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</p:sldIdLst>
  <p:sldSz cx="2952750" cy="5219700"/>
  <p:notesSz cx="6858000" cy="9144000"/>
  <p:defaultTextStyle>
    <a:defPPr>
      <a:defRPr lang="pt-BR"/>
    </a:defPPr>
    <a:lvl1pPr marL="0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196107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2pPr>
    <a:lvl3pPr marL="392215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588322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784430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980538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6pPr>
    <a:lvl7pPr marL="1176646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7pPr>
    <a:lvl8pPr marL="1372753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8pPr>
    <a:lvl9pPr marL="1568861" algn="l" defTabSz="392215" rtl="0" eaLnBrk="1" latinLnBrk="0" hangingPunct="1">
      <a:defRPr sz="7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D50000"/>
    <a:srgbClr val="9B00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>
        <p:scale>
          <a:sx n="200" d="100"/>
          <a:sy n="200" d="100"/>
        </p:scale>
        <p:origin x="816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6" y="854245"/>
            <a:ext cx="2509838" cy="1817229"/>
          </a:xfrm>
        </p:spPr>
        <p:txBody>
          <a:bodyPr anchor="b"/>
          <a:lstStyle>
            <a:lvl1pPr algn="ctr">
              <a:defRPr sz="193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2741553"/>
            <a:ext cx="2214563" cy="1260219"/>
          </a:xfrm>
        </p:spPr>
        <p:txBody>
          <a:bodyPr/>
          <a:lstStyle>
            <a:lvl1pPr marL="0" indent="0" algn="ctr">
              <a:buNone/>
              <a:defRPr sz="775"/>
            </a:lvl1pPr>
            <a:lvl2pPr marL="147621" indent="0" algn="ctr">
              <a:buNone/>
              <a:defRPr sz="646"/>
            </a:lvl2pPr>
            <a:lvl3pPr marL="295243" indent="0" algn="ctr">
              <a:buNone/>
              <a:defRPr sz="581"/>
            </a:lvl3pPr>
            <a:lvl4pPr marL="442864" indent="0" algn="ctr">
              <a:buNone/>
              <a:defRPr sz="517"/>
            </a:lvl4pPr>
            <a:lvl5pPr marL="590486" indent="0" algn="ctr">
              <a:buNone/>
              <a:defRPr sz="517"/>
            </a:lvl5pPr>
            <a:lvl6pPr marL="738106" indent="0" algn="ctr">
              <a:buNone/>
              <a:defRPr sz="517"/>
            </a:lvl6pPr>
            <a:lvl7pPr marL="885728" indent="0" algn="ctr">
              <a:buNone/>
              <a:defRPr sz="517"/>
            </a:lvl7pPr>
            <a:lvl8pPr marL="1033349" indent="0" algn="ctr">
              <a:buNone/>
              <a:defRPr sz="517"/>
            </a:lvl8pPr>
            <a:lvl9pPr marL="1180971" indent="0" algn="ctr">
              <a:buNone/>
              <a:defRPr sz="517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2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4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6" y="277901"/>
            <a:ext cx="636687" cy="4423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6" y="277901"/>
            <a:ext cx="1873151" cy="4423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8" y="1301304"/>
            <a:ext cx="2546747" cy="2171250"/>
          </a:xfrm>
        </p:spPr>
        <p:txBody>
          <a:bodyPr anchor="b"/>
          <a:lstStyle>
            <a:lvl1pPr>
              <a:defRPr sz="193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8" y="3493093"/>
            <a:ext cx="2546747" cy="1141809"/>
          </a:xfrm>
        </p:spPr>
        <p:txBody>
          <a:bodyPr/>
          <a:lstStyle>
            <a:lvl1pPr marL="0" indent="0">
              <a:buNone/>
              <a:defRPr sz="775">
                <a:solidFill>
                  <a:schemeClr val="tx1"/>
                </a:solidFill>
              </a:defRPr>
            </a:lvl1pPr>
            <a:lvl2pPr marL="147621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2pPr>
            <a:lvl3pPr marL="295243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3pPr>
            <a:lvl4pPr marL="442864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4pPr>
            <a:lvl5pPr marL="590486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5pPr>
            <a:lvl6pPr marL="738106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6pPr>
            <a:lvl7pPr marL="885728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7pPr>
            <a:lvl8pPr marL="1033349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8pPr>
            <a:lvl9pPr marL="1180971" indent="0">
              <a:buNone/>
              <a:defRPr sz="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5" y="1389504"/>
            <a:ext cx="1254919" cy="33118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4" y="1389504"/>
            <a:ext cx="1254919" cy="33118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90" y="277904"/>
            <a:ext cx="2546747" cy="10089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7" y="1279554"/>
            <a:ext cx="1249151" cy="627089"/>
          </a:xfrm>
        </p:spPr>
        <p:txBody>
          <a:bodyPr anchor="b"/>
          <a:lstStyle>
            <a:lvl1pPr marL="0" indent="0">
              <a:buNone/>
              <a:defRPr sz="775" b="1"/>
            </a:lvl1pPr>
            <a:lvl2pPr marL="147621" indent="0">
              <a:buNone/>
              <a:defRPr sz="646" b="1"/>
            </a:lvl2pPr>
            <a:lvl3pPr marL="295243" indent="0">
              <a:buNone/>
              <a:defRPr sz="581" b="1"/>
            </a:lvl3pPr>
            <a:lvl4pPr marL="442864" indent="0">
              <a:buNone/>
              <a:defRPr sz="517" b="1"/>
            </a:lvl4pPr>
            <a:lvl5pPr marL="590486" indent="0">
              <a:buNone/>
              <a:defRPr sz="517" b="1"/>
            </a:lvl5pPr>
            <a:lvl6pPr marL="738106" indent="0">
              <a:buNone/>
              <a:defRPr sz="517" b="1"/>
            </a:lvl6pPr>
            <a:lvl7pPr marL="885728" indent="0">
              <a:buNone/>
              <a:defRPr sz="517" b="1"/>
            </a:lvl7pPr>
            <a:lvl8pPr marL="1033349" indent="0">
              <a:buNone/>
              <a:defRPr sz="517" b="1"/>
            </a:lvl8pPr>
            <a:lvl9pPr marL="1180971" indent="0">
              <a:buNone/>
              <a:defRPr sz="51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7" y="1906642"/>
            <a:ext cx="1249151" cy="28043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4" y="1279554"/>
            <a:ext cx="1255303" cy="627089"/>
          </a:xfrm>
        </p:spPr>
        <p:txBody>
          <a:bodyPr anchor="b"/>
          <a:lstStyle>
            <a:lvl1pPr marL="0" indent="0">
              <a:buNone/>
              <a:defRPr sz="775" b="1"/>
            </a:lvl1pPr>
            <a:lvl2pPr marL="147621" indent="0">
              <a:buNone/>
              <a:defRPr sz="646" b="1"/>
            </a:lvl2pPr>
            <a:lvl3pPr marL="295243" indent="0">
              <a:buNone/>
              <a:defRPr sz="581" b="1"/>
            </a:lvl3pPr>
            <a:lvl4pPr marL="442864" indent="0">
              <a:buNone/>
              <a:defRPr sz="517" b="1"/>
            </a:lvl4pPr>
            <a:lvl5pPr marL="590486" indent="0">
              <a:buNone/>
              <a:defRPr sz="517" b="1"/>
            </a:lvl5pPr>
            <a:lvl6pPr marL="738106" indent="0">
              <a:buNone/>
              <a:defRPr sz="517" b="1"/>
            </a:lvl6pPr>
            <a:lvl7pPr marL="885728" indent="0">
              <a:buNone/>
              <a:defRPr sz="517" b="1"/>
            </a:lvl7pPr>
            <a:lvl8pPr marL="1033349" indent="0">
              <a:buNone/>
              <a:defRPr sz="517" b="1"/>
            </a:lvl8pPr>
            <a:lvl9pPr marL="1180971" indent="0">
              <a:buNone/>
              <a:defRPr sz="51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4" y="1906642"/>
            <a:ext cx="1255303" cy="28043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4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6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90" y="347980"/>
            <a:ext cx="952339" cy="1217930"/>
          </a:xfrm>
        </p:spPr>
        <p:txBody>
          <a:bodyPr anchor="b"/>
          <a:lstStyle>
            <a:lvl1pPr>
              <a:defRPr sz="10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751542"/>
            <a:ext cx="1494830" cy="3709370"/>
          </a:xfrm>
        </p:spPr>
        <p:txBody>
          <a:bodyPr/>
          <a:lstStyle>
            <a:lvl1pPr>
              <a:defRPr sz="1033"/>
            </a:lvl1pPr>
            <a:lvl2pPr>
              <a:defRPr sz="904"/>
            </a:lvl2pPr>
            <a:lvl3pPr>
              <a:defRPr sz="775"/>
            </a:lvl3pPr>
            <a:lvl4pPr>
              <a:defRPr sz="646"/>
            </a:lvl4pPr>
            <a:lvl5pPr>
              <a:defRPr sz="646"/>
            </a:lvl5pPr>
            <a:lvl6pPr>
              <a:defRPr sz="646"/>
            </a:lvl6pPr>
            <a:lvl7pPr>
              <a:defRPr sz="646"/>
            </a:lvl7pPr>
            <a:lvl8pPr>
              <a:defRPr sz="646"/>
            </a:lvl8pPr>
            <a:lvl9pPr>
              <a:defRPr sz="64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90" y="1565911"/>
            <a:ext cx="952339" cy="2901042"/>
          </a:xfrm>
        </p:spPr>
        <p:txBody>
          <a:bodyPr/>
          <a:lstStyle>
            <a:lvl1pPr marL="0" indent="0">
              <a:buNone/>
              <a:defRPr sz="517"/>
            </a:lvl1pPr>
            <a:lvl2pPr marL="147621" indent="0">
              <a:buNone/>
              <a:defRPr sz="452"/>
            </a:lvl2pPr>
            <a:lvl3pPr marL="295243" indent="0">
              <a:buNone/>
              <a:defRPr sz="387"/>
            </a:lvl3pPr>
            <a:lvl4pPr marL="442864" indent="0">
              <a:buNone/>
              <a:defRPr sz="323"/>
            </a:lvl4pPr>
            <a:lvl5pPr marL="590486" indent="0">
              <a:buNone/>
              <a:defRPr sz="323"/>
            </a:lvl5pPr>
            <a:lvl6pPr marL="738106" indent="0">
              <a:buNone/>
              <a:defRPr sz="323"/>
            </a:lvl6pPr>
            <a:lvl7pPr marL="885728" indent="0">
              <a:buNone/>
              <a:defRPr sz="323"/>
            </a:lvl7pPr>
            <a:lvl8pPr marL="1033349" indent="0">
              <a:buNone/>
              <a:defRPr sz="323"/>
            </a:lvl8pPr>
            <a:lvl9pPr marL="1180971" indent="0">
              <a:buNone/>
              <a:defRPr sz="32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5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90" y="347980"/>
            <a:ext cx="952339" cy="1217930"/>
          </a:xfrm>
        </p:spPr>
        <p:txBody>
          <a:bodyPr anchor="b"/>
          <a:lstStyle>
            <a:lvl1pPr>
              <a:defRPr sz="10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751542"/>
            <a:ext cx="1494830" cy="3709370"/>
          </a:xfrm>
        </p:spPr>
        <p:txBody>
          <a:bodyPr anchor="t"/>
          <a:lstStyle>
            <a:lvl1pPr marL="0" indent="0">
              <a:buNone/>
              <a:defRPr sz="1033"/>
            </a:lvl1pPr>
            <a:lvl2pPr marL="147621" indent="0">
              <a:buNone/>
              <a:defRPr sz="904"/>
            </a:lvl2pPr>
            <a:lvl3pPr marL="295243" indent="0">
              <a:buNone/>
              <a:defRPr sz="775"/>
            </a:lvl3pPr>
            <a:lvl4pPr marL="442864" indent="0">
              <a:buNone/>
              <a:defRPr sz="646"/>
            </a:lvl4pPr>
            <a:lvl5pPr marL="590486" indent="0">
              <a:buNone/>
              <a:defRPr sz="646"/>
            </a:lvl5pPr>
            <a:lvl6pPr marL="738106" indent="0">
              <a:buNone/>
              <a:defRPr sz="646"/>
            </a:lvl6pPr>
            <a:lvl7pPr marL="885728" indent="0">
              <a:buNone/>
              <a:defRPr sz="646"/>
            </a:lvl7pPr>
            <a:lvl8pPr marL="1033349" indent="0">
              <a:buNone/>
              <a:defRPr sz="646"/>
            </a:lvl8pPr>
            <a:lvl9pPr marL="1180971" indent="0">
              <a:buNone/>
              <a:defRPr sz="64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90" y="1565911"/>
            <a:ext cx="952339" cy="2901042"/>
          </a:xfrm>
        </p:spPr>
        <p:txBody>
          <a:bodyPr/>
          <a:lstStyle>
            <a:lvl1pPr marL="0" indent="0">
              <a:buNone/>
              <a:defRPr sz="517"/>
            </a:lvl1pPr>
            <a:lvl2pPr marL="147621" indent="0">
              <a:buNone/>
              <a:defRPr sz="452"/>
            </a:lvl2pPr>
            <a:lvl3pPr marL="295243" indent="0">
              <a:buNone/>
              <a:defRPr sz="387"/>
            </a:lvl3pPr>
            <a:lvl4pPr marL="442864" indent="0">
              <a:buNone/>
              <a:defRPr sz="323"/>
            </a:lvl4pPr>
            <a:lvl5pPr marL="590486" indent="0">
              <a:buNone/>
              <a:defRPr sz="323"/>
            </a:lvl5pPr>
            <a:lvl6pPr marL="738106" indent="0">
              <a:buNone/>
              <a:defRPr sz="323"/>
            </a:lvl6pPr>
            <a:lvl7pPr marL="885728" indent="0">
              <a:buNone/>
              <a:defRPr sz="323"/>
            </a:lvl7pPr>
            <a:lvl8pPr marL="1033349" indent="0">
              <a:buNone/>
              <a:defRPr sz="323"/>
            </a:lvl8pPr>
            <a:lvl9pPr marL="1180971" indent="0">
              <a:buNone/>
              <a:defRPr sz="32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3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277904"/>
            <a:ext cx="2546747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1389504"/>
            <a:ext cx="2546747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5" y="4837892"/>
            <a:ext cx="66436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55CB-B113-4E73-A97B-02C33143E21B}" type="datetimeFigureOut">
              <a:rPr lang="pt-BR" smtClean="0"/>
              <a:t>31/07/2017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4837892"/>
            <a:ext cx="99655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4" y="4837892"/>
            <a:ext cx="66436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0108-5A1A-4745-9DC1-F023D0598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243" rtl="0" eaLnBrk="1" latinLnBrk="0" hangingPunct="1">
        <a:lnSpc>
          <a:spcPct val="90000"/>
        </a:lnSpc>
        <a:spcBef>
          <a:spcPct val="0"/>
        </a:spcBef>
        <a:buNone/>
        <a:defRPr sz="14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11" indent="-73811" algn="l" defTabSz="295243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1pPr>
      <a:lvl2pPr marL="221433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775" kern="1200">
          <a:solidFill>
            <a:schemeClr val="tx1"/>
          </a:solidFill>
          <a:latin typeface="+mn-lt"/>
          <a:ea typeface="+mn-ea"/>
          <a:cs typeface="+mn-cs"/>
        </a:defRPr>
      </a:lvl2pPr>
      <a:lvl3pPr marL="369054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646" kern="1200">
          <a:solidFill>
            <a:schemeClr val="tx1"/>
          </a:solidFill>
          <a:latin typeface="+mn-lt"/>
          <a:ea typeface="+mn-ea"/>
          <a:cs typeface="+mn-cs"/>
        </a:defRPr>
      </a:lvl3pPr>
      <a:lvl4pPr marL="516676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664296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811918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959539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107160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254782" indent="-73811" algn="l" defTabSz="295243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1pPr>
      <a:lvl2pPr marL="147621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2pPr>
      <a:lvl3pPr marL="295243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3pPr>
      <a:lvl4pPr marL="442864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4pPr>
      <a:lvl5pPr marL="590486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5pPr>
      <a:lvl6pPr marL="738106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6pPr>
      <a:lvl7pPr marL="885728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49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71" algn="l" defTabSz="295243" rtl="0" eaLnBrk="1" latinLnBrk="0" hangingPunct="1">
        <a:defRPr sz="5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7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9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0.png"/><Relationship Id="rId4" Type="http://schemas.openxmlformats.org/officeDocument/2006/relationships/slide" Target="slide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slide" Target="slide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2037" y="-34131"/>
              <a:ext cx="173831" cy="242093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s://cdn.gottabemobile.com/wp-content/uploads/2011/12/ICS-Screen1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 b="6539"/>
          <a:stretch/>
        </p:blipFill>
        <p:spPr bwMode="auto">
          <a:xfrm>
            <a:off x="1" y="162622"/>
            <a:ext cx="2954448" cy="46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constantinwild.com/blog/wp-content/uploads/2015/03/Constantin-Wild-Beryl-red-beryl-0_70-car-ONLINE-rgb-725px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t="18876" r="21294" b="26268"/>
          <a:stretch/>
        </p:blipFill>
        <p:spPr bwMode="auto">
          <a:xfrm>
            <a:off x="899554" y="3127664"/>
            <a:ext cx="389492" cy="3636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54" y="3552512"/>
            <a:ext cx="389492" cy="12003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pt-BR" sz="780" dirty="0" err="1">
                <a:solidFill>
                  <a:schemeClr val="bg1"/>
                </a:solidFill>
              </a:rPr>
              <a:t>Red</a:t>
            </a:r>
            <a:r>
              <a:rPr lang="pt-BR" sz="780" dirty="0">
                <a:solidFill>
                  <a:schemeClr val="bg1"/>
                </a:solidFill>
              </a:rPr>
              <a:t> </a:t>
            </a:r>
            <a:r>
              <a:rPr lang="pt-BR" sz="780" dirty="0" err="1">
                <a:solidFill>
                  <a:schemeClr val="bg1"/>
                </a:solidFill>
              </a:rPr>
              <a:t>Beryl</a:t>
            </a:r>
            <a:endParaRPr lang="pt-BR" sz="7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constantinwild.com/blog/wp-content/uploads/2015/03/Constantin-Wild-Beryl-red-beryl-0_70-car-ONLINE-rgb-725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" y="848569"/>
            <a:ext cx="2936033" cy="29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504882" y="202239"/>
            <a:ext cx="1959704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99" dirty="0" err="1"/>
              <a:t>Red</a:t>
            </a:r>
            <a:r>
              <a:rPr lang="pt-BR" sz="3599" dirty="0"/>
              <a:t> </a:t>
            </a:r>
            <a:r>
              <a:rPr lang="pt-BR" sz="3599" dirty="0" err="1"/>
              <a:t>Beryl</a:t>
            </a:r>
            <a:endParaRPr lang="pt-BR" sz="3599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61193" y="36845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2161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61136" y="1032732"/>
            <a:ext cx="3077387" cy="379600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8554" y="-33060"/>
              <a:ext cx="168382" cy="2345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0" y="190501"/>
            <a:ext cx="2952750" cy="490538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681039"/>
            <a:ext cx="2952750" cy="36671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8100" y="1014732"/>
            <a:ext cx="90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61137" y="251103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Red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Beryl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0089" y="804750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PACIENTES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40300" y="801901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MBI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48034" y="801901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NUVEM </a:t>
            </a:r>
          </a:p>
        </p:txBody>
      </p:sp>
      <p:sp>
        <p:nvSpPr>
          <p:cNvPr id="21" name="Botão de ação: Voltar ou Anterior 20">
            <a:hlinkClick r:id="rId4" action="ppaction://hlinksldjump" highlightClick="1"/>
          </p:cNvPr>
          <p:cNvSpPr/>
          <p:nvPr/>
        </p:nvSpPr>
        <p:spPr>
          <a:xfrm>
            <a:off x="47618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38100" y="1498600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4414" y="1947046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-33687" y="159336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André José da Silva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4414" y="2388927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-33687" y="203524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Bruno Cortês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-23036" y="2835283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-61137" y="248159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Bianca da Silva Xavier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-31403" y="3280895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-69504" y="2927209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Carlos Magalhães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-23036" y="3726507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-61137" y="337282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Claudia Mendes</a:t>
            </a:r>
          </a:p>
        </p:txBody>
      </p:sp>
      <p:cxnSp>
        <p:nvCxnSpPr>
          <p:cNvPr id="37" name="Conector reto 36"/>
          <p:cNvCxnSpPr/>
          <p:nvPr/>
        </p:nvCxnSpPr>
        <p:spPr>
          <a:xfrm>
            <a:off x="-31403" y="4172119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-69504" y="3818433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Denis Moraes</a:t>
            </a:r>
          </a:p>
        </p:txBody>
      </p:sp>
      <p:cxnSp>
        <p:nvCxnSpPr>
          <p:cNvPr id="39" name="Conector reto 38"/>
          <p:cNvCxnSpPr/>
          <p:nvPr/>
        </p:nvCxnSpPr>
        <p:spPr>
          <a:xfrm>
            <a:off x="-1" y="4559681"/>
            <a:ext cx="2825750" cy="0"/>
          </a:xfrm>
          <a:prstGeom prst="line">
            <a:avLst/>
          </a:prstGeom>
          <a:ln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-38102" y="4205995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Diana Lisboa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-37436" y="460669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Elvira de Sá</a:t>
            </a:r>
          </a:p>
        </p:txBody>
      </p:sp>
      <p:sp>
        <p:nvSpPr>
          <p:cNvPr id="17" name="Elipse 16">
            <a:hlinkClick r:id="rId5" action="ppaction://hlinksldjump"/>
          </p:cNvPr>
          <p:cNvSpPr/>
          <p:nvPr/>
        </p:nvSpPr>
        <p:spPr>
          <a:xfrm>
            <a:off x="2212686" y="4101306"/>
            <a:ext cx="514350" cy="514350"/>
          </a:xfrm>
          <a:prstGeom prst="ellipse">
            <a:avLst/>
          </a:prstGeom>
          <a:solidFill>
            <a:srgbClr val="D5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599" b="1" dirty="0"/>
              <a:t>+</a:t>
            </a:r>
          </a:p>
        </p:txBody>
      </p:sp>
      <p:sp>
        <p:nvSpPr>
          <p:cNvPr id="43" name="Botão de ação: Voltar ou Anterior 42">
            <a:hlinkClick r:id="" action="ppaction://hlinkshowjump?jump=endshow" highlightClick="1"/>
          </p:cNvPr>
          <p:cNvSpPr/>
          <p:nvPr/>
        </p:nvSpPr>
        <p:spPr>
          <a:xfrm>
            <a:off x="127696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Botão de ação: Voltar ou Anterior 43">
            <a:hlinkClick r:id="" action="ppaction://hlinkshowjump?jump=nextslide" highlightClick="1"/>
          </p:cNvPr>
          <p:cNvSpPr/>
          <p:nvPr/>
        </p:nvSpPr>
        <p:spPr>
          <a:xfrm>
            <a:off x="1068663" y="752481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5" name="Botão de ação: Voltar ou Anterior 44">
            <a:hlinkClick r:id="rId6" action="ppaction://hlinksldjump" highlightClick="1"/>
          </p:cNvPr>
          <p:cNvSpPr/>
          <p:nvPr/>
        </p:nvSpPr>
        <p:spPr>
          <a:xfrm>
            <a:off x="2003500" y="736960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05" y="234021"/>
            <a:ext cx="252000" cy="252000"/>
          </a:xfrm>
          <a:prstGeom prst="rect">
            <a:avLst/>
          </a:prstGeom>
        </p:spPr>
      </p:pic>
      <p:grpSp>
        <p:nvGrpSpPr>
          <p:cNvPr id="63" name="Grupo 62"/>
          <p:cNvGrpSpPr/>
          <p:nvPr/>
        </p:nvGrpSpPr>
        <p:grpSpPr>
          <a:xfrm>
            <a:off x="1540003" y="224491"/>
            <a:ext cx="1381760" cy="980738"/>
            <a:chOff x="1545590" y="227593"/>
            <a:chExt cx="1381760" cy="980738"/>
          </a:xfrm>
        </p:grpSpPr>
        <p:sp>
          <p:nvSpPr>
            <p:cNvPr id="64" name="Retângulo 63"/>
            <p:cNvSpPr/>
            <p:nvPr/>
          </p:nvSpPr>
          <p:spPr>
            <a:xfrm>
              <a:off x="1545590" y="227593"/>
              <a:ext cx="1381760" cy="980738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553425" y="508936"/>
              <a:ext cx="124792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solidFill>
                    <a:schemeClr val="bg1"/>
                  </a:solidFill>
                </a:rPr>
                <a:t>CONFIGURAÇÕES</a:t>
              </a:r>
            </a:p>
            <a:p>
              <a:endParaRPr lang="pt-BR" sz="1050" b="1" dirty="0">
                <a:solidFill>
                  <a:schemeClr val="bg1"/>
                </a:solidFill>
              </a:endParaRPr>
            </a:p>
            <a:p>
              <a:r>
                <a:rPr lang="pt-BR" sz="1050" b="1" dirty="0" smtClean="0">
                  <a:solidFill>
                    <a:schemeClr val="bg1"/>
                  </a:solidFill>
                </a:rPr>
                <a:t>SOBRE ESTE APP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50" y="235327"/>
            <a:ext cx="252000" cy="252000"/>
          </a:xfrm>
          <a:prstGeom prst="rect">
            <a:avLst/>
          </a:prstGeom>
        </p:spPr>
      </p:pic>
      <p:sp>
        <p:nvSpPr>
          <p:cNvPr id="59" name="CaixaDeTexto 58">
            <a:hlinkClick r:id="rId9" action="ppaction://hlinksldjump"/>
          </p:cNvPr>
          <p:cNvSpPr txBox="1"/>
          <p:nvPr/>
        </p:nvSpPr>
        <p:spPr>
          <a:xfrm>
            <a:off x="60582" y="1190234"/>
            <a:ext cx="10483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100" dirty="0"/>
              <a:t>Ana Julia de Souza</a:t>
            </a:r>
          </a:p>
        </p:txBody>
      </p:sp>
      <p:sp>
        <p:nvSpPr>
          <p:cNvPr id="58" name="Botão de ação: Voltar ou Anterior 57">
            <a:hlinkClick r:id="rId9" action="ppaction://hlinksldjump" highlightClick="1"/>
          </p:cNvPr>
          <p:cNvSpPr/>
          <p:nvPr/>
        </p:nvSpPr>
        <p:spPr>
          <a:xfrm>
            <a:off x="6602" y="1110973"/>
            <a:ext cx="2857247" cy="347113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1" name="Botão de ação: Informações 60">
            <a:hlinkClick r:id="" action="ppaction://noaction" highlightClick="1"/>
          </p:cNvPr>
          <p:cNvSpPr/>
          <p:nvPr/>
        </p:nvSpPr>
        <p:spPr>
          <a:xfrm>
            <a:off x="2639684" y="220623"/>
            <a:ext cx="274459" cy="285211"/>
          </a:xfrm>
          <a:prstGeom prst="actionButtonInformat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61136" y="1032732"/>
            <a:ext cx="3077387" cy="379600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8554" y="-33060"/>
              <a:ext cx="168382" cy="2345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0" y="190501"/>
            <a:ext cx="2952750" cy="490538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681039"/>
            <a:ext cx="2952750" cy="36671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4250" y="1014733"/>
            <a:ext cx="90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61137" y="251103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Red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Beryl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0089" y="804750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PACIENTES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40300" y="801901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MBI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48034" y="801901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NUVEM </a:t>
            </a:r>
          </a:p>
        </p:txBody>
      </p:sp>
      <p:sp>
        <p:nvSpPr>
          <p:cNvPr id="21" name="Botão de ação: Voltar ou Anterior 20">
            <a:hlinkClick r:id="rId4" action="ppaction://hlinksldjump" highlightClick="1"/>
          </p:cNvPr>
          <p:cNvSpPr/>
          <p:nvPr/>
        </p:nvSpPr>
        <p:spPr>
          <a:xfrm>
            <a:off x="47618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0088" y="1245564"/>
            <a:ext cx="2679312" cy="1063690"/>
          </a:xfrm>
          <a:prstGeom prst="rect">
            <a:avLst/>
          </a:prstGeom>
          <a:solidFill>
            <a:srgbClr val="9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54664" y="1307458"/>
            <a:ext cx="257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STATUS: ON-LINE</a:t>
            </a:r>
          </a:p>
          <a:p>
            <a:r>
              <a:rPr lang="pt-BR" sz="900" dirty="0">
                <a:solidFill>
                  <a:schemeClr val="bg1"/>
                </a:solidFill>
              </a:rPr>
              <a:t>BATERIA: 67% (3h em stand-</a:t>
            </a:r>
            <a:r>
              <a:rPr lang="pt-BR" sz="900" dirty="0" err="1">
                <a:solidFill>
                  <a:schemeClr val="bg1"/>
                </a:solidFill>
              </a:rPr>
              <a:t>by</a:t>
            </a:r>
            <a:r>
              <a:rPr lang="pt-BR" sz="900" dirty="0">
                <a:solidFill>
                  <a:schemeClr val="bg1"/>
                </a:solidFill>
              </a:rPr>
              <a:t>, 1h de medição)</a:t>
            </a:r>
          </a:p>
          <a:p>
            <a:r>
              <a:rPr lang="pt-BR" sz="900" dirty="0">
                <a:solidFill>
                  <a:schemeClr val="bg1"/>
                </a:solidFill>
              </a:rPr>
              <a:t>CACHE: 4 medições não sincronizadas</a:t>
            </a:r>
          </a:p>
          <a:p>
            <a:r>
              <a:rPr lang="pt-BR" sz="900" dirty="0">
                <a:solidFill>
                  <a:schemeClr val="bg1"/>
                </a:solidFill>
              </a:rPr>
              <a:t/>
            </a:r>
            <a:br>
              <a:rPr lang="pt-BR" sz="900" dirty="0">
                <a:solidFill>
                  <a:schemeClr val="bg1"/>
                </a:solidFill>
              </a:rPr>
            </a:br>
            <a:r>
              <a:rPr lang="pt-BR" sz="900" dirty="0">
                <a:solidFill>
                  <a:schemeClr val="bg1"/>
                </a:solidFill>
              </a:rPr>
              <a:t>MODELO: BX512</a:t>
            </a:r>
          </a:p>
          <a:p>
            <a:r>
              <a:rPr lang="pt-BR" sz="900" dirty="0">
                <a:solidFill>
                  <a:schemeClr val="bg1"/>
                </a:solidFill>
              </a:rPr>
              <a:t>SERIAL: AETW649781154/2017</a:t>
            </a:r>
          </a:p>
          <a:p>
            <a:endParaRPr lang="pt-BR" sz="900" dirty="0">
              <a:solidFill>
                <a:schemeClr val="bg1"/>
              </a:solidFill>
            </a:endParaRPr>
          </a:p>
          <a:p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40088" y="2504086"/>
            <a:ext cx="2679312" cy="48099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58034" y="2559917"/>
            <a:ext cx="26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DESLIGAR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40088" y="3112797"/>
            <a:ext cx="2679312" cy="48099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140088" y="3186144"/>
            <a:ext cx="267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CONTATAR SUPORTE TÉCNICO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140088" y="3723625"/>
            <a:ext cx="2679312" cy="48099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158034" y="3779454"/>
            <a:ext cx="26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DESCONECTAR</a:t>
            </a:r>
          </a:p>
        </p:txBody>
      </p:sp>
      <p:sp>
        <p:nvSpPr>
          <p:cNvPr id="49" name="Botão de ação: Voltar ou Anterior 48">
            <a:hlinkClick r:id="" action="ppaction://hlinkshowjump?jump=previousslide" highlightClick="1"/>
          </p:cNvPr>
          <p:cNvSpPr/>
          <p:nvPr/>
        </p:nvSpPr>
        <p:spPr>
          <a:xfrm>
            <a:off x="140088" y="731930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0" name="Botão de ação: Voltar ou Anterior 49">
            <a:hlinkClick r:id="" action="ppaction://hlinkshowjump?jump=nextslide" highlightClick="1"/>
          </p:cNvPr>
          <p:cNvSpPr/>
          <p:nvPr/>
        </p:nvSpPr>
        <p:spPr>
          <a:xfrm>
            <a:off x="2043195" y="723905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1" name="Botão de ação: Voltar ou Anterior 50">
            <a:hlinkClick r:id="" action="ppaction://hlinkshowjump?jump=endshow" highlightClick="1"/>
          </p:cNvPr>
          <p:cNvSpPr/>
          <p:nvPr/>
        </p:nvSpPr>
        <p:spPr>
          <a:xfrm>
            <a:off x="127696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50" y="23532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61136" y="1032732"/>
            <a:ext cx="3077387" cy="379600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8554" y="-33060"/>
              <a:ext cx="168382" cy="2345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0" y="190501"/>
            <a:ext cx="2952750" cy="490538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681039"/>
            <a:ext cx="2952750" cy="36671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965326" y="1014733"/>
            <a:ext cx="90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61137" y="251103"/>
            <a:ext cx="10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Red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Beryl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0089" y="804750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PACIENTES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40300" y="801901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MBI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48034" y="801901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NUVEM </a:t>
            </a:r>
          </a:p>
        </p:txBody>
      </p:sp>
      <p:sp>
        <p:nvSpPr>
          <p:cNvPr id="21" name="Botão de ação: Voltar ou Anterior 20">
            <a:hlinkClick r:id="rId4" action="ppaction://hlinksldjump" highlightClick="1"/>
          </p:cNvPr>
          <p:cNvSpPr/>
          <p:nvPr/>
        </p:nvSpPr>
        <p:spPr>
          <a:xfrm>
            <a:off x="47618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0088" y="1245566"/>
            <a:ext cx="2679312" cy="1199801"/>
          </a:xfrm>
          <a:prstGeom prst="rect">
            <a:avLst/>
          </a:prstGeom>
          <a:solidFill>
            <a:srgbClr val="9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54664" y="1307459"/>
            <a:ext cx="2572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CONECTIVIDADE: WI-FI conectado</a:t>
            </a:r>
          </a:p>
          <a:p>
            <a:r>
              <a:rPr lang="pt-BR" sz="900" dirty="0">
                <a:solidFill>
                  <a:schemeClr val="bg1"/>
                </a:solidFill>
              </a:rPr>
              <a:t>SERVIDOR: Disponível</a:t>
            </a:r>
          </a:p>
          <a:p>
            <a:r>
              <a:rPr lang="pt-BR" sz="900" dirty="0">
                <a:solidFill>
                  <a:schemeClr val="bg1"/>
                </a:solidFill>
              </a:rPr>
              <a:t>SYNC: 	48 medições de 12 pacientes não</a:t>
            </a:r>
            <a:br>
              <a:rPr lang="pt-BR" sz="900" dirty="0">
                <a:solidFill>
                  <a:schemeClr val="bg1"/>
                </a:solidFill>
              </a:rPr>
            </a:br>
            <a:r>
              <a:rPr lang="pt-BR" sz="900" dirty="0">
                <a:solidFill>
                  <a:schemeClr val="bg1"/>
                </a:solidFill>
              </a:rPr>
              <a:t>	sincronizadas</a:t>
            </a:r>
          </a:p>
          <a:p>
            <a:r>
              <a:rPr lang="pt-BR" sz="900" dirty="0">
                <a:solidFill>
                  <a:schemeClr val="bg1"/>
                </a:solidFill>
              </a:rPr>
              <a:t/>
            </a:r>
            <a:br>
              <a:rPr lang="pt-BR" sz="900" dirty="0">
                <a:solidFill>
                  <a:schemeClr val="bg1"/>
                </a:solidFill>
              </a:rPr>
            </a:br>
            <a:r>
              <a:rPr lang="pt-BR" sz="900" dirty="0">
                <a:solidFill>
                  <a:schemeClr val="bg1"/>
                </a:solidFill>
              </a:rPr>
              <a:t>USUÁRIO: Francisco Nunes</a:t>
            </a:r>
          </a:p>
          <a:p>
            <a:r>
              <a:rPr lang="pt-BR" sz="900" dirty="0">
                <a:solidFill>
                  <a:schemeClr val="bg1"/>
                </a:solidFill>
              </a:rPr>
              <a:t>EMAIL: fnunes83@gmail.com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37263" y="3312164"/>
            <a:ext cx="2679312" cy="48099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155209" y="3367995"/>
            <a:ext cx="26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DESCONECTAR-SE</a:t>
            </a:r>
          </a:p>
        </p:txBody>
      </p:sp>
      <p:sp>
        <p:nvSpPr>
          <p:cNvPr id="30" name="Botão de ação: Voltar ou Anterior 29">
            <a:hlinkClick r:id="" action="ppaction://hlinkshowjump?jump=endshow" highlightClick="1"/>
          </p:cNvPr>
          <p:cNvSpPr/>
          <p:nvPr/>
        </p:nvSpPr>
        <p:spPr>
          <a:xfrm>
            <a:off x="127696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122" name="Picture 2" descr="http://www.monefy.me/wp-content/uploads/2014/01/sync_icon-300x30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98" y="3907590"/>
            <a:ext cx="857190" cy="8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tângulo 46"/>
          <p:cNvSpPr/>
          <p:nvPr/>
        </p:nvSpPr>
        <p:spPr>
          <a:xfrm>
            <a:off x="137263" y="2640195"/>
            <a:ext cx="2679312" cy="480992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CaixaDeTexto 47" title="banana"/>
          <p:cNvSpPr txBox="1"/>
          <p:nvPr/>
        </p:nvSpPr>
        <p:spPr>
          <a:xfrm>
            <a:off x="155209" y="2696026"/>
            <a:ext cx="26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SINCRONIZAR</a:t>
            </a:r>
          </a:p>
        </p:txBody>
      </p:sp>
      <p:sp>
        <p:nvSpPr>
          <p:cNvPr id="33" name="Botão de ação: Voltar ou Anterior 32">
            <a:hlinkClick r:id="rId6" action="ppaction://hlinksldjump" highlightClick="1"/>
          </p:cNvPr>
          <p:cNvSpPr/>
          <p:nvPr/>
        </p:nvSpPr>
        <p:spPr>
          <a:xfrm>
            <a:off x="140088" y="731930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Botão de ação: Voltar ou Anterior 33">
            <a:hlinkClick r:id="" action="ppaction://hlinkshowjump?jump=previousslide" highlightClick="1"/>
          </p:cNvPr>
          <p:cNvSpPr/>
          <p:nvPr/>
        </p:nvSpPr>
        <p:spPr>
          <a:xfrm>
            <a:off x="1052707" y="722109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50" y="23532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61136" y="681037"/>
            <a:ext cx="3077387" cy="4147697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-62320" y="3175249"/>
            <a:ext cx="3077387" cy="1717566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8554" y="-33060"/>
              <a:ext cx="168382" cy="2345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0" y="190500"/>
            <a:ext cx="2952750" cy="711199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42140" y="493963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</a:rPr>
              <a:t>Ana Julia de Souza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1" name="Botão de ação: Voltar ou Anterior 20">
            <a:hlinkClick r:id="rId4" action="ppaction://hlinksldjump" highlightClick="1"/>
          </p:cNvPr>
          <p:cNvSpPr/>
          <p:nvPr/>
        </p:nvSpPr>
        <p:spPr>
          <a:xfrm>
            <a:off x="47618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0" name="Botão de ação: Voltar ou Anterior 29">
            <a:hlinkClick r:id="" action="ppaction://hlinkshowjump?jump=endshow" highlightClick="1"/>
          </p:cNvPr>
          <p:cNvSpPr/>
          <p:nvPr/>
        </p:nvSpPr>
        <p:spPr>
          <a:xfrm>
            <a:off x="127696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Botão de ação: Voltar ou Anterior 33">
            <a:hlinkClick r:id="" action="ppaction://hlinkshowjump?jump=previousslide" highlightClick="1"/>
          </p:cNvPr>
          <p:cNvSpPr/>
          <p:nvPr/>
        </p:nvSpPr>
        <p:spPr>
          <a:xfrm>
            <a:off x="1052707" y="722109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" y="237674"/>
            <a:ext cx="250455" cy="250455"/>
          </a:xfrm>
          <a:prstGeom prst="rect">
            <a:avLst/>
          </a:prstGeom>
        </p:spPr>
      </p:pic>
      <p:sp>
        <p:nvSpPr>
          <p:cNvPr id="31" name="Botão de ação: Voltar ou Anterior 30">
            <a:hlinkClick r:id="rId6" action="ppaction://hlinksldjump" highlightClick="1"/>
          </p:cNvPr>
          <p:cNvSpPr/>
          <p:nvPr/>
        </p:nvSpPr>
        <p:spPr>
          <a:xfrm>
            <a:off x="57149" y="220476"/>
            <a:ext cx="284990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-62320" y="1030938"/>
            <a:ext cx="3077387" cy="67616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-1" y="1112520"/>
            <a:ext cx="29210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PRONTUÁRIO: 233164925</a:t>
            </a:r>
          </a:p>
          <a:p>
            <a:r>
              <a:rPr lang="pt-BR" sz="1050" dirty="0" smtClean="0"/>
              <a:t>CADASTRO EM: ABR 2011</a:t>
            </a:r>
          </a:p>
          <a:p>
            <a:r>
              <a:rPr lang="pt-BR" sz="1050" dirty="0" smtClean="0"/>
              <a:t>RG: 3.754.181-9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349" y="3259539"/>
            <a:ext cx="2921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ÚLTIMAS MEDIÇÕES:</a:t>
            </a:r>
            <a:endParaRPr lang="pt-BR" sz="105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349" y="3525250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ANTEBRAÇO DIR: 12 U.M. | 15 U.M. | 12 U.M.</a:t>
            </a:r>
            <a:endParaRPr lang="pt-BR" sz="105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-1" y="3787782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BRAÇO DIR: 12 U.M. | 15 U.M. | 12 U.M.</a:t>
            </a:r>
            <a:endParaRPr lang="pt-BR" sz="1050" dirty="0"/>
          </a:p>
        </p:txBody>
      </p:sp>
      <p:sp>
        <p:nvSpPr>
          <p:cNvPr id="42" name="Retângulo 41"/>
          <p:cNvSpPr/>
          <p:nvPr/>
        </p:nvSpPr>
        <p:spPr>
          <a:xfrm>
            <a:off x="-62320" y="1771183"/>
            <a:ext cx="3077387" cy="131687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7149" y="1858378"/>
            <a:ext cx="289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BIOTIPO:</a:t>
            </a:r>
          </a:p>
          <a:p>
            <a:r>
              <a:rPr lang="pt-BR" sz="800" dirty="0" smtClean="0"/>
              <a:t>SANGUE TIPO: A-</a:t>
            </a:r>
          </a:p>
          <a:p>
            <a:r>
              <a:rPr lang="pt-BR" sz="800" dirty="0" smtClean="0"/>
              <a:t>IDADE: 44 A 7 M 12 D</a:t>
            </a:r>
          </a:p>
          <a:p>
            <a:r>
              <a:rPr lang="pt-BR" sz="800" dirty="0" smtClean="0"/>
              <a:t>ALTURA: 1,64 M</a:t>
            </a:r>
          </a:p>
          <a:p>
            <a:r>
              <a:rPr lang="pt-BR" sz="800" dirty="0" smtClean="0"/>
              <a:t>PESO: 60 KG</a:t>
            </a:r>
          </a:p>
          <a:p>
            <a:r>
              <a:rPr lang="pt-BR" sz="800" dirty="0" smtClean="0"/>
              <a:t>IMC: 22,31 (IDEAL)</a:t>
            </a:r>
          </a:p>
          <a:p>
            <a:r>
              <a:rPr lang="pt-BR" sz="800" dirty="0" smtClean="0"/>
              <a:t>GRUPO DE RISCO: CARDÍACO, PRESSÃO ALTA</a:t>
            </a:r>
          </a:p>
          <a:p>
            <a:endParaRPr lang="pt-BR" sz="800" dirty="0" smtClean="0"/>
          </a:p>
          <a:p>
            <a:r>
              <a:rPr lang="pt-BR" sz="800" dirty="0" smtClean="0"/>
              <a:t>MEDICAÇÕES CONSTANTES: FUROSEMIDA, DALTEPARINA SÓDICA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-1" y="4042661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ANTEBRAÇO ESQ: 13 U.M. | 14 U.M. | 13 U.M.</a:t>
            </a:r>
            <a:endParaRPr lang="pt-BR" sz="105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-6351" y="4305193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BRAÇO ESQ: 11 U.M. | 11 U.M. | 13 U.M.</a:t>
            </a:r>
            <a:endParaRPr lang="pt-BR" sz="1050" dirty="0"/>
          </a:p>
        </p:txBody>
      </p:sp>
      <p:sp>
        <p:nvSpPr>
          <p:cNvPr id="49" name="Elipse 48">
            <a:hlinkClick r:id="rId7" action="ppaction://hlinksldjump"/>
          </p:cNvPr>
          <p:cNvSpPr/>
          <p:nvPr/>
        </p:nvSpPr>
        <p:spPr>
          <a:xfrm>
            <a:off x="2417587" y="1175186"/>
            <a:ext cx="433563" cy="433563"/>
          </a:xfrm>
          <a:prstGeom prst="ellipse">
            <a:avLst/>
          </a:prstGeom>
          <a:solidFill>
            <a:srgbClr val="D5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349" y="4551162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CX TORÁCICA: 23 U.M. | 28 U.M. | 24 U.M.</a:t>
            </a:r>
            <a:endParaRPr lang="pt-BR" sz="1050" dirty="0"/>
          </a:p>
        </p:txBody>
      </p:sp>
      <p:grpSp>
        <p:nvGrpSpPr>
          <p:cNvPr id="26" name="Grupo 25"/>
          <p:cNvGrpSpPr/>
          <p:nvPr/>
        </p:nvGrpSpPr>
        <p:grpSpPr>
          <a:xfrm>
            <a:off x="1517143" y="254971"/>
            <a:ext cx="1381760" cy="980738"/>
            <a:chOff x="1545590" y="227593"/>
            <a:chExt cx="1381760" cy="980738"/>
          </a:xfrm>
        </p:grpSpPr>
        <p:sp>
          <p:nvSpPr>
            <p:cNvPr id="23" name="Retângulo 22"/>
            <p:cNvSpPr/>
            <p:nvPr/>
          </p:nvSpPr>
          <p:spPr>
            <a:xfrm>
              <a:off x="1545590" y="227593"/>
              <a:ext cx="1381760" cy="980738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553425" y="508936"/>
              <a:ext cx="124792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solidFill>
                    <a:schemeClr val="bg1"/>
                  </a:solidFill>
                </a:rPr>
                <a:t>EDITAR PACIENTE</a:t>
              </a:r>
            </a:p>
            <a:p>
              <a:endParaRPr lang="pt-BR" sz="1050" b="1" dirty="0">
                <a:solidFill>
                  <a:schemeClr val="bg1"/>
                </a:solidFill>
              </a:endParaRPr>
            </a:p>
            <a:p>
              <a:r>
                <a:rPr lang="pt-BR" sz="1050" b="1" dirty="0" smtClean="0">
                  <a:solidFill>
                    <a:schemeClr val="bg1"/>
                  </a:solidFill>
                </a:rPr>
                <a:t>EXCLUIR PACIENTE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50" y="235327"/>
            <a:ext cx="252000" cy="252000"/>
          </a:xfrm>
          <a:prstGeom prst="rect">
            <a:avLst/>
          </a:prstGeom>
        </p:spPr>
      </p:pic>
      <p:sp>
        <p:nvSpPr>
          <p:cNvPr id="46" name="Botão de ação: Informações 45">
            <a:hlinkClick r:id="" action="ppaction://noaction" highlightClick="1"/>
          </p:cNvPr>
          <p:cNvSpPr/>
          <p:nvPr/>
        </p:nvSpPr>
        <p:spPr>
          <a:xfrm>
            <a:off x="2611849" y="226630"/>
            <a:ext cx="311254" cy="302675"/>
          </a:xfrm>
          <a:prstGeom prst="actionButtonInformat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80" y="120597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61136" y="162619"/>
            <a:ext cx="3077387" cy="466611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8554" y="-33060"/>
              <a:ext cx="168382" cy="2345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Botão de ação: Voltar ou Anterior 20">
            <a:hlinkClick r:id="rId4" action="ppaction://hlinksldjump" highlightClick="1"/>
          </p:cNvPr>
          <p:cNvSpPr/>
          <p:nvPr/>
        </p:nvSpPr>
        <p:spPr>
          <a:xfrm>
            <a:off x="47618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0" name="Botão de ação: Voltar ou Anterior 29">
            <a:hlinkClick r:id="" action="ppaction://hlinkshowjump?jump=endshow" highlightClick="1"/>
          </p:cNvPr>
          <p:cNvSpPr/>
          <p:nvPr/>
        </p:nvSpPr>
        <p:spPr>
          <a:xfrm>
            <a:off x="127696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50" y="235327"/>
            <a:ext cx="252000" cy="252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2619"/>
            <a:ext cx="2965587" cy="469399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6995" y="571500"/>
            <a:ext cx="136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Salvo na Nuvem</a:t>
            </a:r>
            <a:endParaRPr lang="pt-B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1006" y="768579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fnunes83@gmail.com</a:t>
            </a: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810" y="719181"/>
            <a:ext cx="157119" cy="157119"/>
          </a:xfrm>
          <a:prstGeom prst="rect">
            <a:avLst/>
          </a:prstGeom>
        </p:spPr>
      </p:pic>
      <p:sp>
        <p:nvSpPr>
          <p:cNvPr id="17" name="Botão de ação: Voltar ou Anterior 16">
            <a:hlinkClick r:id="rId8" action="ppaction://hlinksldjump" highlightClick="1"/>
          </p:cNvPr>
          <p:cNvSpPr/>
          <p:nvPr/>
        </p:nvSpPr>
        <p:spPr>
          <a:xfrm>
            <a:off x="-12834" y="162620"/>
            <a:ext cx="837036" cy="408880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61136" y="681037"/>
            <a:ext cx="3077387" cy="4147697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-63505" y="4680482"/>
            <a:ext cx="3077387" cy="141041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-62320" y="3184450"/>
            <a:ext cx="3077387" cy="141041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1" y="0"/>
            <a:ext cx="2952752" cy="5219700"/>
            <a:chOff x="-1" y="0"/>
            <a:chExt cx="2952752" cy="5219700"/>
          </a:xfrm>
        </p:grpSpPr>
        <p:sp>
          <p:nvSpPr>
            <p:cNvPr id="5" name="Retângulo 4"/>
            <p:cNvSpPr/>
            <p:nvPr/>
          </p:nvSpPr>
          <p:spPr>
            <a:xfrm>
              <a:off x="1" y="0"/>
              <a:ext cx="2952750" cy="190500"/>
            </a:xfrm>
            <a:prstGeom prst="rect">
              <a:avLst/>
            </a:prstGeom>
            <a:solidFill>
              <a:srgbClr val="9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4444" y="11956"/>
              <a:ext cx="29655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18:37</a:t>
              </a: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/>
            <a:srcRect l="10579" t="1" r="17476" b="-1"/>
            <a:stretch/>
          </p:blipFill>
          <p:spPr>
            <a:xfrm rot="5400000">
              <a:off x="2078554" y="-33060"/>
              <a:ext cx="168382" cy="23450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2311750" y="8731"/>
              <a:ext cx="28455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85%</a:t>
              </a:r>
            </a:p>
          </p:txBody>
        </p:sp>
        <p:pic>
          <p:nvPicPr>
            <p:cNvPr id="9" name="Picture 8" descr="https://i.stack.imgur.com/YKCP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1" y="4828734"/>
              <a:ext cx="2952751" cy="39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tângulo 13"/>
          <p:cNvSpPr/>
          <p:nvPr/>
        </p:nvSpPr>
        <p:spPr>
          <a:xfrm>
            <a:off x="0" y="190500"/>
            <a:ext cx="2952750" cy="711199"/>
          </a:xfrm>
          <a:prstGeom prst="rect">
            <a:avLst/>
          </a:prstGeom>
          <a:solidFill>
            <a:srgbClr val="D5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42140" y="493963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</a:rPr>
              <a:t>Ana Julia de Souza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1" name="Botão de ação: Voltar ou Anterior 20">
            <a:hlinkClick r:id="rId4" action="ppaction://hlinksldjump" highlightClick="1"/>
          </p:cNvPr>
          <p:cNvSpPr/>
          <p:nvPr/>
        </p:nvSpPr>
        <p:spPr>
          <a:xfrm>
            <a:off x="47618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0" name="Botão de ação: Voltar ou Anterior 29">
            <a:hlinkClick r:id="" action="ppaction://hlinkshowjump?jump=endshow" highlightClick="1"/>
          </p:cNvPr>
          <p:cNvSpPr/>
          <p:nvPr/>
        </p:nvSpPr>
        <p:spPr>
          <a:xfrm>
            <a:off x="1276969" y="4828734"/>
            <a:ext cx="348012" cy="390966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Botão de ação: Voltar ou Anterior 33">
            <a:hlinkClick r:id="" action="ppaction://hlinkshowjump?jump=previousslide" highlightClick="1"/>
          </p:cNvPr>
          <p:cNvSpPr/>
          <p:nvPr/>
        </p:nvSpPr>
        <p:spPr>
          <a:xfrm>
            <a:off x="1052707" y="722109"/>
            <a:ext cx="750612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" y="237674"/>
            <a:ext cx="250455" cy="250455"/>
          </a:xfrm>
          <a:prstGeom prst="rect">
            <a:avLst/>
          </a:prstGeom>
        </p:spPr>
      </p:pic>
      <p:sp>
        <p:nvSpPr>
          <p:cNvPr id="31" name="Botão de ação: Voltar ou Anterior 30">
            <a:hlinkClick r:id="rId6" action="ppaction://hlinksldjump" highlightClick="1"/>
          </p:cNvPr>
          <p:cNvSpPr/>
          <p:nvPr/>
        </p:nvSpPr>
        <p:spPr>
          <a:xfrm>
            <a:off x="57149" y="220476"/>
            <a:ext cx="284990" cy="308829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-62320" y="1457658"/>
            <a:ext cx="3077387" cy="1641170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-1" y="1539240"/>
            <a:ext cx="2921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PRESSÃO ARTERIAL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349" y="3256693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ANTEBRAÇO DIREITO</a:t>
            </a:r>
            <a:endParaRPr lang="pt-BR" sz="1050" dirty="0"/>
          </a:p>
        </p:txBody>
      </p:sp>
      <p:sp>
        <p:nvSpPr>
          <p:cNvPr id="46" name="Botão de ação: Informações 45">
            <a:hlinkClick r:id="" action="ppaction://noaction" highlightClick="1"/>
          </p:cNvPr>
          <p:cNvSpPr/>
          <p:nvPr/>
        </p:nvSpPr>
        <p:spPr>
          <a:xfrm>
            <a:off x="2611849" y="226630"/>
            <a:ext cx="311254" cy="302675"/>
          </a:xfrm>
          <a:prstGeom prst="actionButtonInformat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27" y="1902548"/>
            <a:ext cx="2469243" cy="1106902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232227" y="2295979"/>
            <a:ext cx="246924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27" y="3597468"/>
            <a:ext cx="2469243" cy="799271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-63504" y="985108"/>
            <a:ext cx="3077387" cy="383172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7149" y="1066692"/>
            <a:ext cx="2921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FILTROS: IDADE, GRUPO DE RISCO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505140" y="1022090"/>
            <a:ext cx="1613220" cy="2138045"/>
            <a:chOff x="1523845" y="1021212"/>
            <a:chExt cx="1613220" cy="2138045"/>
          </a:xfrm>
        </p:grpSpPr>
        <p:grpSp>
          <p:nvGrpSpPr>
            <p:cNvPr id="32" name="Grupo 31"/>
            <p:cNvGrpSpPr/>
            <p:nvPr/>
          </p:nvGrpSpPr>
          <p:grpSpPr>
            <a:xfrm>
              <a:off x="1523845" y="1021212"/>
              <a:ext cx="1613220" cy="2138045"/>
              <a:chOff x="1545590" y="227592"/>
              <a:chExt cx="1613220" cy="2138045"/>
            </a:xfrm>
            <a:solidFill>
              <a:srgbClr val="C7C7C7"/>
            </a:solidFill>
          </p:grpSpPr>
          <p:sp>
            <p:nvSpPr>
              <p:cNvPr id="33" name="Retângulo 32"/>
              <p:cNvSpPr/>
              <p:nvPr/>
            </p:nvSpPr>
            <p:spPr>
              <a:xfrm>
                <a:off x="1545590" y="227592"/>
                <a:ext cx="1381760" cy="184451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1784885" y="495894"/>
                <a:ext cx="1373925" cy="1869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IDADE</a:t>
                </a:r>
                <a:endParaRPr lang="pt-BR" sz="1050" b="1" dirty="0" smtClean="0"/>
              </a:p>
              <a:p>
                <a:endParaRPr lang="pt-BR" sz="1050" b="1" dirty="0"/>
              </a:p>
              <a:p>
                <a:r>
                  <a:rPr lang="pt-BR" sz="1050" b="1" dirty="0" smtClean="0"/>
                  <a:t>GRUPO DE RISCO</a:t>
                </a:r>
              </a:p>
              <a:p>
                <a:r>
                  <a:rPr lang="pt-BR" sz="1050" b="1" dirty="0" smtClean="0"/>
                  <a:t>       CARDÍACO</a:t>
                </a:r>
                <a:br>
                  <a:rPr lang="pt-BR" sz="1050" b="1" dirty="0" smtClean="0"/>
                </a:br>
                <a:r>
                  <a:rPr lang="pt-BR" sz="1050" b="1" dirty="0" smtClean="0"/>
                  <a:t>       HIPERTENSÃO</a:t>
                </a:r>
                <a:endParaRPr lang="pt-BR" sz="1050" b="1" dirty="0" smtClean="0"/>
              </a:p>
              <a:p>
                <a:endParaRPr lang="pt-BR" sz="1050" b="1" dirty="0"/>
              </a:p>
              <a:p>
                <a:r>
                  <a:rPr lang="pt-BR" sz="1050" b="1" dirty="0" smtClean="0"/>
                  <a:t>TIPO SANGUÍNEO</a:t>
                </a:r>
                <a:br>
                  <a:rPr lang="pt-BR" sz="1050" b="1" dirty="0" smtClean="0"/>
                </a:br>
                <a:r>
                  <a:rPr lang="pt-BR" sz="1050" b="1" dirty="0" smtClean="0"/>
                  <a:t/>
                </a:r>
                <a:br>
                  <a:rPr lang="pt-BR" sz="1050" b="1" dirty="0" smtClean="0"/>
                </a:br>
                <a:r>
                  <a:rPr lang="pt-BR" sz="1050" b="1" dirty="0" smtClean="0"/>
                  <a:t>PESO</a:t>
                </a:r>
              </a:p>
              <a:p>
                <a:endParaRPr lang="pt-BR" sz="1050" b="1" dirty="0"/>
              </a:p>
              <a:p>
                <a:endParaRPr lang="pt-BR" sz="1050" b="1" dirty="0" smtClean="0"/>
              </a:p>
            </p:txBody>
          </p:sp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630" y="1294399"/>
              <a:ext cx="252000" cy="252000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157" y="1798071"/>
              <a:ext cx="196546" cy="196546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021" y="1968206"/>
              <a:ext cx="196546" cy="196546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18" y="2245847"/>
              <a:ext cx="252000" cy="252000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718" y="2571956"/>
              <a:ext cx="252000" cy="25200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4" y="1033091"/>
            <a:ext cx="252000" cy="252000"/>
          </a:xfrm>
          <a:prstGeom prst="rect">
            <a:avLst/>
          </a:prstGeom>
        </p:spPr>
      </p:pic>
      <p:cxnSp>
        <p:nvCxnSpPr>
          <p:cNvPr id="48" name="Conector reto 47"/>
          <p:cNvCxnSpPr/>
          <p:nvPr/>
        </p:nvCxnSpPr>
        <p:spPr>
          <a:xfrm>
            <a:off x="232227" y="3997103"/>
            <a:ext cx="246924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57149" y="4687848"/>
            <a:ext cx="3008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CAIXA TORÁCICA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407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271</Words>
  <Application>Microsoft Office PowerPoint</Application>
  <PresentationFormat>Personalizar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Milsted</dc:creator>
  <cp:lastModifiedBy>David Milsted</cp:lastModifiedBy>
  <cp:revision>27</cp:revision>
  <dcterms:created xsi:type="dcterms:W3CDTF">2017-07-31T22:42:43Z</dcterms:created>
  <dcterms:modified xsi:type="dcterms:W3CDTF">2017-08-01T02:20:45Z</dcterms:modified>
</cp:coreProperties>
</file>