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49"/>
  </p:notesMasterIdLst>
  <p:handoutMasterIdLst>
    <p:handoutMasterId r:id="rId50"/>
  </p:handoutMasterIdLst>
  <p:sldIdLst>
    <p:sldId id="377" r:id="rId3"/>
    <p:sldId id="464" r:id="rId4"/>
    <p:sldId id="459" r:id="rId5"/>
    <p:sldId id="379" r:id="rId6"/>
    <p:sldId id="396" r:id="rId7"/>
    <p:sldId id="391" r:id="rId8"/>
    <p:sldId id="390" r:id="rId9"/>
    <p:sldId id="392" r:id="rId10"/>
    <p:sldId id="393" r:id="rId11"/>
    <p:sldId id="394" r:id="rId12"/>
    <p:sldId id="451" r:id="rId13"/>
    <p:sldId id="382" r:id="rId14"/>
    <p:sldId id="452" r:id="rId15"/>
    <p:sldId id="408" r:id="rId16"/>
    <p:sldId id="442" r:id="rId17"/>
    <p:sldId id="406" r:id="rId18"/>
    <p:sldId id="386" r:id="rId19"/>
    <p:sldId id="407" r:id="rId20"/>
    <p:sldId id="387" r:id="rId21"/>
    <p:sldId id="467" r:id="rId22"/>
    <p:sldId id="466" r:id="rId23"/>
    <p:sldId id="385" r:id="rId24"/>
    <p:sldId id="405" r:id="rId25"/>
    <p:sldId id="434" r:id="rId26"/>
    <p:sldId id="453" r:id="rId27"/>
    <p:sldId id="455" r:id="rId28"/>
    <p:sldId id="468" r:id="rId29"/>
    <p:sldId id="469" r:id="rId30"/>
    <p:sldId id="450" r:id="rId31"/>
    <p:sldId id="449" r:id="rId32"/>
    <p:sldId id="457" r:id="rId33"/>
    <p:sldId id="454" r:id="rId34"/>
    <p:sldId id="456" r:id="rId35"/>
    <p:sldId id="465" r:id="rId36"/>
    <p:sldId id="448" r:id="rId37"/>
    <p:sldId id="446" r:id="rId38"/>
    <p:sldId id="444" r:id="rId39"/>
    <p:sldId id="443" r:id="rId40"/>
    <p:sldId id="445" r:id="rId41"/>
    <p:sldId id="447" r:id="rId42"/>
    <p:sldId id="458" r:id="rId43"/>
    <p:sldId id="462" r:id="rId44"/>
    <p:sldId id="461" r:id="rId45"/>
    <p:sldId id="470" r:id="rId46"/>
    <p:sldId id="472" r:id="rId47"/>
    <p:sldId id="471" r:id="rId48"/>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33FF"/>
    <a:srgbClr val="00CCFF"/>
    <a:srgbClr val="00CC00"/>
    <a:srgbClr val="00FF00"/>
    <a:srgbClr val="FF3300"/>
    <a:srgbClr val="0099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5" autoAdjust="0"/>
    <p:restoredTop sz="82585" autoAdjust="0"/>
  </p:normalViewPr>
  <p:slideViewPr>
    <p:cSldViewPr>
      <p:cViewPr varScale="1">
        <p:scale>
          <a:sx n="105" d="100"/>
          <a:sy n="105" d="100"/>
        </p:scale>
        <p:origin x="1144"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2795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2795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2795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20218E11-1278-498C-92A0-C982C731879E}"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25D3C18E-3373-41CE-A9F8-A5152C634DC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Type_system#Static_typing" TargetMode="External"/><Relationship Id="rId13" Type="http://schemas.openxmlformats.org/officeDocument/2006/relationships/hyperlink" Target="http://en.wikipedia.org/wiki/Procedural_programming" TargetMode="External"/><Relationship Id="rId18" Type="http://schemas.openxmlformats.org/officeDocument/2006/relationships/hyperlink" Target="http://en.wikipedia.org/wiki/Bell_Labs" TargetMode="External"/><Relationship Id="rId26" Type="http://schemas.openxmlformats.org/officeDocument/2006/relationships/hyperlink" Target="http://en.wikipedia.org/wiki/ISO/IEC_14882" TargetMode="External"/><Relationship Id="rId3" Type="http://schemas.openxmlformats.org/officeDocument/2006/relationships/hyperlink" Target="http://en.wikipedia.org/wiki/Wikipedia:IPA_for_English" TargetMode="External"/><Relationship Id="rId21" Type="http://schemas.openxmlformats.org/officeDocument/2006/relationships/hyperlink" Target="http://en.wikipedia.org/wiki/Virtual_functions" TargetMode="External"/><Relationship Id="rId7" Type="http://schemas.openxmlformats.org/officeDocument/2006/relationships/hyperlink" Target="http://en.wikipedia.org/wiki/C++#cite_note-0" TargetMode="External"/><Relationship Id="rId12" Type="http://schemas.openxmlformats.org/officeDocument/2006/relationships/hyperlink" Target="http://en.wikipedia.org/wiki/Machine_code" TargetMode="External"/><Relationship Id="rId17" Type="http://schemas.openxmlformats.org/officeDocument/2006/relationships/hyperlink" Target="http://en.wikipedia.org/wiki/Bjarne_Stroustrup" TargetMode="External"/><Relationship Id="rId25" Type="http://schemas.openxmlformats.org/officeDocument/2006/relationships/hyperlink" Target="http://en.wikipedia.org/wiki/Exception_handling" TargetMode="External"/><Relationship Id="rId2" Type="http://schemas.openxmlformats.org/officeDocument/2006/relationships/slide" Target="../slides/slide22.xml"/><Relationship Id="rId16" Type="http://schemas.openxmlformats.org/officeDocument/2006/relationships/hyperlink" Target="http://en.wikipedia.org/wiki/Generic_programming" TargetMode="External"/><Relationship Id="rId20" Type="http://schemas.openxmlformats.org/officeDocument/2006/relationships/hyperlink" Target="http://en.wikipedia.org/wiki/Class_(computer_science)" TargetMode="External"/><Relationship Id="rId29" Type="http://schemas.openxmlformats.org/officeDocument/2006/relationships/hyperlink" Target="http://en.wikipedia.org/wiki/Microsoft_Visual_C++" TargetMode="External"/><Relationship Id="rId1" Type="http://schemas.openxmlformats.org/officeDocument/2006/relationships/notesMaster" Target="../notesMasters/notesMaster1.xml"/><Relationship Id="rId6" Type="http://schemas.openxmlformats.org/officeDocument/2006/relationships/hyperlink" Target="http://en.wikipedia.org/wiki/Low-level_programming_language" TargetMode="External"/><Relationship Id="rId11" Type="http://schemas.openxmlformats.org/officeDocument/2006/relationships/hyperlink" Target="http://en.wikipedia.org/wiki/Compiled_language" TargetMode="External"/><Relationship Id="rId24" Type="http://schemas.openxmlformats.org/officeDocument/2006/relationships/hyperlink" Target="http://en.wikipedia.org/wiki/Template_(programming)" TargetMode="External"/><Relationship Id="rId5" Type="http://schemas.openxmlformats.org/officeDocument/2006/relationships/hyperlink" Target="http://en.wikipedia.org/wiki/High-level_programming_language" TargetMode="External"/><Relationship Id="rId15" Type="http://schemas.openxmlformats.org/officeDocument/2006/relationships/hyperlink" Target="http://en.wikipedia.org/wiki/Object-oriented_programming" TargetMode="External"/><Relationship Id="rId23" Type="http://schemas.openxmlformats.org/officeDocument/2006/relationships/hyperlink" Target="http://en.wikipedia.org/wiki/Multiple_inheritance" TargetMode="External"/><Relationship Id="rId28" Type="http://schemas.openxmlformats.org/officeDocument/2006/relationships/hyperlink" Target="http://en.wikipedia.org/wiki/GNU_Compiler_Collection" TargetMode="External"/><Relationship Id="rId10" Type="http://schemas.openxmlformats.org/officeDocument/2006/relationships/hyperlink" Target="http://en.wikipedia.org/wiki/Multi-paradigm_programming_language" TargetMode="External"/><Relationship Id="rId19" Type="http://schemas.openxmlformats.org/officeDocument/2006/relationships/hyperlink" Target="http://en.wikipedia.org/wiki/C_(programming_language)" TargetMode="External"/><Relationship Id="rId31" Type="http://schemas.openxmlformats.org/officeDocument/2006/relationships/hyperlink" Target="http://en.wikipedia.org/wiki/Borland_C++_Builder"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Free-form_language" TargetMode="External"/><Relationship Id="rId14" Type="http://schemas.openxmlformats.org/officeDocument/2006/relationships/hyperlink" Target="http://en.wikipedia.org/wiki/Data_abstraction" TargetMode="External"/><Relationship Id="rId22" Type="http://schemas.openxmlformats.org/officeDocument/2006/relationships/hyperlink" Target="http://en.wikipedia.org/wiki/Operator_overloading" TargetMode="External"/><Relationship Id="rId27" Type="http://schemas.openxmlformats.org/officeDocument/2006/relationships/hyperlink" Target="http://en.wikipedia.org/wiki/C++0x" TargetMode="External"/><Relationship Id="rId30" Type="http://schemas.openxmlformats.org/officeDocument/2006/relationships/hyperlink" Target="http://en.wikipedia.org/wiki/Intel_C++_Compiler"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Run_time_(program_lifecycle_phase)" TargetMode="External"/><Relationship Id="rId3" Type="http://schemas.openxmlformats.org/officeDocument/2006/relationships/hyperlink" Target="https://en.wikipedia.org/wiki/Type_systems" TargetMode="External"/><Relationship Id="rId7" Type="http://schemas.openxmlformats.org/officeDocument/2006/relationships/hyperlink" Target="https://en.wikipedia.org/wiki/Type_safety"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tic_typing" TargetMode="External"/><Relationship Id="rId5" Type="http://schemas.openxmlformats.org/officeDocument/2006/relationships/hyperlink" Target="https://en.wikipedia.org/wiki/Compile-time" TargetMode="External"/><Relationship Id="rId10" Type="http://schemas.openxmlformats.org/officeDocument/2006/relationships/hyperlink" Target="https://en.wikipedia.org/wiki/Gradual_typing#cite_note-1" TargetMode="External"/><Relationship Id="rId4" Type="http://schemas.openxmlformats.org/officeDocument/2006/relationships/hyperlink" Target="https://en.wikipedia.org/wiki/Variable_(computer_science)" TargetMode="External"/><Relationship Id="rId9" Type="http://schemas.openxmlformats.org/officeDocument/2006/relationships/hyperlink" Target="https://en.wikipedia.org/wiki/Dynamic_typing"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wikipedia.org/w/index.php?title=%E8%8B%B1%E6%96%87&amp;variant=zh-tw" TargetMode="External"/><Relationship Id="rId7" Type="http://schemas.openxmlformats.org/officeDocument/2006/relationships/hyperlink" Target="http://zh.wikipedia.org/w/index.php?title=%E7%94%9F%E7%89%A9&amp;variant=zh-tw"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zh.wikipedia.org/w/index.php?title=19%E4%B8%96%E7%BA%AA&amp;variant=zh-tw" TargetMode="External"/><Relationship Id="rId5" Type="http://schemas.openxmlformats.org/officeDocument/2006/relationships/hyperlink" Target="http://zh.wikipedia.org/wiki/%E6%BC%94%E5%8C%96#_note-6" TargetMode="External"/><Relationship Id="rId4" Type="http://schemas.openxmlformats.org/officeDocument/2006/relationships/hyperlink" Target="http://zh.wikipedia.org/w/index.php?title=%E6%8B%89%E4%B8%81%E6%96%87&amp;variant=zh-t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icrosoft" TargetMode="External"/><Relationship Id="rId3" Type="http://schemas.openxmlformats.org/officeDocument/2006/relationships/hyperlink" Target="http://en.wikipedia.org/wiki/Interpreter_(computing)" TargetMode="External"/><Relationship Id="rId7" Type="http://schemas.openxmlformats.org/officeDocument/2006/relationships/hyperlink" Target="http://en.wikipedia.org/wiki/S-100_bu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Altair_8800" TargetMode="External"/><Relationship Id="rId5" Type="http://schemas.openxmlformats.org/officeDocument/2006/relationships/hyperlink" Target="http://en.wikipedia.org/wiki/Micro_Instrumentation_and_Telemetry_Systems" TargetMode="External"/><Relationship Id="rId4" Type="http://schemas.openxmlformats.org/officeDocument/2006/relationships/hyperlink" Target="http://en.wikipedia.org/wiki/BASIC_programming_language" TargetMode="External"/><Relationship Id="rId9" Type="http://schemas.openxmlformats.org/officeDocument/2006/relationships/hyperlink" Target="http://en.wikipedia.org/wiki/Microsoft_BASI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7D9F0F-810D-4F01-B338-0F5037E25145}" type="slidenum">
              <a:rPr lang="zh-CN" altLang="en-US" sz="1300" smtClean="0"/>
              <a:pPr>
                <a:spcBef>
                  <a:spcPct val="0"/>
                </a:spcBef>
              </a:pPr>
              <a:t>1</a:t>
            </a:fld>
            <a:endParaRPr lang="en-US" altLang="zh-CN" sz="1300"/>
          </a:p>
        </p:txBody>
      </p:sp>
      <p:sp>
        <p:nvSpPr>
          <p:cNvPr id="6147" name="Rectangle 2"/>
          <p:cNvSpPr>
            <a:spLocks noGrp="1" noRot="1" noChangeAspect="1" noChangeArrowheads="1" noTextEdit="1"/>
          </p:cNvSpPr>
          <p:nvPr>
            <p:ph type="sldImg"/>
          </p:nvPr>
        </p:nvSpPr>
        <p:spPr>
          <a:xfrm>
            <a:off x="139700" y="768350"/>
            <a:ext cx="6819900"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zh-CN" altLang="en-US">
                <a:latin typeface="Arial" panose="020B0604020202020204" pitchFamily="34" charset="0"/>
              </a:rPr>
              <a:t>对程序设计语言作说明，目的是使大家对不同的语言及其使用场合有个初步了解。首先讨论语言的演化。</a:t>
            </a:r>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4021C-198F-4FCA-9E60-6702E5E0071E}" type="slidenum">
              <a:rPr lang="zh-CN" altLang="en-US" sz="1300" smtClean="0"/>
              <a:pPr>
                <a:spcBef>
                  <a:spcPct val="0"/>
                </a:spcBef>
              </a:pPr>
              <a:t>15</a:t>
            </a:fld>
            <a:endParaRPr lang="en-US" altLang="zh-CN" sz="1300"/>
          </a:p>
        </p:txBody>
      </p:sp>
      <p:sp>
        <p:nvSpPr>
          <p:cNvPr id="28675" name="Rectangle 2"/>
          <p:cNvSpPr>
            <a:spLocks noGrp="1" noRot="1" noChangeAspect="1" noChangeArrowheads="1" noTextEdit="1"/>
          </p:cNvSpPr>
          <p:nvPr>
            <p:ph type="sldImg"/>
          </p:nvPr>
        </p:nvSpPr>
        <p:spPr>
          <a:xfrm>
            <a:off x="139700" y="768350"/>
            <a:ext cx="6819900"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http://en.wikipedia.org/wiki/Niklaus_Wirth</a:t>
            </a:r>
            <a:endParaRPr lang="zh-CN" altLang="en-US">
              <a:latin typeface="Arial" panose="020B0604020202020204" pitchFamily="34" charset="0"/>
            </a:endParaRPr>
          </a:p>
          <a:p>
            <a:pPr eaLnBrk="1" hangingPunct="1"/>
            <a:r>
              <a:rPr lang="en-US" altLang="zh-CN" b="1">
                <a:latin typeface="Arial" panose="020B0604020202020204" pitchFamily="34" charset="0"/>
              </a:rPr>
              <a:t>Software engineering</a:t>
            </a:r>
            <a:r>
              <a:rPr lang="en-US" altLang="zh-CN">
                <a:latin typeface="Arial" panose="020B0604020202020204" pitchFamily="34" charset="0"/>
              </a:rPr>
              <a:t> is the application of a systematic, disciplined, quantifiable approach to the development, operation, and maintenance of </a:t>
            </a:r>
            <a:r>
              <a:rPr lang="en-US" altLang="zh-CN">
                <a:latin typeface="Arial" panose="020B0604020202020204" pitchFamily="34" charset="0"/>
                <a:hlinkClick r:id="rId3" tooltip="Software"/>
              </a:rPr>
              <a:t>software</a:t>
            </a:r>
            <a:r>
              <a:rPr lang="en-US" altLang="zh-CN">
                <a:latin typeface="Arial" panose="020B0604020202020204" pitchFamily="34" charset="0"/>
              </a:rPr>
              <a:t>. </a:t>
            </a:r>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BE48C3-C9D8-41FB-B410-7D9775615185}" type="slidenum">
              <a:rPr lang="zh-CN" altLang="en-US" sz="1300" smtClean="0"/>
              <a:pPr>
                <a:spcBef>
                  <a:spcPct val="0"/>
                </a:spcBef>
              </a:pPr>
              <a:t>16</a:t>
            </a:fld>
            <a:endParaRPr lang="en-US" altLang="zh-CN" sz="1300"/>
          </a:p>
        </p:txBody>
      </p:sp>
      <p:sp>
        <p:nvSpPr>
          <p:cNvPr id="30723" name="Rectangle 2"/>
          <p:cNvSpPr>
            <a:spLocks noGrp="1" noRot="1" noChangeAspect="1" noChangeArrowheads="1" noTextEdit="1"/>
          </p:cNvSpPr>
          <p:nvPr>
            <p:ph type="sldImg"/>
          </p:nvPr>
        </p:nvSpPr>
        <p:spPr>
          <a:xfrm>
            <a:off x="139700" y="768350"/>
            <a:ext cx="6819900"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http://baike.baidu.com/view/1107373.htm</a:t>
            </a:r>
          </a:p>
          <a:p>
            <a:pPr eaLnBrk="1" hangingPunct="1"/>
            <a:r>
              <a:rPr lang="en-US" altLang="zh-CN">
                <a:latin typeface="Arial" panose="020B0604020202020204" pitchFamily="34" charset="0"/>
              </a:rPr>
              <a:t>http://en.wikipedia.org/wiki/Ada_Lovelace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139700" y="768350"/>
            <a:ext cx="6819900" cy="3836988"/>
          </a:xfrm>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nascent</a:t>
            </a:r>
          </a:p>
          <a:p>
            <a:r>
              <a:rPr lang="zh-CN" altLang="en-US">
                <a:latin typeface="Arial" panose="020B0604020202020204" pitchFamily="34" charset="0"/>
              </a:rPr>
              <a:t>英 </a:t>
            </a:r>
            <a:r>
              <a:rPr lang="en-US" altLang="zh-CN">
                <a:latin typeface="Arial" panose="020B0604020202020204" pitchFamily="34" charset="0"/>
              </a:rPr>
              <a:t>[ˈnæsnt]  </a:t>
            </a:r>
            <a:r>
              <a:rPr lang="zh-CN" altLang="en-US">
                <a:latin typeface="Arial" panose="020B0604020202020204" pitchFamily="34" charset="0"/>
              </a:rPr>
              <a:t>美 </a:t>
            </a:r>
            <a:r>
              <a:rPr lang="en-US" altLang="zh-CN">
                <a:latin typeface="Arial" panose="020B0604020202020204" pitchFamily="34" charset="0"/>
              </a:rPr>
              <a:t>[ˈnæsənt, ˈnesənt] </a:t>
            </a:r>
          </a:p>
          <a:p>
            <a:pPr fontAlgn="ctr"/>
            <a:r>
              <a:rPr lang="en-US" altLang="zh-CN">
                <a:latin typeface="Arial" panose="020B0604020202020204" pitchFamily="34" charset="0"/>
              </a:rPr>
              <a:t>GRE  / </a:t>
            </a:r>
          </a:p>
          <a:p>
            <a:r>
              <a:rPr lang="en-US" altLang="zh-CN">
                <a:latin typeface="Arial" panose="020B0604020202020204" pitchFamily="34" charset="0"/>
              </a:rPr>
              <a:t>adj.</a:t>
            </a:r>
            <a:r>
              <a:rPr lang="zh-CN" altLang="en-US">
                <a:latin typeface="Arial" panose="020B0604020202020204" pitchFamily="34" charset="0"/>
              </a:rPr>
              <a:t>初期的； 初生的； 开始形成的； 发生中的</a:t>
            </a:r>
          </a:p>
          <a:p>
            <a:endParaRPr lang="zh-CN" altLang="en-US">
              <a:latin typeface="Arial" panose="020B0604020202020204"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F2FA623A-03FD-4500-A317-72A0E571D280}" type="slidenum">
              <a:rPr lang="zh-CN" altLang="en-US" smtClean="0"/>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dirty="0">
                <a:solidFill>
                  <a:schemeClr val="tx1"/>
                </a:solidFill>
                <a:effectLst/>
                <a:latin typeface="Arial" charset="0"/>
                <a:ea typeface="+mn-ea"/>
                <a:cs typeface="+mn-cs"/>
              </a:rPr>
              <a:t>coroutine</a:t>
            </a:r>
            <a:r>
              <a:rPr lang="zh-CN" altLang="en-US" sz="1200" b="1" i="0" u="none" strike="noStrike" kern="1200" dirty="0">
                <a:solidFill>
                  <a:schemeClr val="tx1"/>
                </a:solidFill>
                <a:effectLst/>
                <a:latin typeface="Arial" charset="0"/>
                <a:ea typeface="+mn-ea"/>
                <a:cs typeface="+mn-cs"/>
              </a:rPr>
              <a:t>协程详解</a:t>
            </a:r>
          </a:p>
          <a:p>
            <a:r>
              <a:rPr lang="en-US" dirty="0"/>
              <a:t>https://</a:t>
            </a:r>
            <a:r>
              <a:rPr lang="en-US" dirty="0" err="1"/>
              <a:t>www.jianshu.com</a:t>
            </a:r>
            <a:r>
              <a:rPr lang="en-US" dirty="0"/>
              <a:t>/p/2782f8c49b2a</a:t>
            </a:r>
          </a:p>
          <a:p>
            <a:r>
              <a:rPr lang="zh-CN" altLang="en-US" sz="1200" b="1" i="0" u="none" strike="noStrike" kern="1200" dirty="0">
                <a:solidFill>
                  <a:schemeClr val="tx1"/>
                </a:solidFill>
                <a:effectLst/>
                <a:latin typeface="Arial" charset="0"/>
                <a:ea typeface="+mn-ea"/>
                <a:cs typeface="+mn-cs"/>
              </a:rPr>
              <a:t>协程</a:t>
            </a:r>
          </a:p>
          <a:p>
            <a:r>
              <a:rPr lang="en-US" sz="1200" b="0" i="0" u="none" strike="noStrike" kern="1200" dirty="0">
                <a:solidFill>
                  <a:schemeClr val="tx1"/>
                </a:solidFill>
                <a:effectLst/>
                <a:latin typeface="Arial" charset="0"/>
                <a:ea typeface="+mn-ea"/>
                <a:cs typeface="+mn-cs"/>
              </a:rPr>
              <a:t>Coroutines are computer-program components that generalize subroutines for non-preemptive multitasking, by allowing multiple entry points for suspending and resuming execution at certain locations. Coroutines are well-suited for implementing familiar program components such as cooperative tasks, exceptions, event loops, iterators, infinite lists and pipes.</a:t>
            </a:r>
          </a:p>
          <a:p>
            <a:r>
              <a:rPr lang="en-US" sz="1200" b="1" i="0" u="none" strike="noStrike" kern="1200" dirty="0">
                <a:solidFill>
                  <a:schemeClr val="tx1"/>
                </a:solidFill>
                <a:effectLst/>
                <a:latin typeface="Arial" charset="0"/>
                <a:ea typeface="+mn-ea"/>
                <a:cs typeface="+mn-cs"/>
              </a:rPr>
              <a:t>Process -&gt; Thread -&gt; Coroutine</a:t>
            </a:r>
            <a:endParaRPr lang="en-US" sz="1200" b="0" i="0" u="none" strike="noStrike" kern="1200" dirty="0">
              <a:solidFill>
                <a:schemeClr val="tx1"/>
              </a:solidFill>
              <a:effectLst/>
              <a:latin typeface="Arial" charset="0"/>
              <a:ea typeface="+mn-ea"/>
              <a:cs typeface="+mn-cs"/>
            </a:endParaRPr>
          </a:p>
          <a:p>
            <a:r>
              <a:rPr lang="zh-CN" altLang="en-US" sz="1200" b="1" i="0" u="none" strike="noStrike" kern="1200" dirty="0">
                <a:solidFill>
                  <a:schemeClr val="tx1"/>
                </a:solidFill>
                <a:effectLst/>
                <a:latin typeface="Arial" charset="0"/>
                <a:ea typeface="+mn-ea"/>
                <a:cs typeface="+mn-cs"/>
              </a:rPr>
              <a:t>协程</a:t>
            </a:r>
            <a:r>
              <a:rPr lang="en-US" altLang="zh-CN" sz="1200" b="1" i="0" u="none" strike="noStrike" kern="1200" dirty="0">
                <a:solidFill>
                  <a:schemeClr val="tx1"/>
                </a:solidFill>
                <a:effectLst/>
                <a:latin typeface="Arial" charset="0"/>
                <a:ea typeface="+mn-ea"/>
                <a:cs typeface="+mn-cs"/>
              </a:rPr>
              <a:t>(</a:t>
            </a:r>
            <a:r>
              <a:rPr lang="en-US" sz="1200" b="1" i="0" u="none" strike="noStrike" kern="1200" dirty="0">
                <a:solidFill>
                  <a:schemeClr val="tx1"/>
                </a:solidFill>
                <a:effectLst/>
                <a:latin typeface="Arial" charset="0"/>
                <a:ea typeface="+mn-ea"/>
                <a:cs typeface="+mn-cs"/>
              </a:rPr>
              <a:t>Coroutine)</a:t>
            </a:r>
            <a:r>
              <a:rPr lang="zh-CN" altLang="en-US" sz="1200" b="1" i="0" u="none" strike="noStrike" kern="1200" dirty="0">
                <a:solidFill>
                  <a:schemeClr val="tx1"/>
                </a:solidFill>
                <a:effectLst/>
                <a:latin typeface="Arial" charset="0"/>
                <a:ea typeface="+mn-ea"/>
                <a:cs typeface="+mn-cs"/>
              </a:rPr>
              <a:t>编译器级的，进程</a:t>
            </a:r>
            <a:r>
              <a:rPr lang="en-US" altLang="zh-CN" sz="1200" b="1" i="0" u="none" strike="noStrike" kern="1200" dirty="0">
                <a:solidFill>
                  <a:schemeClr val="tx1"/>
                </a:solidFill>
                <a:effectLst/>
                <a:latin typeface="Arial" charset="0"/>
                <a:ea typeface="+mn-ea"/>
                <a:cs typeface="+mn-cs"/>
              </a:rPr>
              <a:t>(</a:t>
            </a:r>
            <a:r>
              <a:rPr lang="en-US" sz="1200" b="1" i="0" u="none" strike="noStrike" kern="1200" dirty="0">
                <a:solidFill>
                  <a:schemeClr val="tx1"/>
                </a:solidFill>
                <a:effectLst/>
                <a:latin typeface="Arial" charset="0"/>
                <a:ea typeface="+mn-ea"/>
                <a:cs typeface="+mn-cs"/>
              </a:rPr>
              <a:t>Process)</a:t>
            </a:r>
            <a:r>
              <a:rPr lang="zh-CN" altLang="en-US" sz="1200" b="1" i="0" u="none" strike="noStrike" kern="1200" dirty="0">
                <a:solidFill>
                  <a:schemeClr val="tx1"/>
                </a:solidFill>
                <a:effectLst/>
                <a:latin typeface="Arial" charset="0"/>
                <a:ea typeface="+mn-ea"/>
                <a:cs typeface="+mn-cs"/>
              </a:rPr>
              <a:t>和线程</a:t>
            </a:r>
            <a:r>
              <a:rPr lang="en-US" altLang="zh-CN" sz="1200" b="1" i="0" u="none" strike="noStrike" kern="1200" dirty="0">
                <a:solidFill>
                  <a:schemeClr val="tx1"/>
                </a:solidFill>
                <a:effectLst/>
                <a:latin typeface="Arial" charset="0"/>
                <a:ea typeface="+mn-ea"/>
                <a:cs typeface="+mn-cs"/>
              </a:rPr>
              <a:t>(</a:t>
            </a:r>
            <a:r>
              <a:rPr lang="en-US" sz="1200" b="1" i="0" u="none" strike="noStrike" kern="1200" dirty="0">
                <a:solidFill>
                  <a:schemeClr val="tx1"/>
                </a:solidFill>
                <a:effectLst/>
                <a:latin typeface="Arial" charset="0"/>
                <a:ea typeface="+mn-ea"/>
                <a:cs typeface="+mn-cs"/>
              </a:rPr>
              <a:t>Thread)</a:t>
            </a:r>
            <a:r>
              <a:rPr lang="zh-CN" altLang="en-US" sz="1200" b="1" i="0" u="none" strike="noStrike" kern="1200" dirty="0">
                <a:solidFill>
                  <a:schemeClr val="tx1"/>
                </a:solidFill>
                <a:effectLst/>
                <a:latin typeface="Arial" charset="0"/>
                <a:ea typeface="+mn-ea"/>
                <a:cs typeface="+mn-cs"/>
              </a:rPr>
              <a:t>操作系统级的</a:t>
            </a:r>
            <a:endParaRPr lang="zh-CN" altLang="en-US" sz="1200" b="0" i="0" u="none" strike="noStrike" kern="1200" dirty="0">
              <a:solidFill>
                <a:schemeClr val="tx1"/>
              </a:solidFill>
              <a:effectLst/>
              <a:latin typeface="Arial" charset="0"/>
              <a:ea typeface="+mn-ea"/>
              <a:cs typeface="+mn-cs"/>
            </a:endParaRPr>
          </a:p>
          <a:p>
            <a:r>
              <a:rPr lang="zh-CN" altLang="en-US" sz="1200" b="0" i="0" u="none" strike="noStrike" kern="1200" dirty="0">
                <a:solidFill>
                  <a:schemeClr val="tx1"/>
                </a:solidFill>
                <a:effectLst/>
                <a:latin typeface="Arial" charset="0"/>
                <a:ea typeface="+mn-ea"/>
                <a:cs typeface="+mn-cs"/>
              </a:rPr>
              <a:t>进程</a:t>
            </a:r>
            <a:r>
              <a:rPr lang="en-US" altLang="zh-CN" sz="1200" b="0" i="0" u="none" strike="noStrike" kern="1200" dirty="0">
                <a:solidFill>
                  <a:schemeClr val="tx1"/>
                </a:solidFill>
                <a:effectLst/>
                <a:latin typeface="Arial" charset="0"/>
                <a:ea typeface="+mn-ea"/>
                <a:cs typeface="+mn-cs"/>
              </a:rPr>
              <a:t>(</a:t>
            </a:r>
            <a:r>
              <a:rPr lang="en-US" sz="1200" b="0" i="0" u="none" strike="noStrike" kern="1200" dirty="0">
                <a:solidFill>
                  <a:schemeClr val="tx1"/>
                </a:solidFill>
                <a:effectLst/>
                <a:latin typeface="Arial" charset="0"/>
                <a:ea typeface="+mn-ea"/>
                <a:cs typeface="+mn-cs"/>
              </a:rPr>
              <a:t>Process)</a:t>
            </a:r>
            <a:r>
              <a:rPr lang="zh-CN" altLang="en-US" sz="1200" b="0" i="0" u="none" strike="noStrike" kern="1200" dirty="0">
                <a:solidFill>
                  <a:schemeClr val="tx1"/>
                </a:solidFill>
                <a:effectLst/>
                <a:latin typeface="Arial" charset="0"/>
                <a:ea typeface="+mn-ea"/>
                <a:cs typeface="+mn-cs"/>
              </a:rPr>
              <a:t>和线程</a:t>
            </a:r>
            <a:r>
              <a:rPr lang="en-US" altLang="zh-CN" sz="1200" b="0" i="0" u="none" strike="noStrike" kern="1200" dirty="0">
                <a:solidFill>
                  <a:schemeClr val="tx1"/>
                </a:solidFill>
                <a:effectLst/>
                <a:latin typeface="Arial" charset="0"/>
                <a:ea typeface="+mn-ea"/>
                <a:cs typeface="+mn-cs"/>
              </a:rPr>
              <a:t>(</a:t>
            </a:r>
            <a:r>
              <a:rPr lang="en-US" sz="1200" b="0" i="0" u="none" strike="noStrike" kern="1200" dirty="0">
                <a:solidFill>
                  <a:schemeClr val="tx1"/>
                </a:solidFill>
                <a:effectLst/>
                <a:latin typeface="Arial" charset="0"/>
                <a:ea typeface="+mn-ea"/>
                <a:cs typeface="+mn-cs"/>
              </a:rPr>
              <a:t>Thread)</a:t>
            </a:r>
            <a:r>
              <a:rPr lang="zh-CN" altLang="en-US" sz="1200" b="0" i="0" u="none" strike="noStrike" kern="1200" dirty="0">
                <a:solidFill>
                  <a:schemeClr val="tx1"/>
                </a:solidFill>
                <a:effectLst/>
                <a:latin typeface="Arial" charset="0"/>
                <a:ea typeface="+mn-ea"/>
                <a:cs typeface="+mn-cs"/>
              </a:rPr>
              <a:t>是</a:t>
            </a:r>
            <a:r>
              <a:rPr lang="en-US" sz="1200" b="0" i="0" u="none" strike="noStrike" kern="1200" dirty="0" err="1">
                <a:solidFill>
                  <a:schemeClr val="tx1"/>
                </a:solidFill>
                <a:effectLst/>
                <a:latin typeface="Arial" charset="0"/>
                <a:ea typeface="+mn-ea"/>
                <a:cs typeface="+mn-cs"/>
              </a:rPr>
              <a:t>os</a:t>
            </a:r>
            <a:r>
              <a:rPr lang="zh-CN" altLang="en-US" sz="1200" b="0" i="0" u="none" strike="noStrike" kern="1200" dirty="0">
                <a:solidFill>
                  <a:schemeClr val="tx1"/>
                </a:solidFill>
                <a:effectLst/>
                <a:latin typeface="Arial" charset="0"/>
                <a:ea typeface="+mn-ea"/>
                <a:cs typeface="+mn-cs"/>
              </a:rPr>
              <a:t>通过调度算法，保存当前的上下文，然后从上次暂停的地方再次开始计算，重新开始的地方不可预期，每次</a:t>
            </a:r>
            <a:r>
              <a:rPr lang="en-US" sz="1200" b="0" i="0" u="none" strike="noStrike" kern="1200" dirty="0">
                <a:solidFill>
                  <a:schemeClr val="tx1"/>
                </a:solidFill>
                <a:effectLst/>
                <a:latin typeface="Arial" charset="0"/>
                <a:ea typeface="+mn-ea"/>
                <a:cs typeface="+mn-cs"/>
              </a:rPr>
              <a:t>CPU</a:t>
            </a:r>
            <a:r>
              <a:rPr lang="zh-CN" altLang="en-US" sz="1200" b="0" i="0" u="none" strike="noStrike" kern="1200" dirty="0">
                <a:solidFill>
                  <a:schemeClr val="tx1"/>
                </a:solidFill>
                <a:effectLst/>
                <a:latin typeface="Arial" charset="0"/>
                <a:ea typeface="+mn-ea"/>
                <a:cs typeface="+mn-cs"/>
              </a:rPr>
              <a:t>计算的指令数量和代码跑过的</a:t>
            </a:r>
            <a:r>
              <a:rPr lang="en-US" sz="1200" b="0" i="0" u="none" strike="noStrike" kern="1200" dirty="0">
                <a:solidFill>
                  <a:schemeClr val="tx1"/>
                </a:solidFill>
                <a:effectLst/>
                <a:latin typeface="Arial" charset="0"/>
                <a:ea typeface="+mn-ea"/>
                <a:cs typeface="+mn-cs"/>
              </a:rPr>
              <a:t>CPU</a:t>
            </a:r>
            <a:r>
              <a:rPr lang="zh-CN" altLang="en-US" sz="1200" b="0" i="0" u="none" strike="noStrike" kern="1200" dirty="0">
                <a:solidFill>
                  <a:schemeClr val="tx1"/>
                </a:solidFill>
                <a:effectLst/>
                <a:latin typeface="Arial" charset="0"/>
                <a:ea typeface="+mn-ea"/>
                <a:cs typeface="+mn-cs"/>
              </a:rPr>
              <a:t>时间是相关的，跑到</a:t>
            </a:r>
            <a:r>
              <a:rPr lang="en-US" sz="1200" b="0" i="0" u="none" strike="noStrike" kern="1200" dirty="0" err="1">
                <a:solidFill>
                  <a:schemeClr val="tx1"/>
                </a:solidFill>
                <a:effectLst/>
                <a:latin typeface="Arial" charset="0"/>
                <a:ea typeface="+mn-ea"/>
                <a:cs typeface="+mn-cs"/>
              </a:rPr>
              <a:t>os</a:t>
            </a:r>
            <a:r>
              <a:rPr lang="zh-CN" altLang="en-US" sz="1200" b="0" i="0" u="none" strike="noStrike" kern="1200" dirty="0">
                <a:solidFill>
                  <a:schemeClr val="tx1"/>
                </a:solidFill>
                <a:effectLst/>
                <a:latin typeface="Arial" charset="0"/>
                <a:ea typeface="+mn-ea"/>
                <a:cs typeface="+mn-cs"/>
              </a:rPr>
              <a:t>分配的</a:t>
            </a:r>
            <a:r>
              <a:rPr lang="en-US" sz="1200" b="0" i="0" u="none" strike="noStrike" kern="1200" dirty="0" err="1">
                <a:solidFill>
                  <a:schemeClr val="tx1"/>
                </a:solidFill>
                <a:effectLst/>
                <a:latin typeface="Arial" charset="0"/>
                <a:ea typeface="+mn-ea"/>
                <a:cs typeface="+mn-cs"/>
              </a:rPr>
              <a:t>cpu</a:t>
            </a:r>
            <a:r>
              <a:rPr lang="zh-CN" altLang="en-US" sz="1200" b="0" i="0" u="none" strike="noStrike" kern="1200" dirty="0">
                <a:solidFill>
                  <a:schemeClr val="tx1"/>
                </a:solidFill>
                <a:effectLst/>
                <a:latin typeface="Arial" charset="0"/>
                <a:ea typeface="+mn-ea"/>
                <a:cs typeface="+mn-cs"/>
              </a:rPr>
              <a:t>时间到达后就会被</a:t>
            </a:r>
            <a:r>
              <a:rPr lang="en-US" sz="1200" b="0" i="0" u="none" strike="noStrike" kern="1200" dirty="0" err="1">
                <a:solidFill>
                  <a:schemeClr val="tx1"/>
                </a:solidFill>
                <a:effectLst/>
                <a:latin typeface="Arial" charset="0"/>
                <a:ea typeface="+mn-ea"/>
                <a:cs typeface="+mn-cs"/>
              </a:rPr>
              <a:t>os</a:t>
            </a:r>
            <a:r>
              <a:rPr lang="zh-CN" altLang="en-US" sz="1200" b="0" i="0" u="none" strike="noStrike" kern="1200" dirty="0">
                <a:solidFill>
                  <a:schemeClr val="tx1"/>
                </a:solidFill>
                <a:effectLst/>
                <a:latin typeface="Arial" charset="0"/>
                <a:ea typeface="+mn-ea"/>
                <a:cs typeface="+mn-cs"/>
              </a:rPr>
              <a:t>强制挂起，开发者无法精确的控制它们。</a:t>
            </a:r>
          </a:p>
          <a:p>
            <a:r>
              <a:rPr lang="zh-CN" altLang="en-US" sz="1200" b="0" i="0" u="none" strike="noStrike" kern="1200" dirty="0">
                <a:solidFill>
                  <a:schemeClr val="tx1"/>
                </a:solidFill>
                <a:effectLst/>
                <a:latin typeface="Arial" charset="0"/>
                <a:ea typeface="+mn-ea"/>
                <a:cs typeface="+mn-cs"/>
              </a:rPr>
              <a:t>协程（</a:t>
            </a:r>
            <a:r>
              <a:rPr lang="en-US" sz="1200" b="0" i="0" u="none" strike="noStrike" kern="1200" dirty="0">
                <a:solidFill>
                  <a:schemeClr val="tx1"/>
                </a:solidFill>
                <a:effectLst/>
                <a:latin typeface="Arial" charset="0"/>
                <a:ea typeface="+mn-ea"/>
                <a:cs typeface="+mn-cs"/>
              </a:rPr>
              <a:t>Coroutine）</a:t>
            </a:r>
            <a:r>
              <a:rPr lang="zh-CN" altLang="en-US" sz="1200" b="0" i="0" u="none" strike="noStrike" kern="1200" dirty="0">
                <a:solidFill>
                  <a:schemeClr val="tx1"/>
                </a:solidFill>
                <a:effectLst/>
                <a:latin typeface="Arial" charset="0"/>
                <a:ea typeface="+mn-ea"/>
                <a:cs typeface="+mn-cs"/>
              </a:rPr>
              <a:t>是一种轻量级的用户态线程，实现的是非抢占式的调度，即由当前协程切换到其他协程由当前协程来控制。目前的协程框架一般都是设计成 </a:t>
            </a:r>
            <a:r>
              <a:rPr lang="en-US" altLang="zh-CN" sz="1200" b="0" i="0" u="none" strike="noStrike" kern="1200" dirty="0">
                <a:solidFill>
                  <a:schemeClr val="tx1"/>
                </a:solidFill>
                <a:effectLst/>
                <a:latin typeface="Arial" charset="0"/>
                <a:ea typeface="+mn-ea"/>
                <a:cs typeface="+mn-cs"/>
              </a:rPr>
              <a:t>1:</a:t>
            </a:r>
            <a:r>
              <a:rPr lang="en-US" sz="1200" b="0" i="0" u="none" strike="noStrike" kern="1200" dirty="0">
                <a:solidFill>
                  <a:schemeClr val="tx1"/>
                </a:solidFill>
                <a:effectLst/>
                <a:latin typeface="Arial" charset="0"/>
                <a:ea typeface="+mn-ea"/>
                <a:cs typeface="+mn-cs"/>
              </a:rPr>
              <a:t>N </a:t>
            </a:r>
            <a:r>
              <a:rPr lang="zh-CN" altLang="en-US" sz="1200" b="0" i="0" u="none" strike="noStrike" kern="1200" dirty="0">
                <a:solidFill>
                  <a:schemeClr val="tx1"/>
                </a:solidFill>
                <a:effectLst/>
                <a:latin typeface="Arial" charset="0"/>
                <a:ea typeface="+mn-ea"/>
                <a:cs typeface="+mn-cs"/>
              </a:rPr>
              <a:t>模式。所谓 </a:t>
            </a:r>
            <a:r>
              <a:rPr lang="en-US" altLang="zh-CN" sz="1200" b="0" i="0" u="none" strike="noStrike" kern="1200" dirty="0">
                <a:solidFill>
                  <a:schemeClr val="tx1"/>
                </a:solidFill>
                <a:effectLst/>
                <a:latin typeface="Arial" charset="0"/>
                <a:ea typeface="+mn-ea"/>
                <a:cs typeface="+mn-cs"/>
              </a:rPr>
              <a:t>1:</a:t>
            </a:r>
            <a:r>
              <a:rPr lang="en-US" sz="1200" b="0" i="0" u="none" strike="noStrike" kern="1200" dirty="0">
                <a:solidFill>
                  <a:schemeClr val="tx1"/>
                </a:solidFill>
                <a:effectLst/>
                <a:latin typeface="Arial" charset="0"/>
                <a:ea typeface="+mn-ea"/>
                <a:cs typeface="+mn-cs"/>
              </a:rPr>
              <a:t>N </a:t>
            </a:r>
            <a:r>
              <a:rPr lang="zh-CN" altLang="en-US" sz="1200" b="0" i="0" u="none" strike="noStrike" kern="1200" dirty="0">
                <a:solidFill>
                  <a:schemeClr val="tx1"/>
                </a:solidFill>
                <a:effectLst/>
                <a:latin typeface="Arial" charset="0"/>
                <a:ea typeface="+mn-ea"/>
                <a:cs typeface="+mn-cs"/>
              </a:rPr>
              <a:t>就是一个线程作为一个容器里面放置多个协程。那么谁来适时的切换这些协程？答案是有协程自己主动让出 </a:t>
            </a:r>
            <a:r>
              <a:rPr lang="en-US" sz="1200" b="0" i="0" u="none" strike="noStrike" kern="1200" dirty="0">
                <a:solidFill>
                  <a:schemeClr val="tx1"/>
                </a:solidFill>
                <a:effectLst/>
                <a:latin typeface="Arial" charset="0"/>
                <a:ea typeface="+mn-ea"/>
                <a:cs typeface="+mn-cs"/>
              </a:rPr>
              <a:t>CPU，</a:t>
            </a:r>
            <a:r>
              <a:rPr lang="zh-CN" altLang="en-US" sz="1200" b="0" i="0" u="none" strike="noStrike" kern="1200" dirty="0">
                <a:solidFill>
                  <a:schemeClr val="tx1"/>
                </a:solidFill>
                <a:effectLst/>
                <a:latin typeface="Arial" charset="0"/>
                <a:ea typeface="+mn-ea"/>
                <a:cs typeface="+mn-cs"/>
              </a:rPr>
              <a:t>也就是每个协程池里面有一个调度器，这个调度器是被动调度的。意思就是他不会主动调度。而且当一个协程发现自己执行不下去了（比如异步等待网络的数据回来，但是当前还没有数据到</a:t>
            </a:r>
            <a:r>
              <a:rPr lang="en-US" altLang="zh-CN" sz="1200" b="0" i="0" u="none" strike="noStrike" kern="1200" dirty="0">
                <a:solidFill>
                  <a:schemeClr val="tx1"/>
                </a:solidFill>
                <a:effectLst/>
                <a:latin typeface="Arial" charset="0"/>
                <a:ea typeface="+mn-ea"/>
                <a:cs typeface="+mn-cs"/>
              </a:rPr>
              <a:t>)</a:t>
            </a:r>
            <a:r>
              <a:rPr lang="zh-CN" altLang="en-US" sz="1200" b="0" i="0" u="none" strike="noStrike" kern="1200" dirty="0">
                <a:solidFill>
                  <a:schemeClr val="tx1"/>
                </a:solidFill>
                <a:effectLst/>
                <a:latin typeface="Arial" charset="0"/>
                <a:ea typeface="+mn-ea"/>
                <a:cs typeface="+mn-cs"/>
              </a:rPr>
              <a:t>，这个时候就可以由这个协程通知调度器，这个时候执行到调度器的代码，调度器根据事先设计好的调度算法找到当前最需要 </a:t>
            </a:r>
            <a:r>
              <a:rPr lang="en-US" sz="1200" b="0" i="0" u="none" strike="noStrike" kern="1200" dirty="0">
                <a:solidFill>
                  <a:schemeClr val="tx1"/>
                </a:solidFill>
                <a:effectLst/>
                <a:latin typeface="Arial" charset="0"/>
                <a:ea typeface="+mn-ea"/>
                <a:cs typeface="+mn-cs"/>
              </a:rPr>
              <a:t>CPU </a:t>
            </a:r>
            <a:r>
              <a:rPr lang="zh-CN" altLang="en-US" sz="1200" b="0" i="0" u="none" strike="noStrike" kern="1200" dirty="0">
                <a:solidFill>
                  <a:schemeClr val="tx1"/>
                </a:solidFill>
                <a:effectLst/>
                <a:latin typeface="Arial" charset="0"/>
                <a:ea typeface="+mn-ea"/>
                <a:cs typeface="+mn-cs"/>
              </a:rPr>
              <a:t>的协程。切换这个协程的 </a:t>
            </a:r>
            <a:r>
              <a:rPr lang="en-US" sz="1200" b="0" i="0" u="none" strike="noStrike" kern="1200" dirty="0">
                <a:solidFill>
                  <a:schemeClr val="tx1"/>
                </a:solidFill>
                <a:effectLst/>
                <a:latin typeface="Arial" charset="0"/>
                <a:ea typeface="+mn-ea"/>
                <a:cs typeface="+mn-cs"/>
              </a:rPr>
              <a:t>CPU </a:t>
            </a:r>
            <a:r>
              <a:rPr lang="zh-CN" altLang="en-US" sz="1200" b="0" i="0" u="none" strike="noStrike" kern="1200" dirty="0">
                <a:solidFill>
                  <a:schemeClr val="tx1"/>
                </a:solidFill>
                <a:effectLst/>
                <a:latin typeface="Arial" charset="0"/>
                <a:ea typeface="+mn-ea"/>
                <a:cs typeface="+mn-cs"/>
              </a:rPr>
              <a:t>上下文把 </a:t>
            </a:r>
            <a:r>
              <a:rPr lang="en-US" sz="1200" b="0" i="0" u="none" strike="noStrike" kern="1200" dirty="0">
                <a:solidFill>
                  <a:schemeClr val="tx1"/>
                </a:solidFill>
                <a:effectLst/>
                <a:latin typeface="Arial" charset="0"/>
                <a:ea typeface="+mn-ea"/>
                <a:cs typeface="+mn-cs"/>
              </a:rPr>
              <a:t>CPU </a:t>
            </a:r>
            <a:r>
              <a:rPr lang="zh-CN" altLang="en-US" sz="1200" b="0" i="0" u="none" strike="noStrike" kern="1200" dirty="0">
                <a:solidFill>
                  <a:schemeClr val="tx1"/>
                </a:solidFill>
                <a:effectLst/>
                <a:latin typeface="Arial" charset="0"/>
                <a:ea typeface="+mn-ea"/>
                <a:cs typeface="+mn-cs"/>
              </a:rPr>
              <a:t>的运行权交个这个协程，直到这个协程出现执行不下去需要等等的情况，或者它调用主动让出 </a:t>
            </a:r>
            <a:r>
              <a:rPr lang="en-US" sz="1200" b="0" i="0" u="none" strike="noStrike" kern="1200" dirty="0">
                <a:solidFill>
                  <a:schemeClr val="tx1"/>
                </a:solidFill>
                <a:effectLst/>
                <a:latin typeface="Arial" charset="0"/>
                <a:ea typeface="+mn-ea"/>
                <a:cs typeface="+mn-cs"/>
              </a:rPr>
              <a:t>CPU </a:t>
            </a:r>
            <a:r>
              <a:rPr lang="zh-CN" altLang="en-US" sz="1200" b="0" i="0" u="none" strike="noStrike" kern="1200" dirty="0">
                <a:solidFill>
                  <a:schemeClr val="tx1"/>
                </a:solidFill>
                <a:effectLst/>
                <a:latin typeface="Arial" charset="0"/>
                <a:ea typeface="+mn-ea"/>
                <a:cs typeface="+mn-cs"/>
              </a:rPr>
              <a:t>的 </a:t>
            </a:r>
            <a:r>
              <a:rPr lang="en-US" sz="1200" b="0" i="0" u="none" strike="noStrike" kern="1200" dirty="0">
                <a:solidFill>
                  <a:schemeClr val="tx1"/>
                </a:solidFill>
                <a:effectLst/>
                <a:latin typeface="Arial" charset="0"/>
                <a:ea typeface="+mn-ea"/>
                <a:cs typeface="+mn-cs"/>
              </a:rPr>
              <a:t>API </a:t>
            </a:r>
            <a:r>
              <a:rPr lang="zh-CN" altLang="en-US" sz="1200" b="0" i="0" u="none" strike="noStrike" kern="1200" dirty="0">
                <a:solidFill>
                  <a:schemeClr val="tx1"/>
                </a:solidFill>
                <a:effectLst/>
                <a:latin typeface="Arial" charset="0"/>
                <a:ea typeface="+mn-ea"/>
                <a:cs typeface="+mn-cs"/>
              </a:rPr>
              <a:t>之类，触发下一次调度。</a:t>
            </a:r>
          </a:p>
          <a:p>
            <a:br>
              <a:rPr lang="zh-CN" altLang="en-US" sz="1200" b="0" i="0" u="none" strike="noStrike" kern="1200" dirty="0">
                <a:solidFill>
                  <a:schemeClr val="tx1"/>
                </a:solidFill>
                <a:effectLst/>
                <a:latin typeface="Arial" charset="0"/>
                <a:ea typeface="+mn-ea"/>
                <a:cs typeface="+mn-cs"/>
              </a:rPr>
            </a:br>
            <a:endParaRPr lang="en-CN" dirty="0"/>
          </a:p>
        </p:txBody>
      </p:sp>
      <p:sp>
        <p:nvSpPr>
          <p:cNvPr id="4" name="Slide Number Placeholder 3"/>
          <p:cNvSpPr>
            <a:spLocks noGrp="1"/>
          </p:cNvSpPr>
          <p:nvPr>
            <p:ph type="sldNum" sz="quarter" idx="5"/>
          </p:nvPr>
        </p:nvSpPr>
        <p:spPr/>
        <p:txBody>
          <a:bodyPr/>
          <a:lstStyle/>
          <a:p>
            <a:pPr>
              <a:defRPr/>
            </a:pPr>
            <a:fld id="{25D3C18E-3373-41CE-A9F8-A5152C634DC3}" type="slidenum">
              <a:rPr lang="zh-CN" altLang="en-US" smtClean="0"/>
              <a:pPr>
                <a:defRPr/>
              </a:pPr>
              <a:t>19</a:t>
            </a:fld>
            <a:endParaRPr lang="en-US" altLang="zh-CN"/>
          </a:p>
        </p:txBody>
      </p:sp>
    </p:spTree>
    <p:extLst>
      <p:ext uri="{BB962C8B-B14F-4D97-AF65-F5344CB8AC3E}">
        <p14:creationId xmlns:p14="http://schemas.microsoft.com/office/powerpoint/2010/main" val="1826631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767450-08E1-4C3D-80FD-25152E88BBE1}" type="slidenum">
              <a:rPr lang="zh-CN" altLang="en-US" sz="1300" smtClean="0"/>
              <a:pPr>
                <a:spcBef>
                  <a:spcPct val="0"/>
                </a:spcBef>
              </a:pPr>
              <a:t>22</a:t>
            </a:fld>
            <a:endParaRPr lang="en-US" altLang="zh-CN" sz="1300"/>
          </a:p>
        </p:txBody>
      </p:sp>
      <p:sp>
        <p:nvSpPr>
          <p:cNvPr id="36867" name="Rectangle 2"/>
          <p:cNvSpPr>
            <a:spLocks noGrp="1" noRot="1" noChangeAspect="1" noChangeArrowheads="1" noTextEdit="1"/>
          </p:cNvSpPr>
          <p:nvPr>
            <p:ph type="sldImg"/>
          </p:nvPr>
        </p:nvSpPr>
        <p:spPr>
          <a:xfrm>
            <a:off x="139700" y="768350"/>
            <a:ext cx="6819900" cy="3836988"/>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http://en.wikipedia.org/wiki/C%2B%2B</a:t>
            </a:r>
          </a:p>
          <a:p>
            <a:pPr eaLnBrk="1" hangingPunct="1"/>
            <a:r>
              <a:rPr lang="en-US" altLang="zh-CN" b="1">
                <a:latin typeface="Arial" panose="020B0604020202020204" pitchFamily="34" charset="0"/>
              </a:rPr>
              <a:t>C++</a:t>
            </a:r>
            <a:r>
              <a:rPr lang="en-US" altLang="zh-CN">
                <a:latin typeface="Arial" panose="020B0604020202020204" pitchFamily="34" charset="0"/>
              </a:rPr>
              <a:t> ("</a:t>
            </a:r>
            <a:r>
              <a:rPr lang="en-US" altLang="zh-CN" b="1">
                <a:latin typeface="Arial" panose="020B0604020202020204" pitchFamily="34" charset="0"/>
              </a:rPr>
              <a:t>C Plus Plus</a:t>
            </a:r>
            <a:r>
              <a:rPr lang="en-US" altLang="zh-CN">
                <a:latin typeface="Arial" panose="020B0604020202020204" pitchFamily="34" charset="0"/>
              </a:rPr>
              <a:t>", pronounced </a:t>
            </a:r>
            <a:r>
              <a:rPr lang="en-US" altLang="zh-CN">
                <a:latin typeface="Arial" panose="020B0604020202020204" pitchFamily="34" charset="0"/>
                <a:hlinkClick r:id="rId3" tooltip="Wikipedia:IPA for English"/>
              </a:rPr>
              <a:t>/ˌsiːˌplʌsˈplʌs/</a:t>
            </a:r>
            <a:r>
              <a:rPr lang="en-US" altLang="zh-CN">
                <a:latin typeface="Arial" panose="020B0604020202020204" pitchFamily="34" charset="0"/>
              </a:rPr>
              <a:t>) is a general-purpose </a:t>
            </a:r>
            <a:r>
              <a:rPr lang="en-US" altLang="zh-CN">
                <a:latin typeface="Arial" panose="020B0604020202020204" pitchFamily="34" charset="0"/>
                <a:hlinkClick r:id="rId4" tooltip="Programming language"/>
              </a:rPr>
              <a:t>programming language</a:t>
            </a:r>
            <a:r>
              <a:rPr lang="en-US" altLang="zh-CN">
                <a:latin typeface="Arial" panose="020B0604020202020204" pitchFamily="34" charset="0"/>
              </a:rPr>
              <a:t>. It is regarded as a middle-level language, as it comprises a combination of both </a:t>
            </a:r>
            <a:r>
              <a:rPr lang="en-US" altLang="zh-CN">
                <a:latin typeface="Arial" panose="020B0604020202020204" pitchFamily="34" charset="0"/>
                <a:hlinkClick r:id="rId5" tooltip="High-level programming language"/>
              </a:rPr>
              <a:t>high-level</a:t>
            </a:r>
            <a:r>
              <a:rPr lang="en-US" altLang="zh-CN">
                <a:latin typeface="Arial" panose="020B0604020202020204" pitchFamily="34" charset="0"/>
              </a:rPr>
              <a:t> and </a:t>
            </a:r>
            <a:r>
              <a:rPr lang="en-US" altLang="zh-CN">
                <a:latin typeface="Arial" panose="020B0604020202020204" pitchFamily="34" charset="0"/>
                <a:hlinkClick r:id="rId6" tooltip="Low-level programming language"/>
              </a:rPr>
              <a:t>low-level</a:t>
            </a:r>
            <a:r>
              <a:rPr lang="en-US" altLang="zh-CN">
                <a:latin typeface="Arial" panose="020B0604020202020204" pitchFamily="34" charset="0"/>
              </a:rPr>
              <a:t> language features.</a:t>
            </a:r>
            <a:r>
              <a:rPr lang="en-US" altLang="zh-CN">
                <a:latin typeface="Arial" panose="020B0604020202020204" pitchFamily="34" charset="0"/>
                <a:hlinkClick r:id="rId7"/>
              </a:rPr>
              <a:t>[1]</a:t>
            </a:r>
            <a:r>
              <a:rPr lang="en-US" altLang="zh-CN">
                <a:latin typeface="Arial" panose="020B0604020202020204" pitchFamily="34" charset="0"/>
              </a:rPr>
              <a:t> It is a </a:t>
            </a:r>
            <a:r>
              <a:rPr lang="en-US" altLang="zh-CN">
                <a:latin typeface="Arial" panose="020B0604020202020204" pitchFamily="34" charset="0"/>
                <a:hlinkClick r:id="rId8" tooltip="Type system"/>
              </a:rPr>
              <a:t>statically typed</a:t>
            </a:r>
            <a:r>
              <a:rPr lang="en-US" altLang="zh-CN">
                <a:latin typeface="Arial" panose="020B0604020202020204" pitchFamily="34" charset="0"/>
              </a:rPr>
              <a:t>, </a:t>
            </a:r>
            <a:r>
              <a:rPr lang="en-US" altLang="zh-CN">
                <a:latin typeface="Arial" panose="020B0604020202020204" pitchFamily="34" charset="0"/>
                <a:hlinkClick r:id="rId9" tooltip="Free-form language"/>
              </a:rPr>
              <a:t>free-form</a:t>
            </a:r>
            <a:r>
              <a:rPr lang="en-US" altLang="zh-CN">
                <a:latin typeface="Arial" panose="020B0604020202020204" pitchFamily="34" charset="0"/>
              </a:rPr>
              <a:t>, </a:t>
            </a:r>
            <a:r>
              <a:rPr lang="en-US" altLang="zh-CN">
                <a:latin typeface="Arial" panose="020B0604020202020204" pitchFamily="34" charset="0"/>
                <a:hlinkClick r:id="rId10" tooltip="Multi-paradigm programming language"/>
              </a:rPr>
              <a:t>multi-paradigm</a:t>
            </a:r>
            <a:r>
              <a:rPr lang="en-US" altLang="zh-CN">
                <a:latin typeface="Arial" panose="020B0604020202020204" pitchFamily="34" charset="0"/>
              </a:rPr>
              <a:t>, </a:t>
            </a:r>
            <a:r>
              <a:rPr lang="en-US" altLang="zh-CN">
                <a:latin typeface="Arial" panose="020B0604020202020204" pitchFamily="34" charset="0"/>
                <a:hlinkClick r:id="rId11" tooltip="Compiled language"/>
              </a:rPr>
              <a:t>compiled language</a:t>
            </a:r>
            <a:r>
              <a:rPr lang="en-US" altLang="zh-CN">
                <a:latin typeface="Arial" panose="020B0604020202020204" pitchFamily="34" charset="0"/>
              </a:rPr>
              <a:t> where compilation creates </a:t>
            </a:r>
            <a:r>
              <a:rPr lang="en-US" altLang="zh-CN">
                <a:latin typeface="Arial" panose="020B0604020202020204" pitchFamily="34" charset="0"/>
                <a:hlinkClick r:id="rId12" tooltip="Machine code"/>
              </a:rPr>
              <a:t>machine code</a:t>
            </a:r>
            <a:r>
              <a:rPr lang="en-US" altLang="zh-CN">
                <a:latin typeface="Arial" panose="020B0604020202020204" pitchFamily="34" charset="0"/>
              </a:rPr>
              <a:t> for a target machine hardware, supports </a:t>
            </a:r>
            <a:r>
              <a:rPr lang="en-US" altLang="zh-CN">
                <a:latin typeface="Arial" panose="020B0604020202020204" pitchFamily="34" charset="0"/>
                <a:hlinkClick r:id="rId13" tooltip="Procedural programming"/>
              </a:rPr>
              <a:t>procedural programming</a:t>
            </a:r>
            <a:r>
              <a:rPr lang="en-US" altLang="zh-CN">
                <a:latin typeface="Arial" panose="020B0604020202020204" pitchFamily="34" charset="0"/>
              </a:rPr>
              <a:t>, </a:t>
            </a:r>
            <a:r>
              <a:rPr lang="en-US" altLang="zh-CN">
                <a:latin typeface="Arial" panose="020B0604020202020204" pitchFamily="34" charset="0"/>
                <a:hlinkClick r:id="rId14" tooltip="Data abstraction"/>
              </a:rPr>
              <a:t>data abstraction</a:t>
            </a:r>
            <a:r>
              <a:rPr lang="en-US" altLang="zh-CN">
                <a:latin typeface="Arial" panose="020B0604020202020204" pitchFamily="34" charset="0"/>
              </a:rPr>
              <a:t>, </a:t>
            </a:r>
            <a:r>
              <a:rPr lang="en-US" altLang="zh-CN">
                <a:latin typeface="Arial" panose="020B0604020202020204" pitchFamily="34" charset="0"/>
                <a:hlinkClick r:id="rId15" tooltip="Object-oriented programming"/>
              </a:rPr>
              <a:t>object-oriented programming</a:t>
            </a:r>
            <a:r>
              <a:rPr lang="en-US" altLang="zh-CN">
                <a:latin typeface="Arial" panose="020B0604020202020204" pitchFamily="34" charset="0"/>
              </a:rPr>
              <a:t>, and </a:t>
            </a:r>
            <a:r>
              <a:rPr lang="en-US" altLang="zh-CN">
                <a:latin typeface="Arial" panose="020B0604020202020204" pitchFamily="34" charset="0"/>
                <a:hlinkClick r:id="rId16" tooltip="Generic programming"/>
              </a:rPr>
              <a:t>generic programming</a:t>
            </a:r>
            <a:r>
              <a:rPr lang="en-US" altLang="zh-CN">
                <a:latin typeface="Arial" panose="020B0604020202020204" pitchFamily="34" charset="0"/>
              </a:rPr>
              <a:t>.</a:t>
            </a:r>
          </a:p>
          <a:p>
            <a:pPr eaLnBrk="1" hangingPunct="1"/>
            <a:r>
              <a:rPr lang="en-US" altLang="zh-CN">
                <a:latin typeface="Arial" panose="020B0604020202020204" pitchFamily="34" charset="0"/>
              </a:rPr>
              <a:t>The language was developed by </a:t>
            </a:r>
            <a:r>
              <a:rPr lang="en-US" altLang="zh-CN">
                <a:latin typeface="Arial" panose="020B0604020202020204" pitchFamily="34" charset="0"/>
                <a:hlinkClick r:id="rId17" tooltip="Bjarne Stroustrup"/>
              </a:rPr>
              <a:t>Bjarne Stroustrup</a:t>
            </a:r>
            <a:r>
              <a:rPr lang="en-US" altLang="zh-CN">
                <a:latin typeface="Arial" panose="020B0604020202020204" pitchFamily="34" charset="0"/>
              </a:rPr>
              <a:t> in 1979 at </a:t>
            </a:r>
            <a:r>
              <a:rPr lang="en-US" altLang="zh-CN">
                <a:latin typeface="Arial" panose="020B0604020202020204" pitchFamily="34" charset="0"/>
                <a:hlinkClick r:id="rId18" tooltip="Bell Labs"/>
              </a:rPr>
              <a:t>Bell Labs</a:t>
            </a:r>
            <a:r>
              <a:rPr lang="en-US" altLang="zh-CN">
                <a:latin typeface="Arial" panose="020B0604020202020204" pitchFamily="34" charset="0"/>
              </a:rPr>
              <a:t> as an enhancement to the </a:t>
            </a:r>
            <a:r>
              <a:rPr lang="en-US" altLang="zh-CN">
                <a:latin typeface="Arial" panose="020B0604020202020204" pitchFamily="34" charset="0"/>
                <a:hlinkClick r:id="rId19" tooltip="C (programming language)"/>
              </a:rPr>
              <a:t>C programming language</a:t>
            </a:r>
            <a:r>
              <a:rPr lang="en-US" altLang="zh-CN">
                <a:latin typeface="Arial" panose="020B0604020202020204" pitchFamily="34" charset="0"/>
              </a:rPr>
              <a:t> and originally named "</a:t>
            </a:r>
            <a:r>
              <a:rPr lang="en-US" altLang="zh-CN" i="1">
                <a:latin typeface="Arial" panose="020B0604020202020204" pitchFamily="34" charset="0"/>
              </a:rPr>
              <a:t>C with Classes</a:t>
            </a:r>
            <a:r>
              <a:rPr lang="en-US" altLang="zh-CN">
                <a:latin typeface="Arial" panose="020B0604020202020204" pitchFamily="34" charset="0"/>
              </a:rPr>
              <a:t>". It was renamed to </a:t>
            </a:r>
            <a:r>
              <a:rPr lang="en-US" altLang="zh-CN" i="1">
                <a:latin typeface="Arial" panose="020B0604020202020204" pitchFamily="34" charset="0"/>
              </a:rPr>
              <a:t>C++</a:t>
            </a:r>
            <a:r>
              <a:rPr lang="en-US" altLang="zh-CN">
                <a:latin typeface="Arial" panose="020B0604020202020204" pitchFamily="34" charset="0"/>
              </a:rPr>
              <a:t> in 1983. Enhancements started with the addition of </a:t>
            </a:r>
            <a:r>
              <a:rPr lang="en-US" altLang="zh-CN">
                <a:latin typeface="Arial" panose="020B0604020202020204" pitchFamily="34" charset="0"/>
                <a:hlinkClick r:id="rId20" tooltip="Class (computer science)"/>
              </a:rPr>
              <a:t>classes</a:t>
            </a:r>
            <a:r>
              <a:rPr lang="en-US" altLang="zh-CN">
                <a:latin typeface="Arial" panose="020B0604020202020204" pitchFamily="34" charset="0"/>
              </a:rPr>
              <a:t>, followed by, among other features, </a:t>
            </a:r>
            <a:r>
              <a:rPr lang="en-US" altLang="zh-CN">
                <a:latin typeface="Arial" panose="020B0604020202020204" pitchFamily="34" charset="0"/>
                <a:hlinkClick r:id="rId21" tooltip="Virtual functions"/>
              </a:rPr>
              <a:t>virtual functions</a:t>
            </a:r>
            <a:r>
              <a:rPr lang="en-US" altLang="zh-CN">
                <a:latin typeface="Arial" panose="020B0604020202020204" pitchFamily="34" charset="0"/>
              </a:rPr>
              <a:t>, </a:t>
            </a:r>
            <a:r>
              <a:rPr lang="en-US" altLang="zh-CN">
                <a:latin typeface="Arial" panose="020B0604020202020204" pitchFamily="34" charset="0"/>
                <a:hlinkClick r:id="rId22" tooltip="Operator overloading"/>
              </a:rPr>
              <a:t>operator overloading</a:t>
            </a:r>
            <a:r>
              <a:rPr lang="en-US" altLang="zh-CN">
                <a:latin typeface="Arial" panose="020B0604020202020204" pitchFamily="34" charset="0"/>
              </a:rPr>
              <a:t>, </a:t>
            </a:r>
            <a:r>
              <a:rPr lang="en-US" altLang="zh-CN">
                <a:latin typeface="Arial" panose="020B0604020202020204" pitchFamily="34" charset="0"/>
                <a:hlinkClick r:id="rId23" tooltip="Multiple inheritance"/>
              </a:rPr>
              <a:t>multiple inheritance</a:t>
            </a:r>
            <a:r>
              <a:rPr lang="en-US" altLang="zh-CN">
                <a:latin typeface="Arial" panose="020B0604020202020204" pitchFamily="34" charset="0"/>
              </a:rPr>
              <a:t>, </a:t>
            </a:r>
            <a:r>
              <a:rPr lang="en-US" altLang="zh-CN">
                <a:latin typeface="Arial" panose="020B0604020202020204" pitchFamily="34" charset="0"/>
                <a:hlinkClick r:id="rId24" tooltip="Template (programming)"/>
              </a:rPr>
              <a:t>templates</a:t>
            </a:r>
            <a:r>
              <a:rPr lang="en-US" altLang="zh-CN">
                <a:latin typeface="Arial" panose="020B0604020202020204" pitchFamily="34" charset="0"/>
              </a:rPr>
              <a:t>, and </a:t>
            </a:r>
            <a:r>
              <a:rPr lang="en-US" altLang="zh-CN">
                <a:latin typeface="Arial" panose="020B0604020202020204" pitchFamily="34" charset="0"/>
                <a:hlinkClick r:id="rId25" tooltip="Exception handling"/>
              </a:rPr>
              <a:t>exception handling</a:t>
            </a:r>
            <a:r>
              <a:rPr lang="en-US" altLang="zh-CN">
                <a:latin typeface="Arial" panose="020B0604020202020204" pitchFamily="34" charset="0"/>
              </a:rPr>
              <a:t>.</a:t>
            </a:r>
          </a:p>
          <a:p>
            <a:pPr eaLnBrk="1" hangingPunct="1"/>
            <a:r>
              <a:rPr lang="en-US" altLang="zh-CN">
                <a:latin typeface="Arial" panose="020B0604020202020204" pitchFamily="34" charset="0"/>
              </a:rPr>
              <a:t>The C++ programming language standard was ratified in 1998 as </a:t>
            </a:r>
            <a:r>
              <a:rPr lang="en-US" altLang="zh-CN" i="1">
                <a:latin typeface="Arial" panose="020B0604020202020204" pitchFamily="34" charset="0"/>
                <a:hlinkClick r:id="rId26" tooltip="ISO/IEC 14882"/>
              </a:rPr>
              <a:t>ISO/IEC 14882</a:t>
            </a:r>
            <a:r>
              <a:rPr lang="en-US" altLang="zh-CN" i="1">
                <a:latin typeface="Arial" panose="020B0604020202020204" pitchFamily="34" charset="0"/>
              </a:rPr>
              <a:t>:1998</a:t>
            </a:r>
            <a:r>
              <a:rPr lang="en-US" altLang="zh-CN">
                <a:latin typeface="Arial" panose="020B0604020202020204" pitchFamily="34" charset="0"/>
              </a:rPr>
              <a:t>, the current version of which is the 2003 version, </a:t>
            </a:r>
            <a:r>
              <a:rPr lang="en-US" altLang="zh-CN" i="1">
                <a:latin typeface="Arial" panose="020B0604020202020204" pitchFamily="34" charset="0"/>
              </a:rPr>
              <a:t>ISO/IEC 14882:2003</a:t>
            </a:r>
            <a:r>
              <a:rPr lang="en-US" altLang="zh-CN">
                <a:latin typeface="Arial" panose="020B0604020202020204" pitchFamily="34" charset="0"/>
              </a:rPr>
              <a:t>. A new version of the standard (known informally as </a:t>
            </a:r>
            <a:r>
              <a:rPr lang="en-US" altLang="zh-CN">
                <a:latin typeface="Arial" panose="020B0604020202020204" pitchFamily="34" charset="0"/>
                <a:hlinkClick r:id="rId27" tooltip="C++0x"/>
              </a:rPr>
              <a:t>C++0x</a:t>
            </a:r>
            <a:r>
              <a:rPr lang="en-US" altLang="zh-CN">
                <a:latin typeface="Arial" panose="020B0604020202020204" pitchFamily="34" charset="0"/>
              </a:rPr>
              <a:t>) is being developed.</a:t>
            </a:r>
          </a:p>
          <a:p>
            <a:pPr eaLnBrk="1" hangingPunct="1"/>
            <a:r>
              <a:rPr lang="en-US" altLang="zh-CN">
                <a:latin typeface="Arial" panose="020B0604020202020204" pitchFamily="34" charset="0"/>
              </a:rPr>
              <a:t>C++ enjoys wide use in the software industry. Some of its application domains include systems software, device drivers, embedded software, high-performance server and client applications, and entertainment software such as video games. Several groups provide both free and commercial C++ compiler software, including the </a:t>
            </a:r>
            <a:r>
              <a:rPr lang="en-US" altLang="zh-CN">
                <a:latin typeface="Arial" panose="020B0604020202020204" pitchFamily="34" charset="0"/>
                <a:hlinkClick r:id="rId28" tooltip="GNU Compiler Collection"/>
              </a:rPr>
              <a:t>GNU Project</a:t>
            </a:r>
            <a:r>
              <a:rPr lang="en-US" altLang="zh-CN">
                <a:latin typeface="Arial" panose="020B0604020202020204" pitchFamily="34" charset="0"/>
              </a:rPr>
              <a:t>, </a:t>
            </a:r>
            <a:r>
              <a:rPr lang="en-US" altLang="zh-CN">
                <a:latin typeface="Arial" panose="020B0604020202020204" pitchFamily="34" charset="0"/>
                <a:hlinkClick r:id="rId29" tooltip="Microsoft Visual C++"/>
              </a:rPr>
              <a:t>Microsoft</a:t>
            </a:r>
            <a:r>
              <a:rPr lang="en-US" altLang="zh-CN">
                <a:latin typeface="Arial" panose="020B0604020202020204" pitchFamily="34" charset="0"/>
              </a:rPr>
              <a:t>, </a:t>
            </a:r>
            <a:r>
              <a:rPr lang="en-US" altLang="zh-CN">
                <a:latin typeface="Arial" panose="020B0604020202020204" pitchFamily="34" charset="0"/>
                <a:hlinkClick r:id="rId30" tooltip="Intel C++ Compiler"/>
              </a:rPr>
              <a:t>Intel</a:t>
            </a:r>
            <a:r>
              <a:rPr lang="en-US" altLang="zh-CN">
                <a:latin typeface="Arial" panose="020B0604020202020204" pitchFamily="34" charset="0"/>
              </a:rPr>
              <a:t>, </a:t>
            </a:r>
            <a:r>
              <a:rPr lang="en-US" altLang="zh-CN">
                <a:latin typeface="Arial" panose="020B0604020202020204" pitchFamily="34" charset="0"/>
                <a:hlinkClick r:id="rId31" tooltip="Borland C++ Builder"/>
              </a:rPr>
              <a:t>Borland</a:t>
            </a:r>
            <a:r>
              <a:rPr lang="en-US" altLang="zh-CN">
                <a:latin typeface="Arial" panose="020B0604020202020204" pitchFamily="34" charset="0"/>
              </a:rPr>
              <a:t> and others.</a:t>
            </a:r>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139700" y="768350"/>
            <a:ext cx="6819900" cy="3836988"/>
          </a:xfrm>
          <a:ln/>
        </p:spPr>
      </p:sp>
      <p:sp>
        <p:nvSpPr>
          <p:cNvPr id="3" name="备注占位符 2"/>
          <p:cNvSpPr>
            <a:spLocks noGrp="1"/>
          </p:cNvSpPr>
          <p:nvPr>
            <p:ph type="body" idx="1"/>
          </p:nvPr>
        </p:nvSpPr>
        <p:spPr/>
        <p:txBody>
          <a:bodyPr/>
          <a:lstStyle/>
          <a:p>
            <a:pPr marL="381000" indent="-381000" eaLnBrk="1" hangingPunct="1">
              <a:lnSpc>
                <a:spcPct val="90000"/>
              </a:lnSpc>
              <a:defRPr/>
            </a:pPr>
            <a:r>
              <a:rPr lang="en-US" altLang="zh-CN" dirty="0">
                <a:solidFill>
                  <a:schemeClr val="bg2"/>
                </a:solidFill>
              </a:rPr>
              <a:t>// HelloWorld.cpp</a:t>
            </a:r>
          </a:p>
          <a:p>
            <a:pPr marL="381000" indent="-381000" eaLnBrk="1" hangingPunct="1">
              <a:lnSpc>
                <a:spcPct val="90000"/>
              </a:lnSpc>
              <a:defRPr/>
            </a:pPr>
            <a:r>
              <a:rPr lang="en-US" altLang="zh-CN" dirty="0">
                <a:solidFill>
                  <a:srgbClr val="00CC00"/>
                </a:solidFill>
              </a:rPr>
              <a:t>#include &lt;</a:t>
            </a:r>
            <a:r>
              <a:rPr lang="en-US" altLang="zh-CN" dirty="0" err="1">
                <a:solidFill>
                  <a:srgbClr val="00CC00"/>
                </a:solidFill>
              </a:rPr>
              <a:t>iostream</a:t>
            </a:r>
            <a:r>
              <a:rPr lang="en-US" altLang="zh-CN" dirty="0">
                <a:solidFill>
                  <a:srgbClr val="00CC00"/>
                </a:solidFill>
              </a:rPr>
              <a:t>&gt;</a:t>
            </a:r>
          </a:p>
          <a:p>
            <a:pPr marL="381000" indent="-381000" eaLnBrk="1" hangingPunct="1">
              <a:lnSpc>
                <a:spcPct val="90000"/>
              </a:lnSpc>
              <a:defRPr/>
            </a:pPr>
            <a:r>
              <a:rPr lang="en-US" altLang="zh-CN" dirty="0">
                <a:solidFill>
                  <a:srgbClr val="3333FF"/>
                </a:solidFill>
              </a:rPr>
              <a:t>using namespace</a:t>
            </a:r>
            <a:r>
              <a:rPr lang="en-US" altLang="zh-CN" dirty="0"/>
              <a:t> </a:t>
            </a:r>
            <a:r>
              <a:rPr lang="en-US" altLang="zh-CN" dirty="0" err="1"/>
              <a:t>std</a:t>
            </a:r>
            <a:r>
              <a:rPr lang="en-US" altLang="zh-CN" dirty="0">
                <a:solidFill>
                  <a:srgbClr val="FF3300"/>
                </a:solidFill>
              </a:rPr>
              <a:t>;</a:t>
            </a:r>
          </a:p>
          <a:p>
            <a:pPr marL="381000" indent="-381000" eaLnBrk="1" hangingPunct="1">
              <a:lnSpc>
                <a:spcPct val="90000"/>
              </a:lnSpc>
              <a:defRPr/>
            </a:pPr>
            <a:r>
              <a:rPr lang="en-US" altLang="zh-CN" dirty="0" err="1">
                <a:solidFill>
                  <a:srgbClr val="3333FF"/>
                </a:solidFill>
              </a:rPr>
              <a:t>int</a:t>
            </a:r>
            <a:r>
              <a:rPr lang="en-US" altLang="zh-CN" dirty="0"/>
              <a:t>  main()</a:t>
            </a:r>
          </a:p>
          <a:p>
            <a:pPr marL="381000" indent="-381000" eaLnBrk="1" hangingPunct="1">
              <a:lnSpc>
                <a:spcPct val="90000"/>
              </a:lnSpc>
              <a:defRPr/>
            </a:pPr>
            <a:r>
              <a:rPr lang="en-US" altLang="zh-CN" dirty="0"/>
              <a:t> </a:t>
            </a:r>
            <a:r>
              <a:rPr lang="en-US" altLang="zh-CN" dirty="0">
                <a:solidFill>
                  <a:srgbClr val="FF3300"/>
                </a:solidFill>
              </a:rPr>
              <a:t>{</a:t>
            </a:r>
          </a:p>
          <a:p>
            <a:pPr marL="381000" indent="-381000" eaLnBrk="1" hangingPunct="1">
              <a:lnSpc>
                <a:spcPct val="90000"/>
              </a:lnSpc>
              <a:defRPr/>
            </a:pPr>
            <a:r>
              <a:rPr lang="en-US" altLang="zh-CN" dirty="0" err="1"/>
              <a:t>cout</a:t>
            </a:r>
            <a:r>
              <a:rPr lang="en-US" altLang="zh-CN" dirty="0"/>
              <a:t> </a:t>
            </a:r>
            <a:r>
              <a:rPr lang="en-US" altLang="zh-CN" dirty="0">
                <a:solidFill>
                  <a:srgbClr val="FF3300"/>
                </a:solidFill>
              </a:rPr>
              <a:t>&lt;&lt;</a:t>
            </a:r>
            <a:r>
              <a:rPr lang="en-US" altLang="zh-CN" dirty="0"/>
              <a:t> "Hello, world!\n"</a:t>
            </a:r>
            <a:r>
              <a:rPr lang="en-US" altLang="zh-CN" dirty="0">
                <a:solidFill>
                  <a:srgbClr val="FF3300"/>
                </a:solidFill>
              </a:rPr>
              <a:t>;</a:t>
            </a:r>
          </a:p>
          <a:p>
            <a:pPr marL="381000" indent="-381000" eaLnBrk="1" hangingPunct="1">
              <a:lnSpc>
                <a:spcPct val="90000"/>
              </a:lnSpc>
              <a:defRPr/>
            </a:pPr>
            <a:r>
              <a:rPr lang="en-US" altLang="zh-CN" dirty="0">
                <a:solidFill>
                  <a:srgbClr val="00CC00"/>
                </a:solidFill>
              </a:rPr>
              <a:t>        </a:t>
            </a:r>
            <a:r>
              <a:rPr lang="en-US" altLang="zh-CN" i="1" dirty="0">
                <a:solidFill>
                  <a:schemeClr val="bg2"/>
                </a:solidFill>
              </a:rPr>
              <a:t>// </a:t>
            </a:r>
            <a:r>
              <a:rPr lang="en-US" altLang="zh-CN" i="1" dirty="0" err="1">
                <a:solidFill>
                  <a:schemeClr val="bg2"/>
                </a:solidFill>
              </a:rPr>
              <a:t>cin.get</a:t>
            </a:r>
            <a:r>
              <a:rPr lang="en-US" altLang="zh-CN" i="1" dirty="0">
                <a:solidFill>
                  <a:schemeClr val="bg2"/>
                </a:solidFill>
              </a:rPr>
              <a:t>();</a:t>
            </a:r>
          </a:p>
          <a:p>
            <a:pPr marL="381000" indent="-381000" eaLnBrk="1" hangingPunct="1">
              <a:lnSpc>
                <a:spcPct val="90000"/>
              </a:lnSpc>
              <a:defRPr/>
            </a:pPr>
            <a:endParaRPr lang="en-US" altLang="zh-CN" dirty="0">
              <a:solidFill>
                <a:schemeClr val="bg2"/>
              </a:solidFill>
            </a:endParaRPr>
          </a:p>
          <a:p>
            <a:pPr marL="381000" indent="-381000" eaLnBrk="1" hangingPunct="1">
              <a:lnSpc>
                <a:spcPct val="90000"/>
              </a:lnSpc>
              <a:defRPr/>
            </a:pPr>
            <a:r>
              <a:rPr lang="en-US" altLang="zh-CN" dirty="0"/>
              <a:t>     </a:t>
            </a:r>
            <a:r>
              <a:rPr lang="en-US" altLang="zh-CN" dirty="0">
                <a:solidFill>
                  <a:srgbClr val="3333FF"/>
                </a:solidFill>
              </a:rPr>
              <a:t>return</a:t>
            </a:r>
            <a:r>
              <a:rPr lang="en-US" altLang="zh-CN" dirty="0"/>
              <a:t> 0;</a:t>
            </a:r>
          </a:p>
          <a:p>
            <a:pPr marL="381000" indent="-381000" eaLnBrk="1" hangingPunct="1">
              <a:lnSpc>
                <a:spcPct val="90000"/>
              </a:lnSpc>
              <a:defRPr/>
            </a:pPr>
            <a:r>
              <a:rPr lang="en-US" altLang="zh-CN" dirty="0">
                <a:solidFill>
                  <a:srgbClr val="FF3300"/>
                </a:solidFill>
              </a:rPr>
              <a:t>}</a:t>
            </a:r>
            <a:endParaRPr lang="zh-CN" altLang="en-US" dirty="0">
              <a:solidFill>
                <a:srgbClr val="FF3300"/>
              </a:solidFill>
            </a:endParaRPr>
          </a:p>
          <a:p>
            <a:pPr>
              <a:defRPr/>
            </a:pPr>
            <a:endParaRPr lang="zh-CN" altLang="en-US" dirty="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86D8C298-5F1A-4D20-890F-4FF481DB0D49}" type="slidenum">
              <a:rPr lang="zh-CN" altLang="en-US" smtClean="0"/>
              <a:pPr/>
              <a:t>24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https://codeforces.com/contest/96/submission/61139348</a:t>
            </a:r>
            <a:endParaRPr lang="zh-CN" altLang="en-US" dirty="0"/>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27</a:t>
            </a:fld>
            <a:endParaRPr lang="en-US" altLang="zh-CN"/>
          </a:p>
        </p:txBody>
      </p:sp>
    </p:spTree>
    <p:extLst>
      <p:ext uri="{BB962C8B-B14F-4D97-AF65-F5344CB8AC3E}">
        <p14:creationId xmlns:p14="http://schemas.microsoft.com/office/powerpoint/2010/main" val="4195992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9700" y="768350"/>
            <a:ext cx="6819900" cy="3836988"/>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https://en.wikipedia.org/wiki/Python_(programming_language)</a:t>
            </a:r>
          </a:p>
          <a:p>
            <a:endParaRPr lang="en-US" altLang="zh-CN">
              <a:latin typeface="Arial" panose="020B0604020202020204" pitchFamily="34" charset="0"/>
            </a:endParaRPr>
          </a:p>
          <a:p>
            <a:r>
              <a:rPr lang="en-US" altLang="zh-CN">
                <a:latin typeface="Arial" panose="020B0604020202020204" pitchFamily="34" charset="0"/>
              </a:rPr>
              <a:t>https://en.wikipedia.org/wiki/Gradual_typing</a:t>
            </a:r>
          </a:p>
          <a:p>
            <a:r>
              <a:rPr lang="en-US" altLang="zh-CN" b="1">
                <a:latin typeface="Arial" panose="020B0604020202020204" pitchFamily="34" charset="0"/>
              </a:rPr>
              <a:t>Gradual typing</a:t>
            </a:r>
            <a:r>
              <a:rPr lang="en-US" altLang="zh-CN">
                <a:latin typeface="Arial" panose="020B0604020202020204" pitchFamily="34" charset="0"/>
              </a:rPr>
              <a:t> is a </a:t>
            </a:r>
            <a:r>
              <a:rPr lang="en-US" altLang="zh-CN">
                <a:latin typeface="Arial" panose="020B0604020202020204" pitchFamily="34" charset="0"/>
                <a:hlinkClick r:id="rId3" tooltip="Type systems"/>
              </a:rPr>
              <a:t>type system</a:t>
            </a:r>
            <a:r>
              <a:rPr lang="en-US" altLang="zh-CN">
                <a:latin typeface="Arial" panose="020B0604020202020204" pitchFamily="34" charset="0"/>
              </a:rPr>
              <a:t> in which some </a:t>
            </a:r>
            <a:r>
              <a:rPr lang="en-US" altLang="zh-CN">
                <a:latin typeface="Arial" panose="020B0604020202020204" pitchFamily="34" charset="0"/>
                <a:hlinkClick r:id="rId4" tooltip="Variable (computer science)"/>
              </a:rPr>
              <a:t>variables</a:t>
            </a:r>
            <a:r>
              <a:rPr lang="en-US" altLang="zh-CN">
                <a:latin typeface="Arial" panose="020B0604020202020204" pitchFamily="34" charset="0"/>
              </a:rPr>
              <a:t> and expressions may be given types and the correctness of the typing is checked at </a:t>
            </a:r>
            <a:r>
              <a:rPr lang="en-US" altLang="zh-CN">
                <a:latin typeface="Arial" panose="020B0604020202020204" pitchFamily="34" charset="0"/>
                <a:hlinkClick r:id="rId5" tooltip="Compile-time"/>
              </a:rPr>
              <a:t>compile-time</a:t>
            </a:r>
            <a:r>
              <a:rPr lang="en-US" altLang="zh-CN">
                <a:latin typeface="Arial" panose="020B0604020202020204" pitchFamily="34" charset="0"/>
              </a:rPr>
              <a:t>(which is </a:t>
            </a:r>
            <a:r>
              <a:rPr lang="en-US" altLang="zh-CN">
                <a:latin typeface="Arial" panose="020B0604020202020204" pitchFamily="34" charset="0"/>
                <a:hlinkClick r:id="rId6" tooltip="Static typing"/>
              </a:rPr>
              <a:t>static typing</a:t>
            </a:r>
            <a:r>
              <a:rPr lang="en-US" altLang="zh-CN">
                <a:latin typeface="Arial" panose="020B0604020202020204" pitchFamily="34" charset="0"/>
              </a:rPr>
              <a:t>) and some expressions may be left untyped and eventual </a:t>
            </a:r>
            <a:r>
              <a:rPr lang="en-US" altLang="zh-CN">
                <a:latin typeface="Arial" panose="020B0604020202020204" pitchFamily="34" charset="0"/>
                <a:hlinkClick r:id="rId7" tooltip="Type safety"/>
              </a:rPr>
              <a:t>type errors</a:t>
            </a:r>
            <a:r>
              <a:rPr lang="en-US" altLang="zh-CN">
                <a:latin typeface="Arial" panose="020B0604020202020204" pitchFamily="34" charset="0"/>
              </a:rPr>
              <a:t> are reported at </a:t>
            </a:r>
            <a:r>
              <a:rPr lang="en-US" altLang="zh-CN">
                <a:latin typeface="Arial" panose="020B0604020202020204" pitchFamily="34" charset="0"/>
                <a:hlinkClick r:id="rId8" tooltip="Run time (program lifecycle phase)"/>
              </a:rPr>
              <a:t>run-time</a:t>
            </a:r>
            <a:r>
              <a:rPr lang="en-US" altLang="zh-CN">
                <a:latin typeface="Arial" panose="020B0604020202020204" pitchFamily="34" charset="0"/>
              </a:rPr>
              <a:t> (which is </a:t>
            </a:r>
            <a:r>
              <a:rPr lang="en-US" altLang="zh-CN">
                <a:latin typeface="Arial" panose="020B0604020202020204" pitchFamily="34" charset="0"/>
                <a:hlinkClick r:id="rId9" tooltip="Dynamic typing"/>
              </a:rPr>
              <a:t>dynamic typing</a:t>
            </a:r>
            <a:r>
              <a:rPr lang="en-US" altLang="zh-CN">
                <a:latin typeface="Arial" panose="020B0604020202020204" pitchFamily="34" charset="0"/>
              </a:rPr>
              <a:t>). Gradual typing allows software developers to choose either type paradigm as appropriate, from within a single language.</a:t>
            </a:r>
            <a:r>
              <a:rPr lang="en-US" altLang="zh-CN" baseline="30000">
                <a:latin typeface="Arial" panose="020B0604020202020204" pitchFamily="34" charset="0"/>
                <a:hlinkClick r:id="rId10"/>
              </a:rPr>
              <a:t>[1]</a:t>
            </a:r>
            <a:r>
              <a:rPr lang="en-US" altLang="zh-CN">
                <a:latin typeface="Arial" panose="020B0604020202020204" pitchFamily="34" charset="0"/>
              </a:rPr>
              <a:t> In many cases gradual typing is added to an existing dynamic language, creating a derived language allowing but not requiring static typing to be used. In some cases a language uses gradual typing from the start.</a:t>
            </a:r>
            <a:endParaRPr lang="zh-CN" altLang="en-US">
              <a:latin typeface="Arial" panose="020B0604020202020204" pitchFamily="34" charset="0"/>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C4C7B2A9-831C-49E6-B62F-A16A27C98C90}" type="slidenum">
              <a:rPr lang="zh-CN" altLang="en-US" smtClean="0"/>
              <a:pPr/>
              <a:t>29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39700" y="768350"/>
            <a:ext cx="6819900" cy="3836988"/>
          </a:xfrm>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F4A20647-10FB-42A1-B51C-D5C5F331871D}" type="slidenum">
              <a:rPr lang="zh-CN" altLang="en-US" smtClean="0"/>
              <a:pPr/>
              <a:t>30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9700" y="768350"/>
            <a:ext cx="6819900" cy="3836988"/>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972AE3A1-131E-4236-8F98-E2B7A5781BC3}" type="slidenum">
              <a:rPr lang="zh-CN" altLang="en-US" smtClean="0"/>
              <a:pPr/>
              <a:t>33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075565-F539-41DE-A5CC-2CD32CE1FDA8}" type="slidenum">
              <a:rPr lang="zh-CN" altLang="en-US" sz="1300" smtClean="0"/>
              <a:pPr>
                <a:spcBef>
                  <a:spcPct val="0"/>
                </a:spcBef>
              </a:pPr>
              <a:t>4</a:t>
            </a:fld>
            <a:endParaRPr lang="en-US" altLang="zh-CN" sz="1300"/>
          </a:p>
        </p:txBody>
      </p:sp>
      <p:sp>
        <p:nvSpPr>
          <p:cNvPr id="9219" name="Rectangle 2"/>
          <p:cNvSpPr>
            <a:spLocks noGrp="1" noRot="1" noChangeAspect="1" noChangeArrowheads="1" noTextEdit="1"/>
          </p:cNvSpPr>
          <p:nvPr>
            <p:ph type="sldImg"/>
          </p:nvPr>
        </p:nvSpPr>
        <p:spPr>
          <a:xfrm>
            <a:off x="139700" y="768350"/>
            <a:ext cx="6819900"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http://zh.wikipedia.org/wiki/</a:t>
            </a:r>
            <a:r>
              <a:rPr lang="zh-CN" altLang="en-US">
                <a:latin typeface="Arial" panose="020B0604020202020204" pitchFamily="34" charset="0"/>
              </a:rPr>
              <a:t>演化</a:t>
            </a:r>
          </a:p>
          <a:p>
            <a:pPr eaLnBrk="1" hangingPunct="1"/>
            <a:r>
              <a:rPr lang="zh-CN" altLang="en-US">
                <a:latin typeface="Arial" panose="020B0604020202020204" pitchFamily="34" charset="0"/>
                <a:hlinkClick r:id="rId3" tooltip="英文"/>
              </a:rPr>
              <a:t>英文</a:t>
            </a:r>
            <a:r>
              <a:rPr lang="zh-CN" altLang="en-US">
                <a:latin typeface="Arial" panose="020B0604020202020204" pitchFamily="34" charset="0"/>
              </a:rPr>
              <a:t>中的「</a:t>
            </a:r>
            <a:r>
              <a:rPr lang="zh-CN" altLang="zh-CN">
                <a:latin typeface="Arial" panose="020B0604020202020204" pitchFamily="34" charset="0"/>
              </a:rPr>
              <a:t>evolution</a:t>
            </a:r>
            <a:r>
              <a:rPr lang="zh-CN" altLang="en-US">
                <a:latin typeface="Arial" panose="020B0604020202020204" pitchFamily="34" charset="0"/>
              </a:rPr>
              <a:t>」一詞，起源於</a:t>
            </a:r>
            <a:r>
              <a:rPr lang="zh-CN" altLang="en-US">
                <a:latin typeface="Arial" panose="020B0604020202020204" pitchFamily="34" charset="0"/>
                <a:hlinkClick r:id="rId4" tooltip="拉丁文"/>
              </a:rPr>
              <a:t>拉丁文</a:t>
            </a:r>
            <a:r>
              <a:rPr lang="zh-CN" altLang="en-US">
                <a:latin typeface="Arial" panose="020B0604020202020204" pitchFamily="34" charset="0"/>
              </a:rPr>
              <a:t>的「</a:t>
            </a:r>
            <a:r>
              <a:rPr lang="en-US" altLang="zh-CN">
                <a:latin typeface="Arial" panose="020B0604020202020204" pitchFamily="34" charset="0"/>
              </a:rPr>
              <a:t>evolvere</a:t>
            </a:r>
            <a:r>
              <a:rPr lang="zh-CN" altLang="en-US">
                <a:latin typeface="Arial" panose="020B0604020202020204" pitchFamily="34" charset="0"/>
              </a:rPr>
              <a:t>」，原本的意思是將一個卷在一起的東西打開，也可以指任何事物的生長、變化或發展。包括恆星的演變，化學的演變，文化的演變或者觀念的演變</a:t>
            </a:r>
            <a:r>
              <a:rPr lang="en-US" altLang="zh-CN">
                <a:latin typeface="Arial" panose="020B0604020202020204" pitchFamily="34" charset="0"/>
                <a:hlinkClick r:id="rId5"/>
              </a:rPr>
              <a:t>[7]</a:t>
            </a:r>
            <a:r>
              <a:rPr lang="zh-CN" altLang="en-US">
                <a:latin typeface="Arial" panose="020B0604020202020204" pitchFamily="34" charset="0"/>
              </a:rPr>
              <a:t>。自從</a:t>
            </a:r>
            <a:r>
              <a:rPr lang="en-US" altLang="zh-CN">
                <a:latin typeface="Arial" panose="020B0604020202020204" pitchFamily="34" charset="0"/>
                <a:hlinkClick r:id="rId6" tooltip="19世纪"/>
              </a:rPr>
              <a:t>19</a:t>
            </a:r>
            <a:r>
              <a:rPr lang="zh-CN" altLang="en-US">
                <a:latin typeface="Arial" panose="020B0604020202020204" pitchFamily="34" charset="0"/>
                <a:hlinkClick r:id="rId6" tooltip="19世纪"/>
              </a:rPr>
              <a:t>世紀</a:t>
            </a:r>
            <a:r>
              <a:rPr lang="zh-CN" altLang="en-US">
                <a:latin typeface="Arial" panose="020B0604020202020204" pitchFamily="34" charset="0"/>
              </a:rPr>
              <a:t>以後，演化通常用來指</a:t>
            </a:r>
            <a:r>
              <a:rPr lang="zh-CN" altLang="en-US">
                <a:latin typeface="Arial" panose="020B0604020202020204" pitchFamily="34" charset="0"/>
                <a:hlinkClick r:id="rId7" tooltip="生物"/>
              </a:rPr>
              <a:t>生物</a:t>
            </a:r>
            <a:r>
              <a:rPr lang="zh-CN" altLang="en-US">
                <a:latin typeface="Arial" panose="020B0604020202020204" pitchFamily="34" charset="0"/>
              </a:rPr>
              <a:t>學上，不同世代之間外表特徵與基因頻率的改變。 </a:t>
            </a:r>
          </a:p>
          <a:p>
            <a:pPr eaLnBrk="1" hangingPunct="1"/>
            <a:endParaRPr lang="zh-CN" altLang="en-US">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只看源码，理解可能不对。运行出来，一定是对的。所以通常看不懂，就一步一步运行，就明白了。 这个网站，可以单步运行程序，以及看内存中变量情况，特别适合初学者，</a:t>
            </a:r>
            <a:r>
              <a:rPr lang="en-US" altLang="zh-CN" dirty="0"/>
              <a:t>http://www.pythontutor.com/</a:t>
            </a:r>
            <a:endParaRPr lang="zh-CN" altLang="en-US" dirty="0"/>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34</a:t>
            </a:fld>
            <a:endParaRPr lang="en-US" altLang="zh-CN"/>
          </a:p>
        </p:txBody>
      </p:sp>
    </p:spTree>
    <p:extLst>
      <p:ext uri="{BB962C8B-B14F-4D97-AF65-F5344CB8AC3E}">
        <p14:creationId xmlns:p14="http://schemas.microsoft.com/office/powerpoint/2010/main" val="75351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https://www.cheatography.com/sschaub/cheat-sheets/essential-python/</a:t>
            </a:r>
            <a:endParaRPr lang="zh-CN" altLang="en-US"/>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46</a:t>
            </a:fld>
            <a:endParaRPr lang="en-US" altLang="zh-CN"/>
          </a:p>
        </p:txBody>
      </p:sp>
    </p:spTree>
    <p:extLst>
      <p:ext uri="{BB962C8B-B14F-4D97-AF65-F5344CB8AC3E}">
        <p14:creationId xmlns:p14="http://schemas.microsoft.com/office/powerpoint/2010/main" val="5994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71769B-9229-494D-ADD7-87E514CE95B4}" type="slidenum">
              <a:rPr lang="zh-CN" altLang="en-US" sz="1300" smtClean="0"/>
              <a:pPr>
                <a:spcBef>
                  <a:spcPct val="0"/>
                </a:spcBef>
              </a:pPr>
              <a:t>6</a:t>
            </a:fld>
            <a:endParaRPr lang="en-US" altLang="zh-CN" sz="1300"/>
          </a:p>
        </p:txBody>
      </p:sp>
      <p:sp>
        <p:nvSpPr>
          <p:cNvPr id="12291" name="Rectangle 2"/>
          <p:cNvSpPr>
            <a:spLocks noGrp="1" noRot="1" noChangeAspect="1" noChangeArrowheads="1" noTextEdit="1"/>
          </p:cNvSpPr>
          <p:nvPr>
            <p:ph type="sldImg"/>
          </p:nvPr>
        </p:nvSpPr>
        <p:spPr>
          <a:xfrm>
            <a:off x="139700" y="768350"/>
            <a:ext cx="6819900" cy="3836988"/>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http://en.wikipedia.org/wiki/Computer_language</a:t>
            </a:r>
          </a:p>
          <a:p>
            <a:pPr eaLnBrk="1" hangingPunct="1"/>
            <a:endParaRPr lang="zh-CN" altLang="en-US">
              <a:latin typeface="Arial" panose="020B0604020202020204" pitchFamily="34" charset="0"/>
            </a:endParaRPr>
          </a:p>
          <a:p>
            <a:pPr eaLnBrk="1" hangingPunct="1"/>
            <a:r>
              <a:rPr lang="en-US" altLang="zh-CN">
                <a:latin typeface="Arial" panose="020B0604020202020204" pitchFamily="34" charset="0"/>
              </a:rPr>
              <a:t>http://en.wikipedia.org/wiki/Altair_BASIC</a:t>
            </a:r>
            <a:endParaRPr lang="zh-CN" altLang="en-US">
              <a:latin typeface="Arial" panose="020B0604020202020204" pitchFamily="34" charset="0"/>
            </a:endParaRPr>
          </a:p>
          <a:p>
            <a:pPr eaLnBrk="1" hangingPunct="1"/>
            <a:r>
              <a:rPr lang="en-US" altLang="zh-CN" b="1">
                <a:latin typeface="Arial" panose="020B0604020202020204" pitchFamily="34" charset="0"/>
              </a:rPr>
              <a:t>Altair BASIC</a:t>
            </a:r>
            <a:r>
              <a:rPr lang="en-US" altLang="zh-CN">
                <a:latin typeface="Arial" panose="020B0604020202020204" pitchFamily="34" charset="0"/>
              </a:rPr>
              <a:t> was an </a:t>
            </a:r>
            <a:r>
              <a:rPr lang="en-US" altLang="zh-CN">
                <a:latin typeface="Arial" panose="020B0604020202020204" pitchFamily="34" charset="0"/>
                <a:hlinkClick r:id="rId3" tooltip="Interpreter (computing)"/>
              </a:rPr>
              <a:t>interpreter</a:t>
            </a:r>
            <a:r>
              <a:rPr lang="en-US" altLang="zh-CN">
                <a:latin typeface="Arial" panose="020B0604020202020204" pitchFamily="34" charset="0"/>
              </a:rPr>
              <a:t> for the </a:t>
            </a:r>
            <a:r>
              <a:rPr lang="en-US" altLang="zh-CN">
                <a:latin typeface="Arial" panose="020B0604020202020204" pitchFamily="34" charset="0"/>
                <a:hlinkClick r:id="rId4" tooltip="BASIC programming language"/>
              </a:rPr>
              <a:t>BASIC programming language</a:t>
            </a:r>
            <a:r>
              <a:rPr lang="en-US" altLang="zh-CN">
                <a:latin typeface="Arial" panose="020B0604020202020204" pitchFamily="34" charset="0"/>
              </a:rPr>
              <a:t> that ran on the </a:t>
            </a:r>
            <a:r>
              <a:rPr lang="en-US" altLang="zh-CN">
                <a:latin typeface="Arial" panose="020B0604020202020204" pitchFamily="34" charset="0"/>
                <a:hlinkClick r:id="rId5" tooltip="Micro Instrumentation and Telemetry Systems"/>
              </a:rPr>
              <a:t>MITS</a:t>
            </a:r>
            <a:r>
              <a:rPr lang="en-US" altLang="zh-CN">
                <a:latin typeface="Arial" panose="020B0604020202020204" pitchFamily="34" charset="0"/>
              </a:rPr>
              <a:t> </a:t>
            </a:r>
            <a:r>
              <a:rPr lang="en-US" altLang="zh-CN">
                <a:latin typeface="Arial" panose="020B0604020202020204" pitchFamily="34" charset="0"/>
                <a:hlinkClick r:id="rId6" tooltip="Altair 8800"/>
              </a:rPr>
              <a:t>Altair 8800</a:t>
            </a:r>
            <a:r>
              <a:rPr lang="en-US" altLang="zh-CN">
                <a:latin typeface="Arial" panose="020B0604020202020204" pitchFamily="34" charset="0"/>
              </a:rPr>
              <a:t> and subsequent </a:t>
            </a:r>
            <a:r>
              <a:rPr lang="en-US" altLang="zh-CN">
                <a:latin typeface="Arial" panose="020B0604020202020204" pitchFamily="34" charset="0"/>
                <a:hlinkClick r:id="rId7" tooltip="S-100 bus"/>
              </a:rPr>
              <a:t>S-100 bus</a:t>
            </a:r>
            <a:r>
              <a:rPr lang="en-US" altLang="zh-CN">
                <a:latin typeface="Arial" panose="020B0604020202020204" pitchFamily="34" charset="0"/>
              </a:rPr>
              <a:t> computers. It was </a:t>
            </a:r>
            <a:r>
              <a:rPr lang="en-US" altLang="zh-CN">
                <a:latin typeface="Arial" panose="020B0604020202020204" pitchFamily="34" charset="0"/>
                <a:hlinkClick r:id="rId8" tooltip="Microsoft"/>
              </a:rPr>
              <a:t>Microsoft</a:t>
            </a:r>
            <a:r>
              <a:rPr lang="en-US" altLang="zh-CN">
                <a:latin typeface="Arial" panose="020B0604020202020204" pitchFamily="34" charset="0"/>
              </a:rPr>
              <a:t>'s first product (as Micro-Soft), distributed by MITS under a contract. Altair BASIC was the start of the </a:t>
            </a:r>
            <a:r>
              <a:rPr lang="en-US" altLang="zh-CN">
                <a:latin typeface="Arial" panose="020B0604020202020204" pitchFamily="34" charset="0"/>
                <a:hlinkClick r:id="rId9" tooltip="Microsoft BASIC"/>
              </a:rPr>
              <a:t>Microsoft BASIC</a:t>
            </a:r>
            <a:r>
              <a:rPr lang="en-US" altLang="zh-CN">
                <a:latin typeface="Arial" panose="020B0604020202020204" pitchFamily="34" charset="0"/>
              </a:rPr>
              <a:t> product range. </a:t>
            </a:r>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F34E2D-818C-44D4-B86F-57EBEC63DC78}" type="slidenum">
              <a:rPr lang="zh-CN" altLang="en-US" sz="1300" smtClean="0"/>
              <a:pPr>
                <a:spcBef>
                  <a:spcPct val="0"/>
                </a:spcBef>
              </a:pPr>
              <a:t>7</a:t>
            </a:fld>
            <a:endParaRPr lang="en-US" altLang="zh-CN" sz="1300"/>
          </a:p>
        </p:txBody>
      </p:sp>
      <p:sp>
        <p:nvSpPr>
          <p:cNvPr id="14339" name="Rectangle 2"/>
          <p:cNvSpPr>
            <a:spLocks noGrp="1" noRot="1" noChangeAspect="1" noChangeArrowheads="1" noTextEdit="1"/>
          </p:cNvSpPr>
          <p:nvPr>
            <p:ph type="sldImg"/>
          </p:nvPr>
        </p:nvSpPr>
        <p:spPr>
          <a:xfrm>
            <a:off x="139700" y="768350"/>
            <a:ext cx="6819900"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63C8D6-A4A3-49A9-B828-924FEC889C2A}" type="slidenum">
              <a:rPr lang="zh-CN" altLang="en-US" sz="1300" smtClean="0"/>
              <a:pPr>
                <a:spcBef>
                  <a:spcPct val="0"/>
                </a:spcBef>
              </a:pPr>
              <a:t>8</a:t>
            </a:fld>
            <a:endParaRPr lang="en-US" altLang="zh-CN" sz="1300"/>
          </a:p>
        </p:txBody>
      </p:sp>
      <p:sp>
        <p:nvSpPr>
          <p:cNvPr id="16387" name="Rectangle 2"/>
          <p:cNvSpPr>
            <a:spLocks noGrp="1" noRot="1" noChangeAspect="1" noChangeArrowheads="1" noTextEdit="1"/>
          </p:cNvSpPr>
          <p:nvPr>
            <p:ph type="sldImg"/>
          </p:nvPr>
        </p:nvSpPr>
        <p:spPr>
          <a:xfrm>
            <a:off x="139700" y="768350"/>
            <a:ext cx="6819900"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Sources: "Concepts of Programming Languages" by Robert W. Sebesta, The Benjamin/Cummings Publishing Company, Inc, 1993.</a:t>
            </a:r>
          </a:p>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F40BAA-FCDF-4C8D-B7D7-C1831543ECEF}" type="slidenum">
              <a:rPr lang="zh-CN" altLang="en-US" sz="1300" smtClean="0"/>
              <a:pPr>
                <a:spcBef>
                  <a:spcPct val="0"/>
                </a:spcBef>
              </a:pPr>
              <a:t>9</a:t>
            </a:fld>
            <a:endParaRPr lang="en-US" altLang="zh-CN" sz="1300"/>
          </a:p>
        </p:txBody>
      </p:sp>
      <p:sp>
        <p:nvSpPr>
          <p:cNvPr id="18435" name="Rectangle 2"/>
          <p:cNvSpPr>
            <a:spLocks noGrp="1" noRot="1" noChangeAspect="1" noChangeArrowheads="1" noTextEdit="1"/>
          </p:cNvSpPr>
          <p:nvPr>
            <p:ph type="sldImg"/>
          </p:nvPr>
        </p:nvSpPr>
        <p:spPr>
          <a:xfrm>
            <a:off x="139700" y="768350"/>
            <a:ext cx="6819900" cy="383698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900">
                <a:latin typeface="Arial" panose="020B0604020202020204" pitchFamily="34" charset="0"/>
              </a:rPr>
              <a:t>It seems that there are many factors in what languages are hot. We can boil them all down to one statement. A language is hot because many programmers are interested in programming in it. From this definition, we can also look at the factors that make a language desirable to program in. Also, the factors that make a language hot may not be the same that keep it hot. For example, both Fortran and COBOL became hot languages for ease of use reasons. They were simply easier to use that their alternatives. However, they stayed hot languages because of experienced programmers and legacy code.</a:t>
            </a:r>
          </a:p>
          <a:p>
            <a:pPr eaLnBrk="1" hangingPunct="1">
              <a:lnSpc>
                <a:spcPct val="80000"/>
              </a:lnSpc>
            </a:pPr>
            <a:endParaRPr lang="en-US" altLang="zh-CN" sz="900">
              <a:latin typeface="Arial" panose="020B0604020202020204" pitchFamily="34" charset="0"/>
            </a:endParaRPr>
          </a:p>
          <a:p>
            <a:pPr eaLnBrk="1" hangingPunct="1">
              <a:lnSpc>
                <a:spcPct val="80000"/>
              </a:lnSpc>
            </a:pPr>
            <a:r>
              <a:rPr lang="en-US" altLang="zh-CN" sz="900" b="1">
                <a:latin typeface="Arial" panose="020B0604020202020204" pitchFamily="34" charset="0"/>
              </a:rPr>
              <a:t>Ease of use</a:t>
            </a:r>
          </a:p>
          <a:p>
            <a:pPr eaLnBrk="1" hangingPunct="1">
              <a:lnSpc>
                <a:spcPct val="80000"/>
              </a:lnSpc>
            </a:pPr>
            <a:r>
              <a:rPr lang="en-US" altLang="zh-CN" sz="900">
                <a:latin typeface="Arial" panose="020B0604020202020204" pitchFamily="34" charset="0"/>
              </a:rPr>
              <a:t>This seems to be very important in the choice of a new language. Is this language going to be faster and easier to use than other languages. This should be viewed in an historical perspective. Is COBOL easy to use? Was it in 1960? New languages and programming paradigms change what we consider to be easy to use.</a:t>
            </a:r>
          </a:p>
          <a:p>
            <a:pPr eaLnBrk="1" hangingPunct="1">
              <a:lnSpc>
                <a:spcPct val="80000"/>
              </a:lnSpc>
            </a:pPr>
            <a:r>
              <a:rPr lang="en-US" altLang="zh-CN" sz="900" b="1">
                <a:latin typeface="Arial" panose="020B0604020202020204" pitchFamily="34" charset="0"/>
              </a:rPr>
              <a:t>Language Features</a:t>
            </a:r>
          </a:p>
          <a:p>
            <a:pPr eaLnBrk="1" hangingPunct="1">
              <a:lnSpc>
                <a:spcPct val="80000"/>
              </a:lnSpc>
            </a:pPr>
            <a:r>
              <a:rPr lang="en-US" altLang="zh-CN" sz="900">
                <a:latin typeface="Arial" panose="020B0604020202020204" pitchFamily="34" charset="0"/>
              </a:rPr>
              <a:t>A language may also be chosen because it has a particular feature. You would write in Java if you wanted to write an application that ran over the Internet. You would not use COBOL if you wanted to write scientific programs.</a:t>
            </a:r>
          </a:p>
          <a:p>
            <a:pPr eaLnBrk="1" hangingPunct="1">
              <a:lnSpc>
                <a:spcPct val="80000"/>
              </a:lnSpc>
            </a:pPr>
            <a:r>
              <a:rPr lang="en-US" altLang="zh-CN" sz="900" b="1">
                <a:latin typeface="Arial" panose="020B0604020202020204" pitchFamily="34" charset="0"/>
              </a:rPr>
              <a:t>Performance</a:t>
            </a:r>
          </a:p>
          <a:p>
            <a:pPr eaLnBrk="1" hangingPunct="1">
              <a:lnSpc>
                <a:spcPct val="80000"/>
              </a:lnSpc>
            </a:pPr>
            <a:r>
              <a:rPr lang="en-US" altLang="zh-CN" sz="900">
                <a:latin typeface="Arial" panose="020B0604020202020204" pitchFamily="34" charset="0"/>
              </a:rPr>
              <a:t>In some applications performance is a big issue. This alone will keep Fortran and C alive for a long time to come. Other applications don't need a high performance language to get good responses on some hardware. Why do we need to write interactive software in a very fast language?</a:t>
            </a:r>
          </a:p>
          <a:p>
            <a:pPr eaLnBrk="1" hangingPunct="1">
              <a:lnSpc>
                <a:spcPct val="80000"/>
              </a:lnSpc>
            </a:pPr>
            <a:r>
              <a:rPr lang="en-US" altLang="zh-CN" sz="900">
                <a:latin typeface="Arial" panose="020B0604020202020204" pitchFamily="34" charset="0"/>
              </a:rPr>
              <a:t>Corporate Support</a:t>
            </a:r>
          </a:p>
          <a:p>
            <a:pPr eaLnBrk="1" hangingPunct="1">
              <a:lnSpc>
                <a:spcPct val="80000"/>
              </a:lnSpc>
            </a:pPr>
            <a:r>
              <a:rPr lang="en-US" altLang="zh-CN" sz="900">
                <a:latin typeface="Arial" panose="020B0604020202020204" pitchFamily="34" charset="0"/>
              </a:rPr>
              <a:t>Is there a large corporation or organization that is pushing the language? Would C have become so popular if Unix had not been written in it? Also, the reappearance of Basic may be solely due to Microsoft's support of it.</a:t>
            </a:r>
          </a:p>
          <a:p>
            <a:pPr eaLnBrk="1" hangingPunct="1">
              <a:lnSpc>
                <a:spcPct val="80000"/>
              </a:lnSpc>
            </a:pPr>
            <a:r>
              <a:rPr lang="en-US" altLang="zh-CN" sz="900" b="1">
                <a:latin typeface="Arial" panose="020B0604020202020204" pitchFamily="34" charset="0"/>
              </a:rPr>
              <a:t>Experienced Programmers</a:t>
            </a:r>
          </a:p>
          <a:p>
            <a:pPr eaLnBrk="1" hangingPunct="1">
              <a:lnSpc>
                <a:spcPct val="80000"/>
              </a:lnSpc>
            </a:pPr>
            <a:r>
              <a:rPr lang="en-US" altLang="zh-CN" sz="900">
                <a:latin typeface="Arial" panose="020B0604020202020204" pitchFamily="34" charset="0"/>
              </a:rPr>
              <a:t>This is especially important on long projects. Are future programmers going to be able to understand the code and continue development? Also, you are more likely to program an application in a language you know well instead of a language you will need to learn.</a:t>
            </a:r>
          </a:p>
          <a:p>
            <a:pPr eaLnBrk="1" hangingPunct="1">
              <a:lnSpc>
                <a:spcPct val="80000"/>
              </a:lnSpc>
            </a:pPr>
            <a:r>
              <a:rPr lang="en-US" altLang="zh-CN" sz="900" b="1">
                <a:latin typeface="Arial" panose="020B0604020202020204" pitchFamily="34" charset="0"/>
              </a:rPr>
              <a:t>Legacy Code</a:t>
            </a:r>
          </a:p>
          <a:p>
            <a:pPr eaLnBrk="1" hangingPunct="1">
              <a:lnSpc>
                <a:spcPct val="80000"/>
              </a:lnSpc>
            </a:pPr>
            <a:r>
              <a:rPr lang="en-US" altLang="zh-CN" sz="900">
                <a:latin typeface="Arial" panose="020B0604020202020204" pitchFamily="34" charset="0"/>
              </a:rPr>
              <a:t>The amount of legacy code dictates the need for programmers to understand a language. This in itself can make a language hot. The prime example is COBOL. Long after this language should have faded away, it was still in heavy use. The only reason was the large amount of code written in COBOL that was still necessary to support.</a:t>
            </a:r>
          </a:p>
          <a:p>
            <a:pPr eaLnBrk="1" hangingPunct="1">
              <a:lnSpc>
                <a:spcPct val="80000"/>
              </a:lnSpc>
            </a:pPr>
            <a:endParaRPr lang="zh-CN" altLang="en-US" sz="9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139700" y="768350"/>
            <a:ext cx="6819900" cy="3836988"/>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5795ADB8-16E0-46E8-8BDF-3A2F8D628AA3}" type="slidenum">
              <a:rPr lang="zh-CN" altLang="en-US" smtClean="0"/>
              <a:pPr/>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E6FCB2-4AF3-4DB2-8AA7-108BB5DD6F79}" type="slidenum">
              <a:rPr lang="zh-CN" altLang="en-US" sz="1300" smtClean="0"/>
              <a:pPr>
                <a:spcBef>
                  <a:spcPct val="0"/>
                </a:spcBef>
              </a:pPr>
              <a:t>12</a:t>
            </a:fld>
            <a:endParaRPr lang="en-US" altLang="zh-CN" sz="1300"/>
          </a:p>
        </p:txBody>
      </p:sp>
      <p:sp>
        <p:nvSpPr>
          <p:cNvPr id="23555" name="Rectangle 2"/>
          <p:cNvSpPr>
            <a:spLocks noGrp="1" noRot="1" noChangeAspect="1" noChangeArrowheads="1" noTextEdit="1"/>
          </p:cNvSpPr>
          <p:nvPr>
            <p:ph type="sldImg"/>
          </p:nvPr>
        </p:nvSpPr>
        <p:spPr>
          <a:xfrm>
            <a:off x="139700" y="768350"/>
            <a:ext cx="6819900" cy="38369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http://www.eecs.ucf.edu/~leavens/ComS541Fall97/hw-pages/history/</a:t>
            </a:r>
            <a:endParaRPr lang="zh-CN" altLang="en-US">
              <a:latin typeface="Arial" panose="020B0604020202020204" pitchFamily="34" charset="0"/>
            </a:endParaRPr>
          </a:p>
          <a:p>
            <a:pPr eaLnBrk="1" hangingPunct="1"/>
            <a:r>
              <a:rPr lang="en-US" altLang="zh-CN">
                <a:latin typeface="Arial" panose="020B0604020202020204" pitchFamily="34" charset="0"/>
              </a:rPr>
              <a:t>http://www.levenez.com/lang/history.html</a:t>
            </a: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https://en.wikipedia.org/wiki/History_of_programming_languages</a:t>
            </a:r>
          </a:p>
          <a:p>
            <a:pPr eaLnBrk="1" hangingPunct="1"/>
            <a:r>
              <a:rPr lang="en-US" altLang="zh-CN">
                <a:latin typeface="Arial" panose="020B0604020202020204" pitchFamily="34" charset="0"/>
              </a:rPr>
              <a:t>1991 - </a:t>
            </a:r>
            <a:r>
              <a:rPr lang="en-US" altLang="zh-CN">
                <a:latin typeface="Arial" panose="020B0604020202020204" pitchFamily="34" charset="0"/>
                <a:hlinkClick r:id="rId3" tooltip="Python (programming language)"/>
              </a:rPr>
              <a:t>Python</a:t>
            </a:r>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139700" y="768350"/>
            <a:ext cx="6819900" cy="3836988"/>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Monty Python Flying Circus</a:t>
            </a:r>
          </a:p>
          <a:p>
            <a:r>
              <a:rPr lang="zh-CN" altLang="en-US">
                <a:latin typeface="Arial" panose="020B0604020202020204" pitchFamily="34" charset="0"/>
              </a:rPr>
              <a:t>巨蟒飞行马戏团</a:t>
            </a:r>
          </a:p>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206E870D-A0D0-4EDF-84F6-001AC8B36AEF}" type="slidenum">
              <a:rPr lang="zh-CN" altLang="en-US"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1477F2-3A92-4A60-ABFE-7281AD43731F}" type="slidenum">
              <a:rPr lang="zh-CN" altLang="en-US"/>
              <a:pPr>
                <a:defRPr/>
              </a:pPr>
              <a:t>‹#›</a:t>
            </a:fld>
            <a:endParaRPr lang="en-US" altLang="zh-CN"/>
          </a:p>
        </p:txBody>
      </p:sp>
    </p:spTree>
    <p:extLst>
      <p:ext uri="{BB962C8B-B14F-4D97-AF65-F5344CB8AC3E}">
        <p14:creationId xmlns:p14="http://schemas.microsoft.com/office/powerpoint/2010/main" val="311560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E0494F-9699-40F9-B321-CAE838149E2E}" type="slidenum">
              <a:rPr lang="zh-CN" altLang="en-US"/>
              <a:pPr>
                <a:defRPr/>
              </a:pPr>
              <a:t>‹#›</a:t>
            </a:fld>
            <a:endParaRPr lang="en-US" altLang="zh-CN"/>
          </a:p>
        </p:txBody>
      </p:sp>
    </p:spTree>
    <p:extLst>
      <p:ext uri="{BB962C8B-B14F-4D97-AF65-F5344CB8AC3E}">
        <p14:creationId xmlns:p14="http://schemas.microsoft.com/office/powerpoint/2010/main" val="337588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C5D09D8-B578-466B-A260-F4DB67543A8F}" type="slidenum">
              <a:rPr lang="zh-CN" altLang="en-US"/>
              <a:pPr>
                <a:defRPr/>
              </a:pPr>
              <a:t>‹#›</a:t>
            </a:fld>
            <a:endParaRPr lang="en-US" altLang="zh-CN"/>
          </a:p>
        </p:txBody>
      </p:sp>
    </p:spTree>
    <p:extLst>
      <p:ext uri="{BB962C8B-B14F-4D97-AF65-F5344CB8AC3E}">
        <p14:creationId xmlns:p14="http://schemas.microsoft.com/office/powerpoint/2010/main" val="169724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223382-854E-4D29-8356-72879EF38FB0}" type="slidenum">
              <a:rPr lang="zh-CN" altLang="en-US"/>
              <a:pPr>
                <a:defRPr/>
              </a:pPr>
              <a:t>‹#›</a:t>
            </a:fld>
            <a:endParaRPr lang="en-US" altLang="zh-CN"/>
          </a:p>
        </p:txBody>
      </p:sp>
    </p:spTree>
    <p:extLst>
      <p:ext uri="{BB962C8B-B14F-4D97-AF65-F5344CB8AC3E}">
        <p14:creationId xmlns:p14="http://schemas.microsoft.com/office/powerpoint/2010/main" val="3153790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501636-5A01-4567-835A-0E0733939732}" type="slidenum">
              <a:rPr lang="zh-CN" altLang="en-US"/>
              <a:pPr>
                <a:defRPr/>
              </a:pPr>
              <a:t>‹#›</a:t>
            </a:fld>
            <a:endParaRPr lang="en-US" altLang="zh-CN"/>
          </a:p>
        </p:txBody>
      </p:sp>
    </p:spTree>
    <p:extLst>
      <p:ext uri="{BB962C8B-B14F-4D97-AF65-F5344CB8AC3E}">
        <p14:creationId xmlns:p14="http://schemas.microsoft.com/office/powerpoint/2010/main" val="232794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224512-5706-4F46-B87F-471F928E1DE0}" type="slidenum">
              <a:rPr lang="zh-CN" altLang="en-US"/>
              <a:pPr>
                <a:defRPr/>
              </a:pPr>
              <a:t>‹#›</a:t>
            </a:fld>
            <a:endParaRPr lang="en-US" altLang="zh-CN"/>
          </a:p>
        </p:txBody>
      </p:sp>
    </p:spTree>
    <p:extLst>
      <p:ext uri="{BB962C8B-B14F-4D97-AF65-F5344CB8AC3E}">
        <p14:creationId xmlns:p14="http://schemas.microsoft.com/office/powerpoint/2010/main" val="329097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B639DB-3BC8-4739-95F9-AEDD25BCD0A9}" type="slidenum">
              <a:rPr lang="zh-CN" altLang="en-US"/>
              <a:pPr>
                <a:defRPr/>
              </a:pPr>
              <a:t>‹#›</a:t>
            </a:fld>
            <a:endParaRPr lang="en-US" altLang="zh-CN"/>
          </a:p>
        </p:txBody>
      </p:sp>
    </p:spTree>
    <p:extLst>
      <p:ext uri="{BB962C8B-B14F-4D97-AF65-F5344CB8AC3E}">
        <p14:creationId xmlns:p14="http://schemas.microsoft.com/office/powerpoint/2010/main" val="325634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E9AB18-D892-48F3-AB13-FEF5175EC7FA}" type="slidenum">
              <a:rPr lang="zh-CN" altLang="en-US"/>
              <a:pPr>
                <a:defRPr/>
              </a:pPr>
              <a:t>‹#›</a:t>
            </a:fld>
            <a:endParaRPr lang="en-US" altLang="zh-CN"/>
          </a:p>
        </p:txBody>
      </p:sp>
    </p:spTree>
    <p:extLst>
      <p:ext uri="{BB962C8B-B14F-4D97-AF65-F5344CB8AC3E}">
        <p14:creationId xmlns:p14="http://schemas.microsoft.com/office/powerpoint/2010/main" val="149552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4BF966F-55F4-4CD9-A842-4B82DB3417E2}" type="slidenum">
              <a:rPr lang="zh-CN" altLang="en-US"/>
              <a:pPr>
                <a:defRPr/>
              </a:pPr>
              <a:t>‹#›</a:t>
            </a:fld>
            <a:endParaRPr lang="en-US" altLang="zh-CN"/>
          </a:p>
        </p:txBody>
      </p:sp>
    </p:spTree>
    <p:extLst>
      <p:ext uri="{BB962C8B-B14F-4D97-AF65-F5344CB8AC3E}">
        <p14:creationId xmlns:p14="http://schemas.microsoft.com/office/powerpoint/2010/main" val="2092788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207FBF1-8979-47DC-BB0D-579EF99548A9}" type="slidenum">
              <a:rPr lang="zh-CN" altLang="en-US"/>
              <a:pPr>
                <a:defRPr/>
              </a:pPr>
              <a:t>‹#›</a:t>
            </a:fld>
            <a:endParaRPr lang="en-US" altLang="zh-CN"/>
          </a:p>
        </p:txBody>
      </p:sp>
    </p:spTree>
    <p:extLst>
      <p:ext uri="{BB962C8B-B14F-4D97-AF65-F5344CB8AC3E}">
        <p14:creationId xmlns:p14="http://schemas.microsoft.com/office/powerpoint/2010/main" val="91559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C3DB52-0E8D-4516-9DB8-5A6BBDA26777}" type="slidenum">
              <a:rPr lang="zh-CN" altLang="en-US"/>
              <a:pPr>
                <a:defRPr/>
              </a:pPr>
              <a:t>‹#›</a:t>
            </a:fld>
            <a:endParaRPr lang="en-US" altLang="zh-CN"/>
          </a:p>
        </p:txBody>
      </p:sp>
    </p:spTree>
    <p:extLst>
      <p:ext uri="{BB962C8B-B14F-4D97-AF65-F5344CB8AC3E}">
        <p14:creationId xmlns:p14="http://schemas.microsoft.com/office/powerpoint/2010/main" val="375283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DFCBA5-48A2-4B11-93E4-D44CA865B403}" type="slidenum">
              <a:rPr lang="zh-CN" altLang="en-US"/>
              <a:pPr>
                <a:defRPr/>
              </a:pPr>
              <a:t>‹#›</a:t>
            </a:fld>
            <a:endParaRPr lang="en-US" altLang="zh-CN"/>
          </a:p>
        </p:txBody>
      </p:sp>
    </p:spTree>
    <p:extLst>
      <p:ext uri="{BB962C8B-B14F-4D97-AF65-F5344CB8AC3E}">
        <p14:creationId xmlns:p14="http://schemas.microsoft.com/office/powerpoint/2010/main" val="137882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529641C-43E0-4230-B2E8-3762A8BA90C0}" type="slidenum">
              <a:rPr lang="zh-CN" altLang="en-US"/>
              <a:pPr>
                <a:defRPr/>
              </a:pPr>
              <a:t>‹#›</a:t>
            </a:fld>
            <a:endParaRPr lang="en-US" altLang="zh-CN"/>
          </a:p>
        </p:txBody>
      </p:sp>
    </p:spTree>
    <p:extLst>
      <p:ext uri="{BB962C8B-B14F-4D97-AF65-F5344CB8AC3E}">
        <p14:creationId xmlns:p14="http://schemas.microsoft.com/office/powerpoint/2010/main" val="2686728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8BFAA-19BB-470A-B914-929786390203}" type="slidenum">
              <a:rPr lang="zh-CN" altLang="en-US"/>
              <a:pPr>
                <a:defRPr/>
              </a:pPr>
              <a:t>‹#›</a:t>
            </a:fld>
            <a:endParaRPr lang="en-US" altLang="zh-CN"/>
          </a:p>
        </p:txBody>
      </p:sp>
    </p:spTree>
    <p:extLst>
      <p:ext uri="{BB962C8B-B14F-4D97-AF65-F5344CB8AC3E}">
        <p14:creationId xmlns:p14="http://schemas.microsoft.com/office/powerpoint/2010/main" val="983876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DC1E5B-27D5-4C6D-AED6-1E2DE9A995D9}" type="slidenum">
              <a:rPr lang="zh-CN" altLang="en-US"/>
              <a:pPr>
                <a:defRPr/>
              </a:pPr>
              <a:t>‹#›</a:t>
            </a:fld>
            <a:endParaRPr lang="en-US" altLang="zh-CN"/>
          </a:p>
        </p:txBody>
      </p:sp>
    </p:spTree>
    <p:extLst>
      <p:ext uri="{BB962C8B-B14F-4D97-AF65-F5344CB8AC3E}">
        <p14:creationId xmlns:p14="http://schemas.microsoft.com/office/powerpoint/2010/main" val="3097061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30B8ED-8D05-4D39-8A8C-D1EE253308A1}" type="slidenum">
              <a:rPr lang="zh-CN" altLang="en-US"/>
              <a:pPr>
                <a:defRPr/>
              </a:pPr>
              <a:t>‹#›</a:t>
            </a:fld>
            <a:endParaRPr lang="en-US" altLang="zh-CN"/>
          </a:p>
        </p:txBody>
      </p:sp>
    </p:spTree>
    <p:extLst>
      <p:ext uri="{BB962C8B-B14F-4D97-AF65-F5344CB8AC3E}">
        <p14:creationId xmlns:p14="http://schemas.microsoft.com/office/powerpoint/2010/main" val="39168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A7CBA0-C877-4D61-8AAC-C0922443CF23}" type="slidenum">
              <a:rPr lang="zh-CN" altLang="en-US"/>
              <a:pPr>
                <a:defRPr/>
              </a:pPr>
              <a:t>‹#›</a:t>
            </a:fld>
            <a:endParaRPr lang="en-US" altLang="zh-CN"/>
          </a:p>
        </p:txBody>
      </p:sp>
    </p:spTree>
    <p:extLst>
      <p:ext uri="{BB962C8B-B14F-4D97-AF65-F5344CB8AC3E}">
        <p14:creationId xmlns:p14="http://schemas.microsoft.com/office/powerpoint/2010/main" val="123603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9A88CD-3522-492A-B15E-D3068E0804BC}" type="slidenum">
              <a:rPr lang="zh-CN" altLang="en-US"/>
              <a:pPr>
                <a:defRPr/>
              </a:pPr>
              <a:t>‹#›</a:t>
            </a:fld>
            <a:endParaRPr lang="en-US" altLang="zh-CN"/>
          </a:p>
        </p:txBody>
      </p:sp>
    </p:spTree>
    <p:extLst>
      <p:ext uri="{BB962C8B-B14F-4D97-AF65-F5344CB8AC3E}">
        <p14:creationId xmlns:p14="http://schemas.microsoft.com/office/powerpoint/2010/main" val="186419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C8F22E-323D-4DD5-9770-2D0E0CC9F163}" type="slidenum">
              <a:rPr lang="zh-CN" altLang="en-US"/>
              <a:pPr>
                <a:defRPr/>
              </a:pPr>
              <a:t>‹#›</a:t>
            </a:fld>
            <a:endParaRPr lang="en-US" altLang="zh-CN"/>
          </a:p>
        </p:txBody>
      </p:sp>
    </p:spTree>
    <p:extLst>
      <p:ext uri="{BB962C8B-B14F-4D97-AF65-F5344CB8AC3E}">
        <p14:creationId xmlns:p14="http://schemas.microsoft.com/office/powerpoint/2010/main" val="174666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0280670-DE50-42CA-B5BD-89458085CBB1}" type="slidenum">
              <a:rPr lang="zh-CN" altLang="en-US"/>
              <a:pPr>
                <a:defRPr/>
              </a:pPr>
              <a:t>‹#›</a:t>
            </a:fld>
            <a:endParaRPr lang="en-US" altLang="zh-CN"/>
          </a:p>
        </p:txBody>
      </p:sp>
    </p:spTree>
    <p:extLst>
      <p:ext uri="{BB962C8B-B14F-4D97-AF65-F5344CB8AC3E}">
        <p14:creationId xmlns:p14="http://schemas.microsoft.com/office/powerpoint/2010/main" val="417619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7BA5E2E-4251-4BA0-9676-CC53A6ACAF99}" type="slidenum">
              <a:rPr lang="zh-CN" altLang="en-US"/>
              <a:pPr>
                <a:defRPr/>
              </a:pPr>
              <a:t>‹#›</a:t>
            </a:fld>
            <a:endParaRPr lang="en-US" altLang="zh-CN"/>
          </a:p>
        </p:txBody>
      </p:sp>
    </p:spTree>
    <p:extLst>
      <p:ext uri="{BB962C8B-B14F-4D97-AF65-F5344CB8AC3E}">
        <p14:creationId xmlns:p14="http://schemas.microsoft.com/office/powerpoint/2010/main" val="273229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11BA1F-C51B-46B2-BCE1-705DB163F67F}" type="slidenum">
              <a:rPr lang="zh-CN" altLang="en-US"/>
              <a:pPr>
                <a:defRPr/>
              </a:pPr>
              <a:t>‹#›</a:t>
            </a:fld>
            <a:endParaRPr lang="en-US" altLang="zh-CN"/>
          </a:p>
        </p:txBody>
      </p:sp>
    </p:spTree>
    <p:extLst>
      <p:ext uri="{BB962C8B-B14F-4D97-AF65-F5344CB8AC3E}">
        <p14:creationId xmlns:p14="http://schemas.microsoft.com/office/powerpoint/2010/main" val="200560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F20CB65-4CFD-4895-8A60-A3858F3324B7}" type="slidenum">
              <a:rPr lang="zh-CN" altLang="en-US"/>
              <a:pPr>
                <a:defRPr/>
              </a:pPr>
              <a:t>‹#›</a:t>
            </a:fld>
            <a:endParaRPr lang="en-US" altLang="zh-CN"/>
          </a:p>
        </p:txBody>
      </p:sp>
    </p:spTree>
    <p:extLst>
      <p:ext uri="{BB962C8B-B14F-4D97-AF65-F5344CB8AC3E}">
        <p14:creationId xmlns:p14="http://schemas.microsoft.com/office/powerpoint/2010/main" val="107524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172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DA55B82E-0E3D-4AB4-BFDE-F37AF20FE75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hangingPunct="0">
        <a:spcBef>
          <a:spcPct val="0"/>
        </a:spcBef>
        <a:spcAft>
          <a:spcPct val="0"/>
        </a:spcAft>
        <a:defRPr sz="4400">
          <a:solidFill>
            <a:srgbClr val="4763F3"/>
          </a:solidFill>
          <a:latin typeface="+mj-lt"/>
          <a:ea typeface="+mj-ea"/>
          <a:cs typeface="+mj-cs"/>
        </a:defRPr>
      </a:lvl1pPr>
      <a:lvl2pPr algn="ctr" rtl="0" eaLnBrk="0" fontAlgn="base" hangingPunct="0">
        <a:spcBef>
          <a:spcPct val="0"/>
        </a:spcBef>
        <a:spcAft>
          <a:spcPct val="0"/>
        </a:spcAft>
        <a:defRPr sz="4400">
          <a:solidFill>
            <a:srgbClr val="4763F3"/>
          </a:solidFill>
          <a:latin typeface="Arial" charset="0"/>
        </a:defRPr>
      </a:lvl2pPr>
      <a:lvl3pPr algn="ctr" rtl="0" eaLnBrk="0" fontAlgn="base" hangingPunct="0">
        <a:spcBef>
          <a:spcPct val="0"/>
        </a:spcBef>
        <a:spcAft>
          <a:spcPct val="0"/>
        </a:spcAft>
        <a:defRPr sz="4400">
          <a:solidFill>
            <a:srgbClr val="4763F3"/>
          </a:solidFill>
          <a:latin typeface="Arial" charset="0"/>
        </a:defRPr>
      </a:lvl3pPr>
      <a:lvl4pPr algn="ctr" rtl="0" eaLnBrk="0" fontAlgn="base" hangingPunct="0">
        <a:spcBef>
          <a:spcPct val="0"/>
        </a:spcBef>
        <a:spcAft>
          <a:spcPct val="0"/>
        </a:spcAft>
        <a:defRPr sz="4400">
          <a:solidFill>
            <a:srgbClr val="4763F3"/>
          </a:solidFill>
          <a:latin typeface="Arial" charset="0"/>
        </a:defRPr>
      </a:lvl4pPr>
      <a:lvl5pPr algn="ctr" rtl="0" eaLnBrk="0" fontAlgn="base" hangingPunct="0">
        <a:spcBef>
          <a:spcPct val="0"/>
        </a:spcBef>
        <a:spcAft>
          <a:spcPct val="0"/>
        </a:spcAft>
        <a:defRPr sz="4400">
          <a:solidFill>
            <a:srgbClr val="4763F3"/>
          </a:solidFill>
          <a:latin typeface="Arial" charset="0"/>
        </a:defRPr>
      </a:lvl5pPr>
      <a:lvl6pPr marL="457200" algn="ctr" rtl="0" fontAlgn="base">
        <a:spcBef>
          <a:spcPct val="0"/>
        </a:spcBef>
        <a:spcAft>
          <a:spcPct val="0"/>
        </a:spcAft>
        <a:defRPr sz="4400">
          <a:solidFill>
            <a:srgbClr val="4763F3"/>
          </a:solidFill>
          <a:latin typeface="Arial" charset="0"/>
        </a:defRPr>
      </a:lvl6pPr>
      <a:lvl7pPr marL="914400" algn="ctr" rtl="0" fontAlgn="base">
        <a:spcBef>
          <a:spcPct val="0"/>
        </a:spcBef>
        <a:spcAft>
          <a:spcPct val="0"/>
        </a:spcAft>
        <a:defRPr sz="4400">
          <a:solidFill>
            <a:srgbClr val="4763F3"/>
          </a:solidFill>
          <a:latin typeface="Arial" charset="0"/>
        </a:defRPr>
      </a:lvl7pPr>
      <a:lvl8pPr marL="1371600" algn="ctr" rtl="0" fontAlgn="base">
        <a:spcBef>
          <a:spcPct val="0"/>
        </a:spcBef>
        <a:spcAft>
          <a:spcPct val="0"/>
        </a:spcAft>
        <a:defRPr sz="4400">
          <a:solidFill>
            <a:srgbClr val="4763F3"/>
          </a:solidFill>
          <a:latin typeface="Arial" charset="0"/>
        </a:defRPr>
      </a:lvl8pPr>
      <a:lvl9pPr marL="1828800" algn="ctr" rtl="0" fontAlgn="base">
        <a:spcBef>
          <a:spcPct val="0"/>
        </a:spcBef>
        <a:spcAft>
          <a:spcPct val="0"/>
        </a:spcAft>
        <a:defRPr sz="4400">
          <a:solidFill>
            <a:srgbClr val="4763F3"/>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218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218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218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2A9151E5-DA7C-4D45-9510-1331EE23B5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rgbClr val="4763F3"/>
          </a:solidFill>
          <a:latin typeface="+mj-lt"/>
          <a:ea typeface="+mj-ea"/>
          <a:cs typeface="+mj-cs"/>
        </a:defRPr>
      </a:lvl1pPr>
      <a:lvl2pPr algn="ctr" rtl="0" eaLnBrk="0" fontAlgn="base" hangingPunct="0">
        <a:spcBef>
          <a:spcPct val="0"/>
        </a:spcBef>
        <a:spcAft>
          <a:spcPct val="0"/>
        </a:spcAft>
        <a:defRPr sz="4400">
          <a:solidFill>
            <a:srgbClr val="4763F3"/>
          </a:solidFill>
          <a:latin typeface="Arial" charset="0"/>
        </a:defRPr>
      </a:lvl2pPr>
      <a:lvl3pPr algn="ctr" rtl="0" eaLnBrk="0" fontAlgn="base" hangingPunct="0">
        <a:spcBef>
          <a:spcPct val="0"/>
        </a:spcBef>
        <a:spcAft>
          <a:spcPct val="0"/>
        </a:spcAft>
        <a:defRPr sz="4400">
          <a:solidFill>
            <a:srgbClr val="4763F3"/>
          </a:solidFill>
          <a:latin typeface="Arial" charset="0"/>
        </a:defRPr>
      </a:lvl3pPr>
      <a:lvl4pPr algn="ctr" rtl="0" eaLnBrk="0" fontAlgn="base" hangingPunct="0">
        <a:spcBef>
          <a:spcPct val="0"/>
        </a:spcBef>
        <a:spcAft>
          <a:spcPct val="0"/>
        </a:spcAft>
        <a:defRPr sz="4400">
          <a:solidFill>
            <a:srgbClr val="4763F3"/>
          </a:solidFill>
          <a:latin typeface="Arial" charset="0"/>
        </a:defRPr>
      </a:lvl4pPr>
      <a:lvl5pPr algn="ctr" rtl="0" eaLnBrk="0" fontAlgn="base" hangingPunct="0">
        <a:spcBef>
          <a:spcPct val="0"/>
        </a:spcBef>
        <a:spcAft>
          <a:spcPct val="0"/>
        </a:spcAft>
        <a:defRPr sz="4400">
          <a:solidFill>
            <a:srgbClr val="4763F3"/>
          </a:solidFill>
          <a:latin typeface="Arial" charset="0"/>
        </a:defRPr>
      </a:lvl5pPr>
      <a:lvl6pPr marL="457200" algn="ctr" rtl="0" fontAlgn="base">
        <a:spcBef>
          <a:spcPct val="0"/>
        </a:spcBef>
        <a:spcAft>
          <a:spcPct val="0"/>
        </a:spcAft>
        <a:defRPr sz="4400">
          <a:solidFill>
            <a:srgbClr val="4763F3"/>
          </a:solidFill>
          <a:latin typeface="Arial" charset="0"/>
        </a:defRPr>
      </a:lvl6pPr>
      <a:lvl7pPr marL="914400" algn="ctr" rtl="0" fontAlgn="base">
        <a:spcBef>
          <a:spcPct val="0"/>
        </a:spcBef>
        <a:spcAft>
          <a:spcPct val="0"/>
        </a:spcAft>
        <a:defRPr sz="4400">
          <a:solidFill>
            <a:srgbClr val="4763F3"/>
          </a:solidFill>
          <a:latin typeface="Arial" charset="0"/>
        </a:defRPr>
      </a:lvl7pPr>
      <a:lvl8pPr marL="1371600" algn="ctr" rtl="0" fontAlgn="base">
        <a:spcBef>
          <a:spcPct val="0"/>
        </a:spcBef>
        <a:spcAft>
          <a:spcPct val="0"/>
        </a:spcAft>
        <a:defRPr sz="4400">
          <a:solidFill>
            <a:srgbClr val="4763F3"/>
          </a:solidFill>
          <a:latin typeface="Arial" charset="0"/>
        </a:defRPr>
      </a:lvl8pPr>
      <a:lvl9pPr marL="1828800" algn="ctr" rtl="0" fontAlgn="base">
        <a:spcBef>
          <a:spcPct val="0"/>
        </a:spcBef>
        <a:spcAft>
          <a:spcPct val="0"/>
        </a:spcAft>
        <a:defRPr sz="4400">
          <a:solidFill>
            <a:srgbClr val="4763F3"/>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criptol.com/programming/history.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nyday.mit.edu/16.355/wirth-refinemen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en.wikipedia.org/wiki/Algorithms_+_Data_Structures_=_Program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net.pku.edu.cn/~course/cs101/resource/others/The_C_programming_Language.pdf"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hyperlink" Target="https://stackoverflow.com/questions/553704/what-is-a-coroutin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odeblocks.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Procedural_programming" TargetMode="External"/><Relationship Id="rId13" Type="http://schemas.openxmlformats.org/officeDocument/2006/relationships/hyperlink" Target="https://en.wikipedia.org/wiki/Python_Software_Foundation" TargetMode="External"/><Relationship Id="rId18" Type="http://schemas.openxmlformats.org/officeDocument/2006/relationships/hyperlink" Target="https://en.wikipedia.org/wiki/Strong_typing" TargetMode="External"/><Relationship Id="rId26" Type="http://schemas.openxmlformats.org/officeDocument/2006/relationships/hyperlink" Target="https://en.wikipedia.org/wiki/Python_(programming_language)#cite_note-4" TargetMode="External"/><Relationship Id="rId3" Type="http://schemas.openxmlformats.org/officeDocument/2006/relationships/hyperlink" Target="https://en.wikipedia.org/wiki/Programming_paradigm" TargetMode="External"/><Relationship Id="rId21" Type="http://schemas.openxmlformats.org/officeDocument/2006/relationships/hyperlink" Target="https://en.wikipedia.org/wiki/Operating_system" TargetMode="External"/><Relationship Id="rId7" Type="http://schemas.openxmlformats.org/officeDocument/2006/relationships/hyperlink" Target="https://en.wikipedia.org/wiki/Functional_programming" TargetMode="External"/><Relationship Id="rId12" Type="http://schemas.openxmlformats.org/officeDocument/2006/relationships/hyperlink" Target="https://en.wikipedia.org/wiki/Software_developer" TargetMode="External"/><Relationship Id="rId17" Type="http://schemas.openxmlformats.org/officeDocument/2006/relationships/hyperlink" Target="https://en.wikipedia.org/wiki/Dynamic_typing" TargetMode="External"/><Relationship Id="rId25" Type="http://schemas.openxmlformats.org/officeDocument/2006/relationships/hyperlink" Target="https://en.wikipedia.org/wiki/Filename_extension" TargetMode="External"/><Relationship Id="rId2" Type="http://schemas.openxmlformats.org/officeDocument/2006/relationships/notesSlide" Target="../notesSlides/notesSlide17.xml"/><Relationship Id="rId16" Type="http://schemas.openxmlformats.org/officeDocument/2006/relationships/hyperlink" Target="https://en.wikipedia.org/wiki/Duck_typing" TargetMode="External"/><Relationship Id="rId20" Type="http://schemas.openxmlformats.org/officeDocument/2006/relationships/hyperlink" Target="https://en.wikipedia.org/wiki/Python_(programming_language)#cite_note-3" TargetMode="External"/><Relationship Id="rId1" Type="http://schemas.openxmlformats.org/officeDocument/2006/relationships/slideLayout" Target="../slideLayouts/slideLayout2.xml"/><Relationship Id="rId6" Type="http://schemas.openxmlformats.org/officeDocument/2006/relationships/hyperlink" Target="https://en.wikipedia.org/wiki/Imperative_programming" TargetMode="External"/><Relationship Id="rId11" Type="http://schemas.openxmlformats.org/officeDocument/2006/relationships/hyperlink" Target="https://en.wikipedia.org/wiki/Guido_van_Rossum" TargetMode="External"/><Relationship Id="rId24" Type="http://schemas.openxmlformats.org/officeDocument/2006/relationships/hyperlink" Target="https://en.wikipedia.org/wiki/Python_Software_Foundation_License" TargetMode="External"/><Relationship Id="rId5" Type="http://schemas.openxmlformats.org/officeDocument/2006/relationships/hyperlink" Target="https://en.wikipedia.org/wiki/Object-oriented_programming" TargetMode="External"/><Relationship Id="rId15" Type="http://schemas.openxmlformats.org/officeDocument/2006/relationships/hyperlink" Target="https://en.wikipedia.org/wiki/Type_system" TargetMode="External"/><Relationship Id="rId23" Type="http://schemas.openxmlformats.org/officeDocument/2006/relationships/hyperlink" Target="https://en.wikipedia.org/wiki/Software_license" TargetMode="External"/><Relationship Id="rId10" Type="http://schemas.openxmlformats.org/officeDocument/2006/relationships/hyperlink" Target="https://en.wikipedia.org/wiki/Software_design" TargetMode="External"/><Relationship Id="rId19" Type="http://schemas.openxmlformats.org/officeDocument/2006/relationships/hyperlink" Target="https://en.wikipedia.org/wiki/Gradual_typing" TargetMode="External"/><Relationship Id="rId4" Type="http://schemas.openxmlformats.org/officeDocument/2006/relationships/hyperlink" Target="https://en.wikipedia.org/wiki/Multi-paradigm_programming_language" TargetMode="External"/><Relationship Id="rId9" Type="http://schemas.openxmlformats.org/officeDocument/2006/relationships/hyperlink" Target="https://en.wikipedia.org/wiki/Reflective_programming" TargetMode="External"/><Relationship Id="rId14" Type="http://schemas.openxmlformats.org/officeDocument/2006/relationships/hyperlink" Target="https://en.wikipedia.org/wiki/Software_release_life_cycle" TargetMode="External"/><Relationship Id="rId22" Type="http://schemas.openxmlformats.org/officeDocument/2006/relationships/hyperlink" Target="https://en.wikipedia.org/wiki/Cross-platform" TargetMode="External"/><Relationship Id="rId27"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ltair_BAS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28800" y="2130426"/>
            <a:ext cx="8534400" cy="1470025"/>
          </a:xfrm>
        </p:spPr>
        <p:txBody>
          <a:bodyPr/>
          <a:lstStyle/>
          <a:p>
            <a:pPr eaLnBrk="1" hangingPunct="1"/>
            <a:r>
              <a:rPr lang="en-US" altLang="zh-CN" sz="4000">
                <a:ea typeface="宋体" panose="02010600030101010101" pitchFamily="2" charset="-122"/>
              </a:rPr>
              <a:t>Programming Languages</a:t>
            </a:r>
            <a:br>
              <a:rPr lang="en-US" altLang="zh-CN" sz="4000">
                <a:ea typeface="宋体" panose="02010600030101010101" pitchFamily="2" charset="-122"/>
              </a:rPr>
            </a:br>
            <a:r>
              <a:rPr lang="en-US" altLang="zh-CN" sz="4000">
                <a:ea typeface="宋体" panose="02010600030101010101" pitchFamily="2" charset="-122"/>
              </a:rPr>
              <a:t>(</a:t>
            </a:r>
            <a:r>
              <a:rPr lang="zh-CN" altLang="en-US" sz="4000">
                <a:ea typeface="宋体" panose="02010600030101010101" pitchFamily="2" charset="-122"/>
              </a:rPr>
              <a:t>程序设计语言</a:t>
            </a:r>
            <a:r>
              <a:rPr lang="en-US" altLang="zh-CN" sz="4000">
                <a:ea typeface="宋体" panose="02010600030101010101" pitchFamily="2" charset="-122"/>
              </a:rPr>
              <a:t>)</a:t>
            </a:r>
          </a:p>
        </p:txBody>
      </p:sp>
      <p:sp>
        <p:nvSpPr>
          <p:cNvPr id="5123" name="Rectangle 4"/>
          <p:cNvSpPr>
            <a:spLocks noGrp="1" noChangeArrowheads="1"/>
          </p:cNvSpPr>
          <p:nvPr>
            <p:ph type="subTitle" idx="1"/>
          </p:nvPr>
        </p:nvSpPr>
        <p:spPr/>
        <p:txBody>
          <a:bodyPr/>
          <a:lstStyle/>
          <a:p>
            <a:pPr eaLnBrk="1" hangingPunct="1">
              <a:lnSpc>
                <a:spcPct val="80000"/>
              </a:lnSpc>
            </a:pPr>
            <a:endParaRPr lang="en-US" altLang="zh-CN" sz="2000" dirty="0">
              <a:ea typeface="宋体" panose="02010600030101010101" pitchFamily="2" charset="-122"/>
            </a:endParaRPr>
          </a:p>
          <a:p>
            <a:pPr eaLnBrk="1" hangingPunct="1">
              <a:lnSpc>
                <a:spcPct val="80000"/>
              </a:lnSpc>
            </a:pPr>
            <a:r>
              <a:rPr lang="en-US" altLang="zh-CN" sz="2000" dirty="0" err="1">
                <a:ea typeface="宋体" panose="02010600030101010101" pitchFamily="2" charset="-122"/>
              </a:rPr>
              <a:t>Hongfei</a:t>
            </a:r>
            <a:r>
              <a:rPr lang="en-US" altLang="zh-CN" sz="2000" dirty="0">
                <a:ea typeface="宋体" panose="02010600030101010101" pitchFamily="2" charset="-122"/>
              </a:rPr>
              <a:t> Yan</a:t>
            </a:r>
            <a:endParaRPr lang="zh-CN" altLang="en-US" sz="2000" dirty="0">
              <a:ea typeface="宋体" panose="02010600030101010101" pitchFamily="2" charset="-122"/>
            </a:endParaRPr>
          </a:p>
          <a:p>
            <a:pPr eaLnBrk="1" hangingPunct="1">
              <a:lnSpc>
                <a:spcPct val="80000"/>
              </a:lnSpc>
            </a:pPr>
            <a:r>
              <a:rPr lang="en-US" altLang="zh-CN" sz="2000" dirty="0">
                <a:ea typeface="宋体" panose="02010600030101010101" pitchFamily="2" charset="-122"/>
              </a:rPr>
              <a:t>School of EECS, Peking University</a:t>
            </a:r>
          </a:p>
          <a:p>
            <a:pPr eaLnBrk="1" hangingPunct="1">
              <a:lnSpc>
                <a:spcPct val="80000"/>
              </a:lnSpc>
            </a:pPr>
            <a:r>
              <a:rPr lang="en-US" altLang="zh-CN" sz="2000" dirty="0">
                <a:ea typeface="宋体" panose="02010600030101010101" pitchFamily="2" charset="-122"/>
              </a:rPr>
              <a:t>Sept. 28, 2021</a:t>
            </a:r>
            <a:endParaRPr lang="zh-CN" altLang="en-US" sz="20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0D16817-6CA1-4986-9A77-EC3545155360}" type="slidenum">
              <a:rPr lang="zh-CN" altLang="en-US" sz="1400"/>
              <a:pPr>
                <a:spcBef>
                  <a:spcPct val="0"/>
                </a:spcBef>
                <a:buFontTx/>
                <a:buNone/>
              </a:pPr>
              <a:t>10</a:t>
            </a:fld>
            <a:endParaRPr lang="en-US" altLang="zh-CN" sz="1400"/>
          </a:p>
        </p:txBody>
      </p:sp>
      <p:pic>
        <p:nvPicPr>
          <p:cNvPr id="19461" name="Picture 4" descr="800px-Programming_language_text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4976"/>
            <a:ext cx="853440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200" b="1">
                <a:ea typeface="宋体" panose="02010600030101010101" pitchFamily="2" charset="-122"/>
                <a:hlinkClick r:id="rId3"/>
              </a:rPr>
              <a:t>Evolution of programming languages</a:t>
            </a:r>
            <a:endParaRPr lang="zh-CN" altLang="en-US" sz="3200">
              <a:ea typeface="宋体" panose="02010600030101010101" pitchFamily="2" charset="-122"/>
            </a:endParaRPr>
          </a:p>
        </p:txBody>
      </p:sp>
      <p:sp>
        <p:nvSpPr>
          <p:cNvPr id="20483" name="内容占位符 2"/>
          <p:cNvSpPr>
            <a:spLocks noGrp="1"/>
          </p:cNvSpPr>
          <p:nvPr>
            <p:ph idx="1"/>
          </p:nvPr>
        </p:nvSpPr>
        <p:spPr>
          <a:xfrm>
            <a:off x="304800" y="1600201"/>
            <a:ext cx="11506200" cy="4525963"/>
          </a:xfrm>
        </p:spPr>
        <p:txBody>
          <a:bodyPr/>
          <a:lstStyle/>
          <a:p>
            <a:pPr marL="0" indent="0">
              <a:buNone/>
            </a:pPr>
            <a:r>
              <a:rPr lang="en-US" altLang="zh-CN" sz="2000" dirty="0">
                <a:ea typeface="宋体" panose="02010600030101010101" pitchFamily="2" charset="-122"/>
              </a:rPr>
              <a:t>Years 50: Creation of high-level languages.</a:t>
            </a:r>
          </a:p>
          <a:p>
            <a:pPr marL="0" indent="0">
              <a:buNone/>
            </a:pPr>
            <a:r>
              <a:rPr lang="en-US" altLang="zh-CN" sz="2000" dirty="0">
                <a:ea typeface="宋体" panose="02010600030101010101" pitchFamily="2" charset="-122"/>
              </a:rPr>
              <a:t>Years 60: Expansion of specialized languages​​. </a:t>
            </a:r>
          </a:p>
          <a:p>
            <a:pPr marL="0" indent="0">
              <a:buNone/>
            </a:pPr>
            <a:r>
              <a:rPr lang="en-US" altLang="zh-CN" sz="2000" dirty="0">
                <a:ea typeface="宋体" panose="02010600030101010101" pitchFamily="2" charset="-122"/>
              </a:rPr>
              <a:t>	Forth. </a:t>
            </a:r>
            <a:r>
              <a:rPr lang="en-US" altLang="zh-CN" sz="2000" dirty="0" err="1">
                <a:ea typeface="宋体" panose="02010600030101010101" pitchFamily="2" charset="-122"/>
              </a:rPr>
              <a:t>Simula</a:t>
            </a:r>
            <a:r>
              <a:rPr lang="en-US" altLang="zh-CN" sz="2000" dirty="0">
                <a:ea typeface="宋体" panose="02010600030101010101" pitchFamily="2" charset="-122"/>
              </a:rPr>
              <a:t> I. Lisp, Cobol. </a:t>
            </a:r>
          </a:p>
          <a:p>
            <a:pPr marL="0" indent="0">
              <a:buNone/>
            </a:pPr>
            <a:r>
              <a:rPr lang="en-US" altLang="zh-CN" sz="2000" dirty="0">
                <a:ea typeface="宋体" panose="02010600030101010101" pitchFamily="2" charset="-122"/>
              </a:rPr>
              <a:t>Years 70: Duel between structured programming with Pascal and efficiency of C language. </a:t>
            </a:r>
          </a:p>
          <a:p>
            <a:pPr marL="0" indent="0">
              <a:buNone/>
            </a:pPr>
            <a:r>
              <a:rPr lang="en-US" altLang="zh-CN" sz="2000" dirty="0">
                <a:ea typeface="宋体" panose="02010600030101010101" pitchFamily="2" charset="-122"/>
              </a:rPr>
              <a:t>Years 80: Experimenting other ways including objects. </a:t>
            </a:r>
          </a:p>
          <a:p>
            <a:pPr marL="0" indent="0">
              <a:buNone/>
            </a:pPr>
            <a:r>
              <a:rPr lang="en-US" altLang="zh-CN" sz="2000" dirty="0">
                <a:ea typeface="宋体" panose="02010600030101010101" pitchFamily="2" charset="-122"/>
              </a:rPr>
              <a:t>	ML. Smalltalk. </a:t>
            </a:r>
          </a:p>
          <a:p>
            <a:pPr marL="0" indent="0">
              <a:buNone/>
            </a:pPr>
            <a:r>
              <a:rPr lang="en-US" altLang="zh-CN" sz="2000" dirty="0">
                <a:ea typeface="宋体" panose="02010600030101010101" pitchFamily="2" charset="-122"/>
              </a:rPr>
              <a:t>Years 90: Generalization of </a:t>
            </a:r>
            <a:r>
              <a:rPr lang="en-US" altLang="zh-CN" sz="2000" dirty="0">
                <a:solidFill>
                  <a:srgbClr val="FF0000"/>
                </a:solidFill>
                <a:ea typeface="宋体" panose="02010600030101010101" pitchFamily="2" charset="-122"/>
              </a:rPr>
              <a:t>object-oriented programming </a:t>
            </a:r>
            <a:r>
              <a:rPr lang="en-US" altLang="zh-CN" sz="2000" dirty="0">
                <a:ea typeface="宋体" panose="02010600030101010101" pitchFamily="2" charset="-122"/>
              </a:rPr>
              <a:t>with the performance of microcomputers. </a:t>
            </a:r>
          </a:p>
          <a:p>
            <a:pPr marL="0" indent="0">
              <a:buNone/>
            </a:pPr>
            <a:r>
              <a:rPr lang="en-US" altLang="zh-CN" sz="2000" dirty="0">
                <a:ea typeface="宋体" panose="02010600030101010101" pitchFamily="2" charset="-122"/>
              </a:rPr>
              <a:t>	Java, Perl, </a:t>
            </a:r>
            <a:r>
              <a:rPr lang="en-US" altLang="zh-CN" sz="2000" dirty="0">
                <a:solidFill>
                  <a:srgbClr val="FF0000"/>
                </a:solidFill>
                <a:ea typeface="宋体" panose="02010600030101010101" pitchFamily="2" charset="-122"/>
              </a:rPr>
              <a:t>Python</a:t>
            </a:r>
            <a:r>
              <a:rPr lang="en-US" altLang="zh-CN" sz="2000" dirty="0">
                <a:ea typeface="宋体" panose="02010600030101010101" pitchFamily="2" charset="-122"/>
              </a:rPr>
              <a:t> languages.</a:t>
            </a:r>
          </a:p>
          <a:p>
            <a:pPr marL="0" indent="0">
              <a:buNone/>
            </a:pPr>
            <a:r>
              <a:rPr lang="en-US" altLang="zh-CN" sz="2000" dirty="0">
                <a:ea typeface="宋体" panose="02010600030101010101" pitchFamily="2" charset="-122"/>
              </a:rPr>
              <a:t>2000s: Internet Programming.</a:t>
            </a:r>
          </a:p>
          <a:p>
            <a:pPr marL="0" indent="0">
              <a:buNone/>
            </a:pPr>
            <a:r>
              <a:rPr lang="en-US" altLang="zh-CN" sz="2000" dirty="0">
                <a:ea typeface="宋体" panose="02010600030101010101" pitchFamily="2" charset="-122"/>
              </a:rPr>
              <a:t>Years 2010: Concurrency and </a:t>
            </a:r>
            <a:r>
              <a:rPr lang="en-US" altLang="zh-CN" sz="2000" dirty="0" err="1">
                <a:ea typeface="宋体" panose="02010600030101010101" pitchFamily="2" charset="-122"/>
              </a:rPr>
              <a:t>asynchronicity</a:t>
            </a:r>
            <a:r>
              <a:rPr lang="en-US" altLang="zh-CN" sz="2000" dirty="0">
                <a:ea typeface="宋体" panose="02010600030101010101" pitchFamily="2" charset="-122"/>
              </a:rPr>
              <a:t>. </a:t>
            </a:r>
          </a:p>
          <a:p>
            <a:pPr marL="0" indent="0">
              <a:buNone/>
            </a:pPr>
            <a:r>
              <a:rPr lang="en-US" altLang="zh-CN" sz="2000" dirty="0">
                <a:ea typeface="宋体" panose="02010600030101010101" pitchFamily="2" charset="-122"/>
              </a:rPr>
              <a:t>	JavaScript and Go languages among others help to create online fluid applications.</a:t>
            </a:r>
            <a:endParaRPr lang="zh-CN" altLang="en-US" sz="2000" dirty="0">
              <a:ea typeface="宋体" panose="02010600030101010101" pitchFamily="2" charset="-122"/>
            </a:endParaRP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283B71-ADD6-4698-A334-EFCD1BE3BF4E}" type="slidenum">
              <a:rPr lang="zh-CN" altLang="en-US" sz="1400"/>
              <a:pPr>
                <a:spcBef>
                  <a:spcPct val="0"/>
                </a:spcBef>
                <a:buFontTx/>
                <a:buNone/>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D9070BD-DCBC-4036-950A-8695F1139E83}" type="slidenum">
              <a:rPr lang="zh-CN" altLang="en-US" sz="1400"/>
              <a:pPr>
                <a:spcBef>
                  <a:spcPct val="0"/>
                </a:spcBef>
                <a:buFontTx/>
                <a:buNone/>
              </a:pPr>
              <a:t>12</a:t>
            </a:fld>
            <a:endParaRPr lang="en-US" altLang="zh-CN" sz="1400"/>
          </a:p>
        </p:txBody>
      </p:sp>
      <p:pic>
        <p:nvPicPr>
          <p:cNvPr id="22533" name="Picture 4" descr="history of programming langu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891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5"/>
          <p:cNvSpPr txBox="1">
            <a:spLocks noChangeArrowheads="1"/>
          </p:cNvSpPr>
          <p:nvPr/>
        </p:nvSpPr>
        <p:spPr bwMode="auto">
          <a:xfrm rot="5400000">
            <a:off x="7437438" y="3197226"/>
            <a:ext cx="5846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u="sng">
                <a:solidFill>
                  <a:srgbClr val="FF3300"/>
                </a:solidFill>
                <a:latin typeface="Times New Roman" panose="02020603050405020304" pitchFamily="18" charset="0"/>
                <a:ea typeface="宋体" panose="02010600030101010101" pitchFamily="2" charset="-122"/>
              </a:rPr>
              <a:t>Evolution of programming languages</a:t>
            </a:r>
          </a:p>
        </p:txBody>
      </p:sp>
      <p:sp>
        <p:nvSpPr>
          <p:cNvPr id="22535" name="文本框 1"/>
          <p:cNvSpPr txBox="1">
            <a:spLocks noChangeArrowheads="1"/>
          </p:cNvSpPr>
          <p:nvPr/>
        </p:nvSpPr>
        <p:spPr bwMode="auto">
          <a:xfrm>
            <a:off x="5981700" y="575627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0000"/>
                </a:solidFill>
                <a:ea typeface="宋体" panose="02010600030101010101" pitchFamily="2" charset="-122"/>
              </a:rPr>
              <a:t>Python</a:t>
            </a:r>
            <a:endParaRPr lang="zh-CN" altLang="en-US" sz="1800">
              <a:solidFill>
                <a:srgbClr val="FF0000"/>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762000" y="274638"/>
            <a:ext cx="10439400" cy="1143000"/>
          </a:xfrm>
        </p:spPr>
        <p:txBody>
          <a:bodyPr/>
          <a:lstStyle/>
          <a:p>
            <a:pPr algn="l"/>
            <a:r>
              <a:rPr lang="en-US" altLang="zh-CN" sz="2400" dirty="0">
                <a:ea typeface="宋体" panose="02010600030101010101" pitchFamily="2" charset="-122"/>
              </a:rPr>
              <a:t>Python - 1991 - From the </a:t>
            </a:r>
            <a:r>
              <a:rPr lang="en-US" altLang="zh-CN" sz="2400" dirty="0" err="1">
                <a:ea typeface="宋体" panose="02010600030101010101" pitchFamily="2" charset="-122"/>
              </a:rPr>
              <a:t>english</a:t>
            </a:r>
            <a:r>
              <a:rPr lang="en-US" altLang="zh-CN" sz="2400" dirty="0">
                <a:ea typeface="宋体" panose="02010600030101010101" pitchFamily="2" charset="-122"/>
              </a:rPr>
              <a:t> TV movie "Monty Python Flying Circus“             Guido Van Rossum.</a:t>
            </a:r>
            <a:endParaRPr lang="zh-CN" altLang="en-US" sz="2400" dirty="0">
              <a:ea typeface="宋体" panose="02010600030101010101" pitchFamily="2" charset="-122"/>
            </a:endParaRPr>
          </a:p>
        </p:txBody>
      </p:sp>
      <p:sp>
        <p:nvSpPr>
          <p:cNvPr id="24579" name="内容占位符 2"/>
          <p:cNvSpPr>
            <a:spLocks noGrp="1"/>
          </p:cNvSpPr>
          <p:nvPr>
            <p:ph idx="1"/>
          </p:nvPr>
        </p:nvSpPr>
        <p:spPr/>
        <p:txBody>
          <a:bodyPr/>
          <a:lstStyle/>
          <a:p>
            <a:r>
              <a:rPr lang="en-US" altLang="zh-CN" sz="2800" dirty="0">
                <a:ea typeface="宋体" panose="02010600030101010101" pitchFamily="2" charset="-122"/>
              </a:rPr>
              <a:t>Scripting language with dynamic types. </a:t>
            </a:r>
          </a:p>
          <a:p>
            <a:pPr lvl="1"/>
            <a:r>
              <a:rPr lang="en-US" altLang="zh-CN" sz="2400" dirty="0">
                <a:ea typeface="宋体" panose="02010600030101010101" pitchFamily="2" charset="-122"/>
              </a:rPr>
              <a:t>This is a replacement to </a:t>
            </a:r>
            <a:r>
              <a:rPr lang="en-US" altLang="zh-CN" sz="2400" dirty="0">
                <a:solidFill>
                  <a:srgbClr val="FF0000"/>
                </a:solidFill>
                <a:ea typeface="宋体" panose="02010600030101010101" pitchFamily="2" charset="-122"/>
              </a:rPr>
              <a:t>Perl</a:t>
            </a:r>
            <a:r>
              <a:rPr lang="en-US" altLang="zh-CN" sz="2400" dirty="0">
                <a:ea typeface="宋体" panose="02010600030101010101" pitchFamily="2" charset="-122"/>
              </a:rPr>
              <a:t>.</a:t>
            </a:r>
          </a:p>
          <a:p>
            <a:r>
              <a:rPr lang="en-US" altLang="zh-CN" sz="2800" dirty="0">
                <a:ea typeface="宋体" panose="02010600030101010101" pitchFamily="2" charset="-122"/>
              </a:rPr>
              <a:t>Inspired by </a:t>
            </a:r>
            <a:r>
              <a:rPr lang="en-US" altLang="zh-CN" sz="2800" dirty="0">
                <a:solidFill>
                  <a:srgbClr val="FF0000"/>
                </a:solidFill>
                <a:ea typeface="宋体" panose="02010600030101010101" pitchFamily="2" charset="-122"/>
              </a:rPr>
              <a:t>ABC</a:t>
            </a:r>
            <a:r>
              <a:rPr lang="en-US" altLang="zh-CN" sz="2800" dirty="0">
                <a:ea typeface="宋体" panose="02010600030101010101" pitchFamily="2" charset="-122"/>
              </a:rPr>
              <a:t>, but is extensible with </a:t>
            </a:r>
            <a:r>
              <a:rPr lang="en-US" altLang="zh-CN" sz="2800" dirty="0">
                <a:solidFill>
                  <a:srgbClr val="FF0000"/>
                </a:solidFill>
                <a:ea typeface="宋体" panose="02010600030101010101" pitchFamily="2" charset="-122"/>
              </a:rPr>
              <a:t>C </a:t>
            </a:r>
            <a:r>
              <a:rPr lang="en-US" altLang="zh-CN" sz="2800" dirty="0">
                <a:ea typeface="宋体" panose="02010600030101010101" pitchFamily="2" charset="-122"/>
              </a:rPr>
              <a:t>libraries, and object oriented.</a:t>
            </a:r>
          </a:p>
          <a:p>
            <a:r>
              <a:rPr lang="en-US" altLang="zh-CN" sz="2800" dirty="0">
                <a:ea typeface="宋体" panose="02010600030101010101" pitchFamily="2" charset="-122"/>
              </a:rPr>
              <a:t>As ABC, used evolved types: </a:t>
            </a:r>
            <a:r>
              <a:rPr lang="en-US" altLang="zh-CN" sz="2800" dirty="0">
                <a:solidFill>
                  <a:srgbClr val="3333FF"/>
                </a:solidFill>
                <a:ea typeface="宋体" panose="02010600030101010101" pitchFamily="2" charset="-122"/>
              </a:rPr>
              <a:t>tuple, list, dictionary</a:t>
            </a:r>
            <a:r>
              <a:rPr lang="en-US" altLang="zh-CN" sz="2800" dirty="0">
                <a:ea typeface="宋体" panose="02010600030101010101" pitchFamily="2" charset="-122"/>
              </a:rPr>
              <a:t>.</a:t>
            </a:r>
          </a:p>
          <a:p>
            <a:r>
              <a:rPr lang="en-US" altLang="zh-CN" sz="2800" dirty="0">
                <a:ea typeface="宋体" panose="02010600030101010101" pitchFamily="2" charset="-122"/>
              </a:rPr>
              <a:t>The slicing operator [a : b] allows to extract a sub-list from a list.</a:t>
            </a:r>
          </a:p>
          <a:p>
            <a:r>
              <a:rPr lang="en-US" altLang="zh-CN" sz="2800" dirty="0">
                <a:ea typeface="宋体" panose="02010600030101010101" pitchFamily="2" charset="-122"/>
              </a:rPr>
              <a:t>There is a version that compiles in Java bytecode, </a:t>
            </a:r>
            <a:r>
              <a:rPr lang="en-US" altLang="zh-CN" sz="2800" dirty="0" err="1">
                <a:ea typeface="宋体" panose="02010600030101010101" pitchFamily="2" charset="-122"/>
              </a:rPr>
              <a:t>jython</a:t>
            </a:r>
            <a:r>
              <a:rPr lang="en-US" altLang="zh-CN" sz="2800" dirty="0">
                <a:ea typeface="宋体" panose="02010600030101010101" pitchFamily="2" charset="-122"/>
              </a:rPr>
              <a:t> and ports for .NET.</a:t>
            </a:r>
            <a:endParaRPr lang="zh-CN" altLang="en-US" sz="2800" dirty="0">
              <a:ea typeface="宋体" panose="02010600030101010101" pitchFamily="2" charset="-122"/>
            </a:endParaRP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4DFEC9-9290-40FD-966C-88398A83236B}" type="slidenum">
              <a:rPr lang="zh-CN" altLang="en-US" sz="1400"/>
              <a:pPr>
                <a:spcBef>
                  <a:spcPct val="0"/>
                </a:spcBef>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1C43F1-3F31-4958-BEBA-339E07BFEB8D}" type="slidenum">
              <a:rPr lang="zh-CN" altLang="en-US" sz="1400"/>
              <a:pPr>
                <a:spcBef>
                  <a:spcPct val="0"/>
                </a:spcBef>
                <a:buFontTx/>
                <a:buNone/>
              </a:pPr>
              <a:t>14</a:t>
            </a:fld>
            <a:endParaRPr lang="en-US" altLang="zh-CN" sz="1400"/>
          </a:p>
        </p:txBody>
      </p:sp>
      <p:sp>
        <p:nvSpPr>
          <p:cNvPr id="26627"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PASCAL</a:t>
            </a:r>
          </a:p>
        </p:txBody>
      </p:sp>
      <p:sp>
        <p:nvSpPr>
          <p:cNvPr id="26628" name="Rectangle 3"/>
          <p:cNvSpPr>
            <a:spLocks noGrp="1" noChangeArrowheads="1"/>
          </p:cNvSpPr>
          <p:nvPr>
            <p:ph type="body" idx="1"/>
          </p:nvPr>
        </p:nvSpPr>
        <p:spPr>
          <a:xfrm>
            <a:off x="609600" y="1420814"/>
            <a:ext cx="11277600" cy="4751387"/>
          </a:xfrm>
        </p:spPr>
        <p:txBody>
          <a:bodyPr/>
          <a:lstStyle/>
          <a:p>
            <a:pPr eaLnBrk="1" hangingPunct="1">
              <a:lnSpc>
                <a:spcPct val="120000"/>
              </a:lnSpc>
            </a:pP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语言是由著名瑞士计算机科学家 </a:t>
            </a:r>
            <a:r>
              <a:rPr lang="en-US" altLang="zh-CN" sz="2400" dirty="0">
                <a:latin typeface="Times New Roman" panose="02020603050405020304" pitchFamily="18" charset="0"/>
                <a:ea typeface="宋体" panose="02010600030101010101" pitchFamily="2" charset="-122"/>
              </a:rPr>
              <a:t>N. Wirth </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1984</a:t>
            </a:r>
            <a:r>
              <a:rPr lang="zh-CN" altLang="en-US" sz="2400" dirty="0">
                <a:latin typeface="Times New Roman" panose="02020603050405020304" pitchFamily="18" charset="0"/>
                <a:ea typeface="宋体" panose="02010600030101010101" pitchFamily="2" charset="-122"/>
              </a:rPr>
              <a:t>年图灵奖得主）设计的一种语言，</a:t>
            </a:r>
            <a:r>
              <a:rPr lang="en-US" altLang="zh-CN" sz="2400" dirty="0">
                <a:latin typeface="Times New Roman" panose="02020603050405020304" pitchFamily="18" charset="0"/>
                <a:ea typeface="宋体" panose="02010600030101010101" pitchFamily="2" charset="-122"/>
              </a:rPr>
              <a:t>1968 </a:t>
            </a:r>
            <a:r>
              <a:rPr lang="zh-CN" altLang="en-US" sz="2400" dirty="0">
                <a:latin typeface="Times New Roman" panose="02020603050405020304" pitchFamily="18" charset="0"/>
                <a:ea typeface="宋体" panose="02010600030101010101" pitchFamily="2" charset="-122"/>
              </a:rPr>
              <a:t>年提出后被全世界广泛接受，成为一种对计算机科学技术发展有巨大影响的语言。</a:t>
            </a:r>
          </a:p>
          <a:p>
            <a:pPr eaLnBrk="1" hangingPunct="1">
              <a:lnSpc>
                <a:spcPct val="120000"/>
              </a:lnSpc>
            </a:pPr>
            <a:r>
              <a:rPr lang="zh-CN" altLang="en-US" sz="2400" dirty="0">
                <a:latin typeface="Times New Roman" panose="02020603050405020304" pitchFamily="18" charset="0"/>
                <a:ea typeface="宋体" panose="02010600030101010101" pitchFamily="2" charset="-122"/>
              </a:rPr>
              <a:t>这个语言的名字是为了纪念历史上著名的数学家和计算学科的先驱 </a:t>
            </a:r>
            <a:r>
              <a:rPr lang="en-US" altLang="zh-CN" sz="2400" dirty="0">
                <a:latin typeface="Times New Roman" panose="02020603050405020304" pitchFamily="18" charset="0"/>
                <a:ea typeface="宋体" panose="02010600030101010101" pitchFamily="2" charset="-122"/>
              </a:rPr>
              <a:t>Blaise Pascal</a:t>
            </a:r>
            <a:r>
              <a:rPr lang="zh-CN" altLang="en-US" sz="2400" dirty="0">
                <a:latin typeface="Times New Roman" panose="02020603050405020304" pitchFamily="18" charset="0"/>
                <a:ea typeface="宋体" panose="02010600030101010101" pitchFamily="2" charset="-122"/>
              </a:rPr>
              <a:t>（帕斯卡）。</a:t>
            </a:r>
          </a:p>
          <a:p>
            <a:pPr eaLnBrk="1" hangingPunct="1">
              <a:lnSpc>
                <a:spcPct val="120000"/>
              </a:lnSpc>
            </a:pP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语言把许多好的东西结合在一个很简练的语言里，被计算机教育界广泛采用。从七十年代末往后的很长一段时间里，</a:t>
            </a: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成为世界范围的计算机专业教学语言。 </a:t>
            </a:r>
            <a:endParaRPr lang="zh-CN" altLang="en-US" sz="24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3EAB9F-1C3E-497F-B3D3-59EEE1EA299E}" type="slidenum">
              <a:rPr lang="zh-CN" altLang="en-US" sz="1400"/>
              <a:pPr>
                <a:spcBef>
                  <a:spcPct val="0"/>
                </a:spcBef>
                <a:buFontTx/>
                <a:buNone/>
              </a:pPr>
              <a:t>15</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a:ea typeface="宋体" panose="02010600030101010101" pitchFamily="2" charset="-122"/>
              </a:rPr>
              <a:t>Niklaus Wirth</a:t>
            </a:r>
            <a:endParaRPr lang="zh-CN" altLang="en-US">
              <a:ea typeface="宋体" panose="02010600030101010101" pitchFamily="2" charset="-122"/>
            </a:endParaRPr>
          </a:p>
        </p:txBody>
      </p:sp>
      <p:sp>
        <p:nvSpPr>
          <p:cNvPr id="27652" name="Rectangle 3"/>
          <p:cNvSpPr>
            <a:spLocks noGrp="1" noChangeArrowheads="1"/>
          </p:cNvSpPr>
          <p:nvPr>
            <p:ph type="body" idx="1"/>
          </p:nvPr>
        </p:nvSpPr>
        <p:spPr>
          <a:xfrm>
            <a:off x="457200" y="1874838"/>
            <a:ext cx="11125200" cy="4525962"/>
          </a:xfrm>
        </p:spPr>
        <p:txBody>
          <a:bodyPr/>
          <a:lstStyle/>
          <a:p>
            <a:pPr eaLnBrk="1" hangingPunct="1">
              <a:lnSpc>
                <a:spcPct val="80000"/>
              </a:lnSpc>
            </a:pPr>
            <a:r>
              <a:rPr lang="en-US" altLang="zh-CN" sz="2800" dirty="0">
                <a:ea typeface="宋体" panose="02010600030101010101" pitchFamily="2" charset="-122"/>
              </a:rPr>
              <a:t>In 1984 he won the Turing Award for </a:t>
            </a:r>
          </a:p>
          <a:p>
            <a:pPr eaLnBrk="1" hangingPunct="1">
              <a:lnSpc>
                <a:spcPct val="80000"/>
              </a:lnSpc>
              <a:buFontTx/>
              <a:buNone/>
            </a:pPr>
            <a:r>
              <a:rPr lang="en-US" altLang="zh-CN" sz="2800" dirty="0">
                <a:ea typeface="宋体" panose="02010600030101010101" pitchFamily="2" charset="-122"/>
              </a:rPr>
              <a:t>	developing a sequence of innovative computer languages.</a:t>
            </a:r>
          </a:p>
          <a:p>
            <a:pPr lvl="1" eaLnBrk="1" hangingPunct="1">
              <a:lnSpc>
                <a:spcPct val="80000"/>
              </a:lnSpc>
            </a:pPr>
            <a:r>
              <a:rPr lang="es-ES" altLang="zh-CN" sz="2400" dirty="0">
                <a:ea typeface="宋体" panose="02010600030101010101" pitchFamily="2" charset="-122"/>
              </a:rPr>
              <a:t>Euler, Algol W, </a:t>
            </a:r>
            <a:r>
              <a:rPr lang="es-ES" altLang="zh-CN" sz="2400" dirty="0">
                <a:solidFill>
                  <a:srgbClr val="FF3300"/>
                </a:solidFill>
                <a:ea typeface="宋体" panose="02010600030101010101" pitchFamily="2" charset="-122"/>
              </a:rPr>
              <a:t>Pascal</a:t>
            </a:r>
            <a:r>
              <a:rPr lang="es-ES" altLang="zh-CN" sz="2400" dirty="0">
                <a:ea typeface="宋体" panose="02010600030101010101" pitchFamily="2" charset="-122"/>
              </a:rPr>
              <a:t>, Modula, Modula-2 and Oberon. </a:t>
            </a:r>
            <a:endParaRPr lang="en-US" altLang="zh-CN" sz="2400" dirty="0">
              <a:ea typeface="宋体" panose="02010600030101010101" pitchFamily="2" charset="-122"/>
            </a:endParaRPr>
          </a:p>
          <a:p>
            <a:pPr eaLnBrk="1" hangingPunct="1">
              <a:lnSpc>
                <a:spcPct val="80000"/>
              </a:lnSpc>
            </a:pPr>
            <a:r>
              <a:rPr lang="en-US" altLang="zh-CN" sz="2800" dirty="0">
                <a:ea typeface="宋体" panose="02010600030101010101" pitchFamily="2" charset="-122"/>
              </a:rPr>
              <a:t>His article </a:t>
            </a:r>
            <a:r>
              <a:rPr lang="en-US" altLang="zh-CN" sz="2800" i="1" dirty="0">
                <a:ea typeface="宋体" panose="02010600030101010101" pitchFamily="2" charset="-122"/>
                <a:hlinkClick r:id="rId3" tooltip="http://sunnyday.mit.edu/16.355/wirth-refinement.html"/>
              </a:rPr>
              <a:t>Program Development by Stepwise Refinement</a:t>
            </a:r>
            <a:r>
              <a:rPr lang="en-US" altLang="zh-CN" sz="2800" dirty="0">
                <a:ea typeface="宋体" panose="02010600030101010101" pitchFamily="2" charset="-122"/>
              </a:rPr>
              <a:t>, </a:t>
            </a:r>
          </a:p>
          <a:p>
            <a:pPr lvl="1" eaLnBrk="1" hangingPunct="1">
              <a:lnSpc>
                <a:spcPct val="80000"/>
              </a:lnSpc>
            </a:pPr>
            <a:r>
              <a:rPr lang="en-US" altLang="zh-CN" sz="2400" dirty="0">
                <a:ea typeface="宋体" panose="02010600030101010101" pitchFamily="2" charset="-122"/>
              </a:rPr>
              <a:t>about the teaching of programming, </a:t>
            </a:r>
          </a:p>
          <a:p>
            <a:pPr lvl="1" eaLnBrk="1" hangingPunct="1">
              <a:lnSpc>
                <a:spcPct val="80000"/>
              </a:lnSpc>
            </a:pPr>
            <a:r>
              <a:rPr lang="en-US" altLang="zh-CN" sz="2400" dirty="0">
                <a:ea typeface="宋体" panose="02010600030101010101" pitchFamily="2" charset="-122"/>
              </a:rPr>
              <a:t>is considered to be a classic text in software engineering. </a:t>
            </a:r>
          </a:p>
          <a:p>
            <a:pPr eaLnBrk="1" hangingPunct="1">
              <a:lnSpc>
                <a:spcPct val="80000"/>
              </a:lnSpc>
            </a:pPr>
            <a:r>
              <a:rPr lang="en-US" altLang="zh-CN" sz="2800" dirty="0">
                <a:ea typeface="宋体" panose="02010600030101010101" pitchFamily="2" charset="-122"/>
              </a:rPr>
              <a:t>In 1975 he wrote the book </a:t>
            </a:r>
            <a:r>
              <a:rPr lang="en-US" altLang="zh-CN" sz="2800" i="1" dirty="0">
                <a:ea typeface="宋体" panose="02010600030101010101" pitchFamily="2" charset="-122"/>
                <a:hlinkClick r:id="rId4" tooltip="Algorithms + Data Structures = Programs"/>
              </a:rPr>
              <a:t>Algorithms + Data Structures = Programs</a:t>
            </a:r>
            <a:r>
              <a:rPr lang="en-US" altLang="zh-CN" sz="2800" i="1" dirty="0">
                <a:ea typeface="宋体" panose="02010600030101010101" pitchFamily="2" charset="-122"/>
              </a:rPr>
              <a:t>,</a:t>
            </a:r>
            <a:r>
              <a:rPr lang="en-US" altLang="zh-CN" sz="2800" dirty="0">
                <a:ea typeface="宋体" panose="02010600030101010101" pitchFamily="2" charset="-122"/>
              </a:rPr>
              <a:t> </a:t>
            </a:r>
          </a:p>
          <a:p>
            <a:pPr lvl="1" eaLnBrk="1" hangingPunct="1">
              <a:lnSpc>
                <a:spcPct val="80000"/>
              </a:lnSpc>
            </a:pPr>
            <a:r>
              <a:rPr lang="en-US" altLang="zh-CN" sz="2400" dirty="0">
                <a:ea typeface="宋体" panose="02010600030101010101" pitchFamily="2" charset="-122"/>
              </a:rPr>
              <a:t>which gained wide recognition and is still useful today. </a:t>
            </a:r>
          </a:p>
          <a:p>
            <a:pPr eaLnBrk="1" hangingPunct="1">
              <a:lnSpc>
                <a:spcPct val="80000"/>
              </a:lnSpc>
            </a:pPr>
            <a:endParaRPr lang="zh-CN" altLang="en-US" sz="2800" dirty="0">
              <a:ea typeface="宋体" panose="02010600030101010101" pitchFamily="2" charset="-122"/>
            </a:endParaRPr>
          </a:p>
        </p:txBody>
      </p:sp>
      <p:pic>
        <p:nvPicPr>
          <p:cNvPr id="276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700" y="0"/>
            <a:ext cx="17145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E6710E-1A63-4A84-A4A2-3BBA143F7813}" type="slidenum">
              <a:rPr lang="zh-CN" altLang="en-US" sz="1400"/>
              <a:pPr>
                <a:spcBef>
                  <a:spcPct val="0"/>
                </a:spcBef>
                <a:buFontTx/>
                <a:buNone/>
              </a:pPr>
              <a:t>16</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ADA</a:t>
            </a:r>
          </a:p>
        </p:txBody>
      </p:sp>
      <p:sp>
        <p:nvSpPr>
          <p:cNvPr id="29700" name="Rectangle 3"/>
          <p:cNvSpPr>
            <a:spLocks noGrp="1" noChangeArrowheads="1"/>
          </p:cNvSpPr>
          <p:nvPr>
            <p:ph type="body" sz="half" idx="1"/>
          </p:nvPr>
        </p:nvSpPr>
        <p:spPr>
          <a:xfrm>
            <a:off x="609600" y="2057401"/>
            <a:ext cx="10896600" cy="4068763"/>
          </a:xfrm>
        </p:spPr>
        <p:txBody>
          <a:bodyPr/>
          <a:lstStyle/>
          <a:p>
            <a:pPr eaLnBrk="1" hangingPunct="1">
              <a:lnSpc>
                <a:spcPct val="130000"/>
              </a:lnSpc>
            </a:pPr>
            <a:r>
              <a:rPr lang="en-US" altLang="zh-CN" sz="2400" dirty="0">
                <a:latin typeface="Times New Roman" panose="02020603050405020304" pitchFamily="18" charset="0"/>
                <a:ea typeface="宋体" panose="02010600030101010101" pitchFamily="2" charset="-122"/>
              </a:rPr>
              <a:t>Ada</a:t>
            </a:r>
            <a:r>
              <a:rPr lang="zh-CN" altLang="en-US" sz="2400" dirty="0">
                <a:latin typeface="Times New Roman" panose="02020603050405020304" pitchFamily="18" charset="0"/>
                <a:ea typeface="宋体" panose="02010600030101010101" pitchFamily="2" charset="-122"/>
              </a:rPr>
              <a:t>生活在十九世纪中叶，是著名诗人拜伦的女儿</a:t>
            </a:r>
          </a:p>
          <a:p>
            <a:pPr lvl="1" eaLnBrk="1" hangingPunct="1">
              <a:lnSpc>
                <a:spcPct val="130000"/>
              </a:lnSpc>
            </a:pPr>
            <a:r>
              <a:rPr lang="zh-CN" altLang="en-US" sz="2000" dirty="0">
                <a:ea typeface="宋体" panose="02010600030101010101" pitchFamily="2" charset="-122"/>
              </a:rPr>
              <a:t>设计了巴贝奇分析机上解伯努利方程的一个程序，并证明当时的</a:t>
            </a:r>
            <a:r>
              <a:rPr lang="en-US" altLang="zh-CN" sz="2000" dirty="0">
                <a:ea typeface="宋体" panose="02010600030101010101" pitchFamily="2" charset="-122"/>
              </a:rPr>
              <a:t>19</a:t>
            </a:r>
            <a:r>
              <a:rPr lang="zh-CN" altLang="en-US" sz="2000" dirty="0">
                <a:ea typeface="宋体" panose="02010600030101010101" pitchFamily="2" charset="-122"/>
              </a:rPr>
              <a:t>世纪计算机狂人巴贝奇的分析器可以用于许多问题的求解。她甚至还建立了循环和子程序的概念。由于她在程序设计上的开创性工作，被称为</a:t>
            </a:r>
            <a:r>
              <a:rPr lang="zh-CN" altLang="en-US" sz="2000" dirty="0">
                <a:solidFill>
                  <a:srgbClr val="FF3300"/>
                </a:solidFill>
                <a:ea typeface="宋体" panose="02010600030101010101" pitchFamily="2" charset="-122"/>
              </a:rPr>
              <a:t>世界上第一位程序员</a:t>
            </a:r>
            <a:r>
              <a:rPr lang="zh-CN" altLang="en-US" sz="2000" dirty="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pPr eaLnBrk="1" hangingPunct="1">
              <a:lnSpc>
                <a:spcPct val="130000"/>
              </a:lnSpc>
            </a:pPr>
            <a:r>
              <a:rPr lang="en-US" altLang="zh-CN" sz="2400" dirty="0">
                <a:latin typeface="Times New Roman" panose="02020603050405020304" pitchFamily="18" charset="0"/>
                <a:ea typeface="宋体" panose="02010600030101010101" pitchFamily="2" charset="-122"/>
              </a:rPr>
              <a:t>Ada </a:t>
            </a:r>
            <a:r>
              <a:rPr lang="zh-CN" altLang="en-US" sz="2400" dirty="0">
                <a:latin typeface="Times New Roman" panose="02020603050405020304" pitchFamily="18" charset="0"/>
                <a:ea typeface="宋体" panose="02010600030101010101" pitchFamily="2" charset="-122"/>
              </a:rPr>
              <a:t>语言开发的目的是作为新一代的美国军用程序设计语言（</a:t>
            </a:r>
            <a:r>
              <a:rPr lang="en-US" altLang="zh-CN" sz="2400" dirty="0">
                <a:latin typeface="Times New Roman" panose="02020603050405020304" pitchFamily="18" charset="0"/>
                <a:ea typeface="宋体" panose="02010600030101010101" pitchFamily="2" charset="-122"/>
              </a:rPr>
              <a:t>1983-1995</a:t>
            </a:r>
            <a:r>
              <a:rPr lang="zh-CN" altLang="en-US" sz="2400" dirty="0">
                <a:latin typeface="Times New Roman" panose="02020603050405020304" pitchFamily="18" charset="0"/>
                <a:ea typeface="宋体" panose="02010600030101010101" pitchFamily="2" charset="-122"/>
              </a:rPr>
              <a:t>），作为所有与国防有关的程序和软件的统一语言标准。</a:t>
            </a:r>
          </a:p>
          <a:p>
            <a:pPr eaLnBrk="1" hangingPunct="1">
              <a:lnSpc>
                <a:spcPct val="130000"/>
              </a:lnSpc>
            </a:pPr>
            <a:r>
              <a:rPr lang="en-US" altLang="zh-CN" sz="2400" dirty="0">
                <a:latin typeface="Times New Roman" panose="02020603050405020304" pitchFamily="18" charset="0"/>
                <a:ea typeface="宋体" panose="02010600030101010101" pitchFamily="2" charset="-122"/>
              </a:rPr>
              <a:t>Ada</a:t>
            </a:r>
            <a:r>
              <a:rPr lang="zh-CN" altLang="en-US" sz="2400" dirty="0">
                <a:latin typeface="Times New Roman" panose="02020603050405020304" pitchFamily="18" charset="0"/>
                <a:ea typeface="宋体" panose="02010600030101010101" pitchFamily="2" charset="-122"/>
              </a:rPr>
              <a:t>语言自 </a:t>
            </a:r>
            <a:r>
              <a:rPr lang="en-US" altLang="zh-CN" sz="2400" dirty="0">
                <a:latin typeface="Times New Roman" panose="02020603050405020304" pitchFamily="18" charset="0"/>
                <a:ea typeface="宋体" panose="02010600030101010101" pitchFamily="2" charset="-122"/>
              </a:rPr>
              <a:t>1983 </a:t>
            </a:r>
            <a:r>
              <a:rPr lang="zh-CN" altLang="en-US" sz="2400" dirty="0">
                <a:latin typeface="Times New Roman" panose="02020603050405020304" pitchFamily="18" charset="0"/>
                <a:ea typeface="宋体" panose="02010600030101010101" pitchFamily="2" charset="-122"/>
              </a:rPr>
              <a:t>年作为标准提出后，虽由美国国防部大力推行，也受到各国军方的重视，但不像预想的那样成功，其中一个原因是它太复杂。</a:t>
            </a:r>
            <a:r>
              <a:rPr lang="zh-CN" altLang="en-US" sz="2800" dirty="0">
                <a:latin typeface="Times New Roman" panose="02020603050405020304" pitchFamily="18" charset="0"/>
                <a:ea typeface="宋体" panose="02010600030101010101" pitchFamily="2" charset="-122"/>
              </a:rPr>
              <a:t> </a:t>
            </a:r>
          </a:p>
        </p:txBody>
      </p:sp>
      <p:pic>
        <p:nvPicPr>
          <p:cNvPr id="29701"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829800" y="1"/>
            <a:ext cx="1905000" cy="237172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AF24D1-5B56-467A-8029-EAEA8BB49497}" type="slidenum">
              <a:rPr lang="zh-CN" altLang="en-US" sz="1400"/>
              <a:pPr>
                <a:spcBef>
                  <a:spcPct val="0"/>
                </a:spcBef>
                <a:buFontTx/>
                <a:buNone/>
              </a:pPr>
              <a:t>17</a:t>
            </a:fld>
            <a:endParaRPr lang="en-US" altLang="zh-CN" sz="1400"/>
          </a:p>
        </p:txBody>
      </p:sp>
      <p:sp>
        <p:nvSpPr>
          <p:cNvPr id="31747" name="Rectangle 2"/>
          <p:cNvSpPr>
            <a:spLocks noGrp="1" noChangeArrowheads="1"/>
          </p:cNvSpPr>
          <p:nvPr>
            <p:ph type="title"/>
          </p:nvPr>
        </p:nvSpPr>
        <p:spPr>
          <a:xfrm>
            <a:off x="609600" y="274638"/>
            <a:ext cx="8915400" cy="1143000"/>
          </a:xfrm>
        </p:spPr>
        <p:txBody>
          <a:bodyPr/>
          <a:lstStyle/>
          <a:p>
            <a:pPr eaLnBrk="1" hangingPunct="1"/>
            <a:r>
              <a:rPr lang="en-US" altLang="zh-CN" dirty="0">
                <a:ea typeface="宋体" panose="02010600030101010101" pitchFamily="2" charset="-122"/>
              </a:rPr>
              <a:t>C</a:t>
            </a:r>
          </a:p>
        </p:txBody>
      </p:sp>
      <p:sp>
        <p:nvSpPr>
          <p:cNvPr id="31748" name="Rectangle 3"/>
          <p:cNvSpPr>
            <a:spLocks noGrp="1" noChangeArrowheads="1"/>
          </p:cNvSpPr>
          <p:nvPr>
            <p:ph type="body" sz="half" idx="1"/>
          </p:nvPr>
        </p:nvSpPr>
        <p:spPr>
          <a:xfrm>
            <a:off x="762000" y="1600201"/>
            <a:ext cx="9144000" cy="4525963"/>
          </a:xfrm>
        </p:spPr>
        <p:txBody>
          <a:bodyPr/>
          <a:lstStyle/>
          <a:p>
            <a:pPr eaLnBrk="1" hangingPunct="1"/>
            <a:r>
              <a:rPr lang="en-US" altLang="zh-CN" sz="2800" dirty="0">
                <a:ea typeface="宋体" panose="02010600030101010101" pitchFamily="2" charset="-122"/>
              </a:rPr>
              <a:t>C programming language </a:t>
            </a:r>
          </a:p>
          <a:p>
            <a:pPr lvl="1" eaLnBrk="1" hangingPunct="1"/>
            <a:r>
              <a:rPr lang="en-US" altLang="zh-CN" sz="2400" dirty="0">
                <a:ea typeface="宋体" panose="02010600030101010101" pitchFamily="2" charset="-122"/>
              </a:rPr>
              <a:t>was devised by Bell Labs of AT &amp; T </a:t>
            </a:r>
          </a:p>
          <a:p>
            <a:pPr lvl="1" eaLnBrk="1" hangingPunct="1"/>
            <a:r>
              <a:rPr lang="en-US" altLang="zh-CN" sz="2400" dirty="0">
                <a:ea typeface="宋体" panose="02010600030101010101" pitchFamily="2" charset="-122"/>
              </a:rPr>
              <a:t>as a system implementation language for the nascent </a:t>
            </a:r>
            <a:r>
              <a:rPr lang="en-US" altLang="zh-CN" sz="2400" dirty="0">
                <a:solidFill>
                  <a:srgbClr val="FF3300"/>
                </a:solidFill>
                <a:ea typeface="宋体" panose="02010600030101010101" pitchFamily="2" charset="-122"/>
              </a:rPr>
              <a:t>Unix</a:t>
            </a:r>
            <a:r>
              <a:rPr lang="en-US" altLang="zh-CN" sz="2400" dirty="0">
                <a:ea typeface="宋体" panose="02010600030101010101" pitchFamily="2" charset="-122"/>
              </a:rPr>
              <a:t> operating system. </a:t>
            </a:r>
          </a:p>
          <a:p>
            <a:pPr eaLnBrk="1" hangingPunct="1"/>
            <a:r>
              <a:rPr lang="en-US" altLang="zh-CN" sz="2800" b="1" dirty="0">
                <a:ea typeface="宋体" panose="02010600030101010101" pitchFamily="2" charset="-122"/>
              </a:rPr>
              <a:t>Contribution: </a:t>
            </a:r>
          </a:p>
          <a:p>
            <a:pPr lvl="1" eaLnBrk="1" hangingPunct="1"/>
            <a:r>
              <a:rPr lang="en-US" altLang="zh-CN" sz="2400" dirty="0">
                <a:ea typeface="宋体" panose="02010600030101010101" pitchFamily="2" charset="-122"/>
              </a:rPr>
              <a:t>Efficiency </a:t>
            </a:r>
          </a:p>
          <a:p>
            <a:pPr lvl="1" eaLnBrk="1" hangingPunct="1"/>
            <a:r>
              <a:rPr lang="en-US" altLang="zh-CN" sz="2400" dirty="0">
                <a:ea typeface="宋体" panose="02010600030101010101" pitchFamily="2" charset="-122"/>
              </a:rPr>
              <a:t>Casting </a:t>
            </a:r>
          </a:p>
          <a:p>
            <a:pPr lvl="1" eaLnBrk="1" hangingPunct="1"/>
            <a:r>
              <a:rPr lang="en-US" altLang="zh-CN" sz="2400" dirty="0">
                <a:ea typeface="宋体" panose="02010600030101010101" pitchFamily="2" charset="-122"/>
              </a:rPr>
              <a:t>Flexible array Library </a:t>
            </a:r>
          </a:p>
          <a:p>
            <a:pPr lvl="1" eaLnBrk="1" hangingPunct="1"/>
            <a:r>
              <a:rPr lang="en-US" altLang="zh-CN" sz="2400" dirty="0">
                <a:ea typeface="宋体" panose="02010600030101010101" pitchFamily="2" charset="-122"/>
              </a:rPr>
              <a:t>Good portability </a:t>
            </a:r>
            <a:endParaRPr lang="zh-CN" altLang="en-US" sz="2400" dirty="0">
              <a:ea typeface="宋体" panose="02010600030101010101" pitchFamily="2" charset="-122"/>
            </a:endParaRPr>
          </a:p>
        </p:txBody>
      </p:sp>
      <p:pic>
        <p:nvPicPr>
          <p:cNvPr id="31749" name="Picture 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0" y="3352800"/>
            <a:ext cx="2476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9753599" y="228600"/>
            <a:ext cx="1524000" cy="1019175"/>
          </a:xfrm>
          <a:noFill/>
        </p:spPr>
      </p:pic>
      <p:sp>
        <p:nvSpPr>
          <p:cNvPr id="31751" name="Rectangle 8"/>
          <p:cNvSpPr>
            <a:spLocks noChangeArrowheads="1"/>
          </p:cNvSpPr>
          <p:nvPr/>
        </p:nvSpPr>
        <p:spPr bwMode="auto">
          <a:xfrm>
            <a:off x="8628063" y="1295399"/>
            <a:ext cx="3335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a:ea typeface="宋体" panose="02010600030101010101" pitchFamily="2" charset="-122"/>
              </a:rPr>
              <a:t>Ken Thompson (left) with Dennis Ritchie (right)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4A60AD-2FCC-4C85-82E4-4216DA861183}" type="slidenum">
              <a:rPr lang="zh-CN" altLang="en-US" sz="1400"/>
              <a:pPr>
                <a:spcBef>
                  <a:spcPct val="0"/>
                </a:spcBef>
                <a:buFontTx/>
                <a:buNone/>
              </a:pPr>
              <a:t>18</a:t>
            </a:fld>
            <a:endParaRPr lang="en-US" altLang="zh-CN" sz="1400"/>
          </a:p>
        </p:txBody>
      </p:sp>
      <p:sp>
        <p:nvSpPr>
          <p:cNvPr id="3379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语言</a:t>
            </a:r>
          </a:p>
        </p:txBody>
      </p:sp>
      <p:sp>
        <p:nvSpPr>
          <p:cNvPr id="33796" name="Rectangle 3"/>
          <p:cNvSpPr>
            <a:spLocks noGrp="1" noChangeArrowheads="1"/>
          </p:cNvSpPr>
          <p:nvPr>
            <p:ph type="body" idx="1"/>
          </p:nvPr>
        </p:nvSpPr>
        <p:spPr>
          <a:xfrm>
            <a:off x="685800" y="1524001"/>
            <a:ext cx="10744200" cy="4506913"/>
          </a:xfrm>
        </p:spPr>
        <p:txBody>
          <a:bodyPr/>
          <a:lstStyle/>
          <a:p>
            <a:pPr eaLnBrk="1" hangingPunct="1">
              <a:lnSpc>
                <a:spcPct val="110000"/>
              </a:lnSpc>
            </a:pP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是由美国贝尔实验室的 </a:t>
            </a:r>
            <a:r>
              <a:rPr lang="en-US" altLang="zh-CN" sz="2800" dirty="0">
                <a:latin typeface="Times New Roman" panose="02020603050405020304" pitchFamily="18" charset="0"/>
                <a:ea typeface="宋体" panose="02010600030101010101" pitchFamily="2" charset="-122"/>
              </a:rPr>
              <a:t>Dennis Ritchie </a:t>
            </a:r>
            <a:r>
              <a:rPr lang="zh-CN" altLang="en-US" sz="2800" dirty="0">
                <a:latin typeface="Times New Roman" panose="02020603050405020304" pitchFamily="18" charset="0"/>
                <a:ea typeface="宋体" panose="02010600030101010101" pitchFamily="2" charset="-122"/>
              </a:rPr>
              <a:t>在 </a:t>
            </a:r>
            <a:r>
              <a:rPr lang="en-US" altLang="zh-CN" sz="2800" dirty="0">
                <a:latin typeface="Times New Roman" panose="02020603050405020304" pitchFamily="18" charset="0"/>
                <a:ea typeface="宋体" panose="02010600030101010101" pitchFamily="2" charset="-122"/>
              </a:rPr>
              <a:t>1972 </a:t>
            </a:r>
            <a:r>
              <a:rPr lang="zh-CN" altLang="en-US" sz="2800" dirty="0">
                <a:latin typeface="Times New Roman" panose="02020603050405020304" pitchFamily="18" charset="0"/>
                <a:ea typeface="宋体" panose="02010600030101010101" pitchFamily="2" charset="-122"/>
              </a:rPr>
              <a:t>年设计开发的，开发目的是想成为一种编制“系统程序”的工具语言。</a:t>
            </a:r>
          </a:p>
          <a:p>
            <a:pPr eaLnBrk="1" hangingPunct="1">
              <a:lnSpc>
                <a:spcPct val="110000"/>
              </a:lnSpc>
            </a:pPr>
            <a:r>
              <a:rPr lang="en-US" altLang="zh-CN" sz="2800" dirty="0">
                <a:latin typeface="Times New Roman" panose="02020603050405020304" pitchFamily="18" charset="0"/>
                <a:ea typeface="宋体" panose="02010600030101010101" pitchFamily="2" charset="-122"/>
              </a:rPr>
              <a:t>Ritchie </a:t>
            </a:r>
            <a:r>
              <a:rPr lang="zh-CN" altLang="en-US" sz="2800" dirty="0">
                <a:latin typeface="Times New Roman" panose="02020603050405020304" pitchFamily="18" charset="0"/>
                <a:ea typeface="宋体" panose="02010600030101010101" pitchFamily="2" charset="-122"/>
              </a:rPr>
              <a:t>等人首先用自己发明的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语言编写了 </a:t>
            </a:r>
            <a:r>
              <a:rPr lang="en-US" altLang="zh-CN" sz="2800" dirty="0">
                <a:latin typeface="Times New Roman" panose="02020603050405020304" pitchFamily="18" charset="0"/>
                <a:ea typeface="宋体" panose="02010600030101010101" pitchFamily="2" charset="-122"/>
              </a:rPr>
              <a:t>Unix </a:t>
            </a:r>
            <a:r>
              <a:rPr lang="zh-CN" altLang="en-US" sz="2800" dirty="0">
                <a:latin typeface="Times New Roman" panose="02020603050405020304" pitchFamily="18" charset="0"/>
                <a:ea typeface="宋体" panose="02010600030101010101" pitchFamily="2" charset="-122"/>
              </a:rPr>
              <a:t>操作系统。以后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语言逐步发展成为开发系统软件的主要语言。</a:t>
            </a:r>
          </a:p>
          <a:p>
            <a:pPr eaLnBrk="1" hangingPunct="1">
              <a:lnSpc>
                <a:spcPct val="110000"/>
              </a:lnSpc>
            </a:pP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语言已成为最重要的软件系统开发语言，由此可见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语言在计算机领域地位之重要。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8B3461-44CA-49CE-B094-7899E526BDD8}" type="slidenum">
              <a:rPr lang="zh-CN" altLang="en-US" sz="1400"/>
              <a:pPr>
                <a:spcBef>
                  <a:spcPct val="0"/>
                </a:spcBef>
                <a:buFontTx/>
                <a:buNone/>
              </a:pPr>
              <a:t>19</a:t>
            </a:fld>
            <a:endParaRPr lang="en-US" altLang="zh-CN" sz="1400"/>
          </a:p>
        </p:txBody>
      </p:sp>
      <p:sp>
        <p:nvSpPr>
          <p:cNvPr id="34819" name="Rectangle 2"/>
          <p:cNvSpPr>
            <a:spLocks noGrp="1" noChangeArrowheads="1"/>
          </p:cNvSpPr>
          <p:nvPr>
            <p:ph type="title"/>
          </p:nvPr>
        </p:nvSpPr>
        <p:spPr/>
        <p:txBody>
          <a:bodyPr/>
          <a:lstStyle/>
          <a:p>
            <a:pPr eaLnBrk="1" hangingPunct="1"/>
            <a:r>
              <a:rPr lang="en-US" altLang="zh-CN">
                <a:ea typeface="宋体" panose="02010600030101010101" pitchFamily="2" charset="-122"/>
              </a:rPr>
              <a:t>SIMULA</a:t>
            </a:r>
          </a:p>
        </p:txBody>
      </p:sp>
      <p:sp>
        <p:nvSpPr>
          <p:cNvPr id="34820" name="Rectangle 3"/>
          <p:cNvSpPr>
            <a:spLocks noGrp="1" noChangeArrowheads="1"/>
          </p:cNvSpPr>
          <p:nvPr>
            <p:ph type="body" idx="1"/>
          </p:nvPr>
        </p:nvSpPr>
        <p:spPr/>
        <p:txBody>
          <a:bodyPr/>
          <a:lstStyle/>
          <a:p>
            <a:pPr eaLnBrk="1" hangingPunct="1">
              <a:lnSpc>
                <a:spcPct val="80000"/>
              </a:lnSpc>
            </a:pPr>
            <a:r>
              <a:rPr lang="en-US" altLang="zh-CN" sz="2800" dirty="0">
                <a:ea typeface="宋体" panose="02010600030101010101" pitchFamily="2" charset="-122"/>
              </a:rPr>
              <a:t>Although never widely used, SIMULA is historically important. </a:t>
            </a:r>
          </a:p>
          <a:p>
            <a:pPr lvl="1" eaLnBrk="1" hangingPunct="1">
              <a:lnSpc>
                <a:spcPct val="80000"/>
              </a:lnSpc>
            </a:pPr>
            <a:r>
              <a:rPr lang="en-US" altLang="zh-CN" sz="2400" dirty="0">
                <a:ea typeface="宋体" panose="02010600030101010101" pitchFamily="2" charset="-122"/>
              </a:rPr>
              <a:t>1964-67, designed as a language to aid in creating simulations. </a:t>
            </a:r>
          </a:p>
          <a:p>
            <a:pPr lvl="1" eaLnBrk="1" hangingPunct="1">
              <a:lnSpc>
                <a:spcPct val="80000"/>
              </a:lnSpc>
            </a:pPr>
            <a:r>
              <a:rPr lang="en-US" altLang="zh-CN" sz="2400" dirty="0">
                <a:ea typeface="宋体" panose="02010600030101010101" pitchFamily="2" charset="-122"/>
              </a:rPr>
              <a:t>To contain many more features so that it could be used for more general purpose areas. </a:t>
            </a:r>
          </a:p>
          <a:p>
            <a:pPr lvl="2" eaLnBrk="1" hangingPunct="1">
              <a:lnSpc>
                <a:spcPct val="80000"/>
              </a:lnSpc>
            </a:pPr>
            <a:r>
              <a:rPr lang="en-US" altLang="zh-CN" sz="1800" dirty="0">
                <a:ea typeface="宋体" panose="02010600030101010101" pitchFamily="2" charset="-122"/>
              </a:rPr>
              <a:t>The result was SIMLUA 67. </a:t>
            </a:r>
          </a:p>
          <a:p>
            <a:pPr eaLnBrk="1" hangingPunct="1">
              <a:lnSpc>
                <a:spcPct val="80000"/>
              </a:lnSpc>
            </a:pPr>
            <a:r>
              <a:rPr lang="en-US" altLang="zh-CN" sz="2800" dirty="0">
                <a:ea typeface="宋体" panose="02010600030101010101" pitchFamily="2" charset="-122"/>
              </a:rPr>
              <a:t>To help make simulation easier, SIMULA 67 </a:t>
            </a:r>
          </a:p>
          <a:p>
            <a:pPr lvl="1" eaLnBrk="1" hangingPunct="1">
              <a:lnSpc>
                <a:spcPct val="80000"/>
              </a:lnSpc>
            </a:pPr>
            <a:r>
              <a:rPr lang="en-US" altLang="zh-CN" sz="2400" dirty="0">
                <a:ea typeface="宋体" panose="02010600030101010101" pitchFamily="2" charset="-122"/>
              </a:rPr>
              <a:t>introduced the concept of </a:t>
            </a:r>
          </a:p>
          <a:p>
            <a:pPr lvl="2" eaLnBrk="1" hangingPunct="1">
              <a:lnSpc>
                <a:spcPct val="80000"/>
              </a:lnSpc>
            </a:pPr>
            <a:r>
              <a:rPr lang="en-US" altLang="zh-CN" sz="1800" dirty="0">
                <a:ea typeface="宋体" panose="02010600030101010101" pitchFamily="2" charset="-122"/>
              </a:rPr>
              <a:t>classes, including instancing and coroutine. </a:t>
            </a:r>
          </a:p>
          <a:p>
            <a:pPr lvl="1" eaLnBrk="1" hangingPunct="1">
              <a:lnSpc>
                <a:spcPct val="80000"/>
              </a:lnSpc>
            </a:pPr>
            <a:r>
              <a:rPr lang="en-US" altLang="zh-CN" sz="2400" dirty="0">
                <a:ea typeface="宋体" panose="02010600030101010101" pitchFamily="2" charset="-122"/>
              </a:rPr>
              <a:t>This was the beginning of </a:t>
            </a:r>
            <a:r>
              <a:rPr lang="en-US" altLang="zh-CN" sz="2400" dirty="0">
                <a:solidFill>
                  <a:srgbClr val="FF3300"/>
                </a:solidFill>
                <a:ea typeface="宋体" panose="02010600030101010101" pitchFamily="2" charset="-122"/>
              </a:rPr>
              <a:t>data abstraction</a:t>
            </a:r>
            <a:r>
              <a:rPr lang="en-US" altLang="zh-CN" sz="2400" dirty="0">
                <a:ea typeface="宋体" panose="02010600030101010101" pitchFamily="2" charset="-122"/>
              </a:rPr>
              <a:t>. </a:t>
            </a:r>
          </a:p>
          <a:p>
            <a:pPr eaLnBrk="1" hangingPunct="1">
              <a:lnSpc>
                <a:spcPct val="80000"/>
              </a:lnSpc>
            </a:pPr>
            <a:endParaRPr lang="zh-CN" altLang="en-US" sz="28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Recap</a:t>
            </a:r>
            <a:endParaRPr lang="zh-CN" altLang="en-US" dirty="0"/>
          </a:p>
        </p:txBody>
      </p:sp>
      <p:sp>
        <p:nvSpPr>
          <p:cNvPr id="3" name="内容占位符 2"/>
          <p:cNvSpPr>
            <a:spLocks noGrp="1"/>
          </p:cNvSpPr>
          <p:nvPr>
            <p:ph idx="1"/>
          </p:nvPr>
        </p:nvSpPr>
        <p:spPr>
          <a:xfrm>
            <a:off x="381000" y="1600200"/>
            <a:ext cx="11430000" cy="4525963"/>
          </a:xfrm>
        </p:spPr>
        <p:txBody>
          <a:bodyPr/>
          <a:lstStyle/>
          <a:p>
            <a:r>
              <a:rPr lang="zh-CN" altLang="en-US" sz="2000" dirty="0"/>
              <a:t>推荐两个本地</a:t>
            </a:r>
            <a:r>
              <a:rPr lang="en-US" altLang="zh-CN" sz="2000" dirty="0"/>
              <a:t>Python</a:t>
            </a:r>
            <a:r>
              <a:rPr lang="zh-CN" altLang="en-US" sz="2000" dirty="0"/>
              <a:t>集成开发环境</a:t>
            </a:r>
            <a:endParaRPr lang="en-US" altLang="zh-CN" sz="2000" dirty="0"/>
          </a:p>
          <a:p>
            <a:r>
              <a:rPr lang="en-US" altLang="zh-CN" sz="2000" dirty="0">
                <a:hlinkClick r:id="rId2"/>
              </a:rPr>
              <a:t>https://www.python.org/</a:t>
            </a:r>
            <a:r>
              <a:rPr lang="en-US" altLang="zh-CN" sz="2000" dirty="0"/>
              <a:t> </a:t>
            </a:r>
            <a:r>
              <a:rPr lang="zh-CN" altLang="en-US" sz="2000" dirty="0"/>
              <a:t>，官网简版</a:t>
            </a:r>
            <a:r>
              <a:rPr lang="en-US" altLang="zh-CN" sz="2000" dirty="0"/>
              <a:t>IDE</a:t>
            </a:r>
          </a:p>
          <a:p>
            <a:r>
              <a:rPr lang="en-US" altLang="zh-CN" sz="2000" dirty="0">
                <a:hlinkClick r:id="rId3"/>
              </a:rPr>
              <a:t>https://www.anaconda.com/</a:t>
            </a:r>
            <a:r>
              <a:rPr lang="zh-CN" altLang="en-US" sz="2000" dirty="0"/>
              <a:t>，大多数人喜欢的</a:t>
            </a:r>
            <a:r>
              <a:rPr lang="en-US" altLang="zh-CN" sz="2000" dirty="0"/>
              <a:t>IDE</a:t>
            </a:r>
          </a:p>
          <a:p>
            <a:endParaRPr lang="en-US" altLang="zh-CN" sz="2000" dirty="0"/>
          </a:p>
          <a:p>
            <a:r>
              <a:rPr lang="zh-CN" altLang="en-US" sz="2000" dirty="0"/>
              <a:t>云端开发环境</a:t>
            </a:r>
            <a:endParaRPr lang="en-US" altLang="zh-CN" sz="2000" dirty="0"/>
          </a:p>
          <a:p>
            <a:pPr lvl="1"/>
            <a:endParaRPr lang="zh-CN" altLang="en-US" sz="2000" dirty="0"/>
          </a:p>
        </p:txBody>
      </p:sp>
      <p:sp>
        <p:nvSpPr>
          <p:cNvPr id="4" name="灯片编号占位符 3"/>
          <p:cNvSpPr>
            <a:spLocks noGrp="1"/>
          </p:cNvSpPr>
          <p:nvPr>
            <p:ph type="sldNum" sz="quarter" idx="12"/>
          </p:nvPr>
        </p:nvSpPr>
        <p:spPr/>
        <p:txBody>
          <a:bodyPr/>
          <a:lstStyle/>
          <a:p>
            <a:pPr>
              <a:defRPr/>
            </a:pPr>
            <a:fld id="{2D79EAC1-C6DE-4585-A947-6EB9B1B672DE}" type="slidenum">
              <a:rPr lang="zh-CN" altLang="en-US" smtClean="0"/>
              <a:pPr>
                <a:defRPr/>
              </a:pPr>
              <a:t>2</a:t>
            </a:fld>
            <a:endParaRPr lang="en-US" altLang="zh-CN"/>
          </a:p>
        </p:txBody>
      </p:sp>
      <p:pic>
        <p:nvPicPr>
          <p:cNvPr id="5" name="图片 4"/>
          <p:cNvPicPr>
            <a:picLocks noChangeAspect="1"/>
          </p:cNvPicPr>
          <p:nvPr/>
        </p:nvPicPr>
        <p:blipFill>
          <a:blip r:embed="rId4"/>
          <a:stretch>
            <a:fillRect/>
          </a:stretch>
        </p:blipFill>
        <p:spPr>
          <a:xfrm>
            <a:off x="2895600" y="3010331"/>
            <a:ext cx="6477000" cy="3690083"/>
          </a:xfrm>
          <a:prstGeom prst="rect">
            <a:avLst/>
          </a:prstGeom>
        </p:spPr>
      </p:pic>
    </p:spTree>
    <p:extLst>
      <p:ext uri="{BB962C8B-B14F-4D97-AF65-F5344CB8AC3E}">
        <p14:creationId xmlns:p14="http://schemas.microsoft.com/office/powerpoint/2010/main" val="400893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 </a:t>
            </a:r>
            <a:r>
              <a:rPr lang="en-US" altLang="zh-CN" dirty="0" err="1"/>
              <a:t>coroutine</a:t>
            </a:r>
            <a:r>
              <a:rPr lang="en-US" altLang="zh-CN" dirty="0"/>
              <a:t>?</a:t>
            </a:r>
            <a:br>
              <a:rPr lang="en-US" altLang="zh-CN" dirty="0"/>
            </a:br>
            <a:r>
              <a:rPr lang="en-US" altLang="zh-CN" sz="2800" dirty="0">
                <a:hlinkClick r:id="rId2"/>
              </a:rPr>
              <a:t>https://stackoverflow.com/questions/553704/what-is-a-coroutine</a:t>
            </a:r>
            <a:r>
              <a:rPr lang="en-US" altLang="zh-CN" sz="2800" dirty="0"/>
              <a:t> </a:t>
            </a:r>
            <a:endParaRPr lang="zh-CN" altLang="en-US" dirty="0"/>
          </a:p>
        </p:txBody>
      </p:sp>
      <p:sp>
        <p:nvSpPr>
          <p:cNvPr id="3" name="内容占位符 2"/>
          <p:cNvSpPr>
            <a:spLocks noGrp="1"/>
          </p:cNvSpPr>
          <p:nvPr>
            <p:ph idx="1"/>
          </p:nvPr>
        </p:nvSpPr>
        <p:spPr/>
        <p:txBody>
          <a:bodyPr/>
          <a:lstStyle/>
          <a:p>
            <a:r>
              <a:rPr lang="en-US" altLang="zh-CN" sz="2800" dirty="0" err="1"/>
              <a:t>Coroutines</a:t>
            </a:r>
            <a:r>
              <a:rPr lang="en-US" altLang="zh-CN" sz="2800" dirty="0"/>
              <a:t> and concurrency are largely orthogonal. </a:t>
            </a:r>
          </a:p>
          <a:p>
            <a:pPr lvl="1"/>
            <a:r>
              <a:rPr lang="en-US" altLang="zh-CN" sz="2400" dirty="0" err="1"/>
              <a:t>Coroutines</a:t>
            </a:r>
            <a:r>
              <a:rPr lang="en-US" altLang="zh-CN" sz="2400" dirty="0"/>
              <a:t> are a general control structure whereby flow control is cooperatively passed between two different routines without returning.</a:t>
            </a:r>
          </a:p>
          <a:p>
            <a:r>
              <a:rPr lang="en-US" altLang="zh-CN" sz="2800" dirty="0"/>
              <a:t>The 'yield' statement in Python is a good example. </a:t>
            </a:r>
          </a:p>
          <a:p>
            <a:pPr lvl="1"/>
            <a:r>
              <a:rPr lang="en-US" altLang="zh-CN" sz="2400" dirty="0"/>
              <a:t>It creates a </a:t>
            </a:r>
            <a:r>
              <a:rPr lang="en-US" altLang="zh-CN" sz="2400" dirty="0" err="1"/>
              <a:t>coroutine</a:t>
            </a:r>
            <a:r>
              <a:rPr lang="en-US" altLang="zh-CN" sz="2400" dirty="0"/>
              <a:t>. </a:t>
            </a:r>
          </a:p>
          <a:p>
            <a:pPr lvl="1"/>
            <a:r>
              <a:rPr lang="en-US" altLang="zh-CN" sz="2400" dirty="0"/>
              <a:t>When the 'yield ' is encountered the current state of the function is saved and control is returned to the calling function. </a:t>
            </a:r>
          </a:p>
          <a:p>
            <a:pPr lvl="1"/>
            <a:r>
              <a:rPr lang="en-US" altLang="zh-CN" sz="2400" dirty="0"/>
              <a:t>The calling function can then transfer execution back to the yielding function and its state will be restored to the point where the 'yield' was encountered and execution will continue.</a:t>
            </a:r>
          </a:p>
          <a:p>
            <a:endParaRPr lang="zh-CN" altLang="en-US" sz="2800" dirty="0"/>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20</a:t>
            </a:fld>
            <a:endParaRPr lang="en-US" altLang="zh-CN"/>
          </a:p>
        </p:txBody>
      </p:sp>
    </p:spTree>
    <p:extLst>
      <p:ext uri="{BB962C8B-B14F-4D97-AF65-F5344CB8AC3E}">
        <p14:creationId xmlns:p14="http://schemas.microsoft.com/office/powerpoint/2010/main" val="203033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21</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203469" cy="6858000"/>
          </a:xfrm>
          <a:prstGeom prst="rect">
            <a:avLst/>
          </a:prstGeom>
        </p:spPr>
      </p:pic>
      <p:sp>
        <p:nvSpPr>
          <p:cNvPr id="7" name="文本框 6"/>
          <p:cNvSpPr txBox="1"/>
          <p:nvPr/>
        </p:nvSpPr>
        <p:spPr>
          <a:xfrm>
            <a:off x="7848600" y="1752600"/>
            <a:ext cx="2762295" cy="369332"/>
          </a:xfrm>
          <a:prstGeom prst="rect">
            <a:avLst/>
          </a:prstGeom>
          <a:noFill/>
        </p:spPr>
        <p:txBody>
          <a:bodyPr wrap="none" rtlCol="0">
            <a:spAutoFit/>
          </a:bodyPr>
          <a:lstStyle/>
          <a:p>
            <a:r>
              <a:rPr lang="zh-CN" altLang="en-US" dirty="0"/>
              <a:t>我们教材</a:t>
            </a:r>
            <a:r>
              <a:rPr lang="en-US" altLang="zh-CN" dirty="0"/>
              <a:t>40</a:t>
            </a:r>
            <a:r>
              <a:rPr lang="zh-CN" altLang="en-US" dirty="0"/>
              <a:t>页有解释</a:t>
            </a:r>
            <a:r>
              <a:rPr lang="en-US" altLang="zh-CN" dirty="0"/>
              <a:t>yield</a:t>
            </a:r>
            <a:endParaRPr lang="zh-CN" altLang="en-US" dirty="0"/>
          </a:p>
        </p:txBody>
      </p:sp>
    </p:spTree>
    <p:extLst>
      <p:ext uri="{BB962C8B-B14F-4D97-AF65-F5344CB8AC3E}">
        <p14:creationId xmlns:p14="http://schemas.microsoft.com/office/powerpoint/2010/main" val="111597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DD6A65-A446-4AF8-96A6-10AB3CCFD7F8}" type="slidenum">
              <a:rPr lang="zh-CN" altLang="en-US" sz="1400"/>
              <a:pPr>
                <a:spcBef>
                  <a:spcPct val="0"/>
                </a:spcBef>
                <a:buFontTx/>
                <a:buNone/>
              </a:pPr>
              <a:t>22</a:t>
            </a:fld>
            <a:endParaRPr lang="en-US" altLang="zh-CN" sz="1400"/>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rPr>
              <a:t>C++</a:t>
            </a:r>
            <a:endParaRPr lang="zh-CN" altLang="en-US">
              <a:ea typeface="宋体" panose="02010600030101010101" pitchFamily="2" charset="-122"/>
            </a:endParaRPr>
          </a:p>
        </p:txBody>
      </p:sp>
      <p:sp>
        <p:nvSpPr>
          <p:cNvPr id="35844" name="Rectangle 3"/>
          <p:cNvSpPr>
            <a:spLocks noGrp="1" noChangeArrowheads="1"/>
          </p:cNvSpPr>
          <p:nvPr>
            <p:ph type="body" idx="1"/>
          </p:nvPr>
        </p:nvSpPr>
        <p:spPr/>
        <p:txBody>
          <a:bodyPr/>
          <a:lstStyle/>
          <a:p>
            <a:pPr eaLnBrk="1" hangingPunct="1"/>
            <a:r>
              <a:rPr lang="en-US" altLang="zh-CN" sz="2800" b="1">
                <a:ea typeface="宋体" panose="02010600030101010101" pitchFamily="2" charset="-122"/>
              </a:rPr>
              <a:t>C++ was designed to provide </a:t>
            </a:r>
          </a:p>
          <a:p>
            <a:pPr lvl="1" eaLnBrk="1" hangingPunct="1"/>
            <a:r>
              <a:rPr lang="en-US" altLang="zh-CN" sz="2400" b="1">
                <a:solidFill>
                  <a:srgbClr val="FF3300"/>
                </a:solidFill>
                <a:ea typeface="宋体" panose="02010600030101010101" pitchFamily="2" charset="-122"/>
              </a:rPr>
              <a:t>Simula</a:t>
            </a:r>
            <a:r>
              <a:rPr lang="en-US" altLang="zh-CN" sz="2400" b="1">
                <a:ea typeface="宋体" panose="02010600030101010101" pitchFamily="2" charset="-122"/>
              </a:rPr>
              <a:t>'s facilities for program organization </a:t>
            </a:r>
          </a:p>
          <a:p>
            <a:pPr lvl="1" eaLnBrk="1" hangingPunct="1"/>
            <a:r>
              <a:rPr lang="en-US" altLang="zh-CN" sz="2400" b="1">
                <a:ea typeface="宋体" panose="02010600030101010101" pitchFamily="2" charset="-122"/>
              </a:rPr>
              <a:t>together with </a:t>
            </a:r>
            <a:r>
              <a:rPr lang="en-US" altLang="zh-CN" sz="2400" b="1">
                <a:solidFill>
                  <a:srgbClr val="FF3300"/>
                </a:solidFill>
                <a:ea typeface="宋体" panose="02010600030101010101" pitchFamily="2" charset="-122"/>
              </a:rPr>
              <a:t>C</a:t>
            </a:r>
            <a:r>
              <a:rPr lang="en-US" altLang="zh-CN" sz="2400" b="1">
                <a:ea typeface="宋体" panose="02010600030101010101" pitchFamily="2" charset="-122"/>
              </a:rPr>
              <a:t>'s efficiency and flexibility for systems programming.</a:t>
            </a:r>
          </a:p>
          <a:p>
            <a:pPr lvl="1" eaLnBrk="1" hangingPunct="1"/>
            <a:r>
              <a:rPr lang="en-US" altLang="zh-CN" sz="2400" b="1">
                <a:ea typeface="宋体" panose="02010600030101010101" pitchFamily="2" charset="-122"/>
              </a:rPr>
              <a:t>It was intended to deliver that to real projects.</a:t>
            </a:r>
          </a:p>
          <a:p>
            <a:pPr eaLnBrk="1" hangingPunct="1"/>
            <a:r>
              <a:rPr lang="en-US" altLang="zh-CN" sz="2800" b="1">
                <a:ea typeface="宋体" panose="02010600030101010101" pitchFamily="2" charset="-122"/>
              </a:rPr>
              <a:t>Contribution:</a:t>
            </a:r>
          </a:p>
          <a:p>
            <a:pPr lvl="1" eaLnBrk="1" hangingPunct="1"/>
            <a:r>
              <a:rPr lang="en-US" altLang="zh-CN" sz="2400" b="1">
                <a:ea typeface="宋体" panose="02010600030101010101" pitchFamily="2" charset="-122"/>
              </a:rPr>
              <a:t>One line comment</a:t>
            </a:r>
          </a:p>
          <a:p>
            <a:pPr lvl="1" eaLnBrk="1" hangingPunct="1"/>
            <a:r>
              <a:rPr lang="en-US" altLang="zh-CN" sz="2400" b="1">
                <a:ea typeface="宋体" panose="02010600030101010101" pitchFamily="2" charset="-122"/>
              </a:rPr>
              <a:t>Inline function</a:t>
            </a:r>
          </a:p>
          <a:p>
            <a:pPr lvl="1" eaLnBrk="1" hangingPunct="1"/>
            <a:r>
              <a:rPr lang="en-US" altLang="zh-CN" sz="2400" b="1">
                <a:ea typeface="宋体" panose="02010600030101010101" pitchFamily="2" charset="-122"/>
              </a:rPr>
              <a:t>Multiple inheritance</a:t>
            </a:r>
          </a:p>
          <a:p>
            <a:pPr lvl="1" eaLnBrk="1" hangingPunct="1"/>
            <a:r>
              <a:rPr lang="en-US" altLang="zh-CN" sz="2400" b="1">
                <a:ea typeface="宋体" panose="02010600030101010101" pitchFamily="2" charset="-122"/>
              </a:rPr>
              <a:t>Overloading operators and functions</a:t>
            </a:r>
            <a:endParaRPr lang="zh-CN" altLang="en-US" sz="2400" b="1">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D35AC7-293E-468C-971E-BD798CEE0997}" type="slidenum">
              <a:rPr lang="zh-CN" altLang="en-US" sz="1400"/>
              <a:pPr>
                <a:spcBef>
                  <a:spcPct val="0"/>
                </a:spcBef>
                <a:buFontTx/>
                <a:buNone/>
              </a:pPr>
              <a:t>23</a:t>
            </a:fld>
            <a:endParaRPr lang="en-US" altLang="zh-CN" sz="1400"/>
          </a:p>
        </p:txBody>
      </p:sp>
      <p:sp>
        <p:nvSpPr>
          <p:cNvPr id="37891"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语言</a:t>
            </a:r>
          </a:p>
        </p:txBody>
      </p:sp>
      <p:sp>
        <p:nvSpPr>
          <p:cNvPr id="37892" name="Rectangle 3"/>
          <p:cNvSpPr>
            <a:spLocks noGrp="1" noChangeArrowheads="1"/>
          </p:cNvSpPr>
          <p:nvPr>
            <p:ph type="body" sz="half" idx="1"/>
          </p:nvPr>
        </p:nvSpPr>
        <p:spPr>
          <a:xfrm>
            <a:off x="685800" y="1600200"/>
            <a:ext cx="10972800" cy="4648200"/>
          </a:xfrm>
        </p:spPr>
        <p:txBody>
          <a:bodyPr/>
          <a:lstStyle/>
          <a:p>
            <a:pPr eaLnBrk="1" hangingPunct="1">
              <a:lnSpc>
                <a:spcPct val="110000"/>
              </a:lnSpc>
            </a:pP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是在 </a:t>
            </a: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语言基础上发展出的一种“面向</a:t>
            </a:r>
          </a:p>
          <a:p>
            <a:pPr eaLnBrk="1" hangingPunct="1">
              <a:lnSpc>
                <a:spcPct val="110000"/>
              </a:lnSpc>
              <a:buFontTx/>
              <a:buNone/>
            </a:pPr>
            <a:r>
              <a:rPr lang="zh-CN" altLang="en-US" sz="2400" dirty="0">
                <a:latin typeface="Times New Roman" panose="02020603050405020304" pitchFamily="18" charset="0"/>
                <a:ea typeface="宋体" panose="02010600030101010101" pitchFamily="2" charset="-122"/>
              </a:rPr>
              <a:t>	对象”语言。它是由 </a:t>
            </a:r>
            <a:r>
              <a:rPr lang="en-US" altLang="zh-CN" sz="2400" dirty="0">
                <a:latin typeface="Times New Roman" panose="02020603050405020304" pitchFamily="18" charset="0"/>
                <a:ea typeface="宋体" panose="02010600030101010101" pitchFamily="2" charset="-122"/>
              </a:rPr>
              <a:t>Bjarne </a:t>
            </a:r>
            <a:r>
              <a:rPr lang="en-US" altLang="zh-CN" sz="2400" dirty="0" err="1">
                <a:latin typeface="Times New Roman" panose="02020603050405020304" pitchFamily="18" charset="0"/>
                <a:ea typeface="宋体" panose="02010600030101010101" pitchFamily="2" charset="-122"/>
              </a:rPr>
              <a:t>Stroustrup</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在美国</a:t>
            </a:r>
          </a:p>
          <a:p>
            <a:pPr eaLnBrk="1" hangingPunct="1">
              <a:lnSpc>
                <a:spcPct val="110000"/>
              </a:lnSpc>
              <a:buFontTx/>
              <a:buNone/>
            </a:pPr>
            <a:r>
              <a:rPr lang="zh-CN" altLang="en-US" sz="2400" dirty="0">
                <a:latin typeface="Times New Roman" panose="02020603050405020304" pitchFamily="18" charset="0"/>
                <a:ea typeface="宋体" panose="02010600030101010101" pitchFamily="2" charset="-122"/>
              </a:rPr>
              <a:t>	贝尔实验室开发的（</a:t>
            </a:r>
            <a:r>
              <a:rPr lang="en-US" altLang="zh-CN" sz="2400" dirty="0">
                <a:latin typeface="Times New Roman" panose="02020603050405020304" pitchFamily="18" charset="0"/>
                <a:ea typeface="宋体" panose="02010600030101010101" pitchFamily="2" charset="-122"/>
              </a:rPr>
              <a:t>1979</a:t>
            </a:r>
            <a:r>
              <a:rPr lang="zh-CN" altLang="en-US" sz="2400" dirty="0">
                <a:latin typeface="Times New Roman" panose="02020603050405020304" pitchFamily="18" charset="0"/>
                <a:ea typeface="宋体" panose="02010600030101010101" pitchFamily="2" charset="-122"/>
              </a:rPr>
              <a:t>）。</a:t>
            </a:r>
          </a:p>
          <a:p>
            <a:pPr eaLnBrk="1" hangingPunct="1">
              <a:lnSpc>
                <a:spcPct val="110000"/>
              </a:lnSpc>
            </a:pP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是 </a:t>
            </a: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语言的一个扩充，</a:t>
            </a:r>
          </a:p>
          <a:p>
            <a:pPr lvl="1" eaLnBrk="1" hangingPunct="1">
              <a:lnSpc>
                <a:spcPct val="110000"/>
              </a:lnSpc>
            </a:pPr>
            <a:r>
              <a:rPr lang="zh-CN" altLang="en-US" sz="2000" dirty="0">
                <a:latin typeface="Times New Roman" panose="02020603050405020304" pitchFamily="18" charset="0"/>
                <a:ea typeface="宋体" panose="02010600030101010101" pitchFamily="2" charset="-122"/>
              </a:rPr>
              <a:t>修正了 </a:t>
            </a:r>
            <a:r>
              <a:rPr lang="en-US" altLang="zh-CN" sz="2000" dirty="0">
                <a:latin typeface="Times New Roman" panose="02020603050405020304" pitchFamily="18" charset="0"/>
                <a:ea typeface="宋体" panose="02010600030101010101" pitchFamily="2" charset="-122"/>
              </a:rPr>
              <a:t>C </a:t>
            </a:r>
            <a:r>
              <a:rPr lang="zh-CN" altLang="en-US" sz="2000" dirty="0">
                <a:latin typeface="Times New Roman" panose="02020603050405020304" pitchFamily="18" charset="0"/>
                <a:ea typeface="宋体" panose="02010600030101010101" pitchFamily="2" charset="-122"/>
              </a:rPr>
              <a:t>的一些弱点和不足，使用起来更方便可靠；</a:t>
            </a:r>
          </a:p>
          <a:p>
            <a:pPr lvl="1" eaLnBrk="1" hangingPunct="1">
              <a:lnSpc>
                <a:spcPct val="110000"/>
              </a:lnSpc>
            </a:pPr>
            <a:r>
              <a:rPr lang="zh-CN" altLang="en-US" sz="2000" dirty="0">
                <a:latin typeface="Times New Roman" panose="02020603050405020304" pitchFamily="18" charset="0"/>
                <a:ea typeface="宋体" panose="02010600030101010101" pitchFamily="2" charset="-122"/>
              </a:rPr>
              <a:t>以支持“</a:t>
            </a:r>
            <a:r>
              <a:rPr lang="zh-CN" altLang="en-US" sz="2000" b="1" dirty="0">
                <a:solidFill>
                  <a:srgbClr val="FF3300"/>
                </a:solidFill>
                <a:latin typeface="Times New Roman" panose="02020603050405020304" pitchFamily="18" charset="0"/>
                <a:ea typeface="宋体" panose="02010600030101010101" pitchFamily="2" charset="-122"/>
              </a:rPr>
              <a:t>面向对象</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Object-Oriented</a:t>
            </a:r>
            <a:r>
              <a:rPr lang="zh-CN" altLang="en-US" sz="2000" dirty="0">
                <a:latin typeface="Times New Roman" panose="02020603050405020304" pitchFamily="18" charset="0"/>
                <a:ea typeface="宋体" panose="02010600030101010101" pitchFamily="2" charset="-122"/>
              </a:rPr>
              <a:t>，简称为</a:t>
            </a:r>
            <a:r>
              <a:rPr lang="en-US" altLang="zh-CN" sz="2000" dirty="0">
                <a:latin typeface="Times New Roman" panose="02020603050405020304" pitchFamily="18" charset="0"/>
                <a:ea typeface="宋体" panose="02010600030101010101" pitchFamily="2" charset="-122"/>
              </a:rPr>
              <a:t>OO</a:t>
            </a:r>
            <a:r>
              <a:rPr lang="zh-CN" altLang="en-US" sz="2000" dirty="0">
                <a:latin typeface="Times New Roman" panose="02020603050405020304" pitchFamily="18" charset="0"/>
                <a:ea typeface="宋体" panose="02010600030101010101" pitchFamily="2" charset="-122"/>
              </a:rPr>
              <a:t>）的程序设计方法为基本目标，提供了一套支持面向对象程序设计的机制，如“类”（</a:t>
            </a:r>
            <a:r>
              <a:rPr lang="en-US" altLang="zh-CN" sz="2000" dirty="0">
                <a:latin typeface="Times New Roman" panose="02020603050405020304" pitchFamily="18" charset="0"/>
                <a:ea typeface="宋体" panose="02010600030101010101" pitchFamily="2" charset="-122"/>
              </a:rPr>
              <a:t>class</a:t>
            </a:r>
            <a:r>
              <a:rPr lang="zh-CN" altLang="en-US" sz="2000" dirty="0">
                <a:latin typeface="Times New Roman" panose="02020603050405020304" pitchFamily="18" charset="0"/>
                <a:ea typeface="宋体" panose="02010600030101010101" pitchFamily="2" charset="-122"/>
              </a:rPr>
              <a:t>）、“对象”（</a:t>
            </a:r>
            <a:r>
              <a:rPr lang="en-US" altLang="zh-CN" sz="2000" dirty="0">
                <a:latin typeface="Times New Roman" panose="02020603050405020304" pitchFamily="18" charset="0"/>
                <a:ea typeface="宋体" panose="02010600030101010101" pitchFamily="2" charset="-122"/>
              </a:rPr>
              <a:t>object</a:t>
            </a:r>
            <a:r>
              <a:rPr lang="zh-CN" altLang="en-US" sz="2000" dirty="0">
                <a:latin typeface="Times New Roman" panose="02020603050405020304" pitchFamily="18" charset="0"/>
                <a:ea typeface="宋体" panose="02010600030101010101" pitchFamily="2" charset="-122"/>
              </a:rPr>
              <a:t>）等等。</a:t>
            </a:r>
          </a:p>
          <a:p>
            <a:pPr eaLnBrk="1" hangingPunct="1">
              <a:lnSpc>
                <a:spcPct val="110000"/>
              </a:lnSpc>
            </a:pPr>
            <a:r>
              <a:rPr lang="zh-CN" altLang="en-US" sz="2400" b="1" dirty="0">
                <a:solidFill>
                  <a:srgbClr val="0066FF"/>
                </a:solidFill>
                <a:latin typeface="Times New Roman" panose="02020603050405020304" pitchFamily="18" charset="0"/>
                <a:ea typeface="宋体" panose="02010600030101010101" pitchFamily="2" charset="-122"/>
              </a:rPr>
              <a:t>面向对象的方法被认为是开发复杂软件系统的一种有效途径</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OO </a:t>
            </a:r>
            <a:r>
              <a:rPr lang="zh-CN" altLang="en-US" sz="2400" dirty="0">
                <a:latin typeface="Times New Roman" panose="02020603050405020304" pitchFamily="18" charset="0"/>
                <a:ea typeface="宋体" panose="02010600030101010101" pitchFamily="2" charset="-122"/>
              </a:rPr>
              <a:t>程序设计语言也已经被广泛接受。</a:t>
            </a:r>
          </a:p>
        </p:txBody>
      </p:sp>
      <p:pic>
        <p:nvPicPr>
          <p:cNvPr id="37893" name="Picture 4" descr="stroustru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0" y="0"/>
            <a:ext cx="3048000" cy="22860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01C1D3-29A7-41D4-820C-E473FA06C266}" type="slidenum">
              <a:rPr lang="zh-CN" altLang="en-US" sz="1400"/>
              <a:pPr>
                <a:spcBef>
                  <a:spcPct val="0"/>
                </a:spcBef>
                <a:buFontTx/>
                <a:buNone/>
              </a:pPr>
              <a:t>24</a:t>
            </a:fld>
            <a:endParaRPr lang="en-US" altLang="zh-CN" sz="1400"/>
          </a:p>
        </p:txBody>
      </p:sp>
      <p:sp>
        <p:nvSpPr>
          <p:cNvPr id="38915" name="Rectangle 2"/>
          <p:cNvSpPr>
            <a:spLocks noGrp="1" noChangeArrowheads="1"/>
          </p:cNvSpPr>
          <p:nvPr>
            <p:ph type="title"/>
          </p:nvPr>
        </p:nvSpPr>
        <p:spPr/>
        <p:txBody>
          <a:bodyPr/>
          <a:lstStyle/>
          <a:p>
            <a:pPr eaLnBrk="1" hangingPunct="1"/>
            <a:r>
              <a:rPr lang="en-US" altLang="zh-CN">
                <a:ea typeface="宋体" panose="02010600030101010101" pitchFamily="2" charset="-122"/>
              </a:rPr>
              <a:t>"Hello, world!" in C++</a:t>
            </a:r>
          </a:p>
        </p:txBody>
      </p:sp>
      <p:sp>
        <p:nvSpPr>
          <p:cNvPr id="38916" name="Rectangle 3"/>
          <p:cNvSpPr>
            <a:spLocks noGrp="1" noChangeArrowheads="1"/>
          </p:cNvSpPr>
          <p:nvPr>
            <p:ph type="body" idx="1"/>
          </p:nvPr>
        </p:nvSpPr>
        <p:spPr/>
        <p:txBody>
          <a:bodyPr/>
          <a:lstStyle/>
          <a:p>
            <a:pPr marL="381000" indent="-381000" eaLnBrk="1" hangingPunct="1">
              <a:lnSpc>
                <a:spcPct val="90000"/>
              </a:lnSpc>
              <a:buNone/>
            </a:pPr>
            <a:r>
              <a:rPr lang="en-US" altLang="zh-CN" sz="2400">
                <a:solidFill>
                  <a:schemeClr val="bg2"/>
                </a:solidFill>
                <a:ea typeface="宋体" panose="02010600030101010101" pitchFamily="2" charset="-122"/>
              </a:rPr>
              <a:t>1</a:t>
            </a:r>
            <a:r>
              <a:rPr lang="en-US" altLang="zh-CN" sz="2400">
                <a:ea typeface="宋体" panose="02010600030101010101" pitchFamily="2" charset="-122"/>
              </a:rPr>
              <a:t>  </a:t>
            </a:r>
            <a:r>
              <a:rPr lang="en-US" altLang="zh-CN" sz="2400">
                <a:solidFill>
                  <a:schemeClr val="bg2"/>
                </a:solidFill>
                <a:ea typeface="宋体" panose="02010600030101010101" pitchFamily="2" charset="-122"/>
              </a:rPr>
              <a:t>// HelloWorld.cpp</a:t>
            </a:r>
          </a:p>
          <a:p>
            <a:pPr marL="381000" indent="-381000" eaLnBrk="1" hangingPunct="1">
              <a:lnSpc>
                <a:spcPct val="90000"/>
              </a:lnSpc>
              <a:buNone/>
            </a:pPr>
            <a:r>
              <a:rPr lang="en-US" altLang="zh-CN" sz="2400">
                <a:solidFill>
                  <a:schemeClr val="bg2"/>
                </a:solidFill>
                <a:ea typeface="宋体" panose="02010600030101010101" pitchFamily="2" charset="-122"/>
              </a:rPr>
              <a:t>2</a:t>
            </a:r>
            <a:r>
              <a:rPr lang="en-US" altLang="zh-CN" sz="2400">
                <a:solidFill>
                  <a:srgbClr val="3333FF"/>
                </a:solidFill>
                <a:ea typeface="宋体" panose="02010600030101010101" pitchFamily="2" charset="-122"/>
              </a:rPr>
              <a:t>  </a:t>
            </a:r>
            <a:r>
              <a:rPr lang="en-US" altLang="zh-CN" sz="2400">
                <a:solidFill>
                  <a:srgbClr val="00CC00"/>
                </a:solidFill>
                <a:ea typeface="宋体" panose="02010600030101010101" pitchFamily="2" charset="-122"/>
              </a:rPr>
              <a:t>#include &lt;iostream&gt;</a:t>
            </a:r>
          </a:p>
          <a:p>
            <a:pPr marL="381000" indent="-381000" eaLnBrk="1" hangingPunct="1">
              <a:lnSpc>
                <a:spcPct val="90000"/>
              </a:lnSpc>
              <a:buNone/>
            </a:pPr>
            <a:r>
              <a:rPr lang="en-US" altLang="zh-CN" sz="2400">
                <a:solidFill>
                  <a:schemeClr val="bg2"/>
                </a:solidFill>
                <a:ea typeface="宋体" panose="02010600030101010101" pitchFamily="2" charset="-122"/>
              </a:rPr>
              <a:t>3</a:t>
            </a:r>
            <a:r>
              <a:rPr lang="en-US" altLang="zh-CN" sz="2400">
                <a:ea typeface="宋体" panose="02010600030101010101" pitchFamily="2" charset="-122"/>
              </a:rPr>
              <a:t>  </a:t>
            </a:r>
            <a:r>
              <a:rPr lang="en-US" altLang="zh-CN" sz="2400">
                <a:solidFill>
                  <a:srgbClr val="3333FF"/>
                </a:solidFill>
                <a:ea typeface="宋体" panose="02010600030101010101" pitchFamily="2" charset="-122"/>
              </a:rPr>
              <a:t>using namespace</a:t>
            </a:r>
            <a:r>
              <a:rPr lang="en-US" altLang="zh-CN" sz="2400">
                <a:ea typeface="宋体" panose="02010600030101010101" pitchFamily="2" charset="-122"/>
              </a:rPr>
              <a:t> std</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4</a:t>
            </a:r>
          </a:p>
          <a:p>
            <a:pPr marL="381000" indent="-381000" eaLnBrk="1" hangingPunct="1">
              <a:lnSpc>
                <a:spcPct val="90000"/>
              </a:lnSpc>
              <a:buNone/>
            </a:pPr>
            <a:r>
              <a:rPr lang="en-US" altLang="zh-CN" sz="2400">
                <a:solidFill>
                  <a:schemeClr val="bg2"/>
                </a:solidFill>
                <a:ea typeface="宋体" panose="02010600030101010101" pitchFamily="2" charset="-122"/>
              </a:rPr>
              <a:t>5</a:t>
            </a:r>
            <a:r>
              <a:rPr lang="en-US" altLang="zh-CN" sz="2400">
                <a:solidFill>
                  <a:srgbClr val="3333FF"/>
                </a:solidFill>
                <a:ea typeface="宋体" panose="02010600030101010101" pitchFamily="2" charset="-122"/>
              </a:rPr>
              <a:t>  int</a:t>
            </a:r>
            <a:r>
              <a:rPr lang="en-US" altLang="zh-CN" sz="2400">
                <a:ea typeface="宋体" panose="02010600030101010101" pitchFamily="2" charset="-122"/>
              </a:rPr>
              <a:t>  main()</a:t>
            </a:r>
          </a:p>
          <a:p>
            <a:pPr marL="381000" indent="-381000" eaLnBrk="1" hangingPunct="1">
              <a:lnSpc>
                <a:spcPct val="90000"/>
              </a:lnSpc>
              <a:buNone/>
            </a:pPr>
            <a:r>
              <a:rPr lang="en-US" altLang="zh-CN" sz="2400">
                <a:solidFill>
                  <a:schemeClr val="bg2"/>
                </a:solidFill>
                <a:ea typeface="宋体" panose="02010600030101010101" pitchFamily="2" charset="-122"/>
              </a:rPr>
              <a:t>6</a:t>
            </a:r>
            <a:r>
              <a:rPr lang="en-US" altLang="zh-CN" sz="2400">
                <a:ea typeface="宋体" panose="02010600030101010101" pitchFamily="2" charset="-122"/>
              </a:rPr>
              <a:t>  </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7</a:t>
            </a:r>
            <a:r>
              <a:rPr lang="en-US" altLang="zh-CN" sz="2400">
                <a:ea typeface="宋体" panose="02010600030101010101" pitchFamily="2" charset="-122"/>
              </a:rPr>
              <a:t>        cout </a:t>
            </a:r>
            <a:r>
              <a:rPr lang="en-US" altLang="zh-CN" sz="2400">
                <a:solidFill>
                  <a:srgbClr val="FF3300"/>
                </a:solidFill>
                <a:ea typeface="宋体" panose="02010600030101010101" pitchFamily="2" charset="-122"/>
              </a:rPr>
              <a:t>&lt;&lt;</a:t>
            </a:r>
            <a:r>
              <a:rPr lang="en-US" altLang="zh-CN" sz="2400">
                <a:ea typeface="宋体" panose="02010600030101010101" pitchFamily="2" charset="-122"/>
              </a:rPr>
              <a:t> "Hello, world!\n"</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8</a:t>
            </a:r>
            <a:r>
              <a:rPr lang="en-US" altLang="zh-CN" sz="2400">
                <a:solidFill>
                  <a:srgbClr val="00CC00"/>
                </a:solidFill>
                <a:ea typeface="宋体" panose="02010600030101010101" pitchFamily="2" charset="-122"/>
              </a:rPr>
              <a:t>        </a:t>
            </a:r>
            <a:r>
              <a:rPr lang="en-US" altLang="zh-CN" sz="2400" i="1">
                <a:solidFill>
                  <a:schemeClr val="bg2"/>
                </a:solidFill>
                <a:ea typeface="宋体" panose="02010600030101010101" pitchFamily="2" charset="-122"/>
              </a:rPr>
              <a:t>// cin.get();</a:t>
            </a:r>
          </a:p>
          <a:p>
            <a:pPr marL="381000" indent="-381000" eaLnBrk="1" hangingPunct="1">
              <a:lnSpc>
                <a:spcPct val="90000"/>
              </a:lnSpc>
              <a:buNone/>
            </a:pPr>
            <a:r>
              <a:rPr lang="en-US" altLang="zh-CN" sz="2400">
                <a:solidFill>
                  <a:schemeClr val="bg2"/>
                </a:solidFill>
                <a:ea typeface="宋体" panose="02010600030101010101" pitchFamily="2" charset="-122"/>
              </a:rPr>
              <a:t>9</a:t>
            </a:r>
          </a:p>
          <a:p>
            <a:pPr marL="381000" indent="-381000" eaLnBrk="1" hangingPunct="1">
              <a:lnSpc>
                <a:spcPct val="90000"/>
              </a:lnSpc>
              <a:buNone/>
            </a:pPr>
            <a:r>
              <a:rPr lang="en-US" altLang="zh-CN" sz="2400">
                <a:solidFill>
                  <a:schemeClr val="bg2"/>
                </a:solidFill>
                <a:ea typeface="宋体" panose="02010600030101010101" pitchFamily="2" charset="-122"/>
              </a:rPr>
              <a:t>10</a:t>
            </a:r>
            <a:r>
              <a:rPr lang="en-US" altLang="zh-CN" sz="2400">
                <a:ea typeface="宋体" panose="02010600030101010101" pitchFamily="2" charset="-122"/>
              </a:rPr>
              <a:t>     </a:t>
            </a:r>
            <a:r>
              <a:rPr lang="en-US" altLang="zh-CN" sz="2400">
                <a:solidFill>
                  <a:srgbClr val="3333FF"/>
                </a:solidFill>
                <a:ea typeface="宋体" panose="02010600030101010101" pitchFamily="2" charset="-122"/>
              </a:rPr>
              <a:t>return</a:t>
            </a:r>
            <a:r>
              <a:rPr lang="en-US" altLang="zh-CN" sz="2400">
                <a:ea typeface="宋体" panose="02010600030101010101" pitchFamily="2" charset="-122"/>
              </a:rPr>
              <a:t> 0;</a:t>
            </a:r>
          </a:p>
          <a:p>
            <a:pPr marL="381000" indent="-381000" eaLnBrk="1" hangingPunct="1">
              <a:lnSpc>
                <a:spcPct val="90000"/>
              </a:lnSpc>
              <a:buNone/>
            </a:pPr>
            <a:r>
              <a:rPr lang="en-US" altLang="zh-CN" sz="2400">
                <a:solidFill>
                  <a:schemeClr val="bg2"/>
                </a:solidFill>
                <a:ea typeface="宋体" panose="02010600030101010101" pitchFamily="2" charset="-122"/>
              </a:rPr>
              <a:t>11</a:t>
            </a:r>
            <a:r>
              <a:rPr lang="en-US" altLang="zh-CN" sz="2400">
                <a:ea typeface="宋体" panose="02010600030101010101" pitchFamily="2" charset="-122"/>
              </a:rPr>
              <a:t>  </a:t>
            </a:r>
            <a:r>
              <a:rPr lang="en-US" altLang="zh-CN" sz="2400">
                <a:solidFill>
                  <a:srgbClr val="FF3300"/>
                </a:solidFill>
                <a:ea typeface="宋体" panose="02010600030101010101" pitchFamily="2" charset="-122"/>
              </a:rPr>
              <a:t>}</a:t>
            </a:r>
            <a:endParaRPr lang="zh-CN" altLang="en-US" sz="2400">
              <a:solidFill>
                <a:srgbClr val="FF3300"/>
              </a:solidFill>
              <a:ea typeface="宋体" panose="02010600030101010101" pitchFamily="2" charset="-122"/>
            </a:endParaRPr>
          </a:p>
        </p:txBody>
      </p:sp>
      <p:sp>
        <p:nvSpPr>
          <p:cNvPr id="38917" name="Rectangle 4"/>
          <p:cNvSpPr>
            <a:spLocks noChangeArrowheads="1"/>
          </p:cNvSpPr>
          <p:nvPr/>
        </p:nvSpPr>
        <p:spPr bwMode="auto">
          <a:xfrm>
            <a:off x="3414714" y="6172200"/>
            <a:ext cx="511968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ea typeface="宋体" panose="02010600030101010101" pitchFamily="2" charset="-122"/>
              </a:rPr>
              <a:t>$g++ -g -Wall HelloWorld.cpp -o HelloWorld</a:t>
            </a:r>
            <a:endParaRPr lang="zh-CN" altLang="en-US" sz="200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C92418-68D9-4D3A-AAD9-9EED85BB2A62}" type="slidenum">
              <a:rPr lang="zh-CN" altLang="en-US" sz="1400"/>
              <a:pPr>
                <a:spcBef>
                  <a:spcPct val="0"/>
                </a:spcBef>
                <a:buFontTx/>
                <a:buNone/>
              </a:pPr>
              <a:t>25</a:t>
            </a:fld>
            <a:endParaRPr lang="en-US" altLang="zh-CN" sz="1400"/>
          </a:p>
        </p:txBody>
      </p:sp>
      <p:pic>
        <p:nvPicPr>
          <p:cNvPr id="4096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419100"/>
            <a:ext cx="78295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479CA6-BDB1-4AC8-AD6B-5BC0C971C9D8}" type="slidenum">
              <a:rPr lang="zh-CN" altLang="en-US" sz="1400"/>
              <a:pPr>
                <a:spcBef>
                  <a:spcPct val="0"/>
                </a:spcBef>
                <a:buFontTx/>
                <a:buNone/>
              </a:pPr>
              <a:t>26</a:t>
            </a:fld>
            <a:endParaRPr lang="en-US" altLang="zh-CN" sz="1400"/>
          </a:p>
        </p:txBody>
      </p:sp>
      <p:pic>
        <p:nvPicPr>
          <p:cNvPr id="4198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419100"/>
            <a:ext cx="9277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27</a:t>
            </a:fld>
            <a:endParaRPr lang="en-US" altLang="zh-CN"/>
          </a:p>
        </p:txBody>
      </p:sp>
      <p:pic>
        <p:nvPicPr>
          <p:cNvPr id="5" name="图片 4"/>
          <p:cNvPicPr>
            <a:picLocks noChangeAspect="1"/>
          </p:cNvPicPr>
          <p:nvPr/>
        </p:nvPicPr>
        <p:blipFill>
          <a:blip r:embed="rId3"/>
          <a:stretch>
            <a:fillRect/>
          </a:stretch>
        </p:blipFill>
        <p:spPr>
          <a:xfrm>
            <a:off x="1081087" y="285750"/>
            <a:ext cx="10029825" cy="6286500"/>
          </a:xfrm>
          <a:prstGeom prst="rect">
            <a:avLst/>
          </a:prstGeom>
        </p:spPr>
      </p:pic>
    </p:spTree>
    <p:extLst>
      <p:ext uri="{BB962C8B-B14F-4D97-AF65-F5344CB8AC3E}">
        <p14:creationId xmlns:p14="http://schemas.microsoft.com/office/powerpoint/2010/main" val="346685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C++</a:t>
            </a:r>
            <a:r>
              <a:rPr lang="zh-CN" altLang="en-US" dirty="0"/>
              <a:t>集成开发环境</a:t>
            </a:r>
          </a:p>
        </p:txBody>
      </p:sp>
      <p:sp>
        <p:nvSpPr>
          <p:cNvPr id="3" name="内容占位符 2"/>
          <p:cNvSpPr>
            <a:spLocks noGrp="1"/>
          </p:cNvSpPr>
          <p:nvPr>
            <p:ph idx="1"/>
          </p:nvPr>
        </p:nvSpPr>
        <p:spPr>
          <a:xfrm>
            <a:off x="609600" y="1600201"/>
            <a:ext cx="6858000" cy="4525963"/>
          </a:xfrm>
        </p:spPr>
        <p:txBody>
          <a:bodyPr/>
          <a:lstStyle/>
          <a:p>
            <a:r>
              <a:rPr lang="zh-CN" altLang="en-US" dirty="0"/>
              <a:t>想顺便熟悉</a:t>
            </a:r>
            <a:r>
              <a:rPr lang="en-US" altLang="zh-CN" dirty="0"/>
              <a:t>C++</a:t>
            </a:r>
            <a:r>
              <a:rPr lang="zh-CN" altLang="en-US" dirty="0"/>
              <a:t>语法的，可以用这个</a:t>
            </a:r>
            <a:r>
              <a:rPr lang="en-US" altLang="zh-CN" dirty="0"/>
              <a:t>IDE </a:t>
            </a:r>
            <a:r>
              <a:rPr lang="en-US" altLang="zh-CN" dirty="0">
                <a:hlinkClick r:id="rId2"/>
              </a:rPr>
              <a:t>http://www.codeblocks.org/</a:t>
            </a:r>
            <a:r>
              <a:rPr lang="en-US" altLang="zh-CN" dirty="0"/>
              <a:t> </a:t>
            </a:r>
          </a:p>
          <a:p>
            <a:endParaRPr lang="zh-CN" altLang="en-US" dirty="0"/>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28</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533400"/>
            <a:ext cx="4191215" cy="5835950"/>
          </a:xfrm>
          <a:prstGeom prst="rect">
            <a:avLst/>
          </a:prstGeom>
        </p:spPr>
      </p:pic>
    </p:spTree>
    <p:extLst>
      <p:ext uri="{BB962C8B-B14F-4D97-AF65-F5344CB8AC3E}">
        <p14:creationId xmlns:p14="http://schemas.microsoft.com/office/powerpoint/2010/main" val="3723464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ea typeface="宋体" panose="02010600030101010101" pitchFamily="2" charset="-122"/>
              </a:rPr>
              <a:t>Python</a:t>
            </a:r>
            <a:endParaRPr lang="zh-CN" altLang="en-US">
              <a:ea typeface="宋体" panose="02010600030101010101" pitchFamily="2" charset="-122"/>
            </a:endParaRPr>
          </a:p>
        </p:txBody>
      </p:sp>
      <p:graphicFrame>
        <p:nvGraphicFramePr>
          <p:cNvPr id="5" name="内容占位符 4"/>
          <p:cNvGraphicFramePr>
            <a:graphicFrameLocks noGrp="1"/>
          </p:cNvGraphicFramePr>
          <p:nvPr>
            <p:ph idx="1"/>
          </p:nvPr>
        </p:nvGraphicFramePr>
        <p:xfrm>
          <a:off x="2584450" y="1600201"/>
          <a:ext cx="7023100" cy="4530727"/>
        </p:xfrm>
        <a:graphic>
          <a:graphicData uri="http://schemas.openxmlformats.org/drawingml/2006/table">
            <a:tbl>
              <a:tblPr/>
              <a:tblGrid>
                <a:gridCol w="3511550">
                  <a:extLst>
                    <a:ext uri="{9D8B030D-6E8A-4147-A177-3AD203B41FA5}">
                      <a16:colId xmlns:a16="http://schemas.microsoft.com/office/drawing/2014/main" val="20000"/>
                    </a:ext>
                  </a:extLst>
                </a:gridCol>
                <a:gridCol w="3511550">
                  <a:extLst>
                    <a:ext uri="{9D8B030D-6E8A-4147-A177-3AD203B41FA5}">
                      <a16:colId xmlns:a16="http://schemas.microsoft.com/office/drawing/2014/main" val="20001"/>
                    </a:ext>
                  </a:extLst>
                </a:gridCol>
              </a:tblGrid>
              <a:tr h="78104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B0080"/>
                          </a:solidFill>
                          <a:effectLst/>
                          <a:latin typeface="Arial" panose="020B0604020202020204" pitchFamily="34" charset="0"/>
                          <a:ea typeface="宋体" panose="02010600030101010101" pitchFamily="2" charset="-122"/>
                          <a:hlinkClick r:id="rId3" tooltip="Programming paradigm"/>
                        </a:rPr>
                        <a:t>Paradigm</a:t>
                      </a: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4" tooltip="Multi-paradigm programming language"/>
                        </a:rPr>
                        <a:t>multi-paradigm</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5" tooltip="Object-oriented programming"/>
                        </a:rPr>
                        <a:t>object-oriented</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6" tooltip="Imperative programming"/>
                        </a:rPr>
                        <a:t>imperative</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7" tooltip="Functional programming"/>
                        </a:rPr>
                        <a:t>functional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8" tooltip="Procedural programming"/>
                        </a:rPr>
                        <a:t>procedural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9" tooltip="Reflective programming"/>
                        </a:rPr>
                        <a:t>reflective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0"/>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0" tooltip="Software design"/>
                        </a:rPr>
                        <a:t>Designed by</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1" tooltip="Guido van Rossum"/>
                        </a:rPr>
                        <a:t>Guido van Rossum</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2" tooltip="Software developer"/>
                        </a:rPr>
                        <a:t>Developer</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3" tooltip="Python Software Foundation"/>
                        </a:rPr>
                        <a:t>Python Software Foundation</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First appeared</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 Feb. 1991; 25years ago</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10144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4" tooltip="Software release life cycle"/>
                        </a:rPr>
                        <a:t>Stable release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3.5.2 /</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27 June 2016</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2.7.12 /</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28 June 2016</a:t>
                      </a: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5461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5" tooltip="Type system"/>
                        </a:rPr>
                        <a:t>Typing discipline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6" tooltip="Duck typing"/>
                        </a:rPr>
                        <a:t>duck</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7" tooltip="Dynamic typing"/>
                        </a:rPr>
                        <a:t>dynamic</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8" tooltip="Strong typing"/>
                        </a:rPr>
                        <a:t>strong</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9" tooltip="Gradual typing"/>
                        </a:rPr>
                        <a:t>gradual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(as of Python 3.5)</a:t>
                      </a:r>
                      <a:r>
                        <a:rPr kumimoji="0" lang="en-US" altLang="zh-CN" sz="1500" b="0" i="0" u="none" strike="noStrike" cap="none" normalizeH="0" baseline="30000">
                          <a:ln>
                            <a:noFill/>
                          </a:ln>
                          <a:solidFill>
                            <a:srgbClr val="0B0080"/>
                          </a:solidFill>
                          <a:effectLst/>
                          <a:latin typeface="Arial" panose="020B0604020202020204" pitchFamily="34" charset="0"/>
                          <a:ea typeface="宋体" panose="02010600030101010101" pitchFamily="2" charset="-122"/>
                          <a:hlinkClick r:id="rId20"/>
                        </a:rPr>
                        <a:t>[3]</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1" tooltip="Operating system"/>
                        </a:rPr>
                        <a:t>OS</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2" tooltip="Cross-platform"/>
                        </a:rPr>
                        <a:t>Cross-platform</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3" tooltip="Software license"/>
                        </a:rPr>
                        <a:t>License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4" tooltip="Python Software Foundation License"/>
                        </a:rPr>
                        <a:t>Python Software Foundation License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7"/>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5" tooltip="Filename extension"/>
                        </a:rPr>
                        <a:t>Filename extensions</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pl-PL" altLang="zh-CN" sz="1500" b="0" i="0" u="none" strike="noStrike" cap="none" normalizeH="0" baseline="0">
                          <a:ln>
                            <a:noFill/>
                          </a:ln>
                          <a:solidFill>
                            <a:schemeClr val="tx1"/>
                          </a:solidFill>
                          <a:effectLst/>
                          <a:latin typeface="Arial" panose="020B0604020202020204" pitchFamily="34" charset="0"/>
                        </a:rPr>
                        <a:t>.py, .pyc, .pyd, .pyo,</a:t>
                      </a:r>
                      <a:r>
                        <a:rPr kumimoji="0" lang="pl-PL" altLang="zh-CN" sz="1500" b="0" i="0" u="none" strike="noStrike" cap="none" normalizeH="0" baseline="30000">
                          <a:ln>
                            <a:noFill/>
                          </a:ln>
                          <a:solidFill>
                            <a:srgbClr val="0B0080"/>
                          </a:solidFill>
                          <a:effectLst/>
                          <a:latin typeface="Arial" panose="020B0604020202020204" pitchFamily="34" charset="0"/>
                          <a:hlinkClick r:id="rId26"/>
                        </a:rPr>
                        <a:t>[4]</a:t>
                      </a:r>
                      <a:r>
                        <a:rPr kumimoji="0" lang="pl-PL" altLang="zh-CN" sz="1500" b="0" i="0" u="none" strike="noStrike" cap="none" normalizeH="0" baseline="0">
                          <a:ln>
                            <a:noFill/>
                          </a:ln>
                          <a:solidFill>
                            <a:schemeClr val="tx1"/>
                          </a:solidFill>
                          <a:effectLst/>
                          <a:latin typeface="Arial" panose="020B0604020202020204" pitchFamily="34" charset="0"/>
                        </a:rPr>
                        <a:t>pyw, .pyz</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8"/>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Website</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663366"/>
                          </a:solidFill>
                          <a:effectLst/>
                          <a:latin typeface="Arial" panose="020B0604020202020204" pitchFamily="34" charset="0"/>
                          <a:ea typeface="宋体" panose="02010600030101010101" pitchFamily="2" charset="-122"/>
                          <a:hlinkClick r:id="rId27"/>
                        </a:rPr>
                        <a:t>www.python.org</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9"/>
                  </a:ext>
                </a:extLst>
              </a:tr>
            </a:tbl>
          </a:graphicData>
        </a:graphic>
      </p:graphicFrame>
      <p:sp>
        <p:nvSpPr>
          <p:cNvPr id="430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DBCF87E-D293-4C88-B261-1C4B0F14EF13}" type="slidenum">
              <a:rPr lang="zh-CN" altLang="en-US" sz="1400"/>
              <a:pPr>
                <a:spcBef>
                  <a:spcPct val="0"/>
                </a:spcBef>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73369E-4ABA-4753-AE66-41864C967BBC}" type="slidenum">
              <a:rPr lang="zh-CN" altLang="en-US" sz="1400"/>
              <a:pPr>
                <a:spcBef>
                  <a:spcPct val="0"/>
                </a:spcBef>
                <a:buFontTx/>
                <a:buNone/>
              </a:pPr>
              <a:t>3</a:t>
            </a:fld>
            <a:endParaRPr lang="en-US" altLang="zh-CN" sz="1400"/>
          </a:p>
        </p:txBody>
      </p:sp>
      <p:pic>
        <p:nvPicPr>
          <p:cNvPr id="717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325"/>
            <a:ext cx="11430000" cy="673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311915-3E22-4209-95A3-4CDFC5AEA047}" type="slidenum">
              <a:rPr lang="zh-CN" altLang="en-US" sz="1400"/>
              <a:pPr>
                <a:spcBef>
                  <a:spcPct val="0"/>
                </a:spcBef>
                <a:buFontTx/>
                <a:buNone/>
              </a:pPr>
              <a:t>30</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a:ea typeface="宋体" panose="02010600030101010101" pitchFamily="2" charset="-122"/>
              </a:rPr>
              <a:t>"Hello, world!" in Python</a:t>
            </a:r>
          </a:p>
        </p:txBody>
      </p:sp>
      <p:sp>
        <p:nvSpPr>
          <p:cNvPr id="45060" name="Rectangle 3"/>
          <p:cNvSpPr>
            <a:spLocks noGrp="1" noChangeArrowheads="1"/>
          </p:cNvSpPr>
          <p:nvPr>
            <p:ph type="body" idx="1"/>
          </p:nvPr>
        </p:nvSpPr>
        <p:spPr/>
        <p:txBody>
          <a:bodyPr/>
          <a:lstStyle/>
          <a:p>
            <a:pPr marL="381000" indent="-381000" eaLnBrk="1" hangingPunct="1">
              <a:lnSpc>
                <a:spcPct val="90000"/>
              </a:lnSpc>
              <a:buNone/>
            </a:pPr>
            <a:r>
              <a:rPr lang="en-US" altLang="zh-CN" sz="2400">
                <a:solidFill>
                  <a:schemeClr val="bg2"/>
                </a:solidFill>
                <a:ea typeface="宋体" panose="02010600030101010101" pitchFamily="2" charset="-122"/>
              </a:rPr>
              <a:t>1</a:t>
            </a:r>
            <a:r>
              <a:rPr lang="en-US" altLang="zh-CN" sz="2400">
                <a:ea typeface="宋体" panose="02010600030101010101" pitchFamily="2" charset="-122"/>
              </a:rPr>
              <a:t>  </a:t>
            </a:r>
            <a:r>
              <a:rPr lang="en-US" altLang="zh-CN" sz="2400">
                <a:solidFill>
                  <a:schemeClr val="bg2"/>
                </a:solidFill>
                <a:ea typeface="宋体" panose="02010600030101010101" pitchFamily="2" charset="-122"/>
              </a:rPr>
              <a:t># HelloWorld.py</a:t>
            </a:r>
          </a:p>
          <a:p>
            <a:pPr marL="381000" indent="-381000" eaLnBrk="1" hangingPunct="1">
              <a:lnSpc>
                <a:spcPct val="90000"/>
              </a:lnSpc>
              <a:buNone/>
            </a:pPr>
            <a:r>
              <a:rPr lang="en-US" altLang="zh-CN" sz="2400">
                <a:solidFill>
                  <a:schemeClr val="bg2"/>
                </a:solidFill>
                <a:ea typeface="宋体" panose="02010600030101010101" pitchFamily="2" charset="-122"/>
              </a:rPr>
              <a:t>2</a:t>
            </a:r>
            <a:r>
              <a:rPr lang="en-US" altLang="zh-CN" sz="2400">
                <a:solidFill>
                  <a:srgbClr val="3333FF"/>
                </a:solidFill>
                <a:ea typeface="宋体" panose="02010600030101010101" pitchFamily="2" charset="-122"/>
              </a:rPr>
              <a:t>  print</a:t>
            </a:r>
            <a:r>
              <a:rPr lang="en-US" altLang="zh-CN" sz="2400">
                <a:ea typeface="宋体" panose="02010600030101010101" pitchFamily="2" charset="-122"/>
              </a:rPr>
              <a:t> ("Hello, world!\n“)</a:t>
            </a:r>
            <a:endParaRPr lang="en-US" altLang="zh-CN" sz="2400">
              <a:solidFill>
                <a:srgbClr val="FF3300"/>
              </a:solidFill>
              <a:ea typeface="宋体" panose="02010600030101010101" pitchFamily="2" charset="-122"/>
            </a:endParaRPr>
          </a:p>
        </p:txBody>
      </p:sp>
      <p:pic>
        <p:nvPicPr>
          <p:cNvPr id="4506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19400"/>
            <a:ext cx="76469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a:ea typeface="宋体" panose="02010600030101010101" pitchFamily="2" charset="-122"/>
              </a:rPr>
              <a:t>http://repl.it/languages/Python3</a:t>
            </a:r>
            <a:endParaRPr lang="zh-CN" altLang="en-US">
              <a:ea typeface="宋体" panose="02010600030101010101" pitchFamily="2" charset="-122"/>
            </a:endParaRPr>
          </a:p>
        </p:txBody>
      </p:sp>
      <p:sp>
        <p:nvSpPr>
          <p:cNvPr id="471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5D5CBD-21D3-4AD9-9454-8306F9C1B19D}" type="slidenum">
              <a:rPr lang="zh-CN" altLang="en-US" sz="1400"/>
              <a:pPr>
                <a:spcBef>
                  <a:spcPct val="0"/>
                </a:spcBef>
                <a:buFontTx/>
                <a:buNone/>
              </a:pPr>
              <a:t>31</a:t>
            </a:fld>
            <a:endParaRPr lang="en-US" altLang="zh-CN" sz="1400"/>
          </a:p>
        </p:txBody>
      </p:sp>
      <p:pic>
        <p:nvPicPr>
          <p:cNvPr id="4710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743200"/>
            <a:ext cx="8455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D96222-ADA5-457D-B521-77ABAE371DD1}" type="slidenum">
              <a:rPr lang="zh-CN" altLang="en-US" sz="1400"/>
              <a:pPr>
                <a:spcBef>
                  <a:spcPct val="0"/>
                </a:spcBef>
                <a:buFontTx/>
                <a:buNone/>
              </a:pPr>
              <a:t>32</a:t>
            </a:fld>
            <a:endParaRPr lang="en-US" altLang="zh-CN" sz="1400"/>
          </a:p>
        </p:txBody>
      </p:sp>
      <p:pic>
        <p:nvPicPr>
          <p:cNvPr id="4813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85739"/>
            <a:ext cx="7715250"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6D89D5D-D7CD-4110-905E-068C18DDFC0D}" type="slidenum">
              <a:rPr lang="zh-CN" altLang="en-US" sz="1400"/>
              <a:pPr>
                <a:spcBef>
                  <a:spcPct val="0"/>
                </a:spcBef>
                <a:buFontTx/>
                <a:buNone/>
              </a:pPr>
              <a:t>33</a:t>
            </a:fld>
            <a:endParaRPr lang="en-US" altLang="zh-CN" sz="1400"/>
          </a:p>
        </p:txBody>
      </p:sp>
      <p:pic>
        <p:nvPicPr>
          <p:cNvPr id="4915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1085850"/>
            <a:ext cx="9229726"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34</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39" y="299601"/>
            <a:ext cx="10717121" cy="6258798"/>
          </a:xfrm>
          <a:prstGeom prst="rect">
            <a:avLst/>
          </a:prstGeom>
        </p:spPr>
      </p:pic>
    </p:spTree>
    <p:extLst>
      <p:ext uri="{BB962C8B-B14F-4D97-AF65-F5344CB8AC3E}">
        <p14:creationId xmlns:p14="http://schemas.microsoft.com/office/powerpoint/2010/main" val="100950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981200" y="2286000"/>
            <a:ext cx="8229600" cy="1143000"/>
          </a:xfrm>
        </p:spPr>
        <p:txBody>
          <a:bodyPr/>
          <a:lstStyle/>
          <a:p>
            <a:r>
              <a:rPr lang="en-US" altLang="zh-CN">
                <a:ea typeface="宋体" panose="02010600030101010101" pitchFamily="2" charset="-122"/>
              </a:rPr>
              <a:t>Life is short. You need Python.</a:t>
            </a:r>
            <a:endParaRPr lang="zh-CN" altLang="en-US">
              <a:ea typeface="宋体" panose="02010600030101010101" pitchFamily="2" charset="-122"/>
            </a:endParaRPr>
          </a:p>
        </p:txBody>
      </p:sp>
      <p:sp>
        <p:nvSpPr>
          <p:cNvPr id="512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CEEF4B-B516-444C-B84F-D3ED02B2385D}" type="slidenum">
              <a:rPr lang="zh-CN" altLang="en-US" sz="1400"/>
              <a:pPr>
                <a:spcBef>
                  <a:spcPct val="0"/>
                </a:spcBef>
                <a:buFontTx/>
                <a:buNone/>
              </a:pPr>
              <a:t>35</a:t>
            </a:fld>
            <a:endParaRPr lang="en-US" altLang="zh-CN"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BB0325-5AC9-4CB8-B094-FE0BD0CAD87A}" type="slidenum">
              <a:rPr lang="zh-CN" altLang="en-US" sz="1400"/>
              <a:pPr>
                <a:spcBef>
                  <a:spcPct val="0"/>
                </a:spcBef>
                <a:buFontTx/>
                <a:buNone/>
              </a:pPr>
              <a:t>36</a:t>
            </a:fld>
            <a:endParaRPr lang="en-US" altLang="zh-CN" sz="1400"/>
          </a:p>
        </p:txBody>
      </p:sp>
      <p:pic>
        <p:nvPicPr>
          <p:cNvPr id="5222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1"/>
            <a:ext cx="8910638"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3581400"/>
            <a:ext cx="5184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B1F17D-7C10-47F7-A054-AF415DAB398D}" type="slidenum">
              <a:rPr lang="zh-CN" altLang="en-US" sz="1400"/>
              <a:pPr>
                <a:spcBef>
                  <a:spcPct val="0"/>
                </a:spcBef>
                <a:buFontTx/>
                <a:buNone/>
              </a:pPr>
              <a:t>37</a:t>
            </a:fld>
            <a:endParaRPr lang="en-US" altLang="zh-CN" sz="1400"/>
          </a:p>
        </p:txBody>
      </p:sp>
      <p:pic>
        <p:nvPicPr>
          <p:cNvPr id="5325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96" y="914400"/>
            <a:ext cx="1203850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01C9-3F1D-4F26-AC8D-F71F2993FB36}" type="slidenum">
              <a:rPr lang="zh-CN" altLang="en-US" sz="1400"/>
              <a:pPr>
                <a:spcBef>
                  <a:spcPct val="0"/>
                </a:spcBef>
                <a:buFontTx/>
                <a:buNone/>
              </a:pPr>
              <a:t>38</a:t>
            </a:fld>
            <a:endParaRPr lang="en-US" altLang="zh-CN" sz="1400"/>
          </a:p>
        </p:txBody>
      </p:sp>
      <p:pic>
        <p:nvPicPr>
          <p:cNvPr id="5427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1189939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5EFB38-BE22-4AAE-A14C-942717FA9A0C}" type="slidenum">
              <a:rPr lang="zh-CN" altLang="en-US" sz="1400"/>
              <a:pPr>
                <a:spcBef>
                  <a:spcPct val="0"/>
                </a:spcBef>
                <a:buFontTx/>
                <a:buNone/>
              </a:pPr>
              <a:t>39</a:t>
            </a:fld>
            <a:endParaRPr lang="en-US" altLang="zh-CN" sz="1400"/>
          </a:p>
        </p:txBody>
      </p:sp>
      <p:pic>
        <p:nvPicPr>
          <p:cNvPr id="5529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11752234"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1E2657-8119-4DA1-8166-66018F3964B9}" type="slidenum">
              <a:rPr lang="zh-CN" altLang="en-US" sz="1400"/>
              <a:pPr>
                <a:spcBef>
                  <a:spcPct val="0"/>
                </a:spcBef>
                <a:buFontTx/>
                <a:buNone/>
              </a:pPr>
              <a:t>4</a:t>
            </a:fld>
            <a:endParaRPr lang="en-US" altLang="zh-CN" sz="1400"/>
          </a:p>
        </p:txBody>
      </p:sp>
      <p:sp>
        <p:nvSpPr>
          <p:cNvPr id="8195" name="Rectangle 2"/>
          <p:cNvSpPr>
            <a:spLocks noGrp="1" noChangeArrowheads="1"/>
          </p:cNvSpPr>
          <p:nvPr>
            <p:ph type="title"/>
          </p:nvPr>
        </p:nvSpPr>
        <p:spPr>
          <a:xfrm>
            <a:off x="1981200" y="304800"/>
            <a:ext cx="8229600" cy="1143000"/>
          </a:xfrm>
        </p:spPr>
        <p:txBody>
          <a:bodyPr/>
          <a:lstStyle/>
          <a:p>
            <a:pPr eaLnBrk="1" hangingPunct="1"/>
            <a:r>
              <a:rPr lang="en-US" altLang="zh-CN">
                <a:ea typeface="宋体" panose="02010600030101010101" pitchFamily="2" charset="-122"/>
              </a:rPr>
              <a:t>Evolution</a:t>
            </a:r>
          </a:p>
        </p:txBody>
      </p:sp>
      <p:pic>
        <p:nvPicPr>
          <p:cNvPr id="8197" name="Picture 6" descr="evoluti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47800"/>
            <a:ext cx="609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7"/>
          <p:cNvSpPr txBox="1">
            <a:spLocks noChangeArrowheads="1"/>
          </p:cNvSpPr>
          <p:nvPr/>
        </p:nvSpPr>
        <p:spPr bwMode="auto">
          <a:xfrm>
            <a:off x="3124200" y="373380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a:solidFill>
                  <a:srgbClr val="3333FF"/>
                </a:solidFill>
                <a:latin typeface="Times New Roman" panose="02020603050405020304" pitchFamily="18" charset="0"/>
                <a:ea typeface="宋体" panose="02010600030101010101" pitchFamily="2" charset="-122"/>
              </a:rPr>
              <a:t>Evolution of computer languages</a:t>
            </a:r>
          </a:p>
        </p:txBody>
      </p:sp>
      <p:pic>
        <p:nvPicPr>
          <p:cNvPr id="81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4267201"/>
            <a:ext cx="8272462"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3A646B-F757-4F86-B517-31883C6EFFCE}" type="slidenum">
              <a:rPr lang="zh-CN" altLang="en-US" sz="1400"/>
              <a:pPr>
                <a:spcBef>
                  <a:spcPct val="0"/>
                </a:spcBef>
                <a:buFontTx/>
                <a:buNone/>
              </a:pPr>
              <a:t>40</a:t>
            </a:fld>
            <a:endParaRPr lang="en-US" altLang="zh-CN" sz="1400"/>
          </a:p>
        </p:txBody>
      </p:sp>
      <p:pic>
        <p:nvPicPr>
          <p:cNvPr id="5632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1184413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C706883-2741-423E-8602-9534AB89B9AC}" type="slidenum">
              <a:rPr lang="zh-CN" altLang="en-US" sz="1400"/>
              <a:pPr>
                <a:spcBef>
                  <a:spcPct val="0"/>
                </a:spcBef>
                <a:buFontTx/>
                <a:buNone/>
              </a:pPr>
              <a:t>41</a:t>
            </a:fld>
            <a:endParaRPr lang="en-US" altLang="zh-CN" sz="1400"/>
          </a:p>
        </p:txBody>
      </p:sp>
      <p:pic>
        <p:nvPicPr>
          <p:cNvPr id="5734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089" y="0"/>
            <a:ext cx="8505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503540-B218-48A5-B173-B66ABA7C6897}" type="slidenum">
              <a:rPr lang="zh-CN" altLang="en-US" sz="1400"/>
              <a:pPr>
                <a:spcBef>
                  <a:spcPct val="0"/>
                </a:spcBef>
                <a:buFontTx/>
                <a:buNone/>
              </a:pPr>
              <a:t>42</a:t>
            </a:fld>
            <a:endParaRPr lang="en-US" altLang="zh-CN" sz="1400"/>
          </a:p>
        </p:txBody>
      </p:sp>
      <p:pic>
        <p:nvPicPr>
          <p:cNvPr id="5837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16" y="228600"/>
            <a:ext cx="1192058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8F7AFE-090A-4F7D-8115-134F1D823297}" type="slidenum">
              <a:rPr lang="zh-CN" altLang="en-US" sz="1400"/>
              <a:pPr>
                <a:spcBef>
                  <a:spcPct val="0"/>
                </a:spcBef>
                <a:buFontTx/>
                <a:buNone/>
              </a:pPr>
              <a:t>43</a:t>
            </a:fld>
            <a:endParaRPr lang="en-US" altLang="zh-CN" sz="1400"/>
          </a:p>
        </p:txBody>
      </p:sp>
      <p:pic>
        <p:nvPicPr>
          <p:cNvPr id="593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28599"/>
            <a:ext cx="11377465"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a:t>
            </a:r>
            <a:r>
              <a:rPr lang="en-US" altLang="zh-CN" dirty="0"/>
              <a:t>Python</a:t>
            </a:r>
            <a:r>
              <a:rPr lang="zh-CN" altLang="en-US" dirty="0"/>
              <a:t>语法</a:t>
            </a:r>
          </a:p>
        </p:txBody>
      </p:sp>
      <p:sp>
        <p:nvSpPr>
          <p:cNvPr id="3" name="内容占位符 2"/>
          <p:cNvSpPr>
            <a:spLocks noGrp="1"/>
          </p:cNvSpPr>
          <p:nvPr>
            <p:ph idx="1"/>
          </p:nvPr>
        </p:nvSpPr>
        <p:spPr/>
        <p:txBody>
          <a:bodyPr/>
          <a:lstStyle/>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44</a:t>
            </a:fld>
            <a:endParaRPr lang="en-US" altLang="zh-CN"/>
          </a:p>
        </p:txBody>
      </p:sp>
    </p:spTree>
    <p:extLst>
      <p:ext uri="{BB962C8B-B14F-4D97-AF65-F5344CB8AC3E}">
        <p14:creationId xmlns:p14="http://schemas.microsoft.com/office/powerpoint/2010/main" val="1831340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0F80AF-1156-5745-9647-A5F63ED1408C}"/>
              </a:ext>
            </a:extLst>
          </p:cNvPr>
          <p:cNvSpPr>
            <a:spLocks noGrp="1"/>
          </p:cNvSpPr>
          <p:nvPr>
            <p:ph type="sldNum" sz="quarter" idx="12"/>
          </p:nvPr>
        </p:nvSpPr>
        <p:spPr/>
        <p:txBody>
          <a:bodyPr/>
          <a:lstStyle/>
          <a:p>
            <a:pPr>
              <a:defRPr/>
            </a:pPr>
            <a:fld id="{07DFCBA5-48A2-4B11-93E4-D44CA865B403}" type="slidenum">
              <a:rPr lang="zh-CN" altLang="en-US" smtClean="0"/>
              <a:pPr>
                <a:defRPr/>
              </a:pPr>
              <a:t>45</a:t>
            </a:fld>
            <a:endParaRPr lang="en-US" altLang="zh-CN"/>
          </a:p>
        </p:txBody>
      </p:sp>
      <p:pic>
        <p:nvPicPr>
          <p:cNvPr id="5" name="Picture 4">
            <a:extLst>
              <a:ext uri="{FF2B5EF4-FFF2-40B4-BE49-F238E27FC236}">
                <a16:creationId xmlns:a16="http://schemas.microsoft.com/office/drawing/2014/main" id="{DD86FB9C-84F1-E04A-9D09-3C1E8F45AF99}"/>
              </a:ext>
            </a:extLst>
          </p:cNvPr>
          <p:cNvPicPr>
            <a:picLocks noChangeAspect="1"/>
          </p:cNvPicPr>
          <p:nvPr/>
        </p:nvPicPr>
        <p:blipFill>
          <a:blip r:embed="rId2"/>
          <a:stretch>
            <a:fillRect/>
          </a:stretch>
        </p:blipFill>
        <p:spPr>
          <a:xfrm>
            <a:off x="1658470" y="0"/>
            <a:ext cx="8875059" cy="6858000"/>
          </a:xfrm>
          <a:prstGeom prst="rect">
            <a:avLst/>
          </a:prstGeom>
        </p:spPr>
      </p:pic>
    </p:spTree>
    <p:extLst>
      <p:ext uri="{BB962C8B-B14F-4D97-AF65-F5344CB8AC3E}">
        <p14:creationId xmlns:p14="http://schemas.microsoft.com/office/powerpoint/2010/main" val="2204667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46</a:t>
            </a:fld>
            <a:endParaRPr lang="en-US" altLang="zh-CN"/>
          </a:p>
        </p:txBody>
      </p:sp>
      <p:pic>
        <p:nvPicPr>
          <p:cNvPr id="5" name="图片 4"/>
          <p:cNvPicPr>
            <a:picLocks noChangeAspect="1"/>
          </p:cNvPicPr>
          <p:nvPr/>
        </p:nvPicPr>
        <p:blipFill>
          <a:blip r:embed="rId3"/>
          <a:stretch>
            <a:fillRect/>
          </a:stretch>
        </p:blipFill>
        <p:spPr>
          <a:xfrm>
            <a:off x="2894" y="-304800"/>
            <a:ext cx="5652845" cy="7162800"/>
          </a:xfrm>
          <a:prstGeom prst="rect">
            <a:avLst/>
          </a:prstGeom>
        </p:spPr>
      </p:pic>
      <p:pic>
        <p:nvPicPr>
          <p:cNvPr id="6" name="图片 5"/>
          <p:cNvPicPr>
            <a:picLocks noChangeAspect="1"/>
          </p:cNvPicPr>
          <p:nvPr/>
        </p:nvPicPr>
        <p:blipFill>
          <a:blip r:embed="rId4"/>
          <a:stretch>
            <a:fillRect/>
          </a:stretch>
        </p:blipFill>
        <p:spPr>
          <a:xfrm>
            <a:off x="7848600" y="22185"/>
            <a:ext cx="3295650" cy="6591300"/>
          </a:xfrm>
          <a:prstGeom prst="rect">
            <a:avLst/>
          </a:prstGeom>
        </p:spPr>
      </p:pic>
    </p:spTree>
    <p:extLst>
      <p:ext uri="{BB962C8B-B14F-4D97-AF65-F5344CB8AC3E}">
        <p14:creationId xmlns:p14="http://schemas.microsoft.com/office/powerpoint/2010/main" val="281396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6F71F6-AFAA-4E7C-8BB9-2CFA56590208}" type="slidenum">
              <a:rPr lang="zh-CN" altLang="en-US" sz="1400"/>
              <a:pPr>
                <a:spcBef>
                  <a:spcPct val="0"/>
                </a:spcBef>
                <a:buFontTx/>
                <a:buNone/>
              </a:pPr>
              <a:t>5</a:t>
            </a:fld>
            <a:endParaRPr lang="en-US" altLang="zh-CN" sz="1400"/>
          </a:p>
        </p:txBody>
      </p:sp>
      <p:sp>
        <p:nvSpPr>
          <p:cNvPr id="10243" name="Rectangle 2"/>
          <p:cNvSpPr>
            <a:spLocks noGrp="1" noChangeArrowheads="1"/>
          </p:cNvSpPr>
          <p:nvPr>
            <p:ph type="title"/>
          </p:nvPr>
        </p:nvSpPr>
        <p:spPr/>
        <p:txBody>
          <a:bodyPr/>
          <a:lstStyle/>
          <a:p>
            <a:pPr eaLnBrk="1" hangingPunct="1"/>
            <a:r>
              <a:rPr lang="zh-CN" altLang="en-US">
                <a:ea typeface="宋体" panose="02010600030101010101" pitchFamily="2" charset="-122"/>
              </a:rPr>
              <a:t>计算机语言的演化</a:t>
            </a:r>
          </a:p>
        </p:txBody>
      </p:sp>
      <p:sp>
        <p:nvSpPr>
          <p:cNvPr id="10244" name="Rectangle 3"/>
          <p:cNvSpPr>
            <a:spLocks noGrp="1" noChangeArrowheads="1"/>
          </p:cNvSpPr>
          <p:nvPr>
            <p:ph type="body" idx="1"/>
          </p:nvPr>
        </p:nvSpPr>
        <p:spPr/>
        <p:txBody>
          <a:bodyPr/>
          <a:lstStyle/>
          <a:p>
            <a:pPr eaLnBrk="1" hangingPunct="1">
              <a:lnSpc>
                <a:spcPct val="90000"/>
              </a:lnSpc>
            </a:pPr>
            <a:r>
              <a:rPr lang="zh-CN" altLang="en-US">
                <a:solidFill>
                  <a:srgbClr val="FF3300"/>
                </a:solidFill>
                <a:ea typeface="宋体" panose="02010600030101010101" pitchFamily="2" charset="-122"/>
              </a:rPr>
              <a:t>机器语言</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指令由</a:t>
            </a:r>
            <a:r>
              <a:rPr lang="en-US" altLang="zh-CN">
                <a:ea typeface="宋体" panose="02010600030101010101" pitchFamily="2" charset="-122"/>
              </a:rPr>
              <a:t>0</a:t>
            </a:r>
            <a:r>
              <a:rPr lang="zh-CN" altLang="en-US">
                <a:ea typeface="宋体" panose="02010600030101010101" pitchFamily="2" charset="-122"/>
              </a:rPr>
              <a:t>和</a:t>
            </a:r>
            <a:r>
              <a:rPr lang="en-US" altLang="zh-CN">
                <a:ea typeface="宋体" panose="02010600030101010101" pitchFamily="2" charset="-122"/>
              </a:rPr>
              <a:t>1</a:t>
            </a:r>
            <a:r>
              <a:rPr lang="zh-CN" altLang="en-US">
                <a:ea typeface="宋体" panose="02010600030101010101" pitchFamily="2" charset="-122"/>
              </a:rPr>
              <a:t>串组成</a:t>
            </a:r>
            <a:r>
              <a:rPr lang="en-US" altLang="zh-CN">
                <a:ea typeface="宋体" panose="02010600030101010101" pitchFamily="2" charset="-122"/>
              </a:rPr>
              <a:t>, </a:t>
            </a:r>
            <a:r>
              <a:rPr lang="zh-CN" altLang="en-US">
                <a:ea typeface="宋体" panose="02010600030101010101" pitchFamily="2" charset="-122"/>
              </a:rPr>
              <a:t>程序可直接执行</a:t>
            </a:r>
          </a:p>
          <a:p>
            <a:pPr eaLnBrk="1" hangingPunct="1">
              <a:lnSpc>
                <a:spcPct val="90000"/>
              </a:lnSpc>
            </a:pPr>
            <a:r>
              <a:rPr lang="zh-CN" altLang="en-US">
                <a:solidFill>
                  <a:srgbClr val="FF3300"/>
                </a:solidFill>
                <a:ea typeface="宋体" panose="02010600030101010101" pitchFamily="2" charset="-122"/>
              </a:rPr>
              <a:t>符号语言</a:t>
            </a:r>
            <a:endParaRPr lang="en-US" altLang="zh-CN">
              <a:solidFill>
                <a:srgbClr val="FF3300"/>
              </a:solidFill>
              <a:ea typeface="宋体" panose="02010600030101010101" pitchFamily="2" charset="-122"/>
            </a:endParaRPr>
          </a:p>
          <a:p>
            <a:pPr lvl="1" eaLnBrk="1" hangingPunct="1">
              <a:lnSpc>
                <a:spcPct val="90000"/>
              </a:lnSpc>
            </a:pPr>
            <a:r>
              <a:rPr lang="zh-CN" altLang="en-US">
                <a:ea typeface="宋体" panose="02010600030101010101" pitchFamily="2" charset="-122"/>
              </a:rPr>
              <a:t>用符号表示不同的机器语言指令</a:t>
            </a:r>
            <a:r>
              <a:rPr lang="en-US" altLang="zh-CN">
                <a:ea typeface="宋体" panose="02010600030101010101" pitchFamily="2" charset="-122"/>
              </a:rPr>
              <a:t>,</a:t>
            </a:r>
            <a:r>
              <a:rPr lang="zh-CN" altLang="en-US">
                <a:ea typeface="宋体" panose="02010600030101010101" pitchFamily="2" charset="-122"/>
              </a:rPr>
              <a:t>必须被汇编</a:t>
            </a:r>
            <a:r>
              <a:rPr lang="en-US" altLang="zh-CN">
                <a:ea typeface="宋体" panose="02010600030101010101" pitchFamily="2" charset="-122"/>
              </a:rPr>
              <a:t>(assembler)</a:t>
            </a:r>
            <a:r>
              <a:rPr lang="zh-CN" altLang="en-US">
                <a:ea typeface="宋体" panose="02010600030101010101" pitchFamily="2" charset="-122"/>
              </a:rPr>
              <a:t>为机器语言</a:t>
            </a:r>
          </a:p>
          <a:p>
            <a:pPr eaLnBrk="1" hangingPunct="1">
              <a:lnSpc>
                <a:spcPct val="90000"/>
              </a:lnSpc>
            </a:pPr>
            <a:r>
              <a:rPr lang="zh-CN" altLang="en-US">
                <a:solidFill>
                  <a:srgbClr val="FF3300"/>
                </a:solidFill>
                <a:ea typeface="宋体" panose="02010600030101010101" pitchFamily="2" charset="-122"/>
              </a:rPr>
              <a:t>高级语言</a:t>
            </a:r>
          </a:p>
          <a:p>
            <a:pPr lvl="1" eaLnBrk="1" hangingPunct="1">
              <a:lnSpc>
                <a:spcPct val="90000"/>
              </a:lnSpc>
            </a:pPr>
            <a:r>
              <a:rPr lang="zh-CN" altLang="en-US">
                <a:ea typeface="宋体" panose="02010600030101010101" pitchFamily="2" charset="-122"/>
              </a:rPr>
              <a:t>从关注计算机转移到关注问题本身</a:t>
            </a:r>
            <a:r>
              <a:rPr lang="en-US" altLang="zh-CN">
                <a:ea typeface="宋体" panose="02010600030101010101" pitchFamily="2" charset="-122"/>
              </a:rPr>
              <a:t>. </a:t>
            </a:r>
            <a:r>
              <a:rPr lang="zh-CN" altLang="en-US">
                <a:ea typeface="宋体" panose="02010600030101010101" pitchFamily="2" charset="-122"/>
              </a:rPr>
              <a:t>用语句</a:t>
            </a:r>
            <a:r>
              <a:rPr lang="en-US" altLang="zh-CN">
                <a:ea typeface="宋体" panose="02010600030101010101" pitchFamily="2" charset="-122"/>
              </a:rPr>
              <a:t>(statement)</a:t>
            </a:r>
            <a:r>
              <a:rPr lang="zh-CN" altLang="en-US">
                <a:ea typeface="宋体" panose="02010600030101010101" pitchFamily="2" charset="-122"/>
              </a:rPr>
              <a:t>构造应用逻辑</a:t>
            </a:r>
            <a:r>
              <a:rPr lang="en-US" altLang="zh-CN">
                <a:ea typeface="宋体" panose="02010600030101010101" pitchFamily="2" charset="-122"/>
              </a:rPr>
              <a:t>.</a:t>
            </a:r>
            <a:r>
              <a:rPr lang="zh-CN" altLang="en-US">
                <a:ea typeface="宋体" panose="02010600030101010101" pitchFamily="2" charset="-122"/>
              </a:rPr>
              <a:t>通常不能直接执行</a:t>
            </a:r>
            <a:r>
              <a:rPr lang="en-US" altLang="zh-CN">
                <a:ea typeface="宋体" panose="02010600030101010101" pitchFamily="2" charset="-122"/>
              </a:rPr>
              <a:t>, </a:t>
            </a:r>
            <a:r>
              <a:rPr lang="zh-CN" altLang="en-US">
                <a:ea typeface="宋体" panose="02010600030101010101" pitchFamily="2" charset="-122"/>
              </a:rPr>
              <a:t>要编译</a:t>
            </a:r>
            <a:r>
              <a:rPr lang="en-US" altLang="zh-CN">
                <a:ea typeface="宋体" panose="02010600030101010101" pitchFamily="2" charset="-122"/>
              </a:rPr>
              <a:t>(compile)</a:t>
            </a:r>
            <a:r>
              <a:rPr lang="zh-CN" altLang="en-US">
                <a:ea typeface="宋体" panose="02010600030101010101" pitchFamily="2" charset="-122"/>
              </a:rPr>
              <a:t>或解释</a:t>
            </a:r>
            <a:r>
              <a:rPr lang="en-US" altLang="zh-CN">
                <a:ea typeface="宋体" panose="02010600030101010101" pitchFamily="2" charset="-122"/>
              </a:rPr>
              <a:t>(</a:t>
            </a:r>
            <a:r>
              <a:rPr lang="en-US" altLang="zh-CN">
                <a:solidFill>
                  <a:srgbClr val="3333FF"/>
                </a:solidFill>
                <a:ea typeface="宋体" panose="02010600030101010101" pitchFamily="2" charset="-122"/>
              </a:rPr>
              <a:t>interpret</a:t>
            </a:r>
            <a:r>
              <a:rPr lang="en-US" altLang="zh-CN">
                <a:ea typeface="宋体" panose="02010600030101010101" pitchFamily="2" charset="-122"/>
              </a:rPr>
              <a:t>)</a:t>
            </a:r>
            <a:r>
              <a:rPr lang="zh-CN" altLang="en-US">
                <a:ea typeface="宋体" panose="02010600030101010101" pitchFamily="2" charset="-122"/>
              </a:rPr>
              <a:t>执行</a:t>
            </a:r>
            <a:r>
              <a:rPr lang="en-US" altLang="zh-CN">
                <a:ea typeface="宋体" panose="02010600030101010101" pitchFamily="2" charset="-122"/>
              </a:rPr>
              <a:t>.</a:t>
            </a:r>
            <a:endParaRPr lang="zh-CN" altLang="en-US">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8C7FDA-78FC-4D09-8F72-2B7F941B75FB}" type="slidenum">
              <a:rPr lang="zh-CN" altLang="en-US" sz="1400"/>
              <a:pPr>
                <a:spcBef>
                  <a:spcPct val="0"/>
                </a:spcBef>
                <a:buFontTx/>
                <a:buNone/>
              </a:pPr>
              <a:t>6</a:t>
            </a:fld>
            <a:endParaRPr lang="en-US" altLang="zh-CN" sz="1400"/>
          </a:p>
        </p:txBody>
      </p:sp>
      <p:sp>
        <p:nvSpPr>
          <p:cNvPr id="11267" name="Rectangle 2"/>
          <p:cNvSpPr>
            <a:spLocks noGrp="1" noChangeArrowheads="1"/>
          </p:cNvSpPr>
          <p:nvPr>
            <p:ph type="title"/>
          </p:nvPr>
        </p:nvSpPr>
        <p:spPr/>
        <p:txBody>
          <a:bodyPr/>
          <a:lstStyle/>
          <a:p>
            <a:pPr eaLnBrk="1" hangingPunct="1"/>
            <a:r>
              <a:rPr lang="en-US" altLang="zh-CN" b="1">
                <a:ea typeface="宋体" panose="02010600030101010101" pitchFamily="2" charset="-122"/>
              </a:rPr>
              <a:t>Computer language</a:t>
            </a:r>
            <a:endParaRPr lang="zh-CN" altLang="en-US" b="1">
              <a:ea typeface="宋体" panose="02010600030101010101" pitchFamily="2" charset="-122"/>
            </a:endParaRPr>
          </a:p>
        </p:txBody>
      </p:sp>
      <p:sp>
        <p:nvSpPr>
          <p:cNvPr id="11268" name="Rectangle 3"/>
          <p:cNvSpPr>
            <a:spLocks noGrp="1" noChangeArrowheads="1"/>
          </p:cNvSpPr>
          <p:nvPr>
            <p:ph type="body" idx="1"/>
          </p:nvPr>
        </p:nvSpPr>
        <p:spPr/>
        <p:txBody>
          <a:bodyPr/>
          <a:lstStyle/>
          <a:p>
            <a:pPr eaLnBrk="1" hangingPunct="1">
              <a:lnSpc>
                <a:spcPct val="80000"/>
              </a:lnSpc>
            </a:pPr>
            <a:r>
              <a:rPr lang="en-US" altLang="zh-CN" sz="2800">
                <a:ea typeface="宋体" panose="02010600030101010101" pitchFamily="2" charset="-122"/>
              </a:rPr>
              <a:t>The term </a:t>
            </a:r>
            <a:r>
              <a:rPr lang="en-US" altLang="zh-CN" sz="2800" b="1">
                <a:solidFill>
                  <a:srgbClr val="FF3300"/>
                </a:solidFill>
                <a:ea typeface="宋体" panose="02010600030101010101" pitchFamily="2" charset="-122"/>
              </a:rPr>
              <a:t>computer language</a:t>
            </a:r>
            <a:r>
              <a:rPr lang="en-US" altLang="zh-CN" sz="2800">
                <a:ea typeface="宋体" panose="02010600030101010101" pitchFamily="2" charset="-122"/>
              </a:rPr>
              <a:t> includes a large variety of artificial languages used to communicate with computers.</a:t>
            </a:r>
          </a:p>
          <a:p>
            <a:pPr lvl="1" eaLnBrk="1" hangingPunct="1">
              <a:lnSpc>
                <a:spcPct val="80000"/>
              </a:lnSpc>
            </a:pPr>
            <a:r>
              <a:rPr lang="en-US" altLang="zh-CN" sz="2400">
                <a:ea typeface="宋体" panose="02010600030101010101" pitchFamily="2" charset="-122"/>
              </a:rPr>
              <a:t>It is broader than the more commonly-used term programming language. </a:t>
            </a:r>
          </a:p>
          <a:p>
            <a:pPr lvl="1" eaLnBrk="1" hangingPunct="1">
              <a:lnSpc>
                <a:spcPct val="80000"/>
              </a:lnSpc>
            </a:pPr>
            <a:r>
              <a:rPr lang="en-US" altLang="zh-CN" sz="2400">
                <a:solidFill>
                  <a:srgbClr val="FF3300"/>
                </a:solidFill>
                <a:ea typeface="宋体" panose="02010600030101010101" pitchFamily="2" charset="-122"/>
              </a:rPr>
              <a:t>Programming languages</a:t>
            </a:r>
            <a:r>
              <a:rPr lang="en-US" altLang="zh-CN" sz="2400">
                <a:ea typeface="宋体" panose="02010600030101010101" pitchFamily="2" charset="-122"/>
              </a:rPr>
              <a:t> are a subset of computer languages. </a:t>
            </a:r>
          </a:p>
          <a:p>
            <a:pPr lvl="2" eaLnBrk="1" hangingPunct="1">
              <a:lnSpc>
                <a:spcPct val="80000"/>
              </a:lnSpc>
            </a:pPr>
            <a:r>
              <a:rPr lang="en-US" altLang="zh-CN" sz="2000">
                <a:ea typeface="宋体" panose="02010600030101010101" pitchFamily="2" charset="-122"/>
              </a:rPr>
              <a:t>E.g., HTML is a </a:t>
            </a:r>
            <a:r>
              <a:rPr lang="en-US" altLang="zh-CN" sz="2000">
                <a:solidFill>
                  <a:srgbClr val="FF3300"/>
                </a:solidFill>
                <a:ea typeface="宋体" panose="02010600030101010101" pitchFamily="2" charset="-122"/>
              </a:rPr>
              <a:t>markup language</a:t>
            </a:r>
            <a:r>
              <a:rPr lang="en-US" altLang="zh-CN" sz="2000">
                <a:ea typeface="宋体" panose="02010600030101010101" pitchFamily="2" charset="-122"/>
              </a:rPr>
              <a:t> and a computer language, but it is not a programming language. </a:t>
            </a:r>
          </a:p>
          <a:p>
            <a:pPr lvl="1" eaLnBrk="1" hangingPunct="1">
              <a:lnSpc>
                <a:spcPct val="80000"/>
              </a:lnSpc>
            </a:pPr>
            <a:r>
              <a:rPr lang="en-US" altLang="zh-CN" sz="2400">
                <a:solidFill>
                  <a:srgbClr val="FF3300"/>
                </a:solidFill>
                <a:ea typeface="宋体" panose="02010600030101010101" pitchFamily="2" charset="-122"/>
              </a:rPr>
              <a:t>Machine code</a:t>
            </a:r>
            <a:r>
              <a:rPr lang="en-US" altLang="zh-CN" sz="2400">
                <a:ea typeface="宋体" panose="02010600030101010101" pitchFamily="2" charset="-122"/>
              </a:rPr>
              <a:t> is a computer language. </a:t>
            </a:r>
          </a:p>
          <a:p>
            <a:pPr lvl="2" eaLnBrk="1" hangingPunct="1">
              <a:lnSpc>
                <a:spcPct val="80000"/>
              </a:lnSpc>
            </a:pPr>
            <a:r>
              <a:rPr lang="en-US" altLang="zh-CN" sz="2000">
                <a:ea typeface="宋体" panose="02010600030101010101" pitchFamily="2" charset="-122"/>
              </a:rPr>
              <a:t>It can technically be used for programming, and has been (e.g. the original bootstrapper for </a:t>
            </a:r>
            <a:r>
              <a:rPr lang="en-US" altLang="zh-CN" sz="2000">
                <a:ea typeface="宋体" panose="02010600030101010101" pitchFamily="2" charset="-122"/>
                <a:hlinkClick r:id="rId3" tooltip="Altair BASIC"/>
              </a:rPr>
              <a:t>Altair BASIC</a:t>
            </a:r>
            <a:r>
              <a:rPr lang="en-US" altLang="zh-CN" sz="2000">
                <a:ea typeface="宋体" panose="02010600030101010101" pitchFamily="2" charset="-122"/>
              </a:rPr>
              <a:t>), </a:t>
            </a:r>
          </a:p>
          <a:p>
            <a:pPr lvl="2" eaLnBrk="1" hangingPunct="1">
              <a:lnSpc>
                <a:spcPct val="80000"/>
              </a:lnSpc>
            </a:pPr>
            <a:r>
              <a:rPr lang="en-US" altLang="zh-CN" sz="2000">
                <a:ea typeface="宋体" panose="02010600030101010101" pitchFamily="2" charset="-122"/>
              </a:rPr>
              <a:t>though most would not consider it a programming language. </a:t>
            </a:r>
            <a:endParaRPr lang="zh-CN" altLang="en-US" sz="20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B50AF3-DFAE-4729-ACBD-B95544CF6AFF}" type="slidenum">
              <a:rPr lang="zh-CN" altLang="en-US" sz="1400"/>
              <a:pPr>
                <a:spcBef>
                  <a:spcPct val="0"/>
                </a:spcBef>
                <a:buFontTx/>
                <a:buNone/>
              </a:pPr>
              <a:t>7</a:t>
            </a:fld>
            <a:endParaRPr lang="en-US" altLang="zh-CN" sz="1400"/>
          </a:p>
        </p:txBody>
      </p:sp>
      <p:sp>
        <p:nvSpPr>
          <p:cNvPr id="13315" name="Rectangle 2"/>
          <p:cNvSpPr>
            <a:spLocks noGrp="1" noChangeArrowheads="1"/>
          </p:cNvSpPr>
          <p:nvPr>
            <p:ph type="title"/>
          </p:nvPr>
        </p:nvSpPr>
        <p:spPr/>
        <p:txBody>
          <a:bodyPr/>
          <a:lstStyle/>
          <a:p>
            <a:pPr eaLnBrk="1" hangingPunct="1"/>
            <a:r>
              <a:rPr lang="en-US" altLang="zh-CN">
                <a:ea typeface="宋体" panose="02010600030101010101" pitchFamily="2" charset="-122"/>
              </a:rPr>
              <a:t>Types of Computer Languages</a:t>
            </a:r>
            <a:endParaRPr lang="zh-CN" altLang="en-US">
              <a:ea typeface="宋体" panose="02010600030101010101" pitchFamily="2" charset="-122"/>
            </a:endParaRPr>
          </a:p>
        </p:txBody>
      </p:sp>
      <p:sp>
        <p:nvSpPr>
          <p:cNvPr id="13316" name="Rectangle 3"/>
          <p:cNvSpPr>
            <a:spLocks noGrp="1" noChangeArrowheads="1"/>
          </p:cNvSpPr>
          <p:nvPr>
            <p:ph type="body" idx="1"/>
          </p:nvPr>
        </p:nvSpPr>
        <p:spPr/>
        <p:txBody>
          <a:bodyPr/>
          <a:lstStyle/>
          <a:p>
            <a:pPr eaLnBrk="1" hangingPunct="1">
              <a:lnSpc>
                <a:spcPct val="80000"/>
              </a:lnSpc>
            </a:pPr>
            <a:r>
              <a:rPr lang="en-US" altLang="zh-CN" sz="2400">
                <a:solidFill>
                  <a:srgbClr val="FF3300"/>
                </a:solidFill>
                <a:ea typeface="宋体" panose="02010600030101010101" pitchFamily="2" charset="-122"/>
              </a:rPr>
              <a:t>Programming languages</a:t>
            </a:r>
          </a:p>
          <a:p>
            <a:pPr lvl="1" eaLnBrk="1" hangingPunct="1">
              <a:lnSpc>
                <a:spcPct val="80000"/>
              </a:lnSpc>
            </a:pPr>
            <a:r>
              <a:rPr lang="en-US" altLang="zh-CN" sz="2000">
                <a:ea typeface="宋体" panose="02010600030101010101" pitchFamily="2" charset="-122"/>
              </a:rPr>
              <a:t>are the primary means by which developers of computing systems instruct a machine to </a:t>
            </a:r>
          </a:p>
          <a:p>
            <a:pPr lvl="2" eaLnBrk="1" hangingPunct="1">
              <a:lnSpc>
                <a:spcPct val="80000"/>
              </a:lnSpc>
            </a:pPr>
            <a:r>
              <a:rPr lang="en-US" altLang="zh-CN" sz="1600">
                <a:ea typeface="宋体" panose="02010600030101010101" pitchFamily="2" charset="-122"/>
              </a:rPr>
              <a:t>organize or manipulate information </a:t>
            </a:r>
          </a:p>
          <a:p>
            <a:pPr lvl="2" eaLnBrk="1" hangingPunct="1">
              <a:lnSpc>
                <a:spcPct val="80000"/>
              </a:lnSpc>
            </a:pPr>
            <a:r>
              <a:rPr lang="en-US" altLang="zh-CN" sz="1600">
                <a:ea typeface="宋体" panose="02010600030101010101" pitchFamily="2" charset="-122"/>
              </a:rPr>
              <a:t>or control physical devices. </a:t>
            </a:r>
          </a:p>
          <a:p>
            <a:pPr lvl="1" eaLnBrk="1" hangingPunct="1">
              <a:lnSpc>
                <a:spcPct val="80000"/>
              </a:lnSpc>
            </a:pPr>
            <a:r>
              <a:rPr lang="en-US" altLang="zh-CN" sz="2000">
                <a:ea typeface="宋体" panose="02010600030101010101" pitchFamily="2" charset="-122"/>
              </a:rPr>
              <a:t>Most software is written using one or more programming languages. </a:t>
            </a:r>
          </a:p>
          <a:p>
            <a:pPr lvl="1" eaLnBrk="1" hangingPunct="1">
              <a:lnSpc>
                <a:spcPct val="80000"/>
              </a:lnSpc>
            </a:pPr>
            <a:r>
              <a:rPr lang="en-US" altLang="zh-CN" sz="2000">
                <a:ea typeface="宋体" panose="02010600030101010101" pitchFamily="2" charset="-122"/>
              </a:rPr>
              <a:t>Common examples include </a:t>
            </a:r>
            <a:r>
              <a:rPr lang="en-US" altLang="zh-CN" sz="2000">
                <a:solidFill>
                  <a:srgbClr val="FF0000"/>
                </a:solidFill>
                <a:ea typeface="宋体" panose="02010600030101010101" pitchFamily="2" charset="-122"/>
              </a:rPr>
              <a:t>Python</a:t>
            </a:r>
            <a:r>
              <a:rPr lang="en-US" altLang="zh-CN" sz="2000">
                <a:ea typeface="宋体" panose="02010600030101010101" pitchFamily="2" charset="-122"/>
              </a:rPr>
              <a:t>, C++, C, Java, and many others.</a:t>
            </a:r>
          </a:p>
          <a:p>
            <a:pPr eaLnBrk="1" hangingPunct="1">
              <a:lnSpc>
                <a:spcPct val="80000"/>
              </a:lnSpc>
            </a:pPr>
            <a:r>
              <a:rPr lang="en-US" altLang="zh-CN" sz="2400">
                <a:solidFill>
                  <a:srgbClr val="FF3300"/>
                </a:solidFill>
                <a:ea typeface="宋体" panose="02010600030101010101" pitchFamily="2" charset="-122"/>
              </a:rPr>
              <a:t>Scripting languages</a:t>
            </a:r>
          </a:p>
          <a:p>
            <a:pPr lvl="1" eaLnBrk="1" hangingPunct="1">
              <a:lnSpc>
                <a:spcPct val="80000"/>
              </a:lnSpc>
            </a:pPr>
            <a:r>
              <a:rPr lang="en-US" altLang="zh-CN" sz="2000">
                <a:ea typeface="宋体" panose="02010600030101010101" pitchFamily="2" charset="-122"/>
              </a:rPr>
              <a:t>are designed to control other software or to coordinate the actions of multiple software applications.</a:t>
            </a:r>
          </a:p>
          <a:p>
            <a:pPr eaLnBrk="1" hangingPunct="1">
              <a:lnSpc>
                <a:spcPct val="80000"/>
              </a:lnSpc>
            </a:pPr>
            <a:r>
              <a:rPr lang="en-US" altLang="zh-CN" sz="2400">
                <a:solidFill>
                  <a:srgbClr val="FF3300"/>
                </a:solidFill>
                <a:ea typeface="宋体" panose="02010600030101010101" pitchFamily="2" charset="-122"/>
              </a:rPr>
              <a:t>Machine code</a:t>
            </a:r>
          </a:p>
          <a:p>
            <a:pPr lvl="1" eaLnBrk="1" hangingPunct="1">
              <a:lnSpc>
                <a:spcPct val="80000"/>
              </a:lnSpc>
            </a:pPr>
            <a:r>
              <a:rPr lang="en-US" altLang="zh-CN" sz="2000">
                <a:ea typeface="宋体" panose="02010600030101010101" pitchFamily="2" charset="-122"/>
              </a:rPr>
              <a:t>a non human-readable binary computer language which corresponds to the available instructions for a microprocessor.</a:t>
            </a:r>
          </a:p>
          <a:p>
            <a:pPr eaLnBrk="1" hangingPunct="1">
              <a:lnSpc>
                <a:spcPct val="80000"/>
              </a:lnSpc>
            </a:pPr>
            <a:r>
              <a:rPr lang="en-US" altLang="zh-CN" sz="2400">
                <a:ea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BD263A8-3960-4AE9-BB1E-F4A3EF0F5DA6}" type="slidenum">
              <a:rPr lang="zh-CN" altLang="en-US" sz="1400"/>
              <a:pPr>
                <a:spcBef>
                  <a:spcPct val="0"/>
                </a:spcBef>
                <a:buFontTx/>
                <a:buNone/>
              </a:pPr>
              <a:t>8</a:t>
            </a:fld>
            <a:endParaRPr lang="en-US" altLang="zh-CN" sz="1400"/>
          </a:p>
        </p:txBody>
      </p:sp>
      <p:sp>
        <p:nvSpPr>
          <p:cNvPr id="15363" name="Rectangle 2"/>
          <p:cNvSpPr>
            <a:spLocks noGrp="1" noChangeArrowheads="1"/>
          </p:cNvSpPr>
          <p:nvPr>
            <p:ph type="title"/>
          </p:nvPr>
        </p:nvSpPr>
        <p:spPr>
          <a:xfrm>
            <a:off x="609600" y="228600"/>
            <a:ext cx="10957089" cy="1143000"/>
          </a:xfrm>
        </p:spPr>
        <p:txBody>
          <a:bodyPr/>
          <a:lstStyle/>
          <a:p>
            <a:pPr eaLnBrk="1" hangingPunct="1"/>
            <a:r>
              <a:rPr lang="en-US" altLang="zh-CN" sz="3600" dirty="0">
                <a:ea typeface="宋体" panose="02010600030101010101" pitchFamily="2" charset="-122"/>
              </a:rPr>
              <a:t>What problem gave birth to programming languages?</a:t>
            </a:r>
            <a:endParaRPr lang="zh-CN" altLang="en-US" sz="3600" dirty="0">
              <a:ea typeface="宋体" panose="02010600030101010101" pitchFamily="2" charset="-122"/>
            </a:endParaRPr>
          </a:p>
        </p:txBody>
      </p:sp>
      <p:sp>
        <p:nvSpPr>
          <p:cNvPr id="15364" name="Rectangle 3"/>
          <p:cNvSpPr>
            <a:spLocks noGrp="1" noChangeArrowheads="1"/>
          </p:cNvSpPr>
          <p:nvPr>
            <p:ph type="body" idx="1"/>
          </p:nvPr>
        </p:nvSpPr>
        <p:spPr/>
        <p:txBody>
          <a:bodyPr/>
          <a:lstStyle/>
          <a:p>
            <a:pPr eaLnBrk="1" hangingPunct="1">
              <a:lnSpc>
                <a:spcPct val="80000"/>
              </a:lnSpc>
            </a:pPr>
            <a:r>
              <a:rPr lang="en-US" altLang="zh-CN" sz="2400" dirty="0">
                <a:ea typeface="宋体" panose="02010600030101010101" pitchFamily="2" charset="-122"/>
              </a:rPr>
              <a:t>Before </a:t>
            </a:r>
            <a:r>
              <a:rPr lang="en-US" altLang="zh-CN" sz="2400" dirty="0">
                <a:solidFill>
                  <a:srgbClr val="FF3300"/>
                </a:solidFill>
                <a:ea typeface="宋体" panose="02010600030101010101" pitchFamily="2" charset="-122"/>
              </a:rPr>
              <a:t>high level</a:t>
            </a:r>
            <a:r>
              <a:rPr lang="en-US" altLang="zh-CN" sz="2400" dirty="0">
                <a:ea typeface="宋体" panose="02010600030101010101" pitchFamily="2" charset="-122"/>
              </a:rPr>
              <a:t> programming languages existed, </a:t>
            </a:r>
          </a:p>
          <a:p>
            <a:pPr lvl="1" eaLnBrk="1" hangingPunct="1">
              <a:lnSpc>
                <a:spcPct val="80000"/>
              </a:lnSpc>
            </a:pPr>
            <a:r>
              <a:rPr lang="en-US" altLang="zh-CN" sz="2000" dirty="0">
                <a:ea typeface="宋体" panose="02010600030101010101" pitchFamily="2" charset="-122"/>
              </a:rPr>
              <a:t>computers were programmed one instruction at a time using </a:t>
            </a:r>
            <a:r>
              <a:rPr lang="en-US" altLang="zh-CN" sz="2000" dirty="0">
                <a:solidFill>
                  <a:srgbClr val="FF3300"/>
                </a:solidFill>
                <a:ea typeface="宋体" panose="02010600030101010101" pitchFamily="2" charset="-122"/>
              </a:rPr>
              <a:t>binary</a:t>
            </a:r>
            <a:r>
              <a:rPr lang="en-US" altLang="zh-CN" sz="2000" dirty="0">
                <a:ea typeface="宋体" panose="02010600030101010101" pitchFamily="2" charset="-122"/>
              </a:rPr>
              <a:t> or </a:t>
            </a:r>
            <a:r>
              <a:rPr lang="en-US" altLang="zh-CN" sz="2000" dirty="0">
                <a:solidFill>
                  <a:srgbClr val="FF3300"/>
                </a:solidFill>
                <a:ea typeface="宋体" panose="02010600030101010101" pitchFamily="2" charset="-122"/>
              </a:rPr>
              <a:t>hex</a:t>
            </a:r>
            <a:r>
              <a:rPr lang="en-US" altLang="zh-CN" sz="2000" dirty="0">
                <a:ea typeface="宋体" panose="02010600030101010101" pitchFamily="2" charset="-122"/>
              </a:rPr>
              <a:t>. </a:t>
            </a:r>
          </a:p>
          <a:p>
            <a:pPr lvl="2" eaLnBrk="1" hangingPunct="1">
              <a:lnSpc>
                <a:spcPct val="80000"/>
              </a:lnSpc>
            </a:pPr>
            <a:r>
              <a:rPr lang="en-US" altLang="zh-CN" sz="1800" dirty="0">
                <a:ea typeface="宋体" panose="02010600030101010101" pitchFamily="2" charset="-122"/>
              </a:rPr>
              <a:t>a tedious job and a lot of errors. </a:t>
            </a:r>
          </a:p>
          <a:p>
            <a:pPr lvl="1" eaLnBrk="1" hangingPunct="1">
              <a:lnSpc>
                <a:spcPct val="80000"/>
              </a:lnSpc>
            </a:pPr>
            <a:r>
              <a:rPr lang="en-US" altLang="zh-CN" sz="2000" dirty="0">
                <a:ea typeface="宋体" panose="02010600030101010101" pitchFamily="2" charset="-122"/>
              </a:rPr>
              <a:t>Obviously, this job did not attract many people, so there was a shortage of programmers. </a:t>
            </a:r>
          </a:p>
          <a:p>
            <a:pPr lvl="2" eaLnBrk="1" hangingPunct="1">
              <a:lnSpc>
                <a:spcPct val="80000"/>
              </a:lnSpc>
            </a:pPr>
            <a:r>
              <a:rPr lang="en-US" altLang="zh-CN" sz="1800" dirty="0">
                <a:ea typeface="宋体" panose="02010600030101010101" pitchFamily="2" charset="-122"/>
              </a:rPr>
              <a:t>Expensive computers sat idle for long periods of time while software was being developed. </a:t>
            </a:r>
          </a:p>
          <a:p>
            <a:pPr lvl="1" eaLnBrk="1" hangingPunct="1">
              <a:lnSpc>
                <a:spcPct val="80000"/>
              </a:lnSpc>
            </a:pPr>
            <a:r>
              <a:rPr lang="en-US" altLang="zh-CN" sz="2000" dirty="0">
                <a:ea typeface="宋体" panose="02010600030101010101" pitchFamily="2" charset="-122"/>
              </a:rPr>
              <a:t>Software often cost two to four times as much as the computer. </a:t>
            </a:r>
          </a:p>
          <a:p>
            <a:pPr eaLnBrk="1" hangingPunct="1">
              <a:lnSpc>
                <a:spcPct val="80000"/>
              </a:lnSpc>
            </a:pPr>
            <a:r>
              <a:rPr lang="en-US" altLang="zh-CN" sz="2400" dirty="0">
                <a:ea typeface="宋体" panose="02010600030101010101" pitchFamily="2" charset="-122"/>
              </a:rPr>
              <a:t>This led to the development of </a:t>
            </a:r>
            <a:r>
              <a:rPr lang="en-US" altLang="zh-CN" sz="2400" dirty="0">
                <a:solidFill>
                  <a:srgbClr val="FF3300"/>
                </a:solidFill>
                <a:ea typeface="宋体" panose="02010600030101010101" pitchFamily="2" charset="-122"/>
              </a:rPr>
              <a:t>assembly languages</a:t>
            </a:r>
            <a:r>
              <a:rPr lang="en-US" altLang="zh-CN" sz="2400" dirty="0">
                <a:ea typeface="宋体" panose="02010600030101010101" pitchFamily="2" charset="-122"/>
              </a:rPr>
              <a:t>.</a:t>
            </a:r>
          </a:p>
          <a:p>
            <a:pPr lvl="1" eaLnBrk="1" hangingPunct="1">
              <a:lnSpc>
                <a:spcPct val="80000"/>
              </a:lnSpc>
            </a:pPr>
            <a:r>
              <a:rPr lang="en-US" altLang="zh-CN" sz="2000" dirty="0">
                <a:ea typeface="宋体" panose="02010600030101010101" pitchFamily="2" charset="-122"/>
              </a:rPr>
              <a:t>Programming became somewhat easier, </a:t>
            </a:r>
          </a:p>
          <a:p>
            <a:pPr lvl="1" eaLnBrk="1" hangingPunct="1">
              <a:lnSpc>
                <a:spcPct val="80000"/>
              </a:lnSpc>
            </a:pPr>
            <a:r>
              <a:rPr lang="en-US" altLang="zh-CN" sz="2000" dirty="0">
                <a:ea typeface="宋体" panose="02010600030101010101" pitchFamily="2" charset="-122"/>
              </a:rPr>
              <a:t>but many users still wanted </a:t>
            </a:r>
            <a:r>
              <a:rPr lang="en-US" altLang="zh-CN" sz="2000" dirty="0">
                <a:solidFill>
                  <a:srgbClr val="FF3300"/>
                </a:solidFill>
                <a:ea typeface="宋体" panose="02010600030101010101" pitchFamily="2" charset="-122"/>
              </a:rPr>
              <a:t>floating point numbers</a:t>
            </a:r>
            <a:r>
              <a:rPr lang="en-US" altLang="zh-CN" sz="2000" dirty="0">
                <a:ea typeface="宋体" panose="02010600030101010101" pitchFamily="2" charset="-122"/>
              </a:rPr>
              <a:t> and </a:t>
            </a:r>
            <a:r>
              <a:rPr lang="en-US" altLang="zh-CN" sz="2000" dirty="0">
                <a:solidFill>
                  <a:srgbClr val="FF3300"/>
                </a:solidFill>
                <a:ea typeface="宋体" panose="02010600030101010101" pitchFamily="2" charset="-122"/>
              </a:rPr>
              <a:t>array</a:t>
            </a:r>
            <a:r>
              <a:rPr lang="en-US" altLang="zh-CN" sz="2000" dirty="0">
                <a:ea typeface="宋体" panose="02010600030101010101" pitchFamily="2" charset="-122"/>
              </a:rPr>
              <a:t> indexing. Since these capabilities were not supported in hardware, </a:t>
            </a:r>
          </a:p>
          <a:p>
            <a:pPr eaLnBrk="1" hangingPunct="1">
              <a:lnSpc>
                <a:spcPct val="80000"/>
              </a:lnSpc>
            </a:pPr>
            <a:r>
              <a:rPr lang="en-US" altLang="zh-CN" sz="2400" dirty="0">
                <a:ea typeface="宋体" panose="02010600030101010101" pitchFamily="2" charset="-122"/>
              </a:rPr>
              <a:t>high level languages had to be developed to support them.</a:t>
            </a:r>
            <a:endParaRPr lang="zh-CN" altLang="en-US"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2A8609-855B-4745-A7F9-24FFF0FDF42A}" type="slidenum">
              <a:rPr lang="zh-CN" altLang="en-US" sz="1400"/>
              <a:pPr>
                <a:spcBef>
                  <a:spcPct val="0"/>
                </a:spcBef>
                <a:buFontTx/>
                <a:buNone/>
              </a:pPr>
              <a:t>9</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a:ea typeface="宋体" panose="02010600030101010101" pitchFamily="2" charset="-122"/>
              </a:rPr>
              <a:t>What Makes a Language Hot?</a:t>
            </a:r>
            <a:endParaRPr lang="zh-CN" altLang="en-US">
              <a:ea typeface="宋体" panose="02010600030101010101" pitchFamily="2" charset="-122"/>
            </a:endParaRPr>
          </a:p>
        </p:txBody>
      </p:sp>
      <p:sp>
        <p:nvSpPr>
          <p:cNvPr id="17412" name="Rectangle 3"/>
          <p:cNvSpPr>
            <a:spLocks noGrp="1" noChangeArrowheads="1"/>
          </p:cNvSpPr>
          <p:nvPr>
            <p:ph type="body" idx="1"/>
          </p:nvPr>
        </p:nvSpPr>
        <p:spPr/>
        <p:txBody>
          <a:bodyPr/>
          <a:lstStyle/>
          <a:p>
            <a:pPr eaLnBrk="1" hangingPunct="1"/>
            <a:r>
              <a:rPr lang="en-US" altLang="zh-CN">
                <a:ea typeface="宋体" panose="02010600030101010101" pitchFamily="2" charset="-122"/>
              </a:rPr>
              <a:t>Ease of use</a:t>
            </a:r>
          </a:p>
          <a:p>
            <a:pPr eaLnBrk="1" hangingPunct="1"/>
            <a:r>
              <a:rPr lang="en-US" altLang="zh-CN">
                <a:ea typeface="宋体" panose="02010600030101010101" pitchFamily="2" charset="-122"/>
              </a:rPr>
              <a:t>Language Features</a:t>
            </a:r>
          </a:p>
          <a:p>
            <a:pPr eaLnBrk="1" hangingPunct="1"/>
            <a:r>
              <a:rPr lang="en-US" altLang="zh-CN">
                <a:ea typeface="宋体" panose="02010600030101010101" pitchFamily="2" charset="-122"/>
              </a:rPr>
              <a:t>Performance</a:t>
            </a:r>
          </a:p>
          <a:p>
            <a:pPr eaLnBrk="1" hangingPunct="1"/>
            <a:r>
              <a:rPr lang="en-US" altLang="zh-CN">
                <a:ea typeface="宋体" panose="02010600030101010101" pitchFamily="2" charset="-122"/>
              </a:rPr>
              <a:t>Corporate Support</a:t>
            </a:r>
          </a:p>
          <a:p>
            <a:pPr eaLnBrk="1" hangingPunct="1"/>
            <a:r>
              <a:rPr lang="en-US" altLang="zh-CN">
                <a:ea typeface="宋体" panose="02010600030101010101" pitchFamily="2" charset="-122"/>
              </a:rPr>
              <a:t>Experienced Programmers</a:t>
            </a:r>
          </a:p>
          <a:p>
            <a:pPr eaLnBrk="1" hangingPunct="1"/>
            <a:r>
              <a:rPr lang="en-US" altLang="zh-CN">
                <a:ea typeface="宋体" panose="02010600030101010101" pitchFamily="2" charset="-122"/>
              </a:rPr>
              <a:t>Legacy Code</a:t>
            </a: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4875</TotalTime>
  <Words>3643</Words>
  <Application>Microsoft Macintosh PowerPoint</Application>
  <PresentationFormat>Widescreen</PresentationFormat>
  <Paragraphs>324</Paragraphs>
  <Slides>46</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46</vt:i4>
      </vt:variant>
    </vt:vector>
  </HeadingPairs>
  <TitlesOfParts>
    <vt:vector size="50" baseType="lpstr">
      <vt:lpstr>Arial</vt:lpstr>
      <vt:lpstr>Times New Roman</vt:lpstr>
      <vt:lpstr>Default Design</vt:lpstr>
      <vt:lpstr>Custom Design</vt:lpstr>
      <vt:lpstr>Programming Languages (程序设计语言)</vt:lpstr>
      <vt:lpstr>Recap</vt:lpstr>
      <vt:lpstr>PowerPoint Presentation</vt:lpstr>
      <vt:lpstr>Evolution</vt:lpstr>
      <vt:lpstr>计算机语言的演化</vt:lpstr>
      <vt:lpstr>Computer language</vt:lpstr>
      <vt:lpstr>Types of Computer Languages</vt:lpstr>
      <vt:lpstr>What problem gave birth to programming languages?</vt:lpstr>
      <vt:lpstr>What Makes a Language Hot?</vt:lpstr>
      <vt:lpstr>PowerPoint Presentation</vt:lpstr>
      <vt:lpstr>Evolution of programming languages</vt:lpstr>
      <vt:lpstr>PowerPoint Presentation</vt:lpstr>
      <vt:lpstr>Python - 1991 - From the english TV movie "Monty Python Flying Circus“             Guido Van Rossum.</vt:lpstr>
      <vt:lpstr>PASCAL</vt:lpstr>
      <vt:lpstr>Niklaus Wirth</vt:lpstr>
      <vt:lpstr>ADA</vt:lpstr>
      <vt:lpstr>C</vt:lpstr>
      <vt:lpstr>C语言</vt:lpstr>
      <vt:lpstr>SIMULA</vt:lpstr>
      <vt:lpstr>What is a coroutine? https://stackoverflow.com/questions/553704/what-is-a-coroutine </vt:lpstr>
      <vt:lpstr>PowerPoint Presentation</vt:lpstr>
      <vt:lpstr>C++</vt:lpstr>
      <vt:lpstr>C++语言</vt:lpstr>
      <vt:lpstr>"Hello, world!" in C++</vt:lpstr>
      <vt:lpstr>PowerPoint Presentation</vt:lpstr>
      <vt:lpstr>PowerPoint Presentation</vt:lpstr>
      <vt:lpstr>PowerPoint Presentation</vt:lpstr>
      <vt:lpstr>C++集成开发环境</vt:lpstr>
      <vt:lpstr>Python</vt:lpstr>
      <vt:lpstr>"Hello, world!" in Python</vt:lpstr>
      <vt:lpstr>http://repl.it/languages/Python3</vt:lpstr>
      <vt:lpstr>PowerPoint Presentation</vt:lpstr>
      <vt:lpstr>PowerPoint Presentation</vt:lpstr>
      <vt:lpstr>PowerPoint Presentation</vt:lpstr>
      <vt:lpstr>Life is short. You need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附录：Python语法</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Hongfei Yan</dc:creator>
  <cp:lastModifiedBy>闫宏飞</cp:lastModifiedBy>
  <cp:revision>267</cp:revision>
  <dcterms:created xsi:type="dcterms:W3CDTF">2007-12-25T21:52:52Z</dcterms:created>
  <dcterms:modified xsi:type="dcterms:W3CDTF">2021-09-28T06:12:02Z</dcterms:modified>
</cp:coreProperties>
</file>