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60" r:id="rId3"/>
    <p:sldId id="362" r:id="rId4"/>
    <p:sldId id="363" r:id="rId5"/>
    <p:sldId id="407" r:id="rId6"/>
    <p:sldId id="364" r:id="rId7"/>
    <p:sldId id="399" r:id="rId8"/>
    <p:sldId id="398" r:id="rId9"/>
    <p:sldId id="400" r:id="rId10"/>
    <p:sldId id="365" r:id="rId11"/>
    <p:sldId id="366" r:id="rId12"/>
    <p:sldId id="408" r:id="rId13"/>
    <p:sldId id="412" r:id="rId14"/>
    <p:sldId id="402" r:id="rId15"/>
    <p:sldId id="406" r:id="rId16"/>
    <p:sldId id="405" r:id="rId17"/>
    <p:sldId id="403" r:id="rId18"/>
    <p:sldId id="404" r:id="rId19"/>
    <p:sldId id="422" r:id="rId20"/>
    <p:sldId id="409" r:id="rId21"/>
    <p:sldId id="368" r:id="rId22"/>
    <p:sldId id="417" r:id="rId23"/>
    <p:sldId id="413"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2" autoAdjust="0"/>
  </p:normalViewPr>
  <p:slideViewPr>
    <p:cSldViewPr snapToGrid="0">
      <p:cViewPr varScale="1">
        <p:scale>
          <a:sx n="86" d="100"/>
          <a:sy n="86" d="100"/>
        </p:scale>
        <p:origin x="2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1EB4-4F26-48ED-8854-41DBA9D32C22}"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85047-7EC1-4483-878E-B6FDF4E416BC}" type="slidenum">
              <a:rPr lang="zh-CN" altLang="en-US" smtClean="0"/>
              <a:t>‹#›</a:t>
            </a:fld>
            <a:endParaRPr lang="zh-CN" altLang="en-US"/>
          </a:p>
        </p:txBody>
      </p:sp>
    </p:spTree>
    <p:extLst>
      <p:ext uri="{BB962C8B-B14F-4D97-AF65-F5344CB8AC3E}">
        <p14:creationId xmlns:p14="http://schemas.microsoft.com/office/powerpoint/2010/main" val="259501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wisegeek.com/what-is-cardiovascular-exercise.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http://net.pku.edu.cn/~course/on_exam/jd.html</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5</a:t>
            </a:fld>
            <a:endParaRPr lang="zh-CN" altLang="en-US"/>
          </a:p>
        </p:txBody>
      </p:sp>
    </p:spTree>
    <p:extLst>
      <p:ext uri="{BB962C8B-B14F-4D97-AF65-F5344CB8AC3E}">
        <p14:creationId xmlns:p14="http://schemas.microsoft.com/office/powerpoint/2010/main" val="260830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 fat-burning heart rate is the optimum heat rate for burning calories of fat. This isn’t necessarily the highest heart rate that can be achieved during </a:t>
            </a:r>
            <a:r>
              <a:rPr lang="en-US" altLang="zh-CN" sz="1200" b="0" i="0" kern="1200" dirty="0">
                <a:solidFill>
                  <a:schemeClr val="tx1"/>
                </a:solidFill>
                <a:effectLst/>
                <a:latin typeface="+mn-lt"/>
                <a:ea typeface="+mn-ea"/>
                <a:cs typeface="+mn-cs"/>
                <a:hlinkClick r:id="rId3"/>
              </a:rPr>
              <a:t>cardiovascular exercise</a:t>
            </a:r>
            <a:r>
              <a:rPr lang="en-US" altLang="zh-CN" sz="1200" b="0" i="0" kern="1200" dirty="0">
                <a:solidFill>
                  <a:schemeClr val="tx1"/>
                </a:solidFill>
                <a:effectLst/>
                <a:latin typeface="+mn-lt"/>
                <a:ea typeface="+mn-ea"/>
                <a:cs typeface="+mn-cs"/>
              </a:rPr>
              <a:t>. In fact, at lower intensities, a workout can burn a higher percentage of calories contained within fat. The exact fat burning heart rate depends on the age and resting heart beat of the individual although it is usually attained during medium intensity workouts.</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25</a:t>
            </a:fld>
            <a:endParaRPr lang="zh-CN" altLang="en-US"/>
          </a:p>
        </p:txBody>
      </p:sp>
    </p:spTree>
    <p:extLst>
      <p:ext uri="{BB962C8B-B14F-4D97-AF65-F5344CB8AC3E}">
        <p14:creationId xmlns:p14="http://schemas.microsoft.com/office/powerpoint/2010/main" val="410201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r>
              <a:rPr lang="en-US" altLang="zh-CN"/>
              <a:t>http://bookshadow.com/weblog/2014/05/14/top-10-mistakes-that-python-programmers-make/</a:t>
            </a:r>
          </a:p>
          <a:p>
            <a:r>
              <a:rPr lang="en-US" altLang="zh-CN"/>
              <a:t>Comprehension </a:t>
            </a:r>
            <a:r>
              <a:rPr lang="zh-CN" altLang="en-US"/>
              <a:t>解析</a:t>
            </a:r>
            <a:endParaRPr lang="en-US" altLang="zh-CN"/>
          </a:p>
          <a:p>
            <a:endParaRPr lang="en-US" altLang="zh-CN"/>
          </a:p>
          <a:p>
            <a:endParaRPr lang="en-US" altLang="zh-CN"/>
          </a:p>
          <a:p>
            <a:r>
              <a:rPr lang="en-US" altLang="zh-CN"/>
              <a:t>http://python-3-patterns-idioms-test.readthedocs.org/en/latest/Comprehensions.html</a:t>
            </a:r>
            <a:endParaRPr lang="zh-CN" altLang="en-US"/>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FEDADB56-A0C1-4592-919F-7D463F085666}" type="slidenum">
              <a:rPr lang="en-US" altLang="zh-CN" sz="1300" smtClean="0"/>
              <a:pPr/>
              <a:t>35</a:t>
            </a:fld>
            <a:endParaRPr lang="en-US" altLang="zh-CN" sz="1300"/>
          </a:p>
        </p:txBody>
      </p:sp>
    </p:spTree>
    <p:extLst>
      <p:ext uri="{BB962C8B-B14F-4D97-AF65-F5344CB8AC3E}">
        <p14:creationId xmlns:p14="http://schemas.microsoft.com/office/powerpoint/2010/main" val="1009963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39</a:t>
            </a:fld>
            <a:endParaRPr lang="zh-CN" altLang="en-US"/>
          </a:p>
        </p:txBody>
      </p:sp>
    </p:spTree>
    <p:extLst>
      <p:ext uri="{BB962C8B-B14F-4D97-AF65-F5344CB8AC3E}">
        <p14:creationId xmlns:p14="http://schemas.microsoft.com/office/powerpoint/2010/main" val="225922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http://cs101.openjudge.cn/practice/1017/</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7</a:t>
            </a:fld>
            <a:endParaRPr lang="zh-CN" altLang="en-US"/>
          </a:p>
        </p:txBody>
      </p:sp>
    </p:spTree>
    <p:extLst>
      <p:ext uri="{BB962C8B-B14F-4D97-AF65-F5344CB8AC3E}">
        <p14:creationId xmlns:p14="http://schemas.microsoft.com/office/powerpoint/2010/main" val="514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http://cs101.openjudge.cn/practice/1017/</a:t>
            </a:r>
          </a:p>
          <a:p>
            <a:endParaRPr lang="en-US" altLang="zh-CN" dirty="0"/>
          </a:p>
          <a:p>
            <a:r>
              <a:rPr lang="en-US" altLang="zh-CN" dirty="0"/>
              <a:t>import math</a:t>
            </a:r>
          </a:p>
          <a:p>
            <a:r>
              <a:rPr lang="en-US" altLang="zh-CN" dirty="0" err="1"/>
              <a:t>shengyu</a:t>
            </a:r>
            <a:r>
              <a:rPr lang="en-US" altLang="zh-CN" dirty="0"/>
              <a:t> = [0,5,3,1]</a:t>
            </a:r>
          </a:p>
          <a:p>
            <a:endParaRPr lang="en-US" altLang="zh-CN" dirty="0"/>
          </a:p>
          <a:p>
            <a:r>
              <a:rPr lang="en-US" altLang="zh-CN" dirty="0"/>
              <a:t>while True:</a:t>
            </a:r>
          </a:p>
          <a:p>
            <a:r>
              <a:rPr lang="en-US" altLang="zh-CN" dirty="0"/>
              <a:t>    </a:t>
            </a:r>
            <a:r>
              <a:rPr lang="en-US" altLang="zh-CN" dirty="0" err="1"/>
              <a:t>a,b,c,d,e,f</a:t>
            </a:r>
            <a:r>
              <a:rPr lang="en-US" altLang="zh-CN" dirty="0"/>
              <a:t> = map(</a:t>
            </a:r>
            <a:r>
              <a:rPr lang="en-US" altLang="zh-CN" dirty="0" err="1"/>
              <a:t>int,input</a:t>
            </a:r>
            <a:r>
              <a:rPr lang="en-US" altLang="zh-CN" dirty="0"/>
              <a:t>().split())</a:t>
            </a:r>
          </a:p>
          <a:p>
            <a:r>
              <a:rPr lang="en-US" altLang="zh-CN" dirty="0"/>
              <a:t>    if </a:t>
            </a:r>
            <a:r>
              <a:rPr lang="en-US" altLang="zh-CN" dirty="0" err="1"/>
              <a:t>a+b+c+d+e+f</a:t>
            </a:r>
            <a:r>
              <a:rPr lang="en-US" altLang="zh-CN" dirty="0"/>
              <a:t> == 0:</a:t>
            </a:r>
          </a:p>
          <a:p>
            <a:r>
              <a:rPr lang="en-US" altLang="zh-CN" dirty="0"/>
              <a:t>        break</a:t>
            </a:r>
          </a:p>
          <a:p>
            <a:r>
              <a:rPr lang="en-US" altLang="zh-CN" dirty="0"/>
              <a:t>    boxes = </a:t>
            </a:r>
            <a:r>
              <a:rPr lang="en-US" altLang="zh-CN" dirty="0" err="1"/>
              <a:t>d+e+f</a:t>
            </a:r>
            <a:r>
              <a:rPr lang="en-US" altLang="zh-CN" dirty="0"/>
              <a:t>                           #</a:t>
            </a:r>
            <a:r>
              <a:rPr lang="zh-CN" altLang="en-US" dirty="0"/>
              <a:t>装</a:t>
            </a:r>
            <a:r>
              <a:rPr lang="en-US" altLang="zh-CN" dirty="0"/>
              <a:t>4*4</a:t>
            </a:r>
            <a:r>
              <a:rPr lang="zh-CN" altLang="en-US" dirty="0"/>
              <a:t>、</a:t>
            </a:r>
            <a:r>
              <a:rPr lang="en-US" altLang="zh-CN" dirty="0"/>
              <a:t>5*5</a:t>
            </a:r>
            <a:r>
              <a:rPr lang="zh-CN" altLang="en-US" dirty="0"/>
              <a:t>、</a:t>
            </a:r>
            <a:r>
              <a:rPr lang="en-US" altLang="zh-CN" dirty="0"/>
              <a:t>6*6</a:t>
            </a:r>
          </a:p>
          <a:p>
            <a:r>
              <a:rPr lang="en-US" altLang="zh-CN" dirty="0"/>
              <a:t>    boxes += </a:t>
            </a:r>
            <a:r>
              <a:rPr lang="en-US" altLang="zh-CN" dirty="0" err="1"/>
              <a:t>math.ceil</a:t>
            </a:r>
            <a:r>
              <a:rPr lang="en-US" altLang="zh-CN" dirty="0"/>
              <a:t>(c/4)                 #</a:t>
            </a:r>
            <a:r>
              <a:rPr lang="zh-CN" altLang="en-US" dirty="0"/>
              <a:t>填</a:t>
            </a:r>
            <a:r>
              <a:rPr lang="en-US" altLang="zh-CN" dirty="0"/>
              <a:t>3*3</a:t>
            </a:r>
          </a:p>
          <a:p>
            <a:r>
              <a:rPr lang="en-US" altLang="zh-CN" dirty="0"/>
              <a:t>    m = 5*</a:t>
            </a:r>
            <a:r>
              <a:rPr lang="en-US" altLang="zh-CN" dirty="0" err="1"/>
              <a:t>d+shengyu</a:t>
            </a:r>
            <a:r>
              <a:rPr lang="en-US" altLang="zh-CN" dirty="0"/>
              <a:t>[c%4]                    #</a:t>
            </a:r>
            <a:r>
              <a:rPr lang="zh-CN" altLang="en-US" dirty="0"/>
              <a:t>能和</a:t>
            </a:r>
            <a:r>
              <a:rPr lang="en-US" altLang="zh-CN" dirty="0"/>
              <a:t>4*4 3*3 </a:t>
            </a:r>
            <a:r>
              <a:rPr lang="zh-CN" altLang="en-US" dirty="0"/>
              <a:t>一起放的</a:t>
            </a:r>
            <a:r>
              <a:rPr lang="en-US" altLang="zh-CN" dirty="0"/>
              <a:t>2*2</a:t>
            </a:r>
          </a:p>
          <a:p>
            <a:r>
              <a:rPr lang="en-US" altLang="zh-CN" dirty="0"/>
              <a:t>    if b &lt;= m:</a:t>
            </a:r>
          </a:p>
          <a:p>
            <a:r>
              <a:rPr lang="en-US" altLang="zh-CN" dirty="0"/>
              <a:t>        pass</a:t>
            </a:r>
          </a:p>
          <a:p>
            <a:r>
              <a:rPr lang="en-US" altLang="zh-CN" dirty="0"/>
              <a:t>    else:</a:t>
            </a:r>
          </a:p>
          <a:p>
            <a:r>
              <a:rPr lang="en-US" altLang="zh-CN" dirty="0"/>
              <a:t>        boxes += </a:t>
            </a:r>
            <a:r>
              <a:rPr lang="en-US" altLang="zh-CN" dirty="0" err="1"/>
              <a:t>math.ceil</a:t>
            </a:r>
            <a:r>
              <a:rPr lang="en-US" altLang="zh-CN" dirty="0"/>
              <a:t>((b-m)/9)</a:t>
            </a:r>
          </a:p>
          <a:p>
            <a:r>
              <a:rPr lang="en-US" altLang="zh-CN" dirty="0"/>
              <a:t>    res = boxes*36-(36*f+25*e+16*d+9*c+4*b) #</a:t>
            </a:r>
            <a:r>
              <a:rPr lang="zh-CN" altLang="en-US" dirty="0"/>
              <a:t>和其他箱子一起的填的</a:t>
            </a:r>
            <a:r>
              <a:rPr lang="en-US" altLang="zh-CN" dirty="0"/>
              <a:t>1*1</a:t>
            </a:r>
          </a:p>
          <a:p>
            <a:r>
              <a:rPr lang="en-US" altLang="zh-CN" dirty="0"/>
              <a:t>    a -= res</a:t>
            </a:r>
          </a:p>
          <a:p>
            <a:r>
              <a:rPr lang="en-US" altLang="zh-CN" dirty="0"/>
              <a:t>    if a &lt;= 0:</a:t>
            </a:r>
          </a:p>
          <a:p>
            <a:r>
              <a:rPr lang="en-US" altLang="zh-CN" dirty="0"/>
              <a:t>        print(boxes)</a:t>
            </a:r>
          </a:p>
          <a:p>
            <a:r>
              <a:rPr lang="en-US" altLang="zh-CN" dirty="0"/>
              <a:t>    else:</a:t>
            </a:r>
          </a:p>
          <a:p>
            <a:r>
              <a:rPr lang="en-US" altLang="zh-CN" dirty="0"/>
              <a:t>        boxes += </a:t>
            </a:r>
            <a:r>
              <a:rPr lang="en-US" altLang="zh-CN" dirty="0" err="1"/>
              <a:t>math.ceil</a:t>
            </a:r>
            <a:r>
              <a:rPr lang="en-US" altLang="zh-CN" dirty="0"/>
              <a:t>(a/36)</a:t>
            </a:r>
          </a:p>
          <a:p>
            <a:r>
              <a:rPr lang="en-US" altLang="zh-CN" dirty="0"/>
              <a:t>        print(boxes)</a:t>
            </a:r>
          </a:p>
          <a:p>
            <a:r>
              <a:rPr lang="en-US" altLang="zh-CN" dirty="0"/>
              <a:t>        </a:t>
            </a:r>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8</a:t>
            </a:fld>
            <a:endParaRPr lang="zh-CN" altLang="en-US"/>
          </a:p>
        </p:txBody>
      </p:sp>
    </p:spTree>
    <p:extLst>
      <p:ext uri="{BB962C8B-B14F-4D97-AF65-F5344CB8AC3E}">
        <p14:creationId xmlns:p14="http://schemas.microsoft.com/office/powerpoint/2010/main" val="206894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8BC09F-DB23-4DCD-AAE1-08E08FF4F335}" type="slidenum">
              <a:rPr lang="zh-CN" altLang="en-US" sz="1300" smtClean="0"/>
              <a:pPr>
                <a:spcBef>
                  <a:spcPct val="0"/>
                </a:spcBef>
              </a:pPr>
              <a:t>13</a:t>
            </a:fld>
            <a:endParaRPr lang="en-US" altLang="zh-CN" sz="1300"/>
          </a:p>
        </p:txBody>
      </p:sp>
      <p:sp>
        <p:nvSpPr>
          <p:cNvPr id="53251" name="Rectangle 2"/>
          <p:cNvSpPr>
            <a:spLocks noGrp="1" noRot="1" noChangeAspect="1" noChangeArrowheads="1" noTextEdit="1"/>
          </p:cNvSpPr>
          <p:nvPr>
            <p:ph type="sldImg"/>
          </p:nvPr>
        </p:nvSpPr>
        <p:spPr>
          <a:xfrm>
            <a:off x="139700" y="768350"/>
            <a:ext cx="6819900" cy="38369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9001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http://codeforces.com/problemset/problem/230/B</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14</a:t>
            </a:fld>
            <a:endParaRPr lang="zh-CN" altLang="en-US"/>
          </a:p>
        </p:txBody>
      </p:sp>
    </p:spTree>
    <p:extLst>
      <p:ext uri="{BB962C8B-B14F-4D97-AF65-F5344CB8AC3E}">
        <p14:creationId xmlns:p14="http://schemas.microsoft.com/office/powerpoint/2010/main" val="21160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有同学在做涉及质数问题，如 </a:t>
            </a:r>
            <a:r>
              <a:rPr lang="en-US" altLang="zh-CN" dirty="0"/>
              <a:t>CF</a:t>
            </a:r>
            <a:r>
              <a:rPr lang="zh-CN" altLang="en-US" dirty="0"/>
              <a:t>上面的</a:t>
            </a:r>
            <a:r>
              <a:rPr lang="en-US" altLang="zh-CN" dirty="0"/>
              <a:t>230B</a:t>
            </a:r>
            <a:r>
              <a:rPr lang="zh-CN" altLang="en-US" dirty="0"/>
              <a:t>。这个</a:t>
            </a:r>
            <a:r>
              <a:rPr lang="en-US" altLang="zh-CN" dirty="0"/>
              <a:t>Sieve of Eratosthenes</a:t>
            </a:r>
            <a:r>
              <a:rPr lang="zh-CN" altLang="en-US" dirty="0"/>
              <a:t>方法比较快（事先判断好），不会超时，</a:t>
            </a:r>
          </a:p>
        </p:txBody>
      </p:sp>
      <p:sp>
        <p:nvSpPr>
          <p:cNvPr id="4" name="灯片编号占位符 3"/>
          <p:cNvSpPr>
            <a:spLocks noGrp="1"/>
          </p:cNvSpPr>
          <p:nvPr>
            <p:ph type="sldNum" sz="quarter" idx="10"/>
          </p:nvPr>
        </p:nvSpPr>
        <p:spPr/>
        <p:txBody>
          <a:bodyPr/>
          <a:lstStyle/>
          <a:p>
            <a:fld id="{AE385047-7EC1-4483-878E-B6FDF4E416BC}" type="slidenum">
              <a:rPr lang="zh-CN" altLang="en-US" smtClean="0"/>
              <a:t>16</a:t>
            </a:fld>
            <a:endParaRPr lang="zh-CN" altLang="en-US"/>
          </a:p>
        </p:txBody>
      </p:sp>
    </p:spTree>
    <p:extLst>
      <p:ext uri="{BB962C8B-B14F-4D97-AF65-F5344CB8AC3E}">
        <p14:creationId xmlns:p14="http://schemas.microsoft.com/office/powerpoint/2010/main" val="43077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https://www.geeksforgeeks.org/python-program-for-sieve-of-eratosthenes/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17</a:t>
            </a:fld>
            <a:endParaRPr lang="zh-CN" altLang="en-US"/>
          </a:p>
        </p:txBody>
      </p:sp>
    </p:spTree>
    <p:extLst>
      <p:ext uri="{BB962C8B-B14F-4D97-AF65-F5344CB8AC3E}">
        <p14:creationId xmlns:p14="http://schemas.microsoft.com/office/powerpoint/2010/main" val="118214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http://codeforces.com/problemset/problem/230/B</a:t>
            </a:r>
          </a:p>
          <a:p>
            <a:endParaRPr lang="en-US" altLang="zh-CN" dirty="0"/>
          </a:p>
          <a:p>
            <a:r>
              <a:rPr lang="en-US" altLang="zh-CN" dirty="0"/>
              <a:t># https://www.geeksforgeeks.org/python-program-for-sieve-of-eratosthenes/</a:t>
            </a:r>
          </a:p>
          <a:p>
            <a:r>
              <a:rPr lang="en-US" altLang="zh-CN" dirty="0"/>
              <a:t># Python program to print all primes smaller than or equal to </a:t>
            </a:r>
          </a:p>
          <a:p>
            <a:r>
              <a:rPr lang="en-US" altLang="zh-CN" dirty="0"/>
              <a:t># n using Sieve of Eratosthenes </a:t>
            </a:r>
          </a:p>
          <a:p>
            <a:r>
              <a:rPr lang="en-US" altLang="zh-CN" dirty="0"/>
              <a:t>  </a:t>
            </a:r>
          </a:p>
          <a:p>
            <a:r>
              <a:rPr lang="en-US" altLang="zh-CN" dirty="0" err="1"/>
              <a:t>def</a:t>
            </a:r>
            <a:r>
              <a:rPr lang="en-US" altLang="zh-CN" dirty="0"/>
              <a:t> </a:t>
            </a:r>
            <a:r>
              <a:rPr lang="en-US" altLang="zh-CN" dirty="0" err="1"/>
              <a:t>SieveOfEratosthenes</a:t>
            </a:r>
            <a:r>
              <a:rPr lang="en-US" altLang="zh-CN" dirty="0"/>
              <a:t>(n, prime): </a:t>
            </a:r>
          </a:p>
          <a:p>
            <a:r>
              <a:rPr lang="en-US" altLang="zh-CN" dirty="0"/>
              <a:t>     </a:t>
            </a:r>
          </a:p>
          <a:p>
            <a:r>
              <a:rPr lang="en-US" altLang="zh-CN" dirty="0"/>
              <a:t>    p = 2</a:t>
            </a:r>
          </a:p>
          <a:p>
            <a:r>
              <a:rPr lang="en-US" altLang="zh-CN" dirty="0"/>
              <a:t>    while (p * p &lt;= n): </a:t>
            </a:r>
          </a:p>
          <a:p>
            <a:r>
              <a:rPr lang="en-US" altLang="zh-CN" dirty="0"/>
              <a:t>          </a:t>
            </a:r>
          </a:p>
          <a:p>
            <a:r>
              <a:rPr lang="en-US" altLang="zh-CN" dirty="0"/>
              <a:t>        # If prime[p] is not changed, then it is a prime </a:t>
            </a:r>
          </a:p>
          <a:p>
            <a:r>
              <a:rPr lang="en-US" altLang="zh-CN" dirty="0"/>
              <a:t>        if (prime[p] == True): </a:t>
            </a:r>
          </a:p>
          <a:p>
            <a:r>
              <a:rPr lang="en-US" altLang="zh-CN" dirty="0"/>
              <a:t>              </a:t>
            </a:r>
          </a:p>
          <a:p>
            <a:r>
              <a:rPr lang="en-US" altLang="zh-CN" dirty="0"/>
              <a:t>            # Update all multiples of p </a:t>
            </a:r>
          </a:p>
          <a:p>
            <a:r>
              <a:rPr lang="en-US" altLang="zh-CN" dirty="0"/>
              <a:t>            for </a:t>
            </a:r>
            <a:r>
              <a:rPr lang="en-US" altLang="zh-CN" dirty="0" err="1"/>
              <a:t>i</a:t>
            </a:r>
            <a:r>
              <a:rPr lang="en-US" altLang="zh-CN" dirty="0"/>
              <a:t> in range(p * 2, n+1, p): </a:t>
            </a:r>
          </a:p>
          <a:p>
            <a:r>
              <a:rPr lang="en-US" altLang="zh-CN" dirty="0"/>
              <a:t>                prime[</a:t>
            </a:r>
            <a:r>
              <a:rPr lang="en-US" altLang="zh-CN" dirty="0" err="1"/>
              <a:t>i</a:t>
            </a:r>
            <a:r>
              <a:rPr lang="en-US" altLang="zh-CN" dirty="0"/>
              <a:t>] = False</a:t>
            </a:r>
          </a:p>
          <a:p>
            <a:r>
              <a:rPr lang="en-US" altLang="zh-CN" dirty="0"/>
              <a:t>        p += 1</a:t>
            </a:r>
          </a:p>
          <a:p>
            <a:endParaRPr lang="en-US" altLang="zh-CN" dirty="0"/>
          </a:p>
          <a:p>
            <a:r>
              <a:rPr lang="en-US" altLang="zh-CN" dirty="0"/>
              <a:t>       </a:t>
            </a:r>
          </a:p>
          <a:p>
            <a:r>
              <a:rPr lang="en-US" altLang="zh-CN" dirty="0"/>
              <a:t>n = </a:t>
            </a:r>
            <a:r>
              <a:rPr lang="en-US" altLang="zh-CN" dirty="0" err="1"/>
              <a:t>int</a:t>
            </a:r>
            <a:r>
              <a:rPr lang="en-US" altLang="zh-CN" dirty="0"/>
              <a:t>(input())</a:t>
            </a:r>
          </a:p>
          <a:p>
            <a:r>
              <a:rPr lang="en-US" altLang="zh-CN" dirty="0"/>
              <a:t>x = [</a:t>
            </a:r>
            <a:r>
              <a:rPr lang="en-US" altLang="zh-CN" dirty="0" err="1"/>
              <a:t>int</a:t>
            </a:r>
            <a:r>
              <a:rPr lang="en-US" altLang="zh-CN" dirty="0"/>
              <a:t>(</a:t>
            </a:r>
            <a:r>
              <a:rPr lang="en-US" altLang="zh-CN" dirty="0" err="1"/>
              <a:t>i</a:t>
            </a:r>
            <a:r>
              <a:rPr lang="en-US" altLang="zh-CN" dirty="0"/>
              <a:t>) for </a:t>
            </a:r>
            <a:r>
              <a:rPr lang="en-US" altLang="zh-CN" dirty="0" err="1"/>
              <a:t>i</a:t>
            </a:r>
            <a:r>
              <a:rPr lang="en-US" altLang="zh-CN" dirty="0"/>
              <a:t> in input().split()]</a:t>
            </a:r>
          </a:p>
          <a:p>
            <a:endParaRPr lang="en-US" altLang="zh-CN" dirty="0"/>
          </a:p>
          <a:p>
            <a:r>
              <a:rPr lang="en-US" altLang="zh-CN" dirty="0"/>
              <a:t>s = [True]*(10**6+1)</a:t>
            </a:r>
          </a:p>
          <a:p>
            <a:endParaRPr lang="en-US" altLang="zh-CN" dirty="0"/>
          </a:p>
          <a:p>
            <a:r>
              <a:rPr lang="en-US" altLang="zh-CN" dirty="0" err="1"/>
              <a:t>SieveOfEratosthenes</a:t>
            </a:r>
            <a:r>
              <a:rPr lang="en-US" altLang="zh-CN" dirty="0"/>
              <a:t>(10**6, s)</a:t>
            </a:r>
          </a:p>
          <a:p>
            <a:endParaRPr lang="en-US" altLang="zh-CN" dirty="0"/>
          </a:p>
          <a:p>
            <a:endParaRPr lang="en-US" altLang="zh-CN" dirty="0"/>
          </a:p>
          <a:p>
            <a:r>
              <a:rPr lang="en-US" altLang="zh-CN" dirty="0"/>
              <a:t>for </a:t>
            </a:r>
            <a:r>
              <a:rPr lang="en-US" altLang="zh-CN" dirty="0" err="1"/>
              <a:t>i</a:t>
            </a:r>
            <a:r>
              <a:rPr lang="en-US" altLang="zh-CN" dirty="0"/>
              <a:t> in x:</a:t>
            </a:r>
          </a:p>
          <a:p>
            <a:r>
              <a:rPr lang="en-US" altLang="zh-CN" dirty="0"/>
              <a:t>    if </a:t>
            </a:r>
            <a:r>
              <a:rPr lang="en-US" altLang="zh-CN" dirty="0" err="1"/>
              <a:t>i</a:t>
            </a:r>
            <a:r>
              <a:rPr lang="en-US" altLang="zh-CN" dirty="0"/>
              <a:t>&lt;4:</a:t>
            </a:r>
          </a:p>
          <a:p>
            <a:r>
              <a:rPr lang="en-US" altLang="zh-CN" dirty="0"/>
              <a:t>        print('NO')</a:t>
            </a:r>
          </a:p>
          <a:p>
            <a:r>
              <a:rPr lang="en-US" altLang="zh-CN" dirty="0"/>
              <a:t>        continue</a:t>
            </a:r>
          </a:p>
          <a:p>
            <a:r>
              <a:rPr lang="en-US" altLang="zh-CN" dirty="0"/>
              <a:t>    </a:t>
            </a:r>
            <a:r>
              <a:rPr lang="en-US" altLang="zh-CN" dirty="0" err="1"/>
              <a:t>elif</a:t>
            </a:r>
            <a:r>
              <a:rPr lang="en-US" altLang="zh-CN" dirty="0"/>
              <a:t> </a:t>
            </a:r>
            <a:r>
              <a:rPr lang="en-US" altLang="zh-CN" dirty="0" err="1"/>
              <a:t>int</a:t>
            </a:r>
            <a:r>
              <a:rPr lang="en-US" altLang="zh-CN" dirty="0"/>
              <a:t>(</a:t>
            </a:r>
            <a:r>
              <a:rPr lang="en-US" altLang="zh-CN" dirty="0" err="1"/>
              <a:t>i</a:t>
            </a:r>
            <a:r>
              <a:rPr lang="en-US" altLang="zh-CN" dirty="0"/>
              <a:t>**0.5)**2 != i:</a:t>
            </a:r>
          </a:p>
          <a:p>
            <a:r>
              <a:rPr lang="en-US" altLang="zh-CN" dirty="0"/>
              <a:t>        print('NO')</a:t>
            </a:r>
          </a:p>
          <a:p>
            <a:r>
              <a:rPr lang="en-US" altLang="zh-CN" dirty="0"/>
              <a:t>        continue</a:t>
            </a:r>
          </a:p>
          <a:p>
            <a:r>
              <a:rPr lang="en-US" altLang="zh-CN" dirty="0"/>
              <a:t>    if s[</a:t>
            </a:r>
            <a:r>
              <a:rPr lang="en-US" altLang="zh-CN" dirty="0" err="1"/>
              <a:t>int</a:t>
            </a:r>
            <a:r>
              <a:rPr lang="en-US" altLang="zh-CN" dirty="0"/>
              <a:t>(</a:t>
            </a:r>
            <a:r>
              <a:rPr lang="en-US" altLang="zh-CN" dirty="0" err="1"/>
              <a:t>i</a:t>
            </a:r>
            <a:r>
              <a:rPr lang="en-US" altLang="zh-CN" dirty="0"/>
              <a:t>**0.5)]:</a:t>
            </a:r>
          </a:p>
          <a:p>
            <a:r>
              <a:rPr lang="en-US" altLang="zh-CN" dirty="0"/>
              <a:t>        print('YES')</a:t>
            </a:r>
          </a:p>
          <a:p>
            <a:r>
              <a:rPr lang="en-US" altLang="zh-CN" dirty="0"/>
              <a:t>    else:</a:t>
            </a:r>
          </a:p>
          <a:p>
            <a:r>
              <a:rPr lang="en-US" altLang="zh-CN"/>
              <a:t>        print('NO')</a:t>
            </a:r>
            <a:endParaRPr lang="zh-CN" altLang="en-US"/>
          </a:p>
        </p:txBody>
      </p:sp>
      <p:sp>
        <p:nvSpPr>
          <p:cNvPr id="4" name="灯片编号占位符 3"/>
          <p:cNvSpPr>
            <a:spLocks noGrp="1"/>
          </p:cNvSpPr>
          <p:nvPr>
            <p:ph type="sldNum" sz="quarter" idx="10"/>
          </p:nvPr>
        </p:nvSpPr>
        <p:spPr/>
        <p:txBody>
          <a:bodyPr/>
          <a:lstStyle/>
          <a:p>
            <a:fld id="{AE385047-7EC1-4483-878E-B6FDF4E416BC}" type="slidenum">
              <a:rPr lang="zh-CN" altLang="en-US" smtClean="0"/>
              <a:t>18</a:t>
            </a:fld>
            <a:endParaRPr lang="zh-CN" altLang="en-US"/>
          </a:p>
        </p:txBody>
      </p:sp>
    </p:spTree>
    <p:extLst>
      <p:ext uri="{BB962C8B-B14F-4D97-AF65-F5344CB8AC3E}">
        <p14:creationId xmlns:p14="http://schemas.microsoft.com/office/powerpoint/2010/main" val="359358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http://codeforces.com/problemset/problem/4/C</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22</a:t>
            </a:fld>
            <a:endParaRPr lang="zh-CN" altLang="en-US"/>
          </a:p>
        </p:txBody>
      </p:sp>
    </p:spTree>
    <p:extLst>
      <p:ext uri="{BB962C8B-B14F-4D97-AF65-F5344CB8AC3E}">
        <p14:creationId xmlns:p14="http://schemas.microsoft.com/office/powerpoint/2010/main" val="123677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9244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40567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21426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400800" y="1905000"/>
            <a:ext cx="508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ltLang="zh-CN"/>
              <a:t>© 2013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Python Primer 2</a:t>
            </a:r>
          </a:p>
        </p:txBody>
      </p:sp>
      <p:sp>
        <p:nvSpPr>
          <p:cNvPr id="7" name="Rectangle 67"/>
          <p:cNvSpPr>
            <a:spLocks noGrp="1" noChangeArrowheads="1"/>
          </p:cNvSpPr>
          <p:nvPr>
            <p:ph type="sldNum" sz="quarter" idx="12"/>
          </p:nvPr>
        </p:nvSpPr>
        <p:spPr>
          <a:ln/>
        </p:spPr>
        <p:txBody>
          <a:bodyPr/>
          <a:lstStyle>
            <a:lvl1pPr>
              <a:defRPr/>
            </a:lvl1pPr>
          </a:lstStyle>
          <a:p>
            <a:pPr>
              <a:defRPr/>
            </a:pPr>
            <a:fld id="{F6F4D61F-55E8-4023-BA0F-053D36B6CE5A}" type="slidenum">
              <a:rPr lang="en-US" altLang="zh-CN"/>
              <a:pPr>
                <a:defRPr/>
              </a:pPr>
              <a:t>‹#›</a:t>
            </a:fld>
            <a:endParaRPr lang="en-US" altLang="zh-CN"/>
          </a:p>
        </p:txBody>
      </p:sp>
    </p:spTree>
    <p:extLst>
      <p:ext uri="{BB962C8B-B14F-4D97-AF65-F5344CB8AC3E}">
        <p14:creationId xmlns:p14="http://schemas.microsoft.com/office/powerpoint/2010/main" val="272542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05871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2677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33665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559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17888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323838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7041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79457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7C887-F647-4E20-AB76-72E20D68AD18}" type="datetimeFigureOut">
              <a:rPr lang="zh-CN" altLang="en-US" smtClean="0"/>
              <a:t>2021/10/25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79505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log.csdn.net/xuechen_gemgirl/article/details/79555123"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deforces.com/problemset/problem/4/C"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67254" cy="2387600"/>
          </a:xfrm>
        </p:spPr>
        <p:txBody>
          <a:bodyPr>
            <a:normAutofit/>
          </a:bodyPr>
          <a:lstStyle/>
          <a:p>
            <a:r>
              <a:rPr lang="en-US" altLang="zh-CN" b="1" dirty="0">
                <a:solidFill>
                  <a:schemeClr val="accent1">
                    <a:lumMod val="75000"/>
                  </a:schemeClr>
                </a:solidFill>
              </a:rPr>
              <a:t>Control Flow </a:t>
            </a:r>
            <a:r>
              <a:rPr lang="en-US" altLang="zh-CN" b="1">
                <a:solidFill>
                  <a:schemeClr val="accent1">
                    <a:lumMod val="75000"/>
                  </a:schemeClr>
                </a:solidFill>
              </a:rPr>
              <a:t>and Function</a:t>
            </a:r>
            <a:endParaRPr lang="zh-CN" altLang="en-US" dirty="0"/>
          </a:p>
        </p:txBody>
      </p:sp>
      <p:sp>
        <p:nvSpPr>
          <p:cNvPr id="3" name="副标题 2"/>
          <p:cNvSpPr>
            <a:spLocks noGrp="1"/>
          </p:cNvSpPr>
          <p:nvPr>
            <p:ph type="subTitle" idx="1"/>
          </p:nvPr>
        </p:nvSpPr>
        <p:spPr>
          <a:xfrm>
            <a:off x="1524000" y="3953730"/>
            <a:ext cx="9144000" cy="1655762"/>
          </a:xfrm>
        </p:spPr>
        <p:txBody>
          <a:bodyPr/>
          <a:lstStyle/>
          <a:p>
            <a:r>
              <a:rPr lang="en-US" altLang="zh-CN" dirty="0" smtClean="0"/>
              <a:t>2020/10/25</a:t>
            </a:r>
            <a:endParaRPr lang="en-US" altLang="zh-CN" dirty="0"/>
          </a:p>
          <a:p>
            <a:r>
              <a:rPr lang="en-US" altLang="zh-CN" dirty="0" err="1"/>
              <a:t>Hongfei</a:t>
            </a:r>
            <a:r>
              <a:rPr lang="en-US" altLang="zh-CN" dirty="0"/>
              <a:t> Yan</a:t>
            </a:r>
            <a:endParaRPr lang="zh-CN" altLang="en-US" dirty="0"/>
          </a:p>
        </p:txBody>
      </p:sp>
    </p:spTree>
    <p:extLst>
      <p:ext uri="{BB962C8B-B14F-4D97-AF65-F5344CB8AC3E}">
        <p14:creationId xmlns:p14="http://schemas.microsoft.com/office/powerpoint/2010/main" val="67017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descr="Rectangle: Click to edit Master text styles&#10;Second level&#10;Third level&#10;Fourth level&#10;Fifth level"/>
          <p:cNvSpPr>
            <a:spLocks noGrp="1"/>
          </p:cNvSpPr>
          <p:nvPr>
            <p:ph idx="1"/>
          </p:nvPr>
        </p:nvSpPr>
        <p:spPr>
          <a:xfrm>
            <a:off x="838200" y="1447800"/>
            <a:ext cx="9296400" cy="4572000"/>
          </a:xfrm>
        </p:spPr>
        <p:txBody>
          <a:bodyPr>
            <a:normAutofit/>
          </a:bodyPr>
          <a:lstStyle/>
          <a:p>
            <a:pPr>
              <a:defRPr/>
            </a:pPr>
            <a:r>
              <a:rPr lang="en-US" dirty="0">
                <a:ea typeface="ＭＳ Ｐゴシック" charset="0"/>
              </a:rPr>
              <a:t>Python supports a </a:t>
            </a:r>
            <a:r>
              <a:rPr lang="en-US" b="1" dirty="0">
                <a:solidFill>
                  <a:srgbClr val="00B0F0"/>
                </a:solidFill>
                <a:ea typeface="ＭＳ Ｐゴシック" charset="0"/>
              </a:rPr>
              <a:t>break</a:t>
            </a:r>
            <a:r>
              <a:rPr lang="en-US" dirty="0">
                <a:solidFill>
                  <a:srgbClr val="00B0F0"/>
                </a:solidFill>
                <a:ea typeface="ＭＳ Ｐゴシック" charset="0"/>
              </a:rPr>
              <a:t> </a:t>
            </a:r>
            <a:r>
              <a:rPr lang="en-US" dirty="0">
                <a:ea typeface="ＭＳ Ｐゴシック" charset="0"/>
              </a:rPr>
              <a:t>statement that immediately terminate a while or for loop when executed within its body.</a:t>
            </a: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marL="0" indent="0">
              <a:buNone/>
              <a:defRPr/>
            </a:pPr>
            <a:endParaRPr lang="en-US" sz="1000" dirty="0">
              <a:ea typeface="ＭＳ Ｐゴシック" charset="0"/>
            </a:endParaRPr>
          </a:p>
          <a:p>
            <a:pPr>
              <a:defRPr/>
            </a:pPr>
            <a:r>
              <a:rPr lang="en-US" dirty="0">
                <a:ea typeface="ＭＳ Ｐゴシック" charset="0"/>
              </a:rPr>
              <a:t>Python also supports a </a:t>
            </a:r>
            <a:r>
              <a:rPr lang="en-US" b="1" dirty="0">
                <a:solidFill>
                  <a:srgbClr val="00B0F0"/>
                </a:solidFill>
                <a:ea typeface="ＭＳ Ｐゴシック" charset="0"/>
              </a:rPr>
              <a:t>continue</a:t>
            </a:r>
            <a:r>
              <a:rPr lang="en-US" dirty="0">
                <a:solidFill>
                  <a:srgbClr val="00B0F0"/>
                </a:solidFill>
                <a:ea typeface="ＭＳ Ｐゴシック" charset="0"/>
              </a:rPr>
              <a:t> </a:t>
            </a:r>
            <a:r>
              <a:rPr lang="en-US" dirty="0">
                <a:ea typeface="ＭＳ Ｐゴシック" charset="0"/>
              </a:rPr>
              <a:t>statement that causes the current iteration of a loop body to stop, but with subsequent passes of the loop proceeding as expected.</a:t>
            </a:r>
          </a:p>
        </p:txBody>
      </p:sp>
      <p:pic>
        <p:nvPicPr>
          <p:cNvPr id="92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5358" y="2454443"/>
            <a:ext cx="2984500" cy="1917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19" name="Title 1"/>
          <p:cNvSpPr>
            <a:spLocks noGrp="1"/>
          </p:cNvSpPr>
          <p:nvPr>
            <p:ph type="title"/>
          </p:nvPr>
        </p:nvSpPr>
        <p:spPr/>
        <p:txBody>
          <a:bodyPr/>
          <a:lstStyle/>
          <a:p>
            <a:r>
              <a:rPr lang="en-US" altLang="zh-CN"/>
              <a:t>Break and Continue</a:t>
            </a:r>
          </a:p>
        </p:txBody>
      </p:sp>
    </p:spTree>
    <p:extLst>
      <p:ext uri="{BB962C8B-B14F-4D97-AF65-F5344CB8AC3E}">
        <p14:creationId xmlns:p14="http://schemas.microsoft.com/office/powerpoint/2010/main" val="236888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a:t>Functions</a:t>
            </a:r>
          </a:p>
        </p:txBody>
      </p:sp>
      <p:sp>
        <p:nvSpPr>
          <p:cNvPr id="10243" name="Content Placeholder 2" descr="Rectangle: Click to edit Master text styles&#10;Second level&#10;Third level&#10;Fourth level&#10;Fifth level"/>
          <p:cNvSpPr>
            <a:spLocks noGrp="1"/>
          </p:cNvSpPr>
          <p:nvPr>
            <p:ph idx="1"/>
          </p:nvPr>
        </p:nvSpPr>
        <p:spPr>
          <a:xfrm>
            <a:off x="962525" y="1447800"/>
            <a:ext cx="10274969" cy="4648200"/>
          </a:xfrm>
        </p:spPr>
        <p:txBody>
          <a:bodyPr>
            <a:normAutofit/>
          </a:bodyPr>
          <a:lstStyle/>
          <a:p>
            <a:r>
              <a:rPr lang="en-US" altLang="zh-CN" sz="2400" dirty="0"/>
              <a:t>Functions are defined using the keyword </a:t>
            </a:r>
            <a:r>
              <a:rPr lang="en-US" altLang="zh-CN" sz="2400" b="1" dirty="0"/>
              <a:t>def</a:t>
            </a:r>
            <a:r>
              <a:rPr lang="en-US" altLang="zh-CN" sz="2400"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This establishes a new identifier as the name of the function (count, in this example), and it establishes the number of parameters that it expects, which defines the function</a:t>
            </a:r>
            <a:r>
              <a:rPr lang="en-US" altLang="en-US" sz="2400" dirty="0"/>
              <a:t>’</a:t>
            </a:r>
            <a:r>
              <a:rPr lang="en-US" altLang="zh-CN" sz="2400" dirty="0"/>
              <a:t>s </a:t>
            </a:r>
            <a:r>
              <a:rPr lang="en-US" altLang="zh-CN" sz="2400" b="1" dirty="0">
                <a:solidFill>
                  <a:srgbClr val="00B0F0"/>
                </a:solidFill>
              </a:rPr>
              <a:t>signature</a:t>
            </a:r>
            <a:r>
              <a:rPr lang="en-US" altLang="zh-CN" sz="2400" dirty="0"/>
              <a:t>.</a:t>
            </a:r>
          </a:p>
          <a:p>
            <a:r>
              <a:rPr lang="en-US" altLang="zh-CN" sz="2400" dirty="0"/>
              <a:t>The </a:t>
            </a:r>
            <a:r>
              <a:rPr lang="en-US" altLang="zh-CN" sz="2400" b="1" dirty="0">
                <a:solidFill>
                  <a:srgbClr val="00B0F0"/>
                </a:solidFill>
              </a:rPr>
              <a:t>return</a:t>
            </a:r>
            <a:r>
              <a:rPr lang="en-US" altLang="zh-CN" sz="2400" dirty="0">
                <a:solidFill>
                  <a:srgbClr val="00B0F0"/>
                </a:solidFill>
              </a:rPr>
              <a:t> </a:t>
            </a:r>
            <a:r>
              <a:rPr lang="en-US" altLang="zh-CN" sz="2400" dirty="0"/>
              <a:t>statement returns the value for this function and terminates its processing.</a:t>
            </a:r>
          </a:p>
        </p:txBody>
      </p:sp>
      <p:pic>
        <p:nvPicPr>
          <p:cNvPr id="1024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892300"/>
            <a:ext cx="3340100" cy="2146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53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a:t>Information Passing</a:t>
            </a:r>
          </a:p>
        </p:txBody>
      </p:sp>
      <p:sp>
        <p:nvSpPr>
          <p:cNvPr id="17410" name="Content Placeholder 2" descr="Rectangle: Click to edit Master text styles&#10;Second level&#10;Third level&#10;Fourth level&#10;Fifth level"/>
          <p:cNvSpPr>
            <a:spLocks noGrp="1"/>
          </p:cNvSpPr>
          <p:nvPr>
            <p:ph idx="1"/>
          </p:nvPr>
        </p:nvSpPr>
        <p:spPr>
          <a:xfrm>
            <a:off x="1034716" y="1600200"/>
            <a:ext cx="9099884" cy="4419600"/>
          </a:xfrm>
        </p:spPr>
        <p:txBody>
          <a:bodyPr/>
          <a:lstStyle/>
          <a:p>
            <a:pPr>
              <a:defRPr/>
            </a:pPr>
            <a:r>
              <a:rPr lang="en-US" sz="2400" dirty="0">
                <a:ea typeface="ＭＳ Ｐゴシック" charset="0"/>
              </a:rPr>
              <a:t>Parameter passing in Python follows the semantics of the standard assignment statement.</a:t>
            </a:r>
          </a:p>
          <a:p>
            <a:pPr>
              <a:defRPr/>
            </a:pPr>
            <a:r>
              <a:rPr lang="en-US" sz="2400" dirty="0">
                <a:ea typeface="ＭＳ Ｐゴシック" charset="0"/>
              </a:rPr>
              <a:t>For example</a:t>
            </a:r>
          </a:p>
          <a:p>
            <a:pPr marL="0" indent="0">
              <a:buNone/>
              <a:defRPr/>
            </a:pPr>
            <a:endParaRPr lang="en-US" sz="2400" dirty="0">
              <a:ea typeface="ＭＳ Ｐゴシック" charset="0"/>
            </a:endParaRPr>
          </a:p>
          <a:p>
            <a:pPr marL="0" indent="0">
              <a:buNone/>
              <a:defRPr/>
            </a:pPr>
            <a:r>
              <a:rPr lang="en-US" sz="2400" dirty="0">
                <a:ea typeface="ＭＳ Ｐゴシック" charset="0"/>
              </a:rPr>
              <a:t>	is the same as</a:t>
            </a:r>
          </a:p>
          <a:p>
            <a:pPr marL="0" indent="0">
              <a:buNone/>
              <a:defRPr/>
            </a:pPr>
            <a:endParaRPr lang="en-US" sz="2400" dirty="0">
              <a:ea typeface="ＭＳ Ｐゴシック" charset="0"/>
            </a:endParaRPr>
          </a:p>
          <a:p>
            <a:pPr marL="0" indent="0">
              <a:buNone/>
              <a:defRPr/>
            </a:pPr>
            <a:r>
              <a:rPr lang="en-US" sz="2400" dirty="0">
                <a:ea typeface="ＭＳ Ｐゴシック" charset="0"/>
              </a:rPr>
              <a:t>	and results in</a:t>
            </a:r>
          </a:p>
        </p:txBody>
      </p:sp>
      <p:pic>
        <p:nvPicPr>
          <p:cNvPr id="112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90800"/>
            <a:ext cx="4140200" cy="5207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127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404394"/>
            <a:ext cx="2387600" cy="9017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127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4400"/>
            <a:ext cx="79248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51102" y="57944"/>
            <a:ext cx="2540897" cy="1632744"/>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
        <p:nvSpPr>
          <p:cNvPr id="2" name="直角双向箭头 1"/>
          <p:cNvSpPr/>
          <p:nvPr/>
        </p:nvSpPr>
        <p:spPr>
          <a:xfrm>
            <a:off x="9218141" y="2122574"/>
            <a:ext cx="1532238" cy="803189"/>
          </a:xfrm>
          <a:prstGeom prst="lef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810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73D28D-4EF4-4C30-A7D1-2F50ECD5468E}" type="slidenum">
              <a:rPr lang="zh-CN" altLang="en-US" sz="1400"/>
              <a:pPr>
                <a:spcBef>
                  <a:spcPct val="0"/>
                </a:spcBef>
                <a:buFontTx/>
                <a:buNone/>
              </a:pPr>
              <a:t>13</a:t>
            </a:fld>
            <a:endParaRPr lang="en-US" altLang="zh-CN" sz="1400"/>
          </a:p>
        </p:txBody>
      </p:sp>
      <p:pic>
        <p:nvPicPr>
          <p:cNvPr id="522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50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24050" y="-78830"/>
            <a:ext cx="8253205" cy="6934200"/>
          </a:xfrm>
          <a:prstGeom prst="rect">
            <a:avLst/>
          </a:prstGeom>
        </p:spPr>
      </p:pic>
    </p:spTree>
    <p:extLst>
      <p:ext uri="{BB962C8B-B14F-4D97-AF65-F5344CB8AC3E}">
        <p14:creationId xmlns:p14="http://schemas.microsoft.com/office/powerpoint/2010/main" val="351442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85" y="1893286"/>
            <a:ext cx="11992615" cy="2863909"/>
          </a:xfrm>
          <a:prstGeom prst="rect">
            <a:avLst/>
          </a:prstGeom>
        </p:spPr>
      </p:pic>
      <p:cxnSp>
        <p:nvCxnSpPr>
          <p:cNvPr id="3" name="直接箭头连接符 2"/>
          <p:cNvCxnSpPr/>
          <p:nvPr/>
        </p:nvCxnSpPr>
        <p:spPr>
          <a:xfrm>
            <a:off x="8715737" y="3229337"/>
            <a:ext cx="229178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5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5" y="198614"/>
            <a:ext cx="12038753" cy="5843371"/>
          </a:xfrm>
          <a:prstGeom prst="rect">
            <a:avLst/>
          </a:prstGeom>
        </p:spPr>
      </p:pic>
    </p:spTree>
    <p:extLst>
      <p:ext uri="{BB962C8B-B14F-4D97-AF65-F5344CB8AC3E}">
        <p14:creationId xmlns:p14="http://schemas.microsoft.com/office/powerpoint/2010/main" val="84718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190" y="0"/>
            <a:ext cx="8885710" cy="6798630"/>
          </a:xfrm>
          <a:prstGeom prst="rect">
            <a:avLst/>
          </a:prstGeom>
        </p:spPr>
      </p:pic>
    </p:spTree>
    <p:extLst>
      <p:ext uri="{BB962C8B-B14F-4D97-AF65-F5344CB8AC3E}">
        <p14:creationId xmlns:p14="http://schemas.microsoft.com/office/powerpoint/2010/main" val="118174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525" y="428625"/>
            <a:ext cx="12172950" cy="6000750"/>
          </a:xfrm>
          <a:prstGeom prst="rect">
            <a:avLst/>
          </a:prstGeom>
        </p:spPr>
      </p:pic>
    </p:spTree>
    <p:extLst>
      <p:ext uri="{BB962C8B-B14F-4D97-AF65-F5344CB8AC3E}">
        <p14:creationId xmlns:p14="http://schemas.microsoft.com/office/powerpoint/2010/main" val="199742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24579-178C-4A58-B771-641822F861BF}"/>
              </a:ext>
            </a:extLst>
          </p:cNvPr>
          <p:cNvSpPr>
            <a:spLocks noGrp="1"/>
          </p:cNvSpPr>
          <p:nvPr>
            <p:ph type="title"/>
          </p:nvPr>
        </p:nvSpPr>
        <p:spPr>
          <a:xfrm>
            <a:off x="266700" y="84570"/>
            <a:ext cx="9843655" cy="1068821"/>
          </a:xfrm>
        </p:spPr>
        <p:txBody>
          <a:bodyPr>
            <a:normAutofit/>
          </a:bodyPr>
          <a:lstStyle/>
          <a:p>
            <a:r>
              <a:rPr lang="zh-CN" altLang="en-US" sz="3200" dirty="0"/>
              <a:t>埃氏筛法和线性筛法求素数</a:t>
            </a:r>
            <a:br>
              <a:rPr lang="zh-CN" altLang="en-US" sz="3200" dirty="0"/>
            </a:br>
            <a:r>
              <a:rPr lang="en-US" altLang="zh-CN" sz="2000" dirty="0">
                <a:hlinkClick r:id="rId2"/>
              </a:rPr>
              <a:t>https://blog.csdn.net/xuechen_gemgirl/article/details/79555123</a:t>
            </a:r>
            <a:r>
              <a:rPr lang="en-US" altLang="zh-CN" sz="2000" dirty="0"/>
              <a:t> </a:t>
            </a:r>
            <a:endParaRPr lang="zh-CN" altLang="en-US" sz="3200" dirty="0"/>
          </a:p>
        </p:txBody>
      </p:sp>
      <p:pic>
        <p:nvPicPr>
          <p:cNvPr id="6" name="图片 5">
            <a:extLst>
              <a:ext uri="{FF2B5EF4-FFF2-40B4-BE49-F238E27FC236}">
                <a16:creationId xmlns:a16="http://schemas.microsoft.com/office/drawing/2014/main" id="{C1175D90-460D-4030-A02D-7B42DF585649}"/>
              </a:ext>
            </a:extLst>
          </p:cNvPr>
          <p:cNvPicPr>
            <a:picLocks noChangeAspect="1"/>
          </p:cNvPicPr>
          <p:nvPr/>
        </p:nvPicPr>
        <p:blipFill>
          <a:blip r:embed="rId3"/>
          <a:stretch>
            <a:fillRect/>
          </a:stretch>
        </p:blipFill>
        <p:spPr>
          <a:xfrm>
            <a:off x="266700" y="1245467"/>
            <a:ext cx="7565568" cy="5300806"/>
          </a:xfrm>
          <a:prstGeom prst="rect">
            <a:avLst/>
          </a:prstGeom>
          <a:ln>
            <a:solidFill>
              <a:schemeClr val="tx1"/>
            </a:solidFill>
          </a:ln>
        </p:spPr>
      </p:pic>
      <p:pic>
        <p:nvPicPr>
          <p:cNvPr id="7" name="图片 6">
            <a:extLst>
              <a:ext uri="{FF2B5EF4-FFF2-40B4-BE49-F238E27FC236}">
                <a16:creationId xmlns:a16="http://schemas.microsoft.com/office/drawing/2014/main" id="{D87AF222-5A37-40F5-9485-DFE9CC7D5C5B}"/>
              </a:ext>
            </a:extLst>
          </p:cNvPr>
          <p:cNvPicPr>
            <a:picLocks noChangeAspect="1"/>
          </p:cNvPicPr>
          <p:nvPr/>
        </p:nvPicPr>
        <p:blipFill>
          <a:blip r:embed="rId4"/>
          <a:stretch>
            <a:fillRect/>
          </a:stretch>
        </p:blipFill>
        <p:spPr>
          <a:xfrm>
            <a:off x="7910920" y="220085"/>
            <a:ext cx="3332044" cy="6571063"/>
          </a:xfrm>
          <a:prstGeom prst="rect">
            <a:avLst/>
          </a:prstGeom>
        </p:spPr>
      </p:pic>
    </p:spTree>
    <p:extLst>
      <p:ext uri="{BB962C8B-B14F-4D97-AF65-F5344CB8AC3E}">
        <p14:creationId xmlns:p14="http://schemas.microsoft.com/office/powerpoint/2010/main" val="300475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p:txBody>
          <a:bodyPr>
            <a:normAutofit fontScale="92500"/>
          </a:bodyPr>
          <a:lstStyle/>
          <a:p>
            <a:pPr marL="0" indent="0">
              <a:buNone/>
            </a:pPr>
            <a:r>
              <a:rPr lang="en-US" altLang="zh-CN" b="1" dirty="0">
                <a:solidFill>
                  <a:schemeClr val="bg1">
                    <a:lumMod val="65000"/>
                  </a:schemeClr>
                </a:solidFill>
              </a:rPr>
              <a:t>1 Python Primer 1</a:t>
            </a:r>
            <a:endParaRPr lang="en-US" altLang="zh-CN" dirty="0">
              <a:solidFill>
                <a:schemeClr val="bg1">
                  <a:lumMod val="65000"/>
                </a:schemeClr>
              </a:solidFill>
            </a:endParaRPr>
          </a:p>
          <a:p>
            <a:pPr marL="0" indent="0">
              <a:buNone/>
            </a:pPr>
            <a:r>
              <a:rPr lang="en-US" altLang="zh-CN" dirty="0">
                <a:solidFill>
                  <a:schemeClr val="bg1">
                    <a:lumMod val="65000"/>
                  </a:schemeClr>
                </a:solidFill>
              </a:rPr>
              <a:t>1.1 Python Overview.</a:t>
            </a:r>
            <a:r>
              <a:rPr lang="en-US" altLang="zh-CN" b="1" dirty="0">
                <a:solidFill>
                  <a:schemeClr val="bg1">
                    <a:lumMod val="65000"/>
                  </a:schemeClr>
                </a:solidFill>
              </a:rPr>
              <a:t>2</a:t>
            </a:r>
            <a:endParaRPr lang="en-US" altLang="zh-CN" dirty="0">
              <a:solidFill>
                <a:schemeClr val="bg1">
                  <a:lumMod val="65000"/>
                </a:schemeClr>
              </a:solidFill>
            </a:endParaRPr>
          </a:p>
          <a:p>
            <a:pPr marL="0" indent="0">
              <a:buNone/>
            </a:pPr>
            <a:r>
              <a:rPr lang="en-US" altLang="zh-CN" dirty="0">
                <a:solidFill>
                  <a:schemeClr val="bg1">
                    <a:lumMod val="65000"/>
                  </a:schemeClr>
                </a:solidFill>
              </a:rPr>
              <a:t>1.2 Objects in Python.</a:t>
            </a:r>
            <a:r>
              <a:rPr lang="en-US" altLang="zh-CN" b="1" dirty="0">
                <a:solidFill>
                  <a:schemeClr val="bg1">
                    <a:lumMod val="65000"/>
                  </a:schemeClr>
                </a:solidFill>
              </a:rPr>
              <a:t>4</a:t>
            </a:r>
            <a:endParaRPr lang="en-US" altLang="zh-CN" dirty="0">
              <a:solidFill>
                <a:schemeClr val="bg1">
                  <a:lumMod val="65000"/>
                </a:schemeClr>
              </a:solidFill>
            </a:endParaRPr>
          </a:p>
          <a:p>
            <a:pPr marL="0" indent="0">
              <a:buNone/>
            </a:pPr>
            <a:r>
              <a:rPr lang="en-US" altLang="zh-CN" dirty="0">
                <a:solidFill>
                  <a:schemeClr val="bg1">
                    <a:lumMod val="65000"/>
                  </a:schemeClr>
                </a:solidFill>
              </a:rPr>
              <a:t>1.3 Expressions, Operators, and Precedence.</a:t>
            </a:r>
            <a:r>
              <a:rPr lang="en-US" altLang="zh-CN" b="1" dirty="0">
                <a:solidFill>
                  <a:schemeClr val="bg1">
                    <a:lumMod val="65000"/>
                  </a:schemeClr>
                </a:solidFill>
              </a:rPr>
              <a:t>12</a:t>
            </a:r>
            <a:endParaRPr lang="en-US" altLang="zh-CN" dirty="0">
              <a:solidFill>
                <a:schemeClr val="bg1">
                  <a:lumMod val="65000"/>
                </a:schemeClr>
              </a:solidFill>
            </a:endParaRPr>
          </a:p>
          <a:p>
            <a:pPr marL="0" indent="0">
              <a:buNone/>
            </a:pPr>
            <a:endParaRPr lang="zh-CN" altLang="en-US" dirty="0"/>
          </a:p>
        </p:txBody>
      </p:sp>
      <p:sp>
        <p:nvSpPr>
          <p:cNvPr id="4" name="内容占位符 3"/>
          <p:cNvSpPr>
            <a:spLocks noGrp="1"/>
          </p:cNvSpPr>
          <p:nvPr>
            <p:ph sz="half" idx="2"/>
          </p:nvPr>
        </p:nvSpPr>
        <p:spPr>
          <a:xfrm>
            <a:off x="6172200" y="1825625"/>
            <a:ext cx="5644662" cy="4351338"/>
          </a:xfrm>
        </p:spPr>
        <p:txBody>
          <a:bodyPr>
            <a:normAutofit fontScale="92500"/>
          </a:bodyPr>
          <a:lstStyle/>
          <a:p>
            <a:pPr marL="0" indent="0">
              <a:buNone/>
            </a:pPr>
            <a:r>
              <a:rPr lang="en-US" altLang="zh-CN" dirty="0"/>
              <a:t>1.4 </a:t>
            </a:r>
            <a:r>
              <a:rPr lang="en-US" altLang="zh-CN" dirty="0">
                <a:solidFill>
                  <a:srgbClr val="00B0F0"/>
                </a:solidFill>
              </a:rPr>
              <a:t>Control Flow</a:t>
            </a:r>
            <a:r>
              <a:rPr lang="en-US" altLang="zh-CN" dirty="0"/>
              <a:t> </a:t>
            </a:r>
            <a:r>
              <a:rPr lang="en-US" altLang="zh-CN" b="1" dirty="0"/>
              <a:t>18</a:t>
            </a:r>
            <a:endParaRPr lang="en-US" altLang="zh-CN" dirty="0"/>
          </a:p>
          <a:p>
            <a:pPr marL="0" indent="0">
              <a:buNone/>
            </a:pPr>
            <a:r>
              <a:rPr lang="en-US" altLang="zh-CN" dirty="0"/>
              <a:t>1.5 </a:t>
            </a:r>
            <a:r>
              <a:rPr lang="en-US" altLang="zh-CN" dirty="0">
                <a:solidFill>
                  <a:srgbClr val="00B0F0"/>
                </a:solidFill>
              </a:rPr>
              <a:t>Functions</a:t>
            </a:r>
            <a:r>
              <a:rPr lang="en-US" altLang="zh-CN" dirty="0"/>
              <a:t> </a:t>
            </a:r>
            <a:r>
              <a:rPr lang="en-US" altLang="zh-CN" b="1" dirty="0"/>
              <a:t>23</a:t>
            </a:r>
            <a:endParaRPr lang="en-US" altLang="zh-CN" dirty="0"/>
          </a:p>
          <a:p>
            <a:pPr marL="0" indent="0">
              <a:buNone/>
            </a:pPr>
            <a:r>
              <a:rPr lang="en-US" altLang="zh-CN" dirty="0"/>
              <a:t>1.6 Simple Input and Output </a:t>
            </a:r>
            <a:r>
              <a:rPr lang="en-US" altLang="zh-CN" b="1" dirty="0"/>
              <a:t>30</a:t>
            </a:r>
            <a:endParaRPr lang="en-US" altLang="zh-CN" dirty="0"/>
          </a:p>
          <a:p>
            <a:pPr marL="0" indent="0">
              <a:buNone/>
            </a:pPr>
            <a:r>
              <a:rPr lang="en-US" altLang="zh-CN" dirty="0"/>
              <a:t>1.7 Exception Handling.</a:t>
            </a:r>
            <a:r>
              <a:rPr lang="en-US" altLang="zh-CN" b="1" dirty="0"/>
              <a:t>33</a:t>
            </a:r>
            <a:endParaRPr lang="en-US" altLang="zh-CN" dirty="0"/>
          </a:p>
          <a:p>
            <a:pPr marL="0" indent="0">
              <a:buNone/>
            </a:pPr>
            <a:r>
              <a:rPr lang="en-US" altLang="zh-CN" dirty="0"/>
              <a:t>1.8 Iterators and Generators </a:t>
            </a:r>
            <a:r>
              <a:rPr lang="en-US" altLang="zh-CN" b="1" dirty="0"/>
              <a:t>39</a:t>
            </a:r>
            <a:endParaRPr lang="en-US" altLang="zh-CN" dirty="0"/>
          </a:p>
          <a:p>
            <a:pPr marL="0" indent="0">
              <a:buNone/>
            </a:pPr>
            <a:r>
              <a:rPr lang="en-US" altLang="zh-CN" dirty="0"/>
              <a:t>1.9 Additional Python Conveniences </a:t>
            </a:r>
            <a:r>
              <a:rPr lang="en-US" altLang="zh-CN" b="1" dirty="0"/>
              <a:t>42</a:t>
            </a:r>
            <a:endParaRPr lang="en-US" altLang="zh-CN" dirty="0"/>
          </a:p>
          <a:p>
            <a:pPr marL="0" indent="0">
              <a:buNone/>
            </a:pPr>
            <a:r>
              <a:rPr lang="en-US" altLang="zh-CN" dirty="0"/>
              <a:t>1.10 Scopes and Namespaces </a:t>
            </a:r>
            <a:r>
              <a:rPr lang="en-US" altLang="zh-CN" b="1" dirty="0"/>
              <a:t>46</a:t>
            </a:r>
            <a:endParaRPr lang="en-US" altLang="zh-CN" dirty="0"/>
          </a:p>
          <a:p>
            <a:pPr marL="0" indent="0">
              <a:buNone/>
            </a:pPr>
            <a:r>
              <a:rPr lang="en-US" altLang="zh-CN" dirty="0"/>
              <a:t>1.11 Modules and the Import Statement </a:t>
            </a:r>
            <a:r>
              <a:rPr lang="en-US" altLang="zh-CN" b="1" dirty="0"/>
              <a:t>48</a:t>
            </a:r>
            <a:endParaRPr lang="en-US" altLang="zh-CN" dirty="0"/>
          </a:p>
        </p:txBody>
      </p:sp>
    </p:spTree>
    <p:extLst>
      <p:ext uri="{BB962C8B-B14F-4D97-AF65-F5344CB8AC3E}">
        <p14:creationId xmlns:p14="http://schemas.microsoft.com/office/powerpoint/2010/main" val="386478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p:txBody>
          <a:bodyPr>
            <a:normAutofit fontScale="92500"/>
          </a:bodyPr>
          <a:lstStyle/>
          <a:p>
            <a:pPr marL="0" indent="0">
              <a:buNone/>
            </a:pPr>
            <a:r>
              <a:rPr lang="en-US" altLang="zh-CN" b="1" dirty="0">
                <a:solidFill>
                  <a:schemeClr val="bg1">
                    <a:lumMod val="65000"/>
                  </a:schemeClr>
                </a:solidFill>
              </a:rPr>
              <a:t>1 Python Primer 1</a:t>
            </a:r>
            <a:endParaRPr lang="en-US" altLang="zh-CN" dirty="0">
              <a:solidFill>
                <a:schemeClr val="bg1">
                  <a:lumMod val="65000"/>
                </a:schemeClr>
              </a:solidFill>
            </a:endParaRPr>
          </a:p>
          <a:p>
            <a:pPr marL="0" indent="0">
              <a:buNone/>
            </a:pPr>
            <a:r>
              <a:rPr lang="en-US" altLang="zh-CN" dirty="0">
                <a:solidFill>
                  <a:schemeClr val="bg1">
                    <a:lumMod val="65000"/>
                  </a:schemeClr>
                </a:solidFill>
              </a:rPr>
              <a:t>1.1 Python Overview.</a:t>
            </a:r>
            <a:r>
              <a:rPr lang="en-US" altLang="zh-CN" b="1" dirty="0">
                <a:solidFill>
                  <a:schemeClr val="bg1">
                    <a:lumMod val="65000"/>
                  </a:schemeClr>
                </a:solidFill>
              </a:rPr>
              <a:t>2</a:t>
            </a:r>
            <a:endParaRPr lang="en-US" altLang="zh-CN" dirty="0">
              <a:solidFill>
                <a:schemeClr val="bg1">
                  <a:lumMod val="65000"/>
                </a:schemeClr>
              </a:solidFill>
            </a:endParaRPr>
          </a:p>
          <a:p>
            <a:pPr marL="0" indent="0">
              <a:buNone/>
            </a:pPr>
            <a:r>
              <a:rPr lang="en-US" altLang="zh-CN" dirty="0">
                <a:solidFill>
                  <a:schemeClr val="bg1">
                    <a:lumMod val="65000"/>
                  </a:schemeClr>
                </a:solidFill>
              </a:rPr>
              <a:t>1.2 Objects in Python.</a:t>
            </a:r>
            <a:r>
              <a:rPr lang="en-US" altLang="zh-CN" b="1" dirty="0">
                <a:solidFill>
                  <a:schemeClr val="bg1">
                    <a:lumMod val="65000"/>
                  </a:schemeClr>
                </a:solidFill>
              </a:rPr>
              <a:t>4</a:t>
            </a:r>
            <a:endParaRPr lang="en-US" altLang="zh-CN" dirty="0">
              <a:solidFill>
                <a:schemeClr val="bg1">
                  <a:lumMod val="65000"/>
                </a:schemeClr>
              </a:solidFill>
            </a:endParaRPr>
          </a:p>
          <a:p>
            <a:pPr marL="0" indent="0">
              <a:buNone/>
            </a:pPr>
            <a:r>
              <a:rPr lang="en-US" altLang="zh-CN" dirty="0">
                <a:solidFill>
                  <a:schemeClr val="bg1">
                    <a:lumMod val="65000"/>
                  </a:schemeClr>
                </a:solidFill>
              </a:rPr>
              <a:t>1.3 Expressions, Operators, and Precedence.</a:t>
            </a:r>
            <a:r>
              <a:rPr lang="en-US" altLang="zh-CN" b="1" dirty="0">
                <a:solidFill>
                  <a:schemeClr val="bg1">
                    <a:lumMod val="65000"/>
                  </a:schemeClr>
                </a:solidFill>
              </a:rPr>
              <a:t>12</a:t>
            </a:r>
            <a:endParaRPr lang="en-US" altLang="zh-CN" dirty="0">
              <a:solidFill>
                <a:schemeClr val="bg1">
                  <a:lumMod val="65000"/>
                </a:schemeClr>
              </a:solidFill>
            </a:endParaRPr>
          </a:p>
          <a:p>
            <a:pPr marL="0" indent="0">
              <a:buNone/>
            </a:pPr>
            <a:endParaRPr lang="zh-CN" altLang="en-US" dirty="0"/>
          </a:p>
        </p:txBody>
      </p:sp>
      <p:sp>
        <p:nvSpPr>
          <p:cNvPr id="4" name="内容占位符 3"/>
          <p:cNvSpPr>
            <a:spLocks noGrp="1"/>
          </p:cNvSpPr>
          <p:nvPr>
            <p:ph sz="half" idx="2"/>
          </p:nvPr>
        </p:nvSpPr>
        <p:spPr>
          <a:xfrm>
            <a:off x="6172200" y="1825625"/>
            <a:ext cx="5644662" cy="4351338"/>
          </a:xfrm>
        </p:spPr>
        <p:txBody>
          <a:bodyPr>
            <a:normAutofit fontScale="92500"/>
          </a:bodyPr>
          <a:lstStyle/>
          <a:p>
            <a:pPr marL="0" indent="0">
              <a:buNone/>
            </a:pPr>
            <a:r>
              <a:rPr lang="en-US" altLang="zh-CN" dirty="0"/>
              <a:t>1.4 </a:t>
            </a:r>
            <a:r>
              <a:rPr lang="en-US" altLang="zh-CN" dirty="0">
                <a:solidFill>
                  <a:srgbClr val="00B0F0"/>
                </a:solidFill>
              </a:rPr>
              <a:t>Control Flow</a:t>
            </a:r>
            <a:r>
              <a:rPr lang="en-US" altLang="zh-CN" dirty="0"/>
              <a:t> </a:t>
            </a:r>
            <a:r>
              <a:rPr lang="en-US" altLang="zh-CN" b="1" dirty="0"/>
              <a:t>18</a:t>
            </a:r>
            <a:endParaRPr lang="en-US" altLang="zh-CN" dirty="0"/>
          </a:p>
          <a:p>
            <a:pPr marL="0" indent="0">
              <a:buNone/>
            </a:pPr>
            <a:r>
              <a:rPr lang="en-US" altLang="zh-CN" dirty="0"/>
              <a:t>1.5 </a:t>
            </a:r>
            <a:r>
              <a:rPr lang="en-US" altLang="zh-CN" dirty="0">
                <a:solidFill>
                  <a:srgbClr val="00B0F0"/>
                </a:solidFill>
              </a:rPr>
              <a:t>Functions</a:t>
            </a:r>
            <a:r>
              <a:rPr lang="en-US" altLang="zh-CN" dirty="0"/>
              <a:t> </a:t>
            </a:r>
            <a:r>
              <a:rPr lang="en-US" altLang="zh-CN" b="1" dirty="0"/>
              <a:t>23</a:t>
            </a:r>
            <a:endParaRPr lang="en-US" altLang="zh-CN" dirty="0"/>
          </a:p>
          <a:p>
            <a:pPr marL="0" indent="0">
              <a:buNone/>
            </a:pPr>
            <a:r>
              <a:rPr lang="en-US" altLang="zh-CN" dirty="0">
                <a:solidFill>
                  <a:srgbClr val="FF0000"/>
                </a:solidFill>
              </a:rPr>
              <a:t>1.6 Simple Input and Output </a:t>
            </a:r>
            <a:r>
              <a:rPr lang="en-US" altLang="zh-CN" b="1" dirty="0">
                <a:solidFill>
                  <a:srgbClr val="FF0000"/>
                </a:solidFill>
              </a:rPr>
              <a:t>30</a:t>
            </a:r>
            <a:endParaRPr lang="en-US" altLang="zh-CN" dirty="0">
              <a:solidFill>
                <a:srgbClr val="FF0000"/>
              </a:solidFill>
            </a:endParaRPr>
          </a:p>
          <a:p>
            <a:pPr marL="0" indent="0">
              <a:buNone/>
            </a:pPr>
            <a:r>
              <a:rPr lang="en-US" altLang="zh-CN" dirty="0"/>
              <a:t>1.7 Exception Handling.</a:t>
            </a:r>
            <a:r>
              <a:rPr lang="en-US" altLang="zh-CN" b="1" dirty="0"/>
              <a:t>33</a:t>
            </a:r>
            <a:endParaRPr lang="en-US" altLang="zh-CN" dirty="0"/>
          </a:p>
          <a:p>
            <a:pPr marL="0" indent="0">
              <a:buNone/>
            </a:pPr>
            <a:r>
              <a:rPr lang="en-US" altLang="zh-CN" dirty="0"/>
              <a:t>1.8 Iterators and Generators </a:t>
            </a:r>
            <a:r>
              <a:rPr lang="en-US" altLang="zh-CN" b="1" dirty="0"/>
              <a:t>39</a:t>
            </a:r>
            <a:endParaRPr lang="en-US" altLang="zh-CN" dirty="0"/>
          </a:p>
          <a:p>
            <a:pPr marL="0" indent="0">
              <a:buNone/>
            </a:pPr>
            <a:r>
              <a:rPr lang="en-US" altLang="zh-CN" dirty="0"/>
              <a:t>1.9 Additional Python Conveniences </a:t>
            </a:r>
            <a:r>
              <a:rPr lang="en-US" altLang="zh-CN" b="1" dirty="0"/>
              <a:t>42</a:t>
            </a:r>
            <a:endParaRPr lang="en-US" altLang="zh-CN" dirty="0"/>
          </a:p>
          <a:p>
            <a:pPr marL="0" indent="0">
              <a:buNone/>
            </a:pPr>
            <a:r>
              <a:rPr lang="en-US" altLang="zh-CN" dirty="0"/>
              <a:t>1.10 Scopes and Namespaces </a:t>
            </a:r>
            <a:r>
              <a:rPr lang="en-US" altLang="zh-CN" b="1" dirty="0"/>
              <a:t>46</a:t>
            </a:r>
            <a:endParaRPr lang="en-US" altLang="zh-CN" dirty="0"/>
          </a:p>
          <a:p>
            <a:pPr marL="0" indent="0">
              <a:buNone/>
            </a:pPr>
            <a:r>
              <a:rPr lang="en-US" altLang="zh-CN" dirty="0"/>
              <a:t>1.11 Modules and the Import Statement </a:t>
            </a:r>
            <a:r>
              <a:rPr lang="en-US" altLang="zh-CN" b="1" dirty="0"/>
              <a:t>48</a:t>
            </a:r>
            <a:endParaRPr lang="en-US" altLang="zh-CN" dirty="0"/>
          </a:p>
        </p:txBody>
      </p:sp>
    </p:spTree>
    <p:extLst>
      <p:ext uri="{BB962C8B-B14F-4D97-AF65-F5344CB8AC3E}">
        <p14:creationId xmlns:p14="http://schemas.microsoft.com/office/powerpoint/2010/main" val="319615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a:t>Simple Output</a:t>
            </a:r>
          </a:p>
        </p:txBody>
      </p:sp>
      <p:sp>
        <p:nvSpPr>
          <p:cNvPr id="12291" name="Content Placeholder 2" descr="Rectangle: Click to edit Master text styles&#10;Second level&#10;Third level&#10;Fourth level&#10;Fifth level"/>
          <p:cNvSpPr>
            <a:spLocks noGrp="1"/>
          </p:cNvSpPr>
          <p:nvPr>
            <p:ph idx="1"/>
          </p:nvPr>
        </p:nvSpPr>
        <p:spPr>
          <a:xfrm>
            <a:off x="838199" y="1600200"/>
            <a:ext cx="10110537" cy="4419600"/>
          </a:xfrm>
        </p:spPr>
        <p:txBody>
          <a:bodyPr/>
          <a:lstStyle/>
          <a:p>
            <a:r>
              <a:rPr lang="en-US" altLang="zh-CN" dirty="0"/>
              <a:t>The built-in function, </a:t>
            </a:r>
            <a:r>
              <a:rPr lang="en-US" altLang="zh-CN" b="1" dirty="0"/>
              <a:t>print</a:t>
            </a:r>
            <a:r>
              <a:rPr lang="en-US" altLang="zh-CN" dirty="0"/>
              <a:t>, is used to generate standard output to the console.</a:t>
            </a:r>
          </a:p>
          <a:p>
            <a:r>
              <a:rPr lang="en-US" altLang="zh-CN" dirty="0"/>
              <a:t>In its simplest form, it prints an arbitrary sequence of arguments, separated by spaces, and followed by a trailing newline character.</a:t>
            </a:r>
          </a:p>
          <a:p>
            <a:r>
              <a:rPr lang="en-US" altLang="zh-CN" dirty="0"/>
              <a:t>For example, </a:t>
            </a:r>
          </a:p>
          <a:p>
            <a:pPr lvl="1"/>
            <a:r>
              <a:rPr lang="en-US" altLang="zh-CN" dirty="0"/>
              <a:t>the command print(</a:t>
            </a:r>
            <a:r>
              <a:rPr lang="en-US" altLang="en-US" dirty="0"/>
              <a:t>‘</a:t>
            </a:r>
            <a:r>
              <a:rPr lang="en-US" altLang="zh-CN" dirty="0"/>
              <a:t>maroon</a:t>
            </a:r>
            <a:r>
              <a:rPr lang="en-US" altLang="en-US" dirty="0"/>
              <a:t>’</a:t>
            </a:r>
            <a:r>
              <a:rPr lang="en-US" altLang="zh-CN" dirty="0"/>
              <a:t>, 5) outputs the string </a:t>
            </a:r>
            <a:r>
              <a:rPr lang="en-US" altLang="en-US" dirty="0"/>
              <a:t>‘</a:t>
            </a:r>
            <a:r>
              <a:rPr lang="en-US" altLang="zh-CN" dirty="0"/>
              <a:t>maroon 5\n</a:t>
            </a:r>
            <a:r>
              <a:rPr lang="en-US" altLang="en-US" dirty="0"/>
              <a:t>’</a:t>
            </a:r>
            <a:r>
              <a:rPr lang="en-US" altLang="zh-CN" dirty="0"/>
              <a:t>.</a:t>
            </a:r>
          </a:p>
          <a:p>
            <a:pPr lvl="1"/>
            <a:r>
              <a:rPr lang="en-US" altLang="zh-CN" dirty="0"/>
              <a:t>A </a:t>
            </a:r>
            <a:r>
              <a:rPr lang="en-US" altLang="zh-CN" dirty="0" err="1"/>
              <a:t>nonstring</a:t>
            </a:r>
            <a:r>
              <a:rPr lang="en-US" altLang="zh-CN" dirty="0"/>
              <a:t> argument x will be displayed as </a:t>
            </a:r>
            <a:r>
              <a:rPr lang="en-US" altLang="zh-CN" dirty="0" err="1"/>
              <a:t>str</a:t>
            </a:r>
            <a:r>
              <a:rPr lang="en-US" altLang="zh-CN" dirty="0"/>
              <a:t>(x).</a:t>
            </a:r>
          </a:p>
          <a:p>
            <a:endParaRPr lang="en-US" altLang="zh-CN" dirty="0"/>
          </a:p>
        </p:txBody>
      </p:sp>
    </p:spTree>
    <p:extLst>
      <p:ext uri="{BB962C8B-B14F-4D97-AF65-F5344CB8AC3E}">
        <p14:creationId xmlns:p14="http://schemas.microsoft.com/office/powerpoint/2010/main" val="237804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11752" y="92149"/>
            <a:ext cx="8491789" cy="5511652"/>
          </a:xfrm>
          <a:prstGeom prst="rect">
            <a:avLst/>
          </a:prstGeom>
        </p:spPr>
      </p:pic>
      <p:pic>
        <p:nvPicPr>
          <p:cNvPr id="7" name="图片 6"/>
          <p:cNvPicPr>
            <a:picLocks noChangeAspect="1"/>
          </p:cNvPicPr>
          <p:nvPr/>
        </p:nvPicPr>
        <p:blipFill>
          <a:blip r:embed="rId4"/>
          <a:stretch>
            <a:fillRect/>
          </a:stretch>
        </p:blipFill>
        <p:spPr>
          <a:xfrm>
            <a:off x="9296954" y="92149"/>
            <a:ext cx="1712181" cy="4805916"/>
          </a:xfrm>
          <a:prstGeom prst="rect">
            <a:avLst/>
          </a:prstGeom>
        </p:spPr>
      </p:pic>
    </p:spTree>
    <p:extLst>
      <p:ext uri="{BB962C8B-B14F-4D97-AF65-F5344CB8AC3E}">
        <p14:creationId xmlns:p14="http://schemas.microsoft.com/office/powerpoint/2010/main" val="4211439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hlinkClick r:id="rId2"/>
              </a:rPr>
              <a:t>http://codeforces.com/problemset/problem/4/C</a:t>
            </a:r>
            <a:r>
              <a:rPr lang="en-US" altLang="zh-CN" sz="3600" dirty="0"/>
              <a:t> </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27174"/>
            <a:ext cx="6083319" cy="3776677"/>
          </a:xfrm>
          <a:prstGeom prst="rect">
            <a:avLst/>
          </a:prstGeom>
        </p:spPr>
      </p:pic>
      <p:cxnSp>
        <p:nvCxnSpPr>
          <p:cNvPr id="6" name="直接箭头连接符 5"/>
          <p:cNvCxnSpPr/>
          <p:nvPr/>
        </p:nvCxnSpPr>
        <p:spPr>
          <a:xfrm flipV="1">
            <a:off x="3763926" y="5769935"/>
            <a:ext cx="2069804" cy="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10158302" y="0"/>
            <a:ext cx="1355352" cy="6972817"/>
          </a:xfrm>
          <a:prstGeom prst="rect">
            <a:avLst/>
          </a:prstGeom>
        </p:spPr>
      </p:pic>
      <p:sp>
        <p:nvSpPr>
          <p:cNvPr id="8" name="Rectangle 1"/>
          <p:cNvSpPr>
            <a:spLocks noChangeArrowheads="1"/>
          </p:cNvSpPr>
          <p:nvPr/>
        </p:nvSpPr>
        <p:spPr bwMode="auto">
          <a:xfrm>
            <a:off x="5178056" y="1558106"/>
            <a:ext cx="13290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Arial Unicode MS"/>
              </a:rPr>
              <a:t>A = </a:t>
            </a:r>
            <a:r>
              <a:rPr kumimoji="0" lang="zh-CN" altLang="zh-CN" sz="2000" b="1" i="0" u="none" strike="noStrike" cap="none" normalizeH="0" baseline="0" dirty="0">
                <a:ln>
                  <a:noFill/>
                </a:ln>
                <a:solidFill>
                  <a:srgbClr val="000000"/>
                </a:solidFill>
                <a:effectLst/>
                <a:latin typeface="Arial Unicode MS"/>
              </a:rPr>
              <a:t>dict</a:t>
            </a:r>
            <a:r>
              <a:rPr kumimoji="0" lang="zh-CN" altLang="zh-CN" sz="2000" b="1" i="0" u="none" strike="noStrike" cap="none" normalizeH="0" baseline="0" dirty="0">
                <a:ln>
                  <a:noFill/>
                </a:ln>
                <a:solidFill>
                  <a:srgbClr val="666600"/>
                </a:solidFill>
                <a:effectLst/>
                <a:latin typeface="Arial Unicode MS"/>
              </a:rPr>
              <a:t>()</a:t>
            </a:r>
            <a:r>
              <a:rPr kumimoji="0" lang="zh-CN" altLang="zh-CN" sz="1400" b="1" i="0" u="none" strike="noStrike" cap="none" normalizeH="0" baseline="0" dirty="0">
                <a:ln>
                  <a:noFill/>
                </a:ln>
                <a:solidFill>
                  <a:schemeClr val="tx1"/>
                </a:solidFill>
                <a:effectLst/>
              </a:rPr>
              <a:t> </a:t>
            </a:r>
            <a:endParaRPr kumimoji="0" lang="zh-CN" altLang="zh-CN" sz="4800" b="1" i="0" u="none" strike="noStrike" cap="none" normalizeH="0" baseline="0" dirty="0">
              <a:ln>
                <a:noFill/>
              </a:ln>
              <a:solidFill>
                <a:schemeClr val="tx1"/>
              </a:solidFill>
              <a:effectLst/>
              <a:latin typeface="Arial" panose="020B0604020202020204" pitchFamily="34" charset="0"/>
            </a:endParaRPr>
          </a:p>
        </p:txBody>
      </p:sp>
      <p:cxnSp>
        <p:nvCxnSpPr>
          <p:cNvPr id="10" name="肘形连接符 9"/>
          <p:cNvCxnSpPr/>
          <p:nvPr/>
        </p:nvCxnSpPr>
        <p:spPr>
          <a:xfrm flipV="1">
            <a:off x="2360428" y="1690688"/>
            <a:ext cx="2573079" cy="1002893"/>
          </a:xfrm>
          <a:prstGeom prst="bentConnector3">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417135" y="3934047"/>
            <a:ext cx="652130" cy="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12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CN"/>
              <a:t>Simple Input</a:t>
            </a:r>
          </a:p>
        </p:txBody>
      </p:sp>
      <p:sp>
        <p:nvSpPr>
          <p:cNvPr id="13315" name="Content Placeholder 2" descr="Rectangle: Click to edit Master text styles&#10;Second level&#10;Third level&#10;Fourth level&#10;Fifth level"/>
          <p:cNvSpPr>
            <a:spLocks noGrp="1"/>
          </p:cNvSpPr>
          <p:nvPr>
            <p:ph idx="1"/>
          </p:nvPr>
        </p:nvSpPr>
        <p:spPr>
          <a:xfrm>
            <a:off x="1010653" y="1600200"/>
            <a:ext cx="9950115" cy="4419600"/>
          </a:xfrm>
        </p:spPr>
        <p:txBody>
          <a:bodyPr/>
          <a:lstStyle/>
          <a:p>
            <a:r>
              <a:rPr lang="en-US" altLang="zh-CN" sz="2400" dirty="0"/>
              <a:t>The primary means for acquiring information from the user console is a built-in function named </a:t>
            </a:r>
            <a:r>
              <a:rPr lang="en-US" altLang="zh-CN" sz="2400" b="1" dirty="0"/>
              <a:t>input</a:t>
            </a:r>
            <a:r>
              <a:rPr lang="en-US" altLang="zh-CN" sz="2400" dirty="0"/>
              <a:t>. </a:t>
            </a:r>
          </a:p>
          <a:p>
            <a:r>
              <a:rPr lang="en-US" altLang="zh-CN" sz="2400" dirty="0"/>
              <a:t>This function displays a prompt, if given as an optional parameter, and then waits until the user enters some sequence of characters followed by the return key. </a:t>
            </a:r>
          </a:p>
          <a:p>
            <a:r>
              <a:rPr lang="en-US" altLang="zh-CN" sz="2400" dirty="0"/>
              <a:t>The return value of the function is the string of characters that were entered strictly before the return key.</a:t>
            </a:r>
          </a:p>
          <a:p>
            <a:pPr lvl="1"/>
            <a:r>
              <a:rPr lang="en-US" altLang="zh-CN" sz="2000" dirty="0"/>
              <a:t>Such a string can immediately be converted, of course:</a:t>
            </a:r>
            <a:endParaRPr lang="en-US" altLang="zh-CN" sz="1600" dirty="0"/>
          </a:p>
        </p:txBody>
      </p:sp>
      <p:pic>
        <p:nvPicPr>
          <p:cNvPr id="1331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8145" y="4896091"/>
            <a:ext cx="6934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03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a:t>A Simple Program</a:t>
            </a:r>
          </a:p>
        </p:txBody>
      </p:sp>
      <p:pic>
        <p:nvPicPr>
          <p:cNvPr id="143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264" y="3376863"/>
            <a:ext cx="8864600" cy="1651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
        <p:nvSpPr>
          <p:cNvPr id="14343" name="Content Placeholder 2" descr="Rectangle: Click to edit Master text styles&#10;Second level&#10;Third level&#10;Fourth level&#10;Fifth level"/>
          <p:cNvSpPr>
            <a:spLocks noGrp="1"/>
          </p:cNvSpPr>
          <p:nvPr>
            <p:ph idx="1"/>
          </p:nvPr>
        </p:nvSpPr>
        <p:spPr>
          <a:xfrm>
            <a:off x="1070811" y="1828800"/>
            <a:ext cx="9063789" cy="3962400"/>
          </a:xfrm>
        </p:spPr>
        <p:txBody>
          <a:bodyPr/>
          <a:lstStyle/>
          <a:p>
            <a:r>
              <a:rPr lang="en-US" altLang="zh-CN" dirty="0"/>
              <a:t>Here is a simple program that does some input and output:</a:t>
            </a:r>
          </a:p>
        </p:txBody>
      </p:sp>
    </p:spTree>
    <p:extLst>
      <p:ext uri="{BB962C8B-B14F-4D97-AF65-F5344CB8AC3E}">
        <p14:creationId xmlns:p14="http://schemas.microsoft.com/office/powerpoint/2010/main" val="293055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7855"/>
            <a:ext cx="10515600" cy="1325563"/>
          </a:xfrm>
        </p:spPr>
        <p:txBody>
          <a:bodyPr/>
          <a:lstStyle/>
          <a:p>
            <a:r>
              <a:rPr lang="en-US" altLang="zh-CN" dirty="0"/>
              <a:t>Files</a:t>
            </a:r>
          </a:p>
        </p:txBody>
      </p:sp>
      <p:sp>
        <p:nvSpPr>
          <p:cNvPr id="15363" name="Content Placeholder 2" descr="Rectangle: Click to edit Master text styles&#10;Second level&#10;Third level&#10;Fourth level&#10;Fifth level"/>
          <p:cNvSpPr>
            <a:spLocks noGrp="1"/>
          </p:cNvSpPr>
          <p:nvPr>
            <p:ph idx="1"/>
          </p:nvPr>
        </p:nvSpPr>
        <p:spPr>
          <a:xfrm>
            <a:off x="926432" y="1098882"/>
            <a:ext cx="9208168" cy="4572000"/>
          </a:xfrm>
        </p:spPr>
        <p:txBody>
          <a:bodyPr/>
          <a:lstStyle/>
          <a:p>
            <a:r>
              <a:rPr lang="en-US" altLang="zh-CN" sz="2400" dirty="0"/>
              <a:t>Files are opened with a built-in function, </a:t>
            </a:r>
            <a:r>
              <a:rPr lang="en-US" altLang="zh-CN" sz="2400" b="1" dirty="0"/>
              <a:t>open</a:t>
            </a:r>
            <a:r>
              <a:rPr lang="en-US" altLang="zh-CN" sz="2400" dirty="0"/>
              <a:t>, that returns an object for the underlying file.</a:t>
            </a:r>
          </a:p>
          <a:p>
            <a:r>
              <a:rPr lang="en-US" altLang="zh-CN" sz="2400" dirty="0"/>
              <a:t>For example, the command, </a:t>
            </a:r>
            <a:r>
              <a:rPr lang="en-US" altLang="zh-CN" sz="2400" dirty="0" err="1"/>
              <a:t>fp</a:t>
            </a:r>
            <a:r>
              <a:rPr lang="en-US" altLang="zh-CN" sz="2400" dirty="0"/>
              <a:t> = open(‘</a:t>
            </a:r>
            <a:r>
              <a:rPr lang="en-US" altLang="ja-JP" sz="2400" dirty="0"/>
              <a:t>sample.txt</a:t>
            </a:r>
            <a:r>
              <a:rPr lang="en-US" altLang="en-US" sz="2400" dirty="0"/>
              <a:t>’</a:t>
            </a:r>
            <a:r>
              <a:rPr lang="en-US" altLang="ja-JP" sz="2400" dirty="0"/>
              <a:t>), attempts to open a file named sample.txt.</a:t>
            </a:r>
          </a:p>
          <a:p>
            <a:r>
              <a:rPr lang="en-US" altLang="zh-CN" sz="2400" dirty="0"/>
              <a:t>Methods for files:</a:t>
            </a:r>
            <a:endParaRPr lang="en-US" altLang="zh-CN" sz="2000" dirty="0"/>
          </a:p>
        </p:txBody>
      </p:sp>
      <p:pic>
        <p:nvPicPr>
          <p:cNvPr id="1536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7176" y="2586780"/>
            <a:ext cx="8317832" cy="386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57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t>Exception Handling</a:t>
            </a:r>
          </a:p>
        </p:txBody>
      </p:sp>
      <p:sp>
        <p:nvSpPr>
          <p:cNvPr id="16387" name="Content Placeholder 2" descr="Rectangle: Click to edit Master text styles&#10;Second level&#10;Third level&#10;Fourth level&#10;Fifth level"/>
          <p:cNvSpPr>
            <a:spLocks noGrp="1"/>
          </p:cNvSpPr>
          <p:nvPr>
            <p:ph idx="1"/>
          </p:nvPr>
        </p:nvSpPr>
        <p:spPr>
          <a:xfrm>
            <a:off x="838200" y="1447800"/>
            <a:ext cx="9601200" cy="4876800"/>
          </a:xfrm>
        </p:spPr>
        <p:txBody>
          <a:bodyPr/>
          <a:lstStyle/>
          <a:p>
            <a:r>
              <a:rPr lang="en-US" altLang="zh-CN" sz="2400" dirty="0"/>
              <a:t>Exceptions are unexpected events that occur during the execution of a program.</a:t>
            </a:r>
          </a:p>
          <a:p>
            <a:r>
              <a:rPr lang="en-US" altLang="zh-CN" sz="2400" dirty="0"/>
              <a:t>An exception might result from a </a:t>
            </a:r>
            <a:r>
              <a:rPr lang="en-US" altLang="zh-CN" sz="2400" dirty="0">
                <a:solidFill>
                  <a:srgbClr val="00B0F0"/>
                </a:solidFill>
              </a:rPr>
              <a:t>logical error </a:t>
            </a:r>
            <a:r>
              <a:rPr lang="en-US" altLang="zh-CN" sz="2400" dirty="0"/>
              <a:t>or an </a:t>
            </a:r>
            <a:r>
              <a:rPr lang="en-US" altLang="zh-CN" sz="2400" dirty="0">
                <a:solidFill>
                  <a:srgbClr val="00B0F0"/>
                </a:solidFill>
              </a:rPr>
              <a:t>unanticipated</a:t>
            </a:r>
            <a:r>
              <a:rPr lang="en-US" altLang="zh-CN" sz="2400" dirty="0"/>
              <a:t> situation. </a:t>
            </a:r>
          </a:p>
          <a:p>
            <a:r>
              <a:rPr lang="en-US" altLang="zh-CN" sz="2400" dirty="0"/>
              <a:t>In Python, exceptions (also known as errors) are objects that are raised (or thrown) by code that encounters an unexpected circumstance. </a:t>
            </a:r>
          </a:p>
          <a:p>
            <a:pPr lvl="1"/>
            <a:r>
              <a:rPr lang="en-US" altLang="zh-CN" sz="2000" dirty="0"/>
              <a:t>The Python interpreter can also raise an exception. </a:t>
            </a:r>
          </a:p>
          <a:p>
            <a:r>
              <a:rPr lang="en-US" altLang="zh-CN" sz="2400" dirty="0"/>
              <a:t>A raised error may be caught by a surrounding context that </a:t>
            </a:r>
            <a:r>
              <a:rPr lang="en-US" altLang="en-US" sz="2400" dirty="0"/>
              <a:t>“</a:t>
            </a:r>
            <a:r>
              <a:rPr lang="en-US" altLang="zh-CN" sz="2400" dirty="0"/>
              <a:t>handles</a:t>
            </a:r>
            <a:r>
              <a:rPr lang="en-US" altLang="en-US" sz="2400" dirty="0"/>
              <a:t>”</a:t>
            </a:r>
            <a:r>
              <a:rPr lang="en-US" altLang="zh-CN" sz="2400" dirty="0"/>
              <a:t> the exception in an appropriate fashion. </a:t>
            </a:r>
          </a:p>
          <a:p>
            <a:pPr lvl="1"/>
            <a:r>
              <a:rPr lang="en-US" altLang="zh-CN" sz="2000" dirty="0"/>
              <a:t>If uncaught, an exception causes the interpreter to stop executing the program and to report an appropriate message to the console.</a:t>
            </a:r>
          </a:p>
        </p:txBody>
      </p:sp>
    </p:spTree>
    <p:extLst>
      <p:ext uri="{BB962C8B-B14F-4D97-AF65-F5344CB8AC3E}">
        <p14:creationId xmlns:p14="http://schemas.microsoft.com/office/powerpoint/2010/main" val="424707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a:t>Common Exceptions</a:t>
            </a:r>
          </a:p>
        </p:txBody>
      </p:sp>
      <p:sp>
        <p:nvSpPr>
          <p:cNvPr id="17411" name="Content Placeholder 2" descr="Rectangle: Click to edit Master text styles&#10;Second level&#10;Third level&#10;Fourth level&#10;Fifth level"/>
          <p:cNvSpPr>
            <a:spLocks noGrp="1"/>
          </p:cNvSpPr>
          <p:nvPr>
            <p:ph idx="1"/>
          </p:nvPr>
        </p:nvSpPr>
        <p:spPr>
          <a:xfrm>
            <a:off x="962526" y="1752600"/>
            <a:ext cx="9324474" cy="4572000"/>
          </a:xfrm>
        </p:spPr>
        <p:txBody>
          <a:bodyPr/>
          <a:lstStyle/>
          <a:p>
            <a:r>
              <a:rPr lang="en-US" altLang="zh-CN" sz="2400" dirty="0"/>
              <a:t>Python includes a rich hierarchy of exception classes that designate various categories of errors</a:t>
            </a:r>
            <a:endParaRPr lang="en-US" altLang="zh-CN" sz="2000" dirty="0"/>
          </a:p>
        </p:txBody>
      </p:sp>
      <p:pic>
        <p:nvPicPr>
          <p:cNvPr id="1741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1"/>
            <a:ext cx="72390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971800" y="3864973"/>
            <a:ext cx="5931568" cy="1203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flipV="1">
            <a:off x="2949498" y="4393580"/>
            <a:ext cx="5458522" cy="6656"/>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0064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a:t>Raising an Exception</a:t>
            </a:r>
          </a:p>
        </p:txBody>
      </p:sp>
      <p:sp>
        <p:nvSpPr>
          <p:cNvPr id="18435" name="Content Placeholder 2" descr="Rectangle: Click to edit Master text styles&#10;Second level&#10;Third level&#10;Fourth level&#10;Fifth level"/>
          <p:cNvSpPr>
            <a:spLocks noGrp="1"/>
          </p:cNvSpPr>
          <p:nvPr>
            <p:ph idx="1"/>
          </p:nvPr>
        </p:nvSpPr>
        <p:spPr>
          <a:xfrm>
            <a:off x="838199" y="1524000"/>
            <a:ext cx="10158663" cy="4800600"/>
          </a:xfrm>
        </p:spPr>
        <p:txBody>
          <a:bodyPr/>
          <a:lstStyle/>
          <a:p>
            <a:r>
              <a:rPr lang="en-US" altLang="zh-CN" dirty="0"/>
              <a:t>An exception is thrown by executing the </a:t>
            </a:r>
            <a:r>
              <a:rPr lang="en-US" altLang="zh-CN" dirty="0">
                <a:solidFill>
                  <a:srgbClr val="00B0F0"/>
                </a:solidFill>
              </a:rPr>
              <a:t>raise</a:t>
            </a:r>
            <a:r>
              <a:rPr lang="en-US" altLang="zh-CN" dirty="0"/>
              <a:t> statement, with an appropriate instance of an exception class as an argument that designates the problem. </a:t>
            </a:r>
          </a:p>
          <a:p>
            <a:r>
              <a:rPr lang="en-US" altLang="zh-CN" dirty="0"/>
              <a:t>For example, if a function for computing a square root is sent a negative value as a parameter, it can raise an exception with the command:</a:t>
            </a:r>
            <a:endParaRPr lang="en-US" altLang="zh-CN" sz="2000" dirty="0"/>
          </a:p>
        </p:txBody>
      </p:sp>
      <p:pic>
        <p:nvPicPr>
          <p:cNvPr id="1843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257800"/>
            <a:ext cx="5854700" cy="5334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9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t>Program Structure</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685800" y="1676400"/>
            <a:ext cx="10635916" cy="4800600"/>
          </a:xfrm>
        </p:spPr>
        <p:txBody>
          <a:bodyPr/>
          <a:lstStyle/>
          <a:p>
            <a:r>
              <a:rPr lang="en-US" altLang="zh-CN" sz="2400" dirty="0"/>
              <a:t>Common to all control structures, the </a:t>
            </a:r>
            <a:r>
              <a:rPr lang="en-US" altLang="zh-CN" sz="2400" dirty="0">
                <a:solidFill>
                  <a:srgbClr val="00B0F0"/>
                </a:solidFill>
              </a:rPr>
              <a:t>colon</a:t>
            </a:r>
            <a:r>
              <a:rPr lang="en-US" altLang="zh-CN" sz="2400" dirty="0"/>
              <a:t> character is used to delimit the beginning of a block of code that acts as a body for a control structure. </a:t>
            </a:r>
          </a:p>
          <a:p>
            <a:r>
              <a:rPr lang="en-US" altLang="zh-CN" sz="2400" dirty="0"/>
              <a:t>If the body can be stated as a single executable statement, it can technically placed on the same line, to the right of the colon. </a:t>
            </a:r>
          </a:p>
          <a:p>
            <a:r>
              <a:rPr lang="en-US" altLang="zh-CN" sz="2400" dirty="0"/>
              <a:t>However, a body is more typically typeset as an </a:t>
            </a:r>
            <a:r>
              <a:rPr lang="en-US" altLang="zh-CN" sz="2400" dirty="0">
                <a:solidFill>
                  <a:srgbClr val="00B0F0"/>
                </a:solidFill>
              </a:rPr>
              <a:t>indented</a:t>
            </a:r>
            <a:r>
              <a:rPr lang="en-US" altLang="zh-CN" sz="2400" dirty="0"/>
              <a:t> block starting on the line following the colon. </a:t>
            </a:r>
          </a:p>
          <a:p>
            <a:r>
              <a:rPr lang="en-US" altLang="zh-CN" sz="2400" dirty="0"/>
              <a:t>Python relies on the indentation level to designate the extent of that block of code, or any nested blocks of code within.</a:t>
            </a:r>
            <a:endParaRPr lang="en-US" altLang="zh-CN" sz="2000" dirty="0"/>
          </a:p>
        </p:txBody>
      </p:sp>
    </p:spTree>
    <p:extLst>
      <p:ext uri="{BB962C8B-B14F-4D97-AF65-F5344CB8AC3E}">
        <p14:creationId xmlns:p14="http://schemas.microsoft.com/office/powerpoint/2010/main" val="131657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t>Catching an Exception</a:t>
            </a:r>
          </a:p>
        </p:txBody>
      </p:sp>
      <p:sp>
        <p:nvSpPr>
          <p:cNvPr id="19459" name="Content Placeholder 2" descr="Rectangle: Click to edit Master text styles&#10;Second level&#10;Third level&#10;Fourth level&#10;Fifth level"/>
          <p:cNvSpPr>
            <a:spLocks noGrp="1"/>
          </p:cNvSpPr>
          <p:nvPr>
            <p:ph idx="1"/>
          </p:nvPr>
        </p:nvSpPr>
        <p:spPr>
          <a:xfrm>
            <a:off x="838200" y="1524000"/>
            <a:ext cx="9296400" cy="4800600"/>
          </a:xfrm>
        </p:spPr>
        <p:txBody>
          <a:bodyPr/>
          <a:lstStyle/>
          <a:p>
            <a:r>
              <a:rPr lang="en-US" altLang="zh-CN" sz="2000" dirty="0"/>
              <a:t>In Python, exceptions can be tested and caught using a try-except control structure.</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In this structure, the </a:t>
            </a:r>
            <a:r>
              <a:rPr lang="en-US" altLang="en-US" sz="2000" dirty="0"/>
              <a:t>“</a:t>
            </a:r>
            <a:r>
              <a:rPr lang="en-US" altLang="zh-CN" sz="2000" dirty="0"/>
              <a:t>try</a:t>
            </a:r>
            <a:r>
              <a:rPr lang="en-US" altLang="en-US" sz="2000" dirty="0"/>
              <a:t>”</a:t>
            </a:r>
            <a:r>
              <a:rPr lang="en-US" altLang="zh-CN" sz="2000" dirty="0"/>
              <a:t> block is the primary code to be executed. </a:t>
            </a:r>
          </a:p>
          <a:p>
            <a:r>
              <a:rPr lang="en-US" altLang="zh-CN" sz="2000" dirty="0"/>
              <a:t>Although it is a single command in this example, it can more generally be a larger block of indented code. </a:t>
            </a:r>
          </a:p>
          <a:p>
            <a:r>
              <a:rPr lang="en-US" altLang="zh-CN" sz="2000" dirty="0"/>
              <a:t>Following the try-block are one or more </a:t>
            </a:r>
            <a:r>
              <a:rPr lang="en-US" altLang="en-US" sz="2000" dirty="0"/>
              <a:t>“</a:t>
            </a:r>
            <a:r>
              <a:rPr lang="en-US" altLang="zh-CN" sz="2000" dirty="0"/>
              <a:t>except</a:t>
            </a:r>
            <a:r>
              <a:rPr lang="en-US" altLang="en-US" sz="2000" dirty="0"/>
              <a:t>”</a:t>
            </a:r>
            <a:r>
              <a:rPr lang="en-US" altLang="zh-CN" sz="2000" dirty="0"/>
              <a:t> cases, each with an identified error type and an indented block of code that should be executed if the designated error is raised within the try-block.</a:t>
            </a:r>
          </a:p>
        </p:txBody>
      </p:sp>
      <p:pic>
        <p:nvPicPr>
          <p:cNvPr id="1946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4832" y="2093913"/>
            <a:ext cx="4000500" cy="1511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8602076" y="1985624"/>
            <a:ext cx="2960271" cy="2351617"/>
          </a:xfrm>
          <a:prstGeom prst="rect">
            <a:avLst/>
          </a:prstGeom>
          <a:ln>
            <a:solidFill>
              <a:schemeClr val="accent6"/>
            </a:solidFill>
          </a:ln>
        </p:spPr>
      </p:pic>
    </p:spTree>
    <p:extLst>
      <p:ext uri="{BB962C8B-B14F-4D97-AF65-F5344CB8AC3E}">
        <p14:creationId xmlns:p14="http://schemas.microsoft.com/office/powerpoint/2010/main" val="209167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a:t>Iterators</a:t>
            </a:r>
          </a:p>
        </p:txBody>
      </p:sp>
      <p:sp>
        <p:nvSpPr>
          <p:cNvPr id="20483" name="Content Placeholder 2" descr="Rectangle: Click to edit Master text styles&#10;Second level&#10;Third level&#10;Fourth level&#10;Fifth level"/>
          <p:cNvSpPr>
            <a:spLocks noGrp="1"/>
          </p:cNvSpPr>
          <p:nvPr>
            <p:ph idx="1"/>
          </p:nvPr>
        </p:nvSpPr>
        <p:spPr>
          <a:xfrm>
            <a:off x="649705" y="1524000"/>
            <a:ext cx="10154653" cy="4495800"/>
          </a:xfrm>
        </p:spPr>
        <p:txBody>
          <a:bodyPr/>
          <a:lstStyle/>
          <a:p>
            <a:r>
              <a:rPr lang="en-US" altLang="zh-CN" sz="2400" dirty="0"/>
              <a:t>Basic container types, such as </a:t>
            </a:r>
            <a:r>
              <a:rPr lang="en-US" altLang="zh-CN" sz="2400" dirty="0">
                <a:solidFill>
                  <a:srgbClr val="00B0F0"/>
                </a:solidFill>
              </a:rPr>
              <a:t>list</a:t>
            </a:r>
            <a:r>
              <a:rPr lang="en-US" altLang="zh-CN" sz="2400" dirty="0"/>
              <a:t>, </a:t>
            </a:r>
            <a:r>
              <a:rPr lang="en-US" altLang="zh-CN" sz="2400" dirty="0">
                <a:solidFill>
                  <a:srgbClr val="00B0F0"/>
                </a:solidFill>
              </a:rPr>
              <a:t>tuple</a:t>
            </a:r>
            <a:r>
              <a:rPr lang="en-US" altLang="zh-CN" sz="2400" dirty="0"/>
              <a:t>, and </a:t>
            </a:r>
            <a:r>
              <a:rPr lang="en-US" altLang="zh-CN" sz="2400" dirty="0">
                <a:solidFill>
                  <a:srgbClr val="00B0F0"/>
                </a:solidFill>
              </a:rPr>
              <a:t>set</a:t>
            </a:r>
            <a:r>
              <a:rPr lang="en-US" altLang="zh-CN" sz="2400" dirty="0"/>
              <a:t>, qualify as </a:t>
            </a:r>
            <a:r>
              <a:rPr lang="en-US" altLang="zh-CN" sz="2400" dirty="0" err="1"/>
              <a:t>iterable</a:t>
            </a:r>
            <a:r>
              <a:rPr lang="en-US" altLang="zh-CN" sz="2400" dirty="0"/>
              <a:t> types, which allows them to be used as an </a:t>
            </a:r>
            <a:r>
              <a:rPr lang="en-US" altLang="zh-CN" sz="2400" dirty="0" err="1"/>
              <a:t>iterable</a:t>
            </a:r>
            <a:r>
              <a:rPr lang="en-US" altLang="zh-CN" sz="2400" dirty="0"/>
              <a:t> object in a for loop.</a:t>
            </a:r>
          </a:p>
          <a:p>
            <a:endParaRPr lang="en-US" altLang="zh-CN" sz="2400" dirty="0"/>
          </a:p>
          <a:p>
            <a:endParaRPr lang="en-US" altLang="zh-CN" sz="2400" dirty="0"/>
          </a:p>
          <a:p>
            <a:r>
              <a:rPr lang="en-US" altLang="zh-CN" sz="2400" dirty="0"/>
              <a:t>An iterator is an object that manages an iteration through a series of values. </a:t>
            </a:r>
          </a:p>
          <a:p>
            <a:pPr lvl="1"/>
            <a:r>
              <a:rPr lang="en-US" altLang="zh-CN" sz="2000" dirty="0"/>
              <a:t>If variable, </a:t>
            </a:r>
            <a:r>
              <a:rPr lang="en-US" altLang="zh-CN" sz="2000" b="1" dirty="0" err="1">
                <a:solidFill>
                  <a:srgbClr val="FF0000"/>
                </a:solidFill>
              </a:rPr>
              <a:t>i</a:t>
            </a:r>
            <a:r>
              <a:rPr lang="en-US" altLang="zh-CN" sz="2000" dirty="0">
                <a:solidFill>
                  <a:srgbClr val="FF0000"/>
                </a:solidFill>
              </a:rPr>
              <a:t>, identifies an iterator object</a:t>
            </a:r>
            <a:r>
              <a:rPr lang="en-US" altLang="zh-CN" sz="2000" dirty="0"/>
              <a:t>, </a:t>
            </a:r>
          </a:p>
          <a:p>
            <a:pPr lvl="1"/>
            <a:r>
              <a:rPr lang="en-US" altLang="zh-CN" sz="2000" dirty="0"/>
              <a:t>then each call to the built-in function, </a:t>
            </a:r>
            <a:r>
              <a:rPr lang="en-US" altLang="zh-CN" sz="2000" b="1" dirty="0"/>
              <a:t>next(</a:t>
            </a:r>
            <a:r>
              <a:rPr lang="en-US" altLang="zh-CN" sz="2000" b="1" dirty="0" err="1"/>
              <a:t>i</a:t>
            </a:r>
            <a:r>
              <a:rPr lang="en-US" altLang="zh-CN" sz="2000" b="1" dirty="0"/>
              <a:t>)</a:t>
            </a:r>
            <a:r>
              <a:rPr lang="en-US" altLang="zh-CN" sz="2000" dirty="0"/>
              <a:t>, produces a subsequent element from the underlying series, </a:t>
            </a:r>
          </a:p>
          <a:p>
            <a:pPr lvl="1"/>
            <a:r>
              <a:rPr lang="en-US" altLang="zh-CN" sz="2000" dirty="0"/>
              <a:t>with a </a:t>
            </a:r>
            <a:r>
              <a:rPr lang="en-US" altLang="zh-CN" sz="2000" b="1" dirty="0" err="1"/>
              <a:t>StopIteration</a:t>
            </a:r>
            <a:r>
              <a:rPr lang="en-US" altLang="zh-CN" sz="2000" b="1" dirty="0"/>
              <a:t> </a:t>
            </a:r>
            <a:r>
              <a:rPr lang="en-US" altLang="zh-CN" sz="2000" dirty="0"/>
              <a:t>exception raised to indicate that there are no further elements.</a:t>
            </a:r>
          </a:p>
          <a:p>
            <a:r>
              <a:rPr lang="en-US" altLang="zh-CN" sz="2400" dirty="0"/>
              <a:t>An </a:t>
            </a:r>
            <a:r>
              <a:rPr lang="en-US" altLang="zh-CN" sz="2400" dirty="0" err="1"/>
              <a:t>iterable</a:t>
            </a:r>
            <a:r>
              <a:rPr lang="en-US" altLang="zh-CN" sz="2400" dirty="0"/>
              <a:t> is an object, </a:t>
            </a:r>
            <a:r>
              <a:rPr lang="en-US" altLang="zh-CN" sz="2400" b="1" dirty="0" err="1"/>
              <a:t>obj</a:t>
            </a:r>
            <a:r>
              <a:rPr lang="en-US" altLang="zh-CN" sz="2400" dirty="0"/>
              <a:t>, that produces an iterator via the syntax </a:t>
            </a:r>
            <a:r>
              <a:rPr lang="en-US" altLang="zh-CN" sz="2400" b="1" dirty="0" err="1"/>
              <a:t>iter</a:t>
            </a:r>
            <a:r>
              <a:rPr lang="en-US" altLang="zh-CN" sz="2400" b="1" dirty="0"/>
              <a:t>(</a:t>
            </a:r>
            <a:r>
              <a:rPr lang="en-US" altLang="zh-CN" sz="2400" b="1" dirty="0" err="1"/>
              <a:t>obj</a:t>
            </a:r>
            <a:r>
              <a:rPr lang="en-US" altLang="zh-CN" sz="2400" b="1" dirty="0"/>
              <a:t>)</a:t>
            </a:r>
            <a:r>
              <a:rPr lang="en-US" altLang="zh-CN" sz="2400" dirty="0"/>
              <a:t>.</a:t>
            </a:r>
          </a:p>
          <a:p>
            <a:endParaRPr lang="en-US" altLang="zh-CN" sz="2400" dirty="0"/>
          </a:p>
        </p:txBody>
      </p:sp>
      <p:pic>
        <p:nvPicPr>
          <p:cNvPr id="2048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2402305"/>
            <a:ext cx="3149600" cy="5461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flipV="1">
            <a:off x="2685327" y="2812648"/>
            <a:ext cx="2488557" cy="85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38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668" y="1085125"/>
            <a:ext cx="11215544" cy="261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68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Generators</a:t>
            </a:r>
          </a:p>
        </p:txBody>
      </p:sp>
      <p:sp>
        <p:nvSpPr>
          <p:cNvPr id="22531" name="Content Placeholder 2" descr="Rectangle: Click to edit Master text styles&#10;Second level&#10;Third level&#10;Fourth level&#10;Fifth level"/>
          <p:cNvSpPr>
            <a:spLocks noGrp="1"/>
          </p:cNvSpPr>
          <p:nvPr>
            <p:ph idx="1"/>
          </p:nvPr>
        </p:nvSpPr>
        <p:spPr>
          <a:xfrm>
            <a:off x="697832" y="1600200"/>
            <a:ext cx="9665368" cy="4876800"/>
          </a:xfrm>
        </p:spPr>
        <p:txBody>
          <a:bodyPr/>
          <a:lstStyle/>
          <a:p>
            <a:r>
              <a:rPr lang="en-US" altLang="zh-CN" sz="2400" dirty="0"/>
              <a:t>The most convenient technique for </a:t>
            </a:r>
            <a:r>
              <a:rPr lang="en-US" altLang="zh-CN" sz="2400" dirty="0">
                <a:solidFill>
                  <a:srgbClr val="FF0000"/>
                </a:solidFill>
              </a:rPr>
              <a:t>creating iterators </a:t>
            </a:r>
            <a:r>
              <a:rPr lang="en-US" altLang="zh-CN" sz="2400" dirty="0"/>
              <a:t>in Python is through the use of generators. </a:t>
            </a:r>
          </a:p>
          <a:p>
            <a:r>
              <a:rPr lang="en-US" altLang="zh-CN" sz="2400" dirty="0"/>
              <a:t>A generator is implemented with a syntax that is very similar to a function, but instead of returning values, a yield statement is executed to indicate each element of the series. </a:t>
            </a:r>
          </a:p>
          <a:p>
            <a:r>
              <a:rPr lang="en-US" altLang="zh-CN" sz="2400" dirty="0"/>
              <a:t>For example, a generator for the factors of n:</a:t>
            </a:r>
            <a:endParaRPr lang="en-US" altLang="zh-CN" sz="2000" dirty="0"/>
          </a:p>
        </p:txBody>
      </p:sp>
      <p:pic>
        <p:nvPicPr>
          <p:cNvPr id="2253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4850" y="4409954"/>
            <a:ext cx="7950200" cy="14986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5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a:t>Conditional Expressions</a:t>
            </a:r>
          </a:p>
        </p:txBody>
      </p:sp>
      <p:sp>
        <p:nvSpPr>
          <p:cNvPr id="23555" name="Content Placeholder 2" descr="Rectangle: Click to edit Master text styles&#10;Second level&#10;Third level&#10;Fourth level&#10;Fifth level"/>
          <p:cNvSpPr>
            <a:spLocks noGrp="1"/>
          </p:cNvSpPr>
          <p:nvPr>
            <p:ph idx="1"/>
          </p:nvPr>
        </p:nvSpPr>
        <p:spPr>
          <a:xfrm>
            <a:off x="838200" y="1447800"/>
            <a:ext cx="9525000" cy="5105400"/>
          </a:xfrm>
        </p:spPr>
        <p:txBody>
          <a:bodyPr/>
          <a:lstStyle/>
          <a:p>
            <a:r>
              <a:rPr lang="en-US" altLang="zh-CN" sz="2400" dirty="0"/>
              <a:t>Python supports a conditional expression syntax that can replace a simple control structure. </a:t>
            </a:r>
          </a:p>
          <a:p>
            <a:r>
              <a:rPr lang="en-US" altLang="zh-CN" sz="2400" dirty="0"/>
              <a:t>The general syntax is an expression of the form:</a:t>
            </a:r>
          </a:p>
          <a:p>
            <a:endParaRPr lang="en-US" altLang="zh-CN" sz="2400" dirty="0"/>
          </a:p>
          <a:p>
            <a:r>
              <a:rPr lang="en-US" altLang="zh-CN" sz="2400" dirty="0"/>
              <a:t>This compound expression evaluates to expr1 if the condition is true, and otherwise evaluates to expr2.</a:t>
            </a:r>
          </a:p>
          <a:p>
            <a:r>
              <a:rPr lang="en-US" altLang="zh-CN" sz="2400" dirty="0"/>
              <a:t>For example:</a:t>
            </a:r>
          </a:p>
          <a:p>
            <a:endParaRPr lang="en-US" altLang="zh-CN" sz="2400" dirty="0"/>
          </a:p>
          <a:p>
            <a:endParaRPr lang="en-US" altLang="zh-CN" sz="2400" dirty="0"/>
          </a:p>
          <a:p>
            <a:r>
              <a:rPr lang="en-US" altLang="zh-CN" sz="2400" dirty="0"/>
              <a:t>Or even</a:t>
            </a:r>
          </a:p>
        </p:txBody>
      </p:sp>
      <p:pic>
        <p:nvPicPr>
          <p:cNvPr id="2355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8968" y="2630904"/>
            <a:ext cx="3860800" cy="54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35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19600"/>
            <a:ext cx="7632700" cy="889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356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715000"/>
            <a:ext cx="4495800" cy="558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55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16442" y="4724400"/>
            <a:ext cx="3848100" cy="1524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457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5858" y="3292642"/>
            <a:ext cx="5740400" cy="571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4580" name="Title 1"/>
          <p:cNvSpPr>
            <a:spLocks noGrp="1"/>
          </p:cNvSpPr>
          <p:nvPr>
            <p:ph type="title"/>
          </p:nvPr>
        </p:nvSpPr>
        <p:spPr/>
        <p:txBody>
          <a:bodyPr/>
          <a:lstStyle/>
          <a:p>
            <a:r>
              <a:rPr lang="en-US" altLang="zh-CN"/>
              <a:t>Comprehension Syntax</a:t>
            </a:r>
          </a:p>
        </p:txBody>
      </p:sp>
      <p:sp>
        <p:nvSpPr>
          <p:cNvPr id="24581" name="Content Placeholder 2" descr="Rectangle: Click to edit Master text styles&#10;Second level&#10;Third level&#10;Fourth level&#10;Fifth level"/>
          <p:cNvSpPr>
            <a:spLocks noGrp="1"/>
          </p:cNvSpPr>
          <p:nvPr>
            <p:ph idx="1"/>
          </p:nvPr>
        </p:nvSpPr>
        <p:spPr>
          <a:xfrm>
            <a:off x="577516" y="1524000"/>
            <a:ext cx="9557084" cy="4724400"/>
          </a:xfrm>
        </p:spPr>
        <p:txBody>
          <a:bodyPr/>
          <a:lstStyle/>
          <a:p>
            <a:r>
              <a:rPr lang="en-US" altLang="zh-CN" dirty="0"/>
              <a:t>A very common programming task is to produce one series of values based upon the processing of another series. </a:t>
            </a:r>
          </a:p>
          <a:p>
            <a:r>
              <a:rPr lang="en-US" altLang="zh-CN" dirty="0"/>
              <a:t>Often, this task can be accomplished quite simply in Python using what is known as a comprehension syntax.</a:t>
            </a:r>
          </a:p>
          <a:p>
            <a:endParaRPr lang="en-US" altLang="zh-CN" sz="1800" dirty="0"/>
          </a:p>
          <a:p>
            <a:endParaRPr lang="en-US" altLang="zh-CN" sz="1800" dirty="0"/>
          </a:p>
          <a:p>
            <a:r>
              <a:rPr lang="en-US" altLang="zh-CN" dirty="0"/>
              <a:t>This is the same as</a:t>
            </a:r>
          </a:p>
        </p:txBody>
      </p:sp>
    </p:spTree>
    <p:extLst>
      <p:ext uri="{BB962C8B-B14F-4D97-AF65-F5344CB8AC3E}">
        <p14:creationId xmlns:p14="http://schemas.microsoft.com/office/powerpoint/2010/main" val="2484121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0961" y="236998"/>
            <a:ext cx="9009062" cy="285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4570747"/>
            <a:ext cx="9013825" cy="1162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6151396" y="5672639"/>
            <a:ext cx="1657098"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矩形 4"/>
          <p:cNvSpPr/>
          <p:nvPr/>
        </p:nvSpPr>
        <p:spPr>
          <a:xfrm>
            <a:off x="1528929" y="3285915"/>
            <a:ext cx="7780421" cy="369332"/>
          </a:xfrm>
          <a:prstGeom prst="rect">
            <a:avLst/>
          </a:prstGeom>
          <a:ln>
            <a:solidFill>
              <a:schemeClr val="accent6"/>
            </a:solidFill>
          </a:ln>
        </p:spPr>
        <p:txBody>
          <a:bodyPr wrap="square">
            <a:spAutoFit/>
          </a:bodyPr>
          <a:lstStyle/>
          <a:p>
            <a:r>
              <a:rPr lang="en-US" altLang="zh-CN" dirty="0">
                <a:latin typeface="Times-Roman"/>
              </a:rPr>
              <a:t>If a programmer writes a loop such as </a:t>
            </a:r>
            <a:r>
              <a:rPr lang="en-US" altLang="zh-CN" b="1" dirty="0">
                <a:latin typeface="CMSSBX10"/>
              </a:rPr>
              <a:t>for</a:t>
            </a:r>
            <a:r>
              <a:rPr lang="en-US" altLang="zh-CN" dirty="0">
                <a:latin typeface="CMSSBX10"/>
              </a:rPr>
              <a:t> </a:t>
            </a:r>
            <a:r>
              <a:rPr lang="en-US" altLang="zh-CN" dirty="0">
                <a:latin typeface="CMSS10"/>
              </a:rPr>
              <a:t>factor </a:t>
            </a:r>
            <a:r>
              <a:rPr lang="en-US" altLang="zh-CN" b="1" dirty="0">
                <a:latin typeface="CMSSBX10"/>
              </a:rPr>
              <a:t>in</a:t>
            </a:r>
            <a:r>
              <a:rPr lang="en-US" altLang="zh-CN" dirty="0">
                <a:latin typeface="CMSSBX10"/>
              </a:rPr>
              <a:t> </a:t>
            </a:r>
            <a:r>
              <a:rPr lang="en-US" altLang="zh-CN" dirty="0">
                <a:latin typeface="CMSS10"/>
              </a:rPr>
              <a:t>factors(100):</a:t>
            </a:r>
            <a:r>
              <a:rPr lang="en-US" altLang="zh-CN" dirty="0">
                <a:latin typeface="Times-Roman"/>
              </a:rPr>
              <a:t>,</a:t>
            </a:r>
            <a:endParaRPr lang="zh-CN" altLang="en-US" dirty="0"/>
          </a:p>
        </p:txBody>
      </p:sp>
      <p:cxnSp>
        <p:nvCxnSpPr>
          <p:cNvPr id="7" name="直接箭头连接符 6"/>
          <p:cNvCxnSpPr/>
          <p:nvPr/>
        </p:nvCxnSpPr>
        <p:spPr>
          <a:xfrm>
            <a:off x="3453063" y="3655247"/>
            <a:ext cx="1419726" cy="8205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8743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3987" y="2058989"/>
            <a:ext cx="9344026"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876926" y="3188368"/>
            <a:ext cx="7928811" cy="16106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038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a:t>Packing</a:t>
            </a:r>
          </a:p>
        </p:txBody>
      </p:sp>
      <p:sp>
        <p:nvSpPr>
          <p:cNvPr id="28675" name="Content Placeholder 2" descr="Rectangle: Click to edit Master text styles&#10;Second level&#10;Third level&#10;Fourth level&#10;Fifth level"/>
          <p:cNvSpPr>
            <a:spLocks noGrp="1"/>
          </p:cNvSpPr>
          <p:nvPr>
            <p:ph idx="1"/>
          </p:nvPr>
        </p:nvSpPr>
        <p:spPr>
          <a:xfrm>
            <a:off x="838200" y="1524000"/>
            <a:ext cx="9296400" cy="4724400"/>
          </a:xfrm>
        </p:spPr>
        <p:txBody>
          <a:bodyPr/>
          <a:lstStyle/>
          <a:p>
            <a:r>
              <a:rPr lang="en-US" altLang="zh-CN" dirty="0"/>
              <a:t>If a series of comma-separated expressions are given in a larger context, they will be treated as a single tuple, even if no enclosing parentheses are provided. </a:t>
            </a:r>
          </a:p>
          <a:p>
            <a:r>
              <a:rPr lang="en-US" altLang="zh-CN" dirty="0"/>
              <a:t>For example, consider the assignment</a:t>
            </a:r>
          </a:p>
          <a:p>
            <a:endParaRPr lang="en-US" altLang="zh-CN" dirty="0"/>
          </a:p>
          <a:p>
            <a:r>
              <a:rPr lang="en-US" altLang="zh-CN" dirty="0"/>
              <a:t>This results in identifier, data, being assigned to the tuple (2, 4, 6, 8). This behavior is called </a:t>
            </a:r>
            <a:r>
              <a:rPr lang="en-US" altLang="zh-CN" b="1" dirty="0">
                <a:solidFill>
                  <a:srgbClr val="FF0000"/>
                </a:solidFill>
              </a:rPr>
              <a:t>automatic packing </a:t>
            </a:r>
            <a:r>
              <a:rPr lang="en-US" altLang="zh-CN" dirty="0"/>
              <a:t>of a tuple.</a:t>
            </a:r>
          </a:p>
        </p:txBody>
      </p:sp>
      <p:pic>
        <p:nvPicPr>
          <p:cNvPr id="2867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7390" y="3321844"/>
            <a:ext cx="2654300" cy="431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05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a:t>Unpacking</a:t>
            </a:r>
          </a:p>
        </p:txBody>
      </p:sp>
      <p:sp>
        <p:nvSpPr>
          <p:cNvPr id="29699" name="Content Placeholder 2" descr="Rectangle: Click to edit Master text styles&#10;Second level&#10;Third level&#10;Fourth level&#10;Fifth level"/>
          <p:cNvSpPr>
            <a:spLocks noGrp="1"/>
          </p:cNvSpPr>
          <p:nvPr>
            <p:ph idx="1"/>
          </p:nvPr>
        </p:nvSpPr>
        <p:spPr>
          <a:xfrm>
            <a:off x="838199" y="1600200"/>
            <a:ext cx="10308021" cy="4953000"/>
          </a:xfrm>
        </p:spPr>
        <p:txBody>
          <a:bodyPr/>
          <a:lstStyle/>
          <a:p>
            <a:r>
              <a:rPr lang="en-US" altLang="zh-CN" dirty="0"/>
              <a:t>As a dual to the packing behavior, Python can </a:t>
            </a:r>
            <a:r>
              <a:rPr lang="en-US" altLang="zh-CN" dirty="0">
                <a:solidFill>
                  <a:srgbClr val="FF0000"/>
                </a:solidFill>
              </a:rPr>
              <a:t>automatically unpack</a:t>
            </a:r>
            <a:r>
              <a:rPr lang="en-US" altLang="zh-CN" dirty="0"/>
              <a:t> a sequence, allowing one to assign a series of individual identifiers to the elements of sequence. </a:t>
            </a:r>
          </a:p>
          <a:p>
            <a:r>
              <a:rPr lang="en-US" altLang="zh-CN" dirty="0"/>
              <a:t>As an example, we can write</a:t>
            </a:r>
          </a:p>
          <a:p>
            <a:endParaRPr lang="en-US" altLang="zh-CN" dirty="0"/>
          </a:p>
          <a:p>
            <a:endParaRPr lang="en-US" altLang="zh-CN" dirty="0"/>
          </a:p>
          <a:p>
            <a:endParaRPr lang="en-US" altLang="zh-CN" dirty="0"/>
          </a:p>
          <a:p>
            <a:r>
              <a:rPr lang="en-US" altLang="zh-CN" dirty="0"/>
              <a:t>This has the effect of assigning a=7, b=8, c=9, and d=10.</a:t>
            </a:r>
          </a:p>
        </p:txBody>
      </p:sp>
      <p:pic>
        <p:nvPicPr>
          <p:cNvPr id="2970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1509" y="3829050"/>
            <a:ext cx="3581400" cy="495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33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a:t>Conditionals</a:t>
            </a:r>
          </a:p>
        </p:txBody>
      </p:sp>
      <p:pic>
        <p:nvPicPr>
          <p:cNvPr id="4" name="图片 3"/>
          <p:cNvPicPr>
            <a:picLocks noChangeAspect="1"/>
          </p:cNvPicPr>
          <p:nvPr/>
        </p:nvPicPr>
        <p:blipFill>
          <a:blip r:embed="rId2"/>
          <a:stretch>
            <a:fillRect/>
          </a:stretch>
        </p:blipFill>
        <p:spPr>
          <a:xfrm>
            <a:off x="3355975" y="1615193"/>
            <a:ext cx="5276850" cy="4124325"/>
          </a:xfrm>
          <a:prstGeom prst="rect">
            <a:avLst/>
          </a:prstGeom>
        </p:spPr>
      </p:pic>
    </p:spTree>
    <p:extLst>
      <p:ext uri="{BB962C8B-B14F-4D97-AF65-F5344CB8AC3E}">
        <p14:creationId xmlns:p14="http://schemas.microsoft.com/office/powerpoint/2010/main" val="2074145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38200" y="175933"/>
            <a:ext cx="10515600" cy="1325563"/>
          </a:xfrm>
        </p:spPr>
        <p:txBody>
          <a:bodyPr/>
          <a:lstStyle/>
          <a:p>
            <a:r>
              <a:rPr lang="en-US" altLang="zh-CN" dirty="0"/>
              <a:t>Modules</a:t>
            </a:r>
          </a:p>
        </p:txBody>
      </p:sp>
      <p:sp>
        <p:nvSpPr>
          <p:cNvPr id="30723" name="Content Placeholder 2" descr="Rectangle: Click to edit Master text styles&#10;Second level&#10;Third level&#10;Fourth level&#10;Fifth level"/>
          <p:cNvSpPr>
            <a:spLocks noGrp="1"/>
          </p:cNvSpPr>
          <p:nvPr>
            <p:ph idx="1"/>
          </p:nvPr>
        </p:nvSpPr>
        <p:spPr>
          <a:xfrm>
            <a:off x="680539" y="1271744"/>
            <a:ext cx="10891345" cy="4876800"/>
          </a:xfrm>
        </p:spPr>
        <p:txBody>
          <a:bodyPr/>
          <a:lstStyle/>
          <a:p>
            <a:r>
              <a:rPr lang="en-US" altLang="zh-CN" dirty="0"/>
              <a:t>Beyond the built-in definitions, the standard Python distribution includes perhaps tens of thousands of other values, functions, and classes that are organized in additional libraries, known as </a:t>
            </a:r>
            <a:r>
              <a:rPr lang="en-US" altLang="zh-CN" b="1" dirty="0">
                <a:solidFill>
                  <a:srgbClr val="FF0000"/>
                </a:solidFill>
              </a:rPr>
              <a:t>modules</a:t>
            </a:r>
            <a:r>
              <a:rPr lang="en-US" altLang="zh-CN" dirty="0"/>
              <a:t>, that can be imported from within a program.</a:t>
            </a:r>
          </a:p>
        </p:txBody>
      </p:sp>
      <p:pic>
        <p:nvPicPr>
          <p:cNvPr id="307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207" y="3121995"/>
            <a:ext cx="2184400" cy="5461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4775235" y="2944156"/>
            <a:ext cx="5219700" cy="3571875"/>
          </a:xfrm>
          <a:prstGeom prst="rect">
            <a:avLst/>
          </a:prstGeom>
        </p:spPr>
      </p:pic>
    </p:spTree>
    <p:extLst>
      <p:ext uri="{BB962C8B-B14F-4D97-AF65-F5344CB8AC3E}">
        <p14:creationId xmlns:p14="http://schemas.microsoft.com/office/powerpoint/2010/main" val="629553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t>Existing Modules</a:t>
            </a:r>
          </a:p>
        </p:txBody>
      </p:sp>
      <p:sp>
        <p:nvSpPr>
          <p:cNvPr id="31747" name="Content Placeholder 2" descr="Rectangle: Click to edit Master text styles&#10;Second level&#10;Third level&#10;Fourth level&#10;Fifth level"/>
          <p:cNvSpPr>
            <a:spLocks noGrp="1"/>
          </p:cNvSpPr>
          <p:nvPr>
            <p:ph idx="1"/>
          </p:nvPr>
        </p:nvSpPr>
        <p:spPr>
          <a:xfrm>
            <a:off x="962526" y="1524000"/>
            <a:ext cx="9400674" cy="4724400"/>
          </a:xfrm>
        </p:spPr>
        <p:txBody>
          <a:bodyPr/>
          <a:lstStyle/>
          <a:p>
            <a:r>
              <a:rPr lang="en-US" altLang="zh-CN" sz="2400" dirty="0"/>
              <a:t>Some useful existing modules include the following:</a:t>
            </a:r>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3175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095" y="2108994"/>
            <a:ext cx="9359615" cy="448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29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262937" y="2876877"/>
            <a:ext cx="7115175" cy="3933825"/>
          </a:xfrm>
          <a:prstGeom prst="rect">
            <a:avLst/>
          </a:prstGeom>
        </p:spPr>
      </p:pic>
      <p:pic>
        <p:nvPicPr>
          <p:cNvPr id="5" name="图片 4"/>
          <p:cNvPicPr>
            <a:picLocks noChangeAspect="1"/>
          </p:cNvPicPr>
          <p:nvPr/>
        </p:nvPicPr>
        <p:blipFill>
          <a:blip r:embed="rId4"/>
          <a:stretch>
            <a:fillRect/>
          </a:stretch>
        </p:blipFill>
        <p:spPr>
          <a:xfrm>
            <a:off x="236488" y="126128"/>
            <a:ext cx="3648075" cy="3552825"/>
          </a:xfrm>
          <a:prstGeom prst="rect">
            <a:avLst/>
          </a:prstGeom>
          <a:ln>
            <a:solidFill>
              <a:srgbClr val="FF0000"/>
            </a:solidFill>
          </a:ln>
        </p:spPr>
      </p:pic>
      <p:pic>
        <p:nvPicPr>
          <p:cNvPr id="7" name="图片 6"/>
          <p:cNvPicPr>
            <a:picLocks noChangeAspect="1"/>
          </p:cNvPicPr>
          <p:nvPr/>
        </p:nvPicPr>
        <p:blipFill>
          <a:blip r:embed="rId5"/>
          <a:stretch>
            <a:fillRect/>
          </a:stretch>
        </p:blipFill>
        <p:spPr>
          <a:xfrm>
            <a:off x="6907609" y="128424"/>
            <a:ext cx="5124450" cy="2257425"/>
          </a:xfrm>
          <a:prstGeom prst="rect">
            <a:avLst/>
          </a:prstGeom>
          <a:ln>
            <a:solidFill>
              <a:srgbClr val="FF0000"/>
            </a:solidFill>
          </a:ln>
        </p:spPr>
      </p:pic>
    </p:spTree>
    <p:extLst>
      <p:ext uri="{BB962C8B-B14F-4D97-AF65-F5344CB8AC3E}">
        <p14:creationId xmlns:p14="http://schemas.microsoft.com/office/powerpoint/2010/main" val="137287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89547" y="365125"/>
            <a:ext cx="10764253" cy="1325563"/>
          </a:xfrm>
        </p:spPr>
        <p:txBody>
          <a:bodyPr/>
          <a:lstStyle/>
          <a:p>
            <a:r>
              <a:rPr lang="en-US" altLang="zh-CN" dirty="0"/>
              <a:t>Loops</a:t>
            </a:r>
          </a:p>
        </p:txBody>
      </p:sp>
      <p:sp>
        <p:nvSpPr>
          <p:cNvPr id="8195" name="Content Placeholder 2" descr="Rectangle: Click to edit Master text styles&#10;Second level&#10;Third level&#10;Fourth level&#10;Fifth level"/>
          <p:cNvSpPr>
            <a:spLocks noGrp="1"/>
          </p:cNvSpPr>
          <p:nvPr>
            <p:ph idx="1"/>
          </p:nvPr>
        </p:nvSpPr>
        <p:spPr>
          <a:xfrm>
            <a:off x="481263" y="1600200"/>
            <a:ext cx="9653337" cy="4419600"/>
          </a:xfrm>
        </p:spPr>
        <p:txBody>
          <a:bodyPr/>
          <a:lstStyle/>
          <a:p>
            <a:r>
              <a:rPr lang="en-US" altLang="zh-CN" dirty="0"/>
              <a:t>While loop:</a:t>
            </a:r>
          </a:p>
          <a:p>
            <a:endParaRPr lang="en-US" altLang="zh-CN" dirty="0"/>
          </a:p>
          <a:p>
            <a:r>
              <a:rPr lang="en-US" altLang="zh-CN" dirty="0"/>
              <a:t>For loop:</a:t>
            </a:r>
          </a:p>
          <a:p>
            <a:endParaRPr lang="en-US" altLang="zh-CN" dirty="0"/>
          </a:p>
          <a:p>
            <a:endParaRPr lang="en-US" altLang="zh-CN" dirty="0"/>
          </a:p>
          <a:p>
            <a:endParaRPr lang="en-US" altLang="zh-CN" dirty="0"/>
          </a:p>
          <a:p>
            <a:r>
              <a:rPr lang="en-US" altLang="zh-CN" dirty="0"/>
              <a:t>Indexed For loop:</a:t>
            </a:r>
          </a:p>
        </p:txBody>
      </p:sp>
      <p:pic>
        <p:nvPicPr>
          <p:cNvPr id="819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737" y="1795463"/>
            <a:ext cx="3009900" cy="939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82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3254375"/>
            <a:ext cx="8826500" cy="1016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820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4887912"/>
            <a:ext cx="4000500" cy="1651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0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14337" y="400050"/>
            <a:ext cx="8592050" cy="5861050"/>
          </a:xfrm>
          <a:prstGeom prst="rect">
            <a:avLst/>
          </a:prstGeom>
        </p:spPr>
      </p:pic>
      <p:pic>
        <p:nvPicPr>
          <p:cNvPr id="6" name="图片 5"/>
          <p:cNvPicPr>
            <a:picLocks noChangeAspect="1"/>
          </p:cNvPicPr>
          <p:nvPr/>
        </p:nvPicPr>
        <p:blipFill>
          <a:blip r:embed="rId4"/>
          <a:stretch>
            <a:fillRect/>
          </a:stretch>
        </p:blipFill>
        <p:spPr>
          <a:xfrm>
            <a:off x="9420225" y="400050"/>
            <a:ext cx="2246182" cy="4349750"/>
          </a:xfrm>
          <a:prstGeom prst="rect">
            <a:avLst/>
          </a:prstGeom>
        </p:spPr>
      </p:pic>
    </p:spTree>
    <p:extLst>
      <p:ext uri="{BB962C8B-B14F-4D97-AF65-F5344CB8AC3E}">
        <p14:creationId xmlns:p14="http://schemas.microsoft.com/office/powerpoint/2010/main" val="12818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71650" y="261937"/>
            <a:ext cx="8648700" cy="6334125"/>
          </a:xfrm>
          <a:prstGeom prst="rect">
            <a:avLst/>
          </a:prstGeom>
        </p:spPr>
      </p:pic>
    </p:spTree>
    <p:extLst>
      <p:ext uri="{BB962C8B-B14F-4D97-AF65-F5344CB8AC3E}">
        <p14:creationId xmlns:p14="http://schemas.microsoft.com/office/powerpoint/2010/main" val="251171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08137" y="280987"/>
            <a:ext cx="8894763" cy="6201528"/>
          </a:xfrm>
          <a:prstGeom prst="rect">
            <a:avLst/>
          </a:prstGeom>
        </p:spPr>
      </p:pic>
    </p:spTree>
    <p:extLst>
      <p:ext uri="{BB962C8B-B14F-4D97-AF65-F5344CB8AC3E}">
        <p14:creationId xmlns:p14="http://schemas.microsoft.com/office/powerpoint/2010/main" val="29168134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3214</TotalTime>
  <Words>1801</Words>
  <Application>Microsoft Office PowerPoint</Application>
  <PresentationFormat>宽屏</PresentationFormat>
  <Paragraphs>247</Paragraphs>
  <Slides>41</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 Unicode MS</vt:lpstr>
      <vt:lpstr>CMSS10</vt:lpstr>
      <vt:lpstr>CMSSBX10</vt:lpstr>
      <vt:lpstr>MS PGothic</vt:lpstr>
      <vt:lpstr>MS PGothic</vt:lpstr>
      <vt:lpstr>Times-Roman</vt:lpstr>
      <vt:lpstr>宋体</vt:lpstr>
      <vt:lpstr>Arial</vt:lpstr>
      <vt:lpstr>Calibri</vt:lpstr>
      <vt:lpstr>Calibri Light</vt:lpstr>
      <vt:lpstr>Tahoma</vt:lpstr>
      <vt:lpstr>Wingdings</vt:lpstr>
      <vt:lpstr>Office 主题</vt:lpstr>
      <vt:lpstr>Control Flow and Function</vt:lpstr>
      <vt:lpstr>Contents</vt:lpstr>
      <vt:lpstr>Program Structure</vt:lpstr>
      <vt:lpstr>Conditionals</vt:lpstr>
      <vt:lpstr>PowerPoint 演示文稿</vt:lpstr>
      <vt:lpstr>Loops</vt:lpstr>
      <vt:lpstr>PowerPoint 演示文稿</vt:lpstr>
      <vt:lpstr>PowerPoint 演示文稿</vt:lpstr>
      <vt:lpstr>PowerPoint 演示文稿</vt:lpstr>
      <vt:lpstr>Break and Continue</vt:lpstr>
      <vt:lpstr>Functions</vt:lpstr>
      <vt:lpstr>Information Passing</vt:lpstr>
      <vt:lpstr>PowerPoint 演示文稿</vt:lpstr>
      <vt:lpstr>PowerPoint 演示文稿</vt:lpstr>
      <vt:lpstr>PowerPoint 演示文稿</vt:lpstr>
      <vt:lpstr>PowerPoint 演示文稿</vt:lpstr>
      <vt:lpstr>PowerPoint 演示文稿</vt:lpstr>
      <vt:lpstr>PowerPoint 演示文稿</vt:lpstr>
      <vt:lpstr>埃氏筛法和线性筛法求素数 https://blog.csdn.net/xuechen_gemgirl/article/details/79555123 </vt:lpstr>
      <vt:lpstr>Contents</vt:lpstr>
      <vt:lpstr>Simple Output</vt:lpstr>
      <vt:lpstr>PowerPoint 演示文稿</vt:lpstr>
      <vt:lpstr>http://codeforces.com/problemset/problem/4/C </vt:lpstr>
      <vt:lpstr>Simple Input</vt:lpstr>
      <vt:lpstr>A Simple Program</vt:lpstr>
      <vt:lpstr>Files</vt:lpstr>
      <vt:lpstr>Exception Handling</vt:lpstr>
      <vt:lpstr>Common Exceptions</vt:lpstr>
      <vt:lpstr>Raising an Exception</vt:lpstr>
      <vt:lpstr>Catching an Exception</vt:lpstr>
      <vt:lpstr>Iterators</vt:lpstr>
      <vt:lpstr>PowerPoint 演示文稿</vt:lpstr>
      <vt:lpstr>Generators</vt:lpstr>
      <vt:lpstr>Conditional Expressions</vt:lpstr>
      <vt:lpstr>Comprehension Syntax</vt:lpstr>
      <vt:lpstr>PowerPoint 演示文稿</vt:lpstr>
      <vt:lpstr>PowerPoint 演示文稿</vt:lpstr>
      <vt:lpstr>Packing</vt:lpstr>
      <vt:lpstr>Unpacking</vt:lpstr>
      <vt:lpstr>Modules</vt:lpstr>
      <vt:lpstr>Existing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01Introduction@MLAPP</dc:title>
  <dc:creator>yanhf</dc:creator>
  <cp:lastModifiedBy>joy</cp:lastModifiedBy>
  <cp:revision>136</cp:revision>
  <dcterms:created xsi:type="dcterms:W3CDTF">2016-09-07T07:32:15Z</dcterms:created>
  <dcterms:modified xsi:type="dcterms:W3CDTF">2021-10-25T15:31:25Z</dcterms:modified>
</cp:coreProperties>
</file>