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3" r:id="rId3"/>
    <p:sldId id="286" r:id="rId4"/>
    <p:sldId id="287" r:id="rId5"/>
    <p:sldId id="284" r:id="rId6"/>
    <p:sldId id="288" r:id="rId7"/>
    <p:sldId id="285" r:id="rId8"/>
    <p:sldId id="268" r:id="rId9"/>
    <p:sldId id="269" r:id="rId10"/>
    <p:sldId id="272" r:id="rId11"/>
    <p:sldId id="270" r:id="rId12"/>
    <p:sldId id="271" r:id="rId13"/>
    <p:sldId id="273" r:id="rId14"/>
    <p:sldId id="275" r:id="rId15"/>
    <p:sldId id="276" r:id="rId16"/>
    <p:sldId id="277" r:id="rId17"/>
    <p:sldId id="293" r:id="rId18"/>
    <p:sldId id="289" r:id="rId19"/>
    <p:sldId id="290" r:id="rId20"/>
    <p:sldId id="274" r:id="rId21"/>
    <p:sldId id="257" r:id="rId22"/>
    <p:sldId id="258" r:id="rId23"/>
    <p:sldId id="291" r:id="rId24"/>
    <p:sldId id="292" r:id="rId25"/>
    <p:sldId id="278" r:id="rId26"/>
    <p:sldId id="282" r:id="rId27"/>
    <p:sldId id="259" r:id="rId28"/>
    <p:sldId id="260" r:id="rId29"/>
    <p:sldId id="261" r:id="rId30"/>
    <p:sldId id="262" r:id="rId31"/>
    <p:sldId id="263" r:id="rId32"/>
    <p:sldId id="264" r:id="rId33"/>
    <p:sldId id="265" r:id="rId34"/>
    <p:sldId id="294" r:id="rId35"/>
    <p:sldId id="26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69660" autoAdjust="0"/>
  </p:normalViewPr>
  <p:slideViewPr>
    <p:cSldViewPr snapToGrid="0">
      <p:cViewPr varScale="1">
        <p:scale>
          <a:sx n="87" d="100"/>
          <a:sy n="87" d="100"/>
        </p:scale>
        <p:origin x="8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9E7EF-594E-464B-93B8-98A58F6DA985}" type="datetimeFigureOut">
              <a:rPr lang="zh-CN" altLang="en-US" smtClean="0"/>
              <a:t>2021/11/30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53BE5-3B84-48E2-8B66-CB9184F024E2}" type="slidenum">
              <a:rPr lang="zh-CN" altLang="en-US" smtClean="0"/>
              <a:t>‹#›</a:t>
            </a:fld>
            <a:endParaRPr lang="zh-CN" altLang="en-US"/>
          </a:p>
        </p:txBody>
      </p:sp>
    </p:spTree>
    <p:extLst>
      <p:ext uri="{BB962C8B-B14F-4D97-AF65-F5344CB8AC3E}">
        <p14:creationId xmlns:p14="http://schemas.microsoft.com/office/powerpoint/2010/main" val="7325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cs101.openjudge.cn/practice/1756"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r>
              <a:rPr lang="en-US" altLang="zh-CN" dirty="0"/>
              <a:t>《Programming Challenges The Programming Contest Training Manual》</a:t>
            </a:r>
            <a:r>
              <a:rPr lang="zh-CN" altLang="en-US" dirty="0"/>
              <a:t>第</a:t>
            </a:r>
            <a:r>
              <a:rPr lang="en-US" altLang="zh-CN" dirty="0"/>
              <a:t>8</a:t>
            </a:r>
            <a:r>
              <a:rPr lang="zh-CN" altLang="en-US" dirty="0"/>
              <a:t>章 回溯法</a:t>
            </a:r>
            <a:endParaRPr lang="en-US" altLang="zh-CN" dirty="0"/>
          </a:p>
          <a:p>
            <a:r>
              <a:rPr lang="en-US" altLang="zh-CN" dirty="0"/>
              <a:t>Steven S </a:t>
            </a:r>
            <a:r>
              <a:rPr lang="en-US" altLang="zh-CN" dirty="0" err="1"/>
              <a:t>Skiena</a:t>
            </a:r>
            <a:r>
              <a:rPr lang="en-US" altLang="zh-CN" dirty="0"/>
              <a:t>, Miguel A. Revilla</a:t>
            </a:r>
            <a:r>
              <a:rPr lang="zh-CN" altLang="en-US" dirty="0"/>
              <a:t>著，刘汝佳 译</a:t>
            </a:r>
          </a:p>
        </p:txBody>
      </p:sp>
      <p:sp>
        <p:nvSpPr>
          <p:cNvPr id="4" name="灯片编号占位符 3"/>
          <p:cNvSpPr>
            <a:spLocks noGrp="1"/>
          </p:cNvSpPr>
          <p:nvPr>
            <p:ph type="sldNum" sz="quarter" idx="5"/>
          </p:nvPr>
        </p:nvSpPr>
        <p:spPr/>
        <p:txBody>
          <a:bodyPr/>
          <a:lstStyle/>
          <a:p>
            <a:fld id="{17A53BE5-3B84-48E2-8B66-CB9184F024E2}" type="slidenum">
              <a:rPr lang="zh-CN" altLang="en-US" smtClean="0"/>
              <a:t>1</a:t>
            </a:fld>
            <a:endParaRPr lang="zh-CN" altLang="en-US"/>
          </a:p>
        </p:txBody>
      </p:sp>
    </p:spTree>
    <p:extLst>
      <p:ext uri="{BB962C8B-B14F-4D97-AF65-F5344CB8AC3E}">
        <p14:creationId xmlns:p14="http://schemas.microsoft.com/office/powerpoint/2010/main" val="2092057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http://cs101.openjudge.cn/practice/05585</a:t>
            </a:r>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dire = [[-1,0], [1,0], [0,-1], [0,1]]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def </a:t>
            </a:r>
            <a:r>
              <a:rPr lang="en-US" altLang="zh-CN" b="1" dirty="0" err="1"/>
              <a:t>dfs</a:t>
            </a:r>
            <a:r>
              <a:rPr lang="en-US" altLang="zh-CN" b="1" dirty="0"/>
              <a:t>(x, y, 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m[x][y]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for i in range(</a:t>
            </a:r>
            <a:r>
              <a:rPr lang="en-US" altLang="zh-CN" b="1" dirty="0" err="1"/>
              <a:t>len</a:t>
            </a:r>
            <a:r>
              <a:rPr lang="en-US" altLang="zh-CN" b="1" dirty="0"/>
              <a:t>(dire)):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a:t>
            </a:r>
            <a:r>
              <a:rPr lang="en-US" altLang="zh-CN" b="1" dirty="0" err="1"/>
              <a:t>tx</a:t>
            </a:r>
            <a:r>
              <a:rPr lang="en-US" altLang="zh-CN" b="1" dirty="0"/>
              <a:t> = x + dire[i][0]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ty = y + dire[i][1]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if m[</a:t>
            </a:r>
            <a:r>
              <a:rPr lang="en-US" altLang="zh-CN" b="1" dirty="0" err="1"/>
              <a:t>tx</a:t>
            </a:r>
            <a:r>
              <a:rPr lang="en-US" altLang="zh-CN" b="1" dirty="0"/>
              <a:t>][ty] == 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a:t>
            </a:r>
            <a:r>
              <a:rPr lang="en-US" altLang="zh-CN" b="1" dirty="0" err="1"/>
              <a:t>dfs</a:t>
            </a:r>
            <a:r>
              <a:rPr lang="en-US" altLang="zh-CN" b="1" dirty="0"/>
              <a:t>(</a:t>
            </a:r>
            <a:r>
              <a:rPr lang="en-US" altLang="zh-CN" b="1" dirty="0" err="1"/>
              <a:t>tx</a:t>
            </a:r>
            <a:r>
              <a:rPr lang="en-US" altLang="zh-CN" b="1" dirty="0"/>
              <a:t>, ty, c)</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for _ in range(int(input())):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n = int(input())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m = [[0 for _ in range(n+2)] for _ in range(n+2)]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for i in range(1, n+1):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m[i][1:-1] = input()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r = 0 ; b=0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for i in range(1, n+1):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for j in range(1, n+1):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if m[i][j] == 'r':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a:t>
            </a:r>
            <a:r>
              <a:rPr lang="en-US" altLang="zh-CN" b="1" dirty="0" err="1"/>
              <a:t>dfs</a:t>
            </a:r>
            <a:r>
              <a:rPr lang="en-US" altLang="zh-CN" b="1" dirty="0"/>
              <a:t>(i, j, 'r')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r +=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if m[i][j] == 'b':</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a:t>
            </a:r>
            <a:r>
              <a:rPr lang="en-US" altLang="zh-CN" b="1" dirty="0" err="1"/>
              <a:t>dfs</a:t>
            </a:r>
            <a:r>
              <a:rPr lang="en-US" altLang="zh-CN" b="1" dirty="0"/>
              <a:t>(</a:t>
            </a:r>
            <a:r>
              <a:rPr lang="en-US" altLang="zh-CN" b="1" dirty="0" err="1"/>
              <a:t>i,j,'b</a:t>
            </a:r>
            <a:r>
              <a:rPr lang="en-US" altLang="zh-CN" b="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b +=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    print(r, b)</a:t>
            </a:r>
            <a:endParaRPr lang="zh-CN" altLang="en-US" b="1" dirty="0"/>
          </a:p>
        </p:txBody>
      </p:sp>
      <p:sp>
        <p:nvSpPr>
          <p:cNvPr id="4" name="灯片编号占位符 3"/>
          <p:cNvSpPr>
            <a:spLocks noGrp="1"/>
          </p:cNvSpPr>
          <p:nvPr>
            <p:ph type="sldNum" sz="quarter" idx="10"/>
          </p:nvPr>
        </p:nvSpPr>
        <p:spPr/>
        <p:txBody>
          <a:bodyPr/>
          <a:lstStyle/>
          <a:p>
            <a:fld id="{2AFA8F41-2187-4FB4-BA45-B8973AC9FE3C}" type="slidenum">
              <a:rPr lang="zh-CN" altLang="en-US" smtClean="0"/>
              <a:t>23</a:t>
            </a:fld>
            <a:endParaRPr lang="zh-CN" altLang="en-US"/>
          </a:p>
        </p:txBody>
      </p:sp>
    </p:spTree>
    <p:extLst>
      <p:ext uri="{BB962C8B-B14F-4D97-AF65-F5344CB8AC3E}">
        <p14:creationId xmlns:p14="http://schemas.microsoft.com/office/powerpoint/2010/main" val="276064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#http://cs101.openjudge.cn/practice/18160/</a:t>
            </a:r>
          </a:p>
          <a:p>
            <a:endParaRPr lang="en-US" altLang="zh-CN" dirty="0"/>
          </a:p>
          <a:p>
            <a:r>
              <a:rPr lang="en-US" altLang="zh-CN" dirty="0"/>
              <a:t>dire = [[-1,-1],[-1,0],[-1,1],[0,-1],[0,1],[1,-1],[1,0],[1,1]]</a:t>
            </a:r>
          </a:p>
          <a:p>
            <a:endParaRPr lang="en-US" altLang="zh-CN" dirty="0"/>
          </a:p>
          <a:p>
            <a:r>
              <a:rPr lang="en-US" altLang="zh-CN" dirty="0"/>
              <a:t>area = 0</a:t>
            </a:r>
          </a:p>
          <a:p>
            <a:r>
              <a:rPr lang="en-US" altLang="zh-CN" dirty="0"/>
              <a:t>def </a:t>
            </a:r>
            <a:r>
              <a:rPr lang="en-US" altLang="zh-CN" dirty="0" err="1"/>
              <a:t>dfs</a:t>
            </a:r>
            <a:r>
              <a:rPr lang="en-US" altLang="zh-CN" dirty="0"/>
              <a:t>(</a:t>
            </a:r>
            <a:r>
              <a:rPr lang="en-US" altLang="zh-CN" dirty="0" err="1"/>
              <a:t>x,y</a:t>
            </a:r>
            <a:r>
              <a:rPr lang="en-US" altLang="zh-CN" dirty="0"/>
              <a:t>):</a:t>
            </a:r>
          </a:p>
          <a:p>
            <a:r>
              <a:rPr lang="en-US" altLang="zh-CN" dirty="0"/>
              <a:t>    global area</a:t>
            </a:r>
          </a:p>
          <a:p>
            <a:r>
              <a:rPr lang="en-US" altLang="zh-CN" dirty="0"/>
              <a:t>    if matrix[x][y] == '.':return</a:t>
            </a:r>
          </a:p>
          <a:p>
            <a:r>
              <a:rPr lang="en-US" altLang="zh-CN" dirty="0"/>
              <a:t>    matrix[x][y] = '.'</a:t>
            </a:r>
          </a:p>
          <a:p>
            <a:r>
              <a:rPr lang="en-US" altLang="zh-CN" dirty="0"/>
              <a:t>    area += 1</a:t>
            </a:r>
          </a:p>
          <a:p>
            <a:r>
              <a:rPr lang="en-US" altLang="zh-CN" dirty="0"/>
              <a:t>    for i in range(</a:t>
            </a:r>
            <a:r>
              <a:rPr lang="en-US" altLang="zh-CN" dirty="0" err="1"/>
              <a:t>len</a:t>
            </a:r>
            <a:r>
              <a:rPr lang="en-US" altLang="zh-CN" dirty="0"/>
              <a:t>(dire)):</a:t>
            </a:r>
          </a:p>
          <a:p>
            <a:r>
              <a:rPr lang="en-US" altLang="zh-CN" dirty="0"/>
              <a:t>        </a:t>
            </a:r>
            <a:r>
              <a:rPr lang="en-US" altLang="zh-CN" dirty="0" err="1"/>
              <a:t>dfs</a:t>
            </a:r>
            <a:r>
              <a:rPr lang="en-US" altLang="zh-CN" dirty="0"/>
              <a:t>(</a:t>
            </a:r>
            <a:r>
              <a:rPr lang="en-US" altLang="zh-CN" dirty="0" err="1"/>
              <a:t>x+dire</a:t>
            </a:r>
            <a:r>
              <a:rPr lang="en-US" altLang="zh-CN" dirty="0"/>
              <a:t>[i][0], </a:t>
            </a:r>
            <a:r>
              <a:rPr lang="en-US" altLang="zh-CN" dirty="0" err="1"/>
              <a:t>y+dire</a:t>
            </a:r>
            <a:r>
              <a:rPr lang="en-US" altLang="zh-CN" dirty="0"/>
              <a:t>[i][1])</a:t>
            </a:r>
          </a:p>
          <a:p>
            <a:endParaRPr lang="en-US" altLang="zh-CN" dirty="0"/>
          </a:p>
          <a:p>
            <a:endParaRPr lang="en-US" altLang="zh-CN" dirty="0"/>
          </a:p>
          <a:p>
            <a:r>
              <a:rPr lang="en-US" altLang="zh-CN" dirty="0"/>
              <a:t>for _ in range(int(input())):</a:t>
            </a:r>
          </a:p>
          <a:p>
            <a:r>
              <a:rPr lang="en-US" altLang="zh-CN" dirty="0"/>
              <a:t>    </a:t>
            </a:r>
            <a:r>
              <a:rPr lang="en-US" altLang="zh-CN" dirty="0" err="1"/>
              <a:t>n,m</a:t>
            </a:r>
            <a:r>
              <a:rPr lang="en-US" altLang="zh-CN" dirty="0"/>
              <a:t> = map(int,input().split())</a:t>
            </a:r>
          </a:p>
          <a:p>
            <a:endParaRPr lang="en-US" altLang="zh-CN" dirty="0"/>
          </a:p>
          <a:p>
            <a:r>
              <a:rPr lang="en-US" altLang="zh-CN" dirty="0"/>
              <a:t>    matrix = [['.' for _ in range(m+2)] for _ in range(n+2)]</a:t>
            </a:r>
          </a:p>
          <a:p>
            <a:r>
              <a:rPr lang="en-US" altLang="zh-CN" dirty="0"/>
              <a:t>    for i in range(1,n+1):</a:t>
            </a:r>
          </a:p>
          <a:p>
            <a:r>
              <a:rPr lang="en-US" altLang="zh-CN" dirty="0"/>
              <a:t>        matrix[i][1:-1] = input()</a:t>
            </a:r>
          </a:p>
          <a:p>
            <a:endParaRPr lang="en-US" altLang="zh-CN" dirty="0"/>
          </a:p>
          <a:p>
            <a:r>
              <a:rPr lang="en-US" altLang="zh-CN" dirty="0"/>
              <a:t>    sur = 0</a:t>
            </a:r>
          </a:p>
          <a:p>
            <a:r>
              <a:rPr lang="en-US" altLang="zh-CN" dirty="0"/>
              <a:t>    for i in range(1, n+1):</a:t>
            </a:r>
          </a:p>
          <a:p>
            <a:r>
              <a:rPr lang="en-US" altLang="zh-CN" dirty="0"/>
              <a:t>        for j in range(1, m+1):</a:t>
            </a:r>
          </a:p>
          <a:p>
            <a:r>
              <a:rPr lang="en-US" altLang="zh-CN" dirty="0"/>
              <a:t>            if matrix[i][j] == 'W':</a:t>
            </a:r>
          </a:p>
          <a:p>
            <a:r>
              <a:rPr lang="en-US" altLang="zh-CN" dirty="0"/>
              <a:t>                area = 0 </a:t>
            </a:r>
          </a:p>
          <a:p>
            <a:r>
              <a:rPr lang="en-US" altLang="zh-CN" dirty="0"/>
              <a:t>                </a:t>
            </a:r>
            <a:r>
              <a:rPr lang="en-US" altLang="zh-CN" dirty="0" err="1"/>
              <a:t>dfs</a:t>
            </a:r>
            <a:r>
              <a:rPr lang="en-US" altLang="zh-CN" dirty="0"/>
              <a:t>(i, j)</a:t>
            </a:r>
          </a:p>
          <a:p>
            <a:r>
              <a:rPr lang="en-US" altLang="zh-CN" dirty="0"/>
              <a:t>                sur = max(sur, area)</a:t>
            </a:r>
          </a:p>
          <a:p>
            <a:r>
              <a:rPr lang="en-US" altLang="zh-CN" dirty="0"/>
              <a:t>    print(sur)</a:t>
            </a:r>
          </a:p>
          <a:p>
            <a:endParaRPr lang="zh-CN" altLang="en-US" dirty="0"/>
          </a:p>
        </p:txBody>
      </p:sp>
      <p:sp>
        <p:nvSpPr>
          <p:cNvPr id="4" name="灯片编号占位符 3"/>
          <p:cNvSpPr>
            <a:spLocks noGrp="1"/>
          </p:cNvSpPr>
          <p:nvPr>
            <p:ph type="sldNum" sz="quarter" idx="10"/>
          </p:nvPr>
        </p:nvSpPr>
        <p:spPr/>
        <p:txBody>
          <a:bodyPr/>
          <a:lstStyle/>
          <a:p>
            <a:fld id="{2AFA8F41-2187-4FB4-BA45-B8973AC9FE3C}" type="slidenum">
              <a:rPr lang="zh-CN" altLang="en-US" smtClean="0"/>
              <a:t>24</a:t>
            </a:fld>
            <a:endParaRPr lang="zh-CN" altLang="en-US"/>
          </a:p>
        </p:txBody>
      </p:sp>
    </p:spTree>
    <p:extLst>
      <p:ext uri="{BB962C8B-B14F-4D97-AF65-F5344CB8AC3E}">
        <p14:creationId xmlns:p14="http://schemas.microsoft.com/office/powerpoint/2010/main" val="128919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hlinkClick r:id="rId3"/>
              </a:rPr>
              <a:t>http://cs101.openjudge.cn/practice/1756</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31</a:t>
            </a:fld>
            <a:endParaRPr lang="zh-CN" altLang="en-US"/>
          </a:p>
        </p:txBody>
      </p:sp>
    </p:spTree>
    <p:extLst>
      <p:ext uri="{BB962C8B-B14F-4D97-AF65-F5344CB8AC3E}">
        <p14:creationId xmlns:p14="http://schemas.microsoft.com/office/powerpoint/2010/main" val="3265298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ans</a:t>
            </a:r>
            <a:r>
              <a:rPr lang="en-US" altLang="zh-CN" dirty="0"/>
              <a:t> = []</a:t>
            </a:r>
          </a:p>
          <a:p>
            <a:r>
              <a:rPr lang="en-US" altLang="zh-CN" dirty="0"/>
              <a:t>def queen(A, cur=0):				#</a:t>
            </a:r>
            <a:r>
              <a:rPr lang="zh-CN" altLang="en-US" dirty="0"/>
              <a:t>考虑放第</a:t>
            </a:r>
            <a:r>
              <a:rPr lang="en-US" altLang="zh-CN" dirty="0"/>
              <a:t>cur</a:t>
            </a:r>
            <a:r>
              <a:rPr lang="zh-CN" altLang="en-US" dirty="0"/>
              <a:t>行的皇后</a:t>
            </a:r>
          </a:p>
          <a:p>
            <a:r>
              <a:rPr lang="zh-CN" altLang="en-US" dirty="0"/>
              <a:t>    </a:t>
            </a:r>
            <a:r>
              <a:rPr lang="en-US" altLang="zh-CN" dirty="0"/>
              <a:t>if cur == </a:t>
            </a:r>
            <a:r>
              <a:rPr lang="en-US" altLang="zh-CN" dirty="0" err="1"/>
              <a:t>len</a:t>
            </a:r>
            <a:r>
              <a:rPr lang="en-US" altLang="zh-CN" dirty="0"/>
              <a:t>(A):				#</a:t>
            </a:r>
            <a:r>
              <a:rPr lang="zh-CN" altLang="en-US" dirty="0"/>
              <a:t>如果已经放了</a:t>
            </a:r>
            <a:r>
              <a:rPr lang="en-US" altLang="zh-CN" dirty="0"/>
              <a:t>n</a:t>
            </a:r>
            <a:r>
              <a:rPr lang="zh-CN" altLang="en-US" dirty="0"/>
              <a:t>个皇后，一组新的解产生了</a:t>
            </a:r>
          </a:p>
          <a:p>
            <a:r>
              <a:rPr lang="zh-CN" altLang="en-US" dirty="0"/>
              <a:t>        </a:t>
            </a:r>
            <a:r>
              <a:rPr lang="en-US" altLang="zh-CN" dirty="0" err="1"/>
              <a:t>ans.append</a:t>
            </a:r>
            <a:r>
              <a:rPr lang="en-US" altLang="zh-CN" dirty="0"/>
              <a:t>(''.join([str(x+1) for x in A])) </a:t>
            </a:r>
          </a:p>
          <a:p>
            <a:r>
              <a:rPr lang="en-US" altLang="zh-CN" dirty="0"/>
              <a:t>        return </a:t>
            </a:r>
          </a:p>
          <a:p>
            <a:r>
              <a:rPr lang="en-US" altLang="zh-CN" dirty="0"/>
              <a:t>    </a:t>
            </a:r>
          </a:p>
          <a:p>
            <a:r>
              <a:rPr lang="en-US" altLang="zh-CN" dirty="0"/>
              <a:t>    for col in range(</a:t>
            </a:r>
            <a:r>
              <a:rPr lang="en-US" altLang="zh-CN" dirty="0" err="1"/>
              <a:t>len</a:t>
            </a:r>
            <a:r>
              <a:rPr lang="en-US" altLang="zh-CN" dirty="0"/>
              <a:t>(A)): 		#</a:t>
            </a:r>
            <a:r>
              <a:rPr lang="zh-CN" altLang="en-US" dirty="0"/>
              <a:t>将当前皇后逐一放置在不同的列，每列对应一组解</a:t>
            </a:r>
          </a:p>
          <a:p>
            <a:r>
              <a:rPr lang="zh-CN" altLang="en-US" dirty="0"/>
              <a:t>        </a:t>
            </a:r>
            <a:r>
              <a:rPr lang="en-US" altLang="zh-CN" dirty="0"/>
              <a:t>for row in range(cur):		#</a:t>
            </a:r>
            <a:r>
              <a:rPr lang="zh-CN" altLang="en-US" dirty="0"/>
              <a:t>逐一判定，与前面的皇后是否冲突</a:t>
            </a:r>
          </a:p>
          <a:p>
            <a:r>
              <a:rPr lang="zh-CN" altLang="en-US" dirty="0"/>
              <a:t>            </a:t>
            </a:r>
            <a:r>
              <a:rPr lang="en-US" altLang="zh-CN" dirty="0"/>
              <a:t>if A[row] == col or abs(col - A[row]) == cur - row:</a:t>
            </a:r>
          </a:p>
          <a:p>
            <a:r>
              <a:rPr lang="en-US" altLang="zh-CN" dirty="0"/>
              <a:t>                break</a:t>
            </a:r>
          </a:p>
          <a:p>
            <a:r>
              <a:rPr lang="en-US" altLang="zh-CN" dirty="0"/>
              <a:t>        else:                       #</a:t>
            </a:r>
            <a:r>
              <a:rPr lang="zh-CN" altLang="en-US" dirty="0"/>
              <a:t>若都不冲突</a:t>
            </a:r>
          </a:p>
          <a:p>
            <a:r>
              <a:rPr lang="zh-CN" altLang="en-US" dirty="0"/>
              <a:t>            </a:t>
            </a:r>
            <a:r>
              <a:rPr lang="en-US" altLang="zh-CN" dirty="0"/>
              <a:t>A[cur] = col            #</a:t>
            </a:r>
            <a:r>
              <a:rPr lang="zh-CN" altLang="en-US" dirty="0"/>
              <a:t>放置新皇后，在</a:t>
            </a:r>
            <a:r>
              <a:rPr lang="en-US" altLang="zh-CN" dirty="0"/>
              <a:t>cur</a:t>
            </a:r>
            <a:r>
              <a:rPr lang="zh-CN" altLang="en-US" dirty="0"/>
              <a:t>行，</a:t>
            </a:r>
            <a:r>
              <a:rPr lang="en-US" altLang="zh-CN" dirty="0"/>
              <a:t>col</a:t>
            </a:r>
            <a:r>
              <a:rPr lang="zh-CN" altLang="en-US" dirty="0"/>
              <a:t>列			</a:t>
            </a:r>
          </a:p>
          <a:p>
            <a:r>
              <a:rPr lang="zh-CN" altLang="en-US" dirty="0"/>
              <a:t>            </a:t>
            </a:r>
            <a:r>
              <a:rPr lang="en-US" altLang="zh-CN" dirty="0"/>
              <a:t>queen(A, cur+1)			#</a:t>
            </a:r>
            <a:r>
              <a:rPr lang="zh-CN" altLang="en-US" dirty="0"/>
              <a:t>对下一个皇后位置进行递归</a:t>
            </a:r>
          </a:p>
          <a:p>
            <a:r>
              <a:rPr lang="zh-CN" altLang="en-US" dirty="0"/>
              <a:t>            </a:t>
            </a:r>
          </a:p>
          <a:p>
            <a:r>
              <a:rPr lang="en-US" altLang="zh-CN" dirty="0"/>
              <a:t>queen([None]*8)   </a:t>
            </a:r>
          </a:p>
          <a:p>
            <a:r>
              <a:rPr lang="en-US" altLang="zh-CN" dirty="0"/>
              <a:t>for _ in range(int(input())):</a:t>
            </a:r>
          </a:p>
          <a:p>
            <a:r>
              <a:rPr lang="en-US" altLang="zh-CN" dirty="0"/>
              <a:t>    print(</a:t>
            </a:r>
            <a:r>
              <a:rPr lang="en-US" altLang="zh-CN" dirty="0" err="1"/>
              <a:t>ans</a:t>
            </a:r>
            <a:r>
              <a:rPr lang="en-US" altLang="zh-CN" dirty="0"/>
              <a:t>[int(input()) - 1])</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32</a:t>
            </a:fld>
            <a:endParaRPr lang="zh-CN" altLang="en-US"/>
          </a:p>
        </p:txBody>
      </p:sp>
    </p:spTree>
    <p:extLst>
      <p:ext uri="{BB962C8B-B14F-4D97-AF65-F5344CB8AC3E}">
        <p14:creationId xmlns:p14="http://schemas.microsoft.com/office/powerpoint/2010/main" val="1928058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stack = [[None]*8, 0]</a:t>
            </a:r>
          </a:p>
          <a:p>
            <a:r>
              <a:rPr lang="en-US" altLang="zh-CN" dirty="0"/>
              <a:t>while stack:</a:t>
            </a:r>
          </a:p>
          <a:p>
            <a:r>
              <a:rPr lang="en-US" altLang="zh-CN" dirty="0"/>
              <a:t>    cur = </a:t>
            </a:r>
            <a:r>
              <a:rPr lang="en-US" altLang="zh-CN" dirty="0" err="1"/>
              <a:t>stack.pop</a:t>
            </a:r>
            <a:r>
              <a:rPr lang="en-US" altLang="zh-CN" dirty="0"/>
              <a:t>()</a:t>
            </a:r>
          </a:p>
          <a:p>
            <a:r>
              <a:rPr lang="en-US" altLang="zh-CN" dirty="0"/>
              <a:t>    A = </a:t>
            </a:r>
            <a:r>
              <a:rPr lang="en-US" altLang="zh-CN" dirty="0" err="1"/>
              <a:t>stack.pop</a:t>
            </a:r>
            <a:r>
              <a:rPr lang="en-US" altLang="zh-CN" dirty="0"/>
              <a:t>()</a:t>
            </a:r>
          </a:p>
          <a:p>
            <a:r>
              <a:rPr lang="en-US" altLang="zh-CN" dirty="0"/>
              <a:t>    if cur == </a:t>
            </a:r>
            <a:r>
              <a:rPr lang="en-US" altLang="zh-CN" dirty="0" err="1"/>
              <a:t>len</a:t>
            </a:r>
            <a:r>
              <a:rPr lang="en-US" altLang="zh-CN" dirty="0"/>
              <a:t>(A):</a:t>
            </a:r>
          </a:p>
          <a:p>
            <a:r>
              <a:rPr lang="en-US" altLang="zh-CN" dirty="0"/>
              <a:t>        print(A)</a:t>
            </a:r>
          </a:p>
          <a:p>
            <a:r>
              <a:rPr lang="en-US" altLang="zh-CN" dirty="0"/>
              <a:t>        continue</a:t>
            </a:r>
          </a:p>
          <a:p>
            <a:r>
              <a:rPr lang="en-US" altLang="zh-CN" dirty="0"/>
              <a:t>    for col in range(</a:t>
            </a:r>
            <a:r>
              <a:rPr lang="en-US" altLang="zh-CN" dirty="0" err="1"/>
              <a:t>len</a:t>
            </a:r>
            <a:r>
              <a:rPr lang="en-US" altLang="zh-CN" dirty="0"/>
              <a:t>(A)):</a:t>
            </a:r>
          </a:p>
          <a:p>
            <a:r>
              <a:rPr lang="en-US" altLang="zh-CN" dirty="0"/>
              <a:t>        for row in range(cur):</a:t>
            </a:r>
          </a:p>
          <a:p>
            <a:r>
              <a:rPr lang="en-US" altLang="zh-CN" dirty="0"/>
              <a:t>            if A[row]==col or abs(col-A[row])==cur-row:</a:t>
            </a:r>
          </a:p>
          <a:p>
            <a:r>
              <a:rPr lang="en-US" altLang="zh-CN" dirty="0"/>
              <a:t>                break</a:t>
            </a:r>
          </a:p>
          <a:p>
            <a:r>
              <a:rPr lang="en-US" altLang="zh-CN" dirty="0"/>
              <a:t>        else:</a:t>
            </a:r>
          </a:p>
          <a:p>
            <a:r>
              <a:rPr lang="en-US" altLang="zh-CN" dirty="0"/>
              <a:t>            A[cur] = col</a:t>
            </a:r>
          </a:p>
          <a:p>
            <a:r>
              <a:rPr lang="en-US" altLang="zh-CN" dirty="0"/>
              <a:t>            </a:t>
            </a:r>
            <a:r>
              <a:rPr lang="en-US" altLang="zh-CN" dirty="0" err="1"/>
              <a:t>stack.append</a:t>
            </a:r>
            <a:r>
              <a:rPr lang="en-US" altLang="zh-CN" dirty="0"/>
              <a:t>(A[:])</a:t>
            </a:r>
          </a:p>
          <a:p>
            <a:r>
              <a:rPr lang="en-US" altLang="zh-CN" dirty="0"/>
              <a:t>            </a:t>
            </a:r>
            <a:r>
              <a:rPr lang="en-US" altLang="zh-CN" dirty="0" err="1"/>
              <a:t>stack.append</a:t>
            </a:r>
            <a:r>
              <a:rPr lang="en-US" altLang="zh-CN" dirty="0"/>
              <a:t>(cur+1) </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35</a:t>
            </a:fld>
            <a:endParaRPr lang="zh-CN" altLang="en-US"/>
          </a:p>
        </p:txBody>
      </p:sp>
    </p:spTree>
    <p:extLst>
      <p:ext uri="{BB962C8B-B14F-4D97-AF65-F5344CB8AC3E}">
        <p14:creationId xmlns:p14="http://schemas.microsoft.com/office/powerpoint/2010/main" val="328829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/wiki/Breadth-</a:t>
            </a:r>
            <a:r>
              <a:rPr lang="en-US" dirty="0" err="1"/>
              <a:t>first_search</a:t>
            </a:r>
            <a:endParaRPr lang="en-CN" dirty="0"/>
          </a:p>
        </p:txBody>
      </p:sp>
      <p:sp>
        <p:nvSpPr>
          <p:cNvPr id="4" name="Slide Number Placeholder 3"/>
          <p:cNvSpPr>
            <a:spLocks noGrp="1"/>
          </p:cNvSpPr>
          <p:nvPr>
            <p:ph type="sldNum" sz="quarter" idx="5"/>
          </p:nvPr>
        </p:nvSpPr>
        <p:spPr/>
        <p:txBody>
          <a:bodyPr/>
          <a:lstStyle/>
          <a:p>
            <a:fld id="{17A53BE5-3B84-48E2-8B66-CB9184F024E2}" type="slidenum">
              <a:rPr lang="zh-CN" altLang="en-US" smtClean="0"/>
              <a:t>7</a:t>
            </a:fld>
            <a:endParaRPr lang="zh-CN" altLang="en-US"/>
          </a:p>
        </p:txBody>
      </p:sp>
    </p:spTree>
    <p:extLst>
      <p:ext uri="{BB962C8B-B14F-4D97-AF65-F5344CB8AC3E}">
        <p14:creationId xmlns:p14="http://schemas.microsoft.com/office/powerpoint/2010/main" val="16831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/wiki/Depth-</a:t>
            </a:r>
            <a:r>
              <a:rPr lang="en-US" dirty="0" err="1"/>
              <a:t>first_search</a:t>
            </a:r>
            <a:endParaRPr lang="en-CN" dirty="0"/>
          </a:p>
        </p:txBody>
      </p:sp>
      <p:sp>
        <p:nvSpPr>
          <p:cNvPr id="4" name="Slide Number Placeholder 3"/>
          <p:cNvSpPr>
            <a:spLocks noGrp="1"/>
          </p:cNvSpPr>
          <p:nvPr>
            <p:ph type="sldNum" sz="quarter" idx="5"/>
          </p:nvPr>
        </p:nvSpPr>
        <p:spPr/>
        <p:txBody>
          <a:bodyPr/>
          <a:lstStyle/>
          <a:p>
            <a:fld id="{17A53BE5-3B84-48E2-8B66-CB9184F024E2}" type="slidenum">
              <a:rPr lang="zh-CN" altLang="en-US" smtClean="0"/>
              <a:t>8</a:t>
            </a:fld>
            <a:endParaRPr lang="zh-CN" altLang="en-US"/>
          </a:p>
        </p:txBody>
      </p:sp>
    </p:spTree>
    <p:extLst>
      <p:ext uri="{BB962C8B-B14F-4D97-AF65-F5344CB8AC3E}">
        <p14:creationId xmlns:p14="http://schemas.microsoft.com/office/powerpoint/2010/main" val="359878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/wiki/Tree_(</a:t>
            </a:r>
            <a:r>
              <a:rPr lang="en-US" dirty="0" err="1"/>
              <a:t>data_structure</a:t>
            </a:r>
            <a:r>
              <a:rPr lang="en-US" dirty="0"/>
              <a:t>)</a:t>
            </a:r>
            <a:endParaRPr lang="en-CN" dirty="0"/>
          </a:p>
        </p:txBody>
      </p:sp>
      <p:sp>
        <p:nvSpPr>
          <p:cNvPr id="4" name="Slide Number Placeholder 3"/>
          <p:cNvSpPr>
            <a:spLocks noGrp="1"/>
          </p:cNvSpPr>
          <p:nvPr>
            <p:ph type="sldNum" sz="quarter" idx="5"/>
          </p:nvPr>
        </p:nvSpPr>
        <p:spPr/>
        <p:txBody>
          <a:bodyPr/>
          <a:lstStyle/>
          <a:p>
            <a:fld id="{17A53BE5-3B84-48E2-8B66-CB9184F024E2}" type="slidenum">
              <a:rPr lang="zh-CN" altLang="en-US" smtClean="0"/>
              <a:t>9</a:t>
            </a:fld>
            <a:endParaRPr lang="zh-CN" altLang="en-US"/>
          </a:p>
        </p:txBody>
      </p:sp>
    </p:spTree>
    <p:extLst>
      <p:ext uri="{BB962C8B-B14F-4D97-AF65-F5344CB8AC3E}">
        <p14:creationId xmlns:p14="http://schemas.microsoft.com/office/powerpoint/2010/main" val="2103048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2100011791, 李文梁</a:t>
            </a:r>
            <a:r>
              <a:rPr lang="zh-CN" altLang="en-US" dirty="0"/>
              <a:t>，化学与分子工程学院</a:t>
            </a:r>
            <a:endParaRPr lang="en-CN" dirty="0"/>
          </a:p>
        </p:txBody>
      </p:sp>
      <p:sp>
        <p:nvSpPr>
          <p:cNvPr id="4" name="Slide Number Placeholder 3"/>
          <p:cNvSpPr>
            <a:spLocks noGrp="1"/>
          </p:cNvSpPr>
          <p:nvPr>
            <p:ph type="sldNum" sz="quarter" idx="5"/>
          </p:nvPr>
        </p:nvSpPr>
        <p:spPr/>
        <p:txBody>
          <a:bodyPr/>
          <a:lstStyle/>
          <a:p>
            <a:fld id="{17A53BE5-3B84-48E2-8B66-CB9184F024E2}" type="slidenum">
              <a:rPr lang="zh-CN" altLang="en-US" smtClean="0"/>
              <a:t>14</a:t>
            </a:fld>
            <a:endParaRPr lang="zh-CN" altLang="en-US"/>
          </a:p>
        </p:txBody>
      </p:sp>
    </p:spTree>
    <p:extLst>
      <p:ext uri="{BB962C8B-B14F-4D97-AF65-F5344CB8AC3E}">
        <p14:creationId xmlns:p14="http://schemas.microsoft.com/office/powerpoint/2010/main" val="81358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to implement Breadth First Search algorithm in Python https://www.codespeedy.com/breadth-first-search-algorithm-in-python/</a:t>
            </a:r>
            <a:endParaRPr lang="zh-CN" altLang="en-US" dirty="0"/>
          </a:p>
        </p:txBody>
      </p:sp>
      <p:sp>
        <p:nvSpPr>
          <p:cNvPr id="4" name="灯片编号占位符 3"/>
          <p:cNvSpPr>
            <a:spLocks noGrp="1"/>
          </p:cNvSpPr>
          <p:nvPr>
            <p:ph type="sldNum" sz="quarter" idx="10"/>
          </p:nvPr>
        </p:nvSpPr>
        <p:spPr/>
        <p:txBody>
          <a:bodyPr/>
          <a:lstStyle/>
          <a:p>
            <a:fld id="{2AFA8F41-2187-4FB4-BA45-B8973AC9FE3C}" type="slidenum">
              <a:rPr lang="zh-CN" altLang="en-US" smtClean="0"/>
              <a:t>18</a:t>
            </a:fld>
            <a:endParaRPr lang="zh-CN" altLang="en-US"/>
          </a:p>
        </p:txBody>
      </p:sp>
    </p:spTree>
    <p:extLst>
      <p:ext uri="{BB962C8B-B14F-4D97-AF65-F5344CB8AC3E}">
        <p14:creationId xmlns:p14="http://schemas.microsoft.com/office/powerpoint/2010/main" val="990068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https://www.codespeedy.com/breadth-first-search-algorithm-in-python/</a:t>
            </a:r>
          </a:p>
          <a:p>
            <a:endParaRPr lang="en-US" altLang="zh-CN" dirty="0"/>
          </a:p>
          <a:p>
            <a:r>
              <a:rPr lang="en-US" altLang="zh-CN" dirty="0"/>
              <a:t>graph = {'A': ['B', 'C', 'E'],</a:t>
            </a:r>
          </a:p>
          <a:p>
            <a:r>
              <a:rPr lang="en-US" altLang="zh-CN" dirty="0"/>
              <a:t>         'B': ['A','D', 'E'],</a:t>
            </a:r>
          </a:p>
          <a:p>
            <a:r>
              <a:rPr lang="en-US" altLang="zh-CN" dirty="0"/>
              <a:t>         'C': ['A', 'F', 'G'],</a:t>
            </a:r>
          </a:p>
          <a:p>
            <a:r>
              <a:rPr lang="en-US" altLang="zh-CN" dirty="0"/>
              <a:t>         'D': ['B'],</a:t>
            </a:r>
          </a:p>
          <a:p>
            <a:r>
              <a:rPr lang="en-US" altLang="zh-CN" dirty="0"/>
              <a:t>         'E': ['A', 'B','D'],</a:t>
            </a:r>
          </a:p>
          <a:p>
            <a:r>
              <a:rPr lang="en-US" altLang="zh-CN" dirty="0"/>
              <a:t>         'F': ['C'],</a:t>
            </a:r>
          </a:p>
          <a:p>
            <a:r>
              <a:rPr lang="en-US" altLang="zh-CN" dirty="0"/>
              <a:t>         'G': ['C']}</a:t>
            </a:r>
          </a:p>
          <a:p>
            <a:r>
              <a:rPr lang="en-US" altLang="zh-CN" dirty="0"/>
              <a:t>         </a:t>
            </a:r>
          </a:p>
          <a:p>
            <a:r>
              <a:rPr lang="en-US" altLang="zh-CN" dirty="0"/>
              <a:t>         </a:t>
            </a:r>
          </a:p>
          <a:p>
            <a:r>
              <a:rPr lang="en-US" altLang="zh-CN" dirty="0" err="1"/>
              <a:t>def</a:t>
            </a:r>
            <a:r>
              <a:rPr lang="en-US" altLang="zh-CN" dirty="0"/>
              <a:t> </a:t>
            </a:r>
            <a:r>
              <a:rPr lang="en-US" altLang="zh-CN" dirty="0" err="1"/>
              <a:t>bfs</a:t>
            </a:r>
            <a:r>
              <a:rPr lang="en-US" altLang="zh-CN" dirty="0"/>
              <a:t>(graph, initial):</a:t>
            </a:r>
          </a:p>
          <a:p>
            <a:r>
              <a:rPr lang="en-US" altLang="zh-CN" dirty="0"/>
              <a:t>    </a:t>
            </a:r>
          </a:p>
          <a:p>
            <a:r>
              <a:rPr lang="en-US" altLang="zh-CN" dirty="0"/>
              <a:t>    visited = []</a:t>
            </a:r>
          </a:p>
          <a:p>
            <a:r>
              <a:rPr lang="en-US" altLang="zh-CN" dirty="0"/>
              <a:t>    </a:t>
            </a:r>
          </a:p>
          <a:p>
            <a:r>
              <a:rPr lang="en-US" altLang="zh-CN" dirty="0"/>
              <a:t>    queue = [initial]</a:t>
            </a:r>
          </a:p>
          <a:p>
            <a:r>
              <a:rPr lang="en-US" altLang="zh-CN" dirty="0"/>
              <a:t> </a:t>
            </a:r>
          </a:p>
          <a:p>
            <a:endParaRPr lang="en-US" altLang="zh-CN" dirty="0"/>
          </a:p>
          <a:p>
            <a:r>
              <a:rPr lang="en-US" altLang="zh-CN" dirty="0"/>
              <a:t>    while queue:</a:t>
            </a:r>
          </a:p>
          <a:p>
            <a:r>
              <a:rPr lang="en-US" altLang="zh-CN" dirty="0"/>
              <a:t>        </a:t>
            </a:r>
          </a:p>
          <a:p>
            <a:r>
              <a:rPr lang="en-US" altLang="zh-CN" dirty="0"/>
              <a:t>        node = </a:t>
            </a:r>
            <a:r>
              <a:rPr lang="en-US" altLang="zh-CN" dirty="0" err="1"/>
              <a:t>queue.pop</a:t>
            </a:r>
            <a:r>
              <a:rPr lang="en-US" altLang="zh-CN" dirty="0"/>
              <a:t>(0)</a:t>
            </a:r>
          </a:p>
          <a:p>
            <a:r>
              <a:rPr lang="en-US" altLang="zh-CN" dirty="0"/>
              <a:t>        if node not in visited:</a:t>
            </a:r>
          </a:p>
          <a:p>
            <a:r>
              <a:rPr lang="en-US" altLang="zh-CN" dirty="0"/>
              <a:t>            </a:t>
            </a:r>
          </a:p>
          <a:p>
            <a:r>
              <a:rPr lang="en-US" altLang="zh-CN" dirty="0"/>
              <a:t>            </a:t>
            </a:r>
            <a:r>
              <a:rPr lang="en-US" altLang="zh-CN" dirty="0" err="1"/>
              <a:t>visited.append</a:t>
            </a:r>
            <a:r>
              <a:rPr lang="en-US" altLang="zh-CN" dirty="0"/>
              <a:t>(node)</a:t>
            </a:r>
          </a:p>
          <a:p>
            <a:r>
              <a:rPr lang="en-US" altLang="zh-CN" dirty="0"/>
              <a:t>            </a:t>
            </a:r>
            <a:r>
              <a:rPr lang="en-US" altLang="zh-CN" dirty="0" err="1"/>
              <a:t>neighbours</a:t>
            </a:r>
            <a:r>
              <a:rPr lang="en-US" altLang="zh-CN" dirty="0"/>
              <a:t> = graph[node]</a:t>
            </a:r>
          </a:p>
          <a:p>
            <a:r>
              <a:rPr lang="en-US" altLang="zh-CN" dirty="0"/>
              <a:t> </a:t>
            </a:r>
          </a:p>
          <a:p>
            <a:r>
              <a:rPr lang="en-US" altLang="zh-CN" dirty="0"/>
              <a:t>            </a:t>
            </a:r>
          </a:p>
          <a:p>
            <a:r>
              <a:rPr lang="en-US" altLang="zh-CN" dirty="0"/>
              <a:t>            for </a:t>
            </a:r>
            <a:r>
              <a:rPr lang="en-US" altLang="zh-CN" dirty="0" err="1"/>
              <a:t>neighbour</a:t>
            </a:r>
            <a:r>
              <a:rPr lang="en-US" altLang="zh-CN" dirty="0"/>
              <a:t> in </a:t>
            </a:r>
            <a:r>
              <a:rPr lang="en-US" altLang="zh-CN" dirty="0" err="1"/>
              <a:t>neighbours</a:t>
            </a:r>
            <a:r>
              <a:rPr lang="en-US" altLang="zh-CN" dirty="0"/>
              <a:t>:</a:t>
            </a:r>
          </a:p>
          <a:p>
            <a:r>
              <a:rPr lang="en-US" altLang="zh-CN" dirty="0"/>
              <a:t>                </a:t>
            </a:r>
            <a:r>
              <a:rPr lang="en-US" altLang="zh-CN" dirty="0" err="1"/>
              <a:t>queue.append</a:t>
            </a:r>
            <a:r>
              <a:rPr lang="en-US" altLang="zh-CN" dirty="0"/>
              <a:t>(</a:t>
            </a:r>
            <a:r>
              <a:rPr lang="en-US" altLang="zh-CN" dirty="0" err="1"/>
              <a:t>neighbour</a:t>
            </a:r>
            <a:r>
              <a:rPr lang="en-US" altLang="zh-CN" dirty="0"/>
              <a:t>)</a:t>
            </a:r>
          </a:p>
          <a:p>
            <a:r>
              <a:rPr lang="en-US" altLang="zh-CN" dirty="0"/>
              <a:t>    return visited</a:t>
            </a:r>
          </a:p>
          <a:p>
            <a:endParaRPr lang="en-US" altLang="zh-CN" dirty="0"/>
          </a:p>
          <a:p>
            <a:r>
              <a:rPr lang="en-US" altLang="zh-CN" dirty="0" err="1"/>
              <a:t>def</a:t>
            </a:r>
            <a:r>
              <a:rPr lang="en-US" altLang="zh-CN" dirty="0"/>
              <a:t> </a:t>
            </a:r>
            <a:r>
              <a:rPr lang="en-US" altLang="zh-CN" dirty="0" err="1"/>
              <a:t>dfs</a:t>
            </a:r>
            <a:r>
              <a:rPr lang="en-US" altLang="zh-CN" dirty="0"/>
              <a:t>(graph, initial):</a:t>
            </a:r>
          </a:p>
          <a:p>
            <a:r>
              <a:rPr lang="en-US" altLang="zh-CN" dirty="0"/>
              <a:t>    </a:t>
            </a:r>
          </a:p>
          <a:p>
            <a:r>
              <a:rPr lang="en-US" altLang="zh-CN" dirty="0"/>
              <a:t>    visited = []</a:t>
            </a:r>
          </a:p>
          <a:p>
            <a:r>
              <a:rPr lang="en-US" altLang="zh-CN" dirty="0"/>
              <a:t>    </a:t>
            </a:r>
          </a:p>
          <a:p>
            <a:r>
              <a:rPr lang="en-US" altLang="zh-CN" dirty="0"/>
              <a:t>    stack = [initial]</a:t>
            </a:r>
          </a:p>
          <a:p>
            <a:r>
              <a:rPr lang="en-US" altLang="zh-CN" dirty="0"/>
              <a:t> </a:t>
            </a:r>
          </a:p>
          <a:p>
            <a:endParaRPr lang="en-US" altLang="zh-CN" dirty="0"/>
          </a:p>
          <a:p>
            <a:r>
              <a:rPr lang="en-US" altLang="zh-CN" dirty="0"/>
              <a:t>    while stack:</a:t>
            </a:r>
          </a:p>
          <a:p>
            <a:r>
              <a:rPr lang="en-US" altLang="zh-CN" dirty="0"/>
              <a:t>        </a:t>
            </a:r>
          </a:p>
          <a:p>
            <a:r>
              <a:rPr lang="en-US" altLang="zh-CN" dirty="0"/>
              <a:t>        node = </a:t>
            </a:r>
            <a:r>
              <a:rPr lang="en-US" altLang="zh-CN" dirty="0" err="1"/>
              <a:t>stack.pop</a:t>
            </a:r>
            <a:r>
              <a:rPr lang="en-US" altLang="zh-CN" dirty="0"/>
              <a:t>()</a:t>
            </a:r>
          </a:p>
          <a:p>
            <a:r>
              <a:rPr lang="en-US" altLang="zh-CN" dirty="0"/>
              <a:t>        if node not in visited:</a:t>
            </a:r>
          </a:p>
          <a:p>
            <a:r>
              <a:rPr lang="en-US" altLang="zh-CN" dirty="0"/>
              <a:t>            </a:t>
            </a:r>
          </a:p>
          <a:p>
            <a:r>
              <a:rPr lang="en-US" altLang="zh-CN" dirty="0"/>
              <a:t>            </a:t>
            </a:r>
            <a:r>
              <a:rPr lang="en-US" altLang="zh-CN" dirty="0" err="1"/>
              <a:t>visited.append</a:t>
            </a:r>
            <a:r>
              <a:rPr lang="en-US" altLang="zh-CN" dirty="0"/>
              <a:t>(node)</a:t>
            </a:r>
          </a:p>
          <a:p>
            <a:r>
              <a:rPr lang="en-US" altLang="zh-CN" dirty="0"/>
              <a:t>            </a:t>
            </a:r>
            <a:r>
              <a:rPr lang="en-US" altLang="zh-CN" dirty="0" err="1"/>
              <a:t>neighbours</a:t>
            </a:r>
            <a:r>
              <a:rPr lang="en-US" altLang="zh-CN" dirty="0"/>
              <a:t> = graph[node]</a:t>
            </a:r>
          </a:p>
          <a:p>
            <a:r>
              <a:rPr lang="en-US" altLang="zh-CN" dirty="0"/>
              <a:t> </a:t>
            </a:r>
          </a:p>
          <a:p>
            <a:r>
              <a:rPr lang="en-US" altLang="zh-CN" dirty="0"/>
              <a:t>            </a:t>
            </a:r>
          </a:p>
          <a:p>
            <a:r>
              <a:rPr lang="en-US" altLang="zh-CN" dirty="0"/>
              <a:t>            for </a:t>
            </a:r>
            <a:r>
              <a:rPr lang="en-US" altLang="zh-CN" dirty="0" err="1"/>
              <a:t>neighbour</a:t>
            </a:r>
            <a:r>
              <a:rPr lang="en-US" altLang="zh-CN" dirty="0"/>
              <a:t> in </a:t>
            </a:r>
            <a:r>
              <a:rPr lang="en-US" altLang="zh-CN" dirty="0" err="1"/>
              <a:t>neighbours</a:t>
            </a:r>
            <a:r>
              <a:rPr lang="en-US" altLang="zh-CN" dirty="0"/>
              <a:t>:</a:t>
            </a:r>
          </a:p>
          <a:p>
            <a:r>
              <a:rPr lang="en-US" altLang="zh-CN" dirty="0"/>
              <a:t>                </a:t>
            </a:r>
            <a:r>
              <a:rPr lang="en-US" altLang="zh-CN" dirty="0" err="1"/>
              <a:t>stack.append</a:t>
            </a:r>
            <a:r>
              <a:rPr lang="en-US" altLang="zh-CN" dirty="0"/>
              <a:t>(</a:t>
            </a:r>
            <a:r>
              <a:rPr lang="en-US" altLang="zh-CN" dirty="0" err="1"/>
              <a:t>neighbour</a:t>
            </a:r>
            <a:r>
              <a:rPr lang="en-US" altLang="zh-CN" dirty="0"/>
              <a:t>)</a:t>
            </a:r>
          </a:p>
          <a:p>
            <a:r>
              <a:rPr lang="en-US" altLang="zh-CN" dirty="0"/>
              <a:t>    return visited</a:t>
            </a:r>
          </a:p>
          <a:p>
            <a:r>
              <a:rPr lang="en-US" altLang="zh-CN" dirty="0"/>
              <a:t> </a:t>
            </a:r>
          </a:p>
          <a:p>
            <a:r>
              <a:rPr lang="en-US" altLang="zh-CN" dirty="0"/>
              <a:t>print('</a:t>
            </a:r>
            <a:r>
              <a:rPr lang="en-US" altLang="zh-CN" dirty="0" err="1"/>
              <a:t>bfs</a:t>
            </a:r>
            <a:r>
              <a:rPr lang="en-US" altLang="zh-CN" dirty="0"/>
              <a:t> path: ', </a:t>
            </a:r>
            <a:r>
              <a:rPr lang="en-US" altLang="zh-CN" dirty="0" err="1"/>
              <a:t>bfs</a:t>
            </a:r>
            <a:r>
              <a:rPr lang="en-US" altLang="zh-CN" dirty="0"/>
              <a:t>(</a:t>
            </a:r>
            <a:r>
              <a:rPr lang="en-US" altLang="zh-CN" dirty="0" err="1"/>
              <a:t>graph,'A</a:t>
            </a:r>
            <a:r>
              <a:rPr lang="en-US" altLang="zh-CN" dirty="0"/>
              <a:t>'))</a:t>
            </a:r>
          </a:p>
          <a:p>
            <a:r>
              <a:rPr lang="en-US" altLang="zh-CN" dirty="0"/>
              <a:t>print('</a:t>
            </a:r>
            <a:r>
              <a:rPr lang="en-US" altLang="zh-CN" dirty="0" err="1"/>
              <a:t>dfs</a:t>
            </a:r>
            <a:r>
              <a:rPr lang="en-US" altLang="zh-CN" dirty="0"/>
              <a:t> path: ', </a:t>
            </a:r>
            <a:r>
              <a:rPr lang="en-US" altLang="zh-CN" dirty="0" err="1"/>
              <a:t>dfs</a:t>
            </a:r>
            <a:r>
              <a:rPr lang="en-US" altLang="zh-CN" dirty="0"/>
              <a:t>(</a:t>
            </a:r>
            <a:r>
              <a:rPr lang="en-US" altLang="zh-CN" dirty="0" err="1"/>
              <a:t>graph,'A</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2AFA8F41-2187-4FB4-BA45-B8973AC9FE3C}" type="slidenum">
              <a:rPr lang="zh-CN" altLang="en-US" smtClean="0"/>
              <a:t>19</a:t>
            </a:fld>
            <a:endParaRPr lang="zh-CN" altLang="en-US"/>
          </a:p>
        </p:txBody>
      </p:sp>
    </p:spTree>
    <p:extLst>
      <p:ext uri="{BB962C8B-B14F-4D97-AF65-F5344CB8AC3E}">
        <p14:creationId xmlns:p14="http://schemas.microsoft.com/office/powerpoint/2010/main" val="2848182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r>
              <a:rPr lang="en-US" altLang="zh-CN" dirty="0"/>
              <a:t>《Programming Challenges The Programming Contest Training Manual》</a:t>
            </a:r>
            <a:r>
              <a:rPr lang="zh-CN" altLang="en-US" dirty="0"/>
              <a:t>第</a:t>
            </a:r>
            <a:r>
              <a:rPr lang="en-US" altLang="zh-CN" dirty="0"/>
              <a:t>8</a:t>
            </a:r>
            <a:r>
              <a:rPr lang="zh-CN" altLang="en-US" dirty="0"/>
              <a:t>章 回溯法</a:t>
            </a:r>
            <a:endParaRPr lang="en-US" altLang="zh-CN" dirty="0"/>
          </a:p>
          <a:p>
            <a:r>
              <a:rPr lang="en-US" altLang="zh-CN" dirty="0"/>
              <a:t>Steven S </a:t>
            </a:r>
            <a:r>
              <a:rPr lang="en-US" altLang="zh-CN" dirty="0" err="1"/>
              <a:t>Skiena</a:t>
            </a:r>
            <a:r>
              <a:rPr lang="en-US" altLang="zh-CN" dirty="0"/>
              <a:t>, Miguel A. Revilla</a:t>
            </a:r>
            <a:r>
              <a:rPr lang="zh-CN" altLang="en-US" dirty="0"/>
              <a:t>著，刘汝佳 译</a:t>
            </a:r>
          </a:p>
        </p:txBody>
      </p:sp>
      <p:sp>
        <p:nvSpPr>
          <p:cNvPr id="4" name="灯片编号占位符 3"/>
          <p:cNvSpPr>
            <a:spLocks noGrp="1"/>
          </p:cNvSpPr>
          <p:nvPr>
            <p:ph type="sldNum" sz="quarter" idx="5"/>
          </p:nvPr>
        </p:nvSpPr>
        <p:spPr/>
        <p:txBody>
          <a:bodyPr/>
          <a:lstStyle/>
          <a:p>
            <a:fld id="{17A53BE5-3B84-48E2-8B66-CB9184F024E2}" type="slidenum">
              <a:rPr lang="zh-CN" altLang="en-US" smtClean="0"/>
              <a:t>20</a:t>
            </a:fld>
            <a:endParaRPr lang="zh-CN" altLang="en-US"/>
          </a:p>
        </p:txBody>
      </p:sp>
    </p:spTree>
    <p:extLst>
      <p:ext uri="{BB962C8B-B14F-4D97-AF65-F5344CB8AC3E}">
        <p14:creationId xmlns:p14="http://schemas.microsoft.com/office/powerpoint/2010/main" val="2369674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import math</a:t>
            </a:r>
          </a:p>
          <a:p>
            <a:r>
              <a:rPr lang="en-US" altLang="zh-CN" dirty="0"/>
              <a:t>r = </a:t>
            </a:r>
            <a:r>
              <a:rPr lang="en-US" altLang="zh-CN" dirty="0" err="1"/>
              <a:t>math.factorial</a:t>
            </a:r>
            <a:r>
              <a:rPr lang="en-US" altLang="zh-CN" dirty="0"/>
              <a:t>(10)</a:t>
            </a:r>
          </a:p>
          <a:p>
            <a:r>
              <a:rPr lang="en-US" altLang="zh-CN" dirty="0"/>
              <a:t>print(r)</a:t>
            </a:r>
          </a:p>
          <a:p>
            <a:r>
              <a:rPr lang="en-US" altLang="zh-CN" dirty="0"/>
              <a:t># 3628800</a:t>
            </a:r>
          </a:p>
          <a:p>
            <a:endParaRPr lang="en-US" altLang="zh-CN" dirty="0"/>
          </a:p>
          <a:p>
            <a:r>
              <a:rPr lang="en-US" altLang="zh-CN" dirty="0"/>
              <a:t>from </a:t>
            </a:r>
            <a:r>
              <a:rPr lang="en-US" altLang="zh-CN" dirty="0" err="1"/>
              <a:t>itertools</a:t>
            </a:r>
            <a:r>
              <a:rPr lang="en-US" altLang="zh-CN" dirty="0"/>
              <a:t> import combinations, permutations</a:t>
            </a:r>
          </a:p>
          <a:p>
            <a:endParaRPr lang="en-US" altLang="zh-CN" dirty="0"/>
          </a:p>
          <a:p>
            <a:r>
              <a:rPr lang="en-US" altLang="zh-CN" dirty="0"/>
              <a:t>r = </a:t>
            </a:r>
            <a:r>
              <a:rPr lang="en-US" altLang="zh-CN" dirty="0" err="1"/>
              <a:t>len</a:t>
            </a:r>
            <a:r>
              <a:rPr lang="en-US" altLang="zh-CN" dirty="0"/>
              <a:t>( list (permutations(list(range(10))) ) )</a:t>
            </a:r>
          </a:p>
          <a:p>
            <a:r>
              <a:rPr lang="en-US" altLang="zh-CN" dirty="0"/>
              <a:t>print(r)</a:t>
            </a:r>
          </a:p>
          <a:p>
            <a:r>
              <a:rPr lang="en-US" altLang="zh-CN" dirty="0"/>
              <a:t>#3628800</a:t>
            </a:r>
          </a:p>
          <a:p>
            <a:endParaRPr lang="en-US" altLang="zh-CN" dirty="0"/>
          </a:p>
          <a:p>
            <a:r>
              <a:rPr lang="en-US" altLang="zh-CN" dirty="0"/>
              <a:t>r = 0</a:t>
            </a:r>
          </a:p>
          <a:p>
            <a:r>
              <a:rPr lang="en-US" altLang="zh-CN" dirty="0"/>
              <a:t>comb = [combinations(range(20), </a:t>
            </a:r>
            <a:r>
              <a:rPr lang="en-US" altLang="zh-CN" dirty="0" err="1"/>
              <a:t>i</a:t>
            </a:r>
            <a:r>
              <a:rPr lang="en-US" altLang="zh-CN" dirty="0"/>
              <a:t>) for </a:t>
            </a:r>
            <a:r>
              <a:rPr lang="en-US" altLang="zh-CN" dirty="0" err="1"/>
              <a:t>i</a:t>
            </a:r>
            <a:r>
              <a:rPr lang="en-US" altLang="zh-CN" dirty="0"/>
              <a:t> in range(19)]</a:t>
            </a:r>
          </a:p>
          <a:p>
            <a:r>
              <a:rPr lang="en-US" altLang="zh-CN" dirty="0"/>
              <a:t>#for </a:t>
            </a:r>
            <a:r>
              <a:rPr lang="en-US" altLang="zh-CN" dirty="0" err="1"/>
              <a:t>i</a:t>
            </a:r>
            <a:r>
              <a:rPr lang="en-US" altLang="zh-CN" dirty="0"/>
              <a:t> in comb:</a:t>
            </a:r>
          </a:p>
          <a:p>
            <a:r>
              <a:rPr lang="en-US" altLang="zh-CN" dirty="0"/>
              <a:t>#    r += </a:t>
            </a:r>
            <a:r>
              <a:rPr lang="en-US" altLang="zh-CN" dirty="0" err="1"/>
              <a:t>len</a:t>
            </a:r>
            <a:r>
              <a:rPr lang="en-US" altLang="zh-CN" dirty="0"/>
              <a:t>(list(</a:t>
            </a:r>
            <a:r>
              <a:rPr lang="en-US" altLang="zh-CN" dirty="0" err="1"/>
              <a:t>i</a:t>
            </a:r>
            <a:r>
              <a:rPr lang="en-US" altLang="zh-CN" dirty="0"/>
              <a:t>))   </a:t>
            </a:r>
          </a:p>
          <a:p>
            <a:r>
              <a:rPr lang="en-US" altLang="zh-CN" dirty="0"/>
              <a:t>print( sum( [</a:t>
            </a:r>
            <a:r>
              <a:rPr lang="en-US" altLang="zh-CN" dirty="0" err="1"/>
              <a:t>len</a:t>
            </a:r>
            <a:r>
              <a:rPr lang="en-US" altLang="zh-CN" dirty="0"/>
              <a:t>(list(</a:t>
            </a:r>
            <a:r>
              <a:rPr lang="en-US" altLang="zh-CN" dirty="0" err="1"/>
              <a:t>i</a:t>
            </a:r>
            <a:r>
              <a:rPr lang="en-US" altLang="zh-CN" dirty="0"/>
              <a:t>)) for </a:t>
            </a:r>
            <a:r>
              <a:rPr lang="en-US" altLang="zh-CN" dirty="0" err="1"/>
              <a:t>i</a:t>
            </a:r>
            <a:r>
              <a:rPr lang="en-US" altLang="zh-CN" dirty="0"/>
              <a:t> in comb] ) )</a:t>
            </a:r>
          </a:p>
          <a:p>
            <a:r>
              <a:rPr lang="en-US" altLang="zh-CN" dirty="0"/>
              <a:t>#1048555</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22</a:t>
            </a:fld>
            <a:endParaRPr lang="zh-CN" altLang="en-US"/>
          </a:p>
        </p:txBody>
      </p:sp>
    </p:spTree>
    <p:extLst>
      <p:ext uri="{BB962C8B-B14F-4D97-AF65-F5344CB8AC3E}">
        <p14:creationId xmlns:p14="http://schemas.microsoft.com/office/powerpoint/2010/main" val="369340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2BABB-A73F-4EBA-950D-91A564A867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EDFF82-102F-4EAC-B779-4F828F390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0ABC1A-085B-4D5B-ACE3-1695F6D18A42}"/>
              </a:ext>
            </a:extLst>
          </p:cNvPr>
          <p:cNvSpPr>
            <a:spLocks noGrp="1"/>
          </p:cNvSpPr>
          <p:nvPr>
            <p:ph type="dt" sz="half" idx="10"/>
          </p:nvPr>
        </p:nvSpPr>
        <p:spPr/>
        <p:txBody>
          <a:bodyPr/>
          <a:lstStyle/>
          <a:p>
            <a:fld id="{7E281268-D699-453A-B272-674F4D4F657D}"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A3A644C9-844E-43EE-A0FB-613B7B9479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D46335-12BC-4163-AAF0-2C57010E8F9E}"/>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0903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7DB13-BD1D-4C38-8933-E5EBDB4A80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C648FCA-52B0-4D2D-B807-2D532ACB2BC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E07A55-E339-4C4F-8F83-15B2E1C7233B}"/>
              </a:ext>
            </a:extLst>
          </p:cNvPr>
          <p:cNvSpPr>
            <a:spLocks noGrp="1"/>
          </p:cNvSpPr>
          <p:nvPr>
            <p:ph type="dt" sz="half" idx="10"/>
          </p:nvPr>
        </p:nvSpPr>
        <p:spPr/>
        <p:txBody>
          <a:bodyPr/>
          <a:lstStyle/>
          <a:p>
            <a:fld id="{7E281268-D699-453A-B272-674F4D4F657D}"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175D947E-CA26-44C1-B252-8B1F83FA38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1CEE54-B14B-4F5A-BDEB-D5E549DDE6CC}"/>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42698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5784FA-FCD1-466D-85F6-48FDFE1354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2C092E-649B-4530-BA4E-B076DD274BC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3BF2D9-FED5-4079-BA86-A79F66CBE384}"/>
              </a:ext>
            </a:extLst>
          </p:cNvPr>
          <p:cNvSpPr>
            <a:spLocks noGrp="1"/>
          </p:cNvSpPr>
          <p:nvPr>
            <p:ph type="dt" sz="half" idx="10"/>
          </p:nvPr>
        </p:nvSpPr>
        <p:spPr/>
        <p:txBody>
          <a:bodyPr/>
          <a:lstStyle/>
          <a:p>
            <a:fld id="{7E281268-D699-453A-B272-674F4D4F657D}"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9509952B-46D0-451B-8194-F236F9F0C1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223448-E766-4ACA-95E2-980B662FEAC4}"/>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97244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DFFD2-AFCA-4BA5-A4DF-029972294D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1D8954-397D-46CC-B604-112D70DCA71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67B54F-7DBC-4E1E-8BF5-9F93E14DC0D1}"/>
              </a:ext>
            </a:extLst>
          </p:cNvPr>
          <p:cNvSpPr>
            <a:spLocks noGrp="1"/>
          </p:cNvSpPr>
          <p:nvPr>
            <p:ph type="dt" sz="half" idx="10"/>
          </p:nvPr>
        </p:nvSpPr>
        <p:spPr/>
        <p:txBody>
          <a:bodyPr/>
          <a:lstStyle/>
          <a:p>
            <a:fld id="{7E281268-D699-453A-B272-674F4D4F657D}"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EB7683DB-1B7E-4ECC-8E32-971F35904F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027225-F7CD-4966-8EAC-A7B72CF24CC6}"/>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94454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0192B-5195-495A-81AA-656D2B8014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BF1C256-621C-4969-A467-247C8D01B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4CD3703-8CF2-4283-A310-CED412D3243B}"/>
              </a:ext>
            </a:extLst>
          </p:cNvPr>
          <p:cNvSpPr>
            <a:spLocks noGrp="1"/>
          </p:cNvSpPr>
          <p:nvPr>
            <p:ph type="dt" sz="half" idx="10"/>
          </p:nvPr>
        </p:nvSpPr>
        <p:spPr/>
        <p:txBody>
          <a:bodyPr/>
          <a:lstStyle/>
          <a:p>
            <a:fld id="{7E281268-D699-453A-B272-674F4D4F657D}"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1F4578A1-DFFB-4B4A-B8DA-80A50781C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6D9CBE-5F7B-4AB8-A9A2-F6F236E65C2E}"/>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50146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F2D80-B8DE-4CA7-9CCF-B87690049B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6F6EA5-5969-4D13-A7F9-DE71059EEC3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D8A8F6-2C76-4019-BF2B-53462EB436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0CDE848-E480-4802-896C-E92677364A0C}"/>
              </a:ext>
            </a:extLst>
          </p:cNvPr>
          <p:cNvSpPr>
            <a:spLocks noGrp="1"/>
          </p:cNvSpPr>
          <p:nvPr>
            <p:ph type="dt" sz="half" idx="10"/>
          </p:nvPr>
        </p:nvSpPr>
        <p:spPr/>
        <p:txBody>
          <a:bodyPr/>
          <a:lstStyle/>
          <a:p>
            <a:fld id="{7E281268-D699-453A-B272-674F4D4F657D}"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BBE37081-AE1B-44E2-ADC2-D132E2799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82B563-9B99-46AB-9DCB-C352C0C2DA88}"/>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844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7348C-8921-4727-A3F3-9A948D2BEF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97C758F-DD6D-410F-8655-7D9ABC7EF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277084A-2715-4EE4-9353-5EAD543FDC2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25B6A8-A5E4-4099-86ED-1365EA914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781AC76-3F08-4A73-8403-2DB88A0CAEE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00D5233-C83E-4BA0-988C-7F74A9AA1AAB}"/>
              </a:ext>
            </a:extLst>
          </p:cNvPr>
          <p:cNvSpPr>
            <a:spLocks noGrp="1"/>
          </p:cNvSpPr>
          <p:nvPr>
            <p:ph type="dt" sz="half" idx="10"/>
          </p:nvPr>
        </p:nvSpPr>
        <p:spPr/>
        <p:txBody>
          <a:bodyPr/>
          <a:lstStyle/>
          <a:p>
            <a:fld id="{7E281268-D699-453A-B272-674F4D4F657D}" type="datetimeFigureOut">
              <a:rPr lang="zh-CN" altLang="en-US" smtClean="0"/>
              <a:t>2021/11/30</a:t>
            </a:fld>
            <a:endParaRPr lang="zh-CN" altLang="en-US"/>
          </a:p>
        </p:txBody>
      </p:sp>
      <p:sp>
        <p:nvSpPr>
          <p:cNvPr id="8" name="页脚占位符 7">
            <a:extLst>
              <a:ext uri="{FF2B5EF4-FFF2-40B4-BE49-F238E27FC236}">
                <a16:creationId xmlns:a16="http://schemas.microsoft.com/office/drawing/2014/main" id="{237D74F9-50DC-49CF-B4DC-E3134F5ECC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C7DB44-F216-4D05-A81F-08D4AA8C39F7}"/>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60607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9180C-35F8-45F1-9DF0-1782DF18E94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DC9819-435F-45F4-BD0A-AF3168EB3DCB}"/>
              </a:ext>
            </a:extLst>
          </p:cNvPr>
          <p:cNvSpPr>
            <a:spLocks noGrp="1"/>
          </p:cNvSpPr>
          <p:nvPr>
            <p:ph type="dt" sz="half" idx="10"/>
          </p:nvPr>
        </p:nvSpPr>
        <p:spPr/>
        <p:txBody>
          <a:bodyPr/>
          <a:lstStyle/>
          <a:p>
            <a:fld id="{7E281268-D699-453A-B272-674F4D4F657D}" type="datetimeFigureOut">
              <a:rPr lang="zh-CN" altLang="en-US" smtClean="0"/>
              <a:t>2021/11/30</a:t>
            </a:fld>
            <a:endParaRPr lang="zh-CN" altLang="en-US"/>
          </a:p>
        </p:txBody>
      </p:sp>
      <p:sp>
        <p:nvSpPr>
          <p:cNvPr id="4" name="页脚占位符 3">
            <a:extLst>
              <a:ext uri="{FF2B5EF4-FFF2-40B4-BE49-F238E27FC236}">
                <a16:creationId xmlns:a16="http://schemas.microsoft.com/office/drawing/2014/main" id="{A207FEE4-A174-4780-8B36-905AF17ED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0CBD00-8477-4109-B632-836AEA4736A8}"/>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92637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8773D8-A870-4E5B-9868-1795D191A323}"/>
              </a:ext>
            </a:extLst>
          </p:cNvPr>
          <p:cNvSpPr>
            <a:spLocks noGrp="1"/>
          </p:cNvSpPr>
          <p:nvPr>
            <p:ph type="dt" sz="half" idx="10"/>
          </p:nvPr>
        </p:nvSpPr>
        <p:spPr/>
        <p:txBody>
          <a:bodyPr/>
          <a:lstStyle/>
          <a:p>
            <a:fld id="{7E281268-D699-453A-B272-674F4D4F657D}" type="datetimeFigureOut">
              <a:rPr lang="zh-CN" altLang="en-US" smtClean="0"/>
              <a:t>2021/11/30</a:t>
            </a:fld>
            <a:endParaRPr lang="zh-CN" altLang="en-US"/>
          </a:p>
        </p:txBody>
      </p:sp>
      <p:sp>
        <p:nvSpPr>
          <p:cNvPr id="3" name="页脚占位符 2">
            <a:extLst>
              <a:ext uri="{FF2B5EF4-FFF2-40B4-BE49-F238E27FC236}">
                <a16:creationId xmlns:a16="http://schemas.microsoft.com/office/drawing/2014/main" id="{84B748FF-5B27-49A8-AA80-80A8929A0E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56A38F-EF22-486B-B45B-7A7404623BF6}"/>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36401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86426-CA1B-4B75-9203-7DFC2923C8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5ACA4E-86D6-4504-B79E-D742F89CBD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CE79413-989C-47FD-8F08-D9F0CCDFC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E0D615-30DE-4F99-931B-2ACB62620570}"/>
              </a:ext>
            </a:extLst>
          </p:cNvPr>
          <p:cNvSpPr>
            <a:spLocks noGrp="1"/>
          </p:cNvSpPr>
          <p:nvPr>
            <p:ph type="dt" sz="half" idx="10"/>
          </p:nvPr>
        </p:nvSpPr>
        <p:spPr/>
        <p:txBody>
          <a:bodyPr/>
          <a:lstStyle/>
          <a:p>
            <a:fld id="{7E281268-D699-453A-B272-674F4D4F657D}"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8007AADB-F2B5-4617-92AD-6710F3B818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58EE53-A4F1-4272-8AAA-6DE6D843C0E2}"/>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34563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92323-B767-41F2-AB4F-A58C8C2727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FB2569-079F-4F14-8B2D-DAF97CD43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9C3887-D992-438B-86B5-7A53C6B45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E32989-954D-4685-9627-B51C2C582DEE}"/>
              </a:ext>
            </a:extLst>
          </p:cNvPr>
          <p:cNvSpPr>
            <a:spLocks noGrp="1"/>
          </p:cNvSpPr>
          <p:nvPr>
            <p:ph type="dt" sz="half" idx="10"/>
          </p:nvPr>
        </p:nvSpPr>
        <p:spPr/>
        <p:txBody>
          <a:bodyPr/>
          <a:lstStyle/>
          <a:p>
            <a:fld id="{7E281268-D699-453A-B272-674F4D4F657D}"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B1AF2735-5041-4D62-8B56-315D8B3327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5D260A-71F8-4437-80EA-A12A3C9BCAAF}"/>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62872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5B445F-47F6-4959-B18F-D92065959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0080C4-C639-4409-B2B2-E6F47D49E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045D08-FFDD-4C42-923C-23BB8EA11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81268-D699-453A-B272-674F4D4F657D}"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A47A1C09-428E-4C8C-9337-D11015B64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52AA518-5922-47AC-A232-AD63CC5E6F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607601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deforces.com/contest/580/problem/C"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Set_(computer_science)" TargetMode="External"/><Relationship Id="rId3" Type="http://schemas.openxmlformats.org/officeDocument/2006/relationships/hyperlink" Target="https://en.wikipedia.org/wiki/Abstract_data_type" TargetMode="External"/><Relationship Id="rId7" Type="http://schemas.openxmlformats.org/officeDocument/2006/relationships/hyperlink" Target="https://en.wikipedia.org/wiki/Mathematics"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Graph_theory" TargetMode="External"/><Relationship Id="rId5" Type="http://schemas.openxmlformats.org/officeDocument/2006/relationships/hyperlink" Target="https://en.wikipedia.org/wiki/Directed_graph" TargetMode="External"/><Relationship Id="rId4" Type="http://schemas.openxmlformats.org/officeDocument/2006/relationships/hyperlink" Target="https://en.wikipedia.org/wiki/Graph_(discrete_mathematics)" TargetMode="External"/><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s101.openjudge.cn/practice/1810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s101.openjudge.cn/practice/1653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cs101.openjudge.cn/practice/1256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cs101.openjudge.cn/practice/0558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cs101.openjudge.cn/practice/1816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ree_traversal" TargetMode="External"/><Relationship Id="rId2" Type="http://schemas.openxmlformats.org/officeDocument/2006/relationships/hyperlink" Target="https://en.wikipedia.org/wiki/Graph_(discrete_mathemati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aike.baidu.com/item/%E4%B8%AD%E5%9B%BD%E9%82%AE%E9%80%92%E5%91%98%E9%97%AE%E9%A2%98/1105516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onnected_component_(graph_theo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hess_engine" TargetMode="External"/><Relationship Id="rId3" Type="http://schemas.openxmlformats.org/officeDocument/2006/relationships/hyperlink" Target="https://en.wikipedia.org/wiki/Algorithm" TargetMode="External"/><Relationship Id="rId7" Type="http://schemas.openxmlformats.org/officeDocument/2006/relationships/hyperlink" Target="https://en.wikipedia.org/wiki/Chess_endgam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Queue_(data_structure)" TargetMode="External"/><Relationship Id="rId11" Type="http://schemas.openxmlformats.org/officeDocument/2006/relationships/image" Target="../media/image1.png"/><Relationship Id="rId5" Type="http://schemas.openxmlformats.org/officeDocument/2006/relationships/hyperlink" Target="https://en.wikipedia.org/wiki/Tree_(data_structure)#Terminology" TargetMode="External"/><Relationship Id="rId10" Type="http://schemas.openxmlformats.org/officeDocument/2006/relationships/hyperlink" Target="https://en.wikipedia.org/wiki/Breadth-first_search#cite_note-1" TargetMode="External"/><Relationship Id="rId4" Type="http://schemas.openxmlformats.org/officeDocument/2006/relationships/hyperlink" Target="https://en.wikipedia.org/wiki/Tree_(data_structure)" TargetMode="External"/><Relationship Id="rId9" Type="http://schemas.openxmlformats.org/officeDocument/2006/relationships/hyperlink" Target="https://en.wikipedia.org/wiki/Game_tre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Depth-first_search#cite_note-1" TargetMode="External"/><Relationship Id="rId3" Type="http://schemas.openxmlformats.org/officeDocument/2006/relationships/hyperlink" Target="https://en.wikipedia.org/wiki/Algorithm" TargetMode="External"/><Relationship Id="rId7" Type="http://schemas.openxmlformats.org/officeDocument/2006/relationships/hyperlink" Target="https://en.wikipedia.org/wiki/Charles_Pierre_Tr%C3%A9mau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Tree_(data_structure)#Terminology" TargetMode="External"/><Relationship Id="rId5" Type="http://schemas.openxmlformats.org/officeDocument/2006/relationships/hyperlink" Target="https://en.wikipedia.org/wiki/Graph_(data_structure)" TargetMode="External"/><Relationship Id="rId10" Type="http://schemas.openxmlformats.org/officeDocument/2006/relationships/image" Target="../media/image2.png"/><Relationship Id="rId4" Type="http://schemas.openxmlformats.org/officeDocument/2006/relationships/hyperlink" Target="https://en.wikipedia.org/wiki/Tree_data_structure" TargetMode="External"/><Relationship Id="rId9" Type="http://schemas.openxmlformats.org/officeDocument/2006/relationships/hyperlink" Target="https://en.wikipedia.org/wiki/Maze_solving_algorith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Recursion"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Node_(computer_scienc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n.wikipedia.org/wiki/Tree_(data_structure)#Terminology" TargetMode="External"/><Relationship Id="rId5" Type="http://schemas.openxmlformats.org/officeDocument/2006/relationships/hyperlink" Target="https://en.wikipedia.org/wiki/Tree_structure" TargetMode="External"/><Relationship Id="rId4" Type="http://schemas.openxmlformats.org/officeDocument/2006/relationships/hyperlink" Target="https://en.wikipedia.org/wiki/Abstract_data_type"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18515-F923-4E41-9F64-61BE69C98E38}"/>
              </a:ext>
            </a:extLst>
          </p:cNvPr>
          <p:cNvSpPr>
            <a:spLocks noGrp="1"/>
          </p:cNvSpPr>
          <p:nvPr>
            <p:ph type="ctrTitle"/>
          </p:nvPr>
        </p:nvSpPr>
        <p:spPr/>
        <p:txBody>
          <a:bodyPr/>
          <a:lstStyle/>
          <a:p>
            <a:r>
              <a:rPr lang="zh-CN" altLang="en-US" dirty="0">
                <a:latin typeface="Times New Roman" panose="02020603050405020304" pitchFamily="18" charset="0"/>
                <a:cs typeface="Times New Roman" panose="02020603050405020304" pitchFamily="18" charset="0"/>
              </a:rPr>
              <a:t>遍历</a:t>
            </a:r>
            <a:r>
              <a:rPr lang="en-US" dirty="0"/>
              <a:t>Traversing</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D9562BFE-ADDC-4CF9-BED9-D51B3343E95D}"/>
              </a:ext>
            </a:extLst>
          </p:cNvPr>
          <p:cNvSpPr>
            <a:spLocks noGrp="1"/>
          </p:cNvSpPr>
          <p:nvPr>
            <p:ph type="subTitle" idx="1"/>
          </p:nvPr>
        </p:nvSpPr>
        <p:spPr/>
        <p:txBody>
          <a:bodyPr/>
          <a:lstStyle/>
          <a:p>
            <a:r>
              <a:rPr lang="en-US" altLang="zh-CN" dirty="0" err="1">
                <a:latin typeface="Times New Roman" panose="02020603050405020304" pitchFamily="18" charset="0"/>
                <a:cs typeface="Times New Roman" panose="02020603050405020304" pitchFamily="18" charset="0"/>
              </a:rPr>
              <a:t>Hongfei</a:t>
            </a:r>
            <a:r>
              <a:rPr lang="en-US" altLang="zh-CN" dirty="0">
                <a:latin typeface="Times New Roman" panose="02020603050405020304" pitchFamily="18" charset="0"/>
                <a:cs typeface="Times New Roman" panose="02020603050405020304" pitchFamily="18" charset="0"/>
              </a:rPr>
              <a:t> Yan</a:t>
            </a:r>
          </a:p>
          <a:p>
            <a:r>
              <a:rPr lang="en-US" altLang="zh-CN" dirty="0">
                <a:latin typeface="Times New Roman" panose="02020603050405020304" pitchFamily="18" charset="0"/>
                <a:cs typeface="Times New Roman" panose="02020603050405020304" pitchFamily="18" charset="0"/>
              </a:rPr>
              <a:t>2021/11/30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9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1434A1-25FD-6447-9816-188DB0166893}"/>
              </a:ext>
            </a:extLst>
          </p:cNvPr>
          <p:cNvSpPr/>
          <p:nvPr/>
        </p:nvSpPr>
        <p:spPr>
          <a:xfrm>
            <a:off x="342812" y="147173"/>
            <a:ext cx="5548314" cy="646331"/>
          </a:xfrm>
          <a:prstGeom prst="rect">
            <a:avLst/>
          </a:prstGeom>
        </p:spPr>
        <p:txBody>
          <a:bodyPr wrap="none">
            <a:spAutoFit/>
          </a:bodyPr>
          <a:lstStyle/>
          <a:p>
            <a:r>
              <a:rPr lang="en-US" dirty="0"/>
              <a:t>580C.Kefa and Park, </a:t>
            </a:r>
            <a:r>
              <a:rPr lang="en-US" dirty="0" err="1"/>
              <a:t>dfs</a:t>
            </a:r>
            <a:r>
              <a:rPr lang="en-US" dirty="0"/>
              <a:t> and similar/graphs/tree, 1500</a:t>
            </a:r>
          </a:p>
          <a:p>
            <a:r>
              <a:rPr lang="en-CN" dirty="0">
                <a:hlinkClick r:id="rId2"/>
              </a:rPr>
              <a:t>https://codeforces.com/contest/580/problem/C</a:t>
            </a:r>
            <a:r>
              <a:rPr lang="en-CN" dirty="0"/>
              <a:t> </a:t>
            </a:r>
          </a:p>
        </p:txBody>
      </p:sp>
      <p:pic>
        <p:nvPicPr>
          <p:cNvPr id="5" name="Picture 4">
            <a:extLst>
              <a:ext uri="{FF2B5EF4-FFF2-40B4-BE49-F238E27FC236}">
                <a16:creationId xmlns:a16="http://schemas.microsoft.com/office/drawing/2014/main" id="{6101B103-AD22-FE44-8C6D-3C32223D1A8E}"/>
              </a:ext>
            </a:extLst>
          </p:cNvPr>
          <p:cNvPicPr>
            <a:picLocks noChangeAspect="1"/>
          </p:cNvPicPr>
          <p:nvPr/>
        </p:nvPicPr>
        <p:blipFill>
          <a:blip r:embed="rId3"/>
          <a:stretch>
            <a:fillRect/>
          </a:stretch>
        </p:blipFill>
        <p:spPr>
          <a:xfrm>
            <a:off x="347728" y="991419"/>
            <a:ext cx="1554814" cy="5706328"/>
          </a:xfrm>
          <a:prstGeom prst="rect">
            <a:avLst/>
          </a:prstGeom>
        </p:spPr>
      </p:pic>
      <p:pic>
        <p:nvPicPr>
          <p:cNvPr id="6" name="Picture 5">
            <a:extLst>
              <a:ext uri="{FF2B5EF4-FFF2-40B4-BE49-F238E27FC236}">
                <a16:creationId xmlns:a16="http://schemas.microsoft.com/office/drawing/2014/main" id="{979048D5-DD88-5C4E-A596-16DA7A33562D}"/>
              </a:ext>
            </a:extLst>
          </p:cNvPr>
          <p:cNvPicPr>
            <a:picLocks noChangeAspect="1"/>
          </p:cNvPicPr>
          <p:nvPr/>
        </p:nvPicPr>
        <p:blipFill>
          <a:blip r:embed="rId4"/>
          <a:stretch>
            <a:fillRect/>
          </a:stretch>
        </p:blipFill>
        <p:spPr>
          <a:xfrm>
            <a:off x="2710159" y="793504"/>
            <a:ext cx="8159402" cy="5971894"/>
          </a:xfrm>
          <a:prstGeom prst="rect">
            <a:avLst/>
          </a:prstGeom>
          <a:ln>
            <a:solidFill>
              <a:schemeClr val="accent1"/>
            </a:solidFill>
          </a:ln>
        </p:spPr>
      </p:pic>
    </p:spTree>
    <p:extLst>
      <p:ext uri="{BB962C8B-B14F-4D97-AF65-F5344CB8AC3E}">
        <p14:creationId xmlns:p14="http://schemas.microsoft.com/office/powerpoint/2010/main" val="73151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9D2B-3D65-FC41-9071-E0C34E00BBF3}"/>
              </a:ext>
            </a:extLst>
          </p:cNvPr>
          <p:cNvSpPr>
            <a:spLocks noGrp="1"/>
          </p:cNvSpPr>
          <p:nvPr>
            <p:ph type="title"/>
          </p:nvPr>
        </p:nvSpPr>
        <p:spPr/>
        <p:txBody>
          <a:bodyPr/>
          <a:lstStyle/>
          <a:p>
            <a:r>
              <a:rPr lang="en-CN" dirty="0"/>
              <a:t>Graph (abstract data type)</a:t>
            </a:r>
          </a:p>
        </p:txBody>
      </p:sp>
      <p:sp>
        <p:nvSpPr>
          <p:cNvPr id="3" name="Content Placeholder 2">
            <a:extLst>
              <a:ext uri="{FF2B5EF4-FFF2-40B4-BE49-F238E27FC236}">
                <a16:creationId xmlns:a16="http://schemas.microsoft.com/office/drawing/2014/main" id="{5B072CE7-320B-2E49-AA0C-937880F6C0A5}"/>
              </a:ext>
            </a:extLst>
          </p:cNvPr>
          <p:cNvSpPr>
            <a:spLocks noGrp="1"/>
          </p:cNvSpPr>
          <p:nvPr>
            <p:ph idx="1"/>
          </p:nvPr>
        </p:nvSpPr>
        <p:spPr>
          <a:xfrm>
            <a:off x="838200" y="1825625"/>
            <a:ext cx="6698226" cy="4351338"/>
          </a:xfrm>
        </p:spPr>
        <p:txBody>
          <a:bodyPr>
            <a:normAutofit/>
          </a:bodyPr>
          <a:lstStyle/>
          <a:p>
            <a:r>
              <a:rPr lang="en-US" sz="2000" dirty="0"/>
              <a:t>In </a:t>
            </a:r>
            <a:r>
              <a:rPr lang="en-US" sz="2000" dirty="0">
                <a:hlinkClick r:id="rId2" tooltip="Computer science"/>
              </a:rPr>
              <a:t>computer science</a:t>
            </a:r>
            <a:r>
              <a:rPr lang="en-US" sz="2000" dirty="0"/>
              <a:t>, a </a:t>
            </a:r>
            <a:r>
              <a:rPr lang="en-US" sz="2000" b="1" dirty="0"/>
              <a:t>graph</a:t>
            </a:r>
            <a:r>
              <a:rPr lang="en-US" sz="2000" dirty="0"/>
              <a:t> is an </a:t>
            </a:r>
            <a:r>
              <a:rPr lang="en-US" sz="2000" dirty="0">
                <a:hlinkClick r:id="rId3" tooltip="Abstract data type"/>
              </a:rPr>
              <a:t>abstract data type</a:t>
            </a:r>
            <a:r>
              <a:rPr lang="en-US" sz="2000" dirty="0"/>
              <a:t> that is meant to implement the </a:t>
            </a:r>
            <a:r>
              <a:rPr lang="en-US" sz="2000" dirty="0">
                <a:hlinkClick r:id="rId4" tooltip="Graph (discrete mathematics)"/>
              </a:rPr>
              <a:t>undirected graph</a:t>
            </a:r>
            <a:r>
              <a:rPr lang="en-US" sz="2000" dirty="0"/>
              <a:t> and </a:t>
            </a:r>
            <a:r>
              <a:rPr lang="en-US" sz="2000" dirty="0">
                <a:hlinkClick r:id="rId5" tooltip="Directed graph"/>
              </a:rPr>
              <a:t>directed graph</a:t>
            </a:r>
            <a:r>
              <a:rPr lang="en-US" sz="2000" dirty="0"/>
              <a:t> concepts from the field of </a:t>
            </a:r>
            <a:r>
              <a:rPr lang="en-US" sz="2000" dirty="0">
                <a:hlinkClick r:id="rId6" tooltip="Graph theory"/>
              </a:rPr>
              <a:t>graph theory</a:t>
            </a:r>
            <a:r>
              <a:rPr lang="en-US" sz="2000" dirty="0"/>
              <a:t> within </a:t>
            </a:r>
            <a:r>
              <a:rPr lang="en-US" sz="2000" dirty="0">
                <a:hlinkClick r:id="rId7" tooltip="Mathematics"/>
              </a:rPr>
              <a:t>mathematics</a:t>
            </a:r>
            <a:r>
              <a:rPr lang="en-US" sz="2000" dirty="0"/>
              <a:t>.</a:t>
            </a:r>
          </a:p>
          <a:p>
            <a:r>
              <a:rPr lang="en-US" sz="2000" dirty="0"/>
              <a:t>A graph data structure consists of a finite (and possibly mutable) </a:t>
            </a:r>
            <a:r>
              <a:rPr lang="en-US" sz="2000" dirty="0">
                <a:hlinkClick r:id="rId8" tooltip="Set (computer science)"/>
              </a:rPr>
              <a:t>set</a:t>
            </a:r>
            <a:r>
              <a:rPr lang="en-US" sz="2000" dirty="0"/>
              <a:t> of </a:t>
            </a:r>
            <a:r>
              <a:rPr lang="en-US" sz="2000" i="1" dirty="0"/>
              <a:t>vertices</a:t>
            </a:r>
            <a:r>
              <a:rPr lang="en-US" sz="2000" dirty="0"/>
              <a:t> (also called </a:t>
            </a:r>
            <a:r>
              <a:rPr lang="en-US" sz="2000" i="1" dirty="0"/>
              <a:t>nodes</a:t>
            </a:r>
            <a:r>
              <a:rPr lang="en-US" sz="2000" dirty="0"/>
              <a:t> or </a:t>
            </a:r>
            <a:r>
              <a:rPr lang="en-US" sz="2000" i="1" dirty="0"/>
              <a:t>points</a:t>
            </a:r>
            <a:r>
              <a:rPr lang="en-US" sz="2000" dirty="0"/>
              <a:t>), together with a set of unordered pairs of these vertices for an undirected graph or a set of ordered pairs for a directed graph. These pairs are known as </a:t>
            </a:r>
            <a:r>
              <a:rPr lang="en-US" sz="2000" i="1" dirty="0"/>
              <a:t>edges</a:t>
            </a:r>
            <a:r>
              <a:rPr lang="en-US" sz="2000" dirty="0"/>
              <a:t> (also called </a:t>
            </a:r>
            <a:r>
              <a:rPr lang="en-US" sz="2000" i="1" dirty="0"/>
              <a:t>links</a:t>
            </a:r>
            <a:r>
              <a:rPr lang="en-US" sz="2000" dirty="0"/>
              <a:t> or </a:t>
            </a:r>
            <a:r>
              <a:rPr lang="en-US" sz="2000" i="1" dirty="0"/>
              <a:t>lines</a:t>
            </a:r>
            <a:r>
              <a:rPr lang="en-US" sz="2000" dirty="0"/>
              <a:t>), and for a directed graph are also known as </a:t>
            </a:r>
            <a:r>
              <a:rPr lang="en-US" sz="2000" i="1" dirty="0"/>
              <a:t>edges</a:t>
            </a:r>
            <a:r>
              <a:rPr lang="en-US" sz="2000" dirty="0"/>
              <a:t> but also sometimes </a:t>
            </a:r>
            <a:r>
              <a:rPr lang="en-US" sz="2000" i="1" dirty="0"/>
              <a:t>arrows</a:t>
            </a:r>
            <a:r>
              <a:rPr lang="en-US" sz="2000" dirty="0"/>
              <a:t> or </a:t>
            </a:r>
            <a:r>
              <a:rPr lang="en-US" sz="2000" i="1" dirty="0"/>
              <a:t>arcs</a:t>
            </a:r>
            <a:r>
              <a:rPr lang="en-US" sz="2000" dirty="0"/>
              <a:t>. </a:t>
            </a:r>
          </a:p>
          <a:p>
            <a:endParaRPr lang="en-CN" sz="2000" dirty="0"/>
          </a:p>
        </p:txBody>
      </p:sp>
      <p:pic>
        <p:nvPicPr>
          <p:cNvPr id="4" name="Picture 3">
            <a:extLst>
              <a:ext uri="{FF2B5EF4-FFF2-40B4-BE49-F238E27FC236}">
                <a16:creationId xmlns:a16="http://schemas.microsoft.com/office/drawing/2014/main" id="{2759B28D-B2E9-0F47-A859-0C1F608DA243}"/>
              </a:ext>
            </a:extLst>
          </p:cNvPr>
          <p:cNvPicPr>
            <a:picLocks noChangeAspect="1"/>
          </p:cNvPicPr>
          <p:nvPr/>
        </p:nvPicPr>
        <p:blipFill>
          <a:blip r:embed="rId9"/>
          <a:stretch>
            <a:fillRect/>
          </a:stretch>
        </p:blipFill>
        <p:spPr>
          <a:xfrm>
            <a:off x="7900833" y="655893"/>
            <a:ext cx="3235125" cy="4351338"/>
          </a:xfrm>
          <a:prstGeom prst="rect">
            <a:avLst/>
          </a:prstGeom>
        </p:spPr>
      </p:pic>
    </p:spTree>
    <p:extLst>
      <p:ext uri="{BB962C8B-B14F-4D97-AF65-F5344CB8AC3E}">
        <p14:creationId xmlns:p14="http://schemas.microsoft.com/office/powerpoint/2010/main" val="312431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1FD7-8A3A-A446-B107-6FB60A3E00C7}"/>
              </a:ext>
            </a:extLst>
          </p:cNvPr>
          <p:cNvPicPr>
            <a:picLocks noChangeAspect="1"/>
          </p:cNvPicPr>
          <p:nvPr/>
        </p:nvPicPr>
        <p:blipFill>
          <a:blip r:embed="rId2"/>
          <a:stretch>
            <a:fillRect/>
          </a:stretch>
        </p:blipFill>
        <p:spPr>
          <a:xfrm>
            <a:off x="936931" y="217537"/>
            <a:ext cx="9785145" cy="6344835"/>
          </a:xfrm>
          <a:prstGeom prst="rect">
            <a:avLst/>
          </a:prstGeom>
        </p:spPr>
      </p:pic>
    </p:spTree>
    <p:extLst>
      <p:ext uri="{BB962C8B-B14F-4D97-AF65-F5344CB8AC3E}">
        <p14:creationId xmlns:p14="http://schemas.microsoft.com/office/powerpoint/2010/main" val="41350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2E8F-78DB-ED44-8A4F-7539F65B2A89}"/>
              </a:ext>
            </a:extLst>
          </p:cNvPr>
          <p:cNvSpPr>
            <a:spLocks noGrp="1"/>
          </p:cNvSpPr>
          <p:nvPr>
            <p:ph type="title"/>
          </p:nvPr>
        </p:nvSpPr>
        <p:spPr>
          <a:xfrm>
            <a:off x="336755" y="1"/>
            <a:ext cx="9869129" cy="988142"/>
          </a:xfrm>
        </p:spPr>
        <p:txBody>
          <a:bodyPr>
            <a:noAutofit/>
          </a:bodyPr>
          <a:lstStyle/>
          <a:p>
            <a:r>
              <a:rPr lang="en-US" altLang="zh-CN" sz="2000" b="1" dirty="0"/>
              <a:t>18106: </a:t>
            </a:r>
            <a:r>
              <a:rPr lang="zh-CN" altLang="en-US" sz="2000" b="1" dirty="0"/>
              <a:t>螺旋矩阵</a:t>
            </a:r>
            <a:r>
              <a:rPr lang="en-US" altLang="zh-CN" sz="2000" b="1" dirty="0"/>
              <a:t>, </a:t>
            </a:r>
            <a:r>
              <a:rPr lang="en-US" sz="2000" dirty="0"/>
              <a:t>matrices </a:t>
            </a:r>
            <a:br>
              <a:rPr lang="en-US" sz="2000" dirty="0"/>
            </a:br>
            <a:r>
              <a:rPr lang="en-US" sz="2000" dirty="0">
                <a:hlinkClick r:id="rId2"/>
              </a:rPr>
              <a:t>http://cs101.openjudge.cn/practice/18106</a:t>
            </a:r>
            <a:endParaRPr lang="en-CN" sz="2000" dirty="0"/>
          </a:p>
        </p:txBody>
      </p:sp>
      <p:pic>
        <p:nvPicPr>
          <p:cNvPr id="4" name="Picture 3">
            <a:extLst>
              <a:ext uri="{FF2B5EF4-FFF2-40B4-BE49-F238E27FC236}">
                <a16:creationId xmlns:a16="http://schemas.microsoft.com/office/drawing/2014/main" id="{65B7BE51-D107-D044-BD04-013BE9BC6913}"/>
              </a:ext>
            </a:extLst>
          </p:cNvPr>
          <p:cNvPicPr>
            <a:picLocks noChangeAspect="1"/>
          </p:cNvPicPr>
          <p:nvPr/>
        </p:nvPicPr>
        <p:blipFill>
          <a:blip r:embed="rId3"/>
          <a:stretch>
            <a:fillRect/>
          </a:stretch>
        </p:blipFill>
        <p:spPr>
          <a:xfrm>
            <a:off x="4942763" y="115937"/>
            <a:ext cx="6912481" cy="6560336"/>
          </a:xfrm>
          <a:prstGeom prst="rect">
            <a:avLst/>
          </a:prstGeom>
          <a:ln>
            <a:solidFill>
              <a:schemeClr val="tx1"/>
            </a:solidFill>
          </a:ln>
        </p:spPr>
      </p:pic>
    </p:spTree>
    <p:extLst>
      <p:ext uri="{BB962C8B-B14F-4D97-AF65-F5344CB8AC3E}">
        <p14:creationId xmlns:p14="http://schemas.microsoft.com/office/powerpoint/2010/main" val="341659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08997-E6AE-3643-B9D5-FA6242E92392}"/>
              </a:ext>
            </a:extLst>
          </p:cNvPr>
          <p:cNvPicPr>
            <a:picLocks noChangeAspect="1"/>
          </p:cNvPicPr>
          <p:nvPr/>
        </p:nvPicPr>
        <p:blipFill>
          <a:blip r:embed="rId3"/>
          <a:stretch>
            <a:fillRect/>
          </a:stretch>
        </p:blipFill>
        <p:spPr>
          <a:xfrm>
            <a:off x="1736115" y="0"/>
            <a:ext cx="8719769" cy="6858000"/>
          </a:xfrm>
          <a:prstGeom prst="rect">
            <a:avLst/>
          </a:prstGeom>
        </p:spPr>
      </p:pic>
    </p:spTree>
    <p:extLst>
      <p:ext uri="{BB962C8B-B14F-4D97-AF65-F5344CB8AC3E}">
        <p14:creationId xmlns:p14="http://schemas.microsoft.com/office/powerpoint/2010/main" val="285106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B98C74-9DC7-9848-896A-883557334EB2}"/>
              </a:ext>
            </a:extLst>
          </p:cNvPr>
          <p:cNvSpPr/>
          <p:nvPr/>
        </p:nvSpPr>
        <p:spPr>
          <a:xfrm>
            <a:off x="511277" y="165146"/>
            <a:ext cx="8529484" cy="646331"/>
          </a:xfrm>
          <a:prstGeom prst="rect">
            <a:avLst/>
          </a:prstGeom>
        </p:spPr>
        <p:txBody>
          <a:bodyPr wrap="square">
            <a:spAutoFit/>
          </a:bodyPr>
          <a:lstStyle/>
          <a:p>
            <a:r>
              <a:rPr lang="en-US" altLang="zh-CN" b="1" dirty="0">
                <a:solidFill>
                  <a:srgbClr val="333333"/>
                </a:solidFill>
                <a:latin typeface="Open Sans" panose="020B0606030504020204" pitchFamily="34" charset="0"/>
              </a:rPr>
              <a:t>16531: </a:t>
            </a:r>
            <a:r>
              <a:rPr lang="zh-CN" altLang="en-US" b="1" dirty="0">
                <a:solidFill>
                  <a:srgbClr val="333333"/>
                </a:solidFill>
                <a:latin typeface="Open Sans" panose="020B0606030504020204" pitchFamily="34" charset="0"/>
              </a:rPr>
              <a:t>上机考试</a:t>
            </a:r>
            <a:r>
              <a:rPr lang="en-US" altLang="zh-CN" dirty="0">
                <a:solidFill>
                  <a:srgbClr val="333333"/>
                </a:solidFill>
                <a:latin typeface="Open Sans" panose="020B0606030504020204" pitchFamily="34" charset="0"/>
              </a:rPr>
              <a:t>, </a:t>
            </a:r>
            <a:r>
              <a:rPr lang="en-US" dirty="0">
                <a:solidFill>
                  <a:srgbClr val="333333"/>
                </a:solidFill>
                <a:latin typeface="Open Sans" panose="020B0606030504020204" pitchFamily="34" charset="0"/>
              </a:rPr>
              <a:t>matrices, , cs10117 Final Exam</a:t>
            </a:r>
          </a:p>
          <a:p>
            <a:r>
              <a:rPr lang="en-US" dirty="0">
                <a:solidFill>
                  <a:srgbClr val="4183C4"/>
                </a:solidFill>
                <a:latin typeface="Open Sans" panose="020B0606030504020204" pitchFamily="34" charset="0"/>
                <a:hlinkClick r:id="rId2"/>
              </a:rPr>
              <a:t>http://cs101.openjudge.cn/practice/16531/</a:t>
            </a:r>
            <a:endParaRPr lang="en-US" b="0" i="0" u="none" strike="noStrike" dirty="0">
              <a:solidFill>
                <a:srgbClr val="333333"/>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2751B080-29D2-CC47-BEAC-366EBC024D1C}"/>
              </a:ext>
            </a:extLst>
          </p:cNvPr>
          <p:cNvPicPr>
            <a:picLocks noChangeAspect="1"/>
          </p:cNvPicPr>
          <p:nvPr/>
        </p:nvPicPr>
        <p:blipFill>
          <a:blip r:embed="rId3"/>
          <a:stretch>
            <a:fillRect/>
          </a:stretch>
        </p:blipFill>
        <p:spPr>
          <a:xfrm>
            <a:off x="511276" y="1026036"/>
            <a:ext cx="9001433" cy="5708577"/>
          </a:xfrm>
          <a:prstGeom prst="rect">
            <a:avLst/>
          </a:prstGeom>
          <a:ln>
            <a:solidFill>
              <a:schemeClr val="tx1"/>
            </a:solidFill>
          </a:ln>
        </p:spPr>
      </p:pic>
    </p:spTree>
    <p:extLst>
      <p:ext uri="{BB962C8B-B14F-4D97-AF65-F5344CB8AC3E}">
        <p14:creationId xmlns:p14="http://schemas.microsoft.com/office/powerpoint/2010/main" val="80910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D4210B-E22E-E74C-ABA4-2183F4B638EC}"/>
              </a:ext>
            </a:extLst>
          </p:cNvPr>
          <p:cNvSpPr/>
          <p:nvPr/>
        </p:nvSpPr>
        <p:spPr>
          <a:xfrm>
            <a:off x="408039" y="200403"/>
            <a:ext cx="6096000" cy="584775"/>
          </a:xfrm>
          <a:prstGeom prst="rect">
            <a:avLst/>
          </a:prstGeom>
        </p:spPr>
        <p:txBody>
          <a:bodyPr>
            <a:spAutoFit/>
          </a:bodyPr>
          <a:lstStyle/>
          <a:p>
            <a:r>
              <a:rPr lang="en-US" altLang="zh-CN" sz="1600" b="1" dirty="0">
                <a:solidFill>
                  <a:srgbClr val="333333"/>
                </a:solidFill>
                <a:latin typeface="Open Sans" panose="020B0606030504020204" pitchFamily="34" charset="0"/>
              </a:rPr>
              <a:t>12560: </a:t>
            </a:r>
            <a:r>
              <a:rPr lang="zh-CN" altLang="en-US" sz="1600" b="1" dirty="0">
                <a:solidFill>
                  <a:srgbClr val="333333"/>
                </a:solidFill>
                <a:latin typeface="Open Sans" panose="020B0606030504020204" pitchFamily="34" charset="0"/>
              </a:rPr>
              <a:t>生存游戏</a:t>
            </a:r>
          </a:p>
          <a:p>
            <a:r>
              <a:rPr lang="en-US" sz="1600" dirty="0">
                <a:solidFill>
                  <a:srgbClr val="333333"/>
                </a:solidFill>
                <a:latin typeface="Open Sans" panose="020B0606030504020204" pitchFamily="34" charset="0"/>
              </a:rPr>
              <a:t>matrices, </a:t>
            </a:r>
            <a:r>
              <a:rPr lang="en-US" sz="1600" dirty="0">
                <a:solidFill>
                  <a:srgbClr val="4183C4"/>
                </a:solidFill>
                <a:latin typeface="Open Sans" panose="020B0606030504020204" pitchFamily="34" charset="0"/>
                <a:hlinkClick r:id="rId2"/>
              </a:rPr>
              <a:t>http://cs101.openjudge.cn/practice/12560/</a:t>
            </a:r>
            <a:endParaRPr lang="en-US" sz="1600" b="0" i="0" u="none" strike="noStrike" dirty="0">
              <a:solidFill>
                <a:srgbClr val="333333"/>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7689332C-6762-E646-BA74-6503E79E7005}"/>
              </a:ext>
            </a:extLst>
          </p:cNvPr>
          <p:cNvPicPr>
            <a:picLocks noChangeAspect="1"/>
          </p:cNvPicPr>
          <p:nvPr/>
        </p:nvPicPr>
        <p:blipFill>
          <a:blip r:embed="rId3"/>
          <a:stretch>
            <a:fillRect/>
          </a:stretch>
        </p:blipFill>
        <p:spPr>
          <a:xfrm>
            <a:off x="5543404" y="0"/>
            <a:ext cx="5618199" cy="6858000"/>
          </a:xfrm>
          <a:prstGeom prst="rect">
            <a:avLst/>
          </a:prstGeom>
          <a:ln>
            <a:solidFill>
              <a:schemeClr val="tx1"/>
            </a:solidFill>
          </a:ln>
        </p:spPr>
      </p:pic>
    </p:spTree>
    <p:extLst>
      <p:ext uri="{BB962C8B-B14F-4D97-AF65-F5344CB8AC3E}">
        <p14:creationId xmlns:p14="http://schemas.microsoft.com/office/powerpoint/2010/main" val="35560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283" y="0"/>
            <a:ext cx="4809860" cy="6858000"/>
          </a:xfrm>
          <a:prstGeom prst="rect">
            <a:avLst/>
          </a:prstGeom>
          <a:ln>
            <a:solidFill>
              <a:schemeClr val="tx1"/>
            </a:solidFill>
          </a:ln>
        </p:spPr>
      </p:pic>
      <p:pic>
        <p:nvPicPr>
          <p:cNvPr id="4" name="图片 3"/>
          <p:cNvPicPr>
            <a:picLocks noChangeAspect="1"/>
          </p:cNvPicPr>
          <p:nvPr/>
        </p:nvPicPr>
        <p:blipFill>
          <a:blip r:embed="rId3"/>
          <a:stretch>
            <a:fillRect/>
          </a:stretch>
        </p:blipFill>
        <p:spPr>
          <a:xfrm>
            <a:off x="462188" y="184571"/>
            <a:ext cx="6581775" cy="4143375"/>
          </a:xfrm>
          <a:prstGeom prst="rect">
            <a:avLst/>
          </a:prstGeom>
          <a:ln>
            <a:solidFill>
              <a:schemeClr val="tx1"/>
            </a:solidFill>
          </a:ln>
        </p:spPr>
      </p:pic>
    </p:spTree>
    <p:extLst>
      <p:ext uri="{BB962C8B-B14F-4D97-AF65-F5344CB8AC3E}">
        <p14:creationId xmlns:p14="http://schemas.microsoft.com/office/powerpoint/2010/main" val="405930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7494"/>
            <a:ext cx="10515600" cy="1325563"/>
          </a:xfrm>
        </p:spPr>
        <p:txBody>
          <a:bodyPr>
            <a:normAutofit/>
          </a:bodyPr>
          <a:lstStyle/>
          <a:p>
            <a:r>
              <a:rPr lang="en-US" altLang="zh-CN" sz="3600" dirty="0"/>
              <a:t>BFS/DFS</a:t>
            </a:r>
            <a:r>
              <a:rPr lang="zh-CN" altLang="en-US" sz="3600" dirty="0"/>
              <a:t>，主要针对图的遍历</a:t>
            </a:r>
          </a:p>
        </p:txBody>
      </p:sp>
      <p:sp>
        <p:nvSpPr>
          <p:cNvPr id="3" name="内容占位符 2"/>
          <p:cNvSpPr>
            <a:spLocks noGrp="1"/>
          </p:cNvSpPr>
          <p:nvPr>
            <p:ph idx="1"/>
          </p:nvPr>
        </p:nvSpPr>
        <p:spPr>
          <a:xfrm>
            <a:off x="838200" y="1825625"/>
            <a:ext cx="5815628" cy="4351338"/>
          </a:xfrm>
        </p:spPr>
        <p:txBody>
          <a:bodyPr/>
          <a:lstStyle/>
          <a:p>
            <a:r>
              <a:rPr lang="zh-CN" altLang="en-US" dirty="0"/>
              <a:t>之前接触多是矩阵，上下左右</a:t>
            </a:r>
            <a:endParaRPr lang="en-US" altLang="zh-CN" dirty="0"/>
          </a:p>
          <a:p>
            <a:r>
              <a:rPr lang="en-US" altLang="zh-CN" dirty="0"/>
              <a:t>BFS</a:t>
            </a:r>
            <a:r>
              <a:rPr lang="zh-CN" altLang="en-US" dirty="0"/>
              <a:t>这程序，也好理解</a:t>
            </a:r>
          </a:p>
        </p:txBody>
      </p:sp>
      <p:pic>
        <p:nvPicPr>
          <p:cNvPr id="4" name="内容占位符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1" y="1038349"/>
            <a:ext cx="5734050" cy="5682158"/>
          </a:xfrm>
          <a:prstGeom prst="rect">
            <a:avLst/>
          </a:prstGeom>
        </p:spPr>
      </p:pic>
    </p:spTree>
    <p:extLst>
      <p:ext uri="{BB962C8B-B14F-4D97-AF65-F5344CB8AC3E}">
        <p14:creationId xmlns:p14="http://schemas.microsoft.com/office/powerpoint/2010/main" val="142453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80631" y="0"/>
            <a:ext cx="9653578" cy="6858000"/>
          </a:xfrm>
        </p:spPr>
      </p:pic>
    </p:spTree>
    <p:extLst>
      <p:ext uri="{BB962C8B-B14F-4D97-AF65-F5344CB8AC3E}">
        <p14:creationId xmlns:p14="http://schemas.microsoft.com/office/powerpoint/2010/main" val="189592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E3EB-A9E2-5744-957E-F6CA86F9D9F0}"/>
              </a:ext>
            </a:extLst>
          </p:cNvPr>
          <p:cNvSpPr>
            <a:spLocks noGrp="1"/>
          </p:cNvSpPr>
          <p:nvPr>
            <p:ph type="title"/>
          </p:nvPr>
        </p:nvSpPr>
        <p:spPr/>
        <p:txBody>
          <a:bodyPr/>
          <a:lstStyle/>
          <a:p>
            <a:r>
              <a:rPr lang="en-CN" dirty="0"/>
              <a:t>遍历</a:t>
            </a:r>
          </a:p>
        </p:txBody>
      </p:sp>
      <p:sp>
        <p:nvSpPr>
          <p:cNvPr id="3" name="Content Placeholder 2">
            <a:extLst>
              <a:ext uri="{FF2B5EF4-FFF2-40B4-BE49-F238E27FC236}">
                <a16:creationId xmlns:a16="http://schemas.microsoft.com/office/drawing/2014/main" id="{459ACBBE-F3A3-7745-8964-1DCC15CE5D31}"/>
              </a:ext>
            </a:extLst>
          </p:cNvPr>
          <p:cNvSpPr>
            <a:spLocks noGrp="1"/>
          </p:cNvSpPr>
          <p:nvPr>
            <p:ph idx="1"/>
          </p:nvPr>
        </p:nvSpPr>
        <p:spPr>
          <a:xfrm>
            <a:off x="604684" y="1460090"/>
            <a:ext cx="10749116" cy="4716873"/>
          </a:xfrm>
        </p:spPr>
        <p:txBody>
          <a:bodyPr>
            <a:normAutofit/>
          </a:bodyPr>
          <a:lstStyle/>
          <a:p>
            <a:r>
              <a:rPr lang="zh-CN" altLang="en-US" sz="2400" dirty="0"/>
              <a:t>一个问题的求解就是从最开始的状态，利用已经存在的规则和条件改变当前状态，直到把当前状态变为最终目的状态</a:t>
            </a:r>
            <a:endParaRPr lang="en-US" altLang="zh-CN" sz="2400" dirty="0"/>
          </a:p>
          <a:p>
            <a:pPr lvl="1"/>
            <a:r>
              <a:rPr lang="zh-CN" altLang="en-US" sz="2000" dirty="0"/>
              <a:t>把中间出现的状态全部连接起来，变成一条遍历路径的过程</a:t>
            </a:r>
            <a:endParaRPr lang="en-US" altLang="zh-CN" sz="2000" dirty="0"/>
          </a:p>
          <a:p>
            <a:r>
              <a:rPr lang="zh-CN" altLang="en-US" sz="2400" dirty="0"/>
              <a:t>通过图的遍历，可以找到这条径</a:t>
            </a:r>
            <a:endParaRPr lang="en-US" altLang="zh-CN" sz="2400" dirty="0"/>
          </a:p>
          <a:p>
            <a:pPr lvl="1"/>
            <a:r>
              <a:rPr lang="zh-CN" altLang="en-US" sz="1800" dirty="0"/>
              <a:t>图的遍历算法主要有两种，一种是按照深度优先的顺序展开遍历的算法，也就是</a:t>
            </a:r>
            <a:r>
              <a:rPr lang="zh-CN" altLang="en-US" sz="1800" dirty="0">
                <a:solidFill>
                  <a:srgbClr val="FF0000"/>
                </a:solidFill>
              </a:rPr>
              <a:t>深度优先遍历</a:t>
            </a:r>
            <a:r>
              <a:rPr lang="zh-CN" altLang="en-US" sz="1800" dirty="0"/>
              <a:t>；</a:t>
            </a:r>
            <a:endParaRPr lang="en-US" altLang="zh-CN" sz="1800" dirty="0"/>
          </a:p>
          <a:p>
            <a:pPr lvl="1"/>
            <a:r>
              <a:rPr lang="zh-CN" altLang="en-US" sz="1800" dirty="0"/>
              <a:t>另一种是按照宽度优先的顺序展开遍历的算法，也就是</a:t>
            </a:r>
            <a:r>
              <a:rPr lang="zh-CN" altLang="en-US" sz="1800" dirty="0">
                <a:solidFill>
                  <a:srgbClr val="FF0000"/>
                </a:solidFill>
              </a:rPr>
              <a:t>宽度优先遍历</a:t>
            </a:r>
            <a:r>
              <a:rPr lang="zh-CN" altLang="en-US" sz="1800" dirty="0"/>
              <a:t>。</a:t>
            </a:r>
            <a:endParaRPr lang="en-US" altLang="zh-CN" sz="1800" dirty="0"/>
          </a:p>
          <a:p>
            <a:r>
              <a:rPr lang="zh-CN" altLang="en-US" sz="2400" dirty="0"/>
              <a:t>宽度优先遍历和深度优先遍历一样，是一种盲目的遍历方法</a:t>
            </a:r>
            <a:endParaRPr lang="en-US" altLang="zh-CN" sz="2400" dirty="0"/>
          </a:p>
          <a:p>
            <a:pPr lvl="1"/>
            <a:r>
              <a:rPr lang="zh-CN" altLang="en-US" sz="1800" dirty="0"/>
              <a:t>也就是说，遍历算法并不使用经验法则算法， 并不考虑结果的可能地址，只是彻底地遍历整张图，直到找到结果为止</a:t>
            </a:r>
            <a:endParaRPr lang="en-CN" sz="1800" dirty="0"/>
          </a:p>
          <a:p>
            <a:endParaRPr lang="en-US" altLang="zh-CN" sz="2400" dirty="0"/>
          </a:p>
        </p:txBody>
      </p:sp>
    </p:spTree>
    <p:extLst>
      <p:ext uri="{BB962C8B-B14F-4D97-AF65-F5344CB8AC3E}">
        <p14:creationId xmlns:p14="http://schemas.microsoft.com/office/powerpoint/2010/main" val="181507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18515-F923-4E41-9F64-61BE69C98E38}"/>
              </a:ext>
            </a:extLst>
          </p:cNvPr>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Backtracking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DFS</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D9562BFE-ADDC-4CF9-BED9-D51B3343E95D}"/>
              </a:ext>
            </a:extLst>
          </p:cNvPr>
          <p:cNvSpPr>
            <a:spLocks noGrp="1"/>
          </p:cNvSpPr>
          <p:nvPr>
            <p:ph type="subTitle"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87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AB859-61EC-4A04-815E-F7C5D65F20E3}"/>
              </a:ext>
            </a:extLst>
          </p:cNvPr>
          <p:cNvSpPr>
            <a:spLocks noGrp="1"/>
          </p:cNvSpPr>
          <p:nvPr>
            <p:ph type="title"/>
          </p:nvPr>
        </p:nvSpPr>
        <p:spPr/>
        <p:txBody>
          <a:bodyPr>
            <a:normAutofit/>
          </a:bodyPr>
          <a:lstStyle/>
          <a:p>
            <a:r>
              <a:rPr lang="zh-CN" altLang="en-US" sz="3600" dirty="0"/>
              <a:t>计算机速度快，</a:t>
            </a:r>
            <a:r>
              <a:rPr lang="en-US" altLang="zh-CN" sz="3600" dirty="0"/>
              <a:t>Brute force</a:t>
            </a:r>
            <a:r>
              <a:rPr lang="zh-CN" altLang="en-US" sz="3600" dirty="0"/>
              <a:t>是解决问题的有效途径</a:t>
            </a:r>
            <a:endParaRPr lang="en-US" altLang="zh-CN" sz="3600" dirty="0"/>
          </a:p>
        </p:txBody>
      </p:sp>
      <p:sp>
        <p:nvSpPr>
          <p:cNvPr id="3" name="内容占位符 2">
            <a:extLst>
              <a:ext uri="{FF2B5EF4-FFF2-40B4-BE49-F238E27FC236}">
                <a16:creationId xmlns:a16="http://schemas.microsoft.com/office/drawing/2014/main" id="{A04BCCFC-BAF0-44F1-B4F2-D021E421B023}"/>
              </a:ext>
            </a:extLst>
          </p:cNvPr>
          <p:cNvSpPr>
            <a:spLocks noGrp="1"/>
          </p:cNvSpPr>
          <p:nvPr>
            <p:ph idx="1"/>
          </p:nvPr>
        </p:nvSpPr>
        <p:spPr/>
        <p:txBody>
          <a:bodyPr>
            <a:normAutofit/>
          </a:bodyPr>
          <a:lstStyle/>
          <a:p>
            <a:r>
              <a:rPr lang="zh-CN" altLang="en-US" dirty="0"/>
              <a:t>现代个人计算机的时钟频率为</a:t>
            </a:r>
            <a:r>
              <a:rPr lang="en-US" altLang="zh-CN" dirty="0"/>
              <a:t>1GHz</a:t>
            </a:r>
          </a:p>
          <a:p>
            <a:pPr lvl="1"/>
            <a:r>
              <a:rPr lang="zh-CN" altLang="en-US" dirty="0"/>
              <a:t>即每秒运算</a:t>
            </a:r>
            <a:r>
              <a:rPr lang="en-US" altLang="zh-CN" dirty="0"/>
              <a:t>10</a:t>
            </a:r>
            <a:r>
              <a:rPr lang="zh-CN" altLang="en-US" dirty="0"/>
              <a:t>亿次，即</a:t>
            </a:r>
            <a:r>
              <a:rPr lang="en-US" altLang="zh-CN" dirty="0"/>
              <a:t>10</a:t>
            </a:r>
            <a:r>
              <a:rPr lang="en-US" altLang="zh-CN" baseline="30000" dirty="0"/>
              <a:t>9</a:t>
            </a:r>
            <a:endParaRPr lang="en-US" altLang="zh-CN" dirty="0"/>
          </a:p>
          <a:p>
            <a:pPr lvl="1"/>
            <a:r>
              <a:rPr lang="zh-CN" altLang="en-US" dirty="0"/>
              <a:t>由于大多数有用的操作需要数百条指令（甚至更多），所以每秒钟能搜索几百万个元素就不错</a:t>
            </a:r>
            <a:r>
              <a:rPr lang="en-US" altLang="zh-CN" dirty="0"/>
              <a:t>.</a:t>
            </a:r>
          </a:p>
          <a:p>
            <a:r>
              <a:rPr lang="zh-CN" altLang="en-US" dirty="0"/>
              <a:t>一百万有多大</a:t>
            </a:r>
            <a:endParaRPr lang="en-US" altLang="zh-CN" dirty="0"/>
          </a:p>
          <a:p>
            <a:pPr lvl="1"/>
            <a:r>
              <a:rPr lang="zh-CN" altLang="en-US" dirty="0"/>
              <a:t>约是</a:t>
            </a:r>
            <a:r>
              <a:rPr lang="en-US" altLang="zh-CN" dirty="0"/>
              <a:t>10</a:t>
            </a:r>
            <a:r>
              <a:rPr lang="zh-CN" altLang="en-US" dirty="0"/>
              <a:t>个元素的所有排列</a:t>
            </a:r>
            <a:r>
              <a:rPr lang="en-US" altLang="zh-CN" dirty="0"/>
              <a:t>(</a:t>
            </a:r>
            <a:r>
              <a:rPr lang="en-US" altLang="zh-CN" dirty="0" err="1"/>
              <a:t>permuation</a:t>
            </a:r>
            <a:r>
              <a:rPr lang="en-US" altLang="zh-CN" dirty="0"/>
              <a:t>)</a:t>
            </a:r>
            <a:r>
              <a:rPr lang="zh-CN" altLang="en-US" dirty="0"/>
              <a:t>的总数</a:t>
            </a:r>
            <a:endParaRPr lang="en-US" altLang="zh-CN" dirty="0"/>
          </a:p>
          <a:p>
            <a:pPr lvl="1"/>
            <a:r>
              <a:rPr lang="zh-CN" altLang="en-US" dirty="0"/>
              <a:t>约是</a:t>
            </a:r>
            <a:r>
              <a:rPr lang="en-US" altLang="zh-CN" dirty="0"/>
              <a:t>20</a:t>
            </a:r>
            <a:r>
              <a:rPr lang="zh-CN" altLang="en-US" dirty="0"/>
              <a:t>个元素的所有组合</a:t>
            </a:r>
            <a:r>
              <a:rPr lang="en-US" altLang="zh-CN" dirty="0"/>
              <a:t>(combination)</a:t>
            </a:r>
          </a:p>
          <a:p>
            <a:pPr lvl="1"/>
            <a:r>
              <a:rPr lang="zh-CN" altLang="en-US" dirty="0"/>
              <a:t>如果需要求解更大规模的问题，需要在搜索中剪枝，以确保只会搜索到有必要搜索的元素</a:t>
            </a:r>
            <a:endParaRPr lang="en-US" altLang="zh-CN" dirty="0"/>
          </a:p>
          <a:p>
            <a:r>
              <a:rPr lang="zh-CN" altLang="en-US" dirty="0"/>
              <a:t>介绍穷举搜索中的回溯法，并为它设计有效的剪枝</a:t>
            </a:r>
            <a:r>
              <a:rPr lang="en-US" altLang="zh-CN" dirty="0"/>
              <a:t>(pruning)</a:t>
            </a:r>
            <a:r>
              <a:rPr lang="zh-CN" altLang="en-US" dirty="0"/>
              <a:t>策略</a:t>
            </a:r>
            <a:endParaRPr lang="en-US" altLang="zh-CN" dirty="0"/>
          </a:p>
          <a:p>
            <a:endParaRPr lang="zh-CN" altLang="en-US" dirty="0"/>
          </a:p>
        </p:txBody>
      </p:sp>
    </p:spTree>
    <p:extLst>
      <p:ext uri="{BB962C8B-B14F-4D97-AF65-F5344CB8AC3E}">
        <p14:creationId xmlns:p14="http://schemas.microsoft.com/office/powerpoint/2010/main" val="17820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C851B1C-84DA-4247-9BFC-B16CC7CB0304}"/>
              </a:ext>
            </a:extLst>
          </p:cNvPr>
          <p:cNvPicPr>
            <a:picLocks noChangeAspect="1"/>
          </p:cNvPicPr>
          <p:nvPr/>
        </p:nvPicPr>
        <p:blipFill>
          <a:blip r:embed="rId3"/>
          <a:stretch>
            <a:fillRect/>
          </a:stretch>
        </p:blipFill>
        <p:spPr>
          <a:xfrm>
            <a:off x="1617742" y="128225"/>
            <a:ext cx="8290398" cy="6423046"/>
          </a:xfrm>
          <a:prstGeom prst="rect">
            <a:avLst/>
          </a:prstGeom>
        </p:spPr>
      </p:pic>
    </p:spTree>
    <p:extLst>
      <p:ext uri="{BB962C8B-B14F-4D97-AF65-F5344CB8AC3E}">
        <p14:creationId xmlns:p14="http://schemas.microsoft.com/office/powerpoint/2010/main" val="4173290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a:t>晶矿的个数，</a:t>
            </a:r>
            <a:br>
              <a:rPr lang="en-US" altLang="zh-CN" sz="4800" dirty="0"/>
            </a:br>
            <a:r>
              <a:rPr lang="en-US" altLang="zh-CN" sz="1600" dirty="0">
                <a:hlinkClick r:id="rId3"/>
              </a:rPr>
              <a:t>http://cs101.openjudge.cn/practice/05585</a:t>
            </a:r>
            <a:r>
              <a:rPr lang="zh-CN" altLang="en-US" sz="1600" dirty="0"/>
              <a:t> </a:t>
            </a:r>
            <a:endParaRPr lang="zh-CN" altLang="en-US" sz="2800" dirty="0"/>
          </a:p>
        </p:txBody>
      </p:sp>
      <p:sp>
        <p:nvSpPr>
          <p:cNvPr id="3" name="内容占位符 2"/>
          <p:cNvSpPr>
            <a:spLocks noGrp="1"/>
          </p:cNvSpPr>
          <p:nvPr>
            <p:ph idx="1"/>
          </p:nvPr>
        </p:nvSpPr>
        <p:spPr>
          <a:xfrm>
            <a:off x="838201" y="1825625"/>
            <a:ext cx="4943168" cy="4351338"/>
          </a:xfrm>
        </p:spPr>
        <p:txBody>
          <a:bodyPr/>
          <a:lstStyle/>
          <a:p>
            <a:r>
              <a:rPr lang="zh-CN" altLang="en-US" dirty="0"/>
              <a:t>找四个邻居</a:t>
            </a:r>
            <a:endParaRPr lang="en-US" altLang="zh-CN" dirty="0"/>
          </a:p>
          <a:p>
            <a:r>
              <a:rPr lang="zh-CN" altLang="en-US" dirty="0"/>
              <a:t>遍历，无回溯</a:t>
            </a:r>
            <a:endParaRPr lang="en-US" altLang="zh-CN" dirty="0"/>
          </a:p>
          <a:p>
            <a:r>
              <a:rPr lang="zh-CN" altLang="en-US" dirty="0"/>
              <a:t>如果真考的话，套着模板写，八九不离十</a:t>
            </a:r>
          </a:p>
          <a:p>
            <a:endParaRPr lang="zh-CN" altLang="en-US" dirty="0"/>
          </a:p>
        </p:txBody>
      </p:sp>
      <p:pic>
        <p:nvPicPr>
          <p:cNvPr id="4" name="Picture 3">
            <a:extLst>
              <a:ext uri="{FF2B5EF4-FFF2-40B4-BE49-F238E27FC236}">
                <a16:creationId xmlns:a16="http://schemas.microsoft.com/office/drawing/2014/main" id="{2D041174-9E5B-694C-938C-3B6131CB8B02}"/>
              </a:ext>
            </a:extLst>
          </p:cNvPr>
          <p:cNvPicPr>
            <a:picLocks noChangeAspect="1"/>
          </p:cNvPicPr>
          <p:nvPr/>
        </p:nvPicPr>
        <p:blipFill>
          <a:blip r:embed="rId4"/>
          <a:stretch>
            <a:fillRect/>
          </a:stretch>
        </p:blipFill>
        <p:spPr>
          <a:xfrm>
            <a:off x="5597832" y="165100"/>
            <a:ext cx="5892800" cy="6527800"/>
          </a:xfrm>
          <a:prstGeom prst="rect">
            <a:avLst/>
          </a:prstGeom>
          <a:ln>
            <a:solidFill>
              <a:schemeClr val="tx1"/>
            </a:solidFill>
          </a:ln>
        </p:spPr>
      </p:pic>
    </p:spTree>
    <p:extLst>
      <p:ext uri="{BB962C8B-B14F-4D97-AF65-F5344CB8AC3E}">
        <p14:creationId xmlns:p14="http://schemas.microsoft.com/office/powerpoint/2010/main" val="3774634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9274" y="296452"/>
            <a:ext cx="5102746" cy="1325563"/>
          </a:xfrm>
        </p:spPr>
        <p:txBody>
          <a:bodyPr>
            <a:normAutofit/>
          </a:bodyPr>
          <a:lstStyle/>
          <a:p>
            <a:r>
              <a:rPr lang="zh-CN" altLang="en-US" dirty="0"/>
              <a:t>最大连通域面积，</a:t>
            </a:r>
            <a:br>
              <a:rPr lang="en-US" altLang="zh-CN" dirty="0"/>
            </a:br>
            <a:r>
              <a:rPr lang="en-US" altLang="zh-CN" sz="1400" dirty="0">
                <a:hlinkClick r:id="rId3"/>
              </a:rPr>
              <a:t>http://cs101.openjudge.cn/practice/18160/</a:t>
            </a:r>
            <a:r>
              <a:rPr lang="en-US" altLang="zh-CN" sz="1400" dirty="0"/>
              <a:t> </a:t>
            </a:r>
            <a:endParaRPr lang="zh-CN" altLang="en-US" sz="2400" dirty="0"/>
          </a:p>
        </p:txBody>
      </p:sp>
      <p:sp>
        <p:nvSpPr>
          <p:cNvPr id="3" name="内容占位符 2"/>
          <p:cNvSpPr>
            <a:spLocks noGrp="1"/>
          </p:cNvSpPr>
          <p:nvPr>
            <p:ph idx="1"/>
          </p:nvPr>
        </p:nvSpPr>
        <p:spPr>
          <a:xfrm>
            <a:off x="329274" y="1753367"/>
            <a:ext cx="5102746" cy="4351338"/>
          </a:xfrm>
        </p:spPr>
        <p:txBody>
          <a:bodyPr/>
          <a:lstStyle/>
          <a:p>
            <a:r>
              <a:rPr lang="zh-CN" altLang="en-US" dirty="0"/>
              <a:t>比晶矿复杂，找八个邻居</a:t>
            </a:r>
            <a:endParaRPr lang="en-US" altLang="zh-CN" dirty="0"/>
          </a:p>
          <a:p>
            <a:r>
              <a:rPr lang="zh-CN" altLang="en-US" dirty="0"/>
              <a:t>遍历，无回溯</a:t>
            </a:r>
            <a:endParaRPr lang="en-US" altLang="zh-CN" dirty="0"/>
          </a:p>
          <a:p>
            <a:pPr marL="0" indent="0">
              <a:buNone/>
            </a:pPr>
            <a:endParaRPr lang="zh-CN" altLang="en-US" dirty="0"/>
          </a:p>
          <a:p>
            <a:endParaRPr lang="zh-CN" altLang="en-US" dirty="0"/>
          </a:p>
        </p:txBody>
      </p:sp>
      <p:pic>
        <p:nvPicPr>
          <p:cNvPr id="5" name="Picture 4">
            <a:extLst>
              <a:ext uri="{FF2B5EF4-FFF2-40B4-BE49-F238E27FC236}">
                <a16:creationId xmlns:a16="http://schemas.microsoft.com/office/drawing/2014/main" id="{45CFC3A9-4EA7-A541-B59E-A714C7A64AA7}"/>
              </a:ext>
            </a:extLst>
          </p:cNvPr>
          <p:cNvPicPr>
            <a:picLocks noChangeAspect="1"/>
          </p:cNvPicPr>
          <p:nvPr/>
        </p:nvPicPr>
        <p:blipFill>
          <a:blip r:embed="rId4"/>
          <a:stretch>
            <a:fillRect/>
          </a:stretch>
        </p:blipFill>
        <p:spPr>
          <a:xfrm>
            <a:off x="4923093" y="165100"/>
            <a:ext cx="7035800" cy="6527800"/>
          </a:xfrm>
          <a:prstGeom prst="rect">
            <a:avLst/>
          </a:prstGeom>
          <a:ln>
            <a:solidFill>
              <a:schemeClr val="tx1"/>
            </a:solidFill>
          </a:ln>
        </p:spPr>
      </p:pic>
    </p:spTree>
    <p:extLst>
      <p:ext uri="{BB962C8B-B14F-4D97-AF65-F5344CB8AC3E}">
        <p14:creationId xmlns:p14="http://schemas.microsoft.com/office/powerpoint/2010/main" val="821291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72BDF3-60CE-1F44-9D2A-E549B77709E8}"/>
              </a:ext>
            </a:extLst>
          </p:cNvPr>
          <p:cNvPicPr>
            <a:picLocks noChangeAspect="1"/>
          </p:cNvPicPr>
          <p:nvPr/>
        </p:nvPicPr>
        <p:blipFill>
          <a:blip r:embed="rId2"/>
          <a:stretch>
            <a:fillRect/>
          </a:stretch>
        </p:blipFill>
        <p:spPr>
          <a:xfrm>
            <a:off x="1746250" y="584200"/>
            <a:ext cx="8699500" cy="5689600"/>
          </a:xfrm>
          <a:prstGeom prst="rect">
            <a:avLst/>
          </a:prstGeom>
        </p:spPr>
      </p:pic>
    </p:spTree>
    <p:extLst>
      <p:ext uri="{BB962C8B-B14F-4D97-AF65-F5344CB8AC3E}">
        <p14:creationId xmlns:p14="http://schemas.microsoft.com/office/powerpoint/2010/main" val="386219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DCA06B-CCC8-AB44-B2D7-7DBFAB6031B4}"/>
              </a:ext>
            </a:extLst>
          </p:cNvPr>
          <p:cNvPicPr>
            <a:picLocks noChangeAspect="1"/>
          </p:cNvPicPr>
          <p:nvPr/>
        </p:nvPicPr>
        <p:blipFill>
          <a:blip r:embed="rId2"/>
          <a:stretch>
            <a:fillRect/>
          </a:stretch>
        </p:blipFill>
        <p:spPr>
          <a:xfrm>
            <a:off x="677831" y="0"/>
            <a:ext cx="6765792" cy="6858000"/>
          </a:xfrm>
          <a:prstGeom prst="rect">
            <a:avLst/>
          </a:prstGeom>
          <a:ln>
            <a:solidFill>
              <a:schemeClr val="tx1"/>
            </a:solidFill>
          </a:ln>
        </p:spPr>
      </p:pic>
      <p:pic>
        <p:nvPicPr>
          <p:cNvPr id="3" name="Picture 2">
            <a:extLst>
              <a:ext uri="{FF2B5EF4-FFF2-40B4-BE49-F238E27FC236}">
                <a16:creationId xmlns:a16="http://schemas.microsoft.com/office/drawing/2014/main" id="{DDA15EE3-90AF-AE4E-ACB4-43D26DC03784}"/>
              </a:ext>
            </a:extLst>
          </p:cNvPr>
          <p:cNvPicPr>
            <a:picLocks noChangeAspect="1"/>
          </p:cNvPicPr>
          <p:nvPr/>
        </p:nvPicPr>
        <p:blipFill>
          <a:blip r:embed="rId3"/>
          <a:stretch>
            <a:fillRect/>
          </a:stretch>
        </p:blipFill>
        <p:spPr>
          <a:xfrm>
            <a:off x="7833683" y="0"/>
            <a:ext cx="4156755" cy="3909917"/>
          </a:xfrm>
          <a:prstGeom prst="rect">
            <a:avLst/>
          </a:prstGeom>
        </p:spPr>
      </p:pic>
      <p:cxnSp>
        <p:nvCxnSpPr>
          <p:cNvPr id="5" name="Straight Arrow Connector 4">
            <a:extLst>
              <a:ext uri="{FF2B5EF4-FFF2-40B4-BE49-F238E27FC236}">
                <a16:creationId xmlns:a16="http://schemas.microsoft.com/office/drawing/2014/main" id="{C03F081A-23A3-9F45-B7DE-A86C4A5D2C8C}"/>
              </a:ext>
            </a:extLst>
          </p:cNvPr>
          <p:cNvCxnSpPr>
            <a:cxnSpLocks/>
          </p:cNvCxnSpPr>
          <p:nvPr/>
        </p:nvCxnSpPr>
        <p:spPr>
          <a:xfrm flipV="1">
            <a:off x="9129252" y="737419"/>
            <a:ext cx="782808" cy="973394"/>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7" name="Left Arrow 6">
            <a:extLst>
              <a:ext uri="{FF2B5EF4-FFF2-40B4-BE49-F238E27FC236}">
                <a16:creationId xmlns:a16="http://schemas.microsoft.com/office/drawing/2014/main" id="{CC9DFC55-40E8-6346-BB3C-FC9B7B7A3DF0}"/>
              </a:ext>
            </a:extLst>
          </p:cNvPr>
          <p:cNvSpPr/>
          <p:nvPr/>
        </p:nvSpPr>
        <p:spPr>
          <a:xfrm>
            <a:off x="4557252" y="737419"/>
            <a:ext cx="3067664" cy="117987"/>
          </a:xfrm>
          <a:prstGeom prst="leftArrow">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Tree>
    <p:extLst>
      <p:ext uri="{BB962C8B-B14F-4D97-AF65-F5344CB8AC3E}">
        <p14:creationId xmlns:p14="http://schemas.microsoft.com/office/powerpoint/2010/main" val="2971802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A5530-BBCF-4102-9899-18E93E661802}"/>
              </a:ext>
            </a:extLst>
          </p:cNvPr>
          <p:cNvSpPr>
            <a:spLocks noGrp="1"/>
          </p:cNvSpPr>
          <p:nvPr>
            <p:ph type="title"/>
          </p:nvPr>
        </p:nvSpPr>
        <p:spPr/>
        <p:txBody>
          <a:bodyPr/>
          <a:lstStyle/>
          <a:p>
            <a:r>
              <a:rPr lang="zh-CN" altLang="en-US" dirty="0"/>
              <a:t>回溯法（</a:t>
            </a:r>
            <a:r>
              <a:rPr lang="en-US" altLang="zh-CN" dirty="0"/>
              <a:t>1/2</a:t>
            </a:r>
            <a:r>
              <a:rPr lang="zh-CN" altLang="en-US" dirty="0"/>
              <a:t>）</a:t>
            </a:r>
          </a:p>
        </p:txBody>
      </p:sp>
      <p:sp>
        <p:nvSpPr>
          <p:cNvPr id="3" name="内容占位符 2">
            <a:extLst>
              <a:ext uri="{FF2B5EF4-FFF2-40B4-BE49-F238E27FC236}">
                <a16:creationId xmlns:a16="http://schemas.microsoft.com/office/drawing/2014/main" id="{F42D9CB4-F717-48FB-9A39-82CB4EE30918}"/>
              </a:ext>
            </a:extLst>
          </p:cNvPr>
          <p:cNvSpPr>
            <a:spLocks noGrp="1"/>
          </p:cNvSpPr>
          <p:nvPr>
            <p:ph idx="1"/>
          </p:nvPr>
        </p:nvSpPr>
        <p:spPr/>
        <p:txBody>
          <a:bodyPr/>
          <a:lstStyle/>
          <a:p>
            <a:r>
              <a:rPr lang="zh-CN" altLang="en-US" dirty="0">
                <a:solidFill>
                  <a:srgbClr val="FF0000"/>
                </a:solidFill>
              </a:rPr>
              <a:t>回溯法</a:t>
            </a:r>
            <a:r>
              <a:rPr lang="zh-CN" altLang="en-US" dirty="0"/>
              <a:t>是一种枚举状态空间中所有可能状态的系统方法</a:t>
            </a:r>
            <a:endParaRPr lang="en-US" altLang="zh-CN" dirty="0"/>
          </a:p>
          <a:p>
            <a:pPr lvl="1"/>
            <a:r>
              <a:rPr lang="zh-CN" altLang="en-US" dirty="0"/>
              <a:t>是一个一般性的算法框架（或称技巧），应用时须具体问题具体分析</a:t>
            </a:r>
            <a:endParaRPr lang="en-US" altLang="zh-CN" dirty="0"/>
          </a:p>
          <a:p>
            <a:r>
              <a:rPr lang="zh-CN" altLang="en-US" dirty="0"/>
              <a:t>对于一般情况，把解表示成向量 </a:t>
            </a:r>
            <a:r>
              <a:rPr lang="en-US" altLang="zh-CN" dirty="0"/>
              <a:t>a = (a1,a2,…,an)</a:t>
            </a:r>
            <a:r>
              <a:rPr lang="zh-CN" altLang="en-US" dirty="0"/>
              <a:t>，其中每个元素</a:t>
            </a:r>
            <a:r>
              <a:rPr lang="en-US" altLang="zh-CN" dirty="0"/>
              <a:t>ai</a:t>
            </a:r>
            <a:r>
              <a:rPr lang="zh-CN" altLang="en-US" dirty="0"/>
              <a:t>取自一个有限序集</a:t>
            </a:r>
            <a:r>
              <a:rPr lang="en-US" altLang="zh-CN" dirty="0"/>
              <a:t>Si</a:t>
            </a:r>
          </a:p>
          <a:p>
            <a:pPr lvl="1"/>
            <a:r>
              <a:rPr lang="zh-CN" altLang="en-US" dirty="0"/>
              <a:t>可以表示一个排列，其中</a:t>
            </a:r>
            <a:r>
              <a:rPr lang="en-US" altLang="zh-CN" dirty="0"/>
              <a:t>ai</a:t>
            </a:r>
            <a:r>
              <a:rPr lang="zh-CN" altLang="en-US" dirty="0"/>
              <a:t>是排列中的第</a:t>
            </a:r>
            <a:r>
              <a:rPr lang="en-US" altLang="zh-CN" dirty="0" err="1"/>
              <a:t>i</a:t>
            </a:r>
            <a:r>
              <a:rPr lang="zh-CN" altLang="en-US" dirty="0"/>
              <a:t>个元素；</a:t>
            </a:r>
            <a:endParaRPr lang="en-US" altLang="zh-CN" dirty="0"/>
          </a:p>
          <a:p>
            <a:pPr lvl="1"/>
            <a:r>
              <a:rPr lang="zh-CN" altLang="en-US" dirty="0"/>
              <a:t>甚至可以表示游戏中的行动序列或者图中的路径，其中</a:t>
            </a:r>
            <a:r>
              <a:rPr lang="en-US" altLang="zh-CN" dirty="0"/>
              <a:t>ai</a:t>
            </a:r>
            <a:r>
              <a:rPr lang="zh-CN" altLang="en-US" dirty="0"/>
              <a:t>表示序列中的第</a:t>
            </a:r>
            <a:r>
              <a:rPr lang="en-US" altLang="zh-CN" dirty="0" err="1"/>
              <a:t>i</a:t>
            </a:r>
            <a:r>
              <a:rPr lang="zh-CN" altLang="en-US" dirty="0"/>
              <a:t>个元素</a:t>
            </a:r>
          </a:p>
        </p:txBody>
      </p:sp>
    </p:spTree>
    <p:extLst>
      <p:ext uri="{BB962C8B-B14F-4D97-AF65-F5344CB8AC3E}">
        <p14:creationId xmlns:p14="http://schemas.microsoft.com/office/powerpoint/2010/main" val="3867966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D9547-8D82-49A6-A875-7CC620241D5E}"/>
              </a:ext>
            </a:extLst>
          </p:cNvPr>
          <p:cNvSpPr>
            <a:spLocks noGrp="1"/>
          </p:cNvSpPr>
          <p:nvPr>
            <p:ph type="title"/>
          </p:nvPr>
        </p:nvSpPr>
        <p:spPr/>
        <p:txBody>
          <a:bodyPr/>
          <a:lstStyle/>
          <a:p>
            <a:r>
              <a:rPr lang="zh-CN" altLang="en-US" dirty="0"/>
              <a:t>在回溯法的每一步（</a:t>
            </a:r>
            <a:r>
              <a:rPr lang="en-US" altLang="zh-CN" dirty="0"/>
              <a:t>2/2</a:t>
            </a:r>
            <a:r>
              <a:rPr lang="zh-CN" altLang="en-US" dirty="0"/>
              <a:t>）</a:t>
            </a:r>
          </a:p>
        </p:txBody>
      </p:sp>
      <p:sp>
        <p:nvSpPr>
          <p:cNvPr id="3" name="内容占位符 2">
            <a:extLst>
              <a:ext uri="{FF2B5EF4-FFF2-40B4-BE49-F238E27FC236}">
                <a16:creationId xmlns:a16="http://schemas.microsoft.com/office/drawing/2014/main" id="{2FDB0E88-5183-4C88-8723-974FDB649EBC}"/>
              </a:ext>
            </a:extLst>
          </p:cNvPr>
          <p:cNvSpPr>
            <a:spLocks noGrp="1"/>
          </p:cNvSpPr>
          <p:nvPr>
            <p:ph idx="1"/>
          </p:nvPr>
        </p:nvSpPr>
        <p:spPr>
          <a:xfrm>
            <a:off x="560439" y="1825625"/>
            <a:ext cx="10793361" cy="4351338"/>
          </a:xfrm>
        </p:spPr>
        <p:txBody>
          <a:bodyPr/>
          <a:lstStyle/>
          <a:p>
            <a:r>
              <a:rPr lang="zh-CN" altLang="en-US" dirty="0"/>
              <a:t>从一个给定的部分解（</a:t>
            </a:r>
            <a:r>
              <a:rPr lang="en-US" altLang="zh-CN" dirty="0"/>
              <a:t>partial solution</a:t>
            </a:r>
            <a:r>
              <a:rPr lang="zh-CN" altLang="en-US" dirty="0"/>
              <a:t>）</a:t>
            </a:r>
            <a:r>
              <a:rPr lang="en-US" altLang="zh-CN" dirty="0"/>
              <a:t>a = (a1,a2,…,</a:t>
            </a:r>
            <a:r>
              <a:rPr lang="en-US" altLang="zh-CN" dirty="0" err="1"/>
              <a:t>ak</a:t>
            </a:r>
            <a:r>
              <a:rPr lang="en-US" altLang="zh-CN" dirty="0"/>
              <a:t>)</a:t>
            </a:r>
            <a:r>
              <a:rPr lang="zh-CN" altLang="en-US" dirty="0"/>
              <a:t>开始</a:t>
            </a:r>
            <a:endParaRPr lang="en-US" altLang="zh-CN" dirty="0"/>
          </a:p>
          <a:p>
            <a:pPr lvl="1"/>
            <a:r>
              <a:rPr lang="zh-CN" altLang="en-US" dirty="0"/>
              <a:t>尝试着在最后添加元素来扩展这个部分解</a:t>
            </a:r>
            <a:endParaRPr lang="en-US" altLang="zh-CN" dirty="0"/>
          </a:p>
          <a:p>
            <a:r>
              <a:rPr lang="zh-CN" altLang="en-US" dirty="0"/>
              <a:t>扩展之后，必须测试它是否为一个完整的解</a:t>
            </a:r>
            <a:endParaRPr lang="en-US" altLang="zh-CN" dirty="0"/>
          </a:p>
          <a:p>
            <a:pPr lvl="1"/>
            <a:r>
              <a:rPr lang="zh-CN" altLang="en-US" dirty="0"/>
              <a:t>如果是的话，需要输出这个解、更新解的计数器或者其他你想做的事</a:t>
            </a:r>
            <a:endParaRPr lang="en-US" altLang="zh-CN" dirty="0"/>
          </a:p>
          <a:p>
            <a:pPr lvl="1"/>
            <a:r>
              <a:rPr lang="zh-CN" altLang="en-US" dirty="0"/>
              <a:t>如果仍不完整，必须检查这个部分解是否仍有可能扩展成完整解</a:t>
            </a:r>
            <a:endParaRPr lang="en-US" altLang="zh-CN" dirty="0"/>
          </a:p>
          <a:p>
            <a:pPr lvl="2"/>
            <a:r>
              <a:rPr lang="zh-CN" altLang="en-US" dirty="0"/>
              <a:t>如果有可能，递归下去</a:t>
            </a:r>
            <a:endParaRPr lang="en-US" altLang="zh-CN" dirty="0"/>
          </a:p>
          <a:p>
            <a:pPr lvl="2"/>
            <a:r>
              <a:rPr lang="zh-CN" altLang="en-US" dirty="0"/>
              <a:t>如果没有可能，</a:t>
            </a:r>
            <a:r>
              <a:rPr lang="zh-CN" altLang="en-US" dirty="0">
                <a:solidFill>
                  <a:srgbClr val="FF0000"/>
                </a:solidFill>
              </a:rPr>
              <a:t>从</a:t>
            </a:r>
            <a:r>
              <a:rPr lang="en-US" altLang="zh-CN" dirty="0">
                <a:solidFill>
                  <a:srgbClr val="FF0000"/>
                </a:solidFill>
              </a:rPr>
              <a:t>a</a:t>
            </a:r>
            <a:r>
              <a:rPr lang="zh-CN" altLang="en-US" dirty="0">
                <a:solidFill>
                  <a:srgbClr val="FF0000"/>
                </a:solidFill>
              </a:rPr>
              <a:t>中删除新加入的最后一个元素（回溯）</a:t>
            </a:r>
            <a:r>
              <a:rPr lang="zh-CN" altLang="en-US" dirty="0"/>
              <a:t>，然后尝试该位置上的其他可能性（如果有的话）</a:t>
            </a:r>
          </a:p>
        </p:txBody>
      </p:sp>
    </p:spTree>
    <p:extLst>
      <p:ext uri="{BB962C8B-B14F-4D97-AF65-F5344CB8AC3E}">
        <p14:creationId xmlns:p14="http://schemas.microsoft.com/office/powerpoint/2010/main" val="2150487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47811-1F09-422B-9E28-7E86673EFE2C}"/>
              </a:ext>
            </a:extLst>
          </p:cNvPr>
          <p:cNvSpPr>
            <a:spLocks noGrp="1"/>
          </p:cNvSpPr>
          <p:nvPr>
            <p:ph type="title"/>
          </p:nvPr>
        </p:nvSpPr>
        <p:spPr/>
        <p:txBody>
          <a:bodyPr/>
          <a:lstStyle/>
          <a:p>
            <a:r>
              <a:rPr lang="zh-CN" altLang="en-US" dirty="0"/>
              <a:t>举例：八皇后问题</a:t>
            </a:r>
          </a:p>
        </p:txBody>
      </p:sp>
      <p:sp>
        <p:nvSpPr>
          <p:cNvPr id="3" name="内容占位符 2">
            <a:extLst>
              <a:ext uri="{FF2B5EF4-FFF2-40B4-BE49-F238E27FC236}">
                <a16:creationId xmlns:a16="http://schemas.microsoft.com/office/drawing/2014/main" id="{0F0EADCD-6C36-4248-80A8-67C44FA94F55}"/>
              </a:ext>
            </a:extLst>
          </p:cNvPr>
          <p:cNvSpPr>
            <a:spLocks noGrp="1"/>
          </p:cNvSpPr>
          <p:nvPr>
            <p:ph idx="1"/>
          </p:nvPr>
        </p:nvSpPr>
        <p:spPr>
          <a:xfrm>
            <a:off x="838200" y="1547833"/>
            <a:ext cx="10515600" cy="4351338"/>
          </a:xfrm>
        </p:spPr>
        <p:txBody>
          <a:bodyPr/>
          <a:lstStyle/>
          <a:p>
            <a:r>
              <a:rPr lang="zh-CN" altLang="en-US" dirty="0"/>
              <a:t>目标是在</a:t>
            </a:r>
            <a:r>
              <a:rPr lang="en-US" altLang="zh-CN" dirty="0"/>
              <a:t>8 X 8</a:t>
            </a:r>
            <a:r>
              <a:rPr lang="zh-CN" altLang="en-US" dirty="0"/>
              <a:t>棋盘上放置八个皇后，使得任意两个皇后不会互相攻击</a:t>
            </a:r>
            <a:endParaRPr lang="en-US" altLang="zh-CN" dirty="0"/>
          </a:p>
          <a:p>
            <a:pPr lvl="1"/>
            <a:r>
              <a:rPr lang="zh-CN" altLang="en-US" dirty="0"/>
              <a:t>即任意两个皇后不会在同一行、同一列或者同一条</a:t>
            </a:r>
            <a:r>
              <a:rPr lang="en-US" altLang="zh-CN" dirty="0"/>
              <a:t>45°</a:t>
            </a:r>
            <a:r>
              <a:rPr lang="zh-CN" altLang="en-US" dirty="0"/>
              <a:t>斜线上</a:t>
            </a:r>
            <a:endParaRPr lang="en-US" altLang="zh-CN" dirty="0"/>
          </a:p>
          <a:p>
            <a:pPr lvl="1"/>
            <a:r>
              <a:rPr lang="zh-CN" altLang="en-US" dirty="0"/>
              <a:t>很多人研究过这个问题，包括数学家高斯和同学们</a:t>
            </a:r>
          </a:p>
        </p:txBody>
      </p:sp>
      <p:pic>
        <p:nvPicPr>
          <p:cNvPr id="2050" name="Picture 2" descr="See the source image">
            <a:extLst>
              <a:ext uri="{FF2B5EF4-FFF2-40B4-BE49-F238E27FC236}">
                <a16:creationId xmlns:a16="http://schemas.microsoft.com/office/drawing/2014/main" id="{F1C0FF26-0D63-4A81-84B4-1D7A20E2F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1504" y="3321050"/>
            <a:ext cx="37052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71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0E88-E279-F847-9D4C-ADD7B00E24DA}"/>
              </a:ext>
            </a:extLst>
          </p:cNvPr>
          <p:cNvSpPr>
            <a:spLocks noGrp="1"/>
          </p:cNvSpPr>
          <p:nvPr>
            <p:ph type="title"/>
          </p:nvPr>
        </p:nvSpPr>
        <p:spPr/>
        <p:txBody>
          <a:bodyPr/>
          <a:lstStyle/>
          <a:p>
            <a:r>
              <a:rPr lang="en-US" b="1" dirty="0"/>
              <a:t>Graph traversal</a:t>
            </a:r>
            <a:r>
              <a:rPr lang="en-US" dirty="0"/>
              <a:t> </a:t>
            </a:r>
            <a:endParaRPr lang="en-CN" dirty="0"/>
          </a:p>
        </p:txBody>
      </p:sp>
      <p:sp>
        <p:nvSpPr>
          <p:cNvPr id="3" name="Content Placeholder 2">
            <a:extLst>
              <a:ext uri="{FF2B5EF4-FFF2-40B4-BE49-F238E27FC236}">
                <a16:creationId xmlns:a16="http://schemas.microsoft.com/office/drawing/2014/main" id="{52E22D4B-CF0E-EB4B-9250-D02DE2E60BD4}"/>
              </a:ext>
            </a:extLst>
          </p:cNvPr>
          <p:cNvSpPr>
            <a:spLocks noGrp="1"/>
          </p:cNvSpPr>
          <p:nvPr>
            <p:ph idx="1"/>
          </p:nvPr>
        </p:nvSpPr>
        <p:spPr/>
        <p:txBody>
          <a:bodyPr/>
          <a:lstStyle/>
          <a:p>
            <a:r>
              <a:rPr lang="en-US" dirty="0"/>
              <a:t>(also known as </a:t>
            </a:r>
            <a:r>
              <a:rPr lang="en-US" b="1" dirty="0"/>
              <a:t>graph search</a:t>
            </a:r>
            <a:r>
              <a:rPr lang="en-US" dirty="0"/>
              <a:t>) refers to the process of visiting (checking and/or updating) each vertex in a </a:t>
            </a:r>
            <a:r>
              <a:rPr lang="en-US" dirty="0">
                <a:hlinkClick r:id="rId2" tooltip="Graph (discrete mathematics)"/>
              </a:rPr>
              <a:t>graph</a:t>
            </a:r>
            <a:r>
              <a:rPr lang="en-US" dirty="0"/>
              <a:t>. </a:t>
            </a:r>
          </a:p>
          <a:p>
            <a:r>
              <a:rPr lang="en-US" dirty="0"/>
              <a:t>Such traversals are classified by the order in which the vertices are visited. </a:t>
            </a:r>
          </a:p>
          <a:p>
            <a:r>
              <a:rPr lang="en-US" dirty="0">
                <a:hlinkClick r:id="rId3" tooltip="Tree traversal"/>
              </a:rPr>
              <a:t>Tree traversal</a:t>
            </a:r>
            <a:r>
              <a:rPr lang="en-US" dirty="0"/>
              <a:t> is a special case of graph traversal.</a:t>
            </a:r>
            <a:endParaRPr lang="en-CN" dirty="0"/>
          </a:p>
        </p:txBody>
      </p:sp>
    </p:spTree>
    <p:extLst>
      <p:ext uri="{BB962C8B-B14F-4D97-AF65-F5344CB8AC3E}">
        <p14:creationId xmlns:p14="http://schemas.microsoft.com/office/powerpoint/2010/main" val="1653551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11EE0224-C157-4689-8CA8-68BD29627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179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08B3B-69E0-4B34-8B6C-B69EB432B8A8}"/>
              </a:ext>
            </a:extLst>
          </p:cNvPr>
          <p:cNvSpPr>
            <a:spLocks noGrp="1"/>
          </p:cNvSpPr>
          <p:nvPr>
            <p:ph type="title"/>
          </p:nvPr>
        </p:nvSpPr>
        <p:spPr/>
        <p:txBody>
          <a:bodyPr/>
          <a:lstStyle/>
          <a:p>
            <a:r>
              <a:rPr lang="en-US" altLang="zh-CN" dirty="0"/>
              <a:t>OJ 1756 </a:t>
            </a:r>
            <a:r>
              <a:rPr lang="zh-CN" altLang="en-US" dirty="0"/>
              <a:t>八皇后</a:t>
            </a:r>
          </a:p>
        </p:txBody>
      </p:sp>
      <p:pic>
        <p:nvPicPr>
          <p:cNvPr id="5" name="图片 4">
            <a:extLst>
              <a:ext uri="{FF2B5EF4-FFF2-40B4-BE49-F238E27FC236}">
                <a16:creationId xmlns:a16="http://schemas.microsoft.com/office/drawing/2014/main" id="{0F004C83-F04F-425A-8216-7DB3588DF260}"/>
              </a:ext>
            </a:extLst>
          </p:cNvPr>
          <p:cNvPicPr>
            <a:picLocks noChangeAspect="1"/>
          </p:cNvPicPr>
          <p:nvPr/>
        </p:nvPicPr>
        <p:blipFill>
          <a:blip r:embed="rId3"/>
          <a:stretch>
            <a:fillRect/>
          </a:stretch>
        </p:blipFill>
        <p:spPr>
          <a:xfrm>
            <a:off x="1014894" y="1728787"/>
            <a:ext cx="10479165" cy="4567841"/>
          </a:xfrm>
          <a:prstGeom prst="rect">
            <a:avLst/>
          </a:prstGeom>
        </p:spPr>
      </p:pic>
    </p:spTree>
    <p:extLst>
      <p:ext uri="{BB962C8B-B14F-4D97-AF65-F5344CB8AC3E}">
        <p14:creationId xmlns:p14="http://schemas.microsoft.com/office/powerpoint/2010/main" val="3225249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DBD04A7-7F7E-4249-8CB8-5196728D9BA3}"/>
              </a:ext>
            </a:extLst>
          </p:cNvPr>
          <p:cNvPicPr>
            <a:picLocks noChangeAspect="1"/>
          </p:cNvPicPr>
          <p:nvPr/>
        </p:nvPicPr>
        <p:blipFill>
          <a:blip r:embed="rId3"/>
          <a:stretch>
            <a:fillRect/>
          </a:stretch>
        </p:blipFill>
        <p:spPr>
          <a:xfrm>
            <a:off x="259586" y="427208"/>
            <a:ext cx="11672828" cy="6003584"/>
          </a:xfrm>
          <a:prstGeom prst="rect">
            <a:avLst/>
          </a:prstGeom>
        </p:spPr>
      </p:pic>
      <p:sp>
        <p:nvSpPr>
          <p:cNvPr id="3" name="矩形 2">
            <a:extLst>
              <a:ext uri="{FF2B5EF4-FFF2-40B4-BE49-F238E27FC236}">
                <a16:creationId xmlns:a16="http://schemas.microsoft.com/office/drawing/2014/main" id="{C4FF2DF7-DA53-4FBA-B5FF-D0E30CA395AE}"/>
              </a:ext>
            </a:extLst>
          </p:cNvPr>
          <p:cNvSpPr/>
          <p:nvPr/>
        </p:nvSpPr>
        <p:spPr>
          <a:xfrm>
            <a:off x="10904569" y="0"/>
            <a:ext cx="1027845" cy="369332"/>
          </a:xfrm>
          <a:prstGeom prst="rect">
            <a:avLst/>
          </a:prstGeom>
        </p:spPr>
        <p:txBody>
          <a:bodyPr wrap="none">
            <a:spAutoFit/>
          </a:bodyPr>
          <a:lstStyle/>
          <a:p>
            <a:r>
              <a:rPr lang="zh-CN" altLang="en-US" dirty="0"/>
              <a:t>回溯</a:t>
            </a:r>
            <a:r>
              <a:rPr lang="en-US" altLang="zh-CN" dirty="0"/>
              <a:t>/d</a:t>
            </a:r>
            <a:r>
              <a:rPr lang="zh-CN" altLang="en-US" dirty="0"/>
              <a:t>fs</a:t>
            </a:r>
          </a:p>
        </p:txBody>
      </p:sp>
    </p:spTree>
    <p:extLst>
      <p:ext uri="{BB962C8B-B14F-4D97-AF65-F5344CB8AC3E}">
        <p14:creationId xmlns:p14="http://schemas.microsoft.com/office/powerpoint/2010/main" val="422893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83389F8-3666-469D-8CD7-0608481F6C21}"/>
              </a:ext>
            </a:extLst>
          </p:cNvPr>
          <p:cNvPicPr>
            <a:picLocks noChangeAspect="1"/>
          </p:cNvPicPr>
          <p:nvPr/>
        </p:nvPicPr>
        <p:blipFill>
          <a:blip r:embed="rId2"/>
          <a:stretch>
            <a:fillRect/>
          </a:stretch>
        </p:blipFill>
        <p:spPr>
          <a:xfrm>
            <a:off x="0" y="276388"/>
            <a:ext cx="12192000" cy="6305223"/>
          </a:xfrm>
          <a:prstGeom prst="rect">
            <a:avLst/>
          </a:prstGeom>
        </p:spPr>
      </p:pic>
    </p:spTree>
    <p:extLst>
      <p:ext uri="{BB962C8B-B14F-4D97-AF65-F5344CB8AC3E}">
        <p14:creationId xmlns:p14="http://schemas.microsoft.com/office/powerpoint/2010/main" val="2800448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2DCF74-6EC6-5F46-8537-33E7FEFBB96E}"/>
              </a:ext>
            </a:extLst>
          </p:cNvPr>
          <p:cNvPicPr>
            <a:picLocks noChangeAspect="1"/>
          </p:cNvPicPr>
          <p:nvPr/>
        </p:nvPicPr>
        <p:blipFill>
          <a:blip r:embed="rId2"/>
          <a:stretch>
            <a:fillRect/>
          </a:stretch>
        </p:blipFill>
        <p:spPr>
          <a:xfrm>
            <a:off x="752168" y="100055"/>
            <a:ext cx="10146890" cy="6321014"/>
          </a:xfrm>
          <a:prstGeom prst="rect">
            <a:avLst/>
          </a:prstGeom>
          <a:ln>
            <a:solidFill>
              <a:schemeClr val="tx1"/>
            </a:solidFill>
          </a:ln>
        </p:spPr>
      </p:pic>
    </p:spTree>
    <p:extLst>
      <p:ext uri="{BB962C8B-B14F-4D97-AF65-F5344CB8AC3E}">
        <p14:creationId xmlns:p14="http://schemas.microsoft.com/office/powerpoint/2010/main" val="3243597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67B6EE8-0FBE-4AC2-B8FF-AD2836565ABD}"/>
              </a:ext>
            </a:extLst>
          </p:cNvPr>
          <p:cNvPicPr>
            <a:picLocks noChangeAspect="1"/>
          </p:cNvPicPr>
          <p:nvPr/>
        </p:nvPicPr>
        <p:blipFill>
          <a:blip r:embed="rId3"/>
          <a:stretch>
            <a:fillRect/>
          </a:stretch>
        </p:blipFill>
        <p:spPr>
          <a:xfrm>
            <a:off x="0" y="731345"/>
            <a:ext cx="12192000" cy="5395310"/>
          </a:xfrm>
          <a:prstGeom prst="rect">
            <a:avLst/>
          </a:prstGeom>
        </p:spPr>
      </p:pic>
      <p:sp>
        <p:nvSpPr>
          <p:cNvPr id="3" name="矩形 2">
            <a:extLst>
              <a:ext uri="{FF2B5EF4-FFF2-40B4-BE49-F238E27FC236}">
                <a16:creationId xmlns:a16="http://schemas.microsoft.com/office/drawing/2014/main" id="{69843FA6-CA84-4BE2-8251-816A35767908}"/>
              </a:ext>
            </a:extLst>
          </p:cNvPr>
          <p:cNvSpPr/>
          <p:nvPr/>
        </p:nvSpPr>
        <p:spPr>
          <a:xfrm>
            <a:off x="8870306" y="0"/>
            <a:ext cx="3086101" cy="369332"/>
          </a:xfrm>
          <a:prstGeom prst="rect">
            <a:avLst/>
          </a:prstGeom>
        </p:spPr>
        <p:txBody>
          <a:bodyPr wrap="none">
            <a:spAutoFit/>
          </a:bodyPr>
          <a:lstStyle/>
          <a:p>
            <a:r>
              <a:rPr lang="zh-CN" altLang="en-US" dirty="0"/>
              <a:t>2020fall-cs101，李博海，bfs</a:t>
            </a:r>
          </a:p>
        </p:txBody>
      </p:sp>
    </p:spTree>
    <p:extLst>
      <p:ext uri="{BB962C8B-B14F-4D97-AF65-F5344CB8AC3E}">
        <p14:creationId xmlns:p14="http://schemas.microsoft.com/office/powerpoint/2010/main" val="384947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7DE6-7B4F-7841-979E-C5C238B4A76B}"/>
              </a:ext>
            </a:extLst>
          </p:cNvPr>
          <p:cNvSpPr>
            <a:spLocks noGrp="1"/>
          </p:cNvSpPr>
          <p:nvPr>
            <p:ph type="title"/>
          </p:nvPr>
        </p:nvSpPr>
        <p:spPr/>
        <p:txBody>
          <a:bodyPr/>
          <a:lstStyle/>
          <a:p>
            <a:r>
              <a:rPr lang="zh-CN" altLang="en-US" dirty="0"/>
              <a:t>图的遍历问题分为四类</a:t>
            </a:r>
            <a:endParaRPr lang="en-CN" dirty="0"/>
          </a:p>
        </p:txBody>
      </p:sp>
      <p:sp>
        <p:nvSpPr>
          <p:cNvPr id="3" name="Content Placeholder 2">
            <a:extLst>
              <a:ext uri="{FF2B5EF4-FFF2-40B4-BE49-F238E27FC236}">
                <a16:creationId xmlns:a16="http://schemas.microsoft.com/office/drawing/2014/main" id="{E40B333E-2291-814E-8B08-375820274E28}"/>
              </a:ext>
            </a:extLst>
          </p:cNvPr>
          <p:cNvSpPr>
            <a:spLocks noGrp="1"/>
          </p:cNvSpPr>
          <p:nvPr>
            <p:ph idx="1"/>
          </p:nvPr>
        </p:nvSpPr>
        <p:spPr/>
        <p:txBody>
          <a:bodyPr>
            <a:normAutofit/>
          </a:bodyPr>
          <a:lstStyle/>
          <a:p>
            <a:r>
              <a:rPr lang="zh-CN" altLang="en-US" sz="2400" dirty="0"/>
              <a:t>遍历完所有的边而不能有重复，即所谓“欧拉路径问题”（又名一笔画问题）；</a:t>
            </a:r>
          </a:p>
          <a:p>
            <a:r>
              <a:rPr lang="zh-CN" altLang="en-US" sz="2400" dirty="0"/>
              <a:t>遍历完所有的顶点而没有重复，即所谓“哈密顿路径问题”。</a:t>
            </a:r>
          </a:p>
          <a:p>
            <a:r>
              <a:rPr lang="zh-CN" altLang="en-US" sz="2400" dirty="0"/>
              <a:t>遍历完所有的边而可以有重复，即所谓“</a:t>
            </a:r>
            <a:r>
              <a:rPr lang="zh-CN" altLang="en-US" sz="2400" dirty="0">
                <a:hlinkClick r:id="rId2"/>
              </a:rPr>
              <a:t>中国邮递员问题</a:t>
            </a:r>
            <a:r>
              <a:rPr lang="zh-CN" altLang="en-US" sz="2400" dirty="0"/>
              <a:t>”；</a:t>
            </a:r>
          </a:p>
          <a:p>
            <a:r>
              <a:rPr lang="zh-CN" altLang="en-US" sz="2400" dirty="0"/>
              <a:t>遍历完所有的顶点而可以重复，即所谓“旅行推销员问题”。</a:t>
            </a:r>
          </a:p>
          <a:p>
            <a:r>
              <a:rPr lang="zh-CN" altLang="en-US" sz="2400" dirty="0"/>
              <a:t>对于第一和第三类问题已经得到了完满的解决，而</a:t>
            </a:r>
            <a:r>
              <a:rPr lang="zh-CN" altLang="en-US" sz="2400" dirty="0">
                <a:solidFill>
                  <a:srgbClr val="FF0000"/>
                </a:solidFill>
              </a:rPr>
              <a:t>第二和第四类问题则只得到了部分解决</a:t>
            </a:r>
            <a:r>
              <a:rPr lang="zh-CN" altLang="en-US" sz="2400" dirty="0"/>
              <a:t>。</a:t>
            </a:r>
            <a:endParaRPr lang="en-US" altLang="zh-CN" sz="2400" dirty="0"/>
          </a:p>
          <a:p>
            <a:r>
              <a:rPr lang="zh-CN" altLang="en-US" sz="2400" dirty="0"/>
              <a:t>第一类问题就是研究所谓的欧拉图的性质，而第二类问题则是研究所谓的哈密顿图的性质。</a:t>
            </a:r>
          </a:p>
          <a:p>
            <a:endParaRPr lang="en-CN" sz="2400" dirty="0"/>
          </a:p>
        </p:txBody>
      </p:sp>
    </p:spTree>
    <p:extLst>
      <p:ext uri="{BB962C8B-B14F-4D97-AF65-F5344CB8AC3E}">
        <p14:creationId xmlns:p14="http://schemas.microsoft.com/office/powerpoint/2010/main" val="289278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47D6-C267-E247-9620-F4272D498F80}"/>
              </a:ext>
            </a:extLst>
          </p:cNvPr>
          <p:cNvSpPr>
            <a:spLocks noGrp="1"/>
          </p:cNvSpPr>
          <p:nvPr>
            <p:ph type="title"/>
          </p:nvPr>
        </p:nvSpPr>
        <p:spPr/>
        <p:txBody>
          <a:bodyPr/>
          <a:lstStyle/>
          <a:p>
            <a:r>
              <a:rPr lang="en-CN" dirty="0"/>
              <a:t>宽度优先遍历</a:t>
            </a:r>
            <a:r>
              <a:rPr lang="en-US" b="1" dirty="0"/>
              <a:t>Breadth-first search</a:t>
            </a:r>
            <a:r>
              <a:rPr lang="en-US" dirty="0"/>
              <a:t> (</a:t>
            </a:r>
            <a:r>
              <a:rPr lang="en-US" b="1" dirty="0"/>
              <a:t>BFS</a:t>
            </a:r>
            <a:r>
              <a:rPr lang="en-US" dirty="0"/>
              <a:t>) </a:t>
            </a:r>
            <a:endParaRPr lang="en-CN" dirty="0"/>
          </a:p>
        </p:txBody>
      </p:sp>
      <p:sp>
        <p:nvSpPr>
          <p:cNvPr id="3" name="Content Placeholder 2">
            <a:extLst>
              <a:ext uri="{FF2B5EF4-FFF2-40B4-BE49-F238E27FC236}">
                <a16:creationId xmlns:a16="http://schemas.microsoft.com/office/drawing/2014/main" id="{6F3D04BE-10CC-5D42-B6E7-CD2A35680730}"/>
              </a:ext>
            </a:extLst>
          </p:cNvPr>
          <p:cNvSpPr>
            <a:spLocks noGrp="1"/>
          </p:cNvSpPr>
          <p:nvPr>
            <p:ph idx="1"/>
          </p:nvPr>
        </p:nvSpPr>
        <p:spPr/>
        <p:txBody>
          <a:bodyPr>
            <a:normAutofit/>
          </a:bodyPr>
          <a:lstStyle/>
          <a:p>
            <a:r>
              <a:rPr lang="en-US" altLang="zh-CN" dirty="0"/>
              <a:t>BFS</a:t>
            </a:r>
            <a:r>
              <a:rPr lang="zh-CN" altLang="en-US" dirty="0"/>
              <a:t>是沿着图的深度遍历图的所有节点，每次遍历都会沿着当前节点的邻接点遍历，直到所有点全部遍历完成。</a:t>
            </a:r>
            <a:endParaRPr lang="en-US" altLang="zh-CN" dirty="0"/>
          </a:p>
          <a:p>
            <a:pPr lvl="1"/>
            <a:r>
              <a:rPr lang="zh-CN" altLang="en-US" sz="2000" dirty="0"/>
              <a:t>如果当前节点的所有邻接点都遍历过了，则回溯到上一个节点，重复这一过程一直到已访问从源节点可达的所有节点为止</a:t>
            </a:r>
            <a:endParaRPr lang="en-US" altLang="zh-CN" sz="2000" dirty="0"/>
          </a:p>
          <a:p>
            <a:pPr lvl="1"/>
            <a:r>
              <a:rPr lang="zh-CN" altLang="en-US" sz="2000" dirty="0"/>
              <a:t>如果还存在没有被访问的节点，则选择其中一个节点作为源节点并重复以上过程，直到所有节点都被访问为止</a:t>
            </a:r>
            <a:endParaRPr lang="en-US" altLang="zh-CN" sz="2000" dirty="0"/>
          </a:p>
          <a:p>
            <a:r>
              <a:rPr lang="zh-CN" altLang="en-US" dirty="0"/>
              <a:t>通过沿着图的宽度遍历图的节点，如果所有节点均被访问，算法随即终止。宽度优先遍历的实现一般需要一个</a:t>
            </a:r>
            <a:r>
              <a:rPr lang="zh-CN" altLang="en-US" dirty="0">
                <a:solidFill>
                  <a:srgbClr val="FF0000"/>
                </a:solidFill>
              </a:rPr>
              <a:t>队列</a:t>
            </a:r>
            <a:r>
              <a:rPr lang="zh-CN" altLang="en-US" dirty="0"/>
              <a:t>来辅助完成。</a:t>
            </a:r>
            <a:endParaRPr lang="en-US" altLang="zh-CN" dirty="0"/>
          </a:p>
          <a:p>
            <a:endParaRPr lang="en-CN" sz="3600" dirty="0"/>
          </a:p>
        </p:txBody>
      </p:sp>
    </p:spTree>
    <p:extLst>
      <p:ext uri="{BB962C8B-B14F-4D97-AF65-F5344CB8AC3E}">
        <p14:creationId xmlns:p14="http://schemas.microsoft.com/office/powerpoint/2010/main" val="49211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D31-9006-DA42-B20B-33CB33C70622}"/>
              </a:ext>
            </a:extLst>
          </p:cNvPr>
          <p:cNvSpPr>
            <a:spLocks noGrp="1"/>
          </p:cNvSpPr>
          <p:nvPr>
            <p:ph type="title"/>
          </p:nvPr>
        </p:nvSpPr>
        <p:spPr/>
        <p:txBody>
          <a:bodyPr/>
          <a:lstStyle/>
          <a:p>
            <a:r>
              <a:rPr lang="en-US" dirty="0"/>
              <a:t>Graph traversal algorithms</a:t>
            </a:r>
            <a:endParaRPr lang="en-CN" dirty="0"/>
          </a:p>
        </p:txBody>
      </p:sp>
      <p:sp>
        <p:nvSpPr>
          <p:cNvPr id="3" name="Content Placeholder 2">
            <a:extLst>
              <a:ext uri="{FF2B5EF4-FFF2-40B4-BE49-F238E27FC236}">
                <a16:creationId xmlns:a16="http://schemas.microsoft.com/office/drawing/2014/main" id="{D8BD3930-6674-A24D-85AF-B5F62BE3C3E8}"/>
              </a:ext>
            </a:extLst>
          </p:cNvPr>
          <p:cNvSpPr>
            <a:spLocks noGrp="1"/>
          </p:cNvSpPr>
          <p:nvPr>
            <p:ph idx="1"/>
          </p:nvPr>
        </p:nvSpPr>
        <p:spPr/>
        <p:txBody>
          <a:bodyPr/>
          <a:lstStyle/>
          <a:p>
            <a:r>
              <a:rPr lang="en-US" dirty="0"/>
              <a:t>If each vertex in a graph is to be traversed by a tree-based algorithm (such as DFS or BFS), </a:t>
            </a:r>
          </a:p>
          <a:p>
            <a:r>
              <a:rPr lang="en-US" dirty="0"/>
              <a:t>then the algorithm must be called at least once for each </a:t>
            </a:r>
            <a:r>
              <a:rPr lang="en-US" dirty="0">
                <a:hlinkClick r:id="rId2" tooltip="Connected component (graph theory)"/>
              </a:rPr>
              <a:t>connected component</a:t>
            </a:r>
            <a:r>
              <a:rPr lang="en-US" dirty="0"/>
              <a:t> of the graph. </a:t>
            </a:r>
          </a:p>
          <a:p>
            <a:r>
              <a:rPr lang="en-US" dirty="0"/>
              <a:t>This is easily accomplished by iterating through all the vertices of the graph, </a:t>
            </a:r>
          </a:p>
          <a:p>
            <a:pPr lvl="1"/>
            <a:r>
              <a:rPr lang="en-US" dirty="0"/>
              <a:t>performing the algorithm on each vertex that is still unvisited when examined.</a:t>
            </a:r>
            <a:endParaRPr lang="en-CN" dirty="0"/>
          </a:p>
        </p:txBody>
      </p:sp>
    </p:spTree>
    <p:extLst>
      <p:ext uri="{BB962C8B-B14F-4D97-AF65-F5344CB8AC3E}">
        <p14:creationId xmlns:p14="http://schemas.microsoft.com/office/powerpoint/2010/main" val="362806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A302-2E76-8847-BD75-2DCED4508289}"/>
              </a:ext>
            </a:extLst>
          </p:cNvPr>
          <p:cNvSpPr>
            <a:spLocks noGrp="1"/>
          </p:cNvSpPr>
          <p:nvPr>
            <p:ph type="title"/>
          </p:nvPr>
        </p:nvSpPr>
        <p:spPr/>
        <p:txBody>
          <a:bodyPr/>
          <a:lstStyle/>
          <a:p>
            <a:r>
              <a:rPr lang="en-US" b="1" dirty="0"/>
              <a:t>Breadth-first search</a:t>
            </a:r>
            <a:r>
              <a:rPr lang="en-US" dirty="0"/>
              <a:t> (</a:t>
            </a:r>
            <a:r>
              <a:rPr lang="en-US" b="1" dirty="0"/>
              <a:t>BFS</a:t>
            </a:r>
            <a:r>
              <a:rPr lang="en-US" dirty="0"/>
              <a:t>) </a:t>
            </a:r>
            <a:endParaRPr lang="en-CN" dirty="0"/>
          </a:p>
        </p:txBody>
      </p:sp>
      <p:sp>
        <p:nvSpPr>
          <p:cNvPr id="3" name="Content Placeholder 2">
            <a:extLst>
              <a:ext uri="{FF2B5EF4-FFF2-40B4-BE49-F238E27FC236}">
                <a16:creationId xmlns:a16="http://schemas.microsoft.com/office/drawing/2014/main" id="{19487871-8E1E-CB4E-9C00-1E210A33F80E}"/>
              </a:ext>
            </a:extLst>
          </p:cNvPr>
          <p:cNvSpPr>
            <a:spLocks noGrp="1"/>
          </p:cNvSpPr>
          <p:nvPr>
            <p:ph idx="1"/>
          </p:nvPr>
        </p:nvSpPr>
        <p:spPr>
          <a:xfrm>
            <a:off x="838200" y="1825625"/>
            <a:ext cx="6462252" cy="4351338"/>
          </a:xfrm>
        </p:spPr>
        <p:txBody>
          <a:bodyPr>
            <a:normAutofit/>
          </a:bodyPr>
          <a:lstStyle/>
          <a:p>
            <a:r>
              <a:rPr lang="en-US" sz="2000" b="1" dirty="0"/>
              <a:t>Breadth-first search</a:t>
            </a:r>
            <a:r>
              <a:rPr lang="en-US" sz="2000" dirty="0"/>
              <a:t> (</a:t>
            </a:r>
            <a:r>
              <a:rPr lang="en-US" sz="2000" b="1" dirty="0"/>
              <a:t>BFS</a:t>
            </a:r>
            <a:r>
              <a:rPr lang="en-US" sz="2000" dirty="0"/>
              <a:t>) is an </a:t>
            </a:r>
            <a:r>
              <a:rPr lang="en-US" sz="2000" dirty="0">
                <a:hlinkClick r:id="rId3" tooltip="Algorithm"/>
              </a:rPr>
              <a:t>algorithm</a:t>
            </a:r>
            <a:r>
              <a:rPr lang="en-US" sz="2000" dirty="0"/>
              <a:t> for searching a </a:t>
            </a:r>
            <a:r>
              <a:rPr lang="en-US" sz="2000" dirty="0">
                <a:hlinkClick r:id="rId4" tooltip="Tree (data structure)"/>
              </a:rPr>
              <a:t>tree</a:t>
            </a:r>
            <a:r>
              <a:rPr lang="en-US" sz="2000" dirty="0"/>
              <a:t> data structure for a node that satisfies a given property. It starts at the </a:t>
            </a:r>
            <a:r>
              <a:rPr lang="en-US" sz="2000" dirty="0">
                <a:hlinkClick r:id="rId5" tooltip="Tree (data structure)"/>
              </a:rPr>
              <a:t>tree root</a:t>
            </a:r>
            <a:r>
              <a:rPr lang="en-US" sz="2000" dirty="0"/>
              <a:t> and explores all nodes at the present </a:t>
            </a:r>
            <a:r>
              <a:rPr lang="en-US" sz="2000" dirty="0">
                <a:hlinkClick r:id="rId5" tooltip="Tree (data structure)"/>
              </a:rPr>
              <a:t>depth</a:t>
            </a:r>
            <a:r>
              <a:rPr lang="en-US" sz="2000" dirty="0"/>
              <a:t> prior to moving on to the nodes at the next depth level. Extra memory, usually a </a:t>
            </a:r>
            <a:r>
              <a:rPr lang="en-US" sz="2000" dirty="0">
                <a:hlinkClick r:id="rId6" tooltip="Queue (data structure)"/>
              </a:rPr>
              <a:t>queue</a:t>
            </a:r>
            <a:r>
              <a:rPr lang="en-US" sz="2000" dirty="0"/>
              <a:t>, is needed to keep track of the child nodes that were encountered but not yet explored.</a:t>
            </a:r>
          </a:p>
          <a:p>
            <a:r>
              <a:rPr lang="en-US" sz="2000" dirty="0"/>
              <a:t>For example, in a </a:t>
            </a:r>
            <a:r>
              <a:rPr lang="en-US" sz="2000" dirty="0">
                <a:hlinkClick r:id="rId7" tooltip="Chess endgame"/>
              </a:rPr>
              <a:t>chess endgame</a:t>
            </a:r>
            <a:r>
              <a:rPr lang="en-US" sz="2000" dirty="0"/>
              <a:t> a </a:t>
            </a:r>
            <a:r>
              <a:rPr lang="en-US" sz="2000" dirty="0">
                <a:hlinkClick r:id="rId8" tooltip="Chess engine"/>
              </a:rPr>
              <a:t>chess engine</a:t>
            </a:r>
            <a:r>
              <a:rPr lang="en-US" sz="2000" dirty="0"/>
              <a:t> may build the </a:t>
            </a:r>
            <a:r>
              <a:rPr lang="en-US" sz="2000" dirty="0">
                <a:hlinkClick r:id="rId9" tooltip="Game tree"/>
              </a:rPr>
              <a:t>game tree</a:t>
            </a:r>
            <a:r>
              <a:rPr lang="en-US" sz="2000" dirty="0"/>
              <a:t> from the current position by applying all possible moves, and use breadth-first search to find a win position for white. Implicit trees (such as game trees or other problem-solving trees) may be of infinite size; breadth-first search is guaranteed to find a solution node</a:t>
            </a:r>
            <a:r>
              <a:rPr lang="en-US" sz="2000" baseline="30000" dirty="0">
                <a:hlinkClick r:id="rId10"/>
              </a:rPr>
              <a:t>[1]</a:t>
            </a:r>
            <a:r>
              <a:rPr lang="en-US" sz="2000" dirty="0"/>
              <a:t> if one exists.</a:t>
            </a:r>
          </a:p>
          <a:p>
            <a:endParaRPr lang="en-CN" sz="2000" dirty="0"/>
          </a:p>
        </p:txBody>
      </p:sp>
      <p:pic>
        <p:nvPicPr>
          <p:cNvPr id="4" name="Picture 3">
            <a:extLst>
              <a:ext uri="{FF2B5EF4-FFF2-40B4-BE49-F238E27FC236}">
                <a16:creationId xmlns:a16="http://schemas.microsoft.com/office/drawing/2014/main" id="{F9C1EB9C-D281-3A4C-8A7C-F1926D3036BA}"/>
              </a:ext>
            </a:extLst>
          </p:cNvPr>
          <p:cNvPicPr>
            <a:picLocks noChangeAspect="1"/>
          </p:cNvPicPr>
          <p:nvPr/>
        </p:nvPicPr>
        <p:blipFill>
          <a:blip r:embed="rId11"/>
          <a:stretch>
            <a:fillRect/>
          </a:stretch>
        </p:blipFill>
        <p:spPr>
          <a:xfrm>
            <a:off x="7513074" y="831644"/>
            <a:ext cx="4575616" cy="4949723"/>
          </a:xfrm>
          <a:prstGeom prst="rect">
            <a:avLst/>
          </a:prstGeom>
        </p:spPr>
      </p:pic>
    </p:spTree>
    <p:extLst>
      <p:ext uri="{BB962C8B-B14F-4D97-AF65-F5344CB8AC3E}">
        <p14:creationId xmlns:p14="http://schemas.microsoft.com/office/powerpoint/2010/main" val="347925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F298-49D6-1E46-B47E-80B02107EC18}"/>
              </a:ext>
            </a:extLst>
          </p:cNvPr>
          <p:cNvSpPr>
            <a:spLocks noGrp="1"/>
          </p:cNvSpPr>
          <p:nvPr>
            <p:ph type="title"/>
          </p:nvPr>
        </p:nvSpPr>
        <p:spPr/>
        <p:txBody>
          <a:bodyPr/>
          <a:lstStyle/>
          <a:p>
            <a:r>
              <a:rPr lang="en-CN" dirty="0"/>
              <a:t>Depth-first search (DFS)</a:t>
            </a:r>
          </a:p>
        </p:txBody>
      </p:sp>
      <p:sp>
        <p:nvSpPr>
          <p:cNvPr id="3" name="Content Placeholder 2">
            <a:extLst>
              <a:ext uri="{FF2B5EF4-FFF2-40B4-BE49-F238E27FC236}">
                <a16:creationId xmlns:a16="http://schemas.microsoft.com/office/drawing/2014/main" id="{FF62769F-F277-BC47-9B18-FD628D7D24AE}"/>
              </a:ext>
            </a:extLst>
          </p:cNvPr>
          <p:cNvSpPr>
            <a:spLocks noGrp="1"/>
          </p:cNvSpPr>
          <p:nvPr>
            <p:ph idx="1"/>
          </p:nvPr>
        </p:nvSpPr>
        <p:spPr>
          <a:xfrm>
            <a:off x="471948" y="1825625"/>
            <a:ext cx="7875639" cy="4351338"/>
          </a:xfrm>
        </p:spPr>
        <p:txBody>
          <a:bodyPr>
            <a:normAutofit/>
          </a:bodyPr>
          <a:lstStyle/>
          <a:p>
            <a:r>
              <a:rPr lang="en-US" sz="2400" b="1" dirty="0"/>
              <a:t>DFS</a:t>
            </a:r>
            <a:r>
              <a:rPr lang="en-US" sz="2400" dirty="0"/>
              <a:t> is an </a:t>
            </a:r>
            <a:r>
              <a:rPr lang="en-US" sz="2400" dirty="0">
                <a:hlinkClick r:id="rId3" tooltip="Algorithm"/>
              </a:rPr>
              <a:t>algorithm</a:t>
            </a:r>
            <a:r>
              <a:rPr lang="en-US" sz="2400" dirty="0"/>
              <a:t> for traversing or searching </a:t>
            </a:r>
            <a:r>
              <a:rPr lang="en-US" sz="2400" dirty="0">
                <a:hlinkClick r:id="rId4" tooltip="Tree data structure"/>
              </a:rPr>
              <a:t>tree</a:t>
            </a:r>
            <a:r>
              <a:rPr lang="en-US" sz="2400" dirty="0"/>
              <a:t> or </a:t>
            </a:r>
            <a:r>
              <a:rPr lang="en-US" sz="2400" dirty="0">
                <a:hlinkClick r:id="rId5" tooltip="Graph (data structure)"/>
              </a:rPr>
              <a:t>graph</a:t>
            </a:r>
            <a:r>
              <a:rPr lang="en-US" sz="2400" dirty="0"/>
              <a:t> data structures. </a:t>
            </a:r>
          </a:p>
          <a:p>
            <a:r>
              <a:rPr lang="en-US" sz="2400" dirty="0"/>
              <a:t>The algorithm starts at the </a:t>
            </a:r>
            <a:r>
              <a:rPr lang="en-US" sz="2400" dirty="0">
                <a:hlinkClick r:id="rId6" tooltip="Tree (data structure)"/>
              </a:rPr>
              <a:t>root node</a:t>
            </a:r>
            <a:r>
              <a:rPr lang="en-US" sz="2400" dirty="0"/>
              <a:t> (selecting some arbitrary node as the root node in the case of a graph) and </a:t>
            </a:r>
            <a:r>
              <a:rPr lang="en-US" sz="2400" dirty="0">
                <a:solidFill>
                  <a:srgbClr val="FF0000"/>
                </a:solidFill>
              </a:rPr>
              <a:t>explores as far as possible </a:t>
            </a:r>
            <a:r>
              <a:rPr lang="en-US" sz="2400" dirty="0"/>
              <a:t>along each branch before </a:t>
            </a:r>
            <a:r>
              <a:rPr lang="en-US" sz="2400" dirty="0">
                <a:solidFill>
                  <a:srgbClr val="FF0000"/>
                </a:solidFill>
              </a:rPr>
              <a:t>backtracking</a:t>
            </a:r>
            <a:r>
              <a:rPr lang="en-US" sz="2400" dirty="0"/>
              <a:t>.</a:t>
            </a:r>
          </a:p>
          <a:p>
            <a:r>
              <a:rPr lang="en-US" sz="2400" dirty="0"/>
              <a:t>A version of depth-first search was investigated in the 19th century by French mathematician </a:t>
            </a:r>
            <a:r>
              <a:rPr lang="en-US" sz="2400" dirty="0">
                <a:hlinkClick r:id="rId7" tooltip="Charles Pierre Trémaux"/>
              </a:rPr>
              <a:t>Charles Pierre Trémaux</a:t>
            </a:r>
            <a:r>
              <a:rPr lang="en-US" sz="2400" baseline="30000" dirty="0">
                <a:hlinkClick r:id="rId8"/>
              </a:rPr>
              <a:t>[1]</a:t>
            </a:r>
            <a:r>
              <a:rPr lang="en-US" sz="2400" dirty="0"/>
              <a:t> as a strategy for </a:t>
            </a:r>
            <a:r>
              <a:rPr lang="en-US" sz="2400" dirty="0">
                <a:hlinkClick r:id="rId9" tooltip="Maze solving algorithm"/>
              </a:rPr>
              <a:t>solving mazes</a:t>
            </a:r>
            <a:r>
              <a:rPr lang="en-US" sz="2400" dirty="0"/>
              <a:t>.</a:t>
            </a:r>
          </a:p>
          <a:p>
            <a:endParaRPr lang="en-CN" sz="2400" dirty="0"/>
          </a:p>
        </p:txBody>
      </p:sp>
      <p:pic>
        <p:nvPicPr>
          <p:cNvPr id="4" name="Picture 3">
            <a:extLst>
              <a:ext uri="{FF2B5EF4-FFF2-40B4-BE49-F238E27FC236}">
                <a16:creationId xmlns:a16="http://schemas.microsoft.com/office/drawing/2014/main" id="{2BF30F00-947D-1843-882E-98B62B55E4FC}"/>
              </a:ext>
            </a:extLst>
          </p:cNvPr>
          <p:cNvPicPr>
            <a:picLocks noChangeAspect="1"/>
          </p:cNvPicPr>
          <p:nvPr/>
        </p:nvPicPr>
        <p:blipFill>
          <a:blip r:embed="rId10"/>
          <a:stretch>
            <a:fillRect/>
          </a:stretch>
        </p:blipFill>
        <p:spPr>
          <a:xfrm>
            <a:off x="8612239" y="365125"/>
            <a:ext cx="3403600" cy="5715000"/>
          </a:xfrm>
          <a:prstGeom prst="rect">
            <a:avLst/>
          </a:prstGeom>
          <a:ln>
            <a:solidFill>
              <a:schemeClr val="accent1"/>
            </a:solidFill>
          </a:ln>
        </p:spPr>
      </p:pic>
    </p:spTree>
    <p:extLst>
      <p:ext uri="{BB962C8B-B14F-4D97-AF65-F5344CB8AC3E}">
        <p14:creationId xmlns:p14="http://schemas.microsoft.com/office/powerpoint/2010/main" val="66781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362A-187F-0E43-BC95-70424B684E88}"/>
              </a:ext>
            </a:extLst>
          </p:cNvPr>
          <p:cNvSpPr>
            <a:spLocks noGrp="1"/>
          </p:cNvSpPr>
          <p:nvPr>
            <p:ph type="title"/>
          </p:nvPr>
        </p:nvSpPr>
        <p:spPr/>
        <p:txBody>
          <a:bodyPr/>
          <a:lstStyle/>
          <a:p>
            <a:r>
              <a:rPr lang="en-CN" dirty="0"/>
              <a:t>Tree (data structure)</a:t>
            </a:r>
          </a:p>
        </p:txBody>
      </p:sp>
      <p:sp>
        <p:nvSpPr>
          <p:cNvPr id="3" name="Content Placeholder 2">
            <a:extLst>
              <a:ext uri="{FF2B5EF4-FFF2-40B4-BE49-F238E27FC236}">
                <a16:creationId xmlns:a16="http://schemas.microsoft.com/office/drawing/2014/main" id="{7F42FDFB-C6DD-E44C-BC73-50EC5761624C}"/>
              </a:ext>
            </a:extLst>
          </p:cNvPr>
          <p:cNvSpPr>
            <a:spLocks noGrp="1"/>
          </p:cNvSpPr>
          <p:nvPr>
            <p:ph idx="1"/>
          </p:nvPr>
        </p:nvSpPr>
        <p:spPr>
          <a:xfrm>
            <a:off x="838200" y="1825625"/>
            <a:ext cx="7420897" cy="4351338"/>
          </a:xfrm>
        </p:spPr>
        <p:txBody>
          <a:bodyPr>
            <a:normAutofit/>
          </a:bodyPr>
          <a:lstStyle/>
          <a:p>
            <a:r>
              <a:rPr lang="en-US" sz="2400" dirty="0"/>
              <a:t>In </a:t>
            </a:r>
            <a:r>
              <a:rPr lang="en-US" sz="2400" dirty="0">
                <a:hlinkClick r:id="rId3" tooltip="Computer science"/>
              </a:rPr>
              <a:t>computer science</a:t>
            </a:r>
            <a:r>
              <a:rPr lang="en-US" sz="2400" dirty="0"/>
              <a:t>, a </a:t>
            </a:r>
            <a:r>
              <a:rPr lang="en-US" sz="2400" b="1" dirty="0"/>
              <a:t>tree</a:t>
            </a:r>
            <a:r>
              <a:rPr lang="en-US" sz="2400" dirty="0"/>
              <a:t> is a widely used </a:t>
            </a:r>
            <a:r>
              <a:rPr lang="en-US" sz="2400" dirty="0">
                <a:hlinkClick r:id="rId4" tooltip="Abstract data type"/>
              </a:rPr>
              <a:t>abstract data type</a:t>
            </a:r>
            <a:r>
              <a:rPr lang="en-US" sz="2400" dirty="0"/>
              <a:t> that simulates a hierarchical </a:t>
            </a:r>
            <a:r>
              <a:rPr lang="en-US" sz="2400" dirty="0">
                <a:hlinkClick r:id="rId5" tooltip="Tree structure"/>
              </a:rPr>
              <a:t>tree structure</a:t>
            </a:r>
            <a:r>
              <a:rPr lang="en-US" sz="2400" dirty="0"/>
              <a:t>, with a root value and subtrees of children with a </a:t>
            </a:r>
            <a:r>
              <a:rPr lang="en-US" sz="2400" dirty="0">
                <a:hlinkClick r:id="rId6"/>
              </a:rPr>
              <a:t>parent node</a:t>
            </a:r>
            <a:r>
              <a:rPr lang="en-US" sz="2400" dirty="0"/>
              <a:t>, represented as a set of linked </a:t>
            </a:r>
            <a:r>
              <a:rPr lang="en-US" sz="2400" dirty="0">
                <a:hlinkClick r:id="rId7" tooltip="Node (computer science)"/>
              </a:rPr>
              <a:t>nodes</a:t>
            </a:r>
            <a:r>
              <a:rPr lang="en-US" sz="2400" dirty="0"/>
              <a:t>.</a:t>
            </a:r>
          </a:p>
          <a:p>
            <a:r>
              <a:rPr lang="en-US" sz="2400" dirty="0"/>
              <a:t>A tree data structure can be defined </a:t>
            </a:r>
            <a:r>
              <a:rPr lang="en-US" sz="2400" dirty="0">
                <a:hlinkClick r:id="rId8" tooltip="Recursion"/>
              </a:rPr>
              <a:t>recursively</a:t>
            </a:r>
            <a:r>
              <a:rPr lang="en-US" sz="2400" dirty="0"/>
              <a:t> as a collection of nodes, where each node is a data structure consisting of a value and a list of references to nodes. The start of the tree is the "root node" and the reference nodes are the "children". No reference is duplicated and none points to the root.</a:t>
            </a:r>
          </a:p>
        </p:txBody>
      </p:sp>
      <p:pic>
        <p:nvPicPr>
          <p:cNvPr id="4" name="Picture 3">
            <a:extLst>
              <a:ext uri="{FF2B5EF4-FFF2-40B4-BE49-F238E27FC236}">
                <a16:creationId xmlns:a16="http://schemas.microsoft.com/office/drawing/2014/main" id="{66F03D9E-4D0D-984E-BD08-9B89CEC5B2C6}"/>
              </a:ext>
            </a:extLst>
          </p:cNvPr>
          <p:cNvPicPr>
            <a:picLocks noChangeAspect="1"/>
          </p:cNvPicPr>
          <p:nvPr/>
        </p:nvPicPr>
        <p:blipFill>
          <a:blip r:embed="rId9"/>
          <a:stretch>
            <a:fillRect/>
          </a:stretch>
        </p:blipFill>
        <p:spPr>
          <a:xfrm>
            <a:off x="8391831" y="574926"/>
            <a:ext cx="3389671" cy="5708147"/>
          </a:xfrm>
          <a:prstGeom prst="rect">
            <a:avLst/>
          </a:prstGeom>
        </p:spPr>
      </p:pic>
    </p:spTree>
    <p:extLst>
      <p:ext uri="{BB962C8B-B14F-4D97-AF65-F5344CB8AC3E}">
        <p14:creationId xmlns:p14="http://schemas.microsoft.com/office/powerpoint/2010/main" val="28580356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2966</Words>
  <Application>Microsoft Macintosh PowerPoint</Application>
  <PresentationFormat>Widescreen</PresentationFormat>
  <Paragraphs>277</Paragraphs>
  <Slides>35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等线</vt:lpstr>
      <vt:lpstr>等线 Light</vt:lpstr>
      <vt:lpstr>Arial</vt:lpstr>
      <vt:lpstr>Open Sans</vt:lpstr>
      <vt:lpstr>Times New Roman</vt:lpstr>
      <vt:lpstr>Office 主题​​</vt:lpstr>
      <vt:lpstr>遍历Traversing </vt:lpstr>
      <vt:lpstr>遍历</vt:lpstr>
      <vt:lpstr>Graph traversal </vt:lpstr>
      <vt:lpstr>图的遍历问题分为四类</vt:lpstr>
      <vt:lpstr>宽度优先遍历Breadth-first search (BFS) </vt:lpstr>
      <vt:lpstr>Graph traversal algorithms</vt:lpstr>
      <vt:lpstr>Breadth-first search (BFS) </vt:lpstr>
      <vt:lpstr>Depth-first search (DFS)</vt:lpstr>
      <vt:lpstr>Tree (data structure)</vt:lpstr>
      <vt:lpstr>PowerPoint Presentation</vt:lpstr>
      <vt:lpstr>Graph (abstract data type)</vt:lpstr>
      <vt:lpstr>PowerPoint Presentation</vt:lpstr>
      <vt:lpstr>18106: 螺旋矩阵, matrices  http://cs101.openjudge.cn/practice/18106</vt:lpstr>
      <vt:lpstr>PowerPoint Presentation</vt:lpstr>
      <vt:lpstr>PowerPoint Presentation</vt:lpstr>
      <vt:lpstr>PowerPoint Presentation</vt:lpstr>
      <vt:lpstr>PowerPoint Presentation</vt:lpstr>
      <vt:lpstr>BFS/DFS，主要针对图的遍历</vt:lpstr>
      <vt:lpstr>PowerPoint Presentation</vt:lpstr>
      <vt:lpstr>Backtracking DFS </vt:lpstr>
      <vt:lpstr>计算机速度快，Brute force是解决问题的有效途径</vt:lpstr>
      <vt:lpstr>PowerPoint Presentation</vt:lpstr>
      <vt:lpstr>晶矿的个数， http://cs101.openjudge.cn/practice/05585 </vt:lpstr>
      <vt:lpstr>最大连通域面积， http://cs101.openjudge.cn/practice/18160/ </vt:lpstr>
      <vt:lpstr>PowerPoint Presentation</vt:lpstr>
      <vt:lpstr>PowerPoint Presentation</vt:lpstr>
      <vt:lpstr>回溯法（1/2）</vt:lpstr>
      <vt:lpstr>在回溯法的每一步（2/2）</vt:lpstr>
      <vt:lpstr>举例：八皇后问题</vt:lpstr>
      <vt:lpstr>PowerPoint Presentation</vt:lpstr>
      <vt:lpstr>OJ 1756 八皇后</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闫宏飞</dc:creator>
  <cp:lastModifiedBy>闫宏飞</cp:lastModifiedBy>
  <cp:revision>40</cp:revision>
  <dcterms:created xsi:type="dcterms:W3CDTF">2020-11-23T00:23:56Z</dcterms:created>
  <dcterms:modified xsi:type="dcterms:W3CDTF">2021-11-30T06:55:36Z</dcterms:modified>
</cp:coreProperties>
</file>