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58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0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97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73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80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7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6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4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6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31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FB53-126D-44B7-8839-E87487598104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0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prefixer.githu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ss74/DercourtSulyvan_2_22102020" TargetMode="External"/><Relationship Id="rId2" Type="http://schemas.openxmlformats.org/officeDocument/2006/relationships/hyperlink" Target="https://lyss74.github.io/DercourtSulyvan_2_2210202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4620" y="3506525"/>
            <a:ext cx="9392076" cy="1097280"/>
          </a:xfrm>
        </p:spPr>
        <p:txBody>
          <a:bodyPr/>
          <a:lstStyle/>
          <a:p>
            <a:r>
              <a:rPr lang="fr-FR" dirty="0" smtClean="0"/>
              <a:t>Réalisation d’un site web 100% statique</a:t>
            </a:r>
          </a:p>
          <a:p>
            <a:r>
              <a:rPr lang="fr-FR" dirty="0" smtClean="0"/>
              <a:t>Responsive sur une taille maximale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20" y="702210"/>
            <a:ext cx="5709000" cy="26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8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637756" y="930302"/>
            <a:ext cx="10398654" cy="5080883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 demandes sont :</a:t>
            </a:r>
          </a:p>
          <a:p>
            <a:endParaRPr lang="fr-FR" sz="3000" dirty="0" smtClean="0">
              <a:solidFill>
                <a:srgbClr val="0162F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fr-FR" sz="1800" dirty="0" smtClean="0">
                <a:latin typeface="Nunito" panose="02000503030000020003" pitchFamily="2" charset="0"/>
              </a:rPr>
              <a:t>· </a:t>
            </a:r>
            <a:r>
              <a:rPr lang="fr-FR" sz="1800" dirty="0">
                <a:latin typeface="Nunito" panose="02000503030000020003" pitchFamily="2" charset="0"/>
              </a:rPr>
              <a:t>Réaliser en HTML et CSS l’intégration d’une maquette photo </a:t>
            </a:r>
          </a:p>
          <a:p>
            <a:pPr algn="l"/>
            <a:r>
              <a:rPr lang="fr-FR" sz="2000" dirty="0" smtClean="0">
                <a:latin typeface="Nunito" panose="02000503030000020003" pitchFamily="2" charset="0"/>
              </a:rPr>
              <a:t>· </a:t>
            </a:r>
            <a:r>
              <a:rPr lang="fr-FR" sz="1800" dirty="0" smtClean="0">
                <a:latin typeface="Nunito" panose="02000503030000020003" pitchFamily="2" charset="0"/>
              </a:rPr>
              <a:t>D'utiliser une police et des couleurs spécifique</a:t>
            </a:r>
          </a:p>
          <a:p>
            <a:pPr algn="l"/>
            <a:r>
              <a:rPr lang="fr-FR" sz="1800" dirty="0" smtClean="0">
                <a:latin typeface="Nunito" panose="02000503030000020003" pitchFamily="2" charset="0"/>
              </a:rPr>
              <a:t>· </a:t>
            </a:r>
            <a:r>
              <a:rPr lang="fr-FR" sz="1800" dirty="0">
                <a:latin typeface="Nunito" panose="02000503030000020003" pitchFamily="2" charset="0"/>
              </a:rPr>
              <a:t>De rendre le site web compatible sur Google, Mozilla </a:t>
            </a:r>
            <a:r>
              <a:rPr lang="fr-FR" sz="1800" dirty="0" smtClean="0">
                <a:latin typeface="Nunito" panose="02000503030000020003" pitchFamily="2" charset="0"/>
              </a:rPr>
              <a:t>Firefox </a:t>
            </a:r>
            <a:r>
              <a:rPr lang="fr-FR" sz="1800" dirty="0">
                <a:latin typeface="Nunito" panose="02000503030000020003" pitchFamily="2" charset="0"/>
              </a:rPr>
              <a:t>et Explorer</a:t>
            </a:r>
          </a:p>
          <a:p>
            <a:pPr algn="l"/>
            <a:r>
              <a:rPr lang="fr-FR" sz="1800" dirty="0">
                <a:latin typeface="Nunito" panose="02000503030000020003" pitchFamily="2" charset="0"/>
              </a:rPr>
              <a:t>· D'utilisé le site de </a:t>
            </a:r>
            <a:r>
              <a:rPr lang="fr-FR" sz="1800" dirty="0" smtClean="0">
                <a:latin typeface="Nunito" panose="02000503030000020003" pitchFamily="2" charset="0"/>
              </a:rPr>
              <a:t>Font-</a:t>
            </a:r>
            <a:r>
              <a:rPr lang="fr-FR" sz="1800" dirty="0" err="1" smtClean="0">
                <a:latin typeface="Nunito" panose="02000503030000020003" pitchFamily="2" charset="0"/>
              </a:rPr>
              <a:t>awesome</a:t>
            </a:r>
            <a:r>
              <a:rPr lang="fr-FR" sz="1800" dirty="0" smtClean="0">
                <a:latin typeface="Nunito" panose="02000503030000020003" pitchFamily="2" charset="0"/>
              </a:rPr>
              <a:t> </a:t>
            </a:r>
            <a:r>
              <a:rPr lang="fr-FR" sz="1800" dirty="0">
                <a:latin typeface="Nunito" panose="02000503030000020003" pitchFamily="2" charset="0"/>
              </a:rPr>
              <a:t>pour les icônes et les </a:t>
            </a:r>
            <a:r>
              <a:rPr lang="fr-FR" sz="1800" dirty="0" smtClean="0">
                <a:latin typeface="Nunito" panose="02000503030000020003" pitchFamily="2" charset="0"/>
              </a:rPr>
              <a:t>polices</a:t>
            </a:r>
          </a:p>
          <a:p>
            <a:pPr algn="l"/>
            <a:r>
              <a:rPr lang="fr-FR" sz="1800" dirty="0">
                <a:latin typeface="Nunito" panose="02000503030000020003" pitchFamily="2" charset="0"/>
              </a:rPr>
              <a:t>· Réaliser 4 versions responsive design à l’aide des </a:t>
            </a:r>
            <a:r>
              <a:rPr lang="fr-FR" sz="1800" dirty="0" smtClean="0">
                <a:latin typeface="Nunito" panose="02000503030000020003" pitchFamily="2" charset="0"/>
              </a:rPr>
              <a:t>media </a:t>
            </a:r>
            <a:r>
              <a:rPr lang="fr-FR" sz="1800" dirty="0" err="1" smtClean="0">
                <a:latin typeface="Nunito" panose="02000503030000020003" pitchFamily="2" charset="0"/>
              </a:rPr>
              <a:t>queries</a:t>
            </a:r>
            <a:r>
              <a:rPr lang="fr-FR" sz="1800" dirty="0" smtClean="0">
                <a:latin typeface="Nunito" panose="02000503030000020003" pitchFamily="2" charset="0"/>
              </a:rPr>
              <a:t> </a:t>
            </a:r>
            <a:endParaRPr lang="fr-FR" sz="1800" dirty="0">
              <a:latin typeface="Nunito" panose="02000503030000020003" pitchFamily="2" charset="0"/>
            </a:endParaRPr>
          </a:p>
          <a:p>
            <a:pPr algn="l"/>
            <a:r>
              <a:rPr lang="fr-FR" sz="1800" dirty="0">
                <a:latin typeface="Nunito" panose="02000503030000020003" pitchFamily="2" charset="0"/>
              </a:rPr>
              <a:t>En plus :</a:t>
            </a:r>
          </a:p>
          <a:p>
            <a:pPr algn="l"/>
            <a:r>
              <a:rPr lang="fr-FR" sz="1800" dirty="0" smtClean="0">
                <a:latin typeface="Nunito" panose="02000503030000020003" pitchFamily="2" charset="0"/>
              </a:rPr>
              <a:t>· </a:t>
            </a:r>
            <a:r>
              <a:rPr lang="fr-FR" sz="1800" dirty="0">
                <a:latin typeface="Nunito" panose="02000503030000020003" pitchFamily="2" charset="0"/>
              </a:rPr>
              <a:t>Optimiser </a:t>
            </a:r>
            <a:r>
              <a:rPr lang="fr-FR" sz="1800" dirty="0" smtClean="0">
                <a:latin typeface="Nunito" panose="02000503030000020003" pitchFamily="2" charset="0"/>
              </a:rPr>
              <a:t>la </a:t>
            </a:r>
            <a:r>
              <a:rPr lang="fr-FR" sz="1800" dirty="0">
                <a:latin typeface="Nunito" panose="02000503030000020003" pitchFamily="2" charset="0"/>
              </a:rPr>
              <a:t>bonne sémantique des balises, notamment pour faciliter le référencement</a:t>
            </a:r>
          </a:p>
          <a:p>
            <a:pPr algn="l"/>
            <a:r>
              <a:rPr lang="fr-FR" sz="1800" dirty="0" smtClean="0">
                <a:latin typeface="Nunito" panose="02000503030000020003" pitchFamily="2" charset="0"/>
              </a:rPr>
              <a:t>· </a:t>
            </a:r>
            <a:r>
              <a:rPr lang="fr-FR" sz="1800" dirty="0">
                <a:latin typeface="Nunito" panose="02000503030000020003" pitchFamily="2" charset="0"/>
              </a:rPr>
              <a:t>Écrire un code HTML propre et organiser, dans la possibilité que le site web </a:t>
            </a:r>
            <a:r>
              <a:rPr lang="fr-FR" sz="1800" dirty="0" smtClean="0">
                <a:latin typeface="Nunito" panose="02000503030000020003" pitchFamily="2" charset="0"/>
              </a:rPr>
              <a:t>accueil des </a:t>
            </a:r>
            <a:r>
              <a:rPr lang="fr-FR" sz="1800" dirty="0">
                <a:latin typeface="Nunito" panose="02000503030000020003" pitchFamily="2" charset="0"/>
              </a:rPr>
              <a:t> </a:t>
            </a:r>
            <a:r>
              <a:rPr lang="fr-FR" sz="1800" dirty="0" smtClean="0">
                <a:latin typeface="Nunito" panose="02000503030000020003" pitchFamily="2" charset="0"/>
              </a:rPr>
              <a:t>         </a:t>
            </a:r>
          </a:p>
          <a:p>
            <a:pPr algn="l"/>
            <a:r>
              <a:rPr lang="fr-FR" sz="1800" dirty="0">
                <a:latin typeface="Nunito" panose="02000503030000020003" pitchFamily="2" charset="0"/>
              </a:rPr>
              <a:t> </a:t>
            </a:r>
            <a:r>
              <a:rPr lang="fr-FR" sz="1800" dirty="0" smtClean="0">
                <a:latin typeface="Nunito" panose="02000503030000020003" pitchFamily="2" charset="0"/>
              </a:rPr>
              <a:t>  fonctionnalités d’un autre langage</a:t>
            </a:r>
          </a:p>
          <a:p>
            <a:pPr algn="l"/>
            <a:r>
              <a:rPr lang="fr-FR" sz="1800" dirty="0" smtClean="0">
                <a:latin typeface="Nunito" panose="02000503030000020003" pitchFamily="2" charset="0"/>
              </a:rPr>
              <a:t>· </a:t>
            </a:r>
            <a:r>
              <a:rPr lang="fr-FR" sz="1800" dirty="0">
                <a:latin typeface="Nunito" panose="02000503030000020003" pitchFamily="2" charset="0"/>
              </a:rPr>
              <a:t>Commencer sur une structure simple mais solide </a:t>
            </a:r>
            <a:endParaRPr lang="fr-FR" sz="1800" dirty="0" smtClean="0">
              <a:latin typeface="Nunito" panose="02000503030000020003" pitchFamily="2" charset="0"/>
            </a:endParaRPr>
          </a:p>
          <a:p>
            <a:pPr algn="l"/>
            <a:r>
              <a:rPr lang="fr-FR" sz="2000" dirty="0"/>
              <a:t/>
            </a:r>
            <a:br>
              <a:rPr lang="fr-FR" sz="2000" dirty="0"/>
            </a:br>
            <a:endParaRPr lang="fr-FR" sz="2000" dirty="0">
              <a:latin typeface="Nunito" panose="02000503030000020003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6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sp>
        <p:nvSpPr>
          <p:cNvPr id="4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266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sémantique des balises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sz="1250" dirty="0" smtClean="0">
                <a:latin typeface="Nunito" panose="02000503030000020003" pitchFamily="2" charset="0"/>
              </a:rPr>
              <a:t>· Exemple de cas précis ou il est préférable d’utiliser les balises titre telle que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&lt;h1&gt; &lt;h1/&gt; au &lt;h6&gt; &lt;h6/&gt; 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· Cette balise à le pouvoir de mettre en gras son texte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· Elle peut aussi influer sur le référencement, accessibilité des robots des différents navigateurs web</a:t>
            </a:r>
          </a:p>
          <a:p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15" y="1933989"/>
            <a:ext cx="6172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96946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CSS générique ?</a:t>
            </a:r>
          </a:p>
          <a:p>
            <a:r>
              <a:rPr lang="fr-FR" sz="1500" dirty="0">
                <a:latin typeface="Nunito" panose="02000503030000020003" pitchFamily="2" charset="0"/>
              </a:rPr>
              <a:t>Utiliser une police et des couleurs spécifique, ici ça sera la typographie « </a:t>
            </a:r>
            <a:r>
              <a:rPr lang="fr-FR" sz="1500" dirty="0" err="1">
                <a:latin typeface="Nunito" panose="02000503030000020003" pitchFamily="2" charset="0"/>
              </a:rPr>
              <a:t>Raleway</a:t>
            </a:r>
            <a:r>
              <a:rPr lang="fr-FR" sz="1500" dirty="0">
                <a:latin typeface="Nunito" panose="02000503030000020003" pitchFamily="2" charset="0"/>
              </a:rPr>
              <a:t> »</a:t>
            </a:r>
          </a:p>
          <a:p>
            <a:r>
              <a:rPr lang="fr-FR" sz="1500" dirty="0">
                <a:latin typeface="Nunito" panose="02000503030000020003" pitchFamily="2" charset="0"/>
              </a:rPr>
              <a:t>Deux nuances de bleu et un gris clair pour le fond et pour cela :</a:t>
            </a:r>
          </a:p>
          <a:p>
            <a:r>
              <a:rPr lang="fr-FR" sz="1500" dirty="0">
                <a:latin typeface="Nunito" panose="02000503030000020003" pitchFamily="2" charset="0"/>
              </a:rPr>
              <a:t>         · J’ai préféré automatiser les balises </a:t>
            </a:r>
          </a:p>
          <a:p>
            <a:r>
              <a:rPr lang="fr-FR" sz="1500" dirty="0">
                <a:latin typeface="Nunito" panose="02000503030000020003" pitchFamily="2" charset="0"/>
              </a:rPr>
              <a:t>   qui doivent contenir du texte.</a:t>
            </a:r>
          </a:p>
          <a:p>
            <a:r>
              <a:rPr lang="fr-FR" sz="1500" dirty="0">
                <a:latin typeface="Nunito" panose="02000503030000020003" pitchFamily="2" charset="0"/>
              </a:rPr>
              <a:t>         · Aller plus loin en créant des classes</a:t>
            </a:r>
          </a:p>
          <a:p>
            <a:r>
              <a:rPr lang="fr-FR" sz="1500" dirty="0">
                <a:latin typeface="Nunito" panose="02000503030000020003" pitchFamily="2" charset="0"/>
              </a:rPr>
              <a:t>                    CSS pour facilité la structure des Flex-box,</a:t>
            </a:r>
          </a:p>
          <a:p>
            <a:r>
              <a:rPr lang="fr-FR" sz="1500" dirty="0">
                <a:latin typeface="Nunito" panose="02000503030000020003" pitchFamily="2" charset="0"/>
              </a:rPr>
              <a:t>                       la mise en couleur, supprimé les décorations </a:t>
            </a:r>
          </a:p>
          <a:p>
            <a:r>
              <a:rPr lang="fr-FR" sz="1500" dirty="0">
                <a:latin typeface="Nunito" panose="02000503030000020003" pitchFamily="2" charset="0"/>
              </a:rPr>
              <a:t>            de certaines balises comme les listes à </a:t>
            </a:r>
          </a:p>
          <a:p>
            <a:r>
              <a:rPr lang="fr-FR" sz="1500" dirty="0">
                <a:latin typeface="Nunito" panose="02000503030000020003" pitchFamily="2" charset="0"/>
              </a:rPr>
              <a:t>       puce ou la couleur bleue d’un lien</a:t>
            </a:r>
            <a:endParaRPr lang="fr-FR" sz="1500" dirty="0" smtClean="0">
              <a:latin typeface="Nunito" panose="02000503030000020003" pitchFamily="2" charset="0"/>
            </a:endParaRPr>
          </a:p>
          <a:p>
            <a:endParaRPr lang="fr-FR" sz="1500" dirty="0">
              <a:latin typeface="Nunito" panose="02000503030000020003" pitchFamily="2" charset="0"/>
            </a:endParaRPr>
          </a:p>
          <a:p>
            <a:endParaRPr lang="fr-FR" sz="1500" dirty="0" smtClean="0">
              <a:latin typeface="Nunito" panose="02000503030000020003" pitchFamily="2" charset="0"/>
            </a:endParaRPr>
          </a:p>
          <a:p>
            <a:endParaRPr lang="fr-FR" sz="1500" dirty="0">
              <a:latin typeface="Nunito" panose="02000503030000020003" pitchFamily="2" charset="0"/>
            </a:endParaRPr>
          </a:p>
          <a:p>
            <a:endParaRPr lang="fr-FR" sz="1500" dirty="0" smtClean="0">
              <a:latin typeface="Nunito" panose="02000503030000020003" pitchFamily="2" charset="0"/>
            </a:endParaRPr>
          </a:p>
          <a:p>
            <a:endParaRPr lang="fr-FR" sz="1500" dirty="0" smtClean="0">
              <a:latin typeface="Nunito" panose="02000503030000020003" pitchFamily="2" charset="0"/>
            </a:endParaRPr>
          </a:p>
          <a:p>
            <a:endParaRPr lang="fr-FR" sz="1500" dirty="0">
              <a:latin typeface="Nunito" panose="02000503030000020003" pitchFamily="2" charset="0"/>
            </a:endParaRPr>
          </a:p>
          <a:p>
            <a:endParaRPr lang="fr-FR" dirty="0" smtClean="0"/>
          </a:p>
          <a:p>
            <a:endParaRPr lang="fr-FR" sz="1200" dirty="0" smtClean="0">
              <a:latin typeface="Nunito" panose="02000503030000020003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47" y="2877141"/>
            <a:ext cx="3323406" cy="32191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63" y="3151186"/>
            <a:ext cx="2126223" cy="29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8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sp>
        <p:nvSpPr>
          <p:cNvPr id="4" name="Sous-titre 1"/>
          <p:cNvSpPr>
            <a:spLocks noGrp="1"/>
          </p:cNvSpPr>
          <p:nvPr>
            <p:ph type="subTitle" idx="1"/>
          </p:nvPr>
        </p:nvSpPr>
        <p:spPr>
          <a:xfrm>
            <a:off x="1428585" y="1351817"/>
            <a:ext cx="9862268" cy="47229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Font-</a:t>
            </a:r>
            <a:r>
              <a:rPr lang="fr-FR" sz="3000" dirty="0" err="1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Awesome</a:t>
            </a:r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</a:t>
            </a:r>
          </a:p>
          <a:p>
            <a:pPr algn="l"/>
            <a:endParaRPr lang="fr-FR" sz="800" dirty="0">
              <a:solidFill>
                <a:srgbClr val="0162F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fr-FR" sz="1500" dirty="0" smtClean="0">
                <a:latin typeface="Nunito" panose="02000503030000020003" pitchFamily="2" charset="0"/>
                <a:ea typeface="Roboto" panose="02000000000000000000" pitchFamily="2" charset="0"/>
              </a:rPr>
              <a:t>· Utilisé le site de Font-</a:t>
            </a:r>
            <a:r>
              <a:rPr lang="fr-FR" sz="1500" dirty="0" err="1" smtClean="0">
                <a:latin typeface="Nunito" panose="02000503030000020003" pitchFamily="2" charset="0"/>
                <a:ea typeface="Roboto" panose="02000000000000000000" pitchFamily="2" charset="0"/>
              </a:rPr>
              <a:t>awesome</a:t>
            </a:r>
            <a:r>
              <a:rPr lang="fr-FR" sz="1500" dirty="0" smtClean="0">
                <a:latin typeface="Nunito" panose="02000503030000020003" pitchFamily="2" charset="0"/>
                <a:ea typeface="Roboto" panose="02000000000000000000" pitchFamily="2" charset="0"/>
              </a:rPr>
              <a:t> pour les icones SVG en ligne :</a:t>
            </a:r>
          </a:p>
          <a:p>
            <a:pPr algn="l"/>
            <a:endParaRPr lang="fr-FR" sz="1500" dirty="0" smtClean="0">
              <a:latin typeface="Nunito" panose="02000503030000020003" pitchFamily="2" charset="0"/>
              <a:ea typeface="Roboto" panose="02000000000000000000" pitchFamily="2" charset="0"/>
            </a:endParaRPr>
          </a:p>
          <a:p>
            <a:pPr algn="l"/>
            <a:endParaRPr lang="fr-FR" sz="1400" dirty="0">
              <a:latin typeface="Nunito" panose="02000503030000020003" pitchFamily="2" charset="0"/>
              <a:ea typeface="Roboto" panose="02000000000000000000" pitchFamily="2" charset="0"/>
            </a:endParaRPr>
          </a:p>
          <a:p>
            <a:pPr algn="l"/>
            <a:endParaRPr lang="fr-FR" sz="1400" dirty="0" smtClean="0">
              <a:latin typeface="Nunito" panose="02000503030000020003" pitchFamily="2" charset="0"/>
              <a:ea typeface="Roboto" panose="02000000000000000000" pitchFamily="2" charset="0"/>
            </a:endParaRPr>
          </a:p>
          <a:p>
            <a:pPr algn="l"/>
            <a:r>
              <a:rPr lang="fr-FR" sz="1500" dirty="0" smtClean="0">
                <a:latin typeface="Nunito" panose="02000503030000020003" pitchFamily="2" charset="0"/>
              </a:rPr>
              <a:t>· Suffit de déclarer les classes qui sont indiqué sur la sélection de l’icône :</a:t>
            </a:r>
          </a:p>
          <a:p>
            <a:pPr algn="l"/>
            <a:endParaRPr lang="fr-FR" sz="1500" dirty="0" smtClean="0">
              <a:latin typeface="Nunito" panose="02000503030000020003" pitchFamily="2" charset="0"/>
            </a:endParaRPr>
          </a:p>
          <a:p>
            <a:pPr algn="l"/>
            <a:endParaRPr lang="fr-FR" sz="1500" dirty="0" smtClean="0">
              <a:latin typeface="Nunito" panose="02000503030000020003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88" y="2678636"/>
            <a:ext cx="9001125" cy="2762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12" y="3864706"/>
            <a:ext cx="2569186" cy="9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3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sp>
        <p:nvSpPr>
          <p:cNvPr id="4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7843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responsive design :</a:t>
            </a:r>
          </a:p>
          <a:p>
            <a:pPr algn="l"/>
            <a:endParaRPr lang="fr-FR" sz="3000" dirty="0">
              <a:solidFill>
                <a:srgbClr val="0162F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· Trouver 4 combinaisons pour rendre le site web compatible sur toutes </a:t>
            </a:r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tailles </a:t>
            </a:r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d’</a:t>
            </a:r>
            <a:r>
              <a:rPr lang="fr-FR" sz="1400" dirty="0">
                <a:latin typeface="Nunito" panose="02000503030000020003" pitchFamily="2" charset="0"/>
                <a:ea typeface="Roboto" panose="02000000000000000000" pitchFamily="2" charset="0"/>
              </a:rPr>
              <a:t>é</a:t>
            </a:r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cran</a:t>
            </a:r>
          </a:p>
          <a:p>
            <a:pPr algn="l"/>
            <a:r>
              <a:rPr lang="fr-FR" sz="1400" dirty="0">
                <a:latin typeface="Nunito" panose="02000503030000020003" pitchFamily="2" charset="0"/>
                <a:ea typeface="Roboto" panose="02000000000000000000" pitchFamily="2" charset="0"/>
              </a:rPr>
              <a:t>· Dimension pour les écrans de </a:t>
            </a:r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téléphone :</a:t>
            </a:r>
            <a:endParaRPr lang="fr-FR" sz="1400" dirty="0">
              <a:latin typeface="Nunito" panose="02000503030000020003" pitchFamily="2" charset="0"/>
              <a:ea typeface="Roboto" panose="02000000000000000000" pitchFamily="2" charset="0"/>
            </a:endParaRPr>
          </a:p>
          <a:p>
            <a:pPr algn="l"/>
            <a:r>
              <a:rPr lang="fr-FR" sz="1400" dirty="0">
                <a:latin typeface="Nunito" panose="02000503030000020003" pitchFamily="2" charset="0"/>
                <a:ea typeface="Roboto" panose="02000000000000000000" pitchFamily="2" charset="0"/>
              </a:rPr>
              <a:t>· Dimension pour les écrans de </a:t>
            </a:r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téléphone en format paysage : </a:t>
            </a:r>
          </a:p>
          <a:p>
            <a:pPr algn="l"/>
            <a:endParaRPr lang="fr-FR" sz="1400" dirty="0">
              <a:latin typeface="Nunito" panose="02000503030000020003" pitchFamily="2" charset="0"/>
              <a:ea typeface="Roboto" panose="02000000000000000000" pitchFamily="2" charset="0"/>
            </a:endParaRPr>
          </a:p>
          <a:p>
            <a:pPr algn="l"/>
            <a:r>
              <a:rPr lang="fr-FR" sz="1400" dirty="0">
                <a:latin typeface="Nunito" panose="02000503030000020003" pitchFamily="2" charset="0"/>
                <a:ea typeface="Roboto" panose="02000000000000000000" pitchFamily="2" charset="0"/>
              </a:rPr>
              <a:t>· Dimension pour les </a:t>
            </a:r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pad :</a:t>
            </a:r>
            <a:endParaRPr lang="fr-FR" sz="1400" dirty="0">
              <a:latin typeface="Nunito" panose="02000503030000020003" pitchFamily="2" charset="0"/>
              <a:ea typeface="Roboto" panose="02000000000000000000" pitchFamily="2" charset="0"/>
            </a:endParaRPr>
          </a:p>
          <a:p>
            <a:pPr algn="l"/>
            <a:r>
              <a:rPr lang="fr-FR" sz="1400" dirty="0">
                <a:latin typeface="Nunito" panose="02000503030000020003" pitchFamily="2" charset="0"/>
                <a:ea typeface="Roboto" panose="02000000000000000000" pitchFamily="2" charset="0"/>
              </a:rPr>
              <a:t>· Dimension pour les </a:t>
            </a:r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pad en format paysage et plus grand encore :</a:t>
            </a:r>
            <a:endParaRPr lang="fr-FR" sz="1400" dirty="0">
              <a:latin typeface="Nunito" panose="02000503030000020003" pitchFamily="2" charset="0"/>
              <a:ea typeface="Roboto" panose="02000000000000000000" pitchFamily="2" charset="0"/>
            </a:endParaRPr>
          </a:p>
          <a:p>
            <a:pPr algn="l"/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34" y="2738113"/>
            <a:ext cx="4057650" cy="2726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58" y="3624264"/>
            <a:ext cx="4105441" cy="3236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62" y="4468986"/>
            <a:ext cx="4057650" cy="3336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82" y="3061998"/>
            <a:ext cx="4094922" cy="3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sp>
        <p:nvSpPr>
          <p:cNvPr id="4" name="Sous-titre 1"/>
          <p:cNvSpPr>
            <a:spLocks noGrp="1"/>
          </p:cNvSpPr>
          <p:nvPr>
            <p:ph type="subTitle" idx="1"/>
          </p:nvPr>
        </p:nvSpPr>
        <p:spPr>
          <a:xfrm>
            <a:off x="1428585" y="1351817"/>
            <a:ext cx="9862268" cy="47229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Cross plateforme :</a:t>
            </a:r>
          </a:p>
          <a:p>
            <a:pPr algn="l"/>
            <a:endParaRPr lang="fr-FR" sz="800" dirty="0">
              <a:solidFill>
                <a:srgbClr val="0162F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· Utilisé le site </a:t>
            </a:r>
            <a:r>
              <a:rPr lang="fr-FR" sz="1400" dirty="0">
                <a:latin typeface="Nunito" panose="02000503030000020003" pitchFamily="2" charset="0"/>
                <a:ea typeface="Roboto" panose="02000000000000000000" pitchFamily="2" charset="0"/>
              </a:rPr>
              <a:t>web </a:t>
            </a:r>
            <a:r>
              <a:rPr lang="fr-FR" sz="1400" dirty="0">
                <a:latin typeface="Nunito" panose="02000503030000020003" pitchFamily="2" charset="0"/>
                <a:ea typeface="Roboto" panose="02000000000000000000" pitchFamily="2" charset="0"/>
                <a:hlinkClick r:id="rId3"/>
              </a:rPr>
              <a:t>https://autoprefixer.github.io</a:t>
            </a:r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  <a:hlinkClick r:id="rId3"/>
              </a:rPr>
              <a:t>/</a:t>
            </a:r>
            <a:r>
              <a:rPr lang="fr-FR" sz="1400" dirty="0" smtClean="0">
                <a:latin typeface="Nunito" panose="02000503030000020003" pitchFamily="2" charset="0"/>
                <a:ea typeface="Roboto" panose="02000000000000000000" pitchFamily="2" charset="0"/>
              </a:rPr>
              <a:t> qui automatise la compatibilité CSS pour tout type de navigateur :</a:t>
            </a:r>
          </a:p>
          <a:p>
            <a:pPr algn="l"/>
            <a:endParaRPr lang="fr-FR" sz="1400" dirty="0">
              <a:latin typeface="Nunito" panose="02000503030000020003" pitchFamily="2" charset="0"/>
              <a:ea typeface="Roboto" panose="02000000000000000000" pitchFamily="2" charset="0"/>
            </a:endParaRPr>
          </a:p>
          <a:p>
            <a:pPr algn="l"/>
            <a:endParaRPr lang="fr-FR" sz="1400" dirty="0" smtClean="0">
              <a:latin typeface="Nunito" panose="02000503030000020003" pitchFamily="2" charset="0"/>
              <a:ea typeface="Roboto" panose="02000000000000000000" pitchFamily="2" charset="0"/>
            </a:endParaRPr>
          </a:p>
          <a:p>
            <a:pPr algn="l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21" y="2577179"/>
            <a:ext cx="6634168" cy="31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26631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structure du code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sz="1400" dirty="0"/>
              <a:t>· La </a:t>
            </a:r>
            <a:r>
              <a:rPr lang="fr-FR" sz="1400" dirty="0">
                <a:latin typeface="Nunito" panose="02000503030000020003" pitchFamily="2" charset="0"/>
              </a:rPr>
              <a:t>structure HTML doit être organisé, réfléchis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et </a:t>
            </a:r>
            <a:r>
              <a:rPr lang="fr-FR" sz="1400" dirty="0">
                <a:latin typeface="Nunito" panose="02000503030000020003" pitchFamily="2" charset="0"/>
              </a:rPr>
              <a:t>où l’on peut se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repérer </a:t>
            </a:r>
            <a:r>
              <a:rPr lang="fr-FR" sz="1400" dirty="0">
                <a:latin typeface="Nunito" panose="02000503030000020003" pitchFamily="2" charset="0"/>
              </a:rPr>
              <a:t>facilement entre le HTML et le CSS afin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d’apporter </a:t>
            </a:r>
            <a:r>
              <a:rPr lang="fr-FR" sz="1400" dirty="0">
                <a:latin typeface="Nunito" panose="02000503030000020003" pitchFamily="2" charset="0"/>
              </a:rPr>
              <a:t>facilement des modifications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· </a:t>
            </a:r>
            <a:r>
              <a:rPr lang="fr-FR" sz="1400" dirty="0">
                <a:latin typeface="Nunito" panose="02000503030000020003" pitchFamily="2" charset="0"/>
              </a:rPr>
              <a:t>Créer des parties distinct afin de pouvoir les utiliser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avec </a:t>
            </a:r>
            <a:r>
              <a:rPr lang="fr-FR" sz="1400" dirty="0">
                <a:latin typeface="Nunito" panose="02000503030000020003" pitchFamily="2" charset="0"/>
              </a:rPr>
              <a:t>un </a:t>
            </a:r>
            <a:r>
              <a:rPr lang="fr-FR" sz="1400" dirty="0" smtClean="0">
                <a:latin typeface="Nunito" panose="02000503030000020003" pitchFamily="2" charset="0"/>
              </a:rPr>
              <a:t>autre </a:t>
            </a:r>
            <a:r>
              <a:rPr lang="fr-FR" sz="1400" dirty="0">
                <a:latin typeface="Nunito" panose="02000503030000020003" pitchFamily="2" charset="0"/>
              </a:rPr>
              <a:t>langage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  en </a:t>
            </a:r>
            <a:r>
              <a:rPr lang="fr-FR" sz="1400" dirty="0">
                <a:latin typeface="Nunito" panose="02000503030000020003" pitchFamily="2" charset="0"/>
              </a:rPr>
              <a:t>vue d’une évolution en application web telle que le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PHP </a:t>
            </a:r>
            <a:r>
              <a:rPr lang="fr-FR" sz="1400" dirty="0">
                <a:latin typeface="Nunito" panose="02000503030000020003" pitchFamily="2" charset="0"/>
              </a:rPr>
              <a:t>ou Python </a:t>
            </a:r>
            <a:r>
              <a:rPr lang="fr-FR" sz="1400" dirty="0"/>
              <a:t/>
            </a:r>
            <a:br>
              <a:rPr lang="fr-FR" sz="1400" dirty="0"/>
            </a:br>
            <a:endParaRPr lang="fr-FR" sz="1200" dirty="0" smtClean="0">
              <a:latin typeface="Nunito" panose="02000503030000020003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27" y="1754143"/>
            <a:ext cx="5367131" cy="8168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3" y="1754143"/>
            <a:ext cx="2658301" cy="33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9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266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Résultat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sz="1200" dirty="0">
                <a:latin typeface="Nunito" panose="02000503030000020003" pitchFamily="2" charset="0"/>
              </a:rPr>
              <a:t>· Je vous propose d’explorer le site héberger actuellement sur « </a:t>
            </a:r>
            <a:r>
              <a:rPr lang="fr-FR" sz="1200" dirty="0">
                <a:latin typeface="Nunito" panose="02000503030000020003" pitchFamily="2" charset="0"/>
                <a:hlinkClick r:id="rId2"/>
              </a:rPr>
              <a:t>Git Hub Pages</a:t>
            </a:r>
            <a:r>
              <a:rPr lang="fr-FR" sz="1200" dirty="0">
                <a:latin typeface="Nunito" panose="02000503030000020003" pitchFamily="2" charset="0"/>
              </a:rPr>
              <a:t> » · Et le </a:t>
            </a:r>
            <a:r>
              <a:rPr lang="fr-FR" sz="1200" dirty="0">
                <a:latin typeface="Nunito" panose="02000503030000020003" pitchFamily="2" charset="0"/>
                <a:hlinkClick r:id="rId3"/>
              </a:rPr>
              <a:t>repository Git</a:t>
            </a:r>
            <a:endParaRPr lang="fr-FR" sz="1200" dirty="0" smtClean="0">
              <a:latin typeface="Nunito" panose="02000503030000020003" pitchFamily="2" charset="0"/>
            </a:endParaRPr>
          </a:p>
          <a:p>
            <a:endParaRPr lang="fr-FR" sz="1200" dirty="0" smtClean="0">
              <a:latin typeface="Nunito" panose="02000503030000020003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2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439</Words>
  <Application>Microsoft Office PowerPoint</Application>
  <PresentationFormat>Grand écran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Nunito</vt:lpstr>
      <vt:lpstr>Roboto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LyssProGm</dc:creator>
  <cp:lastModifiedBy>LyssProGm</cp:lastModifiedBy>
  <cp:revision>24</cp:revision>
  <dcterms:created xsi:type="dcterms:W3CDTF">2021-01-02T09:25:26Z</dcterms:created>
  <dcterms:modified xsi:type="dcterms:W3CDTF">2021-01-14T14:57:14Z</dcterms:modified>
</cp:coreProperties>
</file>