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72" r:id="rId3"/>
    <p:sldId id="259" r:id="rId4"/>
    <p:sldId id="260" r:id="rId5"/>
    <p:sldId id="261" r:id="rId6"/>
    <p:sldId id="270" r:id="rId7"/>
    <p:sldId id="271" r:id="rId8"/>
    <p:sldId id="273" r:id="rId9"/>
    <p:sldId id="262"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0C299D-1CFB-4AFB-BC22-30D4E873B11B}">
          <p14:sldIdLst/>
        </p14:section>
        <p14:section name="Untitled Section" id="{20A160EC-4EDA-4AE5-A38C-1C397FD044B7}">
          <p14:sldIdLst/>
        </p14:section>
        <p14:section name="Untitled Section" id="{C9FE36CB-62C5-46C0-81AE-3BE935592B5C}">
          <p14:sldIdLst/>
        </p14:section>
        <p14:section name="Untitled Section" id="{56EB0955-DDBB-4A63-8D62-E77B479CCE6C}">
          <p14:sldIdLst>
            <p14:sldId id="256"/>
            <p14:sldId id="272"/>
            <p14:sldId id="259"/>
            <p14:sldId id="260"/>
            <p14:sldId id="261"/>
            <p14:sldId id="270"/>
            <p14:sldId id="271"/>
            <p14:sldId id="273"/>
          </p14:sldIdLst>
        </p14:section>
        <p14:section name="Untitled Section" id="{CB30FBAB-37C0-4FBE-8253-2E1A8851270E}">
          <p14:sldIdLst>
            <p14:sldId id="262"/>
            <p14:sldId id="263"/>
            <p14:sldId id="264"/>
            <p14:sldId id="265"/>
            <p14:sldId id="267"/>
            <p14:sldId id="268"/>
            <p14:sldId id="269"/>
          </p14:sldIdLst>
        </p14:section>
        <p14:section name="Untitled Section" id="{9F04E077-3C3D-42D1-B0DD-DA73D01FC49A}">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894AF3-39DE-DE44-A870-0F1FE61B3BA3}" name="lyster kwamboka" initials="lk" userId="8cc9007d57cbc6b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p:normalViewPr>
  <p:slideViewPr>
    <p:cSldViewPr snapToGrid="0">
      <p:cViewPr varScale="1">
        <p:scale>
          <a:sx n="56" d="100"/>
          <a:sy n="56" d="100"/>
        </p:scale>
        <p:origin x="320" y="60"/>
      </p:cViewPr>
      <p:guideLst/>
    </p:cSldViewPr>
  </p:slideViewPr>
  <p:outlineViewPr>
    <p:cViewPr>
      <p:scale>
        <a:sx n="33" d="100"/>
        <a:sy n="33" d="100"/>
      </p:scale>
      <p:origin x="0" y="-442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75797-99F6-4BE5-9EFE-4CD2F90ACBFD}" type="datetimeFigureOut">
              <a:rPr lang="en-US" smtClean="0"/>
              <a:t>28-Mar-25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3C65C-3884-40DC-B35D-24CF094D7C2C}" type="slidenum">
              <a:rPr lang="en-US" smtClean="0"/>
              <a:t>‹#›</a:t>
            </a:fld>
            <a:endParaRPr lang="en-US"/>
          </a:p>
        </p:txBody>
      </p:sp>
    </p:spTree>
    <p:extLst>
      <p:ext uri="{BB962C8B-B14F-4D97-AF65-F5344CB8AC3E}">
        <p14:creationId xmlns:p14="http://schemas.microsoft.com/office/powerpoint/2010/main" val="1102074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rgbClr val="CCCCCC"/>
                </a:solidFill>
                <a:effectLst/>
                <a:latin typeface="Times New Roman" panose="02020603050405020304" pitchFamily="18" charset="0"/>
                <a:cs typeface="Times New Roman" panose="02020603050405020304" pitchFamily="18" charset="0"/>
              </a:rPr>
              <a:t>This visualization offers a clear comparison of the two categories that effectively display proportions, making it straightforward to convey that most investigation types are accidents which takes 95.6% of the investigation type and incidents take 4.4% of the investigation type.</a:t>
            </a:r>
          </a:p>
        </p:txBody>
      </p:sp>
      <p:sp>
        <p:nvSpPr>
          <p:cNvPr id="4" name="Slide Number Placeholder 3"/>
          <p:cNvSpPr>
            <a:spLocks noGrp="1"/>
          </p:cNvSpPr>
          <p:nvPr>
            <p:ph type="sldNum" sz="quarter" idx="5"/>
          </p:nvPr>
        </p:nvSpPr>
        <p:spPr/>
        <p:txBody>
          <a:bodyPr/>
          <a:lstStyle/>
          <a:p>
            <a:fld id="{6883C65C-3884-40DC-B35D-24CF094D7C2C}" type="slidenum">
              <a:rPr lang="en-US" smtClean="0"/>
              <a:t>7</a:t>
            </a:fld>
            <a:endParaRPr lang="en-US"/>
          </a:p>
        </p:txBody>
      </p:sp>
    </p:spTree>
    <p:extLst>
      <p:ext uri="{BB962C8B-B14F-4D97-AF65-F5344CB8AC3E}">
        <p14:creationId xmlns:p14="http://schemas.microsoft.com/office/powerpoint/2010/main" val="22244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rgbClr val="CCCCCC"/>
                </a:solidFill>
                <a:effectLst/>
                <a:latin typeface="Times New Roman" panose="02020603050405020304" pitchFamily="18" charset="0"/>
                <a:cs typeface="Times New Roman" panose="02020603050405020304" pitchFamily="18" charset="0"/>
              </a:rPr>
              <a:t>From the above figure we can see the personal flight purpose is more prone to fatal accidents.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883C65C-3884-40DC-B35D-24CF094D7C2C}" type="slidenum">
              <a:rPr lang="en-US" smtClean="0"/>
              <a:t>8</a:t>
            </a:fld>
            <a:endParaRPr lang="en-US"/>
          </a:p>
        </p:txBody>
      </p:sp>
    </p:spTree>
    <p:extLst>
      <p:ext uri="{BB962C8B-B14F-4D97-AF65-F5344CB8AC3E}">
        <p14:creationId xmlns:p14="http://schemas.microsoft.com/office/powerpoint/2010/main" val="222507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From the figure above, it can be clearly seen that the Make with the most accident occurrences is Cessna  with 26793 number of accidents  followed by Piper with 14684 number of accidents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883C65C-3884-40DC-B35D-24CF094D7C2C}" type="slidenum">
              <a:rPr lang="en-US" smtClean="0"/>
              <a:t>9</a:t>
            </a:fld>
            <a:endParaRPr lang="en-US"/>
          </a:p>
        </p:txBody>
      </p:sp>
    </p:spTree>
    <p:extLst>
      <p:ext uri="{BB962C8B-B14F-4D97-AF65-F5344CB8AC3E}">
        <p14:creationId xmlns:p14="http://schemas.microsoft.com/office/powerpoint/2010/main" val="24908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From the figure above, it can be clearly  that the Model with the most accident </a:t>
            </a:r>
            <a:r>
              <a:rPr lang="en-US" sz="2400" dirty="0" err="1">
                <a:latin typeface="Times New Roman" panose="02020603050405020304" pitchFamily="18" charset="0"/>
                <a:cs typeface="Times New Roman" panose="02020603050405020304" pitchFamily="18" charset="0"/>
              </a:rPr>
              <a:t>occurences</a:t>
            </a:r>
            <a:r>
              <a:rPr lang="en-US" sz="2400" dirty="0">
                <a:latin typeface="Times New Roman" panose="02020603050405020304" pitchFamily="18" charset="0"/>
                <a:cs typeface="Times New Roman" panose="02020603050405020304" pitchFamily="18" charset="0"/>
              </a:rPr>
              <a:t> is the 152 model with 2349 number of accidents  followed by 172 model with 1747 number of accidents.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883C65C-3884-40DC-B35D-24CF094D7C2C}" type="slidenum">
              <a:rPr lang="en-US" smtClean="0"/>
              <a:t>10</a:t>
            </a:fld>
            <a:endParaRPr lang="en-US"/>
          </a:p>
        </p:txBody>
      </p:sp>
    </p:spTree>
    <p:extLst>
      <p:ext uri="{BB962C8B-B14F-4D97-AF65-F5344CB8AC3E}">
        <p14:creationId xmlns:p14="http://schemas.microsoft.com/office/powerpoint/2010/main" val="394064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latin typeface="Times New Roman" panose="02020603050405020304" pitchFamily="18" charset="0"/>
                <a:cs typeface="Times New Roman" panose="02020603050405020304" pitchFamily="18" charset="0"/>
              </a:rPr>
              <a:t>The figure above shows Anchorage as the most risky location for aircraft operations and Orlando and Chicago being among the locations safer for aircraft operations.</a:t>
            </a:r>
          </a:p>
        </p:txBody>
      </p:sp>
      <p:sp>
        <p:nvSpPr>
          <p:cNvPr id="4" name="Slide Number Placeholder 3"/>
          <p:cNvSpPr>
            <a:spLocks noGrp="1"/>
          </p:cNvSpPr>
          <p:nvPr>
            <p:ph type="sldNum" sz="quarter" idx="5"/>
          </p:nvPr>
        </p:nvSpPr>
        <p:spPr/>
        <p:txBody>
          <a:bodyPr/>
          <a:lstStyle/>
          <a:p>
            <a:fld id="{6883C65C-3884-40DC-B35D-24CF094D7C2C}" type="slidenum">
              <a:rPr lang="en-US" smtClean="0"/>
              <a:t>11</a:t>
            </a:fld>
            <a:endParaRPr lang="en-US"/>
          </a:p>
        </p:txBody>
      </p:sp>
    </p:spTree>
    <p:extLst>
      <p:ext uri="{BB962C8B-B14F-4D97-AF65-F5344CB8AC3E}">
        <p14:creationId xmlns:p14="http://schemas.microsoft.com/office/powerpoint/2010/main" val="2227437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From the figure we can clearly see that the Aircrafts with more than 4 engines have lesser occurrences of accidents. This could also mean that those aircrafts with less than four engines have a greater probability of accidents.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883C65C-3884-40DC-B35D-24CF094D7C2C}" type="slidenum">
              <a:rPr lang="en-US" smtClean="0"/>
              <a:t>12</a:t>
            </a:fld>
            <a:endParaRPr lang="en-US"/>
          </a:p>
        </p:txBody>
      </p:sp>
    </p:spTree>
    <p:extLst>
      <p:ext uri="{BB962C8B-B14F-4D97-AF65-F5344CB8AC3E}">
        <p14:creationId xmlns:p14="http://schemas.microsoft.com/office/powerpoint/2010/main" val="5847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3C65C-3884-40DC-B35D-24CF094D7C2C}" type="slidenum">
              <a:rPr lang="en-US" smtClean="0"/>
              <a:t>14</a:t>
            </a:fld>
            <a:endParaRPr lang="en-US"/>
          </a:p>
        </p:txBody>
      </p:sp>
    </p:spTree>
    <p:extLst>
      <p:ext uri="{BB962C8B-B14F-4D97-AF65-F5344CB8AC3E}">
        <p14:creationId xmlns:p14="http://schemas.microsoft.com/office/powerpoint/2010/main" val="51095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0DB5-AE2E-8B51-0B93-977D0759E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81C9B3-F04F-F33A-0086-AC1FB84DA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52DC52-B842-67C2-54CE-267DCD8B07A7}"/>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D3CFF841-B968-A8C5-33D1-C7FA15FEB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F63A0-16B6-249D-D0EA-F626EE126723}"/>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221912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06B8-08C2-4EDD-6E4F-D68146EAD6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D3A31-A9C8-EDFC-A26F-FD0975B82A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2A913-03A6-E68D-954F-827854D68A24}"/>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EA62EAA2-86B0-1038-3B10-E15A9595A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8681E-3AF3-D7D0-944B-E4495B42274A}"/>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150684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6C649-F20C-1BFC-9E14-09951EEB5E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899230-55B4-6E81-9443-0A4AFA0D1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1599F-5647-CE68-DFEB-CD4FF16FF678}"/>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FB1E5FE6-392B-F7DC-0320-EA38CA6A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E6A5-374A-1B26-ABE6-1970A8195134}"/>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412987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2566-B0CA-6F02-7DEA-152FFA6B76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635EE-C7A0-47AB-C87D-BCD655A0F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4615D-B10B-567F-3132-FC4A930B019B}"/>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DA639A97-91C4-C505-5F59-F5D669BDD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47749-E49D-57DC-FEE3-530D24FAA0E0}"/>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213880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1DA2-B0FD-56B8-8D84-C8688F012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7C036A-E786-CD81-462C-50B58B17C1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3A827-C203-5AAA-3268-77F09954EAF4}"/>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A813B299-4720-58ED-70CE-56AF588D9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503B-21A7-9E34-506B-ED3B6B931BE6}"/>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104440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F2C8-1D7B-60FD-9D67-CB3ACA60A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001B8-AC6E-1F47-BE5F-DF48552B60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3F31F-B754-8B0B-1BAA-978ABA58C5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042B02-4C2C-B987-E50A-2AC2FF815944}"/>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6" name="Footer Placeholder 5">
            <a:extLst>
              <a:ext uri="{FF2B5EF4-FFF2-40B4-BE49-F238E27FC236}">
                <a16:creationId xmlns:a16="http://schemas.microsoft.com/office/drawing/2014/main" id="{E90E59B1-0831-B5F5-C48B-C2B8A9917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4B28-1964-4379-3657-624C01C3F388}"/>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348065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84DC-2E66-2E45-9F23-F8C4EFAEE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58E204-1C5E-A9DA-4D9D-B831A2EC2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8FE69-F0FA-F125-D63F-403481FC3B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CC3B7-3250-E32C-7469-6BA9AD080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4E1A8-F608-97F4-2EDF-3E624A5B2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3E28F-B378-1D9A-D23E-EB9CB1B11571}"/>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8" name="Footer Placeholder 7">
            <a:extLst>
              <a:ext uri="{FF2B5EF4-FFF2-40B4-BE49-F238E27FC236}">
                <a16:creationId xmlns:a16="http://schemas.microsoft.com/office/drawing/2014/main" id="{DF00CC29-5CA0-496C-AA79-767BA4103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6595E-C05C-07FB-246A-EA45F683815A}"/>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1348099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583-30F8-932B-9062-27182E1B8E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5E542F-0760-48B1-FF61-26310C8A5D03}"/>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4" name="Footer Placeholder 3">
            <a:extLst>
              <a:ext uri="{FF2B5EF4-FFF2-40B4-BE49-F238E27FC236}">
                <a16:creationId xmlns:a16="http://schemas.microsoft.com/office/drawing/2014/main" id="{10C1EBA7-9DBE-CA4C-D6D0-EFB820FC79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961CA-344E-93F8-6BA2-702465A533D6}"/>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147250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71798-4EF9-35B8-064E-A730B0920D31}"/>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3" name="Footer Placeholder 2">
            <a:extLst>
              <a:ext uri="{FF2B5EF4-FFF2-40B4-BE49-F238E27FC236}">
                <a16:creationId xmlns:a16="http://schemas.microsoft.com/office/drawing/2014/main" id="{E1709953-F2C9-C5FD-B97C-119BBEB3D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72B10E-95FD-7ADF-8F3F-B4149E7C43D7}"/>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1026336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4D86-9444-38D3-C0E9-5233017F3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4E4D0-370F-FEA8-D8CA-3A6CAE967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FD9FA-414E-8396-9B89-D9DE6032F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CD658-5527-4E56-D20E-FCC6788F1C52}"/>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6" name="Footer Placeholder 5">
            <a:extLst>
              <a:ext uri="{FF2B5EF4-FFF2-40B4-BE49-F238E27FC236}">
                <a16:creationId xmlns:a16="http://schemas.microsoft.com/office/drawing/2014/main" id="{3A332850-41FF-7017-25ED-46D4FA4FE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2C636-8200-0660-86B0-862E04A91F21}"/>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39774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5098-14C4-0631-031C-F378750DB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6F6FFD-0814-225A-74C4-01563486A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7E41FD-3296-8086-47BA-414F6FE8C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4560A-BFF0-FBC9-33AC-D4367280D027}"/>
              </a:ext>
            </a:extLst>
          </p:cNvPr>
          <p:cNvSpPr>
            <a:spLocks noGrp="1"/>
          </p:cNvSpPr>
          <p:nvPr>
            <p:ph type="dt" sz="half" idx="10"/>
          </p:nvPr>
        </p:nvSpPr>
        <p:spPr/>
        <p:txBody>
          <a:bodyPr/>
          <a:lstStyle/>
          <a:p>
            <a:fld id="{9B19DF8C-39C3-4D0F-B477-00851A125536}" type="datetimeFigureOut">
              <a:rPr lang="en-US" smtClean="0"/>
              <a:t>28-Mar-25</a:t>
            </a:fld>
            <a:endParaRPr lang="en-US"/>
          </a:p>
        </p:txBody>
      </p:sp>
      <p:sp>
        <p:nvSpPr>
          <p:cNvPr id="6" name="Footer Placeholder 5">
            <a:extLst>
              <a:ext uri="{FF2B5EF4-FFF2-40B4-BE49-F238E27FC236}">
                <a16:creationId xmlns:a16="http://schemas.microsoft.com/office/drawing/2014/main" id="{7CE26022-4602-F735-1E51-55E0CC98D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68090-947D-1C13-0F8E-6B788C047A33}"/>
              </a:ext>
            </a:extLst>
          </p:cNvPr>
          <p:cNvSpPr>
            <a:spLocks noGrp="1"/>
          </p:cNvSpPr>
          <p:nvPr>
            <p:ph type="sldNum" sz="quarter" idx="12"/>
          </p:nvPr>
        </p:nvSpPr>
        <p:spPr/>
        <p:txBody>
          <a:bodyPr/>
          <a:lstStyle/>
          <a:p>
            <a:fld id="{35669287-74AC-40CB-A64C-3A4DAC679EE5}" type="slidenum">
              <a:rPr lang="en-US" smtClean="0"/>
              <a:t>‹#›</a:t>
            </a:fld>
            <a:endParaRPr lang="en-US"/>
          </a:p>
        </p:txBody>
      </p:sp>
    </p:spTree>
    <p:extLst>
      <p:ext uri="{BB962C8B-B14F-4D97-AF65-F5344CB8AC3E}">
        <p14:creationId xmlns:p14="http://schemas.microsoft.com/office/powerpoint/2010/main" val="62734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965C2-E91C-B078-A840-28AD43313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CEBC85-165A-1773-58E4-5FCC0F192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6E88B-E39D-ABF4-BDEC-4DCE1FAC9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9DF8C-39C3-4D0F-B477-00851A125536}" type="datetimeFigureOut">
              <a:rPr lang="en-US" smtClean="0"/>
              <a:t>28-Mar-25</a:t>
            </a:fld>
            <a:endParaRPr lang="en-US"/>
          </a:p>
        </p:txBody>
      </p:sp>
      <p:sp>
        <p:nvSpPr>
          <p:cNvPr id="5" name="Footer Placeholder 4">
            <a:extLst>
              <a:ext uri="{FF2B5EF4-FFF2-40B4-BE49-F238E27FC236}">
                <a16:creationId xmlns:a16="http://schemas.microsoft.com/office/drawing/2014/main" id="{99F76CFE-6BA7-FA9A-C64B-622F69A6C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F0BD7D-C1FF-1E1D-183C-BD5021FFA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69287-74AC-40CB-A64C-3A4DAC679EE5}" type="slidenum">
              <a:rPr lang="en-US" smtClean="0"/>
              <a:t>‹#›</a:t>
            </a:fld>
            <a:endParaRPr lang="en-US"/>
          </a:p>
        </p:txBody>
      </p:sp>
    </p:spTree>
    <p:extLst>
      <p:ext uri="{BB962C8B-B14F-4D97-AF65-F5344CB8AC3E}">
        <p14:creationId xmlns:p14="http://schemas.microsoft.com/office/powerpoint/2010/main" val="9295513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D2404FE-94C0-22B8-1323-91AE637B7A20}"/>
              </a:ext>
            </a:extLst>
          </p:cNvPr>
          <p:cNvSpPr>
            <a:spLocks noGrp="1"/>
          </p:cNvSpPr>
          <p:nvPr>
            <p:ph type="title"/>
          </p:nvPr>
        </p:nvSpPr>
        <p:spPr>
          <a:xfrm>
            <a:off x="1021080" y="708660"/>
            <a:ext cx="10515600" cy="2720339"/>
          </a:xfrm>
        </p:spPr>
        <p:txBody>
          <a:bodyPr>
            <a:noAutofit/>
          </a:bodyPr>
          <a:lstStyle/>
          <a:p>
            <a:r>
              <a:rPr lang="en-US" sz="4000" b="1" dirty="0">
                <a:latin typeface="Times New Roman" panose="02020603050405020304" pitchFamily="18" charset="0"/>
                <a:cs typeface="Times New Roman" panose="02020603050405020304" pitchFamily="18" charset="0"/>
              </a:rPr>
              <a:t>PHASE 1 PROJECT PRESENTATION</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TITLE: AIRCRAFT RISK EVALUATION</a:t>
            </a:r>
            <a:endParaRPr lang="en-US" sz="4000" b="1" dirty="0"/>
          </a:p>
        </p:txBody>
      </p:sp>
      <p:sp>
        <p:nvSpPr>
          <p:cNvPr id="14" name="TextBox 13">
            <a:extLst>
              <a:ext uri="{FF2B5EF4-FFF2-40B4-BE49-F238E27FC236}">
                <a16:creationId xmlns:a16="http://schemas.microsoft.com/office/drawing/2014/main" id="{DC1CC34A-5DFB-02F5-B44E-885FAB4D2D61}"/>
              </a:ext>
            </a:extLst>
          </p:cNvPr>
          <p:cNvSpPr txBox="1"/>
          <p:nvPr/>
        </p:nvSpPr>
        <p:spPr>
          <a:xfrm>
            <a:off x="7153320" y="4825181"/>
            <a:ext cx="447480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Name: Lyster Kwamboka</a:t>
            </a:r>
          </a:p>
          <a:p>
            <a:r>
              <a:rPr lang="en-US" dirty="0">
                <a:latin typeface="Times New Roman" panose="02020603050405020304" pitchFamily="18" charset="0"/>
                <a:cs typeface="Times New Roman" panose="02020603050405020304" pitchFamily="18" charset="0"/>
              </a:rPr>
              <a:t>Email: kwambokalyster20@gmail.com</a:t>
            </a:r>
          </a:p>
        </p:txBody>
      </p:sp>
    </p:spTree>
    <p:extLst>
      <p:ext uri="{BB962C8B-B14F-4D97-AF65-F5344CB8AC3E}">
        <p14:creationId xmlns:p14="http://schemas.microsoft.com/office/powerpoint/2010/main" val="166814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9578-CDD0-3AA2-3D90-B7F091B968F6}"/>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Objective 2.2 :Identify aircraft  models with the highest likelihood of  accidents </a:t>
            </a:r>
          </a:p>
        </p:txBody>
      </p:sp>
      <p:pic>
        <p:nvPicPr>
          <p:cNvPr id="6" name="Content Placeholder 5">
            <a:extLst>
              <a:ext uri="{FF2B5EF4-FFF2-40B4-BE49-F238E27FC236}">
                <a16:creationId xmlns:a16="http://schemas.microsoft.com/office/drawing/2014/main" id="{0040C7D1-88C8-ADEC-F57A-2111F99D043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2207892"/>
            <a:ext cx="10515600" cy="3586804"/>
          </a:xfrm>
        </p:spPr>
      </p:pic>
    </p:spTree>
    <p:extLst>
      <p:ext uri="{BB962C8B-B14F-4D97-AF65-F5344CB8AC3E}">
        <p14:creationId xmlns:p14="http://schemas.microsoft.com/office/powerpoint/2010/main" val="112539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33B-83BC-33D3-908A-4F8F2F6F8986}"/>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Objective 3:Investigate the  locations that have historically proven risky for aircraft operations</a:t>
            </a:r>
          </a:p>
        </p:txBody>
      </p:sp>
      <p:pic>
        <p:nvPicPr>
          <p:cNvPr id="6" name="Content Placeholder 5">
            <a:extLst>
              <a:ext uri="{FF2B5EF4-FFF2-40B4-BE49-F238E27FC236}">
                <a16:creationId xmlns:a16="http://schemas.microsoft.com/office/drawing/2014/main" id="{FB3065B0-20C6-69E6-8078-556C0168CD9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2395772"/>
            <a:ext cx="10515600" cy="3211044"/>
          </a:xfrm>
        </p:spPr>
      </p:pic>
    </p:spTree>
    <p:extLst>
      <p:ext uri="{BB962C8B-B14F-4D97-AF65-F5344CB8AC3E}">
        <p14:creationId xmlns:p14="http://schemas.microsoft.com/office/powerpoint/2010/main" val="3858671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D399-A749-AB0A-4EDD-00D4093AA4F1}"/>
              </a:ext>
            </a:extLst>
          </p:cNvPr>
          <p:cNvSpPr>
            <a:spLocks noGrp="1"/>
          </p:cNvSpPr>
          <p:nvPr>
            <p:ph type="title"/>
          </p:nvPr>
        </p:nvSpPr>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Objective 4:Determine the number of engines sufficient for ensuring the stability and safety of aircraft operations.</a:t>
            </a:r>
          </a:p>
        </p:txBody>
      </p:sp>
      <p:pic>
        <p:nvPicPr>
          <p:cNvPr id="6" name="Content Placeholder 5">
            <a:extLst>
              <a:ext uri="{FF2B5EF4-FFF2-40B4-BE49-F238E27FC236}">
                <a16:creationId xmlns:a16="http://schemas.microsoft.com/office/drawing/2014/main" id="{1F99A76E-B43D-70A6-FB53-C0BFC480C20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838200" y="2904160"/>
            <a:ext cx="10515600" cy="2822270"/>
          </a:xfrm>
        </p:spPr>
      </p:pic>
    </p:spTree>
    <p:extLst>
      <p:ext uri="{BB962C8B-B14F-4D97-AF65-F5344CB8AC3E}">
        <p14:creationId xmlns:p14="http://schemas.microsoft.com/office/powerpoint/2010/main" val="110745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F79D4D-2DDF-FB71-6A0A-C6583B69D1FA}"/>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Findings</a:t>
            </a:r>
          </a:p>
        </p:txBody>
      </p:sp>
      <p:sp>
        <p:nvSpPr>
          <p:cNvPr id="6" name="Content Placeholder 5">
            <a:extLst>
              <a:ext uri="{FF2B5EF4-FFF2-40B4-BE49-F238E27FC236}">
                <a16:creationId xmlns:a16="http://schemas.microsoft.com/office/drawing/2014/main" id="{51A72224-CBD9-17FB-C3BA-2A1D9214EBDF}"/>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personal flight purpose is more prone to fatal accidents with a total of 18762 Total Fatal injuries.</a:t>
            </a:r>
          </a:p>
          <a:p>
            <a:r>
              <a:rPr lang="en-US" dirty="0">
                <a:latin typeface="Times New Roman" panose="02020603050405020304" pitchFamily="18" charset="0"/>
                <a:cs typeface="Times New Roman" panose="02020603050405020304" pitchFamily="18" charset="0"/>
              </a:rPr>
              <a:t>The  accidents takes 95.6% of the investigation done while the incidences take 4.4% of the investigation done.</a:t>
            </a:r>
          </a:p>
          <a:p>
            <a:r>
              <a:rPr lang="en-US" dirty="0">
                <a:latin typeface="Times New Roman" panose="02020603050405020304" pitchFamily="18" charset="0"/>
                <a:cs typeface="Times New Roman" panose="02020603050405020304" pitchFamily="18" charset="0"/>
              </a:rPr>
              <a:t>The Model with the most accident </a:t>
            </a:r>
            <a:r>
              <a:rPr lang="en-US" dirty="0" err="1">
                <a:latin typeface="Times New Roman" panose="02020603050405020304" pitchFamily="18" charset="0"/>
                <a:cs typeface="Times New Roman" panose="02020603050405020304" pitchFamily="18" charset="0"/>
              </a:rPr>
              <a:t>occurences</a:t>
            </a:r>
            <a:r>
              <a:rPr lang="en-US" dirty="0">
                <a:latin typeface="Times New Roman" panose="02020603050405020304" pitchFamily="18" charset="0"/>
                <a:cs typeface="Times New Roman" panose="02020603050405020304" pitchFamily="18" charset="0"/>
              </a:rPr>
              <a:t> is the 152 model with 2348 number of accidents  followed by 172 model with 1744 number of accidents.</a:t>
            </a:r>
          </a:p>
          <a:p>
            <a:r>
              <a:rPr lang="en-US" dirty="0">
                <a:latin typeface="Times New Roman" panose="02020603050405020304" pitchFamily="18" charset="0"/>
                <a:cs typeface="Times New Roman" panose="02020603050405020304" pitchFamily="18" charset="0"/>
              </a:rPr>
              <a:t>The Make with the most accident </a:t>
            </a:r>
            <a:r>
              <a:rPr lang="en-US" dirty="0" err="1">
                <a:latin typeface="Times New Roman" panose="02020603050405020304" pitchFamily="18" charset="0"/>
                <a:cs typeface="Times New Roman" panose="02020603050405020304" pitchFamily="18" charset="0"/>
              </a:rPr>
              <a:t>occurences</a:t>
            </a:r>
            <a:r>
              <a:rPr lang="en-US" dirty="0">
                <a:latin typeface="Times New Roman" panose="02020603050405020304" pitchFamily="18" charset="0"/>
                <a:cs typeface="Times New Roman" panose="02020603050405020304" pitchFamily="18" charset="0"/>
              </a:rPr>
              <a:t> is Cessna  with 26793 number of accidents  followed by Piper with 14684 number of accidents.</a:t>
            </a:r>
          </a:p>
          <a:p>
            <a:r>
              <a:rPr lang="en-US" dirty="0">
                <a:latin typeface="Times New Roman" panose="02020603050405020304" pitchFamily="18" charset="0"/>
                <a:cs typeface="Times New Roman" panose="02020603050405020304" pitchFamily="18" charset="0"/>
              </a:rPr>
              <a:t>Anchorage is  the most risky location for aircraft operations while Orlando and Chicago are among the locations safer for aircraft operations.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62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6F2A-1530-971E-836A-CD7073037253}"/>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Conclusions</a:t>
            </a:r>
          </a:p>
        </p:txBody>
      </p:sp>
      <p:sp>
        <p:nvSpPr>
          <p:cNvPr id="3" name="Content Placeholder 2">
            <a:extLst>
              <a:ext uri="{FF2B5EF4-FFF2-40B4-BE49-F238E27FC236}">
                <a16:creationId xmlns:a16="http://schemas.microsoft.com/office/drawing/2014/main" id="{7B3A1648-9444-ABFB-9833-1EDB77B36C3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personal flight purpose is more prone to fatal accidents.</a:t>
            </a:r>
          </a:p>
          <a:p>
            <a:r>
              <a:rPr lang="en-US" dirty="0">
                <a:latin typeface="Times New Roman" panose="02020603050405020304" pitchFamily="18" charset="0"/>
                <a:cs typeface="Times New Roman" panose="02020603050405020304" pitchFamily="18" charset="0"/>
              </a:rPr>
              <a:t>The aircraft model with the highest number of accidents is the 152 model, followed by the 172 model. </a:t>
            </a:r>
          </a:p>
          <a:p>
            <a:r>
              <a:rPr lang="en-US" dirty="0">
                <a:latin typeface="Times New Roman" panose="02020603050405020304" pitchFamily="18" charset="0"/>
                <a:cs typeface="Times New Roman" panose="02020603050405020304" pitchFamily="18" charset="0"/>
              </a:rPr>
              <a:t> In terms of aircraft make, Cessna has the most accident occurrences, followed by Piper. Geographically, Anchorage is identified as the riskiest location for aircraft operations, while Orlando and Chicago are comparatively safer.</a:t>
            </a:r>
          </a:p>
          <a:p>
            <a:r>
              <a:rPr lang="en-US" dirty="0">
                <a:latin typeface="Times New Roman" panose="02020603050405020304" pitchFamily="18" charset="0"/>
                <a:cs typeface="Times New Roman" panose="02020603050405020304" pitchFamily="18" charset="0"/>
              </a:rPr>
              <a:t>Aircraft with more than four engines show fewer accidents, suggesting that opting for planes with four or more engines may reduce the likelihood of accidents.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68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B2CC-0B39-094C-9405-9B0DF71FD30F}"/>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01F75C19-9F3F-3F69-0E60-70C017C49A3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Avoid aircraft makes and models that have high accident rates, including brands like Cessna and Piper.</a:t>
            </a:r>
          </a:p>
          <a:p>
            <a:r>
              <a:rPr lang="en-US" dirty="0">
                <a:latin typeface="Times New Roman" panose="02020603050405020304" pitchFamily="18" charset="0"/>
                <a:cs typeface="Times New Roman" panose="02020603050405020304" pitchFamily="18" charset="0"/>
              </a:rPr>
              <a:t>Locations with a high risk of accidents should be </a:t>
            </a:r>
            <a:r>
              <a:rPr lang="en-US" dirty="0" err="1">
                <a:latin typeface="Times New Roman" panose="02020603050405020304" pitchFamily="18" charset="0"/>
                <a:cs typeface="Times New Roman" panose="02020603050405020304" pitchFamily="18" charset="0"/>
              </a:rPr>
              <a:t>avoided.This</a:t>
            </a:r>
            <a:r>
              <a:rPr lang="en-US" dirty="0">
                <a:latin typeface="Times New Roman" panose="02020603050405020304" pitchFamily="18" charset="0"/>
                <a:cs typeface="Times New Roman" panose="02020603050405020304" pitchFamily="18" charset="0"/>
              </a:rPr>
              <a:t> can help airlines to ensure the stability and safety of their aircraft operations.</a:t>
            </a:r>
          </a:p>
          <a:p>
            <a:r>
              <a:rPr lang="en-US" dirty="0">
                <a:latin typeface="Times New Roman" panose="02020603050405020304" pitchFamily="18" charset="0"/>
                <a:cs typeface="Times New Roman" panose="02020603050405020304" pitchFamily="18" charset="0"/>
              </a:rPr>
              <a:t>Opting for aircraft with four or more engines, which is considered the optimal number for stable and safe flights, can help minimize the risk of accidents.</a:t>
            </a:r>
          </a:p>
          <a:p>
            <a:r>
              <a:rPr lang="en-US" dirty="0">
                <a:latin typeface="Times New Roman" panose="02020603050405020304" pitchFamily="18" charset="0"/>
                <a:cs typeface="Times New Roman" panose="02020603050405020304" pitchFamily="18" charset="0"/>
              </a:rPr>
              <a:t>Prioritize and focus on the commercial and business flight operations where regulatory oversight and safety protocols must exist.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00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C0F419-E1A7-8AA0-941D-58766ECF2564}"/>
              </a:ext>
            </a:extLst>
          </p:cNvPr>
          <p:cNvSpPr>
            <a:spLocks noGrp="1"/>
          </p:cNvSpPr>
          <p:nvPr>
            <p:ph type="title"/>
          </p:nvPr>
        </p:nvSpPr>
        <p:spPr>
          <a:xfrm>
            <a:off x="839788" y="365125"/>
            <a:ext cx="10515600" cy="823912"/>
          </a:xfrm>
        </p:spPr>
        <p:txBody>
          <a:bodyPr>
            <a:normAutofit/>
          </a:bodyPr>
          <a:lstStyle/>
          <a:p>
            <a:pPr algn="ctr"/>
            <a:r>
              <a:rPr lang="en-US" dirty="0">
                <a:latin typeface="Times New Roman" panose="02020603050405020304" pitchFamily="18" charset="0"/>
                <a:cs typeface="Times New Roman" panose="02020603050405020304" pitchFamily="18" charset="0"/>
              </a:rPr>
              <a:t>Goals</a:t>
            </a:r>
          </a:p>
        </p:txBody>
      </p:sp>
      <p:sp>
        <p:nvSpPr>
          <p:cNvPr id="5" name="Text Placeholder 4">
            <a:extLst>
              <a:ext uri="{FF2B5EF4-FFF2-40B4-BE49-F238E27FC236}">
                <a16:creationId xmlns:a16="http://schemas.microsoft.com/office/drawing/2014/main" id="{6CF45C05-C032-524A-05C0-3697A5BC953C}"/>
              </a:ext>
            </a:extLst>
          </p:cNvPr>
          <p:cNvSpPr>
            <a:spLocks noGrp="1"/>
          </p:cNvSpPr>
          <p:nvPr>
            <p:ph type="body" idx="1"/>
          </p:nvPr>
        </p:nvSpPr>
        <p:spPr>
          <a:xfrm>
            <a:off x="978536" y="1310322"/>
            <a:ext cx="5157787" cy="823912"/>
          </a:xfrm>
        </p:spPr>
        <p:txBody>
          <a:bodyPr>
            <a:normAutofit/>
          </a:bodyPr>
          <a:lstStyle/>
          <a:p>
            <a:pPr algn="ctr"/>
            <a:r>
              <a:rPr lang="en-US" sz="3200" b="0" dirty="0">
                <a:latin typeface="Times New Roman" panose="02020603050405020304" pitchFamily="18" charset="0"/>
                <a:cs typeface="Times New Roman" panose="02020603050405020304" pitchFamily="18" charset="0"/>
              </a:rPr>
              <a:t>Business questions</a:t>
            </a:r>
          </a:p>
        </p:txBody>
      </p:sp>
      <p:sp>
        <p:nvSpPr>
          <p:cNvPr id="6" name="Content Placeholder 5">
            <a:extLst>
              <a:ext uri="{FF2B5EF4-FFF2-40B4-BE49-F238E27FC236}">
                <a16:creationId xmlns:a16="http://schemas.microsoft.com/office/drawing/2014/main" id="{B63ADE07-5546-A949-D694-64BE3FCD8B06}"/>
              </a:ext>
            </a:extLst>
          </p:cNvPr>
          <p:cNvSpPr>
            <a:spLocks noGrp="1"/>
          </p:cNvSpPr>
          <p:nvPr>
            <p:ph sz="half" idx="2"/>
          </p:nvPr>
        </p:nvSpPr>
        <p:spPr>
          <a:xfrm>
            <a:off x="938212" y="2253614"/>
            <a:ext cx="5157787" cy="4352925"/>
          </a:xfrm>
        </p:spPr>
        <p:txBody>
          <a:bodyPr>
            <a:noAutofit/>
          </a:bodyPr>
          <a:lstStyle/>
          <a:p>
            <a:r>
              <a:rPr lang="en-US" dirty="0">
                <a:latin typeface="Times New Roman" panose="02020603050405020304" pitchFamily="18" charset="0"/>
                <a:cs typeface="Times New Roman" panose="02020603050405020304" pitchFamily="18" charset="0"/>
              </a:rPr>
              <a:t>Which flight operations have the highest risk of fatal injuries?</a:t>
            </a:r>
          </a:p>
          <a:p>
            <a:r>
              <a:rPr lang="en-US" dirty="0">
                <a:latin typeface="Times New Roman" panose="02020603050405020304" pitchFamily="18" charset="0"/>
                <a:cs typeface="Times New Roman" panose="02020603050405020304" pitchFamily="18" charset="0"/>
              </a:rPr>
              <a:t> What aircraft is safer and less likely to get accidents?</a:t>
            </a:r>
          </a:p>
          <a:p>
            <a:r>
              <a:rPr lang="en-US" dirty="0">
                <a:latin typeface="Times New Roman" panose="02020603050405020304" pitchFamily="18" charset="0"/>
                <a:cs typeface="Times New Roman" panose="02020603050405020304" pitchFamily="18" charset="0"/>
              </a:rPr>
              <a:t>Which are the locations safe for aircraft navigation?</a:t>
            </a:r>
          </a:p>
          <a:p>
            <a:r>
              <a:rPr lang="en-US" dirty="0">
                <a:latin typeface="Times New Roman" panose="02020603050405020304" pitchFamily="18" charset="0"/>
                <a:cs typeface="Times New Roman" panose="02020603050405020304" pitchFamily="18" charset="0"/>
              </a:rPr>
              <a:t>What are the optimal number of engines sufficient for ensuring the stability and safety of aircraft operations?</a:t>
            </a:r>
          </a:p>
          <a:p>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45489C5B-88E7-4F4E-69F3-293B243FF3CA}"/>
              </a:ext>
            </a:extLst>
          </p:cNvPr>
          <p:cNvSpPr>
            <a:spLocks noGrp="1"/>
          </p:cNvSpPr>
          <p:nvPr>
            <p:ph type="body" sz="quarter" idx="3"/>
          </p:nvPr>
        </p:nvSpPr>
        <p:spPr>
          <a:xfrm>
            <a:off x="6275070" y="1309369"/>
            <a:ext cx="5183188" cy="823912"/>
          </a:xfrm>
        </p:spPr>
        <p:txBody>
          <a:bodyPr>
            <a:normAutofit/>
          </a:bodyPr>
          <a:lstStyle/>
          <a:p>
            <a:pPr algn="ctr"/>
            <a:r>
              <a:rPr lang="en-US" sz="3200" b="0" dirty="0">
                <a:latin typeface="Times New Roman" panose="02020603050405020304" pitchFamily="18" charset="0"/>
                <a:cs typeface="Times New Roman" panose="02020603050405020304" pitchFamily="18" charset="0"/>
              </a:rPr>
              <a:t>Objectives</a:t>
            </a:r>
          </a:p>
        </p:txBody>
      </p:sp>
      <p:sp>
        <p:nvSpPr>
          <p:cNvPr id="8" name="Content Placeholder 7">
            <a:extLst>
              <a:ext uri="{FF2B5EF4-FFF2-40B4-BE49-F238E27FC236}">
                <a16:creationId xmlns:a16="http://schemas.microsoft.com/office/drawing/2014/main" id="{391CDCB1-C8E2-7ECE-29E5-E4990759C1D9}"/>
              </a:ext>
            </a:extLst>
          </p:cNvPr>
          <p:cNvSpPr>
            <a:spLocks noGrp="1"/>
          </p:cNvSpPr>
          <p:nvPr>
            <p:ph sz="quarter" idx="4"/>
          </p:nvPr>
        </p:nvSpPr>
        <p:spPr>
          <a:xfrm>
            <a:off x="6275070" y="2253614"/>
            <a:ext cx="5183188" cy="4455796"/>
          </a:xfrm>
        </p:spPr>
        <p:txBody>
          <a:bodyPr>
            <a:noAutofit/>
          </a:bodyPr>
          <a:lstStyle/>
          <a:p>
            <a:r>
              <a:rPr lang="en-US" dirty="0">
                <a:latin typeface="Times New Roman" panose="02020603050405020304" pitchFamily="18" charset="0"/>
                <a:cs typeface="Times New Roman" panose="02020603050405020304" pitchFamily="18" charset="0"/>
              </a:rPr>
              <a:t>Analyze the Total fatal injuries by the purpose of flight</a:t>
            </a:r>
          </a:p>
          <a:p>
            <a:r>
              <a:rPr lang="en-US" dirty="0">
                <a:latin typeface="Times New Roman" panose="02020603050405020304" pitchFamily="18" charset="0"/>
                <a:cs typeface="Times New Roman" panose="02020603050405020304" pitchFamily="18" charset="0"/>
              </a:rPr>
              <a:t> Identify aircraft models and makes with a higher likelihood of severe accidents or operational failures.</a:t>
            </a:r>
          </a:p>
          <a:p>
            <a:r>
              <a:rPr lang="en-US" dirty="0">
                <a:latin typeface="Times New Roman" panose="02020603050405020304" pitchFamily="18" charset="0"/>
                <a:cs typeface="Times New Roman" panose="02020603050405020304" pitchFamily="18" charset="0"/>
              </a:rPr>
              <a:t>Investigate for the locations that have historically proven risky for aircraft operations, highlighting potential geographic safety concerns.</a:t>
            </a:r>
          </a:p>
          <a:p>
            <a:r>
              <a:rPr lang="en-US" dirty="0">
                <a:latin typeface="Times New Roman" panose="02020603050405020304" pitchFamily="18" charset="0"/>
                <a:cs typeface="Times New Roman" panose="02020603050405020304" pitchFamily="18" charset="0"/>
              </a:rPr>
              <a:t>Determine the number of engines sufficient for ensuring the stability and safety of aircraft operations.</a:t>
            </a:r>
          </a:p>
        </p:txBody>
      </p:sp>
    </p:spTree>
    <p:extLst>
      <p:ext uri="{BB962C8B-B14F-4D97-AF65-F5344CB8AC3E}">
        <p14:creationId xmlns:p14="http://schemas.microsoft.com/office/powerpoint/2010/main" val="296900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3912-DD2B-3388-81F9-56B88796889D}"/>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Project workflow</a:t>
            </a:r>
          </a:p>
        </p:txBody>
      </p:sp>
      <p:sp>
        <p:nvSpPr>
          <p:cNvPr id="4" name="Content Placeholder 3">
            <a:extLst>
              <a:ext uri="{FF2B5EF4-FFF2-40B4-BE49-F238E27FC236}">
                <a16:creationId xmlns:a16="http://schemas.microsoft.com/office/drawing/2014/main" id="{422C5202-0AD1-B9BE-D855-BD535850305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Loading and inspecting  the data </a:t>
            </a:r>
          </a:p>
          <a:p>
            <a:r>
              <a:rPr lang="en-US" dirty="0">
                <a:latin typeface="Times New Roman" panose="02020603050405020304" pitchFamily="18" charset="0"/>
                <a:cs typeface="Times New Roman" panose="02020603050405020304" pitchFamily="18" charset="0"/>
              </a:rPr>
              <a:t>Data cleaning </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Findings</a:t>
            </a:r>
          </a:p>
          <a:p>
            <a:r>
              <a:rPr lang="en-US" dirty="0">
                <a:latin typeface="Times New Roman" panose="02020603050405020304" pitchFamily="18" charset="0"/>
                <a:cs typeface="Times New Roman" panose="02020603050405020304" pitchFamily="18" charset="0"/>
              </a:rPr>
              <a:t>Conclusions</a:t>
            </a:r>
          </a:p>
          <a:p>
            <a:r>
              <a:rPr lang="en-US" dirty="0">
                <a:latin typeface="Times New Roman" panose="02020603050405020304" pitchFamily="18" charset="0"/>
                <a:cs typeface="Times New Roman" panose="02020603050405020304" pitchFamily="18" charset="0"/>
              </a:rPr>
              <a:t>Recommendations</a:t>
            </a:r>
          </a:p>
        </p:txBody>
      </p:sp>
    </p:spTree>
    <p:extLst>
      <p:ext uri="{BB962C8B-B14F-4D97-AF65-F5344CB8AC3E}">
        <p14:creationId xmlns:p14="http://schemas.microsoft.com/office/powerpoint/2010/main" val="432107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9298-3B29-4574-04E7-0B0EB3368077}"/>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Loading and inspecting the data</a:t>
            </a:r>
          </a:p>
        </p:txBody>
      </p:sp>
      <p:sp>
        <p:nvSpPr>
          <p:cNvPr id="3" name="Content Placeholder 2">
            <a:extLst>
              <a:ext uri="{FF2B5EF4-FFF2-40B4-BE49-F238E27FC236}">
                <a16:creationId xmlns:a16="http://schemas.microsoft.com/office/drawing/2014/main" id="{8F087E02-FD33-D525-EAC1-A1342327B58C}"/>
              </a:ext>
            </a:extLst>
          </p:cNvPr>
          <p:cNvSpPr>
            <a:spLocks noGrp="1"/>
          </p:cNvSpPr>
          <p:nvPr>
            <p:ph idx="1"/>
          </p:nvPr>
        </p:nvSpPr>
        <p:spPr/>
        <p:txBody>
          <a:bodyPr>
            <a:normAutofit/>
          </a:bodyPr>
          <a:lstStyle/>
          <a:p>
            <a:pPr lvl="1"/>
            <a:r>
              <a:rPr lang="en-US" sz="2800" dirty="0">
                <a:latin typeface="Times New Roman" panose="02020603050405020304" pitchFamily="18" charset="0"/>
                <a:cs typeface="Times New Roman" panose="02020603050405020304" pitchFamily="18" charset="0"/>
              </a:rPr>
              <a:t>The packages </a:t>
            </a:r>
            <a:r>
              <a:rPr lang="en-US" sz="2800" dirty="0" err="1">
                <a:latin typeface="Times New Roman" panose="02020603050405020304" pitchFamily="18" charset="0"/>
                <a:cs typeface="Times New Roman" panose="02020603050405020304" pitchFamily="18" charset="0"/>
              </a:rPr>
              <a:t>matplotlib,pandas</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numpy</a:t>
            </a:r>
            <a:r>
              <a:rPr lang="en-US" sz="2800" dirty="0">
                <a:latin typeface="Times New Roman" panose="02020603050405020304" pitchFamily="18" charset="0"/>
                <a:cs typeface="Times New Roman" panose="02020603050405020304" pitchFamily="18" charset="0"/>
              </a:rPr>
              <a:t> were imported.</a:t>
            </a:r>
          </a:p>
          <a:p>
            <a:pPr lvl="1"/>
            <a:r>
              <a:rPr lang="en-US" sz="2800" dirty="0">
                <a:latin typeface="Times New Roman" panose="02020603050405020304" pitchFamily="18" charset="0"/>
                <a:cs typeface="Times New Roman" panose="02020603050405020304" pitchFamily="18" charset="0"/>
              </a:rPr>
              <a:t>Checked for the </a:t>
            </a:r>
            <a:r>
              <a:rPr lang="en-US" sz="2800" dirty="0" err="1">
                <a:latin typeface="Times New Roman" panose="02020603050405020304" pitchFamily="18" charset="0"/>
                <a:cs typeface="Times New Roman" panose="02020603050405020304" pitchFamily="18" charset="0"/>
              </a:rPr>
              <a:t>duplicates,summary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statistics,missing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values,erroneous</a:t>
            </a:r>
            <a:r>
              <a:rPr lang="en-US" sz="2800" dirty="0">
                <a:latin typeface="Times New Roman" panose="02020603050405020304" pitchFamily="18" charset="0"/>
                <a:cs typeface="Times New Roman" panose="02020603050405020304" pitchFamily="18" charset="0"/>
              </a:rPr>
              <a:t> values and identified the rows and columns contained in the dataset</a:t>
            </a:r>
          </a:p>
          <a:p>
            <a:pPr lvl="1"/>
            <a:r>
              <a:rPr lang="en-US" sz="2800" dirty="0">
                <a:latin typeface="Times New Roman" panose="02020603050405020304" pitchFamily="18" charset="0"/>
                <a:cs typeface="Times New Roman" panose="02020603050405020304" pitchFamily="18" charset="0"/>
              </a:rPr>
              <a:t>The dataset had a total of 31 columns and 88889 rows.</a:t>
            </a:r>
          </a:p>
          <a:p>
            <a:pPr lvl="1"/>
            <a:r>
              <a:rPr lang="en-US" sz="2800" dirty="0">
                <a:latin typeface="Times New Roman" panose="02020603050405020304" pitchFamily="18" charset="0"/>
                <a:cs typeface="Times New Roman" panose="02020603050405020304" pitchFamily="18" charset="0"/>
              </a:rPr>
              <a:t>From the information the data types were objects and floats </a:t>
            </a:r>
          </a:p>
          <a:p>
            <a:pPr lvl="1"/>
            <a:r>
              <a:rPr lang="en-US" sz="2800" dirty="0">
                <a:latin typeface="Times New Roman" panose="02020603050405020304" pitchFamily="18" charset="0"/>
                <a:cs typeface="Times New Roman" panose="02020603050405020304" pitchFamily="18" charset="0"/>
              </a:rPr>
              <a:t>Most columns had missing values which we delt with in the data cleaning part</a:t>
            </a:r>
          </a:p>
        </p:txBody>
      </p:sp>
    </p:spTree>
    <p:extLst>
      <p:ext uri="{BB962C8B-B14F-4D97-AF65-F5344CB8AC3E}">
        <p14:creationId xmlns:p14="http://schemas.microsoft.com/office/powerpoint/2010/main" val="2183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89C3-4A2C-ABFA-12D3-67C804BFD599}"/>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 cleaning </a:t>
            </a:r>
          </a:p>
        </p:txBody>
      </p:sp>
      <p:sp>
        <p:nvSpPr>
          <p:cNvPr id="3" name="Content Placeholder 2">
            <a:extLst>
              <a:ext uri="{FF2B5EF4-FFF2-40B4-BE49-F238E27FC236}">
                <a16:creationId xmlns:a16="http://schemas.microsoft.com/office/drawing/2014/main" id="{E283C194-2BCD-3FC7-5226-5EAEDEAEEB37}"/>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was analyzed using the </a:t>
            </a:r>
            <a:r>
              <a:rPr lang="en-US" dirty="0" err="1">
                <a:latin typeface="Times New Roman" panose="02020603050405020304" pitchFamily="18" charset="0"/>
                <a:cs typeface="Times New Roman" panose="02020603050405020304" pitchFamily="18" charset="0"/>
              </a:rPr>
              <a:t>VSCode</a:t>
            </a:r>
            <a:r>
              <a:rPr lang="en-US" dirty="0">
                <a:latin typeface="Times New Roman" panose="02020603050405020304" pitchFamily="18" charset="0"/>
                <a:cs typeface="Times New Roman" panose="02020603050405020304" pitchFamily="18" charset="0"/>
              </a:rPr>
              <a:t> code editor, with essential libraries such as matplotlib and pandas being imported </a:t>
            </a:r>
          </a:p>
          <a:p>
            <a:r>
              <a:rPr lang="en-US" dirty="0">
                <a:latin typeface="Times New Roman" panose="02020603050405020304" pitchFamily="18" charset="0"/>
                <a:cs typeface="Times New Roman" panose="02020603050405020304" pitchFamily="18" charset="0"/>
              </a:rPr>
              <a:t>The irrelevant columns were dropped also those that had a lot of missing values.</a:t>
            </a:r>
          </a:p>
          <a:p>
            <a:r>
              <a:rPr lang="en-US" dirty="0">
                <a:latin typeface="Times New Roman" panose="02020603050405020304" pitchFamily="18" charset="0"/>
                <a:cs typeface="Times New Roman" panose="02020603050405020304" pitchFamily="18" charset="0"/>
              </a:rPr>
              <a:t>Filled in the missing values of the  categorical columns with the string ‘unknown’ and for  the numerical columns  with 0.</a:t>
            </a:r>
          </a:p>
          <a:p>
            <a:r>
              <a:rPr lang="en-US" dirty="0">
                <a:latin typeface="Times New Roman" panose="02020603050405020304" pitchFamily="18" charset="0"/>
                <a:cs typeface="Times New Roman" panose="02020603050405020304" pitchFamily="18" charset="0"/>
              </a:rPr>
              <a:t>Stripped all white spaces </a:t>
            </a:r>
          </a:p>
          <a:p>
            <a:r>
              <a:rPr lang="en-US" dirty="0">
                <a:latin typeface="Times New Roman" panose="02020603050405020304" pitchFamily="18" charset="0"/>
                <a:cs typeface="Times New Roman" panose="02020603050405020304" pitchFamily="18" charset="0"/>
              </a:rPr>
              <a:t>Added more columns that would enable better visualizations</a:t>
            </a:r>
          </a:p>
        </p:txBody>
      </p:sp>
    </p:spTree>
    <p:extLst>
      <p:ext uri="{BB962C8B-B14F-4D97-AF65-F5344CB8AC3E}">
        <p14:creationId xmlns:p14="http://schemas.microsoft.com/office/powerpoint/2010/main" val="1893993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9F3F5-5CB2-3AA6-6706-162CC656B4E8}"/>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76574612-8537-D90D-057D-F67B16B422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Visualizations were created using matplotlib within the </a:t>
            </a:r>
            <a:r>
              <a:rPr lang="en-US" dirty="0" err="1">
                <a:latin typeface="Times New Roman" panose="02020603050405020304" pitchFamily="18" charset="0"/>
                <a:cs typeface="Times New Roman" panose="02020603050405020304" pitchFamily="18" charset="0"/>
              </a:rPr>
              <a:t>ipynb</a:t>
            </a:r>
            <a:r>
              <a:rPr lang="en-US" dirty="0">
                <a:latin typeface="Times New Roman" panose="02020603050405020304" pitchFamily="18" charset="0"/>
                <a:cs typeface="Times New Roman" panose="02020603050405020304" pitchFamily="18" charset="0"/>
              </a:rPr>
              <a:t> file, while additional visualizations shown below, were developed using Tableau.</a:t>
            </a:r>
          </a:p>
          <a:p>
            <a:r>
              <a:rPr lang="en-US" dirty="0">
                <a:latin typeface="Times New Roman" panose="02020603050405020304" pitchFamily="18" charset="0"/>
                <a:cs typeface="Times New Roman" panose="02020603050405020304" pitchFamily="18" charset="0"/>
              </a:rPr>
              <a:t>The visualizations addressed the objectives.</a:t>
            </a:r>
          </a:p>
        </p:txBody>
      </p:sp>
    </p:spTree>
    <p:extLst>
      <p:ext uri="{BB962C8B-B14F-4D97-AF65-F5344CB8AC3E}">
        <p14:creationId xmlns:p14="http://schemas.microsoft.com/office/powerpoint/2010/main" val="52972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A1D6-4B58-646B-302F-8353BCBE9DE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Graphical representation using a pie chart for the proportion of Accidents and Incidents</a:t>
            </a:r>
          </a:p>
        </p:txBody>
      </p:sp>
      <p:pic>
        <p:nvPicPr>
          <p:cNvPr id="5" name="Content Placeholder 4">
            <a:extLst>
              <a:ext uri="{FF2B5EF4-FFF2-40B4-BE49-F238E27FC236}">
                <a16:creationId xmlns:a16="http://schemas.microsoft.com/office/drawing/2014/main" id="{36FFA875-1E4B-CA65-1523-E878E5BC5A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0270" y="1863090"/>
            <a:ext cx="7898130" cy="4629785"/>
          </a:xfrm>
        </p:spPr>
      </p:pic>
    </p:spTree>
    <p:extLst>
      <p:ext uri="{BB962C8B-B14F-4D97-AF65-F5344CB8AC3E}">
        <p14:creationId xmlns:p14="http://schemas.microsoft.com/office/powerpoint/2010/main" val="41816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E97E-6403-90E0-0F51-1370E0718E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1: To analyze the Total Fatal Injuries by the Purpose of Flight.</a:t>
            </a:r>
          </a:p>
        </p:txBody>
      </p:sp>
      <p:pic>
        <p:nvPicPr>
          <p:cNvPr id="5" name="Content Placeholder 4">
            <a:extLst>
              <a:ext uri="{FF2B5EF4-FFF2-40B4-BE49-F238E27FC236}">
                <a16:creationId xmlns:a16="http://schemas.microsoft.com/office/drawing/2014/main" id="{64FAF594-0B97-0641-0909-0701560D4B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80260"/>
            <a:ext cx="10515600" cy="3840480"/>
          </a:xfrm>
        </p:spPr>
      </p:pic>
    </p:spTree>
    <p:extLst>
      <p:ext uri="{BB962C8B-B14F-4D97-AF65-F5344CB8AC3E}">
        <p14:creationId xmlns:p14="http://schemas.microsoft.com/office/powerpoint/2010/main" val="186781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E1346-D45F-DC6E-21B9-908A29E509FE}"/>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Objective 2.1:Identify aircraft  make with a higher likelihood of  accidents</a:t>
            </a:r>
          </a:p>
        </p:txBody>
      </p:sp>
      <p:pic>
        <p:nvPicPr>
          <p:cNvPr id="11" name="Picture Placeholder 10">
            <a:extLst>
              <a:ext uri="{FF2B5EF4-FFF2-40B4-BE49-F238E27FC236}">
                <a16:creationId xmlns:a16="http://schemas.microsoft.com/office/drawing/2014/main" id="{CCB1A7AC-EC4C-C1B4-8208-A3952637EB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901461" y="1825625"/>
            <a:ext cx="10389078" cy="4351338"/>
          </a:xfrm>
        </p:spPr>
      </p:pic>
    </p:spTree>
    <p:extLst>
      <p:ext uri="{BB962C8B-B14F-4D97-AF65-F5344CB8AC3E}">
        <p14:creationId xmlns:p14="http://schemas.microsoft.com/office/powerpoint/2010/main" val="41944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TotalTime>
  <Words>919</Words>
  <Application>Microsoft Office PowerPoint</Application>
  <PresentationFormat>Widescreen</PresentationFormat>
  <Paragraphs>72</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PHASE 1 PROJECT PRESENTATION   TITLE: AIRCRAFT RISK EVALUATION</vt:lpstr>
      <vt:lpstr>Goals</vt:lpstr>
      <vt:lpstr>Project workflow</vt:lpstr>
      <vt:lpstr>Loading and inspecting the data</vt:lpstr>
      <vt:lpstr>Data cleaning </vt:lpstr>
      <vt:lpstr>Data Visualization</vt:lpstr>
      <vt:lpstr>Graphical representation using a pie chart for the proportion of Accidents and Incidents</vt:lpstr>
      <vt:lpstr>Objective 1: To analyze the Total Fatal Injuries by the Purpose of Flight.</vt:lpstr>
      <vt:lpstr>Objective 2.1:Identify aircraft  make with a higher likelihood of  accidents</vt:lpstr>
      <vt:lpstr>Objective 2.2 :Identify aircraft  models with the highest likelihood of  accidents </vt:lpstr>
      <vt:lpstr>Objective 3:Investigate the  locations that have historically proven risky for aircraft operations</vt:lpstr>
      <vt:lpstr>Objective 4:Determine the number of engines sufficient for ensuring the stability and safety of aircraft operations.</vt:lpstr>
      <vt:lpstr>Findings</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lyster kwamboka</dc:creator>
  <cp:lastModifiedBy>lyster kwamboka</cp:lastModifiedBy>
  <cp:revision>4</cp:revision>
  <dcterms:created xsi:type="dcterms:W3CDTF">2025-03-26T12:54:51Z</dcterms:created>
  <dcterms:modified xsi:type="dcterms:W3CDTF">2025-03-27T23:07:05Z</dcterms:modified>
</cp:coreProperties>
</file>