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7"/>
  </p:notesMasterIdLst>
  <p:sldIdLst>
    <p:sldId id="256" r:id="rId2"/>
    <p:sldId id="328" r:id="rId3"/>
    <p:sldId id="284" r:id="rId4"/>
    <p:sldId id="329" r:id="rId5"/>
    <p:sldId id="310" r:id="rId6"/>
    <p:sldId id="315" r:id="rId7"/>
    <p:sldId id="291" r:id="rId8"/>
    <p:sldId id="294" r:id="rId9"/>
    <p:sldId id="295" r:id="rId10"/>
    <p:sldId id="330" r:id="rId11"/>
    <p:sldId id="325" r:id="rId12"/>
    <p:sldId id="316" r:id="rId13"/>
    <p:sldId id="326" r:id="rId14"/>
    <p:sldId id="332" r:id="rId15"/>
    <p:sldId id="331" r:id="rId16"/>
    <p:sldId id="309" r:id="rId17"/>
    <p:sldId id="318" r:id="rId18"/>
    <p:sldId id="298" r:id="rId19"/>
    <p:sldId id="319" r:id="rId20"/>
    <p:sldId id="320" r:id="rId21"/>
    <p:sldId id="304" r:id="rId22"/>
    <p:sldId id="307" r:id="rId23"/>
    <p:sldId id="321" r:id="rId24"/>
    <p:sldId id="323" r:id="rId25"/>
    <p:sldId id="322" r:id="rId26"/>
    <p:sldId id="301" r:id="rId27"/>
    <p:sldId id="333" r:id="rId28"/>
    <p:sldId id="305" r:id="rId29"/>
    <p:sldId id="312" r:id="rId30"/>
    <p:sldId id="313" r:id="rId31"/>
    <p:sldId id="282" r:id="rId32"/>
    <p:sldId id="311" r:id="rId33"/>
    <p:sldId id="334" r:id="rId34"/>
    <p:sldId id="335" r:id="rId35"/>
    <p:sldId id="336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94694"/>
  </p:normalViewPr>
  <p:slideViewPr>
    <p:cSldViewPr snapToGrid="0" snapToObjects="1" showGuides="1">
      <p:cViewPr varScale="1">
        <p:scale>
          <a:sx n="161" d="100"/>
          <a:sy n="161" d="100"/>
        </p:scale>
        <p:origin x="616" y="200"/>
      </p:cViewPr>
      <p:guideLst>
        <p:guide orient="horz" pos="1620"/>
        <p:guide pos="2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99417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3" y="1369219"/>
            <a:ext cx="8316174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y_typed_lambda_calculu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4777829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Strongly-typed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System F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in GHC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1" y="799397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Stephanie </a:t>
            </a:r>
            <a:r>
              <a:rPr lang="en-US" sz="1500" dirty="0" err="1">
                <a:solidFill>
                  <a:srgbClr val="FFFFFF"/>
                </a:solidFill>
              </a:rPr>
              <a:t>Weirich</a:t>
            </a:r>
            <a:endParaRPr lang="en-US" sz="1500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Chalmers FP seminar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June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/challenge/</a:t>
            </a:r>
            <a:r>
              <a:rPr lang="en-US" sz="2100" dirty="0" err="1"/>
              <a:t>debruijn</a:t>
            </a:r>
            <a:r>
              <a:rPr lang="en-US" sz="2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Beta-reduction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binders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D2B8-B3B5-9647-8296-9128E313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BD5A-296A-0D48-9595-AA4B412A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i="1" dirty="0">
                <a:solidFill>
                  <a:srgbClr val="333333"/>
                </a:solidFill>
              </a:rPr>
              <a:t>S</a:t>
            </a:r>
            <a:r>
              <a:rPr lang="en-US" sz="27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-- index type, like Nat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Sub  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type, like "</a:t>
            </a:r>
            <a:r>
              <a:rPr lang="en-US" i="1" dirty="0" err="1">
                <a:solidFill>
                  <a:srgbClr val="448C27"/>
                </a:solidFill>
                <a:latin typeface="Menlo" panose="020B0609030804020204" pitchFamily="49" charset="0"/>
              </a:rPr>
              <a:t>Idx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-&gt; Exp"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         -- apply substitution to index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         -- increase the binding level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8596831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		   	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use with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generalize AST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var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create a substitution</a:t>
            </a: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8732633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e2) 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536B-8E78-1641-8BFE-F9CFC4FFB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strongly-typed AST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936F2-647F-D745-8F63-EF9804753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types to rule out errors</a:t>
            </a:r>
          </a:p>
        </p:txBody>
      </p:sp>
    </p:spTree>
    <p:extLst>
      <p:ext uri="{BB962C8B-B14F-4D97-AF65-F5344CB8AC3E}">
        <p14:creationId xmlns:p14="http://schemas.microsoft.com/office/powerpoint/2010/main" val="417419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AST for 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[Ty] -&gt; Ty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Sing</a:t>
            </a:r>
            <a:r>
              <a:rPr lang="el-GR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t1 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(t1:g) t2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(t1 :-&gt; t2)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(t1 :-&gt; t2)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F9816-14BE-1F4F-A886-68ABF3CD6865}"/>
              </a:ext>
            </a:extLst>
          </p:cNvPr>
          <p:cNvSpPr txBox="1"/>
          <p:nvPr/>
        </p:nvSpPr>
        <p:spPr>
          <a:xfrm>
            <a:off x="1" y="4866501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491C3940-E681-2547-BE85-FE4732E67E14}"/>
              </a:ext>
            </a:extLst>
          </p:cNvPr>
          <p:cNvSpPr/>
          <p:nvPr/>
        </p:nvSpPr>
        <p:spPr>
          <a:xfrm>
            <a:off x="6020554" y="1099545"/>
            <a:ext cx="2801294" cy="994172"/>
          </a:xfrm>
          <a:prstGeom prst="accentBorderCallout1">
            <a:avLst>
              <a:gd name="adj1" fmla="val 18750"/>
              <a:gd name="adj2" fmla="val -8333"/>
              <a:gd name="adj3" fmla="val 85979"/>
              <a:gd name="adj4" fmla="val -11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"typing context" </a:t>
            </a:r>
            <a:br>
              <a:rPr lang="en-US" dirty="0"/>
            </a:br>
            <a:r>
              <a:rPr lang="en-US" dirty="0"/>
              <a:t>nth Ty in list is type of nth bound variable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4BE5E71F-2F4B-3A47-A1C5-C11C152C19CB}"/>
              </a:ext>
            </a:extLst>
          </p:cNvPr>
          <p:cNvSpPr/>
          <p:nvPr/>
        </p:nvSpPr>
        <p:spPr>
          <a:xfrm>
            <a:off x="6427960" y="4000593"/>
            <a:ext cx="2607398" cy="865908"/>
          </a:xfrm>
          <a:prstGeom prst="accentBorderCallout1">
            <a:avLst>
              <a:gd name="adj1" fmla="val 18750"/>
              <a:gd name="adj2" fmla="val -8333"/>
              <a:gd name="adj3" fmla="val -33151"/>
              <a:gd name="adj4" fmla="val -43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new type to the context in the body of the lambda (via cons)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C0F2117D-E2D0-CC43-ABC0-3DAF14D78898}"/>
              </a:ext>
            </a:extLst>
          </p:cNvPr>
          <p:cNvSpPr/>
          <p:nvPr/>
        </p:nvSpPr>
        <p:spPr>
          <a:xfrm>
            <a:off x="6020554" y="2232461"/>
            <a:ext cx="2922760" cy="865908"/>
          </a:xfrm>
          <a:prstGeom prst="accentBorderCallout1">
            <a:avLst>
              <a:gd name="adj1" fmla="val 18750"/>
              <a:gd name="adj2" fmla="val -8333"/>
              <a:gd name="adj3" fmla="val 79767"/>
              <a:gd name="adj4" fmla="val -10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selects a type from the context (&amp; must be in range) 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9ADD490A-BBAD-3848-86D6-47D933B5723C}"/>
              </a:ext>
            </a:extLst>
          </p:cNvPr>
          <p:cNvSpPr/>
          <p:nvPr/>
        </p:nvSpPr>
        <p:spPr>
          <a:xfrm>
            <a:off x="4046899" y="4477552"/>
            <a:ext cx="1439501" cy="579422"/>
          </a:xfrm>
          <a:prstGeom prst="accentBorderCallout1">
            <a:avLst>
              <a:gd name="adj1" fmla="val 18750"/>
              <a:gd name="adj2" fmla="val -8333"/>
              <a:gd name="adj3" fmla="val -134375"/>
              <a:gd name="adj4" fmla="val -13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I'll come back to this</a:t>
            </a:r>
          </a:p>
        </p:txBody>
      </p:sp>
    </p:spTree>
    <p:extLst>
      <p:ext uri="{BB962C8B-B14F-4D97-AF65-F5344CB8AC3E}">
        <p14:creationId xmlns:p14="http://schemas.microsoft.com/office/powerpoint/2010/main" val="412110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FBE0-F1D1-284F-BE53-CED3007C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000C-07B5-AA47-BD94-E5C783F9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9393536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{}  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impossible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:-&gt;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AAAAAA"/>
                </a:solidFill>
                <a:latin typeface="Menlo" panose="020B0609030804020204" pitchFamily="49" charset="0"/>
              </a:rPr>
              <a:t>    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800" i="1" dirty="0" err="1">
                <a:solidFill>
                  <a:schemeClr val="accent6"/>
                </a:solidFill>
                <a:latin typeface="Menlo" panose="020B0609030804020204" pitchFamily="49" charset="0"/>
              </a:rPr>
              <a:t>stepApp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 (</a:t>
            </a:r>
            <a:r>
              <a:rPr lang="en-US" sz="1800" i="1" dirty="0" err="1">
                <a:solidFill>
                  <a:schemeClr val="accent6"/>
                </a:solidFill>
                <a:latin typeface="Menlo" panose="020B0609030804020204" pitchFamily="49" charset="0"/>
              </a:rPr>
              <a:t>IntE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 x) e2 = error "Type error"</a:t>
            </a:r>
            <a:endParaRPr lang="en-US" sz="1800" dirty="0">
              <a:solidFill>
                <a:schemeClr val="accent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{}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impossible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149D4-250B-2147-BDDD-B213A34B228A}"/>
              </a:ext>
            </a:extLst>
          </p:cNvPr>
          <p:cNvSpPr txBox="1"/>
          <p:nvPr/>
        </p:nvSpPr>
        <p:spPr>
          <a:xfrm>
            <a:off x="1" y="4866501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9203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TYPED</a:t>
            </a:r>
            <a:r>
              <a:rPr lang="en-US" dirty="0"/>
              <a:t> 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60" y="1007864"/>
            <a:ext cx="8797018" cy="3624859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A reference to a specific type in the list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Z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u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Substitution applies to indices in g1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and produces terms in g2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Sub (g1 :: [Ty]) (g2 :: [Ty])            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g2 t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9525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SubstTyped.hs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11477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1743-2690-8F48-898E-7B17AD45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318"/>
            <a:ext cx="7886699" cy="69951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Confession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7448-ADCC-6A4B-870C-DE06FF22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95"/>
            <a:ext cx="7886699" cy="315468"/>
          </a:xfrm>
        </p:spPr>
        <p:txBody>
          <a:bodyPr vert="horz" lIns="68580" tIns="34290" rIns="68580" bIns="3429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used to be afraid of de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Bruijn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indices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5155C60-230B-544A-8DDB-0979262C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587" y="1401224"/>
            <a:ext cx="5302917" cy="32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1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Generic</a:t>
            </a:r>
            <a:r>
              <a:rPr lang="en-US" dirty="0"/>
              <a:t> typed 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82" y="1136999"/>
            <a:ext cx="8797018" cy="36248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(a::[k]-&gt;k-&gt;Type)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(g1 :: [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]) (g2 :: [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])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20913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/>
          <a:lstStyle/>
          <a:p>
            <a:r>
              <a:rPr lang="en-US" dirty="0"/>
              <a:t>Generic 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60" y="1007864"/>
            <a:ext cx="9603990" cy="36248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9525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SubstTyped.hs</a:t>
            </a:r>
            <a:endParaRPr lang="en-US" sz="1013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259FDE08-E82B-DB47-AA52-21024E80BAEF}"/>
              </a:ext>
            </a:extLst>
          </p:cNvPr>
          <p:cNvSpPr/>
          <p:nvPr/>
        </p:nvSpPr>
        <p:spPr>
          <a:xfrm>
            <a:off x="4993855" y="492932"/>
            <a:ext cx="3621386" cy="2679826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code as before, only the types change</a:t>
            </a:r>
          </a:p>
        </p:txBody>
      </p:sp>
    </p:spTree>
    <p:extLst>
      <p:ext uri="{BB962C8B-B14F-4D97-AF65-F5344CB8AC3E}">
        <p14:creationId xmlns:p14="http://schemas.microsoft.com/office/powerpoint/2010/main" val="291983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FC65-D9A4-B347-B4AE-F2750969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04" y="1"/>
            <a:ext cx="7886700" cy="1665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 STLC to System 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5989-3A5E-C94E-A484-DC297035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304" y="2139553"/>
            <a:ext cx="7886700" cy="11251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4111D-2A01-E24B-AE64-B0AFEA1E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4" y="1867949"/>
            <a:ext cx="7886700" cy="2401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F25275-8E16-9B4A-829E-D72DC792E565}"/>
              </a:ext>
            </a:extLst>
          </p:cNvPr>
          <p:cNvSpPr/>
          <p:nvPr/>
        </p:nvSpPr>
        <p:spPr>
          <a:xfrm>
            <a:off x="72065" y="4866501"/>
            <a:ext cx="229261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hlinkClick r:id="rId3"/>
              </a:rPr>
              <a:t>https://en.wikipedia.org/wiki/System_F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21695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 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[Ty]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-&gt; Ty -&gt; 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g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t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dirty="0">
                <a:solidFill>
                  <a:srgbClr val="7A3E9D"/>
                </a:solidFill>
                <a:latin typeface="Menlo" panose="020B0609030804020204" pitchFamily="49" charset="0"/>
              </a:rPr>
              <a:t>Π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 :: Ty)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(t1:g) t2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(t1 :-&gt; t2)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(t1 :-&gt; t2)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t1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g t2</a:t>
            </a:r>
          </a:p>
          <a:p>
            <a:pPr marL="0" indent="0">
              <a:buNone/>
            </a:pP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 (more)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F9816-14BE-1F4F-A886-68ABF3CD6865}"/>
              </a:ext>
            </a:extLst>
          </p:cNvPr>
          <p:cNvSpPr txBox="1"/>
          <p:nvPr/>
        </p:nvSpPr>
        <p:spPr>
          <a:xfrm>
            <a:off x="0" y="4917115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838FFD7B-6E58-5049-80DF-624AE40FCB18}"/>
              </a:ext>
            </a:extLst>
          </p:cNvPr>
          <p:cNvSpPr/>
          <p:nvPr/>
        </p:nvSpPr>
        <p:spPr>
          <a:xfrm>
            <a:off x="6165409" y="2006799"/>
            <a:ext cx="2801294" cy="374262"/>
          </a:xfrm>
          <a:prstGeom prst="accentBorderCallout1">
            <a:avLst>
              <a:gd name="adj1" fmla="val 18750"/>
              <a:gd name="adj2" fmla="val -8333"/>
              <a:gd name="adj3" fmla="val -79278"/>
              <a:gd name="adj4" fmla="val -1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index for "alpha"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D44A8E98-67EC-034B-BDBC-2829B1F26E8D}"/>
              </a:ext>
            </a:extLst>
          </p:cNvPr>
          <p:cNvSpPr/>
          <p:nvPr/>
        </p:nvSpPr>
        <p:spPr>
          <a:xfrm>
            <a:off x="6165409" y="2521555"/>
            <a:ext cx="2801294" cy="891601"/>
          </a:xfrm>
          <a:prstGeom prst="accentBorderCallout1">
            <a:avLst>
              <a:gd name="adj1" fmla="val 18750"/>
              <a:gd name="adj2" fmla="val -8333"/>
              <a:gd name="adj3" fmla="val -33631"/>
              <a:gd name="adj4" fmla="val -104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indices as STLC:</a:t>
            </a:r>
            <a:br>
              <a:rPr lang="en-US" dirty="0"/>
            </a:br>
            <a:r>
              <a:rPr lang="en-US" dirty="0"/>
              <a:t>Not tracking</a:t>
            </a:r>
            <a:br>
              <a:rPr lang="en-US" dirty="0"/>
            </a:br>
            <a:r>
              <a:rPr lang="en-US" dirty="0"/>
              <a:t> scoping of type variables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A837AC98-283D-7041-A1E9-2EE3824174A9}"/>
              </a:ext>
            </a:extLst>
          </p:cNvPr>
          <p:cNvSpPr/>
          <p:nvPr/>
        </p:nvSpPr>
        <p:spPr>
          <a:xfrm>
            <a:off x="6165409" y="4025514"/>
            <a:ext cx="2801294" cy="891601"/>
          </a:xfrm>
          <a:prstGeom prst="accentBorderCallout1">
            <a:avLst>
              <a:gd name="adj1" fmla="val 76629"/>
              <a:gd name="adj2" fmla="val -7363"/>
              <a:gd name="adj3" fmla="val 95326"/>
              <a:gd name="adj4" fmla="val -16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change to existing STLC data constructors</a:t>
            </a:r>
          </a:p>
          <a:p>
            <a:pPr algn="ctr"/>
            <a:r>
              <a:rPr lang="en-US" dirty="0"/>
              <a:t>More constructors to come</a:t>
            </a:r>
          </a:p>
        </p:txBody>
      </p:sp>
    </p:spTree>
    <p:extLst>
      <p:ext uri="{BB962C8B-B14F-4D97-AF65-F5344CB8AC3E}">
        <p14:creationId xmlns:p14="http://schemas.microsoft.com/office/powerpoint/2010/main" val="416055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instance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where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var =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VarTy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t2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59622-F43C-9A4F-9C16-C70CE5739D08}"/>
              </a:ext>
            </a:extLst>
          </p:cNvPr>
          <p:cNvSpPr txBox="1"/>
          <p:nvPr/>
        </p:nvSpPr>
        <p:spPr>
          <a:xfrm>
            <a:off x="1" y="4866501"/>
            <a:ext cx="56297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8446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types 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$(singletons [d|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instance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where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var =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VarTy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t2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|])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59622-F43C-9A4F-9C16-C70CE5739D08}"/>
              </a:ext>
            </a:extLst>
          </p:cNvPr>
          <p:cNvSpPr txBox="1"/>
          <p:nvPr/>
        </p:nvSpPr>
        <p:spPr>
          <a:xfrm>
            <a:off x="1" y="4866501"/>
            <a:ext cx="56297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83378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 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[Ty] -&gt; Ty -&gt; 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…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Sing</a:t>
            </a:r>
            <a:r>
              <a:rPr lang="el-GR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SingleSub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IncList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D52EF-9532-AA46-A67B-3D71F3F3BF3B}"/>
              </a:ext>
            </a:extLst>
          </p:cNvPr>
          <p:cNvSpPr txBox="1"/>
          <p:nvPr/>
        </p:nvSpPr>
        <p:spPr>
          <a:xfrm>
            <a:off x="0" y="4866501"/>
            <a:ext cx="8867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PolyTyped.hs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FD3DD-6049-354F-B939-CABD9CE2382D}"/>
              </a:ext>
            </a:extLst>
          </p:cNvPr>
          <p:cNvSpPr txBox="1"/>
          <p:nvPr/>
        </p:nvSpPr>
        <p:spPr>
          <a:xfrm>
            <a:off x="2445448" y="4632723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 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18F351FF-AA91-FC4F-B8A0-1230F0A13A3B}"/>
              </a:ext>
            </a:extLst>
          </p:cNvPr>
          <p:cNvSpPr/>
          <p:nvPr/>
        </p:nvSpPr>
        <p:spPr>
          <a:xfrm>
            <a:off x="5459235" y="2571750"/>
            <a:ext cx="3548958" cy="620163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Promoted versions of "</a:t>
            </a:r>
            <a:r>
              <a:rPr lang="en-US" dirty="0" err="1"/>
              <a:t>subst</a:t>
            </a:r>
            <a:r>
              <a:rPr lang="en-US" dirty="0"/>
              <a:t>" and "</a:t>
            </a:r>
            <a:r>
              <a:rPr lang="en-US" dirty="0" err="1"/>
              <a:t>singleSub</a:t>
            </a:r>
            <a:r>
              <a:rPr lang="en-US" dirty="0"/>
              <a:t>", via singletons library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46912ABB-B0FA-444C-AA77-AFD15A61F5C7}"/>
              </a:ext>
            </a:extLst>
          </p:cNvPr>
          <p:cNvSpPr/>
          <p:nvPr/>
        </p:nvSpPr>
        <p:spPr>
          <a:xfrm>
            <a:off x="5321924" y="4280448"/>
            <a:ext cx="3161173" cy="620163"/>
          </a:xfrm>
          <a:prstGeom prst="accentBorderCallout1">
            <a:avLst>
              <a:gd name="adj1" fmla="val 18750"/>
              <a:gd name="adj2" fmla="val -8333"/>
              <a:gd name="adj3" fmla="val -21806"/>
              <a:gd name="adj4" fmla="val -60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all type variables in the context (def. not shown)</a:t>
            </a: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6DF1C1A2-CD4D-F843-8F83-5D3B8AD7EAAA}"/>
              </a:ext>
            </a:extLst>
          </p:cNvPr>
          <p:cNvSpPr/>
          <p:nvPr/>
        </p:nvSpPr>
        <p:spPr>
          <a:xfrm>
            <a:off x="5779690" y="1717809"/>
            <a:ext cx="2911637" cy="620163"/>
          </a:xfrm>
          <a:prstGeom prst="accentBorderCallout1">
            <a:avLst>
              <a:gd name="adj1" fmla="val 81524"/>
              <a:gd name="adj2" fmla="val -5218"/>
              <a:gd name="adj3" fmla="val 217609"/>
              <a:gd name="adj4" fmla="val -59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Singleton type for Ty, </a:t>
            </a:r>
            <a:br>
              <a:rPr lang="en-US" dirty="0"/>
            </a:br>
            <a:r>
              <a:rPr lang="en-US" dirty="0"/>
              <a:t>via singletons library </a:t>
            </a:r>
          </a:p>
        </p:txBody>
      </p:sp>
    </p:spTree>
    <p:extLst>
      <p:ext uri="{BB962C8B-B14F-4D97-AF65-F5344CB8AC3E}">
        <p14:creationId xmlns:p14="http://schemas.microsoft.com/office/powerpoint/2010/main" val="4668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C91-E3B2-874D-AED4-B1BA8A7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6E50-E0EF-5E41-93FB-0A4F719D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861493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incTy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 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12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583-8648-7947-92B9-D6475E13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be dragons!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94AB-2BEB-B84A-9A87-0FBE835D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369219"/>
            <a:ext cx="8633045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4B69C6"/>
                </a:solidFill>
                <a:latin typeface="Menlo" panose="020B0609030804020204" pitchFamily="49" charset="0"/>
              </a:rPr>
              <a:t>forall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Sing</a:t>
            </a:r>
            <a:r>
              <a:rPr lang="el-GR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… 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</a:rPr>
              <a:t>-- other cases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IncList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sLift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</a:rPr>
              <a:t>-- TYPE ERROR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-- Have: Exp 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(Map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g))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(Lift s) t)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TyLam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:: Exp 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s) g))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(Lift s) t)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 -&gt; Exp (Map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s) g)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PolyTy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t)</a:t>
            </a:r>
          </a:p>
        </p:txBody>
      </p:sp>
    </p:spTree>
    <p:extLst>
      <p:ext uri="{BB962C8B-B14F-4D97-AF65-F5344CB8AC3E}">
        <p14:creationId xmlns:p14="http://schemas.microsoft.com/office/powerpoint/2010/main" val="2137184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D45B-82CD-4A45-B19E-F2BCFA54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Oops: Need a type equality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B4636-F28A-2B4A-AE00-20F9497F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GHC cannot show two types involving "</a:t>
            </a:r>
            <a:r>
              <a:rPr lang="en-US" sz="2400" dirty="0" err="1"/>
              <a:t>Subst</a:t>
            </a:r>
            <a:r>
              <a:rPr lang="en-US" sz="2400" dirty="0"/>
              <a:t>" equal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Map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g)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~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s) g)</a:t>
            </a:r>
            <a:b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</a:br>
            <a:endParaRPr lang="en-US" sz="2400" dirty="0"/>
          </a:p>
          <a:p>
            <a:r>
              <a:rPr lang="en-US" sz="2400" dirty="0"/>
              <a:t>In Coq or </a:t>
            </a:r>
            <a:r>
              <a:rPr lang="en-US" sz="2400" dirty="0" err="1"/>
              <a:t>Agda</a:t>
            </a:r>
            <a:r>
              <a:rPr lang="en-US" sz="2400" dirty="0"/>
              <a:t> we would </a:t>
            </a:r>
            <a:r>
              <a:rPr lang="en-US" sz="2400" i="1" dirty="0"/>
              <a:t>prove</a:t>
            </a:r>
            <a:r>
              <a:rPr lang="en-US" sz="2400" dirty="0"/>
              <a:t> properties of substitution</a:t>
            </a:r>
          </a:p>
          <a:p>
            <a:r>
              <a:rPr lang="en-US" sz="2400" dirty="0"/>
              <a:t>Haskell is </a:t>
            </a:r>
            <a:r>
              <a:rPr lang="en-US" sz="2400" i="1" dirty="0"/>
              <a:t>not</a:t>
            </a:r>
            <a:r>
              <a:rPr lang="en-US" sz="2400" dirty="0"/>
              <a:t> a proof assistant, so that route is unavailable</a:t>
            </a:r>
          </a:p>
          <a:p>
            <a:r>
              <a:rPr lang="en-US" sz="2400" dirty="0"/>
              <a:t>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21DB-CDCA-4144-81E2-380843AC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B81E-2C7F-6144-A4F2-CDBF3615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7474201" cy="3263504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How to implement the Simply-Typed Lambda Calculus (STLC) using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a general interface for substitution makes this much less scary</a:t>
            </a:r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 above, but with a strongly-typed representation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we can </a:t>
            </a:r>
            <a:r>
              <a:rPr lang="en-US" i="1" dirty="0"/>
              <a:t>refine</a:t>
            </a:r>
            <a:r>
              <a:rPr lang="en-US" dirty="0"/>
              <a:t> the general interface above to show that substitution preserves types</a:t>
            </a:r>
            <a:br>
              <a:rPr lang="en-US" dirty="0"/>
            </a:b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 above, but for System F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singletons library automates all of the boilerplate</a:t>
            </a:r>
          </a:p>
          <a:p>
            <a:pPr lvl="1"/>
            <a:r>
              <a:rPr lang="en-US" dirty="0"/>
              <a:t>caveat: there </a:t>
            </a:r>
            <a:r>
              <a:rPr lang="en-US"/>
              <a:t>are still some </a:t>
            </a:r>
            <a:r>
              <a:rPr lang="en-US" dirty="0"/>
              <a:t>dragons here!</a:t>
            </a:r>
          </a:p>
        </p:txBody>
      </p:sp>
    </p:spTree>
    <p:extLst>
      <p:ext uri="{BB962C8B-B14F-4D97-AF65-F5344CB8AC3E}">
        <p14:creationId xmlns:p14="http://schemas.microsoft.com/office/powerpoint/2010/main" val="2951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325B-D117-044D-BB0E-9E38FF10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is not a proof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636F-9CA7-644C-BF9B-ECC08D5D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type class constraint solver to prove it?</a:t>
            </a:r>
          </a:p>
          <a:p>
            <a:pPr lvl="1"/>
            <a:r>
              <a:rPr lang="en-US" dirty="0"/>
              <a:t>Works for simple properties, but not here</a:t>
            </a:r>
          </a:p>
          <a:p>
            <a:r>
              <a:rPr lang="en-US" dirty="0"/>
              <a:t>Check the property at runtime?</a:t>
            </a:r>
          </a:p>
          <a:p>
            <a:pPr lvl="1"/>
            <a:r>
              <a:rPr lang="en-US" dirty="0"/>
              <a:t>Runtime cost for doing the check, runtime cost for propagating the context</a:t>
            </a:r>
          </a:p>
          <a:p>
            <a:r>
              <a:rPr lang="en-US" dirty="0"/>
              <a:t>Solution(?) add an "axiom" to use during type checking </a:t>
            </a:r>
          </a:p>
          <a:p>
            <a:pPr lvl="1"/>
            <a:r>
              <a:rPr lang="en-US" dirty="0"/>
              <a:t>Implemented by </a:t>
            </a:r>
            <a:r>
              <a:rPr lang="en-US" dirty="0" err="1"/>
              <a:t>unsafeCoerce</a:t>
            </a:r>
            <a:r>
              <a:rPr lang="en-US" dirty="0"/>
              <a:t>, carefully marked in a separate file</a:t>
            </a:r>
          </a:p>
          <a:p>
            <a:pPr lvl="1"/>
            <a:r>
              <a:rPr lang="en-US" dirty="0"/>
              <a:t>This is dangerous; an invalid axiom could cause GHC to </a:t>
            </a:r>
            <a:r>
              <a:rPr lang="en-US" dirty="0" err="1"/>
              <a:t>segfault</a:t>
            </a:r>
            <a:endParaRPr lang="en-US" dirty="0"/>
          </a:p>
          <a:p>
            <a:pPr lvl="1"/>
            <a:r>
              <a:rPr lang="en-US" dirty="0"/>
              <a:t>Justify axiom via external means (Coq proofs, </a:t>
            </a:r>
            <a:r>
              <a:rPr lang="en-US" dirty="0" err="1"/>
              <a:t>QuickCheck</a:t>
            </a:r>
            <a:r>
              <a:rPr lang="en-US" dirty="0"/>
              <a:t> tests, etc.)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prop_axiom1 :: Sub Ty -&gt; [Ty] -&gt; Bool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prop_axiom1 s g = map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g) </a:t>
            </a:r>
            <a:b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                == 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s) g)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F5FC-5103-0340-8B1B-3CE925B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68D5-3795-CA42-BF9A-4E0586F5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7886700" cy="3263504"/>
          </a:xfrm>
        </p:spPr>
        <p:txBody>
          <a:bodyPr/>
          <a:lstStyle/>
          <a:p>
            <a:r>
              <a:rPr lang="en-US" dirty="0"/>
              <a:t>Can implement substitution via de </a:t>
            </a:r>
            <a:r>
              <a:rPr lang="en-US" dirty="0" err="1"/>
              <a:t>Bruijn</a:t>
            </a:r>
            <a:r>
              <a:rPr lang="en-US" dirty="0"/>
              <a:t> indices in a generic way, simplifying development  </a:t>
            </a:r>
          </a:p>
          <a:p>
            <a:endParaRPr lang="en-US" dirty="0"/>
          </a:p>
          <a:p>
            <a:r>
              <a:rPr lang="en-US" dirty="0"/>
              <a:t>Singletons is an impressive tool for type-level programming, especially with promoted type classes</a:t>
            </a:r>
          </a:p>
          <a:p>
            <a:endParaRPr lang="en-US" dirty="0"/>
          </a:p>
          <a:p>
            <a:r>
              <a:rPr lang="en-US" dirty="0"/>
              <a:t>But, Strongly-typed System F demonstrates the limit of what we can do in Dependent Haskell without extending the built-in proof theory</a:t>
            </a:r>
          </a:p>
        </p:txBody>
      </p:sp>
    </p:spTree>
    <p:extLst>
      <p:ext uri="{BB962C8B-B14F-4D97-AF65-F5344CB8AC3E}">
        <p14:creationId xmlns:p14="http://schemas.microsoft.com/office/powerpoint/2010/main" val="22878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1CA3A-7934-9149-A542-3AA8C01B8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31270A-AD42-D946-99B9-E98FAE6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1AC1-5DEC-5B42-A9A3-F66DD97F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D31D2-D558-E64E-A40B-BE43567A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984" y="255389"/>
            <a:ext cx="6236032" cy="4632722"/>
          </a:xfrm>
        </p:spPr>
      </p:pic>
    </p:spTree>
    <p:extLst>
      <p:ext uri="{BB962C8B-B14F-4D97-AF65-F5344CB8AC3E}">
        <p14:creationId xmlns:p14="http://schemas.microsoft.com/office/powerpoint/2010/main" val="317688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9A3D-5E93-6D49-9051-02CACF7A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 in Haskell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48860-45D5-574C-811C-8CBF61A3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696" y="1370013"/>
            <a:ext cx="5406608" cy="3262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E3082-677F-7F4A-A0D6-5A7A69099F4F}"/>
              </a:ext>
            </a:extLst>
          </p:cNvPr>
          <p:cNvSpPr txBox="1"/>
          <p:nvPr/>
        </p:nvSpPr>
        <p:spPr>
          <a:xfrm>
            <a:off x="259237" y="4744617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ICFP 2008</a:t>
            </a:r>
          </a:p>
        </p:txBody>
      </p:sp>
    </p:spTree>
    <p:extLst>
      <p:ext uri="{BB962C8B-B14F-4D97-AF65-F5344CB8AC3E}">
        <p14:creationId xmlns:p14="http://schemas.microsoft.com/office/powerpoint/2010/main" val="472489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87DF-FA34-CC4D-BCF0-7F0F78CC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 in Coq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5E557-4623-B54C-BA43-9BB041C0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53" y="1128056"/>
            <a:ext cx="7019183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9504B-7C2B-3C43-B3D1-F7440AA32DE7}"/>
              </a:ext>
            </a:extLst>
          </p:cNvPr>
          <p:cNvSpPr txBox="1"/>
          <p:nvPr/>
        </p:nvSpPr>
        <p:spPr>
          <a:xfrm>
            <a:off x="489343" y="4866501"/>
            <a:ext cx="277832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JAR August 2012, Volume 49, Issue 2, pp 141-159</a:t>
            </a:r>
          </a:p>
        </p:txBody>
      </p:sp>
    </p:spTree>
    <p:extLst>
      <p:ext uri="{BB962C8B-B14F-4D97-AF65-F5344CB8AC3E}">
        <p14:creationId xmlns:p14="http://schemas.microsoft.com/office/powerpoint/2010/main" val="392439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0A3-A325-9642-91A7-F51E1C36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E483-44AB-F24F-97E1-CA8C90D7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be able to explain everything. These slides, the full source code, and a full explanation are available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assume that you are already familiar with some topics (STLC &amp; System F) and can read Haskell data types, type classes and functions.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EFD45-503A-1043-BA50-2A022DDF3ADA}"/>
              </a:ext>
            </a:extLst>
          </p:cNvPr>
          <p:cNvSpPr txBox="1"/>
          <p:nvPr/>
        </p:nvSpPr>
        <p:spPr>
          <a:xfrm>
            <a:off x="1529860" y="2072500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/challenge/</a:t>
            </a:r>
            <a:r>
              <a:rPr lang="en-US" sz="2100" dirty="0" err="1"/>
              <a:t>debruijn</a:t>
            </a:r>
            <a:r>
              <a:rPr lang="en-US" sz="2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356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DD1A9-6744-7E40-9324-BB626CE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55" y="1"/>
            <a:ext cx="7886700" cy="161778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Simply-Typed Lambda Calculus (STLC)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70977A-A4A6-794A-A2BF-56010ED9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55" y="1682378"/>
            <a:ext cx="7886700" cy="1125140"/>
          </a:xfrm>
        </p:spPr>
        <p:txBody>
          <a:bodyPr>
            <a:normAutofit/>
          </a:bodyPr>
          <a:lstStyle/>
          <a:p>
            <a:r>
              <a:rPr lang="en-US" sz="2400" dirty="0"/>
              <a:t>Let's develop a generic framework for working with de </a:t>
            </a:r>
            <a:r>
              <a:rPr lang="en-US" sz="2400" dirty="0" err="1"/>
              <a:t>Bruijn</a:t>
            </a:r>
            <a:r>
              <a:rPr lang="en-US" sz="2400" dirty="0"/>
              <a:t> indices, starting from a simple example</a:t>
            </a:r>
          </a:p>
        </p:txBody>
      </p:sp>
      <p:pic>
        <p:nvPicPr>
          <p:cNvPr id="3" name="Picture 2" descr="Typing rules for STLC&#10;">
            <a:extLst>
              <a:ext uri="{FF2B5EF4-FFF2-40B4-BE49-F238E27FC236}">
                <a16:creationId xmlns:a16="http://schemas.microsoft.com/office/drawing/2014/main" id="{45AAD496-2FF0-3343-9BC5-0F4B7980C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1730"/>
          <a:stretch/>
        </p:blipFill>
        <p:spPr>
          <a:xfrm>
            <a:off x="896815" y="2505985"/>
            <a:ext cx="6875667" cy="2048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C19C16-A1CF-4041-8854-5A2B3B6609A0}"/>
              </a:ext>
            </a:extLst>
          </p:cNvPr>
          <p:cNvSpPr/>
          <p:nvPr/>
        </p:nvSpPr>
        <p:spPr>
          <a:xfrm>
            <a:off x="1" y="4866501"/>
            <a:ext cx="34563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hlinkClick r:id="rId3"/>
              </a:rPr>
              <a:t>https://en.wikipedia.org/wiki/Simply_typed_lambda_calculus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5692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070-B76B-F748-91F1-9E8C70E6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of 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    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constant int, like "3"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    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de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Bruijn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index (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nat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)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"\(x::ty) -&gt; e"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"e1 e2"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F134-2597-C846-A7E4-0EACD5057A82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76362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9531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Int -&gt; Int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 :-&gt; 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0)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 3)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\(y ::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 1)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\(y :: t2)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endParaRPr lang="en-US" dirty="0">
              <a:solidFill>
                <a:srgbClr val="9C5D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FFC000"/>
                </a:solidFill>
                <a:latin typeface="Menlo" panose="020B0609030804020204" pitchFamily="49" charset="0"/>
              </a:rPr>
              <a:t>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0)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???? – do a beta 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redex</a:t>
            </a:r>
            <a:endParaRPr lang="en-US" sz="1800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Beta-reduction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binders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2757</Words>
  <Application>Microsoft Macintosh PowerPoint</Application>
  <PresentationFormat>On-screen Show (16:9)</PresentationFormat>
  <Paragraphs>324</Paragraphs>
  <Slides>35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Menlo</vt:lpstr>
      <vt:lpstr>Office Theme</vt:lpstr>
      <vt:lpstr>Strongly-typed  System F  in GHC</vt:lpstr>
      <vt:lpstr>Confession</vt:lpstr>
      <vt:lpstr>What to expect from this talk</vt:lpstr>
      <vt:lpstr>What not to expect</vt:lpstr>
      <vt:lpstr>The Simply-Typed Lambda Calculus (STLC)</vt:lpstr>
      <vt:lpstr>Abstract Syntax of STLC</vt:lpstr>
      <vt:lpstr>Abstract Syntax Examples</vt:lpstr>
      <vt:lpstr>Small-step reduction, closed terms</vt:lpstr>
      <vt:lpstr>Beta-reduction w/ de Bruijn indices</vt:lpstr>
      <vt:lpstr>Beta-reduction w/ de Bruijn indices</vt:lpstr>
      <vt:lpstr>Abstract substitutions</vt:lpstr>
      <vt:lpstr>Interface for substitution</vt:lpstr>
      <vt:lpstr>Generic Interface for substitution</vt:lpstr>
      <vt:lpstr>Using the library</vt:lpstr>
      <vt:lpstr>Small-step reduction, closed terms</vt:lpstr>
      <vt:lpstr>A strongly-typed AST </vt:lpstr>
      <vt:lpstr>Strongly-typed AST for STLC</vt:lpstr>
      <vt:lpstr>Small-step reduction, closed terms</vt:lpstr>
      <vt:lpstr>TYPED substitution library</vt:lpstr>
      <vt:lpstr>Generic typed substitution library</vt:lpstr>
      <vt:lpstr>Generic interface for substitution</vt:lpstr>
      <vt:lpstr>From STLC to System F</vt:lpstr>
      <vt:lpstr>Strongly-typed System F</vt:lpstr>
      <vt:lpstr>System F types</vt:lpstr>
      <vt:lpstr>System F types in types</vt:lpstr>
      <vt:lpstr>System F terms</vt:lpstr>
      <vt:lpstr>Term substitution</vt:lpstr>
      <vt:lpstr>Here be dragons!</vt:lpstr>
      <vt:lpstr>Oops: Need a type equality</vt:lpstr>
      <vt:lpstr>Haskell is not a proof assistant</vt:lpstr>
      <vt:lpstr>Conclusions</vt:lpstr>
      <vt:lpstr>References</vt:lpstr>
      <vt:lpstr>PowerPoint Presentation</vt:lpstr>
      <vt:lpstr>Strongly-typed System F in Haskell</vt:lpstr>
      <vt:lpstr>Strongly-typed System F in Coq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29</cp:revision>
  <dcterms:created xsi:type="dcterms:W3CDTF">2020-06-15T13:38:01Z</dcterms:created>
  <dcterms:modified xsi:type="dcterms:W3CDTF">2020-06-15T19:32:53Z</dcterms:modified>
</cp:coreProperties>
</file>