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6.wmf" ContentType="image/x-wmf"/>
  <Override PartName="/ppt/media/image5.wmf" ContentType="image/x-wmf"/>
  <Override PartName="/ppt/media/image4.wmf" ContentType="image/x-wmf"/>
  <Override PartName="/ppt/media/image3.png" ContentType="image/png"/>
  <Override PartName="/ppt/media/image7.wmf" ContentType="image/x-w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4/6/15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223A47-D85D-404A-A3DA-ECF24A3CDCD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880" y="852480"/>
            <a:ext cx="7911360" cy="213840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8322480" y="2216160"/>
            <a:ext cx="1037880" cy="723600"/>
          </a:xfrm>
          <a:prstGeom prst="rect">
            <a:avLst/>
          </a:prstGeom>
          <a:solidFill>
            <a:srgbClr val="7ec135"/>
          </a:solidFill>
          <a:ln w="1260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ELECTRICITY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9451440" y="2201760"/>
            <a:ext cx="1037880" cy="723600"/>
          </a:xfrm>
          <a:prstGeom prst="rect">
            <a:avLst/>
          </a:prstGeom>
          <a:solidFill>
            <a:srgbClr val="7ec135"/>
          </a:solidFill>
          <a:ln w="1260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RIPE FRUIT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10580040" y="2199600"/>
            <a:ext cx="1037880" cy="723600"/>
          </a:xfrm>
          <a:prstGeom prst="rect">
            <a:avLst/>
          </a:prstGeom>
          <a:solidFill>
            <a:srgbClr val="7ec135"/>
          </a:solidFill>
          <a:ln w="1260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SEED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1640160" y="2216160"/>
            <a:ext cx="1037880" cy="723600"/>
          </a:xfrm>
          <a:prstGeom prst="rect">
            <a:avLst/>
          </a:prstGeom>
          <a:solidFill>
            <a:srgbClr val="7ec135"/>
          </a:solidFill>
          <a:ln w="1260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FARM ACTIVITIES</a:t>
            </a:r>
            <a:endParaRPr/>
          </a:p>
        </p:txBody>
      </p:sp>
      <p:graphicFrame>
        <p:nvGraphicFramePr>
          <p:cNvPr id="44" name="Table 5"/>
          <p:cNvGraphicFramePr/>
          <p:nvPr/>
        </p:nvGraphicFramePr>
        <p:xfrm>
          <a:off x="2791440" y="2935800"/>
          <a:ext cx="1067400" cy="1594800"/>
        </p:xfrm>
        <a:graphic>
          <a:graphicData uri="http://schemas.openxmlformats.org/drawingml/2006/table">
            <a:tbl>
              <a:tblPr/>
              <a:tblGrid>
                <a:gridCol w="355680"/>
                <a:gridCol w="355680"/>
                <a:gridCol w="356040"/>
              </a:tblGrid>
              <a:tr h="98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Zone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Result (Ha)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45" name="Table 6"/>
          <p:cNvGraphicFramePr/>
          <p:nvPr/>
        </p:nvGraphicFramePr>
        <p:xfrm>
          <a:off x="3935880" y="2926440"/>
          <a:ext cx="1023480" cy="1645560"/>
        </p:xfrm>
        <a:graphic>
          <a:graphicData uri="http://schemas.openxmlformats.org/drawingml/2006/table">
            <a:tbl>
              <a:tblPr/>
              <a:tblGrid>
                <a:gridCol w="340920"/>
                <a:gridCol w="340920"/>
                <a:gridCol w="341640"/>
              </a:tblGrid>
              <a:tr h="74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Items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UOM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/>
                    </a:p>
                  </a:txBody>
                  <a:tcPr/>
                </a:tc>
              </a:tr>
              <a:tr h="74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diesel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57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Calibri"/>
                        </a:rPr>
                        <a:t>Oil No. 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46" name="Table 7"/>
          <p:cNvGraphicFramePr/>
          <p:nvPr/>
        </p:nvGraphicFramePr>
        <p:xfrm>
          <a:off x="5018040" y="2926440"/>
          <a:ext cx="1023480" cy="1335600"/>
        </p:xfrm>
        <a:graphic>
          <a:graphicData uri="http://schemas.openxmlformats.org/drawingml/2006/table">
            <a:tbl>
              <a:tblPr/>
              <a:tblGrid>
                <a:gridCol w="340920"/>
                <a:gridCol w="340920"/>
                <a:gridCol w="341640"/>
              </a:tblGrid>
              <a:tr h="74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Items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UOM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graphicFrame>
        <p:nvGraphicFramePr>
          <p:cNvPr id="47" name="Table 8"/>
          <p:cNvGraphicFramePr/>
          <p:nvPr/>
        </p:nvGraphicFramePr>
        <p:xfrm>
          <a:off x="6100200" y="2926440"/>
          <a:ext cx="1023480" cy="1335600"/>
        </p:xfrm>
        <a:graphic>
          <a:graphicData uri="http://schemas.openxmlformats.org/drawingml/2006/table">
            <a:tbl>
              <a:tblPr/>
              <a:tblGrid>
                <a:gridCol w="340920"/>
                <a:gridCol w="340920"/>
                <a:gridCol w="341640"/>
              </a:tblGrid>
              <a:tr h="74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Items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UOM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pic>
        <p:nvPicPr>
          <p:cNvPr id="48" name="Picture 2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2800" y="4623840"/>
            <a:ext cx="9984240" cy="1817280"/>
          </a:xfrm>
          <a:prstGeom prst="rect">
            <a:avLst/>
          </a:prstGeom>
          <a:ln>
            <a:noFill/>
          </a:ln>
        </p:spPr>
      </p:pic>
      <p:graphicFrame>
        <p:nvGraphicFramePr>
          <p:cNvPr id="49" name="Table 9"/>
          <p:cNvGraphicFramePr/>
          <p:nvPr/>
        </p:nvGraphicFramePr>
        <p:xfrm>
          <a:off x="871200" y="2957760"/>
          <a:ext cx="1873080" cy="1551960"/>
        </p:xfrm>
        <a:graphic>
          <a:graphicData uri="http://schemas.openxmlformats.org/drawingml/2006/table">
            <a:tbl>
              <a:tblPr/>
              <a:tblGrid>
                <a:gridCol w="468360"/>
                <a:gridCol w="468360"/>
                <a:gridCol w="468360"/>
                <a:gridCol w="468360"/>
              </a:tblGrid>
              <a:tr h="749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Activities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Worker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Tractor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Calibri"/>
                        </a:rPr>
                        <a:t>Other…….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50" name="CustomShape 10"/>
          <p:cNvSpPr/>
          <p:nvPr/>
        </p:nvSpPr>
        <p:spPr>
          <a:xfrm>
            <a:off x="4664880" y="139320"/>
            <a:ext cx="3440160" cy="604080"/>
          </a:xfrm>
          <a:prstGeom prst="rect">
            <a:avLst/>
          </a:prstGeom>
          <a:solidFill>
            <a:srgbClr val="ffffff"/>
          </a:solidFill>
          <a:ln w="12600">
            <a:solidFill>
              <a:srgbClr val="ed7d3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8cbad"/>
                </a:solidFill>
                <a:latin typeface="Calibri"/>
              </a:rPr>
              <a:t>Usage (Input)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664880" y="139320"/>
            <a:ext cx="3440160" cy="1146600"/>
          </a:xfrm>
          <a:prstGeom prst="rect">
            <a:avLst/>
          </a:prstGeom>
          <a:solidFill>
            <a:srgbClr val="ffffff"/>
          </a:solidFill>
          <a:ln w="12600">
            <a:solidFill>
              <a:srgbClr val="ed7d3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8cbad"/>
                </a:solidFill>
                <a:latin typeface="Calibri"/>
              </a:rPr>
              <a:t>Productivity (Output)</a:t>
            </a:r>
            <a:endParaRPr/>
          </a:p>
        </p:txBody>
      </p:sp>
      <p:pic>
        <p:nvPicPr>
          <p:cNvPr id="5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400" y="1409040"/>
            <a:ext cx="11545920" cy="2403360"/>
          </a:xfrm>
          <a:prstGeom prst="rect">
            <a:avLst/>
          </a:prstGeom>
          <a:ln>
            <a:noFill/>
          </a:ln>
        </p:spPr>
      </p:pic>
      <p:pic>
        <p:nvPicPr>
          <p:cNvPr id="5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" y="3859200"/>
            <a:ext cx="11545920" cy="2692440"/>
          </a:xfrm>
          <a:prstGeom prst="rect">
            <a:avLst/>
          </a:prstGeom>
          <a:ln>
            <a:noFill/>
          </a:ln>
        </p:spPr>
      </p:pic>
      <p:sp>
        <p:nvSpPr>
          <p:cNvPr id="54" name="Line 2"/>
          <p:cNvSpPr/>
          <p:nvPr/>
        </p:nvSpPr>
        <p:spPr>
          <a:xfrm>
            <a:off x="822960" y="914400"/>
            <a:ext cx="11079360" cy="29448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5" name="Line 3"/>
          <p:cNvSpPr/>
          <p:nvPr/>
        </p:nvSpPr>
        <p:spPr>
          <a:xfrm flipH="1">
            <a:off x="91440" y="1097280"/>
            <a:ext cx="11155680" cy="274320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9960" y="238320"/>
            <a:ext cx="11685240" cy="2101680"/>
          </a:xfrm>
          <a:prstGeom prst="rect">
            <a:avLst/>
          </a:prstGeom>
          <a:ln>
            <a:noFill/>
          </a:ln>
        </p:spPr>
      </p:pic>
      <p:pic>
        <p:nvPicPr>
          <p:cNvPr id="5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9960" y="2479680"/>
            <a:ext cx="11685240" cy="37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664880" y="356400"/>
            <a:ext cx="3440160" cy="929520"/>
          </a:xfrm>
          <a:prstGeom prst="rect">
            <a:avLst/>
          </a:prstGeom>
          <a:solidFill>
            <a:srgbClr val="ffffff"/>
          </a:solidFill>
          <a:ln w="12600">
            <a:solidFill>
              <a:srgbClr val="ed7d31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>
                <a:solidFill>
                  <a:srgbClr val="f8cbad"/>
                </a:solidFill>
                <a:latin typeface="Calibri"/>
              </a:rPr>
              <a:t>Inventory</a:t>
            </a:r>
            <a:endParaRPr/>
          </a:p>
        </p:txBody>
      </p:sp>
      <p:graphicFrame>
        <p:nvGraphicFramePr>
          <p:cNvPr id="59" name="Table 2"/>
          <p:cNvGraphicFramePr/>
          <p:nvPr/>
        </p:nvGraphicFramePr>
        <p:xfrm>
          <a:off x="451080" y="1757880"/>
          <a:ext cx="10986120" cy="2595600"/>
        </p:xfrm>
        <a:graphic>
          <a:graphicData uri="http://schemas.openxmlformats.org/drawingml/2006/table">
            <a:tbl>
              <a:tblPr/>
              <a:tblGrid>
                <a:gridCol w="649080"/>
                <a:gridCol w="2696400"/>
                <a:gridCol w="991800"/>
                <a:gridCol w="1940040"/>
                <a:gridCol w="1569240"/>
                <a:gridCol w="1569240"/>
                <a:gridCol w="15703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No.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Items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UOM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BL Balance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Stock 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Stock Out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Ending BL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Diesel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Gasoline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15-15-15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Kg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8-24-24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Kg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Antracol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Kg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Glyphosan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