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BM Plex Sans Medium" panose="020F0502020204030204" pitchFamily="34" charset="0"/>
      <p:regular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8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84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904541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85221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62915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65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9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690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32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32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868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189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11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6481217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331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74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893400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339288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411603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62086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4504923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836785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643388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9B05-6C58-834D-A73E-3A1C7907AF91}" type="datetimeFigureOut">
              <a:rPr lang="ru-MD" smtClean="0"/>
              <a:t>16.10.2024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B5FC-2BBC-A543-9EEF-83BE874AF026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4425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-41672"/>
            <a:ext cx="14630400" cy="11637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Григорий Распутин: Человек-загадка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0" y="1914763"/>
            <a:ext cx="14630400" cy="6124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buNone/>
            </a:pPr>
            <a:r>
              <a:rPr lang="en-US" sz="5400" spc="-150" dirty="0">
                <a:solidFill>
                  <a:srgbClr val="D4D4D1"/>
                </a:solidFill>
                <a:ea typeface="Roboto" pitchFamily="34" charset="-122"/>
                <a:cs typeface="Roboto" pitchFamily="34" charset="-120"/>
              </a:rPr>
              <a:t>Григорий Распутин был одной из самых противоречивых и загадочных фигур в истории России. Его влияние на царскую семью и его роль в событиях, предшествовавших падению Российской империи, до сих пор вызывают живой интерес и споры.</a:t>
            </a:r>
            <a:endParaRPr lang="en-US" sz="5400" spc="-150" dirty="0"/>
          </a:p>
        </p:txBody>
      </p:sp>
      <p:sp>
        <p:nvSpPr>
          <p:cNvPr id="7" name="Text 3"/>
          <p:cNvSpPr/>
          <p:nvPr/>
        </p:nvSpPr>
        <p:spPr>
          <a:xfrm>
            <a:off x="6756440" y="5918002"/>
            <a:ext cx="105715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5C9F29-A69E-900B-DA1B-860E796D61AA}"/>
              </a:ext>
            </a:extLst>
          </p:cNvPr>
          <p:cNvSpPr/>
          <p:nvPr/>
        </p:nvSpPr>
        <p:spPr>
          <a:xfrm>
            <a:off x="6924452" y="6569988"/>
            <a:ext cx="2731324" cy="1353787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67477DB-E2B6-9E16-47DB-3E37B1BDC017}"/>
              </a:ext>
            </a:extLst>
          </p:cNvPr>
          <p:cNvSpPr/>
          <p:nvPr/>
        </p:nvSpPr>
        <p:spPr>
          <a:xfrm>
            <a:off x="10311886" y="6866870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676" y="8312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Наследие и значение Григория Распутина в истории России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390029" y="1957914"/>
            <a:ext cx="32032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Противоречивый образ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390029" y="2663190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Образ Распутина до сих пор вызывает многочисленные споры и размышления историков и общественности.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570435" y="19579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Влияние на события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5570435" y="266092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Роль Распутина в событиях, предшествовавших падению монархии, оказалась ключевой, хотя и трагической.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10038321" y="1903641"/>
            <a:ext cx="32120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Значение для культуры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10038321" y="255093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Распутин стал одним из самых ярких и загадочных символов Российской империи в искусстве и литературе.</a:t>
            </a:r>
            <a:endParaRPr lang="en-US" sz="32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2A00398-9EB7-7065-7B28-80657D1B039C}"/>
              </a:ext>
            </a:extLst>
          </p:cNvPr>
          <p:cNvSpPr/>
          <p:nvPr/>
        </p:nvSpPr>
        <p:spPr>
          <a:xfrm>
            <a:off x="12765974" y="7766462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sz="3200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1"/>
            <a:ext cx="14630400" cy="1677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40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Происхождение и молодые годы Распутина</a:t>
            </a:r>
            <a:endParaRPr lang="en-US" sz="4050" dirty="0"/>
          </a:p>
        </p:txBody>
      </p:sp>
      <p:sp>
        <p:nvSpPr>
          <p:cNvPr id="6" name="Shape 3"/>
          <p:cNvSpPr/>
          <p:nvPr/>
        </p:nvSpPr>
        <p:spPr>
          <a:xfrm>
            <a:off x="21729" y="1023734"/>
            <a:ext cx="463034" cy="46303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7" name="Text 4"/>
          <p:cNvSpPr/>
          <p:nvPr/>
        </p:nvSpPr>
        <p:spPr>
          <a:xfrm>
            <a:off x="172045" y="1132604"/>
            <a:ext cx="185261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35079" y="1052251"/>
            <a:ext cx="3640038" cy="859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4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Рождение и детство</a:t>
            </a:r>
            <a:endParaRPr lang="en-US" sz="4000" dirty="0"/>
          </a:p>
        </p:txBody>
      </p:sp>
      <p:sp>
        <p:nvSpPr>
          <p:cNvPr id="9" name="Text 6"/>
          <p:cNvSpPr/>
          <p:nvPr/>
        </p:nvSpPr>
        <p:spPr>
          <a:xfrm>
            <a:off x="635079" y="1483416"/>
            <a:ext cx="14017050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Распутин родился в 1869 году в бедной сибирской деревне. Его детство прошло в труде и религиозном благочестии.</a:t>
            </a:r>
            <a:endParaRPr lang="en-US" sz="3200" dirty="0"/>
          </a:p>
        </p:txBody>
      </p:sp>
      <p:sp>
        <p:nvSpPr>
          <p:cNvPr id="11" name="Shape 8"/>
          <p:cNvSpPr/>
          <p:nvPr/>
        </p:nvSpPr>
        <p:spPr>
          <a:xfrm>
            <a:off x="21729" y="2696291"/>
            <a:ext cx="463034" cy="46303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2" name="Text 9"/>
          <p:cNvSpPr/>
          <p:nvPr/>
        </p:nvSpPr>
        <p:spPr>
          <a:xfrm>
            <a:off x="160556" y="2806900"/>
            <a:ext cx="185261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635079" y="2689508"/>
            <a:ext cx="13973592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4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Юношеские странствия</a:t>
            </a:r>
            <a:endParaRPr lang="en-US" sz="4000" dirty="0"/>
          </a:p>
        </p:txBody>
      </p:sp>
      <p:sp>
        <p:nvSpPr>
          <p:cNvPr id="14" name="Text 11"/>
          <p:cNvSpPr/>
          <p:nvPr/>
        </p:nvSpPr>
        <p:spPr>
          <a:xfrm>
            <a:off x="635078" y="3139188"/>
            <a:ext cx="13973591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Повзрослев, Распутин ушел из родного села, скитаясь по монастырям и храмам России, приобретая репутацию странника и прозорливца.</a:t>
            </a:r>
            <a:endParaRPr lang="en-US" sz="3200" dirty="0"/>
          </a:p>
        </p:txBody>
      </p:sp>
      <p:sp>
        <p:nvSpPr>
          <p:cNvPr id="16" name="Shape 13"/>
          <p:cNvSpPr/>
          <p:nvPr/>
        </p:nvSpPr>
        <p:spPr>
          <a:xfrm>
            <a:off x="21729" y="4457747"/>
            <a:ext cx="463034" cy="46303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7" name="Text 14"/>
          <p:cNvSpPr/>
          <p:nvPr/>
        </p:nvSpPr>
        <p:spPr>
          <a:xfrm>
            <a:off x="160556" y="4546270"/>
            <a:ext cx="185261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635079" y="4416237"/>
            <a:ext cx="1397359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4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Возвращение домой</a:t>
            </a:r>
            <a:endParaRPr lang="en-US" sz="4000" dirty="0"/>
          </a:p>
        </p:txBody>
      </p:sp>
      <p:sp>
        <p:nvSpPr>
          <p:cNvPr id="19" name="Text 16"/>
          <p:cNvSpPr/>
          <p:nvPr/>
        </p:nvSpPr>
        <p:spPr>
          <a:xfrm>
            <a:off x="635078" y="4905269"/>
            <a:ext cx="13973589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1903 году Распутин вернулся в родную деревню, где продолжил вести жизнь отшельника и духовного наставника.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8312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Встреча с царской семьей и восхождение к власти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89" y="1714307"/>
            <a:ext cx="3658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Знакомство с Романовыми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89" y="2295451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1905 году Распутин был представлен царице Александре, которая была впечатлена его духовными способностями и стала доверять ему.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436870" y="1714307"/>
            <a:ext cx="37566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Влияние на царскую семью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436870" y="2295451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Распутин быстро завоевал доверие царской семьи, став их духовным советником и приобретя значительное политическое влияние.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9858495" y="1714307"/>
            <a:ext cx="30822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Восхождение к власти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58495" y="2295451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Благодаря близости к Романовым, Распутин смог оказывать все большее влияние на государственные дела и кадровые решения.</a:t>
            </a:r>
            <a:endParaRPr lang="en-US" sz="32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031760-2668-E657-A999-0EF6785B0E51}"/>
              </a:ext>
            </a:extLst>
          </p:cNvPr>
          <p:cNvSpPr/>
          <p:nvPr/>
        </p:nvSpPr>
        <p:spPr>
          <a:xfrm>
            <a:off x="12742223" y="7695210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554944F-B443-20DC-BBCD-CEE79BE5E127}"/>
              </a:ext>
            </a:extLst>
          </p:cNvPr>
          <p:cNvSpPr/>
          <p:nvPr/>
        </p:nvSpPr>
        <p:spPr>
          <a:xfrm>
            <a:off x="12765974" y="7766462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7471" y="564594"/>
            <a:ext cx="13912929" cy="1281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Личность Распутина и его влияние на царский двор</a:t>
            </a:r>
            <a:endParaRPr lang="en-US" sz="40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455FC52-0672-CFDC-144D-5026F3906622}"/>
              </a:ext>
            </a:extLst>
          </p:cNvPr>
          <p:cNvGrpSpPr/>
          <p:nvPr/>
        </p:nvGrpSpPr>
        <p:grpSpPr>
          <a:xfrm>
            <a:off x="0" y="1365662"/>
            <a:ext cx="14630399" cy="6863938"/>
            <a:chOff x="717471" y="2153364"/>
            <a:chExt cx="7709178" cy="5511523"/>
          </a:xfrm>
        </p:grpSpPr>
        <p:sp>
          <p:nvSpPr>
            <p:cNvPr id="4" name="Shape 1"/>
            <p:cNvSpPr/>
            <p:nvPr/>
          </p:nvSpPr>
          <p:spPr>
            <a:xfrm>
              <a:off x="717471" y="2153364"/>
              <a:ext cx="3752136" cy="2493169"/>
            </a:xfrm>
            <a:prstGeom prst="roundRect">
              <a:avLst>
                <a:gd name="adj" fmla="val 1233"/>
              </a:avLst>
            </a:prstGeom>
            <a:solidFill>
              <a:srgbClr val="484B51"/>
            </a:solidFill>
            <a:ln/>
          </p:spPr>
        </p:sp>
        <p:sp>
          <p:nvSpPr>
            <p:cNvPr id="5" name="Text 2"/>
            <p:cNvSpPr/>
            <p:nvPr/>
          </p:nvSpPr>
          <p:spPr>
            <a:xfrm>
              <a:off x="922377" y="2358271"/>
              <a:ext cx="3122414" cy="3202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00"/>
                </a:lnSpc>
                <a:buNone/>
              </a:pPr>
              <a:r>
                <a:rPr lang="en-US" sz="24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Неоднозначная личность</a:t>
              </a:r>
              <a:endParaRPr lang="en-US" sz="24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922377" y="2801541"/>
              <a:ext cx="3342322" cy="164008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24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Распутин был сложной и загадочной личностью, сочетавшей в себе духовность, харизму и скандальное поведение.</a:t>
              </a:r>
              <a:endParaRPr lang="en-US" sz="2400" dirty="0"/>
            </a:p>
          </p:txBody>
        </p:sp>
        <p:sp>
          <p:nvSpPr>
            <p:cNvPr id="7" name="Shape 4"/>
            <p:cNvSpPr/>
            <p:nvPr/>
          </p:nvSpPr>
          <p:spPr>
            <a:xfrm>
              <a:off x="4674513" y="2153364"/>
              <a:ext cx="3752136" cy="2493169"/>
            </a:xfrm>
            <a:prstGeom prst="roundRect">
              <a:avLst>
                <a:gd name="adj" fmla="val 1233"/>
              </a:avLst>
            </a:prstGeom>
            <a:solidFill>
              <a:srgbClr val="484B51"/>
            </a:solidFill>
            <a:ln/>
          </p:spPr>
        </p:sp>
        <p:sp>
          <p:nvSpPr>
            <p:cNvPr id="8" name="Text 5"/>
            <p:cNvSpPr/>
            <p:nvPr/>
          </p:nvSpPr>
          <p:spPr>
            <a:xfrm>
              <a:off x="4879419" y="2358271"/>
              <a:ext cx="2626638" cy="3202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00"/>
                </a:lnSpc>
                <a:buNone/>
              </a:pPr>
              <a:r>
                <a:rPr lang="en-US" sz="24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Влияние на политику</a:t>
              </a:r>
              <a:endParaRPr lang="en-US" sz="24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4879419" y="2801541"/>
              <a:ext cx="3342322" cy="164008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24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Его близость к Романовым позволяла ему вмешиваться в государственные дела и кадровые решения, что вызывало недовольство элит.</a:t>
              </a:r>
              <a:endParaRPr lang="en-US" sz="2400" dirty="0"/>
            </a:p>
          </p:txBody>
        </p:sp>
        <p:sp>
          <p:nvSpPr>
            <p:cNvPr id="10" name="Shape 7"/>
            <p:cNvSpPr/>
            <p:nvPr/>
          </p:nvSpPr>
          <p:spPr>
            <a:xfrm>
              <a:off x="717471" y="4851440"/>
              <a:ext cx="3752136" cy="2813447"/>
            </a:xfrm>
            <a:prstGeom prst="roundRect">
              <a:avLst>
                <a:gd name="adj" fmla="val 1093"/>
              </a:avLst>
            </a:prstGeom>
            <a:solidFill>
              <a:srgbClr val="484B51"/>
            </a:solidFill>
            <a:ln/>
          </p:spPr>
        </p:sp>
        <p:sp>
          <p:nvSpPr>
            <p:cNvPr id="11" name="Text 8"/>
            <p:cNvSpPr/>
            <p:nvPr/>
          </p:nvSpPr>
          <p:spPr>
            <a:xfrm>
              <a:off x="922377" y="5056346"/>
              <a:ext cx="3342322" cy="64055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00"/>
                </a:lnSpc>
                <a:buNone/>
              </a:pPr>
              <a:r>
                <a:rPr lang="en-US" sz="24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Репутация "святого старца"</a:t>
              </a:r>
              <a:endParaRPr lang="en-US" sz="240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922377" y="5819894"/>
              <a:ext cx="3342322" cy="164008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24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Распутин умело использовал свою репутацию провидца и духовного наставника, чтобы упрочить свое положение при дворе.</a:t>
              </a:r>
              <a:endParaRPr lang="en-US" sz="2400" dirty="0"/>
            </a:p>
          </p:txBody>
        </p:sp>
        <p:sp>
          <p:nvSpPr>
            <p:cNvPr id="13" name="Shape 10"/>
            <p:cNvSpPr/>
            <p:nvPr/>
          </p:nvSpPr>
          <p:spPr>
            <a:xfrm>
              <a:off x="4674513" y="4851440"/>
              <a:ext cx="3752136" cy="2813447"/>
            </a:xfrm>
            <a:prstGeom prst="roundRect">
              <a:avLst>
                <a:gd name="adj" fmla="val 1093"/>
              </a:avLst>
            </a:prstGeom>
            <a:solidFill>
              <a:srgbClr val="484B51"/>
            </a:solidFill>
            <a:ln/>
          </p:spPr>
        </p:sp>
        <p:sp>
          <p:nvSpPr>
            <p:cNvPr id="14" name="Text 11"/>
            <p:cNvSpPr/>
            <p:nvPr/>
          </p:nvSpPr>
          <p:spPr>
            <a:xfrm>
              <a:off x="4879419" y="5056346"/>
              <a:ext cx="3021925" cy="3202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00"/>
                </a:lnSpc>
                <a:buNone/>
              </a:pPr>
              <a:r>
                <a:rPr lang="en-US" sz="24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Скандальное поведение</a:t>
              </a:r>
              <a:endParaRPr lang="en-US" sz="2400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4879419" y="5499616"/>
              <a:ext cx="3342322" cy="9840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24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Распутин вел себя вызывающе, что подрывало доверие к нему и царской династии.</a:t>
              </a:r>
              <a:endParaRPr lang="en-US" sz="2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2340" y="403026"/>
            <a:ext cx="13968055" cy="1182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4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Мистические способности и репутация «святого старца»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5" y="2281357"/>
            <a:ext cx="473035" cy="4730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2345" y="2943582"/>
            <a:ext cx="3274814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Способность к предвидению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62345" y="3352681"/>
            <a:ext cx="3767733" cy="1211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Распутину приписывали дар предвидения и ясновидения, что способствовало его репутации "святого старца".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422" y="2294527"/>
            <a:ext cx="473035" cy="47303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238422" y="2956752"/>
            <a:ext cx="3110151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Целительские способности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9238422" y="3365851"/>
            <a:ext cx="3767733" cy="908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Распутин утверждал, что обладает даром исцеления, что еще больше укрепляло его влияние при дворе.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45" y="5131951"/>
            <a:ext cx="473035" cy="47303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2345" y="5794177"/>
            <a:ext cx="2371725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Глубокая духовность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62345" y="6203275"/>
            <a:ext cx="3767733" cy="1211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Распутин активно демонстрировал свою религиозность и приверженность православию, что импонировало царской семье.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422" y="5145121"/>
            <a:ext cx="473035" cy="47303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238422" y="5807347"/>
            <a:ext cx="2365653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Харизматичность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9238422" y="6216445"/>
            <a:ext cx="3767733" cy="908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Распутин обладал сильной харизмой, позволявшей ему очаровывать окружающих и подчинять их своей воле.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35572" y="0"/>
            <a:ext cx="8930402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20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Распутин и предсказания о судьбе России</a:t>
            </a:r>
            <a:endParaRPr lang="en-US" sz="2000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503125-9A99-DB36-C72B-C8BF6D73BBB6}"/>
              </a:ext>
            </a:extLst>
          </p:cNvPr>
          <p:cNvGrpSpPr/>
          <p:nvPr/>
        </p:nvGrpSpPr>
        <p:grpSpPr>
          <a:xfrm>
            <a:off x="249383" y="1058229"/>
            <a:ext cx="13763560" cy="2075258"/>
            <a:chOff x="1764149" y="3684627"/>
            <a:chExt cx="12248793" cy="1045249"/>
          </a:xfrm>
        </p:grpSpPr>
        <p:sp>
          <p:nvSpPr>
            <p:cNvPr id="5" name="Text 1"/>
            <p:cNvSpPr/>
            <p:nvPr/>
          </p:nvSpPr>
          <p:spPr>
            <a:xfrm>
              <a:off x="1764149" y="3684627"/>
              <a:ext cx="2385298" cy="2756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150"/>
                </a:lnSpc>
                <a:buNone/>
              </a:pPr>
              <a:endPara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endParaRPr>
            </a:p>
            <a:p>
              <a:pPr marL="0" indent="0" algn="l">
                <a:lnSpc>
                  <a:spcPts val="2150"/>
                </a:lnSpc>
                <a:buNone/>
              </a:pPr>
              <a:r>
                <a:rPr lang="en-US" sz="3200" dirty="0" err="1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Предсказания</a:t>
              </a:r>
              <a:r>
                <a:rPr lang="en-US" sz="32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 о войне</a:t>
              </a:r>
              <a:endParaRPr lang="en-US" sz="3200" dirty="0"/>
            </a:p>
          </p:txBody>
        </p:sp>
        <p:sp>
          <p:nvSpPr>
            <p:cNvPr id="6" name="Text 2"/>
            <p:cNvSpPr/>
            <p:nvPr/>
          </p:nvSpPr>
          <p:spPr>
            <a:xfrm>
              <a:off x="1764149" y="4066103"/>
              <a:ext cx="12248793" cy="66377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just">
                <a:buNone/>
              </a:pPr>
              <a:r>
                <a:rPr lang="en-US" sz="32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Распутин предсказывал неизбежность войны и </a:t>
              </a:r>
              <a:r>
                <a:rPr lang="en-US" sz="3200" dirty="0" err="1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грядущие</a:t>
              </a:r>
              <a:r>
                <a:rPr lang="en-US" sz="32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</a:t>
              </a:r>
            </a:p>
            <a:p>
              <a:pPr marL="0" indent="0" algn="just">
                <a:buNone/>
              </a:pPr>
              <a:r>
                <a:rPr lang="en-US" sz="3200" dirty="0" err="1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катастрофические</a:t>
              </a:r>
              <a:r>
                <a:rPr lang="en-US" sz="32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события, </a:t>
              </a:r>
              <a:r>
                <a:rPr lang="en-US" sz="3200" dirty="0" err="1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что</a:t>
              </a:r>
              <a:r>
                <a:rPr lang="en-US" sz="32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</a:t>
              </a:r>
            </a:p>
            <a:p>
              <a:pPr marL="0" indent="0" algn="just">
                <a:buNone/>
              </a:pPr>
              <a:r>
                <a:rPr lang="en-US" sz="3200" dirty="0" err="1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встревожило</a:t>
              </a:r>
              <a:r>
                <a:rPr lang="en-US" sz="32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царскую семью.</a:t>
              </a:r>
              <a:endParaRPr lang="en-US" sz="3200" dirty="0"/>
            </a:p>
          </p:txBody>
        </p:sp>
      </p:grpSp>
      <p:sp>
        <p:nvSpPr>
          <p:cNvPr id="8" name="Text 3"/>
          <p:cNvSpPr/>
          <p:nvPr/>
        </p:nvSpPr>
        <p:spPr>
          <a:xfrm>
            <a:off x="249383" y="3674200"/>
            <a:ext cx="3438168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3200" dirty="0">
              <a:solidFill>
                <a:srgbClr val="D4D4D1"/>
              </a:solidFill>
              <a:latin typeface="IBM Plex Sans Medium" pitchFamily="34" charset="0"/>
              <a:ea typeface="IBM Plex Sans Medium" pitchFamily="34" charset="-122"/>
              <a:cs typeface="IBM Plex Sans Medium" pitchFamily="34" charset="-120"/>
            </a:endParaRPr>
          </a:p>
          <a:p>
            <a:pPr marL="0" indent="0" algn="l">
              <a:lnSpc>
                <a:spcPts val="2150"/>
              </a:lnSpc>
              <a:buNone/>
            </a:pPr>
            <a:r>
              <a:rPr lang="en-US" sz="3200" dirty="0" err="1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Предречение</a:t>
            </a:r>
            <a:r>
              <a: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падения династии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249383" y="4206360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Он также провидчески говорил о возможном </a:t>
            </a:r>
            <a:r>
              <a:rPr lang="en-US" sz="32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падении</a:t>
            </a: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</a:p>
          <a:p>
            <a:pPr marL="0" indent="0" algn="l">
              <a:buNone/>
            </a:pPr>
            <a:r>
              <a:rPr lang="en-US" sz="32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царской</a:t>
            </a: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династии, что лишь усилило слухи и опасения.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249383" y="5561530"/>
            <a:ext cx="32719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3200" dirty="0">
              <a:solidFill>
                <a:srgbClr val="D4D4D1"/>
              </a:solidFill>
              <a:latin typeface="IBM Plex Sans Medium" pitchFamily="34" charset="0"/>
              <a:ea typeface="IBM Plex Sans Medium" pitchFamily="34" charset="-122"/>
              <a:cs typeface="IBM Plex Sans Medium" pitchFamily="34" charset="-120"/>
            </a:endParaRPr>
          </a:p>
          <a:p>
            <a:pPr marL="0" indent="0" algn="l">
              <a:lnSpc>
                <a:spcPts val="2150"/>
              </a:lnSpc>
              <a:buNone/>
            </a:pPr>
            <a:r>
              <a:rPr lang="en-US" sz="3200" dirty="0" err="1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Предсказания</a:t>
            </a:r>
            <a:r>
              <a: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о судьбе России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258421" y="6154029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Распутин утверждал, что знает о будущем России, </a:t>
            </a:r>
            <a:r>
              <a:rPr lang="en-US" sz="32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что</a:t>
            </a: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</a:p>
          <a:p>
            <a:pPr marL="0" indent="0" algn="l">
              <a:buNone/>
            </a:pPr>
            <a:r>
              <a:rPr lang="en-US" sz="32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сделало</a:t>
            </a: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его фигуру еще более влиятельной.</a:t>
            </a:r>
            <a:endParaRPr lang="en-US" sz="32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B2D0883-715D-DC1B-F071-8AD50D5A797C}"/>
              </a:ext>
            </a:extLst>
          </p:cNvPr>
          <p:cNvSpPr/>
          <p:nvPr/>
        </p:nvSpPr>
        <p:spPr>
          <a:xfrm>
            <a:off x="12742223" y="7695210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1B49BB6-D63E-3B21-D00E-967EE8D285F5}"/>
              </a:ext>
            </a:extLst>
          </p:cNvPr>
          <p:cNvSpPr/>
          <p:nvPr/>
        </p:nvSpPr>
        <p:spPr>
          <a:xfrm>
            <a:off x="12765974" y="7766462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8">
            <a:extLst>
              <a:ext uri="{FF2B5EF4-FFF2-40B4-BE49-F238E27FC236}">
                <a16:creationId xmlns:a16="http://schemas.microsoft.com/office/drawing/2014/main" id="{43D51A20-3A0D-487D-3AB0-3CC09BBEDC02}"/>
              </a:ext>
            </a:extLst>
          </p:cNvPr>
          <p:cNvSpPr/>
          <p:nvPr/>
        </p:nvSpPr>
        <p:spPr>
          <a:xfrm>
            <a:off x="75638" y="732319"/>
            <a:ext cx="475536" cy="475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7" name="Text 4"/>
          <p:cNvSpPr/>
          <p:nvPr/>
        </p:nvSpPr>
        <p:spPr>
          <a:xfrm>
            <a:off x="218275" y="824014"/>
            <a:ext cx="190262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3200" dirty="0"/>
          </a:p>
        </p:txBody>
      </p:sp>
      <p:sp>
        <p:nvSpPr>
          <p:cNvPr id="3" name="Text 0"/>
          <p:cNvSpPr/>
          <p:nvPr/>
        </p:nvSpPr>
        <p:spPr>
          <a:xfrm>
            <a:off x="0" y="83128"/>
            <a:ext cx="14630399" cy="5700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3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Дворцовые интриги и заговор против Распутина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693811" y="703535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Зависть и ненависть</a:t>
            </a:r>
            <a:endParaRPr lang="en-US" sz="3200" b="1" dirty="0"/>
          </a:p>
        </p:txBody>
      </p:sp>
      <p:sp>
        <p:nvSpPr>
          <p:cNvPr id="9" name="Text 6"/>
          <p:cNvSpPr/>
          <p:nvPr/>
        </p:nvSpPr>
        <p:spPr>
          <a:xfrm>
            <a:off x="736136" y="1471938"/>
            <a:ext cx="6185178" cy="1014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Влияние Распутина вызывало зависть и ненависть среди знати, недовольных его вмешательством в государственные дела.</a:t>
            </a:r>
            <a:endParaRPr lang="en-US" sz="3200" dirty="0"/>
          </a:p>
        </p:txBody>
      </p:sp>
      <p:sp>
        <p:nvSpPr>
          <p:cNvPr id="11" name="Shape 8"/>
          <p:cNvSpPr/>
          <p:nvPr/>
        </p:nvSpPr>
        <p:spPr>
          <a:xfrm>
            <a:off x="6921314" y="724639"/>
            <a:ext cx="475536" cy="475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2" name="Text 9"/>
          <p:cNvSpPr/>
          <p:nvPr/>
        </p:nvSpPr>
        <p:spPr>
          <a:xfrm>
            <a:off x="7063951" y="803816"/>
            <a:ext cx="190262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7584820" y="698207"/>
            <a:ext cx="2723555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Дворцовые заговоры</a:t>
            </a:r>
            <a:endParaRPr lang="en-US" sz="3600" b="1" dirty="0"/>
          </a:p>
        </p:txBody>
      </p:sp>
      <p:sp>
        <p:nvSpPr>
          <p:cNvPr id="14" name="Text 11"/>
          <p:cNvSpPr/>
          <p:nvPr/>
        </p:nvSpPr>
        <p:spPr>
          <a:xfrm>
            <a:off x="7584820" y="1471938"/>
            <a:ext cx="618517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Против Распутина плели интриги, в том числе члены царской семьи, пытавшиеся ограничить его власть.</a:t>
            </a:r>
            <a:endParaRPr lang="en-US" sz="3200" dirty="0"/>
          </a:p>
        </p:txBody>
      </p:sp>
      <p:sp>
        <p:nvSpPr>
          <p:cNvPr id="16" name="Shape 13"/>
          <p:cNvSpPr/>
          <p:nvPr/>
        </p:nvSpPr>
        <p:spPr>
          <a:xfrm>
            <a:off x="75638" y="4547075"/>
            <a:ext cx="475536" cy="475536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7" name="Text 14"/>
          <p:cNvSpPr/>
          <p:nvPr/>
        </p:nvSpPr>
        <p:spPr>
          <a:xfrm>
            <a:off x="218275" y="4626251"/>
            <a:ext cx="190262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3200" dirty="0"/>
          </a:p>
        </p:txBody>
      </p:sp>
      <p:sp>
        <p:nvSpPr>
          <p:cNvPr id="18" name="Text 15"/>
          <p:cNvSpPr/>
          <p:nvPr/>
        </p:nvSpPr>
        <p:spPr>
          <a:xfrm>
            <a:off x="779922" y="4553959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0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Убийство Распутина</a:t>
            </a:r>
            <a:endParaRPr lang="en-US" sz="4000" b="1" dirty="0"/>
          </a:p>
        </p:txBody>
      </p:sp>
      <p:sp>
        <p:nvSpPr>
          <p:cNvPr id="19" name="Text 16"/>
          <p:cNvSpPr/>
          <p:nvPr/>
        </p:nvSpPr>
        <p:spPr>
          <a:xfrm>
            <a:off x="736136" y="5242172"/>
            <a:ext cx="618517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конце 1916 года Распутин был убит заговорщиками, что ускорило падение монархии в России.</a:t>
            </a:r>
            <a:endParaRPr lang="en-US" sz="3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2DEAE4-7C3B-83D5-337D-D4B3F3CBA4A7}"/>
              </a:ext>
            </a:extLst>
          </p:cNvPr>
          <p:cNvSpPr/>
          <p:nvPr/>
        </p:nvSpPr>
        <p:spPr>
          <a:xfrm>
            <a:off x="12742223" y="7695210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sz="3200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1D181A0-DB9B-8EB6-5703-31097EE1AD97}"/>
              </a:ext>
            </a:extLst>
          </p:cNvPr>
          <p:cNvSpPr/>
          <p:nvPr/>
        </p:nvSpPr>
        <p:spPr>
          <a:xfrm>
            <a:off x="12765974" y="7766462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sz="3200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530906" y="86408"/>
            <a:ext cx="106064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Убийство Распутина и его последствия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401904" y="12403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6" name="Text 3"/>
          <p:cNvSpPr/>
          <p:nvPr/>
        </p:nvSpPr>
        <p:spPr>
          <a:xfrm>
            <a:off x="554899" y="1325328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139020" y="124031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Обстоятельства убийства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1139020" y="251257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Распутин был хладнокровно убит группой заговорщиков в декабре 1916 года.</a:t>
            </a:r>
            <a:endParaRPr lang="en-US" sz="3200" dirty="0"/>
          </a:p>
        </p:txBody>
      </p:sp>
      <p:sp>
        <p:nvSpPr>
          <p:cNvPr id="9" name="Shape 6"/>
          <p:cNvSpPr/>
          <p:nvPr/>
        </p:nvSpPr>
        <p:spPr>
          <a:xfrm>
            <a:off x="5216961" y="11411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0" name="Text 7"/>
          <p:cNvSpPr/>
          <p:nvPr/>
        </p:nvSpPr>
        <p:spPr>
          <a:xfrm>
            <a:off x="5369956" y="1226148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5954077" y="114113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Влияние на царскую власть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5954077" y="2189901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Смерть Распутина окончательно подорвала авторитет царской семьи и ускорила ее падение.</a:t>
            </a:r>
            <a:endParaRPr lang="en-US" sz="3200" dirty="0"/>
          </a:p>
        </p:txBody>
      </p:sp>
      <p:sp>
        <p:nvSpPr>
          <p:cNvPr id="13" name="Shape 10"/>
          <p:cNvSpPr/>
          <p:nvPr/>
        </p:nvSpPr>
        <p:spPr>
          <a:xfrm>
            <a:off x="9873258" y="10444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4" name="Text 11"/>
          <p:cNvSpPr/>
          <p:nvPr/>
        </p:nvSpPr>
        <p:spPr>
          <a:xfrm>
            <a:off x="10026254" y="1129411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0610374" y="1044401"/>
            <a:ext cx="3053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Значение </a:t>
            </a:r>
            <a:r>
              <a:rPr lang="en-US" sz="3200" dirty="0" err="1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для</a:t>
            </a:r>
            <a:r>
              <a:rPr lang="en-US" sz="3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3200" dirty="0" err="1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истории</a:t>
            </a:r>
            <a:endParaRPr lang="en-US" sz="3200" dirty="0"/>
          </a:p>
        </p:txBody>
      </p:sp>
      <p:sp>
        <p:nvSpPr>
          <p:cNvPr id="16" name="Text 13"/>
          <p:cNvSpPr/>
          <p:nvPr/>
        </p:nvSpPr>
        <p:spPr>
          <a:xfrm>
            <a:off x="10769134" y="2310364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Убийство Распутина стало символическим началом краха Российской империи.</a:t>
            </a:r>
            <a:endParaRPr lang="en-US" sz="3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7EDCB5B-D860-B00B-6F4D-64C4C87AA6CA}"/>
              </a:ext>
            </a:extLst>
          </p:cNvPr>
          <p:cNvSpPr/>
          <p:nvPr/>
        </p:nvSpPr>
        <p:spPr>
          <a:xfrm>
            <a:off x="12742223" y="7695210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F017438-9449-DCB4-EE5C-9C4C9FD04343}"/>
              </a:ext>
            </a:extLst>
          </p:cNvPr>
          <p:cNvSpPr/>
          <p:nvPr/>
        </p:nvSpPr>
        <p:spPr>
          <a:xfrm>
            <a:off x="12765974" y="7766462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-15892"/>
            <a:ext cx="11949766" cy="1416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Образ Распутина в искусстве и культуре</a:t>
            </a:r>
            <a:endParaRPr lang="en-US" sz="32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97C4051-4CFA-864E-0A5E-A03C9F0CB785}"/>
              </a:ext>
            </a:extLst>
          </p:cNvPr>
          <p:cNvGrpSpPr/>
          <p:nvPr/>
        </p:nvGrpSpPr>
        <p:grpSpPr>
          <a:xfrm>
            <a:off x="666547" y="1815555"/>
            <a:ext cx="3455904" cy="2227449"/>
            <a:chOff x="659135" y="1028434"/>
            <a:chExt cx="3455904" cy="2227449"/>
          </a:xfrm>
        </p:grpSpPr>
        <p:sp>
          <p:nvSpPr>
            <p:cNvPr id="6" name="Text 3"/>
            <p:cNvSpPr/>
            <p:nvPr/>
          </p:nvSpPr>
          <p:spPr>
            <a:xfrm>
              <a:off x="659135" y="1028434"/>
              <a:ext cx="3314343" cy="36242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32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Литература</a:t>
              </a:r>
              <a:endParaRPr lang="en-US" sz="320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800696" y="1806178"/>
              <a:ext cx="3314343" cy="14497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320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Распутин вдохновил многих писателей на создание произведений о его жизни и роли в истории.</a:t>
              </a:r>
              <a:endParaRPr lang="en-US" sz="3200" dirty="0"/>
            </a:p>
          </p:txBody>
        </p:sp>
      </p:grpSp>
      <p:sp>
        <p:nvSpPr>
          <p:cNvPr id="9" name="Text 6"/>
          <p:cNvSpPr/>
          <p:nvPr/>
        </p:nvSpPr>
        <p:spPr>
          <a:xfrm>
            <a:off x="5266762" y="1862376"/>
            <a:ext cx="3314343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Кино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5266762" y="2593300"/>
            <a:ext cx="3314343" cy="1449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Фильмы о Распутине отражают противоречивое восприятие этой личности в массовой культуре.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8850571" y="1862376"/>
            <a:ext cx="3314343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Изобразительное искусство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9427880" y="2593299"/>
            <a:ext cx="3314343" cy="1449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Художники создавали выразительные портреты и образы Распутина, передавая его загадочность.</a:t>
            </a:r>
            <a:endParaRPr lang="en-US" sz="3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6D04F76-96CB-6101-EB86-547B9DEB0E3B}"/>
              </a:ext>
            </a:extLst>
          </p:cNvPr>
          <p:cNvSpPr/>
          <p:nvPr/>
        </p:nvSpPr>
        <p:spPr>
          <a:xfrm>
            <a:off x="12742223" y="7695210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sz="3200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5D5131-2753-2247-14DD-C145E44DCCEF}"/>
              </a:ext>
            </a:extLst>
          </p:cNvPr>
          <p:cNvSpPr/>
          <p:nvPr/>
        </p:nvSpPr>
        <p:spPr>
          <a:xfrm>
            <a:off x="12765974" y="7766462"/>
            <a:ext cx="1745674" cy="380011"/>
          </a:xfrm>
          <a:prstGeom prst="rect">
            <a:avLst/>
          </a:prstGeom>
          <a:solidFill>
            <a:srgbClr val="2A2C3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MD" sz="3200" dirty="0">
              <a:ln>
                <a:solidFill>
                  <a:srgbClr val="2A2C31"/>
                </a:solidFill>
              </a:ln>
              <a:solidFill>
                <a:srgbClr val="2A2C3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292C3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1214</TotalTime>
  <Words>652</Words>
  <Application>Microsoft Macintosh PowerPoint</Application>
  <PresentationFormat>Произвольный</PresentationFormat>
  <Paragraphs>96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Roboto</vt:lpstr>
      <vt:lpstr>Calibri</vt:lpstr>
      <vt:lpstr>IBM Plex Sans Medium</vt:lpstr>
      <vt:lpstr>Calibri Light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Костя Мокан</cp:lastModifiedBy>
  <cp:revision>15</cp:revision>
  <dcterms:created xsi:type="dcterms:W3CDTF">2024-10-13T16:49:40Z</dcterms:created>
  <dcterms:modified xsi:type="dcterms:W3CDTF">2024-10-16T01:16:42Z</dcterms:modified>
</cp:coreProperties>
</file>