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6" d="100"/>
          <a:sy n="86" d="100"/>
        </p:scale>
        <p:origin x="562"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2019年11月27日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2019年11月27日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2019年11月27日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2019年11月27日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2019年11月27日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2019年11月27日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2019年11月27日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2019年11月27日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2019年11月27日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Digital Twin for Logistics / Transport Optimization</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en-US" altLang="zh-CN" dirty="0">
                <a:latin typeface="Arial" panose="020B0604020202020204" pitchFamily="34" charset="0"/>
                <a:sym typeface="Arial" panose="020B0604020202020204" pitchFamily="34" charset="0"/>
              </a:rPr>
              <a:t>Problem Definition &amp; Model Architecture by Andrea</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A9235-8D5C-47E2-9D91-2C089ED13DB6}"/>
              </a:ext>
            </a:extLst>
          </p:cNvPr>
          <p:cNvSpPr>
            <a:spLocks noGrp="1"/>
          </p:cNvSpPr>
          <p:nvPr>
            <p:ph type="title"/>
          </p:nvPr>
        </p:nvSpPr>
        <p:spPr/>
        <p:txBody>
          <a:bodyPr/>
          <a:lstStyle/>
          <a:p>
            <a:r>
              <a:rPr lang="en-US" altLang="zh-CN" dirty="0"/>
              <a:t>Architecture: Database</a:t>
            </a:r>
            <a:endParaRPr lang="zh-CN" altLang="en-US" dirty="0"/>
          </a:p>
        </p:txBody>
      </p:sp>
      <p:sp>
        <p:nvSpPr>
          <p:cNvPr id="3" name="内容占位符 2">
            <a:extLst>
              <a:ext uri="{FF2B5EF4-FFF2-40B4-BE49-F238E27FC236}">
                <a16:creationId xmlns:a16="http://schemas.microsoft.com/office/drawing/2014/main" id="{59D1EB27-A6E6-4474-AF1F-D8087E674155}"/>
              </a:ext>
            </a:extLst>
          </p:cNvPr>
          <p:cNvSpPr>
            <a:spLocks noGrp="1"/>
          </p:cNvSpPr>
          <p:nvPr>
            <p:ph idx="1"/>
          </p:nvPr>
        </p:nvSpPr>
        <p:spPr/>
        <p:txBody>
          <a:bodyPr/>
          <a:lstStyle/>
          <a:p>
            <a:r>
              <a:rPr lang="en-US" altLang="zh-CN" dirty="0"/>
              <a:t>Use in-memory database to speedup simulation.</a:t>
            </a:r>
          </a:p>
          <a:p>
            <a:r>
              <a:rPr lang="en-US" altLang="zh-CN" dirty="0"/>
              <a:t>Use transaction isolation to synchronize data.</a:t>
            </a:r>
          </a:p>
          <a:p>
            <a:endParaRPr lang="zh-CN" altLang="en-US" dirty="0"/>
          </a:p>
        </p:txBody>
      </p:sp>
    </p:spTree>
    <p:extLst>
      <p:ext uri="{BB962C8B-B14F-4D97-AF65-F5344CB8AC3E}">
        <p14:creationId xmlns:p14="http://schemas.microsoft.com/office/powerpoint/2010/main" val="348725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F4B2E-D3C1-4E10-8C94-EB2568759560}"/>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10952702-6C6E-4D77-AE76-CA78482F4F8C}"/>
              </a:ext>
            </a:extLst>
          </p:cNvPr>
          <p:cNvSpPr>
            <a:spLocks noGrp="1"/>
          </p:cNvSpPr>
          <p:nvPr>
            <p:ph idx="1"/>
          </p:nvPr>
        </p:nvSpPr>
        <p:spPr/>
        <p:txBody>
          <a:bodyPr/>
          <a:lstStyle/>
          <a:p>
            <a:r>
              <a:rPr lang="en-US" altLang="zh-CN" dirty="0"/>
              <a:t>I already finish:</a:t>
            </a:r>
          </a:p>
          <a:p>
            <a:pPr>
              <a:buFontTx/>
              <a:buChar char="-"/>
            </a:pPr>
            <a:r>
              <a:rPr lang="en-US" altLang="zh-CN" dirty="0"/>
              <a:t>Collect and simulate with read data from school bus.</a:t>
            </a:r>
          </a:p>
          <a:p>
            <a:pPr>
              <a:buFontTx/>
              <a:buChar char="-"/>
            </a:pPr>
            <a:r>
              <a:rPr lang="en-US" altLang="zh-CN" dirty="0"/>
              <a:t>Run Cargo system and get result of simulation (PLAN A).</a:t>
            </a:r>
          </a:p>
          <a:p>
            <a:pPr>
              <a:buFontTx/>
              <a:buChar char="-"/>
            </a:pPr>
            <a:r>
              <a:rPr lang="en-US" altLang="zh-CN" dirty="0"/>
              <a:t>Finish the database design (PLAN B).</a:t>
            </a:r>
          </a:p>
          <a:p>
            <a:r>
              <a:rPr lang="en-US" altLang="zh-CN" dirty="0"/>
              <a:t>Future schedule:</a:t>
            </a:r>
          </a:p>
          <a:p>
            <a:pPr>
              <a:buFontTx/>
              <a:buChar char="-"/>
            </a:pPr>
            <a:r>
              <a:rPr lang="en-US" altLang="zh-CN" dirty="0"/>
              <a:t>Design more algorithms to arrange schedule (PLAN A).</a:t>
            </a:r>
          </a:p>
          <a:p>
            <a:pPr>
              <a:buFontTx/>
              <a:buChar char="-"/>
            </a:pPr>
            <a:r>
              <a:rPr lang="en-US" altLang="zh-CN" dirty="0"/>
              <a:t>Build up a new simulation platform (PLAN B).</a:t>
            </a:r>
          </a:p>
          <a:p>
            <a:pPr>
              <a:buFontTx/>
              <a:buChar char="-"/>
            </a:pPr>
            <a:endParaRPr lang="en-US" altLang="zh-CN" dirty="0"/>
          </a:p>
        </p:txBody>
      </p:sp>
    </p:spTree>
    <p:extLst>
      <p:ext uri="{BB962C8B-B14F-4D97-AF65-F5344CB8AC3E}">
        <p14:creationId xmlns:p14="http://schemas.microsoft.com/office/powerpoint/2010/main" val="30175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Abstract: What We Are Doing</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rtlCol="0">
            <a:normAutofit lnSpcReduction="10000"/>
          </a:bodyPr>
          <a:lstStyle/>
          <a:p>
            <a:r>
              <a:rPr lang="en-US" altLang="zh-CN" dirty="0">
                <a:latin typeface="Arial" panose="020B0604020202020204" pitchFamily="34" charset="0"/>
                <a:sym typeface="Arial" panose="020B0604020202020204" pitchFamily="34" charset="0"/>
              </a:rPr>
              <a:t>To solve the problem in school bus: current time arrangement doesn’t work well.</a:t>
            </a:r>
            <a:endParaRPr lang="zh-CN" altLang="en-US" dirty="0">
              <a:latin typeface="Arial" panose="020B0604020202020204" pitchFamily="34" charset="0"/>
              <a:sym typeface="Arial" panose="020B0604020202020204" pitchFamily="34" charset="0"/>
            </a:endParaRPr>
          </a:p>
          <a:p>
            <a:pPr rtl="0"/>
            <a:r>
              <a:rPr lang="en-US" altLang="zh-CN" dirty="0">
                <a:latin typeface="Arial" panose="020B0604020202020204" pitchFamily="34" charset="0"/>
                <a:ea typeface="微软雅黑" panose="020B0503020204020204" pitchFamily="34" charset="-122"/>
                <a:sym typeface="Arial" panose="020B0604020202020204" pitchFamily="34" charset="0"/>
              </a:rPr>
              <a:t>Outline of project:</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a:t>
            </a:r>
            <a:r>
              <a:rPr lang="en-US" altLang="zh-CN" dirty="0">
                <a:solidFill>
                  <a:srgbClr val="FF0000"/>
                </a:solidFill>
                <a:latin typeface="Arial" panose="020B0604020202020204" pitchFamily="34" charset="0"/>
                <a:ea typeface="微软雅黑" panose="020B0503020204020204" pitchFamily="34" charset="-122"/>
                <a:sym typeface="Arial" panose="020B0604020202020204" pitchFamily="34" charset="0"/>
              </a:rPr>
              <a:t>Problem definition</a:t>
            </a:r>
          </a:p>
          <a:p>
            <a:pPr marL="0" indent="0" rtl="0">
              <a:buNone/>
            </a:pPr>
            <a:r>
              <a:rPr lang="en-US" altLang="zh-CN" dirty="0">
                <a:latin typeface="Arial" panose="020B0604020202020204" pitchFamily="34" charset="0"/>
                <a:sym typeface="Arial" panose="020B0604020202020204" pitchFamily="34" charset="0"/>
              </a:rPr>
              <a:t>	- </a:t>
            </a:r>
            <a:r>
              <a:rPr lang="en-US" altLang="zh-CN" dirty="0">
                <a:solidFill>
                  <a:srgbClr val="FF0000"/>
                </a:solidFill>
                <a:latin typeface="Arial" panose="020B0604020202020204" pitchFamily="34" charset="0"/>
                <a:sym typeface="Arial" panose="020B0604020202020204" pitchFamily="34" charset="0"/>
              </a:rPr>
              <a:t>Digital-twin based architecture</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Data collection and </a:t>
            </a:r>
            <a:r>
              <a:rPr lang="en-US" altLang="zh-CN" dirty="0">
                <a:latin typeface="Arial" panose="020B0604020202020204" pitchFamily="34" charset="0"/>
                <a:sym typeface="Arial" panose="020B0604020202020204" pitchFamily="34" charset="0"/>
              </a:rPr>
              <a:t>simulation</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Algorithm to arrange schedule</a:t>
            </a:r>
          </a:p>
          <a:p>
            <a:pPr marL="0" indent="0" rtl="0">
              <a:buNone/>
            </a:pPr>
            <a:r>
              <a:rPr lang="en-US" altLang="zh-CN" dirty="0">
                <a:latin typeface="Arial" panose="020B0604020202020204" pitchFamily="34" charset="0"/>
                <a:sym typeface="Arial" panose="020B0604020202020204" pitchFamily="34" charset="0"/>
              </a:rPr>
              <a:t>	- </a:t>
            </a:r>
            <a:r>
              <a:rPr lang="en-US" altLang="zh-CN" dirty="0">
                <a:solidFill>
                  <a:srgbClr val="FF0000"/>
                </a:solidFill>
                <a:latin typeface="Arial" panose="020B0604020202020204" pitchFamily="34" charset="0"/>
                <a:sym typeface="Arial" panose="020B0604020202020204" pitchFamily="34" charset="0"/>
              </a:rPr>
              <a:t>Architecture: simulator, database, algorithm</a:t>
            </a:r>
          </a:p>
          <a:p>
            <a:pPr marL="0" indent="0" rtl="0">
              <a:buNone/>
            </a:pPr>
            <a:r>
              <a:rPr lang="en-US" altLang="zh-CN" dirty="0">
                <a:latin typeface="Arial" panose="020B0604020202020204" pitchFamily="34" charset="0"/>
                <a:ea typeface="微软雅黑" panose="020B0503020204020204" pitchFamily="34" charset="-122"/>
                <a:sym typeface="Arial" panose="020B0604020202020204" pitchFamily="34" charset="0"/>
              </a:rPr>
              <a:t>	- Cargo test and result present</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7628-FF8C-406A-8CBA-355E7468C223}"/>
              </a:ext>
            </a:extLst>
          </p:cNvPr>
          <p:cNvSpPr>
            <a:spLocks noGrp="1"/>
          </p:cNvSpPr>
          <p:nvPr>
            <p:ph type="title"/>
          </p:nvPr>
        </p:nvSpPr>
        <p:spPr/>
        <p:txBody>
          <a:bodyPr/>
          <a:lstStyle/>
          <a:p>
            <a:r>
              <a:rPr lang="en-US" altLang="zh-CN" dirty="0"/>
              <a:t>Problem Definition</a:t>
            </a:r>
            <a:endParaRPr lang="zh-CN" altLang="en-US" dirty="0"/>
          </a:p>
        </p:txBody>
      </p:sp>
      <p:sp>
        <p:nvSpPr>
          <p:cNvPr id="3" name="内容占位符 2">
            <a:extLst>
              <a:ext uri="{FF2B5EF4-FFF2-40B4-BE49-F238E27FC236}">
                <a16:creationId xmlns:a16="http://schemas.microsoft.com/office/drawing/2014/main" id="{32E6D696-F2E5-4CA2-BDF9-18611F8361CC}"/>
              </a:ext>
            </a:extLst>
          </p:cNvPr>
          <p:cNvSpPr>
            <a:spLocks noGrp="1"/>
          </p:cNvSpPr>
          <p:nvPr>
            <p:ph idx="1"/>
          </p:nvPr>
        </p:nvSpPr>
        <p:spPr/>
        <p:txBody>
          <a:bodyPr/>
          <a:lstStyle/>
          <a:p>
            <a:r>
              <a:rPr lang="en-US" altLang="zh-CN" dirty="0"/>
              <a:t>Previous definition: ridesharing problem, uses simulation to arrange route. In bus situation, the route is constant while time arrangement is dynamic: use simulation to arrange time schedule.</a:t>
            </a:r>
          </a:p>
          <a:p>
            <a:r>
              <a:rPr lang="en-US" altLang="zh-CN" dirty="0"/>
              <a:t>This is a bus line timetable setting problem (BLTSP) instead of RSP.</a:t>
            </a:r>
          </a:p>
          <a:p>
            <a:r>
              <a:rPr lang="en-US" altLang="zh-CN" dirty="0"/>
              <a:t>But they have a lot of commons, so we can still use RSP model with penalty algorithm to make route fix.</a:t>
            </a:r>
          </a:p>
        </p:txBody>
      </p:sp>
    </p:spTree>
    <p:extLst>
      <p:ext uri="{BB962C8B-B14F-4D97-AF65-F5344CB8AC3E}">
        <p14:creationId xmlns:p14="http://schemas.microsoft.com/office/powerpoint/2010/main" val="18113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CBE2-869F-4A65-8C18-CD46E420B953}"/>
              </a:ext>
            </a:extLst>
          </p:cNvPr>
          <p:cNvSpPr>
            <a:spLocks noGrp="1"/>
          </p:cNvSpPr>
          <p:nvPr>
            <p:ph type="title"/>
          </p:nvPr>
        </p:nvSpPr>
        <p:spPr/>
        <p:txBody>
          <a:bodyPr/>
          <a:lstStyle/>
          <a:p>
            <a:r>
              <a:rPr lang="en-US" altLang="zh-CN" dirty="0"/>
              <a:t>Problem Definition: BLTSP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D735908-F70A-429B-AAAE-26EB6C27F0F0}"/>
                  </a:ext>
                </a:extLst>
              </p:cNvPr>
              <p:cNvSpPr>
                <a:spLocks noGrp="1"/>
              </p:cNvSpPr>
              <p:nvPr>
                <p:ph idx="1"/>
              </p:nvPr>
            </p:nvSpPr>
            <p:spPr/>
            <p:txBody>
              <a:bodyPr>
                <a:normAutofit fontScale="92500" lnSpcReduction="10000"/>
              </a:bodyPr>
              <a:lstStyle/>
              <a:p>
                <a:r>
                  <a:rPr lang="en-US" altLang="zh-CN" dirty="0"/>
                  <a:t>The route of buses is fixed. All the buses have only one route, which from Joy Highland to RB1, and then return to Joy Highland. The bus would stops at each station for a few minutes.</a:t>
                </a:r>
              </a:p>
              <a:p>
                <a:r>
                  <a:rPr lang="en-US" altLang="zh-CN" dirty="0"/>
                  <a:t>A customer has a time window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oMath>
                </a14:m>
                <a:r>
                  <a:rPr lang="en-US" altLang="zh-CN" dirty="0"/>
                  <a:t>. One cannot be picked up before early time, and one should reach destination before late time.</a:t>
                </a:r>
              </a:p>
              <a:p>
                <a:r>
                  <a:rPr lang="en-US" altLang="zh-CN" dirty="0"/>
                  <a:t>Algorithm should plan (NP hard):</a:t>
                </a:r>
              </a:p>
              <a:p>
                <a:pPr>
                  <a:buFontTx/>
                  <a:buChar char="-"/>
                </a:pPr>
                <a:r>
                  <a:rPr lang="en-US" altLang="zh-CN" dirty="0"/>
                  <a:t>Whether or not to send a bus</a:t>
                </a:r>
              </a:p>
              <a:p>
                <a:pPr>
                  <a:buFontTx/>
                  <a:buChar char="-"/>
                </a:pPr>
                <a:r>
                  <a:rPr lang="en-US" altLang="zh-CN" dirty="0"/>
                  <a:t>How long would bus stops at each station</a:t>
                </a:r>
              </a:p>
              <a:p>
                <a:pPr>
                  <a:buFontTx/>
                  <a:buChar char="-"/>
                </a:pPr>
                <a:r>
                  <a:rPr lang="en-US" altLang="zh-CN" dirty="0"/>
                  <a:t>* The bus is normal or peak</a:t>
                </a:r>
              </a:p>
              <a:p>
                <a:pPr>
                  <a:buFontTx/>
                  <a:buChar char="-"/>
                </a:pPr>
                <a:r>
                  <a:rPr lang="en-US" altLang="zh-CN" dirty="0"/>
                  <a:t>* Which direction the bus should go</a:t>
                </a:r>
              </a:p>
            </p:txBody>
          </p:sp>
        </mc:Choice>
        <mc:Fallback>
          <p:sp>
            <p:nvSpPr>
              <p:cNvPr id="3" name="内容占位符 2">
                <a:extLst>
                  <a:ext uri="{FF2B5EF4-FFF2-40B4-BE49-F238E27FC236}">
                    <a16:creationId xmlns:a16="http://schemas.microsoft.com/office/drawing/2014/main" id="{4D735908-F70A-429B-AAAE-26EB6C27F0F0}"/>
                  </a:ext>
                </a:extLst>
              </p:cNvPr>
              <p:cNvSpPr>
                <a:spLocks noGrp="1" noRot="1" noChangeAspect="1" noMove="1" noResize="1" noEditPoints="1" noAdjustHandles="1" noChangeArrowheads="1" noChangeShapeType="1" noTextEdit="1"/>
              </p:cNvSpPr>
              <p:nvPr>
                <p:ph idx="1"/>
              </p:nvPr>
            </p:nvSpPr>
            <p:spPr>
              <a:blipFill>
                <a:blip r:embed="rId2"/>
                <a:stretch>
                  <a:fillRect l="-762" t="-2400" r="-1905" b="-2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908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9B7E-A6DE-4DF6-AAB2-2F26D953D0B5}"/>
              </a:ext>
            </a:extLst>
          </p:cNvPr>
          <p:cNvSpPr>
            <a:spLocks noGrp="1"/>
          </p:cNvSpPr>
          <p:nvPr>
            <p:ph type="title"/>
          </p:nvPr>
        </p:nvSpPr>
        <p:spPr/>
        <p:txBody>
          <a:bodyPr/>
          <a:lstStyle/>
          <a:p>
            <a:r>
              <a:rPr lang="en-US" altLang="zh-CN" dirty="0"/>
              <a:t>Optimization Goals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600B7-70D7-495D-891B-3F983BE39A3E}"/>
                  </a:ext>
                </a:extLst>
              </p:cNvPr>
              <p:cNvSpPr>
                <a:spLocks noGrp="1"/>
              </p:cNvSpPr>
              <p:nvPr>
                <p:ph idx="1"/>
              </p:nvPr>
            </p:nvSpPr>
            <p:spPr/>
            <p:txBody>
              <a:bodyPr>
                <a:normAutofit lnSpcReduction="10000"/>
              </a:bodyPr>
              <a:lstStyle/>
              <a:p>
                <a:pPr>
                  <a:buFontTx/>
                  <a:buChar char="-"/>
                </a:pPr>
                <a:r>
                  <a:rPr lang="en-US" altLang="zh-CN" dirty="0"/>
                  <a:t>Maximum match rate: </a:t>
                </a:r>
                <a14:m>
                  <m:oMath xmlns:m="http://schemas.openxmlformats.org/officeDocument/2006/math">
                    <m:limLow>
                      <m:limLowPr>
                        <m:ctrlPr>
                          <a:rPr lang="en-US" altLang="zh-CN" b="0" i="0"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d>
                          <m:dPr>
                            <m:begChr m:val="{"/>
                            <m:endChr m:val="}"/>
                            <m:ctrlPr>
                              <a:rPr lang="en-US" altLang="zh-CN" b="0" i="0"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nary>
                      <m:naryPr>
                        <m:chr m:val="∑"/>
                        <m:supHide m:val="on"/>
                        <m:ctrlPr>
                          <a:rPr lang="en-US" altLang="zh-CN" i="1">
                            <a:latin typeface="Cambria Math" panose="02040503050406030204" pitchFamily="18" charset="0"/>
                          </a:rPr>
                        </m:ctrlPr>
                      </m:naryPr>
                      <m: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𝜏</m:t>
                            </m:r>
                          </m:e>
                        </m:d>
                      </m:sub>
                      <m:sup/>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oMath>
                </a14:m>
                <a:endParaRPr lang="en-US" altLang="zh-CN" dirty="0"/>
              </a:p>
              <a:p>
                <a:pPr lvl="1">
                  <a:buFontTx/>
                  <a:buChar char="-"/>
                </a:pPr>
                <a:r>
                  <a:rPr lang="en-US" altLang="zh-CN" dirty="0"/>
                  <a:t>Percentage students can be picked.</a:t>
                </a:r>
              </a:p>
              <a:p>
                <a:pPr lvl="1">
                  <a:buFontTx/>
                  <a:buChar char="-"/>
                </a:pPr>
                <a:r>
                  <a:rPr lang="en-US" altLang="zh-CN" dirty="0"/>
                  <a:t>Percentage students can arrive in time</a:t>
                </a:r>
              </a:p>
              <a:p>
                <a:pPr>
                  <a:buFontTx/>
                  <a:buChar char="-"/>
                </a:pPr>
                <a:r>
                  <a:rPr lang="en-US" altLang="zh-CN" dirty="0"/>
                  <a:t>Total time cost: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sub>
                          <m:sup/>
                          <m:e>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e>
                    </m:func>
                  </m:oMath>
                </a14:m>
                <a:endParaRPr lang="en-US" altLang="zh-CN" b="0" dirty="0"/>
              </a:p>
              <a:p>
                <a:pPr>
                  <a:buFontTx/>
                  <a:buChar char="-"/>
                </a:pPr>
                <a:r>
                  <a:rPr lang="en-US" altLang="zh-CN" dirty="0"/>
                  <a:t>Average students number on bus: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lim>
                        </m:limLow>
                      </m:fName>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func>
                  </m:oMath>
                </a14:m>
                <a:endParaRPr lang="zh-CN" altLang="en-US" dirty="0"/>
              </a:p>
              <a:p>
                <a:r>
                  <a:rPr lang="en-US" altLang="zh-CN" dirty="0"/>
                  <a:t>T is a set of buses could be sent, while </a:t>
                </a:r>
                <a14:m>
                  <m:oMath xmlns:m="http://schemas.openxmlformats.org/officeDocument/2006/math">
                    <m:r>
                      <a:rPr lang="en-US" altLang="zh-CN" b="0" i="1" smtClean="0">
                        <a:latin typeface="Cambria Math" panose="02040503050406030204" pitchFamily="18" charset="0"/>
                      </a:rPr>
                      <m:t>𝜏</m:t>
                    </m:r>
                  </m:oMath>
                </a14:m>
                <a:r>
                  <a:rPr lang="zh-CN" altLang="en-US" dirty="0"/>
                  <a:t> </a:t>
                </a:r>
                <a:r>
                  <a:rPr lang="en-US" altLang="zh-CN" dirty="0"/>
                  <a:t>is a set of buses would be sent, then t is a specific bus.</a:t>
                </a:r>
              </a:p>
              <a:p>
                <a:r>
                  <a:rPr lang="en-US" altLang="zh-CN" dirty="0"/>
                  <a:t>Function P is the profit function, T is time from u to v, S is number of students from u to v.</a:t>
                </a:r>
                <a:endParaRPr lang="zh-CN" altLang="en-US" dirty="0"/>
              </a:p>
            </p:txBody>
          </p:sp>
        </mc:Choice>
        <mc:Fallback>
          <p:sp>
            <p:nvSpPr>
              <p:cNvPr id="3" name="内容占位符 2">
                <a:extLst>
                  <a:ext uri="{FF2B5EF4-FFF2-40B4-BE49-F238E27FC236}">
                    <a16:creationId xmlns:a16="http://schemas.microsoft.com/office/drawing/2014/main" id="{C52600B7-70D7-495D-891B-3F983BE39A3E}"/>
                  </a:ext>
                </a:extLst>
              </p:cNvPr>
              <p:cNvSpPr>
                <a:spLocks noGrp="1" noRot="1" noChangeAspect="1" noMove="1" noResize="1" noEditPoints="1" noAdjustHandles="1" noChangeArrowheads="1" noChangeShapeType="1" noTextEdit="1"/>
              </p:cNvSpPr>
              <p:nvPr>
                <p:ph idx="1"/>
              </p:nvPr>
            </p:nvSpPr>
            <p:spPr>
              <a:blipFill>
                <a:blip r:embed="rId2"/>
                <a:stretch>
                  <a:fillRect l="-825" t="-14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08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2EF7-FC25-46DF-8E63-BFB1BA559CCC}"/>
              </a:ext>
            </a:extLst>
          </p:cNvPr>
          <p:cNvSpPr>
            <a:spLocks noGrp="1"/>
          </p:cNvSpPr>
          <p:nvPr>
            <p:ph type="title"/>
          </p:nvPr>
        </p:nvSpPr>
        <p:spPr/>
        <p:txBody>
          <a:bodyPr/>
          <a:lstStyle/>
          <a:p>
            <a:r>
              <a:rPr lang="en-US" altLang="zh-CN" dirty="0"/>
              <a:t>Digital-twin Based Architecture</a:t>
            </a:r>
            <a:endParaRPr lang="zh-CN" altLang="en-US" dirty="0"/>
          </a:p>
        </p:txBody>
      </p:sp>
      <p:sp>
        <p:nvSpPr>
          <p:cNvPr id="3" name="内容占位符 2">
            <a:extLst>
              <a:ext uri="{FF2B5EF4-FFF2-40B4-BE49-F238E27FC236}">
                <a16:creationId xmlns:a16="http://schemas.microsoft.com/office/drawing/2014/main" id="{8B16DC63-A99E-4A13-ABA4-6B6A86276BF5}"/>
              </a:ext>
            </a:extLst>
          </p:cNvPr>
          <p:cNvSpPr>
            <a:spLocks noGrp="1"/>
          </p:cNvSpPr>
          <p:nvPr>
            <p:ph idx="1"/>
          </p:nvPr>
        </p:nvSpPr>
        <p:spPr/>
        <p:txBody>
          <a:bodyPr/>
          <a:lstStyle/>
          <a:p>
            <a:r>
              <a:rPr lang="en-US" altLang="zh-CN" dirty="0"/>
              <a:t>Three parts of architecture: algorithm, simulator, and database.</a:t>
            </a:r>
          </a:p>
          <a:p>
            <a:r>
              <a:rPr lang="en-US" altLang="zh-CN" dirty="0"/>
              <a:t>Algorithm and simulator can communicate through in-memory database.</a:t>
            </a:r>
            <a:endParaRPr lang="zh-CN" altLang="en-US" dirty="0"/>
          </a:p>
        </p:txBody>
      </p:sp>
      <p:pic>
        <p:nvPicPr>
          <p:cNvPr id="9" name="图片 8">
            <a:extLst>
              <a:ext uri="{FF2B5EF4-FFF2-40B4-BE49-F238E27FC236}">
                <a16:creationId xmlns:a16="http://schemas.microsoft.com/office/drawing/2014/main" id="{90648605-DBC7-4000-90A0-6F30223183AE}"/>
              </a:ext>
            </a:extLst>
          </p:cNvPr>
          <p:cNvPicPr>
            <a:picLocks noChangeAspect="1"/>
          </p:cNvPicPr>
          <p:nvPr/>
        </p:nvPicPr>
        <p:blipFill>
          <a:blip r:embed="rId2"/>
          <a:stretch>
            <a:fillRect/>
          </a:stretch>
        </p:blipFill>
        <p:spPr>
          <a:xfrm>
            <a:off x="3526884" y="2822051"/>
            <a:ext cx="5138231" cy="3304112"/>
          </a:xfrm>
          <a:prstGeom prst="rect">
            <a:avLst/>
          </a:prstGeom>
        </p:spPr>
      </p:pic>
    </p:spTree>
    <p:extLst>
      <p:ext uri="{BB962C8B-B14F-4D97-AF65-F5344CB8AC3E}">
        <p14:creationId xmlns:p14="http://schemas.microsoft.com/office/powerpoint/2010/main" val="115897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19678-9E4D-4E38-B1EB-1CFC5AC2AC72}"/>
              </a:ext>
            </a:extLst>
          </p:cNvPr>
          <p:cNvSpPr>
            <a:spLocks noGrp="1"/>
          </p:cNvSpPr>
          <p:nvPr>
            <p:ph type="title"/>
          </p:nvPr>
        </p:nvSpPr>
        <p:spPr/>
        <p:txBody>
          <a:bodyPr/>
          <a:lstStyle/>
          <a:p>
            <a:r>
              <a:rPr lang="en-US" altLang="zh-CN" dirty="0"/>
              <a:t>Details of Database</a:t>
            </a:r>
            <a:endParaRPr lang="zh-CN" altLang="en-US" dirty="0"/>
          </a:p>
        </p:txBody>
      </p:sp>
      <p:sp>
        <p:nvSpPr>
          <p:cNvPr id="3" name="内容占位符 2">
            <a:extLst>
              <a:ext uri="{FF2B5EF4-FFF2-40B4-BE49-F238E27FC236}">
                <a16:creationId xmlns:a16="http://schemas.microsoft.com/office/drawing/2014/main" id="{6C97CCD6-2B62-4FAE-B337-A67E1C3D9B21}"/>
              </a:ext>
            </a:extLst>
          </p:cNvPr>
          <p:cNvSpPr>
            <a:spLocks noGrp="1"/>
          </p:cNvSpPr>
          <p:nvPr>
            <p:ph idx="1"/>
          </p:nvPr>
        </p:nvSpPr>
        <p:spPr/>
        <p:txBody>
          <a:bodyPr/>
          <a:lstStyle/>
          <a:p>
            <a:r>
              <a:rPr lang="en-US" altLang="zh-CN" dirty="0"/>
              <a:t>Position: the id of station, but how can we know whether the bus is at station of just left the station? Use status of bus.</a:t>
            </a:r>
          </a:p>
          <a:p>
            <a:r>
              <a:rPr lang="en-US" altLang="zh-CN" dirty="0"/>
              <a:t>Load is current students on bus, while capacity is the upper limit of load.</a:t>
            </a:r>
          </a:p>
          <a:p>
            <a:r>
              <a:rPr lang="en-US" altLang="zh-CN" dirty="0"/>
              <a:t>Status: -1means bus doesn’t work now, 0 means running on the way (just left the bus station), 1 means at station and waiting.</a:t>
            </a:r>
          </a:p>
          <a:p>
            <a:r>
              <a:rPr lang="en-US" altLang="zh-CN" dirty="0"/>
              <a:t>Waiting: integer array, stores waiting time at each station, unit in second.</a:t>
            </a:r>
          </a:p>
          <a:p>
            <a:r>
              <a:rPr lang="en-US" altLang="zh-CN" dirty="0"/>
              <a:t>Direction: 0 means from Joy Highland to RB1, 1 means from RB1 to Joy Highland.</a:t>
            </a:r>
          </a:p>
          <a:p>
            <a:r>
              <a:rPr lang="en-US" altLang="zh-CN" dirty="0"/>
              <a:t>Type: 0 means normal, 1 means peak.</a:t>
            </a:r>
            <a:endParaRPr lang="zh-CN" altLang="en-US" dirty="0"/>
          </a:p>
        </p:txBody>
      </p:sp>
    </p:spTree>
    <p:extLst>
      <p:ext uri="{BB962C8B-B14F-4D97-AF65-F5344CB8AC3E}">
        <p14:creationId xmlns:p14="http://schemas.microsoft.com/office/powerpoint/2010/main" val="40112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6F74E-1203-411F-A1C0-456BEBFD9D88}"/>
              </a:ext>
            </a:extLst>
          </p:cNvPr>
          <p:cNvSpPr>
            <a:spLocks noGrp="1"/>
          </p:cNvSpPr>
          <p:nvPr>
            <p:ph type="title"/>
          </p:nvPr>
        </p:nvSpPr>
        <p:spPr/>
        <p:txBody>
          <a:bodyPr/>
          <a:lstStyle/>
          <a:p>
            <a:r>
              <a:rPr lang="en-US" altLang="zh-CN" dirty="0"/>
              <a:t>Architecture: Algorithm</a:t>
            </a:r>
            <a:endParaRPr lang="zh-CN" altLang="en-US" dirty="0"/>
          </a:p>
        </p:txBody>
      </p:sp>
      <p:sp>
        <p:nvSpPr>
          <p:cNvPr id="3" name="内容占位符 2">
            <a:extLst>
              <a:ext uri="{FF2B5EF4-FFF2-40B4-BE49-F238E27FC236}">
                <a16:creationId xmlns:a16="http://schemas.microsoft.com/office/drawing/2014/main" id="{C453C420-7B36-4FC1-868B-3D35D31D4AEC}"/>
              </a:ext>
            </a:extLst>
          </p:cNvPr>
          <p:cNvSpPr>
            <a:spLocks noGrp="1"/>
          </p:cNvSpPr>
          <p:nvPr>
            <p:ph idx="1"/>
          </p:nvPr>
        </p:nvSpPr>
        <p:spPr/>
        <p:txBody>
          <a:bodyPr/>
          <a:lstStyle/>
          <a:p>
            <a:r>
              <a:rPr lang="en-US" altLang="zh-CN" dirty="0"/>
              <a:t>The message algorithm could know:</a:t>
            </a:r>
          </a:p>
          <a:p>
            <a:pPr>
              <a:buFontTx/>
              <a:buChar char="-"/>
            </a:pPr>
            <a:r>
              <a:rPr lang="en-US" altLang="zh-CN" dirty="0"/>
              <a:t>Current buses status</a:t>
            </a:r>
          </a:p>
          <a:p>
            <a:pPr>
              <a:buFontTx/>
              <a:buChar char="-"/>
            </a:pPr>
            <a:r>
              <a:rPr lang="en-US" altLang="zh-CN" dirty="0"/>
              <a:t>How many students are waiting at each station</a:t>
            </a:r>
          </a:p>
          <a:p>
            <a:pPr>
              <a:buFontTx/>
              <a:buChar char="-"/>
            </a:pPr>
            <a:r>
              <a:rPr lang="en-US" altLang="zh-CN" dirty="0"/>
              <a:t>Course schedule to predict in-coming students and destinations, etc.</a:t>
            </a:r>
          </a:p>
          <a:p>
            <a:r>
              <a:rPr lang="en-US" altLang="zh-CN" dirty="0"/>
              <a:t>The message algorithm could not know:</a:t>
            </a:r>
          </a:p>
          <a:p>
            <a:pPr>
              <a:buFontTx/>
              <a:buChar char="-"/>
            </a:pPr>
            <a:r>
              <a:rPr lang="en-US" altLang="zh-CN" dirty="0"/>
              <a:t>Exact destination of students</a:t>
            </a:r>
          </a:p>
          <a:p>
            <a:pPr>
              <a:buFontTx/>
              <a:buChar char="-"/>
            </a:pPr>
            <a:r>
              <a:rPr lang="en-US" altLang="zh-CN" dirty="0"/>
              <a:t>Time window of students</a:t>
            </a:r>
            <a:endParaRPr lang="zh-CN" altLang="en-US" dirty="0"/>
          </a:p>
        </p:txBody>
      </p:sp>
    </p:spTree>
    <p:extLst>
      <p:ext uri="{BB962C8B-B14F-4D97-AF65-F5344CB8AC3E}">
        <p14:creationId xmlns:p14="http://schemas.microsoft.com/office/powerpoint/2010/main" val="257095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FE8D-8531-4DA9-8E7A-795F2E8C9151}"/>
              </a:ext>
            </a:extLst>
          </p:cNvPr>
          <p:cNvSpPr>
            <a:spLocks noGrp="1"/>
          </p:cNvSpPr>
          <p:nvPr>
            <p:ph type="title"/>
          </p:nvPr>
        </p:nvSpPr>
        <p:spPr/>
        <p:txBody>
          <a:bodyPr/>
          <a:lstStyle/>
          <a:p>
            <a:r>
              <a:rPr lang="en-US" altLang="zh-CN" dirty="0"/>
              <a:t>Architecture: Simulator</a:t>
            </a:r>
            <a:endParaRPr lang="zh-CN" altLang="en-US" dirty="0"/>
          </a:p>
        </p:txBody>
      </p:sp>
      <p:sp>
        <p:nvSpPr>
          <p:cNvPr id="3" name="内容占位符 2">
            <a:extLst>
              <a:ext uri="{FF2B5EF4-FFF2-40B4-BE49-F238E27FC236}">
                <a16:creationId xmlns:a16="http://schemas.microsoft.com/office/drawing/2014/main" id="{4AF27DC7-A66A-492D-8910-5515A7190763}"/>
              </a:ext>
            </a:extLst>
          </p:cNvPr>
          <p:cNvSpPr>
            <a:spLocks noGrp="1"/>
          </p:cNvSpPr>
          <p:nvPr>
            <p:ph idx="1"/>
          </p:nvPr>
        </p:nvSpPr>
        <p:spPr/>
        <p:txBody>
          <a:bodyPr>
            <a:normAutofit/>
          </a:bodyPr>
          <a:lstStyle/>
          <a:p>
            <a:r>
              <a:rPr lang="en-US" altLang="zh-CN" dirty="0"/>
              <a:t>Simulator and algorithm are running in parallel by multi-thread, so they can run well on distributed systems.</a:t>
            </a:r>
          </a:p>
          <a:p>
            <a:r>
              <a:rPr lang="en-US" altLang="zh-CN" dirty="0"/>
              <a:t>Synchronization of data: use database transaction isolation, repeatable read would be enough for our design.</a:t>
            </a:r>
          </a:p>
          <a:p>
            <a:r>
              <a:rPr lang="en-US" altLang="zh-CN" dirty="0"/>
              <a:t>Pseudo code of Simulator:</a:t>
            </a:r>
          </a:p>
          <a:p>
            <a:pPr marL="0" indent="0">
              <a:lnSpc>
                <a:spcPct val="10000"/>
              </a:lnSpc>
              <a:buNone/>
            </a:pPr>
            <a:r>
              <a:rPr lang="en-US" altLang="zh-CN" dirty="0">
                <a:latin typeface="Consolas" panose="020B0609020204030204" pitchFamily="49" charset="0"/>
              </a:rPr>
              <a:t>	initial &amp; read input / write data to database</a:t>
            </a:r>
          </a:p>
          <a:p>
            <a:pPr marL="0" indent="0">
              <a:lnSpc>
                <a:spcPct val="10000"/>
              </a:lnSpc>
              <a:buNone/>
            </a:pPr>
            <a:r>
              <a:rPr lang="en-US" altLang="zh-CN" dirty="0">
                <a:latin typeface="Consolas" panose="020B0609020204030204" pitchFamily="49" charset="0"/>
              </a:rPr>
              <a:t>	loop:</a:t>
            </a:r>
          </a:p>
          <a:p>
            <a:pPr marL="0" indent="0">
              <a:lnSpc>
                <a:spcPct val="10000"/>
              </a:lnSpc>
              <a:buNone/>
            </a:pPr>
            <a:r>
              <a:rPr lang="en-US" altLang="zh-CN" dirty="0">
                <a:latin typeface="Consolas" panose="020B0609020204030204" pitchFamily="49" charset="0"/>
              </a:rPr>
              <a:t>		start simulator threads</a:t>
            </a:r>
          </a:p>
          <a:p>
            <a:pPr marL="0" indent="0">
              <a:lnSpc>
                <a:spcPct val="10000"/>
              </a:lnSpc>
              <a:buNone/>
            </a:pPr>
            <a:r>
              <a:rPr lang="en-US" altLang="zh-CN" dirty="0">
                <a:latin typeface="Consolas" panose="020B0609020204030204" pitchFamily="49" charset="0"/>
              </a:rPr>
              <a:t>		wait all tasks finish</a:t>
            </a:r>
          </a:p>
          <a:p>
            <a:pPr marL="0" indent="0">
              <a:lnSpc>
                <a:spcPct val="10000"/>
              </a:lnSpc>
              <a:buNone/>
            </a:pPr>
            <a:r>
              <a:rPr lang="en-US" altLang="zh-CN" dirty="0">
                <a:latin typeface="Consolas" panose="020B0609020204030204" pitchFamily="49" charset="0"/>
              </a:rPr>
              <a:t>	write result to file</a:t>
            </a:r>
            <a:endParaRPr lang="zh-CN" altLang="en-US" dirty="0">
              <a:latin typeface="Consolas" panose="020B0609020204030204" pitchFamily="49" charset="0"/>
            </a:endParaRPr>
          </a:p>
        </p:txBody>
      </p:sp>
    </p:spTree>
    <p:extLst>
      <p:ext uri="{BB962C8B-B14F-4D97-AF65-F5344CB8AC3E}">
        <p14:creationId xmlns:p14="http://schemas.microsoft.com/office/powerpoint/2010/main" val="428167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79</TotalTime>
  <Words>686</Words>
  <Application>Microsoft Office PowerPoint</Application>
  <PresentationFormat>宽屏</PresentationFormat>
  <Paragraphs>71</Paragraphs>
  <Slides>11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Cambria Math</vt:lpstr>
      <vt:lpstr>Consolas</vt:lpstr>
      <vt:lpstr>菱形网格 16x9</vt:lpstr>
      <vt:lpstr>Digital Twin for Logistics / Transport Optimization</vt:lpstr>
      <vt:lpstr>Abstract: What We Are Doing</vt:lpstr>
      <vt:lpstr>Problem Definition</vt:lpstr>
      <vt:lpstr>Problem Definition: BLTSP</vt:lpstr>
      <vt:lpstr>Optimization Goals</vt:lpstr>
      <vt:lpstr>Digital-twin Based Architecture</vt:lpstr>
      <vt:lpstr>Details of Database</vt:lpstr>
      <vt:lpstr>Architecture: Algorithm</vt:lpstr>
      <vt:lpstr>Architecture: Simulator</vt:lpstr>
      <vt:lpstr>Architecture: Database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Twin for Logistics / Transport Optimization</dc:title>
  <dc:creator>绕鹅 安德</dc:creator>
  <cp:lastModifiedBy>绕鹅 安德</cp:lastModifiedBy>
  <cp:revision>9</cp:revision>
  <dcterms:created xsi:type="dcterms:W3CDTF">2019-11-27T05:15:16Z</dcterms:created>
  <dcterms:modified xsi:type="dcterms:W3CDTF">2019-11-27T06:34:20Z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