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1" r:id="rId2"/>
    <p:sldId id="271" r:id="rId3"/>
    <p:sldId id="257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176C01-2996-41EA-87C6-D94E8BA12DB2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2020年1月6日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A50F75F-AD11-4973-BAED-59A0098129E9}" type="datetime2">
              <a:rPr lang="zh-CN" altLang="en-US" smtClean="0"/>
              <a:pPr/>
              <a:t>2020年1月6日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9249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接连接符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接连接符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接连接符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​​(S)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接连接符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​​(S)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接连接符​​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接连接符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​​(S)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(S)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49DBDA-CE7C-4E9D-B055-39B80B798BAE}" type="datetime2">
              <a:rPr lang="zh-CN" altLang="en-US" smtClean="0"/>
              <a:pPr/>
              <a:t>2020年1月6日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210B5A-AA01-419B-805F-32B7A7B038C7}" type="datetime2">
              <a:rPr lang="zh-CN" altLang="en-US" smtClean="0"/>
              <a:pPr/>
              <a:t>2020年1月6日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21F106-0919-44CF-AC0D-F9106B3B2262}" type="datetime2">
              <a:rPr lang="zh-CN" altLang="en-US" smtClean="0"/>
              <a:pPr/>
              <a:t>2020年1月6日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接连接符​​(S)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接连接符​​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接连接符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接连接符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接连接符​​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接连接符​​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5AD5DA-9C90-409A-AEC4-BF5AF7FBB0A8}" type="datetime2">
              <a:rPr lang="zh-CN" altLang="en-US" smtClean="0"/>
              <a:pPr/>
              <a:t>2020年1月6日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804EAB-EB04-4910-A5F0-0C86B02F191A}" type="datetime2">
              <a:rPr lang="zh-CN" altLang="en-US" smtClean="0"/>
              <a:pPr/>
              <a:t>2020年1月6日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188EC63-E32B-433A-83B8-71B34F175A78}" type="datetime2">
              <a:rPr lang="zh-CN" altLang="en-US" smtClean="0"/>
              <a:pPr/>
              <a:t>2020年1月6日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接连接符​​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​​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​​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​​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​​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​​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​​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​​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​​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​​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​​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​​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​​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​​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​​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​​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接连接符​​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接连接符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​​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接连接符​​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接连接符​​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接连接符​​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接连接符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接连接符​​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接连接符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接连接符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​​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​​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​​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接连接符​​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​​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​​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接连接符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接连接符​​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接连接符​​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接连接符​​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接连接符​​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接连接符​​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接连接符​​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​​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连接符​​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接连接符​​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页脚占位符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212" name="日期占位符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C140E9-DB3B-4723-837F-C99C9DC2784C}" type="datetime2">
              <a:rPr lang="zh-CN" altLang="en-US" smtClean="0"/>
              <a:pPr/>
              <a:t>2020年1月6日</a:t>
            </a:fld>
            <a:endParaRPr lang="zh-CN" altLang="en-US" dirty="0"/>
          </a:p>
        </p:txBody>
      </p:sp>
      <p:sp>
        <p:nvSpPr>
          <p:cNvPr id="214" name="幻灯片编号占位符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接连接符​​(S)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​​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接连接符​​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​​(S)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接连接符​​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(S)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接连接符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​​(S)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接连接符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(S)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432DCC3-517C-49BA-ABA2-B2F6E7404DD7}" type="datetime2">
              <a:rPr lang="zh-CN" altLang="en-US" smtClean="0"/>
              <a:pPr/>
              <a:t>2020年1月6日</a:t>
            </a:fld>
            <a:endParaRPr lang="zh-CN" altLang="en-US" dirty="0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接连接符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​​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接连接符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接连接符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接连接符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接连接符​​(S)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接连接符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接连接符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​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连接符​​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直接连接符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​​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​​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​​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​​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接连接符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接连接符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接连接符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接连接符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接连接符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接连接符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cxnSp>
        <p:nvCxnSpPr>
          <p:cNvPr id="148" name="直接连接符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992717" y="6289679"/>
            <a:ext cx="1267271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2AB2F4-CB8F-4035-AA58-04A5ACD03934}" type="datetime2">
              <a:rPr lang="zh-CN" altLang="en-US" smtClean="0"/>
              <a:pPr/>
              <a:t>2020年1月6日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Digital-Twin Based Bus Line Timetable Scheduling Problem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This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part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by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Andrea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(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李照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)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47AB54-9AA0-4889-B88A-FEB4867C1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 – Directed Edges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6CD55A-A2AC-4DA6-BDDD-8114D8AAE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Finally, we can use this analysis to generate time schedule.</a:t>
            </a:r>
          </a:p>
          <a:p>
            <a:r>
              <a:rPr lang="en-US" altLang="zh-CN" dirty="0"/>
              <a:t>For each bus departure, we arrange a time schedule.</a:t>
            </a:r>
          </a:p>
          <a:p>
            <a:pPr lvl="1"/>
            <a:r>
              <a:rPr lang="en-US" altLang="zh-CN" dirty="0"/>
              <a:t>We don’t need 25 buses, but only 25 departures.</a:t>
            </a:r>
          </a:p>
          <a:p>
            <a:r>
              <a:rPr lang="en-US" altLang="zh-CN" dirty="0"/>
              <a:t>Start time from 0:0, because simulation starts at 0:0.</a:t>
            </a:r>
          </a:p>
          <a:p>
            <a:pPr lvl="1"/>
            <a:r>
              <a:rPr lang="en-US" altLang="zh-CN" dirty="0"/>
              <a:t>In realistic situation, change the simulation initial time.</a:t>
            </a:r>
          </a:p>
          <a:p>
            <a:r>
              <a:rPr lang="en-US" altLang="zh-CN" dirty="0"/>
              <a:t>If wait at some station, then stop here for a few minutes.</a:t>
            </a:r>
          </a:p>
          <a:p>
            <a:pPr lvl="1"/>
            <a:r>
              <a:rPr lang="en-US" altLang="zh-CN" dirty="0"/>
              <a:t>Wait time 0 means don’t wait, pick and just leave.</a:t>
            </a:r>
          </a:p>
          <a:p>
            <a:r>
              <a:rPr lang="en-US" altLang="zh-CN" dirty="0"/>
              <a:t>For not presented stations, means no students here waiting for picking up.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FA6015-CAC0-46CB-8197-03E2FF6E9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7608" y="1981201"/>
            <a:ext cx="1988992" cy="25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24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D206E-623C-476E-8383-D6A22B211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 of Result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A70A8C-F66A-45F7-93CD-E5C268706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most match rate: grabby, 86.7% picked up.</a:t>
            </a:r>
          </a:p>
          <a:p>
            <a:r>
              <a:rPr lang="en-US" altLang="zh-CN" dirty="0"/>
              <a:t>The least waiting time: </a:t>
            </a:r>
            <a:r>
              <a:rPr lang="en-US" altLang="zh-CN" dirty="0" err="1"/>
              <a:t>nearest_neighbor</a:t>
            </a:r>
            <a:r>
              <a:rPr lang="en-US" altLang="zh-CN" dirty="0"/>
              <a:t>, 64 seconds delay.</a:t>
            </a:r>
          </a:p>
          <a:p>
            <a:r>
              <a:rPr lang="en-US" altLang="zh-CN" dirty="0"/>
              <a:t>The least delay time: grasp16, 34 seconds delay.</a:t>
            </a:r>
          </a:p>
          <a:p>
            <a:endParaRPr lang="en-US" altLang="zh-CN" dirty="0"/>
          </a:p>
          <a:p>
            <a:r>
              <a:rPr lang="en-US" altLang="zh-CN" dirty="0"/>
              <a:t>For 811 students in simulation for 1 hour and 57 seconds, only 25 departures of buses can pick up 86.7% students.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674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83202-976C-4FF5-A383-33CC015B8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9E33A7-F051-4B11-A5B4-F01B778D3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Abstract of project. </a:t>
            </a:r>
          </a:p>
          <a:p>
            <a:r>
              <a:rPr lang="en-US" altLang="zh-CN" dirty="0"/>
              <a:t>Architecture improvement.</a:t>
            </a:r>
          </a:p>
          <a:p>
            <a:pPr lvl="1"/>
            <a:r>
              <a:rPr lang="en-US" altLang="zh-CN" dirty="0"/>
              <a:t>Changes in G-Tree.</a:t>
            </a:r>
          </a:p>
          <a:p>
            <a:r>
              <a:rPr lang="en-US" altLang="zh-CN" dirty="0"/>
              <a:t>Issue and solutions.</a:t>
            </a:r>
          </a:p>
          <a:p>
            <a:pPr lvl="1"/>
            <a:r>
              <a:rPr lang="en-US" altLang="zh-CN" dirty="0"/>
              <a:t>Use route to generate time schedule.</a:t>
            </a:r>
          </a:p>
          <a:p>
            <a:pPr lvl="1"/>
            <a:r>
              <a:rPr lang="en-US" altLang="zh-CN" dirty="0"/>
              <a:t>Use directed edges. </a:t>
            </a:r>
          </a:p>
          <a:p>
            <a:r>
              <a:rPr lang="en-US" altLang="zh-CN" dirty="0"/>
              <a:t>Analysis of the result.</a:t>
            </a:r>
          </a:p>
        </p:txBody>
      </p:sp>
    </p:spTree>
    <p:extLst>
      <p:ext uri="{BB962C8B-B14F-4D97-AF65-F5344CB8AC3E}">
        <p14:creationId xmlns:p14="http://schemas.microsoft.com/office/powerpoint/2010/main" val="154608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Abstract of Project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Use Cargo to simulate bus line running to generate the bus line timetable schedule.</a:t>
            </a:r>
          </a:p>
          <a:p>
            <a:pPr rtl="0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Why use simulator?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Test algorithm in simulation environment to save time and money.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Students’ behavior may change, in order to design new algorithms.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Open to expand. Generate dyna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mic time schedule.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Test human control with algorithm, and measure effects.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Compare different algorithms, find the better one.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Train an heuristic algorithm, use simulator to adjust parameters.</a:t>
            </a:r>
          </a:p>
          <a:p>
            <a:pPr lvl="1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D8F946-BE31-4C05-8970-EF91A77E5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Architecture Improvement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CCB56C-FBC4-4662-8F41-1AF1F057C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issue: how to make the route static?</a:t>
            </a:r>
          </a:p>
          <a:p>
            <a:r>
              <a:rPr lang="en-US" altLang="zh-CN" dirty="0"/>
              <a:t>The G-Tree builder in Cargo doesn’t support directed graph.</a:t>
            </a:r>
          </a:p>
          <a:p>
            <a:r>
              <a:rPr lang="en-US" altLang="zh-CN" dirty="0"/>
              <a:t>Modify G-Tree builder and .edges .</a:t>
            </a:r>
            <a:r>
              <a:rPr lang="en-US" altLang="zh-CN" dirty="0" err="1"/>
              <a:t>rnet</a:t>
            </a:r>
            <a:r>
              <a:rPr lang="en-US" altLang="zh-CN" dirty="0"/>
              <a:t> files to add penalty.</a:t>
            </a:r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BE1246E-A229-47C7-BB91-862B80C6A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781" y="3653605"/>
            <a:ext cx="708721" cy="182895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0385A54-89F1-4EEA-8FE1-405BB17C9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883" y="3344968"/>
            <a:ext cx="3353091" cy="244623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6109B3C-9E32-44FF-A180-54E5084A8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6355" y="3581208"/>
            <a:ext cx="2331922" cy="197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3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E07F5E-1FAB-4B2B-81B4-EDD944E5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Issue and Solutions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EBACC6-E22B-4D02-AA82-DF0993B24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Big issue: RSP isn’t equal to BSP!</a:t>
            </a:r>
          </a:p>
          <a:p>
            <a:pPr lvl="1"/>
            <a:r>
              <a:rPr lang="en-US" altLang="zh-CN" dirty="0"/>
              <a:t>RSP uses algorithm to generate route, instead of arranging time.</a:t>
            </a:r>
          </a:p>
          <a:p>
            <a:pPr lvl="1"/>
            <a:r>
              <a:rPr lang="en-US" altLang="zh-CN" dirty="0"/>
              <a:t>BSP’s route is static, the problem is to arrange time.</a:t>
            </a:r>
          </a:p>
          <a:p>
            <a:r>
              <a:rPr lang="en-US" altLang="zh-CN" dirty="0"/>
              <a:t>Two solutions:</a:t>
            </a:r>
          </a:p>
          <a:p>
            <a:pPr lvl="1"/>
            <a:r>
              <a:rPr lang="en-US" altLang="zh-CN" dirty="0"/>
              <a:t>Use route to generate time schedule.</a:t>
            </a:r>
          </a:p>
          <a:p>
            <a:pPr lvl="1"/>
            <a:r>
              <a:rPr lang="en-US" altLang="zh-CN" dirty="0"/>
              <a:t>Use directed edges to make the route static.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507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639EBF-8909-4F39-93DB-D9AC940E6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 – Use Route to Generate Schedule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E0CFF3-0EAC-409D-8EB8-14005AD75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From the result, we can know where the bus is at specific time.</a:t>
            </a:r>
          </a:p>
          <a:p>
            <a:r>
              <a:rPr lang="en-US" altLang="zh-CN" dirty="0"/>
              <a:t>Inversely, for a specific time and station, we can know whether there needs a bus!</a:t>
            </a:r>
          </a:p>
          <a:p>
            <a:r>
              <a:rPr lang="en-US" altLang="zh-CN" dirty="0"/>
              <a:t>If we can design algorithm to arrange time schedule, make the station s at time t has n buses, we can solve this issue.</a:t>
            </a:r>
          </a:p>
        </p:txBody>
      </p:sp>
    </p:spTree>
    <p:extLst>
      <p:ext uri="{BB962C8B-B14F-4D97-AF65-F5344CB8AC3E}">
        <p14:creationId xmlns:p14="http://schemas.microsoft.com/office/powerpoint/2010/main" val="8572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55F457-0DB1-4709-ACF7-12790DF74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 – Use Route to Generate Schedule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1DF469-CB5C-434D-AA62-8D0746CB0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But this solution is difficult:</a:t>
            </a:r>
          </a:p>
          <a:p>
            <a:r>
              <a:rPr lang="en-US" altLang="zh-CN" dirty="0"/>
              <a:t>The algorithm should make sure the route is static, and make sure the arrangement should be correct.</a:t>
            </a:r>
          </a:p>
          <a:p>
            <a:r>
              <a:rPr lang="en-US" altLang="zh-CN" dirty="0"/>
              <a:t>The solution adds bias to the simulation.</a:t>
            </a:r>
          </a:p>
          <a:p>
            <a:r>
              <a:rPr lang="en-US" altLang="zh-CN" dirty="0"/>
              <a:t>We don’t know the direction of bus.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6DC9FE-D6F4-455A-8E97-BFA256C12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142" y="3034061"/>
            <a:ext cx="3871295" cy="242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05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67F918-F954-4B77-A98F-46EF46596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 – Directed Edges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F770C3-E52C-44C4-A77A-CBF02C418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After modified the map files and G-Tree builder, we can use directed edges to add penalty.</a:t>
            </a:r>
          </a:p>
          <a:p>
            <a:r>
              <a:rPr lang="en-US" altLang="zh-CN" dirty="0"/>
              <a:t>The bus shouldn’t go back, otherwise the penalty would be very large.</a:t>
            </a:r>
          </a:p>
          <a:p>
            <a:r>
              <a:rPr lang="en-US" altLang="zh-CN" dirty="0"/>
              <a:t>Define different edges and </a:t>
            </a:r>
            <a:r>
              <a:rPr lang="en-US" altLang="zh-CN" dirty="0" err="1"/>
              <a:t>rnet</a:t>
            </a:r>
            <a:r>
              <a:rPr lang="en-US" altLang="zh-CN" dirty="0"/>
              <a:t> to represent different bus lines.</a:t>
            </a:r>
          </a:p>
          <a:p>
            <a:r>
              <a:rPr lang="en-US" altLang="zh-CN" dirty="0"/>
              <a:t>The problem solved, and we got expected result!</a:t>
            </a:r>
          </a:p>
          <a:p>
            <a:r>
              <a:rPr lang="en-US" altLang="zh-CN" dirty="0"/>
              <a:t>This result is from </a:t>
            </a:r>
            <a:r>
              <a:rPr lang="en-US" altLang="zh-CN" dirty="0" err="1"/>
              <a:t>bilateral_arrangement</a:t>
            </a:r>
            <a:r>
              <a:rPr lang="en-US" altLang="zh-CN" dirty="0"/>
              <a:t> algorithm.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004DAD3-458F-415F-B38E-132BFBC8E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195" y="3886200"/>
            <a:ext cx="2362405" cy="182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74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89EF9D-B9E6-4159-818A-F17916DE3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 – Directed Edges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F40005-B89F-4C41-8380-9D3DF05F3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then use this result to do analysis.</a:t>
            </a:r>
          </a:p>
          <a:p>
            <a:r>
              <a:rPr lang="en-US" altLang="zh-CN" dirty="0"/>
              <a:t>Start is the initialized time of bus.</a:t>
            </a:r>
          </a:p>
          <a:p>
            <a:r>
              <a:rPr lang="en-US" altLang="zh-CN" dirty="0"/>
              <a:t>Waited means the waiting time at station.</a:t>
            </a:r>
          </a:p>
          <a:p>
            <a:r>
              <a:rPr lang="en-US" altLang="zh-CN" dirty="0"/>
              <a:t>Move means the vehicle goes to next stop.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04C7A5-D0A6-4312-8051-603B2C5BF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649" y="1981201"/>
            <a:ext cx="3817951" cy="349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3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菱形网格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19_TF03031015" id="{4D6D15B2-A3EB-4896-B32E-5E1845D70213}" vid="{3C8FFD1D-C814-4C51-B282-C32E538AEF55}"/>
    </a:ext>
  </a:extLst>
</a:theme>
</file>

<file path=ppt/theme/theme2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菱形网格业务演示文稿（宽屏）</Template>
  <TotalTime>116</TotalTime>
  <Words>605</Words>
  <Application>Microsoft Office PowerPoint</Application>
  <PresentationFormat>宽屏</PresentationFormat>
  <Paragraphs>67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4" baseType="lpstr">
      <vt:lpstr>微软雅黑</vt:lpstr>
      <vt:lpstr>Arial</vt:lpstr>
      <vt:lpstr>菱形网格 16x9</vt:lpstr>
      <vt:lpstr>Digital-Twin Based Bus Line Timetable Scheduling Problem</vt:lpstr>
      <vt:lpstr>Overview</vt:lpstr>
      <vt:lpstr>Abstract of Project</vt:lpstr>
      <vt:lpstr>Architecture Improvement</vt:lpstr>
      <vt:lpstr>Issue and Solutions</vt:lpstr>
      <vt:lpstr>Solution – Use Route to Generate Schedule</vt:lpstr>
      <vt:lpstr>Solution – Use Route to Generate Schedule</vt:lpstr>
      <vt:lpstr>Solution – Directed Edges</vt:lpstr>
      <vt:lpstr>Solution – Directed Edges</vt:lpstr>
      <vt:lpstr>Solution – Directed Edges</vt:lpstr>
      <vt:lpstr>Analysis of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Digital-Twin Based Bus Line Timetable Scheduling Problem</dc:title>
  <dc:creator>绕鹅 安德</dc:creator>
  <cp:lastModifiedBy>绕鹅 安德</cp:lastModifiedBy>
  <cp:revision>10</cp:revision>
  <dcterms:created xsi:type="dcterms:W3CDTF">2020-01-05T19:35:56Z</dcterms:created>
  <dcterms:modified xsi:type="dcterms:W3CDTF">2020-01-06T06:48:06Z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