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82" r:id="rId6"/>
    <p:sldId id="283" r:id="rId7"/>
    <p:sldId id="284" r:id="rId8"/>
    <p:sldId id="259" r:id="rId9"/>
    <p:sldId id="260" r:id="rId10"/>
    <p:sldId id="261" r:id="rId11"/>
    <p:sldId id="262" r:id="rId12"/>
    <p:sldId id="263" r:id="rId13"/>
    <p:sldId id="285" r:id="rId14"/>
    <p:sldId id="265" r:id="rId15"/>
    <p:sldId id="266" r:id="rId16"/>
    <p:sldId id="267" r:id="rId17"/>
    <p:sldId id="287" r:id="rId18"/>
    <p:sldId id="288" r:id="rId19"/>
    <p:sldId id="281" r:id="rId20"/>
    <p:sldId id="264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7E4E-B145-411F-BEC7-6AC11C7F3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1671D-FDBF-4A71-BE6B-44DA25A09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204F8-0212-49F7-9DA3-550E9231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FF8F-C64F-4ED7-B999-690FFA2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0FF2-DD3D-4F64-B9FE-0A708661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C2FF5-DECB-406C-9461-0CDA983A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5736-E52E-47F5-9120-F81E927C4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0DEEF-ED55-4617-979D-DF2794AB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18556-254A-480F-8245-D7FE16B0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E21EF-98F2-4857-8BDF-E844700B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FB449-771C-408A-A133-12D674DEB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430CF-1ADF-4C71-9988-226BAA85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F6FA6-4605-41AB-A951-6C77DFC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DB4DA-CFBE-4DA3-9F98-DD92451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DD5ED-E77C-4B08-83CC-6DCF6138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F4285-2CEF-44D6-96E2-BF840B19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A47B1-A676-4414-B2E8-DAE173B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9237F-894E-40F7-921B-6E029256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BED2D-E9F5-4A1C-9969-CD98BE35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1BE23-CFAC-4D12-AD6A-C3767C9C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9EB94-05A1-41F3-BB10-A0A8CE3D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02CB2-072B-4BF2-AC44-7A8B2B98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1C054-4FA5-4C39-A505-B62214FC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A037C-2245-4510-A394-2887774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629B7-79BD-43EC-90D6-6C586FA4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B09E8-C1B6-4F85-9DDE-147DB3DE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EDA78-0147-411F-A201-167FF22AB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F845E-DF67-4A31-A11D-24F1168D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D78A4-6A5F-42F9-9B92-1E77A2F8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3F5A5-F606-4F48-AB49-D8338CAA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CED89-7757-4A2C-B7E1-F8C22AC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0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9B8E-81A3-4D4C-9E7F-EE86314F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30F0-8B76-4CF1-89CB-B2452C0A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4F91C-1139-4BEC-99E5-60EED3A90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7B6D0-99EF-471D-9C0E-CD3F5386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DCD92-12DD-4DB1-B9A9-65BF876F5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F94B2-E9C4-4C30-967C-028CA473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80BDE1-7957-498E-B750-1BA416C4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30639B-500F-4CA7-8A09-E8D5FE39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3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97FC-0DA5-45D0-88E1-0BE7F75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D5E79-DBAB-487E-9054-BFE56B9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90171-CAB5-49FF-A8D8-6202C7C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23679-9873-4917-994B-7448B917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D99DA-F012-417A-AF4E-AC55E6B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1C7B7-6D8F-4FEC-9179-5B2AD054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79F5E-6FC4-41C7-A8F4-4BC0A84D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9C9D-329C-4B32-9D2A-06D29E65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D8978-FA4E-4E6E-88AE-22F699CD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70D1C-5FEA-40F0-AC7E-A0CE0187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C3898-DD77-4202-843D-2262CD0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D6415-37BF-4F43-89A3-33AC82AC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EF15E-87ED-4357-B507-00D4B98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4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CBAC8-D0E5-42C6-A494-B3B7586E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75F3E-A351-4A27-A58D-BEDCF9089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5EBE6-8B15-43A6-BD83-80C5E3D7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1ED37-8F30-4330-8A22-03B87FB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E5A6E-7F3B-4AFD-9568-C977FAB4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9F368-CB01-440D-BECE-0152A6CA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C4A85-4C5E-4402-B2DD-AA89309D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F9153-00EA-4C0C-B982-21D4FE86F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AF86-7F4E-491B-9C8A-58256D4D5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F532-B04C-49FA-9D85-07C63033028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E519E-FA3A-476A-A269-CC4DC6BE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0AE7-44F8-4F0D-8149-B492C8C3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5A40-8DB2-4F5D-AF8E-3623FF5FD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jure/pubs/mobile-kdd1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7F16-A9A0-4C46-A50C-47A4A80E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815" y="1114508"/>
            <a:ext cx="9756531" cy="1013230"/>
          </a:xfrm>
        </p:spPr>
        <p:txBody>
          <a:bodyPr>
            <a:normAutofit/>
          </a:bodyPr>
          <a:lstStyle/>
          <a:p>
            <a:r>
              <a:rPr lang="en-US" altLang="zh-CN" dirty="0"/>
              <a:t>Ridesharing in Social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5F245-5DF7-4FF7-9979-EFE4CC07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3731"/>
            <a:ext cx="8720831" cy="31058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Peter S 11710116</a:t>
            </a:r>
          </a:p>
          <a:p>
            <a:r>
              <a:rPr lang="en-US" altLang="zh-CN" dirty="0"/>
              <a:t>Mike 11710403</a:t>
            </a:r>
          </a:p>
          <a:p>
            <a:r>
              <a:rPr lang="en-US" altLang="zh-CN" dirty="0"/>
              <a:t>Andrea 11712606</a:t>
            </a:r>
          </a:p>
          <a:p>
            <a:endParaRPr lang="en-US" altLang="zh-CN" dirty="0"/>
          </a:p>
          <a:p>
            <a:r>
              <a:rPr lang="en-US" altLang="zh-CN" dirty="0"/>
              <a:t>Instructors</a:t>
            </a:r>
          </a:p>
          <a:p>
            <a:r>
              <a:rPr lang="en-US" altLang="zh-CN" dirty="0"/>
              <a:t>Georgios </a:t>
            </a:r>
            <a:r>
              <a:rPr lang="en-US" altLang="zh-CN" dirty="0" err="1"/>
              <a:t>Theodoropoulos</a:t>
            </a:r>
            <a:endParaRPr lang="en-US" altLang="zh-CN" dirty="0"/>
          </a:p>
          <a:p>
            <a:r>
              <a:rPr lang="en-US" altLang="zh-CN" dirty="0"/>
              <a:t>Masatoshi </a:t>
            </a:r>
            <a:r>
              <a:rPr lang="en-US" altLang="zh-CN" dirty="0" err="1"/>
              <a:t>Hanai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Innovation project: Ridesharing in Social Network – stage 2</a:t>
            </a:r>
          </a:p>
          <a:p>
            <a:r>
              <a:rPr lang="en-US" altLang="zh-CN" sz="1800" dirty="0"/>
              <a:t>2020-04-30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0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85FD-26BE-4BC6-A5E8-33F91C5E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6DA7D-2EA0-48D7-BB42-A4E8FCEF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Road network:</a:t>
            </a:r>
          </a:p>
          <a:p>
            <a:pPr lvl="1"/>
            <a:r>
              <a:rPr lang="en-US" altLang="zh-CN" dirty="0"/>
              <a:t>Node1: id of from node.</a:t>
            </a:r>
          </a:p>
          <a:p>
            <a:pPr lvl="1"/>
            <a:r>
              <a:rPr lang="en-US" altLang="zh-CN" dirty="0"/>
              <a:t>Node2: id of to node.</a:t>
            </a:r>
          </a:p>
          <a:p>
            <a:pPr lvl="1"/>
            <a:r>
              <a:rPr lang="en-US" altLang="zh-CN" dirty="0"/>
              <a:t>Distance: distance between node1 and node2 (in meter).</a:t>
            </a:r>
          </a:p>
          <a:p>
            <a:pPr lvl="1"/>
            <a:r>
              <a:rPr lang="en-US" altLang="zh-CN" dirty="0"/>
              <a:t>Longitude: position.</a:t>
            </a:r>
          </a:p>
          <a:p>
            <a:pPr lvl="1"/>
            <a:r>
              <a:rPr lang="en-US" altLang="zh-CN" dirty="0"/>
              <a:t>Latitude: position.</a:t>
            </a:r>
          </a:p>
          <a:p>
            <a:r>
              <a:rPr lang="en-US" altLang="zh-CN" dirty="0"/>
              <a:t>Request:</a:t>
            </a:r>
          </a:p>
          <a:p>
            <a:pPr lvl="1"/>
            <a:r>
              <a:rPr lang="en-US" altLang="zh-CN" dirty="0"/>
              <a:t>Post time: order post time.</a:t>
            </a:r>
          </a:p>
          <a:p>
            <a:pPr lvl="1"/>
            <a:r>
              <a:rPr lang="en-US" altLang="zh-CN" dirty="0"/>
              <a:t>Waiting time: customer would wait until cancel the order.</a:t>
            </a:r>
          </a:p>
          <a:p>
            <a:pPr lvl="1"/>
            <a:r>
              <a:rPr lang="en-US" altLang="zh-CN" dirty="0"/>
              <a:t>Late tolerance: customer would accept arrives later than late time.</a:t>
            </a:r>
          </a:p>
        </p:txBody>
      </p:sp>
    </p:spTree>
    <p:extLst>
      <p:ext uri="{BB962C8B-B14F-4D97-AF65-F5344CB8AC3E}">
        <p14:creationId xmlns:p14="http://schemas.microsoft.com/office/powerpoint/2010/main" val="133406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E3E1-1E1B-4359-A823-AC8BC82E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FD273-9F98-4D0A-9E18-09DC2147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Cargo [VLDB 2019] as base simulator.</a:t>
            </a:r>
          </a:p>
          <a:p>
            <a:r>
              <a:rPr lang="en-US" altLang="zh-CN" dirty="0"/>
              <a:t>Modified to fit social network (under MIT license).</a:t>
            </a:r>
          </a:p>
          <a:p>
            <a:r>
              <a:rPr lang="en-US" altLang="zh-CN" dirty="0"/>
              <a:t>About 400 line of codes added.</a:t>
            </a:r>
          </a:p>
          <a:p>
            <a:r>
              <a:rPr lang="en-US" altLang="zh-CN" dirty="0"/>
              <a:t>Social network constraint: </a:t>
            </a:r>
            <a:r>
              <a:rPr lang="en-US" altLang="zh-CN" b="1" dirty="0"/>
              <a:t>only customers in same social network can in same vehicle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12DA-B556-475D-8A0D-CC00F2A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F7500-270F-43AC-A0B6-474DB447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Gtree</a:t>
            </a:r>
            <a:r>
              <a:rPr lang="en-US" altLang="zh-CN" dirty="0"/>
              <a:t> from road network.</a:t>
            </a:r>
          </a:p>
          <a:p>
            <a:r>
              <a:rPr lang="en-US" altLang="zh-CN" dirty="0"/>
              <a:t>Read dataset into memory.</a:t>
            </a:r>
          </a:p>
          <a:p>
            <a:r>
              <a:rPr lang="en-US" altLang="zh-CN" dirty="0"/>
              <a:t>Based on time, count to process operation.</a:t>
            </a:r>
          </a:p>
          <a:p>
            <a:r>
              <a:rPr lang="en-US" altLang="zh-CN" dirty="0"/>
              <a:t>Generate report of result.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8E75A-4422-4887-8955-137A093C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49" y="4001294"/>
            <a:ext cx="5044877" cy="265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E3F988-0F24-4F36-8429-4EB7265C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176" y="930167"/>
            <a:ext cx="2461473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E3A7-CFC7-4D7D-A5AC-315451B5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D269C-5713-4C6C-A721-361AB685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Assumption: customers with same origin node or destination node would be in same social network.</a:t>
            </a:r>
          </a:p>
          <a:p>
            <a:r>
              <a:rPr lang="en-US" altLang="zh-CN" dirty="0"/>
              <a:t>For example: colleagues in same building, classmates in same campus, neighbors in same department…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99EB9-83C6-439B-AD74-01C26587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5455"/>
            <a:ext cx="5060793" cy="3129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C3B2DF-23DB-4B59-A3A4-9D860D72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2735"/>
            <a:ext cx="5555461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3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51218-4D6C-45D4-9430-5ABCD1B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EC470-B485-41A4-AAA0-C7AF6A33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 Manhattan’s taxi data, different algorithms performs.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D6553-4113-4AEE-AB39-095DCAAF4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2149" y="2450705"/>
            <a:ext cx="7919793" cy="38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DBFF1-A3CA-4C5B-AD56-97D2E24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C02ED-4FA6-413A-9F19-6D624F62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match rate would lower after constrained by social network.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50A24-CCED-477C-AD0B-3EF6E8B77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1688" y="2519505"/>
            <a:ext cx="6633321" cy="3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0133-42C2-4C2D-9C2D-53DB04E0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CF7D0-1004-4881-BC0C-D0DA6AB6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social network are large and with small amount, the constraint may optimize the performance.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3B10D-BA11-42F1-B0D8-76A21DEA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14" y="2763625"/>
            <a:ext cx="6225776" cy="37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6E9E-B0AC-42BD-A373-13C0058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453"/>
            <a:ext cx="11242431" cy="1325563"/>
          </a:xfrm>
        </p:spPr>
        <p:txBody>
          <a:bodyPr/>
          <a:lstStyle/>
          <a:p>
            <a:r>
              <a:rPr lang="en-US" altLang="zh-CN" dirty="0"/>
              <a:t>A New Framework - More Efficient Simulation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26908-548F-41D9-855E-30AD0315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8" y="1309438"/>
            <a:ext cx="6208870" cy="518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C4BCE-77B4-4A1F-AEE3-530A3A4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41" y="2962341"/>
            <a:ext cx="6208870" cy="353053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6CE92E-93C1-46BA-A1FD-EAC0A643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044" y="1828184"/>
            <a:ext cx="2915653" cy="48443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Coded in C++</a:t>
            </a:r>
          </a:p>
        </p:txBody>
      </p:sp>
    </p:spTree>
    <p:extLst>
      <p:ext uri="{BB962C8B-B14F-4D97-AF65-F5344CB8AC3E}">
        <p14:creationId xmlns:p14="http://schemas.microsoft.com/office/powerpoint/2010/main" val="316036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6E9E-B0AC-42BD-A373-13C0058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6" y="252831"/>
            <a:ext cx="11097126" cy="1325563"/>
          </a:xfrm>
        </p:spPr>
        <p:txBody>
          <a:bodyPr/>
          <a:lstStyle/>
          <a:p>
            <a:r>
              <a:rPr lang="en-US" altLang="zh-CN" dirty="0"/>
              <a:t>A New Framework - More Efficient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19172-E0D2-4995-BBEF-6A825745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3"/>
            <a:ext cx="10627894" cy="2393446"/>
          </a:xfrm>
        </p:spPr>
        <p:txBody>
          <a:bodyPr>
            <a:normAutofit/>
          </a:bodyPr>
          <a:lstStyle/>
          <a:p>
            <a:r>
              <a:rPr lang="en-US" altLang="zh-CN" dirty="0"/>
              <a:t>Event-driven simulation rather than time-driven simulation</a:t>
            </a:r>
          </a:p>
          <a:p>
            <a:pPr lvl="1"/>
            <a:r>
              <a:rPr lang="en-US" altLang="zh-CN" dirty="0"/>
              <a:t>Compute junction-to-junction</a:t>
            </a:r>
          </a:p>
          <a:p>
            <a:pPr lvl="1"/>
            <a:r>
              <a:rPr lang="en-US" altLang="zh-CN" dirty="0"/>
              <a:t>Compute junction to point on the road</a:t>
            </a:r>
          </a:p>
          <a:p>
            <a:r>
              <a:rPr lang="en-US" altLang="zh-CN" dirty="0"/>
              <a:t>Use fast indexing method for shortest path on road network - PHL (Pruned Highway Labelling) from [ICDE 2019]</a:t>
            </a:r>
            <a:r>
              <a:rPr lang="en-US" altLang="zh-CN" baseline="30000" dirty="0"/>
              <a:t>[22]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301E2-F564-4A00-B55C-4CCAAE7A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7" y="3816869"/>
            <a:ext cx="4529388" cy="2676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F1193-C228-4A3D-9291-7F434CF9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97" y="3816870"/>
            <a:ext cx="3153977" cy="26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4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27DB-FF5A-461E-A83A-554928D7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5" y="83772"/>
            <a:ext cx="10515600" cy="1325563"/>
          </a:xfrm>
        </p:spPr>
        <p:txBody>
          <a:bodyPr/>
          <a:lstStyle/>
          <a:p>
            <a:r>
              <a:rPr lang="en-US" altLang="zh-CN" dirty="0"/>
              <a:t>What We’ve Done in the 2</a:t>
            </a:r>
            <a:r>
              <a:rPr lang="en-US" altLang="zh-CN" baseline="30000" dirty="0"/>
              <a:t>nd</a:t>
            </a:r>
            <a:r>
              <a:rPr lang="en-US" altLang="zh-CN" dirty="0"/>
              <a:t> Stage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B027-7D66-42BB-A094-7849D918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0" y="1269490"/>
            <a:ext cx="3896729" cy="51664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Mike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Analyze AAAI paper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Baseline - Cost-first Greedy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Problem Definition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Andrea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Analyze Top-K paper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Digital Twin System Adaptation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Experiments &amp; Analysis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Peter 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Analyze Utility-aware paper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Summarize Social Network Issues &amp; compare with existing work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New Framework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93860-D47A-4268-9695-B895967AB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84" y="4767686"/>
            <a:ext cx="7580710" cy="1448476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E82BB42C-5B88-4535-ABAA-1FCC099B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13" y="1286428"/>
            <a:ext cx="5060793" cy="31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F340DC-192F-451F-8D08-F67C3508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02" y="1796714"/>
            <a:ext cx="6187139" cy="37859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F97911-C4BD-428B-94ED-7E5854DA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93"/>
            <a:ext cx="10515600" cy="1325563"/>
          </a:xfrm>
        </p:spPr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3FDF2-6112-4E8C-BCDF-F0EDDB61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3293" y="1540041"/>
            <a:ext cx="6156158" cy="4379496"/>
          </a:xfrm>
        </p:spPr>
        <p:txBody>
          <a:bodyPr>
            <a:normAutofit lnSpcReduction="1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sz="2400" dirty="0"/>
              <a:t>Given a road network, a social network, a set of vehicles and a set of passengers with ridesharing requests, we try to find an arrangement schedule to </a:t>
            </a:r>
            <a:r>
              <a:rPr lang="en-US" altLang="zh-CN" sz="2400" b="1" dirty="0"/>
              <a:t>maximize the overall utility of passengers as well as the request handling rate</a:t>
            </a:r>
            <a:r>
              <a:rPr lang="en-US" altLang="zh-CN" sz="2400" dirty="0"/>
              <a:t>, which is the number of successful handle requests.</a:t>
            </a:r>
          </a:p>
        </p:txBody>
      </p:sp>
    </p:spTree>
    <p:extLst>
      <p:ext uri="{BB962C8B-B14F-4D97-AF65-F5344CB8AC3E}">
        <p14:creationId xmlns:p14="http://schemas.microsoft.com/office/powerpoint/2010/main" val="237971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27DB-FF5A-461E-A83A-554928D7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B027-7D66-42BB-A094-7849D918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8"/>
            <a:ext cx="10515600" cy="4748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For the next Stage: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Adapt Digital Twin to our new framework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Design our own algorithm to solve the problem more efficiently, and compare the results with existing algorithms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Think about the privacy issue once using social network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0534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27DB-FF5A-461E-A83A-554928D7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Ideas from ASIA LAB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D6726-28BD-4CF1-BA71-79E17BA1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7743825" cy="304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257D7C-BD30-4F09-A408-7F97C561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14"/>
            <a:ext cx="10515600" cy="892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Thanks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28710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8080-A8CC-45E5-BCFC-13347626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89A5F-7A67-466A-9014-124EB39D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702"/>
            <a:ext cx="10515600" cy="44784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Road Network</a:t>
            </a:r>
          </a:p>
          <a:p>
            <a:pPr lvl="1"/>
            <a:r>
              <a:rPr lang="en-US" altLang="zh-CN" dirty="0"/>
              <a:t>G = &lt;V, E, w&gt;</a:t>
            </a:r>
          </a:p>
          <a:p>
            <a:r>
              <a:rPr lang="en-US" altLang="zh-CN" dirty="0"/>
              <a:t>Social Network</a:t>
            </a:r>
          </a:p>
          <a:p>
            <a:pPr lvl="1"/>
            <a:r>
              <a:rPr lang="en-US" altLang="zh-CN" dirty="0"/>
              <a:t>Direct Friend List</a:t>
            </a:r>
          </a:p>
          <a:p>
            <a:pPr lvl="1"/>
            <a:r>
              <a:rPr lang="en-US" altLang="zh-CN" dirty="0"/>
              <a:t>Group/Organization List (Indirect)</a:t>
            </a:r>
          </a:p>
          <a:p>
            <a:r>
              <a:rPr lang="en-US" altLang="zh-CN" dirty="0"/>
              <a:t>Passenger/Request &lt; s</a:t>
            </a:r>
            <a:r>
              <a:rPr lang="en-US" altLang="zh-CN" baseline="-25000" dirty="0"/>
              <a:t>i</a:t>
            </a:r>
            <a:r>
              <a:rPr lang="en-US" altLang="zh-CN" dirty="0"/>
              <a:t>, e</a:t>
            </a:r>
            <a:r>
              <a:rPr lang="en-US" altLang="zh-CN" baseline="-25000" dirty="0"/>
              <a:t>i</a:t>
            </a:r>
            <a:r>
              <a:rPr lang="en-US" altLang="zh-CN" dirty="0"/>
              <a:t>, t</a:t>
            </a:r>
            <a:r>
              <a:rPr lang="en-US" altLang="zh-CN" baseline="-25000" dirty="0"/>
              <a:t>c </a:t>
            </a:r>
            <a:r>
              <a:rPr lang="en-US" altLang="zh-CN" dirty="0"/>
              <a:t>, t</a:t>
            </a:r>
            <a:r>
              <a:rPr lang="en-US" altLang="zh-CN" baseline="-25000" dirty="0"/>
              <a:t>s</a:t>
            </a:r>
            <a:r>
              <a:rPr lang="en-US" altLang="zh-CN" dirty="0"/>
              <a:t>, t</a:t>
            </a:r>
            <a:r>
              <a:rPr lang="en-US" altLang="zh-CN" baseline="-25000" dirty="0"/>
              <a:t>e 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[s</a:t>
            </a:r>
            <a:r>
              <a:rPr lang="en-US" altLang="zh-CN" baseline="-25000" dirty="0"/>
              <a:t>i</a:t>
            </a:r>
            <a:r>
              <a:rPr lang="en-US" altLang="zh-CN" dirty="0"/>
              <a:t>, e</a:t>
            </a:r>
            <a:r>
              <a:rPr lang="en-US" altLang="zh-CN" baseline="-25000" dirty="0"/>
              <a:t>i</a:t>
            </a:r>
            <a:r>
              <a:rPr lang="en-US" altLang="zh-CN" dirty="0"/>
              <a:t>]: Source &amp; Destination location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baseline="-25000" dirty="0"/>
              <a:t>c</a:t>
            </a:r>
            <a:r>
              <a:rPr lang="en-US" altLang="zh-CN" dirty="0"/>
              <a:t>: Request creation time</a:t>
            </a:r>
          </a:p>
          <a:p>
            <a:pPr lvl="1"/>
            <a:r>
              <a:rPr lang="en-US" altLang="zh-CN" dirty="0"/>
              <a:t>[t</a:t>
            </a:r>
            <a:r>
              <a:rPr lang="en-US" altLang="zh-CN" baseline="-25000" dirty="0"/>
              <a:t>s</a:t>
            </a:r>
            <a:r>
              <a:rPr lang="en-US" altLang="zh-CN" dirty="0"/>
              <a:t>, t</a:t>
            </a:r>
            <a:r>
              <a:rPr lang="en-US" altLang="zh-CN" baseline="-25000" dirty="0"/>
              <a:t>e</a:t>
            </a:r>
            <a:r>
              <a:rPr lang="en-US" altLang="zh-CN" dirty="0"/>
              <a:t>]: Time window (latest pick-up time &amp; latest drop-off time)</a:t>
            </a:r>
          </a:p>
          <a:p>
            <a:r>
              <a:rPr lang="en-US" altLang="zh-CN" dirty="0"/>
              <a:t>Driver/Vehicle</a:t>
            </a:r>
          </a:p>
          <a:p>
            <a:pPr lvl="1"/>
            <a:r>
              <a:rPr lang="en-US" altLang="zh-CN" dirty="0"/>
              <a:t>Capacity</a:t>
            </a:r>
          </a:p>
          <a:p>
            <a:pPr lvl="1"/>
            <a:r>
              <a:rPr lang="en-US" altLang="zh-CN" dirty="0"/>
              <a:t>Scheduling Sequence S = {x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..., x</a:t>
            </a:r>
            <a:r>
              <a:rPr lang="en-US" altLang="zh-CN" baseline="-25000" dirty="0"/>
              <a:t>n</a:t>
            </a:r>
            <a:r>
              <a:rPr lang="en-US" altLang="zh-CN" dirty="0"/>
              <a:t>}, where xi represents a location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305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6E9E-B0AC-42BD-A373-13C0058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altLang="zh-CN" dirty="0"/>
              <a:t>Re-discussion: Social Network as a Constraint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19172-E0D2-4995-BBEF-6A825745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of passengers’ utility values</a:t>
            </a:r>
          </a:p>
          <a:p>
            <a:pPr lvl="1"/>
            <a:r>
              <a:rPr lang="en-US" altLang="zh-CN" dirty="0"/>
              <a:t>Passengers will have better ride experiences with the friends they know, or with their workmates in certain organizations</a:t>
            </a:r>
          </a:p>
          <a:p>
            <a:pPr lvl="1"/>
            <a:r>
              <a:rPr lang="en-US" altLang="zh-CN" dirty="0"/>
              <a:t>The constraint helps with the goal of reaching a high overall utility</a:t>
            </a:r>
          </a:p>
          <a:p>
            <a:r>
              <a:rPr lang="en-US" altLang="zh-CN" dirty="0"/>
              <a:t>Possible Issue</a:t>
            </a:r>
          </a:p>
          <a:p>
            <a:pPr lvl="1"/>
            <a:r>
              <a:rPr lang="en-US" altLang="zh-CN" dirty="0"/>
              <a:t>Adding a constraint might lead to a decrease of the request handling rate: solve by relaxing closeness of passengers</a:t>
            </a:r>
          </a:p>
          <a:p>
            <a:pPr lvl="1"/>
            <a:r>
              <a:rPr lang="en-US" altLang="zh-CN" dirty="0"/>
              <a:t>Using social network data might encounter privacy issue: solve by fetching the user’s data only to compute closeness, instead of using the whole network (More novel ideas from the instructor, such as block chain)</a:t>
            </a:r>
          </a:p>
        </p:txBody>
      </p:sp>
    </p:spTree>
    <p:extLst>
      <p:ext uri="{BB962C8B-B14F-4D97-AF65-F5344CB8AC3E}">
        <p14:creationId xmlns:p14="http://schemas.microsoft.com/office/powerpoint/2010/main" val="609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75863-E9AB-4327-B3E2-03F8445E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010" y="5700347"/>
            <a:ext cx="3758045" cy="76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25E0CD-CD55-4AEF-80C6-F33FDF9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7" y="101358"/>
            <a:ext cx="10515600" cy="1325563"/>
          </a:xfrm>
        </p:spPr>
        <p:txBody>
          <a:bodyPr/>
          <a:lstStyle/>
          <a:p>
            <a:r>
              <a:rPr lang="en-US" altLang="zh-CN" dirty="0"/>
              <a:t>Re-discussion: Existing Approaches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76937F-9054-4A13-B546-FD905E76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23" y="1269400"/>
            <a:ext cx="10515600" cy="519294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[2015 AAAI]</a:t>
            </a:r>
            <a:r>
              <a:rPr lang="en-US" altLang="zh-CN" baseline="30000" dirty="0"/>
              <a:t>[14]</a:t>
            </a:r>
            <a:r>
              <a:rPr lang="en-US" altLang="zh-CN" dirty="0"/>
              <a:t>: Consider only direct friendship</a:t>
            </a:r>
          </a:p>
          <a:p>
            <a:pPr lvl="1"/>
            <a:r>
              <a:rPr lang="en-US" altLang="zh-CN" dirty="0"/>
              <a:t>Shortcoming: “filter too much”, the constraint is too tight</a:t>
            </a:r>
          </a:p>
          <a:p>
            <a:pPr lvl="1"/>
            <a:r>
              <a:rPr lang="en-US" altLang="zh-CN" dirty="0"/>
              <a:t>According to the </a:t>
            </a:r>
            <a:r>
              <a:rPr lang="en-US" altLang="zh-CN" dirty="0">
                <a:hlinkClick r:id="rId3"/>
              </a:rPr>
              <a:t>KDD paper</a:t>
            </a:r>
            <a:r>
              <a:rPr lang="en-US" altLang="zh-CN" baseline="30000" dirty="0"/>
              <a:t>[21]</a:t>
            </a:r>
            <a:r>
              <a:rPr lang="en-US" altLang="zh-CN" dirty="0"/>
              <a:t>, “only 9% of users share their check-in locations with their friends.”</a:t>
            </a:r>
          </a:p>
          <a:p>
            <a:pPr lvl="1"/>
            <a:r>
              <a:rPr lang="en-US" altLang="zh-CN" dirty="0"/>
              <a:t>We should consider relaxing the constraint such that indirect relationships are allowed</a:t>
            </a:r>
          </a:p>
          <a:p>
            <a:r>
              <a:rPr lang="en-US" altLang="zh-CN" dirty="0"/>
              <a:t>[Top-K]</a:t>
            </a:r>
            <a:r>
              <a:rPr lang="en-US" altLang="zh-CN" baseline="30000" dirty="0"/>
              <a:t>[21]</a:t>
            </a:r>
            <a:r>
              <a:rPr lang="en-US" altLang="zh-CN" dirty="0"/>
              <a:t>: Compute the number of hops in the social network</a:t>
            </a:r>
          </a:p>
          <a:p>
            <a:pPr lvl="1"/>
            <a:r>
              <a:rPr lang="en-US" altLang="zh-CN" dirty="0"/>
              <a:t>Shortcoming: the entire social network is required, such large data is not easy to obtain, and the users can access other users’ data indirectly, which is not safe</a:t>
            </a:r>
          </a:p>
          <a:p>
            <a:pPr lvl="1"/>
            <a:r>
              <a:rPr lang="en-US" altLang="zh-CN" dirty="0"/>
              <a:t>We should consider using only the required users’ data and restrict access to other users’ data</a:t>
            </a:r>
          </a:p>
          <a:p>
            <a:r>
              <a:rPr lang="en-US" altLang="zh-CN" dirty="0"/>
              <a:t>[2017 SIGMOD]</a:t>
            </a:r>
            <a:r>
              <a:rPr lang="en-US" altLang="zh-CN" baseline="30000" dirty="0"/>
              <a:t> [18]</a:t>
            </a:r>
            <a:r>
              <a:rPr lang="en-US" altLang="zh-CN" dirty="0"/>
              <a:t>: Utility-Aware -&gt; Jaccard Similarity</a:t>
            </a:r>
          </a:p>
          <a:p>
            <a:pPr lvl="1"/>
            <a:r>
              <a:rPr lang="en-US" altLang="zh-CN" dirty="0"/>
              <a:t>Shortcoming: fail to consider direct friendship case</a:t>
            </a:r>
          </a:p>
          <a:p>
            <a:pPr lvl="1"/>
            <a:r>
              <a:rPr lang="en-US" altLang="zh-CN" dirty="0"/>
              <a:t>We can extend Jaccard Similarity function</a:t>
            </a:r>
          </a:p>
        </p:txBody>
      </p:sp>
    </p:spTree>
    <p:extLst>
      <p:ext uri="{BB962C8B-B14F-4D97-AF65-F5344CB8AC3E}">
        <p14:creationId xmlns:p14="http://schemas.microsoft.com/office/powerpoint/2010/main" val="19787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8080-A8CC-45E5-BCFC-13347626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Modifying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89A5F-7A67-466A-9014-124EB39D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types of instance: customer, vehicle, and social network.</a:t>
            </a:r>
          </a:p>
          <a:p>
            <a:r>
              <a:rPr lang="en-US" altLang="zh-CN" dirty="0"/>
              <a:t>One road network.</a:t>
            </a:r>
          </a:p>
          <a:p>
            <a:r>
              <a:rPr lang="en-US" altLang="zh-CN" dirty="0"/>
              <a:t>A series of requests from customer.</a:t>
            </a:r>
          </a:p>
          <a:p>
            <a:r>
              <a:rPr lang="en-US" altLang="zh-CN" dirty="0"/>
              <a:t>A schedule (route) for each vehicle.</a:t>
            </a:r>
          </a:p>
        </p:txBody>
      </p:sp>
    </p:spTree>
    <p:extLst>
      <p:ext uri="{BB962C8B-B14F-4D97-AF65-F5344CB8AC3E}">
        <p14:creationId xmlns:p14="http://schemas.microsoft.com/office/powerpoint/2010/main" val="19196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8124-4FB8-4CED-BF1E-BC16EB9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7DDE-4047-416A-A2AB-8B9BD7C1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Customer id: the identity number of customer.</a:t>
            </a:r>
          </a:p>
          <a:p>
            <a:r>
              <a:rPr lang="en-US" altLang="zh-CN" dirty="0"/>
              <a:t>Origin id: id of the origin node.</a:t>
            </a:r>
          </a:p>
          <a:p>
            <a:r>
              <a:rPr lang="en-US" altLang="zh-CN" dirty="0"/>
              <a:t>Destination id: id of the destination node.</a:t>
            </a:r>
          </a:p>
          <a:p>
            <a:r>
              <a:rPr lang="en-US" altLang="zh-CN" dirty="0"/>
              <a:t>Early time: early bound for time window.</a:t>
            </a:r>
          </a:p>
          <a:p>
            <a:r>
              <a:rPr lang="en-US" altLang="zh-CN" dirty="0"/>
              <a:t>Late time: late bound for time window.</a:t>
            </a:r>
          </a:p>
          <a:p>
            <a:r>
              <a:rPr lang="en-US" altLang="zh-CN" dirty="0"/>
              <a:t>Load: capacity cost of customer.</a:t>
            </a:r>
          </a:p>
          <a:p>
            <a:r>
              <a:rPr lang="en-US" altLang="zh-CN" dirty="0"/>
              <a:t>Status: waiting, </a:t>
            </a:r>
            <a:r>
              <a:rPr lang="en-US" altLang="zh-CN" dirty="0" err="1"/>
              <a:t>on_board</a:t>
            </a:r>
            <a:r>
              <a:rPr lang="en-US" altLang="zh-CN" dirty="0"/>
              <a:t>, arrived, cancelled.</a:t>
            </a:r>
          </a:p>
          <a:p>
            <a:r>
              <a:rPr lang="en-US" altLang="zh-CN" dirty="0"/>
              <a:t>Assign to: associated vehicle id.</a:t>
            </a:r>
          </a:p>
        </p:txBody>
      </p:sp>
    </p:spTree>
    <p:extLst>
      <p:ext uri="{BB962C8B-B14F-4D97-AF65-F5344CB8AC3E}">
        <p14:creationId xmlns:p14="http://schemas.microsoft.com/office/powerpoint/2010/main" val="42824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587B-F1D8-4DA3-871F-C558E64B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Vehicle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C1D8F-F8BF-47DD-A6AF-0BC470C9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Vehicle id: identity of vehicle.</a:t>
            </a:r>
          </a:p>
          <a:p>
            <a:r>
              <a:rPr lang="en-US" altLang="zh-CN" dirty="0"/>
              <a:t>Origin id / Destination id / Early time / Late time.</a:t>
            </a:r>
          </a:p>
          <a:p>
            <a:r>
              <a:rPr lang="en-US" altLang="zh-CN" dirty="0"/>
              <a:t>Load: matched customers but not picked yet.</a:t>
            </a:r>
          </a:p>
          <a:p>
            <a:r>
              <a:rPr lang="en-US" altLang="zh-CN" dirty="0"/>
              <a:t>Distance: distance to next node.</a:t>
            </a:r>
          </a:p>
          <a:p>
            <a:r>
              <a:rPr lang="en-US" altLang="zh-CN" dirty="0"/>
              <a:t>Route: array of every nodes that vehicle passes by.</a:t>
            </a:r>
          </a:p>
          <a:p>
            <a:r>
              <a:rPr lang="en-US" altLang="zh-CN" dirty="0"/>
              <a:t>Schedule: array of destination nodes.</a:t>
            </a:r>
          </a:p>
          <a:p>
            <a:r>
              <a:rPr lang="en-US" altLang="zh-CN" dirty="0"/>
              <a:t>Route id: current node id of vehicle.</a:t>
            </a:r>
          </a:p>
          <a:p>
            <a:r>
              <a:rPr lang="en-US" altLang="zh-CN" dirty="0"/>
              <a:t>Vehicle status: waiting, </a:t>
            </a:r>
            <a:r>
              <a:rPr lang="en-US" altLang="zh-CN" dirty="0" err="1"/>
              <a:t>in_route</a:t>
            </a:r>
            <a:r>
              <a:rPr lang="en-US" altLang="zh-CN" dirty="0"/>
              <a:t>, arrived.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8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936A8-EFBE-4409-9B35-778CA865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9D9B-5981-4D7E-A228-8E9CC1B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id: identity of social network.</a:t>
            </a:r>
          </a:p>
          <a:p>
            <a:r>
              <a:rPr lang="en-US" altLang="zh-CN" dirty="0"/>
              <a:t>Customer id: identity of customer.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56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593</TotalTime>
  <Words>1003</Words>
  <Application>Microsoft Office PowerPoint</Application>
  <PresentationFormat>宽屏</PresentationFormat>
  <Paragraphs>128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Ridesharing in Social Network</vt:lpstr>
      <vt:lpstr>Objective</vt:lpstr>
      <vt:lpstr>Problem Instance</vt:lpstr>
      <vt:lpstr>Re-discussion: Social Network as a Constraint</vt:lpstr>
      <vt:lpstr>Re-discussion: Existing Approaches</vt:lpstr>
      <vt:lpstr>Modifying Simulation</vt:lpstr>
      <vt:lpstr>Customer</vt:lpstr>
      <vt:lpstr>Vehicle</vt:lpstr>
      <vt:lpstr>Social Network</vt:lpstr>
      <vt:lpstr>Other parameters</vt:lpstr>
      <vt:lpstr>Experiment Set</vt:lpstr>
      <vt:lpstr>Experiment Process</vt:lpstr>
      <vt:lpstr>Generate Social Network</vt:lpstr>
      <vt:lpstr>Experiment Result</vt:lpstr>
      <vt:lpstr>Comparison of Social Network</vt:lpstr>
      <vt:lpstr>Comparison of Social Network</vt:lpstr>
      <vt:lpstr>A New Framework - More Efficient Simulation</vt:lpstr>
      <vt:lpstr>A New Framework - More Efficient Simulation</vt:lpstr>
      <vt:lpstr>What We’ve Done in the 2nd Stage</vt:lpstr>
      <vt:lpstr>Timeline</vt:lpstr>
      <vt:lpstr>Extra Ideas from ASIA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Survey on Some Latest Work in Ridesharing and Ridesharing in Social Network</dc:title>
  <dc:creator>绕鹅 安德</dc:creator>
  <cp:lastModifiedBy>绕鹅 安德</cp:lastModifiedBy>
  <cp:revision>243</cp:revision>
  <dcterms:created xsi:type="dcterms:W3CDTF">2020-03-25T08:01:02Z</dcterms:created>
  <dcterms:modified xsi:type="dcterms:W3CDTF">2020-04-30T08:14:23Z</dcterms:modified>
</cp:coreProperties>
</file>