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57" r:id="rId15"/>
    <p:sldId id="259" r:id="rId16"/>
    <p:sldId id="260" r:id="rId17"/>
    <p:sldId id="261" r:id="rId18"/>
    <p:sldId id="262" r:id="rId19"/>
    <p:sldId id="263" r:id="rId20"/>
    <p:sldId id="268" r:id="rId21"/>
    <p:sldId id="269" r:id="rId22"/>
    <p:sldId id="271" r:id="rId23"/>
    <p:sldId id="272" r:id="rId24"/>
    <p:sldId id="273" r:id="rId25"/>
    <p:sldId id="274" r:id="rId26"/>
    <p:sldId id="275" r:id="rId27"/>
    <p:sldId id="29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03" autoAdjust="0"/>
    <p:restoredTop sz="92593" autoAdjust="0"/>
  </p:normalViewPr>
  <p:slideViewPr>
    <p:cSldViewPr snapToGrid="0">
      <p:cViewPr varScale="1">
        <p:scale>
          <a:sx n="81" d="100"/>
          <a:sy n="81" d="100"/>
        </p:scale>
        <p:origin x="2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72C9-0608-470C-9E75-BA3AF1CD6798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88727-231F-45E2-9EAF-C12D6A3EC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1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88727-231F-45E2-9EAF-C12D6A3ECDF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40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88727-231F-45E2-9EAF-C12D6A3ECDF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9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61FC-B60A-461D-B14B-02CC0B7B43D1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B9D-2DF2-4224-9119-7BE310F40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5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61FC-B60A-461D-B14B-02CC0B7B43D1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B9D-2DF2-4224-9119-7BE310F40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4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61FC-B60A-461D-B14B-02CC0B7B43D1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B9D-2DF2-4224-9119-7BE310F4077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6440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61FC-B60A-461D-B14B-02CC0B7B43D1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B9D-2DF2-4224-9119-7BE310F40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305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61FC-B60A-461D-B14B-02CC0B7B43D1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B9D-2DF2-4224-9119-7BE310F4077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90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61FC-B60A-461D-B14B-02CC0B7B43D1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B9D-2DF2-4224-9119-7BE310F40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850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61FC-B60A-461D-B14B-02CC0B7B43D1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B9D-2DF2-4224-9119-7BE310F40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821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61FC-B60A-461D-B14B-02CC0B7B43D1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B9D-2DF2-4224-9119-7BE310F40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61FC-B60A-461D-B14B-02CC0B7B43D1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B9D-2DF2-4224-9119-7BE310F40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24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61FC-B60A-461D-B14B-02CC0B7B43D1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B9D-2DF2-4224-9119-7BE310F40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6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61FC-B60A-461D-B14B-02CC0B7B43D1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B9D-2DF2-4224-9119-7BE310F40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61FC-B60A-461D-B14B-02CC0B7B43D1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B9D-2DF2-4224-9119-7BE310F40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6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61FC-B60A-461D-B14B-02CC0B7B43D1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B9D-2DF2-4224-9119-7BE310F40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83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61FC-B60A-461D-B14B-02CC0B7B43D1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B9D-2DF2-4224-9119-7BE310F40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3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61FC-B60A-461D-B14B-02CC0B7B43D1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B9D-2DF2-4224-9119-7BE310F40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87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61FC-B60A-461D-B14B-02CC0B7B43D1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B9D-2DF2-4224-9119-7BE310F40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54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461FC-B60A-461D-B14B-02CC0B7B43D1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D9B7B9D-2DF2-4224-9119-7BE310F40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6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FA6E6-674A-4414-A827-64383972E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78841" y="1329752"/>
            <a:ext cx="11587396" cy="2306637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Digital Twins </a:t>
            </a:r>
            <a:r>
              <a:rPr lang="en-US" altLang="zh-CN" sz="3600" b="1" dirty="0"/>
              <a:t>for logistics/transport optimization</a:t>
            </a:r>
            <a:r>
              <a:rPr lang="en-US" altLang="zh-CN" sz="3600" dirty="0"/>
              <a:t>, </a:t>
            </a:r>
            <a:br>
              <a:rPr lang="en-US" altLang="zh-CN" dirty="0"/>
            </a:br>
            <a:r>
              <a:rPr lang="en-US" altLang="zh-CN" sz="3200" dirty="0"/>
              <a:t>using agent based modeling and data analytics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76B4C0-CC8A-478D-BBCE-ED08692C0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3406" y="4007839"/>
            <a:ext cx="3225188" cy="168595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李照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Andrea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11712606</a:t>
            </a:r>
          </a:p>
          <a:p>
            <a:pPr algn="l"/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沈静然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Peter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11710116</a:t>
            </a:r>
          </a:p>
          <a:p>
            <a:pPr algn="l"/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王炜皓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Mike  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11710403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81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8CCC155C-AD97-487A-88FC-45054436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66801"/>
            <a:ext cx="8596668" cy="1320800"/>
          </a:xfrm>
        </p:spPr>
        <p:txBody>
          <a:bodyPr/>
          <a:lstStyle/>
          <a:p>
            <a:r>
              <a:rPr lang="en-US" altLang="zh-CN" dirty="0"/>
              <a:t>Simulator Side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6C9C439-EB0D-4545-96DF-D3736AAF2729}"/>
              </a:ext>
            </a:extLst>
          </p:cNvPr>
          <p:cNvSpPr txBox="1">
            <a:spLocks/>
          </p:cNvSpPr>
          <p:nvPr/>
        </p:nvSpPr>
        <p:spPr>
          <a:xfrm>
            <a:off x="913774" y="2206836"/>
            <a:ext cx="10363826" cy="34241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Measure an algorithm, according to evaluate several parts:</a:t>
            </a:r>
          </a:p>
          <a:p>
            <a:pPr lvl="1"/>
            <a:r>
              <a:rPr lang="en-US" altLang="zh-CN" dirty="0"/>
              <a:t>Total waiting time plus penalty;</a:t>
            </a:r>
          </a:p>
          <a:p>
            <a:pPr lvl="1"/>
            <a:r>
              <a:rPr lang="en-US" altLang="zh-CN" dirty="0"/>
              <a:t>Longest cost time;</a:t>
            </a:r>
          </a:p>
          <a:p>
            <a:pPr lvl="1"/>
            <a:r>
              <a:rPr lang="en-US" altLang="zh-CN" dirty="0"/>
              <a:t>Number of buses sent;</a:t>
            </a:r>
          </a:p>
          <a:p>
            <a:pPr lvl="1"/>
            <a:r>
              <a:rPr lang="en-US" altLang="zh-CN" dirty="0"/>
              <a:t>Percentage of students later than late time in time window.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892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1D3E913A-2BBA-4AFD-A01B-19AF56A0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82" y="1297756"/>
            <a:ext cx="8596668" cy="1320800"/>
          </a:xfrm>
        </p:spPr>
        <p:txBody>
          <a:bodyPr/>
          <a:lstStyle/>
          <a:p>
            <a:r>
              <a:rPr lang="en-US" altLang="zh-CN" dirty="0"/>
              <a:t>Data of Simulator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226DFDC-711C-461A-9D81-CB78B4DF1E28}"/>
              </a:ext>
            </a:extLst>
          </p:cNvPr>
          <p:cNvSpPr txBox="1">
            <a:spLocks/>
          </p:cNvSpPr>
          <p:nvPr/>
        </p:nvSpPr>
        <p:spPr>
          <a:xfrm>
            <a:off x="913774" y="2367092"/>
            <a:ext cx="9012651" cy="34241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Real data from school bus.</a:t>
            </a:r>
          </a:p>
          <a:p>
            <a:r>
              <a:rPr lang="en-US" altLang="zh-CN" dirty="0"/>
              <a:t>Data we need: Bus stops, number of students waiting for bus in each stop, course schedule of students (to decide time window), total number of buses.</a:t>
            </a:r>
          </a:p>
          <a:p>
            <a:r>
              <a:rPr lang="en-US" altLang="zh-CN" dirty="0"/>
              <a:t>Data sent to algorithm: bus stops, </a:t>
            </a:r>
            <a:r>
              <a:rPr lang="en-US" altLang="zh-CN" u="sng" dirty="0"/>
              <a:t>current </a:t>
            </a:r>
            <a:r>
              <a:rPr lang="en-US" altLang="zh-CN" dirty="0"/>
              <a:t>number of students in each stop, course schedule, total number of buses.</a:t>
            </a:r>
          </a:p>
          <a:p>
            <a:endParaRPr lang="en-US" altLang="zh-CN" dirty="0"/>
          </a:p>
          <a:p>
            <a:r>
              <a:rPr lang="en-US" altLang="zh-CN" dirty="0"/>
              <a:t>Obvious we need an online algorithm!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88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26AA419-18B5-4E48-B63C-1D24FCD7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dirty="0"/>
              <a:t>Our architecture</a:t>
            </a:r>
            <a:endParaRPr lang="zh-CN" altLang="en-US" dirty="0"/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F4DBE7B9-7A78-4548-AD73-5865B6ED7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17" y="1874385"/>
            <a:ext cx="9061859" cy="436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D8C9A2D-5E07-42F6-9D43-98D2F6EEE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175208"/>
            <a:ext cx="7413329" cy="1320800"/>
          </a:xfrm>
        </p:spPr>
        <p:txBody>
          <a:bodyPr/>
          <a:lstStyle/>
          <a:p>
            <a:r>
              <a:rPr lang="en-US" altLang="zh-CN" dirty="0"/>
              <a:t>Comments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5281A83-DA2E-42CA-B975-E32D1E907F17}"/>
              </a:ext>
            </a:extLst>
          </p:cNvPr>
          <p:cNvSpPr txBox="1">
            <a:spLocks/>
          </p:cNvSpPr>
          <p:nvPr/>
        </p:nvSpPr>
        <p:spPr>
          <a:xfrm>
            <a:off x="913774" y="2367092"/>
            <a:ext cx="8937236" cy="34241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Simulator and algorithm are running together, which means there should be a synchronization between them.</a:t>
            </a:r>
          </a:p>
          <a:p>
            <a:r>
              <a:rPr lang="en-US" altLang="zh-CN"/>
              <a:t>Algorithm arrange 2 things: whether to send a new bus, and how long a bus should be waiting at a station.</a:t>
            </a:r>
          </a:p>
          <a:p>
            <a:r>
              <a:rPr lang="en-US" altLang="zh-CN"/>
              <a:t>Each bus has a capacity constant, means how many students it can carry. The load means current number of students on bus.</a:t>
            </a:r>
          </a:p>
          <a:p>
            <a:r>
              <a:rPr lang="en-US" altLang="zh-CN"/>
              <a:t>Simulator output a measurement of algorithm according to above 4 targets.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90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BF5C4-2DE3-4917-A032-FD44E42F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EC31A-3853-46D4-B734-F43464AC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a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simulator</a:t>
            </a:r>
            <a:r>
              <a:rPr lang="en-US" altLang="zh-CN" dirty="0"/>
              <a:t> to simulate the bus system in SUSTech campus</a:t>
            </a:r>
          </a:p>
          <a:p>
            <a:pPr lvl="1"/>
            <a:r>
              <a:rPr lang="en-US" altLang="zh-CN" dirty="0"/>
              <a:t>Several utilizations</a:t>
            </a:r>
          </a:p>
          <a:p>
            <a:pPr lvl="2"/>
            <a:r>
              <a:rPr lang="en-US" altLang="zh-CN" dirty="0"/>
              <a:t>Find the best routes for the school buses</a:t>
            </a:r>
          </a:p>
          <a:p>
            <a:pPr lvl="2"/>
            <a:r>
              <a:rPr lang="en-US" altLang="zh-CN" dirty="0"/>
              <a:t>Collect requests in campus, make a better schedule to meet the requirement of more people in the campus</a:t>
            </a:r>
          </a:p>
          <a:p>
            <a:pPr lvl="2"/>
            <a:r>
              <a:rPr lang="en-US" altLang="zh-CN" dirty="0"/>
              <a:t>……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Future work : Develop a simulator for modeling the traffic of Shenzhen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15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319E9-FA6F-4FF8-9D03-5CCA199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83FFE-7E6A-4E10-8359-39ECD346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Ridesharing Problem (</a:t>
            </a:r>
            <a:r>
              <a:rPr lang="en-US" altLang="zh-CN" b="1" dirty="0">
                <a:solidFill>
                  <a:srgbClr val="00B0F0"/>
                </a:solidFill>
              </a:rPr>
              <a:t>RSP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B0F0"/>
                </a:solidFill>
              </a:rPr>
              <a:t>Vertex</a:t>
            </a:r>
            <a:r>
              <a:rPr lang="en-US" altLang="zh-CN" dirty="0"/>
              <a:t> : Specified Places, vehicles, customers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B0F0"/>
                </a:solidFill>
              </a:rPr>
              <a:t>Edge</a:t>
            </a:r>
            <a:r>
              <a:rPr lang="en-US" altLang="zh-CN" dirty="0"/>
              <a:t> : A path between two adjacent places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4620CC-F541-467A-AEF0-5E66471EF4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410" y="1930400"/>
            <a:ext cx="319278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52BE341-B4F8-427F-AE6D-E9C320650B64}"/>
              </a:ext>
            </a:extLst>
          </p:cNvPr>
          <p:cNvSpPr/>
          <p:nvPr/>
        </p:nvSpPr>
        <p:spPr>
          <a:xfrm>
            <a:off x="6227410" y="4596849"/>
            <a:ext cx="3481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James Pan, Guoliang Li, Juntao Hu. 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Ridesharing: Simulator, Benchmark, and Evaluation. 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PVLDB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12(10):1085-1095 (2019)</a:t>
            </a:r>
          </a:p>
        </p:txBody>
      </p:sp>
    </p:spTree>
    <p:extLst>
      <p:ext uri="{BB962C8B-B14F-4D97-AF65-F5344CB8AC3E}">
        <p14:creationId xmlns:p14="http://schemas.microsoft.com/office/powerpoint/2010/main" val="401753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E3BFF-035A-49BB-8989-F05F7CC5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E377C-47D0-4F82-B02F-8FCECBA5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Goal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zh-CN" sz="1600" dirty="0"/>
              <a:t>Find the minimum cost set of vehicle routes that can serve all customers.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Constraints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Precedence</a:t>
            </a:r>
            <a:r>
              <a:rPr lang="en-US" altLang="zh-CN" dirty="0"/>
              <a:t>: A vehicle should pick up the customer at first, then go to the customer’s destination.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Time window</a:t>
            </a:r>
            <a:r>
              <a:rPr lang="en-US" altLang="zh-CN" dirty="0"/>
              <a:t>: Both driver and customer have a time window [e, l], e &lt; l.</a:t>
            </a:r>
          </a:p>
          <a:p>
            <a:pPr marL="457200" lvl="1" indent="0">
              <a:buNone/>
            </a:pPr>
            <a:r>
              <a:rPr lang="en-US" altLang="zh-CN" dirty="0"/>
              <a:t>	Every vehicle must depart from starting position and arrive at its destination within [e, l]. </a:t>
            </a:r>
          </a:p>
          <a:p>
            <a:pPr marL="457200" lvl="1" indent="0">
              <a:buNone/>
            </a:pPr>
            <a:r>
              <a:rPr lang="en-US" altLang="zh-CN" dirty="0"/>
              <a:t>	It must serve the customer within the customer’s time window [e, l]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Capacities</a:t>
            </a:r>
            <a:r>
              <a:rPr lang="en-US" altLang="zh-CN" dirty="0"/>
              <a:t> : Each vehicle’s capacity must always be positive or zero</a:t>
            </a:r>
          </a:p>
        </p:txBody>
      </p:sp>
    </p:spTree>
    <p:extLst>
      <p:ext uri="{BB962C8B-B14F-4D97-AF65-F5344CB8AC3E}">
        <p14:creationId xmlns:p14="http://schemas.microsoft.com/office/powerpoint/2010/main" val="2086111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EA3C9-186A-4FD1-A96C-66DE0AAB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5EEAF-5D6F-416B-9327-D85ADF9B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Real-time information </a:t>
            </a:r>
            <a:r>
              <a:rPr lang="en-US" altLang="zh-CN" dirty="0"/>
              <a:t>: Vehicles and customers are not known beforehand.</a:t>
            </a:r>
          </a:p>
          <a:p>
            <a:endParaRPr lang="en-US" altLang="zh-CN" dirty="0"/>
          </a:p>
          <a:p>
            <a:r>
              <a:rPr lang="en-US" altLang="zh-CN" b="1" dirty="0"/>
              <a:t>Objective</a:t>
            </a:r>
            <a:r>
              <a:rPr lang="en-US" altLang="zh-CN" dirty="0"/>
              <a:t> : Minimize the total route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cost</a:t>
            </a:r>
            <a:r>
              <a:rPr lang="en-US" altLang="zh-CN" dirty="0"/>
              <a:t> across all vehicles at the end of the day.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The schedule or route of a vehicle may change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957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E853-05C6-440C-A60E-90A3EE63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E09C10-9875-4DA7-BFE1-289E98585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minimum-cost route for a vehicle can be expressed using the </a:t>
                </a: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</a:rPr>
                  <a:t>vehicle’s schedule.</a:t>
                </a:r>
              </a:p>
              <a:p>
                <a:pPr marL="0" indent="0">
                  <a:buNone/>
                </a:pPr>
                <a:endParaRPr lang="en-US" altLang="zh-CN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altLang="zh-CN" dirty="0"/>
                  <a:t>Using an ordered sequence 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S</a:t>
                </a:r>
                <a:r>
                  <a:rPr lang="en-US" altLang="zh-CN" dirty="0"/>
                  <a:t> = {u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…, u</a:t>
                </a:r>
                <a:r>
                  <a:rPr lang="en-US" altLang="zh-CN" baseline="-25000" dirty="0"/>
                  <a:t>s</a:t>
                </a:r>
                <a:r>
                  <a:rPr lang="en-US" altLang="zh-CN" dirty="0"/>
                  <a:t>} to represent the route along which the vehicle can pick up all the customers and send them to their destinations.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Sequence </a:t>
                </a:r>
                <a:r>
                  <a:rPr lang="en-US" altLang="zh-CN" b="1" i="1" dirty="0">
                    <a:solidFill>
                      <a:srgbClr val="C00000"/>
                    </a:solidFill>
                  </a:rPr>
                  <a:t>S</a:t>
                </a:r>
                <a:r>
                  <a:rPr lang="en-US" altLang="zh-CN" dirty="0"/>
                  <a:t> consists of the origins and destinations of customers.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The driver depart from </a:t>
                </a:r>
                <a:r>
                  <a:rPr lang="en-US" altLang="zh-CN" b="1" i="1" dirty="0">
                    <a:solidFill>
                      <a:srgbClr val="C00000"/>
                    </a:solidFill>
                  </a:rPr>
                  <a:t>k</a:t>
                </a:r>
                <a:r>
                  <a:rPr lang="en-US" altLang="zh-CN" b="1" i="1" baseline="-25000" dirty="0">
                    <a:solidFill>
                      <a:srgbClr val="C00000"/>
                    </a:solidFill>
                  </a:rPr>
                  <a:t>0</a:t>
                </a:r>
                <a:r>
                  <a:rPr lang="en-US" altLang="zh-CN" dirty="0"/>
                  <a:t> and arrive at </a:t>
                </a:r>
                <a:r>
                  <a:rPr lang="en-US" altLang="zh-CN" b="1" i="1" dirty="0" err="1">
                    <a:solidFill>
                      <a:srgbClr val="C00000"/>
                    </a:solidFill>
                  </a:rPr>
                  <a:t>k</a:t>
                </a:r>
                <a:r>
                  <a:rPr lang="en-US" altLang="zh-CN" b="1" i="1" baseline="-25000" dirty="0" err="1">
                    <a:solidFill>
                      <a:srgbClr val="C00000"/>
                    </a:solidFill>
                  </a:rPr>
                  <a:t>d</a:t>
                </a:r>
                <a:r>
                  <a:rPr lang="en-US" altLang="zh-CN" dirty="0"/>
                  <a:t> after serving all the customers.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Thus, the cost of schedule </a:t>
                </a:r>
                <a:r>
                  <a:rPr lang="en-US" altLang="zh-CN" b="1" i="1" dirty="0">
                    <a:solidFill>
                      <a:srgbClr val="C00000"/>
                    </a:solidFill>
                  </a:rPr>
                  <a:t>S</a:t>
                </a:r>
                <a:r>
                  <a:rPr lang="en-US" altLang="zh-CN" dirty="0"/>
                  <a:t> based on the shortest route for vehicle </a:t>
                </a:r>
                <a:r>
                  <a:rPr lang="en-US" altLang="zh-CN" b="1" i="1" dirty="0">
                    <a:solidFill>
                      <a:srgbClr val="C00000"/>
                    </a:solidFill>
                  </a:rPr>
                  <a:t>k</a:t>
                </a:r>
                <a:r>
                  <a:rPr lang="en-US" altLang="zh-CN" dirty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where </a:t>
                </a:r>
                <a:r>
                  <a:rPr lang="en-US" altLang="zh-CN" b="1" i="1" dirty="0">
                    <a:solidFill>
                      <a:srgbClr val="C00000"/>
                    </a:solidFill>
                  </a:rPr>
                  <a:t>c</a:t>
                </a:r>
                <a:r>
                  <a:rPr lang="en-US" altLang="zh-CN" b="1" i="1" baseline="-25000" dirty="0">
                    <a:solidFill>
                      <a:srgbClr val="C00000"/>
                    </a:solidFill>
                  </a:rPr>
                  <a:t>uv</a:t>
                </a:r>
                <a:r>
                  <a:rPr lang="en-US" altLang="zh-CN" dirty="0"/>
                  <a:t> is the shortest path cost from node </a:t>
                </a:r>
                <a:r>
                  <a:rPr lang="en-US" altLang="zh-CN" b="1" i="1" dirty="0">
                    <a:solidFill>
                      <a:srgbClr val="C00000"/>
                    </a:solidFill>
                  </a:rPr>
                  <a:t>u</a:t>
                </a:r>
                <a:r>
                  <a:rPr lang="en-US" altLang="zh-CN" dirty="0"/>
                  <a:t> to node </a:t>
                </a:r>
                <a:r>
                  <a:rPr lang="en-US" altLang="zh-CN" b="1" i="1" dirty="0">
                    <a:solidFill>
                      <a:srgbClr val="C00000"/>
                    </a:solidFill>
                  </a:rPr>
                  <a:t>v</a:t>
                </a:r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E09C10-9875-4DA7-BFE1-289E98585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  <a:blipFill>
                <a:blip r:embed="rId2"/>
                <a:stretch>
                  <a:fillRect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778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382A7-729F-4A97-B977-C54281EA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DA5F5-2A50-4317-B980-2B6A6E202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56214" cy="3880773"/>
          </a:xfrm>
        </p:spPr>
        <p:txBody>
          <a:bodyPr/>
          <a:lstStyle/>
          <a:p>
            <a:r>
              <a:rPr lang="en-US" altLang="zh-CN" dirty="0"/>
              <a:t>Buses : Vehicles with certain origins, destinations, capacity and also a strict time window</a:t>
            </a:r>
          </a:p>
          <a:p>
            <a:endParaRPr lang="en-US" altLang="zh-CN" dirty="0"/>
          </a:p>
          <a:p>
            <a:r>
              <a:rPr lang="en-US" altLang="zh-CN" dirty="0"/>
              <a:t>Passengers : Customers</a:t>
            </a:r>
          </a:p>
          <a:p>
            <a:endParaRPr lang="en-US" altLang="zh-CN" dirty="0"/>
          </a:p>
          <a:p>
            <a:r>
              <a:rPr lang="en-US" altLang="zh-CN" dirty="0"/>
              <a:t>Vertices : Bus stops, some crowded places and other popular venues.</a:t>
            </a:r>
          </a:p>
          <a:p>
            <a:endParaRPr lang="en-US" altLang="zh-CN" dirty="0"/>
          </a:p>
          <a:p>
            <a:r>
              <a:rPr lang="en-US" altLang="zh-CN" dirty="0"/>
              <a:t>Edges : Bus route between two adjacent vertices.</a:t>
            </a:r>
          </a:p>
        </p:txBody>
      </p:sp>
    </p:spTree>
    <p:extLst>
      <p:ext uri="{BB962C8B-B14F-4D97-AF65-F5344CB8AC3E}">
        <p14:creationId xmlns:p14="http://schemas.microsoft.com/office/powerpoint/2010/main" val="16834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BF5C4-2DE3-4917-A032-FD44E42F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13" y="1089889"/>
            <a:ext cx="8596668" cy="1320800"/>
          </a:xfrm>
        </p:spPr>
        <p:txBody>
          <a:bodyPr/>
          <a:lstStyle/>
          <a:p>
            <a:r>
              <a:rPr lang="en-US" altLang="zh-CN" dirty="0"/>
              <a:t>Digital Twin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EC31A-3853-46D4-B734-F43464ACA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13" y="2105890"/>
            <a:ext cx="8596668" cy="4415762"/>
          </a:xfrm>
        </p:spPr>
        <p:txBody>
          <a:bodyPr/>
          <a:lstStyle/>
          <a:p>
            <a:r>
              <a:rPr lang="en-US" altLang="zh-CN" dirty="0"/>
              <a:t>A modeling and simulation idea: use simulator, and run algorithm based on real data, to measure how better the algorithm is.</a:t>
            </a:r>
          </a:p>
          <a:p>
            <a:r>
              <a:rPr lang="en-US" altLang="zh-CN" dirty="0"/>
              <a:t>Raised by Dr. Michael Grieves in 2003.</a:t>
            </a:r>
          </a:p>
          <a:p>
            <a:r>
              <a:rPr lang="en-US" altLang="zh-CN" dirty="0"/>
              <a:t>Reference: ridesharing platform of Cargo architecture.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277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2A384-F16D-495F-9E09-D51F012F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Online algorithm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EAB55D5-54B7-4F26-A2E7-C77C15DE0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76770"/>
            <a:ext cx="9712025" cy="230446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DC12AE0-727B-4FC9-BA35-853210474B62}"/>
              </a:ext>
            </a:extLst>
          </p:cNvPr>
          <p:cNvSpPr/>
          <p:nvPr/>
        </p:nvSpPr>
        <p:spPr>
          <a:xfrm>
            <a:off x="677334" y="5261217"/>
            <a:ext cx="9911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James Pan, Guoliang Li, Juntao Hu. 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Ridesharing: Simulator, Benchmark, and Evaluation. 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PVLDB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12(10):1085-1095 (2019)</a:t>
            </a:r>
          </a:p>
        </p:txBody>
      </p:sp>
    </p:spTree>
    <p:extLst>
      <p:ext uri="{BB962C8B-B14F-4D97-AF65-F5344CB8AC3E}">
        <p14:creationId xmlns:p14="http://schemas.microsoft.com/office/powerpoint/2010/main" val="1207740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42855-E82C-4A01-B96A-458240BC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4BF000-05FC-4827-A661-2D8DFFCA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83" y="1838018"/>
            <a:ext cx="8991834" cy="340328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1FE17F3-255B-41AD-9E31-E4058147555D}"/>
              </a:ext>
            </a:extLst>
          </p:cNvPr>
          <p:cNvSpPr/>
          <p:nvPr/>
        </p:nvSpPr>
        <p:spPr>
          <a:xfrm>
            <a:off x="1600083" y="5502955"/>
            <a:ext cx="9911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James Pan, Guoliang Li, Juntao Hu. 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Ridesharing: Simulator, Benchmark, and Evaluation. 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PVLDB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12(10):1085-1095 (2019)</a:t>
            </a:r>
          </a:p>
        </p:txBody>
      </p:sp>
    </p:spTree>
    <p:extLst>
      <p:ext uri="{BB962C8B-B14F-4D97-AF65-F5344CB8AC3E}">
        <p14:creationId xmlns:p14="http://schemas.microsoft.com/office/powerpoint/2010/main" val="3884366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42855-E82C-4A01-B96A-458240BC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319182-5188-4583-AC4F-45A308F1A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796" y="1223873"/>
            <a:ext cx="7110407" cy="441025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F401A24-CA64-4DFE-BA01-58C078470AB6}"/>
              </a:ext>
            </a:extLst>
          </p:cNvPr>
          <p:cNvSpPr/>
          <p:nvPr/>
        </p:nvSpPr>
        <p:spPr>
          <a:xfrm>
            <a:off x="2540796" y="5786734"/>
            <a:ext cx="9911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James Pan, Guoliang Li, Juntao Hu. 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Ridesharing: Simulator, Benchmark, and Evaluation. 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PVLDB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12(10):1085-1095 (2019)</a:t>
            </a:r>
          </a:p>
        </p:txBody>
      </p:sp>
    </p:spTree>
    <p:extLst>
      <p:ext uri="{BB962C8B-B14F-4D97-AF65-F5344CB8AC3E}">
        <p14:creationId xmlns:p14="http://schemas.microsoft.com/office/powerpoint/2010/main" val="3247838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319E9-FA6F-4FF8-9D03-5CCA1995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78" y="609600"/>
            <a:ext cx="8596668" cy="752807"/>
          </a:xfrm>
        </p:spPr>
        <p:txBody>
          <a:bodyPr/>
          <a:lstStyle/>
          <a:p>
            <a:r>
              <a:rPr lang="en-US" altLang="zh-CN" dirty="0"/>
              <a:t>Data Collection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83FFE-7E6A-4E10-8359-39ECD346A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51" y="1594039"/>
            <a:ext cx="8596669" cy="4426542"/>
          </a:xfrm>
        </p:spPr>
        <p:txBody>
          <a:bodyPr/>
          <a:lstStyle/>
          <a:p>
            <a:r>
              <a:rPr lang="en-US" altLang="zh-CN" dirty="0"/>
              <a:t>Basic data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Extended Data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3183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A4620CC-F541-467A-AEF0-5E66471EF4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244" y="4379101"/>
            <a:ext cx="2457448" cy="19354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A8319E9-FA6F-4FF8-9D03-5CCA1995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78" y="464128"/>
            <a:ext cx="8596668" cy="752807"/>
          </a:xfrm>
        </p:spPr>
        <p:txBody>
          <a:bodyPr/>
          <a:lstStyle/>
          <a:p>
            <a:r>
              <a:rPr lang="en-US" altLang="zh-CN" dirty="0"/>
              <a:t>Data Collection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83FFE-7E6A-4E10-8359-39ECD346A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51" y="1438176"/>
            <a:ext cx="8596669" cy="4426542"/>
          </a:xfrm>
        </p:spPr>
        <p:txBody>
          <a:bodyPr/>
          <a:lstStyle/>
          <a:p>
            <a:r>
              <a:rPr lang="en-US" altLang="zh-CN" dirty="0"/>
              <a:t>Basic data</a:t>
            </a:r>
          </a:p>
          <a:p>
            <a:pPr lvl="1"/>
            <a:r>
              <a:rPr lang="en-US" altLang="zh-CN" dirty="0"/>
              <a:t>Necessities to form the graph</a:t>
            </a:r>
          </a:p>
          <a:p>
            <a:pPr lvl="2"/>
            <a:r>
              <a:rPr lang="en-US" altLang="zh-CN" dirty="0"/>
              <a:t>Bus stops information (#, positions, names)</a:t>
            </a:r>
          </a:p>
          <a:p>
            <a:pPr lvl="2"/>
            <a:r>
              <a:rPr lang="en-US" altLang="zh-CN" dirty="0"/>
              <a:t>Bus lines information (#, #peak Lines, property, stops, time schedule…)</a:t>
            </a:r>
          </a:p>
          <a:p>
            <a:pPr lvl="2"/>
            <a:r>
              <a:rPr lang="en-US" altLang="zh-CN" dirty="0"/>
              <a:t>Standard information of school buses (#, capacity, departure and arrival time of each bus stop with the given schedule)</a:t>
            </a:r>
          </a:p>
          <a:p>
            <a:pPr marL="914400" lvl="2" indent="0">
              <a:buNone/>
            </a:pPr>
            <a:r>
              <a:rPr lang="en-US" altLang="zh-CN" dirty="0"/>
              <a:t>The data specified above can all be retrieved by observations or talking to the managers responsible.</a:t>
            </a:r>
          </a:p>
          <a:p>
            <a:pPr lvl="1"/>
            <a:r>
              <a:rPr lang="en-US" altLang="zh-CN" dirty="0"/>
              <a:t>Necessary yet hard-to-collect data to support the simulator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2BE341-B4F8-427F-AE6D-E9C320650B64}"/>
              </a:ext>
            </a:extLst>
          </p:cNvPr>
          <p:cNvSpPr/>
          <p:nvPr/>
        </p:nvSpPr>
        <p:spPr>
          <a:xfrm>
            <a:off x="4994912" y="5096402"/>
            <a:ext cx="3146480" cy="6463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James Pan, Guoliang Li, Juntao Hu. </a:t>
            </a:r>
          </a:p>
          <a:p>
            <a:pPr algn="just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Ridesharing: Simulator, Benchmark, and Evaluation. 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PVLDB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12(10):1085-1095 (2019)</a:t>
            </a:r>
          </a:p>
        </p:txBody>
      </p:sp>
    </p:spTree>
    <p:extLst>
      <p:ext uri="{BB962C8B-B14F-4D97-AF65-F5344CB8AC3E}">
        <p14:creationId xmlns:p14="http://schemas.microsoft.com/office/powerpoint/2010/main" val="1318305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319E9-FA6F-4FF8-9D03-5CCA1995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78" y="297873"/>
            <a:ext cx="8596668" cy="752807"/>
          </a:xfrm>
        </p:spPr>
        <p:txBody>
          <a:bodyPr/>
          <a:lstStyle/>
          <a:p>
            <a:r>
              <a:rPr lang="en-US" altLang="zh-CN" dirty="0"/>
              <a:t>Data Collection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83FFE-7E6A-4E10-8359-39ECD346A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78" y="982172"/>
            <a:ext cx="8596669" cy="5813482"/>
          </a:xfrm>
        </p:spPr>
        <p:txBody>
          <a:bodyPr>
            <a:normAutofit/>
          </a:bodyPr>
          <a:lstStyle/>
          <a:p>
            <a:r>
              <a:rPr lang="en-US" altLang="zh-CN" dirty="0"/>
              <a:t>Basic data</a:t>
            </a:r>
          </a:p>
          <a:p>
            <a:pPr lvl="1"/>
            <a:r>
              <a:rPr lang="en-US" altLang="zh-CN" dirty="0"/>
              <a:t>Necessities to form the graph</a:t>
            </a:r>
          </a:p>
          <a:p>
            <a:pPr lvl="1"/>
            <a:r>
              <a:rPr lang="en-US" altLang="zh-CN" dirty="0"/>
              <a:t>Necessary yet hard-to-collect data to support the simulator</a:t>
            </a:r>
          </a:p>
          <a:p>
            <a:pPr lvl="2"/>
            <a:r>
              <a:rPr lang="en-US" altLang="zh-CN" dirty="0"/>
              <a:t>Euclidean distances between bus stops</a:t>
            </a:r>
          </a:p>
          <a:p>
            <a:pPr lvl="3"/>
            <a:r>
              <a:rPr lang="en-US" altLang="zh-CN" dirty="0"/>
              <a:t>RS map / Official map SUSTech provides online</a:t>
            </a:r>
          </a:p>
          <a:p>
            <a:pPr lvl="2"/>
            <a:r>
              <a:rPr lang="en-US" altLang="zh-CN" dirty="0"/>
              <a:t>Distances of the road segments between bus stops</a:t>
            </a:r>
          </a:p>
          <a:p>
            <a:pPr lvl="3"/>
            <a:r>
              <a:rPr lang="en-US" altLang="zh-CN" dirty="0"/>
              <a:t>RS map</a:t>
            </a:r>
          </a:p>
          <a:p>
            <a:pPr lvl="3"/>
            <a:r>
              <a:rPr lang="en-US" altLang="zh-CN" dirty="0"/>
              <a:t>Distance = Speed of buses * Travelling Time</a:t>
            </a:r>
          </a:p>
          <a:p>
            <a:pPr lvl="2"/>
            <a:r>
              <a:rPr lang="en-US" altLang="zh-CN" dirty="0"/>
              <a:t>The latest time a passenger can wait until at the waiting stop, and the earliest time he/she wishes to reach the destination at. Also the latest acceptable time he/she reaches the destination. Generally, to define and fit the time window + requests from passengers</a:t>
            </a:r>
          </a:p>
          <a:p>
            <a:pPr lvl="3"/>
            <a:r>
              <a:rPr lang="en-US" altLang="zh-CN" dirty="0"/>
              <a:t>#passengers getting on the bus at the bus stop</a:t>
            </a:r>
          </a:p>
          <a:p>
            <a:pPr lvl="3"/>
            <a:r>
              <a:rPr lang="en-US" altLang="zh-CN" dirty="0"/>
              <a:t>Official class schedules and research schedules from “Teaching Affairs Office”</a:t>
            </a:r>
          </a:p>
          <a:p>
            <a:pPr lvl="3"/>
            <a:r>
              <a:rPr lang="en-US" altLang="zh-CN" dirty="0"/>
              <a:t>spread out questionnaires to passengers</a:t>
            </a:r>
          </a:p>
          <a:p>
            <a:pPr lvl="2"/>
            <a:r>
              <a:rPr lang="en-US" altLang="zh-CN" dirty="0"/>
              <a:t>Load of buses (how many passengers are on the bus)</a:t>
            </a:r>
          </a:p>
          <a:p>
            <a:pPr lvl="3"/>
            <a:r>
              <a:rPr lang="en-US" altLang="zh-CN" dirty="0"/>
              <a:t>monitors or gravity sensors on the bus</a:t>
            </a:r>
          </a:p>
          <a:p>
            <a:pPr lvl="3"/>
            <a:r>
              <a:rPr lang="en-US" altLang="zh-CN" dirty="0"/>
              <a:t>records marked by bus drivers manually</a:t>
            </a:r>
          </a:p>
          <a:p>
            <a:pPr lvl="3"/>
            <a:r>
              <a:rPr lang="en-US" altLang="zh-CN" dirty="0"/>
              <a:t>Count ourselves...</a:t>
            </a:r>
          </a:p>
        </p:txBody>
      </p:sp>
    </p:spTree>
    <p:extLst>
      <p:ext uri="{BB962C8B-B14F-4D97-AF65-F5344CB8AC3E}">
        <p14:creationId xmlns:p14="http://schemas.microsoft.com/office/powerpoint/2010/main" val="1492009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319E9-FA6F-4FF8-9D03-5CCA1995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78" y="609600"/>
            <a:ext cx="8596668" cy="752807"/>
          </a:xfrm>
        </p:spPr>
        <p:txBody>
          <a:bodyPr/>
          <a:lstStyle/>
          <a:p>
            <a:r>
              <a:rPr lang="en-US" altLang="zh-CN" dirty="0"/>
              <a:t>Data Collection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83FFE-7E6A-4E10-8359-39ECD346A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51" y="1594039"/>
            <a:ext cx="8596669" cy="4426542"/>
          </a:xfrm>
        </p:spPr>
        <p:txBody>
          <a:bodyPr/>
          <a:lstStyle/>
          <a:p>
            <a:r>
              <a:rPr lang="en-US" altLang="zh-CN" dirty="0"/>
              <a:t>Basic data</a:t>
            </a:r>
          </a:p>
          <a:p>
            <a:pPr lvl="1"/>
            <a:r>
              <a:rPr lang="en-US" altLang="zh-CN" dirty="0"/>
              <a:t>Necessities to form the graph</a:t>
            </a:r>
          </a:p>
          <a:p>
            <a:pPr lvl="1"/>
            <a:r>
              <a:rPr lang="en-US" altLang="zh-CN" dirty="0"/>
              <a:t>Necessary yet hard-to-collect data to support the simulator</a:t>
            </a:r>
          </a:p>
          <a:p>
            <a:endParaRPr lang="en-US" altLang="zh-CN" dirty="0"/>
          </a:p>
          <a:p>
            <a:r>
              <a:rPr lang="en-US" altLang="zh-CN" dirty="0"/>
              <a:t>Extended Data</a:t>
            </a:r>
          </a:p>
          <a:p>
            <a:pPr lvl="1"/>
            <a:r>
              <a:rPr lang="en-US" altLang="zh-CN" dirty="0"/>
              <a:t>More functionalities (modify routes, bus stops)</a:t>
            </a:r>
          </a:p>
          <a:p>
            <a:pPr lvl="1"/>
            <a:r>
              <a:rPr lang="en-US" altLang="zh-CN" dirty="0"/>
              <a:t>Online algorithm needs real-time data</a:t>
            </a:r>
          </a:p>
          <a:p>
            <a:pPr lvl="2"/>
            <a:r>
              <a:rPr lang="en-US" altLang="zh-CN" dirty="0"/>
              <a:t>Efficiency vs. Action Latency</a:t>
            </a:r>
          </a:p>
          <a:p>
            <a:pPr lvl="1"/>
            <a:r>
              <a:rPr lang="en-US" altLang="zh-CN" dirty="0"/>
              <a:t>From school bus system to a city range</a:t>
            </a:r>
          </a:p>
          <a:p>
            <a:pPr lvl="2"/>
            <a:r>
              <a:rPr lang="en-US" altLang="zh-CN" dirty="0"/>
              <a:t>More about traffic flow status</a:t>
            </a:r>
          </a:p>
          <a:p>
            <a:pPr lvl="2"/>
            <a:r>
              <a:rPr lang="en-US" altLang="zh-CN" dirty="0"/>
              <a:t>More detailed collections of regional 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075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F4716AB-3801-4996-AFB5-674DDBF4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46292"/>
            <a:ext cx="8596668" cy="1320800"/>
          </a:xfrm>
        </p:spPr>
        <p:txBody>
          <a:bodyPr/>
          <a:lstStyle/>
          <a:p>
            <a:r>
              <a:rPr lang="en-US" altLang="zh-CN" dirty="0"/>
              <a:t>Task Division and time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05A1207-ED8A-449B-BDA6-E8FF26455849}"/>
              </a:ext>
            </a:extLst>
          </p:cNvPr>
          <p:cNvSpPr txBox="1">
            <a:spLocks/>
          </p:cNvSpPr>
          <p:nvPr/>
        </p:nvSpPr>
        <p:spPr>
          <a:xfrm>
            <a:off x="913774" y="2367092"/>
            <a:ext cx="8946663" cy="34241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Data: </a:t>
            </a:r>
            <a:r>
              <a:rPr lang="en-US" altLang="zh-CN" dirty="0" err="1"/>
              <a:t>Jingran</a:t>
            </a:r>
            <a:r>
              <a:rPr lang="en-US" altLang="zh-CN" dirty="0"/>
              <a:t> Shen;</a:t>
            </a:r>
          </a:p>
          <a:p>
            <a:r>
              <a:rPr lang="en-US" altLang="zh-CN" dirty="0"/>
              <a:t>Algorithm: </a:t>
            </a:r>
            <a:r>
              <a:rPr lang="en-US" altLang="zh-CN" dirty="0" err="1"/>
              <a:t>Weihao</a:t>
            </a:r>
            <a:r>
              <a:rPr lang="en-US" altLang="zh-CN" dirty="0"/>
              <a:t> Wang;</a:t>
            </a:r>
          </a:p>
          <a:p>
            <a:r>
              <a:rPr lang="en-US" altLang="zh-CN" dirty="0"/>
              <a:t>Simulator: Zhao Li.</a:t>
            </a:r>
          </a:p>
          <a:p>
            <a:endParaRPr lang="en-US" altLang="zh-CN" dirty="0"/>
          </a:p>
          <a:p>
            <a:r>
              <a:rPr lang="en-US" altLang="zh-CN" dirty="0"/>
              <a:t>Time: data -&gt; simulator -&gt; algorithm.</a:t>
            </a:r>
          </a:p>
          <a:p>
            <a:r>
              <a:rPr lang="en-US" altLang="zh-CN" dirty="0"/>
              <a:t>Backup plan: no waiting time set, bus arrives, pickup as many students and immediately goes away.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1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BF5C4-2DE3-4917-A032-FD44E42F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13" y="1089889"/>
            <a:ext cx="8596668" cy="1320800"/>
          </a:xfrm>
        </p:spPr>
        <p:txBody>
          <a:bodyPr/>
          <a:lstStyle/>
          <a:p>
            <a:r>
              <a:rPr lang="en-US" altLang="zh-CN" dirty="0"/>
              <a:t>School Bus Situation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EC31A-3853-46D4-B734-F43464ACA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13" y="2105890"/>
            <a:ext cx="8596668" cy="4415762"/>
          </a:xfrm>
        </p:spPr>
        <p:txBody>
          <a:bodyPr/>
          <a:lstStyle/>
          <a:p>
            <a:r>
              <a:rPr lang="en-US" altLang="zh-CN" dirty="0"/>
              <a:t>School bus has constant route, but different time schedule can affect quality of service.</a:t>
            </a:r>
          </a:p>
          <a:p>
            <a:r>
              <a:rPr lang="en-US" altLang="zh-CN" dirty="0"/>
              <a:t>Problem: to dynamically arrange time schedule of school bus to satisfy the need of students.</a:t>
            </a:r>
          </a:p>
          <a:p>
            <a:pPr lvl="1"/>
            <a:r>
              <a:rPr lang="en-US" altLang="zh-CN" dirty="0"/>
              <a:t>Three part to solution: algorithm, simulator, data.</a:t>
            </a:r>
          </a:p>
          <a:p>
            <a:pPr lvl="1"/>
            <a:r>
              <a:rPr lang="en-US" altLang="zh-CN" dirty="0"/>
              <a:t>Constant: bus stops.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43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BF5C4-2DE3-4917-A032-FD44E42F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13" y="1089889"/>
            <a:ext cx="8596668" cy="1320800"/>
          </a:xfrm>
        </p:spPr>
        <p:txBody>
          <a:bodyPr/>
          <a:lstStyle/>
          <a:p>
            <a:r>
              <a:rPr lang="en-US" altLang="zh-CN" dirty="0"/>
              <a:t>Why Do We Need Simulator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EC31A-3853-46D4-B734-F43464ACA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13" y="2105890"/>
            <a:ext cx="8596668" cy="4415762"/>
          </a:xfrm>
        </p:spPr>
        <p:txBody>
          <a:bodyPr/>
          <a:lstStyle/>
          <a:p>
            <a:r>
              <a:rPr lang="en-US" altLang="zh-CN" dirty="0"/>
              <a:t>Use simulator to measure algorithm, determine how well it is.</a:t>
            </a:r>
          </a:p>
          <a:p>
            <a:r>
              <a:rPr lang="en-US" altLang="zh-CN" dirty="0"/>
              <a:t>Save a large number of time, saving cost of testing algorithm.</a:t>
            </a:r>
          </a:p>
          <a:p>
            <a:r>
              <a:rPr lang="en-US" altLang="zh-CN" dirty="0"/>
              <a:t>Find the best algorithm that satisfy the requirement.</a:t>
            </a:r>
          </a:p>
          <a:p>
            <a:r>
              <a:rPr lang="en-US" altLang="zh-CN" dirty="0"/>
              <a:t>Adjust the arguments in algorithm.</a:t>
            </a:r>
          </a:p>
          <a:p>
            <a:endParaRPr lang="en-US" altLang="zh-CN" dirty="0"/>
          </a:p>
          <a:p>
            <a:r>
              <a:rPr lang="en-US" altLang="zh-CN" dirty="0"/>
              <a:t>From evaluation to prediction!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80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2E18C4-70E5-43D4-9A15-729D37621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219" y="1941814"/>
            <a:ext cx="4915326" cy="42142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9CBF5C4-2DE3-4917-A032-FD44E42F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13" y="1089889"/>
            <a:ext cx="8596668" cy="1320800"/>
          </a:xfrm>
        </p:spPr>
        <p:txBody>
          <a:bodyPr/>
          <a:lstStyle/>
          <a:p>
            <a:r>
              <a:rPr lang="en-US" altLang="zh-CN" dirty="0"/>
              <a:t>Problem instance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69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BF5C4-2DE3-4917-A032-FD44E42F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13" y="1089889"/>
            <a:ext cx="8596668" cy="1320800"/>
          </a:xfrm>
        </p:spPr>
        <p:txBody>
          <a:bodyPr/>
          <a:lstStyle/>
          <a:p>
            <a:r>
              <a:rPr lang="en-US" altLang="zh-CN" dirty="0"/>
              <a:t>Problem instance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EC31A-3853-46D4-B734-F43464ACA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13" y="2105890"/>
            <a:ext cx="8596668" cy="4415762"/>
          </a:xfrm>
        </p:spPr>
        <p:txBody>
          <a:bodyPr/>
          <a:lstStyle/>
          <a:p>
            <a:r>
              <a:rPr lang="en-US" altLang="zh-CN" dirty="0"/>
              <a:t>Station: some students are waiting in stations, waiting bus to reach their destination.</a:t>
            </a:r>
          </a:p>
          <a:p>
            <a:r>
              <a:rPr lang="en-US" altLang="zh-CN" dirty="0"/>
              <a:t>Edge: distance between stations, longer edge has longer time.</a:t>
            </a:r>
          </a:p>
          <a:p>
            <a:r>
              <a:rPr lang="en-US" altLang="zh-CN" dirty="0"/>
              <a:t>School bus running in graph to send all students to their destination.</a:t>
            </a:r>
          </a:p>
          <a:p>
            <a:endParaRPr lang="en-US" altLang="zh-CN" dirty="0"/>
          </a:p>
          <a:p>
            <a:r>
              <a:rPr lang="en-US" altLang="zh-CN" dirty="0"/>
              <a:t>Challenge: number of bus is limited, capacity of bus is limited.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20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FA59194-07D9-4AC1-B9EA-836CD7363703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The cargo Algorithm</a:t>
            </a:r>
            <a:endParaRPr lang="zh-CN" altLang="en-US" dirty="0"/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B70975C1-A72A-44CA-8F67-71E2C9231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30" y="1742535"/>
            <a:ext cx="8356455" cy="4673220"/>
          </a:xfrm>
          <a:prstGeom prst="rect">
            <a:avLst/>
          </a:prstGeom>
        </p:spPr>
      </p:pic>
      <p:sp>
        <p:nvSpPr>
          <p:cNvPr id="10" name="文本框 4">
            <a:extLst>
              <a:ext uri="{FF2B5EF4-FFF2-40B4-BE49-F238E27FC236}">
                <a16:creationId xmlns:a16="http://schemas.microsoft.com/office/drawing/2014/main" id="{88F7F5FA-DBD8-4BE4-82BC-22DA1F5F5879}"/>
              </a:ext>
            </a:extLst>
          </p:cNvPr>
          <p:cNvSpPr txBox="1"/>
          <p:nvPr/>
        </p:nvSpPr>
        <p:spPr>
          <a:xfrm>
            <a:off x="7663413" y="1117924"/>
            <a:ext cx="218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(VLDB2019)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706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52A901E-7752-4BEE-AEC3-41B84F15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29" y="798137"/>
            <a:ext cx="8596668" cy="1320800"/>
          </a:xfrm>
        </p:spPr>
        <p:txBody>
          <a:bodyPr/>
          <a:lstStyle/>
          <a:p>
            <a:r>
              <a:rPr lang="en-US" altLang="zh-CN" dirty="0"/>
              <a:t>Another Step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978138F7-D3F5-4622-A6E7-F4895162E6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530" y="2118937"/>
                <a:ext cx="9559406" cy="342410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Goal: optimize total time.</a:t>
                </a:r>
              </a:p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𝐶𝑜𝑙𝑙𝑒𝑐𝑡𝑖𝑜𝑛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𝑠𝑡𝑢𝑑𝑒𝑛𝑡𝑠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𝑠𝑡𝑢𝑑𝑒𝑛𝑡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𝑟𝑒𝑎𝑐h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𝑑𝑒𝑠𝑡𝑖𝑛𝑎𝑡𝑖𝑜𝑛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𝑤𝑎𝑖𝑡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𝑠𝑝𝑒𝑒𝑑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𝑏𝑢𝑠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𝑎𝑠𝑠𝑢𝑚𝑒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21.6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𝑘𝑚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Penalty: each bus cost driver’s time and gas, so add a penalty to the time.</a:t>
                </a:r>
              </a:p>
              <a:p>
                <a:r>
                  <a:rPr lang="en-US" altLang="zh-CN" dirty="0"/>
                  <a:t>Time window: student need to reach destination before late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/>
                  <a:t>, and after the earliest arrive time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978138F7-D3F5-4622-A6E7-F4895162E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0" y="2118937"/>
                <a:ext cx="9559406" cy="3424107"/>
              </a:xfrm>
              <a:prstGeom prst="rect">
                <a:avLst/>
              </a:prstGeom>
              <a:blipFill>
                <a:blip r:embed="rId2"/>
                <a:stretch>
                  <a:fillRect l="-191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99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87A85483-2455-4874-B1CB-8AA6F37C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11258"/>
            <a:ext cx="8596668" cy="1320800"/>
          </a:xfrm>
        </p:spPr>
        <p:txBody>
          <a:bodyPr/>
          <a:lstStyle/>
          <a:p>
            <a:r>
              <a:rPr lang="en-US" altLang="zh-CN" dirty="0"/>
              <a:t>Algorithm Goal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755E9191-EF86-4361-8067-343E1DA114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359" y="2065434"/>
                <a:ext cx="10363826" cy="342410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Decide time to send bus;</a:t>
                </a:r>
              </a:p>
              <a:p>
                <a:r>
                  <a:rPr lang="en-US" altLang="zh-CN" dirty="0"/>
                  <a:t>Decide how long a bus is waiting in one stop;</a:t>
                </a:r>
              </a:p>
              <a:p>
                <a:r>
                  <a:rPr lang="en-US" altLang="zh-CN" dirty="0"/>
                  <a:t>Optimize total time plus penalty: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𝑝𝑒𝑛𝑎𝑙𝑡𝑦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One parameter to adjust: penalty time.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755E9191-EF86-4361-8067-343E1DA11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59" y="2065434"/>
                <a:ext cx="10363826" cy="3424107"/>
              </a:xfrm>
              <a:prstGeom prst="rect">
                <a:avLst/>
              </a:prstGeom>
              <a:blipFill>
                <a:blip r:embed="rId2"/>
                <a:stretch>
                  <a:fillRect l="-176" t="-1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12299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</TotalTime>
  <Words>1235</Words>
  <Application>Microsoft Office PowerPoint</Application>
  <PresentationFormat>Widescreen</PresentationFormat>
  <Paragraphs>177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等线</vt:lpstr>
      <vt:lpstr>微软雅黑</vt:lpstr>
      <vt:lpstr>Arial</vt:lpstr>
      <vt:lpstr>Cambria Math</vt:lpstr>
      <vt:lpstr>Consolas</vt:lpstr>
      <vt:lpstr>Trebuchet MS</vt:lpstr>
      <vt:lpstr>Wingdings 3</vt:lpstr>
      <vt:lpstr>平面</vt:lpstr>
      <vt:lpstr>Digital Twins for logistics/transport optimization,  using agent based modeling and data analytics</vt:lpstr>
      <vt:lpstr>Digital Twin</vt:lpstr>
      <vt:lpstr>School Bus Situation</vt:lpstr>
      <vt:lpstr>Why Do We Need Simulator</vt:lpstr>
      <vt:lpstr>Problem instance</vt:lpstr>
      <vt:lpstr>Problem instance</vt:lpstr>
      <vt:lpstr>PowerPoint Presentation</vt:lpstr>
      <vt:lpstr>Another Step</vt:lpstr>
      <vt:lpstr>Algorithm Goal</vt:lpstr>
      <vt:lpstr>Simulator Side</vt:lpstr>
      <vt:lpstr>Data of Simulator</vt:lpstr>
      <vt:lpstr>Our architecture</vt:lpstr>
      <vt:lpstr>Comments</vt:lpstr>
      <vt:lpstr>Motivation</vt:lpstr>
      <vt:lpstr>Problem Definition</vt:lpstr>
      <vt:lpstr>Problem Definition</vt:lpstr>
      <vt:lpstr>Problem Definition</vt:lpstr>
      <vt:lpstr>Problem Definition</vt:lpstr>
      <vt:lpstr>Modeling</vt:lpstr>
      <vt:lpstr>Online algorithm</vt:lpstr>
      <vt:lpstr>Frameworks</vt:lpstr>
      <vt:lpstr>Frameworks</vt:lpstr>
      <vt:lpstr>Data Collection</vt:lpstr>
      <vt:lpstr>Data Collection</vt:lpstr>
      <vt:lpstr>Data Collection</vt:lpstr>
      <vt:lpstr>Data Collection</vt:lpstr>
      <vt:lpstr>Task Division and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Twins nb</dc:title>
  <dc:creator>李 承运</dc:creator>
  <cp:lastModifiedBy>沈 静然</cp:lastModifiedBy>
  <cp:revision>208</cp:revision>
  <dcterms:created xsi:type="dcterms:W3CDTF">2019-10-22T14:06:43Z</dcterms:created>
  <dcterms:modified xsi:type="dcterms:W3CDTF">2019-10-24T04:58:47Z</dcterms:modified>
</cp:coreProperties>
</file>