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B49DA-FD55-46F0-A5CB-E7FE0AFCC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0B954-A2A2-4BF0-97A2-33BC87C5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71C97-2F76-4D5E-A018-0D95EAE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1F55E-B408-48B3-84F4-6364CD9C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46D9E-17B0-4916-BACD-0BD4E687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F4D28-0490-407A-AD73-70F8B346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23B07-A9E4-400D-A55B-8764604E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3C6C2-E0C4-4D54-BC5A-5AEFCD56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9A36E-F703-4F85-98B1-6D4E412A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9DCFD-4A1A-4E9D-AA0C-BC483863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7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5674E-C2DF-4A6A-A017-D3056AD7D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2D434-B8C4-4C3C-977D-996C88A64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9B8E0-ECB3-4F6C-A6A6-D2717F91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B049E-3925-486E-AC14-282958B2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3D23D-3F72-4EA3-A697-7CC1C143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923C-02B9-4D80-A48A-6494664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391CF-02B4-4C39-975D-64DDB501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72139-5C84-4E25-99F4-32BA11F1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0BC71-0776-4ACC-8757-0812DE25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2FAF-8B5A-4FBA-AC7D-61BC367E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ACBE-1094-40F3-8E4F-6556490D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2D1A0-7087-4991-9759-905876EC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210F2-5E71-4D11-820F-5610FD00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09C95-0438-47AE-9F8C-CAE7A342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B72F0-691A-4EC2-8B93-19237BE7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A5C9B-44D6-4273-B7C5-B62F30B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3F199-F326-4B3E-A266-41CBBBBD4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C7026-80DA-44F2-A502-83D3D0B8E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95B74-DD5C-4064-ADB4-E47F13C7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CD547-2CDF-46A6-A7DD-A84948AB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082BE-87E6-4CA8-BD30-4CBCF847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99829-1D79-4518-9199-75D6AA0E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F1C4C-B2BF-4828-906E-B1A770D0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1710A8-D7FB-482F-8749-D4F7C30D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0A4D8-5FE9-4A19-9A58-BD37B7380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F14FB-15A2-4608-94E4-0F912853F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26B3F6-0C7A-4212-9AFA-C3851B9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E5388-DAAB-4364-9E7F-162BF861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60F35-1F86-4C48-9072-F62AB206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F8A9-BA97-4041-BC1A-39A5A23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A7A2E0-4892-4AC9-B31F-74B4398C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C8C85-7CC3-44D2-A0FA-F564B187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B9F929-8F03-439B-85EA-033DF470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326E8-455D-4D3A-BCEE-32DA672D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1A6891-2975-41F4-B2E8-EB811965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D3D82-071D-435A-8F14-27D58BC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E3992-90ED-4C41-81E5-F271E83F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9D1A7-08D8-4534-B353-1C3E5673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29951-D408-41AD-8580-A5396BDC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1E554-53BB-4F79-ADC0-DBA8DE51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9484-6765-41A8-B9BD-A2EBCBA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4D1A3-6024-4E21-AC13-F9662F1B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197B6-8C6E-431F-A2DE-61A3AFBE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0FF9B-52BE-4002-9279-0A8921C0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9711B-F2BA-483B-88BD-5D0A60BE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EDFDE-D405-4F46-A81F-3A2DA66F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E89B5-5688-44D4-B79C-D70C3BC5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88406-12A1-40C9-91F4-EDE5C936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4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AF9346-5D61-44C0-B27E-78851E64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47314-8FC3-4199-8DBD-4D42A48A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14EF1-1F6D-4325-9BD8-70156232C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FC6A-A6C9-4B55-8C5C-4E8761E33D85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EAA15-0757-4AC5-A501-3EDB7BA17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E5ECA-918C-4EEE-AE22-215BEA1C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2860-0453-41C7-97F3-2CB65520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tein.org/edu/2010/414/projects/novotney.pdf" TargetMode="External"/><Relationship Id="rId2" Type="http://schemas.openxmlformats.org/officeDocument/2006/relationships/hyperlink" Target="https://eprint.iacr.org/2017/55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railofbits.com/2020/06/11/ecdsa-handle-with-care/" TargetMode="External"/><Relationship Id="rId4" Type="http://schemas.openxmlformats.org/officeDocument/2006/relationships/hyperlink" Target="http://koclab.cs.ucsb.edu/teaching/ecc/project/2015Projects/Sommerseth+Hoeiland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89D03-EFED-4543-9B07-43458164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Cryptography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DCCC3-FD12-4AD0-9183-5397B43D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8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A505-3070-4CF8-8E15-48661D2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Cryptography Principles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9A1C8-5EE2-4D45-A9D2-33E7A2B9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cryptography algorithm should be open source.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security of cryptography depends on the security of key.</a:t>
            </a:r>
          </a:p>
          <a:p>
            <a:r>
              <a:rPr lang="en-US" altLang="zh-CN" dirty="0"/>
              <a:t>PPT: Probabilistic Polynomial Time.</a:t>
            </a:r>
          </a:p>
          <a:p>
            <a:pPr lvl="1"/>
            <a:r>
              <a:rPr lang="en-US" altLang="zh-CN" dirty="0"/>
              <a:t>The adversarial A is under PPT.</a:t>
            </a:r>
          </a:p>
          <a:p>
            <a:pPr lvl="1"/>
            <a:r>
              <a:rPr lang="en-US" altLang="zh-CN" dirty="0"/>
              <a:t>Quantum Cryptography: non PPT secure cryptography.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FC223-32E2-4110-8A5A-1D222D77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7824"/>
            <a:ext cx="5428571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A7CC5-AA7C-4205-BBA1-32DAD4E0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57391-0857-41C1-903B-46B30CFD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Effective computation: under PPT.</a:t>
            </a:r>
          </a:p>
          <a:p>
            <a:r>
              <a:rPr lang="en-US" altLang="zh-CN" dirty="0"/>
              <a:t>Generation randomize.</a:t>
            </a:r>
          </a:p>
          <a:p>
            <a:r>
              <a:rPr lang="en-US" altLang="zh-CN" dirty="0"/>
              <a:t>Negligible success rate: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B516B0-E2C9-4666-B134-C98632D7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438095" cy="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CD05E5-0A8A-4E50-A316-1A1199A2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5466667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94628-CC69-4181-AA7D-30AC0C78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Convectional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53830-4FBA-434E-BD44-9977BE3A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prove a cryptography is secure: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703834-C5C7-4629-91F3-A9B13332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2" y="2378566"/>
            <a:ext cx="5495238" cy="15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910AE0-C831-4B51-8046-7F8CB244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8566"/>
            <a:ext cx="5447619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5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ACFA3-AF3D-47BC-A2FC-81E53781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73BC1-1F28-45AC-9C20-C00F872A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Symbols in Cryptography: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Indistinguishability: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6BE43B-E7B2-461B-8DC4-6795D538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777"/>
            <a:ext cx="5504762" cy="13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314EFA-32A0-418C-860B-AAD244F5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4245"/>
            <a:ext cx="5438095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AB4C-5DFF-43C6-84B5-4723ACBB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FCEA6-AF71-4F29-97BD-9A05A79D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indistinguishability: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probability of adversarial success is not larger than random guess.</a:t>
            </a:r>
          </a:p>
          <a:p>
            <a:r>
              <a:rPr lang="en-US" altLang="zh-CN" dirty="0"/>
              <a:t>Formulation: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F9ECA1-EC8D-4E89-A52D-580B1DD7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126"/>
            <a:ext cx="5504762" cy="11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6384A4-ECB1-40AE-8841-C1C97AE8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3535"/>
            <a:ext cx="5190476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6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A12B-363A-4D84-A1E9-514D886A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Pseudo-Randomize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22F25-1541-4614-B310-C7F4F3B4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Pseudo-random generator (PRG):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D6133-1A14-4FBB-854C-FB628A22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043"/>
            <a:ext cx="5533333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3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DB86E-2E09-497B-90D8-520BD14B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 with PRG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0830A-1033-4F30-A9B5-FE305F97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encryption with RPG is computational indistinguishable: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83F10-09E6-48CB-80E3-CD363DB3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524"/>
            <a:ext cx="5266667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BD130-5AFB-4271-A6DA-EC1B1E80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PRG </a:t>
            </a:r>
            <a:r>
              <a:rPr lang="en-US" altLang="zh-CN" dirty="0"/>
              <a:t>with Flexible Length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160AC-2F2F-44EB-B814-76C5A7C9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fixed length PRG can be converted to a flexible PRG: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C395ED-D239-49C6-BA17-BA1517A3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060"/>
            <a:ext cx="5447619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5B2B8-41F5-406A-B613-BFE4AFCA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with Multiple Ciphers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52A93-AC4C-40E1-8965-341B0F31D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Definition of multi-cipher eavesdrop experiment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𝑃𝑟𝑖𝑣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multi-cipher security: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Some cipher is security for single cipher but not multi ciphers.</a:t>
                </a:r>
              </a:p>
              <a:p>
                <a:pPr lvl="1"/>
                <a:r>
                  <a:rPr lang="en-US" altLang="zh-CN" dirty="0"/>
                  <a:t>One-time Pad.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052A93-AC4C-40E1-8965-341B0F31D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49168C5-04BF-4BAB-9F14-2AE9CB9C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7720"/>
            <a:ext cx="5457143" cy="12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C4D569-5AB6-4861-BB81-0795FE075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9690"/>
            <a:ext cx="5504762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22EE4-BC6E-4B7A-9D71-DDF7C25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CPA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50643-7757-483E-8E73-D8F1FF40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adversarial can access the encrypt oracle: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the multi ciphers encryption: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0BB2E-CCE1-4035-A199-49FE4F28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287"/>
            <a:ext cx="5514286" cy="15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753CC-61C3-40AE-B9E4-FA62F09C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8668"/>
            <a:ext cx="5523809" cy="1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7A1C1B-DED2-4DFB-8E8A-D91375A8C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43771"/>
            <a:ext cx="5514286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1DA3-A4F8-477C-8DAB-4C36A541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Modern Cryptography and Perfectly Secret Encryption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0A154-A706-40F0-952F-CAB721E34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78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7A05-344F-40EE-A7AF-33B95FD6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78418-B2BB-43A2-99F5-C32A7098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ECB Mode: not CPA secure</a:t>
            </a:r>
          </a:p>
          <a:p>
            <a:pPr lvl="1"/>
            <a:r>
              <a:rPr lang="en-US" altLang="zh-CN" dirty="0"/>
              <a:t>Electronic cipher book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CBC Mode: Cipher Block Chaining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A462C-5CB9-4652-BB0D-6240E5E4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4837"/>
            <a:ext cx="2361905" cy="12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F93BE3-D3C6-484E-9C32-1F629CD9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4079"/>
            <a:ext cx="2771429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D24B-5C21-4555-AD73-D5FDB89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Encryption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C9D38-E8A3-4939-96F5-D93691F3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OFB Mode: Output Feedback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CTR Mode: Counter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B6C83-BC8A-4987-B5FE-B57EF203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940"/>
            <a:ext cx="2714286" cy="17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E89F85-3859-46F7-99F4-B156A9C6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5129"/>
            <a:ext cx="2685714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1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D5DF-6941-4AD5-B6C0-DBF385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CCA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6D411-CDD5-43C1-AA5E-570F86FC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CCA adversarial can access the decryption oracle.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Definition of CCA security: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E9A99-4EB7-494E-8A7F-8CA79EFA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236"/>
            <a:ext cx="5504762" cy="17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0451F3-B548-46D1-BDA0-DD12CB63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0140"/>
            <a:ext cx="54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0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3E73-05AA-4613-B24E-CD0F651C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Authentication Codes &amp; Hash Functions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03E60-328A-448F-8401-A38C99950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1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D458-C98E-4856-8C9D-E51666B6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Authentication Codes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306E8-F829-4C7B-A244-5A49116C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 provides </a:t>
            </a:r>
            <a:r>
              <a:rPr lang="en-US" altLang="zh-CN" b="1" dirty="0"/>
              <a:t>integrity </a:t>
            </a:r>
            <a:r>
              <a:rPr lang="en-US" altLang="zh-CN" dirty="0"/>
              <a:t>for encryption.</a:t>
            </a:r>
          </a:p>
          <a:p>
            <a:r>
              <a:rPr lang="en-US" altLang="zh-CN" dirty="0"/>
              <a:t>MAC definition: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MAC experiment: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F4061-1AA7-4E06-B182-326F22D8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5199"/>
            <a:ext cx="5504762" cy="18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3254CC-F2BF-46C3-AB44-E953C8DE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0315"/>
            <a:ext cx="5523809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62D0-EEA1-407A-8FE8-B4B8F6B0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DAB02-2AFF-4527-B35F-A1A7A2F1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MAC security: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Replay attack:</a:t>
            </a:r>
          </a:p>
          <a:p>
            <a:pPr lvl="1"/>
            <a:r>
              <a:rPr lang="en-US" altLang="zh-CN" dirty="0"/>
              <a:t>MAC cannot prevent replay attack.</a:t>
            </a:r>
          </a:p>
          <a:p>
            <a:pPr lvl="1"/>
            <a:r>
              <a:rPr lang="en-US" altLang="zh-CN" dirty="0"/>
              <a:t>As well, MAC cannot prevent re-entrant attack.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D359B-3195-41F7-84AE-3A37780D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91"/>
            <a:ext cx="5485714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F48A3-0D7C-4E1A-8EAD-F773936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a MAC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0AA41-7F25-4A1F-8804-D7E25F86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fixed length MAC: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flexible length MAC: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7530E-B670-4188-A8F1-0C0F6628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201"/>
            <a:ext cx="3961905" cy="14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71FC3E-1698-48CB-9A19-28CA5BAF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4357"/>
            <a:ext cx="512380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B306-15A6-4ACF-A458-EB9FFE05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CBC-MAC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4C86E8-633C-466C-A2A9-3836FFB0C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Construct a CBC-MAC: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be a polynomial,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PRF. An unforgeable MAC: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4C86E8-633C-466C-A2A9-3836FFB0C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1A4D7F5-8756-4A9A-B6B8-E8695FF4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7370"/>
            <a:ext cx="5276190" cy="1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402AAB-ADD4-4B2E-95D8-F6F9C3BA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1468"/>
            <a:ext cx="2628571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22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254F-3B1F-48B7-8565-1C2ACA4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5CFD0-5B28-46B9-8ED4-42471B7F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hash functions: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Anti-collision Hash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collide</a:t>
            </a:r>
            <a:r>
              <a:rPr lang="zh-CN" altLang="en-US" dirty="0"/>
              <a:t> </a:t>
            </a:r>
            <a:r>
              <a:rPr lang="en-US" altLang="zh-CN" dirty="0"/>
              <a:t>probability is negligible.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AE7F3F-ACB4-4E62-98B7-7F06CD9D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655"/>
            <a:ext cx="5190476" cy="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6538F1-794C-40E2-BE29-8540134C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319"/>
            <a:ext cx="3133333" cy="2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0FE3-D355-4D6E-9242-0355817C6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35695"/>
            <a:ext cx="5447619" cy="11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3D63B9-0666-4BBE-BFB1-4AF537A17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46877"/>
            <a:ext cx="5447619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43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D00A-58A0-4C80-8C11-653B18BF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Function Security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9473-4944-4562-B2C8-911699B9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Anti-collision.</a:t>
            </a:r>
          </a:p>
          <a:p>
            <a:pPr lvl="1"/>
            <a:r>
              <a:rPr lang="en-US" altLang="zh-CN" dirty="0"/>
              <a:t>Can’t find a collision in PPT.</a:t>
            </a:r>
          </a:p>
          <a:p>
            <a:r>
              <a:rPr lang="en-US" altLang="zh-CN" dirty="0"/>
              <a:t>Anti second phrase:</a:t>
            </a:r>
          </a:p>
          <a:p>
            <a:pPr lvl="1"/>
            <a:r>
              <a:rPr lang="en-US" altLang="zh-CN" dirty="0"/>
              <a:t>Can’t find 2 different inputs with the same hash string in PPT.</a:t>
            </a:r>
          </a:p>
          <a:p>
            <a:r>
              <a:rPr lang="en-US" altLang="zh-CN" dirty="0"/>
              <a:t>Anti origin phrase:</a:t>
            </a:r>
          </a:p>
          <a:p>
            <a:pPr lvl="1"/>
            <a:r>
              <a:rPr lang="en-US" altLang="zh-CN" dirty="0"/>
              <a:t>Can’t find the origin phrase from hash string in PPT.</a:t>
            </a:r>
          </a:p>
        </p:txBody>
      </p:sp>
    </p:spTree>
    <p:extLst>
      <p:ext uri="{BB962C8B-B14F-4D97-AF65-F5344CB8AC3E}">
        <p14:creationId xmlns:p14="http://schemas.microsoft.com/office/powerpoint/2010/main" val="221338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9C44-FC58-42EC-B8FE-7CEEFA38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Modern Cryptography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F042-4F06-4FDB-BEB9-FC51CA40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Principle 1: preciously definition.</a:t>
            </a:r>
          </a:p>
          <a:p>
            <a:pPr lvl="1"/>
            <a:r>
              <a:rPr lang="en-US" altLang="zh-CN" dirty="0"/>
              <a:t>Use formulation format and unambiguous definition.</a:t>
            </a:r>
          </a:p>
          <a:p>
            <a:r>
              <a:rPr lang="en-US" altLang="zh-CN" dirty="0"/>
              <a:t>Principle 2: preciously assumption rely.</a:t>
            </a:r>
          </a:p>
          <a:p>
            <a:pPr lvl="1"/>
            <a:r>
              <a:rPr lang="en-US" altLang="zh-CN" dirty="0"/>
              <a:t>If the security of encryption relies on assumption, the assumption should be clarify.</a:t>
            </a:r>
          </a:p>
          <a:p>
            <a:r>
              <a:rPr lang="en-US" altLang="zh-CN" dirty="0"/>
              <a:t>Principle 3: preciously security proof.</a:t>
            </a:r>
          </a:p>
          <a:p>
            <a:pPr lvl="1"/>
            <a:r>
              <a:rPr lang="en-US" altLang="zh-CN" dirty="0"/>
              <a:t>Follows the mathematics prove principles.</a:t>
            </a:r>
          </a:p>
        </p:txBody>
      </p:sp>
    </p:spTree>
    <p:extLst>
      <p:ext uri="{BB962C8B-B14F-4D97-AF65-F5344CB8AC3E}">
        <p14:creationId xmlns:p14="http://schemas.microsoft.com/office/powerpoint/2010/main" val="3065858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804E-63AA-4FE7-85A1-65A7AB94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Merkle-</a:t>
            </a:r>
            <a:r>
              <a:rPr lang="en-US" altLang="zh-CN" dirty="0" err="1"/>
              <a:t>Damgard</a:t>
            </a:r>
            <a:r>
              <a:rPr lang="en-US" altLang="zh-CN" dirty="0"/>
              <a:t> Transformation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C8983-38D9-47A3-A363-AF311945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a fixed input hash function into flexible input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Merkle-</a:t>
            </a:r>
            <a:r>
              <a:rPr lang="en-US" altLang="zh-CN" dirty="0" err="1"/>
              <a:t>Damgard</a:t>
            </a:r>
            <a:r>
              <a:rPr lang="en-US" altLang="zh-CN" dirty="0"/>
              <a:t> Transformation: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42253E-5C8F-42A0-A419-46395E43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691"/>
            <a:ext cx="5314286" cy="23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7E5EF7-0EDC-4961-8EAC-B83DC6C5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96011"/>
            <a:ext cx="257142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02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C9164-8F0B-4281-B394-2A148BB2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HMAC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61AD8-7261-414A-9113-9D2E4D7C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hash functions to compress MAC: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HMAC security: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1E36A-205E-475A-8D63-A672FB72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971"/>
            <a:ext cx="5247619" cy="17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7BD179-8B92-4C84-9CE1-173DD421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33635"/>
            <a:ext cx="5504762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1788-8014-4F79-81E6-0141E12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Public-Key Cryptography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E86E3-EFC0-4B3F-9BF1-F97DE3BB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19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FC9F-A2A5-41BE-895D-293D423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Theory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1FA3D-44DD-46A4-AA66-AA4EE65F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public-key (asymmetric) cryptography is under computational difficulty.</a:t>
            </a:r>
          </a:p>
          <a:p>
            <a:r>
              <a:rPr lang="en-US" altLang="zh-CN" dirty="0"/>
              <a:t>Use private key to find plain text is in PPT.</a:t>
            </a:r>
          </a:p>
          <a:p>
            <a:r>
              <a:rPr lang="en-US" altLang="zh-CN" dirty="0"/>
              <a:t>Without private key to find plain text is difficult.</a:t>
            </a:r>
          </a:p>
          <a:p>
            <a:r>
              <a:rPr lang="en-US" altLang="zh-CN" dirty="0"/>
              <a:t>RSA: large prime resolution.</a:t>
            </a:r>
          </a:p>
          <a:p>
            <a:r>
              <a:rPr lang="en-US" altLang="zh-CN" dirty="0"/>
              <a:t>ECC: elliptic curve.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838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E279C-D192-4ADB-A77B-5B3D283D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and Divisibility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D9563-8F46-41F5-87DE-BAE7D4CB4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Any decimal larger than 1 can be presented as product of primes.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order is constant and only.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() and inverse: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1D9563-8F46-41F5-87DE-BAE7D4CB4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24B1971-A7C2-4286-9F38-437EF0DD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1294"/>
            <a:ext cx="5133333" cy="2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3D2BCF-E4B8-4613-BD4D-AFF0EABB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6447"/>
            <a:ext cx="5438095" cy="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9B2A2B-95C7-43E0-B746-FC957A8C5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92639"/>
            <a:ext cx="5419048" cy="3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951434-D6A9-4B3B-8727-0AEAF9AEB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951600"/>
            <a:ext cx="3742857" cy="2190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8B841E9-E9BC-4F68-8752-C39AA8B39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6370333"/>
            <a:ext cx="4933333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4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2335F-2799-4E49-AC60-0364B12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1BBDB-9D82-4F03-91A9-141ECC4C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 definition: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Cancellation law of group: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E91B35-2557-4893-A564-DD6516DC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820"/>
            <a:ext cx="5523809" cy="18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35FB0C-CEAF-4336-A25F-759102F35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28977"/>
            <a:ext cx="5438095" cy="3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3E432D-021E-4D91-BB6C-E48D60F0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25818"/>
            <a:ext cx="4980952" cy="238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EFE6D2-BF9C-47E0-9066-0FA2E89F0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514453"/>
            <a:ext cx="5438095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FEF929-231B-420F-810E-C7AD43D4D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964993"/>
            <a:ext cx="54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5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7D8E9-0588-4A01-80CE-536D0DBE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Chinese Reminder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493C6-D381-4094-BC08-4F0720DC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Isomorphism: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Chinese Reminder Theorem: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63DBBF-FBA8-4E42-AEF4-DCEC234A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5502"/>
            <a:ext cx="5438095" cy="15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7FD2B5-216A-49EC-BA18-3E9F9B5C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8447"/>
            <a:ext cx="433333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3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B07F4-0C34-4B88-97C6-B9327760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Primes and RSA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68230-95FC-40E9-8487-2D6227AD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Factoring large primes: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Generate random prime: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915048-D65F-4673-A3C3-CD6B8B26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793"/>
            <a:ext cx="3485714" cy="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B8BB91-9C33-47BF-BAE5-9F468218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2997"/>
            <a:ext cx="3342857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788D8-25DF-452D-9272-D9E1C78D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A557-B457-44ED-A7BE-DBAC40C3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RSA experiment: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BB316-B8EC-49B9-95C5-D2599371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760"/>
            <a:ext cx="450476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99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AF076-4402-4D7A-BB1B-D3CFEB2F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Logarithm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5ECF-E94C-449E-A90C-1482382A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 logarithm problem is difficult: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42CA0-2D8E-4EC2-A6DD-FBC8D2AB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340"/>
            <a:ext cx="55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E42AE-904B-49BF-89F2-C0B3255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Perfectly Secret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A0BAD-7D8D-4AA0-8FF2-8C1B38FC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Perfectly secret encryption definition: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cipher can not give any information about the plain text.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DC8D2-5300-4D4A-9647-DD27A774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4115"/>
            <a:ext cx="5485714" cy="12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9969CC-CF5D-4B2D-B9C3-E3856CBA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2129"/>
            <a:ext cx="5419048" cy="12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73F80F-31E8-4C75-88D8-3AF912558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79955"/>
            <a:ext cx="5466667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2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43A52-0A32-469A-A59E-30DD99C3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5722A-8355-4C54-91C3-651617B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public-key encryption: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Indistinguishability: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00EFF5-9FBC-471E-A968-B5EDDF41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016"/>
            <a:ext cx="5542857" cy="21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8E49B2-966E-4056-BAC3-E710218E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1359"/>
            <a:ext cx="5476190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4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CD7E-538E-43A1-9971-01B93926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 and ECC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C2E95-40EC-4EC2-9F49-9304C5FD1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37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EF441-9291-42CA-8707-DE45FF66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69F74C4-C09B-40B1-A2A0-416A5727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211" y="1825625"/>
            <a:ext cx="5291577" cy="4351338"/>
          </a:xfrm>
        </p:spPr>
      </p:pic>
    </p:spTree>
    <p:extLst>
      <p:ext uri="{BB962C8B-B14F-4D97-AF65-F5344CB8AC3E}">
        <p14:creationId xmlns:p14="http://schemas.microsoft.com/office/powerpoint/2010/main" val="2243173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3BDF-8B46-4C30-AB16-5C319D34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70687F-401D-49C2-A6F5-EBC46D4B6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047" y="2420341"/>
            <a:ext cx="6961905" cy="3161905"/>
          </a:xfrm>
        </p:spPr>
      </p:pic>
    </p:spTree>
    <p:extLst>
      <p:ext uri="{BB962C8B-B14F-4D97-AF65-F5344CB8AC3E}">
        <p14:creationId xmlns:p14="http://schemas.microsoft.com/office/powerpoint/2010/main" val="1902864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AD076-4ACA-4B64-9425-0C0ED18C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03D63-2804-48ED-87FC-A7AAD6C7A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Factoring N:</a:t>
                </a:r>
              </a:p>
              <a:p>
                <a:pPr lvl="1"/>
                <a:r>
                  <a:rPr lang="en-US" altLang="zh-CN" dirty="0"/>
                  <a:t>Use online factoring database to factor N.</a:t>
                </a:r>
              </a:p>
              <a:p>
                <a:pPr lvl="1"/>
                <a:r>
                  <a:rPr lang="en-US" altLang="zh-CN" dirty="0"/>
                  <a:t>Small N value.</a:t>
                </a:r>
              </a:p>
              <a:p>
                <a:r>
                  <a:rPr lang="en-US" altLang="zh-CN" dirty="0"/>
                  <a:t>Prime p &amp; q dangerous:</a:t>
                </a:r>
              </a:p>
              <a:p>
                <a:pPr lvl="1"/>
                <a:r>
                  <a:rPr lang="en-US" altLang="zh-CN" dirty="0"/>
                  <a:t>|p-q| is small:</a:t>
                </a:r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/>
                  <a:t> is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Find x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till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square number,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use square root formula to find 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03D63-2804-48ED-87FC-A7AAD6C7A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D838BD9-A33A-4CBC-8C1A-249263C0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3847619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33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B5D4A-6E0F-47EF-A0F5-09274206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32A81-133A-45C6-8274-D0738DFC3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Prime p &amp; q dangerous: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smooth:</a:t>
                </a:r>
              </a:p>
              <a:p>
                <a:pPr lvl="2"/>
                <a:r>
                  <a:rPr lang="en-US" altLang="zh-CN" dirty="0"/>
                  <a:t>Smooth number: decimals that can be factor to small prime product.</a:t>
                </a:r>
              </a:p>
              <a:p>
                <a:pPr lvl="2"/>
                <a:r>
                  <a:rPr lang="en-US" altLang="zh-CN" dirty="0"/>
                  <a:t>Use Pollard's p-1 algorithm to factor N.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causes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smooth:</a:t>
                </a:r>
              </a:p>
              <a:p>
                <a:pPr lvl="2"/>
                <a:r>
                  <a:rPr lang="en-US" altLang="zh-CN" dirty="0"/>
                  <a:t>Use Lucas's theorem to factor the N.</a:t>
                </a:r>
              </a:p>
              <a:p>
                <a:pPr lvl="2"/>
                <a:r>
                  <a:rPr lang="en-US" altLang="zh-CN" dirty="0"/>
                  <a:t>Complex, search for more information.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isn’t relatively prime:</a:t>
                </a:r>
              </a:p>
              <a:p>
                <a:pPr lvl="1"/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get p and q.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32A81-133A-45C6-8274-D0738DFC3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24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E1BE0-EAE8-43D2-AC5A-672BC771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FF3DFA-EFDF-4380-A6F2-FD19C65CC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Common module attack:</a:t>
                </a:r>
              </a:p>
              <a:p>
                <a:pPr lvl="1"/>
                <a:r>
                  <a:rPr lang="en-US" altLang="zh-CN" dirty="0"/>
                  <a:t>Use the same N, but different private key to encrypt the same message.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Extend Euclid Algorithm: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Small public exponent:</a:t>
                </a:r>
              </a:p>
              <a:p>
                <a:pPr lvl="1"/>
                <a:r>
                  <a:rPr lang="en-US" altLang="zh-CN" dirty="0"/>
                  <a:t>e is small, 2 or 3.</a:t>
                </a:r>
              </a:p>
              <a:p>
                <a:pPr lvl="1"/>
                <a:r>
                  <a:rPr lang="en-US" altLang="zh-CN" dirty="0"/>
                  <a:t>Use brute force k to find decimal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FF3DFA-EFDF-4380-A6F2-FD19C65CC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51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8A4C-A865-429A-A43C-67C2EB62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RSA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B390FF-4837-45E5-84D0-8BD5BA432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Wiener's Attack:</a:t>
                </a:r>
              </a:p>
              <a:p>
                <a:pPr lvl="1"/>
                <a:r>
                  <a:rPr lang="en-US" altLang="zh-CN" dirty="0"/>
                  <a:t>For d is small,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Complex, search for more information.</a:t>
                </a:r>
              </a:p>
              <a:p>
                <a:r>
                  <a:rPr lang="en-US" altLang="zh-CN" dirty="0"/>
                  <a:t>Basic Broadcast Attack:</a:t>
                </a:r>
              </a:p>
              <a:p>
                <a:pPr lvl="1"/>
                <a:r>
                  <a:rPr lang="en-US" altLang="zh-CN" dirty="0"/>
                  <a:t>Use the same e and sent to e users with different 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Chinese Reminder 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B390FF-4837-45E5-84D0-8BD5BA432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627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8B57F-427A-4726-8EBA-C92522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C472E0-E101-4A0E-89FE-C9D84191F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08" y="1825625"/>
            <a:ext cx="4502184" cy="4351338"/>
          </a:xfrm>
        </p:spPr>
      </p:pic>
    </p:spTree>
    <p:extLst>
      <p:ext uri="{BB962C8B-B14F-4D97-AF65-F5344CB8AC3E}">
        <p14:creationId xmlns:p14="http://schemas.microsoft.com/office/powerpoint/2010/main" val="1309076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7259-775E-4BBD-A098-61AD063D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ECC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4A599-5E71-4E51-9861-D6052090E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Invalid curve attack: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doesn’t on the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Pick point not on the curve such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Dubois, R. (2017). Trapping ECC with Invalid Curve Bug Attacks. IACR </a:t>
                </a:r>
                <a:r>
                  <a:rPr lang="en-US" altLang="zh-CN" dirty="0" err="1"/>
                  <a:t>Cryptol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ePrint</a:t>
                </a:r>
                <a:r>
                  <a:rPr lang="en-US" altLang="zh-CN" dirty="0"/>
                  <a:t> Arch., 2017, 554.</a:t>
                </a:r>
              </a:p>
              <a:p>
                <a:r>
                  <a:rPr lang="en-US" altLang="zh-CN" dirty="0"/>
                  <a:t>Smart’s Attack:</a:t>
                </a:r>
              </a:p>
              <a:p>
                <a:pPr lvl="1"/>
                <a:r>
                  <a:rPr lang="en-US" altLang="zh-CN" dirty="0"/>
                  <a:t>The order of the curve is equal to q.</a:t>
                </a:r>
              </a:p>
              <a:p>
                <a:pPr lvl="1"/>
                <a:r>
                  <a:rPr lang="en-US" altLang="zh-CN" dirty="0"/>
                  <a:t>Weak Curves In Elliptic Curve Cryptography - Peter Novotney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D4A599-5E71-4E51-9861-D6052090E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86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BFE9-3D83-4A01-B5B1-528CA0E7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Perfect Indistinguishability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B42C5-92E3-41FD-B5C1-4AC6034E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probabilistic distribution of cipher is independent from the plain text.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5A0F6-481D-4DC3-BC67-E18CB7D5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244"/>
            <a:ext cx="5485714" cy="7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EC2253-4C14-4367-AE56-F3D67E1C2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10" y="2801905"/>
            <a:ext cx="5476190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9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C7A53-0D70-499C-890E-7DC2805E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ECC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E0CF78-4767-4175-B972-CD17302B4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Pohlig-Hellman:</a:t>
                </a:r>
              </a:p>
              <a:p>
                <a:pPr lvl="1"/>
                <a:r>
                  <a:rPr lang="en-US" altLang="zh-CN" dirty="0"/>
                  <a:t>Factoring E gives many small primes.</a:t>
                </a:r>
              </a:p>
              <a:p>
                <a:pPr lvl="1"/>
                <a:r>
                  <a:rPr lang="en-US" altLang="zh-CN" dirty="0"/>
                  <a:t>Reduces discrete logarithm calculations to prime subgroups of the order of P and uses Chinese Remainder Theorem to solve system of congruences for discrete logarithm of the whole order.</a:t>
                </a:r>
              </a:p>
              <a:p>
                <a:pPr lvl="1"/>
                <a:r>
                  <a:rPr lang="en-US" altLang="zh-CN" dirty="0" err="1"/>
                  <a:t>Sommerseth</a:t>
                </a:r>
                <a:r>
                  <a:rPr lang="en-US" altLang="zh-CN" dirty="0"/>
                  <a:t>, M. (2015). </a:t>
                </a:r>
                <a:r>
                  <a:rPr lang="en-US" altLang="zh-CN" dirty="0" err="1"/>
                  <a:t>Pohlig</a:t>
                </a:r>
                <a:r>
                  <a:rPr lang="en-US" altLang="zh-CN" dirty="0"/>
                  <a:t>-Hellman Applied in Elliptic Curve Cryptography.</a:t>
                </a:r>
              </a:p>
              <a:p>
                <a:r>
                  <a:rPr lang="en-US" altLang="zh-CN" dirty="0"/>
                  <a:t>Lattice attack:</a:t>
                </a:r>
              </a:p>
              <a:p>
                <a:pPr lvl="1"/>
                <a:r>
                  <a:rPr lang="en-US" altLang="zh-CN" dirty="0"/>
                  <a:t>Reveals the signature and the nonce used.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𝑥𝑟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https://blog.trailofbits.com/2020/06/11/ecdsa-handle-with-care/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E0CF78-4767-4175-B972-CD17302B4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5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92352-B5D1-4083-AD99-67D1CEDB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1F3B9-0E56-44E4-9874-FB2E7A80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Cryptography Theory and Practice</a:t>
            </a:r>
          </a:p>
          <a:p>
            <a:r>
              <a:rPr lang="en-US" altLang="zh-CN" dirty="0"/>
              <a:t>Introduction to Modern Cryptography: Principles and Protocols</a:t>
            </a:r>
          </a:p>
          <a:p>
            <a:r>
              <a:rPr lang="zh-CN" altLang="en-US" dirty="0"/>
              <a:t>新版暗号技術入門</a:t>
            </a:r>
            <a:r>
              <a:rPr lang="en-US" altLang="zh-CN" dirty="0"/>
              <a:t>: </a:t>
            </a:r>
            <a:r>
              <a:rPr lang="zh-CN" altLang="en-US" dirty="0"/>
              <a:t>秘密</a:t>
            </a:r>
            <a:r>
              <a:rPr lang="ja-JP" altLang="en-US" dirty="0"/>
              <a:t>の</a:t>
            </a:r>
            <a:r>
              <a:rPr lang="zh-CN" altLang="en-US" dirty="0"/>
              <a:t>国</a:t>
            </a:r>
            <a:r>
              <a:rPr lang="ja-JP" altLang="en-US" dirty="0"/>
              <a:t>のアリス</a:t>
            </a:r>
            <a:endParaRPr lang="en-US" altLang="ja-JP" dirty="0"/>
          </a:p>
          <a:p>
            <a:r>
              <a:rPr lang="en-US" altLang="zh-CN" dirty="0">
                <a:hlinkClick r:id="rId2"/>
              </a:rPr>
              <a:t>https://eprint.iacr.org/2017/554.pdf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https://www.wstein.org/edu/2010/414/projects/novotney.pdf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http://koclab.cs.ucsb.edu/teaching/ecc/project/2015Projects/Sommerseth+Hoeiland.pdf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https://blog.trailofbits.com/2020/06/11/ecdsa-handle-with-care/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63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9C35B-07BD-4001-88DA-C5CE4D6A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Indistinguishability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72D03-2A46-4FDD-A217-58896147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adversarial A cannot distinguish the difference.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Perfectly secret and adversarial indistinguishability: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A71DA9-17F5-455A-88C8-6DAA4C1E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6680"/>
            <a:ext cx="5447619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2487D4-5D8E-4681-BA5C-AD6FEC7A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0760"/>
            <a:ext cx="54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C8C7-FCE9-496E-80B2-29080270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One-time Pad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1B795-A3B3-44E7-A9D5-1802E152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One-time Pad: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One-time Pad is perfectly secret: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594E6-FB6F-4D47-8B0A-D44D356B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2580"/>
            <a:ext cx="5533333" cy="1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9A5B6A-DDC1-41D2-9BE4-3A9DFD10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0774"/>
            <a:ext cx="557142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F4456-BCC7-4581-B62B-55F749E9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Perfectly Secret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7EDD-DD3E-4E2D-981C-4728240A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 space is as least large as plain text space: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6E2BF-5438-4E31-A203-7FF10D55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7095"/>
            <a:ext cx="5485714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DB7B-1F81-4C41-B805-32E95C48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Private-Key Encryption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ACAE3-017D-4DFA-A4CC-7EF0FA3FD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1294</Words>
  <Application>Microsoft Office PowerPoint</Application>
  <PresentationFormat>宽屏</PresentationFormat>
  <Paragraphs>280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等线</vt:lpstr>
      <vt:lpstr>等线 Light</vt:lpstr>
      <vt:lpstr>Arial</vt:lpstr>
      <vt:lpstr>Cambria Math</vt:lpstr>
      <vt:lpstr>Office 主题​​</vt:lpstr>
      <vt:lpstr>Cryptography</vt:lpstr>
      <vt:lpstr>Modern Cryptography and Perfectly Secret Encryption</vt:lpstr>
      <vt:lpstr>Modern Cryptography Definitions</vt:lpstr>
      <vt:lpstr>Perfectly Secret</vt:lpstr>
      <vt:lpstr>Perfect Indistinguishability</vt:lpstr>
      <vt:lpstr>Adversarial Indistinguishability</vt:lpstr>
      <vt:lpstr>One-time Pad</vt:lpstr>
      <vt:lpstr>Limitations of Perfectly Secret</vt:lpstr>
      <vt:lpstr>Private-Key Encryption</vt:lpstr>
      <vt:lpstr>Cryptography Principles</vt:lpstr>
      <vt:lpstr>Definition of Security</vt:lpstr>
      <vt:lpstr>Convectional Proof</vt:lpstr>
      <vt:lpstr>Computational Security</vt:lpstr>
      <vt:lpstr>Computational Security</vt:lpstr>
      <vt:lpstr>Pseudo-Randomize</vt:lpstr>
      <vt:lpstr>Encryption with PRG</vt:lpstr>
      <vt:lpstr>PRG with Flexible Length</vt:lpstr>
      <vt:lpstr>Security with Multiple Ciphers</vt:lpstr>
      <vt:lpstr>CPA Security</vt:lpstr>
      <vt:lpstr>Encryption Models</vt:lpstr>
      <vt:lpstr>Encryption Models</vt:lpstr>
      <vt:lpstr>CCA Security</vt:lpstr>
      <vt:lpstr>Message Authentication Codes &amp; Hash Functions</vt:lpstr>
      <vt:lpstr>Message Authentication Codes</vt:lpstr>
      <vt:lpstr>MAC Security</vt:lpstr>
      <vt:lpstr>Construct a MAC</vt:lpstr>
      <vt:lpstr>CBC-MAC</vt:lpstr>
      <vt:lpstr>Hash Functions</vt:lpstr>
      <vt:lpstr>Hash Function Security</vt:lpstr>
      <vt:lpstr>Merkle-Damgard Transformation</vt:lpstr>
      <vt:lpstr>HMAC</vt:lpstr>
      <vt:lpstr>Public-Key Cryptography</vt:lpstr>
      <vt:lpstr>Number Theory</vt:lpstr>
      <vt:lpstr>Prime and Divisibility</vt:lpstr>
      <vt:lpstr>Group</vt:lpstr>
      <vt:lpstr>Chinese Reminder Theorem</vt:lpstr>
      <vt:lpstr>Primes and RSA</vt:lpstr>
      <vt:lpstr>RSA </vt:lpstr>
      <vt:lpstr>Logistic Logarithm</vt:lpstr>
      <vt:lpstr>RSA</vt:lpstr>
      <vt:lpstr>Attack RSA and ECC</vt:lpstr>
      <vt:lpstr>RSA</vt:lpstr>
      <vt:lpstr>RSA</vt:lpstr>
      <vt:lpstr>Attack RSA</vt:lpstr>
      <vt:lpstr>Attack RSA</vt:lpstr>
      <vt:lpstr>Attack RSA</vt:lpstr>
      <vt:lpstr>Attack RSA</vt:lpstr>
      <vt:lpstr>ECC</vt:lpstr>
      <vt:lpstr>Attack ECC</vt:lpstr>
      <vt:lpstr>Attack ECC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绕鹅 安德</dc:creator>
  <cp:lastModifiedBy>绕鹅 安德</cp:lastModifiedBy>
  <cp:revision>3</cp:revision>
  <dcterms:created xsi:type="dcterms:W3CDTF">2021-08-13T12:08:40Z</dcterms:created>
  <dcterms:modified xsi:type="dcterms:W3CDTF">2021-08-14T07:17:12Z</dcterms:modified>
</cp:coreProperties>
</file>