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3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F07D7-5003-4A0C-8A0F-915468E7D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D30728-8F03-4E79-BB4E-2138F9DD4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2B3DB-5BC7-43BB-BAB9-806B18E7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2F424-F4EE-4201-809F-C43D62F2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151E0-18AD-4AC9-99FA-B48D03EC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7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9E52-545D-4B3B-81DA-074F6B16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7ED8-AA83-4A40-A2F0-40331C24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CB046-A73B-4E2C-BDEE-CD0038A4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3ADF1-D614-4697-B185-A98FE7EE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618F7-C2CE-4A56-A4A2-60CB07C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6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AFCD67-802A-4943-A36C-22B0A50EC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94D540-79D5-4D53-A26E-E8D3D7ACF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77DF8-13B0-45C9-8342-013556A4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4AC4E-797B-41DA-8E45-B430B41E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9EAA7-F9C1-45E2-B24C-F36E0A76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B788E-B4DC-40DE-8E34-EF82072C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94408-1EC5-4E35-9580-AF14DB4A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99458-76DE-47F1-B9A9-E3E7EA6A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293D0-F564-4975-AD61-D5C5928A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D49E3-8E1B-4990-83A2-C5DAB772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1BBF6-7C44-4648-BE14-725C4D5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90D47-E72D-4A38-8B08-B213DD9FC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1CBE9-47E4-4A05-BCCF-BF17ECF9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86C0A-D3DE-4BED-AAC9-F73FC1A8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66EB0-6663-4FA6-997E-2C4453FA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FBA48-B423-48FE-8D9C-0E5E1FC9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EC51-ED88-4816-93D4-92F0CA82E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82004-1D89-4B9D-8409-2D7E83F66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A6B78-57A9-4DB0-AEA5-DDC2100C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2FA81-1F52-46F1-8836-5595E312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EA8B5-A5A5-4B77-998E-111B23E6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12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4CA13-E4DC-445B-AEDD-184E737C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5FE69-9560-417A-9D60-F52D4610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4717A-980E-4F6B-A324-F951229B2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9D4BAC-43F6-4725-A979-7DD8B4330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40493C-BD23-4045-AB79-8466A2D85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47AE51-59EF-4385-A497-BBEDD46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C5927-85B9-4D56-B554-2E5EECD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287DCC-D426-40FD-BEBE-143B3555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5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EEAD1-880E-4126-9FE9-1607A03A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FC7AA-C3E3-49A8-8B75-09DB629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890C6F-2748-43F2-988E-739D2C71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8A9EA-76FA-4A4B-8F58-281F7437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BE9FEE-192B-4625-A91F-C9D4A1D6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F3E347-5666-487E-B7E6-97ABB54C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ED846-7B97-4926-A89A-38673D22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33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3EE77-27BD-4507-8134-2E5A24C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B1A2C-A452-4F02-ADD5-23AA5CB0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1E89D-14B1-4945-8C62-7D096166C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5D72B-3C5F-4BFD-8827-7FCFD53F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29059-F85F-4E97-99A2-00D314CD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7FE22-85CF-4520-9D36-AE5DAFFF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1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7E3E9-C9B5-4921-A2AE-BBBA9F0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40501-0D1F-477D-99AF-3DF3D9775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5E39-3667-40D0-9F8D-7DD72819C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23C85-4BD9-4F06-A7CD-F41F55E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9F570-A35F-422C-8E2F-B918D68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B82B3-0C16-432E-863A-D9E7EF6C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9AD7F-1B75-48BB-933E-4EE4368E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7E59A-1E6A-4CAD-B251-C60A3B78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26E49-432A-477C-8779-0DC9058D2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8632-29C2-4277-8287-B2757E708830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007FC-F3B1-476B-B03C-7CB1078B1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F997E-CCBD-4E04-9DD3-B8FD69CAD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132C-F787-4407-9748-29D51FB7B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C30DF-609A-4154-BDAE-13667C2DE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34453-BE14-434F-87EE-F7FBADB0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15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60482-9E1F-4EA0-B871-B59ADD5A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C5CD5-6FAD-4B2A-9127-BBD54AB9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 prevents hardware to be manipulated by program.</a:t>
            </a:r>
          </a:p>
          <a:p>
            <a:r>
              <a:rPr lang="en-US" altLang="zh-CN" dirty="0"/>
              <a:t>OS offers abstract of complex hardware and drives.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EAE4BD-484B-45E0-8D6B-69A56AFD0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285"/>
            <a:ext cx="2933333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3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FA9A8-0E0F-48A9-8168-170179B1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E1D98-33C4-41ED-897E-9418ABE0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Context</a:t>
            </a:r>
            <a:r>
              <a:rPr lang="en-US" altLang="zh-CN" dirty="0"/>
              <a:t>: status of program running.</a:t>
            </a:r>
          </a:p>
          <a:p>
            <a:r>
              <a:rPr lang="en-US" altLang="zh-CN" dirty="0"/>
              <a:t>OS uses context and </a:t>
            </a:r>
            <a:r>
              <a:rPr lang="en-US" altLang="zh-CN" b="1" dirty="0"/>
              <a:t>system call</a:t>
            </a:r>
            <a:r>
              <a:rPr lang="en-US" altLang="zh-CN" dirty="0"/>
              <a:t> to schedule programs.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6DFE69-4006-4501-B673-D8A8E10C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707"/>
            <a:ext cx="4419048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0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6A221-DFFA-46C0-9954-536CC217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Operating Systems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544D6-7FC6-47BC-990F-0397DE3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is the minimal running unit of program.</a:t>
            </a:r>
          </a:p>
          <a:p>
            <a:r>
              <a:rPr lang="en-US" altLang="zh-CN" dirty="0"/>
              <a:t>Virtual memory is the abstract of program running.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783EE-C9BE-4075-BCBA-D2E3B2A3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8473"/>
            <a:ext cx="3590476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2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3345-6FE5-4576-94C7-09DBFA7D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D3012-763F-42FB-B8C9-94A6F71C4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connects different computers.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91786-B43D-4D43-8E92-8FFF69F5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532"/>
            <a:ext cx="409523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C8A2A-B51D-48C0-96D1-50C40EEF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of Information and Program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7A528-9000-4DED-95CD-6775A6AFE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52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BA1D2-F740-4511-89EA-CD7B1549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of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93386-5B40-4889-AFC1-6D651E47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Computer uses binary to store information</a:t>
            </a:r>
          </a:p>
          <a:p>
            <a:r>
              <a:rPr lang="en-US" altLang="zh-CN" dirty="0"/>
              <a:t>Each binary 0 or 1 calls a </a:t>
            </a:r>
            <a:r>
              <a:rPr lang="en-US" altLang="zh-CN" b="1" dirty="0"/>
              <a:t>bit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Every 8 </a:t>
            </a:r>
            <a:r>
              <a:rPr lang="en-US" altLang="zh-CN" b="1" dirty="0"/>
              <a:t>bits</a:t>
            </a:r>
            <a:r>
              <a:rPr lang="en-US" altLang="zh-CN" dirty="0"/>
              <a:t> calls a </a:t>
            </a:r>
            <a:r>
              <a:rPr lang="en-US" altLang="zh-CN" b="1" dirty="0"/>
              <a:t>byte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32 bit system: every 4 </a:t>
            </a:r>
            <a:r>
              <a:rPr lang="en-US" altLang="zh-CN" b="1" dirty="0"/>
              <a:t>byte</a:t>
            </a:r>
            <a:r>
              <a:rPr lang="en-US" altLang="zh-CN" dirty="0"/>
              <a:t> calls a </a:t>
            </a:r>
            <a:r>
              <a:rPr lang="en-US" altLang="zh-CN" b="1" dirty="0"/>
              <a:t>word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64 bit system: every 8 </a:t>
            </a:r>
            <a:r>
              <a:rPr lang="en-US" altLang="zh-CN" b="1" dirty="0"/>
              <a:t>byte</a:t>
            </a:r>
            <a:r>
              <a:rPr lang="en-US" altLang="zh-CN" dirty="0"/>
              <a:t> calls a </a:t>
            </a:r>
            <a:r>
              <a:rPr lang="en-US" altLang="zh-CN" b="1" dirty="0"/>
              <a:t>word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Each byte has an address (usually in hexadecimal).</a:t>
            </a:r>
          </a:p>
          <a:p>
            <a:r>
              <a:rPr lang="en-US" altLang="zh-CN" dirty="0"/>
              <a:t>Addressing using big-endian or little-endian.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E96FEE-3E68-4E57-A6A3-A5A6CABB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0970"/>
            <a:ext cx="5885714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0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1DAC9-0860-42AD-927A-59D1022B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5C5E7-3E93-41D1-8EE5-2170681C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unsigned / signed: most significant bit is data or sign.</a:t>
            </a:r>
          </a:p>
          <a:p>
            <a:r>
              <a:rPr lang="en-US" altLang="zh-CN" dirty="0"/>
              <a:t>1’s complement / 2’s complement presentation.</a:t>
            </a:r>
          </a:p>
          <a:p>
            <a:r>
              <a:rPr lang="en-US" altLang="zh-CN" dirty="0"/>
              <a:t>byte: [-128, 127]</a:t>
            </a:r>
          </a:p>
          <a:p>
            <a:r>
              <a:rPr lang="en-US" altLang="zh-CN" dirty="0"/>
              <a:t>short: [-32 768, 32 767]</a:t>
            </a:r>
          </a:p>
          <a:p>
            <a:r>
              <a:rPr lang="en-US" altLang="zh-CN" dirty="0"/>
              <a:t>int: [-2 147 483 648, 2 147 483 647]</a:t>
            </a:r>
          </a:p>
          <a:p>
            <a:r>
              <a:rPr lang="en-US" altLang="zh-CN" dirty="0"/>
              <a:t>long: [-9 223 372 036 854 775 808, 9 223 372 036 854 775 807]</a:t>
            </a:r>
          </a:p>
          <a:p>
            <a:r>
              <a:rPr lang="en-US" altLang="zh-CN" b="1" dirty="0"/>
              <a:t>Overflow</a:t>
            </a:r>
            <a:r>
              <a:rPr lang="en-US" altLang="zh-CN" dirty="0"/>
              <a:t>: result of arithmetic larger than bound.</a:t>
            </a:r>
          </a:p>
        </p:txBody>
      </p:sp>
    </p:spTree>
    <p:extLst>
      <p:ext uri="{BB962C8B-B14F-4D97-AF65-F5344CB8AC3E}">
        <p14:creationId xmlns:p14="http://schemas.microsoft.com/office/powerpoint/2010/main" val="274170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A709-B272-4A39-85E8-3671AF42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E2515-44D6-46D1-B178-F7C7B5B05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Binary factional: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Float is given by sign, exponent, fraction.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𝑓𝑙𝑜𝑎𝑡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=23,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𝐵𝑖𝑎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𝑑𝑜𝑢𝑏𝑙𝑒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=1023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E2515-44D6-46D1-B178-F7C7B5B05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756068-F511-4807-B2CC-A8F70D166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8175"/>
            <a:ext cx="462857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3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A4A8B-1F37-4EE8-82A4-4E188093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A5F56-4AC9-4EF4-954D-E98FAA08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values of float: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approximate value, sometimes round to nearest.</a:t>
            </a:r>
          </a:p>
          <a:p>
            <a:r>
              <a:rPr lang="en-US" altLang="zh-CN" dirty="0"/>
              <a:t>Float arithmetic follows the same rules of decimals.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389A94-2901-4DC2-B6BA-19CD4DC7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2481"/>
            <a:ext cx="4666667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5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11AE3-E2B3-454E-8A7A-CA85E0F1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Encoding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87421-1AFD-42C3-AFE6-9750CDDDB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Assembly code (x86-64)</a:t>
            </a:r>
          </a:p>
          <a:p>
            <a:pPr lvl="1"/>
            <a:r>
              <a:rPr lang="en-US" altLang="zh-CN" dirty="0"/>
              <a:t>PC: program counter, stores the address of next instruction.</a:t>
            </a:r>
          </a:p>
          <a:p>
            <a:pPr lvl="1"/>
            <a:r>
              <a:rPr lang="en-US" altLang="zh-CN" dirty="0"/>
              <a:t>Decimal register: 16 of them, stores decimals.</a:t>
            </a:r>
          </a:p>
          <a:p>
            <a:pPr lvl="1"/>
            <a:r>
              <a:rPr lang="en-US" altLang="zh-CN" dirty="0"/>
              <a:t>State code register: perform conditional jump.</a:t>
            </a:r>
          </a:p>
          <a:p>
            <a:pPr lvl="1"/>
            <a:r>
              <a:rPr lang="en-US" altLang="zh-CN" dirty="0"/>
              <a:t>Vector register: an array of decimals or floats.</a:t>
            </a:r>
          </a:p>
          <a:p>
            <a:r>
              <a:rPr lang="en-US" altLang="zh-CN" dirty="0"/>
              <a:t>GCC is a program to compile programs.</a:t>
            </a:r>
          </a:p>
          <a:p>
            <a:r>
              <a:rPr lang="en-US" altLang="zh-CN" dirty="0"/>
              <a:t>Dis-assembler uses assembly to generate source code.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46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42107-3987-43C3-A863-7B62CC48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Operating Systems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D72E2-001E-43AC-89CA-ABC0A7F76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67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D840-9BCA-4F14-8D42-CF18E0A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49255-CCB6-47E6-9AEE-9A8B43BF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en-US" altLang="zh-CN" dirty="0"/>
              <a:t>, %</a:t>
            </a:r>
            <a:r>
              <a:rPr lang="en-US" altLang="zh-CN" dirty="0" err="1"/>
              <a:t>eax</a:t>
            </a:r>
            <a:r>
              <a:rPr lang="en-US" altLang="zh-CN" dirty="0"/>
              <a:t>, %ax, %al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1DDC0-B58E-4EC1-B774-DD952284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000"/>
            <a:ext cx="5104762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A9CC4-1E75-4F86-B816-20DBAADE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4A85C8-D52C-45B5-B0C2-0169439AA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0192"/>
            <a:ext cx="4942602" cy="4351338"/>
          </a:xfrm>
        </p:spPr>
      </p:pic>
    </p:spTree>
    <p:extLst>
      <p:ext uri="{BB962C8B-B14F-4D97-AF65-F5344CB8AC3E}">
        <p14:creationId xmlns:p14="http://schemas.microsoft.com/office/powerpoint/2010/main" val="1523145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484EA-1D28-42C6-BBEE-0ADDA483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3EC56-D833-4075-BEA6-83526492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Immediate number: $0x1F $-577</a:t>
            </a:r>
          </a:p>
          <a:p>
            <a:r>
              <a:rPr lang="en-US" altLang="zh-CN" dirty="0"/>
              <a:t>Register: %</a:t>
            </a:r>
            <a:r>
              <a:rPr lang="en-US" altLang="zh-CN" dirty="0" err="1"/>
              <a:t>rax</a:t>
            </a:r>
            <a:r>
              <a:rPr lang="en-US" altLang="zh-CN" dirty="0"/>
              <a:t> %al</a:t>
            </a:r>
          </a:p>
          <a:p>
            <a:r>
              <a:rPr lang="en-US" altLang="zh-CN" dirty="0"/>
              <a:t>Memory address: (%</a:t>
            </a:r>
            <a:r>
              <a:rPr lang="en-US" altLang="zh-CN" dirty="0" err="1"/>
              <a:t>rbp</a:t>
            </a:r>
            <a:r>
              <a:rPr lang="en-US" altLang="zh-CN" dirty="0"/>
              <a:t>) 4(%</a:t>
            </a:r>
            <a:r>
              <a:rPr lang="en-US" altLang="zh-CN" dirty="0" err="1"/>
              <a:t>rbp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DEEC6C-1A5C-4B95-B502-8413AE01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685714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A8BEA-8BD4-44BE-885E-9AF0A108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3F252-B547-439B-9E21-AA7CD7CE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is consists of stack frames.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52F3D3-4DF9-40F3-A9E7-90847E58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9542"/>
            <a:ext cx="2704762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4941C-287F-464B-B746-B9D5A888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Calling Convention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BC935-CA92-4397-9B6C-2A97CC02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Calling a function creates a new stack frame.</a:t>
            </a:r>
          </a:p>
          <a:p>
            <a:r>
              <a:rPr lang="en-US" altLang="zh-CN" dirty="0"/>
              <a:t>The information of old stack frame is stored to stack.</a:t>
            </a:r>
          </a:p>
          <a:p>
            <a:r>
              <a:rPr lang="en-US" altLang="zh-CN" dirty="0"/>
              <a:t>The return address and return value is stored in stack.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45D778-5249-4BB8-80AB-C52AD60E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0036"/>
            <a:ext cx="5161905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2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29F80-A948-4246-B288-B10CCEA5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Debugger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582E1-1D5B-4AC9-93CC-9C17416EC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GDB debugger is used to dynamically debug program.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C2C0E5-C8A4-4D4F-A218-10CCBEAE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4647"/>
            <a:ext cx="5885714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3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0E2CE-323F-4121-BAFE-1089B00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 Debugger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F4BA72-2162-4DF0-9372-4A49CC08A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806"/>
            <a:ext cx="5866667" cy="3838095"/>
          </a:xfrm>
        </p:spPr>
      </p:pic>
    </p:spTree>
    <p:extLst>
      <p:ext uri="{BB962C8B-B14F-4D97-AF65-F5344CB8AC3E}">
        <p14:creationId xmlns:p14="http://schemas.microsoft.com/office/powerpoint/2010/main" val="298651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EE17-4904-4B6F-A62B-0E0E5FF0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Structure and Compiling of Program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7D26C-3F3B-4616-91FE-C6B987895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073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B2778-4F22-48DC-80DD-F2B26142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E3B90-C5C9-440B-91C2-89503439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Logic gate: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Combinational circuit: combination of logic gates.</a:t>
            </a:r>
          </a:p>
          <a:p>
            <a:r>
              <a:rPr lang="en-US" altLang="zh-CN" dirty="0"/>
              <a:t>Clock has </a:t>
            </a:r>
            <a:r>
              <a:rPr lang="en-US" altLang="zh-CN" b="1" dirty="0"/>
              <a:t>rising edge</a:t>
            </a:r>
            <a:r>
              <a:rPr lang="en-US" altLang="zh-CN" dirty="0"/>
              <a:t> and </a:t>
            </a:r>
            <a:r>
              <a:rPr lang="en-US" altLang="zh-CN" b="1" dirty="0"/>
              <a:t>falling edge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4C8431-ED01-42A5-A1CC-A3B80538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5804"/>
            <a:ext cx="2914286" cy="742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231A93-846B-4D46-8459-FAD89D683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0871"/>
            <a:ext cx="34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54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76947-315F-4391-870E-40C3A43E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Stages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0B368-1856-42CA-91DB-5D1B7825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Fetch: load instruction from memory.</a:t>
            </a:r>
          </a:p>
          <a:p>
            <a:r>
              <a:rPr lang="en-US" altLang="zh-CN" dirty="0"/>
              <a:t>Decode: load value from register.</a:t>
            </a:r>
          </a:p>
          <a:p>
            <a:r>
              <a:rPr lang="en-US" altLang="zh-CN" dirty="0"/>
              <a:t>Execute: ALU arithmetic &amp; conditional.</a:t>
            </a:r>
          </a:p>
          <a:p>
            <a:r>
              <a:rPr lang="en-US" altLang="zh-CN" dirty="0"/>
              <a:t>Memory: store / load memory.</a:t>
            </a:r>
          </a:p>
          <a:p>
            <a:r>
              <a:rPr lang="en-US" altLang="zh-CN" dirty="0"/>
              <a:t>Write back: store value to register.</a:t>
            </a:r>
          </a:p>
          <a:p>
            <a:r>
              <a:rPr lang="en-US" altLang="zh-CN" dirty="0"/>
              <a:t>PC update: set PC to address of next instruction.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59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BDE45-087A-4801-BB6A-0BC5165C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FD864-9854-4DCC-9F45-FD2663589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Information = Bit + Context</a:t>
            </a:r>
          </a:p>
          <a:p>
            <a:r>
              <a:rPr lang="en-US" altLang="zh-CN" dirty="0"/>
              <a:t>Information is stored using binary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B7E950-CCF8-4034-A0D7-DDCA3C07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722"/>
            <a:ext cx="5933333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15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D1A90-4602-4AD7-9435-F3DEB4D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Stages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73EC1F-121A-4F27-B624-48A7B7F1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78413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9791F-B3C5-4BC6-9EF7-41D940B7A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016" y="562333"/>
            <a:ext cx="4952381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68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C474-9117-4A81-A016-580E17A9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29A96-5379-4283-8FFA-B4818B79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Estimate the next PC address / branch.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D32A3B-194D-4ACB-868E-981E1DA9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238"/>
            <a:ext cx="4904762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46002-B781-482B-90C8-32EEEEF8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7190-AB15-4562-8522-D0CDE09B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GCC (and other compilers) uses optimizer to improve performance of program.</a:t>
            </a:r>
          </a:p>
          <a:p>
            <a:r>
              <a:rPr lang="en-US" altLang="zh-CN" dirty="0"/>
              <a:t>Optimizer should be *safe*.</a:t>
            </a:r>
          </a:p>
          <a:p>
            <a:pPr lvl="1"/>
            <a:r>
              <a:rPr lang="en-US" altLang="zh-CN" dirty="0"/>
              <a:t>Dead store removal.</a:t>
            </a:r>
          </a:p>
          <a:p>
            <a:r>
              <a:rPr lang="en-US" altLang="zh-CN" dirty="0"/>
              <a:t>Using pointer may cause potential optimization problem.</a:t>
            </a:r>
          </a:p>
          <a:p>
            <a:r>
              <a:rPr lang="en-US" altLang="zh-CN" dirty="0"/>
              <a:t>Function call may cause potential optimization problem.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020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EF3C4-25E7-4DC1-9603-BCE8221A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47FE0-64E9-4A6A-B699-B60AB94B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 procedure call.</a:t>
            </a:r>
          </a:p>
          <a:p>
            <a:r>
              <a:rPr lang="en-US" altLang="zh-CN" dirty="0"/>
              <a:t>Remove unnecessary memory reference.</a:t>
            </a:r>
          </a:p>
          <a:p>
            <a:r>
              <a:rPr lang="en-US" altLang="zh-CN" dirty="0"/>
              <a:t>Loop unrolling.</a:t>
            </a:r>
          </a:p>
          <a:p>
            <a:r>
              <a:rPr lang="en-US" altLang="zh-CN" dirty="0"/>
              <a:t>Improve parallel.</a:t>
            </a:r>
          </a:p>
          <a:p>
            <a:r>
              <a:rPr lang="en-US" altLang="zh-CN" dirty="0"/>
              <a:t>Branch prediction.</a:t>
            </a:r>
          </a:p>
          <a:p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代码整洁之道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《</a:t>
            </a:r>
            <a:r>
              <a:rPr lang="zh-CN" altLang="en-US" dirty="0"/>
              <a:t>重构：改善既有代码的设计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5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58028-2524-4A6D-970F-ECFF8771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Hierarchy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129A6-F64D-4907-AC53-0BAC53E0A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375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5F39B-D52C-49C2-9ABB-443CBE0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71AB6-683B-4B39-A7E0-586773FB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RAM: Random Access Memory.</a:t>
            </a:r>
          </a:p>
          <a:p>
            <a:pPr lvl="1"/>
            <a:r>
              <a:rPr lang="en-US" altLang="zh-CN" dirty="0"/>
              <a:t>SRAM: Static RAM.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DRAM: Dynamic RAM.</a:t>
            </a:r>
          </a:p>
          <a:p>
            <a:r>
              <a:rPr lang="en-US" altLang="zh-CN" dirty="0"/>
              <a:t>Non-volatile memory: ROM, Read Only Memory.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8FDC9B-9E11-4521-935B-3F80CC36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3397"/>
            <a:ext cx="4000000" cy="12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08DC7A-B8F4-4C6F-B23D-0B217229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9740"/>
            <a:ext cx="4914207" cy="197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49BDE-E9E3-4D7B-8440-D47A5CF6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1E588-0839-4C1C-8C2A-90DC94B2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Accessing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write head.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5F633-9BC4-42D2-B12D-D347E30F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276"/>
            <a:ext cx="5942857" cy="2161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F5CF10-6E58-4AAE-9C3F-AFDE5311F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2338"/>
            <a:ext cx="5952381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7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2BA9-FDD2-4836-8A98-626E89E7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Solid State Disk, SSD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3C6CB-ACB2-41D1-AC29-210B610A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page is 512 bytes to 4 kb.</a:t>
            </a:r>
          </a:p>
          <a:p>
            <a:r>
              <a:rPr lang="en-US" altLang="zh-CN" dirty="0"/>
              <a:t>Read / write a whole page each time.</a:t>
            </a:r>
          </a:p>
          <a:p>
            <a:r>
              <a:rPr lang="en-US" altLang="zh-CN" dirty="0"/>
              <a:t>After r / w 100 000 times the page is broken.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60CE99-E1F8-4252-97A8-018591A4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9372"/>
            <a:ext cx="4590476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36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F686C-E96A-4425-9144-416F37B3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Access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D688A-4A58-4705-8436-A598CCC8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SRAM: 1-2 ns</a:t>
            </a:r>
          </a:p>
          <a:p>
            <a:r>
              <a:rPr lang="en-US" altLang="zh-CN" dirty="0"/>
              <a:t>DRAM: 10-20 ns</a:t>
            </a:r>
          </a:p>
          <a:p>
            <a:r>
              <a:rPr lang="en-US" altLang="zh-CN" dirty="0"/>
              <a:t>Disk: 1-5 </a:t>
            </a:r>
            <a:r>
              <a:rPr lang="en-US" altLang="zh-CN" dirty="0" err="1"/>
              <a:t>ms</a:t>
            </a:r>
            <a:endParaRPr lang="en-US" altLang="zh-CN" dirty="0"/>
          </a:p>
          <a:p>
            <a:r>
              <a:rPr lang="en-US" altLang="zh-CN" dirty="0"/>
              <a:t>CPU: 0.1-0.5 ns</a:t>
            </a:r>
          </a:p>
          <a:p>
            <a:r>
              <a:rPr lang="en-US" altLang="zh-CN" dirty="0"/>
              <a:t>Network: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949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C29A9-8040-415D-8EE9-80976C8F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Hierarchy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388DB2-F96F-4413-8661-736890354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0078"/>
            <a:ext cx="5952381" cy="3514286"/>
          </a:xfrm>
        </p:spPr>
      </p:pic>
    </p:spTree>
    <p:extLst>
      <p:ext uri="{BB962C8B-B14F-4D97-AF65-F5344CB8AC3E}">
        <p14:creationId xmlns:p14="http://schemas.microsoft.com/office/powerpoint/2010/main" val="92300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7A758-26CE-4AC3-995E-DC3F0776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2228A-C3B0-403C-9B42-DB1B8CDA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is translated to different context</a:t>
            </a:r>
          </a:p>
          <a:p>
            <a:r>
              <a:rPr lang="en-US" altLang="zh-CN" dirty="0"/>
              <a:t>Source code is for human</a:t>
            </a:r>
          </a:p>
          <a:p>
            <a:r>
              <a:rPr lang="en-US" altLang="zh-CN" dirty="0"/>
              <a:t>Machine code is for computer</a:t>
            </a:r>
          </a:p>
          <a:p>
            <a:r>
              <a:rPr lang="en-US" altLang="zh-CN" b="1" dirty="0"/>
              <a:t>Compilation</a:t>
            </a:r>
            <a:r>
              <a:rPr lang="en-US" altLang="zh-CN" dirty="0"/>
              <a:t>: from source code to ELF (machine code)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4867E-2BC8-4E99-A334-DF3EF6A9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5980952" cy="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63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5A725-82ED-43B4-B5F6-E829E7C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4ECA0-9410-4377-B951-F512B0DC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Cache: store frequently data in high speed storage.</a:t>
            </a:r>
          </a:p>
          <a:p>
            <a:r>
              <a:rPr lang="en-US" altLang="zh-CN" dirty="0"/>
              <a:t>Cache hit / miss.</a:t>
            </a:r>
          </a:p>
          <a:p>
            <a:r>
              <a:rPr lang="en-US" altLang="zh-CN" dirty="0"/>
              <a:t>Cache policy:</a:t>
            </a:r>
          </a:p>
          <a:p>
            <a:pPr lvl="1"/>
            <a:r>
              <a:rPr lang="en-US" altLang="zh-CN" dirty="0"/>
              <a:t>General high speed storage hierarchy.</a:t>
            </a:r>
          </a:p>
          <a:p>
            <a:pPr lvl="1"/>
            <a:r>
              <a:rPr lang="en-US" altLang="zh-CN" dirty="0"/>
              <a:t>Direct mapping cache.</a:t>
            </a:r>
          </a:p>
          <a:p>
            <a:pPr lvl="1"/>
            <a:r>
              <a:rPr lang="en-US" altLang="zh-CN" dirty="0"/>
              <a:t>Set associative cache.</a:t>
            </a:r>
          </a:p>
          <a:p>
            <a:pPr lvl="1"/>
            <a:r>
              <a:rPr lang="en-US" altLang="zh-CN" dirty="0"/>
              <a:t>Fully associative cache.</a:t>
            </a:r>
          </a:p>
          <a:p>
            <a:pPr lvl="1"/>
            <a:r>
              <a:rPr lang="en-US" altLang="zh-CN" dirty="0"/>
              <a:t>Write through vs. write back.</a:t>
            </a:r>
          </a:p>
        </p:txBody>
      </p:sp>
    </p:spTree>
    <p:extLst>
      <p:ext uri="{BB962C8B-B14F-4D97-AF65-F5344CB8AC3E}">
        <p14:creationId xmlns:p14="http://schemas.microsoft.com/office/powerpoint/2010/main" val="84601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B2A8-0C3C-41AD-BC57-0CBD1DEA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High Speed Storage Hierarchy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A492DFB-F251-47FF-BC07-0C5DFEE3A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04762" cy="3866667"/>
          </a:xfrm>
        </p:spPr>
      </p:pic>
    </p:spTree>
    <p:extLst>
      <p:ext uri="{BB962C8B-B14F-4D97-AF65-F5344CB8AC3E}">
        <p14:creationId xmlns:p14="http://schemas.microsoft.com/office/powerpoint/2010/main" val="399140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DB17-3D71-48E7-8C06-F2199115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i7 High Speed Storage Cache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F570F2-D3CD-43FB-9FFB-14A5B1E7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580952" cy="3219048"/>
          </a:xfrm>
        </p:spPr>
      </p:pic>
    </p:spTree>
    <p:extLst>
      <p:ext uri="{BB962C8B-B14F-4D97-AF65-F5344CB8AC3E}">
        <p14:creationId xmlns:p14="http://schemas.microsoft.com/office/powerpoint/2010/main" val="1257167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B5B14-52FE-4C37-B936-5596A501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91D29-39F8-486A-B50A-2EE1DB682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187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BEC7-02FB-4F7C-B293-DF302236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C195-7BB0-418C-BDA7-3DEA2B3C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</a:t>
            </a:r>
            <a:r>
              <a:rPr lang="en-US" altLang="zh-CN" dirty="0" err="1"/>
              <a:t>libc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System functions like system(), </a:t>
            </a:r>
            <a:r>
              <a:rPr lang="en-US" altLang="zh-CN" dirty="0" err="1"/>
              <a:t>printf</a:t>
            </a:r>
            <a:r>
              <a:rPr lang="en-US" altLang="zh-CN" dirty="0"/>
              <a:t>(), </a:t>
            </a:r>
            <a:r>
              <a:rPr lang="en-US" altLang="zh-CN" dirty="0" err="1"/>
              <a:t>scanf</a:t>
            </a:r>
            <a:r>
              <a:rPr lang="en-US" altLang="zh-CN" dirty="0"/>
              <a:t>().</a:t>
            </a:r>
          </a:p>
          <a:p>
            <a:r>
              <a:rPr lang="en-US" altLang="zh-CN" dirty="0"/>
              <a:t>Static linking, symbol resolution, relocation.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3912A-0583-4B21-884A-D2DDB264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2063"/>
            <a:ext cx="2952381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56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FCD1E-BF59-419E-8E62-C13B2C57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59A77-6226-457C-AA45-EBE364F1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ELF structure overview:</a:t>
            </a:r>
          </a:p>
          <a:p>
            <a:pPr lvl="1"/>
            <a:r>
              <a:rPr lang="en-US" altLang="zh-CN" dirty="0"/>
              <a:t>.text: compiled machine code.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rodata</a:t>
            </a:r>
            <a:r>
              <a:rPr lang="en-US" altLang="zh-CN" dirty="0"/>
              <a:t>: read only data.</a:t>
            </a:r>
          </a:p>
          <a:p>
            <a:pPr lvl="1"/>
            <a:r>
              <a:rPr lang="en-US" altLang="zh-CN" dirty="0"/>
              <a:t>.data: global / static variable.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bss</a:t>
            </a:r>
            <a:r>
              <a:rPr lang="en-US" altLang="zh-CN" dirty="0"/>
              <a:t>: un-initialized global / static variable.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symtab</a:t>
            </a:r>
            <a:r>
              <a:rPr lang="en-US" altLang="zh-CN" dirty="0"/>
              <a:t>: symbol table.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rel</a:t>
            </a:r>
            <a:r>
              <a:rPr lang="en-US" altLang="zh-CN" dirty="0"/>
              <a:t>: related variable / function address.</a:t>
            </a:r>
          </a:p>
          <a:p>
            <a:pPr lvl="1"/>
            <a:r>
              <a:rPr lang="en-US" altLang="zh-CN" dirty="0"/>
              <a:t>.debug: debug symbol table.</a:t>
            </a:r>
          </a:p>
          <a:p>
            <a:pPr lvl="1"/>
            <a:r>
              <a:rPr lang="en-US" altLang="zh-CN" dirty="0"/>
              <a:t>.line: source code line number.</a:t>
            </a:r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strtab</a:t>
            </a:r>
            <a:r>
              <a:rPr lang="en-US" altLang="zh-CN" dirty="0"/>
              <a:t>: string table.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500CC2-2CA7-4B5B-9767-0D36A971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90" y="2186143"/>
            <a:ext cx="2247619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1395-4318-42E6-9291-A19C0C22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324555-8B22-4479-9171-127A7FF7A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33333" cy="3142857"/>
          </a:xfrm>
        </p:spPr>
      </p:pic>
    </p:spTree>
    <p:extLst>
      <p:ext uri="{BB962C8B-B14F-4D97-AF65-F5344CB8AC3E}">
        <p14:creationId xmlns:p14="http://schemas.microsoft.com/office/powerpoint/2010/main" val="424101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2253D-2E06-4900-8BD0-E39E3317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PIC, Position Independent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15DC7-5521-4B16-840B-5EEFEE2A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GOT, Global Offset Table: relative address to global data.</a:t>
            </a:r>
          </a:p>
          <a:p>
            <a:r>
              <a:rPr lang="en-US" altLang="zh-CN" dirty="0"/>
              <a:t>PLT, Procedure Linkage Table: code to run system function.</a:t>
            </a:r>
          </a:p>
          <a:p>
            <a:r>
              <a:rPr lang="en-US" altLang="zh-CN" dirty="0"/>
              <a:t>PLT can use GOT to locate function.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0C4968-28F7-482D-A1F1-7B644698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63199"/>
            <a:ext cx="5076190" cy="12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165B47-A59A-40EB-AE35-29488341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78115"/>
            <a:ext cx="572380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9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14C4-1F67-4B5A-B5E3-48EE23A6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and Interrupt Handling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836FD1-25BB-4F31-A6BC-61B74366B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570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E970F-0FB9-4FF5-82C2-BF04D779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41C37-EB4B-4531-ADC8-AAD9231E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Interrupt: signal from I/O device.</a:t>
            </a:r>
          </a:p>
          <a:p>
            <a:r>
              <a:rPr lang="en-US" altLang="zh-CN" dirty="0"/>
              <a:t>Trap: intentional exception.</a:t>
            </a:r>
          </a:p>
          <a:p>
            <a:r>
              <a:rPr lang="en-US" altLang="zh-CN" dirty="0"/>
              <a:t>Fault: recoverable exception.</a:t>
            </a:r>
          </a:p>
          <a:p>
            <a:r>
              <a:rPr lang="en-US" altLang="zh-CN" dirty="0"/>
              <a:t>Abort: un-recoverable exception.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50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D02B3-33BD-4457-84D4-D2716528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13FD1-8307-4BA2-AFDE-F2AC8DC0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Bus</a:t>
            </a:r>
            <a:r>
              <a:rPr lang="en-US" altLang="zh-CN" dirty="0"/>
              <a:t>: transfer data to different components of hardware.</a:t>
            </a:r>
          </a:p>
          <a:p>
            <a:r>
              <a:rPr lang="en-US" altLang="zh-CN" b="1" dirty="0"/>
              <a:t>IO device</a:t>
            </a:r>
            <a:r>
              <a:rPr lang="en-US" altLang="zh-CN" dirty="0"/>
              <a:t>: for input and output.</a:t>
            </a:r>
          </a:p>
          <a:p>
            <a:r>
              <a:rPr lang="en-US" altLang="zh-CN" b="1" dirty="0"/>
              <a:t>Memory</a:t>
            </a:r>
            <a:r>
              <a:rPr lang="en-US" altLang="zh-CN" dirty="0"/>
              <a:t>: DRAM chip to store data temporarily.</a:t>
            </a:r>
          </a:p>
          <a:p>
            <a:r>
              <a:rPr lang="en-US" altLang="zh-CN" b="1" dirty="0"/>
              <a:t>CPU</a:t>
            </a:r>
            <a:r>
              <a:rPr lang="en-US" altLang="zh-CN" dirty="0"/>
              <a:t>: load, store, handle, jump ELF.</a:t>
            </a:r>
          </a:p>
          <a:p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DE433-881B-40BC-B965-782AEB36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9905"/>
            <a:ext cx="4257143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67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A7089-A046-40EF-8BA6-3E1F404F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E21D7-6F14-4084-92FF-9EEFF1C1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Concurrency vs. parallel.</a:t>
            </a:r>
          </a:p>
          <a:p>
            <a:r>
              <a:rPr lang="en-US" altLang="zh-CN" dirty="0"/>
              <a:t>Private address space.</a:t>
            </a:r>
          </a:p>
          <a:p>
            <a:r>
              <a:rPr lang="en-US" altLang="zh-CN" dirty="0"/>
              <a:t>User mode vs. kernel mode.</a:t>
            </a:r>
          </a:p>
          <a:p>
            <a:r>
              <a:rPr lang="en-US" altLang="zh-CN" dirty="0"/>
              <a:t>Context switch.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41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61965-2CFC-448E-BB7C-30BFD4C5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Memory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3A6F9-10A9-4208-8770-1C88803C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addressing: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23F225-FF4A-4D86-B9E3-3F3A2DDF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571"/>
            <a:ext cx="4200000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66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F9156-AE8E-43C8-8ABC-7A444B81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0CC87-F65B-4BE4-8E4B-E1312DD1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Cache virtual memory in DRAM: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EE05EF-C584-4FCF-B6E5-2C185D6A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314"/>
            <a:ext cx="3257143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11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83662-CFF1-4344-951A-B3683439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355C2-E7AC-4DF8-B0CC-4EE3E3A5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Virtual address translation: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Multi-level page table: level-1 table points to entry in level-2.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C48AC-7BAC-437A-B2D1-3ABCC0CE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956"/>
            <a:ext cx="4942857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96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FAD36-993C-48F1-90A2-51943A8A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9D1C6-8C2A-4EBB-B6A9-CDA536410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malloc() and free() to manage heap: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Memory fragmentation: internal, external.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8BF34E-BFC7-4B60-B1F8-E2E1CE14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635"/>
            <a:ext cx="2323809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90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0226E-B80C-4E35-BBFC-D71BA652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Garbage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EB72-A0ED-44C1-8AE8-9F716172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/ C++: malloc and free manually.</a:t>
            </a:r>
          </a:p>
          <a:p>
            <a:r>
              <a:rPr lang="en-US" altLang="zh-CN" dirty="0"/>
              <a:t>Java: garbage collector.</a:t>
            </a:r>
          </a:p>
          <a:p>
            <a:pPr lvl="1"/>
            <a:r>
              <a:rPr lang="en-US" altLang="zh-CN" dirty="0"/>
              <a:t>Accessible graph.</a:t>
            </a:r>
          </a:p>
          <a:p>
            <a:pPr lvl="1"/>
            <a:r>
              <a:rPr lang="en-US" altLang="zh-CN" dirty="0"/>
              <a:t>Root graph.</a:t>
            </a:r>
          </a:p>
          <a:p>
            <a:r>
              <a:rPr lang="en-US" altLang="zh-CN" dirty="0"/>
              <a:t>Rust: no garbage collector, use memory allocation policy to control memory leak.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0426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E5853-534C-450F-8289-2D5F1286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 and Networking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34A1F-A205-4A51-9DFA-A79C0999F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Chapter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1906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F8584-1FA5-4184-B2D1-9A07F862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3C569-41E9-43BF-92E5-E300CFF9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Linux: regular file, directory, socket.</a:t>
            </a:r>
          </a:p>
          <a:p>
            <a:r>
              <a:rPr lang="en-US" altLang="zh-CN" dirty="0"/>
              <a:t>Absolute file path: /root/flag</a:t>
            </a:r>
          </a:p>
          <a:p>
            <a:r>
              <a:rPr lang="en-US" altLang="zh-CN" dirty="0"/>
              <a:t>Relative file path: ./flag ../flag</a:t>
            </a:r>
          </a:p>
          <a:p>
            <a:r>
              <a:rPr lang="en-US" altLang="zh-CN" dirty="0"/>
              <a:t>Read / write file: file pointer, redirect.</a:t>
            </a:r>
          </a:p>
          <a:p>
            <a:pPr lvl="1"/>
            <a:r>
              <a:rPr lang="en-US" altLang="zh-CN" dirty="0"/>
              <a:t>Buffer: reduce file r / w latency.</a:t>
            </a:r>
          </a:p>
        </p:txBody>
      </p:sp>
    </p:spTree>
    <p:extLst>
      <p:ext uri="{BB962C8B-B14F-4D97-AF65-F5344CB8AC3E}">
        <p14:creationId xmlns:p14="http://schemas.microsoft.com/office/powerpoint/2010/main" val="3235401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65BA-1AD6-4F59-9FF9-F902669D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Descriptor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114E8-9FB1-49BB-B482-EECCE8A5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Identifier for file or socket.</a:t>
            </a:r>
          </a:p>
          <a:p>
            <a:r>
              <a:rPr lang="en-US" altLang="zh-CN" dirty="0"/>
              <a:t>File descriptor vulnerability under Linux: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8D97B8-854E-4400-9B74-363CE731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3467"/>
            <a:ext cx="8045089" cy="310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890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BC1E8-C90D-4354-BC01-3DDA8253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AA883-2EDA-4C35-986A-AE9A48C60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Request: client to server.</a:t>
            </a:r>
          </a:p>
          <a:p>
            <a:r>
              <a:rPr lang="en-US" altLang="zh-CN" dirty="0"/>
              <a:t>Handle: server.</a:t>
            </a:r>
          </a:p>
          <a:p>
            <a:r>
              <a:rPr lang="en-US" altLang="zh-CN" dirty="0"/>
              <a:t>Response: server to client.</a:t>
            </a:r>
          </a:p>
          <a:p>
            <a:r>
              <a:rPr lang="en-US" altLang="zh-CN" dirty="0"/>
              <a:t>Handle: client.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D9357-0C00-4600-A147-CC4D9EE5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4742857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7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ECE9D-C394-4487-B985-441177F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DBDBA-C7F9-4D91-9F87-17B11087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input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7BD48-EFDE-4D7B-A237-53E24F7C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722"/>
            <a:ext cx="4400000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126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1D74F-546B-4D0C-B263-8F19F73F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Router and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FDE9E-CEBB-46CD-9032-22791191A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Router: connect different LANs.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Traffic on Internet follows protocols.</a:t>
            </a:r>
          </a:p>
          <a:p>
            <a:pPr lvl="1"/>
            <a:r>
              <a:rPr lang="en-US" altLang="zh-CN" dirty="0"/>
              <a:t>HTTP, HTTPS, FTP, SMB, POP3…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6B0268-646C-46B2-ABFF-61B89B09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4714"/>
            <a:ext cx="5447619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25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31EE9-8327-457D-A06E-F55FE215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901B8-082C-4752-A4CA-ACE11D34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Domain name to IP address mapping.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Provided by DNS servers.</a:t>
            </a:r>
          </a:p>
          <a:p>
            <a:r>
              <a:rPr lang="en-US" altLang="zh-CN" dirty="0"/>
              <a:t>DNS pollution.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066C8-445D-434C-95BE-96A104FF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601"/>
            <a:ext cx="3580952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23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A165F-26E4-44F0-BBB9-6C5309D4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449D0-5386-4470-A1A2-BB7F1DE6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Overview of Operating Systems</a:t>
            </a:r>
          </a:p>
          <a:p>
            <a:r>
              <a:rPr lang="en-US" altLang="zh-CN" dirty="0"/>
              <a:t>2. Storage of Information and Program</a:t>
            </a:r>
          </a:p>
          <a:p>
            <a:r>
              <a:rPr lang="en-US" altLang="zh-CN" dirty="0"/>
              <a:t>3. CPU Structure and Compiling of Program</a:t>
            </a:r>
          </a:p>
          <a:p>
            <a:r>
              <a:rPr lang="en-US" altLang="zh-CN" dirty="0"/>
              <a:t>4. Storage Hierarchy</a:t>
            </a:r>
          </a:p>
          <a:p>
            <a:r>
              <a:rPr lang="en-US" altLang="zh-CN" dirty="0"/>
              <a:t>5. Running of Program</a:t>
            </a:r>
          </a:p>
          <a:p>
            <a:r>
              <a:rPr lang="en-US" altLang="zh-CN" dirty="0"/>
              <a:t>6. Exception and Interrupt Handling</a:t>
            </a:r>
          </a:p>
          <a:p>
            <a:r>
              <a:rPr lang="en-US" altLang="zh-CN" dirty="0"/>
              <a:t>7. IO and Networking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9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493E4-4FDD-4A2C-B7C5-0326FC18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A84B1-53A2-4BCE-963D-212CF58D8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to memory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106A1-F54F-4B87-925F-FB0871B7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9865"/>
            <a:ext cx="5009524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0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2E-98B2-42F2-A07F-BD336FC5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of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5EF8F-E33C-4242-AAFD-EC55E4F9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Processing and output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F826A-7F08-4A9C-A291-E4C0F788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7960"/>
            <a:ext cx="4914286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6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BB7F9-7B7A-43DD-8F1C-011FA3C4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06315-4574-4DAD-9AE6-9DED7E97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Faster is expensive</a:t>
            </a:r>
          </a:p>
          <a:p>
            <a:r>
              <a:rPr lang="en-US" altLang="zh-CN" dirty="0"/>
              <a:t>Trade-off between speed and cost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24E66E-9301-4F7E-8460-5959214FD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3505"/>
            <a:ext cx="5552381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1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1318</Words>
  <Application>Microsoft Office PowerPoint</Application>
  <PresentationFormat>宽屏</PresentationFormat>
  <Paragraphs>276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等线</vt:lpstr>
      <vt:lpstr>等线 Light</vt:lpstr>
      <vt:lpstr>Arial</vt:lpstr>
      <vt:lpstr>Cambria Math</vt:lpstr>
      <vt:lpstr>Office 主题​​</vt:lpstr>
      <vt:lpstr>Operating Systems</vt:lpstr>
      <vt:lpstr>Overview of Operating Systems</vt:lpstr>
      <vt:lpstr>Information</vt:lpstr>
      <vt:lpstr>Program</vt:lpstr>
      <vt:lpstr>Computer Structure</vt:lpstr>
      <vt:lpstr>Running of Program</vt:lpstr>
      <vt:lpstr>Running of Program</vt:lpstr>
      <vt:lpstr>Running of Program</vt:lpstr>
      <vt:lpstr>Storage Hierarchy</vt:lpstr>
      <vt:lpstr>Operating Systems</vt:lpstr>
      <vt:lpstr>Operating Systems</vt:lpstr>
      <vt:lpstr>Operating Systems</vt:lpstr>
      <vt:lpstr>Networking</vt:lpstr>
      <vt:lpstr>Storage of Information and Program</vt:lpstr>
      <vt:lpstr>Storage of Information</vt:lpstr>
      <vt:lpstr>Decimal</vt:lpstr>
      <vt:lpstr>Float</vt:lpstr>
      <vt:lpstr>Float</vt:lpstr>
      <vt:lpstr>Program Encoding</vt:lpstr>
      <vt:lpstr>Register</vt:lpstr>
      <vt:lpstr>Register</vt:lpstr>
      <vt:lpstr>Operand</vt:lpstr>
      <vt:lpstr>Stack</vt:lpstr>
      <vt:lpstr>Calling Convention</vt:lpstr>
      <vt:lpstr>GDB Debugger</vt:lpstr>
      <vt:lpstr>GDB Debugger</vt:lpstr>
      <vt:lpstr>CPU Structure and Compiling of Program</vt:lpstr>
      <vt:lpstr>Logistic</vt:lpstr>
      <vt:lpstr>CPU Stages</vt:lpstr>
      <vt:lpstr>CPU Stages</vt:lpstr>
      <vt:lpstr>Pipeline</vt:lpstr>
      <vt:lpstr>Program Performance</vt:lpstr>
      <vt:lpstr>Program Performance</vt:lpstr>
      <vt:lpstr>Storage Hierarchy</vt:lpstr>
      <vt:lpstr>Storage</vt:lpstr>
      <vt:lpstr>Disk</vt:lpstr>
      <vt:lpstr>Solid State Disk, SSD</vt:lpstr>
      <vt:lpstr>Access Time</vt:lpstr>
      <vt:lpstr>Storage Hierarchy</vt:lpstr>
      <vt:lpstr>Storage Hierarchy</vt:lpstr>
      <vt:lpstr>General High Speed Storage Hierarchy</vt:lpstr>
      <vt:lpstr>Core i7 High Speed Storage Cache</vt:lpstr>
      <vt:lpstr>Running of Program</vt:lpstr>
      <vt:lpstr>Linking</vt:lpstr>
      <vt:lpstr>ELF</vt:lpstr>
      <vt:lpstr>Running of Program</vt:lpstr>
      <vt:lpstr>PIC, Position Independent Code</vt:lpstr>
      <vt:lpstr>Exception and Interrupt Handling</vt:lpstr>
      <vt:lpstr>Exceptions</vt:lpstr>
      <vt:lpstr>Process</vt:lpstr>
      <vt:lpstr>Virtual Memory Control</vt:lpstr>
      <vt:lpstr>Page Table</vt:lpstr>
      <vt:lpstr>Page Table</vt:lpstr>
      <vt:lpstr>Memory Allocation</vt:lpstr>
      <vt:lpstr>Garbage Collection</vt:lpstr>
      <vt:lpstr>IO and Networking</vt:lpstr>
      <vt:lpstr>File</vt:lpstr>
      <vt:lpstr>File Descriptor</vt:lpstr>
      <vt:lpstr>Network</vt:lpstr>
      <vt:lpstr>Router and Protocol</vt:lpstr>
      <vt:lpstr>DNS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绕鹅 安德</dc:creator>
  <cp:lastModifiedBy>绕鹅 安德</cp:lastModifiedBy>
  <cp:revision>7</cp:revision>
  <dcterms:created xsi:type="dcterms:W3CDTF">2021-07-29T06:40:07Z</dcterms:created>
  <dcterms:modified xsi:type="dcterms:W3CDTF">2021-07-30T06:24:57Z</dcterms:modified>
</cp:coreProperties>
</file>