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7" r:id="rId31"/>
    <p:sldId id="286" r:id="rId32"/>
    <p:sldId id="288" r:id="rId33"/>
    <p:sldId id="289" r:id="rId34"/>
    <p:sldId id="290" r:id="rId35"/>
    <p:sldId id="285" r:id="rId3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D624A5-1548-4723-A9D5-4EE7C599E5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EE4B80C-C3CD-401B-BA24-0BFEB0B69C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7D1921-66A9-4BCB-8C45-B2C55E0B1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C80C3-113E-42EF-B709-14D9AED8C730}" type="datetimeFigureOut">
              <a:rPr lang="zh-CN" altLang="en-US" smtClean="0"/>
              <a:t>2021/8/20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D58381-1A42-4480-BC39-FFAF5C06B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3935B5-EE3C-48C2-B3A3-53D97D849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54108-95C5-4C98-B84D-E58F174B39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0364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1DAEA6-C9F9-471A-A3AA-B44DE3407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7DB1AFC-9CC7-4373-92B9-8CC0CA192A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831A1E-D869-4283-AC7F-CC8877CBE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C80C3-113E-42EF-B709-14D9AED8C730}" type="datetimeFigureOut">
              <a:rPr lang="zh-CN" altLang="en-US" smtClean="0"/>
              <a:t>2021/8/20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210857-DAAA-4382-8476-26A2D0733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117F22-7FD3-4121-A0CE-230C95A96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54108-95C5-4C98-B84D-E58F174B39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2793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47B85EE-4BEF-419D-A386-E9B5F18C08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DD74AF4-2C45-4916-BF00-33E1305B46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1BE1EE-3D31-456A-94CF-F4AD45002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C80C3-113E-42EF-B709-14D9AED8C730}" type="datetimeFigureOut">
              <a:rPr lang="zh-CN" altLang="en-US" smtClean="0"/>
              <a:t>2021/8/20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969D71-B43C-488C-92FC-05E9E9AD3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AF1E93-B536-4F1B-A5D8-D65AA8D6D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54108-95C5-4C98-B84D-E58F174B39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0690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42CEA7-58D2-4138-B66E-C42AAFDA4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659CD9-243E-4381-B27B-DA09D81722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AB3F50-20DC-49C8-9C06-EF4058A47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C80C3-113E-42EF-B709-14D9AED8C730}" type="datetimeFigureOut">
              <a:rPr lang="zh-CN" altLang="en-US" smtClean="0"/>
              <a:t>2021/8/20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197E0B-6C67-4015-AB9D-48F3F42F5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E7E787-B42E-4001-B86B-DB56D8833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54108-95C5-4C98-B84D-E58F174B39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666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B740C0-6083-417F-92F0-B00ECC15A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0C9FD87-F906-4194-A765-E2D763A5B1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A4A452-C908-4384-8E25-28C401253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C80C3-113E-42EF-B709-14D9AED8C730}" type="datetimeFigureOut">
              <a:rPr lang="zh-CN" altLang="en-US" smtClean="0"/>
              <a:t>2021/8/20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3B5843-21A9-4F03-BDE0-A37B3CEA9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7724A8-3B2D-44F5-986A-E885AD102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54108-95C5-4C98-B84D-E58F174B39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8883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2D7C29-B070-48DF-9862-BF7F9C402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4021F1-B2F1-47DA-8FC5-26C969483D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3CC2AEA-780C-4DE0-9609-3D2008BE6E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A8E1D31-8440-48B7-B5B9-4E50642EE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C80C3-113E-42EF-B709-14D9AED8C730}" type="datetimeFigureOut">
              <a:rPr lang="zh-CN" altLang="en-US" smtClean="0"/>
              <a:t>2021/8/20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849AB59-096A-433B-8699-5120C9984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F4AB1CB-5BC8-4171-8E49-70F9D8CA7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54108-95C5-4C98-B84D-E58F174B39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3668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FE0606-D0B0-45E5-A453-FD76D1C84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B6F7B5B-1E50-47AF-B109-AD263EB9AD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66CE001-B640-4A78-A409-D713C307EF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DDE06CA-1A48-4DE8-82D7-38E0F4B269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884BCD9-DA2F-460B-BFB8-9FCA1272C7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8CCA0EE-2F8F-4A9D-B149-8A613F256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C80C3-113E-42EF-B709-14D9AED8C730}" type="datetimeFigureOut">
              <a:rPr lang="zh-CN" altLang="en-US" smtClean="0"/>
              <a:t>2021/8/20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2E954C7-1F01-4D5B-A197-360A2D0A4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F2F5586-EE9B-4711-AC4F-581F54D5D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54108-95C5-4C98-B84D-E58F174B39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9173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383D39-9238-4A02-BD05-78729E7E2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BD8E2C9-1ED6-4572-BEB7-F97CC27AA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C80C3-113E-42EF-B709-14D9AED8C730}" type="datetimeFigureOut">
              <a:rPr lang="zh-CN" altLang="en-US" smtClean="0"/>
              <a:t>2021/8/20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A2FC95E-63A6-4A7F-BD97-3D283AA8D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4A2D049-DD33-41DD-9A44-6C1F25BEB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54108-95C5-4C98-B84D-E58F174B39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4039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A36F902-080A-4705-8ADE-1A59D715A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C80C3-113E-42EF-B709-14D9AED8C730}" type="datetimeFigureOut">
              <a:rPr lang="zh-CN" altLang="en-US" smtClean="0"/>
              <a:t>2021/8/20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33348C0-0DFD-4C67-AE37-FBF7B94F5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6201C38-1EB4-48DB-B01F-40FC00946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54108-95C5-4C98-B84D-E58F174B39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417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AC3838-1CDB-4FD5-BF1C-D941B1EFD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0D669C-AC23-4B0D-9019-BDDCD0A0EC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4C36891-F4E7-49E0-92F9-BBEBC5B0F5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AF876A6-654B-4A56-A230-C537095F0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C80C3-113E-42EF-B709-14D9AED8C730}" type="datetimeFigureOut">
              <a:rPr lang="zh-CN" altLang="en-US" smtClean="0"/>
              <a:t>2021/8/20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999687A-E5DB-4DFB-8582-1A84EDE9D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6796801-0C01-4F2D-BA49-408D350DC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54108-95C5-4C98-B84D-E58F174B39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9901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6B71F4-E6A3-439C-9718-490117AB5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08A8754-7369-45DF-BAA7-C944896C74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70615E3-D020-4914-BFCD-28AD337880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E8BD55B-DB52-465E-8EE4-A4D4B206B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C80C3-113E-42EF-B709-14D9AED8C730}" type="datetimeFigureOut">
              <a:rPr lang="zh-CN" altLang="en-US" smtClean="0"/>
              <a:t>2021/8/20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C73B3A2-A0A9-49D0-ADC0-C922A4AFC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F53DEBE-1DD0-4D50-8194-51B3B59DD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54108-95C5-4C98-B84D-E58F174B39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0511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A15164E-8904-4DEF-8D5F-5D2B5FBA7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C6BB1E0-A5EB-4234-8D6C-39F2F77CFF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8272F2-5F94-4951-A36C-F9F283247D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9C80C3-113E-42EF-B709-14D9AED8C730}" type="datetimeFigureOut">
              <a:rPr lang="zh-CN" altLang="en-US" smtClean="0"/>
              <a:t>2021/8/20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222337-870E-436A-A07B-4D7BBB5BFA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80627B-99DF-4DC1-9105-406C018540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554108-95C5-4C98-B84D-E58F174B39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3763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anielmiessler/SecLists/tree/master/Discovery/Web-Content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owasp.org/index.php/XSS_Filter_Evasion_Cheat_Sheet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cve.mitre.org/cgi-bin/cvename.cgi?name=CVE-2017-5941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ensepost/ruler" TargetMode="External"/><Relationship Id="rId2" Type="http://schemas.openxmlformats.org/officeDocument/2006/relationships/hyperlink" Target="http://bit.ly/2EJve6N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g-laurent.blogspot.com/2016/10/introducing-responder-multiray-10.html" TargetMode="External"/><Relationship Id="rId4" Type="http://schemas.openxmlformats.org/officeDocument/2006/relationships/hyperlink" Target="https://github.com/lgandx/Responder" TargetMode="Externa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bugs.chromium.org/p/project-zero/issues/list?can=1&amp;q=escalation&amp;colspec=ID+Type+Status+Priority+Milestone+Owner+Summary&amp;cells=ids" TargetMode="External"/><Relationship Id="rId2" Type="http://schemas.openxmlformats.org/officeDocument/2006/relationships/hyperlink" Target="http://insecure.org/search.html?q=privilege%20escalation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eewpw/Invoke-WCMDump/blob/master/Invoke-WCMDump.ps1" TargetMode="External"/><Relationship Id="rId2" Type="http://schemas.openxmlformats.org/officeDocument/2006/relationships/hyperlink" Target="https://github.com/samratashok/nishang/blob/master/Gather/Get-WebCredentials.ps1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fireeye/SessionGopher" TargetMode="External"/><Relationship Id="rId4" Type="http://schemas.openxmlformats.org/officeDocument/2006/relationships/hyperlink" Target="https://github.com/sekirkity/browsergather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github.com/huntergregal/mimipenguin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ebootuser/linenum" TargetMode="External"/><Relationship Id="rId2" Type="http://schemas.openxmlformats.org/officeDocument/2006/relationships/hyperlink" Target="https://artkond.com/2017/03/23/pivoting-guide/#vpn-over-ssh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mzet-/linux-exploit-suggester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shop.hak5.org/products/lan-turtle" TargetMode="External"/><Relationship Id="rId2" Type="http://schemas.openxmlformats.org/officeDocument/2006/relationships/hyperlink" Target="http://hackerwarehouse.com/product/proxmark3-rdv2-kit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ifipineapple.com/pages/nano" TargetMode="External"/><Relationship Id="rId2" Type="http://schemas.openxmlformats.org/officeDocument/2006/relationships/hyperlink" Target="https://www.youtube.com/watch?v=Aatp5gCskvk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ashbunny.com/downloads" TargetMode="Externa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7041AA-F38C-4497-931D-391303EA7C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Penetration Testing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55B124B-27BB-4E6C-9A17-C7325ADE9E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83915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2BC1DC-BEB2-494F-8FFE-E4F4FF391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OSINT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0CA0C1-3893-47C2-A980-ADAE7AD5B7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OSINT </a:t>
            </a:r>
            <a:r>
              <a:rPr lang="zh-CN" altLang="en-US" dirty="0"/>
              <a:t>链接合集</a:t>
            </a:r>
            <a:r>
              <a:rPr lang="en-US" altLang="zh-CN" dirty="0"/>
              <a:t>: https://github.com/IVMachiavelli/OSINT_Team_Links</a:t>
            </a:r>
          </a:p>
          <a:p>
            <a:r>
              <a:rPr lang="en-US" altLang="zh-CN" dirty="0"/>
              <a:t>OSINT </a:t>
            </a:r>
            <a:r>
              <a:rPr lang="zh-CN" altLang="en-US" dirty="0"/>
              <a:t>框架</a:t>
            </a:r>
            <a:r>
              <a:rPr lang="en-US" altLang="zh-CN" dirty="0"/>
              <a:t>: http://osintframework.com/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231410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4BB035-984A-47BF-AAD8-E2D9ED5C0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Web Application Exploiting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6A42E11-B036-4C1C-9082-7D37969DB8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Chapter 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944368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C3D970-5AC6-498C-9473-0048C40F4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SRC / Vulnerability Bounty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6FE4D9-04D4-4247-B85F-54D950369A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HackerOne</a:t>
            </a:r>
            <a:endParaRPr lang="en-US" altLang="zh-CN" dirty="0"/>
          </a:p>
          <a:p>
            <a:r>
              <a:rPr lang="en-US" altLang="zh-CN" dirty="0" err="1"/>
              <a:t>BugCrowd</a:t>
            </a:r>
            <a:endParaRPr lang="en-US" altLang="zh-CN" dirty="0"/>
          </a:p>
          <a:p>
            <a:r>
              <a:rPr lang="en-US" altLang="zh-CN" dirty="0" err="1"/>
              <a:t>SynAck</a:t>
            </a:r>
            <a:endParaRPr lang="en-US" altLang="zh-CN" dirty="0"/>
          </a:p>
          <a:p>
            <a:r>
              <a:rPr lang="en-US" altLang="zh-CN" dirty="0"/>
              <a:t>Company (eBay) Vulnerability Bounty</a:t>
            </a:r>
          </a:p>
          <a:p>
            <a:r>
              <a:rPr lang="en-US" altLang="zh-CN" dirty="0"/>
              <a:t>PoC is limited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43078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29758C-5459-44F8-A7C7-5C102A78F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Web Application Exploiting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C3D098-C8E6-4C9D-BCD0-8EAAD252AD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Browser: </a:t>
            </a:r>
            <a:r>
              <a:rPr lang="en-US" altLang="zh-CN" dirty="0" err="1"/>
              <a:t>firefox</a:t>
            </a:r>
            <a:r>
              <a:rPr lang="en-US" altLang="zh-CN" dirty="0"/>
              <a:t> / chrome / safari</a:t>
            </a:r>
          </a:p>
          <a:p>
            <a:r>
              <a:rPr lang="en-US" altLang="zh-CN" dirty="0" err="1"/>
              <a:t>Wappalyzer</a:t>
            </a:r>
            <a:r>
              <a:rPr lang="en-US" altLang="zh-CN" dirty="0"/>
              <a:t>: web module analysis</a:t>
            </a:r>
          </a:p>
          <a:p>
            <a:r>
              <a:rPr lang="en-US" altLang="zh-CN" dirty="0" err="1"/>
              <a:t>Builtwith</a:t>
            </a:r>
            <a:r>
              <a:rPr lang="en-US" altLang="zh-CN" dirty="0"/>
              <a:t>: web analysis</a:t>
            </a:r>
          </a:p>
          <a:p>
            <a:r>
              <a:rPr lang="en-US" altLang="zh-CN" dirty="0"/>
              <a:t>Retire.JS: vulnerable JavaScript scan</a:t>
            </a:r>
          </a:p>
          <a:p>
            <a:r>
              <a:rPr lang="en-US" altLang="zh-CN" dirty="0"/>
              <a:t>Burp Suite: web packet analysis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865627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8E626D-655D-47F7-8C2C-C5E561D92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Network Scan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1A5E72-A5DD-4458-A7DE-A7EB9B046C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Burp Suite: spider and audit.</a:t>
            </a:r>
          </a:p>
          <a:p>
            <a:r>
              <a:rPr lang="en-US" altLang="zh-CN" dirty="0"/>
              <a:t>OWASP ZAP: Burp like (free).</a:t>
            </a:r>
          </a:p>
          <a:p>
            <a:r>
              <a:rPr lang="en-US" altLang="zh-CN" dirty="0" err="1"/>
              <a:t>Dirbuster</a:t>
            </a:r>
            <a:r>
              <a:rPr lang="en-US" altLang="zh-CN" dirty="0"/>
              <a:t>: web directory / file scan.</a:t>
            </a:r>
          </a:p>
          <a:p>
            <a:r>
              <a:rPr lang="en-US" altLang="zh-CN" dirty="0" err="1"/>
              <a:t>Gobuster</a:t>
            </a:r>
            <a:r>
              <a:rPr lang="en-US" altLang="zh-CN" dirty="0"/>
              <a:t>: light weight </a:t>
            </a:r>
            <a:r>
              <a:rPr lang="en-US" altLang="zh-CN" dirty="0" err="1"/>
              <a:t>Dirbuster</a:t>
            </a:r>
            <a:r>
              <a:rPr lang="en-US" altLang="zh-CN" dirty="0"/>
              <a:t> like.</a:t>
            </a:r>
          </a:p>
          <a:p>
            <a:r>
              <a:rPr lang="en-US" altLang="zh-CN" dirty="0"/>
              <a:t>Wordlist: </a:t>
            </a:r>
            <a:r>
              <a:rPr lang="en-US" altLang="zh-CN" dirty="0">
                <a:hlinkClick r:id="rId2"/>
              </a:rPr>
              <a:t>https://github.com/danielmiessler/SecLists/tree/master/Discovery/Web-Content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477000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A0C503-C37C-4D1C-BBF1-5804BF632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XSS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5D20ED-A954-4118-AE71-82A0FF1782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User update data concatenate to HTML script.</a:t>
            </a:r>
          </a:p>
          <a:p>
            <a:r>
              <a:rPr lang="en-US" altLang="zh-CN" dirty="0"/>
              <a:t>XSS can:</a:t>
            </a:r>
          </a:p>
          <a:p>
            <a:pPr lvl="1"/>
            <a:r>
              <a:rPr lang="en-US" altLang="zh-CN" dirty="0"/>
              <a:t>Steal Cookies</a:t>
            </a:r>
          </a:p>
          <a:p>
            <a:pPr lvl="1"/>
            <a:r>
              <a:rPr lang="en-US" altLang="zh-CN" dirty="0"/>
              <a:t>Force user download.</a:t>
            </a:r>
          </a:p>
          <a:p>
            <a:pPr lvl="1"/>
            <a:r>
              <a:rPr lang="en-US" altLang="zh-CN" dirty="0"/>
              <a:t>Redirect user.</a:t>
            </a:r>
          </a:p>
          <a:p>
            <a:r>
              <a:rPr lang="en-US" altLang="zh-CN" dirty="0"/>
              <a:t>XSS obfuscation:</a:t>
            </a:r>
          </a:p>
          <a:p>
            <a:pPr lvl="1"/>
            <a:r>
              <a:rPr lang="en-US" altLang="zh-CN" dirty="0"/>
              <a:t>https://github.com/foospidy/payloads/tree/master/other/xss</a:t>
            </a:r>
          </a:p>
          <a:p>
            <a:pPr lvl="1"/>
            <a:r>
              <a:rPr lang="en-US" altLang="zh-CN" dirty="0">
                <a:hlinkClick r:id="rId2"/>
              </a:rPr>
              <a:t>https://www.owasp.org/index.php/XSS_Filter_Evasion_Cheat_Sheet</a:t>
            </a:r>
            <a:endParaRPr lang="en-US" altLang="zh-CN" dirty="0"/>
          </a:p>
          <a:p>
            <a:r>
              <a:rPr lang="en-US" altLang="zh-CN" dirty="0" err="1"/>
              <a:t>BeEF</a:t>
            </a:r>
            <a:r>
              <a:rPr lang="en-US" altLang="zh-CN" dirty="0"/>
              <a:t>: browser vulnerability exploiting.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686205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F865A7-6838-4843-A879-E05813C7C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XSS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3D46A1-0120-4F15-B789-503EF1E359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Blind XSS:</a:t>
            </a:r>
          </a:p>
          <a:p>
            <a:pPr lvl="1"/>
            <a:r>
              <a:rPr lang="en-US" altLang="zh-CN" dirty="0"/>
              <a:t>XSS Hunter</a:t>
            </a:r>
          </a:p>
          <a:p>
            <a:r>
              <a:rPr lang="en-US" altLang="zh-CN" dirty="0"/>
              <a:t>DOM based XSS:</a:t>
            </a:r>
          </a:p>
          <a:p>
            <a:pPr lvl="1"/>
            <a:r>
              <a:rPr lang="en-US" altLang="zh-CN" dirty="0"/>
              <a:t>Use comment / review to post XSS.</a:t>
            </a:r>
          </a:p>
          <a:p>
            <a:pPr lvl="1"/>
            <a:r>
              <a:rPr lang="en-US" altLang="zh-CN" dirty="0"/>
              <a:t>XSS is stored in server.</a:t>
            </a:r>
          </a:p>
          <a:p>
            <a:r>
              <a:rPr lang="en-US" altLang="zh-CN" dirty="0"/>
              <a:t>From XSS to shell:</a:t>
            </a:r>
          </a:p>
          <a:p>
            <a:pPr lvl="1"/>
            <a:r>
              <a:rPr lang="en-US" altLang="zh-CN" dirty="0"/>
              <a:t>https://github.com/Varbaek/xsser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059422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5E9484-F442-4AAC-9429-327A65736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NoSQL Injection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43D3D4-F7C5-4145-AE80-B655EE3B54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NoSQL database: Couch / MongoDB.</a:t>
            </a:r>
          </a:p>
          <a:p>
            <a:r>
              <a:rPr lang="en-US" altLang="zh-CN" dirty="0"/>
              <a:t>https://github.com/swisskyrepo/PayloadsAllTheThings/tree/master/NoSQL%20Injection</a:t>
            </a:r>
          </a:p>
          <a:p>
            <a:r>
              <a:rPr lang="en-US" altLang="zh-CN" dirty="0"/>
              <a:t>https://blog.websecurify.com/2014/08/hacking-nodejs-andmongodb.html</a:t>
            </a:r>
          </a:p>
          <a:p>
            <a:r>
              <a:rPr lang="en-US" altLang="zh-CN" dirty="0"/>
              <a:t>https://www.owasp.org/index.php/Testing_for_NoSQL_injection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629615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5A4BF3-803D-495D-B96A-FF9EA0AEA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Deserialization Vulnerability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634940-6529-4632-895C-39952350EA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CN" dirty="0"/>
              <a:t>NodeJS: </a:t>
            </a:r>
            <a:r>
              <a:rPr lang="en-US" altLang="zh-CN" dirty="0">
                <a:hlinkClick r:id="rId2"/>
              </a:rPr>
              <a:t>https://cve.mitre.org/cgi-bin/cvename.cgi?name=CVE-2017-5941</a:t>
            </a:r>
            <a:endParaRPr lang="en-US" altLang="zh-CN" dirty="0"/>
          </a:p>
          <a:p>
            <a:pPr lvl="1"/>
            <a:r>
              <a:rPr lang="en-US" altLang="zh-CN" dirty="0"/>
              <a:t>{"</a:t>
            </a:r>
            <a:r>
              <a:rPr lang="en-US" altLang="zh-CN" dirty="0" err="1"/>
              <a:t>thp</a:t>
            </a:r>
            <a:r>
              <a:rPr lang="en-US" altLang="zh-CN" dirty="0"/>
              <a:t>":"_$$ND_FUNC$$_function(){require('</a:t>
            </a:r>
            <a:r>
              <a:rPr lang="en-US" altLang="zh-CN" dirty="0" err="1"/>
              <a:t>child_process</a:t>
            </a:r>
            <a:r>
              <a:rPr lang="en-US" altLang="zh-CN" dirty="0"/>
              <a:t>').exec('DO SYSTEM COMMANDS HERE’, function(error, </a:t>
            </a:r>
            <a:r>
              <a:rPr lang="en-US" altLang="zh-CN" dirty="0" err="1"/>
              <a:t>stdout</a:t>
            </a:r>
            <a:r>
              <a:rPr lang="en-US" altLang="zh-CN" dirty="0"/>
              <a:t>, stderr) {console.log(</a:t>
            </a:r>
            <a:r>
              <a:rPr lang="en-US" altLang="zh-CN" dirty="0" err="1"/>
              <a:t>stdout</a:t>
            </a:r>
            <a:r>
              <a:rPr lang="en-US" altLang="zh-CN" dirty="0"/>
              <a:t>)});}"}</a:t>
            </a:r>
          </a:p>
          <a:p>
            <a:r>
              <a:rPr lang="en-US" altLang="zh-CN" dirty="0"/>
              <a:t>https://opsecx.com/index.php/2017/02/08/exploiting-node-js-deserialization-bug-for-remote-code-execution/</a:t>
            </a:r>
          </a:p>
          <a:p>
            <a:r>
              <a:rPr lang="en-US" altLang="zh-CN" dirty="0"/>
              <a:t>https://github.com/luin/serialize</a:t>
            </a:r>
          </a:p>
          <a:p>
            <a:r>
              <a:rPr lang="en-US" altLang="zh-CN" dirty="0"/>
              <a:t>https://snyk.io/test/npm/node-serialize?severity=high&amp;severity=medium&amp;severity=low</a:t>
            </a:r>
          </a:p>
          <a:p>
            <a:r>
              <a:rPr lang="en-US" altLang="zh-CN" dirty="0"/>
              <a:t>https://blog.websecurify.com/2017/02/hacking-node-serialize.html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942422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C45F99-ECE6-4660-8497-72BE4FCDF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Template Injection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2A06C6-74BB-4741-BFA9-36F0A3A69E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{{value}} type template is initialized with user parameters.</a:t>
            </a:r>
          </a:p>
          <a:p>
            <a:r>
              <a:rPr lang="en-US" altLang="zh-CN" dirty="0"/>
              <a:t>{{2*2}} is calculated by server.</a:t>
            </a:r>
          </a:p>
          <a:p>
            <a:r>
              <a:rPr lang="en-US" altLang="zh-CN" dirty="0"/>
              <a:t>http://blog.portswigger.net/2015/08/server-side-template-injection.html</a:t>
            </a:r>
          </a:p>
          <a:p>
            <a:r>
              <a:rPr lang="en-US" altLang="zh-CN" dirty="0"/>
              <a:t>https://hawkinsecurity.com/2017/12/13/rce-via-spring-engine-ssti/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14717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5E050B-F975-443E-BA79-D48619F20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Environment Settings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AAE4E0C-C513-4A3C-8871-7AE91AEE48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Chapter 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574236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494C2A-7B02-4F4D-B22F-97956E486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JavaScript &amp; RCE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F37A2D-7C7E-4114-9302-FF43432DBF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Remote Code Execution: </a:t>
            </a:r>
            <a:r>
              <a:rPr lang="en-US" altLang="zh-CN" dirty="0" err="1"/>
              <a:t>webshell</a:t>
            </a:r>
            <a:endParaRPr lang="en-US" altLang="zh-CN" dirty="0"/>
          </a:p>
          <a:p>
            <a:r>
              <a:rPr lang="en-US" altLang="zh-CN" dirty="0"/>
              <a:t>Use reverse shell to get a shell.</a:t>
            </a:r>
          </a:p>
          <a:p>
            <a:r>
              <a:rPr lang="en-US" altLang="zh-CN" dirty="0" err="1"/>
              <a:t>nc</a:t>
            </a:r>
            <a:r>
              <a:rPr lang="en-US" altLang="zh-CN" dirty="0"/>
              <a:t> –</a:t>
            </a:r>
            <a:r>
              <a:rPr lang="en-US" altLang="zh-CN" dirty="0" err="1"/>
              <a:t>lvnp</a:t>
            </a:r>
            <a:r>
              <a:rPr lang="en-US" altLang="zh-CN" dirty="0"/>
              <a:t> 8888</a:t>
            </a:r>
          </a:p>
        </p:txBody>
      </p:sp>
    </p:spTree>
    <p:extLst>
      <p:ext uri="{BB962C8B-B14F-4D97-AF65-F5344CB8AC3E}">
        <p14:creationId xmlns:p14="http://schemas.microsoft.com/office/powerpoint/2010/main" val="36534475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A7CD91-2F26-47C0-8096-5F5CBF5AB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SSRF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6D43CC-6D2D-44AB-B194-BF542A9380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Server side request post.</a:t>
            </a:r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2A4AE2A-DFA5-404D-B298-DE57ADBFD1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06696"/>
            <a:ext cx="3180952" cy="28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4029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C4A6F7-29F0-412A-BB70-EFBBC0F7B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XXE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D53C43-1162-4C72-AD8B-D5BD1C8F26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XXE: XML External Entity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XXE-OOB: use DTD file to define XML entity.</a:t>
            </a:r>
          </a:p>
          <a:p>
            <a:r>
              <a:rPr lang="en-US" altLang="zh-CN" dirty="0"/>
              <a:t>https://gist.github.com/staaldraad/01415b990939494879b4</a:t>
            </a:r>
          </a:p>
          <a:p>
            <a:r>
              <a:rPr lang="en-US" altLang="zh-CN" dirty="0"/>
              <a:t>https://github.com/danielmiessler/SecLists/blob/master/Fuzzing/XXE-Fuzzing.txt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AB55830-DB2A-461A-B855-EE35FD3780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33003"/>
            <a:ext cx="5314286" cy="19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6848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7BE094-EDB2-478B-8513-9DC1290A0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Network Attack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55498D8-50CB-4EB9-9D8F-85D2EFC7CB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Chapter 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181591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C78684-40B2-45AD-A480-197FAFED0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Attacking a System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E9373D-0EC6-41E9-981D-A919ADBB71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Access session scan: password spray attack.</a:t>
            </a:r>
          </a:p>
          <a:p>
            <a:pPr lvl="1"/>
            <a:r>
              <a:rPr lang="en-US" altLang="zh-CN" dirty="0"/>
              <a:t>Spray: spray.sh</a:t>
            </a:r>
          </a:p>
          <a:p>
            <a:pPr lvl="2"/>
            <a:r>
              <a:rPr lang="en-US" altLang="zh-CN" dirty="0">
                <a:hlinkClick r:id="rId2"/>
              </a:rPr>
              <a:t>http://bit.ly/2EJve6N</a:t>
            </a:r>
            <a:endParaRPr lang="en-US" altLang="zh-CN" dirty="0"/>
          </a:p>
          <a:p>
            <a:pPr lvl="1"/>
            <a:r>
              <a:rPr lang="en-US" altLang="zh-CN" dirty="0"/>
              <a:t>Ruler: additional process</a:t>
            </a:r>
          </a:p>
          <a:p>
            <a:pPr lvl="2"/>
            <a:r>
              <a:rPr lang="en-US" altLang="zh-CN" dirty="0">
                <a:hlinkClick r:id="rId3"/>
              </a:rPr>
              <a:t>https://github.com/sensepost/ruler</a:t>
            </a:r>
            <a:endParaRPr lang="en-US" altLang="zh-CN" dirty="0"/>
          </a:p>
          <a:p>
            <a:r>
              <a:rPr lang="en-US" altLang="zh-CN" dirty="0"/>
              <a:t>Gain permission in intranet.</a:t>
            </a:r>
          </a:p>
          <a:p>
            <a:pPr lvl="1"/>
            <a:r>
              <a:rPr lang="en-US" altLang="zh-CN" dirty="0"/>
              <a:t>Responder: </a:t>
            </a:r>
            <a:r>
              <a:rPr lang="en-US" altLang="zh-CN" dirty="0">
                <a:hlinkClick r:id="rId4"/>
              </a:rPr>
              <a:t>https://github.com/lgandx/Responder</a:t>
            </a:r>
            <a:endParaRPr lang="en-US" altLang="zh-CN" dirty="0"/>
          </a:p>
          <a:p>
            <a:pPr lvl="1"/>
            <a:r>
              <a:rPr lang="en-US" altLang="zh-CN" dirty="0" err="1"/>
              <a:t>MultiRelay</a:t>
            </a:r>
            <a:r>
              <a:rPr lang="en-US" altLang="zh-CN" dirty="0"/>
              <a:t>: </a:t>
            </a:r>
            <a:r>
              <a:rPr lang="en-US" altLang="zh-CN" dirty="0">
                <a:hlinkClick r:id="rId5"/>
              </a:rPr>
              <a:t>http://g-laurent.blogspot.com/2016/10/introducing-responder-multiray-10.html</a:t>
            </a:r>
            <a:endParaRPr lang="en-US" altLang="zh-CN" dirty="0"/>
          </a:p>
          <a:p>
            <a:pPr lvl="1"/>
            <a:r>
              <a:rPr lang="en-US" altLang="zh-CN" dirty="0"/>
              <a:t>Kerberos: burst intranet password.</a:t>
            </a:r>
          </a:p>
        </p:txBody>
      </p:sp>
    </p:spTree>
    <p:extLst>
      <p:ext uri="{BB962C8B-B14F-4D97-AF65-F5344CB8AC3E}">
        <p14:creationId xmlns:p14="http://schemas.microsoft.com/office/powerpoint/2010/main" val="39588704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891855-EFDF-4D0A-8DA0-E6850E496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CME Scan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B21D35-8D9E-4A1B-9E73-734612EAA1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CrackMapExec</a:t>
            </a:r>
            <a:r>
              <a:rPr lang="en-US" altLang="zh-CN" dirty="0"/>
              <a:t> scan intranet for access point.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RTFM: collect server information.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44B16C0-523B-46A5-811A-0039227DF9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26191"/>
            <a:ext cx="6334958" cy="1789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607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FC06AB-8D8A-4EC3-8FEC-B9A2F60CE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Privilege Escalation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967F04-99FE-4FA3-8380-713F57F565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http://insecure.org/search.html?q=privilege%20escalation</a:t>
            </a:r>
            <a:endParaRPr lang="en-US" altLang="zh-CN" dirty="0"/>
          </a:p>
          <a:p>
            <a:r>
              <a:rPr lang="en-US" altLang="zh-CN" dirty="0">
                <a:hlinkClick r:id="rId3"/>
              </a:rPr>
              <a:t>https://bugs.chromium.org/p/project-zero/issues/list?can=1&amp;q=escalation&amp;colspec=ID+Type+Status+Priority+Milestone+Owner+Summary&amp;cells=ids</a:t>
            </a:r>
            <a:endParaRPr lang="en-US" altLang="zh-CN" dirty="0"/>
          </a:p>
          <a:p>
            <a:r>
              <a:rPr lang="en-US" altLang="zh-CN" dirty="0"/>
              <a:t>linpeas.sh</a:t>
            </a:r>
          </a:p>
          <a:p>
            <a:pPr lvl="1"/>
            <a:r>
              <a:rPr lang="en-US" altLang="zh-CN" dirty="0"/>
              <a:t>Check privilege escalation and other vulnerabilities.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202970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12719A-C699-4FBE-883D-39E7F8BCD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Windows Information Gathering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9AA68D-0352-4AA4-9E19-B3C7F3D02C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Windows network credential:</a:t>
            </a:r>
          </a:p>
          <a:p>
            <a:pPr lvl="1"/>
            <a:r>
              <a:rPr lang="en-US" altLang="zh-CN" dirty="0">
                <a:hlinkClick r:id="rId2"/>
              </a:rPr>
              <a:t>https://github.com/samratashok/nishang/blob/master/Gather/Get-WebCredentials.ps1</a:t>
            </a:r>
            <a:endParaRPr lang="en-US" altLang="zh-CN" dirty="0"/>
          </a:p>
          <a:p>
            <a:r>
              <a:rPr lang="en-US" altLang="zh-CN" dirty="0"/>
              <a:t>Collect Windows credential:</a:t>
            </a:r>
          </a:p>
          <a:p>
            <a:pPr lvl="1"/>
            <a:r>
              <a:rPr lang="en-US" altLang="zh-CN" dirty="0">
                <a:hlinkClick r:id="rId3"/>
              </a:rPr>
              <a:t>https://github.com/peewpw/Invoke-WCMDump/blob/master/Invoke-WCMDump.ps1</a:t>
            </a:r>
            <a:endParaRPr lang="en-US" altLang="zh-CN" dirty="0"/>
          </a:p>
          <a:p>
            <a:r>
              <a:rPr lang="en-US" altLang="zh-CN" dirty="0"/>
              <a:t>Collect cookies:</a:t>
            </a:r>
          </a:p>
          <a:p>
            <a:pPr lvl="1"/>
            <a:r>
              <a:rPr lang="en-US" altLang="zh-CN" dirty="0">
                <a:hlinkClick r:id="rId4"/>
              </a:rPr>
              <a:t>https://github.com/sekirkity/browsergather</a:t>
            </a:r>
            <a:endParaRPr lang="en-US" altLang="zh-CN" dirty="0"/>
          </a:p>
          <a:p>
            <a:r>
              <a:rPr lang="en-US" altLang="zh-CN" dirty="0"/>
              <a:t>Remote server password:</a:t>
            </a:r>
          </a:p>
          <a:p>
            <a:pPr lvl="1"/>
            <a:r>
              <a:rPr lang="en-US" altLang="zh-CN" dirty="0">
                <a:hlinkClick r:id="rId5"/>
              </a:rPr>
              <a:t>https://github.com/fireeye/SessionGopher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945054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70E1B2-5664-4164-9F85-5A2C80B16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Intranet Access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4E91EB-4733-45AD-B7D5-0BFCF770B9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Gain access to different host in intranet.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Dump </a:t>
            </a:r>
            <a:r>
              <a:rPr lang="en-US" altLang="zh-CN" dirty="0" err="1"/>
              <a:t>linux</a:t>
            </a:r>
            <a:r>
              <a:rPr lang="en-US" altLang="zh-CN" dirty="0"/>
              <a:t> process:</a:t>
            </a:r>
          </a:p>
          <a:p>
            <a:pPr lvl="1"/>
            <a:r>
              <a:rPr lang="en-US" altLang="zh-CN" dirty="0">
                <a:hlinkClick r:id="rId2"/>
              </a:rPr>
              <a:t>https://github.com/huntergregal/mimipenguin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574AF7D-5738-4754-B281-613BEB2C65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242040"/>
            <a:ext cx="4585807" cy="2874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5218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D81B66-3494-4E98-95CD-DE2F58164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Intranet Access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2CAB0B-A704-4011-A471-E3F73FDA26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Linux establish tunnel:</a:t>
            </a:r>
          </a:p>
          <a:p>
            <a:pPr lvl="1"/>
            <a:r>
              <a:rPr lang="en-US" altLang="zh-CN" dirty="0">
                <a:hlinkClick r:id="rId2"/>
              </a:rPr>
              <a:t>https://artkond.com/2017/03/23/pivoting-guide/#vpn-over-ssh</a:t>
            </a:r>
            <a:endParaRPr lang="en-US" altLang="zh-CN" dirty="0"/>
          </a:p>
          <a:p>
            <a:r>
              <a:rPr lang="en-US" altLang="zh-CN" dirty="0"/>
              <a:t>Linux vulnerability audit:</a:t>
            </a:r>
          </a:p>
          <a:p>
            <a:pPr lvl="1"/>
            <a:r>
              <a:rPr lang="en-US" altLang="zh-CN" dirty="0">
                <a:hlinkClick r:id="rId3"/>
              </a:rPr>
              <a:t>https://github.com/rebootuser/linenum</a:t>
            </a:r>
            <a:endParaRPr lang="en-US" altLang="zh-CN" dirty="0"/>
          </a:p>
          <a:p>
            <a:r>
              <a:rPr lang="en-US" altLang="zh-CN" dirty="0"/>
              <a:t>Yet another Linux vulnerability scan tool:</a:t>
            </a:r>
          </a:p>
          <a:p>
            <a:pPr lvl="1"/>
            <a:r>
              <a:rPr lang="en-US" altLang="zh-CN" dirty="0">
                <a:hlinkClick r:id="rId4"/>
              </a:rPr>
              <a:t>https://github.com/mzet-/linux-exploit-suggester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18403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311053-3B17-414A-A8D8-CE73B1BA1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Server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33EA48-F3D8-46F7-829D-F37CD2F3E4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External VPS server: hide from detection.</a:t>
            </a:r>
          </a:p>
          <a:p>
            <a:r>
              <a:rPr lang="en-US" altLang="zh-CN" dirty="0"/>
              <a:t>VPS security settings:</a:t>
            </a:r>
          </a:p>
          <a:p>
            <a:pPr lvl="1"/>
            <a:r>
              <a:rPr lang="en-US" altLang="zh-CN" dirty="0" err="1"/>
              <a:t>IPtables</a:t>
            </a:r>
            <a:endParaRPr lang="en-US" altLang="zh-CN" dirty="0"/>
          </a:p>
          <a:p>
            <a:pPr lvl="1"/>
            <a:r>
              <a:rPr lang="en-US" altLang="zh-CN" dirty="0"/>
              <a:t>Terraform/Red Baron</a:t>
            </a:r>
          </a:p>
        </p:txBody>
      </p:sp>
    </p:spTree>
    <p:extLst>
      <p:ext uri="{BB962C8B-B14F-4D97-AF65-F5344CB8AC3E}">
        <p14:creationId xmlns:p14="http://schemas.microsoft.com/office/powerpoint/2010/main" val="27572993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1B0EB2-9567-4991-901B-C5D8E485F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Other Attacking Methods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D5E3D0F-5C21-47CD-80F0-0B69E250FD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Chapter 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552055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409302-468B-43D0-BF76-28E743F5E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Social Engineering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6B975C-7CC1-461C-88FB-3E008D7D39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Doppelganger Domain</a:t>
            </a:r>
          </a:p>
          <a:p>
            <a:r>
              <a:rPr lang="en-US" altLang="zh-CN" dirty="0"/>
              <a:t>Phishing:</a:t>
            </a:r>
            <a:r>
              <a:rPr lang="zh-CN" altLang="en-US" dirty="0"/>
              <a:t> </a:t>
            </a:r>
            <a:r>
              <a:rPr lang="en-US" altLang="zh-CN" dirty="0"/>
              <a:t>PDF</a:t>
            </a:r>
            <a:r>
              <a:rPr lang="zh-CN" altLang="en-US" dirty="0"/>
              <a:t> </a:t>
            </a:r>
            <a:r>
              <a:rPr lang="en-US" altLang="zh-CN" dirty="0"/>
              <a:t>/</a:t>
            </a:r>
            <a:r>
              <a:rPr lang="zh-CN" altLang="en-US" dirty="0"/>
              <a:t> </a:t>
            </a:r>
            <a:r>
              <a:rPr lang="en-US" altLang="zh-CN" dirty="0"/>
              <a:t>PPT</a:t>
            </a:r>
            <a:r>
              <a:rPr lang="zh-CN" altLang="en-US" dirty="0"/>
              <a:t> </a:t>
            </a:r>
            <a:r>
              <a:rPr lang="en-US" altLang="zh-CN" dirty="0"/>
              <a:t>/</a:t>
            </a:r>
            <a:r>
              <a:rPr lang="zh-CN" altLang="en-US" dirty="0"/>
              <a:t> </a:t>
            </a:r>
            <a:r>
              <a:rPr lang="en-US" altLang="zh-CN" dirty="0"/>
              <a:t>DOC</a:t>
            </a:r>
            <a:r>
              <a:rPr lang="zh-CN" altLang="en-US" dirty="0"/>
              <a:t> </a:t>
            </a:r>
            <a:r>
              <a:rPr lang="en-US" altLang="zh-CN" dirty="0"/>
              <a:t>macro</a:t>
            </a:r>
            <a:r>
              <a:rPr lang="zh-CN" altLang="en-US" dirty="0"/>
              <a:t> </a:t>
            </a:r>
            <a:r>
              <a:rPr lang="en-US" altLang="zh-CN" dirty="0"/>
              <a:t>script</a:t>
            </a:r>
          </a:p>
          <a:p>
            <a:r>
              <a:rPr lang="en-US" altLang="zh-CN" dirty="0"/>
              <a:t>Supply chain attack</a:t>
            </a:r>
          </a:p>
        </p:txBody>
      </p:sp>
    </p:spTree>
    <p:extLst>
      <p:ext uri="{BB962C8B-B14F-4D97-AF65-F5344CB8AC3E}">
        <p14:creationId xmlns:p14="http://schemas.microsoft.com/office/powerpoint/2010/main" val="35775628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FB06AB-FFBA-402F-BA97-2DDBD0C16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Physical Attack</a:t>
            </a:r>
            <a:endParaRPr lang="zh-CN" altLang="en-US" dirty="0"/>
          </a:p>
        </p:txBody>
      </p:sp>
      <p:pic>
        <p:nvPicPr>
          <p:cNvPr id="1026" name="Picture 2" descr="黑客攻击（物理）_黑客攻击_物理表情- 发表情- fabiaoqing.com">
            <a:extLst>
              <a:ext uri="{FF2B5EF4-FFF2-40B4-BE49-F238E27FC236}">
                <a16:creationId xmlns:a16="http://schemas.microsoft.com/office/drawing/2014/main" id="{E458B94C-2373-4DA2-809B-C3170C19A92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0331" y="1825625"/>
            <a:ext cx="435133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40189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F11F83-9412-46FA-98B9-6D7D4BCAF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Physical Attack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A1450E-A511-473F-8EB2-E92D68B03E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ID card copy: proxmark3</a:t>
            </a:r>
          </a:p>
          <a:p>
            <a:pPr lvl="1"/>
            <a:r>
              <a:rPr lang="en-US" altLang="zh-CN" dirty="0">
                <a:hlinkClick r:id="rId2"/>
              </a:rPr>
              <a:t>http://hackerwarehouse.com/product/proxmark3-rdv2-kit/</a:t>
            </a:r>
            <a:endParaRPr lang="en-US" altLang="zh-CN" dirty="0"/>
          </a:p>
          <a:p>
            <a:r>
              <a:rPr lang="en-US" altLang="zh-CN" dirty="0"/>
              <a:t>Lock picks</a:t>
            </a:r>
          </a:p>
          <a:p>
            <a:r>
              <a:rPr lang="en-US" altLang="zh-CN" dirty="0"/>
              <a:t>LAN turtle: </a:t>
            </a:r>
            <a:r>
              <a:rPr lang="en-US" altLang="zh-CN" dirty="0">
                <a:hlinkClick r:id="rId3"/>
              </a:rPr>
              <a:t>https://shop.hak5.org/products/lan-turtle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2CEAE22-CC73-4532-B13B-A5EBD66583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788113"/>
            <a:ext cx="3590476" cy="27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4061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26F5B5-CFD8-4CD1-B491-0ACD0C87B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Physical Attack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F6D078-97F7-40A5-9806-32DE6FA20C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QuickCreds</a:t>
            </a:r>
            <a:r>
              <a:rPr lang="en-US" altLang="zh-CN" dirty="0"/>
              <a:t>: </a:t>
            </a:r>
            <a:r>
              <a:rPr lang="en-US" altLang="zh-CN" dirty="0">
                <a:hlinkClick r:id="rId2"/>
              </a:rPr>
              <a:t>https://www.youtube.com/watch?v=Aatp5gCskvk</a:t>
            </a:r>
            <a:endParaRPr lang="en-US" altLang="zh-CN" dirty="0"/>
          </a:p>
          <a:p>
            <a:r>
              <a:rPr lang="en-US" altLang="zh-CN" dirty="0"/>
              <a:t>Fake </a:t>
            </a:r>
            <a:r>
              <a:rPr lang="en-US" altLang="zh-CN" dirty="0" err="1"/>
              <a:t>WiFi</a:t>
            </a:r>
            <a:r>
              <a:rPr lang="en-US" altLang="zh-CN" dirty="0"/>
              <a:t>: </a:t>
            </a:r>
            <a:r>
              <a:rPr lang="en-US" altLang="zh-CN" dirty="0">
                <a:hlinkClick r:id="rId3"/>
              </a:rPr>
              <a:t>https://www.wifipineapple.com/pages/nano</a:t>
            </a:r>
            <a:endParaRPr lang="en-US" altLang="zh-CN" dirty="0"/>
          </a:p>
          <a:p>
            <a:r>
              <a:rPr lang="en-US" altLang="zh-CN" dirty="0"/>
              <a:t>Bash Bunny: </a:t>
            </a:r>
            <a:r>
              <a:rPr lang="en-US" altLang="zh-CN" dirty="0">
                <a:hlinkClick r:id="rId4"/>
              </a:rPr>
              <a:t>https://bashbunny.com/downloads</a:t>
            </a:r>
            <a:endParaRPr lang="en-US" altLang="zh-CN" dirty="0"/>
          </a:p>
          <a:p>
            <a:pPr lvl="1"/>
            <a:r>
              <a:rPr lang="en-US" altLang="zh-CN" dirty="0"/>
              <a:t>Bunny Tap: </a:t>
            </a:r>
            <a:r>
              <a:rPr lang="en-US" altLang="zh-CN" dirty="0">
                <a:hlinkClick r:id="rId2"/>
              </a:rPr>
              <a:t>https://www.youtube.com/watch?v=Aatp5gCskvk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3682400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D034ED-A98F-4735-BE9D-B79F31F36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Reference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23F073-7B81-4D52-8056-D1DA15B640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 Hacker Playbook</a:t>
            </a:r>
          </a:p>
          <a:p>
            <a:r>
              <a:rPr lang="en-US" altLang="zh-CN" dirty="0"/>
              <a:t>Other links in PPT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80878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3F5BE8-5A84-4EB7-8B3D-985B7A376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Key Toolkit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290ABE-5FF0-454D-9280-D852BBC948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Metasploit</a:t>
            </a:r>
          </a:p>
          <a:p>
            <a:r>
              <a:rPr lang="en-US" altLang="zh-CN" dirty="0"/>
              <a:t>Cobalt Strike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Powershell</a:t>
            </a:r>
            <a:r>
              <a:rPr lang="en-US" altLang="zh-CN" dirty="0"/>
              <a:t> Empire</a:t>
            </a:r>
          </a:p>
          <a:p>
            <a:r>
              <a:rPr lang="en-US" altLang="zh-CN" dirty="0"/>
              <a:t>dnscat2: </a:t>
            </a:r>
            <a:r>
              <a:rPr lang="en-US" altLang="zh-CN" dirty="0" err="1"/>
              <a:t>dns</a:t>
            </a:r>
            <a:r>
              <a:rPr lang="en-US" altLang="zh-CN" dirty="0"/>
              <a:t> encrypted tunnel.</a:t>
            </a: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7AFFB68C-17E0-48D4-BE7E-C7FAE9942E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82900"/>
            <a:ext cx="3323809" cy="217142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EBC7C80C-C154-41B7-85FC-E6A23A2C8A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9040" y="3776963"/>
            <a:ext cx="3961905" cy="2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712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53756A-AB12-4B05-9B56-51EF4E57C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Key Toolkit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E26A06-5593-4020-B988-ADC54D15CB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p0wnedShell: attacking PowerShell.</a:t>
            </a:r>
          </a:p>
          <a:p>
            <a:r>
              <a:rPr lang="en-US" altLang="zh-CN" dirty="0" err="1"/>
              <a:t>Pupy</a:t>
            </a:r>
            <a:r>
              <a:rPr lang="en-US" altLang="zh-CN" dirty="0"/>
              <a:t> Shell: remote manage and post-penetration.</a:t>
            </a:r>
          </a:p>
          <a:p>
            <a:r>
              <a:rPr lang="en-US" altLang="zh-CN" dirty="0"/>
              <a:t>PoshC2: red team co-operation.</a:t>
            </a:r>
          </a:p>
          <a:p>
            <a:r>
              <a:rPr lang="en-US" altLang="zh-CN" dirty="0"/>
              <a:t>Merlin: HTTP/2 framework like Empire.</a:t>
            </a:r>
          </a:p>
          <a:p>
            <a:r>
              <a:rPr lang="en-US" altLang="zh-CN" dirty="0" err="1"/>
              <a:t>Nishang</a:t>
            </a:r>
            <a:r>
              <a:rPr lang="en-US" altLang="zh-CN" dirty="0"/>
              <a:t>: script and payload collection.</a:t>
            </a:r>
          </a:p>
          <a:p>
            <a:endParaRPr lang="en-US" altLang="zh-CN" dirty="0"/>
          </a:p>
          <a:p>
            <a:r>
              <a:rPr lang="en-US" altLang="zh-CN" dirty="0"/>
              <a:t>http://thehackerplaybook.com/get.php</a:t>
            </a:r>
          </a:p>
        </p:txBody>
      </p:sp>
    </p:spTree>
    <p:extLst>
      <p:ext uri="{BB962C8B-B14F-4D97-AF65-F5344CB8AC3E}">
        <p14:creationId xmlns:p14="http://schemas.microsoft.com/office/powerpoint/2010/main" val="29329629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D1C15E-47C3-4E5A-8D25-205F078BA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Information Gathering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01B826A-B33A-440C-B5B4-13507B3BA1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Chapter 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286581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7CF253-CDEC-4821-AA46-9177590AE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Environment Audit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8DE845-BD00-443A-9E6B-05111C6718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Network structure and diff.</a:t>
            </a:r>
          </a:p>
          <a:p>
            <a:r>
              <a:rPr lang="en-US" altLang="zh-CN" dirty="0" err="1"/>
              <a:t>HTTPScreenshot</a:t>
            </a:r>
            <a:r>
              <a:rPr lang="en-US" altLang="zh-CN" dirty="0"/>
              <a:t>: Web application audit.</a:t>
            </a:r>
          </a:p>
          <a:p>
            <a:r>
              <a:rPr lang="en-US" altLang="zh-CN" dirty="0"/>
              <a:t>Shodan: network service to scan vulnerabilities.</a:t>
            </a:r>
          </a:p>
          <a:p>
            <a:r>
              <a:rPr lang="en-US" altLang="zh-CN" dirty="0"/>
              <a:t>Censys.io: auditing network services.</a:t>
            </a:r>
          </a:p>
          <a:p>
            <a:r>
              <a:rPr lang="en-US" altLang="zh-CN" dirty="0"/>
              <a:t>KNOCK: subdomain scan.</a:t>
            </a:r>
          </a:p>
          <a:p>
            <a:r>
              <a:rPr lang="en-US" altLang="zh-CN" dirty="0"/>
              <a:t>Sublist3r: directory free subdomain scan.</a:t>
            </a:r>
          </a:p>
          <a:p>
            <a:r>
              <a:rPr lang="en-US" altLang="zh-CN" dirty="0" err="1"/>
              <a:t>Github</a:t>
            </a:r>
            <a:r>
              <a:rPr lang="en-US" altLang="zh-CN" dirty="0"/>
              <a:t> / Git Leaks: source code leak.</a:t>
            </a:r>
          </a:p>
          <a:p>
            <a:r>
              <a:rPr lang="en-US" altLang="zh-CN" dirty="0"/>
              <a:t>Bucket Finder: bucket leak utility.</a:t>
            </a:r>
          </a:p>
        </p:txBody>
      </p:sp>
    </p:spTree>
    <p:extLst>
      <p:ext uri="{BB962C8B-B14F-4D97-AF65-F5344CB8AC3E}">
        <p14:creationId xmlns:p14="http://schemas.microsoft.com/office/powerpoint/2010/main" val="17662531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7F2569-CE1A-409E-93DF-0AC74CECC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Environment Audit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D64836-AF35-4C2C-B80C-F77EC250E8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tko</a:t>
            </a:r>
            <a:r>
              <a:rPr lang="en-US" altLang="zh-CN" dirty="0"/>
              <a:t>-subs: subdomain hijack.</a:t>
            </a:r>
          </a:p>
          <a:p>
            <a:pPr lvl="1"/>
            <a:r>
              <a:rPr lang="en-US" altLang="zh-CN" dirty="0" err="1"/>
              <a:t>HostileSubBruteforcer</a:t>
            </a:r>
            <a:endParaRPr lang="en-US" altLang="zh-CN" dirty="0"/>
          </a:p>
          <a:p>
            <a:pPr lvl="1"/>
            <a:r>
              <a:rPr lang="en-US" altLang="zh-CN" dirty="0" err="1"/>
              <a:t>autoSubTakeover</a:t>
            </a:r>
            <a:endParaRPr lang="en-US" altLang="zh-CN" dirty="0"/>
          </a:p>
          <a:p>
            <a:r>
              <a:rPr lang="en-US" altLang="zh-CN" dirty="0" err="1"/>
              <a:t>SimplyEmail</a:t>
            </a:r>
            <a:r>
              <a:rPr lang="en-US" altLang="zh-CN" dirty="0"/>
              <a:t>: email address scan.</a:t>
            </a:r>
          </a:p>
        </p:txBody>
      </p:sp>
    </p:spTree>
    <p:extLst>
      <p:ext uri="{BB962C8B-B14F-4D97-AF65-F5344CB8AC3E}">
        <p14:creationId xmlns:p14="http://schemas.microsoft.com/office/powerpoint/2010/main" val="42120863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FC85FB-F865-4D38-AA0E-D4B92BB1C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Email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741914-C9CA-4EB6-8AA1-9906B2CE8F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1.4 </a:t>
            </a:r>
            <a:r>
              <a:rPr lang="zh-CN" altLang="en-US" dirty="0"/>
              <a:t>亿密码泄露（</a:t>
            </a:r>
            <a:r>
              <a:rPr lang="en-US" altLang="zh-CN" dirty="0"/>
              <a:t>2017</a:t>
            </a:r>
            <a:r>
              <a:rPr lang="zh-CN" altLang="en-US" dirty="0"/>
              <a:t>年）： </a:t>
            </a:r>
            <a:r>
              <a:rPr lang="en-US" altLang="zh-CN" dirty="0"/>
              <a:t>https://thehackernews.com/2017/12/data-breach-password-list.html</a:t>
            </a:r>
          </a:p>
          <a:p>
            <a:r>
              <a:rPr lang="en-US" altLang="zh-CN" dirty="0"/>
              <a:t>Adobe </a:t>
            </a:r>
            <a:r>
              <a:rPr lang="zh-CN" altLang="en-US" dirty="0"/>
              <a:t>信息泄露（</a:t>
            </a:r>
            <a:r>
              <a:rPr lang="en-US" altLang="zh-CN" dirty="0"/>
              <a:t>2013</a:t>
            </a:r>
            <a:r>
              <a:rPr lang="zh-CN" altLang="en-US" dirty="0"/>
              <a:t>年）： </a:t>
            </a:r>
            <a:r>
              <a:rPr lang="en-US" altLang="zh-CN" dirty="0"/>
              <a:t>https://nakedsecurity.sophos.com/2013/11/04/anatomy-of-a-password-dis</a:t>
            </a:r>
          </a:p>
          <a:p>
            <a:r>
              <a:rPr lang="en-US" altLang="zh-CN" dirty="0"/>
              <a:t>aster-adobes-giant-sized-cryptographic-blunder/</a:t>
            </a:r>
          </a:p>
          <a:p>
            <a:r>
              <a:rPr lang="en-US" altLang="zh-CN" dirty="0" err="1"/>
              <a:t>Pastebin</a:t>
            </a:r>
            <a:r>
              <a:rPr lang="en-US" altLang="zh-CN" dirty="0"/>
              <a:t> Dumps</a:t>
            </a:r>
            <a:r>
              <a:rPr lang="zh-CN" altLang="en-US" dirty="0"/>
              <a:t>： </a:t>
            </a:r>
            <a:r>
              <a:rPr lang="en-US" altLang="zh-CN" dirty="0"/>
              <a:t>http://psbdmp.ws/</a:t>
            </a:r>
          </a:p>
          <a:p>
            <a:r>
              <a:rPr lang="en-US" altLang="zh-CN" dirty="0" err="1"/>
              <a:t>Exploit.In</a:t>
            </a:r>
            <a:r>
              <a:rPr lang="en-US" altLang="zh-CN" dirty="0"/>
              <a:t> Dump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369120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1167</Words>
  <Application>Microsoft Office PowerPoint</Application>
  <PresentationFormat>宽屏</PresentationFormat>
  <Paragraphs>190</Paragraphs>
  <Slides>35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39" baseType="lpstr">
      <vt:lpstr>等线</vt:lpstr>
      <vt:lpstr>等线 Light</vt:lpstr>
      <vt:lpstr>Arial</vt:lpstr>
      <vt:lpstr>Office 主题​​</vt:lpstr>
      <vt:lpstr>Penetration Testing</vt:lpstr>
      <vt:lpstr>Environment Settings</vt:lpstr>
      <vt:lpstr>Server</vt:lpstr>
      <vt:lpstr>Key Toolkit</vt:lpstr>
      <vt:lpstr>Key Toolkit</vt:lpstr>
      <vt:lpstr>Information Gathering</vt:lpstr>
      <vt:lpstr>Environment Audit</vt:lpstr>
      <vt:lpstr>Environment Audit</vt:lpstr>
      <vt:lpstr>Email</vt:lpstr>
      <vt:lpstr>OSINT</vt:lpstr>
      <vt:lpstr>Web Application Exploiting</vt:lpstr>
      <vt:lpstr>SRC / Vulnerability Bounty</vt:lpstr>
      <vt:lpstr>Web Application Exploiting</vt:lpstr>
      <vt:lpstr>Network Scan</vt:lpstr>
      <vt:lpstr>XSS</vt:lpstr>
      <vt:lpstr>XSS</vt:lpstr>
      <vt:lpstr>NoSQL Injection</vt:lpstr>
      <vt:lpstr>Deserialization Vulnerability</vt:lpstr>
      <vt:lpstr>Template Injection</vt:lpstr>
      <vt:lpstr>JavaScript &amp; RCE</vt:lpstr>
      <vt:lpstr>SSRF</vt:lpstr>
      <vt:lpstr>XXE</vt:lpstr>
      <vt:lpstr>Network Attack</vt:lpstr>
      <vt:lpstr>Attacking a System</vt:lpstr>
      <vt:lpstr>CME Scan</vt:lpstr>
      <vt:lpstr>Privilege Escalation</vt:lpstr>
      <vt:lpstr>Windows Information Gathering</vt:lpstr>
      <vt:lpstr>Intranet Access</vt:lpstr>
      <vt:lpstr>Intranet Access</vt:lpstr>
      <vt:lpstr>Other Attacking Methods</vt:lpstr>
      <vt:lpstr>Social Engineering</vt:lpstr>
      <vt:lpstr>Physical Attack</vt:lpstr>
      <vt:lpstr>Physical Attack</vt:lpstr>
      <vt:lpstr>Physical Attack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Penetration Testing</dc:title>
  <dc:creator>绕鹅 安德</dc:creator>
  <cp:lastModifiedBy>绕鹅 安德</cp:lastModifiedBy>
  <cp:revision>2</cp:revision>
  <dcterms:created xsi:type="dcterms:W3CDTF">2021-08-20T05:59:43Z</dcterms:created>
  <dcterms:modified xsi:type="dcterms:W3CDTF">2021-08-20T09:04:32Z</dcterms:modified>
</cp:coreProperties>
</file>