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8" r:id="rId5"/>
    <p:sldId id="266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67EDA-09AB-4309-ACD0-C52D03FBEE3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6D7-AB4F-4E80-BE32-E929A596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4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BB7061-98EF-4456-B5C6-78771AD0AC13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43F-39C3-4BD8-B546-DC3E5DCFD31F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7E39-82F4-40EB-835A-9B17E945301B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2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99D5-33C4-4BCC-BC8A-D637D57F6632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7CFD-B0DB-41AE-9C94-9A28DDABB0F6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9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DDB5-B71D-48D6-A3D8-957BCEB36642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D04-AA30-45CF-B84C-B001A32FFD89}" type="datetime1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F53-3411-4E67-9F07-C88A4B2CE693}" type="datetime1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EC18-05A7-4D0A-B844-5C778F7B880E}" type="datetime1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B92D-AB96-467E-8B79-7CA476FF8B2B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D5DE-8C56-4440-B341-EFF08CAF5712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3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21D860-E91E-46D4-B2B7-BB5C3A9643BD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64" b="10964"/>
          <a:stretch/>
        </p:blipFill>
        <p:spPr>
          <a:xfrm>
            <a:off x="0" y="0"/>
            <a:ext cx="12192000" cy="5218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264932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Direct Debit smart contract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#BIOTS16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1363" y="5264932"/>
            <a:ext cx="3200400" cy="1463040"/>
          </a:xfrm>
        </p:spPr>
        <p:txBody>
          <a:bodyPr anchor="t">
            <a:normAutofit/>
          </a:bodyPr>
          <a:lstStyle/>
          <a:p>
            <a:r>
              <a:rPr lang="en-US" dirty="0"/>
              <a:t>Franck </a:t>
            </a:r>
            <a:r>
              <a:rPr lang="en-US" dirty="0" err="1"/>
              <a:t>Berney</a:t>
            </a:r>
            <a:endParaRPr lang="en-US" dirty="0"/>
          </a:p>
          <a:p>
            <a:r>
              <a:rPr lang="en-US" dirty="0"/>
              <a:t>Michel </a:t>
            </a:r>
            <a:r>
              <a:rPr lang="en-US" dirty="0" err="1"/>
              <a:t>Kaporin</a:t>
            </a:r>
            <a:endParaRPr lang="en-US" dirty="0"/>
          </a:p>
          <a:p>
            <a:r>
              <a:rPr lang="en-US" dirty="0"/>
              <a:t>Lukasz </a:t>
            </a:r>
            <a:r>
              <a:rPr lang="en-US" dirty="0" err="1"/>
              <a:t>Dykcik</a:t>
            </a:r>
            <a:endParaRPr lang="en-US" dirty="0"/>
          </a:p>
          <a:p>
            <a:r>
              <a:rPr lang="en-US" dirty="0"/>
              <a:t>Olivier Starkenmann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95581" y="6126480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September 2016</a:t>
            </a:r>
          </a:p>
        </p:txBody>
      </p:sp>
    </p:spTree>
    <p:extLst>
      <p:ext uri="{BB962C8B-B14F-4D97-AF65-F5344CB8AC3E}">
        <p14:creationId xmlns:p14="http://schemas.microsoft.com/office/powerpoint/2010/main" val="362050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nowadays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 our everyday life we use various services deriving from periodically contracts, like telephone abonnements, fitness abonnements, credit cards,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/>
              <a:t>Thanks to Direct Debits these transactions are automated!</a:t>
            </a:r>
          </a:p>
          <a:p>
            <a:pPr marL="0" indent="0">
              <a:buNone/>
            </a:pPr>
            <a:r>
              <a:rPr lang="en-US" sz="2400" dirty="0"/>
              <a:t>What’s a Direct Debit 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	“A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direct debit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direct withdrawal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is a financial transaction in which one 	person withdraws funds from another person's bank account.”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								Wikipedia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Clients conclude a contract that allows organizations to specify and collect payments directly from the client's bank account. </a:t>
            </a:r>
          </a:p>
          <a:p>
            <a:pPr marL="0" indent="0">
              <a:buNone/>
            </a:pPr>
            <a:r>
              <a:rPr lang="en-US" sz="2400" dirty="0"/>
              <a:t>The payment beneficiary has full control on the period and amount of each payment.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10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Direct Debit involves the </a:t>
            </a:r>
            <a:r>
              <a:rPr lang="en-US" sz="2600" b="1" dirty="0"/>
              <a:t>intervention of a Bank</a:t>
            </a:r>
            <a:r>
              <a:rPr lang="en-US" sz="2600" dirty="0"/>
              <a:t>: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Need a bank account allowing this option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Need to pay various banking fees 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The bank decides which organizations are </a:t>
            </a:r>
            <a:br>
              <a:rPr lang="en-US" sz="2400" dirty="0"/>
            </a:br>
            <a:r>
              <a:rPr lang="en-US" sz="2400" dirty="0"/>
              <a:t>allowed to use direct debit </a:t>
            </a:r>
          </a:p>
          <a:p>
            <a:pPr marL="0" indent="0">
              <a:buNone/>
            </a:pPr>
            <a:r>
              <a:rPr lang="en-US" sz="2600" dirty="0"/>
              <a:t>Direct Debit involves </a:t>
            </a:r>
            <a:r>
              <a:rPr lang="en-US" sz="2600" b="1" dirty="0"/>
              <a:t>fraud problems</a:t>
            </a:r>
            <a:r>
              <a:rPr lang="en-US" sz="2600" dirty="0"/>
              <a:t>: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Banks failing to control transactions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Client takes time to realize frauds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475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with </a:t>
            </a:r>
            <a:r>
              <a:rPr lang="en-US" dirty="0" err="1"/>
              <a:t>blockchain</a:t>
            </a:r>
            <a:r>
              <a:rPr lang="en-US" dirty="0"/>
              <a:t> 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4</a:t>
            </a:fld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095533" y="3183130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More 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5533" y="5033167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Less Frauds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83862" y="5033167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Less Fees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25038" y="1881516"/>
            <a:ext cx="3840535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 Debit Smart Contract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43023" y="3177816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bank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0388" y="5033167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More Accessible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25037" y="1881517"/>
            <a:ext cx="3840535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 Debit Smart Contract</a:t>
            </a:r>
          </a:p>
        </p:txBody>
      </p:sp>
      <p:cxnSp>
        <p:nvCxnSpPr>
          <p:cNvPr id="19" name="Elbow Connector 18"/>
          <p:cNvCxnSpPr>
            <a:stCxn id="10" idx="3"/>
            <a:endCxn id="4" idx="0"/>
          </p:cNvCxnSpPr>
          <p:nvPr/>
        </p:nvCxnSpPr>
        <p:spPr>
          <a:xfrm>
            <a:off x="8465573" y="2315625"/>
            <a:ext cx="1144724" cy="867505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1"/>
            <a:endCxn id="13" idx="0"/>
          </p:cNvCxnSpPr>
          <p:nvPr/>
        </p:nvCxnSpPr>
        <p:spPr>
          <a:xfrm rot="10800000" flipV="1">
            <a:off x="3557788" y="2315624"/>
            <a:ext cx="1067251" cy="862191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15" idx="0"/>
          </p:cNvCxnSpPr>
          <p:nvPr/>
        </p:nvCxnSpPr>
        <p:spPr>
          <a:xfrm rot="5400000">
            <a:off x="2257904" y="3733283"/>
            <a:ext cx="987133" cy="1612635"/>
          </a:xfrm>
          <a:prstGeom prst="bentConnector3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  <a:endCxn id="9" idx="0"/>
          </p:cNvCxnSpPr>
          <p:nvPr/>
        </p:nvCxnSpPr>
        <p:spPr>
          <a:xfrm rot="16200000" flipH="1">
            <a:off x="4034640" y="3569180"/>
            <a:ext cx="987133" cy="1940839"/>
          </a:xfrm>
          <a:prstGeom prst="bentConnector3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6" idx="0"/>
          </p:cNvCxnSpPr>
          <p:nvPr/>
        </p:nvCxnSpPr>
        <p:spPr>
          <a:xfrm>
            <a:off x="9610297" y="4051348"/>
            <a:ext cx="0" cy="981819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0" idx="3"/>
          </p:cNvCxnSpPr>
          <p:nvPr/>
        </p:nvCxnSpPr>
        <p:spPr>
          <a:xfrm>
            <a:off x="8465572" y="2315626"/>
            <a:ext cx="1144724" cy="867505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1"/>
          </p:cNvCxnSpPr>
          <p:nvPr/>
        </p:nvCxnSpPr>
        <p:spPr>
          <a:xfrm rot="10800000" flipV="1">
            <a:off x="3557787" y="2315625"/>
            <a:ext cx="1067251" cy="862191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6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Direct Debit Smart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created a smart contract that enables a multiple of direct debit operations and Standing order operations. </a:t>
            </a:r>
          </a:p>
          <a:p>
            <a:pPr marL="0" indent="0">
              <a:buNone/>
            </a:pPr>
            <a:r>
              <a:rPr lang="en-US" dirty="0"/>
              <a:t>The client can set up as many orders as he wants and delete orders at anytime.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5</a:t>
            </a:fld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099127" y="4360489"/>
            <a:ext cx="2669309" cy="1735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/>
              <a:t>The beneficiary address</a:t>
            </a:r>
          </a:p>
          <a:p>
            <a:pPr lvl="0" algn="ctr"/>
            <a:r>
              <a:rPr lang="en-US" sz="2000" dirty="0"/>
              <a:t>The value</a:t>
            </a:r>
          </a:p>
          <a:p>
            <a:pPr lvl="0" algn="ctr"/>
            <a:r>
              <a:rPr lang="en-US" sz="2000" dirty="0"/>
              <a:t>The period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360489"/>
            <a:ext cx="3098800" cy="1735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/>
              <a:t>Choose Fix or Variable payment</a:t>
            </a:r>
          </a:p>
          <a:p>
            <a:pPr lvl="0" algn="ctr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169564" y="4364645"/>
            <a:ext cx="2895600" cy="17353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beneficiary has the right to change the value of the payment</a:t>
            </a:r>
          </a:p>
          <a:p>
            <a:pPr lvl="0" algn="ctr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99126" y="3672379"/>
            <a:ext cx="2669309" cy="5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Set the transaction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3672379"/>
            <a:ext cx="3098800" cy="5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Set the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69563" y="3672379"/>
            <a:ext cx="2895600" cy="5238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If Variable payment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883742" y="4916129"/>
            <a:ext cx="403123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642420" y="4916129"/>
            <a:ext cx="403123" cy="432619"/>
          </a:xfrm>
          <a:prstGeom prst="rightArrow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the smart contract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57828"/>
            <a:ext cx="9069768" cy="319836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83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204220A9-8169-41E4-BAB0-7F0C1ECA1A6B}" type="slidenum">
              <a:rPr lang="en-US" sz="1200" smtClean="0"/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489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Smart contract 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204220A9-8169-41E4-BAB0-7F0C1ECA1A6B}" type="slidenum">
              <a:rPr lang="en-US" sz="1200" smtClean="0"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865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To avoid frauds when the beneficiary can change transaction’s value:</a:t>
            </a:r>
          </a:p>
          <a:p>
            <a:pPr marL="128016" lvl="1" indent="0">
              <a:buNone/>
            </a:pPr>
            <a:r>
              <a:rPr lang="en-US" sz="2400" dirty="0"/>
              <a:t>Add an option to set a limit of value changes.</a:t>
            </a:r>
          </a:p>
          <a:p>
            <a:pPr marL="128016" lvl="1" indent="0">
              <a:buNone/>
            </a:pPr>
            <a:r>
              <a:rPr lang="en-US" sz="2400" dirty="0"/>
              <a:t>Add an option that enables creating an additional smart contract when payments details are changed by the beneficiary that lock the transaction for a certain period until validation of the client.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204220A9-8169-41E4-BAB0-7F0C1ECA1A6B}" type="slidenum">
              <a:rPr lang="en-US" sz="1200" smtClean="0"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0959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424</TotalTime>
  <Words>370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Tw Cen MT</vt:lpstr>
      <vt:lpstr>Tw Cen MT Condensed</vt:lpstr>
      <vt:lpstr>Wingdings</vt:lpstr>
      <vt:lpstr>Wingdings 3</vt:lpstr>
      <vt:lpstr>Integral</vt:lpstr>
      <vt:lpstr>Direct Debit smart contract #BIOTS16</vt:lpstr>
      <vt:lpstr>Direct Debit nowadays </vt:lpstr>
      <vt:lpstr>Direct Debit Issues </vt:lpstr>
      <vt:lpstr>Direct Debit with blockchain </vt:lpstr>
      <vt:lpstr>Our Direct Debit Smart Contract</vt:lpstr>
      <vt:lpstr>Coding the smart contract</vt:lpstr>
      <vt:lpstr>Coding challenges</vt:lpstr>
      <vt:lpstr>Direct debit Smart contract Demo </vt:lpstr>
      <vt:lpstr>Further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debit contract BIOTS 16</dc:title>
  <dc:creator>Olivier Starkenmann</dc:creator>
  <cp:lastModifiedBy>Michel Kaporin</cp:lastModifiedBy>
  <cp:revision>29</cp:revision>
  <dcterms:created xsi:type="dcterms:W3CDTF">2016-09-08T07:54:31Z</dcterms:created>
  <dcterms:modified xsi:type="dcterms:W3CDTF">2016-09-08T15:58:56Z</dcterms:modified>
</cp:coreProperties>
</file>