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1"/>
  </p:notesMasterIdLst>
  <p:sldIdLst>
    <p:sldId id="256" r:id="rId2"/>
    <p:sldId id="264" r:id="rId3"/>
    <p:sldId id="257" r:id="rId4"/>
    <p:sldId id="258" r:id="rId5"/>
    <p:sldId id="259" r:id="rId6"/>
    <p:sldId id="260" r:id="rId7"/>
    <p:sldId id="261" r:id="rId8"/>
    <p:sldId id="262" r:id="rId9"/>
    <p:sldId id="263"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10" d="100"/>
          <a:sy n="110" d="100"/>
        </p:scale>
        <p:origin x="164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1A24E-1D2A-436A-85E1-935CDCF87032}" type="datetimeFigureOut">
              <a:rPr lang="en-GB" smtClean="0"/>
              <a:t>22/10/2025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C0BD68-6856-4BF4-A509-7F603DA6FC72}" type="slidenum">
              <a:rPr lang="en-GB" smtClean="0"/>
              <a:t>‹#›</a:t>
            </a:fld>
            <a:endParaRPr lang="en-GB"/>
          </a:p>
        </p:txBody>
      </p:sp>
    </p:spTree>
    <p:extLst>
      <p:ext uri="{BB962C8B-B14F-4D97-AF65-F5344CB8AC3E}">
        <p14:creationId xmlns:p14="http://schemas.microsoft.com/office/powerpoint/2010/main" val="3259118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commercial hosting infrastructure, Sea Turtle blends its operations with legitimate traffic, making detection harder.</a:t>
            </a:r>
          </a:p>
        </p:txBody>
      </p:sp>
      <p:sp>
        <p:nvSpPr>
          <p:cNvPr id="4" name="Slide Number Placeholder 3"/>
          <p:cNvSpPr>
            <a:spLocks noGrp="1"/>
          </p:cNvSpPr>
          <p:nvPr>
            <p:ph type="sldNum" sz="quarter" idx="5"/>
          </p:nvPr>
        </p:nvSpPr>
        <p:spPr/>
        <p:txBody>
          <a:bodyPr/>
          <a:lstStyle/>
          <a:p>
            <a:fld id="{1CC0BD68-6856-4BF4-A509-7F603DA6FC72}" type="slidenum">
              <a:rPr lang="en-GB" smtClean="0"/>
              <a:t>5</a:t>
            </a:fld>
            <a:endParaRPr lang="en-GB"/>
          </a:p>
        </p:txBody>
      </p:sp>
    </p:spTree>
    <p:extLst>
      <p:ext uri="{BB962C8B-B14F-4D97-AF65-F5344CB8AC3E}">
        <p14:creationId xmlns:p14="http://schemas.microsoft.com/office/powerpoint/2010/main" val="308085301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a:xfrm>
            <a:off x="812805" y="6272785"/>
            <a:ext cx="4745736" cy="365125"/>
          </a:xfrm>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785639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1774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0887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599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6401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4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826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5BCAD085-E8A6-8845-BD4E-CB4CCA059FC4}" type="datetimeFigureOut">
              <a:rPr lang="en-US" smtClean="0"/>
              <a:t>10/22/2025</a:t>
            </a:fld>
            <a:endParaRPr lang="en-US"/>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66714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84241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5BCAD085-E8A6-8845-BD4E-CB4CCA059FC4}" type="datetimeFigureOut">
              <a:rPr lang="en-US" smtClean="0"/>
              <a:t>10/22/2025</a:t>
            </a:fld>
            <a:endParaRPr lang="en-US"/>
          </a:p>
        </p:txBody>
      </p:sp>
      <p:sp>
        <p:nvSpPr>
          <p:cNvPr id="10" name="Footer Placeholder 9"/>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6772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5BCAD085-E8A6-8845-BD4E-CB4CCA059FC4}" type="datetimeFigureOut">
              <a:rPr lang="en-US" smtClean="0"/>
              <a:t>10/22/2025</a:t>
            </a:fld>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33404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5BCAD085-E8A6-8845-BD4E-CB4CCA059FC4}" type="datetimeFigureOut">
              <a:rPr lang="en-US" smtClean="0"/>
              <a:t>10/22/2025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9903353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Sea Turtle Threat Intelligence Report</a:t>
            </a:r>
          </a:p>
        </p:txBody>
      </p:sp>
      <p:sp>
        <p:nvSpPr>
          <p:cNvPr id="3" name="Subtitle 2"/>
          <p:cNvSpPr>
            <a:spLocks noGrp="1"/>
          </p:cNvSpPr>
          <p:nvPr>
            <p:ph type="subTitle" idx="1"/>
          </p:nvPr>
        </p:nvSpPr>
        <p:spPr>
          <a:xfrm>
            <a:off x="667914" y="4778525"/>
            <a:ext cx="6154227" cy="1294504"/>
          </a:xfrm>
        </p:spPr>
        <p:txBody>
          <a:bodyPr>
            <a:normAutofit fontScale="25000" lnSpcReduction="20000"/>
          </a:bodyPr>
          <a:lstStyle/>
          <a:p>
            <a:endParaRPr dirty="0"/>
          </a:p>
          <a:p>
            <a:r>
              <a:rPr sz="8700" b="1" dirty="0">
                <a:latin typeface="Colonna MT" panose="04020805060202030203" pitchFamily="82" charset="0"/>
              </a:rPr>
              <a:t>Prepared by: Onaopemipo David Olugbemiro</a:t>
            </a:r>
          </a:p>
          <a:p>
            <a:r>
              <a:rPr sz="8700" b="1" dirty="0">
                <a:latin typeface="Colonna MT" panose="04020805060202030203" pitchFamily="82" charset="0"/>
              </a:rPr>
              <a:t>Date: October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F08C-F9C8-47A0-BD4B-62643CE62EBC}"/>
              </a:ext>
            </a:extLst>
          </p:cNvPr>
          <p:cNvSpPr>
            <a:spLocks noGrp="1"/>
          </p:cNvSpPr>
          <p:nvPr>
            <p:ph type="title"/>
          </p:nvPr>
        </p:nvSpPr>
        <p:spPr/>
        <p:txBody>
          <a:bodyPr>
            <a:normAutofit/>
          </a:bodyPr>
          <a:lstStyle/>
          <a:p>
            <a:r>
              <a:rPr lang="en-GB" sz="3200" dirty="0"/>
              <a:t>Executive Summary </a:t>
            </a:r>
          </a:p>
        </p:txBody>
      </p:sp>
      <p:sp>
        <p:nvSpPr>
          <p:cNvPr id="3" name="Content Placeholder 2">
            <a:extLst>
              <a:ext uri="{FF2B5EF4-FFF2-40B4-BE49-F238E27FC236}">
                <a16:creationId xmlns:a16="http://schemas.microsoft.com/office/drawing/2014/main" id="{5423F95F-4F1A-49F5-8C7F-EE5EA35E9863}"/>
              </a:ext>
            </a:extLst>
          </p:cNvPr>
          <p:cNvSpPr>
            <a:spLocks noGrp="1"/>
          </p:cNvSpPr>
          <p:nvPr>
            <p:ph idx="1"/>
          </p:nvPr>
        </p:nvSpPr>
        <p:spPr>
          <a:xfrm>
            <a:off x="685800" y="2121408"/>
            <a:ext cx="7772400" cy="2513345"/>
          </a:xfrm>
        </p:spPr>
        <p:txBody>
          <a:bodyPr>
            <a:normAutofit lnSpcReduction="10000"/>
          </a:bodyPr>
          <a:lstStyle/>
          <a:p>
            <a:pPr marL="0" indent="0">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This report documents the investigation of the Sea Turtle threat actor group based on data extracted from the MISP threat intelligence platform. Sea Turtle, a Turkish-linked espionage group, has conducted multiple DNS hijacking and credential theft operations against government and critical infrastructure targets in Europe. By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Indicators of Compromise (IOCs) and mapping them to MITRE ATT&amp;CK, this report reveals how Sea Turtle leverages VPN-based access, malicious C2 servers, and rented hosting infrastructure to mask its operations. The findings provide actionable recommendations to improve detection, mitigation, and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defense</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strategies for National CERT and partner organizations.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1885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749" y="3585756"/>
            <a:ext cx="4521926" cy="551688"/>
          </a:xfrm>
        </p:spPr>
        <p:txBody>
          <a:bodyPr>
            <a:normAutofit/>
          </a:bodyPr>
          <a:lstStyle/>
          <a:p>
            <a:r>
              <a:rPr lang="en-GB" sz="2000" dirty="0"/>
              <a:t>Project Objective</a:t>
            </a:r>
            <a:endParaRPr sz="2000" dirty="0"/>
          </a:p>
        </p:txBody>
      </p:sp>
      <p:sp>
        <p:nvSpPr>
          <p:cNvPr id="3" name="Content Placeholder 2"/>
          <p:cNvSpPr>
            <a:spLocks noGrp="1"/>
          </p:cNvSpPr>
          <p:nvPr>
            <p:ph idx="1"/>
          </p:nvPr>
        </p:nvSpPr>
        <p:spPr>
          <a:xfrm>
            <a:off x="685800" y="926156"/>
            <a:ext cx="7772400" cy="2346089"/>
          </a:xfrm>
        </p:spPr>
        <p:txBody>
          <a:bodyPr>
            <a:normAutofit fontScale="85000" lnSpcReduction="20000"/>
          </a:bodyPr>
          <a:lstStyle/>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This report provides an in-depth analysis of a sophisticated espionage group known as Sea Turtle, also referred to as Teal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Kurma</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or Marbled Dust. This threat actor has been active since at least 2017 and has primarily targeted governmental, telecommunications, and critical infrastructure organizations across Europe and the Middle East. The group is associated with state-sponsored campaigns focused on credential theft, DNS hijacking, and persistent access to registrar systems.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This report documents the investigation process using real-world intelligence feeds obtained from the MISP platform, which helped identify Indicators of Compromise (IOCs), attack infrastructure, and mapped observed </a:t>
            </a:r>
            <a:r>
              <a:rPr lang="en-GB" sz="18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 to the MITRE ATT&amp;CK framework. The intelligence gathered provides actionable recommendations for defensive measures that can be adopted by National CERTs.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15E9F71-74A7-48C5-866D-4BFE157C3963}"/>
              </a:ext>
            </a:extLst>
          </p:cNvPr>
          <p:cNvPicPr>
            <a:picLocks noChangeAspect="1"/>
          </p:cNvPicPr>
          <p:nvPr/>
        </p:nvPicPr>
        <p:blipFill>
          <a:blip r:embed="rId2"/>
          <a:stretch>
            <a:fillRect/>
          </a:stretch>
        </p:blipFill>
        <p:spPr>
          <a:xfrm>
            <a:off x="709749" y="405981"/>
            <a:ext cx="4524375" cy="552450"/>
          </a:xfrm>
          <a:prstGeom prst="rect">
            <a:avLst/>
          </a:prstGeom>
        </p:spPr>
      </p:pic>
      <p:sp>
        <p:nvSpPr>
          <p:cNvPr id="8" name="TextBox 7">
            <a:extLst>
              <a:ext uri="{FF2B5EF4-FFF2-40B4-BE49-F238E27FC236}">
                <a16:creationId xmlns:a16="http://schemas.microsoft.com/office/drawing/2014/main" id="{73E730E9-0A53-41EC-8379-CBB9C5FD8F75}"/>
              </a:ext>
            </a:extLst>
          </p:cNvPr>
          <p:cNvSpPr txBox="1"/>
          <p:nvPr/>
        </p:nvSpPr>
        <p:spPr>
          <a:xfrm>
            <a:off x="685800" y="4328160"/>
            <a:ext cx="7554685" cy="1846659"/>
          </a:xfrm>
          <a:prstGeom prst="rect">
            <a:avLst/>
          </a:prstGeom>
          <a:noFill/>
        </p:spPr>
        <p:txBody>
          <a:bodyPr wrap="square" rtlCol="0">
            <a:spAutoFit/>
          </a:bodyPr>
          <a:lstStyle/>
          <a:p>
            <a:r>
              <a:rPr lang="en-GB" sz="1600" dirty="0">
                <a:effectLst/>
                <a:latin typeface="Times New Roman" panose="02020603050405020304" pitchFamily="18" charset="0"/>
                <a:ea typeface="Calibri" panose="020F0502020204030204" pitchFamily="34" charset="0"/>
                <a:cs typeface="Times New Roman" panose="02020603050405020304" pitchFamily="18" charset="0"/>
              </a:rPr>
              <a:t>The main objective of this project is to investigate the Sea Turtle threat actor using threat intelligence data extracted from MISP. The analysis aims to uncover their attack infrastructure, identify key indicators of compromise, and align their tactics, techniques, and procedures (TTPs) with the MITRE ATT&amp;CK framework. The goal is to produce a comprehensive threat profile that supports early detection and mitigation of potential Sea Turtle activities.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Investigation method</a:t>
            </a:r>
            <a:endParaRPr dirty="0"/>
          </a:p>
        </p:txBody>
      </p:sp>
      <p:sp>
        <p:nvSpPr>
          <p:cNvPr id="3" name="Content Placeholder 2"/>
          <p:cNvSpPr>
            <a:spLocks noGrp="1"/>
          </p:cNvSpPr>
          <p:nvPr>
            <p:ph idx="1"/>
          </p:nvPr>
        </p:nvSpPr>
        <p:spPr>
          <a:xfrm>
            <a:off x="685800" y="2121408"/>
            <a:ext cx="7772400" cy="3260489"/>
          </a:xfrm>
        </p:spPr>
        <p:txBody>
          <a:bodyPr>
            <a:normAutofit fontScale="85000" lnSpcReduction="10000"/>
          </a:bodyPr>
          <a:lstStyle/>
          <a:p>
            <a:endParaRPr dirty="0"/>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gather essential intelligence on the threat actor group, the cybersecurity threat intelligence team used Docker Compose to deploy live threat feeds from MISP in a containerized environment on Kali Linux. The active feeds and event lists in MISP provided unique UUIDs linked to each threat actor, offering detailed information needed to profile their tactics, infrastructure, and possible involvement in specific attacks. This setup allowed the team to analyze and attribute threat activities using real-time intelligence.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Additionally, the MISP event feed data was cross-referenced with the MITRE ATT&amp;CK framework to uncover deeper insights into the Sea Turtle threat actor's tactics, techniques, and procedures (TTPs). Furthermore, research reports from Cisco Talos provided critical details vital for detecting, containing, and neutralizing these threats.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Findings</a:t>
            </a:r>
          </a:p>
        </p:txBody>
      </p:sp>
      <p:sp>
        <p:nvSpPr>
          <p:cNvPr id="3" name="Content Placeholder 2"/>
          <p:cNvSpPr>
            <a:spLocks noGrp="1"/>
          </p:cNvSpPr>
          <p:nvPr>
            <p:ph idx="1"/>
          </p:nvPr>
        </p:nvSpPr>
        <p:spPr>
          <a:xfrm>
            <a:off x="764177" y="1450849"/>
            <a:ext cx="6490063" cy="1780032"/>
          </a:xfrm>
        </p:spPr>
        <p:txBody>
          <a:bodyPr>
            <a:normAutofit fontScale="77500" lnSpcReduction="20000"/>
          </a:bodyPr>
          <a:lstStyle/>
          <a:p>
            <a:endParaRPr dirty="0"/>
          </a:p>
          <a:p>
            <a:pPr>
              <a:defRPr sz="1800"/>
            </a:pPr>
            <a:r>
              <a:rPr dirty="0"/>
              <a:t>Sea Turtle relies on commercial VPN &amp; hosting providers (M247, </a:t>
            </a:r>
            <a:r>
              <a:rPr dirty="0" err="1"/>
              <a:t>Arelion</a:t>
            </a:r>
            <a:r>
              <a:rPr dirty="0"/>
              <a:t>, </a:t>
            </a:r>
            <a:r>
              <a:rPr dirty="0" err="1"/>
              <a:t>Vultr</a:t>
            </a:r>
            <a:r>
              <a:rPr dirty="0"/>
              <a:t>, Snel.com).</a:t>
            </a:r>
          </a:p>
          <a:p>
            <a:pPr>
              <a:defRPr sz="1800"/>
            </a:pPr>
            <a:r>
              <a:rPr dirty="0"/>
              <a:t>Infrastructure mainly located in Belgium, Denmark, Netherlands, and Germany.</a:t>
            </a:r>
          </a:p>
          <a:p>
            <a:pPr>
              <a:defRPr sz="1800"/>
            </a:pPr>
            <a:r>
              <a:rPr dirty="0"/>
              <a:t>Uses </a:t>
            </a:r>
            <a:r>
              <a:rPr dirty="0" err="1"/>
              <a:t>SnappyTCP</a:t>
            </a:r>
            <a:r>
              <a:rPr dirty="0"/>
              <a:t> malware for Command &amp; Control (C2) communication.</a:t>
            </a:r>
          </a:p>
          <a:p>
            <a:pPr>
              <a:defRPr sz="1800"/>
            </a:pPr>
            <a:r>
              <a:rPr dirty="0"/>
              <a:t>Conducts DNS hijacking for credential theft from registrar accounts.</a:t>
            </a:r>
          </a:p>
        </p:txBody>
      </p:sp>
      <p:pic>
        <p:nvPicPr>
          <p:cNvPr id="5" name="Picture 4">
            <a:extLst>
              <a:ext uri="{FF2B5EF4-FFF2-40B4-BE49-F238E27FC236}">
                <a16:creationId xmlns:a16="http://schemas.microsoft.com/office/drawing/2014/main" id="{117BD7DA-9C56-411E-9A09-9F3011192A84}"/>
              </a:ext>
            </a:extLst>
          </p:cNvPr>
          <p:cNvPicPr>
            <a:picLocks noChangeAspect="1"/>
          </p:cNvPicPr>
          <p:nvPr/>
        </p:nvPicPr>
        <p:blipFill>
          <a:blip r:embed="rId3"/>
          <a:stretch>
            <a:fillRect/>
          </a:stretch>
        </p:blipFill>
        <p:spPr>
          <a:xfrm>
            <a:off x="174174" y="3739234"/>
            <a:ext cx="3944982" cy="2437981"/>
          </a:xfrm>
          <a:prstGeom prst="rect">
            <a:avLst/>
          </a:prstGeom>
        </p:spPr>
      </p:pic>
      <p:pic>
        <p:nvPicPr>
          <p:cNvPr id="7" name="Picture 6">
            <a:extLst>
              <a:ext uri="{FF2B5EF4-FFF2-40B4-BE49-F238E27FC236}">
                <a16:creationId xmlns:a16="http://schemas.microsoft.com/office/drawing/2014/main" id="{68F88804-B2D0-426B-8429-D1449E682842}"/>
              </a:ext>
            </a:extLst>
          </p:cNvPr>
          <p:cNvPicPr>
            <a:picLocks noChangeAspect="1"/>
          </p:cNvPicPr>
          <p:nvPr/>
        </p:nvPicPr>
        <p:blipFill>
          <a:blip r:embed="rId4"/>
          <a:stretch>
            <a:fillRect/>
          </a:stretch>
        </p:blipFill>
        <p:spPr>
          <a:xfrm>
            <a:off x="4328161" y="3672871"/>
            <a:ext cx="4572000" cy="25707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Indicators of Compromise (IOCs)</a:t>
            </a:r>
          </a:p>
        </p:txBody>
      </p:sp>
      <p:graphicFrame>
        <p:nvGraphicFramePr>
          <p:cNvPr id="4" name="Table 4">
            <a:extLst>
              <a:ext uri="{FF2B5EF4-FFF2-40B4-BE49-F238E27FC236}">
                <a16:creationId xmlns:a16="http://schemas.microsoft.com/office/drawing/2014/main" id="{66ED8270-16DA-4073-B9B3-65419FA9B014}"/>
              </a:ext>
            </a:extLst>
          </p:cNvPr>
          <p:cNvGraphicFramePr>
            <a:graphicFrameLocks noGrp="1"/>
          </p:cNvGraphicFramePr>
          <p:nvPr>
            <p:extLst>
              <p:ext uri="{D42A27DB-BD31-4B8C-83A1-F6EECF244321}">
                <p14:modId xmlns:p14="http://schemas.microsoft.com/office/powerpoint/2010/main" val="966643397"/>
              </p:ext>
            </p:extLst>
          </p:nvPr>
        </p:nvGraphicFramePr>
        <p:xfrm>
          <a:off x="775063" y="1671755"/>
          <a:ext cx="7341326" cy="4084609"/>
        </p:xfrm>
        <a:graphic>
          <a:graphicData uri="http://schemas.openxmlformats.org/drawingml/2006/table">
            <a:tbl>
              <a:tblPr firstRow="1" bandRow="1">
                <a:tableStyleId>{5C22544A-7EE6-4342-B048-85BDC9FD1C3A}</a:tableStyleId>
              </a:tblPr>
              <a:tblGrid>
                <a:gridCol w="1532708">
                  <a:extLst>
                    <a:ext uri="{9D8B030D-6E8A-4147-A177-3AD203B41FA5}">
                      <a16:colId xmlns:a16="http://schemas.microsoft.com/office/drawing/2014/main" val="1178669609"/>
                    </a:ext>
                  </a:extLst>
                </a:gridCol>
                <a:gridCol w="2664823">
                  <a:extLst>
                    <a:ext uri="{9D8B030D-6E8A-4147-A177-3AD203B41FA5}">
                      <a16:colId xmlns:a16="http://schemas.microsoft.com/office/drawing/2014/main" val="3240465527"/>
                    </a:ext>
                  </a:extLst>
                </a:gridCol>
                <a:gridCol w="3143795">
                  <a:extLst>
                    <a:ext uri="{9D8B030D-6E8A-4147-A177-3AD203B41FA5}">
                      <a16:colId xmlns:a16="http://schemas.microsoft.com/office/drawing/2014/main" val="796051724"/>
                    </a:ext>
                  </a:extLst>
                </a:gridCol>
              </a:tblGrid>
              <a:tr h="481376">
                <a:tc>
                  <a:txBody>
                    <a:bodyPr/>
                    <a:lstStyle/>
                    <a:p>
                      <a:pPr algn="ctr"/>
                      <a:r>
                        <a:rPr lang="en-GB" sz="1200" dirty="0"/>
                        <a:t>Type (IOCs)</a:t>
                      </a:r>
                    </a:p>
                  </a:txBody>
                  <a:tcPr/>
                </a:tc>
                <a:tc>
                  <a:txBody>
                    <a:bodyPr/>
                    <a:lstStyle/>
                    <a:p>
                      <a:pPr algn="ctr"/>
                      <a:r>
                        <a:rPr lang="en-GB" sz="1200" dirty="0"/>
                        <a:t>Hosting/ Location</a:t>
                      </a:r>
                    </a:p>
                  </a:txBody>
                  <a:tcPr/>
                </a:tc>
                <a:tc>
                  <a:txBody>
                    <a:bodyPr/>
                    <a:lstStyle/>
                    <a:p>
                      <a:pPr algn="ctr"/>
                      <a:r>
                        <a:rPr lang="en-GB" sz="1200" dirty="0"/>
                        <a:t>Description(confidence)</a:t>
                      </a:r>
                    </a:p>
                  </a:txBody>
                  <a:tcPr/>
                </a:tc>
                <a:extLst>
                  <a:ext uri="{0D108BD9-81ED-4DB2-BD59-A6C34878D82A}">
                    <a16:rowId xmlns:a16="http://schemas.microsoft.com/office/drawing/2014/main" val="3465063284"/>
                  </a:ext>
                </a:extLst>
              </a:tr>
              <a:tr h="481376">
                <a:tc>
                  <a:txBody>
                    <a:bodyPr/>
                    <a:lstStyle/>
                    <a:p>
                      <a:pPr algn="l"/>
                      <a:r>
                        <a:rPr lang="en-GB" sz="1200" dirty="0">
                          <a:latin typeface="+mn-lt"/>
                        </a:rPr>
                        <a:t>82.102.19.88</a:t>
                      </a:r>
                    </a:p>
                  </a:txBody>
                  <a:tcPr/>
                </a:tc>
                <a:tc>
                  <a:txBody>
                    <a:bodyPr/>
                    <a:lstStyle/>
                    <a:p>
                      <a:pPr algn="l"/>
                      <a:r>
                        <a:rPr lang="en-GB" sz="1200" dirty="0">
                          <a:latin typeface="+mn-lt"/>
                        </a:rPr>
                        <a:t>M247 Europe SRL (Belgium)</a:t>
                      </a:r>
                    </a:p>
                  </a:txBody>
                  <a:tcPr/>
                </a:tc>
                <a:tc>
                  <a:txBody>
                    <a:bodyPr/>
                    <a:lstStyle/>
                    <a:p>
                      <a:pPr algn="l"/>
                      <a:r>
                        <a:rPr lang="en-GB" sz="1200" dirty="0"/>
                        <a:t>VPN login infrastructure (Medium)</a:t>
                      </a:r>
                      <a:endParaRPr lang="en-GB" sz="1200" dirty="0">
                        <a:latin typeface="+mn-lt"/>
                      </a:endParaRPr>
                    </a:p>
                  </a:txBody>
                  <a:tcPr/>
                </a:tc>
                <a:extLst>
                  <a:ext uri="{0D108BD9-81ED-4DB2-BD59-A6C34878D82A}">
                    <a16:rowId xmlns:a16="http://schemas.microsoft.com/office/drawing/2014/main" val="3342369006"/>
                  </a:ext>
                </a:extLst>
              </a:tr>
              <a:tr h="481376">
                <a:tc>
                  <a:txBody>
                    <a:bodyPr/>
                    <a:lstStyle/>
                    <a:p>
                      <a:pPr algn="l"/>
                      <a:r>
                        <a:rPr lang="en-GB" sz="1200" dirty="0"/>
                        <a:t>193.34.167.245</a:t>
                      </a:r>
                      <a:endParaRPr lang="en-GB" sz="1200" dirty="0">
                        <a:latin typeface="+mn-lt"/>
                      </a:endParaRPr>
                    </a:p>
                  </a:txBody>
                  <a:tcPr/>
                </a:tc>
                <a:tc>
                  <a:txBody>
                    <a:bodyPr/>
                    <a:lstStyle/>
                    <a:p>
                      <a:pPr algn="l"/>
                      <a:r>
                        <a:rPr lang="en-GB" sz="1200" dirty="0"/>
                        <a:t>Snel.com BV (Netherlands)</a:t>
                      </a:r>
                      <a:endParaRPr lang="en-GB" sz="1200" dirty="0">
                        <a:latin typeface="+mn-lt"/>
                      </a:endParaRPr>
                    </a:p>
                  </a:txBody>
                  <a:tcPr/>
                </a:tc>
                <a:tc>
                  <a:txBody>
                    <a:bodyPr/>
                    <a:lstStyle/>
                    <a:p>
                      <a:pPr algn="l"/>
                      <a:r>
                        <a:rPr lang="en-GB" sz="1200" dirty="0"/>
                        <a:t>Malware host (High)</a:t>
                      </a:r>
                      <a:endParaRPr lang="en-GB" sz="1200" dirty="0">
                        <a:latin typeface="+mn-lt"/>
                      </a:endParaRPr>
                    </a:p>
                  </a:txBody>
                  <a:tcPr/>
                </a:tc>
                <a:extLst>
                  <a:ext uri="{0D108BD9-81ED-4DB2-BD59-A6C34878D82A}">
                    <a16:rowId xmlns:a16="http://schemas.microsoft.com/office/drawing/2014/main" val="843537285"/>
                  </a:ext>
                </a:extLst>
              </a:tr>
              <a:tr h="593478">
                <a:tc>
                  <a:txBody>
                    <a:bodyPr/>
                    <a:lstStyle/>
                    <a:p>
                      <a:pPr algn="l"/>
                      <a:r>
                        <a:rPr lang="en-GB" sz="1200" dirty="0"/>
                        <a:t>95.179.176.250 </a:t>
                      </a:r>
                      <a:endParaRPr lang="en-GB" sz="1200" dirty="0">
                        <a:latin typeface="+mn-lt"/>
                      </a:endParaRPr>
                    </a:p>
                  </a:txBody>
                  <a:tcPr/>
                </a:tc>
                <a:tc>
                  <a:txBody>
                    <a:bodyPr/>
                    <a:lstStyle/>
                    <a:p>
                      <a:pPr algn="l"/>
                      <a:r>
                        <a:rPr lang="en-GB" sz="1200" dirty="0" err="1"/>
                        <a:t>Vultr</a:t>
                      </a:r>
                      <a:r>
                        <a:rPr lang="en-GB" sz="1200" dirty="0"/>
                        <a:t> Holdings (Netherlands) </a:t>
                      </a:r>
                      <a:endParaRPr lang="en-GB" sz="1200"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C2 server (High).</a:t>
                      </a:r>
                    </a:p>
                    <a:p>
                      <a:pPr algn="l"/>
                      <a:endParaRPr lang="en-GB" sz="1200" dirty="0">
                        <a:latin typeface="+mn-lt"/>
                      </a:endParaRPr>
                    </a:p>
                  </a:txBody>
                  <a:tcPr/>
                </a:tc>
                <a:extLst>
                  <a:ext uri="{0D108BD9-81ED-4DB2-BD59-A6C34878D82A}">
                    <a16:rowId xmlns:a16="http://schemas.microsoft.com/office/drawing/2014/main" val="3903913989"/>
                  </a:ext>
                </a:extLst>
              </a:tr>
              <a:tr h="481376">
                <a:tc>
                  <a:txBody>
                    <a:bodyPr/>
                    <a:lstStyle/>
                    <a:p>
                      <a:pPr algn="l"/>
                      <a:r>
                        <a:rPr lang="en-GB" sz="1200" dirty="0"/>
                        <a:t>forward.boord.info</a:t>
                      </a:r>
                      <a:endParaRPr lang="en-GB" sz="1200" dirty="0">
                        <a:latin typeface="+mn-lt"/>
                      </a:endParaRPr>
                    </a:p>
                  </a:txBody>
                  <a:tcPr/>
                </a:tc>
                <a:tc>
                  <a:txBody>
                    <a:bodyPr/>
                    <a:lstStyle/>
                    <a:p>
                      <a:pPr algn="l"/>
                      <a:r>
                        <a:rPr lang="en-GB" sz="1200" dirty="0"/>
                        <a:t>Cloudflare (US)</a:t>
                      </a:r>
                      <a:endParaRPr lang="en-GB" sz="1200" dirty="0">
                        <a:latin typeface="+mn-lt"/>
                      </a:endParaRPr>
                    </a:p>
                  </a:txBody>
                  <a:tcPr/>
                </a:tc>
                <a:tc>
                  <a:txBody>
                    <a:bodyPr/>
                    <a:lstStyle/>
                    <a:p>
                      <a:pPr algn="l"/>
                      <a:r>
                        <a:rPr lang="en-GB" sz="1200" dirty="0" err="1"/>
                        <a:t>SnappyTCP</a:t>
                      </a:r>
                      <a:r>
                        <a:rPr lang="en-GB" sz="1200" dirty="0"/>
                        <a:t> C2 domain (High).</a:t>
                      </a:r>
                      <a:endParaRPr lang="en-GB" sz="1200" dirty="0">
                        <a:latin typeface="+mn-lt"/>
                      </a:endParaRPr>
                    </a:p>
                  </a:txBody>
                  <a:tcPr/>
                </a:tc>
                <a:extLst>
                  <a:ext uri="{0D108BD9-81ED-4DB2-BD59-A6C34878D82A}">
                    <a16:rowId xmlns:a16="http://schemas.microsoft.com/office/drawing/2014/main" val="3355785378"/>
                  </a:ext>
                </a:extLst>
              </a:tr>
              <a:tr h="593478">
                <a:tc>
                  <a:txBody>
                    <a:bodyPr/>
                    <a:lstStyle/>
                    <a:p>
                      <a:pPr algn="l"/>
                      <a:r>
                        <a:rPr lang="en-GB" sz="1200" kern="1200" dirty="0">
                          <a:solidFill>
                            <a:schemeClr val="dk1"/>
                          </a:solidFill>
                          <a:effectLst/>
                          <a:latin typeface="+mn-lt"/>
                          <a:ea typeface="+mn-ea"/>
                          <a:cs typeface="+mn-cs"/>
                        </a:rPr>
                        <a:t>62.115.255.163</a:t>
                      </a:r>
                      <a:endParaRPr lang="en-GB" sz="1200" dirty="0">
                        <a:latin typeface="+mn-lt"/>
                      </a:endParaRPr>
                    </a:p>
                  </a:txBody>
                  <a:tcPr/>
                </a:tc>
                <a:tc>
                  <a:txBody>
                    <a:bodyPr/>
                    <a:lstStyle/>
                    <a:p>
                      <a:pPr algn="l"/>
                      <a:r>
                        <a:rPr lang="en-GB" sz="1200" kern="1200" dirty="0" err="1">
                          <a:solidFill>
                            <a:schemeClr val="dk1"/>
                          </a:solidFill>
                          <a:effectLst/>
                          <a:latin typeface="+mn-lt"/>
                          <a:ea typeface="+mn-ea"/>
                          <a:cs typeface="+mn-cs"/>
                        </a:rPr>
                        <a:t>Arelion</a:t>
                      </a:r>
                      <a:r>
                        <a:rPr lang="en-GB" sz="1200" kern="1200" dirty="0">
                          <a:solidFill>
                            <a:schemeClr val="dk1"/>
                          </a:solidFill>
                          <a:effectLst/>
                          <a:latin typeface="+mn-lt"/>
                          <a:ea typeface="+mn-ea"/>
                          <a:cs typeface="+mn-cs"/>
                        </a:rPr>
                        <a:t> Sweden AB (Denmark)</a:t>
                      </a:r>
                    </a:p>
                  </a:txBody>
                  <a:tcPr/>
                </a:tc>
                <a:tc>
                  <a:txBody>
                    <a:bodyPr/>
                    <a:lstStyle/>
                    <a:p>
                      <a:pPr algn="l"/>
                      <a:r>
                        <a:rPr lang="en-GB" sz="1200" kern="1200" dirty="0">
                          <a:solidFill>
                            <a:schemeClr val="dk1"/>
                          </a:solidFill>
                          <a:effectLst/>
                          <a:latin typeface="+mn-lt"/>
                          <a:ea typeface="+mn-ea"/>
                          <a:cs typeface="+mn-cs"/>
                        </a:rPr>
                        <a:t>Carrier VPN; reused in multiple campaigns (Medium)</a:t>
                      </a:r>
                      <a:endParaRPr lang="en-GB" sz="1200" dirty="0">
                        <a:latin typeface="+mn-lt"/>
                      </a:endParaRPr>
                    </a:p>
                  </a:txBody>
                  <a:tcPr/>
                </a:tc>
                <a:extLst>
                  <a:ext uri="{0D108BD9-81ED-4DB2-BD59-A6C34878D82A}">
                    <a16:rowId xmlns:a16="http://schemas.microsoft.com/office/drawing/2014/main" val="4108158814"/>
                  </a:ext>
                </a:extLst>
              </a:tr>
              <a:tr h="481376">
                <a:tc>
                  <a:txBody>
                    <a:bodyPr/>
                    <a:lstStyle/>
                    <a:p>
                      <a:pPr algn="l"/>
                      <a:r>
                        <a:rPr lang="en-GB" sz="1200" kern="1200" dirty="0">
                          <a:solidFill>
                            <a:schemeClr val="dk1"/>
                          </a:solidFill>
                          <a:effectLst/>
                          <a:latin typeface="+mn-lt"/>
                          <a:ea typeface="+mn-ea"/>
                          <a:cs typeface="+mn-cs"/>
                        </a:rPr>
                        <a:t>93.115.22.212</a:t>
                      </a:r>
                      <a:endParaRPr lang="en-GB" sz="1200" dirty="0">
                        <a:latin typeface="+mn-lt"/>
                      </a:endParaRPr>
                    </a:p>
                  </a:txBody>
                  <a:tcPr/>
                </a:tc>
                <a:tc>
                  <a:txBody>
                    <a:bodyPr/>
                    <a:lstStyle/>
                    <a:p>
                      <a:pPr>
                        <a:lnSpc>
                          <a:spcPct val="107000"/>
                        </a:lnSpc>
                        <a:spcAft>
                          <a:spcPts val="800"/>
                        </a:spcAft>
                      </a:pPr>
                      <a:r>
                        <a:rPr lang="en-GB" sz="1200" dirty="0">
                          <a:effectLst/>
                          <a:latin typeface="+mn-lt"/>
                          <a:ea typeface="Calibri" panose="020F0502020204030204" pitchFamily="34" charset="0"/>
                          <a:cs typeface="Times New Roman" panose="02020603050405020304" pitchFamily="18" charset="0"/>
                        </a:rPr>
                        <a:t>MVPS LTD (Netherlands)</a:t>
                      </a:r>
                    </a:p>
                  </a:txBody>
                  <a:tcPr marL="68580" marR="68580" marT="0" marB="0"/>
                </a:tc>
                <a:tc>
                  <a:txBody>
                    <a:bodyPr/>
                    <a:lstStyle/>
                    <a:p>
                      <a:pPr>
                        <a:lnSpc>
                          <a:spcPct val="107000"/>
                        </a:lnSpc>
                        <a:spcAft>
                          <a:spcPts val="800"/>
                        </a:spcAft>
                      </a:pPr>
                      <a:r>
                        <a:rPr lang="en-GB" sz="1200" dirty="0">
                          <a:effectLst/>
                          <a:latin typeface="+mn-lt"/>
                          <a:ea typeface="Calibri" panose="020F0502020204030204" pitchFamily="34" charset="0"/>
                          <a:cs typeface="Times New Roman" panose="02020603050405020304" pitchFamily="18" charset="0"/>
                        </a:rPr>
                        <a:t>Explicitly tagged C2 server (High)</a:t>
                      </a:r>
                    </a:p>
                  </a:txBody>
                  <a:tcPr marL="68580" marR="68580" marT="0" marB="0"/>
                </a:tc>
                <a:extLst>
                  <a:ext uri="{0D108BD9-81ED-4DB2-BD59-A6C34878D82A}">
                    <a16:rowId xmlns:a16="http://schemas.microsoft.com/office/drawing/2014/main" val="102010863"/>
                  </a:ext>
                </a:extLst>
              </a:tr>
              <a:tr h="490773">
                <a:tc>
                  <a:txBody>
                    <a:bodyPr/>
                    <a:lstStyle/>
                    <a:p>
                      <a:pPr>
                        <a:lnSpc>
                          <a:spcPct val="107000"/>
                        </a:lnSpc>
                        <a:spcAft>
                          <a:spcPts val="800"/>
                        </a:spcAft>
                      </a:pPr>
                      <a:r>
                        <a:rPr lang="en-GB" sz="1200" dirty="0">
                          <a:effectLst/>
                          <a:latin typeface="+mn-lt"/>
                          <a:ea typeface="Calibri" panose="020F0502020204030204" pitchFamily="34" charset="0"/>
                          <a:cs typeface="Times New Roman" panose="02020603050405020304" pitchFamily="18" charset="0"/>
                        </a:rPr>
                        <a:t>lo0.systemctl.network</a:t>
                      </a:r>
                    </a:p>
                  </a:txBody>
                  <a:tcPr marL="68580" marR="68580" marT="0" marB="0"/>
                </a:tc>
                <a:tc>
                  <a:txBody>
                    <a:bodyPr/>
                    <a:lstStyle/>
                    <a:p>
                      <a:pPr>
                        <a:lnSpc>
                          <a:spcPct val="107000"/>
                        </a:lnSpc>
                        <a:spcAft>
                          <a:spcPts val="800"/>
                        </a:spcAft>
                      </a:pPr>
                      <a:r>
                        <a:rPr lang="en-GB" sz="1200" kern="1200" dirty="0">
                          <a:solidFill>
                            <a:schemeClr val="dk1"/>
                          </a:solidFill>
                          <a:effectLst/>
                          <a:latin typeface="+mn-lt"/>
                          <a:ea typeface="+mn-ea"/>
                          <a:cs typeface="+mn-cs"/>
                        </a:rPr>
                        <a:t>Localhost (artifact)</a:t>
                      </a:r>
                      <a:endParaRPr lang="en-GB" sz="12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GB" sz="1200" kern="1200" dirty="0">
                          <a:solidFill>
                            <a:schemeClr val="dk1"/>
                          </a:solidFill>
                          <a:effectLst/>
                          <a:latin typeface="+mn-lt"/>
                          <a:ea typeface="+mn-ea"/>
                          <a:cs typeface="+mn-cs"/>
                        </a:rPr>
                        <a:t>Likely decoy or beacon string in malware</a:t>
                      </a:r>
                      <a:endParaRPr lang="en-GB" sz="1200" dirty="0">
                        <a:effectLst/>
                        <a:latin typeface="+mn-lt"/>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9532918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MITRE ATT&amp;CK Mapping</a:t>
            </a:r>
          </a:p>
        </p:txBody>
      </p:sp>
      <p:sp>
        <p:nvSpPr>
          <p:cNvPr id="3" name="Content Placeholder 2"/>
          <p:cNvSpPr>
            <a:spLocks noGrp="1"/>
          </p:cNvSpPr>
          <p:nvPr>
            <p:ph idx="1"/>
          </p:nvPr>
        </p:nvSpPr>
        <p:spPr>
          <a:xfrm>
            <a:off x="764177" y="1581477"/>
            <a:ext cx="7772400" cy="1736489"/>
          </a:xfrm>
        </p:spPr>
        <p:txBody>
          <a:bodyPr>
            <a:normAutofit fontScale="70000" lnSpcReduction="20000"/>
          </a:bodyPr>
          <a:lstStyle/>
          <a:p>
            <a:endParaRPr dirty="0"/>
          </a:p>
          <a:p>
            <a:pPr>
              <a:defRPr sz="1800"/>
            </a:pPr>
            <a:r>
              <a:rPr dirty="0"/>
              <a:t>Initial Access</a:t>
            </a:r>
            <a:r>
              <a:rPr lang="en-GB" dirty="0"/>
              <a:t>: </a:t>
            </a:r>
            <a:r>
              <a:rPr dirty="0"/>
              <a:t>Valid Accounts (T1078).</a:t>
            </a:r>
          </a:p>
          <a:p>
            <a:pPr>
              <a:defRPr sz="1800"/>
            </a:pPr>
            <a:r>
              <a:rPr dirty="0"/>
              <a:t>Command &amp; Control</a:t>
            </a:r>
            <a:r>
              <a:rPr lang="en-GB" dirty="0"/>
              <a:t>: </a:t>
            </a:r>
            <a:r>
              <a:rPr dirty="0"/>
              <a:t>Application Layer Protocol: Web (T1071.001).</a:t>
            </a:r>
          </a:p>
          <a:p>
            <a:pPr>
              <a:defRPr sz="1800"/>
            </a:pPr>
            <a:r>
              <a:rPr dirty="0"/>
              <a:t>Persistence</a:t>
            </a:r>
            <a:r>
              <a:rPr lang="en-GB" dirty="0"/>
              <a:t>: </a:t>
            </a:r>
            <a:r>
              <a:rPr dirty="0"/>
              <a:t>Modify Authentication Process (T1556).</a:t>
            </a:r>
          </a:p>
          <a:p>
            <a:pPr>
              <a:defRPr sz="1800"/>
            </a:pPr>
            <a:r>
              <a:rPr dirty="0"/>
              <a:t>Defense Evasion</a:t>
            </a:r>
            <a:r>
              <a:rPr lang="en-GB" dirty="0"/>
              <a:t>: </a:t>
            </a:r>
            <a:r>
              <a:rPr dirty="0"/>
              <a:t>Use of Commercial Hosting (T1583.003).</a:t>
            </a:r>
          </a:p>
          <a:p>
            <a:pPr>
              <a:defRPr sz="1800"/>
            </a:pPr>
            <a:r>
              <a:rPr dirty="0"/>
              <a:t>Impact</a:t>
            </a:r>
            <a:r>
              <a:rPr lang="en-GB" dirty="0"/>
              <a:t>: </a:t>
            </a:r>
            <a:r>
              <a:rPr dirty="0"/>
              <a:t>DNS Hijack / Defacement (T1565.002).</a:t>
            </a:r>
          </a:p>
        </p:txBody>
      </p:sp>
      <p:pic>
        <p:nvPicPr>
          <p:cNvPr id="5" name="Picture 4">
            <a:extLst>
              <a:ext uri="{FF2B5EF4-FFF2-40B4-BE49-F238E27FC236}">
                <a16:creationId xmlns:a16="http://schemas.microsoft.com/office/drawing/2014/main" id="{1B4E8215-973D-47A2-9B34-55DC22A44045}"/>
              </a:ext>
            </a:extLst>
          </p:cNvPr>
          <p:cNvPicPr>
            <a:picLocks noChangeAspect="1"/>
          </p:cNvPicPr>
          <p:nvPr/>
        </p:nvPicPr>
        <p:blipFill>
          <a:blip r:embed="rId2"/>
          <a:stretch>
            <a:fillRect/>
          </a:stretch>
        </p:blipFill>
        <p:spPr>
          <a:xfrm>
            <a:off x="1" y="3317966"/>
            <a:ext cx="8168640" cy="35476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Mitigations &amp; Recommendations</a:t>
            </a:r>
          </a:p>
        </p:txBody>
      </p:sp>
      <p:sp>
        <p:nvSpPr>
          <p:cNvPr id="3" name="Content Placeholder 2"/>
          <p:cNvSpPr>
            <a:spLocks noGrp="1"/>
          </p:cNvSpPr>
          <p:nvPr>
            <p:ph idx="1"/>
          </p:nvPr>
        </p:nvSpPr>
        <p:spPr/>
        <p:txBody>
          <a:bodyPr/>
          <a:lstStyle/>
          <a:p>
            <a:endParaRPr/>
          </a:p>
          <a:p>
            <a:pPr>
              <a:defRPr sz="1800"/>
            </a:pPr>
            <a:r>
              <a:t>Enable registry lock and DNSSEC for domains.</a:t>
            </a:r>
          </a:p>
          <a:p>
            <a:pPr>
              <a:defRPr sz="1800"/>
            </a:pPr>
            <a:r>
              <a:t>Enforce Multi-Factor Authentication (MFA) on registrar accounts.</a:t>
            </a:r>
          </a:p>
          <a:p>
            <a:pPr>
              <a:defRPr sz="1800"/>
            </a:pPr>
            <a:r>
              <a:t>Block IOCs (IPs/domains) through firewall and IDS rules.</a:t>
            </a:r>
          </a:p>
          <a:p>
            <a:pPr>
              <a:defRPr sz="1800"/>
            </a:pPr>
            <a:r>
              <a:t>Integrate MISP &amp; VirusTotal threat feeds for continuous monitoring.</a:t>
            </a:r>
          </a:p>
          <a:p>
            <a:pPr>
              <a:defRPr sz="1800"/>
            </a:pPr>
            <a:r>
              <a:t>Monitor DNS record and SSL certificate changes regularly.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pPr>
              <a:defRPr sz="1800"/>
            </a:pPr>
            <a:r>
              <a:t>Sea Turtle remains a persistent espionage threat using DNS hijacking and credential theft.</a:t>
            </a:r>
          </a:p>
          <a:p>
            <a:pPr>
              <a:defRPr sz="1800"/>
            </a:pPr>
            <a:r>
              <a:t>Abuse of commercial hosting conceals its infrastructure.</a:t>
            </a:r>
          </a:p>
          <a:p>
            <a:pPr>
              <a:defRPr sz="1800"/>
            </a:pPr>
            <a:r>
              <a:t>Strong identity controls and DNS integrity checks are vital defenses.</a:t>
            </a:r>
          </a:p>
          <a:p>
            <a:pPr>
              <a:defRPr sz="1800"/>
            </a:pPr>
            <a:r>
              <a:t>CERT collaboration and threat intelligence sharing improve resilience.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884</TotalTime>
  <Words>822</Words>
  <Application>Microsoft Office PowerPoint</Application>
  <PresentationFormat>On-screen Show (4:3)</PresentationFormat>
  <Paragraphs>67</Paragraphs>
  <Slides>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Colonna MT</vt:lpstr>
      <vt:lpstr>Rockwell</vt:lpstr>
      <vt:lpstr>Rockwell Condensed</vt:lpstr>
      <vt:lpstr>Times New Roman</vt:lpstr>
      <vt:lpstr>Wingdings</vt:lpstr>
      <vt:lpstr>Wood Type</vt:lpstr>
      <vt:lpstr>Sea Turtle Threat Intelligence Report</vt:lpstr>
      <vt:lpstr>Executive Summary </vt:lpstr>
      <vt:lpstr>Project Objective</vt:lpstr>
      <vt:lpstr>Investigation method</vt:lpstr>
      <vt:lpstr>Key Findings</vt:lpstr>
      <vt:lpstr>Indicators of Compromise (IOCs)</vt:lpstr>
      <vt:lpstr>MITRE ATT&amp;CK Mapping</vt:lpstr>
      <vt:lpstr>Mitigations &amp; 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 Turtle Threat Intelligence Report</dc:title>
  <dc:subject/>
  <dc:creator>User</dc:creator>
  <cp:keywords/>
  <dc:description>generated using python-pptx</dc:description>
  <cp:lastModifiedBy>Olugbemiro Onaopemipo</cp:lastModifiedBy>
  <cp:revision>11</cp:revision>
  <dcterms:created xsi:type="dcterms:W3CDTF">2013-01-27T09:14:16Z</dcterms:created>
  <dcterms:modified xsi:type="dcterms:W3CDTF">2025-10-23T10:57:28Z</dcterms:modified>
  <cp:category/>
</cp:coreProperties>
</file>