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64"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F41B78-E8DF-4D14-B01E-4F8471CC6C09}"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372744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41B78-E8DF-4D14-B01E-4F8471CC6C09}"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313471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41B78-E8DF-4D14-B01E-4F8471CC6C09}"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678553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41B78-E8DF-4D14-B01E-4F8471CC6C09}"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A68C97B-0B69-4F23-A55D-53EE275C724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4624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41B78-E8DF-4D14-B01E-4F8471CC6C09}"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4137670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41B78-E8DF-4D14-B01E-4F8471CC6C09}" type="datetimeFigureOut">
              <a:rPr lang="en-IN" smtClean="0"/>
              <a:t>27-12-2023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240477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41B78-E8DF-4D14-B01E-4F8471CC6C09}" type="datetimeFigureOut">
              <a:rPr lang="en-IN" smtClean="0"/>
              <a:t>27-12-2023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396564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41B78-E8DF-4D14-B01E-4F8471CC6C09}"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474705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6F41B78-E8DF-4D14-B01E-4F8471CC6C09}" type="datetimeFigureOut">
              <a:rPr lang="en-IN" smtClean="0"/>
              <a:t>27-12-2023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68C97B-0B69-4F23-A55D-53EE275C724E}" type="slidenum">
              <a:rPr lang="en-IN" smtClean="0"/>
              <a:t>‹#›</a:t>
            </a:fld>
            <a:endParaRPr lang="en-IN"/>
          </a:p>
        </p:txBody>
      </p:sp>
    </p:spTree>
    <p:extLst>
      <p:ext uri="{BB962C8B-B14F-4D97-AF65-F5344CB8AC3E}">
        <p14:creationId xmlns:p14="http://schemas.microsoft.com/office/powerpoint/2010/main" val="120298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41B78-E8DF-4D14-B01E-4F8471CC6C09}"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42139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41B78-E8DF-4D14-B01E-4F8471CC6C09}"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3075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41B78-E8DF-4D14-B01E-4F8471CC6C09}"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40186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41B78-E8DF-4D14-B01E-4F8471CC6C09}" type="datetimeFigureOut">
              <a:rPr lang="en-IN" smtClean="0"/>
              <a:t>27-12-2023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81514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F41B78-E8DF-4D14-B01E-4F8471CC6C09}" type="datetimeFigureOut">
              <a:rPr lang="en-IN" smtClean="0"/>
              <a:t>27-12-2023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50609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6F41B78-E8DF-4D14-B01E-4F8471CC6C09}" type="datetimeFigureOut">
              <a:rPr lang="en-IN" smtClean="0"/>
              <a:t>27-12-2023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95198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41B78-E8DF-4D14-B01E-4F8471CC6C09}"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364467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41B78-E8DF-4D14-B01E-4F8471CC6C09}"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8C97B-0B69-4F23-A55D-53EE275C724E}" type="slidenum">
              <a:rPr lang="en-IN" smtClean="0"/>
              <a:t>‹#›</a:t>
            </a:fld>
            <a:endParaRPr lang="en-IN"/>
          </a:p>
        </p:txBody>
      </p:sp>
    </p:spTree>
    <p:extLst>
      <p:ext uri="{BB962C8B-B14F-4D97-AF65-F5344CB8AC3E}">
        <p14:creationId xmlns:p14="http://schemas.microsoft.com/office/powerpoint/2010/main" val="177573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41B78-E8DF-4D14-B01E-4F8471CC6C09}" type="datetimeFigureOut">
              <a:rPr lang="en-IN" smtClean="0"/>
              <a:t>27-12-2023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68C97B-0B69-4F23-A55D-53EE275C724E}" type="slidenum">
              <a:rPr lang="en-IN" smtClean="0"/>
              <a:t>‹#›</a:t>
            </a:fld>
            <a:endParaRPr lang="en-IN"/>
          </a:p>
        </p:txBody>
      </p:sp>
    </p:spTree>
    <p:extLst>
      <p:ext uri="{BB962C8B-B14F-4D97-AF65-F5344CB8AC3E}">
        <p14:creationId xmlns:p14="http://schemas.microsoft.com/office/powerpoint/2010/main" val="4258992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topics/conversational-ai" TargetMode="External"/><Relationship Id="rId2" Type="http://schemas.openxmlformats.org/officeDocument/2006/relationships/hyperlink" Target="https://www.ibm.com/topics/artificial-intelligence" TargetMode="External"/><Relationship Id="rId1" Type="http://schemas.openxmlformats.org/officeDocument/2006/relationships/slideLayout" Target="../slideLayouts/slideLayout2.xml"/><Relationship Id="rId4" Type="http://schemas.openxmlformats.org/officeDocument/2006/relationships/hyperlink" Target="https://www.ibm.com/topics/natural-language-process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topics/deep-learning" TargetMode="External"/><Relationship Id="rId2" Type="http://schemas.openxmlformats.org/officeDocument/2006/relationships/hyperlink" Target="https://www.ibm.com/topics/machine-lear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bm.com/topics/interactive-voice-respon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search.ibm.com/blog/what-is-generative-A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D7EC-D69E-4697-B06B-3A75DE7945BA}"/>
              </a:ext>
            </a:extLst>
          </p:cNvPr>
          <p:cNvSpPr>
            <a:spLocks noGrp="1"/>
          </p:cNvSpPr>
          <p:nvPr>
            <p:ph type="title"/>
          </p:nvPr>
        </p:nvSpPr>
        <p:spPr/>
        <p:txBody>
          <a:bodyPr>
            <a:normAutofit/>
          </a:bodyPr>
          <a:lstStyle/>
          <a:p>
            <a:r>
              <a:rPr lang="en-US" sz="4400" b="1" dirty="0"/>
              <a:t>OM Sterling Global University, Hisar</a:t>
            </a:r>
            <a:endParaRPr lang="en-IN" sz="4400" b="1" dirty="0"/>
          </a:p>
        </p:txBody>
      </p:sp>
      <p:pic>
        <p:nvPicPr>
          <p:cNvPr id="6" name="Content Placeholder 5">
            <a:extLst>
              <a:ext uri="{FF2B5EF4-FFF2-40B4-BE49-F238E27FC236}">
                <a16:creationId xmlns:a16="http://schemas.microsoft.com/office/drawing/2014/main" id="{7EB3DFD5-6364-A6A8-36F5-D5265B2FFC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060" y="1946810"/>
            <a:ext cx="6977065" cy="4642920"/>
          </a:xfrm>
        </p:spPr>
      </p:pic>
    </p:spTree>
    <p:extLst>
      <p:ext uri="{BB962C8B-B14F-4D97-AF65-F5344CB8AC3E}">
        <p14:creationId xmlns:p14="http://schemas.microsoft.com/office/powerpoint/2010/main" val="36023371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61BAB3D-D848-5241-86B1-5F3A82A4E2F5}"/>
              </a:ext>
            </a:extLst>
          </p:cNvPr>
          <p:cNvGraphicFramePr>
            <a:graphicFrameLocks noGrp="1"/>
          </p:cNvGraphicFramePr>
          <p:nvPr>
            <p:extLst>
              <p:ext uri="{D42A27DB-BD31-4B8C-83A1-F6EECF244321}">
                <p14:modId xmlns:p14="http://schemas.microsoft.com/office/powerpoint/2010/main" val="3649385267"/>
              </p:ext>
            </p:extLst>
          </p:nvPr>
        </p:nvGraphicFramePr>
        <p:xfrm>
          <a:off x="755374" y="3025544"/>
          <a:ext cx="9709426" cy="1188720"/>
        </p:xfrm>
        <a:graphic>
          <a:graphicData uri="http://schemas.openxmlformats.org/drawingml/2006/table">
            <a:tbl>
              <a:tblPr firstRow="1" bandRow="1">
                <a:tableStyleId>{5C22544A-7EE6-4342-B048-85BDC9FD1C3A}</a:tableStyleId>
              </a:tblPr>
              <a:tblGrid>
                <a:gridCol w="9709426">
                  <a:extLst>
                    <a:ext uri="{9D8B030D-6E8A-4147-A177-3AD203B41FA5}">
                      <a16:colId xmlns:a16="http://schemas.microsoft.com/office/drawing/2014/main" val="254627013"/>
                    </a:ext>
                  </a:extLst>
                </a:gridCol>
              </a:tblGrid>
              <a:tr h="1175395">
                <a:tc>
                  <a:txBody>
                    <a:bodyPr/>
                    <a:lstStyle/>
                    <a:p>
                      <a:pPr algn="ctr"/>
                      <a:r>
                        <a:rPr lang="en-US" sz="7200" dirty="0"/>
                        <a:t>THANK YOU</a:t>
                      </a:r>
                      <a:endParaRPr lang="en-IN" sz="7200" dirty="0"/>
                    </a:p>
                  </a:txBody>
                  <a:tcPr/>
                </a:tc>
                <a:extLst>
                  <a:ext uri="{0D108BD9-81ED-4DB2-BD59-A6C34878D82A}">
                    <a16:rowId xmlns:a16="http://schemas.microsoft.com/office/drawing/2014/main" val="3996180817"/>
                  </a:ext>
                </a:extLst>
              </a:tr>
            </a:tbl>
          </a:graphicData>
        </a:graphic>
      </p:graphicFrame>
    </p:spTree>
    <p:extLst>
      <p:ext uri="{BB962C8B-B14F-4D97-AF65-F5344CB8AC3E}">
        <p14:creationId xmlns:p14="http://schemas.microsoft.com/office/powerpoint/2010/main" val="321341358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4F528-426F-0B9E-7B11-9C089F89A8E9}"/>
              </a:ext>
            </a:extLst>
          </p:cNvPr>
          <p:cNvSpPr>
            <a:spLocks noGrp="1"/>
          </p:cNvSpPr>
          <p:nvPr>
            <p:ph type="title"/>
          </p:nvPr>
        </p:nvSpPr>
        <p:spPr/>
        <p:txBody>
          <a:bodyPr/>
          <a:lstStyle/>
          <a:p>
            <a:pPr algn="ctr"/>
            <a:r>
              <a:rPr lang="en-US" dirty="0"/>
              <a:t>Introduction</a:t>
            </a:r>
            <a:endParaRPr lang="en-IN" dirty="0"/>
          </a:p>
        </p:txBody>
      </p:sp>
      <p:sp>
        <p:nvSpPr>
          <p:cNvPr id="5" name="Content Placeholder 4">
            <a:extLst>
              <a:ext uri="{FF2B5EF4-FFF2-40B4-BE49-F238E27FC236}">
                <a16:creationId xmlns:a16="http://schemas.microsoft.com/office/drawing/2014/main" id="{FA6E44D4-D289-E188-F680-1DD779C3022F}"/>
              </a:ext>
            </a:extLst>
          </p:cNvPr>
          <p:cNvSpPr>
            <a:spLocks noGrp="1"/>
          </p:cNvSpPr>
          <p:nvPr>
            <p:ph idx="1"/>
          </p:nvPr>
        </p:nvSpPr>
        <p:spPr/>
        <p:txBody>
          <a:bodyPr/>
          <a:lstStyle/>
          <a:p>
            <a:pPr marL="0" indent="0" algn="ctr">
              <a:buNone/>
            </a:pPr>
            <a:r>
              <a:rPr lang="en-US" sz="4000" dirty="0"/>
              <a:t>Assignment</a:t>
            </a:r>
          </a:p>
          <a:p>
            <a:pPr marL="0" indent="0" algn="ctr">
              <a:buNone/>
            </a:pPr>
            <a:r>
              <a:rPr lang="en-US" sz="3600"/>
              <a:t>Topic: ChatBots</a:t>
            </a:r>
            <a:endParaRPr lang="en-US" sz="3600" dirty="0"/>
          </a:p>
          <a:p>
            <a:pPr marL="0" indent="0">
              <a:buNone/>
            </a:pPr>
            <a:r>
              <a:rPr lang="en-IN" dirty="0"/>
              <a:t>Submitted To-                                                      Submitted By-</a:t>
            </a:r>
          </a:p>
          <a:p>
            <a:pPr marL="0" indent="0">
              <a:buNone/>
            </a:pPr>
            <a:r>
              <a:rPr lang="en-IN" dirty="0" err="1"/>
              <a:t>Dr.</a:t>
            </a:r>
            <a:r>
              <a:rPr lang="en-IN" dirty="0"/>
              <a:t> Kamal Dhanda                                                Shreynit Chawla </a:t>
            </a:r>
          </a:p>
          <a:p>
            <a:pPr marL="0" indent="0">
              <a:buNone/>
            </a:pPr>
            <a:r>
              <a:rPr lang="en-IN" dirty="0"/>
              <a:t>Asst. Professor                                                      212020108002</a:t>
            </a:r>
          </a:p>
          <a:p>
            <a:pPr marL="0" indent="0">
              <a:buNone/>
            </a:pPr>
            <a:r>
              <a:rPr lang="en-IN" dirty="0"/>
              <a:t>                                                                              B-Tech(CSE)</a:t>
            </a:r>
          </a:p>
          <a:p>
            <a:pPr marL="0" indent="0">
              <a:buNone/>
            </a:pPr>
            <a:r>
              <a:rPr lang="en-IN" dirty="0"/>
              <a:t>                                                                                   7</a:t>
            </a:r>
            <a:r>
              <a:rPr lang="en-IN" baseline="30000" dirty="0"/>
              <a:t>th</a:t>
            </a:r>
            <a:r>
              <a:rPr lang="en-IN" dirty="0"/>
              <a:t> Sem</a:t>
            </a:r>
          </a:p>
        </p:txBody>
      </p:sp>
    </p:spTree>
    <p:extLst>
      <p:ext uri="{BB962C8B-B14F-4D97-AF65-F5344CB8AC3E}">
        <p14:creationId xmlns:p14="http://schemas.microsoft.com/office/powerpoint/2010/main" val="242003266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0219-25F8-D02D-A912-8519A823C40B}"/>
              </a:ext>
            </a:extLst>
          </p:cNvPr>
          <p:cNvSpPr>
            <a:spLocks noGrp="1"/>
          </p:cNvSpPr>
          <p:nvPr>
            <p:ph type="title"/>
          </p:nvPr>
        </p:nvSpPr>
        <p:spPr/>
        <p:txBody>
          <a:bodyPr/>
          <a:lstStyle/>
          <a:p>
            <a:r>
              <a:rPr lang="en-US" dirty="0"/>
              <a:t>What is </a:t>
            </a:r>
            <a:r>
              <a:rPr lang="en-US" dirty="0" err="1"/>
              <a:t>ChatBot</a:t>
            </a:r>
            <a:r>
              <a:rPr lang="en-US" dirty="0"/>
              <a:t>?</a:t>
            </a:r>
            <a:endParaRPr lang="en-IN" dirty="0"/>
          </a:p>
        </p:txBody>
      </p:sp>
      <p:sp>
        <p:nvSpPr>
          <p:cNvPr id="3" name="Content Placeholder 2">
            <a:extLst>
              <a:ext uri="{FF2B5EF4-FFF2-40B4-BE49-F238E27FC236}">
                <a16:creationId xmlns:a16="http://schemas.microsoft.com/office/drawing/2014/main" id="{0A66259A-B81F-48FE-BAC6-3E2013F8D132}"/>
              </a:ext>
            </a:extLst>
          </p:cNvPr>
          <p:cNvSpPr>
            <a:spLocks noGrp="1"/>
          </p:cNvSpPr>
          <p:nvPr>
            <p:ph idx="1"/>
          </p:nvPr>
        </p:nvSpPr>
        <p:spPr/>
        <p:txBody>
          <a:bodyPr>
            <a:normAutofit fontScale="92500" lnSpcReduction="10000"/>
          </a:bodyPr>
          <a:lstStyle/>
          <a:p>
            <a:pPr marL="0" indent="0">
              <a:buNone/>
            </a:pPr>
            <a:r>
              <a:rPr lang="en-US" sz="3200" b="0" i="0" dirty="0">
                <a:solidFill>
                  <a:srgbClr val="161616"/>
                </a:solidFill>
                <a:effectLst/>
                <a:latin typeface="IBM Plex Sans" panose="020F0502020204030204" pitchFamily="34" charset="0"/>
              </a:rPr>
              <a:t> </a:t>
            </a:r>
            <a:r>
              <a:rPr lang="en-US" sz="3600" b="0" i="0" dirty="0">
                <a:solidFill>
                  <a:srgbClr val="161616"/>
                </a:solidFill>
                <a:effectLst/>
                <a:latin typeface="IBM Plex Sans" panose="020F0502020204030204" pitchFamily="34" charset="0"/>
              </a:rPr>
              <a:t>A chatbot is a computer program that simulates human conversation with an end user. Though not all chatbots are equipped with </a:t>
            </a:r>
            <a:r>
              <a:rPr lang="en-US" sz="3600" b="0" i="0" strike="noStrike" dirty="0">
                <a:solidFill>
                  <a:schemeClr val="tx1">
                    <a:lumMod val="95000"/>
                  </a:schemeClr>
                </a:solidFill>
                <a:effectLst/>
                <a:latin typeface="IBM Plex Sans" panose="020F0502020204030204" pitchFamily="34" charset="0"/>
                <a:hlinkClick r:id="rId2">
                  <a:extLst>
                    <a:ext uri="{A12FA001-AC4F-418D-AE19-62706E023703}">
                      <ahyp:hlinkClr xmlns:ahyp="http://schemas.microsoft.com/office/drawing/2018/hyperlinkcolor" val="tx"/>
                    </a:ext>
                  </a:extLst>
                </a:hlinkClick>
              </a:rPr>
              <a:t>artificial intelligence</a:t>
            </a:r>
            <a:r>
              <a:rPr lang="en-US" sz="3600" strike="noStrike" dirty="0">
                <a:solidFill>
                  <a:schemeClr val="tx1">
                    <a:lumMod val="95000"/>
                  </a:schemeClr>
                </a:solidFill>
                <a:latin typeface="IBM Plex Sans" panose="020F0502020204030204" pitchFamily="34" charset="0"/>
              </a:rPr>
              <a:t> </a:t>
            </a:r>
            <a:r>
              <a:rPr lang="en-US" sz="3600" b="0" i="0" dirty="0">
                <a:solidFill>
                  <a:srgbClr val="161616"/>
                </a:solidFill>
                <a:effectLst/>
                <a:latin typeface="IBM Plex Sans" panose="020F0502020204030204" pitchFamily="34" charset="0"/>
              </a:rPr>
              <a:t>(AI), modern chatbots increasingly use </a:t>
            </a:r>
            <a:r>
              <a:rPr lang="en-US" sz="3600" b="0" i="0" u="none" strike="noStrike" dirty="0">
                <a:solidFill>
                  <a:schemeClr val="tx1">
                    <a:lumMod val="95000"/>
                  </a:schemeClr>
                </a:solidFill>
                <a:effectLst/>
                <a:latin typeface="IBM Plex Sans" panose="020F0502020204030204" pitchFamily="34" charset="0"/>
                <a:hlinkClick r:id="rId3">
                  <a:extLst>
                    <a:ext uri="{A12FA001-AC4F-418D-AE19-62706E023703}">
                      <ahyp:hlinkClr xmlns:ahyp="http://schemas.microsoft.com/office/drawing/2018/hyperlinkcolor" val="tx"/>
                    </a:ext>
                  </a:extLst>
                </a:hlinkClick>
              </a:rPr>
              <a:t>conversational</a:t>
            </a:r>
            <a:r>
              <a:rPr lang="en-US" sz="3600" b="0" i="0" u="none" strike="noStrike" dirty="0">
                <a:solidFill>
                  <a:srgbClr val="FFAE3E"/>
                </a:solidFill>
                <a:effectLst/>
                <a:latin typeface="IBM Plex Sans" panose="020F0502020204030204" pitchFamily="34" charset="0"/>
                <a:hlinkClick r:id="rId3">
                  <a:extLst>
                    <a:ext uri="{A12FA001-AC4F-418D-AE19-62706E023703}">
                      <ahyp:hlinkClr xmlns:ahyp="http://schemas.microsoft.com/office/drawing/2018/hyperlinkcolor" val="tx"/>
                    </a:ext>
                  </a:extLst>
                </a:hlinkClick>
              </a:rPr>
              <a:t> </a:t>
            </a:r>
            <a:r>
              <a:rPr lang="en-US" sz="3600" b="0" i="0" u="none" strike="noStrike" dirty="0">
                <a:solidFill>
                  <a:schemeClr val="tx1">
                    <a:lumMod val="95000"/>
                  </a:schemeClr>
                </a:solidFill>
                <a:effectLst/>
                <a:latin typeface="IBM Plex Sans" panose="020F0502020204030204" pitchFamily="34" charset="0"/>
                <a:hlinkClick r:id="rId3">
                  <a:extLst>
                    <a:ext uri="{A12FA001-AC4F-418D-AE19-62706E023703}">
                      <ahyp:hlinkClr xmlns:ahyp="http://schemas.microsoft.com/office/drawing/2018/hyperlinkcolor" val="tx"/>
                    </a:ext>
                  </a:extLst>
                </a:hlinkClick>
              </a:rPr>
              <a:t>AI</a:t>
            </a:r>
            <a:r>
              <a:rPr lang="en-US" sz="3600" b="0" i="0" dirty="0">
                <a:solidFill>
                  <a:srgbClr val="161616"/>
                </a:solidFill>
                <a:effectLst/>
                <a:latin typeface="IBM Plex Sans" panose="020F0502020204030204" pitchFamily="34" charset="0"/>
              </a:rPr>
              <a:t> techniques like</a:t>
            </a:r>
            <a:r>
              <a:rPr lang="en-US" sz="3600" b="0" i="0" dirty="0">
                <a:solidFill>
                  <a:schemeClr val="tx1">
                    <a:lumMod val="95000"/>
                  </a:schemeClr>
                </a:solidFill>
                <a:effectLst/>
                <a:latin typeface="IBM Plex Sans" panose="020F0502020204030204" pitchFamily="34" charset="0"/>
              </a:rPr>
              <a:t> </a:t>
            </a:r>
            <a:r>
              <a:rPr lang="en-US" sz="3600" b="0" i="0" u="none" strike="noStrike" dirty="0">
                <a:solidFill>
                  <a:schemeClr val="tx1">
                    <a:lumMod val="95000"/>
                  </a:schemeClr>
                </a:solidFill>
                <a:effectLst/>
                <a:latin typeface="IBM Plex Sans" panose="020F0502020204030204" pitchFamily="34" charset="0"/>
                <a:hlinkClick r:id="rId4">
                  <a:extLst>
                    <a:ext uri="{A12FA001-AC4F-418D-AE19-62706E023703}">
                      <ahyp:hlinkClr xmlns:ahyp="http://schemas.microsoft.com/office/drawing/2018/hyperlinkcolor" val="tx"/>
                    </a:ext>
                  </a:extLst>
                </a:hlinkClick>
              </a:rPr>
              <a:t>natural language processing</a:t>
            </a:r>
            <a:r>
              <a:rPr lang="en-US" sz="3600" b="0" i="0" dirty="0">
                <a:solidFill>
                  <a:srgbClr val="161616"/>
                </a:solidFill>
                <a:effectLst/>
                <a:latin typeface="IBM Plex Sans" panose="020F0502020204030204" pitchFamily="34" charset="0"/>
              </a:rPr>
              <a:t> (NLP) to understand the user’s questions and automate responses to them.</a:t>
            </a:r>
            <a:endParaRPr lang="en-IN" sz="3600" dirty="0"/>
          </a:p>
        </p:txBody>
      </p:sp>
    </p:spTree>
    <p:extLst>
      <p:ext uri="{BB962C8B-B14F-4D97-AF65-F5344CB8AC3E}">
        <p14:creationId xmlns:p14="http://schemas.microsoft.com/office/powerpoint/2010/main" val="335847296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383A-0343-EF3A-7406-9C82D2D5921B}"/>
              </a:ext>
            </a:extLst>
          </p:cNvPr>
          <p:cNvSpPr>
            <a:spLocks noGrp="1"/>
          </p:cNvSpPr>
          <p:nvPr>
            <p:ph type="title"/>
          </p:nvPr>
        </p:nvSpPr>
        <p:spPr/>
        <p:txBody>
          <a:bodyPr/>
          <a:lstStyle/>
          <a:p>
            <a:r>
              <a:rPr lang="en-US" dirty="0"/>
              <a:t>There are Five Type of Chat Bots</a:t>
            </a:r>
            <a:endParaRPr lang="en-IN" dirty="0"/>
          </a:p>
        </p:txBody>
      </p:sp>
      <p:sp>
        <p:nvSpPr>
          <p:cNvPr id="3" name="Content Placeholder 2">
            <a:extLst>
              <a:ext uri="{FF2B5EF4-FFF2-40B4-BE49-F238E27FC236}">
                <a16:creationId xmlns:a16="http://schemas.microsoft.com/office/drawing/2014/main" id="{D714F2E7-C834-AA56-1269-76216194F020}"/>
              </a:ext>
            </a:extLst>
          </p:cNvPr>
          <p:cNvSpPr>
            <a:spLocks noGrp="1"/>
          </p:cNvSpPr>
          <p:nvPr>
            <p:ph idx="1"/>
          </p:nvPr>
        </p:nvSpPr>
        <p:spPr/>
        <p:txBody>
          <a:bodyPr/>
          <a:lstStyle/>
          <a:p>
            <a:r>
              <a:rPr lang="en-US" sz="4000" dirty="0"/>
              <a:t>Menu or Button-based Chatbots.</a:t>
            </a:r>
          </a:p>
          <a:p>
            <a:r>
              <a:rPr lang="en-US" sz="4000" dirty="0"/>
              <a:t>Rule-based Chatbots.</a:t>
            </a:r>
          </a:p>
          <a:p>
            <a:r>
              <a:rPr lang="en-US" sz="4000" dirty="0"/>
              <a:t>AI-powered Chatbots.</a:t>
            </a:r>
          </a:p>
          <a:p>
            <a:r>
              <a:rPr lang="en-US" sz="4000" dirty="0"/>
              <a:t>Voice Chatbots.</a:t>
            </a:r>
          </a:p>
          <a:p>
            <a:r>
              <a:rPr lang="en-US" sz="4000" dirty="0"/>
              <a:t>Generative AI Chatbots</a:t>
            </a:r>
          </a:p>
          <a:p>
            <a:endParaRPr lang="en-IN" dirty="0"/>
          </a:p>
        </p:txBody>
      </p:sp>
    </p:spTree>
    <p:extLst>
      <p:ext uri="{BB962C8B-B14F-4D97-AF65-F5344CB8AC3E}">
        <p14:creationId xmlns:p14="http://schemas.microsoft.com/office/powerpoint/2010/main" val="363748226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394C-F307-57DA-0A1D-4131144909BC}"/>
              </a:ext>
            </a:extLst>
          </p:cNvPr>
          <p:cNvSpPr>
            <a:spLocks noGrp="1"/>
          </p:cNvSpPr>
          <p:nvPr>
            <p:ph type="title"/>
          </p:nvPr>
        </p:nvSpPr>
        <p:spPr/>
        <p:txBody>
          <a:bodyPr/>
          <a:lstStyle/>
          <a:p>
            <a:r>
              <a:rPr lang="en-US" b="0" i="0" dirty="0">
                <a:effectLst/>
                <a:latin typeface="IBM Plex Sans" panose="020B0503050203000203" pitchFamily="34" charset="0"/>
              </a:rPr>
              <a:t>1. Menu or Button-based chatbots</a:t>
            </a:r>
            <a:endParaRPr lang="en-IN" dirty="0"/>
          </a:p>
        </p:txBody>
      </p:sp>
      <p:sp>
        <p:nvSpPr>
          <p:cNvPr id="3" name="Content Placeholder 2">
            <a:extLst>
              <a:ext uri="{FF2B5EF4-FFF2-40B4-BE49-F238E27FC236}">
                <a16:creationId xmlns:a16="http://schemas.microsoft.com/office/drawing/2014/main" id="{6FEC459D-1A46-9376-7C33-94B9ACD53E3D}"/>
              </a:ext>
            </a:extLst>
          </p:cNvPr>
          <p:cNvSpPr>
            <a:spLocks noGrp="1"/>
          </p:cNvSpPr>
          <p:nvPr>
            <p:ph idx="1"/>
          </p:nvPr>
        </p:nvSpPr>
        <p:spPr/>
        <p:txBody>
          <a:bodyPr>
            <a:normAutofit fontScale="85000" lnSpcReduction="20000"/>
          </a:bodyPr>
          <a:lstStyle/>
          <a:p>
            <a:pPr algn="l" fontAlgn="base"/>
            <a:r>
              <a:rPr lang="en-US" b="0" i="0" dirty="0">
                <a:effectLst/>
                <a:latin typeface="Arial" panose="020B0604020202020204" pitchFamily="34" charset="0"/>
                <a:cs typeface="Arial" panose="020B0604020202020204" pitchFamily="34" charset="0"/>
              </a:rPr>
              <a:t>Menu-based or button-based chatbots are the most basic kind of chatbot where users can interact with them by clicking on the button option from a scripted menu that best represents their needs. Depending on what the user clicks on, the simple chatbot may prompt another set of options for the user to choose until reaching the most suitable, specific option. Essentially, these chatbots operate like a decision tree. </a:t>
            </a:r>
          </a:p>
          <a:p>
            <a:pPr algn="l" fontAlgn="base"/>
            <a:r>
              <a:rPr lang="en-US" b="0" i="0" dirty="0">
                <a:effectLst/>
                <a:latin typeface="Arial" panose="020B0604020202020204" pitchFamily="34" charset="0"/>
                <a:cs typeface="Arial" panose="020B0604020202020204" pitchFamily="34" charset="0"/>
              </a:rPr>
              <a:t>Although these chatbots offer simple functionality and can be helpful for answering users’ repetitive, straight-forward questions, these chatbots may struggle when faced with more nuanced requests because they are limited to pre-defined answer options. First, this kind of chatbot may take longer to understand the customers’ needs, especially if the user must go through several iterations of menu buttons before narrowing down to the final option. Second, if a user’s need is not included as a menu option, the chatbot will be useless since this chatbot doesn’t offer a free text input field. </a:t>
            </a:r>
          </a:p>
          <a:p>
            <a:endParaRPr lang="en-IN" dirty="0"/>
          </a:p>
        </p:txBody>
      </p:sp>
    </p:spTree>
    <p:extLst>
      <p:ext uri="{BB962C8B-B14F-4D97-AF65-F5344CB8AC3E}">
        <p14:creationId xmlns:p14="http://schemas.microsoft.com/office/powerpoint/2010/main" val="3647676496"/>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882B-4B90-081F-FDAC-22789D952029}"/>
              </a:ext>
            </a:extLst>
          </p:cNvPr>
          <p:cNvSpPr>
            <a:spLocks noGrp="1"/>
          </p:cNvSpPr>
          <p:nvPr>
            <p:ph type="title"/>
          </p:nvPr>
        </p:nvSpPr>
        <p:spPr/>
        <p:txBody>
          <a:bodyPr/>
          <a:lstStyle/>
          <a:p>
            <a:r>
              <a:rPr lang="en-IN" b="0" i="0" dirty="0">
                <a:effectLst/>
                <a:latin typeface="IBM Plex Sans" panose="020B0503050203000203" pitchFamily="34" charset="0"/>
              </a:rPr>
              <a:t>2. Rules-based chatbots</a:t>
            </a:r>
            <a:endParaRPr lang="en-IN" dirty="0"/>
          </a:p>
        </p:txBody>
      </p:sp>
      <p:sp>
        <p:nvSpPr>
          <p:cNvPr id="3" name="Content Placeholder 2">
            <a:extLst>
              <a:ext uri="{FF2B5EF4-FFF2-40B4-BE49-F238E27FC236}">
                <a16:creationId xmlns:a16="http://schemas.microsoft.com/office/drawing/2014/main" id="{C39D1DE7-40CE-5DE5-CAC0-8EF9E342D5F6}"/>
              </a:ext>
            </a:extLst>
          </p:cNvPr>
          <p:cNvSpPr>
            <a:spLocks noGrp="1"/>
          </p:cNvSpPr>
          <p:nvPr>
            <p:ph idx="1"/>
          </p:nvPr>
        </p:nvSpPr>
        <p:spPr/>
        <p:txBody>
          <a:bodyPr>
            <a:normAutofit fontScale="92500" lnSpcReduction="20000"/>
          </a:bodyPr>
          <a:lstStyle/>
          <a:p>
            <a:pPr algn="l" fontAlgn="base"/>
            <a:r>
              <a:rPr lang="en-US" b="0" i="0" dirty="0">
                <a:effectLst/>
                <a:latin typeface="IBM Plex Sans" panose="020B0503050203000203" pitchFamily="34" charset="0"/>
              </a:rPr>
              <a:t>Building upon the menu-based chatbot’s simple decision tree functionality, the rules-based chatbot employs conditional if/then logic to develop conversation automation flows. The rule-based bots essentially act as interactive FAQs where a conversation designer programs predefined combinations of question-and-answer options so the chatbot can understand the user’s input and respond accurately.</a:t>
            </a:r>
          </a:p>
          <a:p>
            <a:pPr algn="l" fontAlgn="base"/>
            <a:r>
              <a:rPr lang="en-US" b="0" i="0" dirty="0">
                <a:effectLst/>
                <a:latin typeface="IBM Plex Sans" panose="020B0503050203000203" pitchFamily="34" charset="0"/>
              </a:rPr>
              <a:t>Operating on basic keyword detection, these kinds of chatbots are relatively easy to train and work well when asked pre-defined questions. However, like the rigid, menu-based chatbots, these chatbots fall short when faced with complex queries. These chatbots struggle to answer questions that haven’t been predicted by the conversation designer, as their output is dependent on the pre-written content programmed by the chatbot’s developers. </a:t>
            </a:r>
          </a:p>
          <a:p>
            <a:endParaRPr lang="en-IN" dirty="0"/>
          </a:p>
        </p:txBody>
      </p:sp>
    </p:spTree>
    <p:extLst>
      <p:ext uri="{BB962C8B-B14F-4D97-AF65-F5344CB8AC3E}">
        <p14:creationId xmlns:p14="http://schemas.microsoft.com/office/powerpoint/2010/main" val="37616870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D147-6FD6-9210-E622-188EC7B2593F}"/>
              </a:ext>
            </a:extLst>
          </p:cNvPr>
          <p:cNvSpPr>
            <a:spLocks noGrp="1"/>
          </p:cNvSpPr>
          <p:nvPr>
            <p:ph type="title"/>
          </p:nvPr>
        </p:nvSpPr>
        <p:spPr/>
        <p:txBody>
          <a:bodyPr/>
          <a:lstStyle/>
          <a:p>
            <a:r>
              <a:rPr lang="en-IN" b="0" i="0" dirty="0">
                <a:effectLst/>
                <a:latin typeface="IBM Plex Sans" panose="020B0503050203000203" pitchFamily="34" charset="0"/>
              </a:rPr>
              <a:t>3. AI-powered chatbots </a:t>
            </a:r>
            <a:endParaRPr lang="en-IN" dirty="0"/>
          </a:p>
        </p:txBody>
      </p:sp>
      <p:sp>
        <p:nvSpPr>
          <p:cNvPr id="3" name="Content Placeholder 2">
            <a:extLst>
              <a:ext uri="{FF2B5EF4-FFF2-40B4-BE49-F238E27FC236}">
                <a16:creationId xmlns:a16="http://schemas.microsoft.com/office/drawing/2014/main" id="{CD4A982F-2802-13D9-F5B1-FD1261B67E66}"/>
              </a:ext>
            </a:extLst>
          </p:cNvPr>
          <p:cNvSpPr>
            <a:spLocks noGrp="1"/>
          </p:cNvSpPr>
          <p:nvPr>
            <p:ph idx="1"/>
          </p:nvPr>
        </p:nvSpPr>
        <p:spPr/>
        <p:txBody>
          <a:bodyPr>
            <a:normAutofit fontScale="85000" lnSpcReduction="20000"/>
          </a:bodyPr>
          <a:lstStyle/>
          <a:p>
            <a:pPr algn="l" fontAlgn="base"/>
            <a:r>
              <a:rPr lang="en-US" b="0" i="0" dirty="0">
                <a:effectLst/>
                <a:latin typeface="IBM Plex Sans" panose="020B0503050203000203" pitchFamily="34" charset="0"/>
              </a:rPr>
              <a:t>While the rules-based chatbot’s conversational flow only supports predefined questions and answer options, AI chatbots can understand user’s questions, no matter how they’re phrased. With AI and natural language understanding (NLU) capabilities, the AI bot can quickly detect all relevant contextual information shared by the user, allowing the conversation to progress more smoothly and conversationally. When the AI-powered chatbot is unsure of what a person is asking and finds more than one action that could fulfill a request, it can ask clarifying questions. Further, it can show a list of possible actions from which the user can select the option that aligns with their needs. </a:t>
            </a:r>
          </a:p>
          <a:p>
            <a:pPr algn="l" fontAlgn="base"/>
            <a:r>
              <a:rPr lang="en-US" b="0" i="0" dirty="0">
                <a:effectLst/>
                <a:latin typeface="IBM Plex Sans" panose="020B0503050203000203" pitchFamily="34" charset="0"/>
              </a:rPr>
              <a:t>The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machine learning</a:t>
            </a:r>
            <a:r>
              <a:rPr lang="en-US" b="0" i="0" dirty="0">
                <a:effectLst/>
                <a:latin typeface="IBM Plex Sans" panose="020B0503050203000203" pitchFamily="34" charset="0"/>
              </a:rPr>
              <a:t> algorithms underpinning AI chatbots allow it to self-learn and develop an increasingly intelligent knowledge base of questions and responses that are based on user interactions. With </a:t>
            </a:r>
            <a:r>
              <a:rPr lang="en-US" b="0" i="0" u="none" strike="noStrike" dirty="0">
                <a:effectLst/>
                <a:latin typeface="IBM Plex Sans" panose="020B0503050203000203" pitchFamily="34" charset="0"/>
                <a:hlinkClick r:id="rId3">
                  <a:extLst>
                    <a:ext uri="{A12FA001-AC4F-418D-AE19-62706E023703}">
                      <ahyp:hlinkClr xmlns:ahyp="http://schemas.microsoft.com/office/drawing/2018/hyperlinkcolor" val="tx"/>
                    </a:ext>
                  </a:extLst>
                </a:hlinkClick>
              </a:rPr>
              <a:t>deep learning</a:t>
            </a:r>
            <a:r>
              <a:rPr lang="en-US" b="0" i="0" dirty="0">
                <a:effectLst/>
                <a:latin typeface="IBM Plex Sans" panose="020B0503050203000203" pitchFamily="34" charset="0"/>
              </a:rPr>
              <a:t>, the longer an AI chatbot has been in operation, the better it can understand what the user wants to accomplish and provide more detailed, accurate responses, as compared to a chatbot with a recently integrated algorithm-based knowledge.  </a:t>
            </a:r>
          </a:p>
          <a:p>
            <a:endParaRPr lang="en-IN" dirty="0"/>
          </a:p>
        </p:txBody>
      </p:sp>
    </p:spTree>
    <p:extLst>
      <p:ext uri="{BB962C8B-B14F-4D97-AF65-F5344CB8AC3E}">
        <p14:creationId xmlns:p14="http://schemas.microsoft.com/office/powerpoint/2010/main" val="27273069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BCE0-A067-50A1-9B78-D87EB16242D2}"/>
              </a:ext>
            </a:extLst>
          </p:cNvPr>
          <p:cNvSpPr>
            <a:spLocks noGrp="1"/>
          </p:cNvSpPr>
          <p:nvPr>
            <p:ph type="title"/>
          </p:nvPr>
        </p:nvSpPr>
        <p:spPr/>
        <p:txBody>
          <a:bodyPr>
            <a:normAutofit/>
          </a:bodyPr>
          <a:lstStyle/>
          <a:p>
            <a:r>
              <a:rPr lang="en-IN" b="0" i="0" dirty="0">
                <a:effectLst/>
                <a:latin typeface="IBM Plex Sans" panose="020B0503050203000203" pitchFamily="34" charset="0"/>
              </a:rPr>
              <a:t>4. Voice chatbots</a:t>
            </a:r>
            <a:endParaRPr lang="en-IN" dirty="0"/>
          </a:p>
        </p:txBody>
      </p:sp>
      <p:sp>
        <p:nvSpPr>
          <p:cNvPr id="3" name="Content Placeholder 2">
            <a:extLst>
              <a:ext uri="{FF2B5EF4-FFF2-40B4-BE49-F238E27FC236}">
                <a16:creationId xmlns:a16="http://schemas.microsoft.com/office/drawing/2014/main" id="{1EDBD16C-E018-01EE-CAA5-3CC89F98D6B4}"/>
              </a:ext>
            </a:extLst>
          </p:cNvPr>
          <p:cNvSpPr>
            <a:spLocks noGrp="1"/>
          </p:cNvSpPr>
          <p:nvPr>
            <p:ph idx="1"/>
          </p:nvPr>
        </p:nvSpPr>
        <p:spPr/>
        <p:txBody>
          <a:bodyPr>
            <a:normAutofit fontScale="70000" lnSpcReduction="20000"/>
          </a:bodyPr>
          <a:lstStyle/>
          <a:p>
            <a:pPr algn="l" fontAlgn="base"/>
            <a:r>
              <a:rPr lang="en-US" b="0" i="0" dirty="0">
                <a:effectLst/>
                <a:latin typeface="IBM Plex Sans" panose="020B0503050203000203" pitchFamily="34" charset="0"/>
              </a:rPr>
              <a:t>A voice chatbot is another conversation tool that allows users to interact with the bot by speaking to it, rather than typing. Some voice chatbots can be more rudimentary. Some users may be frustrated by the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Interactive Voice Response (IVR)</a:t>
            </a:r>
            <a:r>
              <a:rPr lang="en-US" b="0" i="0" dirty="0">
                <a:effectLst/>
                <a:latin typeface="IBM Plex Sans" panose="020B0503050203000203" pitchFamily="34" charset="0"/>
              </a:rPr>
              <a:t> technology they’ve encountered, especially when the system can’t retrieve the information a user is looking for from the pre-programmed menu options and puts the user on hold. However, this system is evolving with artificial intelligence.</a:t>
            </a:r>
          </a:p>
          <a:p>
            <a:pPr algn="l" fontAlgn="base"/>
            <a:r>
              <a:rPr lang="en-US" b="0" i="0" dirty="0">
                <a:effectLst/>
                <a:latin typeface="IBM Plex Sans" panose="020B0503050203000203" pitchFamily="34" charset="0"/>
              </a:rPr>
              <a:t>AI-powered voice chatbots can offer the same advanced functionalities as AI chatbots, but they are deployed on voice channels and use text to speech and speech to text technology. With the help of NLP and through integrating with computer and telephony technologies, voice chatbots can now understand spoken questions, analyze users’ business needs and provide relevant responses in a conversational tone. These elements can increase customer engagement and human agent satisfaction, improve call resolution rates and reduce wait times. </a:t>
            </a:r>
          </a:p>
          <a:p>
            <a:pPr algn="l" fontAlgn="base"/>
            <a:r>
              <a:rPr lang="en-US" b="0" i="0" dirty="0">
                <a:effectLst/>
                <a:latin typeface="IBM Plex Sans" panose="020B0503050203000203" pitchFamily="34" charset="0"/>
              </a:rPr>
              <a:t>While chat and voice bots both aim to identify the needs of users and provide helpful responses, voice chatbots can offer a quicker and more convenient communication method, as it’s easier to get a real-time answer without typing or clicking through drop-down menu options. </a:t>
            </a:r>
          </a:p>
        </p:txBody>
      </p:sp>
    </p:spTree>
    <p:extLst>
      <p:ext uri="{BB962C8B-B14F-4D97-AF65-F5344CB8AC3E}">
        <p14:creationId xmlns:p14="http://schemas.microsoft.com/office/powerpoint/2010/main" val="34144909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5E69-8604-E149-6CB0-2C0F283ACC6F}"/>
              </a:ext>
            </a:extLst>
          </p:cNvPr>
          <p:cNvSpPr>
            <a:spLocks noGrp="1"/>
          </p:cNvSpPr>
          <p:nvPr>
            <p:ph type="title"/>
          </p:nvPr>
        </p:nvSpPr>
        <p:spPr/>
        <p:txBody>
          <a:bodyPr/>
          <a:lstStyle/>
          <a:p>
            <a:r>
              <a:rPr lang="en-IN" b="0" i="0" dirty="0">
                <a:effectLst/>
                <a:latin typeface="IBM Plex Sans" panose="020B0503050203000203" pitchFamily="34" charset="0"/>
              </a:rPr>
              <a:t>5. Generative AI chatbots</a:t>
            </a:r>
            <a:endParaRPr lang="en-IN" dirty="0"/>
          </a:p>
        </p:txBody>
      </p:sp>
      <p:sp>
        <p:nvSpPr>
          <p:cNvPr id="3" name="Content Placeholder 2">
            <a:extLst>
              <a:ext uri="{FF2B5EF4-FFF2-40B4-BE49-F238E27FC236}">
                <a16:creationId xmlns:a16="http://schemas.microsoft.com/office/drawing/2014/main" id="{CACA83FD-A0C2-A9D5-4ECB-B2B2B0C86C87}"/>
              </a:ext>
            </a:extLst>
          </p:cNvPr>
          <p:cNvSpPr>
            <a:spLocks noGrp="1"/>
          </p:cNvSpPr>
          <p:nvPr>
            <p:ph idx="1"/>
          </p:nvPr>
        </p:nvSpPr>
        <p:spPr/>
        <p:txBody>
          <a:bodyPr>
            <a:normAutofit fontScale="92500"/>
          </a:bodyPr>
          <a:lstStyle/>
          <a:p>
            <a:r>
              <a:rPr lang="en-US" b="0" i="0" dirty="0">
                <a:effectLst/>
                <a:latin typeface="IBM Plex Sans" panose="020B0503050203000203" pitchFamily="34" charset="0"/>
              </a:rPr>
              <a:t>The next generation of chatbots with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generative AI</a:t>
            </a:r>
            <a:r>
              <a:rPr lang="en-US" b="0" i="0" dirty="0">
                <a:effectLst/>
                <a:latin typeface="IBM Plex Sans" panose="020B0503050203000203" pitchFamily="34" charset="0"/>
              </a:rPr>
              <a:t> capabilities can offer even more enhanced functionality through their fluency in understanding common language, their ability to adapt to a user’s style of conversation and their use of empathy when answering users’ questions. While conversational AI chatbots can digest a users’ questions or comments and generate a human-like response, generative AI chatbots can take this a step further by generating new content as the output. This new content could look like high-quality text, images and sound based on LLMs they are trained on. Chatbot interfaces with generative AI can recognize, summarize, translate, predict and create content in response to a user’s query without the need for human interaction.</a:t>
            </a:r>
            <a:endParaRPr lang="en-IN" dirty="0"/>
          </a:p>
        </p:txBody>
      </p:sp>
    </p:spTree>
    <p:extLst>
      <p:ext uri="{BB962C8B-B14F-4D97-AF65-F5344CB8AC3E}">
        <p14:creationId xmlns:p14="http://schemas.microsoft.com/office/powerpoint/2010/main" val="414288454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42</TotalTime>
  <Words>981</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IBM Plex Sans</vt:lpstr>
      <vt:lpstr>Trebuchet MS</vt:lpstr>
      <vt:lpstr>Berlin</vt:lpstr>
      <vt:lpstr>OM Sterling Global University, Hisar</vt:lpstr>
      <vt:lpstr>Introduction</vt:lpstr>
      <vt:lpstr>What is ChatBot?</vt:lpstr>
      <vt:lpstr>There are Five Type of Chat Bots</vt:lpstr>
      <vt:lpstr>1. Menu or Button-based chatbots</vt:lpstr>
      <vt:lpstr>2. Rules-based chatbots</vt:lpstr>
      <vt:lpstr>3. AI-powered chatbots </vt:lpstr>
      <vt:lpstr>4. Voice chatbots</vt:lpstr>
      <vt:lpstr>5. Generative AI chatbots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Shreynit Chawla</dc:creator>
  <cp:lastModifiedBy>Shreynit Chawla</cp:lastModifiedBy>
  <cp:revision>6</cp:revision>
  <dcterms:created xsi:type="dcterms:W3CDTF">2023-12-22T07:05:43Z</dcterms:created>
  <dcterms:modified xsi:type="dcterms:W3CDTF">2023-12-27T08:05:44Z</dcterms:modified>
</cp:coreProperties>
</file>