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  <p:sldMasterId id="2147483752" r:id="rId2"/>
    <p:sldMasterId id="2147483803" r:id="rId3"/>
  </p:sldMasterIdLst>
  <p:notesMasterIdLst>
    <p:notesMasterId r:id="rId13"/>
  </p:notesMasterIdLst>
  <p:sldIdLst>
    <p:sldId id="466" r:id="rId4"/>
    <p:sldId id="467" r:id="rId5"/>
    <p:sldId id="473" r:id="rId6"/>
    <p:sldId id="474" r:id="rId7"/>
    <p:sldId id="468" r:id="rId8"/>
    <p:sldId id="469" r:id="rId9"/>
    <p:sldId id="470" r:id="rId10"/>
    <p:sldId id="471" r:id="rId11"/>
    <p:sldId id="472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3181" userDrawn="1">
          <p15:clr>
            <a:srgbClr val="A4A3A4"/>
          </p15:clr>
        </p15:guide>
        <p15:guide id="4" orient="horz" pos="3106">
          <p15:clr>
            <a:srgbClr val="A4A3A4"/>
          </p15:clr>
        </p15:guide>
        <p15:guide id="5" pos="5221">
          <p15:clr>
            <a:srgbClr val="A4A3A4"/>
          </p15:clr>
        </p15:guide>
        <p15:guide id="6" pos="7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56"/>
    <a:srgbClr val="F5F5F5"/>
    <a:srgbClr val="00EE77"/>
    <a:srgbClr val="85FFC2"/>
    <a:srgbClr val="00D66B"/>
    <a:srgbClr val="19B000"/>
    <a:srgbClr val="005055"/>
    <a:srgbClr val="169A00"/>
    <a:srgbClr val="ED7E3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816" y="184"/>
      </p:cViewPr>
      <p:guideLst>
        <p:guide pos="3840"/>
        <p:guide orient="horz" pos="3181"/>
        <p:guide orient="horz" pos="3106"/>
        <p:guide pos="5221"/>
        <p:guide pos="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-41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2DF1B-5083-4863-902F-B0A95D7073F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B4751-FE85-4093-9906-8F6B093B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8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432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684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34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1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3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07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02850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318547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89938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28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1537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82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16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8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35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8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93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38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0874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229208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9088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3500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24844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54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10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56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12860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38028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445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2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6861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61800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852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829968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00429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909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5341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96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24991"/>
      </p:ext>
    </p:extLst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8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64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7896"/>
      </p:ext>
    </p:extLst>
  </p:cSld>
  <p:clrMapOvr>
    <a:masterClrMapping/>
  </p:clrMapOvr>
  <p:transition spd="slow"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tint val="75000"/>
                  </a:prstClr>
                </a:solidFill>
              </a:rPr>
              <a:t>Group Name / DOC ID / Month XX, 2017 / © 2017 IBM Corporation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44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prstGeom prst="rect">
            <a:avLst/>
          </a:prstGeom>
          <a:solidFill>
            <a:schemeClr val="bg2"/>
          </a:solidFill>
        </p:spPr>
        <p:txBody>
          <a:bodyPr lIns="457200" tIns="228600" rIns="228600" bIns="228600"/>
          <a:lstStyle>
            <a:lvl1pPr>
              <a:defRPr sz="1667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 txBox="1">
            <a:spLocks/>
          </p:cNvSpPr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190500" tIns="167640" rIns="190500" bIns="190500" rtlCol="0" anchor="t" anchorCtr="0">
            <a:noAutofit/>
          </a:bodyPr>
          <a:lstStyle>
            <a:lvl1pPr algn="l" defTabSz="73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36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sz="3197" dirty="0">
              <a:solidFill>
                <a:srgbClr val="FFFFFF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71500"/>
            <a:ext cx="5486400" cy="22860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333" b="0" i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>
              <a:defRPr sz="1667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9144000" y="3429000"/>
            <a:ext cx="3048000" cy="34290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9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20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>
              <a:defRPr sz="1667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dirty="0">
                  <a:solidFill>
                    <a:srgbClr val="000000">
                      <a:alpha val="60000"/>
                    </a:srgbClr>
                  </a:solidFill>
                  <a:ea typeface="IBM Plex Sans" charset="0"/>
                  <a:cs typeface="IBM Plex Sans" charset="0"/>
                </a:rPr>
                <a:t>©</a:t>
              </a:r>
              <a:r>
                <a:rPr lang="en-US" sz="333" dirty="0">
                  <a:solidFill>
                    <a:srgbClr val="000000">
                      <a:alpha val="60000"/>
                    </a:srgbClr>
                  </a:solidFill>
                  <a:ea typeface="IBM Plex Sans" charset="0"/>
                  <a:cs typeface="IBM Plex Sans" charset="0"/>
                </a:rPr>
                <a:t> </a:t>
              </a:r>
              <a:r>
                <a:rPr lang="en-US" sz="666" dirty="0">
                  <a:solidFill>
                    <a:srgbClr val="000000">
                      <a:alpha val="60000"/>
                    </a:srgbClr>
                  </a:solidFill>
                  <a:ea typeface="IBM Plex Sans" charset="0"/>
                  <a:cs typeface="IBM Plex Sans" charset="0"/>
                </a:rPr>
                <a:t>2017 IBM Corporation              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666" dirty="0">
                  <a:solidFill>
                    <a:srgbClr val="000000">
                      <a:alpha val="60000"/>
                    </a:srgbClr>
                  </a:solidFill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smtClean="0">
                  <a:solidFill>
                    <a:srgbClr val="000000">
                      <a:alpha val="60000"/>
                    </a:srgbClr>
                  </a:solidFill>
                  <a:ea typeface="IBM Plex Sans" charset="0"/>
                  <a:cs typeface="IBM Plex Sans" charset="0"/>
                </a:rPr>
                <a:pPr>
                  <a:defRPr/>
                </a:pPr>
                <a:t>18 September 2022</a:t>
              </a:fld>
              <a:endParaRPr lang="en-US" sz="666" dirty="0">
                <a:solidFill>
                  <a:srgbClr val="000000">
                    <a:alpha val="60000"/>
                  </a:srgbClr>
                </a:solidFill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667" smtClean="0">
                <a:solidFill>
                  <a:srgbClr val="000000"/>
                </a:solidFill>
                <a:ea typeface="IBM Plex Sans" charset="0"/>
                <a:cs typeface="IBM Plex Sans" charset="0"/>
              </a:rPr>
              <a:pPr/>
              <a:t>‹#›</a:t>
            </a:fld>
            <a:endParaRPr lang="en-US" sz="667" dirty="0">
              <a:solidFill>
                <a:srgbClr val="000000"/>
              </a:solidFill>
              <a:ea typeface="IBM Plex Sans" charset="0"/>
              <a:cs typeface="IBM Plex Sa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0" y="6515120"/>
            <a:ext cx="471765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6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790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542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22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rgbClr val="F5F5F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7103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  <p:sldLayoutId id="2147483779" r:id="rId27"/>
    <p:sldLayoutId id="2147483780" r:id="rId28"/>
    <p:sldLayoutId id="2147483781" r:id="rId29"/>
    <p:sldLayoutId id="2147483782" r:id="rId30"/>
    <p:sldLayoutId id="2147483783" r:id="rId31"/>
    <p:sldLayoutId id="2147483784" r:id="rId32"/>
    <p:sldLayoutId id="2147483785" r:id="rId33"/>
    <p:sldLayoutId id="2147483786" r:id="rId34"/>
    <p:sldLayoutId id="2147483787" r:id="rId35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kUp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540C-4820-4F55-81CF-7C6C822E2C6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D3CB-EC37-4481-AE29-1322A5E3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</p:sldLayoutIdLst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heforage.com/virtual-internships/theme/m7W4GMqeT3bh9Nb2c/KPMG-Data-Analytics-Virtual-Internsh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 descr="Snip20160106_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7" r="-2619" b="585"/>
          <a:stretch/>
        </p:blipFill>
        <p:spPr>
          <a:xfrm>
            <a:off x="6106974" y="1385046"/>
            <a:ext cx="5525109" cy="5129997"/>
          </a:xfrm>
        </p:spPr>
      </p:pic>
      <p:sp>
        <p:nvSpPr>
          <p:cNvPr id="14" name="矩形 13"/>
          <p:cNvSpPr/>
          <p:nvPr/>
        </p:nvSpPr>
        <p:spPr>
          <a:xfrm>
            <a:off x="609601" y="1608965"/>
            <a:ext cx="5205132" cy="1372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抬头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kumimoji="1" lang="en-US" altLang="zh-CN" sz="2200" b="1" dirty="0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求职者姓名、地址、联系方式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求职公司、职位</a:t>
            </a:r>
          </a:p>
        </p:txBody>
      </p:sp>
      <p:sp>
        <p:nvSpPr>
          <p:cNvPr id="15" name="矩形 14"/>
          <p:cNvSpPr/>
          <p:nvPr/>
        </p:nvSpPr>
        <p:spPr>
          <a:xfrm>
            <a:off x="609601" y="3684047"/>
            <a:ext cx="5205132" cy="2215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第一段：开门见山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kumimoji="1" lang="zh-CN" altLang="en-US" sz="2200" dirty="0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一句话自我介绍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为何你选择该公司和职位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*动机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为何该公司和职位适合你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能力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27997" y="1300654"/>
            <a:ext cx="5525109" cy="1421630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14550" y="2949284"/>
            <a:ext cx="5525109" cy="927794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38200" y="134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3200" b="1">
                <a:solidFill>
                  <a:srgbClr val="00A856"/>
                </a:solidFill>
                <a:ea typeface="微软雅黑"/>
              </a:rPr>
              <a:t>2.</a:t>
            </a:r>
            <a:r>
              <a:rPr kumimoji="1" lang="zh-CN" altLang="en-US" sz="3200" b="1">
                <a:solidFill>
                  <a:srgbClr val="00A856"/>
                </a:solidFill>
                <a:ea typeface="微软雅黑"/>
              </a:rPr>
              <a:t>你需要“一封言必有中的求职信”</a:t>
            </a:r>
            <a:endParaRPr kumimoji="1" lang="en-US" altLang="zh-CN" sz="3200" b="1">
              <a:solidFill>
                <a:srgbClr val="00A856"/>
              </a:solidFill>
              <a:ea typeface="微软雅黑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891989" y="1169894"/>
            <a:ext cx="10174940" cy="62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51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7" grpId="0" animBg="1"/>
      <p:bldP spid="17" grpId="1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32330" y="1260314"/>
            <a:ext cx="5205132" cy="23648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第二段：细节为本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kumimoji="1" lang="en-US" altLang="zh-CN" sz="2200" b="1" dirty="0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详细介绍一段过往经验，用详实的例子突出你适合公司和职位发展的能力点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简短介绍你对公司架构、公司所处产业的了解</a:t>
            </a:r>
          </a:p>
        </p:txBody>
      </p:sp>
      <p:sp>
        <p:nvSpPr>
          <p:cNvPr id="15" name="矩形 14"/>
          <p:cNvSpPr/>
          <p:nvPr/>
        </p:nvSpPr>
        <p:spPr>
          <a:xfrm>
            <a:off x="939520" y="3745425"/>
            <a:ext cx="5205132" cy="148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第三段：精炼总结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kumimoji="1" lang="zh-CN" altLang="en-US" sz="2200" b="1" dirty="0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一句话总结你的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动机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能力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礼貌表明希望得到面试机会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8849" y="5360751"/>
            <a:ext cx="5191125" cy="1066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结尾段：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kumimoji="1" lang="zh-CN" altLang="en-US" sz="2200" b="1" dirty="0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落款与时间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838200" y="134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3200" b="1">
                <a:solidFill>
                  <a:srgbClr val="00A856"/>
                </a:solidFill>
                <a:ea typeface="微软雅黑"/>
              </a:rPr>
              <a:t>2.</a:t>
            </a:r>
            <a:r>
              <a:rPr kumimoji="1" lang="zh-CN" altLang="en-US" sz="3200" b="1">
                <a:solidFill>
                  <a:srgbClr val="00A856"/>
                </a:solidFill>
                <a:ea typeface="微软雅黑"/>
              </a:rPr>
              <a:t>你需要“一封言必有中的求职信”</a:t>
            </a:r>
            <a:endParaRPr kumimoji="1" lang="en-US" altLang="zh-CN" sz="3200" b="1">
              <a:solidFill>
                <a:srgbClr val="00A856"/>
              </a:solidFill>
              <a:ea typeface="微软雅黑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00953" y="1169894"/>
            <a:ext cx="101659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内容占位符 12" descr="Snip20160106_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7" r="-2619" b="585"/>
          <a:stretch/>
        </p:blipFill>
        <p:spPr>
          <a:xfrm>
            <a:off x="6431575" y="1260313"/>
            <a:ext cx="4143832" cy="5214390"/>
          </a:xfrm>
        </p:spPr>
      </p:pic>
      <p:sp>
        <p:nvSpPr>
          <p:cNvPr id="19" name="矩形 18"/>
          <p:cNvSpPr/>
          <p:nvPr/>
        </p:nvSpPr>
        <p:spPr>
          <a:xfrm>
            <a:off x="6431575" y="3836735"/>
            <a:ext cx="4143832" cy="995184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31575" y="4882055"/>
            <a:ext cx="4143832" cy="742819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31575" y="5670338"/>
            <a:ext cx="4143832" cy="742819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586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9" grpId="0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4" y="609600"/>
            <a:ext cx="10101896" cy="56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046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089456"/>
            <a:ext cx="11830304" cy="42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875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449"/>
            <a:ext cx="10515600" cy="4351338"/>
          </a:xfrm>
        </p:spPr>
        <p:txBody>
          <a:bodyPr/>
          <a:lstStyle/>
          <a:p>
            <a:r>
              <a:rPr kumimoji="1" lang="zh-CN" altLang="en-US" dirty="0">
                <a:latin typeface="+mn-ea"/>
                <a:cs typeface="楷体"/>
              </a:rPr>
              <a:t>案例分析：</a:t>
            </a:r>
            <a:endParaRPr kumimoji="1" lang="en-US" altLang="zh-CN" dirty="0">
              <a:latin typeface="+mn-ea"/>
              <a:cs typeface="楷体"/>
            </a:endParaRPr>
          </a:p>
          <a:p>
            <a:pPr lvl="1"/>
            <a:r>
              <a:rPr kumimoji="1" lang="zh-CN" altLang="en-US" dirty="0">
                <a:latin typeface="+mn-ea"/>
                <a:cs typeface="楷体"/>
              </a:rPr>
              <a:t>某咨询公司暑期实习生项目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1082875" y="2954440"/>
            <a:ext cx="9922787" cy="1745508"/>
            <a:chOff x="812156" y="3121556"/>
            <a:chExt cx="7442090" cy="1745508"/>
          </a:xfrm>
        </p:grpSpPr>
        <p:pic>
          <p:nvPicPr>
            <p:cNvPr id="5" name="图片 4" descr="Snip20160106_22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56" y="3121556"/>
              <a:ext cx="7442090" cy="1745508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1310935" y="4553497"/>
              <a:ext cx="3129893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958850" y="4930775"/>
            <a:ext cx="4598983" cy="1196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200" b="1" dirty="0">
                <a:solidFill>
                  <a:schemeClr val="tx1"/>
                </a:solidFill>
                <a:latin typeface="+mn-ea"/>
                <a:cs typeface="楷体"/>
              </a:rPr>
              <a:t>可取之处：</a:t>
            </a:r>
            <a:endParaRPr kumimoji="1" lang="en-US" altLang="zh-CN" sz="2200" b="1" dirty="0">
              <a:solidFill>
                <a:schemeClr val="tx1"/>
              </a:solidFill>
              <a:latin typeface="+mn-ea"/>
              <a:cs typeface="楷体"/>
            </a:endParaRPr>
          </a:p>
          <a:p>
            <a:endParaRPr kumimoji="1" lang="zh-CN" altLang="en-US" sz="2200" b="1" dirty="0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solidFill>
                  <a:schemeClr val="tx1"/>
                </a:solidFill>
                <a:latin typeface="+mn-ea"/>
                <a:cs typeface="楷体"/>
              </a:rPr>
              <a:t>找准咨询必备能力点</a:t>
            </a:r>
            <a:endParaRPr kumimoji="1" lang="en-US" altLang="zh-CN" sz="2000" dirty="0">
              <a:solidFill>
                <a:schemeClr val="tx1"/>
              </a:solidFill>
              <a:latin typeface="+mn-ea"/>
              <a:cs typeface="楷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8035" y="4930775"/>
            <a:ext cx="4537627" cy="1196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200" b="1" dirty="0">
                <a:solidFill>
                  <a:schemeClr val="tx1"/>
                </a:solidFill>
                <a:latin typeface="+mn-ea"/>
                <a:cs typeface="楷体"/>
              </a:rPr>
              <a:t>不可取之处：</a:t>
            </a:r>
            <a:endParaRPr kumimoji="1" lang="en-US" altLang="zh-CN" sz="2200" b="1" dirty="0">
              <a:solidFill>
                <a:schemeClr val="tx1"/>
              </a:solidFill>
              <a:latin typeface="+mn-ea"/>
              <a:cs typeface="楷体"/>
            </a:endParaRPr>
          </a:p>
          <a:p>
            <a:endParaRPr kumimoji="1" lang="zh-CN" altLang="en-US" sz="2200" b="1" dirty="0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solidFill>
                  <a:schemeClr val="tx1"/>
                </a:solidFill>
                <a:latin typeface="+mn-ea"/>
                <a:cs typeface="楷体"/>
              </a:rPr>
              <a:t>重复简历内容且言之无物</a:t>
            </a:r>
            <a:endParaRPr kumimoji="1" lang="en-US" altLang="zh-CN" sz="2000" dirty="0">
              <a:solidFill>
                <a:schemeClr val="tx1"/>
              </a:solidFill>
              <a:latin typeface="+mn-ea"/>
              <a:cs typeface="楷体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8434" y="1417638"/>
            <a:ext cx="8707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>
                <a:solidFill>
                  <a:srgbClr val="800000"/>
                </a:solidFill>
              </a:rPr>
              <a:t>C</a:t>
            </a:r>
            <a:endParaRPr kumimoji="1" lang="zh-CN" altLang="en-US" sz="8000" dirty="0">
              <a:solidFill>
                <a:srgbClr val="800000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838200" y="134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3200" b="1">
                <a:solidFill>
                  <a:srgbClr val="00A856"/>
                </a:solidFill>
                <a:ea typeface="微软雅黑"/>
              </a:rPr>
              <a:t>2.</a:t>
            </a:r>
            <a:r>
              <a:rPr kumimoji="1" lang="zh-CN" altLang="en-US" sz="3200" b="1">
                <a:solidFill>
                  <a:srgbClr val="00A856"/>
                </a:solidFill>
                <a:ea typeface="微软雅黑"/>
              </a:rPr>
              <a:t>你需要“一封言必有中的求职信”</a:t>
            </a:r>
            <a:endParaRPr kumimoji="1" lang="en-US" altLang="zh-CN" sz="3200" b="1">
              <a:solidFill>
                <a:srgbClr val="00A856"/>
              </a:solidFill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00953" y="1169894"/>
            <a:ext cx="101659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02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647" y="1519518"/>
            <a:ext cx="10515600" cy="4496080"/>
          </a:xfrm>
        </p:spPr>
        <p:txBody>
          <a:bodyPr/>
          <a:lstStyle/>
          <a:p>
            <a:r>
              <a:rPr kumimoji="1" lang="zh-CN" altLang="en-US" dirty="0">
                <a:latin typeface="+mn-ea"/>
                <a:cs typeface="楷体"/>
              </a:rPr>
              <a:t>案例分析：</a:t>
            </a:r>
            <a:endParaRPr kumimoji="1" lang="en-US" altLang="zh-CN" dirty="0">
              <a:latin typeface="+mn-ea"/>
              <a:cs typeface="楷体"/>
            </a:endParaRPr>
          </a:p>
          <a:p>
            <a:pPr lvl="1"/>
            <a:r>
              <a:rPr kumimoji="1" lang="zh-CN" altLang="en-US" dirty="0">
                <a:latin typeface="+mn-ea"/>
                <a:cs typeface="楷体"/>
              </a:rPr>
              <a:t>某咨询公司暑期实习生项目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68434" y="1417638"/>
            <a:ext cx="829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>
                <a:solidFill>
                  <a:srgbClr val="800000"/>
                </a:solidFill>
              </a:rPr>
              <a:t>B</a:t>
            </a:r>
            <a:endParaRPr kumimoji="1" lang="zh-CN" altLang="en-US" sz="8000" dirty="0">
              <a:solidFill>
                <a:srgbClr val="800000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943780" y="2916258"/>
            <a:ext cx="10393733" cy="1488832"/>
            <a:chOff x="707835" y="2973150"/>
            <a:chExt cx="7795300" cy="1488832"/>
          </a:xfrm>
        </p:grpSpPr>
        <p:pic>
          <p:nvPicPr>
            <p:cNvPr id="2" name="图片 1" descr="Snip20160106_23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35" y="2973150"/>
              <a:ext cx="7795300" cy="1488832"/>
            </a:xfrm>
            <a:prstGeom prst="rect">
              <a:avLst/>
            </a:prstGeom>
          </p:spPr>
        </p:pic>
        <p:cxnSp>
          <p:nvCxnSpPr>
            <p:cNvPr id="6" name="直线连接符 5"/>
            <p:cNvCxnSpPr/>
            <p:nvPr/>
          </p:nvCxnSpPr>
          <p:spPr>
            <a:xfrm>
              <a:off x="4869952" y="3550803"/>
              <a:ext cx="3129893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07835" y="4120991"/>
              <a:ext cx="5658294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958850" y="4930774"/>
            <a:ext cx="4588539" cy="1187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200" b="1">
                <a:solidFill>
                  <a:schemeClr val="tx1"/>
                </a:solidFill>
                <a:latin typeface="+mn-ea"/>
                <a:cs typeface="楷体"/>
              </a:rPr>
              <a:t>可取之处：</a:t>
            </a:r>
            <a:endParaRPr kumimoji="1" lang="zh-CN" altLang="en-US" sz="2200" b="1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>
                <a:solidFill>
                  <a:schemeClr val="tx1"/>
                </a:solidFill>
                <a:latin typeface="+mn-ea"/>
                <a:cs typeface="楷体"/>
              </a:rPr>
              <a:t>找准咨询必备能力点</a:t>
            </a:r>
            <a:endParaRPr kumimoji="1" lang="en-US" altLang="zh-CN" sz="2000" dirty="0">
              <a:solidFill>
                <a:schemeClr val="tx1"/>
              </a:solidFill>
              <a:latin typeface="+mn-ea"/>
              <a:cs typeface="楷体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solidFill>
                  <a:schemeClr val="tx1"/>
                </a:solidFill>
                <a:latin typeface="+mn-ea"/>
                <a:cs typeface="楷体"/>
              </a:rPr>
              <a:t>呈现少许工作细节</a:t>
            </a:r>
            <a:endParaRPr kumimoji="1" lang="en-US" altLang="zh-CN" sz="2000" dirty="0">
              <a:solidFill>
                <a:schemeClr val="tx1"/>
              </a:solidFill>
              <a:latin typeface="+mn-ea"/>
              <a:cs typeface="楷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69741" y="4930775"/>
            <a:ext cx="4733365" cy="11607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200" b="1" dirty="0">
                <a:solidFill>
                  <a:schemeClr val="tx1"/>
                </a:solidFill>
                <a:latin typeface="+mn-ea"/>
                <a:cs typeface="楷体"/>
              </a:rPr>
              <a:t>不可取之处：</a:t>
            </a:r>
            <a:endParaRPr kumimoji="1" lang="en-US" altLang="zh-CN" sz="2200" b="1" dirty="0">
              <a:solidFill>
                <a:schemeClr val="tx1"/>
              </a:solidFill>
              <a:latin typeface="+mn-ea"/>
              <a:cs typeface="楷体"/>
            </a:endParaRPr>
          </a:p>
          <a:p>
            <a:endParaRPr kumimoji="1" lang="zh-CN" altLang="en-US" sz="2200" b="1" dirty="0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solidFill>
                  <a:schemeClr val="tx1"/>
                </a:solidFill>
                <a:latin typeface="+mn-ea"/>
                <a:cs typeface="楷体"/>
              </a:rPr>
              <a:t>“能力”的体现应有证据支撑做靠背</a:t>
            </a:r>
            <a:endParaRPr kumimoji="1" lang="en-US" altLang="zh-CN" sz="2000" dirty="0">
              <a:solidFill>
                <a:schemeClr val="tx1"/>
              </a:solidFill>
              <a:latin typeface="+mn-ea"/>
              <a:cs typeface="楷体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838200" y="134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3200" b="1">
                <a:solidFill>
                  <a:srgbClr val="00A856"/>
                </a:solidFill>
                <a:ea typeface="微软雅黑"/>
              </a:rPr>
              <a:t>2.</a:t>
            </a:r>
            <a:r>
              <a:rPr kumimoji="1" lang="zh-CN" altLang="en-US" sz="3200" b="1">
                <a:solidFill>
                  <a:srgbClr val="00A856"/>
                </a:solidFill>
                <a:ea typeface="微软雅黑"/>
              </a:rPr>
              <a:t>你需要“一封言必有中的求职信”</a:t>
            </a:r>
            <a:endParaRPr kumimoji="1" lang="en-US" altLang="zh-CN" sz="3200" b="1">
              <a:solidFill>
                <a:srgbClr val="00A856"/>
              </a:solidFill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00953" y="1169894"/>
            <a:ext cx="101659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69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/>
          <a:lstStyle/>
          <a:p>
            <a:r>
              <a:rPr kumimoji="1" lang="zh-CN" altLang="en-US" dirty="0">
                <a:latin typeface="+mn-ea"/>
                <a:cs typeface="楷体"/>
              </a:rPr>
              <a:t>案例分析：</a:t>
            </a:r>
            <a:endParaRPr kumimoji="1" lang="en-US" altLang="zh-CN" dirty="0">
              <a:latin typeface="+mn-ea"/>
              <a:cs typeface="楷体"/>
            </a:endParaRPr>
          </a:p>
          <a:p>
            <a:pPr lvl="1"/>
            <a:r>
              <a:rPr kumimoji="1" lang="zh-CN" altLang="en-US" dirty="0">
                <a:latin typeface="+mn-ea"/>
                <a:cs typeface="楷体"/>
              </a:rPr>
              <a:t>某咨询公司暑期实习生项目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68433" y="1417638"/>
            <a:ext cx="906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>
                <a:solidFill>
                  <a:srgbClr val="800000"/>
                </a:solidFill>
              </a:rPr>
              <a:t>A</a:t>
            </a:r>
            <a:endParaRPr kumimoji="1" lang="zh-CN" altLang="en-US" sz="8000" dirty="0">
              <a:solidFill>
                <a:srgbClr val="800000"/>
              </a:solidFill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1108137" y="3080111"/>
            <a:ext cx="10176839" cy="1732813"/>
            <a:chOff x="831102" y="3080110"/>
            <a:chExt cx="7632629" cy="1732813"/>
          </a:xfrm>
        </p:grpSpPr>
        <p:grpSp>
          <p:nvGrpSpPr>
            <p:cNvPr id="15" name="组 14"/>
            <p:cNvGrpSpPr/>
            <p:nvPr/>
          </p:nvGrpSpPr>
          <p:grpSpPr>
            <a:xfrm>
              <a:off x="831102" y="3080110"/>
              <a:ext cx="7632629" cy="1732813"/>
              <a:chOff x="831102" y="2963129"/>
              <a:chExt cx="7632629" cy="1732813"/>
            </a:xfrm>
          </p:grpSpPr>
          <p:pic>
            <p:nvPicPr>
              <p:cNvPr id="5" name="图片 4" descr="Snip20160106_2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102" y="2963129"/>
                <a:ext cx="7632629" cy="1732813"/>
              </a:xfrm>
              <a:prstGeom prst="rect">
                <a:avLst/>
              </a:prstGeom>
            </p:spPr>
          </p:pic>
          <p:cxnSp>
            <p:nvCxnSpPr>
              <p:cNvPr id="6" name="直线连接符 5"/>
              <p:cNvCxnSpPr/>
              <p:nvPr/>
            </p:nvCxnSpPr>
            <p:spPr>
              <a:xfrm>
                <a:off x="5556907" y="3811431"/>
                <a:ext cx="2780884" cy="0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/>
              <p:cNvCxnSpPr/>
              <p:nvPr/>
            </p:nvCxnSpPr>
            <p:spPr>
              <a:xfrm>
                <a:off x="831102" y="4097522"/>
                <a:ext cx="7389726" cy="0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/>
              <p:cNvCxnSpPr/>
              <p:nvPr/>
            </p:nvCxnSpPr>
            <p:spPr>
              <a:xfrm>
                <a:off x="6215748" y="4383615"/>
                <a:ext cx="2157480" cy="0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线连接符 12"/>
            <p:cNvCxnSpPr/>
            <p:nvPr/>
          </p:nvCxnSpPr>
          <p:spPr>
            <a:xfrm>
              <a:off x="831102" y="4779502"/>
              <a:ext cx="5885916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3020005" y="5203431"/>
            <a:ext cx="5962159" cy="10556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200" b="1" dirty="0">
                <a:solidFill>
                  <a:schemeClr val="tx1"/>
                </a:solidFill>
                <a:latin typeface="+mn-ea"/>
                <a:cs typeface="楷体"/>
              </a:rPr>
              <a:t>可取之处：</a:t>
            </a:r>
            <a:endParaRPr kumimoji="1" lang="en-US" altLang="zh-CN" sz="2200" b="1" dirty="0">
              <a:solidFill>
                <a:schemeClr val="tx1"/>
              </a:solidFill>
              <a:latin typeface="+mn-ea"/>
              <a:cs typeface="楷体"/>
            </a:endParaRPr>
          </a:p>
          <a:p>
            <a:endParaRPr kumimoji="1" lang="en-US" altLang="zh-CN" sz="2000" dirty="0">
              <a:solidFill>
                <a:schemeClr val="tx1"/>
              </a:solidFill>
              <a:latin typeface="楷体"/>
              <a:ea typeface="楷体"/>
              <a:cs typeface="楷体"/>
            </a:endParaRPr>
          </a:p>
          <a:p>
            <a:r>
              <a:rPr kumimoji="1" lang="en-US" altLang="zh-CN" sz="20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Detailed-drive</a:t>
            </a:r>
            <a:r>
              <a:rPr kumimoji="1" lang="zh-CN" altLang="en-US" sz="20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zh-CN" sz="20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</a:t>
            </a:r>
            <a:r>
              <a:rPr kumimoji="1" lang="zh-CN" altLang="en-US" sz="20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Result-driven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838200" y="134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3200" b="1">
                <a:solidFill>
                  <a:srgbClr val="00A856"/>
                </a:solidFill>
                <a:ea typeface="微软雅黑"/>
              </a:rPr>
              <a:t>2.</a:t>
            </a:r>
            <a:r>
              <a:rPr kumimoji="1" lang="zh-CN" altLang="en-US" sz="3200" b="1">
                <a:solidFill>
                  <a:srgbClr val="00A856"/>
                </a:solidFill>
                <a:ea typeface="微软雅黑"/>
              </a:rPr>
              <a:t>你需要“一封言必有中的求职信”</a:t>
            </a:r>
            <a:endParaRPr kumimoji="1" lang="en-US" altLang="zh-CN" sz="3200" b="1">
              <a:solidFill>
                <a:srgbClr val="00A856"/>
              </a:solidFill>
              <a:ea typeface="微软雅黑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00953" y="1169894"/>
            <a:ext cx="101659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9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405" y="568411"/>
            <a:ext cx="8328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KPMG</a:t>
            </a:r>
            <a:r>
              <a:rPr kumimoji="1" lang="zh-CN" altLang="en-US" sz="4400" b="1" dirty="0"/>
              <a:t>实习项目</a:t>
            </a:r>
            <a:endParaRPr kumimoji="1" lang="zh-CN" altLang="en-US" sz="11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0" y="1555204"/>
            <a:ext cx="9831859" cy="50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1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0389" y="5647038"/>
            <a:ext cx="946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https://www.theforage.com/virtual-internships/theme/m7W4GMqeT3bh9Nb2c/KPMG-Data-Analytics-Virtual-Internship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235622"/>
            <a:ext cx="8910398" cy="51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249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e712da478d0ca42e86cab6ae2c17b51223b4d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华康俪金黑W8(P)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4888</TotalTime>
  <Words>281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Regular</vt:lpstr>
      <vt:lpstr>Arial Unicode MS</vt:lpstr>
      <vt:lpstr>微软雅黑</vt:lpstr>
      <vt:lpstr>楷体</vt:lpstr>
      <vt:lpstr>Arial</vt:lpstr>
      <vt:lpstr>Calibri</vt:lpstr>
      <vt:lpstr>Calibri Light</vt:lpstr>
      <vt:lpstr>IBM Plex Sans</vt:lpstr>
      <vt:lpstr>Office 主题</vt:lpstr>
      <vt:lpstr>blk_background_2017</vt:lpstr>
      <vt:lpstr>2_Office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曲 词</cp:lastModifiedBy>
  <cp:revision>246</cp:revision>
  <dcterms:created xsi:type="dcterms:W3CDTF">2013-04-03T09:33:31Z</dcterms:created>
  <dcterms:modified xsi:type="dcterms:W3CDTF">2022-09-19T02:24:25Z</dcterms:modified>
</cp:coreProperties>
</file>