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321" r:id="rId4"/>
    <p:sldId id="322" r:id="rId5"/>
    <p:sldId id="323" r:id="rId6"/>
    <p:sldId id="316" r:id="rId7"/>
    <p:sldId id="307" r:id="rId8"/>
    <p:sldId id="309" r:id="rId9"/>
    <p:sldId id="313" r:id="rId10"/>
    <p:sldId id="310" r:id="rId11"/>
    <p:sldId id="315" r:id="rId12"/>
    <p:sldId id="311" r:id="rId13"/>
    <p:sldId id="317" r:id="rId14"/>
    <p:sldId id="312" r:id="rId15"/>
    <p:sldId id="308" r:id="rId16"/>
    <p:sldId id="319" r:id="rId17"/>
    <p:sldId id="32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F85"/>
    <a:srgbClr val="69A246"/>
    <a:srgbClr val="607695"/>
    <a:srgbClr val="136316"/>
    <a:srgbClr val="1F8022"/>
    <a:srgbClr val="1B6661"/>
    <a:srgbClr val="314DA4"/>
    <a:srgbClr val="1B41A6"/>
    <a:srgbClr val="102EEF"/>
    <a:srgbClr val="25B8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79"/>
    <p:restoredTop sz="92987"/>
  </p:normalViewPr>
  <p:slideViewPr>
    <p:cSldViewPr snapToGrid="0" snapToObjects="1">
      <p:cViewPr varScale="1">
        <p:scale>
          <a:sx n="75" d="100"/>
          <a:sy n="75" d="100"/>
        </p:scale>
        <p:origin x="184" y="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1F3D6-2DDF-0847-90C1-852F2A7C471D}" type="datetimeFigureOut">
              <a:rPr kumimoji="1" lang="zh-CN" altLang="en-US" smtClean="0"/>
              <a:t>2018/4/24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A8744-003F-C948-90C1-4847B479057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224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5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05" y="222403"/>
            <a:ext cx="1557947" cy="537812"/>
          </a:xfrm>
          <a:prstGeom prst="rect">
            <a:avLst/>
          </a:prstGeo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41317" y="760215"/>
            <a:ext cx="10515600" cy="69177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rgbClr val="1B4F85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492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0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143"/>
          </a:xfrm>
          <a:prstGeom prst="rect">
            <a:avLst/>
          </a:prstGeom>
        </p:spPr>
      </p:pic>
      <p:sp>
        <p:nvSpPr>
          <p:cNvPr id="3" name="标题占位符 2">
            <a:extLst>
              <a:ext uri="{FF2B5EF4-FFF2-40B4-BE49-F238E27FC236}">
                <a16:creationId xmlns:a16="http://schemas.microsoft.com/office/drawing/2014/main" id="{86CD56E0-0D77-B14A-B7E5-EE7A2A3C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5" y="396123"/>
            <a:ext cx="10515600" cy="812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5E9BE45D-9D3F-D24C-B0E6-CF5F33BDAA2B}"/>
              </a:ext>
            </a:extLst>
          </p:cNvPr>
          <p:cNvCxnSpPr/>
          <p:nvPr userDrawn="1"/>
        </p:nvCxnSpPr>
        <p:spPr>
          <a:xfrm>
            <a:off x="356900" y="0"/>
            <a:ext cx="0" cy="743919"/>
          </a:xfrm>
          <a:prstGeom prst="line">
            <a:avLst/>
          </a:prstGeom>
          <a:ln w="57150">
            <a:solidFill>
              <a:srgbClr val="69A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9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B4F85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08" y="895662"/>
            <a:ext cx="9945665" cy="484617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38" y="516337"/>
            <a:ext cx="1988755" cy="6865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03377" y="5682734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June 10, 2017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9451341" y="143769"/>
            <a:ext cx="2476500" cy="1303867"/>
          </a:xfrm>
          <a:prstGeom prst="rect">
            <a:avLst/>
          </a:prstGeom>
          <a:solidFill>
            <a:srgbClr val="EFEF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2495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4" name="Picture 5" descr="F:\公司的\logo\sangfor_logo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78" y="895662"/>
            <a:ext cx="2977120" cy="29923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103377" y="2003156"/>
            <a:ext cx="557075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b="1" dirty="0">
                <a:gradFill>
                  <a:gsLst>
                    <a:gs pos="0">
                      <a:srgbClr val="6FBA2C"/>
                    </a:gs>
                    <a:gs pos="100000">
                      <a:srgbClr val="00479D"/>
                    </a:gs>
                  </a:gsLst>
                  <a:lin ang="3600000" scaled="0"/>
                </a:gradFill>
                <a:latin typeface="微软雅黑" pitchFamily="34" charset="-122"/>
                <a:ea typeface="微软雅黑" pitchFamily="34" charset="-122"/>
              </a:rPr>
              <a:t>安全资源池培训</a:t>
            </a:r>
          </a:p>
        </p:txBody>
      </p:sp>
    </p:spTree>
    <p:extLst>
      <p:ext uri="{BB962C8B-B14F-4D97-AF65-F5344CB8AC3E}">
        <p14:creationId xmlns:p14="http://schemas.microsoft.com/office/powerpoint/2010/main" val="212100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D4AE3-98FC-6649-82FA-275E9467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政务云式套餐报价逻辑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D368E03-6FF2-C44E-BDB0-3785CE61F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03632"/>
              </p:ext>
            </p:extLst>
          </p:nvPr>
        </p:nvGraphicFramePr>
        <p:xfrm>
          <a:off x="1017793" y="2018602"/>
          <a:ext cx="10600466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19">
                  <a:extLst>
                    <a:ext uri="{9D8B030D-6E8A-4147-A177-3AD203B41FA5}">
                      <a16:colId xmlns:a16="http://schemas.microsoft.com/office/drawing/2014/main" val="3082262976"/>
                    </a:ext>
                  </a:extLst>
                </a:gridCol>
                <a:gridCol w="2969387">
                  <a:extLst>
                    <a:ext uri="{9D8B030D-6E8A-4147-A177-3AD203B41FA5}">
                      <a16:colId xmlns:a16="http://schemas.microsoft.com/office/drawing/2014/main" val="1147818759"/>
                    </a:ext>
                  </a:extLst>
                </a:gridCol>
                <a:gridCol w="1250392">
                  <a:extLst>
                    <a:ext uri="{9D8B030D-6E8A-4147-A177-3AD203B41FA5}">
                      <a16:colId xmlns:a16="http://schemas.microsoft.com/office/drawing/2014/main" val="1856320716"/>
                    </a:ext>
                  </a:extLst>
                </a:gridCol>
                <a:gridCol w="5723068">
                  <a:extLst>
                    <a:ext uri="{9D8B030D-6E8A-4147-A177-3AD203B41FA5}">
                      <a16:colId xmlns:a16="http://schemas.microsoft.com/office/drawing/2014/main" val="2447869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16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SdSec</a:t>
                      </a:r>
                      <a:r>
                        <a:rPr lang="en-US" altLang="zh-Hans" dirty="0"/>
                        <a:t>-1000-B606</a:t>
                      </a:r>
                      <a:r>
                        <a:rPr lang="zh-CN" altLang="en-US" dirty="0"/>
                        <a:t>服务器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考虑冗余，</a:t>
                      </a:r>
                      <a:r>
                        <a:rPr lang="en-US" altLang="zh-Hans" dirty="0"/>
                        <a:t>5</a:t>
                      </a:r>
                      <a:r>
                        <a:rPr lang="zh-CN" altLang="en-US" dirty="0"/>
                        <a:t>台一体机。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21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SSP-120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系统中给的价格是每年价格，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年内每年都需要购买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93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SSP-120</a:t>
                      </a:r>
                      <a:r>
                        <a:rPr lang="zh-CN" altLang="en-US" dirty="0"/>
                        <a:t>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从第四年开始收升级费用，包括所有组件的规则库升级，所以</a:t>
                      </a:r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年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Hans" dirty="0"/>
                        <a:t>3</a:t>
                      </a:r>
                      <a:r>
                        <a:rPr lang="zh-CN" altLang="en-US" dirty="0"/>
                        <a:t>年产品</a:t>
                      </a:r>
                      <a:r>
                        <a:rPr lang="en-US" altLang="zh-CN" dirty="0"/>
                        <a:t>+</a:t>
                      </a:r>
                      <a:r>
                        <a:rPr lang="en-US" altLang="zh-Hans" dirty="0"/>
                        <a:t>2</a:t>
                      </a:r>
                      <a:r>
                        <a:rPr lang="zh-CN" altLang="en-US" dirty="0"/>
                        <a:t>年升级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18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SSP-AF-500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</a:t>
                      </a:r>
                      <a:r>
                        <a:rPr lang="zh-Hans" altLang="en-US" dirty="0"/>
                        <a:t>*</a:t>
                      </a:r>
                      <a:r>
                        <a:rPr lang="en-US" altLang="zh-Hans" dirty="0"/>
                        <a:t>3</a:t>
                      </a:r>
                      <a:r>
                        <a:rPr lang="zh-CN" altLang="en-US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00M</a:t>
                      </a:r>
                      <a:r>
                        <a:rPr lang="zh-CN" altLang="en-US" dirty="0"/>
                        <a:t>授权不够用，额外买</a:t>
                      </a:r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A</a:t>
                      </a:r>
                      <a:r>
                        <a:rPr lang="en-US" altLang="zh-Hans" dirty="0"/>
                        <a:t>F</a:t>
                      </a:r>
                      <a:r>
                        <a:rPr lang="zh-Hans" altLang="en-US" dirty="0"/>
                        <a:t>，</a:t>
                      </a:r>
                      <a:r>
                        <a:rPr lang="zh-CN" altLang="en-US" dirty="0"/>
                        <a:t>系统中价格是每年价格，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年内每年都需要购买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057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SSP-AF</a:t>
                      </a:r>
                      <a:r>
                        <a:rPr lang="en-US" altLang="zh-CN" dirty="0"/>
                        <a:t>-500</a:t>
                      </a:r>
                      <a:r>
                        <a:rPr lang="zh-CN" altLang="en-US" dirty="0"/>
                        <a:t>升级</a:t>
                      </a:r>
                      <a:endParaRPr lang="en-US" altLang="zh-Han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</a:t>
                      </a:r>
                      <a:r>
                        <a:rPr lang="zh-Hans" altLang="en-US" dirty="0"/>
                        <a:t>*</a:t>
                      </a:r>
                      <a:r>
                        <a:rPr lang="en-US" altLang="zh-Hans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从第四年开始，收取升级费用，包含</a:t>
                      </a:r>
                      <a:r>
                        <a:rPr lang="en-US" altLang="zh-CN" dirty="0"/>
                        <a:t>A</a:t>
                      </a:r>
                      <a:r>
                        <a:rPr lang="en-US" altLang="zh-Hans" dirty="0"/>
                        <a:t>F</a:t>
                      </a:r>
                      <a:r>
                        <a:rPr lang="zh-CN" altLang="en-US" dirty="0"/>
                        <a:t>所有模块的升级、规则库更新，所以</a:t>
                      </a:r>
                      <a:r>
                        <a:rPr lang="en-US" altLang="zh-Hans" dirty="0"/>
                        <a:t>5</a:t>
                      </a:r>
                      <a:r>
                        <a:rPr lang="zh-CN" altLang="en-US" dirty="0"/>
                        <a:t>年</a:t>
                      </a:r>
                      <a:r>
                        <a:rPr lang="en-US" altLang="zh-CN" dirty="0"/>
                        <a:t>=</a:t>
                      </a:r>
                      <a:r>
                        <a:rPr lang="en-US" altLang="zh-Hans" dirty="0"/>
                        <a:t>3</a:t>
                      </a:r>
                      <a:r>
                        <a:rPr lang="zh-CN" altLang="en-US" dirty="0"/>
                        <a:t>年产品</a:t>
                      </a:r>
                      <a:r>
                        <a:rPr lang="en-US" altLang="zh-CN" dirty="0"/>
                        <a:t>+</a:t>
                      </a:r>
                      <a:r>
                        <a:rPr lang="en-US" altLang="zh-Hans" dirty="0"/>
                        <a:t>2</a:t>
                      </a:r>
                      <a:r>
                        <a:rPr lang="zh-CN" altLang="en-US" dirty="0"/>
                        <a:t>年升级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1029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F8DB5D2-5567-4F45-B553-EAE1136F93D2}"/>
              </a:ext>
            </a:extLst>
          </p:cNvPr>
          <p:cNvSpPr txBox="1"/>
          <p:nvPr/>
        </p:nvSpPr>
        <p:spPr>
          <a:xfrm>
            <a:off x="398034" y="1508564"/>
            <a:ext cx="1160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背景：某政务云客户，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个需要</a:t>
            </a:r>
            <a:r>
              <a:rPr kumimoji="1" lang="en-US" altLang="zh-CN" dirty="0"/>
              <a:t>C</a:t>
            </a:r>
            <a:r>
              <a:rPr kumimoji="1" lang="en-US" altLang="zh-Hans" dirty="0"/>
              <a:t>SSP-120</a:t>
            </a:r>
            <a:r>
              <a:rPr kumimoji="1" lang="zh-CN" altLang="en-US" dirty="0"/>
              <a:t>套餐，</a:t>
            </a:r>
            <a:r>
              <a:rPr kumimoji="1" lang="en-US" altLang="zh-CN" dirty="0"/>
              <a:t>2</a:t>
            </a:r>
            <a:r>
              <a:rPr kumimoji="1" lang="en-US" altLang="zh-Hans" dirty="0"/>
              <a:t>0</a:t>
            </a:r>
            <a:r>
              <a:rPr kumimoji="1" lang="zh-CN" altLang="en-US" dirty="0"/>
              <a:t>个</a:t>
            </a:r>
            <a:r>
              <a:rPr kumimoji="1" lang="en-US" altLang="zh-CN" dirty="0"/>
              <a:t>5</a:t>
            </a:r>
            <a:r>
              <a:rPr kumimoji="1" lang="en-US" altLang="zh-Hans" dirty="0"/>
              <a:t>00M</a:t>
            </a:r>
            <a:r>
              <a:rPr kumimoji="1" lang="zh-CN" altLang="en-US" dirty="0"/>
              <a:t>防火墙，全部产品包含</a:t>
            </a:r>
            <a:r>
              <a:rPr kumimoji="1" lang="en-US" altLang="zh-CN" dirty="0"/>
              <a:t>5</a:t>
            </a:r>
            <a:r>
              <a:rPr kumimoji="1" lang="zh-CN" altLang="en-US" dirty="0"/>
              <a:t>年规则库、软件升级服务。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7BA182-0566-4D46-BFF7-ADC86FF4E4EB}"/>
              </a:ext>
            </a:extLst>
          </p:cNvPr>
          <p:cNvSpPr txBox="1"/>
          <p:nvPr/>
        </p:nvSpPr>
        <p:spPr>
          <a:xfrm>
            <a:off x="1118795" y="5572462"/>
            <a:ext cx="872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以上场景不限政务云使用，如果商业、行业客户能够接受这种授权模式，也可以使用</a:t>
            </a:r>
          </a:p>
        </p:txBody>
      </p:sp>
    </p:spTree>
    <p:extLst>
      <p:ext uri="{BB962C8B-B14F-4D97-AF65-F5344CB8AC3E}">
        <p14:creationId xmlns:p14="http://schemas.microsoft.com/office/powerpoint/2010/main" val="43959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7B912-4E1B-A641-9D1D-C7E8AB97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销售管理系统如何选择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3F1CB64-EB79-F747-B40E-5C0BB0322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82" y="1959390"/>
            <a:ext cx="10650317" cy="337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1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181A8-6047-A042-B148-BA15FC64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等保一体化报价逻辑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8300CBB-C996-D946-9AD2-F7728F2FCBAF}"/>
              </a:ext>
            </a:extLst>
          </p:cNvPr>
          <p:cNvSpPr txBox="1"/>
          <p:nvPr/>
        </p:nvSpPr>
        <p:spPr>
          <a:xfrm>
            <a:off x="1363774" y="1710466"/>
            <a:ext cx="946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背景：某客户三级系统，需要使用等保三级套餐交付</a:t>
            </a:r>
            <a:r>
              <a:rPr kumimoji="1" lang="en-US" altLang="zh-CN" dirty="0"/>
              <a:t>,</a:t>
            </a:r>
            <a:r>
              <a:rPr kumimoji="1" lang="zh-CN" altLang="en-US" dirty="0"/>
              <a:t>客户带宽不超过</a:t>
            </a:r>
            <a:r>
              <a:rPr kumimoji="1" lang="en-US" altLang="zh-CN" dirty="0"/>
              <a:t>2</a:t>
            </a:r>
            <a:r>
              <a:rPr kumimoji="1" lang="en-US" altLang="zh-Hans" dirty="0"/>
              <a:t>00M</a:t>
            </a:r>
            <a:r>
              <a:rPr kumimoji="1" lang="zh-Hans" altLang="en-US" dirty="0"/>
              <a:t>。</a:t>
            </a:r>
            <a:r>
              <a:rPr kumimoji="1" lang="zh-CN" altLang="en-US" dirty="0"/>
              <a:t>包含</a:t>
            </a:r>
            <a:r>
              <a:rPr kumimoji="1" lang="en-US" altLang="zh-CN" dirty="0"/>
              <a:t>3</a:t>
            </a:r>
            <a:r>
              <a:rPr kumimoji="1" lang="zh-CN" altLang="en-US" dirty="0"/>
              <a:t>年服务。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ACFEAB5-501E-8F45-80FF-8A11E9303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862426"/>
              </p:ext>
            </p:extLst>
          </p:nvPr>
        </p:nvGraphicFramePr>
        <p:xfrm>
          <a:off x="1647712" y="2338270"/>
          <a:ext cx="8896575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37">
                  <a:extLst>
                    <a:ext uri="{9D8B030D-6E8A-4147-A177-3AD203B41FA5}">
                      <a16:colId xmlns:a16="http://schemas.microsoft.com/office/drawing/2014/main" val="1669303406"/>
                    </a:ext>
                  </a:extLst>
                </a:gridCol>
                <a:gridCol w="2802977">
                  <a:extLst>
                    <a:ext uri="{9D8B030D-6E8A-4147-A177-3AD203B41FA5}">
                      <a16:colId xmlns:a16="http://schemas.microsoft.com/office/drawing/2014/main" val="2756994079"/>
                    </a:ext>
                  </a:extLst>
                </a:gridCol>
                <a:gridCol w="1342336">
                  <a:extLst>
                    <a:ext uri="{9D8B030D-6E8A-4147-A177-3AD203B41FA5}">
                      <a16:colId xmlns:a16="http://schemas.microsoft.com/office/drawing/2014/main" val="165976711"/>
                    </a:ext>
                  </a:extLst>
                </a:gridCol>
                <a:gridCol w="3998225">
                  <a:extLst>
                    <a:ext uri="{9D8B030D-6E8A-4147-A177-3AD203B41FA5}">
                      <a16:colId xmlns:a16="http://schemas.microsoft.com/office/drawing/2014/main" val="3351337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793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SdSec</a:t>
                      </a:r>
                      <a:r>
                        <a:rPr lang="en-US" altLang="zh-Hans" dirty="0"/>
                        <a:t>-1000-A600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如果当地测评机构强烈要求双机，则数量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9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SSP-H-200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适配客户场景的</a:t>
                      </a:r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00M</a:t>
                      </a:r>
                      <a:r>
                        <a:rPr lang="zh-CN" altLang="en-US" dirty="0"/>
                        <a:t>等保三级套餐</a:t>
                      </a:r>
                      <a:r>
                        <a:rPr lang="en-US" altLang="zh-CN" dirty="0"/>
                        <a:t>——</a:t>
                      </a:r>
                      <a:r>
                        <a:rPr lang="zh-CN" altLang="en-US" dirty="0"/>
                        <a:t>深信服产品部分（正常折扣）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9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SSP-H-200</a:t>
                      </a:r>
                      <a:r>
                        <a:rPr lang="zh-CN" altLang="en-US" dirty="0"/>
                        <a:t>配套的第三方产品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适配客户场景的</a:t>
                      </a:r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00M</a:t>
                      </a:r>
                      <a:r>
                        <a:rPr lang="zh-CN" altLang="en-US" dirty="0"/>
                        <a:t>等保三级套餐</a:t>
                      </a:r>
                      <a:r>
                        <a:rPr lang="en-US" altLang="zh-CN" dirty="0"/>
                        <a:t>——</a:t>
                      </a:r>
                      <a:r>
                        <a:rPr lang="zh-CN" altLang="en-US" dirty="0"/>
                        <a:t>第三方部分（没折扣，算</a:t>
                      </a:r>
                      <a:r>
                        <a:rPr lang="en-US" altLang="zh-Hans" dirty="0"/>
                        <a:t>30%</a:t>
                      </a:r>
                      <a:r>
                        <a:rPr lang="zh-CN" altLang="en-US" dirty="0"/>
                        <a:t>业绩）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3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393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7B912-4E1B-A641-9D1D-C7E8AB97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销售管理系统如何选择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52D8A0-F5B6-1D48-8C2A-E4D7FF06A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36" y="1648437"/>
            <a:ext cx="8884664" cy="51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7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C1852-87A1-1047-8503-72A91FB0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单独购买组件报价逻辑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DF119C-8FE7-A74A-8C96-A58B22F16D31}"/>
              </a:ext>
            </a:extLst>
          </p:cNvPr>
          <p:cNvSpPr txBox="1"/>
          <p:nvPr/>
        </p:nvSpPr>
        <p:spPr>
          <a:xfrm>
            <a:off x="1129554" y="1451994"/>
            <a:ext cx="10705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背景：出口</a:t>
            </a:r>
            <a:r>
              <a:rPr kumimoji="1" lang="en-US" altLang="zh-Hans" dirty="0"/>
              <a:t>400M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客户已经明确了需要使用</a:t>
            </a:r>
            <a:r>
              <a:rPr kumimoji="1" lang="en-US" altLang="zh-Hans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A</a:t>
            </a:r>
            <a:r>
              <a:rPr kumimoji="1" lang="en-US" altLang="zh-Hans" dirty="0"/>
              <a:t>F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A</a:t>
            </a:r>
            <a:r>
              <a:rPr kumimoji="1" lang="en-US" altLang="zh-Hans" dirty="0"/>
              <a:t>D</a:t>
            </a:r>
            <a:r>
              <a:rPr kumimoji="1" lang="zh-Hans" altLang="en-US" dirty="0"/>
              <a:t>、</a:t>
            </a:r>
            <a:r>
              <a:rPr kumimoji="1" lang="en-US" altLang="zh-Hans" dirty="0"/>
              <a:t>2</a:t>
            </a:r>
            <a:r>
              <a:rPr kumimoji="1" lang="zh-CN" altLang="en-US" dirty="0"/>
              <a:t>个</a:t>
            </a:r>
            <a:r>
              <a:rPr kumimoji="1" lang="en-US" altLang="zh-CN" dirty="0"/>
              <a:t>A</a:t>
            </a:r>
            <a:r>
              <a:rPr kumimoji="1" lang="en-US" altLang="zh-Hans" dirty="0"/>
              <a:t>C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部署于私有云边界，包含</a:t>
            </a:r>
            <a:r>
              <a:rPr kumimoji="1" lang="en-US" altLang="zh-CN" dirty="0"/>
              <a:t>5</a:t>
            </a:r>
            <a:r>
              <a:rPr kumimoji="1" lang="zh-CN" altLang="en-US" dirty="0"/>
              <a:t>年服务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C7A8071-718A-9B4D-A9B2-199BDCA9E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26135"/>
              </p:ext>
            </p:extLst>
          </p:nvPr>
        </p:nvGraphicFramePr>
        <p:xfrm>
          <a:off x="1410443" y="2143773"/>
          <a:ext cx="96464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22">
                  <a:extLst>
                    <a:ext uri="{9D8B030D-6E8A-4147-A177-3AD203B41FA5}">
                      <a16:colId xmlns:a16="http://schemas.microsoft.com/office/drawing/2014/main" val="3166682512"/>
                    </a:ext>
                  </a:extLst>
                </a:gridCol>
                <a:gridCol w="3141978">
                  <a:extLst>
                    <a:ext uri="{9D8B030D-6E8A-4147-A177-3AD203B41FA5}">
                      <a16:colId xmlns:a16="http://schemas.microsoft.com/office/drawing/2014/main" val="1492870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3794016"/>
                    </a:ext>
                  </a:extLst>
                </a:gridCol>
                <a:gridCol w="3550474">
                  <a:extLst>
                    <a:ext uri="{9D8B030D-6E8A-4147-A177-3AD203B41FA5}">
                      <a16:colId xmlns:a16="http://schemas.microsoft.com/office/drawing/2014/main" val="2902730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78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ans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SSP-AF-500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r>
                        <a:rPr lang="zh-Hans" altLang="en-US" dirty="0"/>
                        <a:t>（</a:t>
                      </a:r>
                      <a:r>
                        <a:rPr lang="en-US" altLang="zh-Hans" dirty="0"/>
                        <a:t>2</a:t>
                      </a:r>
                      <a:r>
                        <a:rPr lang="zh-CN" altLang="en-US" dirty="0"/>
                        <a:t>个*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年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zh-CN" altLang="en-US" dirty="0"/>
                        <a:t>没有</a:t>
                      </a:r>
                      <a:r>
                        <a:rPr lang="en-US" altLang="zh-CN" dirty="0"/>
                        <a:t>4</a:t>
                      </a:r>
                      <a:r>
                        <a:rPr lang="en-US" altLang="zh-Hans" dirty="0"/>
                        <a:t>00M</a:t>
                      </a:r>
                      <a:r>
                        <a:rPr lang="zh-CN" altLang="en-US" dirty="0"/>
                        <a:t>规格产品，故选择</a:t>
                      </a:r>
                      <a:r>
                        <a:rPr lang="en-US" altLang="zh-CN" dirty="0"/>
                        <a:t>5</a:t>
                      </a:r>
                      <a:r>
                        <a:rPr lang="en-US" altLang="zh-Hans" dirty="0"/>
                        <a:t>00M</a:t>
                      </a:r>
                      <a:r>
                        <a:rPr lang="zh-CN" altLang="en-US" dirty="0"/>
                        <a:t>产品；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前三年每个组件都要购买，包含组件和规则库升级；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从第四年开始收升级费用；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33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SSP-AF-500</a:t>
                      </a:r>
                      <a:r>
                        <a:rPr lang="zh-CN" altLang="en-US" dirty="0"/>
                        <a:t>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4</a:t>
                      </a:r>
                      <a:r>
                        <a:rPr lang="zh-Hans" altLang="en-US" dirty="0"/>
                        <a:t>（</a:t>
                      </a:r>
                      <a:r>
                        <a:rPr lang="en-US" altLang="zh-Hans" dirty="0"/>
                        <a:t>2</a:t>
                      </a:r>
                      <a:r>
                        <a:rPr lang="zh-CN" altLang="en-US" dirty="0"/>
                        <a:t>个*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年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4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SSP-AD-500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r>
                        <a:rPr lang="zh-Hans" altLang="en-US" dirty="0"/>
                        <a:t>（</a:t>
                      </a:r>
                      <a:r>
                        <a:rPr lang="en-US" altLang="zh-Hans" dirty="0"/>
                        <a:t>2</a:t>
                      </a:r>
                      <a:r>
                        <a:rPr lang="zh-CN" altLang="en-US" dirty="0"/>
                        <a:t>个*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年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12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SSP-AD-500</a:t>
                      </a:r>
                      <a:r>
                        <a:rPr lang="zh-CN" altLang="en-US" dirty="0"/>
                        <a:t>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4</a:t>
                      </a:r>
                      <a:r>
                        <a:rPr lang="zh-Hans" altLang="en-US" dirty="0"/>
                        <a:t>（</a:t>
                      </a:r>
                      <a:r>
                        <a:rPr lang="en-US" altLang="zh-Hans" dirty="0"/>
                        <a:t>2</a:t>
                      </a:r>
                      <a:r>
                        <a:rPr lang="zh-CN" altLang="en-US" dirty="0"/>
                        <a:t>个*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年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680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SSP-AC-500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r>
                        <a:rPr lang="zh-Hans" altLang="en-US" dirty="0"/>
                        <a:t>（</a:t>
                      </a:r>
                      <a:r>
                        <a:rPr lang="en-US" altLang="zh-Hans" dirty="0"/>
                        <a:t>2</a:t>
                      </a:r>
                      <a:r>
                        <a:rPr lang="zh-CN" altLang="en-US" dirty="0"/>
                        <a:t>个*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年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57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SSP-AC-500</a:t>
                      </a:r>
                      <a:r>
                        <a:rPr lang="zh-CN" altLang="en-US" dirty="0"/>
                        <a:t>升级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ans" dirty="0"/>
                        <a:t>4</a:t>
                      </a:r>
                      <a:r>
                        <a:rPr lang="zh-Hans" altLang="en-US" dirty="0"/>
                        <a:t>（</a:t>
                      </a:r>
                      <a:r>
                        <a:rPr lang="en-US" altLang="zh-Hans" dirty="0"/>
                        <a:t>2</a:t>
                      </a:r>
                      <a:r>
                        <a:rPr lang="zh-CN" altLang="en-US" dirty="0"/>
                        <a:t>个*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年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0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0" y="923458"/>
            <a:ext cx="7620000" cy="7340880"/>
          </a:xfrm>
          <a:prstGeom prst="rect">
            <a:avLst/>
          </a:prstGeom>
        </p:spPr>
      </p:pic>
      <p:sp>
        <p:nvSpPr>
          <p:cNvPr id="2" name="文本框 13"/>
          <p:cNvSpPr txBox="1"/>
          <p:nvPr/>
        </p:nvSpPr>
        <p:spPr>
          <a:xfrm>
            <a:off x="1405883" y="1762762"/>
            <a:ext cx="416560" cy="196207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eaLnBrk="1" hangingPunct="1"/>
            <a:r>
              <a:rPr lang="en-US" altLang="zh-CN" sz="4100" b="1" dirty="0">
                <a:solidFill>
                  <a:srgbClr val="A6A6A6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  <a:p>
            <a:pPr eaLnBrk="1" hangingPunct="1"/>
            <a:r>
              <a:rPr lang="en-US" altLang="zh-CN" sz="4100" b="1" dirty="0">
                <a:solidFill>
                  <a:srgbClr val="1B4F85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</a:p>
        </p:txBody>
      </p:sp>
      <p:sp>
        <p:nvSpPr>
          <p:cNvPr id="3" name="TextBox 23"/>
          <p:cNvSpPr txBox="1">
            <a:spLocks noChangeArrowheads="1"/>
          </p:cNvSpPr>
          <p:nvPr/>
        </p:nvSpPr>
        <p:spPr bwMode="auto">
          <a:xfrm>
            <a:off x="1405883" y="1019914"/>
            <a:ext cx="188102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rgbClr val="1B4F85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endParaRPr lang="zh-CN" altLang="en-US" sz="3000" b="1" dirty="0">
              <a:solidFill>
                <a:srgbClr val="1B4F8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14"/>
          <p:cNvSpPr txBox="1">
            <a:spLocks noChangeArrowheads="1"/>
          </p:cNvSpPr>
          <p:nvPr/>
        </p:nvSpPr>
        <p:spPr bwMode="auto">
          <a:xfrm>
            <a:off x="1822443" y="1964298"/>
            <a:ext cx="494706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CSSP</a:t>
            </a:r>
            <a:r>
              <a:rPr lang="zh-Hans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4.0.2</a:t>
            </a:r>
            <a:r>
              <a:rPr lang="zh-Hans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版本新增功能说明</a:t>
            </a:r>
          </a:p>
        </p:txBody>
      </p:sp>
      <p:sp>
        <p:nvSpPr>
          <p:cNvPr id="7" name="文本框 15"/>
          <p:cNvSpPr txBox="1"/>
          <p:nvPr/>
        </p:nvSpPr>
        <p:spPr>
          <a:xfrm>
            <a:off x="1822443" y="2588678"/>
            <a:ext cx="32473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报价说明</a:t>
            </a:r>
          </a:p>
        </p:txBody>
      </p:sp>
      <p:sp>
        <p:nvSpPr>
          <p:cNvPr id="8" name="文本框 15"/>
          <p:cNvSpPr txBox="1"/>
          <p:nvPr/>
        </p:nvSpPr>
        <p:spPr>
          <a:xfrm>
            <a:off x="1822443" y="3213058"/>
            <a:ext cx="32473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rgbClr val="1B4F85"/>
                </a:solidFill>
                <a:latin typeface="微软雅黑" charset="0"/>
                <a:ea typeface="微软雅黑" charset="0"/>
              </a:rPr>
              <a:t>F</a:t>
            </a:r>
            <a:r>
              <a:rPr lang="en-US" altLang="zh-Hans" sz="2000" dirty="0">
                <a:solidFill>
                  <a:srgbClr val="1B4F85"/>
                </a:solidFill>
                <a:latin typeface="微软雅黑" charset="0"/>
                <a:ea typeface="微软雅黑" charset="0"/>
              </a:rPr>
              <a:t>AQ</a:t>
            </a:r>
            <a:endParaRPr lang="zh-CN" altLang="en-US" sz="2000" dirty="0">
              <a:solidFill>
                <a:srgbClr val="1B4F85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05" y="222403"/>
            <a:ext cx="1557947" cy="5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292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D2682-5267-C74A-B45E-A52BC944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Hans" dirty="0"/>
              <a:t>AQ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C4883D-3457-1543-89D2-D91CDB65F86E}"/>
              </a:ext>
            </a:extLst>
          </p:cNvPr>
          <p:cNvSpPr txBox="1"/>
          <p:nvPr/>
        </p:nvSpPr>
        <p:spPr>
          <a:xfrm>
            <a:off x="857026" y="1451994"/>
            <a:ext cx="104779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等保一体机软件何时发布？</a:t>
            </a:r>
            <a:endParaRPr kumimoji="1" lang="en-US" altLang="zh-CN" dirty="0"/>
          </a:p>
          <a:p>
            <a:r>
              <a:rPr kumimoji="1" lang="en-US" altLang="zh-CN" dirty="0"/>
              <a:t>5.4</a:t>
            </a:r>
            <a:r>
              <a:rPr kumimoji="1" lang="zh-CN" altLang="en-US" dirty="0"/>
              <a:t>发布</a:t>
            </a:r>
            <a:r>
              <a:rPr kumimoji="1" lang="zh-Hans" altLang="en-US" dirty="0"/>
              <a:t>，</a:t>
            </a:r>
            <a:r>
              <a:rPr kumimoji="1" lang="zh-CN" altLang="en-US" dirty="0"/>
              <a:t>现阶段测试还以资源池版本为主，如果客户一定要一体机，那还是</a:t>
            </a:r>
            <a:r>
              <a:rPr kumimoji="1" lang="en-US" altLang="zh-CN" dirty="0"/>
              <a:t>5</a:t>
            </a:r>
            <a:r>
              <a:rPr kumimoji="1" lang="en-US" altLang="zh-Hans" dirty="0"/>
              <a:t>.4</a:t>
            </a:r>
            <a:r>
              <a:rPr kumimoji="1" lang="zh-CN" altLang="en-US" dirty="0"/>
              <a:t>以后测试吧。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等保一体机</a:t>
            </a:r>
            <a:r>
              <a:rPr kumimoji="1" lang="en-US" altLang="zh-CN" dirty="0"/>
              <a:t>5</a:t>
            </a:r>
            <a:r>
              <a:rPr kumimoji="1" lang="en-US" altLang="zh-Hans" dirty="0"/>
              <a:t>.4</a:t>
            </a:r>
            <a:r>
              <a:rPr kumimoji="1" lang="zh-CN" altLang="en-US" dirty="0"/>
              <a:t>版本，第三方产品是否整合</a:t>
            </a:r>
            <a:endParaRPr kumimoji="1" lang="en-US" altLang="zh-CN" dirty="0"/>
          </a:p>
          <a:p>
            <a:r>
              <a:rPr kumimoji="1" lang="zh-CN" altLang="en-US" dirty="0"/>
              <a:t>已经整合，支持第三方产品应用编排，通过统一</a:t>
            </a:r>
            <a:r>
              <a:rPr kumimoji="1" lang="en-US" altLang="zh-CN" dirty="0" err="1"/>
              <a:t>cssp</a:t>
            </a:r>
            <a:r>
              <a:rPr kumimoji="1" lang="zh-CN" altLang="en-US" dirty="0"/>
              <a:t>控制台跳转到第三方控制台界面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Hans" dirty="0"/>
              <a:t>3</a:t>
            </a:r>
            <a:r>
              <a:rPr kumimoji="1" lang="en-US" altLang="zh-CN" dirty="0"/>
              <a:t>.</a:t>
            </a:r>
            <a:r>
              <a:rPr kumimoji="1" lang="zh-CN" altLang="en-US" dirty="0"/>
              <a:t> 看过</a:t>
            </a:r>
            <a:r>
              <a:rPr kumimoji="1" lang="en-US" altLang="zh-CN" dirty="0"/>
              <a:t>5</a:t>
            </a:r>
            <a:r>
              <a:rPr kumimoji="1" lang="en-US" altLang="zh-Hans" dirty="0"/>
              <a:t>.4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发布的等保一体机软件版本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，感觉只是做了套餐交付、授权整合</a:t>
            </a:r>
            <a:endParaRPr kumimoji="1" lang="en-US" altLang="zh-CN" dirty="0"/>
          </a:p>
          <a:p>
            <a:r>
              <a:rPr kumimoji="1" lang="zh-CN" altLang="en-US" dirty="0"/>
              <a:t>根据这段时间各位一线兄弟的反（</a:t>
            </a:r>
            <a:r>
              <a:rPr kumimoji="1" lang="en-US" altLang="zh-CN" dirty="0" err="1"/>
              <a:t>tu</a:t>
            </a:r>
            <a:r>
              <a:rPr kumimoji="1" lang="zh-CN" altLang="en-US" dirty="0"/>
              <a:t>）馈（</a:t>
            </a:r>
            <a:r>
              <a:rPr kumimoji="1" lang="en-US" altLang="zh-CN" dirty="0" err="1"/>
              <a:t>cao</a:t>
            </a:r>
            <a:r>
              <a:rPr kumimoji="1" lang="zh-CN" altLang="en-US" dirty="0"/>
              <a:t>），在</a:t>
            </a:r>
            <a:r>
              <a:rPr kumimoji="1" lang="en-US" altLang="zh-CN" dirty="0"/>
              <a:t>5</a:t>
            </a:r>
            <a:r>
              <a:rPr kumimoji="1" lang="en-US" altLang="zh-Hans" dirty="0"/>
              <a:t>.4</a:t>
            </a:r>
            <a:r>
              <a:rPr kumimoji="1" lang="zh-CN" altLang="en-US" dirty="0"/>
              <a:t>以后，投入更多人力（研发、</a:t>
            </a:r>
            <a:r>
              <a:rPr kumimoji="1" lang="en-US" altLang="zh-CN" dirty="0"/>
              <a:t>U</a:t>
            </a:r>
            <a:r>
              <a:rPr kumimoji="1" lang="en-US" altLang="zh-Hans" dirty="0"/>
              <a:t>ED</a:t>
            </a:r>
            <a:r>
              <a:rPr kumimoji="1" lang="zh-CN" altLang="en-US" dirty="0"/>
              <a:t>资源），会发布一个精进版本。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4.</a:t>
            </a:r>
            <a:r>
              <a:rPr kumimoji="1" lang="zh-CN" altLang="en-US" dirty="0"/>
              <a:t> 等保一体机版本和标准版本后面是独立的版本么？</a:t>
            </a:r>
            <a:endParaRPr kumimoji="1" lang="en-US" altLang="zh-CN" dirty="0"/>
          </a:p>
          <a:p>
            <a:r>
              <a:rPr kumimoji="1" lang="zh-CN" altLang="en-US" dirty="0"/>
              <a:t>目前是独立的版本，后面会整合成一个，等保只是一种场景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Hans" dirty="0"/>
              <a:t>5.</a:t>
            </a:r>
            <a:r>
              <a:rPr kumimoji="1" lang="zh-Hans" altLang="en-US" dirty="0"/>
              <a:t> </a:t>
            </a:r>
            <a:r>
              <a:rPr kumimoji="1" lang="zh-CN" altLang="en-US" dirty="0"/>
              <a:t>第三方价格是不是贵了？</a:t>
            </a:r>
            <a:endParaRPr kumimoji="1" lang="en-US" altLang="zh-CN" dirty="0"/>
          </a:p>
          <a:p>
            <a:r>
              <a:rPr kumimoji="1" lang="zh-CN" altLang="en-US" dirty="0"/>
              <a:t>从目前的项目看起来价格还好，排除那些去冲别人标、替换已有产品、渠道极力压榨价格空间的场景。大家要明确第三方产品存在的意义：让我们在一体化、合规、场景化交付上补齐短板，而不是客户只要一个第三方产品，我们一定要拿资源池</a:t>
            </a:r>
            <a:r>
              <a:rPr kumimoji="1" lang="en-US" altLang="zh-CN" dirty="0"/>
              <a:t>+</a:t>
            </a:r>
            <a:r>
              <a:rPr kumimoji="1" lang="zh-CN" altLang="en-US" dirty="0"/>
              <a:t>第三方去满足（非主要场景）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19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A314D-53D5-DD43-B1B5-2EEA4391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</a:t>
            </a:r>
            <a:r>
              <a:rPr kumimoji="1" lang="en-US" altLang="zh-Hans" dirty="0"/>
              <a:t>AQ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2967DF-D6AA-7742-9EC4-1CACEAE24DB8}"/>
              </a:ext>
            </a:extLst>
          </p:cNvPr>
          <p:cNvSpPr txBox="1"/>
          <p:nvPr/>
        </p:nvSpPr>
        <p:spPr>
          <a:xfrm>
            <a:off x="925158" y="1592132"/>
            <a:ext cx="10822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r>
              <a:rPr kumimoji="1" lang="en-US" altLang="zh-Hans" dirty="0"/>
              <a:t>.</a:t>
            </a:r>
            <a:r>
              <a:rPr kumimoji="1" lang="zh-Hans" altLang="en-US" dirty="0"/>
              <a:t> </a:t>
            </a:r>
            <a:r>
              <a:rPr kumimoji="1" lang="en-US" altLang="zh-Hans" dirty="0"/>
              <a:t>EDR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和</a:t>
            </a:r>
            <a:r>
              <a:rPr kumimoji="1" lang="zh-Hans" altLang="en-US" dirty="0"/>
              <a:t> </a:t>
            </a:r>
            <a:r>
              <a:rPr kumimoji="1" lang="en-US" altLang="zh-CN" dirty="0"/>
              <a:t>M</a:t>
            </a:r>
            <a:r>
              <a:rPr kumimoji="1" lang="en-US" altLang="zh-Hans" dirty="0"/>
              <a:t>SS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场景如何选择？怎么卖？</a:t>
            </a:r>
            <a:endParaRPr kumimoji="1" lang="en-US" altLang="zh-CN" dirty="0"/>
          </a:p>
          <a:p>
            <a:r>
              <a:rPr kumimoji="1" lang="zh-CN" altLang="en-US" dirty="0"/>
              <a:t>“双兔傍地走、安能辩我是雌雄”后续，公司只有</a:t>
            </a:r>
            <a:r>
              <a:rPr kumimoji="1" lang="en-US" altLang="zh-CN" dirty="0"/>
              <a:t>E</a:t>
            </a:r>
            <a:r>
              <a:rPr kumimoji="1" lang="en-US" altLang="zh-Hans" dirty="0"/>
              <a:t>DR</a:t>
            </a:r>
            <a:r>
              <a:rPr kumimoji="1" lang="zh-Hans" altLang="en-US" dirty="0"/>
              <a:t> </a:t>
            </a:r>
            <a:r>
              <a:rPr kumimoji="1" lang="zh-CN" altLang="en-US" dirty="0"/>
              <a:t>产品，微隔离功能只是</a:t>
            </a:r>
            <a:r>
              <a:rPr kumimoji="1" lang="en-US" altLang="zh-CN" dirty="0"/>
              <a:t>E</a:t>
            </a:r>
            <a:r>
              <a:rPr kumimoji="1" lang="en-US" altLang="zh-Hans" dirty="0"/>
              <a:t>DR</a:t>
            </a:r>
            <a:r>
              <a:rPr kumimoji="1" lang="zh-Hans" altLang="en-US" dirty="0"/>
              <a:t> </a:t>
            </a:r>
            <a:r>
              <a:rPr kumimoji="1" lang="zh-CN" altLang="en-US" dirty="0"/>
              <a:t>里的一个模块。</a:t>
            </a:r>
            <a:r>
              <a:rPr kumimoji="1" lang="en-US" altLang="zh-CN" dirty="0"/>
              <a:t>M</a:t>
            </a:r>
            <a:r>
              <a:rPr kumimoji="1" lang="en-US" altLang="zh-Hans" dirty="0"/>
              <a:t>SS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和</a:t>
            </a:r>
            <a:r>
              <a:rPr kumimoji="1" lang="en-US" altLang="zh-CN" dirty="0"/>
              <a:t>E</a:t>
            </a:r>
            <a:r>
              <a:rPr kumimoji="1" lang="en-US" altLang="zh-Hans" dirty="0"/>
              <a:t>DR</a:t>
            </a:r>
            <a:r>
              <a:rPr kumimoji="1" lang="zh-Hans" altLang="en-US" dirty="0"/>
              <a:t> </a:t>
            </a:r>
            <a:r>
              <a:rPr kumimoji="1" lang="zh-CN" altLang="en-US" dirty="0"/>
              <a:t>团队目前已经整合人力资源，</a:t>
            </a:r>
            <a:r>
              <a:rPr kumimoji="1" lang="en-US" altLang="zh-Hans" dirty="0"/>
              <a:t>5</a:t>
            </a:r>
            <a:r>
              <a:rPr kumimoji="1" lang="zh-CN" altLang="en-US" dirty="0"/>
              <a:t>月份会出一个整合后的版本，包含基础功能授权和高级功能授权，具体授权模式、价格</a:t>
            </a:r>
            <a:r>
              <a:rPr kumimoji="1" lang="zh-Hans" altLang="en-US" dirty="0"/>
              <a:t>，</a:t>
            </a:r>
            <a:r>
              <a:rPr kumimoji="1" lang="en-US" altLang="zh-Hans" dirty="0"/>
              <a:t>5</a:t>
            </a:r>
            <a:r>
              <a:rPr kumimoji="1" lang="zh-CN" altLang="en-US" dirty="0"/>
              <a:t>月份培训。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797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0" y="923458"/>
            <a:ext cx="7620000" cy="7340880"/>
          </a:xfrm>
          <a:prstGeom prst="rect">
            <a:avLst/>
          </a:prstGeom>
        </p:spPr>
      </p:pic>
      <p:sp>
        <p:nvSpPr>
          <p:cNvPr id="2" name="文本框 13"/>
          <p:cNvSpPr txBox="1"/>
          <p:nvPr/>
        </p:nvSpPr>
        <p:spPr>
          <a:xfrm>
            <a:off x="1405883" y="1762762"/>
            <a:ext cx="416560" cy="196207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rgbClr val="1B4F85"/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eaLnBrk="1" hangingPunct="1"/>
            <a:r>
              <a:rPr lang="en-US" altLang="zh-CN" sz="4100" b="1" dirty="0">
                <a:solidFill>
                  <a:srgbClr val="A6A6A6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  <a:p>
            <a:pPr eaLnBrk="1" hangingPunct="1"/>
            <a:r>
              <a:rPr lang="en-US" altLang="zh-CN" sz="4100" b="1" dirty="0">
                <a:solidFill>
                  <a:srgbClr val="A6A6A6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</a:p>
        </p:txBody>
      </p:sp>
      <p:sp>
        <p:nvSpPr>
          <p:cNvPr id="3" name="TextBox 23"/>
          <p:cNvSpPr txBox="1">
            <a:spLocks noChangeArrowheads="1"/>
          </p:cNvSpPr>
          <p:nvPr/>
        </p:nvSpPr>
        <p:spPr bwMode="auto">
          <a:xfrm>
            <a:off x="1405883" y="1019914"/>
            <a:ext cx="188102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rgbClr val="1B4F85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endParaRPr lang="zh-CN" altLang="en-US" sz="3000" b="1" dirty="0">
              <a:solidFill>
                <a:srgbClr val="1B4F8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14"/>
          <p:cNvSpPr txBox="1">
            <a:spLocks noChangeArrowheads="1"/>
          </p:cNvSpPr>
          <p:nvPr/>
        </p:nvSpPr>
        <p:spPr bwMode="auto">
          <a:xfrm>
            <a:off x="1822443" y="1964298"/>
            <a:ext cx="494706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rgbClr val="1B4F85"/>
                </a:solidFill>
                <a:latin typeface="微软雅黑" pitchFamily="34" charset="-122"/>
                <a:ea typeface="微软雅黑" pitchFamily="34" charset="-122"/>
              </a:rPr>
              <a:t>CSSP</a:t>
            </a:r>
            <a:r>
              <a:rPr lang="zh-Hans" altLang="en-US" sz="2000" dirty="0">
                <a:solidFill>
                  <a:srgbClr val="1B4F8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1B4F85"/>
                </a:solidFill>
                <a:latin typeface="微软雅黑" pitchFamily="34" charset="-122"/>
                <a:ea typeface="微软雅黑" pitchFamily="34" charset="-122"/>
              </a:rPr>
              <a:t>4.0.2</a:t>
            </a:r>
            <a:r>
              <a:rPr lang="zh-Hans" altLang="en-US" sz="2000" dirty="0">
                <a:solidFill>
                  <a:srgbClr val="1B4F85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1B4F85"/>
                </a:solidFill>
                <a:latin typeface="微软雅黑" pitchFamily="34" charset="-122"/>
                <a:ea typeface="微软雅黑" pitchFamily="34" charset="-122"/>
              </a:rPr>
              <a:t>版本新增功能说明</a:t>
            </a:r>
          </a:p>
        </p:txBody>
      </p:sp>
      <p:sp>
        <p:nvSpPr>
          <p:cNvPr id="7" name="文本框 15"/>
          <p:cNvSpPr txBox="1"/>
          <p:nvPr/>
        </p:nvSpPr>
        <p:spPr>
          <a:xfrm>
            <a:off x="1822443" y="2588678"/>
            <a:ext cx="32473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报价说明</a:t>
            </a:r>
          </a:p>
        </p:txBody>
      </p:sp>
      <p:sp>
        <p:nvSpPr>
          <p:cNvPr id="8" name="文本框 15"/>
          <p:cNvSpPr txBox="1"/>
          <p:nvPr/>
        </p:nvSpPr>
        <p:spPr>
          <a:xfrm>
            <a:off x="1822443" y="3213058"/>
            <a:ext cx="32473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F</a:t>
            </a:r>
            <a:r>
              <a:rPr lang="en-US" altLang="zh-Hans" sz="2000" dirty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AQ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05" y="222403"/>
            <a:ext cx="1557947" cy="5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4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55802-4474-614D-AFAF-6C400A4C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授权变化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7670E0-A3C6-BD4A-9D31-63C5A694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565" y="1685109"/>
            <a:ext cx="8371095" cy="43798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C50D6E-46DE-E242-964E-0BC70BDE23EF}"/>
              </a:ext>
            </a:extLst>
          </p:cNvPr>
          <p:cNvSpPr txBox="1"/>
          <p:nvPr/>
        </p:nvSpPr>
        <p:spPr>
          <a:xfrm>
            <a:off x="8686800" y="2063931"/>
            <a:ext cx="33484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客户购买授权与交付显示内容一致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过去只有云端授权，目前本地云端都可以授权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支持套餐（</a:t>
            </a:r>
            <a:r>
              <a:rPr kumimoji="1" lang="en-US" altLang="zh-CN" dirty="0"/>
              <a:t>cssp</a:t>
            </a:r>
            <a:r>
              <a:rPr kumimoji="1" lang="en-US" altLang="zh-Hans" dirty="0"/>
              <a:t>-120</a:t>
            </a:r>
            <a:r>
              <a:rPr kumimoji="1" lang="zh-CN" altLang="en-US" dirty="0"/>
              <a:t>）与个性化组件（如在套餐基础上要额外购买单个组件）的购买组合</a:t>
            </a:r>
          </a:p>
        </p:txBody>
      </p:sp>
    </p:spTree>
    <p:extLst>
      <p:ext uri="{BB962C8B-B14F-4D97-AF65-F5344CB8AC3E}">
        <p14:creationId xmlns:p14="http://schemas.microsoft.com/office/powerpoint/2010/main" val="226378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D52E54-CB21-E44B-80F0-A7C23CD3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新增统一纳管组件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24BEA2-30DF-5F4E-9DAB-C3685922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1" y="1855287"/>
            <a:ext cx="4123563" cy="42418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C6CDF4-F654-AB42-A466-E16FD9B4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095" y="1962513"/>
            <a:ext cx="3999721" cy="38417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254EC0-1FD0-9944-8485-F1055354C9EC}"/>
              </a:ext>
            </a:extLst>
          </p:cNvPr>
          <p:cNvSpPr txBox="1"/>
          <p:nvPr/>
        </p:nvSpPr>
        <p:spPr>
          <a:xfrm>
            <a:off x="9472205" y="3069772"/>
            <a:ext cx="2297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等保一体机版本会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zh-CN" altLang="en-US" dirty="0">
                <a:solidFill>
                  <a:srgbClr val="FF0000"/>
                </a:solidFill>
              </a:rPr>
              <a:t>实现更多组件（漏扫、日志审计、杀毒）的统一申请、管理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2F69E-D5B4-784F-9FAC-03B688D6D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部署模式变化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45E5A4-E572-EB44-AF92-BD828360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963745"/>
            <a:ext cx="8515350" cy="42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2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3C30B-1B10-4D49-BC6E-CF5E3829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演示地址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4E3F68-CF4A-D845-9748-F69BDAEC274C}"/>
              </a:ext>
            </a:extLst>
          </p:cNvPr>
          <p:cNvSpPr txBox="1"/>
          <p:nvPr/>
        </p:nvSpPr>
        <p:spPr>
          <a:xfrm>
            <a:off x="2038350" y="2551837"/>
            <a:ext cx="58592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登录公司</a:t>
            </a:r>
            <a:r>
              <a:rPr lang="en-US" altLang="zh-CN" dirty="0"/>
              <a:t>S</a:t>
            </a:r>
            <a:r>
              <a:rPr lang="en-US" altLang="zh-Hans" dirty="0"/>
              <a:t>SL</a:t>
            </a:r>
            <a:r>
              <a:rPr lang="zh-Hans" altLang="en-US" dirty="0"/>
              <a:t> </a:t>
            </a:r>
            <a:r>
              <a:rPr lang="en-US" altLang="zh-Hans" dirty="0"/>
              <a:t>VPN</a:t>
            </a:r>
            <a:r>
              <a:rPr lang="zh-CN" altLang="en-US" dirty="0"/>
              <a:t>后</a:t>
            </a:r>
            <a:endParaRPr lang="en-US" altLang="zh-CN" dirty="0"/>
          </a:p>
          <a:p>
            <a:r>
              <a:rPr lang="en" altLang="zh-CN" dirty="0"/>
              <a:t>https://199.200.5.102:4430 </a:t>
            </a:r>
            <a:r>
              <a:rPr lang="zh-CN" altLang="en-US" dirty="0"/>
              <a:t>账号密码：</a:t>
            </a:r>
            <a:r>
              <a:rPr lang="en" altLang="zh-CN" dirty="0"/>
              <a:t>admin/sangfor123</a:t>
            </a:r>
          </a:p>
          <a:p>
            <a:r>
              <a:rPr lang="zh-CN" altLang="en-US" dirty="0"/>
              <a:t>租户侧：</a:t>
            </a:r>
          </a:p>
          <a:p>
            <a:r>
              <a:rPr lang="en" altLang="zh-CN" dirty="0"/>
              <a:t>https://199.200.5.102 </a:t>
            </a:r>
            <a:r>
              <a:rPr lang="zh-CN" altLang="en-US" dirty="0"/>
              <a:t>账号密码：</a:t>
            </a:r>
            <a:r>
              <a:rPr lang="en" altLang="zh-CN" dirty="0" err="1"/>
              <a:t>linye</a:t>
            </a:r>
            <a:r>
              <a:rPr lang="en" altLang="zh-CN" dirty="0"/>
              <a:t>/sangfor123</a:t>
            </a:r>
          </a:p>
          <a:p>
            <a:r>
              <a:rPr lang="zh-CN" altLang="en-US" dirty="0"/>
              <a:t>服务商：</a:t>
            </a:r>
          </a:p>
          <a:p>
            <a:r>
              <a:rPr lang="en" altLang="zh-CN" dirty="0"/>
              <a:t>https://199.200.5.102:4430 </a:t>
            </a:r>
            <a:r>
              <a:rPr lang="en" altLang="zh-CN" dirty="0" err="1"/>
              <a:t>super_ssp</a:t>
            </a:r>
            <a:r>
              <a:rPr lang="en" altLang="zh-CN" dirty="0"/>
              <a:t>/sangfor123</a:t>
            </a:r>
          </a:p>
        </p:txBody>
      </p:sp>
    </p:spTree>
    <p:extLst>
      <p:ext uri="{BB962C8B-B14F-4D97-AF65-F5344CB8AC3E}">
        <p14:creationId xmlns:p14="http://schemas.microsoft.com/office/powerpoint/2010/main" val="168740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0" y="923458"/>
            <a:ext cx="7620000" cy="7340880"/>
          </a:xfrm>
          <a:prstGeom prst="rect">
            <a:avLst/>
          </a:prstGeom>
        </p:spPr>
      </p:pic>
      <p:sp>
        <p:nvSpPr>
          <p:cNvPr id="2" name="文本框 13"/>
          <p:cNvSpPr txBox="1"/>
          <p:nvPr/>
        </p:nvSpPr>
        <p:spPr>
          <a:xfrm>
            <a:off x="1405883" y="1762762"/>
            <a:ext cx="416560" cy="196207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bg1">
                    <a:lumMod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  <a:p>
            <a:pPr eaLnBrk="1" hangingPunct="1"/>
            <a:r>
              <a:rPr lang="en-US" altLang="zh-CN" sz="4100" b="1" dirty="0">
                <a:solidFill>
                  <a:srgbClr val="1B4F85"/>
                </a:solidFill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</a:p>
          <a:p>
            <a:pPr eaLnBrk="1" hangingPunct="1"/>
            <a:r>
              <a:rPr lang="en-US" altLang="zh-CN" sz="4100" b="1" dirty="0">
                <a:solidFill>
                  <a:srgbClr val="A6A6A6"/>
                </a:solidFill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</a:p>
        </p:txBody>
      </p:sp>
      <p:sp>
        <p:nvSpPr>
          <p:cNvPr id="3" name="TextBox 23"/>
          <p:cNvSpPr txBox="1">
            <a:spLocks noChangeArrowheads="1"/>
          </p:cNvSpPr>
          <p:nvPr/>
        </p:nvSpPr>
        <p:spPr bwMode="auto">
          <a:xfrm>
            <a:off x="1405883" y="1019914"/>
            <a:ext cx="1881028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rgbClr val="1B4F85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endParaRPr lang="zh-CN" altLang="en-US" sz="3000" b="1" dirty="0">
              <a:solidFill>
                <a:srgbClr val="1B4F8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14"/>
          <p:cNvSpPr txBox="1">
            <a:spLocks noChangeArrowheads="1"/>
          </p:cNvSpPr>
          <p:nvPr/>
        </p:nvSpPr>
        <p:spPr bwMode="auto">
          <a:xfrm>
            <a:off x="1822443" y="1964298"/>
            <a:ext cx="4947067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CSSP</a:t>
            </a:r>
            <a:r>
              <a:rPr lang="zh-Hans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4.0.2</a:t>
            </a:r>
            <a:r>
              <a:rPr lang="zh-Hans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版本新增功能说明</a:t>
            </a:r>
          </a:p>
        </p:txBody>
      </p:sp>
      <p:sp>
        <p:nvSpPr>
          <p:cNvPr id="7" name="文本框 15"/>
          <p:cNvSpPr txBox="1"/>
          <p:nvPr/>
        </p:nvSpPr>
        <p:spPr>
          <a:xfrm>
            <a:off x="1822443" y="2588678"/>
            <a:ext cx="32473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dirty="0">
                <a:solidFill>
                  <a:srgbClr val="1B4F85"/>
                </a:solidFill>
                <a:latin typeface="微软雅黑" charset="0"/>
                <a:ea typeface="微软雅黑" charset="0"/>
              </a:rPr>
              <a:t>报价说明</a:t>
            </a:r>
          </a:p>
        </p:txBody>
      </p:sp>
      <p:sp>
        <p:nvSpPr>
          <p:cNvPr id="8" name="文本框 15"/>
          <p:cNvSpPr txBox="1"/>
          <p:nvPr/>
        </p:nvSpPr>
        <p:spPr>
          <a:xfrm>
            <a:off x="1822443" y="3213058"/>
            <a:ext cx="3247397" cy="377026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F</a:t>
            </a:r>
            <a:r>
              <a:rPr lang="en-US" altLang="zh-Hans" sz="2000" dirty="0">
                <a:solidFill>
                  <a:schemeClr val="bg1">
                    <a:lumMod val="65000"/>
                  </a:schemeClr>
                </a:solidFill>
                <a:latin typeface="微软雅黑" charset="0"/>
                <a:ea typeface="微软雅黑" charset="0"/>
              </a:rPr>
              <a:t>AQ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405" y="222403"/>
            <a:ext cx="1557947" cy="5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08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EE430-86EC-7141-BE24-78366C69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D526D0-AD75-E94B-B638-8EB6EC224305}"/>
              </a:ext>
            </a:extLst>
          </p:cNvPr>
          <p:cNvSpPr txBox="1"/>
          <p:nvPr/>
        </p:nvSpPr>
        <p:spPr>
          <a:xfrm>
            <a:off x="5195753" y="176980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安全资源池报价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B1A9B8BA-747D-ED49-890D-1D10917C1ADC}"/>
              </a:ext>
            </a:extLst>
          </p:cNvPr>
          <p:cNvSpPr/>
          <p:nvPr/>
        </p:nvSpPr>
        <p:spPr>
          <a:xfrm rot="16200000">
            <a:off x="5884003" y="-492591"/>
            <a:ext cx="423996" cy="57033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B02980-01CC-5B44-9E49-852E1DEB753C}"/>
              </a:ext>
            </a:extLst>
          </p:cNvPr>
          <p:cNvSpPr txBox="1"/>
          <p:nvPr/>
        </p:nvSpPr>
        <p:spPr>
          <a:xfrm>
            <a:off x="2805748" y="25790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政务云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9CBFC1-003F-254B-BC98-5535F6EADB8B}"/>
              </a:ext>
            </a:extLst>
          </p:cNvPr>
          <p:cNvSpPr txBox="1"/>
          <p:nvPr/>
        </p:nvSpPr>
        <p:spPr>
          <a:xfrm>
            <a:off x="4809884" y="25790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等级保护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07CB34-5189-A142-B62E-34E411F77DC8}"/>
              </a:ext>
            </a:extLst>
          </p:cNvPr>
          <p:cNvSpPr txBox="1"/>
          <p:nvPr/>
        </p:nvSpPr>
        <p:spPr>
          <a:xfrm>
            <a:off x="6129733" y="2511334"/>
            <a:ext cx="200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400" dirty="0"/>
              <a:t>行业云、私有云、软件定义边界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ECDF3FF9-9AF8-7348-9857-235DF7F95B5F}"/>
              </a:ext>
            </a:extLst>
          </p:cNvPr>
          <p:cNvSpPr/>
          <p:nvPr/>
        </p:nvSpPr>
        <p:spPr>
          <a:xfrm rot="16200000">
            <a:off x="2911308" y="2675176"/>
            <a:ext cx="454190" cy="10890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C9D36F-B420-284C-870E-ADB116A336A1}"/>
              </a:ext>
            </a:extLst>
          </p:cNvPr>
          <p:cNvSpPr txBox="1"/>
          <p:nvPr/>
        </p:nvSpPr>
        <p:spPr>
          <a:xfrm>
            <a:off x="2344083" y="3551100"/>
            <a:ext cx="461665" cy="14845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套餐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B825F54-8003-144A-B170-71E4A87139FA}"/>
              </a:ext>
            </a:extLst>
          </p:cNvPr>
          <p:cNvSpPr txBox="1"/>
          <p:nvPr/>
        </p:nvSpPr>
        <p:spPr>
          <a:xfrm>
            <a:off x="3452078" y="3551100"/>
            <a:ext cx="461665" cy="14845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单独购买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1944A6DB-6C1F-3743-AEBF-2F86C341179E}"/>
              </a:ext>
            </a:extLst>
          </p:cNvPr>
          <p:cNvSpPr/>
          <p:nvPr/>
        </p:nvSpPr>
        <p:spPr>
          <a:xfrm rot="16200000">
            <a:off x="5127298" y="2675177"/>
            <a:ext cx="454190" cy="10890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25155F5-2E6E-B843-8BC5-B167784D5E19}"/>
              </a:ext>
            </a:extLst>
          </p:cNvPr>
          <p:cNvSpPr txBox="1"/>
          <p:nvPr/>
        </p:nvSpPr>
        <p:spPr>
          <a:xfrm>
            <a:off x="4560073" y="3551101"/>
            <a:ext cx="461665" cy="14845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套餐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1207E6-61AE-0245-8898-DCEB55F8FE38}"/>
              </a:ext>
            </a:extLst>
          </p:cNvPr>
          <p:cNvSpPr txBox="1"/>
          <p:nvPr/>
        </p:nvSpPr>
        <p:spPr>
          <a:xfrm>
            <a:off x="5668068" y="3551101"/>
            <a:ext cx="461665" cy="14845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单独购买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EAC2E99-BADE-5644-ABF5-6ACF2AEB780F}"/>
              </a:ext>
            </a:extLst>
          </p:cNvPr>
          <p:cNvSpPr txBox="1"/>
          <p:nvPr/>
        </p:nvSpPr>
        <p:spPr>
          <a:xfrm>
            <a:off x="8486781" y="26232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第三方产品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9E4CEBB7-BF3E-0344-9CB6-0BBA641F0ADA}"/>
              </a:ext>
            </a:extLst>
          </p:cNvPr>
          <p:cNvSpPr/>
          <p:nvPr/>
        </p:nvSpPr>
        <p:spPr>
          <a:xfrm rot="16200000">
            <a:off x="6798779" y="2657396"/>
            <a:ext cx="454190" cy="10890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2A6B995-4992-5D4C-8823-3558AFEA709F}"/>
              </a:ext>
            </a:extLst>
          </p:cNvPr>
          <p:cNvSpPr txBox="1"/>
          <p:nvPr/>
        </p:nvSpPr>
        <p:spPr>
          <a:xfrm>
            <a:off x="6765413" y="3551100"/>
            <a:ext cx="461665" cy="14845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按需购买</a:t>
            </a: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B7733E2E-E31E-8C47-91D2-1BBEE160FDE5}"/>
              </a:ext>
            </a:extLst>
          </p:cNvPr>
          <p:cNvSpPr/>
          <p:nvPr/>
        </p:nvSpPr>
        <p:spPr>
          <a:xfrm rot="16200000">
            <a:off x="8720577" y="2717140"/>
            <a:ext cx="454190" cy="108901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78ED07-7EFA-D74C-A121-1289FCD84EDE}"/>
              </a:ext>
            </a:extLst>
          </p:cNvPr>
          <p:cNvSpPr txBox="1"/>
          <p:nvPr/>
        </p:nvSpPr>
        <p:spPr>
          <a:xfrm>
            <a:off x="8716839" y="3551100"/>
            <a:ext cx="461665" cy="148455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dirty="0"/>
              <a:t>按需购买</a:t>
            </a:r>
          </a:p>
        </p:txBody>
      </p:sp>
    </p:spTree>
    <p:extLst>
      <p:ext uri="{BB962C8B-B14F-4D97-AF65-F5344CB8AC3E}">
        <p14:creationId xmlns:p14="http://schemas.microsoft.com/office/powerpoint/2010/main" val="1121214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E5958-3CB6-6A49-BF0A-3E004043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型号说明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288A5BB-04C2-184A-9D02-8571DE58CD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11786"/>
              </p:ext>
            </p:extLst>
          </p:nvPr>
        </p:nvGraphicFramePr>
        <p:xfrm>
          <a:off x="541317" y="1451994"/>
          <a:ext cx="11098456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972">
                  <a:extLst>
                    <a:ext uri="{9D8B030D-6E8A-4147-A177-3AD203B41FA5}">
                      <a16:colId xmlns:a16="http://schemas.microsoft.com/office/drawing/2014/main" val="732507000"/>
                    </a:ext>
                  </a:extLst>
                </a:gridCol>
                <a:gridCol w="2271643">
                  <a:extLst>
                    <a:ext uri="{9D8B030D-6E8A-4147-A177-3AD203B41FA5}">
                      <a16:colId xmlns:a16="http://schemas.microsoft.com/office/drawing/2014/main" val="1881455696"/>
                    </a:ext>
                  </a:extLst>
                </a:gridCol>
                <a:gridCol w="4454050">
                  <a:extLst>
                    <a:ext uri="{9D8B030D-6E8A-4147-A177-3AD203B41FA5}">
                      <a16:colId xmlns:a16="http://schemas.microsoft.com/office/drawing/2014/main" val="2876136753"/>
                    </a:ext>
                  </a:extLst>
                </a:gridCol>
                <a:gridCol w="3764791">
                  <a:extLst>
                    <a:ext uri="{9D8B030D-6E8A-4147-A177-3AD203B41FA5}">
                      <a16:colId xmlns:a16="http://schemas.microsoft.com/office/drawing/2014/main" val="2106827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型号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说明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7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SSP-10</a:t>
                      </a:r>
                      <a:r>
                        <a:rPr lang="zh-Hans" altLang="en-US" dirty="0"/>
                        <a:t>（</a:t>
                      </a:r>
                      <a:r>
                        <a:rPr lang="zh-CN" altLang="en-US" dirty="0"/>
                        <a:t>如</a:t>
                      </a:r>
                      <a:r>
                        <a:rPr lang="en-US" altLang="zh-Hans" dirty="0"/>
                        <a:t>-10</a:t>
                      </a:r>
                      <a:r>
                        <a:rPr lang="zh-Hans" altLang="en-US" dirty="0"/>
                        <a:t>、</a:t>
                      </a:r>
                      <a:r>
                        <a:rPr lang="en-US" altLang="zh-Hans" dirty="0"/>
                        <a:t>-20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政务云主推套餐型号，单个组件：吞吐类组件</a:t>
                      </a:r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00M</a:t>
                      </a:r>
                      <a:r>
                        <a:rPr lang="zh-CN" altLang="en-US" dirty="0"/>
                        <a:t>上限，</a:t>
                      </a:r>
                      <a:r>
                        <a:rPr lang="en-US" altLang="zh-CN" dirty="0"/>
                        <a:t>V</a:t>
                      </a:r>
                      <a:r>
                        <a:rPr lang="en-US" altLang="zh-Hans" dirty="0"/>
                        <a:t>PN</a:t>
                      </a:r>
                      <a:r>
                        <a:rPr lang="zh-CN" altLang="en-US" dirty="0"/>
                        <a:t>组件</a:t>
                      </a:r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0SSL</a:t>
                      </a:r>
                      <a:r>
                        <a:rPr lang="zh-Hans" altLang="en-US" dirty="0"/>
                        <a:t> </a:t>
                      </a:r>
                      <a:r>
                        <a:rPr lang="zh-CN" altLang="en-US" dirty="0"/>
                        <a:t>与</a:t>
                      </a:r>
                      <a:r>
                        <a:rPr lang="en-US" altLang="zh-Hans" dirty="0"/>
                        <a:t>20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IPSEC</a:t>
                      </a:r>
                      <a:r>
                        <a:rPr lang="zh-Hans" altLang="en-US" dirty="0"/>
                        <a:t>，</a:t>
                      </a:r>
                      <a:r>
                        <a:rPr lang="en-US" altLang="zh-Hans" dirty="0"/>
                        <a:t>EDR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50</a:t>
                      </a:r>
                      <a:r>
                        <a:rPr lang="zh-CN" altLang="en-US" dirty="0"/>
                        <a:t>个（送</a:t>
                      </a:r>
                      <a:r>
                        <a:rPr lang="en-US" altLang="zh-CN" dirty="0" err="1"/>
                        <a:t>edr</a:t>
                      </a:r>
                      <a:r>
                        <a:rPr lang="zh-CN" altLang="en-US" dirty="0"/>
                        <a:t>管理端）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其他场景，如果需要此类打包购买方式，也可以使用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只限制组件总数，比较灵活，可以在有效期内可按需调整组件使用，只要总数不超过即可。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缺点：套餐内服务包吞吐量有上限，如果需要</a:t>
                      </a:r>
                      <a:r>
                        <a:rPr lang="en-US" altLang="zh-CN" dirty="0"/>
                        <a:t>5</a:t>
                      </a:r>
                      <a:r>
                        <a:rPr lang="en-US" altLang="zh-Hans" dirty="0"/>
                        <a:t>00</a:t>
                      </a:r>
                      <a:r>
                        <a:rPr lang="zh-CN" altLang="en-US" dirty="0"/>
                        <a:t>或</a:t>
                      </a:r>
                      <a:r>
                        <a:rPr lang="en-US" altLang="zh-CN" dirty="0"/>
                        <a:t>1</a:t>
                      </a:r>
                      <a:r>
                        <a:rPr lang="en-US" altLang="zh-Hans" dirty="0"/>
                        <a:t>G</a:t>
                      </a:r>
                      <a:r>
                        <a:rPr lang="zh-CN" altLang="en-US" dirty="0"/>
                        <a:t>服务包，则需要额外购买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28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SSP-L-200</a:t>
                      </a:r>
                      <a:r>
                        <a:rPr lang="zh-Hans" altLang="en-US" dirty="0"/>
                        <a:t>（</a:t>
                      </a:r>
                      <a:r>
                        <a:rPr lang="zh-CN" altLang="en-US" dirty="0"/>
                        <a:t>如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Hans" dirty="0"/>
                        <a:t>500</a:t>
                      </a:r>
                      <a:r>
                        <a:rPr lang="zh-Hans" altLang="en-US" dirty="0"/>
                        <a:t>，</a:t>
                      </a:r>
                      <a:r>
                        <a:rPr lang="en-US" altLang="zh-Hans" dirty="0"/>
                        <a:t>-1000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对应等保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级场景，</a:t>
                      </a:r>
                      <a:r>
                        <a:rPr lang="en-US" altLang="zh-CN" dirty="0"/>
                        <a:t>L</a:t>
                      </a:r>
                      <a:r>
                        <a:rPr lang="zh-CN" altLang="en-US" dirty="0"/>
                        <a:t>后面的数字代表吞吐量，目前只有</a:t>
                      </a:r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00</a:t>
                      </a:r>
                      <a:r>
                        <a:rPr lang="zh-Hans" altLang="en-US" dirty="0"/>
                        <a:t>、</a:t>
                      </a:r>
                      <a:r>
                        <a:rPr lang="en-US" altLang="zh-Hans" dirty="0"/>
                        <a:t>500</a:t>
                      </a:r>
                      <a:r>
                        <a:rPr lang="zh-Hans" altLang="en-US" dirty="0"/>
                        <a:t>、</a:t>
                      </a:r>
                      <a:r>
                        <a:rPr lang="en-US" altLang="zh-Hans" dirty="0"/>
                        <a:t>1G</a:t>
                      </a:r>
                      <a:r>
                        <a:rPr lang="zh-CN" altLang="en-US" dirty="0"/>
                        <a:t>可以选择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建议等保场景使用，已经打包好二级等保所需产品，可整个套餐购买，也可以单独购买组件，单独购买价格参考“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”中独立价格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416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SSP-H-200</a:t>
                      </a:r>
                      <a:r>
                        <a:rPr lang="zh-Hans" altLang="en-US" dirty="0"/>
                        <a:t>（</a:t>
                      </a:r>
                      <a:r>
                        <a:rPr lang="zh-CN" altLang="en-US" dirty="0"/>
                        <a:t>如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Hans" dirty="0"/>
                        <a:t>500</a:t>
                      </a:r>
                      <a:r>
                        <a:rPr lang="zh-Hans" altLang="en-US" dirty="0"/>
                        <a:t>，</a:t>
                      </a:r>
                      <a:r>
                        <a:rPr lang="en-US" altLang="zh-Hans" dirty="0"/>
                        <a:t>-1000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对应等保</a:t>
                      </a:r>
                      <a:r>
                        <a:rPr lang="en-US" altLang="zh-Hans" dirty="0"/>
                        <a:t>3</a:t>
                      </a:r>
                      <a:r>
                        <a:rPr lang="zh-CN" altLang="en-US" dirty="0"/>
                        <a:t>级场景，</a:t>
                      </a:r>
                      <a:r>
                        <a:rPr lang="en-US" altLang="zh-CN" dirty="0"/>
                        <a:t>L</a:t>
                      </a:r>
                      <a:r>
                        <a:rPr lang="zh-CN" altLang="en-US" dirty="0"/>
                        <a:t>后面的数字代表吞吐量，目前只有</a:t>
                      </a:r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00</a:t>
                      </a:r>
                      <a:r>
                        <a:rPr lang="zh-Hans" altLang="en-US" dirty="0"/>
                        <a:t>、</a:t>
                      </a:r>
                      <a:r>
                        <a:rPr lang="en-US" altLang="zh-Hans" dirty="0"/>
                        <a:t>500</a:t>
                      </a:r>
                      <a:r>
                        <a:rPr lang="zh-Hans" altLang="en-US" dirty="0"/>
                        <a:t>、</a:t>
                      </a:r>
                      <a:r>
                        <a:rPr lang="en-US" altLang="zh-Hans" dirty="0"/>
                        <a:t>1G</a:t>
                      </a:r>
                      <a:r>
                        <a:rPr lang="zh-CN" altLang="en-US" dirty="0"/>
                        <a:t>可以选择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建议等保场景使用，已经打包好三级等保所需产品。可整个套餐购买，也可以单独购买组件，单独购买价格参考“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”中独立价格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972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en-US" altLang="zh-Hans" dirty="0"/>
                        <a:t>SSP-AD-200</a:t>
                      </a:r>
                      <a:r>
                        <a:rPr lang="zh-Hans" altLang="en-US" dirty="0"/>
                        <a:t>（</a:t>
                      </a:r>
                      <a:r>
                        <a:rPr lang="zh-CN" altLang="en-US" dirty="0"/>
                        <a:t>如</a:t>
                      </a:r>
                      <a:r>
                        <a:rPr lang="en-US" altLang="zh-CN" dirty="0"/>
                        <a:t>-</a:t>
                      </a:r>
                      <a:r>
                        <a:rPr lang="en-US" altLang="zh-Hans" dirty="0"/>
                        <a:t>AF-200</a:t>
                      </a:r>
                      <a:r>
                        <a:rPr lang="zh-Hans" altLang="en-US" dirty="0"/>
                        <a:t>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单个组件选择，可以选择</a:t>
                      </a:r>
                      <a:r>
                        <a:rPr lang="en-US" altLang="zh-CN" dirty="0"/>
                        <a:t>A</a:t>
                      </a:r>
                      <a:r>
                        <a:rPr lang="en-US" altLang="zh-Hans" dirty="0"/>
                        <a:t>F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AD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VPN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AC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EMM</a:t>
                      </a:r>
                      <a:r>
                        <a:rPr lang="zh-Hans" altLang="en-US" dirty="0"/>
                        <a:t> </a:t>
                      </a:r>
                      <a:r>
                        <a:rPr lang="en-US" altLang="zh-Hans" dirty="0"/>
                        <a:t>DAS</a:t>
                      </a:r>
                      <a:r>
                        <a:rPr lang="zh-Hans" altLang="en-US" dirty="0"/>
                        <a:t>，</a:t>
                      </a:r>
                      <a:r>
                        <a:rPr lang="zh-CN" altLang="en-US" dirty="0"/>
                        <a:t>每个组件只有</a:t>
                      </a:r>
                      <a:r>
                        <a:rPr lang="en-US" altLang="zh-CN" dirty="0"/>
                        <a:t>2</a:t>
                      </a:r>
                      <a:r>
                        <a:rPr lang="en-US" altLang="zh-Hans" dirty="0"/>
                        <a:t>00</a:t>
                      </a:r>
                      <a:r>
                        <a:rPr lang="zh-Hans" altLang="en-US" dirty="0"/>
                        <a:t>、</a:t>
                      </a:r>
                      <a:r>
                        <a:rPr lang="en-US" altLang="zh-Hans" dirty="0"/>
                        <a:t>500</a:t>
                      </a:r>
                      <a:r>
                        <a:rPr lang="zh-Hans" altLang="en-US" dirty="0"/>
                        <a:t>、</a:t>
                      </a:r>
                      <a:r>
                        <a:rPr lang="en-US" altLang="zh-Hans" dirty="0"/>
                        <a:t>1G</a:t>
                      </a:r>
                      <a:r>
                        <a:rPr lang="zh-CN" altLang="en-US" dirty="0"/>
                        <a:t>可以选择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如果等保场景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7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86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1261</Words>
  <Application>Microsoft Macintosh PowerPoint</Application>
  <PresentationFormat>宽屏</PresentationFormat>
  <Paragraphs>160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DengXian</vt:lpstr>
      <vt:lpstr>宋体</vt:lpstr>
      <vt:lpstr>Microsoft YaHei</vt:lpstr>
      <vt:lpstr>Microsoft YaHei</vt:lpstr>
      <vt:lpstr>Arial</vt:lpstr>
      <vt:lpstr>Calibri</vt:lpstr>
      <vt:lpstr>Office 主题</vt:lpstr>
      <vt:lpstr>PowerPoint 演示文稿</vt:lpstr>
      <vt:lpstr>PowerPoint 演示文稿</vt:lpstr>
      <vt:lpstr>授权变化</vt:lpstr>
      <vt:lpstr>新增统一纳管组件</vt:lpstr>
      <vt:lpstr>部署模式变化</vt:lpstr>
      <vt:lpstr>演示地址</vt:lpstr>
      <vt:lpstr>PowerPoint 演示文稿</vt:lpstr>
      <vt:lpstr>总览</vt:lpstr>
      <vt:lpstr>型号说明</vt:lpstr>
      <vt:lpstr>政务云式套餐报价逻辑</vt:lpstr>
      <vt:lpstr>销售管理系统如何选择</vt:lpstr>
      <vt:lpstr>等保一体化报价逻辑</vt:lpstr>
      <vt:lpstr>销售管理系统如何选择</vt:lpstr>
      <vt:lpstr>单独购买组件报价逻辑</vt:lpstr>
      <vt:lpstr>PowerPoint 演示文稿</vt:lpstr>
      <vt:lpstr>FAQ</vt:lpstr>
      <vt:lpstr>FAQ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office1982</dc:creator>
  <cp:lastModifiedBy>陈立峰</cp:lastModifiedBy>
  <cp:revision>155</cp:revision>
  <dcterms:created xsi:type="dcterms:W3CDTF">2017-04-11T01:59:22Z</dcterms:created>
  <dcterms:modified xsi:type="dcterms:W3CDTF">2018-04-24T00:57:03Z</dcterms:modified>
</cp:coreProperties>
</file>