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6"/>
  </p:notesMasterIdLst>
  <p:handoutMasterIdLst>
    <p:handoutMasterId r:id="rId18"/>
  </p:handoutMasterIdLst>
  <p:sldIdLst>
    <p:sldId id="3072" r:id="rId3"/>
    <p:sldId id="3141" r:id="rId4"/>
    <p:sldId id="3142" r:id="rId5"/>
    <p:sldId id="3143" r:id="rId7"/>
    <p:sldId id="3148" r:id="rId8"/>
    <p:sldId id="3169" r:id="rId9"/>
    <p:sldId id="3144" r:id="rId10"/>
    <p:sldId id="3170" r:id="rId11"/>
    <p:sldId id="3171" r:id="rId12"/>
    <p:sldId id="3172" r:id="rId13"/>
    <p:sldId id="3173" r:id="rId14"/>
    <p:sldId id="3174" r:id="rId15"/>
    <p:sldId id="3175" r:id="rId16"/>
    <p:sldId id="3101" r:id="rId17"/>
  </p:sldIdLst>
  <p:sldSz cx="12858750" cy="723265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7DA8"/>
    <a:srgbClr val="30B9C3"/>
    <a:srgbClr val="8EC436"/>
    <a:srgbClr val="865523"/>
    <a:srgbClr val="E89E00"/>
    <a:srgbClr val="3A4293"/>
    <a:srgbClr val="F8A71E"/>
    <a:srgbClr val="9CC02C"/>
    <a:srgbClr val="FD6969"/>
    <a:srgbClr val="2ABF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58" autoAdjust="0"/>
    <p:restoredTop sz="92986" autoAdjust="0"/>
  </p:normalViewPr>
  <p:slideViewPr>
    <p:cSldViewPr>
      <p:cViewPr varScale="1">
        <p:scale>
          <a:sx n="70" d="100"/>
          <a:sy n="70" d="100"/>
        </p:scale>
        <p:origin x="696" y="78"/>
      </p:cViewPr>
      <p:guideLst>
        <p:guide orient="horz" pos="268"/>
        <p:guide pos="4050"/>
        <p:guide pos="557"/>
        <p:guide orient="horz" pos="4200"/>
        <p:guide pos="7588"/>
        <p:guide pos="376"/>
        <p:guide pos="135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80" d="100"/>
        <a:sy n="80" d="100"/>
      </p:scale>
      <p:origin x="0" y="0"/>
    </p:cViewPr>
  </p:sorterViewPr>
  <p:notesViewPr>
    <p:cSldViewPr>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在考虑理由的时候，我们去聚焦细节</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a:t>
            </a:r>
            <a:r>
              <a:rPr lang="zh-CN" altLang="en-US"/>
              <a:t>、没有说其他产品的祛除百分比，也许比这个产品更好</a:t>
            </a:r>
            <a:endParaRPr lang="zh-CN" altLang="en-US"/>
          </a:p>
          <a:p>
            <a:r>
              <a:rPr lang="en-US" altLang="zh-CN"/>
              <a:t>2</a:t>
            </a:r>
            <a:r>
              <a:rPr lang="zh-CN" altLang="en-US"/>
              <a:t>、单单用香皂清洗的祛除污垢和油脂的数量，也许跟这个产品差不多</a:t>
            </a:r>
            <a:endParaRPr lang="zh-CN" altLang="en-US"/>
          </a:p>
          <a:p>
            <a:r>
              <a:rPr lang="en-US" altLang="zh-CN"/>
              <a:t>3</a:t>
            </a:r>
            <a:r>
              <a:rPr lang="zh-CN" altLang="en-US"/>
              <a:t>、最终是祛除斑点，可也许污垢跟油脂不是造成斑点的主要来源</a:t>
            </a:r>
            <a:endParaRPr lang="zh-CN" altLang="en-US"/>
          </a:p>
          <a:p>
            <a:r>
              <a:rPr lang="en-US" altLang="zh-CN"/>
              <a:t>4</a:t>
            </a:r>
            <a:r>
              <a:rPr lang="zh-CN" altLang="en-US"/>
              <a:t>、造成斑点的污垢和油脂的数量，也许</a:t>
            </a:r>
            <a:r>
              <a:rPr lang="en-US" altLang="zh-CN"/>
              <a:t>5%</a:t>
            </a:r>
            <a:r>
              <a:rPr lang="zh-CN" altLang="en-US"/>
              <a:t>仍然会造成斑点</a:t>
            </a:r>
            <a:endParaRPr lang="zh-CN" altLang="en-US"/>
          </a:p>
          <a:p>
            <a:r>
              <a:rPr lang="en-US" altLang="zh-CN"/>
              <a:t>5</a:t>
            </a:r>
            <a:r>
              <a:rPr lang="zh-CN" altLang="en-US"/>
              <a:t>、其他优缺点，比如气味、保质期等</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论题、结论、理由，三者是一个信息的基本构成要素</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找到论题比较容易，找到结论比较困难</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论题：公共泳池是不是一个健康的公害？</a:t>
            </a:r>
            <a:endParaRPr lang="zh-CN" altLang="en-US"/>
          </a:p>
          <a:p>
            <a:r>
              <a:rPr lang="zh-CN" altLang="en-US"/>
              <a:t>结论：是的</a:t>
            </a:r>
            <a:endParaRPr lang="zh-CN" altLang="en-US"/>
          </a:p>
          <a:p>
            <a:r>
              <a:rPr lang="zh-CN" altLang="en-US"/>
              <a:t>理由：很多公共游泳池都不能遵守卫生法</a:t>
            </a:r>
            <a:endParaRPr lang="zh-CN" altLang="en-US"/>
          </a:p>
          <a:p>
            <a:r>
              <a:rPr lang="zh-CN" altLang="en-US"/>
              <a:t>支撑理由：</a:t>
            </a:r>
            <a:endParaRPr lang="zh-CN" altLang="en-US"/>
          </a:p>
          <a:p>
            <a:r>
              <a:rPr lang="en-US" altLang="zh-CN"/>
              <a:t>1</a:t>
            </a:r>
            <a:r>
              <a:rPr lang="zh-CN" altLang="en-US"/>
              <a:t>、</a:t>
            </a:r>
            <a:r>
              <a:rPr lang="en-US" altLang="zh-CN"/>
              <a:t>60%</a:t>
            </a:r>
            <a:r>
              <a:rPr lang="zh-CN" altLang="en-US"/>
              <a:t>的公共泳池都不能保证水里的氯含量达到正常水平</a:t>
            </a:r>
            <a:endParaRPr lang="zh-CN" altLang="en-US"/>
          </a:p>
          <a:p>
            <a:r>
              <a:rPr lang="en-US" altLang="zh-CN"/>
              <a:t>2</a:t>
            </a:r>
            <a:r>
              <a:rPr lang="zh-CN" altLang="en-US"/>
              <a:t>、很多游泳者在使用公共泳池以后就开始患病</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olidFill>
                  <a:schemeClr val="bg1"/>
                </a:solidFill>
                <a:latin typeface="微软雅黑" panose="020B0503020204020204" pitchFamily="34" charset="-122"/>
                <a:ea typeface="微软雅黑" panose="020B0503020204020204" pitchFamily="34" charset="-122"/>
                <a:sym typeface="+mn-ea"/>
              </a:rPr>
              <a:t>论题：应该购买什么样的催眠药？</a:t>
            </a:r>
            <a:endParaRPr lang="zh-CN" altLang="en-US">
              <a:solidFill>
                <a:schemeClr val="bg1"/>
              </a:solidFill>
              <a:latin typeface="微软雅黑" panose="020B0503020204020204" pitchFamily="34" charset="-122"/>
              <a:ea typeface="微软雅黑" panose="020B0503020204020204" pitchFamily="34" charset="-122"/>
              <a:sym typeface="+mn-ea"/>
            </a:endParaRPr>
          </a:p>
          <a:p>
            <a:r>
              <a:rPr lang="zh-CN" altLang="en-US">
                <a:solidFill>
                  <a:schemeClr val="bg1"/>
                </a:solidFill>
                <a:latin typeface="微软雅黑" panose="020B0503020204020204" pitchFamily="34" charset="-122"/>
                <a:ea typeface="微软雅黑" panose="020B0503020204020204" pitchFamily="34" charset="-122"/>
                <a:sym typeface="+mn-ea"/>
              </a:rPr>
              <a:t>结论：购买</a:t>
            </a:r>
            <a:r>
              <a:rPr lang="en-US" altLang="zh-CN">
                <a:solidFill>
                  <a:schemeClr val="bg1"/>
                </a:solidFill>
                <a:latin typeface="微软雅黑" panose="020B0503020204020204" pitchFamily="34" charset="-122"/>
                <a:ea typeface="微软雅黑" panose="020B0503020204020204" pitchFamily="34" charset="-122"/>
                <a:sym typeface="+mn-ea"/>
              </a:rPr>
              <a:t>“</a:t>
            </a:r>
            <a:r>
              <a:rPr lang="zh-CN" altLang="en-US">
                <a:solidFill>
                  <a:schemeClr val="bg1"/>
                </a:solidFill>
                <a:latin typeface="微软雅黑" panose="020B0503020204020204" pitchFamily="34" charset="-122"/>
                <a:ea typeface="微软雅黑" panose="020B0503020204020204" pitchFamily="34" charset="-122"/>
                <a:sym typeface="+mn-ea"/>
              </a:rPr>
              <a:t>信服</a:t>
            </a:r>
            <a:r>
              <a:rPr lang="en-US" altLang="zh-CN">
                <a:solidFill>
                  <a:schemeClr val="bg1"/>
                </a:solidFill>
                <a:latin typeface="微软雅黑" panose="020B0503020204020204" pitchFamily="34" charset="-122"/>
                <a:ea typeface="微软雅黑" panose="020B0503020204020204" pitchFamily="34" charset="-122"/>
                <a:sym typeface="+mn-ea"/>
              </a:rPr>
              <a:t>”</a:t>
            </a:r>
            <a:r>
              <a:rPr lang="zh-CN" altLang="en-US">
                <a:solidFill>
                  <a:schemeClr val="bg1"/>
                </a:solidFill>
                <a:latin typeface="微软雅黑" panose="020B0503020204020204" pitchFamily="34" charset="-122"/>
                <a:ea typeface="微软雅黑" panose="020B0503020204020204" pitchFamily="34" charset="-122"/>
                <a:sym typeface="+mn-ea"/>
              </a:rPr>
              <a:t>催眠药</a:t>
            </a:r>
            <a:endParaRPr lang="zh-CN" altLang="en-US">
              <a:solidFill>
                <a:schemeClr val="bg1"/>
              </a:solidFill>
              <a:latin typeface="微软雅黑" panose="020B0503020204020204" pitchFamily="34" charset="-122"/>
              <a:ea typeface="微软雅黑" panose="020B0503020204020204" pitchFamily="34" charset="-122"/>
              <a:sym typeface="+mn-ea"/>
            </a:endParaRPr>
          </a:p>
          <a:p>
            <a:r>
              <a:rPr lang="zh-CN" altLang="en-US">
                <a:solidFill>
                  <a:schemeClr val="bg1"/>
                </a:solidFill>
                <a:latin typeface="微软雅黑" panose="020B0503020204020204" pitchFamily="34" charset="-122"/>
                <a:ea typeface="微软雅黑" panose="020B0503020204020204" pitchFamily="34" charset="-122"/>
                <a:sym typeface="+mn-ea"/>
              </a:rPr>
              <a:t>理由：</a:t>
            </a:r>
            <a:r>
              <a:rPr lang="en-US">
                <a:solidFill>
                  <a:schemeClr val="bg1"/>
                </a:solidFill>
                <a:latin typeface="微软雅黑" panose="020B0503020204020204" pitchFamily="34" charset="-122"/>
                <a:ea typeface="微软雅黑" panose="020B0503020204020204" pitchFamily="34" charset="-122"/>
                <a:sym typeface="+mn-ea"/>
              </a:rPr>
              <a:t>30</a:t>
            </a:r>
            <a:r>
              <a:rPr lang="zh-CN" altLang="en-US">
                <a:solidFill>
                  <a:schemeClr val="bg1"/>
                </a:solidFill>
                <a:latin typeface="微软雅黑" panose="020B0503020204020204" pitchFamily="34" charset="-122"/>
                <a:ea typeface="微软雅黑" panose="020B0503020204020204" pitchFamily="34" charset="-122"/>
                <a:sym typeface="+mn-ea"/>
              </a:rPr>
              <a:t>分钟见效</a:t>
            </a:r>
            <a:endParaRPr lang="zh-CN" altLang="en-US">
              <a:solidFill>
                <a:schemeClr val="bg1"/>
              </a:solidFill>
              <a:latin typeface="微软雅黑" panose="020B0503020204020204" pitchFamily="34" charset="-122"/>
              <a:ea typeface="微软雅黑" panose="020B0503020204020204" pitchFamily="34" charset="-122"/>
              <a:sym typeface="+mn-ea"/>
            </a:endParaRPr>
          </a:p>
          <a:p>
            <a:endParaRPr lang="zh-CN" altLang="en-US"/>
          </a:p>
          <a:p>
            <a:r>
              <a:rPr lang="zh-CN" altLang="en-US"/>
              <a:t>每一个人对见效的见解不一样。</a:t>
            </a:r>
            <a:endParaRPr lang="zh-CN" altLang="en-US"/>
          </a:p>
          <a:p>
            <a:r>
              <a:rPr lang="zh-CN" altLang="en-US"/>
              <a:t>昏昏欲睡？</a:t>
            </a:r>
            <a:endParaRPr lang="zh-CN" altLang="en-US"/>
          </a:p>
          <a:p>
            <a:r>
              <a:rPr lang="zh-CN" altLang="en-US"/>
              <a:t>也可能让你一觉睡到第二天</a:t>
            </a:r>
            <a:endParaRPr lang="zh-CN" altLang="en-US"/>
          </a:p>
          <a:p>
            <a:r>
              <a:rPr lang="zh-CN" altLang="en-US"/>
              <a:t>有意试用歧义词来说服你相信他们的产品比所有竞争对手的产品都要棒！</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价值取向认为：公共健康或者环境保护比效率更重要时，他给出的理由才能支持结论</a:t>
            </a:r>
            <a:endParaRPr lang="zh-CN" altLang="en-US"/>
          </a:p>
          <a:p>
            <a:endParaRPr lang="zh-CN" altLang="en-US"/>
          </a:p>
          <a:p>
            <a:r>
              <a:rPr lang="zh-CN" altLang="en-US"/>
              <a:t>描述性假设，认为该试驾人，以前在各种场地、各种情况驾驶过汽车</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人身攻击谬误：针对个人的人身攻击或侮辱，而不是直接反驳其提供的理由。</a:t>
            </a:r>
            <a:endParaRPr lang="zh-CN" altLang="en-US"/>
          </a:p>
          <a:p>
            <a:r>
              <a:rPr lang="zh-CN" altLang="en-US"/>
              <a:t>滑坡谬误：你搞得好像如果A发生了，那么Z也一定会发生会，以此来表示A不应该发生。（直接攻击必然关系，为什么找不到好工作就只能扫大街？）</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直觉。要想做到批判性思考，要查明那些依赖直觉的断言有没有其他类型的证据来证实。</a:t>
            </a:r>
            <a:endParaRPr lang="zh-CN" altLang="en-US"/>
          </a:p>
          <a:p>
            <a:r>
              <a:rPr lang="zh-CN" altLang="en-US"/>
              <a:t>个人经历。单一的个人经历，甚至是个人经历的总和，根本不足以构成一个有代表性的经历样本，常常会导致犯以偏概全谬误</a:t>
            </a:r>
            <a:endParaRPr lang="zh-CN" altLang="en-US"/>
          </a:p>
          <a:p>
            <a:r>
              <a:rPr lang="zh-CN" altLang="en-US"/>
              <a:t>典型案例。这个例子，有没有代表性？有没有强有力的相反的例子？</a:t>
            </a:r>
            <a:endParaRPr lang="zh-CN" altLang="en-US"/>
          </a:p>
          <a:p>
            <a:r>
              <a:rPr lang="zh-CN" altLang="en-US"/>
              <a:t>当事人证词。也是一种个人经历，但通常是名流。注意以下几个问题：选择性（当事人群体的选择性）、利益关系（存在利益联系）、省略信息（注意省略的信息，毕竟每个人判断的标准不一样）</a:t>
            </a:r>
            <a:endParaRPr lang="zh-CN" altLang="en-US"/>
          </a:p>
          <a:p>
            <a:r>
              <a:rPr lang="zh-CN" altLang="en-US"/>
              <a:t>专家意见：首先要记住，专家也会犯错误。另外，注意以下：该专家对于所谈论的话题，所拥有的专长、训练或知识有多少？</a:t>
            </a:r>
            <a:endParaRPr lang="zh-CN" altLang="en-US"/>
          </a:p>
          <a:p>
            <a:r>
              <a:rPr lang="zh-CN" altLang="en-US"/>
              <a:t>个人观察：经过一系列的价值观、偏见、态度和期望值过滤剩下来的东西。最可靠的，是几个人处在最佳环境中同时观察得到的，且对观察的事件没有明显、强烈的期望值，同时也不带有任何偏见。</a:t>
            </a:r>
            <a:endParaRPr lang="zh-CN" altLang="en-US"/>
          </a:p>
          <a:p>
            <a:r>
              <a:rPr lang="zh-CN" altLang="en-US"/>
              <a:t>研究报告：通常是由训练有素的科研人员来系统地收集观察数据。质量有高有低、研究成果具备特定条件、研究成果也有期望值与主观态度</a:t>
            </a:r>
            <a:endParaRPr lang="zh-CN" altLang="en-US"/>
          </a:p>
          <a:p>
            <a:r>
              <a:rPr lang="zh-CN" altLang="en-US"/>
              <a:t>类比：看两者在关注的点上是否具备可比较性。看相同点与相异点。（根本没必要害怕互联网会让报纸和杂志统统消失。不管怎么说，冷冻快餐的风行也没有让下厨烧饭这个传统消失）相同：互联网、冷冻快餐都可以让传统复杂的事情变得简单，报纸、杂志与下厨烧饭都是传统；相异：下厨烧饭是个情趣，带给人以生活乐趣；</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替代原因：也许忙着考试呢，又或者他忘记手机放在什么地方了。</a:t>
            </a:r>
            <a:endParaRPr lang="zh-CN" altLang="en-US"/>
          </a:p>
          <a:p>
            <a:r>
              <a:rPr lang="zh-CN" altLang="en-US"/>
              <a:t>大部分的持论者只给你那些他们喜欢的原因。找到多个替代原因可以让批判性思考的人真正变得理智。</a:t>
            </a:r>
            <a:endParaRPr lang="zh-CN" altLang="en-US"/>
          </a:p>
          <a:p>
            <a:endParaRPr lang="zh-CN" altLang="en-US"/>
          </a:p>
          <a:p>
            <a:r>
              <a:rPr lang="zh-CN" altLang="en-US"/>
              <a:t>通过找替代原因，我们可以知道：</a:t>
            </a:r>
            <a:r>
              <a:rPr lang="en-US" altLang="zh-CN"/>
              <a:t>1</a:t>
            </a:r>
            <a:r>
              <a:rPr lang="zh-CN" altLang="en-US"/>
              <a:t>、任何事情可能是多个原因引起的，不然会犯过度简化因果关系谬误；</a:t>
            </a:r>
            <a:r>
              <a:rPr lang="en-US" altLang="zh-CN"/>
              <a:t>2</a:t>
            </a:r>
            <a:r>
              <a:rPr lang="zh-CN" altLang="en-US"/>
              <a:t>、有相关但是并不能证明因果关系；</a:t>
            </a:r>
            <a:r>
              <a:rPr lang="en-US" altLang="zh-CN"/>
              <a:t>3</a:t>
            </a:r>
            <a:r>
              <a:rPr lang="zh-CN" altLang="en-US"/>
              <a:t>、</a:t>
            </a:r>
            <a:r>
              <a:rPr lang="en-US" altLang="zh-CN"/>
              <a:t>“</a:t>
            </a:r>
            <a:r>
              <a:rPr lang="zh-CN" altLang="en-US"/>
              <a:t>在这之后</a:t>
            </a:r>
            <a:r>
              <a:rPr lang="en-US" altLang="zh-CN"/>
              <a:t>”</a:t>
            </a:r>
            <a:r>
              <a:rPr lang="zh-CN" altLang="en-US"/>
              <a:t>不等于</a:t>
            </a:r>
            <a:r>
              <a:rPr lang="en-US" altLang="zh-CN"/>
              <a:t>“</a:t>
            </a:r>
            <a:r>
              <a:rPr lang="zh-CN" altLang="en-US"/>
              <a:t>因为这个</a:t>
            </a:r>
            <a:r>
              <a:rPr lang="en-US" altLang="zh-CN"/>
              <a:t>”</a:t>
            </a:r>
            <a:r>
              <a:rPr lang="zh-CN" altLang="en-US"/>
              <a:t>，会犯事后因果谬误</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352" y="0"/>
            <a:ext cx="12858045" cy="7232650"/>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矩形 331"/>
          <p:cNvSpPr/>
          <p:nvPr/>
        </p:nvSpPr>
        <p:spPr>
          <a:xfrm>
            <a:off x="0" y="0"/>
            <a:ext cx="12858750" cy="7243762"/>
          </a:xfrm>
          <a:prstGeom prst="rect">
            <a:avLst/>
          </a:prstGeom>
          <a:solidFill>
            <a:srgbClr val="157D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0" name="组合 209"/>
          <p:cNvGrpSpPr/>
          <p:nvPr/>
        </p:nvGrpSpPr>
        <p:grpSpPr>
          <a:xfrm>
            <a:off x="5069912" y="3930976"/>
            <a:ext cx="4036180" cy="3312786"/>
            <a:chOff x="2519511" y="4808687"/>
            <a:chExt cx="2506663" cy="2057400"/>
          </a:xfrm>
        </p:grpSpPr>
        <p:sp>
          <p:nvSpPr>
            <p:cNvPr id="211" name="AutoShape 3"/>
            <p:cNvSpPr>
              <a:spLocks noChangeAspect="1" noChangeArrowheads="1" noTextEdit="1"/>
            </p:cNvSpPr>
            <p:nvPr/>
          </p:nvSpPr>
          <p:spPr bwMode="auto">
            <a:xfrm>
              <a:off x="2519511" y="4808687"/>
              <a:ext cx="2501900" cy="205740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2" name="Freeform 5"/>
            <p:cNvSpPr/>
            <p:nvPr/>
          </p:nvSpPr>
          <p:spPr bwMode="auto">
            <a:xfrm>
              <a:off x="4643586" y="5754837"/>
              <a:ext cx="334963" cy="600075"/>
            </a:xfrm>
            <a:custGeom>
              <a:avLst/>
              <a:gdLst>
                <a:gd name="T0" fmla="*/ 55 w 79"/>
                <a:gd name="T1" fmla="*/ 0 h 141"/>
                <a:gd name="T2" fmla="*/ 24 w 79"/>
                <a:gd name="T3" fmla="*/ 0 h 141"/>
                <a:gd name="T4" fmla="*/ 0 w 79"/>
                <a:gd name="T5" fmla="*/ 24 h 141"/>
                <a:gd name="T6" fmla="*/ 0 w 79"/>
                <a:gd name="T7" fmla="*/ 117 h 141"/>
                <a:gd name="T8" fmla="*/ 24 w 79"/>
                <a:gd name="T9" fmla="*/ 141 h 141"/>
                <a:gd name="T10" fmla="*/ 55 w 79"/>
                <a:gd name="T11" fmla="*/ 141 h 141"/>
                <a:gd name="T12" fmla="*/ 79 w 79"/>
                <a:gd name="T13" fmla="*/ 117 h 141"/>
                <a:gd name="T14" fmla="*/ 79 w 79"/>
                <a:gd name="T15" fmla="*/ 24 h 141"/>
                <a:gd name="T16" fmla="*/ 55 w 79"/>
                <a:gd name="T1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141">
                  <a:moveTo>
                    <a:pt x="55" y="0"/>
                  </a:moveTo>
                  <a:cubicBezTo>
                    <a:pt x="24" y="0"/>
                    <a:pt x="24" y="0"/>
                    <a:pt x="24" y="0"/>
                  </a:cubicBezTo>
                  <a:cubicBezTo>
                    <a:pt x="10" y="0"/>
                    <a:pt x="0" y="10"/>
                    <a:pt x="0" y="24"/>
                  </a:cubicBezTo>
                  <a:cubicBezTo>
                    <a:pt x="0" y="117"/>
                    <a:pt x="0" y="117"/>
                    <a:pt x="0" y="117"/>
                  </a:cubicBezTo>
                  <a:cubicBezTo>
                    <a:pt x="0" y="130"/>
                    <a:pt x="10" y="141"/>
                    <a:pt x="24" y="141"/>
                  </a:cubicBezTo>
                  <a:cubicBezTo>
                    <a:pt x="55" y="141"/>
                    <a:pt x="55" y="141"/>
                    <a:pt x="55" y="141"/>
                  </a:cubicBezTo>
                  <a:cubicBezTo>
                    <a:pt x="68" y="141"/>
                    <a:pt x="79" y="130"/>
                    <a:pt x="79" y="117"/>
                  </a:cubicBezTo>
                  <a:cubicBezTo>
                    <a:pt x="79" y="24"/>
                    <a:pt x="79" y="24"/>
                    <a:pt x="79" y="24"/>
                  </a:cubicBezTo>
                  <a:cubicBezTo>
                    <a:pt x="79" y="10"/>
                    <a:pt x="68" y="0"/>
                    <a:pt x="55" y="0"/>
                  </a:cubicBezTo>
                  <a:close/>
                </a:path>
              </a:pathLst>
            </a:custGeom>
            <a:solidFill>
              <a:srgbClr val="FFFFFF"/>
            </a:solidFill>
            <a:ln w="9525">
              <a:noFill/>
              <a:round/>
            </a:ln>
          </p:spPr>
          <p:txBody>
            <a:bodyPr vert="horz" wrap="square" lIns="91440" tIns="45720" rIns="91440" bIns="45720" numCol="1" anchor="t" anchorCtr="0" compatLnSpc="1"/>
            <a:lstStyle/>
            <a:p>
              <a:endParaRPr lang="zh-CN" altLang="en-US"/>
            </a:p>
          </p:txBody>
        </p:sp>
        <p:sp>
          <p:nvSpPr>
            <p:cNvPr id="213" name="Freeform 6"/>
            <p:cNvSpPr/>
            <p:nvPr/>
          </p:nvSpPr>
          <p:spPr bwMode="auto">
            <a:xfrm>
              <a:off x="4788049" y="5810400"/>
              <a:ext cx="46038" cy="88900"/>
            </a:xfrm>
            <a:custGeom>
              <a:avLst/>
              <a:gdLst>
                <a:gd name="T0" fmla="*/ 5 w 11"/>
                <a:gd name="T1" fmla="*/ 21 h 21"/>
                <a:gd name="T2" fmla="*/ 5 w 11"/>
                <a:gd name="T3" fmla="*/ 21 h 21"/>
                <a:gd name="T4" fmla="*/ 0 w 11"/>
                <a:gd name="T5" fmla="*/ 16 h 21"/>
                <a:gd name="T6" fmla="*/ 0 w 11"/>
                <a:gd name="T7" fmla="*/ 5 h 21"/>
                <a:gd name="T8" fmla="*/ 5 w 11"/>
                <a:gd name="T9" fmla="*/ 0 h 21"/>
                <a:gd name="T10" fmla="*/ 5 w 11"/>
                <a:gd name="T11" fmla="*/ 0 h 21"/>
                <a:gd name="T12" fmla="*/ 11 w 11"/>
                <a:gd name="T13" fmla="*/ 5 h 21"/>
                <a:gd name="T14" fmla="*/ 11 w 11"/>
                <a:gd name="T15" fmla="*/ 16 h 21"/>
                <a:gd name="T16" fmla="*/ 5 w 11"/>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1">
                  <a:moveTo>
                    <a:pt x="5" y="21"/>
                  </a:moveTo>
                  <a:cubicBezTo>
                    <a:pt x="5" y="21"/>
                    <a:pt x="5" y="21"/>
                    <a:pt x="5" y="21"/>
                  </a:cubicBezTo>
                  <a:cubicBezTo>
                    <a:pt x="2" y="21"/>
                    <a:pt x="0" y="19"/>
                    <a:pt x="0" y="16"/>
                  </a:cubicBezTo>
                  <a:cubicBezTo>
                    <a:pt x="0" y="5"/>
                    <a:pt x="0" y="5"/>
                    <a:pt x="0" y="5"/>
                  </a:cubicBezTo>
                  <a:cubicBezTo>
                    <a:pt x="0" y="2"/>
                    <a:pt x="2" y="0"/>
                    <a:pt x="5" y="0"/>
                  </a:cubicBezTo>
                  <a:cubicBezTo>
                    <a:pt x="5" y="0"/>
                    <a:pt x="5" y="0"/>
                    <a:pt x="5" y="0"/>
                  </a:cubicBezTo>
                  <a:cubicBezTo>
                    <a:pt x="8" y="0"/>
                    <a:pt x="11" y="2"/>
                    <a:pt x="11" y="5"/>
                  </a:cubicBezTo>
                  <a:cubicBezTo>
                    <a:pt x="11" y="16"/>
                    <a:pt x="11" y="16"/>
                    <a:pt x="11" y="16"/>
                  </a:cubicBezTo>
                  <a:cubicBezTo>
                    <a:pt x="11" y="19"/>
                    <a:pt x="8" y="21"/>
                    <a:pt x="5" y="21"/>
                  </a:cubicBezTo>
                  <a:close/>
                </a:path>
              </a:pathLst>
            </a:custGeom>
            <a:solidFill>
              <a:srgbClr val="97A1B3"/>
            </a:solidFill>
            <a:ln w="9525">
              <a:noFill/>
              <a:round/>
            </a:ln>
          </p:spPr>
          <p:txBody>
            <a:bodyPr vert="horz" wrap="square" lIns="91440" tIns="45720" rIns="91440" bIns="45720" numCol="1" anchor="t" anchorCtr="0" compatLnSpc="1"/>
            <a:lstStyle/>
            <a:p>
              <a:endParaRPr lang="zh-CN" altLang="en-US"/>
            </a:p>
          </p:txBody>
        </p:sp>
        <p:sp>
          <p:nvSpPr>
            <p:cNvPr id="214" name="Freeform 7"/>
            <p:cNvSpPr/>
            <p:nvPr/>
          </p:nvSpPr>
          <p:spPr bwMode="auto">
            <a:xfrm>
              <a:off x="4549924" y="6243787"/>
              <a:ext cx="80963" cy="119063"/>
            </a:xfrm>
            <a:custGeom>
              <a:avLst/>
              <a:gdLst>
                <a:gd name="T0" fmla="*/ 19 w 19"/>
                <a:gd name="T1" fmla="*/ 28 h 28"/>
                <a:gd name="T2" fmla="*/ 19 w 19"/>
                <a:gd name="T3" fmla="*/ 14 h 28"/>
                <a:gd name="T4" fmla="*/ 2 w 19"/>
                <a:gd name="T5" fmla="*/ 0 h 28"/>
                <a:gd name="T6" fmla="*/ 0 w 19"/>
                <a:gd name="T7" fmla="*/ 2 h 28"/>
                <a:gd name="T8" fmla="*/ 0 w 19"/>
                <a:gd name="T9" fmla="*/ 28 h 28"/>
                <a:gd name="T10" fmla="*/ 19 w 19"/>
                <a:gd name="T11" fmla="*/ 28 h 28"/>
              </a:gdLst>
              <a:ahLst/>
              <a:cxnLst>
                <a:cxn ang="0">
                  <a:pos x="T0" y="T1"/>
                </a:cxn>
                <a:cxn ang="0">
                  <a:pos x="T2" y="T3"/>
                </a:cxn>
                <a:cxn ang="0">
                  <a:pos x="T4" y="T5"/>
                </a:cxn>
                <a:cxn ang="0">
                  <a:pos x="T6" y="T7"/>
                </a:cxn>
                <a:cxn ang="0">
                  <a:pos x="T8" y="T9"/>
                </a:cxn>
                <a:cxn ang="0">
                  <a:pos x="T10" y="T11"/>
                </a:cxn>
              </a:cxnLst>
              <a:rect l="0" t="0" r="r" b="b"/>
              <a:pathLst>
                <a:path w="19" h="28">
                  <a:moveTo>
                    <a:pt x="19" y="28"/>
                  </a:moveTo>
                  <a:cubicBezTo>
                    <a:pt x="19" y="14"/>
                    <a:pt x="19" y="14"/>
                    <a:pt x="19" y="14"/>
                  </a:cubicBezTo>
                  <a:cubicBezTo>
                    <a:pt x="18" y="4"/>
                    <a:pt x="9" y="0"/>
                    <a:pt x="2" y="0"/>
                  </a:cubicBezTo>
                  <a:cubicBezTo>
                    <a:pt x="1" y="0"/>
                    <a:pt x="0" y="1"/>
                    <a:pt x="0" y="2"/>
                  </a:cubicBezTo>
                  <a:cubicBezTo>
                    <a:pt x="0" y="28"/>
                    <a:pt x="0" y="28"/>
                    <a:pt x="0" y="28"/>
                  </a:cubicBezTo>
                  <a:lnTo>
                    <a:pt x="19" y="28"/>
                  </a:lnTo>
                  <a:close/>
                </a:path>
              </a:pathLst>
            </a:custGeom>
            <a:solidFill>
              <a:srgbClr val="F5C779"/>
            </a:solidFill>
            <a:ln w="9525">
              <a:noFill/>
              <a:round/>
            </a:ln>
          </p:spPr>
          <p:txBody>
            <a:bodyPr vert="horz" wrap="square" lIns="91440" tIns="45720" rIns="91440" bIns="45720" numCol="1" anchor="t" anchorCtr="0" compatLnSpc="1"/>
            <a:lstStyle/>
            <a:p>
              <a:endParaRPr lang="zh-CN" altLang="en-US"/>
            </a:p>
          </p:txBody>
        </p:sp>
        <p:sp>
          <p:nvSpPr>
            <p:cNvPr id="215" name="Freeform 8"/>
            <p:cNvSpPr/>
            <p:nvPr/>
          </p:nvSpPr>
          <p:spPr bwMode="auto">
            <a:xfrm>
              <a:off x="4545161" y="6261250"/>
              <a:ext cx="455613" cy="541338"/>
            </a:xfrm>
            <a:custGeom>
              <a:avLst/>
              <a:gdLst>
                <a:gd name="T0" fmla="*/ 66 w 107"/>
                <a:gd name="T1" fmla="*/ 127 h 127"/>
                <a:gd name="T2" fmla="*/ 6 w 107"/>
                <a:gd name="T3" fmla="*/ 71 h 127"/>
                <a:gd name="T4" fmla="*/ 1 w 107"/>
                <a:gd name="T5" fmla="*/ 55 h 127"/>
                <a:gd name="T6" fmla="*/ 6 w 107"/>
                <a:gd name="T7" fmla="*/ 30 h 127"/>
                <a:gd name="T8" fmla="*/ 34 w 107"/>
                <a:gd name="T9" fmla="*/ 30 h 127"/>
                <a:gd name="T10" fmla="*/ 34 w 107"/>
                <a:gd name="T11" fmla="*/ 1 h 127"/>
                <a:gd name="T12" fmla="*/ 107 w 107"/>
                <a:gd name="T13" fmla="*/ 0 h 127"/>
                <a:gd name="T14" fmla="*/ 107 w 107"/>
                <a:gd name="T15" fmla="*/ 59 h 127"/>
                <a:gd name="T16" fmla="*/ 107 w 107"/>
                <a:gd name="T17" fmla="*/ 59 h 127"/>
                <a:gd name="T18" fmla="*/ 99 w 107"/>
                <a:gd name="T19" fmla="*/ 83 h 127"/>
                <a:gd name="T20" fmla="*/ 66 w 107"/>
                <a:gd name="T21"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7" h="127">
                  <a:moveTo>
                    <a:pt x="66" y="127"/>
                  </a:moveTo>
                  <a:cubicBezTo>
                    <a:pt x="6" y="71"/>
                    <a:pt x="6" y="71"/>
                    <a:pt x="6" y="71"/>
                  </a:cubicBezTo>
                  <a:cubicBezTo>
                    <a:pt x="2" y="67"/>
                    <a:pt x="0" y="61"/>
                    <a:pt x="1" y="55"/>
                  </a:cubicBezTo>
                  <a:cubicBezTo>
                    <a:pt x="6" y="30"/>
                    <a:pt x="6" y="30"/>
                    <a:pt x="6" y="30"/>
                  </a:cubicBezTo>
                  <a:cubicBezTo>
                    <a:pt x="34" y="30"/>
                    <a:pt x="34" y="30"/>
                    <a:pt x="34" y="30"/>
                  </a:cubicBezTo>
                  <a:cubicBezTo>
                    <a:pt x="34" y="1"/>
                    <a:pt x="34" y="1"/>
                    <a:pt x="34" y="1"/>
                  </a:cubicBezTo>
                  <a:cubicBezTo>
                    <a:pt x="107" y="0"/>
                    <a:pt x="107" y="0"/>
                    <a:pt x="107" y="0"/>
                  </a:cubicBezTo>
                  <a:cubicBezTo>
                    <a:pt x="107" y="59"/>
                    <a:pt x="107" y="59"/>
                    <a:pt x="107" y="59"/>
                  </a:cubicBezTo>
                  <a:cubicBezTo>
                    <a:pt x="107" y="59"/>
                    <a:pt x="107" y="59"/>
                    <a:pt x="107" y="59"/>
                  </a:cubicBezTo>
                  <a:cubicBezTo>
                    <a:pt x="107" y="68"/>
                    <a:pt x="104" y="76"/>
                    <a:pt x="99" y="83"/>
                  </a:cubicBezTo>
                  <a:lnTo>
                    <a:pt x="66" y="127"/>
                  </a:lnTo>
                  <a:close/>
                </a:path>
              </a:pathLst>
            </a:custGeom>
            <a:solidFill>
              <a:srgbClr val="F5C779"/>
            </a:solidFill>
            <a:ln w="9525">
              <a:noFill/>
              <a:round/>
            </a:ln>
          </p:spPr>
          <p:txBody>
            <a:bodyPr vert="horz" wrap="square" lIns="91440" tIns="45720" rIns="91440" bIns="45720" numCol="1" anchor="t" anchorCtr="0" compatLnSpc="1"/>
            <a:lstStyle/>
            <a:p>
              <a:endParaRPr lang="zh-CN" altLang="en-US"/>
            </a:p>
          </p:txBody>
        </p:sp>
        <p:sp>
          <p:nvSpPr>
            <p:cNvPr id="216" name="Freeform 9"/>
            <p:cNvSpPr/>
            <p:nvPr/>
          </p:nvSpPr>
          <p:spPr bwMode="auto">
            <a:xfrm>
              <a:off x="4549924" y="6346975"/>
              <a:ext cx="80963" cy="182563"/>
            </a:xfrm>
            <a:custGeom>
              <a:avLst/>
              <a:gdLst>
                <a:gd name="T0" fmla="*/ 0 w 51"/>
                <a:gd name="T1" fmla="*/ 0 h 115"/>
                <a:gd name="T2" fmla="*/ 2 w 51"/>
                <a:gd name="T3" fmla="*/ 115 h 115"/>
                <a:gd name="T4" fmla="*/ 51 w 51"/>
                <a:gd name="T5" fmla="*/ 112 h 115"/>
                <a:gd name="T6" fmla="*/ 51 w 51"/>
                <a:gd name="T7" fmla="*/ 0 h 115"/>
                <a:gd name="T8" fmla="*/ 0 w 51"/>
                <a:gd name="T9" fmla="*/ 0 h 115"/>
              </a:gdLst>
              <a:ahLst/>
              <a:cxnLst>
                <a:cxn ang="0">
                  <a:pos x="T0" y="T1"/>
                </a:cxn>
                <a:cxn ang="0">
                  <a:pos x="T2" y="T3"/>
                </a:cxn>
                <a:cxn ang="0">
                  <a:pos x="T4" y="T5"/>
                </a:cxn>
                <a:cxn ang="0">
                  <a:pos x="T6" y="T7"/>
                </a:cxn>
                <a:cxn ang="0">
                  <a:pos x="T8" y="T9"/>
                </a:cxn>
              </a:cxnLst>
              <a:rect l="0" t="0" r="r" b="b"/>
              <a:pathLst>
                <a:path w="51" h="115">
                  <a:moveTo>
                    <a:pt x="0" y="0"/>
                  </a:moveTo>
                  <a:lnTo>
                    <a:pt x="2" y="115"/>
                  </a:lnTo>
                  <a:lnTo>
                    <a:pt x="51" y="112"/>
                  </a:lnTo>
                  <a:lnTo>
                    <a:pt x="51" y="0"/>
                  </a:lnTo>
                  <a:lnTo>
                    <a:pt x="0" y="0"/>
                  </a:lnTo>
                  <a:close/>
                </a:path>
              </a:pathLst>
            </a:custGeom>
            <a:solidFill>
              <a:srgbClr val="F5C779"/>
            </a:solidFill>
            <a:ln w="9525">
              <a:noFill/>
              <a:round/>
            </a:ln>
          </p:spPr>
          <p:txBody>
            <a:bodyPr vert="horz" wrap="square" lIns="91440" tIns="45720" rIns="91440" bIns="45720" numCol="1" anchor="t" anchorCtr="0" compatLnSpc="1"/>
            <a:lstStyle/>
            <a:p>
              <a:endParaRPr lang="zh-CN" altLang="en-US"/>
            </a:p>
          </p:txBody>
        </p:sp>
        <p:sp>
          <p:nvSpPr>
            <p:cNvPr id="217" name="Freeform 10"/>
            <p:cNvSpPr/>
            <p:nvPr/>
          </p:nvSpPr>
          <p:spPr bwMode="auto">
            <a:xfrm>
              <a:off x="4646761" y="6013600"/>
              <a:ext cx="85725" cy="414338"/>
            </a:xfrm>
            <a:custGeom>
              <a:avLst/>
              <a:gdLst>
                <a:gd name="T0" fmla="*/ 9 w 20"/>
                <a:gd name="T1" fmla="*/ 0 h 97"/>
                <a:gd name="T2" fmla="*/ 0 w 20"/>
                <a:gd name="T3" fmla="*/ 10 h 97"/>
                <a:gd name="T4" fmla="*/ 1 w 20"/>
                <a:gd name="T5" fmla="*/ 87 h 97"/>
                <a:gd name="T6" fmla="*/ 10 w 20"/>
                <a:gd name="T7" fmla="*/ 97 h 97"/>
                <a:gd name="T8" fmla="*/ 20 w 20"/>
                <a:gd name="T9" fmla="*/ 87 h 97"/>
                <a:gd name="T10" fmla="*/ 19 w 20"/>
                <a:gd name="T11" fmla="*/ 10 h 97"/>
                <a:gd name="T12" fmla="*/ 9 w 20"/>
                <a:gd name="T13" fmla="*/ 0 h 97"/>
              </a:gdLst>
              <a:ahLst/>
              <a:cxnLst>
                <a:cxn ang="0">
                  <a:pos x="T0" y="T1"/>
                </a:cxn>
                <a:cxn ang="0">
                  <a:pos x="T2" y="T3"/>
                </a:cxn>
                <a:cxn ang="0">
                  <a:pos x="T4" y="T5"/>
                </a:cxn>
                <a:cxn ang="0">
                  <a:pos x="T6" y="T7"/>
                </a:cxn>
                <a:cxn ang="0">
                  <a:pos x="T8" y="T9"/>
                </a:cxn>
                <a:cxn ang="0">
                  <a:pos x="T10" y="T11"/>
                </a:cxn>
                <a:cxn ang="0">
                  <a:pos x="T12" y="T13"/>
                </a:cxn>
              </a:cxnLst>
              <a:rect l="0" t="0" r="r" b="b"/>
              <a:pathLst>
                <a:path w="20" h="97">
                  <a:moveTo>
                    <a:pt x="9" y="0"/>
                  </a:moveTo>
                  <a:cubicBezTo>
                    <a:pt x="4" y="0"/>
                    <a:pt x="0" y="5"/>
                    <a:pt x="0" y="10"/>
                  </a:cubicBezTo>
                  <a:cubicBezTo>
                    <a:pt x="1" y="87"/>
                    <a:pt x="1" y="87"/>
                    <a:pt x="1" y="87"/>
                  </a:cubicBezTo>
                  <a:cubicBezTo>
                    <a:pt x="1" y="93"/>
                    <a:pt x="5" y="97"/>
                    <a:pt x="10" y="97"/>
                  </a:cubicBezTo>
                  <a:cubicBezTo>
                    <a:pt x="16" y="97"/>
                    <a:pt x="20" y="92"/>
                    <a:pt x="20" y="87"/>
                  </a:cubicBezTo>
                  <a:cubicBezTo>
                    <a:pt x="19" y="10"/>
                    <a:pt x="19" y="10"/>
                    <a:pt x="19" y="10"/>
                  </a:cubicBezTo>
                  <a:cubicBezTo>
                    <a:pt x="19" y="5"/>
                    <a:pt x="15" y="0"/>
                    <a:pt x="9" y="0"/>
                  </a:cubicBezTo>
                  <a:close/>
                </a:path>
              </a:pathLst>
            </a:custGeom>
            <a:solidFill>
              <a:srgbClr val="F5C779"/>
            </a:solidFill>
            <a:ln w="9525">
              <a:noFill/>
              <a:round/>
            </a:ln>
          </p:spPr>
          <p:txBody>
            <a:bodyPr vert="horz" wrap="square" lIns="91440" tIns="45720" rIns="91440" bIns="45720" numCol="1" anchor="t" anchorCtr="0" compatLnSpc="1"/>
            <a:lstStyle/>
            <a:p>
              <a:endParaRPr lang="zh-CN" altLang="en-US"/>
            </a:p>
          </p:txBody>
        </p:sp>
        <p:sp>
          <p:nvSpPr>
            <p:cNvPr id="218" name="Freeform 11"/>
            <p:cNvSpPr/>
            <p:nvPr/>
          </p:nvSpPr>
          <p:spPr bwMode="auto">
            <a:xfrm>
              <a:off x="4722961" y="5985025"/>
              <a:ext cx="128588" cy="344488"/>
            </a:xfrm>
            <a:custGeom>
              <a:avLst/>
              <a:gdLst>
                <a:gd name="T0" fmla="*/ 21 w 30"/>
                <a:gd name="T1" fmla="*/ 1 h 81"/>
                <a:gd name="T2" fmla="*/ 10 w 30"/>
                <a:gd name="T3" fmla="*/ 9 h 81"/>
                <a:gd name="T4" fmla="*/ 1 w 30"/>
                <a:gd name="T5" fmla="*/ 69 h 81"/>
                <a:gd name="T6" fmla="*/ 9 w 30"/>
                <a:gd name="T7" fmla="*/ 80 h 81"/>
                <a:gd name="T8" fmla="*/ 20 w 30"/>
                <a:gd name="T9" fmla="*/ 72 h 81"/>
                <a:gd name="T10" fmla="*/ 29 w 30"/>
                <a:gd name="T11" fmla="*/ 12 h 81"/>
                <a:gd name="T12" fmla="*/ 21 w 30"/>
                <a:gd name="T13" fmla="*/ 1 h 81"/>
              </a:gdLst>
              <a:ahLst/>
              <a:cxnLst>
                <a:cxn ang="0">
                  <a:pos x="T0" y="T1"/>
                </a:cxn>
                <a:cxn ang="0">
                  <a:pos x="T2" y="T3"/>
                </a:cxn>
                <a:cxn ang="0">
                  <a:pos x="T4" y="T5"/>
                </a:cxn>
                <a:cxn ang="0">
                  <a:pos x="T6" y="T7"/>
                </a:cxn>
                <a:cxn ang="0">
                  <a:pos x="T8" y="T9"/>
                </a:cxn>
                <a:cxn ang="0">
                  <a:pos x="T10" y="T11"/>
                </a:cxn>
                <a:cxn ang="0">
                  <a:pos x="T12" y="T13"/>
                </a:cxn>
              </a:cxnLst>
              <a:rect l="0" t="0" r="r" b="b"/>
              <a:pathLst>
                <a:path w="30" h="81">
                  <a:moveTo>
                    <a:pt x="21" y="1"/>
                  </a:moveTo>
                  <a:cubicBezTo>
                    <a:pt x="16" y="0"/>
                    <a:pt x="11" y="4"/>
                    <a:pt x="10" y="9"/>
                  </a:cubicBezTo>
                  <a:cubicBezTo>
                    <a:pt x="1" y="69"/>
                    <a:pt x="1" y="69"/>
                    <a:pt x="1" y="69"/>
                  </a:cubicBezTo>
                  <a:cubicBezTo>
                    <a:pt x="0" y="74"/>
                    <a:pt x="4" y="79"/>
                    <a:pt x="9" y="80"/>
                  </a:cubicBezTo>
                  <a:cubicBezTo>
                    <a:pt x="15" y="81"/>
                    <a:pt x="19" y="77"/>
                    <a:pt x="20" y="72"/>
                  </a:cubicBezTo>
                  <a:cubicBezTo>
                    <a:pt x="29" y="12"/>
                    <a:pt x="29" y="12"/>
                    <a:pt x="29" y="12"/>
                  </a:cubicBezTo>
                  <a:cubicBezTo>
                    <a:pt x="30" y="7"/>
                    <a:pt x="26" y="2"/>
                    <a:pt x="21" y="1"/>
                  </a:cubicBezTo>
                  <a:close/>
                </a:path>
              </a:pathLst>
            </a:custGeom>
            <a:solidFill>
              <a:srgbClr val="F5C779"/>
            </a:solidFill>
            <a:ln w="9525">
              <a:noFill/>
              <a:round/>
            </a:ln>
          </p:spPr>
          <p:txBody>
            <a:bodyPr vert="horz" wrap="square" lIns="91440" tIns="45720" rIns="91440" bIns="45720" numCol="1" anchor="t" anchorCtr="0" compatLnSpc="1"/>
            <a:lstStyle/>
            <a:p>
              <a:endParaRPr lang="zh-CN" altLang="en-US"/>
            </a:p>
          </p:txBody>
        </p:sp>
        <p:sp>
          <p:nvSpPr>
            <p:cNvPr id="219" name="Freeform 12"/>
            <p:cNvSpPr/>
            <p:nvPr/>
          </p:nvSpPr>
          <p:spPr bwMode="auto">
            <a:xfrm>
              <a:off x="4813449" y="6013600"/>
              <a:ext cx="122238" cy="341313"/>
            </a:xfrm>
            <a:custGeom>
              <a:avLst/>
              <a:gdLst>
                <a:gd name="T0" fmla="*/ 20 w 29"/>
                <a:gd name="T1" fmla="*/ 0 h 80"/>
                <a:gd name="T2" fmla="*/ 9 w 29"/>
                <a:gd name="T3" fmla="*/ 9 h 80"/>
                <a:gd name="T4" fmla="*/ 1 w 29"/>
                <a:gd name="T5" fmla="*/ 68 h 80"/>
                <a:gd name="T6" fmla="*/ 9 w 29"/>
                <a:gd name="T7" fmla="*/ 79 h 80"/>
                <a:gd name="T8" fmla="*/ 20 w 29"/>
                <a:gd name="T9" fmla="*/ 71 h 80"/>
                <a:gd name="T10" fmla="*/ 29 w 29"/>
                <a:gd name="T11" fmla="*/ 12 h 80"/>
                <a:gd name="T12" fmla="*/ 20 w 29"/>
                <a:gd name="T13" fmla="*/ 0 h 80"/>
              </a:gdLst>
              <a:ahLst/>
              <a:cxnLst>
                <a:cxn ang="0">
                  <a:pos x="T0" y="T1"/>
                </a:cxn>
                <a:cxn ang="0">
                  <a:pos x="T2" y="T3"/>
                </a:cxn>
                <a:cxn ang="0">
                  <a:pos x="T4" y="T5"/>
                </a:cxn>
                <a:cxn ang="0">
                  <a:pos x="T6" y="T7"/>
                </a:cxn>
                <a:cxn ang="0">
                  <a:pos x="T8" y="T9"/>
                </a:cxn>
                <a:cxn ang="0">
                  <a:pos x="T10" y="T11"/>
                </a:cxn>
                <a:cxn ang="0">
                  <a:pos x="T12" y="T13"/>
                </a:cxn>
              </a:cxnLst>
              <a:rect l="0" t="0" r="r" b="b"/>
              <a:pathLst>
                <a:path w="29" h="80">
                  <a:moveTo>
                    <a:pt x="20" y="0"/>
                  </a:moveTo>
                  <a:cubicBezTo>
                    <a:pt x="15" y="0"/>
                    <a:pt x="10" y="3"/>
                    <a:pt x="9" y="9"/>
                  </a:cubicBezTo>
                  <a:cubicBezTo>
                    <a:pt x="1" y="68"/>
                    <a:pt x="1" y="68"/>
                    <a:pt x="1" y="68"/>
                  </a:cubicBezTo>
                  <a:cubicBezTo>
                    <a:pt x="0" y="74"/>
                    <a:pt x="3" y="79"/>
                    <a:pt x="9" y="79"/>
                  </a:cubicBezTo>
                  <a:cubicBezTo>
                    <a:pt x="14" y="80"/>
                    <a:pt x="19" y="76"/>
                    <a:pt x="20" y="71"/>
                  </a:cubicBezTo>
                  <a:cubicBezTo>
                    <a:pt x="29" y="12"/>
                    <a:pt x="29" y="12"/>
                    <a:pt x="29" y="12"/>
                  </a:cubicBezTo>
                  <a:cubicBezTo>
                    <a:pt x="29" y="6"/>
                    <a:pt x="26" y="1"/>
                    <a:pt x="20" y="0"/>
                  </a:cubicBezTo>
                  <a:close/>
                </a:path>
              </a:pathLst>
            </a:custGeom>
            <a:solidFill>
              <a:srgbClr val="F5C779"/>
            </a:solidFill>
            <a:ln w="9525">
              <a:noFill/>
              <a:round/>
            </a:ln>
          </p:spPr>
          <p:txBody>
            <a:bodyPr vert="horz" wrap="square" lIns="91440" tIns="45720" rIns="91440" bIns="45720" numCol="1" anchor="t" anchorCtr="0" compatLnSpc="1"/>
            <a:lstStyle/>
            <a:p>
              <a:endParaRPr lang="zh-CN" altLang="en-US"/>
            </a:p>
          </p:txBody>
        </p:sp>
        <p:sp>
          <p:nvSpPr>
            <p:cNvPr id="220" name="Freeform 13"/>
            <p:cNvSpPr/>
            <p:nvPr/>
          </p:nvSpPr>
          <p:spPr bwMode="auto">
            <a:xfrm>
              <a:off x="4897586" y="6056462"/>
              <a:ext cx="128588" cy="346075"/>
            </a:xfrm>
            <a:custGeom>
              <a:avLst/>
              <a:gdLst>
                <a:gd name="T0" fmla="*/ 21 w 30"/>
                <a:gd name="T1" fmla="*/ 1 h 81"/>
                <a:gd name="T2" fmla="*/ 10 w 30"/>
                <a:gd name="T3" fmla="*/ 9 h 81"/>
                <a:gd name="T4" fmla="*/ 1 w 30"/>
                <a:gd name="T5" fmla="*/ 69 h 81"/>
                <a:gd name="T6" fmla="*/ 9 w 30"/>
                <a:gd name="T7" fmla="*/ 80 h 81"/>
                <a:gd name="T8" fmla="*/ 20 w 30"/>
                <a:gd name="T9" fmla="*/ 72 h 81"/>
                <a:gd name="T10" fmla="*/ 29 w 30"/>
                <a:gd name="T11" fmla="*/ 12 h 81"/>
                <a:gd name="T12" fmla="*/ 21 w 30"/>
                <a:gd name="T13" fmla="*/ 1 h 81"/>
              </a:gdLst>
              <a:ahLst/>
              <a:cxnLst>
                <a:cxn ang="0">
                  <a:pos x="T0" y="T1"/>
                </a:cxn>
                <a:cxn ang="0">
                  <a:pos x="T2" y="T3"/>
                </a:cxn>
                <a:cxn ang="0">
                  <a:pos x="T4" y="T5"/>
                </a:cxn>
                <a:cxn ang="0">
                  <a:pos x="T6" y="T7"/>
                </a:cxn>
                <a:cxn ang="0">
                  <a:pos x="T8" y="T9"/>
                </a:cxn>
                <a:cxn ang="0">
                  <a:pos x="T10" y="T11"/>
                </a:cxn>
                <a:cxn ang="0">
                  <a:pos x="T12" y="T13"/>
                </a:cxn>
              </a:cxnLst>
              <a:rect l="0" t="0" r="r" b="b"/>
              <a:pathLst>
                <a:path w="30" h="81">
                  <a:moveTo>
                    <a:pt x="21" y="1"/>
                  </a:moveTo>
                  <a:cubicBezTo>
                    <a:pt x="16" y="0"/>
                    <a:pt x="11" y="4"/>
                    <a:pt x="10" y="9"/>
                  </a:cubicBezTo>
                  <a:cubicBezTo>
                    <a:pt x="1" y="69"/>
                    <a:pt x="1" y="69"/>
                    <a:pt x="1" y="69"/>
                  </a:cubicBezTo>
                  <a:cubicBezTo>
                    <a:pt x="0" y="74"/>
                    <a:pt x="4" y="79"/>
                    <a:pt x="9" y="80"/>
                  </a:cubicBezTo>
                  <a:cubicBezTo>
                    <a:pt x="15" y="81"/>
                    <a:pt x="20" y="77"/>
                    <a:pt x="20" y="72"/>
                  </a:cubicBezTo>
                  <a:cubicBezTo>
                    <a:pt x="29" y="12"/>
                    <a:pt x="29" y="12"/>
                    <a:pt x="29" y="12"/>
                  </a:cubicBezTo>
                  <a:cubicBezTo>
                    <a:pt x="30" y="7"/>
                    <a:pt x="26" y="2"/>
                    <a:pt x="21" y="1"/>
                  </a:cubicBezTo>
                  <a:close/>
                </a:path>
              </a:pathLst>
            </a:custGeom>
            <a:solidFill>
              <a:srgbClr val="F5C779"/>
            </a:solidFill>
            <a:ln w="9525">
              <a:noFill/>
              <a:round/>
            </a:ln>
          </p:spPr>
          <p:txBody>
            <a:bodyPr vert="horz" wrap="square" lIns="91440" tIns="45720" rIns="91440" bIns="45720" numCol="1" anchor="t" anchorCtr="0" compatLnSpc="1"/>
            <a:lstStyle/>
            <a:p>
              <a:endParaRPr lang="zh-CN" altLang="en-US"/>
            </a:p>
          </p:txBody>
        </p:sp>
        <p:sp>
          <p:nvSpPr>
            <p:cNvPr id="221" name="Rectangle 14"/>
            <p:cNvSpPr>
              <a:spLocks noChangeArrowheads="1"/>
            </p:cNvSpPr>
            <p:nvPr/>
          </p:nvSpPr>
          <p:spPr bwMode="auto">
            <a:xfrm>
              <a:off x="4664224" y="6640662"/>
              <a:ext cx="276225" cy="225425"/>
            </a:xfrm>
            <a:prstGeom prst="rect">
              <a:avLst/>
            </a:prstGeom>
            <a:solidFill>
              <a:srgbClr val="F5C779"/>
            </a:solidFill>
            <a:ln w="9525">
              <a:noFill/>
              <a:miter lim="800000"/>
            </a:ln>
          </p:spPr>
          <p:txBody>
            <a:bodyPr vert="horz" wrap="square" lIns="91440" tIns="45720" rIns="91440" bIns="45720" numCol="1" anchor="t" anchorCtr="0" compatLnSpc="1"/>
            <a:lstStyle/>
            <a:p>
              <a:endParaRPr lang="zh-CN" altLang="en-US"/>
            </a:p>
          </p:txBody>
        </p:sp>
        <p:sp>
          <p:nvSpPr>
            <p:cNvPr id="222" name="Freeform 15"/>
            <p:cNvSpPr/>
            <p:nvPr/>
          </p:nvSpPr>
          <p:spPr bwMode="auto">
            <a:xfrm>
              <a:off x="3379936" y="5524650"/>
              <a:ext cx="1436688" cy="1012825"/>
            </a:xfrm>
            <a:custGeom>
              <a:avLst/>
              <a:gdLst>
                <a:gd name="T0" fmla="*/ 296 w 338"/>
                <a:gd name="T1" fmla="*/ 0 h 238"/>
                <a:gd name="T2" fmla="*/ 266 w 338"/>
                <a:gd name="T3" fmla="*/ 0 h 238"/>
                <a:gd name="T4" fmla="*/ 223 w 338"/>
                <a:gd name="T5" fmla="*/ 42 h 238"/>
                <a:gd name="T6" fmla="*/ 223 w 338"/>
                <a:gd name="T7" fmla="*/ 195 h 238"/>
                <a:gd name="T8" fmla="*/ 185 w 338"/>
                <a:gd name="T9" fmla="*/ 234 h 238"/>
                <a:gd name="T10" fmla="*/ 42 w 338"/>
                <a:gd name="T11" fmla="*/ 234 h 238"/>
                <a:gd name="T12" fmla="*/ 42 w 338"/>
                <a:gd name="T13" fmla="*/ 234 h 238"/>
                <a:gd name="T14" fmla="*/ 15 w 338"/>
                <a:gd name="T15" fmla="*/ 223 h 238"/>
                <a:gd name="T16" fmla="*/ 4 w 338"/>
                <a:gd name="T17" fmla="*/ 196 h 238"/>
                <a:gd name="T18" fmla="*/ 4 w 338"/>
                <a:gd name="T19" fmla="*/ 188 h 238"/>
                <a:gd name="T20" fmla="*/ 0 w 338"/>
                <a:gd name="T21" fmla="*/ 188 h 238"/>
                <a:gd name="T22" fmla="*/ 0 w 338"/>
                <a:gd name="T23" fmla="*/ 196 h 238"/>
                <a:gd name="T24" fmla="*/ 12 w 338"/>
                <a:gd name="T25" fmla="*/ 226 h 238"/>
                <a:gd name="T26" fmla="*/ 42 w 338"/>
                <a:gd name="T27" fmla="*/ 238 h 238"/>
                <a:gd name="T28" fmla="*/ 42 w 338"/>
                <a:gd name="T29" fmla="*/ 238 h 238"/>
                <a:gd name="T30" fmla="*/ 185 w 338"/>
                <a:gd name="T31" fmla="*/ 238 h 238"/>
                <a:gd name="T32" fmla="*/ 227 w 338"/>
                <a:gd name="T33" fmla="*/ 195 h 238"/>
                <a:gd name="T34" fmla="*/ 227 w 338"/>
                <a:gd name="T35" fmla="*/ 42 h 238"/>
                <a:gd name="T36" fmla="*/ 266 w 338"/>
                <a:gd name="T37" fmla="*/ 4 h 238"/>
                <a:gd name="T38" fmla="*/ 296 w 338"/>
                <a:gd name="T39" fmla="*/ 4 h 238"/>
                <a:gd name="T40" fmla="*/ 334 w 338"/>
                <a:gd name="T41" fmla="*/ 42 h 238"/>
                <a:gd name="T42" fmla="*/ 334 w 338"/>
                <a:gd name="T43" fmla="*/ 54 h 238"/>
                <a:gd name="T44" fmla="*/ 338 w 338"/>
                <a:gd name="T45" fmla="*/ 54 h 238"/>
                <a:gd name="T46" fmla="*/ 338 w 338"/>
                <a:gd name="T47" fmla="*/ 42 h 238"/>
                <a:gd name="T48" fmla="*/ 296 w 338"/>
                <a:gd name="T49"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8" h="238">
                  <a:moveTo>
                    <a:pt x="296" y="0"/>
                  </a:moveTo>
                  <a:cubicBezTo>
                    <a:pt x="266" y="0"/>
                    <a:pt x="266" y="0"/>
                    <a:pt x="266" y="0"/>
                  </a:cubicBezTo>
                  <a:cubicBezTo>
                    <a:pt x="242" y="0"/>
                    <a:pt x="223" y="19"/>
                    <a:pt x="223" y="42"/>
                  </a:cubicBezTo>
                  <a:cubicBezTo>
                    <a:pt x="223" y="195"/>
                    <a:pt x="223" y="195"/>
                    <a:pt x="223" y="195"/>
                  </a:cubicBezTo>
                  <a:cubicBezTo>
                    <a:pt x="223" y="216"/>
                    <a:pt x="206" y="234"/>
                    <a:pt x="185" y="234"/>
                  </a:cubicBezTo>
                  <a:cubicBezTo>
                    <a:pt x="42" y="234"/>
                    <a:pt x="42" y="234"/>
                    <a:pt x="42" y="234"/>
                  </a:cubicBezTo>
                  <a:cubicBezTo>
                    <a:pt x="42" y="234"/>
                    <a:pt x="42" y="234"/>
                    <a:pt x="42" y="234"/>
                  </a:cubicBezTo>
                  <a:cubicBezTo>
                    <a:pt x="32" y="234"/>
                    <a:pt x="22" y="230"/>
                    <a:pt x="15" y="223"/>
                  </a:cubicBezTo>
                  <a:cubicBezTo>
                    <a:pt x="8" y="216"/>
                    <a:pt x="4" y="206"/>
                    <a:pt x="4" y="196"/>
                  </a:cubicBezTo>
                  <a:cubicBezTo>
                    <a:pt x="4" y="188"/>
                    <a:pt x="4" y="188"/>
                    <a:pt x="4" y="188"/>
                  </a:cubicBezTo>
                  <a:cubicBezTo>
                    <a:pt x="0" y="188"/>
                    <a:pt x="0" y="188"/>
                    <a:pt x="0" y="188"/>
                  </a:cubicBezTo>
                  <a:cubicBezTo>
                    <a:pt x="0" y="196"/>
                    <a:pt x="0" y="196"/>
                    <a:pt x="0" y="196"/>
                  </a:cubicBezTo>
                  <a:cubicBezTo>
                    <a:pt x="0" y="207"/>
                    <a:pt x="4" y="218"/>
                    <a:pt x="12" y="226"/>
                  </a:cubicBezTo>
                  <a:cubicBezTo>
                    <a:pt x="20" y="234"/>
                    <a:pt x="31" y="238"/>
                    <a:pt x="42" y="238"/>
                  </a:cubicBezTo>
                  <a:cubicBezTo>
                    <a:pt x="42" y="238"/>
                    <a:pt x="42" y="238"/>
                    <a:pt x="42" y="238"/>
                  </a:cubicBezTo>
                  <a:cubicBezTo>
                    <a:pt x="185" y="238"/>
                    <a:pt x="185" y="238"/>
                    <a:pt x="185" y="238"/>
                  </a:cubicBezTo>
                  <a:cubicBezTo>
                    <a:pt x="208" y="238"/>
                    <a:pt x="227" y="219"/>
                    <a:pt x="227" y="195"/>
                  </a:cubicBezTo>
                  <a:cubicBezTo>
                    <a:pt x="227" y="42"/>
                    <a:pt x="227" y="42"/>
                    <a:pt x="227" y="42"/>
                  </a:cubicBezTo>
                  <a:cubicBezTo>
                    <a:pt x="227" y="21"/>
                    <a:pt x="245" y="4"/>
                    <a:pt x="266" y="4"/>
                  </a:cubicBezTo>
                  <a:cubicBezTo>
                    <a:pt x="296" y="4"/>
                    <a:pt x="296" y="4"/>
                    <a:pt x="296" y="4"/>
                  </a:cubicBezTo>
                  <a:cubicBezTo>
                    <a:pt x="317" y="4"/>
                    <a:pt x="334" y="21"/>
                    <a:pt x="334" y="42"/>
                  </a:cubicBezTo>
                  <a:cubicBezTo>
                    <a:pt x="334" y="54"/>
                    <a:pt x="334" y="54"/>
                    <a:pt x="334" y="54"/>
                  </a:cubicBezTo>
                  <a:cubicBezTo>
                    <a:pt x="338" y="54"/>
                    <a:pt x="338" y="54"/>
                    <a:pt x="338" y="54"/>
                  </a:cubicBezTo>
                  <a:cubicBezTo>
                    <a:pt x="338" y="42"/>
                    <a:pt x="338" y="42"/>
                    <a:pt x="338" y="42"/>
                  </a:cubicBezTo>
                  <a:cubicBezTo>
                    <a:pt x="338" y="19"/>
                    <a:pt x="319" y="0"/>
                    <a:pt x="296" y="0"/>
                  </a:cubicBezTo>
                  <a:close/>
                </a:path>
              </a:pathLst>
            </a:custGeom>
            <a:solidFill>
              <a:srgbClr val="FFFFFF"/>
            </a:solidFill>
            <a:ln w="9525">
              <a:noFill/>
              <a:round/>
            </a:ln>
          </p:spPr>
          <p:txBody>
            <a:bodyPr vert="horz" wrap="square" lIns="91440" tIns="45720" rIns="91440" bIns="45720" numCol="1" anchor="t" anchorCtr="0" compatLnSpc="1"/>
            <a:lstStyle/>
            <a:p>
              <a:endParaRPr lang="zh-CN" altLang="en-US"/>
            </a:p>
          </p:txBody>
        </p:sp>
        <p:sp>
          <p:nvSpPr>
            <p:cNvPr id="223" name="Freeform 16"/>
            <p:cNvSpPr/>
            <p:nvPr/>
          </p:nvSpPr>
          <p:spPr bwMode="auto">
            <a:xfrm>
              <a:off x="2621111" y="5357962"/>
              <a:ext cx="1528763" cy="996950"/>
            </a:xfrm>
            <a:custGeom>
              <a:avLst/>
              <a:gdLst>
                <a:gd name="T0" fmla="*/ 352 w 359"/>
                <a:gd name="T1" fmla="*/ 0 h 234"/>
                <a:gd name="T2" fmla="*/ 7 w 359"/>
                <a:gd name="T3" fmla="*/ 0 h 234"/>
                <a:gd name="T4" fmla="*/ 0 w 359"/>
                <a:gd name="T5" fmla="*/ 8 h 234"/>
                <a:gd name="T6" fmla="*/ 0 w 359"/>
                <a:gd name="T7" fmla="*/ 227 h 234"/>
                <a:gd name="T8" fmla="*/ 7 w 359"/>
                <a:gd name="T9" fmla="*/ 234 h 234"/>
                <a:gd name="T10" fmla="*/ 352 w 359"/>
                <a:gd name="T11" fmla="*/ 234 h 234"/>
                <a:gd name="T12" fmla="*/ 359 w 359"/>
                <a:gd name="T13" fmla="*/ 227 h 234"/>
                <a:gd name="T14" fmla="*/ 359 w 359"/>
                <a:gd name="T15" fmla="*/ 8 h 234"/>
                <a:gd name="T16" fmla="*/ 352 w 359"/>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234">
                  <a:moveTo>
                    <a:pt x="352" y="0"/>
                  </a:moveTo>
                  <a:cubicBezTo>
                    <a:pt x="7" y="0"/>
                    <a:pt x="7" y="0"/>
                    <a:pt x="7" y="0"/>
                  </a:cubicBezTo>
                  <a:cubicBezTo>
                    <a:pt x="3" y="0"/>
                    <a:pt x="0" y="4"/>
                    <a:pt x="0" y="8"/>
                  </a:cubicBezTo>
                  <a:cubicBezTo>
                    <a:pt x="0" y="227"/>
                    <a:pt x="0" y="227"/>
                    <a:pt x="0" y="227"/>
                  </a:cubicBezTo>
                  <a:cubicBezTo>
                    <a:pt x="0" y="231"/>
                    <a:pt x="3" y="234"/>
                    <a:pt x="7" y="234"/>
                  </a:cubicBezTo>
                  <a:cubicBezTo>
                    <a:pt x="352" y="234"/>
                    <a:pt x="352" y="234"/>
                    <a:pt x="352" y="234"/>
                  </a:cubicBezTo>
                  <a:cubicBezTo>
                    <a:pt x="356" y="234"/>
                    <a:pt x="359" y="231"/>
                    <a:pt x="359" y="227"/>
                  </a:cubicBezTo>
                  <a:cubicBezTo>
                    <a:pt x="359" y="8"/>
                    <a:pt x="359" y="8"/>
                    <a:pt x="359" y="8"/>
                  </a:cubicBezTo>
                  <a:cubicBezTo>
                    <a:pt x="359" y="4"/>
                    <a:pt x="356" y="0"/>
                    <a:pt x="352" y="0"/>
                  </a:cubicBezTo>
                  <a:close/>
                </a:path>
              </a:pathLst>
            </a:custGeom>
            <a:solidFill>
              <a:srgbClr val="CCD2CF"/>
            </a:solidFill>
            <a:ln w="9525">
              <a:noFill/>
              <a:round/>
            </a:ln>
          </p:spPr>
          <p:txBody>
            <a:bodyPr vert="horz" wrap="square" lIns="91440" tIns="45720" rIns="91440" bIns="45720" numCol="1" anchor="t" anchorCtr="0" compatLnSpc="1"/>
            <a:lstStyle/>
            <a:p>
              <a:endParaRPr lang="zh-CN" altLang="en-US"/>
            </a:p>
          </p:txBody>
        </p:sp>
        <p:sp>
          <p:nvSpPr>
            <p:cNvPr id="224" name="Freeform 17"/>
            <p:cNvSpPr/>
            <p:nvPr/>
          </p:nvSpPr>
          <p:spPr bwMode="auto">
            <a:xfrm>
              <a:off x="3208486" y="6018362"/>
              <a:ext cx="354013" cy="268288"/>
            </a:xfrm>
            <a:custGeom>
              <a:avLst/>
              <a:gdLst>
                <a:gd name="T0" fmla="*/ 82 w 83"/>
                <a:gd name="T1" fmla="*/ 0 h 63"/>
                <a:gd name="T2" fmla="*/ 1 w 83"/>
                <a:gd name="T3" fmla="*/ 0 h 63"/>
                <a:gd name="T4" fmla="*/ 0 w 83"/>
                <a:gd name="T5" fmla="*/ 2 h 63"/>
                <a:gd name="T6" fmla="*/ 0 w 83"/>
                <a:gd name="T7" fmla="*/ 61 h 63"/>
                <a:gd name="T8" fmla="*/ 1 w 83"/>
                <a:gd name="T9" fmla="*/ 63 h 63"/>
                <a:gd name="T10" fmla="*/ 82 w 83"/>
                <a:gd name="T11" fmla="*/ 63 h 63"/>
                <a:gd name="T12" fmla="*/ 83 w 83"/>
                <a:gd name="T13" fmla="*/ 61 h 63"/>
                <a:gd name="T14" fmla="*/ 83 w 83"/>
                <a:gd name="T15" fmla="*/ 2 h 63"/>
                <a:gd name="T16" fmla="*/ 82 w 83"/>
                <a:gd name="T17"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63">
                  <a:moveTo>
                    <a:pt x="82" y="0"/>
                  </a:moveTo>
                  <a:cubicBezTo>
                    <a:pt x="1" y="0"/>
                    <a:pt x="1" y="0"/>
                    <a:pt x="1" y="0"/>
                  </a:cubicBezTo>
                  <a:cubicBezTo>
                    <a:pt x="1" y="0"/>
                    <a:pt x="0" y="1"/>
                    <a:pt x="0" y="2"/>
                  </a:cubicBezTo>
                  <a:cubicBezTo>
                    <a:pt x="0" y="61"/>
                    <a:pt x="0" y="61"/>
                    <a:pt x="0" y="61"/>
                  </a:cubicBezTo>
                  <a:cubicBezTo>
                    <a:pt x="0" y="62"/>
                    <a:pt x="1" y="63"/>
                    <a:pt x="1" y="63"/>
                  </a:cubicBezTo>
                  <a:cubicBezTo>
                    <a:pt x="82" y="63"/>
                    <a:pt x="82" y="63"/>
                    <a:pt x="82" y="63"/>
                  </a:cubicBezTo>
                  <a:cubicBezTo>
                    <a:pt x="82" y="63"/>
                    <a:pt x="83" y="62"/>
                    <a:pt x="83" y="61"/>
                  </a:cubicBezTo>
                  <a:cubicBezTo>
                    <a:pt x="83" y="2"/>
                    <a:pt x="83" y="2"/>
                    <a:pt x="83" y="2"/>
                  </a:cubicBezTo>
                  <a:cubicBezTo>
                    <a:pt x="83" y="1"/>
                    <a:pt x="82" y="0"/>
                    <a:pt x="82" y="0"/>
                  </a:cubicBezTo>
                  <a:close/>
                </a:path>
              </a:pathLst>
            </a:custGeom>
            <a:solidFill>
              <a:srgbClr val="787F81"/>
            </a:solidFill>
            <a:ln w="9525">
              <a:noFill/>
              <a:round/>
            </a:ln>
          </p:spPr>
          <p:txBody>
            <a:bodyPr vert="horz" wrap="square" lIns="91440" tIns="45720" rIns="91440" bIns="45720" numCol="1" anchor="t" anchorCtr="0" compatLnSpc="1"/>
            <a:lstStyle/>
            <a:p>
              <a:endParaRPr lang="zh-CN" altLang="en-US"/>
            </a:p>
          </p:txBody>
        </p:sp>
        <p:sp>
          <p:nvSpPr>
            <p:cNvPr id="225" name="Rectangle 18"/>
            <p:cNvSpPr>
              <a:spLocks noChangeArrowheads="1"/>
            </p:cNvSpPr>
            <p:nvPr/>
          </p:nvSpPr>
          <p:spPr bwMode="auto">
            <a:xfrm>
              <a:off x="3962549" y="5481787"/>
              <a:ext cx="71438" cy="333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26" name="Rectangle 19"/>
            <p:cNvSpPr>
              <a:spLocks noChangeArrowheads="1"/>
            </p:cNvSpPr>
            <p:nvPr/>
          </p:nvSpPr>
          <p:spPr bwMode="auto">
            <a:xfrm>
              <a:off x="3872061" y="5481787"/>
              <a:ext cx="77788" cy="333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27" name="Rectangle 20"/>
            <p:cNvSpPr>
              <a:spLocks noChangeArrowheads="1"/>
            </p:cNvSpPr>
            <p:nvPr/>
          </p:nvSpPr>
          <p:spPr bwMode="auto">
            <a:xfrm>
              <a:off x="3787924" y="5481787"/>
              <a:ext cx="71438" cy="333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28" name="Rectangle 21"/>
            <p:cNvSpPr>
              <a:spLocks noChangeArrowheads="1"/>
            </p:cNvSpPr>
            <p:nvPr/>
          </p:nvSpPr>
          <p:spPr bwMode="auto">
            <a:xfrm>
              <a:off x="3699024" y="5481787"/>
              <a:ext cx="71438" cy="333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29" name="Rectangle 22"/>
            <p:cNvSpPr>
              <a:spLocks noChangeArrowheads="1"/>
            </p:cNvSpPr>
            <p:nvPr/>
          </p:nvSpPr>
          <p:spPr bwMode="auto">
            <a:xfrm>
              <a:off x="3613299" y="5481787"/>
              <a:ext cx="71438" cy="333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30" name="Rectangle 23"/>
            <p:cNvSpPr>
              <a:spLocks noChangeArrowheads="1"/>
            </p:cNvSpPr>
            <p:nvPr/>
          </p:nvSpPr>
          <p:spPr bwMode="auto">
            <a:xfrm>
              <a:off x="3524399" y="5481787"/>
              <a:ext cx="71438" cy="333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31" name="Rectangle 24"/>
            <p:cNvSpPr>
              <a:spLocks noChangeArrowheads="1"/>
            </p:cNvSpPr>
            <p:nvPr/>
          </p:nvSpPr>
          <p:spPr bwMode="auto">
            <a:xfrm>
              <a:off x="3433911" y="5481787"/>
              <a:ext cx="77788" cy="333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32" name="Rectangle 25"/>
            <p:cNvSpPr>
              <a:spLocks noChangeArrowheads="1"/>
            </p:cNvSpPr>
            <p:nvPr/>
          </p:nvSpPr>
          <p:spPr bwMode="auto">
            <a:xfrm>
              <a:off x="3349774" y="5481787"/>
              <a:ext cx="71438" cy="333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33" name="Rectangle 26"/>
            <p:cNvSpPr>
              <a:spLocks noChangeArrowheads="1"/>
            </p:cNvSpPr>
            <p:nvPr/>
          </p:nvSpPr>
          <p:spPr bwMode="auto">
            <a:xfrm>
              <a:off x="3259286" y="5481787"/>
              <a:ext cx="77788" cy="333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34" name="Rectangle 27"/>
            <p:cNvSpPr>
              <a:spLocks noChangeArrowheads="1"/>
            </p:cNvSpPr>
            <p:nvPr/>
          </p:nvSpPr>
          <p:spPr bwMode="auto">
            <a:xfrm>
              <a:off x="3175149" y="5481787"/>
              <a:ext cx="71438" cy="333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35" name="Rectangle 28"/>
            <p:cNvSpPr>
              <a:spLocks noChangeArrowheads="1"/>
            </p:cNvSpPr>
            <p:nvPr/>
          </p:nvSpPr>
          <p:spPr bwMode="auto">
            <a:xfrm>
              <a:off x="3086249" y="5481787"/>
              <a:ext cx="76200" cy="333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36" name="Rectangle 29"/>
            <p:cNvSpPr>
              <a:spLocks noChangeArrowheads="1"/>
            </p:cNvSpPr>
            <p:nvPr/>
          </p:nvSpPr>
          <p:spPr bwMode="auto">
            <a:xfrm>
              <a:off x="3000524" y="5481787"/>
              <a:ext cx="73025" cy="333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37" name="Rectangle 30"/>
            <p:cNvSpPr>
              <a:spLocks noChangeArrowheads="1"/>
            </p:cNvSpPr>
            <p:nvPr/>
          </p:nvSpPr>
          <p:spPr bwMode="auto">
            <a:xfrm>
              <a:off x="2911624" y="5481787"/>
              <a:ext cx="71438" cy="333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38" name="Rectangle 31"/>
            <p:cNvSpPr>
              <a:spLocks noChangeArrowheads="1"/>
            </p:cNvSpPr>
            <p:nvPr/>
          </p:nvSpPr>
          <p:spPr bwMode="auto">
            <a:xfrm>
              <a:off x="2821136" y="5481787"/>
              <a:ext cx="77788" cy="333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39" name="Rectangle 32"/>
            <p:cNvSpPr>
              <a:spLocks noChangeArrowheads="1"/>
            </p:cNvSpPr>
            <p:nvPr/>
          </p:nvSpPr>
          <p:spPr bwMode="auto">
            <a:xfrm>
              <a:off x="2736999" y="5481787"/>
              <a:ext cx="71438" cy="333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40" name="Rectangle 33"/>
            <p:cNvSpPr>
              <a:spLocks noChangeArrowheads="1"/>
            </p:cNvSpPr>
            <p:nvPr/>
          </p:nvSpPr>
          <p:spPr bwMode="auto">
            <a:xfrm>
              <a:off x="3914924" y="5618312"/>
              <a:ext cx="119063" cy="714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41" name="Rectangle 34"/>
            <p:cNvSpPr>
              <a:spLocks noChangeArrowheads="1"/>
            </p:cNvSpPr>
            <p:nvPr/>
          </p:nvSpPr>
          <p:spPr bwMode="auto">
            <a:xfrm>
              <a:off x="2736999" y="5618312"/>
              <a:ext cx="88900" cy="714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42" name="Rectangle 35"/>
            <p:cNvSpPr>
              <a:spLocks noChangeArrowheads="1"/>
            </p:cNvSpPr>
            <p:nvPr/>
          </p:nvSpPr>
          <p:spPr bwMode="auto">
            <a:xfrm>
              <a:off x="3783161" y="5532587"/>
              <a:ext cx="76200" cy="68263"/>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43" name="Rectangle 36"/>
            <p:cNvSpPr>
              <a:spLocks noChangeArrowheads="1"/>
            </p:cNvSpPr>
            <p:nvPr/>
          </p:nvSpPr>
          <p:spPr bwMode="auto">
            <a:xfrm>
              <a:off x="3694261" y="5532587"/>
              <a:ext cx="76200" cy="68263"/>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44" name="Rectangle 37"/>
            <p:cNvSpPr>
              <a:spLocks noChangeArrowheads="1"/>
            </p:cNvSpPr>
            <p:nvPr/>
          </p:nvSpPr>
          <p:spPr bwMode="auto">
            <a:xfrm>
              <a:off x="3605361" y="5532587"/>
              <a:ext cx="76200" cy="68263"/>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45" name="Rectangle 38"/>
            <p:cNvSpPr>
              <a:spLocks noChangeArrowheads="1"/>
            </p:cNvSpPr>
            <p:nvPr/>
          </p:nvSpPr>
          <p:spPr bwMode="auto">
            <a:xfrm>
              <a:off x="3514874" y="5532587"/>
              <a:ext cx="77788" cy="68263"/>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46" name="Rectangle 39"/>
            <p:cNvSpPr>
              <a:spLocks noChangeArrowheads="1"/>
            </p:cNvSpPr>
            <p:nvPr/>
          </p:nvSpPr>
          <p:spPr bwMode="auto">
            <a:xfrm>
              <a:off x="3425974" y="5532587"/>
              <a:ext cx="76200" cy="68263"/>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47" name="Rectangle 40"/>
            <p:cNvSpPr>
              <a:spLocks noChangeArrowheads="1"/>
            </p:cNvSpPr>
            <p:nvPr/>
          </p:nvSpPr>
          <p:spPr bwMode="auto">
            <a:xfrm>
              <a:off x="3337074" y="5532587"/>
              <a:ext cx="76200" cy="68263"/>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48" name="Rectangle 41"/>
            <p:cNvSpPr>
              <a:spLocks noChangeArrowheads="1"/>
            </p:cNvSpPr>
            <p:nvPr/>
          </p:nvSpPr>
          <p:spPr bwMode="auto">
            <a:xfrm>
              <a:off x="3246586" y="5532587"/>
              <a:ext cx="77788" cy="68263"/>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49" name="Rectangle 42"/>
            <p:cNvSpPr>
              <a:spLocks noChangeArrowheads="1"/>
            </p:cNvSpPr>
            <p:nvPr/>
          </p:nvSpPr>
          <p:spPr bwMode="auto">
            <a:xfrm>
              <a:off x="3157686" y="5532587"/>
              <a:ext cx="76200" cy="68263"/>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50" name="Rectangle 43"/>
            <p:cNvSpPr>
              <a:spLocks noChangeArrowheads="1"/>
            </p:cNvSpPr>
            <p:nvPr/>
          </p:nvSpPr>
          <p:spPr bwMode="auto">
            <a:xfrm>
              <a:off x="3068786" y="5532587"/>
              <a:ext cx="76200" cy="68263"/>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51" name="Rectangle 44"/>
            <p:cNvSpPr>
              <a:spLocks noChangeArrowheads="1"/>
            </p:cNvSpPr>
            <p:nvPr/>
          </p:nvSpPr>
          <p:spPr bwMode="auto">
            <a:xfrm>
              <a:off x="2979886" y="5532587"/>
              <a:ext cx="76200" cy="68263"/>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52" name="Rectangle 45"/>
            <p:cNvSpPr>
              <a:spLocks noChangeArrowheads="1"/>
            </p:cNvSpPr>
            <p:nvPr/>
          </p:nvSpPr>
          <p:spPr bwMode="auto">
            <a:xfrm>
              <a:off x="2889399" y="5532587"/>
              <a:ext cx="73025" cy="68263"/>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53" name="Rectangle 46"/>
            <p:cNvSpPr>
              <a:spLocks noChangeArrowheads="1"/>
            </p:cNvSpPr>
            <p:nvPr/>
          </p:nvSpPr>
          <p:spPr bwMode="auto">
            <a:xfrm>
              <a:off x="3872061" y="5532587"/>
              <a:ext cx="161925" cy="68263"/>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54" name="Freeform 47"/>
            <p:cNvSpPr/>
            <p:nvPr/>
          </p:nvSpPr>
          <p:spPr bwMode="auto">
            <a:xfrm>
              <a:off x="2736999" y="5532587"/>
              <a:ext cx="139700" cy="68263"/>
            </a:xfrm>
            <a:custGeom>
              <a:avLst/>
              <a:gdLst>
                <a:gd name="T0" fmla="*/ 37 w 88"/>
                <a:gd name="T1" fmla="*/ 0 h 43"/>
                <a:gd name="T2" fmla="*/ 29 w 88"/>
                <a:gd name="T3" fmla="*/ 0 h 43"/>
                <a:gd name="T4" fmla="*/ 0 w 88"/>
                <a:gd name="T5" fmla="*/ 0 h 43"/>
                <a:gd name="T6" fmla="*/ 0 w 88"/>
                <a:gd name="T7" fmla="*/ 43 h 43"/>
                <a:gd name="T8" fmla="*/ 29 w 88"/>
                <a:gd name="T9" fmla="*/ 43 h 43"/>
                <a:gd name="T10" fmla="*/ 37 w 88"/>
                <a:gd name="T11" fmla="*/ 43 h 43"/>
                <a:gd name="T12" fmla="*/ 88 w 88"/>
                <a:gd name="T13" fmla="*/ 43 h 43"/>
                <a:gd name="T14" fmla="*/ 88 w 88"/>
                <a:gd name="T15" fmla="*/ 0 h 43"/>
                <a:gd name="T16" fmla="*/ 37 w 88"/>
                <a:gd name="T1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43">
                  <a:moveTo>
                    <a:pt x="37" y="0"/>
                  </a:moveTo>
                  <a:lnTo>
                    <a:pt x="29" y="0"/>
                  </a:lnTo>
                  <a:lnTo>
                    <a:pt x="0" y="0"/>
                  </a:lnTo>
                  <a:lnTo>
                    <a:pt x="0" y="43"/>
                  </a:lnTo>
                  <a:lnTo>
                    <a:pt x="29" y="43"/>
                  </a:lnTo>
                  <a:lnTo>
                    <a:pt x="37" y="43"/>
                  </a:lnTo>
                  <a:lnTo>
                    <a:pt x="88" y="43"/>
                  </a:lnTo>
                  <a:lnTo>
                    <a:pt x="88" y="0"/>
                  </a:lnTo>
                  <a:lnTo>
                    <a:pt x="37" y="0"/>
                  </a:lnTo>
                  <a:close/>
                </a:path>
              </a:pathLst>
            </a:custGeom>
            <a:solidFill>
              <a:srgbClr val="FFFFFF"/>
            </a:solidFill>
            <a:ln w="9525">
              <a:noFill/>
              <a:round/>
            </a:ln>
          </p:spPr>
          <p:txBody>
            <a:bodyPr vert="horz" wrap="square" lIns="91440" tIns="45720" rIns="91440" bIns="45720" numCol="1" anchor="t" anchorCtr="0" compatLnSpc="1"/>
            <a:lstStyle/>
            <a:p>
              <a:endParaRPr lang="zh-CN" altLang="en-US"/>
            </a:p>
          </p:txBody>
        </p:sp>
        <p:sp>
          <p:nvSpPr>
            <p:cNvPr id="255" name="Rectangle 48"/>
            <p:cNvSpPr>
              <a:spLocks noChangeArrowheads="1"/>
            </p:cNvSpPr>
            <p:nvPr/>
          </p:nvSpPr>
          <p:spPr bwMode="auto">
            <a:xfrm>
              <a:off x="3783161" y="5707212"/>
              <a:ext cx="76200" cy="68263"/>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56" name="Rectangle 49"/>
            <p:cNvSpPr>
              <a:spLocks noChangeArrowheads="1"/>
            </p:cNvSpPr>
            <p:nvPr/>
          </p:nvSpPr>
          <p:spPr bwMode="auto">
            <a:xfrm>
              <a:off x="3694261" y="5707212"/>
              <a:ext cx="76200" cy="68263"/>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57" name="Rectangle 50"/>
            <p:cNvSpPr>
              <a:spLocks noChangeArrowheads="1"/>
            </p:cNvSpPr>
            <p:nvPr/>
          </p:nvSpPr>
          <p:spPr bwMode="auto">
            <a:xfrm>
              <a:off x="3605361" y="5707212"/>
              <a:ext cx="76200" cy="68263"/>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58" name="Rectangle 51"/>
            <p:cNvSpPr>
              <a:spLocks noChangeArrowheads="1"/>
            </p:cNvSpPr>
            <p:nvPr/>
          </p:nvSpPr>
          <p:spPr bwMode="auto">
            <a:xfrm>
              <a:off x="3514874" y="5707212"/>
              <a:ext cx="77788" cy="68263"/>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59" name="Rectangle 52"/>
            <p:cNvSpPr>
              <a:spLocks noChangeArrowheads="1"/>
            </p:cNvSpPr>
            <p:nvPr/>
          </p:nvSpPr>
          <p:spPr bwMode="auto">
            <a:xfrm>
              <a:off x="3425974" y="5707212"/>
              <a:ext cx="76200" cy="68263"/>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60" name="Rectangle 53"/>
            <p:cNvSpPr>
              <a:spLocks noChangeArrowheads="1"/>
            </p:cNvSpPr>
            <p:nvPr/>
          </p:nvSpPr>
          <p:spPr bwMode="auto">
            <a:xfrm>
              <a:off x="3337074" y="5707212"/>
              <a:ext cx="76200" cy="68263"/>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61" name="Rectangle 54"/>
            <p:cNvSpPr>
              <a:spLocks noChangeArrowheads="1"/>
            </p:cNvSpPr>
            <p:nvPr/>
          </p:nvSpPr>
          <p:spPr bwMode="auto">
            <a:xfrm>
              <a:off x="3246586" y="5707212"/>
              <a:ext cx="77788" cy="68263"/>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62" name="Rectangle 55"/>
            <p:cNvSpPr>
              <a:spLocks noChangeArrowheads="1"/>
            </p:cNvSpPr>
            <p:nvPr/>
          </p:nvSpPr>
          <p:spPr bwMode="auto">
            <a:xfrm>
              <a:off x="3157686" y="5707212"/>
              <a:ext cx="76200" cy="68263"/>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63" name="Rectangle 56"/>
            <p:cNvSpPr>
              <a:spLocks noChangeArrowheads="1"/>
            </p:cNvSpPr>
            <p:nvPr/>
          </p:nvSpPr>
          <p:spPr bwMode="auto">
            <a:xfrm>
              <a:off x="3068786" y="5707212"/>
              <a:ext cx="76200" cy="68263"/>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64" name="Rectangle 57"/>
            <p:cNvSpPr>
              <a:spLocks noChangeArrowheads="1"/>
            </p:cNvSpPr>
            <p:nvPr/>
          </p:nvSpPr>
          <p:spPr bwMode="auto">
            <a:xfrm>
              <a:off x="2979886" y="5707212"/>
              <a:ext cx="76200" cy="68263"/>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65" name="Rectangle 58"/>
            <p:cNvSpPr>
              <a:spLocks noChangeArrowheads="1"/>
            </p:cNvSpPr>
            <p:nvPr/>
          </p:nvSpPr>
          <p:spPr bwMode="auto">
            <a:xfrm>
              <a:off x="2889399" y="5707212"/>
              <a:ext cx="73025" cy="68263"/>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66" name="Rectangle 59"/>
            <p:cNvSpPr>
              <a:spLocks noChangeArrowheads="1"/>
            </p:cNvSpPr>
            <p:nvPr/>
          </p:nvSpPr>
          <p:spPr bwMode="auto">
            <a:xfrm>
              <a:off x="3872061" y="5707212"/>
              <a:ext cx="161925" cy="68263"/>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67" name="Rectangle 60"/>
            <p:cNvSpPr>
              <a:spLocks noChangeArrowheads="1"/>
            </p:cNvSpPr>
            <p:nvPr/>
          </p:nvSpPr>
          <p:spPr bwMode="auto">
            <a:xfrm>
              <a:off x="2736999" y="5707212"/>
              <a:ext cx="136525" cy="68263"/>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68" name="Rectangle 61"/>
            <p:cNvSpPr>
              <a:spLocks noChangeArrowheads="1"/>
            </p:cNvSpPr>
            <p:nvPr/>
          </p:nvSpPr>
          <p:spPr bwMode="auto">
            <a:xfrm>
              <a:off x="3826024" y="5618312"/>
              <a:ext cx="76200" cy="714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69" name="Rectangle 62"/>
            <p:cNvSpPr>
              <a:spLocks noChangeArrowheads="1"/>
            </p:cNvSpPr>
            <p:nvPr/>
          </p:nvSpPr>
          <p:spPr bwMode="auto">
            <a:xfrm>
              <a:off x="3737124" y="5618312"/>
              <a:ext cx="76200" cy="714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70" name="Rectangle 63"/>
            <p:cNvSpPr>
              <a:spLocks noChangeArrowheads="1"/>
            </p:cNvSpPr>
            <p:nvPr/>
          </p:nvSpPr>
          <p:spPr bwMode="auto">
            <a:xfrm>
              <a:off x="3646636" y="5618312"/>
              <a:ext cx="77788" cy="714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71" name="Rectangle 64"/>
            <p:cNvSpPr>
              <a:spLocks noChangeArrowheads="1"/>
            </p:cNvSpPr>
            <p:nvPr/>
          </p:nvSpPr>
          <p:spPr bwMode="auto">
            <a:xfrm>
              <a:off x="3557736" y="5618312"/>
              <a:ext cx="76200" cy="714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72" name="Rectangle 65"/>
            <p:cNvSpPr>
              <a:spLocks noChangeArrowheads="1"/>
            </p:cNvSpPr>
            <p:nvPr/>
          </p:nvSpPr>
          <p:spPr bwMode="auto">
            <a:xfrm>
              <a:off x="3468836" y="5618312"/>
              <a:ext cx="76200" cy="714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73" name="Rectangle 66"/>
            <p:cNvSpPr>
              <a:spLocks noChangeArrowheads="1"/>
            </p:cNvSpPr>
            <p:nvPr/>
          </p:nvSpPr>
          <p:spPr bwMode="auto">
            <a:xfrm>
              <a:off x="3379936" y="5618312"/>
              <a:ext cx="76200" cy="714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74" name="Rectangle 67"/>
            <p:cNvSpPr>
              <a:spLocks noChangeArrowheads="1"/>
            </p:cNvSpPr>
            <p:nvPr/>
          </p:nvSpPr>
          <p:spPr bwMode="auto">
            <a:xfrm>
              <a:off x="3289449" y="5618312"/>
              <a:ext cx="76200" cy="714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75" name="Rectangle 68"/>
            <p:cNvSpPr>
              <a:spLocks noChangeArrowheads="1"/>
            </p:cNvSpPr>
            <p:nvPr/>
          </p:nvSpPr>
          <p:spPr bwMode="auto">
            <a:xfrm>
              <a:off x="3200549" y="5618312"/>
              <a:ext cx="76200" cy="714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76" name="Rectangle 69"/>
            <p:cNvSpPr>
              <a:spLocks noChangeArrowheads="1"/>
            </p:cNvSpPr>
            <p:nvPr/>
          </p:nvSpPr>
          <p:spPr bwMode="auto">
            <a:xfrm>
              <a:off x="3111649" y="5618312"/>
              <a:ext cx="76200" cy="714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77" name="Rectangle 70"/>
            <p:cNvSpPr>
              <a:spLocks noChangeArrowheads="1"/>
            </p:cNvSpPr>
            <p:nvPr/>
          </p:nvSpPr>
          <p:spPr bwMode="auto">
            <a:xfrm>
              <a:off x="3021161" y="5618312"/>
              <a:ext cx="77788" cy="714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78" name="Rectangle 71"/>
            <p:cNvSpPr>
              <a:spLocks noChangeArrowheads="1"/>
            </p:cNvSpPr>
            <p:nvPr/>
          </p:nvSpPr>
          <p:spPr bwMode="auto">
            <a:xfrm>
              <a:off x="2843361" y="5618312"/>
              <a:ext cx="76200" cy="714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79" name="Rectangle 72"/>
            <p:cNvSpPr>
              <a:spLocks noChangeArrowheads="1"/>
            </p:cNvSpPr>
            <p:nvPr/>
          </p:nvSpPr>
          <p:spPr bwMode="auto">
            <a:xfrm>
              <a:off x="2932261" y="5618312"/>
              <a:ext cx="76200" cy="714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80" name="Rectangle 73"/>
            <p:cNvSpPr>
              <a:spLocks noChangeArrowheads="1"/>
            </p:cNvSpPr>
            <p:nvPr/>
          </p:nvSpPr>
          <p:spPr bwMode="auto">
            <a:xfrm>
              <a:off x="3737124" y="5792937"/>
              <a:ext cx="76200" cy="714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81" name="Rectangle 74"/>
            <p:cNvSpPr>
              <a:spLocks noChangeArrowheads="1"/>
            </p:cNvSpPr>
            <p:nvPr/>
          </p:nvSpPr>
          <p:spPr bwMode="auto">
            <a:xfrm>
              <a:off x="3646636" y="5792937"/>
              <a:ext cx="77788" cy="714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82" name="Rectangle 75"/>
            <p:cNvSpPr>
              <a:spLocks noChangeArrowheads="1"/>
            </p:cNvSpPr>
            <p:nvPr/>
          </p:nvSpPr>
          <p:spPr bwMode="auto">
            <a:xfrm>
              <a:off x="3557736" y="5792937"/>
              <a:ext cx="76200" cy="714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83" name="Rectangle 76"/>
            <p:cNvSpPr>
              <a:spLocks noChangeArrowheads="1"/>
            </p:cNvSpPr>
            <p:nvPr/>
          </p:nvSpPr>
          <p:spPr bwMode="auto">
            <a:xfrm>
              <a:off x="3468836" y="5792937"/>
              <a:ext cx="76200" cy="714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84" name="Rectangle 77"/>
            <p:cNvSpPr>
              <a:spLocks noChangeArrowheads="1"/>
            </p:cNvSpPr>
            <p:nvPr/>
          </p:nvSpPr>
          <p:spPr bwMode="auto">
            <a:xfrm>
              <a:off x="3379936" y="5792937"/>
              <a:ext cx="76200" cy="714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85" name="Rectangle 78"/>
            <p:cNvSpPr>
              <a:spLocks noChangeArrowheads="1"/>
            </p:cNvSpPr>
            <p:nvPr/>
          </p:nvSpPr>
          <p:spPr bwMode="auto">
            <a:xfrm>
              <a:off x="3289449" y="5792937"/>
              <a:ext cx="76200" cy="714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86" name="Rectangle 79"/>
            <p:cNvSpPr>
              <a:spLocks noChangeArrowheads="1"/>
            </p:cNvSpPr>
            <p:nvPr/>
          </p:nvSpPr>
          <p:spPr bwMode="auto">
            <a:xfrm>
              <a:off x="3200549" y="5792937"/>
              <a:ext cx="76200" cy="714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87" name="Rectangle 80"/>
            <p:cNvSpPr>
              <a:spLocks noChangeArrowheads="1"/>
            </p:cNvSpPr>
            <p:nvPr/>
          </p:nvSpPr>
          <p:spPr bwMode="auto">
            <a:xfrm>
              <a:off x="3111649" y="5792937"/>
              <a:ext cx="76200" cy="714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88" name="Rectangle 81"/>
            <p:cNvSpPr>
              <a:spLocks noChangeArrowheads="1"/>
            </p:cNvSpPr>
            <p:nvPr/>
          </p:nvSpPr>
          <p:spPr bwMode="auto">
            <a:xfrm>
              <a:off x="3021161" y="5792937"/>
              <a:ext cx="77788" cy="714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89" name="Rectangle 82"/>
            <p:cNvSpPr>
              <a:spLocks noChangeArrowheads="1"/>
            </p:cNvSpPr>
            <p:nvPr/>
          </p:nvSpPr>
          <p:spPr bwMode="auto">
            <a:xfrm>
              <a:off x="2932261" y="5792937"/>
              <a:ext cx="76200" cy="714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90" name="Rectangle 83"/>
            <p:cNvSpPr>
              <a:spLocks noChangeArrowheads="1"/>
            </p:cNvSpPr>
            <p:nvPr/>
          </p:nvSpPr>
          <p:spPr bwMode="auto">
            <a:xfrm>
              <a:off x="3830786" y="5792937"/>
              <a:ext cx="203200" cy="714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91" name="Rectangle 84"/>
            <p:cNvSpPr>
              <a:spLocks noChangeArrowheads="1"/>
            </p:cNvSpPr>
            <p:nvPr/>
          </p:nvSpPr>
          <p:spPr bwMode="auto">
            <a:xfrm>
              <a:off x="2736999" y="5792937"/>
              <a:ext cx="177800" cy="714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92" name="Rectangle 85"/>
            <p:cNvSpPr>
              <a:spLocks noChangeArrowheads="1"/>
            </p:cNvSpPr>
            <p:nvPr/>
          </p:nvSpPr>
          <p:spPr bwMode="auto">
            <a:xfrm>
              <a:off x="3098949" y="5881837"/>
              <a:ext cx="488950" cy="68263"/>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93" name="Rectangle 86"/>
            <p:cNvSpPr>
              <a:spLocks noChangeArrowheads="1"/>
            </p:cNvSpPr>
            <p:nvPr/>
          </p:nvSpPr>
          <p:spPr bwMode="auto">
            <a:xfrm>
              <a:off x="3957786" y="5919937"/>
              <a:ext cx="76200" cy="30163"/>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94" name="Rectangle 87"/>
            <p:cNvSpPr>
              <a:spLocks noChangeArrowheads="1"/>
            </p:cNvSpPr>
            <p:nvPr/>
          </p:nvSpPr>
          <p:spPr bwMode="auto">
            <a:xfrm>
              <a:off x="3868886" y="5881837"/>
              <a:ext cx="76200" cy="30163"/>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95" name="Rectangle 88"/>
            <p:cNvSpPr>
              <a:spLocks noChangeArrowheads="1"/>
            </p:cNvSpPr>
            <p:nvPr/>
          </p:nvSpPr>
          <p:spPr bwMode="auto">
            <a:xfrm>
              <a:off x="3868886" y="5919937"/>
              <a:ext cx="76200" cy="30163"/>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96" name="Rectangle 89"/>
            <p:cNvSpPr>
              <a:spLocks noChangeArrowheads="1"/>
            </p:cNvSpPr>
            <p:nvPr/>
          </p:nvSpPr>
          <p:spPr bwMode="auto">
            <a:xfrm>
              <a:off x="3778399" y="5919937"/>
              <a:ext cx="77788" cy="30163"/>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97" name="Rectangle 90"/>
            <p:cNvSpPr>
              <a:spLocks noChangeArrowheads="1"/>
            </p:cNvSpPr>
            <p:nvPr/>
          </p:nvSpPr>
          <p:spPr bwMode="auto">
            <a:xfrm>
              <a:off x="3694261" y="5881837"/>
              <a:ext cx="76200" cy="68263"/>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98" name="Rectangle 91"/>
            <p:cNvSpPr>
              <a:spLocks noChangeArrowheads="1"/>
            </p:cNvSpPr>
            <p:nvPr/>
          </p:nvSpPr>
          <p:spPr bwMode="auto">
            <a:xfrm>
              <a:off x="3605361" y="5881837"/>
              <a:ext cx="76200" cy="68263"/>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99" name="Rectangle 92"/>
            <p:cNvSpPr>
              <a:spLocks noChangeArrowheads="1"/>
            </p:cNvSpPr>
            <p:nvPr/>
          </p:nvSpPr>
          <p:spPr bwMode="auto">
            <a:xfrm>
              <a:off x="3005286" y="5881837"/>
              <a:ext cx="76200" cy="68263"/>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300" name="Rectangle 93"/>
            <p:cNvSpPr>
              <a:spLocks noChangeArrowheads="1"/>
            </p:cNvSpPr>
            <p:nvPr/>
          </p:nvSpPr>
          <p:spPr bwMode="auto">
            <a:xfrm>
              <a:off x="2914799" y="5881837"/>
              <a:ext cx="77788" cy="68263"/>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301" name="Rectangle 94"/>
            <p:cNvSpPr>
              <a:spLocks noChangeArrowheads="1"/>
            </p:cNvSpPr>
            <p:nvPr/>
          </p:nvSpPr>
          <p:spPr bwMode="auto">
            <a:xfrm>
              <a:off x="2825899" y="5881837"/>
              <a:ext cx="76200" cy="68263"/>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302" name="Rectangle 95"/>
            <p:cNvSpPr>
              <a:spLocks noChangeArrowheads="1"/>
            </p:cNvSpPr>
            <p:nvPr/>
          </p:nvSpPr>
          <p:spPr bwMode="auto">
            <a:xfrm>
              <a:off x="2736999" y="5881837"/>
              <a:ext cx="76200" cy="68263"/>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303" name="Freeform 96"/>
            <p:cNvSpPr/>
            <p:nvPr/>
          </p:nvSpPr>
          <p:spPr bwMode="auto">
            <a:xfrm>
              <a:off x="2524274" y="4808687"/>
              <a:ext cx="1722438" cy="60325"/>
            </a:xfrm>
            <a:custGeom>
              <a:avLst/>
              <a:gdLst>
                <a:gd name="T0" fmla="*/ 400 w 405"/>
                <a:gd name="T1" fmla="*/ 3 h 14"/>
                <a:gd name="T2" fmla="*/ 395 w 405"/>
                <a:gd name="T3" fmla="*/ 0 h 14"/>
                <a:gd name="T4" fmla="*/ 10 w 405"/>
                <a:gd name="T5" fmla="*/ 0 h 14"/>
                <a:gd name="T6" fmla="*/ 5 w 405"/>
                <a:gd name="T7" fmla="*/ 3 h 14"/>
                <a:gd name="T8" fmla="*/ 0 w 405"/>
                <a:gd name="T9" fmla="*/ 14 h 14"/>
                <a:gd name="T10" fmla="*/ 405 w 405"/>
                <a:gd name="T11" fmla="*/ 14 h 14"/>
                <a:gd name="T12" fmla="*/ 400 w 405"/>
                <a:gd name="T13" fmla="*/ 3 h 14"/>
              </a:gdLst>
              <a:ahLst/>
              <a:cxnLst>
                <a:cxn ang="0">
                  <a:pos x="T0" y="T1"/>
                </a:cxn>
                <a:cxn ang="0">
                  <a:pos x="T2" y="T3"/>
                </a:cxn>
                <a:cxn ang="0">
                  <a:pos x="T4" y="T5"/>
                </a:cxn>
                <a:cxn ang="0">
                  <a:pos x="T6" y="T7"/>
                </a:cxn>
                <a:cxn ang="0">
                  <a:pos x="T8" y="T9"/>
                </a:cxn>
                <a:cxn ang="0">
                  <a:pos x="T10" y="T11"/>
                </a:cxn>
                <a:cxn ang="0">
                  <a:pos x="T12" y="T13"/>
                </a:cxn>
              </a:cxnLst>
              <a:rect l="0" t="0" r="r" b="b"/>
              <a:pathLst>
                <a:path w="405" h="14">
                  <a:moveTo>
                    <a:pt x="400" y="3"/>
                  </a:moveTo>
                  <a:cubicBezTo>
                    <a:pt x="399" y="1"/>
                    <a:pt x="397" y="0"/>
                    <a:pt x="395" y="0"/>
                  </a:cubicBezTo>
                  <a:cubicBezTo>
                    <a:pt x="10" y="0"/>
                    <a:pt x="10" y="0"/>
                    <a:pt x="10" y="0"/>
                  </a:cubicBezTo>
                  <a:cubicBezTo>
                    <a:pt x="8" y="0"/>
                    <a:pt x="6" y="1"/>
                    <a:pt x="5" y="3"/>
                  </a:cubicBezTo>
                  <a:cubicBezTo>
                    <a:pt x="0" y="14"/>
                    <a:pt x="0" y="14"/>
                    <a:pt x="0" y="14"/>
                  </a:cubicBezTo>
                  <a:cubicBezTo>
                    <a:pt x="405" y="14"/>
                    <a:pt x="405" y="14"/>
                    <a:pt x="405" y="14"/>
                  </a:cubicBezTo>
                  <a:lnTo>
                    <a:pt x="400" y="3"/>
                  </a:lnTo>
                  <a:close/>
                </a:path>
              </a:pathLst>
            </a:custGeom>
            <a:solidFill>
              <a:srgbClr val="D2D8D5"/>
            </a:solidFill>
            <a:ln w="9525">
              <a:noFill/>
              <a:round/>
            </a:ln>
          </p:spPr>
          <p:txBody>
            <a:bodyPr vert="horz" wrap="square" lIns="91440" tIns="45720" rIns="91440" bIns="45720" numCol="1" anchor="t" anchorCtr="0" compatLnSpc="1"/>
            <a:lstStyle/>
            <a:p>
              <a:endParaRPr lang="zh-CN" altLang="en-US"/>
            </a:p>
          </p:txBody>
        </p:sp>
        <p:sp>
          <p:nvSpPr>
            <p:cNvPr id="304" name="Freeform 97"/>
            <p:cNvSpPr/>
            <p:nvPr/>
          </p:nvSpPr>
          <p:spPr bwMode="auto">
            <a:xfrm>
              <a:off x="2524274" y="4851550"/>
              <a:ext cx="1722438" cy="498475"/>
            </a:xfrm>
            <a:custGeom>
              <a:avLst/>
              <a:gdLst>
                <a:gd name="T0" fmla="*/ 398 w 405"/>
                <a:gd name="T1" fmla="*/ 0 h 117"/>
                <a:gd name="T2" fmla="*/ 7 w 405"/>
                <a:gd name="T3" fmla="*/ 0 h 117"/>
                <a:gd name="T4" fmla="*/ 0 w 405"/>
                <a:gd name="T5" fmla="*/ 4 h 117"/>
                <a:gd name="T6" fmla="*/ 23 w 405"/>
                <a:gd name="T7" fmla="*/ 114 h 117"/>
                <a:gd name="T8" fmla="*/ 30 w 405"/>
                <a:gd name="T9" fmla="*/ 117 h 117"/>
                <a:gd name="T10" fmla="*/ 375 w 405"/>
                <a:gd name="T11" fmla="*/ 117 h 117"/>
                <a:gd name="T12" fmla="*/ 382 w 405"/>
                <a:gd name="T13" fmla="*/ 114 h 117"/>
                <a:gd name="T14" fmla="*/ 405 w 405"/>
                <a:gd name="T15" fmla="*/ 4 h 117"/>
                <a:gd name="T16" fmla="*/ 398 w 405"/>
                <a:gd name="T1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5" h="117">
                  <a:moveTo>
                    <a:pt x="398" y="0"/>
                  </a:moveTo>
                  <a:cubicBezTo>
                    <a:pt x="7" y="0"/>
                    <a:pt x="7" y="0"/>
                    <a:pt x="7" y="0"/>
                  </a:cubicBezTo>
                  <a:cubicBezTo>
                    <a:pt x="3" y="0"/>
                    <a:pt x="0" y="2"/>
                    <a:pt x="0" y="4"/>
                  </a:cubicBezTo>
                  <a:cubicBezTo>
                    <a:pt x="23" y="114"/>
                    <a:pt x="23" y="114"/>
                    <a:pt x="23" y="114"/>
                  </a:cubicBezTo>
                  <a:cubicBezTo>
                    <a:pt x="23" y="116"/>
                    <a:pt x="26" y="117"/>
                    <a:pt x="30" y="117"/>
                  </a:cubicBezTo>
                  <a:cubicBezTo>
                    <a:pt x="375" y="117"/>
                    <a:pt x="375" y="117"/>
                    <a:pt x="375" y="117"/>
                  </a:cubicBezTo>
                  <a:cubicBezTo>
                    <a:pt x="379" y="117"/>
                    <a:pt x="382" y="116"/>
                    <a:pt x="382" y="114"/>
                  </a:cubicBezTo>
                  <a:cubicBezTo>
                    <a:pt x="405" y="4"/>
                    <a:pt x="405" y="4"/>
                    <a:pt x="405" y="4"/>
                  </a:cubicBezTo>
                  <a:cubicBezTo>
                    <a:pt x="405" y="2"/>
                    <a:pt x="402" y="0"/>
                    <a:pt x="398" y="0"/>
                  </a:cubicBezTo>
                  <a:close/>
                </a:path>
              </a:pathLst>
            </a:custGeom>
            <a:solidFill>
              <a:srgbClr val="00405C"/>
            </a:solidFill>
            <a:ln w="9525">
              <a:noFill/>
              <a:round/>
            </a:ln>
          </p:spPr>
          <p:txBody>
            <a:bodyPr vert="horz" wrap="square" lIns="91440" tIns="45720" rIns="91440" bIns="45720" numCol="1" anchor="t" anchorCtr="0" compatLnSpc="1"/>
            <a:lstStyle/>
            <a:p>
              <a:endParaRPr lang="zh-CN" altLang="en-US"/>
            </a:p>
          </p:txBody>
        </p:sp>
        <p:sp>
          <p:nvSpPr>
            <p:cNvPr id="305" name="Freeform 98"/>
            <p:cNvSpPr/>
            <p:nvPr/>
          </p:nvSpPr>
          <p:spPr bwMode="auto">
            <a:xfrm>
              <a:off x="2621111" y="4897587"/>
              <a:ext cx="1528763" cy="404813"/>
            </a:xfrm>
            <a:custGeom>
              <a:avLst/>
              <a:gdLst>
                <a:gd name="T0" fmla="*/ 352 w 359"/>
                <a:gd name="T1" fmla="*/ 0 h 95"/>
                <a:gd name="T2" fmla="*/ 7 w 359"/>
                <a:gd name="T3" fmla="*/ 0 h 95"/>
                <a:gd name="T4" fmla="*/ 1 w 359"/>
                <a:gd name="T5" fmla="*/ 4 h 95"/>
                <a:gd name="T6" fmla="*/ 17 w 359"/>
                <a:gd name="T7" fmla="*/ 92 h 95"/>
                <a:gd name="T8" fmla="*/ 24 w 359"/>
                <a:gd name="T9" fmla="*/ 95 h 95"/>
                <a:gd name="T10" fmla="*/ 335 w 359"/>
                <a:gd name="T11" fmla="*/ 95 h 95"/>
                <a:gd name="T12" fmla="*/ 342 w 359"/>
                <a:gd name="T13" fmla="*/ 92 h 95"/>
                <a:gd name="T14" fmla="*/ 358 w 359"/>
                <a:gd name="T15" fmla="*/ 4 h 95"/>
                <a:gd name="T16" fmla="*/ 352 w 359"/>
                <a:gd name="T17"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95">
                  <a:moveTo>
                    <a:pt x="352" y="0"/>
                  </a:moveTo>
                  <a:cubicBezTo>
                    <a:pt x="7" y="0"/>
                    <a:pt x="7" y="0"/>
                    <a:pt x="7" y="0"/>
                  </a:cubicBezTo>
                  <a:cubicBezTo>
                    <a:pt x="3" y="0"/>
                    <a:pt x="0" y="2"/>
                    <a:pt x="1" y="4"/>
                  </a:cubicBezTo>
                  <a:cubicBezTo>
                    <a:pt x="17" y="92"/>
                    <a:pt x="17" y="92"/>
                    <a:pt x="17" y="92"/>
                  </a:cubicBezTo>
                  <a:cubicBezTo>
                    <a:pt x="18" y="93"/>
                    <a:pt x="21" y="95"/>
                    <a:pt x="24" y="95"/>
                  </a:cubicBezTo>
                  <a:cubicBezTo>
                    <a:pt x="335" y="95"/>
                    <a:pt x="335" y="95"/>
                    <a:pt x="335" y="95"/>
                  </a:cubicBezTo>
                  <a:cubicBezTo>
                    <a:pt x="338" y="95"/>
                    <a:pt x="341" y="93"/>
                    <a:pt x="342" y="92"/>
                  </a:cubicBezTo>
                  <a:cubicBezTo>
                    <a:pt x="358" y="4"/>
                    <a:pt x="358" y="4"/>
                    <a:pt x="358" y="4"/>
                  </a:cubicBezTo>
                  <a:cubicBezTo>
                    <a:pt x="359" y="2"/>
                    <a:pt x="356" y="0"/>
                    <a:pt x="352" y="0"/>
                  </a:cubicBezTo>
                  <a:close/>
                </a:path>
              </a:pathLst>
            </a:custGeom>
            <a:solidFill>
              <a:srgbClr val="30B9C3"/>
            </a:solidFill>
            <a:ln w="9525">
              <a:noFill/>
              <a:round/>
            </a:ln>
          </p:spPr>
          <p:txBody>
            <a:bodyPr vert="horz" wrap="square" lIns="91440" tIns="45720" rIns="91440" bIns="45720" numCol="1" anchor="t" anchorCtr="0" compatLnSpc="1"/>
            <a:lstStyle/>
            <a:p>
              <a:endParaRPr lang="zh-CN" altLang="en-US"/>
            </a:p>
          </p:txBody>
        </p:sp>
        <p:sp>
          <p:nvSpPr>
            <p:cNvPr id="306" name="Freeform 99"/>
            <p:cNvSpPr/>
            <p:nvPr/>
          </p:nvSpPr>
          <p:spPr bwMode="auto">
            <a:xfrm>
              <a:off x="2754461" y="5332562"/>
              <a:ext cx="1301750" cy="42863"/>
            </a:xfrm>
            <a:custGeom>
              <a:avLst/>
              <a:gdLst>
                <a:gd name="T0" fmla="*/ 302 w 306"/>
                <a:gd name="T1" fmla="*/ 0 h 10"/>
                <a:gd name="T2" fmla="*/ 3 w 306"/>
                <a:gd name="T3" fmla="*/ 0 h 10"/>
                <a:gd name="T4" fmla="*/ 0 w 306"/>
                <a:gd name="T5" fmla="*/ 3 h 10"/>
                <a:gd name="T6" fmla="*/ 0 w 306"/>
                <a:gd name="T7" fmla="*/ 7 h 10"/>
                <a:gd name="T8" fmla="*/ 3 w 306"/>
                <a:gd name="T9" fmla="*/ 10 h 10"/>
                <a:gd name="T10" fmla="*/ 302 w 306"/>
                <a:gd name="T11" fmla="*/ 10 h 10"/>
                <a:gd name="T12" fmla="*/ 306 w 306"/>
                <a:gd name="T13" fmla="*/ 7 h 10"/>
                <a:gd name="T14" fmla="*/ 306 w 306"/>
                <a:gd name="T15" fmla="*/ 3 h 10"/>
                <a:gd name="T16" fmla="*/ 302 w 306"/>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 h="10">
                  <a:moveTo>
                    <a:pt x="302" y="0"/>
                  </a:moveTo>
                  <a:cubicBezTo>
                    <a:pt x="3" y="0"/>
                    <a:pt x="3" y="0"/>
                    <a:pt x="3" y="0"/>
                  </a:cubicBezTo>
                  <a:cubicBezTo>
                    <a:pt x="1" y="0"/>
                    <a:pt x="0" y="2"/>
                    <a:pt x="0" y="3"/>
                  </a:cubicBezTo>
                  <a:cubicBezTo>
                    <a:pt x="0" y="7"/>
                    <a:pt x="0" y="7"/>
                    <a:pt x="0" y="7"/>
                  </a:cubicBezTo>
                  <a:cubicBezTo>
                    <a:pt x="0" y="9"/>
                    <a:pt x="1" y="10"/>
                    <a:pt x="3" y="10"/>
                  </a:cubicBezTo>
                  <a:cubicBezTo>
                    <a:pt x="302" y="10"/>
                    <a:pt x="302" y="10"/>
                    <a:pt x="302" y="10"/>
                  </a:cubicBezTo>
                  <a:cubicBezTo>
                    <a:pt x="304" y="10"/>
                    <a:pt x="306" y="9"/>
                    <a:pt x="306" y="7"/>
                  </a:cubicBezTo>
                  <a:cubicBezTo>
                    <a:pt x="306" y="3"/>
                    <a:pt x="306" y="3"/>
                    <a:pt x="306" y="3"/>
                  </a:cubicBezTo>
                  <a:cubicBezTo>
                    <a:pt x="306" y="2"/>
                    <a:pt x="304" y="0"/>
                    <a:pt x="302" y="0"/>
                  </a:cubicBezTo>
                  <a:close/>
                </a:path>
              </a:pathLst>
            </a:custGeom>
            <a:solidFill>
              <a:srgbClr val="00405C"/>
            </a:solidFill>
            <a:ln w="9525">
              <a:noFill/>
              <a:round/>
            </a:ln>
          </p:spPr>
          <p:txBody>
            <a:bodyPr vert="horz" wrap="square" lIns="91440" tIns="45720" rIns="91440" bIns="45720" numCol="1" anchor="t" anchorCtr="0" compatLnSpc="1"/>
            <a:lstStyle/>
            <a:p>
              <a:endParaRPr lang="zh-CN" altLang="en-US"/>
            </a:p>
          </p:txBody>
        </p:sp>
      </p:grpSp>
      <p:sp>
        <p:nvSpPr>
          <p:cNvPr id="352" name="矩形 259"/>
          <p:cNvSpPr>
            <a:spLocks noChangeArrowheads="1"/>
          </p:cNvSpPr>
          <p:nvPr/>
        </p:nvSpPr>
        <p:spPr bwMode="auto">
          <a:xfrm>
            <a:off x="2659728" y="1558859"/>
            <a:ext cx="7539294"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2000" dirty="0" smtClean="0">
                <a:solidFill>
                  <a:schemeClr val="bg1"/>
                </a:solidFill>
                <a:cs typeface="Arial" panose="020B0604020202020204" pitchFamily="34" charset="0"/>
                <a:sym typeface="+mn-ea"/>
              </a:rPr>
              <a:t>《学会提问》</a:t>
            </a:r>
            <a:endParaRPr lang="en-US" altLang="zh-CN" sz="2000" dirty="0" smtClean="0">
              <a:solidFill>
                <a:schemeClr val="bg1"/>
              </a:solidFill>
              <a:cs typeface="Arial" panose="020B0604020202020204" pitchFamily="34" charset="0"/>
              <a:sym typeface="+mn-ea"/>
            </a:endParaRPr>
          </a:p>
          <a:p>
            <a:pPr algn="ctr">
              <a:buNone/>
            </a:pPr>
            <a:endParaRPr lang="zh-CN" altLang="en-US" sz="2000" dirty="0" smtClean="0">
              <a:solidFill>
                <a:schemeClr val="bg1"/>
              </a:solidFill>
              <a:cs typeface="Arial" panose="020B0604020202020204" pitchFamily="34" charset="0"/>
            </a:endParaRPr>
          </a:p>
          <a:p>
            <a:pPr algn="ctr">
              <a:buNone/>
            </a:pPr>
            <a:endParaRPr lang="zh-CN" altLang="en-US" sz="2000" dirty="0" smtClean="0">
              <a:solidFill>
                <a:schemeClr val="bg1"/>
              </a:solidFill>
              <a:cs typeface="Arial" panose="020B0604020202020204" pitchFamily="34" charset="0"/>
            </a:endParaRPr>
          </a:p>
          <a:p>
            <a:pPr algn="ctr">
              <a:buNone/>
            </a:pPr>
            <a:r>
              <a:rPr lang="zh-CN" altLang="en-US" sz="2000" dirty="0" smtClean="0">
                <a:solidFill>
                  <a:schemeClr val="bg1"/>
                </a:solidFill>
                <a:cs typeface="Arial" panose="020B0604020202020204" pitchFamily="34" charset="0"/>
              </a:rPr>
              <a:t>读书分享</a:t>
            </a:r>
            <a:r>
              <a:rPr lang="en-US" altLang="zh-CN" sz="2000" dirty="0" smtClean="0">
                <a:solidFill>
                  <a:schemeClr val="bg1"/>
                </a:solidFill>
                <a:cs typeface="Arial" panose="020B0604020202020204" pitchFamily="34" charset="0"/>
              </a:rPr>
              <a:t>---</a:t>
            </a:r>
            <a:r>
              <a:rPr lang="zh-CN" altLang="en-US" sz="2000" dirty="0" smtClean="0">
                <a:solidFill>
                  <a:schemeClr val="bg1"/>
                </a:solidFill>
                <a:cs typeface="Arial" panose="020B0604020202020204" pitchFamily="34" charset="0"/>
              </a:rPr>
              <a:t>吕品树</a:t>
            </a:r>
            <a:endParaRPr lang="zh-CN" altLang="en-US" sz="2000" dirty="0" smtClean="0">
              <a:solidFill>
                <a:schemeClr val="bg1"/>
              </a:solidFill>
              <a:cs typeface="Arial" panose="020B0604020202020204" pitchFamily="34" charset="0"/>
            </a:endParaRPr>
          </a:p>
          <a:p>
            <a:pPr algn="ctr">
              <a:buNone/>
            </a:pPr>
            <a:endParaRPr lang="zh-CN" altLang="en-US" sz="2000" dirty="0" smtClean="0">
              <a:solidFill>
                <a:schemeClr val="bg1"/>
              </a:solidFill>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32"/>
                                        </p:tgtEl>
                                        <p:attrNameLst>
                                          <p:attrName>style.visibility</p:attrName>
                                        </p:attrNameLst>
                                      </p:cBhvr>
                                      <p:to>
                                        <p:strVal val="visible"/>
                                      </p:to>
                                    </p:set>
                                    <p:anim calcmode="lin" valueType="num">
                                      <p:cBhvr additive="base">
                                        <p:cTn id="7" dur="500" fill="hold"/>
                                        <p:tgtEl>
                                          <p:spTgt spid="332"/>
                                        </p:tgtEl>
                                        <p:attrNameLst>
                                          <p:attrName>ppt_x</p:attrName>
                                        </p:attrNameLst>
                                      </p:cBhvr>
                                      <p:tavLst>
                                        <p:tav tm="0">
                                          <p:val>
                                            <p:strVal val="0-#ppt_w/2"/>
                                          </p:val>
                                        </p:tav>
                                        <p:tav tm="100000">
                                          <p:val>
                                            <p:strVal val="#ppt_x"/>
                                          </p:val>
                                        </p:tav>
                                      </p:tavLst>
                                    </p:anim>
                                    <p:anim calcmode="lin" valueType="num">
                                      <p:cBhvr additive="base">
                                        <p:cTn id="8" dur="500" fill="hold"/>
                                        <p:tgtEl>
                                          <p:spTgt spid="33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210"/>
                                        </p:tgtEl>
                                        <p:attrNameLst>
                                          <p:attrName>style.visibility</p:attrName>
                                        </p:attrNameLst>
                                      </p:cBhvr>
                                      <p:to>
                                        <p:strVal val="visible"/>
                                      </p:to>
                                    </p:set>
                                    <p:animEffect transition="in" filter="fade">
                                      <p:cBhvr>
                                        <p:cTn id="12" dur="1000"/>
                                        <p:tgtEl>
                                          <p:spTgt spid="210"/>
                                        </p:tgtEl>
                                      </p:cBhvr>
                                    </p:animEffect>
                                    <p:anim calcmode="lin" valueType="num">
                                      <p:cBhvr>
                                        <p:cTn id="13" dur="1000" fill="hold"/>
                                        <p:tgtEl>
                                          <p:spTgt spid="210"/>
                                        </p:tgtEl>
                                        <p:attrNameLst>
                                          <p:attrName>ppt_x</p:attrName>
                                        </p:attrNameLst>
                                      </p:cBhvr>
                                      <p:tavLst>
                                        <p:tav tm="0">
                                          <p:val>
                                            <p:strVal val="#ppt_x"/>
                                          </p:val>
                                        </p:tav>
                                        <p:tav tm="100000">
                                          <p:val>
                                            <p:strVal val="#ppt_x"/>
                                          </p:val>
                                        </p:tav>
                                      </p:tavLst>
                                    </p:anim>
                                    <p:anim calcmode="lin" valueType="num">
                                      <p:cBhvr>
                                        <p:cTn id="14" dur="1000" fill="hold"/>
                                        <p:tgtEl>
                                          <p:spTgt spid="210"/>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352"/>
                                        </p:tgtEl>
                                        <p:attrNameLst>
                                          <p:attrName>style.visibility</p:attrName>
                                        </p:attrNameLst>
                                      </p:cBhvr>
                                      <p:to>
                                        <p:strVal val="visible"/>
                                      </p:to>
                                    </p:set>
                                    <p:anim calcmode="lin" valueType="num">
                                      <p:cBhvr>
                                        <p:cTn id="18" dur="500" fill="hold"/>
                                        <p:tgtEl>
                                          <p:spTgt spid="352"/>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352"/>
                                        </p:tgtEl>
                                        <p:attrNameLst>
                                          <p:attrName>ppt_y</p:attrName>
                                        </p:attrNameLst>
                                      </p:cBhvr>
                                      <p:tavLst>
                                        <p:tav tm="0">
                                          <p:val>
                                            <p:strVal val="#ppt_y"/>
                                          </p:val>
                                        </p:tav>
                                        <p:tav tm="100000">
                                          <p:val>
                                            <p:strVal val="#ppt_y"/>
                                          </p:val>
                                        </p:tav>
                                      </p:tavLst>
                                    </p:anim>
                                    <p:anim calcmode="lin" valueType="num">
                                      <p:cBhvr>
                                        <p:cTn id="20" dur="500" fill="hold"/>
                                        <p:tgtEl>
                                          <p:spTgt spid="352"/>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352"/>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352"/>
                                        </p:tgtEl>
                                      </p:cBhvr>
                                    </p:animEffect>
                                  </p:childTnLst>
                                </p:cTn>
                              </p:par>
                            </p:childTnLst>
                          </p:cTn>
                        </p:par>
                        <p:par>
                          <p:cTn id="23" fill="hold">
                            <p:stCondLst>
                              <p:cond delay="2750"/>
                            </p:stCondLst>
                            <p:childTnLst>
                              <p:par>
                                <p:cTn id="24" presetID="26" presetClass="emph" presetSubtype="0" fill="hold" grpId="1" nodeType="afterEffect">
                                  <p:stCondLst>
                                    <p:cond delay="0"/>
                                  </p:stCondLst>
                                  <p:iterate type="lt">
                                    <p:tmPct val="0"/>
                                  </p:iterate>
                                  <p:childTnLst>
                                    <p:animEffect transition="out" filter="fade">
                                      <p:cBhvr>
                                        <p:cTn id="25" dur="500" tmFilter="0, 0; .2, .5; .8, .5; 1, 0"/>
                                        <p:tgtEl>
                                          <p:spTgt spid="352"/>
                                        </p:tgtEl>
                                      </p:cBhvr>
                                    </p:animEffect>
                                    <p:animScale>
                                      <p:cBhvr>
                                        <p:cTn id="26" dur="250" autoRev="1" fill="hold"/>
                                        <p:tgtEl>
                                          <p:spTgt spid="35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 grpId="0" animBg="1"/>
      <p:bldP spid="352" grpId="0"/>
      <p:bldP spid="352"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矩形 331"/>
          <p:cNvSpPr/>
          <p:nvPr/>
        </p:nvSpPr>
        <p:spPr>
          <a:xfrm>
            <a:off x="0" y="-55880"/>
            <a:ext cx="12858750" cy="7287895"/>
          </a:xfrm>
          <a:prstGeom prst="rect">
            <a:avLst/>
          </a:prstGeom>
          <a:solidFill>
            <a:srgbClr val="157D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latin typeface="微软雅黑" panose="020B0503020204020204" pitchFamily="34" charset="-122"/>
              <a:ea typeface="微软雅黑" panose="020B0503020204020204" pitchFamily="34" charset="-122"/>
            </a:endParaRPr>
          </a:p>
          <a:p>
            <a:pPr algn="ctr"/>
            <a:endParaRPr lang="zh-CN" altLang="en-US">
              <a:latin typeface="微软雅黑" panose="020B0503020204020204" pitchFamily="34" charset="-122"/>
              <a:ea typeface="微软雅黑" panose="020B0503020204020204" pitchFamily="34" charset="-122"/>
            </a:endParaRPr>
          </a:p>
        </p:txBody>
      </p:sp>
      <p:sp>
        <p:nvSpPr>
          <p:cNvPr id="11" name="椭圆 39"/>
          <p:cNvSpPr>
            <a:spLocks noChangeArrowheads="1"/>
          </p:cNvSpPr>
          <p:nvPr/>
        </p:nvSpPr>
        <p:spPr bwMode="auto">
          <a:xfrm>
            <a:off x="20955" y="10795"/>
            <a:ext cx="2699385" cy="760095"/>
          </a:xfrm>
          <a:prstGeom prst="round2DiagRect">
            <a:avLst/>
          </a:prstGeom>
          <a:solidFill>
            <a:schemeClr val="accent2"/>
          </a:solidFill>
          <a:ln>
            <a:noFill/>
          </a:ln>
        </p:spPr>
        <p:txBody>
          <a:bodyPr anchor="ctr"/>
          <a:p>
            <a:pPr algn="ctr">
              <a:lnSpc>
                <a:spcPct val="120000"/>
              </a:lnSpc>
            </a:pPr>
            <a:endParaRPr lang="zh-CN" altLang="zh-CN" sz="14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文本框 5"/>
          <p:cNvSpPr txBox="1"/>
          <p:nvPr/>
        </p:nvSpPr>
        <p:spPr>
          <a:xfrm>
            <a:off x="52070" y="10795"/>
            <a:ext cx="2668270" cy="829945"/>
          </a:xfrm>
          <a:prstGeom prst="rect">
            <a:avLst/>
          </a:prstGeom>
          <a:noFill/>
        </p:spPr>
        <p:txBody>
          <a:bodyPr wrap="square" rtlCol="0" anchor="t">
            <a:spAutoFit/>
          </a:bodyPr>
          <a:p>
            <a:r>
              <a:rPr lang="en-US" sz="2400">
                <a:solidFill>
                  <a:schemeClr val="bg1"/>
                </a:solidFill>
                <a:latin typeface="微软雅黑" panose="020B0503020204020204" pitchFamily="34" charset="-122"/>
                <a:ea typeface="微软雅黑" panose="020B0503020204020204" pitchFamily="34" charset="-122"/>
              </a:rPr>
              <a:t>2. </a:t>
            </a:r>
            <a:r>
              <a:rPr lang="zh-CN" altLang="en-US" sz="2400">
                <a:solidFill>
                  <a:schemeClr val="bg1"/>
                </a:solidFill>
                <a:latin typeface="微软雅黑" panose="020B0503020204020204" pitchFamily="34" charset="-122"/>
                <a:ea typeface="微软雅黑" panose="020B0503020204020204" pitchFamily="34" charset="-122"/>
              </a:rPr>
              <a:t>细节</a:t>
            </a:r>
            <a:r>
              <a:rPr lang="en-US" altLang="zh-CN" sz="2400">
                <a:solidFill>
                  <a:schemeClr val="bg1"/>
                </a:solidFill>
                <a:latin typeface="微软雅黑" panose="020B0503020204020204" pitchFamily="34" charset="-122"/>
                <a:ea typeface="微软雅黑" panose="020B0503020204020204" pitchFamily="34" charset="-122"/>
              </a:rPr>
              <a:t>——</a:t>
            </a:r>
            <a:r>
              <a:rPr lang="zh-CN" altLang="en-US" sz="2400">
                <a:solidFill>
                  <a:schemeClr val="bg1"/>
                </a:solidFill>
                <a:latin typeface="微软雅黑" panose="020B0503020204020204" pitchFamily="34" charset="-122"/>
                <a:ea typeface="微软雅黑" panose="020B0503020204020204" pitchFamily="34" charset="-122"/>
              </a:rPr>
              <a:t>证据效力</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757555" y="2395855"/>
            <a:ext cx="10948035" cy="3830955"/>
          </a:xfrm>
          <a:prstGeom prst="rect">
            <a:avLst/>
          </a:prstGeom>
          <a:noFill/>
        </p:spPr>
        <p:txBody>
          <a:bodyPr wrap="square" rtlCol="0">
            <a:spAutoFit/>
          </a:bodyPr>
          <a:p>
            <a:pPr marL="0" indent="0" algn="l">
              <a:lnSpc>
                <a:spcPct val="150000"/>
              </a:lnSpc>
              <a:buFont typeface="Wingdings" panose="05000000000000000000" charset="0"/>
              <a:buNone/>
            </a:pPr>
            <a:r>
              <a:rPr lang="zh-CN" altLang="en-US">
                <a:solidFill>
                  <a:schemeClr val="bg1"/>
                </a:solidFill>
                <a:latin typeface="微软雅黑" panose="020B0503020204020204" pitchFamily="34" charset="-122"/>
                <a:ea typeface="微软雅黑" panose="020B0503020204020204" pitchFamily="34" charset="-122"/>
                <a:sym typeface="+mn-ea"/>
              </a:rPr>
              <a:t>主要证据类型：</a:t>
            </a:r>
            <a:endParaRPr lang="zh-CN" altLang="en-US">
              <a:solidFill>
                <a:schemeClr val="bg1"/>
              </a:solidFill>
              <a:latin typeface="微软雅黑" panose="020B0503020204020204" pitchFamily="34" charset="-122"/>
              <a:ea typeface="微软雅黑" panose="020B0503020204020204" pitchFamily="34" charset="-122"/>
              <a:sym typeface="+mn-ea"/>
            </a:endParaRPr>
          </a:p>
          <a:p>
            <a:pPr marL="0" indent="0" algn="l">
              <a:lnSpc>
                <a:spcPct val="150000"/>
              </a:lnSpc>
              <a:buFont typeface="Wingdings" panose="05000000000000000000" charset="0"/>
              <a:buNone/>
            </a:pPr>
            <a:r>
              <a:rPr lang="en-US" altLang="zh-CN">
                <a:solidFill>
                  <a:schemeClr val="bg1"/>
                </a:solidFill>
                <a:latin typeface="微软雅黑" panose="020B0503020204020204" pitchFamily="34" charset="-122"/>
                <a:ea typeface="微软雅黑" panose="020B0503020204020204" pitchFamily="34" charset="-122"/>
                <a:sym typeface="+mn-ea"/>
              </a:rPr>
              <a:t>a. </a:t>
            </a:r>
            <a:r>
              <a:rPr lang="zh-CN" altLang="en-US">
                <a:solidFill>
                  <a:schemeClr val="bg1"/>
                </a:solidFill>
                <a:latin typeface="微软雅黑" panose="020B0503020204020204" pitchFamily="34" charset="-122"/>
                <a:ea typeface="微软雅黑" panose="020B0503020204020204" pitchFamily="34" charset="-122"/>
                <a:sym typeface="+mn-ea"/>
              </a:rPr>
              <a:t>直觉。相信自己对某件事有直接的洞察力，却不能有意识地说出理由的过程。</a:t>
            </a:r>
            <a:endParaRPr lang="zh-CN" altLang="en-US">
              <a:solidFill>
                <a:schemeClr val="bg1"/>
              </a:solidFill>
              <a:latin typeface="微软雅黑" panose="020B0503020204020204" pitchFamily="34" charset="-122"/>
              <a:ea typeface="微软雅黑" panose="020B0503020204020204" pitchFamily="34" charset="-122"/>
              <a:sym typeface="+mn-ea"/>
            </a:endParaRPr>
          </a:p>
          <a:p>
            <a:pPr marL="0" indent="0" algn="l">
              <a:lnSpc>
                <a:spcPct val="150000"/>
              </a:lnSpc>
              <a:buFont typeface="Wingdings" panose="05000000000000000000" charset="0"/>
              <a:buNone/>
            </a:pPr>
            <a:r>
              <a:rPr lang="en-US" altLang="zh-CN">
                <a:solidFill>
                  <a:schemeClr val="bg1"/>
                </a:solidFill>
                <a:latin typeface="微软雅黑" panose="020B0503020204020204" pitchFamily="34" charset="-122"/>
                <a:ea typeface="微软雅黑" panose="020B0503020204020204" pitchFamily="34" charset="-122"/>
                <a:sym typeface="+mn-ea"/>
              </a:rPr>
              <a:t>b. </a:t>
            </a:r>
            <a:r>
              <a:rPr lang="zh-CN" altLang="en-US">
                <a:solidFill>
                  <a:schemeClr val="bg1"/>
                </a:solidFill>
                <a:latin typeface="微软雅黑" panose="020B0503020204020204" pitchFamily="34" charset="-122"/>
                <a:ea typeface="微软雅黑" panose="020B0503020204020204" pitchFamily="34" charset="-122"/>
                <a:sym typeface="+mn-ea"/>
              </a:rPr>
              <a:t>个人经历</a:t>
            </a:r>
            <a:endParaRPr lang="zh-CN" altLang="en-US">
              <a:solidFill>
                <a:schemeClr val="bg1"/>
              </a:solidFill>
              <a:latin typeface="微软雅黑" panose="020B0503020204020204" pitchFamily="34" charset="-122"/>
              <a:ea typeface="微软雅黑" panose="020B0503020204020204" pitchFamily="34" charset="-122"/>
              <a:sym typeface="+mn-ea"/>
            </a:endParaRPr>
          </a:p>
          <a:p>
            <a:pPr marL="0" indent="0" algn="l">
              <a:lnSpc>
                <a:spcPct val="150000"/>
              </a:lnSpc>
              <a:buFont typeface="Wingdings" panose="05000000000000000000" charset="0"/>
              <a:buNone/>
            </a:pPr>
            <a:r>
              <a:rPr lang="en-US" altLang="zh-CN">
                <a:solidFill>
                  <a:schemeClr val="bg1"/>
                </a:solidFill>
                <a:latin typeface="微软雅黑" panose="020B0503020204020204" pitchFamily="34" charset="-122"/>
                <a:ea typeface="微软雅黑" panose="020B0503020204020204" pitchFamily="34" charset="-122"/>
                <a:sym typeface="+mn-ea"/>
              </a:rPr>
              <a:t>c. </a:t>
            </a:r>
            <a:r>
              <a:rPr lang="zh-CN" altLang="en-US">
                <a:solidFill>
                  <a:schemeClr val="bg1"/>
                </a:solidFill>
                <a:latin typeface="微软雅黑" panose="020B0503020204020204" pitchFamily="34" charset="-122"/>
                <a:ea typeface="微软雅黑" panose="020B0503020204020204" pitchFamily="34" charset="-122"/>
                <a:sym typeface="+mn-ea"/>
              </a:rPr>
              <a:t>典型案例</a:t>
            </a:r>
            <a:endParaRPr lang="zh-CN" altLang="en-US">
              <a:solidFill>
                <a:schemeClr val="bg1"/>
              </a:solidFill>
              <a:latin typeface="微软雅黑" panose="020B0503020204020204" pitchFamily="34" charset="-122"/>
              <a:ea typeface="微软雅黑" panose="020B0503020204020204" pitchFamily="34" charset="-122"/>
              <a:sym typeface="+mn-ea"/>
            </a:endParaRPr>
          </a:p>
          <a:p>
            <a:pPr marL="0" indent="0" algn="l">
              <a:lnSpc>
                <a:spcPct val="150000"/>
              </a:lnSpc>
              <a:buFont typeface="Wingdings" panose="05000000000000000000" charset="0"/>
              <a:buNone/>
            </a:pPr>
            <a:r>
              <a:rPr lang="en-US" altLang="zh-CN">
                <a:solidFill>
                  <a:schemeClr val="bg1"/>
                </a:solidFill>
                <a:latin typeface="微软雅黑" panose="020B0503020204020204" pitchFamily="34" charset="-122"/>
                <a:ea typeface="微软雅黑" panose="020B0503020204020204" pitchFamily="34" charset="-122"/>
                <a:sym typeface="+mn-ea"/>
              </a:rPr>
              <a:t>d. </a:t>
            </a:r>
            <a:r>
              <a:rPr lang="zh-CN" altLang="en-US">
                <a:solidFill>
                  <a:schemeClr val="bg1"/>
                </a:solidFill>
                <a:latin typeface="微软雅黑" panose="020B0503020204020204" pitchFamily="34" charset="-122"/>
                <a:ea typeface="微软雅黑" panose="020B0503020204020204" pitchFamily="34" charset="-122"/>
                <a:sym typeface="+mn-ea"/>
              </a:rPr>
              <a:t>当事人证词</a:t>
            </a:r>
            <a:endParaRPr lang="zh-CN" altLang="en-US">
              <a:solidFill>
                <a:schemeClr val="bg1"/>
              </a:solidFill>
              <a:latin typeface="微软雅黑" panose="020B0503020204020204" pitchFamily="34" charset="-122"/>
              <a:ea typeface="微软雅黑" panose="020B0503020204020204" pitchFamily="34" charset="-122"/>
              <a:sym typeface="+mn-ea"/>
            </a:endParaRPr>
          </a:p>
          <a:p>
            <a:pPr marL="0" indent="0" algn="l">
              <a:lnSpc>
                <a:spcPct val="150000"/>
              </a:lnSpc>
              <a:buFont typeface="Wingdings" panose="05000000000000000000" charset="0"/>
              <a:buNone/>
            </a:pPr>
            <a:r>
              <a:rPr lang="en-US" altLang="zh-CN">
                <a:solidFill>
                  <a:schemeClr val="bg1"/>
                </a:solidFill>
                <a:latin typeface="微软雅黑" panose="020B0503020204020204" pitchFamily="34" charset="-122"/>
                <a:ea typeface="微软雅黑" panose="020B0503020204020204" pitchFamily="34" charset="-122"/>
                <a:sym typeface="+mn-ea"/>
              </a:rPr>
              <a:t>e. </a:t>
            </a:r>
            <a:r>
              <a:rPr lang="zh-CN" altLang="en-US">
                <a:solidFill>
                  <a:schemeClr val="bg1"/>
                </a:solidFill>
                <a:latin typeface="微软雅黑" panose="020B0503020204020204" pitchFamily="34" charset="-122"/>
                <a:ea typeface="微软雅黑" panose="020B0503020204020204" pitchFamily="34" charset="-122"/>
                <a:sym typeface="+mn-ea"/>
              </a:rPr>
              <a:t>权威或专家意见</a:t>
            </a:r>
            <a:endParaRPr lang="zh-CN" altLang="en-US">
              <a:solidFill>
                <a:schemeClr val="bg1"/>
              </a:solidFill>
              <a:latin typeface="微软雅黑" panose="020B0503020204020204" pitchFamily="34" charset="-122"/>
              <a:ea typeface="微软雅黑" panose="020B0503020204020204" pitchFamily="34" charset="-122"/>
              <a:sym typeface="+mn-ea"/>
            </a:endParaRPr>
          </a:p>
          <a:p>
            <a:pPr marL="0" indent="0" algn="l">
              <a:lnSpc>
                <a:spcPct val="150000"/>
              </a:lnSpc>
              <a:buFont typeface="Wingdings" panose="05000000000000000000" charset="0"/>
              <a:buNone/>
            </a:pPr>
            <a:r>
              <a:rPr lang="en-US" altLang="zh-CN">
                <a:solidFill>
                  <a:schemeClr val="bg1"/>
                </a:solidFill>
                <a:latin typeface="微软雅黑" panose="020B0503020204020204" pitchFamily="34" charset="-122"/>
                <a:ea typeface="微软雅黑" panose="020B0503020204020204" pitchFamily="34" charset="-122"/>
                <a:sym typeface="+mn-ea"/>
              </a:rPr>
              <a:t>f. </a:t>
            </a:r>
            <a:r>
              <a:rPr lang="zh-CN" altLang="en-US">
                <a:solidFill>
                  <a:schemeClr val="bg1"/>
                </a:solidFill>
                <a:latin typeface="微软雅黑" panose="020B0503020204020204" pitchFamily="34" charset="-122"/>
                <a:ea typeface="微软雅黑" panose="020B0503020204020204" pitchFamily="34" charset="-122"/>
                <a:sym typeface="+mn-ea"/>
              </a:rPr>
              <a:t>个人观察</a:t>
            </a:r>
            <a:endParaRPr lang="zh-CN" altLang="en-US">
              <a:solidFill>
                <a:schemeClr val="bg1"/>
              </a:solidFill>
              <a:latin typeface="微软雅黑" panose="020B0503020204020204" pitchFamily="34" charset="-122"/>
              <a:ea typeface="微软雅黑" panose="020B0503020204020204" pitchFamily="34" charset="-122"/>
              <a:sym typeface="+mn-ea"/>
            </a:endParaRPr>
          </a:p>
          <a:p>
            <a:pPr marL="0" indent="0" algn="l">
              <a:lnSpc>
                <a:spcPct val="150000"/>
              </a:lnSpc>
              <a:buFont typeface="Wingdings" panose="05000000000000000000" charset="0"/>
              <a:buNone/>
            </a:pPr>
            <a:r>
              <a:rPr lang="en-US" altLang="zh-CN">
                <a:solidFill>
                  <a:schemeClr val="bg1"/>
                </a:solidFill>
                <a:latin typeface="微软雅黑" panose="020B0503020204020204" pitchFamily="34" charset="-122"/>
                <a:ea typeface="微软雅黑" panose="020B0503020204020204" pitchFamily="34" charset="-122"/>
                <a:sym typeface="+mn-ea"/>
              </a:rPr>
              <a:t>g. </a:t>
            </a:r>
            <a:r>
              <a:rPr lang="zh-CN" altLang="en-US">
                <a:solidFill>
                  <a:schemeClr val="bg1"/>
                </a:solidFill>
                <a:latin typeface="微软雅黑" panose="020B0503020204020204" pitchFamily="34" charset="-122"/>
                <a:ea typeface="微软雅黑" panose="020B0503020204020204" pitchFamily="34" charset="-122"/>
                <a:sym typeface="+mn-ea"/>
              </a:rPr>
              <a:t>研究报告</a:t>
            </a:r>
            <a:endParaRPr lang="zh-CN" altLang="en-US">
              <a:solidFill>
                <a:schemeClr val="bg1"/>
              </a:solidFill>
              <a:latin typeface="微软雅黑" panose="020B0503020204020204" pitchFamily="34" charset="-122"/>
              <a:ea typeface="微软雅黑" panose="020B0503020204020204" pitchFamily="34" charset="-122"/>
              <a:sym typeface="+mn-ea"/>
            </a:endParaRPr>
          </a:p>
          <a:p>
            <a:pPr marL="0" indent="0" algn="l">
              <a:lnSpc>
                <a:spcPct val="150000"/>
              </a:lnSpc>
              <a:buFont typeface="Wingdings" panose="05000000000000000000" charset="0"/>
              <a:buNone/>
            </a:pPr>
            <a:r>
              <a:rPr lang="en-US" altLang="zh-CN">
                <a:solidFill>
                  <a:schemeClr val="bg1"/>
                </a:solidFill>
                <a:latin typeface="微软雅黑" panose="020B0503020204020204" pitchFamily="34" charset="-122"/>
                <a:ea typeface="微软雅黑" panose="020B0503020204020204" pitchFamily="34" charset="-122"/>
                <a:sym typeface="+mn-ea"/>
              </a:rPr>
              <a:t>h. </a:t>
            </a:r>
            <a:r>
              <a:rPr lang="zh-CN" altLang="en-US">
                <a:solidFill>
                  <a:schemeClr val="bg1"/>
                </a:solidFill>
                <a:latin typeface="微软雅黑" panose="020B0503020204020204" pitchFamily="34" charset="-122"/>
                <a:ea typeface="微软雅黑" panose="020B0503020204020204" pitchFamily="34" charset="-122"/>
                <a:sym typeface="+mn-ea"/>
              </a:rPr>
              <a:t>类比</a:t>
            </a:r>
            <a:endParaRPr lang="zh-CN" altLang="en-US">
              <a:solidFill>
                <a:schemeClr val="bg1"/>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757555" y="1696720"/>
            <a:ext cx="10948035" cy="506730"/>
          </a:xfrm>
          <a:prstGeom prst="rect">
            <a:avLst/>
          </a:prstGeom>
          <a:noFill/>
        </p:spPr>
        <p:txBody>
          <a:bodyPr wrap="square" rtlCol="0">
            <a:spAutoFit/>
          </a:bodyPr>
          <a:p>
            <a:pPr marL="0" indent="0" algn="l">
              <a:lnSpc>
                <a:spcPct val="150000"/>
              </a:lnSpc>
              <a:buFont typeface="Wingdings" panose="05000000000000000000" charset="0"/>
              <a:buNone/>
            </a:pPr>
            <a:r>
              <a:rPr lang="zh-CN" altLang="en-US">
                <a:solidFill>
                  <a:schemeClr val="bg1"/>
                </a:solidFill>
                <a:latin typeface="微软雅黑" panose="020B0503020204020204" pitchFamily="34" charset="-122"/>
                <a:ea typeface="微软雅黑" panose="020B0503020204020204" pitchFamily="34" charset="-122"/>
                <a:sym typeface="+mn-ea"/>
              </a:rPr>
              <a:t>证据：持论者所告知的明确信息，用来证实或者捍卫一个事实断言的可靠性</a:t>
            </a:r>
            <a:endParaRPr lang="zh-CN" altLang="en-US">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32"/>
                                        </p:tgtEl>
                                        <p:attrNameLst>
                                          <p:attrName>style.visibility</p:attrName>
                                        </p:attrNameLst>
                                      </p:cBhvr>
                                      <p:to>
                                        <p:strVal val="visible"/>
                                      </p:to>
                                    </p:set>
                                    <p:anim calcmode="lin" valueType="num">
                                      <p:cBhvr additive="base">
                                        <p:cTn id="7" dur="500" fill="hold"/>
                                        <p:tgtEl>
                                          <p:spTgt spid="332"/>
                                        </p:tgtEl>
                                        <p:attrNameLst>
                                          <p:attrName>ppt_x</p:attrName>
                                        </p:attrNameLst>
                                      </p:cBhvr>
                                      <p:tavLst>
                                        <p:tav tm="0">
                                          <p:val>
                                            <p:strVal val="0-#ppt_w/2"/>
                                          </p:val>
                                        </p:tav>
                                        <p:tav tm="100000">
                                          <p:val>
                                            <p:strVal val="#ppt_x"/>
                                          </p:val>
                                        </p:tav>
                                      </p:tavLst>
                                    </p:anim>
                                    <p:anim calcmode="lin" valueType="num">
                                      <p:cBhvr additive="base">
                                        <p:cTn id="8" dur="500" fill="hold"/>
                                        <p:tgtEl>
                                          <p:spTgt spid="332"/>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Effect>
                                      <p:cBhvr>
                                        <p:cTn id="11" dur="600"/>
                                        <p:tgtEl>
                                          <p:spTgt spid="11"/>
                                        </p:tgtEl>
                                      </p:cBhvr>
                                    </p:animEffect>
                                    <p:anim calcmode="lin" valueType="num">
                                      <p:cBhvr>
                                        <p:cTn id="12" dur="600" fill="hold"/>
                                        <p:tgtEl>
                                          <p:spTgt spid="11"/>
                                        </p:tgtEl>
                                        <p:attrNameLst>
                                          <p:attrName>ppt_x</p:attrName>
                                        </p:attrNameLst>
                                      </p:cBhvr>
                                      <p:tavLst>
                                        <p:tav tm="0">
                                          <p:val>
                                            <p:strVal val="#ppt_x"/>
                                          </p:val>
                                        </p:tav>
                                        <p:tav tm="100000">
                                          <p:val>
                                            <p:strVal val="#ppt_x"/>
                                          </p:val>
                                        </p:tav>
                                      </p:tavLst>
                                    </p:anim>
                                    <p:anim calcmode="lin" valueType="num">
                                      <p:cBhvr>
                                        <p:cTn id="13" dur="6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 grpId="0" bldLvl="0" animBg="1"/>
      <p:bldP spid="11" grpId="0" bldLvl="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矩形 331"/>
          <p:cNvSpPr/>
          <p:nvPr/>
        </p:nvSpPr>
        <p:spPr>
          <a:xfrm>
            <a:off x="0" y="-55880"/>
            <a:ext cx="12858750" cy="7287895"/>
          </a:xfrm>
          <a:prstGeom prst="rect">
            <a:avLst/>
          </a:prstGeom>
          <a:solidFill>
            <a:srgbClr val="157D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latin typeface="微软雅黑" panose="020B0503020204020204" pitchFamily="34" charset="-122"/>
              <a:ea typeface="微软雅黑" panose="020B0503020204020204" pitchFamily="34" charset="-122"/>
            </a:endParaRPr>
          </a:p>
          <a:p>
            <a:pPr algn="ctr"/>
            <a:endParaRPr lang="zh-CN" altLang="en-US">
              <a:latin typeface="微软雅黑" panose="020B0503020204020204" pitchFamily="34" charset="-122"/>
              <a:ea typeface="微软雅黑" panose="020B0503020204020204" pitchFamily="34" charset="-122"/>
            </a:endParaRPr>
          </a:p>
        </p:txBody>
      </p:sp>
      <p:sp>
        <p:nvSpPr>
          <p:cNvPr id="11" name="椭圆 39"/>
          <p:cNvSpPr>
            <a:spLocks noChangeArrowheads="1"/>
          </p:cNvSpPr>
          <p:nvPr/>
        </p:nvSpPr>
        <p:spPr bwMode="auto">
          <a:xfrm>
            <a:off x="20955" y="10795"/>
            <a:ext cx="2699385" cy="760095"/>
          </a:xfrm>
          <a:prstGeom prst="round2DiagRect">
            <a:avLst/>
          </a:prstGeom>
          <a:solidFill>
            <a:schemeClr val="accent2"/>
          </a:solidFill>
          <a:ln>
            <a:noFill/>
          </a:ln>
        </p:spPr>
        <p:txBody>
          <a:bodyPr anchor="ctr"/>
          <a:p>
            <a:pPr algn="ctr">
              <a:lnSpc>
                <a:spcPct val="120000"/>
              </a:lnSpc>
            </a:pPr>
            <a:endParaRPr lang="zh-CN" altLang="zh-CN" sz="14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文本框 5"/>
          <p:cNvSpPr txBox="1"/>
          <p:nvPr/>
        </p:nvSpPr>
        <p:spPr>
          <a:xfrm>
            <a:off x="52070" y="10795"/>
            <a:ext cx="2668270" cy="829945"/>
          </a:xfrm>
          <a:prstGeom prst="rect">
            <a:avLst/>
          </a:prstGeom>
          <a:noFill/>
        </p:spPr>
        <p:txBody>
          <a:bodyPr wrap="square" rtlCol="0" anchor="t">
            <a:spAutoFit/>
          </a:bodyPr>
          <a:p>
            <a:r>
              <a:rPr lang="en-US" sz="2400">
                <a:solidFill>
                  <a:schemeClr val="bg1"/>
                </a:solidFill>
                <a:latin typeface="微软雅黑" panose="020B0503020204020204" pitchFamily="34" charset="-122"/>
                <a:ea typeface="微软雅黑" panose="020B0503020204020204" pitchFamily="34" charset="-122"/>
              </a:rPr>
              <a:t>2. </a:t>
            </a:r>
            <a:r>
              <a:rPr lang="zh-CN" altLang="en-US" sz="2400">
                <a:solidFill>
                  <a:schemeClr val="bg1"/>
                </a:solidFill>
                <a:latin typeface="微软雅黑" panose="020B0503020204020204" pitchFamily="34" charset="-122"/>
                <a:ea typeface="微软雅黑" panose="020B0503020204020204" pitchFamily="34" charset="-122"/>
              </a:rPr>
              <a:t>细节</a:t>
            </a:r>
            <a:r>
              <a:rPr lang="en-US" altLang="zh-CN" sz="2400">
                <a:solidFill>
                  <a:schemeClr val="bg1"/>
                </a:solidFill>
                <a:latin typeface="微软雅黑" panose="020B0503020204020204" pitchFamily="34" charset="-122"/>
                <a:ea typeface="微软雅黑" panose="020B0503020204020204" pitchFamily="34" charset="-122"/>
              </a:rPr>
              <a:t>——</a:t>
            </a:r>
            <a:r>
              <a:rPr lang="zh-CN" altLang="en-US" sz="2400">
                <a:solidFill>
                  <a:schemeClr val="bg1"/>
                </a:solidFill>
                <a:latin typeface="微软雅黑" panose="020B0503020204020204" pitchFamily="34" charset="-122"/>
                <a:ea typeface="微软雅黑" panose="020B0503020204020204" pitchFamily="34" charset="-122"/>
              </a:rPr>
              <a:t>替代原因</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757555" y="1176020"/>
            <a:ext cx="10948035" cy="1337945"/>
          </a:xfrm>
          <a:prstGeom prst="rect">
            <a:avLst/>
          </a:prstGeom>
          <a:noFill/>
        </p:spPr>
        <p:txBody>
          <a:bodyPr wrap="square" rtlCol="0">
            <a:spAutoFit/>
          </a:bodyPr>
          <a:p>
            <a:pPr marL="0" indent="0" algn="l">
              <a:lnSpc>
                <a:spcPct val="150000"/>
              </a:lnSpc>
              <a:buFont typeface="Wingdings" panose="05000000000000000000" charset="0"/>
              <a:buNone/>
            </a:pPr>
            <a:r>
              <a:rPr lang="zh-CN" altLang="en-US">
                <a:solidFill>
                  <a:schemeClr val="bg1"/>
                </a:solidFill>
                <a:latin typeface="微软雅黑" panose="020B0503020204020204" pitchFamily="34" charset="-122"/>
                <a:ea typeface="微软雅黑" panose="020B0503020204020204" pitchFamily="34" charset="-122"/>
                <a:sym typeface="+mn-ea"/>
              </a:rPr>
              <a:t>举例：</a:t>
            </a:r>
            <a:endParaRPr lang="zh-CN" altLang="en-US">
              <a:solidFill>
                <a:schemeClr val="bg1"/>
              </a:solidFill>
              <a:latin typeface="微软雅黑" panose="020B0503020204020204" pitchFamily="34" charset="-122"/>
              <a:ea typeface="微软雅黑" panose="020B0503020204020204" pitchFamily="34" charset="-122"/>
              <a:sym typeface="+mn-ea"/>
            </a:endParaRPr>
          </a:p>
          <a:p>
            <a:pPr marL="0" indent="0" algn="l">
              <a:lnSpc>
                <a:spcPct val="150000"/>
              </a:lnSpc>
              <a:buFont typeface="Wingdings" panose="05000000000000000000" charset="0"/>
              <a:buNone/>
            </a:pPr>
            <a:r>
              <a:rPr lang="zh-CN" altLang="en-US">
                <a:solidFill>
                  <a:schemeClr val="bg1"/>
                </a:solidFill>
                <a:latin typeface="微软雅黑" panose="020B0503020204020204" pitchFamily="34" charset="-122"/>
                <a:ea typeface="微软雅黑" panose="020B0503020204020204" pitchFamily="34" charset="-122"/>
                <a:sym typeface="+mn-ea"/>
              </a:rPr>
              <a:t>大学生和她的朋友间的对话：都已经过了</a:t>
            </a:r>
            <a:r>
              <a:rPr lang="en-US" altLang="zh-CN">
                <a:solidFill>
                  <a:schemeClr val="bg1"/>
                </a:solidFill>
                <a:latin typeface="微软雅黑" panose="020B0503020204020204" pitchFamily="34" charset="-122"/>
                <a:ea typeface="微软雅黑" panose="020B0503020204020204" pitchFamily="34" charset="-122"/>
                <a:sym typeface="+mn-ea"/>
              </a:rPr>
              <a:t>24</a:t>
            </a:r>
            <a:r>
              <a:rPr lang="zh-CN" altLang="en-US">
                <a:solidFill>
                  <a:schemeClr val="bg1"/>
                </a:solidFill>
                <a:latin typeface="微软雅黑" panose="020B0503020204020204" pitchFamily="34" charset="-122"/>
                <a:ea typeface="微软雅黑" panose="020B0503020204020204" pitchFamily="34" charset="-122"/>
                <a:sym typeface="+mn-ea"/>
              </a:rPr>
              <a:t>小时了，我男朋友还没有回我的短信，他肯定生我的气快疯掉了。</a:t>
            </a:r>
            <a:endParaRPr lang="zh-CN" altLang="en-US">
              <a:solidFill>
                <a:schemeClr val="bg1"/>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757555" y="907415"/>
            <a:ext cx="10948035" cy="506730"/>
          </a:xfrm>
          <a:prstGeom prst="rect">
            <a:avLst/>
          </a:prstGeom>
          <a:noFill/>
        </p:spPr>
        <p:txBody>
          <a:bodyPr wrap="square" rtlCol="0">
            <a:spAutoFit/>
          </a:bodyPr>
          <a:p>
            <a:pPr marL="0" indent="0" algn="l">
              <a:lnSpc>
                <a:spcPct val="150000"/>
              </a:lnSpc>
              <a:buFont typeface="Wingdings" panose="05000000000000000000" charset="0"/>
              <a:buNone/>
            </a:pPr>
            <a:r>
              <a:rPr lang="zh-CN" altLang="en-US">
                <a:solidFill>
                  <a:schemeClr val="bg1"/>
                </a:solidFill>
                <a:latin typeface="微软雅黑" panose="020B0503020204020204" pitchFamily="34" charset="-122"/>
                <a:ea typeface="微软雅黑" panose="020B0503020204020204" pitchFamily="34" charset="-122"/>
                <a:sym typeface="+mn-ea"/>
              </a:rPr>
              <a:t>替代原因：一个言之成理的替代解释，可以说明为什么特定的结果会发生</a:t>
            </a:r>
            <a:endParaRPr lang="zh-CN" altLang="en-US">
              <a:solidFill>
                <a:schemeClr val="bg1"/>
              </a:solidFill>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757555" y="2670810"/>
            <a:ext cx="10948035" cy="506730"/>
          </a:xfrm>
          <a:prstGeom prst="rect">
            <a:avLst/>
          </a:prstGeom>
          <a:noFill/>
        </p:spPr>
        <p:txBody>
          <a:bodyPr wrap="square" rtlCol="0">
            <a:spAutoFit/>
          </a:bodyPr>
          <a:p>
            <a:pPr marL="0" indent="0" algn="l">
              <a:lnSpc>
                <a:spcPct val="150000"/>
              </a:lnSpc>
              <a:buFont typeface="Wingdings" panose="05000000000000000000" charset="0"/>
              <a:buNone/>
            </a:pPr>
            <a:r>
              <a:rPr lang="zh-CN" altLang="en-US">
                <a:solidFill>
                  <a:schemeClr val="bg1"/>
                </a:solidFill>
                <a:latin typeface="微软雅黑" panose="020B0503020204020204" pitchFamily="34" charset="-122"/>
                <a:ea typeface="微软雅黑" panose="020B0503020204020204" pitchFamily="34" charset="-122"/>
                <a:sym typeface="+mn-ea"/>
              </a:rPr>
              <a:t>我们找出任何一个单独的原因都极有可能是引发事件的其中一个原因，而不是其唯一原因。</a:t>
            </a:r>
            <a:endParaRPr lang="zh-CN" altLang="en-US">
              <a:solidFill>
                <a:schemeClr val="bg1"/>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757555" y="3321050"/>
            <a:ext cx="10948035" cy="506730"/>
          </a:xfrm>
          <a:prstGeom prst="rect">
            <a:avLst/>
          </a:prstGeom>
          <a:noFill/>
        </p:spPr>
        <p:txBody>
          <a:bodyPr wrap="square" rtlCol="0">
            <a:spAutoFit/>
          </a:bodyPr>
          <a:p>
            <a:pPr marL="0" indent="0" algn="l">
              <a:lnSpc>
                <a:spcPct val="150000"/>
              </a:lnSpc>
              <a:buFont typeface="Wingdings" panose="05000000000000000000" charset="0"/>
              <a:buNone/>
            </a:pPr>
            <a:r>
              <a:rPr lang="zh-CN" altLang="en-US">
                <a:solidFill>
                  <a:schemeClr val="bg1"/>
                </a:solidFill>
                <a:latin typeface="微软雅黑" panose="020B0503020204020204" pitchFamily="34" charset="-122"/>
                <a:ea typeface="微软雅黑" panose="020B0503020204020204" pitchFamily="34" charset="-122"/>
                <a:sym typeface="+mn-ea"/>
              </a:rPr>
              <a:t>有相关并不能证明存在因果关系</a:t>
            </a:r>
            <a:endParaRPr lang="zh-CN" altLang="en-US">
              <a:solidFill>
                <a:schemeClr val="bg1"/>
              </a:solidFill>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757555" y="3617595"/>
            <a:ext cx="10948035" cy="1337945"/>
          </a:xfrm>
          <a:prstGeom prst="rect">
            <a:avLst/>
          </a:prstGeom>
          <a:noFill/>
        </p:spPr>
        <p:txBody>
          <a:bodyPr wrap="square" rtlCol="0">
            <a:spAutoFit/>
          </a:bodyPr>
          <a:p>
            <a:pPr marL="0" indent="0" algn="l">
              <a:lnSpc>
                <a:spcPct val="150000"/>
              </a:lnSpc>
              <a:buFont typeface="Wingdings" panose="05000000000000000000" charset="0"/>
              <a:buNone/>
            </a:pPr>
            <a:r>
              <a:rPr lang="zh-CN" altLang="en-US">
                <a:solidFill>
                  <a:schemeClr val="bg1"/>
                </a:solidFill>
                <a:latin typeface="微软雅黑" panose="020B0503020204020204" pitchFamily="34" charset="-122"/>
                <a:ea typeface="微软雅黑" panose="020B0503020204020204" pitchFamily="34" charset="-122"/>
                <a:sym typeface="+mn-ea"/>
              </a:rPr>
              <a:t>举例：</a:t>
            </a:r>
            <a:endParaRPr lang="zh-CN" altLang="en-US">
              <a:solidFill>
                <a:schemeClr val="bg1"/>
              </a:solidFill>
              <a:latin typeface="微软雅黑" panose="020B0503020204020204" pitchFamily="34" charset="-122"/>
              <a:ea typeface="微软雅黑" panose="020B0503020204020204" pitchFamily="34" charset="-122"/>
              <a:sym typeface="+mn-ea"/>
            </a:endParaRPr>
          </a:p>
          <a:p>
            <a:pPr marL="0" indent="0" algn="l">
              <a:lnSpc>
                <a:spcPct val="150000"/>
              </a:lnSpc>
              <a:buFont typeface="Wingdings" panose="05000000000000000000" charset="0"/>
              <a:buNone/>
            </a:pPr>
            <a:r>
              <a:rPr lang="zh-CN" altLang="en-US">
                <a:solidFill>
                  <a:schemeClr val="bg1"/>
                </a:solidFill>
                <a:latin typeface="微软雅黑" panose="020B0503020204020204" pitchFamily="34" charset="-122"/>
                <a:ea typeface="微软雅黑" panose="020B0503020204020204" pitchFamily="34" charset="-122"/>
                <a:sym typeface="+mn-ea"/>
              </a:rPr>
              <a:t>最近的一项研究报告指出</a:t>
            </a:r>
            <a:r>
              <a:rPr lang="en-US" altLang="zh-CN">
                <a:solidFill>
                  <a:schemeClr val="bg1"/>
                </a:solidFill>
                <a:latin typeface="微软雅黑" panose="020B0503020204020204" pitchFamily="34" charset="-122"/>
                <a:ea typeface="微软雅黑" panose="020B0503020204020204" pitchFamily="34" charset="-122"/>
                <a:sym typeface="+mn-ea"/>
              </a:rPr>
              <a:t>“</a:t>
            </a:r>
            <a:r>
              <a:rPr lang="zh-CN" altLang="en-US">
                <a:solidFill>
                  <a:schemeClr val="bg1"/>
                </a:solidFill>
                <a:latin typeface="微软雅黑" panose="020B0503020204020204" pitchFamily="34" charset="-122"/>
                <a:ea typeface="微软雅黑" panose="020B0503020204020204" pitchFamily="34" charset="-122"/>
                <a:sym typeface="+mn-ea"/>
              </a:rPr>
              <a:t>吸烟可抵抗流感</a:t>
            </a:r>
            <a:r>
              <a:rPr lang="en-US" altLang="zh-CN">
                <a:solidFill>
                  <a:schemeClr val="bg1"/>
                </a:solidFill>
                <a:latin typeface="微软雅黑" panose="020B0503020204020204" pitchFamily="34" charset="-122"/>
                <a:ea typeface="微软雅黑" panose="020B0503020204020204" pitchFamily="34" charset="-122"/>
                <a:sym typeface="+mn-ea"/>
              </a:rPr>
              <a:t>”</a:t>
            </a:r>
            <a:r>
              <a:rPr lang="zh-CN" altLang="en-US">
                <a:solidFill>
                  <a:schemeClr val="bg1"/>
                </a:solidFill>
                <a:latin typeface="微软雅黑" panose="020B0503020204020204" pitchFamily="34" charset="-122"/>
                <a:ea typeface="微软雅黑" panose="020B0503020204020204" pitchFamily="34" charset="-122"/>
                <a:sym typeface="+mn-ea"/>
              </a:rPr>
              <a:t>。研究人员分析了</a:t>
            </a:r>
            <a:r>
              <a:rPr lang="en-US" altLang="zh-CN">
                <a:solidFill>
                  <a:schemeClr val="bg1"/>
                </a:solidFill>
                <a:latin typeface="微软雅黑" panose="020B0503020204020204" pitchFamily="34" charset="-122"/>
                <a:ea typeface="微软雅黑" panose="020B0503020204020204" pitchFamily="34" charset="-122"/>
                <a:sym typeface="+mn-ea"/>
              </a:rPr>
              <a:t>525</a:t>
            </a:r>
            <a:r>
              <a:rPr lang="zh-CN" altLang="en-US">
                <a:solidFill>
                  <a:schemeClr val="bg1"/>
                </a:solidFill>
                <a:latin typeface="微软雅黑" panose="020B0503020204020204" pitchFamily="34" charset="-122"/>
                <a:ea typeface="微软雅黑" panose="020B0503020204020204" pitchFamily="34" charset="-122"/>
                <a:sym typeface="+mn-ea"/>
              </a:rPr>
              <a:t>个烟民，结果发现</a:t>
            </a:r>
            <a:r>
              <a:rPr lang="en-US" altLang="zh-CN">
                <a:solidFill>
                  <a:schemeClr val="bg1"/>
                </a:solidFill>
                <a:latin typeface="微软雅黑" panose="020B0503020204020204" pitchFamily="34" charset="-122"/>
                <a:ea typeface="微软雅黑" panose="020B0503020204020204" pitchFamily="34" charset="-122"/>
                <a:sym typeface="+mn-ea"/>
              </a:rPr>
              <a:t>67%</a:t>
            </a:r>
            <a:r>
              <a:rPr lang="zh-CN" altLang="en-US">
                <a:solidFill>
                  <a:schemeClr val="bg1"/>
                </a:solidFill>
                <a:latin typeface="微软雅黑" panose="020B0503020204020204" pitchFamily="34" charset="-122"/>
                <a:ea typeface="微软雅黑" panose="020B0503020204020204" pitchFamily="34" charset="-122"/>
                <a:sym typeface="+mn-ea"/>
              </a:rPr>
              <a:t>的烟民在过去三年里从没有得过一次流感，他们推测说香烟燃烧时产生的尼古丁杀死了流感病毒，让它无法传播并引发疾病。</a:t>
            </a:r>
            <a:endParaRPr lang="zh-CN" altLang="en-US">
              <a:solidFill>
                <a:schemeClr val="bg1"/>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757555" y="5210175"/>
            <a:ext cx="10948035" cy="506730"/>
          </a:xfrm>
          <a:prstGeom prst="rect">
            <a:avLst/>
          </a:prstGeom>
          <a:noFill/>
        </p:spPr>
        <p:txBody>
          <a:bodyPr wrap="square" rtlCol="0">
            <a:spAutoFit/>
          </a:bodyPr>
          <a:p>
            <a:pPr marL="0" indent="0" algn="l">
              <a:lnSpc>
                <a:spcPct val="150000"/>
              </a:lnSpc>
              <a:buFont typeface="Wingdings" panose="05000000000000000000" charset="0"/>
              <a:buNone/>
            </a:pPr>
            <a:r>
              <a:rPr lang="en-US" altLang="zh-CN">
                <a:solidFill>
                  <a:schemeClr val="bg1"/>
                </a:solidFill>
                <a:latin typeface="微软雅黑" panose="020B0503020204020204" pitchFamily="34" charset="-122"/>
                <a:ea typeface="微软雅黑" panose="020B0503020204020204" pitchFamily="34" charset="-122"/>
                <a:sym typeface="+mn-ea"/>
              </a:rPr>
              <a:t>“</a:t>
            </a:r>
            <a:r>
              <a:rPr lang="zh-CN" altLang="en-US">
                <a:solidFill>
                  <a:schemeClr val="bg1"/>
                </a:solidFill>
                <a:latin typeface="微软雅黑" panose="020B0503020204020204" pitchFamily="34" charset="-122"/>
                <a:ea typeface="微软雅黑" panose="020B0503020204020204" pitchFamily="34" charset="-122"/>
                <a:sym typeface="+mn-ea"/>
              </a:rPr>
              <a:t>在这之后</a:t>
            </a:r>
            <a:r>
              <a:rPr lang="en-US" altLang="zh-CN">
                <a:solidFill>
                  <a:schemeClr val="bg1"/>
                </a:solidFill>
                <a:latin typeface="微软雅黑" panose="020B0503020204020204" pitchFamily="34" charset="-122"/>
                <a:ea typeface="微软雅黑" panose="020B0503020204020204" pitchFamily="34" charset="-122"/>
                <a:sym typeface="+mn-ea"/>
              </a:rPr>
              <a:t>”</a:t>
            </a:r>
            <a:r>
              <a:rPr lang="zh-CN" altLang="en-US">
                <a:solidFill>
                  <a:schemeClr val="bg1"/>
                </a:solidFill>
                <a:latin typeface="微软雅黑" panose="020B0503020204020204" pitchFamily="34" charset="-122"/>
                <a:ea typeface="微软雅黑" panose="020B0503020204020204" pitchFamily="34" charset="-122"/>
                <a:sym typeface="+mn-ea"/>
              </a:rPr>
              <a:t>不等于</a:t>
            </a:r>
            <a:r>
              <a:rPr lang="en-US" altLang="zh-CN">
                <a:solidFill>
                  <a:schemeClr val="bg1"/>
                </a:solidFill>
                <a:latin typeface="微软雅黑" panose="020B0503020204020204" pitchFamily="34" charset="-122"/>
                <a:ea typeface="微软雅黑" panose="020B0503020204020204" pitchFamily="34" charset="-122"/>
                <a:sym typeface="+mn-ea"/>
              </a:rPr>
              <a:t>“</a:t>
            </a:r>
            <a:r>
              <a:rPr lang="zh-CN" altLang="en-US">
                <a:solidFill>
                  <a:schemeClr val="bg1"/>
                </a:solidFill>
                <a:latin typeface="微软雅黑" panose="020B0503020204020204" pitchFamily="34" charset="-122"/>
                <a:ea typeface="微软雅黑" panose="020B0503020204020204" pitchFamily="34" charset="-122"/>
                <a:sym typeface="+mn-ea"/>
              </a:rPr>
              <a:t>因为这个</a:t>
            </a:r>
            <a:r>
              <a:rPr lang="en-US" altLang="zh-CN">
                <a:solidFill>
                  <a:schemeClr val="bg1"/>
                </a:solidFill>
                <a:latin typeface="微软雅黑" panose="020B0503020204020204" pitchFamily="34" charset="-122"/>
                <a:ea typeface="微软雅黑" panose="020B0503020204020204" pitchFamily="34" charset="-122"/>
                <a:sym typeface="+mn-ea"/>
              </a:rPr>
              <a:t>”</a:t>
            </a:r>
            <a:endParaRPr lang="en-US" altLang="zh-CN">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32"/>
                                        </p:tgtEl>
                                        <p:attrNameLst>
                                          <p:attrName>style.visibility</p:attrName>
                                        </p:attrNameLst>
                                      </p:cBhvr>
                                      <p:to>
                                        <p:strVal val="visible"/>
                                      </p:to>
                                    </p:set>
                                    <p:anim calcmode="lin" valueType="num">
                                      <p:cBhvr additive="base">
                                        <p:cTn id="7" dur="500" fill="hold"/>
                                        <p:tgtEl>
                                          <p:spTgt spid="332"/>
                                        </p:tgtEl>
                                        <p:attrNameLst>
                                          <p:attrName>ppt_x</p:attrName>
                                        </p:attrNameLst>
                                      </p:cBhvr>
                                      <p:tavLst>
                                        <p:tav tm="0">
                                          <p:val>
                                            <p:strVal val="0-#ppt_w/2"/>
                                          </p:val>
                                        </p:tav>
                                        <p:tav tm="100000">
                                          <p:val>
                                            <p:strVal val="#ppt_x"/>
                                          </p:val>
                                        </p:tav>
                                      </p:tavLst>
                                    </p:anim>
                                    <p:anim calcmode="lin" valueType="num">
                                      <p:cBhvr additive="base">
                                        <p:cTn id="8" dur="500" fill="hold"/>
                                        <p:tgtEl>
                                          <p:spTgt spid="332"/>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Effect>
                                      <p:cBhvr>
                                        <p:cTn id="11" dur="600"/>
                                        <p:tgtEl>
                                          <p:spTgt spid="11"/>
                                        </p:tgtEl>
                                      </p:cBhvr>
                                    </p:animEffect>
                                    <p:anim calcmode="lin" valueType="num">
                                      <p:cBhvr>
                                        <p:cTn id="12" dur="600" fill="hold"/>
                                        <p:tgtEl>
                                          <p:spTgt spid="11"/>
                                        </p:tgtEl>
                                        <p:attrNameLst>
                                          <p:attrName>ppt_x</p:attrName>
                                        </p:attrNameLst>
                                      </p:cBhvr>
                                      <p:tavLst>
                                        <p:tav tm="0">
                                          <p:val>
                                            <p:strVal val="#ppt_x"/>
                                          </p:val>
                                        </p:tav>
                                        <p:tav tm="100000">
                                          <p:val>
                                            <p:strVal val="#ppt_x"/>
                                          </p:val>
                                        </p:tav>
                                      </p:tavLst>
                                    </p:anim>
                                    <p:anim calcmode="lin" valueType="num">
                                      <p:cBhvr>
                                        <p:cTn id="13" dur="6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 grpId="0" bldLvl="0" animBg="1"/>
      <p:bldP spid="11" grpId="0" bldLvl="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矩形 331"/>
          <p:cNvSpPr/>
          <p:nvPr/>
        </p:nvSpPr>
        <p:spPr>
          <a:xfrm>
            <a:off x="0" y="-55880"/>
            <a:ext cx="12858750" cy="7287895"/>
          </a:xfrm>
          <a:prstGeom prst="rect">
            <a:avLst/>
          </a:prstGeom>
          <a:solidFill>
            <a:srgbClr val="157D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latin typeface="微软雅黑" panose="020B0503020204020204" pitchFamily="34" charset="-122"/>
              <a:ea typeface="微软雅黑" panose="020B0503020204020204" pitchFamily="34" charset="-122"/>
            </a:endParaRPr>
          </a:p>
          <a:p>
            <a:pPr algn="ctr"/>
            <a:endParaRPr lang="zh-CN" altLang="en-US">
              <a:latin typeface="微软雅黑" panose="020B0503020204020204" pitchFamily="34" charset="-122"/>
              <a:ea typeface="微软雅黑" panose="020B0503020204020204" pitchFamily="34" charset="-122"/>
            </a:endParaRPr>
          </a:p>
        </p:txBody>
      </p:sp>
      <p:sp>
        <p:nvSpPr>
          <p:cNvPr id="11" name="椭圆 39"/>
          <p:cNvSpPr>
            <a:spLocks noChangeArrowheads="1"/>
          </p:cNvSpPr>
          <p:nvPr/>
        </p:nvSpPr>
        <p:spPr bwMode="auto">
          <a:xfrm>
            <a:off x="20955" y="10795"/>
            <a:ext cx="2699385" cy="760095"/>
          </a:xfrm>
          <a:prstGeom prst="round2DiagRect">
            <a:avLst/>
          </a:prstGeom>
          <a:solidFill>
            <a:schemeClr val="accent2"/>
          </a:solidFill>
          <a:ln>
            <a:noFill/>
          </a:ln>
        </p:spPr>
        <p:txBody>
          <a:bodyPr anchor="ctr"/>
          <a:p>
            <a:pPr algn="ctr">
              <a:lnSpc>
                <a:spcPct val="120000"/>
              </a:lnSpc>
            </a:pPr>
            <a:endParaRPr lang="zh-CN" altLang="zh-CN" sz="14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文本框 5"/>
          <p:cNvSpPr txBox="1"/>
          <p:nvPr/>
        </p:nvSpPr>
        <p:spPr>
          <a:xfrm>
            <a:off x="52070" y="10795"/>
            <a:ext cx="2668270" cy="829945"/>
          </a:xfrm>
          <a:prstGeom prst="rect">
            <a:avLst/>
          </a:prstGeom>
          <a:noFill/>
        </p:spPr>
        <p:txBody>
          <a:bodyPr wrap="square" rtlCol="0" anchor="t">
            <a:spAutoFit/>
          </a:bodyPr>
          <a:p>
            <a:r>
              <a:rPr lang="en-US" sz="2400">
                <a:solidFill>
                  <a:schemeClr val="bg1"/>
                </a:solidFill>
                <a:latin typeface="微软雅黑" panose="020B0503020204020204" pitchFamily="34" charset="-122"/>
                <a:ea typeface="微软雅黑" panose="020B0503020204020204" pitchFamily="34" charset="-122"/>
              </a:rPr>
              <a:t>2. </a:t>
            </a:r>
            <a:r>
              <a:rPr lang="zh-CN" altLang="en-US" sz="2400">
                <a:solidFill>
                  <a:schemeClr val="bg1"/>
                </a:solidFill>
                <a:latin typeface="微软雅黑" panose="020B0503020204020204" pitchFamily="34" charset="-122"/>
                <a:ea typeface="微软雅黑" panose="020B0503020204020204" pitchFamily="34" charset="-122"/>
              </a:rPr>
              <a:t>细节</a:t>
            </a:r>
            <a:r>
              <a:rPr lang="en-US" altLang="zh-CN" sz="2400">
                <a:solidFill>
                  <a:schemeClr val="bg1"/>
                </a:solidFill>
                <a:latin typeface="微软雅黑" panose="020B0503020204020204" pitchFamily="34" charset="-122"/>
                <a:ea typeface="微软雅黑" panose="020B0503020204020204" pitchFamily="34" charset="-122"/>
              </a:rPr>
              <a:t>——</a:t>
            </a:r>
            <a:r>
              <a:rPr lang="zh-CN" altLang="en-US" sz="2400">
                <a:solidFill>
                  <a:schemeClr val="bg1"/>
                </a:solidFill>
                <a:latin typeface="微软雅黑" panose="020B0503020204020204" pitchFamily="34" charset="-122"/>
                <a:ea typeface="微软雅黑" panose="020B0503020204020204" pitchFamily="34" charset="-122"/>
              </a:rPr>
              <a:t>数据是否欺骗</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757555" y="3041650"/>
            <a:ext cx="10948035" cy="506730"/>
          </a:xfrm>
          <a:prstGeom prst="rect">
            <a:avLst/>
          </a:prstGeom>
          <a:noFill/>
        </p:spPr>
        <p:txBody>
          <a:bodyPr wrap="square" rtlCol="0">
            <a:spAutoFit/>
          </a:bodyPr>
          <a:p>
            <a:pPr marL="0" indent="0" algn="l">
              <a:lnSpc>
                <a:spcPct val="150000"/>
              </a:lnSpc>
              <a:buFont typeface="Wingdings" panose="05000000000000000000" charset="0"/>
              <a:buNone/>
            </a:pPr>
            <a:r>
              <a:rPr lang="zh-CN" altLang="en-US">
                <a:solidFill>
                  <a:schemeClr val="bg1"/>
                </a:solidFill>
                <a:latin typeface="微软雅黑" panose="020B0503020204020204" pitchFamily="34" charset="-122"/>
                <a:ea typeface="微软雅黑" panose="020B0503020204020204" pitchFamily="34" charset="-122"/>
                <a:sym typeface="+mn-ea"/>
              </a:rPr>
              <a:t>不知来历的数据：</a:t>
            </a:r>
            <a:r>
              <a:rPr lang="en-US" altLang="zh-CN">
                <a:solidFill>
                  <a:schemeClr val="bg1"/>
                </a:solidFill>
                <a:latin typeface="微软雅黑" panose="020B0503020204020204" pitchFamily="34" charset="-122"/>
                <a:ea typeface="微软雅黑" panose="020B0503020204020204" pitchFamily="34" charset="-122"/>
                <a:sym typeface="+mn-ea"/>
              </a:rPr>
              <a:t>40%</a:t>
            </a:r>
            <a:r>
              <a:rPr lang="zh-CN" altLang="en-US">
                <a:solidFill>
                  <a:schemeClr val="bg1"/>
                </a:solidFill>
                <a:latin typeface="微软雅黑" panose="020B0503020204020204" pitchFamily="34" charset="-122"/>
                <a:ea typeface="微软雅黑" panose="020B0503020204020204" pitchFamily="34" charset="-122"/>
                <a:sym typeface="+mn-ea"/>
              </a:rPr>
              <a:t>的大学生饱受抑郁症的折磨！</a:t>
            </a:r>
            <a:endParaRPr lang="zh-CN" altLang="en-US">
              <a:solidFill>
                <a:schemeClr val="bg1"/>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757555" y="2199005"/>
            <a:ext cx="10948035" cy="506730"/>
          </a:xfrm>
          <a:prstGeom prst="rect">
            <a:avLst/>
          </a:prstGeom>
          <a:noFill/>
        </p:spPr>
        <p:txBody>
          <a:bodyPr wrap="square" rtlCol="0">
            <a:spAutoFit/>
          </a:bodyPr>
          <a:p>
            <a:pPr marL="0" indent="0" algn="l">
              <a:lnSpc>
                <a:spcPct val="150000"/>
              </a:lnSpc>
              <a:buFont typeface="Wingdings" panose="05000000000000000000" charset="0"/>
              <a:buNone/>
            </a:pPr>
            <a:r>
              <a:rPr lang="zh-CN" altLang="en-US">
                <a:solidFill>
                  <a:schemeClr val="bg1"/>
                </a:solidFill>
                <a:latin typeface="微软雅黑" panose="020B0503020204020204" pitchFamily="34" charset="-122"/>
                <a:ea typeface="微软雅黑" panose="020B0503020204020204" pitchFamily="34" charset="-122"/>
                <a:sym typeface="+mn-ea"/>
              </a:rPr>
              <a:t>数据统计经常欺骗人</a:t>
            </a:r>
            <a:endParaRPr lang="zh-CN" altLang="en-US">
              <a:solidFill>
                <a:schemeClr val="bg1"/>
              </a:solidFill>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757555" y="3892550"/>
            <a:ext cx="10948035" cy="922020"/>
          </a:xfrm>
          <a:prstGeom prst="rect">
            <a:avLst/>
          </a:prstGeom>
          <a:noFill/>
        </p:spPr>
        <p:txBody>
          <a:bodyPr wrap="square" rtlCol="0">
            <a:spAutoFit/>
          </a:bodyPr>
          <a:p>
            <a:pPr marL="0" indent="0" algn="l">
              <a:lnSpc>
                <a:spcPct val="150000"/>
              </a:lnSpc>
              <a:buFont typeface="Wingdings" panose="05000000000000000000" charset="0"/>
              <a:buNone/>
            </a:pPr>
            <a:r>
              <a:rPr lang="zh-CN" altLang="en-US">
                <a:solidFill>
                  <a:schemeClr val="bg1"/>
                </a:solidFill>
                <a:latin typeface="微软雅黑" panose="020B0503020204020204" pitchFamily="34" charset="-122"/>
                <a:ea typeface="微软雅黑" panose="020B0503020204020204" pitchFamily="34" charset="-122"/>
                <a:sym typeface="+mn-ea"/>
              </a:rPr>
              <a:t>把一个结论包装成另一个结论：在临床试验中，服用此减肥药人员当中仅有</a:t>
            </a:r>
            <a:r>
              <a:rPr lang="en-US" altLang="zh-CN">
                <a:solidFill>
                  <a:schemeClr val="bg1"/>
                </a:solidFill>
                <a:latin typeface="微软雅黑" panose="020B0503020204020204" pitchFamily="34" charset="-122"/>
                <a:ea typeface="微软雅黑" panose="020B0503020204020204" pitchFamily="34" charset="-122"/>
                <a:sym typeface="+mn-ea"/>
              </a:rPr>
              <a:t>6%</a:t>
            </a:r>
            <a:r>
              <a:rPr lang="zh-CN" altLang="en-US">
                <a:solidFill>
                  <a:schemeClr val="bg1"/>
                </a:solidFill>
                <a:latin typeface="微软雅黑" panose="020B0503020204020204" pitchFamily="34" charset="-122"/>
                <a:ea typeface="微软雅黑" panose="020B0503020204020204" pitchFamily="34" charset="-122"/>
                <a:sym typeface="+mn-ea"/>
              </a:rPr>
              <a:t>报告药物有副作用，因此我们药物是市场上疗效最显著的减肥类药品之一。</a:t>
            </a:r>
            <a:endParaRPr lang="zh-CN" altLang="en-US">
              <a:solidFill>
                <a:schemeClr val="bg1"/>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757555" y="5069205"/>
            <a:ext cx="10948035" cy="506730"/>
          </a:xfrm>
          <a:prstGeom prst="rect">
            <a:avLst/>
          </a:prstGeom>
          <a:noFill/>
        </p:spPr>
        <p:txBody>
          <a:bodyPr wrap="square" rtlCol="0">
            <a:spAutoFit/>
          </a:bodyPr>
          <a:p>
            <a:pPr marL="0" indent="0" algn="l">
              <a:lnSpc>
                <a:spcPct val="150000"/>
              </a:lnSpc>
              <a:buFont typeface="Wingdings" panose="05000000000000000000" charset="0"/>
              <a:buNone/>
            </a:pPr>
            <a:r>
              <a:rPr lang="zh-CN" altLang="en-US">
                <a:solidFill>
                  <a:schemeClr val="bg1"/>
                </a:solidFill>
                <a:latin typeface="微软雅黑" panose="020B0503020204020204" pitchFamily="34" charset="-122"/>
                <a:ea typeface="微软雅黑" panose="020B0503020204020204" pitchFamily="34" charset="-122"/>
                <a:sym typeface="+mn-ea"/>
              </a:rPr>
              <a:t>省略数据：大公司正在将市中心地带的小镇气息破坏殆尽，就在去年，成立的大公司的数目增长了</a:t>
            </a:r>
            <a:r>
              <a:rPr lang="en-US" altLang="zh-CN">
                <a:solidFill>
                  <a:schemeClr val="bg1"/>
                </a:solidFill>
                <a:latin typeface="微软雅黑" panose="020B0503020204020204" pitchFamily="34" charset="-122"/>
                <a:ea typeface="微软雅黑" panose="020B0503020204020204" pitchFamily="34" charset="-122"/>
                <a:sym typeface="+mn-ea"/>
              </a:rPr>
              <a:t>75%</a:t>
            </a:r>
            <a:r>
              <a:rPr lang="zh-CN" altLang="en-US">
                <a:solidFill>
                  <a:schemeClr val="bg1"/>
                </a:solidFill>
                <a:latin typeface="微软雅黑" panose="020B0503020204020204" pitchFamily="34" charset="-122"/>
                <a:ea typeface="微软雅黑" panose="020B0503020204020204" pitchFamily="34" charset="-122"/>
                <a:sym typeface="+mn-ea"/>
              </a:rPr>
              <a:t>。</a:t>
            </a:r>
            <a:endParaRPr lang="zh-CN" altLang="en-US">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32"/>
                                        </p:tgtEl>
                                        <p:attrNameLst>
                                          <p:attrName>style.visibility</p:attrName>
                                        </p:attrNameLst>
                                      </p:cBhvr>
                                      <p:to>
                                        <p:strVal val="visible"/>
                                      </p:to>
                                    </p:set>
                                    <p:anim calcmode="lin" valueType="num">
                                      <p:cBhvr additive="base">
                                        <p:cTn id="7" dur="500" fill="hold"/>
                                        <p:tgtEl>
                                          <p:spTgt spid="332"/>
                                        </p:tgtEl>
                                        <p:attrNameLst>
                                          <p:attrName>ppt_x</p:attrName>
                                        </p:attrNameLst>
                                      </p:cBhvr>
                                      <p:tavLst>
                                        <p:tav tm="0">
                                          <p:val>
                                            <p:strVal val="0-#ppt_w/2"/>
                                          </p:val>
                                        </p:tav>
                                        <p:tav tm="100000">
                                          <p:val>
                                            <p:strVal val="#ppt_x"/>
                                          </p:val>
                                        </p:tav>
                                      </p:tavLst>
                                    </p:anim>
                                    <p:anim calcmode="lin" valueType="num">
                                      <p:cBhvr additive="base">
                                        <p:cTn id="8" dur="500" fill="hold"/>
                                        <p:tgtEl>
                                          <p:spTgt spid="332"/>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Effect>
                                      <p:cBhvr>
                                        <p:cTn id="11" dur="600"/>
                                        <p:tgtEl>
                                          <p:spTgt spid="11"/>
                                        </p:tgtEl>
                                      </p:cBhvr>
                                    </p:animEffect>
                                    <p:anim calcmode="lin" valueType="num">
                                      <p:cBhvr>
                                        <p:cTn id="12" dur="600" fill="hold"/>
                                        <p:tgtEl>
                                          <p:spTgt spid="11"/>
                                        </p:tgtEl>
                                        <p:attrNameLst>
                                          <p:attrName>ppt_x</p:attrName>
                                        </p:attrNameLst>
                                      </p:cBhvr>
                                      <p:tavLst>
                                        <p:tav tm="0">
                                          <p:val>
                                            <p:strVal val="#ppt_x"/>
                                          </p:val>
                                        </p:tav>
                                        <p:tav tm="100000">
                                          <p:val>
                                            <p:strVal val="#ppt_x"/>
                                          </p:val>
                                        </p:tav>
                                      </p:tavLst>
                                    </p:anim>
                                    <p:anim calcmode="lin" valueType="num">
                                      <p:cBhvr>
                                        <p:cTn id="13" dur="6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 grpId="0" bldLvl="0" animBg="1"/>
      <p:bldP spid="11" grpId="0" bldLvl="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矩形 331"/>
          <p:cNvSpPr/>
          <p:nvPr/>
        </p:nvSpPr>
        <p:spPr>
          <a:xfrm>
            <a:off x="0" y="-55880"/>
            <a:ext cx="12858750" cy="7287895"/>
          </a:xfrm>
          <a:prstGeom prst="rect">
            <a:avLst/>
          </a:prstGeom>
          <a:solidFill>
            <a:srgbClr val="157D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latin typeface="微软雅黑" panose="020B0503020204020204" pitchFamily="34" charset="-122"/>
              <a:ea typeface="微软雅黑" panose="020B0503020204020204" pitchFamily="34" charset="-122"/>
            </a:endParaRPr>
          </a:p>
          <a:p>
            <a:pPr algn="ctr"/>
            <a:endParaRPr lang="zh-CN" altLang="en-US">
              <a:latin typeface="微软雅黑" panose="020B0503020204020204" pitchFamily="34" charset="-122"/>
              <a:ea typeface="微软雅黑" panose="020B0503020204020204" pitchFamily="34" charset="-122"/>
            </a:endParaRPr>
          </a:p>
        </p:txBody>
      </p:sp>
      <p:sp>
        <p:nvSpPr>
          <p:cNvPr id="11" name="椭圆 39"/>
          <p:cNvSpPr>
            <a:spLocks noChangeArrowheads="1"/>
          </p:cNvSpPr>
          <p:nvPr/>
        </p:nvSpPr>
        <p:spPr bwMode="auto">
          <a:xfrm>
            <a:off x="20955" y="10795"/>
            <a:ext cx="2699385" cy="760095"/>
          </a:xfrm>
          <a:prstGeom prst="round2DiagRect">
            <a:avLst/>
          </a:prstGeom>
          <a:solidFill>
            <a:schemeClr val="accent2"/>
          </a:solidFill>
          <a:ln>
            <a:noFill/>
          </a:ln>
        </p:spPr>
        <p:txBody>
          <a:bodyPr anchor="ctr"/>
          <a:p>
            <a:pPr algn="ctr">
              <a:lnSpc>
                <a:spcPct val="120000"/>
              </a:lnSpc>
            </a:pPr>
            <a:endParaRPr lang="zh-CN" altLang="zh-CN" sz="14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文本框 5"/>
          <p:cNvSpPr txBox="1"/>
          <p:nvPr/>
        </p:nvSpPr>
        <p:spPr>
          <a:xfrm>
            <a:off x="52070" y="10795"/>
            <a:ext cx="2668270" cy="829945"/>
          </a:xfrm>
          <a:prstGeom prst="rect">
            <a:avLst/>
          </a:prstGeom>
          <a:noFill/>
        </p:spPr>
        <p:txBody>
          <a:bodyPr wrap="square" rtlCol="0" anchor="t">
            <a:spAutoFit/>
          </a:bodyPr>
          <a:p>
            <a:r>
              <a:rPr lang="en-US" sz="2400">
                <a:solidFill>
                  <a:schemeClr val="bg1"/>
                </a:solidFill>
                <a:latin typeface="微软雅黑" panose="020B0503020204020204" pitchFamily="34" charset="-122"/>
                <a:ea typeface="微软雅黑" panose="020B0503020204020204" pitchFamily="34" charset="-122"/>
              </a:rPr>
              <a:t>2. </a:t>
            </a:r>
            <a:r>
              <a:rPr lang="zh-CN" altLang="en-US" sz="2400">
                <a:solidFill>
                  <a:schemeClr val="bg1"/>
                </a:solidFill>
                <a:latin typeface="微软雅黑" panose="020B0503020204020204" pitchFamily="34" charset="-122"/>
                <a:ea typeface="微软雅黑" panose="020B0503020204020204" pitchFamily="34" charset="-122"/>
              </a:rPr>
              <a:t>细节</a:t>
            </a:r>
            <a:r>
              <a:rPr lang="en-US" altLang="zh-CN" sz="2400">
                <a:solidFill>
                  <a:schemeClr val="bg1"/>
                </a:solidFill>
                <a:latin typeface="微软雅黑" panose="020B0503020204020204" pitchFamily="34" charset="-122"/>
                <a:ea typeface="微软雅黑" panose="020B0503020204020204" pitchFamily="34" charset="-122"/>
              </a:rPr>
              <a:t>——</a:t>
            </a:r>
            <a:r>
              <a:rPr lang="zh-CN" altLang="en-US" sz="2400">
                <a:solidFill>
                  <a:schemeClr val="bg1"/>
                </a:solidFill>
                <a:latin typeface="微软雅黑" panose="020B0503020204020204" pitchFamily="34" charset="-122"/>
                <a:ea typeface="微软雅黑" panose="020B0503020204020204" pitchFamily="34" charset="-122"/>
              </a:rPr>
              <a:t>是否有重要信息被忽略</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757555" y="2826385"/>
            <a:ext cx="10948035" cy="922020"/>
          </a:xfrm>
          <a:prstGeom prst="rect">
            <a:avLst/>
          </a:prstGeom>
          <a:noFill/>
        </p:spPr>
        <p:txBody>
          <a:bodyPr wrap="square" rtlCol="0">
            <a:spAutoFit/>
          </a:bodyPr>
          <a:p>
            <a:pPr marL="0" indent="0" algn="l">
              <a:lnSpc>
                <a:spcPct val="150000"/>
              </a:lnSpc>
              <a:buFont typeface="Wingdings" panose="05000000000000000000" charset="0"/>
              <a:buNone/>
            </a:pPr>
            <a:r>
              <a:rPr lang="zh-CN" altLang="en-US">
                <a:solidFill>
                  <a:schemeClr val="bg1"/>
                </a:solidFill>
                <a:latin typeface="微软雅黑" panose="020B0503020204020204" pitchFamily="34" charset="-122"/>
                <a:ea typeface="微软雅黑" panose="020B0503020204020204" pitchFamily="34" charset="-122"/>
                <a:sym typeface="+mn-ea"/>
              </a:rPr>
              <a:t>举例：</a:t>
            </a:r>
            <a:endParaRPr lang="zh-CN" altLang="en-US">
              <a:solidFill>
                <a:schemeClr val="bg1"/>
              </a:solidFill>
              <a:latin typeface="微软雅黑" panose="020B0503020204020204" pitchFamily="34" charset="-122"/>
              <a:ea typeface="微软雅黑" panose="020B0503020204020204" pitchFamily="34" charset="-122"/>
              <a:sym typeface="+mn-ea"/>
            </a:endParaRPr>
          </a:p>
          <a:p>
            <a:pPr marL="0" indent="0" algn="l">
              <a:lnSpc>
                <a:spcPct val="150000"/>
              </a:lnSpc>
              <a:buFont typeface="Wingdings" panose="05000000000000000000" charset="0"/>
              <a:buNone/>
            </a:pPr>
            <a:r>
              <a:rPr lang="zh-CN" altLang="en-US">
                <a:solidFill>
                  <a:schemeClr val="bg1"/>
                </a:solidFill>
                <a:latin typeface="微软雅黑" panose="020B0503020204020204" pitchFamily="34" charset="-122"/>
                <a:ea typeface="微软雅黑" panose="020B0503020204020204" pitchFamily="34" charset="-122"/>
                <a:sym typeface="+mn-ea"/>
              </a:rPr>
              <a:t>祛痘灵洗面奶祛除</a:t>
            </a:r>
            <a:r>
              <a:rPr lang="en-US" altLang="zh-CN">
                <a:solidFill>
                  <a:schemeClr val="bg1"/>
                </a:solidFill>
                <a:latin typeface="微软雅黑" panose="020B0503020204020204" pitchFamily="34" charset="-122"/>
                <a:ea typeface="微软雅黑" panose="020B0503020204020204" pitchFamily="34" charset="-122"/>
                <a:sym typeface="+mn-ea"/>
              </a:rPr>
              <a:t>95%</a:t>
            </a:r>
            <a:r>
              <a:rPr lang="zh-CN" altLang="en-US">
                <a:solidFill>
                  <a:schemeClr val="bg1"/>
                </a:solidFill>
                <a:latin typeface="微软雅黑" panose="020B0503020204020204" pitchFamily="34" charset="-122"/>
                <a:ea typeface="微软雅黑" panose="020B0503020204020204" pitchFamily="34" charset="-122"/>
                <a:sym typeface="+mn-ea"/>
              </a:rPr>
              <a:t>的深层污垢和油脂，帮助祛除不好看的斑点</a:t>
            </a:r>
            <a:endParaRPr lang="zh-CN" altLang="en-US">
              <a:solidFill>
                <a:schemeClr val="bg1"/>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757555" y="1840230"/>
            <a:ext cx="10948035" cy="506730"/>
          </a:xfrm>
          <a:prstGeom prst="rect">
            <a:avLst/>
          </a:prstGeom>
          <a:noFill/>
        </p:spPr>
        <p:txBody>
          <a:bodyPr wrap="square" rtlCol="0">
            <a:spAutoFit/>
          </a:bodyPr>
          <a:p>
            <a:pPr marL="0" indent="0" algn="l">
              <a:lnSpc>
                <a:spcPct val="150000"/>
              </a:lnSpc>
              <a:buFont typeface="Wingdings" panose="05000000000000000000" charset="0"/>
              <a:buNone/>
            </a:pPr>
            <a:r>
              <a:rPr lang="zh-CN" altLang="en-US">
                <a:solidFill>
                  <a:schemeClr val="bg1"/>
                </a:solidFill>
                <a:latin typeface="微软雅黑" panose="020B0503020204020204" pitchFamily="34" charset="-122"/>
                <a:ea typeface="微软雅黑" panose="020B0503020204020204" pitchFamily="34" charset="-122"/>
                <a:sym typeface="+mn-ea"/>
              </a:rPr>
              <a:t>重要的省略信息就是那些影响到推理过程的信息</a:t>
            </a:r>
            <a:endParaRPr lang="zh-CN" altLang="en-US">
              <a:solidFill>
                <a:schemeClr val="bg1"/>
              </a:solidFill>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757555" y="4208145"/>
            <a:ext cx="10948035" cy="506730"/>
          </a:xfrm>
          <a:prstGeom prst="rect">
            <a:avLst/>
          </a:prstGeom>
          <a:noFill/>
        </p:spPr>
        <p:txBody>
          <a:bodyPr wrap="square" rtlCol="0">
            <a:spAutoFit/>
          </a:bodyPr>
          <a:p>
            <a:pPr marL="0" indent="0" algn="l">
              <a:lnSpc>
                <a:spcPct val="150000"/>
              </a:lnSpc>
              <a:buFont typeface="Wingdings" panose="05000000000000000000" charset="0"/>
              <a:buNone/>
            </a:pPr>
            <a:r>
              <a:rPr lang="zh-CN" altLang="en-US">
                <a:solidFill>
                  <a:schemeClr val="bg1"/>
                </a:solidFill>
                <a:latin typeface="微软雅黑" panose="020B0503020204020204" pitchFamily="34" charset="-122"/>
                <a:ea typeface="微软雅黑" panose="020B0503020204020204" pitchFamily="34" charset="-122"/>
                <a:sym typeface="+mn-ea"/>
              </a:rPr>
              <a:t>在考虑省略掉的信息时要记住一句：这个行动潜在的长期负面效果是什么？</a:t>
            </a:r>
            <a:endParaRPr lang="zh-CN" altLang="en-US">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32"/>
                                        </p:tgtEl>
                                        <p:attrNameLst>
                                          <p:attrName>style.visibility</p:attrName>
                                        </p:attrNameLst>
                                      </p:cBhvr>
                                      <p:to>
                                        <p:strVal val="visible"/>
                                      </p:to>
                                    </p:set>
                                    <p:anim calcmode="lin" valueType="num">
                                      <p:cBhvr additive="base">
                                        <p:cTn id="7" dur="500" fill="hold"/>
                                        <p:tgtEl>
                                          <p:spTgt spid="332"/>
                                        </p:tgtEl>
                                        <p:attrNameLst>
                                          <p:attrName>ppt_x</p:attrName>
                                        </p:attrNameLst>
                                      </p:cBhvr>
                                      <p:tavLst>
                                        <p:tav tm="0">
                                          <p:val>
                                            <p:strVal val="0-#ppt_w/2"/>
                                          </p:val>
                                        </p:tav>
                                        <p:tav tm="100000">
                                          <p:val>
                                            <p:strVal val="#ppt_x"/>
                                          </p:val>
                                        </p:tav>
                                      </p:tavLst>
                                    </p:anim>
                                    <p:anim calcmode="lin" valueType="num">
                                      <p:cBhvr additive="base">
                                        <p:cTn id="8" dur="500" fill="hold"/>
                                        <p:tgtEl>
                                          <p:spTgt spid="332"/>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Effect>
                                      <p:cBhvr>
                                        <p:cTn id="11" dur="600"/>
                                        <p:tgtEl>
                                          <p:spTgt spid="11"/>
                                        </p:tgtEl>
                                      </p:cBhvr>
                                    </p:animEffect>
                                    <p:anim calcmode="lin" valueType="num">
                                      <p:cBhvr>
                                        <p:cTn id="12" dur="600" fill="hold"/>
                                        <p:tgtEl>
                                          <p:spTgt spid="11"/>
                                        </p:tgtEl>
                                        <p:attrNameLst>
                                          <p:attrName>ppt_x</p:attrName>
                                        </p:attrNameLst>
                                      </p:cBhvr>
                                      <p:tavLst>
                                        <p:tav tm="0">
                                          <p:val>
                                            <p:strVal val="#ppt_x"/>
                                          </p:val>
                                        </p:tav>
                                        <p:tav tm="100000">
                                          <p:val>
                                            <p:strVal val="#ppt_x"/>
                                          </p:val>
                                        </p:tav>
                                      </p:tavLst>
                                    </p:anim>
                                    <p:anim calcmode="lin" valueType="num">
                                      <p:cBhvr>
                                        <p:cTn id="13" dur="6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 grpId="0" bldLvl="0" animBg="1"/>
      <p:bldP spid="11" grpId="0" bldLvl="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矩形 103"/>
          <p:cNvSpPr/>
          <p:nvPr/>
        </p:nvSpPr>
        <p:spPr>
          <a:xfrm>
            <a:off x="196464" y="16157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332" name="矩形 331"/>
          <p:cNvSpPr/>
          <p:nvPr/>
        </p:nvSpPr>
        <p:spPr>
          <a:xfrm>
            <a:off x="0" y="0"/>
            <a:ext cx="12858750" cy="7243762"/>
          </a:xfrm>
          <a:prstGeom prst="rect">
            <a:avLst/>
          </a:prstGeom>
          <a:solidFill>
            <a:srgbClr val="157D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0" name="组合 209"/>
          <p:cNvGrpSpPr/>
          <p:nvPr/>
        </p:nvGrpSpPr>
        <p:grpSpPr>
          <a:xfrm>
            <a:off x="5069912" y="3930976"/>
            <a:ext cx="4036180" cy="3312786"/>
            <a:chOff x="2519511" y="4808687"/>
            <a:chExt cx="2506663" cy="2057400"/>
          </a:xfrm>
        </p:grpSpPr>
        <p:sp>
          <p:nvSpPr>
            <p:cNvPr id="211" name="AutoShape 3"/>
            <p:cNvSpPr>
              <a:spLocks noChangeAspect="1" noChangeArrowheads="1" noTextEdit="1"/>
            </p:cNvSpPr>
            <p:nvPr/>
          </p:nvSpPr>
          <p:spPr bwMode="auto">
            <a:xfrm>
              <a:off x="2519511" y="4808687"/>
              <a:ext cx="2501900" cy="205740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2" name="Freeform 5"/>
            <p:cNvSpPr/>
            <p:nvPr/>
          </p:nvSpPr>
          <p:spPr bwMode="auto">
            <a:xfrm>
              <a:off x="4643586" y="5754837"/>
              <a:ext cx="334963" cy="600075"/>
            </a:xfrm>
            <a:custGeom>
              <a:avLst/>
              <a:gdLst>
                <a:gd name="T0" fmla="*/ 55 w 79"/>
                <a:gd name="T1" fmla="*/ 0 h 141"/>
                <a:gd name="T2" fmla="*/ 24 w 79"/>
                <a:gd name="T3" fmla="*/ 0 h 141"/>
                <a:gd name="T4" fmla="*/ 0 w 79"/>
                <a:gd name="T5" fmla="*/ 24 h 141"/>
                <a:gd name="T6" fmla="*/ 0 w 79"/>
                <a:gd name="T7" fmla="*/ 117 h 141"/>
                <a:gd name="T8" fmla="*/ 24 w 79"/>
                <a:gd name="T9" fmla="*/ 141 h 141"/>
                <a:gd name="T10" fmla="*/ 55 w 79"/>
                <a:gd name="T11" fmla="*/ 141 h 141"/>
                <a:gd name="T12" fmla="*/ 79 w 79"/>
                <a:gd name="T13" fmla="*/ 117 h 141"/>
                <a:gd name="T14" fmla="*/ 79 w 79"/>
                <a:gd name="T15" fmla="*/ 24 h 141"/>
                <a:gd name="T16" fmla="*/ 55 w 79"/>
                <a:gd name="T1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141">
                  <a:moveTo>
                    <a:pt x="55" y="0"/>
                  </a:moveTo>
                  <a:cubicBezTo>
                    <a:pt x="24" y="0"/>
                    <a:pt x="24" y="0"/>
                    <a:pt x="24" y="0"/>
                  </a:cubicBezTo>
                  <a:cubicBezTo>
                    <a:pt x="10" y="0"/>
                    <a:pt x="0" y="10"/>
                    <a:pt x="0" y="24"/>
                  </a:cubicBezTo>
                  <a:cubicBezTo>
                    <a:pt x="0" y="117"/>
                    <a:pt x="0" y="117"/>
                    <a:pt x="0" y="117"/>
                  </a:cubicBezTo>
                  <a:cubicBezTo>
                    <a:pt x="0" y="130"/>
                    <a:pt x="10" y="141"/>
                    <a:pt x="24" y="141"/>
                  </a:cubicBezTo>
                  <a:cubicBezTo>
                    <a:pt x="55" y="141"/>
                    <a:pt x="55" y="141"/>
                    <a:pt x="55" y="141"/>
                  </a:cubicBezTo>
                  <a:cubicBezTo>
                    <a:pt x="68" y="141"/>
                    <a:pt x="79" y="130"/>
                    <a:pt x="79" y="117"/>
                  </a:cubicBezTo>
                  <a:cubicBezTo>
                    <a:pt x="79" y="24"/>
                    <a:pt x="79" y="24"/>
                    <a:pt x="79" y="24"/>
                  </a:cubicBezTo>
                  <a:cubicBezTo>
                    <a:pt x="79" y="10"/>
                    <a:pt x="68" y="0"/>
                    <a:pt x="55" y="0"/>
                  </a:cubicBezTo>
                  <a:close/>
                </a:path>
              </a:pathLst>
            </a:custGeom>
            <a:solidFill>
              <a:srgbClr val="FFFFFF"/>
            </a:solidFill>
            <a:ln w="9525">
              <a:noFill/>
              <a:round/>
            </a:ln>
          </p:spPr>
          <p:txBody>
            <a:bodyPr vert="horz" wrap="square" lIns="91440" tIns="45720" rIns="91440" bIns="45720" numCol="1" anchor="t" anchorCtr="0" compatLnSpc="1"/>
            <a:lstStyle/>
            <a:p>
              <a:endParaRPr lang="zh-CN" altLang="en-US"/>
            </a:p>
          </p:txBody>
        </p:sp>
        <p:sp>
          <p:nvSpPr>
            <p:cNvPr id="213" name="Freeform 6"/>
            <p:cNvSpPr/>
            <p:nvPr/>
          </p:nvSpPr>
          <p:spPr bwMode="auto">
            <a:xfrm>
              <a:off x="4788049" y="5810400"/>
              <a:ext cx="46038" cy="88900"/>
            </a:xfrm>
            <a:custGeom>
              <a:avLst/>
              <a:gdLst>
                <a:gd name="T0" fmla="*/ 5 w 11"/>
                <a:gd name="T1" fmla="*/ 21 h 21"/>
                <a:gd name="T2" fmla="*/ 5 w 11"/>
                <a:gd name="T3" fmla="*/ 21 h 21"/>
                <a:gd name="T4" fmla="*/ 0 w 11"/>
                <a:gd name="T5" fmla="*/ 16 h 21"/>
                <a:gd name="T6" fmla="*/ 0 w 11"/>
                <a:gd name="T7" fmla="*/ 5 h 21"/>
                <a:gd name="T8" fmla="*/ 5 w 11"/>
                <a:gd name="T9" fmla="*/ 0 h 21"/>
                <a:gd name="T10" fmla="*/ 5 w 11"/>
                <a:gd name="T11" fmla="*/ 0 h 21"/>
                <a:gd name="T12" fmla="*/ 11 w 11"/>
                <a:gd name="T13" fmla="*/ 5 h 21"/>
                <a:gd name="T14" fmla="*/ 11 w 11"/>
                <a:gd name="T15" fmla="*/ 16 h 21"/>
                <a:gd name="T16" fmla="*/ 5 w 11"/>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1">
                  <a:moveTo>
                    <a:pt x="5" y="21"/>
                  </a:moveTo>
                  <a:cubicBezTo>
                    <a:pt x="5" y="21"/>
                    <a:pt x="5" y="21"/>
                    <a:pt x="5" y="21"/>
                  </a:cubicBezTo>
                  <a:cubicBezTo>
                    <a:pt x="2" y="21"/>
                    <a:pt x="0" y="19"/>
                    <a:pt x="0" y="16"/>
                  </a:cubicBezTo>
                  <a:cubicBezTo>
                    <a:pt x="0" y="5"/>
                    <a:pt x="0" y="5"/>
                    <a:pt x="0" y="5"/>
                  </a:cubicBezTo>
                  <a:cubicBezTo>
                    <a:pt x="0" y="2"/>
                    <a:pt x="2" y="0"/>
                    <a:pt x="5" y="0"/>
                  </a:cubicBezTo>
                  <a:cubicBezTo>
                    <a:pt x="5" y="0"/>
                    <a:pt x="5" y="0"/>
                    <a:pt x="5" y="0"/>
                  </a:cubicBezTo>
                  <a:cubicBezTo>
                    <a:pt x="8" y="0"/>
                    <a:pt x="11" y="2"/>
                    <a:pt x="11" y="5"/>
                  </a:cubicBezTo>
                  <a:cubicBezTo>
                    <a:pt x="11" y="16"/>
                    <a:pt x="11" y="16"/>
                    <a:pt x="11" y="16"/>
                  </a:cubicBezTo>
                  <a:cubicBezTo>
                    <a:pt x="11" y="19"/>
                    <a:pt x="8" y="21"/>
                    <a:pt x="5" y="21"/>
                  </a:cubicBezTo>
                  <a:close/>
                </a:path>
              </a:pathLst>
            </a:custGeom>
            <a:solidFill>
              <a:srgbClr val="97A1B3"/>
            </a:solidFill>
            <a:ln w="9525">
              <a:noFill/>
              <a:round/>
            </a:ln>
          </p:spPr>
          <p:txBody>
            <a:bodyPr vert="horz" wrap="square" lIns="91440" tIns="45720" rIns="91440" bIns="45720" numCol="1" anchor="t" anchorCtr="0" compatLnSpc="1"/>
            <a:lstStyle/>
            <a:p>
              <a:endParaRPr lang="zh-CN" altLang="en-US"/>
            </a:p>
          </p:txBody>
        </p:sp>
        <p:sp>
          <p:nvSpPr>
            <p:cNvPr id="214" name="Freeform 7"/>
            <p:cNvSpPr/>
            <p:nvPr/>
          </p:nvSpPr>
          <p:spPr bwMode="auto">
            <a:xfrm>
              <a:off x="4549924" y="6243787"/>
              <a:ext cx="80963" cy="119063"/>
            </a:xfrm>
            <a:custGeom>
              <a:avLst/>
              <a:gdLst>
                <a:gd name="T0" fmla="*/ 19 w 19"/>
                <a:gd name="T1" fmla="*/ 28 h 28"/>
                <a:gd name="T2" fmla="*/ 19 w 19"/>
                <a:gd name="T3" fmla="*/ 14 h 28"/>
                <a:gd name="T4" fmla="*/ 2 w 19"/>
                <a:gd name="T5" fmla="*/ 0 h 28"/>
                <a:gd name="T6" fmla="*/ 0 w 19"/>
                <a:gd name="T7" fmla="*/ 2 h 28"/>
                <a:gd name="T8" fmla="*/ 0 w 19"/>
                <a:gd name="T9" fmla="*/ 28 h 28"/>
                <a:gd name="T10" fmla="*/ 19 w 19"/>
                <a:gd name="T11" fmla="*/ 28 h 28"/>
              </a:gdLst>
              <a:ahLst/>
              <a:cxnLst>
                <a:cxn ang="0">
                  <a:pos x="T0" y="T1"/>
                </a:cxn>
                <a:cxn ang="0">
                  <a:pos x="T2" y="T3"/>
                </a:cxn>
                <a:cxn ang="0">
                  <a:pos x="T4" y="T5"/>
                </a:cxn>
                <a:cxn ang="0">
                  <a:pos x="T6" y="T7"/>
                </a:cxn>
                <a:cxn ang="0">
                  <a:pos x="T8" y="T9"/>
                </a:cxn>
                <a:cxn ang="0">
                  <a:pos x="T10" y="T11"/>
                </a:cxn>
              </a:cxnLst>
              <a:rect l="0" t="0" r="r" b="b"/>
              <a:pathLst>
                <a:path w="19" h="28">
                  <a:moveTo>
                    <a:pt x="19" y="28"/>
                  </a:moveTo>
                  <a:cubicBezTo>
                    <a:pt x="19" y="14"/>
                    <a:pt x="19" y="14"/>
                    <a:pt x="19" y="14"/>
                  </a:cubicBezTo>
                  <a:cubicBezTo>
                    <a:pt x="18" y="4"/>
                    <a:pt x="9" y="0"/>
                    <a:pt x="2" y="0"/>
                  </a:cubicBezTo>
                  <a:cubicBezTo>
                    <a:pt x="1" y="0"/>
                    <a:pt x="0" y="1"/>
                    <a:pt x="0" y="2"/>
                  </a:cubicBezTo>
                  <a:cubicBezTo>
                    <a:pt x="0" y="28"/>
                    <a:pt x="0" y="28"/>
                    <a:pt x="0" y="28"/>
                  </a:cubicBezTo>
                  <a:lnTo>
                    <a:pt x="19" y="28"/>
                  </a:lnTo>
                  <a:close/>
                </a:path>
              </a:pathLst>
            </a:custGeom>
            <a:solidFill>
              <a:srgbClr val="F5C779"/>
            </a:solidFill>
            <a:ln w="9525">
              <a:noFill/>
              <a:round/>
            </a:ln>
          </p:spPr>
          <p:txBody>
            <a:bodyPr vert="horz" wrap="square" lIns="91440" tIns="45720" rIns="91440" bIns="45720" numCol="1" anchor="t" anchorCtr="0" compatLnSpc="1"/>
            <a:lstStyle/>
            <a:p>
              <a:endParaRPr lang="zh-CN" altLang="en-US"/>
            </a:p>
          </p:txBody>
        </p:sp>
        <p:sp>
          <p:nvSpPr>
            <p:cNvPr id="215" name="Freeform 8"/>
            <p:cNvSpPr/>
            <p:nvPr/>
          </p:nvSpPr>
          <p:spPr bwMode="auto">
            <a:xfrm>
              <a:off x="4545161" y="6261250"/>
              <a:ext cx="455613" cy="541338"/>
            </a:xfrm>
            <a:custGeom>
              <a:avLst/>
              <a:gdLst>
                <a:gd name="T0" fmla="*/ 66 w 107"/>
                <a:gd name="T1" fmla="*/ 127 h 127"/>
                <a:gd name="T2" fmla="*/ 6 w 107"/>
                <a:gd name="T3" fmla="*/ 71 h 127"/>
                <a:gd name="T4" fmla="*/ 1 w 107"/>
                <a:gd name="T5" fmla="*/ 55 h 127"/>
                <a:gd name="T6" fmla="*/ 6 w 107"/>
                <a:gd name="T7" fmla="*/ 30 h 127"/>
                <a:gd name="T8" fmla="*/ 34 w 107"/>
                <a:gd name="T9" fmla="*/ 30 h 127"/>
                <a:gd name="T10" fmla="*/ 34 w 107"/>
                <a:gd name="T11" fmla="*/ 1 h 127"/>
                <a:gd name="T12" fmla="*/ 107 w 107"/>
                <a:gd name="T13" fmla="*/ 0 h 127"/>
                <a:gd name="T14" fmla="*/ 107 w 107"/>
                <a:gd name="T15" fmla="*/ 59 h 127"/>
                <a:gd name="T16" fmla="*/ 107 w 107"/>
                <a:gd name="T17" fmla="*/ 59 h 127"/>
                <a:gd name="T18" fmla="*/ 99 w 107"/>
                <a:gd name="T19" fmla="*/ 83 h 127"/>
                <a:gd name="T20" fmla="*/ 66 w 107"/>
                <a:gd name="T21"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7" h="127">
                  <a:moveTo>
                    <a:pt x="66" y="127"/>
                  </a:moveTo>
                  <a:cubicBezTo>
                    <a:pt x="6" y="71"/>
                    <a:pt x="6" y="71"/>
                    <a:pt x="6" y="71"/>
                  </a:cubicBezTo>
                  <a:cubicBezTo>
                    <a:pt x="2" y="67"/>
                    <a:pt x="0" y="61"/>
                    <a:pt x="1" y="55"/>
                  </a:cubicBezTo>
                  <a:cubicBezTo>
                    <a:pt x="6" y="30"/>
                    <a:pt x="6" y="30"/>
                    <a:pt x="6" y="30"/>
                  </a:cubicBezTo>
                  <a:cubicBezTo>
                    <a:pt x="34" y="30"/>
                    <a:pt x="34" y="30"/>
                    <a:pt x="34" y="30"/>
                  </a:cubicBezTo>
                  <a:cubicBezTo>
                    <a:pt x="34" y="1"/>
                    <a:pt x="34" y="1"/>
                    <a:pt x="34" y="1"/>
                  </a:cubicBezTo>
                  <a:cubicBezTo>
                    <a:pt x="107" y="0"/>
                    <a:pt x="107" y="0"/>
                    <a:pt x="107" y="0"/>
                  </a:cubicBezTo>
                  <a:cubicBezTo>
                    <a:pt x="107" y="59"/>
                    <a:pt x="107" y="59"/>
                    <a:pt x="107" y="59"/>
                  </a:cubicBezTo>
                  <a:cubicBezTo>
                    <a:pt x="107" y="59"/>
                    <a:pt x="107" y="59"/>
                    <a:pt x="107" y="59"/>
                  </a:cubicBezTo>
                  <a:cubicBezTo>
                    <a:pt x="107" y="68"/>
                    <a:pt x="104" y="76"/>
                    <a:pt x="99" y="83"/>
                  </a:cubicBezTo>
                  <a:lnTo>
                    <a:pt x="66" y="127"/>
                  </a:lnTo>
                  <a:close/>
                </a:path>
              </a:pathLst>
            </a:custGeom>
            <a:solidFill>
              <a:srgbClr val="F5C779"/>
            </a:solidFill>
            <a:ln w="9525">
              <a:noFill/>
              <a:round/>
            </a:ln>
          </p:spPr>
          <p:txBody>
            <a:bodyPr vert="horz" wrap="square" lIns="91440" tIns="45720" rIns="91440" bIns="45720" numCol="1" anchor="t" anchorCtr="0" compatLnSpc="1"/>
            <a:lstStyle/>
            <a:p>
              <a:endParaRPr lang="zh-CN" altLang="en-US"/>
            </a:p>
          </p:txBody>
        </p:sp>
        <p:sp>
          <p:nvSpPr>
            <p:cNvPr id="216" name="Freeform 9"/>
            <p:cNvSpPr/>
            <p:nvPr/>
          </p:nvSpPr>
          <p:spPr bwMode="auto">
            <a:xfrm>
              <a:off x="4549924" y="6346975"/>
              <a:ext cx="80963" cy="182563"/>
            </a:xfrm>
            <a:custGeom>
              <a:avLst/>
              <a:gdLst>
                <a:gd name="T0" fmla="*/ 0 w 51"/>
                <a:gd name="T1" fmla="*/ 0 h 115"/>
                <a:gd name="T2" fmla="*/ 2 w 51"/>
                <a:gd name="T3" fmla="*/ 115 h 115"/>
                <a:gd name="T4" fmla="*/ 51 w 51"/>
                <a:gd name="T5" fmla="*/ 112 h 115"/>
                <a:gd name="T6" fmla="*/ 51 w 51"/>
                <a:gd name="T7" fmla="*/ 0 h 115"/>
                <a:gd name="T8" fmla="*/ 0 w 51"/>
                <a:gd name="T9" fmla="*/ 0 h 115"/>
              </a:gdLst>
              <a:ahLst/>
              <a:cxnLst>
                <a:cxn ang="0">
                  <a:pos x="T0" y="T1"/>
                </a:cxn>
                <a:cxn ang="0">
                  <a:pos x="T2" y="T3"/>
                </a:cxn>
                <a:cxn ang="0">
                  <a:pos x="T4" y="T5"/>
                </a:cxn>
                <a:cxn ang="0">
                  <a:pos x="T6" y="T7"/>
                </a:cxn>
                <a:cxn ang="0">
                  <a:pos x="T8" y="T9"/>
                </a:cxn>
              </a:cxnLst>
              <a:rect l="0" t="0" r="r" b="b"/>
              <a:pathLst>
                <a:path w="51" h="115">
                  <a:moveTo>
                    <a:pt x="0" y="0"/>
                  </a:moveTo>
                  <a:lnTo>
                    <a:pt x="2" y="115"/>
                  </a:lnTo>
                  <a:lnTo>
                    <a:pt x="51" y="112"/>
                  </a:lnTo>
                  <a:lnTo>
                    <a:pt x="51" y="0"/>
                  </a:lnTo>
                  <a:lnTo>
                    <a:pt x="0" y="0"/>
                  </a:lnTo>
                  <a:close/>
                </a:path>
              </a:pathLst>
            </a:custGeom>
            <a:solidFill>
              <a:srgbClr val="F5C779"/>
            </a:solidFill>
            <a:ln w="9525">
              <a:noFill/>
              <a:round/>
            </a:ln>
          </p:spPr>
          <p:txBody>
            <a:bodyPr vert="horz" wrap="square" lIns="91440" tIns="45720" rIns="91440" bIns="45720" numCol="1" anchor="t" anchorCtr="0" compatLnSpc="1"/>
            <a:lstStyle/>
            <a:p>
              <a:endParaRPr lang="zh-CN" altLang="en-US"/>
            </a:p>
          </p:txBody>
        </p:sp>
        <p:sp>
          <p:nvSpPr>
            <p:cNvPr id="217" name="Freeform 10"/>
            <p:cNvSpPr/>
            <p:nvPr/>
          </p:nvSpPr>
          <p:spPr bwMode="auto">
            <a:xfrm>
              <a:off x="4646761" y="6013600"/>
              <a:ext cx="85725" cy="414338"/>
            </a:xfrm>
            <a:custGeom>
              <a:avLst/>
              <a:gdLst>
                <a:gd name="T0" fmla="*/ 9 w 20"/>
                <a:gd name="T1" fmla="*/ 0 h 97"/>
                <a:gd name="T2" fmla="*/ 0 w 20"/>
                <a:gd name="T3" fmla="*/ 10 h 97"/>
                <a:gd name="T4" fmla="*/ 1 w 20"/>
                <a:gd name="T5" fmla="*/ 87 h 97"/>
                <a:gd name="T6" fmla="*/ 10 w 20"/>
                <a:gd name="T7" fmla="*/ 97 h 97"/>
                <a:gd name="T8" fmla="*/ 20 w 20"/>
                <a:gd name="T9" fmla="*/ 87 h 97"/>
                <a:gd name="T10" fmla="*/ 19 w 20"/>
                <a:gd name="T11" fmla="*/ 10 h 97"/>
                <a:gd name="T12" fmla="*/ 9 w 20"/>
                <a:gd name="T13" fmla="*/ 0 h 97"/>
              </a:gdLst>
              <a:ahLst/>
              <a:cxnLst>
                <a:cxn ang="0">
                  <a:pos x="T0" y="T1"/>
                </a:cxn>
                <a:cxn ang="0">
                  <a:pos x="T2" y="T3"/>
                </a:cxn>
                <a:cxn ang="0">
                  <a:pos x="T4" y="T5"/>
                </a:cxn>
                <a:cxn ang="0">
                  <a:pos x="T6" y="T7"/>
                </a:cxn>
                <a:cxn ang="0">
                  <a:pos x="T8" y="T9"/>
                </a:cxn>
                <a:cxn ang="0">
                  <a:pos x="T10" y="T11"/>
                </a:cxn>
                <a:cxn ang="0">
                  <a:pos x="T12" y="T13"/>
                </a:cxn>
              </a:cxnLst>
              <a:rect l="0" t="0" r="r" b="b"/>
              <a:pathLst>
                <a:path w="20" h="97">
                  <a:moveTo>
                    <a:pt x="9" y="0"/>
                  </a:moveTo>
                  <a:cubicBezTo>
                    <a:pt x="4" y="0"/>
                    <a:pt x="0" y="5"/>
                    <a:pt x="0" y="10"/>
                  </a:cubicBezTo>
                  <a:cubicBezTo>
                    <a:pt x="1" y="87"/>
                    <a:pt x="1" y="87"/>
                    <a:pt x="1" y="87"/>
                  </a:cubicBezTo>
                  <a:cubicBezTo>
                    <a:pt x="1" y="93"/>
                    <a:pt x="5" y="97"/>
                    <a:pt x="10" y="97"/>
                  </a:cubicBezTo>
                  <a:cubicBezTo>
                    <a:pt x="16" y="97"/>
                    <a:pt x="20" y="92"/>
                    <a:pt x="20" y="87"/>
                  </a:cubicBezTo>
                  <a:cubicBezTo>
                    <a:pt x="19" y="10"/>
                    <a:pt x="19" y="10"/>
                    <a:pt x="19" y="10"/>
                  </a:cubicBezTo>
                  <a:cubicBezTo>
                    <a:pt x="19" y="5"/>
                    <a:pt x="15" y="0"/>
                    <a:pt x="9" y="0"/>
                  </a:cubicBezTo>
                  <a:close/>
                </a:path>
              </a:pathLst>
            </a:custGeom>
            <a:solidFill>
              <a:srgbClr val="F5C779"/>
            </a:solidFill>
            <a:ln w="9525">
              <a:noFill/>
              <a:round/>
            </a:ln>
          </p:spPr>
          <p:txBody>
            <a:bodyPr vert="horz" wrap="square" lIns="91440" tIns="45720" rIns="91440" bIns="45720" numCol="1" anchor="t" anchorCtr="0" compatLnSpc="1"/>
            <a:lstStyle/>
            <a:p>
              <a:endParaRPr lang="zh-CN" altLang="en-US"/>
            </a:p>
          </p:txBody>
        </p:sp>
        <p:sp>
          <p:nvSpPr>
            <p:cNvPr id="218" name="Freeform 11"/>
            <p:cNvSpPr/>
            <p:nvPr/>
          </p:nvSpPr>
          <p:spPr bwMode="auto">
            <a:xfrm>
              <a:off x="4722961" y="5985025"/>
              <a:ext cx="128588" cy="344488"/>
            </a:xfrm>
            <a:custGeom>
              <a:avLst/>
              <a:gdLst>
                <a:gd name="T0" fmla="*/ 21 w 30"/>
                <a:gd name="T1" fmla="*/ 1 h 81"/>
                <a:gd name="T2" fmla="*/ 10 w 30"/>
                <a:gd name="T3" fmla="*/ 9 h 81"/>
                <a:gd name="T4" fmla="*/ 1 w 30"/>
                <a:gd name="T5" fmla="*/ 69 h 81"/>
                <a:gd name="T6" fmla="*/ 9 w 30"/>
                <a:gd name="T7" fmla="*/ 80 h 81"/>
                <a:gd name="T8" fmla="*/ 20 w 30"/>
                <a:gd name="T9" fmla="*/ 72 h 81"/>
                <a:gd name="T10" fmla="*/ 29 w 30"/>
                <a:gd name="T11" fmla="*/ 12 h 81"/>
                <a:gd name="T12" fmla="*/ 21 w 30"/>
                <a:gd name="T13" fmla="*/ 1 h 81"/>
              </a:gdLst>
              <a:ahLst/>
              <a:cxnLst>
                <a:cxn ang="0">
                  <a:pos x="T0" y="T1"/>
                </a:cxn>
                <a:cxn ang="0">
                  <a:pos x="T2" y="T3"/>
                </a:cxn>
                <a:cxn ang="0">
                  <a:pos x="T4" y="T5"/>
                </a:cxn>
                <a:cxn ang="0">
                  <a:pos x="T6" y="T7"/>
                </a:cxn>
                <a:cxn ang="0">
                  <a:pos x="T8" y="T9"/>
                </a:cxn>
                <a:cxn ang="0">
                  <a:pos x="T10" y="T11"/>
                </a:cxn>
                <a:cxn ang="0">
                  <a:pos x="T12" y="T13"/>
                </a:cxn>
              </a:cxnLst>
              <a:rect l="0" t="0" r="r" b="b"/>
              <a:pathLst>
                <a:path w="30" h="81">
                  <a:moveTo>
                    <a:pt x="21" y="1"/>
                  </a:moveTo>
                  <a:cubicBezTo>
                    <a:pt x="16" y="0"/>
                    <a:pt x="11" y="4"/>
                    <a:pt x="10" y="9"/>
                  </a:cubicBezTo>
                  <a:cubicBezTo>
                    <a:pt x="1" y="69"/>
                    <a:pt x="1" y="69"/>
                    <a:pt x="1" y="69"/>
                  </a:cubicBezTo>
                  <a:cubicBezTo>
                    <a:pt x="0" y="74"/>
                    <a:pt x="4" y="79"/>
                    <a:pt x="9" y="80"/>
                  </a:cubicBezTo>
                  <a:cubicBezTo>
                    <a:pt x="15" y="81"/>
                    <a:pt x="19" y="77"/>
                    <a:pt x="20" y="72"/>
                  </a:cubicBezTo>
                  <a:cubicBezTo>
                    <a:pt x="29" y="12"/>
                    <a:pt x="29" y="12"/>
                    <a:pt x="29" y="12"/>
                  </a:cubicBezTo>
                  <a:cubicBezTo>
                    <a:pt x="30" y="7"/>
                    <a:pt x="26" y="2"/>
                    <a:pt x="21" y="1"/>
                  </a:cubicBezTo>
                  <a:close/>
                </a:path>
              </a:pathLst>
            </a:custGeom>
            <a:solidFill>
              <a:srgbClr val="F5C779"/>
            </a:solidFill>
            <a:ln w="9525">
              <a:noFill/>
              <a:round/>
            </a:ln>
          </p:spPr>
          <p:txBody>
            <a:bodyPr vert="horz" wrap="square" lIns="91440" tIns="45720" rIns="91440" bIns="45720" numCol="1" anchor="t" anchorCtr="0" compatLnSpc="1"/>
            <a:lstStyle/>
            <a:p>
              <a:endParaRPr lang="zh-CN" altLang="en-US"/>
            </a:p>
          </p:txBody>
        </p:sp>
        <p:sp>
          <p:nvSpPr>
            <p:cNvPr id="219" name="Freeform 12"/>
            <p:cNvSpPr/>
            <p:nvPr/>
          </p:nvSpPr>
          <p:spPr bwMode="auto">
            <a:xfrm>
              <a:off x="4813449" y="6013600"/>
              <a:ext cx="122238" cy="341313"/>
            </a:xfrm>
            <a:custGeom>
              <a:avLst/>
              <a:gdLst>
                <a:gd name="T0" fmla="*/ 20 w 29"/>
                <a:gd name="T1" fmla="*/ 0 h 80"/>
                <a:gd name="T2" fmla="*/ 9 w 29"/>
                <a:gd name="T3" fmla="*/ 9 h 80"/>
                <a:gd name="T4" fmla="*/ 1 w 29"/>
                <a:gd name="T5" fmla="*/ 68 h 80"/>
                <a:gd name="T6" fmla="*/ 9 w 29"/>
                <a:gd name="T7" fmla="*/ 79 h 80"/>
                <a:gd name="T8" fmla="*/ 20 w 29"/>
                <a:gd name="T9" fmla="*/ 71 h 80"/>
                <a:gd name="T10" fmla="*/ 29 w 29"/>
                <a:gd name="T11" fmla="*/ 12 h 80"/>
                <a:gd name="T12" fmla="*/ 20 w 29"/>
                <a:gd name="T13" fmla="*/ 0 h 80"/>
              </a:gdLst>
              <a:ahLst/>
              <a:cxnLst>
                <a:cxn ang="0">
                  <a:pos x="T0" y="T1"/>
                </a:cxn>
                <a:cxn ang="0">
                  <a:pos x="T2" y="T3"/>
                </a:cxn>
                <a:cxn ang="0">
                  <a:pos x="T4" y="T5"/>
                </a:cxn>
                <a:cxn ang="0">
                  <a:pos x="T6" y="T7"/>
                </a:cxn>
                <a:cxn ang="0">
                  <a:pos x="T8" y="T9"/>
                </a:cxn>
                <a:cxn ang="0">
                  <a:pos x="T10" y="T11"/>
                </a:cxn>
                <a:cxn ang="0">
                  <a:pos x="T12" y="T13"/>
                </a:cxn>
              </a:cxnLst>
              <a:rect l="0" t="0" r="r" b="b"/>
              <a:pathLst>
                <a:path w="29" h="80">
                  <a:moveTo>
                    <a:pt x="20" y="0"/>
                  </a:moveTo>
                  <a:cubicBezTo>
                    <a:pt x="15" y="0"/>
                    <a:pt x="10" y="3"/>
                    <a:pt x="9" y="9"/>
                  </a:cubicBezTo>
                  <a:cubicBezTo>
                    <a:pt x="1" y="68"/>
                    <a:pt x="1" y="68"/>
                    <a:pt x="1" y="68"/>
                  </a:cubicBezTo>
                  <a:cubicBezTo>
                    <a:pt x="0" y="74"/>
                    <a:pt x="3" y="79"/>
                    <a:pt x="9" y="79"/>
                  </a:cubicBezTo>
                  <a:cubicBezTo>
                    <a:pt x="14" y="80"/>
                    <a:pt x="19" y="76"/>
                    <a:pt x="20" y="71"/>
                  </a:cubicBezTo>
                  <a:cubicBezTo>
                    <a:pt x="29" y="12"/>
                    <a:pt x="29" y="12"/>
                    <a:pt x="29" y="12"/>
                  </a:cubicBezTo>
                  <a:cubicBezTo>
                    <a:pt x="29" y="6"/>
                    <a:pt x="26" y="1"/>
                    <a:pt x="20" y="0"/>
                  </a:cubicBezTo>
                  <a:close/>
                </a:path>
              </a:pathLst>
            </a:custGeom>
            <a:solidFill>
              <a:srgbClr val="F5C779"/>
            </a:solidFill>
            <a:ln w="9525">
              <a:noFill/>
              <a:round/>
            </a:ln>
          </p:spPr>
          <p:txBody>
            <a:bodyPr vert="horz" wrap="square" lIns="91440" tIns="45720" rIns="91440" bIns="45720" numCol="1" anchor="t" anchorCtr="0" compatLnSpc="1"/>
            <a:lstStyle/>
            <a:p>
              <a:endParaRPr lang="zh-CN" altLang="en-US"/>
            </a:p>
          </p:txBody>
        </p:sp>
        <p:sp>
          <p:nvSpPr>
            <p:cNvPr id="220" name="Freeform 13"/>
            <p:cNvSpPr/>
            <p:nvPr/>
          </p:nvSpPr>
          <p:spPr bwMode="auto">
            <a:xfrm>
              <a:off x="4897586" y="6056462"/>
              <a:ext cx="128588" cy="346075"/>
            </a:xfrm>
            <a:custGeom>
              <a:avLst/>
              <a:gdLst>
                <a:gd name="T0" fmla="*/ 21 w 30"/>
                <a:gd name="T1" fmla="*/ 1 h 81"/>
                <a:gd name="T2" fmla="*/ 10 w 30"/>
                <a:gd name="T3" fmla="*/ 9 h 81"/>
                <a:gd name="T4" fmla="*/ 1 w 30"/>
                <a:gd name="T5" fmla="*/ 69 h 81"/>
                <a:gd name="T6" fmla="*/ 9 w 30"/>
                <a:gd name="T7" fmla="*/ 80 h 81"/>
                <a:gd name="T8" fmla="*/ 20 w 30"/>
                <a:gd name="T9" fmla="*/ 72 h 81"/>
                <a:gd name="T10" fmla="*/ 29 w 30"/>
                <a:gd name="T11" fmla="*/ 12 h 81"/>
                <a:gd name="T12" fmla="*/ 21 w 30"/>
                <a:gd name="T13" fmla="*/ 1 h 81"/>
              </a:gdLst>
              <a:ahLst/>
              <a:cxnLst>
                <a:cxn ang="0">
                  <a:pos x="T0" y="T1"/>
                </a:cxn>
                <a:cxn ang="0">
                  <a:pos x="T2" y="T3"/>
                </a:cxn>
                <a:cxn ang="0">
                  <a:pos x="T4" y="T5"/>
                </a:cxn>
                <a:cxn ang="0">
                  <a:pos x="T6" y="T7"/>
                </a:cxn>
                <a:cxn ang="0">
                  <a:pos x="T8" y="T9"/>
                </a:cxn>
                <a:cxn ang="0">
                  <a:pos x="T10" y="T11"/>
                </a:cxn>
                <a:cxn ang="0">
                  <a:pos x="T12" y="T13"/>
                </a:cxn>
              </a:cxnLst>
              <a:rect l="0" t="0" r="r" b="b"/>
              <a:pathLst>
                <a:path w="30" h="81">
                  <a:moveTo>
                    <a:pt x="21" y="1"/>
                  </a:moveTo>
                  <a:cubicBezTo>
                    <a:pt x="16" y="0"/>
                    <a:pt x="11" y="4"/>
                    <a:pt x="10" y="9"/>
                  </a:cubicBezTo>
                  <a:cubicBezTo>
                    <a:pt x="1" y="69"/>
                    <a:pt x="1" y="69"/>
                    <a:pt x="1" y="69"/>
                  </a:cubicBezTo>
                  <a:cubicBezTo>
                    <a:pt x="0" y="74"/>
                    <a:pt x="4" y="79"/>
                    <a:pt x="9" y="80"/>
                  </a:cubicBezTo>
                  <a:cubicBezTo>
                    <a:pt x="15" y="81"/>
                    <a:pt x="20" y="77"/>
                    <a:pt x="20" y="72"/>
                  </a:cubicBezTo>
                  <a:cubicBezTo>
                    <a:pt x="29" y="12"/>
                    <a:pt x="29" y="12"/>
                    <a:pt x="29" y="12"/>
                  </a:cubicBezTo>
                  <a:cubicBezTo>
                    <a:pt x="30" y="7"/>
                    <a:pt x="26" y="2"/>
                    <a:pt x="21" y="1"/>
                  </a:cubicBezTo>
                  <a:close/>
                </a:path>
              </a:pathLst>
            </a:custGeom>
            <a:solidFill>
              <a:srgbClr val="F5C779"/>
            </a:solidFill>
            <a:ln w="9525">
              <a:noFill/>
              <a:round/>
            </a:ln>
          </p:spPr>
          <p:txBody>
            <a:bodyPr vert="horz" wrap="square" lIns="91440" tIns="45720" rIns="91440" bIns="45720" numCol="1" anchor="t" anchorCtr="0" compatLnSpc="1"/>
            <a:lstStyle/>
            <a:p>
              <a:endParaRPr lang="zh-CN" altLang="en-US"/>
            </a:p>
          </p:txBody>
        </p:sp>
        <p:sp>
          <p:nvSpPr>
            <p:cNvPr id="221" name="Rectangle 14"/>
            <p:cNvSpPr>
              <a:spLocks noChangeArrowheads="1"/>
            </p:cNvSpPr>
            <p:nvPr/>
          </p:nvSpPr>
          <p:spPr bwMode="auto">
            <a:xfrm>
              <a:off x="4664224" y="6640662"/>
              <a:ext cx="276225" cy="225425"/>
            </a:xfrm>
            <a:prstGeom prst="rect">
              <a:avLst/>
            </a:prstGeom>
            <a:solidFill>
              <a:srgbClr val="F5C779"/>
            </a:solidFill>
            <a:ln w="9525">
              <a:noFill/>
              <a:miter lim="800000"/>
            </a:ln>
          </p:spPr>
          <p:txBody>
            <a:bodyPr vert="horz" wrap="square" lIns="91440" tIns="45720" rIns="91440" bIns="45720" numCol="1" anchor="t" anchorCtr="0" compatLnSpc="1"/>
            <a:lstStyle/>
            <a:p>
              <a:endParaRPr lang="zh-CN" altLang="en-US"/>
            </a:p>
          </p:txBody>
        </p:sp>
        <p:sp>
          <p:nvSpPr>
            <p:cNvPr id="222" name="Freeform 15"/>
            <p:cNvSpPr/>
            <p:nvPr/>
          </p:nvSpPr>
          <p:spPr bwMode="auto">
            <a:xfrm>
              <a:off x="3379936" y="5524650"/>
              <a:ext cx="1436688" cy="1012825"/>
            </a:xfrm>
            <a:custGeom>
              <a:avLst/>
              <a:gdLst>
                <a:gd name="T0" fmla="*/ 296 w 338"/>
                <a:gd name="T1" fmla="*/ 0 h 238"/>
                <a:gd name="T2" fmla="*/ 266 w 338"/>
                <a:gd name="T3" fmla="*/ 0 h 238"/>
                <a:gd name="T4" fmla="*/ 223 w 338"/>
                <a:gd name="T5" fmla="*/ 42 h 238"/>
                <a:gd name="T6" fmla="*/ 223 w 338"/>
                <a:gd name="T7" fmla="*/ 195 h 238"/>
                <a:gd name="T8" fmla="*/ 185 w 338"/>
                <a:gd name="T9" fmla="*/ 234 h 238"/>
                <a:gd name="T10" fmla="*/ 42 w 338"/>
                <a:gd name="T11" fmla="*/ 234 h 238"/>
                <a:gd name="T12" fmla="*/ 42 w 338"/>
                <a:gd name="T13" fmla="*/ 234 h 238"/>
                <a:gd name="T14" fmla="*/ 15 w 338"/>
                <a:gd name="T15" fmla="*/ 223 h 238"/>
                <a:gd name="T16" fmla="*/ 4 w 338"/>
                <a:gd name="T17" fmla="*/ 196 h 238"/>
                <a:gd name="T18" fmla="*/ 4 w 338"/>
                <a:gd name="T19" fmla="*/ 188 h 238"/>
                <a:gd name="T20" fmla="*/ 0 w 338"/>
                <a:gd name="T21" fmla="*/ 188 h 238"/>
                <a:gd name="T22" fmla="*/ 0 w 338"/>
                <a:gd name="T23" fmla="*/ 196 h 238"/>
                <a:gd name="T24" fmla="*/ 12 w 338"/>
                <a:gd name="T25" fmla="*/ 226 h 238"/>
                <a:gd name="T26" fmla="*/ 42 w 338"/>
                <a:gd name="T27" fmla="*/ 238 h 238"/>
                <a:gd name="T28" fmla="*/ 42 w 338"/>
                <a:gd name="T29" fmla="*/ 238 h 238"/>
                <a:gd name="T30" fmla="*/ 185 w 338"/>
                <a:gd name="T31" fmla="*/ 238 h 238"/>
                <a:gd name="T32" fmla="*/ 227 w 338"/>
                <a:gd name="T33" fmla="*/ 195 h 238"/>
                <a:gd name="T34" fmla="*/ 227 w 338"/>
                <a:gd name="T35" fmla="*/ 42 h 238"/>
                <a:gd name="T36" fmla="*/ 266 w 338"/>
                <a:gd name="T37" fmla="*/ 4 h 238"/>
                <a:gd name="T38" fmla="*/ 296 w 338"/>
                <a:gd name="T39" fmla="*/ 4 h 238"/>
                <a:gd name="T40" fmla="*/ 334 w 338"/>
                <a:gd name="T41" fmla="*/ 42 h 238"/>
                <a:gd name="T42" fmla="*/ 334 w 338"/>
                <a:gd name="T43" fmla="*/ 54 h 238"/>
                <a:gd name="T44" fmla="*/ 338 w 338"/>
                <a:gd name="T45" fmla="*/ 54 h 238"/>
                <a:gd name="T46" fmla="*/ 338 w 338"/>
                <a:gd name="T47" fmla="*/ 42 h 238"/>
                <a:gd name="T48" fmla="*/ 296 w 338"/>
                <a:gd name="T49"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8" h="238">
                  <a:moveTo>
                    <a:pt x="296" y="0"/>
                  </a:moveTo>
                  <a:cubicBezTo>
                    <a:pt x="266" y="0"/>
                    <a:pt x="266" y="0"/>
                    <a:pt x="266" y="0"/>
                  </a:cubicBezTo>
                  <a:cubicBezTo>
                    <a:pt x="242" y="0"/>
                    <a:pt x="223" y="19"/>
                    <a:pt x="223" y="42"/>
                  </a:cubicBezTo>
                  <a:cubicBezTo>
                    <a:pt x="223" y="195"/>
                    <a:pt x="223" y="195"/>
                    <a:pt x="223" y="195"/>
                  </a:cubicBezTo>
                  <a:cubicBezTo>
                    <a:pt x="223" y="216"/>
                    <a:pt x="206" y="234"/>
                    <a:pt x="185" y="234"/>
                  </a:cubicBezTo>
                  <a:cubicBezTo>
                    <a:pt x="42" y="234"/>
                    <a:pt x="42" y="234"/>
                    <a:pt x="42" y="234"/>
                  </a:cubicBezTo>
                  <a:cubicBezTo>
                    <a:pt x="42" y="234"/>
                    <a:pt x="42" y="234"/>
                    <a:pt x="42" y="234"/>
                  </a:cubicBezTo>
                  <a:cubicBezTo>
                    <a:pt x="32" y="234"/>
                    <a:pt x="22" y="230"/>
                    <a:pt x="15" y="223"/>
                  </a:cubicBezTo>
                  <a:cubicBezTo>
                    <a:pt x="8" y="216"/>
                    <a:pt x="4" y="206"/>
                    <a:pt x="4" y="196"/>
                  </a:cubicBezTo>
                  <a:cubicBezTo>
                    <a:pt x="4" y="188"/>
                    <a:pt x="4" y="188"/>
                    <a:pt x="4" y="188"/>
                  </a:cubicBezTo>
                  <a:cubicBezTo>
                    <a:pt x="0" y="188"/>
                    <a:pt x="0" y="188"/>
                    <a:pt x="0" y="188"/>
                  </a:cubicBezTo>
                  <a:cubicBezTo>
                    <a:pt x="0" y="196"/>
                    <a:pt x="0" y="196"/>
                    <a:pt x="0" y="196"/>
                  </a:cubicBezTo>
                  <a:cubicBezTo>
                    <a:pt x="0" y="207"/>
                    <a:pt x="4" y="218"/>
                    <a:pt x="12" y="226"/>
                  </a:cubicBezTo>
                  <a:cubicBezTo>
                    <a:pt x="20" y="234"/>
                    <a:pt x="31" y="238"/>
                    <a:pt x="42" y="238"/>
                  </a:cubicBezTo>
                  <a:cubicBezTo>
                    <a:pt x="42" y="238"/>
                    <a:pt x="42" y="238"/>
                    <a:pt x="42" y="238"/>
                  </a:cubicBezTo>
                  <a:cubicBezTo>
                    <a:pt x="185" y="238"/>
                    <a:pt x="185" y="238"/>
                    <a:pt x="185" y="238"/>
                  </a:cubicBezTo>
                  <a:cubicBezTo>
                    <a:pt x="208" y="238"/>
                    <a:pt x="227" y="219"/>
                    <a:pt x="227" y="195"/>
                  </a:cubicBezTo>
                  <a:cubicBezTo>
                    <a:pt x="227" y="42"/>
                    <a:pt x="227" y="42"/>
                    <a:pt x="227" y="42"/>
                  </a:cubicBezTo>
                  <a:cubicBezTo>
                    <a:pt x="227" y="21"/>
                    <a:pt x="245" y="4"/>
                    <a:pt x="266" y="4"/>
                  </a:cubicBezTo>
                  <a:cubicBezTo>
                    <a:pt x="296" y="4"/>
                    <a:pt x="296" y="4"/>
                    <a:pt x="296" y="4"/>
                  </a:cubicBezTo>
                  <a:cubicBezTo>
                    <a:pt x="317" y="4"/>
                    <a:pt x="334" y="21"/>
                    <a:pt x="334" y="42"/>
                  </a:cubicBezTo>
                  <a:cubicBezTo>
                    <a:pt x="334" y="54"/>
                    <a:pt x="334" y="54"/>
                    <a:pt x="334" y="54"/>
                  </a:cubicBezTo>
                  <a:cubicBezTo>
                    <a:pt x="338" y="54"/>
                    <a:pt x="338" y="54"/>
                    <a:pt x="338" y="54"/>
                  </a:cubicBezTo>
                  <a:cubicBezTo>
                    <a:pt x="338" y="42"/>
                    <a:pt x="338" y="42"/>
                    <a:pt x="338" y="42"/>
                  </a:cubicBezTo>
                  <a:cubicBezTo>
                    <a:pt x="338" y="19"/>
                    <a:pt x="319" y="0"/>
                    <a:pt x="296" y="0"/>
                  </a:cubicBezTo>
                  <a:close/>
                </a:path>
              </a:pathLst>
            </a:custGeom>
            <a:solidFill>
              <a:srgbClr val="FFFFFF"/>
            </a:solidFill>
            <a:ln w="9525">
              <a:noFill/>
              <a:round/>
            </a:ln>
          </p:spPr>
          <p:txBody>
            <a:bodyPr vert="horz" wrap="square" lIns="91440" tIns="45720" rIns="91440" bIns="45720" numCol="1" anchor="t" anchorCtr="0" compatLnSpc="1"/>
            <a:lstStyle/>
            <a:p>
              <a:endParaRPr lang="zh-CN" altLang="en-US"/>
            </a:p>
          </p:txBody>
        </p:sp>
        <p:sp>
          <p:nvSpPr>
            <p:cNvPr id="223" name="Freeform 16"/>
            <p:cNvSpPr/>
            <p:nvPr/>
          </p:nvSpPr>
          <p:spPr bwMode="auto">
            <a:xfrm>
              <a:off x="2621111" y="5357962"/>
              <a:ext cx="1528763" cy="996950"/>
            </a:xfrm>
            <a:custGeom>
              <a:avLst/>
              <a:gdLst>
                <a:gd name="T0" fmla="*/ 352 w 359"/>
                <a:gd name="T1" fmla="*/ 0 h 234"/>
                <a:gd name="T2" fmla="*/ 7 w 359"/>
                <a:gd name="T3" fmla="*/ 0 h 234"/>
                <a:gd name="T4" fmla="*/ 0 w 359"/>
                <a:gd name="T5" fmla="*/ 8 h 234"/>
                <a:gd name="T6" fmla="*/ 0 w 359"/>
                <a:gd name="T7" fmla="*/ 227 h 234"/>
                <a:gd name="T8" fmla="*/ 7 w 359"/>
                <a:gd name="T9" fmla="*/ 234 h 234"/>
                <a:gd name="T10" fmla="*/ 352 w 359"/>
                <a:gd name="T11" fmla="*/ 234 h 234"/>
                <a:gd name="T12" fmla="*/ 359 w 359"/>
                <a:gd name="T13" fmla="*/ 227 h 234"/>
                <a:gd name="T14" fmla="*/ 359 w 359"/>
                <a:gd name="T15" fmla="*/ 8 h 234"/>
                <a:gd name="T16" fmla="*/ 352 w 359"/>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234">
                  <a:moveTo>
                    <a:pt x="352" y="0"/>
                  </a:moveTo>
                  <a:cubicBezTo>
                    <a:pt x="7" y="0"/>
                    <a:pt x="7" y="0"/>
                    <a:pt x="7" y="0"/>
                  </a:cubicBezTo>
                  <a:cubicBezTo>
                    <a:pt x="3" y="0"/>
                    <a:pt x="0" y="4"/>
                    <a:pt x="0" y="8"/>
                  </a:cubicBezTo>
                  <a:cubicBezTo>
                    <a:pt x="0" y="227"/>
                    <a:pt x="0" y="227"/>
                    <a:pt x="0" y="227"/>
                  </a:cubicBezTo>
                  <a:cubicBezTo>
                    <a:pt x="0" y="231"/>
                    <a:pt x="3" y="234"/>
                    <a:pt x="7" y="234"/>
                  </a:cubicBezTo>
                  <a:cubicBezTo>
                    <a:pt x="352" y="234"/>
                    <a:pt x="352" y="234"/>
                    <a:pt x="352" y="234"/>
                  </a:cubicBezTo>
                  <a:cubicBezTo>
                    <a:pt x="356" y="234"/>
                    <a:pt x="359" y="231"/>
                    <a:pt x="359" y="227"/>
                  </a:cubicBezTo>
                  <a:cubicBezTo>
                    <a:pt x="359" y="8"/>
                    <a:pt x="359" y="8"/>
                    <a:pt x="359" y="8"/>
                  </a:cubicBezTo>
                  <a:cubicBezTo>
                    <a:pt x="359" y="4"/>
                    <a:pt x="356" y="0"/>
                    <a:pt x="352" y="0"/>
                  </a:cubicBezTo>
                  <a:close/>
                </a:path>
              </a:pathLst>
            </a:custGeom>
            <a:solidFill>
              <a:srgbClr val="CCD2CF"/>
            </a:solidFill>
            <a:ln w="9525">
              <a:noFill/>
              <a:round/>
            </a:ln>
          </p:spPr>
          <p:txBody>
            <a:bodyPr vert="horz" wrap="square" lIns="91440" tIns="45720" rIns="91440" bIns="45720" numCol="1" anchor="t" anchorCtr="0" compatLnSpc="1"/>
            <a:lstStyle/>
            <a:p>
              <a:endParaRPr lang="zh-CN" altLang="en-US"/>
            </a:p>
          </p:txBody>
        </p:sp>
        <p:sp>
          <p:nvSpPr>
            <p:cNvPr id="224" name="Freeform 17"/>
            <p:cNvSpPr/>
            <p:nvPr/>
          </p:nvSpPr>
          <p:spPr bwMode="auto">
            <a:xfrm>
              <a:off x="3208486" y="6018362"/>
              <a:ext cx="354013" cy="268288"/>
            </a:xfrm>
            <a:custGeom>
              <a:avLst/>
              <a:gdLst>
                <a:gd name="T0" fmla="*/ 82 w 83"/>
                <a:gd name="T1" fmla="*/ 0 h 63"/>
                <a:gd name="T2" fmla="*/ 1 w 83"/>
                <a:gd name="T3" fmla="*/ 0 h 63"/>
                <a:gd name="T4" fmla="*/ 0 w 83"/>
                <a:gd name="T5" fmla="*/ 2 h 63"/>
                <a:gd name="T6" fmla="*/ 0 w 83"/>
                <a:gd name="T7" fmla="*/ 61 h 63"/>
                <a:gd name="T8" fmla="*/ 1 w 83"/>
                <a:gd name="T9" fmla="*/ 63 h 63"/>
                <a:gd name="T10" fmla="*/ 82 w 83"/>
                <a:gd name="T11" fmla="*/ 63 h 63"/>
                <a:gd name="T12" fmla="*/ 83 w 83"/>
                <a:gd name="T13" fmla="*/ 61 h 63"/>
                <a:gd name="T14" fmla="*/ 83 w 83"/>
                <a:gd name="T15" fmla="*/ 2 h 63"/>
                <a:gd name="T16" fmla="*/ 82 w 83"/>
                <a:gd name="T17"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63">
                  <a:moveTo>
                    <a:pt x="82" y="0"/>
                  </a:moveTo>
                  <a:cubicBezTo>
                    <a:pt x="1" y="0"/>
                    <a:pt x="1" y="0"/>
                    <a:pt x="1" y="0"/>
                  </a:cubicBezTo>
                  <a:cubicBezTo>
                    <a:pt x="1" y="0"/>
                    <a:pt x="0" y="1"/>
                    <a:pt x="0" y="2"/>
                  </a:cubicBezTo>
                  <a:cubicBezTo>
                    <a:pt x="0" y="61"/>
                    <a:pt x="0" y="61"/>
                    <a:pt x="0" y="61"/>
                  </a:cubicBezTo>
                  <a:cubicBezTo>
                    <a:pt x="0" y="62"/>
                    <a:pt x="1" y="63"/>
                    <a:pt x="1" y="63"/>
                  </a:cubicBezTo>
                  <a:cubicBezTo>
                    <a:pt x="82" y="63"/>
                    <a:pt x="82" y="63"/>
                    <a:pt x="82" y="63"/>
                  </a:cubicBezTo>
                  <a:cubicBezTo>
                    <a:pt x="82" y="63"/>
                    <a:pt x="83" y="62"/>
                    <a:pt x="83" y="61"/>
                  </a:cubicBezTo>
                  <a:cubicBezTo>
                    <a:pt x="83" y="2"/>
                    <a:pt x="83" y="2"/>
                    <a:pt x="83" y="2"/>
                  </a:cubicBezTo>
                  <a:cubicBezTo>
                    <a:pt x="83" y="1"/>
                    <a:pt x="82" y="0"/>
                    <a:pt x="82" y="0"/>
                  </a:cubicBezTo>
                  <a:close/>
                </a:path>
              </a:pathLst>
            </a:custGeom>
            <a:solidFill>
              <a:srgbClr val="787F81"/>
            </a:solidFill>
            <a:ln w="9525">
              <a:noFill/>
              <a:round/>
            </a:ln>
          </p:spPr>
          <p:txBody>
            <a:bodyPr vert="horz" wrap="square" lIns="91440" tIns="45720" rIns="91440" bIns="45720" numCol="1" anchor="t" anchorCtr="0" compatLnSpc="1"/>
            <a:lstStyle/>
            <a:p>
              <a:endParaRPr lang="zh-CN" altLang="en-US"/>
            </a:p>
          </p:txBody>
        </p:sp>
        <p:sp>
          <p:nvSpPr>
            <p:cNvPr id="225" name="Rectangle 18"/>
            <p:cNvSpPr>
              <a:spLocks noChangeArrowheads="1"/>
            </p:cNvSpPr>
            <p:nvPr/>
          </p:nvSpPr>
          <p:spPr bwMode="auto">
            <a:xfrm>
              <a:off x="3962549" y="5481787"/>
              <a:ext cx="71438" cy="333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26" name="Rectangle 19"/>
            <p:cNvSpPr>
              <a:spLocks noChangeArrowheads="1"/>
            </p:cNvSpPr>
            <p:nvPr/>
          </p:nvSpPr>
          <p:spPr bwMode="auto">
            <a:xfrm>
              <a:off x="3872061" y="5481787"/>
              <a:ext cx="77788" cy="333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27" name="Rectangle 20"/>
            <p:cNvSpPr>
              <a:spLocks noChangeArrowheads="1"/>
            </p:cNvSpPr>
            <p:nvPr/>
          </p:nvSpPr>
          <p:spPr bwMode="auto">
            <a:xfrm>
              <a:off x="3787924" y="5481787"/>
              <a:ext cx="71438" cy="333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28" name="Rectangle 21"/>
            <p:cNvSpPr>
              <a:spLocks noChangeArrowheads="1"/>
            </p:cNvSpPr>
            <p:nvPr/>
          </p:nvSpPr>
          <p:spPr bwMode="auto">
            <a:xfrm>
              <a:off x="3699024" y="5481787"/>
              <a:ext cx="71438" cy="333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29" name="Rectangle 22"/>
            <p:cNvSpPr>
              <a:spLocks noChangeArrowheads="1"/>
            </p:cNvSpPr>
            <p:nvPr/>
          </p:nvSpPr>
          <p:spPr bwMode="auto">
            <a:xfrm>
              <a:off x="3613299" y="5481787"/>
              <a:ext cx="71438" cy="333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30" name="Rectangle 23"/>
            <p:cNvSpPr>
              <a:spLocks noChangeArrowheads="1"/>
            </p:cNvSpPr>
            <p:nvPr/>
          </p:nvSpPr>
          <p:spPr bwMode="auto">
            <a:xfrm>
              <a:off x="3524399" y="5481787"/>
              <a:ext cx="71438" cy="333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31" name="Rectangle 24"/>
            <p:cNvSpPr>
              <a:spLocks noChangeArrowheads="1"/>
            </p:cNvSpPr>
            <p:nvPr/>
          </p:nvSpPr>
          <p:spPr bwMode="auto">
            <a:xfrm>
              <a:off x="3433911" y="5481787"/>
              <a:ext cx="77788" cy="333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32" name="Rectangle 25"/>
            <p:cNvSpPr>
              <a:spLocks noChangeArrowheads="1"/>
            </p:cNvSpPr>
            <p:nvPr/>
          </p:nvSpPr>
          <p:spPr bwMode="auto">
            <a:xfrm>
              <a:off x="3349774" y="5481787"/>
              <a:ext cx="71438" cy="333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33" name="Rectangle 26"/>
            <p:cNvSpPr>
              <a:spLocks noChangeArrowheads="1"/>
            </p:cNvSpPr>
            <p:nvPr/>
          </p:nvSpPr>
          <p:spPr bwMode="auto">
            <a:xfrm>
              <a:off x="3259286" y="5481787"/>
              <a:ext cx="77788" cy="333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34" name="Rectangle 27"/>
            <p:cNvSpPr>
              <a:spLocks noChangeArrowheads="1"/>
            </p:cNvSpPr>
            <p:nvPr/>
          </p:nvSpPr>
          <p:spPr bwMode="auto">
            <a:xfrm>
              <a:off x="3175149" y="5481787"/>
              <a:ext cx="71438" cy="333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35" name="Rectangle 28"/>
            <p:cNvSpPr>
              <a:spLocks noChangeArrowheads="1"/>
            </p:cNvSpPr>
            <p:nvPr/>
          </p:nvSpPr>
          <p:spPr bwMode="auto">
            <a:xfrm>
              <a:off x="3086249" y="5481787"/>
              <a:ext cx="76200" cy="333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36" name="Rectangle 29"/>
            <p:cNvSpPr>
              <a:spLocks noChangeArrowheads="1"/>
            </p:cNvSpPr>
            <p:nvPr/>
          </p:nvSpPr>
          <p:spPr bwMode="auto">
            <a:xfrm>
              <a:off x="3000524" y="5481787"/>
              <a:ext cx="73025" cy="333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37" name="Rectangle 30"/>
            <p:cNvSpPr>
              <a:spLocks noChangeArrowheads="1"/>
            </p:cNvSpPr>
            <p:nvPr/>
          </p:nvSpPr>
          <p:spPr bwMode="auto">
            <a:xfrm>
              <a:off x="2911624" y="5481787"/>
              <a:ext cx="71438" cy="333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38" name="Rectangle 31"/>
            <p:cNvSpPr>
              <a:spLocks noChangeArrowheads="1"/>
            </p:cNvSpPr>
            <p:nvPr/>
          </p:nvSpPr>
          <p:spPr bwMode="auto">
            <a:xfrm>
              <a:off x="2821136" y="5481787"/>
              <a:ext cx="77788" cy="333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39" name="Rectangle 32"/>
            <p:cNvSpPr>
              <a:spLocks noChangeArrowheads="1"/>
            </p:cNvSpPr>
            <p:nvPr/>
          </p:nvSpPr>
          <p:spPr bwMode="auto">
            <a:xfrm>
              <a:off x="2736999" y="5481787"/>
              <a:ext cx="71438" cy="333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40" name="Rectangle 33"/>
            <p:cNvSpPr>
              <a:spLocks noChangeArrowheads="1"/>
            </p:cNvSpPr>
            <p:nvPr/>
          </p:nvSpPr>
          <p:spPr bwMode="auto">
            <a:xfrm>
              <a:off x="3914924" y="5618312"/>
              <a:ext cx="119063" cy="714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41" name="Rectangle 34"/>
            <p:cNvSpPr>
              <a:spLocks noChangeArrowheads="1"/>
            </p:cNvSpPr>
            <p:nvPr/>
          </p:nvSpPr>
          <p:spPr bwMode="auto">
            <a:xfrm>
              <a:off x="2736999" y="5618312"/>
              <a:ext cx="88900" cy="714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42" name="Rectangle 35"/>
            <p:cNvSpPr>
              <a:spLocks noChangeArrowheads="1"/>
            </p:cNvSpPr>
            <p:nvPr/>
          </p:nvSpPr>
          <p:spPr bwMode="auto">
            <a:xfrm>
              <a:off x="3783161" y="5532587"/>
              <a:ext cx="76200" cy="68263"/>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43" name="Rectangle 36"/>
            <p:cNvSpPr>
              <a:spLocks noChangeArrowheads="1"/>
            </p:cNvSpPr>
            <p:nvPr/>
          </p:nvSpPr>
          <p:spPr bwMode="auto">
            <a:xfrm>
              <a:off x="3694261" y="5532587"/>
              <a:ext cx="76200" cy="68263"/>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44" name="Rectangle 37"/>
            <p:cNvSpPr>
              <a:spLocks noChangeArrowheads="1"/>
            </p:cNvSpPr>
            <p:nvPr/>
          </p:nvSpPr>
          <p:spPr bwMode="auto">
            <a:xfrm>
              <a:off x="3605361" y="5532587"/>
              <a:ext cx="76200" cy="68263"/>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45" name="Rectangle 38"/>
            <p:cNvSpPr>
              <a:spLocks noChangeArrowheads="1"/>
            </p:cNvSpPr>
            <p:nvPr/>
          </p:nvSpPr>
          <p:spPr bwMode="auto">
            <a:xfrm>
              <a:off x="3514874" y="5532587"/>
              <a:ext cx="77788" cy="68263"/>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46" name="Rectangle 39"/>
            <p:cNvSpPr>
              <a:spLocks noChangeArrowheads="1"/>
            </p:cNvSpPr>
            <p:nvPr/>
          </p:nvSpPr>
          <p:spPr bwMode="auto">
            <a:xfrm>
              <a:off x="3425974" y="5532587"/>
              <a:ext cx="76200" cy="68263"/>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47" name="Rectangle 40"/>
            <p:cNvSpPr>
              <a:spLocks noChangeArrowheads="1"/>
            </p:cNvSpPr>
            <p:nvPr/>
          </p:nvSpPr>
          <p:spPr bwMode="auto">
            <a:xfrm>
              <a:off x="3337074" y="5532587"/>
              <a:ext cx="76200" cy="68263"/>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48" name="Rectangle 41"/>
            <p:cNvSpPr>
              <a:spLocks noChangeArrowheads="1"/>
            </p:cNvSpPr>
            <p:nvPr/>
          </p:nvSpPr>
          <p:spPr bwMode="auto">
            <a:xfrm>
              <a:off x="3246586" y="5532587"/>
              <a:ext cx="77788" cy="68263"/>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49" name="Rectangle 42"/>
            <p:cNvSpPr>
              <a:spLocks noChangeArrowheads="1"/>
            </p:cNvSpPr>
            <p:nvPr/>
          </p:nvSpPr>
          <p:spPr bwMode="auto">
            <a:xfrm>
              <a:off x="3157686" y="5532587"/>
              <a:ext cx="76200" cy="68263"/>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50" name="Rectangle 43"/>
            <p:cNvSpPr>
              <a:spLocks noChangeArrowheads="1"/>
            </p:cNvSpPr>
            <p:nvPr/>
          </p:nvSpPr>
          <p:spPr bwMode="auto">
            <a:xfrm>
              <a:off x="3068786" y="5532587"/>
              <a:ext cx="76200" cy="68263"/>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51" name="Rectangle 44"/>
            <p:cNvSpPr>
              <a:spLocks noChangeArrowheads="1"/>
            </p:cNvSpPr>
            <p:nvPr/>
          </p:nvSpPr>
          <p:spPr bwMode="auto">
            <a:xfrm>
              <a:off x="2979886" y="5532587"/>
              <a:ext cx="76200" cy="68263"/>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52" name="Rectangle 45"/>
            <p:cNvSpPr>
              <a:spLocks noChangeArrowheads="1"/>
            </p:cNvSpPr>
            <p:nvPr/>
          </p:nvSpPr>
          <p:spPr bwMode="auto">
            <a:xfrm>
              <a:off x="2889399" y="5532587"/>
              <a:ext cx="73025" cy="68263"/>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53" name="Rectangle 46"/>
            <p:cNvSpPr>
              <a:spLocks noChangeArrowheads="1"/>
            </p:cNvSpPr>
            <p:nvPr/>
          </p:nvSpPr>
          <p:spPr bwMode="auto">
            <a:xfrm>
              <a:off x="3872061" y="5532587"/>
              <a:ext cx="161925" cy="68263"/>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54" name="Freeform 47"/>
            <p:cNvSpPr/>
            <p:nvPr/>
          </p:nvSpPr>
          <p:spPr bwMode="auto">
            <a:xfrm>
              <a:off x="2736999" y="5532587"/>
              <a:ext cx="139700" cy="68263"/>
            </a:xfrm>
            <a:custGeom>
              <a:avLst/>
              <a:gdLst>
                <a:gd name="T0" fmla="*/ 37 w 88"/>
                <a:gd name="T1" fmla="*/ 0 h 43"/>
                <a:gd name="T2" fmla="*/ 29 w 88"/>
                <a:gd name="T3" fmla="*/ 0 h 43"/>
                <a:gd name="T4" fmla="*/ 0 w 88"/>
                <a:gd name="T5" fmla="*/ 0 h 43"/>
                <a:gd name="T6" fmla="*/ 0 w 88"/>
                <a:gd name="T7" fmla="*/ 43 h 43"/>
                <a:gd name="T8" fmla="*/ 29 w 88"/>
                <a:gd name="T9" fmla="*/ 43 h 43"/>
                <a:gd name="T10" fmla="*/ 37 w 88"/>
                <a:gd name="T11" fmla="*/ 43 h 43"/>
                <a:gd name="T12" fmla="*/ 88 w 88"/>
                <a:gd name="T13" fmla="*/ 43 h 43"/>
                <a:gd name="T14" fmla="*/ 88 w 88"/>
                <a:gd name="T15" fmla="*/ 0 h 43"/>
                <a:gd name="T16" fmla="*/ 37 w 88"/>
                <a:gd name="T1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43">
                  <a:moveTo>
                    <a:pt x="37" y="0"/>
                  </a:moveTo>
                  <a:lnTo>
                    <a:pt x="29" y="0"/>
                  </a:lnTo>
                  <a:lnTo>
                    <a:pt x="0" y="0"/>
                  </a:lnTo>
                  <a:lnTo>
                    <a:pt x="0" y="43"/>
                  </a:lnTo>
                  <a:lnTo>
                    <a:pt x="29" y="43"/>
                  </a:lnTo>
                  <a:lnTo>
                    <a:pt x="37" y="43"/>
                  </a:lnTo>
                  <a:lnTo>
                    <a:pt x="88" y="43"/>
                  </a:lnTo>
                  <a:lnTo>
                    <a:pt x="88" y="0"/>
                  </a:lnTo>
                  <a:lnTo>
                    <a:pt x="37" y="0"/>
                  </a:lnTo>
                  <a:close/>
                </a:path>
              </a:pathLst>
            </a:custGeom>
            <a:solidFill>
              <a:srgbClr val="FFFFFF"/>
            </a:solidFill>
            <a:ln w="9525">
              <a:noFill/>
              <a:round/>
            </a:ln>
          </p:spPr>
          <p:txBody>
            <a:bodyPr vert="horz" wrap="square" lIns="91440" tIns="45720" rIns="91440" bIns="45720" numCol="1" anchor="t" anchorCtr="0" compatLnSpc="1"/>
            <a:lstStyle/>
            <a:p>
              <a:endParaRPr lang="zh-CN" altLang="en-US"/>
            </a:p>
          </p:txBody>
        </p:sp>
        <p:sp>
          <p:nvSpPr>
            <p:cNvPr id="255" name="Rectangle 48"/>
            <p:cNvSpPr>
              <a:spLocks noChangeArrowheads="1"/>
            </p:cNvSpPr>
            <p:nvPr/>
          </p:nvSpPr>
          <p:spPr bwMode="auto">
            <a:xfrm>
              <a:off x="3783161" y="5707212"/>
              <a:ext cx="76200" cy="68263"/>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56" name="Rectangle 49"/>
            <p:cNvSpPr>
              <a:spLocks noChangeArrowheads="1"/>
            </p:cNvSpPr>
            <p:nvPr/>
          </p:nvSpPr>
          <p:spPr bwMode="auto">
            <a:xfrm>
              <a:off x="3694261" y="5707212"/>
              <a:ext cx="76200" cy="68263"/>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57" name="Rectangle 50"/>
            <p:cNvSpPr>
              <a:spLocks noChangeArrowheads="1"/>
            </p:cNvSpPr>
            <p:nvPr/>
          </p:nvSpPr>
          <p:spPr bwMode="auto">
            <a:xfrm>
              <a:off x="3605361" y="5707212"/>
              <a:ext cx="76200" cy="68263"/>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58" name="Rectangle 51"/>
            <p:cNvSpPr>
              <a:spLocks noChangeArrowheads="1"/>
            </p:cNvSpPr>
            <p:nvPr/>
          </p:nvSpPr>
          <p:spPr bwMode="auto">
            <a:xfrm>
              <a:off x="3514874" y="5707212"/>
              <a:ext cx="77788" cy="68263"/>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59" name="Rectangle 52"/>
            <p:cNvSpPr>
              <a:spLocks noChangeArrowheads="1"/>
            </p:cNvSpPr>
            <p:nvPr/>
          </p:nvSpPr>
          <p:spPr bwMode="auto">
            <a:xfrm>
              <a:off x="3425974" y="5707212"/>
              <a:ext cx="76200" cy="68263"/>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60" name="Rectangle 53"/>
            <p:cNvSpPr>
              <a:spLocks noChangeArrowheads="1"/>
            </p:cNvSpPr>
            <p:nvPr/>
          </p:nvSpPr>
          <p:spPr bwMode="auto">
            <a:xfrm>
              <a:off x="3337074" y="5707212"/>
              <a:ext cx="76200" cy="68263"/>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61" name="Rectangle 54"/>
            <p:cNvSpPr>
              <a:spLocks noChangeArrowheads="1"/>
            </p:cNvSpPr>
            <p:nvPr/>
          </p:nvSpPr>
          <p:spPr bwMode="auto">
            <a:xfrm>
              <a:off x="3246586" y="5707212"/>
              <a:ext cx="77788" cy="68263"/>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62" name="Rectangle 55"/>
            <p:cNvSpPr>
              <a:spLocks noChangeArrowheads="1"/>
            </p:cNvSpPr>
            <p:nvPr/>
          </p:nvSpPr>
          <p:spPr bwMode="auto">
            <a:xfrm>
              <a:off x="3157686" y="5707212"/>
              <a:ext cx="76200" cy="68263"/>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63" name="Rectangle 56"/>
            <p:cNvSpPr>
              <a:spLocks noChangeArrowheads="1"/>
            </p:cNvSpPr>
            <p:nvPr/>
          </p:nvSpPr>
          <p:spPr bwMode="auto">
            <a:xfrm>
              <a:off x="3068786" y="5707212"/>
              <a:ext cx="76200" cy="68263"/>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64" name="Rectangle 57"/>
            <p:cNvSpPr>
              <a:spLocks noChangeArrowheads="1"/>
            </p:cNvSpPr>
            <p:nvPr/>
          </p:nvSpPr>
          <p:spPr bwMode="auto">
            <a:xfrm>
              <a:off x="2979886" y="5707212"/>
              <a:ext cx="76200" cy="68263"/>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65" name="Rectangle 58"/>
            <p:cNvSpPr>
              <a:spLocks noChangeArrowheads="1"/>
            </p:cNvSpPr>
            <p:nvPr/>
          </p:nvSpPr>
          <p:spPr bwMode="auto">
            <a:xfrm>
              <a:off x="2889399" y="5707212"/>
              <a:ext cx="73025" cy="68263"/>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66" name="Rectangle 59"/>
            <p:cNvSpPr>
              <a:spLocks noChangeArrowheads="1"/>
            </p:cNvSpPr>
            <p:nvPr/>
          </p:nvSpPr>
          <p:spPr bwMode="auto">
            <a:xfrm>
              <a:off x="3872061" y="5707212"/>
              <a:ext cx="161925" cy="68263"/>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67" name="Rectangle 60"/>
            <p:cNvSpPr>
              <a:spLocks noChangeArrowheads="1"/>
            </p:cNvSpPr>
            <p:nvPr/>
          </p:nvSpPr>
          <p:spPr bwMode="auto">
            <a:xfrm>
              <a:off x="2736999" y="5707212"/>
              <a:ext cx="136525" cy="68263"/>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68" name="Rectangle 61"/>
            <p:cNvSpPr>
              <a:spLocks noChangeArrowheads="1"/>
            </p:cNvSpPr>
            <p:nvPr/>
          </p:nvSpPr>
          <p:spPr bwMode="auto">
            <a:xfrm>
              <a:off x="3826024" y="5618312"/>
              <a:ext cx="76200" cy="714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69" name="Rectangle 62"/>
            <p:cNvSpPr>
              <a:spLocks noChangeArrowheads="1"/>
            </p:cNvSpPr>
            <p:nvPr/>
          </p:nvSpPr>
          <p:spPr bwMode="auto">
            <a:xfrm>
              <a:off x="3737124" y="5618312"/>
              <a:ext cx="76200" cy="714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70" name="Rectangle 63"/>
            <p:cNvSpPr>
              <a:spLocks noChangeArrowheads="1"/>
            </p:cNvSpPr>
            <p:nvPr/>
          </p:nvSpPr>
          <p:spPr bwMode="auto">
            <a:xfrm>
              <a:off x="3646636" y="5618312"/>
              <a:ext cx="77788" cy="714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71" name="Rectangle 64"/>
            <p:cNvSpPr>
              <a:spLocks noChangeArrowheads="1"/>
            </p:cNvSpPr>
            <p:nvPr/>
          </p:nvSpPr>
          <p:spPr bwMode="auto">
            <a:xfrm>
              <a:off x="3557736" y="5618312"/>
              <a:ext cx="76200" cy="714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72" name="Rectangle 65"/>
            <p:cNvSpPr>
              <a:spLocks noChangeArrowheads="1"/>
            </p:cNvSpPr>
            <p:nvPr/>
          </p:nvSpPr>
          <p:spPr bwMode="auto">
            <a:xfrm>
              <a:off x="3468836" y="5618312"/>
              <a:ext cx="76200" cy="714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73" name="Rectangle 66"/>
            <p:cNvSpPr>
              <a:spLocks noChangeArrowheads="1"/>
            </p:cNvSpPr>
            <p:nvPr/>
          </p:nvSpPr>
          <p:spPr bwMode="auto">
            <a:xfrm>
              <a:off x="3379936" y="5618312"/>
              <a:ext cx="76200" cy="714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74" name="Rectangle 67"/>
            <p:cNvSpPr>
              <a:spLocks noChangeArrowheads="1"/>
            </p:cNvSpPr>
            <p:nvPr/>
          </p:nvSpPr>
          <p:spPr bwMode="auto">
            <a:xfrm>
              <a:off x="3289449" y="5618312"/>
              <a:ext cx="76200" cy="714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75" name="Rectangle 68"/>
            <p:cNvSpPr>
              <a:spLocks noChangeArrowheads="1"/>
            </p:cNvSpPr>
            <p:nvPr/>
          </p:nvSpPr>
          <p:spPr bwMode="auto">
            <a:xfrm>
              <a:off x="3200549" y="5618312"/>
              <a:ext cx="76200" cy="714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76" name="Rectangle 69"/>
            <p:cNvSpPr>
              <a:spLocks noChangeArrowheads="1"/>
            </p:cNvSpPr>
            <p:nvPr/>
          </p:nvSpPr>
          <p:spPr bwMode="auto">
            <a:xfrm>
              <a:off x="3111649" y="5618312"/>
              <a:ext cx="76200" cy="714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77" name="Rectangle 70"/>
            <p:cNvSpPr>
              <a:spLocks noChangeArrowheads="1"/>
            </p:cNvSpPr>
            <p:nvPr/>
          </p:nvSpPr>
          <p:spPr bwMode="auto">
            <a:xfrm>
              <a:off x="3021161" y="5618312"/>
              <a:ext cx="77788" cy="714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78" name="Rectangle 71"/>
            <p:cNvSpPr>
              <a:spLocks noChangeArrowheads="1"/>
            </p:cNvSpPr>
            <p:nvPr/>
          </p:nvSpPr>
          <p:spPr bwMode="auto">
            <a:xfrm>
              <a:off x="2843361" y="5618312"/>
              <a:ext cx="76200" cy="714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79" name="Rectangle 72"/>
            <p:cNvSpPr>
              <a:spLocks noChangeArrowheads="1"/>
            </p:cNvSpPr>
            <p:nvPr/>
          </p:nvSpPr>
          <p:spPr bwMode="auto">
            <a:xfrm>
              <a:off x="2932261" y="5618312"/>
              <a:ext cx="76200" cy="714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80" name="Rectangle 73"/>
            <p:cNvSpPr>
              <a:spLocks noChangeArrowheads="1"/>
            </p:cNvSpPr>
            <p:nvPr/>
          </p:nvSpPr>
          <p:spPr bwMode="auto">
            <a:xfrm>
              <a:off x="3737124" y="5792937"/>
              <a:ext cx="76200" cy="714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81" name="Rectangle 74"/>
            <p:cNvSpPr>
              <a:spLocks noChangeArrowheads="1"/>
            </p:cNvSpPr>
            <p:nvPr/>
          </p:nvSpPr>
          <p:spPr bwMode="auto">
            <a:xfrm>
              <a:off x="3646636" y="5792937"/>
              <a:ext cx="77788" cy="714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82" name="Rectangle 75"/>
            <p:cNvSpPr>
              <a:spLocks noChangeArrowheads="1"/>
            </p:cNvSpPr>
            <p:nvPr/>
          </p:nvSpPr>
          <p:spPr bwMode="auto">
            <a:xfrm>
              <a:off x="3557736" y="5792937"/>
              <a:ext cx="76200" cy="714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83" name="Rectangle 76"/>
            <p:cNvSpPr>
              <a:spLocks noChangeArrowheads="1"/>
            </p:cNvSpPr>
            <p:nvPr/>
          </p:nvSpPr>
          <p:spPr bwMode="auto">
            <a:xfrm>
              <a:off x="3468836" y="5792937"/>
              <a:ext cx="76200" cy="714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84" name="Rectangle 77"/>
            <p:cNvSpPr>
              <a:spLocks noChangeArrowheads="1"/>
            </p:cNvSpPr>
            <p:nvPr/>
          </p:nvSpPr>
          <p:spPr bwMode="auto">
            <a:xfrm>
              <a:off x="3379936" y="5792937"/>
              <a:ext cx="76200" cy="714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85" name="Rectangle 78"/>
            <p:cNvSpPr>
              <a:spLocks noChangeArrowheads="1"/>
            </p:cNvSpPr>
            <p:nvPr/>
          </p:nvSpPr>
          <p:spPr bwMode="auto">
            <a:xfrm>
              <a:off x="3289449" y="5792937"/>
              <a:ext cx="76200" cy="714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86" name="Rectangle 79"/>
            <p:cNvSpPr>
              <a:spLocks noChangeArrowheads="1"/>
            </p:cNvSpPr>
            <p:nvPr/>
          </p:nvSpPr>
          <p:spPr bwMode="auto">
            <a:xfrm>
              <a:off x="3200549" y="5792937"/>
              <a:ext cx="76200" cy="714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87" name="Rectangle 80"/>
            <p:cNvSpPr>
              <a:spLocks noChangeArrowheads="1"/>
            </p:cNvSpPr>
            <p:nvPr/>
          </p:nvSpPr>
          <p:spPr bwMode="auto">
            <a:xfrm>
              <a:off x="3111649" y="5792937"/>
              <a:ext cx="76200" cy="714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88" name="Rectangle 81"/>
            <p:cNvSpPr>
              <a:spLocks noChangeArrowheads="1"/>
            </p:cNvSpPr>
            <p:nvPr/>
          </p:nvSpPr>
          <p:spPr bwMode="auto">
            <a:xfrm>
              <a:off x="3021161" y="5792937"/>
              <a:ext cx="77788" cy="714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89" name="Rectangle 82"/>
            <p:cNvSpPr>
              <a:spLocks noChangeArrowheads="1"/>
            </p:cNvSpPr>
            <p:nvPr/>
          </p:nvSpPr>
          <p:spPr bwMode="auto">
            <a:xfrm>
              <a:off x="2932261" y="5792937"/>
              <a:ext cx="76200" cy="714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90" name="Rectangle 83"/>
            <p:cNvSpPr>
              <a:spLocks noChangeArrowheads="1"/>
            </p:cNvSpPr>
            <p:nvPr/>
          </p:nvSpPr>
          <p:spPr bwMode="auto">
            <a:xfrm>
              <a:off x="3830786" y="5792937"/>
              <a:ext cx="203200" cy="714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91" name="Rectangle 84"/>
            <p:cNvSpPr>
              <a:spLocks noChangeArrowheads="1"/>
            </p:cNvSpPr>
            <p:nvPr/>
          </p:nvSpPr>
          <p:spPr bwMode="auto">
            <a:xfrm>
              <a:off x="2736999" y="5792937"/>
              <a:ext cx="177800" cy="71438"/>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92" name="Rectangle 85"/>
            <p:cNvSpPr>
              <a:spLocks noChangeArrowheads="1"/>
            </p:cNvSpPr>
            <p:nvPr/>
          </p:nvSpPr>
          <p:spPr bwMode="auto">
            <a:xfrm>
              <a:off x="3098949" y="5881837"/>
              <a:ext cx="488950" cy="68263"/>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93" name="Rectangle 86"/>
            <p:cNvSpPr>
              <a:spLocks noChangeArrowheads="1"/>
            </p:cNvSpPr>
            <p:nvPr/>
          </p:nvSpPr>
          <p:spPr bwMode="auto">
            <a:xfrm>
              <a:off x="3957786" y="5919937"/>
              <a:ext cx="76200" cy="30163"/>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94" name="Rectangle 87"/>
            <p:cNvSpPr>
              <a:spLocks noChangeArrowheads="1"/>
            </p:cNvSpPr>
            <p:nvPr/>
          </p:nvSpPr>
          <p:spPr bwMode="auto">
            <a:xfrm>
              <a:off x="3868886" y="5881837"/>
              <a:ext cx="76200" cy="30163"/>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95" name="Rectangle 88"/>
            <p:cNvSpPr>
              <a:spLocks noChangeArrowheads="1"/>
            </p:cNvSpPr>
            <p:nvPr/>
          </p:nvSpPr>
          <p:spPr bwMode="auto">
            <a:xfrm>
              <a:off x="3868886" y="5919937"/>
              <a:ext cx="76200" cy="30163"/>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96" name="Rectangle 89"/>
            <p:cNvSpPr>
              <a:spLocks noChangeArrowheads="1"/>
            </p:cNvSpPr>
            <p:nvPr/>
          </p:nvSpPr>
          <p:spPr bwMode="auto">
            <a:xfrm>
              <a:off x="3778399" y="5919937"/>
              <a:ext cx="77788" cy="30163"/>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97" name="Rectangle 90"/>
            <p:cNvSpPr>
              <a:spLocks noChangeArrowheads="1"/>
            </p:cNvSpPr>
            <p:nvPr/>
          </p:nvSpPr>
          <p:spPr bwMode="auto">
            <a:xfrm>
              <a:off x="3694261" y="5881837"/>
              <a:ext cx="76200" cy="68263"/>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98" name="Rectangle 91"/>
            <p:cNvSpPr>
              <a:spLocks noChangeArrowheads="1"/>
            </p:cNvSpPr>
            <p:nvPr/>
          </p:nvSpPr>
          <p:spPr bwMode="auto">
            <a:xfrm>
              <a:off x="3605361" y="5881837"/>
              <a:ext cx="76200" cy="68263"/>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299" name="Rectangle 92"/>
            <p:cNvSpPr>
              <a:spLocks noChangeArrowheads="1"/>
            </p:cNvSpPr>
            <p:nvPr/>
          </p:nvSpPr>
          <p:spPr bwMode="auto">
            <a:xfrm>
              <a:off x="3005286" y="5881837"/>
              <a:ext cx="76200" cy="68263"/>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300" name="Rectangle 93"/>
            <p:cNvSpPr>
              <a:spLocks noChangeArrowheads="1"/>
            </p:cNvSpPr>
            <p:nvPr/>
          </p:nvSpPr>
          <p:spPr bwMode="auto">
            <a:xfrm>
              <a:off x="2914799" y="5881837"/>
              <a:ext cx="77788" cy="68263"/>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301" name="Rectangle 94"/>
            <p:cNvSpPr>
              <a:spLocks noChangeArrowheads="1"/>
            </p:cNvSpPr>
            <p:nvPr/>
          </p:nvSpPr>
          <p:spPr bwMode="auto">
            <a:xfrm>
              <a:off x="2825899" y="5881837"/>
              <a:ext cx="76200" cy="68263"/>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302" name="Rectangle 95"/>
            <p:cNvSpPr>
              <a:spLocks noChangeArrowheads="1"/>
            </p:cNvSpPr>
            <p:nvPr/>
          </p:nvSpPr>
          <p:spPr bwMode="auto">
            <a:xfrm>
              <a:off x="2736999" y="5881837"/>
              <a:ext cx="76200" cy="68263"/>
            </a:xfrm>
            <a:prstGeom prst="rect">
              <a:avLst/>
            </a:prstGeom>
            <a:solidFill>
              <a:srgbClr val="FFFFFF"/>
            </a:solidFill>
            <a:ln w="9525">
              <a:noFill/>
              <a:miter lim="800000"/>
            </a:ln>
          </p:spPr>
          <p:txBody>
            <a:bodyPr vert="horz" wrap="square" lIns="91440" tIns="45720" rIns="91440" bIns="45720" numCol="1" anchor="t" anchorCtr="0" compatLnSpc="1"/>
            <a:lstStyle/>
            <a:p>
              <a:endParaRPr lang="zh-CN" altLang="en-US"/>
            </a:p>
          </p:txBody>
        </p:sp>
        <p:sp>
          <p:nvSpPr>
            <p:cNvPr id="303" name="Freeform 96"/>
            <p:cNvSpPr/>
            <p:nvPr/>
          </p:nvSpPr>
          <p:spPr bwMode="auto">
            <a:xfrm>
              <a:off x="2524274" y="4808687"/>
              <a:ext cx="1722438" cy="60325"/>
            </a:xfrm>
            <a:custGeom>
              <a:avLst/>
              <a:gdLst>
                <a:gd name="T0" fmla="*/ 400 w 405"/>
                <a:gd name="T1" fmla="*/ 3 h 14"/>
                <a:gd name="T2" fmla="*/ 395 w 405"/>
                <a:gd name="T3" fmla="*/ 0 h 14"/>
                <a:gd name="T4" fmla="*/ 10 w 405"/>
                <a:gd name="T5" fmla="*/ 0 h 14"/>
                <a:gd name="T6" fmla="*/ 5 w 405"/>
                <a:gd name="T7" fmla="*/ 3 h 14"/>
                <a:gd name="T8" fmla="*/ 0 w 405"/>
                <a:gd name="T9" fmla="*/ 14 h 14"/>
                <a:gd name="T10" fmla="*/ 405 w 405"/>
                <a:gd name="T11" fmla="*/ 14 h 14"/>
                <a:gd name="T12" fmla="*/ 400 w 405"/>
                <a:gd name="T13" fmla="*/ 3 h 14"/>
              </a:gdLst>
              <a:ahLst/>
              <a:cxnLst>
                <a:cxn ang="0">
                  <a:pos x="T0" y="T1"/>
                </a:cxn>
                <a:cxn ang="0">
                  <a:pos x="T2" y="T3"/>
                </a:cxn>
                <a:cxn ang="0">
                  <a:pos x="T4" y="T5"/>
                </a:cxn>
                <a:cxn ang="0">
                  <a:pos x="T6" y="T7"/>
                </a:cxn>
                <a:cxn ang="0">
                  <a:pos x="T8" y="T9"/>
                </a:cxn>
                <a:cxn ang="0">
                  <a:pos x="T10" y="T11"/>
                </a:cxn>
                <a:cxn ang="0">
                  <a:pos x="T12" y="T13"/>
                </a:cxn>
              </a:cxnLst>
              <a:rect l="0" t="0" r="r" b="b"/>
              <a:pathLst>
                <a:path w="405" h="14">
                  <a:moveTo>
                    <a:pt x="400" y="3"/>
                  </a:moveTo>
                  <a:cubicBezTo>
                    <a:pt x="399" y="1"/>
                    <a:pt x="397" y="0"/>
                    <a:pt x="395" y="0"/>
                  </a:cubicBezTo>
                  <a:cubicBezTo>
                    <a:pt x="10" y="0"/>
                    <a:pt x="10" y="0"/>
                    <a:pt x="10" y="0"/>
                  </a:cubicBezTo>
                  <a:cubicBezTo>
                    <a:pt x="8" y="0"/>
                    <a:pt x="6" y="1"/>
                    <a:pt x="5" y="3"/>
                  </a:cubicBezTo>
                  <a:cubicBezTo>
                    <a:pt x="0" y="14"/>
                    <a:pt x="0" y="14"/>
                    <a:pt x="0" y="14"/>
                  </a:cubicBezTo>
                  <a:cubicBezTo>
                    <a:pt x="405" y="14"/>
                    <a:pt x="405" y="14"/>
                    <a:pt x="405" y="14"/>
                  </a:cubicBezTo>
                  <a:lnTo>
                    <a:pt x="400" y="3"/>
                  </a:lnTo>
                  <a:close/>
                </a:path>
              </a:pathLst>
            </a:custGeom>
            <a:solidFill>
              <a:srgbClr val="D2D8D5"/>
            </a:solidFill>
            <a:ln w="9525">
              <a:noFill/>
              <a:round/>
            </a:ln>
          </p:spPr>
          <p:txBody>
            <a:bodyPr vert="horz" wrap="square" lIns="91440" tIns="45720" rIns="91440" bIns="45720" numCol="1" anchor="t" anchorCtr="0" compatLnSpc="1"/>
            <a:lstStyle/>
            <a:p>
              <a:endParaRPr lang="zh-CN" altLang="en-US"/>
            </a:p>
          </p:txBody>
        </p:sp>
        <p:sp>
          <p:nvSpPr>
            <p:cNvPr id="304" name="Freeform 97"/>
            <p:cNvSpPr/>
            <p:nvPr/>
          </p:nvSpPr>
          <p:spPr bwMode="auto">
            <a:xfrm>
              <a:off x="2524274" y="4851550"/>
              <a:ext cx="1722438" cy="498475"/>
            </a:xfrm>
            <a:custGeom>
              <a:avLst/>
              <a:gdLst>
                <a:gd name="T0" fmla="*/ 398 w 405"/>
                <a:gd name="T1" fmla="*/ 0 h 117"/>
                <a:gd name="T2" fmla="*/ 7 w 405"/>
                <a:gd name="T3" fmla="*/ 0 h 117"/>
                <a:gd name="T4" fmla="*/ 0 w 405"/>
                <a:gd name="T5" fmla="*/ 4 h 117"/>
                <a:gd name="T6" fmla="*/ 23 w 405"/>
                <a:gd name="T7" fmla="*/ 114 h 117"/>
                <a:gd name="T8" fmla="*/ 30 w 405"/>
                <a:gd name="T9" fmla="*/ 117 h 117"/>
                <a:gd name="T10" fmla="*/ 375 w 405"/>
                <a:gd name="T11" fmla="*/ 117 h 117"/>
                <a:gd name="T12" fmla="*/ 382 w 405"/>
                <a:gd name="T13" fmla="*/ 114 h 117"/>
                <a:gd name="T14" fmla="*/ 405 w 405"/>
                <a:gd name="T15" fmla="*/ 4 h 117"/>
                <a:gd name="T16" fmla="*/ 398 w 405"/>
                <a:gd name="T1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5" h="117">
                  <a:moveTo>
                    <a:pt x="398" y="0"/>
                  </a:moveTo>
                  <a:cubicBezTo>
                    <a:pt x="7" y="0"/>
                    <a:pt x="7" y="0"/>
                    <a:pt x="7" y="0"/>
                  </a:cubicBezTo>
                  <a:cubicBezTo>
                    <a:pt x="3" y="0"/>
                    <a:pt x="0" y="2"/>
                    <a:pt x="0" y="4"/>
                  </a:cubicBezTo>
                  <a:cubicBezTo>
                    <a:pt x="23" y="114"/>
                    <a:pt x="23" y="114"/>
                    <a:pt x="23" y="114"/>
                  </a:cubicBezTo>
                  <a:cubicBezTo>
                    <a:pt x="23" y="116"/>
                    <a:pt x="26" y="117"/>
                    <a:pt x="30" y="117"/>
                  </a:cubicBezTo>
                  <a:cubicBezTo>
                    <a:pt x="375" y="117"/>
                    <a:pt x="375" y="117"/>
                    <a:pt x="375" y="117"/>
                  </a:cubicBezTo>
                  <a:cubicBezTo>
                    <a:pt x="379" y="117"/>
                    <a:pt x="382" y="116"/>
                    <a:pt x="382" y="114"/>
                  </a:cubicBezTo>
                  <a:cubicBezTo>
                    <a:pt x="405" y="4"/>
                    <a:pt x="405" y="4"/>
                    <a:pt x="405" y="4"/>
                  </a:cubicBezTo>
                  <a:cubicBezTo>
                    <a:pt x="405" y="2"/>
                    <a:pt x="402" y="0"/>
                    <a:pt x="398" y="0"/>
                  </a:cubicBezTo>
                  <a:close/>
                </a:path>
              </a:pathLst>
            </a:custGeom>
            <a:solidFill>
              <a:srgbClr val="00405C"/>
            </a:solidFill>
            <a:ln w="9525">
              <a:noFill/>
              <a:round/>
            </a:ln>
          </p:spPr>
          <p:txBody>
            <a:bodyPr vert="horz" wrap="square" lIns="91440" tIns="45720" rIns="91440" bIns="45720" numCol="1" anchor="t" anchorCtr="0" compatLnSpc="1"/>
            <a:lstStyle/>
            <a:p>
              <a:endParaRPr lang="zh-CN" altLang="en-US"/>
            </a:p>
          </p:txBody>
        </p:sp>
        <p:sp>
          <p:nvSpPr>
            <p:cNvPr id="305" name="Freeform 98"/>
            <p:cNvSpPr/>
            <p:nvPr/>
          </p:nvSpPr>
          <p:spPr bwMode="auto">
            <a:xfrm>
              <a:off x="2621111" y="4897587"/>
              <a:ext cx="1528763" cy="404813"/>
            </a:xfrm>
            <a:custGeom>
              <a:avLst/>
              <a:gdLst>
                <a:gd name="T0" fmla="*/ 352 w 359"/>
                <a:gd name="T1" fmla="*/ 0 h 95"/>
                <a:gd name="T2" fmla="*/ 7 w 359"/>
                <a:gd name="T3" fmla="*/ 0 h 95"/>
                <a:gd name="T4" fmla="*/ 1 w 359"/>
                <a:gd name="T5" fmla="*/ 4 h 95"/>
                <a:gd name="T6" fmla="*/ 17 w 359"/>
                <a:gd name="T7" fmla="*/ 92 h 95"/>
                <a:gd name="T8" fmla="*/ 24 w 359"/>
                <a:gd name="T9" fmla="*/ 95 h 95"/>
                <a:gd name="T10" fmla="*/ 335 w 359"/>
                <a:gd name="T11" fmla="*/ 95 h 95"/>
                <a:gd name="T12" fmla="*/ 342 w 359"/>
                <a:gd name="T13" fmla="*/ 92 h 95"/>
                <a:gd name="T14" fmla="*/ 358 w 359"/>
                <a:gd name="T15" fmla="*/ 4 h 95"/>
                <a:gd name="T16" fmla="*/ 352 w 359"/>
                <a:gd name="T17"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95">
                  <a:moveTo>
                    <a:pt x="352" y="0"/>
                  </a:moveTo>
                  <a:cubicBezTo>
                    <a:pt x="7" y="0"/>
                    <a:pt x="7" y="0"/>
                    <a:pt x="7" y="0"/>
                  </a:cubicBezTo>
                  <a:cubicBezTo>
                    <a:pt x="3" y="0"/>
                    <a:pt x="0" y="2"/>
                    <a:pt x="1" y="4"/>
                  </a:cubicBezTo>
                  <a:cubicBezTo>
                    <a:pt x="17" y="92"/>
                    <a:pt x="17" y="92"/>
                    <a:pt x="17" y="92"/>
                  </a:cubicBezTo>
                  <a:cubicBezTo>
                    <a:pt x="18" y="93"/>
                    <a:pt x="21" y="95"/>
                    <a:pt x="24" y="95"/>
                  </a:cubicBezTo>
                  <a:cubicBezTo>
                    <a:pt x="335" y="95"/>
                    <a:pt x="335" y="95"/>
                    <a:pt x="335" y="95"/>
                  </a:cubicBezTo>
                  <a:cubicBezTo>
                    <a:pt x="338" y="95"/>
                    <a:pt x="341" y="93"/>
                    <a:pt x="342" y="92"/>
                  </a:cubicBezTo>
                  <a:cubicBezTo>
                    <a:pt x="358" y="4"/>
                    <a:pt x="358" y="4"/>
                    <a:pt x="358" y="4"/>
                  </a:cubicBezTo>
                  <a:cubicBezTo>
                    <a:pt x="359" y="2"/>
                    <a:pt x="356" y="0"/>
                    <a:pt x="352" y="0"/>
                  </a:cubicBezTo>
                  <a:close/>
                </a:path>
              </a:pathLst>
            </a:custGeom>
            <a:solidFill>
              <a:srgbClr val="30B9C3"/>
            </a:solidFill>
            <a:ln w="9525">
              <a:noFill/>
              <a:round/>
            </a:ln>
          </p:spPr>
          <p:txBody>
            <a:bodyPr vert="horz" wrap="square" lIns="91440" tIns="45720" rIns="91440" bIns="45720" numCol="1" anchor="t" anchorCtr="0" compatLnSpc="1"/>
            <a:lstStyle/>
            <a:p>
              <a:endParaRPr lang="zh-CN" altLang="en-US"/>
            </a:p>
          </p:txBody>
        </p:sp>
        <p:sp>
          <p:nvSpPr>
            <p:cNvPr id="306" name="Freeform 99"/>
            <p:cNvSpPr/>
            <p:nvPr/>
          </p:nvSpPr>
          <p:spPr bwMode="auto">
            <a:xfrm>
              <a:off x="2754461" y="5332562"/>
              <a:ext cx="1301750" cy="42863"/>
            </a:xfrm>
            <a:custGeom>
              <a:avLst/>
              <a:gdLst>
                <a:gd name="T0" fmla="*/ 302 w 306"/>
                <a:gd name="T1" fmla="*/ 0 h 10"/>
                <a:gd name="T2" fmla="*/ 3 w 306"/>
                <a:gd name="T3" fmla="*/ 0 h 10"/>
                <a:gd name="T4" fmla="*/ 0 w 306"/>
                <a:gd name="T5" fmla="*/ 3 h 10"/>
                <a:gd name="T6" fmla="*/ 0 w 306"/>
                <a:gd name="T7" fmla="*/ 7 h 10"/>
                <a:gd name="T8" fmla="*/ 3 w 306"/>
                <a:gd name="T9" fmla="*/ 10 h 10"/>
                <a:gd name="T10" fmla="*/ 302 w 306"/>
                <a:gd name="T11" fmla="*/ 10 h 10"/>
                <a:gd name="T12" fmla="*/ 306 w 306"/>
                <a:gd name="T13" fmla="*/ 7 h 10"/>
                <a:gd name="T14" fmla="*/ 306 w 306"/>
                <a:gd name="T15" fmla="*/ 3 h 10"/>
                <a:gd name="T16" fmla="*/ 302 w 306"/>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 h="10">
                  <a:moveTo>
                    <a:pt x="302" y="0"/>
                  </a:moveTo>
                  <a:cubicBezTo>
                    <a:pt x="3" y="0"/>
                    <a:pt x="3" y="0"/>
                    <a:pt x="3" y="0"/>
                  </a:cubicBezTo>
                  <a:cubicBezTo>
                    <a:pt x="1" y="0"/>
                    <a:pt x="0" y="2"/>
                    <a:pt x="0" y="3"/>
                  </a:cubicBezTo>
                  <a:cubicBezTo>
                    <a:pt x="0" y="7"/>
                    <a:pt x="0" y="7"/>
                    <a:pt x="0" y="7"/>
                  </a:cubicBezTo>
                  <a:cubicBezTo>
                    <a:pt x="0" y="9"/>
                    <a:pt x="1" y="10"/>
                    <a:pt x="3" y="10"/>
                  </a:cubicBezTo>
                  <a:cubicBezTo>
                    <a:pt x="302" y="10"/>
                    <a:pt x="302" y="10"/>
                    <a:pt x="302" y="10"/>
                  </a:cubicBezTo>
                  <a:cubicBezTo>
                    <a:pt x="304" y="10"/>
                    <a:pt x="306" y="9"/>
                    <a:pt x="306" y="7"/>
                  </a:cubicBezTo>
                  <a:cubicBezTo>
                    <a:pt x="306" y="3"/>
                    <a:pt x="306" y="3"/>
                    <a:pt x="306" y="3"/>
                  </a:cubicBezTo>
                  <a:cubicBezTo>
                    <a:pt x="306" y="2"/>
                    <a:pt x="304" y="0"/>
                    <a:pt x="302" y="0"/>
                  </a:cubicBezTo>
                  <a:close/>
                </a:path>
              </a:pathLst>
            </a:custGeom>
            <a:solidFill>
              <a:srgbClr val="00405C"/>
            </a:solidFill>
            <a:ln w="9525">
              <a:noFill/>
              <a:round/>
            </a:ln>
          </p:spPr>
          <p:txBody>
            <a:bodyPr vert="horz" wrap="square" lIns="91440" tIns="45720" rIns="91440" bIns="45720" numCol="1" anchor="t" anchorCtr="0" compatLnSpc="1"/>
            <a:lstStyle/>
            <a:p>
              <a:endParaRPr lang="zh-CN" altLang="en-US"/>
            </a:p>
          </p:txBody>
        </p:sp>
      </p:grpSp>
      <p:sp>
        <p:nvSpPr>
          <p:cNvPr id="352" name="矩形 259"/>
          <p:cNvSpPr>
            <a:spLocks noChangeArrowheads="1"/>
          </p:cNvSpPr>
          <p:nvPr/>
        </p:nvSpPr>
        <p:spPr bwMode="auto">
          <a:xfrm>
            <a:off x="2659728" y="1558859"/>
            <a:ext cx="7539294" cy="1070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6000" dirty="0">
                <a:solidFill>
                  <a:schemeClr val="bg1"/>
                </a:solidFill>
                <a:cs typeface="Arial" panose="020B0604020202020204" pitchFamily="34" charset="0"/>
              </a:rPr>
              <a:t>谢谢</a:t>
            </a:r>
            <a:endParaRPr lang="zh-CN" altLang="en-US" sz="6000" dirty="0">
              <a:solidFill>
                <a:schemeClr val="bg1"/>
              </a:solidFill>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32"/>
                                        </p:tgtEl>
                                        <p:attrNameLst>
                                          <p:attrName>style.visibility</p:attrName>
                                        </p:attrNameLst>
                                      </p:cBhvr>
                                      <p:to>
                                        <p:strVal val="visible"/>
                                      </p:to>
                                    </p:set>
                                    <p:anim calcmode="lin" valueType="num">
                                      <p:cBhvr additive="base">
                                        <p:cTn id="7" dur="500" fill="hold"/>
                                        <p:tgtEl>
                                          <p:spTgt spid="332"/>
                                        </p:tgtEl>
                                        <p:attrNameLst>
                                          <p:attrName>ppt_x</p:attrName>
                                        </p:attrNameLst>
                                      </p:cBhvr>
                                      <p:tavLst>
                                        <p:tav tm="0">
                                          <p:val>
                                            <p:strVal val="0-#ppt_w/2"/>
                                          </p:val>
                                        </p:tav>
                                        <p:tav tm="100000">
                                          <p:val>
                                            <p:strVal val="#ppt_x"/>
                                          </p:val>
                                        </p:tav>
                                      </p:tavLst>
                                    </p:anim>
                                    <p:anim calcmode="lin" valueType="num">
                                      <p:cBhvr additive="base">
                                        <p:cTn id="8" dur="500" fill="hold"/>
                                        <p:tgtEl>
                                          <p:spTgt spid="33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210"/>
                                        </p:tgtEl>
                                        <p:attrNameLst>
                                          <p:attrName>style.visibility</p:attrName>
                                        </p:attrNameLst>
                                      </p:cBhvr>
                                      <p:to>
                                        <p:strVal val="visible"/>
                                      </p:to>
                                    </p:set>
                                    <p:animEffect transition="in" filter="fade">
                                      <p:cBhvr>
                                        <p:cTn id="12" dur="1000"/>
                                        <p:tgtEl>
                                          <p:spTgt spid="210"/>
                                        </p:tgtEl>
                                      </p:cBhvr>
                                    </p:animEffect>
                                    <p:anim calcmode="lin" valueType="num">
                                      <p:cBhvr>
                                        <p:cTn id="13" dur="1000" fill="hold"/>
                                        <p:tgtEl>
                                          <p:spTgt spid="210"/>
                                        </p:tgtEl>
                                        <p:attrNameLst>
                                          <p:attrName>ppt_x</p:attrName>
                                        </p:attrNameLst>
                                      </p:cBhvr>
                                      <p:tavLst>
                                        <p:tav tm="0">
                                          <p:val>
                                            <p:strVal val="#ppt_x"/>
                                          </p:val>
                                        </p:tav>
                                        <p:tav tm="100000">
                                          <p:val>
                                            <p:strVal val="#ppt_x"/>
                                          </p:val>
                                        </p:tav>
                                      </p:tavLst>
                                    </p:anim>
                                    <p:anim calcmode="lin" valueType="num">
                                      <p:cBhvr>
                                        <p:cTn id="14" dur="1000" fill="hold"/>
                                        <p:tgtEl>
                                          <p:spTgt spid="210"/>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352"/>
                                        </p:tgtEl>
                                        <p:attrNameLst>
                                          <p:attrName>style.visibility</p:attrName>
                                        </p:attrNameLst>
                                      </p:cBhvr>
                                      <p:to>
                                        <p:strVal val="visible"/>
                                      </p:to>
                                    </p:set>
                                    <p:anim calcmode="lin" valueType="num">
                                      <p:cBhvr>
                                        <p:cTn id="18" dur="500" fill="hold"/>
                                        <p:tgtEl>
                                          <p:spTgt spid="352"/>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352"/>
                                        </p:tgtEl>
                                        <p:attrNameLst>
                                          <p:attrName>ppt_y</p:attrName>
                                        </p:attrNameLst>
                                      </p:cBhvr>
                                      <p:tavLst>
                                        <p:tav tm="0">
                                          <p:val>
                                            <p:strVal val="#ppt_y"/>
                                          </p:val>
                                        </p:tav>
                                        <p:tav tm="100000">
                                          <p:val>
                                            <p:strVal val="#ppt_y"/>
                                          </p:val>
                                        </p:tav>
                                      </p:tavLst>
                                    </p:anim>
                                    <p:anim calcmode="lin" valueType="num">
                                      <p:cBhvr>
                                        <p:cTn id="20" dur="500" fill="hold"/>
                                        <p:tgtEl>
                                          <p:spTgt spid="352"/>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352"/>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352"/>
                                        </p:tgtEl>
                                      </p:cBhvr>
                                    </p:animEffect>
                                  </p:childTnLst>
                                </p:cTn>
                              </p:par>
                            </p:childTnLst>
                          </p:cTn>
                        </p:par>
                        <p:par>
                          <p:cTn id="23" fill="hold">
                            <p:stCondLst>
                              <p:cond delay="2049"/>
                            </p:stCondLst>
                            <p:childTnLst>
                              <p:par>
                                <p:cTn id="24" presetID="26" presetClass="emph" presetSubtype="0" fill="hold" grpId="1" nodeType="afterEffect">
                                  <p:stCondLst>
                                    <p:cond delay="0"/>
                                  </p:stCondLst>
                                  <p:iterate type="lt">
                                    <p:tmPct val="0"/>
                                  </p:iterate>
                                  <p:childTnLst>
                                    <p:animEffect transition="out" filter="fade">
                                      <p:cBhvr>
                                        <p:cTn id="25" dur="500" tmFilter="0, 0; .2, .5; .8, .5; 1, 0"/>
                                        <p:tgtEl>
                                          <p:spTgt spid="352"/>
                                        </p:tgtEl>
                                      </p:cBhvr>
                                    </p:animEffect>
                                    <p:animScale>
                                      <p:cBhvr>
                                        <p:cTn id="26" dur="250" autoRev="1" fill="hold"/>
                                        <p:tgtEl>
                                          <p:spTgt spid="35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 grpId="0" animBg="1"/>
      <p:bldP spid="352" grpId="0"/>
      <p:bldP spid="352"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矩形 331"/>
          <p:cNvSpPr/>
          <p:nvPr/>
        </p:nvSpPr>
        <p:spPr>
          <a:xfrm>
            <a:off x="0" y="0"/>
            <a:ext cx="12858750" cy="7243762"/>
          </a:xfrm>
          <a:prstGeom prst="rect">
            <a:avLst/>
          </a:prstGeom>
          <a:solidFill>
            <a:srgbClr val="157D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经济学家</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心理学家，第</a:t>
            </a:r>
            <a:r>
              <a:rPr lang="en-US" altLang="zh-CN">
                <a:latin typeface="微软雅黑" panose="020B0503020204020204" pitchFamily="34" charset="-122"/>
                <a:ea typeface="微软雅黑" panose="020B0503020204020204" pitchFamily="34" charset="-122"/>
              </a:rPr>
              <a:t>10</a:t>
            </a:r>
            <a:r>
              <a:rPr lang="zh-CN" altLang="en-US">
                <a:latin typeface="微软雅黑" panose="020B0503020204020204" pitchFamily="34" charset="-122"/>
                <a:ea typeface="微软雅黑" panose="020B0503020204020204" pitchFamily="34" charset="-122"/>
              </a:rPr>
              <a:t>版</a:t>
            </a:r>
            <a:endParaRPr lang="zh-CN" altLang="en-US">
              <a:latin typeface="微软雅黑" panose="020B0503020204020204" pitchFamily="34" charset="-122"/>
              <a:ea typeface="微软雅黑" panose="020B0503020204020204" pitchFamily="34" charset="-122"/>
            </a:endParaRPr>
          </a:p>
        </p:txBody>
      </p:sp>
      <p:sp>
        <p:nvSpPr>
          <p:cNvPr id="352" name="矩形 259"/>
          <p:cNvSpPr>
            <a:spLocks noChangeArrowheads="1"/>
          </p:cNvSpPr>
          <p:nvPr/>
        </p:nvSpPr>
        <p:spPr bwMode="auto">
          <a:xfrm>
            <a:off x="2659728" y="1558859"/>
            <a:ext cx="7539294" cy="783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endParaRPr lang="zh-CN" altLang="en-US" sz="2000" dirty="0" smtClean="0">
              <a:solidFill>
                <a:schemeClr val="bg1"/>
              </a:solidFill>
              <a:cs typeface="Arial" panose="020B0604020202020204" pitchFamily="34" charset="0"/>
            </a:endParaRPr>
          </a:p>
          <a:p>
            <a:pPr algn="ctr">
              <a:buNone/>
            </a:pPr>
            <a:endParaRPr lang="zh-CN" altLang="en-US" sz="2000" dirty="0" smtClean="0">
              <a:solidFill>
                <a:schemeClr val="bg1"/>
              </a:solidFill>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32"/>
                                        </p:tgtEl>
                                        <p:attrNameLst>
                                          <p:attrName>style.visibility</p:attrName>
                                        </p:attrNameLst>
                                      </p:cBhvr>
                                      <p:to>
                                        <p:strVal val="visible"/>
                                      </p:to>
                                    </p:set>
                                    <p:anim calcmode="lin" valueType="num">
                                      <p:cBhvr additive="base">
                                        <p:cTn id="7" dur="500" fill="hold"/>
                                        <p:tgtEl>
                                          <p:spTgt spid="332"/>
                                        </p:tgtEl>
                                        <p:attrNameLst>
                                          <p:attrName>ppt_x</p:attrName>
                                        </p:attrNameLst>
                                      </p:cBhvr>
                                      <p:tavLst>
                                        <p:tav tm="0">
                                          <p:val>
                                            <p:strVal val="0-#ppt_w/2"/>
                                          </p:val>
                                        </p:tav>
                                        <p:tav tm="100000">
                                          <p:val>
                                            <p:strVal val="#ppt_x"/>
                                          </p:val>
                                        </p:tav>
                                      </p:tavLst>
                                    </p:anim>
                                    <p:anim calcmode="lin" valueType="num">
                                      <p:cBhvr additive="base">
                                        <p:cTn id="8" dur="500" fill="hold"/>
                                        <p:tgtEl>
                                          <p:spTgt spid="33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352"/>
                                        </p:tgtEl>
                                        <p:attrNameLst>
                                          <p:attrName>style.visibility</p:attrName>
                                        </p:attrNameLst>
                                      </p:cBhvr>
                                      <p:to>
                                        <p:strVal val="visible"/>
                                      </p:to>
                                    </p:set>
                                    <p:anim calcmode="lin" valueType="num">
                                      <p:cBhvr>
                                        <p:cTn id="12" dur="500" fill="hold"/>
                                        <p:tgtEl>
                                          <p:spTgt spid="352"/>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352"/>
                                        </p:tgtEl>
                                        <p:attrNameLst>
                                          <p:attrName>ppt_y</p:attrName>
                                        </p:attrNameLst>
                                      </p:cBhvr>
                                      <p:tavLst>
                                        <p:tav tm="0">
                                          <p:val>
                                            <p:strVal val="#ppt_y"/>
                                          </p:val>
                                        </p:tav>
                                        <p:tav tm="100000">
                                          <p:val>
                                            <p:strVal val="#ppt_y"/>
                                          </p:val>
                                        </p:tav>
                                      </p:tavLst>
                                    </p:anim>
                                    <p:anim calcmode="lin" valueType="num">
                                      <p:cBhvr>
                                        <p:cTn id="14" dur="500" fill="hold"/>
                                        <p:tgtEl>
                                          <p:spTgt spid="352"/>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352"/>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352"/>
                                        </p:tgtEl>
                                      </p:cBhvr>
                                    </p:animEffect>
                                  </p:childTnLst>
                                </p:cTn>
                              </p:par>
                            </p:childTnLst>
                          </p:cTn>
                        </p:par>
                        <p:par>
                          <p:cTn id="17" fill="hold">
                            <p:stCondLst>
                              <p:cond delay="1000"/>
                            </p:stCondLst>
                            <p:childTnLst>
                              <p:par>
                                <p:cTn id="18" presetID="26" presetClass="emph" presetSubtype="0" fill="hold" grpId="1" nodeType="afterEffect">
                                  <p:stCondLst>
                                    <p:cond delay="0"/>
                                  </p:stCondLst>
                                  <p:iterate type="lt">
                                    <p:tmPct val="0"/>
                                  </p:iterate>
                                  <p:childTnLst>
                                    <p:animEffect transition="out" filter="fade">
                                      <p:cBhvr>
                                        <p:cTn id="19" dur="500" tmFilter="0, 0; .2, .5; .8, .5; 1, 0"/>
                                        <p:tgtEl>
                                          <p:spTgt spid="352"/>
                                        </p:tgtEl>
                                      </p:cBhvr>
                                    </p:animEffect>
                                    <p:animScale>
                                      <p:cBhvr>
                                        <p:cTn id="20" dur="250" autoRev="1" fill="hold"/>
                                        <p:tgtEl>
                                          <p:spTgt spid="35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 grpId="0" bldLvl="0" animBg="1"/>
      <p:bldP spid="352" grpId="0"/>
      <p:bldP spid="35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2070" y="14605"/>
            <a:ext cx="12912725" cy="7243445"/>
          </a:xfrm>
          <a:prstGeom prst="rect">
            <a:avLst/>
          </a:prstGeom>
          <a:solidFill>
            <a:srgbClr val="157D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微软雅黑" panose="020B0503020204020204" pitchFamily="34" charset="-122"/>
                <a:ea typeface="微软雅黑" panose="020B0503020204020204" pitchFamily="34" charset="-122"/>
              </a:rPr>
              <a:t>这是一本有趣的“思维教科书”</a:t>
            </a:r>
            <a:endParaRPr lang="zh-CN" altLang="en-US">
              <a:latin typeface="微软雅黑" panose="020B0503020204020204" pitchFamily="34" charset="-122"/>
              <a:ea typeface="微软雅黑" panose="020B0503020204020204" pitchFamily="34" charset="-122"/>
            </a:endParaRPr>
          </a:p>
          <a:p>
            <a:pPr algn="ctr"/>
            <a:endParaRPr lang="zh-CN" altLang="en-US">
              <a:latin typeface="微软雅黑" panose="020B0503020204020204" pitchFamily="34" charset="-122"/>
              <a:ea typeface="微软雅黑" panose="020B0503020204020204" pitchFamily="34" charset="-122"/>
            </a:endParaRPr>
          </a:p>
          <a:p>
            <a:pPr algn="ctr"/>
            <a:r>
              <a:rPr lang="zh-CN" altLang="en-US">
                <a:latin typeface="微软雅黑" panose="020B0503020204020204" pitchFamily="34" charset="-122"/>
                <a:ea typeface="微软雅黑" panose="020B0503020204020204" pitchFamily="34" charset="-122"/>
              </a:rPr>
              <a:t>通过提问，达到批判性思维效果</a:t>
            </a:r>
            <a:endParaRPr lang="zh-CN" altLang="en-US">
              <a:latin typeface="微软雅黑" panose="020B0503020204020204" pitchFamily="34" charset="-122"/>
              <a:ea typeface="微软雅黑" panose="020B0503020204020204" pitchFamily="34" charset="-122"/>
            </a:endParaRPr>
          </a:p>
          <a:p>
            <a:pPr algn="ctr"/>
            <a:endParaRPr lang="zh-CN" altLang="en-US">
              <a:latin typeface="微软雅黑" panose="020B0503020204020204" pitchFamily="34" charset="-122"/>
              <a:ea typeface="微软雅黑" panose="020B0503020204020204" pitchFamily="34" charset="-122"/>
            </a:endParaRPr>
          </a:p>
          <a:p>
            <a:pPr marL="171450" indent="-171450" algn="ctr">
              <a:buFont typeface="Wingdings" panose="05000000000000000000" charset="0"/>
              <a:buChar char="p"/>
            </a:pPr>
            <a:endParaRPr lang="zh-CN" altLang="en-US">
              <a:latin typeface="微软雅黑" panose="020B0503020204020204" pitchFamily="34" charset="-122"/>
              <a:ea typeface="微软雅黑" panose="020B0503020204020204" pitchFamily="34" charset="-122"/>
            </a:endParaRPr>
          </a:p>
          <a:p>
            <a:pPr algn="ctr"/>
            <a:endParaRPr lang="zh-CN" altLang="en-US">
              <a:latin typeface="微软雅黑" panose="020B0503020204020204" pitchFamily="34" charset="-122"/>
              <a:ea typeface="微软雅黑" panose="020B0503020204020204" pitchFamily="34" charset="-122"/>
            </a:endParaRPr>
          </a:p>
        </p:txBody>
      </p:sp>
      <p:sp>
        <p:nvSpPr>
          <p:cNvPr id="3" name="文本框 2"/>
          <p:cNvSpPr txBox="1"/>
          <p:nvPr/>
        </p:nvSpPr>
        <p:spPr>
          <a:xfrm>
            <a:off x="4700905" y="4336415"/>
            <a:ext cx="4721225" cy="2030095"/>
          </a:xfrm>
          <a:prstGeom prst="rect">
            <a:avLst/>
          </a:prstGeom>
          <a:noFill/>
        </p:spPr>
        <p:txBody>
          <a:bodyPr wrap="square" rtlCol="0">
            <a:spAutoFit/>
          </a:bodyPr>
          <a:p>
            <a:pPr marL="0" indent="0" algn="l">
              <a:lnSpc>
                <a:spcPct val="150000"/>
              </a:lnSpc>
              <a:buFont typeface="Wingdings" panose="05000000000000000000" charset="0"/>
              <a:buNone/>
            </a:pPr>
            <a:r>
              <a:rPr lang="zh-CN" altLang="en-US">
                <a:solidFill>
                  <a:schemeClr val="bg1"/>
                </a:solidFill>
                <a:latin typeface="微软雅黑" panose="020B0503020204020204" pitchFamily="34" charset="-122"/>
                <a:ea typeface="微软雅黑" panose="020B0503020204020204" pitchFamily="34" charset="-122"/>
                <a:sym typeface="+mn-ea"/>
              </a:rPr>
              <a:t>三个问题：</a:t>
            </a:r>
            <a:endParaRPr lang="zh-CN" altLang="en-US">
              <a:solidFill>
                <a:schemeClr val="bg1"/>
              </a:solidFill>
              <a:latin typeface="微软雅黑" panose="020B0503020204020204" pitchFamily="34" charset="-122"/>
              <a:ea typeface="微软雅黑" panose="020B0503020204020204" pitchFamily="34" charset="-122"/>
              <a:sym typeface="+mn-ea"/>
            </a:endParaRPr>
          </a:p>
          <a:p>
            <a:pPr marL="171450" indent="-171450" algn="l">
              <a:lnSpc>
                <a:spcPct val="150000"/>
              </a:lnSpc>
              <a:buFont typeface="Wingdings" panose="05000000000000000000" charset="0"/>
              <a:buChar char="p"/>
            </a:pPr>
            <a:r>
              <a:rPr lang="zh-CN" altLang="en-US">
                <a:solidFill>
                  <a:schemeClr val="bg1"/>
                </a:solidFill>
                <a:latin typeface="微软雅黑" panose="020B0503020204020204" pitchFamily="34" charset="-122"/>
                <a:ea typeface="微软雅黑" panose="020B0503020204020204" pitchFamily="34" charset="-122"/>
                <a:sym typeface="+mn-ea"/>
              </a:rPr>
              <a:t> 论题和结论是什么？</a:t>
            </a:r>
            <a:endParaRPr lang="zh-CN" altLang="en-US">
              <a:solidFill>
                <a:schemeClr val="bg1"/>
              </a:solidFill>
              <a:latin typeface="微软雅黑" panose="020B0503020204020204" pitchFamily="34" charset="-122"/>
              <a:ea typeface="微软雅黑" panose="020B0503020204020204" pitchFamily="34" charset="-122"/>
              <a:sym typeface="+mn-ea"/>
            </a:endParaRPr>
          </a:p>
          <a:p>
            <a:pPr marL="171450" indent="-171450" algn="l">
              <a:lnSpc>
                <a:spcPct val="150000"/>
              </a:lnSpc>
              <a:buFont typeface="Wingdings" panose="05000000000000000000" charset="0"/>
              <a:buChar char="p"/>
            </a:pPr>
            <a:r>
              <a:rPr lang="zh-CN" altLang="en-US">
                <a:solidFill>
                  <a:schemeClr val="bg1"/>
                </a:solidFill>
                <a:latin typeface="微软雅黑" panose="020B0503020204020204" pitchFamily="34" charset="-122"/>
                <a:ea typeface="微软雅黑" panose="020B0503020204020204" pitchFamily="34" charset="-122"/>
                <a:sym typeface="+mn-ea"/>
              </a:rPr>
              <a:t> 理由是什么？</a:t>
            </a:r>
            <a:endParaRPr lang="zh-CN" altLang="en-US">
              <a:solidFill>
                <a:schemeClr val="bg1"/>
              </a:solidFill>
              <a:latin typeface="微软雅黑" panose="020B0503020204020204" pitchFamily="34" charset="-122"/>
              <a:ea typeface="微软雅黑" panose="020B0503020204020204" pitchFamily="34" charset="-122"/>
              <a:sym typeface="+mn-ea"/>
            </a:endParaRPr>
          </a:p>
          <a:p>
            <a:pPr marL="171450" indent="-171450" algn="l">
              <a:lnSpc>
                <a:spcPct val="150000"/>
              </a:lnSpc>
              <a:buFont typeface="Wingdings" panose="05000000000000000000" charset="0"/>
              <a:buChar char="p"/>
            </a:pPr>
            <a:r>
              <a:rPr lang="zh-CN" altLang="en-US">
                <a:solidFill>
                  <a:schemeClr val="bg1"/>
                </a:solidFill>
                <a:latin typeface="微软雅黑" panose="020B0503020204020204" pitchFamily="34" charset="-122"/>
                <a:ea typeface="微软雅黑" panose="020B0503020204020204" pitchFamily="34" charset="-122"/>
                <a:sym typeface="+mn-ea"/>
              </a:rPr>
              <a:t> 细节是否正确？</a:t>
            </a:r>
            <a:endParaRPr lang="zh-CN" altLang="en-US">
              <a:solidFill>
                <a:schemeClr val="bg1"/>
              </a:solidFill>
              <a:latin typeface="微软雅黑" panose="020B0503020204020204" pitchFamily="34" charset="-122"/>
              <a:ea typeface="微软雅黑" panose="020B0503020204020204" pitchFamily="34" charset="-122"/>
              <a:sym typeface="+mn-ea"/>
            </a:endParaRPr>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矩形 331"/>
          <p:cNvSpPr/>
          <p:nvPr/>
        </p:nvSpPr>
        <p:spPr>
          <a:xfrm>
            <a:off x="0" y="0"/>
            <a:ext cx="12858750" cy="7243762"/>
          </a:xfrm>
          <a:prstGeom prst="rect">
            <a:avLst/>
          </a:prstGeom>
          <a:solidFill>
            <a:srgbClr val="157D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39"/>
          <p:cNvSpPr>
            <a:spLocks noChangeArrowheads="1"/>
          </p:cNvSpPr>
          <p:nvPr/>
        </p:nvSpPr>
        <p:spPr bwMode="auto">
          <a:xfrm>
            <a:off x="236357" y="15824"/>
            <a:ext cx="1294756" cy="1294756"/>
          </a:xfrm>
          <a:prstGeom prst="ellipse">
            <a:avLst/>
          </a:prstGeom>
          <a:solidFill>
            <a:schemeClr val="accent2"/>
          </a:solidFill>
          <a:ln>
            <a:noFill/>
          </a:ln>
        </p:spPr>
        <p:txBody>
          <a:bodyPr anchor="ctr"/>
          <a:p>
            <a:pPr algn="ctr">
              <a:lnSpc>
                <a:spcPct val="120000"/>
              </a:lnSpc>
            </a:pPr>
            <a:endParaRPr lang="zh-CN" altLang="zh-CN" sz="14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文本框 5"/>
          <p:cNvSpPr txBox="1"/>
          <p:nvPr/>
        </p:nvSpPr>
        <p:spPr>
          <a:xfrm>
            <a:off x="452120" y="448310"/>
            <a:ext cx="2668270" cy="483235"/>
          </a:xfrm>
          <a:prstGeom prst="rect">
            <a:avLst/>
          </a:prstGeom>
          <a:noFill/>
        </p:spPr>
        <p:txBody>
          <a:bodyPr wrap="square" rtlCol="0" anchor="t">
            <a:spAutoFit/>
          </a:bodyPr>
          <a:p>
            <a:r>
              <a:rPr lang="zh-CN" altLang="en-US" sz="2400">
                <a:solidFill>
                  <a:schemeClr val="bg1"/>
                </a:solidFill>
                <a:latin typeface="微软雅黑" panose="020B0503020204020204" pitchFamily="34" charset="-122"/>
                <a:ea typeface="微软雅黑" panose="020B0503020204020204" pitchFamily="34" charset="-122"/>
              </a:rPr>
              <a:t>总览</a:t>
            </a:r>
            <a:endParaRPr lang="zh-CN" altLang="en-US" sz="2400">
              <a:solidFill>
                <a:schemeClr val="bg1"/>
              </a:solidFill>
              <a:latin typeface="微软雅黑" panose="020B0503020204020204" pitchFamily="34" charset="-122"/>
              <a:ea typeface="微软雅黑" panose="020B0503020204020204" pitchFamily="34" charset="-122"/>
            </a:endParaRPr>
          </a:p>
        </p:txBody>
      </p:sp>
      <p:pic>
        <p:nvPicPr>
          <p:cNvPr id="2" name="图片 1" descr="学会提问"/>
          <p:cNvPicPr>
            <a:picLocks noChangeAspect="1"/>
          </p:cNvPicPr>
          <p:nvPr/>
        </p:nvPicPr>
        <p:blipFill>
          <a:blip r:embed="rId1"/>
          <a:stretch>
            <a:fillRect/>
          </a:stretch>
        </p:blipFill>
        <p:spPr>
          <a:xfrm>
            <a:off x="3486150" y="1663700"/>
            <a:ext cx="5885815" cy="39046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32"/>
                                        </p:tgtEl>
                                        <p:attrNameLst>
                                          <p:attrName>style.visibility</p:attrName>
                                        </p:attrNameLst>
                                      </p:cBhvr>
                                      <p:to>
                                        <p:strVal val="visible"/>
                                      </p:to>
                                    </p:set>
                                    <p:anim calcmode="lin" valueType="num">
                                      <p:cBhvr additive="base">
                                        <p:cTn id="7" dur="500" fill="hold"/>
                                        <p:tgtEl>
                                          <p:spTgt spid="332"/>
                                        </p:tgtEl>
                                        <p:attrNameLst>
                                          <p:attrName>ppt_x</p:attrName>
                                        </p:attrNameLst>
                                      </p:cBhvr>
                                      <p:tavLst>
                                        <p:tav tm="0">
                                          <p:val>
                                            <p:strVal val="0-#ppt_w/2"/>
                                          </p:val>
                                        </p:tav>
                                        <p:tav tm="100000">
                                          <p:val>
                                            <p:strVal val="#ppt_x"/>
                                          </p:val>
                                        </p:tav>
                                      </p:tavLst>
                                    </p:anim>
                                    <p:anim calcmode="lin" valueType="num">
                                      <p:cBhvr additive="base">
                                        <p:cTn id="8" dur="500" fill="hold"/>
                                        <p:tgtEl>
                                          <p:spTgt spid="332"/>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Effect>
                                      <p:cBhvr>
                                        <p:cTn id="11" dur="600"/>
                                        <p:tgtEl>
                                          <p:spTgt spid="11"/>
                                        </p:tgtEl>
                                      </p:cBhvr>
                                    </p:animEffect>
                                    <p:anim calcmode="lin" valueType="num">
                                      <p:cBhvr>
                                        <p:cTn id="12" dur="600" fill="hold"/>
                                        <p:tgtEl>
                                          <p:spTgt spid="11"/>
                                        </p:tgtEl>
                                        <p:attrNameLst>
                                          <p:attrName>ppt_x</p:attrName>
                                        </p:attrNameLst>
                                      </p:cBhvr>
                                      <p:tavLst>
                                        <p:tav tm="0">
                                          <p:val>
                                            <p:strVal val="#ppt_x"/>
                                          </p:val>
                                        </p:tav>
                                        <p:tav tm="100000">
                                          <p:val>
                                            <p:strVal val="#ppt_x"/>
                                          </p:val>
                                        </p:tav>
                                      </p:tavLst>
                                    </p:anim>
                                    <p:anim calcmode="lin" valueType="num">
                                      <p:cBhvr>
                                        <p:cTn id="13" dur="6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 grpId="0" bldLvl="0" animBg="1"/>
      <p:bldP spid="11" grpId="0" bldLvl="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矩形 331"/>
          <p:cNvSpPr/>
          <p:nvPr/>
        </p:nvSpPr>
        <p:spPr>
          <a:xfrm>
            <a:off x="0" y="-38100"/>
            <a:ext cx="12858750" cy="7297420"/>
          </a:xfrm>
          <a:prstGeom prst="rect">
            <a:avLst/>
          </a:prstGeom>
          <a:solidFill>
            <a:srgbClr val="157D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latin typeface="微软雅黑" panose="020B0503020204020204" pitchFamily="34" charset="-122"/>
              <a:ea typeface="微软雅黑" panose="020B0503020204020204" pitchFamily="34" charset="-122"/>
            </a:endParaRPr>
          </a:p>
          <a:p>
            <a:pPr algn="l"/>
            <a:endParaRPr lang="zh-CN" altLang="en-US">
              <a:latin typeface="微软雅黑" panose="020B0503020204020204" pitchFamily="34" charset="-122"/>
              <a:ea typeface="微软雅黑" panose="020B0503020204020204" pitchFamily="34" charset="-122"/>
            </a:endParaRPr>
          </a:p>
          <a:p>
            <a:pPr algn="ctr"/>
            <a:endParaRPr lang="zh-CN" altLang="en-US">
              <a:latin typeface="微软雅黑" panose="020B0503020204020204" pitchFamily="34" charset="-122"/>
              <a:ea typeface="微软雅黑" panose="020B0503020204020204" pitchFamily="34" charset="-122"/>
            </a:endParaRPr>
          </a:p>
        </p:txBody>
      </p:sp>
      <p:sp>
        <p:nvSpPr>
          <p:cNvPr id="2" name="椭圆 39"/>
          <p:cNvSpPr>
            <a:spLocks noChangeArrowheads="1"/>
          </p:cNvSpPr>
          <p:nvPr/>
        </p:nvSpPr>
        <p:spPr bwMode="auto">
          <a:xfrm>
            <a:off x="20955" y="10795"/>
            <a:ext cx="2699385" cy="760095"/>
          </a:xfrm>
          <a:prstGeom prst="round2DiagRect">
            <a:avLst/>
          </a:prstGeom>
          <a:solidFill>
            <a:schemeClr val="accent2"/>
          </a:solidFill>
          <a:ln>
            <a:noFill/>
          </a:ln>
        </p:spPr>
        <p:txBody>
          <a:bodyPr anchor="ctr"/>
          <a:p>
            <a:pPr algn="ctr">
              <a:lnSpc>
                <a:spcPct val="120000"/>
              </a:lnSpc>
            </a:pPr>
            <a:endParaRPr lang="zh-CN" altLang="zh-CN" sz="14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 name="文本框 2"/>
          <p:cNvSpPr txBox="1"/>
          <p:nvPr/>
        </p:nvSpPr>
        <p:spPr>
          <a:xfrm>
            <a:off x="236855" y="161290"/>
            <a:ext cx="2668270" cy="460375"/>
          </a:xfrm>
          <a:prstGeom prst="rect">
            <a:avLst/>
          </a:prstGeom>
          <a:noFill/>
        </p:spPr>
        <p:txBody>
          <a:bodyPr wrap="square" rtlCol="0" anchor="t">
            <a:spAutoFit/>
          </a:bodyPr>
          <a:p>
            <a:r>
              <a:rPr lang="en-US" altLang="zh-CN" sz="2400">
                <a:solidFill>
                  <a:schemeClr val="bg1"/>
                </a:solidFill>
                <a:latin typeface="微软雅黑" panose="020B0503020204020204" pitchFamily="34" charset="-122"/>
                <a:ea typeface="微软雅黑" panose="020B0503020204020204" pitchFamily="34" charset="-122"/>
              </a:rPr>
              <a:t>0. </a:t>
            </a:r>
            <a:r>
              <a:rPr lang="zh-CN" altLang="en-US" sz="2400">
                <a:solidFill>
                  <a:schemeClr val="bg1"/>
                </a:solidFill>
                <a:latin typeface="微软雅黑" panose="020B0503020204020204" pitchFamily="34" charset="-122"/>
                <a:ea typeface="微软雅黑" panose="020B0503020204020204" pitchFamily="34" charset="-122"/>
              </a:rPr>
              <a:t>论题、结论</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757555" y="1570355"/>
            <a:ext cx="10948035" cy="506730"/>
          </a:xfrm>
          <a:prstGeom prst="rect">
            <a:avLst/>
          </a:prstGeom>
          <a:noFill/>
        </p:spPr>
        <p:txBody>
          <a:bodyPr wrap="square" rtlCol="0">
            <a:spAutoFit/>
          </a:bodyPr>
          <a:p>
            <a:pPr marL="0" indent="0" algn="l">
              <a:lnSpc>
                <a:spcPct val="150000"/>
              </a:lnSpc>
              <a:buFont typeface="Wingdings" panose="05000000000000000000" charset="0"/>
              <a:buNone/>
            </a:pPr>
            <a:r>
              <a:rPr lang="zh-CN" altLang="en-US">
                <a:solidFill>
                  <a:schemeClr val="bg1"/>
                </a:solidFill>
                <a:latin typeface="微软雅黑" panose="020B0503020204020204" pitchFamily="34" charset="-122"/>
                <a:ea typeface="微软雅黑" panose="020B0503020204020204" pitchFamily="34" charset="-122"/>
                <a:sym typeface="+mn-ea"/>
              </a:rPr>
              <a:t>找准作者的论题、结论，才不会曲解别人意图，奠定批判性思维基础</a:t>
            </a:r>
            <a:endParaRPr lang="zh-CN" altLang="en-US"/>
          </a:p>
        </p:txBody>
      </p:sp>
      <p:sp>
        <p:nvSpPr>
          <p:cNvPr id="5" name="文本框 4"/>
          <p:cNvSpPr txBox="1"/>
          <p:nvPr/>
        </p:nvSpPr>
        <p:spPr>
          <a:xfrm>
            <a:off x="757555" y="2592705"/>
            <a:ext cx="10948035" cy="3830955"/>
          </a:xfrm>
          <a:prstGeom prst="rect">
            <a:avLst/>
          </a:prstGeom>
          <a:noFill/>
        </p:spPr>
        <p:txBody>
          <a:bodyPr wrap="square" rtlCol="0">
            <a:spAutoFit/>
          </a:bodyPr>
          <a:p>
            <a:pPr marL="0" indent="0" algn="l">
              <a:lnSpc>
                <a:spcPct val="150000"/>
              </a:lnSpc>
              <a:buFont typeface="Wingdings" panose="05000000000000000000" charset="0"/>
              <a:buNone/>
            </a:pPr>
            <a:r>
              <a:rPr lang="zh-CN" altLang="en-US">
                <a:solidFill>
                  <a:schemeClr val="bg1"/>
                </a:solidFill>
                <a:latin typeface="微软雅黑" panose="020B0503020204020204" pitchFamily="34" charset="-122"/>
                <a:ea typeface="微软雅黑" panose="020B0503020204020204" pitchFamily="34" charset="-122"/>
                <a:sym typeface="+mn-ea"/>
              </a:rPr>
              <a:t>论题：</a:t>
            </a:r>
            <a:endParaRPr lang="zh-CN" altLang="en-US">
              <a:solidFill>
                <a:schemeClr val="bg1"/>
              </a:solidFill>
              <a:latin typeface="微软雅黑" panose="020B0503020204020204" pitchFamily="34" charset="-122"/>
              <a:ea typeface="微软雅黑" panose="020B0503020204020204" pitchFamily="34" charset="-122"/>
              <a:sym typeface="+mn-ea"/>
            </a:endParaRPr>
          </a:p>
          <a:p>
            <a:pPr marL="285750" indent="-285750" algn="l">
              <a:lnSpc>
                <a:spcPct val="150000"/>
              </a:lnSpc>
              <a:buFont typeface="Wingdings" panose="05000000000000000000" charset="0"/>
              <a:buChar char=""/>
            </a:pPr>
            <a:r>
              <a:rPr lang="zh-CN" altLang="en-US">
                <a:solidFill>
                  <a:schemeClr val="bg1"/>
                </a:solidFill>
                <a:latin typeface="微软雅黑" panose="020B0503020204020204" pitchFamily="34" charset="-122"/>
                <a:ea typeface="微软雅黑" panose="020B0503020204020204" pitchFamily="34" charset="-122"/>
                <a:sym typeface="+mn-ea"/>
              </a:rPr>
              <a:t> 描述性论题：</a:t>
            </a:r>
            <a:r>
              <a:rPr lang="en-US" altLang="zh-CN">
                <a:solidFill>
                  <a:schemeClr val="bg1"/>
                </a:solidFill>
                <a:latin typeface="微软雅黑" panose="020B0503020204020204" pitchFamily="34" charset="-122"/>
                <a:ea typeface="微软雅黑" panose="020B0503020204020204" pitchFamily="34" charset="-122"/>
                <a:sym typeface="+mn-ea"/>
              </a:rPr>
              <a:t>“</a:t>
            </a:r>
            <a:r>
              <a:rPr lang="zh-CN" altLang="en-US">
                <a:solidFill>
                  <a:schemeClr val="bg1"/>
                </a:solidFill>
                <a:latin typeface="微软雅黑" panose="020B0503020204020204" pitchFamily="34" charset="-122"/>
                <a:ea typeface="微软雅黑" panose="020B0503020204020204" pitchFamily="34" charset="-122"/>
                <a:sym typeface="+mn-ea"/>
              </a:rPr>
              <a:t>是不是</a:t>
            </a:r>
            <a:r>
              <a:rPr lang="en-US" altLang="zh-CN">
                <a:solidFill>
                  <a:schemeClr val="bg1"/>
                </a:solidFill>
                <a:latin typeface="微软雅黑" panose="020B0503020204020204" pitchFamily="34" charset="-122"/>
                <a:ea typeface="微软雅黑" panose="020B0503020204020204" pitchFamily="34" charset="-122"/>
                <a:sym typeface="+mn-ea"/>
              </a:rPr>
              <a:t>“</a:t>
            </a:r>
            <a:r>
              <a:rPr lang="zh-CN" altLang="en-US">
                <a:solidFill>
                  <a:schemeClr val="bg1"/>
                </a:solidFill>
                <a:latin typeface="微软雅黑" panose="020B0503020204020204" pitchFamily="34" charset="-122"/>
                <a:ea typeface="微软雅黑" panose="020B0503020204020204" pitchFamily="34" charset="-122"/>
                <a:sym typeface="+mn-ea"/>
              </a:rPr>
              <a:t>问题</a:t>
            </a:r>
            <a:endParaRPr lang="zh-CN" altLang="en-US">
              <a:solidFill>
                <a:schemeClr val="bg1"/>
              </a:solidFill>
              <a:latin typeface="微软雅黑" panose="020B0503020204020204" pitchFamily="34" charset="-122"/>
              <a:ea typeface="微软雅黑" panose="020B0503020204020204" pitchFamily="34" charset="-122"/>
              <a:sym typeface="+mn-ea"/>
            </a:endParaRPr>
          </a:p>
          <a:p>
            <a:pPr marL="285750" indent="-285750" algn="l">
              <a:lnSpc>
                <a:spcPct val="150000"/>
              </a:lnSpc>
              <a:buFont typeface="Wingdings" panose="05000000000000000000" charset="0"/>
              <a:buChar char=""/>
            </a:pPr>
            <a:r>
              <a:rPr lang="zh-CN" altLang="en-US">
                <a:solidFill>
                  <a:schemeClr val="bg1"/>
                </a:solidFill>
                <a:latin typeface="微软雅黑" panose="020B0503020204020204" pitchFamily="34" charset="-122"/>
                <a:ea typeface="微软雅黑" panose="020B0503020204020204" pitchFamily="34" charset="-122"/>
                <a:sym typeface="+mn-ea"/>
              </a:rPr>
              <a:t> 规定性论题：</a:t>
            </a:r>
            <a:r>
              <a:rPr lang="en-US" altLang="zh-CN">
                <a:solidFill>
                  <a:schemeClr val="bg1"/>
                </a:solidFill>
                <a:latin typeface="微软雅黑" panose="020B0503020204020204" pitchFamily="34" charset="-122"/>
                <a:ea typeface="微软雅黑" panose="020B0503020204020204" pitchFamily="34" charset="-122"/>
                <a:sym typeface="+mn-ea"/>
              </a:rPr>
              <a:t>“</a:t>
            </a:r>
            <a:r>
              <a:rPr lang="zh-CN" altLang="en-US">
                <a:solidFill>
                  <a:schemeClr val="bg1"/>
                </a:solidFill>
                <a:latin typeface="微软雅黑" panose="020B0503020204020204" pitchFamily="34" charset="-122"/>
                <a:ea typeface="微软雅黑" panose="020B0503020204020204" pitchFamily="34" charset="-122"/>
                <a:sym typeface="+mn-ea"/>
              </a:rPr>
              <a:t>应不应该</a:t>
            </a:r>
            <a:r>
              <a:rPr lang="en-US" altLang="zh-CN">
                <a:solidFill>
                  <a:schemeClr val="bg1"/>
                </a:solidFill>
                <a:latin typeface="微软雅黑" panose="020B0503020204020204" pitchFamily="34" charset="-122"/>
                <a:ea typeface="微软雅黑" panose="020B0503020204020204" pitchFamily="34" charset="-122"/>
                <a:sym typeface="+mn-ea"/>
              </a:rPr>
              <a:t>“</a:t>
            </a:r>
            <a:r>
              <a:rPr lang="zh-CN" altLang="en-US">
                <a:solidFill>
                  <a:schemeClr val="bg1"/>
                </a:solidFill>
                <a:latin typeface="微软雅黑" panose="020B0503020204020204" pitchFamily="34" charset="-122"/>
                <a:ea typeface="微软雅黑" panose="020B0503020204020204" pitchFamily="34" charset="-122"/>
                <a:sym typeface="+mn-ea"/>
              </a:rPr>
              <a:t>问题</a:t>
            </a:r>
            <a:endParaRPr lang="zh-CN" altLang="en-US">
              <a:solidFill>
                <a:schemeClr val="bg1"/>
              </a:solidFill>
              <a:latin typeface="微软雅黑" panose="020B0503020204020204" pitchFamily="34" charset="-122"/>
              <a:ea typeface="微软雅黑" panose="020B0503020204020204" pitchFamily="34" charset="-122"/>
              <a:sym typeface="+mn-ea"/>
            </a:endParaRPr>
          </a:p>
          <a:p>
            <a:pPr marL="0" indent="0" algn="l">
              <a:lnSpc>
                <a:spcPct val="150000"/>
              </a:lnSpc>
              <a:buFont typeface="Wingdings" panose="05000000000000000000" charset="0"/>
              <a:buNone/>
            </a:pPr>
            <a:endParaRPr lang="zh-CN" altLang="en-US">
              <a:solidFill>
                <a:schemeClr val="bg1"/>
              </a:solidFill>
              <a:latin typeface="微软雅黑" panose="020B0503020204020204" pitchFamily="34" charset="-122"/>
              <a:ea typeface="微软雅黑" panose="020B0503020204020204" pitchFamily="34" charset="-122"/>
              <a:sym typeface="+mn-ea"/>
            </a:endParaRPr>
          </a:p>
          <a:p>
            <a:pPr marL="0" indent="0" algn="l">
              <a:lnSpc>
                <a:spcPct val="150000"/>
              </a:lnSpc>
              <a:buFont typeface="Wingdings" panose="05000000000000000000" charset="0"/>
              <a:buNone/>
            </a:pPr>
            <a:r>
              <a:rPr lang="zh-CN" altLang="en-US">
                <a:solidFill>
                  <a:schemeClr val="bg1"/>
                </a:solidFill>
                <a:latin typeface="微软雅黑" panose="020B0503020204020204" pitchFamily="34" charset="-122"/>
                <a:ea typeface="微软雅黑" panose="020B0503020204020204" pitchFamily="34" charset="-122"/>
                <a:sym typeface="+mn-ea"/>
              </a:rPr>
              <a:t>如何找到结论：</a:t>
            </a:r>
            <a:endParaRPr lang="zh-CN" altLang="en-US">
              <a:solidFill>
                <a:schemeClr val="bg1"/>
              </a:solidFill>
              <a:latin typeface="微软雅黑" panose="020B0503020204020204" pitchFamily="34" charset="-122"/>
              <a:ea typeface="微软雅黑" panose="020B0503020204020204" pitchFamily="34" charset="-122"/>
              <a:sym typeface="+mn-ea"/>
            </a:endParaRPr>
          </a:p>
          <a:p>
            <a:pPr marL="285750" indent="-285750" algn="l">
              <a:lnSpc>
                <a:spcPct val="150000"/>
              </a:lnSpc>
              <a:buFont typeface="Wingdings" panose="05000000000000000000" charset="0"/>
              <a:buChar char=""/>
            </a:pPr>
            <a:r>
              <a:rPr lang="zh-CN" altLang="en-US">
                <a:solidFill>
                  <a:schemeClr val="bg1"/>
                </a:solidFill>
                <a:latin typeface="微软雅黑" panose="020B0503020204020204" pitchFamily="34" charset="-122"/>
                <a:ea typeface="微软雅黑" panose="020B0503020204020204" pitchFamily="34" charset="-122"/>
              </a:rPr>
              <a:t> 问问论题是什么</a:t>
            </a:r>
            <a:endParaRPr lang="zh-CN" altLang="en-US">
              <a:solidFill>
                <a:schemeClr val="bg1"/>
              </a:solidFill>
              <a:latin typeface="微软雅黑" panose="020B0503020204020204" pitchFamily="34" charset="-122"/>
              <a:ea typeface="微软雅黑" panose="020B0503020204020204" pitchFamily="34" charset="-122"/>
            </a:endParaRPr>
          </a:p>
          <a:p>
            <a:pPr marL="285750" indent="-285750" algn="l">
              <a:lnSpc>
                <a:spcPct val="150000"/>
              </a:lnSpc>
              <a:buFont typeface="Wingdings" panose="05000000000000000000" charset="0"/>
              <a:buChar char=""/>
            </a:pPr>
            <a:r>
              <a:rPr lang="zh-CN" altLang="en-US">
                <a:solidFill>
                  <a:schemeClr val="bg1"/>
                </a:solidFill>
                <a:latin typeface="微软雅黑" panose="020B0503020204020204" pitchFamily="34" charset="-122"/>
                <a:ea typeface="微软雅黑" panose="020B0503020204020204" pitchFamily="34" charset="-122"/>
              </a:rPr>
              <a:t> 寻找指示词</a:t>
            </a:r>
            <a:endParaRPr lang="zh-CN" altLang="en-US">
              <a:solidFill>
                <a:schemeClr val="bg1"/>
              </a:solidFill>
              <a:latin typeface="微软雅黑" panose="020B0503020204020204" pitchFamily="34" charset="-122"/>
              <a:ea typeface="微软雅黑" panose="020B0503020204020204" pitchFamily="34" charset="-122"/>
            </a:endParaRPr>
          </a:p>
          <a:p>
            <a:pPr marL="285750" indent="-285750" algn="l">
              <a:lnSpc>
                <a:spcPct val="150000"/>
              </a:lnSpc>
              <a:buFont typeface="Wingdings" panose="05000000000000000000" charset="0"/>
              <a:buChar char=""/>
            </a:pPr>
            <a:r>
              <a:rPr lang="zh-CN" altLang="en-US">
                <a:solidFill>
                  <a:schemeClr val="bg1"/>
                </a:solidFill>
                <a:latin typeface="微软雅黑" panose="020B0503020204020204" pitchFamily="34" charset="-122"/>
                <a:ea typeface="微软雅黑" panose="020B0503020204020204" pitchFamily="34" charset="-122"/>
              </a:rPr>
              <a:t> 在可能的位置看一下</a:t>
            </a:r>
            <a:endParaRPr lang="zh-CN" altLang="en-US">
              <a:solidFill>
                <a:schemeClr val="bg1"/>
              </a:solidFill>
              <a:latin typeface="微软雅黑" panose="020B0503020204020204" pitchFamily="34" charset="-122"/>
              <a:ea typeface="微软雅黑" panose="020B0503020204020204" pitchFamily="34" charset="-122"/>
            </a:endParaRPr>
          </a:p>
          <a:p>
            <a:pPr marL="0" indent="0" algn="l">
              <a:lnSpc>
                <a:spcPct val="150000"/>
              </a:lnSpc>
              <a:buFont typeface="Wingdings" panose="05000000000000000000" charset="0"/>
              <a:buNone/>
            </a:pP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32"/>
                                        </p:tgtEl>
                                        <p:attrNameLst>
                                          <p:attrName>style.visibility</p:attrName>
                                        </p:attrNameLst>
                                      </p:cBhvr>
                                      <p:to>
                                        <p:strVal val="visible"/>
                                      </p:to>
                                    </p:set>
                                    <p:anim calcmode="lin" valueType="num">
                                      <p:cBhvr additive="base">
                                        <p:cTn id="7" dur="500" fill="hold"/>
                                        <p:tgtEl>
                                          <p:spTgt spid="332"/>
                                        </p:tgtEl>
                                        <p:attrNameLst>
                                          <p:attrName>ppt_x</p:attrName>
                                        </p:attrNameLst>
                                      </p:cBhvr>
                                      <p:tavLst>
                                        <p:tav tm="0">
                                          <p:val>
                                            <p:strVal val="0-#ppt_w/2"/>
                                          </p:val>
                                        </p:tav>
                                        <p:tav tm="100000">
                                          <p:val>
                                            <p:strVal val="#ppt_x"/>
                                          </p:val>
                                        </p:tav>
                                      </p:tavLst>
                                    </p:anim>
                                    <p:anim calcmode="lin" valueType="num">
                                      <p:cBhvr additive="base">
                                        <p:cTn id="8" dur="500" fill="hold"/>
                                        <p:tgtEl>
                                          <p:spTgt spid="332"/>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p:cBhvr>
                                        <p:cTn id="11" dur="600"/>
                                        <p:tgtEl>
                                          <p:spTgt spid="2"/>
                                        </p:tgtEl>
                                      </p:cBhvr>
                                    </p:animEffect>
                                    <p:anim calcmode="lin" valueType="num">
                                      <p:cBhvr>
                                        <p:cTn id="12" dur="600" fill="hold"/>
                                        <p:tgtEl>
                                          <p:spTgt spid="2"/>
                                        </p:tgtEl>
                                        <p:attrNameLst>
                                          <p:attrName>ppt_x</p:attrName>
                                        </p:attrNameLst>
                                      </p:cBhvr>
                                      <p:tavLst>
                                        <p:tav tm="0">
                                          <p:val>
                                            <p:strVal val="#ppt_x"/>
                                          </p:val>
                                        </p:tav>
                                        <p:tav tm="100000">
                                          <p:val>
                                            <p:strVal val="#ppt_x"/>
                                          </p:val>
                                        </p:tav>
                                      </p:tavLst>
                                    </p:anim>
                                    <p:anim calcmode="lin" valueType="num">
                                      <p:cBhvr>
                                        <p:cTn id="13" dur="6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 grpId="0" bldLvl="0" animBg="1"/>
      <p:bldP spid="2" grpId="0" bldLvl="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矩形 331"/>
          <p:cNvSpPr/>
          <p:nvPr/>
        </p:nvSpPr>
        <p:spPr>
          <a:xfrm>
            <a:off x="0" y="-38100"/>
            <a:ext cx="12858750" cy="7297420"/>
          </a:xfrm>
          <a:prstGeom prst="rect">
            <a:avLst/>
          </a:prstGeom>
          <a:solidFill>
            <a:srgbClr val="157D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latin typeface="微软雅黑" panose="020B0503020204020204" pitchFamily="34" charset="-122"/>
              <a:ea typeface="微软雅黑" panose="020B0503020204020204" pitchFamily="34" charset="-122"/>
            </a:endParaRPr>
          </a:p>
          <a:p>
            <a:pPr algn="l"/>
            <a:endParaRPr lang="zh-CN" altLang="en-US">
              <a:latin typeface="微软雅黑" panose="020B0503020204020204" pitchFamily="34" charset="-122"/>
              <a:ea typeface="微软雅黑" panose="020B0503020204020204" pitchFamily="34" charset="-122"/>
            </a:endParaRPr>
          </a:p>
          <a:p>
            <a:pPr algn="ctr"/>
            <a:endParaRPr lang="zh-CN" altLang="en-US">
              <a:latin typeface="微软雅黑" panose="020B0503020204020204" pitchFamily="34" charset="-122"/>
              <a:ea typeface="微软雅黑" panose="020B0503020204020204" pitchFamily="34" charset="-122"/>
            </a:endParaRPr>
          </a:p>
        </p:txBody>
      </p:sp>
      <p:sp>
        <p:nvSpPr>
          <p:cNvPr id="2" name="椭圆 39"/>
          <p:cNvSpPr>
            <a:spLocks noChangeArrowheads="1"/>
          </p:cNvSpPr>
          <p:nvPr/>
        </p:nvSpPr>
        <p:spPr bwMode="auto">
          <a:xfrm>
            <a:off x="20955" y="10795"/>
            <a:ext cx="2699385" cy="760095"/>
          </a:xfrm>
          <a:prstGeom prst="round2DiagRect">
            <a:avLst/>
          </a:prstGeom>
          <a:solidFill>
            <a:schemeClr val="accent2"/>
          </a:solidFill>
          <a:ln>
            <a:noFill/>
          </a:ln>
        </p:spPr>
        <p:txBody>
          <a:bodyPr anchor="ctr"/>
          <a:p>
            <a:pPr algn="ctr">
              <a:lnSpc>
                <a:spcPct val="120000"/>
              </a:lnSpc>
            </a:pPr>
            <a:endParaRPr lang="zh-CN" altLang="zh-CN" sz="14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 name="文本框 2"/>
          <p:cNvSpPr txBox="1"/>
          <p:nvPr/>
        </p:nvSpPr>
        <p:spPr>
          <a:xfrm>
            <a:off x="236855" y="161290"/>
            <a:ext cx="2668270" cy="460375"/>
          </a:xfrm>
          <a:prstGeom prst="rect">
            <a:avLst/>
          </a:prstGeom>
          <a:noFill/>
        </p:spPr>
        <p:txBody>
          <a:bodyPr wrap="square" rtlCol="0" anchor="t">
            <a:spAutoFit/>
          </a:bodyPr>
          <a:p>
            <a:r>
              <a:rPr lang="en-US" altLang="zh-CN" sz="2400">
                <a:solidFill>
                  <a:schemeClr val="bg1"/>
                </a:solidFill>
                <a:latin typeface="微软雅黑" panose="020B0503020204020204" pitchFamily="34" charset="-122"/>
                <a:ea typeface="微软雅黑" panose="020B0503020204020204" pitchFamily="34" charset="-122"/>
              </a:rPr>
              <a:t>1. </a:t>
            </a:r>
            <a:r>
              <a:rPr lang="zh-CN" altLang="en-US" sz="2400">
                <a:solidFill>
                  <a:schemeClr val="bg1"/>
                </a:solidFill>
                <a:latin typeface="微软雅黑" panose="020B0503020204020204" pitchFamily="34" charset="-122"/>
                <a:ea typeface="微软雅黑" panose="020B0503020204020204" pitchFamily="34" charset="-122"/>
              </a:rPr>
              <a:t>理由</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757555" y="1570355"/>
            <a:ext cx="10948035" cy="506730"/>
          </a:xfrm>
          <a:prstGeom prst="rect">
            <a:avLst/>
          </a:prstGeom>
          <a:noFill/>
        </p:spPr>
        <p:txBody>
          <a:bodyPr wrap="square" rtlCol="0">
            <a:spAutoFit/>
          </a:bodyPr>
          <a:p>
            <a:pPr marL="0" indent="0" algn="l">
              <a:lnSpc>
                <a:spcPct val="150000"/>
              </a:lnSpc>
              <a:buFont typeface="Wingdings" panose="05000000000000000000" charset="0"/>
              <a:buNone/>
            </a:pPr>
            <a:r>
              <a:rPr lang="zh-CN" altLang="en-US">
                <a:solidFill>
                  <a:schemeClr val="bg1"/>
                </a:solidFill>
                <a:latin typeface="微软雅黑" panose="020B0503020204020204" pitchFamily="34" charset="-122"/>
                <a:ea typeface="微软雅黑" panose="020B0503020204020204" pitchFamily="34" charset="-122"/>
                <a:sym typeface="+mn-ea"/>
              </a:rPr>
              <a:t>只有找到支撑结论的理由时，你才能判定一个结论的价值</a:t>
            </a:r>
            <a:endParaRPr lang="zh-CN" altLang="en-US"/>
          </a:p>
        </p:txBody>
      </p:sp>
      <p:sp>
        <p:nvSpPr>
          <p:cNvPr id="5" name="文本框 4"/>
          <p:cNvSpPr txBox="1"/>
          <p:nvPr/>
        </p:nvSpPr>
        <p:spPr>
          <a:xfrm>
            <a:off x="757555" y="2592705"/>
            <a:ext cx="10948035" cy="922020"/>
          </a:xfrm>
          <a:prstGeom prst="rect">
            <a:avLst/>
          </a:prstGeom>
          <a:noFill/>
        </p:spPr>
        <p:txBody>
          <a:bodyPr wrap="square" rtlCol="0">
            <a:spAutoFit/>
          </a:bodyPr>
          <a:p>
            <a:pPr marL="0" indent="0" algn="l">
              <a:lnSpc>
                <a:spcPct val="150000"/>
              </a:lnSpc>
              <a:buFont typeface="Wingdings" panose="05000000000000000000" charset="0"/>
              <a:buNone/>
            </a:pPr>
            <a:r>
              <a:rPr lang="zh-CN" altLang="en-US">
                <a:solidFill>
                  <a:schemeClr val="bg1"/>
                </a:solidFill>
                <a:latin typeface="微软雅黑" panose="020B0503020204020204" pitchFamily="34" charset="-122"/>
                <a:ea typeface="微软雅黑" panose="020B0503020204020204" pitchFamily="34" charset="-122"/>
                <a:sym typeface="+mn-ea"/>
              </a:rPr>
              <a:t>如何找到理由：</a:t>
            </a:r>
            <a:endParaRPr lang="zh-CN" altLang="en-US">
              <a:solidFill>
                <a:schemeClr val="bg1"/>
              </a:solidFill>
              <a:latin typeface="微软雅黑" panose="020B0503020204020204" pitchFamily="34" charset="-122"/>
              <a:ea typeface="微软雅黑" panose="020B0503020204020204" pitchFamily="34" charset="-122"/>
              <a:sym typeface="+mn-ea"/>
            </a:endParaRPr>
          </a:p>
          <a:p>
            <a:pPr marL="285750" indent="-285750" algn="l">
              <a:lnSpc>
                <a:spcPct val="150000"/>
              </a:lnSpc>
              <a:buFont typeface="Wingdings" panose="05000000000000000000" charset="0"/>
              <a:buChar char=""/>
            </a:pPr>
            <a:r>
              <a:rPr lang="zh-CN" altLang="en-US">
                <a:solidFill>
                  <a:schemeClr val="bg1"/>
                </a:solidFill>
                <a:latin typeface="微软雅黑" panose="020B0503020204020204" pitchFamily="34" charset="-122"/>
                <a:ea typeface="微软雅黑" panose="020B0503020204020204" pitchFamily="34" charset="-122"/>
              </a:rPr>
              <a:t> 看提示词：由于、因为、鉴于、证据是、第一，第二</a:t>
            </a:r>
            <a:endParaRPr lang="zh-CN" altLang="en-US"/>
          </a:p>
        </p:txBody>
      </p:sp>
      <p:sp>
        <p:nvSpPr>
          <p:cNvPr id="6" name="文本框 5"/>
          <p:cNvSpPr txBox="1"/>
          <p:nvPr/>
        </p:nvSpPr>
        <p:spPr>
          <a:xfrm>
            <a:off x="757555" y="4530725"/>
            <a:ext cx="10948035" cy="1753235"/>
          </a:xfrm>
          <a:prstGeom prst="rect">
            <a:avLst/>
          </a:prstGeom>
          <a:noFill/>
        </p:spPr>
        <p:txBody>
          <a:bodyPr wrap="square" rtlCol="0">
            <a:spAutoFit/>
          </a:bodyPr>
          <a:p>
            <a:pPr marL="0" indent="0" algn="l">
              <a:lnSpc>
                <a:spcPct val="150000"/>
              </a:lnSpc>
              <a:buFont typeface="Wingdings" panose="05000000000000000000" charset="0"/>
              <a:buNone/>
            </a:pPr>
            <a:r>
              <a:rPr lang="zh-CN" altLang="en-US">
                <a:solidFill>
                  <a:schemeClr val="bg1"/>
                </a:solidFill>
                <a:latin typeface="微软雅黑" panose="020B0503020204020204" pitchFamily="34" charset="-122"/>
                <a:ea typeface="微软雅黑" panose="020B0503020204020204" pitchFamily="34" charset="-122"/>
                <a:sym typeface="+mn-ea"/>
              </a:rPr>
              <a:t>练习：</a:t>
            </a:r>
            <a:endParaRPr lang="zh-CN" altLang="en-US">
              <a:solidFill>
                <a:schemeClr val="bg1"/>
              </a:solidFill>
              <a:latin typeface="微软雅黑" panose="020B0503020204020204" pitchFamily="34" charset="-122"/>
              <a:ea typeface="微软雅黑" panose="020B0503020204020204" pitchFamily="34" charset="-122"/>
              <a:sym typeface="+mn-ea"/>
            </a:endParaRPr>
          </a:p>
          <a:p>
            <a:pPr marL="0" indent="0" algn="l">
              <a:lnSpc>
                <a:spcPct val="150000"/>
              </a:lnSpc>
              <a:buFont typeface="Wingdings" panose="05000000000000000000" charset="0"/>
              <a:buNone/>
            </a:pPr>
            <a:r>
              <a:rPr lang="zh-CN" altLang="en-US">
                <a:solidFill>
                  <a:schemeClr val="bg1"/>
                </a:solidFill>
                <a:latin typeface="微软雅黑" panose="020B0503020204020204" pitchFamily="34" charset="-122"/>
                <a:ea typeface="微软雅黑" panose="020B0503020204020204" pitchFamily="34" charset="-122"/>
                <a:sym typeface="+mn-ea"/>
              </a:rPr>
              <a:t>公共游泳池有可能成为威胁健康的公害。很多公共游泳池并不能严格遵守卫生法，因此为水生细菌的感染提供了空间。研究表明</a:t>
            </a:r>
            <a:r>
              <a:rPr lang="en-US" altLang="zh-CN">
                <a:solidFill>
                  <a:schemeClr val="bg1"/>
                </a:solidFill>
                <a:latin typeface="微软雅黑" panose="020B0503020204020204" pitchFamily="34" charset="-122"/>
                <a:ea typeface="微软雅黑" panose="020B0503020204020204" pitchFamily="34" charset="-122"/>
                <a:sym typeface="+mn-ea"/>
              </a:rPr>
              <a:t>60%</a:t>
            </a:r>
            <a:r>
              <a:rPr lang="zh-CN" altLang="en-US">
                <a:solidFill>
                  <a:schemeClr val="bg1"/>
                </a:solidFill>
                <a:latin typeface="微软雅黑" panose="020B0503020204020204" pitchFamily="34" charset="-122"/>
                <a:ea typeface="微软雅黑" panose="020B0503020204020204" pitchFamily="34" charset="-122"/>
                <a:sym typeface="+mn-ea"/>
              </a:rPr>
              <a:t>的公共泳池都不能保证水里的氯含量达到正常水平，任由游泳者感染疾病。很多游泳者在使用公共泳池以后就开始患病。</a:t>
            </a:r>
            <a:endParaRPr lang="zh-CN" altLang="en-US">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32"/>
                                        </p:tgtEl>
                                        <p:attrNameLst>
                                          <p:attrName>style.visibility</p:attrName>
                                        </p:attrNameLst>
                                      </p:cBhvr>
                                      <p:to>
                                        <p:strVal val="visible"/>
                                      </p:to>
                                    </p:set>
                                    <p:anim calcmode="lin" valueType="num">
                                      <p:cBhvr additive="base">
                                        <p:cTn id="7" dur="500" fill="hold"/>
                                        <p:tgtEl>
                                          <p:spTgt spid="332"/>
                                        </p:tgtEl>
                                        <p:attrNameLst>
                                          <p:attrName>ppt_x</p:attrName>
                                        </p:attrNameLst>
                                      </p:cBhvr>
                                      <p:tavLst>
                                        <p:tav tm="0">
                                          <p:val>
                                            <p:strVal val="0-#ppt_w/2"/>
                                          </p:val>
                                        </p:tav>
                                        <p:tav tm="100000">
                                          <p:val>
                                            <p:strVal val="#ppt_x"/>
                                          </p:val>
                                        </p:tav>
                                      </p:tavLst>
                                    </p:anim>
                                    <p:anim calcmode="lin" valueType="num">
                                      <p:cBhvr additive="base">
                                        <p:cTn id="8" dur="500" fill="hold"/>
                                        <p:tgtEl>
                                          <p:spTgt spid="332"/>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p:cBhvr>
                                        <p:cTn id="11" dur="600"/>
                                        <p:tgtEl>
                                          <p:spTgt spid="2"/>
                                        </p:tgtEl>
                                      </p:cBhvr>
                                    </p:animEffect>
                                    <p:anim calcmode="lin" valueType="num">
                                      <p:cBhvr>
                                        <p:cTn id="12" dur="600" fill="hold"/>
                                        <p:tgtEl>
                                          <p:spTgt spid="2"/>
                                        </p:tgtEl>
                                        <p:attrNameLst>
                                          <p:attrName>ppt_x</p:attrName>
                                        </p:attrNameLst>
                                      </p:cBhvr>
                                      <p:tavLst>
                                        <p:tav tm="0">
                                          <p:val>
                                            <p:strVal val="#ppt_x"/>
                                          </p:val>
                                        </p:tav>
                                        <p:tav tm="100000">
                                          <p:val>
                                            <p:strVal val="#ppt_x"/>
                                          </p:val>
                                        </p:tav>
                                      </p:tavLst>
                                    </p:anim>
                                    <p:anim calcmode="lin" valueType="num">
                                      <p:cBhvr>
                                        <p:cTn id="13" dur="6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 grpId="0" bldLvl="0" animBg="1"/>
      <p:bldP spid="2" grpId="0" bldLvl="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矩形 331"/>
          <p:cNvSpPr/>
          <p:nvPr/>
        </p:nvSpPr>
        <p:spPr>
          <a:xfrm>
            <a:off x="0" y="-55880"/>
            <a:ext cx="12858750" cy="7287895"/>
          </a:xfrm>
          <a:prstGeom prst="rect">
            <a:avLst/>
          </a:prstGeom>
          <a:solidFill>
            <a:srgbClr val="157D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latin typeface="微软雅黑" panose="020B0503020204020204" pitchFamily="34" charset="-122"/>
              <a:ea typeface="微软雅黑" panose="020B0503020204020204" pitchFamily="34" charset="-122"/>
            </a:endParaRPr>
          </a:p>
          <a:p>
            <a:pPr algn="ctr"/>
            <a:endParaRPr lang="zh-CN" altLang="en-US">
              <a:latin typeface="微软雅黑" panose="020B0503020204020204" pitchFamily="34" charset="-122"/>
              <a:ea typeface="微软雅黑" panose="020B0503020204020204" pitchFamily="34" charset="-122"/>
            </a:endParaRPr>
          </a:p>
        </p:txBody>
      </p:sp>
      <p:sp>
        <p:nvSpPr>
          <p:cNvPr id="11" name="椭圆 39"/>
          <p:cNvSpPr>
            <a:spLocks noChangeArrowheads="1"/>
          </p:cNvSpPr>
          <p:nvPr/>
        </p:nvSpPr>
        <p:spPr bwMode="auto">
          <a:xfrm>
            <a:off x="20955" y="10795"/>
            <a:ext cx="2699385" cy="760095"/>
          </a:xfrm>
          <a:prstGeom prst="round2DiagRect">
            <a:avLst/>
          </a:prstGeom>
          <a:solidFill>
            <a:schemeClr val="accent2"/>
          </a:solidFill>
          <a:ln>
            <a:noFill/>
          </a:ln>
        </p:spPr>
        <p:txBody>
          <a:bodyPr anchor="ctr"/>
          <a:p>
            <a:pPr algn="ctr">
              <a:lnSpc>
                <a:spcPct val="120000"/>
              </a:lnSpc>
            </a:pPr>
            <a:endParaRPr lang="zh-CN" altLang="zh-CN" sz="14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文本框 5"/>
          <p:cNvSpPr txBox="1"/>
          <p:nvPr/>
        </p:nvSpPr>
        <p:spPr>
          <a:xfrm>
            <a:off x="52070" y="10795"/>
            <a:ext cx="2668270" cy="829945"/>
          </a:xfrm>
          <a:prstGeom prst="rect">
            <a:avLst/>
          </a:prstGeom>
          <a:noFill/>
        </p:spPr>
        <p:txBody>
          <a:bodyPr wrap="square" rtlCol="0" anchor="t">
            <a:spAutoFit/>
          </a:bodyPr>
          <a:p>
            <a:r>
              <a:rPr lang="en-US" sz="2400">
                <a:solidFill>
                  <a:schemeClr val="bg1"/>
                </a:solidFill>
                <a:latin typeface="微软雅黑" panose="020B0503020204020204" pitchFamily="34" charset="-122"/>
                <a:ea typeface="微软雅黑" panose="020B0503020204020204" pitchFamily="34" charset="-122"/>
              </a:rPr>
              <a:t>2. </a:t>
            </a:r>
            <a:r>
              <a:rPr lang="zh-CN" altLang="en-US" sz="2400">
                <a:solidFill>
                  <a:schemeClr val="bg1"/>
                </a:solidFill>
                <a:latin typeface="微软雅黑" panose="020B0503020204020204" pitchFamily="34" charset="-122"/>
                <a:ea typeface="微软雅黑" panose="020B0503020204020204" pitchFamily="34" charset="-122"/>
              </a:rPr>
              <a:t>细节</a:t>
            </a:r>
            <a:r>
              <a:rPr lang="en-US" altLang="zh-CN" sz="2400">
                <a:solidFill>
                  <a:schemeClr val="bg1"/>
                </a:solidFill>
                <a:latin typeface="微软雅黑" panose="020B0503020204020204" pitchFamily="34" charset="-122"/>
                <a:ea typeface="微软雅黑" panose="020B0503020204020204" pitchFamily="34" charset="-122"/>
              </a:rPr>
              <a:t>——</a:t>
            </a:r>
            <a:r>
              <a:rPr lang="zh-CN" altLang="en-US" sz="2400">
                <a:solidFill>
                  <a:schemeClr val="bg1"/>
                </a:solidFill>
                <a:latin typeface="微软雅黑" panose="020B0503020204020204" pitchFamily="34" charset="-122"/>
                <a:ea typeface="微软雅黑" panose="020B0503020204020204" pitchFamily="34" charset="-122"/>
              </a:rPr>
              <a:t>词意是否明确</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757555" y="2736850"/>
            <a:ext cx="10948035" cy="922020"/>
          </a:xfrm>
          <a:prstGeom prst="rect">
            <a:avLst/>
          </a:prstGeom>
          <a:noFill/>
        </p:spPr>
        <p:txBody>
          <a:bodyPr wrap="square" rtlCol="0">
            <a:spAutoFit/>
          </a:bodyPr>
          <a:p>
            <a:pPr marL="0" indent="0" algn="l">
              <a:lnSpc>
                <a:spcPct val="150000"/>
              </a:lnSpc>
              <a:buFont typeface="Wingdings" panose="05000000000000000000" charset="0"/>
              <a:buNone/>
            </a:pPr>
            <a:r>
              <a:rPr lang="zh-CN" altLang="en-US">
                <a:solidFill>
                  <a:schemeClr val="bg1"/>
                </a:solidFill>
                <a:latin typeface="微软雅黑" panose="020B0503020204020204" pitchFamily="34" charset="-122"/>
                <a:ea typeface="微软雅黑" panose="020B0503020204020204" pitchFamily="34" charset="-122"/>
                <a:sym typeface="+mn-ea"/>
              </a:rPr>
              <a:t>练习：</a:t>
            </a:r>
            <a:endParaRPr lang="zh-CN" altLang="en-US">
              <a:solidFill>
                <a:schemeClr val="bg1"/>
              </a:solidFill>
              <a:latin typeface="微软雅黑" panose="020B0503020204020204" pitchFamily="34" charset="-122"/>
              <a:ea typeface="微软雅黑" panose="020B0503020204020204" pitchFamily="34" charset="-122"/>
              <a:sym typeface="+mn-ea"/>
            </a:endParaRPr>
          </a:p>
          <a:p>
            <a:pPr marL="0" indent="0" algn="l">
              <a:lnSpc>
                <a:spcPct val="150000"/>
              </a:lnSpc>
              <a:buFont typeface="Wingdings" panose="05000000000000000000" charset="0"/>
              <a:buNone/>
            </a:pPr>
            <a:r>
              <a:rPr lang="en-US" altLang="zh-CN">
                <a:solidFill>
                  <a:schemeClr val="bg1"/>
                </a:solidFill>
                <a:latin typeface="微软雅黑" panose="020B0503020204020204" pitchFamily="34" charset="-122"/>
                <a:ea typeface="微软雅黑" panose="020B0503020204020204" pitchFamily="34" charset="-122"/>
                <a:sym typeface="+mn-ea"/>
              </a:rPr>
              <a:t>“</a:t>
            </a:r>
            <a:r>
              <a:rPr lang="zh-CN" altLang="en-US">
                <a:solidFill>
                  <a:schemeClr val="bg1"/>
                </a:solidFill>
                <a:latin typeface="微软雅黑" panose="020B0503020204020204" pitchFamily="34" charset="-122"/>
                <a:ea typeface="微软雅黑" panose="020B0503020204020204" pitchFamily="34" charset="-122"/>
                <a:sym typeface="+mn-ea"/>
              </a:rPr>
              <a:t>信服</a:t>
            </a:r>
            <a:r>
              <a:rPr lang="en-US" altLang="zh-CN">
                <a:solidFill>
                  <a:schemeClr val="bg1"/>
                </a:solidFill>
                <a:latin typeface="微软雅黑" panose="020B0503020204020204" pitchFamily="34" charset="-122"/>
                <a:ea typeface="微软雅黑" panose="020B0503020204020204" pitchFamily="34" charset="-122"/>
                <a:sym typeface="+mn-ea"/>
              </a:rPr>
              <a:t>”</a:t>
            </a:r>
            <a:r>
              <a:rPr lang="zh-CN" altLang="en-US">
                <a:solidFill>
                  <a:schemeClr val="bg1"/>
                </a:solidFill>
                <a:latin typeface="微软雅黑" panose="020B0503020204020204" pitchFamily="34" charset="-122"/>
                <a:ea typeface="微软雅黑" panose="020B0503020204020204" pitchFamily="34" charset="-122"/>
                <a:sym typeface="+mn-ea"/>
              </a:rPr>
              <a:t>牌催眠药：</a:t>
            </a:r>
            <a:r>
              <a:rPr lang="en-US" altLang="zh-CN">
                <a:solidFill>
                  <a:schemeClr val="bg1"/>
                </a:solidFill>
                <a:latin typeface="微软雅黑" panose="020B0503020204020204" pitchFamily="34" charset="-122"/>
                <a:ea typeface="微软雅黑" panose="020B0503020204020204" pitchFamily="34" charset="-122"/>
                <a:sym typeface="+mn-ea"/>
              </a:rPr>
              <a:t>30</a:t>
            </a:r>
            <a:r>
              <a:rPr lang="zh-CN" altLang="en-US">
                <a:solidFill>
                  <a:schemeClr val="bg1"/>
                </a:solidFill>
                <a:latin typeface="微软雅黑" panose="020B0503020204020204" pitchFamily="34" charset="-122"/>
                <a:ea typeface="微软雅黑" panose="020B0503020204020204" pitchFamily="34" charset="-122"/>
                <a:sym typeface="+mn-ea"/>
              </a:rPr>
              <a:t>分钟见效。</a:t>
            </a:r>
            <a:endParaRPr lang="zh-CN" altLang="en-US">
              <a:solidFill>
                <a:schemeClr val="bg1"/>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757555" y="1696720"/>
            <a:ext cx="10948035" cy="506730"/>
          </a:xfrm>
          <a:prstGeom prst="rect">
            <a:avLst/>
          </a:prstGeom>
          <a:noFill/>
        </p:spPr>
        <p:txBody>
          <a:bodyPr wrap="square" rtlCol="0">
            <a:spAutoFit/>
          </a:bodyPr>
          <a:p>
            <a:pPr marL="0" indent="0" algn="l">
              <a:lnSpc>
                <a:spcPct val="150000"/>
              </a:lnSpc>
              <a:buFont typeface="Wingdings" panose="05000000000000000000" charset="0"/>
              <a:buNone/>
            </a:pPr>
            <a:r>
              <a:rPr lang="zh-CN" altLang="en-US">
                <a:solidFill>
                  <a:schemeClr val="bg1"/>
                </a:solidFill>
                <a:latin typeface="微软雅黑" panose="020B0503020204020204" pitchFamily="34" charset="-122"/>
                <a:ea typeface="微软雅黑" panose="020B0503020204020204" pitchFamily="34" charset="-122"/>
                <a:sym typeface="+mn-ea"/>
              </a:rPr>
              <a:t>歧义：是指一个词或词组可能存在多重含义的现象</a:t>
            </a:r>
            <a:endParaRPr lang="zh-CN" altLang="en-US">
              <a:solidFill>
                <a:schemeClr val="bg1"/>
              </a:solidFill>
              <a:latin typeface="微软雅黑" panose="020B0503020204020204" pitchFamily="34" charset="-122"/>
              <a:ea typeface="微软雅黑" panose="020B0503020204020204" pitchFamily="34" charset="-122"/>
              <a:sym typeface="+mn-ea"/>
            </a:endParaRPr>
          </a:p>
        </p:txBody>
      </p:sp>
      <p:sp>
        <p:nvSpPr>
          <p:cNvPr id="10" name="文本框 9"/>
          <p:cNvSpPr txBox="1"/>
          <p:nvPr/>
        </p:nvSpPr>
        <p:spPr>
          <a:xfrm>
            <a:off x="757555" y="4243070"/>
            <a:ext cx="10948035" cy="506730"/>
          </a:xfrm>
          <a:prstGeom prst="rect">
            <a:avLst/>
          </a:prstGeom>
          <a:noFill/>
        </p:spPr>
        <p:txBody>
          <a:bodyPr wrap="square" rtlCol="0">
            <a:spAutoFit/>
          </a:bodyPr>
          <a:p>
            <a:pPr marL="0" indent="0" algn="l">
              <a:lnSpc>
                <a:spcPct val="150000"/>
              </a:lnSpc>
              <a:buFont typeface="Wingdings" panose="05000000000000000000" charset="0"/>
              <a:buNone/>
            </a:pPr>
            <a:r>
              <a:rPr lang="zh-CN" altLang="en-US">
                <a:solidFill>
                  <a:schemeClr val="bg1"/>
                </a:solidFill>
                <a:latin typeface="微软雅黑" panose="020B0503020204020204" pitchFamily="34" charset="-122"/>
                <a:ea typeface="微软雅黑" panose="020B0503020204020204" pitchFamily="34" charset="-122"/>
                <a:sym typeface="+mn-ea"/>
              </a:rPr>
              <a:t>有时候，持论者也会打感情牌，用饱含色彩的词语，让我们的思维短路</a:t>
            </a:r>
            <a:endParaRPr lang="zh-CN" altLang="en-US">
              <a:solidFill>
                <a:schemeClr val="bg1"/>
              </a:solidFill>
              <a:latin typeface="微软雅黑" panose="020B0503020204020204" pitchFamily="34" charset="-122"/>
              <a:ea typeface="微软雅黑" panose="020B0503020204020204" pitchFamily="34" charset="-122"/>
              <a:sym typeface="+mn-ea"/>
            </a:endParaRPr>
          </a:p>
        </p:txBody>
      </p:sp>
      <p:sp>
        <p:nvSpPr>
          <p:cNvPr id="12" name="文本框 11"/>
          <p:cNvSpPr txBox="1"/>
          <p:nvPr/>
        </p:nvSpPr>
        <p:spPr>
          <a:xfrm>
            <a:off x="757555" y="4978400"/>
            <a:ext cx="10948035" cy="922020"/>
          </a:xfrm>
          <a:prstGeom prst="rect">
            <a:avLst/>
          </a:prstGeom>
          <a:noFill/>
        </p:spPr>
        <p:txBody>
          <a:bodyPr wrap="square" rtlCol="0">
            <a:spAutoFit/>
          </a:bodyPr>
          <a:p>
            <a:pPr marL="0" indent="0" algn="l">
              <a:lnSpc>
                <a:spcPct val="150000"/>
              </a:lnSpc>
              <a:buFont typeface="Wingdings" panose="05000000000000000000" charset="0"/>
              <a:buNone/>
            </a:pPr>
            <a:r>
              <a:rPr lang="zh-CN" altLang="en-US">
                <a:solidFill>
                  <a:schemeClr val="bg1"/>
                </a:solidFill>
                <a:latin typeface="微软雅黑" panose="020B0503020204020204" pitchFamily="34" charset="-122"/>
                <a:ea typeface="微软雅黑" panose="020B0503020204020204" pitchFamily="34" charset="-122"/>
                <a:sym typeface="+mn-ea"/>
              </a:rPr>
              <a:t>练习：</a:t>
            </a:r>
            <a:endParaRPr lang="zh-CN" altLang="en-US">
              <a:solidFill>
                <a:schemeClr val="bg1"/>
              </a:solidFill>
              <a:latin typeface="微软雅黑" panose="020B0503020204020204" pitchFamily="34" charset="-122"/>
              <a:ea typeface="微软雅黑" panose="020B0503020204020204" pitchFamily="34" charset="-122"/>
              <a:sym typeface="+mn-ea"/>
            </a:endParaRPr>
          </a:p>
          <a:p>
            <a:pPr marL="0" indent="0" algn="l">
              <a:lnSpc>
                <a:spcPct val="150000"/>
              </a:lnSpc>
              <a:buFont typeface="Wingdings" panose="05000000000000000000" charset="0"/>
              <a:buNone/>
            </a:pPr>
            <a:r>
              <a:rPr lang="zh-CN" altLang="en-US">
                <a:solidFill>
                  <a:schemeClr val="bg1"/>
                </a:solidFill>
                <a:latin typeface="微软雅黑" panose="020B0503020204020204" pitchFamily="34" charset="-122"/>
                <a:ea typeface="微软雅黑" panose="020B0503020204020204" pitchFamily="34" charset="-122"/>
                <a:sym typeface="+mn-ea"/>
              </a:rPr>
              <a:t>你更愿意投票支持</a:t>
            </a:r>
            <a:r>
              <a:rPr lang="zh-CN" altLang="en-US" b="1">
                <a:solidFill>
                  <a:schemeClr val="bg1"/>
                </a:solidFill>
                <a:latin typeface="微软雅黑" panose="020B0503020204020204" pitchFamily="34" charset="-122"/>
                <a:ea typeface="微软雅黑" panose="020B0503020204020204" pitchFamily="34" charset="-122"/>
                <a:sym typeface="+mn-ea"/>
              </a:rPr>
              <a:t>税收宽免</a:t>
            </a:r>
            <a:r>
              <a:rPr lang="zh-CN" altLang="en-US">
                <a:solidFill>
                  <a:schemeClr val="bg1"/>
                </a:solidFill>
                <a:latin typeface="微软雅黑" panose="020B0503020204020204" pitchFamily="34" charset="-122"/>
                <a:ea typeface="微软雅黑" panose="020B0503020204020204" pitchFamily="34" charset="-122"/>
                <a:sym typeface="+mn-ea"/>
              </a:rPr>
              <a:t>还是</a:t>
            </a:r>
            <a:r>
              <a:rPr lang="zh-CN" altLang="en-US" b="1">
                <a:solidFill>
                  <a:schemeClr val="bg1"/>
                </a:solidFill>
                <a:latin typeface="微软雅黑" panose="020B0503020204020204" pitchFamily="34" charset="-122"/>
                <a:ea typeface="微软雅黑" panose="020B0503020204020204" pitchFamily="34" charset="-122"/>
                <a:sym typeface="+mn-ea"/>
              </a:rPr>
              <a:t>税收减免</a:t>
            </a:r>
            <a:r>
              <a:rPr lang="zh-CN" altLang="en-US">
                <a:solidFill>
                  <a:schemeClr val="bg1"/>
                </a:solidFill>
                <a:latin typeface="微软雅黑" panose="020B0503020204020204" pitchFamily="34" charset="-122"/>
                <a:ea typeface="微软雅黑" panose="020B0503020204020204" pitchFamily="34" charset="-122"/>
                <a:sym typeface="+mn-ea"/>
              </a:rPr>
              <a:t>？</a:t>
            </a:r>
            <a:endParaRPr lang="zh-CN" altLang="en-US">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32"/>
                                        </p:tgtEl>
                                        <p:attrNameLst>
                                          <p:attrName>style.visibility</p:attrName>
                                        </p:attrNameLst>
                                      </p:cBhvr>
                                      <p:to>
                                        <p:strVal val="visible"/>
                                      </p:to>
                                    </p:set>
                                    <p:anim calcmode="lin" valueType="num">
                                      <p:cBhvr additive="base">
                                        <p:cTn id="7" dur="500" fill="hold"/>
                                        <p:tgtEl>
                                          <p:spTgt spid="332"/>
                                        </p:tgtEl>
                                        <p:attrNameLst>
                                          <p:attrName>ppt_x</p:attrName>
                                        </p:attrNameLst>
                                      </p:cBhvr>
                                      <p:tavLst>
                                        <p:tav tm="0">
                                          <p:val>
                                            <p:strVal val="0-#ppt_w/2"/>
                                          </p:val>
                                        </p:tav>
                                        <p:tav tm="100000">
                                          <p:val>
                                            <p:strVal val="#ppt_x"/>
                                          </p:val>
                                        </p:tav>
                                      </p:tavLst>
                                    </p:anim>
                                    <p:anim calcmode="lin" valueType="num">
                                      <p:cBhvr additive="base">
                                        <p:cTn id="8" dur="500" fill="hold"/>
                                        <p:tgtEl>
                                          <p:spTgt spid="332"/>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Effect>
                                      <p:cBhvr>
                                        <p:cTn id="11" dur="600"/>
                                        <p:tgtEl>
                                          <p:spTgt spid="11"/>
                                        </p:tgtEl>
                                      </p:cBhvr>
                                    </p:animEffect>
                                    <p:anim calcmode="lin" valueType="num">
                                      <p:cBhvr>
                                        <p:cTn id="12" dur="600" fill="hold"/>
                                        <p:tgtEl>
                                          <p:spTgt spid="11"/>
                                        </p:tgtEl>
                                        <p:attrNameLst>
                                          <p:attrName>ppt_x</p:attrName>
                                        </p:attrNameLst>
                                      </p:cBhvr>
                                      <p:tavLst>
                                        <p:tav tm="0">
                                          <p:val>
                                            <p:strVal val="#ppt_x"/>
                                          </p:val>
                                        </p:tav>
                                        <p:tav tm="100000">
                                          <p:val>
                                            <p:strVal val="#ppt_x"/>
                                          </p:val>
                                        </p:tav>
                                      </p:tavLst>
                                    </p:anim>
                                    <p:anim calcmode="lin" valueType="num">
                                      <p:cBhvr>
                                        <p:cTn id="13" dur="6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 grpId="0" bldLvl="0" animBg="1"/>
      <p:bldP spid="11" grpId="0" bldLvl="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矩形 331"/>
          <p:cNvSpPr/>
          <p:nvPr/>
        </p:nvSpPr>
        <p:spPr>
          <a:xfrm>
            <a:off x="0" y="-55880"/>
            <a:ext cx="12858750" cy="7287895"/>
          </a:xfrm>
          <a:prstGeom prst="rect">
            <a:avLst/>
          </a:prstGeom>
          <a:solidFill>
            <a:srgbClr val="157D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latin typeface="微软雅黑" panose="020B0503020204020204" pitchFamily="34" charset="-122"/>
              <a:ea typeface="微软雅黑" panose="020B0503020204020204" pitchFamily="34" charset="-122"/>
            </a:endParaRPr>
          </a:p>
          <a:p>
            <a:pPr algn="ctr"/>
            <a:endParaRPr lang="zh-CN" altLang="en-US">
              <a:latin typeface="微软雅黑" panose="020B0503020204020204" pitchFamily="34" charset="-122"/>
              <a:ea typeface="微软雅黑" panose="020B0503020204020204" pitchFamily="34" charset="-122"/>
            </a:endParaRPr>
          </a:p>
        </p:txBody>
      </p:sp>
      <p:sp>
        <p:nvSpPr>
          <p:cNvPr id="11" name="椭圆 39"/>
          <p:cNvSpPr>
            <a:spLocks noChangeArrowheads="1"/>
          </p:cNvSpPr>
          <p:nvPr/>
        </p:nvSpPr>
        <p:spPr bwMode="auto">
          <a:xfrm>
            <a:off x="20955" y="10795"/>
            <a:ext cx="2699385" cy="760095"/>
          </a:xfrm>
          <a:prstGeom prst="round2DiagRect">
            <a:avLst/>
          </a:prstGeom>
          <a:solidFill>
            <a:schemeClr val="accent2"/>
          </a:solidFill>
          <a:ln>
            <a:noFill/>
          </a:ln>
        </p:spPr>
        <p:txBody>
          <a:bodyPr anchor="ctr"/>
          <a:p>
            <a:pPr algn="ctr">
              <a:lnSpc>
                <a:spcPct val="120000"/>
              </a:lnSpc>
            </a:pPr>
            <a:endParaRPr lang="zh-CN" altLang="zh-CN" sz="14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文本框 5"/>
          <p:cNvSpPr txBox="1"/>
          <p:nvPr/>
        </p:nvSpPr>
        <p:spPr>
          <a:xfrm>
            <a:off x="52070" y="10795"/>
            <a:ext cx="2668270" cy="829945"/>
          </a:xfrm>
          <a:prstGeom prst="rect">
            <a:avLst/>
          </a:prstGeom>
          <a:noFill/>
        </p:spPr>
        <p:txBody>
          <a:bodyPr wrap="square" rtlCol="0" anchor="t">
            <a:spAutoFit/>
          </a:bodyPr>
          <a:p>
            <a:r>
              <a:rPr lang="en-US" sz="2400">
                <a:solidFill>
                  <a:schemeClr val="bg1"/>
                </a:solidFill>
                <a:latin typeface="微软雅黑" panose="020B0503020204020204" pitchFamily="34" charset="-122"/>
                <a:ea typeface="微软雅黑" panose="020B0503020204020204" pitchFamily="34" charset="-122"/>
              </a:rPr>
              <a:t>2. </a:t>
            </a:r>
            <a:r>
              <a:rPr lang="zh-CN" altLang="en-US" sz="2400">
                <a:solidFill>
                  <a:schemeClr val="bg1"/>
                </a:solidFill>
                <a:latin typeface="微软雅黑" panose="020B0503020204020204" pitchFamily="34" charset="-122"/>
                <a:ea typeface="微软雅黑" panose="020B0503020204020204" pitchFamily="34" charset="-122"/>
              </a:rPr>
              <a:t>细节</a:t>
            </a:r>
            <a:r>
              <a:rPr lang="en-US" altLang="zh-CN" sz="2400">
                <a:solidFill>
                  <a:schemeClr val="bg1"/>
                </a:solidFill>
                <a:latin typeface="微软雅黑" panose="020B0503020204020204" pitchFamily="34" charset="-122"/>
                <a:ea typeface="微软雅黑" panose="020B0503020204020204" pitchFamily="34" charset="-122"/>
              </a:rPr>
              <a:t>——</a:t>
            </a:r>
            <a:r>
              <a:rPr lang="zh-CN" altLang="en-US" sz="2400">
                <a:solidFill>
                  <a:schemeClr val="bg1"/>
                </a:solidFill>
                <a:latin typeface="微软雅黑" panose="020B0503020204020204" pitchFamily="34" charset="-122"/>
                <a:ea typeface="微软雅黑" panose="020B0503020204020204" pitchFamily="34" charset="-122"/>
              </a:rPr>
              <a:t>价值观、描述性假设</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757555" y="3067050"/>
            <a:ext cx="10948035" cy="1337945"/>
          </a:xfrm>
          <a:prstGeom prst="rect">
            <a:avLst/>
          </a:prstGeom>
          <a:noFill/>
        </p:spPr>
        <p:txBody>
          <a:bodyPr wrap="square" rtlCol="0">
            <a:spAutoFit/>
          </a:bodyPr>
          <a:p>
            <a:pPr marL="0" indent="0" algn="l">
              <a:lnSpc>
                <a:spcPct val="150000"/>
              </a:lnSpc>
              <a:buFont typeface="Wingdings" panose="05000000000000000000" charset="0"/>
              <a:buNone/>
            </a:pPr>
            <a:r>
              <a:rPr lang="zh-CN" altLang="en-US">
                <a:solidFill>
                  <a:schemeClr val="bg1"/>
                </a:solidFill>
                <a:latin typeface="微软雅黑" panose="020B0503020204020204" pitchFamily="34" charset="-122"/>
                <a:ea typeface="微软雅黑" panose="020B0503020204020204" pitchFamily="34" charset="-122"/>
                <a:sym typeface="+mn-ea"/>
              </a:rPr>
              <a:t>练习：</a:t>
            </a:r>
            <a:endParaRPr lang="zh-CN" altLang="en-US">
              <a:solidFill>
                <a:schemeClr val="bg1"/>
              </a:solidFill>
              <a:latin typeface="微软雅黑" panose="020B0503020204020204" pitchFamily="34" charset="-122"/>
              <a:ea typeface="微软雅黑" panose="020B0503020204020204" pitchFamily="34" charset="-122"/>
              <a:sym typeface="+mn-ea"/>
            </a:endParaRPr>
          </a:p>
          <a:p>
            <a:pPr marL="0" indent="0" algn="l">
              <a:lnSpc>
                <a:spcPct val="150000"/>
              </a:lnSpc>
              <a:buFont typeface="Wingdings" panose="05000000000000000000" charset="0"/>
              <a:buNone/>
            </a:pPr>
            <a:r>
              <a:rPr lang="zh-CN" altLang="en-US">
                <a:solidFill>
                  <a:schemeClr val="bg1"/>
                </a:solidFill>
                <a:latin typeface="微软雅黑" panose="020B0503020204020204" pitchFamily="34" charset="-122"/>
                <a:ea typeface="微软雅黑" panose="020B0503020204020204" pitchFamily="34" charset="-122"/>
                <a:sym typeface="+mn-ea"/>
              </a:rPr>
              <a:t>根本就不该建核电厂，因为核电厂里那些危险的核废料会污染环境。</a:t>
            </a:r>
            <a:endParaRPr lang="zh-CN" altLang="en-US">
              <a:solidFill>
                <a:schemeClr val="bg1"/>
              </a:solidFill>
              <a:latin typeface="微软雅黑" panose="020B0503020204020204" pitchFamily="34" charset="-122"/>
              <a:ea typeface="微软雅黑" panose="020B0503020204020204" pitchFamily="34" charset="-122"/>
              <a:sym typeface="+mn-ea"/>
            </a:endParaRPr>
          </a:p>
          <a:p>
            <a:pPr marL="0" indent="0" algn="l">
              <a:lnSpc>
                <a:spcPct val="150000"/>
              </a:lnSpc>
              <a:buFont typeface="Wingdings" panose="05000000000000000000" charset="0"/>
              <a:buNone/>
            </a:pPr>
            <a:r>
              <a:rPr lang="zh-CN" altLang="en-US">
                <a:solidFill>
                  <a:schemeClr val="bg1"/>
                </a:solidFill>
                <a:latin typeface="微软雅黑" panose="020B0503020204020204" pitchFamily="34" charset="-122"/>
                <a:ea typeface="微软雅黑" panose="020B0503020204020204" pitchFamily="34" charset="-122"/>
                <a:sym typeface="+mn-ea"/>
              </a:rPr>
              <a:t>将要用新车进行的试驾是由推荐这辆车的人亲自操作，与他之前的试驾完全一样。</a:t>
            </a:r>
            <a:endParaRPr lang="zh-CN" altLang="en-US">
              <a:solidFill>
                <a:schemeClr val="bg1"/>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757555" y="1696720"/>
            <a:ext cx="10948035" cy="922020"/>
          </a:xfrm>
          <a:prstGeom prst="rect">
            <a:avLst/>
          </a:prstGeom>
          <a:noFill/>
        </p:spPr>
        <p:txBody>
          <a:bodyPr wrap="square" rtlCol="0">
            <a:spAutoFit/>
          </a:bodyPr>
          <a:p>
            <a:pPr marL="0" indent="0" algn="l">
              <a:lnSpc>
                <a:spcPct val="150000"/>
              </a:lnSpc>
              <a:buFont typeface="Wingdings" panose="05000000000000000000" charset="0"/>
              <a:buNone/>
            </a:pPr>
            <a:r>
              <a:rPr lang="zh-CN" altLang="en-US">
                <a:solidFill>
                  <a:schemeClr val="bg1"/>
                </a:solidFill>
                <a:latin typeface="微软雅黑" panose="020B0503020204020204" pitchFamily="34" charset="-122"/>
                <a:ea typeface="微软雅黑" panose="020B0503020204020204" pitchFamily="34" charset="-122"/>
                <a:sym typeface="+mn-ea"/>
              </a:rPr>
              <a:t>价值观假设：所谓价值观假设，就是在特定情形下没有明说出来的喜欢一种价值观超过另一种价值观的偏向</a:t>
            </a:r>
            <a:endParaRPr lang="zh-CN" altLang="en-US">
              <a:solidFill>
                <a:schemeClr val="bg1"/>
              </a:solidFill>
              <a:latin typeface="微软雅黑" panose="020B0503020204020204" pitchFamily="34" charset="-122"/>
              <a:ea typeface="微软雅黑" panose="020B0503020204020204" pitchFamily="34" charset="-122"/>
              <a:sym typeface="+mn-ea"/>
            </a:endParaRPr>
          </a:p>
          <a:p>
            <a:pPr marL="0" indent="0" algn="l">
              <a:lnSpc>
                <a:spcPct val="150000"/>
              </a:lnSpc>
              <a:buFont typeface="Wingdings" panose="05000000000000000000" charset="0"/>
              <a:buNone/>
            </a:pPr>
            <a:r>
              <a:rPr lang="zh-CN" altLang="en-US">
                <a:solidFill>
                  <a:schemeClr val="bg1"/>
                </a:solidFill>
                <a:latin typeface="微软雅黑" panose="020B0503020204020204" pitchFamily="34" charset="-122"/>
                <a:ea typeface="微软雅黑" panose="020B0503020204020204" pitchFamily="34" charset="-122"/>
                <a:sym typeface="+mn-ea"/>
              </a:rPr>
              <a:t>描述性假设：没有说出来的关于世界过去、现在和将来是怎么样的一种看法</a:t>
            </a:r>
            <a:endParaRPr lang="zh-CN" altLang="en-US">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32"/>
                                        </p:tgtEl>
                                        <p:attrNameLst>
                                          <p:attrName>style.visibility</p:attrName>
                                        </p:attrNameLst>
                                      </p:cBhvr>
                                      <p:to>
                                        <p:strVal val="visible"/>
                                      </p:to>
                                    </p:set>
                                    <p:anim calcmode="lin" valueType="num">
                                      <p:cBhvr additive="base">
                                        <p:cTn id="7" dur="500" fill="hold"/>
                                        <p:tgtEl>
                                          <p:spTgt spid="332"/>
                                        </p:tgtEl>
                                        <p:attrNameLst>
                                          <p:attrName>ppt_x</p:attrName>
                                        </p:attrNameLst>
                                      </p:cBhvr>
                                      <p:tavLst>
                                        <p:tav tm="0">
                                          <p:val>
                                            <p:strVal val="0-#ppt_w/2"/>
                                          </p:val>
                                        </p:tav>
                                        <p:tav tm="100000">
                                          <p:val>
                                            <p:strVal val="#ppt_x"/>
                                          </p:val>
                                        </p:tav>
                                      </p:tavLst>
                                    </p:anim>
                                    <p:anim calcmode="lin" valueType="num">
                                      <p:cBhvr additive="base">
                                        <p:cTn id="8" dur="500" fill="hold"/>
                                        <p:tgtEl>
                                          <p:spTgt spid="332"/>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Effect>
                                      <p:cBhvr>
                                        <p:cTn id="11" dur="600"/>
                                        <p:tgtEl>
                                          <p:spTgt spid="11"/>
                                        </p:tgtEl>
                                      </p:cBhvr>
                                    </p:animEffect>
                                    <p:anim calcmode="lin" valueType="num">
                                      <p:cBhvr>
                                        <p:cTn id="12" dur="600" fill="hold"/>
                                        <p:tgtEl>
                                          <p:spTgt spid="11"/>
                                        </p:tgtEl>
                                        <p:attrNameLst>
                                          <p:attrName>ppt_x</p:attrName>
                                        </p:attrNameLst>
                                      </p:cBhvr>
                                      <p:tavLst>
                                        <p:tav tm="0">
                                          <p:val>
                                            <p:strVal val="#ppt_x"/>
                                          </p:val>
                                        </p:tav>
                                        <p:tav tm="100000">
                                          <p:val>
                                            <p:strVal val="#ppt_x"/>
                                          </p:val>
                                        </p:tav>
                                      </p:tavLst>
                                    </p:anim>
                                    <p:anim calcmode="lin" valueType="num">
                                      <p:cBhvr>
                                        <p:cTn id="13" dur="6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 grpId="0" bldLvl="0" animBg="1"/>
      <p:bldP spid="11" grpId="0" bldLvl="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矩形 331"/>
          <p:cNvSpPr/>
          <p:nvPr/>
        </p:nvSpPr>
        <p:spPr>
          <a:xfrm>
            <a:off x="0" y="-55880"/>
            <a:ext cx="12858750" cy="7287895"/>
          </a:xfrm>
          <a:prstGeom prst="rect">
            <a:avLst/>
          </a:prstGeom>
          <a:solidFill>
            <a:srgbClr val="157D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latin typeface="微软雅黑" panose="020B0503020204020204" pitchFamily="34" charset="-122"/>
              <a:ea typeface="微软雅黑" panose="020B0503020204020204" pitchFamily="34" charset="-122"/>
            </a:endParaRPr>
          </a:p>
          <a:p>
            <a:pPr algn="ctr"/>
            <a:endParaRPr lang="zh-CN" altLang="en-US">
              <a:latin typeface="微软雅黑" panose="020B0503020204020204" pitchFamily="34" charset="-122"/>
              <a:ea typeface="微软雅黑" panose="020B0503020204020204" pitchFamily="34" charset="-122"/>
            </a:endParaRPr>
          </a:p>
        </p:txBody>
      </p:sp>
      <p:sp>
        <p:nvSpPr>
          <p:cNvPr id="11" name="椭圆 39"/>
          <p:cNvSpPr>
            <a:spLocks noChangeArrowheads="1"/>
          </p:cNvSpPr>
          <p:nvPr/>
        </p:nvSpPr>
        <p:spPr bwMode="auto">
          <a:xfrm>
            <a:off x="20955" y="10795"/>
            <a:ext cx="2699385" cy="760095"/>
          </a:xfrm>
          <a:prstGeom prst="round2DiagRect">
            <a:avLst/>
          </a:prstGeom>
          <a:solidFill>
            <a:schemeClr val="accent2"/>
          </a:solidFill>
          <a:ln>
            <a:noFill/>
          </a:ln>
        </p:spPr>
        <p:txBody>
          <a:bodyPr anchor="ctr"/>
          <a:p>
            <a:pPr algn="ctr">
              <a:lnSpc>
                <a:spcPct val="120000"/>
              </a:lnSpc>
            </a:pPr>
            <a:endParaRPr lang="zh-CN" altLang="zh-CN" sz="14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文本框 5"/>
          <p:cNvSpPr txBox="1"/>
          <p:nvPr/>
        </p:nvSpPr>
        <p:spPr>
          <a:xfrm>
            <a:off x="52070" y="10795"/>
            <a:ext cx="2668270" cy="829945"/>
          </a:xfrm>
          <a:prstGeom prst="rect">
            <a:avLst/>
          </a:prstGeom>
          <a:noFill/>
        </p:spPr>
        <p:txBody>
          <a:bodyPr wrap="square" rtlCol="0" anchor="t">
            <a:spAutoFit/>
          </a:bodyPr>
          <a:p>
            <a:r>
              <a:rPr lang="en-US" sz="2400">
                <a:solidFill>
                  <a:schemeClr val="bg1"/>
                </a:solidFill>
                <a:latin typeface="微软雅黑" panose="020B0503020204020204" pitchFamily="34" charset="-122"/>
                <a:ea typeface="微软雅黑" panose="020B0503020204020204" pitchFamily="34" charset="-122"/>
              </a:rPr>
              <a:t>2. </a:t>
            </a:r>
            <a:r>
              <a:rPr lang="zh-CN" altLang="en-US" sz="2400">
                <a:solidFill>
                  <a:schemeClr val="bg1"/>
                </a:solidFill>
                <a:latin typeface="微软雅黑" panose="020B0503020204020204" pitchFamily="34" charset="-122"/>
                <a:ea typeface="微软雅黑" panose="020B0503020204020204" pitchFamily="34" charset="-122"/>
              </a:rPr>
              <a:t>细节</a:t>
            </a:r>
            <a:r>
              <a:rPr lang="en-US" altLang="zh-CN" sz="2400">
                <a:solidFill>
                  <a:schemeClr val="bg1"/>
                </a:solidFill>
                <a:latin typeface="微软雅黑" panose="020B0503020204020204" pitchFamily="34" charset="-122"/>
                <a:ea typeface="微软雅黑" panose="020B0503020204020204" pitchFamily="34" charset="-122"/>
              </a:rPr>
              <a:t>——</a:t>
            </a:r>
            <a:r>
              <a:rPr lang="zh-CN" altLang="en-US" sz="2400">
                <a:solidFill>
                  <a:schemeClr val="bg1"/>
                </a:solidFill>
                <a:latin typeface="微软雅黑" panose="020B0503020204020204" pitchFamily="34" charset="-122"/>
                <a:ea typeface="微软雅黑" panose="020B0503020204020204" pitchFamily="34" charset="-122"/>
              </a:rPr>
              <a:t>推理过程谬误</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757555" y="2395855"/>
            <a:ext cx="10948035" cy="3415030"/>
          </a:xfrm>
          <a:prstGeom prst="rect">
            <a:avLst/>
          </a:prstGeom>
          <a:noFill/>
        </p:spPr>
        <p:txBody>
          <a:bodyPr wrap="square" rtlCol="0">
            <a:spAutoFit/>
          </a:bodyPr>
          <a:p>
            <a:pPr marL="0" indent="0" algn="l">
              <a:lnSpc>
                <a:spcPct val="150000"/>
              </a:lnSpc>
              <a:buFont typeface="Wingdings" panose="05000000000000000000" charset="0"/>
              <a:buNone/>
            </a:pPr>
            <a:r>
              <a:rPr lang="zh-CN" altLang="en-US">
                <a:solidFill>
                  <a:schemeClr val="bg1"/>
                </a:solidFill>
                <a:latin typeface="微软雅黑" panose="020B0503020204020204" pitchFamily="34" charset="-122"/>
                <a:ea typeface="微软雅黑" panose="020B0503020204020204" pitchFamily="34" charset="-122"/>
                <a:sym typeface="+mn-ea"/>
              </a:rPr>
              <a:t>练习：</a:t>
            </a:r>
            <a:endParaRPr lang="zh-CN" altLang="en-US">
              <a:solidFill>
                <a:schemeClr val="bg1"/>
              </a:solidFill>
              <a:latin typeface="微软雅黑" panose="020B0503020204020204" pitchFamily="34" charset="-122"/>
              <a:ea typeface="微软雅黑" panose="020B0503020204020204" pitchFamily="34" charset="-122"/>
              <a:sym typeface="+mn-ea"/>
            </a:endParaRPr>
          </a:p>
          <a:p>
            <a:pPr marL="0" indent="0" algn="l">
              <a:lnSpc>
                <a:spcPct val="150000"/>
              </a:lnSpc>
              <a:buFont typeface="Wingdings" panose="05000000000000000000" charset="0"/>
              <a:buNone/>
            </a:pPr>
            <a:r>
              <a:rPr lang="zh-CN" altLang="en-US">
                <a:solidFill>
                  <a:schemeClr val="bg1"/>
                </a:solidFill>
                <a:latin typeface="微软雅黑" panose="020B0503020204020204" pitchFamily="34" charset="-122"/>
                <a:ea typeface="微软雅黑" panose="020B0503020204020204" pitchFamily="34" charset="-122"/>
                <a:sym typeface="+mn-ea"/>
              </a:rPr>
              <a:t>人身攻击谬误：</a:t>
            </a:r>
            <a:endParaRPr lang="zh-CN" altLang="en-US">
              <a:solidFill>
                <a:schemeClr val="bg1"/>
              </a:solidFill>
              <a:latin typeface="微软雅黑" panose="020B0503020204020204" pitchFamily="34" charset="-122"/>
              <a:ea typeface="微软雅黑" panose="020B0503020204020204" pitchFamily="34" charset="-122"/>
              <a:sym typeface="+mn-ea"/>
            </a:endParaRPr>
          </a:p>
          <a:p>
            <a:pPr marL="0" indent="0" algn="l">
              <a:lnSpc>
                <a:spcPct val="150000"/>
              </a:lnSpc>
              <a:buFont typeface="Wingdings" panose="05000000000000000000" charset="0"/>
              <a:buNone/>
            </a:pPr>
            <a:r>
              <a:rPr lang="en-US" altLang="zh-CN">
                <a:solidFill>
                  <a:schemeClr val="bg1"/>
                </a:solidFill>
                <a:latin typeface="微软雅黑" panose="020B0503020204020204" pitchFamily="34" charset="-122"/>
                <a:ea typeface="微软雅黑" panose="020B0503020204020204" pitchFamily="34" charset="-122"/>
                <a:sym typeface="+mn-ea"/>
              </a:rPr>
              <a:t>A</a:t>
            </a:r>
            <a:r>
              <a:rPr lang="zh-CN" altLang="en-US">
                <a:solidFill>
                  <a:schemeClr val="bg1"/>
                </a:solidFill>
                <a:latin typeface="微软雅黑" panose="020B0503020204020204" pitchFamily="34" charset="-122"/>
                <a:ea typeface="微软雅黑" panose="020B0503020204020204" pitchFamily="34" charset="-122"/>
                <a:sym typeface="+mn-ea"/>
              </a:rPr>
              <a:t>：你怎么看我拿来证明自己观点的论证呢？</a:t>
            </a:r>
            <a:endParaRPr lang="zh-CN" altLang="en-US">
              <a:solidFill>
                <a:schemeClr val="bg1"/>
              </a:solidFill>
              <a:latin typeface="微软雅黑" panose="020B0503020204020204" pitchFamily="34" charset="-122"/>
              <a:ea typeface="微软雅黑" panose="020B0503020204020204" pitchFamily="34" charset="-122"/>
              <a:sym typeface="+mn-ea"/>
            </a:endParaRPr>
          </a:p>
          <a:p>
            <a:pPr marL="0" indent="0" algn="l">
              <a:lnSpc>
                <a:spcPct val="150000"/>
              </a:lnSpc>
              <a:buFont typeface="Wingdings" panose="05000000000000000000" charset="0"/>
              <a:buNone/>
            </a:pPr>
            <a:r>
              <a:rPr lang="en-US" altLang="zh-CN">
                <a:solidFill>
                  <a:schemeClr val="bg1"/>
                </a:solidFill>
                <a:latin typeface="微软雅黑" panose="020B0503020204020204" pitchFamily="34" charset="-122"/>
                <a:ea typeface="微软雅黑" panose="020B0503020204020204" pitchFamily="34" charset="-122"/>
                <a:sym typeface="+mn-ea"/>
              </a:rPr>
              <a:t>B</a:t>
            </a:r>
            <a:r>
              <a:rPr lang="zh-CN" altLang="en-US">
                <a:solidFill>
                  <a:schemeClr val="bg1"/>
                </a:solidFill>
                <a:latin typeface="微软雅黑" panose="020B0503020204020204" pitchFamily="34" charset="-122"/>
                <a:ea typeface="微软雅黑" panose="020B0503020204020204" pitchFamily="34" charset="-122"/>
                <a:sym typeface="+mn-ea"/>
              </a:rPr>
              <a:t>：那</a:t>
            </a:r>
            <a:r>
              <a:rPr lang="zh-CN" altLang="en-US">
                <a:solidFill>
                  <a:schemeClr val="bg1"/>
                </a:solidFill>
                <a:latin typeface="微软雅黑" panose="020B0503020204020204" pitchFamily="34" charset="-122"/>
                <a:ea typeface="微软雅黑" panose="020B0503020204020204" pitchFamily="34" charset="-122"/>
                <a:sym typeface="+mn-ea"/>
              </a:rPr>
              <a:t>根本不算数，反正你就一直是个输不起的人。</a:t>
            </a:r>
            <a:endParaRPr lang="zh-CN" altLang="en-US">
              <a:solidFill>
                <a:schemeClr val="bg1"/>
              </a:solidFill>
              <a:latin typeface="微软雅黑" panose="020B0503020204020204" pitchFamily="34" charset="-122"/>
              <a:ea typeface="微软雅黑" panose="020B0503020204020204" pitchFamily="34" charset="-122"/>
              <a:sym typeface="+mn-ea"/>
            </a:endParaRPr>
          </a:p>
          <a:p>
            <a:pPr marL="0" indent="0" algn="l">
              <a:lnSpc>
                <a:spcPct val="150000"/>
              </a:lnSpc>
              <a:buFont typeface="Wingdings" panose="05000000000000000000" charset="0"/>
              <a:buNone/>
            </a:pPr>
            <a:endParaRPr lang="zh-CN" altLang="en-US">
              <a:solidFill>
                <a:schemeClr val="bg1"/>
              </a:solidFill>
              <a:latin typeface="微软雅黑" panose="020B0503020204020204" pitchFamily="34" charset="-122"/>
              <a:ea typeface="微软雅黑" panose="020B0503020204020204" pitchFamily="34" charset="-122"/>
              <a:sym typeface="+mn-ea"/>
            </a:endParaRPr>
          </a:p>
          <a:p>
            <a:pPr marL="0" indent="0" algn="l">
              <a:lnSpc>
                <a:spcPct val="150000"/>
              </a:lnSpc>
              <a:buFont typeface="Wingdings" panose="05000000000000000000" charset="0"/>
              <a:buNone/>
            </a:pPr>
            <a:r>
              <a:rPr lang="zh-CN" altLang="en-US">
                <a:solidFill>
                  <a:schemeClr val="bg1"/>
                </a:solidFill>
                <a:latin typeface="微软雅黑" panose="020B0503020204020204" pitchFamily="34" charset="-122"/>
                <a:ea typeface="微软雅黑" panose="020B0503020204020204" pitchFamily="34" charset="-122"/>
                <a:sym typeface="+mn-ea"/>
              </a:rPr>
              <a:t>滑坡谬误：</a:t>
            </a:r>
            <a:endParaRPr lang="zh-CN" altLang="en-US">
              <a:solidFill>
                <a:schemeClr val="bg1"/>
              </a:solidFill>
              <a:latin typeface="微软雅黑" panose="020B0503020204020204" pitchFamily="34" charset="-122"/>
              <a:ea typeface="微软雅黑" panose="020B0503020204020204" pitchFamily="34" charset="-122"/>
              <a:sym typeface="+mn-ea"/>
            </a:endParaRPr>
          </a:p>
          <a:p>
            <a:pPr marL="0" indent="0" algn="l">
              <a:lnSpc>
                <a:spcPct val="150000"/>
              </a:lnSpc>
              <a:buFont typeface="Wingdings" panose="05000000000000000000" charset="0"/>
              <a:buNone/>
            </a:pPr>
            <a:r>
              <a:rPr lang="zh-CN" altLang="en-US">
                <a:solidFill>
                  <a:schemeClr val="bg1"/>
                </a:solidFill>
                <a:latin typeface="微软雅黑" panose="020B0503020204020204" pitchFamily="34" charset="-122"/>
                <a:ea typeface="微软雅黑" panose="020B0503020204020204" pitchFamily="34" charset="-122"/>
                <a:sym typeface="+mn-ea"/>
              </a:rPr>
              <a:t>必须好好学习！如果不好好学习，就上不了好高中、上不了好大学、找不到好工作，就只能扫大街！你难到想一辈子扫大街吗！！！</a:t>
            </a:r>
            <a:endParaRPr lang="zh-CN" altLang="en-US">
              <a:solidFill>
                <a:schemeClr val="bg1"/>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757555" y="1696720"/>
            <a:ext cx="10948035" cy="506730"/>
          </a:xfrm>
          <a:prstGeom prst="rect">
            <a:avLst/>
          </a:prstGeom>
          <a:noFill/>
        </p:spPr>
        <p:txBody>
          <a:bodyPr wrap="square" rtlCol="0">
            <a:spAutoFit/>
          </a:bodyPr>
          <a:p>
            <a:pPr marL="0" indent="0" algn="l">
              <a:lnSpc>
                <a:spcPct val="150000"/>
              </a:lnSpc>
              <a:buFont typeface="Wingdings" panose="05000000000000000000" charset="0"/>
              <a:buNone/>
            </a:pPr>
            <a:r>
              <a:rPr lang="zh-CN" altLang="en-US">
                <a:solidFill>
                  <a:schemeClr val="bg1"/>
                </a:solidFill>
                <a:latin typeface="微软雅黑" panose="020B0503020204020204" pitchFamily="34" charset="-122"/>
                <a:ea typeface="微软雅黑" panose="020B0503020204020204" pitchFamily="34" charset="-122"/>
                <a:sym typeface="+mn-ea"/>
              </a:rPr>
              <a:t>谬误：推理过程中的欺骗手段，作者有可能利用这个欺骗手段来说服你采纳其结论</a:t>
            </a:r>
            <a:endParaRPr lang="zh-CN" altLang="en-US">
              <a:solidFill>
                <a:schemeClr val="bg1"/>
              </a:solidFill>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757555" y="5960110"/>
            <a:ext cx="10948035" cy="506730"/>
          </a:xfrm>
          <a:prstGeom prst="rect">
            <a:avLst/>
          </a:prstGeom>
          <a:noFill/>
        </p:spPr>
        <p:txBody>
          <a:bodyPr wrap="square" rtlCol="0">
            <a:spAutoFit/>
          </a:bodyPr>
          <a:p>
            <a:pPr marL="0" indent="0" algn="l">
              <a:lnSpc>
                <a:spcPct val="150000"/>
              </a:lnSpc>
              <a:buFont typeface="Wingdings" panose="05000000000000000000" charset="0"/>
              <a:buNone/>
            </a:pPr>
            <a:r>
              <a:rPr lang="zh-CN" altLang="en-US">
                <a:solidFill>
                  <a:schemeClr val="bg1"/>
                </a:solidFill>
                <a:latin typeface="微软雅黑" panose="020B0503020204020204" pitchFamily="34" charset="-122"/>
                <a:ea typeface="微软雅黑" panose="020B0503020204020204" pitchFamily="34" charset="-122"/>
                <a:sym typeface="+mn-ea"/>
              </a:rPr>
              <a:t>常见谬误有</a:t>
            </a:r>
            <a:r>
              <a:rPr lang="en-US" altLang="zh-CN">
                <a:solidFill>
                  <a:schemeClr val="bg1"/>
                </a:solidFill>
                <a:latin typeface="微软雅黑" panose="020B0503020204020204" pitchFamily="34" charset="-122"/>
                <a:ea typeface="微软雅黑" panose="020B0503020204020204" pitchFamily="34" charset="-122"/>
                <a:sym typeface="+mn-ea"/>
              </a:rPr>
              <a:t>24</a:t>
            </a:r>
            <a:r>
              <a:rPr lang="zh-CN" altLang="en-US">
                <a:solidFill>
                  <a:schemeClr val="bg1"/>
                </a:solidFill>
                <a:latin typeface="微软雅黑" panose="020B0503020204020204" pitchFamily="34" charset="-122"/>
                <a:ea typeface="微软雅黑" panose="020B0503020204020204" pitchFamily="34" charset="-122"/>
                <a:sym typeface="+mn-ea"/>
              </a:rPr>
              <a:t>种，</a:t>
            </a:r>
            <a:r>
              <a:rPr lang="zh-CN" altLang="en-US">
                <a:solidFill>
                  <a:schemeClr val="bg1"/>
                </a:solidFill>
                <a:latin typeface="微软雅黑" panose="020B0503020204020204" pitchFamily="34" charset="-122"/>
                <a:ea typeface="微软雅黑" panose="020B0503020204020204" pitchFamily="34" charset="-122"/>
                <a:sym typeface="+mn-ea"/>
              </a:rPr>
              <a:t>更多种类的谬误，请参考：https://zhuanlan.zhihu.com/xiepanda/19837940</a:t>
            </a:r>
            <a:endParaRPr lang="zh-CN" altLang="en-US">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32"/>
                                        </p:tgtEl>
                                        <p:attrNameLst>
                                          <p:attrName>style.visibility</p:attrName>
                                        </p:attrNameLst>
                                      </p:cBhvr>
                                      <p:to>
                                        <p:strVal val="visible"/>
                                      </p:to>
                                    </p:set>
                                    <p:anim calcmode="lin" valueType="num">
                                      <p:cBhvr additive="base">
                                        <p:cTn id="7" dur="500" fill="hold"/>
                                        <p:tgtEl>
                                          <p:spTgt spid="332"/>
                                        </p:tgtEl>
                                        <p:attrNameLst>
                                          <p:attrName>ppt_x</p:attrName>
                                        </p:attrNameLst>
                                      </p:cBhvr>
                                      <p:tavLst>
                                        <p:tav tm="0">
                                          <p:val>
                                            <p:strVal val="0-#ppt_w/2"/>
                                          </p:val>
                                        </p:tav>
                                        <p:tav tm="100000">
                                          <p:val>
                                            <p:strVal val="#ppt_x"/>
                                          </p:val>
                                        </p:tav>
                                      </p:tavLst>
                                    </p:anim>
                                    <p:anim calcmode="lin" valueType="num">
                                      <p:cBhvr additive="base">
                                        <p:cTn id="8" dur="500" fill="hold"/>
                                        <p:tgtEl>
                                          <p:spTgt spid="332"/>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Effect>
                                      <p:cBhvr>
                                        <p:cTn id="11" dur="600"/>
                                        <p:tgtEl>
                                          <p:spTgt spid="11"/>
                                        </p:tgtEl>
                                      </p:cBhvr>
                                    </p:animEffect>
                                    <p:anim calcmode="lin" valueType="num">
                                      <p:cBhvr>
                                        <p:cTn id="12" dur="600" fill="hold"/>
                                        <p:tgtEl>
                                          <p:spTgt spid="11"/>
                                        </p:tgtEl>
                                        <p:attrNameLst>
                                          <p:attrName>ppt_x</p:attrName>
                                        </p:attrNameLst>
                                      </p:cBhvr>
                                      <p:tavLst>
                                        <p:tav tm="0">
                                          <p:val>
                                            <p:strVal val="#ppt_x"/>
                                          </p:val>
                                        </p:tav>
                                        <p:tav tm="100000">
                                          <p:val>
                                            <p:strVal val="#ppt_x"/>
                                          </p:val>
                                        </p:tav>
                                      </p:tavLst>
                                    </p:anim>
                                    <p:anim calcmode="lin" valueType="num">
                                      <p:cBhvr>
                                        <p:cTn id="13" dur="6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 grpId="0" bldLvl="0" animBg="1"/>
      <p:bldP spid="11" grpId="0" bldLvl="0" animBg="1" autoUpdateAnimBg="0"/>
    </p:bldLst>
  </p:timing>
</p:sld>
</file>

<file path=ppt/theme/theme1.xml><?xml version="1.0" encoding="utf-8"?>
<a:theme xmlns:a="http://schemas.openxmlformats.org/drawingml/2006/main" name="第一PPT，www.1ppt.com">
  <a:themeElements>
    <a:clrScheme name="自定义 302">
      <a:dk1>
        <a:sysClr val="windowText" lastClr="000000"/>
      </a:dk1>
      <a:lt1>
        <a:sysClr val="window" lastClr="FFFFFF"/>
      </a:lt1>
      <a:dk2>
        <a:srgbClr val="44546A"/>
      </a:dk2>
      <a:lt2>
        <a:srgbClr val="E7E6E6"/>
      </a:lt2>
      <a:accent1>
        <a:srgbClr val="167DA8"/>
      </a:accent1>
      <a:accent2>
        <a:srgbClr val="30B9C3"/>
      </a:accent2>
      <a:accent3>
        <a:srgbClr val="167DA8"/>
      </a:accent3>
      <a:accent4>
        <a:srgbClr val="30B9C3"/>
      </a:accent4>
      <a:accent5>
        <a:srgbClr val="167DA8"/>
      </a:accent5>
      <a:accent6>
        <a:srgbClr val="30B9C3"/>
      </a:accent6>
      <a:hlink>
        <a:srgbClr val="167DA8"/>
      </a:hlink>
      <a:folHlink>
        <a:srgbClr val="30B9C3"/>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2071</Words>
  <Application>WPS 演示</Application>
  <PresentationFormat>自定义</PresentationFormat>
  <Paragraphs>165</Paragraphs>
  <Slides>14</Slides>
  <Notes>11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Arial</vt:lpstr>
      <vt:lpstr>宋体</vt:lpstr>
      <vt:lpstr>Wingdings</vt:lpstr>
      <vt:lpstr>Calibri</vt:lpstr>
      <vt:lpstr>微软雅黑</vt:lpstr>
      <vt:lpstr>Wingdings</vt:lpstr>
      <vt:lpstr>Arial Unicode MS</vt:lpstr>
      <vt:lpstr>Calibri Light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工作计划</dc:title>
  <dc:creator/>
  <cp:keywords>user</cp:keywords>
  <cp:lastModifiedBy>Administrator</cp:lastModifiedBy>
  <cp:revision>192</cp:revision>
  <dcterms:created xsi:type="dcterms:W3CDTF">2016-10-17T11:15:00Z</dcterms:created>
  <dcterms:modified xsi:type="dcterms:W3CDTF">2017-11-10T00:06:27Z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