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29"/>
  </p:handoutMasterIdLst>
  <p:sldIdLst>
    <p:sldId id="3072" r:id="rId3"/>
    <p:sldId id="3141" r:id="rId4"/>
    <p:sldId id="3142" r:id="rId5"/>
    <p:sldId id="3143" r:id="rId6"/>
    <p:sldId id="3148" r:id="rId7"/>
    <p:sldId id="3144" r:id="rId8"/>
    <p:sldId id="3149" r:id="rId9"/>
    <p:sldId id="3145" r:id="rId11"/>
    <p:sldId id="3146" r:id="rId12"/>
    <p:sldId id="3150" r:id="rId13"/>
    <p:sldId id="3151" r:id="rId14"/>
    <p:sldId id="3152" r:id="rId15"/>
    <p:sldId id="3147" r:id="rId16"/>
    <p:sldId id="3153" r:id="rId17"/>
    <p:sldId id="3154" r:id="rId18"/>
    <p:sldId id="3155" r:id="rId19"/>
    <p:sldId id="3156" r:id="rId20"/>
    <p:sldId id="3160" r:id="rId21"/>
    <p:sldId id="3118" r:id="rId22"/>
    <p:sldId id="3117" r:id="rId23"/>
    <p:sldId id="3120" r:id="rId24"/>
    <p:sldId id="3121" r:id="rId25"/>
    <p:sldId id="3131" r:id="rId26"/>
    <p:sldId id="3130" r:id="rId27"/>
    <p:sldId id="3101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A8"/>
    <a:srgbClr val="30B9C3"/>
    <a:srgbClr val="8EC436"/>
    <a:srgbClr val="865523"/>
    <a:srgbClr val="E89E00"/>
    <a:srgbClr val="3A4293"/>
    <a:srgbClr val="F8A71E"/>
    <a:srgbClr val="9CC02C"/>
    <a:srgbClr val="FD6969"/>
    <a:srgbClr val="2AB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70" d="100"/>
          <a:sy n="70" d="100"/>
        </p:scale>
        <p:origin x="696" y="78"/>
      </p:cViewPr>
      <p:guideLst>
        <p:guide orient="horz" pos="249"/>
        <p:guide pos="4034"/>
        <p:guide pos="556"/>
        <p:guide orient="horz" pos="4200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按照第一步，这个当然不能直接说。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第二步，揣摩对方的心理：客户已经有购买的意愿拉，说明客户已经看中这个款式，顾客想拿一件新的，是担心这件是旧的或者是有问题的，那他的顾虑是担心衣服是旧的，所以解决的关键点，解除顾虑，然后增加客户购买的欲望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第三步，符合对方利益的说词。店员对客户说：这是全新的衣服，全新刚拿出来，你眼光非常好，这件衣服卖得非常火爆，卖一件少一件，现在这个码数只剩一件拉，你现在不买很快又会卖掉拉，而且衣服也非常合适您，你千万不要错过。（潜台词打消顾客疑虑，衣服是全新的，而且衣服非常热销，不买就没拉，制造紧迫感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感悟：投其所好就是在满足对方需求的同时，实现自己的请求或者目的。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5069912" y="3930976"/>
            <a:ext cx="4036180" cy="3312786"/>
            <a:chOff x="2519511" y="4808687"/>
            <a:chExt cx="2506663" cy="2057400"/>
          </a:xfrm>
        </p:grpSpPr>
        <p:sp>
          <p:nvSpPr>
            <p:cNvPr id="2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19511" y="4808687"/>
              <a:ext cx="2501900" cy="20574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5"/>
            <p:cNvSpPr/>
            <p:nvPr/>
          </p:nvSpPr>
          <p:spPr bwMode="auto">
            <a:xfrm>
              <a:off x="4643586" y="5754837"/>
              <a:ext cx="334963" cy="600075"/>
            </a:xfrm>
            <a:custGeom>
              <a:avLst/>
              <a:gdLst>
                <a:gd name="T0" fmla="*/ 55 w 79"/>
                <a:gd name="T1" fmla="*/ 0 h 141"/>
                <a:gd name="T2" fmla="*/ 24 w 79"/>
                <a:gd name="T3" fmla="*/ 0 h 141"/>
                <a:gd name="T4" fmla="*/ 0 w 79"/>
                <a:gd name="T5" fmla="*/ 24 h 141"/>
                <a:gd name="T6" fmla="*/ 0 w 79"/>
                <a:gd name="T7" fmla="*/ 117 h 141"/>
                <a:gd name="T8" fmla="*/ 24 w 79"/>
                <a:gd name="T9" fmla="*/ 141 h 141"/>
                <a:gd name="T10" fmla="*/ 55 w 79"/>
                <a:gd name="T11" fmla="*/ 141 h 141"/>
                <a:gd name="T12" fmla="*/ 79 w 79"/>
                <a:gd name="T13" fmla="*/ 117 h 141"/>
                <a:gd name="T14" fmla="*/ 79 w 79"/>
                <a:gd name="T15" fmla="*/ 24 h 141"/>
                <a:gd name="T16" fmla="*/ 55 w 79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41">
                  <a:moveTo>
                    <a:pt x="5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0"/>
                    <a:pt x="0" y="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0"/>
                    <a:pt x="10" y="141"/>
                    <a:pt x="24" y="141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68" y="141"/>
                    <a:pt x="79" y="130"/>
                    <a:pt x="79" y="117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0"/>
                    <a:pt x="6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6"/>
            <p:cNvSpPr/>
            <p:nvPr/>
          </p:nvSpPr>
          <p:spPr bwMode="auto">
            <a:xfrm>
              <a:off x="4788049" y="5810400"/>
              <a:ext cx="46038" cy="88900"/>
            </a:xfrm>
            <a:custGeom>
              <a:avLst/>
              <a:gdLst>
                <a:gd name="T0" fmla="*/ 5 w 11"/>
                <a:gd name="T1" fmla="*/ 21 h 21"/>
                <a:gd name="T2" fmla="*/ 5 w 11"/>
                <a:gd name="T3" fmla="*/ 21 h 21"/>
                <a:gd name="T4" fmla="*/ 0 w 11"/>
                <a:gd name="T5" fmla="*/ 16 h 21"/>
                <a:gd name="T6" fmla="*/ 0 w 11"/>
                <a:gd name="T7" fmla="*/ 5 h 21"/>
                <a:gd name="T8" fmla="*/ 5 w 11"/>
                <a:gd name="T9" fmla="*/ 0 h 21"/>
                <a:gd name="T10" fmla="*/ 5 w 11"/>
                <a:gd name="T11" fmla="*/ 0 h 21"/>
                <a:gd name="T12" fmla="*/ 11 w 11"/>
                <a:gd name="T13" fmla="*/ 5 h 21"/>
                <a:gd name="T14" fmla="*/ 11 w 11"/>
                <a:gd name="T15" fmla="*/ 16 h 21"/>
                <a:gd name="T16" fmla="*/ 5 w 1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1">
                  <a:moveTo>
                    <a:pt x="5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8" y="21"/>
                    <a:pt x="5" y="21"/>
                  </a:cubicBezTo>
                  <a:close/>
                </a:path>
              </a:pathLst>
            </a:custGeom>
            <a:solidFill>
              <a:srgbClr val="97A1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7"/>
            <p:cNvSpPr/>
            <p:nvPr/>
          </p:nvSpPr>
          <p:spPr bwMode="auto">
            <a:xfrm>
              <a:off x="4549924" y="6243787"/>
              <a:ext cx="80963" cy="119063"/>
            </a:xfrm>
            <a:custGeom>
              <a:avLst/>
              <a:gdLst>
                <a:gd name="T0" fmla="*/ 19 w 19"/>
                <a:gd name="T1" fmla="*/ 28 h 28"/>
                <a:gd name="T2" fmla="*/ 19 w 19"/>
                <a:gd name="T3" fmla="*/ 14 h 28"/>
                <a:gd name="T4" fmla="*/ 2 w 19"/>
                <a:gd name="T5" fmla="*/ 0 h 28"/>
                <a:gd name="T6" fmla="*/ 0 w 19"/>
                <a:gd name="T7" fmla="*/ 2 h 28"/>
                <a:gd name="T8" fmla="*/ 0 w 19"/>
                <a:gd name="T9" fmla="*/ 28 h 28"/>
                <a:gd name="T10" fmla="*/ 19 w 19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8" y="4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8"/>
            <p:cNvSpPr/>
            <p:nvPr/>
          </p:nvSpPr>
          <p:spPr bwMode="auto">
            <a:xfrm>
              <a:off x="4545161" y="6261250"/>
              <a:ext cx="455613" cy="541338"/>
            </a:xfrm>
            <a:custGeom>
              <a:avLst/>
              <a:gdLst>
                <a:gd name="T0" fmla="*/ 66 w 107"/>
                <a:gd name="T1" fmla="*/ 127 h 127"/>
                <a:gd name="T2" fmla="*/ 6 w 107"/>
                <a:gd name="T3" fmla="*/ 71 h 127"/>
                <a:gd name="T4" fmla="*/ 1 w 107"/>
                <a:gd name="T5" fmla="*/ 55 h 127"/>
                <a:gd name="T6" fmla="*/ 6 w 107"/>
                <a:gd name="T7" fmla="*/ 30 h 127"/>
                <a:gd name="T8" fmla="*/ 34 w 107"/>
                <a:gd name="T9" fmla="*/ 30 h 127"/>
                <a:gd name="T10" fmla="*/ 34 w 107"/>
                <a:gd name="T11" fmla="*/ 1 h 127"/>
                <a:gd name="T12" fmla="*/ 107 w 107"/>
                <a:gd name="T13" fmla="*/ 0 h 127"/>
                <a:gd name="T14" fmla="*/ 107 w 107"/>
                <a:gd name="T15" fmla="*/ 59 h 127"/>
                <a:gd name="T16" fmla="*/ 107 w 107"/>
                <a:gd name="T17" fmla="*/ 59 h 127"/>
                <a:gd name="T18" fmla="*/ 99 w 107"/>
                <a:gd name="T19" fmla="*/ 83 h 127"/>
                <a:gd name="T20" fmla="*/ 66 w 107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27">
                  <a:moveTo>
                    <a:pt x="66" y="127"/>
                  </a:move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1"/>
                    <a:pt x="1" y="55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68"/>
                    <a:pt x="104" y="76"/>
                    <a:pt x="99" y="83"/>
                  </a:cubicBezTo>
                  <a:lnTo>
                    <a:pt x="66" y="127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"/>
            <p:cNvSpPr/>
            <p:nvPr/>
          </p:nvSpPr>
          <p:spPr bwMode="auto">
            <a:xfrm>
              <a:off x="4549924" y="6346975"/>
              <a:ext cx="80963" cy="182563"/>
            </a:xfrm>
            <a:custGeom>
              <a:avLst/>
              <a:gdLst>
                <a:gd name="T0" fmla="*/ 0 w 51"/>
                <a:gd name="T1" fmla="*/ 0 h 115"/>
                <a:gd name="T2" fmla="*/ 2 w 51"/>
                <a:gd name="T3" fmla="*/ 115 h 115"/>
                <a:gd name="T4" fmla="*/ 51 w 51"/>
                <a:gd name="T5" fmla="*/ 112 h 115"/>
                <a:gd name="T6" fmla="*/ 51 w 51"/>
                <a:gd name="T7" fmla="*/ 0 h 115"/>
                <a:gd name="T8" fmla="*/ 0 w 51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15">
                  <a:moveTo>
                    <a:pt x="0" y="0"/>
                  </a:moveTo>
                  <a:lnTo>
                    <a:pt x="2" y="115"/>
                  </a:lnTo>
                  <a:lnTo>
                    <a:pt x="51" y="112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"/>
            <p:cNvSpPr/>
            <p:nvPr/>
          </p:nvSpPr>
          <p:spPr bwMode="auto">
            <a:xfrm>
              <a:off x="4646761" y="6013600"/>
              <a:ext cx="85725" cy="414338"/>
            </a:xfrm>
            <a:custGeom>
              <a:avLst/>
              <a:gdLst>
                <a:gd name="T0" fmla="*/ 9 w 20"/>
                <a:gd name="T1" fmla="*/ 0 h 97"/>
                <a:gd name="T2" fmla="*/ 0 w 20"/>
                <a:gd name="T3" fmla="*/ 10 h 97"/>
                <a:gd name="T4" fmla="*/ 1 w 20"/>
                <a:gd name="T5" fmla="*/ 87 h 97"/>
                <a:gd name="T6" fmla="*/ 10 w 20"/>
                <a:gd name="T7" fmla="*/ 97 h 97"/>
                <a:gd name="T8" fmla="*/ 20 w 20"/>
                <a:gd name="T9" fmla="*/ 87 h 97"/>
                <a:gd name="T10" fmla="*/ 19 w 20"/>
                <a:gd name="T11" fmla="*/ 10 h 97"/>
                <a:gd name="T12" fmla="*/ 9 w 20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7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93"/>
                    <a:pt x="5" y="97"/>
                    <a:pt x="10" y="97"/>
                  </a:cubicBezTo>
                  <a:cubicBezTo>
                    <a:pt x="16" y="97"/>
                    <a:pt x="20" y="92"/>
                    <a:pt x="20" y="8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"/>
            <p:cNvSpPr/>
            <p:nvPr/>
          </p:nvSpPr>
          <p:spPr bwMode="auto">
            <a:xfrm>
              <a:off x="4722961" y="5985025"/>
              <a:ext cx="128588" cy="344488"/>
            </a:xfrm>
            <a:custGeom>
              <a:avLst/>
              <a:gdLst>
                <a:gd name="T0" fmla="*/ 21 w 30"/>
                <a:gd name="T1" fmla="*/ 1 h 81"/>
                <a:gd name="T2" fmla="*/ 10 w 30"/>
                <a:gd name="T3" fmla="*/ 9 h 81"/>
                <a:gd name="T4" fmla="*/ 1 w 30"/>
                <a:gd name="T5" fmla="*/ 69 h 81"/>
                <a:gd name="T6" fmla="*/ 9 w 30"/>
                <a:gd name="T7" fmla="*/ 80 h 81"/>
                <a:gd name="T8" fmla="*/ 20 w 30"/>
                <a:gd name="T9" fmla="*/ 72 h 81"/>
                <a:gd name="T10" fmla="*/ 29 w 30"/>
                <a:gd name="T11" fmla="*/ 12 h 81"/>
                <a:gd name="T12" fmla="*/ 21 w 30"/>
                <a:gd name="T1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1">
                  <a:moveTo>
                    <a:pt x="21" y="1"/>
                  </a:moveTo>
                  <a:cubicBezTo>
                    <a:pt x="16" y="0"/>
                    <a:pt x="11" y="4"/>
                    <a:pt x="10" y="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4"/>
                    <a:pt x="4" y="79"/>
                    <a:pt x="9" y="80"/>
                  </a:cubicBezTo>
                  <a:cubicBezTo>
                    <a:pt x="15" y="81"/>
                    <a:pt x="19" y="77"/>
                    <a:pt x="20" y="7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7"/>
                    <a:pt x="26" y="2"/>
                    <a:pt x="21" y="1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2"/>
            <p:cNvSpPr/>
            <p:nvPr/>
          </p:nvSpPr>
          <p:spPr bwMode="auto">
            <a:xfrm>
              <a:off x="4813449" y="6013600"/>
              <a:ext cx="122238" cy="341313"/>
            </a:xfrm>
            <a:custGeom>
              <a:avLst/>
              <a:gdLst>
                <a:gd name="T0" fmla="*/ 20 w 29"/>
                <a:gd name="T1" fmla="*/ 0 h 80"/>
                <a:gd name="T2" fmla="*/ 9 w 29"/>
                <a:gd name="T3" fmla="*/ 9 h 80"/>
                <a:gd name="T4" fmla="*/ 1 w 29"/>
                <a:gd name="T5" fmla="*/ 68 h 80"/>
                <a:gd name="T6" fmla="*/ 9 w 29"/>
                <a:gd name="T7" fmla="*/ 79 h 80"/>
                <a:gd name="T8" fmla="*/ 20 w 29"/>
                <a:gd name="T9" fmla="*/ 71 h 80"/>
                <a:gd name="T10" fmla="*/ 29 w 29"/>
                <a:gd name="T11" fmla="*/ 12 h 80"/>
                <a:gd name="T12" fmla="*/ 20 w 29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0">
                  <a:moveTo>
                    <a:pt x="20" y="0"/>
                  </a:moveTo>
                  <a:cubicBezTo>
                    <a:pt x="15" y="0"/>
                    <a:pt x="10" y="3"/>
                    <a:pt x="9" y="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4"/>
                    <a:pt x="3" y="79"/>
                    <a:pt x="9" y="79"/>
                  </a:cubicBezTo>
                  <a:cubicBezTo>
                    <a:pt x="14" y="80"/>
                    <a:pt x="19" y="76"/>
                    <a:pt x="20" y="7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6"/>
                    <a:pt x="26" y="1"/>
                    <a:pt x="20" y="0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"/>
            <p:cNvSpPr/>
            <p:nvPr/>
          </p:nvSpPr>
          <p:spPr bwMode="auto">
            <a:xfrm>
              <a:off x="4897586" y="6056462"/>
              <a:ext cx="128588" cy="346075"/>
            </a:xfrm>
            <a:custGeom>
              <a:avLst/>
              <a:gdLst>
                <a:gd name="T0" fmla="*/ 21 w 30"/>
                <a:gd name="T1" fmla="*/ 1 h 81"/>
                <a:gd name="T2" fmla="*/ 10 w 30"/>
                <a:gd name="T3" fmla="*/ 9 h 81"/>
                <a:gd name="T4" fmla="*/ 1 w 30"/>
                <a:gd name="T5" fmla="*/ 69 h 81"/>
                <a:gd name="T6" fmla="*/ 9 w 30"/>
                <a:gd name="T7" fmla="*/ 80 h 81"/>
                <a:gd name="T8" fmla="*/ 20 w 30"/>
                <a:gd name="T9" fmla="*/ 72 h 81"/>
                <a:gd name="T10" fmla="*/ 29 w 30"/>
                <a:gd name="T11" fmla="*/ 12 h 81"/>
                <a:gd name="T12" fmla="*/ 21 w 30"/>
                <a:gd name="T1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1">
                  <a:moveTo>
                    <a:pt x="21" y="1"/>
                  </a:moveTo>
                  <a:cubicBezTo>
                    <a:pt x="16" y="0"/>
                    <a:pt x="11" y="4"/>
                    <a:pt x="10" y="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4"/>
                    <a:pt x="4" y="79"/>
                    <a:pt x="9" y="80"/>
                  </a:cubicBezTo>
                  <a:cubicBezTo>
                    <a:pt x="15" y="81"/>
                    <a:pt x="20" y="77"/>
                    <a:pt x="20" y="7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7"/>
                    <a:pt x="26" y="2"/>
                    <a:pt x="21" y="1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"/>
            <p:cNvSpPr>
              <a:spLocks noChangeArrowheads="1"/>
            </p:cNvSpPr>
            <p:nvPr/>
          </p:nvSpPr>
          <p:spPr bwMode="auto">
            <a:xfrm>
              <a:off x="4664224" y="6640662"/>
              <a:ext cx="276225" cy="225425"/>
            </a:xfrm>
            <a:prstGeom prst="rect">
              <a:avLst/>
            </a:prstGeom>
            <a:solidFill>
              <a:srgbClr val="F5C779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3379936" y="5524650"/>
              <a:ext cx="1436688" cy="1012825"/>
            </a:xfrm>
            <a:custGeom>
              <a:avLst/>
              <a:gdLst>
                <a:gd name="T0" fmla="*/ 296 w 338"/>
                <a:gd name="T1" fmla="*/ 0 h 238"/>
                <a:gd name="T2" fmla="*/ 266 w 338"/>
                <a:gd name="T3" fmla="*/ 0 h 238"/>
                <a:gd name="T4" fmla="*/ 223 w 338"/>
                <a:gd name="T5" fmla="*/ 42 h 238"/>
                <a:gd name="T6" fmla="*/ 223 w 338"/>
                <a:gd name="T7" fmla="*/ 195 h 238"/>
                <a:gd name="T8" fmla="*/ 185 w 338"/>
                <a:gd name="T9" fmla="*/ 234 h 238"/>
                <a:gd name="T10" fmla="*/ 42 w 338"/>
                <a:gd name="T11" fmla="*/ 234 h 238"/>
                <a:gd name="T12" fmla="*/ 42 w 338"/>
                <a:gd name="T13" fmla="*/ 234 h 238"/>
                <a:gd name="T14" fmla="*/ 15 w 338"/>
                <a:gd name="T15" fmla="*/ 223 h 238"/>
                <a:gd name="T16" fmla="*/ 4 w 338"/>
                <a:gd name="T17" fmla="*/ 196 h 238"/>
                <a:gd name="T18" fmla="*/ 4 w 338"/>
                <a:gd name="T19" fmla="*/ 188 h 238"/>
                <a:gd name="T20" fmla="*/ 0 w 338"/>
                <a:gd name="T21" fmla="*/ 188 h 238"/>
                <a:gd name="T22" fmla="*/ 0 w 338"/>
                <a:gd name="T23" fmla="*/ 196 h 238"/>
                <a:gd name="T24" fmla="*/ 12 w 338"/>
                <a:gd name="T25" fmla="*/ 226 h 238"/>
                <a:gd name="T26" fmla="*/ 42 w 338"/>
                <a:gd name="T27" fmla="*/ 238 h 238"/>
                <a:gd name="T28" fmla="*/ 42 w 338"/>
                <a:gd name="T29" fmla="*/ 238 h 238"/>
                <a:gd name="T30" fmla="*/ 185 w 338"/>
                <a:gd name="T31" fmla="*/ 238 h 238"/>
                <a:gd name="T32" fmla="*/ 227 w 338"/>
                <a:gd name="T33" fmla="*/ 195 h 238"/>
                <a:gd name="T34" fmla="*/ 227 w 338"/>
                <a:gd name="T35" fmla="*/ 42 h 238"/>
                <a:gd name="T36" fmla="*/ 266 w 338"/>
                <a:gd name="T37" fmla="*/ 4 h 238"/>
                <a:gd name="T38" fmla="*/ 296 w 338"/>
                <a:gd name="T39" fmla="*/ 4 h 238"/>
                <a:gd name="T40" fmla="*/ 334 w 338"/>
                <a:gd name="T41" fmla="*/ 42 h 238"/>
                <a:gd name="T42" fmla="*/ 334 w 338"/>
                <a:gd name="T43" fmla="*/ 54 h 238"/>
                <a:gd name="T44" fmla="*/ 338 w 338"/>
                <a:gd name="T45" fmla="*/ 54 h 238"/>
                <a:gd name="T46" fmla="*/ 338 w 338"/>
                <a:gd name="T47" fmla="*/ 42 h 238"/>
                <a:gd name="T48" fmla="*/ 296 w 338"/>
                <a:gd name="T4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" h="238">
                  <a:moveTo>
                    <a:pt x="29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42" y="0"/>
                    <a:pt x="223" y="19"/>
                    <a:pt x="223" y="42"/>
                  </a:cubicBezTo>
                  <a:cubicBezTo>
                    <a:pt x="223" y="195"/>
                    <a:pt x="223" y="195"/>
                    <a:pt x="223" y="195"/>
                  </a:cubicBezTo>
                  <a:cubicBezTo>
                    <a:pt x="223" y="216"/>
                    <a:pt x="206" y="234"/>
                    <a:pt x="185" y="234"/>
                  </a:cubicBezTo>
                  <a:cubicBezTo>
                    <a:pt x="42" y="234"/>
                    <a:pt x="42" y="234"/>
                    <a:pt x="42" y="234"/>
                  </a:cubicBezTo>
                  <a:cubicBezTo>
                    <a:pt x="42" y="234"/>
                    <a:pt x="42" y="234"/>
                    <a:pt x="42" y="234"/>
                  </a:cubicBezTo>
                  <a:cubicBezTo>
                    <a:pt x="32" y="234"/>
                    <a:pt x="22" y="230"/>
                    <a:pt x="15" y="223"/>
                  </a:cubicBezTo>
                  <a:cubicBezTo>
                    <a:pt x="8" y="216"/>
                    <a:pt x="4" y="206"/>
                    <a:pt x="4" y="196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7"/>
                    <a:pt x="4" y="218"/>
                    <a:pt x="12" y="226"/>
                  </a:cubicBezTo>
                  <a:cubicBezTo>
                    <a:pt x="20" y="234"/>
                    <a:pt x="31" y="238"/>
                    <a:pt x="42" y="238"/>
                  </a:cubicBezTo>
                  <a:cubicBezTo>
                    <a:pt x="42" y="238"/>
                    <a:pt x="42" y="238"/>
                    <a:pt x="42" y="238"/>
                  </a:cubicBezTo>
                  <a:cubicBezTo>
                    <a:pt x="185" y="238"/>
                    <a:pt x="185" y="238"/>
                    <a:pt x="185" y="238"/>
                  </a:cubicBezTo>
                  <a:cubicBezTo>
                    <a:pt x="208" y="238"/>
                    <a:pt x="227" y="219"/>
                    <a:pt x="227" y="195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21"/>
                    <a:pt x="245" y="4"/>
                    <a:pt x="266" y="4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317" y="4"/>
                    <a:pt x="334" y="21"/>
                    <a:pt x="334" y="42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8" y="54"/>
                    <a:pt x="338" y="54"/>
                    <a:pt x="338" y="54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338" y="19"/>
                    <a:pt x="319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6"/>
            <p:cNvSpPr/>
            <p:nvPr/>
          </p:nvSpPr>
          <p:spPr bwMode="auto">
            <a:xfrm>
              <a:off x="2621111" y="5357962"/>
              <a:ext cx="1528763" cy="996950"/>
            </a:xfrm>
            <a:custGeom>
              <a:avLst/>
              <a:gdLst>
                <a:gd name="T0" fmla="*/ 352 w 359"/>
                <a:gd name="T1" fmla="*/ 0 h 234"/>
                <a:gd name="T2" fmla="*/ 7 w 359"/>
                <a:gd name="T3" fmla="*/ 0 h 234"/>
                <a:gd name="T4" fmla="*/ 0 w 359"/>
                <a:gd name="T5" fmla="*/ 8 h 234"/>
                <a:gd name="T6" fmla="*/ 0 w 359"/>
                <a:gd name="T7" fmla="*/ 227 h 234"/>
                <a:gd name="T8" fmla="*/ 7 w 359"/>
                <a:gd name="T9" fmla="*/ 234 h 234"/>
                <a:gd name="T10" fmla="*/ 352 w 359"/>
                <a:gd name="T11" fmla="*/ 234 h 234"/>
                <a:gd name="T12" fmla="*/ 359 w 359"/>
                <a:gd name="T13" fmla="*/ 227 h 234"/>
                <a:gd name="T14" fmla="*/ 359 w 359"/>
                <a:gd name="T15" fmla="*/ 8 h 234"/>
                <a:gd name="T16" fmla="*/ 352 w 359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34">
                  <a:moveTo>
                    <a:pt x="35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1"/>
                    <a:pt x="3" y="234"/>
                    <a:pt x="7" y="234"/>
                  </a:cubicBezTo>
                  <a:cubicBezTo>
                    <a:pt x="352" y="234"/>
                    <a:pt x="352" y="234"/>
                    <a:pt x="352" y="234"/>
                  </a:cubicBezTo>
                  <a:cubicBezTo>
                    <a:pt x="356" y="234"/>
                    <a:pt x="359" y="231"/>
                    <a:pt x="359" y="227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59" y="4"/>
                    <a:pt x="356" y="0"/>
                    <a:pt x="352" y="0"/>
                  </a:cubicBezTo>
                  <a:close/>
                </a:path>
              </a:pathLst>
            </a:custGeom>
            <a:solidFill>
              <a:srgbClr val="CCD2C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7"/>
            <p:cNvSpPr/>
            <p:nvPr/>
          </p:nvSpPr>
          <p:spPr bwMode="auto">
            <a:xfrm>
              <a:off x="3208486" y="6018362"/>
              <a:ext cx="354013" cy="268288"/>
            </a:xfrm>
            <a:custGeom>
              <a:avLst/>
              <a:gdLst>
                <a:gd name="T0" fmla="*/ 82 w 83"/>
                <a:gd name="T1" fmla="*/ 0 h 63"/>
                <a:gd name="T2" fmla="*/ 1 w 83"/>
                <a:gd name="T3" fmla="*/ 0 h 63"/>
                <a:gd name="T4" fmla="*/ 0 w 83"/>
                <a:gd name="T5" fmla="*/ 2 h 63"/>
                <a:gd name="T6" fmla="*/ 0 w 83"/>
                <a:gd name="T7" fmla="*/ 61 h 63"/>
                <a:gd name="T8" fmla="*/ 1 w 83"/>
                <a:gd name="T9" fmla="*/ 63 h 63"/>
                <a:gd name="T10" fmla="*/ 82 w 83"/>
                <a:gd name="T11" fmla="*/ 63 h 63"/>
                <a:gd name="T12" fmla="*/ 83 w 83"/>
                <a:gd name="T13" fmla="*/ 61 h 63"/>
                <a:gd name="T14" fmla="*/ 83 w 83"/>
                <a:gd name="T15" fmla="*/ 2 h 63"/>
                <a:gd name="T16" fmla="*/ 82 w 83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63">
                  <a:moveTo>
                    <a:pt x="8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3" y="62"/>
                    <a:pt x="83" y="61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787F8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8"/>
            <p:cNvSpPr>
              <a:spLocks noChangeArrowheads="1"/>
            </p:cNvSpPr>
            <p:nvPr/>
          </p:nvSpPr>
          <p:spPr bwMode="auto">
            <a:xfrm>
              <a:off x="396254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3872061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20"/>
            <p:cNvSpPr>
              <a:spLocks noChangeArrowheads="1"/>
            </p:cNvSpPr>
            <p:nvPr/>
          </p:nvSpPr>
          <p:spPr bwMode="auto">
            <a:xfrm>
              <a:off x="37879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21"/>
            <p:cNvSpPr>
              <a:spLocks noChangeArrowheads="1"/>
            </p:cNvSpPr>
            <p:nvPr/>
          </p:nvSpPr>
          <p:spPr bwMode="auto">
            <a:xfrm>
              <a:off x="36990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22"/>
            <p:cNvSpPr>
              <a:spLocks noChangeArrowheads="1"/>
            </p:cNvSpPr>
            <p:nvPr/>
          </p:nvSpPr>
          <p:spPr bwMode="auto">
            <a:xfrm>
              <a:off x="36132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23"/>
            <p:cNvSpPr>
              <a:spLocks noChangeArrowheads="1"/>
            </p:cNvSpPr>
            <p:nvPr/>
          </p:nvSpPr>
          <p:spPr bwMode="auto">
            <a:xfrm>
              <a:off x="35243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24"/>
            <p:cNvSpPr>
              <a:spLocks noChangeArrowheads="1"/>
            </p:cNvSpPr>
            <p:nvPr/>
          </p:nvSpPr>
          <p:spPr bwMode="auto">
            <a:xfrm>
              <a:off x="3433911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25"/>
            <p:cNvSpPr>
              <a:spLocks noChangeArrowheads="1"/>
            </p:cNvSpPr>
            <p:nvPr/>
          </p:nvSpPr>
          <p:spPr bwMode="auto">
            <a:xfrm>
              <a:off x="334977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26"/>
            <p:cNvSpPr>
              <a:spLocks noChangeArrowheads="1"/>
            </p:cNvSpPr>
            <p:nvPr/>
          </p:nvSpPr>
          <p:spPr bwMode="auto">
            <a:xfrm>
              <a:off x="3259286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27"/>
            <p:cNvSpPr>
              <a:spLocks noChangeArrowheads="1"/>
            </p:cNvSpPr>
            <p:nvPr/>
          </p:nvSpPr>
          <p:spPr bwMode="auto">
            <a:xfrm>
              <a:off x="317514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28"/>
            <p:cNvSpPr>
              <a:spLocks noChangeArrowheads="1"/>
            </p:cNvSpPr>
            <p:nvPr/>
          </p:nvSpPr>
          <p:spPr bwMode="auto">
            <a:xfrm>
              <a:off x="3086249" y="5481787"/>
              <a:ext cx="76200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29"/>
            <p:cNvSpPr>
              <a:spLocks noChangeArrowheads="1"/>
            </p:cNvSpPr>
            <p:nvPr/>
          </p:nvSpPr>
          <p:spPr bwMode="auto">
            <a:xfrm>
              <a:off x="3000524" y="5481787"/>
              <a:ext cx="73025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30"/>
            <p:cNvSpPr>
              <a:spLocks noChangeArrowheads="1"/>
            </p:cNvSpPr>
            <p:nvPr/>
          </p:nvSpPr>
          <p:spPr bwMode="auto">
            <a:xfrm>
              <a:off x="29116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31"/>
            <p:cNvSpPr>
              <a:spLocks noChangeArrowheads="1"/>
            </p:cNvSpPr>
            <p:nvPr/>
          </p:nvSpPr>
          <p:spPr bwMode="auto">
            <a:xfrm>
              <a:off x="2821136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32"/>
            <p:cNvSpPr>
              <a:spLocks noChangeArrowheads="1"/>
            </p:cNvSpPr>
            <p:nvPr/>
          </p:nvSpPr>
          <p:spPr bwMode="auto">
            <a:xfrm>
              <a:off x="27369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33"/>
            <p:cNvSpPr>
              <a:spLocks noChangeArrowheads="1"/>
            </p:cNvSpPr>
            <p:nvPr/>
          </p:nvSpPr>
          <p:spPr bwMode="auto">
            <a:xfrm>
              <a:off x="3914924" y="5618312"/>
              <a:ext cx="119063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34"/>
            <p:cNvSpPr>
              <a:spLocks noChangeArrowheads="1"/>
            </p:cNvSpPr>
            <p:nvPr/>
          </p:nvSpPr>
          <p:spPr bwMode="auto">
            <a:xfrm>
              <a:off x="2736999" y="5618312"/>
              <a:ext cx="889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35"/>
            <p:cNvSpPr>
              <a:spLocks noChangeArrowheads="1"/>
            </p:cNvSpPr>
            <p:nvPr/>
          </p:nvSpPr>
          <p:spPr bwMode="auto">
            <a:xfrm>
              <a:off x="37831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36"/>
            <p:cNvSpPr>
              <a:spLocks noChangeArrowheads="1"/>
            </p:cNvSpPr>
            <p:nvPr/>
          </p:nvSpPr>
          <p:spPr bwMode="auto">
            <a:xfrm>
              <a:off x="36942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37"/>
            <p:cNvSpPr>
              <a:spLocks noChangeArrowheads="1"/>
            </p:cNvSpPr>
            <p:nvPr/>
          </p:nvSpPr>
          <p:spPr bwMode="auto">
            <a:xfrm>
              <a:off x="36053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38"/>
            <p:cNvSpPr>
              <a:spLocks noChangeArrowheads="1"/>
            </p:cNvSpPr>
            <p:nvPr/>
          </p:nvSpPr>
          <p:spPr bwMode="auto">
            <a:xfrm>
              <a:off x="3514874" y="553258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39"/>
            <p:cNvSpPr>
              <a:spLocks noChangeArrowheads="1"/>
            </p:cNvSpPr>
            <p:nvPr/>
          </p:nvSpPr>
          <p:spPr bwMode="auto">
            <a:xfrm>
              <a:off x="3425974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40"/>
            <p:cNvSpPr>
              <a:spLocks noChangeArrowheads="1"/>
            </p:cNvSpPr>
            <p:nvPr/>
          </p:nvSpPr>
          <p:spPr bwMode="auto">
            <a:xfrm>
              <a:off x="3337074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41"/>
            <p:cNvSpPr>
              <a:spLocks noChangeArrowheads="1"/>
            </p:cNvSpPr>
            <p:nvPr/>
          </p:nvSpPr>
          <p:spPr bwMode="auto">
            <a:xfrm>
              <a:off x="3246586" y="553258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42"/>
            <p:cNvSpPr>
              <a:spLocks noChangeArrowheads="1"/>
            </p:cNvSpPr>
            <p:nvPr/>
          </p:nvSpPr>
          <p:spPr bwMode="auto">
            <a:xfrm>
              <a:off x="31576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43"/>
            <p:cNvSpPr>
              <a:spLocks noChangeArrowheads="1"/>
            </p:cNvSpPr>
            <p:nvPr/>
          </p:nvSpPr>
          <p:spPr bwMode="auto">
            <a:xfrm>
              <a:off x="30687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44"/>
            <p:cNvSpPr>
              <a:spLocks noChangeArrowheads="1"/>
            </p:cNvSpPr>
            <p:nvPr/>
          </p:nvSpPr>
          <p:spPr bwMode="auto">
            <a:xfrm>
              <a:off x="29798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45"/>
            <p:cNvSpPr>
              <a:spLocks noChangeArrowheads="1"/>
            </p:cNvSpPr>
            <p:nvPr/>
          </p:nvSpPr>
          <p:spPr bwMode="auto">
            <a:xfrm>
              <a:off x="2889399" y="5532587"/>
              <a:ext cx="730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46"/>
            <p:cNvSpPr>
              <a:spLocks noChangeArrowheads="1"/>
            </p:cNvSpPr>
            <p:nvPr/>
          </p:nvSpPr>
          <p:spPr bwMode="auto">
            <a:xfrm>
              <a:off x="3872061" y="5532587"/>
              <a:ext cx="1619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47"/>
            <p:cNvSpPr/>
            <p:nvPr/>
          </p:nvSpPr>
          <p:spPr bwMode="auto">
            <a:xfrm>
              <a:off x="2736999" y="5532587"/>
              <a:ext cx="139700" cy="68263"/>
            </a:xfrm>
            <a:custGeom>
              <a:avLst/>
              <a:gdLst>
                <a:gd name="T0" fmla="*/ 37 w 88"/>
                <a:gd name="T1" fmla="*/ 0 h 43"/>
                <a:gd name="T2" fmla="*/ 29 w 88"/>
                <a:gd name="T3" fmla="*/ 0 h 43"/>
                <a:gd name="T4" fmla="*/ 0 w 88"/>
                <a:gd name="T5" fmla="*/ 0 h 43"/>
                <a:gd name="T6" fmla="*/ 0 w 88"/>
                <a:gd name="T7" fmla="*/ 43 h 43"/>
                <a:gd name="T8" fmla="*/ 29 w 88"/>
                <a:gd name="T9" fmla="*/ 43 h 43"/>
                <a:gd name="T10" fmla="*/ 37 w 88"/>
                <a:gd name="T11" fmla="*/ 43 h 43"/>
                <a:gd name="T12" fmla="*/ 88 w 88"/>
                <a:gd name="T13" fmla="*/ 43 h 43"/>
                <a:gd name="T14" fmla="*/ 88 w 88"/>
                <a:gd name="T15" fmla="*/ 0 h 43"/>
                <a:gd name="T16" fmla="*/ 37 w 8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43">
                  <a:moveTo>
                    <a:pt x="37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29" y="43"/>
                  </a:lnTo>
                  <a:lnTo>
                    <a:pt x="37" y="43"/>
                  </a:lnTo>
                  <a:lnTo>
                    <a:pt x="88" y="43"/>
                  </a:lnTo>
                  <a:lnTo>
                    <a:pt x="88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48"/>
            <p:cNvSpPr>
              <a:spLocks noChangeArrowheads="1"/>
            </p:cNvSpPr>
            <p:nvPr/>
          </p:nvSpPr>
          <p:spPr bwMode="auto">
            <a:xfrm>
              <a:off x="37831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9"/>
            <p:cNvSpPr>
              <a:spLocks noChangeArrowheads="1"/>
            </p:cNvSpPr>
            <p:nvPr/>
          </p:nvSpPr>
          <p:spPr bwMode="auto">
            <a:xfrm>
              <a:off x="36942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50"/>
            <p:cNvSpPr>
              <a:spLocks noChangeArrowheads="1"/>
            </p:cNvSpPr>
            <p:nvPr/>
          </p:nvSpPr>
          <p:spPr bwMode="auto">
            <a:xfrm>
              <a:off x="36053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51"/>
            <p:cNvSpPr>
              <a:spLocks noChangeArrowheads="1"/>
            </p:cNvSpPr>
            <p:nvPr/>
          </p:nvSpPr>
          <p:spPr bwMode="auto">
            <a:xfrm>
              <a:off x="3514874" y="5707212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52"/>
            <p:cNvSpPr>
              <a:spLocks noChangeArrowheads="1"/>
            </p:cNvSpPr>
            <p:nvPr/>
          </p:nvSpPr>
          <p:spPr bwMode="auto">
            <a:xfrm>
              <a:off x="3425974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53"/>
            <p:cNvSpPr>
              <a:spLocks noChangeArrowheads="1"/>
            </p:cNvSpPr>
            <p:nvPr/>
          </p:nvSpPr>
          <p:spPr bwMode="auto">
            <a:xfrm>
              <a:off x="3337074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54"/>
            <p:cNvSpPr>
              <a:spLocks noChangeArrowheads="1"/>
            </p:cNvSpPr>
            <p:nvPr/>
          </p:nvSpPr>
          <p:spPr bwMode="auto">
            <a:xfrm>
              <a:off x="3246586" y="5707212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55"/>
            <p:cNvSpPr>
              <a:spLocks noChangeArrowheads="1"/>
            </p:cNvSpPr>
            <p:nvPr/>
          </p:nvSpPr>
          <p:spPr bwMode="auto">
            <a:xfrm>
              <a:off x="31576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56"/>
            <p:cNvSpPr>
              <a:spLocks noChangeArrowheads="1"/>
            </p:cNvSpPr>
            <p:nvPr/>
          </p:nvSpPr>
          <p:spPr bwMode="auto">
            <a:xfrm>
              <a:off x="30687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57"/>
            <p:cNvSpPr>
              <a:spLocks noChangeArrowheads="1"/>
            </p:cNvSpPr>
            <p:nvPr/>
          </p:nvSpPr>
          <p:spPr bwMode="auto">
            <a:xfrm>
              <a:off x="29798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58"/>
            <p:cNvSpPr>
              <a:spLocks noChangeArrowheads="1"/>
            </p:cNvSpPr>
            <p:nvPr/>
          </p:nvSpPr>
          <p:spPr bwMode="auto">
            <a:xfrm>
              <a:off x="2889399" y="5707212"/>
              <a:ext cx="730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59"/>
            <p:cNvSpPr>
              <a:spLocks noChangeArrowheads="1"/>
            </p:cNvSpPr>
            <p:nvPr/>
          </p:nvSpPr>
          <p:spPr bwMode="auto">
            <a:xfrm>
              <a:off x="3872061" y="5707212"/>
              <a:ext cx="1619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60"/>
            <p:cNvSpPr>
              <a:spLocks noChangeArrowheads="1"/>
            </p:cNvSpPr>
            <p:nvPr/>
          </p:nvSpPr>
          <p:spPr bwMode="auto">
            <a:xfrm>
              <a:off x="2736999" y="5707212"/>
              <a:ext cx="1365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61"/>
            <p:cNvSpPr>
              <a:spLocks noChangeArrowheads="1"/>
            </p:cNvSpPr>
            <p:nvPr/>
          </p:nvSpPr>
          <p:spPr bwMode="auto">
            <a:xfrm>
              <a:off x="3826024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62"/>
            <p:cNvSpPr>
              <a:spLocks noChangeArrowheads="1"/>
            </p:cNvSpPr>
            <p:nvPr/>
          </p:nvSpPr>
          <p:spPr bwMode="auto">
            <a:xfrm>
              <a:off x="3737124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63"/>
            <p:cNvSpPr>
              <a:spLocks noChangeArrowheads="1"/>
            </p:cNvSpPr>
            <p:nvPr/>
          </p:nvSpPr>
          <p:spPr bwMode="auto">
            <a:xfrm>
              <a:off x="3646636" y="5618312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64"/>
            <p:cNvSpPr>
              <a:spLocks noChangeArrowheads="1"/>
            </p:cNvSpPr>
            <p:nvPr/>
          </p:nvSpPr>
          <p:spPr bwMode="auto">
            <a:xfrm>
              <a:off x="35577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65"/>
            <p:cNvSpPr>
              <a:spLocks noChangeArrowheads="1"/>
            </p:cNvSpPr>
            <p:nvPr/>
          </p:nvSpPr>
          <p:spPr bwMode="auto">
            <a:xfrm>
              <a:off x="34688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66"/>
            <p:cNvSpPr>
              <a:spLocks noChangeArrowheads="1"/>
            </p:cNvSpPr>
            <p:nvPr/>
          </p:nvSpPr>
          <p:spPr bwMode="auto">
            <a:xfrm>
              <a:off x="33799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67"/>
            <p:cNvSpPr>
              <a:spLocks noChangeArrowheads="1"/>
            </p:cNvSpPr>
            <p:nvPr/>
          </p:nvSpPr>
          <p:spPr bwMode="auto">
            <a:xfrm>
              <a:off x="32894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68"/>
            <p:cNvSpPr>
              <a:spLocks noChangeArrowheads="1"/>
            </p:cNvSpPr>
            <p:nvPr/>
          </p:nvSpPr>
          <p:spPr bwMode="auto">
            <a:xfrm>
              <a:off x="32005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69"/>
            <p:cNvSpPr>
              <a:spLocks noChangeArrowheads="1"/>
            </p:cNvSpPr>
            <p:nvPr/>
          </p:nvSpPr>
          <p:spPr bwMode="auto">
            <a:xfrm>
              <a:off x="31116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70"/>
            <p:cNvSpPr>
              <a:spLocks noChangeArrowheads="1"/>
            </p:cNvSpPr>
            <p:nvPr/>
          </p:nvSpPr>
          <p:spPr bwMode="auto">
            <a:xfrm>
              <a:off x="3021161" y="5618312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2843361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72"/>
            <p:cNvSpPr>
              <a:spLocks noChangeArrowheads="1"/>
            </p:cNvSpPr>
            <p:nvPr/>
          </p:nvSpPr>
          <p:spPr bwMode="auto">
            <a:xfrm>
              <a:off x="2932261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73"/>
            <p:cNvSpPr>
              <a:spLocks noChangeArrowheads="1"/>
            </p:cNvSpPr>
            <p:nvPr/>
          </p:nvSpPr>
          <p:spPr bwMode="auto">
            <a:xfrm>
              <a:off x="3737124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74"/>
            <p:cNvSpPr>
              <a:spLocks noChangeArrowheads="1"/>
            </p:cNvSpPr>
            <p:nvPr/>
          </p:nvSpPr>
          <p:spPr bwMode="auto">
            <a:xfrm>
              <a:off x="3646636" y="5792937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75"/>
            <p:cNvSpPr>
              <a:spLocks noChangeArrowheads="1"/>
            </p:cNvSpPr>
            <p:nvPr/>
          </p:nvSpPr>
          <p:spPr bwMode="auto">
            <a:xfrm>
              <a:off x="35577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76"/>
            <p:cNvSpPr>
              <a:spLocks noChangeArrowheads="1"/>
            </p:cNvSpPr>
            <p:nvPr/>
          </p:nvSpPr>
          <p:spPr bwMode="auto">
            <a:xfrm>
              <a:off x="34688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77"/>
            <p:cNvSpPr>
              <a:spLocks noChangeArrowheads="1"/>
            </p:cNvSpPr>
            <p:nvPr/>
          </p:nvSpPr>
          <p:spPr bwMode="auto">
            <a:xfrm>
              <a:off x="33799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78"/>
            <p:cNvSpPr>
              <a:spLocks noChangeArrowheads="1"/>
            </p:cNvSpPr>
            <p:nvPr/>
          </p:nvSpPr>
          <p:spPr bwMode="auto">
            <a:xfrm>
              <a:off x="32894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79"/>
            <p:cNvSpPr>
              <a:spLocks noChangeArrowheads="1"/>
            </p:cNvSpPr>
            <p:nvPr/>
          </p:nvSpPr>
          <p:spPr bwMode="auto">
            <a:xfrm>
              <a:off x="32005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80"/>
            <p:cNvSpPr>
              <a:spLocks noChangeArrowheads="1"/>
            </p:cNvSpPr>
            <p:nvPr/>
          </p:nvSpPr>
          <p:spPr bwMode="auto">
            <a:xfrm>
              <a:off x="31116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81"/>
            <p:cNvSpPr>
              <a:spLocks noChangeArrowheads="1"/>
            </p:cNvSpPr>
            <p:nvPr/>
          </p:nvSpPr>
          <p:spPr bwMode="auto">
            <a:xfrm>
              <a:off x="3021161" y="5792937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82"/>
            <p:cNvSpPr>
              <a:spLocks noChangeArrowheads="1"/>
            </p:cNvSpPr>
            <p:nvPr/>
          </p:nvSpPr>
          <p:spPr bwMode="auto">
            <a:xfrm>
              <a:off x="2932261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83"/>
            <p:cNvSpPr>
              <a:spLocks noChangeArrowheads="1"/>
            </p:cNvSpPr>
            <p:nvPr/>
          </p:nvSpPr>
          <p:spPr bwMode="auto">
            <a:xfrm>
              <a:off x="3830786" y="5792937"/>
              <a:ext cx="203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84"/>
            <p:cNvSpPr>
              <a:spLocks noChangeArrowheads="1"/>
            </p:cNvSpPr>
            <p:nvPr/>
          </p:nvSpPr>
          <p:spPr bwMode="auto">
            <a:xfrm>
              <a:off x="2736999" y="5792937"/>
              <a:ext cx="1778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85"/>
            <p:cNvSpPr>
              <a:spLocks noChangeArrowheads="1"/>
            </p:cNvSpPr>
            <p:nvPr/>
          </p:nvSpPr>
          <p:spPr bwMode="auto">
            <a:xfrm>
              <a:off x="3098949" y="5881837"/>
              <a:ext cx="48895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86"/>
            <p:cNvSpPr>
              <a:spLocks noChangeArrowheads="1"/>
            </p:cNvSpPr>
            <p:nvPr/>
          </p:nvSpPr>
          <p:spPr bwMode="auto">
            <a:xfrm>
              <a:off x="3957786" y="59199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87"/>
            <p:cNvSpPr>
              <a:spLocks noChangeArrowheads="1"/>
            </p:cNvSpPr>
            <p:nvPr/>
          </p:nvSpPr>
          <p:spPr bwMode="auto">
            <a:xfrm>
              <a:off x="3868886" y="58818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88"/>
            <p:cNvSpPr>
              <a:spLocks noChangeArrowheads="1"/>
            </p:cNvSpPr>
            <p:nvPr/>
          </p:nvSpPr>
          <p:spPr bwMode="auto">
            <a:xfrm>
              <a:off x="3868886" y="59199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89"/>
            <p:cNvSpPr>
              <a:spLocks noChangeArrowheads="1"/>
            </p:cNvSpPr>
            <p:nvPr/>
          </p:nvSpPr>
          <p:spPr bwMode="auto">
            <a:xfrm>
              <a:off x="3778399" y="5919937"/>
              <a:ext cx="77788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90"/>
            <p:cNvSpPr>
              <a:spLocks noChangeArrowheads="1"/>
            </p:cNvSpPr>
            <p:nvPr/>
          </p:nvSpPr>
          <p:spPr bwMode="auto">
            <a:xfrm>
              <a:off x="3694261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91"/>
            <p:cNvSpPr>
              <a:spLocks noChangeArrowheads="1"/>
            </p:cNvSpPr>
            <p:nvPr/>
          </p:nvSpPr>
          <p:spPr bwMode="auto">
            <a:xfrm>
              <a:off x="3605361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92"/>
            <p:cNvSpPr>
              <a:spLocks noChangeArrowheads="1"/>
            </p:cNvSpPr>
            <p:nvPr/>
          </p:nvSpPr>
          <p:spPr bwMode="auto">
            <a:xfrm>
              <a:off x="3005286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93"/>
            <p:cNvSpPr>
              <a:spLocks noChangeArrowheads="1"/>
            </p:cNvSpPr>
            <p:nvPr/>
          </p:nvSpPr>
          <p:spPr bwMode="auto">
            <a:xfrm>
              <a:off x="2914799" y="588183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94"/>
            <p:cNvSpPr>
              <a:spLocks noChangeArrowheads="1"/>
            </p:cNvSpPr>
            <p:nvPr/>
          </p:nvSpPr>
          <p:spPr bwMode="auto">
            <a:xfrm>
              <a:off x="2825899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95"/>
            <p:cNvSpPr>
              <a:spLocks noChangeArrowheads="1"/>
            </p:cNvSpPr>
            <p:nvPr/>
          </p:nvSpPr>
          <p:spPr bwMode="auto">
            <a:xfrm>
              <a:off x="2736999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96"/>
            <p:cNvSpPr/>
            <p:nvPr/>
          </p:nvSpPr>
          <p:spPr bwMode="auto">
            <a:xfrm>
              <a:off x="2524274" y="4808687"/>
              <a:ext cx="1722438" cy="60325"/>
            </a:xfrm>
            <a:custGeom>
              <a:avLst/>
              <a:gdLst>
                <a:gd name="T0" fmla="*/ 400 w 405"/>
                <a:gd name="T1" fmla="*/ 3 h 14"/>
                <a:gd name="T2" fmla="*/ 395 w 405"/>
                <a:gd name="T3" fmla="*/ 0 h 14"/>
                <a:gd name="T4" fmla="*/ 10 w 405"/>
                <a:gd name="T5" fmla="*/ 0 h 14"/>
                <a:gd name="T6" fmla="*/ 5 w 405"/>
                <a:gd name="T7" fmla="*/ 3 h 14"/>
                <a:gd name="T8" fmla="*/ 0 w 405"/>
                <a:gd name="T9" fmla="*/ 14 h 14"/>
                <a:gd name="T10" fmla="*/ 405 w 405"/>
                <a:gd name="T11" fmla="*/ 14 h 14"/>
                <a:gd name="T12" fmla="*/ 400 w 405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14">
                  <a:moveTo>
                    <a:pt x="400" y="3"/>
                  </a:moveTo>
                  <a:cubicBezTo>
                    <a:pt x="399" y="1"/>
                    <a:pt x="397" y="0"/>
                    <a:pt x="39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05" y="14"/>
                    <a:pt x="405" y="14"/>
                    <a:pt x="405" y="14"/>
                  </a:cubicBezTo>
                  <a:lnTo>
                    <a:pt x="400" y="3"/>
                  </a:lnTo>
                  <a:close/>
                </a:path>
              </a:pathLst>
            </a:custGeom>
            <a:solidFill>
              <a:srgbClr val="D2D8D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97"/>
            <p:cNvSpPr/>
            <p:nvPr/>
          </p:nvSpPr>
          <p:spPr bwMode="auto">
            <a:xfrm>
              <a:off x="2524274" y="4851550"/>
              <a:ext cx="1722438" cy="498475"/>
            </a:xfrm>
            <a:custGeom>
              <a:avLst/>
              <a:gdLst>
                <a:gd name="T0" fmla="*/ 398 w 405"/>
                <a:gd name="T1" fmla="*/ 0 h 117"/>
                <a:gd name="T2" fmla="*/ 7 w 405"/>
                <a:gd name="T3" fmla="*/ 0 h 117"/>
                <a:gd name="T4" fmla="*/ 0 w 405"/>
                <a:gd name="T5" fmla="*/ 4 h 117"/>
                <a:gd name="T6" fmla="*/ 23 w 405"/>
                <a:gd name="T7" fmla="*/ 114 h 117"/>
                <a:gd name="T8" fmla="*/ 30 w 405"/>
                <a:gd name="T9" fmla="*/ 117 h 117"/>
                <a:gd name="T10" fmla="*/ 375 w 405"/>
                <a:gd name="T11" fmla="*/ 117 h 117"/>
                <a:gd name="T12" fmla="*/ 382 w 405"/>
                <a:gd name="T13" fmla="*/ 114 h 117"/>
                <a:gd name="T14" fmla="*/ 405 w 405"/>
                <a:gd name="T15" fmla="*/ 4 h 117"/>
                <a:gd name="T16" fmla="*/ 398 w 40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17">
                  <a:moveTo>
                    <a:pt x="39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3" y="116"/>
                    <a:pt x="26" y="117"/>
                    <a:pt x="30" y="117"/>
                  </a:cubicBezTo>
                  <a:cubicBezTo>
                    <a:pt x="375" y="117"/>
                    <a:pt x="375" y="117"/>
                    <a:pt x="375" y="117"/>
                  </a:cubicBezTo>
                  <a:cubicBezTo>
                    <a:pt x="379" y="117"/>
                    <a:pt x="382" y="116"/>
                    <a:pt x="382" y="114"/>
                  </a:cubicBezTo>
                  <a:cubicBezTo>
                    <a:pt x="405" y="4"/>
                    <a:pt x="405" y="4"/>
                    <a:pt x="405" y="4"/>
                  </a:cubicBezTo>
                  <a:cubicBezTo>
                    <a:pt x="405" y="2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00405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98"/>
            <p:cNvSpPr/>
            <p:nvPr/>
          </p:nvSpPr>
          <p:spPr bwMode="auto">
            <a:xfrm>
              <a:off x="2621111" y="4897587"/>
              <a:ext cx="1528763" cy="404813"/>
            </a:xfrm>
            <a:custGeom>
              <a:avLst/>
              <a:gdLst>
                <a:gd name="T0" fmla="*/ 352 w 359"/>
                <a:gd name="T1" fmla="*/ 0 h 95"/>
                <a:gd name="T2" fmla="*/ 7 w 359"/>
                <a:gd name="T3" fmla="*/ 0 h 95"/>
                <a:gd name="T4" fmla="*/ 1 w 359"/>
                <a:gd name="T5" fmla="*/ 4 h 95"/>
                <a:gd name="T6" fmla="*/ 17 w 359"/>
                <a:gd name="T7" fmla="*/ 92 h 95"/>
                <a:gd name="T8" fmla="*/ 24 w 359"/>
                <a:gd name="T9" fmla="*/ 95 h 95"/>
                <a:gd name="T10" fmla="*/ 335 w 359"/>
                <a:gd name="T11" fmla="*/ 95 h 95"/>
                <a:gd name="T12" fmla="*/ 342 w 359"/>
                <a:gd name="T13" fmla="*/ 92 h 95"/>
                <a:gd name="T14" fmla="*/ 358 w 359"/>
                <a:gd name="T15" fmla="*/ 4 h 95"/>
                <a:gd name="T16" fmla="*/ 352 w 3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95">
                  <a:moveTo>
                    <a:pt x="35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8" y="93"/>
                    <a:pt x="21" y="95"/>
                    <a:pt x="24" y="95"/>
                  </a:cubicBezTo>
                  <a:cubicBezTo>
                    <a:pt x="335" y="95"/>
                    <a:pt x="335" y="95"/>
                    <a:pt x="335" y="95"/>
                  </a:cubicBezTo>
                  <a:cubicBezTo>
                    <a:pt x="338" y="95"/>
                    <a:pt x="341" y="93"/>
                    <a:pt x="342" y="92"/>
                  </a:cubicBezTo>
                  <a:cubicBezTo>
                    <a:pt x="358" y="4"/>
                    <a:pt x="358" y="4"/>
                    <a:pt x="358" y="4"/>
                  </a:cubicBezTo>
                  <a:cubicBezTo>
                    <a:pt x="359" y="2"/>
                    <a:pt x="356" y="0"/>
                    <a:pt x="352" y="0"/>
                  </a:cubicBezTo>
                  <a:close/>
                </a:path>
              </a:pathLst>
            </a:custGeom>
            <a:solidFill>
              <a:srgbClr val="30B9C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99"/>
            <p:cNvSpPr/>
            <p:nvPr/>
          </p:nvSpPr>
          <p:spPr bwMode="auto">
            <a:xfrm>
              <a:off x="2754461" y="5332562"/>
              <a:ext cx="1301750" cy="42863"/>
            </a:xfrm>
            <a:custGeom>
              <a:avLst/>
              <a:gdLst>
                <a:gd name="T0" fmla="*/ 302 w 306"/>
                <a:gd name="T1" fmla="*/ 0 h 10"/>
                <a:gd name="T2" fmla="*/ 3 w 306"/>
                <a:gd name="T3" fmla="*/ 0 h 10"/>
                <a:gd name="T4" fmla="*/ 0 w 306"/>
                <a:gd name="T5" fmla="*/ 3 h 10"/>
                <a:gd name="T6" fmla="*/ 0 w 306"/>
                <a:gd name="T7" fmla="*/ 7 h 10"/>
                <a:gd name="T8" fmla="*/ 3 w 306"/>
                <a:gd name="T9" fmla="*/ 10 h 10"/>
                <a:gd name="T10" fmla="*/ 302 w 306"/>
                <a:gd name="T11" fmla="*/ 10 h 10"/>
                <a:gd name="T12" fmla="*/ 306 w 306"/>
                <a:gd name="T13" fmla="*/ 7 h 10"/>
                <a:gd name="T14" fmla="*/ 306 w 306"/>
                <a:gd name="T15" fmla="*/ 3 h 10"/>
                <a:gd name="T16" fmla="*/ 302 w 30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10">
                  <a:moveTo>
                    <a:pt x="30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4" y="10"/>
                    <a:pt x="306" y="9"/>
                    <a:pt x="306" y="7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2"/>
                    <a:pt x="304" y="0"/>
                    <a:pt x="302" y="0"/>
                  </a:cubicBezTo>
                  <a:close/>
                </a:path>
              </a:pathLst>
            </a:custGeom>
            <a:solidFill>
              <a:srgbClr val="00405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2" name="矩形 259"/>
          <p:cNvSpPr>
            <a:spLocks noChangeArrowheads="1"/>
          </p:cNvSpPr>
          <p:nvPr/>
        </p:nvSpPr>
        <p:spPr bwMode="auto">
          <a:xfrm>
            <a:off x="2659728" y="1558859"/>
            <a:ext cx="7539294" cy="188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Arial" pitchFamily="34" charset="0"/>
                <a:sym typeface="+mn-ea"/>
              </a:rPr>
              <a:t>《所谓情商高，就是会说话》</a:t>
            </a:r>
            <a:endParaRPr lang="en-US" altLang="zh-CN" sz="2000" dirty="0" smtClean="0">
              <a:solidFill>
                <a:schemeClr val="bg1"/>
              </a:solidFill>
              <a:cs typeface="Arial" pitchFamily="34" charset="0"/>
              <a:sym typeface="+mn-ea"/>
            </a:endParaRPr>
          </a:p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Arial" pitchFamily="34" charset="0"/>
              </a:rPr>
              <a:t>读书分享</a:t>
            </a:r>
            <a:r>
              <a:rPr lang="en-US" altLang="zh-CN" sz="2000" dirty="0" smtClean="0">
                <a:solidFill>
                  <a:schemeClr val="bg1"/>
                </a:solidFill>
                <a:cs typeface="Arial" pitchFamily="34" charset="0"/>
              </a:rPr>
              <a:t>---</a:t>
            </a:r>
            <a:r>
              <a:rPr lang="zh-CN" altLang="en-US" sz="2000" dirty="0" smtClean="0">
                <a:solidFill>
                  <a:schemeClr val="bg1"/>
                </a:solidFill>
                <a:cs typeface="Arial" pitchFamily="34" charset="0"/>
              </a:rPr>
              <a:t>黄林康</a:t>
            </a: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99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52" grpId="0"/>
      <p:bldP spid="35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880110"/>
            <a:ext cx="8818880" cy="5676265"/>
          </a:xfrm>
          <a:prstGeom prst="rect">
            <a:avLst/>
          </a:prstGeom>
        </p:spPr>
      </p:pic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儆其所恶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选择自由（无论对方选择哪个，都能达到自己的目的）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</a:rPr>
              <a:t>背景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   无论对方怎么答都可以达到约会的目的。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   对于不喜欢主动穿鞋的小孩，怎么让他主动选择了蓝色然后主动穿上。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感悟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0" indent="0" algn="l"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   利用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选择的自由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，能够引导对方，又不会留下紧迫感。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选择自由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被认可欲（对于生意和家人效果极大，人际关系也会改善）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</a:rPr>
              <a:t>背景：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   妻子希望从不干家务活的丈夫把窗口玻璃搽干净？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</a:rPr>
              <a:t>感悟：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 algn="l"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   这个突破方法适合去请求别人帮忙做某件事情的时候，夸张他在这方面的才华，满足被认可欲，通常会有非常好的效果。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被认可欲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被认可欲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  <p:bldP spid="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730" y="1478280"/>
            <a:ext cx="7019290" cy="4276090"/>
          </a:xfrm>
          <a:prstGeom prst="rect">
            <a:avLst/>
          </a:prstGeom>
        </p:spPr>
      </p:pic>
      <p:sp>
        <p:nvSpPr>
          <p:cNvPr id="3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被认可欲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非你不可（只有你是特别的，你最重要，人就容易被说服）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lvl="0"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lvl="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背景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0" lvl="0" indent="0" algn="l">
              <a:buFont typeface="Wingdings" charset="0"/>
              <a:buNone/>
            </a:pP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lvl="0"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    用该方法说服不喜欢公司聚会喝酒的员工。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5.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非你不可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1320800"/>
            <a:ext cx="7352665" cy="459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团队化（邀请别人一起做某件事，人都有团队化的倾向）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感谢（请求别人做事的时候加上感谢的话语）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本书还有大量的不同场景下的实践练习，让你能在不同的场景下如何应用七个突破方法达到自己的目的，非常实用，最后一章作者还教大家怎么创造措辞，可是本文作者是日本人，有很多话语和语境有不同的地方，所以后面没有继续深入，能灵活应用上面的突破方法就能解决生活中大部分的问题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总结：本书的重点就是要学会YES三步法，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就是第一步，明确自己的目的，然后不要将自己的想法说出来，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第二步，揣摩对方的心理，这一步是重点，先考虑对方的需求，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然后考虑七个突破方法哪个更合适，七个方法的例子在下面的图中，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第三步，用符合对方利益的措辞说出来。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6-7.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团队化与感谢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6715" y="735965"/>
            <a:ext cx="3879215" cy="593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矩形 259"/>
          <p:cNvSpPr>
            <a:spLocks noChangeArrowheads="1"/>
          </p:cNvSpPr>
          <p:nvPr/>
        </p:nvSpPr>
        <p:spPr bwMode="auto">
          <a:xfrm>
            <a:off x="2659728" y="1558859"/>
            <a:ext cx="7539294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3535" y="3423920"/>
            <a:ext cx="20116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版本管理中的实践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0815" y="1816100"/>
            <a:ext cx="6104255" cy="4225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积极思考</a:t>
            </a:r>
            <a:r>
              <a:rPr lang="zh-CN" altLang="en-US">
                <a:latin typeface="微软雅黑" charset="0"/>
                <a:ea typeface="微软雅黑" charset="0"/>
              </a:rPr>
              <a:t>是解决“沟通”的前提。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容易厌烦------------------&gt;好奇心旺盛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不挑战新事物---------------&gt;踏实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过度执着于细节-------------&gt;周到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认死理--------------------&gt;有逻辑性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漫无计划------------------&gt;随机应变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经验少--------------------&gt;不会受到既有思路的束缚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first book</a:t>
            </a:r>
            <a:r>
              <a:rPr lang="zh-CN" altLang="en-US">
                <a:latin typeface="微软雅黑" charset="0"/>
                <a:ea typeface="微软雅黑" charset="0"/>
              </a:rPr>
              <a:t>：《所谓情商高，就是会说话》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2" name="矩形 259"/>
          <p:cNvSpPr>
            <a:spLocks noChangeArrowheads="1"/>
          </p:cNvSpPr>
          <p:nvPr/>
        </p:nvSpPr>
        <p:spPr bwMode="auto">
          <a:xfrm>
            <a:off x="2659728" y="1558859"/>
            <a:ext cx="7539294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buNone/>
            </a:pPr>
            <a:endParaRPr lang="zh-CN" altLang="en-US" sz="2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352" grpId="0"/>
      <p:bldP spid="35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808355"/>
            <a:ext cx="9666605" cy="4009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2300" y="5632450"/>
            <a:ext cx="8522335" cy="93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不难看出，在和下属沟通时要多使用“连续性”语句，少使用“否定式”语句。比如：“我早就知道了”、“不可能”、“怎么会”、“不可能”等语句一出现，就意味着此次谈话到此结束了。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120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附和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655" y="37592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夸奖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0590" y="1240155"/>
            <a:ext cx="8522335" cy="5322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charset="0"/>
              <a:buChar char="p"/>
            </a:pP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夸奖是让优秀员工更加出色，让新人更有干劲的一种直接有效的方式，但是如何夸奖也是一门学问。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>
              <a:buFont typeface="Wingdings" charset="0"/>
              <a:buChar char="p"/>
            </a:pPr>
            <a:r>
              <a:rPr lang="zh-CN" altLang="en-US">
                <a:latin typeface="微软雅黑" charset="0"/>
                <a:ea typeface="微软雅黑" charset="0"/>
              </a:rPr>
              <a:t> 对年长下属用“怎么才能像您一样”的提问式夸奖。即戴了高帽，又能继续接下来的谈话。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>
              <a:buFont typeface="Wingdings" charset="0"/>
              <a:buChar char="p"/>
            </a:pPr>
            <a:r>
              <a:rPr lang="zh-CN" altLang="en-US">
                <a:latin typeface="微软雅黑" charset="0"/>
                <a:ea typeface="微软雅黑" charset="0"/>
              </a:rPr>
              <a:t> 激励新人采用“贴标签”的方式。例如：XXX问题小王做的很好，可以询问他；XXX很会策划活动，我都像他学习呢......这种方式可以满足下属的认可欲求，提高积极性，可以加快下属的成长速度，可以树立成员的自我品牌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>
              <a:buFont typeface="Wingdings" charset="0"/>
              <a:buChar char="p"/>
            </a:pPr>
            <a:r>
              <a:rPr lang="zh-CN" altLang="en-US">
                <a:latin typeface="微软雅黑" charset="0"/>
                <a:ea typeface="微软雅黑" charset="0"/>
              </a:rPr>
              <a:t> 凝聚团队利用“三角式夸奖”。例如：将第三方的夸奖转达给下属，这种方式由于是转述，不会让人以为是客套话，而且相当于同时受到第三方和领导双重夸奖，效果显著。又或者当着第三方的面对不在场的人予以夸奖，因为总会有人转述给他的，这种方式对那些在后台默默无闻暗中努力工作的人尤其需要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>
              <a:buFont typeface="Wingdings" charset="0"/>
              <a:buChar char="p"/>
            </a:pPr>
            <a:r>
              <a:rPr lang="zh-CN" altLang="en-US">
                <a:latin typeface="微软雅黑" charset="0"/>
                <a:ea typeface="微软雅黑" charset="0"/>
              </a:rPr>
              <a:t> 当着其他人的面进行夸奖。这种直接的夸奖方式会满足下属的认可欲望，会提高他的积极性。比如：在客户面前，你的夸奖是让客户放心，让下属干劲十足的保证。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120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夸奖</a:t>
            </a:r>
            <a:endParaRPr lang="en-US" altLang="zh-CN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6445" y="1312545"/>
            <a:ext cx="8621395" cy="4773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     作为领导，总会有紧急任务出现，那么如何以不让下属反感的方式委托任务呢？比如：“小王，抱歉总是麻烦你，这次的客人很重要，请给他们上茶。”这种委托事情的方式更让下属乐于接受；反之“小王，上茶”这种命令的方式会让人反感：为什么总是我！！！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1. 前提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（1） 不能说的好像理所应当帮你做一样。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（2） 做下属最坚实的后盾，一句“不要害怕失败，出了问题我负责”会让下属放心大胆的做事。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365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委托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365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委托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6490" y="1168400"/>
            <a:ext cx="7703185" cy="5048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buFont typeface="Wingdings" charset="0"/>
              <a:buChar char="p"/>
            </a:pPr>
            <a:r>
              <a:rPr lang="zh-CN" altLang="en-US">
                <a:latin typeface="微软雅黑" charset="0"/>
                <a:ea typeface="微软雅黑" charset="0"/>
              </a:rPr>
              <a:t>对症“下药”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  <a:p>
            <a:r>
              <a:rPr lang="zh-CN" altLang="en-US">
                <a:latin typeface="微软雅黑" charset="0"/>
                <a:ea typeface="微软雅黑" charset="0"/>
              </a:rPr>
              <a:t>对不同类型的下属采用不同的委托方式。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- </a:t>
            </a:r>
            <a:r>
              <a:rPr lang="zh-CN" altLang="en-US" b="1">
                <a:latin typeface="微软雅黑" charset="0"/>
                <a:ea typeface="微软雅黑" charset="0"/>
              </a:rPr>
              <a:t>追求职业生涯升级</a:t>
            </a:r>
            <a:r>
              <a:rPr lang="zh-CN" altLang="en-US">
                <a:latin typeface="微软雅黑" charset="0"/>
                <a:ea typeface="微软雅黑" charset="0"/>
              </a:rPr>
              <a:t>的下属。强调此任务对他升职的重要性。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- </a:t>
            </a:r>
            <a:r>
              <a:rPr lang="zh-CN" altLang="en-US" b="1">
                <a:latin typeface="微软雅黑" charset="0"/>
                <a:ea typeface="微软雅黑" charset="0"/>
              </a:rPr>
              <a:t>追求回避风险</a:t>
            </a:r>
            <a:r>
              <a:rPr lang="zh-CN" altLang="en-US">
                <a:latin typeface="微软雅黑" charset="0"/>
                <a:ea typeface="微软雅黑" charset="0"/>
              </a:rPr>
              <a:t>的下属。强调此任务的前期准备很充分，强调责任领导本人也会承担。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- </a:t>
            </a:r>
            <a:r>
              <a:rPr lang="zh-CN" altLang="en-US" b="1">
                <a:latin typeface="微软雅黑" charset="0"/>
                <a:ea typeface="微软雅黑" charset="0"/>
              </a:rPr>
              <a:t>追求挑战</a:t>
            </a:r>
            <a:r>
              <a:rPr lang="zh-CN" altLang="en-US">
                <a:latin typeface="微软雅黑" charset="0"/>
                <a:ea typeface="微软雅黑" charset="0"/>
              </a:rPr>
              <a:t>的下属。使用“前人未达”、“难关”、“业界有史以来”等字眼强调任务的艰巨程度。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- </a:t>
            </a:r>
            <a:r>
              <a:rPr lang="zh-CN" altLang="en-US" b="1">
                <a:latin typeface="微软雅黑" charset="0"/>
                <a:ea typeface="微软雅黑" charset="0"/>
              </a:rPr>
              <a:t>追求自由</a:t>
            </a:r>
            <a:r>
              <a:rPr lang="zh-CN" altLang="en-US">
                <a:latin typeface="微软雅黑" charset="0"/>
                <a:ea typeface="微软雅黑" charset="0"/>
              </a:rPr>
              <a:t>的下属。委托任务时将工作的细节让下属自行决定。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- 对</a:t>
            </a:r>
            <a:r>
              <a:rPr lang="zh-CN" altLang="en-US" b="1">
                <a:latin typeface="微软雅黑" charset="0"/>
                <a:ea typeface="微软雅黑" charset="0"/>
              </a:rPr>
              <a:t>不自信</a:t>
            </a:r>
            <a:r>
              <a:rPr lang="zh-CN" altLang="en-US">
                <a:latin typeface="微软雅黑" charset="0"/>
                <a:ea typeface="微软雅黑" charset="0"/>
              </a:rPr>
              <a:t>的下属。引导下属讲述不自信的原因并提出建设性的建议。切忌使用“说这种话，永远别想进步”、“我是为你好才把工作交给你做，你没干劲么！”等措辞引起下属的抵触情绪。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1960245"/>
            <a:ext cx="5622290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     想想我们当时作为下属时搞砸事情的情况吧，是不是需要很大勇气在领导面前汇报？是不是在汇报前已经有了深深的自责？那么，我们面对下属时不应该再穷追猛打雪上加霜了，我们需要帮助下属从沮丧中走出来，为了是以后更好的工作。下面这几种措辞方式会让你事半功倍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2072640"/>
            <a:ext cx="5038090" cy="3757930"/>
          </a:xfrm>
          <a:prstGeom prst="rect">
            <a:avLst/>
          </a:prstGeom>
        </p:spPr>
      </p:pic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365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鼓励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5069912" y="3930976"/>
            <a:ext cx="4036180" cy="3312786"/>
            <a:chOff x="2519511" y="4808687"/>
            <a:chExt cx="2506663" cy="2057400"/>
          </a:xfrm>
        </p:grpSpPr>
        <p:sp>
          <p:nvSpPr>
            <p:cNvPr id="2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19511" y="4808687"/>
              <a:ext cx="2501900" cy="20574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5"/>
            <p:cNvSpPr/>
            <p:nvPr/>
          </p:nvSpPr>
          <p:spPr bwMode="auto">
            <a:xfrm>
              <a:off x="4643586" y="5754837"/>
              <a:ext cx="334963" cy="600075"/>
            </a:xfrm>
            <a:custGeom>
              <a:avLst/>
              <a:gdLst>
                <a:gd name="T0" fmla="*/ 55 w 79"/>
                <a:gd name="T1" fmla="*/ 0 h 141"/>
                <a:gd name="T2" fmla="*/ 24 w 79"/>
                <a:gd name="T3" fmla="*/ 0 h 141"/>
                <a:gd name="T4" fmla="*/ 0 w 79"/>
                <a:gd name="T5" fmla="*/ 24 h 141"/>
                <a:gd name="T6" fmla="*/ 0 w 79"/>
                <a:gd name="T7" fmla="*/ 117 h 141"/>
                <a:gd name="T8" fmla="*/ 24 w 79"/>
                <a:gd name="T9" fmla="*/ 141 h 141"/>
                <a:gd name="T10" fmla="*/ 55 w 79"/>
                <a:gd name="T11" fmla="*/ 141 h 141"/>
                <a:gd name="T12" fmla="*/ 79 w 79"/>
                <a:gd name="T13" fmla="*/ 117 h 141"/>
                <a:gd name="T14" fmla="*/ 79 w 79"/>
                <a:gd name="T15" fmla="*/ 24 h 141"/>
                <a:gd name="T16" fmla="*/ 55 w 79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41">
                  <a:moveTo>
                    <a:pt x="5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0"/>
                    <a:pt x="0" y="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0"/>
                    <a:pt x="10" y="141"/>
                    <a:pt x="24" y="141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68" y="141"/>
                    <a:pt x="79" y="130"/>
                    <a:pt x="79" y="117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0"/>
                    <a:pt x="6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6"/>
            <p:cNvSpPr/>
            <p:nvPr/>
          </p:nvSpPr>
          <p:spPr bwMode="auto">
            <a:xfrm>
              <a:off x="4788049" y="5810400"/>
              <a:ext cx="46038" cy="88900"/>
            </a:xfrm>
            <a:custGeom>
              <a:avLst/>
              <a:gdLst>
                <a:gd name="T0" fmla="*/ 5 w 11"/>
                <a:gd name="T1" fmla="*/ 21 h 21"/>
                <a:gd name="T2" fmla="*/ 5 w 11"/>
                <a:gd name="T3" fmla="*/ 21 h 21"/>
                <a:gd name="T4" fmla="*/ 0 w 11"/>
                <a:gd name="T5" fmla="*/ 16 h 21"/>
                <a:gd name="T6" fmla="*/ 0 w 11"/>
                <a:gd name="T7" fmla="*/ 5 h 21"/>
                <a:gd name="T8" fmla="*/ 5 w 11"/>
                <a:gd name="T9" fmla="*/ 0 h 21"/>
                <a:gd name="T10" fmla="*/ 5 w 11"/>
                <a:gd name="T11" fmla="*/ 0 h 21"/>
                <a:gd name="T12" fmla="*/ 11 w 11"/>
                <a:gd name="T13" fmla="*/ 5 h 21"/>
                <a:gd name="T14" fmla="*/ 11 w 11"/>
                <a:gd name="T15" fmla="*/ 16 h 21"/>
                <a:gd name="T16" fmla="*/ 5 w 1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1">
                  <a:moveTo>
                    <a:pt x="5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8" y="21"/>
                    <a:pt x="5" y="21"/>
                  </a:cubicBezTo>
                  <a:close/>
                </a:path>
              </a:pathLst>
            </a:custGeom>
            <a:solidFill>
              <a:srgbClr val="97A1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7"/>
            <p:cNvSpPr/>
            <p:nvPr/>
          </p:nvSpPr>
          <p:spPr bwMode="auto">
            <a:xfrm>
              <a:off x="4549924" y="6243787"/>
              <a:ext cx="80963" cy="119063"/>
            </a:xfrm>
            <a:custGeom>
              <a:avLst/>
              <a:gdLst>
                <a:gd name="T0" fmla="*/ 19 w 19"/>
                <a:gd name="T1" fmla="*/ 28 h 28"/>
                <a:gd name="T2" fmla="*/ 19 w 19"/>
                <a:gd name="T3" fmla="*/ 14 h 28"/>
                <a:gd name="T4" fmla="*/ 2 w 19"/>
                <a:gd name="T5" fmla="*/ 0 h 28"/>
                <a:gd name="T6" fmla="*/ 0 w 19"/>
                <a:gd name="T7" fmla="*/ 2 h 28"/>
                <a:gd name="T8" fmla="*/ 0 w 19"/>
                <a:gd name="T9" fmla="*/ 28 h 28"/>
                <a:gd name="T10" fmla="*/ 19 w 19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8" y="4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8"/>
            <p:cNvSpPr/>
            <p:nvPr/>
          </p:nvSpPr>
          <p:spPr bwMode="auto">
            <a:xfrm>
              <a:off x="4545161" y="6261250"/>
              <a:ext cx="455613" cy="541338"/>
            </a:xfrm>
            <a:custGeom>
              <a:avLst/>
              <a:gdLst>
                <a:gd name="T0" fmla="*/ 66 w 107"/>
                <a:gd name="T1" fmla="*/ 127 h 127"/>
                <a:gd name="T2" fmla="*/ 6 w 107"/>
                <a:gd name="T3" fmla="*/ 71 h 127"/>
                <a:gd name="T4" fmla="*/ 1 w 107"/>
                <a:gd name="T5" fmla="*/ 55 h 127"/>
                <a:gd name="T6" fmla="*/ 6 w 107"/>
                <a:gd name="T7" fmla="*/ 30 h 127"/>
                <a:gd name="T8" fmla="*/ 34 w 107"/>
                <a:gd name="T9" fmla="*/ 30 h 127"/>
                <a:gd name="T10" fmla="*/ 34 w 107"/>
                <a:gd name="T11" fmla="*/ 1 h 127"/>
                <a:gd name="T12" fmla="*/ 107 w 107"/>
                <a:gd name="T13" fmla="*/ 0 h 127"/>
                <a:gd name="T14" fmla="*/ 107 w 107"/>
                <a:gd name="T15" fmla="*/ 59 h 127"/>
                <a:gd name="T16" fmla="*/ 107 w 107"/>
                <a:gd name="T17" fmla="*/ 59 h 127"/>
                <a:gd name="T18" fmla="*/ 99 w 107"/>
                <a:gd name="T19" fmla="*/ 83 h 127"/>
                <a:gd name="T20" fmla="*/ 66 w 107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27">
                  <a:moveTo>
                    <a:pt x="66" y="127"/>
                  </a:moveTo>
                  <a:cubicBezTo>
                    <a:pt x="6" y="71"/>
                    <a:pt x="6" y="71"/>
                    <a:pt x="6" y="71"/>
                  </a:cubicBezTo>
                  <a:cubicBezTo>
                    <a:pt x="2" y="67"/>
                    <a:pt x="0" y="61"/>
                    <a:pt x="1" y="55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68"/>
                    <a:pt x="104" y="76"/>
                    <a:pt x="99" y="83"/>
                  </a:cubicBezTo>
                  <a:lnTo>
                    <a:pt x="66" y="127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"/>
            <p:cNvSpPr/>
            <p:nvPr/>
          </p:nvSpPr>
          <p:spPr bwMode="auto">
            <a:xfrm>
              <a:off x="4549924" y="6346975"/>
              <a:ext cx="80963" cy="182563"/>
            </a:xfrm>
            <a:custGeom>
              <a:avLst/>
              <a:gdLst>
                <a:gd name="T0" fmla="*/ 0 w 51"/>
                <a:gd name="T1" fmla="*/ 0 h 115"/>
                <a:gd name="T2" fmla="*/ 2 w 51"/>
                <a:gd name="T3" fmla="*/ 115 h 115"/>
                <a:gd name="T4" fmla="*/ 51 w 51"/>
                <a:gd name="T5" fmla="*/ 112 h 115"/>
                <a:gd name="T6" fmla="*/ 51 w 51"/>
                <a:gd name="T7" fmla="*/ 0 h 115"/>
                <a:gd name="T8" fmla="*/ 0 w 51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15">
                  <a:moveTo>
                    <a:pt x="0" y="0"/>
                  </a:moveTo>
                  <a:lnTo>
                    <a:pt x="2" y="115"/>
                  </a:lnTo>
                  <a:lnTo>
                    <a:pt x="51" y="112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"/>
            <p:cNvSpPr/>
            <p:nvPr/>
          </p:nvSpPr>
          <p:spPr bwMode="auto">
            <a:xfrm>
              <a:off x="4646761" y="6013600"/>
              <a:ext cx="85725" cy="414338"/>
            </a:xfrm>
            <a:custGeom>
              <a:avLst/>
              <a:gdLst>
                <a:gd name="T0" fmla="*/ 9 w 20"/>
                <a:gd name="T1" fmla="*/ 0 h 97"/>
                <a:gd name="T2" fmla="*/ 0 w 20"/>
                <a:gd name="T3" fmla="*/ 10 h 97"/>
                <a:gd name="T4" fmla="*/ 1 w 20"/>
                <a:gd name="T5" fmla="*/ 87 h 97"/>
                <a:gd name="T6" fmla="*/ 10 w 20"/>
                <a:gd name="T7" fmla="*/ 97 h 97"/>
                <a:gd name="T8" fmla="*/ 20 w 20"/>
                <a:gd name="T9" fmla="*/ 87 h 97"/>
                <a:gd name="T10" fmla="*/ 19 w 20"/>
                <a:gd name="T11" fmla="*/ 10 h 97"/>
                <a:gd name="T12" fmla="*/ 9 w 20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7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93"/>
                    <a:pt x="5" y="97"/>
                    <a:pt x="10" y="97"/>
                  </a:cubicBezTo>
                  <a:cubicBezTo>
                    <a:pt x="16" y="97"/>
                    <a:pt x="20" y="92"/>
                    <a:pt x="20" y="8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"/>
            <p:cNvSpPr/>
            <p:nvPr/>
          </p:nvSpPr>
          <p:spPr bwMode="auto">
            <a:xfrm>
              <a:off x="4722961" y="5985025"/>
              <a:ext cx="128588" cy="344488"/>
            </a:xfrm>
            <a:custGeom>
              <a:avLst/>
              <a:gdLst>
                <a:gd name="T0" fmla="*/ 21 w 30"/>
                <a:gd name="T1" fmla="*/ 1 h 81"/>
                <a:gd name="T2" fmla="*/ 10 w 30"/>
                <a:gd name="T3" fmla="*/ 9 h 81"/>
                <a:gd name="T4" fmla="*/ 1 w 30"/>
                <a:gd name="T5" fmla="*/ 69 h 81"/>
                <a:gd name="T6" fmla="*/ 9 w 30"/>
                <a:gd name="T7" fmla="*/ 80 h 81"/>
                <a:gd name="T8" fmla="*/ 20 w 30"/>
                <a:gd name="T9" fmla="*/ 72 h 81"/>
                <a:gd name="T10" fmla="*/ 29 w 30"/>
                <a:gd name="T11" fmla="*/ 12 h 81"/>
                <a:gd name="T12" fmla="*/ 21 w 30"/>
                <a:gd name="T1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1">
                  <a:moveTo>
                    <a:pt x="21" y="1"/>
                  </a:moveTo>
                  <a:cubicBezTo>
                    <a:pt x="16" y="0"/>
                    <a:pt x="11" y="4"/>
                    <a:pt x="10" y="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4"/>
                    <a:pt x="4" y="79"/>
                    <a:pt x="9" y="80"/>
                  </a:cubicBezTo>
                  <a:cubicBezTo>
                    <a:pt x="15" y="81"/>
                    <a:pt x="19" y="77"/>
                    <a:pt x="20" y="7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7"/>
                    <a:pt x="26" y="2"/>
                    <a:pt x="21" y="1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2"/>
            <p:cNvSpPr/>
            <p:nvPr/>
          </p:nvSpPr>
          <p:spPr bwMode="auto">
            <a:xfrm>
              <a:off x="4813449" y="6013600"/>
              <a:ext cx="122238" cy="341313"/>
            </a:xfrm>
            <a:custGeom>
              <a:avLst/>
              <a:gdLst>
                <a:gd name="T0" fmla="*/ 20 w 29"/>
                <a:gd name="T1" fmla="*/ 0 h 80"/>
                <a:gd name="T2" fmla="*/ 9 w 29"/>
                <a:gd name="T3" fmla="*/ 9 h 80"/>
                <a:gd name="T4" fmla="*/ 1 w 29"/>
                <a:gd name="T5" fmla="*/ 68 h 80"/>
                <a:gd name="T6" fmla="*/ 9 w 29"/>
                <a:gd name="T7" fmla="*/ 79 h 80"/>
                <a:gd name="T8" fmla="*/ 20 w 29"/>
                <a:gd name="T9" fmla="*/ 71 h 80"/>
                <a:gd name="T10" fmla="*/ 29 w 29"/>
                <a:gd name="T11" fmla="*/ 12 h 80"/>
                <a:gd name="T12" fmla="*/ 20 w 29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0">
                  <a:moveTo>
                    <a:pt x="20" y="0"/>
                  </a:moveTo>
                  <a:cubicBezTo>
                    <a:pt x="15" y="0"/>
                    <a:pt x="10" y="3"/>
                    <a:pt x="9" y="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4"/>
                    <a:pt x="3" y="79"/>
                    <a:pt x="9" y="79"/>
                  </a:cubicBezTo>
                  <a:cubicBezTo>
                    <a:pt x="14" y="80"/>
                    <a:pt x="19" y="76"/>
                    <a:pt x="20" y="7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6"/>
                    <a:pt x="26" y="1"/>
                    <a:pt x="20" y="0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"/>
            <p:cNvSpPr/>
            <p:nvPr/>
          </p:nvSpPr>
          <p:spPr bwMode="auto">
            <a:xfrm>
              <a:off x="4897586" y="6056462"/>
              <a:ext cx="128588" cy="346075"/>
            </a:xfrm>
            <a:custGeom>
              <a:avLst/>
              <a:gdLst>
                <a:gd name="T0" fmla="*/ 21 w 30"/>
                <a:gd name="T1" fmla="*/ 1 h 81"/>
                <a:gd name="T2" fmla="*/ 10 w 30"/>
                <a:gd name="T3" fmla="*/ 9 h 81"/>
                <a:gd name="T4" fmla="*/ 1 w 30"/>
                <a:gd name="T5" fmla="*/ 69 h 81"/>
                <a:gd name="T6" fmla="*/ 9 w 30"/>
                <a:gd name="T7" fmla="*/ 80 h 81"/>
                <a:gd name="T8" fmla="*/ 20 w 30"/>
                <a:gd name="T9" fmla="*/ 72 h 81"/>
                <a:gd name="T10" fmla="*/ 29 w 30"/>
                <a:gd name="T11" fmla="*/ 12 h 81"/>
                <a:gd name="T12" fmla="*/ 21 w 30"/>
                <a:gd name="T1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1">
                  <a:moveTo>
                    <a:pt x="21" y="1"/>
                  </a:moveTo>
                  <a:cubicBezTo>
                    <a:pt x="16" y="0"/>
                    <a:pt x="11" y="4"/>
                    <a:pt x="10" y="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4"/>
                    <a:pt x="4" y="79"/>
                    <a:pt x="9" y="80"/>
                  </a:cubicBezTo>
                  <a:cubicBezTo>
                    <a:pt x="15" y="81"/>
                    <a:pt x="20" y="77"/>
                    <a:pt x="20" y="7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7"/>
                    <a:pt x="26" y="2"/>
                    <a:pt x="21" y="1"/>
                  </a:cubicBezTo>
                  <a:close/>
                </a:path>
              </a:pathLst>
            </a:custGeom>
            <a:solidFill>
              <a:srgbClr val="F5C77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4"/>
            <p:cNvSpPr>
              <a:spLocks noChangeArrowheads="1"/>
            </p:cNvSpPr>
            <p:nvPr/>
          </p:nvSpPr>
          <p:spPr bwMode="auto">
            <a:xfrm>
              <a:off x="4664224" y="6640662"/>
              <a:ext cx="276225" cy="225425"/>
            </a:xfrm>
            <a:prstGeom prst="rect">
              <a:avLst/>
            </a:prstGeom>
            <a:solidFill>
              <a:srgbClr val="F5C779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3379936" y="5524650"/>
              <a:ext cx="1436688" cy="1012825"/>
            </a:xfrm>
            <a:custGeom>
              <a:avLst/>
              <a:gdLst>
                <a:gd name="T0" fmla="*/ 296 w 338"/>
                <a:gd name="T1" fmla="*/ 0 h 238"/>
                <a:gd name="T2" fmla="*/ 266 w 338"/>
                <a:gd name="T3" fmla="*/ 0 h 238"/>
                <a:gd name="T4" fmla="*/ 223 w 338"/>
                <a:gd name="T5" fmla="*/ 42 h 238"/>
                <a:gd name="T6" fmla="*/ 223 w 338"/>
                <a:gd name="T7" fmla="*/ 195 h 238"/>
                <a:gd name="T8" fmla="*/ 185 w 338"/>
                <a:gd name="T9" fmla="*/ 234 h 238"/>
                <a:gd name="T10" fmla="*/ 42 w 338"/>
                <a:gd name="T11" fmla="*/ 234 h 238"/>
                <a:gd name="T12" fmla="*/ 42 w 338"/>
                <a:gd name="T13" fmla="*/ 234 h 238"/>
                <a:gd name="T14" fmla="*/ 15 w 338"/>
                <a:gd name="T15" fmla="*/ 223 h 238"/>
                <a:gd name="T16" fmla="*/ 4 w 338"/>
                <a:gd name="T17" fmla="*/ 196 h 238"/>
                <a:gd name="T18" fmla="*/ 4 w 338"/>
                <a:gd name="T19" fmla="*/ 188 h 238"/>
                <a:gd name="T20" fmla="*/ 0 w 338"/>
                <a:gd name="T21" fmla="*/ 188 h 238"/>
                <a:gd name="T22" fmla="*/ 0 w 338"/>
                <a:gd name="T23" fmla="*/ 196 h 238"/>
                <a:gd name="T24" fmla="*/ 12 w 338"/>
                <a:gd name="T25" fmla="*/ 226 h 238"/>
                <a:gd name="T26" fmla="*/ 42 w 338"/>
                <a:gd name="T27" fmla="*/ 238 h 238"/>
                <a:gd name="T28" fmla="*/ 42 w 338"/>
                <a:gd name="T29" fmla="*/ 238 h 238"/>
                <a:gd name="T30" fmla="*/ 185 w 338"/>
                <a:gd name="T31" fmla="*/ 238 h 238"/>
                <a:gd name="T32" fmla="*/ 227 w 338"/>
                <a:gd name="T33" fmla="*/ 195 h 238"/>
                <a:gd name="T34" fmla="*/ 227 w 338"/>
                <a:gd name="T35" fmla="*/ 42 h 238"/>
                <a:gd name="T36" fmla="*/ 266 w 338"/>
                <a:gd name="T37" fmla="*/ 4 h 238"/>
                <a:gd name="T38" fmla="*/ 296 w 338"/>
                <a:gd name="T39" fmla="*/ 4 h 238"/>
                <a:gd name="T40" fmla="*/ 334 w 338"/>
                <a:gd name="T41" fmla="*/ 42 h 238"/>
                <a:gd name="T42" fmla="*/ 334 w 338"/>
                <a:gd name="T43" fmla="*/ 54 h 238"/>
                <a:gd name="T44" fmla="*/ 338 w 338"/>
                <a:gd name="T45" fmla="*/ 54 h 238"/>
                <a:gd name="T46" fmla="*/ 338 w 338"/>
                <a:gd name="T47" fmla="*/ 42 h 238"/>
                <a:gd name="T48" fmla="*/ 296 w 338"/>
                <a:gd name="T4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" h="238">
                  <a:moveTo>
                    <a:pt x="29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42" y="0"/>
                    <a:pt x="223" y="19"/>
                    <a:pt x="223" y="42"/>
                  </a:cubicBezTo>
                  <a:cubicBezTo>
                    <a:pt x="223" y="195"/>
                    <a:pt x="223" y="195"/>
                    <a:pt x="223" y="195"/>
                  </a:cubicBezTo>
                  <a:cubicBezTo>
                    <a:pt x="223" y="216"/>
                    <a:pt x="206" y="234"/>
                    <a:pt x="185" y="234"/>
                  </a:cubicBezTo>
                  <a:cubicBezTo>
                    <a:pt x="42" y="234"/>
                    <a:pt x="42" y="234"/>
                    <a:pt x="42" y="234"/>
                  </a:cubicBezTo>
                  <a:cubicBezTo>
                    <a:pt x="42" y="234"/>
                    <a:pt x="42" y="234"/>
                    <a:pt x="42" y="234"/>
                  </a:cubicBezTo>
                  <a:cubicBezTo>
                    <a:pt x="32" y="234"/>
                    <a:pt x="22" y="230"/>
                    <a:pt x="15" y="223"/>
                  </a:cubicBezTo>
                  <a:cubicBezTo>
                    <a:pt x="8" y="216"/>
                    <a:pt x="4" y="206"/>
                    <a:pt x="4" y="196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7"/>
                    <a:pt x="4" y="218"/>
                    <a:pt x="12" y="226"/>
                  </a:cubicBezTo>
                  <a:cubicBezTo>
                    <a:pt x="20" y="234"/>
                    <a:pt x="31" y="238"/>
                    <a:pt x="42" y="238"/>
                  </a:cubicBezTo>
                  <a:cubicBezTo>
                    <a:pt x="42" y="238"/>
                    <a:pt x="42" y="238"/>
                    <a:pt x="42" y="238"/>
                  </a:cubicBezTo>
                  <a:cubicBezTo>
                    <a:pt x="185" y="238"/>
                    <a:pt x="185" y="238"/>
                    <a:pt x="185" y="238"/>
                  </a:cubicBezTo>
                  <a:cubicBezTo>
                    <a:pt x="208" y="238"/>
                    <a:pt x="227" y="219"/>
                    <a:pt x="227" y="195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21"/>
                    <a:pt x="245" y="4"/>
                    <a:pt x="266" y="4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317" y="4"/>
                    <a:pt x="334" y="21"/>
                    <a:pt x="334" y="42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8" y="54"/>
                    <a:pt x="338" y="54"/>
                    <a:pt x="338" y="54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338" y="19"/>
                    <a:pt x="319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6"/>
            <p:cNvSpPr/>
            <p:nvPr/>
          </p:nvSpPr>
          <p:spPr bwMode="auto">
            <a:xfrm>
              <a:off x="2621111" y="5357962"/>
              <a:ext cx="1528763" cy="996950"/>
            </a:xfrm>
            <a:custGeom>
              <a:avLst/>
              <a:gdLst>
                <a:gd name="T0" fmla="*/ 352 w 359"/>
                <a:gd name="T1" fmla="*/ 0 h 234"/>
                <a:gd name="T2" fmla="*/ 7 w 359"/>
                <a:gd name="T3" fmla="*/ 0 h 234"/>
                <a:gd name="T4" fmla="*/ 0 w 359"/>
                <a:gd name="T5" fmla="*/ 8 h 234"/>
                <a:gd name="T6" fmla="*/ 0 w 359"/>
                <a:gd name="T7" fmla="*/ 227 h 234"/>
                <a:gd name="T8" fmla="*/ 7 w 359"/>
                <a:gd name="T9" fmla="*/ 234 h 234"/>
                <a:gd name="T10" fmla="*/ 352 w 359"/>
                <a:gd name="T11" fmla="*/ 234 h 234"/>
                <a:gd name="T12" fmla="*/ 359 w 359"/>
                <a:gd name="T13" fmla="*/ 227 h 234"/>
                <a:gd name="T14" fmla="*/ 359 w 359"/>
                <a:gd name="T15" fmla="*/ 8 h 234"/>
                <a:gd name="T16" fmla="*/ 352 w 359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34">
                  <a:moveTo>
                    <a:pt x="35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1"/>
                    <a:pt x="3" y="234"/>
                    <a:pt x="7" y="234"/>
                  </a:cubicBezTo>
                  <a:cubicBezTo>
                    <a:pt x="352" y="234"/>
                    <a:pt x="352" y="234"/>
                    <a:pt x="352" y="234"/>
                  </a:cubicBezTo>
                  <a:cubicBezTo>
                    <a:pt x="356" y="234"/>
                    <a:pt x="359" y="231"/>
                    <a:pt x="359" y="227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59" y="4"/>
                    <a:pt x="356" y="0"/>
                    <a:pt x="352" y="0"/>
                  </a:cubicBezTo>
                  <a:close/>
                </a:path>
              </a:pathLst>
            </a:custGeom>
            <a:solidFill>
              <a:srgbClr val="CCD2C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7"/>
            <p:cNvSpPr/>
            <p:nvPr/>
          </p:nvSpPr>
          <p:spPr bwMode="auto">
            <a:xfrm>
              <a:off x="3208486" y="6018362"/>
              <a:ext cx="354013" cy="268288"/>
            </a:xfrm>
            <a:custGeom>
              <a:avLst/>
              <a:gdLst>
                <a:gd name="T0" fmla="*/ 82 w 83"/>
                <a:gd name="T1" fmla="*/ 0 h 63"/>
                <a:gd name="T2" fmla="*/ 1 w 83"/>
                <a:gd name="T3" fmla="*/ 0 h 63"/>
                <a:gd name="T4" fmla="*/ 0 w 83"/>
                <a:gd name="T5" fmla="*/ 2 h 63"/>
                <a:gd name="T6" fmla="*/ 0 w 83"/>
                <a:gd name="T7" fmla="*/ 61 h 63"/>
                <a:gd name="T8" fmla="*/ 1 w 83"/>
                <a:gd name="T9" fmla="*/ 63 h 63"/>
                <a:gd name="T10" fmla="*/ 82 w 83"/>
                <a:gd name="T11" fmla="*/ 63 h 63"/>
                <a:gd name="T12" fmla="*/ 83 w 83"/>
                <a:gd name="T13" fmla="*/ 61 h 63"/>
                <a:gd name="T14" fmla="*/ 83 w 83"/>
                <a:gd name="T15" fmla="*/ 2 h 63"/>
                <a:gd name="T16" fmla="*/ 82 w 83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63">
                  <a:moveTo>
                    <a:pt x="8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3" y="62"/>
                    <a:pt x="83" y="61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787F8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8"/>
            <p:cNvSpPr>
              <a:spLocks noChangeArrowheads="1"/>
            </p:cNvSpPr>
            <p:nvPr/>
          </p:nvSpPr>
          <p:spPr bwMode="auto">
            <a:xfrm>
              <a:off x="396254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3872061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20"/>
            <p:cNvSpPr>
              <a:spLocks noChangeArrowheads="1"/>
            </p:cNvSpPr>
            <p:nvPr/>
          </p:nvSpPr>
          <p:spPr bwMode="auto">
            <a:xfrm>
              <a:off x="37879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21"/>
            <p:cNvSpPr>
              <a:spLocks noChangeArrowheads="1"/>
            </p:cNvSpPr>
            <p:nvPr/>
          </p:nvSpPr>
          <p:spPr bwMode="auto">
            <a:xfrm>
              <a:off x="36990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22"/>
            <p:cNvSpPr>
              <a:spLocks noChangeArrowheads="1"/>
            </p:cNvSpPr>
            <p:nvPr/>
          </p:nvSpPr>
          <p:spPr bwMode="auto">
            <a:xfrm>
              <a:off x="36132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23"/>
            <p:cNvSpPr>
              <a:spLocks noChangeArrowheads="1"/>
            </p:cNvSpPr>
            <p:nvPr/>
          </p:nvSpPr>
          <p:spPr bwMode="auto">
            <a:xfrm>
              <a:off x="35243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24"/>
            <p:cNvSpPr>
              <a:spLocks noChangeArrowheads="1"/>
            </p:cNvSpPr>
            <p:nvPr/>
          </p:nvSpPr>
          <p:spPr bwMode="auto">
            <a:xfrm>
              <a:off x="3433911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25"/>
            <p:cNvSpPr>
              <a:spLocks noChangeArrowheads="1"/>
            </p:cNvSpPr>
            <p:nvPr/>
          </p:nvSpPr>
          <p:spPr bwMode="auto">
            <a:xfrm>
              <a:off x="334977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26"/>
            <p:cNvSpPr>
              <a:spLocks noChangeArrowheads="1"/>
            </p:cNvSpPr>
            <p:nvPr/>
          </p:nvSpPr>
          <p:spPr bwMode="auto">
            <a:xfrm>
              <a:off x="3259286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27"/>
            <p:cNvSpPr>
              <a:spLocks noChangeArrowheads="1"/>
            </p:cNvSpPr>
            <p:nvPr/>
          </p:nvSpPr>
          <p:spPr bwMode="auto">
            <a:xfrm>
              <a:off x="317514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28"/>
            <p:cNvSpPr>
              <a:spLocks noChangeArrowheads="1"/>
            </p:cNvSpPr>
            <p:nvPr/>
          </p:nvSpPr>
          <p:spPr bwMode="auto">
            <a:xfrm>
              <a:off x="3086249" y="5481787"/>
              <a:ext cx="76200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29"/>
            <p:cNvSpPr>
              <a:spLocks noChangeArrowheads="1"/>
            </p:cNvSpPr>
            <p:nvPr/>
          </p:nvSpPr>
          <p:spPr bwMode="auto">
            <a:xfrm>
              <a:off x="3000524" y="5481787"/>
              <a:ext cx="73025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30"/>
            <p:cNvSpPr>
              <a:spLocks noChangeArrowheads="1"/>
            </p:cNvSpPr>
            <p:nvPr/>
          </p:nvSpPr>
          <p:spPr bwMode="auto">
            <a:xfrm>
              <a:off x="2911624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31"/>
            <p:cNvSpPr>
              <a:spLocks noChangeArrowheads="1"/>
            </p:cNvSpPr>
            <p:nvPr/>
          </p:nvSpPr>
          <p:spPr bwMode="auto">
            <a:xfrm>
              <a:off x="2821136" y="5481787"/>
              <a:ext cx="7778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32"/>
            <p:cNvSpPr>
              <a:spLocks noChangeArrowheads="1"/>
            </p:cNvSpPr>
            <p:nvPr/>
          </p:nvSpPr>
          <p:spPr bwMode="auto">
            <a:xfrm>
              <a:off x="2736999" y="5481787"/>
              <a:ext cx="71438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33"/>
            <p:cNvSpPr>
              <a:spLocks noChangeArrowheads="1"/>
            </p:cNvSpPr>
            <p:nvPr/>
          </p:nvSpPr>
          <p:spPr bwMode="auto">
            <a:xfrm>
              <a:off x="3914924" y="5618312"/>
              <a:ext cx="119063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34"/>
            <p:cNvSpPr>
              <a:spLocks noChangeArrowheads="1"/>
            </p:cNvSpPr>
            <p:nvPr/>
          </p:nvSpPr>
          <p:spPr bwMode="auto">
            <a:xfrm>
              <a:off x="2736999" y="5618312"/>
              <a:ext cx="889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35"/>
            <p:cNvSpPr>
              <a:spLocks noChangeArrowheads="1"/>
            </p:cNvSpPr>
            <p:nvPr/>
          </p:nvSpPr>
          <p:spPr bwMode="auto">
            <a:xfrm>
              <a:off x="37831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36"/>
            <p:cNvSpPr>
              <a:spLocks noChangeArrowheads="1"/>
            </p:cNvSpPr>
            <p:nvPr/>
          </p:nvSpPr>
          <p:spPr bwMode="auto">
            <a:xfrm>
              <a:off x="36942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37"/>
            <p:cNvSpPr>
              <a:spLocks noChangeArrowheads="1"/>
            </p:cNvSpPr>
            <p:nvPr/>
          </p:nvSpPr>
          <p:spPr bwMode="auto">
            <a:xfrm>
              <a:off x="3605361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38"/>
            <p:cNvSpPr>
              <a:spLocks noChangeArrowheads="1"/>
            </p:cNvSpPr>
            <p:nvPr/>
          </p:nvSpPr>
          <p:spPr bwMode="auto">
            <a:xfrm>
              <a:off x="3514874" y="553258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39"/>
            <p:cNvSpPr>
              <a:spLocks noChangeArrowheads="1"/>
            </p:cNvSpPr>
            <p:nvPr/>
          </p:nvSpPr>
          <p:spPr bwMode="auto">
            <a:xfrm>
              <a:off x="3425974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40"/>
            <p:cNvSpPr>
              <a:spLocks noChangeArrowheads="1"/>
            </p:cNvSpPr>
            <p:nvPr/>
          </p:nvSpPr>
          <p:spPr bwMode="auto">
            <a:xfrm>
              <a:off x="3337074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41"/>
            <p:cNvSpPr>
              <a:spLocks noChangeArrowheads="1"/>
            </p:cNvSpPr>
            <p:nvPr/>
          </p:nvSpPr>
          <p:spPr bwMode="auto">
            <a:xfrm>
              <a:off x="3246586" y="553258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42"/>
            <p:cNvSpPr>
              <a:spLocks noChangeArrowheads="1"/>
            </p:cNvSpPr>
            <p:nvPr/>
          </p:nvSpPr>
          <p:spPr bwMode="auto">
            <a:xfrm>
              <a:off x="31576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43"/>
            <p:cNvSpPr>
              <a:spLocks noChangeArrowheads="1"/>
            </p:cNvSpPr>
            <p:nvPr/>
          </p:nvSpPr>
          <p:spPr bwMode="auto">
            <a:xfrm>
              <a:off x="30687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44"/>
            <p:cNvSpPr>
              <a:spLocks noChangeArrowheads="1"/>
            </p:cNvSpPr>
            <p:nvPr/>
          </p:nvSpPr>
          <p:spPr bwMode="auto">
            <a:xfrm>
              <a:off x="2979886" y="553258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45"/>
            <p:cNvSpPr>
              <a:spLocks noChangeArrowheads="1"/>
            </p:cNvSpPr>
            <p:nvPr/>
          </p:nvSpPr>
          <p:spPr bwMode="auto">
            <a:xfrm>
              <a:off x="2889399" y="5532587"/>
              <a:ext cx="730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46"/>
            <p:cNvSpPr>
              <a:spLocks noChangeArrowheads="1"/>
            </p:cNvSpPr>
            <p:nvPr/>
          </p:nvSpPr>
          <p:spPr bwMode="auto">
            <a:xfrm>
              <a:off x="3872061" y="5532587"/>
              <a:ext cx="1619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47"/>
            <p:cNvSpPr/>
            <p:nvPr/>
          </p:nvSpPr>
          <p:spPr bwMode="auto">
            <a:xfrm>
              <a:off x="2736999" y="5532587"/>
              <a:ext cx="139700" cy="68263"/>
            </a:xfrm>
            <a:custGeom>
              <a:avLst/>
              <a:gdLst>
                <a:gd name="T0" fmla="*/ 37 w 88"/>
                <a:gd name="T1" fmla="*/ 0 h 43"/>
                <a:gd name="T2" fmla="*/ 29 w 88"/>
                <a:gd name="T3" fmla="*/ 0 h 43"/>
                <a:gd name="T4" fmla="*/ 0 w 88"/>
                <a:gd name="T5" fmla="*/ 0 h 43"/>
                <a:gd name="T6" fmla="*/ 0 w 88"/>
                <a:gd name="T7" fmla="*/ 43 h 43"/>
                <a:gd name="T8" fmla="*/ 29 w 88"/>
                <a:gd name="T9" fmla="*/ 43 h 43"/>
                <a:gd name="T10" fmla="*/ 37 w 88"/>
                <a:gd name="T11" fmla="*/ 43 h 43"/>
                <a:gd name="T12" fmla="*/ 88 w 88"/>
                <a:gd name="T13" fmla="*/ 43 h 43"/>
                <a:gd name="T14" fmla="*/ 88 w 88"/>
                <a:gd name="T15" fmla="*/ 0 h 43"/>
                <a:gd name="T16" fmla="*/ 37 w 8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43">
                  <a:moveTo>
                    <a:pt x="37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29" y="43"/>
                  </a:lnTo>
                  <a:lnTo>
                    <a:pt x="37" y="43"/>
                  </a:lnTo>
                  <a:lnTo>
                    <a:pt x="88" y="43"/>
                  </a:lnTo>
                  <a:lnTo>
                    <a:pt x="88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48"/>
            <p:cNvSpPr>
              <a:spLocks noChangeArrowheads="1"/>
            </p:cNvSpPr>
            <p:nvPr/>
          </p:nvSpPr>
          <p:spPr bwMode="auto">
            <a:xfrm>
              <a:off x="37831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9"/>
            <p:cNvSpPr>
              <a:spLocks noChangeArrowheads="1"/>
            </p:cNvSpPr>
            <p:nvPr/>
          </p:nvSpPr>
          <p:spPr bwMode="auto">
            <a:xfrm>
              <a:off x="36942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50"/>
            <p:cNvSpPr>
              <a:spLocks noChangeArrowheads="1"/>
            </p:cNvSpPr>
            <p:nvPr/>
          </p:nvSpPr>
          <p:spPr bwMode="auto">
            <a:xfrm>
              <a:off x="3605361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51"/>
            <p:cNvSpPr>
              <a:spLocks noChangeArrowheads="1"/>
            </p:cNvSpPr>
            <p:nvPr/>
          </p:nvSpPr>
          <p:spPr bwMode="auto">
            <a:xfrm>
              <a:off x="3514874" y="5707212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52"/>
            <p:cNvSpPr>
              <a:spLocks noChangeArrowheads="1"/>
            </p:cNvSpPr>
            <p:nvPr/>
          </p:nvSpPr>
          <p:spPr bwMode="auto">
            <a:xfrm>
              <a:off x="3425974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53"/>
            <p:cNvSpPr>
              <a:spLocks noChangeArrowheads="1"/>
            </p:cNvSpPr>
            <p:nvPr/>
          </p:nvSpPr>
          <p:spPr bwMode="auto">
            <a:xfrm>
              <a:off x="3337074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54"/>
            <p:cNvSpPr>
              <a:spLocks noChangeArrowheads="1"/>
            </p:cNvSpPr>
            <p:nvPr/>
          </p:nvSpPr>
          <p:spPr bwMode="auto">
            <a:xfrm>
              <a:off x="3246586" y="5707212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55"/>
            <p:cNvSpPr>
              <a:spLocks noChangeArrowheads="1"/>
            </p:cNvSpPr>
            <p:nvPr/>
          </p:nvSpPr>
          <p:spPr bwMode="auto">
            <a:xfrm>
              <a:off x="31576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56"/>
            <p:cNvSpPr>
              <a:spLocks noChangeArrowheads="1"/>
            </p:cNvSpPr>
            <p:nvPr/>
          </p:nvSpPr>
          <p:spPr bwMode="auto">
            <a:xfrm>
              <a:off x="30687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57"/>
            <p:cNvSpPr>
              <a:spLocks noChangeArrowheads="1"/>
            </p:cNvSpPr>
            <p:nvPr/>
          </p:nvSpPr>
          <p:spPr bwMode="auto">
            <a:xfrm>
              <a:off x="2979886" y="5707212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58"/>
            <p:cNvSpPr>
              <a:spLocks noChangeArrowheads="1"/>
            </p:cNvSpPr>
            <p:nvPr/>
          </p:nvSpPr>
          <p:spPr bwMode="auto">
            <a:xfrm>
              <a:off x="2889399" y="5707212"/>
              <a:ext cx="730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59"/>
            <p:cNvSpPr>
              <a:spLocks noChangeArrowheads="1"/>
            </p:cNvSpPr>
            <p:nvPr/>
          </p:nvSpPr>
          <p:spPr bwMode="auto">
            <a:xfrm>
              <a:off x="3872061" y="5707212"/>
              <a:ext cx="1619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60"/>
            <p:cNvSpPr>
              <a:spLocks noChangeArrowheads="1"/>
            </p:cNvSpPr>
            <p:nvPr/>
          </p:nvSpPr>
          <p:spPr bwMode="auto">
            <a:xfrm>
              <a:off x="2736999" y="5707212"/>
              <a:ext cx="136525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61"/>
            <p:cNvSpPr>
              <a:spLocks noChangeArrowheads="1"/>
            </p:cNvSpPr>
            <p:nvPr/>
          </p:nvSpPr>
          <p:spPr bwMode="auto">
            <a:xfrm>
              <a:off x="3826024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62"/>
            <p:cNvSpPr>
              <a:spLocks noChangeArrowheads="1"/>
            </p:cNvSpPr>
            <p:nvPr/>
          </p:nvSpPr>
          <p:spPr bwMode="auto">
            <a:xfrm>
              <a:off x="3737124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63"/>
            <p:cNvSpPr>
              <a:spLocks noChangeArrowheads="1"/>
            </p:cNvSpPr>
            <p:nvPr/>
          </p:nvSpPr>
          <p:spPr bwMode="auto">
            <a:xfrm>
              <a:off x="3646636" y="5618312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64"/>
            <p:cNvSpPr>
              <a:spLocks noChangeArrowheads="1"/>
            </p:cNvSpPr>
            <p:nvPr/>
          </p:nvSpPr>
          <p:spPr bwMode="auto">
            <a:xfrm>
              <a:off x="35577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65"/>
            <p:cNvSpPr>
              <a:spLocks noChangeArrowheads="1"/>
            </p:cNvSpPr>
            <p:nvPr/>
          </p:nvSpPr>
          <p:spPr bwMode="auto">
            <a:xfrm>
              <a:off x="34688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66"/>
            <p:cNvSpPr>
              <a:spLocks noChangeArrowheads="1"/>
            </p:cNvSpPr>
            <p:nvPr/>
          </p:nvSpPr>
          <p:spPr bwMode="auto">
            <a:xfrm>
              <a:off x="3379936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67"/>
            <p:cNvSpPr>
              <a:spLocks noChangeArrowheads="1"/>
            </p:cNvSpPr>
            <p:nvPr/>
          </p:nvSpPr>
          <p:spPr bwMode="auto">
            <a:xfrm>
              <a:off x="32894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68"/>
            <p:cNvSpPr>
              <a:spLocks noChangeArrowheads="1"/>
            </p:cNvSpPr>
            <p:nvPr/>
          </p:nvSpPr>
          <p:spPr bwMode="auto">
            <a:xfrm>
              <a:off x="32005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69"/>
            <p:cNvSpPr>
              <a:spLocks noChangeArrowheads="1"/>
            </p:cNvSpPr>
            <p:nvPr/>
          </p:nvSpPr>
          <p:spPr bwMode="auto">
            <a:xfrm>
              <a:off x="3111649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70"/>
            <p:cNvSpPr>
              <a:spLocks noChangeArrowheads="1"/>
            </p:cNvSpPr>
            <p:nvPr/>
          </p:nvSpPr>
          <p:spPr bwMode="auto">
            <a:xfrm>
              <a:off x="3021161" y="5618312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2843361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72"/>
            <p:cNvSpPr>
              <a:spLocks noChangeArrowheads="1"/>
            </p:cNvSpPr>
            <p:nvPr/>
          </p:nvSpPr>
          <p:spPr bwMode="auto">
            <a:xfrm>
              <a:off x="2932261" y="5618312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73"/>
            <p:cNvSpPr>
              <a:spLocks noChangeArrowheads="1"/>
            </p:cNvSpPr>
            <p:nvPr/>
          </p:nvSpPr>
          <p:spPr bwMode="auto">
            <a:xfrm>
              <a:off x="3737124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74"/>
            <p:cNvSpPr>
              <a:spLocks noChangeArrowheads="1"/>
            </p:cNvSpPr>
            <p:nvPr/>
          </p:nvSpPr>
          <p:spPr bwMode="auto">
            <a:xfrm>
              <a:off x="3646636" y="5792937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75"/>
            <p:cNvSpPr>
              <a:spLocks noChangeArrowheads="1"/>
            </p:cNvSpPr>
            <p:nvPr/>
          </p:nvSpPr>
          <p:spPr bwMode="auto">
            <a:xfrm>
              <a:off x="35577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76"/>
            <p:cNvSpPr>
              <a:spLocks noChangeArrowheads="1"/>
            </p:cNvSpPr>
            <p:nvPr/>
          </p:nvSpPr>
          <p:spPr bwMode="auto">
            <a:xfrm>
              <a:off x="34688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77"/>
            <p:cNvSpPr>
              <a:spLocks noChangeArrowheads="1"/>
            </p:cNvSpPr>
            <p:nvPr/>
          </p:nvSpPr>
          <p:spPr bwMode="auto">
            <a:xfrm>
              <a:off x="3379936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78"/>
            <p:cNvSpPr>
              <a:spLocks noChangeArrowheads="1"/>
            </p:cNvSpPr>
            <p:nvPr/>
          </p:nvSpPr>
          <p:spPr bwMode="auto">
            <a:xfrm>
              <a:off x="32894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79"/>
            <p:cNvSpPr>
              <a:spLocks noChangeArrowheads="1"/>
            </p:cNvSpPr>
            <p:nvPr/>
          </p:nvSpPr>
          <p:spPr bwMode="auto">
            <a:xfrm>
              <a:off x="32005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80"/>
            <p:cNvSpPr>
              <a:spLocks noChangeArrowheads="1"/>
            </p:cNvSpPr>
            <p:nvPr/>
          </p:nvSpPr>
          <p:spPr bwMode="auto">
            <a:xfrm>
              <a:off x="3111649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81"/>
            <p:cNvSpPr>
              <a:spLocks noChangeArrowheads="1"/>
            </p:cNvSpPr>
            <p:nvPr/>
          </p:nvSpPr>
          <p:spPr bwMode="auto">
            <a:xfrm>
              <a:off x="3021161" y="5792937"/>
              <a:ext cx="77788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82"/>
            <p:cNvSpPr>
              <a:spLocks noChangeArrowheads="1"/>
            </p:cNvSpPr>
            <p:nvPr/>
          </p:nvSpPr>
          <p:spPr bwMode="auto">
            <a:xfrm>
              <a:off x="2932261" y="5792937"/>
              <a:ext cx="76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83"/>
            <p:cNvSpPr>
              <a:spLocks noChangeArrowheads="1"/>
            </p:cNvSpPr>
            <p:nvPr/>
          </p:nvSpPr>
          <p:spPr bwMode="auto">
            <a:xfrm>
              <a:off x="3830786" y="5792937"/>
              <a:ext cx="2032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84"/>
            <p:cNvSpPr>
              <a:spLocks noChangeArrowheads="1"/>
            </p:cNvSpPr>
            <p:nvPr/>
          </p:nvSpPr>
          <p:spPr bwMode="auto">
            <a:xfrm>
              <a:off x="2736999" y="5792937"/>
              <a:ext cx="177800" cy="7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85"/>
            <p:cNvSpPr>
              <a:spLocks noChangeArrowheads="1"/>
            </p:cNvSpPr>
            <p:nvPr/>
          </p:nvSpPr>
          <p:spPr bwMode="auto">
            <a:xfrm>
              <a:off x="3098949" y="5881837"/>
              <a:ext cx="48895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86"/>
            <p:cNvSpPr>
              <a:spLocks noChangeArrowheads="1"/>
            </p:cNvSpPr>
            <p:nvPr/>
          </p:nvSpPr>
          <p:spPr bwMode="auto">
            <a:xfrm>
              <a:off x="3957786" y="59199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87"/>
            <p:cNvSpPr>
              <a:spLocks noChangeArrowheads="1"/>
            </p:cNvSpPr>
            <p:nvPr/>
          </p:nvSpPr>
          <p:spPr bwMode="auto">
            <a:xfrm>
              <a:off x="3868886" y="58818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88"/>
            <p:cNvSpPr>
              <a:spLocks noChangeArrowheads="1"/>
            </p:cNvSpPr>
            <p:nvPr/>
          </p:nvSpPr>
          <p:spPr bwMode="auto">
            <a:xfrm>
              <a:off x="3868886" y="5919937"/>
              <a:ext cx="76200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89"/>
            <p:cNvSpPr>
              <a:spLocks noChangeArrowheads="1"/>
            </p:cNvSpPr>
            <p:nvPr/>
          </p:nvSpPr>
          <p:spPr bwMode="auto">
            <a:xfrm>
              <a:off x="3778399" y="5919937"/>
              <a:ext cx="77788" cy="30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90"/>
            <p:cNvSpPr>
              <a:spLocks noChangeArrowheads="1"/>
            </p:cNvSpPr>
            <p:nvPr/>
          </p:nvSpPr>
          <p:spPr bwMode="auto">
            <a:xfrm>
              <a:off x="3694261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91"/>
            <p:cNvSpPr>
              <a:spLocks noChangeArrowheads="1"/>
            </p:cNvSpPr>
            <p:nvPr/>
          </p:nvSpPr>
          <p:spPr bwMode="auto">
            <a:xfrm>
              <a:off x="3605361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92"/>
            <p:cNvSpPr>
              <a:spLocks noChangeArrowheads="1"/>
            </p:cNvSpPr>
            <p:nvPr/>
          </p:nvSpPr>
          <p:spPr bwMode="auto">
            <a:xfrm>
              <a:off x="3005286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93"/>
            <p:cNvSpPr>
              <a:spLocks noChangeArrowheads="1"/>
            </p:cNvSpPr>
            <p:nvPr/>
          </p:nvSpPr>
          <p:spPr bwMode="auto">
            <a:xfrm>
              <a:off x="2914799" y="5881837"/>
              <a:ext cx="77788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94"/>
            <p:cNvSpPr>
              <a:spLocks noChangeArrowheads="1"/>
            </p:cNvSpPr>
            <p:nvPr/>
          </p:nvSpPr>
          <p:spPr bwMode="auto">
            <a:xfrm>
              <a:off x="2825899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95"/>
            <p:cNvSpPr>
              <a:spLocks noChangeArrowheads="1"/>
            </p:cNvSpPr>
            <p:nvPr/>
          </p:nvSpPr>
          <p:spPr bwMode="auto">
            <a:xfrm>
              <a:off x="2736999" y="5881837"/>
              <a:ext cx="76200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96"/>
            <p:cNvSpPr/>
            <p:nvPr/>
          </p:nvSpPr>
          <p:spPr bwMode="auto">
            <a:xfrm>
              <a:off x="2524274" y="4808687"/>
              <a:ext cx="1722438" cy="60325"/>
            </a:xfrm>
            <a:custGeom>
              <a:avLst/>
              <a:gdLst>
                <a:gd name="T0" fmla="*/ 400 w 405"/>
                <a:gd name="T1" fmla="*/ 3 h 14"/>
                <a:gd name="T2" fmla="*/ 395 w 405"/>
                <a:gd name="T3" fmla="*/ 0 h 14"/>
                <a:gd name="T4" fmla="*/ 10 w 405"/>
                <a:gd name="T5" fmla="*/ 0 h 14"/>
                <a:gd name="T6" fmla="*/ 5 w 405"/>
                <a:gd name="T7" fmla="*/ 3 h 14"/>
                <a:gd name="T8" fmla="*/ 0 w 405"/>
                <a:gd name="T9" fmla="*/ 14 h 14"/>
                <a:gd name="T10" fmla="*/ 405 w 405"/>
                <a:gd name="T11" fmla="*/ 14 h 14"/>
                <a:gd name="T12" fmla="*/ 400 w 405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14">
                  <a:moveTo>
                    <a:pt x="400" y="3"/>
                  </a:moveTo>
                  <a:cubicBezTo>
                    <a:pt x="399" y="1"/>
                    <a:pt x="397" y="0"/>
                    <a:pt x="39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05" y="14"/>
                    <a:pt x="405" y="14"/>
                    <a:pt x="405" y="14"/>
                  </a:cubicBezTo>
                  <a:lnTo>
                    <a:pt x="400" y="3"/>
                  </a:lnTo>
                  <a:close/>
                </a:path>
              </a:pathLst>
            </a:custGeom>
            <a:solidFill>
              <a:srgbClr val="D2D8D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97"/>
            <p:cNvSpPr/>
            <p:nvPr/>
          </p:nvSpPr>
          <p:spPr bwMode="auto">
            <a:xfrm>
              <a:off x="2524274" y="4851550"/>
              <a:ext cx="1722438" cy="498475"/>
            </a:xfrm>
            <a:custGeom>
              <a:avLst/>
              <a:gdLst>
                <a:gd name="T0" fmla="*/ 398 w 405"/>
                <a:gd name="T1" fmla="*/ 0 h 117"/>
                <a:gd name="T2" fmla="*/ 7 w 405"/>
                <a:gd name="T3" fmla="*/ 0 h 117"/>
                <a:gd name="T4" fmla="*/ 0 w 405"/>
                <a:gd name="T5" fmla="*/ 4 h 117"/>
                <a:gd name="T6" fmla="*/ 23 w 405"/>
                <a:gd name="T7" fmla="*/ 114 h 117"/>
                <a:gd name="T8" fmla="*/ 30 w 405"/>
                <a:gd name="T9" fmla="*/ 117 h 117"/>
                <a:gd name="T10" fmla="*/ 375 w 405"/>
                <a:gd name="T11" fmla="*/ 117 h 117"/>
                <a:gd name="T12" fmla="*/ 382 w 405"/>
                <a:gd name="T13" fmla="*/ 114 h 117"/>
                <a:gd name="T14" fmla="*/ 405 w 405"/>
                <a:gd name="T15" fmla="*/ 4 h 117"/>
                <a:gd name="T16" fmla="*/ 398 w 40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17">
                  <a:moveTo>
                    <a:pt x="39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3" y="116"/>
                    <a:pt x="26" y="117"/>
                    <a:pt x="30" y="117"/>
                  </a:cubicBezTo>
                  <a:cubicBezTo>
                    <a:pt x="375" y="117"/>
                    <a:pt x="375" y="117"/>
                    <a:pt x="375" y="117"/>
                  </a:cubicBezTo>
                  <a:cubicBezTo>
                    <a:pt x="379" y="117"/>
                    <a:pt x="382" y="116"/>
                    <a:pt x="382" y="114"/>
                  </a:cubicBezTo>
                  <a:cubicBezTo>
                    <a:pt x="405" y="4"/>
                    <a:pt x="405" y="4"/>
                    <a:pt x="405" y="4"/>
                  </a:cubicBezTo>
                  <a:cubicBezTo>
                    <a:pt x="405" y="2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00405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98"/>
            <p:cNvSpPr/>
            <p:nvPr/>
          </p:nvSpPr>
          <p:spPr bwMode="auto">
            <a:xfrm>
              <a:off x="2621111" y="4897587"/>
              <a:ext cx="1528763" cy="404813"/>
            </a:xfrm>
            <a:custGeom>
              <a:avLst/>
              <a:gdLst>
                <a:gd name="T0" fmla="*/ 352 w 359"/>
                <a:gd name="T1" fmla="*/ 0 h 95"/>
                <a:gd name="T2" fmla="*/ 7 w 359"/>
                <a:gd name="T3" fmla="*/ 0 h 95"/>
                <a:gd name="T4" fmla="*/ 1 w 359"/>
                <a:gd name="T5" fmla="*/ 4 h 95"/>
                <a:gd name="T6" fmla="*/ 17 w 359"/>
                <a:gd name="T7" fmla="*/ 92 h 95"/>
                <a:gd name="T8" fmla="*/ 24 w 359"/>
                <a:gd name="T9" fmla="*/ 95 h 95"/>
                <a:gd name="T10" fmla="*/ 335 w 359"/>
                <a:gd name="T11" fmla="*/ 95 h 95"/>
                <a:gd name="T12" fmla="*/ 342 w 359"/>
                <a:gd name="T13" fmla="*/ 92 h 95"/>
                <a:gd name="T14" fmla="*/ 358 w 359"/>
                <a:gd name="T15" fmla="*/ 4 h 95"/>
                <a:gd name="T16" fmla="*/ 352 w 3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95">
                  <a:moveTo>
                    <a:pt x="35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8" y="93"/>
                    <a:pt x="21" y="95"/>
                    <a:pt x="24" y="95"/>
                  </a:cubicBezTo>
                  <a:cubicBezTo>
                    <a:pt x="335" y="95"/>
                    <a:pt x="335" y="95"/>
                    <a:pt x="335" y="95"/>
                  </a:cubicBezTo>
                  <a:cubicBezTo>
                    <a:pt x="338" y="95"/>
                    <a:pt x="341" y="93"/>
                    <a:pt x="342" y="92"/>
                  </a:cubicBezTo>
                  <a:cubicBezTo>
                    <a:pt x="358" y="4"/>
                    <a:pt x="358" y="4"/>
                    <a:pt x="358" y="4"/>
                  </a:cubicBezTo>
                  <a:cubicBezTo>
                    <a:pt x="359" y="2"/>
                    <a:pt x="356" y="0"/>
                    <a:pt x="352" y="0"/>
                  </a:cubicBezTo>
                  <a:close/>
                </a:path>
              </a:pathLst>
            </a:custGeom>
            <a:solidFill>
              <a:srgbClr val="30B9C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99"/>
            <p:cNvSpPr/>
            <p:nvPr/>
          </p:nvSpPr>
          <p:spPr bwMode="auto">
            <a:xfrm>
              <a:off x="2754461" y="5332562"/>
              <a:ext cx="1301750" cy="42863"/>
            </a:xfrm>
            <a:custGeom>
              <a:avLst/>
              <a:gdLst>
                <a:gd name="T0" fmla="*/ 302 w 306"/>
                <a:gd name="T1" fmla="*/ 0 h 10"/>
                <a:gd name="T2" fmla="*/ 3 w 306"/>
                <a:gd name="T3" fmla="*/ 0 h 10"/>
                <a:gd name="T4" fmla="*/ 0 w 306"/>
                <a:gd name="T5" fmla="*/ 3 h 10"/>
                <a:gd name="T6" fmla="*/ 0 w 306"/>
                <a:gd name="T7" fmla="*/ 7 h 10"/>
                <a:gd name="T8" fmla="*/ 3 w 306"/>
                <a:gd name="T9" fmla="*/ 10 h 10"/>
                <a:gd name="T10" fmla="*/ 302 w 306"/>
                <a:gd name="T11" fmla="*/ 10 h 10"/>
                <a:gd name="T12" fmla="*/ 306 w 306"/>
                <a:gd name="T13" fmla="*/ 7 h 10"/>
                <a:gd name="T14" fmla="*/ 306 w 306"/>
                <a:gd name="T15" fmla="*/ 3 h 10"/>
                <a:gd name="T16" fmla="*/ 302 w 30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10">
                  <a:moveTo>
                    <a:pt x="30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4" y="10"/>
                    <a:pt x="306" y="9"/>
                    <a:pt x="306" y="7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2"/>
                    <a:pt x="304" y="0"/>
                    <a:pt x="302" y="0"/>
                  </a:cubicBezTo>
                  <a:close/>
                </a:path>
              </a:pathLst>
            </a:custGeom>
            <a:solidFill>
              <a:srgbClr val="00405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2" name="矩形 259"/>
          <p:cNvSpPr>
            <a:spLocks noChangeArrowheads="1"/>
          </p:cNvSpPr>
          <p:nvPr/>
        </p:nvSpPr>
        <p:spPr bwMode="auto">
          <a:xfrm>
            <a:off x="2659728" y="1558859"/>
            <a:ext cx="7539294" cy="10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chemeClr val="bg1"/>
                </a:solidFill>
                <a:cs typeface="Arial" pitchFamily="34" charset="0"/>
              </a:rPr>
              <a:t>谢谢</a:t>
            </a:r>
            <a:endParaRPr lang="zh-CN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9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52" grpId="0"/>
      <p:bldP spid="3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2070" y="14605"/>
            <a:ext cx="12912725" cy="7243445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这是一本有趣的“口才教科书”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什么？说话也可以套公式？！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ctr">
              <a:buFont typeface="Wingdings" charset="0"/>
              <a:buChar char="p"/>
            </a:pP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0905" y="4336415"/>
            <a:ext cx="472122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说话公式：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charset="0"/>
              <a:buChar char="p"/>
            </a:pP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不要直接说出自己的想法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charset="0"/>
              <a:buChar char="p"/>
            </a:pP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揣摩对方的心理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charset="0"/>
              <a:buChar char="p"/>
            </a:pP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考虑符合对方利益的措辞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963387-b702a596422732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390" y="447675"/>
            <a:ext cx="7340600" cy="6372860"/>
          </a:xfrm>
          <a:prstGeom prst="rect">
            <a:avLst/>
          </a:prstGeom>
        </p:spPr>
      </p:pic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36357" y="1582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120" y="44831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总览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11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-38100"/>
            <a:ext cx="12858750" cy="7297420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背景：</a:t>
            </a: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你家里有很橘子，家里人已经吃了很多拉，都不想吃了，但是如果不吃，很快坏掉拉，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所以你想让家人一起把橘子都吃掉，可是如果你直接说：大家应该多多吃橘子，这样就不用浪费拉。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想下家里人是什么反应，因为他们都吃腻了，所以对于你的请求他们是什么想法呢？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椭圆 39"/>
          <p:cNvSpPr>
            <a:spLocks noChangeArrowheads="1"/>
          </p:cNvSpPr>
          <p:nvPr/>
        </p:nvSpPr>
        <p:spPr bwMode="auto">
          <a:xfrm>
            <a:off x="20955" y="10795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855" y="16129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0.YES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三步骤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-55880"/>
            <a:ext cx="12858750" cy="7287895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863600"/>
            <a:ext cx="7505065" cy="5504815"/>
          </a:xfrm>
          <a:prstGeom prst="rect">
            <a:avLst/>
          </a:prstGeom>
        </p:spPr>
      </p:pic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20955" y="10795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6855" y="161290"/>
            <a:ext cx="266827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0.YES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三步骤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11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背景：</a:t>
            </a: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客户看在店里面的一件衣服，想买让店员拿一件新的，店员解释：抱歉，这已经是最后一件拉。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这样的解释会造成怎么样的结果呢？客户会有顾虑：这件衣服我是很喜欢，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	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但只有这件会不会是别人穿过或者换货的，这样我不是吃亏了吗？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椭圆 39"/>
          <p:cNvSpPr>
            <a:spLocks noChangeArrowheads="1"/>
          </p:cNvSpPr>
          <p:nvPr/>
        </p:nvSpPr>
        <p:spPr bwMode="auto">
          <a:xfrm>
            <a:off x="20955" y="10795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855" y="161290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投其所好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3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-123825" y="-55880"/>
            <a:ext cx="13013055" cy="7357745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1225550"/>
            <a:ext cx="7933055" cy="4780915"/>
          </a:xfrm>
          <a:prstGeom prst="rect">
            <a:avLst/>
          </a:prstGeom>
        </p:spPr>
      </p:pic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-122555" y="-6096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45" y="8953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1.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投其所好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solidFill>
            <a:srgbClr val="157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儆其所恶（就是跟对方说出坏处，让对方不要这样做）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背景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0" indent="0" algn="l"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    展览品让参观的人不要触摸展品，虽然展品旁边都立着牌子，请勿触碰，但是还是有很多人去碰展品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</a:endParaRPr>
          </a:p>
          <a:p>
            <a:pPr marL="171450" indent="-171450" algn="l">
              <a:buFont typeface="Wingdings" charset="0"/>
              <a:buChar char="Ø"/>
            </a:pPr>
            <a:r>
              <a:rPr lang="zh-CN" altLang="en-US">
                <a:latin typeface="微软雅黑" charset="0"/>
                <a:ea typeface="微软雅黑" charset="0"/>
              </a:rPr>
              <a:t>感悟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0" indent="0" algn="l"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    这个方法适合要求别人停止不当的行为，警告对方继续这样的行为会对自己造成相应的损失，安全，财产等。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椭圆 39"/>
          <p:cNvSpPr>
            <a:spLocks noChangeArrowheads="1"/>
          </p:cNvSpPr>
          <p:nvPr/>
        </p:nvSpPr>
        <p:spPr bwMode="auto">
          <a:xfrm>
            <a:off x="20955" y="16510"/>
            <a:ext cx="2699385" cy="76009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65" y="88265"/>
            <a:ext cx="2668270" cy="848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2.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儆其所恶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  <p:bldP spid="4" grpId="0" bldLvl="0" animBg="1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7DA8"/>
      </a:accent1>
      <a:accent2>
        <a:srgbClr val="30B9C3"/>
      </a:accent2>
      <a:accent3>
        <a:srgbClr val="167DA8"/>
      </a:accent3>
      <a:accent4>
        <a:srgbClr val="30B9C3"/>
      </a:accent4>
      <a:accent5>
        <a:srgbClr val="167DA8"/>
      </a:accent5>
      <a:accent6>
        <a:srgbClr val="30B9C3"/>
      </a:accent6>
      <a:hlink>
        <a:srgbClr val="167DA8"/>
      </a:hlink>
      <a:folHlink>
        <a:srgbClr val="30B9C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WPS 演示</Application>
  <PresentationFormat>自定义</PresentationFormat>
  <Paragraphs>222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user</cp:keywords>
  <cp:lastModifiedBy>hlk</cp:lastModifiedBy>
  <cp:revision>50</cp:revision>
  <dcterms:created xsi:type="dcterms:W3CDTF">2016-10-17T11:15:00Z</dcterms:created>
  <dcterms:modified xsi:type="dcterms:W3CDTF">2017-10-27T23:23:32Z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