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Century Schoolbook" panose="02040604050505020304" pitchFamily="18" charset="0"/>
      <p:regular r:id="rId11"/>
      <p:bold r:id="rId12"/>
      <p:italic r:id="rId13"/>
      <p:bold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Corsi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827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83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67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91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67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84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03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6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Page Number Shape"/>
          <p:cNvSpPr/>
          <p:nvPr/>
        </p:nvSpPr>
        <p:spPr>
          <a:xfrm>
            <a:off x="11784011" y="1189204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  <a:defRPr sz="77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 i="1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88913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1784011" y="1416216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0" name="Google Shape;20;p2" title="Verticle Rule Line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Schoolboo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5257800" y="0"/>
            <a:ext cx="61722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orbel"/>
              <a:buNone/>
              <a:defRPr sz="28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rbel"/>
              <a:buNone/>
              <a:defRPr sz="20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1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rbel"/>
              <a:buNone/>
              <a:defRPr sz="20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1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orbel"/>
              <a:buNone/>
              <a:defRPr sz="20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1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758952" y="2621512"/>
            <a:ext cx="3840480" cy="323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5513727" y="307952"/>
            <a:ext cx="5584142" cy="6248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 title="Page Number Shape"/>
          <p:cNvSpPr/>
          <p:nvPr/>
        </p:nvSpPr>
        <p:spPr>
          <a:xfrm>
            <a:off x="11784011" y="5380580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 rot="5400000">
            <a:off x="6875047" y="1758649"/>
            <a:ext cx="4678106" cy="244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 rot="5400000">
            <a:off x="2034487" y="-553354"/>
            <a:ext cx="4678105" cy="707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6536187" y="5927131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6536187" y="6315949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03" name="Google Shape;103;p14" title="Horizontal Rule Line"/>
          <p:cNvCxnSpPr/>
          <p:nvPr/>
        </p:nvCxnSpPr>
        <p:spPr>
          <a:xfrm>
            <a:off x="0" y="6199730"/>
            <a:ext cx="1026001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 title="Page Number Shape"/>
          <p:cNvSpPr/>
          <p:nvPr/>
        </p:nvSpPr>
        <p:spPr>
          <a:xfrm>
            <a:off x="11784011" y="1393748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700"/>
              <a:buFont typeface="Century Schoolbook"/>
              <a:buNone/>
              <a:defRPr sz="77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0" i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742955" y="6314439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1947673" y="6314440"/>
            <a:ext cx="64802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1784011" y="1620760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6" name="Google Shape;36;p4" title="Horizontal Rule Line"/>
          <p:cNvCxnSpPr/>
          <p:nvPr/>
        </p:nvCxnSpPr>
        <p:spPr>
          <a:xfrm rot="10800000">
            <a:off x="1" y="6178167"/>
            <a:ext cx="1024432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 title="Page Number Shape"/>
          <p:cNvSpPr/>
          <p:nvPr/>
        </p:nvSpPr>
        <p:spPr>
          <a:xfrm>
            <a:off x="11784011" y="1189204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Century Schoolbook"/>
              <a:buNone/>
              <a:defRPr sz="77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 b="0" i="1">
                <a:solidFill>
                  <a:schemeClr val="lt2"/>
                </a:solidFill>
              </a:defRPr>
            </a:lvl1pPr>
            <a:lvl2pPr lvl="1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6pPr>
            <a:lvl7pPr lvl="6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7pPr>
            <a:lvl8pPr lvl="7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8pPr>
            <a:lvl9pPr lvl="8" algn="ctr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088913" y="6314440"/>
            <a:ext cx="15966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00591" y="6314440"/>
            <a:ext cx="5122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784011" y="1416216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r">
              <a:spcBef>
                <a:spcPts val="0"/>
              </a:spcBef>
              <a:buNone/>
              <a:defRPr sz="12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9" name="Google Shape;49;p6" title="Verticle Rule Line"/>
          <p:cNvCxnSpPr/>
          <p:nvPr/>
        </p:nvCxnSpPr>
        <p:spPr>
          <a:xfrm>
            <a:off x="773855" y="1257300"/>
            <a:ext cx="0" cy="5600700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5181600" y="540628"/>
            <a:ext cx="6248400" cy="248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5181600" y="3712467"/>
            <a:ext cx="6248400" cy="248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 b="0" i="1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5181600" y="1526671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5181600" y="3700826"/>
            <a:ext cx="6248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 b="0" i="1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4"/>
          </p:nvPr>
        </p:nvSpPr>
        <p:spPr>
          <a:xfrm>
            <a:off x="5181600" y="4669432"/>
            <a:ext cx="6245352" cy="175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Schoolboo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181600" y="564147"/>
            <a:ext cx="6248400" cy="562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marL="2743200" lvl="5" indent="-3175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6pPr>
            <a:lvl7pPr marL="3200400" lvl="6" indent="-3175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–"/>
              <a:defRPr sz="1400"/>
            </a:lvl8pPr>
            <a:lvl9pPr marL="4114800" lvl="8" indent="-3175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762000" y="2621512"/>
            <a:ext cx="3838776" cy="323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 title="Page Number Shape"/>
          <p:cNvSpPr/>
          <p:nvPr/>
        </p:nvSpPr>
        <p:spPr>
          <a:xfrm>
            <a:off x="11784011" y="5380580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Century Schoolbook"/>
              <a:buNone/>
              <a:defRPr sz="50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FEFEFE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2" name="Google Shape;12;p1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 title="Page Number Shape"/>
          <p:cNvSpPr/>
          <p:nvPr/>
        </p:nvSpPr>
        <p:spPr>
          <a:xfrm>
            <a:off x="11784011" y="5380580"/>
            <a:ext cx="407988" cy="819150"/>
          </a:xfrm>
          <a:custGeom>
            <a:avLst/>
            <a:gdLst/>
            <a:ahLst/>
            <a:cxnLst/>
            <a:rect l="l" t="t" r="r" b="b"/>
            <a:pathLst>
              <a:path w="1799" h="3612" extrusionOk="0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Century Schoolbook"/>
              <a:buNone/>
              <a:defRPr sz="50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rbel"/>
              <a:buChar char="–"/>
              <a:defRPr sz="18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rbel"/>
              <a:buChar char="–"/>
              <a:defRPr sz="1400" b="0" i="0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112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sz="1400" b="0" i="1" u="none" strike="noStrike" cap="none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1" u="none" strike="noStrike" cap="non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8" name="Google Shape;28;p3" title="Horizontal Rule Line"/>
          <p:cNvCxnSpPr/>
          <p:nvPr/>
        </p:nvCxnSpPr>
        <p:spPr>
          <a:xfrm>
            <a:off x="0" y="6199730"/>
            <a:ext cx="4495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1028527" y="1954176"/>
            <a:ext cx="7988953" cy="426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orsiva"/>
              <a:buNone/>
            </a:pPr>
            <a:r>
              <a:rPr lang="ru-RU" sz="5400" b="1" i="0">
                <a:latin typeface="Corsiva"/>
                <a:ea typeface="Corsiva"/>
                <a:cs typeface="Corsiva"/>
                <a:sym typeface="Corsiva"/>
              </a:rPr>
              <a:t>РЕГИСТЪР НА ВИСШИТЕ УЧИЛИЩА </a:t>
            </a:r>
            <a:br>
              <a:rPr lang="ru-RU" sz="5400" b="1" i="0">
                <a:latin typeface="Corsiva"/>
                <a:ea typeface="Corsiva"/>
                <a:cs typeface="Corsiva"/>
                <a:sym typeface="Corsiva"/>
              </a:rPr>
            </a:br>
            <a:r>
              <a:rPr lang="ru-RU" sz="5400" b="1" i="0">
                <a:latin typeface="Corsiva"/>
                <a:ea typeface="Corsiva"/>
                <a:cs typeface="Corsiva"/>
                <a:sym typeface="Corsiva"/>
              </a:rPr>
              <a:t>В БЪЛГАРИЯ</a:t>
            </a:r>
            <a:r>
              <a:rPr lang="ru-RU" sz="6930">
                <a:latin typeface="Corsiva"/>
                <a:ea typeface="Corsiva"/>
                <a:cs typeface="Corsiva"/>
                <a:sym typeface="Corsiva"/>
              </a:rPr>
              <a:t/>
            </a:r>
            <a:br>
              <a:rPr lang="ru-RU" sz="6930">
                <a:latin typeface="Corsiva"/>
                <a:ea typeface="Corsiva"/>
                <a:cs typeface="Corsiva"/>
                <a:sym typeface="Corsiva"/>
              </a:rPr>
            </a:br>
            <a:r>
              <a:rPr lang="ru-RU" sz="6930">
                <a:latin typeface="Corsiva"/>
                <a:ea typeface="Corsiva"/>
                <a:cs typeface="Corsiva"/>
                <a:sym typeface="Corsiva"/>
              </a:rPr>
              <a:t/>
            </a:r>
            <a:br>
              <a:rPr lang="ru-RU" sz="6930">
                <a:latin typeface="Corsiva"/>
                <a:ea typeface="Corsiva"/>
                <a:cs typeface="Corsiva"/>
                <a:sym typeface="Corsiva"/>
              </a:rPr>
            </a:br>
            <a:r>
              <a:rPr lang="ru-RU" sz="6930"/>
              <a:t/>
            </a:r>
            <a:br>
              <a:rPr lang="ru-RU" sz="6930"/>
            </a:br>
            <a:endParaRPr sz="693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8126082" y="5412258"/>
            <a:ext cx="4065918" cy="1361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None/>
            </a:pPr>
            <a:r>
              <a:rPr lang="ru-RU" sz="1820" b="1" i="0"/>
              <a:t>Учебен проект по дисциплина: </a:t>
            </a:r>
            <a:endParaRPr sz="1820" b="1" i="0"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None/>
            </a:pPr>
            <a:r>
              <a:rPr lang="ru-RU" sz="1820" b="1" i="0"/>
              <a:t>„Социално-правни аспекти на </a:t>
            </a:r>
            <a:endParaRPr sz="1820" b="1" i="0"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None/>
            </a:pPr>
            <a:r>
              <a:rPr lang="ru-RU" sz="1820" b="1" i="0"/>
              <a:t>софтуерното инженерство“</a:t>
            </a:r>
            <a:endParaRPr sz="1820"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None/>
            </a:pPr>
            <a:r>
              <a:rPr lang="ru-RU" sz="1820" b="1"/>
              <a:t>Зимен семестър, 2020/2021 год.</a:t>
            </a:r>
            <a:endParaRPr sz="1820"/>
          </a:p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"/>
              <a:buNone/>
            </a:pPr>
            <a:r>
              <a:rPr lang="ru-RU" sz="650"/>
              <a:t/>
            </a:r>
            <a:br>
              <a:rPr lang="ru-RU" sz="650"/>
            </a:br>
            <a:endParaRPr sz="650"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611254" y="408604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209802" y="630400"/>
            <a:ext cx="36816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Schoolbook"/>
              <a:buNone/>
            </a:pPr>
            <a:r>
              <a:rPr lang="ru-RU" sz="6000"/>
              <a:t>ЗАДАЧА </a:t>
            </a:r>
            <a:endParaRPr sz="60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050596" y="2437544"/>
            <a:ext cx="8401429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ru-RU" sz="2800"/>
              <a:t>Да подберем национален регистър и </a:t>
            </a:r>
            <a:endParaRPr/>
          </a:p>
          <a:p>
            <a:pPr marL="0" lvl="0" indent="0" algn="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ru-RU" sz="2800"/>
              <a:t>да  създадем модел за него.</a:t>
            </a:r>
            <a:endParaRPr sz="2800"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999097" y="1835657"/>
            <a:ext cx="4102998" cy="4102998"/>
            <a:chOff x="999097" y="1835657"/>
            <a:chExt cx="4102998" cy="4102998"/>
          </a:xfrm>
        </p:grpSpPr>
        <p:pic>
          <p:nvPicPr>
            <p:cNvPr id="118" name="Google Shape;118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9097" y="1835657"/>
              <a:ext cx="4102998" cy="4102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6"/>
            <p:cNvSpPr/>
            <p:nvPr/>
          </p:nvSpPr>
          <p:spPr>
            <a:xfrm>
              <a:off x="2355011" y="5615796"/>
              <a:ext cx="1378300" cy="207034"/>
            </a:xfrm>
            <a:prstGeom prst="rect">
              <a:avLst/>
            </a:prstGeom>
            <a:solidFill>
              <a:srgbClr val="F2F3F3"/>
            </a:solidFill>
            <a:ln w="12700" cap="flat" cmpd="sng">
              <a:solidFill>
                <a:srgbClr val="F2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44129" y="446125"/>
            <a:ext cx="3558900" cy="1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Font typeface="Century Schoolbook"/>
              <a:buNone/>
            </a:pPr>
            <a:r>
              <a:rPr lang="ru-RU" sz="6700"/>
              <a:t>ЦЕЛИ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37351" y="1211901"/>
            <a:ext cx="6687300" cy="52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ru-RU" sz="2800" i="0"/>
              <a:t>Осигуряване на удобство на потребителите. </a:t>
            </a:r>
            <a:endParaRPr sz="2800" i="0"/>
          </a:p>
          <a:p>
            <a:pPr marL="457200" lvl="0" indent="-4572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ru-RU" sz="2800" i="0"/>
              <a:t>Лесен достъп до желаната от тях информацията.</a:t>
            </a:r>
            <a:endParaRPr/>
          </a:p>
          <a:p>
            <a:pPr marL="457200" lvl="0" indent="-4572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ru-RU" sz="2800" i="0"/>
              <a:t>Спазване на принципите за отворени данни.</a:t>
            </a:r>
            <a:endParaRPr sz="2800" i="0"/>
          </a:p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600" y="1211900"/>
            <a:ext cx="4236525" cy="406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1" y="540792"/>
            <a:ext cx="12191999" cy="186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Schoolbook"/>
              <a:buNone/>
            </a:pPr>
            <a:r>
              <a:rPr lang="ru-RU" sz="6000"/>
              <a:t>НОРМАТИВНИ ИЗТОЧНИЦИ</a:t>
            </a:r>
            <a:endParaRPr sz="6000"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1" y="1128335"/>
            <a:ext cx="12191999" cy="209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ru-RU" sz="2800"/>
              <a:t>Законови актове, регламентиращи избраният от нас проблем и</a:t>
            </a:r>
            <a:endParaRPr/>
          </a:p>
          <a:p>
            <a:pPr marL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ru-RU" sz="2800"/>
              <a:t> задаващи неговите ограничения.</a:t>
            </a:r>
            <a:endParaRPr/>
          </a:p>
          <a:p>
            <a:pPr marL="0" lvl="0" indent="0" algn="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ru-RU" sz="1400" i="0"/>
              <a:t>.</a:t>
            </a:r>
            <a:endParaRPr sz="2800"/>
          </a:p>
        </p:txBody>
      </p:sp>
      <p:sp>
        <p:nvSpPr>
          <p:cNvPr id="133" name="Google Shape;133;p18"/>
          <p:cNvSpPr/>
          <p:nvPr/>
        </p:nvSpPr>
        <p:spPr>
          <a:xfrm>
            <a:off x="5257800" y="3567124"/>
            <a:ext cx="6635262" cy="155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r>
              <a:rPr lang="ru-RU" sz="2800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При решаването на проблема</a:t>
            </a:r>
            <a:r>
              <a:rPr lang="ru-RU" sz="2800" b="0" i="0" u="none" strike="noStrike" cap="none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 се</a:t>
            </a:r>
            <a:endParaRPr/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ru-RU" sz="2800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ръководихме</a:t>
            </a:r>
            <a:r>
              <a:rPr lang="ru-RU" sz="2800" b="0" i="0" u="none" strike="noStrike" cap="none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 от </a:t>
            </a:r>
            <a:endParaRPr/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Закона за висшето образование.</a:t>
            </a:r>
            <a:endParaRPr sz="2800" b="0" i="0" u="none" strike="noStrike" cap="none">
              <a:solidFill>
                <a:srgbClr val="1C546B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827" y="3219809"/>
            <a:ext cx="3724357" cy="283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" y="479246"/>
            <a:ext cx="12191999" cy="186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entury Schoolbook"/>
              <a:buNone/>
            </a:pPr>
            <a:r>
              <a:rPr lang="ru-RU" sz="5600"/>
              <a:t>НЕНОРМАТИВНИ ИЗТОЧНИЦИ</a:t>
            </a:r>
            <a:endParaRPr sz="5600"/>
          </a:p>
        </p:txBody>
      </p:sp>
      <p:sp>
        <p:nvSpPr>
          <p:cNvPr id="140" name="Google Shape;140;p19"/>
          <p:cNvSpPr/>
          <p:nvPr/>
        </p:nvSpPr>
        <p:spPr>
          <a:xfrm>
            <a:off x="1741817" y="1936735"/>
            <a:ext cx="8708366" cy="34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   При обработка на данните са използвани похвати като:</a:t>
            </a:r>
            <a:endParaRPr/>
          </a:p>
          <a:p>
            <a:pPr marL="1371600" marR="0" lvl="2" indent="-4572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1C546B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Почистване на данните</a:t>
            </a:r>
            <a:endParaRPr/>
          </a:p>
          <a:p>
            <a:pPr marL="1371600" marR="0" lvl="2" indent="-4572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1C546B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Трансформация на данните</a:t>
            </a:r>
            <a:endParaRPr sz="2800">
              <a:solidFill>
                <a:srgbClr val="1C546B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   </a:t>
            </a:r>
            <a:r>
              <a:rPr lang="ru-RU" sz="2800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Данните се </a:t>
            </a:r>
            <a:r>
              <a:rPr lang="ru-RU" sz="2800" b="0" i="0" u="none" strike="noStrike" cap="none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съхранява</a:t>
            </a:r>
            <a:r>
              <a:rPr lang="ru-RU" sz="2800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т</a:t>
            </a:r>
            <a:r>
              <a:rPr lang="ru-RU" sz="2800" b="0" i="0" u="none" strike="noStrike" cap="none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 и чет</a:t>
            </a:r>
            <a:r>
              <a:rPr lang="ru-RU" sz="2800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ат</a:t>
            </a:r>
            <a:r>
              <a:rPr lang="ru-RU" sz="2800" b="0" i="0" u="none" strike="noStrike" cap="none">
                <a:solidFill>
                  <a:srgbClr val="1C546B"/>
                </a:solidFill>
                <a:latin typeface="Corbel"/>
                <a:ea typeface="Corbel"/>
                <a:cs typeface="Corbel"/>
                <a:sym typeface="Corbel"/>
              </a:rPr>
              <a:t> от XML файл.  </a:t>
            </a:r>
            <a:endParaRPr sz="2800" b="0" i="0" u="none" strike="noStrike" cap="none">
              <a:solidFill>
                <a:srgbClr val="1C546B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1C546B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0" y="215658"/>
            <a:ext cx="12192000" cy="87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Schoolbook"/>
              <a:buNone/>
            </a:pPr>
            <a:r>
              <a:rPr lang="ru-RU" sz="6000"/>
              <a:t>РЕШЕНИЕТО</a:t>
            </a:r>
            <a:endParaRPr sz="6000"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0" y="1184926"/>
            <a:ext cx="12192000" cy="17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ru-RU" sz="2800" i="0"/>
              <a:t>Създадохме уеб страница, визуализираща данните за акредитираните </a:t>
            </a:r>
            <a:endParaRPr sz="2800" i="0"/>
          </a:p>
          <a:p>
            <a:pPr marL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ru-RU" sz="2800" i="0"/>
              <a:t>висши училища в България в таблица. </a:t>
            </a:r>
            <a:endParaRPr sz="2800" i="0"/>
          </a:p>
          <a:p>
            <a:pPr marL="0" lvl="0" indent="0" algn="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7679" y="2250806"/>
            <a:ext cx="3916634" cy="309231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0" y="5450825"/>
            <a:ext cx="121920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Потребителят има възможност за търсене и сортиране на данните в нея. </a:t>
            </a:r>
            <a:endParaRPr sz="200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5762445" y="1737637"/>
            <a:ext cx="5767061" cy="495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Schoolbook"/>
              <a:buNone/>
            </a:pPr>
            <a:r>
              <a:rPr lang="ru-RU" sz="2800" b="1"/>
              <a:t/>
            </a:r>
            <a:br>
              <a:rPr lang="ru-RU" sz="2800" b="1"/>
            </a:br>
            <a:r>
              <a:rPr lang="ru-RU" sz="2800"/>
              <a:t/>
            </a:r>
            <a:br>
              <a:rPr lang="ru-RU" sz="2800"/>
            </a:br>
            <a:r>
              <a:rPr lang="ru-RU" sz="2800" b="1"/>
              <a:t>Мая Бораджиева </a:t>
            </a:r>
            <a:br>
              <a:rPr lang="ru-RU" sz="2800" b="1"/>
            </a:br>
            <a:r>
              <a:rPr lang="ru-RU" sz="2800" b="1"/>
              <a:t> 62335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1"/>
              <a:t>Любка Ангелинина </a:t>
            </a:r>
            <a:br>
              <a:rPr lang="ru-RU" sz="2800" b="1"/>
            </a:br>
            <a:r>
              <a:rPr lang="ru-RU" sz="2800" b="1"/>
              <a:t>62342</a:t>
            </a:r>
            <a:r>
              <a:rPr lang="ru-RU" sz="2800"/>
              <a:t/>
            </a:r>
            <a:br>
              <a:rPr lang="ru-RU" sz="2800"/>
            </a:br>
            <a:r>
              <a:rPr lang="ru-RU" sz="2800" b="1"/>
              <a:t>Николета Вълчинова</a:t>
            </a:r>
            <a:br>
              <a:rPr lang="ru-RU" sz="2800" b="1"/>
            </a:br>
            <a:r>
              <a:rPr lang="ru-RU" sz="2800" b="1"/>
              <a:t> 62322</a:t>
            </a:r>
            <a:r>
              <a:rPr lang="ru-RU" sz="2800"/>
              <a:t/>
            </a:r>
            <a:br>
              <a:rPr lang="ru-RU" sz="2800"/>
            </a:br>
            <a:r>
              <a:rPr lang="ru-RU" sz="2800"/>
              <a:t/>
            </a:r>
            <a:br>
              <a:rPr lang="ru-RU" sz="2800"/>
            </a:b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0392" y="3217079"/>
            <a:ext cx="5745400" cy="34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533779" y="889845"/>
            <a:ext cx="489749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1" i="1" u="none" strike="noStrike" cap="none">
                <a:solidFill>
                  <a:srgbClr val="1C546B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Изготвили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Headlines">
  <a:themeElements>
    <a:clrScheme name="Headlines">
      <a:dk1>
        <a:srgbClr val="000000"/>
      </a:dk1>
      <a:lt1>
        <a:srgbClr val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dlines">
  <a:themeElements>
    <a:clrScheme name="Headlines">
      <a:dk1>
        <a:srgbClr val="000000"/>
      </a:dk1>
      <a:lt1>
        <a:srgbClr val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Schoolbook</vt:lpstr>
      <vt:lpstr>Corbel</vt:lpstr>
      <vt:lpstr>Corsiva</vt:lpstr>
      <vt:lpstr>Arial</vt:lpstr>
      <vt:lpstr>Headlines</vt:lpstr>
      <vt:lpstr>Headlines</vt:lpstr>
      <vt:lpstr>РЕГИСТЪР НА ВИСШИТЕ УЧИЛИЩА  В БЪЛГАРИЯ   </vt:lpstr>
      <vt:lpstr>ЗАДАЧА </vt:lpstr>
      <vt:lpstr>ЦЕЛИ</vt:lpstr>
      <vt:lpstr>НОРМАТИВНИ ИЗТОЧНИЦИ</vt:lpstr>
      <vt:lpstr>НЕНОРМАТИВНИ ИЗТОЧНИЦИ</vt:lpstr>
      <vt:lpstr>РЕШЕНИЕТО</vt:lpstr>
      <vt:lpstr>  Мая Бораджиева   62335 Любка Ангелинина  62342 Николета Вълчинова  62322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РЕГИСТЪР НА ВИСШИТЕ УЧИЛИЩА  В БЪЛГАРИЯ   </dc:title>
  <cp:lastModifiedBy>User</cp:lastModifiedBy>
  <cp:revision>1</cp:revision>
  <dcterms:modified xsi:type="dcterms:W3CDTF">2020-11-21T10:00:27Z</dcterms:modified>
</cp:coreProperties>
</file>