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67" r:id="rId4"/>
    <p:sldId id="268" r:id="rId5"/>
    <p:sldId id="270" r:id="rId6"/>
    <p:sldId id="269" r:id="rId7"/>
    <p:sldId id="258" r:id="rId8"/>
    <p:sldId id="259" r:id="rId9"/>
    <p:sldId id="261" r:id="rId10"/>
    <p:sldId id="260" r:id="rId11"/>
    <p:sldId id="262" r:id="rId12"/>
    <p:sldId id="263" r:id="rId13"/>
    <p:sldId id="266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A"/>
    <a:srgbClr val="FF4B13"/>
    <a:srgbClr val="C4220D"/>
    <a:srgbClr val="FFEB57"/>
    <a:srgbClr val="C3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7131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59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452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38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30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516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711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77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54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368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38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181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723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81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1468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4246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458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42D0-B18A-4545-82BA-D7F8B2E960E1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0E04-FFE2-4562-819D-C9B520119DD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20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  <p:sldLayoutId id="2147484146" r:id="rId15"/>
    <p:sldLayoutId id="2147484147" r:id="rId16"/>
    <p:sldLayoutId id="21474841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29"/>
          <a:stretch/>
        </p:blipFill>
        <p:spPr>
          <a:xfrm>
            <a:off x="1093407" y="1591350"/>
            <a:ext cx="3709352" cy="2545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7006" y="1734490"/>
            <a:ext cx="2932981" cy="1015064"/>
          </a:xfrm>
        </p:spPr>
        <p:txBody>
          <a:bodyPr>
            <a:normAutofit fontScale="90000"/>
          </a:bodyPr>
          <a:lstStyle/>
          <a:p>
            <a:r>
              <a:rPr lang="en-US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UniDigit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2759" y="2863974"/>
            <a:ext cx="4041476" cy="1475116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</a:t>
            </a:r>
            <a:r>
              <a:rPr lang="bg-BG" dirty="0" smtClean="0"/>
              <a:t>истема </a:t>
            </a:r>
            <a:r>
              <a:rPr lang="bg-BG" dirty="0"/>
              <a:t>за управление на процесите и студентската информация в един университет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0126" y="4817678"/>
            <a:ext cx="261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Изготвили:</a:t>
            </a:r>
          </a:p>
          <a:p>
            <a:r>
              <a:rPr lang="bg-BG" sz="1400" dirty="0"/>
              <a:t>Любка Ангелинина, 62342</a:t>
            </a:r>
          </a:p>
          <a:p>
            <a:r>
              <a:rPr lang="bg-BG" sz="1400" dirty="0"/>
              <a:t>Николета Вълчинова, 62322</a:t>
            </a:r>
          </a:p>
        </p:txBody>
      </p:sp>
    </p:spTree>
    <p:extLst>
      <p:ext uri="{BB962C8B-B14F-4D97-AF65-F5344CB8AC3E}">
        <p14:creationId xmlns:p14="http://schemas.microsoft.com/office/powerpoint/2010/main" val="6574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4540" y="-96643"/>
            <a:ext cx="9733472" cy="6954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0" name="Picture 2" descr="https://scontent.fsof3-1.fna.fbcdn.net/v/t1.15752-9/98323374_554868118566266_6396708326821855232_n.png?_nc_cat=108&amp;_nc_sid=b96e70&amp;_nc_ohc=-XSHt2VqxjYAX8VcoK6&amp;_nc_ht=scontent.fsof3-1.fna&amp;oh=04b159725feff6848413722a4d6cddcb&amp;oe=5EFDB14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3" t="18529" r="19740" b="9866"/>
          <a:stretch/>
        </p:blipFill>
        <p:spPr bwMode="auto">
          <a:xfrm>
            <a:off x="220132" y="1"/>
            <a:ext cx="80719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39654" y="6288657"/>
            <a:ext cx="1052423" cy="56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62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70936" y="-146649"/>
            <a:ext cx="10274061" cy="7237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9" t="21434" r="29056" b="12516"/>
          <a:stretch/>
        </p:blipFill>
        <p:spPr>
          <a:xfrm>
            <a:off x="586594" y="-34506"/>
            <a:ext cx="7973152" cy="69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-34504" y="1467996"/>
            <a:ext cx="9178504" cy="143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g-BG" sz="4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Структура на внедряването</a:t>
            </a:r>
            <a:endParaRPr lang="bg-BG" sz="4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99284152_550094752361115_7281543753838362624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04" y="2898469"/>
            <a:ext cx="9398402" cy="415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0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1131574"/>
            <a:ext cx="9143999" cy="143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g-BG" sz="4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Благодарим за вниманието!</a:t>
            </a:r>
            <a:endParaRPr lang="bg-BG" sz="4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5" y="1878398"/>
            <a:ext cx="4944015" cy="49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" y="2091044"/>
            <a:ext cx="7955280" cy="29899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bg-BG" dirty="0" smtClean="0"/>
              <a:t>   Системата </a:t>
            </a:r>
            <a:r>
              <a:rPr lang="bg-BG" dirty="0"/>
              <a:t>е предназначена да обслужва преподаватели, студенти  както и различните отдели в университета. </a:t>
            </a:r>
            <a:endParaRPr lang="bg-BG" dirty="0" smtClean="0"/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bg-BG" dirty="0" smtClean="0"/>
              <a:t>   Предлага </a:t>
            </a:r>
            <a:r>
              <a:rPr lang="bg-BG" dirty="0"/>
              <a:t>на клиента различен тип профили, в зависимост от длъжността, която изпълнява.(като не може безразборно да се правят профили-това го правят съответни лица). </a:t>
            </a:r>
            <a:endParaRPr lang="bg-BG" dirty="0" smtClean="0"/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bg-BG" dirty="0" smtClean="0"/>
              <a:t>   Различните </a:t>
            </a:r>
            <a:r>
              <a:rPr lang="bg-BG" dirty="0"/>
              <a:t>видове профили имат различни функционалностти.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945319" y="1113609"/>
            <a:ext cx="5253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Малко повече за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UniDigit</a:t>
            </a:r>
            <a:endParaRPr lang="bg-BG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60" y="4656764"/>
            <a:ext cx="2613804" cy="20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4880"/>
            <a:ext cx="9144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Основни архитектурни драйвери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06" y="3320899"/>
            <a:ext cx="2867025" cy="303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b="1" dirty="0" smtClean="0">
                <a:solidFill>
                  <a:srgbClr val="C4220D"/>
                </a:solidFill>
              </a:rPr>
              <a:t>Регистрация </a:t>
            </a:r>
            <a:r>
              <a:rPr lang="bg-BG" b="1" dirty="0">
                <a:solidFill>
                  <a:srgbClr val="C4220D"/>
                </a:solidFill>
              </a:rPr>
              <a:t>на различните потребители.</a:t>
            </a:r>
            <a:endParaRPr lang="bg-BG" dirty="0">
              <a:solidFill>
                <a:srgbClr val="C4220D"/>
              </a:solidFill>
            </a:endParaRPr>
          </a:p>
          <a:p>
            <a:r>
              <a:rPr lang="bg-BG" dirty="0"/>
              <a:t>Едно от основните изисквания към системата, свързано с функционалността е създаването на акаунт. В зависимост от типа потребители, системата ще предоставя различни </a:t>
            </a:r>
            <a:r>
              <a:rPr lang="bg-BG" dirty="0" smtClean="0"/>
              <a:t>възможности</a:t>
            </a:r>
            <a:endParaRPr lang="bg-BG" dirty="0"/>
          </a:p>
          <a:p>
            <a:pPr marL="0" indent="0">
              <a:buNone/>
            </a:pPr>
            <a:r>
              <a:rPr lang="bg-BG" b="1" dirty="0" smtClean="0">
                <a:solidFill>
                  <a:srgbClr val="FF4B13"/>
                </a:solidFill>
              </a:rPr>
              <a:t>Създаване </a:t>
            </a:r>
            <a:r>
              <a:rPr lang="bg-BG" b="1" dirty="0">
                <a:solidFill>
                  <a:srgbClr val="FF4B13"/>
                </a:solidFill>
              </a:rPr>
              <a:t>на учебни планове и програми.</a:t>
            </a:r>
            <a:endParaRPr lang="bg-BG" dirty="0">
              <a:solidFill>
                <a:srgbClr val="FF4B13"/>
              </a:solidFill>
            </a:endParaRPr>
          </a:p>
          <a:p>
            <a:r>
              <a:rPr lang="bg-BG" dirty="0"/>
              <a:t>Това изискване е ключово за архитектурата на системата,</a:t>
            </a:r>
            <a:r>
              <a:rPr lang="bg-BG" b="1" dirty="0"/>
              <a:t> </a:t>
            </a:r>
            <a:r>
              <a:rPr lang="bg-BG" dirty="0"/>
              <a:t>защото в него се състои основното ѝ предназначение.</a:t>
            </a:r>
            <a:r>
              <a:rPr lang="bg-BG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bg-BG" b="1" dirty="0" smtClean="0">
                <a:solidFill>
                  <a:srgbClr val="FFAC3A"/>
                </a:solidFill>
              </a:rPr>
              <a:t>Записване </a:t>
            </a:r>
            <a:r>
              <a:rPr lang="bg-BG" b="1" dirty="0">
                <a:solidFill>
                  <a:srgbClr val="FFAC3A"/>
                </a:solidFill>
              </a:rPr>
              <a:t>на курсове.</a:t>
            </a:r>
            <a:endParaRPr lang="bg-BG" dirty="0">
              <a:solidFill>
                <a:srgbClr val="FFAC3A"/>
              </a:solidFill>
            </a:endParaRPr>
          </a:p>
          <a:p>
            <a:r>
              <a:rPr lang="bg-BG" dirty="0"/>
              <a:t> Тази функция играе важна роля в системата. Студентите ще могат да записват дадени курсове при условие, че отговарят на нужните изисквания, курс, специалност и други.</a:t>
            </a:r>
          </a:p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733723" y="1018720"/>
            <a:ext cx="5676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Функционални изисквания</a:t>
            </a:r>
            <a:endParaRPr lang="bg-BG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1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86" y="2047908"/>
            <a:ext cx="79552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C4220D"/>
                </a:solidFill>
              </a:rPr>
              <a:t>Публикуване</a:t>
            </a:r>
            <a:r>
              <a:rPr lang="en-US" b="1" dirty="0" smtClean="0">
                <a:solidFill>
                  <a:srgbClr val="C4220D"/>
                </a:solidFill>
              </a:rPr>
              <a:t> </a:t>
            </a:r>
            <a:r>
              <a:rPr lang="en-US" b="1" dirty="0" err="1">
                <a:solidFill>
                  <a:srgbClr val="C4220D"/>
                </a:solidFill>
              </a:rPr>
              <a:t>на</a:t>
            </a:r>
            <a:r>
              <a:rPr lang="en-US" b="1" dirty="0">
                <a:solidFill>
                  <a:srgbClr val="C4220D"/>
                </a:solidFill>
              </a:rPr>
              <a:t> </a:t>
            </a:r>
            <a:r>
              <a:rPr lang="en-US" b="1" dirty="0" err="1">
                <a:solidFill>
                  <a:srgbClr val="C4220D"/>
                </a:solidFill>
              </a:rPr>
              <a:t>публични</a:t>
            </a:r>
            <a:r>
              <a:rPr lang="en-US" b="1" dirty="0">
                <a:solidFill>
                  <a:srgbClr val="C4220D"/>
                </a:solidFill>
              </a:rPr>
              <a:t> </a:t>
            </a:r>
            <a:r>
              <a:rPr lang="en-US" b="1" dirty="0" err="1">
                <a:solidFill>
                  <a:srgbClr val="C4220D"/>
                </a:solidFill>
              </a:rPr>
              <a:t>събития</a:t>
            </a:r>
            <a:r>
              <a:rPr lang="en-US" dirty="0">
                <a:solidFill>
                  <a:srgbClr val="C4220D"/>
                </a:solidFill>
              </a:rPr>
              <a:t>.</a:t>
            </a:r>
            <a:endParaRPr lang="bg-BG" dirty="0">
              <a:solidFill>
                <a:srgbClr val="C4220D"/>
              </a:solidFill>
            </a:endParaRPr>
          </a:p>
          <a:p>
            <a:r>
              <a:rPr lang="bg-BG" dirty="0"/>
              <a:t>Всеки от потребителите трябва да може да създава събития. (еднократни курсове, състезания, събирания и т.н</a:t>
            </a:r>
            <a:r>
              <a:rPr lang="bg-BG" dirty="0" smtClean="0"/>
              <a:t>.)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4B13"/>
                </a:solidFill>
              </a:rPr>
              <a:t>Управление</a:t>
            </a:r>
            <a:r>
              <a:rPr lang="en-US" b="1" dirty="0" smtClean="0">
                <a:solidFill>
                  <a:srgbClr val="FF4B13"/>
                </a:solidFill>
              </a:rPr>
              <a:t> </a:t>
            </a:r>
            <a:r>
              <a:rPr lang="en-US" b="1" dirty="0" err="1">
                <a:solidFill>
                  <a:srgbClr val="FF4B13"/>
                </a:solidFill>
              </a:rPr>
              <a:t>на</a:t>
            </a:r>
            <a:r>
              <a:rPr lang="en-US" b="1" dirty="0">
                <a:solidFill>
                  <a:srgbClr val="FF4B13"/>
                </a:solidFill>
              </a:rPr>
              <a:t> </a:t>
            </a:r>
            <a:r>
              <a:rPr lang="en-US" b="1" dirty="0" err="1">
                <a:solidFill>
                  <a:srgbClr val="FF4B13"/>
                </a:solidFill>
              </a:rPr>
              <a:t>финансови</a:t>
            </a:r>
            <a:r>
              <a:rPr lang="en-US" b="1" dirty="0">
                <a:solidFill>
                  <a:srgbClr val="FF4B13"/>
                </a:solidFill>
              </a:rPr>
              <a:t> </a:t>
            </a:r>
            <a:r>
              <a:rPr lang="en-US" b="1" dirty="0" err="1">
                <a:solidFill>
                  <a:srgbClr val="FF4B13"/>
                </a:solidFill>
              </a:rPr>
              <a:t>операции</a:t>
            </a:r>
            <a:r>
              <a:rPr lang="en-US" b="1" dirty="0">
                <a:solidFill>
                  <a:srgbClr val="FF4B13"/>
                </a:solidFill>
              </a:rPr>
              <a:t>.</a:t>
            </a:r>
            <a:endParaRPr lang="bg-BG" dirty="0">
              <a:solidFill>
                <a:srgbClr val="FF4B13"/>
              </a:solidFill>
            </a:endParaRPr>
          </a:p>
          <a:p>
            <a:r>
              <a:rPr lang="bg-BG" dirty="0"/>
              <a:t>Трябва да има функционалност, която да отговаря за финансовите операции. Те ще бъдат управлявани от счетоводния отдел.</a:t>
            </a:r>
          </a:p>
          <a:p>
            <a:pPr marL="0" indent="0">
              <a:buNone/>
            </a:pPr>
            <a:r>
              <a:rPr lang="bg-BG" b="1" dirty="0" smtClean="0">
                <a:solidFill>
                  <a:srgbClr val="FFAC3A"/>
                </a:solidFill>
              </a:rPr>
              <a:t>Комуникация </a:t>
            </a:r>
            <a:r>
              <a:rPr lang="bg-BG" b="1" dirty="0">
                <a:solidFill>
                  <a:srgbClr val="FFAC3A"/>
                </a:solidFill>
              </a:rPr>
              <a:t>между потребителите</a:t>
            </a:r>
            <a:endParaRPr lang="bg-BG" dirty="0">
              <a:solidFill>
                <a:srgbClr val="FFAC3A"/>
              </a:solidFill>
            </a:endParaRPr>
          </a:p>
          <a:p>
            <a:r>
              <a:rPr lang="bg-BG" dirty="0"/>
              <a:t>Системата ще предоставя възможност за обмяна на лични съобщения между потребителите. </a:t>
            </a:r>
          </a:p>
        </p:txBody>
      </p:sp>
    </p:spTree>
    <p:extLst>
      <p:ext uri="{BB962C8B-B14F-4D97-AF65-F5344CB8AC3E}">
        <p14:creationId xmlns:p14="http://schemas.microsoft.com/office/powerpoint/2010/main" val="34811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4360" y="2035834"/>
            <a:ext cx="7955280" cy="4227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dirty="0" smtClean="0">
                <a:solidFill>
                  <a:srgbClr val="C4220D"/>
                </a:solidFill>
              </a:rPr>
              <a:t>Проверка </a:t>
            </a:r>
            <a:r>
              <a:rPr lang="bg-BG" b="1" dirty="0">
                <a:solidFill>
                  <a:srgbClr val="C4220D"/>
                </a:solidFill>
              </a:rPr>
              <a:t>и защита на данните</a:t>
            </a:r>
            <a:endParaRPr lang="bg-BG" dirty="0">
              <a:solidFill>
                <a:srgbClr val="C4220D"/>
              </a:solidFill>
            </a:endParaRPr>
          </a:p>
          <a:p>
            <a:r>
              <a:rPr lang="bg-BG" dirty="0"/>
              <a:t>От гледна точка на качествените изисквания – системата трябва да поддържа защита на всички данни и да бъде осигурена поверителност на </a:t>
            </a:r>
            <a:r>
              <a:rPr lang="bg-BG" dirty="0" smtClean="0"/>
              <a:t>данните.</a:t>
            </a:r>
          </a:p>
          <a:p>
            <a:pPr marL="0" indent="0">
              <a:buNone/>
            </a:pPr>
            <a:r>
              <a:rPr lang="bg-BG" b="1" dirty="0" smtClean="0">
                <a:solidFill>
                  <a:srgbClr val="FF4B13"/>
                </a:solidFill>
              </a:rPr>
              <a:t>Лесно </a:t>
            </a:r>
            <a:r>
              <a:rPr lang="bg-BG" b="1" dirty="0">
                <a:solidFill>
                  <a:srgbClr val="FF4B13"/>
                </a:solidFill>
              </a:rPr>
              <a:t>модифициране и разширяване на системата</a:t>
            </a:r>
            <a:endParaRPr lang="bg-BG" dirty="0">
              <a:solidFill>
                <a:srgbClr val="FF4B13"/>
              </a:solidFill>
            </a:endParaRPr>
          </a:p>
          <a:p>
            <a:r>
              <a:rPr lang="bg-BG" dirty="0"/>
              <a:t>Трябва да има възможност за лесно добавяне на нови модули както и вече съществуващите да бъдат удобни за модифициране.</a:t>
            </a:r>
          </a:p>
          <a:p>
            <a:pPr marL="0" indent="0">
              <a:buNone/>
            </a:pPr>
            <a:r>
              <a:rPr lang="bg-BG" b="1" dirty="0" smtClean="0">
                <a:solidFill>
                  <a:srgbClr val="FFAC3A"/>
                </a:solidFill>
              </a:rPr>
              <a:t>Отказоустойчивост </a:t>
            </a:r>
            <a:r>
              <a:rPr lang="bg-BG" b="1" dirty="0">
                <a:solidFill>
                  <a:srgbClr val="FFAC3A"/>
                </a:solidFill>
              </a:rPr>
              <a:t>на системата</a:t>
            </a:r>
            <a:endParaRPr lang="bg-BG" dirty="0">
              <a:solidFill>
                <a:srgbClr val="FFAC3A"/>
              </a:solidFill>
            </a:endParaRPr>
          </a:p>
          <a:p>
            <a:r>
              <a:rPr lang="bg-BG" dirty="0"/>
              <a:t>Системата трябва да издържа на натоварване и да има възможност да обработва много заявки едновременно. Трябва максимално да се увеличи надеждността на системата.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417129" y="949708"/>
            <a:ext cx="6309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Нефункционални изисквания</a:t>
            </a:r>
          </a:p>
        </p:txBody>
      </p:sp>
    </p:spTree>
    <p:extLst>
      <p:ext uri="{BB962C8B-B14F-4D97-AF65-F5344CB8AC3E}">
        <p14:creationId xmlns:p14="http://schemas.microsoft.com/office/powerpoint/2010/main" val="20866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768" y="2891360"/>
            <a:ext cx="5321421" cy="14304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bg-BG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Декомпозиция на модули</a:t>
            </a:r>
          </a:p>
        </p:txBody>
      </p:sp>
    </p:spTree>
    <p:extLst>
      <p:ext uri="{BB962C8B-B14F-4D97-AF65-F5344CB8AC3E}">
        <p14:creationId xmlns:p14="http://schemas.microsoft.com/office/powerpoint/2010/main" val="5308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346" y="0"/>
            <a:ext cx="9383598" cy="7085990"/>
          </a:xfrm>
        </p:spPr>
      </p:pic>
    </p:spTree>
    <p:extLst>
      <p:ext uri="{BB962C8B-B14F-4D97-AF65-F5344CB8AC3E}">
        <p14:creationId xmlns:p14="http://schemas.microsoft.com/office/powerpoint/2010/main" val="30445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864385" y="2891360"/>
            <a:ext cx="5321421" cy="143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g-BG" sz="4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Структура на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bg-BG" sz="4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процесите</a:t>
            </a:r>
            <a:endParaRPr lang="bg-BG" sz="4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5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299</TotalTime>
  <Words>293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Vapor Trail</vt:lpstr>
      <vt:lpstr>UniDigit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UniDigit</dc:title>
  <dc:creator>User</dc:creator>
  <cp:lastModifiedBy>User</cp:lastModifiedBy>
  <cp:revision>18</cp:revision>
  <dcterms:created xsi:type="dcterms:W3CDTF">2020-06-04T15:05:17Z</dcterms:created>
  <dcterms:modified xsi:type="dcterms:W3CDTF">2020-06-05T08:01:21Z</dcterms:modified>
</cp:coreProperties>
</file>