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0" r:id="rId1"/>
  </p:sldMasterIdLst>
  <p:notesMasterIdLst>
    <p:notesMasterId r:id="rId23"/>
  </p:notesMasterIdLst>
  <p:sldIdLst>
    <p:sldId id="256" r:id="rId2"/>
    <p:sldId id="262" r:id="rId3"/>
    <p:sldId id="257" r:id="rId4"/>
    <p:sldId id="273" r:id="rId5"/>
    <p:sldId id="274" r:id="rId6"/>
    <p:sldId id="258" r:id="rId7"/>
    <p:sldId id="285" r:id="rId8"/>
    <p:sldId id="259" r:id="rId9"/>
    <p:sldId id="268" r:id="rId10"/>
    <p:sldId id="279" r:id="rId11"/>
    <p:sldId id="278" r:id="rId12"/>
    <p:sldId id="269" r:id="rId13"/>
    <p:sldId id="280" r:id="rId14"/>
    <p:sldId id="281" r:id="rId15"/>
    <p:sldId id="270" r:id="rId16"/>
    <p:sldId id="282" r:id="rId17"/>
    <p:sldId id="283" r:id="rId18"/>
    <p:sldId id="277" r:id="rId19"/>
    <p:sldId id="284" r:id="rId20"/>
    <p:sldId id="276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83" d="100"/>
          <a:sy n="83" d="100"/>
        </p:scale>
        <p:origin x="4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1096DE-2878-4638-AA9A-9E50BDAC203E}" type="doc">
      <dgm:prSet loTypeId="urn:microsoft.com/office/officeart/2005/8/layout/vList2" loCatId="list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CCA76CF1-B9E5-4FA1-BE32-DA088D8DB974}">
      <dgm:prSet/>
      <dgm:spPr/>
      <dgm:t>
        <a:bodyPr/>
        <a:lstStyle/>
        <a:p>
          <a:r>
            <a:rPr lang="bg-BG" dirty="0"/>
            <a:t>Проучване за осъществимост (</a:t>
          </a:r>
          <a:r>
            <a:rPr lang="en-US" dirty="0"/>
            <a:t>feasibility study</a:t>
          </a:r>
          <a:r>
            <a:rPr lang="bg-BG" dirty="0"/>
            <a:t>) </a:t>
          </a:r>
          <a:endParaRPr lang="en-US" dirty="0"/>
        </a:p>
      </dgm:t>
    </dgm:pt>
    <dgm:pt modelId="{C8B4B733-A128-43B3-B308-2F6507AC67C2}" type="parTrans" cxnId="{75800934-7FF1-46E9-B478-0EE856031A99}">
      <dgm:prSet/>
      <dgm:spPr/>
      <dgm:t>
        <a:bodyPr/>
        <a:lstStyle/>
        <a:p>
          <a:endParaRPr lang="en-US"/>
        </a:p>
      </dgm:t>
    </dgm:pt>
    <dgm:pt modelId="{F2E65824-E02B-4883-8C57-37792C577CAC}" type="sibTrans" cxnId="{75800934-7FF1-46E9-B478-0EE856031A99}">
      <dgm:prSet/>
      <dgm:spPr/>
      <dgm:t>
        <a:bodyPr/>
        <a:lstStyle/>
        <a:p>
          <a:endParaRPr lang="en-US"/>
        </a:p>
      </dgm:t>
    </dgm:pt>
    <dgm:pt modelId="{87C5BBA3-AC3E-4E0C-AADC-57200517DCE3}">
      <dgm:prSet/>
      <dgm:spPr/>
      <dgm:t>
        <a:bodyPr/>
        <a:lstStyle/>
        <a:p>
          <a:r>
            <a:rPr lang="bg-BG" dirty="0" err="1"/>
            <a:t>Брейнсторминг</a:t>
          </a:r>
          <a:endParaRPr lang="en-US" dirty="0"/>
        </a:p>
      </dgm:t>
    </dgm:pt>
    <dgm:pt modelId="{EE9E9C69-7418-448F-86DD-882E72AC03D8}" type="parTrans" cxnId="{76764FCD-DB74-4020-A10F-A09AE61C5C5F}">
      <dgm:prSet/>
      <dgm:spPr/>
      <dgm:t>
        <a:bodyPr/>
        <a:lstStyle/>
        <a:p>
          <a:endParaRPr lang="en-US"/>
        </a:p>
      </dgm:t>
    </dgm:pt>
    <dgm:pt modelId="{90872A20-05AE-4848-A340-86B4D5B7F7FE}" type="sibTrans" cxnId="{76764FCD-DB74-4020-A10F-A09AE61C5C5F}">
      <dgm:prSet/>
      <dgm:spPr/>
      <dgm:t>
        <a:bodyPr/>
        <a:lstStyle/>
        <a:p>
          <a:endParaRPr lang="en-US"/>
        </a:p>
      </dgm:t>
    </dgm:pt>
    <dgm:pt modelId="{D1B7F3CC-C484-43E2-AA27-739FEB3219E3}">
      <dgm:prSet/>
      <dgm:spPr/>
      <dgm:t>
        <a:bodyPr/>
        <a:lstStyle/>
        <a:p>
          <a:r>
            <a:rPr lang="bg-BG" dirty="0"/>
            <a:t>Интервюта</a:t>
          </a:r>
          <a:endParaRPr lang="en-US" dirty="0"/>
        </a:p>
      </dgm:t>
    </dgm:pt>
    <dgm:pt modelId="{427EBA0B-306C-46F7-9B78-B1BF4E1BF4CE}" type="parTrans" cxnId="{56D9D578-85DD-4C4D-B603-69C84B9BD976}">
      <dgm:prSet/>
      <dgm:spPr/>
      <dgm:t>
        <a:bodyPr/>
        <a:lstStyle/>
        <a:p>
          <a:endParaRPr lang="en-US"/>
        </a:p>
      </dgm:t>
    </dgm:pt>
    <dgm:pt modelId="{0A6CD8DA-7F6B-4601-97CD-728E86936F46}" type="sibTrans" cxnId="{56D9D578-85DD-4C4D-B603-69C84B9BD976}">
      <dgm:prSet/>
      <dgm:spPr/>
      <dgm:t>
        <a:bodyPr/>
        <a:lstStyle/>
        <a:p>
          <a:endParaRPr lang="en-US"/>
        </a:p>
      </dgm:t>
    </dgm:pt>
    <dgm:pt modelId="{72CDF9F9-921B-43D1-BD05-1E8146ACF74C}">
      <dgm:prSet/>
      <dgm:spPr/>
      <dgm:t>
        <a:bodyPr/>
        <a:lstStyle/>
        <a:p>
          <a:r>
            <a:rPr lang="bg-BG" dirty="0"/>
            <a:t>Социално проучване - анкети</a:t>
          </a:r>
          <a:endParaRPr lang="en-US" dirty="0"/>
        </a:p>
      </dgm:t>
    </dgm:pt>
    <dgm:pt modelId="{2AFC90E8-28B2-4E3F-902B-BD46E15DC7F5}" type="parTrans" cxnId="{7D5E4AEE-FBBD-4899-86A9-FB12759A71EE}">
      <dgm:prSet/>
      <dgm:spPr/>
      <dgm:t>
        <a:bodyPr/>
        <a:lstStyle/>
        <a:p>
          <a:endParaRPr lang="en-US"/>
        </a:p>
      </dgm:t>
    </dgm:pt>
    <dgm:pt modelId="{59924DC6-6288-42C3-9E6E-C0EBA4301B8A}" type="sibTrans" cxnId="{7D5E4AEE-FBBD-4899-86A9-FB12759A71EE}">
      <dgm:prSet/>
      <dgm:spPr/>
      <dgm:t>
        <a:bodyPr/>
        <a:lstStyle/>
        <a:p>
          <a:endParaRPr lang="en-US"/>
        </a:p>
      </dgm:t>
    </dgm:pt>
    <dgm:pt modelId="{7BB51F31-1797-4818-A4A4-CBE4D01EFDF1}" type="pres">
      <dgm:prSet presAssocID="{6F1096DE-2878-4638-AA9A-9E50BDAC20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D594F069-CE0C-4191-9102-A39595343A22}" type="pres">
      <dgm:prSet presAssocID="{CCA76CF1-B9E5-4FA1-BE32-DA088D8DB974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9A02F5D6-4419-4135-8671-D5363D984E10}" type="pres">
      <dgm:prSet presAssocID="{F2E65824-E02B-4883-8C57-37792C577CAC}" presName="spacer" presStyleCnt="0"/>
      <dgm:spPr/>
    </dgm:pt>
    <dgm:pt modelId="{ECFC53A3-7F59-4D6B-AEF3-8DC7048310DD}" type="pres">
      <dgm:prSet presAssocID="{87C5BBA3-AC3E-4E0C-AADC-57200517DCE3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80B7FA98-7ACE-46CA-88AA-3030CFC76149}" type="pres">
      <dgm:prSet presAssocID="{90872A20-05AE-4848-A340-86B4D5B7F7FE}" presName="spacer" presStyleCnt="0"/>
      <dgm:spPr/>
    </dgm:pt>
    <dgm:pt modelId="{9C716320-14F6-45DB-94F5-8FF786611E89}" type="pres">
      <dgm:prSet presAssocID="{D1B7F3CC-C484-43E2-AA27-739FEB3219E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E84A6047-9783-4122-8E8A-89A49E482EF8}" type="pres">
      <dgm:prSet presAssocID="{0A6CD8DA-7F6B-4601-97CD-728E86936F46}" presName="spacer" presStyleCnt="0"/>
      <dgm:spPr/>
    </dgm:pt>
    <dgm:pt modelId="{AAEB796F-62A0-4E36-ACC0-1C842C19FE11}" type="pres">
      <dgm:prSet presAssocID="{72CDF9F9-921B-43D1-BD05-1E8146ACF74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56D9D578-85DD-4C4D-B603-69C84B9BD976}" srcId="{6F1096DE-2878-4638-AA9A-9E50BDAC203E}" destId="{D1B7F3CC-C484-43E2-AA27-739FEB3219E3}" srcOrd="2" destOrd="0" parTransId="{427EBA0B-306C-46F7-9B78-B1BF4E1BF4CE}" sibTransId="{0A6CD8DA-7F6B-4601-97CD-728E86936F46}"/>
    <dgm:cxn modelId="{76764FCD-DB74-4020-A10F-A09AE61C5C5F}" srcId="{6F1096DE-2878-4638-AA9A-9E50BDAC203E}" destId="{87C5BBA3-AC3E-4E0C-AADC-57200517DCE3}" srcOrd="1" destOrd="0" parTransId="{EE9E9C69-7418-448F-86DD-882E72AC03D8}" sibTransId="{90872A20-05AE-4848-A340-86B4D5B7F7FE}"/>
    <dgm:cxn modelId="{E6426F05-2B0F-41AF-8DDE-35B9FCEEB15B}" type="presOf" srcId="{D1B7F3CC-C484-43E2-AA27-739FEB3219E3}" destId="{9C716320-14F6-45DB-94F5-8FF786611E89}" srcOrd="0" destOrd="0" presId="urn:microsoft.com/office/officeart/2005/8/layout/vList2"/>
    <dgm:cxn modelId="{6506908E-A191-483D-BCE8-3AB15ADFA0F9}" type="presOf" srcId="{72CDF9F9-921B-43D1-BD05-1E8146ACF74C}" destId="{AAEB796F-62A0-4E36-ACC0-1C842C19FE11}" srcOrd="0" destOrd="0" presId="urn:microsoft.com/office/officeart/2005/8/layout/vList2"/>
    <dgm:cxn modelId="{87168016-116F-4764-A2A1-4C1B990F912B}" type="presOf" srcId="{6F1096DE-2878-4638-AA9A-9E50BDAC203E}" destId="{7BB51F31-1797-4818-A4A4-CBE4D01EFDF1}" srcOrd="0" destOrd="0" presId="urn:microsoft.com/office/officeart/2005/8/layout/vList2"/>
    <dgm:cxn modelId="{7D5E4AEE-FBBD-4899-86A9-FB12759A71EE}" srcId="{6F1096DE-2878-4638-AA9A-9E50BDAC203E}" destId="{72CDF9F9-921B-43D1-BD05-1E8146ACF74C}" srcOrd="3" destOrd="0" parTransId="{2AFC90E8-28B2-4E3F-902B-BD46E15DC7F5}" sibTransId="{59924DC6-6288-42C3-9E6E-C0EBA4301B8A}"/>
    <dgm:cxn modelId="{6FDBAB24-EF6E-438E-9951-D586C2D63E70}" type="presOf" srcId="{87C5BBA3-AC3E-4E0C-AADC-57200517DCE3}" destId="{ECFC53A3-7F59-4D6B-AEF3-8DC7048310DD}" srcOrd="0" destOrd="0" presId="urn:microsoft.com/office/officeart/2005/8/layout/vList2"/>
    <dgm:cxn modelId="{74293EC4-0FDF-4240-A61D-68BAEDC904C7}" type="presOf" srcId="{CCA76CF1-B9E5-4FA1-BE32-DA088D8DB974}" destId="{D594F069-CE0C-4191-9102-A39595343A22}" srcOrd="0" destOrd="0" presId="urn:microsoft.com/office/officeart/2005/8/layout/vList2"/>
    <dgm:cxn modelId="{75800934-7FF1-46E9-B478-0EE856031A99}" srcId="{6F1096DE-2878-4638-AA9A-9E50BDAC203E}" destId="{CCA76CF1-B9E5-4FA1-BE32-DA088D8DB974}" srcOrd="0" destOrd="0" parTransId="{C8B4B733-A128-43B3-B308-2F6507AC67C2}" sibTransId="{F2E65824-E02B-4883-8C57-37792C577CAC}"/>
    <dgm:cxn modelId="{8E687845-B59B-4348-AE93-DDC3C4599555}" type="presParOf" srcId="{7BB51F31-1797-4818-A4A4-CBE4D01EFDF1}" destId="{D594F069-CE0C-4191-9102-A39595343A22}" srcOrd="0" destOrd="0" presId="urn:microsoft.com/office/officeart/2005/8/layout/vList2"/>
    <dgm:cxn modelId="{66333DBA-D772-4B52-BD04-369FAD0A5F8E}" type="presParOf" srcId="{7BB51F31-1797-4818-A4A4-CBE4D01EFDF1}" destId="{9A02F5D6-4419-4135-8671-D5363D984E10}" srcOrd="1" destOrd="0" presId="urn:microsoft.com/office/officeart/2005/8/layout/vList2"/>
    <dgm:cxn modelId="{29F66762-CCB8-4D42-A347-781FEF5C7B80}" type="presParOf" srcId="{7BB51F31-1797-4818-A4A4-CBE4D01EFDF1}" destId="{ECFC53A3-7F59-4D6B-AEF3-8DC7048310DD}" srcOrd="2" destOrd="0" presId="urn:microsoft.com/office/officeart/2005/8/layout/vList2"/>
    <dgm:cxn modelId="{1028C5A1-2669-447A-AD45-EEF9C283681A}" type="presParOf" srcId="{7BB51F31-1797-4818-A4A4-CBE4D01EFDF1}" destId="{80B7FA98-7ACE-46CA-88AA-3030CFC76149}" srcOrd="3" destOrd="0" presId="urn:microsoft.com/office/officeart/2005/8/layout/vList2"/>
    <dgm:cxn modelId="{686D2505-5156-4B5D-9DE4-B6294974C0B3}" type="presParOf" srcId="{7BB51F31-1797-4818-A4A4-CBE4D01EFDF1}" destId="{9C716320-14F6-45DB-94F5-8FF786611E89}" srcOrd="4" destOrd="0" presId="urn:microsoft.com/office/officeart/2005/8/layout/vList2"/>
    <dgm:cxn modelId="{65096472-1B6B-4DCC-AA7A-7460BBE029AA}" type="presParOf" srcId="{7BB51F31-1797-4818-A4A4-CBE4D01EFDF1}" destId="{E84A6047-9783-4122-8E8A-89A49E482EF8}" srcOrd="5" destOrd="0" presId="urn:microsoft.com/office/officeart/2005/8/layout/vList2"/>
    <dgm:cxn modelId="{BF7139F5-E7AC-46A5-BCCF-5CA68D8218A7}" type="presParOf" srcId="{7BB51F31-1797-4818-A4A4-CBE4D01EFDF1}" destId="{AAEB796F-62A0-4E36-ACC0-1C842C19FE1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BD2DDC-8B22-4CFF-A97D-17589ABB3D7A}" type="doc">
      <dgm:prSet loTypeId="urn:microsoft.com/office/officeart/2005/8/layout/vList2" loCatId="list" qsTypeId="urn:microsoft.com/office/officeart/2005/8/quickstyle/simple2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FEFB304D-FF86-4345-ABB5-D76638CB5EBD}">
      <dgm:prSet/>
      <dgm:spPr/>
      <dgm:t>
        <a:bodyPr/>
        <a:lstStyle/>
        <a:p>
          <a:r>
            <a:rPr lang="bg-BG" dirty="0"/>
            <a:t>Профил на </a:t>
          </a:r>
          <a:r>
            <a:rPr lang="bg-BG" dirty="0" err="1"/>
            <a:t>заинтересовните</a:t>
          </a:r>
          <a:r>
            <a:rPr lang="bg-BG" dirty="0"/>
            <a:t> лица </a:t>
          </a:r>
          <a:endParaRPr lang="en-US" dirty="0"/>
        </a:p>
      </dgm:t>
    </dgm:pt>
    <dgm:pt modelId="{A583997B-A365-47D0-9DFA-72F90211C9A6}" type="parTrans" cxnId="{B004BD9B-16FC-4256-A95E-CB17CF5EC329}">
      <dgm:prSet/>
      <dgm:spPr/>
      <dgm:t>
        <a:bodyPr/>
        <a:lstStyle/>
        <a:p>
          <a:endParaRPr lang="en-US"/>
        </a:p>
      </dgm:t>
    </dgm:pt>
    <dgm:pt modelId="{6F086DD1-9E26-419B-96A8-00C70A661F01}" type="sibTrans" cxnId="{B004BD9B-16FC-4256-A95E-CB17CF5EC329}">
      <dgm:prSet/>
      <dgm:spPr/>
      <dgm:t>
        <a:bodyPr/>
        <a:lstStyle/>
        <a:p>
          <a:endParaRPr lang="en-US"/>
        </a:p>
      </dgm:t>
    </dgm:pt>
    <dgm:pt modelId="{0933219E-AAC3-41BD-B69F-9C25DC4D1F0E}">
      <dgm:prSet/>
      <dgm:spPr/>
      <dgm:t>
        <a:bodyPr/>
        <a:lstStyle/>
        <a:p>
          <a:r>
            <a:rPr lang="bg-BG" dirty="0" smtClean="0"/>
            <a:t>Кои са потребителите на </a:t>
          </a:r>
          <a:r>
            <a:rPr lang="en-US" dirty="0" smtClean="0"/>
            <a:t>Visual Stylist</a:t>
          </a:r>
          <a:r>
            <a:rPr lang="bg-BG" dirty="0" smtClean="0"/>
            <a:t>?</a:t>
          </a:r>
          <a:endParaRPr lang="en-US" dirty="0"/>
        </a:p>
      </dgm:t>
    </dgm:pt>
    <dgm:pt modelId="{C1ECC949-AEB7-45DE-8E26-9CD44E66F2CD}" type="parTrans" cxnId="{2323AF16-0ED1-4152-98A8-483351CC68A5}">
      <dgm:prSet/>
      <dgm:spPr/>
      <dgm:t>
        <a:bodyPr/>
        <a:lstStyle/>
        <a:p>
          <a:endParaRPr lang="en-US"/>
        </a:p>
      </dgm:t>
    </dgm:pt>
    <dgm:pt modelId="{018A80F4-50A2-4C13-AA27-3714B7DF210B}" type="sibTrans" cxnId="{2323AF16-0ED1-4152-98A8-483351CC68A5}">
      <dgm:prSet/>
      <dgm:spPr/>
      <dgm:t>
        <a:bodyPr/>
        <a:lstStyle/>
        <a:p>
          <a:endParaRPr lang="en-US"/>
        </a:p>
      </dgm:t>
    </dgm:pt>
    <dgm:pt modelId="{55927775-C63D-460D-8227-D3B8498E90C5}">
      <dgm:prSet/>
      <dgm:spPr/>
      <dgm:t>
        <a:bodyPr/>
        <a:lstStyle/>
        <a:p>
          <a:r>
            <a:rPr lang="bg-BG" dirty="0"/>
            <a:t>Каква е връзката им </a:t>
          </a:r>
          <a:r>
            <a:rPr lang="bg-BG" dirty="0" smtClean="0"/>
            <a:t>с</a:t>
          </a:r>
          <a:r>
            <a:rPr lang="en-US" dirty="0" smtClean="0"/>
            <a:t> Visual Stylist</a:t>
          </a:r>
          <a:r>
            <a:rPr lang="bg-BG" dirty="0" smtClean="0"/>
            <a:t> </a:t>
          </a:r>
          <a:r>
            <a:rPr lang="bg-BG" dirty="0"/>
            <a:t>(преки потребители или други)</a:t>
          </a:r>
          <a:endParaRPr lang="en-US" dirty="0"/>
        </a:p>
      </dgm:t>
    </dgm:pt>
    <dgm:pt modelId="{FCF98FDB-5B44-45E5-A4DF-23E54E5730FC}" type="parTrans" cxnId="{9616250B-CEDF-4301-ACB7-00390C2433C3}">
      <dgm:prSet/>
      <dgm:spPr/>
      <dgm:t>
        <a:bodyPr/>
        <a:lstStyle/>
        <a:p>
          <a:endParaRPr lang="en-US"/>
        </a:p>
      </dgm:t>
    </dgm:pt>
    <dgm:pt modelId="{A08B97F2-2064-4884-8FA3-E6921A713077}" type="sibTrans" cxnId="{9616250B-CEDF-4301-ACB7-00390C2433C3}">
      <dgm:prSet/>
      <dgm:spPr/>
      <dgm:t>
        <a:bodyPr/>
        <a:lstStyle/>
        <a:p>
          <a:endParaRPr lang="en-US"/>
        </a:p>
      </dgm:t>
    </dgm:pt>
    <dgm:pt modelId="{AFA81764-7E41-4503-82C6-62A7C1D5DB9B}">
      <dgm:prSet/>
      <dgm:spPr/>
      <dgm:t>
        <a:bodyPr/>
        <a:lstStyle/>
        <a:p>
          <a:r>
            <a:rPr lang="bg-BG" dirty="0"/>
            <a:t>Защо </a:t>
          </a:r>
          <a:r>
            <a:rPr lang="bg-BG" dirty="0" smtClean="0"/>
            <a:t>ги избрахме? </a:t>
          </a:r>
          <a:endParaRPr lang="en-US" dirty="0"/>
        </a:p>
      </dgm:t>
    </dgm:pt>
    <dgm:pt modelId="{59A7CFEC-B447-4034-8BEB-F0A8866684B8}" type="parTrans" cxnId="{6E698FDA-2DE1-4F03-B5EE-A839142EFE05}">
      <dgm:prSet/>
      <dgm:spPr/>
      <dgm:t>
        <a:bodyPr/>
        <a:lstStyle/>
        <a:p>
          <a:endParaRPr lang="en-US"/>
        </a:p>
      </dgm:t>
    </dgm:pt>
    <dgm:pt modelId="{AC208CC1-BDF5-4AD8-91BF-473F0D9CB348}" type="sibTrans" cxnId="{6E698FDA-2DE1-4F03-B5EE-A839142EFE05}">
      <dgm:prSet/>
      <dgm:spPr/>
      <dgm:t>
        <a:bodyPr/>
        <a:lstStyle/>
        <a:p>
          <a:endParaRPr lang="en-US"/>
        </a:p>
      </dgm:t>
    </dgm:pt>
    <dgm:pt modelId="{554FA445-97F2-4486-9C1A-67995E2278F3}">
      <dgm:prSet/>
      <dgm:spPr/>
      <dgm:t>
        <a:bodyPr/>
        <a:lstStyle/>
        <a:p>
          <a:r>
            <a:rPr lang="bg-BG"/>
            <a:t>Подход</a:t>
          </a:r>
          <a:endParaRPr lang="en-US"/>
        </a:p>
      </dgm:t>
    </dgm:pt>
    <dgm:pt modelId="{008DD891-5030-4586-BF57-085179E494D3}" type="parTrans" cxnId="{F4B62497-F026-436C-BC5D-B0A263CEFE3C}">
      <dgm:prSet/>
      <dgm:spPr/>
      <dgm:t>
        <a:bodyPr/>
        <a:lstStyle/>
        <a:p>
          <a:endParaRPr lang="en-US"/>
        </a:p>
      </dgm:t>
    </dgm:pt>
    <dgm:pt modelId="{36651331-AB4C-4B0E-9B87-96A5A62885D0}" type="sibTrans" cxnId="{F4B62497-F026-436C-BC5D-B0A263CEFE3C}">
      <dgm:prSet/>
      <dgm:spPr/>
      <dgm:t>
        <a:bodyPr/>
        <a:lstStyle/>
        <a:p>
          <a:endParaRPr lang="en-US"/>
        </a:p>
      </dgm:t>
    </dgm:pt>
    <dgm:pt modelId="{2BDE8A6F-1E13-4010-9B94-B74791A177C7}">
      <dgm:prSet/>
      <dgm:spPr/>
      <dgm:t>
        <a:bodyPr/>
        <a:lstStyle/>
        <a:p>
          <a:r>
            <a:rPr lang="bg-BG" dirty="0"/>
            <a:t>„</a:t>
          </a:r>
          <a:r>
            <a:rPr lang="en-US" dirty="0"/>
            <a:t>Face to Face</a:t>
          </a:r>
          <a:r>
            <a:rPr lang="bg-BG" dirty="0"/>
            <a:t>“ интервю</a:t>
          </a:r>
          <a:endParaRPr lang="en-US" dirty="0"/>
        </a:p>
      </dgm:t>
    </dgm:pt>
    <dgm:pt modelId="{A35C9877-2E0B-441C-98AC-7AAB830DD72D}" type="parTrans" cxnId="{2EB2BF18-6809-4C7B-A8C6-DE0A8B754E20}">
      <dgm:prSet/>
      <dgm:spPr/>
      <dgm:t>
        <a:bodyPr/>
        <a:lstStyle/>
        <a:p>
          <a:endParaRPr lang="en-US"/>
        </a:p>
      </dgm:t>
    </dgm:pt>
    <dgm:pt modelId="{CA1A436B-729A-4442-AC11-50D08939CED1}" type="sibTrans" cxnId="{2EB2BF18-6809-4C7B-A8C6-DE0A8B754E20}">
      <dgm:prSet/>
      <dgm:spPr/>
      <dgm:t>
        <a:bodyPr/>
        <a:lstStyle/>
        <a:p>
          <a:endParaRPr lang="en-US"/>
        </a:p>
      </dgm:t>
    </dgm:pt>
    <dgm:pt modelId="{E7B2B22E-7BA5-4FA2-955C-90C7FEF422D4}">
      <dgm:prSet/>
      <dgm:spPr/>
      <dgm:t>
        <a:bodyPr/>
        <a:lstStyle/>
        <a:p>
          <a:r>
            <a:rPr lang="bg-BG" dirty="0"/>
            <a:t>Анкети</a:t>
          </a:r>
          <a:endParaRPr lang="en-US" dirty="0"/>
        </a:p>
      </dgm:t>
    </dgm:pt>
    <dgm:pt modelId="{D75285BF-C620-4B12-9A62-D4A773DFD03F}" type="parTrans" cxnId="{58CB714C-3DBB-419C-AF7B-61AC5DCF39BA}">
      <dgm:prSet/>
      <dgm:spPr/>
      <dgm:t>
        <a:bodyPr/>
        <a:lstStyle/>
        <a:p>
          <a:endParaRPr lang="en-US"/>
        </a:p>
      </dgm:t>
    </dgm:pt>
    <dgm:pt modelId="{7163959E-4B7F-44DE-9AC3-38C2B62CC187}" type="sibTrans" cxnId="{58CB714C-3DBB-419C-AF7B-61AC5DCF39BA}">
      <dgm:prSet/>
      <dgm:spPr/>
      <dgm:t>
        <a:bodyPr/>
        <a:lstStyle/>
        <a:p>
          <a:endParaRPr lang="en-US"/>
        </a:p>
      </dgm:t>
    </dgm:pt>
    <dgm:pt modelId="{1419276E-3992-4516-A797-D40D8CAF5D00}">
      <dgm:prSet/>
      <dgm:spPr/>
      <dgm:t>
        <a:bodyPr/>
        <a:lstStyle/>
        <a:p>
          <a:r>
            <a:rPr lang="bg-BG"/>
            <a:t>Въпросници</a:t>
          </a:r>
          <a:endParaRPr lang="en-US"/>
        </a:p>
      </dgm:t>
    </dgm:pt>
    <dgm:pt modelId="{3A95AEFC-D4EB-4495-A6FE-4BAF3DBA4193}" type="parTrans" cxnId="{E5742902-843E-4955-9296-7DFE478D80E9}">
      <dgm:prSet/>
      <dgm:spPr/>
      <dgm:t>
        <a:bodyPr/>
        <a:lstStyle/>
        <a:p>
          <a:endParaRPr lang="en-US"/>
        </a:p>
      </dgm:t>
    </dgm:pt>
    <dgm:pt modelId="{F310619D-C768-48CD-BDFC-AC35A0F55C80}" type="sibTrans" cxnId="{E5742902-843E-4955-9296-7DFE478D80E9}">
      <dgm:prSet/>
      <dgm:spPr/>
      <dgm:t>
        <a:bodyPr/>
        <a:lstStyle/>
        <a:p>
          <a:endParaRPr lang="en-US"/>
        </a:p>
      </dgm:t>
    </dgm:pt>
    <dgm:pt modelId="{B9D56A54-C8D5-4173-8C92-74A68C45FC4E}" type="pres">
      <dgm:prSet presAssocID="{59BD2DDC-8B22-4CFF-A97D-17589ABB3D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bg-BG"/>
        </a:p>
      </dgm:t>
    </dgm:pt>
    <dgm:pt modelId="{D53412BF-29DC-482D-AEC8-1667B036F81B}" type="pres">
      <dgm:prSet presAssocID="{FEFB304D-FF86-4345-ABB5-D76638CB5EB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03F3AEA2-8B14-4FCF-9862-C189525B25E5}" type="pres">
      <dgm:prSet presAssocID="{FEFB304D-FF86-4345-ABB5-D76638CB5EB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5838DB9-20B6-4351-BEBD-C68DE7DCA280}" type="pres">
      <dgm:prSet presAssocID="{554FA445-97F2-4486-9C1A-67995E2278F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D4084345-F284-444A-BD92-C2C1B3089C26}" type="pres">
      <dgm:prSet presAssocID="{554FA445-97F2-4486-9C1A-67995E2278F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bg-BG"/>
        </a:p>
      </dgm:t>
    </dgm:pt>
    <dgm:pt modelId="{77892C3F-595B-4579-AC9D-1040959AB109}" type="pres">
      <dgm:prSet presAssocID="{1419276E-3992-4516-A797-D40D8CAF5D00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bg-BG"/>
        </a:p>
      </dgm:t>
    </dgm:pt>
  </dgm:ptLst>
  <dgm:cxnLst>
    <dgm:cxn modelId="{58CB714C-3DBB-419C-AF7B-61AC5DCF39BA}" srcId="{554FA445-97F2-4486-9C1A-67995E2278F3}" destId="{E7B2B22E-7BA5-4FA2-955C-90C7FEF422D4}" srcOrd="1" destOrd="0" parTransId="{D75285BF-C620-4B12-9A62-D4A773DFD03F}" sibTransId="{7163959E-4B7F-44DE-9AC3-38C2B62CC187}"/>
    <dgm:cxn modelId="{2323AF16-0ED1-4152-98A8-483351CC68A5}" srcId="{FEFB304D-FF86-4345-ABB5-D76638CB5EBD}" destId="{0933219E-AAC3-41BD-B69F-9C25DC4D1F0E}" srcOrd="0" destOrd="0" parTransId="{C1ECC949-AEB7-45DE-8E26-9CD44E66F2CD}" sibTransId="{018A80F4-50A2-4C13-AA27-3714B7DF210B}"/>
    <dgm:cxn modelId="{DBE4B2D8-307B-4950-A976-39E27434E677}" type="presOf" srcId="{1419276E-3992-4516-A797-D40D8CAF5D00}" destId="{77892C3F-595B-4579-AC9D-1040959AB109}" srcOrd="0" destOrd="0" presId="urn:microsoft.com/office/officeart/2005/8/layout/vList2"/>
    <dgm:cxn modelId="{F9C75B0F-08BF-49AC-B2FB-E09AC9FA8E8D}" type="presOf" srcId="{E7B2B22E-7BA5-4FA2-955C-90C7FEF422D4}" destId="{D4084345-F284-444A-BD92-C2C1B3089C26}" srcOrd="0" destOrd="1" presId="urn:microsoft.com/office/officeart/2005/8/layout/vList2"/>
    <dgm:cxn modelId="{E5742902-843E-4955-9296-7DFE478D80E9}" srcId="{59BD2DDC-8B22-4CFF-A97D-17589ABB3D7A}" destId="{1419276E-3992-4516-A797-D40D8CAF5D00}" srcOrd="2" destOrd="0" parTransId="{3A95AEFC-D4EB-4495-A6FE-4BAF3DBA4193}" sibTransId="{F310619D-C768-48CD-BDFC-AC35A0F55C80}"/>
    <dgm:cxn modelId="{F4B62497-F026-436C-BC5D-B0A263CEFE3C}" srcId="{59BD2DDC-8B22-4CFF-A97D-17589ABB3D7A}" destId="{554FA445-97F2-4486-9C1A-67995E2278F3}" srcOrd="1" destOrd="0" parTransId="{008DD891-5030-4586-BF57-085179E494D3}" sibTransId="{36651331-AB4C-4B0E-9B87-96A5A62885D0}"/>
    <dgm:cxn modelId="{B004BD9B-16FC-4256-A95E-CB17CF5EC329}" srcId="{59BD2DDC-8B22-4CFF-A97D-17589ABB3D7A}" destId="{FEFB304D-FF86-4345-ABB5-D76638CB5EBD}" srcOrd="0" destOrd="0" parTransId="{A583997B-A365-47D0-9DFA-72F90211C9A6}" sibTransId="{6F086DD1-9E26-419B-96A8-00C70A661F01}"/>
    <dgm:cxn modelId="{09B11E2E-3753-44BF-8B0C-2371BAF02FCA}" type="presOf" srcId="{59BD2DDC-8B22-4CFF-A97D-17589ABB3D7A}" destId="{B9D56A54-C8D5-4173-8C92-74A68C45FC4E}" srcOrd="0" destOrd="0" presId="urn:microsoft.com/office/officeart/2005/8/layout/vList2"/>
    <dgm:cxn modelId="{1D378602-54CC-44E6-8E3E-CE48D5B25B4B}" type="presOf" srcId="{55927775-C63D-460D-8227-D3B8498E90C5}" destId="{03F3AEA2-8B14-4FCF-9862-C189525B25E5}" srcOrd="0" destOrd="1" presId="urn:microsoft.com/office/officeart/2005/8/layout/vList2"/>
    <dgm:cxn modelId="{84E304B4-3219-4272-9329-A330042EB0C4}" type="presOf" srcId="{2BDE8A6F-1E13-4010-9B94-B74791A177C7}" destId="{D4084345-F284-444A-BD92-C2C1B3089C26}" srcOrd="0" destOrd="0" presId="urn:microsoft.com/office/officeart/2005/8/layout/vList2"/>
    <dgm:cxn modelId="{2EB2BF18-6809-4C7B-A8C6-DE0A8B754E20}" srcId="{554FA445-97F2-4486-9C1A-67995E2278F3}" destId="{2BDE8A6F-1E13-4010-9B94-B74791A177C7}" srcOrd="0" destOrd="0" parTransId="{A35C9877-2E0B-441C-98AC-7AAB830DD72D}" sibTransId="{CA1A436B-729A-4442-AC11-50D08939CED1}"/>
    <dgm:cxn modelId="{09C3CE22-0D7A-41EC-B9D1-B9245ACCA6C6}" type="presOf" srcId="{0933219E-AAC3-41BD-B69F-9C25DC4D1F0E}" destId="{03F3AEA2-8B14-4FCF-9862-C189525B25E5}" srcOrd="0" destOrd="0" presId="urn:microsoft.com/office/officeart/2005/8/layout/vList2"/>
    <dgm:cxn modelId="{9616250B-CEDF-4301-ACB7-00390C2433C3}" srcId="{FEFB304D-FF86-4345-ABB5-D76638CB5EBD}" destId="{55927775-C63D-460D-8227-D3B8498E90C5}" srcOrd="1" destOrd="0" parTransId="{FCF98FDB-5B44-45E5-A4DF-23E54E5730FC}" sibTransId="{A08B97F2-2064-4884-8FA3-E6921A713077}"/>
    <dgm:cxn modelId="{6E698FDA-2DE1-4F03-B5EE-A839142EFE05}" srcId="{FEFB304D-FF86-4345-ABB5-D76638CB5EBD}" destId="{AFA81764-7E41-4503-82C6-62A7C1D5DB9B}" srcOrd="2" destOrd="0" parTransId="{59A7CFEC-B447-4034-8BEB-F0A8866684B8}" sibTransId="{AC208CC1-BDF5-4AD8-91BF-473F0D9CB348}"/>
    <dgm:cxn modelId="{E217EFFC-A953-46B2-817D-A10B10682A6E}" type="presOf" srcId="{AFA81764-7E41-4503-82C6-62A7C1D5DB9B}" destId="{03F3AEA2-8B14-4FCF-9862-C189525B25E5}" srcOrd="0" destOrd="2" presId="urn:microsoft.com/office/officeart/2005/8/layout/vList2"/>
    <dgm:cxn modelId="{33AEFD55-E11D-4BB2-BF2D-3370E4F0F26B}" type="presOf" srcId="{FEFB304D-FF86-4345-ABB5-D76638CB5EBD}" destId="{D53412BF-29DC-482D-AEC8-1667B036F81B}" srcOrd="0" destOrd="0" presId="urn:microsoft.com/office/officeart/2005/8/layout/vList2"/>
    <dgm:cxn modelId="{6D41647A-822F-49FD-98C4-9E00F67FAA6C}" type="presOf" srcId="{554FA445-97F2-4486-9C1A-67995E2278F3}" destId="{75838DB9-20B6-4351-BEBD-C68DE7DCA280}" srcOrd="0" destOrd="0" presId="urn:microsoft.com/office/officeart/2005/8/layout/vList2"/>
    <dgm:cxn modelId="{3B46B6DB-F296-4A33-AFC4-D74C2604AE16}" type="presParOf" srcId="{B9D56A54-C8D5-4173-8C92-74A68C45FC4E}" destId="{D53412BF-29DC-482D-AEC8-1667B036F81B}" srcOrd="0" destOrd="0" presId="urn:microsoft.com/office/officeart/2005/8/layout/vList2"/>
    <dgm:cxn modelId="{1F3F5A40-150C-4394-8F9F-BEEBFA8A6C40}" type="presParOf" srcId="{B9D56A54-C8D5-4173-8C92-74A68C45FC4E}" destId="{03F3AEA2-8B14-4FCF-9862-C189525B25E5}" srcOrd="1" destOrd="0" presId="urn:microsoft.com/office/officeart/2005/8/layout/vList2"/>
    <dgm:cxn modelId="{5E8A8D3B-1EE7-471A-B2AE-2FDE10507319}" type="presParOf" srcId="{B9D56A54-C8D5-4173-8C92-74A68C45FC4E}" destId="{75838DB9-20B6-4351-BEBD-C68DE7DCA280}" srcOrd="2" destOrd="0" presId="urn:microsoft.com/office/officeart/2005/8/layout/vList2"/>
    <dgm:cxn modelId="{4078FD2D-A1A0-4325-9F1A-A1A7A4603790}" type="presParOf" srcId="{B9D56A54-C8D5-4173-8C92-74A68C45FC4E}" destId="{D4084345-F284-444A-BD92-C2C1B3089C26}" srcOrd="3" destOrd="0" presId="urn:microsoft.com/office/officeart/2005/8/layout/vList2"/>
    <dgm:cxn modelId="{A3A4425E-E45C-45F6-BDB4-7F42A97B7EA1}" type="presParOf" srcId="{B9D56A54-C8D5-4173-8C92-74A68C45FC4E}" destId="{77892C3F-595B-4579-AC9D-1040959AB1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4F069-CE0C-4191-9102-A39595343A22}">
      <dsp:nvSpPr>
        <dsp:cNvPr id="0" name=""/>
        <dsp:cNvSpPr/>
      </dsp:nvSpPr>
      <dsp:spPr>
        <a:xfrm>
          <a:off x="0" y="707493"/>
          <a:ext cx="7932419" cy="6318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/>
            <a:t>Проучване за осъществимост (</a:t>
          </a:r>
          <a:r>
            <a:rPr lang="en-US" sz="2700" kern="1200" dirty="0"/>
            <a:t>feasibility study</a:t>
          </a:r>
          <a:r>
            <a:rPr lang="bg-BG" sz="2700" kern="1200" dirty="0"/>
            <a:t>) </a:t>
          </a:r>
          <a:endParaRPr lang="en-US" sz="2700" kern="1200" dirty="0"/>
        </a:p>
      </dsp:txBody>
      <dsp:txXfrm>
        <a:off x="30842" y="738335"/>
        <a:ext cx="7870735" cy="570116"/>
      </dsp:txXfrm>
    </dsp:sp>
    <dsp:sp modelId="{ECFC53A3-7F59-4D6B-AEF3-8DC7048310DD}">
      <dsp:nvSpPr>
        <dsp:cNvPr id="0" name=""/>
        <dsp:cNvSpPr/>
      </dsp:nvSpPr>
      <dsp:spPr>
        <a:xfrm>
          <a:off x="0" y="1417053"/>
          <a:ext cx="7932419" cy="6318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 err="1"/>
            <a:t>Брейнсторминг</a:t>
          </a:r>
          <a:endParaRPr lang="en-US" sz="2700" kern="1200" dirty="0"/>
        </a:p>
      </dsp:txBody>
      <dsp:txXfrm>
        <a:off x="30842" y="1447895"/>
        <a:ext cx="7870735" cy="570116"/>
      </dsp:txXfrm>
    </dsp:sp>
    <dsp:sp modelId="{9C716320-14F6-45DB-94F5-8FF786611E89}">
      <dsp:nvSpPr>
        <dsp:cNvPr id="0" name=""/>
        <dsp:cNvSpPr/>
      </dsp:nvSpPr>
      <dsp:spPr>
        <a:xfrm>
          <a:off x="0" y="2126614"/>
          <a:ext cx="7932419" cy="6318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/>
            <a:t>Интервюта</a:t>
          </a:r>
          <a:endParaRPr lang="en-US" sz="2700" kern="1200" dirty="0"/>
        </a:p>
      </dsp:txBody>
      <dsp:txXfrm>
        <a:off x="30842" y="2157456"/>
        <a:ext cx="7870735" cy="570116"/>
      </dsp:txXfrm>
    </dsp:sp>
    <dsp:sp modelId="{AAEB796F-62A0-4E36-ACC0-1C842C19FE11}">
      <dsp:nvSpPr>
        <dsp:cNvPr id="0" name=""/>
        <dsp:cNvSpPr/>
      </dsp:nvSpPr>
      <dsp:spPr>
        <a:xfrm>
          <a:off x="0" y="2836174"/>
          <a:ext cx="7932419" cy="6318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700" kern="1200" dirty="0"/>
            <a:t>Социално проучване - анкети</a:t>
          </a:r>
          <a:endParaRPr lang="en-US" sz="2700" kern="1200" dirty="0"/>
        </a:p>
      </dsp:txBody>
      <dsp:txXfrm>
        <a:off x="30842" y="2867016"/>
        <a:ext cx="7870735" cy="570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412BF-29DC-482D-AEC8-1667B036F81B}">
      <dsp:nvSpPr>
        <dsp:cNvPr id="0" name=""/>
        <dsp:cNvSpPr/>
      </dsp:nvSpPr>
      <dsp:spPr>
        <a:xfrm>
          <a:off x="0" y="39918"/>
          <a:ext cx="7932419" cy="6552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800" kern="1200" dirty="0"/>
            <a:t>Профил на </a:t>
          </a:r>
          <a:r>
            <a:rPr lang="bg-BG" sz="2800" kern="1200" dirty="0" err="1"/>
            <a:t>заинтересовните</a:t>
          </a:r>
          <a:r>
            <a:rPr lang="bg-BG" sz="2800" kern="1200" dirty="0"/>
            <a:t> лица </a:t>
          </a:r>
          <a:endParaRPr lang="en-US" sz="2800" kern="1200" dirty="0"/>
        </a:p>
      </dsp:txBody>
      <dsp:txXfrm>
        <a:off x="31984" y="71902"/>
        <a:ext cx="7868451" cy="591232"/>
      </dsp:txXfrm>
    </dsp:sp>
    <dsp:sp modelId="{03F3AEA2-8B14-4FCF-9862-C189525B25E5}">
      <dsp:nvSpPr>
        <dsp:cNvPr id="0" name=""/>
        <dsp:cNvSpPr/>
      </dsp:nvSpPr>
      <dsp:spPr>
        <a:xfrm>
          <a:off x="0" y="695118"/>
          <a:ext cx="7932419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5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2200" kern="1200" dirty="0" smtClean="0"/>
            <a:t>Кои са потребителите на </a:t>
          </a:r>
          <a:r>
            <a:rPr lang="en-US" sz="2200" kern="1200" dirty="0" smtClean="0"/>
            <a:t>Visual Stylist</a:t>
          </a:r>
          <a:r>
            <a:rPr lang="bg-BG" sz="2200" kern="1200" dirty="0" smtClean="0"/>
            <a:t>?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2200" kern="1200" dirty="0"/>
            <a:t>Каква е връзката им </a:t>
          </a:r>
          <a:r>
            <a:rPr lang="bg-BG" sz="2200" kern="1200" dirty="0" smtClean="0"/>
            <a:t>с</a:t>
          </a:r>
          <a:r>
            <a:rPr lang="en-US" sz="2200" kern="1200" dirty="0" smtClean="0"/>
            <a:t> Visual Stylist</a:t>
          </a:r>
          <a:r>
            <a:rPr lang="bg-BG" sz="2200" kern="1200" dirty="0" smtClean="0"/>
            <a:t> </a:t>
          </a:r>
          <a:r>
            <a:rPr lang="bg-BG" sz="2200" kern="1200" dirty="0"/>
            <a:t>(преки потребители или други)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2200" kern="1200" dirty="0"/>
            <a:t>Защо </a:t>
          </a:r>
          <a:r>
            <a:rPr lang="bg-BG" sz="2200" kern="1200" dirty="0" smtClean="0"/>
            <a:t>ги избрахме? </a:t>
          </a:r>
          <a:endParaRPr lang="en-US" sz="2200" kern="1200" dirty="0"/>
        </a:p>
      </dsp:txBody>
      <dsp:txXfrm>
        <a:off x="0" y="695118"/>
        <a:ext cx="7932419" cy="1391040"/>
      </dsp:txXfrm>
    </dsp:sp>
    <dsp:sp modelId="{75838DB9-20B6-4351-BEBD-C68DE7DCA280}">
      <dsp:nvSpPr>
        <dsp:cNvPr id="0" name=""/>
        <dsp:cNvSpPr/>
      </dsp:nvSpPr>
      <dsp:spPr>
        <a:xfrm>
          <a:off x="0" y="2086159"/>
          <a:ext cx="7932419" cy="6552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800" kern="1200"/>
            <a:t>Подход</a:t>
          </a:r>
          <a:endParaRPr lang="en-US" sz="2800" kern="1200"/>
        </a:p>
      </dsp:txBody>
      <dsp:txXfrm>
        <a:off x="31984" y="2118143"/>
        <a:ext cx="7868451" cy="591232"/>
      </dsp:txXfrm>
    </dsp:sp>
    <dsp:sp modelId="{D4084345-F284-444A-BD92-C2C1B3089C26}">
      <dsp:nvSpPr>
        <dsp:cNvPr id="0" name=""/>
        <dsp:cNvSpPr/>
      </dsp:nvSpPr>
      <dsp:spPr>
        <a:xfrm>
          <a:off x="0" y="2741358"/>
          <a:ext cx="7932419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5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2200" kern="1200" dirty="0"/>
            <a:t>„</a:t>
          </a:r>
          <a:r>
            <a:rPr lang="en-US" sz="2200" kern="1200" dirty="0"/>
            <a:t>Face to Face</a:t>
          </a:r>
          <a:r>
            <a:rPr lang="bg-BG" sz="2200" kern="1200" dirty="0"/>
            <a:t>“ интервю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bg-BG" sz="2200" kern="1200" dirty="0"/>
            <a:t>Анкети</a:t>
          </a:r>
          <a:endParaRPr lang="en-US" sz="2200" kern="1200" dirty="0"/>
        </a:p>
      </dsp:txBody>
      <dsp:txXfrm>
        <a:off x="0" y="2741358"/>
        <a:ext cx="7932419" cy="738990"/>
      </dsp:txXfrm>
    </dsp:sp>
    <dsp:sp modelId="{77892C3F-595B-4579-AC9D-1040959AB109}">
      <dsp:nvSpPr>
        <dsp:cNvPr id="0" name=""/>
        <dsp:cNvSpPr/>
      </dsp:nvSpPr>
      <dsp:spPr>
        <a:xfrm>
          <a:off x="0" y="3480349"/>
          <a:ext cx="7932419" cy="65520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bg-BG" sz="2800" kern="1200"/>
            <a:t>Въпросници</a:t>
          </a:r>
          <a:endParaRPr lang="en-US" sz="2800" kern="1200"/>
        </a:p>
      </dsp:txBody>
      <dsp:txXfrm>
        <a:off x="31984" y="3512333"/>
        <a:ext cx="7868451" cy="591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3B1752-892E-433C-B4C8-0AFAF5E2D62A}" type="datetimeFigureOut">
              <a:rPr lang="bg-BG"/>
              <a:pPr>
                <a:defRPr/>
              </a:pPr>
              <a:t>6.6.2021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bg-BG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bg-BG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08C626-F7E1-4D41-81DB-BA0478A13191}" type="slidenum">
              <a:rPr lang="bg-BG"/>
              <a:pPr>
                <a:defRPr/>
              </a:pPr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bg-BG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D6DA95-0FD1-4828-9F59-9FF8358B827C}" type="slidenum">
              <a:rPr lang="bg-BG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pPr>
              <a:defRPr/>
            </a:pPr>
            <a:r>
              <a:rPr lang="en-US"/>
              <a:t>2013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pPr>
              <a:defRPr/>
            </a:pPr>
            <a:fld id="{C7B8CDF8-4F4F-420E-83C9-BBD3C192AA5E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98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F7099C-D6DC-4EB1-B530-10DA0E8BEB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pPr>
              <a:defRPr/>
            </a:pPr>
            <a:fld id="{48FDD82A-A425-4A88-B571-B81BE703E31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1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4750C-19EA-428D-8F45-3D39E0788C18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74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pPr>
              <a:defRPr/>
            </a:pPr>
            <a:fld id="{A11CBD32-8E59-43A2-8406-4A1DB15C1941}" type="slidenum">
              <a:rPr lang="en-US" smtClean="0"/>
              <a:pPr>
                <a:defRPr/>
              </a:pPr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6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pPr>
              <a:defRPr/>
            </a:pPr>
            <a:fld id="{2DEFC7C1-0CF0-4B95-B418-5AE474269E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2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pPr>
              <a:defRPr/>
            </a:pPr>
            <a:fld id="{297292DA-7D06-49D1-A5DB-3DF9CF0A32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6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6B6F2-9D3F-44A7-A66F-8ACE451177A7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03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pPr>
              <a:defRPr/>
            </a:pPr>
            <a:fld id="{0564202C-4EA3-4F1E-9CF0-93CADC6AF376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2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716C92-A230-4029-8D08-7070D41D5F95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74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pPr>
              <a:defRPr/>
            </a:pPr>
            <a:r>
              <a:rPr lang="en-US"/>
              <a:t>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pPr>
              <a:defRPr/>
            </a:pPr>
            <a:fld id="{83EBCEB7-9959-4EAD-8BA0-FA904A6E710F}" type="slidenum">
              <a:rPr lang="en-US" smtClean="0"/>
              <a:pPr>
                <a:defRPr/>
              </a:pPr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4237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2013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bg-BG"/>
              <a:t>Анализ на софтуерните изисквания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4C462B6-2BCF-4C8F-9A67-07A607681308}" type="slidenum">
              <a:rPr lang="en-US" smtClean="0"/>
              <a:pPr>
                <a:defRPr/>
              </a:pPr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04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00213"/>
            <a:ext cx="7772400" cy="1828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Visual Stylist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bg-BG" dirty="0" smtClean="0"/>
              <a:t>Мая </a:t>
            </a:r>
            <a:r>
              <a:rPr lang="bg-BG" dirty="0" err="1" smtClean="0"/>
              <a:t>Бораджиева</a:t>
            </a:r>
            <a:r>
              <a:rPr lang="bg-BG" dirty="0" smtClean="0"/>
              <a:t>, 62335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bg-BG" dirty="0" smtClean="0"/>
              <a:t>Любка </a:t>
            </a:r>
            <a:r>
              <a:rPr lang="bg-BG" dirty="0" err="1" smtClean="0"/>
              <a:t>Ангелинина</a:t>
            </a:r>
            <a:r>
              <a:rPr lang="bg-BG" dirty="0" smtClean="0"/>
              <a:t>, 62342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bg-BG" dirty="0" smtClean="0"/>
              <a:t>Николета Вълчинова, 62322</a:t>
            </a:r>
            <a:endParaRPr lang="bg-B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94" y="320040"/>
            <a:ext cx="6713840" cy="861002"/>
          </a:xfrm>
        </p:spPr>
        <p:txBody>
          <a:bodyPr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sz="2600" dirty="0">
                <a:solidFill>
                  <a:schemeClr val="accent1"/>
                </a:solidFill>
              </a:rPr>
              <a:t>Основни диаграми на потребителските  случаи</a:t>
            </a:r>
            <a:endParaRPr lang="en-US" sz="260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DEDBE27-2B47-48C0-AF39-C9DE9AC62D61}" type="slidenum">
              <a:rPr lang="en-US"/>
              <a:pPr>
                <a:spcAft>
                  <a:spcPts val="60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pic>
        <p:nvPicPr>
          <p:cNvPr id="30" name="Картина 29" descr="https://lh5.googleusercontent.com/m9hIaqWjit3FNKHlUZ9v77hkYoC0Zc-pMkyGtPu62fEi9khoVqjBRNopBvz7W2Swu2Vcz4LMPmdioMd8jMaQIfWALmKkYcjiHNUGYkJjQ-ZqL8XlTkC3dyCe8ATLH_jESzkmuOnK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10" y="1020762"/>
            <a:ext cx="8641697" cy="5526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0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94" y="320040"/>
            <a:ext cx="6713840" cy="861002"/>
          </a:xfrm>
        </p:spPr>
        <p:txBody>
          <a:bodyPr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sz="2600" dirty="0">
                <a:solidFill>
                  <a:schemeClr val="accent1"/>
                </a:solidFill>
              </a:rPr>
              <a:t>Основни диаграми на потребителските  случаи</a:t>
            </a:r>
            <a:endParaRPr lang="en-US" sz="260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DEDBE27-2B47-48C0-AF39-C9DE9AC62D61}" type="slidenum">
              <a:rPr lang="en-US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pic>
        <p:nvPicPr>
          <p:cNvPr id="1026" name="Picture 2" descr="190900930_2547228682252056_3769434608139062152_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40" y="892430"/>
            <a:ext cx="8363185" cy="5843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8916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32B5B2A-446D-4A02-A5C1-1AE2E988FA38}" type="slidenum">
              <a:rPr lang="en-US"/>
              <a:pPr>
                <a:spcAft>
                  <a:spcPts val="60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68" y="630936"/>
            <a:ext cx="7609680" cy="718058"/>
          </a:xfrm>
        </p:spPr>
        <p:txBody>
          <a:bodyPr anchor="b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sz="3100" dirty="0">
                <a:solidFill>
                  <a:srgbClr val="FF0000"/>
                </a:solidFill>
              </a:rPr>
              <a:t>Основни диаграми на последователност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5625" y="6227064"/>
            <a:ext cx="5449442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pic>
        <p:nvPicPr>
          <p:cNvPr id="29" name="Картина 28" descr="C:\Users\ROG STRIX SCAR II\Downloads\195365693_517323216056301_2609957129284938527_n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75" y="1137952"/>
            <a:ext cx="8747233" cy="5539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32B5B2A-446D-4A02-A5C1-1AE2E988FA38}" type="slidenum">
              <a:rPr lang="en-US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68" y="630936"/>
            <a:ext cx="7609680" cy="718058"/>
          </a:xfrm>
        </p:spPr>
        <p:txBody>
          <a:bodyPr anchor="b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sz="3100" dirty="0">
                <a:solidFill>
                  <a:srgbClr val="FF0000"/>
                </a:solidFill>
              </a:rPr>
              <a:t>Основни диаграми на последователност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5625" y="6227064"/>
            <a:ext cx="5449442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pic>
        <p:nvPicPr>
          <p:cNvPr id="2050" name="Picture 2" descr="190236156_4348853871826638_1625050044828960947_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644" b="9886"/>
          <a:stretch>
            <a:fillRect/>
          </a:stretch>
        </p:blipFill>
        <p:spPr bwMode="auto">
          <a:xfrm>
            <a:off x="1172486" y="952500"/>
            <a:ext cx="6391557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60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32B5B2A-446D-4A02-A5C1-1AE2E988FA38}" type="slidenum">
              <a:rPr lang="en-US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868" y="630936"/>
            <a:ext cx="7609680" cy="718058"/>
          </a:xfrm>
        </p:spPr>
        <p:txBody>
          <a:bodyPr anchor="b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sz="3100" dirty="0">
                <a:solidFill>
                  <a:srgbClr val="FF0000"/>
                </a:solidFill>
              </a:rPr>
              <a:t>Основни диаграми на последователност</a:t>
            </a:r>
            <a:endParaRPr lang="en-US" sz="3100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95625" y="6227064"/>
            <a:ext cx="5449442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pic>
        <p:nvPicPr>
          <p:cNvPr id="3074" name="Picture 2" descr="Sequenc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82" y="943161"/>
            <a:ext cx="6738344" cy="616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10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90" y="659665"/>
            <a:ext cx="8123525" cy="470412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algn="l" defTabSz="91440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3600" spc="-150" dirty="0">
                <a:solidFill>
                  <a:schemeClr val="accent1"/>
                </a:solidFill>
              </a:rPr>
              <a:t>Основни </a:t>
            </a:r>
            <a:r>
              <a:rPr lang="en-US" sz="3600" spc="-150" dirty="0" err="1">
                <a:solidFill>
                  <a:schemeClr val="accent1"/>
                </a:solidFill>
              </a:rPr>
              <a:t>диаграми</a:t>
            </a:r>
            <a:r>
              <a:rPr lang="en-US" sz="3600" spc="-150" dirty="0">
                <a:solidFill>
                  <a:schemeClr val="accent1"/>
                </a:solidFill>
              </a:rPr>
              <a:t> </a:t>
            </a:r>
            <a:r>
              <a:rPr lang="en-US" sz="3600" spc="-150" dirty="0" err="1">
                <a:solidFill>
                  <a:schemeClr val="accent1"/>
                </a:solidFill>
              </a:rPr>
              <a:t>на</a:t>
            </a:r>
            <a:r>
              <a:rPr lang="en-US" sz="3600" spc="-150" dirty="0">
                <a:solidFill>
                  <a:schemeClr val="accent1"/>
                </a:solidFill>
              </a:rPr>
              <a:t> </a:t>
            </a:r>
            <a:r>
              <a:rPr lang="en-US" sz="3600" spc="-150" dirty="0" err="1">
                <a:solidFill>
                  <a:schemeClr val="accent1"/>
                </a:solidFill>
              </a:rPr>
              <a:t>активностите</a:t>
            </a:r>
            <a:endParaRPr lang="en-US" sz="3600" spc="-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518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C7B0B58-7DAC-46BA-B71D-2FEC6484DF4B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3276595"/>
            <a:ext cx="225581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8030" y="6227064"/>
            <a:ext cx="6222143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/>
              <a:t>Анализ на софтуерните изисквания</a:t>
            </a:r>
          </a:p>
        </p:txBody>
      </p:sp>
      <p:pic>
        <p:nvPicPr>
          <p:cNvPr id="51" name="Картина 50" descr="C:\Users\ROG STRIX SCAR II\AppData\Local\Microsoft\Windows\INetCache\Content.Word\Activity - Laundry Baske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" y="2270061"/>
            <a:ext cx="7718819" cy="259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414" y="318732"/>
            <a:ext cx="8123525" cy="470412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algn="l" defTabSz="91440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3600" spc="-150" dirty="0">
                <a:solidFill>
                  <a:schemeClr val="accent1"/>
                </a:solidFill>
              </a:rPr>
              <a:t>Основни </a:t>
            </a:r>
            <a:r>
              <a:rPr lang="en-US" sz="3600" spc="-150" dirty="0" err="1">
                <a:solidFill>
                  <a:schemeClr val="accent1"/>
                </a:solidFill>
              </a:rPr>
              <a:t>диаграми</a:t>
            </a:r>
            <a:r>
              <a:rPr lang="en-US" sz="3600" spc="-150" dirty="0">
                <a:solidFill>
                  <a:schemeClr val="accent1"/>
                </a:solidFill>
              </a:rPr>
              <a:t> </a:t>
            </a:r>
            <a:r>
              <a:rPr lang="en-US" sz="3600" spc="-150" dirty="0" err="1">
                <a:solidFill>
                  <a:schemeClr val="accent1"/>
                </a:solidFill>
              </a:rPr>
              <a:t>на</a:t>
            </a:r>
            <a:r>
              <a:rPr lang="en-US" sz="3600" spc="-150" dirty="0">
                <a:solidFill>
                  <a:schemeClr val="accent1"/>
                </a:solidFill>
              </a:rPr>
              <a:t> </a:t>
            </a:r>
            <a:r>
              <a:rPr lang="en-US" sz="3600" spc="-150" dirty="0" err="1">
                <a:solidFill>
                  <a:schemeClr val="accent1"/>
                </a:solidFill>
              </a:rPr>
              <a:t>активностите</a:t>
            </a:r>
            <a:endParaRPr lang="en-US" sz="3600" spc="-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518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C7B0B58-7DAC-46BA-B71D-2FEC6484DF4B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3276595"/>
            <a:ext cx="225581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8030" y="6227064"/>
            <a:ext cx="6222143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/>
              <a:t>Анализ на софтуерните изисквания</a:t>
            </a:r>
          </a:p>
        </p:txBody>
      </p:sp>
      <p:pic>
        <p:nvPicPr>
          <p:cNvPr id="4098" name="Picture 2" descr="192409053_157744309660903_6452256505091666076_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03" y="888224"/>
            <a:ext cx="5888831" cy="53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5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90" y="659665"/>
            <a:ext cx="8123525" cy="866622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algn="l" defTabSz="91440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3600" spc="-150" dirty="0" err="1">
                <a:solidFill>
                  <a:schemeClr val="accent1"/>
                </a:solidFill>
              </a:rPr>
              <a:t>Основни</a:t>
            </a:r>
            <a:r>
              <a:rPr lang="en-US" sz="3600" spc="-150" dirty="0">
                <a:solidFill>
                  <a:schemeClr val="accent1"/>
                </a:solidFill>
              </a:rPr>
              <a:t> </a:t>
            </a:r>
            <a:r>
              <a:rPr lang="en-US" sz="3600" spc="-150" dirty="0" err="1" smtClean="0">
                <a:solidFill>
                  <a:schemeClr val="accent1"/>
                </a:solidFill>
              </a:rPr>
              <a:t>диаграми</a:t>
            </a:r>
            <a:r>
              <a:rPr lang="bg-BG" sz="3600" spc="-150" dirty="0" smtClean="0">
                <a:solidFill>
                  <a:schemeClr val="accent1"/>
                </a:solidFill>
              </a:rPr>
              <a:t/>
            </a:r>
            <a:br>
              <a:rPr lang="bg-BG" sz="3600" spc="-150" dirty="0" smtClean="0">
                <a:solidFill>
                  <a:schemeClr val="accent1"/>
                </a:solidFill>
              </a:rPr>
            </a:br>
            <a:r>
              <a:rPr lang="en-US" sz="3600" spc="-150" dirty="0" smtClean="0">
                <a:solidFill>
                  <a:schemeClr val="accent1"/>
                </a:solidFill>
              </a:rPr>
              <a:t> </a:t>
            </a:r>
            <a:r>
              <a:rPr lang="en-US" sz="3600" spc="-150" dirty="0" err="1">
                <a:solidFill>
                  <a:schemeClr val="accent1"/>
                </a:solidFill>
              </a:rPr>
              <a:t>на</a:t>
            </a:r>
            <a:r>
              <a:rPr lang="en-US" sz="3600" spc="-150" dirty="0">
                <a:solidFill>
                  <a:schemeClr val="accent1"/>
                </a:solidFill>
              </a:rPr>
              <a:t> </a:t>
            </a:r>
            <a:r>
              <a:rPr lang="en-US" sz="3600" spc="-150" dirty="0" err="1">
                <a:solidFill>
                  <a:schemeClr val="accent1"/>
                </a:solidFill>
              </a:rPr>
              <a:t>активностите</a:t>
            </a:r>
            <a:endParaRPr lang="en-US" sz="3600" spc="-15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518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C7B0B58-7DAC-46BA-B71D-2FEC6484DF4B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17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3276595"/>
            <a:ext cx="225581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8030" y="6227064"/>
            <a:ext cx="6222143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/>
              <a:t>Анализ на софтуерните изисквания</a:t>
            </a:r>
          </a:p>
        </p:txBody>
      </p:sp>
      <p:pic>
        <p:nvPicPr>
          <p:cNvPr id="52" name="Картина 51" descr="Activity - Create outfi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945" y="121447"/>
            <a:ext cx="4642733" cy="6331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448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90" y="659665"/>
            <a:ext cx="8123525" cy="470412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algn="l" defTabSz="91440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3600" spc="-150" dirty="0">
                <a:solidFill>
                  <a:schemeClr val="accent1"/>
                </a:solidFill>
              </a:rPr>
              <a:t>DFD </a:t>
            </a:r>
            <a:r>
              <a:rPr lang="bg-BG" sz="3600" spc="-150" dirty="0" smtClean="0">
                <a:solidFill>
                  <a:schemeClr val="accent1"/>
                </a:solidFill>
              </a:rPr>
              <a:t>модел на </a:t>
            </a:r>
            <a:r>
              <a:rPr lang="bg-BG" sz="3600" spc="-150" dirty="0">
                <a:solidFill>
                  <a:schemeClr val="accent1"/>
                </a:solidFill>
              </a:rPr>
              <a:t>системата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518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C7B0B58-7DAC-46BA-B71D-2FEC6484DF4B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3276595"/>
            <a:ext cx="225581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8030" y="6227064"/>
            <a:ext cx="6222143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/>
              <a:t>Анализ на софтуерните изисквания</a:t>
            </a:r>
          </a:p>
        </p:txBody>
      </p:sp>
      <p:pic>
        <p:nvPicPr>
          <p:cNvPr id="51" name="Картина 50" descr="https://lh5.googleusercontent.com/AMSmkxgK2AA2yoIOrMxLF28GeIi1IkWIALp4DawVztBiZZYyzBV47KWzAolvYCO6e3I68qgPAVtQt3qBOkK-5cJmy3iSa_forXRs5EkrieoMuCIsp6TRntoK9YjZ1gDB9_XoTgbD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2" t="19612" r="32642" b="9551"/>
          <a:stretch/>
        </p:blipFill>
        <p:spPr bwMode="auto">
          <a:xfrm>
            <a:off x="522046" y="1175222"/>
            <a:ext cx="8042514" cy="53718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8333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90" y="659665"/>
            <a:ext cx="8123525" cy="470412"/>
          </a:xfrm>
        </p:spPr>
        <p:txBody>
          <a:bodyPr vert="horz" lIns="228600" tIns="228600" rIns="228600" bIns="0" rtlCol="0" anchor="b">
            <a:normAutofit fontScale="90000"/>
          </a:bodyPr>
          <a:lstStyle/>
          <a:p>
            <a:pPr algn="l" defTabSz="91440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3600" spc="-150" dirty="0" smtClean="0">
                <a:solidFill>
                  <a:schemeClr val="accent1"/>
                </a:solidFill>
              </a:rPr>
              <a:t>ER </a:t>
            </a:r>
            <a:r>
              <a:rPr lang="bg-BG" sz="3600" spc="-150" dirty="0" smtClean="0">
                <a:solidFill>
                  <a:schemeClr val="accent1"/>
                </a:solidFill>
              </a:rPr>
              <a:t>модел </a:t>
            </a:r>
            <a:r>
              <a:rPr lang="bg-BG" sz="3600" spc="-150" dirty="0">
                <a:solidFill>
                  <a:schemeClr val="accent1"/>
                </a:solidFill>
              </a:rPr>
              <a:t>на системата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00518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C7B0B58-7DAC-46BA-B71D-2FEC6484DF4B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3276595"/>
            <a:ext cx="225581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8030" y="6227064"/>
            <a:ext cx="6222143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/>
              <a:t>Анализ на софтуерните изисквания</a:t>
            </a:r>
          </a:p>
        </p:txBody>
      </p:sp>
      <p:pic>
        <p:nvPicPr>
          <p:cNvPr id="51" name="Картина 50" descr="https://lh5.googleusercontent.com/iVDhwBVl0xq9k_WolsSu18RN62LsJcpoiD49Ls-eAkL9F6V04BPCuDQA5n1x9Ur3XM2xoGsqJQDCWWvmJNwHHw4pc1r8wSQOki-nk9u-V6spNo6zwZv3u9AI8vX8SHUwuOTqtvWS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2" t="25499" r="34406" b="6642"/>
          <a:stretch/>
        </p:blipFill>
        <p:spPr bwMode="auto">
          <a:xfrm>
            <a:off x="569909" y="1130076"/>
            <a:ext cx="7829846" cy="53016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6531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960120"/>
            <a:ext cx="2899271" cy="4171278"/>
          </a:xfrm>
        </p:spPr>
        <p:txBody>
          <a:bodyPr>
            <a:norm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bg-BG" sz="3800" b="1" dirty="0">
                <a:solidFill>
                  <a:schemeClr val="tx1"/>
                </a:solidFill>
              </a:rPr>
              <a:t>Съдържание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41C5E92-FA1C-4FE0-B04D-D55D650617C7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06406" y="741363"/>
            <a:ext cx="5514974" cy="476249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bg-BG" sz="2000" dirty="0"/>
              <a:t>Обхват, перспективи и потребители на проекта</a:t>
            </a:r>
            <a:endParaRPr lang="en-US" sz="2000" dirty="0"/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Приложени техники за извличане на изискванията</a:t>
            </a:r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Описание на приложените техники</a:t>
            </a:r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Функционални изисквания (най-важните)</a:t>
            </a:r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Нефункционални изисквания (най-важните)</a:t>
            </a:r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Основни потребителски случаи</a:t>
            </a:r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Диаграми на последователност</a:t>
            </a:r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Диаграми на активностите</a:t>
            </a:r>
            <a:r>
              <a:rPr lang="en-US" sz="2000" dirty="0"/>
              <a:t> </a:t>
            </a:r>
            <a:endParaRPr lang="bg-BG" sz="2000" dirty="0"/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Други модели на системата</a:t>
            </a:r>
          </a:p>
          <a:p>
            <a:pPr eaLnBrk="1" hangingPunct="1">
              <a:lnSpc>
                <a:spcPct val="110000"/>
              </a:lnSpc>
            </a:pPr>
            <a:r>
              <a:rPr lang="bg-BG" sz="2000" dirty="0"/>
              <a:t>Бъдещи насоки за развитие</a:t>
            </a:r>
          </a:p>
          <a:p>
            <a:pPr eaLnBrk="1" hangingPunct="1">
              <a:lnSpc>
                <a:spcPct val="110000"/>
              </a:lnSpc>
            </a:pPr>
            <a:endParaRPr lang="bg-BG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38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08BDA67E-C7FB-4691-BCC0-E2B1533CCD31}" type="slidenum">
              <a:rPr lang="en-US"/>
              <a:pPr>
                <a:spcAft>
                  <a:spcPts val="600"/>
                </a:spcAft>
                <a:defRPr/>
              </a:pPr>
              <a:t>20</a:t>
            </a:fld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62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/>
              <a:t>Бъдещи насоки за развитие</a:t>
            </a:r>
            <a:endParaRPr lang="en-US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3838835" y="803186"/>
            <a:ext cx="4711405" cy="5248622"/>
          </a:xfrm>
        </p:spPr>
        <p:txBody>
          <a:bodyPr>
            <a:normAutofit/>
          </a:bodyPr>
          <a:lstStyle/>
          <a:p>
            <a:pPr eaLnBrk="1" hangingPunct="1"/>
            <a:r>
              <a:rPr lang="bg-BG" sz="2400" dirty="0"/>
              <a:t>Анализ на резултатите</a:t>
            </a:r>
            <a:endParaRPr lang="en-US" sz="2400" dirty="0"/>
          </a:p>
          <a:p>
            <a:pPr eaLnBrk="1" hangingPunct="1"/>
            <a:r>
              <a:rPr lang="bg-BG" sz="2400" dirty="0"/>
              <a:t>Бъдещи насоки за развитие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392F171-BFFE-42CD-A24C-B7650956BF18}" type="slidenum"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21</a:t>
            </a:fld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2448612"/>
            <a:ext cx="331406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5934" y="691977"/>
            <a:ext cx="5821442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207" y="2061838"/>
            <a:ext cx="5219585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4200" spc="-150"/>
              <a:t>Въпроси?</a:t>
            </a:r>
          </a:p>
        </p:txBody>
      </p:sp>
      <p:sp>
        <p:nvSpPr>
          <p:cNvPr id="26626" name="Text Placeholder 2"/>
          <p:cNvSpPr>
            <a:spLocks noGrp="1"/>
          </p:cNvSpPr>
          <p:nvPr>
            <p:ph type="body" idx="1"/>
          </p:nvPr>
        </p:nvSpPr>
        <p:spPr>
          <a:xfrm>
            <a:off x="2541703" y="3783690"/>
            <a:ext cx="4060594" cy="1196717"/>
          </a:xfrm>
        </p:spPr>
        <p:txBody>
          <a:bodyPr vert="horz" lIns="91440" tIns="0" rIns="91440" bIns="45720" rtlCol="0">
            <a:normAutofit/>
          </a:bodyPr>
          <a:lstStyle/>
          <a:p>
            <a:pPr marR="0" defTabSz="91440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</a:pPr>
            <a:endParaRPr lang="en-US" sz="17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402165"/>
            <a:ext cx="7941564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/>
              <a:t>Анализ на софтуерните изисквания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13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94" name="Group 141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639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6396" name="Rectangle 16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b="1" dirty="0">
                <a:solidFill>
                  <a:schemeClr val="accent1"/>
                </a:solidFill>
              </a:rPr>
              <a:t>Обхват, перспективи и потребители на проекта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7F3CA82-8CA0-4E79-893A-506B5A42D588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97" name="Isosceles Triangle 166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398" name="Content Placeholder 5"/>
          <p:cNvSpPr>
            <a:spLocks noGrp="1"/>
          </p:cNvSpPr>
          <p:nvPr>
            <p:ph idx="1"/>
          </p:nvPr>
        </p:nvSpPr>
        <p:spPr>
          <a:xfrm>
            <a:off x="2160365" y="2913320"/>
            <a:ext cx="4592837" cy="3138488"/>
          </a:xfrm>
        </p:spPr>
        <p:txBody>
          <a:bodyPr anchor="t">
            <a:normAutofit/>
          </a:bodyPr>
          <a:lstStyle/>
          <a:p>
            <a:pPr eaLnBrk="1" hangingPunct="1"/>
            <a:r>
              <a:rPr lang="bg-BG" sz="2000" dirty="0"/>
              <a:t>Обхват на проекта</a:t>
            </a:r>
          </a:p>
          <a:p>
            <a:pPr eaLnBrk="1" hangingPunct="1"/>
            <a:r>
              <a:rPr lang="bg-BG" sz="2000" dirty="0"/>
              <a:t>Перспективи на проекта </a:t>
            </a:r>
          </a:p>
          <a:p>
            <a:pPr eaLnBrk="1" hangingPunct="1"/>
            <a:r>
              <a:rPr lang="bg-BG" sz="2000" dirty="0"/>
              <a:t>Потребители на проекта</a:t>
            </a:r>
          </a:p>
          <a:p>
            <a:pPr eaLnBrk="1" hangingPunct="1"/>
            <a:endParaRPr lang="bg-BG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60364" y="6227064"/>
            <a:ext cx="4926164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на софтуерните изисквания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39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501095"/>
            <a:ext cx="7934705" cy="104894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b="1" dirty="0">
                <a:solidFill>
                  <a:schemeClr val="tx1"/>
                </a:solidFill>
              </a:rPr>
              <a:t>Приложени техники за извличане на изискванията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01C3A269-7F64-438B-B20F-1BA53DF959AB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graphicFrame>
        <p:nvGraphicFramePr>
          <p:cNvPr id="17412" name="Content Placeholder 2">
            <a:extLst>
              <a:ext uri="{FF2B5EF4-FFF2-40B4-BE49-F238E27FC236}">
                <a16:creationId xmlns:a16="http://schemas.microsoft.com/office/drawing/2014/main" id="{7663E7A3-EF63-461C-ABD6-44E75CEDAF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147893"/>
              </p:ext>
            </p:extLst>
          </p:nvPr>
        </p:nvGraphicFramePr>
        <p:xfrm>
          <a:off x="605791" y="1992153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bg-BG" sz="3600" dirty="0">
                <a:solidFill>
                  <a:schemeClr val="tx1"/>
                </a:solidFill>
              </a:rPr>
              <a:t>Интервюта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522EC0A-3402-4481-A8F4-8AB858BA8CE0}" type="slidenum">
              <a:rPr lang="en-US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graphicFrame>
        <p:nvGraphicFramePr>
          <p:cNvPr id="19460" name="Content Placeholder 2">
            <a:extLst>
              <a:ext uri="{FF2B5EF4-FFF2-40B4-BE49-F238E27FC236}">
                <a16:creationId xmlns:a16="http://schemas.microsoft.com/office/drawing/2014/main" id="{5630A89C-03F5-404F-AD7D-57FFE0F3C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19999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134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85" name="Group 136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20486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0487" name="Rectangle 159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926165" cy="734085"/>
          </a:xfrm>
        </p:spPr>
        <p:txBody>
          <a:bodyPr anchor="t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sz="3100" dirty="0">
                <a:solidFill>
                  <a:schemeClr val="accent1"/>
                </a:solidFill>
              </a:rPr>
              <a:t>Функционални изисквания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1DDFF2C-5117-436C-BC5A-33A315228DAD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482" name="Content Placeholder 5"/>
          <p:cNvSpPr>
            <a:spLocks noGrp="1"/>
          </p:cNvSpPr>
          <p:nvPr>
            <p:ph idx="1"/>
          </p:nvPr>
        </p:nvSpPr>
        <p:spPr>
          <a:xfrm>
            <a:off x="1621633" y="1628800"/>
            <a:ext cx="7036594" cy="4864964"/>
          </a:xfrm>
        </p:spPr>
        <p:txBody>
          <a:bodyPr anchor="t">
            <a:normAutofit fontScale="77500" lnSpcReduction="20000"/>
          </a:bodyPr>
          <a:lstStyle/>
          <a:p>
            <a:pPr fontAlgn="base"/>
            <a:r>
              <a:rPr lang="bg-BG" dirty="0"/>
              <a:t>Потребителите трябва да бъдат регистрирани, за да влязат в системата</a:t>
            </a:r>
          </a:p>
          <a:p>
            <a:pPr fontAlgn="base"/>
            <a:r>
              <a:rPr lang="bg-BG" dirty="0"/>
              <a:t>За да влезеш в системата са нужни потребителско име и парола</a:t>
            </a:r>
          </a:p>
          <a:p>
            <a:pPr fontAlgn="base"/>
            <a:r>
              <a:rPr lang="bg-BG" dirty="0"/>
              <a:t>Ако потребителят не използва опцията  за сканиране на себе си или не въведе своите мерки, ще бъде използвана 3D фигура по подразбиране за неговата репрезентация.</a:t>
            </a:r>
          </a:p>
          <a:p>
            <a:pPr fontAlgn="base"/>
            <a:r>
              <a:rPr lang="bg-BG" dirty="0"/>
              <a:t>Системата използва алгоритъм, с който запомня по-често носените дрехи, стилове и цветове, и използва тази информация при следващо определяне на тоалет.</a:t>
            </a:r>
          </a:p>
          <a:p>
            <a:pPr fontAlgn="base"/>
            <a:r>
              <a:rPr lang="bg-BG" dirty="0"/>
              <a:t>Системата предлага възможността потребителя да добавя дрехи, като ги разпределя в различни категории като панталон, блузи, рокли и др.</a:t>
            </a:r>
          </a:p>
          <a:p>
            <a:pPr fontAlgn="base"/>
            <a:r>
              <a:rPr lang="bg-BG" dirty="0"/>
              <a:t>Системата предлага на потребителя да вижда добавените дрехи по категории.</a:t>
            </a:r>
          </a:p>
          <a:p>
            <a:pPr fontAlgn="base"/>
            <a:r>
              <a:rPr lang="bg-BG" dirty="0"/>
              <a:t>Системата дава възможност за търсене на дрехи от гардероба</a:t>
            </a:r>
          </a:p>
          <a:p>
            <a:pPr fontAlgn="base"/>
            <a:r>
              <a:rPr lang="bg-BG" dirty="0"/>
              <a:t>Системата предлага на потребителя възможността да създава тоалети. Потребителят може да филтрира дрехите, които му да се визуализират - по цвят, повод, стил и на случаен принцип. </a:t>
            </a:r>
          </a:p>
          <a:p>
            <a:pPr fontAlgn="base"/>
            <a:r>
              <a:rPr lang="bg-BG" dirty="0"/>
              <a:t>Системата предлага на потребителя възможността да запазва своите любими тоалети.</a:t>
            </a:r>
          </a:p>
          <a:p>
            <a:pPr fontAlgn="base"/>
            <a:r>
              <a:rPr lang="bg-BG" dirty="0"/>
              <a:t>Системата предлага помощ от дизайнер за избирането на тоалет.</a:t>
            </a:r>
          </a:p>
          <a:p>
            <a:pPr fontAlgn="base"/>
            <a:r>
              <a:rPr lang="bg-BG" dirty="0"/>
              <a:t>Системата предлага възможност за комуникиране с други хора, като например дизайнер-обикновен потребител, потребител-потребител.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60364" y="6227064"/>
            <a:ext cx="4926164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на софтуерните изисквания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sz="2900">
                <a:solidFill>
                  <a:schemeClr val="accent1"/>
                </a:solidFill>
              </a:rPr>
              <a:t>Нефункционални изисквания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45EDD76A-C4C2-431E-ACC8-C826EEE91060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7</a:t>
            </a:fld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506" name="Content Placeholder 5"/>
          <p:cNvSpPr>
            <a:spLocks noGrp="1"/>
          </p:cNvSpPr>
          <p:nvPr>
            <p:ph idx="1"/>
          </p:nvPr>
        </p:nvSpPr>
        <p:spPr>
          <a:xfrm>
            <a:off x="1521620" y="1484784"/>
            <a:ext cx="7297342" cy="4896544"/>
          </a:xfrm>
        </p:spPr>
        <p:txBody>
          <a:bodyPr anchor="t">
            <a:normAutofit/>
          </a:bodyPr>
          <a:lstStyle/>
          <a:p>
            <a:pPr lvl="1" fontAlgn="base"/>
            <a:r>
              <a:rPr lang="bg-BG" sz="1600" dirty="0"/>
              <a:t>Изисквания за производителност</a:t>
            </a:r>
          </a:p>
          <a:p>
            <a:pPr lvl="2" fontAlgn="base"/>
            <a:r>
              <a:rPr lang="bg-BG" sz="1400" dirty="0"/>
              <a:t>Платформата трябва да бъде с оптимална производителност, независимо от натоварването.</a:t>
            </a:r>
          </a:p>
          <a:p>
            <a:pPr lvl="2" fontAlgn="base"/>
            <a:r>
              <a:rPr lang="bg-BG" sz="1400" dirty="0"/>
              <a:t>Системата трябва да отговаря на заявките до 3 милисекунди.</a:t>
            </a:r>
          </a:p>
          <a:p>
            <a:pPr lvl="2" fontAlgn="base"/>
            <a:r>
              <a:rPr lang="bg-BG" sz="1400" dirty="0"/>
              <a:t>Системата трябва да може да поддържа натоварване от 40 000 потребители едновременно.</a:t>
            </a:r>
          </a:p>
          <a:p>
            <a:pPr lvl="2" fontAlgn="base"/>
            <a:r>
              <a:rPr lang="bg-BG" sz="1400" dirty="0"/>
              <a:t>Системата ще се поддържа постоянно чрез ежемесечни актуализации</a:t>
            </a:r>
            <a:r>
              <a:rPr lang="bg-BG" sz="1400" dirty="0" smtClean="0"/>
              <a:t>.</a:t>
            </a:r>
            <a:endParaRPr lang="bg-BG" sz="1400" dirty="0"/>
          </a:p>
          <a:p>
            <a:pPr lvl="1" fontAlgn="base"/>
            <a:r>
              <a:rPr lang="bg-BG" sz="1600" dirty="0"/>
              <a:t>Изисквания за безопасност</a:t>
            </a:r>
          </a:p>
          <a:p>
            <a:pPr lvl="2" fontAlgn="base"/>
            <a:r>
              <a:rPr lang="bg-BG" sz="1400" dirty="0"/>
              <a:t>Информацията трябва да бъде доставена до сървъра без никакви промени.</a:t>
            </a:r>
          </a:p>
          <a:p>
            <a:pPr lvl="1" fontAlgn="base"/>
            <a:r>
              <a:rPr lang="bg-BG" sz="1600" dirty="0"/>
              <a:t>Изисквания за сигурност</a:t>
            </a:r>
          </a:p>
          <a:p>
            <a:pPr lvl="2" fontAlgn="base"/>
            <a:r>
              <a:rPr lang="bg-BG" sz="1400" dirty="0"/>
              <a:t>Трябва да има механизъм за вход в системата - </a:t>
            </a:r>
            <a:r>
              <a:rPr lang="bg-BG" sz="1400" dirty="0" err="1"/>
              <a:t>автентикация</a:t>
            </a:r>
            <a:r>
              <a:rPr lang="bg-BG" sz="1400" dirty="0"/>
              <a:t> на потребителя и оторизация. </a:t>
            </a:r>
          </a:p>
          <a:p>
            <a:pPr lvl="2" fontAlgn="base"/>
            <a:r>
              <a:rPr lang="bg-BG" sz="1400" dirty="0"/>
              <a:t>Потребителят трябва да получава известие, когато някой е влязъл в профила му от друго </a:t>
            </a:r>
            <a:r>
              <a:rPr lang="bg-BG" sz="1400" dirty="0" smtClean="0"/>
              <a:t>устройство</a:t>
            </a:r>
            <a:endParaRPr lang="bg-BG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60364" y="6227064"/>
            <a:ext cx="4926164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на софтуерните изисквания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149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02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3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8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sz="2900" dirty="0">
                <a:solidFill>
                  <a:schemeClr val="accent1"/>
                </a:solidFill>
              </a:rPr>
              <a:t>Нефункционални изисквания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45EDD76A-C4C2-431E-ACC8-C826EEE91060}" type="slidenum"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8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506" name="Content Placeholder 5"/>
          <p:cNvSpPr>
            <a:spLocks noGrp="1"/>
          </p:cNvSpPr>
          <p:nvPr>
            <p:ph idx="1"/>
          </p:nvPr>
        </p:nvSpPr>
        <p:spPr>
          <a:xfrm>
            <a:off x="1521620" y="1484784"/>
            <a:ext cx="7104462" cy="4896544"/>
          </a:xfrm>
        </p:spPr>
        <p:txBody>
          <a:bodyPr anchor="t">
            <a:normAutofit/>
          </a:bodyPr>
          <a:lstStyle/>
          <a:p>
            <a:pPr lvl="1" fontAlgn="base"/>
            <a:r>
              <a:rPr lang="bg-BG" sz="1600" dirty="0" smtClean="0"/>
              <a:t>За </a:t>
            </a:r>
            <a:r>
              <a:rPr lang="bg-BG" sz="1600" dirty="0"/>
              <a:t>качество на софтуера</a:t>
            </a:r>
          </a:p>
          <a:p>
            <a:pPr lvl="2" fontAlgn="base"/>
            <a:r>
              <a:rPr lang="bg-BG" sz="1400" dirty="0"/>
              <a:t>Ако интернет връзката прекъсне докато се изпраща информация до сървъра, то тя да се препрати автоматично след като проблемът е решен</a:t>
            </a:r>
          </a:p>
          <a:p>
            <a:pPr lvl="2" fontAlgn="base"/>
            <a:r>
              <a:rPr lang="bg-BG" sz="1400" dirty="0"/>
              <a:t>Гарантирана поддръжка от </a:t>
            </a:r>
            <a:r>
              <a:rPr lang="bg-BG" sz="1400" dirty="0" err="1"/>
              <a:t>iOS</a:t>
            </a:r>
            <a:r>
              <a:rPr lang="bg-BG" sz="1400" dirty="0"/>
              <a:t> и </a:t>
            </a:r>
            <a:r>
              <a:rPr lang="bg-BG" sz="1400" dirty="0" err="1"/>
              <a:t>Android</a:t>
            </a:r>
            <a:endParaRPr lang="bg-BG" sz="1400" dirty="0"/>
          </a:p>
          <a:p>
            <a:pPr lvl="2" fontAlgn="base"/>
            <a:r>
              <a:rPr lang="bg-BG" sz="1400" dirty="0"/>
              <a:t>Гарантирана поддръжка с Windows</a:t>
            </a:r>
          </a:p>
          <a:p>
            <a:pPr lvl="2" fontAlgn="base"/>
            <a:r>
              <a:rPr lang="bg-BG" sz="1400" dirty="0"/>
              <a:t>Системата трябва да предлага директен достъп до главните функционалности -  </a:t>
            </a:r>
            <a:r>
              <a:rPr lang="bg-BG" sz="1400" dirty="0" smtClean="0"/>
              <a:t>вход</a:t>
            </a:r>
            <a:r>
              <a:rPr lang="en-US" sz="1400" dirty="0" smtClean="0"/>
              <a:t> </a:t>
            </a:r>
            <a:r>
              <a:rPr lang="bg-BG" sz="1400" dirty="0" smtClean="0"/>
              <a:t>(</a:t>
            </a:r>
            <a:r>
              <a:rPr lang="bg-BG" sz="1400" dirty="0" err="1"/>
              <a:t>login</a:t>
            </a:r>
            <a:r>
              <a:rPr lang="bg-BG" sz="1400" dirty="0"/>
              <a:t>), направи тоалет (</a:t>
            </a:r>
            <a:r>
              <a:rPr lang="bg-BG" sz="1400" dirty="0" err="1"/>
              <a:t>create</a:t>
            </a:r>
            <a:r>
              <a:rPr lang="bg-BG" sz="1400" dirty="0"/>
              <a:t> </a:t>
            </a:r>
            <a:r>
              <a:rPr lang="bg-BG" sz="1400" dirty="0" err="1"/>
              <a:t>outfits</a:t>
            </a:r>
            <a:r>
              <a:rPr lang="bg-BG" sz="1400" dirty="0"/>
              <a:t>), виж дрехите (</a:t>
            </a:r>
            <a:r>
              <a:rPr lang="bg-BG" sz="1400" dirty="0" err="1"/>
              <a:t>see</a:t>
            </a:r>
            <a:r>
              <a:rPr lang="bg-BG" sz="1400" dirty="0"/>
              <a:t> </a:t>
            </a:r>
            <a:r>
              <a:rPr lang="bg-BG" sz="1400" dirty="0" err="1"/>
              <a:t>clothes</a:t>
            </a:r>
            <a:r>
              <a:rPr lang="bg-BG" sz="1400" dirty="0"/>
              <a:t>) и т.н.</a:t>
            </a:r>
          </a:p>
          <a:p>
            <a:pPr lvl="2" fontAlgn="base"/>
            <a:r>
              <a:rPr lang="bg-BG" sz="1400" dirty="0"/>
              <a:t>При проблем в системата до 24ч трябва да бъде възстановена нормалната работа.</a:t>
            </a:r>
          </a:p>
          <a:p>
            <a:pPr lvl="2" fontAlgn="base"/>
            <a:r>
              <a:rPr lang="bg-BG" sz="1400" dirty="0"/>
              <a:t>Системата предлага подходящ интерфейс за различни устройства - персонални компютри, мобилни телефони и таблети.</a:t>
            </a:r>
          </a:p>
          <a:p>
            <a:pPr lvl="2" fontAlgn="base"/>
            <a:r>
              <a:rPr lang="bg-BG" sz="1400" dirty="0"/>
              <a:t>Системата освен, че има база данни, то има и копие на тази база данни, за да има гаранция, че при критични ситуации ще може да се справя бързо с възникналите проблеми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60364" y="6227064"/>
            <a:ext cx="4926164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>
                <a:solidFill>
                  <a:schemeClr val="tx1">
                    <a:lumMod val="65000"/>
                    <a:lumOff val="35000"/>
                  </a:schemeClr>
                </a:solidFill>
              </a:rPr>
              <a:t>Анализ на софтуерните изисквания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94" y="320040"/>
            <a:ext cx="6713840" cy="861002"/>
          </a:xfrm>
        </p:spPr>
        <p:txBody>
          <a:bodyPr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bg-BG" sz="2600" dirty="0">
                <a:solidFill>
                  <a:schemeClr val="accent1"/>
                </a:solidFill>
              </a:rPr>
              <a:t>Основни диаграми на потребителските  случаи</a:t>
            </a:r>
            <a:endParaRPr lang="en-US" sz="2600" dirty="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DEDBE27-2B47-48C0-AF39-C9DE9AC62D61}" type="slidenum">
              <a:rPr lang="en-US"/>
              <a:pPr>
                <a:spcAft>
                  <a:spcPts val="600"/>
                </a:spcAft>
                <a:defRPr/>
              </a:pPr>
              <a:t>9</a:t>
            </a:fld>
            <a:endParaRPr lang="en-US"/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6227064"/>
            <a:ext cx="7941564" cy="320040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bg-BG"/>
              <a:t>Анализ на софтуерните изисквания</a:t>
            </a:r>
            <a:endParaRPr lang="en-US"/>
          </a:p>
        </p:txBody>
      </p:sp>
      <p:pic>
        <p:nvPicPr>
          <p:cNvPr id="30" name="Картина 29" descr="C:\Users\ROG STRIX SCAR II\Downloads\192768951_278943977302025_1418711007500408897_n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0" y="1039379"/>
            <a:ext cx="8710328" cy="5454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405</TotalTime>
  <Words>461</Words>
  <Application>Microsoft Office PowerPoint</Application>
  <PresentationFormat>Презентация на цял екран (4:3)</PresentationFormat>
  <Paragraphs>120</Paragraphs>
  <Slides>21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Rockwell</vt:lpstr>
      <vt:lpstr>Wingdings</vt:lpstr>
      <vt:lpstr>Wingdings 2</vt:lpstr>
      <vt:lpstr>Atlas</vt:lpstr>
      <vt:lpstr>Visual Stylist</vt:lpstr>
      <vt:lpstr>Съдържание</vt:lpstr>
      <vt:lpstr>Обхват, перспективи и потребители на проекта</vt:lpstr>
      <vt:lpstr>Приложени техники за извличане на изискванията</vt:lpstr>
      <vt:lpstr>Интервюта</vt:lpstr>
      <vt:lpstr>Функционални изисквания</vt:lpstr>
      <vt:lpstr>Нефункционални изисквания</vt:lpstr>
      <vt:lpstr>Нефункционални изисквания</vt:lpstr>
      <vt:lpstr>Основни диаграми на потребителските  случаи</vt:lpstr>
      <vt:lpstr>Основни диаграми на потребителските  случаи</vt:lpstr>
      <vt:lpstr>Основни диаграми на потребителските  случаи</vt:lpstr>
      <vt:lpstr>Основни диаграми на последователност</vt:lpstr>
      <vt:lpstr>Основни диаграми на последователност</vt:lpstr>
      <vt:lpstr>Основни диаграми на последователност</vt:lpstr>
      <vt:lpstr>Основни диаграми на активностите</vt:lpstr>
      <vt:lpstr>Основни диаграми на активностите</vt:lpstr>
      <vt:lpstr>Основни диаграми  на активностите</vt:lpstr>
      <vt:lpstr>DFD модел на системата</vt:lpstr>
      <vt:lpstr>ER модел на системата</vt:lpstr>
      <vt:lpstr>Бъдещи насоки за развитие</vt:lpstr>
      <vt:lpstr>Въпроси?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Dessy</dc:creator>
  <cp:lastModifiedBy>maya.boradzhieva@gmail.com</cp:lastModifiedBy>
  <cp:revision>84</cp:revision>
  <dcterms:created xsi:type="dcterms:W3CDTF">2012-10-30T14:08:05Z</dcterms:created>
  <dcterms:modified xsi:type="dcterms:W3CDTF">2021-06-06T11:58:31Z</dcterms:modified>
</cp:coreProperties>
</file>