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4"/>
  </p:notesMasterIdLst>
  <p:handoutMasterIdLst>
    <p:handoutMasterId r:id="rId35"/>
  </p:handoutMasterIdLst>
  <p:sldIdLst>
    <p:sldId id="274" r:id="rId5"/>
    <p:sldId id="276" r:id="rId6"/>
    <p:sldId id="492" r:id="rId7"/>
    <p:sldId id="515" r:id="rId8"/>
    <p:sldId id="516" r:id="rId9"/>
    <p:sldId id="518" r:id="rId10"/>
    <p:sldId id="519" r:id="rId11"/>
    <p:sldId id="517" r:id="rId12"/>
    <p:sldId id="494" r:id="rId13"/>
    <p:sldId id="495" r:id="rId14"/>
    <p:sldId id="512" r:id="rId15"/>
    <p:sldId id="532" r:id="rId16"/>
    <p:sldId id="536" r:id="rId17"/>
    <p:sldId id="537" r:id="rId18"/>
    <p:sldId id="513" r:id="rId19"/>
    <p:sldId id="514" r:id="rId20"/>
    <p:sldId id="528" r:id="rId21"/>
    <p:sldId id="529" r:id="rId22"/>
    <p:sldId id="530" r:id="rId23"/>
    <p:sldId id="531" r:id="rId24"/>
    <p:sldId id="533" r:id="rId25"/>
    <p:sldId id="534" r:id="rId26"/>
    <p:sldId id="535" r:id="rId27"/>
    <p:sldId id="496" r:id="rId28"/>
    <p:sldId id="401" r:id="rId29"/>
    <p:sldId id="613" r:id="rId30"/>
    <p:sldId id="615" r:id="rId31"/>
    <p:sldId id="405" r:id="rId32"/>
    <p:sldId id="4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EF5740-B23A-47D4-990F-074364553AF4}">
          <p14:sldIdLst>
            <p14:sldId id="274"/>
            <p14:sldId id="276"/>
            <p14:sldId id="492"/>
          </p14:sldIdLst>
        </p14:section>
        <p14:section name="Set up Database" id="{A462FA60-45D9-48EB-9400-7AC1C3811032}">
          <p14:sldIdLst>
            <p14:sldId id="515"/>
            <p14:sldId id="516"/>
            <p14:sldId id="518"/>
            <p14:sldId id="519"/>
            <p14:sldId id="517"/>
          </p14:sldIdLst>
        </p14:section>
        <p14:section name="Models and relations" id="{32080409-9F52-4FCE-8050-08A89662D585}">
          <p14:sldIdLst>
            <p14:sldId id="494"/>
            <p14:sldId id="495"/>
            <p14:sldId id="512"/>
            <p14:sldId id="532"/>
            <p14:sldId id="536"/>
            <p14:sldId id="537"/>
            <p14:sldId id="513"/>
            <p14:sldId id="514"/>
          </p14:sldIdLst>
        </p14:section>
        <p14:section name="CRUD" id="{61A4401F-8E14-450B-8E3E-94C29C7E4E5D}">
          <p14:sldIdLst>
            <p14:sldId id="528"/>
            <p14:sldId id="529"/>
            <p14:sldId id="530"/>
            <p14:sldId id="531"/>
          </p14:sldIdLst>
        </p14:section>
        <p14:section name="Env variables" id="{A5FF494A-4DEC-4CA6-8805-EE25CC2AF7AE}">
          <p14:sldIdLst>
            <p14:sldId id="533"/>
            <p14:sldId id="534"/>
            <p14:sldId id="535"/>
          </p14:sldIdLst>
        </p14:section>
        <p14:section name="Demo" id="{16413FF6-4588-4503-A235-9D53B8556FC3}">
          <p14:sldIdLst>
            <p14:sldId id="496"/>
          </p14:sldIdLst>
        </p14:section>
        <p14:section name="Conclusion" id="{FF81BD71-7D4B-4578-A94F-9AF177F9D6AB}">
          <p14:sldIdLst>
            <p14:sldId id="401"/>
            <p14:sldId id="613"/>
            <p14:sldId id="61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77056-9E73-485E-975E-CCF8BCBB8B28}" v="11" dt="2019-11-25T12:50:28.125"/>
    <p1510:client id="{6513E67A-C0F9-FB34-ACF5-9A00555122BF}" v="4" dt="2019-11-25T13:54:21.32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67" y="25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01677056-9E73-485E-975E-CCF8BCBB8B28}"/>
    <pc:docChg chg="modSld">
      <pc:chgData name="antonoaatanasova" userId="63f01c8f-a50b-4279-b3c6-a33faf65220b" providerId="ADAL" clId="{01677056-9E73-485E-975E-CCF8BCBB8B28}" dt="2019-11-25T12:50:28.124" v="10"/>
      <pc:docMkLst>
        <pc:docMk/>
      </pc:docMkLst>
      <pc:sldChg chg="modSp">
        <pc:chgData name="antonoaatanasova" userId="63f01c8f-a50b-4279-b3c6-a33faf65220b" providerId="ADAL" clId="{01677056-9E73-485E-975E-CCF8BCBB8B28}" dt="2019-11-25T12:50:28.124" v="10"/>
        <pc:sldMkLst>
          <pc:docMk/>
          <pc:sldMk cId="3699630846" sldId="276"/>
        </pc:sldMkLst>
        <pc:spChg chg="mod">
          <ac:chgData name="antonoaatanasova" userId="63f01c8f-a50b-4279-b3c6-a33faf65220b" providerId="ADAL" clId="{01677056-9E73-485E-975E-CCF8BCBB8B28}" dt="2019-11-25T12:50:28.124" v="10"/>
          <ac:spMkLst>
            <pc:docMk/>
            <pc:sldMk cId="3699630846" sldId="276"/>
            <ac:spMk id="444419" creationId="{00000000-0000-0000-0000-000000000000}"/>
          </ac:spMkLst>
        </pc:spChg>
      </pc:sldChg>
    </pc:docChg>
  </pc:docChgLst>
  <pc:docChgLst>
    <pc:chgData name="antonoaatanasova" userId="S::a.atanasova@softuni.bg::63f01c8f-a50b-4279-b3c6-a33faf65220b" providerId="AD" clId="Web-{6513E67A-C0F9-FB34-ACF5-9A00555122BF}"/>
    <pc:docChg chg="modSld">
      <pc:chgData name="antonoaatanasova" userId="S::a.atanasova@softuni.bg::63f01c8f-a50b-4279-b3c6-a33faf65220b" providerId="AD" clId="Web-{6513E67A-C0F9-FB34-ACF5-9A00555122BF}" dt="2019-11-25T13:54:21.322" v="3" actId="20577"/>
      <pc:docMkLst>
        <pc:docMk/>
      </pc:docMkLst>
      <pc:sldChg chg="modSp">
        <pc:chgData name="antonoaatanasova" userId="S::a.atanasova@softuni.bg::63f01c8f-a50b-4279-b3c6-a33faf65220b" providerId="AD" clId="Web-{6513E67A-C0F9-FB34-ACF5-9A00555122BF}" dt="2019-11-25T13:54:21.322" v="2" actId="20577"/>
        <pc:sldMkLst>
          <pc:docMk/>
          <pc:sldMk cId="928238961" sldId="349"/>
        </pc:sldMkLst>
        <pc:spChg chg="mod">
          <ac:chgData name="antonoaatanasova" userId="S::a.atanasova@softuni.bg::63f01c8f-a50b-4279-b3c6-a33faf65220b" providerId="AD" clId="Web-{6513E67A-C0F9-FB34-ACF5-9A00555122BF}" dt="2019-11-25T13:54:21.322" v="2" actId="20577"/>
          <ac:spMkLst>
            <pc:docMk/>
            <pc:sldMk cId="928238961" sldId="349"/>
            <ac:spMk id="14" creationId="{0E49D336-45B6-44D3-97C4-E28F8DEA2022}"/>
          </ac:spMkLst>
        </pc:spChg>
      </pc:sldChg>
    </pc:docChg>
  </pc:docChgLst>
  <pc:docChgLst>
    <pc:chgData name="antonoaatanasova" userId="63f01c8f-a50b-4279-b3c6-a33faf65220b" providerId="ADAL" clId="{0DDE171E-CDCD-48CD-B39A-B31FF82C48CC}"/>
    <pc:docChg chg="modSld">
      <pc:chgData name="antonoaatanasova" userId="63f01c8f-a50b-4279-b3c6-a33faf65220b" providerId="ADAL" clId="{0DDE171E-CDCD-48CD-B39A-B31FF82C48CC}" dt="2019-11-20T12:36:27.076" v="59" actId="14100"/>
      <pc:docMkLst>
        <pc:docMk/>
      </pc:docMkLst>
      <pc:sldChg chg="modSp">
        <pc:chgData name="antonoaatanasova" userId="63f01c8f-a50b-4279-b3c6-a33faf65220b" providerId="ADAL" clId="{0DDE171E-CDCD-48CD-B39A-B31FF82C48CC}" dt="2019-11-20T12:24:12.413" v="3" actId="27636"/>
        <pc:sldMkLst>
          <pc:docMk/>
          <pc:sldMk cId="211063887" sldId="274"/>
        </pc:sldMkLst>
        <pc:spChg chg="mod">
          <ac:chgData name="antonoaatanasova" userId="63f01c8f-a50b-4279-b3c6-a33faf65220b" providerId="ADAL" clId="{0DDE171E-CDCD-48CD-B39A-B31FF82C48CC}" dt="2019-11-20T12:24:07.652" v="1" actId="20577"/>
          <ac:spMkLst>
            <pc:docMk/>
            <pc:sldMk cId="211063887" sldId="274"/>
            <ac:spMk id="2" creationId="{37F91798-9AD5-4209-8887-958029548481}"/>
          </ac:spMkLst>
        </pc:spChg>
        <pc:picChg chg="mod">
          <ac:chgData name="antonoaatanasova" userId="63f01c8f-a50b-4279-b3c6-a33faf65220b" providerId="ADAL" clId="{0DDE171E-CDCD-48CD-B39A-B31FF82C48CC}" dt="2019-11-20T12:24:12.413" v="3" actId="27636"/>
          <ac:picMkLst>
            <pc:docMk/>
            <pc:sldMk cId="211063887" sldId="274"/>
            <ac:picMk id="13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25:05.296" v="17" actId="20577"/>
        <pc:sldMkLst>
          <pc:docMk/>
          <pc:sldMk cId="3699630846" sldId="276"/>
        </pc:sldMkLst>
        <pc:spChg chg="mod">
          <ac:chgData name="antonoaatanasova" userId="63f01c8f-a50b-4279-b3c6-a33faf65220b" providerId="ADAL" clId="{0DDE171E-CDCD-48CD-B39A-B31FF82C48CC}" dt="2019-11-20T12:25:05.296" v="17" actId="20577"/>
          <ac:spMkLst>
            <pc:docMk/>
            <pc:sldMk cId="3699630846" sldId="276"/>
            <ac:spMk id="444419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6:27.076" v="59" actId="14100"/>
        <pc:sldMkLst>
          <pc:docMk/>
          <pc:sldMk cId="928238961" sldId="349"/>
        </pc:sldMkLst>
        <pc:spChg chg="mod">
          <ac:chgData name="antonoaatanasova" userId="63f01c8f-a50b-4279-b3c6-a33faf65220b" providerId="ADAL" clId="{0DDE171E-CDCD-48CD-B39A-B31FF82C48CC}" dt="2019-11-20T12:36:27.076" v="59" actId="14100"/>
          <ac:spMkLst>
            <pc:docMk/>
            <pc:sldMk cId="928238961" sldId="349"/>
            <ac:spMk id="14" creationId="{0E49D336-45B6-44D3-97C4-E28F8DEA2022}"/>
          </ac:spMkLst>
        </pc:spChg>
      </pc:sldChg>
      <pc:sldChg chg="modSp">
        <pc:chgData name="antonoaatanasova" userId="63f01c8f-a50b-4279-b3c6-a33faf65220b" providerId="ADAL" clId="{0DDE171E-CDCD-48CD-B39A-B31FF82C48CC}" dt="2019-11-20T12:25:26.104" v="18" actId="404"/>
        <pc:sldMkLst>
          <pc:docMk/>
          <pc:sldMk cId="1992452297" sldId="492"/>
        </pc:sldMkLst>
        <pc:spChg chg="mod">
          <ac:chgData name="antonoaatanasova" userId="63f01c8f-a50b-4279-b3c6-a33faf65220b" providerId="ADAL" clId="{0DDE171E-CDCD-48CD-B39A-B31FF82C48CC}" dt="2019-11-20T12:25:26.104" v="18" actId="404"/>
          <ac:spMkLst>
            <pc:docMk/>
            <pc:sldMk cId="1992452297" sldId="492"/>
            <ac:spMk id="8" creationId="{AA287FCE-0667-4256-B6C3-85EEA9B9995C}"/>
          </ac:spMkLst>
        </pc:spChg>
      </pc:sldChg>
      <pc:sldChg chg="modSp">
        <pc:chgData name="antonoaatanasova" userId="63f01c8f-a50b-4279-b3c6-a33faf65220b" providerId="ADAL" clId="{0DDE171E-CDCD-48CD-B39A-B31FF82C48CC}" dt="2019-11-20T12:30:13.295" v="27" actId="12"/>
        <pc:sldMkLst>
          <pc:docMk/>
          <pc:sldMk cId="2917864897" sldId="511"/>
        </pc:sldMkLst>
        <pc:spChg chg="mod">
          <ac:chgData name="antonoaatanasova" userId="63f01c8f-a50b-4279-b3c6-a33faf65220b" providerId="ADAL" clId="{0DDE171E-CDCD-48CD-B39A-B31FF82C48CC}" dt="2019-11-20T12:30:13.295" v="27" actId="12"/>
          <ac:spMkLst>
            <pc:docMk/>
            <pc:sldMk cId="2917864897" sldId="511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1:00.561" v="30" actId="1076"/>
        <pc:sldMkLst>
          <pc:docMk/>
          <pc:sldMk cId="80098761" sldId="513"/>
        </pc:sldMkLst>
        <pc:spChg chg="mod">
          <ac:chgData name="antonoaatanasova" userId="63f01c8f-a50b-4279-b3c6-a33faf65220b" providerId="ADAL" clId="{0DDE171E-CDCD-48CD-B39A-B31FF82C48CC}" dt="2019-11-20T12:30:54.979" v="29" actId="14100"/>
          <ac:spMkLst>
            <pc:docMk/>
            <pc:sldMk cId="80098761" sldId="513"/>
            <ac:spMk id="5" creationId="{00000000-0000-0000-0000-000000000000}"/>
          </ac:spMkLst>
        </pc:spChg>
        <pc:picChg chg="mod">
          <ac:chgData name="antonoaatanasova" userId="63f01c8f-a50b-4279-b3c6-a33faf65220b" providerId="ADAL" clId="{0DDE171E-CDCD-48CD-B39A-B31FF82C48CC}" dt="2019-11-20T12:31:00.561" v="30" actId="1076"/>
          <ac:picMkLst>
            <pc:docMk/>
            <pc:sldMk cId="80098761" sldId="513"/>
            <ac:picMk id="6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32:15.646" v="36"/>
        <pc:sldMkLst>
          <pc:docMk/>
          <pc:sldMk cId="2395507461" sldId="516"/>
        </pc:sldMkLst>
        <pc:spChg chg="mod">
          <ac:chgData name="antonoaatanasova" userId="63f01c8f-a50b-4279-b3c6-a33faf65220b" providerId="ADAL" clId="{0DDE171E-CDCD-48CD-B39A-B31FF82C48CC}" dt="2019-11-20T12:32:15.646" v="36"/>
          <ac:spMkLst>
            <pc:docMk/>
            <pc:sldMk cId="2395507461" sldId="516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2:29.497" v="37" actId="403"/>
        <pc:sldMkLst>
          <pc:docMk/>
          <pc:sldMk cId="1172953624" sldId="517"/>
        </pc:sldMkLst>
        <pc:spChg chg="mod">
          <ac:chgData name="antonoaatanasova" userId="63f01c8f-a50b-4279-b3c6-a33faf65220b" providerId="ADAL" clId="{0DDE171E-CDCD-48CD-B39A-B31FF82C48CC}" dt="2019-11-20T12:32:29.497" v="37" actId="403"/>
          <ac:spMkLst>
            <pc:docMk/>
            <pc:sldMk cId="1172953624" sldId="517"/>
            <ac:spMk id="7" creationId="{00000000-0000-0000-0000-000000000000}"/>
          </ac:spMkLst>
        </pc:spChg>
      </pc:sldChg>
      <pc:sldChg chg="modSp modAnim">
        <pc:chgData name="antonoaatanasova" userId="63f01c8f-a50b-4279-b3c6-a33faf65220b" providerId="ADAL" clId="{0DDE171E-CDCD-48CD-B39A-B31FF82C48CC}" dt="2019-11-20T12:33:36.943" v="52" actId="207"/>
        <pc:sldMkLst>
          <pc:docMk/>
          <pc:sldMk cId="2485392736" sldId="518"/>
        </pc:sldMkLst>
        <pc:spChg chg="mod">
          <ac:chgData name="antonoaatanasova" userId="63f01c8f-a50b-4279-b3c6-a33faf65220b" providerId="ADAL" clId="{0DDE171E-CDCD-48CD-B39A-B31FF82C48CC}" dt="2019-11-20T12:33:36.943" v="52" actId="207"/>
          <ac:spMkLst>
            <pc:docMk/>
            <pc:sldMk cId="2485392736" sldId="518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5:58.188" v="56" actId="207"/>
        <pc:sldMkLst>
          <pc:docMk/>
          <pc:sldMk cId="861117895" sldId="520"/>
        </pc:sldMkLst>
        <pc:spChg chg="mod">
          <ac:chgData name="antonoaatanasova" userId="63f01c8f-a50b-4279-b3c6-a33faf65220b" providerId="ADAL" clId="{0DDE171E-CDCD-48CD-B39A-B31FF82C48CC}" dt="2019-11-20T12:35:58.188" v="56" actId="207"/>
          <ac:spMkLst>
            <pc:docMk/>
            <pc:sldMk cId="861117895" sldId="52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0732314-CBBD-4598-95EF-8E73C10C6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48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8CECB-90DD-4223-A6C8-CA73176CF5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3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1909F1-C483-4F3F-A629-61796C6C7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323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80E744-A54D-4E92-8623-4CCE206E93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6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1B36DD-FD63-4591-B88A-402B49593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54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573A9552-E0CB-448D-84B0-13E34B3D6D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CDB0C31C-FA2F-4115-8D9A-044A09B4F14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2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43589A9-D587-4E51-97C4-320157F7DEA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DB8AD0EB-F493-429B-B104-84E3899AFB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9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8C42F98-BC27-4171-A24F-D7E014533505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48BF03CE-584E-4807-AE7C-7FE3566FA919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3F4279C-443F-4110-A3B2-40B266FAAC98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B4FEC29-7EF7-478F-BEBD-63DEFA989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03FF6CED-BC6B-4579-B82C-09CFB7965C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21E41848-CAD3-4AF1-990C-FC2477F4B2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A171F896-A031-4673-99ED-7DFBA9814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551EE00C-F5F3-4812-AB5E-C7AC5EAC3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4EEC3ECC-02ED-4D60-A384-A4B6B7C2F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319D34D2-3E5A-4095-80C3-FF2C1F4A6B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3CA2B6F9-C62F-477A-BD23-48059364FE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69E2BB8B-10FB-4C58-B081-EBC837EF6AEE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694DCF4-1D53-4773-90AA-1196644BE97D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FB8CE93E-7F3E-4991-83AA-8513336321F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FA471ED9-515E-4492-A19F-4E25F4B4B91D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BF8B71A-EF5A-414C-8B2C-F8CF09E5ED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7B6D628F-986B-494D-A1A1-25FCF6ED632B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25F03C7A-8815-4C7E-963D-6875E2471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8A8B974-20A5-4B77-853A-627792F7AD7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4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DC11F1CC-DCC9-42BC-B1A0-C5735CBF6B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797B5D07-F9EF-4B77-8644-EC36EC6992F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311F71F0-93CA-456A-8621-8BC163E143B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77D2E562-E9B3-4AD2-944A-9DCA313083F2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0B728AC2-241E-4BB6-92D8-C64DAFB748C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4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9887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280DCA42-0B53-4E65-9163-5B4ECC1220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754E7A4-BF77-462A-907F-7F25B43A20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4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973244E7-9DEE-4B9B-A151-AF8230DAE2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0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6FE30AD8-5FF0-49B9-A6CB-836D537556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3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500FCD92-E900-4F8A-9070-A275FC6E9C44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924D891C-989C-4A50-B86C-30E278869B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16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8567F4E-4CA1-47E8-992D-7A007A6B25A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F27A54D0-93C7-461B-8D05-0EEAD61E4A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1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339CF63-131F-4EC4-8787-BFC9797952E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514EAB1A-3DFE-43A9-9864-019FE7DA55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8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3BD96BA-015C-4717-9D96-D74E2DEC0F1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4C6C140-B5DA-4ABC-B614-32684B304D9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4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A98D9C06-62EA-44F3-B035-3E405DDEE6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0.jpe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3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3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DB in Flask</a:t>
            </a:r>
          </a:p>
        </p:txBody>
      </p:sp>
    </p:spTree>
    <p:extLst>
      <p:ext uri="{BB962C8B-B14F-4D97-AF65-F5344CB8AC3E}">
        <p14:creationId xmlns:p14="http://schemas.microsoft.com/office/powerpoint/2010/main" val="2110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259664-B13C-4018-B497-B671D17DA9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0270" y="1121143"/>
            <a:ext cx="10129234" cy="5546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model is the single, definitive </a:t>
            </a:r>
            <a:r>
              <a:rPr lang="en-US" b="1" dirty="0">
                <a:solidFill>
                  <a:schemeClr val="bg1"/>
                </a:solidFill>
              </a:rPr>
              <a:t>source of information </a:t>
            </a:r>
            <a:r>
              <a:rPr lang="en-US" dirty="0"/>
              <a:t>about your data</a:t>
            </a:r>
          </a:p>
          <a:p>
            <a:r>
              <a:rPr lang="en-US" dirty="0"/>
              <a:t>It contains the essential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behaviors</a:t>
            </a:r>
            <a:r>
              <a:rPr lang="en-US" dirty="0"/>
              <a:t> of the data you're storing</a:t>
            </a:r>
          </a:p>
          <a:p>
            <a:r>
              <a:rPr lang="en-US" dirty="0"/>
              <a:t>Generally, each model maps to a single </a:t>
            </a:r>
            <a:r>
              <a:rPr lang="en-US" b="1" dirty="0">
                <a:solidFill>
                  <a:schemeClr val="bg1"/>
                </a:solidFill>
              </a:rPr>
              <a:t>database table</a:t>
            </a:r>
          </a:p>
          <a:p>
            <a:r>
              <a:rPr lang="en-US" dirty="0"/>
              <a:t>Each model is a Python class that subclasses </a:t>
            </a:r>
            <a:r>
              <a:rPr lang="en-US" dirty="0" err="1"/>
              <a:t>db.Model</a:t>
            </a:r>
            <a:r>
              <a:rPr lang="en-US" dirty="0"/>
              <a:t> from SQLAlchemy</a:t>
            </a:r>
          </a:p>
          <a:p>
            <a:r>
              <a:rPr lang="en-US" dirty="0"/>
              <a:t> Each attribute of the model represents a </a:t>
            </a:r>
            <a:r>
              <a:rPr lang="en-US" b="1" dirty="0">
                <a:solidFill>
                  <a:schemeClr val="bg1"/>
                </a:solidFill>
              </a:rPr>
              <a:t>database field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B13F7D-9717-4889-8BEE-48F47E57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Definition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2424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409DF11-FFA2-47C5-94D8-0884485AF882}"/>
              </a:ext>
            </a:extLst>
          </p:cNvPr>
          <p:cNvSpPr txBox="1"/>
          <p:nvPr/>
        </p:nvSpPr>
        <p:spPr>
          <a:xfrm>
            <a:off x="1808518" y="1176270"/>
            <a:ext cx="8348472" cy="5479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class </a:t>
            </a:r>
            <a:r>
              <a:rPr lang="en-US" sz="2400" dirty="0" err="1"/>
              <a:t>BookModel</a:t>
            </a:r>
            <a:r>
              <a:rPr lang="en-US" sz="2400" dirty="0"/>
              <a:t>(</a:t>
            </a:r>
            <a:r>
              <a:rPr lang="en-US" sz="2400" dirty="0" err="1"/>
              <a:t>db.Model</a:t>
            </a:r>
            <a:r>
              <a:rPr lang="en-US" sz="2400" dirty="0"/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__</a:t>
            </a:r>
            <a:r>
              <a:rPr lang="en-US" sz="2400" dirty="0" err="1"/>
              <a:t>tablename</a:t>
            </a:r>
            <a:r>
              <a:rPr lang="en-US" sz="2400" dirty="0"/>
              <a:t>__ = 'books'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/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pk = </a:t>
            </a:r>
            <a:r>
              <a:rPr lang="en-US" sz="2400" dirty="0" err="1"/>
              <a:t>db.Column</a:t>
            </a:r>
            <a:r>
              <a:rPr lang="en-US" sz="2400" dirty="0"/>
              <a:t>(</a:t>
            </a:r>
            <a:r>
              <a:rPr lang="en-US" sz="2400" dirty="0" err="1"/>
              <a:t>db.Integer</a:t>
            </a:r>
            <a:r>
              <a:rPr lang="en-US" sz="2400" dirty="0"/>
              <a:t>, </a:t>
            </a:r>
            <a:r>
              <a:rPr lang="en-US" sz="2400" dirty="0" err="1"/>
              <a:t>primary_key</a:t>
            </a:r>
            <a:r>
              <a:rPr lang="en-US" sz="2400" dirty="0"/>
              <a:t>=True)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title = </a:t>
            </a:r>
            <a:r>
              <a:rPr lang="en-US" sz="2400" dirty="0" err="1"/>
              <a:t>db.Column</a:t>
            </a:r>
            <a:r>
              <a:rPr lang="en-US" sz="2400" dirty="0"/>
              <a:t>(</a:t>
            </a:r>
            <a:r>
              <a:rPr lang="en-US" sz="2400" dirty="0" err="1"/>
              <a:t>db.String</a:t>
            </a:r>
            <a:r>
              <a:rPr lang="en-US" sz="2400" dirty="0"/>
              <a:t>(255), nullable=False)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author = </a:t>
            </a:r>
            <a:r>
              <a:rPr lang="en-US" sz="2400" dirty="0" err="1"/>
              <a:t>db.Column</a:t>
            </a:r>
            <a:r>
              <a:rPr lang="en-US" sz="2400" dirty="0"/>
              <a:t>(</a:t>
            </a:r>
            <a:r>
              <a:rPr lang="en-US" sz="2400" dirty="0" err="1"/>
              <a:t>db.String</a:t>
            </a:r>
            <a:r>
              <a:rPr lang="en-US" sz="2400" dirty="0"/>
              <a:t>(255), nullable=False)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</a:t>
            </a:r>
            <a:r>
              <a:rPr lang="en-US" sz="2400" dirty="0" err="1"/>
              <a:t>reader_pk</a:t>
            </a:r>
            <a:r>
              <a:rPr lang="en-US" sz="2400" dirty="0"/>
              <a:t> = </a:t>
            </a:r>
            <a:r>
              <a:rPr lang="en-US" sz="2400" dirty="0" err="1"/>
              <a:t>db.Column</a:t>
            </a:r>
            <a:r>
              <a:rPr lang="en-US" sz="2400" dirty="0"/>
              <a:t>(</a:t>
            </a:r>
            <a:r>
              <a:rPr lang="en-US" sz="2400" dirty="0" err="1"/>
              <a:t>db.Integer</a:t>
            </a:r>
            <a:r>
              <a:rPr lang="en-US" sz="2400" dirty="0"/>
              <a:t>,   				                                       </a:t>
            </a:r>
            <a:r>
              <a:rPr lang="en-US" sz="2400" dirty="0" err="1"/>
              <a:t>db.ForeignKey</a:t>
            </a:r>
            <a:r>
              <a:rPr lang="en-US" sz="2400" dirty="0"/>
              <a:t>("readers.pk"))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reader = </a:t>
            </a:r>
            <a:r>
              <a:rPr lang="en-US" sz="2400" dirty="0" err="1"/>
              <a:t>db.relationship</a:t>
            </a:r>
            <a:r>
              <a:rPr lang="en-US" sz="2400" dirty="0"/>
              <a:t>("</a:t>
            </a:r>
            <a:r>
              <a:rPr lang="en-US" sz="2400" dirty="0" err="1"/>
              <a:t>ReaderModel</a:t>
            </a:r>
            <a:r>
              <a:rPr lang="en-US" sz="2400" dirty="0"/>
              <a:t>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/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def serialize(self):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    return {c.name: </a:t>
            </a:r>
            <a:r>
              <a:rPr lang="en-US" sz="2400" dirty="0" err="1"/>
              <a:t>getattr</a:t>
            </a:r>
            <a:r>
              <a:rPr lang="en-US" sz="2400" dirty="0"/>
              <a:t>(self, c.name) for c in 		  	                                                     </a:t>
            </a:r>
            <a:r>
              <a:rPr lang="en-US" sz="2400" dirty="0" err="1"/>
              <a:t>self.__table__.columns</a:t>
            </a:r>
            <a:r>
              <a:rPr lang="en-US" sz="2400" dirty="0"/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001CBB-79B2-459C-9DA8-BBBE7DE12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22390A-FAF1-42A6-B7ED-1739171E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example</a:t>
            </a:r>
            <a:endParaRPr lang="bg-BG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03D12334-F646-4BCC-9B5E-E41E3B8B5D4B}"/>
              </a:ext>
            </a:extLst>
          </p:cNvPr>
          <p:cNvSpPr/>
          <p:nvPr/>
        </p:nvSpPr>
        <p:spPr bwMode="auto">
          <a:xfrm>
            <a:off x="5044770" y="338657"/>
            <a:ext cx="1875969" cy="795875"/>
          </a:xfrm>
          <a:prstGeom prst="wedgeRoundRectCallout">
            <a:avLst>
              <a:gd name="adj1" fmla="val -84751"/>
              <a:gd name="adj2" fmla="val 565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FA2E0E6-02EE-417C-9A15-F4A04FFF1F67}"/>
              </a:ext>
            </a:extLst>
          </p:cNvPr>
          <p:cNvSpPr/>
          <p:nvPr/>
        </p:nvSpPr>
        <p:spPr bwMode="auto">
          <a:xfrm>
            <a:off x="6806331" y="1601377"/>
            <a:ext cx="1875969" cy="620790"/>
          </a:xfrm>
          <a:prstGeom prst="wedgeRoundRectCallout">
            <a:avLst>
              <a:gd name="adj1" fmla="val -67565"/>
              <a:gd name="adj2" fmla="val 603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peech Bubble: Rectangle with Corners Rounded 8">
            <a:extLst>
              <a:ext uri="{FF2B5EF4-FFF2-40B4-BE49-F238E27FC236}">
                <a16:creationId xmlns:a16="http://schemas.microsoft.com/office/drawing/2014/main" id="{9BAF449A-2017-4DF6-AE85-2DE444BFC2FC}"/>
              </a:ext>
            </a:extLst>
          </p:cNvPr>
          <p:cNvSpPr/>
          <p:nvPr/>
        </p:nvSpPr>
        <p:spPr bwMode="auto">
          <a:xfrm>
            <a:off x="9997440" y="4066361"/>
            <a:ext cx="1875969" cy="795875"/>
          </a:xfrm>
          <a:prstGeom prst="wedgeRoundRectCallout">
            <a:avLst>
              <a:gd name="adj1" fmla="val -83289"/>
              <a:gd name="adj2" fmla="val 13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055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93C98C-DDFD-4C73-BF5C-083E54639C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9004" y="1585143"/>
            <a:ext cx="11133991" cy="4075191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flask_sqlalchemy</a:t>
            </a:r>
            <a:r>
              <a:rPr lang="en-US" dirty="0"/>
              <a:t> import SQLAlchemy</a:t>
            </a:r>
          </a:p>
          <a:p>
            <a:r>
              <a:rPr lang="en-US" dirty="0" err="1"/>
              <a:t>db</a:t>
            </a:r>
            <a:r>
              <a:rPr lang="en-US" dirty="0"/>
              <a:t> = SQLAlchemy(app)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ReaderModel</a:t>
            </a:r>
            <a:r>
              <a:rPr lang="en-US" dirty="0"/>
              <a:t>(</a:t>
            </a:r>
            <a:r>
              <a:rPr lang="en-US" dirty="0" err="1"/>
              <a:t>db.Model</a:t>
            </a:r>
            <a:r>
              <a:rPr lang="en-US" dirty="0"/>
              <a:t>):</a:t>
            </a:r>
          </a:p>
          <a:p>
            <a:r>
              <a:rPr lang="en-US" dirty="0"/>
              <a:t>    __</a:t>
            </a:r>
            <a:r>
              <a:rPr lang="en-US" dirty="0" err="1"/>
              <a:t>tablename</a:t>
            </a:r>
            <a:r>
              <a:rPr lang="en-US" dirty="0"/>
              <a:t>__ = 'readers'</a:t>
            </a:r>
          </a:p>
          <a:p>
            <a:r>
              <a:rPr lang="en-US" dirty="0"/>
              <a:t>    pk = </a:t>
            </a:r>
            <a:r>
              <a:rPr lang="en-US" dirty="0" err="1"/>
              <a:t>db.Column</a:t>
            </a:r>
            <a:r>
              <a:rPr lang="en-US" dirty="0"/>
              <a:t>(</a:t>
            </a:r>
            <a:r>
              <a:rPr lang="en-US" dirty="0" err="1"/>
              <a:t>db.Integer</a:t>
            </a:r>
            <a:r>
              <a:rPr lang="en-US" dirty="0"/>
              <a:t>, </a:t>
            </a:r>
            <a:r>
              <a:rPr lang="en-US" dirty="0" err="1"/>
              <a:t>primary_key</a:t>
            </a:r>
            <a:r>
              <a:rPr lang="en-US" dirty="0"/>
              <a:t>=True)</a:t>
            </a:r>
          </a:p>
          <a:p>
            <a:r>
              <a:rPr lang="en-US" dirty="0"/>
              <a:t>    </a:t>
            </a:r>
            <a:r>
              <a:rPr lang="en-US" dirty="0" err="1"/>
              <a:t>first_name</a:t>
            </a:r>
            <a:r>
              <a:rPr lang="en-US" dirty="0"/>
              <a:t> = </a:t>
            </a:r>
            <a:r>
              <a:rPr lang="en-US" dirty="0" err="1"/>
              <a:t>db.Column</a:t>
            </a:r>
            <a:r>
              <a:rPr lang="en-US" dirty="0"/>
              <a:t>(</a:t>
            </a:r>
            <a:r>
              <a:rPr lang="en-US" dirty="0" err="1"/>
              <a:t>db.String</a:t>
            </a:r>
            <a:r>
              <a:rPr lang="en-US" dirty="0"/>
              <a:t>, nullable=False)</a:t>
            </a:r>
          </a:p>
          <a:p>
            <a:r>
              <a:rPr lang="en-US" dirty="0"/>
              <a:t>    </a:t>
            </a:r>
            <a:r>
              <a:rPr lang="en-US" dirty="0" err="1"/>
              <a:t>last_name</a:t>
            </a:r>
            <a:r>
              <a:rPr lang="en-US" dirty="0"/>
              <a:t> = </a:t>
            </a:r>
            <a:r>
              <a:rPr lang="en-US" dirty="0" err="1"/>
              <a:t>db.Column</a:t>
            </a:r>
            <a:r>
              <a:rPr lang="en-US" dirty="0"/>
              <a:t>(</a:t>
            </a:r>
            <a:r>
              <a:rPr lang="en-US" dirty="0" err="1"/>
              <a:t>db.String</a:t>
            </a:r>
            <a:r>
              <a:rPr lang="en-US" dirty="0"/>
              <a:t>, nullable=False)</a:t>
            </a:r>
          </a:p>
          <a:p>
            <a:r>
              <a:rPr lang="en-US" dirty="0"/>
              <a:t>    books = </a:t>
            </a:r>
            <a:r>
              <a:rPr lang="en-US" dirty="0" err="1"/>
              <a:t>db.relationship</a:t>
            </a:r>
            <a:r>
              <a:rPr lang="en-US" dirty="0"/>
              <a:t>("</a:t>
            </a:r>
            <a:r>
              <a:rPr lang="en-US" dirty="0" err="1"/>
              <a:t>BookModel</a:t>
            </a:r>
            <a:r>
              <a:rPr lang="en-US" dirty="0"/>
              <a:t>", </a:t>
            </a:r>
            <a:r>
              <a:rPr lang="en-US" dirty="0" err="1"/>
              <a:t>backref</a:t>
            </a:r>
            <a:r>
              <a:rPr lang="en-US" dirty="0"/>
              <a:t>="book", lazy='dynamic')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model</a:t>
            </a:r>
          </a:p>
        </p:txBody>
      </p:sp>
    </p:spTree>
    <p:extLst>
      <p:ext uri="{BB962C8B-B14F-4D97-AF65-F5344CB8AC3E}">
        <p14:creationId xmlns:p14="http://schemas.microsoft.com/office/powerpoint/2010/main" val="65401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001CBB-79B2-459C-9DA8-BBBE7DE12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22390A-FAF1-42A6-B7ED-1739171E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  <a:endParaRPr lang="bg-BG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03D12334-F646-4BCC-9B5E-E41E3B8B5D4B}"/>
              </a:ext>
            </a:extLst>
          </p:cNvPr>
          <p:cNvSpPr/>
          <p:nvPr/>
        </p:nvSpPr>
        <p:spPr bwMode="auto">
          <a:xfrm>
            <a:off x="6096000" y="873587"/>
            <a:ext cx="1875969" cy="795875"/>
          </a:xfrm>
          <a:prstGeom prst="wedgeRoundRectCallout">
            <a:avLst>
              <a:gd name="adj1" fmla="val -43229"/>
              <a:gd name="adj2" fmla="val 935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Junction table</a:t>
            </a:r>
            <a:endParaRPr kumimoji="0" lang="bg-BG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67527FFE-5A74-4011-B865-6FE7E4FC58B7}"/>
              </a:ext>
            </a:extLst>
          </p:cNvPr>
          <p:cNvSpPr txBox="1"/>
          <p:nvPr/>
        </p:nvSpPr>
        <p:spPr>
          <a:xfrm>
            <a:off x="2530894" y="1830789"/>
            <a:ext cx="8348472" cy="2635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readers_books</a:t>
            </a:r>
            <a:r>
              <a:rPr lang="en-US" sz="2400" dirty="0"/>
              <a:t> = </a:t>
            </a:r>
            <a:r>
              <a:rPr lang="en-US" sz="2400" dirty="0" err="1"/>
              <a:t>db.Table</a:t>
            </a:r>
            <a:r>
              <a:rPr lang="en-US" sz="2400" dirty="0"/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"</a:t>
            </a:r>
            <a:r>
              <a:rPr lang="en-US" sz="2400" dirty="0" err="1"/>
              <a:t>readers_books</a:t>
            </a:r>
            <a:r>
              <a:rPr lang="en-US" sz="2400" dirty="0"/>
              <a:t>", </a:t>
            </a:r>
            <a:r>
              <a:rPr lang="en-US" sz="2400" dirty="0" err="1"/>
              <a:t>db.Model.metadata</a:t>
            </a:r>
            <a:r>
              <a:rPr lang="en-US" sz="2400" dirty="0"/>
              <a:t>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</a:t>
            </a:r>
            <a:r>
              <a:rPr lang="en-US" sz="2400" dirty="0" err="1"/>
              <a:t>db.Column</a:t>
            </a:r>
            <a:r>
              <a:rPr lang="en-US" sz="2400" dirty="0"/>
              <a:t>("</a:t>
            </a:r>
            <a:r>
              <a:rPr lang="en-US" sz="2400" dirty="0" err="1"/>
              <a:t>book_pk</a:t>
            </a:r>
            <a:r>
              <a:rPr lang="en-US" sz="2400" dirty="0"/>
              <a:t>", </a:t>
            </a:r>
            <a:r>
              <a:rPr lang="en-US" sz="2400" dirty="0" err="1"/>
              <a:t>db.Integer</a:t>
            </a:r>
            <a:r>
              <a:rPr lang="en-US" sz="2400" dirty="0"/>
              <a:t>, </a:t>
            </a:r>
            <a:r>
              <a:rPr lang="en-US" sz="2400" dirty="0" err="1"/>
              <a:t>db.ForeignKey</a:t>
            </a:r>
            <a:r>
              <a:rPr lang="en-US" sz="2400" dirty="0"/>
              <a:t>("books.pk")),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</a:t>
            </a:r>
            <a:r>
              <a:rPr lang="en-US" sz="2400" dirty="0" err="1"/>
              <a:t>db.Column</a:t>
            </a:r>
            <a:r>
              <a:rPr lang="en-US" sz="2400" dirty="0"/>
              <a:t>("</a:t>
            </a:r>
            <a:r>
              <a:rPr lang="en-US" sz="2400" dirty="0" err="1"/>
              <a:t>reader_pk</a:t>
            </a:r>
            <a:r>
              <a:rPr lang="en-US" sz="2400" dirty="0"/>
              <a:t>", </a:t>
            </a:r>
            <a:r>
              <a:rPr lang="en-US" sz="2400" dirty="0" err="1"/>
              <a:t>db.Integer</a:t>
            </a:r>
            <a:r>
              <a:rPr lang="en-US" sz="2400" dirty="0"/>
              <a:t>, </a:t>
            </a:r>
            <a:r>
              <a:rPr lang="en-US" sz="2400" dirty="0" err="1"/>
              <a:t>db.ForeignKey</a:t>
            </a:r>
            <a:r>
              <a:rPr lang="en-US" sz="2400" dirty="0"/>
              <a:t>("readers.pk")),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209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67527FFE-5A74-4011-B865-6FE7E4FC58B7}"/>
              </a:ext>
            </a:extLst>
          </p:cNvPr>
          <p:cNvSpPr txBox="1"/>
          <p:nvPr/>
        </p:nvSpPr>
        <p:spPr>
          <a:xfrm>
            <a:off x="2196371" y="871755"/>
            <a:ext cx="8348472" cy="5885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class </a:t>
            </a:r>
            <a:r>
              <a:rPr lang="en-US" sz="2400" dirty="0" err="1"/>
              <a:t>BookModel</a:t>
            </a:r>
            <a:r>
              <a:rPr lang="en-US" sz="2400" dirty="0"/>
              <a:t>(</a:t>
            </a:r>
            <a:r>
              <a:rPr lang="en-US" sz="2400" dirty="0" err="1"/>
              <a:t>db.Model</a:t>
            </a:r>
            <a:r>
              <a:rPr lang="en-US" sz="2400" dirty="0"/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__</a:t>
            </a:r>
            <a:r>
              <a:rPr lang="en-US" sz="2400" dirty="0" err="1"/>
              <a:t>tablename</a:t>
            </a:r>
            <a:r>
              <a:rPr lang="en-US" sz="2400" dirty="0"/>
              <a:t>__ = "books"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pk = </a:t>
            </a:r>
            <a:r>
              <a:rPr lang="en-US" sz="2400" dirty="0" err="1"/>
              <a:t>db.Column</a:t>
            </a:r>
            <a:r>
              <a:rPr lang="en-US" sz="2400" dirty="0"/>
              <a:t>(</a:t>
            </a:r>
            <a:r>
              <a:rPr lang="en-US" sz="2400" dirty="0" err="1"/>
              <a:t>db.Integer</a:t>
            </a:r>
            <a:r>
              <a:rPr lang="en-US" sz="2400" dirty="0"/>
              <a:t>, </a:t>
            </a:r>
            <a:r>
              <a:rPr lang="en-US" sz="2400" dirty="0" err="1"/>
              <a:t>primary_key</a:t>
            </a:r>
            <a:r>
              <a:rPr lang="en-US" sz="2400" dirty="0"/>
              <a:t>=True)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title = </a:t>
            </a:r>
            <a:r>
              <a:rPr lang="en-US" sz="2400" dirty="0" err="1"/>
              <a:t>db.Column</a:t>
            </a:r>
            <a:r>
              <a:rPr lang="en-US" sz="2400" dirty="0"/>
              <a:t>(</a:t>
            </a:r>
            <a:r>
              <a:rPr lang="en-US" sz="2400" dirty="0" err="1"/>
              <a:t>db.String</a:t>
            </a:r>
            <a:r>
              <a:rPr lang="en-US" sz="2400" dirty="0"/>
              <a:t>(255), nullable=False)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author = </a:t>
            </a:r>
            <a:r>
              <a:rPr lang="en-US" sz="2400" dirty="0" err="1"/>
              <a:t>db.Column</a:t>
            </a:r>
            <a:r>
              <a:rPr lang="en-US" sz="2400" dirty="0"/>
              <a:t>(</a:t>
            </a:r>
            <a:r>
              <a:rPr lang="en-US" sz="2400" dirty="0" err="1"/>
              <a:t>db.String</a:t>
            </a:r>
            <a:r>
              <a:rPr lang="en-US" sz="2400" dirty="0"/>
              <a:t>(255), nullable=False)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/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class </a:t>
            </a:r>
            <a:r>
              <a:rPr lang="en-US" sz="2400" dirty="0" err="1"/>
              <a:t>ReaderModel</a:t>
            </a:r>
            <a:r>
              <a:rPr lang="en-US" sz="2400" dirty="0"/>
              <a:t>(</a:t>
            </a:r>
            <a:r>
              <a:rPr lang="en-US" sz="2400" dirty="0" err="1"/>
              <a:t>db.Model</a:t>
            </a:r>
            <a:r>
              <a:rPr lang="en-US" sz="2400" dirty="0"/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__</a:t>
            </a:r>
            <a:r>
              <a:rPr lang="en-US" sz="2400" dirty="0" err="1"/>
              <a:t>tablename</a:t>
            </a:r>
            <a:r>
              <a:rPr lang="en-US" sz="2400" dirty="0"/>
              <a:t>__ = "readers"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pk = </a:t>
            </a:r>
            <a:r>
              <a:rPr lang="en-US" sz="2400" dirty="0" err="1"/>
              <a:t>db.Column</a:t>
            </a:r>
            <a:r>
              <a:rPr lang="en-US" sz="2400" dirty="0"/>
              <a:t>(</a:t>
            </a:r>
            <a:r>
              <a:rPr lang="en-US" sz="2400" dirty="0" err="1"/>
              <a:t>db.Integer</a:t>
            </a:r>
            <a:r>
              <a:rPr lang="en-US" sz="2400" dirty="0"/>
              <a:t>, </a:t>
            </a:r>
            <a:r>
              <a:rPr lang="en-US" sz="2400" dirty="0" err="1"/>
              <a:t>primary_key</a:t>
            </a:r>
            <a:r>
              <a:rPr lang="en-US" sz="2400" dirty="0"/>
              <a:t>=True)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</a:t>
            </a:r>
            <a:r>
              <a:rPr lang="en-US" sz="2400" dirty="0" err="1"/>
              <a:t>first_name</a:t>
            </a:r>
            <a:r>
              <a:rPr lang="en-US" sz="2400" dirty="0"/>
              <a:t> = </a:t>
            </a:r>
            <a:r>
              <a:rPr lang="en-US" sz="2400" dirty="0" err="1"/>
              <a:t>db.Column</a:t>
            </a:r>
            <a:r>
              <a:rPr lang="en-US" sz="2400" dirty="0"/>
              <a:t>(</a:t>
            </a:r>
            <a:r>
              <a:rPr lang="en-US" sz="2400" dirty="0" err="1"/>
              <a:t>db.String</a:t>
            </a:r>
            <a:r>
              <a:rPr lang="en-US" sz="2400" dirty="0"/>
              <a:t>(255), nullable=False)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</a:t>
            </a:r>
            <a:r>
              <a:rPr lang="en-US" sz="2400" dirty="0" err="1"/>
              <a:t>last_name</a:t>
            </a:r>
            <a:r>
              <a:rPr lang="en-US" sz="2400" dirty="0"/>
              <a:t> = </a:t>
            </a:r>
            <a:r>
              <a:rPr lang="en-US" sz="2400" dirty="0" err="1"/>
              <a:t>db.Column</a:t>
            </a:r>
            <a:r>
              <a:rPr lang="en-US" sz="2400" dirty="0"/>
              <a:t>(</a:t>
            </a:r>
            <a:r>
              <a:rPr lang="en-US" sz="2400" dirty="0" err="1"/>
              <a:t>db.String</a:t>
            </a:r>
            <a:r>
              <a:rPr lang="en-US" sz="2400" dirty="0"/>
              <a:t>(255), nullable=False)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    books = </a:t>
            </a:r>
            <a:r>
              <a:rPr lang="en-US" sz="2400" b="1" dirty="0" err="1"/>
              <a:t>db.relationship</a:t>
            </a:r>
            <a:r>
              <a:rPr lang="en-US" sz="2400" b="1" dirty="0"/>
              <a:t>('</a:t>
            </a:r>
            <a:r>
              <a:rPr lang="en-US" sz="2400" b="1" dirty="0" err="1"/>
              <a:t>BookModel</a:t>
            </a:r>
            <a:r>
              <a:rPr lang="en-US" sz="2400" b="1" dirty="0"/>
              <a:t>’,                    		  	               secondary=</a:t>
            </a:r>
            <a:r>
              <a:rPr lang="en-US" sz="2400" b="1" dirty="0" err="1"/>
              <a:t>readers_books</a:t>
            </a:r>
            <a:r>
              <a:rPr lang="en-US" sz="2400" b="1" dirty="0"/>
              <a:t>,  lazy='subquery’, 	               </a:t>
            </a:r>
            <a:r>
              <a:rPr lang="en-US" sz="2400" b="1" dirty="0" err="1"/>
              <a:t>backref</a:t>
            </a:r>
            <a:r>
              <a:rPr lang="en-US" sz="2400" b="1" dirty="0"/>
              <a:t>=</a:t>
            </a:r>
            <a:r>
              <a:rPr lang="en-US" sz="2400" b="1" dirty="0" err="1"/>
              <a:t>db.backref</a:t>
            </a:r>
            <a:r>
              <a:rPr lang="en-US" sz="2400" b="1" dirty="0"/>
              <a:t>('books', lazy=True))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001CBB-79B2-459C-9DA8-BBBE7DE12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22390A-FAF1-42A6-B7ED-1739171E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(2)</a:t>
            </a:r>
            <a:endParaRPr lang="bg-BG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03D12334-F646-4BCC-9B5E-E41E3B8B5D4B}"/>
              </a:ext>
            </a:extLst>
          </p:cNvPr>
          <p:cNvSpPr/>
          <p:nvPr/>
        </p:nvSpPr>
        <p:spPr bwMode="auto">
          <a:xfrm>
            <a:off x="10210952" y="5859625"/>
            <a:ext cx="1875969" cy="795875"/>
          </a:xfrm>
          <a:prstGeom prst="wedgeRoundRectCallout">
            <a:avLst>
              <a:gd name="adj1" fmla="val -66625"/>
              <a:gd name="adj2" fmla="val -282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Many-to-many</a:t>
            </a:r>
            <a:endParaRPr kumimoji="0" lang="bg-BG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538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0E354-20D6-4E01-A912-1E65AE81F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82B63-6FE1-467A-B27C-8AAE976414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99905" y="1019393"/>
            <a:ext cx="10321675" cy="57378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db.Boolean</a:t>
            </a:r>
            <a:r>
              <a:rPr lang="en-US" dirty="0"/>
              <a:t> - a True/False field (default for </a:t>
            </a:r>
            <a:r>
              <a:rPr lang="en-US" dirty="0" err="1"/>
              <a:t>CheckboxInput</a:t>
            </a:r>
            <a:r>
              <a:rPr lang="en-US" dirty="0"/>
              <a:t>)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db.String</a:t>
            </a:r>
            <a:r>
              <a:rPr lang="en-US" dirty="0"/>
              <a:t> - small- to large-sized strings (used with </a:t>
            </a:r>
            <a:r>
              <a:rPr lang="en-US" dirty="0" err="1"/>
              <a:t>max_length</a:t>
            </a:r>
            <a:r>
              <a:rPr lang="en-US" dirty="0"/>
              <a:t>, optional in Postgres)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Db.DateTime</a:t>
            </a:r>
            <a:r>
              <a:rPr lang="en-US" dirty="0"/>
              <a:t> - a date represented by </a:t>
            </a:r>
            <a:r>
              <a:rPr lang="en-US" dirty="0" err="1"/>
              <a:t>datetime.date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db.Float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db.Integer</a:t>
            </a:r>
            <a:r>
              <a:rPr lang="en-US" dirty="0"/>
              <a:t> - self explanatory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4B7970-0F31-4F84-BCFD-2FEE012F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Model Fields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3278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73B19D-59EE-4EB1-9EC2-FA1E863AD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D7409-5C4F-4D86-B792-9B123A9F7A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db.ForeignKey</a:t>
            </a:r>
            <a:r>
              <a:rPr lang="en-US" dirty="0"/>
              <a:t> – One-to-many 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ManyToManyField</a:t>
            </a:r>
            <a:r>
              <a:rPr lang="en-US" dirty="0"/>
              <a:t> – If you want to use many-to-many relationships you will need to define a helper table that is used for the relationship. For this helper table it is strongly recommended to not use a model but an actual table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OneToOneField</a:t>
            </a:r>
            <a:r>
              <a:rPr lang="en-US" dirty="0"/>
              <a:t> –</a:t>
            </a:r>
            <a:r>
              <a:rPr lang="en-US" dirty="0" err="1"/>
              <a:t>db.reletionship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E34AFE-FB04-465C-97A8-A2BA4995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Fields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765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0267A4F-FBD7-464D-9F92-8C3E740E641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/>
              <a:t>reate, </a:t>
            </a:r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dirty="0"/>
              <a:t>ead, </a:t>
            </a:r>
            <a:r>
              <a:rPr lang="en-US" b="1" dirty="0">
                <a:solidFill>
                  <a:schemeClr val="bg1"/>
                </a:solidFill>
              </a:rPr>
              <a:t>U</a:t>
            </a:r>
            <a:r>
              <a:rPr lang="en-US" dirty="0"/>
              <a:t>pdate,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elete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65DF5-70B1-4F75-AAE9-91A38C1CCA1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1A6816-5B88-46A3-B43C-A34A1F1224A6}"/>
              </a:ext>
            </a:extLst>
          </p:cNvPr>
          <p:cNvSpPr/>
          <p:nvPr/>
        </p:nvSpPr>
        <p:spPr>
          <a:xfrm>
            <a:off x="4528904" y="1859340"/>
            <a:ext cx="313419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38713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09DAF3-B167-4A33-BF2F-99C3C8FB19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computer programming, </a:t>
            </a: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/>
              <a:t>reate, </a:t>
            </a:r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dirty="0"/>
              <a:t>ead, </a:t>
            </a:r>
            <a:r>
              <a:rPr lang="en-US" b="1" dirty="0">
                <a:solidFill>
                  <a:schemeClr val="bg1"/>
                </a:solidFill>
              </a:rPr>
              <a:t>u</a:t>
            </a:r>
            <a:r>
              <a:rPr lang="en-US" dirty="0"/>
              <a:t>pdate, and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elete (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) are the four basic functions of </a:t>
            </a:r>
            <a:r>
              <a:rPr lang="en-US" b="1" dirty="0">
                <a:solidFill>
                  <a:schemeClr val="bg1"/>
                </a:solidFill>
              </a:rPr>
              <a:t>persistent storage</a:t>
            </a:r>
          </a:p>
          <a:p>
            <a:r>
              <a:rPr lang="en-US" dirty="0"/>
              <a:t>Alternate words are sometimes used when defining the basic functions of CRUD, such as </a:t>
            </a:r>
            <a:r>
              <a:rPr lang="en-US" b="1" dirty="0">
                <a:solidFill>
                  <a:schemeClr val="bg1"/>
                </a:solidFill>
              </a:rPr>
              <a:t>retrieve</a:t>
            </a:r>
            <a:r>
              <a:rPr lang="en-US" dirty="0"/>
              <a:t> instead of read, </a:t>
            </a: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instead of update, or </a:t>
            </a:r>
            <a:r>
              <a:rPr lang="en-US" b="1" dirty="0">
                <a:solidFill>
                  <a:schemeClr val="bg1"/>
                </a:solidFill>
              </a:rPr>
              <a:t>destroy</a:t>
            </a:r>
            <a:r>
              <a:rPr lang="en-US" dirty="0"/>
              <a:t> instead of delete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650F71-B45C-4F0E-BE9A-5D6A123A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CRUD?</a:t>
            </a:r>
          </a:p>
        </p:txBody>
      </p:sp>
    </p:spTree>
    <p:extLst>
      <p:ext uri="{BB962C8B-B14F-4D97-AF65-F5344CB8AC3E}">
        <p14:creationId xmlns:p14="http://schemas.microsoft.com/office/powerpoint/2010/main" val="42175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DAAD54-B380-4733-8946-3B2F8D443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F4047-BF91-447A-9B92-14790C997A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Once you've created your data models, you can install </a:t>
            </a:r>
            <a:r>
              <a:rPr lang="en-US" dirty="0" err="1"/>
              <a:t>flask_restful</a:t>
            </a:r>
            <a:r>
              <a:rPr lang="en-US" dirty="0"/>
              <a:t> </a:t>
            </a:r>
          </a:p>
          <a:p>
            <a:r>
              <a:rPr lang="en-US" dirty="0"/>
              <a:t>You can inherit Resource class to give you abstraction that lets you write your logic for create, retrieve, update and delete objects easily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10BCDC-0D1E-472A-8EC4-DBF94CD5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in Flask-RESTful</a:t>
            </a:r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917008AB-4638-429D-99C7-B03504EB8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88" y="4296773"/>
            <a:ext cx="4598877" cy="1844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413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299604"/>
            <a:ext cx="9049234" cy="5207396"/>
          </a:xfrm>
        </p:spPr>
        <p:txBody>
          <a:bodyPr>
            <a:normAutofit/>
          </a:bodyPr>
          <a:lstStyle/>
          <a:p>
            <a:r>
              <a:rPr lang="en-US" sz="3000" dirty="0"/>
              <a:t>Set up Database</a:t>
            </a:r>
          </a:p>
          <a:p>
            <a:r>
              <a:rPr lang="en-US" sz="3000" dirty="0"/>
              <a:t>Models and Relations?</a:t>
            </a:r>
          </a:p>
          <a:p>
            <a:r>
              <a:rPr lang="en-US" sz="3000" dirty="0"/>
              <a:t>Flask SQLAlchemy</a:t>
            </a:r>
          </a:p>
          <a:p>
            <a:r>
              <a:rPr lang="en-US" sz="3000" dirty="0"/>
              <a:t>Alembic (flask migrate)</a:t>
            </a:r>
          </a:p>
          <a:p>
            <a:r>
              <a:rPr lang="en-US" sz="3000" dirty="0"/>
              <a:t>Simple endpoint example with DB communication</a:t>
            </a:r>
          </a:p>
          <a:p>
            <a:r>
              <a:rPr lang="en-US" sz="3000" dirty="0"/>
              <a:t>Environment variables</a:t>
            </a:r>
          </a:p>
          <a:p>
            <a:endParaRPr lang="en-US" sz="30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EA473C-B4E7-42F1-97D0-18D6E9ECB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93C98C-DDFD-4C73-BF5C-083E54639C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9004" y="1585143"/>
            <a:ext cx="11133991" cy="4850147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flask_restful</a:t>
            </a:r>
            <a:r>
              <a:rPr lang="en-US" dirty="0"/>
              <a:t> import Resource,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 err="1"/>
              <a:t>api</a:t>
            </a:r>
            <a:r>
              <a:rPr lang="en-US" dirty="0"/>
              <a:t> = </a:t>
            </a:r>
            <a:r>
              <a:rPr lang="en-US" dirty="0" err="1"/>
              <a:t>Api</a:t>
            </a:r>
            <a:r>
              <a:rPr lang="en-US" dirty="0"/>
              <a:t>(app)</a:t>
            </a:r>
          </a:p>
          <a:p>
            <a:endParaRPr lang="en-US" dirty="0"/>
          </a:p>
          <a:p>
            <a:r>
              <a:rPr lang="en-US" dirty="0"/>
              <a:t>class Books(Resource):</a:t>
            </a:r>
          </a:p>
          <a:p>
            <a:r>
              <a:rPr lang="en-US" dirty="0"/>
              <a:t>    def post(self):</a:t>
            </a:r>
          </a:p>
          <a:p>
            <a:r>
              <a:rPr lang="en-US" dirty="0"/>
              <a:t>        data = </a:t>
            </a:r>
            <a:r>
              <a:rPr lang="en-US" dirty="0" err="1"/>
              <a:t>request.get_json</a:t>
            </a:r>
            <a:r>
              <a:rPr lang="en-US" dirty="0"/>
              <a:t>()</a:t>
            </a:r>
          </a:p>
          <a:p>
            <a:r>
              <a:rPr lang="en-US" dirty="0"/>
              <a:t>        </a:t>
            </a:r>
            <a:r>
              <a:rPr lang="en-US" dirty="0" err="1"/>
              <a:t>new_book</a:t>
            </a:r>
            <a:r>
              <a:rPr lang="en-US" dirty="0"/>
              <a:t> = </a:t>
            </a:r>
            <a:r>
              <a:rPr lang="en-US" dirty="0" err="1"/>
              <a:t>BookModel</a:t>
            </a:r>
            <a:r>
              <a:rPr lang="en-US" dirty="0"/>
              <a:t>(**data)</a:t>
            </a:r>
          </a:p>
          <a:p>
            <a:r>
              <a:rPr lang="en-US" dirty="0"/>
              <a:t>        </a:t>
            </a:r>
            <a:r>
              <a:rPr lang="en-US" dirty="0" err="1"/>
              <a:t>db.session.add</a:t>
            </a:r>
            <a:r>
              <a:rPr lang="en-US" dirty="0"/>
              <a:t>(</a:t>
            </a:r>
            <a:r>
              <a:rPr lang="en-US" dirty="0" err="1"/>
              <a:t>new_book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db.session.commit</a:t>
            </a:r>
            <a:r>
              <a:rPr lang="en-US" dirty="0"/>
              <a:t>()</a:t>
            </a:r>
          </a:p>
          <a:p>
            <a:r>
              <a:rPr lang="en-US" dirty="0"/>
              <a:t>        return </a:t>
            </a:r>
            <a:r>
              <a:rPr lang="en-US" dirty="0" err="1"/>
              <a:t>new_book.as_dict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api.add_resource</a:t>
            </a:r>
            <a:r>
              <a:rPr lang="en-US" dirty="0"/>
              <a:t>(Books, "/")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example</a:t>
            </a:r>
          </a:p>
        </p:txBody>
      </p:sp>
    </p:spTree>
    <p:extLst>
      <p:ext uri="{BB962C8B-B14F-4D97-AF65-F5344CB8AC3E}">
        <p14:creationId xmlns:p14="http://schemas.microsoft.com/office/powerpoint/2010/main" val="243696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0267A4F-FBD7-464D-9F92-8C3E740E641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Usage of decouple package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65DF5-70B1-4F75-AAE9-91A38C1CCA1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Environment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1A6816-5B88-46A3-B43C-A34A1F1224A6}"/>
              </a:ext>
            </a:extLst>
          </p:cNvPr>
          <p:cNvSpPr/>
          <p:nvPr/>
        </p:nvSpPr>
        <p:spPr>
          <a:xfrm>
            <a:off x="4903911" y="1859340"/>
            <a:ext cx="238417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.env</a:t>
            </a:r>
          </a:p>
        </p:txBody>
      </p:sp>
    </p:spTree>
    <p:extLst>
      <p:ext uri="{BB962C8B-B14F-4D97-AF65-F5344CB8AC3E}">
        <p14:creationId xmlns:p14="http://schemas.microsoft.com/office/powerpoint/2010/main" val="70036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09DAF3-B167-4A33-BF2F-99C3C8FB19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While developing we store credentials in file called </a:t>
            </a:r>
            <a:r>
              <a:rPr lang="en-US" b="1" dirty="0"/>
              <a:t>.env </a:t>
            </a:r>
            <a:r>
              <a:rPr lang="en-US" dirty="0"/>
              <a:t>in project’s root</a:t>
            </a:r>
          </a:p>
          <a:p>
            <a:r>
              <a:rPr lang="en-US" b="1" dirty="0">
                <a:solidFill>
                  <a:schemeClr val="bg1"/>
                </a:solidFill>
              </a:rPr>
              <a:t>Always place list .env file in the .</a:t>
            </a:r>
            <a:r>
              <a:rPr lang="en-US" b="1" dirty="0" err="1">
                <a:solidFill>
                  <a:schemeClr val="bg1"/>
                </a:solidFill>
              </a:rPr>
              <a:t>gitignore</a:t>
            </a:r>
            <a:r>
              <a:rPr lang="en-US" b="1" dirty="0">
                <a:solidFill>
                  <a:schemeClr val="bg1"/>
                </a:solidFill>
              </a:rPr>
              <a:t> file</a:t>
            </a:r>
          </a:p>
          <a:p>
            <a:r>
              <a:rPr lang="en-US" dirty="0"/>
              <a:t>In order to be able to access this variables from the code we need to install </a:t>
            </a:r>
            <a:r>
              <a:rPr lang="en-US" b="1" dirty="0"/>
              <a:t>decouple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650F71-B45C-4F0E-BE9A-5D6A123A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379418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650F71-B45C-4F0E-BE9A-5D6A123A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65F43C04-170C-45E4-B182-3C28FC70E1D5}"/>
              </a:ext>
            </a:extLst>
          </p:cNvPr>
          <p:cNvSpPr txBox="1"/>
          <p:nvPr/>
        </p:nvSpPr>
        <p:spPr>
          <a:xfrm>
            <a:off x="2487168" y="1673352"/>
            <a:ext cx="8348472" cy="30416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from decouple import config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/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db_user</a:t>
            </a:r>
            <a:r>
              <a:rPr lang="en-US" sz="2400" dirty="0"/>
              <a:t> = config('DB_USER')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db_password</a:t>
            </a:r>
            <a:r>
              <a:rPr lang="en-US" sz="2400" dirty="0"/>
              <a:t> = config("DB_PASSWORD")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/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app.config</a:t>
            </a:r>
            <a:r>
              <a:rPr lang="en-US" sz="2400" dirty="0"/>
              <a:t>['SQLALCHEMY_DATABASE_URI'] = </a:t>
            </a:r>
            <a:r>
              <a:rPr lang="en-US" sz="2400" dirty="0" err="1"/>
              <a:t>f'postgresql</a:t>
            </a:r>
            <a:r>
              <a:rPr lang="en-US" sz="2400" dirty="0"/>
              <a:t>://{</a:t>
            </a:r>
            <a:r>
              <a:rPr lang="en-US" sz="2400" dirty="0" err="1"/>
              <a:t>db_user</a:t>
            </a:r>
            <a:r>
              <a:rPr lang="en-US" sz="2400" dirty="0"/>
              <a:t>}:{</a:t>
            </a:r>
            <a:r>
              <a:rPr lang="en-US" sz="2400" dirty="0" err="1"/>
              <a:t>db_password</a:t>
            </a:r>
            <a:r>
              <a:rPr lang="en-US" sz="2400" dirty="0"/>
              <a:t>}@localhost:5433/store'</a:t>
            </a:r>
          </a:p>
        </p:txBody>
      </p:sp>
    </p:spTree>
    <p:extLst>
      <p:ext uri="{BB962C8B-B14F-4D97-AF65-F5344CB8AC3E}">
        <p14:creationId xmlns:p14="http://schemas.microsoft.com/office/powerpoint/2010/main" val="59148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052297"/>
            <a:ext cx="10961783" cy="76808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3608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206291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2809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2193BD-FFB5-47FE-8578-FDA2549D3F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AE7D1C-5B81-45DE-9EC3-CC4696633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#Flask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77640D-7F13-483D-B3EC-0631FA92F9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Set up Database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A17CAA-B802-4D03-91D3-ACC9E93279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BBBF64-6196-418B-85F8-12DE70E94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541" y="1385091"/>
            <a:ext cx="2312918" cy="231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4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D71C1-E4BA-414A-87D9-8AD6E56400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configure our project to work with </a:t>
            </a:r>
            <a:r>
              <a:rPr lang="en-US" b="1" dirty="0">
                <a:solidFill>
                  <a:schemeClr val="bg1"/>
                </a:solidFill>
              </a:rPr>
              <a:t>PostgreSQL</a:t>
            </a:r>
            <a:r>
              <a:rPr lang="en-US" dirty="0"/>
              <a:t>, we need to set it up in the SQLALCHEMY_DATABASE_URI of the application config property</a:t>
            </a:r>
          </a:p>
          <a:p>
            <a:r>
              <a:rPr lang="en-US" dirty="0" err="1"/>
              <a:t>app.config</a:t>
            </a:r>
            <a:r>
              <a:rPr lang="en-US" dirty="0"/>
              <a:t>['SQLALCHEMY_DATABASE_URI'] = </a:t>
            </a:r>
            <a:r>
              <a:rPr lang="en-US" sz="2400" dirty="0" err="1"/>
              <a:t>f'postgresql</a:t>
            </a:r>
            <a:r>
              <a:rPr lang="en-US" sz="2400" dirty="0"/>
              <a:t>://{</a:t>
            </a:r>
            <a:r>
              <a:rPr lang="en-US" sz="2400" dirty="0" err="1"/>
              <a:t>db_user</a:t>
            </a:r>
            <a:r>
              <a:rPr lang="en-US" sz="2400" dirty="0"/>
              <a:t>}:{</a:t>
            </a:r>
            <a:r>
              <a:rPr lang="en-US" sz="2400" dirty="0" err="1"/>
              <a:t>db_password</a:t>
            </a:r>
            <a:r>
              <a:rPr lang="en-US" sz="2400" dirty="0"/>
              <a:t>}@localhost:{db_port}/{db_name}'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1AC8EB-1F7F-4E9C-BF87-29EC20BC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PostgreSQL</a:t>
            </a:r>
            <a:endParaRPr lang="bg-BG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061FC0E0-8590-4F74-A1B0-44E05A6FB618}"/>
              </a:ext>
            </a:extLst>
          </p:cNvPr>
          <p:cNvSpPr/>
          <p:nvPr/>
        </p:nvSpPr>
        <p:spPr bwMode="auto">
          <a:xfrm>
            <a:off x="1500263" y="4326685"/>
            <a:ext cx="1663561" cy="669303"/>
          </a:xfrm>
          <a:prstGeom prst="wedgeRoundRectCallout">
            <a:avLst>
              <a:gd name="adj1" fmla="val 28570"/>
              <a:gd name="adj2" fmla="val -1135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294BDCFD-B522-40B7-9EC1-3DAF12DBCFA4}"/>
              </a:ext>
            </a:extLst>
          </p:cNvPr>
          <p:cNvSpPr/>
          <p:nvPr/>
        </p:nvSpPr>
        <p:spPr bwMode="auto">
          <a:xfrm>
            <a:off x="8742738" y="4097801"/>
            <a:ext cx="740889" cy="457768"/>
          </a:xfrm>
          <a:prstGeom prst="wedgeRoundRectCallout">
            <a:avLst>
              <a:gd name="adj1" fmla="val 11411"/>
              <a:gd name="adj2" fmla="val -956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6D0E89AC-1CB6-4AC9-80B8-1E1B1FE608C6}"/>
              </a:ext>
            </a:extLst>
          </p:cNvPr>
          <p:cNvSpPr/>
          <p:nvPr/>
        </p:nvSpPr>
        <p:spPr bwMode="auto">
          <a:xfrm>
            <a:off x="4567570" y="4272085"/>
            <a:ext cx="1663561" cy="926183"/>
          </a:xfrm>
          <a:prstGeom prst="wedgeRoundRectCallout">
            <a:avLst>
              <a:gd name="adj1" fmla="val -3361"/>
              <a:gd name="adj2" fmla="val -868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user credentials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peech Bubble: Rectangle with Corners Rounded 8">
            <a:extLst>
              <a:ext uri="{FF2B5EF4-FFF2-40B4-BE49-F238E27FC236}">
                <a16:creationId xmlns:a16="http://schemas.microsoft.com/office/drawing/2014/main" id="{5F385179-3F32-4688-B09E-D49B9E3571DD}"/>
              </a:ext>
            </a:extLst>
          </p:cNvPr>
          <p:cNvSpPr/>
          <p:nvPr/>
        </p:nvSpPr>
        <p:spPr bwMode="auto">
          <a:xfrm>
            <a:off x="10225761" y="4097801"/>
            <a:ext cx="1027339" cy="457768"/>
          </a:xfrm>
          <a:prstGeom prst="wedgeRoundRectCallout">
            <a:avLst>
              <a:gd name="adj1" fmla="val 11411"/>
              <a:gd name="adj2" fmla="val -956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031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5DAFC9-D13A-446D-B882-4FA484EA9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51E8CC-8645-4313-BC0F-76B59CBE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 to PostgreSQL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023F94-1C4C-476F-AF23-7C180FA84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947" y="1140643"/>
            <a:ext cx="4365155" cy="5158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F5960C5-06EA-48B4-A3A2-830435140734}"/>
              </a:ext>
            </a:extLst>
          </p:cNvPr>
          <p:cNvSpPr/>
          <p:nvPr/>
        </p:nvSpPr>
        <p:spPr bwMode="auto">
          <a:xfrm>
            <a:off x="6617616" y="3271101"/>
            <a:ext cx="527902" cy="37707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6B5EE3F0-FA57-4ECF-A5AD-E46E86234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139" y="1320941"/>
            <a:ext cx="4858428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1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0412B4-F207-45DD-B1B8-DC814C115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B1FF83-DAFC-40EA-BA5C-0E853E1F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Database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EFAA2E-DC70-4AE1-B659-120E7E12F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260" y="1121377"/>
            <a:ext cx="3363025" cy="5380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2C91818-DA17-45D3-9AE3-BE0B767A4F85}"/>
              </a:ext>
            </a:extLst>
          </p:cNvPr>
          <p:cNvSpPr/>
          <p:nvPr/>
        </p:nvSpPr>
        <p:spPr bwMode="auto">
          <a:xfrm>
            <a:off x="7126515" y="3429000"/>
            <a:ext cx="546754" cy="4171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C8E6073-2462-46DC-9E0F-3D76BA357AF7}"/>
              </a:ext>
            </a:extLst>
          </p:cNvPr>
          <p:cNvSpPr/>
          <p:nvPr/>
        </p:nvSpPr>
        <p:spPr bwMode="auto">
          <a:xfrm>
            <a:off x="9500024" y="3676454"/>
            <a:ext cx="2253006" cy="839574"/>
          </a:xfrm>
          <a:prstGeom prst="wedgeRoundRectCallout">
            <a:avLst>
              <a:gd name="adj1" fmla="val -31712"/>
              <a:gd name="adj2" fmla="val 75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of the Database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480A9C70-3852-47AE-8E8A-FFFCF613A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683" y="1121377"/>
            <a:ext cx="5287113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5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5FF461-83E9-42EF-818C-DA3CADDD8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25A2C-8607-4D03-A651-335BC230E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4290" y="4567315"/>
            <a:ext cx="10700573" cy="587891"/>
          </a:xfrm>
        </p:spPr>
        <p:txBody>
          <a:bodyPr/>
          <a:lstStyle/>
          <a:p>
            <a:r>
              <a:rPr lang="en-US" dirty="0"/>
              <a:t>flask </a:t>
            </a:r>
            <a:r>
              <a:rPr lang="en-US" dirty="0" err="1"/>
              <a:t>db</a:t>
            </a:r>
            <a:r>
              <a:rPr lang="en-US" dirty="0"/>
              <a:t> migrate -m "Init migration"</a:t>
            </a:r>
          </a:p>
          <a:p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B7DFB-6FF6-4B9C-828F-ACD5DDDA13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196126"/>
            <a:ext cx="11635838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order to apply the changes, we made in our models, we use </a:t>
            </a:r>
            <a:r>
              <a:rPr lang="en-US" b="1" dirty="0" err="1"/>
              <a:t>flask_migrate</a:t>
            </a:r>
            <a:endParaRPr lang="en-US" b="1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BCCE3C-EDAB-4E9F-B8A0-ADFDDFC2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Changes</a:t>
            </a:r>
            <a:endParaRPr lang="bg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944936C-B40F-4119-9532-AEC7D7AA5BA3}"/>
              </a:ext>
            </a:extLst>
          </p:cNvPr>
          <p:cNvSpPr txBox="1">
            <a:spLocks/>
          </p:cNvSpPr>
          <p:nvPr/>
        </p:nvSpPr>
        <p:spPr>
          <a:xfrm>
            <a:off x="784291" y="5367928"/>
            <a:ext cx="5578802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flask db upgrade</a:t>
            </a:r>
            <a:endParaRPr lang="en-US" dirty="0"/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8E37686E-7553-402D-AE42-F7A8C35811B1}"/>
              </a:ext>
            </a:extLst>
          </p:cNvPr>
          <p:cNvSpPr txBox="1"/>
          <p:nvPr/>
        </p:nvSpPr>
        <p:spPr>
          <a:xfrm>
            <a:off x="784291" y="2720710"/>
            <a:ext cx="5833872" cy="14165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db</a:t>
            </a:r>
            <a:r>
              <a:rPr lang="en-US" sz="2400" dirty="0"/>
              <a:t> = SQLAlchemy(app)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api</a:t>
            </a:r>
            <a:r>
              <a:rPr lang="en-US" sz="2400" dirty="0"/>
              <a:t> = </a:t>
            </a:r>
            <a:r>
              <a:rPr lang="en-US" sz="2400" dirty="0" err="1"/>
              <a:t>Api</a:t>
            </a:r>
            <a:r>
              <a:rPr lang="en-US" sz="2400" dirty="0"/>
              <a:t>(app)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migrate = Migrate(app, </a:t>
            </a:r>
            <a:r>
              <a:rPr lang="en-US" sz="2400" dirty="0" err="1"/>
              <a:t>db</a:t>
            </a:r>
            <a:r>
              <a:rPr lang="en-US" sz="2400" dirty="0"/>
              <a:t>)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89748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162B7F-31E3-4F83-88FD-E0DDE9E15C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Model and Relations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A05BD-3981-4160-9707-4041512898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26D8E22-80E9-4AB6-A90D-E155A54DD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226575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5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A418E2-2F68-4E50-9021-E119F41719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6DA865-5C6B-4888-897A-02A06D062434}">
  <ds:schemaRefs>
    <ds:schemaRef ds:uri="b1da4528-fe13-414f-b133-a49aeaaa47fa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27308B3-F487-4D56-B07B-F176FBB10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</TotalTime>
  <Words>1358</Words>
  <Application>Microsoft Office PowerPoint</Application>
  <PresentationFormat>Widescreen</PresentationFormat>
  <Paragraphs>178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1_SoftUni</vt:lpstr>
      <vt:lpstr>Working with DB in Flask</vt:lpstr>
      <vt:lpstr>Table of Contents</vt:lpstr>
      <vt:lpstr>Have a Question?</vt:lpstr>
      <vt:lpstr>Set up Database</vt:lpstr>
      <vt:lpstr>Set up PostgreSQL</vt:lpstr>
      <vt:lpstr>Connect to PostgreSQL</vt:lpstr>
      <vt:lpstr>Create Database</vt:lpstr>
      <vt:lpstr>Applying Changes</vt:lpstr>
      <vt:lpstr>Model and Relations</vt:lpstr>
      <vt:lpstr>Model Definition</vt:lpstr>
      <vt:lpstr>Model example</vt:lpstr>
      <vt:lpstr>Simple model</vt:lpstr>
      <vt:lpstr>Many-to-many</vt:lpstr>
      <vt:lpstr>Many-to-many (2)</vt:lpstr>
      <vt:lpstr>Basic Model Fields</vt:lpstr>
      <vt:lpstr>Relationship Fields</vt:lpstr>
      <vt:lpstr>CRUD</vt:lpstr>
      <vt:lpstr>What is CRUD?</vt:lpstr>
      <vt:lpstr>CRUD in Flask-RESTful</vt:lpstr>
      <vt:lpstr>Create example</vt:lpstr>
      <vt:lpstr>Environment variables</vt:lpstr>
      <vt:lpstr>Usage</vt:lpstr>
      <vt:lpstr>Example</vt:lpstr>
      <vt:lpstr>Live Demo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- Models and MTV Pattern</dc:title>
  <dc:subject>Python Advanced – Practical Training Course @ SoftUni</dc:subject>
  <dc:creator>Software University</dc:creator>
  <cp:keywords>python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103</cp:revision>
  <dcterms:created xsi:type="dcterms:W3CDTF">2018-05-23T13:08:44Z</dcterms:created>
  <dcterms:modified xsi:type="dcterms:W3CDTF">2023-01-25T08:17:15Z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