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57" r:id="rId5"/>
    <p:sldId id="258" r:id="rId6"/>
    <p:sldId id="259" r:id="rId7"/>
    <p:sldId id="260"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AB0C4-CEF5-4676-A190-6BC166084407}" type="datetimeFigureOut">
              <a:rPr lang="en-US" smtClean="0"/>
              <a:t>2/13/2025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E87B9-CE8E-4DB5-B222-E9EA63CC5B94}" type="slidenum">
              <a:rPr lang="en-US" smtClean="0"/>
              <a:t>‹#›</a:t>
            </a:fld>
            <a:endParaRPr lang="en-US"/>
          </a:p>
        </p:txBody>
      </p:sp>
    </p:spTree>
    <p:extLst>
      <p:ext uri="{BB962C8B-B14F-4D97-AF65-F5344CB8AC3E}">
        <p14:creationId xmlns:p14="http://schemas.microsoft.com/office/powerpoint/2010/main" val="64394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87B9-CE8E-4DB5-B222-E9EA63CC5B94}" type="slidenum">
              <a:rPr lang="en-US" smtClean="0"/>
              <a:t>5</a:t>
            </a:fld>
            <a:endParaRPr lang="en-US"/>
          </a:p>
        </p:txBody>
      </p:sp>
    </p:spTree>
    <p:extLst>
      <p:ext uri="{BB962C8B-B14F-4D97-AF65-F5344CB8AC3E}">
        <p14:creationId xmlns:p14="http://schemas.microsoft.com/office/powerpoint/2010/main" val="13293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87B9-CE8E-4DB5-B222-E9EA63CC5B94}" type="slidenum">
              <a:rPr lang="en-US" smtClean="0"/>
              <a:t>6</a:t>
            </a:fld>
            <a:endParaRPr lang="en-US"/>
          </a:p>
        </p:txBody>
      </p:sp>
    </p:spTree>
    <p:extLst>
      <p:ext uri="{BB962C8B-B14F-4D97-AF65-F5344CB8AC3E}">
        <p14:creationId xmlns:p14="http://schemas.microsoft.com/office/powerpoint/2010/main" val="192668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8B30-E18D-172F-3099-5713DD03B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B3B500-2F5F-8613-1150-4EF8D1792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6E508D-66C3-9AE4-6B71-2199A27C97E7}"/>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5" name="Footer Placeholder 4">
            <a:extLst>
              <a:ext uri="{FF2B5EF4-FFF2-40B4-BE49-F238E27FC236}">
                <a16:creationId xmlns:a16="http://schemas.microsoft.com/office/drawing/2014/main" id="{77274B0D-C756-9711-0E21-8C36395BB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9CA34-2A78-E16E-31F6-C0C49AA89B04}"/>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133351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7790-CD2C-9521-0949-1FF756FEE6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81DF96-FF51-55AF-9821-B830288A6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2A220-0CFA-52A7-3611-6C2B36F40B68}"/>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5" name="Footer Placeholder 4">
            <a:extLst>
              <a:ext uri="{FF2B5EF4-FFF2-40B4-BE49-F238E27FC236}">
                <a16:creationId xmlns:a16="http://schemas.microsoft.com/office/drawing/2014/main" id="{7AAB5A0C-E8F8-597E-617F-AE3F11ED0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A6CFB-6E68-5547-4EB6-38F6F4213B83}"/>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329415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F4ABA5-A7B6-BD13-F323-0EBAD0AA5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E2D4D1-9245-7712-E739-507E050539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2E759-41E4-FC9F-7AFF-1AF1DF079A3E}"/>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5" name="Footer Placeholder 4">
            <a:extLst>
              <a:ext uri="{FF2B5EF4-FFF2-40B4-BE49-F238E27FC236}">
                <a16:creationId xmlns:a16="http://schemas.microsoft.com/office/drawing/2014/main" id="{BE6D0B11-AB0E-6DF4-6C53-1911C295E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E1EE7-0101-FE72-0895-46E0FE92CA68}"/>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34901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478B-4428-EAD8-CD9C-94015D6FA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1E093-F4F7-DF88-EA43-7F08EF355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77F11-BAC1-41D1-09C9-7599237D2B7C}"/>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5" name="Footer Placeholder 4">
            <a:extLst>
              <a:ext uri="{FF2B5EF4-FFF2-40B4-BE49-F238E27FC236}">
                <a16:creationId xmlns:a16="http://schemas.microsoft.com/office/drawing/2014/main" id="{6B994211-6229-CFCC-0EFF-2533FB440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C63D8-4FD1-57F3-079A-580180349FFB}"/>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298587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5701-C440-BAFE-F27D-2DBB2CAB6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631C2-5C4F-1E99-A596-DC80F421F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19A4E7-38B1-B2AA-CD35-A54A551BE062}"/>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5" name="Footer Placeholder 4">
            <a:extLst>
              <a:ext uri="{FF2B5EF4-FFF2-40B4-BE49-F238E27FC236}">
                <a16:creationId xmlns:a16="http://schemas.microsoft.com/office/drawing/2014/main" id="{C7269FDB-372C-30A2-EA74-722C77A18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10EFB-AEAC-1EE8-3530-E91CFFF20835}"/>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421559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63D2-B716-2589-D89B-EE211A096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ACD06-6B92-0EE6-8EB3-FF212C463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53EA39-F738-0348-4E7C-3FC596593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638A7-F9A2-73CA-15B8-95279FC642DB}"/>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6" name="Footer Placeholder 5">
            <a:extLst>
              <a:ext uri="{FF2B5EF4-FFF2-40B4-BE49-F238E27FC236}">
                <a16:creationId xmlns:a16="http://schemas.microsoft.com/office/drawing/2014/main" id="{049A20CB-9649-FE50-48AF-917D36BF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EE280-CCB9-310B-24C8-89146BD305FB}"/>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403243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F28D-E5CD-CC81-8C1C-EA1350685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41F2D8-DB45-CE7C-7BE3-CBE051BD0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DB39C-B1CA-D574-B789-47B3DAEB4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88735-D953-ABF4-89C7-AB3E2C30D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53800-1139-FDD3-98DC-8E3305A7A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5E68B9-D064-C742-83A3-DFEAF0010177}"/>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8" name="Footer Placeholder 7">
            <a:extLst>
              <a:ext uri="{FF2B5EF4-FFF2-40B4-BE49-F238E27FC236}">
                <a16:creationId xmlns:a16="http://schemas.microsoft.com/office/drawing/2014/main" id="{3C56F8F7-B13E-497D-FF27-662A135FB7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2C5B3D-68DA-B2AD-E4E9-9E1538D3B1FB}"/>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12249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648D-DEE8-99A2-8030-F0532908C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756BE-C23E-3C30-1B0F-6E1FF56BB071}"/>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4" name="Footer Placeholder 3">
            <a:extLst>
              <a:ext uri="{FF2B5EF4-FFF2-40B4-BE49-F238E27FC236}">
                <a16:creationId xmlns:a16="http://schemas.microsoft.com/office/drawing/2014/main" id="{7AF6607E-CF5A-2680-D404-F517F1A69E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7D22DB-FC57-CE68-E4F4-C249E30BA4D2}"/>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391902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0897A-7F3C-640F-1E8B-6B095DF54E55}"/>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3" name="Footer Placeholder 2">
            <a:extLst>
              <a:ext uri="{FF2B5EF4-FFF2-40B4-BE49-F238E27FC236}">
                <a16:creationId xmlns:a16="http://schemas.microsoft.com/office/drawing/2014/main" id="{661C1F1A-DDA9-377A-DD0B-7B9FB979A8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51224-BCDD-C26E-8747-71E9AE970F85}"/>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222697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88A2-93D9-C2D0-4FE8-B5B171738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F657AF-6D76-9626-895B-01FC80453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0398A-D8C1-4A38-0E32-A962FCE10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5B669-4F00-387D-09C4-A526ABAFBF3B}"/>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6" name="Footer Placeholder 5">
            <a:extLst>
              <a:ext uri="{FF2B5EF4-FFF2-40B4-BE49-F238E27FC236}">
                <a16:creationId xmlns:a16="http://schemas.microsoft.com/office/drawing/2014/main" id="{1710EB40-99D5-09B0-2D9B-2FC188A46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8AF5E-CFFF-98B3-55B3-13A355A797D9}"/>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191469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F879-0FC9-BA43-0065-78A47CFF5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A6EB81-7245-4263-A754-1383AE6E7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2F020-D6E7-48FD-0169-E4455256F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BCADD-AF1D-9934-A669-885C82887A33}"/>
              </a:ext>
            </a:extLst>
          </p:cNvPr>
          <p:cNvSpPr>
            <a:spLocks noGrp="1"/>
          </p:cNvSpPr>
          <p:nvPr>
            <p:ph type="dt" sz="half" idx="10"/>
          </p:nvPr>
        </p:nvSpPr>
        <p:spPr/>
        <p:txBody>
          <a:bodyPr/>
          <a:lstStyle/>
          <a:p>
            <a:fld id="{B4938297-8793-4CD8-B37D-6CEBE6F70341}" type="datetimeFigureOut">
              <a:rPr lang="en-US" smtClean="0"/>
              <a:t>2/13/2025</a:t>
            </a:fld>
            <a:endParaRPr lang="en-US"/>
          </a:p>
        </p:txBody>
      </p:sp>
      <p:sp>
        <p:nvSpPr>
          <p:cNvPr id="6" name="Footer Placeholder 5">
            <a:extLst>
              <a:ext uri="{FF2B5EF4-FFF2-40B4-BE49-F238E27FC236}">
                <a16:creationId xmlns:a16="http://schemas.microsoft.com/office/drawing/2014/main" id="{85BA1857-6956-DCA1-C378-A0C94772E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21070-EEBD-1A70-D521-AE8B4F6A32A2}"/>
              </a:ext>
            </a:extLst>
          </p:cNvPr>
          <p:cNvSpPr>
            <a:spLocks noGrp="1"/>
          </p:cNvSpPr>
          <p:nvPr>
            <p:ph type="sldNum" sz="quarter" idx="12"/>
          </p:nvPr>
        </p:nvSpPr>
        <p:spPr/>
        <p:txBody>
          <a:bodyPr/>
          <a:lstStyle/>
          <a:p>
            <a:fld id="{0993079B-FE53-441D-AED9-14CE84561CB0}" type="slidenum">
              <a:rPr lang="en-US" smtClean="0"/>
              <a:t>‹#›</a:t>
            </a:fld>
            <a:endParaRPr lang="en-US"/>
          </a:p>
        </p:txBody>
      </p:sp>
    </p:spTree>
    <p:extLst>
      <p:ext uri="{BB962C8B-B14F-4D97-AF65-F5344CB8AC3E}">
        <p14:creationId xmlns:p14="http://schemas.microsoft.com/office/powerpoint/2010/main" val="360197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646B1-1D0F-57D8-CFA6-C41EE3CC7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236CCC-C999-1BFC-727B-040E093F6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589D5-BBBD-2C9B-7C77-8B94BCD77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38297-8793-4CD8-B37D-6CEBE6F70341}" type="datetimeFigureOut">
              <a:rPr lang="en-US" smtClean="0"/>
              <a:t>2/13/2025</a:t>
            </a:fld>
            <a:endParaRPr lang="en-US"/>
          </a:p>
        </p:txBody>
      </p:sp>
      <p:sp>
        <p:nvSpPr>
          <p:cNvPr id="5" name="Footer Placeholder 4">
            <a:extLst>
              <a:ext uri="{FF2B5EF4-FFF2-40B4-BE49-F238E27FC236}">
                <a16:creationId xmlns:a16="http://schemas.microsoft.com/office/drawing/2014/main" id="{70772698-88B5-D2FA-450B-44DAB3D8D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758FD-5E6A-FF41-D592-F952CF525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3079B-FE53-441D-AED9-14CE84561CB0}" type="slidenum">
              <a:rPr lang="en-US" smtClean="0"/>
              <a:t>‹#›</a:t>
            </a:fld>
            <a:endParaRPr lang="en-US"/>
          </a:p>
        </p:txBody>
      </p:sp>
    </p:spTree>
    <p:extLst>
      <p:ext uri="{BB962C8B-B14F-4D97-AF65-F5344CB8AC3E}">
        <p14:creationId xmlns:p14="http://schemas.microsoft.com/office/powerpoint/2010/main" val="349840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AD20A5-B9BF-4C29-B1C0-882CF36B4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character in a car&#10;&#10;AI-generated content may be incorrect.">
            <a:extLst>
              <a:ext uri="{FF2B5EF4-FFF2-40B4-BE49-F238E27FC236}">
                <a16:creationId xmlns:a16="http://schemas.microsoft.com/office/drawing/2014/main" id="{EE098E9F-4E83-8F62-2319-D7015E189D67}"/>
              </a:ext>
            </a:extLst>
          </p:cNvPr>
          <p:cNvPicPr>
            <a:picLocks noChangeAspect="1"/>
          </p:cNvPicPr>
          <p:nvPr/>
        </p:nvPicPr>
        <p:blipFill>
          <a:blip r:embed="rId2">
            <a:extLst>
              <a:ext uri="{28A0092B-C50C-407E-A947-70E740481C1C}">
                <a14:useLocalDpi xmlns:a14="http://schemas.microsoft.com/office/drawing/2010/main" val="0"/>
              </a:ext>
            </a:extLst>
          </a:blip>
          <a:srcRect r="-3" b="3680"/>
          <a:stretch/>
        </p:blipFill>
        <p:spPr>
          <a:xfrm>
            <a:off x="20" y="1"/>
            <a:ext cx="4752733" cy="6858000"/>
          </a:xfrm>
          <a:prstGeom prst="rect">
            <a:avLst/>
          </a:prstGeom>
        </p:spPr>
      </p:pic>
      <p:sp>
        <p:nvSpPr>
          <p:cNvPr id="12" name="Rectangle 11">
            <a:extLst>
              <a:ext uri="{FF2B5EF4-FFF2-40B4-BE49-F238E27FC236}">
                <a16:creationId xmlns:a16="http://schemas.microsoft.com/office/drawing/2014/main" id="{7283847B-B7B4-4D47-875A-C45ADEF4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685800"/>
            <a:ext cx="60579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DC3CE-7E54-9D43-8DEB-BB4D8E1725C6}"/>
              </a:ext>
            </a:extLst>
          </p:cNvPr>
          <p:cNvSpPr>
            <a:spLocks noGrp="1"/>
          </p:cNvSpPr>
          <p:nvPr>
            <p:ph type="ctrTitle"/>
          </p:nvPr>
        </p:nvSpPr>
        <p:spPr>
          <a:xfrm>
            <a:off x="6262578" y="1259958"/>
            <a:ext cx="4253022" cy="2466143"/>
          </a:xfrm>
        </p:spPr>
        <p:txBody>
          <a:bodyPr anchor="b">
            <a:normAutofit/>
          </a:bodyPr>
          <a:lstStyle/>
          <a:p>
            <a:r>
              <a:rPr lang="en-US" sz="3200" b="1" dirty="0">
                <a:solidFill>
                  <a:srgbClr val="595959"/>
                </a:solidFill>
              </a:rPr>
              <a:t>Mini Game Project:</a:t>
            </a:r>
            <a:br>
              <a:rPr lang="en-US" sz="3200" b="1" dirty="0">
                <a:solidFill>
                  <a:srgbClr val="595959"/>
                </a:solidFill>
              </a:rPr>
            </a:br>
            <a:r>
              <a:rPr lang="en-US" sz="3200" b="1" dirty="0">
                <a:solidFill>
                  <a:srgbClr val="595959"/>
                </a:solidFill>
              </a:rPr>
              <a:t>Scooby-Doo Mystery Maze</a:t>
            </a:r>
          </a:p>
        </p:txBody>
      </p:sp>
      <p:sp>
        <p:nvSpPr>
          <p:cNvPr id="3" name="Subtitle 2">
            <a:extLst>
              <a:ext uri="{FF2B5EF4-FFF2-40B4-BE49-F238E27FC236}">
                <a16:creationId xmlns:a16="http://schemas.microsoft.com/office/drawing/2014/main" id="{9DB1217C-6D3A-B54B-1CA3-8F8CBDCC7CF8}"/>
              </a:ext>
            </a:extLst>
          </p:cNvPr>
          <p:cNvSpPr>
            <a:spLocks noGrp="1"/>
          </p:cNvSpPr>
          <p:nvPr>
            <p:ph type="subTitle" idx="1"/>
          </p:nvPr>
        </p:nvSpPr>
        <p:spPr>
          <a:xfrm>
            <a:off x="6326372" y="4062038"/>
            <a:ext cx="4189228" cy="1463284"/>
          </a:xfrm>
        </p:spPr>
        <p:txBody>
          <a:bodyPr anchor="t">
            <a:normAutofit/>
          </a:bodyPr>
          <a:lstStyle/>
          <a:p>
            <a:r>
              <a:rPr lang="en-US" sz="1400" b="1" dirty="0">
                <a:solidFill>
                  <a:srgbClr val="595959"/>
                </a:solidFill>
              </a:rPr>
              <a:t>Designed &amp; Developed</a:t>
            </a:r>
          </a:p>
          <a:p>
            <a:r>
              <a:rPr lang="en-US" sz="1400" b="1" dirty="0">
                <a:solidFill>
                  <a:srgbClr val="595959"/>
                </a:solidFill>
              </a:rPr>
              <a:t>By</a:t>
            </a:r>
          </a:p>
          <a:p>
            <a:r>
              <a:rPr lang="en-US" sz="1400" b="1" dirty="0" err="1">
                <a:solidFill>
                  <a:srgbClr val="595959"/>
                </a:solidFill>
              </a:rPr>
              <a:t>Lyubomira</a:t>
            </a:r>
            <a:r>
              <a:rPr lang="en-US" sz="1400" b="1" dirty="0">
                <a:solidFill>
                  <a:srgbClr val="595959"/>
                </a:solidFill>
              </a:rPr>
              <a:t> Dimitrova</a:t>
            </a:r>
          </a:p>
        </p:txBody>
      </p:sp>
    </p:spTree>
    <p:extLst>
      <p:ext uri="{BB962C8B-B14F-4D97-AF65-F5344CB8AC3E}">
        <p14:creationId xmlns:p14="http://schemas.microsoft.com/office/powerpoint/2010/main" val="193736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C71D7-4313-AC20-367B-5D63118A888E}"/>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Thank you for your attention!</a:t>
            </a:r>
          </a:p>
        </p:txBody>
      </p:sp>
      <p:pic>
        <p:nvPicPr>
          <p:cNvPr id="4" name="Picture 3" descr="Cartoon characters on a boat&#10;&#10;AI-generated content may be incorrect.">
            <a:extLst>
              <a:ext uri="{FF2B5EF4-FFF2-40B4-BE49-F238E27FC236}">
                <a16:creationId xmlns:a16="http://schemas.microsoft.com/office/drawing/2014/main" id="{87D2D8A1-EB9D-099E-2B0F-13087FCC6E54}"/>
              </a:ext>
            </a:extLst>
          </p:cNvPr>
          <p:cNvPicPr>
            <a:picLocks noChangeAspect="1"/>
          </p:cNvPicPr>
          <p:nvPr/>
        </p:nvPicPr>
        <p:blipFill>
          <a:blip r:embed="rId2">
            <a:extLst>
              <a:ext uri="{28A0092B-C50C-407E-A947-70E740481C1C}">
                <a14:useLocalDpi xmlns:a14="http://schemas.microsoft.com/office/drawing/2010/main" val="0"/>
              </a:ext>
            </a:extLst>
          </a:blip>
          <a:srcRect t="15652" b="225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03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4974E-D43E-B006-D2A1-9EC987F64756}"/>
              </a:ext>
            </a:extLst>
          </p:cNvPr>
          <p:cNvSpPr>
            <a:spLocks noGrp="1"/>
          </p:cNvSpPr>
          <p:nvPr>
            <p:ph type="title"/>
          </p:nvPr>
        </p:nvSpPr>
        <p:spPr>
          <a:xfrm>
            <a:off x="1616054" y="1070149"/>
            <a:ext cx="8959893" cy="1004836"/>
          </a:xfrm>
        </p:spPr>
        <p:txBody>
          <a:bodyPr anchor="ctr">
            <a:normAutofit/>
          </a:bodyPr>
          <a:lstStyle/>
          <a:p>
            <a:pPr algn="ctr"/>
            <a:r>
              <a:rPr lang="en-US" sz="3200" b="1" dirty="0">
                <a:solidFill>
                  <a:srgbClr val="595959"/>
                </a:solidFill>
              </a:rPr>
              <a:t>References</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34F6F9-3F38-1B45-DB3A-28DD023952D4}"/>
              </a:ext>
            </a:extLst>
          </p:cNvPr>
          <p:cNvSpPr>
            <a:spLocks noGrp="1"/>
          </p:cNvSpPr>
          <p:nvPr>
            <p:ph idx="1"/>
          </p:nvPr>
        </p:nvSpPr>
        <p:spPr>
          <a:xfrm>
            <a:off x="963561" y="2615381"/>
            <a:ext cx="10402529" cy="3411793"/>
          </a:xfrm>
        </p:spPr>
        <p:txBody>
          <a:bodyPr anchor="t">
            <a:normAutofit fontScale="92500" lnSpcReduction="20000"/>
          </a:bodyPr>
          <a:lstStyle/>
          <a:p>
            <a:pPr>
              <a:spcBef>
                <a:spcPts val="600"/>
              </a:spcBef>
            </a:pPr>
            <a:r>
              <a:rPr lang="en-US" sz="1100" dirty="0">
                <a:solidFill>
                  <a:schemeClr val="tx1">
                    <a:lumMod val="65000"/>
                    <a:lumOff val="35000"/>
                  </a:schemeClr>
                </a:solidFill>
              </a:rPr>
              <a:t>Character Profile </a:t>
            </a:r>
            <a:r>
              <a:rPr lang="en-US" sz="1100" dirty="0" err="1">
                <a:solidFill>
                  <a:schemeClr val="tx1">
                    <a:lumMod val="65000"/>
                    <a:lumOff val="35000"/>
                  </a:schemeClr>
                </a:solidFill>
              </a:rPr>
              <a:t>Wikia</a:t>
            </a:r>
            <a:r>
              <a:rPr lang="en-US" sz="1100" dirty="0">
                <a:solidFill>
                  <a:schemeClr val="tx1">
                    <a:lumMod val="65000"/>
                    <a:lumOff val="35000"/>
                  </a:schemeClr>
                </a:solidFill>
              </a:rPr>
              <a:t> (2019). Scooby-Doo. Available at: https://characterprofile.fandom.com/wiki/Scooby-Doo (Accessed: 13 Feb. 2025).</a:t>
            </a:r>
          </a:p>
          <a:p>
            <a:pPr>
              <a:spcBef>
                <a:spcPts val="600"/>
              </a:spcBef>
            </a:pPr>
            <a:r>
              <a:rPr lang="en-US" sz="1100" dirty="0">
                <a:solidFill>
                  <a:schemeClr val="tx1">
                    <a:lumMod val="65000"/>
                    <a:lumOff val="35000"/>
                  </a:schemeClr>
                </a:solidFill>
              </a:rPr>
              <a:t>DeviantArt (2020). Scooby-Doo and the gang by MinionFan1024 on DeviantArt. Available at: https://www.deviantart.com/minionfan1024/art/Scooby-Doo-and-the-gang-860789482 (Accessed: 13 Feb. 2025).DeviantArt (2024). </a:t>
            </a:r>
          </a:p>
          <a:p>
            <a:pPr>
              <a:spcBef>
                <a:spcPts val="600"/>
              </a:spcBef>
            </a:pPr>
            <a:r>
              <a:rPr lang="en-US" sz="1100" dirty="0">
                <a:solidFill>
                  <a:schemeClr val="tx1">
                    <a:lumMod val="65000"/>
                    <a:lumOff val="35000"/>
                  </a:schemeClr>
                </a:solidFill>
              </a:rPr>
              <a:t>Scooby-Doo by </a:t>
            </a:r>
            <a:r>
              <a:rPr lang="en-US" sz="1100" dirty="0" err="1">
                <a:solidFill>
                  <a:schemeClr val="tx1">
                    <a:lumMod val="65000"/>
                    <a:lumOff val="35000"/>
                  </a:schemeClr>
                </a:solidFill>
              </a:rPr>
              <a:t>VitSmirnov</a:t>
            </a:r>
            <a:r>
              <a:rPr lang="en-US" sz="1100" dirty="0">
                <a:solidFill>
                  <a:schemeClr val="tx1">
                    <a:lumMod val="65000"/>
                    <a:lumOff val="35000"/>
                  </a:schemeClr>
                </a:solidFill>
              </a:rPr>
              <a:t> on DeviantArt. Available at: https://www.deviantart.com/vitsmirnov/art/Scooby-Doo-1112059439 (Accessed: 13 Feb. 2025).Dimitrova,.</a:t>
            </a:r>
          </a:p>
          <a:p>
            <a:pPr>
              <a:spcBef>
                <a:spcPts val="600"/>
              </a:spcBef>
            </a:pPr>
            <a:r>
              <a:rPr lang="en-US" sz="1100" dirty="0">
                <a:solidFill>
                  <a:schemeClr val="tx1">
                    <a:lumMod val="65000"/>
                    <a:lumOff val="35000"/>
                  </a:schemeClr>
                </a:solidFill>
              </a:rPr>
              <a:t>L. (n.d.). In-game screenshots from Scooby-Doo Mystery Maze. </a:t>
            </a:r>
          </a:p>
          <a:p>
            <a:pPr>
              <a:spcBef>
                <a:spcPts val="600"/>
              </a:spcBef>
            </a:pPr>
            <a:r>
              <a:rPr lang="en-US" sz="1100" dirty="0">
                <a:solidFill>
                  <a:schemeClr val="tx1">
                    <a:lumMod val="65000"/>
                    <a:lumOff val="35000"/>
                  </a:schemeClr>
                </a:solidFill>
              </a:rPr>
              <a:t>Personal </a:t>
            </a:r>
            <a:r>
              <a:rPr lang="en-US" sz="1100" dirty="0" err="1">
                <a:solidFill>
                  <a:schemeClr val="tx1">
                    <a:lumMod val="65000"/>
                    <a:lumOff val="35000"/>
                  </a:schemeClr>
                </a:solidFill>
              </a:rPr>
              <a:t>collection.Facebook</a:t>
            </a:r>
            <a:r>
              <a:rPr lang="en-US" sz="1100" dirty="0">
                <a:solidFill>
                  <a:schemeClr val="tx1">
                    <a:lumMod val="65000"/>
                    <a:lumOff val="35000"/>
                  </a:schemeClr>
                </a:solidFill>
              </a:rPr>
              <a:t> (2022). Scooby-Doo - Scooby is on the case, looking for clues in your Timeline. Available at: https://www.facebook.com/scoobydoo/photos/scooby-is-on-the-case-looking-for-clues-in-your-timeline/10155695783450961/ (Accessed: 13 Feb. 2025).</a:t>
            </a:r>
          </a:p>
          <a:p>
            <a:pPr>
              <a:spcBef>
                <a:spcPts val="600"/>
              </a:spcBef>
            </a:pPr>
            <a:r>
              <a:rPr lang="en-US" sz="1100" dirty="0">
                <a:solidFill>
                  <a:schemeClr val="tx1">
                    <a:lumMod val="65000"/>
                    <a:lumOff val="35000"/>
                  </a:schemeClr>
                </a:solidFill>
              </a:rPr>
              <a:t>Freebie Supply (2025). Scooby-Doo Logo PNG Transparent &amp; SVG Vector - Freebie Supply. Available at: https://freebiesupply.com/logos/scooby-doo-logo-7/ (Accessed: 13 Feb. 2025).</a:t>
            </a:r>
          </a:p>
          <a:p>
            <a:pPr>
              <a:spcBef>
                <a:spcPts val="600"/>
              </a:spcBef>
            </a:pPr>
            <a:r>
              <a:rPr lang="en-US" sz="1100" dirty="0">
                <a:solidFill>
                  <a:schemeClr val="tx1">
                    <a:lumMod val="65000"/>
                    <a:lumOff val="35000"/>
                  </a:schemeClr>
                </a:solidFill>
              </a:rPr>
              <a:t>Maze Generation Algorithms (n.d.). Recursive Backtracking &amp; Spanning Tree Algorithms. Available at: https://www.astrolog.org/labyrnth/algrithm.htm (Accessed: 13 Feb. 2025).</a:t>
            </a:r>
          </a:p>
          <a:p>
            <a:pPr>
              <a:spcBef>
                <a:spcPts val="600"/>
              </a:spcBef>
            </a:pPr>
            <a:r>
              <a:rPr lang="en-US" sz="1100" dirty="0" err="1">
                <a:solidFill>
                  <a:schemeClr val="tx1">
                    <a:lumMod val="65000"/>
                    <a:lumOff val="35000"/>
                  </a:schemeClr>
                </a:solidFill>
              </a:rPr>
              <a:t>OpenGameArt</a:t>
            </a:r>
            <a:r>
              <a:rPr lang="en-US" sz="1100" dirty="0">
                <a:solidFill>
                  <a:schemeClr val="tx1">
                    <a:lumMod val="65000"/>
                    <a:lumOff val="35000"/>
                  </a:schemeClr>
                </a:solidFill>
              </a:rPr>
              <a:t> (n.d.). Free 2D and 3D game assets. Available at: https://opengameart.org/ (Accessed: 13 Feb. 2025).</a:t>
            </a:r>
          </a:p>
          <a:p>
            <a:pPr>
              <a:spcBef>
                <a:spcPts val="600"/>
              </a:spcBef>
            </a:pPr>
            <a:r>
              <a:rPr lang="en-US" sz="1100" dirty="0">
                <a:solidFill>
                  <a:schemeClr val="tx1">
                    <a:lumMod val="65000"/>
                    <a:lumOff val="35000"/>
                  </a:schemeClr>
                </a:solidFill>
              </a:rPr>
              <a:t>Pinterest (2015). Scooby-Doo Pictures. Available at: https://www.pinterest.com/pin/395683517238188494/ (Accessed: 13 Feb. 2025).</a:t>
            </a:r>
            <a:r>
              <a:rPr lang="en-US" sz="1100" dirty="0" err="1">
                <a:solidFill>
                  <a:schemeClr val="tx1">
                    <a:lumMod val="65000"/>
                    <a:lumOff val="35000"/>
                  </a:schemeClr>
                </a:solidFill>
              </a:rPr>
              <a:t>Pixabay</a:t>
            </a:r>
            <a:r>
              <a:rPr lang="en-US" sz="1100" dirty="0">
                <a:solidFill>
                  <a:schemeClr val="tx1">
                    <a:lumMod val="65000"/>
                    <a:lumOff val="35000"/>
                  </a:schemeClr>
                </a:solidFill>
              </a:rPr>
              <a:t> (n.d.). </a:t>
            </a:r>
          </a:p>
          <a:p>
            <a:pPr>
              <a:spcBef>
                <a:spcPts val="600"/>
              </a:spcBef>
            </a:pPr>
            <a:r>
              <a:rPr lang="en-US" sz="1100" dirty="0">
                <a:solidFill>
                  <a:schemeClr val="tx1">
                    <a:lumMod val="65000"/>
                    <a:lumOff val="35000"/>
                  </a:schemeClr>
                </a:solidFill>
              </a:rPr>
              <a:t>Royalty-free cartoon and maze graphics. Available at: https://www.pixabay.com/ (Accessed: 13 Feb. 2025).</a:t>
            </a:r>
          </a:p>
          <a:p>
            <a:pPr>
              <a:spcBef>
                <a:spcPts val="600"/>
              </a:spcBef>
            </a:pPr>
            <a:r>
              <a:rPr lang="en-US" sz="1100" dirty="0" err="1">
                <a:solidFill>
                  <a:schemeClr val="tx1">
                    <a:lumMod val="65000"/>
                    <a:lumOff val="35000"/>
                  </a:schemeClr>
                </a:solidFill>
              </a:rPr>
              <a:t>PNGItem</a:t>
            </a:r>
            <a:r>
              <a:rPr lang="en-US" sz="1100" dirty="0">
                <a:solidFill>
                  <a:schemeClr val="tx1">
                    <a:lumMod val="65000"/>
                    <a:lumOff val="35000"/>
                  </a:schemeClr>
                </a:solidFill>
              </a:rPr>
              <a:t> (2019). Scooby-Doo PNG Images, Transparent Scooby-Doo Image Download - </a:t>
            </a:r>
            <a:r>
              <a:rPr lang="en-US" sz="1100" dirty="0" err="1">
                <a:solidFill>
                  <a:schemeClr val="tx1">
                    <a:lumMod val="65000"/>
                    <a:lumOff val="35000"/>
                  </a:schemeClr>
                </a:solidFill>
              </a:rPr>
              <a:t>PNGItem</a:t>
            </a:r>
            <a:r>
              <a:rPr lang="en-US" sz="1100" dirty="0">
                <a:solidFill>
                  <a:schemeClr val="tx1">
                    <a:lumMod val="65000"/>
                    <a:lumOff val="35000"/>
                  </a:schemeClr>
                </a:solidFill>
              </a:rPr>
              <a:t>. Available at: https://www.pngitem.com/so/scooby-doo/ (Accessed: 13 Feb. 2025).</a:t>
            </a:r>
          </a:p>
          <a:p>
            <a:pPr>
              <a:spcBef>
                <a:spcPts val="600"/>
              </a:spcBef>
            </a:pPr>
            <a:r>
              <a:rPr lang="en-US" sz="1100" dirty="0">
                <a:solidFill>
                  <a:schemeClr val="tx1">
                    <a:lumMod val="65000"/>
                    <a:lumOff val="35000"/>
                  </a:schemeClr>
                </a:solidFill>
              </a:rPr>
              <a:t>Russell, S., &amp; Norvig, P. (2020). Artificial Intelligence: A Modern Approach (4th ed.). </a:t>
            </a:r>
          </a:p>
          <a:p>
            <a:pPr>
              <a:spcBef>
                <a:spcPts val="600"/>
              </a:spcBef>
            </a:pPr>
            <a:r>
              <a:rPr lang="en-US" sz="1100" dirty="0" err="1">
                <a:solidFill>
                  <a:schemeClr val="tx1">
                    <a:lumMod val="65000"/>
                    <a:lumOff val="35000"/>
                  </a:schemeClr>
                </a:solidFill>
              </a:rPr>
              <a:t>Pearson.Unity</a:t>
            </a:r>
            <a:r>
              <a:rPr lang="en-US" sz="1100" dirty="0">
                <a:solidFill>
                  <a:schemeClr val="tx1">
                    <a:lumMod val="65000"/>
                    <a:lumOff val="35000"/>
                  </a:schemeClr>
                </a:solidFill>
              </a:rPr>
              <a:t> Technologies (n.d.). Game development screenshots (Unity Editor &amp; </a:t>
            </a:r>
            <a:r>
              <a:rPr lang="en-US" sz="1100" dirty="0" err="1">
                <a:solidFill>
                  <a:schemeClr val="tx1">
                    <a:lumMod val="65000"/>
                    <a:lumOff val="35000"/>
                  </a:schemeClr>
                </a:solidFill>
              </a:rPr>
              <a:t>NavMesh</a:t>
            </a:r>
            <a:r>
              <a:rPr lang="en-US" sz="1100" dirty="0">
                <a:solidFill>
                  <a:schemeClr val="tx1">
                    <a:lumMod val="65000"/>
                    <a:lumOff val="35000"/>
                  </a:schemeClr>
                </a:solidFill>
              </a:rPr>
              <a:t>). Available at: https://unity.com/ (Accessed: 13 Feb. 2025).</a:t>
            </a:r>
          </a:p>
          <a:p>
            <a:pPr>
              <a:spcBef>
                <a:spcPts val="600"/>
              </a:spcBef>
            </a:pPr>
            <a:r>
              <a:rPr lang="en-US" sz="1100" dirty="0">
                <a:solidFill>
                  <a:schemeClr val="tx1">
                    <a:lumMod val="65000"/>
                    <a:lumOff val="35000"/>
                  </a:schemeClr>
                </a:solidFill>
              </a:rPr>
              <a:t>UN, U. (2025). Blocked. Wallpapers.com. Available at: https://wallpapers.com/wallpapers/scooby-doo-and-norville-rogers-8zf1uetmxq9o58q7.html (Accessed: 13 Feb. 2025).</a:t>
            </a:r>
          </a:p>
          <a:p>
            <a:pPr>
              <a:spcBef>
                <a:spcPts val="600"/>
              </a:spcBef>
            </a:pPr>
            <a:r>
              <a:rPr lang="en-US" sz="1100" dirty="0">
                <a:solidFill>
                  <a:schemeClr val="tx1">
                    <a:lumMod val="65000"/>
                    <a:lumOff val="35000"/>
                  </a:schemeClr>
                </a:solidFill>
              </a:rPr>
              <a:t>Warner Bros. (n.d.). Scooby-Doo character artwork. Available at: https://www.warnerbros.com/tv/scooby-doo (Accessed: 13 Feb. 2025).</a:t>
            </a:r>
          </a:p>
          <a:p>
            <a:pPr>
              <a:spcBef>
                <a:spcPts val="600"/>
              </a:spcBef>
            </a:pPr>
            <a:r>
              <a:rPr lang="en-US" sz="1100" dirty="0">
                <a:solidFill>
                  <a:schemeClr val="tx1">
                    <a:lumMod val="65000"/>
                    <a:lumOff val="35000"/>
                  </a:schemeClr>
                </a:solidFill>
              </a:rPr>
              <a:t>X (formerly Twitter) (2025). Scooby-Doo post. Available at: https://x.com/Pegasus_pegs/status/1879321502300131753 (Accessed: 13 Feb. 2025).</a:t>
            </a:r>
          </a:p>
        </p:txBody>
      </p:sp>
    </p:spTree>
    <p:extLst>
      <p:ext uri="{BB962C8B-B14F-4D97-AF65-F5344CB8AC3E}">
        <p14:creationId xmlns:p14="http://schemas.microsoft.com/office/powerpoint/2010/main" val="37200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A9C1-769F-A529-8101-AF3031F3D5AB}"/>
              </a:ext>
            </a:extLst>
          </p:cNvPr>
          <p:cNvSpPr>
            <a:spLocks noGrp="1"/>
          </p:cNvSpPr>
          <p:nvPr>
            <p:ph type="title"/>
          </p:nvPr>
        </p:nvSpPr>
        <p:spPr>
          <a:xfrm>
            <a:off x="8567859" y="1131458"/>
            <a:ext cx="3434180" cy="1415270"/>
          </a:xfrm>
        </p:spPr>
        <p:txBody>
          <a:bodyPr anchor="t">
            <a:normAutofit/>
          </a:bodyPr>
          <a:lstStyle/>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Menu Design and Audio Integration</a:t>
            </a:r>
            <a:br>
              <a:rPr lang="en-US" sz="32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p>
        </p:txBody>
      </p:sp>
      <p:pic>
        <p:nvPicPr>
          <p:cNvPr id="5" name="Picture 4" descr="Cartoon characters on a video game&#10;&#10;AI-generated content may be incorrect.">
            <a:extLst>
              <a:ext uri="{FF2B5EF4-FFF2-40B4-BE49-F238E27FC236}">
                <a16:creationId xmlns:a16="http://schemas.microsoft.com/office/drawing/2014/main" id="{409F15E5-5551-0C3E-80DF-17548CFA0F40}"/>
              </a:ext>
            </a:extLst>
          </p:cNvPr>
          <p:cNvPicPr>
            <a:picLocks noChangeAspect="1"/>
          </p:cNvPicPr>
          <p:nvPr/>
        </p:nvPicPr>
        <p:blipFill>
          <a:blip r:embed="rId2">
            <a:extLst>
              <a:ext uri="{28A0092B-C50C-407E-A947-70E740481C1C}">
                <a14:useLocalDpi xmlns:a14="http://schemas.microsoft.com/office/drawing/2010/main" val="0"/>
              </a:ext>
            </a:extLst>
          </a:blip>
          <a:srcRect l="9212" t="-592" r="4152" b="593"/>
          <a:stretch/>
        </p:blipFill>
        <p:spPr>
          <a:xfrm>
            <a:off x="-274320" y="-71119"/>
            <a:ext cx="8427720" cy="7030717"/>
          </a:xfrm>
          <a:prstGeom prst="rect">
            <a:avLst/>
          </a:prstGeom>
        </p:spPr>
      </p:pic>
      <p:cxnSp>
        <p:nvCxnSpPr>
          <p:cNvPr id="20" name="Straight Connector 1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C215CD-254B-788A-CB27-0573EA9BFD35}"/>
              </a:ext>
            </a:extLst>
          </p:cNvPr>
          <p:cNvSpPr>
            <a:spLocks noGrp="1"/>
          </p:cNvSpPr>
          <p:nvPr>
            <p:ph idx="1"/>
          </p:nvPr>
        </p:nvSpPr>
        <p:spPr>
          <a:xfrm>
            <a:off x="8458200" y="2546728"/>
            <a:ext cx="3434180" cy="3599019"/>
          </a:xfrm>
        </p:spPr>
        <p:txBody>
          <a:bodyPr>
            <a:normAutofit/>
          </a:bodyPr>
          <a:lstStyle/>
          <a:p>
            <a:pPr marL="0" indent="0" algn="ctr">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The menu design effectively makes use of the brand's resources to provide players a recognizable and engaging way to start the game. The buttons for 'PLAY', 'OPTIONS', and 'QUIT' are visually appealing and easy for users due to the use of strong, theme typefaces. Nonetheless, the menu's interactive features and visual cues may be improved.</a:t>
            </a:r>
          </a:p>
          <a:p>
            <a:pPr algn="ctr"/>
            <a:endParaRPr lang="en-US" sz="1900" dirty="0"/>
          </a:p>
        </p:txBody>
      </p:sp>
    </p:spTree>
    <p:extLst>
      <p:ext uri="{BB962C8B-B14F-4D97-AF65-F5344CB8AC3E}">
        <p14:creationId xmlns:p14="http://schemas.microsoft.com/office/powerpoint/2010/main" val="195362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F66CB0-1AD6-4D8C-BE70-897ADA64F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C3B26D-D43F-467B-B943-E20A45E7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6802718" cy="5486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640A-9373-0690-A217-AD248BE444A3}"/>
              </a:ext>
            </a:extLst>
          </p:cNvPr>
          <p:cNvSpPr>
            <a:spLocks noGrp="1"/>
          </p:cNvSpPr>
          <p:nvPr>
            <p:ph type="title"/>
          </p:nvPr>
        </p:nvSpPr>
        <p:spPr>
          <a:xfrm>
            <a:off x="1265274" y="1063256"/>
            <a:ext cx="5624624" cy="1097210"/>
          </a:xfrm>
        </p:spPr>
        <p:txBody>
          <a:bodyPr anchor="b">
            <a:normAutofit/>
          </a:bodyPr>
          <a:lstStyle/>
          <a:p>
            <a:pPr algn="ctr"/>
            <a:r>
              <a:rPr lang="en-US" sz="3200" b="1"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Sound Design</a:t>
            </a:r>
            <a:br>
              <a:rPr lang="en-US" sz="3200" b="1"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solidFill>
                <a:srgbClr val="595959"/>
              </a:solidFill>
            </a:endParaRPr>
          </a:p>
        </p:txBody>
      </p:sp>
      <p:sp>
        <p:nvSpPr>
          <p:cNvPr id="3" name="Content Placeholder 2">
            <a:extLst>
              <a:ext uri="{FF2B5EF4-FFF2-40B4-BE49-F238E27FC236}">
                <a16:creationId xmlns:a16="http://schemas.microsoft.com/office/drawing/2014/main" id="{EBF518F7-A8FF-0C4B-98BC-7FD78AC17E9E}"/>
              </a:ext>
            </a:extLst>
          </p:cNvPr>
          <p:cNvSpPr>
            <a:spLocks noGrp="1"/>
          </p:cNvSpPr>
          <p:nvPr>
            <p:ph idx="1"/>
          </p:nvPr>
        </p:nvSpPr>
        <p:spPr>
          <a:xfrm>
            <a:off x="1335801" y="2447337"/>
            <a:ext cx="5475266" cy="3156022"/>
          </a:xfrm>
        </p:spPr>
        <p:txBody>
          <a:bodyPr anchor="t">
            <a:normAutofit/>
          </a:bodyPr>
          <a:lstStyle/>
          <a:p>
            <a:pPr marL="0" indent="0" algn="ctr">
              <a:buNone/>
            </a:pPr>
            <a:r>
              <a:rPr lang="en-US" sz="17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The snack collecting sound and theme music provide a nostalgic and enjoyable element to the sound design. However, this also has things to improve, such as, the volume control so it can suit player preferences, there could have been a volume control meter, so players can lower the music or sounds from the menu. Unfortunately, Scooby-Doo being an old-fashioned cartoon, its sound effects and even song are with this old style, which lowers the clarity of the sounds. Although, with the years gone by, Warner Bros improved the songs and the sound quality of the cartoon quite a lot.</a:t>
            </a:r>
            <a:endParaRPr lang="en-US" sz="1700" dirty="0">
              <a:solidFill>
                <a:srgbClr val="595959"/>
              </a:solidFill>
            </a:endParaRPr>
          </a:p>
        </p:txBody>
      </p:sp>
      <p:pic>
        <p:nvPicPr>
          <p:cNvPr id="5" name="Picture 4" descr="Cartoon dog with headphones on&#10;&#10;AI-generated content may be incorrect.">
            <a:extLst>
              <a:ext uri="{FF2B5EF4-FFF2-40B4-BE49-F238E27FC236}">
                <a16:creationId xmlns:a16="http://schemas.microsoft.com/office/drawing/2014/main" id="{309855A5-89C3-DDFF-C671-3942A70E6F3C}"/>
              </a:ext>
            </a:extLst>
          </p:cNvPr>
          <p:cNvPicPr>
            <a:picLocks noChangeAspect="1"/>
          </p:cNvPicPr>
          <p:nvPr/>
        </p:nvPicPr>
        <p:blipFill>
          <a:blip r:embed="rId2">
            <a:extLst>
              <a:ext uri="{28A0092B-C50C-407E-A947-70E740481C1C}">
                <a14:useLocalDpi xmlns:a14="http://schemas.microsoft.com/office/drawing/2010/main" val="0"/>
              </a:ext>
            </a:extLst>
          </a:blip>
          <a:srcRect l="13770" r="11176"/>
          <a:stretch/>
        </p:blipFill>
        <p:spPr>
          <a:xfrm>
            <a:off x="7461069" y="685799"/>
            <a:ext cx="4117788" cy="5486399"/>
          </a:xfrm>
          <a:prstGeom prst="rect">
            <a:avLst/>
          </a:prstGeom>
        </p:spPr>
      </p:pic>
    </p:spTree>
    <p:extLst>
      <p:ext uri="{BB962C8B-B14F-4D97-AF65-F5344CB8AC3E}">
        <p14:creationId xmlns:p14="http://schemas.microsoft.com/office/powerpoint/2010/main" val="193559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D03F7-CCEA-2B7A-4C38-3D5F77737204}"/>
              </a:ext>
            </a:extLst>
          </p:cNvPr>
          <p:cNvSpPr>
            <a:spLocks noGrp="1"/>
          </p:cNvSpPr>
          <p:nvPr>
            <p:ph type="title"/>
          </p:nvPr>
        </p:nvSpPr>
        <p:spPr>
          <a:xfrm>
            <a:off x="871442" y="685800"/>
            <a:ext cx="4353116" cy="1474666"/>
          </a:xfrm>
        </p:spPr>
        <p:txBody>
          <a:bodyPr anchor="b">
            <a:normAutofit/>
          </a:bodyPr>
          <a:lstStyle/>
          <a:p>
            <a:pPr algn="ctr"/>
            <a:r>
              <a:rPr lang="en-US" sz="3200" b="1" dirty="0">
                <a:solidFill>
                  <a:srgbClr val="595959"/>
                </a:solidFill>
              </a:rPr>
              <a:t>Introduction</a:t>
            </a:r>
          </a:p>
        </p:txBody>
      </p:sp>
      <p:sp>
        <p:nvSpPr>
          <p:cNvPr id="3" name="Content Placeholder 2">
            <a:extLst>
              <a:ext uri="{FF2B5EF4-FFF2-40B4-BE49-F238E27FC236}">
                <a16:creationId xmlns:a16="http://schemas.microsoft.com/office/drawing/2014/main" id="{7446E7B6-4EF1-2811-3555-0185F2E7E789}"/>
              </a:ext>
            </a:extLst>
          </p:cNvPr>
          <p:cNvSpPr>
            <a:spLocks noGrp="1"/>
          </p:cNvSpPr>
          <p:nvPr>
            <p:ph idx="1"/>
          </p:nvPr>
        </p:nvSpPr>
        <p:spPr>
          <a:xfrm>
            <a:off x="871442" y="2447337"/>
            <a:ext cx="4353116" cy="3770434"/>
          </a:xfrm>
        </p:spPr>
        <p:txBody>
          <a:bodyPr anchor="t">
            <a:normAutofit/>
          </a:bodyPr>
          <a:lstStyle/>
          <a:p>
            <a:pPr marL="0" indent="0" algn="ctr">
              <a:buNone/>
            </a:pPr>
            <a:r>
              <a:rPr lang="en-US" sz="17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"Scooby-Doo Mystery Maze" is a 3D maze adventure game inspired by the beloved "Scooby-Doo" cartoon series. Designed to captivate both fans of the original series and new players. Players must make their way through challenging mazes in a mystery setting, gather Scooby snack bones for guidance, and stay clear of phantoms that prowl around. The main goal of the game is to get to a Scooby Snacks box. "Scooby-Doo Mystery Maze" is an example of a game that combines technical programming, artistic design, and demonstration of Artificial Intelligence in Video Games.</a:t>
            </a:r>
          </a:p>
          <a:p>
            <a:pPr algn="ctr"/>
            <a:endParaRPr lang="en-US" sz="1700" dirty="0">
              <a:solidFill>
                <a:srgbClr val="595959"/>
              </a:solidFill>
            </a:endParaRPr>
          </a:p>
        </p:txBody>
      </p:sp>
      <p:pic>
        <p:nvPicPr>
          <p:cNvPr id="5" name="Picture 4" descr="Cartoon dog with a blue collar&#10;&#10;AI-generated content may be incorrect.">
            <a:extLst>
              <a:ext uri="{FF2B5EF4-FFF2-40B4-BE49-F238E27FC236}">
                <a16:creationId xmlns:a16="http://schemas.microsoft.com/office/drawing/2014/main" id="{B9B55D5B-4277-4E71-C0BA-7580CA794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605" y="685799"/>
            <a:ext cx="4273448" cy="5531972"/>
          </a:xfrm>
          <a:prstGeom prst="rect">
            <a:avLst/>
          </a:prstGeom>
        </p:spPr>
      </p:pic>
    </p:spTree>
    <p:extLst>
      <p:ext uri="{BB962C8B-B14F-4D97-AF65-F5344CB8AC3E}">
        <p14:creationId xmlns:p14="http://schemas.microsoft.com/office/powerpoint/2010/main" val="313330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artoon of a box of snacks&#10;&#10;AI-generated content may be incorrect.">
            <a:extLst>
              <a:ext uri="{FF2B5EF4-FFF2-40B4-BE49-F238E27FC236}">
                <a16:creationId xmlns:a16="http://schemas.microsoft.com/office/drawing/2014/main" id="{E31ECA70-FDE6-42F7-D931-4F1ADE504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40470">
            <a:off x="2131172" y="4282680"/>
            <a:ext cx="1477309" cy="1360459"/>
          </a:xfrm>
          <a:prstGeom prst="rect">
            <a:avLst/>
          </a:prstGeom>
        </p:spPr>
      </p:pic>
      <p:sp>
        <p:nvSpPr>
          <p:cNvPr id="2" name="Title 1">
            <a:extLst>
              <a:ext uri="{FF2B5EF4-FFF2-40B4-BE49-F238E27FC236}">
                <a16:creationId xmlns:a16="http://schemas.microsoft.com/office/drawing/2014/main" id="{4C6A5672-1A2B-E691-EB56-249EDC92FBC4}"/>
              </a:ext>
            </a:extLst>
          </p:cNvPr>
          <p:cNvSpPr>
            <a:spLocks noGrp="1"/>
          </p:cNvSpPr>
          <p:nvPr>
            <p:ph type="title"/>
          </p:nvPr>
        </p:nvSpPr>
        <p:spPr>
          <a:xfrm>
            <a:off x="581376" y="3199966"/>
            <a:ext cx="3290887" cy="2452687"/>
          </a:xfrm>
        </p:spPr>
        <p:txBody>
          <a:bodyPr anchor="ctr">
            <a:normAutofit/>
          </a:bodyPr>
          <a:lstStyle/>
          <a:p>
            <a:pPr algn="ctr"/>
            <a:r>
              <a:rPr lang="en-US" sz="3600" b="1" dirty="0"/>
              <a:t>Game Design</a:t>
            </a:r>
          </a:p>
        </p:txBody>
      </p:sp>
      <p:pic>
        <p:nvPicPr>
          <p:cNvPr id="7" name="Picture 6">
            <a:extLst>
              <a:ext uri="{FF2B5EF4-FFF2-40B4-BE49-F238E27FC236}">
                <a16:creationId xmlns:a16="http://schemas.microsoft.com/office/drawing/2014/main" id="{EB01002C-2936-F5F3-CE38-46C633D3D387}"/>
              </a:ext>
            </a:extLst>
          </p:cNvPr>
          <p:cNvPicPr>
            <a:picLocks noChangeAspect="1"/>
          </p:cNvPicPr>
          <p:nvPr/>
        </p:nvPicPr>
        <p:blipFill>
          <a:blip r:embed="rId4">
            <a:extLst>
              <a:ext uri="{28A0092B-C50C-407E-A947-70E740481C1C}">
                <a14:useLocalDpi xmlns:a14="http://schemas.microsoft.com/office/drawing/2010/main" val="0"/>
              </a:ext>
            </a:extLst>
          </a:blip>
          <a:srcRect t="69566"/>
          <a:stretch/>
        </p:blipFill>
        <p:spPr>
          <a:xfrm>
            <a:off x="0" y="-281603"/>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84BA6CAF-D9FC-B0F6-EDD8-F6B2BC6A1089}"/>
              </a:ext>
            </a:extLst>
          </p:cNvPr>
          <p:cNvSpPr>
            <a:spLocks noGrp="1"/>
          </p:cNvSpPr>
          <p:nvPr>
            <p:ph idx="1"/>
          </p:nvPr>
        </p:nvSpPr>
        <p:spPr>
          <a:xfrm>
            <a:off x="4223982" y="3432810"/>
            <a:ext cx="7485413" cy="2452687"/>
          </a:xfrm>
        </p:spPr>
        <p:txBody>
          <a:bodyPr anchor="ctr">
            <a:normAutofit/>
          </a:bodyPr>
          <a:lstStyle/>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mazes in "Scooby-Doo Mystery Maze" are at the heart of the game's design. A wide range of algorithms are used in their generation, each providing a distinct element of depth and complexity. The player's character has sensitive controls and agile movement mechanics that allow it to blend in well with the "Scooby-Doo" environment. As the main enemies, the phantoms provide the game an extra dimension of excitement and strategy. Gathering the Scooby snacks helps as it shows you the route to the end point, similar to a cheat but its role in the game is to demonstrate the usage of the ''pathfinding ai''. </a:t>
            </a:r>
          </a:p>
          <a:p>
            <a:pPr algn="ctr"/>
            <a:endParaRPr lang="en-US" sz="1800" dirty="0"/>
          </a:p>
        </p:txBody>
      </p:sp>
    </p:spTree>
    <p:extLst>
      <p:ext uri="{BB962C8B-B14F-4D97-AF65-F5344CB8AC3E}">
        <p14:creationId xmlns:p14="http://schemas.microsoft.com/office/powerpoint/2010/main" val="426589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F66CB0-1AD6-4D8C-BE70-897ADA64F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C3B26D-D43F-467B-B943-E20A45E7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6802718" cy="5486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5F626-1FFD-2ECB-AD3F-CFE17BB46FC5}"/>
              </a:ext>
            </a:extLst>
          </p:cNvPr>
          <p:cNvSpPr>
            <a:spLocks noGrp="1"/>
          </p:cNvSpPr>
          <p:nvPr>
            <p:ph type="title"/>
          </p:nvPr>
        </p:nvSpPr>
        <p:spPr>
          <a:xfrm>
            <a:off x="1265274" y="1063256"/>
            <a:ext cx="5624624" cy="1097210"/>
          </a:xfrm>
        </p:spPr>
        <p:txBody>
          <a:bodyPr anchor="b">
            <a:normAutofit/>
          </a:bodyPr>
          <a:lstStyle/>
          <a:p>
            <a:pPr algn="ctr"/>
            <a:r>
              <a:rPr lang="en-US" sz="2700" b="1"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The Algorithms used in this project:</a:t>
            </a:r>
            <a:br>
              <a:rPr lang="en-US" sz="2700" b="1"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br>
            <a:endParaRPr lang="en-US" sz="2700" b="1" dirty="0">
              <a:solidFill>
                <a:srgbClr val="595959"/>
              </a:solidFill>
            </a:endParaRPr>
          </a:p>
        </p:txBody>
      </p:sp>
      <p:sp>
        <p:nvSpPr>
          <p:cNvPr id="3" name="Content Placeholder 2">
            <a:extLst>
              <a:ext uri="{FF2B5EF4-FFF2-40B4-BE49-F238E27FC236}">
                <a16:creationId xmlns:a16="http://schemas.microsoft.com/office/drawing/2014/main" id="{9D346FAB-4C73-3855-AB57-0E93847BD539}"/>
              </a:ext>
            </a:extLst>
          </p:cNvPr>
          <p:cNvSpPr>
            <a:spLocks noGrp="1"/>
          </p:cNvSpPr>
          <p:nvPr>
            <p:ph idx="1"/>
          </p:nvPr>
        </p:nvSpPr>
        <p:spPr>
          <a:xfrm>
            <a:off x="685800" y="1930400"/>
            <a:ext cx="6802718" cy="4241798"/>
          </a:xfrm>
        </p:spPr>
        <p:txBody>
          <a:bodyPr anchor="t">
            <a:normAutofit/>
          </a:bodyPr>
          <a:lstStyle/>
          <a:p>
            <a:pPr algn="ctr"/>
            <a:r>
              <a:rPr lang="en-US" sz="18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The recursive backtracking algorithm takes part in the Recursive Maze Generator Script. Its functionality is to create a trail by recursively examining nearby unexplored cells after beginning at a random spot. When it comes to a dead end, however, the algorithm goes back to the previous intersection and takes a diversion.  This approach creates mazes with lengthy, twisting routes and a few dead ends, making them difficult to navigate and providing a straight-forward exploration experience. </a:t>
            </a:r>
          </a:p>
          <a:p>
            <a:pPr algn="ctr"/>
            <a:r>
              <a:rPr lang="en-US" sz="18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The algorithm used in the Tree Maze Generator script is the Spanning Tree Algorithm. This algorithm helps with creating a maze by connecting cells without forming loops. The functionality behind this approach is that it picks at random which walls to knock down, so that every cell in the maze is connected. Moreover, the resultant mazes usually consist of several routes that lead to dead ends and have a branching pattern. The player must now make more decisions because of the increased complexity. </a:t>
            </a:r>
          </a:p>
        </p:txBody>
      </p:sp>
      <p:pic>
        <p:nvPicPr>
          <p:cNvPr id="5" name="Picture 4" descr="A cartoon of a person touching a dog&#10;&#10;AI-generated content may be incorrect.">
            <a:extLst>
              <a:ext uri="{FF2B5EF4-FFF2-40B4-BE49-F238E27FC236}">
                <a16:creationId xmlns:a16="http://schemas.microsoft.com/office/drawing/2014/main" id="{E81C2153-13CE-B962-F4B5-C164B4DCA695}"/>
              </a:ext>
            </a:extLst>
          </p:cNvPr>
          <p:cNvPicPr>
            <a:picLocks noChangeAspect="1"/>
          </p:cNvPicPr>
          <p:nvPr/>
        </p:nvPicPr>
        <p:blipFill>
          <a:blip r:embed="rId3">
            <a:extLst>
              <a:ext uri="{28A0092B-C50C-407E-A947-70E740481C1C}">
                <a14:useLocalDpi xmlns:a14="http://schemas.microsoft.com/office/drawing/2010/main" val="0"/>
              </a:ext>
            </a:extLst>
          </a:blip>
          <a:srcRect l="10245" r="14701"/>
          <a:stretch/>
        </p:blipFill>
        <p:spPr>
          <a:xfrm>
            <a:off x="7461069" y="685799"/>
            <a:ext cx="4117787" cy="5486399"/>
          </a:xfrm>
          <a:prstGeom prst="rect">
            <a:avLst/>
          </a:prstGeom>
        </p:spPr>
      </p:pic>
    </p:spTree>
    <p:extLst>
      <p:ext uri="{BB962C8B-B14F-4D97-AF65-F5344CB8AC3E}">
        <p14:creationId xmlns:p14="http://schemas.microsoft.com/office/powerpoint/2010/main" val="334141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artoon characters of a group of people&#10;&#10;AI-generated content may be incorrect.">
            <a:extLst>
              <a:ext uri="{FF2B5EF4-FFF2-40B4-BE49-F238E27FC236}">
                <a16:creationId xmlns:a16="http://schemas.microsoft.com/office/drawing/2014/main" id="{2408F71E-645A-9B44-C569-A58E7712295A}"/>
              </a:ext>
            </a:extLst>
          </p:cNvPr>
          <p:cNvPicPr>
            <a:picLocks noChangeAspect="1"/>
          </p:cNvPicPr>
          <p:nvPr/>
        </p:nvPicPr>
        <p:blipFill>
          <a:blip r:embed="rId2">
            <a:extLst>
              <a:ext uri="{28A0092B-C50C-407E-A947-70E740481C1C}">
                <a14:useLocalDpi xmlns:a14="http://schemas.microsoft.com/office/drawing/2010/main" val="0"/>
              </a:ext>
            </a:extLst>
          </a:blip>
          <a:srcRect l="15387" r="15390" b="-2"/>
          <a:stretch/>
        </p:blipFill>
        <p:spPr>
          <a:xfrm>
            <a:off x="20" y="10"/>
            <a:ext cx="5409897" cy="6857990"/>
          </a:xfrm>
          <a:prstGeom prst="rect">
            <a:avLst/>
          </a:prstGeom>
        </p:spPr>
      </p:pic>
      <p:sp>
        <p:nvSpPr>
          <p:cNvPr id="14" name="Rectangle 13">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1FBD8-D849-35F0-D874-49BEBFF8D097}"/>
              </a:ext>
            </a:extLst>
          </p:cNvPr>
          <p:cNvSpPr>
            <a:spLocks noGrp="1"/>
          </p:cNvSpPr>
          <p:nvPr>
            <p:ph type="title"/>
          </p:nvPr>
        </p:nvSpPr>
        <p:spPr>
          <a:xfrm>
            <a:off x="6746000" y="1253266"/>
            <a:ext cx="4110197" cy="907199"/>
          </a:xfrm>
        </p:spPr>
        <p:txBody>
          <a:bodyPr anchor="b">
            <a:normAutofit/>
          </a:bodyPr>
          <a:lstStyle/>
          <a:p>
            <a:pPr algn="ctr"/>
            <a:r>
              <a:rPr lang="en-US" sz="2700" b="1" dirty="0">
                <a:solidFill>
                  <a:schemeClr val="tx1">
                    <a:lumMod val="65000"/>
                    <a:lumOff val="35000"/>
                  </a:schemeClr>
                </a:solidFill>
              </a:rPr>
              <a:t>The Algorithms used in this project:</a:t>
            </a:r>
          </a:p>
        </p:txBody>
      </p:sp>
      <p:sp>
        <p:nvSpPr>
          <p:cNvPr id="3" name="Content Placeholder 2">
            <a:extLst>
              <a:ext uri="{FF2B5EF4-FFF2-40B4-BE49-F238E27FC236}">
                <a16:creationId xmlns:a16="http://schemas.microsoft.com/office/drawing/2014/main" id="{BAA2AE56-B45E-1344-A153-FF8943A23ABF}"/>
              </a:ext>
            </a:extLst>
          </p:cNvPr>
          <p:cNvSpPr>
            <a:spLocks noGrp="1"/>
          </p:cNvSpPr>
          <p:nvPr>
            <p:ph idx="1"/>
          </p:nvPr>
        </p:nvSpPr>
        <p:spPr>
          <a:xfrm>
            <a:off x="6451600" y="2255520"/>
            <a:ext cx="4836159" cy="3820160"/>
          </a:xfrm>
        </p:spPr>
        <p:txBody>
          <a:bodyPr anchor="t">
            <a:normAutofit lnSpcReduction="10000"/>
          </a:bodyPr>
          <a:lstStyle/>
          <a:p>
            <a:pPr marR="0" lvl="0" algn="ctr"/>
            <a:r>
              <a:rPr lang="en-US" sz="15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The Recursive Tree Maze Generator script is a combination of recursive and tree-based methods. They combine the Depth-First Search (DFS) of recursive backtracking with the branching of tree methods, creating mazes that are intricate and complex. </a:t>
            </a:r>
            <a:endParaRPr lang="en-US" sz="1500" kern="1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gn="ctr"/>
            <a:r>
              <a:rPr lang="en-US" sz="15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The Basic Maze Generator script implements a simpler and more direct approach to maze generation. It involves more straightforward logic that helps with the wall removal. However, mazes from this algorithm might be less complex and more suitable for players that are new to the maze games.</a:t>
            </a:r>
          </a:p>
          <a:p>
            <a:pPr marR="0" lvl="0" algn="ctr"/>
            <a:r>
              <a:rPr lang="en-US" sz="15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In conclusion, these algorithms combine in "Scooby-Doo Mystery Maze" to produce a variety of game experiences. As stages are completed, players will come across a variety of labyrinth kinds, each with its own set of obstacles and navigational techniques. This diversity, together with the dynamic aspects of phantom enemies and Scooby snacks, makes the gameplay interesting and fun.</a:t>
            </a:r>
          </a:p>
          <a:p>
            <a:pPr algn="ctr"/>
            <a:endParaRPr lang="en-US" sz="1000" dirty="0">
              <a:solidFill>
                <a:schemeClr val="tx1">
                  <a:lumMod val="65000"/>
                  <a:lumOff val="35000"/>
                </a:schemeClr>
              </a:solidFill>
            </a:endParaRPr>
          </a:p>
        </p:txBody>
      </p:sp>
    </p:spTree>
    <p:extLst>
      <p:ext uri="{BB962C8B-B14F-4D97-AF65-F5344CB8AC3E}">
        <p14:creationId xmlns:p14="http://schemas.microsoft.com/office/powerpoint/2010/main" val="270608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8532AE1-3E02-470C-B898-A0C62F2E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401DF7-4687-415B-A91D-DB43BEEBD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6461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FC09D2-72D2-4174-A2DF-1017D0FEB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912" y="685800"/>
            <a:ext cx="6048935" cy="5486400"/>
          </a:xfrm>
          <a:prstGeom prst="rect">
            <a:avLst/>
          </a:pr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10754-3DC6-AD13-209F-3FC18FCC9872}"/>
              </a:ext>
            </a:extLst>
          </p:cNvPr>
          <p:cNvSpPr>
            <a:spLocks noGrp="1"/>
          </p:cNvSpPr>
          <p:nvPr>
            <p:ph type="title"/>
          </p:nvPr>
        </p:nvSpPr>
        <p:spPr>
          <a:xfrm>
            <a:off x="1368612" y="1095152"/>
            <a:ext cx="4773616" cy="1065313"/>
          </a:xfrm>
        </p:spPr>
        <p:txBody>
          <a:bodyPr anchor="b">
            <a:normAutofit/>
          </a:bodyPr>
          <a:lstStyle/>
          <a:p>
            <a:pPr algn="ctr"/>
            <a:r>
              <a:rPr lang="en-US" sz="3200" b="1"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Technical Implementations</a:t>
            </a:r>
            <a:br>
              <a:rPr lang="en-US" sz="3200" b="1"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C380A42D-5C7A-1EBB-BFD6-77352BC37693}"/>
              </a:ext>
            </a:extLst>
          </p:cNvPr>
          <p:cNvSpPr>
            <a:spLocks noGrp="1"/>
          </p:cNvSpPr>
          <p:nvPr>
            <p:ph idx="1"/>
          </p:nvPr>
        </p:nvSpPr>
        <p:spPr>
          <a:xfrm>
            <a:off x="1368613" y="2447337"/>
            <a:ext cx="4773616" cy="3171970"/>
          </a:xfrm>
        </p:spPr>
        <p:txBody>
          <a:bodyPr anchor="t">
            <a:normAutofit/>
          </a:bodyPr>
          <a:lstStyle/>
          <a:p>
            <a:pPr marL="0" indent="0" algn="ctr">
              <a:buNone/>
            </a:pP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An important technological component is the maze development, which uses algorithms like </a:t>
            </a:r>
            <a:r>
              <a:rPr lang="en-US" sz="1700" kern="1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TreeMazeGenerator</a:t>
            </a: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700" kern="1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RecursiveMazeGenerator</a:t>
            </a: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for a variety of layouts. The phantoms' AI, which controls their movements and interactions inside the maze, is handled by the </a:t>
            </a:r>
            <a:r>
              <a:rPr lang="en-US" sz="1700" kern="1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GhostManager</a:t>
            </a: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script. The </a:t>
            </a:r>
            <a:r>
              <a:rPr lang="en-US" sz="1700" kern="1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DrawNavMeshPath</a:t>
            </a: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script controls player navigation by </a:t>
            </a:r>
            <a:r>
              <a:rPr lang="en-US" sz="1700" kern="1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utilising</a:t>
            </a: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Unity's </a:t>
            </a:r>
            <a:r>
              <a:rPr lang="en-US" sz="1700" kern="1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NavMesh</a:t>
            </a: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engine to provide effective and accurate pathfinding. The </a:t>
            </a:r>
            <a:r>
              <a:rPr lang="en-US" sz="1700" kern="1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MenuManager</a:t>
            </a:r>
            <a:r>
              <a:rPr lang="en-US" sz="1700"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script makes sure that the UI is easy to use.</a:t>
            </a:r>
          </a:p>
          <a:p>
            <a:pPr algn="ctr"/>
            <a:endParaRPr lang="en-US" sz="1700" dirty="0">
              <a:solidFill>
                <a:schemeClr val="tx1">
                  <a:lumMod val="65000"/>
                  <a:lumOff val="35000"/>
                </a:schemeClr>
              </a:solidFill>
            </a:endParaRPr>
          </a:p>
        </p:txBody>
      </p:sp>
      <p:pic>
        <p:nvPicPr>
          <p:cNvPr id="5" name="Picture 4" descr="Cartoon characters on a black background&#10;&#10;AI-generated content may be incorrect.">
            <a:extLst>
              <a:ext uri="{FF2B5EF4-FFF2-40B4-BE49-F238E27FC236}">
                <a16:creationId xmlns:a16="http://schemas.microsoft.com/office/drawing/2014/main" id="{9E9E9509-6B58-690B-7F4F-07617D532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263" y="1747520"/>
            <a:ext cx="5215744" cy="3220720"/>
          </a:xfrm>
          <a:prstGeom prst="rect">
            <a:avLst/>
          </a:prstGeom>
        </p:spPr>
      </p:pic>
    </p:spTree>
    <p:extLst>
      <p:ext uri="{BB962C8B-B14F-4D97-AF65-F5344CB8AC3E}">
        <p14:creationId xmlns:p14="http://schemas.microsoft.com/office/powerpoint/2010/main" val="154175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31481-0833-7131-6CEF-65A1DC75E0FA}"/>
              </a:ext>
            </a:extLst>
          </p:cNvPr>
          <p:cNvSpPr>
            <a:spLocks noGrp="1"/>
          </p:cNvSpPr>
          <p:nvPr>
            <p:ph type="title"/>
          </p:nvPr>
        </p:nvSpPr>
        <p:spPr>
          <a:xfrm>
            <a:off x="1309862" y="4465674"/>
            <a:ext cx="4786138" cy="1663995"/>
          </a:xfrm>
        </p:spPr>
        <p:txBody>
          <a:bodyPr anchor="t">
            <a:normAutofit/>
          </a:bodyPr>
          <a:lstStyle/>
          <a:p>
            <a:pPr algn="ctr"/>
            <a:r>
              <a:rPr lang="en-US" sz="3200" b="1"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User Interface and Experience</a:t>
            </a:r>
            <a:br>
              <a:rPr lang="en-US" sz="3200" b="1" kern="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solidFill>
                <a:schemeClr val="tx1">
                  <a:lumMod val="65000"/>
                  <a:lumOff val="35000"/>
                </a:schemeClr>
              </a:solidFill>
            </a:endParaRPr>
          </a:p>
        </p:txBody>
      </p:sp>
      <p:pic>
        <p:nvPicPr>
          <p:cNvPr id="5" name="Picture 4" descr="A screenshot of a video game&#10;&#10;AI-generated content may be incorrect.">
            <a:extLst>
              <a:ext uri="{FF2B5EF4-FFF2-40B4-BE49-F238E27FC236}">
                <a16:creationId xmlns:a16="http://schemas.microsoft.com/office/drawing/2014/main" id="{4F347E53-A63E-DDF1-8B1B-060685672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48" y="328305"/>
            <a:ext cx="6989113" cy="3809065"/>
          </a:xfrm>
          <a:prstGeom prst="rect">
            <a:avLst/>
          </a:prstGeom>
        </p:spPr>
      </p:pic>
      <p:sp>
        <p:nvSpPr>
          <p:cNvPr id="22" name="Rectangle 21">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BA9519-E12A-446F-94AE-A3A758951078}"/>
              </a:ext>
            </a:extLst>
          </p:cNvPr>
          <p:cNvSpPr>
            <a:spLocks noGrp="1"/>
          </p:cNvSpPr>
          <p:nvPr>
            <p:ph idx="1"/>
          </p:nvPr>
        </p:nvSpPr>
        <p:spPr>
          <a:xfrm>
            <a:off x="7731557" y="619760"/>
            <a:ext cx="4145092" cy="6065520"/>
          </a:xfrm>
        </p:spPr>
        <p:txBody>
          <a:bodyPr anchor="ctr">
            <a:noAutofit/>
          </a:bodyPr>
          <a:lstStyle/>
          <a:p>
            <a:pPr marR="0" indent="0" algn="ctr">
              <a:buNone/>
            </a:pPr>
            <a:r>
              <a:rPr lang="en-US" sz="12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To begin with, the design of the game is not something quite extraordinary or anything really special, but it is simple enough to represent a maze game. As stated, the main focus for this project is not the design but the implementation and demonstration of Artificial Intelligence in Video Games. The mazes in "Scooby-Doo Mystery Maze" are designed to give players just the right amount of excitement and suspense. The whole labyrinth pattern is visible to players from above due to the game's top-down visual style. This viewpoint helps players plan the best route to the destination while also heightening the tension as they keep an eye on the roving ghosts if they decide not to pick up the </a:t>
            </a:r>
            <a:r>
              <a:rPr lang="en-US" sz="1200" kern="100" dirty="0" err="1">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scooby</a:t>
            </a:r>
            <a:r>
              <a:rPr lang="en-US" sz="12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 snacks for navigation. Of course, picking </a:t>
            </a:r>
            <a:r>
              <a:rPr lang="en-US" sz="1200" kern="100" dirty="0" err="1">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scooby</a:t>
            </a:r>
            <a:r>
              <a:rPr lang="en-US" sz="12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 snacks is optional. Also, there is a brief hint on the left side of the screen, introducing the controls to the player, what will happen if the player collects the Scooby snack and what is the goal of the game. </a:t>
            </a:r>
          </a:p>
          <a:p>
            <a:pPr marR="0" indent="0" algn="ctr">
              <a:buNone/>
            </a:pPr>
            <a:r>
              <a:rPr lang="en-US" sz="12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The maze's walls are illustrated in a distinctive manner. In addition to acting as collectibles that add to the player's progress and overall score, the floating Scooby Snack cookies are placed in strategic locations to help players along the way.</a:t>
            </a:r>
          </a:p>
          <a:p>
            <a:pPr marR="0" indent="0" algn="ctr">
              <a:buNone/>
            </a:pPr>
            <a:r>
              <a:rPr lang="en-US" sz="12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Phantoms stroll around the corridors of the maze, their designs evoking a ghostly appearance. Their presence creates a dynamic element of complexity that forces players to react quickly and sometimes back off in order to avoid being captured. The stakes of every movement choice increase since the game ends if the player makes contact with a phantom.</a:t>
            </a:r>
          </a:p>
          <a:p>
            <a:pPr marR="0" indent="0" algn="ctr">
              <a:buNone/>
            </a:pPr>
            <a:r>
              <a:rPr lang="en-US" sz="12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rPr>
              <a:t>A box of Scooby Snacks indicates the end of the maze. As players gather the floating Scooby Snack cookies, the road to this box becomes apparent, offering a momentary glimpse into the maze's design and aiding in path planning.</a:t>
            </a:r>
          </a:p>
          <a:p>
            <a:pPr marL="0" indent="0" algn="ctr">
              <a:buNone/>
            </a:pPr>
            <a:endParaRPr lang="en-US" sz="1300" kern="100" dirty="0">
              <a:solidFill>
                <a:srgbClr val="595959"/>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300" dirty="0">
              <a:solidFill>
                <a:srgbClr val="595959"/>
              </a:solidFill>
            </a:endParaRPr>
          </a:p>
        </p:txBody>
      </p:sp>
    </p:spTree>
    <p:extLst>
      <p:ext uri="{BB962C8B-B14F-4D97-AF65-F5344CB8AC3E}">
        <p14:creationId xmlns:p14="http://schemas.microsoft.com/office/powerpoint/2010/main" val="3326766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1727</Words>
  <Application>Microsoft Office PowerPoint</Application>
  <PresentationFormat>Widescreen</PresentationFormat>
  <Paragraphs>46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Office Theme</vt:lpstr>
      <vt:lpstr>Mini Game Project: Scooby-Doo Mystery Maze</vt:lpstr>
      <vt:lpstr>Menu Design and Audio Integration </vt:lpstr>
      <vt:lpstr>Sound Design </vt:lpstr>
      <vt:lpstr>Introduction</vt:lpstr>
      <vt:lpstr>Game Design</vt:lpstr>
      <vt:lpstr>The Algorithms used in this project: </vt:lpstr>
      <vt:lpstr>The Algorithms used in this project:</vt:lpstr>
      <vt:lpstr>Technical Implementations </vt:lpstr>
      <vt:lpstr>User Interface and Experience </vt:lpstr>
      <vt:lpstr>Thank you for your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Mira Dimitrova</dc:creator>
  <cp:lastModifiedBy>Mira Dimitrova</cp:lastModifiedBy>
  <cp:revision>2</cp:revision>
  <dcterms:created xsi:type="dcterms:W3CDTF">2025-02-12T22:34:13Z</dcterms:created>
  <dcterms:modified xsi:type="dcterms:W3CDTF">2025-02-13T13:00:49Z</dcterms:modified>
</cp:coreProperties>
</file>