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49"/>
  </p:notesMasterIdLst>
  <p:handoutMasterIdLst>
    <p:handoutMasterId r:id="rId50"/>
  </p:handoutMasterIdLst>
  <p:sldIdLst>
    <p:sldId id="256" r:id="rId2"/>
    <p:sldId id="297" r:id="rId3"/>
    <p:sldId id="258" r:id="rId4"/>
    <p:sldId id="259" r:id="rId5"/>
    <p:sldId id="260" r:id="rId6"/>
    <p:sldId id="261" r:id="rId7"/>
    <p:sldId id="263" r:id="rId8"/>
    <p:sldId id="265" r:id="rId9"/>
    <p:sldId id="264" r:id="rId10"/>
    <p:sldId id="266" r:id="rId11"/>
    <p:sldId id="267" r:id="rId12"/>
    <p:sldId id="262" r:id="rId13"/>
    <p:sldId id="303" r:id="rId14"/>
    <p:sldId id="268" r:id="rId15"/>
    <p:sldId id="269" r:id="rId16"/>
    <p:sldId id="270" r:id="rId17"/>
    <p:sldId id="271" r:id="rId18"/>
    <p:sldId id="298" r:id="rId19"/>
    <p:sldId id="299" r:id="rId20"/>
    <p:sldId id="300" r:id="rId21"/>
    <p:sldId id="304" r:id="rId22"/>
    <p:sldId id="314" r:id="rId23"/>
    <p:sldId id="315" r:id="rId24"/>
    <p:sldId id="276" r:id="rId25"/>
    <p:sldId id="277" r:id="rId26"/>
    <p:sldId id="305" r:id="rId27"/>
    <p:sldId id="306" r:id="rId28"/>
    <p:sldId id="495" r:id="rId29"/>
    <p:sldId id="308" r:id="rId30"/>
    <p:sldId id="629" r:id="rId31"/>
    <p:sldId id="496" r:id="rId32"/>
    <p:sldId id="497" r:id="rId33"/>
    <p:sldId id="272" r:id="rId34"/>
    <p:sldId id="273" r:id="rId35"/>
    <p:sldId id="283" r:id="rId36"/>
    <p:sldId id="284" r:id="rId37"/>
    <p:sldId id="285" r:id="rId38"/>
    <p:sldId id="286" r:id="rId39"/>
    <p:sldId id="309" r:id="rId40"/>
    <p:sldId id="274" r:id="rId41"/>
    <p:sldId id="275" r:id="rId42"/>
    <p:sldId id="288" r:id="rId43"/>
    <p:sldId id="294" r:id="rId44"/>
    <p:sldId id="627" r:id="rId45"/>
    <p:sldId id="628" r:id="rId46"/>
    <p:sldId id="296" r:id="rId47"/>
    <p:sldId id="295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C90368D-77B2-4A3D-BA9A-9AAB681FEC02}">
          <p14:sldIdLst>
            <p14:sldId id="256"/>
            <p14:sldId id="297"/>
            <p14:sldId id="258"/>
          </p14:sldIdLst>
        </p14:section>
        <p14:section name="What is Function?" id="{AB19D1FE-D28B-4E32-9F83-6031E918510A}">
          <p14:sldIdLst>
            <p14:sldId id="259"/>
            <p14:sldId id="260"/>
            <p14:sldId id="261"/>
          </p14:sldIdLst>
        </p14:section>
        <p14:section name="Declaring and Invoking Functions" id="{27A20FCC-E6FF-48CB-B778-6143298F29B9}">
          <p14:sldIdLst>
            <p14:sldId id="263"/>
            <p14:sldId id="265"/>
            <p14:sldId id="264"/>
            <p14:sldId id="266"/>
            <p14:sldId id="267"/>
            <p14:sldId id="262"/>
            <p14:sldId id="303"/>
            <p14:sldId id="268"/>
            <p14:sldId id="269"/>
            <p14:sldId id="270"/>
            <p14:sldId id="271"/>
          </p14:sldIdLst>
        </p14:section>
        <p14:section name="Returing values" id="{2C4A3961-272A-4153-BAA6-D9EE31D2EEE8}">
          <p14:sldIdLst>
            <p14:sldId id="298"/>
            <p14:sldId id="299"/>
            <p14:sldId id="300"/>
            <p14:sldId id="304"/>
            <p14:sldId id="314"/>
            <p14:sldId id="315"/>
          </p14:sldIdLst>
        </p14:section>
        <p14:section name="Nested Functions" id="{70F76FD8-C6DB-4B37-99B3-292AF4C1D2D8}">
          <p14:sldIdLst>
            <p14:sldId id="276"/>
            <p14:sldId id="277"/>
            <p14:sldId id="305"/>
            <p14:sldId id="306"/>
          </p14:sldIdLst>
        </p14:section>
        <p14:section name="Functional Programming" id="{E52E29F4-E3E4-4E2F-B29E-63E1466C4ABB}">
          <p14:sldIdLst>
            <p14:sldId id="495"/>
            <p14:sldId id="308"/>
            <p14:sldId id="629"/>
            <p14:sldId id="496"/>
            <p14:sldId id="497"/>
          </p14:sldIdLst>
        </p14:section>
        <p14:section name="Arrow Functions" id="{DC7529B7-5FA3-4E08-8CFD-E6CB70FA9D64}">
          <p14:sldIdLst>
            <p14:sldId id="272"/>
            <p14:sldId id="273"/>
          </p14:sldIdLst>
        </p14:section>
        <p14:section name="Naming and Best Practices" id="{A35EA419-0461-4D41-BCD6-02CAE4879D84}">
          <p14:sldIdLst>
            <p14:sldId id="283"/>
            <p14:sldId id="284"/>
            <p14:sldId id="285"/>
            <p14:sldId id="286"/>
            <p14:sldId id="309"/>
            <p14:sldId id="274"/>
            <p14:sldId id="275"/>
          </p14:sldIdLst>
        </p14:section>
        <p14:section name="Conclusion" id="{336E7867-E2D6-43E7-BADC-BD8A5EA41FD9}">
          <p14:sldIdLst>
            <p14:sldId id="288"/>
            <p14:sldId id="294"/>
            <p14:sldId id="627"/>
            <p14:sldId id="628"/>
            <p14:sldId id="296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Боряна Димитрова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FFFFFF"/>
    <a:srgbClr val="FF0000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5214" autoAdjust="0"/>
  </p:normalViewPr>
  <p:slideViewPr>
    <p:cSldViewPr showGuides="1">
      <p:cViewPr varScale="1">
        <p:scale>
          <a:sx n="58" d="100"/>
          <a:sy n="58" d="100"/>
        </p:scale>
        <p:origin x="960" y="5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1.3.2023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142711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932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4272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50290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088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993508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38951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22387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09732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09136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Image!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7220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170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A3FD5-FD3F-4C79-A80B-E275BA2DB07B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1046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9708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48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422355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70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31876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72451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82044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54919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01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2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81792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61932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65624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6075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9" r:id="rId7"/>
    <p:sldLayoutId id="2147483720" r:id="rId8"/>
    <p:sldLayoutId id="2147483721" r:id="rId9"/>
    <p:sldLayoutId id="2147483723" r:id="rId10"/>
    <p:sldLayoutId id="2147483724" r:id="rId11"/>
    <p:sldLayoutId id="2147483725" r:id="rId12"/>
    <p:sldLayoutId id="2147483726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29.jpeg"/><Relationship Id="rId21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6.png"/><Relationship Id="rId25" Type="http://schemas.openxmlformats.org/officeDocument/2006/relationships/image" Target="../media/image40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2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3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30.png"/><Relationship Id="rId15" Type="http://schemas.openxmlformats.org/officeDocument/2006/relationships/image" Target="../media/image35.jpeg"/><Relationship Id="rId23" Type="http://schemas.openxmlformats.org/officeDocument/2006/relationships/image" Target="../media/image39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7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2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Functions and Statements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D1B986-1518-4A1E-951C-9C4A1CA0216D}"/>
              </a:ext>
            </a:extLst>
          </p:cNvPr>
          <p:cNvSpPr/>
          <p:nvPr/>
        </p:nvSpPr>
        <p:spPr>
          <a:xfrm rot="20881820">
            <a:off x="-1150577" y="2736485"/>
            <a:ext cx="5488396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dirty="0">
                <a:ln w="0"/>
                <a:latin typeface="Gabriola" panose="04040605051002020D02" pitchFamily="82" charset="0"/>
              </a:rPr>
              <a:t>f(x)</a:t>
            </a:r>
          </a:p>
        </p:txBody>
      </p:sp>
    </p:spTree>
    <p:extLst>
      <p:ext uri="{BB962C8B-B14F-4D97-AF65-F5344CB8AC3E}">
        <p14:creationId xmlns:p14="http://schemas.microsoft.com/office/powerpoint/2010/main" val="28895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+mj-lt"/>
              </a:rPr>
              <a:t>Functions are first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declared</a:t>
            </a:r>
            <a:r>
              <a:rPr lang="en-US" dirty="0">
                <a:latin typeface="+mj-lt"/>
              </a:rPr>
              <a:t>, then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invoked</a:t>
            </a:r>
            <a:r>
              <a:rPr lang="en-US" dirty="0">
                <a:latin typeface="+mj-lt"/>
              </a:rPr>
              <a:t> (many times)</a:t>
            </a:r>
          </a:p>
          <a:p>
            <a:pPr lvl="1"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 lvl="1"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 lvl="1"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</a:pPr>
            <a:r>
              <a:rPr lang="en-US" dirty="0">
                <a:latin typeface="+mj-lt"/>
              </a:rPr>
              <a:t>Functions can be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invoked (called) </a:t>
            </a:r>
            <a:r>
              <a:rPr lang="en-US" dirty="0">
                <a:latin typeface="+mj-lt"/>
              </a:rPr>
              <a:t>by their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6385" y="2029144"/>
            <a:ext cx="5934831" cy="153098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function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hLine() </a:t>
            </a: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console.log("----------");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6385" y="5287656"/>
            <a:ext cx="5934830" cy="52051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hLine()</a:t>
            </a:r>
            <a:r>
              <a:rPr lang="en-US" sz="2800" b="1" noProof="1">
                <a:latin typeface="Consolas" pitchFamily="49" charset="0"/>
              </a:rPr>
              <a:t>;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7131000" y="2314672"/>
            <a:ext cx="2355602" cy="1114328"/>
          </a:xfrm>
          <a:prstGeom prst="wedgeRoundRectCallout">
            <a:avLst>
              <a:gd name="adj1" fmla="val -79079"/>
              <a:gd name="adj2" fmla="val -3223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Declaration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7280399" y="4990751"/>
            <a:ext cx="2355602" cy="1114328"/>
          </a:xfrm>
          <a:prstGeom prst="wedgeRoundRectCallout">
            <a:avLst>
              <a:gd name="adj1" fmla="val -96895"/>
              <a:gd name="adj2" fmla="val 529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Invocation</a:t>
            </a:r>
          </a:p>
        </p:txBody>
      </p:sp>
    </p:spTree>
    <p:extLst>
      <p:ext uri="{BB962C8B-B14F-4D97-AF65-F5344CB8AC3E}">
        <p14:creationId xmlns:p14="http://schemas.microsoft.com/office/powerpoint/2010/main" val="81140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Invocation from another function:</a:t>
            </a:r>
          </a:p>
          <a:p>
            <a:pPr>
              <a:spcBef>
                <a:spcPts val="16800"/>
              </a:spcBef>
            </a:pPr>
            <a:r>
              <a:rPr lang="en-US" dirty="0"/>
              <a:t>Self-invocation (</a:t>
            </a:r>
            <a:r>
              <a:rPr lang="en-US" b="1" dirty="0">
                <a:solidFill>
                  <a:schemeClr val="accent1"/>
                </a:solidFill>
              </a:rPr>
              <a:t>recursion</a:t>
            </a:r>
            <a:r>
              <a:rPr lang="en-US" dirty="0"/>
              <a:t>):</a:t>
            </a:r>
          </a:p>
          <a:p>
            <a:pPr lvl="1"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 marL="609036" lvl="1" indent="0">
              <a:buClr>
                <a:schemeClr val="tx1"/>
              </a:buClr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pPr marL="609036" lvl="1" indent="0">
              <a:buClr>
                <a:schemeClr val="tx1"/>
              </a:buClr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 (2)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46000" y="1980116"/>
            <a:ext cx="6795000" cy="180888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function printDocument()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  printLabel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</a:rPr>
              <a:t>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  printContent()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46000" y="4698116"/>
            <a:ext cx="6795000" cy="180888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function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countDown</a:t>
            </a:r>
            <a:r>
              <a:rPr lang="en-US" sz="2600" b="1" noProof="1">
                <a:latin typeface="Consolas" pitchFamily="49" charset="0"/>
              </a:rPr>
              <a:t>(x)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console.log(x);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if (x &gt; 0) {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countDown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(x - 1);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96A38DFF-2E12-4062-9B7C-38E7DF4348DD}"/>
              </a:ext>
            </a:extLst>
          </p:cNvPr>
          <p:cNvSpPr/>
          <p:nvPr/>
        </p:nvSpPr>
        <p:spPr bwMode="auto">
          <a:xfrm>
            <a:off x="8153400" y="2046358"/>
            <a:ext cx="3505200" cy="838200"/>
          </a:xfrm>
          <a:prstGeom prst="wedgeRoundRectCallout">
            <a:avLst>
              <a:gd name="adj1" fmla="val -132338"/>
              <a:gd name="adj2" fmla="val 447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invoking functions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16580007-0FF0-4E53-8850-788AF2AD8407}"/>
              </a:ext>
            </a:extLst>
          </p:cNvPr>
          <p:cNvSpPr/>
          <p:nvPr/>
        </p:nvSpPr>
        <p:spPr bwMode="auto">
          <a:xfrm>
            <a:off x="8425237" y="4796770"/>
            <a:ext cx="3124200" cy="865105"/>
          </a:xfrm>
          <a:prstGeom prst="wedgeRoundRectCallout">
            <a:avLst>
              <a:gd name="adj1" fmla="val -92714"/>
              <a:gd name="adj2" fmla="val 467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invoking itself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358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8E991D-18CE-4FB3-B2CF-A8EF92FF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dirty="0"/>
              <a:t>Does </a:t>
            </a:r>
            <a:r>
              <a:rPr lang="en-GB" b="1" dirty="0">
                <a:solidFill>
                  <a:schemeClr val="accent1"/>
                </a:solidFill>
              </a:rPr>
              <a:t>not</a:t>
            </a:r>
            <a:r>
              <a:rPr lang="en-GB" dirty="0"/>
              <a:t> receive arguments when invoked</a:t>
            </a:r>
          </a:p>
          <a:p>
            <a:pPr>
              <a:buClr>
                <a:schemeClr val="tx1"/>
              </a:buClr>
            </a:pPr>
            <a:r>
              <a:rPr lang="en-GB" dirty="0"/>
              <a:t>The result is </a:t>
            </a:r>
            <a:r>
              <a:rPr lang="en-GB" b="1" dirty="0">
                <a:solidFill>
                  <a:schemeClr val="accent1"/>
                </a:solidFill>
              </a:rPr>
              <a:t>always the same </a:t>
            </a:r>
            <a:r>
              <a:rPr lang="en-GB" dirty="0"/>
              <a:t>(unless it reads data from outside)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B9A6F6-E63D-4E25-AC07-234EFB5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Without Parameters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00" y="3204000"/>
            <a:ext cx="9982200" cy="27087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function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printHeader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()</a:t>
            </a:r>
            <a:r>
              <a:rPr lang="en-US" sz="2600" b="1" noProof="1">
                <a:latin typeface="Consolas" pitchFamily="49" charset="0"/>
              </a:rPr>
              <a:t>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console.log('~~~-   {@}   -~~~');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console.log('~- Certificate -~');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console.log('~~~-  ~---~  -~~~');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printHeader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()</a:t>
            </a:r>
            <a:r>
              <a:rPr lang="en-US" sz="2600" b="1" noProof="1">
                <a:latin typeface="Consolas" pitchFamily="49" charset="0"/>
              </a:rPr>
              <a:t>;  </a:t>
            </a:r>
            <a:r>
              <a:rPr lang="bg-BG" sz="2600" b="1" noProof="1">
                <a:latin typeface="Consolas" pitchFamily="49" charset="0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// Output is always the same</a:t>
            </a:r>
          </a:p>
        </p:txBody>
      </p:sp>
    </p:spTree>
    <p:extLst>
      <p:ext uri="{BB962C8B-B14F-4D97-AF65-F5344CB8AC3E}">
        <p14:creationId xmlns:p14="http://schemas.microsoft.com/office/powerpoint/2010/main" val="303355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8E991D-18CE-4FB3-B2CF-A8EF92FF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dirty="0"/>
              <a:t>Can receive </a:t>
            </a:r>
            <a:r>
              <a:rPr lang="en-GB" b="1" dirty="0">
                <a:solidFill>
                  <a:schemeClr val="accent1"/>
                </a:solidFill>
              </a:rPr>
              <a:t>any number </a:t>
            </a:r>
            <a:r>
              <a:rPr lang="en-GB" dirty="0"/>
              <a:t>and </a:t>
            </a:r>
            <a:r>
              <a:rPr lang="en-GB" b="1" dirty="0">
                <a:solidFill>
                  <a:schemeClr val="accent1"/>
                </a:solidFill>
              </a:rPr>
              <a:t>type</a:t>
            </a:r>
            <a:r>
              <a:rPr lang="en-GB" dirty="0"/>
              <a:t> of arguments when invoked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B9A6F6-E63D-4E25-AC07-234EFB5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With Parameters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900" y="4374000"/>
            <a:ext cx="9982200" cy="1962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function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printName(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nameArr</a:t>
            </a:r>
            <a:r>
              <a:rPr lang="en-US" sz="2800" b="1" noProof="1">
                <a:latin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console.log(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nameArr</a:t>
            </a:r>
            <a:r>
              <a:rPr lang="en-US" sz="2800" b="1" noProof="1">
                <a:latin typeface="Consolas" pitchFamily="49" charset="0"/>
              </a:rPr>
              <a:t>[0] + ' ' +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nameArr</a:t>
            </a:r>
            <a:r>
              <a:rPr lang="en-US" sz="2800" b="1" noProof="1">
                <a:latin typeface="Consolas" pitchFamily="49" charset="0"/>
              </a:rPr>
              <a:t>[1]);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printName(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['John', 'Smith']</a:t>
            </a:r>
            <a:r>
              <a:rPr lang="en-US" sz="2800" b="1" noProof="1">
                <a:latin typeface="Consolas" pitchFamily="49" charset="0"/>
              </a:rPr>
              <a:t>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John Smith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8D00B8-0DAB-495F-97CF-CC485B9F6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900" y="1998432"/>
            <a:ext cx="9982200" cy="1962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function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multiply(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a, b</a:t>
            </a:r>
            <a:r>
              <a:rPr lang="en-US" sz="2800" b="1" noProof="1">
                <a:latin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console.log(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*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multiply(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5, 7</a:t>
            </a:r>
            <a:r>
              <a:rPr lang="en-US" sz="2800" b="1" noProof="1">
                <a:latin typeface="Consolas" pitchFamily="49" charset="0"/>
              </a:rPr>
              <a:t>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35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5530DB24-1D9B-4070-A5C4-3E4EEE75229C}"/>
              </a:ext>
            </a:extLst>
          </p:cNvPr>
          <p:cNvSpPr/>
          <p:nvPr/>
        </p:nvSpPr>
        <p:spPr bwMode="auto">
          <a:xfrm>
            <a:off x="5646000" y="2664000"/>
            <a:ext cx="3505200" cy="838200"/>
          </a:xfrm>
          <a:prstGeom prst="wedgeRoundRectCallout">
            <a:avLst>
              <a:gd name="adj1" fmla="val -97555"/>
              <a:gd name="adj2" fmla="val 540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 two numbers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49D43FF7-63E1-4531-BAD4-C4C2B4FC992A}"/>
              </a:ext>
            </a:extLst>
          </p:cNvPr>
          <p:cNvSpPr/>
          <p:nvPr/>
        </p:nvSpPr>
        <p:spPr bwMode="auto">
          <a:xfrm>
            <a:off x="6996000" y="3580963"/>
            <a:ext cx="3505200" cy="838200"/>
          </a:xfrm>
          <a:prstGeom prst="wedgeRoundRectCallout">
            <a:avLst>
              <a:gd name="adj1" fmla="val -66996"/>
              <a:gd name="adj2" fmla="val 2203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 array of strings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95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Write a function that </a:t>
            </a:r>
            <a:r>
              <a:rPr lang="en-GB" b="1" dirty="0">
                <a:solidFill>
                  <a:schemeClr val="accent1"/>
                </a:solidFill>
              </a:rPr>
              <a:t>receives a grade </a:t>
            </a:r>
            <a:r>
              <a:rPr lang="en-GB" dirty="0"/>
              <a:t>between 2.00 and 6.00 and prints a formatted line with </a:t>
            </a:r>
            <a:r>
              <a:rPr lang="en-GB" b="1" dirty="0">
                <a:solidFill>
                  <a:schemeClr val="accent1"/>
                </a:solidFill>
              </a:rPr>
              <a:t>grade and description</a:t>
            </a:r>
          </a:p>
          <a:p>
            <a:pPr lvl="1"/>
            <a:r>
              <a:rPr lang="en-GB" dirty="0"/>
              <a:t>Grade &lt; 3.00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b="1" dirty="0"/>
              <a:t>Fail</a:t>
            </a:r>
          </a:p>
          <a:p>
            <a:pPr lvl="1"/>
            <a:r>
              <a:rPr lang="en-GB" dirty="0"/>
              <a:t>Grade &gt;= 3.00 and &lt; 3.50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b="1" dirty="0"/>
              <a:t>Poor</a:t>
            </a:r>
          </a:p>
          <a:p>
            <a:pPr lvl="1"/>
            <a:r>
              <a:rPr lang="en-GB" dirty="0"/>
              <a:t>Grade &gt;= 3.50 and &lt; 4.50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b="1" dirty="0"/>
              <a:t>Good</a:t>
            </a:r>
          </a:p>
          <a:p>
            <a:pPr lvl="1"/>
            <a:r>
              <a:rPr lang="en-GB" dirty="0"/>
              <a:t>Grade &gt;= 4.50 and &lt; 5.50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b="1" dirty="0"/>
              <a:t>Very good</a:t>
            </a:r>
          </a:p>
          <a:p>
            <a:pPr lvl="1"/>
            <a:r>
              <a:rPr lang="en-GB" dirty="0"/>
              <a:t>Grade &gt;= 5.50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b="1" dirty="0"/>
              <a:t>Excellent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: Format Grade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D664C47-5699-4F25-9D12-822111298085}"/>
              </a:ext>
            </a:extLst>
          </p:cNvPr>
          <p:cNvGraphicFramePr>
            <a:graphicFrameLocks noGrp="1"/>
          </p:cNvGraphicFramePr>
          <p:nvPr/>
        </p:nvGraphicFramePr>
        <p:xfrm>
          <a:off x="7311000" y="2584936"/>
          <a:ext cx="4185000" cy="1688128"/>
        </p:xfrm>
        <a:graphic>
          <a:graphicData uri="http://schemas.openxmlformats.org/drawingml/2006/table">
            <a:tbl>
              <a:tblPr firstRow="1" firstCol="1" bandRow="1"/>
              <a:tblGrid>
                <a:gridCol w="1157499">
                  <a:extLst>
                    <a:ext uri="{9D8B030D-6E8A-4147-A177-3AD203B41FA5}">
                      <a16:colId xmlns:a16="http://schemas.microsoft.com/office/drawing/2014/main" val="3846387992"/>
                    </a:ext>
                  </a:extLst>
                </a:gridCol>
                <a:gridCol w="3027501">
                  <a:extLst>
                    <a:ext uri="{9D8B030D-6E8A-4147-A177-3AD203B41FA5}">
                      <a16:colId xmlns:a16="http://schemas.microsoft.com/office/drawing/2014/main" val="2825981150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257900"/>
                  </a:ext>
                </a:extLst>
              </a:tr>
              <a:tr h="4161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3.33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Poor (3.33)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173670"/>
                  </a:ext>
                </a:extLst>
              </a:tr>
              <a:tr h="1968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4.50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Very good (4.50)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684242"/>
                  </a:ext>
                </a:extLst>
              </a:tr>
              <a:tr h="4161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2.99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Fail (2)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397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27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Format Grade</a:t>
            </a:r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000" y="1989000"/>
            <a:ext cx="9020268" cy="346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16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Create a </a:t>
            </a:r>
            <a:r>
              <a:rPr lang="en-GB" dirty="0"/>
              <a:t>function</a:t>
            </a:r>
            <a:r>
              <a:rPr lang="bg-BG" dirty="0"/>
              <a:t> </a:t>
            </a:r>
            <a:r>
              <a:rPr lang="en-US" dirty="0"/>
              <a:t>that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calculates</a:t>
            </a:r>
            <a:r>
              <a:rPr lang="bg-BG" dirty="0"/>
              <a:t> </a:t>
            </a:r>
            <a:r>
              <a:rPr lang="en-US" dirty="0"/>
              <a:t>the result of a number, raised to the given power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accent1"/>
                </a:solidFill>
              </a:rPr>
              <a:t>Print</a:t>
            </a:r>
            <a:r>
              <a:rPr lang="en-US" dirty="0"/>
              <a:t> the result to the console</a:t>
            </a:r>
            <a:endParaRPr lang="en-GB" dirty="0"/>
          </a:p>
          <a:p>
            <a:pPr marL="609036" lvl="1" indent="0">
              <a:buNone/>
            </a:pPr>
            <a:br>
              <a:rPr lang="en-GB" b="1" dirty="0"/>
            </a:b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Problem : Math Power</a:t>
            </a:r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53A06F-FC8A-4B78-80E0-B30E9E99710F}"/>
              </a:ext>
            </a:extLst>
          </p:cNvPr>
          <p:cNvGraphicFramePr>
            <a:graphicFrameLocks noGrp="1"/>
          </p:cNvGraphicFramePr>
          <p:nvPr/>
        </p:nvGraphicFramePr>
        <p:xfrm>
          <a:off x="1438500" y="3699000"/>
          <a:ext cx="9315001" cy="1446911"/>
        </p:xfrm>
        <a:graphic>
          <a:graphicData uri="http://schemas.openxmlformats.org/drawingml/2006/table">
            <a:tbl>
              <a:tblPr firstRow="1" firstCol="1" bandRow="1"/>
              <a:tblGrid>
                <a:gridCol w="2083617">
                  <a:extLst>
                    <a:ext uri="{9D8B030D-6E8A-4147-A177-3AD203B41FA5}">
                      <a16:colId xmlns:a16="http://schemas.microsoft.com/office/drawing/2014/main" val="3846387992"/>
                    </a:ext>
                  </a:extLst>
                </a:gridCol>
                <a:gridCol w="2281383">
                  <a:extLst>
                    <a:ext uri="{9D8B030D-6E8A-4147-A177-3AD203B41FA5}">
                      <a16:colId xmlns:a16="http://schemas.microsoft.com/office/drawing/2014/main" val="2825981150"/>
                    </a:ext>
                  </a:extLst>
                </a:gridCol>
                <a:gridCol w="4950001">
                  <a:extLst>
                    <a:ext uri="{9D8B030D-6E8A-4147-A177-3AD203B41FA5}">
                      <a16:colId xmlns:a16="http://schemas.microsoft.com/office/drawing/2014/main" val="336911813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Details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257900"/>
                  </a:ext>
                </a:extLst>
              </a:tr>
              <a:tr h="4161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2,8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256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2800" b="1" kern="1200" baseline="300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8</a:t>
                      </a: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=2*2*2*2*2*2*2*2=256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173670"/>
                  </a:ext>
                </a:extLst>
              </a:tr>
              <a:tr h="1968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3,4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81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2800" b="1" kern="1200" baseline="300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4</a:t>
                      </a: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=3*3*3*3=81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684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03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Math Power</a:t>
            </a:r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000" y="1944000"/>
            <a:ext cx="7413379" cy="359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88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18810-D0C3-4F4A-9E23-1D4150CC9E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Returning Values</a:t>
            </a:r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C3D0BE05-4FFB-4209-827D-E2E1BC6E5664}"/>
              </a:ext>
            </a:extLst>
          </p:cNvPr>
          <p:cNvSpPr/>
          <p:nvPr/>
        </p:nvSpPr>
        <p:spPr bwMode="auto">
          <a:xfrm rot="5400000">
            <a:off x="5105400" y="1515696"/>
            <a:ext cx="2362200" cy="2057400"/>
          </a:xfrm>
          <a:prstGeom prst="bentUpArrow">
            <a:avLst>
              <a:gd name="adj1" fmla="val 24542"/>
              <a:gd name="adj2" fmla="val 25000"/>
              <a:gd name="adj3" fmla="val 25000"/>
            </a:avLst>
          </a:prstGeom>
          <a:solidFill>
            <a:schemeClr val="accent6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889332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/>
              <a:t> keyword immediately </a:t>
            </a:r>
            <a:r>
              <a:rPr lang="en-US" sz="3200" b="1" dirty="0">
                <a:solidFill>
                  <a:schemeClr val="bg1"/>
                </a:solidFill>
              </a:rPr>
              <a:t>stops the function's execution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Returns</a:t>
            </a:r>
            <a:r>
              <a:rPr lang="en-US" sz="3200" dirty="0"/>
              <a:t> the specified value to the caller</a:t>
            </a:r>
          </a:p>
          <a:p>
            <a:endParaRPr lang="en-US" sz="3200" dirty="0"/>
          </a:p>
          <a:p>
            <a:endParaRPr lang="en-US" sz="3200" dirty="0"/>
          </a:p>
          <a:p>
            <a:pPr>
              <a:spcBef>
                <a:spcPts val="1800"/>
              </a:spcBef>
            </a:pPr>
            <a:endParaRPr lang="en-US" sz="3200" dirty="0"/>
          </a:p>
          <a:p>
            <a:pPr marL="442912" lvl="1" indent="0">
              <a:buNone/>
            </a:pPr>
            <a:endParaRPr lang="en-US" sz="2400" dirty="0"/>
          </a:p>
          <a:p>
            <a:pPr marL="377887" lvl="1" indent="0">
              <a:buNone/>
            </a:pPr>
            <a:endParaRPr lang="en-US" sz="2400" dirty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Statement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541000" y="3287566"/>
            <a:ext cx="8607294" cy="252643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00" dirty="0">
                <a:solidFill>
                  <a:srgbClr val="234465"/>
                </a:solidFill>
                <a:effectLst/>
              </a:rPr>
              <a:t>function readFullName(</a:t>
            </a:r>
            <a:r>
              <a:rPr lang="en-US" sz="2500" dirty="0">
                <a:solidFill>
                  <a:schemeClr val="bg1"/>
                </a:solidFill>
                <a:effectLst/>
              </a:rPr>
              <a:t>firstName, lastName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500" dirty="0">
                <a:solidFill>
                  <a:srgbClr val="FFA000"/>
                </a:solidFill>
                <a:effectLst/>
              </a:rPr>
              <a:t>  return</a:t>
            </a:r>
            <a:r>
              <a:rPr lang="en-US" sz="2500" dirty="0">
                <a:solidFill>
                  <a:srgbClr val="234465"/>
                </a:solidFill>
                <a:effectLst/>
              </a:rPr>
              <a:t> firstName + " " + lastName;</a:t>
            </a: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}</a:t>
            </a:r>
          </a:p>
          <a:p>
            <a:endParaRPr lang="en-US" sz="2500" dirty="0">
              <a:solidFill>
                <a:srgbClr val="234465"/>
              </a:solidFill>
              <a:effectLst/>
            </a:endParaRP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const fullName = </a:t>
            </a:r>
            <a:r>
              <a:rPr lang="en-US" sz="2500" dirty="0">
                <a:solidFill>
                  <a:schemeClr val="bg1"/>
                </a:solidFill>
                <a:effectLst/>
              </a:rPr>
              <a:t>readFullName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("John","Smith");</a:t>
            </a: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console.log(fullName) </a:t>
            </a:r>
            <a:r>
              <a:rPr lang="en-US" sz="2500" i="1" dirty="0">
                <a:solidFill>
                  <a:schemeClr val="accent2"/>
                </a:solidFill>
                <a:effectLst/>
              </a:rPr>
              <a:t>//John Smith</a:t>
            </a:r>
          </a:p>
        </p:txBody>
      </p:sp>
    </p:spTree>
    <p:extLst>
      <p:ext uri="{BB962C8B-B14F-4D97-AF65-F5344CB8AC3E}">
        <p14:creationId xmlns:p14="http://schemas.microsoft.com/office/powerpoint/2010/main" val="391346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547234" indent="-514350">
              <a:lnSpc>
                <a:spcPct val="120000"/>
              </a:lnSpc>
            </a:pPr>
            <a:r>
              <a:rPr lang="en-US" dirty="0"/>
              <a:t>Declaring and Invoking Functions</a:t>
            </a:r>
          </a:p>
          <a:p>
            <a:pPr marL="547234" indent="-514350">
              <a:lnSpc>
                <a:spcPct val="120000"/>
              </a:lnSpc>
            </a:pPr>
            <a:r>
              <a:rPr lang="en-US" dirty="0"/>
              <a:t>Nested Functions</a:t>
            </a:r>
          </a:p>
          <a:p>
            <a:pPr marL="547234" indent="-514350">
              <a:lnSpc>
                <a:spcPct val="120000"/>
              </a:lnSpc>
            </a:pPr>
            <a:r>
              <a:rPr lang="en-US" dirty="0"/>
              <a:t>Value vs Reference Types</a:t>
            </a:r>
          </a:p>
          <a:p>
            <a:pPr marL="547234" indent="-514350">
              <a:lnSpc>
                <a:spcPct val="120000"/>
              </a:lnSpc>
            </a:pPr>
            <a:r>
              <a:rPr lang="en-US" dirty="0"/>
              <a:t>First-class Functions</a:t>
            </a:r>
          </a:p>
          <a:p>
            <a:pPr marL="547234" indent="-514350">
              <a:lnSpc>
                <a:spcPct val="120000"/>
              </a:lnSpc>
            </a:pPr>
            <a:r>
              <a:rPr lang="en-US" dirty="0"/>
              <a:t>Arrow Functions</a:t>
            </a:r>
          </a:p>
          <a:p>
            <a:pPr marL="547234" indent="-514350">
              <a:lnSpc>
                <a:spcPct val="120000"/>
              </a:lnSpc>
            </a:pPr>
            <a:r>
              <a:rPr lang="en-US" dirty="0"/>
              <a:t>Naming and Best Practices</a:t>
            </a:r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200" dirty="0"/>
              <a:t>Return value can be: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Assigned</a:t>
            </a:r>
            <a:r>
              <a:rPr lang="en-US" sz="3000" dirty="0"/>
              <a:t> to a variable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Used</a:t>
            </a:r>
            <a:r>
              <a:rPr lang="en-US" sz="3000" dirty="0"/>
              <a:t> in expression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Passed</a:t>
            </a:r>
            <a:r>
              <a:rPr lang="en-US" sz="3000" dirty="0"/>
              <a:t> to another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Return Values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608200" y="2534299"/>
            <a:ext cx="87978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let </a:t>
            </a:r>
            <a:r>
              <a:rPr lang="en-US" sz="2800" dirty="0">
                <a:solidFill>
                  <a:schemeClr val="tx1"/>
                </a:solidFill>
                <a:effectLst/>
              </a:rPr>
              <a:t>max</a:t>
            </a:r>
            <a:r>
              <a:rPr lang="en-US" sz="2800" dirty="0">
                <a:solidFill>
                  <a:srgbClr val="234465"/>
                </a:solidFill>
                <a:effectLst/>
              </a:rPr>
              <a:t> = 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getMax</a:t>
            </a:r>
            <a:r>
              <a:rPr lang="en-US" sz="2800" dirty="0">
                <a:solidFill>
                  <a:srgbClr val="234465"/>
                </a:solidFill>
                <a:effectLst/>
              </a:rPr>
              <a:t>(5, 10);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608200" y="3990651"/>
            <a:ext cx="87978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let total =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getPrice</a:t>
            </a:r>
            <a:r>
              <a:rPr lang="en-US" sz="2800" dirty="0">
                <a:solidFill>
                  <a:srgbClr val="234465"/>
                </a:solidFill>
                <a:effectLst/>
              </a:rPr>
              <a:t>() * quantity * 1.20;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608200" y="5423700"/>
            <a:ext cx="87978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multiply(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getMax</a:t>
            </a:r>
            <a:r>
              <a:rPr lang="en-US" sz="2800" dirty="0">
                <a:solidFill>
                  <a:srgbClr val="234465"/>
                </a:solidFill>
                <a:effectLst/>
              </a:rPr>
              <a:t>(5,10), 20)</a:t>
            </a:r>
          </a:p>
        </p:txBody>
      </p:sp>
    </p:spTree>
    <p:extLst>
      <p:ext uri="{BB962C8B-B14F-4D97-AF65-F5344CB8AC3E}">
        <p14:creationId xmlns:p14="http://schemas.microsoft.com/office/powerpoint/2010/main" val="352188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02DD06-F14A-47C3-A133-1B047B9AE8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C096E6-03FD-4135-A60F-DBD9D0A525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Check if </a:t>
            </a:r>
            <a:r>
              <a:rPr lang="en-US" b="1" dirty="0">
                <a:solidFill>
                  <a:schemeClr val="accent1"/>
                </a:solidFill>
              </a:rPr>
              <a:t>array index </a:t>
            </a:r>
            <a:r>
              <a:rPr lang="en-US" dirty="0"/>
              <a:t>is valid:</a:t>
            </a:r>
          </a:p>
          <a:p>
            <a:pPr>
              <a:spcBef>
                <a:spcPts val="20400"/>
              </a:spcBef>
            </a:pPr>
            <a:r>
              <a:rPr lang="en-US" dirty="0"/>
              <a:t>Does the student pass the exam: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DBCDC68-46D8-4068-9154-F534FA857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Values: Examples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192BCB7-F024-4651-BF1A-B258428C039C}"/>
              </a:ext>
            </a:extLst>
          </p:cNvPr>
          <p:cNvSpPr txBox="1">
            <a:spLocks/>
          </p:cNvSpPr>
          <p:nvPr/>
        </p:nvSpPr>
        <p:spPr>
          <a:xfrm>
            <a:off x="1056000" y="1899000"/>
            <a:ext cx="10080000" cy="237254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rgbClr val="234465"/>
                </a:solidFill>
                <a:effectLst/>
              </a:rPr>
              <a:t>function </a:t>
            </a:r>
            <a:r>
              <a:rPr lang="en-US" sz="2000" dirty="0" err="1">
                <a:solidFill>
                  <a:srgbClr val="234465"/>
                </a:solidFill>
                <a:effectLst/>
              </a:rPr>
              <a:t>isValid</a:t>
            </a:r>
            <a:r>
              <a:rPr lang="en-US" sz="2000" dirty="0">
                <a:solidFill>
                  <a:srgbClr val="234465"/>
                </a:solidFill>
                <a:effectLst/>
              </a:rPr>
              <a:t>(</a:t>
            </a:r>
            <a:r>
              <a:rPr lang="en-US" sz="2000" dirty="0">
                <a:solidFill>
                  <a:schemeClr val="bg1"/>
                </a:solidFill>
                <a:effectLst/>
              </a:rPr>
              <a:t>index,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arr</a:t>
            </a:r>
            <a:r>
              <a:rPr lang="en-US" sz="2000" dirty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  if (</a:t>
            </a:r>
            <a:r>
              <a:rPr lang="en-US" sz="2000" dirty="0" err="1">
                <a:solidFill>
                  <a:srgbClr val="234465"/>
                </a:solidFill>
                <a:effectLst/>
              </a:rPr>
              <a:t>Number.isInteger</a:t>
            </a:r>
            <a:r>
              <a:rPr lang="en-US" sz="2000" dirty="0">
                <a:solidFill>
                  <a:srgbClr val="234465"/>
                </a:solidFill>
                <a:effectLst/>
              </a:rPr>
              <a:t>(</a:t>
            </a:r>
            <a:r>
              <a:rPr lang="en-US" sz="2000" dirty="0">
                <a:solidFill>
                  <a:schemeClr val="bg1"/>
                </a:solidFill>
                <a:effectLst/>
              </a:rPr>
              <a:t>index</a:t>
            </a:r>
            <a:r>
              <a:rPr lang="en-US" sz="2000" dirty="0">
                <a:solidFill>
                  <a:srgbClr val="234465"/>
                </a:solidFill>
                <a:effectLst/>
              </a:rPr>
              <a:t>) &amp;&amp; </a:t>
            </a:r>
            <a:r>
              <a:rPr lang="en-US" sz="2000" dirty="0">
                <a:solidFill>
                  <a:schemeClr val="bg1"/>
                </a:solidFill>
                <a:effectLst/>
              </a:rPr>
              <a:t>index</a:t>
            </a:r>
            <a:r>
              <a:rPr lang="en-US" sz="2000" dirty="0">
                <a:solidFill>
                  <a:srgbClr val="234465"/>
                </a:solidFill>
                <a:effectLst/>
              </a:rPr>
              <a:t> &gt;= 0 &amp;&amp; </a:t>
            </a:r>
            <a:r>
              <a:rPr lang="en-US" sz="2000" dirty="0">
                <a:solidFill>
                  <a:schemeClr val="bg1"/>
                </a:solidFill>
                <a:effectLst/>
              </a:rPr>
              <a:t>index</a:t>
            </a:r>
            <a:r>
              <a:rPr lang="en-US" sz="2000" dirty="0">
                <a:solidFill>
                  <a:srgbClr val="234465"/>
                </a:solidFill>
                <a:effectLst/>
              </a:rPr>
              <a:t> &lt;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arr</a:t>
            </a:r>
            <a:r>
              <a:rPr lang="en-US" sz="2000" dirty="0" err="1">
                <a:solidFill>
                  <a:srgbClr val="234465"/>
                </a:solidFill>
                <a:effectLst/>
              </a:rPr>
              <a:t>.length</a:t>
            </a:r>
            <a:r>
              <a:rPr lang="en-US" sz="2000" dirty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000" dirty="0">
                <a:solidFill>
                  <a:srgbClr val="234465"/>
                </a:solidFill>
                <a:effectLst/>
              </a:rPr>
              <a:t> true;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  } else {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000" dirty="0">
                <a:solidFill>
                  <a:srgbClr val="234465"/>
                </a:solidFill>
                <a:effectLst/>
              </a:rPr>
              <a:t> false;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  }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65E70D4-90C0-4940-9280-ADF6D385D797}"/>
              </a:ext>
            </a:extLst>
          </p:cNvPr>
          <p:cNvSpPr txBox="1">
            <a:spLocks/>
          </p:cNvSpPr>
          <p:nvPr/>
        </p:nvSpPr>
        <p:spPr>
          <a:xfrm>
            <a:off x="1056000" y="5184000"/>
            <a:ext cx="10080000" cy="1141439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rgbClr val="234465"/>
                </a:solidFill>
                <a:effectLst/>
              </a:rPr>
              <a:t>function pass(</a:t>
            </a:r>
            <a:r>
              <a:rPr lang="en-US" sz="2000" dirty="0">
                <a:solidFill>
                  <a:schemeClr val="bg1"/>
                </a:solidFill>
                <a:effectLst/>
              </a:rPr>
              <a:t>grade</a:t>
            </a:r>
            <a:r>
              <a:rPr lang="en-US" sz="2000" dirty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  </a:t>
            </a:r>
            <a:r>
              <a:rPr lang="en-US" sz="20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000" dirty="0">
                <a:solidFill>
                  <a:srgbClr val="234465"/>
                </a:solidFill>
                <a:effectLst/>
              </a:rPr>
              <a:t> grade &gt;= 3;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204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Create a </a:t>
            </a:r>
            <a:r>
              <a:rPr lang="en-GB" dirty="0"/>
              <a:t>function</a:t>
            </a:r>
            <a:r>
              <a:rPr lang="bg-BG" dirty="0"/>
              <a:t> </a:t>
            </a:r>
            <a:r>
              <a:rPr lang="en-US" dirty="0"/>
              <a:t>that takes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and returns the string repeated </a:t>
            </a:r>
            <a:r>
              <a:rPr lang="en-US" b="1" dirty="0">
                <a:solidFill>
                  <a:schemeClr val="bg1"/>
                </a:solidFill>
              </a:rPr>
              <a:t>n times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accent1"/>
                </a:solidFill>
              </a:rPr>
              <a:t>Return</a:t>
            </a:r>
            <a:r>
              <a:rPr lang="en-US" dirty="0"/>
              <a:t> the result as a string</a:t>
            </a:r>
            <a:endParaRPr lang="en-GB" dirty="0"/>
          </a:p>
          <a:p>
            <a:pPr marL="609036" lvl="1" indent="0">
              <a:buNone/>
            </a:pPr>
            <a:br>
              <a:rPr lang="en-GB" b="1" dirty="0"/>
            </a:b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: Repeat String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9F10B25-F01F-4B05-9BA9-FDAFA6364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375002"/>
              </p:ext>
            </p:extLst>
          </p:nvPr>
        </p:nvGraphicFramePr>
        <p:xfrm>
          <a:off x="3261000" y="3879000"/>
          <a:ext cx="5760000" cy="1446911"/>
        </p:xfrm>
        <a:graphic>
          <a:graphicData uri="http://schemas.openxmlformats.org/drawingml/2006/table">
            <a:tbl>
              <a:tblPr firstRow="1" firstCol="1" bandRow="1"/>
              <a:tblGrid>
                <a:gridCol w="2749515">
                  <a:extLst>
                    <a:ext uri="{9D8B030D-6E8A-4147-A177-3AD203B41FA5}">
                      <a16:colId xmlns:a16="http://schemas.microsoft.com/office/drawing/2014/main" val="3846387992"/>
                    </a:ext>
                  </a:extLst>
                </a:gridCol>
                <a:gridCol w="3010485">
                  <a:extLst>
                    <a:ext uri="{9D8B030D-6E8A-4147-A177-3AD203B41FA5}">
                      <a16:colId xmlns:a16="http://schemas.microsoft.com/office/drawing/2014/main" val="2825981150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257900"/>
                  </a:ext>
                </a:extLst>
              </a:tr>
              <a:tr h="4161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28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", 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abcabcabc</a:t>
                      </a:r>
                      <a:endParaRPr lang="en-US" sz="28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173670"/>
                  </a:ext>
                </a:extLst>
              </a:tr>
              <a:tr h="1968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"String", 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StringString</a:t>
                      </a:r>
                      <a:endParaRPr lang="en-US" sz="28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684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232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Repeat String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3F66D77-AEE9-4BB9-A291-EF1A4DB28535}"/>
              </a:ext>
            </a:extLst>
          </p:cNvPr>
          <p:cNvSpPr txBox="1">
            <a:spLocks/>
          </p:cNvSpPr>
          <p:nvPr/>
        </p:nvSpPr>
        <p:spPr>
          <a:xfrm>
            <a:off x="2113500" y="2304000"/>
            <a:ext cx="7965000" cy="317276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rgbClr val="234465"/>
                </a:solidFill>
                <a:effectLst/>
              </a:rPr>
              <a:t>function repeat(</a:t>
            </a:r>
            <a:r>
              <a:rPr lang="en-US" sz="2400" dirty="0">
                <a:solidFill>
                  <a:schemeClr val="bg1"/>
                </a:solidFill>
                <a:effectLst/>
              </a:rPr>
              <a:t>str, n</a:t>
            </a:r>
            <a:r>
              <a:rPr lang="en-US" sz="2400" dirty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  let result = '';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  for (let </a:t>
            </a:r>
            <a:r>
              <a:rPr lang="en-US" sz="2400" dirty="0" err="1">
                <a:solidFill>
                  <a:srgbClr val="234465"/>
                </a:solidFill>
                <a:effectLst/>
              </a:rPr>
              <a:t>i</a:t>
            </a:r>
            <a:r>
              <a:rPr lang="en-US" sz="2400" dirty="0">
                <a:solidFill>
                  <a:srgbClr val="234465"/>
                </a:solidFill>
                <a:effectLst/>
              </a:rPr>
              <a:t> = 0; </a:t>
            </a:r>
            <a:r>
              <a:rPr lang="en-US" sz="2400" dirty="0" err="1">
                <a:solidFill>
                  <a:srgbClr val="234465"/>
                </a:solidFill>
                <a:effectLst/>
              </a:rPr>
              <a:t>i</a:t>
            </a:r>
            <a:r>
              <a:rPr lang="en-US" sz="2400" dirty="0">
                <a:solidFill>
                  <a:srgbClr val="234465"/>
                </a:solidFill>
                <a:effectLst/>
              </a:rPr>
              <a:t> &lt; </a:t>
            </a:r>
            <a:r>
              <a:rPr lang="en-US" sz="2400" dirty="0">
                <a:solidFill>
                  <a:schemeClr val="bg1"/>
                </a:solidFill>
                <a:effectLst/>
              </a:rPr>
              <a:t>n</a:t>
            </a:r>
            <a:r>
              <a:rPr lang="en-US" sz="2400" dirty="0">
                <a:solidFill>
                  <a:srgbClr val="234465"/>
                </a:solidFill>
                <a:effectLst/>
              </a:rPr>
              <a:t>; </a:t>
            </a:r>
            <a:r>
              <a:rPr lang="en-US" sz="2400" dirty="0" err="1">
                <a:solidFill>
                  <a:srgbClr val="234465"/>
                </a:solidFill>
                <a:effectLst/>
              </a:rPr>
              <a:t>i</a:t>
            </a:r>
            <a:r>
              <a:rPr lang="en-US" sz="2400" dirty="0">
                <a:solidFill>
                  <a:srgbClr val="234465"/>
                </a:solidFill>
                <a:effectLst/>
              </a:rPr>
              <a:t>++) {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    result += </a:t>
            </a:r>
            <a:r>
              <a:rPr lang="en-US" sz="2400" dirty="0">
                <a:solidFill>
                  <a:schemeClr val="bg1"/>
                </a:solidFill>
                <a:effectLst/>
              </a:rPr>
              <a:t>str</a:t>
            </a:r>
            <a:r>
              <a:rPr lang="en-US" sz="2400" dirty="0">
                <a:solidFill>
                  <a:srgbClr val="234465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  }</a:t>
            </a:r>
          </a:p>
          <a:p>
            <a:endParaRPr lang="en-US" sz="2400" dirty="0">
              <a:solidFill>
                <a:srgbClr val="234465"/>
              </a:solidFill>
              <a:effectLst/>
            </a:endParaRP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  </a:t>
            </a:r>
            <a:r>
              <a:rPr lang="en-US" sz="24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400" dirty="0">
                <a:solidFill>
                  <a:srgbClr val="234465"/>
                </a:solidFill>
                <a:effectLst/>
              </a:rPr>
              <a:t> result;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930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Nested Functions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94EA723B-E48B-41FB-8C05-947FC3192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302" y="1404000"/>
            <a:ext cx="2993395" cy="255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11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Functions can be </a:t>
            </a:r>
            <a:r>
              <a:rPr lang="en-US" sz="3200" b="1" dirty="0">
                <a:solidFill>
                  <a:schemeClr val="bg1"/>
                </a:solidFill>
              </a:rPr>
              <a:t>nested</a:t>
            </a:r>
            <a:r>
              <a:rPr lang="en-US" sz="3200" dirty="0"/>
              <a:t>, i.e. hold other functions</a:t>
            </a: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Functions: Example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56701" y="1974758"/>
            <a:ext cx="9078599" cy="428924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function swapElements(</a:t>
            </a: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arr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for (let i = 0; i &lt; arr.length/2;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swap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(arr, i, arr.length - 1 - 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console.log(arr.join(' '));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function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swap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(elements, i, j)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let temp = elements[i];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elements[i] = elements[j];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elements[j] = temp;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B5076B21-A0E0-43A9-9E0F-9CA8937B0B05}"/>
              </a:ext>
            </a:extLst>
          </p:cNvPr>
          <p:cNvSpPr/>
          <p:nvPr/>
        </p:nvSpPr>
        <p:spPr bwMode="auto">
          <a:xfrm>
            <a:off x="6951000" y="3249000"/>
            <a:ext cx="3505200" cy="558435"/>
          </a:xfrm>
          <a:prstGeom prst="wedgeRoundRectCallout">
            <a:avLst>
              <a:gd name="adj1" fmla="val -38177"/>
              <a:gd name="adj2" fmla="val 1251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Nested function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26C29A-3752-40C2-BE6D-BA44BDB6DEFD}"/>
              </a:ext>
            </a:extLst>
          </p:cNvPr>
          <p:cNvSpPr/>
          <p:nvPr/>
        </p:nvSpPr>
        <p:spPr bwMode="auto">
          <a:xfrm>
            <a:off x="1956000" y="3960508"/>
            <a:ext cx="5355000" cy="1943492"/>
          </a:xfrm>
          <a:prstGeom prst="rect">
            <a:avLst/>
          </a:prstGeom>
          <a:solidFill>
            <a:srgbClr val="234465">
              <a:alpha val="10196"/>
            </a:srgbClr>
          </a:solidFill>
          <a:ln w="57150">
            <a:solidFill>
              <a:schemeClr val="bg1">
                <a:alpha val="8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43261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77B549-0051-4241-9356-F25CDC85DF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67122E-40DF-430E-9108-DC3EDA9F96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function that receives a </a:t>
            </a:r>
            <a:r>
              <a:rPr lang="en-US" b="1" dirty="0">
                <a:solidFill>
                  <a:schemeClr val="bg1"/>
                </a:solidFill>
              </a:rPr>
              <a:t>grade</a:t>
            </a:r>
            <a:r>
              <a:rPr lang="en-US" dirty="0"/>
              <a:t> and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, containing two strings and </a:t>
            </a:r>
            <a:r>
              <a:rPr lang="en-US" b="1" dirty="0">
                <a:solidFill>
                  <a:schemeClr val="bg1"/>
                </a:solidFill>
              </a:rPr>
              <a:t>prints</a:t>
            </a:r>
            <a:r>
              <a:rPr lang="en-US" dirty="0"/>
              <a:t> a formatted certificate</a:t>
            </a:r>
          </a:p>
          <a:p>
            <a:pPr lvl="1"/>
            <a:r>
              <a:rPr lang="en-US" dirty="0"/>
              <a:t>If the student failed, </a:t>
            </a: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</a:t>
            </a:r>
            <a:r>
              <a:rPr lang="en-US" b="1" dirty="0">
                <a:latin typeface="Consolas" panose="020B0609020204030204" pitchFamily="49" charset="0"/>
              </a:rPr>
              <a:t>"Student does not qualify"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90ABB1C-2D12-4D7A-8AD3-AC1FDF91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Print Certificate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831001-4D75-4F3F-9BA7-DCDF2CAFA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701" y="3497284"/>
            <a:ext cx="9078599" cy="245098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printCertificate(5.25, ['Peter', 'Carter']);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~~~-   {@}   -~~~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~- Certificate -~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~~~-  ~---~  -~~~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Peter Carter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Very good (5.25)</a:t>
            </a:r>
          </a:p>
        </p:txBody>
      </p:sp>
    </p:spTree>
    <p:extLst>
      <p:ext uri="{BB962C8B-B14F-4D97-AF65-F5344CB8AC3E}">
        <p14:creationId xmlns:p14="http://schemas.microsoft.com/office/powerpoint/2010/main" val="32982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77B549-0051-4241-9356-F25CDC85DF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67122E-40DF-430E-9108-DC3EDA9F96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the functions we declared in </a:t>
            </a:r>
            <a:r>
              <a:rPr lang="en-US" b="1" dirty="0">
                <a:solidFill>
                  <a:schemeClr val="bg1"/>
                </a:solidFill>
              </a:rPr>
              <a:t>earlier examples</a:t>
            </a:r>
            <a:r>
              <a:rPr lang="en-US" dirty="0"/>
              <a:t>: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90ABB1C-2D12-4D7A-8AD3-AC1FDF91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Print Certificate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831001-4D75-4F3F-9BA7-DCDF2CAFA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02" y="2259000"/>
            <a:ext cx="10799998" cy="376602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printCertificate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(grade, nameArr)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if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pass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(grade))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printHeader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printName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(nameArr);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formatGrade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(grade);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} else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let msg = `${nameArr[0]} ${nameArr[1]} does not qualify`;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console.log(msg);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906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авоъгълник 8"/>
          <p:cNvSpPr/>
          <p:nvPr/>
        </p:nvSpPr>
        <p:spPr>
          <a:xfrm>
            <a:off x="4650689" y="1531257"/>
            <a:ext cx="2890621" cy="193899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2">
                    <a:alpha val="95000"/>
                  </a:schemeClr>
                </a:solidFill>
                <a:latin typeface="Harlow Solid Italic" pitchFamily="82" charset="0"/>
              </a:rPr>
              <a:t>f(x)</a:t>
            </a:r>
            <a:endParaRPr lang="bg-BG" sz="12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2">
                  <a:alpha val="9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First</a:t>
            </a:r>
            <a:r>
              <a:rPr lang="bg-BG" dirty="0"/>
              <a:t> </a:t>
            </a:r>
            <a:r>
              <a:rPr lang="en-US" dirty="0"/>
              <a:t>Class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Functional Programming in JS</a:t>
            </a:r>
          </a:p>
        </p:txBody>
      </p:sp>
      <p:sp>
        <p:nvSpPr>
          <p:cNvPr id="3" name="Rectangle 2"/>
          <p:cNvSpPr/>
          <p:nvPr/>
        </p:nvSpPr>
        <p:spPr>
          <a:xfrm>
            <a:off x="5940348" y="324433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'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40348" y="324433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76000" y="1121143"/>
            <a:ext cx="10219233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First-class functions</a:t>
            </a:r>
            <a:r>
              <a:rPr lang="en-US" dirty="0"/>
              <a:t> are treated like any other variable</a:t>
            </a:r>
          </a:p>
          <a:p>
            <a:pPr lvl="1"/>
            <a:r>
              <a:rPr lang="en-US" sz="3200" dirty="0"/>
              <a:t>Passed as an </a:t>
            </a:r>
            <a:r>
              <a:rPr lang="en-US" sz="3200" b="1" dirty="0">
                <a:solidFill>
                  <a:schemeClr val="bg1"/>
                </a:solidFill>
              </a:rPr>
              <a:t>argument</a:t>
            </a:r>
            <a:endParaRPr lang="bg-BG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Returned</a:t>
            </a:r>
            <a:r>
              <a:rPr lang="en-US" sz="3200" b="1" dirty="0"/>
              <a:t> </a:t>
            </a:r>
            <a:r>
              <a:rPr lang="en-US" sz="3200" dirty="0"/>
              <a:t>by another function</a:t>
            </a:r>
            <a:endParaRPr lang="bg-BG" sz="3200" dirty="0"/>
          </a:p>
          <a:p>
            <a:pPr lvl="1"/>
            <a:r>
              <a:rPr lang="en-US" sz="3200" dirty="0"/>
              <a:t>Assigned as a </a:t>
            </a:r>
            <a:r>
              <a:rPr lang="en-US" sz="3200" b="1" dirty="0">
                <a:solidFill>
                  <a:schemeClr val="bg1"/>
                </a:solidFill>
              </a:rPr>
              <a:t>value</a:t>
            </a:r>
            <a:r>
              <a:rPr lang="en-US" sz="3200" dirty="0"/>
              <a:t> to a </a:t>
            </a:r>
            <a:r>
              <a:rPr lang="en-US" sz="3200" b="1" dirty="0">
                <a:solidFill>
                  <a:schemeClr val="bg1"/>
                </a:solidFill>
              </a:rPr>
              <a:t>variable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Functions</a:t>
            </a:r>
            <a:endParaRPr lang="bg-BG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1775190" y="4059000"/>
            <a:ext cx="9810000" cy="2300208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bg-BG" sz="2800" dirty="0">
              <a:solidFill>
                <a:srgbClr val="FFFFFF"/>
              </a:solidFill>
            </a:endParaRPr>
          </a:p>
          <a:p>
            <a:r>
              <a:rPr lang="en-US" sz="2800" dirty="0">
                <a:solidFill>
                  <a:srgbClr val="FFFFFF"/>
                </a:solidFill>
              </a:rPr>
              <a:t>The term "first-class" means that something is just a value. A first-class function is one that can go anywhere that any other value can go - there are few to no restrictions.</a:t>
            </a:r>
          </a:p>
          <a:p>
            <a:pPr algn="r"/>
            <a:r>
              <a:rPr lang="en-US" sz="28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Michael </a:t>
            </a:r>
            <a:r>
              <a:rPr lang="en-US" sz="2800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Fogus</a:t>
            </a:r>
            <a:r>
              <a:rPr lang="en-US" sz="28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Functional </a:t>
            </a:r>
            <a:r>
              <a:rPr lang="en-US" sz="2800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endParaRPr lang="bg-BG" sz="2800" i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30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#js-front-end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127716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/>
          <a:p>
            <a:r>
              <a:rPr lang="en-US" dirty="0"/>
              <a:t>Can be passed as an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/>
              <a:t> to another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First-Class Functions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639343" y="1957451"/>
            <a:ext cx="8271656" cy="1325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function </a:t>
            </a:r>
            <a:r>
              <a:rPr lang="en-US" dirty="0" err="1">
                <a:solidFill>
                  <a:schemeClr val="bg1"/>
                </a:solidFill>
              </a:rPr>
              <a:t>sayHello</a:t>
            </a:r>
            <a:r>
              <a:rPr lang="en-US" dirty="0">
                <a:solidFill>
                  <a:schemeClr val="bg1"/>
                </a:solidFill>
              </a:rPr>
              <a:t>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return "Hello, 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bg-BG" sz="2200" i="1" dirty="0">
                <a:solidFill>
                  <a:schemeClr val="tx1"/>
                </a:solidFill>
                <a:sym typeface="Wingdings" pitchFamily="2" charset="2"/>
              </a:rPr>
              <a:t>	  </a:t>
            </a:r>
            <a:endParaRPr lang="en-US" sz="2200" i="1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639343" y="3528664"/>
            <a:ext cx="8271657" cy="1325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function greeting(</a:t>
            </a:r>
            <a:r>
              <a:rPr lang="en-US" dirty="0" err="1">
                <a:solidFill>
                  <a:schemeClr val="bg1"/>
                </a:solidFill>
              </a:rPr>
              <a:t>helloMessage</a:t>
            </a:r>
            <a:r>
              <a:rPr lang="en-US" dirty="0">
                <a:solidFill>
                  <a:schemeClr val="tx1"/>
                </a:solidFill>
              </a:rPr>
              <a:t>, name)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return </a:t>
            </a:r>
            <a:r>
              <a:rPr lang="en-US" dirty="0" err="1">
                <a:solidFill>
                  <a:schemeClr val="bg1"/>
                </a:solidFill>
              </a:rPr>
              <a:t>helloMessage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 + name;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   </a:t>
            </a:r>
            <a:r>
              <a:rPr lang="bg-BG" sz="2200" i="1" dirty="0">
                <a:solidFill>
                  <a:schemeClr val="tx1"/>
                </a:solidFill>
                <a:sym typeface="Wingdings" pitchFamily="2" charset="2"/>
              </a:rPr>
              <a:t>	  </a:t>
            </a:r>
            <a:endParaRPr lang="en-US" sz="2200" i="1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639343" y="5172483"/>
            <a:ext cx="8271657" cy="9565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console.log(greeting(</a:t>
            </a:r>
            <a:r>
              <a:rPr lang="en-US" dirty="0" err="1">
                <a:solidFill>
                  <a:schemeClr val="bg1"/>
                </a:solidFill>
              </a:rPr>
              <a:t>sayHello</a:t>
            </a:r>
            <a:r>
              <a:rPr lang="en-US" dirty="0">
                <a:solidFill>
                  <a:schemeClr val="tx1"/>
                </a:solidFill>
              </a:rPr>
              <a:t>, "JavaScript!"));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 Hello, JavaScript!</a:t>
            </a:r>
          </a:p>
        </p:txBody>
      </p:sp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/>
          <a:p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returned</a:t>
            </a:r>
            <a:r>
              <a:rPr lang="en-US" dirty="0"/>
              <a:t> by another function</a:t>
            </a:r>
          </a:p>
          <a:p>
            <a:pPr lvl="1"/>
            <a:r>
              <a:rPr lang="en-US" dirty="0"/>
              <a:t>We can do that, because we treated functions in JavaScript as a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First-Class Functions </a:t>
            </a:r>
            <a:endParaRPr lang="bg-BG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811000" y="3294000"/>
            <a:ext cx="5791622" cy="20631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914400" rtl="0" eaLnBrk="1" latinLnBrk="0" hangingPunct="1">
              <a:lnSpc>
                <a:spcPct val="100000"/>
              </a:lnSpc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function </a:t>
            </a:r>
            <a:r>
              <a:rPr lang="en-US" dirty="0" err="1">
                <a:solidFill>
                  <a:schemeClr val="tx1"/>
                </a:solidFill>
              </a:rPr>
              <a:t>sayHello</a:t>
            </a:r>
            <a:r>
              <a:rPr lang="en-US" dirty="0">
                <a:solidFill>
                  <a:schemeClr val="tx1"/>
                </a:solidFill>
              </a:rPr>
              <a:t>() {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>
                <a:solidFill>
                  <a:schemeClr val="bg1"/>
                </a:solidFill>
              </a:rPr>
              <a:t>return function () {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        console.log('Hello!');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00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/>
          <a:p>
            <a:r>
              <a:rPr lang="en-US" dirty="0"/>
              <a:t>Can be assigned as a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to a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First-Class Functions 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676000" y="2035283"/>
            <a:ext cx="5940000" cy="1325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write = </a:t>
            </a:r>
            <a:r>
              <a:rPr lang="en-US" sz="2400" dirty="0">
                <a:solidFill>
                  <a:schemeClr val="bg1"/>
                </a:solidFill>
              </a:rPr>
              <a:t>function 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    return "Hello, world!";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}</a:t>
            </a:r>
            <a:r>
              <a:rPr lang="bg-BG" sz="2400" i="1" dirty="0">
                <a:solidFill>
                  <a:schemeClr val="tx1"/>
                </a:solidFill>
                <a:sym typeface="Wingdings" pitchFamily="2" charset="2"/>
              </a:rPr>
              <a:t>	  </a:t>
            </a:r>
            <a:endParaRPr lang="en-US" sz="2400" i="1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676000" y="3870690"/>
            <a:ext cx="5940000" cy="10337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console.log(write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2400" i="1" dirty="0">
                <a:solidFill>
                  <a:schemeClr val="accent2"/>
                </a:solidFill>
              </a:rPr>
              <a:t>// Hello, world!</a:t>
            </a:r>
            <a:r>
              <a:rPr lang="en-US" sz="2400" dirty="0">
                <a:solidFill>
                  <a:schemeClr val="tx1"/>
                </a:solidFill>
              </a:rPr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256482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B4363D-2997-40EF-A6F7-72A5550FEC2B}"/>
              </a:ext>
            </a:extLst>
          </p:cNvPr>
          <p:cNvSpPr/>
          <p:nvPr/>
        </p:nvSpPr>
        <p:spPr>
          <a:xfrm>
            <a:off x="4705235" y="1981201"/>
            <a:ext cx="278153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() =&gt; {}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Arrow Functions</a:t>
            </a:r>
          </a:p>
        </p:txBody>
      </p:sp>
    </p:spTree>
    <p:extLst>
      <p:ext uri="{BB962C8B-B14F-4D97-AF65-F5344CB8AC3E}">
        <p14:creationId xmlns:p14="http://schemas.microsoft.com/office/powerpoint/2010/main" val="401424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dirty="0"/>
              <a:t>Special </a:t>
            </a:r>
            <a:r>
              <a:rPr lang="en-GB" b="1" dirty="0">
                <a:solidFill>
                  <a:schemeClr val="bg1"/>
                </a:solidFill>
              </a:rPr>
              <a:t>shorthand syntax </a:t>
            </a:r>
            <a:r>
              <a:rPr lang="en-GB" dirty="0"/>
              <a:t>for declaration</a:t>
            </a:r>
          </a:p>
          <a:p>
            <a:pPr>
              <a:buClr>
                <a:schemeClr val="tx1"/>
              </a:buClr>
            </a:pPr>
            <a:r>
              <a:rPr lang="en-GB" dirty="0"/>
              <a:t>They operate in the </a:t>
            </a:r>
            <a:r>
              <a:rPr lang="en-GB" b="1" dirty="0">
                <a:solidFill>
                  <a:schemeClr val="bg1"/>
                </a:solidFill>
              </a:rPr>
              <a:t>context</a:t>
            </a:r>
            <a:r>
              <a:rPr lang="en-GB" dirty="0"/>
              <a:t> of their </a:t>
            </a:r>
            <a:r>
              <a:rPr lang="en-GB" b="1" dirty="0">
                <a:solidFill>
                  <a:schemeClr val="bg1"/>
                </a:solidFill>
              </a:rPr>
              <a:t>enclosing scope</a:t>
            </a:r>
          </a:p>
          <a:p>
            <a:pPr>
              <a:buClr>
                <a:schemeClr val="tx1"/>
              </a:buClr>
            </a:pPr>
            <a:r>
              <a:rPr lang="en-GB" dirty="0"/>
              <a:t>Useful in </a:t>
            </a:r>
            <a:r>
              <a:rPr lang="en-GB" b="1" dirty="0">
                <a:solidFill>
                  <a:schemeClr val="bg1"/>
                </a:solidFill>
              </a:rPr>
              <a:t>functional programming</a:t>
            </a:r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Functions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88824" y="3256827"/>
            <a:ext cx="5638800" cy="96682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let increment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x =&gt; x + 1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rgbClr val="234465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console.log(increment(5));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8824" y="4322844"/>
            <a:ext cx="5638800" cy="1066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let increment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function(x) 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  return x + 1;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6895" y="5488835"/>
            <a:ext cx="5638800" cy="1066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let sum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(a, b) =&gt; a + b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rgbClr val="234465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console.log(sum(5, 6));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11</a:t>
            </a: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8359040" y="4322844"/>
            <a:ext cx="3316960" cy="1066800"/>
          </a:xfrm>
          <a:custGeom>
            <a:avLst/>
            <a:gdLst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-596233 w 2895600"/>
              <a:gd name="connsiteY18" fmla="*/ 551210 h 1072873"/>
              <a:gd name="connsiteX19" fmla="*/ 0 w 2895600"/>
              <a:gd name="connsiteY19" fmla="*/ 625843 h 1072873"/>
              <a:gd name="connsiteX20" fmla="*/ 0 w 2895600"/>
              <a:gd name="connsiteY20" fmla="*/ 178816 h 1072873"/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0 w 2895600"/>
              <a:gd name="connsiteY18" fmla="*/ 625843 h 1072873"/>
              <a:gd name="connsiteX19" fmla="*/ 0 w 2895600"/>
              <a:gd name="connsiteY19" fmla="*/ 178816 h 107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95600" h="1072873">
                <a:moveTo>
                  <a:pt x="0" y="178816"/>
                </a:moveTo>
                <a:cubicBezTo>
                  <a:pt x="0" y="80059"/>
                  <a:pt x="80059" y="0"/>
                  <a:pt x="178816" y="0"/>
                </a:cubicBezTo>
                <a:lnTo>
                  <a:pt x="482600" y="0"/>
                </a:lnTo>
                <a:lnTo>
                  <a:pt x="482600" y="0"/>
                </a:lnTo>
                <a:lnTo>
                  <a:pt x="1206500" y="0"/>
                </a:lnTo>
                <a:lnTo>
                  <a:pt x="2716784" y="0"/>
                </a:lnTo>
                <a:cubicBezTo>
                  <a:pt x="2815541" y="0"/>
                  <a:pt x="2895600" y="80059"/>
                  <a:pt x="2895600" y="178816"/>
                </a:cubicBezTo>
                <a:lnTo>
                  <a:pt x="2895600" y="625843"/>
                </a:lnTo>
                <a:lnTo>
                  <a:pt x="2895600" y="625843"/>
                </a:lnTo>
                <a:lnTo>
                  <a:pt x="2895600" y="894061"/>
                </a:lnTo>
                <a:lnTo>
                  <a:pt x="2895600" y="894057"/>
                </a:lnTo>
                <a:cubicBezTo>
                  <a:pt x="2895600" y="992814"/>
                  <a:pt x="2815541" y="1072873"/>
                  <a:pt x="2716784" y="1072873"/>
                </a:cubicBezTo>
                <a:lnTo>
                  <a:pt x="1206500" y="1072873"/>
                </a:lnTo>
                <a:lnTo>
                  <a:pt x="482600" y="1072873"/>
                </a:lnTo>
                <a:lnTo>
                  <a:pt x="482600" y="1072873"/>
                </a:lnTo>
                <a:lnTo>
                  <a:pt x="178816" y="1072873"/>
                </a:lnTo>
                <a:cubicBezTo>
                  <a:pt x="80059" y="1072873"/>
                  <a:pt x="0" y="992814"/>
                  <a:pt x="0" y="894057"/>
                </a:cubicBezTo>
                <a:lnTo>
                  <a:pt x="0" y="894061"/>
                </a:lnTo>
                <a:lnTo>
                  <a:pt x="0" y="625843"/>
                </a:lnTo>
                <a:lnTo>
                  <a:pt x="0" y="1788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is the same as the function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above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8627928" y="3357165"/>
            <a:ext cx="2667000" cy="76615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=&gt;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arrow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2217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9" grpId="0" animBg="1"/>
      <p:bldP spid="12" grpId="0" animBg="1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2D939D31-F941-4EAF-BFB3-9BE8648DD2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3" y="1524001"/>
            <a:ext cx="2438095" cy="243809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Naming and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334531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>
                <a:latin typeface="+mj-lt"/>
              </a:rPr>
              <a:t>Use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meaningful</a:t>
            </a:r>
            <a:r>
              <a:rPr lang="en-US" dirty="0">
                <a:latin typeface="+mj-lt"/>
              </a:rPr>
              <a:t> names</a:t>
            </a:r>
          </a:p>
          <a:p>
            <a:pPr lvl="1"/>
            <a:r>
              <a:rPr lang="en-US" dirty="0">
                <a:latin typeface="+mj-lt"/>
              </a:rPr>
              <a:t>Should be in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itchFamily="49" charset="0"/>
              </a:rPr>
              <a:t>camelCase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+mj-lt"/>
              </a:rPr>
              <a:t>Names should answer the question: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What does this function do</a:t>
            </a:r>
            <a:r>
              <a:rPr lang="en-US" dirty="0">
                <a:solidFill>
                  <a:srgbClr val="234465"/>
                </a:solidFill>
                <a:latin typeface="+mj-lt"/>
              </a:rPr>
              <a:t>?</a:t>
            </a:r>
          </a:p>
          <a:p>
            <a:pPr marL="609036" lvl="1" indent="0">
              <a:buNone/>
            </a:pPr>
            <a:endParaRPr lang="en-US" dirty="0">
              <a:latin typeface="+mj-lt"/>
            </a:endParaRPr>
          </a:p>
          <a:p>
            <a:pPr marL="609036" lvl="1" indent="0">
              <a:buNone/>
            </a:pPr>
            <a:endParaRPr lang="bg-BG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If you cannot find a good name for a function, think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about whether it has 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clear intent</a:t>
            </a:r>
            <a:endParaRPr lang="en-US" b="1" noProof="1">
              <a:solidFill>
                <a:schemeClr val="bg1"/>
              </a:solidFill>
              <a:latin typeface="+mj-lt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Functions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443144" y="3793155"/>
            <a:ext cx="51816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findStudent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, l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oadReport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, add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3145" y="4510362"/>
            <a:ext cx="7736293" cy="51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Method1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DoSomething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, h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andleStuff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DirtyHack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8741037" y="3225627"/>
            <a:ext cx="2438400" cy="621541"/>
          </a:xfrm>
          <a:prstGeom prst="wedgeRoundRectCallout">
            <a:avLst>
              <a:gd name="adj1" fmla="val -51238"/>
              <a:gd name="adj2" fmla="val 680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 explaining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9599465" y="3984908"/>
            <a:ext cx="1958701" cy="434693"/>
          </a:xfrm>
          <a:prstGeom prst="wedgeRoundRectCallout">
            <a:avLst>
              <a:gd name="adj1" fmla="val -39242"/>
              <a:gd name="adj2" fmla="val 743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Puzzling </a:t>
            </a:r>
          </a:p>
        </p:txBody>
      </p:sp>
    </p:spTree>
    <p:extLst>
      <p:ext uri="{BB962C8B-B14F-4D97-AF65-F5344CB8AC3E}">
        <p14:creationId xmlns:p14="http://schemas.microsoft.com/office/powerpoint/2010/main" val="276308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5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Function parameter names:</a:t>
            </a:r>
          </a:p>
          <a:p>
            <a:pPr lvl="1"/>
            <a:r>
              <a:rPr lang="en-US" sz="3000" dirty="0">
                <a:latin typeface="+mj-lt"/>
              </a:rPr>
              <a:t>Preferred form: [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Noun</a:t>
            </a:r>
            <a:r>
              <a:rPr lang="en-US" sz="3000" dirty="0">
                <a:latin typeface="+mj-lt"/>
              </a:rPr>
              <a:t>] or [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Adjective</a:t>
            </a:r>
            <a:r>
              <a:rPr lang="en-US" sz="3000" dirty="0">
                <a:latin typeface="+mj-lt"/>
              </a:rPr>
              <a:t>] + [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Noun</a:t>
            </a:r>
            <a:r>
              <a:rPr lang="en-US" sz="3000" dirty="0">
                <a:latin typeface="+mj-lt"/>
              </a:rPr>
              <a:t>]</a:t>
            </a:r>
          </a:p>
          <a:p>
            <a:pPr lvl="1"/>
            <a:r>
              <a:rPr lang="en-US" sz="3000" dirty="0">
                <a:latin typeface="+mj-lt"/>
              </a:rPr>
              <a:t>Should be in </a:t>
            </a:r>
            <a:r>
              <a:rPr lang="en-US" sz="3000" b="1" dirty="0">
                <a:solidFill>
                  <a:srgbClr val="FFA000"/>
                </a:solidFill>
                <a:latin typeface="Consolas" panose="020B0609020204030204" pitchFamily="49" charset="0"/>
                <a:cs typeface="Consolas" pitchFamily="49" charset="0"/>
              </a:rPr>
              <a:t>camelCase</a:t>
            </a:r>
          </a:p>
          <a:p>
            <a:pPr lvl="1"/>
            <a:r>
              <a:rPr lang="en-US" sz="3000" dirty="0">
                <a:latin typeface="+mj-lt"/>
              </a:rPr>
              <a:t>Should be </a:t>
            </a:r>
            <a:r>
              <a:rPr lang="en-US" sz="3000" b="1" dirty="0">
                <a:solidFill>
                  <a:srgbClr val="FFA000"/>
                </a:solidFill>
                <a:latin typeface="+mj-lt"/>
              </a:rPr>
              <a:t>meaningful</a:t>
            </a:r>
            <a:endParaRPr lang="bg-BG" sz="3000" b="1" dirty="0">
              <a:solidFill>
                <a:srgbClr val="FFA000"/>
              </a:solidFill>
              <a:latin typeface="+mj-lt"/>
            </a:endParaRPr>
          </a:p>
          <a:p>
            <a:pPr marL="609036" lvl="1" indent="0">
              <a:buNone/>
            </a:pPr>
            <a:endParaRPr lang="bg-BG" sz="3200" b="1" dirty="0">
              <a:latin typeface="+mj-lt"/>
            </a:endParaRPr>
          </a:p>
          <a:p>
            <a:pPr lvl="1">
              <a:spcBef>
                <a:spcPts val="2400"/>
              </a:spcBef>
            </a:pPr>
            <a:r>
              <a:rPr lang="en-US" sz="3000" dirty="0">
                <a:latin typeface="+mj-lt"/>
              </a:rPr>
              <a:t>Unit of measure should be obvious</a:t>
            </a:r>
            <a:endParaRPr lang="en-US" sz="3000" dirty="0">
              <a:solidFill>
                <a:srgbClr val="FB816D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Function Parameters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14400" y="3744000"/>
            <a:ext cx="5954153" cy="77008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firstName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speedKmH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b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</a:b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fontSizeInPixels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4400" y="5410201"/>
            <a:ext cx="93726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p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populate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convertImage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77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Each </a:t>
            </a:r>
            <a:r>
              <a:rPr lang="en-US" sz="3200" b="1" dirty="0">
                <a:solidFill>
                  <a:schemeClr val="bg1"/>
                </a:solidFill>
              </a:rPr>
              <a:t>function</a:t>
            </a:r>
            <a:r>
              <a:rPr lang="en-US" sz="3200" dirty="0"/>
              <a:t> should perform a </a:t>
            </a:r>
            <a:r>
              <a:rPr lang="en-US" sz="3200" b="1" dirty="0">
                <a:solidFill>
                  <a:schemeClr val="bg1"/>
                </a:solidFill>
              </a:rPr>
              <a:t>single</a:t>
            </a:r>
            <a:r>
              <a:rPr lang="en-US" sz="3200" dirty="0"/>
              <a:t>, well-defined task</a:t>
            </a:r>
          </a:p>
          <a:p>
            <a:pPr lvl="1"/>
            <a:r>
              <a:rPr lang="en-US" sz="3000" dirty="0"/>
              <a:t>A name should </a:t>
            </a:r>
            <a:r>
              <a:rPr lang="en-US" sz="3000" b="1" dirty="0">
                <a:solidFill>
                  <a:schemeClr val="bg1"/>
                </a:solidFill>
              </a:rPr>
              <a:t>describe</a:t>
            </a:r>
            <a:r>
              <a:rPr lang="en-US" sz="3000" dirty="0">
                <a:solidFill>
                  <a:srgbClr val="FFA000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that task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in a clear and </a:t>
            </a:r>
            <a:br>
              <a:rPr lang="en-US" sz="3000" dirty="0"/>
            </a:br>
            <a:r>
              <a:rPr lang="en-US" sz="3000" dirty="0"/>
              <a:t>non-ambiguous way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Avoid</a:t>
            </a:r>
            <a:r>
              <a:rPr lang="en-US" sz="3200" dirty="0"/>
              <a:t> functions </a:t>
            </a:r>
            <a:r>
              <a:rPr lang="en-US" sz="3200" b="1" dirty="0">
                <a:solidFill>
                  <a:schemeClr val="bg1"/>
                </a:solidFill>
              </a:rPr>
              <a:t>longer than one screen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Split</a:t>
            </a:r>
            <a:r>
              <a:rPr lang="en-US" sz="3000" dirty="0">
                <a:solidFill>
                  <a:srgbClr val="FFA000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them</a:t>
            </a:r>
            <a:r>
              <a:rPr lang="en-US" sz="3000" dirty="0">
                <a:solidFill>
                  <a:srgbClr val="FFA000"/>
                </a:solidFill>
              </a:rPr>
              <a:t> </a:t>
            </a:r>
            <a:r>
              <a:rPr lang="en-US" sz="3000" dirty="0"/>
              <a:t>into several shorter functions</a:t>
            </a: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Best Practices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9201" y="4340706"/>
            <a:ext cx="4648200" cy="19193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printReceipt(){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printHeader();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printBody();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printFooter();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310055" y="4578003"/>
            <a:ext cx="3352800" cy="1444766"/>
          </a:xfrm>
          <a:custGeom>
            <a:avLst/>
            <a:gdLst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-596233 w 2895600"/>
              <a:gd name="connsiteY18" fmla="*/ 551210 h 1072873"/>
              <a:gd name="connsiteX19" fmla="*/ 0 w 2895600"/>
              <a:gd name="connsiteY19" fmla="*/ 625843 h 1072873"/>
              <a:gd name="connsiteX20" fmla="*/ 0 w 2895600"/>
              <a:gd name="connsiteY20" fmla="*/ 178816 h 1072873"/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0 w 2895600"/>
              <a:gd name="connsiteY18" fmla="*/ 625843 h 1072873"/>
              <a:gd name="connsiteX19" fmla="*/ 0 w 2895600"/>
              <a:gd name="connsiteY19" fmla="*/ 178816 h 107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95600" h="1072873">
                <a:moveTo>
                  <a:pt x="0" y="178816"/>
                </a:moveTo>
                <a:cubicBezTo>
                  <a:pt x="0" y="80059"/>
                  <a:pt x="80059" y="0"/>
                  <a:pt x="178816" y="0"/>
                </a:cubicBezTo>
                <a:lnTo>
                  <a:pt x="482600" y="0"/>
                </a:lnTo>
                <a:lnTo>
                  <a:pt x="482600" y="0"/>
                </a:lnTo>
                <a:lnTo>
                  <a:pt x="1206500" y="0"/>
                </a:lnTo>
                <a:lnTo>
                  <a:pt x="2716784" y="0"/>
                </a:lnTo>
                <a:cubicBezTo>
                  <a:pt x="2815541" y="0"/>
                  <a:pt x="2895600" y="80059"/>
                  <a:pt x="2895600" y="178816"/>
                </a:cubicBezTo>
                <a:lnTo>
                  <a:pt x="2895600" y="625843"/>
                </a:lnTo>
                <a:lnTo>
                  <a:pt x="2895600" y="625843"/>
                </a:lnTo>
                <a:lnTo>
                  <a:pt x="2895600" y="894061"/>
                </a:lnTo>
                <a:lnTo>
                  <a:pt x="2895600" y="894057"/>
                </a:lnTo>
                <a:cubicBezTo>
                  <a:pt x="2895600" y="992814"/>
                  <a:pt x="2815541" y="1072873"/>
                  <a:pt x="2716784" y="1072873"/>
                </a:cubicBezTo>
                <a:lnTo>
                  <a:pt x="1206500" y="1072873"/>
                </a:lnTo>
                <a:lnTo>
                  <a:pt x="482600" y="1072873"/>
                </a:lnTo>
                <a:lnTo>
                  <a:pt x="482600" y="1072873"/>
                </a:lnTo>
                <a:lnTo>
                  <a:pt x="178816" y="1072873"/>
                </a:lnTo>
                <a:cubicBezTo>
                  <a:pt x="80059" y="1072873"/>
                  <a:pt x="0" y="992814"/>
                  <a:pt x="0" y="894057"/>
                </a:cubicBezTo>
                <a:lnTo>
                  <a:pt x="0" y="894061"/>
                </a:lnTo>
                <a:lnTo>
                  <a:pt x="0" y="625843"/>
                </a:lnTo>
                <a:lnTo>
                  <a:pt x="0" y="1788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 documenting and easy to test</a:t>
            </a:r>
            <a:endParaRPr lang="en-US" sz="32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9644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2" y="1196125"/>
            <a:ext cx="11801757" cy="5357075"/>
          </a:xfrm>
        </p:spPr>
        <p:txBody>
          <a:bodyPr>
            <a:noAutofit/>
          </a:bodyPr>
          <a:lstStyle/>
          <a:p>
            <a:r>
              <a:rPr lang="en-US" sz="3400" dirty="0"/>
              <a:t>Make sure to use correct </a:t>
            </a:r>
            <a:r>
              <a:rPr lang="en-US" sz="3400" b="1" dirty="0">
                <a:solidFill>
                  <a:schemeClr val="bg1"/>
                </a:solidFill>
              </a:rPr>
              <a:t>indentation</a:t>
            </a:r>
            <a:endParaRPr lang="en-US" sz="3400" dirty="0"/>
          </a:p>
          <a:p>
            <a:pPr>
              <a:spcBef>
                <a:spcPts val="17400"/>
              </a:spcBef>
            </a:pPr>
            <a:r>
              <a:rPr lang="en-US" sz="3400" dirty="0"/>
              <a:t>Leave a </a:t>
            </a:r>
            <a:r>
              <a:rPr lang="en-US" sz="3400" b="1" dirty="0">
                <a:solidFill>
                  <a:schemeClr val="bg1"/>
                </a:solidFill>
              </a:rPr>
              <a:t>blank line </a:t>
            </a:r>
            <a:r>
              <a:rPr lang="en-US" sz="3400" dirty="0"/>
              <a:t>between </a:t>
            </a:r>
            <a:r>
              <a:rPr lang="en-US" sz="3400" b="1" dirty="0">
                <a:solidFill>
                  <a:schemeClr val="bg1"/>
                </a:solidFill>
              </a:rPr>
              <a:t>functions</a:t>
            </a:r>
            <a:r>
              <a:rPr lang="en-US" sz="3400" dirty="0"/>
              <a:t> and after </a:t>
            </a:r>
            <a:r>
              <a:rPr lang="en-US" sz="3400" b="1" dirty="0">
                <a:solidFill>
                  <a:schemeClr val="bg1"/>
                </a:solidFill>
              </a:rPr>
              <a:t>blocks</a:t>
            </a:r>
          </a:p>
          <a:p>
            <a:r>
              <a:rPr lang="en-US" sz="3400" dirty="0"/>
              <a:t>Always use </a:t>
            </a:r>
            <a:r>
              <a:rPr lang="en-US" sz="3400" b="1" dirty="0">
                <a:solidFill>
                  <a:schemeClr val="bg1"/>
                </a:solidFill>
              </a:rPr>
              <a:t>curly</a:t>
            </a:r>
            <a:r>
              <a:rPr lang="en-US" sz="3400" dirty="0">
                <a:solidFill>
                  <a:srgbClr val="FFA000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brackets</a:t>
            </a:r>
            <a:r>
              <a:rPr lang="en-US" sz="3400" dirty="0">
                <a:solidFill>
                  <a:srgbClr val="FFA000"/>
                </a:solidFill>
              </a:rPr>
              <a:t> </a:t>
            </a:r>
            <a:r>
              <a:rPr lang="en-US" sz="3400" dirty="0"/>
              <a:t>for </a:t>
            </a:r>
            <a:r>
              <a:rPr lang="en-US" sz="3400" b="1" dirty="0">
                <a:solidFill>
                  <a:schemeClr val="bg1"/>
                </a:solidFill>
              </a:rPr>
              <a:t>conditional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loop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bodies</a:t>
            </a:r>
          </a:p>
          <a:p>
            <a:pPr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</a:rPr>
              <a:t>Avoid long lines </a:t>
            </a:r>
            <a:r>
              <a:rPr lang="en-GB" sz="3400" dirty="0"/>
              <a:t>and </a:t>
            </a:r>
            <a:r>
              <a:rPr lang="en-GB" sz="3400" b="1" dirty="0">
                <a:solidFill>
                  <a:schemeClr val="bg1"/>
                </a:solidFill>
              </a:rPr>
              <a:t>complex expressions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Structure and Code Formatting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2124000"/>
            <a:ext cx="4320000" cy="167538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sum() {</a:t>
            </a:r>
            <a:endParaRPr lang="en-US" sz="2400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 more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ight Arrow 12"/>
          <p:cNvSpPr/>
          <p:nvPr/>
        </p:nvSpPr>
        <p:spPr>
          <a:xfrm>
            <a:off x="928175" y="3020214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ight Arrow 12"/>
          <p:cNvSpPr/>
          <p:nvPr/>
        </p:nvSpPr>
        <p:spPr>
          <a:xfrm>
            <a:off x="937408" y="2694760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400800" y="2124000"/>
            <a:ext cx="4735200" cy="16977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sum()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 more code…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490599" y="3429000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ight Arrow 12"/>
          <p:cNvSpPr/>
          <p:nvPr/>
        </p:nvSpPr>
        <p:spPr>
          <a:xfrm>
            <a:off x="7575159" y="303627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ight Arrow 12"/>
          <p:cNvSpPr/>
          <p:nvPr/>
        </p:nvSpPr>
        <p:spPr>
          <a:xfrm>
            <a:off x="6892730" y="2645183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4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43401" y="2351971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82201" y="2351971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5312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84350" y="1676400"/>
            <a:ext cx="2256998" cy="2068312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Objectives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Functions Overview</a:t>
            </a:r>
          </a:p>
        </p:txBody>
      </p:sp>
    </p:spTree>
    <p:extLst>
      <p:ext uri="{BB962C8B-B14F-4D97-AF65-F5344CB8AC3E}">
        <p14:creationId xmlns:p14="http://schemas.microsoft.com/office/powerpoint/2010/main" val="400268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</a:t>
            </a:r>
            <a:r>
              <a:rPr lang="en-US" sz="3200" dirty="0">
                <a:latin typeface="+mj-lt"/>
              </a:rPr>
              <a:t>function</a:t>
            </a:r>
            <a:r>
              <a:rPr lang="en-US" sz="3200" dirty="0"/>
              <a:t> that </a:t>
            </a:r>
            <a:r>
              <a:rPr lang="en-US" sz="3200" b="1" dirty="0">
                <a:solidFill>
                  <a:schemeClr val="bg1"/>
                </a:solidFill>
              </a:rPr>
              <a:t>receives three parameters </a:t>
            </a:r>
            <a:r>
              <a:rPr lang="en-US" sz="3200" dirty="0"/>
              <a:t>and calculates the result, depending on a given operator          </a:t>
            </a:r>
          </a:p>
          <a:p>
            <a:r>
              <a:rPr lang="en-US" sz="3200" dirty="0"/>
              <a:t>The operator can be '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multiply</a:t>
            </a:r>
            <a:r>
              <a:rPr lang="en-US" sz="3200" dirty="0"/>
              <a:t>', '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divide</a:t>
            </a:r>
            <a:r>
              <a:rPr lang="en-US" sz="3200" dirty="0"/>
              <a:t>', '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sz="3200" dirty="0"/>
              <a:t>', '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subtract</a:t>
            </a:r>
            <a:r>
              <a:rPr lang="en-US" sz="3200" dirty="0"/>
              <a:t>' </a:t>
            </a:r>
            <a:endParaRPr lang="bg-BG" sz="3200" dirty="0"/>
          </a:p>
          <a:p>
            <a:r>
              <a:rPr lang="en-US" sz="3200" dirty="0"/>
              <a:t>The input comes as three parameters - two </a:t>
            </a:r>
            <a:r>
              <a:rPr lang="en-US" sz="3200" b="1" dirty="0">
                <a:solidFill>
                  <a:schemeClr val="bg1"/>
                </a:solidFill>
              </a:rPr>
              <a:t>numbers</a:t>
            </a:r>
            <a:r>
              <a:rPr lang="en-US" sz="3200" dirty="0"/>
              <a:t> and</a:t>
            </a:r>
            <a:br>
              <a:rPr lang="en-US" sz="3200" dirty="0"/>
            </a:br>
            <a:r>
              <a:rPr lang="en-US" sz="3200" dirty="0"/>
              <a:t>an operator as a </a:t>
            </a:r>
            <a:r>
              <a:rPr lang="en-US" sz="3200" b="1" dirty="0">
                <a:solidFill>
                  <a:schemeClr val="bg1"/>
                </a:solidFill>
              </a:rPr>
              <a:t>string</a:t>
            </a:r>
          </a:p>
          <a:p>
            <a:pPr>
              <a:spcBef>
                <a:spcPts val="13800"/>
              </a:spcBef>
            </a:pPr>
            <a:r>
              <a:rPr lang="en-US" sz="3200" b="1" dirty="0"/>
              <a:t>Bonus task:</a:t>
            </a:r>
            <a:r>
              <a:rPr lang="en-US" sz="3200" dirty="0"/>
              <a:t> use </a:t>
            </a:r>
            <a:r>
              <a:rPr lang="en-US" sz="3200" b="1" dirty="0">
                <a:solidFill>
                  <a:schemeClr val="bg1"/>
                </a:solidFill>
              </a:rPr>
              <a:t>arrow functions </a:t>
            </a:r>
            <a:r>
              <a:rPr lang="en-US" sz="3200" dirty="0"/>
              <a:t>for the solution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</a:t>
            </a:r>
            <a:r>
              <a:rPr lang="en-US"/>
              <a:t>Simple Calculator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04D191B-C756-44D9-BFCA-FFA7651F0EC7}"/>
              </a:ext>
            </a:extLst>
          </p:cNvPr>
          <p:cNvGrpSpPr/>
          <p:nvPr/>
        </p:nvGrpSpPr>
        <p:grpSpPr>
          <a:xfrm>
            <a:off x="3048001" y="4421335"/>
            <a:ext cx="5611275" cy="1167665"/>
            <a:chOff x="5436476" y="3962400"/>
            <a:chExt cx="5354814" cy="116766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D2FD371-4A63-4647-8F33-605505EF608F}"/>
                </a:ext>
              </a:extLst>
            </p:cNvPr>
            <p:cNvGrpSpPr/>
            <p:nvPr/>
          </p:nvGrpSpPr>
          <p:grpSpPr>
            <a:xfrm>
              <a:off x="5436476" y="3962400"/>
              <a:ext cx="2968277" cy="1163735"/>
              <a:chOff x="441369" y="4304003"/>
              <a:chExt cx="4357645" cy="1163735"/>
            </a:xfrm>
          </p:grpSpPr>
          <p:sp>
            <p:nvSpPr>
              <p:cNvPr id="17" name="Text Placeholder 3">
                <a:extLst>
                  <a:ext uri="{FF2B5EF4-FFF2-40B4-BE49-F238E27FC236}">
                    <a16:creationId xmlns:a16="http://schemas.microsoft.com/office/drawing/2014/main" id="{6B9D30AC-EB54-4770-B416-B7A2FF9BE3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369" y="4953000"/>
                <a:ext cx="4357645" cy="514738"/>
              </a:xfrm>
              <a:prstGeom prst="rect">
                <a:avLst/>
              </a:prstGeom>
              <a:solidFill>
                <a:schemeClr val="accent6">
                  <a:lumMod val="75000"/>
                  <a:alpha val="15000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72000" rIns="108000" bIns="72000">
                <a:spAutoFit/>
              </a:bodyPr>
              <a:lstStyle>
                <a:defPPr>
                  <a:defRPr lang="ko-KR"/>
                </a:defPPr>
                <a:lvl1pPr indent="0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algn="ctr"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b="0" dirty="0">
                    <a:solidFill>
                      <a:schemeClr val="dk1"/>
                    </a:solidFill>
                  </a:rPr>
                  <a:t>5, 10, 'multiply'</a:t>
                </a:r>
                <a:endParaRPr lang="bg-BG" b="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18" name="Text Placeholder 3">
                <a:extLst>
                  <a:ext uri="{FF2B5EF4-FFF2-40B4-BE49-F238E27FC236}">
                    <a16:creationId xmlns:a16="http://schemas.microsoft.com/office/drawing/2014/main" id="{4555E187-4A37-4821-B77A-79BC5A95A7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369" y="4304003"/>
                <a:ext cx="4357645" cy="648997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108000" rIns="108000" bIns="108000">
                <a:spAutoFit/>
              </a:bodyPr>
              <a:lstStyle>
                <a:defPPr>
                  <a:defRPr lang="ko-KR"/>
                </a:defPPr>
                <a:lvl1pPr indent="0" algn="ctr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2800" dirty="0"/>
                  <a:t>Input</a:t>
                </a:r>
                <a:endParaRPr lang="bg-BG" sz="2800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862BB21-8600-4783-8D5A-ABE06A9FD270}"/>
                </a:ext>
              </a:extLst>
            </p:cNvPr>
            <p:cNvGrpSpPr/>
            <p:nvPr/>
          </p:nvGrpSpPr>
          <p:grpSpPr>
            <a:xfrm>
              <a:off x="8404751" y="3966329"/>
              <a:ext cx="2386539" cy="1163736"/>
              <a:chOff x="6094413" y="4281843"/>
              <a:chExt cx="3503612" cy="1163736"/>
            </a:xfrm>
          </p:grpSpPr>
          <p:sp>
            <p:nvSpPr>
              <p:cNvPr id="15" name="Text Placeholder 3">
                <a:extLst>
                  <a:ext uri="{FF2B5EF4-FFF2-40B4-BE49-F238E27FC236}">
                    <a16:creationId xmlns:a16="http://schemas.microsoft.com/office/drawing/2014/main" id="{D2A08D5D-C296-4724-8441-23E149344E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413" y="4930841"/>
                <a:ext cx="3503612" cy="514738"/>
              </a:xfrm>
              <a:prstGeom prst="rect">
                <a:avLst/>
              </a:prstGeom>
              <a:solidFill>
                <a:schemeClr val="accent6">
                  <a:lumMod val="75000"/>
                  <a:alpha val="15000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72000" rIns="108000" bIns="72000">
                <a:spAutoFit/>
              </a:bodyPr>
              <a:lstStyle>
                <a:defPPr>
                  <a:defRPr lang="ko-KR"/>
                </a:defPPr>
                <a:lvl1pPr indent="0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algn="ctr"/>
                <a:r>
                  <a:rPr lang="en-US" b="0" dirty="0">
                    <a:solidFill>
                      <a:schemeClr val="dk1"/>
                    </a:solidFill>
                  </a:rPr>
                  <a:t>50</a:t>
                </a:r>
                <a:endParaRPr lang="bg-BG" b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Text Placeholder 3">
                <a:extLst>
                  <a:ext uri="{FF2B5EF4-FFF2-40B4-BE49-F238E27FC236}">
                    <a16:creationId xmlns:a16="http://schemas.microsoft.com/office/drawing/2014/main" id="{21F13294-151F-4593-A748-DFC03EB4FA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413" y="4281843"/>
                <a:ext cx="3503612" cy="648997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108000" rIns="108000" bIns="108000">
                <a:spAutoFit/>
              </a:bodyPr>
              <a:lstStyle>
                <a:defPPr>
                  <a:defRPr lang="ko-KR"/>
                </a:defPPr>
                <a:lvl1pPr indent="0" algn="ctr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2800" dirty="0"/>
                  <a:t>Output</a:t>
                </a:r>
                <a:endParaRPr lang="bg-BG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721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/>
              <a:t>Simple Calculator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2442921" y="1938348"/>
            <a:ext cx="7306160" cy="378565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solve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(a, b, operator)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switch (operator)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case 'multiply':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multiply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(a, b);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//TODO: other cases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multiply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(a, b) {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…body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//TODO: other operations</a:t>
            </a:r>
            <a:endParaRPr lang="en-US" sz="24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950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528" y="1405704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33251" y="1610449"/>
            <a:ext cx="8254161" cy="514137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400" b="1" dirty="0">
                <a:solidFill>
                  <a:schemeClr val="bg2"/>
                </a:solidFill>
              </a:rPr>
              <a:t>Functions:</a:t>
            </a:r>
          </a:p>
          <a:p>
            <a:pPr lvl="1"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Break large programs into simple</a:t>
            </a:r>
            <a:br>
              <a:rPr lang="en-US" sz="3200" b="1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2"/>
                </a:solidFill>
                <a:latin typeface="+mj-lt"/>
              </a:rPr>
              <a:t>functions</a:t>
            </a:r>
            <a:r>
              <a:rPr lang="en-US" sz="3200" b="1" dirty="0">
                <a:solidFill>
                  <a:schemeClr val="bg2"/>
                </a:solidFill>
              </a:rPr>
              <a:t> that solve small sub-problems</a:t>
            </a:r>
          </a:p>
          <a:p>
            <a:pPr lvl="1"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Consist of </a:t>
            </a:r>
            <a:r>
              <a:rPr lang="en-US" sz="3200" b="1" dirty="0">
                <a:solidFill>
                  <a:schemeClr val="bg1"/>
                </a:solidFill>
              </a:rPr>
              <a:t>declaration</a:t>
            </a:r>
            <a:r>
              <a:rPr lang="en-US" sz="3200" b="1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body</a:t>
            </a:r>
          </a:p>
          <a:p>
            <a:pPr lvl="1"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Are invoked by their </a:t>
            </a:r>
            <a:r>
              <a:rPr lang="en-US" sz="3200" b="1" dirty="0">
                <a:solidFill>
                  <a:schemeClr val="bg1"/>
                </a:solidFill>
              </a:rPr>
              <a:t>name</a:t>
            </a:r>
          </a:p>
          <a:p>
            <a:pPr lvl="1"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Can accept </a:t>
            </a:r>
            <a:r>
              <a:rPr lang="en-US" sz="3200" b="1" dirty="0">
                <a:solidFill>
                  <a:schemeClr val="bg1"/>
                </a:solidFill>
              </a:rPr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13304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6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7503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60129" y="1019576"/>
            <a:ext cx="10033549" cy="5276048"/>
          </a:xfrm>
        </p:spPr>
        <p:txBody>
          <a:bodyPr>
            <a:normAutofit/>
          </a:bodyPr>
          <a:lstStyle/>
          <a:p>
            <a:r>
              <a:rPr lang="en-GB" dirty="0"/>
              <a:t>A </a:t>
            </a:r>
            <a:r>
              <a:rPr lang="en-GB" b="1" dirty="0">
                <a:solidFill>
                  <a:schemeClr val="bg1"/>
                </a:solidFill>
              </a:rPr>
              <a:t>function</a:t>
            </a:r>
            <a:r>
              <a:rPr lang="en-GB" dirty="0"/>
              <a:t> is a </a:t>
            </a:r>
            <a:r>
              <a:rPr lang="en-GB" b="1" dirty="0">
                <a:solidFill>
                  <a:schemeClr val="bg1"/>
                </a:solidFill>
              </a:rPr>
              <a:t>named</a:t>
            </a:r>
            <a:r>
              <a:rPr lang="en-GB" dirty="0"/>
              <a:t> </a:t>
            </a:r>
            <a:r>
              <a:rPr lang="en-GB" b="1" dirty="0">
                <a:solidFill>
                  <a:schemeClr val="bg1"/>
                </a:solidFill>
              </a:rPr>
              <a:t>subprogram</a:t>
            </a:r>
            <a:r>
              <a:rPr lang="en-GB" dirty="0"/>
              <a:t> designed to perform a particular task</a:t>
            </a:r>
          </a:p>
          <a:p>
            <a:pPr lvl="1"/>
            <a:r>
              <a:rPr lang="en-GB" dirty="0"/>
              <a:t>Functions are executed when they are called. This is </a:t>
            </a:r>
            <a:br>
              <a:rPr lang="en-GB" dirty="0"/>
            </a:br>
            <a:r>
              <a:rPr lang="en-GB" dirty="0"/>
              <a:t>known as </a:t>
            </a:r>
            <a:r>
              <a:rPr lang="en-GB" b="1" dirty="0">
                <a:solidFill>
                  <a:schemeClr val="bg1"/>
                </a:solidFill>
              </a:rPr>
              <a:t>invoking</a:t>
            </a:r>
            <a:r>
              <a:rPr lang="en-GB" dirty="0"/>
              <a:t> a function</a:t>
            </a:r>
          </a:p>
          <a:p>
            <a:pPr lvl="1"/>
            <a:r>
              <a:rPr lang="en-GB" dirty="0"/>
              <a:t>Values can be </a:t>
            </a:r>
            <a:r>
              <a:rPr lang="en-GB" b="1" dirty="0">
                <a:solidFill>
                  <a:schemeClr val="bg1"/>
                </a:solidFill>
              </a:rPr>
              <a:t>passed</a:t>
            </a:r>
            <a:r>
              <a:rPr lang="en-GB" dirty="0"/>
              <a:t> into functions and used within </a:t>
            </a:r>
            <a:br>
              <a:rPr lang="en-GB" dirty="0"/>
            </a:br>
            <a:r>
              <a:rPr lang="en-GB" dirty="0"/>
              <a:t>the function</a:t>
            </a:r>
          </a:p>
          <a:p>
            <a:pPr lvl="1"/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1800"/>
              </a:spcAft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JS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87306" y="4955222"/>
            <a:ext cx="7239000" cy="1530982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3ABBC"/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function</a:t>
            </a:r>
            <a:r>
              <a:rPr lang="en-US" sz="2800" b="1" noProof="1">
                <a:latin typeface="Consolas" pitchFamily="49" charset="0"/>
              </a:rPr>
              <a:t> printStars(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console.log("*".repeat(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</a:rPr>
              <a:t>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4791000" y="4278620"/>
            <a:ext cx="2491351" cy="549846"/>
          </a:xfrm>
          <a:prstGeom prst="wedgeRoundRectCallout">
            <a:avLst>
              <a:gd name="adj1" fmla="val -17668"/>
              <a:gd name="adj2" fmla="val 9565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Use </a:t>
            </a:r>
            <a:r>
              <a:rPr lang="en-US" sz="2800" b="1" dirty="0">
                <a:solidFill>
                  <a:schemeClr val="bg1"/>
                </a:solidFill>
              </a:rPr>
              <a:t>camelCase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401000" y="4278620"/>
            <a:ext cx="2386477" cy="549846"/>
          </a:xfrm>
          <a:prstGeom prst="wedgeRoundRectCallout">
            <a:avLst>
              <a:gd name="adj1" fmla="val -39517"/>
              <a:gd name="adj2" fmla="val 8710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Parameter</a:t>
            </a:r>
          </a:p>
        </p:txBody>
      </p:sp>
    </p:spTree>
    <p:extLst>
      <p:ext uri="{BB962C8B-B14F-4D97-AF65-F5344CB8AC3E}">
        <p14:creationId xmlns:p14="http://schemas.microsoft.com/office/powerpoint/2010/main" val="162838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ts val="3600"/>
              </a:lnSpc>
            </a:pPr>
            <a:r>
              <a:rPr lang="en-US" sz="3200" dirty="0"/>
              <a:t>More </a:t>
            </a:r>
            <a:r>
              <a:rPr lang="en-US" sz="3200" b="1" dirty="0">
                <a:solidFill>
                  <a:schemeClr val="bg1"/>
                </a:solidFill>
              </a:rPr>
              <a:t>manageable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programming</a:t>
            </a:r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Splits</a:t>
            </a:r>
            <a:r>
              <a:rPr lang="en-US" sz="3200" dirty="0"/>
              <a:t> large problems into small pieces</a:t>
            </a:r>
            <a:endParaRPr lang="en-US" sz="3000" dirty="0"/>
          </a:p>
          <a:p>
            <a:pPr lvl="1">
              <a:lnSpc>
                <a:spcPts val="3600"/>
              </a:lnSpc>
            </a:pPr>
            <a:r>
              <a:rPr lang="en-US" sz="3200" dirty="0"/>
              <a:t>Better </a:t>
            </a:r>
            <a:r>
              <a:rPr lang="en-US" sz="3200" b="1" dirty="0">
                <a:solidFill>
                  <a:schemeClr val="bg1"/>
                </a:solidFill>
              </a:rPr>
              <a:t>organization</a:t>
            </a:r>
            <a:r>
              <a:rPr lang="en-US" sz="3200" dirty="0"/>
              <a:t> of the program</a:t>
            </a:r>
            <a:endParaRPr lang="en-US" sz="3000" dirty="0"/>
          </a:p>
          <a:p>
            <a:pPr lvl="1">
              <a:lnSpc>
                <a:spcPts val="3600"/>
              </a:lnSpc>
            </a:pPr>
            <a:r>
              <a:rPr lang="en-US" sz="3200" dirty="0"/>
              <a:t>Improves code </a:t>
            </a:r>
            <a:r>
              <a:rPr lang="en-US" sz="3200" b="1" dirty="0">
                <a:solidFill>
                  <a:schemeClr val="bg1"/>
                </a:solidFill>
              </a:rPr>
              <a:t>readability </a:t>
            </a:r>
            <a:r>
              <a:rPr lang="en-US" sz="3200" dirty="0"/>
              <a:t>and</a:t>
            </a:r>
            <a:r>
              <a:rPr lang="en-US" sz="3200" b="1" dirty="0">
                <a:solidFill>
                  <a:schemeClr val="bg1"/>
                </a:solidFill>
              </a:rPr>
              <a:t> understandability</a:t>
            </a:r>
            <a:endParaRPr lang="en-US" sz="3000" b="1" dirty="0">
              <a:solidFill>
                <a:schemeClr val="bg1"/>
              </a:solidFill>
            </a:endParaRPr>
          </a:p>
          <a:p>
            <a:pPr>
              <a:lnSpc>
                <a:spcPts val="3600"/>
              </a:lnSpc>
            </a:pPr>
            <a:r>
              <a:rPr lang="en-US" sz="3200" dirty="0"/>
              <a:t>Avoiding </a:t>
            </a:r>
            <a:r>
              <a:rPr lang="en-US" sz="3200" b="1" dirty="0">
                <a:solidFill>
                  <a:schemeClr val="bg1"/>
                </a:solidFill>
              </a:rPr>
              <a:t>repeating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code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maintainability</a:t>
            </a:r>
            <a:endParaRPr lang="en-US" sz="3000" dirty="0"/>
          </a:p>
          <a:p>
            <a:pPr>
              <a:lnSpc>
                <a:spcPts val="3600"/>
              </a:lnSpc>
            </a:pPr>
            <a:r>
              <a:rPr lang="en-US" sz="3200" dirty="0"/>
              <a:t>Code </a:t>
            </a:r>
            <a:r>
              <a:rPr lang="en-US" sz="3200" b="1" dirty="0">
                <a:solidFill>
                  <a:schemeClr val="bg1"/>
                </a:solidFill>
              </a:rPr>
              <a:t>reusability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Using existing functions several times</a:t>
            </a:r>
            <a:endParaRPr lang="bg-BG" sz="3000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Functions?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405987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DD89D94-F0F2-4B5D-A2DF-8484AF9982CC}"/>
              </a:ext>
            </a:extLst>
          </p:cNvPr>
          <p:cNvSpPr txBox="1">
            <a:spLocks/>
          </p:cNvSpPr>
          <p:nvPr/>
        </p:nvSpPr>
        <p:spPr>
          <a:xfrm>
            <a:off x="4556413" y="1558504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{…}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Declaring and Invoking Functions</a:t>
            </a:r>
          </a:p>
        </p:txBody>
      </p:sp>
    </p:spTree>
    <p:extLst>
      <p:ext uri="{BB962C8B-B14F-4D97-AF65-F5344CB8AC3E}">
        <p14:creationId xmlns:p14="http://schemas.microsoft.com/office/powerpoint/2010/main" val="289255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3200" dirty="0"/>
              <a:t>Functions can be declared in two ways:</a:t>
            </a:r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Function declaration </a:t>
            </a:r>
            <a:r>
              <a:rPr lang="en-US" sz="3000" dirty="0"/>
              <a:t>(recommended way)</a:t>
            </a:r>
          </a:p>
          <a:p>
            <a:pPr marL="609036" lvl="1" indent="0">
              <a:buNone/>
            </a:pPr>
            <a:endParaRPr lang="en-US" sz="3000" b="1" dirty="0">
              <a:solidFill>
                <a:schemeClr val="bg1"/>
              </a:solidFill>
            </a:endParaRPr>
          </a:p>
          <a:p>
            <a:pPr marL="609036" lvl="1" indent="0">
              <a:buNone/>
            </a:pPr>
            <a:endParaRPr lang="en-US" sz="3000" b="1" dirty="0">
              <a:solidFill>
                <a:schemeClr val="bg1"/>
              </a:solidFill>
            </a:endParaRPr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Function expression </a:t>
            </a:r>
            <a:r>
              <a:rPr lang="en-US" sz="3000" dirty="0"/>
              <a:t>(useful in </a:t>
            </a:r>
            <a:r>
              <a:rPr lang="en-US" sz="3000" b="1" dirty="0"/>
              <a:t>functional programming</a:t>
            </a:r>
            <a:r>
              <a:rPr lang="en-US" sz="3000" dirty="0"/>
              <a:t>)</a:t>
            </a:r>
          </a:p>
          <a:p>
            <a:pPr lvl="1"/>
            <a:endParaRPr lang="en-US" sz="3000" b="1" dirty="0">
              <a:solidFill>
                <a:schemeClr val="bg1"/>
              </a:solidFill>
            </a:endParaRPr>
          </a:p>
          <a:p>
            <a:pPr marL="442912" lvl="1" indent="0">
              <a:buNone/>
            </a:pP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Function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4DAF30-FEA4-4F4E-8FA3-FE4B2529E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575" y="2437460"/>
            <a:ext cx="4866879" cy="1215114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function</a:t>
            </a:r>
            <a:r>
              <a:rPr lang="en-GB" sz="2000" b="1" noProof="1">
                <a:solidFill>
                  <a:schemeClr val="bg1"/>
                </a:solidFill>
                <a:latin typeface="Consolas" pitchFamily="49" charset="0"/>
              </a:rPr>
              <a:t> printText</a:t>
            </a:r>
            <a:r>
              <a:rPr lang="en-GB" sz="2000" b="1" noProof="1">
                <a:latin typeface="Consolas" pitchFamily="49" charset="0"/>
              </a:rPr>
              <a:t>(</a:t>
            </a:r>
            <a:r>
              <a:rPr lang="en-GB" sz="2000" b="1" noProof="1">
                <a:solidFill>
                  <a:schemeClr val="bg1"/>
                </a:solidFill>
                <a:latin typeface="Consolas" pitchFamily="49" charset="0"/>
              </a:rPr>
              <a:t>text</a:t>
            </a:r>
            <a:r>
              <a:rPr lang="en-GB" sz="2000" b="1" noProof="1">
                <a:latin typeface="Consolas" pitchFamily="49" charset="0"/>
              </a:rPr>
              <a:t>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  console.log(text);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01B8EF-356B-4038-885E-8E27AE722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575" y="4329000"/>
            <a:ext cx="4866879" cy="1233772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let printText = function(</a:t>
            </a:r>
            <a:r>
              <a:rPr lang="en-GB" sz="2000" b="1" noProof="1">
                <a:solidFill>
                  <a:schemeClr val="bg1"/>
                </a:solidFill>
                <a:latin typeface="Consolas" pitchFamily="49" charset="0"/>
              </a:rPr>
              <a:t>text</a:t>
            </a:r>
            <a:r>
              <a:rPr lang="en-GB" sz="2000" b="1" noProof="1">
                <a:latin typeface="Consolas" pitchFamily="49" charset="0"/>
              </a:rPr>
              <a:t>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  console.log(text);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18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3200" dirty="0"/>
              <a:t>Functions can have</a:t>
            </a:r>
            <a:r>
              <a:rPr lang="en-US" sz="3200" b="1" dirty="0">
                <a:solidFill>
                  <a:schemeClr val="bg1"/>
                </a:solidFill>
              </a:rPr>
              <a:t> parameters</a:t>
            </a:r>
          </a:p>
          <a:p>
            <a:r>
              <a:rPr lang="en-US" sz="3200" dirty="0"/>
              <a:t>Functions </a:t>
            </a:r>
            <a:r>
              <a:rPr lang="en-US" sz="3200" b="1" dirty="0">
                <a:solidFill>
                  <a:schemeClr val="bg1"/>
                </a:solidFill>
              </a:rPr>
              <a:t>always</a:t>
            </a:r>
            <a:r>
              <a:rPr lang="en-US" sz="3200" dirty="0"/>
              <a:t> return a value (custom or default)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Function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514601" y="3511113"/>
            <a:ext cx="6482263" cy="1538471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function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 printText</a:t>
            </a:r>
            <a:r>
              <a:rPr lang="en-GB" sz="2600" b="1" noProof="1">
                <a:latin typeface="Consolas" pitchFamily="49" charset="0"/>
              </a:rPr>
              <a:t>(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text</a:t>
            </a:r>
            <a:r>
              <a:rPr lang="en-GB" sz="2600" b="1" noProof="1">
                <a:latin typeface="Consolas" pitchFamily="49" charset="0"/>
              </a:rPr>
              <a:t>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  console.log(text);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}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4071000" y="2821841"/>
            <a:ext cx="1890000" cy="639340"/>
          </a:xfrm>
          <a:prstGeom prst="wedgeRoundRectCallout">
            <a:avLst>
              <a:gd name="adj1" fmla="val -21070"/>
              <a:gd name="adj2" fmla="val 74812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6397440" y="2821841"/>
            <a:ext cx="2157030" cy="639340"/>
          </a:xfrm>
          <a:prstGeom prst="wedgeRoundRectCallout">
            <a:avLst>
              <a:gd name="adj1" fmla="val -35256"/>
              <a:gd name="adj2" fmla="val 7877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6835139" y="4101405"/>
            <a:ext cx="1915861" cy="587595"/>
          </a:xfrm>
          <a:prstGeom prst="wedgeRoundRectCallout">
            <a:avLst>
              <a:gd name="adj1" fmla="val -75121"/>
              <a:gd name="adj2" fmla="val -21210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356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1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5101</TotalTime>
  <Words>2363</Words>
  <Application>Microsoft Office PowerPoint</Application>
  <PresentationFormat>Widescreen</PresentationFormat>
  <Paragraphs>460</Paragraphs>
  <Slides>47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Arial</vt:lpstr>
      <vt:lpstr>Calibri</vt:lpstr>
      <vt:lpstr>Comic Sans MS</vt:lpstr>
      <vt:lpstr>Consolas</vt:lpstr>
      <vt:lpstr>Gabriola</vt:lpstr>
      <vt:lpstr>Harlow Solid Italic</vt:lpstr>
      <vt:lpstr>Wingdings</vt:lpstr>
      <vt:lpstr>Wingdings 2</vt:lpstr>
      <vt:lpstr>SoftUni</vt:lpstr>
      <vt:lpstr>Functions and Statements</vt:lpstr>
      <vt:lpstr>Table of Contents</vt:lpstr>
      <vt:lpstr>Have a Question?</vt:lpstr>
      <vt:lpstr>Functions Overview</vt:lpstr>
      <vt:lpstr>Functions in JS</vt:lpstr>
      <vt:lpstr>Why Use Functions?</vt:lpstr>
      <vt:lpstr>Declaring and Invoking Functions</vt:lpstr>
      <vt:lpstr>Declaring Function</vt:lpstr>
      <vt:lpstr>Declaring Function</vt:lpstr>
      <vt:lpstr>Invoking a Function</vt:lpstr>
      <vt:lpstr>Invoking a Function (2)</vt:lpstr>
      <vt:lpstr>Functions Without Parameters</vt:lpstr>
      <vt:lpstr>Functions With Parameters</vt:lpstr>
      <vt:lpstr>Problem : Format Grade</vt:lpstr>
      <vt:lpstr>Solution: Format Grade</vt:lpstr>
      <vt:lpstr>Problem : Math Power</vt:lpstr>
      <vt:lpstr>Solution: Math Power</vt:lpstr>
      <vt:lpstr>PowerPoint Presentation</vt:lpstr>
      <vt:lpstr>The Return Statement</vt:lpstr>
      <vt:lpstr>Using the Return Values</vt:lpstr>
      <vt:lpstr>Returning Values: Examples</vt:lpstr>
      <vt:lpstr>Problem : Repeat String</vt:lpstr>
      <vt:lpstr>Solution: Repeat String</vt:lpstr>
      <vt:lpstr>Nested Functions</vt:lpstr>
      <vt:lpstr>Nested Functions: Example</vt:lpstr>
      <vt:lpstr>Problem: Print Certificate</vt:lpstr>
      <vt:lpstr>Solution: Print Certificate</vt:lpstr>
      <vt:lpstr>Functional Programming in JS</vt:lpstr>
      <vt:lpstr>First-Class Functions</vt:lpstr>
      <vt:lpstr>First-Class Functions</vt:lpstr>
      <vt:lpstr>First-Class Functions </vt:lpstr>
      <vt:lpstr>First-Class Functions </vt:lpstr>
      <vt:lpstr>Arrow Functions</vt:lpstr>
      <vt:lpstr>Arrow Functions</vt:lpstr>
      <vt:lpstr>Naming and Best Practices</vt:lpstr>
      <vt:lpstr>Naming Functions</vt:lpstr>
      <vt:lpstr>Naming Function Parameters</vt:lpstr>
      <vt:lpstr>Functions – Best Practices</vt:lpstr>
      <vt:lpstr>Code Structure and Code Formatting</vt:lpstr>
      <vt:lpstr>Problem: Simple Calculator</vt:lpstr>
      <vt:lpstr>Solution: Simple Calculator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Functions-and-Forms - JS</dc:title>
  <dc:subject>Software Development Course</dc:subject>
  <dc:creator>Software University</dc:creator>
  <cp:keywords>Technologies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Kiril Kirilov</cp:lastModifiedBy>
  <cp:revision>90</cp:revision>
  <dcterms:created xsi:type="dcterms:W3CDTF">2018-05-23T13:08:44Z</dcterms:created>
  <dcterms:modified xsi:type="dcterms:W3CDTF">2023-03-01T17:17:08Z</dcterms:modified>
  <cp:category>programming;computer programming;software development;web development</cp:category>
</cp:coreProperties>
</file>