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53" r:id="rId9"/>
    <p:sldId id="545" r:id="rId10"/>
    <p:sldId id="544" r:id="rId11"/>
    <p:sldId id="546" r:id="rId12"/>
    <p:sldId id="547" r:id="rId13"/>
    <p:sldId id="548" r:id="rId14"/>
    <p:sldId id="550" r:id="rId15"/>
    <p:sldId id="549" r:id="rId16"/>
    <p:sldId id="554" r:id="rId17"/>
    <p:sldId id="555" r:id="rId18"/>
    <p:sldId id="490" r:id="rId19"/>
    <p:sldId id="451" r:id="rId20"/>
    <p:sldId id="491" r:id="rId21"/>
    <p:sldId id="47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51" r:id="rId36"/>
    <p:sldId id="552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56" r:id="rId57"/>
    <p:sldId id="561" r:id="rId58"/>
    <p:sldId id="562" r:id="rId59"/>
    <p:sldId id="559" r:id="rId60"/>
    <p:sldId id="56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53"/>
          </p14:sldIdLst>
        </p14:section>
        <p14:section name="Console 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4"/>
            <p14:sldId id="555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51"/>
            <p14:sldId id="552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6"/>
            <p14:sldId id="561"/>
            <p14:sldId id="562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14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17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2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1-downloads-5066655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7/tech-module-4-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612" y="2747419"/>
            <a:ext cx="9753600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</a:t>
            </a:r>
            <a:r>
              <a:rPr lang="en-GB" sz="2700" dirty="0">
                <a:solidFill>
                  <a:schemeClr val="bg1"/>
                </a:solidFill>
              </a:rPr>
              <a:t>printf</a:t>
            </a:r>
            <a:r>
              <a:rPr lang="en-GB" sz="2700" dirty="0">
                <a:solidFill>
                  <a:schemeClr val="tx1"/>
                </a:solidFill>
              </a:rPr>
              <a:t>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Print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0470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638" y="3788938"/>
            <a:ext cx="9396974" cy="2341768"/>
          </a:xfrm>
        </p:spPr>
        <p:txBody>
          <a:bodyPr/>
          <a:lstStyle/>
          <a:p>
            <a:r>
              <a:rPr lang="en-GB" sz="2700" dirty="0" err="1">
                <a:solidFill>
                  <a:schemeClr val="tx1"/>
                </a:solidFill>
              </a:rPr>
              <a:t>int</a:t>
            </a:r>
            <a:r>
              <a:rPr lang="en-GB" sz="2700" dirty="0">
                <a:solidFill>
                  <a:schemeClr val="tx1"/>
                </a:solidFill>
              </a:rPr>
              <a:t> percentage = 55</a:t>
            </a:r>
            <a:r>
              <a:rPr lang="en-GB" sz="27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700" dirty="0" smtClean="0">
                <a:solidFill>
                  <a:schemeClr val="tx1"/>
                </a:solidFill>
              </a:rPr>
              <a:t>double </a:t>
            </a:r>
            <a:r>
              <a:rPr lang="en-GB" sz="2700" dirty="0">
                <a:solidFill>
                  <a:schemeClr val="tx1"/>
                </a:solidFill>
              </a:rPr>
              <a:t>grade = 5.5334</a:t>
            </a:r>
            <a:r>
              <a:rPr lang="en-GB" sz="27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700" dirty="0" err="1">
                <a:solidFill>
                  <a:schemeClr val="tx1"/>
                </a:solidFill>
              </a:rPr>
              <a:t>System.out.printf</a:t>
            </a:r>
            <a:r>
              <a:rPr lang="en-GB" sz="2700" dirty="0">
                <a:solidFill>
                  <a:schemeClr val="tx1"/>
                </a:solidFill>
              </a:rPr>
              <a:t>("</a:t>
            </a:r>
            <a:r>
              <a:rPr lang="en-GB" sz="2700" dirty="0">
                <a:solidFill>
                  <a:schemeClr val="bg1"/>
                </a:solidFill>
              </a:rPr>
              <a:t>%03d</a:t>
            </a:r>
            <a:r>
              <a:rPr lang="en-GB" sz="2700" dirty="0">
                <a:solidFill>
                  <a:schemeClr val="tx1"/>
                </a:solidFill>
              </a:rPr>
              <a:t>", percentage);  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  <a:endParaRPr lang="en-GB" sz="2700" dirty="0">
              <a:solidFill>
                <a:schemeClr val="tx1"/>
              </a:solidFill>
            </a:endParaRPr>
          </a:p>
          <a:p>
            <a:r>
              <a:rPr lang="en-GB" sz="2700" dirty="0" err="1" smtClean="0">
                <a:solidFill>
                  <a:schemeClr val="tx1"/>
                </a:solidFill>
              </a:rPr>
              <a:t>System.out.printf</a:t>
            </a:r>
            <a:r>
              <a:rPr lang="en-GB" sz="2700" dirty="0">
                <a:solidFill>
                  <a:schemeClr val="tx1"/>
                </a:solidFill>
              </a:rPr>
              <a:t>("</a:t>
            </a:r>
            <a:r>
              <a:rPr lang="en-GB" sz="2700" dirty="0">
                <a:solidFill>
                  <a:schemeClr val="bg1"/>
                </a:solidFill>
              </a:rPr>
              <a:t>%.2f</a:t>
            </a:r>
            <a:r>
              <a:rPr lang="en-GB" sz="2700" dirty="0">
                <a:solidFill>
                  <a:schemeClr val="tx1"/>
                </a:solidFill>
              </a:rPr>
              <a:t>", grade);        </a:t>
            </a:r>
            <a:r>
              <a:rPr lang="en-GB" sz="2700" i="1" dirty="0">
                <a:solidFill>
                  <a:schemeClr val="accent2"/>
                </a:solidFill>
              </a:rPr>
              <a:t>// </a:t>
            </a:r>
            <a:r>
              <a:rPr lang="en-GB" sz="2700" i="1" dirty="0" smtClean="0">
                <a:solidFill>
                  <a:schemeClr val="accent2"/>
                </a:solidFill>
              </a:rPr>
              <a:t>5.53</a:t>
            </a:r>
            <a:endParaRPr lang="en-GB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731481"/>
            <a:ext cx="9296400" cy="3480541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String result = String.format(</a:t>
            </a:r>
          </a:p>
          <a:p>
            <a:r>
              <a:rPr lang="en-GB" sz="2700" dirty="0">
                <a:solidFill>
                  <a:schemeClr val="tx1"/>
                </a:solidFill>
              </a:rPr>
              <a:t>		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System.out.println(result);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String.format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5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175" y="1447800"/>
            <a:ext cx="11339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 java.util.Scanner;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GB" dirty="0">
                <a:solidFill>
                  <a:schemeClr val="bg1"/>
                </a:solidFill>
              </a:rPr>
              <a:t>Scanner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>
                <a:solidFill>
                  <a:schemeClr val="bg1"/>
                </a:solidFill>
              </a:rPr>
              <a:t>new Scanner(System.in)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>
                <a:solidFill>
                  <a:schemeClr val="bg1"/>
                </a:solidFill>
              </a:rPr>
              <a:t>sc.nextLine()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 smtClean="0">
                <a:solidFill>
                  <a:schemeClr val="bg1"/>
                </a:solidFill>
              </a:rPr>
              <a:t>Double.parseDouble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sc.nextLine</a:t>
            </a:r>
            <a:r>
              <a:rPr lang="en-GB" dirty="0">
                <a:solidFill>
                  <a:schemeClr val="bg1"/>
                </a:solidFill>
              </a:rPr>
              <a:t>())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System.out.printf("Name: %s, Age: %d, Grade: %.2f",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E761-CF9F-493E-8362-6B006C8556F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5312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9142413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5291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4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812" y="6363640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2725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08" y="3722742"/>
            <a:ext cx="5815793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0912" y="16002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89112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</a:t>
            </a:r>
            <a:r>
              <a:rPr lang="en-GB" sz="2400" b="1" noProof="1" smtClean="0">
                <a:latin typeface="Consolas" pitchFamily="49" charset="0"/>
              </a:rPr>
              <a:t>:%02d</a:t>
            </a:r>
            <a:r>
              <a:rPr lang="en-GB" sz="2400" b="1" noProof="1" smtClean="0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953548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5312" y="2635209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5643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398" b="1" i="1" noProof="1" smtClean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"England":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("English");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"Mexico":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("Spanish");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dirty="0" smtClean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89805" y="3352800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252263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</a:t>
            </a:r>
            <a:r>
              <a:rPr lang="en-US" sz="2400" b="1" noProof="1" smtClean="0">
                <a:latin typeface="Consolas" pitchFamily="49" charset="0"/>
              </a:rPr>
              <a:t>day.equals("weekday"))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</a:t>
            </a:r>
            <a:r>
              <a:rPr lang="en-US" sz="2400" b="1" noProof="1" smtClean="0">
                <a:latin typeface="Consolas" pitchFamily="49" charset="0"/>
              </a:rPr>
              <a:t>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</a:t>
            </a:r>
            <a:r>
              <a:rPr lang="en-GB" sz="2400" b="1" noProof="1" smtClean="0">
                <a:latin typeface="Consolas" pitchFamily="49" charset="0"/>
              </a:rPr>
              <a:t>day.equals("weekend")) </a:t>
            </a: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</a:t>
            </a:r>
            <a:r>
              <a:rPr lang="en-GB" sz="2400" b="1" noProof="1" smtClean="0">
                <a:latin typeface="Consolas" pitchFamily="49" charset="0"/>
              </a:rPr>
              <a:t>)) </a:t>
            </a: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</a:t>
            </a:r>
            <a:r>
              <a:rPr lang="en-GB" sz="2400" b="1" noProof="1" smtClean="0">
                <a:latin typeface="Consolas" pitchFamily="49" charset="0"/>
              </a:rPr>
              <a:t>day.equals("holiday")){</a:t>
            </a:r>
            <a:endParaRPr lang="en-GB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3441392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3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8223" y="5106899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2363" y="4495800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587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0239" y="5363743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5059685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5412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56" y="4994392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1851" y="3729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7711" y="1256573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3715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2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5612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8218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2" y="1981200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 smtClean="0">
                <a:latin typeface="Consolas" pitchFamily="49" charset="0"/>
              </a:rPr>
              <a:t>System.out.printf</a:t>
            </a:r>
            <a:r>
              <a:rPr lang="en-GB" sz="2800" b="1" noProof="1">
                <a:latin typeface="Consolas" pitchFamily="49" charset="0"/>
              </a:rPr>
              <a:t>("%d X %d = %</a:t>
            </a:r>
            <a:r>
              <a:rPr lang="en-GB" sz="2800" b="1" noProof="1" smtClean="0">
                <a:latin typeface="Consolas" pitchFamily="49" charset="0"/>
              </a:rPr>
              <a:t>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 smtClean="0">
                <a:latin typeface="Consolas" pitchFamily="49" charset="0"/>
              </a:rPr>
              <a:t>		   number, times, number * times);</a:t>
            </a:r>
            <a:r>
              <a:rPr lang="pt-BR" sz="2800" b="1" noProof="1" smtClean="0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 smtClean="0">
                <a:solidFill>
                  <a:schemeClr val="bg1"/>
                </a:solidFill>
                <a:latin typeface="Consolas" pitchFamily="49" charset="0"/>
              </a:rPr>
              <a:t>  times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5940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89012" y="4038600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2875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</a:t>
            </a:r>
            <a:r>
              <a:rPr lang="en-GB" b="1" noProof="1" smtClean="0">
                <a:latin typeface="Consolas" pitchFamily="49" charset="0"/>
              </a:rPr>
              <a:t>d%n", </a:t>
            </a:r>
            <a:endParaRPr lang="en-GB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the </a:t>
            </a:r>
            <a:r>
              <a:rPr lang="en-US" smtClean="0"/>
              <a:t>InteliJ Debugger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</a:t>
            </a:r>
            <a:r>
              <a:rPr lang="en-US" dirty="0" smtClean="0"/>
              <a:t>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In this course will use </a:t>
            </a:r>
            <a:r>
              <a:rPr lang="en-US" dirty="0" smtClean="0">
                <a:hlinkClick r:id="rId2"/>
              </a:rPr>
              <a:t>Java Development Kit (JDK)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1573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600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0" y="3180912"/>
            <a:ext cx="36739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31" y="1795124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</a:t>
            </a:r>
            <a:r>
              <a:rPr lang="en-US" sz="3200" dirty="0" smtClean="0"/>
              <a:t>print the first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odd numbers and their sum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</a:rPr>
              <a:t>System.out.print(2 </a:t>
            </a:r>
            <a:r>
              <a:rPr lang="en-US" sz="2000" b="1" noProof="1">
                <a:latin typeface="Consolas" pitchFamily="49" charset="0"/>
              </a:rPr>
              <a:t>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</a:rPr>
              <a:t>sum </a:t>
            </a:r>
            <a:r>
              <a:rPr lang="en-US" sz="2000" b="1" noProof="1">
                <a:latin typeface="Consolas" pitchFamily="49" charset="0"/>
              </a:rPr>
              <a:t>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4299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/>
              <a:t>10</a:t>
            </a:r>
            <a:endParaRPr lang="en-US" sz="9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7" y="1419749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https://softuni.bg/modules/57/tech-module-4-0/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92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74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856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3405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4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6154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08529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3" y="4329420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094583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Scanner(System.in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193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0412" y="5983223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4780</TotalTime>
  <Words>2571</Words>
  <Application>Microsoft Office PowerPoint</Application>
  <PresentationFormat>Custom</PresentationFormat>
  <Paragraphs>596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Java Introduction</vt:lpstr>
      <vt:lpstr>Table of Contents</vt:lpstr>
      <vt:lpstr>Have a Question?</vt:lpstr>
      <vt:lpstr>PowerPoint Presentation</vt:lpstr>
      <vt:lpstr>Java – Introduction</vt:lpstr>
      <vt:lpstr>Using Intellij Idea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Introduction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https://softuni.bg/modules/57/tech-module-4-0</dc:description>
  <cp:lastModifiedBy>Slavi Kapsalov</cp:lastModifiedBy>
  <cp:revision>635</cp:revision>
  <dcterms:created xsi:type="dcterms:W3CDTF">2014-01-02T17:00:34Z</dcterms:created>
  <dcterms:modified xsi:type="dcterms:W3CDTF">2019-01-28T09:40:00Z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