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538" r:id="rId3"/>
    <p:sldId id="276" r:id="rId4"/>
    <p:sldId id="493" r:id="rId5"/>
    <p:sldId id="492" r:id="rId6"/>
    <p:sldId id="494" r:id="rId7"/>
    <p:sldId id="495" r:id="rId8"/>
    <p:sldId id="499" r:id="rId9"/>
    <p:sldId id="501" r:id="rId10"/>
    <p:sldId id="503" r:id="rId11"/>
    <p:sldId id="504" r:id="rId12"/>
    <p:sldId id="505" r:id="rId13"/>
    <p:sldId id="506" r:id="rId14"/>
    <p:sldId id="507" r:id="rId15"/>
    <p:sldId id="517" r:id="rId16"/>
    <p:sldId id="518" r:id="rId17"/>
    <p:sldId id="527" r:id="rId18"/>
    <p:sldId id="519" r:id="rId19"/>
    <p:sldId id="520" r:id="rId20"/>
    <p:sldId id="522" r:id="rId21"/>
    <p:sldId id="521" r:id="rId22"/>
    <p:sldId id="524" r:id="rId23"/>
    <p:sldId id="531" r:id="rId24"/>
    <p:sldId id="508" r:id="rId25"/>
    <p:sldId id="509" r:id="rId26"/>
    <p:sldId id="515" r:id="rId27"/>
    <p:sldId id="516" r:id="rId28"/>
    <p:sldId id="525" r:id="rId29"/>
    <p:sldId id="526" r:id="rId30"/>
    <p:sldId id="532" r:id="rId31"/>
    <p:sldId id="510" r:id="rId32"/>
    <p:sldId id="539" r:id="rId33"/>
    <p:sldId id="544" r:id="rId34"/>
    <p:sldId id="545" r:id="rId35"/>
    <p:sldId id="542" r:id="rId36"/>
    <p:sldId id="54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538"/>
            <p14:sldId id="276"/>
          </p14:sldIdLst>
        </p14:section>
        <p14:section name="Lists" id="{BC4A3995-4CED-4320-A673-95328C9C809D}">
          <p14:sldIdLst>
            <p14:sldId id="493"/>
            <p14:sldId id="492"/>
            <p14:sldId id="494"/>
            <p14:sldId id="495"/>
            <p14:sldId id="499"/>
            <p14:sldId id="501"/>
            <p14:sldId id="503"/>
          </p14:sldIdLst>
        </p14:section>
        <p14:section name="Reading Lists from the Console" id="{8DB62B93-2B5F-4AE1-BA9A-AFBE57FB6EE6}">
          <p14:sldIdLst>
            <p14:sldId id="504"/>
            <p14:sldId id="505"/>
            <p14:sldId id="506"/>
            <p14:sldId id="507"/>
            <p14:sldId id="517"/>
            <p14:sldId id="518"/>
            <p14:sldId id="527"/>
            <p14:sldId id="519"/>
            <p14:sldId id="520"/>
            <p14:sldId id="522"/>
            <p14:sldId id="521"/>
            <p14:sldId id="524"/>
            <p14:sldId id="531"/>
          </p14:sldIdLst>
        </p14:section>
        <p14:section name="Sorting Lists and Arrays" id="{86C1A706-245B-473F-8C07-A3D551B2054E}">
          <p14:sldIdLst>
            <p14:sldId id="508"/>
            <p14:sldId id="509"/>
            <p14:sldId id="515"/>
            <p14:sldId id="516"/>
            <p14:sldId id="525"/>
            <p14:sldId id="526"/>
            <p14:sldId id="532"/>
          </p14:sldIdLst>
        </p14:section>
        <p14:section name="Conclusion" id="{10E03AB1-9AA8-4E86-9A64-D741901E50A2}">
          <p14:sldIdLst>
            <p14:sldId id="510"/>
            <p14:sldId id="539"/>
            <p14:sldId id="544"/>
            <p14:sldId id="545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5DD"/>
    <a:srgbClr val="E0E3E9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 autoAdjust="0"/>
    <p:restoredTop sz="94343" autoAdjust="0"/>
  </p:normalViewPr>
  <p:slideViewPr>
    <p:cSldViewPr snapToGrid="0" showGuides="1">
      <p:cViewPr varScale="1">
        <p:scale>
          <a:sx n="86" d="100"/>
          <a:sy n="86" d="100"/>
        </p:scale>
        <p:origin x="461" y="58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907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7892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10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2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65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0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  <p:sldLayoutId id="2147483690" r:id="rId15"/>
    <p:sldLayoutId id="2147483691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technology-fundamental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6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4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5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59.png"/><Relationship Id="rId10" Type="http://schemas.openxmlformats.org/officeDocument/2006/relationships/image" Target="../media/image53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0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0.jpeg"/><Relationship Id="rId7" Type="http://schemas.openxmlformats.org/officeDocument/2006/relationships/image" Target="../media/image6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3.gi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(index, el) – Inserts an Element at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for Loop or </a:t>
            </a:r>
            <a:r>
              <a:rPr lang="en-US" noProof="1"/>
              <a:t>String.split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Integer.parseInt(items.get(i)));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Lists on the Console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6" y="1376856"/>
            <a:ext cx="11347739" cy="5148635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List&lt;Double&gt;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.map(Double::parseDouble).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Collectors.toList()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numbers.size() - 1; i++)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if (numbers.get(i).equals(numbers.get(i + 1))) {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numbers.set(i, numbers.get(i) + numbers.get(i + 1));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(i + 1);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</a:rPr>
              <a:t>     i = -1;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}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it-IT" sz="2400" i="1" dirty="0">
                <a:solidFill>
                  <a:schemeClr val="accent2"/>
                </a:solidFill>
              </a:rPr>
              <a:t>Continue on the next slide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(1)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Sum Adjacent Equal Numbers (2)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</a:t>
            </a:r>
            <a:r>
              <a:rPr lang="en-GB" sz="2400" dirty="0" err="1">
                <a:solidFill>
                  <a:schemeClr val="tx1"/>
                </a:solidFill>
                <a:cs typeface="Arial" panose="020B0604020202020204" pitchFamily="34" charset="0"/>
              </a:rPr>
              <a:t>DecimalFormat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90405" y="1417118"/>
            <a:ext cx="11766068" cy="4847069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Scanner sc = new Scanner(System.in);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numbers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(sc.nextLine().split(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	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size = </a:t>
            </a: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numbers.size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();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for (int i = 0; </a:t>
            </a:r>
            <a:r>
              <a:rPr lang="en-GB" sz="2400" dirty="0" err="1">
                <a:solidFill>
                  <a:schemeClr val="tx1"/>
                </a:solidFill>
              </a:rPr>
              <a:t>i</a:t>
            </a:r>
            <a:r>
              <a:rPr lang="en-GB" sz="2400" dirty="0">
                <a:solidFill>
                  <a:schemeClr val="tx1"/>
                </a:solidFill>
              </a:rPr>
              <a:t> &lt; size / 2; i++) {</a:t>
            </a:r>
            <a:endParaRPr lang="bg-BG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</a:rPr>
              <a:t>  numbers.set(i, numbers.get(i) + numbers.get(numbers.size() - 1));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numbers.</a:t>
            </a:r>
            <a:r>
              <a:rPr lang="en-GB" sz="2400" dirty="0">
                <a:solidFill>
                  <a:schemeClr val="bg1"/>
                </a:solidFill>
              </a:rPr>
              <a:t>remove</a:t>
            </a:r>
            <a:r>
              <a:rPr lang="en-GB" sz="2400" dirty="0">
                <a:solidFill>
                  <a:schemeClr val="tx1"/>
                </a:solidFill>
              </a:rPr>
              <a:t>(numbers.size() - 1);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dirty="0" err="1">
                <a:solidFill>
                  <a:schemeClr val="tx1"/>
                </a:solidFill>
              </a:rPr>
              <a:t>System.out.println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 err="1">
                <a:solidFill>
                  <a:schemeClr val="tx1"/>
                </a:solidFill>
              </a:rPr>
              <a:t>numbers.toString</a:t>
            </a:r>
            <a:r>
              <a:rPr lang="en-GB" sz="2400" dirty="0">
                <a:solidFill>
                  <a:schemeClr val="tx1"/>
                </a:solidFill>
              </a:rPr>
              <a:t>().</a:t>
            </a:r>
            <a:r>
              <a:rPr lang="en-GB" sz="2400" dirty="0" err="1">
                <a:solidFill>
                  <a:schemeClr val="tx1"/>
                </a:solidFill>
              </a:rPr>
              <a:t>replaceAll</a:t>
            </a:r>
            <a:r>
              <a:rPr lang="en-GB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Gauss' Trick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#tech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are not equal, just add the </a:t>
            </a:r>
            <a:br>
              <a:rPr lang="en-US" dirty="0"/>
            </a:br>
            <a:r>
              <a:rPr lang="en-US" dirty="0"/>
              <a:t>remaining elements at the end of the list: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293217"/>
          </a:xfrm>
        </p:spPr>
        <p:txBody>
          <a:bodyPr/>
          <a:lstStyle/>
          <a:p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Read the input</a:t>
            </a:r>
          </a:p>
          <a:p>
            <a:r>
              <a:rPr lang="en-GB" dirty="0">
                <a:solidFill>
                  <a:schemeClr val="bg1"/>
                </a:solidFill>
              </a:rPr>
              <a:t>List&lt;Integer&gt; </a:t>
            </a:r>
            <a:r>
              <a:rPr lang="en-GB" dirty="0">
                <a:solidFill>
                  <a:schemeClr val="tx1"/>
                </a:solidFill>
              </a:rPr>
              <a:t>resultNums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=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/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</a:t>
            </a:r>
            <a:r>
              <a:rPr lang="en-GB" dirty="0">
                <a:solidFill>
                  <a:schemeClr val="bg1"/>
                </a:solidFill>
              </a:rPr>
              <a:t>Math.min(</a:t>
            </a:r>
            <a:r>
              <a:rPr lang="en-GB" dirty="0">
                <a:solidFill>
                  <a:schemeClr val="tx1"/>
                </a:solidFill>
              </a:rPr>
              <a:t>nums1.</a:t>
            </a:r>
            <a:r>
              <a:rPr lang="en-GB" dirty="0">
                <a:solidFill>
                  <a:schemeClr val="bg1"/>
                </a:solidFill>
              </a:rPr>
              <a:t>size()</a:t>
            </a:r>
            <a:r>
              <a:rPr lang="en-GB" dirty="0"/>
              <a:t>, </a:t>
            </a:r>
            <a:r>
              <a:rPr lang="en-GB" dirty="0">
                <a:solidFill>
                  <a:schemeClr val="tx1"/>
                </a:solidFill>
              </a:rPr>
              <a:t>nums2.</a:t>
            </a:r>
            <a:r>
              <a:rPr lang="en-GB" dirty="0">
                <a:solidFill>
                  <a:schemeClr val="bg1"/>
                </a:solidFill>
              </a:rPr>
              <a:t>size())</a:t>
            </a:r>
            <a:r>
              <a:rPr lang="en-GB" dirty="0">
                <a:solidFill>
                  <a:schemeClr val="tx1"/>
                </a:solidFill>
              </a:rPr>
              <a:t>;</a:t>
            </a:r>
            <a:r>
              <a:rPr lang="en-GB" dirty="0"/>
              <a:t>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{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Add numbers in </a:t>
            </a:r>
            <a:r>
              <a:rPr lang="en-GB" i="1" dirty="0" err="1">
                <a:solidFill>
                  <a:schemeClr val="accent2"/>
                </a:solidFill>
              </a:rPr>
              <a:t>resultNums</a:t>
            </a:r>
            <a:endParaRPr lang="en-GB" i="1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bg1"/>
                </a:solidFill>
              </a:rPr>
              <a:t>if (</a:t>
            </a:r>
            <a:r>
              <a:rPr lang="en-GB" dirty="0">
                <a:solidFill>
                  <a:schemeClr val="tx1"/>
                </a:solidFill>
              </a:rPr>
              <a:t>nums1.size()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(getRemainingElements(nums1, nums2));</a:t>
            </a:r>
          </a:p>
          <a:p>
            <a:r>
              <a:rPr lang="en-GB" dirty="0">
                <a:solidFill>
                  <a:schemeClr val="bg1"/>
                </a:solidFill>
              </a:rPr>
              <a:t>else if (</a:t>
            </a:r>
            <a:r>
              <a:rPr lang="en-GB" dirty="0">
                <a:solidFill>
                  <a:schemeClr val="tx1"/>
                </a:solidFill>
              </a:rPr>
              <a:t>nums2.size()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&gt;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nums1.size()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tx1"/>
                </a:solidFill>
              </a:rPr>
              <a:t>resultNums.</a:t>
            </a:r>
            <a:r>
              <a:rPr lang="en-GB" dirty="0">
                <a:solidFill>
                  <a:schemeClr val="bg1"/>
                </a:solidFill>
              </a:rPr>
              <a:t>addAll</a:t>
            </a:r>
            <a:r>
              <a:rPr lang="en-GB" dirty="0">
                <a:solidFill>
                  <a:schemeClr val="tx1"/>
                </a:solidFill>
              </a:rPr>
              <a:t>(getRemainingElements(nums2, nums1));</a:t>
            </a:r>
          </a:p>
          <a:p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resultNums.toString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 err="1">
                <a:solidFill>
                  <a:schemeClr val="tx1"/>
                </a:solidFill>
              </a:rPr>
              <a:t>replaceAll</a:t>
            </a:r>
            <a:r>
              <a:rPr lang="en-GB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(1)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Merging Lists (2)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70653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getRemainingElements</a:t>
            </a:r>
          </a:p>
          <a:p>
            <a:r>
              <a:rPr lang="en-GB" dirty="0">
                <a:solidFill>
                  <a:schemeClr val="tx1"/>
                </a:solidFill>
              </a:rPr>
              <a:t>	(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longerList,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shorterList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>
                <a:solidFill>
                  <a:schemeClr val="bg1"/>
                </a:solidFill>
              </a:rPr>
              <a:t>List&lt;Integer&gt;</a:t>
            </a:r>
            <a:r>
              <a:rPr lang="en-GB" dirty="0">
                <a:solidFill>
                  <a:schemeClr val="tx1"/>
                </a:solidFill>
              </a:rPr>
              <a:t> nums = new </a:t>
            </a:r>
            <a:r>
              <a:rPr lang="en-GB" dirty="0">
                <a:solidFill>
                  <a:schemeClr val="bg1"/>
                </a:solidFill>
              </a:rPr>
              <a:t>ArrayList&lt;&gt;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i = shorterList.size(); i &lt; longerList.size();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add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longerList.</a:t>
            </a:r>
            <a:r>
              <a:rPr lang="en-GB" dirty="0" err="1">
                <a:solidFill>
                  <a:schemeClr val="bg1"/>
                </a:solidFill>
              </a:rPr>
              <a:t>get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));</a:t>
            </a:r>
          </a:p>
          <a:p>
            <a:r>
              <a:rPr lang="en-GB" dirty="0">
                <a:solidFill>
                  <a:schemeClr val="tx1"/>
                </a:solidFill>
              </a:rPr>
              <a:t>  return nums;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Reading and Manipulating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Sorting Lists and Arrays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770318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 n = Integer.parseInt(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.nextLine());</a:t>
            </a:r>
          </a:p>
          <a:p>
            <a:r>
              <a:rPr lang="en-GB" dirty="0">
                <a:solidFill>
                  <a:schemeClr val="bg1"/>
                </a:solidFill>
              </a:rPr>
              <a:t>List&lt;String&gt; </a:t>
            </a:r>
            <a:r>
              <a:rPr lang="en-GB" dirty="0">
                <a:solidFill>
                  <a:schemeClr val="tx1"/>
                </a:solidFill>
              </a:rPr>
              <a:t>products = </a:t>
            </a:r>
            <a:r>
              <a:rPr lang="en-GB" dirty="0">
                <a:solidFill>
                  <a:schemeClr val="bg1"/>
                </a:solidFill>
              </a:rPr>
              <a:t>new ArrayList&lt;&gt;()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currentProduct = 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.nextLine();</a:t>
            </a:r>
          </a:p>
          <a:p>
            <a:r>
              <a:rPr lang="en-GB" dirty="0">
                <a:solidFill>
                  <a:schemeClr val="tx1"/>
                </a:solidFill>
              </a:rPr>
              <a:t>  products.</a:t>
            </a:r>
            <a:r>
              <a:rPr lang="en-GB" dirty="0">
                <a:solidFill>
                  <a:schemeClr val="bg1"/>
                </a:solidFill>
              </a:rPr>
              <a:t>add(</a:t>
            </a:r>
            <a:r>
              <a:rPr lang="en-GB" dirty="0">
                <a:solidFill>
                  <a:schemeClr val="tx1"/>
                </a:solidFill>
              </a:rPr>
              <a:t>currentProduct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</a:t>
            </a:r>
            <a:r>
              <a:rPr lang="en-GB" dirty="0">
                <a:solidFill>
                  <a:schemeClr val="bg1"/>
                </a:solidFill>
              </a:rPr>
              <a:t>sort(</a:t>
            </a:r>
            <a:r>
              <a:rPr lang="en-GB" dirty="0">
                <a:solidFill>
                  <a:schemeClr val="tx1"/>
                </a:solidFill>
              </a:rPr>
              <a:t>products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products.size();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System.out.printf("%d.%s%n", i + 1, products.get(i));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List of Products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9634" y="1345284"/>
            <a:ext cx="11533711" cy="5331112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List&lt;Integer&gt; nums </a:t>
            </a:r>
            <a:r>
              <a:rPr lang="en-US" sz="2400" dirty="0">
                <a:cs typeface="Arial" panose="020B0604020202020204" pitchFamily="34" charset="0"/>
              </a:rPr>
              <a:t>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Arrays.stream(sc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.nextLine().split(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dirty="0">
                <a:cs typeface="Arial" panose="020B0604020202020204" pitchFamily="34" charset="0"/>
              </a:rPr>
              <a:t>   	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.map(Integer::parseInt).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collect(</a:t>
            </a:r>
            <a:r>
              <a:rPr lang="en-US" sz="2400" dirty="0" err="1">
                <a:solidFill>
                  <a:schemeClr val="bg1"/>
                </a:solidFill>
                <a:cs typeface="Arial" panose="020B0604020202020204" pitchFamily="34" charset="0"/>
              </a:rPr>
              <a:t>Collectors.toList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())</a:t>
            </a:r>
            <a:r>
              <a:rPr lang="en-US" sz="2400" dirty="0">
                <a:cs typeface="Arial" panose="020B0604020202020204" pitchFamily="34" charset="0"/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for (int i = 0; i &lt; nums.size(); i++)</a:t>
            </a:r>
          </a:p>
          <a:p>
            <a:r>
              <a:rPr lang="en-GB" dirty="0">
                <a:solidFill>
                  <a:schemeClr val="tx1"/>
                </a:solidFill>
              </a:rPr>
              <a:t>  if (nums.get(i) &lt; 0)</a:t>
            </a:r>
          </a:p>
          <a:p>
            <a:r>
              <a:rPr lang="en-GB" dirty="0"/>
              <a:t>    </a:t>
            </a:r>
            <a:r>
              <a:rPr lang="en-GB" dirty="0" err="1">
                <a:solidFill>
                  <a:schemeClr val="tx1"/>
                </a:solidFill>
              </a:rPr>
              <a:t>nums.</a:t>
            </a:r>
            <a:r>
              <a:rPr lang="en-GB" dirty="0" err="1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bg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--</a:t>
            </a:r>
            <a:r>
              <a:rPr lang="en-GB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;</a:t>
            </a:r>
          </a:p>
          <a:p>
            <a:r>
              <a:rPr lang="en-GB" dirty="0">
                <a:solidFill>
                  <a:schemeClr val="tx1"/>
                </a:solidFill>
              </a:rPr>
              <a:t>Collections.reverse(nums);</a:t>
            </a:r>
          </a:p>
          <a:p>
            <a:r>
              <a:rPr lang="en-GB" dirty="0">
                <a:solidFill>
                  <a:schemeClr val="tx1"/>
                </a:solidFill>
              </a:rPr>
              <a:t>if (nums.size() == 0) 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("empty");</a:t>
            </a:r>
          </a:p>
          <a:p>
            <a:r>
              <a:rPr lang="en-GB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nums.toString</a:t>
            </a:r>
            <a:r>
              <a:rPr lang="en-US" sz="2400" dirty="0">
                <a:solidFill>
                  <a:schemeClr val="tx1"/>
                </a:solidFill>
              </a:rPr>
              <a:t>().</a:t>
            </a:r>
            <a:r>
              <a:rPr lang="en-US" sz="2400" dirty="0" err="1">
                <a:solidFill>
                  <a:schemeClr val="tx1"/>
                </a:solidFill>
              </a:rPr>
              <a:t>replaceAll</a:t>
            </a:r>
            <a:r>
              <a:rPr lang="en-US" sz="2400" dirty="0">
                <a:solidFill>
                  <a:schemeClr val="tx1"/>
                </a:solidFill>
              </a:rPr>
              <a:t>("[\\[\\],]", ""));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Remove Negatives and Reverse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Lists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List Manipulating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Reading Lists from the Console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Sorting Lists and Arrays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8711-BA59-4333-A01F-1AADD6578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588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https://softuni.bg/courses/technology-fundamentals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0992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667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7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remove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nums.remove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Integer.valueOf</a:t>
            </a:r>
            <a:r>
              <a:rPr lang="en-US" dirty="0">
                <a:solidFill>
                  <a:schemeClr val="tx1"/>
                </a:solidFill>
              </a:rPr>
              <a:t>(40));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System.out.print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nums.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– Appends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– Deletes an Element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1688</Words>
  <Application>Microsoft Office PowerPoint</Application>
  <PresentationFormat>Widescreen</PresentationFormat>
  <Paragraphs>355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1_SoftUni3_1</vt:lpstr>
      <vt:lpstr>Lists</vt:lpstr>
      <vt:lpstr>Questions?</vt:lpstr>
      <vt:lpstr>Table of Contents</vt:lpstr>
      <vt:lpstr>PowerPoint Presentation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PowerPoint Presentation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PowerPoint Presentation</vt:lpstr>
      <vt:lpstr>PowerPoint Presentation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- Lists - Java</dc:title>
  <dc:subject>Technology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Technology Fundamentals Course @ SoftUni – https://softuni.bg/courses/technology-fundamentals</dc:description>
  <cp:lastModifiedBy>Slavi Kapsalov</cp:lastModifiedBy>
  <cp:revision>259</cp:revision>
  <dcterms:created xsi:type="dcterms:W3CDTF">2018-05-23T13:08:44Z</dcterms:created>
  <dcterms:modified xsi:type="dcterms:W3CDTF">2019-02-19T15:48:09Z</dcterms:modified>
  <cp:category>programming fundamentals;computer programming;software development;web development</cp:category>
</cp:coreProperties>
</file>