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402" r:id="rId3"/>
    <p:sldId id="507" r:id="rId4"/>
    <p:sldId id="510" r:id="rId5"/>
    <p:sldId id="467" r:id="rId6"/>
    <p:sldId id="468" r:id="rId7"/>
    <p:sldId id="469" r:id="rId8"/>
    <p:sldId id="509" r:id="rId9"/>
    <p:sldId id="539" r:id="rId10"/>
    <p:sldId id="473" r:id="rId11"/>
    <p:sldId id="474" r:id="rId12"/>
    <p:sldId id="476" r:id="rId13"/>
    <p:sldId id="477" r:id="rId14"/>
    <p:sldId id="478" r:id="rId15"/>
    <p:sldId id="479" r:id="rId16"/>
    <p:sldId id="262" r:id="rId17"/>
    <p:sldId id="541" r:id="rId18"/>
    <p:sldId id="540" r:id="rId19"/>
    <p:sldId id="542" r:id="rId20"/>
    <p:sldId id="265" r:id="rId21"/>
    <p:sldId id="266" r:id="rId22"/>
    <p:sldId id="277" r:id="rId23"/>
    <p:sldId id="285" r:id="rId24"/>
    <p:sldId id="286" r:id="rId25"/>
    <p:sldId id="548" r:id="rId26"/>
    <p:sldId id="349" r:id="rId27"/>
    <p:sldId id="543" r:id="rId28"/>
    <p:sldId id="549" r:id="rId29"/>
    <p:sldId id="550" r:id="rId30"/>
    <p:sldId id="546" r:id="rId31"/>
    <p:sldId id="54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7"/>
            <p14:sldId id="510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509"/>
            <p14:sldId id="539"/>
          </p14:sldIdLst>
        </p14:section>
        <p14:section name="Using the Built-in API Classes" id="{2D42B56A-F38B-4058-B741-D9F831CA133A}">
          <p14:sldIdLst>
            <p14:sldId id="473"/>
            <p14:sldId id="474"/>
            <p14:sldId id="476"/>
            <p14:sldId id="477"/>
            <p14:sldId id="478"/>
            <p14:sldId id="479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542"/>
            <p14:sldId id="265"/>
            <p14:sldId id="266"/>
            <p14:sldId id="277"/>
            <p14:sldId id="285"/>
            <p14:sldId id="286"/>
            <p14:sldId id="548"/>
          </p14:sldIdLst>
        </p14:section>
        <p14:section name="Conclusion" id="{5460F7B7-3ABE-4780-8F87-81FE8F0401A8}">
          <p14:sldIdLst>
            <p14:sldId id="349"/>
            <p14:sldId id="543"/>
            <p14:sldId id="549"/>
            <p14:sldId id="550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7" autoAdjust="0"/>
    <p:restoredTop sz="94533" autoAdjust="0"/>
  </p:normalViewPr>
  <p:slideViewPr>
    <p:cSldViewPr>
      <p:cViewPr varScale="1">
        <p:scale>
          <a:sx n="86" d="100"/>
          <a:sy n="86" d="100"/>
        </p:scale>
        <p:origin x="45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81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3431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251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4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1.png"/><Relationship Id="rId10" Type="http://schemas.openxmlformats.org/officeDocument/2006/relationships/image" Target="../media/image4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915"/>
          </a:xfrm>
        </p:spPr>
        <p:txBody>
          <a:bodyPr/>
          <a:lstStyle/>
          <a:p>
            <a:r>
              <a:rPr lang="en-US" dirty="0"/>
              <a:t>Java provides ready-to-use classes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dirty="0"/>
              <a:t>Using static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Java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737826"/>
            <a:ext cx="7696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https://judge.softuni.bg/Contests/1319/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4682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79812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79812" y="3398678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3835" y="2850222"/>
            <a:ext cx="457200" cy="121339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2362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1356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0412" y="2850222"/>
            <a:ext cx="457200" cy="137160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600200"/>
            <a:ext cx="108013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String[] words = 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().split(" ");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</a:t>
            </a:r>
            <a:r>
              <a:rPr lang="en-US" dirty="0" err="1">
                <a:solidFill>
                  <a:schemeClr val="tx1"/>
                </a:solidFill>
              </a:rPr>
              <a:t>words.length</a:t>
            </a:r>
            <a:r>
              <a:rPr lang="en-US" dirty="0">
                <a:solidFill>
                  <a:schemeClr val="tx1"/>
                </a:solidFill>
              </a:rPr>
              <a:t>; pos1++) 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</a:t>
            </a:r>
            <a:r>
              <a:rPr lang="en-US" dirty="0" err="1">
                <a:solidFill>
                  <a:schemeClr val="tx1"/>
                </a:solidFill>
              </a:rPr>
              <a:t>rnd.</a:t>
            </a:r>
            <a:r>
              <a:rPr lang="en-US" dirty="0" err="1">
                <a:solidFill>
                  <a:schemeClr val="bg1"/>
                </a:solidFill>
              </a:rPr>
              <a:t>nextInt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words.length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System.lineSeparator</a:t>
            </a:r>
            <a:r>
              <a:rPr lang="en-US" dirty="0">
                <a:solidFill>
                  <a:schemeClr val="tx1"/>
                </a:solidFill>
              </a:rPr>
              <a:t>(), words));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https://judge.softuni.bg/Contests/1319/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358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7249" y="2955226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5548" y="3321346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2302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5339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2493" y="2148138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756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0605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7759" y="2141853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0236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7249" y="4396253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426" y="4994350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https://judge.softuni.bg/Contests/1319/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295400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</a:t>
            </a:r>
          </a:p>
          <a:p>
            <a:r>
              <a:rPr lang="en-US" dirty="0">
                <a:solidFill>
                  <a:schemeClr val="tx1"/>
                </a:solidFill>
              </a:rPr>
              <a:t>	new </a:t>
            </a:r>
            <a:r>
              <a:rPr lang="en-US" dirty="0" err="1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String.valueOf</a:t>
            </a:r>
            <a:r>
              <a:rPr lang="en-US" dirty="0">
                <a:solidFill>
                  <a:schemeClr val="tx1"/>
                </a:solidFill>
              </a:rPr>
              <a:t>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f = </a:t>
            </a:r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dirty="0" err="1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BigInteger</a:t>
            </a:r>
            <a:r>
              <a:rPr lang="en-US" dirty="0" err="1">
                <a:solidFill>
                  <a:schemeClr val="tx1"/>
                </a:solidFill>
              </a:rPr>
              <a:t>.valueOf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String.valueOf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))));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748248" y="167640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8012" y="312420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https://judge.softuni.bg/Contests/1319/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1066" y="3987632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99212" y="3066535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28059" y="4688117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1541" y="3643187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3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2711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5600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2711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6000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3" y="3394272"/>
            <a:ext cx="47244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private </a:t>
            </a:r>
            <a:r>
              <a:rPr lang="en-GB" dirty="0" err="1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sides;</a:t>
            </a:r>
          </a:p>
          <a:p>
            <a:r>
              <a:rPr lang="en-GB" dirty="0">
                <a:solidFill>
                  <a:schemeClr val="bg1"/>
                </a:solidFill>
              </a:rPr>
              <a:t>  private String </a:t>
            </a:r>
            <a:r>
              <a:rPr lang="en-GB" dirty="0">
                <a:solidFill>
                  <a:schemeClr val="tx1"/>
                </a:solidFill>
              </a:rPr>
              <a:t>type;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bg1"/>
                </a:solidFill>
              </a:rPr>
              <a:t>public void roll()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582" y="20787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861" y="4196420"/>
            <a:ext cx="1510949" cy="53721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5591377"/>
            <a:ext cx="2066672" cy="53721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1647" y="1354401"/>
            <a:ext cx="8726965" cy="5293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getSides</a:t>
            </a:r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GB" dirty="0">
                <a:solidFill>
                  <a:schemeClr val="tx1"/>
                </a:solidFill>
              </a:rPr>
              <a:t>{ </a:t>
            </a:r>
            <a:r>
              <a:rPr lang="en-GB" dirty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GB" dirty="0">
                <a:solidFill>
                  <a:schemeClr val="bg1"/>
                </a:solidFill>
              </a:rPr>
              <a:t>.sides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}</a:t>
            </a:r>
            <a:endParaRPr lang="en-GB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setSides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sides) </a:t>
            </a:r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GB" dirty="0">
                <a:solidFill>
                  <a:schemeClr val="bg1"/>
                </a:solidFill>
              </a:rPr>
              <a:t>.sides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getType</a:t>
            </a:r>
            <a:r>
              <a:rPr lang="en-GB" dirty="0">
                <a:solidFill>
                  <a:schemeClr val="tx1"/>
                </a:solidFill>
              </a:rPr>
              <a:t>() { </a:t>
            </a:r>
            <a:r>
              <a:rPr lang="en-GB" dirty="0">
                <a:solidFill>
                  <a:schemeClr val="bg1"/>
                </a:solidFill>
              </a:rPr>
              <a:t>return </a:t>
            </a:r>
            <a:r>
              <a:rPr lang="en-GB" dirty="0" err="1">
                <a:solidFill>
                  <a:schemeClr val="bg1"/>
                </a:solidFill>
              </a:rPr>
              <a:t>this.type</a:t>
            </a:r>
            <a:r>
              <a:rPr lang="en-GB" dirty="0">
                <a:solidFill>
                  <a:schemeClr val="bg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}</a:t>
            </a:r>
          </a:p>
          <a:p>
            <a:r>
              <a:rPr lang="en-GB" dirty="0">
                <a:solidFill>
                  <a:schemeClr val="tx1"/>
                </a:solidFill>
              </a:rPr>
              <a:t>  public </a:t>
            </a:r>
            <a:r>
              <a:rPr lang="en-GB" dirty="0">
                <a:solidFill>
                  <a:schemeClr val="bg1"/>
                </a:solidFill>
              </a:rPr>
              <a:t>void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setType</a:t>
            </a:r>
            <a:r>
              <a:rPr lang="en-GB" dirty="0">
                <a:solidFill>
                  <a:schemeClr val="tx1"/>
                </a:solidFill>
              </a:rPr>
              <a:t>(String type) {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bg1"/>
                </a:solidFill>
              </a:rPr>
              <a:t>this.type</a:t>
            </a:r>
            <a:r>
              <a:rPr lang="en-GB" dirty="0">
                <a:solidFill>
                  <a:schemeClr val="bg1"/>
                </a:solidFill>
              </a:rPr>
              <a:t> = type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582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129" y="5453739"/>
            <a:ext cx="2086856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Fields</a:t>
            </a:r>
          </a:p>
          <a:p>
            <a:pPr lvl="1"/>
            <a:r>
              <a:rPr lang="en-US" sz="3400" dirty="0"/>
              <a:t>Constructors</a:t>
            </a:r>
          </a:p>
          <a:p>
            <a:pPr lvl="1"/>
            <a:r>
              <a:rPr lang="en-US" sz="3400" dirty="0"/>
              <a:t>Methods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0100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6245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0100" y="5275426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26" y="192459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916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 = </a:t>
            </a:r>
            <a:r>
              <a:rPr lang="en-US" sz="2400" dirty="0" err="1">
                <a:solidFill>
                  <a:schemeClr val="tx1"/>
                </a:solidFill>
              </a:rPr>
              <a:t>rnd.nextInt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this.sides</a:t>
            </a:r>
            <a:r>
              <a:rPr lang="en-US" sz="2400" dirty="0">
                <a:solidFill>
                  <a:schemeClr val="tx1"/>
                </a:solidFill>
              </a:rPr>
              <a:t>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09" y="2057400"/>
            <a:ext cx="3102572" cy="38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7400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370012" y="4419600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75" y="2345990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803091" y="2903026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7012" y="1891505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</a:t>
            </a:r>
            <a:r>
              <a:rPr lang="en-US" dirty="0" err="1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27612" y="1891504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StartUp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398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holds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9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374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099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4420AE-66D2-4447-A0C9-6415726F1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6457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253059"/>
              </p:ext>
            </p:extLst>
          </p:nvPr>
        </p:nvGraphicFramePr>
        <p:xfrm>
          <a:off x="2066924" y="3085812"/>
          <a:ext cx="2140929" cy="2460371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696" y="3500042"/>
            <a:ext cx="5199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682" y="5334722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007" y="4315997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370" y="309286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/>
              <a:t>Fields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month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year</a:t>
            </a:r>
          </a:p>
          <a:p>
            <a:pPr lvl="1"/>
            <a:r>
              <a:rPr lang="en-US" dirty="0"/>
              <a:t>Data, e.g.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getYear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One class may have many instances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8287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47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692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48" y="4012658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fields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7223" y="2667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4006695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6FA3-DDBC-4058-9F36-42DB48A00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9412" y="236220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2759</TotalTime>
  <Words>1496</Words>
  <Application>Microsoft Office PowerPoint</Application>
  <PresentationFormat>Custom</PresentationFormat>
  <Paragraphs>321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SoftUni3_1</vt:lpstr>
      <vt:lpstr>Objects and Classes</vt:lpstr>
      <vt:lpstr>Table of Contents</vt:lpstr>
      <vt:lpstr>Have a Question?</vt:lpstr>
      <vt:lpstr>PowerPoint Presentation</vt:lpstr>
      <vt:lpstr>Objects</vt:lpstr>
      <vt:lpstr>Classes</vt:lpstr>
      <vt:lpstr>Objects – Instances of Classes</vt:lpstr>
      <vt:lpstr>Classes vs. Objects</vt:lpstr>
      <vt:lpstr>PowerPoint Presentation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PowerPoint Presentation</vt:lpstr>
      <vt:lpstr>Defining Simple Classes</vt:lpstr>
      <vt:lpstr>Naming Classes</vt:lpstr>
      <vt:lpstr>Class Members</vt:lpstr>
      <vt:lpstr>Getters and Setters</vt:lpstr>
      <vt:lpstr>Creating an Object</vt:lpstr>
      <vt:lpstr>Methods</vt:lpstr>
      <vt:lpstr>Constructors</vt:lpstr>
      <vt:lpstr>Constructors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Objects and Classes - Java</dc:title>
  <dc:subject>Technology Fundamentals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445</cp:revision>
  <dcterms:created xsi:type="dcterms:W3CDTF">2014-01-02T17:00:34Z</dcterms:created>
  <dcterms:modified xsi:type="dcterms:W3CDTF">2019-02-26T17:21:52Z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