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60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6" y="1888054"/>
            <a:ext cx="9119010" cy="1753567"/>
          </a:xfrm>
        </p:spPr>
        <p:txBody>
          <a:bodyPr/>
          <a:lstStyle/>
          <a:p>
            <a:pPr algn="ctr"/>
            <a:r>
              <a:rPr lang="ru-RU" sz="3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Кластеризация клеток периферической крови от здорового донора после </a:t>
            </a:r>
            <a:br>
              <a:rPr lang="ru-RU" sz="3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ru-RU" sz="3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single-cell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RNA </a:t>
            </a:r>
            <a:r>
              <a:rPr lang="ru-RU" sz="3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sequencing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Чувакова Любовь Николаевна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C866-9994-9184-BD7B-D0C761CBCE2A}"/>
              </a:ext>
            </a:extLst>
          </p:cNvPr>
          <p:cNvSpPr txBox="1"/>
          <p:nvPr/>
        </p:nvSpPr>
        <p:spPr>
          <a:xfrm>
            <a:off x="3518453" y="427383"/>
            <a:ext cx="42290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300" dirty="0">
                <a:latin typeface="+mn-lt"/>
              </a:rPr>
              <a:t>Этапы </a:t>
            </a:r>
            <a:r>
              <a:rPr lang="en-US" sz="2300" dirty="0">
                <a:latin typeface="+mn-lt"/>
              </a:rPr>
              <a:t>single-cell RNA sequencing</a:t>
            </a:r>
            <a:endParaRPr lang="ru-RU" sz="23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77D59-491E-DD67-5352-112DC82F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31" y="361949"/>
            <a:ext cx="5426710" cy="2933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C43C6-43D5-14BB-F1F7-9ADC798C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7" y="3295649"/>
            <a:ext cx="5837379" cy="3134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180A1A-E0B0-14E1-FBC6-01E4B411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55" y="3562352"/>
            <a:ext cx="3702176" cy="20035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6E312F-5109-1918-5F14-0007A1998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554" y="3657412"/>
            <a:ext cx="4268891" cy="2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173296-6B9E-8382-065B-B1E423CC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7" y="1560429"/>
            <a:ext cx="5940425" cy="30016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93E01B-ECE2-346A-42D1-8E17E35FD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802" y="1560429"/>
            <a:ext cx="4381431" cy="42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2D7D08-094F-346D-6A1C-0ACAECD71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66" y="705681"/>
            <a:ext cx="8207523" cy="188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B9B0BB-A7CD-6B32-9883-2442D9089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52" y="2651677"/>
            <a:ext cx="8295327" cy="180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83E4B3-7492-9515-81DF-19492CF3A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52" y="4581939"/>
            <a:ext cx="8295326" cy="1808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81369-EBB7-95E7-87F6-207937699F51}"/>
              </a:ext>
            </a:extLst>
          </p:cNvPr>
          <p:cNvSpPr txBox="1"/>
          <p:nvPr/>
        </p:nvSpPr>
        <p:spPr>
          <a:xfrm>
            <a:off x="6096000" y="236762"/>
            <a:ext cx="31245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300" dirty="0" err="1">
                <a:latin typeface="+mn-lt"/>
              </a:rPr>
              <a:t>Препроцессинг</a:t>
            </a:r>
            <a:r>
              <a:rPr lang="ru-RU" sz="2300" dirty="0">
                <a:latin typeface="+mn-lt"/>
              </a:rPr>
              <a:t>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D466-0801-A50A-2BB7-0A09D8975702}"/>
              </a:ext>
            </a:extLst>
          </p:cNvPr>
          <p:cNvSpPr txBox="1"/>
          <p:nvPr/>
        </p:nvSpPr>
        <p:spPr>
          <a:xfrm>
            <a:off x="41763" y="1335084"/>
            <a:ext cx="344780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Исходно: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число клеток × число генов</a:t>
            </a:r>
          </a:p>
          <a:p>
            <a:r>
              <a:rPr lang="ru-RU" sz="1600" kern="100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	     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3069478 × 36601. </a:t>
            </a:r>
          </a:p>
          <a:p>
            <a:pPr algn="l"/>
            <a:endParaRPr lang="ru-RU" sz="23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E711F-60AF-B341-84A1-66BB4B8E415D}"/>
              </a:ext>
            </a:extLst>
          </p:cNvPr>
          <p:cNvSpPr txBox="1"/>
          <p:nvPr/>
        </p:nvSpPr>
        <p:spPr>
          <a:xfrm>
            <a:off x="934279" y="4790662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22019 × 36601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30641-DAA3-F997-25A5-5E4D4BA4C0EB}"/>
              </a:ext>
            </a:extLst>
          </p:cNvPr>
          <p:cNvSpPr txBox="1"/>
          <p:nvPr/>
        </p:nvSpPr>
        <p:spPr>
          <a:xfrm>
            <a:off x="527790" y="5803196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variable genes: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22019х3000</a:t>
            </a: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F171EF-8CAF-F4B9-D5EC-9E5D290E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224" y="3429000"/>
            <a:ext cx="3963776" cy="32324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B099F0-CBC3-F05B-C706-62AD0C3D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77" y="840785"/>
            <a:ext cx="3955123" cy="30330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E0B107-986B-FAE1-F2D0-473ACBA7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227" y="840785"/>
            <a:ext cx="5827650" cy="14720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A7CFD3-D7A6-391D-CC59-F5593142F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36" y="2301504"/>
            <a:ext cx="7670041" cy="405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37C75-ACB9-59ED-056F-45F6B6A61DAC}"/>
              </a:ext>
            </a:extLst>
          </p:cNvPr>
          <p:cNvSpPr txBox="1"/>
          <p:nvPr/>
        </p:nvSpPr>
        <p:spPr>
          <a:xfrm>
            <a:off x="2840666" y="227615"/>
            <a:ext cx="7553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 err="1">
                <a:latin typeface="+mn-lt"/>
              </a:rPr>
              <a:t>tSNE</a:t>
            </a:r>
            <a:endParaRPr lang="ru-RU" sz="23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1E66-A4CF-DB8C-E28E-A1C88941526C}"/>
              </a:ext>
            </a:extLst>
          </p:cNvPr>
          <p:cNvSpPr txBox="1"/>
          <p:nvPr/>
        </p:nvSpPr>
        <p:spPr>
          <a:xfrm>
            <a:off x="402836" y="1817355"/>
            <a:ext cx="9476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>
                <a:latin typeface="+mn-lt"/>
              </a:rPr>
              <a:t>UMAP</a:t>
            </a:r>
            <a:endParaRPr lang="ru-RU" sz="23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E904E-C931-6846-A1B0-A2C88EA1D9F6}"/>
              </a:ext>
            </a:extLst>
          </p:cNvPr>
          <p:cNvSpPr txBox="1"/>
          <p:nvPr/>
        </p:nvSpPr>
        <p:spPr>
          <a:xfrm>
            <a:off x="8369975" y="394509"/>
            <a:ext cx="9813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>
                <a:latin typeface="+mn-lt"/>
              </a:rPr>
              <a:t>Leiden</a:t>
            </a:r>
            <a:endParaRPr lang="ru-RU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753055-9109-E324-9D8C-4EE1A3A6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" y="1611133"/>
            <a:ext cx="2104114" cy="20299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089F29-DB11-BC7A-9A45-3D1F9EB6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7" y="3641093"/>
            <a:ext cx="2796782" cy="2972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53E05-B778-2A2C-61DB-FB8D2D3334D6}"/>
              </a:ext>
            </a:extLst>
          </p:cNvPr>
          <p:cNvSpPr txBox="1"/>
          <p:nvPr/>
        </p:nvSpPr>
        <p:spPr>
          <a:xfrm>
            <a:off x="906509" y="1164857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C9565E-7F67-0875-1B9A-B2A3485E2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771" y="1053792"/>
            <a:ext cx="3375953" cy="89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585FBB-E4FD-FDA0-5E03-E787D2CAB9B6}"/>
              </a:ext>
            </a:extLst>
          </p:cNvPr>
          <p:cNvSpPr txBox="1"/>
          <p:nvPr/>
        </p:nvSpPr>
        <p:spPr>
          <a:xfrm>
            <a:off x="3632771" y="594930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Random forest</a:t>
            </a:r>
            <a:endParaRPr lang="ru-RU" sz="1600" dirty="0">
              <a:latin typeface="+mn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12A80-82B3-3082-71AB-05766F53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40" y="764207"/>
            <a:ext cx="4732430" cy="23776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CFD37C-FAE7-760F-CCF1-AB4D46F1A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724" y="3270682"/>
            <a:ext cx="4732430" cy="3455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9721D-F66D-4784-78AE-52AE6EC16918}"/>
              </a:ext>
            </a:extLst>
          </p:cNvPr>
          <p:cNvSpPr txBox="1"/>
          <p:nvPr/>
        </p:nvSpPr>
        <p:spPr>
          <a:xfrm>
            <a:off x="7150898" y="189102"/>
            <a:ext cx="21723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300" dirty="0">
                <a:latin typeface="+mn-lt"/>
              </a:rPr>
              <a:t>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AAECFC-24A7-161C-5DBC-3D1DDDE7F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35FF3-00A9-D29E-6B3B-A32537FC6A49}"/>
              </a:ext>
            </a:extLst>
          </p:cNvPr>
          <p:cNvSpPr txBox="1"/>
          <p:nvPr/>
        </p:nvSpPr>
        <p:spPr>
          <a:xfrm>
            <a:off x="273628" y="1394641"/>
            <a:ext cx="1134521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  <a:p>
            <a:pPr algn="l"/>
            <a:endParaRPr lang="ru-RU" sz="2300" dirty="0">
              <a:latin typeface="+mn-lt"/>
            </a:endParaRPr>
          </a:p>
          <a:p>
            <a:pPr marL="457200" indent="-457200">
              <a:buFont typeface="Arial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В данной работе было определено 17 кластеров популяций клеток, которые в последующем предстоит проанализировать.</a:t>
            </a:r>
          </a:p>
          <a:p>
            <a:pPr marL="457200" indent="-457200">
              <a:buFont typeface="Arial"/>
              <a:buAutoNum type="arabicParenR"/>
            </a:pPr>
            <a:endParaRPr lang="ru-RU" sz="1800" kern="10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Для данного анализа подходят только те методы, которые не требуют 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y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» (т.е. данные, которые мы и должны определить и распределить между клетками) на вход, а сами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кластеризуют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данные. </a:t>
            </a:r>
            <a:endParaRPr lang="ru-RU" sz="1800" kern="100" dirty="0">
              <a:effectLst/>
              <a:latin typeface="Times New Roman" panose="02020603050405020304" pitchFamily="18" charset="0"/>
              <a:ea typeface="Noto Serif CJK SC"/>
              <a:cs typeface="Mangal" panose="02040503050203030202" pitchFamily="18" charset="0"/>
            </a:endParaRPr>
          </a:p>
          <a:p>
            <a:pPr marL="457200" indent="-457200" algn="l">
              <a:buAutoNum type="arabicParenR"/>
            </a:pPr>
            <a:endParaRPr lang="ru-RU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0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117</Words>
  <Application>Microsoft Office PowerPoint</Application>
  <PresentationFormat>Широкоэкранный</PresentationFormat>
  <Paragraphs>26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ALS Sector Bold</vt:lpstr>
      <vt:lpstr>Noto Sans Symbols</vt:lpstr>
      <vt:lpstr>Roboto</vt:lpstr>
      <vt:lpstr>Times New Roman</vt:lpstr>
      <vt:lpstr>Arial</vt:lpstr>
      <vt:lpstr>Open Sans</vt:lpstr>
      <vt:lpstr>ALS Sector Regular</vt:lpstr>
      <vt:lpstr>If,kjyVUNE_28012021</vt:lpstr>
      <vt:lpstr>Кластеризация клеток периферической крови от здорового донора после  single-cell RNA sequencing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Любовь</cp:lastModifiedBy>
  <cp:revision>101</cp:revision>
  <dcterms:created xsi:type="dcterms:W3CDTF">2021-02-24T09:03:25Z</dcterms:created>
  <dcterms:modified xsi:type="dcterms:W3CDTF">2023-05-02T16:24:19Z</dcterms:modified>
</cp:coreProperties>
</file>