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60"/>
  </p:normalViewPr>
  <p:slideViewPr>
    <p:cSldViewPr>
      <p:cViewPr>
        <p:scale>
          <a:sx n="80" d="100"/>
          <a:sy n="80" d="100"/>
        </p:scale>
        <p:origin x="413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7:28:32.188" idx="1">
    <p:pos x="4710" y="1794"/>
    <p:text>Американский регионализм в литературе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Genre</a:t>
            </a:r>
            <a:r>
              <a:rPr lang="en-US" sz="3200" dirty="0"/>
              <a:t>, Computation, and the Varieties of Twentieth-Century U.S. </a:t>
            </a:r>
            <a:r>
              <a:rPr lang="en-US" sz="3200" dirty="0" smtClean="0"/>
              <a:t>Fiction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9049" y="4221088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Анализ статьи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2567186" cy="204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22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LuchkovaL\Pictures\орехв\-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016187" cy="54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  <a:p>
            <a:r>
              <a:rPr lang="ru-RU" sz="1200" dirty="0" smtClean="0"/>
              <a:t>Результаты </a:t>
            </a:r>
            <a:r>
              <a:rPr lang="ru-RU" sz="1200" dirty="0"/>
              <a:t>указывают на растущую текучесть жанра в период после Второй мировой войны, когда становится все труднее </a:t>
            </a:r>
            <a:r>
              <a:rPr lang="ru-RU" sz="1200" dirty="0" smtClean="0"/>
              <a:t>разделять</a:t>
            </a:r>
            <a:r>
              <a:rPr lang="ru-RU" sz="1200" dirty="0" smtClean="0"/>
              <a:t> </a:t>
            </a:r>
            <a:r>
              <a:rPr lang="ru-RU" sz="1200" dirty="0"/>
              <a:t>много романов за пределами некоторых сильно кодифицированных форм (особенно детективной фантастики и военных историй). </a:t>
            </a:r>
            <a:endParaRPr lang="ru-RU" sz="1200" dirty="0"/>
          </a:p>
          <a:p>
            <a:endParaRPr lang="ru-RU" sz="1200" dirty="0" smtClean="0"/>
          </a:p>
          <a:p>
            <a:r>
              <a:rPr lang="ru-RU" sz="1200" dirty="0"/>
              <a:t>Различия между текстовыми и полноразмерными моделями </a:t>
            </a:r>
            <a:r>
              <a:rPr lang="ru-RU" sz="1200" dirty="0" smtClean="0"/>
              <a:t>не слишком внушительные</a:t>
            </a:r>
            <a:r>
              <a:rPr lang="ru-RU" sz="1200" dirty="0" smtClean="0"/>
              <a:t>, </a:t>
            </a:r>
            <a:r>
              <a:rPr lang="ru-RU" sz="1200" dirty="0"/>
              <a:t>но в некоторых случаях важны. Модель, основанная на тексте, предполагает </a:t>
            </a:r>
            <a:r>
              <a:rPr lang="ru-RU" sz="1200" dirty="0" smtClean="0"/>
              <a:t>неразрывность </a:t>
            </a:r>
            <a:r>
              <a:rPr lang="ru-RU" sz="1200" dirty="0"/>
              <a:t>между ранним </a:t>
            </a:r>
            <a:r>
              <a:rPr lang="ru-RU" sz="1200" dirty="0" smtClean="0"/>
              <a:t>регионализмом</a:t>
            </a:r>
            <a:r>
              <a:rPr lang="ru-RU" sz="1200" dirty="0" smtClean="0">
                <a:solidFill>
                  <a:srgbClr val="FF0000"/>
                </a:solidFill>
              </a:rPr>
              <a:t>*</a:t>
            </a:r>
            <a:r>
              <a:rPr lang="ru-RU" sz="1200" dirty="0" smtClean="0"/>
              <a:t>*послевоенной </a:t>
            </a:r>
            <a:r>
              <a:rPr lang="ru-RU" sz="1200" dirty="0"/>
              <a:t>научной фантастикой о том, </a:t>
            </a:r>
            <a:r>
              <a:rPr lang="ru-RU" sz="1200" dirty="0" smtClean="0"/>
              <a:t>а </a:t>
            </a:r>
            <a:r>
              <a:rPr lang="ru-RU" sz="1200" dirty="0" smtClean="0"/>
              <a:t> </a:t>
            </a:r>
            <a:r>
              <a:rPr lang="ru-RU" sz="1200" dirty="0"/>
              <a:t>модель с полными </a:t>
            </a:r>
            <a:r>
              <a:rPr lang="ru-RU" sz="1200" dirty="0" smtClean="0"/>
              <a:t>данными этого </a:t>
            </a:r>
            <a:r>
              <a:rPr lang="ru-RU" sz="1200" dirty="0"/>
              <a:t>не обнаруживает</a:t>
            </a:r>
            <a:r>
              <a:rPr lang="ru-RU" sz="1200" dirty="0" smtClean="0"/>
              <a:t>.</a:t>
            </a:r>
          </a:p>
          <a:p>
            <a:endParaRPr lang="ru-RU" sz="1200" dirty="0"/>
          </a:p>
          <a:p>
            <a:r>
              <a:rPr lang="ru-RU" sz="1200" dirty="0" smtClean="0"/>
              <a:t>Исследование подтвердило </a:t>
            </a:r>
            <a:r>
              <a:rPr lang="ru-RU" sz="1200" dirty="0" err="1" smtClean="0"/>
              <a:t>идентификативность</a:t>
            </a:r>
            <a:r>
              <a:rPr lang="ru-RU" sz="1200" dirty="0" smtClean="0"/>
              <a:t> </a:t>
            </a:r>
            <a:r>
              <a:rPr lang="ru-RU" sz="1200" dirty="0"/>
              <a:t>и согласованность узнаваемой родовой фантастики в большом литературном корпусе</a:t>
            </a:r>
            <a:r>
              <a:rPr lang="ru-RU" sz="1200" dirty="0" smtClean="0"/>
              <a:t>.</a:t>
            </a:r>
          </a:p>
          <a:p>
            <a:endParaRPr lang="ru-RU" sz="1200" dirty="0"/>
          </a:p>
          <a:p>
            <a:r>
              <a:rPr lang="ru-RU" sz="1200" dirty="0" smtClean="0"/>
              <a:t>Разделение и раздробление литературной </a:t>
            </a:r>
            <a:r>
              <a:rPr lang="ru-RU" sz="1200" dirty="0"/>
              <a:t>фантастики на горстку четко определенных </a:t>
            </a:r>
            <a:r>
              <a:rPr lang="ru-RU" sz="1200" dirty="0" err="1"/>
              <a:t>поджанров</a:t>
            </a:r>
            <a:r>
              <a:rPr lang="ru-RU" sz="1200" dirty="0"/>
              <a:t>, используемые методы привели к неожиданному открытию </a:t>
            </a:r>
            <a:r>
              <a:rPr lang="ru-RU" sz="1200" dirty="0" err="1"/>
              <a:t>жанроподобного</a:t>
            </a:r>
            <a:r>
              <a:rPr lang="ru-RU" sz="1200" dirty="0"/>
              <a:t> кластера романов позднего </a:t>
            </a:r>
            <a:r>
              <a:rPr lang="ru-RU" sz="1200" dirty="0" smtClean="0"/>
              <a:t>века, белыми писателями- мужчинами. </a:t>
            </a:r>
            <a:endParaRPr lang="ru-RU" sz="1200" dirty="0" smtClean="0"/>
          </a:p>
          <a:p>
            <a:pPr marL="0" indent="0">
              <a:buNone/>
            </a:pPr>
            <a:endParaRPr lang="ru-RU" sz="1200" dirty="0"/>
          </a:p>
          <a:p>
            <a:r>
              <a:rPr lang="ru-RU" sz="1200" b="1" dirty="0" smtClean="0">
                <a:solidFill>
                  <a:srgbClr val="FF0000"/>
                </a:solidFill>
              </a:rPr>
              <a:t>* </a:t>
            </a:r>
            <a:r>
              <a:rPr lang="ru-RU" sz="1200" dirty="0" smtClean="0"/>
              <a:t>Американский регионализм – это литературн</a:t>
            </a:r>
            <a:r>
              <a:rPr lang="ru-RU" sz="1200" dirty="0" smtClean="0"/>
              <a:t>ое направление, главным в котором было осмысление </a:t>
            </a:r>
            <a:r>
              <a:rPr lang="ru-RU" sz="1200" dirty="0"/>
              <a:t>единого социокультурного пространства</a:t>
            </a:r>
            <a:r>
              <a:rPr lang="ru-RU" sz="1200" dirty="0" smtClean="0"/>
              <a:t>, где авторы подробно описывали особенности </a:t>
            </a:r>
            <a:r>
              <a:rPr lang="ru-RU" sz="1200" dirty="0"/>
              <a:t>поэтапного освоения материка представителями различных этнических и </a:t>
            </a:r>
            <a:r>
              <a:rPr lang="ru-RU" sz="1200" dirty="0" smtClean="0"/>
              <a:t>социальных </a:t>
            </a:r>
            <a:r>
              <a:rPr lang="ru-RU" sz="1200" dirty="0"/>
              <a:t>групп</a:t>
            </a:r>
            <a:r>
              <a:rPr lang="ru-RU" sz="1200" dirty="0" smtClean="0"/>
              <a:t>,  </a:t>
            </a:r>
            <a:r>
              <a:rPr lang="ru-RU" sz="1200" dirty="0"/>
              <a:t>наложил отпечаток на творчество многих американских авторов </a:t>
            </a:r>
            <a:r>
              <a:rPr lang="en-US" sz="1200" dirty="0"/>
              <a:t>XIX</a:t>
            </a:r>
            <a:r>
              <a:rPr lang="ru-RU" sz="1200" dirty="0"/>
              <a:t> </a:t>
            </a:r>
            <a:r>
              <a:rPr lang="ru-RU" sz="1200" dirty="0" smtClean="0"/>
              <a:t>века.  </a:t>
            </a:r>
            <a:endParaRPr lang="ru-RU" sz="1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12600"/>
              </p:ext>
            </p:extLst>
          </p:nvPr>
        </p:nvGraphicFramePr>
        <p:xfrm>
          <a:off x="457200" y="5699125"/>
          <a:ext cx="8229600" cy="6096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682859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i="1" dirty="0"/>
                        <a:t/>
                      </a:r>
                      <a:br>
                        <a:rPr lang="en-US" sz="1000" i="1" dirty="0"/>
                      </a:br>
                      <a:r>
                        <a:rPr lang="ru-RU" sz="1000" i="1" dirty="0" smtClean="0"/>
                        <a:t>* </a:t>
                      </a:r>
                      <a:r>
                        <a:rPr lang="en-US" sz="1000" i="1" dirty="0" smtClean="0"/>
                        <a:t>Local </a:t>
                      </a:r>
                      <a:r>
                        <a:rPr lang="en-US" sz="1000" i="1" dirty="0"/>
                        <a:t>color</a:t>
                      </a:r>
                      <a:r>
                        <a:rPr lang="en-US" sz="1000" dirty="0"/>
                        <a:t> or </a:t>
                      </a:r>
                      <a:r>
                        <a:rPr lang="en-US" sz="1000" i="1" dirty="0"/>
                        <a:t>regional </a:t>
                      </a:r>
                      <a:r>
                        <a:rPr lang="en-US" sz="1000" dirty="0"/>
                        <a:t>literature is fiction and poetry that focuses on the characters, dialect, customs, topography, and other features particular to a specific region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1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Подходы к пониманию «жанра»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функционирует </a:t>
            </a:r>
            <a:r>
              <a:rPr lang="ru-RU" sz="1800" dirty="0"/>
              <a:t>в жанровых терминах, откалиброванных на вкусах литературного </a:t>
            </a:r>
            <a:r>
              <a:rPr lang="ru-RU" sz="1800" dirty="0" smtClean="0"/>
              <a:t>рынка;</a:t>
            </a:r>
          </a:p>
          <a:p>
            <a:r>
              <a:rPr lang="ru-RU" sz="1800" dirty="0"/>
              <a:t>жанр является частью «социального языка», который объединяет различные аспекты социальных и материальных процессов, которые составляют культурную </a:t>
            </a:r>
            <a:r>
              <a:rPr lang="ru-RU" sz="1800" dirty="0" smtClean="0"/>
              <a:t>ситуацию;</a:t>
            </a:r>
          </a:p>
          <a:p>
            <a:r>
              <a:rPr lang="ru-RU" sz="1800" dirty="0" smtClean="0"/>
              <a:t>жанр как </a:t>
            </a:r>
            <a:r>
              <a:rPr lang="ru-RU" sz="1800" b="1" dirty="0" smtClean="0"/>
              <a:t>объединение и </a:t>
            </a:r>
            <a:r>
              <a:rPr lang="ru-RU" sz="1800" dirty="0"/>
              <a:t>смесь тематического контента, стиля презентации и сообществ </a:t>
            </a:r>
            <a:r>
              <a:rPr lang="ru-RU" sz="1800" dirty="0" smtClean="0"/>
              <a:t>потребления</a:t>
            </a:r>
          </a:p>
          <a:p>
            <a:endParaRPr lang="ru-RU" sz="1800" dirty="0"/>
          </a:p>
          <a:p>
            <a:r>
              <a:rPr lang="ru-RU" sz="1800" dirty="0"/>
              <a:t>Авторы определяют </a:t>
            </a:r>
            <a:r>
              <a:rPr lang="ru-RU" sz="1800" b="1" dirty="0" smtClean="0">
                <a:solidFill>
                  <a:srgbClr val="FF0000"/>
                </a:solidFill>
              </a:rPr>
              <a:t>жанр </a:t>
            </a:r>
            <a:r>
              <a:rPr lang="ru-RU" sz="1800" b="1" dirty="0">
                <a:solidFill>
                  <a:srgbClr val="FF0000"/>
                </a:solidFill>
              </a:rPr>
              <a:t>как к </a:t>
            </a:r>
            <a:r>
              <a:rPr lang="ru-RU" sz="1800" b="1" dirty="0" smtClean="0">
                <a:solidFill>
                  <a:srgbClr val="FF0000"/>
                </a:solidFill>
              </a:rPr>
              <a:t>сходство </a:t>
            </a:r>
            <a:r>
              <a:rPr lang="ru-RU" sz="1800" b="1" dirty="0">
                <a:solidFill>
                  <a:srgbClr val="FF0000"/>
                </a:solidFill>
              </a:rPr>
              <a:t>между текстами</a:t>
            </a:r>
            <a:r>
              <a:rPr lang="ru-RU" sz="1800" dirty="0"/>
              <a:t>, а не как </a:t>
            </a:r>
            <a:r>
              <a:rPr lang="ru-RU" sz="1800" dirty="0" smtClean="0"/>
              <a:t> соответствие </a:t>
            </a:r>
            <a:r>
              <a:rPr lang="ru-RU" sz="1800" dirty="0"/>
              <a:t>любому существующему набору парадигматических </a:t>
            </a:r>
            <a:r>
              <a:rPr lang="ru-RU" sz="1800" dirty="0" smtClean="0"/>
              <a:t>примеров в жанрах.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Но по </a:t>
            </a:r>
            <a:r>
              <a:rPr lang="ru-RU" sz="1800" dirty="0"/>
              <a:t>каким критериям </a:t>
            </a:r>
            <a:r>
              <a:rPr lang="ru-RU" sz="1800" dirty="0" smtClean="0"/>
              <a:t>читатель </a:t>
            </a:r>
            <a:r>
              <a:rPr lang="ru-RU" sz="1800" dirty="0"/>
              <a:t>узнает, что </a:t>
            </a:r>
            <a:r>
              <a:rPr lang="ru-RU" sz="1800" dirty="0" smtClean="0"/>
              <a:t>он </a:t>
            </a:r>
            <a:r>
              <a:rPr lang="ru-RU" sz="1800" dirty="0"/>
              <a:t>читает детективную историю или неолиберальную аллегорию? </a:t>
            </a:r>
            <a:endParaRPr lang="ru-RU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047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главных вопроса статьи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Что представляет собой разумный набор особенностей, позволяющих различать тексты, принадлежащие к различным жанрам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Во-вторых, существуют ли основные жанры </a:t>
            </a:r>
            <a:r>
              <a:rPr lang="ru-RU" dirty="0" smtClean="0"/>
              <a:t>или подгруппы жанров, </a:t>
            </a:r>
            <a:r>
              <a:rPr lang="ru-RU" dirty="0"/>
              <a:t>которые ранее не были идентифицированы в наиболее широко </a:t>
            </a:r>
            <a:r>
              <a:rPr lang="ru-RU" dirty="0" smtClean="0"/>
              <a:t>распространенных </a:t>
            </a:r>
            <a:r>
              <a:rPr lang="ru-RU" dirty="0"/>
              <a:t>романах того периода?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В-третьих</a:t>
            </a:r>
            <a:r>
              <a:rPr lang="ru-RU" dirty="0"/>
              <a:t>, в какой степени подмножество художественной литературы, которая является предметом большого академического и интеллектуального интереса, сочетается в </a:t>
            </a:r>
            <a:r>
              <a:rPr lang="ru-RU" dirty="0" smtClean="0"/>
              <a:t>таком общем термине как жанр?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Корпус, подлежащий анализу, отбирается из списка наиболее часто встречающихся </a:t>
            </a:r>
            <a:r>
              <a:rPr lang="ru-RU" sz="1800" dirty="0" smtClean="0"/>
              <a:t>романов и </a:t>
            </a:r>
            <a:r>
              <a:rPr lang="ru-RU" sz="1800" dirty="0"/>
              <a:t>текстов американских авторов, опубликованных в период с 1880 по 1990 год, как каталогизировано </a:t>
            </a:r>
            <a:r>
              <a:rPr lang="ru-RU" sz="1800" dirty="0" err="1"/>
              <a:t>WorldCat</a:t>
            </a:r>
            <a:r>
              <a:rPr lang="ru-RU" sz="1800" dirty="0"/>
              <a:t>. Исследовательский комплект включает в себя 8 580 томов на </a:t>
            </a:r>
            <a:r>
              <a:rPr lang="ru-RU" sz="1800" dirty="0" smtClean="0"/>
              <a:t>около </a:t>
            </a:r>
            <a:r>
              <a:rPr lang="ru-RU" sz="1800" dirty="0"/>
              <a:t>одного миллиарда слов, распределенных в бимодальном порядке с максимальными запасами примерно в 1900 и 1980 </a:t>
            </a:r>
            <a:r>
              <a:rPr lang="ru-RU" sz="1800" dirty="0" smtClean="0"/>
              <a:t>гг. </a:t>
            </a:r>
            <a:endParaRPr lang="ru-RU" sz="1800" dirty="0" smtClean="0"/>
          </a:p>
          <a:p>
            <a:r>
              <a:rPr lang="ru-RU" sz="1800" dirty="0" smtClean="0">
                <a:solidFill>
                  <a:srgbClr val="FF0000"/>
                </a:solidFill>
              </a:rPr>
              <a:t>Обратите </a:t>
            </a:r>
            <a:r>
              <a:rPr lang="ru-RU" sz="1800" dirty="0">
                <a:solidFill>
                  <a:srgbClr val="FF0000"/>
                </a:solidFill>
              </a:rPr>
              <a:t>внимание, что корпус не содержит романов, опубликованных после 1990 года, и поэтому не очень подходит для решения вопросов жанра в очень современной американской фантастике.</a:t>
            </a:r>
          </a:p>
        </p:txBody>
      </p:sp>
    </p:spTree>
    <p:extLst>
      <p:ext uri="{BB962C8B-B14F-4D97-AF65-F5344CB8AC3E}">
        <p14:creationId xmlns:p14="http://schemas.microsoft.com/office/powerpoint/2010/main" val="12022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исследования</a:t>
            </a:r>
            <a:endParaRPr lang="ru-RU" dirty="0"/>
          </a:p>
        </p:txBody>
      </p:sp>
      <p:pic>
        <p:nvPicPr>
          <p:cNvPr id="1026" name="Picture 2" descr="C:\Users\LuchkovaL\Pictures\орехв\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35733" cy="393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2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LuchkovaL\Pictures\орехв\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835720" cy="415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LuchkovaL\Pictures\орехв\-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864349" cy="505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LuchkovaL\Pictures\орехв\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06400"/>
            <a:ext cx="6180137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9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LuchkovaL\Pictures\орехв\-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6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04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  Genre, Computation, and the Varieties of Twentieth-Century U.S. Fiction </vt:lpstr>
      <vt:lpstr>Подходы к пониманию «жанра»</vt:lpstr>
      <vt:lpstr>3 главных вопроса статьи</vt:lpstr>
      <vt:lpstr>Методология исследования</vt:lpstr>
      <vt:lpstr>Методология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Genre, Computation, and the Varieties of Twentieth-Century U.S. Fiction</dc:title>
  <dc:creator>Лучкова Людмила</dc:creator>
  <cp:lastModifiedBy>Пользователь Windows</cp:lastModifiedBy>
  <cp:revision>17</cp:revision>
  <dcterms:created xsi:type="dcterms:W3CDTF">2018-05-19T12:38:24Z</dcterms:created>
  <dcterms:modified xsi:type="dcterms:W3CDTF">2018-05-22T14:36:52Z</dcterms:modified>
</cp:coreProperties>
</file>