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2" r:id="rId1"/>
  </p:sldMasterIdLst>
  <p:notesMasterIdLst>
    <p:notesMasterId r:id="rId12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533">
          <p15:clr>
            <a:srgbClr val="A4A3A4"/>
          </p15:clr>
        </p15:guide>
        <p15:guide id="2" pos="227">
          <p15:clr>
            <a:srgbClr val="9AA0A6"/>
          </p15:clr>
        </p15:guide>
        <p15:guide id="3" orient="horz" pos="179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8C4AE72-AC7A-4EEC-82F5-504B2719BD56}">
  <a:tblStyle styleId="{A8C4AE72-AC7A-4EEC-82F5-504B2719BD5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14"/>
      </p:cViewPr>
      <p:guideLst>
        <p:guide pos="5533"/>
        <p:guide pos="227"/>
        <p:guide orient="horz" pos="17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e04b8b6756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e04b8b6756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de823becd0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de823becd0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de823becd0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de823becd0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df29b9fb2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df29b9fb24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df29b9fb24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df29b9fb24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f97f5ce68a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f97f5ce68a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97f5ce68a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f97f5ce68a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f97f5ce68a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f97f5ce68a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l="99" r="99"/>
          <a:stretch/>
        </p:blipFill>
        <p:spPr>
          <a:xfrm>
            <a:off x="-17925" y="-10075"/>
            <a:ext cx="9194726" cy="518215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944650" y="1769200"/>
            <a:ext cx="7379700" cy="23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2">
  <p:cSld name="CUSTOM_2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/>
          <p:nvPr/>
        </p:nvSpPr>
        <p:spPr>
          <a:xfrm>
            <a:off x="590475" y="1364975"/>
            <a:ext cx="7988400" cy="3412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ubTitle" idx="1"/>
          </p:nvPr>
        </p:nvSpPr>
        <p:spPr>
          <a:xfrm>
            <a:off x="754725" y="1516446"/>
            <a:ext cx="82263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None/>
              <a:defRPr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1">
  <p:cSld name="CUSTOM_4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ubTitle" idx="1"/>
          </p:nvPr>
        </p:nvSpPr>
        <p:spPr>
          <a:xfrm>
            <a:off x="544050" y="1350425"/>
            <a:ext cx="5316300" cy="9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/>
          <p:nvPr/>
        </p:nvSpPr>
        <p:spPr>
          <a:xfrm>
            <a:off x="606200" y="2144231"/>
            <a:ext cx="7938600" cy="2464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ubTitle" idx="2"/>
          </p:nvPr>
        </p:nvSpPr>
        <p:spPr>
          <a:xfrm>
            <a:off x="795050" y="2220038"/>
            <a:ext cx="7568100" cy="23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2">
  <p:cSld name="CUSTOM_4_1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5"/>
          <p:cNvSpPr/>
          <p:nvPr/>
        </p:nvSpPr>
        <p:spPr>
          <a:xfrm>
            <a:off x="362300" y="1384249"/>
            <a:ext cx="4748700" cy="33933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subTitle" idx="1"/>
          </p:nvPr>
        </p:nvSpPr>
        <p:spPr>
          <a:xfrm>
            <a:off x="500550" y="1474819"/>
            <a:ext cx="44286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2"/>
          </p:nvPr>
        </p:nvSpPr>
        <p:spPr>
          <a:xfrm>
            <a:off x="5555275" y="1474819"/>
            <a:ext cx="3151200" cy="32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аш макет 1">
  <p:cSld name="CUSTOM_5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500550" y="1426469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238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ма вебинара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500550" y="821213"/>
            <a:ext cx="8520600" cy="19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subTitle" idx="1"/>
          </p:nvPr>
        </p:nvSpPr>
        <p:spPr>
          <a:xfrm>
            <a:off x="500550" y="45731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500"/>
              <a:buNone/>
              <a:defRPr sz="1500">
                <a:solidFill>
                  <a:srgbClr val="FF99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ubTitle" idx="2"/>
          </p:nvPr>
        </p:nvSpPr>
        <p:spPr>
          <a:xfrm>
            <a:off x="3135425" y="2978831"/>
            <a:ext cx="58563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ubTitle" idx="3"/>
          </p:nvPr>
        </p:nvSpPr>
        <p:spPr>
          <a:xfrm>
            <a:off x="3135425" y="3278981"/>
            <a:ext cx="585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ubTitle" idx="4"/>
          </p:nvPr>
        </p:nvSpPr>
        <p:spPr>
          <a:xfrm>
            <a:off x="3135425" y="3662550"/>
            <a:ext cx="5856300" cy="10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ный слайд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31" name="Google Shape;31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 себе">
  <p:cSld name="CUSTOM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ubTitle" idx="1"/>
          </p:nvPr>
        </p:nvSpPr>
        <p:spPr>
          <a:xfrm>
            <a:off x="3891775" y="1716281"/>
            <a:ext cx="43917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ubTitle" idx="2"/>
          </p:nvPr>
        </p:nvSpPr>
        <p:spPr>
          <a:xfrm>
            <a:off x="3891775" y="2252801"/>
            <a:ext cx="5095200" cy="25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+описание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609075" y="12208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609075" y="2916213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">
  <p:cSld name="CUSTOM_3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1">
  <p:cSld name="CUSTOM_2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/>
          <p:nvPr/>
        </p:nvSpPr>
        <p:spPr>
          <a:xfrm>
            <a:off x="590475" y="1364975"/>
            <a:ext cx="7988400" cy="3412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subTitle" idx="1"/>
          </p:nvPr>
        </p:nvSpPr>
        <p:spPr>
          <a:xfrm>
            <a:off x="754725" y="1516446"/>
            <a:ext cx="82263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urier New"/>
              <a:buNone/>
              <a:defRPr sz="11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oboto"/>
              <a:buNone/>
              <a:defRPr sz="31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24350" y="1578869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238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○"/>
              <a:defRPr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pulse.ctm.ru/departments/1394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yudmer/project_swh_client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Lyudmer/project_svh_client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otus.ru</a:t>
            </a:r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title"/>
          </p:nvPr>
        </p:nvSpPr>
        <p:spPr>
          <a:xfrm>
            <a:off x="944650" y="1769200"/>
            <a:ext cx="7379700" cy="23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n-US" dirty="0"/>
              <a:t>C# Developer. Professional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>
            <a:spLocks noGrp="1"/>
          </p:cNvSpPr>
          <p:nvPr>
            <p:ph type="title"/>
          </p:nvPr>
        </p:nvSpPr>
        <p:spPr>
          <a:xfrm>
            <a:off x="956225" y="396394"/>
            <a:ext cx="7559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900"/>
              <a:t>Спасибо за внимание!</a:t>
            </a:r>
            <a:r>
              <a:rPr lang="ru" sz="5000" b="0"/>
              <a:t/>
            </a:r>
            <a:br>
              <a:rPr lang="ru" sz="5000" b="0"/>
            </a:br>
            <a:endParaRPr sz="1400" b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/>
          <p:nvPr/>
        </p:nvSpPr>
        <p:spPr>
          <a:xfrm>
            <a:off x="630000" y="2716325"/>
            <a:ext cx="1033800" cy="1983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3" name="Google Shape;83;p18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066" y="2963889"/>
            <a:ext cx="1186081" cy="14886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500550" y="821213"/>
            <a:ext cx="8520600" cy="18951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000" dirty="0"/>
              <a:t>Защита проекта</a:t>
            </a: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000" dirty="0"/>
              <a:t>Тема: </a:t>
            </a:r>
            <a:r>
              <a:rPr lang="ru-RU" sz="3000" dirty="0" smtClean="0"/>
              <a:t>Эмулятор Клиента ФТС</a:t>
            </a: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5" name="Google Shape;85;p18"/>
          <p:cNvSpPr txBox="1"/>
          <p:nvPr/>
        </p:nvSpPr>
        <p:spPr>
          <a:xfrm>
            <a:off x="3123850" y="2716325"/>
            <a:ext cx="5856300" cy="7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 dirty="0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Людмер Екатерина</a:t>
            </a:r>
            <a:endParaRPr b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" name="Google Shape;86;p18"/>
          <p:cNvSpPr txBox="1"/>
          <p:nvPr/>
        </p:nvSpPr>
        <p:spPr>
          <a:xfrm>
            <a:off x="3082850" y="3210282"/>
            <a:ext cx="5856300" cy="13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/>
            <a:r>
              <a:rPr lang="ru-RU" dirty="0"/>
              <a:t>инженер-программист отдела разработки и сопровождения программного комплекса «</a:t>
            </a:r>
            <a:r>
              <a:rPr lang="ru-RU" dirty="0" err="1"/>
              <a:t>Fill</a:t>
            </a:r>
            <a:r>
              <a:rPr lang="ru-RU" dirty="0"/>
              <a:t> </a:t>
            </a:r>
            <a:r>
              <a:rPr lang="ru-RU" dirty="0" err="1"/>
              <a:t>Bill</a:t>
            </a:r>
            <a:r>
              <a:rPr lang="ru-RU" dirty="0" smtClean="0"/>
              <a:t>»</a:t>
            </a:r>
            <a:endParaRPr lang="en-US" dirty="0" smtClean="0"/>
          </a:p>
          <a:p>
            <a:pPr lvl="0"/>
            <a:r>
              <a:rPr lang="ru-RU" dirty="0">
                <a:hlinkClick r:id="rId4"/>
              </a:rPr>
              <a:t>ООО «СТМ</a:t>
            </a:r>
            <a:r>
              <a:rPr lang="ru-RU" dirty="0" smtClean="0">
                <a:hlinkClick r:id="rId4"/>
              </a:rPr>
              <a:t>»</a:t>
            </a:r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000"/>
              <a:t>План защиты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9"/>
          <p:cNvSpPr/>
          <p:nvPr/>
        </p:nvSpPr>
        <p:spPr>
          <a:xfrm>
            <a:off x="786525" y="1205525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Цели проекта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9"/>
          <p:cNvSpPr/>
          <p:nvPr/>
        </p:nvSpPr>
        <p:spPr>
          <a:xfrm>
            <a:off x="787125" y="1795027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Что планировалось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p19"/>
          <p:cNvSpPr/>
          <p:nvPr/>
        </p:nvSpPr>
        <p:spPr>
          <a:xfrm>
            <a:off x="787125" y="2372042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Используемые</a:t>
            </a:r>
            <a:r>
              <a:rPr lang="ru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технологии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9"/>
          <p:cNvSpPr/>
          <p:nvPr/>
        </p:nvSpPr>
        <p:spPr>
          <a:xfrm>
            <a:off x="786525" y="2949064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Что</a:t>
            </a:r>
            <a:r>
              <a:rPr lang="ru" sz="1300">
                <a:solidFill>
                  <a:srgbClr val="050505"/>
                </a:solidFill>
                <a:latin typeface="Roboto"/>
                <a:ea typeface="Roboto"/>
                <a:cs typeface="Roboto"/>
                <a:sym typeface="Roboto"/>
              </a:rPr>
              <a:t> получилось</a:t>
            </a:r>
            <a:endParaRPr sz="1300">
              <a:solidFill>
                <a:srgbClr val="05050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96;p19"/>
          <p:cNvSpPr/>
          <p:nvPr/>
        </p:nvSpPr>
        <p:spPr>
          <a:xfrm>
            <a:off x="786525" y="3526100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Схемы/</a:t>
            </a: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архитектура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p19"/>
          <p:cNvSpPr/>
          <p:nvPr/>
        </p:nvSpPr>
        <p:spPr>
          <a:xfrm>
            <a:off x="786525" y="4103113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Выводы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8" name="Google Shape;98;p19"/>
          <p:cNvCxnSpPr>
            <a:stCxn id="92" idx="1"/>
            <a:endCxn id="93" idx="1"/>
          </p:cNvCxnSpPr>
          <p:nvPr/>
        </p:nvCxnSpPr>
        <p:spPr>
          <a:xfrm>
            <a:off x="786525" y="1393625"/>
            <a:ext cx="600" cy="589500"/>
          </a:xfrm>
          <a:prstGeom prst="curvedConnector3">
            <a:avLst>
              <a:gd name="adj1" fmla="val -396875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99" name="Google Shape;99;p19"/>
          <p:cNvCxnSpPr>
            <a:stCxn id="93" idx="1"/>
            <a:endCxn id="94" idx="1"/>
          </p:cNvCxnSpPr>
          <p:nvPr/>
        </p:nvCxnSpPr>
        <p:spPr>
          <a:xfrm>
            <a:off x="787125" y="1983127"/>
            <a:ext cx="600" cy="576900"/>
          </a:xfrm>
          <a:prstGeom prst="curvedConnector3">
            <a:avLst>
              <a:gd name="adj1" fmla="val -396875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0" name="Google Shape;100;p19"/>
          <p:cNvCxnSpPr>
            <a:stCxn id="94" idx="1"/>
            <a:endCxn id="95" idx="1"/>
          </p:cNvCxnSpPr>
          <p:nvPr/>
        </p:nvCxnSpPr>
        <p:spPr>
          <a:xfrm flipH="1">
            <a:off x="786525" y="2560142"/>
            <a:ext cx="600" cy="576900"/>
          </a:xfrm>
          <a:prstGeom prst="curvedConnector3">
            <a:avLst>
              <a:gd name="adj1" fmla="val 397875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1" name="Google Shape;101;p19"/>
          <p:cNvCxnSpPr>
            <a:stCxn id="95" idx="1"/>
            <a:endCxn id="96" idx="1"/>
          </p:cNvCxnSpPr>
          <p:nvPr/>
        </p:nvCxnSpPr>
        <p:spPr>
          <a:xfrm>
            <a:off x="786525" y="3137164"/>
            <a:ext cx="600" cy="576900"/>
          </a:xfrm>
          <a:prstGeom prst="curvedConnector3">
            <a:avLst>
              <a:gd name="adj1" fmla="val -396875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2" name="Google Shape;102;p19"/>
          <p:cNvCxnSpPr>
            <a:stCxn id="96" idx="1"/>
            <a:endCxn id="97" idx="1"/>
          </p:cNvCxnSpPr>
          <p:nvPr/>
        </p:nvCxnSpPr>
        <p:spPr>
          <a:xfrm>
            <a:off x="786525" y="3714200"/>
            <a:ext cx="600" cy="576900"/>
          </a:xfrm>
          <a:prstGeom prst="curvedConnector3">
            <a:avLst>
              <a:gd name="adj1" fmla="val -396875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Цели проекта</a:t>
            </a:r>
            <a:endParaRPr/>
          </a:p>
        </p:txBody>
      </p:sp>
      <p:graphicFrame>
        <p:nvGraphicFramePr>
          <p:cNvPr id="108" name="Google Shape;108;p20"/>
          <p:cNvGraphicFramePr/>
          <p:nvPr>
            <p:extLst>
              <p:ext uri="{D42A27DB-BD31-4B8C-83A1-F6EECF244321}">
                <p14:modId xmlns:p14="http://schemas.microsoft.com/office/powerpoint/2010/main" val="805160059"/>
              </p:ext>
            </p:extLst>
          </p:nvPr>
        </p:nvGraphicFramePr>
        <p:xfrm>
          <a:off x="952500" y="1544194"/>
          <a:ext cx="7239000" cy="2461992"/>
        </p:xfrm>
        <a:graphic>
          <a:graphicData uri="http://schemas.openxmlformats.org/drawingml/2006/table">
            <a:tbl>
              <a:tblPr>
                <a:noFill/>
                <a:tableStyleId>{A8C4AE72-AC7A-4EEC-82F5-504B2719BD56}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Создать эмулятор отправки</a:t>
                      </a:r>
                      <a:r>
                        <a:rPr lang="en-US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xml </a:t>
                      </a:r>
                      <a:r>
                        <a:rPr lang="ru-RU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пакетов в ФТС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ru-RU" sz="1300" dirty="0" smtClean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Необходим в текущей работе,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как тестовый модуль проверки XSTL-преобразований 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ru-RU" sz="1300" dirty="0" smtClean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Используемый модуль в данный момент устарел 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и при больших объемах работает долго</a:t>
                      </a:r>
                      <a:r>
                        <a:rPr lang="ru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-RU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Изучить</a:t>
                      </a:r>
                      <a:r>
                        <a:rPr lang="ru-RU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новые технологии обработки данных на </a:t>
                      </a:r>
                      <a:r>
                        <a:rPr lang="en-US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C#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Получить опыт обучения онлай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000"/>
              <a:t>Что планировалось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15" name="Google Shape;115;p21"/>
          <p:cNvGraphicFramePr/>
          <p:nvPr>
            <p:extLst>
              <p:ext uri="{D42A27DB-BD31-4B8C-83A1-F6EECF244321}">
                <p14:modId xmlns:p14="http://schemas.microsoft.com/office/powerpoint/2010/main" val="2527523760"/>
              </p:ext>
            </p:extLst>
          </p:nvPr>
        </p:nvGraphicFramePr>
        <p:xfrm>
          <a:off x="952500" y="1544194"/>
          <a:ext cx="7239000" cy="1322802"/>
        </p:xfrm>
        <a:graphic>
          <a:graphicData uri="http://schemas.openxmlformats.org/drawingml/2006/table">
            <a:tbl>
              <a:tblPr>
                <a:noFill/>
                <a:tableStyleId>{A8C4AE72-AC7A-4EEC-82F5-504B2719BD56}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Создать проект на</a:t>
                      </a:r>
                      <a:r>
                        <a:rPr lang="ru-RU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C#</a:t>
                      </a:r>
                      <a:endParaRPr lang="ru-RU" sz="1300" baseline="0" dirty="0" smtClean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Повысить</a:t>
                      </a:r>
                      <a:r>
                        <a:rPr lang="ru-RU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уровень знаний </a:t>
                      </a:r>
                      <a:r>
                        <a:rPr lang="en-US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C#,</a:t>
                      </a:r>
                      <a:r>
                        <a:rPr lang="ru-RU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300" baseline="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Postgres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Изучить</a:t>
                      </a:r>
                      <a:r>
                        <a:rPr lang="ru-RU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новые технологи </a:t>
                      </a:r>
                      <a:r>
                        <a:rPr lang="en-US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C#</a:t>
                      </a:r>
                      <a:r>
                        <a:rPr lang="ru-RU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и </a:t>
                      </a:r>
                      <a:r>
                        <a:rPr lang="en-US" sz="1300" baseline="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NoSqlDb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Используемые технологии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22" name="Google Shape;122;p22"/>
          <p:cNvGraphicFramePr/>
          <p:nvPr>
            <p:extLst>
              <p:ext uri="{D42A27DB-BD31-4B8C-83A1-F6EECF244321}">
                <p14:modId xmlns:p14="http://schemas.microsoft.com/office/powerpoint/2010/main" val="1914605317"/>
              </p:ext>
            </p:extLst>
          </p:nvPr>
        </p:nvGraphicFramePr>
        <p:xfrm>
          <a:off x="952500" y="1544194"/>
          <a:ext cx="7111448" cy="2052778"/>
        </p:xfrm>
        <a:graphic>
          <a:graphicData uri="http://schemas.openxmlformats.org/drawingml/2006/table">
            <a:tbl>
              <a:tblPr>
                <a:noFill/>
                <a:tableStyleId>{A8C4AE72-AC7A-4EEC-82F5-504B2719BD56}</a:tableStyleId>
              </a:tblPr>
              <a:tblGrid>
                <a:gridCol w="4808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306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r>
                        <a:rPr lang="ru" sz="1300" b="1" dirty="0" smtClean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</a:t>
                      </a:r>
                      <a:r>
                        <a:rPr lang="en-US" sz="1300" b="1" dirty="0" smtClean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 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C#</a:t>
                      </a:r>
                      <a:r>
                        <a:rPr lang="en-US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30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Asp.Net</a:t>
                      </a:r>
                      <a:r>
                        <a:rPr lang="en-US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Core </a:t>
                      </a:r>
                      <a:r>
                        <a:rPr lang="en-US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8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PostgreSQL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MongoDB  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Docker 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 всем</a:t>
                      </a:r>
                      <a:r>
                        <a:rPr lang="ru-RU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использованным технологиям – надо еще изучать. 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Это только начальные знания. 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853507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Что получилось</a:t>
            </a:r>
            <a:endParaRPr sz="3000"/>
          </a:p>
        </p:txBody>
      </p:sp>
      <p:sp>
        <p:nvSpPr>
          <p:cNvPr id="130" name="Google Shape;130;p23"/>
          <p:cNvSpPr txBox="1"/>
          <p:nvPr/>
        </p:nvSpPr>
        <p:spPr>
          <a:xfrm>
            <a:off x="552675" y="1264350"/>
            <a:ext cx="3921600" cy="4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>
              <a:lnSpc>
                <a:spcPct val="90000"/>
              </a:lnSpc>
              <a:buSzPts val="1400"/>
              <a:buFont typeface="Roboto"/>
              <a:buAutoNum type="arabicPeriod"/>
            </a:pPr>
            <a:r>
              <a:rPr lang="en-US" dirty="0" err="1">
                <a:hlinkClick r:id="rId3"/>
              </a:rPr>
              <a:t>Lyudmer</a:t>
            </a:r>
            <a:r>
              <a:rPr lang="en-US" dirty="0">
                <a:hlinkClick r:id="rId3"/>
              </a:rPr>
              <a:t>/</a:t>
            </a:r>
            <a:r>
              <a:rPr lang="en-US">
                <a:hlinkClick r:id="rId3"/>
              </a:rPr>
              <a:t>project_swh_client</a:t>
            </a:r>
            <a:r>
              <a:rPr lang="en-US" smtClean="0">
                <a:hlinkClick r:id="rId4"/>
              </a:rPr>
              <a:t> </a:t>
            </a:r>
            <a:r>
              <a:rPr lang="en-US" dirty="0">
                <a:hlinkClick r:id="rId4"/>
              </a:rPr>
              <a:t>(github.com)</a:t>
            </a:r>
            <a:endParaRPr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" name="Google Shape;130;p23"/>
          <p:cNvSpPr txBox="1"/>
          <p:nvPr/>
        </p:nvSpPr>
        <p:spPr>
          <a:xfrm>
            <a:off x="552674" y="1767933"/>
            <a:ext cx="7471517" cy="22673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82600" lvl="0" indent="-342900">
              <a:lnSpc>
                <a:spcPct val="90000"/>
              </a:lnSpc>
              <a:buSzPts val="1400"/>
              <a:buAutoNum type="arabicPeriod" startAt="2"/>
            </a:pPr>
            <a:r>
              <a:rPr lang="ru-RU" dirty="0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Авторизация пользователя с созданием </a:t>
            </a:r>
            <a:r>
              <a:rPr lang="en-US" dirty="0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token </a:t>
            </a:r>
            <a:r>
              <a:rPr lang="ru-RU" dirty="0" smtClean="0">
                <a:latin typeface="Roboto"/>
                <a:ea typeface="Roboto"/>
                <a:cs typeface="Roboto"/>
                <a:sym typeface="Roboto"/>
              </a:rPr>
              <a:t>и хешированием пароля</a:t>
            </a:r>
          </a:p>
          <a:p>
            <a:pPr marL="482600" lvl="0" indent="-342900">
              <a:lnSpc>
                <a:spcPct val="90000"/>
              </a:lnSpc>
              <a:buSzPts val="1400"/>
              <a:buAutoNum type="arabicPeriod" startAt="2"/>
            </a:pPr>
            <a:endParaRPr lang="ru-RU" dirty="0" smtClean="0">
              <a:latin typeface="Roboto"/>
              <a:ea typeface="Roboto"/>
              <a:cs typeface="Roboto"/>
              <a:sym typeface="Roboto"/>
            </a:endParaRPr>
          </a:p>
          <a:p>
            <a:pPr marL="482600" lvl="0" indent="-342900">
              <a:lnSpc>
                <a:spcPct val="90000"/>
              </a:lnSpc>
              <a:buSzPts val="1400"/>
              <a:buAutoNum type="arabicPeriod" startAt="2"/>
            </a:pPr>
            <a:r>
              <a:rPr lang="ru-RU" dirty="0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Создание БД: </a:t>
            </a:r>
            <a:r>
              <a:rPr lang="en-US" dirty="0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PostgreSQL </a:t>
            </a:r>
            <a:r>
              <a:rPr lang="ru-RU" dirty="0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ru-RU" dirty="0" smtClean="0">
                <a:latin typeface="Roboto"/>
                <a:ea typeface="Roboto"/>
                <a:cs typeface="Roboto"/>
                <a:sym typeface="Roboto"/>
              </a:rPr>
              <a:t>миграции</a:t>
            </a:r>
            <a:r>
              <a:rPr lang="ru-RU" dirty="0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) , </a:t>
            </a:r>
            <a:r>
              <a:rPr lang="en-US" dirty="0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MongoDB</a:t>
            </a:r>
            <a:endParaRPr lang="ru-RU" dirty="0" smtClean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39700" lvl="0">
              <a:lnSpc>
                <a:spcPct val="90000"/>
              </a:lnSpc>
              <a:buSzPts val="1400"/>
            </a:pPr>
            <a:endParaRPr lang="en-US" dirty="0" smtClean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39700" lvl="0">
              <a:lnSpc>
                <a:spcPct val="90000"/>
              </a:lnSpc>
              <a:buSzPts val="1400"/>
            </a:pPr>
            <a:r>
              <a:rPr lang="ru-RU" dirty="0" smtClean="0">
                <a:latin typeface="Roboto"/>
                <a:ea typeface="Roboto"/>
                <a:cs typeface="Roboto"/>
                <a:sym typeface="Roboto"/>
              </a:rPr>
              <a:t>4.    Загрузка </a:t>
            </a:r>
            <a:r>
              <a:rPr lang="en-US" dirty="0" smtClean="0">
                <a:latin typeface="Roboto"/>
                <a:ea typeface="Roboto"/>
                <a:cs typeface="Roboto"/>
                <a:sym typeface="Roboto"/>
              </a:rPr>
              <a:t>XML</a:t>
            </a:r>
            <a:r>
              <a:rPr lang="ru-RU" dirty="0" smtClean="0">
                <a:latin typeface="Roboto"/>
                <a:ea typeface="Roboto"/>
                <a:cs typeface="Roboto"/>
                <a:sym typeface="Roboto"/>
              </a:rPr>
              <a:t> формат</a:t>
            </a:r>
            <a:r>
              <a:rPr lang="en-US" dirty="0" smtClean="0">
                <a:latin typeface="Roboto"/>
                <a:ea typeface="Roboto"/>
                <a:cs typeface="Roboto"/>
                <a:sym typeface="Roboto"/>
              </a:rPr>
              <a:t> </a:t>
            </a:r>
            <a:endParaRPr lang="ru-RU" dirty="0" smtClean="0">
              <a:latin typeface="Roboto"/>
              <a:ea typeface="Roboto"/>
              <a:cs typeface="Roboto"/>
              <a:sym typeface="Roboto"/>
            </a:endParaRPr>
          </a:p>
          <a:p>
            <a:pPr marL="139700" lvl="0">
              <a:lnSpc>
                <a:spcPct val="90000"/>
              </a:lnSpc>
              <a:buSzPts val="1400"/>
            </a:pPr>
            <a:endParaRPr lang="en-US" dirty="0" smtClean="0">
              <a:latin typeface="Roboto"/>
              <a:ea typeface="Roboto"/>
              <a:cs typeface="Roboto"/>
              <a:sym typeface="Roboto"/>
            </a:endParaRPr>
          </a:p>
          <a:p>
            <a:pPr marL="139700" lvl="0">
              <a:lnSpc>
                <a:spcPct val="90000"/>
              </a:lnSpc>
              <a:buSzPts val="1400"/>
            </a:pPr>
            <a:r>
              <a:rPr lang="ru-RU" dirty="0" smtClean="0">
                <a:latin typeface="Roboto"/>
                <a:ea typeface="Roboto"/>
                <a:cs typeface="Roboto"/>
                <a:sym typeface="Roboto"/>
              </a:rPr>
              <a:t>5.    </a:t>
            </a:r>
            <a:r>
              <a:rPr lang="ru-RU" dirty="0" smtClean="0">
                <a:latin typeface="Roboto"/>
                <a:ea typeface="Roboto"/>
                <a:cs typeface="Roboto"/>
                <a:sym typeface="Roboto"/>
              </a:rPr>
              <a:t>Применение </a:t>
            </a:r>
            <a:r>
              <a:rPr lang="en-US" dirty="0" smtClean="0">
                <a:latin typeface="Roboto"/>
                <a:ea typeface="Roboto"/>
                <a:cs typeface="Roboto"/>
                <a:sym typeface="Roboto"/>
              </a:rPr>
              <a:t>XSLT </a:t>
            </a:r>
            <a:r>
              <a:rPr lang="ru-RU" dirty="0" smtClean="0">
                <a:latin typeface="Roboto"/>
                <a:ea typeface="Roboto"/>
                <a:cs typeface="Roboto"/>
                <a:sym typeface="Roboto"/>
              </a:rPr>
              <a:t>преобразований</a:t>
            </a:r>
            <a:r>
              <a:rPr lang="en-US" dirty="0" smtClean="0">
                <a:latin typeface="Roboto"/>
                <a:ea typeface="Roboto"/>
                <a:cs typeface="Roboto"/>
                <a:sym typeface="Roboto"/>
              </a:rPr>
              <a:t> </a:t>
            </a:r>
            <a:endParaRPr lang="ru-RU" dirty="0" smtClean="0">
              <a:latin typeface="Roboto"/>
              <a:ea typeface="Roboto"/>
              <a:cs typeface="Roboto"/>
              <a:sym typeface="Roboto"/>
            </a:endParaRPr>
          </a:p>
          <a:p>
            <a:pPr marL="139700" lvl="0">
              <a:lnSpc>
                <a:spcPct val="90000"/>
              </a:lnSpc>
              <a:buSzPts val="1400"/>
            </a:pPr>
            <a:endParaRPr lang="ru-RU" dirty="0" smtClean="0">
              <a:latin typeface="Roboto"/>
              <a:ea typeface="Roboto"/>
              <a:cs typeface="Roboto"/>
              <a:sym typeface="Roboto"/>
            </a:endParaRPr>
          </a:p>
          <a:p>
            <a:pPr marL="139700" lvl="0">
              <a:lnSpc>
                <a:spcPct val="90000"/>
              </a:lnSpc>
              <a:buSzPts val="1400"/>
            </a:pPr>
            <a:r>
              <a:rPr lang="ru-RU" dirty="0" smtClean="0">
                <a:latin typeface="Roboto"/>
                <a:ea typeface="Roboto"/>
                <a:cs typeface="Roboto"/>
                <a:sym typeface="Roboto"/>
              </a:rPr>
              <a:t>6</a:t>
            </a:r>
            <a:r>
              <a:rPr lang="ru-RU" dirty="0" smtClean="0">
                <a:latin typeface="Roboto"/>
                <a:ea typeface="Roboto"/>
                <a:cs typeface="Roboto"/>
                <a:sym typeface="Roboto"/>
              </a:rPr>
              <a:t>.    </a:t>
            </a:r>
            <a:r>
              <a:rPr lang="ru-RU" dirty="0" smtClean="0">
                <a:latin typeface="Roboto"/>
                <a:ea typeface="Roboto"/>
                <a:cs typeface="Roboto"/>
                <a:sym typeface="Roboto"/>
              </a:rPr>
              <a:t>Использование </a:t>
            </a:r>
            <a:r>
              <a:rPr lang="ru-RU" dirty="0" smtClean="0">
                <a:latin typeface="Roboto"/>
                <a:ea typeface="Roboto"/>
                <a:cs typeface="Roboto"/>
                <a:sym typeface="Roboto"/>
              </a:rPr>
              <a:t>полученных на занятиях знаний </a:t>
            </a:r>
            <a:endParaRPr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6830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dirty="0"/>
              <a:t>Схемы (архитектура, БД)</a:t>
            </a: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550" y="1768077"/>
            <a:ext cx="3945554" cy="2916566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765" y="1678340"/>
            <a:ext cx="3914928" cy="3205086"/>
          </a:xfrm>
          <a:prstGeom prst="rect">
            <a:avLst/>
          </a:prstGeom>
        </p:spPr>
      </p:pic>
      <p:sp>
        <p:nvSpPr>
          <p:cNvPr id="6" name="Google Shape;135;p24"/>
          <p:cNvSpPr txBox="1">
            <a:spLocks/>
          </p:cNvSpPr>
          <p:nvPr/>
        </p:nvSpPr>
        <p:spPr>
          <a:xfrm>
            <a:off x="850002" y="1293446"/>
            <a:ext cx="2842592" cy="384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oboto"/>
              <a:buNone/>
              <a:defRPr sz="31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ru-RU" sz="1600" dirty="0" smtClean="0"/>
              <a:t>Архитектура проекта</a:t>
            </a:r>
          </a:p>
          <a:p>
            <a:endParaRPr lang="ru-RU" sz="3000" dirty="0" smtClean="0"/>
          </a:p>
          <a:p>
            <a:endParaRPr lang="ru-RU" sz="3000" dirty="0"/>
          </a:p>
        </p:txBody>
      </p:sp>
      <p:sp>
        <p:nvSpPr>
          <p:cNvPr id="7" name="Google Shape;135;p24"/>
          <p:cNvSpPr txBox="1">
            <a:spLocks/>
          </p:cNvSpPr>
          <p:nvPr/>
        </p:nvSpPr>
        <p:spPr>
          <a:xfrm>
            <a:off x="5309358" y="1142306"/>
            <a:ext cx="2842592" cy="384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oboto"/>
              <a:buNone/>
              <a:defRPr sz="31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ru-RU" sz="1600" dirty="0" smtClean="0"/>
              <a:t>Схема БД</a:t>
            </a:r>
          </a:p>
          <a:p>
            <a:endParaRPr lang="ru-RU" sz="3000" dirty="0" smtClean="0"/>
          </a:p>
          <a:p>
            <a:endParaRPr lang="ru-RU" sz="3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Выводы и планы по развитию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42" name="Google Shape;142;p25"/>
          <p:cNvGraphicFramePr/>
          <p:nvPr>
            <p:extLst>
              <p:ext uri="{D42A27DB-BD31-4B8C-83A1-F6EECF244321}">
                <p14:modId xmlns:p14="http://schemas.microsoft.com/office/powerpoint/2010/main" val="929399121"/>
              </p:ext>
            </p:extLst>
          </p:nvPr>
        </p:nvGraphicFramePr>
        <p:xfrm>
          <a:off x="952499" y="1544194"/>
          <a:ext cx="7899953" cy="1811199"/>
        </p:xfrm>
        <a:graphic>
          <a:graphicData uri="http://schemas.openxmlformats.org/drawingml/2006/table">
            <a:tbl>
              <a:tblPr>
                <a:noFill/>
                <a:tableStyleId>{A8C4AE72-AC7A-4EEC-82F5-504B2719BD56}</a:tableStyleId>
              </a:tblPr>
              <a:tblGrid>
                <a:gridCol w="534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658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061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Дальнейшее изучение </a:t>
                      </a:r>
                      <a:r>
                        <a:rPr lang="en-US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C#,</a:t>
                      </a:r>
                      <a:r>
                        <a:rPr lang="en-US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PostgreSQL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061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Разобраться с </a:t>
                      </a:r>
                      <a:r>
                        <a:rPr lang="en-US" sz="130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RabbitMQ</a:t>
                      </a:r>
                      <a:r>
                        <a:rPr lang="en-US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-RU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и</a:t>
                      </a:r>
                      <a:r>
                        <a:rPr lang="en-US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Docker</a:t>
                      </a:r>
                      <a:r>
                        <a:rPr lang="ru-RU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776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300" b="0" i="0" u="none" strike="noStrike" cap="none" dirty="0" smtClean="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Разобраться с ограничением доступа пользователя к функциям (</a:t>
                      </a:r>
                      <a:r>
                        <a:rPr lang="ru-RU" sz="1300" b="0" i="0" u="none" strike="noStrike" cap="none" dirty="0" smtClean="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Arial"/>
                        </a:rPr>
                        <a:t>Аутентификация</a:t>
                      </a:r>
                      <a:r>
                        <a:rPr lang="ru-RU" sz="1300" b="0" i="0" u="none" strike="noStrike" cap="none" dirty="0" smtClean="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)</a:t>
                      </a:r>
                      <a:endParaRPr sz="1300" b="0" i="0" u="none" strike="noStrike" cap="none" dirty="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450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Сделать</a:t>
                      </a:r>
                      <a:r>
                        <a:rPr lang="ru-RU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-RU" sz="1300" baseline="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front</a:t>
                      </a:r>
                      <a:r>
                        <a:rPr lang="ru-RU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для данного проекта</a:t>
                      </a:r>
                      <a:endParaRPr lang="ru-RU" sz="1300" dirty="0" smtClean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244</Words>
  <Application>Microsoft Office PowerPoint</Application>
  <PresentationFormat>Экран (16:9)</PresentationFormat>
  <Paragraphs>70</Paragraphs>
  <Slides>10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Courier New</vt:lpstr>
      <vt:lpstr>Roboto</vt:lpstr>
      <vt:lpstr>Светлая тема</vt:lpstr>
      <vt:lpstr>C# Developer. Professional</vt:lpstr>
      <vt:lpstr>Защита проекта Тема: Эмулятор Клиента ФТС  </vt:lpstr>
      <vt:lpstr>План защиты </vt:lpstr>
      <vt:lpstr>Цели проекта</vt:lpstr>
      <vt:lpstr>Что планировалось </vt:lpstr>
      <vt:lpstr>Используемые технологии  </vt:lpstr>
      <vt:lpstr>Что получилось</vt:lpstr>
      <vt:lpstr>Схемы (архитектура, БД)  </vt:lpstr>
      <vt:lpstr>Выводы и планы по развитию   </vt:lpstr>
      <vt:lpstr>Спасибо за внимание!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Developer. Professional</dc:title>
  <dc:creator>Людмер Екатерина</dc:creator>
  <cp:lastModifiedBy>Людмер Екатерина</cp:lastModifiedBy>
  <cp:revision>11</cp:revision>
  <dcterms:modified xsi:type="dcterms:W3CDTF">2024-10-27T15:18:52Z</dcterms:modified>
</cp:coreProperties>
</file>