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Economica"/>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Economica-bold.fntdata"/><Relationship Id="rId12" Type="http://schemas.openxmlformats.org/officeDocument/2006/relationships/slide" Target="slides/slide6.xml"/><Relationship Id="rId34" Type="http://schemas.openxmlformats.org/officeDocument/2006/relationships/font" Target="fonts/Economica-regular.fntdata"/><Relationship Id="rId15" Type="http://schemas.openxmlformats.org/officeDocument/2006/relationships/slide" Target="slides/slide9.xml"/><Relationship Id="rId37" Type="http://schemas.openxmlformats.org/officeDocument/2006/relationships/font" Target="fonts/Economica-boldItalic.fntdata"/><Relationship Id="rId14" Type="http://schemas.openxmlformats.org/officeDocument/2006/relationships/slide" Target="slides/slide8.xml"/><Relationship Id="rId36" Type="http://schemas.openxmlformats.org/officeDocument/2006/relationships/font" Target="fonts/Economica-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d628631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ad6286312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ad62863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ad62863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ad9558c7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ad9558c7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ad628631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ad628631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ad628631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d628631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ad628631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ad628631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ad628631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ad62863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d6286312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ad6286312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ad628631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ad628631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ad628631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ad628631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ad628631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ad628631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d628631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8ad6286312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ad628631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ad628631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ad628631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ad628631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ad628631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ad628631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ad628631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ad628631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ad628631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ad628631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ad628631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ad628631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ad628631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ad6286312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ad6286312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ad6286312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d628631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d628631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d62863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d62863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ad62863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d62863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ad62863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d62863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d6286312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ad6286312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d6286312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d6286312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ad6286312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ad6286312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64" name="Shape 64"/>
        <p:cNvGrpSpPr/>
        <p:nvPr/>
      </p:nvGrpSpPr>
      <p:grpSpPr>
        <a:xfrm>
          <a:off x="0" y="0"/>
          <a:ext cx="0" cy="0"/>
          <a:chOff x="0" y="0"/>
          <a:chExt cx="0" cy="0"/>
        </a:xfrm>
      </p:grpSpPr>
      <p:sp>
        <p:nvSpPr>
          <p:cNvPr id="65" name="Google Shape;65;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70" name="Shape 70"/>
        <p:cNvGrpSpPr/>
        <p:nvPr/>
      </p:nvGrpSpPr>
      <p:grpSpPr>
        <a:xfrm>
          <a:off x="0" y="0"/>
          <a:ext cx="0" cy="0"/>
          <a:chOff x="0" y="0"/>
          <a:chExt cx="0" cy="0"/>
        </a:xfrm>
      </p:grpSpPr>
      <p:sp>
        <p:nvSpPr>
          <p:cNvPr id="71" name="Google Shape;7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Malgun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3" name="Google Shape;7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76" name="Shape 76"/>
        <p:cNvGrpSpPr/>
        <p:nvPr/>
      </p:nvGrpSpPr>
      <p:grpSpPr>
        <a:xfrm>
          <a:off x="0" y="0"/>
          <a:ext cx="0" cy="0"/>
          <a:chOff x="0" y="0"/>
          <a:chExt cx="0" cy="0"/>
        </a:xfrm>
      </p:grpSpPr>
      <p:sp>
        <p:nvSpPr>
          <p:cNvPr id="77" name="Google Shape;77;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algun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9" name="Google Shape;7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82" name="Shape 82"/>
        <p:cNvGrpSpPr/>
        <p:nvPr/>
      </p:nvGrpSpPr>
      <p:grpSpPr>
        <a:xfrm>
          <a:off x="0" y="0"/>
          <a:ext cx="0" cy="0"/>
          <a:chOff x="0" y="0"/>
          <a:chExt cx="0" cy="0"/>
        </a:xfrm>
      </p:grpSpPr>
      <p:sp>
        <p:nvSpPr>
          <p:cNvPr id="83" name="Google Shape;83;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89" name="Shape 89"/>
        <p:cNvGrpSpPr/>
        <p:nvPr/>
      </p:nvGrpSpPr>
      <p:grpSpPr>
        <a:xfrm>
          <a:off x="0" y="0"/>
          <a:ext cx="0" cy="0"/>
          <a:chOff x="0" y="0"/>
          <a:chExt cx="0" cy="0"/>
        </a:xfrm>
      </p:grpSpPr>
      <p:sp>
        <p:nvSpPr>
          <p:cNvPr id="90" name="Google Shape;90;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4" name="Google Shape;94;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103" name="Shape 103"/>
        <p:cNvGrpSpPr/>
        <p:nvPr/>
      </p:nvGrpSpPr>
      <p:grpSpPr>
        <a:xfrm>
          <a:off x="0" y="0"/>
          <a:ext cx="0" cy="0"/>
          <a:chOff x="0" y="0"/>
          <a:chExt cx="0" cy="0"/>
        </a:xfrm>
      </p:grpSpPr>
      <p:sp>
        <p:nvSpPr>
          <p:cNvPr id="104" name="Google Shape;10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algun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0" name="Google Shape;110;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1" name="Google Shape;11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algun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algun Gothic"/>
                <a:ea typeface="Malgun Gothic"/>
                <a:cs typeface="Malgun Gothic"/>
                <a:sym typeface="Malgun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9pPr>
          </a:lstStyle>
          <a:p/>
        </p:txBody>
      </p:sp>
      <p:sp>
        <p:nvSpPr>
          <p:cNvPr id="117" name="Google Shape;11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0" name="Google Shape;130;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rgbClr val="28334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83349"/>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algun Gothic"/>
              <a:buNone/>
              <a:defRPr b="0" i="0" sz="3300" u="none" cap="none" strike="noStrike">
                <a:solidFill>
                  <a:schemeClr val="dk1"/>
                </a:solidFill>
                <a:latin typeface="Malgun Gothic"/>
                <a:ea typeface="Malgun Gothic"/>
                <a:cs typeface="Malgun Gothic"/>
                <a:sym typeface="Malgun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0" name="Google Shape;60;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algun Gothic"/>
                <a:ea typeface="Malgun Gothic"/>
                <a:cs typeface="Malgun Gothic"/>
                <a:sym typeface="Malgun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algun Gothic"/>
                <a:ea typeface="Malgun Gothic"/>
                <a:cs typeface="Malgun Gothic"/>
                <a:sym typeface="Malgun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9pPr>
          </a:lstStyle>
          <a:p/>
        </p:txBody>
      </p:sp>
      <p:sp>
        <p:nvSpPr>
          <p:cNvPr id="61" name="Google Shape;6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62" name="Google Shape;6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63" name="Google Shape;6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9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9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9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9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9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9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9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9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p:nvPr/>
        </p:nvSpPr>
        <p:spPr>
          <a:xfrm>
            <a:off x="1323218" y="1508097"/>
            <a:ext cx="6497400" cy="9696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i="1" lang="ko" sz="2900">
                <a:solidFill>
                  <a:srgbClr val="FFFFFF"/>
                </a:solidFill>
              </a:rPr>
              <a:t>[2s] </a:t>
            </a:r>
            <a:r>
              <a:rPr b="1" i="1" lang="ko" sz="2900">
                <a:solidFill>
                  <a:schemeClr val="lt1"/>
                </a:solidFill>
              </a:rPr>
              <a:t>2020</a:t>
            </a:r>
            <a:r>
              <a:rPr i="1" lang="ko" sz="2400">
                <a:solidFill>
                  <a:schemeClr val="lt1"/>
                </a:solidFill>
              </a:rPr>
              <a:t> </a:t>
            </a:r>
            <a:r>
              <a:rPr b="1" i="1" lang="ko" sz="2900">
                <a:solidFill>
                  <a:srgbClr val="FFFFFF"/>
                </a:solidFill>
              </a:rPr>
              <a:t>캡스톤 디자인 </a:t>
            </a:r>
            <a:endParaRPr b="1" i="1" sz="3000" u="none" cap="none" strike="noStrike">
              <a:solidFill>
                <a:srgbClr val="E6C195"/>
              </a:solidFill>
            </a:endParaRPr>
          </a:p>
          <a:p>
            <a:pPr indent="0" lvl="0" marL="0" marR="0" rtl="0" algn="ctr">
              <a:lnSpc>
                <a:spcPct val="150000"/>
              </a:lnSpc>
              <a:spcBef>
                <a:spcPts val="0"/>
              </a:spcBef>
              <a:spcAft>
                <a:spcPts val="0"/>
              </a:spcAft>
              <a:buNone/>
            </a:pPr>
            <a:r>
              <a:rPr b="1" lang="ko" sz="1100">
                <a:solidFill>
                  <a:srgbClr val="FFFFFF"/>
                </a:solidFill>
              </a:rPr>
              <a:t>팀원: 김륜우, 구주회, 박현주, 임석현</a:t>
            </a:r>
            <a:endParaRPr b="1" i="0" sz="3000" u="none" cap="none" strike="noStrike">
              <a:solidFill>
                <a:srgbClr val="FFFFFF"/>
              </a:solidFill>
            </a:endParaRPr>
          </a:p>
        </p:txBody>
      </p:sp>
      <p:grpSp>
        <p:nvGrpSpPr>
          <p:cNvPr id="138" name="Google Shape;138;p25"/>
          <p:cNvGrpSpPr/>
          <p:nvPr/>
        </p:nvGrpSpPr>
        <p:grpSpPr>
          <a:xfrm>
            <a:off x="5899857" y="2193542"/>
            <a:ext cx="935898" cy="948812"/>
            <a:chOff x="419341" y="1214563"/>
            <a:chExt cx="2065543" cy="2094045"/>
          </a:xfrm>
        </p:grpSpPr>
        <p:sp>
          <p:nvSpPr>
            <p:cNvPr id="139" name="Google Shape;139;p25"/>
            <p:cNvSpPr/>
            <p:nvPr/>
          </p:nvSpPr>
          <p:spPr>
            <a:xfrm flipH="1" rot="-1799947">
              <a:off x="403907" y="2318131"/>
              <a:ext cx="2096456" cy="499852"/>
            </a:xfrm>
            <a:prstGeom prst="trapezoid">
              <a:avLst>
                <a:gd fmla="val 58732" name="adj"/>
              </a:avLst>
            </a:prstGeom>
            <a:gradFill>
              <a:gsLst>
                <a:gs pos="0">
                  <a:srgbClr val="886F52"/>
                </a:gs>
                <a:gs pos="50000">
                  <a:srgbClr val="C5A176"/>
                </a:gs>
                <a:gs pos="100000">
                  <a:srgbClr val="ECC18E"/>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Malgun Gothic"/>
                <a:ea typeface="Malgun Gothic"/>
                <a:cs typeface="Malgun Gothic"/>
                <a:sym typeface="Malgun Gothic"/>
              </a:endParaRPr>
            </a:p>
          </p:txBody>
        </p:sp>
        <p:sp>
          <p:nvSpPr>
            <p:cNvPr id="140" name="Google Shape;140;p25"/>
            <p:cNvSpPr/>
            <p:nvPr/>
          </p:nvSpPr>
          <p:spPr>
            <a:xfrm flipH="1" rot="-9000053">
              <a:off x="403864" y="1705186"/>
              <a:ext cx="2096456" cy="499852"/>
            </a:xfrm>
            <a:prstGeom prst="trapezoid">
              <a:avLst>
                <a:gd fmla="val 58732" name="adj"/>
              </a:avLst>
            </a:prstGeom>
            <a:gradFill>
              <a:gsLst>
                <a:gs pos="0">
                  <a:srgbClr val="886F52"/>
                </a:gs>
                <a:gs pos="50000">
                  <a:srgbClr val="C5A176"/>
                </a:gs>
                <a:gs pos="100000">
                  <a:srgbClr val="ECC18E"/>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Malgun Gothic"/>
                <a:ea typeface="Malgun Gothic"/>
                <a:cs typeface="Malgun Gothic"/>
                <a:sym typeface="Malgun Gothic"/>
              </a:endParaRPr>
            </a:p>
          </p:txBody>
        </p:sp>
      </p:grpSp>
      <p:sp>
        <p:nvSpPr>
          <p:cNvPr id="141" name="Google Shape;141;p25"/>
          <p:cNvSpPr/>
          <p:nvPr/>
        </p:nvSpPr>
        <p:spPr>
          <a:xfrm>
            <a:off x="3076925" y="2973275"/>
            <a:ext cx="2716500" cy="2307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ko" sz="1100">
                <a:solidFill>
                  <a:srgbClr val="E6C195"/>
                </a:solidFill>
              </a:rPr>
              <a:t>위험 소리 감지 </a:t>
            </a:r>
            <a:r>
              <a:rPr b="1" lang="ko" sz="1100">
                <a:solidFill>
                  <a:srgbClr val="E6C195"/>
                </a:solidFill>
              </a:rPr>
              <a:t>AI Speaker 기술</a:t>
            </a:r>
            <a:endParaRPr sz="11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pSp>
        <p:nvGrpSpPr>
          <p:cNvPr id="214" name="Google Shape;214;p34"/>
          <p:cNvGrpSpPr/>
          <p:nvPr/>
        </p:nvGrpSpPr>
        <p:grpSpPr>
          <a:xfrm>
            <a:off x="489800" y="1595525"/>
            <a:ext cx="7766100" cy="2686200"/>
            <a:chOff x="489800" y="1595525"/>
            <a:chExt cx="7766100" cy="2686200"/>
          </a:xfrm>
        </p:grpSpPr>
        <p:sp>
          <p:nvSpPr>
            <p:cNvPr id="215" name="Google Shape;215;p34"/>
            <p:cNvSpPr/>
            <p:nvPr/>
          </p:nvSpPr>
          <p:spPr>
            <a:xfrm>
              <a:off x="489800" y="1595525"/>
              <a:ext cx="7766100" cy="2686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txBox="1"/>
            <p:nvPr/>
          </p:nvSpPr>
          <p:spPr>
            <a:xfrm>
              <a:off x="688975" y="1981475"/>
              <a:ext cx="7215000" cy="19143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0"/>
                </a:spcAft>
                <a:buNone/>
              </a:pPr>
              <a:r>
                <a:rPr b="1" lang="ko"/>
                <a:t>본 프로젝트에서 </a:t>
              </a:r>
              <a:r>
                <a:rPr b="1" lang="ko"/>
                <a:t>AI speaker mechanism을 맡았으며 </a:t>
              </a:r>
              <a:r>
                <a:rPr b="1" lang="ko"/>
                <a:t> </a:t>
              </a:r>
              <a:r>
                <a:rPr b="1" lang="ko"/>
                <a:t>프로젝트의 요구사항에 필요한 기술인 2가지 기술을 KT AI  speaker kit 를 활용하여 코드 분석/ 해석을 실시함. </a:t>
              </a:r>
              <a:endParaRPr b="1"/>
            </a:p>
            <a:p>
              <a:pPr indent="0" lvl="0" marL="0" rtl="0" algn="l">
                <a:lnSpc>
                  <a:spcPct val="138461"/>
                </a:lnSpc>
                <a:spcBef>
                  <a:spcPts val="2100"/>
                </a:spcBef>
                <a:spcAft>
                  <a:spcPts val="0"/>
                </a:spcAft>
                <a:buNone/>
              </a:pPr>
              <a:r>
                <a:rPr b="1" lang="ko"/>
                <a:t>- 사용자의 음성을 인식 ( Speech to Text  , </a:t>
              </a:r>
              <a:r>
                <a:rPr b="1" lang="ko"/>
                <a:t>wake up word )</a:t>
              </a:r>
              <a:endParaRPr b="1"/>
            </a:p>
            <a:p>
              <a:pPr indent="0" lvl="0" marL="0" rtl="0" algn="l">
                <a:lnSpc>
                  <a:spcPct val="138461"/>
                </a:lnSpc>
                <a:spcBef>
                  <a:spcPts val="2100"/>
                </a:spcBef>
                <a:spcAft>
                  <a:spcPts val="2100"/>
                </a:spcAft>
                <a:buNone/>
              </a:pPr>
              <a:r>
                <a:rPr b="1" lang="ko"/>
                <a:t>- 분석된 내용을 토대로 답변을 음성 출력 ( Text to Speech</a:t>
              </a:r>
              <a:r>
                <a:rPr b="1" i="1" lang="ko"/>
                <a:t> </a:t>
              </a:r>
              <a:r>
                <a:rPr b="1" lang="ko"/>
                <a:t>)</a:t>
              </a:r>
              <a:endParaRPr b="1"/>
            </a:p>
          </p:txBody>
        </p:sp>
      </p:grpSp>
      <p:sp>
        <p:nvSpPr>
          <p:cNvPr id="217" name="Google Shape;217;p34"/>
          <p:cNvSpPr txBox="1"/>
          <p:nvPr>
            <p:ph type="title"/>
          </p:nvPr>
        </p:nvSpPr>
        <p:spPr>
          <a:xfrm>
            <a:off x="489800" y="471475"/>
            <a:ext cx="8520600" cy="831300"/>
          </a:xfrm>
          <a:prstGeom prst="rect">
            <a:avLst/>
          </a:prstGeom>
        </p:spPr>
        <p:txBody>
          <a:bodyPr anchorCtr="0" anchor="b" bIns="91425" lIns="91425" spcFirstLastPara="1" rIns="91425" wrap="square" tIns="91425">
            <a:noAutofit/>
          </a:bodyPr>
          <a:lstStyle/>
          <a:p>
            <a:pPr indent="0" lvl="0" marL="0" rtl="0" algn="r">
              <a:lnSpc>
                <a:spcPct val="150000"/>
              </a:lnSpc>
              <a:spcBef>
                <a:spcPts val="0"/>
              </a:spcBef>
              <a:spcAft>
                <a:spcPts val="0"/>
              </a:spcAft>
              <a:buNone/>
            </a:pPr>
            <a:r>
              <a:t/>
            </a:r>
            <a:endParaRPr b="1" sz="1100">
              <a:solidFill>
                <a:schemeClr val="lt1"/>
              </a:solidFill>
              <a:latin typeface="Arial"/>
              <a:ea typeface="Arial"/>
              <a:cs typeface="Arial"/>
              <a:sym typeface="Arial"/>
            </a:endParaRPr>
          </a:p>
          <a:p>
            <a:pPr indent="0" lvl="0" marL="0" rtl="0" algn="l">
              <a:spcBef>
                <a:spcPts val="0"/>
              </a:spcBef>
              <a:spcAft>
                <a:spcPts val="0"/>
              </a:spcAft>
              <a:buNone/>
            </a:pPr>
            <a:r>
              <a:rPr lang="ko" sz="2900">
                <a:solidFill>
                  <a:srgbClr val="FFFFFF"/>
                </a:solidFill>
                <a:latin typeface="Arial"/>
                <a:ea typeface="Arial"/>
                <a:cs typeface="Arial"/>
                <a:sym typeface="Arial"/>
              </a:rPr>
              <a:t>AI speaker mechanism </a:t>
            </a:r>
            <a:r>
              <a:rPr lang="ko" sz="2000">
                <a:solidFill>
                  <a:srgbClr val="FFFFFF"/>
                </a:solidFill>
                <a:latin typeface="Arial"/>
                <a:ea typeface="Arial"/>
                <a:cs typeface="Arial"/>
                <a:sym typeface="Arial"/>
              </a:rPr>
              <a:t> (박현주)</a:t>
            </a:r>
            <a:endParaRPr sz="20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grpSp>
        <p:nvGrpSpPr>
          <p:cNvPr id="222" name="Google Shape;222;p35"/>
          <p:cNvGrpSpPr/>
          <p:nvPr/>
        </p:nvGrpSpPr>
        <p:grpSpPr>
          <a:xfrm>
            <a:off x="434236" y="831476"/>
            <a:ext cx="4462133" cy="3398600"/>
            <a:chOff x="713875" y="872913"/>
            <a:chExt cx="4353725" cy="3445807"/>
          </a:xfrm>
        </p:grpSpPr>
        <p:pic>
          <p:nvPicPr>
            <p:cNvPr id="223" name="Google Shape;223;p35"/>
            <p:cNvPicPr preferRelativeResize="0"/>
            <p:nvPr/>
          </p:nvPicPr>
          <p:blipFill>
            <a:blip r:embed="rId3">
              <a:alphaModFix/>
            </a:blip>
            <a:stretch>
              <a:fillRect/>
            </a:stretch>
          </p:blipFill>
          <p:spPr>
            <a:xfrm>
              <a:off x="713875" y="872913"/>
              <a:ext cx="4353725" cy="3041625"/>
            </a:xfrm>
            <a:prstGeom prst="rect">
              <a:avLst/>
            </a:prstGeom>
            <a:noFill/>
            <a:ln>
              <a:noFill/>
            </a:ln>
          </p:spPr>
        </p:pic>
        <p:sp>
          <p:nvSpPr>
            <p:cNvPr id="224" name="Google Shape;224;p35"/>
            <p:cNvSpPr txBox="1"/>
            <p:nvPr/>
          </p:nvSpPr>
          <p:spPr>
            <a:xfrm>
              <a:off x="1378303" y="3914320"/>
              <a:ext cx="2823300" cy="40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solidFill>
                    <a:srgbClr val="FFFFFF"/>
                  </a:solidFill>
                </a:rPr>
                <a:t>&lt; 실제 AI 스피커 제작 사진 &gt;</a:t>
              </a:r>
              <a:endParaRPr>
                <a:solidFill>
                  <a:srgbClr val="FFFFFF"/>
                </a:solidFill>
              </a:endParaRPr>
            </a:p>
          </p:txBody>
        </p:sp>
      </p:grpSp>
      <p:pic>
        <p:nvPicPr>
          <p:cNvPr id="225" name="Google Shape;225;p35"/>
          <p:cNvPicPr preferRelativeResize="0"/>
          <p:nvPr/>
        </p:nvPicPr>
        <p:blipFill>
          <a:blip r:embed="rId4">
            <a:alphaModFix/>
          </a:blip>
          <a:stretch>
            <a:fillRect/>
          </a:stretch>
        </p:blipFill>
        <p:spPr>
          <a:xfrm>
            <a:off x="5846775" y="1358275"/>
            <a:ext cx="2215375" cy="911575"/>
          </a:xfrm>
          <a:prstGeom prst="rect">
            <a:avLst/>
          </a:prstGeom>
          <a:noFill/>
          <a:ln>
            <a:noFill/>
          </a:ln>
        </p:spPr>
      </p:pic>
      <p:sp>
        <p:nvSpPr>
          <p:cNvPr id="226" name="Google Shape;226;p35"/>
          <p:cNvSpPr txBox="1"/>
          <p:nvPr/>
        </p:nvSpPr>
        <p:spPr>
          <a:xfrm>
            <a:off x="5383075" y="922675"/>
            <a:ext cx="2306100" cy="35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arenR"/>
            </a:pPr>
            <a:r>
              <a:rPr lang="ko">
                <a:solidFill>
                  <a:srgbClr val="FFFFFF"/>
                </a:solidFill>
              </a:rPr>
              <a:t>KT API 플랫폼 사용</a:t>
            </a:r>
            <a:endParaRPr>
              <a:solidFill>
                <a:srgbClr val="FFFFFF"/>
              </a:solidFill>
            </a:endParaRPr>
          </a:p>
          <a:p>
            <a:pPr indent="0" lvl="0" marL="0" rtl="0" algn="l">
              <a:spcBef>
                <a:spcPts val="0"/>
              </a:spcBef>
              <a:spcAft>
                <a:spcPts val="0"/>
              </a:spcAft>
              <a:buNone/>
            </a:pPr>
            <a:r>
              <a:t/>
            </a:r>
            <a:endParaRPr/>
          </a:p>
        </p:txBody>
      </p:sp>
      <p:sp>
        <p:nvSpPr>
          <p:cNvPr id="227" name="Google Shape;227;p35"/>
          <p:cNvSpPr txBox="1"/>
          <p:nvPr/>
        </p:nvSpPr>
        <p:spPr>
          <a:xfrm>
            <a:off x="5483050" y="2446975"/>
            <a:ext cx="3239100" cy="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solidFill>
                  <a:srgbClr val="FFFFFF"/>
                </a:solidFill>
              </a:rPr>
              <a:t>2)  </a:t>
            </a:r>
            <a:r>
              <a:rPr b="1" lang="ko">
                <a:solidFill>
                  <a:srgbClr val="FF0000"/>
                </a:solidFill>
              </a:rPr>
              <a:t>Cloud AI API</a:t>
            </a:r>
            <a:endParaRPr>
              <a:solidFill>
                <a:srgbClr val="FFFFFF"/>
              </a:solidFill>
            </a:endParaRPr>
          </a:p>
          <a:p>
            <a:pPr indent="0" lvl="0" marL="0" rtl="0" algn="ctr">
              <a:lnSpc>
                <a:spcPct val="115000"/>
              </a:lnSpc>
              <a:spcBef>
                <a:spcPts val="0"/>
              </a:spcBef>
              <a:spcAft>
                <a:spcPts val="0"/>
              </a:spcAft>
              <a:buNone/>
            </a:pPr>
            <a:r>
              <a:rPr lang="ko">
                <a:solidFill>
                  <a:srgbClr val="FFFFFF"/>
                </a:solidFill>
              </a:rPr>
              <a:t>   : 음성인식 API, 대화 API,  TTS API</a:t>
            </a:r>
            <a:endParaRPr>
              <a:solidFill>
                <a:srgbClr val="FFFFFF"/>
              </a:solidFill>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28" name="Google Shape;228;p35"/>
          <p:cNvPicPr preferRelativeResize="0"/>
          <p:nvPr/>
        </p:nvPicPr>
        <p:blipFill>
          <a:blip r:embed="rId5">
            <a:alphaModFix/>
          </a:blip>
          <a:stretch>
            <a:fillRect/>
          </a:stretch>
        </p:blipFill>
        <p:spPr>
          <a:xfrm>
            <a:off x="5712062" y="3153775"/>
            <a:ext cx="3065576" cy="91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6"/>
          <p:cNvPicPr preferRelativeResize="0"/>
          <p:nvPr/>
        </p:nvPicPr>
        <p:blipFill>
          <a:blip r:embed="rId3">
            <a:alphaModFix/>
          </a:blip>
          <a:stretch>
            <a:fillRect/>
          </a:stretch>
        </p:blipFill>
        <p:spPr>
          <a:xfrm>
            <a:off x="926250" y="915025"/>
            <a:ext cx="3243925" cy="3803124"/>
          </a:xfrm>
          <a:prstGeom prst="rect">
            <a:avLst/>
          </a:prstGeom>
          <a:noFill/>
          <a:ln>
            <a:noFill/>
          </a:ln>
        </p:spPr>
      </p:pic>
      <p:sp>
        <p:nvSpPr>
          <p:cNvPr id="234" name="Google Shape;234;p36"/>
          <p:cNvSpPr txBox="1"/>
          <p:nvPr>
            <p:ph type="title"/>
          </p:nvPr>
        </p:nvSpPr>
        <p:spPr>
          <a:xfrm>
            <a:off x="464325" y="199900"/>
            <a:ext cx="8520600" cy="627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t/>
            </a:r>
            <a:endParaRPr b="1" sz="1100">
              <a:solidFill>
                <a:schemeClr val="lt1"/>
              </a:solidFill>
              <a:latin typeface="Arial"/>
              <a:ea typeface="Arial"/>
              <a:cs typeface="Arial"/>
              <a:sym typeface="Arial"/>
            </a:endParaRPr>
          </a:p>
          <a:p>
            <a:pPr indent="-361950" lvl="0" marL="457200" rtl="0" algn="l">
              <a:spcBef>
                <a:spcPts val="0"/>
              </a:spcBef>
              <a:spcAft>
                <a:spcPts val="0"/>
              </a:spcAft>
              <a:buClr>
                <a:srgbClr val="FFFFFF"/>
              </a:buClr>
              <a:buSzPts val="2100"/>
              <a:buFont typeface="Arial"/>
              <a:buAutoNum type="arabicPeriod"/>
            </a:pPr>
            <a:r>
              <a:rPr b="1" lang="ko" sz="2100">
                <a:solidFill>
                  <a:srgbClr val="FFFFFF"/>
                </a:solidFill>
                <a:latin typeface="Arial"/>
                <a:ea typeface="Arial"/>
                <a:cs typeface="Arial"/>
                <a:sym typeface="Arial"/>
              </a:rPr>
              <a:t>사용자의 음성을 인식 </a:t>
            </a:r>
            <a:r>
              <a:rPr b="1" lang="ko" sz="2100">
                <a:solidFill>
                  <a:schemeClr val="lt2"/>
                </a:solidFill>
                <a:latin typeface="Arial"/>
                <a:ea typeface="Arial"/>
                <a:cs typeface="Arial"/>
                <a:sym typeface="Arial"/>
              </a:rPr>
              <a:t>( Speech to Text  , wake up word )</a:t>
            </a:r>
            <a:endParaRPr sz="2700">
              <a:solidFill>
                <a:schemeClr val="lt2"/>
              </a:solidFill>
              <a:latin typeface="Arial"/>
              <a:ea typeface="Arial"/>
              <a:cs typeface="Arial"/>
              <a:sym typeface="Arial"/>
            </a:endParaRPr>
          </a:p>
        </p:txBody>
      </p:sp>
      <p:grpSp>
        <p:nvGrpSpPr>
          <p:cNvPr id="235" name="Google Shape;235;p36"/>
          <p:cNvGrpSpPr/>
          <p:nvPr/>
        </p:nvGrpSpPr>
        <p:grpSpPr>
          <a:xfrm>
            <a:off x="4659550" y="915025"/>
            <a:ext cx="3629431" cy="3803125"/>
            <a:chOff x="4572000" y="1046350"/>
            <a:chExt cx="3629431" cy="3803125"/>
          </a:xfrm>
        </p:grpSpPr>
        <p:pic>
          <p:nvPicPr>
            <p:cNvPr id="236" name="Google Shape;236;p36"/>
            <p:cNvPicPr preferRelativeResize="0"/>
            <p:nvPr/>
          </p:nvPicPr>
          <p:blipFill>
            <a:blip r:embed="rId4">
              <a:alphaModFix/>
            </a:blip>
            <a:stretch>
              <a:fillRect/>
            </a:stretch>
          </p:blipFill>
          <p:spPr>
            <a:xfrm>
              <a:off x="4572000" y="1046350"/>
              <a:ext cx="3629431" cy="3803125"/>
            </a:xfrm>
            <a:prstGeom prst="rect">
              <a:avLst/>
            </a:prstGeom>
            <a:noFill/>
            <a:ln>
              <a:noFill/>
            </a:ln>
          </p:spPr>
        </p:pic>
        <p:sp>
          <p:nvSpPr>
            <p:cNvPr id="237" name="Google Shape;237;p36"/>
            <p:cNvSpPr/>
            <p:nvPr/>
          </p:nvSpPr>
          <p:spPr>
            <a:xfrm>
              <a:off x="4685175" y="2406250"/>
              <a:ext cx="3361200" cy="238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grpSp>
        <p:nvGrpSpPr>
          <p:cNvPr id="242" name="Google Shape;242;p37"/>
          <p:cNvGrpSpPr/>
          <p:nvPr/>
        </p:nvGrpSpPr>
        <p:grpSpPr>
          <a:xfrm>
            <a:off x="4648125" y="1430975"/>
            <a:ext cx="4327275" cy="889025"/>
            <a:chOff x="4800525" y="821375"/>
            <a:chExt cx="4327275" cy="889025"/>
          </a:xfrm>
        </p:grpSpPr>
        <p:sp>
          <p:nvSpPr>
            <p:cNvPr id="243" name="Google Shape;243;p37"/>
            <p:cNvSpPr txBox="1"/>
            <p:nvPr/>
          </p:nvSpPr>
          <p:spPr>
            <a:xfrm>
              <a:off x="4800525" y="821375"/>
              <a:ext cx="3768600" cy="616800"/>
            </a:xfrm>
            <a:prstGeom prst="rect">
              <a:avLst/>
            </a:prstGeom>
            <a:noFill/>
            <a:ln>
              <a:noFill/>
            </a:ln>
          </p:spPr>
          <p:txBody>
            <a:bodyPr anchorCtr="0" anchor="t" bIns="91425" lIns="91425" spcFirstLastPara="1" rIns="91425" wrap="square" tIns="91425">
              <a:noAutofit/>
            </a:bodyPr>
            <a:lstStyle/>
            <a:p>
              <a:pPr indent="-311150" lvl="0" marL="457200" rtl="0" algn="l">
                <a:lnSpc>
                  <a:spcPct val="138461"/>
                </a:lnSpc>
                <a:spcBef>
                  <a:spcPts val="0"/>
                </a:spcBef>
                <a:spcAft>
                  <a:spcPts val="0"/>
                </a:spcAft>
                <a:buClr>
                  <a:srgbClr val="FFFFFF"/>
                </a:buClr>
                <a:buSzPts val="1300"/>
                <a:buAutoNum type="arabicParenR"/>
              </a:pPr>
              <a:r>
                <a:rPr b="1" lang="ko" sz="1300">
                  <a:solidFill>
                    <a:srgbClr val="FFFFFF"/>
                  </a:solidFill>
                </a:rPr>
                <a:t>def test( key_word = ‘2s’)함수</a:t>
              </a:r>
              <a:endParaRPr b="1" sz="1300">
                <a:solidFill>
                  <a:srgbClr val="FFFFFF"/>
                </a:solidFill>
              </a:endParaRPr>
            </a:p>
          </p:txBody>
        </p:sp>
        <p:sp>
          <p:nvSpPr>
            <p:cNvPr id="244" name="Google Shape;244;p37"/>
            <p:cNvSpPr txBox="1"/>
            <p:nvPr/>
          </p:nvSpPr>
          <p:spPr>
            <a:xfrm>
              <a:off x="5359200" y="1093600"/>
              <a:ext cx="3768600" cy="6168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0"/>
                </a:spcAft>
                <a:buNone/>
              </a:pPr>
              <a:r>
                <a:rPr b="1" lang="ko" sz="1200">
                  <a:solidFill>
                    <a:srgbClr val="FFFFFF"/>
                  </a:solidFill>
                </a:rPr>
                <a:t>마이크로 호출어를 인식하는 함수를 실행하고 진행 상황을 출력해주는 함수를 작성한 것임.</a:t>
              </a:r>
              <a:endParaRPr b="1" sz="1200">
                <a:solidFill>
                  <a:srgbClr val="FFFFFF"/>
                </a:solidFill>
              </a:endParaRPr>
            </a:p>
            <a:p>
              <a:pPr indent="0" lvl="0" marL="0" rtl="0" algn="l">
                <a:lnSpc>
                  <a:spcPct val="138461"/>
                </a:lnSpc>
                <a:spcBef>
                  <a:spcPts val="2100"/>
                </a:spcBef>
                <a:spcAft>
                  <a:spcPts val="2100"/>
                </a:spcAft>
                <a:buNone/>
              </a:pPr>
              <a:r>
                <a:t/>
              </a:r>
              <a:endParaRPr b="1" sz="1200">
                <a:solidFill>
                  <a:srgbClr val="FFFFFF"/>
                </a:solidFill>
              </a:endParaRPr>
            </a:p>
          </p:txBody>
        </p:sp>
      </p:grpSp>
      <p:grpSp>
        <p:nvGrpSpPr>
          <p:cNvPr id="245" name="Google Shape;245;p37"/>
          <p:cNvGrpSpPr/>
          <p:nvPr/>
        </p:nvGrpSpPr>
        <p:grpSpPr>
          <a:xfrm>
            <a:off x="4736875" y="2736838"/>
            <a:ext cx="4327275" cy="889025"/>
            <a:chOff x="4800525" y="821375"/>
            <a:chExt cx="4327275" cy="889025"/>
          </a:xfrm>
        </p:grpSpPr>
        <p:sp>
          <p:nvSpPr>
            <p:cNvPr id="246" name="Google Shape;246;p37"/>
            <p:cNvSpPr txBox="1"/>
            <p:nvPr/>
          </p:nvSpPr>
          <p:spPr>
            <a:xfrm>
              <a:off x="4800525" y="821375"/>
              <a:ext cx="3768600" cy="6168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300">
                  <a:solidFill>
                    <a:srgbClr val="FFFFFF"/>
                  </a:solidFill>
                </a:rPr>
                <a:t>2)     def main 함수</a:t>
              </a:r>
              <a:endParaRPr b="1" sz="1300">
                <a:solidFill>
                  <a:srgbClr val="FFFFFF"/>
                </a:solidFill>
              </a:endParaRPr>
            </a:p>
          </p:txBody>
        </p:sp>
        <p:sp>
          <p:nvSpPr>
            <p:cNvPr id="247" name="Google Shape;247;p37"/>
            <p:cNvSpPr txBox="1"/>
            <p:nvPr/>
          </p:nvSpPr>
          <p:spPr>
            <a:xfrm>
              <a:off x="5359200" y="1093600"/>
              <a:ext cx="3768600" cy="6168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200">
                  <a:solidFill>
                    <a:srgbClr val="FFFFFF"/>
                  </a:solidFill>
                </a:rPr>
                <a:t>main함수를 사용해 윗 함수를 음성 호출을 할 수 있음.</a:t>
              </a:r>
              <a:endParaRPr b="1" sz="1200">
                <a:solidFill>
                  <a:srgbClr val="FFFFFF"/>
                </a:solidFill>
              </a:endParaRPr>
            </a:p>
          </p:txBody>
        </p:sp>
      </p:grpSp>
      <p:grpSp>
        <p:nvGrpSpPr>
          <p:cNvPr id="248" name="Google Shape;248;p37"/>
          <p:cNvGrpSpPr/>
          <p:nvPr/>
        </p:nvGrpSpPr>
        <p:grpSpPr>
          <a:xfrm>
            <a:off x="256875" y="984200"/>
            <a:ext cx="4403800" cy="3095425"/>
            <a:chOff x="333075" y="917175"/>
            <a:chExt cx="4403800" cy="3095425"/>
          </a:xfrm>
        </p:grpSpPr>
        <p:pic>
          <p:nvPicPr>
            <p:cNvPr id="249" name="Google Shape;249;p37"/>
            <p:cNvPicPr preferRelativeResize="0"/>
            <p:nvPr/>
          </p:nvPicPr>
          <p:blipFill rotWithShape="1">
            <a:blip r:embed="rId3">
              <a:alphaModFix/>
            </a:blip>
            <a:srcRect b="25898" l="2439" r="0" t="0"/>
            <a:stretch/>
          </p:blipFill>
          <p:spPr>
            <a:xfrm>
              <a:off x="333075" y="917175"/>
              <a:ext cx="4403800" cy="2157200"/>
            </a:xfrm>
            <a:prstGeom prst="rect">
              <a:avLst/>
            </a:prstGeom>
            <a:noFill/>
            <a:ln>
              <a:noFill/>
            </a:ln>
          </p:spPr>
        </p:pic>
        <p:pic>
          <p:nvPicPr>
            <p:cNvPr id="250" name="Google Shape;250;p37"/>
            <p:cNvPicPr preferRelativeResize="0"/>
            <p:nvPr/>
          </p:nvPicPr>
          <p:blipFill>
            <a:blip r:embed="rId4">
              <a:alphaModFix/>
            </a:blip>
            <a:stretch>
              <a:fillRect/>
            </a:stretch>
          </p:blipFill>
          <p:spPr>
            <a:xfrm>
              <a:off x="333075" y="2998175"/>
              <a:ext cx="4403799" cy="1014425"/>
            </a:xfrm>
            <a:prstGeom prst="rect">
              <a:avLst/>
            </a:prstGeom>
            <a:noFill/>
            <a:ln>
              <a:noFill/>
            </a:ln>
          </p:spPr>
        </p:pic>
      </p:grpSp>
      <p:cxnSp>
        <p:nvCxnSpPr>
          <p:cNvPr id="251" name="Google Shape;251;p37"/>
          <p:cNvCxnSpPr/>
          <p:nvPr/>
        </p:nvCxnSpPr>
        <p:spPr>
          <a:xfrm flipH="1" rot="10800000">
            <a:off x="499125" y="3382462"/>
            <a:ext cx="730800" cy="3600"/>
          </a:xfrm>
          <a:prstGeom prst="straightConnector1">
            <a:avLst/>
          </a:prstGeom>
          <a:noFill/>
          <a:ln cap="flat" cmpd="sng" w="28575">
            <a:solidFill>
              <a:srgbClr val="FF0000"/>
            </a:solidFill>
            <a:prstDash val="solid"/>
            <a:round/>
            <a:headEnd len="med" w="med" type="none"/>
            <a:tailEnd len="med" w="med" type="none"/>
          </a:ln>
        </p:spPr>
      </p:cxnSp>
      <p:cxnSp>
        <p:nvCxnSpPr>
          <p:cNvPr id="252" name="Google Shape;252;p37"/>
          <p:cNvCxnSpPr/>
          <p:nvPr/>
        </p:nvCxnSpPr>
        <p:spPr>
          <a:xfrm>
            <a:off x="499125" y="1236912"/>
            <a:ext cx="1793100" cy="24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8"/>
          <p:cNvPicPr preferRelativeResize="0"/>
          <p:nvPr/>
        </p:nvPicPr>
        <p:blipFill>
          <a:blip r:embed="rId3">
            <a:alphaModFix/>
          </a:blip>
          <a:stretch>
            <a:fillRect/>
          </a:stretch>
        </p:blipFill>
        <p:spPr>
          <a:xfrm>
            <a:off x="859000" y="940861"/>
            <a:ext cx="3495150" cy="3898675"/>
          </a:xfrm>
          <a:prstGeom prst="rect">
            <a:avLst/>
          </a:prstGeom>
          <a:noFill/>
          <a:ln>
            <a:noFill/>
          </a:ln>
        </p:spPr>
      </p:pic>
      <p:pic>
        <p:nvPicPr>
          <p:cNvPr id="258" name="Google Shape;258;p38"/>
          <p:cNvPicPr preferRelativeResize="0"/>
          <p:nvPr/>
        </p:nvPicPr>
        <p:blipFill>
          <a:blip r:embed="rId4">
            <a:alphaModFix/>
          </a:blip>
          <a:stretch>
            <a:fillRect/>
          </a:stretch>
        </p:blipFill>
        <p:spPr>
          <a:xfrm>
            <a:off x="4572000" y="940850"/>
            <a:ext cx="3805275" cy="3898675"/>
          </a:xfrm>
          <a:prstGeom prst="rect">
            <a:avLst/>
          </a:prstGeom>
          <a:noFill/>
          <a:ln>
            <a:noFill/>
          </a:ln>
        </p:spPr>
      </p:pic>
      <p:sp>
        <p:nvSpPr>
          <p:cNvPr id="259" name="Google Shape;259;p38"/>
          <p:cNvSpPr txBox="1"/>
          <p:nvPr>
            <p:ph type="title"/>
          </p:nvPr>
        </p:nvSpPr>
        <p:spPr>
          <a:xfrm>
            <a:off x="464325" y="199900"/>
            <a:ext cx="8520600" cy="627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t/>
            </a:r>
            <a:endParaRPr b="1" sz="1100">
              <a:solidFill>
                <a:schemeClr val="lt1"/>
              </a:solidFill>
              <a:latin typeface="Arial"/>
              <a:ea typeface="Arial"/>
              <a:cs typeface="Arial"/>
              <a:sym typeface="Arial"/>
            </a:endParaRPr>
          </a:p>
          <a:p>
            <a:pPr indent="0" lvl="0" marL="457200" rtl="0" algn="l">
              <a:spcBef>
                <a:spcPts val="0"/>
              </a:spcBef>
              <a:spcAft>
                <a:spcPts val="0"/>
              </a:spcAft>
              <a:buNone/>
            </a:pPr>
            <a:r>
              <a:rPr b="1" lang="ko" sz="2100">
                <a:solidFill>
                  <a:srgbClr val="FFFFFF"/>
                </a:solidFill>
                <a:latin typeface="Arial"/>
                <a:ea typeface="Arial"/>
                <a:cs typeface="Arial"/>
                <a:sym typeface="Arial"/>
              </a:rPr>
              <a:t>2. 분석된 내용을 토대로 답변을 음성 출력 </a:t>
            </a:r>
            <a:r>
              <a:rPr b="1" lang="ko" sz="2100">
                <a:solidFill>
                  <a:schemeClr val="lt2"/>
                </a:solidFill>
                <a:latin typeface="Arial"/>
                <a:ea typeface="Arial"/>
                <a:cs typeface="Arial"/>
                <a:sym typeface="Arial"/>
              </a:rPr>
              <a:t>( Text to Speech</a:t>
            </a:r>
            <a:r>
              <a:rPr b="1" i="1" lang="ko" sz="2100">
                <a:solidFill>
                  <a:schemeClr val="lt2"/>
                </a:solidFill>
                <a:latin typeface="Arial"/>
                <a:ea typeface="Arial"/>
                <a:cs typeface="Arial"/>
                <a:sym typeface="Arial"/>
              </a:rPr>
              <a:t> </a:t>
            </a:r>
            <a:r>
              <a:rPr b="1" lang="ko" sz="2100">
                <a:solidFill>
                  <a:schemeClr val="lt2"/>
                </a:solidFill>
                <a:latin typeface="Arial"/>
                <a:ea typeface="Arial"/>
                <a:cs typeface="Arial"/>
                <a:sym typeface="Arial"/>
              </a:rPr>
              <a:t>)</a:t>
            </a:r>
            <a:endParaRPr b="1" sz="2100">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39"/>
          <p:cNvPicPr preferRelativeResize="0"/>
          <p:nvPr/>
        </p:nvPicPr>
        <p:blipFill>
          <a:blip r:embed="rId3">
            <a:alphaModFix/>
          </a:blip>
          <a:stretch>
            <a:fillRect/>
          </a:stretch>
        </p:blipFill>
        <p:spPr>
          <a:xfrm>
            <a:off x="1119425" y="889875"/>
            <a:ext cx="7153275" cy="2705100"/>
          </a:xfrm>
          <a:prstGeom prst="rect">
            <a:avLst/>
          </a:prstGeom>
          <a:noFill/>
          <a:ln>
            <a:noFill/>
          </a:ln>
        </p:spPr>
      </p:pic>
      <p:sp>
        <p:nvSpPr>
          <p:cNvPr id="265" name="Google Shape;265;p39"/>
          <p:cNvSpPr txBox="1"/>
          <p:nvPr/>
        </p:nvSpPr>
        <p:spPr>
          <a:xfrm>
            <a:off x="853200" y="3848975"/>
            <a:ext cx="6658500" cy="616800"/>
          </a:xfrm>
          <a:prstGeom prst="rect">
            <a:avLst/>
          </a:prstGeom>
          <a:noFill/>
          <a:ln>
            <a:noFill/>
          </a:ln>
        </p:spPr>
        <p:txBody>
          <a:bodyPr anchorCtr="0" anchor="t" bIns="91425" lIns="91425" spcFirstLastPara="1" rIns="91425" wrap="square" tIns="91425">
            <a:noAutofit/>
          </a:bodyPr>
          <a:lstStyle/>
          <a:p>
            <a:pPr indent="0" lvl="0" marL="914400" rtl="0" algn="ctr">
              <a:lnSpc>
                <a:spcPct val="138461"/>
              </a:lnSpc>
              <a:spcBef>
                <a:spcPts val="0"/>
              </a:spcBef>
              <a:spcAft>
                <a:spcPts val="2100"/>
              </a:spcAft>
              <a:buNone/>
            </a:pPr>
            <a:r>
              <a:rPr b="1" lang="ko" sz="1300">
                <a:solidFill>
                  <a:srgbClr val="FFFFFF"/>
                </a:solidFill>
              </a:rPr>
              <a:t>마이크를 통해 가져온 데이터를 기가지니 STT API에 입력할 수 있도록 변환해주는 함수입니다. </a:t>
            </a:r>
            <a:endParaRPr b="1" sz="13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40"/>
          <p:cNvPicPr preferRelativeResize="0"/>
          <p:nvPr/>
        </p:nvPicPr>
        <p:blipFill>
          <a:blip r:embed="rId3">
            <a:alphaModFix/>
          </a:blip>
          <a:stretch>
            <a:fillRect/>
          </a:stretch>
        </p:blipFill>
        <p:spPr>
          <a:xfrm>
            <a:off x="267375" y="345325"/>
            <a:ext cx="4736074" cy="4325551"/>
          </a:xfrm>
          <a:prstGeom prst="rect">
            <a:avLst/>
          </a:prstGeom>
          <a:noFill/>
          <a:ln>
            <a:noFill/>
          </a:ln>
        </p:spPr>
      </p:pic>
      <p:grpSp>
        <p:nvGrpSpPr>
          <p:cNvPr id="271" name="Google Shape;271;p40"/>
          <p:cNvGrpSpPr/>
          <p:nvPr/>
        </p:nvGrpSpPr>
        <p:grpSpPr>
          <a:xfrm>
            <a:off x="5120900" y="516400"/>
            <a:ext cx="3946915" cy="1161125"/>
            <a:chOff x="4800525" y="821375"/>
            <a:chExt cx="4327284" cy="1161125"/>
          </a:xfrm>
        </p:grpSpPr>
        <p:sp>
          <p:nvSpPr>
            <p:cNvPr id="272" name="Google Shape;272;p40"/>
            <p:cNvSpPr txBox="1"/>
            <p:nvPr/>
          </p:nvSpPr>
          <p:spPr>
            <a:xfrm>
              <a:off x="4800525" y="821375"/>
              <a:ext cx="3768600" cy="616800"/>
            </a:xfrm>
            <a:prstGeom prst="rect">
              <a:avLst/>
            </a:prstGeom>
            <a:noFill/>
            <a:ln>
              <a:noFill/>
            </a:ln>
          </p:spPr>
          <p:txBody>
            <a:bodyPr anchorCtr="0" anchor="t" bIns="91425" lIns="91425" spcFirstLastPara="1" rIns="91425" wrap="square" tIns="91425">
              <a:noAutofit/>
            </a:bodyPr>
            <a:lstStyle/>
            <a:p>
              <a:pPr indent="-311150" lvl="0" marL="457200" rtl="0" algn="l">
                <a:lnSpc>
                  <a:spcPct val="138461"/>
                </a:lnSpc>
                <a:spcBef>
                  <a:spcPts val="0"/>
                </a:spcBef>
                <a:spcAft>
                  <a:spcPts val="0"/>
                </a:spcAft>
                <a:buClr>
                  <a:srgbClr val="FFFFFF"/>
                </a:buClr>
                <a:buSzPts val="1300"/>
                <a:buAutoNum type="arabicParenR"/>
              </a:pPr>
              <a:r>
                <a:rPr b="1" lang="ko" sz="1300">
                  <a:solidFill>
                    <a:srgbClr val="FFFFFF"/>
                  </a:solidFill>
                </a:rPr>
                <a:t>def getText2VoiceUrl(inText):</a:t>
              </a:r>
              <a:r>
                <a:rPr b="1" lang="ko" sz="1200">
                  <a:solidFill>
                    <a:srgbClr val="FFFFFF"/>
                  </a:solidFill>
                </a:rPr>
                <a:t>함수</a:t>
              </a:r>
              <a:endParaRPr b="1" sz="1200">
                <a:solidFill>
                  <a:srgbClr val="FFFFFF"/>
                </a:solidFill>
              </a:endParaRPr>
            </a:p>
          </p:txBody>
        </p:sp>
        <p:sp>
          <p:nvSpPr>
            <p:cNvPr id="273" name="Google Shape;273;p40"/>
            <p:cNvSpPr txBox="1"/>
            <p:nvPr/>
          </p:nvSpPr>
          <p:spPr>
            <a:xfrm>
              <a:off x="5359209" y="1093600"/>
              <a:ext cx="3768600" cy="8889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000">
                  <a:solidFill>
                    <a:srgbClr val="FFFFFF"/>
                  </a:solidFill>
                </a:rPr>
                <a:t>메인 함수에서 출력할 텍스트를 받아서 TTS API에 입력하여 출력할 수 있는 음성을 출력하는 URL을 출력해줍니다. (이 URL은 1분간 유효한 임시 URL입니다.)</a:t>
              </a:r>
              <a:r>
                <a:rPr b="1" lang="ko" sz="1000">
                  <a:solidFill>
                    <a:srgbClr val="FFFFFF"/>
                  </a:solidFill>
                </a:rPr>
                <a:t>.</a:t>
              </a:r>
              <a:endParaRPr b="1" sz="1000">
                <a:solidFill>
                  <a:srgbClr val="FFFFFF"/>
                </a:solidFill>
              </a:endParaRPr>
            </a:p>
          </p:txBody>
        </p:sp>
      </p:grpSp>
      <p:grpSp>
        <p:nvGrpSpPr>
          <p:cNvPr id="274" name="Google Shape;274;p40"/>
          <p:cNvGrpSpPr/>
          <p:nvPr/>
        </p:nvGrpSpPr>
        <p:grpSpPr>
          <a:xfrm>
            <a:off x="5120900" y="1811800"/>
            <a:ext cx="3946908" cy="889025"/>
            <a:chOff x="4800525" y="821375"/>
            <a:chExt cx="4327275" cy="889025"/>
          </a:xfrm>
        </p:grpSpPr>
        <p:sp>
          <p:nvSpPr>
            <p:cNvPr id="275" name="Google Shape;275;p40"/>
            <p:cNvSpPr txBox="1"/>
            <p:nvPr/>
          </p:nvSpPr>
          <p:spPr>
            <a:xfrm>
              <a:off x="4800525" y="821375"/>
              <a:ext cx="3768600" cy="6168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300">
                  <a:solidFill>
                    <a:srgbClr val="FFFFFF"/>
                  </a:solidFill>
                </a:rPr>
                <a:t>2)     B part</a:t>
              </a:r>
              <a:endParaRPr b="1" sz="1200">
                <a:solidFill>
                  <a:srgbClr val="FFFFFF"/>
                </a:solidFill>
              </a:endParaRPr>
            </a:p>
          </p:txBody>
        </p:sp>
        <p:sp>
          <p:nvSpPr>
            <p:cNvPr id="276" name="Google Shape;276;p40"/>
            <p:cNvSpPr txBox="1"/>
            <p:nvPr/>
          </p:nvSpPr>
          <p:spPr>
            <a:xfrm>
              <a:off x="5359200" y="1093600"/>
              <a:ext cx="3768600" cy="6168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000">
                  <a:solidFill>
                    <a:srgbClr val="FFFFFF"/>
                  </a:solidFill>
                </a:rPr>
                <a:t>사용할 언어를 설정하고(한국어의 경우 lang이 0입니다.) 텍스트를 입력해 변환합니다. </a:t>
              </a:r>
              <a:endParaRPr b="1" sz="1000">
                <a:solidFill>
                  <a:srgbClr val="FFFFFF"/>
                </a:solidFill>
              </a:endParaRPr>
            </a:p>
          </p:txBody>
        </p:sp>
      </p:grpSp>
      <p:sp>
        <p:nvSpPr>
          <p:cNvPr id="277" name="Google Shape;277;p40"/>
          <p:cNvSpPr/>
          <p:nvPr/>
        </p:nvSpPr>
        <p:spPr>
          <a:xfrm>
            <a:off x="586475" y="2001025"/>
            <a:ext cx="3361200" cy="758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nvSpPr>
        <p:spPr>
          <a:xfrm>
            <a:off x="408550" y="1811800"/>
            <a:ext cx="452400" cy="4089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2100"/>
              </a:spcAft>
              <a:buNone/>
            </a:pPr>
            <a:r>
              <a:rPr b="1" lang="ko" sz="1300">
                <a:solidFill>
                  <a:srgbClr val="FFFFFF"/>
                </a:solidFill>
              </a:rPr>
              <a:t>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ko" sz="3900">
                <a:solidFill>
                  <a:srgbClr val="FFFFFF"/>
                </a:solidFill>
                <a:latin typeface="Arial"/>
                <a:ea typeface="Arial"/>
                <a:cs typeface="Arial"/>
                <a:sym typeface="Arial"/>
              </a:rPr>
              <a:t>Part 4. </a:t>
            </a:r>
            <a:r>
              <a:rPr b="1" lang="ko" sz="3900">
                <a:solidFill>
                  <a:srgbClr val="FFFFFF"/>
                </a:solidFill>
                <a:latin typeface="Arial"/>
                <a:ea typeface="Arial"/>
                <a:cs typeface="Arial"/>
                <a:sym typeface="Arial"/>
              </a:rPr>
              <a:t> AI 모델 구축 및 </a:t>
            </a:r>
            <a:r>
              <a:rPr b="1" lang="ko" sz="3900">
                <a:solidFill>
                  <a:srgbClr val="FFFFFF"/>
                </a:solidFill>
                <a:latin typeface="Arial"/>
                <a:ea typeface="Arial"/>
                <a:cs typeface="Arial"/>
                <a:sym typeface="Arial"/>
              </a:rPr>
              <a:t>실시간 감지 </a:t>
            </a:r>
            <a:endParaRPr b="1" sz="3900">
              <a:solidFill>
                <a:srgbClr val="FFFFFF"/>
              </a:solidFill>
              <a:latin typeface="Arial"/>
              <a:ea typeface="Arial"/>
              <a:cs typeface="Arial"/>
              <a:sym typeface="Arial"/>
            </a:endParaRPr>
          </a:p>
        </p:txBody>
      </p:sp>
      <p:sp>
        <p:nvSpPr>
          <p:cNvPr id="284" name="Google Shape;284;p41"/>
          <p:cNvSpPr txBox="1"/>
          <p:nvPr>
            <p:ph idx="1" type="body"/>
          </p:nvPr>
        </p:nvSpPr>
        <p:spPr>
          <a:xfrm>
            <a:off x="311700" y="2166200"/>
            <a:ext cx="8520600" cy="24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Arial"/>
              <a:ea typeface="Arial"/>
              <a:cs typeface="Arial"/>
              <a:sym typeface="Arial"/>
            </a:endParaRPr>
          </a:p>
          <a:p>
            <a:pPr indent="0" lvl="0" marL="0" rtl="0" algn="l">
              <a:spcBef>
                <a:spcPts val="1600"/>
              </a:spcBef>
              <a:spcAft>
                <a:spcPts val="0"/>
              </a:spcAft>
              <a:buNone/>
            </a:pPr>
            <a:r>
              <a:t/>
            </a:r>
            <a:endParaRPr>
              <a:solidFill>
                <a:srgbClr val="FFFFFF"/>
              </a:solidFill>
              <a:latin typeface="Arial"/>
              <a:ea typeface="Arial"/>
              <a:cs typeface="Arial"/>
              <a:sym typeface="Arial"/>
            </a:endParaRPr>
          </a:p>
          <a:p>
            <a:pPr indent="-342900" lvl="0" marL="457200" rtl="0" algn="l">
              <a:spcBef>
                <a:spcPts val="160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AI 모델 구축 과정 및 추후 개선점</a:t>
            </a:r>
            <a:endParaRPr>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실시간 감지 기술에 대한 과정 및 추후 개선점</a:t>
            </a:r>
            <a:endParaRPr>
              <a:solidFill>
                <a:srgbClr val="FFFFFF"/>
              </a:solidFill>
              <a:latin typeface="Arial"/>
              <a:ea typeface="Arial"/>
              <a:cs typeface="Arial"/>
              <a:sym typeface="Arial"/>
            </a:endParaRPr>
          </a:p>
        </p:txBody>
      </p:sp>
      <p:sp>
        <p:nvSpPr>
          <p:cNvPr id="285" name="Google Shape;285;p41"/>
          <p:cNvSpPr txBox="1"/>
          <p:nvPr/>
        </p:nvSpPr>
        <p:spPr>
          <a:xfrm>
            <a:off x="5061150" y="1217875"/>
            <a:ext cx="3823200" cy="52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ko" sz="2300">
                <a:solidFill>
                  <a:srgbClr val="FFFFFF"/>
                </a:solidFill>
              </a:rPr>
              <a:t>2014013353 김 륜 우</a:t>
            </a:r>
            <a:endParaRPr b="1" sz="23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315925"/>
            <a:ext cx="4500000" cy="831300"/>
          </a:xfrm>
          <a:prstGeom prst="rect">
            <a:avLst/>
          </a:prstGeom>
        </p:spPr>
        <p:txBody>
          <a:bodyPr anchorCtr="0" anchor="b" bIns="91425" lIns="91425" spcFirstLastPara="1" rIns="91425" wrap="square" tIns="91425">
            <a:noAutofit/>
          </a:bodyPr>
          <a:lstStyle/>
          <a:p>
            <a:pPr indent="-469900" lvl="0" marL="457200" rtl="0" algn="l">
              <a:spcBef>
                <a:spcPts val="0"/>
              </a:spcBef>
              <a:spcAft>
                <a:spcPts val="0"/>
              </a:spcAft>
              <a:buClr>
                <a:srgbClr val="FFFFFF"/>
              </a:buClr>
              <a:buSzPts val="3800"/>
              <a:buFont typeface="Arial"/>
              <a:buAutoNum type="arabicPeriod"/>
            </a:pPr>
            <a:r>
              <a:rPr lang="ko" sz="3800">
                <a:solidFill>
                  <a:srgbClr val="FFFFFF"/>
                </a:solidFill>
                <a:latin typeface="Arial"/>
                <a:ea typeface="Arial"/>
                <a:cs typeface="Arial"/>
                <a:sym typeface="Arial"/>
              </a:rPr>
              <a:t>AI 모델 구축 과정</a:t>
            </a:r>
            <a:endParaRPr sz="3800">
              <a:solidFill>
                <a:srgbClr val="FFFFFF"/>
              </a:solidFill>
              <a:latin typeface="Arial"/>
              <a:ea typeface="Arial"/>
              <a:cs typeface="Arial"/>
              <a:sym typeface="Arial"/>
            </a:endParaRPr>
          </a:p>
        </p:txBody>
      </p:sp>
      <p:sp>
        <p:nvSpPr>
          <p:cNvPr id="291" name="Google Shape;291;p42"/>
          <p:cNvSpPr txBox="1"/>
          <p:nvPr/>
        </p:nvSpPr>
        <p:spPr>
          <a:xfrm>
            <a:off x="461350" y="1147225"/>
            <a:ext cx="3921000" cy="18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1300">
                <a:solidFill>
                  <a:srgbClr val="FFFFFF"/>
                </a:solidFill>
              </a:rPr>
              <a:t>초기 아이디어</a:t>
            </a:r>
            <a:endParaRPr b="1" sz="1300">
              <a:solidFill>
                <a:srgbClr val="FFFFFF"/>
              </a:solidFill>
            </a:endParaRPr>
          </a:p>
          <a:p>
            <a:pPr indent="0" lvl="0" marL="0" rtl="0" algn="l">
              <a:spcBef>
                <a:spcPts val="0"/>
              </a:spcBef>
              <a:spcAft>
                <a:spcPts val="0"/>
              </a:spcAft>
              <a:buNone/>
            </a:pPr>
            <a:r>
              <a:rPr lang="ko" sz="1300">
                <a:solidFill>
                  <a:srgbClr val="FFFFFF"/>
                </a:solidFill>
              </a:rPr>
              <a:t>처음에는 RNN 모델으로 하려 했으나 인터넷에 있는 RNN 모델들은 대부분 사람의 음성을 가지고 교육하는 방법으로 되어있어서 우리 팀이 구현하려는 소리에 적용시키기에는 무리가 있다고 판단해 음성 파일들을 시각화 하는 방법을 찾아 시각화한 사진을 가지고 CNN에 적용시켜보는 것은 어떨까 생각함. </a:t>
            </a:r>
            <a:endParaRPr sz="1300">
              <a:solidFill>
                <a:srgbClr val="FFFFFF"/>
              </a:solidFill>
            </a:endParaRPr>
          </a:p>
        </p:txBody>
      </p:sp>
      <p:sp>
        <p:nvSpPr>
          <p:cNvPr id="292" name="Google Shape;292;p42"/>
          <p:cNvSpPr txBox="1"/>
          <p:nvPr/>
        </p:nvSpPr>
        <p:spPr>
          <a:xfrm>
            <a:off x="461350" y="3164550"/>
            <a:ext cx="3921000" cy="12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1300">
                <a:solidFill>
                  <a:srgbClr val="FFFFFF"/>
                </a:solidFill>
              </a:rPr>
              <a:t>문제점</a:t>
            </a:r>
            <a:endParaRPr b="1" sz="1300">
              <a:solidFill>
                <a:srgbClr val="FFFFFF"/>
              </a:solidFill>
            </a:endParaRPr>
          </a:p>
          <a:p>
            <a:pPr indent="0" lvl="0" marL="0" rtl="0" algn="l">
              <a:spcBef>
                <a:spcPts val="0"/>
              </a:spcBef>
              <a:spcAft>
                <a:spcPts val="0"/>
              </a:spcAft>
              <a:buNone/>
            </a:pPr>
            <a:r>
              <a:rPr lang="ko" sz="1300">
                <a:solidFill>
                  <a:srgbClr val="FFFFFF"/>
                </a:solidFill>
              </a:rPr>
              <a:t>하지만 그래프의 모양만 봐서는 유리가 깨지는 소리인지, 사람이 소리를 지르는 건지 알 수가 없다. (파형이 비슷하게 나올 수 있는 경우는 많이 때문에)</a:t>
            </a:r>
            <a:endParaRPr sz="1300">
              <a:solidFill>
                <a:srgbClr val="FFFFFF"/>
              </a:solidFill>
            </a:endParaRPr>
          </a:p>
        </p:txBody>
      </p:sp>
      <p:pic>
        <p:nvPicPr>
          <p:cNvPr id="293" name="Google Shape;293;p42"/>
          <p:cNvPicPr preferRelativeResize="0"/>
          <p:nvPr/>
        </p:nvPicPr>
        <p:blipFill>
          <a:blip r:embed="rId3">
            <a:alphaModFix/>
          </a:blip>
          <a:stretch>
            <a:fillRect/>
          </a:stretch>
        </p:blipFill>
        <p:spPr>
          <a:xfrm>
            <a:off x="4964100" y="152400"/>
            <a:ext cx="3209925" cy="4267200"/>
          </a:xfrm>
          <a:prstGeom prst="rect">
            <a:avLst/>
          </a:prstGeom>
          <a:noFill/>
          <a:ln>
            <a:noFill/>
          </a:ln>
        </p:spPr>
      </p:pic>
      <p:sp>
        <p:nvSpPr>
          <p:cNvPr id="294" name="Google Shape;294;p42"/>
          <p:cNvSpPr txBox="1"/>
          <p:nvPr/>
        </p:nvSpPr>
        <p:spPr>
          <a:xfrm>
            <a:off x="4991275" y="4621925"/>
            <a:ext cx="31845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315925"/>
            <a:ext cx="4500000" cy="831300"/>
          </a:xfrm>
          <a:prstGeom prst="rect">
            <a:avLst/>
          </a:prstGeom>
        </p:spPr>
        <p:txBody>
          <a:bodyPr anchorCtr="0" anchor="b" bIns="91425" lIns="91425" spcFirstLastPara="1" rIns="91425" wrap="square" tIns="91425">
            <a:noAutofit/>
          </a:bodyPr>
          <a:lstStyle/>
          <a:p>
            <a:pPr indent="-469900" lvl="0" marL="457200" rtl="0" algn="l">
              <a:spcBef>
                <a:spcPts val="0"/>
              </a:spcBef>
              <a:spcAft>
                <a:spcPts val="0"/>
              </a:spcAft>
              <a:buClr>
                <a:srgbClr val="FFFFFF"/>
              </a:buClr>
              <a:buSzPts val="3800"/>
              <a:buFont typeface="Arial"/>
              <a:buAutoNum type="arabicPeriod"/>
            </a:pPr>
            <a:r>
              <a:rPr lang="ko" sz="3800">
                <a:solidFill>
                  <a:srgbClr val="FFFFFF"/>
                </a:solidFill>
                <a:latin typeface="Arial"/>
                <a:ea typeface="Arial"/>
                <a:cs typeface="Arial"/>
                <a:sym typeface="Arial"/>
              </a:rPr>
              <a:t>AI 모델 구축 과정</a:t>
            </a:r>
            <a:endParaRPr sz="3800">
              <a:solidFill>
                <a:srgbClr val="FFFFFF"/>
              </a:solidFill>
              <a:latin typeface="Arial"/>
              <a:ea typeface="Arial"/>
              <a:cs typeface="Arial"/>
              <a:sym typeface="Arial"/>
            </a:endParaRPr>
          </a:p>
        </p:txBody>
      </p:sp>
      <p:sp>
        <p:nvSpPr>
          <p:cNvPr id="300" name="Google Shape;300;p43"/>
          <p:cNvSpPr txBox="1"/>
          <p:nvPr/>
        </p:nvSpPr>
        <p:spPr>
          <a:xfrm>
            <a:off x="451375" y="1097325"/>
            <a:ext cx="3921000" cy="200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solidFill>
                  <a:srgbClr val="FFFFFF"/>
                </a:solidFill>
              </a:rPr>
              <a:t>문제점</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lang="ko">
                <a:solidFill>
                  <a:srgbClr val="FFFFFF"/>
                </a:solidFill>
              </a:rPr>
              <a:t>데이터가 부족해 직접 구축해서 결과를 보지는 못했지만 인터넷에서 다음과 같은 결과를 발견했고, 옆의 그래프는 위의 방식대로 파형을</a:t>
            </a:r>
            <a:endParaRPr>
              <a:solidFill>
                <a:srgbClr val="FFFFFF"/>
              </a:solidFill>
            </a:endParaRPr>
          </a:p>
          <a:p>
            <a:pPr indent="0" lvl="0" marL="0" rtl="0" algn="ctr">
              <a:spcBef>
                <a:spcPts val="0"/>
              </a:spcBef>
              <a:spcAft>
                <a:spcPts val="0"/>
              </a:spcAft>
              <a:buNone/>
            </a:pPr>
            <a:r>
              <a:rPr lang="ko">
                <a:solidFill>
                  <a:srgbClr val="FFFFFF"/>
                </a:solidFill>
              </a:rPr>
              <a:t> 시각화 해서 소리데이터를 사진으로 만들어 학습을 시켰을 시의 결과인데, 보는 것과 같이 학습 시 정확도는 높지만 중요한 테스트 할때의 정확도는 현저히 낮은 것을 볼 수 있다.</a:t>
            </a:r>
            <a:endParaRPr>
              <a:solidFill>
                <a:srgbClr val="FFFFFF"/>
              </a:solidFill>
            </a:endParaRPr>
          </a:p>
        </p:txBody>
      </p:sp>
      <p:pic>
        <p:nvPicPr>
          <p:cNvPr id="301" name="Google Shape;301;p43"/>
          <p:cNvPicPr preferRelativeResize="0"/>
          <p:nvPr/>
        </p:nvPicPr>
        <p:blipFill>
          <a:blip r:embed="rId3">
            <a:alphaModFix/>
          </a:blip>
          <a:stretch>
            <a:fillRect/>
          </a:stretch>
        </p:blipFill>
        <p:spPr>
          <a:xfrm>
            <a:off x="5193700" y="1097325"/>
            <a:ext cx="3552825" cy="2438400"/>
          </a:xfrm>
          <a:prstGeom prst="rect">
            <a:avLst/>
          </a:prstGeom>
          <a:noFill/>
          <a:ln>
            <a:noFill/>
          </a:ln>
        </p:spPr>
      </p:pic>
      <p:sp>
        <p:nvSpPr>
          <p:cNvPr id="302" name="Google Shape;302;p43"/>
          <p:cNvSpPr txBox="1"/>
          <p:nvPr/>
        </p:nvSpPr>
        <p:spPr>
          <a:xfrm>
            <a:off x="490225" y="3104625"/>
            <a:ext cx="3843300" cy="8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solidFill>
                  <a:srgbClr val="FFFFFF"/>
                </a:solidFill>
              </a:rPr>
              <a:t>해결방안 모색</a:t>
            </a:r>
            <a:endParaRPr b="1">
              <a:solidFill>
                <a:srgbClr val="FFFFFF"/>
              </a:solidFill>
            </a:endParaRPr>
          </a:p>
          <a:p>
            <a:pPr indent="0" lvl="0" marL="0" rtl="0" algn="ctr">
              <a:spcBef>
                <a:spcPts val="0"/>
              </a:spcBef>
              <a:spcAft>
                <a:spcPts val="0"/>
              </a:spcAft>
              <a:buNone/>
            </a:pPr>
            <a:r>
              <a:rPr lang="ko">
                <a:solidFill>
                  <a:srgbClr val="FFFFFF"/>
                </a:solidFill>
              </a:rPr>
              <a:t>그렇다면 여기서 다른 방식으로는 시각화를 하지 못할까?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p:nvPr/>
        </p:nvSpPr>
        <p:spPr>
          <a:xfrm>
            <a:off x="2843250" y="334521"/>
            <a:ext cx="3390000" cy="4677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lang="ko" sz="2700">
                <a:solidFill>
                  <a:srgbClr val="E6C195"/>
                </a:solidFill>
              </a:rPr>
              <a:t>목차</a:t>
            </a:r>
            <a:endParaRPr sz="2400">
              <a:solidFill>
                <a:srgbClr val="FFFFFF"/>
              </a:solidFill>
            </a:endParaRPr>
          </a:p>
        </p:txBody>
      </p:sp>
      <p:sp>
        <p:nvSpPr>
          <p:cNvPr id="147" name="Google Shape;147;p26"/>
          <p:cNvSpPr/>
          <p:nvPr/>
        </p:nvSpPr>
        <p:spPr>
          <a:xfrm>
            <a:off x="5530226" y="2006241"/>
            <a:ext cx="643200" cy="1134600"/>
          </a:xfrm>
          <a:prstGeom prst="round1Rect">
            <a:avLst>
              <a:gd fmla="val 50000" name="adj"/>
            </a:avLst>
          </a:prstGeom>
          <a:solidFill>
            <a:srgbClr val="161C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48" name="Google Shape;148;p26"/>
          <p:cNvSpPr/>
          <p:nvPr/>
        </p:nvSpPr>
        <p:spPr>
          <a:xfrm rot="5400000">
            <a:off x="4900844" y="2518941"/>
            <a:ext cx="1248509" cy="1296869"/>
          </a:xfrm>
          <a:custGeom>
            <a:rect b="b" l="l" r="r" t="t"/>
            <a:pathLst>
              <a:path extrusionOk="0" h="1729159" w="1664678">
                <a:moveTo>
                  <a:pt x="797170" y="1729159"/>
                </a:moveTo>
                <a:lnTo>
                  <a:pt x="797170" y="2"/>
                </a:lnTo>
                <a:lnTo>
                  <a:pt x="1230924" y="2"/>
                </a:lnTo>
                <a:cubicBezTo>
                  <a:pt x="1470480" y="2"/>
                  <a:pt x="1664678" y="194200"/>
                  <a:pt x="1664678" y="433756"/>
                </a:cubicBezTo>
                <a:lnTo>
                  <a:pt x="1664678" y="1729159"/>
                </a:lnTo>
                <a:close/>
                <a:moveTo>
                  <a:pt x="398594" y="0"/>
                </a:moveTo>
                <a:lnTo>
                  <a:pt x="797169" y="0"/>
                </a:lnTo>
                <a:lnTo>
                  <a:pt x="797169" y="398585"/>
                </a:lnTo>
                <a:cubicBezTo>
                  <a:pt x="797169" y="205970"/>
                  <a:pt x="660541" y="45265"/>
                  <a:pt x="478913" y="8098"/>
                </a:cubicBezTo>
                <a:close/>
                <a:moveTo>
                  <a:pt x="0" y="867510"/>
                </a:moveTo>
                <a:lnTo>
                  <a:pt x="0" y="867509"/>
                </a:lnTo>
                <a:lnTo>
                  <a:pt x="797168" y="867509"/>
                </a:lnTo>
                <a:cubicBezTo>
                  <a:pt x="797168" y="711201"/>
                  <a:pt x="797169" y="554893"/>
                  <a:pt x="797169" y="398585"/>
                </a:cubicBezTo>
                <a:lnTo>
                  <a:pt x="797169" y="867510"/>
                </a:lnTo>
                <a:close/>
              </a:path>
            </a:pathLst>
          </a:custGeom>
          <a:solidFill>
            <a:srgbClr val="E6C19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49" name="Google Shape;149;p26"/>
          <p:cNvSpPr/>
          <p:nvPr/>
        </p:nvSpPr>
        <p:spPr>
          <a:xfrm rot="-5400000">
            <a:off x="3986904" y="1000659"/>
            <a:ext cx="643200" cy="1134600"/>
          </a:xfrm>
          <a:prstGeom prst="round1Rect">
            <a:avLst>
              <a:gd fmla="val 50000" name="adj"/>
            </a:avLst>
          </a:prstGeom>
          <a:solidFill>
            <a:srgbClr val="161C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50" name="Google Shape;150;p26"/>
          <p:cNvSpPr/>
          <p:nvPr/>
        </p:nvSpPr>
        <p:spPr>
          <a:xfrm>
            <a:off x="4278085" y="1246252"/>
            <a:ext cx="1248508" cy="1296869"/>
          </a:xfrm>
          <a:custGeom>
            <a:rect b="b" l="l" r="r" t="t"/>
            <a:pathLst>
              <a:path extrusionOk="0" h="1729159" w="1664677">
                <a:moveTo>
                  <a:pt x="398594" y="0"/>
                </a:moveTo>
                <a:lnTo>
                  <a:pt x="797169" y="0"/>
                </a:lnTo>
                <a:lnTo>
                  <a:pt x="797169" y="2"/>
                </a:lnTo>
                <a:lnTo>
                  <a:pt x="1230923" y="2"/>
                </a:lnTo>
                <a:cubicBezTo>
                  <a:pt x="1470479" y="2"/>
                  <a:pt x="1664677" y="194200"/>
                  <a:pt x="1664677" y="433756"/>
                </a:cubicBezTo>
                <a:lnTo>
                  <a:pt x="1664677" y="1729159"/>
                </a:lnTo>
                <a:lnTo>
                  <a:pt x="797169" y="1729159"/>
                </a:lnTo>
                <a:lnTo>
                  <a:pt x="797169" y="867509"/>
                </a:lnTo>
                <a:lnTo>
                  <a:pt x="0" y="867509"/>
                </a:lnTo>
                <a:lnTo>
                  <a:pt x="0" y="867508"/>
                </a:lnTo>
                <a:lnTo>
                  <a:pt x="797168" y="867508"/>
                </a:lnTo>
                <a:cubicBezTo>
                  <a:pt x="797168" y="711200"/>
                  <a:pt x="797169" y="554892"/>
                  <a:pt x="797169" y="398584"/>
                </a:cubicBezTo>
                <a:cubicBezTo>
                  <a:pt x="797169" y="205969"/>
                  <a:pt x="660541" y="45264"/>
                  <a:pt x="478913" y="8097"/>
                </a:cubicBezTo>
                <a:close/>
              </a:path>
            </a:pathLst>
          </a:custGeom>
          <a:solidFill>
            <a:srgbClr val="E6C19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FFFFFF"/>
              </a:solidFill>
              <a:latin typeface="Malgun Gothic"/>
              <a:ea typeface="Malgun Gothic"/>
              <a:cs typeface="Malgun Gothic"/>
              <a:sym typeface="Malgun Gothic"/>
            </a:endParaRPr>
          </a:p>
        </p:txBody>
      </p:sp>
      <p:sp>
        <p:nvSpPr>
          <p:cNvPr id="151" name="Google Shape;151;p26"/>
          <p:cNvSpPr/>
          <p:nvPr/>
        </p:nvSpPr>
        <p:spPr>
          <a:xfrm rot="10800000">
            <a:off x="3011821" y="2540348"/>
            <a:ext cx="643200" cy="1134600"/>
          </a:xfrm>
          <a:prstGeom prst="round1Rect">
            <a:avLst>
              <a:gd fmla="val 50000" name="adj"/>
            </a:avLst>
          </a:prstGeom>
          <a:solidFill>
            <a:srgbClr val="161C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52" name="Google Shape;152;p26"/>
          <p:cNvSpPr/>
          <p:nvPr/>
        </p:nvSpPr>
        <p:spPr>
          <a:xfrm rot="-5400000">
            <a:off x="3035894" y="1865378"/>
            <a:ext cx="1248509" cy="1296870"/>
          </a:xfrm>
          <a:custGeom>
            <a:rect b="b" l="l" r="r" t="t"/>
            <a:pathLst>
              <a:path extrusionOk="0" h="1729160" w="1664678">
                <a:moveTo>
                  <a:pt x="797169" y="398584"/>
                </a:moveTo>
                <a:lnTo>
                  <a:pt x="797169" y="867509"/>
                </a:lnTo>
                <a:lnTo>
                  <a:pt x="0" y="867509"/>
                </a:lnTo>
                <a:lnTo>
                  <a:pt x="0" y="867508"/>
                </a:lnTo>
                <a:lnTo>
                  <a:pt x="797168" y="867508"/>
                </a:lnTo>
                <a:cubicBezTo>
                  <a:pt x="797168" y="711200"/>
                  <a:pt x="797169" y="554892"/>
                  <a:pt x="797169" y="398584"/>
                </a:cubicBezTo>
                <a:close/>
                <a:moveTo>
                  <a:pt x="797169" y="0"/>
                </a:moveTo>
                <a:lnTo>
                  <a:pt x="797169" y="398584"/>
                </a:lnTo>
                <a:cubicBezTo>
                  <a:pt x="797169" y="205969"/>
                  <a:pt x="660541" y="45264"/>
                  <a:pt x="478913" y="8097"/>
                </a:cubicBezTo>
                <a:lnTo>
                  <a:pt x="398594" y="0"/>
                </a:lnTo>
                <a:close/>
                <a:moveTo>
                  <a:pt x="1664678" y="433757"/>
                </a:moveTo>
                <a:lnTo>
                  <a:pt x="1664678" y="1729160"/>
                </a:lnTo>
                <a:lnTo>
                  <a:pt x="797170" y="1729160"/>
                </a:lnTo>
                <a:lnTo>
                  <a:pt x="797170" y="3"/>
                </a:lnTo>
                <a:lnTo>
                  <a:pt x="1230924" y="3"/>
                </a:lnTo>
                <a:cubicBezTo>
                  <a:pt x="1470480" y="3"/>
                  <a:pt x="1664678" y="194201"/>
                  <a:pt x="1664678" y="433757"/>
                </a:cubicBezTo>
                <a:close/>
              </a:path>
            </a:pathLst>
          </a:custGeom>
          <a:solidFill>
            <a:srgbClr val="E6C19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53" name="Google Shape;153;p26"/>
          <p:cNvSpPr/>
          <p:nvPr/>
        </p:nvSpPr>
        <p:spPr>
          <a:xfrm rot="5400000">
            <a:off x="4551509" y="3551000"/>
            <a:ext cx="643200" cy="1134600"/>
          </a:xfrm>
          <a:prstGeom prst="round1Rect">
            <a:avLst>
              <a:gd fmla="val 50000" name="adj"/>
            </a:avLst>
          </a:prstGeom>
          <a:solidFill>
            <a:srgbClr val="161C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54" name="Google Shape;154;p26"/>
          <p:cNvSpPr/>
          <p:nvPr/>
        </p:nvSpPr>
        <p:spPr>
          <a:xfrm rot="10800000">
            <a:off x="3655022" y="3143137"/>
            <a:ext cx="1248508" cy="1296869"/>
          </a:xfrm>
          <a:custGeom>
            <a:rect b="b" l="l" r="r" t="t"/>
            <a:pathLst>
              <a:path extrusionOk="0" h="1729159" w="1664677">
                <a:moveTo>
                  <a:pt x="1664677" y="1729159"/>
                </a:moveTo>
                <a:lnTo>
                  <a:pt x="797169" y="1729159"/>
                </a:lnTo>
                <a:lnTo>
                  <a:pt x="797169" y="867509"/>
                </a:lnTo>
                <a:lnTo>
                  <a:pt x="0" y="867509"/>
                </a:lnTo>
                <a:lnTo>
                  <a:pt x="0" y="867508"/>
                </a:lnTo>
                <a:lnTo>
                  <a:pt x="797168" y="867508"/>
                </a:lnTo>
                <a:cubicBezTo>
                  <a:pt x="797168" y="711200"/>
                  <a:pt x="797169" y="554892"/>
                  <a:pt x="797169" y="398584"/>
                </a:cubicBezTo>
                <a:cubicBezTo>
                  <a:pt x="797169" y="205969"/>
                  <a:pt x="660541" y="45264"/>
                  <a:pt x="478913" y="8097"/>
                </a:cubicBezTo>
                <a:lnTo>
                  <a:pt x="398594" y="0"/>
                </a:lnTo>
                <a:lnTo>
                  <a:pt x="797169" y="0"/>
                </a:lnTo>
                <a:lnTo>
                  <a:pt x="797169" y="2"/>
                </a:lnTo>
                <a:lnTo>
                  <a:pt x="1230923" y="2"/>
                </a:lnTo>
                <a:cubicBezTo>
                  <a:pt x="1470479" y="2"/>
                  <a:pt x="1664677" y="194200"/>
                  <a:pt x="1664677" y="433756"/>
                </a:cubicBezTo>
                <a:close/>
              </a:path>
            </a:pathLst>
          </a:custGeom>
          <a:solidFill>
            <a:srgbClr val="E6C19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Malgun Gothic"/>
              <a:ea typeface="Malgun Gothic"/>
              <a:cs typeface="Malgun Gothic"/>
              <a:sym typeface="Malgun Gothic"/>
            </a:endParaRPr>
          </a:p>
        </p:txBody>
      </p:sp>
      <p:sp>
        <p:nvSpPr>
          <p:cNvPr id="155" name="Google Shape;155;p26"/>
          <p:cNvSpPr/>
          <p:nvPr/>
        </p:nvSpPr>
        <p:spPr>
          <a:xfrm>
            <a:off x="5132553" y="3337559"/>
            <a:ext cx="614700" cy="571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lang="ko" sz="1400">
                <a:solidFill>
                  <a:srgbClr val="FFFFFF"/>
                </a:solidFill>
                <a:latin typeface="Malgun Gothic"/>
                <a:ea typeface="Malgun Gothic"/>
                <a:cs typeface="Malgun Gothic"/>
                <a:sym typeface="Malgun Gothic"/>
              </a:rPr>
              <a:t>02</a:t>
            </a:r>
            <a:endParaRPr sz="1100"/>
          </a:p>
          <a:p>
            <a:pPr indent="0" lvl="0" marL="0" marR="0" rtl="0" algn="ctr">
              <a:lnSpc>
                <a:spcPct val="150000"/>
              </a:lnSpc>
              <a:spcBef>
                <a:spcPts val="0"/>
              </a:spcBef>
              <a:spcAft>
                <a:spcPts val="0"/>
              </a:spcAft>
              <a:buNone/>
            </a:pPr>
            <a:r>
              <a:t/>
            </a:r>
            <a:endParaRPr sz="800">
              <a:solidFill>
                <a:srgbClr val="FFFFFF"/>
              </a:solidFill>
              <a:latin typeface="Malgun Gothic"/>
              <a:ea typeface="Malgun Gothic"/>
              <a:cs typeface="Malgun Gothic"/>
              <a:sym typeface="Malgun Gothic"/>
            </a:endParaRPr>
          </a:p>
        </p:txBody>
      </p:sp>
      <p:sp>
        <p:nvSpPr>
          <p:cNvPr id="156" name="Google Shape;156;p26"/>
          <p:cNvSpPr/>
          <p:nvPr/>
        </p:nvSpPr>
        <p:spPr>
          <a:xfrm>
            <a:off x="3690725" y="3440622"/>
            <a:ext cx="615000" cy="467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400">
                <a:solidFill>
                  <a:srgbClr val="FFFFFF"/>
                </a:solidFill>
                <a:latin typeface="Malgun Gothic"/>
                <a:ea typeface="Malgun Gothic"/>
                <a:cs typeface="Malgun Gothic"/>
                <a:sym typeface="Malgun Gothic"/>
              </a:rPr>
              <a:t>03</a:t>
            </a:r>
            <a:endParaRPr b="1" sz="1400">
              <a:solidFill>
                <a:srgbClr val="FFFFFF"/>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t/>
            </a:r>
            <a:endParaRPr sz="1100"/>
          </a:p>
        </p:txBody>
      </p:sp>
      <p:sp>
        <p:nvSpPr>
          <p:cNvPr id="157" name="Google Shape;157;p26"/>
          <p:cNvSpPr/>
          <p:nvPr/>
        </p:nvSpPr>
        <p:spPr>
          <a:xfrm>
            <a:off x="3349670" y="2126495"/>
            <a:ext cx="783000" cy="467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400">
                <a:solidFill>
                  <a:srgbClr val="FFFFFF"/>
                </a:solidFill>
                <a:latin typeface="Malgun Gothic"/>
                <a:ea typeface="Malgun Gothic"/>
                <a:cs typeface="Malgun Gothic"/>
                <a:sym typeface="Malgun Gothic"/>
              </a:rPr>
              <a:t>04</a:t>
            </a:r>
            <a:endParaRPr b="1" sz="1400">
              <a:solidFill>
                <a:srgbClr val="FFFFFF"/>
              </a:solidFill>
              <a:latin typeface="Malgun Gothic"/>
              <a:ea typeface="Malgun Gothic"/>
              <a:cs typeface="Malgun Gothic"/>
              <a:sym typeface="Malgun Gothic"/>
            </a:endParaRPr>
          </a:p>
          <a:p>
            <a:pPr indent="0" lvl="0" marL="0" marR="0" rtl="0" algn="ctr">
              <a:lnSpc>
                <a:spcPct val="150000"/>
              </a:lnSpc>
              <a:spcBef>
                <a:spcPts val="0"/>
              </a:spcBef>
              <a:spcAft>
                <a:spcPts val="0"/>
              </a:spcAft>
              <a:buNone/>
            </a:pPr>
            <a:r>
              <a:t/>
            </a:r>
            <a:endParaRPr sz="1100"/>
          </a:p>
        </p:txBody>
      </p:sp>
      <p:sp>
        <p:nvSpPr>
          <p:cNvPr id="158" name="Google Shape;158;p26"/>
          <p:cNvSpPr/>
          <p:nvPr/>
        </p:nvSpPr>
        <p:spPr>
          <a:xfrm>
            <a:off x="4873373" y="1987035"/>
            <a:ext cx="640500" cy="467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400">
                <a:solidFill>
                  <a:srgbClr val="FFFFFF"/>
                </a:solidFill>
                <a:latin typeface="Malgun Gothic"/>
                <a:ea typeface="Malgun Gothic"/>
                <a:cs typeface="Malgun Gothic"/>
                <a:sym typeface="Malgun Gothic"/>
              </a:rPr>
              <a:t>01</a:t>
            </a:r>
            <a:endParaRPr sz="1100"/>
          </a:p>
          <a:p>
            <a:pPr indent="0" lvl="0" marL="0" marR="0" rtl="0" algn="ctr">
              <a:lnSpc>
                <a:spcPct val="150000"/>
              </a:lnSpc>
              <a:spcBef>
                <a:spcPts val="0"/>
              </a:spcBef>
              <a:spcAft>
                <a:spcPts val="0"/>
              </a:spcAft>
              <a:buNone/>
            </a:pPr>
            <a:r>
              <a:t/>
            </a:r>
            <a:endParaRPr sz="1100"/>
          </a:p>
        </p:txBody>
      </p:sp>
      <p:sp>
        <p:nvSpPr>
          <p:cNvPr id="159" name="Google Shape;159;p26"/>
          <p:cNvSpPr/>
          <p:nvPr/>
        </p:nvSpPr>
        <p:spPr>
          <a:xfrm>
            <a:off x="692000" y="1953850"/>
            <a:ext cx="2060400" cy="934800"/>
          </a:xfrm>
          <a:prstGeom prst="rect">
            <a:avLst/>
          </a:prstGeom>
          <a:noFill/>
          <a:ln>
            <a:noFill/>
          </a:ln>
        </p:spPr>
        <p:txBody>
          <a:bodyPr anchorCtr="0" anchor="t" bIns="34275" lIns="68575" spcFirstLastPara="1" rIns="68575" wrap="square" tIns="34275">
            <a:noAutofit/>
          </a:bodyPr>
          <a:lstStyle/>
          <a:p>
            <a:pPr indent="0" lvl="0" marL="0" marR="0" rtl="0" algn="r">
              <a:lnSpc>
                <a:spcPct val="150000"/>
              </a:lnSpc>
              <a:spcBef>
                <a:spcPts val="0"/>
              </a:spcBef>
              <a:spcAft>
                <a:spcPts val="0"/>
              </a:spcAft>
              <a:buNone/>
            </a:pPr>
            <a:r>
              <a:rPr b="1" lang="ko" sz="1200">
                <a:solidFill>
                  <a:srgbClr val="E6C195"/>
                </a:solidFill>
              </a:rPr>
              <a:t>김륜우 - CONTENTS 4</a:t>
            </a:r>
            <a:endParaRPr b="1" sz="1200">
              <a:solidFill>
                <a:srgbClr val="E6C195"/>
              </a:solidFill>
            </a:endParaRPr>
          </a:p>
          <a:p>
            <a:pPr indent="0" lvl="0" marL="0" marR="0" rtl="0" algn="r">
              <a:lnSpc>
                <a:spcPct val="150000"/>
              </a:lnSpc>
              <a:spcBef>
                <a:spcPts val="0"/>
              </a:spcBef>
              <a:spcAft>
                <a:spcPts val="0"/>
              </a:spcAft>
              <a:buNone/>
            </a:pPr>
            <a:r>
              <a:rPr b="1" lang="ko" sz="1200">
                <a:solidFill>
                  <a:srgbClr val="FFFFFF"/>
                </a:solidFill>
              </a:rPr>
              <a:t>실시간 감지 및 AI 모델 구축</a:t>
            </a:r>
            <a:endParaRPr b="1" sz="1200">
              <a:solidFill>
                <a:srgbClr val="FFFFFF"/>
              </a:solidFill>
            </a:endParaRPr>
          </a:p>
          <a:p>
            <a:pPr indent="0" lvl="0" marL="0" marR="0" rtl="0" algn="r">
              <a:lnSpc>
                <a:spcPct val="150000"/>
              </a:lnSpc>
              <a:spcBef>
                <a:spcPts val="0"/>
              </a:spcBef>
              <a:spcAft>
                <a:spcPts val="0"/>
              </a:spcAft>
              <a:buNone/>
            </a:pPr>
            <a:r>
              <a:rPr lang="ko" sz="800">
                <a:solidFill>
                  <a:srgbClr val="FFFFFF"/>
                </a:solidFill>
              </a:rPr>
              <a:t> </a:t>
            </a:r>
            <a:endParaRPr sz="1100"/>
          </a:p>
        </p:txBody>
      </p:sp>
      <p:sp>
        <p:nvSpPr>
          <p:cNvPr id="160" name="Google Shape;160;p26"/>
          <p:cNvSpPr/>
          <p:nvPr/>
        </p:nvSpPr>
        <p:spPr>
          <a:xfrm>
            <a:off x="5669458" y="937864"/>
            <a:ext cx="1898400" cy="9348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ko" sz="1200">
                <a:solidFill>
                  <a:srgbClr val="E6C195"/>
                </a:solidFill>
              </a:rPr>
              <a:t>CONTENTS 1 - 임석현</a:t>
            </a:r>
            <a:endParaRPr b="1" sz="1200">
              <a:solidFill>
                <a:srgbClr val="E6C195"/>
              </a:solidFill>
            </a:endParaRPr>
          </a:p>
          <a:p>
            <a:pPr indent="0" lvl="0" marL="0" marR="0" rtl="0" algn="l">
              <a:lnSpc>
                <a:spcPct val="150000"/>
              </a:lnSpc>
              <a:spcBef>
                <a:spcPts val="0"/>
              </a:spcBef>
              <a:spcAft>
                <a:spcPts val="0"/>
              </a:spcAft>
              <a:buNone/>
            </a:pPr>
            <a:r>
              <a:rPr b="1" lang="ko" sz="1100">
                <a:solidFill>
                  <a:srgbClr val="FFFFFF"/>
                </a:solidFill>
              </a:rPr>
              <a:t>데이터 수집</a:t>
            </a:r>
            <a:endParaRPr b="1" sz="1100">
              <a:solidFill>
                <a:srgbClr val="FFFFFF"/>
              </a:solidFill>
            </a:endParaRPr>
          </a:p>
          <a:p>
            <a:pPr indent="0" lvl="0" marL="0" marR="0" rtl="0" algn="l">
              <a:lnSpc>
                <a:spcPct val="150000"/>
              </a:lnSpc>
              <a:spcBef>
                <a:spcPts val="0"/>
              </a:spcBef>
              <a:spcAft>
                <a:spcPts val="0"/>
              </a:spcAft>
              <a:buNone/>
            </a:pPr>
            <a:r>
              <a:rPr b="1" lang="ko" sz="1100">
                <a:solidFill>
                  <a:srgbClr val="FFFFFF"/>
                </a:solidFill>
              </a:rPr>
              <a:t>(유리깨지는 소리 수집)</a:t>
            </a:r>
            <a:endParaRPr b="1" sz="1100">
              <a:solidFill>
                <a:srgbClr val="FFFFFF"/>
              </a:solidFill>
            </a:endParaRPr>
          </a:p>
          <a:p>
            <a:pPr indent="0" lvl="0" marL="342900" marR="0" rtl="0" algn="l">
              <a:lnSpc>
                <a:spcPct val="150000"/>
              </a:lnSpc>
              <a:spcBef>
                <a:spcPts val="0"/>
              </a:spcBef>
              <a:spcAft>
                <a:spcPts val="0"/>
              </a:spcAft>
              <a:buNone/>
            </a:pPr>
            <a:r>
              <a:t/>
            </a:r>
            <a:endParaRPr sz="1100">
              <a:solidFill>
                <a:srgbClr val="FFFFFF"/>
              </a:solidFill>
            </a:endParaRPr>
          </a:p>
        </p:txBody>
      </p:sp>
      <p:sp>
        <p:nvSpPr>
          <p:cNvPr id="161" name="Google Shape;161;p26"/>
          <p:cNvSpPr/>
          <p:nvPr/>
        </p:nvSpPr>
        <p:spPr>
          <a:xfrm>
            <a:off x="1516182" y="3803381"/>
            <a:ext cx="2060400" cy="934800"/>
          </a:xfrm>
          <a:prstGeom prst="rect">
            <a:avLst/>
          </a:prstGeom>
          <a:noFill/>
          <a:ln>
            <a:noFill/>
          </a:ln>
        </p:spPr>
        <p:txBody>
          <a:bodyPr anchorCtr="0" anchor="t" bIns="34275" lIns="68575" spcFirstLastPara="1" rIns="68575" wrap="square" tIns="34275">
            <a:noAutofit/>
          </a:bodyPr>
          <a:lstStyle/>
          <a:p>
            <a:pPr indent="0" lvl="0" marL="342900" marR="0" rtl="0" algn="r">
              <a:lnSpc>
                <a:spcPct val="150000"/>
              </a:lnSpc>
              <a:spcBef>
                <a:spcPts val="0"/>
              </a:spcBef>
              <a:spcAft>
                <a:spcPts val="0"/>
              </a:spcAft>
              <a:buNone/>
            </a:pPr>
            <a:r>
              <a:rPr b="1" lang="ko" sz="1200">
                <a:solidFill>
                  <a:srgbClr val="E6C195"/>
                </a:solidFill>
              </a:rPr>
              <a:t>박현주- CONTENTS 3</a:t>
            </a:r>
            <a:endParaRPr b="1" sz="1200">
              <a:solidFill>
                <a:srgbClr val="E6C195"/>
              </a:solidFill>
            </a:endParaRPr>
          </a:p>
          <a:p>
            <a:pPr indent="0" lvl="0" marL="0" marR="0" rtl="0" algn="r">
              <a:lnSpc>
                <a:spcPct val="150000"/>
              </a:lnSpc>
              <a:spcBef>
                <a:spcPts val="0"/>
              </a:spcBef>
              <a:spcAft>
                <a:spcPts val="0"/>
              </a:spcAft>
              <a:buNone/>
            </a:pPr>
            <a:r>
              <a:rPr b="1" lang="ko" sz="1100">
                <a:solidFill>
                  <a:srgbClr val="FFFFFF"/>
                </a:solidFill>
              </a:rPr>
              <a:t>AI speaker mechanism</a:t>
            </a:r>
            <a:endParaRPr b="1" sz="1100">
              <a:solidFill>
                <a:srgbClr val="FFFFFF"/>
              </a:solidFill>
            </a:endParaRPr>
          </a:p>
          <a:p>
            <a:pPr indent="0" lvl="0" marL="0" marR="0" rtl="0" algn="r">
              <a:lnSpc>
                <a:spcPct val="150000"/>
              </a:lnSpc>
              <a:spcBef>
                <a:spcPts val="0"/>
              </a:spcBef>
              <a:spcAft>
                <a:spcPts val="0"/>
              </a:spcAft>
              <a:buNone/>
            </a:pPr>
            <a:r>
              <a:rPr b="1" lang="ko" sz="1100">
                <a:solidFill>
                  <a:srgbClr val="FFFFFF"/>
                </a:solidFill>
              </a:rPr>
              <a:t>( STT/ TTS 분석 )</a:t>
            </a:r>
            <a:endParaRPr b="1" sz="1100">
              <a:solidFill>
                <a:srgbClr val="FFFFFF"/>
              </a:solidFill>
            </a:endParaRPr>
          </a:p>
        </p:txBody>
      </p:sp>
      <p:sp>
        <p:nvSpPr>
          <p:cNvPr id="162" name="Google Shape;162;p26"/>
          <p:cNvSpPr/>
          <p:nvPr/>
        </p:nvSpPr>
        <p:spPr>
          <a:xfrm>
            <a:off x="6290371" y="2846165"/>
            <a:ext cx="1898400" cy="9348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ko" sz="1200">
                <a:solidFill>
                  <a:srgbClr val="E6C195"/>
                </a:solidFill>
              </a:rPr>
              <a:t>CONTENTS 2 - 구주회</a:t>
            </a:r>
            <a:endParaRPr b="1" sz="1200">
              <a:solidFill>
                <a:srgbClr val="E6C195"/>
              </a:solidFill>
            </a:endParaRPr>
          </a:p>
          <a:p>
            <a:pPr indent="0" lvl="0" marL="0" marR="0" rtl="0" algn="l">
              <a:lnSpc>
                <a:spcPct val="150000"/>
              </a:lnSpc>
              <a:spcBef>
                <a:spcPts val="0"/>
              </a:spcBef>
              <a:spcAft>
                <a:spcPts val="0"/>
              </a:spcAft>
              <a:buNone/>
            </a:pPr>
            <a:r>
              <a:rPr lang="ko" sz="1100">
                <a:solidFill>
                  <a:srgbClr val="FFFFFF"/>
                </a:solidFill>
              </a:rPr>
              <a:t>데이터 전처리&amp;특징추출 과정</a:t>
            </a:r>
            <a:endParaRPr sz="1100">
              <a:solidFill>
                <a:srgbClr val="FFFFFF"/>
              </a:solidFill>
            </a:endParaRPr>
          </a:p>
          <a:p>
            <a:pPr indent="0" lvl="0" marL="0" marR="0" rtl="0" algn="l">
              <a:lnSpc>
                <a:spcPct val="150000"/>
              </a:lnSpc>
              <a:spcBef>
                <a:spcPts val="0"/>
              </a:spcBef>
              <a:spcAft>
                <a:spcPts val="0"/>
              </a:spcAft>
              <a:buNone/>
            </a:pPr>
            <a:r>
              <a:t/>
            </a:r>
            <a:endParaRPr sz="1100">
              <a:solidFill>
                <a:srgbClr val="FFFFFF"/>
              </a:solidFill>
            </a:endParaRPr>
          </a:p>
          <a:p>
            <a:pPr indent="0" lvl="0" marL="342900" marR="0" rtl="0" algn="l">
              <a:lnSpc>
                <a:spcPct val="150000"/>
              </a:lnSpc>
              <a:spcBef>
                <a:spcPts val="0"/>
              </a:spcBef>
              <a:spcAft>
                <a:spcPts val="0"/>
              </a:spcAft>
              <a:buNone/>
            </a:pPr>
            <a:r>
              <a:t/>
            </a:r>
            <a:endParaRPr sz="11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11700" y="315925"/>
            <a:ext cx="4500000" cy="8313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Clr>
                <a:srgbClr val="FFFFFF"/>
              </a:buClr>
              <a:buSzPts val="3600"/>
              <a:buFont typeface="Arial"/>
              <a:buAutoNum type="arabicPeriod"/>
            </a:pPr>
            <a:r>
              <a:rPr lang="ko" sz="3600">
                <a:solidFill>
                  <a:srgbClr val="FFFFFF"/>
                </a:solidFill>
                <a:latin typeface="Arial"/>
                <a:ea typeface="Arial"/>
                <a:cs typeface="Arial"/>
                <a:sym typeface="Arial"/>
              </a:rPr>
              <a:t>AI 모델 구축 과정</a:t>
            </a:r>
            <a:endParaRPr sz="3600">
              <a:solidFill>
                <a:srgbClr val="FFFFFF"/>
              </a:solidFill>
              <a:latin typeface="Arial"/>
              <a:ea typeface="Arial"/>
              <a:cs typeface="Arial"/>
              <a:sym typeface="Arial"/>
            </a:endParaRPr>
          </a:p>
        </p:txBody>
      </p:sp>
      <p:sp>
        <p:nvSpPr>
          <p:cNvPr id="308" name="Google Shape;308;p44"/>
          <p:cNvSpPr txBox="1"/>
          <p:nvPr/>
        </p:nvSpPr>
        <p:spPr>
          <a:xfrm>
            <a:off x="451375" y="1097325"/>
            <a:ext cx="3232200" cy="11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1300">
                <a:solidFill>
                  <a:srgbClr val="FFFFFF"/>
                </a:solidFill>
              </a:rPr>
              <a:t>해결책</a:t>
            </a:r>
            <a:endParaRPr b="1" sz="1300">
              <a:solidFill>
                <a:srgbClr val="FFFFFF"/>
              </a:solidFill>
            </a:endParaRPr>
          </a:p>
          <a:p>
            <a:pPr indent="0" lvl="0" marL="0" rtl="0" algn="l">
              <a:spcBef>
                <a:spcPts val="0"/>
              </a:spcBef>
              <a:spcAft>
                <a:spcPts val="0"/>
              </a:spcAft>
              <a:buNone/>
            </a:pPr>
            <a:r>
              <a:rPr lang="ko" sz="1300">
                <a:solidFill>
                  <a:srgbClr val="FFFFFF"/>
                </a:solidFill>
              </a:rPr>
              <a:t>다른 시각화 할 수 있는 방법을 찾아 보았고, Spectrogram, MFCC 로 시각화 하는 방법을 발견</a:t>
            </a:r>
            <a:endParaRPr sz="1300">
              <a:solidFill>
                <a:srgbClr val="FFFFFF"/>
              </a:solidFill>
            </a:endParaRPr>
          </a:p>
        </p:txBody>
      </p:sp>
      <p:pic>
        <p:nvPicPr>
          <p:cNvPr id="309" name="Google Shape;309;p44"/>
          <p:cNvPicPr preferRelativeResize="0"/>
          <p:nvPr/>
        </p:nvPicPr>
        <p:blipFill>
          <a:blip r:embed="rId3">
            <a:alphaModFix/>
          </a:blip>
          <a:stretch>
            <a:fillRect/>
          </a:stretch>
        </p:blipFill>
        <p:spPr>
          <a:xfrm>
            <a:off x="5304542" y="1059650"/>
            <a:ext cx="3739733" cy="3691925"/>
          </a:xfrm>
          <a:prstGeom prst="rect">
            <a:avLst/>
          </a:prstGeom>
          <a:noFill/>
          <a:ln>
            <a:noFill/>
          </a:ln>
        </p:spPr>
      </p:pic>
      <p:sp>
        <p:nvSpPr>
          <p:cNvPr id="310" name="Google Shape;310;p44"/>
          <p:cNvSpPr txBox="1"/>
          <p:nvPr/>
        </p:nvSpPr>
        <p:spPr>
          <a:xfrm>
            <a:off x="6221000" y="442075"/>
            <a:ext cx="19068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FFFFFF"/>
                </a:solidFill>
                <a:latin typeface="Open Sans"/>
                <a:ea typeface="Open Sans"/>
                <a:cs typeface="Open Sans"/>
                <a:sym typeface="Open Sans"/>
              </a:rPr>
              <a:t>실제로 구현한 Spectrogram 의 사진</a:t>
            </a:r>
            <a:endParaRPr b="1" sz="1300">
              <a:solidFill>
                <a:srgbClr val="FFFFFF"/>
              </a:solidFill>
              <a:latin typeface="Open Sans"/>
              <a:ea typeface="Open Sans"/>
              <a:cs typeface="Open Sans"/>
              <a:sym typeface="Open Sans"/>
            </a:endParaRPr>
          </a:p>
        </p:txBody>
      </p:sp>
      <p:sp>
        <p:nvSpPr>
          <p:cNvPr id="311" name="Google Shape;311;p44"/>
          <p:cNvSpPr txBox="1"/>
          <p:nvPr/>
        </p:nvSpPr>
        <p:spPr>
          <a:xfrm>
            <a:off x="311700" y="2281776"/>
            <a:ext cx="3833400" cy="14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300">
                <a:solidFill>
                  <a:srgbClr val="FFFFFF"/>
                </a:solidFill>
              </a:rPr>
              <a:t>스펙트로그램(Spectrogram) </a:t>
            </a:r>
            <a:r>
              <a:rPr lang="ko" sz="1300">
                <a:solidFill>
                  <a:srgbClr val="FFFFFF"/>
                </a:solidFill>
              </a:rPr>
              <a:t>은 소리나 파동을 시각화하여 파악하기 위한 도구로, 파형(waveform)과 스펙트럼(spectrum)의 특징이 조합되어있다.</a:t>
            </a:r>
            <a:endParaRPr sz="1300">
              <a:solidFill>
                <a:srgbClr val="FFFFFF"/>
              </a:solidFill>
            </a:endParaRPr>
          </a:p>
          <a:p>
            <a:pPr indent="0" lvl="0" marL="0" rtl="0" algn="l">
              <a:spcBef>
                <a:spcPts val="0"/>
              </a:spcBef>
              <a:spcAft>
                <a:spcPts val="0"/>
              </a:spcAft>
              <a:buNone/>
            </a:pPr>
            <a:r>
              <a:rPr lang="ko" sz="1300">
                <a:solidFill>
                  <a:srgbClr val="FFFFFF"/>
                </a:solidFill>
              </a:rPr>
              <a:t>dB단위로 구별이 가능해 파형만 그려져있는 사진보다는 학습이 더 잘 될 것으로 예상됨</a:t>
            </a:r>
            <a:endParaRPr sz="13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315925"/>
            <a:ext cx="4500000" cy="8313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Clr>
                <a:srgbClr val="FFFFFF"/>
              </a:buClr>
              <a:buSzPts val="3600"/>
              <a:buFont typeface="Arial"/>
              <a:buAutoNum type="arabicPeriod"/>
            </a:pPr>
            <a:r>
              <a:rPr lang="ko" sz="3600">
                <a:solidFill>
                  <a:srgbClr val="FFFFFF"/>
                </a:solidFill>
                <a:latin typeface="Arial"/>
                <a:ea typeface="Arial"/>
                <a:cs typeface="Arial"/>
                <a:sym typeface="Arial"/>
              </a:rPr>
              <a:t>AI 모델 구축 과정</a:t>
            </a:r>
            <a:endParaRPr sz="3600">
              <a:solidFill>
                <a:srgbClr val="FFFFFF"/>
              </a:solidFill>
              <a:latin typeface="Arial"/>
              <a:ea typeface="Arial"/>
              <a:cs typeface="Arial"/>
              <a:sym typeface="Arial"/>
            </a:endParaRPr>
          </a:p>
        </p:txBody>
      </p:sp>
      <p:pic>
        <p:nvPicPr>
          <p:cNvPr id="317" name="Google Shape;317;p45"/>
          <p:cNvPicPr preferRelativeResize="0"/>
          <p:nvPr/>
        </p:nvPicPr>
        <p:blipFill>
          <a:blip r:embed="rId3">
            <a:alphaModFix/>
          </a:blip>
          <a:stretch>
            <a:fillRect/>
          </a:stretch>
        </p:blipFill>
        <p:spPr>
          <a:xfrm>
            <a:off x="6271825" y="604300"/>
            <a:ext cx="2452900" cy="4406775"/>
          </a:xfrm>
          <a:prstGeom prst="rect">
            <a:avLst/>
          </a:prstGeom>
          <a:noFill/>
          <a:ln>
            <a:noFill/>
          </a:ln>
        </p:spPr>
      </p:pic>
      <p:sp>
        <p:nvSpPr>
          <p:cNvPr id="318" name="Google Shape;318;p45"/>
          <p:cNvSpPr txBox="1"/>
          <p:nvPr/>
        </p:nvSpPr>
        <p:spPr>
          <a:xfrm>
            <a:off x="6249075" y="159725"/>
            <a:ext cx="24858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FFFFFF"/>
                </a:solidFill>
                <a:latin typeface="Open Sans"/>
                <a:ea typeface="Open Sans"/>
                <a:cs typeface="Open Sans"/>
                <a:sym typeface="Open Sans"/>
              </a:rPr>
              <a:t>실제로 구현한 MFCC 의 사진</a:t>
            </a:r>
            <a:endParaRPr b="1">
              <a:solidFill>
                <a:srgbClr val="FFFFFF"/>
              </a:solidFill>
              <a:latin typeface="Open Sans"/>
              <a:ea typeface="Open Sans"/>
              <a:cs typeface="Open Sans"/>
              <a:sym typeface="Open Sans"/>
            </a:endParaRPr>
          </a:p>
        </p:txBody>
      </p:sp>
      <p:sp>
        <p:nvSpPr>
          <p:cNvPr id="319" name="Google Shape;319;p45"/>
          <p:cNvSpPr txBox="1"/>
          <p:nvPr/>
        </p:nvSpPr>
        <p:spPr>
          <a:xfrm>
            <a:off x="399300" y="1147225"/>
            <a:ext cx="4242600" cy="1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200">
                <a:solidFill>
                  <a:srgbClr val="FFFFFF"/>
                </a:solidFill>
              </a:rPr>
              <a:t>MFCC(Mel-frequency cepstral coefficients) </a:t>
            </a:r>
            <a:r>
              <a:rPr lang="ko" sz="1200">
                <a:solidFill>
                  <a:srgbClr val="FFFFFF"/>
                </a:solidFill>
              </a:rPr>
              <a:t>란 음성의 특징을 추출하는 방법 중 최근에 많이 사용되어지고 있는 방법으로써, 음성 인식에서 중요한 부분인 입력된 신호에서 노이즈 및 배경 소음으로 부터 실제 유효한 소리의 특징을 추출해야 하는 것인데 이 MFCC 기법을 통해 일정 구간으로 나누어 이 구간에 대한 스펙트럼을 분석하여 특징을 추출하는 기법이다.</a:t>
            </a:r>
            <a:endParaRPr sz="1200">
              <a:solidFill>
                <a:srgbClr val="FFFFFF"/>
              </a:solidFill>
            </a:endParaRPr>
          </a:p>
        </p:txBody>
      </p:sp>
      <p:pic>
        <p:nvPicPr>
          <p:cNvPr id="320" name="Google Shape;320;p45"/>
          <p:cNvPicPr preferRelativeResize="0"/>
          <p:nvPr/>
        </p:nvPicPr>
        <p:blipFill>
          <a:blip r:embed="rId4">
            <a:alphaModFix/>
          </a:blip>
          <a:stretch>
            <a:fillRect/>
          </a:stretch>
        </p:blipFill>
        <p:spPr>
          <a:xfrm>
            <a:off x="399300" y="2973925"/>
            <a:ext cx="2725962" cy="1864775"/>
          </a:xfrm>
          <a:prstGeom prst="rect">
            <a:avLst/>
          </a:prstGeom>
          <a:noFill/>
          <a:ln>
            <a:noFill/>
          </a:ln>
        </p:spPr>
      </p:pic>
      <p:sp>
        <p:nvSpPr>
          <p:cNvPr id="321" name="Google Shape;321;p45"/>
          <p:cNvSpPr txBox="1"/>
          <p:nvPr/>
        </p:nvSpPr>
        <p:spPr>
          <a:xfrm>
            <a:off x="3244325" y="3004750"/>
            <a:ext cx="2725800" cy="18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latin typeface="Open Sans"/>
              <a:ea typeface="Open Sans"/>
              <a:cs typeface="Open Sans"/>
              <a:sym typeface="Open Sans"/>
            </a:endParaRPr>
          </a:p>
        </p:txBody>
      </p:sp>
      <p:sp>
        <p:nvSpPr>
          <p:cNvPr id="322" name="Google Shape;322;p45"/>
          <p:cNvSpPr txBox="1"/>
          <p:nvPr/>
        </p:nvSpPr>
        <p:spPr>
          <a:xfrm>
            <a:off x="3234350" y="3024700"/>
            <a:ext cx="2725800" cy="19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100">
                <a:solidFill>
                  <a:srgbClr val="FFFFFF"/>
                </a:solidFill>
              </a:rPr>
              <a:t>실제로 구축해서 학습을 시켜보진 못했지만 인터넷에서 찾은 결과를 보면 파형 사진만으로 학습시킨 모델의 정확도 보다 MFCC 사진을 이용해 학습 시킨 모델의 정확도가 현저히 높은 것을 볼 수있다.</a:t>
            </a:r>
            <a:endParaRPr sz="1100">
              <a:solidFill>
                <a:srgbClr val="FFFFFF"/>
              </a:solidFill>
            </a:endParaRPr>
          </a:p>
          <a:p>
            <a:pPr indent="0" lvl="0" marL="0" rtl="0" algn="l">
              <a:spcBef>
                <a:spcPts val="0"/>
              </a:spcBef>
              <a:spcAft>
                <a:spcPts val="0"/>
              </a:spcAft>
              <a:buNone/>
            </a:pPr>
            <a:r>
              <a:rPr lang="ko" sz="1100">
                <a:solidFill>
                  <a:srgbClr val="FFFFFF"/>
                </a:solidFill>
              </a:rPr>
              <a:t>(간단한 모델로도 저 수치의 결과 도출)</a:t>
            </a:r>
            <a:endParaRPr sz="11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6"/>
          <p:cNvSpPr txBox="1"/>
          <p:nvPr>
            <p:ph idx="1" type="body"/>
          </p:nvPr>
        </p:nvSpPr>
        <p:spPr>
          <a:xfrm>
            <a:off x="311700" y="1664450"/>
            <a:ext cx="8520600" cy="20091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그래프 파형만으로는 정확한 모델 구축이 불가능하다고 판단.</a:t>
            </a:r>
            <a:endParaRPr>
              <a:solidFill>
                <a:srgbClr val="FFFFFF"/>
              </a:solidFill>
              <a:latin typeface="Arial"/>
              <a:ea typeface="Arial"/>
              <a:cs typeface="Arial"/>
              <a:sym typeface="Arial"/>
            </a:endParaRPr>
          </a:p>
          <a:p>
            <a:pPr indent="-342900" lvl="0" marL="457200" rtl="0" algn="ctr">
              <a:spcBef>
                <a:spcPts val="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Spectrogram 사진을 이용한 학습</a:t>
            </a:r>
            <a:endParaRPr>
              <a:solidFill>
                <a:srgbClr val="FFFFFF"/>
              </a:solidFill>
              <a:latin typeface="Arial"/>
              <a:ea typeface="Arial"/>
              <a:cs typeface="Arial"/>
              <a:sym typeface="Arial"/>
            </a:endParaRPr>
          </a:p>
          <a:p>
            <a:pPr indent="-342900" lvl="0" marL="457200" rtl="0" algn="ctr">
              <a:spcBef>
                <a:spcPts val="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MFCC 사진을 이용한 학습</a:t>
            </a:r>
            <a:endParaRPr>
              <a:solidFill>
                <a:srgbClr val="FFFFFF"/>
              </a:solidFill>
              <a:latin typeface="Arial"/>
              <a:ea typeface="Arial"/>
              <a:cs typeface="Arial"/>
              <a:sym typeface="Arial"/>
            </a:endParaRPr>
          </a:p>
          <a:p>
            <a:pPr indent="-342900" lvl="0" marL="457200" rtl="0" algn="ctr">
              <a:spcBef>
                <a:spcPts val="0"/>
              </a:spcBef>
              <a:spcAft>
                <a:spcPts val="0"/>
              </a:spcAft>
              <a:buClr>
                <a:srgbClr val="FFFFFF"/>
              </a:buClr>
              <a:buSzPts val="1800"/>
              <a:buFont typeface="Arial"/>
              <a:buAutoNum type="arabicPeriod"/>
            </a:pPr>
            <a:r>
              <a:rPr lang="ko">
                <a:solidFill>
                  <a:srgbClr val="FFFFFF"/>
                </a:solidFill>
                <a:latin typeface="Arial"/>
                <a:ea typeface="Arial"/>
                <a:cs typeface="Arial"/>
                <a:sym typeface="Arial"/>
              </a:rPr>
              <a:t>2, 3번의 학습으로도 정확도가 낮게 나온다면 두 모델을 함께 사용해 모델을 구축</a:t>
            </a:r>
            <a:endParaRPr>
              <a:solidFill>
                <a:srgbClr val="FFFFFF"/>
              </a:solidFill>
              <a:latin typeface="Arial"/>
              <a:ea typeface="Arial"/>
              <a:cs typeface="Arial"/>
              <a:sym typeface="Arial"/>
            </a:endParaRPr>
          </a:p>
        </p:txBody>
      </p:sp>
      <p:sp>
        <p:nvSpPr>
          <p:cNvPr id="328" name="Google Shape;328;p46"/>
          <p:cNvSpPr txBox="1"/>
          <p:nvPr>
            <p:ph type="title"/>
          </p:nvPr>
        </p:nvSpPr>
        <p:spPr>
          <a:xfrm>
            <a:off x="1252800" y="315900"/>
            <a:ext cx="6638400" cy="831300"/>
          </a:xfrm>
          <a:prstGeom prst="rect">
            <a:avLst/>
          </a:prstGeom>
        </p:spPr>
        <p:txBody>
          <a:bodyPr anchorCtr="0" anchor="b" bIns="91425" lIns="91425" spcFirstLastPara="1" rIns="91425" wrap="square" tIns="91425">
            <a:noAutofit/>
          </a:bodyPr>
          <a:lstStyle/>
          <a:p>
            <a:pPr indent="-495300" lvl="0" marL="457200" rtl="0" algn="ctr">
              <a:spcBef>
                <a:spcPts val="0"/>
              </a:spcBef>
              <a:spcAft>
                <a:spcPts val="0"/>
              </a:spcAft>
              <a:buClr>
                <a:srgbClr val="FFFFFF"/>
              </a:buClr>
              <a:buSzPts val="4200"/>
              <a:buFont typeface="Arial"/>
              <a:buAutoNum type="arabicPeriod"/>
            </a:pPr>
            <a:r>
              <a:rPr lang="ko">
                <a:solidFill>
                  <a:srgbClr val="FFFFFF"/>
                </a:solidFill>
                <a:latin typeface="Arial"/>
                <a:ea typeface="Arial"/>
                <a:cs typeface="Arial"/>
                <a:sym typeface="Arial"/>
              </a:rPr>
              <a:t>AI 모델 구축 추후 개선점 </a:t>
            </a:r>
            <a:endParaRPr>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11700" y="315925"/>
            <a:ext cx="4070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solidFill>
                  <a:srgbClr val="FFFFFF"/>
                </a:solidFill>
                <a:latin typeface="Arial"/>
                <a:ea typeface="Arial"/>
                <a:cs typeface="Arial"/>
                <a:sym typeface="Arial"/>
              </a:rPr>
              <a:t>2. </a:t>
            </a:r>
            <a:r>
              <a:rPr lang="ko">
                <a:solidFill>
                  <a:srgbClr val="FFFFFF"/>
                </a:solidFill>
                <a:latin typeface="Arial"/>
                <a:ea typeface="Arial"/>
                <a:cs typeface="Arial"/>
                <a:sym typeface="Arial"/>
              </a:rPr>
              <a:t>실시간 감지</a:t>
            </a:r>
            <a:endParaRPr>
              <a:solidFill>
                <a:srgbClr val="FFFFFF"/>
              </a:solidFill>
              <a:latin typeface="Arial"/>
              <a:ea typeface="Arial"/>
              <a:cs typeface="Arial"/>
              <a:sym typeface="Arial"/>
            </a:endParaRPr>
          </a:p>
        </p:txBody>
      </p:sp>
      <p:sp>
        <p:nvSpPr>
          <p:cNvPr id="334" name="Google Shape;334;p47"/>
          <p:cNvSpPr txBox="1"/>
          <p:nvPr/>
        </p:nvSpPr>
        <p:spPr>
          <a:xfrm>
            <a:off x="3194325" y="1147225"/>
            <a:ext cx="15873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100">
                <a:solidFill>
                  <a:srgbClr val="FFFFFF"/>
                </a:solidFill>
                <a:latin typeface="Open Sans"/>
                <a:ea typeface="Open Sans"/>
                <a:cs typeface="Open Sans"/>
                <a:sym typeface="Open Sans"/>
              </a:rPr>
              <a:t>전체 코드</a:t>
            </a:r>
            <a:endParaRPr b="1" sz="2100">
              <a:solidFill>
                <a:srgbClr val="FFFFFF"/>
              </a:solidFill>
              <a:latin typeface="Open Sans"/>
              <a:ea typeface="Open Sans"/>
              <a:cs typeface="Open Sans"/>
              <a:sym typeface="Open Sans"/>
            </a:endParaRPr>
          </a:p>
        </p:txBody>
      </p:sp>
      <p:pic>
        <p:nvPicPr>
          <p:cNvPr id="335" name="Google Shape;335;p47"/>
          <p:cNvPicPr preferRelativeResize="0"/>
          <p:nvPr/>
        </p:nvPicPr>
        <p:blipFill>
          <a:blip r:embed="rId3">
            <a:alphaModFix/>
          </a:blip>
          <a:stretch>
            <a:fillRect/>
          </a:stretch>
        </p:blipFill>
        <p:spPr>
          <a:xfrm>
            <a:off x="4934025" y="152400"/>
            <a:ext cx="3766652"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315925"/>
            <a:ext cx="4070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solidFill>
                  <a:srgbClr val="FFFFFF"/>
                </a:solidFill>
                <a:latin typeface="Arial"/>
                <a:ea typeface="Arial"/>
                <a:cs typeface="Arial"/>
                <a:sym typeface="Arial"/>
              </a:rPr>
              <a:t>2. 실시간 감지</a:t>
            </a:r>
            <a:endParaRPr>
              <a:solidFill>
                <a:srgbClr val="FFFFFF"/>
              </a:solidFill>
              <a:latin typeface="Arial"/>
              <a:ea typeface="Arial"/>
              <a:cs typeface="Arial"/>
              <a:sym typeface="Arial"/>
            </a:endParaRPr>
          </a:p>
        </p:txBody>
      </p:sp>
      <p:sp>
        <p:nvSpPr>
          <p:cNvPr id="341" name="Google Shape;341;p48"/>
          <p:cNvSpPr txBox="1"/>
          <p:nvPr/>
        </p:nvSpPr>
        <p:spPr>
          <a:xfrm>
            <a:off x="4639400" y="1027425"/>
            <a:ext cx="21513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100">
                <a:solidFill>
                  <a:srgbClr val="FFFFFF"/>
                </a:solidFill>
                <a:latin typeface="Open Sans"/>
                <a:ea typeface="Open Sans"/>
                <a:cs typeface="Open Sans"/>
                <a:sym typeface="Open Sans"/>
              </a:rPr>
              <a:t>코드 상세 설명</a:t>
            </a:r>
            <a:endParaRPr b="1" sz="2100">
              <a:solidFill>
                <a:srgbClr val="FFFFFF"/>
              </a:solidFill>
              <a:latin typeface="Open Sans"/>
              <a:ea typeface="Open Sans"/>
              <a:cs typeface="Open Sans"/>
              <a:sym typeface="Open Sans"/>
            </a:endParaRPr>
          </a:p>
        </p:txBody>
      </p:sp>
      <p:pic>
        <p:nvPicPr>
          <p:cNvPr id="342" name="Google Shape;342;p48"/>
          <p:cNvPicPr preferRelativeResize="0"/>
          <p:nvPr/>
        </p:nvPicPr>
        <p:blipFill>
          <a:blip r:embed="rId3">
            <a:alphaModFix/>
          </a:blip>
          <a:stretch>
            <a:fillRect/>
          </a:stretch>
        </p:blipFill>
        <p:spPr>
          <a:xfrm>
            <a:off x="1151650" y="1496150"/>
            <a:ext cx="2390775" cy="676275"/>
          </a:xfrm>
          <a:prstGeom prst="rect">
            <a:avLst/>
          </a:prstGeom>
          <a:noFill/>
          <a:ln>
            <a:noFill/>
          </a:ln>
        </p:spPr>
      </p:pic>
      <p:sp>
        <p:nvSpPr>
          <p:cNvPr id="343" name="Google Shape;343;p48"/>
          <p:cNvSpPr txBox="1"/>
          <p:nvPr/>
        </p:nvSpPr>
        <p:spPr>
          <a:xfrm>
            <a:off x="3763400" y="1534900"/>
            <a:ext cx="39033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FFFFFF"/>
                </a:solidFill>
                <a:latin typeface="Open Sans"/>
                <a:ea typeface="Open Sans"/>
                <a:cs typeface="Open Sans"/>
                <a:sym typeface="Open Sans"/>
              </a:rPr>
              <a:t>pyaudio 모듈을 통해 음성을 받을 수 있다.</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ko">
                <a:solidFill>
                  <a:srgbClr val="FFFFFF"/>
                </a:solidFill>
                <a:latin typeface="Open Sans"/>
                <a:ea typeface="Open Sans"/>
                <a:cs typeface="Open Sans"/>
                <a:sym typeface="Open Sans"/>
              </a:rPr>
              <a:t>wave 모듈을 통해 받은 음성을 저장할 수 있다.</a:t>
            </a:r>
            <a:endParaRPr>
              <a:solidFill>
                <a:srgbClr val="FFFFFF"/>
              </a:solidFill>
              <a:latin typeface="Open Sans"/>
              <a:ea typeface="Open Sans"/>
              <a:cs typeface="Open Sans"/>
              <a:sym typeface="Open Sans"/>
            </a:endParaRPr>
          </a:p>
        </p:txBody>
      </p:sp>
      <p:sp>
        <p:nvSpPr>
          <p:cNvPr id="344" name="Google Shape;344;p48"/>
          <p:cNvSpPr txBox="1"/>
          <p:nvPr/>
        </p:nvSpPr>
        <p:spPr>
          <a:xfrm>
            <a:off x="3763400" y="2375850"/>
            <a:ext cx="4971300" cy="21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rgbClr val="FFFFFF"/>
                </a:solidFill>
                <a:latin typeface="Open Sans"/>
                <a:ea typeface="Open Sans"/>
                <a:cs typeface="Open Sans"/>
                <a:sym typeface="Open Sans"/>
              </a:rPr>
              <a:t>CHUNK 는 음성데이터를 불러올 때 한번에 몇개의 정수를 불러올 지 정하는 것</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FORMAT 은 비트의 깊이 현재는 16비트</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CHANNELS 는 1일 때 모노, 2일 때 스테레오로 지정해주는 것</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RATE는 초당 몇 번의 샘플링을 할 것인지 정하는 것</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WAVE_OUTPUT_FILENAME 은 말 그대로 저장되어질 파일명</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p 는 PyAudio 모듈의 객체 생성</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p.open 함수를 통해 음성 데이터 스트림을 열어준다.</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(input 은 입력 스트림인지 아닌지 설정하게 하는 매개 변수)</a:t>
            </a:r>
            <a:endParaRPr sz="1300">
              <a:solidFill>
                <a:srgbClr val="FFFFFF"/>
              </a:solidFill>
              <a:latin typeface="Open Sans"/>
              <a:ea typeface="Open Sans"/>
              <a:cs typeface="Open Sans"/>
              <a:sym typeface="Open Sans"/>
            </a:endParaRPr>
          </a:p>
        </p:txBody>
      </p:sp>
      <p:pic>
        <p:nvPicPr>
          <p:cNvPr id="345" name="Google Shape;345;p48"/>
          <p:cNvPicPr preferRelativeResize="0"/>
          <p:nvPr/>
        </p:nvPicPr>
        <p:blipFill>
          <a:blip r:embed="rId4">
            <a:alphaModFix/>
          </a:blip>
          <a:stretch>
            <a:fillRect/>
          </a:stretch>
        </p:blipFill>
        <p:spPr>
          <a:xfrm>
            <a:off x="684925" y="2357963"/>
            <a:ext cx="2857500" cy="2162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311700" y="315925"/>
            <a:ext cx="4070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solidFill>
                  <a:srgbClr val="FFFFFF"/>
                </a:solidFill>
                <a:latin typeface="Arial"/>
                <a:ea typeface="Arial"/>
                <a:cs typeface="Arial"/>
                <a:sym typeface="Arial"/>
              </a:rPr>
              <a:t>2. 실시간 감지</a:t>
            </a:r>
            <a:endParaRPr>
              <a:solidFill>
                <a:srgbClr val="FFFFFF"/>
              </a:solidFill>
              <a:latin typeface="Arial"/>
              <a:ea typeface="Arial"/>
              <a:cs typeface="Arial"/>
              <a:sym typeface="Arial"/>
            </a:endParaRPr>
          </a:p>
        </p:txBody>
      </p:sp>
      <p:sp>
        <p:nvSpPr>
          <p:cNvPr id="351" name="Google Shape;351;p49"/>
          <p:cNvSpPr txBox="1"/>
          <p:nvPr/>
        </p:nvSpPr>
        <p:spPr>
          <a:xfrm>
            <a:off x="5702500" y="171600"/>
            <a:ext cx="21513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100">
                <a:solidFill>
                  <a:srgbClr val="FFFFFF"/>
                </a:solidFill>
                <a:latin typeface="Open Sans"/>
                <a:ea typeface="Open Sans"/>
                <a:cs typeface="Open Sans"/>
                <a:sym typeface="Open Sans"/>
              </a:rPr>
              <a:t>코드 상세 설명</a:t>
            </a:r>
            <a:endParaRPr b="1" sz="2100">
              <a:solidFill>
                <a:srgbClr val="FFFFFF"/>
              </a:solidFill>
              <a:latin typeface="Open Sans"/>
              <a:ea typeface="Open Sans"/>
              <a:cs typeface="Open Sans"/>
              <a:sym typeface="Open Sans"/>
            </a:endParaRPr>
          </a:p>
        </p:txBody>
      </p:sp>
      <p:pic>
        <p:nvPicPr>
          <p:cNvPr id="352" name="Google Shape;352;p49"/>
          <p:cNvPicPr preferRelativeResize="0"/>
          <p:nvPr/>
        </p:nvPicPr>
        <p:blipFill>
          <a:blip r:embed="rId3">
            <a:alphaModFix/>
          </a:blip>
          <a:stretch>
            <a:fillRect/>
          </a:stretch>
        </p:blipFill>
        <p:spPr>
          <a:xfrm>
            <a:off x="181863" y="1399350"/>
            <a:ext cx="4200525" cy="3267075"/>
          </a:xfrm>
          <a:prstGeom prst="rect">
            <a:avLst/>
          </a:prstGeom>
          <a:noFill/>
          <a:ln>
            <a:noFill/>
          </a:ln>
        </p:spPr>
      </p:pic>
      <p:sp>
        <p:nvSpPr>
          <p:cNvPr id="353" name="Google Shape;353;p49"/>
          <p:cNvSpPr txBox="1"/>
          <p:nvPr/>
        </p:nvSpPr>
        <p:spPr>
          <a:xfrm>
            <a:off x="4711750" y="708750"/>
            <a:ext cx="4132800" cy="42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rgbClr val="FFFFFF"/>
                </a:solidFill>
                <a:latin typeface="Open Sans"/>
                <a:ea typeface="Open Sans"/>
                <a:cs typeface="Open Sans"/>
                <a:sym typeface="Open Sans"/>
              </a:rPr>
              <a:t>녹음한 음성 데이터들을 </a:t>
            </a:r>
            <a:r>
              <a:rPr lang="ko" sz="1300">
                <a:solidFill>
                  <a:srgbClr val="FFFFFF"/>
                </a:solidFill>
                <a:latin typeface="Open Sans"/>
                <a:ea typeface="Open Sans"/>
                <a:cs typeface="Open Sans"/>
                <a:sym typeface="Open Sans"/>
              </a:rPr>
              <a:t>frames 이라는 list형 변수를 통해 저장시킬 수 있다.</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stream.read 함수는 음성 데이터를 문자열로 반환하는데, 이 문자열들을 np.fromstring()함수를 이용해 정수 numpy 배열로 바꿔준다. (다양하게 사용할 수 있을 것으로 예상)</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while문을 이용해 5초간 음성데이터를 받게 한다.</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stream.stop_stream()은 재생/녹음을 일시 정지</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stream.close() 는 스트림 종료</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p.terminate() 는 포트 오디오 세션을 종료</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wave.open()함수를 이용해 파일명을 지정, 용도를 설정해줌 (‘wb’는 쓰기전용, ‘rb’는 읽기전용)</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setnchannels() 로 채널 수 설정</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setframerate() 로 프레임 속도 설정</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writeframes() 로 오디오 프레임을 기록한다.</a:t>
            </a:r>
            <a:endParaRPr sz="1300">
              <a:solidFill>
                <a:srgbClr val="FFFFFF"/>
              </a:solidFill>
              <a:latin typeface="Open Sans"/>
              <a:ea typeface="Open Sans"/>
              <a:cs typeface="Open Sans"/>
              <a:sym typeface="Open Sans"/>
            </a:endParaRPr>
          </a:p>
          <a:p>
            <a:pPr indent="0" lvl="0" marL="0" rtl="0" algn="l">
              <a:spcBef>
                <a:spcPts val="0"/>
              </a:spcBef>
              <a:spcAft>
                <a:spcPts val="0"/>
              </a:spcAft>
              <a:buNone/>
            </a:pPr>
            <a:r>
              <a:rPr lang="ko" sz="1300">
                <a:solidFill>
                  <a:srgbClr val="FFFFFF"/>
                </a:solidFill>
                <a:latin typeface="Open Sans"/>
                <a:ea typeface="Open Sans"/>
                <a:cs typeface="Open Sans"/>
                <a:sym typeface="Open Sans"/>
              </a:rPr>
              <a:t>close() 는 끝내기</a:t>
            </a:r>
            <a:endParaRPr sz="1300">
              <a:solidFill>
                <a:srgbClr val="FFFFF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2152350" y="166200"/>
            <a:ext cx="4839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solidFill>
                  <a:srgbClr val="FFFFFF"/>
                </a:solidFill>
                <a:latin typeface="Arial"/>
                <a:ea typeface="Arial"/>
                <a:cs typeface="Arial"/>
                <a:sym typeface="Arial"/>
              </a:rPr>
              <a:t>2. 실시간 감지 응용</a:t>
            </a:r>
            <a:endParaRPr>
              <a:solidFill>
                <a:srgbClr val="FFFFFF"/>
              </a:solidFill>
              <a:latin typeface="Arial"/>
              <a:ea typeface="Arial"/>
              <a:cs typeface="Arial"/>
              <a:sym typeface="Arial"/>
            </a:endParaRPr>
          </a:p>
        </p:txBody>
      </p:sp>
      <p:pic>
        <p:nvPicPr>
          <p:cNvPr id="359" name="Google Shape;359;p50"/>
          <p:cNvPicPr preferRelativeResize="0"/>
          <p:nvPr/>
        </p:nvPicPr>
        <p:blipFill>
          <a:blip r:embed="rId3">
            <a:alphaModFix/>
          </a:blip>
          <a:stretch>
            <a:fillRect/>
          </a:stretch>
        </p:blipFill>
        <p:spPr>
          <a:xfrm>
            <a:off x="222275" y="1279675"/>
            <a:ext cx="3886200" cy="3467100"/>
          </a:xfrm>
          <a:prstGeom prst="rect">
            <a:avLst/>
          </a:prstGeom>
          <a:noFill/>
          <a:ln>
            <a:noFill/>
          </a:ln>
        </p:spPr>
      </p:pic>
      <p:sp>
        <p:nvSpPr>
          <p:cNvPr id="360" name="Google Shape;360;p50"/>
          <p:cNvSpPr txBox="1"/>
          <p:nvPr/>
        </p:nvSpPr>
        <p:spPr>
          <a:xfrm>
            <a:off x="4572000" y="1279675"/>
            <a:ext cx="3573600" cy="13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FFFFFF"/>
                </a:solidFill>
                <a:latin typeface="Open Sans"/>
                <a:ea typeface="Open Sans"/>
                <a:cs typeface="Open Sans"/>
                <a:sym typeface="Open Sans"/>
              </a:rPr>
              <a:t>위 슬라이드에 있던 np.fromstring 함수를 이용해 얻은 data 값으로 음성데이터 그래프를 그려보았다.</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ko">
                <a:solidFill>
                  <a:srgbClr val="FFFFFF"/>
                </a:solidFill>
                <a:latin typeface="Open Sans"/>
                <a:ea typeface="Open Sans"/>
                <a:cs typeface="Open Sans"/>
                <a:sym typeface="Open Sans"/>
              </a:rPr>
              <a:t>(왼쪽 그래프는 박수치는 소리를 5초간 받은 소리이다.)</a:t>
            </a:r>
            <a:endParaRPr>
              <a:solidFill>
                <a:srgbClr val="FFFFFF"/>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1625250" y="156225"/>
            <a:ext cx="58935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solidFill>
                  <a:srgbClr val="FFFFFF"/>
                </a:solidFill>
                <a:latin typeface="Arial"/>
                <a:ea typeface="Arial"/>
                <a:cs typeface="Arial"/>
                <a:sym typeface="Arial"/>
              </a:rPr>
              <a:t>2. 실시간 감지 개선점</a:t>
            </a:r>
            <a:endParaRPr>
              <a:solidFill>
                <a:srgbClr val="FFFFFF"/>
              </a:solidFill>
              <a:latin typeface="Arial"/>
              <a:ea typeface="Arial"/>
              <a:cs typeface="Arial"/>
              <a:sym typeface="Arial"/>
            </a:endParaRPr>
          </a:p>
        </p:txBody>
      </p:sp>
      <p:sp>
        <p:nvSpPr>
          <p:cNvPr id="366" name="Google Shape;366;p51"/>
          <p:cNvSpPr txBox="1"/>
          <p:nvPr/>
        </p:nvSpPr>
        <p:spPr>
          <a:xfrm>
            <a:off x="229500" y="3587600"/>
            <a:ext cx="4342500" cy="1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FFFFFF"/>
                </a:solidFill>
                <a:latin typeface="Open Sans"/>
                <a:ea typeface="Open Sans"/>
                <a:cs typeface="Open Sans"/>
                <a:sym typeface="Open Sans"/>
              </a:rPr>
              <a:t>위와 같이 while문을 한번 더 사용해 일정시간 동안</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ko">
                <a:solidFill>
                  <a:srgbClr val="FFFFFF"/>
                </a:solidFill>
                <a:latin typeface="Open Sans"/>
                <a:ea typeface="Open Sans"/>
                <a:cs typeface="Open Sans"/>
                <a:sym typeface="Open Sans"/>
              </a:rPr>
              <a:t>계속 음성데이터를 받고, 특정 시간만큼 잘라서 저장한 음성데이터를 MFCC 기법을 통해 시각화 시켜 MFCC를 이용해 학습시킨 CNN 모델에 넣어 소리를 인식 시켜보는 방법을 해보는 것이 좋을 것 같음.</a:t>
            </a:r>
            <a:endParaRPr>
              <a:solidFill>
                <a:srgbClr val="FFFFFF"/>
              </a:solidFill>
              <a:latin typeface="Open Sans"/>
              <a:ea typeface="Open Sans"/>
              <a:cs typeface="Open Sans"/>
              <a:sym typeface="Open Sans"/>
            </a:endParaRPr>
          </a:p>
        </p:txBody>
      </p:sp>
      <p:pic>
        <p:nvPicPr>
          <p:cNvPr id="367" name="Google Shape;367;p51"/>
          <p:cNvPicPr preferRelativeResize="0"/>
          <p:nvPr/>
        </p:nvPicPr>
        <p:blipFill>
          <a:blip r:embed="rId3">
            <a:alphaModFix/>
          </a:blip>
          <a:stretch>
            <a:fillRect/>
          </a:stretch>
        </p:blipFill>
        <p:spPr>
          <a:xfrm>
            <a:off x="304800" y="910325"/>
            <a:ext cx="4267200" cy="2677279"/>
          </a:xfrm>
          <a:prstGeom prst="rect">
            <a:avLst/>
          </a:prstGeom>
          <a:noFill/>
          <a:ln>
            <a:noFill/>
          </a:ln>
        </p:spPr>
      </p:pic>
      <p:pic>
        <p:nvPicPr>
          <p:cNvPr id="368" name="Google Shape;368;p51"/>
          <p:cNvPicPr preferRelativeResize="0"/>
          <p:nvPr/>
        </p:nvPicPr>
        <p:blipFill>
          <a:blip r:embed="rId4">
            <a:alphaModFix/>
          </a:blip>
          <a:stretch>
            <a:fillRect/>
          </a:stretch>
        </p:blipFill>
        <p:spPr>
          <a:xfrm>
            <a:off x="5552950" y="910325"/>
            <a:ext cx="2636780" cy="3851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nvSpPr>
        <p:spPr>
          <a:xfrm>
            <a:off x="318225" y="281225"/>
            <a:ext cx="49806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600">
                <a:solidFill>
                  <a:srgbClr val="FFFFFF"/>
                </a:solidFill>
              </a:rPr>
              <a:t>사운드 데이터 수집 </a:t>
            </a:r>
            <a:r>
              <a:rPr lang="ko" sz="2200">
                <a:solidFill>
                  <a:srgbClr val="FFFFFF"/>
                </a:solidFill>
              </a:rPr>
              <a:t>(임석현)</a:t>
            </a:r>
            <a:endParaRPr sz="2200">
              <a:solidFill>
                <a:srgbClr val="FFFFFF"/>
              </a:solidFill>
            </a:endParaRPr>
          </a:p>
        </p:txBody>
      </p:sp>
      <p:sp>
        <p:nvSpPr>
          <p:cNvPr id="168" name="Google Shape;168;p27"/>
          <p:cNvSpPr txBox="1"/>
          <p:nvPr/>
        </p:nvSpPr>
        <p:spPr>
          <a:xfrm>
            <a:off x="318225" y="954725"/>
            <a:ext cx="8436900" cy="3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rgbClr val="FFFFFF"/>
                </a:solidFill>
              </a:rPr>
              <a:t>1. </a:t>
            </a:r>
            <a:r>
              <a:rPr lang="ko" sz="1800">
                <a:solidFill>
                  <a:srgbClr val="FFFFFF"/>
                </a:solidFill>
              </a:rPr>
              <a:t>Pytube</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chemeClr val="lt1"/>
                </a:solidFill>
              </a:rPr>
              <a:t>동영상에 따라서 다운로드 오류가 발생한다.</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rgbClr val="FFFFFF"/>
                </a:solidFill>
              </a:rPr>
              <a:t>원하는 동영상을 수작업으로 하나씩 다운을 받아야 하는 번거로움이 있다.</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ko" sz="1800">
                <a:solidFill>
                  <a:srgbClr val="FFFFFF"/>
                </a:solidFill>
              </a:rPr>
              <a:t>2. youtube_dl</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chemeClr val="lt1"/>
                </a:solidFill>
              </a:rPr>
              <a:t>원하는 동영상들을 Playlist에 담아 한꺼번에 다운이 가능하다.</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rgbClr val="FFFFFF"/>
                </a:solidFill>
              </a:rPr>
              <a:t>다양하고 유용한 옵션을 사용할 수 있다.</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rgbClr val="FFFFFF"/>
                </a:solidFill>
              </a:rPr>
              <a:t>noplaylist : 의심스러운 경우 재생 목록 대신 단일 비디오를 다운로드하십시오.</a:t>
            </a:r>
            <a:endParaRPr sz="1800">
              <a:solidFill>
                <a:srgbClr val="FFFFFF"/>
              </a:solidFill>
            </a:endParaRPr>
          </a:p>
          <a:p>
            <a:pPr indent="-342900" lvl="0" marL="457200" rtl="0" algn="l">
              <a:spcBef>
                <a:spcPts val="0"/>
              </a:spcBef>
              <a:spcAft>
                <a:spcPts val="0"/>
              </a:spcAft>
              <a:buClr>
                <a:srgbClr val="FFFFFF"/>
              </a:buClr>
              <a:buSzPts val="1800"/>
              <a:buChar char="-"/>
            </a:pPr>
            <a:r>
              <a:rPr lang="ko" sz="1800">
                <a:solidFill>
                  <a:srgbClr val="FFFFFF"/>
                </a:solidFill>
              </a:rPr>
              <a:t>download_archive : 파일에 이미 존재하는 비디오는 다운로드되지 않습니다.</a:t>
            </a:r>
            <a:endParaRPr sz="1800">
              <a:solidFill>
                <a:srgbClr val="FFFFFF"/>
              </a:solidFill>
            </a:endParaRPr>
          </a:p>
          <a:p>
            <a:pPr indent="0" lvl="0" marL="457200" rtl="0" algn="l">
              <a:spcBef>
                <a:spcPts val="0"/>
              </a:spcBef>
              <a:spcAft>
                <a:spcPts val="0"/>
              </a:spcAft>
              <a:buNone/>
            </a:pPr>
            <a:r>
              <a:rPr lang="ko" sz="1800">
                <a:solidFill>
                  <a:srgbClr val="FFFFFF"/>
                </a:solidFill>
              </a:rPr>
              <a:t>      </a:t>
            </a:r>
            <a:endParaRPr sz="1800">
              <a:solidFill>
                <a:srgbClr val="FFFFFF"/>
              </a:solidFill>
            </a:endParaRPr>
          </a:p>
          <a:p>
            <a:pPr indent="0" lvl="0" marL="0" rtl="0" algn="l">
              <a:spcBef>
                <a:spcPts val="0"/>
              </a:spcBef>
              <a:spcAft>
                <a:spcPts val="0"/>
              </a:spcAft>
              <a:buNone/>
            </a:pPr>
            <a:r>
              <a:rPr lang="ko" sz="1800">
                <a:solidFill>
                  <a:srgbClr val="FFFFFF"/>
                </a:solidFill>
              </a:rPr>
              <a:t>3. 추가적으로 인터넷에 공개된 데이터를 검색 및 정제하여 데이터에 포함 시킴</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578975" y="985275"/>
            <a:ext cx="6376451" cy="3714175"/>
          </a:xfrm>
          <a:prstGeom prst="rect">
            <a:avLst/>
          </a:prstGeom>
          <a:noFill/>
          <a:ln>
            <a:noFill/>
          </a:ln>
        </p:spPr>
      </p:pic>
      <p:sp>
        <p:nvSpPr>
          <p:cNvPr id="174" name="Google Shape;174;p28"/>
          <p:cNvSpPr txBox="1"/>
          <p:nvPr/>
        </p:nvSpPr>
        <p:spPr>
          <a:xfrm>
            <a:off x="436650" y="244225"/>
            <a:ext cx="65496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500">
                <a:solidFill>
                  <a:srgbClr val="FFFFFF"/>
                </a:solidFill>
                <a:latin typeface="Open Sans"/>
                <a:ea typeface="Open Sans"/>
                <a:cs typeface="Open Sans"/>
                <a:sym typeface="Open Sans"/>
              </a:rPr>
              <a:t>사용 라이브러리</a:t>
            </a:r>
            <a:endParaRPr b="1" sz="25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nvSpPr>
        <p:spPr>
          <a:xfrm>
            <a:off x="418950" y="1499300"/>
            <a:ext cx="3278400" cy="31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700">
                <a:solidFill>
                  <a:srgbClr val="FFFFFF"/>
                </a:solidFill>
              </a:rPr>
              <a:t>사운드 종류 : 유리 깨지는 소리</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ko" sz="1700">
                <a:solidFill>
                  <a:srgbClr val="FFFFFF"/>
                </a:solidFill>
              </a:rPr>
              <a:t>총 시간 : 총 38분 30초</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ko" sz="1700">
                <a:solidFill>
                  <a:srgbClr val="FFFFFF"/>
                </a:solidFill>
              </a:rPr>
              <a:t>파일 포맷 : .wav</a:t>
            </a:r>
            <a:endParaRPr sz="1700">
              <a:solidFill>
                <a:srgbClr val="FFFFFF"/>
              </a:solidFill>
            </a:endParaRPr>
          </a:p>
        </p:txBody>
      </p:sp>
      <p:pic>
        <p:nvPicPr>
          <p:cNvPr id="180" name="Google Shape;180;p29"/>
          <p:cNvPicPr preferRelativeResize="0"/>
          <p:nvPr/>
        </p:nvPicPr>
        <p:blipFill>
          <a:blip r:embed="rId3">
            <a:alphaModFix/>
          </a:blip>
          <a:stretch>
            <a:fillRect/>
          </a:stretch>
        </p:blipFill>
        <p:spPr>
          <a:xfrm>
            <a:off x="3823175" y="1380875"/>
            <a:ext cx="4880100" cy="1039150"/>
          </a:xfrm>
          <a:prstGeom prst="rect">
            <a:avLst/>
          </a:prstGeom>
          <a:noFill/>
          <a:ln>
            <a:noFill/>
          </a:ln>
        </p:spPr>
      </p:pic>
      <p:sp>
        <p:nvSpPr>
          <p:cNvPr id="181" name="Google Shape;181;p29"/>
          <p:cNvSpPr txBox="1"/>
          <p:nvPr/>
        </p:nvSpPr>
        <p:spPr>
          <a:xfrm>
            <a:off x="418950" y="458850"/>
            <a:ext cx="3826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800">
                <a:solidFill>
                  <a:srgbClr val="FFFFFF"/>
                </a:solidFill>
              </a:rPr>
              <a:t>학습 데이터</a:t>
            </a:r>
            <a:endParaRPr b="1" sz="2800">
              <a:solidFill>
                <a:srgbClr val="FFFFFF"/>
              </a:solidFill>
            </a:endParaRPr>
          </a:p>
        </p:txBody>
      </p:sp>
      <p:sp>
        <p:nvSpPr>
          <p:cNvPr id="182" name="Google Shape;182;p29"/>
          <p:cNvSpPr txBox="1"/>
          <p:nvPr/>
        </p:nvSpPr>
        <p:spPr>
          <a:xfrm>
            <a:off x="5438075" y="2479225"/>
            <a:ext cx="16503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FFFFFF"/>
                </a:solidFill>
              </a:rPr>
              <a:t>[학습 데이터 현황]</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sz="3000">
                <a:solidFill>
                  <a:srgbClr val="FFFFFF"/>
                </a:solidFill>
                <a:latin typeface="Arial"/>
                <a:ea typeface="Arial"/>
                <a:cs typeface="Arial"/>
                <a:sym typeface="Arial"/>
              </a:rPr>
              <a:t>데이터 전처리 &amp; 특징 추출 (구주회)</a:t>
            </a:r>
            <a:endParaRPr sz="3000">
              <a:solidFill>
                <a:srgbClr val="FFFFFF"/>
              </a:solidFill>
              <a:latin typeface="Arial"/>
              <a:ea typeface="Arial"/>
              <a:cs typeface="Arial"/>
              <a:sym typeface="Arial"/>
            </a:endParaRPr>
          </a:p>
        </p:txBody>
      </p:sp>
      <p:pic>
        <p:nvPicPr>
          <p:cNvPr id="188" name="Google Shape;188;p30"/>
          <p:cNvPicPr preferRelativeResize="0"/>
          <p:nvPr/>
        </p:nvPicPr>
        <p:blipFill rotWithShape="1">
          <a:blip r:embed="rId3">
            <a:alphaModFix/>
          </a:blip>
          <a:srcRect b="26254" l="7460" r="8236" t="28181"/>
          <a:stretch/>
        </p:blipFill>
        <p:spPr>
          <a:xfrm>
            <a:off x="85237" y="1574025"/>
            <a:ext cx="8973524" cy="2726675"/>
          </a:xfrm>
          <a:prstGeom prst="rect">
            <a:avLst/>
          </a:prstGeom>
          <a:noFill/>
          <a:ln>
            <a:noFill/>
          </a:ln>
        </p:spPr>
      </p:pic>
      <p:sp>
        <p:nvSpPr>
          <p:cNvPr id="189" name="Google Shape;189;p30"/>
          <p:cNvSpPr txBox="1"/>
          <p:nvPr/>
        </p:nvSpPr>
        <p:spPr>
          <a:xfrm>
            <a:off x="3544675" y="1759950"/>
            <a:ext cx="2106900" cy="495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                RNN</a:t>
            </a:r>
            <a:endParaRPr/>
          </a:p>
        </p:txBody>
      </p:sp>
      <p:pic>
        <p:nvPicPr>
          <p:cNvPr id="190" name="Google Shape;190;p30"/>
          <p:cNvPicPr preferRelativeResize="0"/>
          <p:nvPr/>
        </p:nvPicPr>
        <p:blipFill rotWithShape="1">
          <a:blip r:embed="rId4">
            <a:alphaModFix/>
          </a:blip>
          <a:srcRect b="41032" l="33302" r="39860" t="31242"/>
          <a:stretch/>
        </p:blipFill>
        <p:spPr>
          <a:xfrm>
            <a:off x="3544687" y="2726700"/>
            <a:ext cx="2283225" cy="1326150"/>
          </a:xfrm>
          <a:prstGeom prst="rect">
            <a:avLst/>
          </a:prstGeom>
          <a:noFill/>
          <a:ln>
            <a:noFill/>
          </a:ln>
        </p:spPr>
      </p:pic>
      <p:sp>
        <p:nvSpPr>
          <p:cNvPr id="191" name="Google Shape;191;p30"/>
          <p:cNvSpPr txBox="1"/>
          <p:nvPr/>
        </p:nvSpPr>
        <p:spPr>
          <a:xfrm>
            <a:off x="2991750" y="4300700"/>
            <a:ext cx="29622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FFFFFF"/>
                </a:solidFill>
              </a:rPr>
              <a:t>                </a:t>
            </a:r>
            <a:r>
              <a:rPr lang="ko" sz="1600">
                <a:solidFill>
                  <a:srgbClr val="FFFFFF"/>
                </a:solidFill>
              </a:rPr>
              <a:t>핵심어 검출 시스템</a:t>
            </a:r>
            <a:endParaRPr sz="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3000">
                <a:solidFill>
                  <a:srgbClr val="FFFFFF"/>
                </a:solidFill>
                <a:latin typeface="Arial"/>
                <a:ea typeface="Arial"/>
                <a:cs typeface="Arial"/>
                <a:sym typeface="Arial"/>
              </a:rPr>
              <a:t>데이터 전처리 &amp; 특징 추출</a:t>
            </a:r>
            <a:endParaRPr sz="3000">
              <a:solidFill>
                <a:srgbClr val="FFFFFF"/>
              </a:solidFill>
              <a:latin typeface="Arial"/>
              <a:ea typeface="Arial"/>
              <a:cs typeface="Arial"/>
              <a:sym typeface="Arial"/>
            </a:endParaRPr>
          </a:p>
        </p:txBody>
      </p:sp>
      <p:pic>
        <p:nvPicPr>
          <p:cNvPr id="197" name="Google Shape;197;p31"/>
          <p:cNvPicPr preferRelativeResize="0"/>
          <p:nvPr/>
        </p:nvPicPr>
        <p:blipFill rotWithShape="1">
          <a:blip r:embed="rId3">
            <a:alphaModFix/>
          </a:blip>
          <a:srcRect b="26976" l="20198" r="19759" t="31558"/>
          <a:stretch/>
        </p:blipFill>
        <p:spPr>
          <a:xfrm>
            <a:off x="1141575" y="1375726"/>
            <a:ext cx="6860851" cy="2816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3035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sz="3000">
                <a:solidFill>
                  <a:srgbClr val="FFFFFF"/>
                </a:solidFill>
              </a:rPr>
              <a:t>데이터 전처리 과정</a:t>
            </a:r>
            <a:endParaRPr sz="3000">
              <a:solidFill>
                <a:srgbClr val="FFFFFF"/>
              </a:solidFill>
            </a:endParaRPr>
          </a:p>
        </p:txBody>
      </p:sp>
      <p:sp>
        <p:nvSpPr>
          <p:cNvPr id="203" name="Google Shape;203;p32"/>
          <p:cNvSpPr txBox="1"/>
          <p:nvPr>
            <p:ph idx="1" type="body"/>
          </p:nvPr>
        </p:nvSpPr>
        <p:spPr>
          <a:xfrm>
            <a:off x="311700" y="1225225"/>
            <a:ext cx="8520600" cy="3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550">
                <a:solidFill>
                  <a:srgbClr val="FFFFFF"/>
                </a:solidFill>
                <a:latin typeface="Verdana"/>
                <a:ea typeface="Verdana"/>
                <a:cs typeface="Verdana"/>
                <a:sym typeface="Verdana"/>
              </a:rPr>
              <a:t>1) Analog to Digital Converter ADC.</a:t>
            </a:r>
            <a:endParaRPr sz="1550">
              <a:solidFill>
                <a:srgbClr val="FFFFFF"/>
              </a:solidFill>
              <a:latin typeface="Verdana"/>
              <a:ea typeface="Verdana"/>
              <a:cs typeface="Verdana"/>
              <a:sym typeface="Verdana"/>
            </a:endParaRPr>
          </a:p>
          <a:p>
            <a:pPr indent="0" lvl="0" marL="0" rtl="0" algn="l">
              <a:spcBef>
                <a:spcPts val="1600"/>
              </a:spcBef>
              <a:spcAft>
                <a:spcPts val="0"/>
              </a:spcAft>
              <a:buNone/>
            </a:pPr>
            <a:r>
              <a:rPr lang="ko" sz="1550">
                <a:solidFill>
                  <a:srgbClr val="FFFFFF"/>
                </a:solidFill>
                <a:latin typeface="Verdana"/>
                <a:ea typeface="Verdana"/>
                <a:cs typeface="Verdana"/>
                <a:sym typeface="Verdana"/>
              </a:rPr>
              <a:t>2) DC Filtering.</a:t>
            </a:r>
            <a:endParaRPr sz="1550">
              <a:solidFill>
                <a:srgbClr val="FFFFFF"/>
              </a:solidFill>
              <a:latin typeface="Verdana"/>
              <a:ea typeface="Verdana"/>
              <a:cs typeface="Verdana"/>
              <a:sym typeface="Verdana"/>
            </a:endParaRPr>
          </a:p>
          <a:p>
            <a:pPr indent="0" lvl="0" marL="0" rtl="0" algn="just">
              <a:spcBef>
                <a:spcPts val="1600"/>
              </a:spcBef>
              <a:spcAft>
                <a:spcPts val="0"/>
              </a:spcAft>
              <a:buNone/>
            </a:pPr>
            <a:r>
              <a:rPr lang="ko" sz="1550">
                <a:solidFill>
                  <a:srgbClr val="FFFFFF"/>
                </a:solidFill>
                <a:latin typeface="Verdana"/>
                <a:ea typeface="Verdana"/>
                <a:cs typeface="Verdana"/>
                <a:sym typeface="Verdana"/>
              </a:rPr>
              <a:t>3) Serial to 32-Bit Parallel Converter.</a:t>
            </a:r>
            <a:endParaRPr sz="1550">
              <a:solidFill>
                <a:srgbClr val="FFFFFF"/>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550">
              <a:solidFill>
                <a:srgbClr val="FFFFFF"/>
              </a:solidFill>
              <a:latin typeface="Verdana"/>
              <a:ea typeface="Verdana"/>
              <a:cs typeface="Verdana"/>
              <a:sym typeface="Verdana"/>
            </a:endParaRPr>
          </a:p>
          <a:p>
            <a:pPr indent="0" lvl="0" marL="0" rtl="0" algn="just">
              <a:spcBef>
                <a:spcPts val="0"/>
              </a:spcBef>
              <a:spcAft>
                <a:spcPts val="0"/>
              </a:spcAft>
              <a:buNone/>
            </a:pPr>
            <a:r>
              <a:rPr lang="ko" sz="1550">
                <a:solidFill>
                  <a:srgbClr val="FFFFFF"/>
                </a:solidFill>
                <a:latin typeface="Verdana"/>
                <a:ea typeface="Verdana"/>
                <a:cs typeface="Verdana"/>
                <a:sym typeface="Verdana"/>
              </a:rPr>
              <a:t>4) Integer to Floating-Point Converter.</a:t>
            </a:r>
            <a:endParaRPr sz="1550">
              <a:solidFill>
                <a:srgbClr val="FFFFFF"/>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550">
              <a:solidFill>
                <a:srgbClr val="FFFFFF"/>
              </a:solidFill>
              <a:latin typeface="Verdana"/>
              <a:ea typeface="Verdana"/>
              <a:cs typeface="Verdana"/>
              <a:sym typeface="Verdana"/>
            </a:endParaRPr>
          </a:p>
          <a:p>
            <a:pPr indent="0" lvl="0" marL="0" rtl="0" algn="just">
              <a:spcBef>
                <a:spcPts val="0"/>
              </a:spcBef>
              <a:spcAft>
                <a:spcPts val="0"/>
              </a:spcAft>
              <a:buNone/>
            </a:pPr>
            <a:r>
              <a:rPr lang="ko" sz="1550">
                <a:solidFill>
                  <a:srgbClr val="FFFFFF"/>
                </a:solidFill>
                <a:latin typeface="Verdana"/>
                <a:ea typeface="Verdana"/>
                <a:cs typeface="Verdana"/>
                <a:sym typeface="Verdana"/>
              </a:rPr>
              <a:t>5) Pre-Emphasis Filtering.</a:t>
            </a:r>
            <a:endParaRPr sz="1550">
              <a:solidFill>
                <a:srgbClr val="FFFFFF"/>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550">
              <a:solidFill>
                <a:srgbClr val="FFFFFF"/>
              </a:solidFill>
              <a:latin typeface="Verdana"/>
              <a:ea typeface="Verdana"/>
              <a:cs typeface="Verdana"/>
              <a:sym typeface="Verdana"/>
            </a:endParaRPr>
          </a:p>
          <a:p>
            <a:pPr indent="0" lvl="0" marL="0" rtl="0" algn="just">
              <a:spcBef>
                <a:spcPts val="0"/>
              </a:spcBef>
              <a:spcAft>
                <a:spcPts val="0"/>
              </a:spcAft>
              <a:buNone/>
            </a:pPr>
            <a:r>
              <a:rPr lang="ko" sz="1550">
                <a:solidFill>
                  <a:srgbClr val="FFFFFF"/>
                </a:solidFill>
                <a:latin typeface="Verdana"/>
                <a:ea typeface="Verdana"/>
                <a:cs typeface="Verdana"/>
                <a:sym typeface="Verdana"/>
              </a:rPr>
              <a:t>6) Window Advance Buffering.</a:t>
            </a:r>
            <a:endParaRPr sz="1550">
              <a:solidFill>
                <a:srgbClr val="FFFFFF"/>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sz="1550">
              <a:solidFill>
                <a:srgbClr val="FFFFFF"/>
              </a:solidFill>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lang="ko" sz="1550">
                <a:solidFill>
                  <a:srgbClr val="FFFFFF"/>
                </a:solidFill>
                <a:latin typeface="Verdana"/>
                <a:ea typeface="Verdana"/>
                <a:cs typeface="Verdana"/>
                <a:sym typeface="Verdana"/>
              </a:rPr>
              <a:t>7) Hamming Window.</a:t>
            </a:r>
            <a:endParaRPr sz="1550">
              <a:solidFill>
                <a:srgbClr val="FFFFFF"/>
              </a:solidFill>
              <a:latin typeface="Verdana"/>
              <a:ea typeface="Verdana"/>
              <a:cs typeface="Verdana"/>
              <a:sym typeface="Verdana"/>
            </a:endParaRPr>
          </a:p>
          <a:p>
            <a:pPr indent="0" lvl="0" marL="0" rtl="0" algn="l">
              <a:spcBef>
                <a:spcPts val="0"/>
              </a:spcBef>
              <a:spcAft>
                <a:spcPts val="1600"/>
              </a:spcAft>
              <a:buNone/>
            </a:pPr>
            <a:r>
              <a:t/>
            </a:r>
            <a:endParaRPr sz="950">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3"/>
          <p:cNvPicPr preferRelativeResize="0"/>
          <p:nvPr/>
        </p:nvPicPr>
        <p:blipFill rotWithShape="1">
          <a:blip r:embed="rId3">
            <a:alphaModFix/>
          </a:blip>
          <a:srcRect b="6969" l="21551" r="23554" t="31076"/>
          <a:stretch/>
        </p:blipFill>
        <p:spPr>
          <a:xfrm>
            <a:off x="2067050" y="1134850"/>
            <a:ext cx="5009901" cy="3554026"/>
          </a:xfrm>
          <a:prstGeom prst="rect">
            <a:avLst/>
          </a:prstGeom>
          <a:noFill/>
          <a:ln>
            <a:noFill/>
          </a:ln>
        </p:spPr>
      </p:pic>
      <p:sp>
        <p:nvSpPr>
          <p:cNvPr id="209" name="Google Shape;209;p33"/>
          <p:cNvSpPr txBox="1"/>
          <p:nvPr>
            <p:ph type="title"/>
          </p:nvPr>
        </p:nvSpPr>
        <p:spPr>
          <a:xfrm>
            <a:off x="311700" y="3035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sz="3000">
                <a:solidFill>
                  <a:srgbClr val="FFFFFF"/>
                </a:solidFill>
                <a:latin typeface="Arial"/>
                <a:ea typeface="Arial"/>
                <a:cs typeface="Arial"/>
                <a:sym typeface="Arial"/>
              </a:rPr>
              <a:t>MFCC(</a:t>
            </a:r>
            <a:r>
              <a:rPr lang="ko" sz="2100">
                <a:solidFill>
                  <a:schemeClr val="lt1"/>
                </a:solidFill>
                <a:latin typeface="Arial"/>
                <a:ea typeface="Arial"/>
                <a:cs typeface="Arial"/>
                <a:sym typeface="Arial"/>
              </a:rPr>
              <a:t>소리의 고유한 특징을 나타내는 수치</a:t>
            </a:r>
            <a:r>
              <a:rPr lang="ko" sz="3000">
                <a:solidFill>
                  <a:srgbClr val="FFFFFF"/>
                </a:solidFill>
                <a:latin typeface="Arial"/>
                <a:ea typeface="Arial"/>
                <a:cs typeface="Arial"/>
                <a:sym typeface="Arial"/>
              </a:rPr>
              <a:t>)추출 과정</a:t>
            </a:r>
            <a:endParaRPr sz="30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