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59" r:id="rId2"/>
  </p:sldMasterIdLst>
  <p:notesMasterIdLst>
    <p:notesMasterId r:id="rId30"/>
  </p:notesMasterIdLst>
  <p:handoutMasterIdLst>
    <p:handoutMasterId r:id="rId31"/>
  </p:handoutMasterIdLst>
  <p:sldIdLst>
    <p:sldId id="257" r:id="rId3"/>
    <p:sldId id="266" r:id="rId4"/>
    <p:sldId id="267" r:id="rId5"/>
    <p:sldId id="262" r:id="rId6"/>
    <p:sldId id="264" r:id="rId7"/>
    <p:sldId id="268" r:id="rId8"/>
    <p:sldId id="269" r:id="rId9"/>
    <p:sldId id="270" r:id="rId10"/>
    <p:sldId id="272" r:id="rId11"/>
    <p:sldId id="271" r:id="rId12"/>
    <p:sldId id="273" r:id="rId13"/>
    <p:sldId id="275" r:id="rId14"/>
    <p:sldId id="276" r:id="rId15"/>
    <p:sldId id="277" r:id="rId16"/>
    <p:sldId id="278" r:id="rId17"/>
    <p:sldId id="279" r:id="rId18"/>
    <p:sldId id="292" r:id="rId19"/>
    <p:sldId id="280" r:id="rId20"/>
    <p:sldId id="281" r:id="rId21"/>
    <p:sldId id="282" r:id="rId22"/>
    <p:sldId id="290" r:id="rId23"/>
    <p:sldId id="289" r:id="rId24"/>
    <p:sldId id="288" r:id="rId25"/>
    <p:sldId id="285" r:id="rId26"/>
    <p:sldId id="286" r:id="rId27"/>
    <p:sldId id="263" r:id="rId28"/>
    <p:sldId id="29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80A546-F4AD-490F-B916-89F7C8539D81}">
          <p14:sldIdLst>
            <p14:sldId id="257"/>
          </p14:sldIdLst>
        </p14:section>
        <p14:section name="Clear website design with consideration for appropriate web design principles, relevant to scenario [15]" id="{9AB5D937-B0DA-4273-B138-C9A8464B5DFA}">
          <p14:sldIdLst/>
        </p14:section>
        <p14:section name="Consideration for user interactions [05] Layouts for each of the five pages [05]" id="{F380E7DD-6E02-4C38-B123-230BE18517B1}">
          <p14:sldIdLst/>
        </p14:section>
        <p14:section name="Clear plan for interactive features" id="{7A25605B-00BF-4972-81CE-33135C6AF176}">
          <p14:sldIdLst>
            <p14:sldId id="266"/>
            <p14:sldId id="267"/>
            <p14:sldId id="262"/>
            <p14:sldId id="264"/>
          </p14:sldIdLst>
        </p14:section>
        <p14:section name=" Navigation diagram [05]" id="{D0AC751C-EE58-407A-953C-A8DF85CDBB30}">
          <p14:sldIdLst>
            <p14:sldId id="268"/>
            <p14:sldId id="269"/>
            <p14:sldId id="270"/>
            <p14:sldId id="272"/>
            <p14:sldId id="271"/>
            <p14:sldId id="273"/>
          </p14:sldIdLst>
        </p14:section>
        <p14:section name="Visual Guide" id="{2D356E5D-F2FE-40D2-8D92-C1B3A7747F0C}">
          <p14:sldIdLst>
            <p14:sldId id="275"/>
            <p14:sldId id="276"/>
            <p14:sldId id="277"/>
            <p14:sldId id="278"/>
            <p14:sldId id="279"/>
          </p14:sldIdLst>
        </p14:section>
        <p14:section name="Colour Scheme" id="{6BF05530-5430-457D-B19C-5FBAE090F657}">
          <p14:sldIdLst>
            <p14:sldId id="292"/>
            <p14:sldId id="280"/>
            <p14:sldId id="281"/>
            <p14:sldId id="282"/>
            <p14:sldId id="290"/>
            <p14:sldId id="289"/>
          </p14:sldIdLst>
        </p14:section>
        <p14:section name="Usablility" id="{221A7EB0-BE17-4AF5-A7E1-A39CF494CF01}">
          <p14:sldIdLst>
            <p14:sldId id="288"/>
            <p14:sldId id="285"/>
            <p14:sldId id="286"/>
            <p14:sldId id="263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903F"/>
    <a:srgbClr val="344529"/>
    <a:srgbClr val="2B3922"/>
    <a:srgbClr val="2E3722"/>
    <a:srgbClr val="FCF7F1"/>
    <a:srgbClr val="B8D233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4369E3-99EC-4C1B-A8EB-1287FB6D20F2}" v="5" dt="2023-10-13T10:40:09.0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1" autoAdjust="0"/>
    <p:restoredTop sz="92552" autoAdjust="0"/>
  </p:normalViewPr>
  <p:slideViewPr>
    <p:cSldViewPr snapToGrid="0">
      <p:cViewPr varScale="1">
        <p:scale>
          <a:sx n="82" d="100"/>
          <a:sy n="82" d="100"/>
        </p:scale>
        <p:origin x="807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n McCarthy" userId="23e9f0ed97f7f766" providerId="LiveId" clId="{28976F1A-D91A-4459-B850-72F3F310B8A1}"/>
    <pc:docChg chg="sldOrd addSection modSection">
      <pc:chgData name="Karen McCarthy" userId="23e9f0ed97f7f766" providerId="LiveId" clId="{28976F1A-D91A-4459-B850-72F3F310B8A1}" dt="2023-04-20T10:53:51.166" v="8" actId="17846"/>
      <pc:docMkLst>
        <pc:docMk/>
      </pc:docMkLst>
      <pc:sldChg chg="ord">
        <pc:chgData name="Karen McCarthy" userId="23e9f0ed97f7f766" providerId="LiveId" clId="{28976F1A-D91A-4459-B850-72F3F310B8A1}" dt="2023-04-20T10:52:41.740" v="4" actId="20578"/>
        <pc:sldMkLst>
          <pc:docMk/>
          <pc:sldMk cId="3542153771" sldId="266"/>
        </pc:sldMkLst>
      </pc:sldChg>
    </pc:docChg>
  </pc:docChgLst>
  <pc:docChgLst>
    <pc:chgData name="Karen McCarthy" userId="23e9f0ed97f7f766" providerId="Windows Live" clId="Web-{704369E3-99EC-4C1B-A8EB-1287FB6D20F2}"/>
    <pc:docChg chg="modSld sldOrd modSection">
      <pc:chgData name="Karen McCarthy" userId="23e9f0ed97f7f766" providerId="Windows Live" clId="Web-{704369E3-99EC-4C1B-A8EB-1287FB6D20F2}" dt="2023-10-13T10:40:09.092" v="4"/>
      <pc:docMkLst>
        <pc:docMk/>
      </pc:docMkLst>
      <pc:sldChg chg="delSp">
        <pc:chgData name="Karen McCarthy" userId="23e9f0ed97f7f766" providerId="Windows Live" clId="Web-{704369E3-99EC-4C1B-A8EB-1287FB6D20F2}" dt="2023-10-13T10:37:57.807" v="0"/>
        <pc:sldMkLst>
          <pc:docMk/>
          <pc:sldMk cId="2289625540" sldId="269"/>
        </pc:sldMkLst>
        <pc:spChg chg="del">
          <ac:chgData name="Karen McCarthy" userId="23e9f0ed97f7f766" providerId="Windows Live" clId="Web-{704369E3-99EC-4C1B-A8EB-1287FB6D20F2}" dt="2023-10-13T10:37:57.807" v="0"/>
          <ac:spMkLst>
            <pc:docMk/>
            <pc:sldMk cId="2289625540" sldId="269"/>
            <ac:spMk id="3" creationId="{E398DD5F-415D-6C15-20DE-7A35712EFF20}"/>
          </ac:spMkLst>
        </pc:spChg>
      </pc:sldChg>
      <pc:sldChg chg="ord">
        <pc:chgData name="Karen McCarthy" userId="23e9f0ed97f7f766" providerId="Windows Live" clId="Web-{704369E3-99EC-4C1B-A8EB-1287FB6D20F2}" dt="2023-10-13T10:40:09.092" v="4"/>
        <pc:sldMkLst>
          <pc:docMk/>
          <pc:sldMk cId="2180534905" sldId="29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3A9A50-ED5B-4AA3-A1A3-E15369265E1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CE6A59E-E02C-403B-B008-F61A355CBBD8}">
      <dgm:prSet custT="1"/>
      <dgm:spPr/>
      <dgm:t>
        <a:bodyPr/>
        <a:lstStyle/>
        <a:p>
          <a:pPr>
            <a:defRPr cap="all"/>
          </a:pPr>
          <a:r>
            <a:rPr lang="en-IE" sz="3600" b="0" i="0" baseline="0" dirty="0"/>
            <a:t>Information gathering</a:t>
          </a:r>
          <a:endParaRPr lang="en-US" sz="3600" dirty="0"/>
        </a:p>
      </dgm:t>
    </dgm:pt>
    <dgm:pt modelId="{BE4577FC-D852-4CBA-87B2-4F453D57E0D1}" type="parTrans" cxnId="{7D8DE544-6D12-4C1F-98CF-9F37B35E9EC6}">
      <dgm:prSet/>
      <dgm:spPr/>
      <dgm:t>
        <a:bodyPr/>
        <a:lstStyle/>
        <a:p>
          <a:endParaRPr lang="en-US" sz="3600"/>
        </a:p>
      </dgm:t>
    </dgm:pt>
    <dgm:pt modelId="{8DB3968C-2988-4C41-BF3D-2E19592E25F1}" type="sibTrans" cxnId="{7D8DE544-6D12-4C1F-98CF-9F37B35E9EC6}">
      <dgm:prSet/>
      <dgm:spPr/>
      <dgm:t>
        <a:bodyPr/>
        <a:lstStyle/>
        <a:p>
          <a:endParaRPr lang="en-US" sz="3600"/>
        </a:p>
      </dgm:t>
    </dgm:pt>
    <dgm:pt modelId="{2E6287E7-75A9-4479-9D4A-507E69E31CD5}">
      <dgm:prSet custT="1"/>
      <dgm:spPr/>
      <dgm:t>
        <a:bodyPr/>
        <a:lstStyle/>
        <a:p>
          <a:pPr>
            <a:defRPr cap="all"/>
          </a:pPr>
          <a:r>
            <a:rPr lang="en-IE" sz="3600" b="0" i="0" baseline="0" dirty="0"/>
            <a:t>Information architecture</a:t>
          </a:r>
          <a:endParaRPr lang="en-US" sz="3600" dirty="0"/>
        </a:p>
      </dgm:t>
    </dgm:pt>
    <dgm:pt modelId="{3503BA78-B805-43E6-909A-F2F98212FF6A}" type="parTrans" cxnId="{9527D71E-CB85-4457-8A0A-F5ADE934D98F}">
      <dgm:prSet/>
      <dgm:spPr/>
      <dgm:t>
        <a:bodyPr/>
        <a:lstStyle/>
        <a:p>
          <a:endParaRPr lang="en-US" sz="3600"/>
        </a:p>
      </dgm:t>
    </dgm:pt>
    <dgm:pt modelId="{B37B1E10-5773-4E3C-80F9-2C2F92ACF8E2}" type="sibTrans" cxnId="{9527D71E-CB85-4457-8A0A-F5ADE934D98F}">
      <dgm:prSet/>
      <dgm:spPr/>
      <dgm:t>
        <a:bodyPr/>
        <a:lstStyle/>
        <a:p>
          <a:endParaRPr lang="en-US" sz="3600"/>
        </a:p>
      </dgm:t>
    </dgm:pt>
    <dgm:pt modelId="{30B2641D-53F0-42C8-9C0F-0235073F7D1C}">
      <dgm:prSet custT="1"/>
      <dgm:spPr/>
      <dgm:t>
        <a:bodyPr/>
        <a:lstStyle/>
        <a:p>
          <a:pPr>
            <a:defRPr cap="all"/>
          </a:pPr>
          <a:r>
            <a:rPr lang="en-IE" sz="3600" b="0" i="0" baseline="0" dirty="0"/>
            <a:t>Visual design</a:t>
          </a:r>
          <a:endParaRPr lang="en-US" sz="3600" dirty="0"/>
        </a:p>
      </dgm:t>
    </dgm:pt>
    <dgm:pt modelId="{B11A4761-C844-4F2E-8BCE-85F73A9F3732}" type="parTrans" cxnId="{D1A135F0-CFD3-4411-B4F9-F3965F4E4C6A}">
      <dgm:prSet/>
      <dgm:spPr/>
      <dgm:t>
        <a:bodyPr/>
        <a:lstStyle/>
        <a:p>
          <a:endParaRPr lang="en-US" sz="3600"/>
        </a:p>
      </dgm:t>
    </dgm:pt>
    <dgm:pt modelId="{BB39991B-3FEB-450A-BBDE-8368938C4287}" type="sibTrans" cxnId="{D1A135F0-CFD3-4411-B4F9-F3965F4E4C6A}">
      <dgm:prSet/>
      <dgm:spPr/>
      <dgm:t>
        <a:bodyPr/>
        <a:lstStyle/>
        <a:p>
          <a:endParaRPr lang="en-US" sz="3600"/>
        </a:p>
      </dgm:t>
    </dgm:pt>
    <dgm:pt modelId="{50508EFB-F355-4EAC-8CF0-0C971E91E498}" type="pres">
      <dgm:prSet presAssocID="{1D3A9A50-ED5B-4AA3-A1A3-E15369265E1E}" presName="vert0" presStyleCnt="0">
        <dgm:presLayoutVars>
          <dgm:dir/>
          <dgm:animOne val="branch"/>
          <dgm:animLvl val="lvl"/>
        </dgm:presLayoutVars>
      </dgm:prSet>
      <dgm:spPr/>
    </dgm:pt>
    <dgm:pt modelId="{8E8FE8DF-356B-4680-BD80-379F0BC4F7FB}" type="pres">
      <dgm:prSet presAssocID="{9CE6A59E-E02C-403B-B008-F61A355CBBD8}" presName="thickLine" presStyleLbl="alignNode1" presStyleIdx="0" presStyleCnt="3"/>
      <dgm:spPr/>
    </dgm:pt>
    <dgm:pt modelId="{7F76C5CC-D107-45BF-98AB-5F54DB05DBBE}" type="pres">
      <dgm:prSet presAssocID="{9CE6A59E-E02C-403B-B008-F61A355CBBD8}" presName="horz1" presStyleCnt="0"/>
      <dgm:spPr/>
    </dgm:pt>
    <dgm:pt modelId="{FFCFD21D-08DD-4616-A702-49323AF84B9E}" type="pres">
      <dgm:prSet presAssocID="{9CE6A59E-E02C-403B-B008-F61A355CBBD8}" presName="tx1" presStyleLbl="revTx" presStyleIdx="0" presStyleCnt="3" custLinFactNeighborX="123" custLinFactNeighborY="-147"/>
      <dgm:spPr/>
    </dgm:pt>
    <dgm:pt modelId="{5B519DB7-56F1-4E7E-902A-BB610529FDB2}" type="pres">
      <dgm:prSet presAssocID="{9CE6A59E-E02C-403B-B008-F61A355CBBD8}" presName="vert1" presStyleCnt="0"/>
      <dgm:spPr/>
    </dgm:pt>
    <dgm:pt modelId="{3D2AE7BB-AB17-4406-9BC3-542960C864E1}" type="pres">
      <dgm:prSet presAssocID="{2E6287E7-75A9-4479-9D4A-507E69E31CD5}" presName="thickLine" presStyleLbl="alignNode1" presStyleIdx="1" presStyleCnt="3"/>
      <dgm:spPr/>
    </dgm:pt>
    <dgm:pt modelId="{B6D7FC4A-4681-4B43-93EE-2BBB4294950C}" type="pres">
      <dgm:prSet presAssocID="{2E6287E7-75A9-4479-9D4A-507E69E31CD5}" presName="horz1" presStyleCnt="0"/>
      <dgm:spPr/>
    </dgm:pt>
    <dgm:pt modelId="{B821066B-590B-4E6B-821B-C4993F836C8B}" type="pres">
      <dgm:prSet presAssocID="{2E6287E7-75A9-4479-9D4A-507E69E31CD5}" presName="tx1" presStyleLbl="revTx" presStyleIdx="1" presStyleCnt="3"/>
      <dgm:spPr/>
    </dgm:pt>
    <dgm:pt modelId="{DDCDEBC8-EA56-4899-B77B-003F38D0C6F0}" type="pres">
      <dgm:prSet presAssocID="{2E6287E7-75A9-4479-9D4A-507E69E31CD5}" presName="vert1" presStyleCnt="0"/>
      <dgm:spPr/>
    </dgm:pt>
    <dgm:pt modelId="{2681AA94-B1AB-4B20-B009-9283990CA378}" type="pres">
      <dgm:prSet presAssocID="{30B2641D-53F0-42C8-9C0F-0235073F7D1C}" presName="thickLine" presStyleLbl="alignNode1" presStyleIdx="2" presStyleCnt="3"/>
      <dgm:spPr/>
    </dgm:pt>
    <dgm:pt modelId="{8B0CCB5C-2BFB-4740-BA6F-A89BD38C3D3B}" type="pres">
      <dgm:prSet presAssocID="{30B2641D-53F0-42C8-9C0F-0235073F7D1C}" presName="horz1" presStyleCnt="0"/>
      <dgm:spPr/>
    </dgm:pt>
    <dgm:pt modelId="{8E106B4E-0E0B-430E-B6AB-4C68C45A033E}" type="pres">
      <dgm:prSet presAssocID="{30B2641D-53F0-42C8-9C0F-0235073F7D1C}" presName="tx1" presStyleLbl="revTx" presStyleIdx="2" presStyleCnt="3" custLinFactNeighborX="123" custLinFactNeighborY="0"/>
      <dgm:spPr/>
    </dgm:pt>
    <dgm:pt modelId="{9F688870-B1B1-4141-A133-461A0CCC8612}" type="pres">
      <dgm:prSet presAssocID="{30B2641D-53F0-42C8-9C0F-0235073F7D1C}" presName="vert1" presStyleCnt="0"/>
      <dgm:spPr/>
    </dgm:pt>
  </dgm:ptLst>
  <dgm:cxnLst>
    <dgm:cxn modelId="{A1522919-AA56-44FF-9602-450CC8424434}" type="presOf" srcId="{9CE6A59E-E02C-403B-B008-F61A355CBBD8}" destId="{FFCFD21D-08DD-4616-A702-49323AF84B9E}" srcOrd="0" destOrd="0" presId="urn:microsoft.com/office/officeart/2008/layout/LinedList"/>
    <dgm:cxn modelId="{9527D71E-CB85-4457-8A0A-F5ADE934D98F}" srcId="{1D3A9A50-ED5B-4AA3-A1A3-E15369265E1E}" destId="{2E6287E7-75A9-4479-9D4A-507E69E31CD5}" srcOrd="1" destOrd="0" parTransId="{3503BA78-B805-43E6-909A-F2F98212FF6A}" sibTransId="{B37B1E10-5773-4E3C-80F9-2C2F92ACF8E2}"/>
    <dgm:cxn modelId="{7D8DE544-6D12-4C1F-98CF-9F37B35E9EC6}" srcId="{1D3A9A50-ED5B-4AA3-A1A3-E15369265E1E}" destId="{9CE6A59E-E02C-403B-B008-F61A355CBBD8}" srcOrd="0" destOrd="0" parTransId="{BE4577FC-D852-4CBA-87B2-4F453D57E0D1}" sibTransId="{8DB3968C-2988-4C41-BF3D-2E19592E25F1}"/>
    <dgm:cxn modelId="{3A7145AA-0913-42B4-993D-4515FE70A5CF}" type="presOf" srcId="{30B2641D-53F0-42C8-9C0F-0235073F7D1C}" destId="{8E106B4E-0E0B-430E-B6AB-4C68C45A033E}" srcOrd="0" destOrd="0" presId="urn:microsoft.com/office/officeart/2008/layout/LinedList"/>
    <dgm:cxn modelId="{6B6521C3-0120-49A3-8E15-5C7816A0F4F8}" type="presOf" srcId="{1D3A9A50-ED5B-4AA3-A1A3-E15369265E1E}" destId="{50508EFB-F355-4EAC-8CF0-0C971E91E498}" srcOrd="0" destOrd="0" presId="urn:microsoft.com/office/officeart/2008/layout/LinedList"/>
    <dgm:cxn modelId="{D1A135F0-CFD3-4411-B4F9-F3965F4E4C6A}" srcId="{1D3A9A50-ED5B-4AA3-A1A3-E15369265E1E}" destId="{30B2641D-53F0-42C8-9C0F-0235073F7D1C}" srcOrd="2" destOrd="0" parTransId="{B11A4761-C844-4F2E-8BCE-85F73A9F3732}" sibTransId="{BB39991B-3FEB-450A-BBDE-8368938C4287}"/>
    <dgm:cxn modelId="{6D250AFB-6543-49EB-A366-13CC853C5040}" type="presOf" srcId="{2E6287E7-75A9-4479-9D4A-507E69E31CD5}" destId="{B821066B-590B-4E6B-821B-C4993F836C8B}" srcOrd="0" destOrd="0" presId="urn:microsoft.com/office/officeart/2008/layout/LinedList"/>
    <dgm:cxn modelId="{940C6C05-1018-485B-8F46-8E57A1B0F7C0}" type="presParOf" srcId="{50508EFB-F355-4EAC-8CF0-0C971E91E498}" destId="{8E8FE8DF-356B-4680-BD80-379F0BC4F7FB}" srcOrd="0" destOrd="0" presId="urn:microsoft.com/office/officeart/2008/layout/LinedList"/>
    <dgm:cxn modelId="{62F7D118-AAC2-4E60-B963-C0A09B0BD114}" type="presParOf" srcId="{50508EFB-F355-4EAC-8CF0-0C971E91E498}" destId="{7F76C5CC-D107-45BF-98AB-5F54DB05DBBE}" srcOrd="1" destOrd="0" presId="urn:microsoft.com/office/officeart/2008/layout/LinedList"/>
    <dgm:cxn modelId="{5C0CA39E-907E-4BC0-BF16-D5843E304565}" type="presParOf" srcId="{7F76C5CC-D107-45BF-98AB-5F54DB05DBBE}" destId="{FFCFD21D-08DD-4616-A702-49323AF84B9E}" srcOrd="0" destOrd="0" presId="urn:microsoft.com/office/officeart/2008/layout/LinedList"/>
    <dgm:cxn modelId="{549D24CE-9920-49BE-A570-8C5DD2284042}" type="presParOf" srcId="{7F76C5CC-D107-45BF-98AB-5F54DB05DBBE}" destId="{5B519DB7-56F1-4E7E-902A-BB610529FDB2}" srcOrd="1" destOrd="0" presId="urn:microsoft.com/office/officeart/2008/layout/LinedList"/>
    <dgm:cxn modelId="{F0734693-5D5E-458F-80CD-E424B605BCD1}" type="presParOf" srcId="{50508EFB-F355-4EAC-8CF0-0C971E91E498}" destId="{3D2AE7BB-AB17-4406-9BC3-542960C864E1}" srcOrd="2" destOrd="0" presId="urn:microsoft.com/office/officeart/2008/layout/LinedList"/>
    <dgm:cxn modelId="{DC2EFC23-311F-4D90-ACFF-8B3A2A01FDEB}" type="presParOf" srcId="{50508EFB-F355-4EAC-8CF0-0C971E91E498}" destId="{B6D7FC4A-4681-4B43-93EE-2BBB4294950C}" srcOrd="3" destOrd="0" presId="urn:microsoft.com/office/officeart/2008/layout/LinedList"/>
    <dgm:cxn modelId="{516C527F-CE5E-4D50-91A1-F57A57F80C09}" type="presParOf" srcId="{B6D7FC4A-4681-4B43-93EE-2BBB4294950C}" destId="{B821066B-590B-4E6B-821B-C4993F836C8B}" srcOrd="0" destOrd="0" presId="urn:microsoft.com/office/officeart/2008/layout/LinedList"/>
    <dgm:cxn modelId="{0FCFF743-8FB4-480D-92EF-1192097954E5}" type="presParOf" srcId="{B6D7FC4A-4681-4B43-93EE-2BBB4294950C}" destId="{DDCDEBC8-EA56-4899-B77B-003F38D0C6F0}" srcOrd="1" destOrd="0" presId="urn:microsoft.com/office/officeart/2008/layout/LinedList"/>
    <dgm:cxn modelId="{28F6DF2F-7954-4442-A14B-CA13D438EB53}" type="presParOf" srcId="{50508EFB-F355-4EAC-8CF0-0C971E91E498}" destId="{2681AA94-B1AB-4B20-B009-9283990CA378}" srcOrd="4" destOrd="0" presId="urn:microsoft.com/office/officeart/2008/layout/LinedList"/>
    <dgm:cxn modelId="{F4D9C1B9-442B-4027-9B9E-536802037501}" type="presParOf" srcId="{50508EFB-F355-4EAC-8CF0-0C971E91E498}" destId="{8B0CCB5C-2BFB-4740-BA6F-A89BD38C3D3B}" srcOrd="5" destOrd="0" presId="urn:microsoft.com/office/officeart/2008/layout/LinedList"/>
    <dgm:cxn modelId="{12DBFE77-5A9A-4F9B-8098-80570E0D228A}" type="presParOf" srcId="{8B0CCB5C-2BFB-4740-BA6F-A89BD38C3D3B}" destId="{8E106B4E-0E0B-430E-B6AB-4C68C45A033E}" srcOrd="0" destOrd="0" presId="urn:microsoft.com/office/officeart/2008/layout/LinedList"/>
    <dgm:cxn modelId="{C76E6EC2-D74B-42AF-84A3-B39CF4CC5D2C}" type="presParOf" srcId="{8B0CCB5C-2BFB-4740-BA6F-A89BD38C3D3B}" destId="{9F688870-B1B1-4141-A133-461A0CCC861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FE8DF-356B-4680-BD80-379F0BC4F7FB}">
      <dsp:nvSpPr>
        <dsp:cNvPr id="0" name=""/>
        <dsp:cNvSpPr/>
      </dsp:nvSpPr>
      <dsp:spPr>
        <a:xfrm>
          <a:off x="0" y="2703"/>
          <a:ext cx="51753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FD21D-08DD-4616-A702-49323AF84B9E}">
      <dsp:nvSpPr>
        <dsp:cNvPr id="0" name=""/>
        <dsp:cNvSpPr/>
      </dsp:nvSpPr>
      <dsp:spPr>
        <a:xfrm>
          <a:off x="0" y="0"/>
          <a:ext cx="5175384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E" sz="3600" b="0" i="0" kern="1200" baseline="0" dirty="0"/>
            <a:t>Information gathering</a:t>
          </a:r>
          <a:endParaRPr lang="en-US" sz="3600" kern="1200" dirty="0"/>
        </a:p>
      </dsp:txBody>
      <dsp:txXfrm>
        <a:off x="0" y="0"/>
        <a:ext cx="5175384" cy="1843578"/>
      </dsp:txXfrm>
    </dsp:sp>
    <dsp:sp modelId="{3D2AE7BB-AB17-4406-9BC3-542960C864E1}">
      <dsp:nvSpPr>
        <dsp:cNvPr id="0" name=""/>
        <dsp:cNvSpPr/>
      </dsp:nvSpPr>
      <dsp:spPr>
        <a:xfrm>
          <a:off x="0" y="1846281"/>
          <a:ext cx="5175384" cy="0"/>
        </a:xfrm>
        <a:prstGeom prst="line">
          <a:avLst/>
        </a:prstGeom>
        <a:solidFill>
          <a:schemeClr val="accent2">
            <a:hueOff val="3183231"/>
            <a:satOff val="5400"/>
            <a:lumOff val="-196"/>
            <a:alphaOff val="0"/>
          </a:schemeClr>
        </a:solidFill>
        <a:ln w="12700" cap="flat" cmpd="sng" algn="ctr">
          <a:solidFill>
            <a:schemeClr val="accent2">
              <a:hueOff val="3183231"/>
              <a:satOff val="5400"/>
              <a:lumOff val="-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1066B-590B-4E6B-821B-C4993F836C8B}">
      <dsp:nvSpPr>
        <dsp:cNvPr id="0" name=""/>
        <dsp:cNvSpPr/>
      </dsp:nvSpPr>
      <dsp:spPr>
        <a:xfrm>
          <a:off x="0" y="1846281"/>
          <a:ext cx="5175384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E" sz="3600" b="0" i="0" kern="1200" baseline="0" dirty="0"/>
            <a:t>Information architecture</a:t>
          </a:r>
          <a:endParaRPr lang="en-US" sz="3600" kern="1200" dirty="0"/>
        </a:p>
      </dsp:txBody>
      <dsp:txXfrm>
        <a:off x="0" y="1846281"/>
        <a:ext cx="5175384" cy="1843578"/>
      </dsp:txXfrm>
    </dsp:sp>
    <dsp:sp modelId="{2681AA94-B1AB-4B20-B009-9283990CA378}">
      <dsp:nvSpPr>
        <dsp:cNvPr id="0" name=""/>
        <dsp:cNvSpPr/>
      </dsp:nvSpPr>
      <dsp:spPr>
        <a:xfrm>
          <a:off x="0" y="3689859"/>
          <a:ext cx="5175384" cy="0"/>
        </a:xfrm>
        <a:prstGeom prst="line">
          <a:avLst/>
        </a:prstGeom>
        <a:solidFill>
          <a:schemeClr val="accent2">
            <a:hueOff val="6366461"/>
            <a:satOff val="10800"/>
            <a:lumOff val="-392"/>
            <a:alphaOff val="0"/>
          </a:schemeClr>
        </a:solidFill>
        <a:ln w="12700" cap="flat" cmpd="sng" algn="ctr">
          <a:solidFill>
            <a:schemeClr val="accent2">
              <a:hueOff val="6366461"/>
              <a:satOff val="10800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106B4E-0E0B-430E-B6AB-4C68C45A033E}">
      <dsp:nvSpPr>
        <dsp:cNvPr id="0" name=""/>
        <dsp:cNvSpPr/>
      </dsp:nvSpPr>
      <dsp:spPr>
        <a:xfrm>
          <a:off x="0" y="3689859"/>
          <a:ext cx="5175384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E" sz="3600" b="0" i="0" kern="1200" baseline="0" dirty="0"/>
            <a:t>Visual design</a:t>
          </a:r>
          <a:endParaRPr lang="en-US" sz="3600" kern="1200" dirty="0"/>
        </a:p>
      </dsp:txBody>
      <dsp:txXfrm>
        <a:off x="0" y="3689859"/>
        <a:ext cx="5175384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F5C5BD-8AB6-4E5F-8616-0B1D32D0FBFD}" type="datetime1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DD49AE-E876-4130-BF53-6229B9820536}" type="datetime1">
              <a:rPr lang="en-US" smtClean="0"/>
              <a:t>10/13/2023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  <a:endParaRPr lang="en-US"/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… more press releases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3DD49AE-E876-4130-BF53-6229B9820536}" type="datetime1">
              <a:rPr lang="en-US" smtClean="0"/>
              <a:t>10/13/2023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65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A0B2-6B36-20A9-182D-20EAAACE8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CAA8C-709E-0222-3065-29BAF2E96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49FF5-23B6-81BE-4E80-465EADA8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C87A-29C1-46E3-81C0-C0F7FB0FD42A}" type="datetimeFigureOut">
              <a:rPr lang="en-IE" smtClean="0"/>
              <a:t>13/10/2023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EF7E6-F7B9-BDC9-C1C9-0AFC3745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0421E-CBB9-9891-2D9E-58FCD5A79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DEC5-CF19-4884-845E-FD7735320A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655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E330-8F2B-97CC-4276-0825DE87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E587A-70D3-C516-0993-AC7B50D3D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3192B-2D64-F69D-B3BE-5DF3374A2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C87A-29C1-46E3-81C0-C0F7FB0FD42A}" type="datetimeFigureOut">
              <a:rPr lang="en-IE" smtClean="0"/>
              <a:t>13/10/2023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63190-466F-AE72-F39C-FDC889268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C0C21-9087-A8E2-704E-BDE440A7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DEC5-CF19-4884-845E-FD7735320A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9060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2228C6-0E3B-2EB4-3ABB-CA794A681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5AD28-BD08-B9F3-D65B-02F31343A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3DDA0-1BB7-5AE2-D081-6A7F3ABB7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C87A-29C1-46E3-81C0-C0F7FB0FD42A}" type="datetimeFigureOut">
              <a:rPr lang="en-IE" smtClean="0"/>
              <a:t>13/10/2023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5FB00-DD88-0EAB-311A-A1CDAE58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A479B-F07B-5DDB-69D6-6F443D05D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DEC5-CF19-4884-845E-FD7735320A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45000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C87A-29C1-46E3-81C0-C0F7FB0FD42A}" type="datetimeFigureOut">
              <a:rPr lang="en-IE" smtClean="0"/>
              <a:t>13/10/2023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DEC5-CF19-4884-845E-FD7735320A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5370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9177"/>
            <a:ext cx="7886700" cy="1325563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C87A-29C1-46E3-81C0-C0F7FB0FD42A}" type="datetimeFigureOut">
              <a:rPr lang="en-IE" smtClean="0"/>
              <a:t>13/10/2023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DEC5-CF19-4884-845E-FD7735320A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30456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C87A-29C1-46E3-81C0-C0F7FB0FD42A}" type="datetimeFigureOut">
              <a:rPr lang="en-IE" smtClean="0"/>
              <a:t>13/10/2023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DEC5-CF19-4884-845E-FD7735320A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3355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C87A-29C1-46E3-81C0-C0F7FB0FD42A}" type="datetimeFigureOut">
              <a:rPr lang="en-IE" smtClean="0"/>
              <a:t>13/10/2023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DEC5-CF19-4884-845E-FD7735320A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2991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C87A-29C1-46E3-81C0-C0F7FB0FD42A}" type="datetimeFigureOut">
              <a:rPr lang="en-IE" smtClean="0"/>
              <a:t>13/10/2023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DEC5-CF19-4884-845E-FD7735320A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5864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C87A-29C1-46E3-81C0-C0F7FB0FD42A}" type="datetimeFigureOut">
              <a:rPr lang="en-IE" smtClean="0"/>
              <a:t>13/10/2023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DEC5-CF19-4884-845E-FD7735320A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326977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C87A-29C1-46E3-81C0-C0F7FB0FD42A}" type="datetimeFigureOut">
              <a:rPr lang="en-IE" smtClean="0"/>
              <a:t>13/10/2023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DEC5-CF19-4884-845E-FD7735320A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7047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C87A-29C1-46E3-81C0-C0F7FB0FD42A}" type="datetimeFigureOut">
              <a:rPr lang="en-IE" smtClean="0"/>
              <a:t>13/10/2023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DEC5-CF19-4884-845E-FD7735320A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722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8A08-2110-1137-8737-985DF9B0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3228"/>
            <a:ext cx="78867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1E26-48D8-A7BA-41CC-D69722FDC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204E7-95E8-513F-7A88-030B786C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C87A-29C1-46E3-81C0-C0F7FB0FD42A}" type="datetimeFigureOut">
              <a:rPr lang="en-IE" smtClean="0"/>
              <a:t>13/10/2023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97629-31B6-C336-2323-B5A12BD9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85507-D9F7-42A3-EB88-4939CE68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DEC5-CF19-4884-845E-FD7735320A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35066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C87A-29C1-46E3-81C0-C0F7FB0FD42A}" type="datetimeFigureOut">
              <a:rPr lang="en-IE" smtClean="0"/>
              <a:t>13/10/2023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DEC5-CF19-4884-845E-FD7735320A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9518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C87A-29C1-46E3-81C0-C0F7FB0FD42A}" type="datetimeFigureOut">
              <a:rPr lang="en-IE" smtClean="0"/>
              <a:t>13/10/2023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DEC5-CF19-4884-845E-FD7735320A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62564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C87A-29C1-46E3-81C0-C0F7FB0FD42A}" type="datetimeFigureOut">
              <a:rPr lang="en-IE" smtClean="0"/>
              <a:t>13/10/2023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DEC5-CF19-4884-845E-FD7735320A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656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32FE-F727-DABA-BBC0-AB445649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3D1E7-121B-0332-B846-971BCC86E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3C269-35CA-BBAF-5353-37DBC7AE9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C87A-29C1-46E3-81C0-C0F7FB0FD42A}" type="datetimeFigureOut">
              <a:rPr lang="en-IE" smtClean="0"/>
              <a:t>13/10/2023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440F-C85D-60AE-0D90-E8408629B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B5E6D-3243-277B-7F21-B8D6D9AC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DEC5-CF19-4884-845E-FD7735320A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49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C83E4-3671-2D91-FEAE-03ED76C5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0E3EC-3FC3-0273-2269-5DF8787E1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AD24C-D776-FCE0-94F4-6E601D55D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EADF1-6467-9FB5-9CD0-0AE363666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C87A-29C1-46E3-81C0-C0F7FB0FD42A}" type="datetimeFigureOut">
              <a:rPr lang="en-IE" smtClean="0"/>
              <a:t>13/10/2023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1C698-2885-4D29-7349-77138F30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55ABF-5D4D-18C2-1B91-E401E780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DEC5-CF19-4884-845E-FD7735320A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9319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01828-776E-DC0B-6B8C-D68C9A93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B0B14-3B91-C809-50E5-B41D8BCD1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0A078-CC16-D8C5-7F49-E7269FCD9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085709-5BB4-2A53-8756-1FEB99ED3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E59B99-9EAC-1660-5921-DAD4C1C4C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C072D-390E-F36A-3524-E58B48FE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C87A-29C1-46E3-81C0-C0F7FB0FD42A}" type="datetimeFigureOut">
              <a:rPr lang="en-IE" smtClean="0"/>
              <a:t>13/10/2023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11C7F1-04C9-521A-623A-CDFEA70B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251724-ACFF-8C90-CF6B-86F75AB41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DEC5-CF19-4884-845E-FD7735320A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799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9A461-4A09-FEDF-3E70-D52375CE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281CF-48EE-306F-EFCB-A4B90687D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C87A-29C1-46E3-81C0-C0F7FB0FD42A}" type="datetimeFigureOut">
              <a:rPr lang="en-IE" smtClean="0"/>
              <a:t>13/10/2023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4D6BF-A644-361D-66EE-595E54FA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BD530-4D05-5DC6-C54B-5843E6C3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DEC5-CF19-4884-845E-FD7735320A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033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8D6C0-A7CD-373D-6461-38DB797E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C87A-29C1-46E3-81C0-C0F7FB0FD42A}" type="datetimeFigureOut">
              <a:rPr lang="en-IE" smtClean="0"/>
              <a:t>13/10/2023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2D689-C6ED-0AE7-B2CC-1AD036DD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F43AA-D5A7-C17F-BD89-EAEA0DAD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DEC5-CF19-4884-845E-FD7735320A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559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A760D-8609-8D14-667B-376D870F7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2F405-124C-F625-8921-E909F998A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3A786-4123-EFC7-7DF8-C0FE1EB31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A7FAD-7ADC-EF2F-A1CB-AD3F0F7A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C87A-29C1-46E3-81C0-C0F7FB0FD42A}" type="datetimeFigureOut">
              <a:rPr lang="en-IE" smtClean="0"/>
              <a:t>13/10/2023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F321B-080E-07CA-21F3-AAD84AA2C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3E41E-295B-EDBD-7183-CCCF90E6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DEC5-CF19-4884-845E-FD7735320A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094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247E1-9602-8E58-8D3D-6558AB6E0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D0D2FC-384A-6A47-4238-292320C7D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3ECCF-72BE-AAD6-D088-4D31E404E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1FFA7-3AC2-E6B9-BA84-8CB9151B8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C87A-29C1-46E3-81C0-C0F7FB0FD42A}" type="datetimeFigureOut">
              <a:rPr lang="en-IE" smtClean="0"/>
              <a:t>13/10/2023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7C575-8700-9429-53B5-48B7DB252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F66DF-9D9B-3C32-5099-714B39E7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DEC5-CF19-4884-845E-FD7735320A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737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A32157-FA88-80BE-CAC9-3BC4C4A01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4940"/>
            <a:ext cx="7886700" cy="1325563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 Click to edit Master title style</a:t>
            </a:r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F8CDD-1ABA-8ADC-916F-9AE697292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EE028-A5C9-218A-8470-7F5CFB782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5C87A-29C1-46E3-81C0-C0F7FB0FD42A}" type="datetimeFigureOut">
              <a:rPr lang="en-IE" smtClean="0"/>
              <a:t>13/10/2023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75EEA-4173-7F15-C4AA-F20246D13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Software Development – Web Design</a:t>
            </a:r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509B7-69E5-33AF-EC31-D0B36D8C7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5DEC5-CF19-4884-845E-FD7735320AE9}" type="slidenum">
              <a:rPr lang="en-IE" smtClean="0"/>
              <a:t>‹#›</a:t>
            </a:fld>
            <a:endParaRPr lang="en-IE"/>
          </a:p>
        </p:txBody>
      </p:sp>
      <p:sp>
        <p:nvSpPr>
          <p:cNvPr id="7" name="sketch line">
            <a:extLst>
              <a:ext uri="{FF2B5EF4-FFF2-40B4-BE49-F238E27FC236}">
                <a16:creationId xmlns:a16="http://schemas.microsoft.com/office/drawing/2014/main" id="{8769AB06-3523-075D-05EB-D6B405943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49" y="1639378"/>
            <a:ext cx="7886699" cy="18000"/>
          </a:xfrm>
          <a:custGeom>
            <a:avLst/>
            <a:gdLst>
              <a:gd name="connsiteX0" fmla="*/ 0 w 7886699"/>
              <a:gd name="connsiteY0" fmla="*/ 0 h 18000"/>
              <a:gd name="connsiteX1" fmla="*/ 828103 w 7886699"/>
              <a:gd name="connsiteY1" fmla="*/ 0 h 18000"/>
              <a:gd name="connsiteX2" fmla="*/ 1892807 w 7886699"/>
              <a:gd name="connsiteY2" fmla="*/ 0 h 18000"/>
              <a:gd name="connsiteX3" fmla="*/ 2799778 w 7886699"/>
              <a:gd name="connsiteY3" fmla="*/ 0 h 18000"/>
              <a:gd name="connsiteX4" fmla="*/ 3627881 w 7886699"/>
              <a:gd name="connsiteY4" fmla="*/ 0 h 18000"/>
              <a:gd name="connsiteX5" fmla="*/ 4692585 w 7886699"/>
              <a:gd name="connsiteY5" fmla="*/ 0 h 18000"/>
              <a:gd name="connsiteX6" fmla="*/ 5678423 w 7886699"/>
              <a:gd name="connsiteY6" fmla="*/ 0 h 18000"/>
              <a:gd name="connsiteX7" fmla="*/ 6664260 w 7886699"/>
              <a:gd name="connsiteY7" fmla="*/ 0 h 18000"/>
              <a:gd name="connsiteX8" fmla="*/ 7886699 w 7886699"/>
              <a:gd name="connsiteY8" fmla="*/ 0 h 18000"/>
              <a:gd name="connsiteX9" fmla="*/ 7886699 w 7886699"/>
              <a:gd name="connsiteY9" fmla="*/ 18000 h 18000"/>
              <a:gd name="connsiteX10" fmla="*/ 7058595 w 7886699"/>
              <a:gd name="connsiteY10" fmla="*/ 18000 h 18000"/>
              <a:gd name="connsiteX11" fmla="*/ 6309359 w 7886699"/>
              <a:gd name="connsiteY11" fmla="*/ 18000 h 18000"/>
              <a:gd name="connsiteX12" fmla="*/ 5244654 w 7886699"/>
              <a:gd name="connsiteY12" fmla="*/ 18000 h 18000"/>
              <a:gd name="connsiteX13" fmla="*/ 4416551 w 7886699"/>
              <a:gd name="connsiteY13" fmla="*/ 18000 h 18000"/>
              <a:gd name="connsiteX14" fmla="*/ 3351847 w 7886699"/>
              <a:gd name="connsiteY14" fmla="*/ 18000 h 18000"/>
              <a:gd name="connsiteX15" fmla="*/ 2208275 w 7886699"/>
              <a:gd name="connsiteY15" fmla="*/ 18000 h 18000"/>
              <a:gd name="connsiteX16" fmla="*/ 1301305 w 7886699"/>
              <a:gd name="connsiteY16" fmla="*/ 18000 h 18000"/>
              <a:gd name="connsiteX17" fmla="*/ 0 w 7886699"/>
              <a:gd name="connsiteY17" fmla="*/ 18000 h 18000"/>
              <a:gd name="connsiteX18" fmla="*/ 0 w 7886699"/>
              <a:gd name="connsiteY18" fmla="*/ 0 h 18000"/>
              <a:gd name="connsiteX0" fmla="*/ 0 w 7886699"/>
              <a:gd name="connsiteY0" fmla="*/ 0 h 18000"/>
              <a:gd name="connsiteX1" fmla="*/ 906970 w 7886699"/>
              <a:gd name="connsiteY1" fmla="*/ 0 h 18000"/>
              <a:gd name="connsiteX2" fmla="*/ 1656206 w 7886699"/>
              <a:gd name="connsiteY2" fmla="*/ 0 h 18000"/>
              <a:gd name="connsiteX3" fmla="*/ 2799778 w 7886699"/>
              <a:gd name="connsiteY3" fmla="*/ 0 h 18000"/>
              <a:gd name="connsiteX4" fmla="*/ 3706748 w 7886699"/>
              <a:gd name="connsiteY4" fmla="*/ 0 h 18000"/>
              <a:gd name="connsiteX5" fmla="*/ 4613718 w 7886699"/>
              <a:gd name="connsiteY5" fmla="*/ 0 h 18000"/>
              <a:gd name="connsiteX6" fmla="*/ 5757290 w 7886699"/>
              <a:gd name="connsiteY6" fmla="*/ 0 h 18000"/>
              <a:gd name="connsiteX7" fmla="*/ 6585393 w 7886699"/>
              <a:gd name="connsiteY7" fmla="*/ 0 h 18000"/>
              <a:gd name="connsiteX8" fmla="*/ 7886699 w 7886699"/>
              <a:gd name="connsiteY8" fmla="*/ 0 h 18000"/>
              <a:gd name="connsiteX9" fmla="*/ 7886699 w 7886699"/>
              <a:gd name="connsiteY9" fmla="*/ 18000 h 18000"/>
              <a:gd name="connsiteX10" fmla="*/ 7058595 w 7886699"/>
              <a:gd name="connsiteY10" fmla="*/ 18000 h 18000"/>
              <a:gd name="connsiteX11" fmla="*/ 6072758 w 7886699"/>
              <a:gd name="connsiteY11" fmla="*/ 18000 h 18000"/>
              <a:gd name="connsiteX12" fmla="*/ 5165787 w 7886699"/>
              <a:gd name="connsiteY12" fmla="*/ 18000 h 18000"/>
              <a:gd name="connsiteX13" fmla="*/ 4022216 w 7886699"/>
              <a:gd name="connsiteY13" fmla="*/ 18000 h 18000"/>
              <a:gd name="connsiteX14" fmla="*/ 2878645 w 7886699"/>
              <a:gd name="connsiteY14" fmla="*/ 18000 h 18000"/>
              <a:gd name="connsiteX15" fmla="*/ 2050541 w 7886699"/>
              <a:gd name="connsiteY15" fmla="*/ 18000 h 18000"/>
              <a:gd name="connsiteX16" fmla="*/ 1064704 w 7886699"/>
              <a:gd name="connsiteY16" fmla="*/ 18000 h 18000"/>
              <a:gd name="connsiteX17" fmla="*/ 0 w 7886699"/>
              <a:gd name="connsiteY17" fmla="*/ 18000 h 18000"/>
              <a:gd name="connsiteX18" fmla="*/ 0 w 7886699"/>
              <a:gd name="connsiteY18" fmla="*/ 0 h 1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886699" h="18000" fill="none" extrusionOk="0">
                <a:moveTo>
                  <a:pt x="0" y="0"/>
                </a:moveTo>
                <a:cubicBezTo>
                  <a:pt x="247157" y="-5794"/>
                  <a:pt x="442168" y="-9178"/>
                  <a:pt x="828103" y="0"/>
                </a:cubicBezTo>
                <a:cubicBezTo>
                  <a:pt x="1196505" y="-11627"/>
                  <a:pt x="1450981" y="-11013"/>
                  <a:pt x="1892807" y="0"/>
                </a:cubicBezTo>
                <a:cubicBezTo>
                  <a:pt x="2315666" y="15629"/>
                  <a:pt x="2373932" y="9736"/>
                  <a:pt x="2799778" y="0"/>
                </a:cubicBezTo>
                <a:cubicBezTo>
                  <a:pt x="3203161" y="40098"/>
                  <a:pt x="3443145" y="-29925"/>
                  <a:pt x="3627881" y="0"/>
                </a:cubicBezTo>
                <a:cubicBezTo>
                  <a:pt x="3830193" y="31803"/>
                  <a:pt x="4405437" y="-82038"/>
                  <a:pt x="4692585" y="0"/>
                </a:cubicBezTo>
                <a:cubicBezTo>
                  <a:pt x="4985987" y="50493"/>
                  <a:pt x="5265609" y="45836"/>
                  <a:pt x="5678423" y="0"/>
                </a:cubicBezTo>
                <a:cubicBezTo>
                  <a:pt x="6017990" y="-6127"/>
                  <a:pt x="6393874" y="-61716"/>
                  <a:pt x="6664260" y="0"/>
                </a:cubicBezTo>
                <a:cubicBezTo>
                  <a:pt x="6961099" y="-2770"/>
                  <a:pt x="7575546" y="-50824"/>
                  <a:pt x="7886699" y="0"/>
                </a:cubicBezTo>
                <a:cubicBezTo>
                  <a:pt x="7885053" y="3457"/>
                  <a:pt x="7886852" y="11664"/>
                  <a:pt x="7886699" y="18000"/>
                </a:cubicBezTo>
                <a:cubicBezTo>
                  <a:pt x="7486938" y="5386"/>
                  <a:pt x="7467699" y="39377"/>
                  <a:pt x="7058595" y="18000"/>
                </a:cubicBezTo>
                <a:cubicBezTo>
                  <a:pt x="6664161" y="-1300"/>
                  <a:pt x="6474331" y="44329"/>
                  <a:pt x="6309359" y="18000"/>
                </a:cubicBezTo>
                <a:cubicBezTo>
                  <a:pt x="6155356" y="35599"/>
                  <a:pt x="5466440" y="-28712"/>
                  <a:pt x="5244654" y="18000"/>
                </a:cubicBezTo>
                <a:cubicBezTo>
                  <a:pt x="5037489" y="13359"/>
                  <a:pt x="4821757" y="49612"/>
                  <a:pt x="4416551" y="18000"/>
                </a:cubicBezTo>
                <a:cubicBezTo>
                  <a:pt x="4054321" y="28452"/>
                  <a:pt x="3861401" y="61041"/>
                  <a:pt x="3351847" y="18000"/>
                </a:cubicBezTo>
                <a:cubicBezTo>
                  <a:pt x="2883068" y="33803"/>
                  <a:pt x="2618630" y="22620"/>
                  <a:pt x="2208275" y="18000"/>
                </a:cubicBezTo>
                <a:cubicBezTo>
                  <a:pt x="1766273" y="28387"/>
                  <a:pt x="1586825" y="-4770"/>
                  <a:pt x="1301305" y="18000"/>
                </a:cubicBezTo>
                <a:cubicBezTo>
                  <a:pt x="1070398" y="29617"/>
                  <a:pt x="260779" y="-54392"/>
                  <a:pt x="0" y="18000"/>
                </a:cubicBezTo>
                <a:cubicBezTo>
                  <a:pt x="-874" y="12689"/>
                  <a:pt x="-88" y="9761"/>
                  <a:pt x="0" y="0"/>
                </a:cubicBezTo>
                <a:close/>
              </a:path>
              <a:path w="7886699" h="18000" stroke="0" extrusionOk="0">
                <a:moveTo>
                  <a:pt x="0" y="0"/>
                </a:moveTo>
                <a:cubicBezTo>
                  <a:pt x="402069" y="-21942"/>
                  <a:pt x="566995" y="9511"/>
                  <a:pt x="906970" y="0"/>
                </a:cubicBezTo>
                <a:cubicBezTo>
                  <a:pt x="1270232" y="-22992"/>
                  <a:pt x="1533725" y="14665"/>
                  <a:pt x="1656206" y="0"/>
                </a:cubicBezTo>
                <a:cubicBezTo>
                  <a:pt x="1737187" y="16754"/>
                  <a:pt x="2276088" y="-10981"/>
                  <a:pt x="2799778" y="0"/>
                </a:cubicBezTo>
                <a:cubicBezTo>
                  <a:pt x="3323330" y="-18624"/>
                  <a:pt x="3460163" y="-1862"/>
                  <a:pt x="3706748" y="0"/>
                </a:cubicBezTo>
                <a:cubicBezTo>
                  <a:pt x="3916818" y="-22074"/>
                  <a:pt x="4199280" y="-60794"/>
                  <a:pt x="4613718" y="0"/>
                </a:cubicBezTo>
                <a:cubicBezTo>
                  <a:pt x="5057138" y="22345"/>
                  <a:pt x="5237319" y="-6423"/>
                  <a:pt x="5757290" y="0"/>
                </a:cubicBezTo>
                <a:cubicBezTo>
                  <a:pt x="6316888" y="-10411"/>
                  <a:pt x="6252569" y="6693"/>
                  <a:pt x="6585393" y="0"/>
                </a:cubicBezTo>
                <a:cubicBezTo>
                  <a:pt x="6913224" y="20422"/>
                  <a:pt x="7453341" y="-45837"/>
                  <a:pt x="7886699" y="0"/>
                </a:cubicBezTo>
                <a:cubicBezTo>
                  <a:pt x="7887941" y="4118"/>
                  <a:pt x="7885655" y="13070"/>
                  <a:pt x="7886699" y="18000"/>
                </a:cubicBezTo>
                <a:cubicBezTo>
                  <a:pt x="7496261" y="59174"/>
                  <a:pt x="7300536" y="-39331"/>
                  <a:pt x="7058595" y="18000"/>
                </a:cubicBezTo>
                <a:cubicBezTo>
                  <a:pt x="6776312" y="42580"/>
                  <a:pt x="6458980" y="50582"/>
                  <a:pt x="6072758" y="18000"/>
                </a:cubicBezTo>
                <a:cubicBezTo>
                  <a:pt x="5664207" y="26560"/>
                  <a:pt x="5568464" y="-15992"/>
                  <a:pt x="5165787" y="18000"/>
                </a:cubicBezTo>
                <a:cubicBezTo>
                  <a:pt x="4768070" y="52388"/>
                  <a:pt x="4470208" y="-22192"/>
                  <a:pt x="4022216" y="18000"/>
                </a:cubicBezTo>
                <a:cubicBezTo>
                  <a:pt x="3514734" y="6087"/>
                  <a:pt x="3219522" y="-83155"/>
                  <a:pt x="2878645" y="18000"/>
                </a:cubicBezTo>
                <a:cubicBezTo>
                  <a:pt x="2518008" y="75625"/>
                  <a:pt x="2331336" y="46461"/>
                  <a:pt x="2050541" y="18000"/>
                </a:cubicBezTo>
                <a:cubicBezTo>
                  <a:pt x="1748044" y="4816"/>
                  <a:pt x="1361330" y="37778"/>
                  <a:pt x="1064704" y="18000"/>
                </a:cubicBezTo>
                <a:cubicBezTo>
                  <a:pt x="729208" y="28598"/>
                  <a:pt x="488192" y="-66606"/>
                  <a:pt x="0" y="18000"/>
                </a:cubicBezTo>
                <a:cubicBezTo>
                  <a:pt x="-295" y="11600"/>
                  <a:pt x="1365" y="5245"/>
                  <a:pt x="0" y="0"/>
                </a:cubicBezTo>
                <a:close/>
              </a:path>
              <a:path w="7886699" h="18000" fill="none" stroke="0" extrusionOk="0">
                <a:moveTo>
                  <a:pt x="0" y="0"/>
                </a:moveTo>
                <a:cubicBezTo>
                  <a:pt x="226133" y="-31675"/>
                  <a:pt x="436343" y="-10537"/>
                  <a:pt x="828103" y="0"/>
                </a:cubicBezTo>
                <a:cubicBezTo>
                  <a:pt x="1218408" y="27305"/>
                  <a:pt x="1418705" y="-7685"/>
                  <a:pt x="1892807" y="0"/>
                </a:cubicBezTo>
                <a:cubicBezTo>
                  <a:pt x="2299733" y="18189"/>
                  <a:pt x="2377995" y="-965"/>
                  <a:pt x="2799778" y="0"/>
                </a:cubicBezTo>
                <a:cubicBezTo>
                  <a:pt x="3212186" y="-369"/>
                  <a:pt x="3451060" y="-23104"/>
                  <a:pt x="3627881" y="0"/>
                </a:cubicBezTo>
                <a:cubicBezTo>
                  <a:pt x="3837097" y="28504"/>
                  <a:pt x="4432732" y="-97985"/>
                  <a:pt x="4692585" y="0"/>
                </a:cubicBezTo>
                <a:cubicBezTo>
                  <a:pt x="4924965" y="37325"/>
                  <a:pt x="5311376" y="49746"/>
                  <a:pt x="5678423" y="0"/>
                </a:cubicBezTo>
                <a:cubicBezTo>
                  <a:pt x="6022575" y="-65605"/>
                  <a:pt x="6373610" y="18366"/>
                  <a:pt x="6664260" y="0"/>
                </a:cubicBezTo>
                <a:cubicBezTo>
                  <a:pt x="6976431" y="55488"/>
                  <a:pt x="7610451" y="6046"/>
                  <a:pt x="7886699" y="0"/>
                </a:cubicBezTo>
                <a:cubicBezTo>
                  <a:pt x="7885584" y="3709"/>
                  <a:pt x="7886440" y="12679"/>
                  <a:pt x="7886699" y="18000"/>
                </a:cubicBezTo>
                <a:cubicBezTo>
                  <a:pt x="7492407" y="4292"/>
                  <a:pt x="7466239" y="37381"/>
                  <a:pt x="7058595" y="18000"/>
                </a:cubicBezTo>
                <a:cubicBezTo>
                  <a:pt x="6657883" y="11554"/>
                  <a:pt x="6500439" y="26032"/>
                  <a:pt x="6309359" y="18000"/>
                </a:cubicBezTo>
                <a:cubicBezTo>
                  <a:pt x="6149990" y="15780"/>
                  <a:pt x="5488239" y="-3426"/>
                  <a:pt x="5244654" y="18000"/>
                </a:cubicBezTo>
                <a:cubicBezTo>
                  <a:pt x="4976709" y="17328"/>
                  <a:pt x="4786064" y="20967"/>
                  <a:pt x="4416551" y="18000"/>
                </a:cubicBezTo>
                <a:cubicBezTo>
                  <a:pt x="4004594" y="-2890"/>
                  <a:pt x="3833763" y="-459"/>
                  <a:pt x="3351847" y="18000"/>
                </a:cubicBezTo>
                <a:cubicBezTo>
                  <a:pt x="2855474" y="-205"/>
                  <a:pt x="2617192" y="36990"/>
                  <a:pt x="2208275" y="18000"/>
                </a:cubicBezTo>
                <a:cubicBezTo>
                  <a:pt x="1774025" y="34096"/>
                  <a:pt x="1595741" y="20785"/>
                  <a:pt x="1301305" y="18000"/>
                </a:cubicBezTo>
                <a:cubicBezTo>
                  <a:pt x="1050843" y="83211"/>
                  <a:pt x="291964" y="-44959"/>
                  <a:pt x="0" y="18000"/>
                </a:cubicBezTo>
                <a:cubicBezTo>
                  <a:pt x="-851" y="13074"/>
                  <a:pt x="-395" y="8959"/>
                  <a:pt x="0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41275" cap="rnd">
            <a:solidFill>
              <a:schemeClr val="accent6">
                <a:lumMod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410200"/>
                      <a:gd name="connsiteY0" fmla="*/ 0 h 13716"/>
                      <a:gd name="connsiteX1" fmla="*/ 568071 w 5410200"/>
                      <a:gd name="connsiteY1" fmla="*/ 0 h 13716"/>
                      <a:gd name="connsiteX2" fmla="*/ 1298448 w 5410200"/>
                      <a:gd name="connsiteY2" fmla="*/ 0 h 13716"/>
                      <a:gd name="connsiteX3" fmla="*/ 1920621 w 5410200"/>
                      <a:gd name="connsiteY3" fmla="*/ 0 h 13716"/>
                      <a:gd name="connsiteX4" fmla="*/ 2488692 w 5410200"/>
                      <a:gd name="connsiteY4" fmla="*/ 0 h 13716"/>
                      <a:gd name="connsiteX5" fmla="*/ 3219069 w 5410200"/>
                      <a:gd name="connsiteY5" fmla="*/ 0 h 13716"/>
                      <a:gd name="connsiteX6" fmla="*/ 3895344 w 5410200"/>
                      <a:gd name="connsiteY6" fmla="*/ 0 h 13716"/>
                      <a:gd name="connsiteX7" fmla="*/ 4571619 w 5410200"/>
                      <a:gd name="connsiteY7" fmla="*/ 0 h 13716"/>
                      <a:gd name="connsiteX8" fmla="*/ 5410200 w 5410200"/>
                      <a:gd name="connsiteY8" fmla="*/ 0 h 13716"/>
                      <a:gd name="connsiteX9" fmla="*/ 5410200 w 5410200"/>
                      <a:gd name="connsiteY9" fmla="*/ 13716 h 13716"/>
                      <a:gd name="connsiteX10" fmla="*/ 4842129 w 5410200"/>
                      <a:gd name="connsiteY10" fmla="*/ 13716 h 13716"/>
                      <a:gd name="connsiteX11" fmla="*/ 4328160 w 5410200"/>
                      <a:gd name="connsiteY11" fmla="*/ 13716 h 13716"/>
                      <a:gd name="connsiteX12" fmla="*/ 3597783 w 5410200"/>
                      <a:gd name="connsiteY12" fmla="*/ 13716 h 13716"/>
                      <a:gd name="connsiteX13" fmla="*/ 3029712 w 5410200"/>
                      <a:gd name="connsiteY13" fmla="*/ 13716 h 13716"/>
                      <a:gd name="connsiteX14" fmla="*/ 2299335 w 5410200"/>
                      <a:gd name="connsiteY14" fmla="*/ 13716 h 13716"/>
                      <a:gd name="connsiteX15" fmla="*/ 1514856 w 5410200"/>
                      <a:gd name="connsiteY15" fmla="*/ 13716 h 13716"/>
                      <a:gd name="connsiteX16" fmla="*/ 892683 w 5410200"/>
                      <a:gd name="connsiteY16" fmla="*/ 13716 h 13716"/>
                      <a:gd name="connsiteX17" fmla="*/ 0 w 5410200"/>
                      <a:gd name="connsiteY17" fmla="*/ 13716 h 13716"/>
                      <a:gd name="connsiteX18" fmla="*/ 0 w 5410200"/>
                      <a:gd name="connsiteY18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5410200" h="13716" fill="none" extrusionOk="0">
                        <a:moveTo>
                          <a:pt x="0" y="0"/>
                        </a:moveTo>
                        <a:cubicBezTo>
                          <a:pt x="163050" y="-18707"/>
                          <a:pt x="319321" y="-16364"/>
                          <a:pt x="568071" y="0"/>
                        </a:cubicBezTo>
                        <a:cubicBezTo>
                          <a:pt x="816821" y="16364"/>
                          <a:pt x="1013224" y="-7268"/>
                          <a:pt x="1298448" y="0"/>
                        </a:cubicBezTo>
                        <a:cubicBezTo>
                          <a:pt x="1583672" y="7268"/>
                          <a:pt x="1631711" y="-3367"/>
                          <a:pt x="1920621" y="0"/>
                        </a:cubicBezTo>
                        <a:cubicBezTo>
                          <a:pt x="2209531" y="3367"/>
                          <a:pt x="2364420" y="-19184"/>
                          <a:pt x="2488692" y="0"/>
                        </a:cubicBezTo>
                        <a:cubicBezTo>
                          <a:pt x="2612964" y="19184"/>
                          <a:pt x="3023298" y="-34627"/>
                          <a:pt x="3219069" y="0"/>
                        </a:cubicBezTo>
                        <a:cubicBezTo>
                          <a:pt x="3414840" y="34627"/>
                          <a:pt x="3656810" y="24043"/>
                          <a:pt x="3895344" y="0"/>
                        </a:cubicBezTo>
                        <a:cubicBezTo>
                          <a:pt x="4133879" y="-24043"/>
                          <a:pt x="4393984" y="-19577"/>
                          <a:pt x="4571619" y="0"/>
                        </a:cubicBezTo>
                        <a:cubicBezTo>
                          <a:pt x="4749255" y="19577"/>
                          <a:pt x="5179928" y="-6281"/>
                          <a:pt x="5410200" y="0"/>
                        </a:cubicBezTo>
                        <a:cubicBezTo>
                          <a:pt x="5409587" y="2854"/>
                          <a:pt x="5409791" y="9451"/>
                          <a:pt x="5410200" y="13716"/>
                        </a:cubicBezTo>
                        <a:cubicBezTo>
                          <a:pt x="5139060" y="2179"/>
                          <a:pt x="5121593" y="26463"/>
                          <a:pt x="4842129" y="13716"/>
                        </a:cubicBezTo>
                        <a:cubicBezTo>
                          <a:pt x="4562665" y="969"/>
                          <a:pt x="4448273" y="4915"/>
                          <a:pt x="4328160" y="13716"/>
                        </a:cubicBezTo>
                        <a:cubicBezTo>
                          <a:pt x="4208047" y="22517"/>
                          <a:pt x="3760936" y="17995"/>
                          <a:pt x="3597783" y="13716"/>
                        </a:cubicBezTo>
                        <a:cubicBezTo>
                          <a:pt x="3434630" y="9437"/>
                          <a:pt x="3299718" y="28641"/>
                          <a:pt x="3029712" y="13716"/>
                        </a:cubicBezTo>
                        <a:cubicBezTo>
                          <a:pt x="2759706" y="-1209"/>
                          <a:pt x="2640159" y="22822"/>
                          <a:pt x="2299335" y="13716"/>
                        </a:cubicBezTo>
                        <a:cubicBezTo>
                          <a:pt x="1958511" y="4610"/>
                          <a:pt x="1801186" y="24413"/>
                          <a:pt x="1514856" y="13716"/>
                        </a:cubicBezTo>
                        <a:cubicBezTo>
                          <a:pt x="1228526" y="3019"/>
                          <a:pt x="1063509" y="-9877"/>
                          <a:pt x="892683" y="13716"/>
                        </a:cubicBezTo>
                        <a:cubicBezTo>
                          <a:pt x="721857" y="37309"/>
                          <a:pt x="186945" y="-25469"/>
                          <a:pt x="0" y="13716"/>
                        </a:cubicBezTo>
                        <a:cubicBezTo>
                          <a:pt x="-342" y="9537"/>
                          <a:pt x="-97" y="6817"/>
                          <a:pt x="0" y="0"/>
                        </a:cubicBezTo>
                        <a:close/>
                      </a:path>
                      <a:path w="5410200" h="13716" stroke="0" extrusionOk="0">
                        <a:moveTo>
                          <a:pt x="0" y="0"/>
                        </a:moveTo>
                        <a:cubicBezTo>
                          <a:pt x="285096" y="-4925"/>
                          <a:pt x="376456" y="22268"/>
                          <a:pt x="622173" y="0"/>
                        </a:cubicBezTo>
                        <a:cubicBezTo>
                          <a:pt x="867890" y="-22268"/>
                          <a:pt x="1031392" y="7228"/>
                          <a:pt x="1136142" y="0"/>
                        </a:cubicBezTo>
                        <a:cubicBezTo>
                          <a:pt x="1240892" y="-7228"/>
                          <a:pt x="1561853" y="9877"/>
                          <a:pt x="1920621" y="0"/>
                        </a:cubicBezTo>
                        <a:cubicBezTo>
                          <a:pt x="2279389" y="-9877"/>
                          <a:pt x="2367255" y="19546"/>
                          <a:pt x="2542794" y="0"/>
                        </a:cubicBezTo>
                        <a:cubicBezTo>
                          <a:pt x="2718333" y="-19546"/>
                          <a:pt x="2866732" y="-22226"/>
                          <a:pt x="3164967" y="0"/>
                        </a:cubicBezTo>
                        <a:cubicBezTo>
                          <a:pt x="3463202" y="22226"/>
                          <a:pt x="3568055" y="-2765"/>
                          <a:pt x="3949446" y="0"/>
                        </a:cubicBezTo>
                        <a:cubicBezTo>
                          <a:pt x="4330837" y="2765"/>
                          <a:pt x="4287895" y="10557"/>
                          <a:pt x="4517517" y="0"/>
                        </a:cubicBezTo>
                        <a:cubicBezTo>
                          <a:pt x="4747139" y="-10557"/>
                          <a:pt x="5149588" y="8716"/>
                          <a:pt x="5410200" y="0"/>
                        </a:cubicBezTo>
                        <a:cubicBezTo>
                          <a:pt x="5410660" y="2787"/>
                          <a:pt x="5410166" y="9748"/>
                          <a:pt x="5410200" y="13716"/>
                        </a:cubicBezTo>
                        <a:cubicBezTo>
                          <a:pt x="5163327" y="36922"/>
                          <a:pt x="5008749" y="6121"/>
                          <a:pt x="4842129" y="13716"/>
                        </a:cubicBezTo>
                        <a:cubicBezTo>
                          <a:pt x="4675509" y="21311"/>
                          <a:pt x="4433401" y="-5187"/>
                          <a:pt x="4165854" y="13716"/>
                        </a:cubicBezTo>
                        <a:cubicBezTo>
                          <a:pt x="3898308" y="32619"/>
                          <a:pt x="3809032" y="-13282"/>
                          <a:pt x="3543681" y="13716"/>
                        </a:cubicBezTo>
                        <a:cubicBezTo>
                          <a:pt x="3278330" y="40714"/>
                          <a:pt x="3073876" y="-20489"/>
                          <a:pt x="2759202" y="13716"/>
                        </a:cubicBezTo>
                        <a:cubicBezTo>
                          <a:pt x="2444528" y="47921"/>
                          <a:pt x="2204144" y="-1200"/>
                          <a:pt x="1974723" y="13716"/>
                        </a:cubicBezTo>
                        <a:cubicBezTo>
                          <a:pt x="1745302" y="28632"/>
                          <a:pt x="1602335" y="26918"/>
                          <a:pt x="1406652" y="13716"/>
                        </a:cubicBezTo>
                        <a:cubicBezTo>
                          <a:pt x="1210969" y="514"/>
                          <a:pt x="923948" y="-1411"/>
                          <a:pt x="730377" y="13716"/>
                        </a:cubicBezTo>
                        <a:cubicBezTo>
                          <a:pt x="536806" y="28843"/>
                          <a:pt x="336496" y="-4713"/>
                          <a:pt x="0" y="13716"/>
                        </a:cubicBezTo>
                        <a:cubicBezTo>
                          <a:pt x="-535" y="9547"/>
                          <a:pt x="488" y="451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55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ln>
            <a:noFill/>
          </a:ln>
          <a:solidFill>
            <a:srgbClr val="92D05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917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5C87A-29C1-46E3-81C0-C0F7FB0FD42A}" type="datetimeFigureOut">
              <a:rPr lang="en-IE" smtClean="0"/>
              <a:t>13/10/2023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Software Development – Web Design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5DEC5-CF19-4884-845E-FD7735320A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090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HTML/Introduction_to_HTML/Document_and_website_structur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xl.com/blog/universal-web-design-principles/#h-4-fitt-s-law" TargetMode="External"/><Relationship Id="rId2" Type="http://schemas.openxmlformats.org/officeDocument/2006/relationships/hyperlink" Target="https://happyaddons.com/web-design-principle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209181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lors/colors_picker.asp" TargetMode="External"/><Relationship Id="rId2" Type="http://schemas.openxmlformats.org/officeDocument/2006/relationships/hyperlink" Target="https://color.adobe.com/create/color-whee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olors.co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.docs.live.net/23e9f0ed97f7f766/CalypsoIT2022/COURSES/Web%20Development%20SD-TA-003/Lectures/Day%204-Plan_Design/Site%20Review_Exercise.docx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ersaldesign.ie/products-services/customer-communications-toolkit-for-services-to-the-public-a-universal-design-approach/" TargetMode="External"/><Relationship Id="rId2" Type="http://schemas.openxmlformats.org/officeDocument/2006/relationships/hyperlink" Target="https://www.w3.org/WAI/standards-guidelines/wca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heckers.eiii.eu/" TargetMode="External"/><Relationship Id="rId2" Type="http://schemas.openxmlformats.org/officeDocument/2006/relationships/hyperlink" Target="https://validator.w3.org/checklin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accessibility/accessibility_landmarks.php" TargetMode="External"/><Relationship Id="rId5" Type="http://schemas.openxmlformats.org/officeDocument/2006/relationships/hyperlink" Target="https://www.w3.org/WAI/ER/tools/" TargetMode="External"/><Relationship Id="rId4" Type="http://schemas.openxmlformats.org/officeDocument/2006/relationships/hyperlink" Target="https://wave.webaim.org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pulse/what-3-types-seo-harry-sander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.docs.live.net/23e9f0ed97f7f766/CalypsoIT2022/COURSES/Web%20Development%20SD-TA-003/Lectures/Day%204-Plan_Design/Client%20Interview%20Example.docx" TargetMode="External"/><Relationship Id="rId2" Type="http://schemas.openxmlformats.org/officeDocument/2006/relationships/hyperlink" Target="https://d.docs.live.net/23e9f0ed97f7f766/CalypsoIT2022/COURSES/Web%20Development%20SD-TA-003/Lectures/Day%204-Plan_Design/RequirementsGatheringQuestion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rtonicweb.com/learn/clarify-your-website-scope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lementor.com/blog/wp-content/uploads/sites/9/2020/09/style-guide-template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ishtimes.com/" TargetMode="External"/><Relationship Id="rId2" Type="http://schemas.openxmlformats.org/officeDocument/2006/relationships/hyperlink" Target="https://visitkilkenny.i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3321" y="640080"/>
            <a:ext cx="4688333" cy="3566160"/>
          </a:xfrm>
        </p:spPr>
        <p:txBody>
          <a:bodyPr rtlCol="0" anchor="b">
            <a:normAutofit/>
          </a:bodyPr>
          <a:lstStyle/>
          <a:p>
            <a:pPr algn="l" rtl="0"/>
            <a:r>
              <a:rPr lang="en-gb" sz="4700" dirty="0"/>
              <a:t>W</a:t>
            </a:r>
            <a:r>
              <a:rPr lang="en-GB" sz="4700" dirty="0"/>
              <a:t>e</a:t>
            </a:r>
            <a:r>
              <a:rPr lang="en-gb" sz="4700" dirty="0"/>
              <a:t>b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3320" y="4636008"/>
            <a:ext cx="4688333" cy="1572768"/>
          </a:xfrm>
        </p:spPr>
        <p:txBody>
          <a:bodyPr rtlCol="0">
            <a:normAutofit/>
          </a:bodyPr>
          <a:lstStyle/>
          <a:p>
            <a:pPr algn="l">
              <a:spcAft>
                <a:spcPts val="450"/>
              </a:spcAft>
            </a:pPr>
            <a:r>
              <a:rPr lang="en-gb"/>
              <a:t>Planning &amp; Storyboarding</a:t>
            </a:r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D6EADEDA-53E6-A3B6-3629-D02C8F184F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10" r="26125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145769 w 3182692"/>
              <a:gd name="connsiteY2" fmla="*/ 0 h 18288"/>
              <a:gd name="connsiteX3" fmla="*/ 1845961 w 3182692"/>
              <a:gd name="connsiteY3" fmla="*/ 0 h 18288"/>
              <a:gd name="connsiteX4" fmla="*/ 2450673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546154 w 3182692"/>
              <a:gd name="connsiteY7" fmla="*/ 18288 h 18288"/>
              <a:gd name="connsiteX8" fmla="*/ 1845961 w 3182692"/>
              <a:gd name="connsiteY8" fmla="*/ 18288 h 18288"/>
              <a:gd name="connsiteX9" fmla="*/ 1304904 w 3182692"/>
              <a:gd name="connsiteY9" fmla="*/ 18288 h 18288"/>
              <a:gd name="connsiteX10" fmla="*/ 668365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45195" y="-37571"/>
                  <a:pt x="472618" y="-13696"/>
                  <a:pt x="604711" y="0"/>
                </a:cubicBezTo>
                <a:cubicBezTo>
                  <a:pt x="706652" y="-3280"/>
                  <a:pt x="1039328" y="-8567"/>
                  <a:pt x="1241250" y="0"/>
                </a:cubicBezTo>
                <a:cubicBezTo>
                  <a:pt x="1405712" y="-7891"/>
                  <a:pt x="1711158" y="8053"/>
                  <a:pt x="1909615" y="0"/>
                </a:cubicBezTo>
                <a:cubicBezTo>
                  <a:pt x="2107436" y="-40150"/>
                  <a:pt x="2247192" y="19443"/>
                  <a:pt x="2577981" y="0"/>
                </a:cubicBezTo>
                <a:cubicBezTo>
                  <a:pt x="2894393" y="-5855"/>
                  <a:pt x="3041563" y="17846"/>
                  <a:pt x="3182692" y="0"/>
                </a:cubicBezTo>
                <a:cubicBezTo>
                  <a:pt x="3181973" y="8390"/>
                  <a:pt x="3182735" y="11854"/>
                  <a:pt x="3182692" y="18288"/>
                </a:cubicBezTo>
                <a:cubicBezTo>
                  <a:pt x="2975928" y="57450"/>
                  <a:pt x="2667693" y="19406"/>
                  <a:pt x="2482500" y="18288"/>
                </a:cubicBezTo>
                <a:cubicBezTo>
                  <a:pt x="2299734" y="36912"/>
                  <a:pt x="1925962" y="9303"/>
                  <a:pt x="1782308" y="18288"/>
                </a:cubicBezTo>
                <a:cubicBezTo>
                  <a:pt x="1635580" y="20546"/>
                  <a:pt x="1257854" y="-3663"/>
                  <a:pt x="1145769" y="18288"/>
                </a:cubicBezTo>
                <a:cubicBezTo>
                  <a:pt x="1025065" y="56574"/>
                  <a:pt x="247799" y="-11536"/>
                  <a:pt x="0" y="18288"/>
                </a:cubicBezTo>
                <a:cubicBezTo>
                  <a:pt x="-405" y="13204"/>
                  <a:pt x="-1092" y="531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8308" y="19724"/>
                  <a:pt x="431183" y="-26509"/>
                  <a:pt x="604711" y="0"/>
                </a:cubicBezTo>
                <a:cubicBezTo>
                  <a:pt x="795174" y="4405"/>
                  <a:pt x="950067" y="22541"/>
                  <a:pt x="1145769" y="0"/>
                </a:cubicBezTo>
                <a:cubicBezTo>
                  <a:pt x="1301850" y="7702"/>
                  <a:pt x="1499974" y="-70469"/>
                  <a:pt x="1845961" y="0"/>
                </a:cubicBezTo>
                <a:cubicBezTo>
                  <a:pt x="2191264" y="15313"/>
                  <a:pt x="2307232" y="-97"/>
                  <a:pt x="2450673" y="0"/>
                </a:cubicBezTo>
                <a:cubicBezTo>
                  <a:pt x="2596405" y="-19465"/>
                  <a:pt x="3033067" y="-31048"/>
                  <a:pt x="3182692" y="0"/>
                </a:cubicBezTo>
                <a:cubicBezTo>
                  <a:pt x="3182066" y="4696"/>
                  <a:pt x="3183370" y="10269"/>
                  <a:pt x="3182692" y="18288"/>
                </a:cubicBezTo>
                <a:cubicBezTo>
                  <a:pt x="3091120" y="-23022"/>
                  <a:pt x="2811074" y="61693"/>
                  <a:pt x="2546154" y="18288"/>
                </a:cubicBezTo>
                <a:cubicBezTo>
                  <a:pt x="2285186" y="27529"/>
                  <a:pt x="2090205" y="-22321"/>
                  <a:pt x="1845961" y="18288"/>
                </a:cubicBezTo>
                <a:cubicBezTo>
                  <a:pt x="1599794" y="31493"/>
                  <a:pt x="1466284" y="37447"/>
                  <a:pt x="1304904" y="18288"/>
                </a:cubicBezTo>
                <a:cubicBezTo>
                  <a:pt x="1189365" y="43775"/>
                  <a:pt x="952251" y="23461"/>
                  <a:pt x="668365" y="18288"/>
                </a:cubicBezTo>
                <a:cubicBezTo>
                  <a:pt x="407868" y="43595"/>
                  <a:pt x="284672" y="-9405"/>
                  <a:pt x="0" y="18288"/>
                </a:cubicBezTo>
                <a:cubicBezTo>
                  <a:pt x="527" y="9891"/>
                  <a:pt x="870" y="7012"/>
                  <a:pt x="0" y="0"/>
                </a:cubicBezTo>
                <a:close/>
              </a:path>
              <a:path w="3182692" h="18288" fill="none" stroke="0" extrusionOk="0">
                <a:moveTo>
                  <a:pt x="0" y="0"/>
                </a:moveTo>
                <a:cubicBezTo>
                  <a:pt x="108839" y="-32375"/>
                  <a:pt x="447732" y="16552"/>
                  <a:pt x="604711" y="0"/>
                </a:cubicBezTo>
                <a:cubicBezTo>
                  <a:pt x="781899" y="-548"/>
                  <a:pt x="1052060" y="7118"/>
                  <a:pt x="1241250" y="0"/>
                </a:cubicBezTo>
                <a:cubicBezTo>
                  <a:pt x="1399482" y="14083"/>
                  <a:pt x="1706293" y="54730"/>
                  <a:pt x="1909615" y="0"/>
                </a:cubicBezTo>
                <a:cubicBezTo>
                  <a:pt x="2085313" y="-24404"/>
                  <a:pt x="2264415" y="16988"/>
                  <a:pt x="2577981" y="0"/>
                </a:cubicBezTo>
                <a:cubicBezTo>
                  <a:pt x="2926098" y="-10318"/>
                  <a:pt x="3036314" y="-14769"/>
                  <a:pt x="3182692" y="0"/>
                </a:cubicBezTo>
                <a:cubicBezTo>
                  <a:pt x="3181841" y="8135"/>
                  <a:pt x="3181636" y="12730"/>
                  <a:pt x="3182692" y="18288"/>
                </a:cubicBezTo>
                <a:cubicBezTo>
                  <a:pt x="2996012" y="-1231"/>
                  <a:pt x="2669008" y="27395"/>
                  <a:pt x="2482500" y="18288"/>
                </a:cubicBezTo>
                <a:cubicBezTo>
                  <a:pt x="2296543" y="21246"/>
                  <a:pt x="1935236" y="7938"/>
                  <a:pt x="1782308" y="18288"/>
                </a:cubicBezTo>
                <a:cubicBezTo>
                  <a:pt x="1607683" y="25490"/>
                  <a:pt x="1291498" y="1369"/>
                  <a:pt x="1145769" y="18288"/>
                </a:cubicBezTo>
                <a:cubicBezTo>
                  <a:pt x="1015407" y="55325"/>
                  <a:pt x="262557" y="26571"/>
                  <a:pt x="0" y="18288"/>
                </a:cubicBezTo>
                <a:cubicBezTo>
                  <a:pt x="508" y="13336"/>
                  <a:pt x="437" y="727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82692"/>
                      <a:gd name="connsiteY0" fmla="*/ 0 h 18288"/>
                      <a:gd name="connsiteX1" fmla="*/ 604711 w 3182692"/>
                      <a:gd name="connsiteY1" fmla="*/ 0 h 18288"/>
                      <a:gd name="connsiteX2" fmla="*/ 1241250 w 3182692"/>
                      <a:gd name="connsiteY2" fmla="*/ 0 h 18288"/>
                      <a:gd name="connsiteX3" fmla="*/ 1909615 w 3182692"/>
                      <a:gd name="connsiteY3" fmla="*/ 0 h 18288"/>
                      <a:gd name="connsiteX4" fmla="*/ 2577981 w 3182692"/>
                      <a:gd name="connsiteY4" fmla="*/ 0 h 18288"/>
                      <a:gd name="connsiteX5" fmla="*/ 3182692 w 3182692"/>
                      <a:gd name="connsiteY5" fmla="*/ 0 h 18288"/>
                      <a:gd name="connsiteX6" fmla="*/ 3182692 w 3182692"/>
                      <a:gd name="connsiteY6" fmla="*/ 18288 h 18288"/>
                      <a:gd name="connsiteX7" fmla="*/ 2482500 w 3182692"/>
                      <a:gd name="connsiteY7" fmla="*/ 18288 h 18288"/>
                      <a:gd name="connsiteX8" fmla="*/ 1782308 w 3182692"/>
                      <a:gd name="connsiteY8" fmla="*/ 18288 h 18288"/>
                      <a:gd name="connsiteX9" fmla="*/ 1145769 w 3182692"/>
                      <a:gd name="connsiteY9" fmla="*/ 18288 h 18288"/>
                      <a:gd name="connsiteX10" fmla="*/ 0 w 3182692"/>
                      <a:gd name="connsiteY10" fmla="*/ 18288 h 18288"/>
                      <a:gd name="connsiteX11" fmla="*/ 0 w 3182692"/>
                      <a:gd name="connsiteY11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182692" h="18288" fill="none" extrusionOk="0">
                        <a:moveTo>
                          <a:pt x="0" y="0"/>
                        </a:moveTo>
                        <a:cubicBezTo>
                          <a:pt x="126686" y="-21366"/>
                          <a:pt x="467788" y="9025"/>
                          <a:pt x="604711" y="0"/>
                        </a:cubicBezTo>
                        <a:cubicBezTo>
                          <a:pt x="741634" y="-9025"/>
                          <a:pt x="1061620" y="6814"/>
                          <a:pt x="1241250" y="0"/>
                        </a:cubicBezTo>
                        <a:cubicBezTo>
                          <a:pt x="1420880" y="-6814"/>
                          <a:pt x="1713773" y="13383"/>
                          <a:pt x="1909615" y="0"/>
                        </a:cubicBezTo>
                        <a:cubicBezTo>
                          <a:pt x="2105457" y="-13383"/>
                          <a:pt x="2257256" y="13567"/>
                          <a:pt x="2577981" y="0"/>
                        </a:cubicBezTo>
                        <a:cubicBezTo>
                          <a:pt x="2898706" y="-13567"/>
                          <a:pt x="3026063" y="6328"/>
                          <a:pt x="3182692" y="0"/>
                        </a:cubicBezTo>
                        <a:cubicBezTo>
                          <a:pt x="3181983" y="8157"/>
                          <a:pt x="3182279" y="12125"/>
                          <a:pt x="3182692" y="18288"/>
                        </a:cubicBezTo>
                        <a:cubicBezTo>
                          <a:pt x="2998421" y="21742"/>
                          <a:pt x="2675038" y="19014"/>
                          <a:pt x="2482500" y="18288"/>
                        </a:cubicBezTo>
                        <a:cubicBezTo>
                          <a:pt x="2289962" y="17562"/>
                          <a:pt x="1930644" y="6834"/>
                          <a:pt x="1782308" y="18288"/>
                        </a:cubicBezTo>
                        <a:cubicBezTo>
                          <a:pt x="1633972" y="29742"/>
                          <a:pt x="1287388" y="-1992"/>
                          <a:pt x="1145769" y="18288"/>
                        </a:cubicBezTo>
                        <a:cubicBezTo>
                          <a:pt x="1004150" y="38568"/>
                          <a:pt x="256377" y="-37438"/>
                          <a:pt x="0" y="18288"/>
                        </a:cubicBezTo>
                        <a:cubicBezTo>
                          <a:pt x="-46" y="12483"/>
                          <a:pt x="-203" y="6491"/>
                          <a:pt x="0" y="0"/>
                        </a:cubicBezTo>
                        <a:close/>
                      </a:path>
                      <a:path w="3182692" h="18288" stroke="0" extrusionOk="0">
                        <a:moveTo>
                          <a:pt x="0" y="0"/>
                        </a:moveTo>
                        <a:cubicBezTo>
                          <a:pt x="283446" y="18201"/>
                          <a:pt x="432812" y="7290"/>
                          <a:pt x="604711" y="0"/>
                        </a:cubicBezTo>
                        <a:cubicBezTo>
                          <a:pt x="776610" y="-7290"/>
                          <a:pt x="982253" y="15478"/>
                          <a:pt x="1145769" y="0"/>
                        </a:cubicBezTo>
                        <a:cubicBezTo>
                          <a:pt x="1309285" y="-15478"/>
                          <a:pt x="1514247" y="-25520"/>
                          <a:pt x="1845961" y="0"/>
                        </a:cubicBezTo>
                        <a:cubicBezTo>
                          <a:pt x="2177675" y="25520"/>
                          <a:pt x="2297588" y="16646"/>
                          <a:pt x="2450673" y="0"/>
                        </a:cubicBezTo>
                        <a:cubicBezTo>
                          <a:pt x="2603758" y="-16646"/>
                          <a:pt x="3023048" y="-21196"/>
                          <a:pt x="3182692" y="0"/>
                        </a:cubicBezTo>
                        <a:cubicBezTo>
                          <a:pt x="3182428" y="4493"/>
                          <a:pt x="3183076" y="9472"/>
                          <a:pt x="3182692" y="18288"/>
                        </a:cubicBezTo>
                        <a:cubicBezTo>
                          <a:pt x="3039109" y="-12701"/>
                          <a:pt x="2823860" y="13848"/>
                          <a:pt x="2546154" y="18288"/>
                        </a:cubicBezTo>
                        <a:cubicBezTo>
                          <a:pt x="2268448" y="22728"/>
                          <a:pt x="2098674" y="5291"/>
                          <a:pt x="1845961" y="18288"/>
                        </a:cubicBezTo>
                        <a:cubicBezTo>
                          <a:pt x="1593248" y="31285"/>
                          <a:pt x="1456743" y="27560"/>
                          <a:pt x="1304904" y="18288"/>
                        </a:cubicBezTo>
                        <a:cubicBezTo>
                          <a:pt x="1153065" y="9016"/>
                          <a:pt x="947204" y="11126"/>
                          <a:pt x="668365" y="18288"/>
                        </a:cubicBezTo>
                        <a:cubicBezTo>
                          <a:pt x="389526" y="25450"/>
                          <a:pt x="288244" y="-4628"/>
                          <a:pt x="0" y="18288"/>
                        </a:cubicBezTo>
                        <a:cubicBezTo>
                          <a:pt x="843" y="9577"/>
                          <a:pt x="371" y="69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BA21-1649-0E9D-8573-8B30FA197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Two Supplemental Menus</a:t>
            </a:r>
            <a:endParaRPr lang="en-I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6D10FF-1B23-7E8C-2483-0F2521F44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360" y="2039129"/>
            <a:ext cx="7515280" cy="392432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A9A3C-5397-AA08-B45B-56B66197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10/13/2023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86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515A7-0F28-62E9-FF0F-2C69BDCC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Diagrams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F46C2-4C69-E4B3-6F54-EF3553A77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quickest way is to use pen and paper</a:t>
            </a:r>
          </a:p>
          <a:p>
            <a:r>
              <a:rPr lang="en-GB" dirty="0"/>
              <a:t>If you need to work with a team, a digital version is easier to share.</a:t>
            </a:r>
          </a:p>
          <a:p>
            <a:r>
              <a:rPr lang="en-GB" dirty="0"/>
              <a:t>Word/PowerPoint, Excel – Use Shapes</a:t>
            </a:r>
          </a:p>
          <a:p>
            <a:r>
              <a:rPr lang="en-GB" dirty="0"/>
              <a:t>Many online tools (search online site structure diagram)</a:t>
            </a:r>
          </a:p>
          <a:p>
            <a:endParaRPr lang="en-GB" dirty="0"/>
          </a:p>
          <a:p>
            <a:r>
              <a:rPr lang="en-GB" dirty="0"/>
              <a:t>See </a:t>
            </a:r>
            <a:r>
              <a:rPr lang="en-GB" dirty="0">
                <a:hlinkClick r:id="rId2"/>
              </a:rPr>
              <a:t>MDN Document and Website Structure</a:t>
            </a:r>
            <a:endParaRPr lang="en-GB" dirty="0"/>
          </a:p>
          <a:p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647F0-5780-951B-1E89-C7C9548B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10/13/2023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3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92B7-5079-ECD2-C8B6-92E943A6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Visual Design - Principles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5DBEE-CB79-1679-542E-754495D1A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dirty="0"/>
              <a:t>Focus on grouping, prioritising and positioning the elements so that the interface is </a:t>
            </a:r>
            <a:r>
              <a:rPr lang="en-IE" dirty="0"/>
              <a:t>usable and intuitive.</a:t>
            </a:r>
          </a:p>
          <a:p>
            <a:pPr algn="l"/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B13B6-9771-2BA9-5D68-3B1097AC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10/13/2023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8D0CB2-BA7F-39F5-60DE-FF21D6084CE1}"/>
              </a:ext>
            </a:extLst>
          </p:cNvPr>
          <p:cNvSpPr txBox="1"/>
          <p:nvPr/>
        </p:nvSpPr>
        <p:spPr>
          <a:xfrm>
            <a:off x="5784461" y="2703399"/>
            <a:ext cx="2778595" cy="2554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b="1" dirty="0"/>
              <a:t>2023 Top Trends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sz="2400" dirty="0"/>
              <a:t> Simplicity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sz="2400" dirty="0"/>
              <a:t> Mobile-first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sz="2400" dirty="0"/>
              <a:t> Accessibility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sz="2400" dirty="0"/>
              <a:t> User experience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GB" sz="2400" dirty="0"/>
              <a:t> Personalization</a:t>
            </a:r>
          </a:p>
          <a:p>
            <a:endParaRPr lang="en-GB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5FAEC6-0431-F8A5-BC76-E8584A5BBED9}"/>
              </a:ext>
            </a:extLst>
          </p:cNvPr>
          <p:cNvSpPr txBox="1"/>
          <p:nvPr/>
        </p:nvSpPr>
        <p:spPr>
          <a:xfrm>
            <a:off x="5736755" y="5257944"/>
            <a:ext cx="2826301" cy="10446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More - </a:t>
            </a:r>
            <a:r>
              <a:rPr lang="en-GB" sz="2000" dirty="0">
                <a:hlinkClick r:id="rId2"/>
              </a:rPr>
              <a:t>17+ Web Design Principles Every Develop Must Follow in 2023  </a:t>
            </a:r>
            <a:endParaRPr lang="en-GB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7FFAA5-530D-E8F0-A06E-298045B44F21}"/>
              </a:ext>
            </a:extLst>
          </p:cNvPr>
          <p:cNvSpPr txBox="1"/>
          <p:nvPr/>
        </p:nvSpPr>
        <p:spPr>
          <a:xfrm>
            <a:off x="524796" y="2703399"/>
            <a:ext cx="5259665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2400" dirty="0"/>
              <a:t>1. Visual Hierarchy</a:t>
            </a:r>
          </a:p>
          <a:p>
            <a:r>
              <a:rPr lang="en-GB" sz="2400" dirty="0"/>
              <a:t>2. Divine Proportions</a:t>
            </a:r>
          </a:p>
          <a:p>
            <a:r>
              <a:rPr lang="en-GB" sz="2400" dirty="0"/>
              <a:t>3. Hick’s Law - choices</a:t>
            </a:r>
          </a:p>
          <a:p>
            <a:r>
              <a:rPr lang="en-GB" sz="2400" dirty="0"/>
              <a:t>4. </a:t>
            </a:r>
            <a:r>
              <a:rPr lang="en-GB" sz="2400" dirty="0" err="1"/>
              <a:t>Fitt’s</a:t>
            </a:r>
            <a:r>
              <a:rPr lang="en-GB" sz="2400" dirty="0"/>
              <a:t> Law – distance vs time.</a:t>
            </a:r>
          </a:p>
          <a:p>
            <a:r>
              <a:rPr lang="en-GB" sz="2400" dirty="0"/>
              <a:t>5. Rule of Thirds</a:t>
            </a:r>
          </a:p>
          <a:p>
            <a:r>
              <a:rPr lang="en-GB" sz="2400" dirty="0"/>
              <a:t>6. Gestalt Design Laws and Principles - Perception</a:t>
            </a:r>
          </a:p>
          <a:p>
            <a:r>
              <a:rPr lang="en-GB" sz="2400" dirty="0"/>
              <a:t>7. White space and clean design</a:t>
            </a:r>
          </a:p>
          <a:p>
            <a:r>
              <a:rPr lang="en-GB" sz="2400" dirty="0"/>
              <a:t>8. Occam’s Razor</a:t>
            </a:r>
          </a:p>
          <a:p>
            <a:r>
              <a:rPr lang="en-GB" sz="1600" dirty="0">
                <a:hlinkClick r:id="rId3"/>
              </a:rPr>
              <a:t>cxl.com/blog/universal-web-design-principles/#h-4-fitt-s-law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62689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3BE3-8832-658B-159C-AE7DA083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Design the layout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FBD53-21A5-A8BB-0F1C-04F66A8BD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Identify the components/elements that will be used on the pages.</a:t>
            </a:r>
          </a:p>
          <a:p>
            <a:pPr algn="l"/>
            <a:r>
              <a:rPr lang="en-GB" dirty="0"/>
              <a:t>Global elements – that will appear on all pages, for example the primary navigation</a:t>
            </a:r>
          </a:p>
          <a:p>
            <a:pPr algn="l"/>
            <a:r>
              <a:rPr lang="en-GB" dirty="0"/>
              <a:t>Other elements on specific pages, for example a form on the contact page.</a:t>
            </a:r>
          </a:p>
          <a:p>
            <a:pPr algn="l"/>
            <a:r>
              <a:rPr lang="en-GB" dirty="0"/>
              <a:t>Create a wireframe for each page</a:t>
            </a:r>
          </a:p>
          <a:p>
            <a:r>
              <a:rPr lang="en-GB" dirty="0"/>
              <a:t>Online tools: </a:t>
            </a:r>
            <a:r>
              <a:rPr lang="en-GB" b="1" dirty="0" err="1"/>
              <a:t>mockflow</a:t>
            </a:r>
            <a:r>
              <a:rPr lang="en-GB" dirty="0"/>
              <a:t>, </a:t>
            </a:r>
            <a:r>
              <a:rPr lang="en-GB" b="1" dirty="0" err="1"/>
              <a:t>figma</a:t>
            </a:r>
            <a:r>
              <a:rPr lang="en-GB"/>
              <a:t>, balsamiq</a:t>
            </a:r>
            <a:r>
              <a:rPr lang="en-GB" dirty="0"/>
              <a:t>, </a:t>
            </a:r>
            <a:r>
              <a:rPr lang="en-GB" dirty="0" err="1"/>
              <a:t>lucidchart</a:t>
            </a:r>
            <a:r>
              <a:rPr lang="en-GB" dirty="0"/>
              <a:t>, </a:t>
            </a:r>
            <a:r>
              <a:rPr lang="en-GB" dirty="0" err="1"/>
              <a:t>miro</a:t>
            </a:r>
            <a:r>
              <a:rPr lang="en-GB" dirty="0"/>
              <a:t>, </a:t>
            </a:r>
            <a:r>
              <a:rPr lang="en-GB" dirty="0" err="1"/>
              <a:t>justininmind</a:t>
            </a:r>
            <a:r>
              <a:rPr lang="en-GB" dirty="0"/>
              <a:t>.</a:t>
            </a:r>
          </a:p>
          <a:p>
            <a:pPr algn="l"/>
            <a:endParaRPr lang="en-GB" dirty="0"/>
          </a:p>
          <a:p>
            <a:pPr algn="l"/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AB102-28C2-8BA1-7556-B92BD5AE6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10/13/2023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4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AA5DC-BEEC-8F1D-95DF-D2993878B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Wireframe</a:t>
            </a:r>
            <a:endParaRPr lang="en-IE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C76DAE-1540-A781-7A14-D8654FC55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742" y="1825625"/>
            <a:ext cx="6230515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FF988-C8B3-729D-E9F3-5CF7AB1FE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10/13/2023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96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A4E4151-CCB6-634A-EFAD-5F1445B7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Composing Wireframes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312AA-DB30-E986-BE08-80ABE48BF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Consider the visibility of important elements</a:t>
            </a:r>
          </a:p>
          <a:p>
            <a:r>
              <a:rPr lang="en-GB" dirty="0"/>
              <a:t>Maintain consistency between the pages</a:t>
            </a:r>
          </a:p>
          <a:p>
            <a:r>
              <a:rPr lang="en-GB" dirty="0"/>
              <a:t>Consider conventions that exist for certain </a:t>
            </a:r>
            <a:r>
              <a:rPr lang="en-IE" dirty="0"/>
              <a:t>elements (logos, navigation menus)</a:t>
            </a:r>
          </a:p>
          <a:p>
            <a:r>
              <a:rPr lang="en-GB" dirty="0"/>
              <a:t>Keep in mind what is possible with HTML and </a:t>
            </a:r>
            <a:r>
              <a:rPr lang="en-IE" dirty="0"/>
              <a:t>CSS</a:t>
            </a:r>
          </a:p>
          <a:p>
            <a:r>
              <a:rPr lang="en-GB" dirty="0"/>
              <a:t>Ensure it is obvious what each element on the wireframe is</a:t>
            </a:r>
          </a:p>
          <a:p>
            <a:r>
              <a:rPr lang="en-GB" dirty="0"/>
              <a:t>Annotate the diagrams with style </a:t>
            </a:r>
            <a:r>
              <a:rPr lang="en-IE" dirty="0"/>
              <a:t>guidelines/ideas</a:t>
            </a:r>
          </a:p>
          <a:p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64EB2-73DF-13B6-F845-1B2D25C95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10/13/2023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2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B7BF99-8620-1BFA-3909-A889DB10A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Real World Wireframes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F1C67-7D79-0FD3-F375-7E3BA4FAA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Have no style information included!</a:t>
            </a:r>
          </a:p>
          <a:p>
            <a:pPr marL="0" indent="0">
              <a:buNone/>
            </a:pPr>
            <a:r>
              <a:rPr lang="en-GB" dirty="0"/>
              <a:t>A selection of mock ups would be created by the graphic designer, based on the wireframes.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For our purposes,</a:t>
            </a:r>
          </a:p>
          <a:p>
            <a:pPr marL="0" indent="0">
              <a:buNone/>
            </a:pPr>
            <a:r>
              <a:rPr lang="en-GB" dirty="0"/>
              <a:t>We will include some guidelines/ideas about the styles and font (or fonts) and colours we plan to use,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3BE50-D051-ADC7-AB6D-E8331CA94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10/13/2023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3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89D8-71F0-5300-4F83-7339BE86F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Colour</a:t>
            </a:r>
            <a:endParaRPr lang="en-IE" dirty="0"/>
          </a:p>
        </p:txBody>
      </p:sp>
      <p:pic>
        <p:nvPicPr>
          <p:cNvPr id="6" name="Picture 5" descr="A group of colored pencils&#10;&#10;Description automatically generated with medium confidence">
            <a:extLst>
              <a:ext uri="{FF2B5EF4-FFF2-40B4-BE49-F238E27FC236}">
                <a16:creationId xmlns:a16="http://schemas.microsoft.com/office/drawing/2014/main" id="{80472922-8A22-89EF-F8AA-FCDFFF9B3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06747" y="2604325"/>
            <a:ext cx="4537253" cy="425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34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745C-4637-92CD-42FA-613AB199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Colour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CB152-F73C-3085-D986-62F6607EE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choice of colours used on a website is very </a:t>
            </a:r>
            <a:r>
              <a:rPr lang="en-IE" dirty="0"/>
              <a:t>important:</a:t>
            </a:r>
          </a:p>
          <a:p>
            <a:r>
              <a:rPr lang="en-GB" dirty="0"/>
              <a:t>the colours we use should convey the right </a:t>
            </a:r>
            <a:r>
              <a:rPr lang="en-IE" dirty="0"/>
              <a:t>mood</a:t>
            </a:r>
          </a:p>
          <a:p>
            <a:r>
              <a:rPr lang="en-GB" dirty="0"/>
              <a:t>the colours should fit with the organisation’s </a:t>
            </a:r>
            <a:r>
              <a:rPr lang="en-IE" dirty="0"/>
              <a:t>image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Colours also influence the visibility of important elements and readability of the site content</a:t>
            </a:r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C6F0A-48FD-1368-88B7-E7B4C0E2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10/13/2023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1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831E23-688F-2A98-8CCF-4818414B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Main colour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4B62AF3-7221-08CF-6BBE-471DA91E3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Start with a single base colour normally defined by the organisation (i.e. used </a:t>
            </a:r>
            <a:r>
              <a:rPr lang="en-IE" dirty="0"/>
              <a:t>in their logo)</a:t>
            </a:r>
          </a:p>
          <a:p>
            <a:r>
              <a:rPr lang="en-GB" dirty="0"/>
              <a:t>Then devise a harmonious palette, based upon </a:t>
            </a:r>
            <a:r>
              <a:rPr lang="en-IE" dirty="0"/>
              <a:t>the base colour</a:t>
            </a:r>
          </a:p>
          <a:p>
            <a:r>
              <a:rPr lang="en-GB" dirty="0"/>
              <a:t>Either manually, or with colour theory</a:t>
            </a:r>
          </a:p>
          <a:p>
            <a:pPr marL="0" indent="0">
              <a:buNone/>
            </a:pPr>
            <a:endParaRPr lang="en-GB" b="1" dirty="0">
              <a:solidFill>
                <a:srgbClr val="000000"/>
              </a:solidFill>
              <a:latin typeface="OpenSans"/>
            </a:endParaRPr>
          </a:p>
          <a:p>
            <a:pPr marL="0" indent="0">
              <a:buNone/>
            </a:pPr>
            <a:r>
              <a:rPr lang="en-IE" b="1" dirty="0">
                <a:solidFill>
                  <a:srgbClr val="000000"/>
                </a:solidFill>
                <a:latin typeface="OpenSans"/>
              </a:rPr>
              <a:t>Monochromatic and analogous schemes </a:t>
            </a:r>
            <a:r>
              <a:rPr lang="en-IE" dirty="0">
                <a:solidFill>
                  <a:srgbClr val="000000"/>
                </a:solidFill>
                <a:latin typeface="OpenSans"/>
              </a:rPr>
              <a:t>= subtle, conservative, uniform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latin typeface="OpenSans"/>
              </a:rPr>
              <a:t>Complementary and triadic schemes </a:t>
            </a:r>
            <a:r>
              <a:rPr lang="en-GB" dirty="0">
                <a:solidFill>
                  <a:srgbClr val="000000"/>
                </a:solidFill>
                <a:latin typeface="OpenSans"/>
              </a:rPr>
              <a:t>= bold, </a:t>
            </a:r>
            <a:r>
              <a:rPr lang="en-IE" dirty="0">
                <a:solidFill>
                  <a:srgbClr val="000000"/>
                </a:solidFill>
                <a:latin typeface="OpenSans"/>
              </a:rPr>
              <a:t>brash, eye-catching</a:t>
            </a:r>
            <a:endParaRPr lang="en-IE" dirty="0"/>
          </a:p>
          <a:p>
            <a:endParaRPr lang="en-GB" dirty="0"/>
          </a:p>
          <a:p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FCD44-935C-EC74-7EFD-718149E81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10/13/2023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4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4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C4C7F-BBAF-4034-56D6-184167B4E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GB" sz="4700"/>
              <a:t>Design Process</a:t>
            </a:r>
            <a:endParaRPr lang="en-IE" sz="4700"/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  <a:gd name="connsiteX0" fmla="*/ 0 w 5410200"/>
              <a:gd name="connsiteY0" fmla="*/ 0 h 13716"/>
              <a:gd name="connsiteX1" fmla="*/ 622173 w 5410200"/>
              <a:gd name="connsiteY1" fmla="*/ 0 h 13716"/>
              <a:gd name="connsiteX2" fmla="*/ 1136142 w 5410200"/>
              <a:gd name="connsiteY2" fmla="*/ 0 h 13716"/>
              <a:gd name="connsiteX3" fmla="*/ 1920621 w 5410200"/>
              <a:gd name="connsiteY3" fmla="*/ 0 h 13716"/>
              <a:gd name="connsiteX4" fmla="*/ 2542794 w 5410200"/>
              <a:gd name="connsiteY4" fmla="*/ 0 h 13716"/>
              <a:gd name="connsiteX5" fmla="*/ 3164967 w 5410200"/>
              <a:gd name="connsiteY5" fmla="*/ 0 h 13716"/>
              <a:gd name="connsiteX6" fmla="*/ 3949446 w 5410200"/>
              <a:gd name="connsiteY6" fmla="*/ 0 h 13716"/>
              <a:gd name="connsiteX7" fmla="*/ 4517517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165854 w 5410200"/>
              <a:gd name="connsiteY11" fmla="*/ 13716 h 13716"/>
              <a:gd name="connsiteX12" fmla="*/ 3543681 w 5410200"/>
              <a:gd name="connsiteY12" fmla="*/ 13716 h 13716"/>
              <a:gd name="connsiteX13" fmla="*/ 2759202 w 5410200"/>
              <a:gd name="connsiteY13" fmla="*/ 13716 h 13716"/>
              <a:gd name="connsiteX14" fmla="*/ 1974723 w 5410200"/>
              <a:gd name="connsiteY14" fmla="*/ 13716 h 13716"/>
              <a:gd name="connsiteX15" fmla="*/ 1406652 w 5410200"/>
              <a:gd name="connsiteY15" fmla="*/ 13716 h 13716"/>
              <a:gd name="connsiteX16" fmla="*/ 730377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76940" y="8795"/>
                  <a:pt x="295530" y="-3818"/>
                  <a:pt x="568071" y="0"/>
                </a:cubicBezTo>
                <a:cubicBezTo>
                  <a:pt x="821049" y="-7814"/>
                  <a:pt x="977778" y="-9274"/>
                  <a:pt x="1298448" y="0"/>
                </a:cubicBezTo>
                <a:cubicBezTo>
                  <a:pt x="1590381" y="13044"/>
                  <a:pt x="1630605" y="-28"/>
                  <a:pt x="1920621" y="0"/>
                </a:cubicBezTo>
                <a:cubicBezTo>
                  <a:pt x="2206035" y="10386"/>
                  <a:pt x="2357755" y="-28028"/>
                  <a:pt x="2488692" y="0"/>
                </a:cubicBezTo>
                <a:cubicBezTo>
                  <a:pt x="2633521" y="25625"/>
                  <a:pt x="3022777" y="-45440"/>
                  <a:pt x="3219069" y="0"/>
                </a:cubicBezTo>
                <a:cubicBezTo>
                  <a:pt x="3460337" y="63290"/>
                  <a:pt x="3645640" y="26494"/>
                  <a:pt x="3895344" y="0"/>
                </a:cubicBezTo>
                <a:cubicBezTo>
                  <a:pt x="4126339" y="-535"/>
                  <a:pt x="4382665" y="-55222"/>
                  <a:pt x="4571619" y="0"/>
                </a:cubicBezTo>
                <a:cubicBezTo>
                  <a:pt x="4776405" y="-816"/>
                  <a:pt x="5201098" y="-43036"/>
                  <a:pt x="5410200" y="0"/>
                </a:cubicBezTo>
                <a:cubicBezTo>
                  <a:pt x="5409052" y="2649"/>
                  <a:pt x="5410186" y="9063"/>
                  <a:pt x="5410200" y="13716"/>
                </a:cubicBezTo>
                <a:cubicBezTo>
                  <a:pt x="5133704" y="5182"/>
                  <a:pt x="5123444" y="31477"/>
                  <a:pt x="4842129" y="13716"/>
                </a:cubicBezTo>
                <a:cubicBezTo>
                  <a:pt x="4568650" y="-219"/>
                  <a:pt x="4447390" y="8221"/>
                  <a:pt x="4328160" y="13716"/>
                </a:cubicBezTo>
                <a:cubicBezTo>
                  <a:pt x="4227436" y="28078"/>
                  <a:pt x="3754725" y="-2253"/>
                  <a:pt x="3597783" y="13716"/>
                </a:cubicBezTo>
                <a:cubicBezTo>
                  <a:pt x="3459353" y="10223"/>
                  <a:pt x="3317740" y="47315"/>
                  <a:pt x="3029712" y="13716"/>
                </a:cubicBezTo>
                <a:cubicBezTo>
                  <a:pt x="2766446" y="5245"/>
                  <a:pt x="2645518" y="35922"/>
                  <a:pt x="2299335" y="13716"/>
                </a:cubicBezTo>
                <a:cubicBezTo>
                  <a:pt x="1977844" y="23735"/>
                  <a:pt x="1781583" y="-1801"/>
                  <a:pt x="1514856" y="13716"/>
                </a:cubicBezTo>
                <a:cubicBezTo>
                  <a:pt x="1212648" y="18781"/>
                  <a:pt x="1087880" y="-4407"/>
                  <a:pt x="892683" y="13716"/>
                </a:cubicBezTo>
                <a:cubicBezTo>
                  <a:pt x="745769" y="11772"/>
                  <a:pt x="183254" y="-32062"/>
                  <a:pt x="0" y="13716"/>
                </a:cubicBezTo>
                <a:cubicBezTo>
                  <a:pt x="-907" y="9799"/>
                  <a:pt x="-75" y="7151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69468" y="-22806"/>
                  <a:pt x="392563" y="4840"/>
                  <a:pt x="622173" y="0"/>
                </a:cubicBezTo>
                <a:cubicBezTo>
                  <a:pt x="884216" y="-2196"/>
                  <a:pt x="1034637" y="7784"/>
                  <a:pt x="1136142" y="0"/>
                </a:cubicBezTo>
                <a:cubicBezTo>
                  <a:pt x="1204956" y="5920"/>
                  <a:pt x="1559779" y="-61408"/>
                  <a:pt x="1920621" y="0"/>
                </a:cubicBezTo>
                <a:cubicBezTo>
                  <a:pt x="2280250" y="-18581"/>
                  <a:pt x="2372470" y="4128"/>
                  <a:pt x="2542794" y="0"/>
                </a:cubicBezTo>
                <a:cubicBezTo>
                  <a:pt x="2688150" y="-17189"/>
                  <a:pt x="2885478" y="-51412"/>
                  <a:pt x="3164967" y="0"/>
                </a:cubicBezTo>
                <a:cubicBezTo>
                  <a:pt x="3470933" y="16143"/>
                  <a:pt x="3588003" y="-4313"/>
                  <a:pt x="3949446" y="0"/>
                </a:cubicBezTo>
                <a:cubicBezTo>
                  <a:pt x="4331172" y="1470"/>
                  <a:pt x="4289286" y="5331"/>
                  <a:pt x="4517517" y="0"/>
                </a:cubicBezTo>
                <a:cubicBezTo>
                  <a:pt x="4736577" y="41911"/>
                  <a:pt x="5141868" y="443"/>
                  <a:pt x="5410200" y="0"/>
                </a:cubicBezTo>
                <a:cubicBezTo>
                  <a:pt x="5410845" y="2936"/>
                  <a:pt x="5409877" y="9829"/>
                  <a:pt x="5410200" y="13716"/>
                </a:cubicBezTo>
                <a:cubicBezTo>
                  <a:pt x="5130880" y="48304"/>
                  <a:pt x="5008082" y="-27188"/>
                  <a:pt x="4842129" y="13716"/>
                </a:cubicBezTo>
                <a:cubicBezTo>
                  <a:pt x="4629232" y="38478"/>
                  <a:pt x="4430159" y="43872"/>
                  <a:pt x="4165854" y="13716"/>
                </a:cubicBezTo>
                <a:cubicBezTo>
                  <a:pt x="3880517" y="17026"/>
                  <a:pt x="3820863" y="-12209"/>
                  <a:pt x="3543681" y="13716"/>
                </a:cubicBezTo>
                <a:cubicBezTo>
                  <a:pt x="3267577" y="39687"/>
                  <a:pt x="3047131" y="-8774"/>
                  <a:pt x="2759202" y="13716"/>
                </a:cubicBezTo>
                <a:cubicBezTo>
                  <a:pt x="2418778" y="17929"/>
                  <a:pt x="2206820" y="-35095"/>
                  <a:pt x="1974723" y="13716"/>
                </a:cubicBezTo>
                <a:cubicBezTo>
                  <a:pt x="1740429" y="35710"/>
                  <a:pt x="1599301" y="34493"/>
                  <a:pt x="1406652" y="13716"/>
                </a:cubicBezTo>
                <a:cubicBezTo>
                  <a:pt x="1196601" y="3966"/>
                  <a:pt x="938578" y="38717"/>
                  <a:pt x="730377" y="13716"/>
                </a:cubicBezTo>
                <a:cubicBezTo>
                  <a:pt x="524173" y="26651"/>
                  <a:pt x="336004" y="-17469"/>
                  <a:pt x="0" y="13716"/>
                </a:cubicBezTo>
                <a:cubicBezTo>
                  <a:pt x="-377" y="9245"/>
                  <a:pt x="1157" y="3819"/>
                  <a:pt x="0" y="0"/>
                </a:cubicBezTo>
                <a:close/>
              </a:path>
              <a:path w="5410200" h="13716" fill="none" stroke="0" extrusionOk="0">
                <a:moveTo>
                  <a:pt x="0" y="0"/>
                </a:moveTo>
                <a:cubicBezTo>
                  <a:pt x="148438" y="-27720"/>
                  <a:pt x="315263" y="-14841"/>
                  <a:pt x="568071" y="0"/>
                </a:cubicBezTo>
                <a:cubicBezTo>
                  <a:pt x="840209" y="21288"/>
                  <a:pt x="982180" y="-6281"/>
                  <a:pt x="1298448" y="0"/>
                </a:cubicBezTo>
                <a:cubicBezTo>
                  <a:pt x="1577021" y="13763"/>
                  <a:pt x="1630910" y="1060"/>
                  <a:pt x="1920621" y="0"/>
                </a:cubicBezTo>
                <a:cubicBezTo>
                  <a:pt x="2200928" y="-1340"/>
                  <a:pt x="2382869" y="-10369"/>
                  <a:pt x="2488692" y="0"/>
                </a:cubicBezTo>
                <a:cubicBezTo>
                  <a:pt x="2620356" y="20061"/>
                  <a:pt x="3042766" y="-74691"/>
                  <a:pt x="3219069" y="0"/>
                </a:cubicBezTo>
                <a:cubicBezTo>
                  <a:pt x="3395755" y="31704"/>
                  <a:pt x="3646717" y="33546"/>
                  <a:pt x="3895344" y="0"/>
                </a:cubicBezTo>
                <a:cubicBezTo>
                  <a:pt x="4131847" y="-43416"/>
                  <a:pt x="4371681" y="11418"/>
                  <a:pt x="4571619" y="0"/>
                </a:cubicBezTo>
                <a:cubicBezTo>
                  <a:pt x="4799447" y="47677"/>
                  <a:pt x="5212547" y="1562"/>
                  <a:pt x="5410200" y="0"/>
                </a:cubicBezTo>
                <a:cubicBezTo>
                  <a:pt x="5408905" y="2744"/>
                  <a:pt x="5410401" y="9950"/>
                  <a:pt x="5410200" y="13716"/>
                </a:cubicBezTo>
                <a:cubicBezTo>
                  <a:pt x="5139576" y="2947"/>
                  <a:pt x="5122299" y="33775"/>
                  <a:pt x="4842129" y="13716"/>
                </a:cubicBezTo>
                <a:cubicBezTo>
                  <a:pt x="4566356" y="6655"/>
                  <a:pt x="4456854" y="15426"/>
                  <a:pt x="4328160" y="13716"/>
                </a:cubicBezTo>
                <a:cubicBezTo>
                  <a:pt x="4234703" y="-822"/>
                  <a:pt x="3768176" y="-16062"/>
                  <a:pt x="3597783" y="13716"/>
                </a:cubicBezTo>
                <a:cubicBezTo>
                  <a:pt x="3430303" y="10148"/>
                  <a:pt x="3287506" y="20215"/>
                  <a:pt x="3029712" y="13716"/>
                </a:cubicBezTo>
                <a:cubicBezTo>
                  <a:pt x="2742636" y="-2421"/>
                  <a:pt x="2637847" y="18109"/>
                  <a:pt x="2299335" y="13716"/>
                </a:cubicBezTo>
                <a:cubicBezTo>
                  <a:pt x="1959433" y="-7861"/>
                  <a:pt x="1779456" y="37101"/>
                  <a:pt x="1514856" y="13716"/>
                </a:cubicBezTo>
                <a:cubicBezTo>
                  <a:pt x="1212431" y="31797"/>
                  <a:pt x="1086601" y="7282"/>
                  <a:pt x="892683" y="13716"/>
                </a:cubicBezTo>
                <a:cubicBezTo>
                  <a:pt x="721500" y="45800"/>
                  <a:pt x="194249" y="-29802"/>
                  <a:pt x="0" y="13716"/>
                </a:cubicBezTo>
                <a:cubicBezTo>
                  <a:pt x="-508" y="9800"/>
                  <a:pt x="-280" y="682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410200"/>
                      <a:gd name="connsiteY0" fmla="*/ 0 h 13716"/>
                      <a:gd name="connsiteX1" fmla="*/ 568071 w 5410200"/>
                      <a:gd name="connsiteY1" fmla="*/ 0 h 13716"/>
                      <a:gd name="connsiteX2" fmla="*/ 1298448 w 5410200"/>
                      <a:gd name="connsiteY2" fmla="*/ 0 h 13716"/>
                      <a:gd name="connsiteX3" fmla="*/ 1920621 w 5410200"/>
                      <a:gd name="connsiteY3" fmla="*/ 0 h 13716"/>
                      <a:gd name="connsiteX4" fmla="*/ 2488692 w 5410200"/>
                      <a:gd name="connsiteY4" fmla="*/ 0 h 13716"/>
                      <a:gd name="connsiteX5" fmla="*/ 3219069 w 5410200"/>
                      <a:gd name="connsiteY5" fmla="*/ 0 h 13716"/>
                      <a:gd name="connsiteX6" fmla="*/ 3895344 w 5410200"/>
                      <a:gd name="connsiteY6" fmla="*/ 0 h 13716"/>
                      <a:gd name="connsiteX7" fmla="*/ 4571619 w 5410200"/>
                      <a:gd name="connsiteY7" fmla="*/ 0 h 13716"/>
                      <a:gd name="connsiteX8" fmla="*/ 5410200 w 5410200"/>
                      <a:gd name="connsiteY8" fmla="*/ 0 h 13716"/>
                      <a:gd name="connsiteX9" fmla="*/ 5410200 w 5410200"/>
                      <a:gd name="connsiteY9" fmla="*/ 13716 h 13716"/>
                      <a:gd name="connsiteX10" fmla="*/ 4842129 w 5410200"/>
                      <a:gd name="connsiteY10" fmla="*/ 13716 h 13716"/>
                      <a:gd name="connsiteX11" fmla="*/ 4328160 w 5410200"/>
                      <a:gd name="connsiteY11" fmla="*/ 13716 h 13716"/>
                      <a:gd name="connsiteX12" fmla="*/ 3597783 w 5410200"/>
                      <a:gd name="connsiteY12" fmla="*/ 13716 h 13716"/>
                      <a:gd name="connsiteX13" fmla="*/ 3029712 w 5410200"/>
                      <a:gd name="connsiteY13" fmla="*/ 13716 h 13716"/>
                      <a:gd name="connsiteX14" fmla="*/ 2299335 w 5410200"/>
                      <a:gd name="connsiteY14" fmla="*/ 13716 h 13716"/>
                      <a:gd name="connsiteX15" fmla="*/ 1514856 w 5410200"/>
                      <a:gd name="connsiteY15" fmla="*/ 13716 h 13716"/>
                      <a:gd name="connsiteX16" fmla="*/ 892683 w 5410200"/>
                      <a:gd name="connsiteY16" fmla="*/ 13716 h 13716"/>
                      <a:gd name="connsiteX17" fmla="*/ 0 w 5410200"/>
                      <a:gd name="connsiteY17" fmla="*/ 13716 h 13716"/>
                      <a:gd name="connsiteX18" fmla="*/ 0 w 5410200"/>
                      <a:gd name="connsiteY18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5410200" h="13716" fill="none" extrusionOk="0">
                        <a:moveTo>
                          <a:pt x="0" y="0"/>
                        </a:moveTo>
                        <a:cubicBezTo>
                          <a:pt x="163050" y="-18707"/>
                          <a:pt x="319321" y="-16364"/>
                          <a:pt x="568071" y="0"/>
                        </a:cubicBezTo>
                        <a:cubicBezTo>
                          <a:pt x="816821" y="16364"/>
                          <a:pt x="1013224" y="-7268"/>
                          <a:pt x="1298448" y="0"/>
                        </a:cubicBezTo>
                        <a:cubicBezTo>
                          <a:pt x="1583672" y="7268"/>
                          <a:pt x="1631711" y="-3367"/>
                          <a:pt x="1920621" y="0"/>
                        </a:cubicBezTo>
                        <a:cubicBezTo>
                          <a:pt x="2209531" y="3367"/>
                          <a:pt x="2364420" y="-19184"/>
                          <a:pt x="2488692" y="0"/>
                        </a:cubicBezTo>
                        <a:cubicBezTo>
                          <a:pt x="2612964" y="19184"/>
                          <a:pt x="3023298" y="-34627"/>
                          <a:pt x="3219069" y="0"/>
                        </a:cubicBezTo>
                        <a:cubicBezTo>
                          <a:pt x="3414840" y="34627"/>
                          <a:pt x="3656810" y="24043"/>
                          <a:pt x="3895344" y="0"/>
                        </a:cubicBezTo>
                        <a:cubicBezTo>
                          <a:pt x="4133879" y="-24043"/>
                          <a:pt x="4393984" y="-19577"/>
                          <a:pt x="4571619" y="0"/>
                        </a:cubicBezTo>
                        <a:cubicBezTo>
                          <a:pt x="4749255" y="19577"/>
                          <a:pt x="5179928" y="-6281"/>
                          <a:pt x="5410200" y="0"/>
                        </a:cubicBezTo>
                        <a:cubicBezTo>
                          <a:pt x="5409587" y="2854"/>
                          <a:pt x="5409791" y="9451"/>
                          <a:pt x="5410200" y="13716"/>
                        </a:cubicBezTo>
                        <a:cubicBezTo>
                          <a:pt x="5139060" y="2179"/>
                          <a:pt x="5121593" y="26463"/>
                          <a:pt x="4842129" y="13716"/>
                        </a:cubicBezTo>
                        <a:cubicBezTo>
                          <a:pt x="4562665" y="969"/>
                          <a:pt x="4448273" y="4915"/>
                          <a:pt x="4328160" y="13716"/>
                        </a:cubicBezTo>
                        <a:cubicBezTo>
                          <a:pt x="4208047" y="22517"/>
                          <a:pt x="3760936" y="17995"/>
                          <a:pt x="3597783" y="13716"/>
                        </a:cubicBezTo>
                        <a:cubicBezTo>
                          <a:pt x="3434630" y="9437"/>
                          <a:pt x="3299718" y="28641"/>
                          <a:pt x="3029712" y="13716"/>
                        </a:cubicBezTo>
                        <a:cubicBezTo>
                          <a:pt x="2759706" y="-1209"/>
                          <a:pt x="2640159" y="22822"/>
                          <a:pt x="2299335" y="13716"/>
                        </a:cubicBezTo>
                        <a:cubicBezTo>
                          <a:pt x="1958511" y="4610"/>
                          <a:pt x="1801186" y="24413"/>
                          <a:pt x="1514856" y="13716"/>
                        </a:cubicBezTo>
                        <a:cubicBezTo>
                          <a:pt x="1228526" y="3019"/>
                          <a:pt x="1063509" y="-9877"/>
                          <a:pt x="892683" y="13716"/>
                        </a:cubicBezTo>
                        <a:cubicBezTo>
                          <a:pt x="721857" y="37309"/>
                          <a:pt x="186945" y="-25469"/>
                          <a:pt x="0" y="13716"/>
                        </a:cubicBezTo>
                        <a:cubicBezTo>
                          <a:pt x="-342" y="9537"/>
                          <a:pt x="-97" y="6817"/>
                          <a:pt x="0" y="0"/>
                        </a:cubicBezTo>
                        <a:close/>
                      </a:path>
                      <a:path w="5410200" h="13716" stroke="0" extrusionOk="0">
                        <a:moveTo>
                          <a:pt x="0" y="0"/>
                        </a:moveTo>
                        <a:cubicBezTo>
                          <a:pt x="285096" y="-4925"/>
                          <a:pt x="376456" y="22268"/>
                          <a:pt x="622173" y="0"/>
                        </a:cubicBezTo>
                        <a:cubicBezTo>
                          <a:pt x="867890" y="-22268"/>
                          <a:pt x="1031392" y="7228"/>
                          <a:pt x="1136142" y="0"/>
                        </a:cubicBezTo>
                        <a:cubicBezTo>
                          <a:pt x="1240892" y="-7228"/>
                          <a:pt x="1561853" y="9877"/>
                          <a:pt x="1920621" y="0"/>
                        </a:cubicBezTo>
                        <a:cubicBezTo>
                          <a:pt x="2279389" y="-9877"/>
                          <a:pt x="2367255" y="19546"/>
                          <a:pt x="2542794" y="0"/>
                        </a:cubicBezTo>
                        <a:cubicBezTo>
                          <a:pt x="2718333" y="-19546"/>
                          <a:pt x="2866732" y="-22226"/>
                          <a:pt x="3164967" y="0"/>
                        </a:cubicBezTo>
                        <a:cubicBezTo>
                          <a:pt x="3463202" y="22226"/>
                          <a:pt x="3568055" y="-2765"/>
                          <a:pt x="3949446" y="0"/>
                        </a:cubicBezTo>
                        <a:cubicBezTo>
                          <a:pt x="4330837" y="2765"/>
                          <a:pt x="4287895" y="10557"/>
                          <a:pt x="4517517" y="0"/>
                        </a:cubicBezTo>
                        <a:cubicBezTo>
                          <a:pt x="4747139" y="-10557"/>
                          <a:pt x="5149588" y="8716"/>
                          <a:pt x="5410200" y="0"/>
                        </a:cubicBezTo>
                        <a:cubicBezTo>
                          <a:pt x="5410660" y="2787"/>
                          <a:pt x="5410166" y="9748"/>
                          <a:pt x="5410200" y="13716"/>
                        </a:cubicBezTo>
                        <a:cubicBezTo>
                          <a:pt x="5163327" y="36922"/>
                          <a:pt x="5008749" y="6121"/>
                          <a:pt x="4842129" y="13716"/>
                        </a:cubicBezTo>
                        <a:cubicBezTo>
                          <a:pt x="4675509" y="21311"/>
                          <a:pt x="4433401" y="-5187"/>
                          <a:pt x="4165854" y="13716"/>
                        </a:cubicBezTo>
                        <a:cubicBezTo>
                          <a:pt x="3898308" y="32619"/>
                          <a:pt x="3809032" y="-13282"/>
                          <a:pt x="3543681" y="13716"/>
                        </a:cubicBezTo>
                        <a:cubicBezTo>
                          <a:pt x="3278330" y="40714"/>
                          <a:pt x="3073876" y="-20489"/>
                          <a:pt x="2759202" y="13716"/>
                        </a:cubicBezTo>
                        <a:cubicBezTo>
                          <a:pt x="2444528" y="47921"/>
                          <a:pt x="2204144" y="-1200"/>
                          <a:pt x="1974723" y="13716"/>
                        </a:cubicBezTo>
                        <a:cubicBezTo>
                          <a:pt x="1745302" y="28632"/>
                          <a:pt x="1602335" y="26918"/>
                          <a:pt x="1406652" y="13716"/>
                        </a:cubicBezTo>
                        <a:cubicBezTo>
                          <a:pt x="1210969" y="514"/>
                          <a:pt x="923948" y="-1411"/>
                          <a:pt x="730377" y="13716"/>
                        </a:cubicBezTo>
                        <a:cubicBezTo>
                          <a:pt x="536806" y="28843"/>
                          <a:pt x="336496" y="-4713"/>
                          <a:pt x="0" y="13716"/>
                        </a:cubicBezTo>
                        <a:cubicBezTo>
                          <a:pt x="-535" y="9547"/>
                          <a:pt x="488" y="451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EC829-454F-652A-97BB-D57B30DF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</a:pPr>
            <a:fld id="{6AF379E8-AC6C-43B9-9222-BDF0AF9336F0}" type="datetime1">
              <a:rPr lang="en-US"/>
              <a:pPr>
                <a:spcAft>
                  <a:spcPts val="450"/>
                </a:spcAft>
              </a:pPr>
              <a:t>10/13/2023</a:t>
            </a:fld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7885B270-79FE-7729-2782-151156CC79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6623125"/>
              </p:ext>
            </p:extLst>
          </p:nvPr>
        </p:nvGraphicFramePr>
        <p:xfrm>
          <a:off x="3492366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2153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370ED8-EFEB-9059-669E-9BAC07D8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Colour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4FF5C-70C4-7A19-C526-BA095B018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Monochromatic: </a:t>
            </a:r>
            <a:r>
              <a:rPr lang="en-GB" dirty="0"/>
              <a:t>tonal variations of the base </a:t>
            </a:r>
            <a:r>
              <a:rPr lang="en-IE" dirty="0"/>
              <a:t>colour</a:t>
            </a:r>
          </a:p>
          <a:p>
            <a:pPr marL="0" indent="0">
              <a:buNone/>
            </a:pPr>
            <a:r>
              <a:rPr lang="en-GB" b="1" dirty="0"/>
              <a:t>Analogous: </a:t>
            </a:r>
            <a:r>
              <a:rPr lang="en-GB" dirty="0"/>
              <a:t>the base colour </a:t>
            </a:r>
            <a:r>
              <a:rPr lang="en-GB" b="1" dirty="0"/>
              <a:t>+</a:t>
            </a:r>
            <a:r>
              <a:rPr lang="en-GB" dirty="0"/>
              <a:t> its adjacent </a:t>
            </a:r>
            <a:r>
              <a:rPr lang="en-IE" dirty="0"/>
              <a:t>colours from the wheel</a:t>
            </a:r>
          </a:p>
          <a:p>
            <a:pPr marL="0" indent="0">
              <a:buNone/>
            </a:pPr>
            <a:r>
              <a:rPr lang="en-GB" b="1" dirty="0"/>
              <a:t>Complementary: </a:t>
            </a:r>
            <a:r>
              <a:rPr lang="en-GB" dirty="0"/>
              <a:t>the base colour </a:t>
            </a:r>
            <a:r>
              <a:rPr lang="en-GB" b="1" dirty="0"/>
              <a:t>+</a:t>
            </a:r>
            <a:r>
              <a:rPr lang="en-GB" dirty="0"/>
              <a:t> colour on the opposite side of the wheel</a:t>
            </a:r>
          </a:p>
          <a:p>
            <a:pPr marL="0" indent="0">
              <a:buNone/>
            </a:pPr>
            <a:r>
              <a:rPr lang="en-GB" b="1" dirty="0"/>
              <a:t>Triadic:</a:t>
            </a:r>
            <a:r>
              <a:rPr lang="en-GB" dirty="0"/>
              <a:t> the base colour </a:t>
            </a:r>
            <a:r>
              <a:rPr lang="en-GB" b="1" dirty="0"/>
              <a:t>+</a:t>
            </a:r>
            <a:r>
              <a:rPr lang="en-GB" dirty="0"/>
              <a:t> 2 other colours, all colours evenly spaced around the wheel </a:t>
            </a:r>
            <a:r>
              <a:rPr lang="en-IE" dirty="0"/>
              <a:t>circumference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GB" dirty="0"/>
              <a:t>Several online tools: </a:t>
            </a:r>
            <a:r>
              <a:rPr lang="en-IE" dirty="0">
                <a:hlinkClick r:id="rId2"/>
              </a:rPr>
              <a:t>Adobe Colour</a:t>
            </a:r>
            <a:r>
              <a:rPr lang="en-IE" dirty="0"/>
              <a:t>, </a:t>
            </a:r>
            <a:r>
              <a:rPr lang="en-IE" dirty="0">
                <a:hlinkClick r:id="rId3"/>
              </a:rPr>
              <a:t>W3schools </a:t>
            </a:r>
            <a:r>
              <a:rPr lang="en-IE" dirty="0" err="1">
                <a:hlinkClick r:id="rId3"/>
              </a:rPr>
              <a:t>color</a:t>
            </a:r>
            <a:r>
              <a:rPr lang="en-IE" dirty="0">
                <a:hlinkClick r:id="rId3"/>
              </a:rPr>
              <a:t> picker</a:t>
            </a:r>
            <a:r>
              <a:rPr lang="en-IE" dirty="0"/>
              <a:t>, </a:t>
            </a:r>
            <a:r>
              <a:rPr lang="en-IE" dirty="0">
                <a:hlinkClick r:id="rId4"/>
              </a:rPr>
              <a:t>Coolor.co Palette generator</a:t>
            </a: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FF26C-C8AE-D5AD-8021-6AE1B6A82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10/13/2023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0E4BD2A-A3DA-F683-0A34-35C060930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919" y="857250"/>
            <a:ext cx="587216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3CCC9B-D93E-A615-22FD-344322469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540" y="-795858"/>
            <a:ext cx="5335335" cy="715129"/>
          </a:xfrm>
        </p:spPr>
        <p:txBody>
          <a:bodyPr/>
          <a:lstStyle/>
          <a:p>
            <a:r>
              <a:rPr lang="en-GB" dirty="0"/>
              <a:t>Colour emotion</a:t>
            </a:r>
          </a:p>
        </p:txBody>
      </p:sp>
    </p:spTree>
    <p:extLst>
      <p:ext uri="{BB962C8B-B14F-4D97-AF65-F5344CB8AC3E}">
        <p14:creationId xmlns:p14="http://schemas.microsoft.com/office/powerpoint/2010/main" val="1113553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95AFF-FF81-57E2-049B-C8E5E47F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Task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E3127-5BC4-CF17-2202-2C2107CCF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buFont typeface="+mj-lt"/>
              <a:buAutoNum type="arabicPeriod"/>
            </a:pPr>
            <a:r>
              <a:rPr lang="en-GB" dirty="0"/>
              <a:t>Name three colours you would like to use?</a:t>
            </a:r>
          </a:p>
          <a:p>
            <a:pPr marL="385763" indent="-385763">
              <a:buFont typeface="+mj-lt"/>
              <a:buAutoNum type="arabicPeriod"/>
            </a:pPr>
            <a:r>
              <a:rPr lang="en-GB" dirty="0"/>
              <a:t>What colours would you not like to use?</a:t>
            </a:r>
          </a:p>
          <a:p>
            <a:pPr marL="385763" indent="-385763">
              <a:buFont typeface="+mj-lt"/>
              <a:buAutoNum type="arabicPeriod"/>
            </a:pPr>
            <a:r>
              <a:rPr lang="en-GB" dirty="0"/>
              <a:t>See </a:t>
            </a:r>
            <a:r>
              <a:rPr lang="en-GB" i="1" dirty="0">
                <a:hlinkClick r:id="rId2"/>
              </a:rPr>
              <a:t>Website Review Exercise</a:t>
            </a:r>
            <a:endParaRPr lang="en-GB" dirty="0"/>
          </a:p>
          <a:p>
            <a:pPr marL="385763" indent="-385763">
              <a:buFont typeface="+mj-lt"/>
              <a:buAutoNum type="arabicPeriod"/>
            </a:pPr>
            <a:r>
              <a:rPr lang="en-GB" dirty="0"/>
              <a:t>Choose a tool and create a wireframe for the Balloons website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633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C010-9DDC-0E41-A30F-BEB2F6E4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POUR </a:t>
            </a:r>
            <a:r>
              <a:rPr lang="en-IE" sz="2700" dirty="0"/>
              <a:t>(Perceivable, Operable, Understandable, Robust)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3374D-500A-344C-4FFA-A28029047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Web Accessibility Directive (EU 2016/2102) </a:t>
            </a:r>
            <a:r>
              <a:rPr lang="en-GB" dirty="0"/>
              <a:t>has been in force since December 2016 </a:t>
            </a:r>
          </a:p>
          <a:p>
            <a:r>
              <a:rPr lang="en-GB" dirty="0"/>
              <a:t>Better access to websites and mobile apps of public services for everyone!</a:t>
            </a:r>
          </a:p>
          <a:p>
            <a:r>
              <a:rPr lang="en-GB" dirty="0"/>
              <a:t>Transposed into </a:t>
            </a:r>
            <a:r>
              <a:rPr lang="en-GB" b="1" dirty="0"/>
              <a:t>Irish law </a:t>
            </a:r>
            <a:r>
              <a:rPr lang="en-GB" dirty="0"/>
              <a:t>in September </a:t>
            </a:r>
            <a:r>
              <a:rPr lang="en-GB" b="1" dirty="0"/>
              <a:t>2020</a:t>
            </a:r>
            <a:r>
              <a:rPr lang="en-GB" dirty="0"/>
              <a:t>. </a:t>
            </a:r>
          </a:p>
          <a:p>
            <a:r>
              <a:rPr lang="en-GB" dirty="0"/>
              <a:t>Public bodies </a:t>
            </a:r>
            <a:r>
              <a:rPr lang="en-GB" b="1" dirty="0"/>
              <a:t>must </a:t>
            </a:r>
            <a:r>
              <a:rPr lang="en-GB" dirty="0"/>
              <a:t>ensure their websites and mobile apps conform.</a:t>
            </a:r>
          </a:p>
          <a:p>
            <a:r>
              <a:rPr lang="en-GB" dirty="0">
                <a:hlinkClick r:id="rId2"/>
              </a:rPr>
              <a:t>W3C WCAG</a:t>
            </a:r>
            <a:endParaRPr lang="en-GB" dirty="0"/>
          </a:p>
          <a:p>
            <a:r>
              <a:rPr lang="en-IE" dirty="0">
                <a:hlinkClick r:id="rId3"/>
              </a:rPr>
              <a:t>Customer Communications Toolkit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3248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FCF7-C534-C646-2A8C-C13E454F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Website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98833-BD8B-7A97-E773-FC9B7A79B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a number of tools that can be used to check the accessibility of a website :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>
                <a:hlinkClick r:id="rId2"/>
              </a:rPr>
              <a:t>W3 Link Checker</a:t>
            </a:r>
            <a:endParaRPr lang="en-IE" dirty="0"/>
          </a:p>
          <a:p>
            <a:r>
              <a:rPr lang="en-IE" dirty="0">
                <a:hlinkClick r:id="rId3"/>
              </a:rPr>
              <a:t>Tingtun Checker</a:t>
            </a:r>
            <a:r>
              <a:rPr lang="en-IE" dirty="0"/>
              <a:t>(check PDFs online)</a:t>
            </a:r>
          </a:p>
          <a:p>
            <a:r>
              <a:rPr lang="en-GB" dirty="0">
                <a:hlinkClick r:id="rId4"/>
              </a:rPr>
              <a:t>WAVE Web Accessibility Evaluation Tool</a:t>
            </a:r>
            <a:endParaRPr lang="en-GB" dirty="0"/>
          </a:p>
          <a:p>
            <a:r>
              <a:rPr lang="en-GB" dirty="0">
                <a:hlinkClick r:id="rId5"/>
              </a:rPr>
              <a:t>W3C Web Accessibility Evaluation Tools List</a:t>
            </a:r>
            <a:endParaRPr lang="en-GB" dirty="0"/>
          </a:p>
          <a:p>
            <a:r>
              <a:rPr lang="en-IE" dirty="0">
                <a:hlinkClick r:id="rId6"/>
              </a:rPr>
              <a:t>w3schools.com/accessibility/accessibility_landmarks.php 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9511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E335E-BBE1-FDC5-63A8-B442BE9B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Contrast/Colour Checkers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4485C-74FC-7FA5-D1E0-F18EBBEA1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IE" dirty="0"/>
          </a:p>
          <a:p>
            <a:r>
              <a:rPr lang="en-GB" dirty="0"/>
              <a:t>Coblis, Online Colour Blindness Simulator</a:t>
            </a:r>
          </a:p>
          <a:p>
            <a:r>
              <a:rPr lang="en-IE" dirty="0"/>
              <a:t>Colorable,  Online Colour Contrast Tool</a:t>
            </a:r>
          </a:p>
          <a:p>
            <a:r>
              <a:rPr lang="en-GB" dirty="0"/>
              <a:t>Tanaguru, Online Colour Contrast Finder</a:t>
            </a:r>
          </a:p>
          <a:p>
            <a:r>
              <a:rPr lang="en-GB" dirty="0"/>
              <a:t>Paciello</a:t>
            </a:r>
            <a:r>
              <a:rPr lang="fr-FR" dirty="0"/>
              <a:t>, </a:t>
            </a:r>
            <a:r>
              <a:rPr lang="en-GB" dirty="0"/>
              <a:t>Desktop Colour Contrast</a:t>
            </a:r>
            <a:r>
              <a:rPr lang="fr-FR" dirty="0"/>
              <a:t> </a:t>
            </a:r>
            <a:r>
              <a:rPr lang="en-GB" dirty="0"/>
              <a:t>Analyser</a:t>
            </a:r>
          </a:p>
          <a:p>
            <a:endParaRPr lang="en-GB" dirty="0"/>
          </a:p>
          <a:p>
            <a:r>
              <a:rPr lang="en-GB" dirty="0"/>
              <a:t>Also see the contrast ration section in Chrome developer tools </a:t>
            </a:r>
            <a:endParaRPr lang="en-IE" dirty="0"/>
          </a:p>
          <a:p>
            <a:endParaRPr lang="en-GB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619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49A6-E50B-64CC-ED4D-D1F7ED32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Task 2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D33FB-FEB4-1476-0018-80873646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GB" dirty="0"/>
              <a:t>Identify three sites that you like, why?</a:t>
            </a:r>
          </a:p>
          <a:p>
            <a:pPr marL="385763" indent="-385763">
              <a:buFont typeface="+mj-lt"/>
              <a:buAutoNum type="arabicPeriod"/>
            </a:pPr>
            <a:r>
              <a:rPr lang="en-GB" dirty="0"/>
              <a:t>Identify three sites that you </a:t>
            </a:r>
            <a:r>
              <a:rPr lang="en-GB" b="1" dirty="0"/>
              <a:t>don’t</a:t>
            </a:r>
            <a:r>
              <a:rPr lang="en-GB" dirty="0"/>
              <a:t> like, why?</a:t>
            </a:r>
          </a:p>
          <a:p>
            <a:pPr marL="385763" indent="-385763">
              <a:buFont typeface="+mj-lt"/>
              <a:buAutoNum type="arabicPeriod"/>
            </a:pPr>
            <a:r>
              <a:rPr lang="en-GB" dirty="0"/>
              <a:t>Any other observations based on what you have learnt?</a:t>
            </a:r>
          </a:p>
          <a:p>
            <a:pPr marL="385763" indent="-385763">
              <a:buFont typeface="+mj-lt"/>
              <a:buAutoNum type="arabicPeriod"/>
            </a:pPr>
            <a:endParaRPr lang="en-GB" dirty="0"/>
          </a:p>
          <a:p>
            <a:pPr marL="804863" indent="-265510"/>
            <a:r>
              <a:rPr lang="en-GB" dirty="0"/>
              <a:t>Ease of use</a:t>
            </a:r>
          </a:p>
          <a:p>
            <a:pPr marL="804863" indent="-265510"/>
            <a:r>
              <a:rPr lang="en-GB" dirty="0"/>
              <a:t>Navigation</a:t>
            </a:r>
          </a:p>
          <a:p>
            <a:pPr marL="804863" indent="-265510"/>
            <a:r>
              <a:rPr lang="en-GB" dirty="0"/>
              <a:t>Colours</a:t>
            </a:r>
          </a:p>
          <a:p>
            <a:pPr marL="804863" indent="-265510"/>
            <a:r>
              <a:rPr lang="en-GB" dirty="0"/>
              <a:t>Readability</a:t>
            </a:r>
          </a:p>
          <a:p>
            <a:pPr marL="804863" indent="-265510"/>
            <a:r>
              <a:rPr lang="en-GB" dirty="0"/>
              <a:t>Features, and so 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AB9C0-33D0-40DD-7CCB-9C450E34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10/13/2023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9C8FD-CEE1-3809-CBF2-7764725A9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 Task A: terminology inclusions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43045-B307-F998-BF5B-01DCFCF32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  <a:p>
            <a:r>
              <a:rPr lang="en-GB" dirty="0"/>
              <a:t>User Stories</a:t>
            </a:r>
          </a:p>
          <a:p>
            <a:r>
              <a:rPr lang="en-GB" dirty="0"/>
              <a:t>Principles</a:t>
            </a:r>
          </a:p>
          <a:p>
            <a:r>
              <a:rPr lang="en-GB" dirty="0"/>
              <a:t>UI</a:t>
            </a:r>
          </a:p>
          <a:p>
            <a:r>
              <a:rPr lang="en-GB" dirty="0">
                <a:hlinkClick r:id="rId2"/>
              </a:rPr>
              <a:t>SEO</a:t>
            </a:r>
            <a:r>
              <a:rPr lang="en-GB" dirty="0"/>
              <a:t> – 3 approaches.</a:t>
            </a:r>
          </a:p>
        </p:txBody>
      </p:sp>
    </p:spTree>
    <p:extLst>
      <p:ext uri="{BB962C8B-B14F-4D97-AF65-F5344CB8AC3E}">
        <p14:creationId xmlns:p14="http://schemas.microsoft.com/office/powerpoint/2010/main" val="388708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65E2-DE4E-5859-F283-B4009529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the scope (functionally &amp; content)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D4580-1185-4877-E1F2-20AB58ED1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Business goals – what is the purpose (business needs)</a:t>
            </a:r>
          </a:p>
          <a:p>
            <a:r>
              <a:rPr lang="en-IE" sz="2400" dirty="0"/>
              <a:t>User Requirements – to meet users needs</a:t>
            </a:r>
          </a:p>
          <a:p>
            <a:r>
              <a:rPr lang="en-IE" sz="2400" dirty="0"/>
              <a:t>Usability Requirements</a:t>
            </a:r>
          </a:p>
          <a:p>
            <a:r>
              <a:rPr lang="en-IE" sz="2400" dirty="0"/>
              <a:t>Target Audience – influences content, colours, tone of voice</a:t>
            </a:r>
          </a:p>
          <a:p>
            <a:r>
              <a:rPr lang="en-IE" sz="2400" dirty="0"/>
              <a:t>Create 3 user stories for your target audience &amp; their requirements.</a:t>
            </a:r>
          </a:p>
          <a:p>
            <a:endParaRPr lang="en-IE" sz="2400" dirty="0"/>
          </a:p>
          <a:p>
            <a:r>
              <a:rPr lang="en-IE" sz="2400" dirty="0"/>
              <a:t>Pre-production plan maybe submitted for approval and can be referred to during production to clarify things.</a:t>
            </a:r>
          </a:p>
          <a:p>
            <a:endParaRPr lang="en-I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95395-DDE4-0DFC-07CA-60031782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379E8-AC6C-43B9-9222-BDF0AF9336F0}" type="datetime1">
              <a:rPr lang="en-US" smtClean="0"/>
              <a:pPr/>
              <a:t>10/13/2023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7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81199-065F-162F-49CD-7484730E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Requirements Gathering - Questions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2C47A-7795-0995-4BE1-E47FC8C70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the target market?</a:t>
            </a:r>
          </a:p>
          <a:p>
            <a:r>
              <a:rPr lang="en-GB" dirty="0"/>
              <a:t>What devices are they using?</a:t>
            </a:r>
          </a:p>
          <a:p>
            <a:r>
              <a:rPr lang="en-GB" dirty="0"/>
              <a:t>How many pages are needed?</a:t>
            </a:r>
          </a:p>
          <a:p>
            <a:r>
              <a:rPr lang="en-GB" dirty="0"/>
              <a:t>What is the brand and colours?</a:t>
            </a:r>
          </a:p>
          <a:p>
            <a:pPr marL="0" indent="0" algn="ctr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Resources:	 </a:t>
            </a:r>
            <a:r>
              <a:rPr lang="en-GB" dirty="0">
                <a:hlinkClick r:id="rId2"/>
              </a:rPr>
              <a:t>Requirement Gathering Questions  </a:t>
            </a:r>
            <a:endParaRPr lang="en-GB" dirty="0"/>
          </a:p>
          <a:p>
            <a:pPr marL="1881188" indent="0">
              <a:buNone/>
            </a:pPr>
            <a:r>
              <a:rPr lang="en-GB" i="1" dirty="0">
                <a:hlinkClick r:id="rId3"/>
              </a:rPr>
              <a:t>Client Interview example</a:t>
            </a:r>
            <a:endParaRPr lang="en-GB" dirty="0"/>
          </a:p>
          <a:p>
            <a:pPr marL="1881188" indent="0">
              <a:buNone/>
            </a:pPr>
            <a:r>
              <a:rPr lang="en-GB" dirty="0">
                <a:hlinkClick r:id="rId4"/>
              </a:rPr>
              <a:t>More on Scope</a:t>
            </a:r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68A16-D84A-A9CF-8E19-E3CEF53E8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10/13/2023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6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C41AE6-C24D-6C11-0106-FE485FB1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Style Guide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DEC83-A6D3-365F-9BF5-6C4730A8E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CSS for the main elements</a:t>
            </a:r>
          </a:p>
          <a:p>
            <a:r>
              <a:rPr lang="en-GB" dirty="0"/>
              <a:t>Logos</a:t>
            </a:r>
          </a:p>
          <a:p>
            <a:r>
              <a:rPr lang="en-GB" dirty="0"/>
              <a:t>Fonts</a:t>
            </a:r>
          </a:p>
          <a:p>
            <a:r>
              <a:rPr lang="en-GB" dirty="0"/>
              <a:t>Photos</a:t>
            </a:r>
          </a:p>
          <a:p>
            <a:r>
              <a:rPr lang="en-GB" dirty="0"/>
              <a:t>Colours</a:t>
            </a:r>
          </a:p>
          <a:p>
            <a:r>
              <a:rPr lang="en-GB" dirty="0"/>
              <a:t>See </a:t>
            </a:r>
            <a:r>
              <a:rPr lang="en-GB" dirty="0">
                <a:hlinkClick r:id="rId2"/>
              </a:rPr>
              <a:t>Sample Style Guide from </a:t>
            </a:r>
            <a:r>
              <a:rPr lang="en-GB" dirty="0" err="1">
                <a:hlinkClick r:id="rId2"/>
              </a:rPr>
              <a:t>Elementor</a:t>
            </a:r>
            <a:endParaRPr lang="en-IE" dirty="0"/>
          </a:p>
          <a:p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F86A3-C4CC-6DDD-59B0-81403801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10/13/2023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6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177C-7127-22E1-666D-0B87D7844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2. Information Architecture (Site Map)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1F2AC-94A5-E003-588E-6C8A84CF8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GB" sz="2400" dirty="0"/>
              <a:t>How the website pages are</a:t>
            </a:r>
            <a:r>
              <a:rPr lang="en-IE" sz="2400" dirty="0"/>
              <a:t> related or connected </a:t>
            </a:r>
          </a:p>
          <a:p>
            <a:pPr algn="l"/>
            <a:r>
              <a:rPr lang="en-IE" sz="2400" dirty="0"/>
              <a:t>The Home Page is a special case, usually represented as a parent of the other pages.</a:t>
            </a:r>
          </a:p>
          <a:p>
            <a:pPr algn="l"/>
            <a:r>
              <a:rPr lang="en-IE" sz="2400" dirty="0"/>
              <a:t>Primary navigation on almost every page, usually across the top</a:t>
            </a:r>
          </a:p>
          <a:p>
            <a:pPr algn="l"/>
            <a:r>
              <a:rPr lang="en-IE" sz="2400" dirty="0"/>
              <a:t>If a page is divided into sections it could have a secondary menu, usually is on the left-hand side, or under a header image. For example </a:t>
            </a:r>
            <a:r>
              <a:rPr lang="en-IE" sz="2400" dirty="0">
                <a:hlinkClick r:id="rId2"/>
              </a:rPr>
              <a:t>https://visitkilkenny.ie/</a:t>
            </a:r>
            <a:r>
              <a:rPr lang="en-IE" sz="2400" dirty="0"/>
              <a:t> or </a:t>
            </a:r>
            <a:r>
              <a:rPr lang="en-IE" sz="2400" dirty="0">
                <a:hlinkClick r:id="rId3"/>
              </a:rPr>
              <a:t>https://www.irishtimes.com</a:t>
            </a:r>
            <a:r>
              <a:rPr lang="en-IE" sz="2400" dirty="0"/>
              <a:t>/</a:t>
            </a:r>
          </a:p>
          <a:p>
            <a:pPr algn="l"/>
            <a:r>
              <a:rPr lang="en-IE" sz="2400" dirty="0"/>
              <a:t>Deeper levels, for example with e-commerce websites may use sub-list menus, which can become quiet complicated.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26356-44DA-F451-8043-E1154CC6C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10/13/2023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0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8C69D-D53C-3821-2FBD-17F4AE11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Balloons Website - Sitemap</a:t>
            </a:r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CA889-EFE1-12F9-DCD8-1E9DA50D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10/13/2023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41C743-199C-B8F7-542D-C7F5223EC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15" y="2125266"/>
            <a:ext cx="7119479" cy="343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2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5570-E2B4-F559-7260-A4C6E415B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more complex site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D0F14-88D6-851E-2F50-5AB91EF97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AC7D4-BE33-2273-4C85-30F5F4C94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10/13/2023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8D4C69-6D19-4F56-5040-056B2A19C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80" y="1851413"/>
            <a:ext cx="8166437" cy="3773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1960D3-1971-9923-6E58-F4BB04E1437C}"/>
              </a:ext>
            </a:extLst>
          </p:cNvPr>
          <p:cNvSpPr txBox="1"/>
          <p:nvPr/>
        </p:nvSpPr>
        <p:spPr>
          <a:xfrm>
            <a:off x="559680" y="3535477"/>
            <a:ext cx="821865" cy="5078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b="1">
                <a:solidFill>
                  <a:srgbClr val="FF0000"/>
                </a:solidFill>
              </a:rPr>
              <a:t>Top Level</a:t>
            </a:r>
            <a:endParaRPr lang="en-IE" sz="1350" b="1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0F6AE-1672-8EA4-6302-CE407568063C}"/>
              </a:ext>
            </a:extLst>
          </p:cNvPr>
          <p:cNvSpPr txBox="1"/>
          <p:nvPr/>
        </p:nvSpPr>
        <p:spPr>
          <a:xfrm>
            <a:off x="628650" y="5006587"/>
            <a:ext cx="1065940" cy="507831"/>
          </a:xfrm>
          <a:prstGeom prst="rect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b="1" dirty="0">
                <a:solidFill>
                  <a:schemeClr val="accent6">
                    <a:lumMod val="75000"/>
                  </a:schemeClr>
                </a:solidFill>
              </a:rPr>
              <a:t>Second Level</a:t>
            </a:r>
            <a:endParaRPr lang="en-IE" sz="13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01590AA-319D-DD80-380C-B6F98256282E}"/>
              </a:ext>
            </a:extLst>
          </p:cNvPr>
          <p:cNvSpPr/>
          <p:nvPr/>
        </p:nvSpPr>
        <p:spPr>
          <a:xfrm flipH="1">
            <a:off x="7371244" y="4587118"/>
            <a:ext cx="487667" cy="21151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350"/>
          </a:p>
        </p:txBody>
      </p:sp>
    </p:spTree>
    <p:extLst>
      <p:ext uri="{BB962C8B-B14F-4D97-AF65-F5344CB8AC3E}">
        <p14:creationId xmlns:p14="http://schemas.microsoft.com/office/powerpoint/2010/main" val="141235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9B22-3F4B-6174-82AD-7679326BF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Supplemental Menus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75A5D-D567-8482-73C1-9771AF4BA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>
                <a:solidFill>
                  <a:srgbClr val="000000"/>
                </a:solidFill>
                <a:latin typeface="OpenSans"/>
              </a:rPr>
              <a:t>Supplemental pages may not be directly related to the main content</a:t>
            </a:r>
          </a:p>
          <a:p>
            <a:pPr lvl="1"/>
            <a:r>
              <a:rPr lang="en-IE" sz="2000" dirty="0">
                <a:solidFill>
                  <a:srgbClr val="000000"/>
                </a:solidFill>
                <a:latin typeface="OpenSans"/>
              </a:rPr>
              <a:t> terms and conditions</a:t>
            </a:r>
          </a:p>
          <a:p>
            <a:pPr lvl="1"/>
            <a:r>
              <a:rPr lang="en-IE" sz="2000" dirty="0">
                <a:solidFill>
                  <a:srgbClr val="000000"/>
                </a:solidFill>
                <a:latin typeface="OpenSans"/>
              </a:rPr>
              <a:t>privacy policy</a:t>
            </a:r>
          </a:p>
          <a:p>
            <a:pPr lvl="1"/>
            <a:r>
              <a:rPr lang="en-IE" sz="2000" dirty="0">
                <a:solidFill>
                  <a:srgbClr val="000000"/>
                </a:solidFill>
                <a:latin typeface="OpenSans"/>
              </a:rPr>
              <a:t>copyright info</a:t>
            </a:r>
          </a:p>
          <a:p>
            <a:pPr lvl="1"/>
            <a:r>
              <a:rPr lang="en-IE" sz="2000" dirty="0">
                <a:solidFill>
                  <a:srgbClr val="000000"/>
                </a:solidFill>
                <a:latin typeface="OpenSans"/>
              </a:rPr>
              <a:t>register/log in/out </a:t>
            </a:r>
          </a:p>
          <a:p>
            <a:pPr algn="l"/>
            <a:r>
              <a:rPr lang="en-IE" sz="2400" dirty="0">
                <a:solidFill>
                  <a:srgbClr val="000000"/>
                </a:solidFill>
                <a:latin typeface="OpenSans"/>
              </a:rPr>
              <a:t>Additional menus are created for these, grouped into categories, and displayed at the top or bottom of a page.</a:t>
            </a:r>
          </a:p>
          <a:p>
            <a:pPr algn="l"/>
            <a:r>
              <a:rPr lang="en-IE" sz="2400" dirty="0">
                <a:solidFill>
                  <a:srgbClr val="000000"/>
                </a:solidFill>
                <a:latin typeface="OpenSans"/>
              </a:rPr>
              <a:t>They maybe styled differently but all menus use the &lt;</a:t>
            </a:r>
            <a:r>
              <a:rPr lang="en-IE" sz="2400" dirty="0" err="1">
                <a:solidFill>
                  <a:srgbClr val="000000"/>
                </a:solidFill>
                <a:latin typeface="OpenSans"/>
              </a:rPr>
              <a:t>ul</a:t>
            </a:r>
            <a:r>
              <a:rPr lang="en-IE" sz="2400" dirty="0">
                <a:solidFill>
                  <a:srgbClr val="000000"/>
                </a:solidFill>
                <a:latin typeface="OpenSans"/>
              </a:rPr>
              <a:t>&gt; and &lt;li&gt; elements.</a:t>
            </a:r>
            <a:endParaRPr lang="en-IE" sz="2400" dirty="0"/>
          </a:p>
          <a:p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15717-4B93-FC46-3B3E-A630B04B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10/13/2023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5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Gre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ICDL</Template>
  <TotalTime>0</TotalTime>
  <Words>1121</Words>
  <Application>Microsoft Office PowerPoint</Application>
  <PresentationFormat>On-screen Show (4:3)</PresentationFormat>
  <Paragraphs>183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Green</vt:lpstr>
      <vt:lpstr>Office Theme</vt:lpstr>
      <vt:lpstr>Web Design</vt:lpstr>
      <vt:lpstr>Design Process</vt:lpstr>
      <vt:lpstr>Define the scope (functionally &amp; content)</vt:lpstr>
      <vt:lpstr>Requirements Gathering - Questions</vt:lpstr>
      <vt:lpstr>Style Guide</vt:lpstr>
      <vt:lpstr>2. Information Architecture (Site Map)</vt:lpstr>
      <vt:lpstr>Balloons Website - Sitemap</vt:lpstr>
      <vt:lpstr>A more complex site</vt:lpstr>
      <vt:lpstr>Supplemental Menus</vt:lpstr>
      <vt:lpstr>Two Supplemental Menus</vt:lpstr>
      <vt:lpstr>Diagrams</vt:lpstr>
      <vt:lpstr>3. Visual Design - Principles</vt:lpstr>
      <vt:lpstr>Design the layout</vt:lpstr>
      <vt:lpstr>Wireframe</vt:lpstr>
      <vt:lpstr>Composing Wireframes</vt:lpstr>
      <vt:lpstr>Real World Wireframes</vt:lpstr>
      <vt:lpstr>Colour</vt:lpstr>
      <vt:lpstr>Colour</vt:lpstr>
      <vt:lpstr>Main colour</vt:lpstr>
      <vt:lpstr>Colour Schemes</vt:lpstr>
      <vt:lpstr>Colour emotion</vt:lpstr>
      <vt:lpstr>Practice: Task 1</vt:lpstr>
      <vt:lpstr>POUR (Perceivable, Operable, Understandable, Robust)</vt:lpstr>
      <vt:lpstr>Website Evaluation</vt:lpstr>
      <vt:lpstr>Contrast/Colour Checkers</vt:lpstr>
      <vt:lpstr>Practice: Task 2</vt:lpstr>
      <vt:lpstr>Assessment Task A: terminology inclusions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</dc:title>
  <dc:creator>Karen McCarthy</dc:creator>
  <cp:lastModifiedBy>Karen McCarthy</cp:lastModifiedBy>
  <cp:revision>6</cp:revision>
  <dcterms:created xsi:type="dcterms:W3CDTF">2023-01-21T16:58:04Z</dcterms:created>
  <dcterms:modified xsi:type="dcterms:W3CDTF">2023-10-13T10:40:18Z</dcterms:modified>
</cp:coreProperties>
</file>