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56" r:id="rId2"/>
  </p:sldIdLst>
  <p:sldSz cx="13271500" cy="1872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30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3" y="3063895"/>
            <a:ext cx="11280775" cy="6517817"/>
          </a:xfrm>
        </p:spPr>
        <p:txBody>
          <a:bodyPr anchor="b"/>
          <a:lstStyle>
            <a:lvl1pPr algn="ctr"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38" y="9833064"/>
            <a:ext cx="9953625" cy="4520000"/>
          </a:xfrm>
        </p:spPr>
        <p:txBody>
          <a:bodyPr/>
          <a:lstStyle>
            <a:lvl1pPr marL="0" indent="0" algn="ctr">
              <a:buNone/>
              <a:defRPr sz="3483"/>
            </a:lvl1pPr>
            <a:lvl2pPr marL="663580" indent="0" algn="ctr">
              <a:buNone/>
              <a:defRPr sz="2903"/>
            </a:lvl2pPr>
            <a:lvl3pPr marL="1327160" indent="0" algn="ctr">
              <a:buNone/>
              <a:defRPr sz="2613"/>
            </a:lvl3pPr>
            <a:lvl4pPr marL="1990740" indent="0" algn="ctr">
              <a:buNone/>
              <a:defRPr sz="2322"/>
            </a:lvl4pPr>
            <a:lvl5pPr marL="2654320" indent="0" algn="ctr">
              <a:buNone/>
              <a:defRPr sz="2322"/>
            </a:lvl5pPr>
            <a:lvl6pPr marL="3317900" indent="0" algn="ctr">
              <a:buNone/>
              <a:defRPr sz="2322"/>
            </a:lvl6pPr>
            <a:lvl7pPr marL="3981480" indent="0" algn="ctr">
              <a:buNone/>
              <a:defRPr sz="2322"/>
            </a:lvl7pPr>
            <a:lvl8pPr marL="4645061" indent="0" algn="ctr">
              <a:buNone/>
              <a:defRPr sz="2322"/>
            </a:lvl8pPr>
            <a:lvl9pPr marL="5308641" indent="0" algn="ctr">
              <a:buNone/>
              <a:defRPr sz="23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9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8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7418" y="996741"/>
            <a:ext cx="2861667" cy="158655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416" y="996741"/>
            <a:ext cx="8419108" cy="158655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04" y="4667351"/>
            <a:ext cx="11446669" cy="7787576"/>
          </a:xfrm>
        </p:spPr>
        <p:txBody>
          <a:bodyPr anchor="b"/>
          <a:lstStyle>
            <a:lvl1pPr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504" y="12528601"/>
            <a:ext cx="11446669" cy="4095302"/>
          </a:xfrm>
        </p:spPr>
        <p:txBody>
          <a:bodyPr/>
          <a:lstStyle>
            <a:lvl1pPr marL="0" indent="0">
              <a:buNone/>
              <a:defRPr sz="3483">
                <a:solidFill>
                  <a:schemeClr val="tx1"/>
                </a:solidFill>
              </a:defRPr>
            </a:lvl1pPr>
            <a:lvl2pPr marL="66358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2pPr>
            <a:lvl3pPr marL="132716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3pPr>
            <a:lvl4pPr marL="199074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4pPr>
            <a:lvl5pPr marL="265432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5pPr>
            <a:lvl6pPr marL="331790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6pPr>
            <a:lvl7pPr marL="398148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7pPr>
            <a:lvl8pPr marL="464506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8pPr>
            <a:lvl9pPr marL="530864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5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697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996745"/>
            <a:ext cx="11446669" cy="361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46" y="4589342"/>
            <a:ext cx="561446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46" y="6838507"/>
            <a:ext cx="561446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8698" y="4589342"/>
            <a:ext cx="564211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8698" y="6838507"/>
            <a:ext cx="564211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16" y="2695537"/>
            <a:ext cx="6718697" cy="13304320"/>
          </a:xfrm>
        </p:spPr>
        <p:txBody>
          <a:bodyPr/>
          <a:lstStyle>
            <a:lvl1pPr>
              <a:defRPr sz="4644"/>
            </a:lvl1pPr>
            <a:lvl2pPr>
              <a:defRPr sz="4064"/>
            </a:lvl2pPr>
            <a:lvl3pPr>
              <a:defRPr sz="3483"/>
            </a:lvl3pPr>
            <a:lvl4pPr>
              <a:defRPr sz="2903"/>
            </a:lvl4pPr>
            <a:lvl5pPr>
              <a:defRPr sz="2903"/>
            </a:lvl5pPr>
            <a:lvl6pPr>
              <a:defRPr sz="2903"/>
            </a:lvl6pPr>
            <a:lvl7pPr>
              <a:defRPr sz="2903"/>
            </a:lvl7pPr>
            <a:lvl8pPr>
              <a:defRPr sz="2903"/>
            </a:lvl8pPr>
            <a:lvl9pPr>
              <a:defRPr sz="29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116" y="2695537"/>
            <a:ext cx="6718697" cy="13304320"/>
          </a:xfrm>
        </p:spPr>
        <p:txBody>
          <a:bodyPr anchor="t"/>
          <a:lstStyle>
            <a:lvl1pPr marL="0" indent="0">
              <a:buNone/>
              <a:defRPr sz="4644"/>
            </a:lvl1pPr>
            <a:lvl2pPr marL="663580" indent="0">
              <a:buNone/>
              <a:defRPr sz="4064"/>
            </a:lvl2pPr>
            <a:lvl3pPr marL="1327160" indent="0">
              <a:buNone/>
              <a:defRPr sz="3483"/>
            </a:lvl3pPr>
            <a:lvl4pPr marL="1990740" indent="0">
              <a:buNone/>
              <a:defRPr sz="2903"/>
            </a:lvl4pPr>
            <a:lvl5pPr marL="2654320" indent="0">
              <a:buNone/>
              <a:defRPr sz="2903"/>
            </a:lvl5pPr>
            <a:lvl6pPr marL="3317900" indent="0">
              <a:buNone/>
              <a:defRPr sz="2903"/>
            </a:lvl6pPr>
            <a:lvl7pPr marL="3981480" indent="0">
              <a:buNone/>
              <a:defRPr sz="2903"/>
            </a:lvl7pPr>
            <a:lvl8pPr marL="4645061" indent="0">
              <a:buNone/>
              <a:defRPr sz="2903"/>
            </a:lvl8pPr>
            <a:lvl9pPr marL="5308641" indent="0">
              <a:buNone/>
              <a:defRPr sz="29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16" y="996745"/>
            <a:ext cx="11446669" cy="361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16" y="4983703"/>
            <a:ext cx="11446669" cy="1187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415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185" y="17351957"/>
            <a:ext cx="4479131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997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27160" rtl="0" eaLnBrk="1" latinLnBrk="0" hangingPunct="1">
        <a:lnSpc>
          <a:spcPct val="90000"/>
        </a:lnSpc>
        <a:spcBef>
          <a:spcPct val="0"/>
        </a:spcBef>
        <a:buNone/>
        <a:defRPr sz="6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790" indent="-331790" algn="l" defTabSz="1327160" rtl="0" eaLnBrk="1" latinLnBrk="0" hangingPunct="1">
        <a:lnSpc>
          <a:spcPct val="90000"/>
        </a:lnSpc>
        <a:spcBef>
          <a:spcPts val="1451"/>
        </a:spcBef>
        <a:buFont typeface="Arial" panose="020B0604020202020204" pitchFamily="34" charset="0"/>
        <a:buChar char="•"/>
        <a:defRPr sz="4064" kern="1200">
          <a:solidFill>
            <a:schemeClr val="tx1"/>
          </a:solidFill>
          <a:latin typeface="+mn-lt"/>
          <a:ea typeface="+mn-ea"/>
          <a:cs typeface="+mn-cs"/>
        </a:defRPr>
      </a:lvl1pPr>
      <a:lvl2pPr marL="99537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3483" kern="1200">
          <a:solidFill>
            <a:schemeClr val="tx1"/>
          </a:solidFill>
          <a:latin typeface="+mn-lt"/>
          <a:ea typeface="+mn-ea"/>
          <a:cs typeface="+mn-cs"/>
        </a:defRPr>
      </a:lvl2pPr>
      <a:lvl3pPr marL="165895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3pPr>
      <a:lvl4pPr marL="232253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98611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64969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431327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97685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64043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635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32716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199074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65432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31790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39814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64506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30864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ing.tencent.com/dm/19DIATdE7qr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BAFD12-9C6C-79AA-B6AD-CA2A55AD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97409"/>
              </p:ext>
            </p:extLst>
          </p:nvPr>
        </p:nvGraphicFramePr>
        <p:xfrm>
          <a:off x="0" y="1"/>
          <a:ext cx="13271500" cy="1872138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57704">
                  <a:extLst>
                    <a:ext uri="{9D8B030D-6E8A-4147-A177-3AD203B41FA5}">
                      <a16:colId xmlns:a16="http://schemas.microsoft.com/office/drawing/2014/main" val="1135833335"/>
                    </a:ext>
                  </a:extLst>
                </a:gridCol>
                <a:gridCol w="4075456">
                  <a:extLst>
                    <a:ext uri="{9D8B030D-6E8A-4147-A177-3AD203B41FA5}">
                      <a16:colId xmlns:a16="http://schemas.microsoft.com/office/drawing/2014/main" val="3861157062"/>
                    </a:ext>
                  </a:extLst>
                </a:gridCol>
                <a:gridCol w="5334886">
                  <a:extLst>
                    <a:ext uri="{9D8B030D-6E8A-4147-A177-3AD203B41FA5}">
                      <a16:colId xmlns:a16="http://schemas.microsoft.com/office/drawing/2014/main" val="2470764656"/>
                    </a:ext>
                  </a:extLst>
                </a:gridCol>
                <a:gridCol w="1703454">
                  <a:extLst>
                    <a:ext uri="{9D8B030D-6E8A-4147-A177-3AD203B41FA5}">
                      <a16:colId xmlns:a16="http://schemas.microsoft.com/office/drawing/2014/main" val="1475729765"/>
                    </a:ext>
                  </a:extLst>
                </a:gridCol>
              </a:tblGrid>
              <a:tr h="1172206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International Conference on Biomedicine and Informatics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Meeting Agenda</a:t>
                      </a:r>
                      <a:endParaRPr lang="zh-CN" altLang="en-US" sz="3300" b="1" dirty="0"/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63842"/>
                  </a:ext>
                </a:extLst>
              </a:tr>
              <a:tr h="616419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 Beijing Time (CST) : 13:50,   Berlin Time (CEST) : 7:50           Date: August 1, 2024</a:t>
                      </a:r>
                    </a:p>
                    <a:p>
                      <a:pPr algn="l"/>
                      <a:r>
                        <a:rPr lang="en-US" altLang="zh-CN" sz="16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Voov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meeting link:  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https://meeting.tencent.com/dm/19DIATdE7qrN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(meeting ID: 136-954-101)</a:t>
                      </a:r>
                    </a:p>
                  </a:txBody>
                  <a:tcPr marL="85409" marR="85409" marT="42704" marB="42704" anchor="ctr"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41695"/>
                  </a:ext>
                </a:extLst>
              </a:tr>
              <a:tr h="467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Presenter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TOPICS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65016"/>
                  </a:ext>
                </a:extLst>
              </a:tr>
              <a:tr h="190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13:50-14:00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Lin Gao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Opening welcome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2300" kern="1200" spc="100" baseline="0" dirty="0" err="1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kern="1200" spc="100" baseline="0" dirty="0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  <a:endParaRPr lang="zh-CN" altLang="en-US" sz="2300" kern="1200" spc="100" baseline="0" dirty="0">
                        <a:solidFill>
                          <a:schemeClr val="dk1"/>
                        </a:solidFill>
                        <a:latin typeface="Century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85208"/>
                  </a:ext>
                </a:extLst>
              </a:tr>
              <a:tr h="234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14:00-14:30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Ahmad Aziz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0334" marR="90334" marT="45166" marB="451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16438"/>
                  </a:ext>
                </a:extLst>
              </a:tr>
              <a:tr h="274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14:30-15:00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Le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Sichuan University 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-MHC: improving MHC–peptide affinity prediction by structure-derived degenerate coding and the 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13476"/>
                  </a:ext>
                </a:extLst>
              </a:tr>
              <a:tr h="15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15:00-15:30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Yuxuan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modeling method for cell communication and organizational architecture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7788"/>
                  </a:ext>
                </a:extLst>
              </a:tr>
              <a:tr h="234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15:30-16:00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Mantey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Richard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Tandem repeat polymorphisms as genetic modifiers of brain structure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64768"/>
                  </a:ext>
                </a:extLst>
              </a:tr>
              <a:tr h="15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16:00-16:30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Yupei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Concept-Centered Educational Data Mining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4518"/>
                  </a:ext>
                </a:extLst>
              </a:tr>
              <a:tr h="234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16:30-17:00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Zhicong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Wang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Re-examination of the importance of nutrient sensing pathways </a:t>
                      </a:r>
                      <a:r>
                        <a:rPr lang="en-US" altLang="zh-CN" sz="2300" spc="1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altLang="zh-CN" sz="2300" spc="1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aging 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53253"/>
                  </a:ext>
                </a:extLst>
              </a:tr>
              <a:tr h="15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17:00-17:30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Sequencing 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characterizing short tandem repeats in human genome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</TotalTime>
  <Words>179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Century</vt:lpstr>
      <vt:lpstr>Courier New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32</cp:revision>
  <dcterms:created xsi:type="dcterms:W3CDTF">2023-08-09T12:44:55Z</dcterms:created>
  <dcterms:modified xsi:type="dcterms:W3CDTF">2024-12-18T08:15:39Z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