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2"/>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1" r:id="rId15"/>
    <p:sldId id="280" r:id="rId16"/>
    <p:sldId id="279" r:id="rId17"/>
    <p:sldId id="273" r:id="rId18"/>
    <p:sldId id="274" r:id="rId19"/>
    <p:sldId id="275" r:id="rId20"/>
    <p:sldId id="276" r:id="rId21"/>
    <p:sldId id="277" r:id="rId22"/>
    <p:sldId id="281" r:id="rId23"/>
    <p:sldId id="283" r:id="rId24"/>
    <p:sldId id="284" r:id="rId25"/>
    <p:sldId id="285" r:id="rId26"/>
    <p:sldId id="286" r:id="rId27"/>
    <p:sldId id="282"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53" r:id="rId49"/>
    <p:sldId id="308" r:id="rId50"/>
    <p:sldId id="354" r:id="rId51"/>
    <p:sldId id="309" r:id="rId52"/>
    <p:sldId id="310" r:id="rId53"/>
    <p:sldId id="311" r:id="rId54"/>
    <p:sldId id="312" r:id="rId55"/>
    <p:sldId id="313" r:id="rId56"/>
    <p:sldId id="314" r:id="rId57"/>
    <p:sldId id="315" r:id="rId58"/>
    <p:sldId id="316" r:id="rId59"/>
    <p:sldId id="317" r:id="rId60"/>
    <p:sldId id="318" r:id="rId61"/>
    <p:sldId id="319" r:id="rId62"/>
    <p:sldId id="320" r:id="rId63"/>
    <p:sldId id="355" r:id="rId64"/>
    <p:sldId id="356" r:id="rId65"/>
    <p:sldId id="321" r:id="rId66"/>
    <p:sldId id="322" r:id="rId67"/>
    <p:sldId id="325" r:id="rId68"/>
    <p:sldId id="327" r:id="rId69"/>
    <p:sldId id="329" r:id="rId70"/>
    <p:sldId id="330" r:id="rId71"/>
    <p:sldId id="331" r:id="rId72"/>
    <p:sldId id="332" r:id="rId73"/>
    <p:sldId id="333" r:id="rId74"/>
    <p:sldId id="334" r:id="rId75"/>
    <p:sldId id="357" r:id="rId76"/>
    <p:sldId id="335" r:id="rId77"/>
    <p:sldId id="358" r:id="rId78"/>
    <p:sldId id="336" r:id="rId79"/>
    <p:sldId id="337" r:id="rId80"/>
    <p:sldId id="338" r:id="rId81"/>
    <p:sldId id="339" r:id="rId82"/>
    <p:sldId id="359" r:id="rId83"/>
    <p:sldId id="345" r:id="rId84"/>
    <p:sldId id="346" r:id="rId85"/>
    <p:sldId id="347" r:id="rId86"/>
    <p:sldId id="348" r:id="rId87"/>
    <p:sldId id="349" r:id="rId88"/>
    <p:sldId id="350" r:id="rId89"/>
    <p:sldId id="351" r:id="rId90"/>
    <p:sldId id="352" r:id="rId9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A85554-36EA-477D-B5E9-C38CEFD1C311}" v="3" dt="2023-10-30T13:51:00.252"/>
    <p1510:client id="{87EDFE66-1B03-4E86-9F29-4D45A157546E}" v="7" dt="2023-11-05T01:54:57.907"/>
    <p1510:client id="{88BFE60F-5BF8-9FDA-817D-E15FE4E87A67}" v="31" dt="2023-10-29T08:42:27.528"/>
    <p1510:client id="{97CAFE7E-8BA8-A262-3F21-1FB964B4CC42}" v="85" dt="2023-11-05T03:05:44.237"/>
    <p1510:client id="{BAA4063E-B813-FBFB-B3AA-66B135F00C13}" v="205" dt="2023-10-30T03:56:02.9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4" d="100"/>
          <a:sy n="74" d="100"/>
        </p:scale>
        <p:origin x="37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9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presProps" Target="presProps.xml"/><Relationship Id="rId98"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邱劲" userId="S::jinqiu@office365.swu.edu.cn::4589f1cc-ea9b-4ca6-a4c0-7c4b05c1955b" providerId="AD" clId="Web-{0233757C-757C-28EC-982F-512068F3DDF4}"/>
    <pc:docChg chg="modSld">
      <pc:chgData name="邱劲" userId="S::jinqiu@office365.swu.edu.cn::4589f1cc-ea9b-4ca6-a4c0-7c4b05c1955b" providerId="AD" clId="Web-{0233757C-757C-28EC-982F-512068F3DDF4}" dt="2023-10-19T07:51:22.628" v="12"/>
      <pc:docMkLst>
        <pc:docMk/>
      </pc:docMkLst>
      <pc:sldChg chg="addSp delSp modSp mod setBg">
        <pc:chgData name="邱劲" userId="S::jinqiu@office365.swu.edu.cn::4589f1cc-ea9b-4ca6-a4c0-7c4b05c1955b" providerId="AD" clId="Web-{0233757C-757C-28EC-982F-512068F3DDF4}" dt="2023-10-19T07:50:37.675" v="6"/>
        <pc:sldMkLst>
          <pc:docMk/>
          <pc:sldMk cId="1328526028" sldId="257"/>
        </pc:sldMkLst>
        <pc:spChg chg="mod">
          <ac:chgData name="邱劲" userId="S::jinqiu@office365.swu.edu.cn::4589f1cc-ea9b-4ca6-a4c0-7c4b05c1955b" providerId="AD" clId="Web-{0233757C-757C-28EC-982F-512068F3DDF4}" dt="2023-10-19T07:50:37.675" v="6"/>
          <ac:spMkLst>
            <pc:docMk/>
            <pc:sldMk cId="1328526028" sldId="257"/>
            <ac:spMk id="2" creationId="{00000000-0000-0000-0000-000000000000}"/>
          </ac:spMkLst>
        </pc:spChg>
        <pc:spChg chg="mod">
          <ac:chgData name="邱劲" userId="S::jinqiu@office365.swu.edu.cn::4589f1cc-ea9b-4ca6-a4c0-7c4b05c1955b" providerId="AD" clId="Web-{0233757C-757C-28EC-982F-512068F3DDF4}" dt="2023-10-19T07:50:37.675" v="6"/>
          <ac:spMkLst>
            <pc:docMk/>
            <pc:sldMk cId="1328526028" sldId="257"/>
            <ac:spMk id="3" creationId="{00000000-0000-0000-0000-000000000000}"/>
          </ac:spMkLst>
        </pc:spChg>
        <pc:spChg chg="add del">
          <ac:chgData name="邱劲" userId="S::jinqiu@office365.swu.edu.cn::4589f1cc-ea9b-4ca6-a4c0-7c4b05c1955b" providerId="AD" clId="Web-{0233757C-757C-28EC-982F-512068F3DDF4}" dt="2023-10-19T07:50:32.581" v="1"/>
          <ac:spMkLst>
            <pc:docMk/>
            <pc:sldMk cId="1328526028" sldId="257"/>
            <ac:spMk id="8" creationId="{09588DA8-065E-4F6F-8EFD-43104AB2E0CF}"/>
          </ac:spMkLst>
        </pc:spChg>
        <pc:spChg chg="add del">
          <ac:chgData name="邱劲" userId="S::jinqiu@office365.swu.edu.cn::4589f1cc-ea9b-4ca6-a4c0-7c4b05c1955b" providerId="AD" clId="Web-{0233757C-757C-28EC-982F-512068F3DDF4}" dt="2023-10-19T07:50:32.581" v="1"/>
          <ac:spMkLst>
            <pc:docMk/>
            <pc:sldMk cId="1328526028" sldId="257"/>
            <ac:spMk id="10" creationId="{C4285719-470E-454C-AF62-8323075F1F5B}"/>
          </ac:spMkLst>
        </pc:spChg>
        <pc:spChg chg="add del">
          <ac:chgData name="邱劲" userId="S::jinqiu@office365.swu.edu.cn::4589f1cc-ea9b-4ca6-a4c0-7c4b05c1955b" providerId="AD" clId="Web-{0233757C-757C-28EC-982F-512068F3DDF4}" dt="2023-10-19T07:50:32.581" v="1"/>
          <ac:spMkLst>
            <pc:docMk/>
            <pc:sldMk cId="1328526028" sldId="257"/>
            <ac:spMk id="12" creationId="{CD9FE4EF-C4D8-49A0-B2FF-81D8DB7D8A24}"/>
          </ac:spMkLst>
        </pc:spChg>
        <pc:spChg chg="add del">
          <ac:chgData name="邱劲" userId="S::jinqiu@office365.swu.edu.cn::4589f1cc-ea9b-4ca6-a4c0-7c4b05c1955b" providerId="AD" clId="Web-{0233757C-757C-28EC-982F-512068F3DDF4}" dt="2023-10-19T07:50:32.581" v="1"/>
          <ac:spMkLst>
            <pc:docMk/>
            <pc:sldMk cId="1328526028" sldId="257"/>
            <ac:spMk id="14" creationId="{4300840D-0A0B-4512-BACA-B439D5B9C57C}"/>
          </ac:spMkLst>
        </pc:spChg>
        <pc:spChg chg="add del">
          <ac:chgData name="邱劲" userId="S::jinqiu@office365.swu.edu.cn::4589f1cc-ea9b-4ca6-a4c0-7c4b05c1955b" providerId="AD" clId="Web-{0233757C-757C-28EC-982F-512068F3DDF4}" dt="2023-10-19T07:50:32.581" v="1"/>
          <ac:spMkLst>
            <pc:docMk/>
            <pc:sldMk cId="1328526028" sldId="257"/>
            <ac:spMk id="16" creationId="{D2B78728-A580-49A7-84F9-6EF6F583ADE0}"/>
          </ac:spMkLst>
        </pc:spChg>
        <pc:spChg chg="add del">
          <ac:chgData name="邱劲" userId="S::jinqiu@office365.swu.edu.cn::4589f1cc-ea9b-4ca6-a4c0-7c4b05c1955b" providerId="AD" clId="Web-{0233757C-757C-28EC-982F-512068F3DDF4}" dt="2023-10-19T07:50:32.581" v="1"/>
          <ac:spMkLst>
            <pc:docMk/>
            <pc:sldMk cId="1328526028" sldId="257"/>
            <ac:spMk id="18" creationId="{38FAA1A1-D861-433F-88FA-1E9D6FD31D11}"/>
          </ac:spMkLst>
        </pc:spChg>
        <pc:spChg chg="add del">
          <ac:chgData name="邱劲" userId="S::jinqiu@office365.swu.edu.cn::4589f1cc-ea9b-4ca6-a4c0-7c4b05c1955b" providerId="AD" clId="Web-{0233757C-757C-28EC-982F-512068F3DDF4}" dt="2023-10-19T07:50:32.581" v="1"/>
          <ac:spMkLst>
            <pc:docMk/>
            <pc:sldMk cId="1328526028" sldId="257"/>
            <ac:spMk id="20" creationId="{8D71EDA1-87BF-4D5D-AB79-F346FD19278A}"/>
          </ac:spMkLst>
        </pc:spChg>
        <pc:spChg chg="add del">
          <ac:chgData name="邱劲" userId="S::jinqiu@office365.swu.edu.cn::4589f1cc-ea9b-4ca6-a4c0-7c4b05c1955b" providerId="AD" clId="Web-{0233757C-757C-28EC-982F-512068F3DDF4}" dt="2023-10-19T07:50:35.300" v="3"/>
          <ac:spMkLst>
            <pc:docMk/>
            <pc:sldMk cId="1328526028" sldId="257"/>
            <ac:spMk id="23" creationId="{4BC99CB9-DDAD-44A2-8A1C-E3AF4E72DF5C}"/>
          </ac:spMkLst>
        </pc:spChg>
        <pc:spChg chg="add del">
          <ac:chgData name="邱劲" userId="S::jinqiu@office365.swu.edu.cn::4589f1cc-ea9b-4ca6-a4c0-7c4b05c1955b" providerId="AD" clId="Web-{0233757C-757C-28EC-982F-512068F3DDF4}" dt="2023-10-19T07:50:35.300" v="3"/>
          <ac:spMkLst>
            <pc:docMk/>
            <pc:sldMk cId="1328526028" sldId="257"/>
            <ac:spMk id="24" creationId="{64053CBF-3932-45FF-8285-EE5146085F3A}"/>
          </ac:spMkLst>
        </pc:spChg>
        <pc:spChg chg="add del">
          <ac:chgData name="邱劲" userId="S::jinqiu@office365.swu.edu.cn::4589f1cc-ea9b-4ca6-a4c0-7c4b05c1955b" providerId="AD" clId="Web-{0233757C-757C-28EC-982F-512068F3DDF4}" dt="2023-10-19T07:50:37.644" v="5"/>
          <ac:spMkLst>
            <pc:docMk/>
            <pc:sldMk cId="1328526028" sldId="257"/>
            <ac:spMk id="31" creationId="{18873D23-2DCF-4B31-A009-95721C06E8E1}"/>
          </ac:spMkLst>
        </pc:spChg>
        <pc:spChg chg="add del">
          <ac:chgData name="邱劲" userId="S::jinqiu@office365.swu.edu.cn::4589f1cc-ea9b-4ca6-a4c0-7c4b05c1955b" providerId="AD" clId="Web-{0233757C-757C-28EC-982F-512068F3DDF4}" dt="2023-10-19T07:50:37.644" v="5"/>
          <ac:spMkLst>
            <pc:docMk/>
            <pc:sldMk cId="1328526028" sldId="257"/>
            <ac:spMk id="32" creationId="{C13EF075-D4EF-4929-ADBC-91B27DA19955}"/>
          </ac:spMkLst>
        </pc:spChg>
        <pc:spChg chg="add">
          <ac:chgData name="邱劲" userId="S::jinqiu@office365.swu.edu.cn::4589f1cc-ea9b-4ca6-a4c0-7c4b05c1955b" providerId="AD" clId="Web-{0233757C-757C-28EC-982F-512068F3DDF4}" dt="2023-10-19T07:50:37.675" v="6"/>
          <ac:spMkLst>
            <pc:docMk/>
            <pc:sldMk cId="1328526028" sldId="257"/>
            <ac:spMk id="37" creationId="{100EDD19-6802-4EC3-95CE-CFFAB042CFD6}"/>
          </ac:spMkLst>
        </pc:spChg>
        <pc:spChg chg="add">
          <ac:chgData name="邱劲" userId="S::jinqiu@office365.swu.edu.cn::4589f1cc-ea9b-4ca6-a4c0-7c4b05c1955b" providerId="AD" clId="Web-{0233757C-757C-28EC-982F-512068F3DDF4}" dt="2023-10-19T07:50:37.675" v="6"/>
          <ac:spMkLst>
            <pc:docMk/>
            <pc:sldMk cId="1328526028" sldId="257"/>
            <ac:spMk id="38" creationId="{DB17E863-922E-4C26-BD64-E8FD41D28661}"/>
          </ac:spMkLst>
        </pc:spChg>
        <pc:grpChg chg="add del">
          <ac:chgData name="邱劲" userId="S::jinqiu@office365.swu.edu.cn::4589f1cc-ea9b-4ca6-a4c0-7c4b05c1955b" providerId="AD" clId="Web-{0233757C-757C-28EC-982F-512068F3DDF4}" dt="2023-10-19T07:50:35.300" v="3"/>
          <ac:grpSpMkLst>
            <pc:docMk/>
            <pc:sldMk cId="1328526028" sldId="257"/>
            <ac:grpSpMk id="25" creationId="{2E751C04-BEA6-446B-A678-9C74819EBD4C}"/>
          </ac:grpSpMkLst>
        </pc:grpChg>
        <pc:grpChg chg="add del">
          <ac:chgData name="邱劲" userId="S::jinqiu@office365.swu.edu.cn::4589f1cc-ea9b-4ca6-a4c0-7c4b05c1955b" providerId="AD" clId="Web-{0233757C-757C-28EC-982F-512068F3DDF4}" dt="2023-10-19T07:50:35.300" v="3"/>
          <ac:grpSpMkLst>
            <pc:docMk/>
            <pc:sldMk cId="1328526028" sldId="257"/>
            <ac:grpSpMk id="28" creationId="{B63ACBA3-DEFD-4C6D-BBA0-64468FA99C2D}"/>
          </ac:grpSpMkLst>
        </pc:grpChg>
        <pc:grpChg chg="add del">
          <ac:chgData name="邱劲" userId="S::jinqiu@office365.swu.edu.cn::4589f1cc-ea9b-4ca6-a4c0-7c4b05c1955b" providerId="AD" clId="Web-{0233757C-757C-28EC-982F-512068F3DDF4}" dt="2023-10-19T07:50:37.644" v="5"/>
          <ac:grpSpMkLst>
            <pc:docMk/>
            <pc:sldMk cId="1328526028" sldId="257"/>
            <ac:grpSpMk id="33" creationId="{DAA26DFA-AAB2-4973-9C17-16D587C7B198}"/>
          </ac:grpSpMkLst>
        </pc:grpChg>
      </pc:sldChg>
      <pc:sldChg chg="addSp delSp modSp mod setBg">
        <pc:chgData name="邱劲" userId="S::jinqiu@office365.swu.edu.cn::4589f1cc-ea9b-4ca6-a4c0-7c4b05c1955b" providerId="AD" clId="Web-{0233757C-757C-28EC-982F-512068F3DDF4}" dt="2023-10-19T07:50:49.722" v="9"/>
        <pc:sldMkLst>
          <pc:docMk/>
          <pc:sldMk cId="3292751680" sldId="259"/>
        </pc:sldMkLst>
        <pc:spChg chg="mod">
          <ac:chgData name="邱劲" userId="S::jinqiu@office365.swu.edu.cn::4589f1cc-ea9b-4ca6-a4c0-7c4b05c1955b" providerId="AD" clId="Web-{0233757C-757C-28EC-982F-512068F3DDF4}" dt="2023-10-19T07:50:49.722" v="9"/>
          <ac:spMkLst>
            <pc:docMk/>
            <pc:sldMk cId="3292751680" sldId="259"/>
            <ac:spMk id="2" creationId="{00000000-0000-0000-0000-000000000000}"/>
          </ac:spMkLst>
        </pc:spChg>
        <pc:spChg chg="add del">
          <ac:chgData name="邱劲" userId="S::jinqiu@office365.swu.edu.cn::4589f1cc-ea9b-4ca6-a4c0-7c4b05c1955b" providerId="AD" clId="Web-{0233757C-757C-28EC-982F-512068F3DDF4}" dt="2023-10-19T07:50:49.722" v="9"/>
          <ac:spMkLst>
            <pc:docMk/>
            <pc:sldMk cId="3292751680" sldId="259"/>
            <ac:spMk id="3" creationId="{00000000-0000-0000-0000-000000000000}"/>
          </ac:spMkLst>
        </pc:spChg>
        <pc:spChg chg="mod">
          <ac:chgData name="邱劲" userId="S::jinqiu@office365.swu.edu.cn::4589f1cc-ea9b-4ca6-a4c0-7c4b05c1955b" providerId="AD" clId="Web-{0233757C-757C-28EC-982F-512068F3DDF4}" dt="2023-10-19T07:50:49.722" v="9"/>
          <ac:spMkLst>
            <pc:docMk/>
            <pc:sldMk cId="3292751680" sldId="259"/>
            <ac:spMk id="6" creationId="{00000000-0000-0000-0000-000000000000}"/>
          </ac:spMkLst>
        </pc:spChg>
        <pc:spChg chg="add del">
          <ac:chgData name="邱劲" userId="S::jinqiu@office365.swu.edu.cn::4589f1cc-ea9b-4ca6-a4c0-7c4b05c1955b" providerId="AD" clId="Web-{0233757C-757C-28EC-982F-512068F3DDF4}" dt="2023-10-19T07:50:49.675" v="8"/>
          <ac:spMkLst>
            <pc:docMk/>
            <pc:sldMk cId="3292751680" sldId="259"/>
            <ac:spMk id="12" creationId="{BACC6370-2D7E-4714-9D71-7542949D7D5D}"/>
          </ac:spMkLst>
        </pc:spChg>
        <pc:spChg chg="add del">
          <ac:chgData name="邱劲" userId="S::jinqiu@office365.swu.edu.cn::4589f1cc-ea9b-4ca6-a4c0-7c4b05c1955b" providerId="AD" clId="Web-{0233757C-757C-28EC-982F-512068F3DDF4}" dt="2023-10-19T07:50:49.675" v="8"/>
          <ac:spMkLst>
            <pc:docMk/>
            <pc:sldMk cId="3292751680" sldId="259"/>
            <ac:spMk id="14" creationId="{F68B3F68-107C-434F-AA38-110D5EA91B85}"/>
          </ac:spMkLst>
        </pc:spChg>
        <pc:spChg chg="add del">
          <ac:chgData name="邱劲" userId="S::jinqiu@office365.swu.edu.cn::4589f1cc-ea9b-4ca6-a4c0-7c4b05c1955b" providerId="AD" clId="Web-{0233757C-757C-28EC-982F-512068F3DDF4}" dt="2023-10-19T07:50:49.675" v="8"/>
          <ac:spMkLst>
            <pc:docMk/>
            <pc:sldMk cId="3292751680" sldId="259"/>
            <ac:spMk id="16" creationId="{AAD0DBB9-1A4B-4391-81D4-CB19F9AB918A}"/>
          </ac:spMkLst>
        </pc:spChg>
        <pc:spChg chg="add del">
          <ac:chgData name="邱劲" userId="S::jinqiu@office365.swu.edu.cn::4589f1cc-ea9b-4ca6-a4c0-7c4b05c1955b" providerId="AD" clId="Web-{0233757C-757C-28EC-982F-512068F3DDF4}" dt="2023-10-19T07:50:49.675" v="8"/>
          <ac:spMkLst>
            <pc:docMk/>
            <pc:sldMk cId="3292751680" sldId="259"/>
            <ac:spMk id="18" creationId="{063BBA22-50EA-4C4D-BE05-F1CE4E63AA56}"/>
          </ac:spMkLst>
        </pc:spChg>
        <pc:spChg chg="add">
          <ac:chgData name="邱劲" userId="S::jinqiu@office365.swu.edu.cn::4589f1cc-ea9b-4ca6-a4c0-7c4b05c1955b" providerId="AD" clId="Web-{0233757C-757C-28EC-982F-512068F3DDF4}" dt="2023-10-19T07:50:49.722" v="9"/>
          <ac:spMkLst>
            <pc:docMk/>
            <pc:sldMk cId="3292751680" sldId="259"/>
            <ac:spMk id="20" creationId="{2E442304-DDBD-4F7B-8017-36BCC863FB40}"/>
          </ac:spMkLst>
        </pc:spChg>
        <pc:spChg chg="add">
          <ac:chgData name="邱劲" userId="S::jinqiu@office365.swu.edu.cn::4589f1cc-ea9b-4ca6-a4c0-7c4b05c1955b" providerId="AD" clId="Web-{0233757C-757C-28EC-982F-512068F3DDF4}" dt="2023-10-19T07:50:49.722" v="9"/>
          <ac:spMkLst>
            <pc:docMk/>
            <pc:sldMk cId="3292751680" sldId="259"/>
            <ac:spMk id="21" creationId="{5E107275-3853-46FD-A241-DE4355A42675}"/>
          </ac:spMkLst>
        </pc:spChg>
        <pc:graphicFrameChg chg="add del">
          <ac:chgData name="邱劲" userId="S::jinqiu@office365.swu.edu.cn::4589f1cc-ea9b-4ca6-a4c0-7c4b05c1955b" providerId="AD" clId="Web-{0233757C-757C-28EC-982F-512068F3DDF4}" dt="2023-10-19T07:50:49.675" v="8"/>
          <ac:graphicFrameMkLst>
            <pc:docMk/>
            <pc:sldMk cId="3292751680" sldId="259"/>
            <ac:graphicFrameMk id="8" creationId="{DE684685-BBB3-8D4C-F60D-CB7CEB153D05}"/>
          </ac:graphicFrameMkLst>
        </pc:graphicFrameChg>
        <pc:graphicFrameChg chg="add">
          <ac:chgData name="邱劲" userId="S::jinqiu@office365.swu.edu.cn::4589f1cc-ea9b-4ca6-a4c0-7c4b05c1955b" providerId="AD" clId="Web-{0233757C-757C-28EC-982F-512068F3DDF4}" dt="2023-10-19T07:50:49.722" v="9"/>
          <ac:graphicFrameMkLst>
            <pc:docMk/>
            <pc:sldMk cId="3292751680" sldId="259"/>
            <ac:graphicFrameMk id="22" creationId="{223C99D4-57F2-8CF8-CBB2-B8ACBE4E7587}"/>
          </ac:graphicFrameMkLst>
        </pc:graphicFrameChg>
      </pc:sldChg>
      <pc:sldChg chg="addSp delSp modSp mod setBg">
        <pc:chgData name="邱劲" userId="S::jinqiu@office365.swu.edu.cn::4589f1cc-ea9b-4ca6-a4c0-7c4b05c1955b" providerId="AD" clId="Web-{0233757C-757C-28EC-982F-512068F3DDF4}" dt="2023-10-19T07:51:02.878" v="10"/>
        <pc:sldMkLst>
          <pc:docMk/>
          <pc:sldMk cId="14522343" sldId="260"/>
        </pc:sldMkLst>
        <pc:spChg chg="mod">
          <ac:chgData name="邱劲" userId="S::jinqiu@office365.swu.edu.cn::4589f1cc-ea9b-4ca6-a4c0-7c4b05c1955b" providerId="AD" clId="Web-{0233757C-757C-28EC-982F-512068F3DDF4}" dt="2023-10-19T07:51:02.878" v="10"/>
          <ac:spMkLst>
            <pc:docMk/>
            <pc:sldMk cId="14522343" sldId="260"/>
            <ac:spMk id="2" creationId="{00000000-0000-0000-0000-000000000000}"/>
          </ac:spMkLst>
        </pc:spChg>
        <pc:spChg chg="del">
          <ac:chgData name="邱劲" userId="S::jinqiu@office365.swu.edu.cn::4589f1cc-ea9b-4ca6-a4c0-7c4b05c1955b" providerId="AD" clId="Web-{0233757C-757C-28EC-982F-512068F3DDF4}" dt="2023-10-19T07:51:02.878" v="10"/>
          <ac:spMkLst>
            <pc:docMk/>
            <pc:sldMk cId="14522343" sldId="260"/>
            <ac:spMk id="3" creationId="{00000000-0000-0000-0000-000000000000}"/>
          </ac:spMkLst>
        </pc:spChg>
        <pc:spChg chg="mod">
          <ac:chgData name="邱劲" userId="S::jinqiu@office365.swu.edu.cn::4589f1cc-ea9b-4ca6-a4c0-7c4b05c1955b" providerId="AD" clId="Web-{0233757C-757C-28EC-982F-512068F3DDF4}" dt="2023-10-19T07:51:02.878" v="10"/>
          <ac:spMkLst>
            <pc:docMk/>
            <pc:sldMk cId="14522343" sldId="260"/>
            <ac:spMk id="6" creationId="{00000000-0000-0000-0000-000000000000}"/>
          </ac:spMkLst>
        </pc:spChg>
        <pc:spChg chg="add">
          <ac:chgData name="邱劲" userId="S::jinqiu@office365.swu.edu.cn::4589f1cc-ea9b-4ca6-a4c0-7c4b05c1955b" providerId="AD" clId="Web-{0233757C-757C-28EC-982F-512068F3DDF4}" dt="2023-10-19T07:51:02.878" v="10"/>
          <ac:spMkLst>
            <pc:docMk/>
            <pc:sldMk cId="14522343" sldId="260"/>
            <ac:spMk id="12" creationId="{2E442304-DDBD-4F7B-8017-36BCC863FB40}"/>
          </ac:spMkLst>
        </pc:spChg>
        <pc:spChg chg="add">
          <ac:chgData name="邱劲" userId="S::jinqiu@office365.swu.edu.cn::4589f1cc-ea9b-4ca6-a4c0-7c4b05c1955b" providerId="AD" clId="Web-{0233757C-757C-28EC-982F-512068F3DDF4}" dt="2023-10-19T07:51:02.878" v="10"/>
          <ac:spMkLst>
            <pc:docMk/>
            <pc:sldMk cId="14522343" sldId="260"/>
            <ac:spMk id="14" creationId="{5E107275-3853-46FD-A241-DE4355A42675}"/>
          </ac:spMkLst>
        </pc:spChg>
        <pc:graphicFrameChg chg="add">
          <ac:chgData name="邱劲" userId="S::jinqiu@office365.swu.edu.cn::4589f1cc-ea9b-4ca6-a4c0-7c4b05c1955b" providerId="AD" clId="Web-{0233757C-757C-28EC-982F-512068F3DDF4}" dt="2023-10-19T07:51:02.878" v="10"/>
          <ac:graphicFrameMkLst>
            <pc:docMk/>
            <pc:sldMk cId="14522343" sldId="260"/>
            <ac:graphicFrameMk id="8" creationId="{1388E685-517B-99AE-CA33-5E475F33CBE6}"/>
          </ac:graphicFrameMkLst>
        </pc:graphicFrameChg>
      </pc:sldChg>
      <pc:sldChg chg="addSp modSp mod setBg">
        <pc:chgData name="邱劲" userId="S::jinqiu@office365.swu.edu.cn::4589f1cc-ea9b-4ca6-a4c0-7c4b05c1955b" providerId="AD" clId="Web-{0233757C-757C-28EC-982F-512068F3DDF4}" dt="2023-10-19T07:51:14.316" v="11"/>
        <pc:sldMkLst>
          <pc:docMk/>
          <pc:sldMk cId="402998186" sldId="261"/>
        </pc:sldMkLst>
        <pc:spChg chg="mod">
          <ac:chgData name="邱劲" userId="S::jinqiu@office365.swu.edu.cn::4589f1cc-ea9b-4ca6-a4c0-7c4b05c1955b" providerId="AD" clId="Web-{0233757C-757C-28EC-982F-512068F3DDF4}" dt="2023-10-19T07:51:14.316" v="11"/>
          <ac:spMkLst>
            <pc:docMk/>
            <pc:sldMk cId="402998186" sldId="261"/>
            <ac:spMk id="2" creationId="{00000000-0000-0000-0000-000000000000}"/>
          </ac:spMkLst>
        </pc:spChg>
        <pc:spChg chg="mod">
          <ac:chgData name="邱劲" userId="S::jinqiu@office365.swu.edu.cn::4589f1cc-ea9b-4ca6-a4c0-7c4b05c1955b" providerId="AD" clId="Web-{0233757C-757C-28EC-982F-512068F3DDF4}" dt="2023-10-19T07:51:14.316" v="11"/>
          <ac:spMkLst>
            <pc:docMk/>
            <pc:sldMk cId="402998186" sldId="261"/>
            <ac:spMk id="3" creationId="{00000000-0000-0000-0000-000000000000}"/>
          </ac:spMkLst>
        </pc:spChg>
        <pc:spChg chg="mod">
          <ac:chgData name="邱劲" userId="S::jinqiu@office365.swu.edu.cn::4589f1cc-ea9b-4ca6-a4c0-7c4b05c1955b" providerId="AD" clId="Web-{0233757C-757C-28EC-982F-512068F3DDF4}" dt="2023-10-19T07:51:14.316" v="11"/>
          <ac:spMkLst>
            <pc:docMk/>
            <pc:sldMk cId="402998186" sldId="261"/>
            <ac:spMk id="6" creationId="{00000000-0000-0000-0000-000000000000}"/>
          </ac:spMkLst>
        </pc:spChg>
        <pc:spChg chg="add">
          <ac:chgData name="邱劲" userId="S::jinqiu@office365.swu.edu.cn::4589f1cc-ea9b-4ca6-a4c0-7c4b05c1955b" providerId="AD" clId="Web-{0233757C-757C-28EC-982F-512068F3DDF4}" dt="2023-10-19T07:51:14.316" v="11"/>
          <ac:spMkLst>
            <pc:docMk/>
            <pc:sldMk cId="402998186" sldId="261"/>
            <ac:spMk id="11" creationId="{1BB867FF-FC45-48F7-8104-F89BE54909F1}"/>
          </ac:spMkLst>
        </pc:spChg>
        <pc:spChg chg="add">
          <ac:chgData name="邱劲" userId="S::jinqiu@office365.swu.edu.cn::4589f1cc-ea9b-4ca6-a4c0-7c4b05c1955b" providerId="AD" clId="Web-{0233757C-757C-28EC-982F-512068F3DDF4}" dt="2023-10-19T07:51:14.316" v="11"/>
          <ac:spMkLst>
            <pc:docMk/>
            <pc:sldMk cId="402998186" sldId="261"/>
            <ac:spMk id="13" creationId="{8BB56887-D0D5-4F0C-9E19-7247EB83C8B7}"/>
          </ac:spMkLst>
        </pc:spChg>
        <pc:spChg chg="add">
          <ac:chgData name="邱劲" userId="S::jinqiu@office365.swu.edu.cn::4589f1cc-ea9b-4ca6-a4c0-7c4b05c1955b" providerId="AD" clId="Web-{0233757C-757C-28EC-982F-512068F3DDF4}" dt="2023-10-19T07:51:14.316" v="11"/>
          <ac:spMkLst>
            <pc:docMk/>
            <pc:sldMk cId="402998186" sldId="261"/>
            <ac:spMk id="15" creationId="{081E4A58-353D-44AE-B2FC-2A74E2E400F7}"/>
          </ac:spMkLst>
        </pc:spChg>
      </pc:sldChg>
      <pc:sldChg chg="addSp modSp mod setBg">
        <pc:chgData name="邱劲" userId="S::jinqiu@office365.swu.edu.cn::4589f1cc-ea9b-4ca6-a4c0-7c4b05c1955b" providerId="AD" clId="Web-{0233757C-757C-28EC-982F-512068F3DDF4}" dt="2023-10-19T07:51:22.628" v="12"/>
        <pc:sldMkLst>
          <pc:docMk/>
          <pc:sldMk cId="4196888190" sldId="262"/>
        </pc:sldMkLst>
        <pc:spChg chg="mod">
          <ac:chgData name="邱劲" userId="S::jinqiu@office365.swu.edu.cn::4589f1cc-ea9b-4ca6-a4c0-7c4b05c1955b" providerId="AD" clId="Web-{0233757C-757C-28EC-982F-512068F3DDF4}" dt="2023-10-19T07:51:22.628" v="12"/>
          <ac:spMkLst>
            <pc:docMk/>
            <pc:sldMk cId="4196888190" sldId="262"/>
            <ac:spMk id="2" creationId="{00000000-0000-0000-0000-000000000000}"/>
          </ac:spMkLst>
        </pc:spChg>
        <pc:spChg chg="mod">
          <ac:chgData name="邱劲" userId="S::jinqiu@office365.swu.edu.cn::4589f1cc-ea9b-4ca6-a4c0-7c4b05c1955b" providerId="AD" clId="Web-{0233757C-757C-28EC-982F-512068F3DDF4}" dt="2023-10-19T07:51:22.628" v="12"/>
          <ac:spMkLst>
            <pc:docMk/>
            <pc:sldMk cId="4196888190" sldId="262"/>
            <ac:spMk id="3" creationId="{00000000-0000-0000-0000-000000000000}"/>
          </ac:spMkLst>
        </pc:spChg>
        <pc:spChg chg="mod">
          <ac:chgData name="邱劲" userId="S::jinqiu@office365.swu.edu.cn::4589f1cc-ea9b-4ca6-a4c0-7c4b05c1955b" providerId="AD" clId="Web-{0233757C-757C-28EC-982F-512068F3DDF4}" dt="2023-10-19T07:51:22.628" v="12"/>
          <ac:spMkLst>
            <pc:docMk/>
            <pc:sldMk cId="4196888190" sldId="262"/>
            <ac:spMk id="6" creationId="{00000000-0000-0000-0000-000000000000}"/>
          </ac:spMkLst>
        </pc:spChg>
        <pc:spChg chg="add">
          <ac:chgData name="邱劲" userId="S::jinqiu@office365.swu.edu.cn::4589f1cc-ea9b-4ca6-a4c0-7c4b05c1955b" providerId="AD" clId="Web-{0233757C-757C-28EC-982F-512068F3DDF4}" dt="2023-10-19T07:51:22.628" v="12"/>
          <ac:spMkLst>
            <pc:docMk/>
            <pc:sldMk cId="4196888190" sldId="262"/>
            <ac:spMk id="11" creationId="{907EF6B7-1338-4443-8C46-6A318D952DFD}"/>
          </ac:spMkLst>
        </pc:spChg>
        <pc:spChg chg="add">
          <ac:chgData name="邱劲" userId="S::jinqiu@office365.swu.edu.cn::4589f1cc-ea9b-4ca6-a4c0-7c4b05c1955b" providerId="AD" clId="Web-{0233757C-757C-28EC-982F-512068F3DDF4}" dt="2023-10-19T07:51:22.628" v="12"/>
          <ac:spMkLst>
            <pc:docMk/>
            <pc:sldMk cId="4196888190" sldId="262"/>
            <ac:spMk id="13" creationId="{DAAE4CDD-124C-4DCF-9584-B6033B545DD5}"/>
          </ac:spMkLst>
        </pc:spChg>
        <pc:spChg chg="add">
          <ac:chgData name="邱劲" userId="S::jinqiu@office365.swu.edu.cn::4589f1cc-ea9b-4ca6-a4c0-7c4b05c1955b" providerId="AD" clId="Web-{0233757C-757C-28EC-982F-512068F3DDF4}" dt="2023-10-19T07:51:22.628" v="12"/>
          <ac:spMkLst>
            <pc:docMk/>
            <pc:sldMk cId="4196888190" sldId="262"/>
            <ac:spMk id="15" creationId="{081E4A58-353D-44AE-B2FC-2A74E2E400F7}"/>
          </ac:spMkLst>
        </pc:spChg>
      </pc:sldChg>
    </pc:docChg>
  </pc:docChgLst>
  <pc:docChgLst>
    <pc:chgData name="邱劲" userId="S::jinqiu@office365.swu.edu.cn::4589f1cc-ea9b-4ca6-a4c0-7c4b05c1955b" providerId="AD" clId="Web-{BAA4063E-B813-FBFB-B3AA-66B135F00C13}"/>
    <pc:docChg chg="addSld modSld">
      <pc:chgData name="邱劲" userId="S::jinqiu@office365.swu.edu.cn::4589f1cc-ea9b-4ca6-a4c0-7c4b05c1955b" providerId="AD" clId="Web-{BAA4063E-B813-FBFB-B3AA-66B135F00C13}" dt="2023-10-30T03:56:02.474" v="165" actId="20577"/>
      <pc:docMkLst>
        <pc:docMk/>
      </pc:docMkLst>
      <pc:sldChg chg="addSp delSp modSp new">
        <pc:chgData name="邱劲" userId="S::jinqiu@office365.swu.edu.cn::4589f1cc-ea9b-4ca6-a4c0-7c4b05c1955b" providerId="AD" clId="Web-{BAA4063E-B813-FBFB-B3AA-66B135F00C13}" dt="2023-10-30T03:56:02.474" v="165" actId="20577"/>
        <pc:sldMkLst>
          <pc:docMk/>
          <pc:sldMk cId="3026452491" sldId="353"/>
        </pc:sldMkLst>
        <pc:spChg chg="mod">
          <ac:chgData name="邱劲" userId="S::jinqiu@office365.swu.edu.cn::4589f1cc-ea9b-4ca6-a4c0-7c4b05c1955b" providerId="AD" clId="Web-{BAA4063E-B813-FBFB-B3AA-66B135F00C13}" dt="2023-10-30T03:34:00.830" v="35" actId="20577"/>
          <ac:spMkLst>
            <pc:docMk/>
            <pc:sldMk cId="3026452491" sldId="353"/>
            <ac:spMk id="2" creationId="{CAAC1F13-A364-4DA0-C772-E390B1B7EE83}"/>
          </ac:spMkLst>
        </pc:spChg>
        <pc:spChg chg="mod">
          <ac:chgData name="邱劲" userId="S::jinqiu@office365.swu.edu.cn::4589f1cc-ea9b-4ca6-a4c0-7c4b05c1955b" providerId="AD" clId="Web-{BAA4063E-B813-FBFB-B3AA-66B135F00C13}" dt="2023-10-30T03:51:21.933" v="134" actId="20577"/>
          <ac:spMkLst>
            <pc:docMk/>
            <pc:sldMk cId="3026452491" sldId="353"/>
            <ac:spMk id="3" creationId="{101EA7E5-1FD8-0FA5-F6D4-4A637E75265E}"/>
          </ac:spMkLst>
        </pc:spChg>
        <pc:spChg chg="add del mod">
          <ac:chgData name="邱劲" userId="S::jinqiu@office365.swu.edu.cn::4589f1cc-ea9b-4ca6-a4c0-7c4b05c1955b" providerId="AD" clId="Web-{BAA4063E-B813-FBFB-B3AA-66B135F00C13}" dt="2023-10-30T03:37:22.106" v="52"/>
          <ac:spMkLst>
            <pc:docMk/>
            <pc:sldMk cId="3026452491" sldId="353"/>
            <ac:spMk id="4" creationId="{7984A4DF-120A-DEF3-D2FB-1A3546E9ABE8}"/>
          </ac:spMkLst>
        </pc:spChg>
        <pc:spChg chg="add del mod">
          <ac:chgData name="邱劲" userId="S::jinqiu@office365.swu.edu.cn::4589f1cc-ea9b-4ca6-a4c0-7c4b05c1955b" providerId="AD" clId="Web-{BAA4063E-B813-FBFB-B3AA-66B135F00C13}" dt="2023-10-30T03:38:47.548" v="77"/>
          <ac:spMkLst>
            <pc:docMk/>
            <pc:sldMk cId="3026452491" sldId="353"/>
            <ac:spMk id="5" creationId="{66253FEC-EFD3-EAC6-9422-654D4CD72C43}"/>
          </ac:spMkLst>
        </pc:spChg>
        <pc:spChg chg="add del mod">
          <ac:chgData name="邱劲" userId="S::jinqiu@office365.swu.edu.cn::4589f1cc-ea9b-4ca6-a4c0-7c4b05c1955b" providerId="AD" clId="Web-{BAA4063E-B813-FBFB-B3AA-66B135F00C13}" dt="2023-10-30T03:38:23.189" v="65"/>
          <ac:spMkLst>
            <pc:docMk/>
            <pc:sldMk cId="3026452491" sldId="353"/>
            <ac:spMk id="6" creationId="{13AEB5F2-7D77-4CFE-E217-BB7D6878E238}"/>
          </ac:spMkLst>
        </pc:spChg>
        <pc:spChg chg="add mod">
          <ac:chgData name="邱劲" userId="S::jinqiu@office365.swu.edu.cn::4589f1cc-ea9b-4ca6-a4c0-7c4b05c1955b" providerId="AD" clId="Web-{BAA4063E-B813-FBFB-B3AA-66B135F00C13}" dt="2023-10-30T03:41:57.394" v="80" actId="20577"/>
          <ac:spMkLst>
            <pc:docMk/>
            <pc:sldMk cId="3026452491" sldId="353"/>
            <ac:spMk id="7" creationId="{0738AB6D-FF66-DF91-D74E-FD36F6FD6197}"/>
          </ac:spMkLst>
        </pc:spChg>
        <pc:spChg chg="add del mod">
          <ac:chgData name="邱劲" userId="S::jinqiu@office365.swu.edu.cn::4589f1cc-ea9b-4ca6-a4c0-7c4b05c1955b" providerId="AD" clId="Web-{BAA4063E-B813-FBFB-B3AA-66B135F00C13}" dt="2023-10-30T03:47:28.200" v="84"/>
          <ac:spMkLst>
            <pc:docMk/>
            <pc:sldMk cId="3026452491" sldId="353"/>
            <ac:spMk id="8" creationId="{54FE2E7C-1799-09A8-E47C-671A7CE856AE}"/>
          </ac:spMkLst>
        </pc:spChg>
        <pc:spChg chg="add del mod">
          <ac:chgData name="邱劲" userId="S::jinqiu@office365.swu.edu.cn::4589f1cc-ea9b-4ca6-a4c0-7c4b05c1955b" providerId="AD" clId="Web-{BAA4063E-B813-FBFB-B3AA-66B135F00C13}" dt="2023-10-30T03:48:01.887" v="99"/>
          <ac:spMkLst>
            <pc:docMk/>
            <pc:sldMk cId="3026452491" sldId="353"/>
            <ac:spMk id="9" creationId="{2A1317DF-FA6C-B20E-A7BD-0166387596B8}"/>
          </ac:spMkLst>
        </pc:spChg>
        <pc:spChg chg="add del mod">
          <ac:chgData name="邱劲" userId="S::jinqiu@office365.swu.edu.cn::4589f1cc-ea9b-4ca6-a4c0-7c4b05c1955b" providerId="AD" clId="Web-{BAA4063E-B813-FBFB-B3AA-66B135F00C13}" dt="2023-10-30T03:51:25.433" v="138"/>
          <ac:spMkLst>
            <pc:docMk/>
            <pc:sldMk cId="3026452491" sldId="353"/>
            <ac:spMk id="10" creationId="{7B871DD2-2126-93B3-DA95-FD1F0CB6B91C}"/>
          </ac:spMkLst>
        </pc:spChg>
        <pc:spChg chg="add mod">
          <ac:chgData name="邱劲" userId="S::jinqiu@office365.swu.edu.cn::4589f1cc-ea9b-4ca6-a4c0-7c4b05c1955b" providerId="AD" clId="Web-{BAA4063E-B813-FBFB-B3AA-66B135F00C13}" dt="2023-10-30T03:56:02.474" v="165" actId="20577"/>
          <ac:spMkLst>
            <pc:docMk/>
            <pc:sldMk cId="3026452491" sldId="353"/>
            <ac:spMk id="11" creationId="{895B8663-A67F-3456-6C30-0D06FEFA886F}"/>
          </ac:spMkLst>
        </pc:spChg>
      </pc:sldChg>
    </pc:docChg>
  </pc:docChgLst>
  <pc:docChgLst>
    <pc:chgData name="邱劲" userId="S::jinqiu@office365.swu.edu.cn::4589f1cc-ea9b-4ca6-a4c0-7c4b05c1955b" providerId="AD" clId="Web-{97CAFE7E-8BA8-A262-3F21-1FB964B4CC42}"/>
    <pc:docChg chg="addSld delSld modSld">
      <pc:chgData name="邱劲" userId="S::jinqiu@office365.swu.edu.cn::4589f1cc-ea9b-4ca6-a4c0-7c4b05c1955b" providerId="AD" clId="Web-{97CAFE7E-8BA8-A262-3F21-1FB964B4CC42}" dt="2023-11-05T03:05:44.237" v="85" actId="20577"/>
      <pc:docMkLst>
        <pc:docMk/>
      </pc:docMkLst>
      <pc:sldChg chg="modSp">
        <pc:chgData name="邱劲" userId="S::jinqiu@office365.swu.edu.cn::4589f1cc-ea9b-4ca6-a4c0-7c4b05c1955b" providerId="AD" clId="Web-{97CAFE7E-8BA8-A262-3F21-1FB964B4CC42}" dt="2023-11-05T03:05:44.237" v="85" actId="20577"/>
        <pc:sldMkLst>
          <pc:docMk/>
          <pc:sldMk cId="2875424950" sldId="309"/>
        </pc:sldMkLst>
        <pc:spChg chg="mod">
          <ac:chgData name="邱劲" userId="S::jinqiu@office365.swu.edu.cn::4589f1cc-ea9b-4ca6-a4c0-7c4b05c1955b" providerId="AD" clId="Web-{97CAFE7E-8BA8-A262-3F21-1FB964B4CC42}" dt="2023-11-05T03:05:44.237" v="85" actId="20577"/>
          <ac:spMkLst>
            <pc:docMk/>
            <pc:sldMk cId="2875424950" sldId="309"/>
            <ac:spMk id="3" creationId="{00000000-0000-0000-0000-000000000000}"/>
          </ac:spMkLst>
        </pc:spChg>
      </pc:sldChg>
      <pc:sldChg chg="new del">
        <pc:chgData name="邱劲" userId="S::jinqiu@office365.swu.edu.cn::4589f1cc-ea9b-4ca6-a4c0-7c4b05c1955b" providerId="AD" clId="Web-{97CAFE7E-8BA8-A262-3F21-1FB964B4CC42}" dt="2023-11-05T01:59:11.205" v="1"/>
        <pc:sldMkLst>
          <pc:docMk/>
          <pc:sldMk cId="278195852" sldId="354"/>
        </pc:sldMkLst>
      </pc:sldChg>
      <pc:sldChg chg="modSp new del">
        <pc:chgData name="邱劲" userId="S::jinqiu@office365.swu.edu.cn::4589f1cc-ea9b-4ca6-a4c0-7c4b05c1955b" providerId="AD" clId="Web-{97CAFE7E-8BA8-A262-3F21-1FB964B4CC42}" dt="2023-11-05T02:09:13.640" v="79"/>
        <pc:sldMkLst>
          <pc:docMk/>
          <pc:sldMk cId="1841564653" sldId="354"/>
        </pc:sldMkLst>
        <pc:spChg chg="mod">
          <ac:chgData name="邱劲" userId="S::jinqiu@office365.swu.edu.cn::4589f1cc-ea9b-4ca6-a4c0-7c4b05c1955b" providerId="AD" clId="Web-{97CAFE7E-8BA8-A262-3F21-1FB964B4CC42}" dt="2023-11-05T02:05:42.758" v="59" actId="20577"/>
          <ac:spMkLst>
            <pc:docMk/>
            <pc:sldMk cId="1841564653" sldId="354"/>
            <ac:spMk id="2" creationId="{7243EA02-B188-3AF3-0133-295EA8076177}"/>
          </ac:spMkLst>
        </pc:spChg>
        <pc:spChg chg="mod">
          <ac:chgData name="邱劲" userId="S::jinqiu@office365.swu.edu.cn::4589f1cc-ea9b-4ca6-a4c0-7c4b05c1955b" providerId="AD" clId="Web-{97CAFE7E-8BA8-A262-3F21-1FB964B4CC42}" dt="2023-11-05T02:07:19.431" v="65" actId="20577"/>
          <ac:spMkLst>
            <pc:docMk/>
            <pc:sldMk cId="1841564653" sldId="354"/>
            <ac:spMk id="3" creationId="{7BECD8B5-84C3-45FF-AB5F-74B33B1BAFF5}"/>
          </ac:spMkLst>
        </pc:spChg>
      </pc:sldChg>
      <pc:sldChg chg="add">
        <pc:chgData name="邱劲" userId="S::jinqiu@office365.swu.edu.cn::4589f1cc-ea9b-4ca6-a4c0-7c4b05c1955b" providerId="AD" clId="Web-{97CAFE7E-8BA8-A262-3F21-1FB964B4CC42}" dt="2023-11-05T02:09:17.218" v="80"/>
        <pc:sldMkLst>
          <pc:docMk/>
          <pc:sldMk cId="2008624043" sldId="354"/>
        </pc:sldMkLst>
      </pc:sldChg>
    </pc:docChg>
  </pc:docChgLst>
  <pc:docChgLst>
    <pc:chgData name="邱劲" userId="S::jinqiu@office365.swu.edu.cn::4589f1cc-ea9b-4ca6-a4c0-7c4b05c1955b" providerId="AD" clId="Web-{87EDFE66-1B03-4E86-9F29-4D45A157546E}"/>
    <pc:docChg chg="modSld">
      <pc:chgData name="邱劲" userId="S::jinqiu@office365.swu.edu.cn::4589f1cc-ea9b-4ca6-a4c0-7c4b05c1955b" providerId="AD" clId="Web-{87EDFE66-1B03-4E86-9F29-4D45A157546E}" dt="2023-11-05T01:54:57.907" v="7" actId="20577"/>
      <pc:docMkLst>
        <pc:docMk/>
      </pc:docMkLst>
      <pc:sldChg chg="modSp">
        <pc:chgData name="邱劲" userId="S::jinqiu@office365.swu.edu.cn::4589f1cc-ea9b-4ca6-a4c0-7c4b05c1955b" providerId="AD" clId="Web-{87EDFE66-1B03-4E86-9F29-4D45A157546E}" dt="2023-11-05T01:54:57.907" v="7" actId="20577"/>
        <pc:sldMkLst>
          <pc:docMk/>
          <pc:sldMk cId="3964596910" sldId="304"/>
        </pc:sldMkLst>
        <pc:spChg chg="mod">
          <ac:chgData name="邱劲" userId="S::jinqiu@office365.swu.edu.cn::4589f1cc-ea9b-4ca6-a4c0-7c4b05c1955b" providerId="AD" clId="Web-{87EDFE66-1B03-4E86-9F29-4D45A157546E}" dt="2023-11-05T01:54:57.907" v="7" actId="20577"/>
          <ac:spMkLst>
            <pc:docMk/>
            <pc:sldMk cId="3964596910" sldId="304"/>
            <ac:spMk id="3" creationId="{00000000-0000-0000-0000-000000000000}"/>
          </ac:spMkLst>
        </pc:spChg>
      </pc:sldChg>
    </pc:docChg>
  </pc:docChgLst>
  <pc:docChgLst>
    <pc:chgData name="邱劲" userId="S::jinqiu@office365.swu.edu.cn::4589f1cc-ea9b-4ca6-a4c0-7c4b05c1955b" providerId="AD" clId="Web-{88BFE60F-5BF8-9FDA-817D-E15FE4E87A67}"/>
    <pc:docChg chg="delSld modSld">
      <pc:chgData name="邱劲" userId="S::jinqiu@office365.swu.edu.cn::4589f1cc-ea9b-4ca6-a4c0-7c4b05c1955b" providerId="AD" clId="Web-{88BFE60F-5BF8-9FDA-817D-E15FE4E87A67}" dt="2023-10-29T08:42:27.528" v="27" actId="1076"/>
      <pc:docMkLst>
        <pc:docMk/>
      </pc:docMkLst>
      <pc:sldChg chg="modSp">
        <pc:chgData name="邱劲" userId="S::jinqiu@office365.swu.edu.cn::4589f1cc-ea9b-4ca6-a4c0-7c4b05c1955b" providerId="AD" clId="Web-{88BFE60F-5BF8-9FDA-817D-E15FE4E87A67}" dt="2023-10-29T07:41:57.970" v="0" actId="14100"/>
        <pc:sldMkLst>
          <pc:docMk/>
          <pc:sldMk cId="14522343" sldId="260"/>
        </pc:sldMkLst>
        <pc:spChg chg="mod">
          <ac:chgData name="邱劲" userId="S::jinqiu@office365.swu.edu.cn::4589f1cc-ea9b-4ca6-a4c0-7c4b05c1955b" providerId="AD" clId="Web-{88BFE60F-5BF8-9FDA-817D-E15FE4E87A67}" dt="2023-10-29T07:41:57.970" v="0" actId="14100"/>
          <ac:spMkLst>
            <pc:docMk/>
            <pc:sldMk cId="14522343" sldId="260"/>
            <ac:spMk id="2" creationId="{00000000-0000-0000-0000-000000000000}"/>
          </ac:spMkLst>
        </pc:spChg>
      </pc:sldChg>
      <pc:sldChg chg="modSp">
        <pc:chgData name="邱劲" userId="S::jinqiu@office365.swu.edu.cn::4589f1cc-ea9b-4ca6-a4c0-7c4b05c1955b" providerId="AD" clId="Web-{88BFE60F-5BF8-9FDA-817D-E15FE4E87A67}" dt="2023-10-29T07:42:08.704" v="1" actId="20577"/>
        <pc:sldMkLst>
          <pc:docMk/>
          <pc:sldMk cId="402998186" sldId="261"/>
        </pc:sldMkLst>
        <pc:spChg chg="mod">
          <ac:chgData name="邱劲" userId="S::jinqiu@office365.swu.edu.cn::4589f1cc-ea9b-4ca6-a4c0-7c4b05c1955b" providerId="AD" clId="Web-{88BFE60F-5BF8-9FDA-817D-E15FE4E87A67}" dt="2023-10-29T07:42:08.704" v="1" actId="20577"/>
          <ac:spMkLst>
            <pc:docMk/>
            <pc:sldMk cId="402998186" sldId="261"/>
            <ac:spMk id="3" creationId="{00000000-0000-0000-0000-000000000000}"/>
          </ac:spMkLst>
        </pc:spChg>
      </pc:sldChg>
      <pc:sldChg chg="addSp delSp modSp mod setBg">
        <pc:chgData name="邱劲" userId="S::jinqiu@office365.swu.edu.cn::4589f1cc-ea9b-4ca6-a4c0-7c4b05c1955b" providerId="AD" clId="Web-{88BFE60F-5BF8-9FDA-817D-E15FE4E87A67}" dt="2023-10-29T08:01:43.312" v="3"/>
        <pc:sldMkLst>
          <pc:docMk/>
          <pc:sldMk cId="832746316" sldId="271"/>
        </pc:sldMkLst>
        <pc:spChg chg="mod">
          <ac:chgData name="邱劲" userId="S::jinqiu@office365.swu.edu.cn::4589f1cc-ea9b-4ca6-a4c0-7c4b05c1955b" providerId="AD" clId="Web-{88BFE60F-5BF8-9FDA-817D-E15FE4E87A67}" dt="2023-10-29T08:01:43.312" v="3"/>
          <ac:spMkLst>
            <pc:docMk/>
            <pc:sldMk cId="832746316" sldId="271"/>
            <ac:spMk id="2" creationId="{00000000-0000-0000-0000-000000000000}"/>
          </ac:spMkLst>
        </pc:spChg>
        <pc:spChg chg="mod">
          <ac:chgData name="邱劲" userId="S::jinqiu@office365.swu.edu.cn::4589f1cc-ea9b-4ca6-a4c0-7c4b05c1955b" providerId="AD" clId="Web-{88BFE60F-5BF8-9FDA-817D-E15FE4E87A67}" dt="2023-10-29T08:01:43.312" v="3"/>
          <ac:spMkLst>
            <pc:docMk/>
            <pc:sldMk cId="832746316" sldId="271"/>
            <ac:spMk id="3" creationId="{00000000-0000-0000-0000-000000000000}"/>
          </ac:spMkLst>
        </pc:spChg>
        <pc:spChg chg="mod">
          <ac:chgData name="邱劲" userId="S::jinqiu@office365.swu.edu.cn::4589f1cc-ea9b-4ca6-a4c0-7c4b05c1955b" providerId="AD" clId="Web-{88BFE60F-5BF8-9FDA-817D-E15FE4E87A67}" dt="2023-10-29T08:01:43.312" v="3"/>
          <ac:spMkLst>
            <pc:docMk/>
            <pc:sldMk cId="832746316" sldId="271"/>
            <ac:spMk id="6" creationId="{00000000-0000-0000-0000-000000000000}"/>
          </ac:spMkLst>
        </pc:spChg>
        <pc:spChg chg="add del">
          <ac:chgData name="邱劲" userId="S::jinqiu@office365.swu.edu.cn::4589f1cc-ea9b-4ca6-a4c0-7c4b05c1955b" providerId="AD" clId="Web-{88BFE60F-5BF8-9FDA-817D-E15FE4E87A67}" dt="2023-10-29T08:01:43.312" v="3"/>
          <ac:spMkLst>
            <pc:docMk/>
            <pc:sldMk cId="832746316" sldId="271"/>
            <ac:spMk id="11" creationId="{907EF6B7-1338-4443-8C46-6A318D952DFD}"/>
          </ac:spMkLst>
        </pc:spChg>
        <pc:spChg chg="add del">
          <ac:chgData name="邱劲" userId="S::jinqiu@office365.swu.edu.cn::4589f1cc-ea9b-4ca6-a4c0-7c4b05c1955b" providerId="AD" clId="Web-{88BFE60F-5BF8-9FDA-817D-E15FE4E87A67}" dt="2023-10-29T08:01:43.312" v="3"/>
          <ac:spMkLst>
            <pc:docMk/>
            <pc:sldMk cId="832746316" sldId="271"/>
            <ac:spMk id="13" creationId="{DAAE4CDD-124C-4DCF-9584-B6033B545DD5}"/>
          </ac:spMkLst>
        </pc:spChg>
        <pc:spChg chg="add del">
          <ac:chgData name="邱劲" userId="S::jinqiu@office365.swu.edu.cn::4589f1cc-ea9b-4ca6-a4c0-7c4b05c1955b" providerId="AD" clId="Web-{88BFE60F-5BF8-9FDA-817D-E15FE4E87A67}" dt="2023-10-29T08:01:43.312" v="3"/>
          <ac:spMkLst>
            <pc:docMk/>
            <pc:sldMk cId="832746316" sldId="271"/>
            <ac:spMk id="15" creationId="{081E4A58-353D-44AE-B2FC-2A74E2E400F7}"/>
          </ac:spMkLst>
        </pc:spChg>
      </pc:sldChg>
      <pc:sldChg chg="modSp">
        <pc:chgData name="邱劲" userId="S::jinqiu@office365.swu.edu.cn::4589f1cc-ea9b-4ca6-a4c0-7c4b05c1955b" providerId="AD" clId="Web-{88BFE60F-5BF8-9FDA-817D-E15FE4E87A67}" dt="2023-10-29T08:15:57.809" v="5" actId="20577"/>
        <pc:sldMkLst>
          <pc:docMk/>
          <pc:sldMk cId="724097701" sldId="273"/>
        </pc:sldMkLst>
        <pc:spChg chg="mod">
          <ac:chgData name="邱劲" userId="S::jinqiu@office365.swu.edu.cn::4589f1cc-ea9b-4ca6-a4c0-7c4b05c1955b" providerId="AD" clId="Web-{88BFE60F-5BF8-9FDA-817D-E15FE4E87A67}" dt="2023-10-29T08:15:57.809" v="5" actId="20577"/>
          <ac:spMkLst>
            <pc:docMk/>
            <pc:sldMk cId="724097701" sldId="273"/>
            <ac:spMk id="3" creationId="{00000000-0000-0000-0000-000000000000}"/>
          </ac:spMkLst>
        </pc:spChg>
      </pc:sldChg>
      <pc:sldChg chg="modSp">
        <pc:chgData name="邱劲" userId="S::jinqiu@office365.swu.edu.cn::4589f1cc-ea9b-4ca6-a4c0-7c4b05c1955b" providerId="AD" clId="Web-{88BFE60F-5BF8-9FDA-817D-E15FE4E87A67}" dt="2023-10-29T08:32:15.486" v="14" actId="1076"/>
        <pc:sldMkLst>
          <pc:docMk/>
          <pc:sldMk cId="3216486007" sldId="288"/>
        </pc:sldMkLst>
        <pc:graphicFrameChg chg="mod modGraphic">
          <ac:chgData name="邱劲" userId="S::jinqiu@office365.swu.edu.cn::4589f1cc-ea9b-4ca6-a4c0-7c4b05c1955b" providerId="AD" clId="Web-{88BFE60F-5BF8-9FDA-817D-E15FE4E87A67}" dt="2023-10-29T08:32:15.486" v="14" actId="1076"/>
          <ac:graphicFrameMkLst>
            <pc:docMk/>
            <pc:sldMk cId="3216486007" sldId="288"/>
            <ac:graphicFrameMk id="8" creationId="{00000000-0000-0000-0000-000000000000}"/>
          </ac:graphicFrameMkLst>
        </pc:graphicFrameChg>
      </pc:sldChg>
      <pc:sldChg chg="modSp">
        <pc:chgData name="邱劲" userId="S::jinqiu@office365.swu.edu.cn::4589f1cc-ea9b-4ca6-a4c0-7c4b05c1955b" providerId="AD" clId="Web-{88BFE60F-5BF8-9FDA-817D-E15FE4E87A67}" dt="2023-10-29T08:33:26.695" v="15" actId="1076"/>
        <pc:sldMkLst>
          <pc:docMk/>
          <pc:sldMk cId="243453206" sldId="291"/>
        </pc:sldMkLst>
        <pc:spChg chg="mod">
          <ac:chgData name="邱劲" userId="S::jinqiu@office365.swu.edu.cn::4589f1cc-ea9b-4ca6-a4c0-7c4b05c1955b" providerId="AD" clId="Web-{88BFE60F-5BF8-9FDA-817D-E15FE4E87A67}" dt="2023-10-29T08:33:26.695" v="15" actId="1076"/>
          <ac:spMkLst>
            <pc:docMk/>
            <pc:sldMk cId="243453206" sldId="291"/>
            <ac:spMk id="3" creationId="{00000000-0000-0000-0000-000000000000}"/>
          </ac:spMkLst>
        </pc:spChg>
      </pc:sldChg>
      <pc:sldChg chg="delSp modSp">
        <pc:chgData name="邱劲" userId="S::jinqiu@office365.swu.edu.cn::4589f1cc-ea9b-4ca6-a4c0-7c4b05c1955b" providerId="AD" clId="Web-{88BFE60F-5BF8-9FDA-817D-E15FE4E87A67}" dt="2023-10-29T08:40:55.900" v="18"/>
        <pc:sldMkLst>
          <pc:docMk/>
          <pc:sldMk cId="626222664" sldId="301"/>
        </pc:sldMkLst>
        <pc:spChg chg="del mod">
          <ac:chgData name="邱劲" userId="S::jinqiu@office365.swu.edu.cn::4589f1cc-ea9b-4ca6-a4c0-7c4b05c1955b" providerId="AD" clId="Web-{88BFE60F-5BF8-9FDA-817D-E15FE4E87A67}" dt="2023-10-29T08:40:55.900" v="18"/>
          <ac:spMkLst>
            <pc:docMk/>
            <pc:sldMk cId="626222664" sldId="301"/>
            <ac:spMk id="5" creationId="{00000000-0000-0000-0000-000000000000}"/>
          </ac:spMkLst>
        </pc:spChg>
      </pc:sldChg>
      <pc:sldChg chg="modSp">
        <pc:chgData name="邱劲" userId="S::jinqiu@office365.swu.edu.cn::4589f1cc-ea9b-4ca6-a4c0-7c4b05c1955b" providerId="AD" clId="Web-{88BFE60F-5BF8-9FDA-817D-E15FE4E87A67}" dt="2023-10-29T08:41:42.416" v="20" actId="1076"/>
        <pc:sldMkLst>
          <pc:docMk/>
          <pc:sldMk cId="3964596910" sldId="304"/>
        </pc:sldMkLst>
        <pc:spChg chg="mod">
          <ac:chgData name="邱劲" userId="S::jinqiu@office365.swu.edu.cn::4589f1cc-ea9b-4ca6-a4c0-7c4b05c1955b" providerId="AD" clId="Web-{88BFE60F-5BF8-9FDA-817D-E15FE4E87A67}" dt="2023-10-29T08:41:42.416" v="20" actId="1076"/>
          <ac:spMkLst>
            <pc:docMk/>
            <pc:sldMk cId="3964596910" sldId="304"/>
            <ac:spMk id="3" creationId="{00000000-0000-0000-0000-000000000000}"/>
          </ac:spMkLst>
        </pc:spChg>
      </pc:sldChg>
      <pc:sldChg chg="del">
        <pc:chgData name="邱劲" userId="S::jinqiu@office365.swu.edu.cn::4589f1cc-ea9b-4ca6-a4c0-7c4b05c1955b" providerId="AD" clId="Web-{88BFE60F-5BF8-9FDA-817D-E15FE4E87A67}" dt="2023-10-29T08:41:59.182" v="21"/>
        <pc:sldMkLst>
          <pc:docMk/>
          <pc:sldMk cId="1277881614" sldId="307"/>
        </pc:sldMkLst>
      </pc:sldChg>
      <pc:sldChg chg="modSp">
        <pc:chgData name="邱劲" userId="S::jinqiu@office365.swu.edu.cn::4589f1cc-ea9b-4ca6-a4c0-7c4b05c1955b" providerId="AD" clId="Web-{88BFE60F-5BF8-9FDA-817D-E15FE4E87A67}" dt="2023-10-29T08:42:12.369" v="23" actId="1076"/>
        <pc:sldMkLst>
          <pc:docMk/>
          <pc:sldMk cId="2875424950" sldId="309"/>
        </pc:sldMkLst>
        <pc:spChg chg="mod">
          <ac:chgData name="邱劲" userId="S::jinqiu@office365.swu.edu.cn::4589f1cc-ea9b-4ca6-a4c0-7c4b05c1955b" providerId="AD" clId="Web-{88BFE60F-5BF8-9FDA-817D-E15FE4E87A67}" dt="2023-10-29T08:42:12.369" v="23" actId="1076"/>
          <ac:spMkLst>
            <pc:docMk/>
            <pc:sldMk cId="2875424950" sldId="309"/>
            <ac:spMk id="3" creationId="{00000000-0000-0000-0000-000000000000}"/>
          </ac:spMkLst>
        </pc:spChg>
      </pc:sldChg>
      <pc:sldChg chg="modSp">
        <pc:chgData name="邱劲" userId="S::jinqiu@office365.swu.edu.cn::4589f1cc-ea9b-4ca6-a4c0-7c4b05c1955b" providerId="AD" clId="Web-{88BFE60F-5BF8-9FDA-817D-E15FE4E87A67}" dt="2023-10-29T08:42:27.528" v="27" actId="1076"/>
        <pc:sldMkLst>
          <pc:docMk/>
          <pc:sldMk cId="3833892653" sldId="310"/>
        </pc:sldMkLst>
        <pc:spChg chg="mod">
          <ac:chgData name="邱劲" userId="S::jinqiu@office365.swu.edu.cn::4589f1cc-ea9b-4ca6-a4c0-7c4b05c1955b" providerId="AD" clId="Web-{88BFE60F-5BF8-9FDA-817D-E15FE4E87A67}" dt="2023-10-29T08:42:27.528" v="27" actId="1076"/>
          <ac:spMkLst>
            <pc:docMk/>
            <pc:sldMk cId="3833892653" sldId="310"/>
            <ac:spMk id="3" creationId="{00000000-0000-0000-0000-000000000000}"/>
          </ac:spMkLst>
        </pc:spChg>
      </pc:sldChg>
    </pc:docChg>
  </pc:docChgLst>
  <pc:docChgLst>
    <pc:chgData name="邱劲" userId="S::jinqiu@office365.swu.edu.cn::4589f1cc-ea9b-4ca6-a4c0-7c4b05c1955b" providerId="AD" clId="Web-{5EA85554-36EA-477D-B5E9-C38CEFD1C311}"/>
    <pc:docChg chg="modSld">
      <pc:chgData name="邱劲" userId="S::jinqiu@office365.swu.edu.cn::4589f1cc-ea9b-4ca6-a4c0-7c4b05c1955b" providerId="AD" clId="Web-{5EA85554-36EA-477D-B5E9-C38CEFD1C311}" dt="2023-10-30T13:51:00.252" v="2" actId="14100"/>
      <pc:docMkLst>
        <pc:docMk/>
      </pc:docMkLst>
      <pc:sldChg chg="modSp">
        <pc:chgData name="邱劲" userId="S::jinqiu@office365.swu.edu.cn::4589f1cc-ea9b-4ca6-a4c0-7c4b05c1955b" providerId="AD" clId="Web-{5EA85554-36EA-477D-B5E9-C38CEFD1C311}" dt="2023-10-30T13:50:52.824" v="1" actId="1076"/>
        <pc:sldMkLst>
          <pc:docMk/>
          <pc:sldMk cId="388278158" sldId="347"/>
        </pc:sldMkLst>
        <pc:spChg chg="mod">
          <ac:chgData name="邱劲" userId="S::jinqiu@office365.swu.edu.cn::4589f1cc-ea9b-4ca6-a4c0-7c4b05c1955b" providerId="AD" clId="Web-{5EA85554-36EA-477D-B5E9-C38CEFD1C311}" dt="2023-10-30T13:50:50.480" v="0" actId="14100"/>
          <ac:spMkLst>
            <pc:docMk/>
            <pc:sldMk cId="388278158" sldId="347"/>
            <ac:spMk id="3" creationId="{00000000-0000-0000-0000-000000000000}"/>
          </ac:spMkLst>
        </pc:spChg>
        <pc:spChg chg="mod">
          <ac:chgData name="邱劲" userId="S::jinqiu@office365.swu.edu.cn::4589f1cc-ea9b-4ca6-a4c0-7c4b05c1955b" providerId="AD" clId="Web-{5EA85554-36EA-477D-B5E9-C38CEFD1C311}" dt="2023-10-30T13:50:52.824" v="1" actId="1076"/>
          <ac:spMkLst>
            <pc:docMk/>
            <pc:sldMk cId="388278158" sldId="347"/>
            <ac:spMk id="8" creationId="{00000000-0000-0000-0000-000000000000}"/>
          </ac:spMkLst>
        </pc:spChg>
      </pc:sldChg>
      <pc:sldChg chg="modSp">
        <pc:chgData name="邱劲" userId="S::jinqiu@office365.swu.edu.cn::4589f1cc-ea9b-4ca6-a4c0-7c4b05c1955b" providerId="AD" clId="Web-{5EA85554-36EA-477D-B5E9-C38CEFD1C311}" dt="2023-10-30T13:51:00.252" v="2" actId="14100"/>
        <pc:sldMkLst>
          <pc:docMk/>
          <pc:sldMk cId="2307207883" sldId="348"/>
        </pc:sldMkLst>
        <pc:spChg chg="mod">
          <ac:chgData name="邱劲" userId="S::jinqiu@office365.swu.edu.cn::4589f1cc-ea9b-4ca6-a4c0-7c4b05c1955b" providerId="AD" clId="Web-{5EA85554-36EA-477D-B5E9-C38CEFD1C311}" dt="2023-10-30T13:51:00.252" v="2" actId="14100"/>
          <ac:spMkLst>
            <pc:docMk/>
            <pc:sldMk cId="2307207883" sldId="348"/>
            <ac:spMk id="3"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F74E22-21AA-4DF1-9F22-E9BA3EDBBF56}" type="doc">
      <dgm:prSet loTypeId="urn:microsoft.com/office/officeart/2005/8/layout/list1" loCatId="list" qsTypeId="urn:microsoft.com/office/officeart/2005/8/quickstyle/simple1" qsCatId="simple" csTypeId="urn:microsoft.com/office/officeart/2005/8/colors/accent4_2" csCatId="accent4"/>
      <dgm:spPr/>
      <dgm:t>
        <a:bodyPr/>
        <a:lstStyle/>
        <a:p>
          <a:endParaRPr lang="en-US"/>
        </a:p>
      </dgm:t>
    </dgm:pt>
    <dgm:pt modelId="{E96BFAB0-ED16-4036-8649-ABC94A52C13D}">
      <dgm:prSet/>
      <dgm:spPr/>
      <dgm:t>
        <a:bodyPr/>
        <a:lstStyle/>
        <a:p>
          <a:r>
            <a:rPr lang="en-US"/>
            <a:t>Linux</a:t>
          </a:r>
          <a:r>
            <a:rPr lang="zh-CN"/>
            <a:t>系统下的用户账户（简称用户）有两种</a:t>
          </a:r>
          <a:endParaRPr lang="en-US"/>
        </a:p>
      </dgm:t>
    </dgm:pt>
    <dgm:pt modelId="{79A366C6-3C13-4D54-B899-09F5F12E9AF2}" type="parTrans" cxnId="{70391842-88F4-4D80-88DC-0E140B2F0DF1}">
      <dgm:prSet/>
      <dgm:spPr/>
      <dgm:t>
        <a:bodyPr/>
        <a:lstStyle/>
        <a:p>
          <a:endParaRPr lang="en-US"/>
        </a:p>
      </dgm:t>
    </dgm:pt>
    <dgm:pt modelId="{C9A09510-5DAC-4DC7-9E29-7E25F7AF46FA}" type="sibTrans" cxnId="{70391842-88F4-4D80-88DC-0E140B2F0DF1}">
      <dgm:prSet/>
      <dgm:spPr/>
      <dgm:t>
        <a:bodyPr/>
        <a:lstStyle/>
        <a:p>
          <a:endParaRPr lang="en-US"/>
        </a:p>
      </dgm:t>
    </dgm:pt>
    <dgm:pt modelId="{59E584AA-1A7E-496D-973D-E0FD3BC18FD2}">
      <dgm:prSet/>
      <dgm:spPr/>
      <dgm:t>
        <a:bodyPr/>
        <a:lstStyle/>
        <a:p>
          <a:r>
            <a:rPr lang="zh-CN"/>
            <a:t>普通用户账户：在系统上的任务是进行普通工作</a:t>
          </a:r>
          <a:endParaRPr lang="en-US"/>
        </a:p>
      </dgm:t>
    </dgm:pt>
    <dgm:pt modelId="{64FBABD7-EDDE-48BD-AA9A-3B33FC1B0D20}" type="parTrans" cxnId="{C62DFFAA-BA82-476D-BD2C-844EAF6634CF}">
      <dgm:prSet/>
      <dgm:spPr/>
      <dgm:t>
        <a:bodyPr/>
        <a:lstStyle/>
        <a:p>
          <a:endParaRPr lang="en-US"/>
        </a:p>
      </dgm:t>
    </dgm:pt>
    <dgm:pt modelId="{9C9140DF-C38A-475C-B363-F25680A34CD1}" type="sibTrans" cxnId="{C62DFFAA-BA82-476D-BD2C-844EAF6634CF}">
      <dgm:prSet/>
      <dgm:spPr/>
      <dgm:t>
        <a:bodyPr/>
        <a:lstStyle/>
        <a:p>
          <a:endParaRPr lang="en-US"/>
        </a:p>
      </dgm:t>
    </dgm:pt>
    <dgm:pt modelId="{2FAEC3F6-51F7-417A-9947-1EFC63DA00E5}">
      <dgm:prSet/>
      <dgm:spPr/>
      <dgm:t>
        <a:bodyPr/>
        <a:lstStyle/>
        <a:p>
          <a:r>
            <a:rPr lang="zh-CN"/>
            <a:t>超级用户账户（或管理员账户）：在系统上的任务是对普通用户和整个系统进行管理。</a:t>
          </a:r>
          <a:endParaRPr lang="en-US"/>
        </a:p>
      </dgm:t>
    </dgm:pt>
    <dgm:pt modelId="{07F49548-0739-427E-B071-2A21A9F4F1BE}" type="parTrans" cxnId="{D913E1AD-6CA2-4709-8543-7D585EB934EF}">
      <dgm:prSet/>
      <dgm:spPr/>
      <dgm:t>
        <a:bodyPr/>
        <a:lstStyle/>
        <a:p>
          <a:endParaRPr lang="en-US"/>
        </a:p>
      </dgm:t>
    </dgm:pt>
    <dgm:pt modelId="{9BFD320C-B0C4-4C69-8BA3-0E865F69B9EF}" type="sibTrans" cxnId="{D913E1AD-6CA2-4709-8543-7D585EB934EF}">
      <dgm:prSet/>
      <dgm:spPr/>
      <dgm:t>
        <a:bodyPr/>
        <a:lstStyle/>
        <a:p>
          <a:endParaRPr lang="en-US"/>
        </a:p>
      </dgm:t>
    </dgm:pt>
    <dgm:pt modelId="{05CB70D1-E024-4152-B05E-626C1505EA56}">
      <dgm:prSet/>
      <dgm:spPr/>
      <dgm:t>
        <a:bodyPr/>
        <a:lstStyle/>
        <a:p>
          <a:r>
            <a:rPr lang="zh-CN"/>
            <a:t>每个用户都被分配了一个唯一的用户</a:t>
          </a:r>
          <a:r>
            <a:rPr lang="en-US"/>
            <a:t>ID</a:t>
          </a:r>
          <a:r>
            <a:rPr lang="zh-CN"/>
            <a:t>号（</a:t>
          </a:r>
          <a:r>
            <a:rPr lang="en-US"/>
            <a:t>UID</a:t>
          </a:r>
          <a:r>
            <a:rPr lang="zh-CN"/>
            <a:t>） </a:t>
          </a:r>
          <a:endParaRPr lang="en-US"/>
        </a:p>
      </dgm:t>
    </dgm:pt>
    <dgm:pt modelId="{ABE858A5-8F17-486A-87DA-D41DE553D541}" type="parTrans" cxnId="{E20741C0-E71B-416B-A25D-28920E6C4DAE}">
      <dgm:prSet/>
      <dgm:spPr/>
      <dgm:t>
        <a:bodyPr/>
        <a:lstStyle/>
        <a:p>
          <a:endParaRPr lang="en-US"/>
        </a:p>
      </dgm:t>
    </dgm:pt>
    <dgm:pt modelId="{A6C82ADB-481A-46A9-B62D-AB005DB9A1FC}" type="sibTrans" cxnId="{E20741C0-E71B-416B-A25D-28920E6C4DAE}">
      <dgm:prSet/>
      <dgm:spPr/>
      <dgm:t>
        <a:bodyPr/>
        <a:lstStyle/>
        <a:p>
          <a:endParaRPr lang="en-US"/>
        </a:p>
      </dgm:t>
    </dgm:pt>
    <dgm:pt modelId="{BF740A55-3B11-459D-9E53-64E517C76E1F}">
      <dgm:prSet/>
      <dgm:spPr/>
      <dgm:t>
        <a:bodyPr/>
        <a:lstStyle/>
        <a:p>
          <a:r>
            <a:rPr lang="zh-CN"/>
            <a:t>超级用户：</a:t>
          </a:r>
          <a:r>
            <a:rPr lang="en-US"/>
            <a:t>UID=0</a:t>
          </a:r>
          <a:r>
            <a:rPr lang="zh-CN"/>
            <a:t>，</a:t>
          </a:r>
          <a:r>
            <a:rPr lang="en-US"/>
            <a:t>GID=0</a:t>
          </a:r>
        </a:p>
      </dgm:t>
    </dgm:pt>
    <dgm:pt modelId="{735CAD2F-2CB4-44F4-A2B3-4B80122F8A99}" type="parTrans" cxnId="{59513D4A-69BA-49CE-9A1C-0AF788DCBD71}">
      <dgm:prSet/>
      <dgm:spPr/>
      <dgm:t>
        <a:bodyPr/>
        <a:lstStyle/>
        <a:p>
          <a:endParaRPr lang="en-US"/>
        </a:p>
      </dgm:t>
    </dgm:pt>
    <dgm:pt modelId="{CBC83E46-6E41-40A0-B37D-DB84B67E9A4E}" type="sibTrans" cxnId="{59513D4A-69BA-49CE-9A1C-0AF788DCBD71}">
      <dgm:prSet/>
      <dgm:spPr/>
      <dgm:t>
        <a:bodyPr/>
        <a:lstStyle/>
        <a:p>
          <a:endParaRPr lang="en-US"/>
        </a:p>
      </dgm:t>
    </dgm:pt>
    <dgm:pt modelId="{E20F875F-D500-4120-AD37-6A82D656C74C}">
      <dgm:prSet/>
      <dgm:spPr/>
      <dgm:t>
        <a:bodyPr/>
        <a:lstStyle/>
        <a:p>
          <a:r>
            <a:rPr lang="zh-CN"/>
            <a:t>普通用户：</a:t>
          </a:r>
          <a:r>
            <a:rPr lang="en-US"/>
            <a:t>UID&gt;=1000</a:t>
          </a:r>
        </a:p>
      </dgm:t>
    </dgm:pt>
    <dgm:pt modelId="{4C29DE4E-5A13-4740-A99C-5C7DFACA0774}" type="parTrans" cxnId="{C6650356-6095-4715-B643-2245E480C160}">
      <dgm:prSet/>
      <dgm:spPr/>
      <dgm:t>
        <a:bodyPr/>
        <a:lstStyle/>
        <a:p>
          <a:endParaRPr lang="en-US"/>
        </a:p>
      </dgm:t>
    </dgm:pt>
    <dgm:pt modelId="{86D2E418-607F-4F84-B954-9C65E4B802B8}" type="sibTrans" cxnId="{C6650356-6095-4715-B643-2245E480C160}">
      <dgm:prSet/>
      <dgm:spPr/>
      <dgm:t>
        <a:bodyPr/>
        <a:lstStyle/>
        <a:p>
          <a:endParaRPr lang="en-US"/>
        </a:p>
      </dgm:t>
    </dgm:pt>
    <dgm:pt modelId="{2129978F-7994-4CC2-8911-8C4BE3EE8CBA}">
      <dgm:prSet/>
      <dgm:spPr/>
      <dgm:t>
        <a:bodyPr/>
        <a:lstStyle/>
        <a:p>
          <a:r>
            <a:rPr lang="zh-CN"/>
            <a:t>系统用户（伪用户，不可登录）：</a:t>
          </a:r>
          <a:r>
            <a:rPr lang="en-US"/>
            <a:t>0&lt;UID&lt;1000</a:t>
          </a:r>
        </a:p>
      </dgm:t>
    </dgm:pt>
    <dgm:pt modelId="{8F6F345F-9B92-4F00-B721-1D988BDE8EBE}" type="parTrans" cxnId="{4FFCF5D1-94C1-4CE2-BD8D-CF6C81C3B414}">
      <dgm:prSet/>
      <dgm:spPr/>
      <dgm:t>
        <a:bodyPr/>
        <a:lstStyle/>
        <a:p>
          <a:endParaRPr lang="en-US"/>
        </a:p>
      </dgm:t>
    </dgm:pt>
    <dgm:pt modelId="{D951902C-0D2D-453E-9B78-FC8EAC069C99}" type="sibTrans" cxnId="{4FFCF5D1-94C1-4CE2-BD8D-CF6C81C3B414}">
      <dgm:prSet/>
      <dgm:spPr/>
      <dgm:t>
        <a:bodyPr/>
        <a:lstStyle/>
        <a:p>
          <a:endParaRPr lang="en-US"/>
        </a:p>
      </dgm:t>
    </dgm:pt>
    <dgm:pt modelId="{4D43E176-EB95-428E-9B61-F29535DBD1BF}" type="pres">
      <dgm:prSet presAssocID="{3AF74E22-21AA-4DF1-9F22-E9BA3EDBBF56}" presName="linear" presStyleCnt="0">
        <dgm:presLayoutVars>
          <dgm:dir/>
          <dgm:animLvl val="lvl"/>
          <dgm:resizeHandles val="exact"/>
        </dgm:presLayoutVars>
      </dgm:prSet>
      <dgm:spPr/>
      <dgm:t>
        <a:bodyPr/>
        <a:lstStyle/>
        <a:p>
          <a:endParaRPr lang="zh-CN" altLang="en-US"/>
        </a:p>
      </dgm:t>
    </dgm:pt>
    <dgm:pt modelId="{8B6A9A71-0637-44B1-BBC5-6BFE0FA3C0F4}" type="pres">
      <dgm:prSet presAssocID="{E96BFAB0-ED16-4036-8649-ABC94A52C13D}" presName="parentLin" presStyleCnt="0"/>
      <dgm:spPr/>
    </dgm:pt>
    <dgm:pt modelId="{EC82E119-F2CF-410B-A29F-68CEFDA1996A}" type="pres">
      <dgm:prSet presAssocID="{E96BFAB0-ED16-4036-8649-ABC94A52C13D}" presName="parentLeftMargin" presStyleLbl="node1" presStyleIdx="0" presStyleCnt="2"/>
      <dgm:spPr/>
      <dgm:t>
        <a:bodyPr/>
        <a:lstStyle/>
        <a:p>
          <a:endParaRPr lang="zh-CN" altLang="en-US"/>
        </a:p>
      </dgm:t>
    </dgm:pt>
    <dgm:pt modelId="{B7071BB9-FE31-4869-B2C9-014BBADDBA65}" type="pres">
      <dgm:prSet presAssocID="{E96BFAB0-ED16-4036-8649-ABC94A52C13D}" presName="parentText" presStyleLbl="node1" presStyleIdx="0" presStyleCnt="2">
        <dgm:presLayoutVars>
          <dgm:chMax val="0"/>
          <dgm:bulletEnabled val="1"/>
        </dgm:presLayoutVars>
      </dgm:prSet>
      <dgm:spPr/>
      <dgm:t>
        <a:bodyPr/>
        <a:lstStyle/>
        <a:p>
          <a:endParaRPr lang="zh-CN" altLang="en-US"/>
        </a:p>
      </dgm:t>
    </dgm:pt>
    <dgm:pt modelId="{5B8AB62B-0AA1-467C-94BF-E75F8AE2BD4C}" type="pres">
      <dgm:prSet presAssocID="{E96BFAB0-ED16-4036-8649-ABC94A52C13D}" presName="negativeSpace" presStyleCnt="0"/>
      <dgm:spPr/>
    </dgm:pt>
    <dgm:pt modelId="{011804B8-72F8-4FF2-B681-C5CFB0DC5BFD}" type="pres">
      <dgm:prSet presAssocID="{E96BFAB0-ED16-4036-8649-ABC94A52C13D}" presName="childText" presStyleLbl="conFgAcc1" presStyleIdx="0" presStyleCnt="2">
        <dgm:presLayoutVars>
          <dgm:bulletEnabled val="1"/>
        </dgm:presLayoutVars>
      </dgm:prSet>
      <dgm:spPr/>
      <dgm:t>
        <a:bodyPr/>
        <a:lstStyle/>
        <a:p>
          <a:endParaRPr lang="zh-CN" altLang="en-US"/>
        </a:p>
      </dgm:t>
    </dgm:pt>
    <dgm:pt modelId="{468ADD0B-D5D9-4883-9AB7-061F2E566590}" type="pres">
      <dgm:prSet presAssocID="{C9A09510-5DAC-4DC7-9E29-7E25F7AF46FA}" presName="spaceBetweenRectangles" presStyleCnt="0"/>
      <dgm:spPr/>
    </dgm:pt>
    <dgm:pt modelId="{81A03CA0-119F-49AB-8A02-F3686C3E6DA9}" type="pres">
      <dgm:prSet presAssocID="{05CB70D1-E024-4152-B05E-626C1505EA56}" presName="parentLin" presStyleCnt="0"/>
      <dgm:spPr/>
    </dgm:pt>
    <dgm:pt modelId="{7C6DA666-FDE0-475C-A96E-EFEF60DB1E97}" type="pres">
      <dgm:prSet presAssocID="{05CB70D1-E024-4152-B05E-626C1505EA56}" presName="parentLeftMargin" presStyleLbl="node1" presStyleIdx="0" presStyleCnt="2"/>
      <dgm:spPr/>
      <dgm:t>
        <a:bodyPr/>
        <a:lstStyle/>
        <a:p>
          <a:endParaRPr lang="zh-CN" altLang="en-US"/>
        </a:p>
      </dgm:t>
    </dgm:pt>
    <dgm:pt modelId="{55FB735D-660A-49DF-8E2F-9A673EF4AF12}" type="pres">
      <dgm:prSet presAssocID="{05CB70D1-E024-4152-B05E-626C1505EA56}" presName="parentText" presStyleLbl="node1" presStyleIdx="1" presStyleCnt="2">
        <dgm:presLayoutVars>
          <dgm:chMax val="0"/>
          <dgm:bulletEnabled val="1"/>
        </dgm:presLayoutVars>
      </dgm:prSet>
      <dgm:spPr/>
      <dgm:t>
        <a:bodyPr/>
        <a:lstStyle/>
        <a:p>
          <a:endParaRPr lang="zh-CN" altLang="en-US"/>
        </a:p>
      </dgm:t>
    </dgm:pt>
    <dgm:pt modelId="{DDB9E5B5-F283-44B7-A307-D9F3D4C29C10}" type="pres">
      <dgm:prSet presAssocID="{05CB70D1-E024-4152-B05E-626C1505EA56}" presName="negativeSpace" presStyleCnt="0"/>
      <dgm:spPr/>
    </dgm:pt>
    <dgm:pt modelId="{660E935E-AF8F-469F-8412-8C29E249BDC1}" type="pres">
      <dgm:prSet presAssocID="{05CB70D1-E024-4152-B05E-626C1505EA56}" presName="childText" presStyleLbl="conFgAcc1" presStyleIdx="1" presStyleCnt="2">
        <dgm:presLayoutVars>
          <dgm:bulletEnabled val="1"/>
        </dgm:presLayoutVars>
      </dgm:prSet>
      <dgm:spPr/>
      <dgm:t>
        <a:bodyPr/>
        <a:lstStyle/>
        <a:p>
          <a:endParaRPr lang="zh-CN" altLang="en-US"/>
        </a:p>
      </dgm:t>
    </dgm:pt>
  </dgm:ptLst>
  <dgm:cxnLst>
    <dgm:cxn modelId="{E20741C0-E71B-416B-A25D-28920E6C4DAE}" srcId="{3AF74E22-21AA-4DF1-9F22-E9BA3EDBBF56}" destId="{05CB70D1-E024-4152-B05E-626C1505EA56}" srcOrd="1" destOrd="0" parTransId="{ABE858A5-8F17-486A-87DA-D41DE553D541}" sibTransId="{A6C82ADB-481A-46A9-B62D-AB005DB9A1FC}"/>
    <dgm:cxn modelId="{AB6A54A8-0404-41EA-8C18-2EEBAF0DE213}" type="presOf" srcId="{05CB70D1-E024-4152-B05E-626C1505EA56}" destId="{7C6DA666-FDE0-475C-A96E-EFEF60DB1E97}" srcOrd="0" destOrd="0" presId="urn:microsoft.com/office/officeart/2005/8/layout/list1"/>
    <dgm:cxn modelId="{8B0D7639-D879-4B9C-B943-DFED1E732E65}" type="presOf" srcId="{05CB70D1-E024-4152-B05E-626C1505EA56}" destId="{55FB735D-660A-49DF-8E2F-9A673EF4AF12}" srcOrd="1" destOrd="0" presId="urn:microsoft.com/office/officeart/2005/8/layout/list1"/>
    <dgm:cxn modelId="{4FFCF5D1-94C1-4CE2-BD8D-CF6C81C3B414}" srcId="{05CB70D1-E024-4152-B05E-626C1505EA56}" destId="{2129978F-7994-4CC2-8911-8C4BE3EE8CBA}" srcOrd="2" destOrd="0" parTransId="{8F6F345F-9B92-4F00-B721-1D988BDE8EBE}" sibTransId="{D951902C-0D2D-453E-9B78-FC8EAC069C99}"/>
    <dgm:cxn modelId="{8304170D-AA7A-4FB3-ACA5-A5A59F59F0CC}" type="presOf" srcId="{59E584AA-1A7E-496D-973D-E0FD3BC18FD2}" destId="{011804B8-72F8-4FF2-B681-C5CFB0DC5BFD}" srcOrd="0" destOrd="0" presId="urn:microsoft.com/office/officeart/2005/8/layout/list1"/>
    <dgm:cxn modelId="{C76A4FDB-AEDD-4EF8-AEAD-864D68A7454A}" type="presOf" srcId="{3AF74E22-21AA-4DF1-9F22-E9BA3EDBBF56}" destId="{4D43E176-EB95-428E-9B61-F29535DBD1BF}" srcOrd="0" destOrd="0" presId="urn:microsoft.com/office/officeart/2005/8/layout/list1"/>
    <dgm:cxn modelId="{7183761C-85DD-4310-8AEA-7B8056C0E3B9}" type="presOf" srcId="{2129978F-7994-4CC2-8911-8C4BE3EE8CBA}" destId="{660E935E-AF8F-469F-8412-8C29E249BDC1}" srcOrd="0" destOrd="2" presId="urn:microsoft.com/office/officeart/2005/8/layout/list1"/>
    <dgm:cxn modelId="{C6650356-6095-4715-B643-2245E480C160}" srcId="{05CB70D1-E024-4152-B05E-626C1505EA56}" destId="{E20F875F-D500-4120-AD37-6A82D656C74C}" srcOrd="1" destOrd="0" parTransId="{4C29DE4E-5A13-4740-A99C-5C7DFACA0774}" sibTransId="{86D2E418-607F-4F84-B954-9C65E4B802B8}"/>
    <dgm:cxn modelId="{16DD28FA-7C8D-4728-93CF-303C1330C277}" type="presOf" srcId="{E20F875F-D500-4120-AD37-6A82D656C74C}" destId="{660E935E-AF8F-469F-8412-8C29E249BDC1}" srcOrd="0" destOrd="1" presId="urn:microsoft.com/office/officeart/2005/8/layout/list1"/>
    <dgm:cxn modelId="{C62DFFAA-BA82-476D-BD2C-844EAF6634CF}" srcId="{E96BFAB0-ED16-4036-8649-ABC94A52C13D}" destId="{59E584AA-1A7E-496D-973D-E0FD3BC18FD2}" srcOrd="0" destOrd="0" parTransId="{64FBABD7-EDDE-48BD-AA9A-3B33FC1B0D20}" sibTransId="{9C9140DF-C38A-475C-B363-F25680A34CD1}"/>
    <dgm:cxn modelId="{2FD87EAF-2D3A-468B-ADCE-885A13EFCF31}" type="presOf" srcId="{BF740A55-3B11-459D-9E53-64E517C76E1F}" destId="{660E935E-AF8F-469F-8412-8C29E249BDC1}" srcOrd="0" destOrd="0" presId="urn:microsoft.com/office/officeart/2005/8/layout/list1"/>
    <dgm:cxn modelId="{BC25A126-C10E-4494-AACD-5278AD3E78DA}" type="presOf" srcId="{2FAEC3F6-51F7-417A-9947-1EFC63DA00E5}" destId="{011804B8-72F8-4FF2-B681-C5CFB0DC5BFD}" srcOrd="0" destOrd="1" presId="urn:microsoft.com/office/officeart/2005/8/layout/list1"/>
    <dgm:cxn modelId="{59513D4A-69BA-49CE-9A1C-0AF788DCBD71}" srcId="{05CB70D1-E024-4152-B05E-626C1505EA56}" destId="{BF740A55-3B11-459D-9E53-64E517C76E1F}" srcOrd="0" destOrd="0" parTransId="{735CAD2F-2CB4-44F4-A2B3-4B80122F8A99}" sibTransId="{CBC83E46-6E41-40A0-B37D-DB84B67E9A4E}"/>
    <dgm:cxn modelId="{2B1C1CF0-5A74-4CFC-9EB8-EABEA559A6BA}" type="presOf" srcId="{E96BFAB0-ED16-4036-8649-ABC94A52C13D}" destId="{B7071BB9-FE31-4869-B2C9-014BBADDBA65}" srcOrd="1" destOrd="0" presId="urn:microsoft.com/office/officeart/2005/8/layout/list1"/>
    <dgm:cxn modelId="{70391842-88F4-4D80-88DC-0E140B2F0DF1}" srcId="{3AF74E22-21AA-4DF1-9F22-E9BA3EDBBF56}" destId="{E96BFAB0-ED16-4036-8649-ABC94A52C13D}" srcOrd="0" destOrd="0" parTransId="{79A366C6-3C13-4D54-B899-09F5F12E9AF2}" sibTransId="{C9A09510-5DAC-4DC7-9E29-7E25F7AF46FA}"/>
    <dgm:cxn modelId="{4C4DA1E7-40E0-489F-B15B-D5A2B23F95B1}" type="presOf" srcId="{E96BFAB0-ED16-4036-8649-ABC94A52C13D}" destId="{EC82E119-F2CF-410B-A29F-68CEFDA1996A}" srcOrd="0" destOrd="0" presId="urn:microsoft.com/office/officeart/2005/8/layout/list1"/>
    <dgm:cxn modelId="{D913E1AD-6CA2-4709-8543-7D585EB934EF}" srcId="{E96BFAB0-ED16-4036-8649-ABC94A52C13D}" destId="{2FAEC3F6-51F7-417A-9947-1EFC63DA00E5}" srcOrd="1" destOrd="0" parTransId="{07F49548-0739-427E-B071-2A21A9F4F1BE}" sibTransId="{9BFD320C-B0C4-4C69-8BA3-0E865F69B9EF}"/>
    <dgm:cxn modelId="{FF064F28-FD54-4A23-906E-CA4E1FE59CC3}" type="presParOf" srcId="{4D43E176-EB95-428E-9B61-F29535DBD1BF}" destId="{8B6A9A71-0637-44B1-BBC5-6BFE0FA3C0F4}" srcOrd="0" destOrd="0" presId="urn:microsoft.com/office/officeart/2005/8/layout/list1"/>
    <dgm:cxn modelId="{ADAC223A-07EA-44BF-A8BD-C572B41E3CDD}" type="presParOf" srcId="{8B6A9A71-0637-44B1-BBC5-6BFE0FA3C0F4}" destId="{EC82E119-F2CF-410B-A29F-68CEFDA1996A}" srcOrd="0" destOrd="0" presId="urn:microsoft.com/office/officeart/2005/8/layout/list1"/>
    <dgm:cxn modelId="{51AAEB41-1D89-426D-9CDF-6FA7973D23EE}" type="presParOf" srcId="{8B6A9A71-0637-44B1-BBC5-6BFE0FA3C0F4}" destId="{B7071BB9-FE31-4869-B2C9-014BBADDBA65}" srcOrd="1" destOrd="0" presId="urn:microsoft.com/office/officeart/2005/8/layout/list1"/>
    <dgm:cxn modelId="{88218D5E-7715-474F-804B-E368296E56E7}" type="presParOf" srcId="{4D43E176-EB95-428E-9B61-F29535DBD1BF}" destId="{5B8AB62B-0AA1-467C-94BF-E75F8AE2BD4C}" srcOrd="1" destOrd="0" presId="urn:microsoft.com/office/officeart/2005/8/layout/list1"/>
    <dgm:cxn modelId="{F0A9ED8E-3C12-48F8-B8CC-F92211EF576E}" type="presParOf" srcId="{4D43E176-EB95-428E-9B61-F29535DBD1BF}" destId="{011804B8-72F8-4FF2-B681-C5CFB0DC5BFD}" srcOrd="2" destOrd="0" presId="urn:microsoft.com/office/officeart/2005/8/layout/list1"/>
    <dgm:cxn modelId="{D863E51F-71FF-4D1B-BD4D-7B1C817E7644}" type="presParOf" srcId="{4D43E176-EB95-428E-9B61-F29535DBD1BF}" destId="{468ADD0B-D5D9-4883-9AB7-061F2E566590}" srcOrd="3" destOrd="0" presId="urn:microsoft.com/office/officeart/2005/8/layout/list1"/>
    <dgm:cxn modelId="{D86161BD-B8F9-4C32-9184-C92D82EDBE81}" type="presParOf" srcId="{4D43E176-EB95-428E-9B61-F29535DBD1BF}" destId="{81A03CA0-119F-49AB-8A02-F3686C3E6DA9}" srcOrd="4" destOrd="0" presId="urn:microsoft.com/office/officeart/2005/8/layout/list1"/>
    <dgm:cxn modelId="{2522B2A4-B190-47E8-A800-1D2922EF1148}" type="presParOf" srcId="{81A03CA0-119F-49AB-8A02-F3686C3E6DA9}" destId="{7C6DA666-FDE0-475C-A96E-EFEF60DB1E97}" srcOrd="0" destOrd="0" presId="urn:microsoft.com/office/officeart/2005/8/layout/list1"/>
    <dgm:cxn modelId="{A79AD98C-72FE-4123-ACCB-8048DEE98402}" type="presParOf" srcId="{81A03CA0-119F-49AB-8A02-F3686C3E6DA9}" destId="{55FB735D-660A-49DF-8E2F-9A673EF4AF12}" srcOrd="1" destOrd="0" presId="urn:microsoft.com/office/officeart/2005/8/layout/list1"/>
    <dgm:cxn modelId="{09677576-9ABD-43F3-BC38-E0A792DE8E85}" type="presParOf" srcId="{4D43E176-EB95-428E-9B61-F29535DBD1BF}" destId="{DDB9E5B5-F283-44B7-A307-D9F3D4C29C10}" srcOrd="5" destOrd="0" presId="urn:microsoft.com/office/officeart/2005/8/layout/list1"/>
    <dgm:cxn modelId="{280372E6-3330-459E-8C4A-046C4ACE9C52}" type="presParOf" srcId="{4D43E176-EB95-428E-9B61-F29535DBD1BF}" destId="{660E935E-AF8F-469F-8412-8C29E249BDC1}"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52D89F8-71AE-434E-8F7D-D17EED7D380E}"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391BED3B-A1E6-4E0F-8397-6A250C3B11A4}">
      <dgm:prSet/>
      <dgm:spPr/>
      <dgm:t>
        <a:bodyPr/>
        <a:lstStyle/>
        <a:p>
          <a:r>
            <a:rPr lang="zh-CN"/>
            <a:t>用户名和 </a:t>
          </a:r>
          <a:r>
            <a:rPr lang="en-US"/>
            <a:t>UID </a:t>
          </a:r>
          <a:r>
            <a:rPr lang="zh-CN"/>
            <a:t>被保存在 </a:t>
          </a:r>
          <a:r>
            <a:rPr lang="en-US"/>
            <a:t>/etc/passwd </a:t>
          </a:r>
          <a:r>
            <a:rPr lang="zh-CN"/>
            <a:t>这个文件中 </a:t>
          </a:r>
          <a:endParaRPr lang="en-US"/>
        </a:p>
      </dgm:t>
    </dgm:pt>
    <dgm:pt modelId="{42BC846A-B1A5-45C0-BD39-29CC69D51203}" type="parTrans" cxnId="{F5690BFF-6638-4B71-ACB2-792D0D8C27D2}">
      <dgm:prSet/>
      <dgm:spPr/>
      <dgm:t>
        <a:bodyPr/>
        <a:lstStyle/>
        <a:p>
          <a:endParaRPr lang="en-US"/>
        </a:p>
      </dgm:t>
    </dgm:pt>
    <dgm:pt modelId="{FBBAABA6-5373-41D3-8400-D911692FF736}" type="sibTrans" cxnId="{F5690BFF-6638-4B71-ACB2-792D0D8C27D2}">
      <dgm:prSet/>
      <dgm:spPr/>
      <dgm:t>
        <a:bodyPr/>
        <a:lstStyle/>
        <a:p>
          <a:endParaRPr lang="en-US"/>
        </a:p>
      </dgm:t>
    </dgm:pt>
    <dgm:pt modelId="{02CC9508-C969-4E88-AB87-145C231E2E03}">
      <dgm:prSet/>
      <dgm:spPr/>
      <dgm:t>
        <a:bodyPr/>
        <a:lstStyle/>
        <a:p>
          <a:r>
            <a:rPr lang="zh-CN"/>
            <a:t>当用户登录时，他们被分配了一个</a:t>
          </a:r>
          <a:r>
            <a:rPr lang="zh-CN" b="1"/>
            <a:t>主目录</a:t>
          </a:r>
          <a:r>
            <a:rPr lang="zh-CN"/>
            <a:t>和一个运行的程序（通常是 </a:t>
          </a:r>
          <a:r>
            <a:rPr lang="en-US"/>
            <a:t>shell</a:t>
          </a:r>
          <a:r>
            <a:rPr lang="zh-CN"/>
            <a:t>） </a:t>
          </a:r>
          <a:endParaRPr lang="en-US"/>
        </a:p>
      </dgm:t>
    </dgm:pt>
    <dgm:pt modelId="{22A5A01E-5ED1-4C7D-8290-4783DB2FC886}" type="parTrans" cxnId="{DACB776B-323E-4C41-AB06-55BF68D160B5}">
      <dgm:prSet/>
      <dgm:spPr/>
      <dgm:t>
        <a:bodyPr/>
        <a:lstStyle/>
        <a:p>
          <a:endParaRPr lang="en-US"/>
        </a:p>
      </dgm:t>
    </dgm:pt>
    <dgm:pt modelId="{163E005D-DDC8-466A-8559-80168B6ECCA3}" type="sibTrans" cxnId="{DACB776B-323E-4C41-AB06-55BF68D160B5}">
      <dgm:prSet/>
      <dgm:spPr/>
      <dgm:t>
        <a:bodyPr/>
        <a:lstStyle/>
        <a:p>
          <a:endParaRPr lang="en-US"/>
        </a:p>
      </dgm:t>
    </dgm:pt>
    <dgm:pt modelId="{800DB28B-048C-4FD5-B7EB-43D379D803F1}">
      <dgm:prSet/>
      <dgm:spPr/>
      <dgm:t>
        <a:bodyPr/>
        <a:lstStyle/>
        <a:p>
          <a:r>
            <a:rPr lang="zh-CN"/>
            <a:t>若无适当权限，用户无法读取、写入或执行彼此的文件</a:t>
          </a:r>
          <a:endParaRPr lang="en-US"/>
        </a:p>
      </dgm:t>
    </dgm:pt>
    <dgm:pt modelId="{E69BB70D-E742-461C-9251-14A2E568A1DF}" type="parTrans" cxnId="{BD81A6BF-584E-435F-A651-0952025FCCD0}">
      <dgm:prSet/>
      <dgm:spPr/>
      <dgm:t>
        <a:bodyPr/>
        <a:lstStyle/>
        <a:p>
          <a:endParaRPr lang="en-US"/>
        </a:p>
      </dgm:t>
    </dgm:pt>
    <dgm:pt modelId="{3B0211C2-577D-4BD1-ADBD-4BE20C2963EF}" type="sibTrans" cxnId="{BD81A6BF-584E-435F-A651-0952025FCCD0}">
      <dgm:prSet/>
      <dgm:spPr/>
      <dgm:t>
        <a:bodyPr/>
        <a:lstStyle/>
        <a:p>
          <a:endParaRPr lang="en-US"/>
        </a:p>
      </dgm:t>
    </dgm:pt>
    <dgm:pt modelId="{F90900C6-CE62-428A-83A5-697AC733E85D}" type="pres">
      <dgm:prSet presAssocID="{E52D89F8-71AE-434E-8F7D-D17EED7D380E}" presName="vert0" presStyleCnt="0">
        <dgm:presLayoutVars>
          <dgm:dir/>
          <dgm:animOne val="branch"/>
          <dgm:animLvl val="lvl"/>
        </dgm:presLayoutVars>
      </dgm:prSet>
      <dgm:spPr/>
      <dgm:t>
        <a:bodyPr/>
        <a:lstStyle/>
        <a:p>
          <a:endParaRPr lang="zh-CN" altLang="en-US"/>
        </a:p>
      </dgm:t>
    </dgm:pt>
    <dgm:pt modelId="{F6E045A4-E80E-4C43-92A5-0F15F664F741}" type="pres">
      <dgm:prSet presAssocID="{391BED3B-A1E6-4E0F-8397-6A250C3B11A4}" presName="thickLine" presStyleLbl="alignNode1" presStyleIdx="0" presStyleCnt="3"/>
      <dgm:spPr/>
    </dgm:pt>
    <dgm:pt modelId="{5E600E1A-07C2-4F7D-B3F6-B874B7E9764F}" type="pres">
      <dgm:prSet presAssocID="{391BED3B-A1E6-4E0F-8397-6A250C3B11A4}" presName="horz1" presStyleCnt="0"/>
      <dgm:spPr/>
    </dgm:pt>
    <dgm:pt modelId="{7A949009-32E9-4191-B8AE-C7B27548ECAD}" type="pres">
      <dgm:prSet presAssocID="{391BED3B-A1E6-4E0F-8397-6A250C3B11A4}" presName="tx1" presStyleLbl="revTx" presStyleIdx="0" presStyleCnt="3"/>
      <dgm:spPr/>
      <dgm:t>
        <a:bodyPr/>
        <a:lstStyle/>
        <a:p>
          <a:endParaRPr lang="zh-CN" altLang="en-US"/>
        </a:p>
      </dgm:t>
    </dgm:pt>
    <dgm:pt modelId="{67DC0CDF-134D-43C7-ABD6-95759BE70071}" type="pres">
      <dgm:prSet presAssocID="{391BED3B-A1E6-4E0F-8397-6A250C3B11A4}" presName="vert1" presStyleCnt="0"/>
      <dgm:spPr/>
    </dgm:pt>
    <dgm:pt modelId="{2F365147-472F-4019-9F21-8C8CD99079D9}" type="pres">
      <dgm:prSet presAssocID="{02CC9508-C969-4E88-AB87-145C231E2E03}" presName="thickLine" presStyleLbl="alignNode1" presStyleIdx="1" presStyleCnt="3"/>
      <dgm:spPr/>
    </dgm:pt>
    <dgm:pt modelId="{264DAB17-4C99-4628-93BD-04AC9FDDB248}" type="pres">
      <dgm:prSet presAssocID="{02CC9508-C969-4E88-AB87-145C231E2E03}" presName="horz1" presStyleCnt="0"/>
      <dgm:spPr/>
    </dgm:pt>
    <dgm:pt modelId="{1DCDD5AB-7004-42D1-A789-4DC3EBE87653}" type="pres">
      <dgm:prSet presAssocID="{02CC9508-C969-4E88-AB87-145C231E2E03}" presName="tx1" presStyleLbl="revTx" presStyleIdx="1" presStyleCnt="3"/>
      <dgm:spPr/>
      <dgm:t>
        <a:bodyPr/>
        <a:lstStyle/>
        <a:p>
          <a:endParaRPr lang="zh-CN" altLang="en-US"/>
        </a:p>
      </dgm:t>
    </dgm:pt>
    <dgm:pt modelId="{4B8B6EC5-9476-4A5B-B5FD-B107F383FB12}" type="pres">
      <dgm:prSet presAssocID="{02CC9508-C969-4E88-AB87-145C231E2E03}" presName="vert1" presStyleCnt="0"/>
      <dgm:spPr/>
    </dgm:pt>
    <dgm:pt modelId="{33668260-647D-4B04-85A1-A721DF5872C2}" type="pres">
      <dgm:prSet presAssocID="{800DB28B-048C-4FD5-B7EB-43D379D803F1}" presName="thickLine" presStyleLbl="alignNode1" presStyleIdx="2" presStyleCnt="3"/>
      <dgm:spPr/>
    </dgm:pt>
    <dgm:pt modelId="{29BFCABD-49F5-4204-99A1-118B8D034CC1}" type="pres">
      <dgm:prSet presAssocID="{800DB28B-048C-4FD5-B7EB-43D379D803F1}" presName="horz1" presStyleCnt="0"/>
      <dgm:spPr/>
    </dgm:pt>
    <dgm:pt modelId="{CD59C0AE-5F67-48CA-A33D-6214D9809DB8}" type="pres">
      <dgm:prSet presAssocID="{800DB28B-048C-4FD5-B7EB-43D379D803F1}" presName="tx1" presStyleLbl="revTx" presStyleIdx="2" presStyleCnt="3"/>
      <dgm:spPr/>
      <dgm:t>
        <a:bodyPr/>
        <a:lstStyle/>
        <a:p>
          <a:endParaRPr lang="zh-CN" altLang="en-US"/>
        </a:p>
      </dgm:t>
    </dgm:pt>
    <dgm:pt modelId="{D26BF08F-E838-441B-BDF8-C99F3CCE221C}" type="pres">
      <dgm:prSet presAssocID="{800DB28B-048C-4FD5-B7EB-43D379D803F1}" presName="vert1" presStyleCnt="0"/>
      <dgm:spPr/>
    </dgm:pt>
  </dgm:ptLst>
  <dgm:cxnLst>
    <dgm:cxn modelId="{EB82939E-9BD9-4B78-BDF7-DCCFC47B80B5}" type="presOf" srcId="{02CC9508-C969-4E88-AB87-145C231E2E03}" destId="{1DCDD5AB-7004-42D1-A789-4DC3EBE87653}" srcOrd="0" destOrd="0" presId="urn:microsoft.com/office/officeart/2008/layout/LinedList"/>
    <dgm:cxn modelId="{F5690BFF-6638-4B71-ACB2-792D0D8C27D2}" srcId="{E52D89F8-71AE-434E-8F7D-D17EED7D380E}" destId="{391BED3B-A1E6-4E0F-8397-6A250C3B11A4}" srcOrd="0" destOrd="0" parTransId="{42BC846A-B1A5-45C0-BD39-29CC69D51203}" sibTransId="{FBBAABA6-5373-41D3-8400-D911692FF736}"/>
    <dgm:cxn modelId="{A8B12CDB-9916-41FD-B72A-8C49067F217A}" type="presOf" srcId="{E52D89F8-71AE-434E-8F7D-D17EED7D380E}" destId="{F90900C6-CE62-428A-83A5-697AC733E85D}" srcOrd="0" destOrd="0" presId="urn:microsoft.com/office/officeart/2008/layout/LinedList"/>
    <dgm:cxn modelId="{BD81A6BF-584E-435F-A651-0952025FCCD0}" srcId="{E52D89F8-71AE-434E-8F7D-D17EED7D380E}" destId="{800DB28B-048C-4FD5-B7EB-43D379D803F1}" srcOrd="2" destOrd="0" parTransId="{E69BB70D-E742-461C-9251-14A2E568A1DF}" sibTransId="{3B0211C2-577D-4BD1-ADBD-4BE20C2963EF}"/>
    <dgm:cxn modelId="{DACB776B-323E-4C41-AB06-55BF68D160B5}" srcId="{E52D89F8-71AE-434E-8F7D-D17EED7D380E}" destId="{02CC9508-C969-4E88-AB87-145C231E2E03}" srcOrd="1" destOrd="0" parTransId="{22A5A01E-5ED1-4C7D-8290-4783DB2FC886}" sibTransId="{163E005D-DDC8-466A-8559-80168B6ECCA3}"/>
    <dgm:cxn modelId="{D7CF2EE1-DE0D-4222-A205-9CF0B60D4B27}" type="presOf" srcId="{800DB28B-048C-4FD5-B7EB-43D379D803F1}" destId="{CD59C0AE-5F67-48CA-A33D-6214D9809DB8}" srcOrd="0" destOrd="0" presId="urn:microsoft.com/office/officeart/2008/layout/LinedList"/>
    <dgm:cxn modelId="{0EB078F0-AB56-4F3C-B082-06204AF5162E}" type="presOf" srcId="{391BED3B-A1E6-4E0F-8397-6A250C3B11A4}" destId="{7A949009-32E9-4191-B8AE-C7B27548ECAD}" srcOrd="0" destOrd="0" presId="urn:microsoft.com/office/officeart/2008/layout/LinedList"/>
    <dgm:cxn modelId="{E6E8EF0C-C25F-462B-85EF-89E1E410E247}" type="presParOf" srcId="{F90900C6-CE62-428A-83A5-697AC733E85D}" destId="{F6E045A4-E80E-4C43-92A5-0F15F664F741}" srcOrd="0" destOrd="0" presId="urn:microsoft.com/office/officeart/2008/layout/LinedList"/>
    <dgm:cxn modelId="{6E942F53-304F-4493-A7CF-953B3DCE1893}" type="presParOf" srcId="{F90900C6-CE62-428A-83A5-697AC733E85D}" destId="{5E600E1A-07C2-4F7D-B3F6-B874B7E9764F}" srcOrd="1" destOrd="0" presId="urn:microsoft.com/office/officeart/2008/layout/LinedList"/>
    <dgm:cxn modelId="{A2ED6509-690A-4D77-A34D-76792E07D1F2}" type="presParOf" srcId="{5E600E1A-07C2-4F7D-B3F6-B874B7E9764F}" destId="{7A949009-32E9-4191-B8AE-C7B27548ECAD}" srcOrd="0" destOrd="0" presId="urn:microsoft.com/office/officeart/2008/layout/LinedList"/>
    <dgm:cxn modelId="{77BCB695-AB77-4817-9D65-49198D339FFC}" type="presParOf" srcId="{5E600E1A-07C2-4F7D-B3F6-B874B7E9764F}" destId="{67DC0CDF-134D-43C7-ABD6-95759BE70071}" srcOrd="1" destOrd="0" presId="urn:microsoft.com/office/officeart/2008/layout/LinedList"/>
    <dgm:cxn modelId="{2D055FA3-4239-41D3-94E8-E79824D7CF1A}" type="presParOf" srcId="{F90900C6-CE62-428A-83A5-697AC733E85D}" destId="{2F365147-472F-4019-9F21-8C8CD99079D9}" srcOrd="2" destOrd="0" presId="urn:microsoft.com/office/officeart/2008/layout/LinedList"/>
    <dgm:cxn modelId="{97230551-4BF5-42E7-A222-4683BCAB5D94}" type="presParOf" srcId="{F90900C6-CE62-428A-83A5-697AC733E85D}" destId="{264DAB17-4C99-4628-93BD-04AC9FDDB248}" srcOrd="3" destOrd="0" presId="urn:microsoft.com/office/officeart/2008/layout/LinedList"/>
    <dgm:cxn modelId="{E91A76A6-92A3-433C-975C-F797A13A40D7}" type="presParOf" srcId="{264DAB17-4C99-4628-93BD-04AC9FDDB248}" destId="{1DCDD5AB-7004-42D1-A789-4DC3EBE87653}" srcOrd="0" destOrd="0" presId="urn:microsoft.com/office/officeart/2008/layout/LinedList"/>
    <dgm:cxn modelId="{1C459C7F-F2F1-4564-875A-436BAE20E8D5}" type="presParOf" srcId="{264DAB17-4C99-4628-93BD-04AC9FDDB248}" destId="{4B8B6EC5-9476-4A5B-B5FD-B107F383FB12}" srcOrd="1" destOrd="0" presId="urn:microsoft.com/office/officeart/2008/layout/LinedList"/>
    <dgm:cxn modelId="{D953727A-C72A-4725-92C0-870D9391952C}" type="presParOf" srcId="{F90900C6-CE62-428A-83A5-697AC733E85D}" destId="{33668260-647D-4B04-85A1-A721DF5872C2}" srcOrd="4" destOrd="0" presId="urn:microsoft.com/office/officeart/2008/layout/LinedList"/>
    <dgm:cxn modelId="{A7531C04-9ADC-4439-AC71-84BA96A4CD30}" type="presParOf" srcId="{F90900C6-CE62-428A-83A5-697AC733E85D}" destId="{29BFCABD-49F5-4204-99A1-118B8D034CC1}" srcOrd="5" destOrd="0" presId="urn:microsoft.com/office/officeart/2008/layout/LinedList"/>
    <dgm:cxn modelId="{DF256290-9B55-4D71-96BC-2DDA25C5E63D}" type="presParOf" srcId="{29BFCABD-49F5-4204-99A1-118B8D034CC1}" destId="{CD59C0AE-5F67-48CA-A33D-6214D9809DB8}" srcOrd="0" destOrd="0" presId="urn:microsoft.com/office/officeart/2008/layout/LinedList"/>
    <dgm:cxn modelId="{846DF19D-47C6-4AC8-A86B-0FF4DE918F51}" type="presParOf" srcId="{29BFCABD-49F5-4204-99A1-118B8D034CC1}" destId="{D26BF08F-E838-441B-BDF8-C99F3CCE221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1804B8-72F8-4FF2-B681-C5CFB0DC5BFD}">
      <dsp:nvSpPr>
        <dsp:cNvPr id="0" name=""/>
        <dsp:cNvSpPr/>
      </dsp:nvSpPr>
      <dsp:spPr>
        <a:xfrm>
          <a:off x="0" y="1464870"/>
          <a:ext cx="6900512" cy="12348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5556" tIns="333248" rIns="535556" bIns="113792" numCol="1" spcCol="1270" anchor="t" anchorCtr="0">
          <a:noAutofit/>
        </a:bodyPr>
        <a:lstStyle/>
        <a:p>
          <a:pPr marL="171450" lvl="1" indent="-171450" algn="l" defTabSz="711200">
            <a:lnSpc>
              <a:spcPct val="90000"/>
            </a:lnSpc>
            <a:spcBef>
              <a:spcPct val="0"/>
            </a:spcBef>
            <a:spcAft>
              <a:spcPct val="15000"/>
            </a:spcAft>
            <a:buChar char="••"/>
          </a:pPr>
          <a:r>
            <a:rPr lang="zh-CN" sz="1600" kern="1200"/>
            <a:t>普通用户账户：在系统上的任务是进行普通工作</a:t>
          </a:r>
          <a:endParaRPr lang="en-US" sz="1600" kern="1200"/>
        </a:p>
        <a:p>
          <a:pPr marL="171450" lvl="1" indent="-171450" algn="l" defTabSz="711200">
            <a:lnSpc>
              <a:spcPct val="90000"/>
            </a:lnSpc>
            <a:spcBef>
              <a:spcPct val="0"/>
            </a:spcBef>
            <a:spcAft>
              <a:spcPct val="15000"/>
            </a:spcAft>
            <a:buChar char="••"/>
          </a:pPr>
          <a:r>
            <a:rPr lang="zh-CN" sz="1600" kern="1200"/>
            <a:t>超级用户账户（或管理员账户）：在系统上的任务是对普通用户和整个系统进行管理。</a:t>
          </a:r>
          <a:endParaRPr lang="en-US" sz="1600" kern="1200"/>
        </a:p>
      </dsp:txBody>
      <dsp:txXfrm>
        <a:off x="0" y="1464870"/>
        <a:ext cx="6900512" cy="1234800"/>
      </dsp:txXfrm>
    </dsp:sp>
    <dsp:sp modelId="{B7071BB9-FE31-4869-B2C9-014BBADDBA65}">
      <dsp:nvSpPr>
        <dsp:cNvPr id="0" name=""/>
        <dsp:cNvSpPr/>
      </dsp:nvSpPr>
      <dsp:spPr>
        <a:xfrm>
          <a:off x="345025" y="1228710"/>
          <a:ext cx="4830358" cy="47232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lvl="0" algn="l" defTabSz="711200">
            <a:lnSpc>
              <a:spcPct val="90000"/>
            </a:lnSpc>
            <a:spcBef>
              <a:spcPct val="0"/>
            </a:spcBef>
            <a:spcAft>
              <a:spcPct val="35000"/>
            </a:spcAft>
          </a:pPr>
          <a:r>
            <a:rPr lang="en-US" sz="1600" kern="1200"/>
            <a:t>Linux</a:t>
          </a:r>
          <a:r>
            <a:rPr lang="zh-CN" sz="1600" kern="1200"/>
            <a:t>系统下的用户账户（简称用户）有两种</a:t>
          </a:r>
          <a:endParaRPr lang="en-US" sz="1600" kern="1200"/>
        </a:p>
      </dsp:txBody>
      <dsp:txXfrm>
        <a:off x="368082" y="1251767"/>
        <a:ext cx="4784244" cy="426206"/>
      </dsp:txXfrm>
    </dsp:sp>
    <dsp:sp modelId="{660E935E-AF8F-469F-8412-8C29E249BDC1}">
      <dsp:nvSpPr>
        <dsp:cNvPr id="0" name=""/>
        <dsp:cNvSpPr/>
      </dsp:nvSpPr>
      <dsp:spPr>
        <a:xfrm>
          <a:off x="0" y="3022230"/>
          <a:ext cx="6900512" cy="12852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5556" tIns="333248" rIns="535556" bIns="113792" numCol="1" spcCol="1270" anchor="t" anchorCtr="0">
          <a:noAutofit/>
        </a:bodyPr>
        <a:lstStyle/>
        <a:p>
          <a:pPr marL="171450" lvl="1" indent="-171450" algn="l" defTabSz="711200">
            <a:lnSpc>
              <a:spcPct val="90000"/>
            </a:lnSpc>
            <a:spcBef>
              <a:spcPct val="0"/>
            </a:spcBef>
            <a:spcAft>
              <a:spcPct val="15000"/>
            </a:spcAft>
            <a:buChar char="••"/>
          </a:pPr>
          <a:r>
            <a:rPr lang="zh-CN" sz="1600" kern="1200"/>
            <a:t>超级用户：</a:t>
          </a:r>
          <a:r>
            <a:rPr lang="en-US" sz="1600" kern="1200"/>
            <a:t>UID=0</a:t>
          </a:r>
          <a:r>
            <a:rPr lang="zh-CN" sz="1600" kern="1200"/>
            <a:t>，</a:t>
          </a:r>
          <a:r>
            <a:rPr lang="en-US" sz="1600" kern="1200"/>
            <a:t>GID=0</a:t>
          </a:r>
        </a:p>
        <a:p>
          <a:pPr marL="171450" lvl="1" indent="-171450" algn="l" defTabSz="711200">
            <a:lnSpc>
              <a:spcPct val="90000"/>
            </a:lnSpc>
            <a:spcBef>
              <a:spcPct val="0"/>
            </a:spcBef>
            <a:spcAft>
              <a:spcPct val="15000"/>
            </a:spcAft>
            <a:buChar char="••"/>
          </a:pPr>
          <a:r>
            <a:rPr lang="zh-CN" sz="1600" kern="1200"/>
            <a:t>普通用户：</a:t>
          </a:r>
          <a:r>
            <a:rPr lang="en-US" sz="1600" kern="1200"/>
            <a:t>UID&gt;=1000</a:t>
          </a:r>
        </a:p>
        <a:p>
          <a:pPr marL="171450" lvl="1" indent="-171450" algn="l" defTabSz="711200">
            <a:lnSpc>
              <a:spcPct val="90000"/>
            </a:lnSpc>
            <a:spcBef>
              <a:spcPct val="0"/>
            </a:spcBef>
            <a:spcAft>
              <a:spcPct val="15000"/>
            </a:spcAft>
            <a:buChar char="••"/>
          </a:pPr>
          <a:r>
            <a:rPr lang="zh-CN" sz="1600" kern="1200"/>
            <a:t>系统用户（伪用户，不可登录）：</a:t>
          </a:r>
          <a:r>
            <a:rPr lang="en-US" sz="1600" kern="1200"/>
            <a:t>0&lt;UID&lt;1000</a:t>
          </a:r>
        </a:p>
      </dsp:txBody>
      <dsp:txXfrm>
        <a:off x="0" y="3022230"/>
        <a:ext cx="6900512" cy="1285200"/>
      </dsp:txXfrm>
    </dsp:sp>
    <dsp:sp modelId="{55FB735D-660A-49DF-8E2F-9A673EF4AF12}">
      <dsp:nvSpPr>
        <dsp:cNvPr id="0" name=""/>
        <dsp:cNvSpPr/>
      </dsp:nvSpPr>
      <dsp:spPr>
        <a:xfrm>
          <a:off x="345025" y="2786070"/>
          <a:ext cx="4830358" cy="47232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lvl="0" algn="l" defTabSz="711200">
            <a:lnSpc>
              <a:spcPct val="90000"/>
            </a:lnSpc>
            <a:spcBef>
              <a:spcPct val="0"/>
            </a:spcBef>
            <a:spcAft>
              <a:spcPct val="35000"/>
            </a:spcAft>
          </a:pPr>
          <a:r>
            <a:rPr lang="zh-CN" sz="1600" kern="1200"/>
            <a:t>每个用户都被分配了一个唯一的用户</a:t>
          </a:r>
          <a:r>
            <a:rPr lang="en-US" sz="1600" kern="1200"/>
            <a:t>ID</a:t>
          </a:r>
          <a:r>
            <a:rPr lang="zh-CN" sz="1600" kern="1200"/>
            <a:t>号（</a:t>
          </a:r>
          <a:r>
            <a:rPr lang="en-US" sz="1600" kern="1200"/>
            <a:t>UID</a:t>
          </a:r>
          <a:r>
            <a:rPr lang="zh-CN" sz="1600" kern="1200"/>
            <a:t>） </a:t>
          </a:r>
          <a:endParaRPr lang="en-US" sz="1600" kern="1200"/>
        </a:p>
      </dsp:txBody>
      <dsp:txXfrm>
        <a:off x="368082" y="2809127"/>
        <a:ext cx="4784244" cy="4262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E045A4-E80E-4C43-92A5-0F15F664F741}">
      <dsp:nvSpPr>
        <dsp:cNvPr id="0" name=""/>
        <dsp:cNvSpPr/>
      </dsp:nvSpPr>
      <dsp:spPr>
        <a:xfrm>
          <a:off x="0" y="2703"/>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949009-32E9-4191-B8AE-C7B27548ECAD}">
      <dsp:nvSpPr>
        <dsp:cNvPr id="0" name=""/>
        <dsp:cNvSpPr/>
      </dsp:nvSpPr>
      <dsp:spPr>
        <a:xfrm>
          <a:off x="0" y="2703"/>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lvl="0" algn="l" defTabSz="1466850">
            <a:lnSpc>
              <a:spcPct val="90000"/>
            </a:lnSpc>
            <a:spcBef>
              <a:spcPct val="0"/>
            </a:spcBef>
            <a:spcAft>
              <a:spcPct val="35000"/>
            </a:spcAft>
          </a:pPr>
          <a:r>
            <a:rPr lang="zh-CN" sz="3300" kern="1200"/>
            <a:t>用户名和 </a:t>
          </a:r>
          <a:r>
            <a:rPr lang="en-US" sz="3300" kern="1200"/>
            <a:t>UID </a:t>
          </a:r>
          <a:r>
            <a:rPr lang="zh-CN" sz="3300" kern="1200"/>
            <a:t>被保存在 </a:t>
          </a:r>
          <a:r>
            <a:rPr lang="en-US" sz="3300" kern="1200"/>
            <a:t>/etc/passwd </a:t>
          </a:r>
          <a:r>
            <a:rPr lang="zh-CN" sz="3300" kern="1200"/>
            <a:t>这个文件中 </a:t>
          </a:r>
          <a:endParaRPr lang="en-US" sz="3300" kern="1200"/>
        </a:p>
      </dsp:txBody>
      <dsp:txXfrm>
        <a:off x="0" y="2703"/>
        <a:ext cx="6900512" cy="1843578"/>
      </dsp:txXfrm>
    </dsp:sp>
    <dsp:sp modelId="{2F365147-472F-4019-9F21-8C8CD99079D9}">
      <dsp:nvSpPr>
        <dsp:cNvPr id="0" name=""/>
        <dsp:cNvSpPr/>
      </dsp:nvSpPr>
      <dsp:spPr>
        <a:xfrm>
          <a:off x="0" y="1846281"/>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CDD5AB-7004-42D1-A789-4DC3EBE87653}">
      <dsp:nvSpPr>
        <dsp:cNvPr id="0" name=""/>
        <dsp:cNvSpPr/>
      </dsp:nvSpPr>
      <dsp:spPr>
        <a:xfrm>
          <a:off x="0" y="1846281"/>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lvl="0" algn="l" defTabSz="1466850">
            <a:lnSpc>
              <a:spcPct val="90000"/>
            </a:lnSpc>
            <a:spcBef>
              <a:spcPct val="0"/>
            </a:spcBef>
            <a:spcAft>
              <a:spcPct val="35000"/>
            </a:spcAft>
          </a:pPr>
          <a:r>
            <a:rPr lang="zh-CN" sz="3300" kern="1200"/>
            <a:t>当用户登录时，他们被分配了一个</a:t>
          </a:r>
          <a:r>
            <a:rPr lang="zh-CN" sz="3300" b="1" kern="1200"/>
            <a:t>主目录</a:t>
          </a:r>
          <a:r>
            <a:rPr lang="zh-CN" sz="3300" kern="1200"/>
            <a:t>和一个运行的程序（通常是 </a:t>
          </a:r>
          <a:r>
            <a:rPr lang="en-US" sz="3300" kern="1200"/>
            <a:t>shell</a:t>
          </a:r>
          <a:r>
            <a:rPr lang="zh-CN" sz="3300" kern="1200"/>
            <a:t>） </a:t>
          </a:r>
          <a:endParaRPr lang="en-US" sz="3300" kern="1200"/>
        </a:p>
      </dsp:txBody>
      <dsp:txXfrm>
        <a:off x="0" y="1846281"/>
        <a:ext cx="6900512" cy="1843578"/>
      </dsp:txXfrm>
    </dsp:sp>
    <dsp:sp modelId="{33668260-647D-4B04-85A1-A721DF5872C2}">
      <dsp:nvSpPr>
        <dsp:cNvPr id="0" name=""/>
        <dsp:cNvSpPr/>
      </dsp:nvSpPr>
      <dsp:spPr>
        <a:xfrm>
          <a:off x="0" y="3689859"/>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59C0AE-5F67-48CA-A33D-6214D9809DB8}">
      <dsp:nvSpPr>
        <dsp:cNvPr id="0" name=""/>
        <dsp:cNvSpPr/>
      </dsp:nvSpPr>
      <dsp:spPr>
        <a:xfrm>
          <a:off x="0" y="3689859"/>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lvl="0" algn="l" defTabSz="1466850">
            <a:lnSpc>
              <a:spcPct val="90000"/>
            </a:lnSpc>
            <a:spcBef>
              <a:spcPct val="0"/>
            </a:spcBef>
            <a:spcAft>
              <a:spcPct val="35000"/>
            </a:spcAft>
          </a:pPr>
          <a:r>
            <a:rPr lang="zh-CN" sz="3300" kern="1200"/>
            <a:t>若无适当权限，用户无法读取、写入或执行彼此的文件</a:t>
          </a:r>
          <a:endParaRPr lang="en-US" sz="3300" kern="1200"/>
        </a:p>
      </dsp:txBody>
      <dsp:txXfrm>
        <a:off x="0" y="3689859"/>
        <a:ext cx="6900512" cy="184357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DB6552-D37D-4611-9A00-560BD48B442A}" type="datetimeFigureOut">
              <a:rPr lang="zh-CN" altLang="en-US" smtClean="0"/>
              <a:t>2023/11/5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985FAE-EE90-4BFB-8D40-2F4EE4D0DF4C}" type="slidenum">
              <a:rPr lang="zh-CN" altLang="en-US" smtClean="0"/>
              <a:t>‹#›</a:t>
            </a:fld>
            <a:endParaRPr lang="zh-CN" altLang="en-US"/>
          </a:p>
        </p:txBody>
      </p:sp>
    </p:spTree>
    <p:extLst>
      <p:ext uri="{BB962C8B-B14F-4D97-AF65-F5344CB8AC3E}">
        <p14:creationId xmlns:p14="http://schemas.microsoft.com/office/powerpoint/2010/main" val="1232825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sz="2000" dirty="0"/>
              <a:t>Linux </a:t>
            </a:r>
            <a:r>
              <a:rPr lang="zh-CN" altLang="en-US" sz="2000" dirty="0"/>
              <a:t>不允许普通用户更改文件属主。</a:t>
            </a:r>
            <a:endParaRPr lang="en-US" altLang="zh-CN" sz="2000" dirty="0"/>
          </a:p>
          <a:p>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56</a:t>
            </a:fld>
            <a:endParaRPr lang="zh-CN" altLang="en-US"/>
          </a:p>
        </p:txBody>
      </p:sp>
    </p:spTree>
    <p:extLst>
      <p:ext uri="{BB962C8B-B14F-4D97-AF65-F5344CB8AC3E}">
        <p14:creationId xmlns:p14="http://schemas.microsoft.com/office/powerpoint/2010/main" val="431599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A0579287-B06B-4616-BC1E-EFE0BA3D1B63}" type="datetimeFigureOut">
              <a:rPr lang="zh-CN" altLang="en-US" smtClean="0"/>
              <a:t>2023/11/5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7E85C3-69FA-466A-9150-CF3658716564}" type="slidenum">
              <a:rPr lang="zh-CN" altLang="en-US" smtClean="0"/>
              <a:t>‹#›</a:t>
            </a:fld>
            <a:endParaRPr lang="zh-CN" altLang="en-US"/>
          </a:p>
        </p:txBody>
      </p:sp>
    </p:spTree>
    <p:extLst>
      <p:ext uri="{BB962C8B-B14F-4D97-AF65-F5344CB8AC3E}">
        <p14:creationId xmlns:p14="http://schemas.microsoft.com/office/powerpoint/2010/main" val="2954864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0579287-B06B-4616-BC1E-EFE0BA3D1B63}" type="datetimeFigureOut">
              <a:rPr lang="zh-CN" altLang="en-US" smtClean="0"/>
              <a:t>2023/11/5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7E85C3-69FA-466A-9150-CF3658716564}" type="slidenum">
              <a:rPr lang="zh-CN" altLang="en-US" smtClean="0"/>
              <a:t>‹#›</a:t>
            </a:fld>
            <a:endParaRPr lang="zh-CN" altLang="en-US"/>
          </a:p>
        </p:txBody>
      </p:sp>
    </p:spTree>
    <p:extLst>
      <p:ext uri="{BB962C8B-B14F-4D97-AF65-F5344CB8AC3E}">
        <p14:creationId xmlns:p14="http://schemas.microsoft.com/office/powerpoint/2010/main" val="3971075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0579287-B06B-4616-BC1E-EFE0BA3D1B63}" type="datetimeFigureOut">
              <a:rPr lang="zh-CN" altLang="en-US" smtClean="0"/>
              <a:t>2023/11/5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7E85C3-69FA-466A-9150-CF3658716564}" type="slidenum">
              <a:rPr lang="zh-CN" altLang="en-US" smtClean="0"/>
              <a:t>‹#›</a:t>
            </a:fld>
            <a:endParaRPr lang="zh-CN" altLang="en-US"/>
          </a:p>
        </p:txBody>
      </p:sp>
    </p:spTree>
    <p:extLst>
      <p:ext uri="{BB962C8B-B14F-4D97-AF65-F5344CB8AC3E}">
        <p14:creationId xmlns:p14="http://schemas.microsoft.com/office/powerpoint/2010/main" val="1594106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0579287-B06B-4616-BC1E-EFE0BA3D1B63}" type="datetimeFigureOut">
              <a:rPr lang="zh-CN" altLang="en-US" smtClean="0"/>
              <a:t>2023/11/5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7E85C3-69FA-466A-9150-CF3658716564}" type="slidenum">
              <a:rPr lang="zh-CN" altLang="en-US" smtClean="0"/>
              <a:t>‹#›</a:t>
            </a:fld>
            <a:endParaRPr lang="zh-CN" altLang="en-US"/>
          </a:p>
        </p:txBody>
      </p:sp>
    </p:spTree>
    <p:extLst>
      <p:ext uri="{BB962C8B-B14F-4D97-AF65-F5344CB8AC3E}">
        <p14:creationId xmlns:p14="http://schemas.microsoft.com/office/powerpoint/2010/main" val="921052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A0579287-B06B-4616-BC1E-EFE0BA3D1B63}" type="datetimeFigureOut">
              <a:rPr lang="zh-CN" altLang="en-US" smtClean="0"/>
              <a:t>2023/11/5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7E85C3-69FA-466A-9150-CF3658716564}" type="slidenum">
              <a:rPr lang="zh-CN" altLang="en-US" smtClean="0"/>
              <a:t>‹#›</a:t>
            </a:fld>
            <a:endParaRPr lang="zh-CN" altLang="en-US"/>
          </a:p>
        </p:txBody>
      </p:sp>
    </p:spTree>
    <p:extLst>
      <p:ext uri="{BB962C8B-B14F-4D97-AF65-F5344CB8AC3E}">
        <p14:creationId xmlns:p14="http://schemas.microsoft.com/office/powerpoint/2010/main" val="1491832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0579287-B06B-4616-BC1E-EFE0BA3D1B63}" type="datetimeFigureOut">
              <a:rPr lang="zh-CN" altLang="en-US" smtClean="0"/>
              <a:t>2023/11/5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27E85C3-69FA-466A-9150-CF3658716564}" type="slidenum">
              <a:rPr lang="zh-CN" altLang="en-US" smtClean="0"/>
              <a:t>‹#›</a:t>
            </a:fld>
            <a:endParaRPr lang="zh-CN" altLang="en-US"/>
          </a:p>
        </p:txBody>
      </p:sp>
    </p:spTree>
    <p:extLst>
      <p:ext uri="{BB962C8B-B14F-4D97-AF65-F5344CB8AC3E}">
        <p14:creationId xmlns:p14="http://schemas.microsoft.com/office/powerpoint/2010/main" val="3581317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0579287-B06B-4616-BC1E-EFE0BA3D1B63}" type="datetimeFigureOut">
              <a:rPr lang="zh-CN" altLang="en-US" smtClean="0"/>
              <a:t>2023/11/5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27E85C3-69FA-466A-9150-CF3658716564}" type="slidenum">
              <a:rPr lang="zh-CN" altLang="en-US" smtClean="0"/>
              <a:t>‹#›</a:t>
            </a:fld>
            <a:endParaRPr lang="zh-CN" altLang="en-US"/>
          </a:p>
        </p:txBody>
      </p:sp>
    </p:spTree>
    <p:extLst>
      <p:ext uri="{BB962C8B-B14F-4D97-AF65-F5344CB8AC3E}">
        <p14:creationId xmlns:p14="http://schemas.microsoft.com/office/powerpoint/2010/main" val="274154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0579287-B06B-4616-BC1E-EFE0BA3D1B63}" type="datetimeFigureOut">
              <a:rPr lang="zh-CN" altLang="en-US" smtClean="0"/>
              <a:t>2023/11/5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27E85C3-69FA-466A-9150-CF3658716564}" type="slidenum">
              <a:rPr lang="zh-CN" altLang="en-US" smtClean="0"/>
              <a:t>‹#›</a:t>
            </a:fld>
            <a:endParaRPr lang="zh-CN" altLang="en-US"/>
          </a:p>
        </p:txBody>
      </p:sp>
    </p:spTree>
    <p:extLst>
      <p:ext uri="{BB962C8B-B14F-4D97-AF65-F5344CB8AC3E}">
        <p14:creationId xmlns:p14="http://schemas.microsoft.com/office/powerpoint/2010/main" val="141725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0579287-B06B-4616-BC1E-EFE0BA3D1B63}" type="datetimeFigureOut">
              <a:rPr lang="zh-CN" altLang="en-US" smtClean="0"/>
              <a:t>2023/11/5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27E85C3-69FA-466A-9150-CF3658716564}" type="slidenum">
              <a:rPr lang="zh-CN" altLang="en-US" smtClean="0"/>
              <a:t>‹#›</a:t>
            </a:fld>
            <a:endParaRPr lang="zh-CN" altLang="en-US"/>
          </a:p>
        </p:txBody>
      </p:sp>
    </p:spTree>
    <p:extLst>
      <p:ext uri="{BB962C8B-B14F-4D97-AF65-F5344CB8AC3E}">
        <p14:creationId xmlns:p14="http://schemas.microsoft.com/office/powerpoint/2010/main" val="2898613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0579287-B06B-4616-BC1E-EFE0BA3D1B63}" type="datetimeFigureOut">
              <a:rPr lang="zh-CN" altLang="en-US" smtClean="0"/>
              <a:t>2023/11/5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27E85C3-69FA-466A-9150-CF3658716564}" type="slidenum">
              <a:rPr lang="zh-CN" altLang="en-US" smtClean="0"/>
              <a:t>‹#›</a:t>
            </a:fld>
            <a:endParaRPr lang="zh-CN" altLang="en-US"/>
          </a:p>
        </p:txBody>
      </p:sp>
    </p:spTree>
    <p:extLst>
      <p:ext uri="{BB962C8B-B14F-4D97-AF65-F5344CB8AC3E}">
        <p14:creationId xmlns:p14="http://schemas.microsoft.com/office/powerpoint/2010/main" val="2321254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0579287-B06B-4616-BC1E-EFE0BA3D1B63}" type="datetimeFigureOut">
              <a:rPr lang="zh-CN" altLang="en-US" smtClean="0"/>
              <a:t>2023/11/5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27E85C3-69FA-466A-9150-CF3658716564}" type="slidenum">
              <a:rPr lang="zh-CN" altLang="en-US" smtClean="0"/>
              <a:t>‹#›</a:t>
            </a:fld>
            <a:endParaRPr lang="zh-CN" altLang="en-US"/>
          </a:p>
        </p:txBody>
      </p:sp>
    </p:spTree>
    <p:extLst>
      <p:ext uri="{BB962C8B-B14F-4D97-AF65-F5344CB8AC3E}">
        <p14:creationId xmlns:p14="http://schemas.microsoft.com/office/powerpoint/2010/main" val="1903981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579287-B06B-4616-BC1E-EFE0BA3D1B63}" type="datetimeFigureOut">
              <a:rPr lang="zh-CN" altLang="en-US" smtClean="0"/>
              <a:t>2023/11/5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7E85C3-69FA-466A-9150-CF3658716564}" type="slidenum">
              <a:rPr lang="zh-CN" altLang="en-US" smtClean="0"/>
              <a:t>‹#›</a:t>
            </a:fld>
            <a:endParaRPr lang="zh-CN" altLang="en-US"/>
          </a:p>
        </p:txBody>
      </p:sp>
    </p:spTree>
    <p:extLst>
      <p:ext uri="{BB962C8B-B14F-4D97-AF65-F5344CB8AC3E}">
        <p14:creationId xmlns:p14="http://schemas.microsoft.com/office/powerpoint/2010/main" val="2396781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多用户与多任务管理</a:t>
            </a:r>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807421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组账号文件 </a:t>
            </a:r>
            <a:r>
              <a:rPr lang="zh-CN" altLang="en-GB" dirty="0">
                <a:solidFill>
                  <a:schemeClr val="accent6">
                    <a:lumMod val="75000"/>
                  </a:schemeClr>
                </a:solidFill>
              </a:rPr>
              <a:t>/</a:t>
            </a:r>
            <a:r>
              <a:rPr lang="en-GB" altLang="zh-CN" dirty="0">
                <a:solidFill>
                  <a:schemeClr val="accent6">
                    <a:lumMod val="75000"/>
                  </a:schemeClr>
                </a:solidFill>
              </a:rPr>
              <a:t>etc/</a:t>
            </a:r>
            <a:r>
              <a:rPr lang="en-US" altLang="zh-CN" dirty="0">
                <a:solidFill>
                  <a:schemeClr val="accent6">
                    <a:lumMod val="75000"/>
                  </a:schemeClr>
                </a:solidFill>
              </a:rPr>
              <a:t>group</a:t>
            </a:r>
            <a:endParaRPr lang="zh-CN" altLang="en-US" dirty="0"/>
          </a:p>
        </p:txBody>
      </p:sp>
      <p:sp>
        <p:nvSpPr>
          <p:cNvPr id="3" name="内容占位符 2"/>
          <p:cNvSpPr>
            <a:spLocks noGrp="1"/>
          </p:cNvSpPr>
          <p:nvPr>
            <p:ph idx="1"/>
          </p:nvPr>
        </p:nvSpPr>
        <p:spPr>
          <a:xfrm>
            <a:off x="1981200" y="1412776"/>
            <a:ext cx="8229600" cy="1180728"/>
          </a:xfrm>
        </p:spPr>
        <p:txBody>
          <a:bodyPr/>
          <a:lstStyle/>
          <a:p>
            <a:r>
              <a:rPr lang="zh-CN" altLang="en-US" dirty="0"/>
              <a:t>每一个组一条记录 </a:t>
            </a:r>
          </a:p>
          <a:p>
            <a:r>
              <a:rPr lang="zh-CN" altLang="en-US" dirty="0"/>
              <a:t>每条记录由用分号间隔的四个字段组成</a:t>
            </a:r>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10</a:t>
            </a:fld>
            <a:endParaRPr lang="en-US" altLang="zh-CN" dirty="0"/>
          </a:p>
        </p:txBody>
      </p:sp>
      <p:graphicFrame>
        <p:nvGraphicFramePr>
          <p:cNvPr id="7" name="表格 6"/>
          <p:cNvGraphicFramePr>
            <a:graphicFrameLocks noGrp="1"/>
          </p:cNvGraphicFramePr>
          <p:nvPr/>
        </p:nvGraphicFramePr>
        <p:xfrm>
          <a:off x="2135560" y="2636912"/>
          <a:ext cx="7848872" cy="3383280"/>
        </p:xfrm>
        <a:graphic>
          <a:graphicData uri="http://schemas.openxmlformats.org/drawingml/2006/table">
            <a:tbl>
              <a:tblPr firstRow="1" bandRow="1">
                <a:tableStyleId>{21E4AEA4-8DFA-4A89-87EB-49C32662AFE0}</a:tableStyleId>
              </a:tblPr>
              <a:tblGrid>
                <a:gridCol w="2448272">
                  <a:extLst>
                    <a:ext uri="{9D8B030D-6E8A-4147-A177-3AD203B41FA5}">
                      <a16:colId xmlns:a16="http://schemas.microsoft.com/office/drawing/2014/main" val="20000"/>
                    </a:ext>
                  </a:extLst>
                </a:gridCol>
                <a:gridCol w="5400600">
                  <a:extLst>
                    <a:ext uri="{9D8B030D-6E8A-4147-A177-3AD203B41FA5}">
                      <a16:colId xmlns:a16="http://schemas.microsoft.com/office/drawing/2014/main" val="20001"/>
                    </a:ext>
                  </a:extLst>
                </a:gridCol>
              </a:tblGrid>
              <a:tr h="370840">
                <a:tc>
                  <a:txBody>
                    <a:bodyPr/>
                    <a:lstStyle/>
                    <a:p>
                      <a:r>
                        <a:rPr lang="zh-CN" altLang="en-US" sz="2400" dirty="0"/>
                        <a:t>字段</a:t>
                      </a:r>
                    </a:p>
                  </a:txBody>
                  <a:tcPr/>
                </a:tc>
                <a:tc>
                  <a:txBody>
                    <a:bodyPr/>
                    <a:lstStyle/>
                    <a:p>
                      <a:r>
                        <a:rPr lang="zh-CN" altLang="en-US" sz="2400" dirty="0"/>
                        <a:t>说明</a:t>
                      </a:r>
                    </a:p>
                  </a:txBody>
                  <a:tcPr/>
                </a:tc>
                <a:extLst>
                  <a:ext uri="{0D108BD9-81ED-4DB2-BD59-A6C34878D82A}">
                    <a16:rowId xmlns:a16="http://schemas.microsoft.com/office/drawing/2014/main" val="10000"/>
                  </a:ext>
                </a:extLst>
              </a:tr>
              <a:tr h="370840">
                <a:tc>
                  <a:txBody>
                    <a:bodyPr/>
                    <a:lstStyle/>
                    <a:p>
                      <a:r>
                        <a:rPr lang="zh-CN" altLang="en-US" sz="2400" dirty="0"/>
                        <a:t>组名</a:t>
                      </a:r>
                    </a:p>
                  </a:txBody>
                  <a:tcPr/>
                </a:tc>
                <a:tc>
                  <a:txBody>
                    <a:bodyPr/>
                    <a:lstStyle/>
                    <a:p>
                      <a:r>
                        <a:rPr lang="zh-CN" altLang="en-US" sz="2400" dirty="0"/>
                        <a:t>这是用户登录系统时的默认组名，它在系统中是唯一的</a:t>
                      </a:r>
                    </a:p>
                  </a:txBody>
                  <a:tcPr/>
                </a:tc>
                <a:extLst>
                  <a:ext uri="{0D108BD9-81ED-4DB2-BD59-A6C34878D82A}">
                    <a16:rowId xmlns:a16="http://schemas.microsoft.com/office/drawing/2014/main" val="10001"/>
                  </a:ext>
                </a:extLst>
              </a:tr>
              <a:tr h="370840">
                <a:tc>
                  <a:txBody>
                    <a:bodyPr/>
                    <a:lstStyle/>
                    <a:p>
                      <a:r>
                        <a:rPr lang="zh-CN" altLang="en-US" sz="2400" dirty="0"/>
                        <a:t>口令</a:t>
                      </a:r>
                    </a:p>
                  </a:txBody>
                  <a:tcPr/>
                </a:tc>
                <a:tc>
                  <a:txBody>
                    <a:bodyPr/>
                    <a:lstStyle/>
                    <a:p>
                      <a:r>
                        <a:rPr lang="zh-CN" altLang="en-US" sz="2400" dirty="0"/>
                        <a:t>组口令，由于安全性原因，已不使用该字段保存口令，用“</a:t>
                      </a:r>
                      <a:r>
                        <a:rPr lang="en-US" altLang="zh-CN" sz="2400" dirty="0"/>
                        <a:t>x”</a:t>
                      </a:r>
                      <a:r>
                        <a:rPr lang="zh-CN" altLang="en-US" sz="2400" dirty="0"/>
                        <a:t>占位 </a:t>
                      </a:r>
                    </a:p>
                  </a:txBody>
                  <a:tcPr/>
                </a:tc>
                <a:extLst>
                  <a:ext uri="{0D108BD9-81ED-4DB2-BD59-A6C34878D82A}">
                    <a16:rowId xmlns:a16="http://schemas.microsoft.com/office/drawing/2014/main" val="10002"/>
                  </a:ext>
                </a:extLst>
              </a:tr>
              <a:tr h="370840">
                <a:tc>
                  <a:txBody>
                    <a:bodyPr/>
                    <a:lstStyle/>
                    <a:p>
                      <a:r>
                        <a:rPr lang="zh-CN" altLang="en-US" sz="2400" dirty="0"/>
                        <a:t>组</a:t>
                      </a:r>
                      <a:r>
                        <a:rPr lang="en-US" altLang="zh-CN" sz="2400" dirty="0"/>
                        <a:t>ID</a:t>
                      </a:r>
                      <a:endParaRPr lang="zh-CN" altLang="en-US" sz="2400" dirty="0"/>
                    </a:p>
                  </a:txBody>
                  <a:tcPr/>
                </a:tc>
                <a:tc>
                  <a:txBody>
                    <a:bodyPr/>
                    <a:lstStyle/>
                    <a:p>
                      <a:r>
                        <a:rPr lang="zh-CN" altLang="en-US" sz="2400" dirty="0"/>
                        <a:t>是一个整数，系统内部用它来标识组</a:t>
                      </a:r>
                    </a:p>
                  </a:txBody>
                  <a:tcPr/>
                </a:tc>
                <a:extLst>
                  <a:ext uri="{0D108BD9-81ED-4DB2-BD59-A6C34878D82A}">
                    <a16:rowId xmlns:a16="http://schemas.microsoft.com/office/drawing/2014/main" val="10003"/>
                  </a:ext>
                </a:extLst>
              </a:tr>
              <a:tr h="370840">
                <a:tc>
                  <a:txBody>
                    <a:bodyPr/>
                    <a:lstStyle/>
                    <a:p>
                      <a:r>
                        <a:rPr lang="zh-CN" altLang="en-US" sz="2400" dirty="0"/>
                        <a:t>组内用户列表</a:t>
                      </a:r>
                    </a:p>
                  </a:txBody>
                  <a:tcPr/>
                </a:tc>
                <a:tc>
                  <a:txBody>
                    <a:bodyPr/>
                    <a:lstStyle/>
                    <a:p>
                      <a:r>
                        <a:rPr lang="zh-CN" altLang="en-US" sz="2400" dirty="0"/>
                        <a:t>属于该组的所有用户名表，列表中多个用户间用“</a:t>
                      </a:r>
                      <a:r>
                        <a:rPr lang="en-US" altLang="zh-CN" sz="2400" dirty="0"/>
                        <a:t>,”</a:t>
                      </a:r>
                      <a:r>
                        <a:rPr lang="zh-CN" altLang="en-US" sz="2400" dirty="0"/>
                        <a:t>分隔</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966192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用户和组管理工具</a:t>
            </a:r>
          </a:p>
        </p:txBody>
      </p:sp>
      <p:sp>
        <p:nvSpPr>
          <p:cNvPr id="3" name="文本占位符 2"/>
          <p:cNvSpPr>
            <a:spLocks noGrp="1"/>
          </p:cNvSpPr>
          <p:nvPr>
            <p:ph type="body" idx="1"/>
          </p:nvPr>
        </p:nvSpPr>
        <p:spPr/>
        <p:txBody>
          <a:bodyPr/>
          <a:lstStyle/>
          <a:p>
            <a:endParaRPr lang="zh-CN" altLang="en-US"/>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11</a:t>
            </a:fld>
            <a:endParaRPr lang="en-US" altLang="zh-CN"/>
          </a:p>
        </p:txBody>
      </p:sp>
    </p:spTree>
    <p:extLst>
      <p:ext uri="{BB962C8B-B14F-4D97-AF65-F5344CB8AC3E}">
        <p14:creationId xmlns:p14="http://schemas.microsoft.com/office/powerpoint/2010/main" val="2779786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用户和组管理工具</a:t>
            </a:r>
          </a:p>
        </p:txBody>
      </p:sp>
      <p:sp>
        <p:nvSpPr>
          <p:cNvPr id="3" name="内容占位符 2"/>
          <p:cNvSpPr>
            <a:spLocks noGrp="1"/>
          </p:cNvSpPr>
          <p:nvPr>
            <p:ph idx="1"/>
          </p:nvPr>
        </p:nvSpPr>
        <p:spPr/>
        <p:txBody>
          <a:bodyPr/>
          <a:lstStyle/>
          <a:p>
            <a:r>
              <a:rPr lang="zh-CN" altLang="en-US" dirty="0"/>
              <a:t>用户管理 </a:t>
            </a:r>
          </a:p>
          <a:p>
            <a:pPr lvl="1"/>
            <a:r>
              <a:rPr lang="en-US" altLang="zh-CN" dirty="0" err="1"/>
              <a:t>useradd</a:t>
            </a:r>
            <a:r>
              <a:rPr lang="en-US" altLang="zh-CN" dirty="0"/>
              <a:t> </a:t>
            </a:r>
          </a:p>
          <a:p>
            <a:pPr lvl="1"/>
            <a:r>
              <a:rPr lang="en-US" altLang="zh-CN" dirty="0" err="1"/>
              <a:t>usermod</a:t>
            </a:r>
            <a:r>
              <a:rPr lang="en-US" altLang="zh-CN" dirty="0"/>
              <a:t> </a:t>
            </a:r>
          </a:p>
          <a:p>
            <a:pPr lvl="1"/>
            <a:r>
              <a:rPr lang="en-US" altLang="zh-CN" dirty="0" err="1"/>
              <a:t>userdel</a:t>
            </a:r>
            <a:r>
              <a:rPr lang="en-US" altLang="zh-CN" dirty="0"/>
              <a:t> </a:t>
            </a:r>
          </a:p>
          <a:p>
            <a:r>
              <a:rPr lang="zh-CN" altLang="en-US" dirty="0"/>
              <a:t>组管理 </a:t>
            </a:r>
          </a:p>
          <a:p>
            <a:pPr lvl="1"/>
            <a:r>
              <a:rPr lang="en-US" altLang="zh-CN" dirty="0" err="1"/>
              <a:t>groupadd</a:t>
            </a:r>
            <a:r>
              <a:rPr lang="en-US" altLang="zh-CN" dirty="0"/>
              <a:t> </a:t>
            </a:r>
          </a:p>
          <a:p>
            <a:pPr lvl="1"/>
            <a:r>
              <a:rPr lang="en-US" altLang="zh-CN" dirty="0" err="1"/>
              <a:t>groupmod</a:t>
            </a:r>
            <a:r>
              <a:rPr lang="en-US" altLang="zh-CN" dirty="0"/>
              <a:t> </a:t>
            </a:r>
          </a:p>
          <a:p>
            <a:pPr lvl="1"/>
            <a:r>
              <a:rPr lang="en-US" altLang="zh-CN" dirty="0" err="1"/>
              <a:t>groupdel</a:t>
            </a:r>
            <a:endParaRPr lang="zh-CN" altLang="en-US"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12</a:t>
            </a:fld>
            <a:endParaRPr lang="en-US" altLang="zh-CN" dirty="0"/>
          </a:p>
        </p:txBody>
      </p:sp>
    </p:spTree>
    <p:extLst>
      <p:ext uri="{BB962C8B-B14F-4D97-AF65-F5344CB8AC3E}">
        <p14:creationId xmlns:p14="http://schemas.microsoft.com/office/powerpoint/2010/main" val="829361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添加用户账号（</a:t>
            </a:r>
            <a:r>
              <a:rPr lang="en-US" altLang="zh-CN" dirty="0" err="1"/>
              <a:t>useradd</a:t>
            </a:r>
            <a:r>
              <a:rPr lang="zh-CN" altLang="en-US" dirty="0"/>
              <a:t>）</a:t>
            </a:r>
          </a:p>
        </p:txBody>
      </p:sp>
      <p:sp>
        <p:nvSpPr>
          <p:cNvPr id="3" name="内容占位符 2"/>
          <p:cNvSpPr>
            <a:spLocks noGrp="1"/>
          </p:cNvSpPr>
          <p:nvPr>
            <p:ph idx="1"/>
          </p:nvPr>
        </p:nvSpPr>
        <p:spPr>
          <a:xfrm>
            <a:off x="1981200" y="1600201"/>
            <a:ext cx="8229600" cy="1468760"/>
          </a:xfrm>
        </p:spPr>
        <p:txBody>
          <a:bodyPr/>
          <a:lstStyle/>
          <a:p>
            <a:r>
              <a:rPr lang="zh-CN" altLang="en-US" dirty="0"/>
              <a:t>格式：</a:t>
            </a:r>
          </a:p>
          <a:p>
            <a:pPr lvl="1">
              <a:buNone/>
            </a:pPr>
            <a:r>
              <a:rPr lang="en-US" altLang="zh-CN" dirty="0">
                <a:solidFill>
                  <a:schemeClr val="accent6">
                    <a:lumMod val="75000"/>
                  </a:schemeClr>
                </a:solidFill>
              </a:rPr>
              <a:t># </a:t>
            </a:r>
            <a:r>
              <a:rPr lang="en-US" altLang="zh-CN" dirty="0" err="1">
                <a:solidFill>
                  <a:schemeClr val="accent6">
                    <a:lumMod val="75000"/>
                  </a:schemeClr>
                </a:solidFill>
              </a:rPr>
              <a:t>useradd</a:t>
            </a:r>
            <a:r>
              <a:rPr lang="en-US" altLang="zh-CN" dirty="0">
                <a:solidFill>
                  <a:schemeClr val="accent6">
                    <a:lumMod val="75000"/>
                  </a:schemeClr>
                </a:solidFill>
              </a:rPr>
              <a:t> [&lt;</a:t>
            </a:r>
            <a:r>
              <a:rPr lang="zh-CN" altLang="en-US" dirty="0">
                <a:solidFill>
                  <a:schemeClr val="accent6">
                    <a:lumMod val="75000"/>
                  </a:schemeClr>
                </a:solidFill>
              </a:rPr>
              <a:t>选项</a:t>
            </a:r>
            <a:r>
              <a:rPr lang="en-US" altLang="zh-CN" dirty="0">
                <a:solidFill>
                  <a:schemeClr val="accent6">
                    <a:lumMod val="75000"/>
                  </a:schemeClr>
                </a:solidFill>
              </a:rPr>
              <a:t>&gt;] &lt;</a:t>
            </a:r>
            <a:r>
              <a:rPr lang="zh-CN" altLang="en-US" dirty="0">
                <a:solidFill>
                  <a:schemeClr val="accent6">
                    <a:lumMod val="75000"/>
                  </a:schemeClr>
                </a:solidFill>
              </a:rPr>
              <a:t>用户名</a:t>
            </a:r>
            <a:r>
              <a:rPr lang="en-US" altLang="zh-CN" dirty="0">
                <a:solidFill>
                  <a:schemeClr val="accent6">
                    <a:lumMod val="75000"/>
                  </a:schemeClr>
                </a:solidFill>
              </a:rPr>
              <a:t>&gt;</a:t>
            </a:r>
          </a:p>
          <a:p>
            <a:r>
              <a:rPr lang="zh-CN" altLang="en-US" dirty="0"/>
              <a:t>常用选项</a:t>
            </a:r>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13</a:t>
            </a:fld>
            <a:endParaRPr lang="en-US" altLang="zh-CN" dirty="0"/>
          </a:p>
        </p:txBody>
      </p:sp>
      <p:graphicFrame>
        <p:nvGraphicFramePr>
          <p:cNvPr id="7" name="Group 27"/>
          <p:cNvGraphicFramePr>
            <a:graphicFrameLocks/>
          </p:cNvGraphicFramePr>
          <p:nvPr/>
        </p:nvGraphicFramePr>
        <p:xfrm>
          <a:off x="2135188" y="3212976"/>
          <a:ext cx="7859712" cy="2698752"/>
        </p:xfrm>
        <a:graphic>
          <a:graphicData uri="http://schemas.openxmlformats.org/drawingml/2006/table">
            <a:tbl>
              <a:tblPr>
                <a:tableStyleId>{284E427A-3D55-4303-BF80-6455036E1DE7}</a:tableStyleId>
              </a:tblPr>
              <a:tblGrid>
                <a:gridCol w="2014537">
                  <a:extLst>
                    <a:ext uri="{9D8B030D-6E8A-4147-A177-3AD203B41FA5}">
                      <a16:colId xmlns:a16="http://schemas.microsoft.com/office/drawing/2014/main" val="20000"/>
                    </a:ext>
                  </a:extLst>
                </a:gridCol>
                <a:gridCol w="5845175">
                  <a:extLst>
                    <a:ext uri="{9D8B030D-6E8A-4147-A177-3AD203B41FA5}">
                      <a16:colId xmlns:a16="http://schemas.microsoft.com/office/drawing/2014/main" val="20001"/>
                    </a:ext>
                  </a:extLst>
                </a:gridCol>
              </a:tblGrid>
              <a:tr h="449263">
                <a:tc>
                  <a:txBody>
                    <a:bodyPr/>
                    <a:lstStyle/>
                    <a:p>
                      <a:pPr marL="342900" marR="0" lvl="0" indent="-342900" algn="just"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0" lang="en-US" altLang="zh-CN" sz="2200" u="none" strike="noStrike" cap="none" normalizeH="0" baseline="0">
                          <a:ln>
                            <a:noFill/>
                          </a:ln>
                          <a:effectLst/>
                        </a:rPr>
                        <a:t>-g group</a:t>
                      </a:r>
                      <a:endParaRPr kumimoji="0" lang="en-US" altLang="zh-CN" sz="2200" b="0" i="0" u="none" strike="noStrike" cap="none" normalizeH="0" baseline="0">
                        <a:ln>
                          <a:noFill/>
                        </a:ln>
                        <a:solidFill>
                          <a:schemeClr val="tx1"/>
                        </a:solidFill>
                        <a:effectLst/>
                        <a:latin typeface="Arial" charset="0"/>
                        <a:ea typeface="宋体" charset="-122"/>
                      </a:endParaRPr>
                    </a:p>
                  </a:txBody>
                  <a:tcPr anchor="ctr" horzOverflow="overflow"/>
                </a:tc>
                <a:tc>
                  <a:txBody>
                    <a:bodyPr/>
                    <a:lstStyle/>
                    <a:p>
                      <a:pPr marL="342900" marR="0" lvl="0" indent="-342900" algn="just"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0" lang="zh-CN" altLang="en-US" sz="2200" u="none" strike="noStrike" cap="none" normalizeH="0" baseline="0">
                          <a:ln>
                            <a:noFill/>
                          </a:ln>
                          <a:effectLst/>
                        </a:rPr>
                        <a:t>指定新用户的主（私有）组。</a:t>
                      </a:r>
                      <a:endParaRPr kumimoji="0" lang="zh-CN" altLang="en-US" sz="2200" b="0" i="0" u="none" strike="noStrike" cap="none" normalizeH="0" baseline="0">
                        <a:ln>
                          <a:noFill/>
                        </a:ln>
                        <a:solidFill>
                          <a:schemeClr val="tx1"/>
                        </a:solidFill>
                        <a:effectLst/>
                        <a:latin typeface="Arial" charset="0"/>
                        <a:ea typeface="宋体" charset="-122"/>
                      </a:endParaRPr>
                    </a:p>
                  </a:txBody>
                  <a:tcPr anchor="ctr" horzOverflow="overflow"/>
                </a:tc>
                <a:extLst>
                  <a:ext uri="{0D108BD9-81ED-4DB2-BD59-A6C34878D82A}">
                    <a16:rowId xmlns:a16="http://schemas.microsoft.com/office/drawing/2014/main" val="10000"/>
                  </a:ext>
                </a:extLst>
              </a:tr>
              <a:tr h="450850">
                <a:tc>
                  <a:txBody>
                    <a:bodyPr/>
                    <a:lstStyle/>
                    <a:p>
                      <a:pPr marL="342900" marR="0" lvl="0" indent="-342900" algn="just"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0" lang="en-US" altLang="zh-CN" sz="2200" u="none" strike="noStrike" cap="none" normalizeH="0" baseline="0">
                          <a:ln>
                            <a:noFill/>
                          </a:ln>
                          <a:effectLst/>
                        </a:rPr>
                        <a:t>-G group</a:t>
                      </a:r>
                      <a:endParaRPr kumimoji="0" lang="en-US" altLang="zh-CN" sz="2200" b="0" i="0" u="none" strike="noStrike" cap="none" normalizeH="0" baseline="0">
                        <a:ln>
                          <a:noFill/>
                        </a:ln>
                        <a:solidFill>
                          <a:schemeClr val="tx1"/>
                        </a:solidFill>
                        <a:effectLst/>
                        <a:latin typeface="Arial" charset="0"/>
                        <a:ea typeface="宋体" charset="-122"/>
                      </a:endParaRPr>
                    </a:p>
                  </a:txBody>
                  <a:tcPr anchor="ctr" horzOverflow="overflow"/>
                </a:tc>
                <a:tc>
                  <a:txBody>
                    <a:bodyPr/>
                    <a:lstStyle/>
                    <a:p>
                      <a:pPr marL="342900" marR="0" lvl="0" indent="-342900" algn="just"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0" lang="zh-CN" altLang="en-US" sz="2200" u="none" strike="noStrike" cap="none" normalizeH="0" baseline="0">
                          <a:ln>
                            <a:noFill/>
                          </a:ln>
                          <a:effectLst/>
                        </a:rPr>
                        <a:t>指定新用户的附加组。</a:t>
                      </a:r>
                      <a:endParaRPr kumimoji="0" lang="zh-CN" altLang="en-US" sz="2200" b="0" i="0" u="none" strike="noStrike" cap="none" normalizeH="0" baseline="0">
                        <a:ln>
                          <a:noFill/>
                        </a:ln>
                        <a:solidFill>
                          <a:schemeClr val="tx1"/>
                        </a:solidFill>
                        <a:effectLst/>
                        <a:latin typeface="Arial" charset="0"/>
                        <a:ea typeface="宋体" charset="-122"/>
                      </a:endParaRPr>
                    </a:p>
                  </a:txBody>
                  <a:tcPr anchor="ctr" horzOverflow="overflow"/>
                </a:tc>
                <a:extLst>
                  <a:ext uri="{0D108BD9-81ED-4DB2-BD59-A6C34878D82A}">
                    <a16:rowId xmlns:a16="http://schemas.microsoft.com/office/drawing/2014/main" val="10001"/>
                  </a:ext>
                </a:extLst>
              </a:tr>
              <a:tr h="449263">
                <a:tc>
                  <a:txBody>
                    <a:bodyPr/>
                    <a:lstStyle/>
                    <a:p>
                      <a:pPr marL="342900" marR="0" lvl="0" indent="-342900" algn="just"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0" lang="en-US" altLang="zh-CN" sz="2200" u="none" strike="noStrike" cap="none" normalizeH="0" baseline="0">
                          <a:ln>
                            <a:noFill/>
                          </a:ln>
                          <a:effectLst/>
                        </a:rPr>
                        <a:t>-d directory</a:t>
                      </a:r>
                      <a:endParaRPr kumimoji="0" lang="en-US" altLang="zh-CN" sz="2200" b="0" i="0" u="none" strike="noStrike" cap="none" normalizeH="0" baseline="0">
                        <a:ln>
                          <a:noFill/>
                        </a:ln>
                        <a:solidFill>
                          <a:schemeClr val="tx1"/>
                        </a:solidFill>
                        <a:effectLst/>
                        <a:latin typeface="Arial" charset="0"/>
                        <a:ea typeface="宋体" charset="-122"/>
                      </a:endParaRPr>
                    </a:p>
                  </a:txBody>
                  <a:tcPr anchor="ctr" horzOverflow="overflow"/>
                </a:tc>
                <a:tc>
                  <a:txBody>
                    <a:bodyPr/>
                    <a:lstStyle/>
                    <a:p>
                      <a:pPr marL="342900" marR="0" lvl="0" indent="-342900" algn="just"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0" lang="zh-CN" altLang="en-US" sz="2200" u="none" strike="noStrike" cap="none" normalizeH="0" baseline="0">
                          <a:ln>
                            <a:noFill/>
                          </a:ln>
                          <a:effectLst/>
                        </a:rPr>
                        <a:t>指定新用户的自家目录。</a:t>
                      </a:r>
                      <a:endParaRPr kumimoji="0" lang="zh-CN" altLang="en-US" sz="2200" b="0" i="0" u="none" strike="noStrike" cap="none" normalizeH="0" baseline="0">
                        <a:ln>
                          <a:noFill/>
                        </a:ln>
                        <a:solidFill>
                          <a:schemeClr val="tx1"/>
                        </a:solidFill>
                        <a:effectLst/>
                        <a:latin typeface="Arial" charset="0"/>
                        <a:ea typeface="宋体" charset="-122"/>
                      </a:endParaRPr>
                    </a:p>
                  </a:txBody>
                  <a:tcPr anchor="ctr" horzOverflow="overflow"/>
                </a:tc>
                <a:extLst>
                  <a:ext uri="{0D108BD9-81ED-4DB2-BD59-A6C34878D82A}">
                    <a16:rowId xmlns:a16="http://schemas.microsoft.com/office/drawing/2014/main" val="10002"/>
                  </a:ext>
                </a:extLst>
              </a:tr>
              <a:tr h="449263">
                <a:tc>
                  <a:txBody>
                    <a:bodyPr/>
                    <a:lstStyle/>
                    <a:p>
                      <a:pPr marL="342900" marR="0" lvl="0" indent="-342900" algn="just"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0" lang="en-US" altLang="zh-CN" sz="2200" u="none" strike="noStrike" cap="none" normalizeH="0" baseline="0">
                          <a:ln>
                            <a:noFill/>
                          </a:ln>
                          <a:effectLst/>
                        </a:rPr>
                        <a:t>-s shell</a:t>
                      </a:r>
                      <a:endParaRPr kumimoji="0" lang="en-US" altLang="zh-CN" sz="2200" b="0" i="0" u="none" strike="noStrike" cap="none" normalizeH="0" baseline="0">
                        <a:ln>
                          <a:noFill/>
                        </a:ln>
                        <a:solidFill>
                          <a:schemeClr val="tx1"/>
                        </a:solidFill>
                        <a:effectLst/>
                        <a:latin typeface="Arial" charset="0"/>
                        <a:ea typeface="宋体" charset="-122"/>
                      </a:endParaRPr>
                    </a:p>
                  </a:txBody>
                  <a:tcPr anchor="ctr" horzOverflow="overflow"/>
                </a:tc>
                <a:tc>
                  <a:txBody>
                    <a:bodyPr/>
                    <a:lstStyle/>
                    <a:p>
                      <a:pPr marL="342900" marR="0" lvl="0" indent="-342900" algn="just"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0" lang="zh-CN" altLang="en-US" sz="2200" u="none" strike="noStrike" cap="none" normalizeH="0" baseline="0">
                          <a:ln>
                            <a:noFill/>
                          </a:ln>
                          <a:effectLst/>
                        </a:rPr>
                        <a:t>指定新用户使用的</a:t>
                      </a:r>
                      <a:r>
                        <a:rPr kumimoji="0" lang="en-US" altLang="zh-CN" sz="2200" u="none" strike="noStrike" cap="none" normalizeH="0" baseline="0">
                          <a:ln>
                            <a:noFill/>
                          </a:ln>
                          <a:effectLst/>
                        </a:rPr>
                        <a:t>Shell</a:t>
                      </a:r>
                      <a:r>
                        <a:rPr kumimoji="0" lang="zh-CN" altLang="en-US" sz="2200" u="none" strike="noStrike" cap="none" normalizeH="0" baseline="0">
                          <a:ln>
                            <a:noFill/>
                          </a:ln>
                          <a:effectLst/>
                        </a:rPr>
                        <a:t>，默认为</a:t>
                      </a:r>
                      <a:r>
                        <a:rPr kumimoji="0" lang="en-US" altLang="zh-CN" sz="2200" u="none" strike="noStrike" cap="none" normalizeH="0" baseline="0">
                          <a:ln>
                            <a:noFill/>
                          </a:ln>
                          <a:effectLst/>
                        </a:rPr>
                        <a:t>bash</a:t>
                      </a:r>
                      <a:r>
                        <a:rPr kumimoji="0" lang="zh-CN" altLang="en-US" sz="2200" u="none" strike="noStrike" cap="none" normalizeH="0" baseline="0">
                          <a:ln>
                            <a:noFill/>
                          </a:ln>
                          <a:effectLst/>
                        </a:rPr>
                        <a:t>。</a:t>
                      </a:r>
                      <a:endParaRPr kumimoji="0" lang="zh-CN" altLang="en-US" sz="2200" b="0" i="0" u="none" strike="noStrike" cap="none" normalizeH="0" baseline="0">
                        <a:ln>
                          <a:noFill/>
                        </a:ln>
                        <a:solidFill>
                          <a:schemeClr val="tx1"/>
                        </a:solidFill>
                        <a:effectLst/>
                        <a:latin typeface="Arial" charset="0"/>
                        <a:ea typeface="宋体" charset="-122"/>
                      </a:endParaRPr>
                    </a:p>
                  </a:txBody>
                  <a:tcPr anchor="ctr" horzOverflow="overflow"/>
                </a:tc>
                <a:extLst>
                  <a:ext uri="{0D108BD9-81ED-4DB2-BD59-A6C34878D82A}">
                    <a16:rowId xmlns:a16="http://schemas.microsoft.com/office/drawing/2014/main" val="10003"/>
                  </a:ext>
                </a:extLst>
              </a:tr>
              <a:tr h="450850">
                <a:tc>
                  <a:txBody>
                    <a:bodyPr/>
                    <a:lstStyle/>
                    <a:p>
                      <a:pPr marL="342900" marR="0" lvl="0" indent="-342900" algn="just"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0" lang="en-US" altLang="zh-CN" sz="2200" u="none" strike="noStrike" cap="none" normalizeH="0" baseline="0">
                          <a:ln>
                            <a:noFill/>
                          </a:ln>
                          <a:effectLst/>
                        </a:rPr>
                        <a:t>-e expire</a:t>
                      </a:r>
                      <a:endParaRPr kumimoji="0" lang="en-US" altLang="zh-CN" sz="2200" b="0" i="0" u="none" strike="noStrike" cap="none" normalizeH="0" baseline="0">
                        <a:ln>
                          <a:noFill/>
                        </a:ln>
                        <a:solidFill>
                          <a:schemeClr val="tx1"/>
                        </a:solidFill>
                        <a:effectLst/>
                        <a:latin typeface="Arial" charset="0"/>
                        <a:ea typeface="宋体" charset="-122"/>
                      </a:endParaRPr>
                    </a:p>
                  </a:txBody>
                  <a:tcPr anchor="ctr" horzOverflow="overflow"/>
                </a:tc>
                <a:tc>
                  <a:txBody>
                    <a:bodyPr/>
                    <a:lstStyle/>
                    <a:p>
                      <a:pPr marL="342900" marR="0" lvl="0" indent="-342900" algn="just"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0" lang="zh-CN" altLang="en-US" sz="2200" u="none" strike="noStrike" cap="none" normalizeH="0" baseline="0">
                          <a:ln>
                            <a:noFill/>
                          </a:ln>
                          <a:effectLst/>
                        </a:rPr>
                        <a:t>指定用户的登录失效时间，例如：</a:t>
                      </a:r>
                      <a:r>
                        <a:rPr kumimoji="0" lang="en-US" altLang="zh-CN" sz="2200" u="none" strike="noStrike" cap="none" normalizeH="0" baseline="0">
                          <a:ln>
                            <a:noFill/>
                          </a:ln>
                          <a:effectLst/>
                        </a:rPr>
                        <a:t>08/10/2001</a:t>
                      </a:r>
                      <a:endParaRPr kumimoji="0" lang="en-US" altLang="zh-CN" sz="2200" b="0" i="0" u="none" strike="noStrike" cap="none" normalizeH="0" baseline="0">
                        <a:ln>
                          <a:noFill/>
                        </a:ln>
                        <a:solidFill>
                          <a:schemeClr val="tx1"/>
                        </a:solidFill>
                        <a:effectLst/>
                        <a:latin typeface="Arial" charset="0"/>
                        <a:ea typeface="宋体" charset="-122"/>
                      </a:endParaRPr>
                    </a:p>
                  </a:txBody>
                  <a:tcPr anchor="ctr" horzOverflow="overflow"/>
                </a:tc>
                <a:extLst>
                  <a:ext uri="{0D108BD9-81ED-4DB2-BD59-A6C34878D82A}">
                    <a16:rowId xmlns:a16="http://schemas.microsoft.com/office/drawing/2014/main" val="10004"/>
                  </a:ext>
                </a:extLst>
              </a:tr>
              <a:tr h="449263">
                <a:tc>
                  <a:txBody>
                    <a:bodyPr/>
                    <a:lstStyle/>
                    <a:p>
                      <a:pPr marL="342900" marR="0" lvl="0" indent="-342900" algn="just"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0" lang="en-US" altLang="zh-CN" sz="2200" u="none" strike="noStrike" cap="none" normalizeH="0" baseline="0">
                          <a:ln>
                            <a:noFill/>
                          </a:ln>
                          <a:effectLst/>
                        </a:rPr>
                        <a:t>-M</a:t>
                      </a:r>
                      <a:endParaRPr kumimoji="0" lang="en-US" altLang="zh-CN" sz="2200" b="0" i="0" u="none" strike="noStrike" cap="none" normalizeH="0" baseline="0">
                        <a:ln>
                          <a:noFill/>
                        </a:ln>
                        <a:solidFill>
                          <a:schemeClr val="tx1"/>
                        </a:solidFill>
                        <a:effectLst/>
                        <a:latin typeface="Arial" charset="0"/>
                        <a:ea typeface="宋体" charset="-122"/>
                      </a:endParaRPr>
                    </a:p>
                  </a:txBody>
                  <a:tcPr anchor="ctr" horzOverflow="overflow"/>
                </a:tc>
                <a:tc>
                  <a:txBody>
                    <a:bodyPr/>
                    <a:lstStyle/>
                    <a:p>
                      <a:pPr marL="342900" marR="0" lvl="0" indent="-342900" algn="just"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0" lang="zh-CN" altLang="en-US" sz="2200" u="none" strike="noStrike" cap="none" normalizeH="0" baseline="0" dirty="0">
                          <a:ln>
                            <a:noFill/>
                          </a:ln>
                          <a:effectLst/>
                        </a:rPr>
                        <a:t>不建立新用户的自家目录。</a:t>
                      </a:r>
                      <a:endParaRPr kumimoji="0" lang="zh-CN" altLang="en-US" sz="2200" b="0" i="0" u="none" strike="noStrike" cap="none" normalizeH="0" baseline="0" dirty="0">
                        <a:ln>
                          <a:noFill/>
                        </a:ln>
                        <a:solidFill>
                          <a:schemeClr val="tx1"/>
                        </a:solidFill>
                        <a:effectLst/>
                        <a:latin typeface="Arial" charset="0"/>
                        <a:ea typeface="宋体" charset="-122"/>
                      </a:endParaRPr>
                    </a:p>
                  </a:txBody>
                  <a:tcPr anchor="ctr" horzOverflow="overflow"/>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923752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添加用户账号举例</a:t>
            </a:r>
          </a:p>
        </p:txBody>
      </p:sp>
      <p:sp>
        <p:nvSpPr>
          <p:cNvPr id="3" name="内容占位符 2"/>
          <p:cNvSpPr>
            <a:spLocks noGrp="1"/>
          </p:cNvSpPr>
          <p:nvPr>
            <p:ph idx="1"/>
          </p:nvPr>
        </p:nvSpPr>
        <p:spPr/>
        <p:txBody>
          <a:bodyPr/>
          <a:lstStyle/>
          <a:p>
            <a:pPr>
              <a:lnSpc>
                <a:spcPct val="93000"/>
              </a:lnSpc>
              <a:spcBef>
                <a:spcPts val="688"/>
              </a:spcBef>
              <a:buSzPct val="87000"/>
            </a:pPr>
            <a:r>
              <a:rPr lang="zh-CN" altLang="en-GB" dirty="0"/>
              <a:t>例一：</a:t>
            </a:r>
          </a:p>
          <a:p>
            <a:pPr lvl="1">
              <a:lnSpc>
                <a:spcPct val="93000"/>
              </a:lnSpc>
              <a:spcBef>
                <a:spcPts val="688"/>
              </a:spcBef>
              <a:buSzPct val="87000"/>
            </a:pPr>
            <a:r>
              <a:rPr lang="en-GB" altLang="zh-CN" dirty="0"/>
              <a:t># </a:t>
            </a:r>
            <a:r>
              <a:rPr lang="en-GB" altLang="zh-CN" dirty="0" err="1"/>
              <a:t>useradd</a:t>
            </a:r>
            <a:r>
              <a:rPr lang="en-GB" altLang="zh-CN" dirty="0"/>
              <a:t> -d /home/</a:t>
            </a:r>
            <a:r>
              <a:rPr lang="en-GB" altLang="zh-CN" dirty="0" err="1"/>
              <a:t>test_user</a:t>
            </a:r>
            <a:r>
              <a:rPr lang="en-GB" altLang="zh-CN" dirty="0"/>
              <a:t> </a:t>
            </a:r>
            <a:r>
              <a:rPr lang="en-GB" altLang="zh-CN" dirty="0" err="1"/>
              <a:t>test_user</a:t>
            </a:r>
            <a:endParaRPr lang="en-GB" altLang="zh-CN" dirty="0"/>
          </a:p>
          <a:p>
            <a:pPr>
              <a:spcBef>
                <a:spcPts val="688"/>
              </a:spcBef>
              <a:buSzPct val="87000"/>
            </a:pPr>
            <a:r>
              <a:rPr lang="zh-CN" altLang="en-US" dirty="0"/>
              <a:t>例二：</a:t>
            </a:r>
          </a:p>
          <a:p>
            <a:pPr lvl="1">
              <a:spcBef>
                <a:spcPts val="688"/>
              </a:spcBef>
              <a:buSzPct val="87000"/>
            </a:pPr>
            <a:r>
              <a:rPr lang="en-US" altLang="zh-CN" dirty="0"/>
              <a:t># </a:t>
            </a:r>
            <a:r>
              <a:rPr lang="en-US" altLang="zh-CN" dirty="0" err="1"/>
              <a:t>useradd</a:t>
            </a:r>
            <a:r>
              <a:rPr lang="en-US" altLang="zh-CN" dirty="0"/>
              <a:t> -g users -G </a:t>
            </a:r>
            <a:r>
              <a:rPr lang="en-US" altLang="zh-CN" dirty="0" err="1"/>
              <a:t>wheel,apache</a:t>
            </a:r>
            <a:r>
              <a:rPr lang="en-US" altLang="zh-CN" dirty="0"/>
              <a:t> -s /bin/</a:t>
            </a:r>
            <a:r>
              <a:rPr lang="en-US" altLang="zh-CN" dirty="0" err="1"/>
              <a:t>tcsh</a:t>
            </a:r>
            <a:r>
              <a:rPr lang="en-US" altLang="zh-CN" dirty="0"/>
              <a:t> -c "Sara Green" sara</a:t>
            </a:r>
          </a:p>
          <a:p>
            <a:pPr>
              <a:spcBef>
                <a:spcPts val="688"/>
              </a:spcBef>
              <a:buSzPct val="87000"/>
            </a:pPr>
            <a:r>
              <a:rPr lang="zh-CN" altLang="en-US" dirty="0"/>
              <a:t>例三：</a:t>
            </a:r>
          </a:p>
          <a:p>
            <a:pPr lvl="1">
              <a:spcBef>
                <a:spcPts val="688"/>
              </a:spcBef>
              <a:buSzPct val="87000"/>
            </a:pPr>
            <a:r>
              <a:rPr lang="en-US" altLang="zh-CN" dirty="0"/>
              <a:t># </a:t>
            </a:r>
            <a:r>
              <a:rPr lang="en-US" altLang="zh-CN" dirty="0" err="1"/>
              <a:t>useradd</a:t>
            </a:r>
            <a:r>
              <a:rPr lang="en-US" altLang="zh-CN" dirty="0"/>
              <a:t> -G </a:t>
            </a:r>
            <a:r>
              <a:rPr lang="en-US" altLang="zh-CN" dirty="0" err="1"/>
              <a:t>ftpgrp</a:t>
            </a:r>
            <a:r>
              <a:rPr lang="en-US" altLang="zh-CN" dirty="0"/>
              <a:t> -</a:t>
            </a:r>
            <a:r>
              <a:rPr lang="en-US" altLang="zh-CN" dirty="0">
                <a:cs typeface="Times New Roman" pitchFamily="18" charset="0"/>
              </a:rPr>
              <a:t>d /var/ftp2 -s /</a:t>
            </a:r>
            <a:r>
              <a:rPr lang="en-US" altLang="zh-CN" dirty="0" err="1">
                <a:cs typeface="Times New Roman" pitchFamily="18" charset="0"/>
              </a:rPr>
              <a:t>sbin</a:t>
            </a:r>
            <a:r>
              <a:rPr lang="en-US" altLang="zh-CN" dirty="0">
                <a:cs typeface="Times New Roman" pitchFamily="18" charset="0"/>
              </a:rPr>
              <a:t>/</a:t>
            </a:r>
            <a:r>
              <a:rPr lang="en-US" altLang="zh-CN" dirty="0" err="1">
                <a:cs typeface="Times New Roman" pitchFamily="18" charset="0"/>
              </a:rPr>
              <a:t>nologin</a:t>
            </a:r>
            <a:r>
              <a:rPr lang="en-US" altLang="zh-CN" dirty="0">
                <a:cs typeface="Times New Roman" pitchFamily="18" charset="0"/>
              </a:rPr>
              <a:t> -M ftp1</a:t>
            </a:r>
          </a:p>
        </p:txBody>
      </p:sp>
      <p:sp>
        <p:nvSpPr>
          <p:cNvPr id="6" name="灯片编号占位符 5"/>
          <p:cNvSpPr>
            <a:spLocks noGrp="1"/>
          </p:cNvSpPr>
          <p:nvPr>
            <p:ph type="sldNum" sz="quarter" idx="12"/>
          </p:nvPr>
        </p:nvSpPr>
        <p:spPr/>
        <p:txBody>
          <a:bodyPr/>
          <a:lstStyle/>
          <a:p>
            <a:fld id="{1D884F6B-D068-45E9-B250-41F0C46488DC}" type="slidenum">
              <a:rPr lang="en-US" altLang="zh-CN" dirty="0" smtClean="0"/>
              <a:pPr/>
              <a:t>14</a:t>
            </a:fld>
            <a:endParaRPr lang="en-US" altLang="zh-CN" dirty="0"/>
          </a:p>
        </p:txBody>
      </p:sp>
    </p:spTree>
    <p:extLst>
      <p:ext uri="{BB962C8B-B14F-4D97-AF65-F5344CB8AC3E}">
        <p14:creationId xmlns:p14="http://schemas.microsoft.com/office/powerpoint/2010/main" val="8327463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 系统默认值</a:t>
            </a:r>
          </a:p>
        </p:txBody>
      </p:sp>
      <p:sp>
        <p:nvSpPr>
          <p:cNvPr id="3" name="内容占位符 2"/>
          <p:cNvSpPr>
            <a:spLocks noGrp="1"/>
          </p:cNvSpPr>
          <p:nvPr>
            <p:ph idx="1"/>
          </p:nvPr>
        </p:nvSpPr>
        <p:spPr>
          <a:xfrm>
            <a:off x="838200" y="1825625"/>
            <a:ext cx="4913120" cy="4351338"/>
          </a:xfrm>
        </p:spPr>
        <p:txBody>
          <a:bodyPr/>
          <a:lstStyle/>
          <a:p>
            <a:pPr marL="0" indent="0">
              <a:buNone/>
            </a:pPr>
            <a:r>
              <a:rPr lang="en-US" altLang="zh-CN" dirty="0"/>
              <a:t> # /</a:t>
            </a:r>
            <a:r>
              <a:rPr lang="en-US" altLang="zh-CN" dirty="0" err="1"/>
              <a:t>usr</a:t>
            </a:r>
            <a:r>
              <a:rPr lang="en-US" altLang="zh-CN" dirty="0"/>
              <a:t>/</a:t>
            </a:r>
            <a:r>
              <a:rPr lang="en-US" altLang="zh-CN" dirty="0" err="1"/>
              <a:t>sbin</a:t>
            </a:r>
            <a:r>
              <a:rPr lang="en-US" altLang="zh-CN" dirty="0"/>
              <a:t>/</a:t>
            </a:r>
            <a:r>
              <a:rPr lang="en-US" altLang="zh-CN" dirty="0" err="1"/>
              <a:t>useradd</a:t>
            </a:r>
            <a:r>
              <a:rPr lang="en-US" altLang="zh-CN" dirty="0"/>
              <a:t> -D</a:t>
            </a:r>
          </a:p>
          <a:p>
            <a:pPr marL="0" indent="0">
              <a:buNone/>
            </a:pPr>
            <a:r>
              <a:rPr lang="en-US" altLang="zh-CN" dirty="0"/>
              <a:t> GROUP=100</a:t>
            </a:r>
          </a:p>
          <a:p>
            <a:pPr marL="0" indent="0">
              <a:buNone/>
            </a:pPr>
            <a:r>
              <a:rPr lang="en-US" altLang="zh-CN" dirty="0"/>
              <a:t> HOME=/home</a:t>
            </a:r>
          </a:p>
          <a:p>
            <a:pPr marL="0" indent="0">
              <a:buNone/>
            </a:pPr>
            <a:r>
              <a:rPr lang="en-US" altLang="zh-CN" dirty="0"/>
              <a:t> INACTIVE=-1</a:t>
            </a:r>
          </a:p>
          <a:p>
            <a:pPr marL="0" indent="0">
              <a:buNone/>
            </a:pPr>
            <a:r>
              <a:rPr lang="en-US" altLang="zh-CN" dirty="0"/>
              <a:t> EXPIRE=</a:t>
            </a:r>
          </a:p>
          <a:p>
            <a:pPr marL="0" indent="0">
              <a:buNone/>
            </a:pPr>
            <a:r>
              <a:rPr lang="en-US" altLang="zh-CN" dirty="0"/>
              <a:t> SHELL=/bin/bash</a:t>
            </a:r>
          </a:p>
          <a:p>
            <a:pPr marL="0" indent="0">
              <a:buNone/>
            </a:pPr>
            <a:r>
              <a:rPr lang="en-US" altLang="zh-CN" dirty="0"/>
              <a:t> SKEL=/</a:t>
            </a:r>
            <a:r>
              <a:rPr lang="en-US" altLang="zh-CN" dirty="0" err="1"/>
              <a:t>etc</a:t>
            </a:r>
            <a:r>
              <a:rPr lang="en-US" altLang="zh-CN" dirty="0"/>
              <a:t>/</a:t>
            </a:r>
            <a:r>
              <a:rPr lang="en-US" altLang="zh-CN" dirty="0" err="1"/>
              <a:t>skel</a:t>
            </a:r>
            <a:endParaRPr lang="en-US" altLang="zh-CN" dirty="0"/>
          </a:p>
          <a:p>
            <a:pPr marL="0" indent="0">
              <a:buNone/>
            </a:pPr>
            <a:r>
              <a:rPr lang="en-US" altLang="zh-CN" dirty="0"/>
              <a:t> CREATE_MAIL_SPOOL=yes</a:t>
            </a:r>
          </a:p>
          <a:p>
            <a:endParaRPr lang="zh-CN" altLang="en-US" dirty="0"/>
          </a:p>
        </p:txBody>
      </p:sp>
      <p:sp>
        <p:nvSpPr>
          <p:cNvPr id="4" name="矩形 3"/>
          <p:cNvSpPr/>
          <p:nvPr/>
        </p:nvSpPr>
        <p:spPr>
          <a:xfrm>
            <a:off x="5751320" y="1822450"/>
            <a:ext cx="5332576" cy="3539430"/>
          </a:xfrm>
          <a:prstGeom prst="rect">
            <a:avLst/>
          </a:prstGeom>
        </p:spPr>
        <p:txBody>
          <a:bodyPr wrap="square">
            <a:spAutoFit/>
          </a:bodyPr>
          <a:lstStyle/>
          <a:p>
            <a:r>
              <a:rPr lang="en-US" altLang="zh-CN" sz="2800" dirty="0"/>
              <a:t># </a:t>
            </a:r>
            <a:r>
              <a:rPr lang="en-US" altLang="zh-CN" sz="2800" dirty="0" err="1"/>
              <a:t>useradd</a:t>
            </a:r>
            <a:r>
              <a:rPr lang="en-US" altLang="zh-CN" sz="2800" dirty="0"/>
              <a:t> -D -s /bin/</a:t>
            </a:r>
            <a:r>
              <a:rPr lang="en-US" altLang="zh-CN" sz="2800" dirty="0" err="1"/>
              <a:t>tsch</a:t>
            </a:r>
            <a:r>
              <a:rPr lang="en-US" altLang="zh-CN" sz="2800" dirty="0"/>
              <a:t> </a:t>
            </a:r>
          </a:p>
          <a:p>
            <a:r>
              <a:rPr lang="en-US" altLang="zh-CN" sz="2800" dirty="0"/>
              <a:t># </a:t>
            </a:r>
            <a:r>
              <a:rPr lang="en-US" altLang="zh-CN" sz="2800" dirty="0" err="1"/>
              <a:t>useradd</a:t>
            </a:r>
            <a:r>
              <a:rPr lang="en-US" altLang="zh-CN" sz="2800" dirty="0"/>
              <a:t> -D </a:t>
            </a:r>
          </a:p>
          <a:p>
            <a:r>
              <a:rPr lang="en-US" altLang="zh-CN" sz="2800" dirty="0"/>
              <a:t>GROUP=100 </a:t>
            </a:r>
          </a:p>
          <a:p>
            <a:r>
              <a:rPr lang="en-US" altLang="zh-CN" sz="2800" dirty="0"/>
              <a:t>HOME=/home </a:t>
            </a:r>
          </a:p>
          <a:p>
            <a:r>
              <a:rPr lang="en-US" altLang="zh-CN" sz="2800" dirty="0"/>
              <a:t>INACTIVE=-1 </a:t>
            </a:r>
          </a:p>
          <a:p>
            <a:r>
              <a:rPr lang="en-US" altLang="zh-CN" sz="2800" dirty="0"/>
              <a:t>EXPIRE= SHELL=/bin/</a:t>
            </a:r>
            <a:r>
              <a:rPr lang="en-US" altLang="zh-CN" sz="2800" dirty="0" err="1"/>
              <a:t>tsch</a:t>
            </a:r>
            <a:r>
              <a:rPr lang="en-US" altLang="zh-CN" sz="2800" dirty="0"/>
              <a:t> </a:t>
            </a:r>
          </a:p>
          <a:p>
            <a:r>
              <a:rPr lang="en-US" altLang="zh-CN" sz="2800" dirty="0"/>
              <a:t>SKEL=/</a:t>
            </a:r>
            <a:r>
              <a:rPr lang="en-US" altLang="zh-CN" sz="2800" dirty="0" err="1"/>
              <a:t>etc</a:t>
            </a:r>
            <a:r>
              <a:rPr lang="en-US" altLang="zh-CN" sz="2800" dirty="0"/>
              <a:t>/</a:t>
            </a:r>
            <a:r>
              <a:rPr lang="en-US" altLang="zh-CN" sz="2800" dirty="0" err="1"/>
              <a:t>skel</a:t>
            </a:r>
            <a:r>
              <a:rPr lang="en-US" altLang="zh-CN" sz="2800" dirty="0"/>
              <a:t> </a:t>
            </a:r>
          </a:p>
          <a:p>
            <a:r>
              <a:rPr lang="en-US" altLang="zh-CN" sz="2800" dirty="0"/>
              <a:t>CREATE_MAIL_SPOOL=yes</a:t>
            </a:r>
            <a:endParaRPr lang="zh-CN" altLang="en-US" sz="2800" dirty="0"/>
          </a:p>
        </p:txBody>
      </p:sp>
    </p:spTree>
    <p:extLst>
      <p:ext uri="{BB962C8B-B14F-4D97-AF65-F5344CB8AC3E}">
        <p14:creationId xmlns:p14="http://schemas.microsoft.com/office/powerpoint/2010/main" val="3248937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设置用户口令</a:t>
            </a:r>
          </a:p>
        </p:txBody>
      </p:sp>
      <p:sp>
        <p:nvSpPr>
          <p:cNvPr id="3" name="内容占位符 2"/>
          <p:cNvSpPr>
            <a:spLocks noGrp="1"/>
          </p:cNvSpPr>
          <p:nvPr>
            <p:ph idx="1"/>
          </p:nvPr>
        </p:nvSpPr>
        <p:spPr/>
        <p:txBody>
          <a:bodyPr/>
          <a:lstStyle/>
          <a:p>
            <a:r>
              <a:rPr lang="zh-CN" altLang="en-US" dirty="0"/>
              <a:t>命令格式</a:t>
            </a:r>
          </a:p>
          <a:p>
            <a:pPr lvl="1"/>
            <a:r>
              <a:rPr lang="en-US" altLang="zh-CN" b="1" dirty="0" err="1">
                <a:solidFill>
                  <a:schemeClr val="accent6">
                    <a:lumMod val="75000"/>
                  </a:schemeClr>
                </a:solidFill>
              </a:rPr>
              <a:t>passwd</a:t>
            </a:r>
            <a:r>
              <a:rPr lang="en-US" altLang="zh-CN" b="1" dirty="0">
                <a:solidFill>
                  <a:schemeClr val="accent6">
                    <a:lumMod val="75000"/>
                  </a:schemeClr>
                </a:solidFill>
              </a:rPr>
              <a:t> [&lt;</a:t>
            </a:r>
            <a:r>
              <a:rPr lang="zh-CN" altLang="en-US" b="1" dirty="0">
                <a:solidFill>
                  <a:schemeClr val="accent6">
                    <a:lumMod val="75000"/>
                  </a:schemeClr>
                </a:solidFill>
              </a:rPr>
              <a:t>用户账号名</a:t>
            </a:r>
            <a:r>
              <a:rPr lang="en-US" altLang="zh-CN" b="1" dirty="0">
                <a:solidFill>
                  <a:schemeClr val="accent6">
                    <a:lumMod val="75000"/>
                  </a:schemeClr>
                </a:solidFill>
              </a:rPr>
              <a:t>&gt;]</a:t>
            </a:r>
          </a:p>
          <a:p>
            <a:r>
              <a:rPr lang="zh-CN" altLang="en-US" dirty="0"/>
              <a:t>使用举例</a:t>
            </a:r>
          </a:p>
          <a:p>
            <a:pPr lvl="1"/>
            <a:r>
              <a:rPr lang="zh-CN" altLang="en-US" dirty="0"/>
              <a:t>设置用户自己的口令</a:t>
            </a:r>
          </a:p>
          <a:p>
            <a:pPr lvl="2">
              <a:buNone/>
            </a:pPr>
            <a:r>
              <a:rPr lang="en-US" altLang="zh-CN" dirty="0">
                <a:solidFill>
                  <a:schemeClr val="accent6">
                    <a:lumMod val="75000"/>
                  </a:schemeClr>
                </a:solidFill>
              </a:rPr>
              <a:t>$ </a:t>
            </a:r>
            <a:r>
              <a:rPr lang="en-US" altLang="zh-CN" dirty="0" err="1">
                <a:solidFill>
                  <a:schemeClr val="accent6">
                    <a:lumMod val="75000"/>
                  </a:schemeClr>
                </a:solidFill>
              </a:rPr>
              <a:t>passwd</a:t>
            </a:r>
            <a:endParaRPr lang="en-US" altLang="zh-CN" dirty="0">
              <a:solidFill>
                <a:schemeClr val="accent6">
                  <a:lumMod val="75000"/>
                </a:schemeClr>
              </a:solidFill>
            </a:endParaRPr>
          </a:p>
          <a:p>
            <a:pPr lvl="2">
              <a:buNone/>
            </a:pPr>
            <a:r>
              <a:rPr lang="en-US" altLang="zh-CN" dirty="0">
                <a:solidFill>
                  <a:schemeClr val="accent6">
                    <a:lumMod val="75000"/>
                  </a:schemeClr>
                </a:solidFill>
              </a:rPr>
              <a:t># </a:t>
            </a:r>
            <a:r>
              <a:rPr lang="en-US" altLang="zh-CN" dirty="0" err="1">
                <a:solidFill>
                  <a:schemeClr val="accent6">
                    <a:lumMod val="75000"/>
                  </a:schemeClr>
                </a:solidFill>
              </a:rPr>
              <a:t>passwd</a:t>
            </a:r>
            <a:endParaRPr lang="en-US" altLang="zh-CN" dirty="0">
              <a:solidFill>
                <a:schemeClr val="accent6">
                  <a:lumMod val="75000"/>
                </a:schemeClr>
              </a:solidFill>
            </a:endParaRPr>
          </a:p>
          <a:p>
            <a:pPr lvl="1"/>
            <a:r>
              <a:rPr lang="en-US" altLang="zh-CN" dirty="0"/>
              <a:t>root </a:t>
            </a:r>
            <a:r>
              <a:rPr lang="zh-CN" altLang="en-US" dirty="0"/>
              <a:t>用户设置他人的口令</a:t>
            </a:r>
          </a:p>
          <a:p>
            <a:pPr lvl="2">
              <a:buNone/>
            </a:pPr>
            <a:r>
              <a:rPr lang="en-US" altLang="zh-CN" dirty="0">
                <a:solidFill>
                  <a:schemeClr val="accent6">
                    <a:lumMod val="75000"/>
                  </a:schemeClr>
                </a:solidFill>
              </a:rPr>
              <a:t># </a:t>
            </a:r>
            <a:r>
              <a:rPr lang="en-US" altLang="zh-CN" dirty="0" err="1">
                <a:solidFill>
                  <a:schemeClr val="accent6">
                    <a:lumMod val="75000"/>
                  </a:schemeClr>
                </a:solidFill>
              </a:rPr>
              <a:t>passwd</a:t>
            </a:r>
            <a:r>
              <a:rPr lang="en-US" altLang="zh-CN" dirty="0">
                <a:solidFill>
                  <a:schemeClr val="accent6">
                    <a:lumMod val="75000"/>
                  </a:schemeClr>
                </a:solidFill>
              </a:rPr>
              <a:t> user1</a:t>
            </a:r>
          </a:p>
          <a:p>
            <a:endParaRPr lang="zh-CN" altLang="en-US"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16</a:t>
            </a:fld>
            <a:endParaRPr lang="en-US" altLang="zh-CN" dirty="0"/>
          </a:p>
        </p:txBody>
      </p:sp>
    </p:spTree>
    <p:extLst>
      <p:ext uri="{BB962C8B-B14F-4D97-AF65-F5344CB8AC3E}">
        <p14:creationId xmlns:p14="http://schemas.microsoft.com/office/powerpoint/2010/main" val="30549232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修改用户账号（</a:t>
            </a:r>
            <a:r>
              <a:rPr lang="en-US" altLang="zh-CN" dirty="0" err="1"/>
              <a:t>usermod</a:t>
            </a:r>
            <a:r>
              <a:rPr lang="zh-CN" altLang="en-US" dirty="0"/>
              <a:t>）</a:t>
            </a:r>
          </a:p>
        </p:txBody>
      </p:sp>
      <p:sp>
        <p:nvSpPr>
          <p:cNvPr id="3" name="内容占位符 2"/>
          <p:cNvSpPr>
            <a:spLocks noGrp="1"/>
          </p:cNvSpPr>
          <p:nvPr>
            <p:ph idx="1"/>
          </p:nvPr>
        </p:nvSpPr>
        <p:spPr/>
        <p:txBody>
          <a:bodyPr vert="horz" lIns="91440" tIns="45720" rIns="91440" bIns="45720" rtlCol="0" anchor="t">
            <a:normAutofit fontScale="92500" lnSpcReduction="10000"/>
          </a:bodyPr>
          <a:lstStyle/>
          <a:p>
            <a:r>
              <a:rPr lang="zh-CN" altLang="en-US" dirty="0"/>
              <a:t>格式：</a:t>
            </a:r>
          </a:p>
          <a:p>
            <a:pPr lvl="1">
              <a:buNone/>
            </a:pPr>
            <a:r>
              <a:rPr lang="en-US" altLang="zh-CN" b="1" dirty="0">
                <a:solidFill>
                  <a:schemeClr val="accent6">
                    <a:lumMod val="75000"/>
                  </a:schemeClr>
                </a:solidFill>
                <a:ea typeface="等线"/>
              </a:rPr>
              <a:t># </a:t>
            </a:r>
            <a:r>
              <a:rPr lang="en-US" altLang="zh-CN" b="1" dirty="0" err="1">
                <a:solidFill>
                  <a:schemeClr val="accent6">
                    <a:lumMod val="75000"/>
                  </a:schemeClr>
                </a:solidFill>
                <a:ea typeface="等线"/>
              </a:rPr>
              <a:t>usermod</a:t>
            </a:r>
            <a:r>
              <a:rPr lang="en-US" altLang="zh-CN" b="1" dirty="0">
                <a:solidFill>
                  <a:schemeClr val="accent6">
                    <a:lumMod val="75000"/>
                  </a:schemeClr>
                </a:solidFill>
                <a:ea typeface="等线"/>
              </a:rPr>
              <a:t> [&lt;</a:t>
            </a:r>
            <a:r>
              <a:rPr lang="zh-CN" altLang="en-US" b="1">
                <a:solidFill>
                  <a:schemeClr val="accent6">
                    <a:lumMod val="75000"/>
                  </a:schemeClr>
                </a:solidFill>
                <a:ea typeface="等线"/>
              </a:rPr>
              <a:t>选项</a:t>
            </a:r>
            <a:r>
              <a:rPr lang="en-US" altLang="zh-CN" b="1" dirty="0">
                <a:solidFill>
                  <a:schemeClr val="accent6">
                    <a:lumMod val="75000"/>
                  </a:schemeClr>
                </a:solidFill>
                <a:ea typeface="等线"/>
              </a:rPr>
              <a:t>&gt;] &lt;</a:t>
            </a:r>
            <a:r>
              <a:rPr lang="zh-CN" altLang="en-US" b="1">
                <a:solidFill>
                  <a:schemeClr val="accent6">
                    <a:lumMod val="75000"/>
                  </a:schemeClr>
                </a:solidFill>
                <a:ea typeface="等线"/>
              </a:rPr>
              <a:t>用户名</a:t>
            </a:r>
            <a:r>
              <a:rPr lang="en-US" altLang="zh-CN" b="1" dirty="0">
                <a:solidFill>
                  <a:schemeClr val="accent6">
                    <a:lumMod val="75000"/>
                  </a:schemeClr>
                </a:solidFill>
                <a:ea typeface="等线"/>
              </a:rPr>
              <a:t>&gt;</a:t>
            </a:r>
          </a:p>
          <a:p>
            <a:pPr lvl="1"/>
            <a:r>
              <a:rPr lang="zh-CN" altLang="en-US">
                <a:ea typeface="等线"/>
              </a:rPr>
              <a:t>选项与</a:t>
            </a:r>
            <a:r>
              <a:rPr lang="en-US" altLang="zh-CN" dirty="0" err="1">
                <a:ea typeface="等线"/>
              </a:rPr>
              <a:t>useradd</a:t>
            </a:r>
            <a:r>
              <a:rPr lang="zh-CN" altLang="en-US">
                <a:ea typeface="等线"/>
              </a:rPr>
              <a:t>命令基本相同</a:t>
            </a:r>
            <a:endParaRPr lang="en-US" altLang="zh-CN">
              <a:ea typeface="等线"/>
            </a:endParaRPr>
          </a:p>
          <a:p>
            <a:pPr marL="457200" lvl="1" indent="0">
              <a:buNone/>
            </a:pPr>
            <a:r>
              <a:rPr lang="en-US" altLang="zh-CN" dirty="0"/>
              <a:t>-l </a:t>
            </a:r>
            <a:r>
              <a:rPr lang="zh-CN" altLang="en-US" dirty="0"/>
              <a:t>更改用户账户的登录名。</a:t>
            </a:r>
          </a:p>
          <a:p>
            <a:pPr marL="457200" lvl="1" indent="0">
              <a:buNone/>
            </a:pPr>
            <a:r>
              <a:rPr lang="en-US" altLang="zh-CN" dirty="0"/>
              <a:t>-L </a:t>
            </a:r>
            <a:r>
              <a:rPr lang="zh-CN" altLang="en-US" dirty="0"/>
              <a:t>锁定账户，使用户无法登录。</a:t>
            </a:r>
          </a:p>
          <a:p>
            <a:pPr marL="457200" lvl="1" indent="0">
              <a:buNone/>
            </a:pPr>
            <a:r>
              <a:rPr lang="en-US" altLang="zh-CN" dirty="0"/>
              <a:t>-U </a:t>
            </a:r>
            <a:r>
              <a:rPr lang="zh-CN" altLang="en-US" dirty="0"/>
              <a:t>解锁账户，使用户可以登录</a:t>
            </a:r>
          </a:p>
          <a:p>
            <a:r>
              <a:rPr lang="zh-CN" altLang="en-US" dirty="0"/>
              <a:t>举例：</a:t>
            </a:r>
          </a:p>
          <a:p>
            <a:pPr lvl="1"/>
            <a:r>
              <a:rPr lang="en-US" altLang="zh-CN" dirty="0"/>
              <a:t># </a:t>
            </a:r>
            <a:r>
              <a:rPr lang="en-US" altLang="zh-CN" dirty="0" err="1"/>
              <a:t>usermod</a:t>
            </a:r>
            <a:r>
              <a:rPr lang="en-US" altLang="zh-CN" dirty="0"/>
              <a:t> -l user2 user1 </a:t>
            </a:r>
            <a:endParaRPr lang="en-GB" altLang="zh-CN" dirty="0"/>
          </a:p>
          <a:p>
            <a:pPr lvl="1"/>
            <a:r>
              <a:rPr lang="en-GB" altLang="zh-CN" dirty="0"/>
              <a:t># # </a:t>
            </a:r>
            <a:r>
              <a:rPr lang="en-US" altLang="zh-CN" dirty="0" err="1"/>
              <a:t>usermod</a:t>
            </a:r>
            <a:r>
              <a:rPr lang="en-US" altLang="zh-CN" dirty="0"/>
              <a:t> -L user1 </a:t>
            </a:r>
            <a:endParaRPr lang="en-GB" altLang="zh-CN" dirty="0"/>
          </a:p>
          <a:p>
            <a:pPr lvl="1"/>
            <a:r>
              <a:rPr lang="en-GB" altLang="zh-CN" dirty="0"/>
              <a:t># </a:t>
            </a:r>
            <a:r>
              <a:rPr lang="en-US" altLang="zh-CN" dirty="0" err="1"/>
              <a:t>usermod</a:t>
            </a:r>
            <a:r>
              <a:rPr lang="en-US" altLang="zh-CN" dirty="0"/>
              <a:t> -U user1 </a:t>
            </a:r>
          </a:p>
          <a:p>
            <a:pPr lvl="1"/>
            <a:r>
              <a:rPr lang="en-US" altLang="zh-CN" dirty="0">
                <a:ea typeface="等线"/>
              </a:rPr>
              <a:t>#usermod -</a:t>
            </a:r>
            <a:r>
              <a:rPr lang="en-US" altLang="zh-CN" dirty="0" err="1">
                <a:ea typeface="等线"/>
              </a:rPr>
              <a:t>aG</a:t>
            </a:r>
            <a:r>
              <a:rPr lang="en-US" altLang="zh-CN" dirty="0">
                <a:ea typeface="等线"/>
              </a:rPr>
              <a:t> </a:t>
            </a:r>
            <a:r>
              <a:rPr lang="en-US" altLang="zh-CN" dirty="0" err="1">
                <a:ea typeface="等线"/>
              </a:rPr>
              <a:t>sales,marketing</a:t>
            </a:r>
            <a:r>
              <a:rPr lang="en-US" altLang="zh-CN" dirty="0">
                <a:ea typeface="等线"/>
              </a:rPr>
              <a:t> </a:t>
            </a:r>
            <a:r>
              <a:rPr lang="en-US" altLang="zh-CN" dirty="0" err="1">
                <a:ea typeface="等线"/>
              </a:rPr>
              <a:t>chris</a:t>
            </a:r>
            <a:endParaRPr lang="en-US" altLang="zh-CN" dirty="0">
              <a:ea typeface="等线"/>
            </a:endParaRPr>
          </a:p>
          <a:p>
            <a:pPr lvl="1"/>
            <a:r>
              <a:rPr lang="en-US" altLang="zh-CN" dirty="0">
                <a:ea typeface="等线"/>
              </a:rPr>
              <a:t>#usermod -g GROUP USER</a:t>
            </a:r>
          </a:p>
          <a:p>
            <a:endParaRPr lang="zh-CN" altLang="en-US"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17</a:t>
            </a:fld>
            <a:endParaRPr lang="en-US" altLang="zh-CN" dirty="0"/>
          </a:p>
        </p:txBody>
      </p:sp>
    </p:spTree>
    <p:extLst>
      <p:ext uri="{BB962C8B-B14F-4D97-AF65-F5344CB8AC3E}">
        <p14:creationId xmlns:p14="http://schemas.microsoft.com/office/powerpoint/2010/main" val="7240977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删除用户账号（</a:t>
            </a:r>
            <a:r>
              <a:rPr lang="en-US" altLang="zh-CN" dirty="0" err="1"/>
              <a:t>userdel</a:t>
            </a:r>
            <a:r>
              <a:rPr lang="zh-CN" altLang="en-US" dirty="0"/>
              <a:t>）</a:t>
            </a:r>
          </a:p>
        </p:txBody>
      </p:sp>
      <p:sp>
        <p:nvSpPr>
          <p:cNvPr id="3" name="内容占位符 2"/>
          <p:cNvSpPr>
            <a:spLocks noGrp="1"/>
          </p:cNvSpPr>
          <p:nvPr>
            <p:ph idx="1"/>
          </p:nvPr>
        </p:nvSpPr>
        <p:spPr/>
        <p:txBody>
          <a:bodyPr/>
          <a:lstStyle/>
          <a:p>
            <a:r>
              <a:rPr lang="zh-CN" altLang="en-US" dirty="0"/>
              <a:t>格式：</a:t>
            </a:r>
          </a:p>
          <a:p>
            <a:pPr lvl="1">
              <a:buNone/>
            </a:pPr>
            <a:r>
              <a:rPr lang="en-US" altLang="zh-CN" b="1" dirty="0">
                <a:solidFill>
                  <a:schemeClr val="accent6">
                    <a:lumMod val="75000"/>
                  </a:schemeClr>
                </a:solidFill>
              </a:rPr>
              <a:t># </a:t>
            </a:r>
            <a:r>
              <a:rPr lang="en-US" altLang="zh-CN" b="1" dirty="0" err="1">
                <a:solidFill>
                  <a:schemeClr val="accent6">
                    <a:lumMod val="75000"/>
                  </a:schemeClr>
                </a:solidFill>
              </a:rPr>
              <a:t>userdel</a:t>
            </a:r>
            <a:r>
              <a:rPr lang="en-US" altLang="zh-CN" b="1" dirty="0">
                <a:solidFill>
                  <a:schemeClr val="accent6">
                    <a:lumMod val="75000"/>
                  </a:schemeClr>
                </a:solidFill>
              </a:rPr>
              <a:t> [&lt;-r&gt;] &lt;</a:t>
            </a:r>
            <a:r>
              <a:rPr lang="zh-CN" altLang="en-US" b="1" dirty="0">
                <a:solidFill>
                  <a:schemeClr val="accent6">
                    <a:lumMod val="75000"/>
                  </a:schemeClr>
                </a:solidFill>
              </a:rPr>
              <a:t>用户名</a:t>
            </a:r>
            <a:r>
              <a:rPr lang="en-US" altLang="zh-CN" b="1" dirty="0">
                <a:solidFill>
                  <a:schemeClr val="accent6">
                    <a:lumMod val="75000"/>
                  </a:schemeClr>
                </a:solidFill>
              </a:rPr>
              <a:t>&gt;</a:t>
            </a:r>
          </a:p>
          <a:p>
            <a:pPr lvl="1"/>
            <a:r>
              <a:rPr lang="zh-CN" altLang="en-US" dirty="0"/>
              <a:t>选项</a:t>
            </a:r>
            <a:r>
              <a:rPr lang="en-US" altLang="zh-CN" dirty="0"/>
              <a:t>-r</a:t>
            </a:r>
            <a:r>
              <a:rPr lang="zh-CN" altLang="en-US" dirty="0"/>
              <a:t>用于删除用户的宿主目录</a:t>
            </a:r>
          </a:p>
          <a:p>
            <a:endParaRPr lang="zh-CN" altLang="en-US" dirty="0"/>
          </a:p>
          <a:p>
            <a:r>
              <a:rPr lang="zh-CN" altLang="en-US" dirty="0"/>
              <a:t>举例：</a:t>
            </a:r>
          </a:p>
          <a:p>
            <a:pPr lvl="1"/>
            <a:r>
              <a:rPr lang="en-US" altLang="zh-CN" dirty="0"/>
              <a:t># </a:t>
            </a:r>
            <a:r>
              <a:rPr lang="en-US" altLang="zh-CN" dirty="0" err="1"/>
              <a:t>userdel</a:t>
            </a:r>
            <a:r>
              <a:rPr lang="en-US" altLang="zh-CN" dirty="0"/>
              <a:t> ftp1 </a:t>
            </a:r>
            <a:endParaRPr lang="en-GB" altLang="zh-CN" dirty="0"/>
          </a:p>
          <a:p>
            <a:pPr lvl="1"/>
            <a:r>
              <a:rPr lang="en-GB" altLang="zh-CN" dirty="0"/>
              <a:t># </a:t>
            </a:r>
            <a:r>
              <a:rPr lang="en-GB" altLang="zh-CN" dirty="0" err="1"/>
              <a:t>userdel</a:t>
            </a:r>
            <a:r>
              <a:rPr lang="en-GB" altLang="zh-CN" dirty="0"/>
              <a:t> </a:t>
            </a:r>
            <a:r>
              <a:rPr lang="en-GB" altLang="zh-CN" dirty="0">
                <a:latin typeface="helvetica"/>
              </a:rPr>
              <a:t>–</a:t>
            </a:r>
            <a:r>
              <a:rPr lang="en-GB" altLang="zh-CN" dirty="0"/>
              <a:t>r user1</a:t>
            </a:r>
          </a:p>
          <a:p>
            <a:endParaRPr lang="zh-CN" altLang="en-US"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18</a:t>
            </a:fld>
            <a:endParaRPr lang="en-US" altLang="zh-CN" dirty="0"/>
          </a:p>
        </p:txBody>
      </p:sp>
    </p:spTree>
    <p:extLst>
      <p:ext uri="{BB962C8B-B14F-4D97-AF65-F5344CB8AC3E}">
        <p14:creationId xmlns:p14="http://schemas.microsoft.com/office/powerpoint/2010/main" val="8873880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添加组账号（ </a:t>
            </a:r>
            <a:r>
              <a:rPr lang="en-US" altLang="zh-CN" dirty="0" err="1"/>
              <a:t>groupadd</a:t>
            </a:r>
            <a:r>
              <a:rPr lang="en-US" altLang="zh-CN" dirty="0"/>
              <a:t> </a:t>
            </a:r>
            <a:r>
              <a:rPr lang="zh-CN" altLang="en-US" dirty="0"/>
              <a:t>）</a:t>
            </a:r>
          </a:p>
        </p:txBody>
      </p:sp>
      <p:sp>
        <p:nvSpPr>
          <p:cNvPr id="3" name="内容占位符 2"/>
          <p:cNvSpPr>
            <a:spLocks noGrp="1"/>
          </p:cNvSpPr>
          <p:nvPr>
            <p:ph idx="1"/>
          </p:nvPr>
        </p:nvSpPr>
        <p:spPr/>
        <p:txBody>
          <a:bodyPr/>
          <a:lstStyle/>
          <a:p>
            <a:r>
              <a:rPr lang="zh-CN" altLang="en-US" dirty="0"/>
              <a:t>格式</a:t>
            </a:r>
          </a:p>
          <a:p>
            <a:pPr lvl="1">
              <a:buNone/>
            </a:pPr>
            <a:r>
              <a:rPr lang="en-US" altLang="zh-CN" b="1" dirty="0">
                <a:solidFill>
                  <a:schemeClr val="accent6">
                    <a:lumMod val="75000"/>
                  </a:schemeClr>
                </a:solidFill>
              </a:rPr>
              <a:t># </a:t>
            </a:r>
            <a:r>
              <a:rPr lang="en-US" altLang="zh-CN" b="1" dirty="0" err="1">
                <a:solidFill>
                  <a:schemeClr val="accent6">
                    <a:lumMod val="75000"/>
                  </a:schemeClr>
                </a:solidFill>
              </a:rPr>
              <a:t>groupadd</a:t>
            </a:r>
            <a:r>
              <a:rPr lang="en-US" altLang="zh-CN" b="1" dirty="0">
                <a:solidFill>
                  <a:schemeClr val="accent6">
                    <a:lumMod val="75000"/>
                  </a:schemeClr>
                </a:solidFill>
              </a:rPr>
              <a:t> [&lt;</a:t>
            </a:r>
            <a:r>
              <a:rPr lang="zh-CN" altLang="en-US" b="1" dirty="0">
                <a:solidFill>
                  <a:schemeClr val="accent6">
                    <a:lumMod val="75000"/>
                  </a:schemeClr>
                </a:solidFill>
              </a:rPr>
              <a:t>参数</a:t>
            </a:r>
            <a:r>
              <a:rPr lang="en-US" altLang="zh-CN" b="1" dirty="0">
                <a:solidFill>
                  <a:schemeClr val="accent6">
                    <a:lumMod val="75000"/>
                  </a:schemeClr>
                </a:solidFill>
              </a:rPr>
              <a:t>&gt;] &lt;</a:t>
            </a:r>
            <a:r>
              <a:rPr lang="zh-CN" altLang="en-US" b="1" i="1" dirty="0">
                <a:solidFill>
                  <a:schemeClr val="accent6">
                    <a:lumMod val="75000"/>
                  </a:schemeClr>
                </a:solidFill>
              </a:rPr>
              <a:t>组账号名</a:t>
            </a:r>
            <a:r>
              <a:rPr lang="en-US" altLang="zh-CN" b="1" i="1" dirty="0">
                <a:solidFill>
                  <a:schemeClr val="accent6">
                    <a:lumMod val="75000"/>
                  </a:schemeClr>
                </a:solidFill>
              </a:rPr>
              <a:t>&gt;</a:t>
            </a:r>
          </a:p>
          <a:p>
            <a:r>
              <a:rPr lang="zh-CN" altLang="en-US" dirty="0"/>
              <a:t>常用参数</a:t>
            </a:r>
          </a:p>
          <a:p>
            <a:pPr lvl="1"/>
            <a:r>
              <a:rPr lang="zh-CN" altLang="en-US" dirty="0"/>
              <a:t>参数</a:t>
            </a:r>
            <a:r>
              <a:rPr lang="en-US" altLang="zh-CN" dirty="0"/>
              <a:t>-r</a:t>
            </a:r>
            <a:r>
              <a:rPr lang="zh-CN" altLang="en-US" dirty="0"/>
              <a:t>用于创建系统组账号（</a:t>
            </a:r>
            <a:r>
              <a:rPr lang="en-US" altLang="zh-CN" dirty="0"/>
              <a:t>GID</a:t>
            </a:r>
            <a:r>
              <a:rPr lang="zh-CN" altLang="en-US" dirty="0"/>
              <a:t>小于</a:t>
            </a:r>
            <a:r>
              <a:rPr lang="en-US" altLang="zh-CN" dirty="0"/>
              <a:t>500 </a:t>
            </a:r>
            <a:r>
              <a:rPr lang="zh-CN" altLang="en-US" dirty="0"/>
              <a:t>）</a:t>
            </a:r>
          </a:p>
          <a:p>
            <a:pPr lvl="1"/>
            <a:r>
              <a:rPr lang="zh-CN" altLang="en-US" dirty="0"/>
              <a:t>参数</a:t>
            </a:r>
            <a:r>
              <a:rPr lang="en-US" altLang="zh-CN" dirty="0"/>
              <a:t>-g</a:t>
            </a:r>
            <a:r>
              <a:rPr lang="zh-CN" altLang="en-US" dirty="0"/>
              <a:t>用于指定</a:t>
            </a:r>
            <a:r>
              <a:rPr lang="en-US" altLang="zh-CN" dirty="0"/>
              <a:t>GID</a:t>
            </a:r>
          </a:p>
          <a:p>
            <a:r>
              <a:rPr lang="zh-CN" altLang="en-US" dirty="0"/>
              <a:t>举例</a:t>
            </a:r>
          </a:p>
          <a:p>
            <a:pPr lvl="1"/>
            <a:r>
              <a:rPr lang="en-US" altLang="zh-CN" dirty="0"/>
              <a:t># </a:t>
            </a:r>
            <a:r>
              <a:rPr lang="en-US" altLang="zh-CN" dirty="0" err="1"/>
              <a:t>groupadd</a:t>
            </a:r>
            <a:r>
              <a:rPr lang="en-US" altLang="zh-CN" dirty="0"/>
              <a:t> </a:t>
            </a:r>
            <a:r>
              <a:rPr lang="en-US" altLang="zh-CN" dirty="0" err="1"/>
              <a:t>mygroup</a:t>
            </a:r>
            <a:r>
              <a:rPr lang="en-US" altLang="zh-CN" dirty="0"/>
              <a:t> </a:t>
            </a:r>
          </a:p>
          <a:p>
            <a:pPr lvl="1"/>
            <a:r>
              <a:rPr lang="en-US" altLang="zh-CN" dirty="0"/>
              <a:t># </a:t>
            </a:r>
            <a:r>
              <a:rPr lang="en-US" altLang="zh-CN" dirty="0" err="1"/>
              <a:t>groupadd</a:t>
            </a:r>
            <a:r>
              <a:rPr lang="en-US" altLang="zh-CN" dirty="0"/>
              <a:t> -r </a:t>
            </a:r>
            <a:r>
              <a:rPr lang="en-US" altLang="zh-CN" dirty="0" err="1"/>
              <a:t>sysgroup</a:t>
            </a:r>
            <a:r>
              <a:rPr lang="en-US" altLang="zh-CN" dirty="0"/>
              <a:t>                 -r (--system) </a:t>
            </a:r>
          </a:p>
          <a:p>
            <a:pPr lvl="1">
              <a:lnSpc>
                <a:spcPct val="93000"/>
              </a:lnSpc>
            </a:pPr>
            <a:r>
              <a:rPr lang="en-GB" altLang="zh-CN" dirty="0"/>
              <a:t># </a:t>
            </a:r>
            <a:r>
              <a:rPr lang="en-GB" altLang="zh-CN" dirty="0" err="1"/>
              <a:t>groupadd</a:t>
            </a:r>
            <a:r>
              <a:rPr lang="en-GB" altLang="zh-CN" dirty="0"/>
              <a:t> </a:t>
            </a:r>
            <a:r>
              <a:rPr lang="en-US" altLang="zh-CN" dirty="0"/>
              <a:t>-</a:t>
            </a:r>
            <a:r>
              <a:rPr lang="en-GB" altLang="zh-CN" dirty="0"/>
              <a:t>g 888 group2</a:t>
            </a:r>
          </a:p>
          <a:p>
            <a:pPr marL="457200" lvl="1" indent="0">
              <a:lnSpc>
                <a:spcPct val="93000"/>
              </a:lnSpc>
              <a:buNone/>
            </a:pPr>
            <a:endParaRPr lang="zh-CN" altLang="en-US"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19</a:t>
            </a:fld>
            <a:endParaRPr lang="en-US" altLang="zh-CN" dirty="0"/>
          </a:p>
        </p:txBody>
      </p:sp>
    </p:spTree>
    <p:extLst>
      <p:ext uri="{BB962C8B-B14F-4D97-AF65-F5344CB8AC3E}">
        <p14:creationId xmlns:p14="http://schemas.microsoft.com/office/powerpoint/2010/main" val="1277875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838200" y="365125"/>
            <a:ext cx="10515600" cy="1325563"/>
          </a:xfrm>
        </p:spPr>
        <p:txBody>
          <a:bodyPr>
            <a:normAutofit/>
          </a:bodyPr>
          <a:lstStyle/>
          <a:p>
            <a:r>
              <a:rPr lang="en-US" altLang="zh-CN" sz="5400"/>
              <a:t>Linux </a:t>
            </a:r>
            <a:r>
              <a:rPr lang="zh-CN" altLang="en-US" sz="5400"/>
              <a:t>安全</a:t>
            </a:r>
          </a:p>
        </p:txBody>
      </p:sp>
      <p:sp>
        <p:nvSpPr>
          <p:cNvPr id="38"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p:cNvSpPr>
            <a:spLocks noGrp="1"/>
          </p:cNvSpPr>
          <p:nvPr>
            <p:ph idx="1"/>
          </p:nvPr>
        </p:nvSpPr>
        <p:spPr>
          <a:xfrm>
            <a:off x="838200" y="1929384"/>
            <a:ext cx="10515600" cy="4251960"/>
          </a:xfrm>
        </p:spPr>
        <p:txBody>
          <a:bodyPr>
            <a:normAutofit/>
          </a:bodyPr>
          <a:lstStyle/>
          <a:p>
            <a:r>
              <a:rPr lang="en-US" altLang="zh-CN" sz="2200"/>
              <a:t>Linux </a:t>
            </a:r>
            <a:r>
              <a:rPr lang="zh-CN" altLang="en-US" sz="2200"/>
              <a:t>安全系统的核心是用户</a:t>
            </a:r>
            <a:r>
              <a:rPr lang="zh-CN" altLang="en-US" sz="2200" b="1"/>
              <a:t>账户</a:t>
            </a:r>
            <a:endParaRPr lang="en-US" altLang="zh-CN" sz="2200" b="1"/>
          </a:p>
          <a:p>
            <a:r>
              <a:rPr lang="zh-CN" altLang="en-US" sz="2200"/>
              <a:t>每个访问 </a:t>
            </a:r>
            <a:r>
              <a:rPr lang="en-US" altLang="zh-CN" sz="2200"/>
              <a:t>Linux</a:t>
            </a:r>
            <a:r>
              <a:rPr lang="zh-CN" altLang="en-US" sz="2200"/>
              <a:t>系统的每个人都应分配一个唯一的用户账户</a:t>
            </a:r>
            <a:endParaRPr lang="en-US" altLang="zh-CN" sz="2200"/>
          </a:p>
          <a:p>
            <a:r>
              <a:rPr lang="zh-CN" altLang="en-US" sz="2200"/>
              <a:t>用户对系统对象的权限取决于他们登录时使用的用户账户</a:t>
            </a:r>
            <a:endParaRPr lang="en-US" altLang="zh-CN" sz="2200"/>
          </a:p>
          <a:p>
            <a:r>
              <a:rPr lang="en-US" altLang="zh-CN" sz="2200"/>
              <a:t>Linux</a:t>
            </a:r>
            <a:r>
              <a:rPr lang="zh-CN" altLang="en-US" sz="2200"/>
              <a:t>中的账户包括</a:t>
            </a:r>
          </a:p>
          <a:p>
            <a:pPr lvl="1"/>
            <a:r>
              <a:rPr lang="zh-CN" altLang="en-US" sz="2200"/>
              <a:t>用户账户</a:t>
            </a:r>
          </a:p>
          <a:p>
            <a:pPr lvl="1"/>
            <a:r>
              <a:rPr lang="zh-CN" altLang="en-US" sz="2200"/>
              <a:t>组账户</a:t>
            </a:r>
          </a:p>
          <a:p>
            <a:endParaRPr lang="zh-CN" altLang="en-US" sz="2200"/>
          </a:p>
        </p:txBody>
      </p:sp>
    </p:spTree>
    <p:extLst>
      <p:ext uri="{BB962C8B-B14F-4D97-AF65-F5344CB8AC3E}">
        <p14:creationId xmlns:p14="http://schemas.microsoft.com/office/powerpoint/2010/main" val="13285260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修改组账号（ </a:t>
            </a:r>
            <a:r>
              <a:rPr lang="en-US" altLang="zh-CN" dirty="0" err="1"/>
              <a:t>groupmod</a:t>
            </a:r>
            <a:r>
              <a:rPr lang="en-US" altLang="zh-CN" dirty="0"/>
              <a:t> </a:t>
            </a:r>
            <a:r>
              <a:rPr lang="zh-CN" altLang="en-US" dirty="0"/>
              <a:t>）</a:t>
            </a:r>
          </a:p>
        </p:txBody>
      </p:sp>
      <p:sp>
        <p:nvSpPr>
          <p:cNvPr id="3" name="内容占位符 2"/>
          <p:cNvSpPr>
            <a:spLocks noGrp="1"/>
          </p:cNvSpPr>
          <p:nvPr>
            <p:ph idx="1"/>
          </p:nvPr>
        </p:nvSpPr>
        <p:spPr/>
        <p:txBody>
          <a:bodyPr/>
          <a:lstStyle/>
          <a:p>
            <a:r>
              <a:rPr lang="zh-CN" altLang="en-US" dirty="0"/>
              <a:t>格式</a:t>
            </a:r>
          </a:p>
          <a:p>
            <a:pPr lvl="1">
              <a:buNone/>
            </a:pPr>
            <a:r>
              <a:rPr lang="en-US" altLang="zh-CN" b="1" dirty="0">
                <a:solidFill>
                  <a:schemeClr val="accent6">
                    <a:lumMod val="75000"/>
                  </a:schemeClr>
                </a:solidFill>
              </a:rPr>
              <a:t># </a:t>
            </a:r>
            <a:r>
              <a:rPr lang="en-US" altLang="zh-CN" b="1" dirty="0" err="1">
                <a:solidFill>
                  <a:schemeClr val="accent6">
                    <a:lumMod val="75000"/>
                  </a:schemeClr>
                </a:solidFill>
              </a:rPr>
              <a:t>groupmod</a:t>
            </a:r>
            <a:r>
              <a:rPr lang="en-US" altLang="zh-CN" b="1" dirty="0">
                <a:solidFill>
                  <a:schemeClr val="accent6">
                    <a:lumMod val="75000"/>
                  </a:schemeClr>
                </a:solidFill>
              </a:rPr>
              <a:t> [&lt;</a:t>
            </a:r>
            <a:r>
              <a:rPr lang="zh-CN" altLang="en-US" b="1" dirty="0">
                <a:solidFill>
                  <a:schemeClr val="accent6">
                    <a:lumMod val="75000"/>
                  </a:schemeClr>
                </a:solidFill>
              </a:rPr>
              <a:t>参数</a:t>
            </a:r>
            <a:r>
              <a:rPr lang="en-US" altLang="zh-CN" b="1" dirty="0">
                <a:solidFill>
                  <a:schemeClr val="accent6">
                    <a:lumMod val="75000"/>
                  </a:schemeClr>
                </a:solidFill>
              </a:rPr>
              <a:t>&gt;] &lt;</a:t>
            </a:r>
            <a:r>
              <a:rPr lang="zh-CN" altLang="en-US" b="1" i="1" dirty="0">
                <a:solidFill>
                  <a:schemeClr val="accent6">
                    <a:lumMod val="75000"/>
                  </a:schemeClr>
                </a:solidFill>
              </a:rPr>
              <a:t>组账号名</a:t>
            </a:r>
            <a:r>
              <a:rPr lang="en-US" altLang="zh-CN" b="1" i="1" dirty="0">
                <a:solidFill>
                  <a:schemeClr val="accent6">
                    <a:lumMod val="75000"/>
                  </a:schemeClr>
                </a:solidFill>
              </a:rPr>
              <a:t>&gt;</a:t>
            </a:r>
          </a:p>
          <a:p>
            <a:r>
              <a:rPr lang="zh-CN" altLang="en-US" dirty="0"/>
              <a:t>常用参数</a:t>
            </a:r>
          </a:p>
          <a:p>
            <a:pPr lvl="1"/>
            <a:r>
              <a:rPr lang="zh-CN" altLang="en-US" dirty="0"/>
              <a:t>参数</a:t>
            </a:r>
            <a:r>
              <a:rPr lang="en-US" altLang="zh-CN" dirty="0"/>
              <a:t>-g</a:t>
            </a:r>
            <a:r>
              <a:rPr lang="zh-CN" altLang="en-US" dirty="0"/>
              <a:t>改变组账号的</a:t>
            </a:r>
            <a:r>
              <a:rPr lang="en-US" altLang="zh-CN" dirty="0"/>
              <a:t>GID </a:t>
            </a:r>
            <a:r>
              <a:rPr lang="zh-CN" altLang="en-US" dirty="0"/>
              <a:t>，组账号名保持不变。 </a:t>
            </a:r>
          </a:p>
          <a:p>
            <a:pPr lvl="1"/>
            <a:r>
              <a:rPr lang="zh-CN" altLang="en-US" dirty="0"/>
              <a:t>参数</a:t>
            </a:r>
            <a:r>
              <a:rPr lang="en-US" altLang="zh-CN" dirty="0"/>
              <a:t>-n</a:t>
            </a:r>
            <a:r>
              <a:rPr lang="zh-CN" altLang="en-US" dirty="0"/>
              <a:t>改变组账号名 。</a:t>
            </a:r>
          </a:p>
          <a:p>
            <a:r>
              <a:rPr lang="zh-CN" altLang="en-US" dirty="0"/>
              <a:t>举例</a:t>
            </a:r>
          </a:p>
          <a:p>
            <a:pPr lvl="1"/>
            <a:r>
              <a:rPr lang="en-US" altLang="zh-CN" dirty="0"/>
              <a:t>#</a:t>
            </a:r>
            <a:r>
              <a:rPr lang="en-US" altLang="zh-CN" dirty="0">
                <a:latin typeface="helvetica"/>
              </a:rPr>
              <a:t> </a:t>
            </a:r>
            <a:r>
              <a:rPr lang="en-US" altLang="zh-CN" dirty="0" err="1"/>
              <a:t>groupmod</a:t>
            </a:r>
            <a:r>
              <a:rPr lang="en-US" altLang="zh-CN" dirty="0">
                <a:latin typeface="helvetica"/>
              </a:rPr>
              <a:t> </a:t>
            </a:r>
            <a:r>
              <a:rPr lang="en-US" altLang="zh-CN" dirty="0"/>
              <a:t>-g</a:t>
            </a:r>
            <a:r>
              <a:rPr lang="en-US" altLang="zh-CN" dirty="0">
                <a:latin typeface="helvetica"/>
              </a:rPr>
              <a:t> </a:t>
            </a:r>
            <a:r>
              <a:rPr lang="en-US" altLang="zh-CN" dirty="0"/>
              <a:t>503</a:t>
            </a:r>
            <a:r>
              <a:rPr lang="en-US" altLang="zh-CN" dirty="0">
                <a:latin typeface="helvetica"/>
              </a:rPr>
              <a:t> </a:t>
            </a:r>
            <a:r>
              <a:rPr lang="en-US" altLang="zh-CN" dirty="0" err="1"/>
              <a:t>mygroup</a:t>
            </a:r>
            <a:r>
              <a:rPr lang="en-US" altLang="zh-CN" dirty="0"/>
              <a:t> </a:t>
            </a:r>
          </a:p>
          <a:p>
            <a:pPr lvl="1"/>
            <a:r>
              <a:rPr lang="en-GB" altLang="zh-CN" dirty="0"/>
              <a:t># </a:t>
            </a:r>
            <a:r>
              <a:rPr lang="en-GB" altLang="zh-CN" dirty="0" err="1"/>
              <a:t>groupmod</a:t>
            </a:r>
            <a:r>
              <a:rPr lang="en-GB" altLang="zh-CN" dirty="0"/>
              <a:t> </a:t>
            </a:r>
            <a:r>
              <a:rPr lang="en-GB" altLang="zh-CN" dirty="0">
                <a:latin typeface="helvetica"/>
              </a:rPr>
              <a:t>–</a:t>
            </a:r>
            <a:r>
              <a:rPr lang="en-GB" altLang="zh-CN" dirty="0"/>
              <a:t>n </a:t>
            </a:r>
            <a:r>
              <a:rPr lang="en-US" altLang="zh-CN" b="1" dirty="0" err="1"/>
              <a:t>newgroup</a:t>
            </a:r>
            <a:r>
              <a:rPr lang="en-US" altLang="zh-CN" b="1" dirty="0"/>
              <a:t> </a:t>
            </a:r>
            <a:r>
              <a:rPr lang="en-US" altLang="zh-CN" b="1" dirty="0" err="1"/>
              <a:t>mygroup</a:t>
            </a:r>
            <a:r>
              <a:rPr lang="en-US" altLang="zh-CN" dirty="0"/>
              <a:t> </a:t>
            </a:r>
          </a:p>
          <a:p>
            <a:endParaRPr lang="zh-CN" altLang="en-US"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20</a:t>
            </a:fld>
            <a:endParaRPr lang="en-US" altLang="zh-CN" dirty="0"/>
          </a:p>
        </p:txBody>
      </p:sp>
    </p:spTree>
    <p:extLst>
      <p:ext uri="{BB962C8B-B14F-4D97-AF65-F5344CB8AC3E}">
        <p14:creationId xmlns:p14="http://schemas.microsoft.com/office/powerpoint/2010/main" val="3767342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删除组账号（ </a:t>
            </a:r>
            <a:r>
              <a:rPr lang="en-US" altLang="zh-CN" dirty="0" err="1"/>
              <a:t>groupdel</a:t>
            </a:r>
            <a:r>
              <a:rPr lang="en-US" altLang="zh-CN" dirty="0"/>
              <a:t> </a:t>
            </a:r>
            <a:r>
              <a:rPr lang="zh-CN" altLang="en-US" dirty="0"/>
              <a:t>）</a:t>
            </a:r>
          </a:p>
        </p:txBody>
      </p:sp>
      <p:sp>
        <p:nvSpPr>
          <p:cNvPr id="3" name="内容占位符 2"/>
          <p:cNvSpPr>
            <a:spLocks noGrp="1"/>
          </p:cNvSpPr>
          <p:nvPr>
            <p:ph idx="1"/>
          </p:nvPr>
        </p:nvSpPr>
        <p:spPr/>
        <p:txBody>
          <a:bodyPr/>
          <a:lstStyle/>
          <a:p>
            <a:r>
              <a:rPr lang="zh-CN" altLang="en-US" dirty="0"/>
              <a:t>格式</a:t>
            </a:r>
          </a:p>
          <a:p>
            <a:pPr lvl="1">
              <a:buNone/>
            </a:pPr>
            <a:r>
              <a:rPr lang="en-US" altLang="zh-CN" b="1" dirty="0">
                <a:solidFill>
                  <a:schemeClr val="accent6">
                    <a:lumMod val="75000"/>
                  </a:schemeClr>
                </a:solidFill>
              </a:rPr>
              <a:t># </a:t>
            </a:r>
            <a:r>
              <a:rPr lang="en-US" altLang="zh-CN" b="1" dirty="0" err="1">
                <a:solidFill>
                  <a:schemeClr val="accent6">
                    <a:lumMod val="75000"/>
                  </a:schemeClr>
                </a:solidFill>
              </a:rPr>
              <a:t>groupdel</a:t>
            </a:r>
            <a:r>
              <a:rPr lang="en-US" altLang="zh-CN" b="1" dirty="0">
                <a:solidFill>
                  <a:schemeClr val="accent6">
                    <a:lumMod val="75000"/>
                  </a:schemeClr>
                </a:solidFill>
              </a:rPr>
              <a:t> &lt;</a:t>
            </a:r>
            <a:r>
              <a:rPr lang="zh-CN" altLang="en-US" b="1" i="1" dirty="0">
                <a:solidFill>
                  <a:schemeClr val="accent6">
                    <a:lumMod val="75000"/>
                  </a:schemeClr>
                </a:solidFill>
              </a:rPr>
              <a:t>组账号名</a:t>
            </a:r>
            <a:r>
              <a:rPr lang="en-US" altLang="zh-CN" b="1" i="1" dirty="0">
                <a:solidFill>
                  <a:schemeClr val="accent6">
                    <a:lumMod val="75000"/>
                  </a:schemeClr>
                </a:solidFill>
              </a:rPr>
              <a:t>&gt;</a:t>
            </a:r>
          </a:p>
          <a:p>
            <a:r>
              <a:rPr lang="zh-CN" altLang="en-US" dirty="0"/>
              <a:t>举例</a:t>
            </a:r>
          </a:p>
          <a:p>
            <a:pPr lvl="1">
              <a:buNone/>
            </a:pPr>
            <a:r>
              <a:rPr lang="en-US" altLang="zh-CN" dirty="0"/>
              <a:t>#</a:t>
            </a:r>
            <a:r>
              <a:rPr lang="en-US" altLang="zh-CN" dirty="0">
                <a:latin typeface="helvetica"/>
              </a:rPr>
              <a:t> </a:t>
            </a:r>
            <a:r>
              <a:rPr lang="en-US" altLang="zh-CN" dirty="0" err="1"/>
              <a:t>groupdel</a:t>
            </a:r>
            <a:r>
              <a:rPr lang="en-US" altLang="zh-CN" dirty="0">
                <a:latin typeface="helvetica"/>
              </a:rPr>
              <a:t>  </a:t>
            </a:r>
            <a:r>
              <a:rPr lang="en-US" altLang="zh-CN" dirty="0" err="1"/>
              <a:t>mygroup</a:t>
            </a:r>
            <a:r>
              <a:rPr lang="en-US" altLang="zh-CN" dirty="0"/>
              <a:t> </a:t>
            </a:r>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21</a:t>
            </a:fld>
            <a:endParaRPr lang="en-US" altLang="zh-CN" dirty="0"/>
          </a:p>
        </p:txBody>
      </p:sp>
      <p:sp>
        <p:nvSpPr>
          <p:cNvPr id="8" name="矩形 7"/>
          <p:cNvSpPr/>
          <p:nvPr/>
        </p:nvSpPr>
        <p:spPr>
          <a:xfrm>
            <a:off x="1186863" y="4987676"/>
            <a:ext cx="1050288" cy="369332"/>
          </a:xfrm>
          <a:prstGeom prst="rect">
            <a:avLst/>
          </a:prstGeom>
        </p:spPr>
        <p:txBody>
          <a:bodyPr wrap="none">
            <a:spAutoFit/>
          </a:bodyPr>
          <a:lstStyle/>
          <a:p>
            <a:r>
              <a:rPr lang="en-US" altLang="zh-CN" dirty="0" err="1"/>
              <a:t>gpasswd</a:t>
            </a:r>
            <a:endParaRPr lang="zh-CN" altLang="en-US" dirty="0"/>
          </a:p>
        </p:txBody>
      </p:sp>
    </p:spTree>
    <p:extLst>
      <p:ext uri="{BB962C8B-B14F-4D97-AF65-F5344CB8AC3E}">
        <p14:creationId xmlns:p14="http://schemas.microsoft.com/office/powerpoint/2010/main" val="405323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用户切换命令</a:t>
            </a:r>
          </a:p>
        </p:txBody>
      </p:sp>
      <p:sp>
        <p:nvSpPr>
          <p:cNvPr id="3" name="内容占位符 2"/>
          <p:cNvSpPr>
            <a:spLocks noGrp="1"/>
          </p:cNvSpPr>
          <p:nvPr>
            <p:ph idx="1"/>
          </p:nvPr>
        </p:nvSpPr>
        <p:spPr/>
        <p:txBody>
          <a:bodyPr/>
          <a:lstStyle/>
          <a:p>
            <a:pPr>
              <a:lnSpc>
                <a:spcPct val="80000"/>
              </a:lnSpc>
            </a:pPr>
            <a:r>
              <a:rPr lang="en-US" altLang="zh-CN" dirty="0" err="1"/>
              <a:t>su</a:t>
            </a:r>
            <a:endParaRPr lang="en-US" altLang="zh-CN" dirty="0"/>
          </a:p>
          <a:p>
            <a:pPr lvl="1">
              <a:lnSpc>
                <a:spcPct val="80000"/>
              </a:lnSpc>
            </a:pPr>
            <a:r>
              <a:rPr lang="zh-CN" altLang="en-US" dirty="0"/>
              <a:t>直接切换为超级用户</a:t>
            </a:r>
          </a:p>
          <a:p>
            <a:pPr lvl="1">
              <a:lnSpc>
                <a:spcPct val="80000"/>
              </a:lnSpc>
            </a:pPr>
            <a:r>
              <a:rPr lang="zh-CN" altLang="en-US" dirty="0"/>
              <a:t>普通用户要切换为超级用户必须知道超级用户的口令</a:t>
            </a:r>
          </a:p>
          <a:p>
            <a:pPr lvl="1">
              <a:lnSpc>
                <a:spcPct val="80000"/>
              </a:lnSpc>
            </a:pPr>
            <a:r>
              <a:rPr lang="zh-CN" altLang="en-US" dirty="0"/>
              <a:t>适用于系统中只有单个系统管理员的情况</a:t>
            </a:r>
          </a:p>
          <a:p>
            <a:pPr>
              <a:lnSpc>
                <a:spcPct val="80000"/>
              </a:lnSpc>
            </a:pPr>
            <a:r>
              <a:rPr lang="en-US" altLang="zh-CN" dirty="0" err="1"/>
              <a:t>sudo</a:t>
            </a:r>
            <a:endParaRPr lang="en-US" altLang="zh-CN" dirty="0"/>
          </a:p>
          <a:p>
            <a:pPr lvl="1">
              <a:lnSpc>
                <a:spcPct val="80000"/>
              </a:lnSpc>
            </a:pPr>
            <a:r>
              <a:rPr lang="zh-CN" altLang="en-US" dirty="0"/>
              <a:t>直接使用 </a:t>
            </a:r>
            <a:r>
              <a:rPr lang="en-US" altLang="zh-CN" dirty="0" err="1"/>
              <a:t>sudo</a:t>
            </a:r>
            <a:r>
              <a:rPr lang="en-US" altLang="zh-CN" dirty="0"/>
              <a:t> </a:t>
            </a:r>
            <a:r>
              <a:rPr lang="zh-CN" altLang="en-US" dirty="0"/>
              <a:t>命令前缀执行系统管理命令</a:t>
            </a:r>
          </a:p>
          <a:p>
            <a:pPr lvl="1">
              <a:lnSpc>
                <a:spcPct val="80000"/>
              </a:lnSpc>
            </a:pPr>
            <a:r>
              <a:rPr lang="zh-CN" altLang="en-US" dirty="0"/>
              <a:t>执行系统管理命令时无需知道超级用户的口令，使用普通用户自己的口令即可</a:t>
            </a:r>
          </a:p>
          <a:p>
            <a:pPr lvl="1">
              <a:lnSpc>
                <a:spcPct val="80000"/>
              </a:lnSpc>
            </a:pPr>
            <a:r>
              <a:rPr lang="en-US" altLang="zh-CN" dirty="0"/>
              <a:t>Ubuntu </a:t>
            </a:r>
            <a:r>
              <a:rPr lang="zh-CN" altLang="en-US" dirty="0"/>
              <a:t>将 </a:t>
            </a:r>
            <a:r>
              <a:rPr lang="en-US" altLang="zh-CN" dirty="0" err="1"/>
              <a:t>sudo</a:t>
            </a:r>
            <a:r>
              <a:rPr lang="en-US" altLang="zh-CN" dirty="0"/>
              <a:t> </a:t>
            </a:r>
            <a:r>
              <a:rPr lang="zh-CN" altLang="en-US" dirty="0"/>
              <a:t>权限分配给 </a:t>
            </a:r>
            <a:r>
              <a:rPr lang="en-US" altLang="zh-CN" dirty="0"/>
              <a:t>Ubuntu </a:t>
            </a:r>
            <a:r>
              <a:rPr lang="zh-CN" altLang="en-US" dirty="0"/>
              <a:t>系统中的第一个用户账户</a:t>
            </a:r>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22</a:t>
            </a:fld>
            <a:endParaRPr lang="en-US" altLang="zh-CN" dirty="0"/>
          </a:p>
        </p:txBody>
      </p:sp>
    </p:spTree>
    <p:extLst>
      <p:ext uri="{BB962C8B-B14F-4D97-AF65-F5344CB8AC3E}">
        <p14:creationId xmlns:p14="http://schemas.microsoft.com/office/powerpoint/2010/main" val="14901014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err="1"/>
              <a:t>su</a:t>
            </a:r>
            <a:endParaRPr lang="en-US" altLang="zh-CN" dirty="0"/>
          </a:p>
          <a:p>
            <a:r>
              <a:rPr lang="en-US" altLang="zh-CN" dirty="0" err="1"/>
              <a:t>su</a:t>
            </a:r>
            <a:r>
              <a:rPr lang="en-US" altLang="zh-CN" dirty="0"/>
              <a:t> –</a:t>
            </a:r>
          </a:p>
          <a:p>
            <a:endParaRPr lang="en-US" altLang="zh-CN" dirty="0"/>
          </a:p>
          <a:p>
            <a:endParaRPr lang="en-US" altLang="zh-CN" dirty="0"/>
          </a:p>
          <a:p>
            <a:endParaRPr lang="en-US" altLang="zh-CN" dirty="0"/>
          </a:p>
          <a:p>
            <a:endParaRPr lang="en-US" altLang="zh-CN" dirty="0"/>
          </a:p>
          <a:p>
            <a:r>
              <a:rPr lang="en-US" altLang="zh-CN" dirty="0" err="1"/>
              <a:t>su</a:t>
            </a:r>
            <a:r>
              <a:rPr lang="en-US" altLang="zh-CN" dirty="0"/>
              <a:t> - </a:t>
            </a:r>
            <a:r>
              <a:rPr lang="en-US" altLang="zh-CN" dirty="0" err="1"/>
              <a:t>jsmith</a:t>
            </a:r>
            <a:endParaRPr lang="zh-CN" altLang="en-US" dirty="0"/>
          </a:p>
        </p:txBody>
      </p:sp>
      <p:sp>
        <p:nvSpPr>
          <p:cNvPr id="4" name="矩形 3"/>
          <p:cNvSpPr/>
          <p:nvPr/>
        </p:nvSpPr>
        <p:spPr>
          <a:xfrm>
            <a:off x="911551" y="3001518"/>
            <a:ext cx="8181173" cy="646331"/>
          </a:xfrm>
          <a:prstGeom prst="rect">
            <a:avLst/>
          </a:prstGeom>
        </p:spPr>
        <p:txBody>
          <a:bodyPr wrap="square">
            <a:spAutoFit/>
          </a:bodyPr>
          <a:lstStyle/>
          <a:p>
            <a:r>
              <a:rPr lang="zh-CN" altLang="en-US" dirty="0"/>
              <a:t>完成超级用户权限的使用后，按下 Ctrl+D 或键入exit</a:t>
            </a:r>
            <a:r>
              <a:rPr lang="en-US" altLang="zh-CN" dirty="0"/>
              <a:t>,</a:t>
            </a:r>
            <a:r>
              <a:rPr lang="zh-CN" altLang="en-US" dirty="0"/>
              <a:t>退出当前 shell 返回上一个 shell</a:t>
            </a:r>
          </a:p>
        </p:txBody>
      </p:sp>
    </p:spTree>
    <p:extLst>
      <p:ext uri="{BB962C8B-B14F-4D97-AF65-F5344CB8AC3E}">
        <p14:creationId xmlns:p14="http://schemas.microsoft.com/office/powerpoint/2010/main" val="610180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sudo</a:t>
            </a:r>
            <a:r>
              <a:rPr lang="en-US" altLang="zh-CN" dirty="0"/>
              <a:t> - </a:t>
            </a:r>
            <a:r>
              <a:rPr lang="zh-CN" altLang="en-US" dirty="0"/>
              <a:t>以其他用户身份执行命令 </a:t>
            </a:r>
          </a:p>
        </p:txBody>
      </p:sp>
      <p:sp>
        <p:nvSpPr>
          <p:cNvPr id="3" name="内容占位符 2"/>
          <p:cNvSpPr>
            <a:spLocks noGrp="1"/>
          </p:cNvSpPr>
          <p:nvPr>
            <p:ph idx="1"/>
          </p:nvPr>
        </p:nvSpPr>
        <p:spPr/>
        <p:txBody>
          <a:bodyPr/>
          <a:lstStyle/>
          <a:p>
            <a:r>
              <a:rPr lang="zh-CN" altLang="en-US" dirty="0"/>
              <a:t>管理员可以配置 </a:t>
            </a:r>
            <a:r>
              <a:rPr lang="en-US" altLang="zh-CN" dirty="0" err="1"/>
              <a:t>sudo</a:t>
            </a:r>
            <a:r>
              <a:rPr lang="zh-CN" altLang="en-US" dirty="0"/>
              <a:t>，允许普通用户以非常受控的方式以不同用户（通常是超级用户）的身份执行命令。</a:t>
            </a:r>
            <a:endParaRPr lang="en-US" altLang="zh-CN" dirty="0"/>
          </a:p>
          <a:p>
            <a:r>
              <a:rPr lang="zh-CN" altLang="en-US" dirty="0"/>
              <a:t>使用 </a:t>
            </a:r>
            <a:r>
              <a:rPr lang="en-US" altLang="zh-CN" dirty="0" err="1"/>
              <a:t>sudo</a:t>
            </a:r>
            <a:r>
              <a:rPr lang="en-US" altLang="zh-CN" dirty="0"/>
              <a:t> </a:t>
            </a:r>
            <a:r>
              <a:rPr lang="zh-CN" altLang="en-US" dirty="0"/>
              <a:t>不需要超级用户的密码。使用 </a:t>
            </a:r>
            <a:r>
              <a:rPr lang="en-US" altLang="zh-CN" dirty="0" err="1"/>
              <a:t>sudo</a:t>
            </a:r>
            <a:r>
              <a:rPr lang="en-US" altLang="zh-CN" dirty="0"/>
              <a:t> </a:t>
            </a:r>
            <a:r>
              <a:rPr lang="zh-CN" altLang="en-US" dirty="0"/>
              <a:t>进行身份验证时，用户使用自己的密码</a:t>
            </a:r>
            <a:endParaRPr lang="en-US" altLang="zh-CN" dirty="0"/>
          </a:p>
          <a:p>
            <a:r>
              <a:rPr lang="zh-CN" altLang="en-US" dirty="0"/>
              <a:t>使用 </a:t>
            </a:r>
            <a:r>
              <a:rPr lang="en-US" altLang="zh-CN" dirty="0" err="1"/>
              <a:t>sudoers</a:t>
            </a:r>
            <a:r>
              <a:rPr lang="en-US" altLang="zh-CN" dirty="0"/>
              <a:t> </a:t>
            </a:r>
            <a:r>
              <a:rPr lang="zh-CN" altLang="en-US" dirty="0"/>
              <a:t>工具，只需将用户添加到 </a:t>
            </a:r>
            <a:r>
              <a:rPr lang="en-US" altLang="zh-CN" dirty="0"/>
              <a:t>/</a:t>
            </a:r>
            <a:r>
              <a:rPr lang="en-US" altLang="zh-CN" dirty="0" err="1"/>
              <a:t>etc</a:t>
            </a:r>
            <a:r>
              <a:rPr lang="en-US" altLang="zh-CN" dirty="0"/>
              <a:t>/</a:t>
            </a:r>
            <a:r>
              <a:rPr lang="en-US" altLang="zh-CN" dirty="0" err="1"/>
              <a:t>sudoers</a:t>
            </a:r>
            <a:r>
              <a:rPr lang="en-US" altLang="zh-CN" dirty="0"/>
              <a:t> </a:t>
            </a:r>
            <a:r>
              <a:rPr lang="zh-CN" altLang="en-US" dirty="0"/>
              <a:t>中，并定义你希望该用户拥有的权限，就可以赋予任何用户完全或有限的 </a:t>
            </a:r>
            <a:r>
              <a:rPr lang="en-US" altLang="zh-CN" dirty="0"/>
              <a:t>root </a:t>
            </a:r>
            <a:r>
              <a:rPr lang="zh-CN" altLang="en-US" dirty="0"/>
              <a:t>权限</a:t>
            </a:r>
          </a:p>
        </p:txBody>
      </p:sp>
    </p:spTree>
    <p:extLst>
      <p:ext uri="{BB962C8B-B14F-4D97-AF65-F5344CB8AC3E}">
        <p14:creationId xmlns:p14="http://schemas.microsoft.com/office/powerpoint/2010/main" val="11120337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例子</a:t>
            </a:r>
          </a:p>
        </p:txBody>
      </p:sp>
      <p:sp>
        <p:nvSpPr>
          <p:cNvPr id="3" name="内容占位符 2"/>
          <p:cNvSpPr>
            <a:spLocks noGrp="1"/>
          </p:cNvSpPr>
          <p:nvPr>
            <p:ph idx="1"/>
          </p:nvPr>
        </p:nvSpPr>
        <p:spPr/>
        <p:txBody>
          <a:bodyPr/>
          <a:lstStyle/>
          <a:p>
            <a:pPr marL="457200" indent="-457200">
              <a:buFont typeface="+mj-lt"/>
              <a:buAutoNum type="arabicPeriod"/>
            </a:pPr>
            <a:r>
              <a:rPr lang="en-US" altLang="zh-CN" dirty="0"/>
              <a:t># /</a:t>
            </a:r>
            <a:r>
              <a:rPr lang="en-US" altLang="zh-CN" dirty="0" err="1"/>
              <a:t>usr</a:t>
            </a:r>
            <a:r>
              <a:rPr lang="en-US" altLang="zh-CN" dirty="0"/>
              <a:t>/</a:t>
            </a:r>
            <a:r>
              <a:rPr lang="en-US" altLang="zh-CN" dirty="0" err="1"/>
              <a:t>sbin</a:t>
            </a:r>
            <a:r>
              <a:rPr lang="en-US" altLang="zh-CN" dirty="0"/>
              <a:t>/</a:t>
            </a:r>
            <a:r>
              <a:rPr lang="en-US" altLang="zh-CN" dirty="0" err="1"/>
              <a:t>visudo</a:t>
            </a:r>
            <a:endParaRPr lang="zh-CN" altLang="en-US" dirty="0"/>
          </a:p>
        </p:txBody>
      </p:sp>
      <p:sp>
        <p:nvSpPr>
          <p:cNvPr id="4" name="矩形 3"/>
          <p:cNvSpPr/>
          <p:nvPr/>
        </p:nvSpPr>
        <p:spPr>
          <a:xfrm>
            <a:off x="833572" y="2334371"/>
            <a:ext cx="6772542" cy="2862322"/>
          </a:xfrm>
          <a:prstGeom prst="rect">
            <a:avLst/>
          </a:prstGeom>
        </p:spPr>
        <p:txBody>
          <a:bodyPr wrap="square">
            <a:spAutoFit/>
          </a:bodyPr>
          <a:lstStyle/>
          <a:p>
            <a:r>
              <a:rPr lang="en-US" altLang="zh-CN" dirty="0"/>
              <a:t>The </a:t>
            </a:r>
            <a:r>
              <a:rPr lang="en-US" altLang="zh-CN" dirty="0" err="1"/>
              <a:t>sudoers</a:t>
            </a:r>
            <a:r>
              <a:rPr lang="en-US" altLang="zh-CN" dirty="0"/>
              <a:t> file</a:t>
            </a:r>
          </a:p>
          <a:p>
            <a:pPr lvl="1"/>
            <a:r>
              <a:rPr lang="en-US" altLang="zh-CN" dirty="0"/>
              <a:t>……</a:t>
            </a:r>
          </a:p>
          <a:p>
            <a:pPr lvl="1"/>
            <a:r>
              <a:rPr lang="en-US" altLang="zh-CN" dirty="0"/>
              <a:t># User privilege specification</a:t>
            </a:r>
          </a:p>
          <a:p>
            <a:pPr lvl="1"/>
            <a:r>
              <a:rPr lang="en-US" altLang="zh-CN" dirty="0"/>
              <a:t>root  ALL=(ALL:ALL) ALL</a:t>
            </a:r>
          </a:p>
          <a:p>
            <a:pPr lvl="1"/>
            <a:r>
              <a:rPr lang="en-US" altLang="zh-CN" dirty="0"/>
              <a:t># Members of the admin group may gain root privileges</a:t>
            </a:r>
          </a:p>
          <a:p>
            <a:pPr lvl="1"/>
            <a:r>
              <a:rPr lang="en-US" altLang="zh-CN" dirty="0"/>
              <a:t>%admin ALL=(ALL) ALL</a:t>
            </a:r>
          </a:p>
          <a:p>
            <a:pPr lvl="1"/>
            <a:r>
              <a:rPr lang="en-US" altLang="zh-CN" dirty="0"/>
              <a:t># Allow members of group </a:t>
            </a:r>
            <a:r>
              <a:rPr lang="en-US" altLang="zh-CN" dirty="0" err="1"/>
              <a:t>sudo</a:t>
            </a:r>
            <a:r>
              <a:rPr lang="en-US" altLang="zh-CN" dirty="0"/>
              <a:t> to execute any command</a:t>
            </a:r>
          </a:p>
          <a:p>
            <a:pPr lvl="1"/>
            <a:r>
              <a:rPr lang="en-US" altLang="zh-CN" dirty="0"/>
              <a:t>%</a:t>
            </a:r>
            <a:r>
              <a:rPr lang="en-US" altLang="zh-CN" dirty="0" err="1"/>
              <a:t>sudo</a:t>
            </a:r>
            <a:r>
              <a:rPr lang="en-US" altLang="zh-CN" dirty="0"/>
              <a:t> ALL=(ALL:ALL) ALL</a:t>
            </a:r>
          </a:p>
          <a:p>
            <a:pPr lvl="1"/>
            <a:r>
              <a:rPr lang="en-US" altLang="zh-CN" dirty="0"/>
              <a:t># See </a:t>
            </a:r>
            <a:r>
              <a:rPr lang="en-US" altLang="zh-CN" dirty="0" err="1"/>
              <a:t>sudoers</a:t>
            </a:r>
            <a:r>
              <a:rPr lang="en-US" altLang="zh-CN" dirty="0"/>
              <a:t>(5) for more information on "#include" directives:</a:t>
            </a:r>
          </a:p>
          <a:p>
            <a:pPr lvl="1"/>
            <a:r>
              <a:rPr lang="en-US" altLang="zh-CN" dirty="0"/>
              <a:t>#</a:t>
            </a:r>
            <a:r>
              <a:rPr lang="en-US" altLang="zh-CN" dirty="0" err="1"/>
              <a:t>includedir</a:t>
            </a:r>
            <a:r>
              <a:rPr lang="en-US" altLang="zh-CN" dirty="0"/>
              <a:t> /</a:t>
            </a:r>
            <a:r>
              <a:rPr lang="en-US" altLang="zh-CN" dirty="0" err="1"/>
              <a:t>etc</a:t>
            </a:r>
            <a:r>
              <a:rPr lang="en-US" altLang="zh-CN" dirty="0"/>
              <a:t>/</a:t>
            </a:r>
            <a:r>
              <a:rPr lang="en-US" altLang="zh-CN" dirty="0" err="1"/>
              <a:t>sudoers.d</a:t>
            </a:r>
            <a:endParaRPr lang="en-US" altLang="zh-CN" dirty="0"/>
          </a:p>
        </p:txBody>
      </p:sp>
      <p:sp>
        <p:nvSpPr>
          <p:cNvPr id="5" name="矩形 4"/>
          <p:cNvSpPr/>
          <p:nvPr/>
        </p:nvSpPr>
        <p:spPr>
          <a:xfrm>
            <a:off x="7601485" y="2811568"/>
            <a:ext cx="4590515" cy="1477328"/>
          </a:xfrm>
          <a:prstGeom prst="rect">
            <a:avLst/>
          </a:prstGeom>
        </p:spPr>
        <p:txBody>
          <a:bodyPr wrap="square">
            <a:spAutoFit/>
          </a:bodyPr>
          <a:lstStyle/>
          <a:p>
            <a:r>
              <a:rPr lang="zh-CN" altLang="en-US" dirty="0"/>
              <a:t>user hostlist = (userlist) commandlist</a:t>
            </a:r>
          </a:p>
          <a:p>
            <a:r>
              <a:rPr lang="zh-CN" altLang="en-US" dirty="0"/>
              <a:t>第一部分是用户，</a:t>
            </a:r>
            <a:endParaRPr lang="en-US" altLang="zh-CN" dirty="0"/>
          </a:p>
          <a:p>
            <a:r>
              <a:rPr lang="zh-CN" altLang="en-US" dirty="0"/>
              <a:t>第二部分是用户可以使用 sudo 命令的终端，</a:t>
            </a:r>
            <a:endParaRPr lang="en-US" altLang="zh-CN" dirty="0"/>
          </a:p>
          <a:p>
            <a:r>
              <a:rPr lang="zh-CN" altLang="en-US" dirty="0"/>
              <a:t>第三部分是用户可以作为哪些用户，</a:t>
            </a:r>
            <a:endParaRPr lang="en-US" altLang="zh-CN" dirty="0"/>
          </a:p>
          <a:p>
            <a:r>
              <a:rPr lang="zh-CN" altLang="en-US" dirty="0"/>
              <a:t>最后一部分是用户在使用 </a:t>
            </a:r>
          </a:p>
        </p:txBody>
      </p:sp>
    </p:spTree>
    <p:extLst>
      <p:ext uri="{BB962C8B-B14F-4D97-AF65-F5344CB8AC3E}">
        <p14:creationId xmlns:p14="http://schemas.microsoft.com/office/powerpoint/2010/main" val="1053289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514350" indent="-514350">
              <a:buFont typeface="+mj-lt"/>
              <a:buAutoNum type="arabicPeriod" startAt="2"/>
            </a:pPr>
            <a:r>
              <a:rPr lang="zh-CN" altLang="en-US" dirty="0"/>
              <a:t>在文件中添加</a:t>
            </a:r>
            <a:endParaRPr lang="en-US" altLang="zh-CN" dirty="0"/>
          </a:p>
          <a:p>
            <a:pPr marL="0" indent="0">
              <a:buNone/>
            </a:pPr>
            <a:r>
              <a:rPr lang="en-US" altLang="zh-CN" dirty="0"/>
              <a:t>	joe ALL=(ALL) ALL</a:t>
            </a:r>
          </a:p>
          <a:p>
            <a:pPr marL="0" indent="0">
              <a:buNone/>
            </a:pPr>
            <a:r>
              <a:rPr lang="en-US" altLang="zh-CN" dirty="0"/>
              <a:t>	joe ALL=(ALL) NOPASSWD: ALL</a:t>
            </a:r>
          </a:p>
          <a:p>
            <a:pPr marL="514350" indent="-514350">
              <a:buFont typeface="+mj-lt"/>
              <a:buAutoNum type="arabicPeriod" startAt="3"/>
            </a:pPr>
            <a:r>
              <a:rPr lang="zh-CN" altLang="en-US" dirty="0"/>
              <a:t>保存文件</a:t>
            </a:r>
          </a:p>
        </p:txBody>
      </p:sp>
    </p:spTree>
    <p:extLst>
      <p:ext uri="{BB962C8B-B14F-4D97-AF65-F5344CB8AC3E}">
        <p14:creationId xmlns:p14="http://schemas.microsoft.com/office/powerpoint/2010/main" val="943580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账户相关命令</a:t>
            </a:r>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27</a:t>
            </a:fld>
            <a:endParaRPr lang="en-US" altLang="zh-CN" dirty="0"/>
          </a:p>
        </p:txBody>
      </p:sp>
      <p:graphicFrame>
        <p:nvGraphicFramePr>
          <p:cNvPr id="7" name="Group 27"/>
          <p:cNvGraphicFramePr>
            <a:graphicFrameLocks/>
          </p:cNvGraphicFramePr>
          <p:nvPr/>
        </p:nvGraphicFramePr>
        <p:xfrm>
          <a:off x="2063552" y="1700808"/>
          <a:ext cx="8136904" cy="4320480"/>
        </p:xfrm>
        <a:graphic>
          <a:graphicData uri="http://schemas.openxmlformats.org/drawingml/2006/table">
            <a:tbl>
              <a:tblPr>
                <a:tableStyleId>{284E427A-3D55-4303-BF80-6455036E1DE7}</a:tableStyleId>
              </a:tblPr>
              <a:tblGrid>
                <a:gridCol w="1584176">
                  <a:extLst>
                    <a:ext uri="{9D8B030D-6E8A-4147-A177-3AD203B41FA5}">
                      <a16:colId xmlns:a16="http://schemas.microsoft.com/office/drawing/2014/main" val="20000"/>
                    </a:ext>
                  </a:extLst>
                </a:gridCol>
                <a:gridCol w="6552728">
                  <a:extLst>
                    <a:ext uri="{9D8B030D-6E8A-4147-A177-3AD203B41FA5}">
                      <a16:colId xmlns:a16="http://schemas.microsoft.com/office/drawing/2014/main" val="20001"/>
                    </a:ext>
                  </a:extLst>
                </a:gridCol>
              </a:tblGrid>
              <a:tr h="864096">
                <a:tc>
                  <a:txBody>
                    <a:bodyPr/>
                    <a:lstStyle/>
                    <a:p>
                      <a:pPr marL="342900" marR="0" lvl="0" indent="-342900" algn="just"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chemeClr val="tx1"/>
                          </a:solidFill>
                          <a:effectLst/>
                          <a:latin typeface="Arial" charset="0"/>
                          <a:ea typeface="宋体" charset="-122"/>
                        </a:rPr>
                        <a:t>id</a:t>
                      </a:r>
                    </a:p>
                  </a:txBody>
                  <a:tcPr anchor="ctr" horzOverflow="overflow"/>
                </a:tc>
                <a:tc>
                  <a:txBody>
                    <a:bodyPr/>
                    <a:lstStyle/>
                    <a:p>
                      <a:pPr marL="342900" marR="0" lvl="0" indent="-342900" algn="just"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0" lang="zh-CN" altLang="en-US" sz="2400" b="0" i="0" u="none" strike="noStrike" cap="none" normalizeH="0" baseline="0" dirty="0">
                          <a:ln>
                            <a:noFill/>
                          </a:ln>
                          <a:solidFill>
                            <a:schemeClr val="tx1"/>
                          </a:solidFill>
                          <a:effectLst/>
                          <a:latin typeface="Arial" charset="0"/>
                          <a:ea typeface="宋体" charset="-122"/>
                        </a:rPr>
                        <a:t>显示用户当前的</a:t>
                      </a:r>
                      <a:r>
                        <a:rPr kumimoji="0" lang="en-US" altLang="zh-CN" sz="2400" b="0" i="0" u="none" strike="noStrike" cap="none" normalizeH="0" baseline="0" dirty="0" err="1">
                          <a:ln>
                            <a:noFill/>
                          </a:ln>
                          <a:solidFill>
                            <a:schemeClr val="tx1"/>
                          </a:solidFill>
                          <a:effectLst/>
                          <a:latin typeface="Arial" charset="0"/>
                          <a:ea typeface="宋体" charset="-122"/>
                        </a:rPr>
                        <a:t>uid</a:t>
                      </a:r>
                      <a:r>
                        <a:rPr kumimoji="0" lang="zh-CN" altLang="en-US" sz="2400" b="0" i="0" u="none" strike="noStrike" cap="none" normalizeH="0" baseline="0" dirty="0">
                          <a:ln>
                            <a:noFill/>
                          </a:ln>
                          <a:solidFill>
                            <a:schemeClr val="tx1"/>
                          </a:solidFill>
                          <a:effectLst/>
                          <a:latin typeface="Arial" charset="0"/>
                          <a:ea typeface="宋体" charset="-122"/>
                        </a:rPr>
                        <a:t>、</a:t>
                      </a:r>
                      <a:r>
                        <a:rPr kumimoji="0" lang="en-US" altLang="zh-CN" sz="2400" b="0" i="0" u="none" strike="noStrike" cap="none" normalizeH="0" baseline="0" dirty="0" err="1">
                          <a:ln>
                            <a:noFill/>
                          </a:ln>
                          <a:solidFill>
                            <a:schemeClr val="tx1"/>
                          </a:solidFill>
                          <a:effectLst/>
                          <a:latin typeface="Arial" charset="0"/>
                          <a:ea typeface="宋体" charset="-122"/>
                        </a:rPr>
                        <a:t>gid</a:t>
                      </a:r>
                      <a:r>
                        <a:rPr kumimoji="0" lang="zh-CN" altLang="en-US" sz="2400" b="0" i="0" u="none" strike="noStrike" cap="none" normalizeH="0" baseline="0" dirty="0">
                          <a:ln>
                            <a:noFill/>
                          </a:ln>
                          <a:solidFill>
                            <a:schemeClr val="tx1"/>
                          </a:solidFill>
                          <a:effectLst/>
                          <a:latin typeface="Arial" charset="0"/>
                          <a:ea typeface="宋体" charset="-122"/>
                        </a:rPr>
                        <a:t>和用户所属的组列表</a:t>
                      </a:r>
                    </a:p>
                  </a:txBody>
                  <a:tcPr anchor="ctr" horzOverflow="overflow"/>
                </a:tc>
                <a:extLst>
                  <a:ext uri="{0D108BD9-81ED-4DB2-BD59-A6C34878D82A}">
                    <a16:rowId xmlns:a16="http://schemas.microsoft.com/office/drawing/2014/main" val="10000"/>
                  </a:ext>
                </a:extLst>
              </a:tr>
              <a:tr h="846652">
                <a:tc>
                  <a:txBody>
                    <a:bodyPr/>
                    <a:lstStyle/>
                    <a:p>
                      <a:pPr marL="342900" marR="0" lvl="0" indent="-342900" algn="just"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chemeClr val="tx1"/>
                          </a:solidFill>
                          <a:effectLst/>
                          <a:latin typeface="Arial" charset="0"/>
                          <a:ea typeface="宋体" charset="-122"/>
                        </a:rPr>
                        <a:t>groups</a:t>
                      </a:r>
                    </a:p>
                  </a:txBody>
                  <a:tcPr anchor="ctr" horzOverflow="overflow"/>
                </a:tc>
                <a:tc>
                  <a:txBody>
                    <a:bodyPr/>
                    <a:lstStyle/>
                    <a:p>
                      <a:pPr marL="342900" marR="0" lvl="0" indent="-342900" algn="just"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0" lang="zh-CN" altLang="en-US" sz="2400" b="0" i="0" u="none" strike="noStrike" cap="none" normalizeH="0" baseline="0" dirty="0">
                          <a:ln>
                            <a:noFill/>
                          </a:ln>
                          <a:solidFill>
                            <a:schemeClr val="tx1"/>
                          </a:solidFill>
                          <a:effectLst/>
                          <a:latin typeface="Arial" charset="0"/>
                          <a:ea typeface="宋体" charset="-122"/>
                        </a:rPr>
                        <a:t>显示指定用户所属的组列表</a:t>
                      </a:r>
                    </a:p>
                  </a:txBody>
                  <a:tcPr anchor="ctr" horzOverflow="overflow"/>
                </a:tc>
                <a:extLst>
                  <a:ext uri="{0D108BD9-81ED-4DB2-BD59-A6C34878D82A}">
                    <a16:rowId xmlns:a16="http://schemas.microsoft.com/office/drawing/2014/main" val="10001"/>
                  </a:ext>
                </a:extLst>
              </a:tr>
              <a:tr h="737524">
                <a:tc>
                  <a:txBody>
                    <a:bodyPr/>
                    <a:lstStyle/>
                    <a:p>
                      <a:pPr marL="342900" marR="0" lvl="0" indent="-342900" algn="just" defTabSz="914400" rtl="0" eaLnBrk="1" fontAlgn="ctr" latinLnBrk="0" hangingPunct="1">
                        <a:lnSpc>
                          <a:spcPct val="100000"/>
                        </a:lnSpc>
                        <a:spcBef>
                          <a:spcPct val="0"/>
                        </a:spcBef>
                        <a:spcAft>
                          <a:spcPct val="0"/>
                        </a:spcAft>
                        <a:buClr>
                          <a:schemeClr val="bg2"/>
                        </a:buClr>
                        <a:buSzPct val="75000"/>
                        <a:buFont typeface="Wingdings" pitchFamily="2" charset="2"/>
                        <a:buNone/>
                        <a:tabLst/>
                        <a:defRPr/>
                      </a:pPr>
                      <a:r>
                        <a:rPr kumimoji="0" lang="en-US" altLang="zh-CN" sz="2400" b="0" i="0" u="none" strike="noStrike" cap="none" normalizeH="0" baseline="0" dirty="0" err="1">
                          <a:ln>
                            <a:noFill/>
                          </a:ln>
                          <a:solidFill>
                            <a:schemeClr val="tx1"/>
                          </a:solidFill>
                          <a:effectLst/>
                          <a:latin typeface="Arial" charset="0"/>
                          <a:ea typeface="宋体" charset="-122"/>
                        </a:rPr>
                        <a:t>whoami</a:t>
                      </a:r>
                      <a:r>
                        <a:rPr kumimoji="0" lang="en-US" altLang="zh-CN" sz="2400" b="0" i="0" u="none" strike="noStrike" cap="none" normalizeH="0" baseline="0" dirty="0">
                          <a:ln>
                            <a:noFill/>
                          </a:ln>
                          <a:solidFill>
                            <a:schemeClr val="tx1"/>
                          </a:solidFill>
                          <a:effectLst/>
                          <a:latin typeface="Arial" charset="0"/>
                          <a:ea typeface="宋体" charset="-122"/>
                        </a:rPr>
                        <a:t> </a:t>
                      </a:r>
                    </a:p>
                  </a:txBody>
                  <a:tcPr anchor="ctr" horzOverflow="overflow"/>
                </a:tc>
                <a:tc>
                  <a:txBody>
                    <a:bodyPr/>
                    <a:lstStyle/>
                    <a:p>
                      <a:pPr marL="342900" marR="0" lvl="0" indent="-342900" algn="just" defTabSz="914400" rtl="0" eaLnBrk="1" fontAlgn="ctr" latinLnBrk="0" hangingPunct="1">
                        <a:lnSpc>
                          <a:spcPct val="100000"/>
                        </a:lnSpc>
                        <a:spcBef>
                          <a:spcPct val="0"/>
                        </a:spcBef>
                        <a:spcAft>
                          <a:spcPct val="0"/>
                        </a:spcAft>
                        <a:buClr>
                          <a:schemeClr val="bg2"/>
                        </a:buClr>
                        <a:buSzPct val="75000"/>
                        <a:buFont typeface="Wingdings" pitchFamily="2" charset="2"/>
                        <a:buNone/>
                        <a:tabLst/>
                        <a:defRPr/>
                      </a:pPr>
                      <a:r>
                        <a:rPr kumimoji="0" lang="zh-CN" altLang="en-US" sz="2400" b="0" i="0" u="none" strike="noStrike" cap="none" normalizeH="0" baseline="0" dirty="0">
                          <a:ln>
                            <a:noFill/>
                          </a:ln>
                          <a:solidFill>
                            <a:schemeClr val="tx1"/>
                          </a:solidFill>
                          <a:effectLst/>
                          <a:latin typeface="Arial" charset="0"/>
                          <a:ea typeface="宋体" charset="-122"/>
                        </a:rPr>
                        <a:t>显示当前用户的名称</a:t>
                      </a:r>
                    </a:p>
                  </a:txBody>
                  <a:tcPr anchor="ctr" horzOverflow="overflow"/>
                </a:tc>
                <a:extLst>
                  <a:ext uri="{0D108BD9-81ED-4DB2-BD59-A6C34878D82A}">
                    <a16:rowId xmlns:a16="http://schemas.microsoft.com/office/drawing/2014/main" val="10002"/>
                  </a:ext>
                </a:extLst>
              </a:tr>
              <a:tr h="843017">
                <a:tc>
                  <a:txBody>
                    <a:bodyPr/>
                    <a:lstStyle/>
                    <a:p>
                      <a:pPr marL="342900" marR="0" lvl="0" indent="-342900" algn="just"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chemeClr val="tx1"/>
                          </a:solidFill>
                          <a:effectLst/>
                          <a:latin typeface="Arial" charset="0"/>
                          <a:ea typeface="宋体" charset="-122"/>
                        </a:rPr>
                        <a:t>w/who</a:t>
                      </a:r>
                    </a:p>
                  </a:txBody>
                  <a:tcPr anchor="ctr" horzOverflow="overflow"/>
                </a:tc>
                <a:tc>
                  <a:txBody>
                    <a:bodyPr/>
                    <a:lstStyle/>
                    <a:p>
                      <a:pPr marL="342900" marR="0" lvl="0" indent="-342900" algn="just"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0" lang="zh-CN" altLang="en-US" sz="2400" b="0" i="0" u="none" strike="noStrike" cap="none" normalizeH="0" baseline="0" dirty="0">
                          <a:ln>
                            <a:noFill/>
                          </a:ln>
                          <a:solidFill>
                            <a:schemeClr val="tx1"/>
                          </a:solidFill>
                          <a:effectLst/>
                          <a:latin typeface="Arial" charset="0"/>
                          <a:ea typeface="宋体" charset="-122"/>
                        </a:rPr>
                        <a:t>显示登录用户及相关信息</a:t>
                      </a:r>
                    </a:p>
                  </a:txBody>
                  <a:tcPr anchor="ctr" horzOverflow="overflow"/>
                </a:tc>
                <a:extLst>
                  <a:ext uri="{0D108BD9-81ED-4DB2-BD59-A6C34878D82A}">
                    <a16:rowId xmlns:a16="http://schemas.microsoft.com/office/drawing/2014/main" val="10003"/>
                  </a:ext>
                </a:extLst>
              </a:tr>
              <a:tr h="1029191">
                <a:tc>
                  <a:txBody>
                    <a:bodyPr/>
                    <a:lstStyle/>
                    <a:p>
                      <a:pPr marL="342900" marR="0" lvl="0" indent="-342900" algn="just"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0" lang="en-US" altLang="zh-CN" sz="2400" b="0" i="0" u="none" strike="noStrike" cap="none" normalizeH="0" baseline="0" dirty="0" err="1">
                          <a:ln>
                            <a:noFill/>
                          </a:ln>
                          <a:solidFill>
                            <a:schemeClr val="tx1"/>
                          </a:solidFill>
                          <a:effectLst/>
                          <a:latin typeface="Arial" charset="0"/>
                          <a:ea typeface="宋体" charset="-122"/>
                        </a:rPr>
                        <a:t>newgrp</a:t>
                      </a:r>
                      <a:endParaRPr kumimoji="0" lang="en-US" altLang="zh-CN" sz="2400" b="0" i="0" u="none" strike="noStrike" cap="none" normalizeH="0" baseline="0" dirty="0">
                        <a:ln>
                          <a:noFill/>
                        </a:ln>
                        <a:solidFill>
                          <a:schemeClr val="tx1"/>
                        </a:solidFill>
                        <a:effectLst/>
                        <a:latin typeface="Arial" charset="0"/>
                        <a:ea typeface="宋体" charset="-122"/>
                      </a:endParaRPr>
                    </a:p>
                  </a:txBody>
                  <a:tcPr anchor="ctr" horzOverflow="overflow"/>
                </a:tc>
                <a:tc>
                  <a:txBody>
                    <a:bodyPr/>
                    <a:lstStyle/>
                    <a:p>
                      <a:pPr marL="342900" marR="0" lvl="0" indent="-342900" algn="just"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0" lang="zh-CN" altLang="en-US" sz="2400" b="0" i="0" u="none" strike="noStrike" cap="none" normalizeH="0" baseline="0" dirty="0">
                          <a:ln>
                            <a:noFill/>
                          </a:ln>
                          <a:solidFill>
                            <a:schemeClr val="tx1"/>
                          </a:solidFill>
                          <a:effectLst/>
                          <a:latin typeface="Arial" charset="0"/>
                          <a:ea typeface="宋体" charset="-122"/>
                        </a:rPr>
                        <a:t>用于转换用户的当前组到指定的组账号，用户必须属于该组才可以正确执行该命令</a:t>
                      </a:r>
                    </a:p>
                  </a:txBody>
                  <a:tcPr anchor="ctr" horzOverflow="overflow"/>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887768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权限概述</a:t>
            </a:r>
          </a:p>
        </p:txBody>
      </p:sp>
      <p:sp>
        <p:nvSpPr>
          <p:cNvPr id="3" name="内容占位符 2"/>
          <p:cNvSpPr>
            <a:spLocks noGrp="1"/>
          </p:cNvSpPr>
          <p:nvPr>
            <p:ph idx="1"/>
          </p:nvPr>
        </p:nvSpPr>
        <p:spPr>
          <a:xfrm>
            <a:off x="1264778" y="1837346"/>
            <a:ext cx="8946022" cy="4293580"/>
          </a:xfrm>
        </p:spPr>
        <p:txBody>
          <a:bodyPr>
            <a:normAutofit lnSpcReduction="10000"/>
          </a:bodyPr>
          <a:lstStyle/>
          <a:p>
            <a:r>
              <a:rPr lang="en-US" altLang="zh-CN" dirty="0"/>
              <a:t>Linux</a:t>
            </a:r>
            <a:r>
              <a:rPr lang="zh-CN" altLang="en-US" dirty="0"/>
              <a:t>是多用户的操作系统，允许多个用户同时在系统上登录和工作。 </a:t>
            </a:r>
          </a:p>
          <a:p>
            <a:r>
              <a:rPr lang="zh-CN" altLang="en-US" dirty="0"/>
              <a:t>为了确保系统和用户的安全采取了如下安全措施</a:t>
            </a:r>
          </a:p>
          <a:p>
            <a:pPr lvl="1"/>
            <a:r>
              <a:rPr lang="zh-CN" altLang="en-US" dirty="0"/>
              <a:t>通过</a:t>
            </a:r>
            <a:r>
              <a:rPr lang="en-US" altLang="zh-CN" dirty="0"/>
              <a:t>UID/GID</a:t>
            </a:r>
            <a:r>
              <a:rPr lang="zh-CN" altLang="en-US" dirty="0"/>
              <a:t>确定每个用户在登录系统后都做了些什么</a:t>
            </a:r>
          </a:p>
          <a:p>
            <a:pPr lvl="1"/>
            <a:r>
              <a:rPr lang="zh-CN" altLang="en-US" dirty="0"/>
              <a:t>通过</a:t>
            </a:r>
            <a:r>
              <a:rPr lang="en-US" altLang="zh-CN" dirty="0"/>
              <a:t>UID/GID</a:t>
            </a:r>
            <a:r>
              <a:rPr lang="zh-CN" altLang="en-US" dirty="0"/>
              <a:t>来区别不同用户所建立的文件或目录 </a:t>
            </a:r>
          </a:p>
          <a:p>
            <a:pPr lvl="2"/>
            <a:r>
              <a:rPr lang="zh-CN" altLang="en-US" dirty="0"/>
              <a:t>每个文件或目录都属于一个</a:t>
            </a:r>
            <a:r>
              <a:rPr lang="en-US" altLang="zh-CN" dirty="0"/>
              <a:t>UID</a:t>
            </a:r>
            <a:r>
              <a:rPr lang="zh-CN" altLang="en-US" dirty="0"/>
              <a:t>和一个</a:t>
            </a:r>
            <a:r>
              <a:rPr lang="en-US" altLang="zh-CN" dirty="0"/>
              <a:t>GID </a:t>
            </a:r>
          </a:p>
          <a:p>
            <a:pPr lvl="1"/>
            <a:r>
              <a:rPr lang="zh-CN" altLang="en-US" dirty="0"/>
              <a:t>每个进程都使用一个</a:t>
            </a:r>
            <a:r>
              <a:rPr lang="en-US" altLang="zh-CN" dirty="0"/>
              <a:t>UID</a:t>
            </a:r>
            <a:r>
              <a:rPr lang="zh-CN" altLang="en-US" dirty="0"/>
              <a:t>和一个或多个</a:t>
            </a:r>
            <a:r>
              <a:rPr lang="en-US" altLang="zh-CN" dirty="0"/>
              <a:t>GID</a:t>
            </a:r>
            <a:r>
              <a:rPr lang="zh-CN" altLang="en-US" dirty="0"/>
              <a:t>来运行</a:t>
            </a:r>
            <a:endParaRPr lang="en-US" altLang="zh-CN" dirty="0"/>
          </a:p>
          <a:p>
            <a:pPr lvl="2"/>
            <a:r>
              <a:rPr lang="zh-CN" altLang="en-US" dirty="0"/>
              <a:t>通常由被运行进程的用户决定</a:t>
            </a:r>
            <a:endParaRPr lang="en-US" altLang="zh-CN" dirty="0"/>
          </a:p>
          <a:p>
            <a:pPr lvl="1"/>
            <a:r>
              <a:rPr lang="zh-CN" altLang="en-US" dirty="0">
                <a:solidFill>
                  <a:srgbClr val="FF0000"/>
                </a:solidFill>
                <a:latin typeface="黑体" pitchFamily="49" charset="-122"/>
                <a:ea typeface="黑体" pitchFamily="49" charset="-122"/>
              </a:rPr>
              <a:t>超级用户具有一切权限，无需特殊说明</a:t>
            </a:r>
          </a:p>
          <a:p>
            <a:pPr lvl="1"/>
            <a:r>
              <a:rPr lang="zh-CN" altLang="en-US" dirty="0"/>
              <a:t>普通用户只能不受限制的操作主目录及其子目录下的所有文件，对系统中其他目录</a:t>
            </a:r>
            <a:r>
              <a:rPr lang="en-US" altLang="zh-CN" dirty="0"/>
              <a:t>/</a:t>
            </a:r>
            <a:r>
              <a:rPr lang="zh-CN" altLang="en-US" dirty="0"/>
              <a:t>文件的访问受到限制</a:t>
            </a:r>
          </a:p>
          <a:p>
            <a:endParaRPr lang="zh-CN" altLang="en-US"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28</a:t>
            </a:fld>
            <a:endParaRPr lang="en-US" altLang="zh-CN" dirty="0"/>
          </a:p>
        </p:txBody>
      </p:sp>
    </p:spTree>
    <p:extLst>
      <p:ext uri="{BB962C8B-B14F-4D97-AF65-F5344CB8AC3E}">
        <p14:creationId xmlns:p14="http://schemas.microsoft.com/office/powerpoint/2010/main" val="36533219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三种基本权限</a:t>
            </a:r>
          </a:p>
        </p:txBody>
      </p:sp>
      <p:graphicFrame>
        <p:nvGraphicFramePr>
          <p:cNvPr id="8" name="内容占位符 7"/>
          <p:cNvGraphicFramePr>
            <a:graphicFrameLocks noGrp="1"/>
          </p:cNvGraphicFramePr>
          <p:nvPr>
            <p:ph idx="1"/>
            <p:extLst>
              <p:ext uri="{D42A27DB-BD31-4B8C-83A1-F6EECF244321}">
                <p14:modId xmlns:p14="http://schemas.microsoft.com/office/powerpoint/2010/main" val="915465611"/>
              </p:ext>
            </p:extLst>
          </p:nvPr>
        </p:nvGraphicFramePr>
        <p:xfrm>
          <a:off x="892097" y="1765609"/>
          <a:ext cx="10181138" cy="4000360"/>
        </p:xfrm>
        <a:graphic>
          <a:graphicData uri="http://schemas.openxmlformats.org/drawingml/2006/table">
            <a:tbl>
              <a:tblPr firstRow="1" bandRow="1">
                <a:tableStyleId>{21E4AEA4-8DFA-4A89-87EB-49C32662AFE0}</a:tableStyleId>
              </a:tblPr>
              <a:tblGrid>
                <a:gridCol w="1590794">
                  <a:extLst>
                    <a:ext uri="{9D8B030D-6E8A-4147-A177-3AD203B41FA5}">
                      <a16:colId xmlns:a16="http://schemas.microsoft.com/office/drawing/2014/main" val="20000"/>
                    </a:ext>
                  </a:extLst>
                </a:gridCol>
                <a:gridCol w="1005426">
                  <a:extLst>
                    <a:ext uri="{9D8B030D-6E8A-4147-A177-3AD203B41FA5}">
                      <a16:colId xmlns:a16="http://schemas.microsoft.com/office/drawing/2014/main" val="20001"/>
                    </a:ext>
                  </a:extLst>
                </a:gridCol>
                <a:gridCol w="3207015">
                  <a:extLst>
                    <a:ext uri="{9D8B030D-6E8A-4147-A177-3AD203B41FA5}">
                      <a16:colId xmlns:a16="http://schemas.microsoft.com/office/drawing/2014/main" val="20002"/>
                    </a:ext>
                  </a:extLst>
                </a:gridCol>
                <a:gridCol w="4377903">
                  <a:extLst>
                    <a:ext uri="{9D8B030D-6E8A-4147-A177-3AD203B41FA5}">
                      <a16:colId xmlns:a16="http://schemas.microsoft.com/office/drawing/2014/main" val="20003"/>
                    </a:ext>
                  </a:extLst>
                </a:gridCol>
              </a:tblGrid>
              <a:tr h="1000090">
                <a:tc>
                  <a:txBody>
                    <a:bodyPr/>
                    <a:lstStyle/>
                    <a:p>
                      <a:pPr algn="ctr"/>
                      <a:r>
                        <a:rPr lang="zh-CN" altLang="en-US" sz="2400" dirty="0"/>
                        <a:t>权限</a:t>
                      </a:r>
                    </a:p>
                  </a:txBody>
                  <a:tcPr/>
                </a:tc>
                <a:tc>
                  <a:txBody>
                    <a:bodyPr/>
                    <a:lstStyle/>
                    <a:p>
                      <a:pPr algn="ctr"/>
                      <a:r>
                        <a:rPr lang="zh-CN" altLang="en-US" sz="2400" dirty="0"/>
                        <a:t>描述字符</a:t>
                      </a:r>
                    </a:p>
                  </a:txBody>
                  <a:tcPr/>
                </a:tc>
                <a:tc>
                  <a:txBody>
                    <a:bodyPr/>
                    <a:lstStyle/>
                    <a:p>
                      <a:pPr algn="ctr"/>
                      <a:r>
                        <a:rPr lang="zh-CN" altLang="en-US" sz="2400" dirty="0"/>
                        <a:t>对文件的含义</a:t>
                      </a:r>
                    </a:p>
                  </a:txBody>
                  <a:tcPr/>
                </a:tc>
                <a:tc>
                  <a:txBody>
                    <a:bodyPr/>
                    <a:lstStyle/>
                    <a:p>
                      <a:pPr algn="ctr"/>
                      <a:r>
                        <a:rPr lang="zh-CN" altLang="en-US" sz="2400" dirty="0"/>
                        <a:t>对目录的含义</a:t>
                      </a:r>
                    </a:p>
                  </a:txBody>
                  <a:tcPr/>
                </a:tc>
                <a:extLst>
                  <a:ext uri="{0D108BD9-81ED-4DB2-BD59-A6C34878D82A}">
                    <a16:rowId xmlns:a16="http://schemas.microsoft.com/office/drawing/2014/main" val="10000"/>
                  </a:ext>
                </a:extLst>
              </a:tr>
              <a:tr h="1000090">
                <a:tc>
                  <a:txBody>
                    <a:bodyPr/>
                    <a:lstStyle/>
                    <a:p>
                      <a:r>
                        <a:rPr lang="zh-CN" altLang="en-US" sz="2400"/>
                        <a:t>读权限</a:t>
                      </a:r>
                      <a:endParaRPr lang="en-US" altLang="zh-CN" sz="2400"/>
                    </a:p>
                  </a:txBody>
                  <a:tcPr/>
                </a:tc>
                <a:tc>
                  <a:txBody>
                    <a:bodyPr/>
                    <a:lstStyle/>
                    <a:p>
                      <a:pPr algn="ctr"/>
                      <a:r>
                        <a:rPr lang="en-US" altLang="zh-CN" sz="2400" dirty="0"/>
                        <a:t>r</a:t>
                      </a:r>
                      <a:endParaRPr lang="zh-CN" altLang="en-US" sz="2400" dirty="0"/>
                    </a:p>
                  </a:txBody>
                  <a:tcPr/>
                </a:tc>
                <a:tc>
                  <a:txBody>
                    <a:bodyPr/>
                    <a:lstStyle/>
                    <a:p>
                      <a:r>
                        <a:rPr lang="zh-CN" altLang="en-US" sz="2400" dirty="0"/>
                        <a:t>可以读取文件的内容</a:t>
                      </a:r>
                    </a:p>
                  </a:txBody>
                  <a:tcPr/>
                </a:tc>
                <a:tc>
                  <a:txBody>
                    <a:bodyPr/>
                    <a:lstStyle/>
                    <a:p>
                      <a:r>
                        <a:rPr lang="zh-CN" altLang="en-US" sz="2400" dirty="0"/>
                        <a:t>可以列出目录中的文件列表</a:t>
                      </a:r>
                    </a:p>
                  </a:txBody>
                  <a:tcPr/>
                </a:tc>
                <a:extLst>
                  <a:ext uri="{0D108BD9-81ED-4DB2-BD59-A6C34878D82A}">
                    <a16:rowId xmlns:a16="http://schemas.microsoft.com/office/drawing/2014/main" val="10001"/>
                  </a:ext>
                </a:extLst>
              </a:tr>
              <a:tr h="1000090">
                <a:tc>
                  <a:txBody>
                    <a:bodyPr/>
                    <a:lstStyle/>
                    <a:p>
                      <a:r>
                        <a:rPr lang="zh-CN" altLang="en-US" sz="2400"/>
                        <a:t>写权限</a:t>
                      </a:r>
                      <a:endParaRPr lang="en-US" altLang="zh-CN" sz="2400"/>
                    </a:p>
                  </a:txBody>
                  <a:tcPr/>
                </a:tc>
                <a:tc>
                  <a:txBody>
                    <a:bodyPr/>
                    <a:lstStyle/>
                    <a:p>
                      <a:pPr algn="ctr"/>
                      <a:r>
                        <a:rPr lang="en-US" altLang="zh-CN" sz="2400" dirty="0"/>
                        <a:t>w</a:t>
                      </a:r>
                      <a:endParaRPr lang="zh-CN" altLang="en-US" sz="2400" dirty="0"/>
                    </a:p>
                  </a:txBody>
                  <a:tcPr/>
                </a:tc>
                <a:tc>
                  <a:txBody>
                    <a:bodyPr/>
                    <a:lstStyle/>
                    <a:p>
                      <a:r>
                        <a:rPr lang="zh-CN" altLang="en-US" sz="2400" dirty="0"/>
                        <a:t>可以修改或删除文件</a:t>
                      </a:r>
                    </a:p>
                  </a:txBody>
                  <a:tcPr/>
                </a:tc>
                <a:tc>
                  <a:txBody>
                    <a:bodyPr/>
                    <a:lstStyle/>
                    <a:p>
                      <a:r>
                        <a:rPr lang="zh-CN" altLang="en-US" sz="2400" dirty="0"/>
                        <a:t>可以在该目录中创建或删除文件或子目录</a:t>
                      </a:r>
                    </a:p>
                  </a:txBody>
                  <a:tcPr/>
                </a:tc>
                <a:extLst>
                  <a:ext uri="{0D108BD9-81ED-4DB2-BD59-A6C34878D82A}">
                    <a16:rowId xmlns:a16="http://schemas.microsoft.com/office/drawing/2014/main" val="10002"/>
                  </a:ext>
                </a:extLst>
              </a:tr>
              <a:tr h="1000090">
                <a:tc>
                  <a:txBody>
                    <a:bodyPr/>
                    <a:lstStyle/>
                    <a:p>
                      <a:r>
                        <a:rPr lang="zh-CN" altLang="en-US" sz="2400" dirty="0"/>
                        <a:t>执行权限</a:t>
                      </a:r>
                    </a:p>
                  </a:txBody>
                  <a:tcPr/>
                </a:tc>
                <a:tc>
                  <a:txBody>
                    <a:bodyPr/>
                    <a:lstStyle/>
                    <a:p>
                      <a:pPr algn="ctr"/>
                      <a:r>
                        <a:rPr lang="en-US" altLang="zh-CN" sz="2400" dirty="0"/>
                        <a:t>x</a:t>
                      </a:r>
                      <a:endParaRPr lang="zh-CN" altLang="en-US" sz="2400" dirty="0"/>
                    </a:p>
                  </a:txBody>
                  <a:tcPr/>
                </a:tc>
                <a:tc>
                  <a:txBody>
                    <a:bodyPr/>
                    <a:lstStyle/>
                    <a:p>
                      <a:r>
                        <a:rPr lang="zh-CN" altLang="en-US" sz="2400" dirty="0"/>
                        <a:t>可以执行该文件</a:t>
                      </a:r>
                    </a:p>
                  </a:txBody>
                  <a:tcPr/>
                </a:tc>
                <a:tc>
                  <a:txBody>
                    <a:bodyPr/>
                    <a:lstStyle/>
                    <a:p>
                      <a:r>
                        <a:rPr lang="zh-CN" altLang="en-US" sz="2400"/>
                        <a:t>可以使用</a:t>
                      </a:r>
                      <a:r>
                        <a:rPr lang="en-US" altLang="zh-CN" sz="2400" dirty="0"/>
                        <a:t>cd</a:t>
                      </a:r>
                      <a:r>
                        <a:rPr lang="zh-CN" altLang="en-US" sz="2400"/>
                        <a:t>命令进入该目录</a:t>
                      </a:r>
                    </a:p>
                  </a:txBody>
                  <a:tcPr/>
                </a:tc>
                <a:extLst>
                  <a:ext uri="{0D108BD9-81ED-4DB2-BD59-A6C34878D82A}">
                    <a16:rowId xmlns:a16="http://schemas.microsoft.com/office/drawing/2014/main" val="10003"/>
                  </a:ext>
                </a:extLst>
              </a:tr>
            </a:tbl>
          </a:graphicData>
        </a:graphic>
      </p:graphicFrame>
      <p:sp>
        <p:nvSpPr>
          <p:cNvPr id="6" name="灯片编号占位符 5"/>
          <p:cNvSpPr>
            <a:spLocks noGrp="1"/>
          </p:cNvSpPr>
          <p:nvPr>
            <p:ph type="sldNum" sz="quarter" idx="12"/>
          </p:nvPr>
        </p:nvSpPr>
        <p:spPr/>
        <p:txBody>
          <a:bodyPr/>
          <a:lstStyle/>
          <a:p>
            <a:fld id="{1D884F6B-D068-45E9-B250-41F0C46488DC}" type="slidenum">
              <a:rPr lang="en-US" altLang="zh-CN" smtClean="0"/>
              <a:pPr/>
              <a:t>29</a:t>
            </a:fld>
            <a:endParaRPr lang="en-US" altLang="zh-CN" dirty="0"/>
          </a:p>
        </p:txBody>
      </p:sp>
    </p:spTree>
    <p:extLst>
      <p:ext uri="{BB962C8B-B14F-4D97-AF65-F5344CB8AC3E}">
        <p14:creationId xmlns:p14="http://schemas.microsoft.com/office/powerpoint/2010/main" val="3216486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1">
            <a:extLst>
              <a:ext uri="{FF2B5EF4-FFF2-40B4-BE49-F238E27FC236}">
                <a16:creationId xmlns:a16="http://schemas.microsoft.com/office/drawing/2014/main" id="{2E442304-DDBD-4F7B-8017-36BCC863FB4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635000" y="640823"/>
            <a:ext cx="3418659" cy="5583148"/>
          </a:xfrm>
        </p:spPr>
        <p:txBody>
          <a:bodyPr anchor="ctr">
            <a:normAutofit/>
          </a:bodyPr>
          <a:lstStyle/>
          <a:p>
            <a:r>
              <a:rPr lang="zh-CN" altLang="en-US" sz="5400"/>
              <a:t>用户</a:t>
            </a:r>
          </a:p>
        </p:txBody>
      </p:sp>
      <p:sp>
        <p:nvSpPr>
          <p:cNvPr id="2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灯片编号占位符 5"/>
          <p:cNvSpPr>
            <a:spLocks noGrp="1"/>
          </p:cNvSpPr>
          <p:nvPr>
            <p:ph type="sldNum" sz="quarter" idx="12"/>
          </p:nvPr>
        </p:nvSpPr>
        <p:spPr>
          <a:xfrm>
            <a:off x="8610600" y="6356350"/>
            <a:ext cx="2743200" cy="365125"/>
          </a:xfrm>
        </p:spPr>
        <p:txBody>
          <a:bodyPr>
            <a:normAutofit/>
          </a:bodyPr>
          <a:lstStyle/>
          <a:p>
            <a:pPr>
              <a:spcAft>
                <a:spcPts val="600"/>
              </a:spcAft>
            </a:pPr>
            <a:fld id="{1D884F6B-D068-45E9-B250-41F0C46488DC}" type="slidenum">
              <a:rPr lang="en-US" altLang="zh-CN" smtClean="0"/>
              <a:pPr>
                <a:spcAft>
                  <a:spcPts val="600"/>
                </a:spcAft>
              </a:pPr>
              <a:t>3</a:t>
            </a:fld>
            <a:endParaRPr lang="en-US" altLang="zh-CN"/>
          </a:p>
        </p:txBody>
      </p:sp>
      <p:graphicFrame>
        <p:nvGraphicFramePr>
          <p:cNvPr id="22" name="内容占位符 2">
            <a:extLst>
              <a:ext uri="{FF2B5EF4-FFF2-40B4-BE49-F238E27FC236}">
                <a16:creationId xmlns:a16="http://schemas.microsoft.com/office/drawing/2014/main" id="{223C99D4-57F2-8CF8-CBB2-B8ACBE4E7587}"/>
              </a:ext>
            </a:extLst>
          </p:cNvPr>
          <p:cNvGraphicFramePr>
            <a:graphicFrameLocks noGrp="1"/>
          </p:cNvGraphicFramePr>
          <p:nvPr>
            <p:ph idx="1"/>
            <p:extLst>
              <p:ext uri="{D42A27DB-BD31-4B8C-83A1-F6EECF244321}">
                <p14:modId xmlns:p14="http://schemas.microsoft.com/office/powerpoint/2010/main" val="3708934116"/>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927516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三种基本权限（续）</a:t>
            </a:r>
          </a:p>
        </p:txBody>
      </p:sp>
      <p:sp>
        <p:nvSpPr>
          <p:cNvPr id="3" name="内容占位符 2"/>
          <p:cNvSpPr>
            <a:spLocks noGrp="1"/>
          </p:cNvSpPr>
          <p:nvPr>
            <p:ph idx="1"/>
          </p:nvPr>
        </p:nvSpPr>
        <p:spPr>
          <a:xfrm>
            <a:off x="1059679" y="1690688"/>
            <a:ext cx="9151121" cy="4440238"/>
          </a:xfrm>
        </p:spPr>
        <p:txBody>
          <a:bodyPr>
            <a:normAutofit lnSpcReduction="10000"/>
          </a:bodyPr>
          <a:lstStyle/>
          <a:p>
            <a:pPr marL="609600" indent="-609600">
              <a:lnSpc>
                <a:spcPct val="80000"/>
              </a:lnSpc>
            </a:pPr>
            <a:r>
              <a:rPr lang="zh-CN" altLang="en-US" sz="3200" dirty="0"/>
              <a:t>目录上只有执行权限，表示可以进入或穿越他进入更深层次的子目录</a:t>
            </a:r>
          </a:p>
          <a:p>
            <a:pPr marL="609600" indent="-609600">
              <a:lnSpc>
                <a:spcPct val="80000"/>
              </a:lnSpc>
            </a:pPr>
            <a:r>
              <a:rPr lang="zh-CN" altLang="en-US" sz="3200" dirty="0"/>
              <a:t>目录上只有执行权限，要访问该目录下的有读权限的文件，必须知道文件名才可以访问</a:t>
            </a:r>
          </a:p>
          <a:p>
            <a:pPr marL="609600" indent="-609600">
              <a:lnSpc>
                <a:spcPct val="80000"/>
              </a:lnSpc>
            </a:pPr>
            <a:r>
              <a:rPr lang="zh-CN" altLang="en-US" sz="3200" dirty="0"/>
              <a:t>目录上只有执行权限，不能列出目录列表也不能删除该目录</a:t>
            </a:r>
          </a:p>
          <a:p>
            <a:pPr marL="609600" indent="-609600">
              <a:lnSpc>
                <a:spcPct val="80000"/>
              </a:lnSpc>
            </a:pPr>
            <a:r>
              <a:rPr lang="zh-CN" altLang="en-US" sz="3200" dirty="0"/>
              <a:t>目录上执行权限和读权限的组合，表示可以进入目录并列出目录列表</a:t>
            </a:r>
          </a:p>
          <a:p>
            <a:pPr marL="609600" indent="-609600">
              <a:lnSpc>
                <a:spcPct val="80000"/>
              </a:lnSpc>
            </a:pPr>
            <a:r>
              <a:rPr lang="zh-CN" altLang="en-US" sz="3200" dirty="0"/>
              <a:t>目录上执行权限和写权限的组合，表示可以在目录中创建、删除和重命名文件</a:t>
            </a:r>
            <a:endParaRPr lang="zh-CN" altLang="en-US"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30</a:t>
            </a:fld>
            <a:endParaRPr lang="en-US" altLang="zh-CN" dirty="0"/>
          </a:p>
        </p:txBody>
      </p:sp>
    </p:spTree>
    <p:extLst>
      <p:ext uri="{BB962C8B-B14F-4D97-AF65-F5344CB8AC3E}">
        <p14:creationId xmlns:p14="http://schemas.microsoft.com/office/powerpoint/2010/main" val="39565550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分配三种基本权限</a:t>
            </a:r>
          </a:p>
        </p:txBody>
      </p:sp>
      <p:sp>
        <p:nvSpPr>
          <p:cNvPr id="3" name="内容占位符 2"/>
          <p:cNvSpPr>
            <a:spLocks noGrp="1"/>
          </p:cNvSpPr>
          <p:nvPr>
            <p:ph idx="1"/>
          </p:nvPr>
        </p:nvSpPr>
        <p:spPr>
          <a:xfrm>
            <a:off x="1196411" y="1690688"/>
            <a:ext cx="9014389" cy="4440238"/>
          </a:xfrm>
        </p:spPr>
        <p:txBody>
          <a:bodyPr>
            <a:normAutofit lnSpcReduction="10000"/>
          </a:bodyPr>
          <a:lstStyle/>
          <a:p>
            <a:r>
              <a:rPr lang="zh-CN" altLang="en-US" dirty="0"/>
              <a:t>文件和目录的使用者</a:t>
            </a:r>
          </a:p>
          <a:p>
            <a:pPr lvl="1"/>
            <a:r>
              <a:rPr lang="zh-CN" altLang="en-US" dirty="0"/>
              <a:t>属主、同组人、其他人</a:t>
            </a:r>
            <a:endParaRPr lang="en-US" altLang="zh-CN" dirty="0"/>
          </a:p>
          <a:p>
            <a:r>
              <a:rPr lang="zh-CN" altLang="en-US" dirty="0"/>
              <a:t>权限分配</a:t>
            </a:r>
          </a:p>
          <a:p>
            <a:pPr lvl="1"/>
            <a:r>
              <a:rPr lang="zh-CN" altLang="en-US" dirty="0"/>
              <a:t>属主的权限：用于限制文件或目录的创建者</a:t>
            </a:r>
          </a:p>
          <a:p>
            <a:pPr lvl="1"/>
            <a:r>
              <a:rPr lang="zh-CN" altLang="en-US" dirty="0"/>
              <a:t>属组的权限：用于限制文件或目录所属组的成员</a:t>
            </a:r>
          </a:p>
          <a:p>
            <a:pPr lvl="1"/>
            <a:r>
              <a:rPr lang="zh-CN" altLang="en-US" dirty="0"/>
              <a:t>其他用户的权限：用于限制既不是属主又不是所属组的能访问该文件或目录的其他人员</a:t>
            </a:r>
            <a:endParaRPr lang="en-US" altLang="zh-CN" dirty="0"/>
          </a:p>
          <a:p>
            <a:r>
              <a:rPr lang="zh-CN" altLang="en-US" dirty="0"/>
              <a:t>权限的优先顺序</a:t>
            </a:r>
          </a:p>
          <a:p>
            <a:pPr lvl="1"/>
            <a:r>
              <a:rPr lang="zh-CN" altLang="en-US" dirty="0"/>
              <a:t>如果</a:t>
            </a:r>
            <a:r>
              <a:rPr lang="en-US" altLang="zh-CN" dirty="0"/>
              <a:t>UID</a:t>
            </a:r>
            <a:r>
              <a:rPr lang="zh-CN" altLang="en-US" dirty="0"/>
              <a:t>匹配，就应用用户属主（</a:t>
            </a:r>
            <a:r>
              <a:rPr lang="en-US" altLang="zh-CN" dirty="0"/>
              <a:t>user</a:t>
            </a:r>
            <a:r>
              <a:rPr lang="zh-CN" altLang="en-US" dirty="0"/>
              <a:t>）权限 </a:t>
            </a:r>
          </a:p>
          <a:p>
            <a:pPr lvl="1"/>
            <a:r>
              <a:rPr lang="zh-CN" altLang="en-US" dirty="0"/>
              <a:t>否则，如果</a:t>
            </a:r>
            <a:r>
              <a:rPr lang="en-US" altLang="zh-CN" dirty="0"/>
              <a:t>GID</a:t>
            </a:r>
            <a:r>
              <a:rPr lang="zh-CN" altLang="en-US" dirty="0"/>
              <a:t>匹配，就应用组（</a:t>
            </a:r>
            <a:r>
              <a:rPr lang="en-US" altLang="zh-CN" dirty="0"/>
              <a:t>group</a:t>
            </a:r>
            <a:r>
              <a:rPr lang="zh-CN" altLang="en-US" dirty="0"/>
              <a:t>）权限 </a:t>
            </a:r>
          </a:p>
          <a:p>
            <a:pPr lvl="1"/>
            <a:r>
              <a:rPr lang="zh-CN" altLang="en-US" dirty="0"/>
              <a:t>如果都不匹配，就应用其它用户（</a:t>
            </a:r>
            <a:r>
              <a:rPr lang="en-US" altLang="zh-CN" dirty="0"/>
              <a:t>other</a:t>
            </a:r>
            <a:r>
              <a:rPr lang="zh-CN" altLang="en-US" dirty="0"/>
              <a:t>）权限</a:t>
            </a:r>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31</a:t>
            </a:fld>
            <a:endParaRPr lang="en-US" altLang="zh-CN" dirty="0"/>
          </a:p>
        </p:txBody>
      </p:sp>
    </p:spTree>
    <p:extLst>
      <p:ext uri="{BB962C8B-B14F-4D97-AF65-F5344CB8AC3E}">
        <p14:creationId xmlns:p14="http://schemas.microsoft.com/office/powerpoint/2010/main" val="3703592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查看文件</a:t>
            </a:r>
            <a:r>
              <a:rPr lang="en-US" altLang="zh-CN" dirty="0"/>
              <a:t>/</a:t>
            </a:r>
            <a:r>
              <a:rPr lang="zh-CN" altLang="en-US" dirty="0"/>
              <a:t>目录的权限</a:t>
            </a:r>
          </a:p>
        </p:txBody>
      </p:sp>
      <p:sp>
        <p:nvSpPr>
          <p:cNvPr id="3" name="内容占位符 2"/>
          <p:cNvSpPr>
            <a:spLocks noGrp="1"/>
          </p:cNvSpPr>
          <p:nvPr>
            <p:ph idx="1"/>
          </p:nvPr>
        </p:nvSpPr>
        <p:spPr>
          <a:xfrm>
            <a:off x="1748883" y="1308265"/>
            <a:ext cx="8229600" cy="964703"/>
          </a:xfrm>
        </p:spPr>
        <p:txBody>
          <a:bodyPr/>
          <a:lstStyle/>
          <a:p>
            <a:r>
              <a:rPr lang="zh-CN" altLang="en-US" dirty="0"/>
              <a:t>通过给三类用户分配三种基本权限，就产生了文件或目录的</a:t>
            </a:r>
            <a:r>
              <a:rPr lang="en-US" altLang="zh-CN" dirty="0"/>
              <a:t>9</a:t>
            </a:r>
            <a:r>
              <a:rPr lang="zh-CN" altLang="en-US" dirty="0"/>
              <a:t>个基本权限位</a:t>
            </a:r>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32</a:t>
            </a:fld>
            <a:endParaRPr lang="en-US" altLang="zh-CN" dirty="0"/>
          </a:p>
        </p:txBody>
      </p:sp>
      <p:sp>
        <p:nvSpPr>
          <p:cNvPr id="7" name="TextBox 6"/>
          <p:cNvSpPr txBox="1"/>
          <p:nvPr/>
        </p:nvSpPr>
        <p:spPr>
          <a:xfrm>
            <a:off x="1775520" y="2276872"/>
            <a:ext cx="8712968" cy="2123658"/>
          </a:xfrm>
          <a:prstGeom prst="rect">
            <a:avLst/>
          </a:prstGeom>
          <a:noFill/>
        </p:spPr>
        <p:txBody>
          <a:bodyPr wrap="square" rtlCol="0">
            <a:spAutoFit/>
          </a:bodyPr>
          <a:lstStyle/>
          <a:p>
            <a:r>
              <a:rPr lang="en-US" altLang="zh-CN" sz="2200" dirty="0">
                <a:latin typeface="Microsoft Sans Serif" pitchFamily="34" charset="0"/>
                <a:cs typeface="Microsoft Sans Serif" pitchFamily="34" charset="0"/>
              </a:rPr>
              <a:t>[</a:t>
            </a:r>
            <a:r>
              <a:rPr lang="en-US" altLang="zh-CN" sz="2200" dirty="0" err="1">
                <a:latin typeface="Microsoft Sans Serif" pitchFamily="34" charset="0"/>
                <a:cs typeface="Microsoft Sans Serif" pitchFamily="34" charset="0"/>
              </a:rPr>
              <a:t>osmond@soho</a:t>
            </a:r>
            <a:r>
              <a:rPr lang="en-US" altLang="zh-CN" sz="2200" dirty="0">
                <a:latin typeface="Microsoft Sans Serif" pitchFamily="34" charset="0"/>
                <a:cs typeface="Microsoft Sans Serif" pitchFamily="34" charset="0"/>
              </a:rPr>
              <a:t> ~]$ </a:t>
            </a:r>
            <a:r>
              <a:rPr lang="en-US" altLang="zh-CN" sz="2200" dirty="0" err="1">
                <a:latin typeface="Microsoft Sans Serif" pitchFamily="34" charset="0"/>
                <a:cs typeface="Microsoft Sans Serif" pitchFamily="34" charset="0"/>
              </a:rPr>
              <a:t>ls</a:t>
            </a:r>
            <a:r>
              <a:rPr lang="en-US" altLang="zh-CN" sz="2200" dirty="0">
                <a:latin typeface="Microsoft Sans Serif" pitchFamily="34" charset="0"/>
                <a:cs typeface="Microsoft Sans Serif" pitchFamily="34" charset="0"/>
              </a:rPr>
              <a:t>  -l</a:t>
            </a:r>
          </a:p>
          <a:p>
            <a:r>
              <a:rPr lang="zh-CN" altLang="en-US" sz="2200" dirty="0">
                <a:latin typeface="Microsoft Sans Serif" pitchFamily="34" charset="0"/>
                <a:cs typeface="Microsoft Sans Serif" pitchFamily="34" charset="0"/>
              </a:rPr>
              <a:t>总计 </a:t>
            </a:r>
            <a:r>
              <a:rPr lang="en-US" altLang="zh-CN" sz="2200" dirty="0">
                <a:latin typeface="Microsoft Sans Serif" pitchFamily="34" charset="0"/>
                <a:cs typeface="Microsoft Sans Serif" pitchFamily="34" charset="0"/>
              </a:rPr>
              <a:t>12</a:t>
            </a:r>
          </a:p>
          <a:p>
            <a:r>
              <a:rPr lang="en-US" altLang="zh-CN" sz="2200" dirty="0">
                <a:latin typeface="Microsoft Sans Serif" pitchFamily="34" charset="0"/>
                <a:cs typeface="Microsoft Sans Serif" pitchFamily="34" charset="0"/>
              </a:rPr>
              <a:t>-</a:t>
            </a:r>
            <a:r>
              <a:rPr lang="en-US" altLang="zh-CN" sz="2200" dirty="0" err="1">
                <a:latin typeface="Microsoft Sans Serif" pitchFamily="34" charset="0"/>
                <a:cs typeface="Microsoft Sans Serif" pitchFamily="34" charset="0"/>
              </a:rPr>
              <a:t>rw</a:t>
            </a:r>
            <a:r>
              <a:rPr lang="en-US" altLang="zh-CN" sz="2200" dirty="0">
                <a:latin typeface="Microsoft Sans Serif" pitchFamily="34" charset="0"/>
                <a:cs typeface="Microsoft Sans Serif" pitchFamily="34" charset="0"/>
              </a:rPr>
              <a:t>-</a:t>
            </a:r>
            <a:r>
              <a:rPr lang="en-US" altLang="zh-CN" sz="2200" dirty="0" err="1">
                <a:latin typeface="Microsoft Sans Serif" pitchFamily="34" charset="0"/>
                <a:cs typeface="Microsoft Sans Serif" pitchFamily="34" charset="0"/>
              </a:rPr>
              <a:t>rw</a:t>
            </a:r>
            <a:r>
              <a:rPr lang="en-US" altLang="zh-CN" sz="2200" dirty="0">
                <a:latin typeface="Microsoft Sans Serif" pitchFamily="34" charset="0"/>
                <a:cs typeface="Microsoft Sans Serif" pitchFamily="34" charset="0"/>
              </a:rPr>
              <a:t>-r--    1  </a:t>
            </a:r>
            <a:r>
              <a:rPr lang="en-US" altLang="zh-CN" sz="2200" dirty="0" err="1">
                <a:latin typeface="Microsoft Sans Serif" pitchFamily="34" charset="0"/>
                <a:cs typeface="Microsoft Sans Serif" pitchFamily="34" charset="0"/>
              </a:rPr>
              <a:t>osmond</a:t>
            </a:r>
            <a:r>
              <a:rPr lang="en-US" altLang="zh-CN" sz="2200" dirty="0">
                <a:latin typeface="Microsoft Sans Serif" pitchFamily="34" charset="0"/>
                <a:cs typeface="Microsoft Sans Serif" pitchFamily="34" charset="0"/>
              </a:rPr>
              <a:t>      family           0 06-16 20:43   </a:t>
            </a:r>
            <a:r>
              <a:rPr lang="en-US" altLang="zh-CN" sz="2200" dirty="0" err="1">
                <a:latin typeface="Microsoft Sans Serif" pitchFamily="34" charset="0"/>
                <a:cs typeface="Microsoft Sans Serif" pitchFamily="34" charset="0"/>
              </a:rPr>
              <a:t>abc</a:t>
            </a:r>
            <a:endParaRPr lang="en-US" altLang="zh-CN" sz="2200" dirty="0">
              <a:latin typeface="Microsoft Sans Serif" pitchFamily="34" charset="0"/>
              <a:cs typeface="Microsoft Sans Serif" pitchFamily="34" charset="0"/>
            </a:endParaRPr>
          </a:p>
          <a:p>
            <a:r>
              <a:rPr lang="en-US" altLang="zh-CN" sz="2200" dirty="0" err="1">
                <a:latin typeface="Microsoft Sans Serif" pitchFamily="34" charset="0"/>
                <a:cs typeface="Microsoft Sans Serif" pitchFamily="34" charset="0"/>
              </a:rPr>
              <a:t>drwxr</a:t>
            </a:r>
            <a:r>
              <a:rPr lang="en-US" altLang="zh-CN" sz="2200" dirty="0">
                <a:latin typeface="Microsoft Sans Serif" pitchFamily="34" charset="0"/>
                <a:cs typeface="Microsoft Sans Serif" pitchFamily="34" charset="0"/>
              </a:rPr>
              <a:t>-</a:t>
            </a:r>
            <a:r>
              <a:rPr lang="en-US" altLang="zh-CN" sz="2200" dirty="0" err="1">
                <a:latin typeface="Microsoft Sans Serif" pitchFamily="34" charset="0"/>
                <a:cs typeface="Microsoft Sans Serif" pitchFamily="34" charset="0"/>
              </a:rPr>
              <a:t>xr</a:t>
            </a:r>
            <a:r>
              <a:rPr lang="en-US" altLang="zh-CN" sz="2200" dirty="0">
                <a:latin typeface="Microsoft Sans Serif" pitchFamily="34" charset="0"/>
                <a:cs typeface="Microsoft Sans Serif" pitchFamily="34" charset="0"/>
              </a:rPr>
              <a:t>-x   2  </a:t>
            </a:r>
            <a:r>
              <a:rPr lang="en-US" altLang="zh-CN" sz="2200" dirty="0" err="1">
                <a:latin typeface="Microsoft Sans Serif" pitchFamily="34" charset="0"/>
                <a:cs typeface="Microsoft Sans Serif" pitchFamily="34" charset="0"/>
              </a:rPr>
              <a:t>osmond</a:t>
            </a:r>
            <a:r>
              <a:rPr lang="en-US" altLang="zh-CN" sz="2200" dirty="0">
                <a:latin typeface="Microsoft Sans Serif" pitchFamily="34" charset="0"/>
                <a:cs typeface="Microsoft Sans Serif" pitchFamily="34" charset="0"/>
              </a:rPr>
              <a:t>      family    4096  06-16 20:43   docs</a:t>
            </a:r>
          </a:p>
          <a:p>
            <a:r>
              <a:rPr lang="en-US" altLang="zh-CN" sz="2200" dirty="0">
                <a:latin typeface="Microsoft Sans Serif" pitchFamily="34" charset="0"/>
                <a:cs typeface="Microsoft Sans Serif" pitchFamily="34" charset="0"/>
              </a:rPr>
              <a:t>-</a:t>
            </a:r>
            <a:r>
              <a:rPr lang="en-US" altLang="zh-CN" sz="2200" dirty="0" err="1">
                <a:latin typeface="Microsoft Sans Serif" pitchFamily="34" charset="0"/>
                <a:cs typeface="Microsoft Sans Serif" pitchFamily="34" charset="0"/>
              </a:rPr>
              <a:t>rw</a:t>
            </a:r>
            <a:r>
              <a:rPr lang="en-US" altLang="zh-CN" sz="2200" dirty="0">
                <a:latin typeface="Microsoft Sans Serif" pitchFamily="34" charset="0"/>
                <a:cs typeface="Microsoft Sans Serif" pitchFamily="34" charset="0"/>
              </a:rPr>
              <a:t>-</a:t>
            </a:r>
            <a:r>
              <a:rPr lang="en-US" altLang="zh-CN" sz="2200" dirty="0" err="1">
                <a:latin typeface="Microsoft Sans Serif" pitchFamily="34" charset="0"/>
                <a:cs typeface="Microsoft Sans Serif" pitchFamily="34" charset="0"/>
              </a:rPr>
              <a:t>rw</a:t>
            </a:r>
            <a:r>
              <a:rPr lang="en-US" altLang="zh-CN" sz="2200" dirty="0">
                <a:latin typeface="Microsoft Sans Serif" pitchFamily="34" charset="0"/>
                <a:cs typeface="Microsoft Sans Serif" pitchFamily="34" charset="0"/>
              </a:rPr>
              <a:t>-r--    1  </a:t>
            </a:r>
            <a:r>
              <a:rPr lang="en-US" altLang="zh-CN" sz="2200" dirty="0" err="1">
                <a:latin typeface="Microsoft Sans Serif" pitchFamily="34" charset="0"/>
                <a:cs typeface="Microsoft Sans Serif" pitchFamily="34" charset="0"/>
              </a:rPr>
              <a:t>osmond</a:t>
            </a:r>
            <a:r>
              <a:rPr lang="en-US" altLang="zh-CN" sz="2200" dirty="0">
                <a:latin typeface="Microsoft Sans Serif" pitchFamily="34" charset="0"/>
                <a:cs typeface="Microsoft Sans Serif" pitchFamily="34" charset="0"/>
              </a:rPr>
              <a:t>   </a:t>
            </a:r>
            <a:r>
              <a:rPr lang="en-US" altLang="zh-CN" sz="2200" dirty="0" err="1">
                <a:latin typeface="Microsoft Sans Serif" pitchFamily="34" charset="0"/>
                <a:cs typeface="Microsoft Sans Serif" pitchFamily="34" charset="0"/>
              </a:rPr>
              <a:t>osmond</a:t>
            </a:r>
            <a:r>
              <a:rPr lang="en-US" altLang="zh-CN" sz="2200" dirty="0">
                <a:latin typeface="Microsoft Sans Serif" pitchFamily="34" charset="0"/>
                <a:cs typeface="Microsoft Sans Serif" pitchFamily="34" charset="0"/>
              </a:rPr>
              <a:t>    1155  06-16 20:44   mylist.txt</a:t>
            </a:r>
          </a:p>
          <a:p>
            <a:r>
              <a:rPr lang="en-US" altLang="zh-CN" sz="2200" dirty="0" err="1">
                <a:latin typeface="Microsoft Sans Serif" pitchFamily="34" charset="0"/>
                <a:cs typeface="Microsoft Sans Serif" pitchFamily="34" charset="0"/>
              </a:rPr>
              <a:t>drwxr</a:t>
            </a:r>
            <a:r>
              <a:rPr lang="en-US" altLang="zh-CN" sz="2200" dirty="0">
                <a:latin typeface="Microsoft Sans Serif" pitchFamily="34" charset="0"/>
                <a:cs typeface="Microsoft Sans Serif" pitchFamily="34" charset="0"/>
              </a:rPr>
              <a:t>-</a:t>
            </a:r>
            <a:r>
              <a:rPr lang="en-US" altLang="zh-CN" sz="2200" dirty="0" err="1">
                <a:latin typeface="Microsoft Sans Serif" pitchFamily="34" charset="0"/>
                <a:cs typeface="Microsoft Sans Serif" pitchFamily="34" charset="0"/>
              </a:rPr>
              <a:t>xr</a:t>
            </a:r>
            <a:r>
              <a:rPr lang="en-US" altLang="zh-CN" sz="2200" dirty="0">
                <a:latin typeface="Microsoft Sans Serif" pitchFamily="34" charset="0"/>
                <a:cs typeface="Microsoft Sans Serif" pitchFamily="34" charset="0"/>
              </a:rPr>
              <a:t>-x   3  </a:t>
            </a:r>
            <a:r>
              <a:rPr lang="en-US" altLang="zh-CN" sz="2200" dirty="0" err="1">
                <a:latin typeface="Microsoft Sans Serif" pitchFamily="34" charset="0"/>
                <a:cs typeface="Microsoft Sans Serif" pitchFamily="34" charset="0"/>
              </a:rPr>
              <a:t>osmond</a:t>
            </a:r>
            <a:r>
              <a:rPr lang="en-US" altLang="zh-CN" sz="2200" dirty="0">
                <a:latin typeface="Microsoft Sans Serif" pitchFamily="34" charset="0"/>
                <a:cs typeface="Microsoft Sans Serif" pitchFamily="34" charset="0"/>
              </a:rPr>
              <a:t>   </a:t>
            </a:r>
            <a:r>
              <a:rPr lang="en-US" altLang="zh-CN" sz="2200" dirty="0" err="1">
                <a:latin typeface="Microsoft Sans Serif" pitchFamily="34" charset="0"/>
                <a:cs typeface="Microsoft Sans Serif" pitchFamily="34" charset="0"/>
              </a:rPr>
              <a:t>osmond</a:t>
            </a:r>
            <a:r>
              <a:rPr lang="en-US" altLang="zh-CN" sz="2200" dirty="0">
                <a:latin typeface="Microsoft Sans Serif" pitchFamily="34" charset="0"/>
                <a:cs typeface="Microsoft Sans Serif" pitchFamily="34" charset="0"/>
              </a:rPr>
              <a:t>    4096  05-16 13:32   </a:t>
            </a:r>
            <a:r>
              <a:rPr lang="en-US" altLang="zh-CN" sz="2200" dirty="0" err="1">
                <a:latin typeface="Microsoft Sans Serif" pitchFamily="34" charset="0"/>
                <a:cs typeface="Microsoft Sans Serif" pitchFamily="34" charset="0"/>
              </a:rPr>
              <a:t>nobp</a:t>
            </a:r>
            <a:endParaRPr lang="zh-CN" altLang="en-US" sz="2200" dirty="0">
              <a:latin typeface="Microsoft Sans Serif" pitchFamily="34" charset="0"/>
              <a:cs typeface="Microsoft Sans Serif" pitchFamily="34" charset="0"/>
            </a:endParaRPr>
          </a:p>
        </p:txBody>
      </p:sp>
      <p:sp>
        <p:nvSpPr>
          <p:cNvPr id="8" name="Text Box 5"/>
          <p:cNvSpPr txBox="1">
            <a:spLocks noChangeArrowheads="1"/>
          </p:cNvSpPr>
          <p:nvPr/>
        </p:nvSpPr>
        <p:spPr bwMode="auto">
          <a:xfrm>
            <a:off x="1752600" y="4705822"/>
            <a:ext cx="457200" cy="1311275"/>
          </a:xfrm>
          <a:prstGeom prst="rect">
            <a:avLst/>
          </a:prstGeom>
          <a:noFill/>
          <a:ln w="9525">
            <a:noFill/>
            <a:miter lim="800000"/>
            <a:headEnd/>
            <a:tailEnd/>
          </a:ln>
          <a:effectLst/>
        </p:spPr>
        <p:txBody>
          <a:bodyPr>
            <a:spAutoFit/>
          </a:bodyPr>
          <a:lstStyle/>
          <a:p>
            <a:pPr>
              <a:spcBef>
                <a:spcPct val="50000"/>
              </a:spcBef>
            </a:pPr>
            <a:r>
              <a:rPr lang="zh-CN" altLang="en-US" sz="2000" dirty="0">
                <a:solidFill>
                  <a:srgbClr val="002060"/>
                </a:solidFill>
                <a:latin typeface="宋体" pitchFamily="2" charset="-122"/>
              </a:rPr>
              <a:t>文件类型</a:t>
            </a:r>
          </a:p>
        </p:txBody>
      </p:sp>
      <p:sp>
        <p:nvSpPr>
          <p:cNvPr id="9" name="Text Box 6"/>
          <p:cNvSpPr txBox="1">
            <a:spLocks noChangeArrowheads="1"/>
          </p:cNvSpPr>
          <p:nvPr/>
        </p:nvSpPr>
        <p:spPr bwMode="auto">
          <a:xfrm>
            <a:off x="2438400" y="4705822"/>
            <a:ext cx="533400" cy="1311275"/>
          </a:xfrm>
          <a:prstGeom prst="rect">
            <a:avLst/>
          </a:prstGeom>
          <a:noFill/>
          <a:ln w="9525">
            <a:noFill/>
            <a:miter lim="800000"/>
            <a:headEnd/>
            <a:tailEnd/>
          </a:ln>
          <a:effectLst/>
        </p:spPr>
        <p:txBody>
          <a:bodyPr>
            <a:spAutoFit/>
          </a:bodyPr>
          <a:lstStyle/>
          <a:p>
            <a:pPr>
              <a:spcBef>
                <a:spcPct val="50000"/>
              </a:spcBef>
            </a:pPr>
            <a:r>
              <a:rPr lang="zh-CN" altLang="en-US" sz="2000" dirty="0">
                <a:solidFill>
                  <a:srgbClr val="002060"/>
                </a:solidFill>
                <a:latin typeface="宋体" pitchFamily="2" charset="-122"/>
              </a:rPr>
              <a:t>文件权限</a:t>
            </a:r>
          </a:p>
        </p:txBody>
      </p:sp>
      <p:sp>
        <p:nvSpPr>
          <p:cNvPr id="10" name="Text Box 7"/>
          <p:cNvSpPr txBox="1">
            <a:spLocks noChangeArrowheads="1"/>
          </p:cNvSpPr>
          <p:nvPr/>
        </p:nvSpPr>
        <p:spPr bwMode="auto">
          <a:xfrm>
            <a:off x="3071664" y="4782021"/>
            <a:ext cx="1008112" cy="1631216"/>
          </a:xfrm>
          <a:prstGeom prst="rect">
            <a:avLst/>
          </a:prstGeom>
          <a:noFill/>
          <a:ln w="9525">
            <a:noFill/>
            <a:miter lim="800000"/>
            <a:headEnd/>
            <a:tailEnd/>
          </a:ln>
          <a:effectLst/>
        </p:spPr>
        <p:txBody>
          <a:bodyPr wrap="square">
            <a:spAutoFit/>
          </a:bodyPr>
          <a:lstStyle/>
          <a:p>
            <a:pPr>
              <a:spcBef>
                <a:spcPct val="50000"/>
              </a:spcBef>
            </a:pPr>
            <a:r>
              <a:rPr lang="zh-CN" altLang="en-US" sz="2000" dirty="0">
                <a:solidFill>
                  <a:srgbClr val="002060"/>
                </a:solidFill>
                <a:latin typeface="宋体" pitchFamily="2" charset="-122"/>
              </a:rPr>
              <a:t>硬链接数或目录包含的文件数</a:t>
            </a:r>
          </a:p>
        </p:txBody>
      </p:sp>
      <p:sp>
        <p:nvSpPr>
          <p:cNvPr id="11" name="Text Box 8"/>
          <p:cNvSpPr txBox="1">
            <a:spLocks noChangeArrowheads="1"/>
          </p:cNvSpPr>
          <p:nvPr/>
        </p:nvSpPr>
        <p:spPr bwMode="auto">
          <a:xfrm>
            <a:off x="4038600" y="4782022"/>
            <a:ext cx="761256" cy="1006475"/>
          </a:xfrm>
          <a:prstGeom prst="rect">
            <a:avLst/>
          </a:prstGeom>
          <a:noFill/>
          <a:ln w="9525">
            <a:noFill/>
            <a:miter lim="800000"/>
            <a:headEnd/>
            <a:tailEnd/>
          </a:ln>
          <a:effectLst/>
        </p:spPr>
        <p:txBody>
          <a:bodyPr wrap="square">
            <a:spAutoFit/>
          </a:bodyPr>
          <a:lstStyle/>
          <a:p>
            <a:pPr>
              <a:spcBef>
                <a:spcPct val="50000"/>
              </a:spcBef>
            </a:pPr>
            <a:r>
              <a:rPr lang="zh-CN" altLang="en-US" sz="2000" dirty="0">
                <a:solidFill>
                  <a:srgbClr val="002060"/>
                </a:solidFill>
                <a:latin typeface="宋体" pitchFamily="2" charset="-122"/>
              </a:rPr>
              <a:t>文件所有者</a:t>
            </a:r>
          </a:p>
        </p:txBody>
      </p:sp>
      <p:sp>
        <p:nvSpPr>
          <p:cNvPr id="12" name="Text Box 9"/>
          <p:cNvSpPr txBox="1">
            <a:spLocks noChangeArrowheads="1"/>
          </p:cNvSpPr>
          <p:nvPr/>
        </p:nvSpPr>
        <p:spPr bwMode="auto">
          <a:xfrm>
            <a:off x="4876800" y="4782022"/>
            <a:ext cx="990600" cy="1311275"/>
          </a:xfrm>
          <a:prstGeom prst="rect">
            <a:avLst/>
          </a:prstGeom>
          <a:noFill/>
          <a:ln w="9525">
            <a:noFill/>
            <a:miter lim="800000"/>
            <a:headEnd/>
            <a:tailEnd/>
          </a:ln>
          <a:effectLst/>
        </p:spPr>
        <p:txBody>
          <a:bodyPr>
            <a:spAutoFit/>
          </a:bodyPr>
          <a:lstStyle/>
          <a:p>
            <a:pPr>
              <a:spcBef>
                <a:spcPct val="50000"/>
              </a:spcBef>
            </a:pPr>
            <a:r>
              <a:rPr lang="zh-CN" altLang="en-US" sz="2000" dirty="0">
                <a:solidFill>
                  <a:srgbClr val="002060"/>
                </a:solidFill>
                <a:latin typeface="宋体" pitchFamily="2" charset="-122"/>
              </a:rPr>
              <a:t>文件所有者所在的用户组</a:t>
            </a:r>
          </a:p>
        </p:txBody>
      </p:sp>
      <p:sp>
        <p:nvSpPr>
          <p:cNvPr id="13" name="Text Box 10"/>
          <p:cNvSpPr txBox="1">
            <a:spLocks noChangeArrowheads="1"/>
          </p:cNvSpPr>
          <p:nvPr/>
        </p:nvSpPr>
        <p:spPr bwMode="auto">
          <a:xfrm>
            <a:off x="6400800" y="4782022"/>
            <a:ext cx="533400" cy="1311275"/>
          </a:xfrm>
          <a:prstGeom prst="rect">
            <a:avLst/>
          </a:prstGeom>
          <a:noFill/>
          <a:ln w="9525">
            <a:noFill/>
            <a:miter lim="800000"/>
            <a:headEnd/>
            <a:tailEnd/>
          </a:ln>
          <a:effectLst/>
        </p:spPr>
        <p:txBody>
          <a:bodyPr>
            <a:spAutoFit/>
          </a:bodyPr>
          <a:lstStyle/>
          <a:p>
            <a:pPr>
              <a:spcBef>
                <a:spcPct val="50000"/>
              </a:spcBef>
            </a:pPr>
            <a:r>
              <a:rPr lang="zh-CN" altLang="en-US" sz="2000" dirty="0">
                <a:solidFill>
                  <a:srgbClr val="002060"/>
                </a:solidFill>
                <a:latin typeface="宋体" pitchFamily="2" charset="-122"/>
              </a:rPr>
              <a:t>文件长度</a:t>
            </a:r>
          </a:p>
        </p:txBody>
      </p:sp>
      <p:sp>
        <p:nvSpPr>
          <p:cNvPr id="14" name="Text Box 11"/>
          <p:cNvSpPr txBox="1">
            <a:spLocks noChangeArrowheads="1"/>
          </p:cNvSpPr>
          <p:nvPr/>
        </p:nvSpPr>
        <p:spPr bwMode="auto">
          <a:xfrm>
            <a:off x="7315200" y="4782022"/>
            <a:ext cx="1219200" cy="1006475"/>
          </a:xfrm>
          <a:prstGeom prst="rect">
            <a:avLst/>
          </a:prstGeom>
          <a:noFill/>
          <a:ln w="9525">
            <a:noFill/>
            <a:miter lim="800000"/>
            <a:headEnd/>
            <a:tailEnd/>
          </a:ln>
          <a:effectLst/>
        </p:spPr>
        <p:txBody>
          <a:bodyPr>
            <a:spAutoFit/>
          </a:bodyPr>
          <a:lstStyle/>
          <a:p>
            <a:pPr>
              <a:spcBef>
                <a:spcPct val="50000"/>
              </a:spcBef>
            </a:pPr>
            <a:r>
              <a:rPr lang="zh-CN" altLang="en-US" sz="2000" dirty="0">
                <a:solidFill>
                  <a:srgbClr val="002060"/>
                </a:solidFill>
                <a:latin typeface="宋体" pitchFamily="2" charset="-122"/>
              </a:rPr>
              <a:t>文件上次修改的时间和日期</a:t>
            </a:r>
          </a:p>
        </p:txBody>
      </p:sp>
      <p:sp>
        <p:nvSpPr>
          <p:cNvPr id="15" name="Text Box 12"/>
          <p:cNvSpPr txBox="1">
            <a:spLocks noChangeArrowheads="1"/>
          </p:cNvSpPr>
          <p:nvPr/>
        </p:nvSpPr>
        <p:spPr bwMode="auto">
          <a:xfrm>
            <a:off x="9067800" y="4705822"/>
            <a:ext cx="1060648" cy="396875"/>
          </a:xfrm>
          <a:prstGeom prst="rect">
            <a:avLst/>
          </a:prstGeom>
          <a:noFill/>
          <a:ln w="9525">
            <a:noFill/>
            <a:miter lim="800000"/>
            <a:headEnd/>
            <a:tailEnd/>
          </a:ln>
          <a:effectLst/>
        </p:spPr>
        <p:txBody>
          <a:bodyPr wrap="square">
            <a:spAutoFit/>
          </a:bodyPr>
          <a:lstStyle/>
          <a:p>
            <a:pPr>
              <a:spcBef>
                <a:spcPct val="50000"/>
              </a:spcBef>
            </a:pPr>
            <a:r>
              <a:rPr lang="zh-CN" altLang="en-US" sz="2000" dirty="0">
                <a:solidFill>
                  <a:srgbClr val="002060"/>
                </a:solidFill>
                <a:latin typeface="宋体" pitchFamily="2" charset="-122"/>
              </a:rPr>
              <a:t>文件名</a:t>
            </a:r>
          </a:p>
        </p:txBody>
      </p:sp>
      <p:sp>
        <p:nvSpPr>
          <p:cNvPr id="16" name="Line 13"/>
          <p:cNvSpPr>
            <a:spLocks noChangeShapeType="1"/>
          </p:cNvSpPr>
          <p:nvPr/>
        </p:nvSpPr>
        <p:spPr bwMode="auto">
          <a:xfrm>
            <a:off x="1847528" y="4365105"/>
            <a:ext cx="57472" cy="416916"/>
          </a:xfrm>
          <a:prstGeom prst="line">
            <a:avLst/>
          </a:prstGeom>
          <a:noFill/>
          <a:ln w="38100">
            <a:solidFill>
              <a:srgbClr val="FF3300"/>
            </a:solidFill>
            <a:miter lim="800000"/>
            <a:headEnd/>
            <a:tailEnd type="triangle" w="med" len="med"/>
          </a:ln>
          <a:effectLst/>
        </p:spPr>
        <p:txBody>
          <a:bodyPr wrap="none"/>
          <a:lstStyle/>
          <a:p>
            <a:endParaRPr lang="zh-CN" altLang="en-US"/>
          </a:p>
        </p:txBody>
      </p:sp>
      <p:sp>
        <p:nvSpPr>
          <p:cNvPr id="17" name="Line 14"/>
          <p:cNvSpPr>
            <a:spLocks noChangeShapeType="1"/>
          </p:cNvSpPr>
          <p:nvPr/>
        </p:nvSpPr>
        <p:spPr bwMode="auto">
          <a:xfrm flipV="1">
            <a:off x="2053208" y="4365104"/>
            <a:ext cx="1090464" cy="35917"/>
          </a:xfrm>
          <a:prstGeom prst="line">
            <a:avLst/>
          </a:prstGeom>
          <a:noFill/>
          <a:ln w="57150">
            <a:solidFill>
              <a:schemeClr val="folHlink"/>
            </a:solidFill>
            <a:miter lim="800000"/>
            <a:headEnd/>
            <a:tailEnd/>
          </a:ln>
          <a:effectLst/>
        </p:spPr>
        <p:txBody>
          <a:bodyPr wrap="none"/>
          <a:lstStyle/>
          <a:p>
            <a:endParaRPr lang="zh-CN" altLang="en-US"/>
          </a:p>
        </p:txBody>
      </p:sp>
      <p:sp>
        <p:nvSpPr>
          <p:cNvPr id="18" name="Line 15"/>
          <p:cNvSpPr>
            <a:spLocks noChangeShapeType="1"/>
          </p:cNvSpPr>
          <p:nvPr/>
        </p:nvSpPr>
        <p:spPr bwMode="auto">
          <a:xfrm>
            <a:off x="6888088" y="4401021"/>
            <a:ext cx="1524000" cy="0"/>
          </a:xfrm>
          <a:prstGeom prst="line">
            <a:avLst/>
          </a:prstGeom>
          <a:noFill/>
          <a:ln w="57150">
            <a:solidFill>
              <a:schemeClr val="folHlink"/>
            </a:solidFill>
            <a:miter lim="800000"/>
            <a:headEnd/>
            <a:tailEnd/>
          </a:ln>
          <a:effectLst/>
        </p:spPr>
        <p:txBody>
          <a:bodyPr wrap="none"/>
          <a:lstStyle/>
          <a:p>
            <a:endParaRPr lang="zh-CN" altLang="en-US"/>
          </a:p>
        </p:txBody>
      </p:sp>
      <p:sp>
        <p:nvSpPr>
          <p:cNvPr id="19" name="Line 16"/>
          <p:cNvSpPr>
            <a:spLocks noChangeShapeType="1"/>
          </p:cNvSpPr>
          <p:nvPr/>
        </p:nvSpPr>
        <p:spPr bwMode="auto">
          <a:xfrm>
            <a:off x="2514600" y="4401021"/>
            <a:ext cx="76200" cy="381000"/>
          </a:xfrm>
          <a:prstGeom prst="line">
            <a:avLst/>
          </a:prstGeom>
          <a:noFill/>
          <a:ln w="38100">
            <a:solidFill>
              <a:srgbClr val="FF3300"/>
            </a:solidFill>
            <a:miter lim="800000"/>
            <a:headEnd/>
            <a:tailEnd type="triangle" w="med" len="med"/>
          </a:ln>
          <a:effectLst/>
        </p:spPr>
        <p:txBody>
          <a:bodyPr wrap="none"/>
          <a:lstStyle/>
          <a:p>
            <a:endParaRPr lang="zh-CN" altLang="en-US"/>
          </a:p>
        </p:txBody>
      </p:sp>
      <p:sp>
        <p:nvSpPr>
          <p:cNvPr id="20" name="Line 17"/>
          <p:cNvSpPr>
            <a:spLocks noChangeShapeType="1"/>
          </p:cNvSpPr>
          <p:nvPr/>
        </p:nvSpPr>
        <p:spPr bwMode="auto">
          <a:xfrm>
            <a:off x="3431704" y="4365105"/>
            <a:ext cx="149696" cy="416917"/>
          </a:xfrm>
          <a:prstGeom prst="line">
            <a:avLst/>
          </a:prstGeom>
          <a:noFill/>
          <a:ln w="38100">
            <a:solidFill>
              <a:srgbClr val="FF3300"/>
            </a:solidFill>
            <a:miter lim="800000"/>
            <a:headEnd/>
            <a:tailEnd type="triangle" w="med" len="med"/>
          </a:ln>
          <a:effectLst/>
        </p:spPr>
        <p:txBody>
          <a:bodyPr wrap="none"/>
          <a:lstStyle/>
          <a:p>
            <a:endParaRPr lang="zh-CN" altLang="en-US"/>
          </a:p>
        </p:txBody>
      </p:sp>
      <p:sp>
        <p:nvSpPr>
          <p:cNvPr id="21" name="Line 18"/>
          <p:cNvSpPr>
            <a:spLocks noChangeShapeType="1"/>
          </p:cNvSpPr>
          <p:nvPr/>
        </p:nvSpPr>
        <p:spPr bwMode="auto">
          <a:xfrm>
            <a:off x="4038600" y="4324821"/>
            <a:ext cx="304800" cy="457200"/>
          </a:xfrm>
          <a:prstGeom prst="line">
            <a:avLst/>
          </a:prstGeom>
          <a:noFill/>
          <a:ln w="38100">
            <a:solidFill>
              <a:srgbClr val="FF3300"/>
            </a:solidFill>
            <a:miter lim="800000"/>
            <a:headEnd/>
            <a:tailEnd type="triangle" w="med" len="med"/>
          </a:ln>
          <a:effectLst/>
        </p:spPr>
        <p:txBody>
          <a:bodyPr wrap="none"/>
          <a:lstStyle/>
          <a:p>
            <a:endParaRPr lang="zh-CN" altLang="en-US"/>
          </a:p>
        </p:txBody>
      </p:sp>
      <p:sp>
        <p:nvSpPr>
          <p:cNvPr id="22" name="Line 19"/>
          <p:cNvSpPr>
            <a:spLocks noChangeShapeType="1"/>
          </p:cNvSpPr>
          <p:nvPr/>
        </p:nvSpPr>
        <p:spPr bwMode="auto">
          <a:xfrm>
            <a:off x="5303912" y="4365105"/>
            <a:ext cx="30088" cy="416917"/>
          </a:xfrm>
          <a:prstGeom prst="line">
            <a:avLst/>
          </a:prstGeom>
          <a:noFill/>
          <a:ln w="38100">
            <a:solidFill>
              <a:srgbClr val="FF3300"/>
            </a:solidFill>
            <a:miter lim="800000"/>
            <a:headEnd/>
            <a:tailEnd type="triangle" w="med" len="med"/>
          </a:ln>
          <a:effectLst/>
        </p:spPr>
        <p:txBody>
          <a:bodyPr wrap="none"/>
          <a:lstStyle/>
          <a:p>
            <a:endParaRPr lang="zh-CN" altLang="en-US"/>
          </a:p>
        </p:txBody>
      </p:sp>
      <p:sp>
        <p:nvSpPr>
          <p:cNvPr id="23" name="Line 20"/>
          <p:cNvSpPr>
            <a:spLocks noChangeShapeType="1"/>
          </p:cNvSpPr>
          <p:nvPr/>
        </p:nvSpPr>
        <p:spPr bwMode="auto">
          <a:xfrm>
            <a:off x="6600056" y="4365105"/>
            <a:ext cx="29344" cy="416916"/>
          </a:xfrm>
          <a:prstGeom prst="line">
            <a:avLst/>
          </a:prstGeom>
          <a:noFill/>
          <a:ln w="38100">
            <a:solidFill>
              <a:srgbClr val="FF3300"/>
            </a:solidFill>
            <a:miter lim="800000"/>
            <a:headEnd/>
            <a:tailEnd type="triangle" w="med" len="med"/>
          </a:ln>
          <a:effectLst/>
        </p:spPr>
        <p:txBody>
          <a:bodyPr wrap="none"/>
          <a:lstStyle/>
          <a:p>
            <a:endParaRPr lang="zh-CN" altLang="en-US"/>
          </a:p>
        </p:txBody>
      </p:sp>
      <p:sp>
        <p:nvSpPr>
          <p:cNvPr id="24" name="Line 21"/>
          <p:cNvSpPr>
            <a:spLocks noChangeShapeType="1"/>
          </p:cNvSpPr>
          <p:nvPr/>
        </p:nvSpPr>
        <p:spPr bwMode="auto">
          <a:xfrm>
            <a:off x="7772400" y="4477221"/>
            <a:ext cx="0" cy="381000"/>
          </a:xfrm>
          <a:prstGeom prst="line">
            <a:avLst/>
          </a:prstGeom>
          <a:noFill/>
          <a:ln w="38100">
            <a:solidFill>
              <a:srgbClr val="FF3300"/>
            </a:solidFill>
            <a:miter lim="800000"/>
            <a:headEnd/>
            <a:tailEnd type="triangle" w="med" len="med"/>
          </a:ln>
          <a:effectLst/>
        </p:spPr>
        <p:txBody>
          <a:bodyPr wrap="none"/>
          <a:lstStyle/>
          <a:p>
            <a:endParaRPr lang="zh-CN" altLang="en-US"/>
          </a:p>
        </p:txBody>
      </p:sp>
      <p:sp>
        <p:nvSpPr>
          <p:cNvPr id="25" name="Line 22"/>
          <p:cNvSpPr>
            <a:spLocks noChangeShapeType="1"/>
          </p:cNvSpPr>
          <p:nvPr/>
        </p:nvSpPr>
        <p:spPr bwMode="auto">
          <a:xfrm>
            <a:off x="9067800" y="4324821"/>
            <a:ext cx="304800" cy="381000"/>
          </a:xfrm>
          <a:prstGeom prst="line">
            <a:avLst/>
          </a:prstGeom>
          <a:noFill/>
          <a:ln w="38100">
            <a:solidFill>
              <a:srgbClr val="FF3300"/>
            </a:solidFill>
            <a:miter lim="800000"/>
            <a:headEnd/>
            <a:tailEnd type="triangle" w="med" len="med"/>
          </a:ln>
          <a:effectLst/>
        </p:spPr>
        <p:txBody>
          <a:bodyPr wrap="none"/>
          <a:lstStyle/>
          <a:p>
            <a:endParaRPr lang="zh-CN" altLang="en-US"/>
          </a:p>
        </p:txBody>
      </p:sp>
      <p:sp>
        <p:nvSpPr>
          <p:cNvPr id="26" name="Text Box 12"/>
          <p:cNvSpPr txBox="1">
            <a:spLocks noChangeArrowheads="1"/>
          </p:cNvSpPr>
          <p:nvPr/>
        </p:nvSpPr>
        <p:spPr bwMode="auto">
          <a:xfrm>
            <a:off x="8040216" y="5775648"/>
            <a:ext cx="2160240" cy="46166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pPr>
              <a:lnSpc>
                <a:spcPct val="120000"/>
              </a:lnSpc>
              <a:buClr>
                <a:srgbClr val="FF3300"/>
              </a:buClr>
              <a:buFont typeface="Wingdings" pitchFamily="2" charset="2"/>
              <a:buNone/>
            </a:pPr>
            <a:r>
              <a:rPr lang="en-US" altLang="zh-CN" sz="2000" dirty="0">
                <a:solidFill>
                  <a:schemeClr val="tx1"/>
                </a:solidFill>
                <a:latin typeface="Courier New" pitchFamily="49" charset="0"/>
                <a:ea typeface="黑体" pitchFamily="49" charset="-122"/>
              </a:rPr>
              <a:t>-</a:t>
            </a:r>
            <a:r>
              <a:rPr lang="zh-CN" altLang="en-US" sz="2000" dirty="0">
                <a:solidFill>
                  <a:schemeClr val="tx1"/>
                </a:solidFill>
                <a:latin typeface="Courier New" pitchFamily="49" charset="0"/>
                <a:ea typeface="黑体" pitchFamily="49" charset="-122"/>
              </a:rPr>
              <a:t> 表示无权限</a:t>
            </a:r>
            <a:endParaRPr lang="en-US" altLang="zh-CN" sz="2000" dirty="0">
              <a:solidFill>
                <a:schemeClr val="tx1"/>
              </a:solidFill>
              <a:latin typeface="Courier New" pitchFamily="49" charset="0"/>
              <a:ea typeface="黑体" pitchFamily="49" charset="-122"/>
            </a:endParaRPr>
          </a:p>
        </p:txBody>
      </p:sp>
    </p:spTree>
    <p:extLst>
      <p:ext uri="{BB962C8B-B14F-4D97-AF65-F5344CB8AC3E}">
        <p14:creationId xmlns:p14="http://schemas.microsoft.com/office/powerpoint/2010/main" val="243453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up)">
                                      <p:cBhvr>
                                        <p:cTn id="7" dur="500"/>
                                        <p:tgtEl>
                                          <p:spTgt spid="16"/>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up)">
                                      <p:cBhvr>
                                        <p:cTn id="16" dur="500"/>
                                        <p:tgtEl>
                                          <p:spTgt spid="17"/>
                                        </p:tgtEl>
                                      </p:cBhvr>
                                    </p:animEffect>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wipe(up)">
                                      <p:cBhvr>
                                        <p:cTn id="20" dur="500"/>
                                        <p:tgtEl>
                                          <p:spTgt spid="19"/>
                                        </p:tgtEl>
                                      </p:cBhvr>
                                    </p:animEffect>
                                  </p:childTnLst>
                                </p:cTn>
                              </p:par>
                            </p:childTnLst>
                          </p:cTn>
                        </p:par>
                        <p:par>
                          <p:cTn id="21" fill="hold">
                            <p:stCondLst>
                              <p:cond delay="1000"/>
                            </p:stCondLst>
                            <p:childTnLst>
                              <p:par>
                                <p:cTn id="22" presetID="22" presetClass="entr" presetSubtype="1"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up)">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wipe(up)">
                                      <p:cBhvr>
                                        <p:cTn id="29" dur="500"/>
                                        <p:tgtEl>
                                          <p:spTgt spid="20"/>
                                        </p:tgtEl>
                                      </p:cBhvr>
                                    </p:animEffect>
                                  </p:childTnLst>
                                </p:cTn>
                              </p:par>
                            </p:childTnLst>
                          </p:cTn>
                        </p:par>
                        <p:par>
                          <p:cTn id="30" fill="hold">
                            <p:stCondLst>
                              <p:cond delay="500"/>
                            </p:stCondLst>
                            <p:childTnLst>
                              <p:par>
                                <p:cTn id="31" presetID="22" presetClass="entr" presetSubtype="1" fill="hold" grpId="0" nodeType="after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up)">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wipe(up)">
                                      <p:cBhvr>
                                        <p:cTn id="38" dur="500"/>
                                        <p:tgtEl>
                                          <p:spTgt spid="21"/>
                                        </p:tgtEl>
                                      </p:cBhvr>
                                    </p:animEffect>
                                  </p:childTnLst>
                                </p:cTn>
                              </p:par>
                            </p:childTnLst>
                          </p:cTn>
                        </p:par>
                        <p:par>
                          <p:cTn id="39" fill="hold">
                            <p:stCondLst>
                              <p:cond delay="500"/>
                            </p:stCondLst>
                            <p:childTnLst>
                              <p:par>
                                <p:cTn id="40" presetID="22" presetClass="entr" presetSubtype="1" fill="hold" grpId="0"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up)">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wipe(up)">
                                      <p:cBhvr>
                                        <p:cTn id="47" dur="500"/>
                                        <p:tgtEl>
                                          <p:spTgt spid="22"/>
                                        </p:tgtEl>
                                      </p:cBhvr>
                                    </p:animEffect>
                                  </p:childTnLst>
                                </p:cTn>
                              </p:par>
                            </p:childTnLst>
                          </p:cTn>
                        </p:par>
                        <p:par>
                          <p:cTn id="48" fill="hold">
                            <p:stCondLst>
                              <p:cond delay="500"/>
                            </p:stCondLst>
                            <p:childTnLst>
                              <p:par>
                                <p:cTn id="49" presetID="22" presetClass="entr" presetSubtype="1" fill="hold" grpId="0" nodeType="after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wipe(up)">
                                      <p:cBhvr>
                                        <p:cTn id="51" dur="500"/>
                                        <p:tgtEl>
                                          <p:spTgt spid="12"/>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wipe(up)">
                                      <p:cBhvr>
                                        <p:cTn id="56" dur="500"/>
                                        <p:tgtEl>
                                          <p:spTgt spid="23"/>
                                        </p:tgtEl>
                                      </p:cBhvr>
                                    </p:animEffect>
                                  </p:childTnLst>
                                </p:cTn>
                              </p:par>
                            </p:childTnLst>
                          </p:cTn>
                        </p:par>
                        <p:par>
                          <p:cTn id="57" fill="hold">
                            <p:stCondLst>
                              <p:cond delay="500"/>
                            </p:stCondLst>
                            <p:childTnLst>
                              <p:par>
                                <p:cTn id="58" presetID="22" presetClass="entr" presetSubtype="1" fill="hold" grpId="0" nodeType="afterEffect">
                                  <p:stCondLst>
                                    <p:cond delay="0"/>
                                  </p:stCondLst>
                                  <p:childTnLst>
                                    <p:set>
                                      <p:cBhvr>
                                        <p:cTn id="59" dur="1" fill="hold">
                                          <p:stCondLst>
                                            <p:cond delay="0"/>
                                          </p:stCondLst>
                                        </p:cTn>
                                        <p:tgtEl>
                                          <p:spTgt spid="13"/>
                                        </p:tgtEl>
                                        <p:attrNameLst>
                                          <p:attrName>style.visibility</p:attrName>
                                        </p:attrNameLst>
                                      </p:cBhvr>
                                      <p:to>
                                        <p:strVal val="visible"/>
                                      </p:to>
                                    </p:set>
                                    <p:animEffect transition="in" filter="wipe(up)">
                                      <p:cBhvr>
                                        <p:cTn id="60" dur="500"/>
                                        <p:tgtEl>
                                          <p:spTgt spid="13"/>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grpId="0" nodeType="clickEffect">
                                  <p:stCondLst>
                                    <p:cond delay="0"/>
                                  </p:stCondLst>
                                  <p:childTnLst>
                                    <p:set>
                                      <p:cBhvr>
                                        <p:cTn id="64" dur="1" fill="hold">
                                          <p:stCondLst>
                                            <p:cond delay="0"/>
                                          </p:stCondLst>
                                        </p:cTn>
                                        <p:tgtEl>
                                          <p:spTgt spid="18"/>
                                        </p:tgtEl>
                                        <p:attrNameLst>
                                          <p:attrName>style.visibility</p:attrName>
                                        </p:attrNameLst>
                                      </p:cBhvr>
                                      <p:to>
                                        <p:strVal val="visible"/>
                                      </p:to>
                                    </p:set>
                                    <p:animEffect transition="in" filter="wipe(up)">
                                      <p:cBhvr>
                                        <p:cTn id="65" dur="500"/>
                                        <p:tgtEl>
                                          <p:spTgt spid="18"/>
                                        </p:tgtEl>
                                      </p:cBhvr>
                                    </p:animEffect>
                                  </p:childTnLst>
                                </p:cTn>
                              </p:par>
                            </p:childTnLst>
                          </p:cTn>
                        </p:par>
                        <p:par>
                          <p:cTn id="66" fill="hold">
                            <p:stCondLst>
                              <p:cond delay="500"/>
                            </p:stCondLst>
                            <p:childTnLst>
                              <p:par>
                                <p:cTn id="67" presetID="22" presetClass="entr" presetSubtype="1" fill="hold" grpId="0" nodeType="afterEffect">
                                  <p:stCondLst>
                                    <p:cond delay="0"/>
                                  </p:stCondLst>
                                  <p:childTnLst>
                                    <p:set>
                                      <p:cBhvr>
                                        <p:cTn id="68" dur="1" fill="hold">
                                          <p:stCondLst>
                                            <p:cond delay="0"/>
                                          </p:stCondLst>
                                        </p:cTn>
                                        <p:tgtEl>
                                          <p:spTgt spid="24"/>
                                        </p:tgtEl>
                                        <p:attrNameLst>
                                          <p:attrName>style.visibility</p:attrName>
                                        </p:attrNameLst>
                                      </p:cBhvr>
                                      <p:to>
                                        <p:strVal val="visible"/>
                                      </p:to>
                                    </p:set>
                                    <p:animEffect transition="in" filter="wipe(up)">
                                      <p:cBhvr>
                                        <p:cTn id="69" dur="500"/>
                                        <p:tgtEl>
                                          <p:spTgt spid="24"/>
                                        </p:tgtEl>
                                      </p:cBhvr>
                                    </p:animEffect>
                                  </p:childTnLst>
                                </p:cTn>
                              </p:par>
                            </p:childTnLst>
                          </p:cTn>
                        </p:par>
                        <p:par>
                          <p:cTn id="70" fill="hold">
                            <p:stCondLst>
                              <p:cond delay="1000"/>
                            </p:stCondLst>
                            <p:childTnLst>
                              <p:par>
                                <p:cTn id="71" presetID="22" presetClass="entr" presetSubtype="1" fill="hold" grpId="0" nodeType="afterEffect">
                                  <p:stCondLst>
                                    <p:cond delay="0"/>
                                  </p:stCondLst>
                                  <p:childTnLst>
                                    <p:set>
                                      <p:cBhvr>
                                        <p:cTn id="72" dur="1" fill="hold">
                                          <p:stCondLst>
                                            <p:cond delay="0"/>
                                          </p:stCondLst>
                                        </p:cTn>
                                        <p:tgtEl>
                                          <p:spTgt spid="14"/>
                                        </p:tgtEl>
                                        <p:attrNameLst>
                                          <p:attrName>style.visibility</p:attrName>
                                        </p:attrNameLst>
                                      </p:cBhvr>
                                      <p:to>
                                        <p:strVal val="visible"/>
                                      </p:to>
                                    </p:set>
                                    <p:animEffect transition="in" filter="wipe(up)">
                                      <p:cBhvr>
                                        <p:cTn id="73" dur="500"/>
                                        <p:tgtEl>
                                          <p:spTgt spid="14"/>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1" fill="hold" grpId="0" nodeType="clickEffect">
                                  <p:stCondLst>
                                    <p:cond delay="0"/>
                                  </p:stCondLst>
                                  <p:childTnLst>
                                    <p:set>
                                      <p:cBhvr>
                                        <p:cTn id="77" dur="1" fill="hold">
                                          <p:stCondLst>
                                            <p:cond delay="0"/>
                                          </p:stCondLst>
                                        </p:cTn>
                                        <p:tgtEl>
                                          <p:spTgt spid="25"/>
                                        </p:tgtEl>
                                        <p:attrNameLst>
                                          <p:attrName>style.visibility</p:attrName>
                                        </p:attrNameLst>
                                      </p:cBhvr>
                                      <p:to>
                                        <p:strVal val="visible"/>
                                      </p:to>
                                    </p:set>
                                    <p:animEffect transition="in" filter="wipe(up)">
                                      <p:cBhvr>
                                        <p:cTn id="78" dur="500"/>
                                        <p:tgtEl>
                                          <p:spTgt spid="25"/>
                                        </p:tgtEl>
                                      </p:cBhvr>
                                    </p:animEffect>
                                  </p:childTnLst>
                                </p:cTn>
                              </p:par>
                            </p:childTnLst>
                          </p:cTn>
                        </p:par>
                        <p:par>
                          <p:cTn id="79" fill="hold">
                            <p:stCondLst>
                              <p:cond delay="500"/>
                            </p:stCondLst>
                            <p:childTnLst>
                              <p:par>
                                <p:cTn id="80" presetID="22" presetClass="entr" presetSubtype="1" fill="hold" grpId="0" nodeType="afterEffect">
                                  <p:stCondLst>
                                    <p:cond delay="0"/>
                                  </p:stCondLst>
                                  <p:childTnLst>
                                    <p:set>
                                      <p:cBhvr>
                                        <p:cTn id="81" dur="1" fill="hold">
                                          <p:stCondLst>
                                            <p:cond delay="0"/>
                                          </p:stCondLst>
                                        </p:cTn>
                                        <p:tgtEl>
                                          <p:spTgt spid="15"/>
                                        </p:tgtEl>
                                        <p:attrNameLst>
                                          <p:attrName>style.visibility</p:attrName>
                                        </p:attrNameLst>
                                      </p:cBhvr>
                                      <p:to>
                                        <p:strVal val="visible"/>
                                      </p:to>
                                    </p:set>
                                    <p:animEffect transition="in" filter="wipe(up)">
                                      <p:cBhvr>
                                        <p:cTn id="82" dur="500"/>
                                        <p:tgtEl>
                                          <p:spTgt spid="15"/>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grpId="0" nodeType="clickEffect">
                                  <p:stCondLst>
                                    <p:cond delay="0"/>
                                  </p:stCondLst>
                                  <p:childTnLst>
                                    <p:set>
                                      <p:cBhvr>
                                        <p:cTn id="86" dur="1" fill="hold">
                                          <p:stCondLst>
                                            <p:cond delay="0"/>
                                          </p:stCondLst>
                                        </p:cTn>
                                        <p:tgtEl>
                                          <p:spTgt spid="26"/>
                                        </p:tgtEl>
                                        <p:attrNameLst>
                                          <p:attrName>style.visibility</p:attrName>
                                        </p:attrNameLst>
                                      </p:cBhvr>
                                      <p:to>
                                        <p:strVal val="visible"/>
                                      </p:to>
                                    </p:set>
                                    <p:animEffect transition="in" filter="wipe(up)">
                                      <p:cBhvr>
                                        <p:cTn id="8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9" grpId="0" autoUpdateAnimBg="0"/>
      <p:bldP spid="10" grpId="0" autoUpdateAnimBg="0"/>
      <p:bldP spid="11" grpId="0" autoUpdateAnimBg="0"/>
      <p:bldP spid="12" grpId="0" autoUpdateAnimBg="0"/>
      <p:bldP spid="13" grpId="0" autoUpdateAnimBg="0"/>
      <p:bldP spid="14" grpId="0" autoUpdateAnimBg="0"/>
      <p:bldP spid="15" grpId="0" autoUpdateAnimBg="0"/>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a:t>
            </a:r>
            <a:r>
              <a:rPr lang="en-US" altLang="zh-CN" dirty="0"/>
              <a:t>/</a:t>
            </a:r>
            <a:r>
              <a:rPr lang="zh-CN" altLang="en-US" dirty="0"/>
              <a:t>目录的权限</a:t>
            </a:r>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33</a:t>
            </a:fld>
            <a:endParaRPr lang="en-US" altLang="zh-CN" dirty="0"/>
          </a:p>
        </p:txBody>
      </p:sp>
      <p:sp>
        <p:nvSpPr>
          <p:cNvPr id="7" name="TextBox 6"/>
          <p:cNvSpPr txBox="1"/>
          <p:nvPr/>
        </p:nvSpPr>
        <p:spPr>
          <a:xfrm>
            <a:off x="1955032" y="1196753"/>
            <a:ext cx="8173416" cy="769441"/>
          </a:xfrm>
          <a:prstGeom prst="rect">
            <a:avLst/>
          </a:prstGeom>
          <a:noFill/>
        </p:spPr>
        <p:txBody>
          <a:bodyPr wrap="square" rtlCol="0">
            <a:spAutoFit/>
          </a:bodyPr>
          <a:lstStyle/>
          <a:p>
            <a:r>
              <a:rPr lang="en-US" altLang="zh-CN" sz="2200" dirty="0">
                <a:latin typeface="Microsoft Sans Serif" pitchFamily="34" charset="0"/>
                <a:cs typeface="Microsoft Sans Serif" pitchFamily="34" charset="0"/>
              </a:rPr>
              <a:t>[</a:t>
            </a:r>
            <a:r>
              <a:rPr lang="en-US" altLang="zh-CN" sz="2200" dirty="0" err="1">
                <a:latin typeface="Microsoft Sans Serif" pitchFamily="34" charset="0"/>
                <a:cs typeface="Microsoft Sans Serif" pitchFamily="34" charset="0"/>
              </a:rPr>
              <a:t>osmond@soho</a:t>
            </a:r>
            <a:r>
              <a:rPr lang="en-US" altLang="zh-CN" sz="2200" dirty="0">
                <a:latin typeface="Microsoft Sans Serif" pitchFamily="34" charset="0"/>
                <a:cs typeface="Microsoft Sans Serif" pitchFamily="34" charset="0"/>
              </a:rPr>
              <a:t> ~]$ </a:t>
            </a:r>
            <a:r>
              <a:rPr lang="en-US" altLang="zh-CN" sz="2200" dirty="0" err="1">
                <a:latin typeface="Microsoft Sans Serif" pitchFamily="34" charset="0"/>
                <a:cs typeface="Microsoft Sans Serif" pitchFamily="34" charset="0"/>
              </a:rPr>
              <a:t>ls</a:t>
            </a:r>
            <a:r>
              <a:rPr lang="en-US" altLang="zh-CN" sz="2200" dirty="0">
                <a:latin typeface="Microsoft Sans Serif" pitchFamily="34" charset="0"/>
                <a:cs typeface="Microsoft Sans Serif" pitchFamily="34" charset="0"/>
              </a:rPr>
              <a:t>  -l  docs</a:t>
            </a:r>
          </a:p>
          <a:p>
            <a:r>
              <a:rPr lang="en-US" altLang="zh-CN" sz="2200" dirty="0" err="1">
                <a:latin typeface="Microsoft Sans Serif" pitchFamily="34" charset="0"/>
                <a:cs typeface="Microsoft Sans Serif" pitchFamily="34" charset="0"/>
              </a:rPr>
              <a:t>drwxr</a:t>
            </a:r>
            <a:r>
              <a:rPr lang="en-US" altLang="zh-CN" sz="2200" dirty="0">
                <a:latin typeface="Microsoft Sans Serif" pitchFamily="34" charset="0"/>
                <a:cs typeface="Microsoft Sans Serif" pitchFamily="34" charset="0"/>
              </a:rPr>
              <a:t>-</a:t>
            </a:r>
            <a:r>
              <a:rPr lang="en-US" altLang="zh-CN" sz="2200" dirty="0" err="1">
                <a:latin typeface="Microsoft Sans Serif" pitchFamily="34" charset="0"/>
                <a:cs typeface="Microsoft Sans Serif" pitchFamily="34" charset="0"/>
              </a:rPr>
              <a:t>xr</a:t>
            </a:r>
            <a:r>
              <a:rPr lang="en-US" altLang="zh-CN" sz="2200" dirty="0">
                <a:latin typeface="Microsoft Sans Serif" pitchFamily="34" charset="0"/>
                <a:cs typeface="Microsoft Sans Serif" pitchFamily="34" charset="0"/>
              </a:rPr>
              <a:t>-x   2  </a:t>
            </a:r>
            <a:r>
              <a:rPr lang="en-US" altLang="zh-CN" sz="2200" dirty="0" err="1">
                <a:latin typeface="Microsoft Sans Serif" pitchFamily="34" charset="0"/>
                <a:cs typeface="Microsoft Sans Serif" pitchFamily="34" charset="0"/>
              </a:rPr>
              <a:t>osmond</a:t>
            </a:r>
            <a:r>
              <a:rPr lang="en-US" altLang="zh-CN" sz="2200" dirty="0">
                <a:latin typeface="Microsoft Sans Serif" pitchFamily="34" charset="0"/>
                <a:cs typeface="Microsoft Sans Serif" pitchFamily="34" charset="0"/>
              </a:rPr>
              <a:t>      family    4096  06-16 20:43   docs</a:t>
            </a:r>
          </a:p>
        </p:txBody>
      </p:sp>
      <p:sp>
        <p:nvSpPr>
          <p:cNvPr id="9" name="Text Box 3"/>
          <p:cNvSpPr txBox="1">
            <a:spLocks noChangeArrowheads="1"/>
          </p:cNvSpPr>
          <p:nvPr/>
        </p:nvSpPr>
        <p:spPr bwMode="auto">
          <a:xfrm>
            <a:off x="1991544" y="4005064"/>
            <a:ext cx="8208912" cy="1938992"/>
          </a:xfrm>
          <a:prstGeom prst="rect">
            <a:avLst/>
          </a:prstGeom>
          <a:noFill/>
          <a:ln w="9525">
            <a:solidFill>
              <a:srgbClr val="993300"/>
            </a:solidFill>
            <a:miter lim="800000"/>
            <a:headEnd/>
            <a:tailEnd/>
          </a:ln>
          <a:effectLst/>
        </p:spPr>
        <p:txBody>
          <a:bodyPr wrap="square">
            <a:spAutoFit/>
          </a:bodyPr>
          <a:lstStyle/>
          <a:p>
            <a:pPr>
              <a:lnSpc>
                <a:spcPct val="120000"/>
              </a:lnSpc>
              <a:buClr>
                <a:srgbClr val="FF3300"/>
              </a:buClr>
              <a:buFont typeface="Wingdings" pitchFamily="2" charset="2"/>
              <a:buChar char="n"/>
            </a:pPr>
            <a:r>
              <a:rPr lang="zh-CN" altLang="en-US" sz="2000" dirty="0">
                <a:ea typeface="黑体" pitchFamily="49" charset="-122"/>
              </a:rPr>
              <a:t> 在显示的结果中，第一个字段的第</a:t>
            </a:r>
            <a:r>
              <a:rPr lang="zh-CN" altLang="en-US" sz="2000" dirty="0">
                <a:solidFill>
                  <a:schemeClr val="tx2"/>
                </a:solidFill>
                <a:ea typeface="黑体" pitchFamily="49" charset="-122"/>
              </a:rPr>
              <a:t> </a:t>
            </a:r>
            <a:r>
              <a:rPr lang="zh-CN" altLang="en-US" sz="2000" b="1" dirty="0">
                <a:solidFill>
                  <a:srgbClr val="0000CC"/>
                </a:solidFill>
                <a:latin typeface="Courier New" pitchFamily="49" charset="0"/>
                <a:ea typeface="黑体" pitchFamily="49" charset="-122"/>
              </a:rPr>
              <a:t>2～10</a:t>
            </a:r>
            <a:r>
              <a:rPr lang="zh-CN" altLang="en-US" sz="2000" b="1" dirty="0">
                <a:solidFill>
                  <a:srgbClr val="FF3300"/>
                </a:solidFill>
                <a:ea typeface="黑体" pitchFamily="49" charset="-122"/>
              </a:rPr>
              <a:t> </a:t>
            </a:r>
            <a:r>
              <a:rPr lang="zh-CN" altLang="en-US" sz="2000" dirty="0">
                <a:ea typeface="黑体" pitchFamily="49" charset="-122"/>
              </a:rPr>
              <a:t>个字符是用来表示权限</a:t>
            </a:r>
            <a:r>
              <a:rPr lang="en-US" altLang="zh-CN" sz="2000" dirty="0">
                <a:ea typeface="黑体" pitchFamily="49" charset="-122"/>
              </a:rPr>
              <a:t>。</a:t>
            </a:r>
          </a:p>
          <a:p>
            <a:pPr>
              <a:lnSpc>
                <a:spcPct val="120000"/>
              </a:lnSpc>
              <a:buClr>
                <a:srgbClr val="FF3300"/>
              </a:buClr>
              <a:buFont typeface="Wingdings" pitchFamily="2" charset="2"/>
              <a:buChar char="n"/>
            </a:pPr>
            <a:r>
              <a:rPr lang="en-US" altLang="zh-CN" sz="2000" dirty="0">
                <a:ea typeface="黑体" pitchFamily="49" charset="-122"/>
              </a:rPr>
              <a:t> </a:t>
            </a:r>
            <a:r>
              <a:rPr lang="zh-CN" altLang="en-US" sz="2000" dirty="0">
                <a:ea typeface="黑体" pitchFamily="49" charset="-122"/>
              </a:rPr>
              <a:t>这 </a:t>
            </a:r>
            <a:r>
              <a:rPr lang="zh-CN" altLang="en-US" sz="2000" b="1" dirty="0">
                <a:solidFill>
                  <a:srgbClr val="993300"/>
                </a:solidFill>
                <a:latin typeface="Courier New" pitchFamily="49" charset="0"/>
                <a:ea typeface="黑体" pitchFamily="49" charset="-122"/>
              </a:rPr>
              <a:t>9</a:t>
            </a:r>
            <a:r>
              <a:rPr lang="zh-CN" altLang="en-US" sz="2000" dirty="0">
                <a:ea typeface="黑体" pitchFamily="49" charset="-122"/>
              </a:rPr>
              <a:t> 个字符每 </a:t>
            </a:r>
            <a:r>
              <a:rPr lang="zh-CN" altLang="en-US" sz="2000" b="1" dirty="0">
                <a:solidFill>
                  <a:srgbClr val="993300"/>
                </a:solidFill>
                <a:latin typeface="Courier New" pitchFamily="49" charset="0"/>
                <a:ea typeface="黑体" pitchFamily="49" charset="-122"/>
              </a:rPr>
              <a:t>3</a:t>
            </a:r>
            <a:r>
              <a:rPr lang="zh-CN" altLang="en-US" sz="2000" dirty="0">
                <a:ea typeface="黑体" pitchFamily="49" charset="-122"/>
              </a:rPr>
              <a:t> 个一组，组成</a:t>
            </a:r>
            <a:r>
              <a:rPr lang="zh-CN" altLang="en-US" sz="2000" b="1" dirty="0">
                <a:solidFill>
                  <a:schemeClr val="tx2"/>
                </a:solidFill>
                <a:ea typeface="黑体" pitchFamily="49" charset="-122"/>
              </a:rPr>
              <a:t> </a:t>
            </a:r>
            <a:r>
              <a:rPr lang="zh-CN" altLang="en-US" sz="2000" b="1" dirty="0">
                <a:solidFill>
                  <a:srgbClr val="993300"/>
                </a:solidFill>
                <a:latin typeface="Courier New" pitchFamily="49" charset="0"/>
                <a:ea typeface="黑体" pitchFamily="49" charset="-122"/>
              </a:rPr>
              <a:t>3</a:t>
            </a:r>
            <a:r>
              <a:rPr lang="zh-CN" altLang="en-US" sz="2000" b="1" dirty="0">
                <a:solidFill>
                  <a:srgbClr val="0000CC"/>
                </a:solidFill>
                <a:ea typeface="黑体" pitchFamily="49" charset="-122"/>
              </a:rPr>
              <a:t> </a:t>
            </a:r>
            <a:r>
              <a:rPr lang="zh-CN" altLang="en-US" sz="2000" dirty="0">
                <a:solidFill>
                  <a:srgbClr val="0000CC"/>
                </a:solidFill>
                <a:ea typeface="黑体" pitchFamily="49" charset="-122"/>
              </a:rPr>
              <a:t>套</a:t>
            </a:r>
            <a:r>
              <a:rPr lang="zh-CN" altLang="en-US" sz="2000" dirty="0">
                <a:solidFill>
                  <a:srgbClr val="FF3300"/>
                </a:solidFill>
                <a:ea typeface="黑体" pitchFamily="49" charset="-122"/>
              </a:rPr>
              <a:t> </a:t>
            </a:r>
            <a:r>
              <a:rPr lang="zh-CN" altLang="en-US" sz="2000" dirty="0">
                <a:ea typeface="黑体" pitchFamily="49" charset="-122"/>
              </a:rPr>
              <a:t>权限控制</a:t>
            </a:r>
            <a:endParaRPr lang="en-US" altLang="zh-CN" sz="2000" dirty="0">
              <a:ea typeface="黑体" pitchFamily="49" charset="-122"/>
            </a:endParaRPr>
          </a:p>
          <a:p>
            <a:pPr lvl="1">
              <a:lnSpc>
                <a:spcPct val="120000"/>
              </a:lnSpc>
              <a:buClr>
                <a:srgbClr val="FF3300"/>
              </a:buClr>
              <a:buFont typeface="Wingdings" pitchFamily="2" charset="2"/>
              <a:buChar char="n"/>
            </a:pPr>
            <a:r>
              <a:rPr lang="en-US" altLang="zh-CN" sz="2000" dirty="0">
                <a:ea typeface="黑体" pitchFamily="49" charset="-122"/>
              </a:rPr>
              <a:t> </a:t>
            </a:r>
            <a:r>
              <a:rPr lang="zh-CN" altLang="en-US" sz="2000" dirty="0">
                <a:ea typeface="黑体" pitchFamily="49" charset="-122"/>
              </a:rPr>
              <a:t>第一套控制文件</a:t>
            </a:r>
            <a:r>
              <a:rPr lang="zh-CN" altLang="en-US" sz="2000" dirty="0">
                <a:solidFill>
                  <a:srgbClr val="0000CC"/>
                </a:solidFill>
                <a:ea typeface="黑体" pitchFamily="49" charset="-122"/>
              </a:rPr>
              <a:t>所有者</a:t>
            </a:r>
            <a:r>
              <a:rPr lang="zh-CN" altLang="en-US" sz="2000" dirty="0">
                <a:ea typeface="黑体" pitchFamily="49" charset="-122"/>
              </a:rPr>
              <a:t>的访问权限</a:t>
            </a:r>
            <a:endParaRPr lang="en-US" altLang="zh-CN" sz="2000" dirty="0">
              <a:ea typeface="黑体" pitchFamily="49" charset="-122"/>
            </a:endParaRPr>
          </a:p>
          <a:p>
            <a:pPr lvl="1">
              <a:lnSpc>
                <a:spcPct val="120000"/>
              </a:lnSpc>
              <a:buClr>
                <a:srgbClr val="FF3300"/>
              </a:buClr>
              <a:buFont typeface="Wingdings" pitchFamily="2" charset="2"/>
              <a:buChar char="n"/>
            </a:pPr>
            <a:r>
              <a:rPr lang="en-US" altLang="zh-CN" sz="2000" dirty="0">
                <a:ea typeface="黑体" pitchFamily="49" charset="-122"/>
              </a:rPr>
              <a:t> </a:t>
            </a:r>
            <a:r>
              <a:rPr lang="zh-CN" altLang="en-US" sz="2000" dirty="0">
                <a:ea typeface="黑体" pitchFamily="49" charset="-122"/>
              </a:rPr>
              <a:t>第二套控制所有者所在</a:t>
            </a:r>
            <a:r>
              <a:rPr lang="zh-CN" altLang="en-US" sz="2000" dirty="0">
                <a:solidFill>
                  <a:srgbClr val="0000CC"/>
                </a:solidFill>
                <a:ea typeface="黑体" pitchFamily="49" charset="-122"/>
              </a:rPr>
              <a:t>用户组的其他成员</a:t>
            </a:r>
            <a:r>
              <a:rPr lang="zh-CN" altLang="en-US" sz="2000" dirty="0">
                <a:ea typeface="黑体" pitchFamily="49" charset="-122"/>
              </a:rPr>
              <a:t>的访问权限</a:t>
            </a:r>
            <a:endParaRPr lang="en-US" altLang="zh-CN" sz="2000" dirty="0">
              <a:ea typeface="黑体" pitchFamily="49" charset="-122"/>
            </a:endParaRPr>
          </a:p>
          <a:p>
            <a:pPr lvl="1">
              <a:lnSpc>
                <a:spcPct val="120000"/>
              </a:lnSpc>
              <a:buClr>
                <a:srgbClr val="FF3300"/>
              </a:buClr>
              <a:buFont typeface="Wingdings" pitchFamily="2" charset="2"/>
              <a:buChar char="n"/>
            </a:pPr>
            <a:r>
              <a:rPr lang="en-US" altLang="zh-CN" sz="2000" dirty="0">
                <a:ea typeface="黑体" pitchFamily="49" charset="-122"/>
              </a:rPr>
              <a:t> </a:t>
            </a:r>
            <a:r>
              <a:rPr lang="zh-CN" altLang="en-US" sz="2000" dirty="0">
                <a:ea typeface="黑体" pitchFamily="49" charset="-122"/>
              </a:rPr>
              <a:t>第三套控制系统</a:t>
            </a:r>
            <a:r>
              <a:rPr lang="zh-CN" altLang="en-US" sz="2000" dirty="0">
                <a:solidFill>
                  <a:srgbClr val="0000CC"/>
                </a:solidFill>
                <a:ea typeface="黑体" pitchFamily="49" charset="-122"/>
              </a:rPr>
              <a:t>其他用户</a:t>
            </a:r>
            <a:r>
              <a:rPr lang="zh-CN" altLang="en-US" sz="2000" dirty="0">
                <a:ea typeface="黑体" pitchFamily="49" charset="-122"/>
              </a:rPr>
              <a:t>的访问权限</a:t>
            </a:r>
          </a:p>
        </p:txBody>
      </p:sp>
      <p:sp>
        <p:nvSpPr>
          <p:cNvPr id="10" name="Line 5"/>
          <p:cNvSpPr>
            <a:spLocks noChangeShapeType="1"/>
          </p:cNvSpPr>
          <p:nvPr/>
        </p:nvSpPr>
        <p:spPr bwMode="auto">
          <a:xfrm>
            <a:off x="2063553" y="1988840"/>
            <a:ext cx="1219211" cy="0"/>
          </a:xfrm>
          <a:prstGeom prst="line">
            <a:avLst/>
          </a:prstGeom>
          <a:noFill/>
          <a:ln w="57150">
            <a:solidFill>
              <a:srgbClr val="0000FF"/>
            </a:solidFill>
            <a:miter lim="800000"/>
            <a:headEnd/>
            <a:tailEnd/>
          </a:ln>
          <a:effectLst/>
        </p:spPr>
        <p:txBody>
          <a:bodyPr wrap="none"/>
          <a:lstStyle/>
          <a:p>
            <a:endParaRPr lang="zh-CN" altLang="en-US"/>
          </a:p>
        </p:txBody>
      </p:sp>
      <p:sp>
        <p:nvSpPr>
          <p:cNvPr id="11" name="Line 6"/>
          <p:cNvSpPr>
            <a:spLocks noChangeShapeType="1"/>
          </p:cNvSpPr>
          <p:nvPr/>
        </p:nvSpPr>
        <p:spPr bwMode="auto">
          <a:xfrm>
            <a:off x="3071809" y="2060278"/>
            <a:ext cx="533405" cy="239424"/>
          </a:xfrm>
          <a:prstGeom prst="line">
            <a:avLst/>
          </a:prstGeom>
          <a:noFill/>
          <a:ln w="38100">
            <a:solidFill>
              <a:srgbClr val="99CC00"/>
            </a:solidFill>
            <a:miter lim="800000"/>
            <a:headEnd/>
            <a:tailEnd type="triangle" w="med" len="med"/>
          </a:ln>
          <a:effectLst/>
        </p:spPr>
        <p:txBody>
          <a:bodyPr wrap="none"/>
          <a:lstStyle/>
          <a:p>
            <a:endParaRPr lang="zh-CN" altLang="en-US"/>
          </a:p>
        </p:txBody>
      </p:sp>
      <p:pic>
        <p:nvPicPr>
          <p:cNvPr id="12" name="Picture 7" descr="untitled"/>
          <p:cNvPicPr>
            <a:picLocks noChangeAspect="1" noChangeArrowheads="1"/>
          </p:cNvPicPr>
          <p:nvPr/>
        </p:nvPicPr>
        <p:blipFill>
          <a:blip r:embed="rId2" cstate="print"/>
          <a:srcRect/>
          <a:stretch>
            <a:fillRect/>
          </a:stretch>
        </p:blipFill>
        <p:spPr bwMode="auto">
          <a:xfrm>
            <a:off x="3648035" y="2204741"/>
            <a:ext cx="4343441" cy="648195"/>
          </a:xfrm>
          <a:prstGeom prst="rect">
            <a:avLst/>
          </a:prstGeom>
          <a:noFill/>
        </p:spPr>
      </p:pic>
      <p:sp>
        <p:nvSpPr>
          <p:cNvPr id="13" name="Line 8"/>
          <p:cNvSpPr>
            <a:spLocks noChangeShapeType="1"/>
          </p:cNvSpPr>
          <p:nvPr/>
        </p:nvSpPr>
        <p:spPr bwMode="auto">
          <a:xfrm>
            <a:off x="4079776" y="2204741"/>
            <a:ext cx="0" cy="1292887"/>
          </a:xfrm>
          <a:prstGeom prst="line">
            <a:avLst/>
          </a:prstGeom>
          <a:noFill/>
          <a:ln w="31750">
            <a:solidFill>
              <a:srgbClr val="99CC00"/>
            </a:solidFill>
            <a:prstDash val="lgDash"/>
            <a:miter lim="800000"/>
            <a:headEnd/>
            <a:tailEnd/>
          </a:ln>
          <a:effectLst/>
        </p:spPr>
        <p:txBody>
          <a:bodyPr wrap="none"/>
          <a:lstStyle/>
          <a:p>
            <a:endParaRPr lang="zh-CN" altLang="en-US"/>
          </a:p>
        </p:txBody>
      </p:sp>
      <p:sp>
        <p:nvSpPr>
          <p:cNvPr id="14" name="Line 9"/>
          <p:cNvSpPr>
            <a:spLocks noChangeShapeType="1"/>
          </p:cNvSpPr>
          <p:nvPr/>
        </p:nvSpPr>
        <p:spPr bwMode="auto">
          <a:xfrm>
            <a:off x="5303838" y="2133304"/>
            <a:ext cx="0" cy="1292887"/>
          </a:xfrm>
          <a:prstGeom prst="line">
            <a:avLst/>
          </a:prstGeom>
          <a:noFill/>
          <a:ln w="28575">
            <a:solidFill>
              <a:srgbClr val="99CC00"/>
            </a:solidFill>
            <a:prstDash val="lgDash"/>
            <a:miter lim="800000"/>
            <a:headEnd/>
            <a:tailEnd/>
          </a:ln>
          <a:effectLst/>
        </p:spPr>
        <p:txBody>
          <a:bodyPr wrap="none"/>
          <a:lstStyle/>
          <a:p>
            <a:endParaRPr lang="zh-CN" altLang="en-US"/>
          </a:p>
        </p:txBody>
      </p:sp>
      <p:sp>
        <p:nvSpPr>
          <p:cNvPr id="15" name="Line 10"/>
          <p:cNvSpPr>
            <a:spLocks noChangeShapeType="1"/>
          </p:cNvSpPr>
          <p:nvPr/>
        </p:nvSpPr>
        <p:spPr bwMode="auto">
          <a:xfrm>
            <a:off x="6527800" y="2060279"/>
            <a:ext cx="0" cy="1292887"/>
          </a:xfrm>
          <a:prstGeom prst="line">
            <a:avLst/>
          </a:prstGeom>
          <a:noFill/>
          <a:ln w="28575">
            <a:solidFill>
              <a:srgbClr val="99CC00"/>
            </a:solidFill>
            <a:prstDash val="lgDash"/>
            <a:miter lim="800000"/>
            <a:headEnd/>
            <a:tailEnd/>
          </a:ln>
          <a:effectLst/>
        </p:spPr>
        <p:txBody>
          <a:bodyPr wrap="none"/>
          <a:lstStyle/>
          <a:p>
            <a:endParaRPr lang="zh-CN" altLang="en-US"/>
          </a:p>
        </p:txBody>
      </p:sp>
      <p:sp>
        <p:nvSpPr>
          <p:cNvPr id="16" name="Text Box 11"/>
          <p:cNvSpPr txBox="1">
            <a:spLocks noChangeArrowheads="1"/>
          </p:cNvSpPr>
          <p:nvPr/>
        </p:nvSpPr>
        <p:spPr bwMode="auto">
          <a:xfrm>
            <a:off x="4224850" y="3142710"/>
            <a:ext cx="935046" cy="646331"/>
          </a:xfrm>
          <a:prstGeom prst="rect">
            <a:avLst/>
          </a:prstGeom>
          <a:noFill/>
          <a:ln w="9525">
            <a:solidFill>
              <a:schemeClr val="bg2"/>
            </a:solidFill>
            <a:miter lim="800000"/>
            <a:headEnd/>
            <a:tailEnd/>
          </a:ln>
          <a:effectLst/>
        </p:spPr>
        <p:txBody>
          <a:bodyPr wrap="square">
            <a:spAutoFit/>
          </a:bodyPr>
          <a:lstStyle/>
          <a:p>
            <a:pPr algn="ctr">
              <a:spcBef>
                <a:spcPct val="50000"/>
              </a:spcBef>
            </a:pPr>
            <a:r>
              <a:rPr lang="zh-CN" altLang="en-US">
                <a:ea typeface="黑体" pitchFamily="49" charset="-122"/>
              </a:rPr>
              <a:t>所有者的权限</a:t>
            </a:r>
          </a:p>
        </p:txBody>
      </p:sp>
      <p:sp>
        <p:nvSpPr>
          <p:cNvPr id="17" name="Text Box 12"/>
          <p:cNvSpPr txBox="1">
            <a:spLocks noChangeArrowheads="1"/>
          </p:cNvSpPr>
          <p:nvPr/>
        </p:nvSpPr>
        <p:spPr bwMode="auto">
          <a:xfrm>
            <a:off x="5448292" y="3142710"/>
            <a:ext cx="936634" cy="646331"/>
          </a:xfrm>
          <a:prstGeom prst="rect">
            <a:avLst/>
          </a:prstGeom>
          <a:noFill/>
          <a:ln w="9525">
            <a:solidFill>
              <a:schemeClr val="bg2"/>
            </a:solidFill>
            <a:miter lim="800000"/>
            <a:headEnd/>
            <a:tailEnd/>
          </a:ln>
          <a:effectLst/>
        </p:spPr>
        <p:txBody>
          <a:bodyPr wrap="square">
            <a:spAutoFit/>
          </a:bodyPr>
          <a:lstStyle/>
          <a:p>
            <a:pPr algn="ctr">
              <a:spcBef>
                <a:spcPct val="50000"/>
              </a:spcBef>
            </a:pPr>
            <a:r>
              <a:rPr lang="zh-CN" altLang="en-US">
                <a:ea typeface="黑体" pitchFamily="49" charset="-122"/>
              </a:rPr>
              <a:t>同组用户权限</a:t>
            </a:r>
          </a:p>
        </p:txBody>
      </p:sp>
      <p:sp>
        <p:nvSpPr>
          <p:cNvPr id="18" name="Text Box 13"/>
          <p:cNvSpPr txBox="1">
            <a:spLocks noChangeArrowheads="1"/>
          </p:cNvSpPr>
          <p:nvPr/>
        </p:nvSpPr>
        <p:spPr bwMode="auto">
          <a:xfrm>
            <a:off x="6744072" y="3140969"/>
            <a:ext cx="1150948" cy="646331"/>
          </a:xfrm>
          <a:prstGeom prst="rect">
            <a:avLst/>
          </a:prstGeom>
          <a:noFill/>
          <a:ln w="9525">
            <a:solidFill>
              <a:schemeClr val="bg2"/>
            </a:solidFill>
            <a:miter lim="800000"/>
            <a:headEnd/>
            <a:tailEnd/>
          </a:ln>
          <a:effectLst/>
        </p:spPr>
        <p:txBody>
          <a:bodyPr wrap="square">
            <a:spAutoFit/>
          </a:bodyPr>
          <a:lstStyle/>
          <a:p>
            <a:pPr algn="ctr">
              <a:spcBef>
                <a:spcPct val="50000"/>
              </a:spcBef>
            </a:pPr>
            <a:r>
              <a:rPr lang="zh-CN" altLang="en-US" dirty="0">
                <a:ea typeface="黑体" pitchFamily="49" charset="-122"/>
              </a:rPr>
              <a:t>其他用户权限</a:t>
            </a:r>
          </a:p>
        </p:txBody>
      </p:sp>
      <p:sp>
        <p:nvSpPr>
          <p:cNvPr id="19" name="Text Box 14"/>
          <p:cNvSpPr txBox="1">
            <a:spLocks noChangeArrowheads="1"/>
          </p:cNvSpPr>
          <p:nvPr/>
        </p:nvSpPr>
        <p:spPr bwMode="auto">
          <a:xfrm>
            <a:off x="2782880" y="3142710"/>
            <a:ext cx="936634" cy="646331"/>
          </a:xfrm>
          <a:prstGeom prst="rect">
            <a:avLst/>
          </a:prstGeom>
          <a:noFill/>
          <a:ln w="9525">
            <a:solidFill>
              <a:schemeClr val="bg2"/>
            </a:solidFill>
            <a:miter lim="800000"/>
            <a:headEnd/>
            <a:tailEnd/>
          </a:ln>
          <a:effectLst/>
        </p:spPr>
        <p:txBody>
          <a:bodyPr wrap="square">
            <a:spAutoFit/>
          </a:bodyPr>
          <a:lstStyle/>
          <a:p>
            <a:pPr algn="ctr">
              <a:spcBef>
                <a:spcPct val="50000"/>
              </a:spcBef>
            </a:pPr>
            <a:r>
              <a:rPr lang="zh-CN" altLang="en-US" dirty="0">
                <a:ea typeface="黑体" pitchFamily="49" charset="-122"/>
              </a:rPr>
              <a:t>文件类型</a:t>
            </a:r>
          </a:p>
        </p:txBody>
      </p:sp>
    </p:spTree>
    <p:extLst>
      <p:ext uri="{BB962C8B-B14F-4D97-AF65-F5344CB8AC3E}">
        <p14:creationId xmlns:p14="http://schemas.microsoft.com/office/powerpoint/2010/main" val="3165802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up)">
                                      <p:cBhvr>
                                        <p:cTn id="11" dur="500"/>
                                        <p:tgtEl>
                                          <p:spTgt spid="11"/>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up)">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up)">
                                      <p:cBhvr>
                                        <p:cTn id="20" dur="500"/>
                                        <p:tgtEl>
                                          <p:spTgt spid="13"/>
                                        </p:tgtEl>
                                      </p:cBhvr>
                                    </p:animEffect>
                                  </p:childTnLst>
                                </p:cTn>
                              </p:par>
                            </p:childTnLst>
                          </p:cTn>
                        </p:par>
                        <p:par>
                          <p:cTn id="21" fill="hold">
                            <p:stCondLst>
                              <p:cond delay="500"/>
                            </p:stCondLst>
                            <p:childTnLst>
                              <p:par>
                                <p:cTn id="22" presetID="22" presetClass="entr" presetSubtype="1" fill="hold" grpId="0" nodeType="after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wipe(up)">
                                      <p:cBhvr>
                                        <p:cTn id="24" dur="500"/>
                                        <p:tgtEl>
                                          <p:spTgt spid="19"/>
                                        </p:tgtEl>
                                      </p:cBhvr>
                                    </p:animEffect>
                                  </p:childTnLst>
                                </p:cTn>
                              </p:par>
                            </p:childTnLst>
                          </p:cTn>
                        </p:par>
                        <p:par>
                          <p:cTn id="25" fill="hold">
                            <p:stCondLst>
                              <p:cond delay="1000"/>
                            </p:stCondLst>
                            <p:childTnLst>
                              <p:par>
                                <p:cTn id="26" presetID="22" presetClass="entr" presetSubtype="1"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up)">
                                      <p:cBhvr>
                                        <p:cTn id="28" dur="500"/>
                                        <p:tgtEl>
                                          <p:spTgt spid="14"/>
                                        </p:tgtEl>
                                      </p:cBhvr>
                                    </p:animEffect>
                                  </p:childTnLst>
                                </p:cTn>
                              </p:par>
                            </p:childTnLst>
                          </p:cTn>
                        </p:par>
                        <p:par>
                          <p:cTn id="29" fill="hold">
                            <p:stCondLst>
                              <p:cond delay="1500"/>
                            </p:stCondLst>
                            <p:childTnLst>
                              <p:par>
                                <p:cTn id="30" presetID="22" presetClass="entr" presetSubtype="1" fill="hold" grpId="0" nodeType="after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up)">
                                      <p:cBhvr>
                                        <p:cTn id="32" dur="500"/>
                                        <p:tgtEl>
                                          <p:spTgt spid="16"/>
                                        </p:tgtEl>
                                      </p:cBhvr>
                                    </p:animEffect>
                                  </p:childTnLst>
                                </p:cTn>
                              </p:par>
                            </p:childTnLst>
                          </p:cTn>
                        </p:par>
                        <p:par>
                          <p:cTn id="33" fill="hold">
                            <p:stCondLst>
                              <p:cond delay="2000"/>
                            </p:stCondLst>
                            <p:childTnLst>
                              <p:par>
                                <p:cTn id="34" presetID="22" presetClass="entr" presetSubtype="1" fill="hold" grpId="0" nodeType="after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wipe(up)">
                                      <p:cBhvr>
                                        <p:cTn id="36" dur="500"/>
                                        <p:tgtEl>
                                          <p:spTgt spid="15"/>
                                        </p:tgtEl>
                                      </p:cBhvr>
                                    </p:animEffect>
                                  </p:childTnLst>
                                </p:cTn>
                              </p:par>
                            </p:childTnLst>
                          </p:cTn>
                        </p:par>
                        <p:par>
                          <p:cTn id="37" fill="hold">
                            <p:stCondLst>
                              <p:cond delay="2500"/>
                            </p:stCondLst>
                            <p:childTnLst>
                              <p:par>
                                <p:cTn id="38" presetID="22" presetClass="entr" presetSubtype="1" fill="hold" grpId="0" nodeType="after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wipe(up)">
                                      <p:cBhvr>
                                        <p:cTn id="40" dur="500"/>
                                        <p:tgtEl>
                                          <p:spTgt spid="17"/>
                                        </p:tgtEl>
                                      </p:cBhvr>
                                    </p:animEffect>
                                  </p:childTnLst>
                                </p:cTn>
                              </p:par>
                            </p:childTnLst>
                          </p:cTn>
                        </p:par>
                        <p:par>
                          <p:cTn id="41" fill="hold">
                            <p:stCondLst>
                              <p:cond delay="3000"/>
                            </p:stCondLst>
                            <p:childTnLst>
                              <p:par>
                                <p:cTn id="42" presetID="22" presetClass="entr" presetSubtype="1" fill="hold" grpId="0" nodeType="after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wipe(up)">
                                      <p:cBhvr>
                                        <p:cTn id="44" dur="500"/>
                                        <p:tgtEl>
                                          <p:spTgt spid="18"/>
                                        </p:tgtEl>
                                      </p:cBhvr>
                                    </p:animEffect>
                                  </p:childTnLst>
                                </p:cTn>
                              </p:par>
                            </p:childTnLst>
                          </p:cTn>
                        </p:par>
                        <p:par>
                          <p:cTn id="45" fill="hold">
                            <p:stCondLst>
                              <p:cond delay="3500"/>
                            </p:stCondLst>
                            <p:childTnLst>
                              <p:par>
                                <p:cTn id="46" presetID="22" presetClass="entr" presetSubtype="1" fill="hold" grpId="0" nodeType="after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wipe(up)">
                                      <p:cBhvr>
                                        <p:cTn id="4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utoUpdateAnimBg="0"/>
      <p:bldP spid="10" grpId="0" animBg="1"/>
      <p:bldP spid="11" grpId="0" animBg="1"/>
      <p:bldP spid="13" grpId="0" animBg="1"/>
      <p:bldP spid="14" grpId="0" animBg="1"/>
      <p:bldP spid="15" grpId="0" animBg="1"/>
      <p:bldP spid="16" grpId="0" animBg="1" autoUpdateAnimBg="0"/>
      <p:bldP spid="17" grpId="0" animBg="1" autoUpdateAnimBg="0"/>
      <p:bldP spid="18" grpId="0" animBg="1" autoUpdateAnimBg="0"/>
      <p:bldP spid="19" grpId="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常见的权限字符串及其含义</a:t>
            </a:r>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34</a:t>
            </a:fld>
            <a:endParaRPr lang="en-US" altLang="zh-CN" dirty="0"/>
          </a:p>
        </p:txBody>
      </p:sp>
      <p:graphicFrame>
        <p:nvGraphicFramePr>
          <p:cNvPr id="7" name="Group 146"/>
          <p:cNvGraphicFramePr>
            <a:graphicFrameLocks noGrp="1"/>
          </p:cNvGraphicFramePr>
          <p:nvPr>
            <p:ph idx="1"/>
          </p:nvPr>
        </p:nvGraphicFramePr>
        <p:xfrm>
          <a:off x="2053208" y="1266408"/>
          <a:ext cx="8075241" cy="4754880"/>
        </p:xfrm>
        <a:graphic>
          <a:graphicData uri="http://schemas.openxmlformats.org/drawingml/2006/table">
            <a:tbl>
              <a:tblPr>
                <a:tableStyleId>{284E427A-3D55-4303-BF80-6455036E1DE7}</a:tableStyleId>
              </a:tblPr>
              <a:tblGrid>
                <a:gridCol w="1368152">
                  <a:extLst>
                    <a:ext uri="{9D8B030D-6E8A-4147-A177-3AD203B41FA5}">
                      <a16:colId xmlns:a16="http://schemas.microsoft.com/office/drawing/2014/main" val="20000"/>
                    </a:ext>
                  </a:extLst>
                </a:gridCol>
                <a:gridCol w="1450892">
                  <a:extLst>
                    <a:ext uri="{9D8B030D-6E8A-4147-A177-3AD203B41FA5}">
                      <a16:colId xmlns:a16="http://schemas.microsoft.com/office/drawing/2014/main" val="20001"/>
                    </a:ext>
                  </a:extLst>
                </a:gridCol>
                <a:gridCol w="5256197">
                  <a:extLst>
                    <a:ext uri="{9D8B030D-6E8A-4147-A177-3AD203B41FA5}">
                      <a16:colId xmlns:a16="http://schemas.microsoft.com/office/drawing/2014/main" val="20002"/>
                    </a:ext>
                  </a:extLst>
                </a:gridCol>
              </a:tblGrid>
              <a:tr h="317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dirty="0">
                          <a:ln>
                            <a:noFill/>
                          </a:ln>
                          <a:effectLst/>
                        </a:rPr>
                        <a:t>字符串 </a:t>
                      </a:r>
                      <a:endParaRPr kumimoji="0" lang="zh-CN" altLang="en-US" sz="1800" b="1" i="0" u="none" strike="noStrike" cap="none" normalizeH="0" baseline="0" dirty="0">
                        <a:ln>
                          <a:noFill/>
                        </a:ln>
                        <a:solidFill>
                          <a:schemeClr val="tx1"/>
                        </a:solidFill>
                        <a:effectLst/>
                        <a:latin typeface="Arial" charset="0"/>
                        <a:ea typeface="宋体" charset="-122"/>
                      </a:endParaRPr>
                    </a:p>
                  </a:txBody>
                  <a:tcPr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a:ln>
                            <a:noFill/>
                          </a:ln>
                          <a:effectLst/>
                        </a:rPr>
                        <a:t>八进制数值 </a:t>
                      </a:r>
                      <a:endParaRPr kumimoji="0" lang="zh-CN" altLang="en-US" sz="1800" b="1" i="0" u="none" strike="noStrike" cap="none" normalizeH="0" baseline="0">
                        <a:ln>
                          <a:noFill/>
                        </a:ln>
                        <a:solidFill>
                          <a:schemeClr val="tx1"/>
                        </a:solidFill>
                        <a:effectLst/>
                        <a:latin typeface="Arial" charset="0"/>
                        <a:ea typeface="宋体" charset="-122"/>
                      </a:endParaRPr>
                    </a:p>
                  </a:txBody>
                  <a:tcPr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dirty="0">
                          <a:ln>
                            <a:noFill/>
                          </a:ln>
                          <a:effectLst/>
                        </a:rPr>
                        <a:t>说明 </a:t>
                      </a:r>
                      <a:endParaRPr kumimoji="0" lang="zh-CN" altLang="en-US" sz="1800" b="1" i="0" u="none" strike="noStrike" cap="none" normalizeH="0" baseline="0" dirty="0">
                        <a:ln>
                          <a:noFill/>
                        </a:ln>
                        <a:solidFill>
                          <a:schemeClr val="tx1"/>
                        </a:solidFill>
                        <a:effectLst/>
                        <a:latin typeface="Arial" charset="0"/>
                        <a:ea typeface="宋体" charset="-122"/>
                      </a:endParaRPr>
                    </a:p>
                  </a:txBody>
                  <a:tcPr anchor="ctr" horzOverflow="overflow"/>
                </a:tc>
                <a:extLst>
                  <a:ext uri="{0D108BD9-81ED-4DB2-BD59-A6C34878D82A}">
                    <a16:rowId xmlns:a16="http://schemas.microsoft.com/office/drawing/2014/main" val="10000"/>
                  </a:ext>
                </a:extLst>
              </a:tr>
              <a:tr h="3159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u="none" strike="noStrike" cap="none" normalizeH="0" baseline="0" dirty="0">
                          <a:ln>
                            <a:noFill/>
                          </a:ln>
                          <a:effectLst/>
                        </a:rPr>
                        <a:t>-</a:t>
                      </a:r>
                      <a:r>
                        <a:rPr kumimoji="0" lang="en-US" altLang="zh-CN" sz="1800" u="none" strike="noStrike" cap="none" normalizeH="0" baseline="0" dirty="0" err="1">
                          <a:ln>
                            <a:noFill/>
                          </a:ln>
                          <a:effectLst/>
                        </a:rPr>
                        <a:t>rw</a:t>
                      </a:r>
                      <a:r>
                        <a:rPr kumimoji="0" lang="en-US" altLang="zh-CN" sz="1800" u="none" strike="noStrike" cap="none" normalizeH="0" baseline="0" dirty="0">
                          <a:ln>
                            <a:noFill/>
                          </a:ln>
                          <a:effectLst/>
                        </a:rPr>
                        <a:t>------- </a:t>
                      </a:r>
                      <a:endParaRPr kumimoji="0" lang="en-US" altLang="zh-CN" sz="1800" b="0" i="0" u="none" strike="noStrike" cap="none" normalizeH="0" baseline="0" dirty="0">
                        <a:ln>
                          <a:noFill/>
                        </a:ln>
                        <a:solidFill>
                          <a:schemeClr val="tx1"/>
                        </a:solidFill>
                        <a:effectLst/>
                        <a:latin typeface="Arial" charset="0"/>
                        <a:ea typeface="宋体" charset="-122"/>
                      </a:endParaRPr>
                    </a:p>
                  </a:txBody>
                  <a:tcPr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u="none" strike="noStrike" cap="none" normalizeH="0" baseline="0" dirty="0">
                          <a:ln>
                            <a:noFill/>
                          </a:ln>
                          <a:effectLst/>
                        </a:rPr>
                        <a:t>600 </a:t>
                      </a:r>
                      <a:endParaRPr kumimoji="0" lang="en-US" altLang="zh-CN" sz="1800" b="0" i="0" u="none" strike="noStrike" cap="none" normalizeH="0" baseline="0" dirty="0">
                        <a:ln>
                          <a:noFill/>
                        </a:ln>
                        <a:solidFill>
                          <a:schemeClr val="tx1"/>
                        </a:solidFill>
                        <a:effectLst/>
                        <a:latin typeface="Arial" charset="0"/>
                        <a:ea typeface="宋体" charset="-122"/>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u="none" strike="noStrike" cap="none" normalizeH="0" baseline="0">
                          <a:ln>
                            <a:noFill/>
                          </a:ln>
                          <a:effectLst/>
                        </a:rPr>
                        <a:t>只有属主才有读取和写入的权限。</a:t>
                      </a:r>
                      <a:endParaRPr kumimoji="0" lang="zh-CN" altLang="en-US" sz="1800" b="0" i="0" u="none" strike="noStrike" cap="none" normalizeH="0" baseline="0">
                        <a:ln>
                          <a:noFill/>
                        </a:ln>
                        <a:solidFill>
                          <a:schemeClr val="tx1"/>
                        </a:solidFill>
                        <a:effectLst/>
                        <a:latin typeface="Arial" charset="0"/>
                        <a:ea typeface="宋体" charset="-122"/>
                      </a:endParaRPr>
                    </a:p>
                  </a:txBody>
                  <a:tcPr anchor="ctr" horzOverflow="overflow"/>
                </a:tc>
                <a:extLst>
                  <a:ext uri="{0D108BD9-81ED-4DB2-BD59-A6C34878D82A}">
                    <a16:rowId xmlns:a16="http://schemas.microsoft.com/office/drawing/2014/main" val="10001"/>
                  </a:ext>
                </a:extLst>
              </a:tr>
              <a:tr h="3175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u="none" strike="noStrike" cap="none" normalizeH="0" baseline="0" dirty="0">
                          <a:ln>
                            <a:noFill/>
                          </a:ln>
                          <a:effectLst/>
                        </a:rPr>
                        <a:t>-</a:t>
                      </a:r>
                      <a:r>
                        <a:rPr kumimoji="0" lang="en-US" altLang="zh-CN" sz="1800" u="none" strike="noStrike" cap="none" normalizeH="0" baseline="0" dirty="0" err="1">
                          <a:ln>
                            <a:noFill/>
                          </a:ln>
                          <a:effectLst/>
                        </a:rPr>
                        <a:t>rw</a:t>
                      </a:r>
                      <a:r>
                        <a:rPr kumimoji="0" lang="en-US" altLang="zh-CN" sz="1800" u="none" strike="noStrike" cap="none" normalizeH="0" baseline="0" dirty="0">
                          <a:ln>
                            <a:noFill/>
                          </a:ln>
                          <a:effectLst/>
                        </a:rPr>
                        <a:t>-r--r--</a:t>
                      </a:r>
                      <a:endParaRPr kumimoji="0" lang="en-US" altLang="zh-CN" sz="1800" b="0" i="0" u="none" strike="noStrike" cap="none" normalizeH="0" baseline="0" dirty="0">
                        <a:ln>
                          <a:noFill/>
                        </a:ln>
                        <a:solidFill>
                          <a:schemeClr val="tx1"/>
                        </a:solidFill>
                        <a:effectLst/>
                        <a:latin typeface="Arial" charset="0"/>
                        <a:ea typeface="宋体" charset="-122"/>
                      </a:endParaRPr>
                    </a:p>
                  </a:txBody>
                  <a:tcPr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u="none" strike="noStrike" cap="none" normalizeH="0" baseline="0" dirty="0">
                          <a:ln>
                            <a:noFill/>
                          </a:ln>
                          <a:effectLst/>
                        </a:rPr>
                        <a:t>644 </a:t>
                      </a:r>
                      <a:endParaRPr kumimoji="0" lang="en-US" altLang="zh-CN" sz="1800" b="0" i="0" u="none" strike="noStrike" cap="none" normalizeH="0" baseline="0" dirty="0">
                        <a:ln>
                          <a:noFill/>
                        </a:ln>
                        <a:solidFill>
                          <a:schemeClr val="tx1"/>
                        </a:solidFill>
                        <a:effectLst/>
                        <a:latin typeface="Arial" charset="0"/>
                        <a:ea typeface="宋体" charset="-122"/>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u="none" strike="noStrike" cap="none" normalizeH="0" baseline="0">
                          <a:ln>
                            <a:noFill/>
                          </a:ln>
                          <a:effectLst/>
                        </a:rPr>
                        <a:t>只有属主才有读取和写入的权限；同组人和其他人只有读取的权限。</a:t>
                      </a:r>
                      <a:endParaRPr kumimoji="0" lang="zh-CN" altLang="en-US" sz="1800" b="0" i="0" u="none" strike="noStrike" cap="none" normalizeH="0" baseline="0">
                        <a:ln>
                          <a:noFill/>
                        </a:ln>
                        <a:solidFill>
                          <a:schemeClr val="tx1"/>
                        </a:solidFill>
                        <a:effectLst/>
                        <a:latin typeface="Arial" charset="0"/>
                        <a:ea typeface="宋体" charset="-122"/>
                      </a:endParaRPr>
                    </a:p>
                  </a:txBody>
                  <a:tcPr anchor="ctr" horzOverflow="overflow"/>
                </a:tc>
                <a:extLst>
                  <a:ext uri="{0D108BD9-81ED-4DB2-BD59-A6C34878D82A}">
                    <a16:rowId xmlns:a16="http://schemas.microsoft.com/office/drawing/2014/main" val="10002"/>
                  </a:ext>
                </a:extLst>
              </a:tr>
              <a:tr h="3159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u="none" strike="noStrike" cap="none" normalizeH="0" baseline="0" dirty="0">
                          <a:ln>
                            <a:noFill/>
                          </a:ln>
                          <a:effectLst/>
                        </a:rPr>
                        <a:t>-</a:t>
                      </a:r>
                      <a:r>
                        <a:rPr kumimoji="0" lang="en-US" altLang="zh-CN" sz="1800" u="none" strike="noStrike" cap="none" normalizeH="0" baseline="0" dirty="0" err="1">
                          <a:ln>
                            <a:noFill/>
                          </a:ln>
                          <a:effectLst/>
                        </a:rPr>
                        <a:t>rwx</a:t>
                      </a:r>
                      <a:r>
                        <a:rPr kumimoji="0" lang="en-US" altLang="zh-CN" sz="1800" u="none" strike="noStrike" cap="none" normalizeH="0" baseline="0" dirty="0">
                          <a:ln>
                            <a:noFill/>
                          </a:ln>
                          <a:effectLst/>
                        </a:rPr>
                        <a:t>------ </a:t>
                      </a:r>
                      <a:endParaRPr kumimoji="0" lang="en-US" altLang="zh-CN" sz="1800" b="0" i="0" u="none" strike="noStrike" cap="none" normalizeH="0" baseline="0" dirty="0">
                        <a:ln>
                          <a:noFill/>
                        </a:ln>
                        <a:solidFill>
                          <a:schemeClr val="tx1"/>
                        </a:solidFill>
                        <a:effectLst/>
                        <a:latin typeface="Arial" charset="0"/>
                        <a:ea typeface="宋体" charset="-122"/>
                      </a:endParaRPr>
                    </a:p>
                  </a:txBody>
                  <a:tcPr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u="none" strike="noStrike" cap="none" normalizeH="0" baseline="0" dirty="0">
                          <a:ln>
                            <a:noFill/>
                          </a:ln>
                          <a:effectLst/>
                        </a:rPr>
                        <a:t>700 </a:t>
                      </a:r>
                      <a:endParaRPr kumimoji="0" lang="en-US" altLang="zh-CN" sz="1800" b="0" i="0" u="none" strike="noStrike" cap="none" normalizeH="0" baseline="0" dirty="0">
                        <a:ln>
                          <a:noFill/>
                        </a:ln>
                        <a:solidFill>
                          <a:schemeClr val="tx1"/>
                        </a:solidFill>
                        <a:effectLst/>
                        <a:latin typeface="Arial" charset="0"/>
                        <a:ea typeface="宋体" charset="-122"/>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u="none" strike="noStrike" cap="none" normalizeH="0" baseline="0">
                          <a:ln>
                            <a:noFill/>
                          </a:ln>
                          <a:effectLst/>
                        </a:rPr>
                        <a:t>只有属主才有读取、写入、和执行的权限。</a:t>
                      </a:r>
                      <a:endParaRPr kumimoji="0" lang="zh-CN" altLang="en-US" sz="1800" b="0" i="0" u="none" strike="noStrike" cap="none" normalizeH="0" baseline="0">
                        <a:ln>
                          <a:noFill/>
                        </a:ln>
                        <a:solidFill>
                          <a:schemeClr val="tx1"/>
                        </a:solidFill>
                        <a:effectLst/>
                        <a:latin typeface="Arial" charset="0"/>
                        <a:ea typeface="宋体" charset="-122"/>
                      </a:endParaRPr>
                    </a:p>
                  </a:txBody>
                  <a:tcPr anchor="ctr" horzOverflow="overflow"/>
                </a:tc>
                <a:extLst>
                  <a:ext uri="{0D108BD9-81ED-4DB2-BD59-A6C34878D82A}">
                    <a16:rowId xmlns:a16="http://schemas.microsoft.com/office/drawing/2014/main" val="10003"/>
                  </a:ext>
                </a:extLst>
              </a:tr>
              <a:tr h="3175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u="none" strike="noStrike" cap="none" normalizeH="0" baseline="0" dirty="0">
                          <a:ln>
                            <a:noFill/>
                          </a:ln>
                          <a:effectLst/>
                        </a:rPr>
                        <a:t>-</a:t>
                      </a:r>
                      <a:r>
                        <a:rPr kumimoji="0" lang="en-US" altLang="zh-CN" sz="1800" u="none" strike="noStrike" cap="none" normalizeH="0" baseline="0" dirty="0" err="1">
                          <a:ln>
                            <a:noFill/>
                          </a:ln>
                          <a:effectLst/>
                        </a:rPr>
                        <a:t>rwxr</a:t>
                      </a:r>
                      <a:r>
                        <a:rPr kumimoji="0" lang="en-US" altLang="zh-CN" sz="1800" u="none" strike="noStrike" cap="none" normalizeH="0" baseline="0" dirty="0">
                          <a:ln>
                            <a:noFill/>
                          </a:ln>
                          <a:effectLst/>
                        </a:rPr>
                        <a:t>-</a:t>
                      </a:r>
                      <a:r>
                        <a:rPr kumimoji="0" lang="en-US" altLang="zh-CN" sz="1800" u="none" strike="noStrike" cap="none" normalizeH="0" baseline="0" dirty="0" err="1">
                          <a:ln>
                            <a:noFill/>
                          </a:ln>
                          <a:effectLst/>
                        </a:rPr>
                        <a:t>xr</a:t>
                      </a:r>
                      <a:r>
                        <a:rPr kumimoji="0" lang="en-US" altLang="zh-CN" sz="1800" u="none" strike="noStrike" cap="none" normalizeH="0" baseline="0" dirty="0">
                          <a:ln>
                            <a:noFill/>
                          </a:ln>
                          <a:effectLst/>
                        </a:rPr>
                        <a:t>-x </a:t>
                      </a:r>
                      <a:endParaRPr kumimoji="0" lang="en-US" altLang="zh-CN" sz="1800" b="0" i="0" u="none" strike="noStrike" cap="none" normalizeH="0" baseline="0" dirty="0">
                        <a:ln>
                          <a:noFill/>
                        </a:ln>
                        <a:solidFill>
                          <a:schemeClr val="tx1"/>
                        </a:solidFill>
                        <a:effectLst/>
                        <a:latin typeface="Arial" charset="0"/>
                        <a:ea typeface="宋体" charset="-122"/>
                      </a:endParaRPr>
                    </a:p>
                  </a:txBody>
                  <a:tcPr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u="none" strike="noStrike" cap="none" normalizeH="0" baseline="0" dirty="0">
                          <a:ln>
                            <a:noFill/>
                          </a:ln>
                          <a:effectLst/>
                        </a:rPr>
                        <a:t>755 </a:t>
                      </a:r>
                      <a:endParaRPr kumimoji="0" lang="en-US" altLang="zh-CN" sz="1800" b="0" i="0" u="none" strike="noStrike" cap="none" normalizeH="0" baseline="0" dirty="0">
                        <a:ln>
                          <a:noFill/>
                        </a:ln>
                        <a:solidFill>
                          <a:schemeClr val="tx1"/>
                        </a:solidFill>
                        <a:effectLst/>
                        <a:latin typeface="Arial" charset="0"/>
                        <a:ea typeface="宋体" charset="-122"/>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u="none" strike="noStrike" cap="none" normalizeH="0" baseline="0" dirty="0">
                          <a:ln>
                            <a:noFill/>
                          </a:ln>
                          <a:effectLst/>
                        </a:rPr>
                        <a:t>属主有读取、写入、和执行的权限；同组人和其他人只有读取和执行的权限。</a:t>
                      </a:r>
                      <a:endParaRPr kumimoji="0" lang="zh-CN" altLang="en-US" sz="1800" b="0" i="0" u="none" strike="noStrike" cap="none" normalizeH="0" baseline="0" dirty="0">
                        <a:ln>
                          <a:noFill/>
                        </a:ln>
                        <a:solidFill>
                          <a:schemeClr val="tx1"/>
                        </a:solidFill>
                        <a:effectLst/>
                        <a:latin typeface="Arial" charset="0"/>
                        <a:ea typeface="宋体" charset="-122"/>
                      </a:endParaRPr>
                    </a:p>
                  </a:txBody>
                  <a:tcPr anchor="ctr" horzOverflow="overflow"/>
                </a:tc>
                <a:extLst>
                  <a:ext uri="{0D108BD9-81ED-4DB2-BD59-A6C34878D82A}">
                    <a16:rowId xmlns:a16="http://schemas.microsoft.com/office/drawing/2014/main" val="10004"/>
                  </a:ext>
                </a:extLst>
              </a:tr>
              <a:tr h="3175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u="none" strike="noStrike" cap="none" normalizeH="0" baseline="0" dirty="0">
                          <a:ln>
                            <a:noFill/>
                          </a:ln>
                          <a:effectLst/>
                        </a:rPr>
                        <a:t>-</a:t>
                      </a:r>
                      <a:r>
                        <a:rPr kumimoji="0" lang="en-US" altLang="zh-CN" sz="1800" u="none" strike="noStrike" cap="none" normalizeH="0" baseline="0" dirty="0" err="1">
                          <a:ln>
                            <a:noFill/>
                          </a:ln>
                          <a:effectLst/>
                        </a:rPr>
                        <a:t>rwx</a:t>
                      </a:r>
                      <a:r>
                        <a:rPr kumimoji="0" lang="en-US" altLang="zh-CN" sz="1800" u="none" strike="noStrike" cap="none" normalizeH="0" baseline="0" dirty="0">
                          <a:ln>
                            <a:noFill/>
                          </a:ln>
                          <a:effectLst/>
                        </a:rPr>
                        <a:t>--x--x </a:t>
                      </a:r>
                      <a:endParaRPr kumimoji="0" lang="en-US" altLang="zh-CN" sz="1800" b="0" i="0" u="none" strike="noStrike" cap="none" normalizeH="0" baseline="0" dirty="0">
                        <a:ln>
                          <a:noFill/>
                        </a:ln>
                        <a:solidFill>
                          <a:schemeClr val="tx1"/>
                        </a:solidFill>
                        <a:effectLst/>
                        <a:latin typeface="Arial" charset="0"/>
                        <a:ea typeface="宋体" charset="-122"/>
                      </a:endParaRPr>
                    </a:p>
                  </a:txBody>
                  <a:tcPr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u="none" strike="noStrike" cap="none" normalizeH="0" baseline="0" dirty="0">
                          <a:ln>
                            <a:noFill/>
                          </a:ln>
                          <a:effectLst/>
                        </a:rPr>
                        <a:t>711 </a:t>
                      </a:r>
                      <a:endParaRPr kumimoji="0" lang="en-US" altLang="zh-CN" sz="1800" b="0" i="0" u="none" strike="noStrike" cap="none" normalizeH="0" baseline="0" dirty="0">
                        <a:ln>
                          <a:noFill/>
                        </a:ln>
                        <a:solidFill>
                          <a:schemeClr val="tx1"/>
                        </a:solidFill>
                        <a:effectLst/>
                        <a:latin typeface="Arial" charset="0"/>
                        <a:ea typeface="宋体" charset="-122"/>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u="none" strike="noStrike" cap="none" normalizeH="0" baseline="0" dirty="0">
                          <a:ln>
                            <a:noFill/>
                          </a:ln>
                          <a:effectLst/>
                        </a:rPr>
                        <a:t>属主有读取、写入、和执行权限；同组人和其他人只有执行权限。</a:t>
                      </a:r>
                      <a:endParaRPr kumimoji="0" lang="zh-CN" altLang="en-US" sz="1800" b="0" i="0" u="none" strike="noStrike" cap="none" normalizeH="0" baseline="0" dirty="0">
                        <a:ln>
                          <a:noFill/>
                        </a:ln>
                        <a:solidFill>
                          <a:schemeClr val="tx1"/>
                        </a:solidFill>
                        <a:effectLst/>
                        <a:latin typeface="Arial" charset="0"/>
                        <a:ea typeface="宋体" charset="-122"/>
                      </a:endParaRPr>
                    </a:p>
                  </a:txBody>
                  <a:tcPr anchor="ctr" horzOverflow="overflow"/>
                </a:tc>
                <a:extLst>
                  <a:ext uri="{0D108BD9-81ED-4DB2-BD59-A6C34878D82A}">
                    <a16:rowId xmlns:a16="http://schemas.microsoft.com/office/drawing/2014/main" val="10005"/>
                  </a:ext>
                </a:extLst>
              </a:tr>
              <a:tr h="3159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u="none" strike="noStrike" cap="none" normalizeH="0" baseline="0">
                          <a:ln>
                            <a:noFill/>
                          </a:ln>
                          <a:effectLst/>
                        </a:rPr>
                        <a:t>-rw-rw-rw- </a:t>
                      </a:r>
                      <a:endParaRPr kumimoji="0" lang="en-US" altLang="zh-CN" sz="1800" b="0" i="0" u="none" strike="noStrike" cap="none" normalizeH="0" baseline="0">
                        <a:ln>
                          <a:noFill/>
                        </a:ln>
                        <a:solidFill>
                          <a:schemeClr val="tx1"/>
                        </a:solidFill>
                        <a:effectLst/>
                        <a:latin typeface="Arial" charset="0"/>
                        <a:ea typeface="宋体" charset="-122"/>
                      </a:endParaRPr>
                    </a:p>
                  </a:txBody>
                  <a:tcPr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u="none" strike="noStrike" cap="none" normalizeH="0" baseline="0" dirty="0">
                          <a:ln>
                            <a:noFill/>
                          </a:ln>
                          <a:effectLst/>
                        </a:rPr>
                        <a:t>666 </a:t>
                      </a:r>
                      <a:endParaRPr kumimoji="0" lang="en-US" altLang="zh-CN" sz="1800" b="0" i="0" u="none" strike="noStrike" cap="none" normalizeH="0" baseline="0" dirty="0">
                        <a:ln>
                          <a:noFill/>
                        </a:ln>
                        <a:solidFill>
                          <a:schemeClr val="tx1"/>
                        </a:solidFill>
                        <a:effectLst/>
                        <a:latin typeface="Arial" charset="0"/>
                        <a:ea typeface="宋体" charset="-122"/>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u="none" strike="noStrike" cap="none" normalizeH="0" baseline="0" dirty="0">
                          <a:ln>
                            <a:noFill/>
                          </a:ln>
                          <a:effectLst/>
                        </a:rPr>
                        <a:t>每个人都能够读取和写入文件。</a:t>
                      </a:r>
                      <a:endParaRPr kumimoji="0" lang="zh-CN" altLang="en-US" sz="1800" b="0" i="0" u="none" strike="noStrike" cap="none" normalizeH="0" baseline="0" dirty="0">
                        <a:ln>
                          <a:noFill/>
                        </a:ln>
                        <a:solidFill>
                          <a:schemeClr val="tx1"/>
                        </a:solidFill>
                        <a:effectLst/>
                        <a:latin typeface="Arial" charset="0"/>
                        <a:ea typeface="宋体" charset="-122"/>
                      </a:endParaRPr>
                    </a:p>
                  </a:txBody>
                  <a:tcPr anchor="ctr" horzOverflow="overflow"/>
                </a:tc>
                <a:extLst>
                  <a:ext uri="{0D108BD9-81ED-4DB2-BD59-A6C34878D82A}">
                    <a16:rowId xmlns:a16="http://schemas.microsoft.com/office/drawing/2014/main" val="10006"/>
                  </a:ext>
                </a:extLst>
              </a:tr>
              <a:tr h="3175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u="none" strike="noStrike" cap="none" normalizeH="0" baseline="0">
                          <a:ln>
                            <a:noFill/>
                          </a:ln>
                          <a:effectLst/>
                        </a:rPr>
                        <a:t>-rwxrwxrwx </a:t>
                      </a:r>
                      <a:endParaRPr kumimoji="0" lang="en-US" altLang="zh-CN" sz="1800" b="0" i="0" u="none" strike="noStrike" cap="none" normalizeH="0" baseline="0">
                        <a:ln>
                          <a:noFill/>
                        </a:ln>
                        <a:solidFill>
                          <a:schemeClr val="tx1"/>
                        </a:solidFill>
                        <a:effectLst/>
                        <a:latin typeface="Arial" charset="0"/>
                        <a:ea typeface="宋体" charset="-122"/>
                      </a:endParaRPr>
                    </a:p>
                  </a:txBody>
                  <a:tcPr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u="none" strike="noStrike" cap="none" normalizeH="0" baseline="0" dirty="0">
                          <a:ln>
                            <a:noFill/>
                          </a:ln>
                          <a:effectLst/>
                        </a:rPr>
                        <a:t>777 </a:t>
                      </a:r>
                      <a:endParaRPr kumimoji="0" lang="en-US" altLang="zh-CN" sz="1800" b="0" i="0" u="none" strike="noStrike" cap="none" normalizeH="0" baseline="0" dirty="0">
                        <a:ln>
                          <a:noFill/>
                        </a:ln>
                        <a:solidFill>
                          <a:schemeClr val="tx1"/>
                        </a:solidFill>
                        <a:effectLst/>
                        <a:latin typeface="Arial" charset="0"/>
                        <a:ea typeface="宋体" charset="-122"/>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u="none" strike="noStrike" cap="none" normalizeH="0" baseline="0" dirty="0">
                          <a:ln>
                            <a:noFill/>
                          </a:ln>
                          <a:effectLst/>
                        </a:rPr>
                        <a:t>每个人都能够读取、写入、和执行。</a:t>
                      </a:r>
                      <a:endParaRPr kumimoji="0" lang="zh-CN" altLang="en-US" sz="1800" b="0" i="0" u="none" strike="noStrike" cap="none" normalizeH="0" baseline="0" dirty="0">
                        <a:ln>
                          <a:noFill/>
                        </a:ln>
                        <a:solidFill>
                          <a:schemeClr val="tx1"/>
                        </a:solidFill>
                        <a:effectLst/>
                        <a:latin typeface="Arial" charset="0"/>
                        <a:ea typeface="宋体" charset="-122"/>
                      </a:endParaRPr>
                    </a:p>
                  </a:txBody>
                  <a:tcPr anchor="ctr" horzOverflow="overflow"/>
                </a:tc>
                <a:extLst>
                  <a:ext uri="{0D108BD9-81ED-4DB2-BD59-A6C34878D82A}">
                    <a16:rowId xmlns:a16="http://schemas.microsoft.com/office/drawing/2014/main" val="10007"/>
                  </a:ext>
                </a:extLst>
              </a:tr>
              <a:tr h="3159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u="none" strike="noStrike" cap="none" normalizeH="0" baseline="0" dirty="0" err="1">
                          <a:ln>
                            <a:noFill/>
                          </a:ln>
                          <a:effectLst/>
                        </a:rPr>
                        <a:t>drwx</a:t>
                      </a:r>
                      <a:r>
                        <a:rPr kumimoji="0" lang="en-US" altLang="zh-CN" sz="1800" u="none" strike="noStrike" cap="none" normalizeH="0" baseline="0" dirty="0">
                          <a:ln>
                            <a:noFill/>
                          </a:ln>
                          <a:effectLst/>
                        </a:rPr>
                        <a:t>------ </a:t>
                      </a:r>
                      <a:endParaRPr kumimoji="0" lang="en-US" altLang="zh-CN" sz="1800" b="0" i="0" u="none" strike="noStrike" cap="none" normalizeH="0" baseline="0" dirty="0">
                        <a:ln>
                          <a:noFill/>
                        </a:ln>
                        <a:solidFill>
                          <a:schemeClr val="tx1"/>
                        </a:solidFill>
                        <a:effectLst/>
                        <a:latin typeface="Arial" charset="0"/>
                        <a:ea typeface="宋体" charset="-122"/>
                      </a:endParaRPr>
                    </a:p>
                  </a:txBody>
                  <a:tcPr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u="none" strike="noStrike" cap="none" normalizeH="0" baseline="0" dirty="0">
                          <a:ln>
                            <a:noFill/>
                          </a:ln>
                          <a:effectLst/>
                        </a:rPr>
                        <a:t>700 </a:t>
                      </a:r>
                      <a:endParaRPr kumimoji="0" lang="en-US" altLang="zh-CN" sz="1800" b="0" i="0" u="none" strike="noStrike" cap="none" normalizeH="0" baseline="0" dirty="0">
                        <a:ln>
                          <a:noFill/>
                        </a:ln>
                        <a:solidFill>
                          <a:schemeClr val="tx1"/>
                        </a:solidFill>
                        <a:effectLst/>
                        <a:latin typeface="Arial" charset="0"/>
                        <a:ea typeface="宋体" charset="-122"/>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u="none" strike="noStrike" cap="none" normalizeH="0" baseline="0" dirty="0">
                          <a:ln>
                            <a:noFill/>
                          </a:ln>
                          <a:effectLst/>
                        </a:rPr>
                        <a:t>只有属主能在目录中读取、写入。</a:t>
                      </a:r>
                      <a:endParaRPr kumimoji="0" lang="zh-CN" altLang="en-US" sz="1800" b="0" i="0" u="none" strike="noStrike" cap="none" normalizeH="0" baseline="0" dirty="0">
                        <a:ln>
                          <a:noFill/>
                        </a:ln>
                        <a:solidFill>
                          <a:schemeClr val="tx1"/>
                        </a:solidFill>
                        <a:effectLst/>
                        <a:latin typeface="Arial" charset="0"/>
                        <a:ea typeface="宋体" charset="-122"/>
                      </a:endParaRPr>
                    </a:p>
                  </a:txBody>
                  <a:tcPr anchor="ctr" horzOverflow="overflow"/>
                </a:tc>
                <a:extLst>
                  <a:ext uri="{0D108BD9-81ED-4DB2-BD59-A6C34878D82A}">
                    <a16:rowId xmlns:a16="http://schemas.microsoft.com/office/drawing/2014/main" val="10008"/>
                  </a:ext>
                </a:extLst>
              </a:tr>
              <a:tr h="3175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u="none" strike="noStrike" cap="none" normalizeH="0" baseline="0">
                          <a:ln>
                            <a:noFill/>
                          </a:ln>
                          <a:effectLst/>
                        </a:rPr>
                        <a:t>drwxr-xr-x </a:t>
                      </a:r>
                      <a:endParaRPr kumimoji="0" lang="en-US" altLang="zh-CN" sz="1800" b="0" i="0" u="none" strike="noStrike" cap="none" normalizeH="0" baseline="0">
                        <a:ln>
                          <a:noFill/>
                        </a:ln>
                        <a:solidFill>
                          <a:schemeClr val="tx1"/>
                        </a:solidFill>
                        <a:effectLst/>
                        <a:latin typeface="Arial" charset="0"/>
                        <a:ea typeface="宋体" charset="-122"/>
                      </a:endParaRPr>
                    </a:p>
                  </a:txBody>
                  <a:tcPr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u="none" strike="noStrike" cap="none" normalizeH="0" baseline="0" dirty="0">
                          <a:ln>
                            <a:noFill/>
                          </a:ln>
                          <a:effectLst/>
                        </a:rPr>
                        <a:t>755 </a:t>
                      </a:r>
                      <a:endParaRPr kumimoji="0" lang="en-US" altLang="zh-CN" sz="1800" b="0" i="0" u="none" strike="noStrike" cap="none" normalizeH="0" baseline="0" dirty="0">
                        <a:ln>
                          <a:noFill/>
                        </a:ln>
                        <a:solidFill>
                          <a:schemeClr val="tx1"/>
                        </a:solidFill>
                        <a:effectLst/>
                        <a:latin typeface="Arial" charset="0"/>
                        <a:ea typeface="宋体" charset="-122"/>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u="none" strike="noStrike" cap="none" normalizeH="0" baseline="0" dirty="0">
                          <a:ln>
                            <a:noFill/>
                          </a:ln>
                          <a:effectLst/>
                        </a:rPr>
                        <a:t>每个人都能够读取目录，但是其中的内容却只能被属主改变。</a:t>
                      </a:r>
                      <a:endParaRPr kumimoji="0" lang="zh-CN" altLang="en-US" sz="1800" b="0" i="0" u="none" strike="noStrike" cap="none" normalizeH="0" baseline="0" dirty="0">
                        <a:ln>
                          <a:noFill/>
                        </a:ln>
                        <a:solidFill>
                          <a:schemeClr val="tx1"/>
                        </a:solidFill>
                        <a:effectLst/>
                        <a:latin typeface="Arial" charset="0"/>
                        <a:ea typeface="宋体" charset="-122"/>
                      </a:endParaRPr>
                    </a:p>
                  </a:txBody>
                  <a:tcPr anchor="ctr" horzOverflow="overflow"/>
                </a:tc>
                <a:extLst>
                  <a:ext uri="{0D108BD9-81ED-4DB2-BD59-A6C34878D82A}">
                    <a16:rowId xmlns:a16="http://schemas.microsoft.com/office/drawing/2014/main" val="10009"/>
                  </a:ext>
                </a:extLst>
              </a:tr>
            </a:tbl>
          </a:graphicData>
        </a:graphic>
      </p:graphicFrame>
      <p:sp>
        <p:nvSpPr>
          <p:cNvPr id="8" name="Text Box 12"/>
          <p:cNvSpPr txBox="1">
            <a:spLocks noChangeArrowheads="1"/>
          </p:cNvSpPr>
          <p:nvPr/>
        </p:nvSpPr>
        <p:spPr bwMode="auto">
          <a:xfrm>
            <a:off x="2481708" y="3501009"/>
            <a:ext cx="7646740" cy="1348061"/>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pPr>
              <a:lnSpc>
                <a:spcPct val="120000"/>
              </a:lnSpc>
              <a:buClr>
                <a:srgbClr val="FF3300"/>
              </a:buClr>
              <a:buFont typeface="Wingdings" pitchFamily="2" charset="2"/>
              <a:buNone/>
            </a:pPr>
            <a:r>
              <a:rPr lang="zh-CN" altLang="en-US" dirty="0">
                <a:solidFill>
                  <a:srgbClr val="C00000"/>
                </a:solidFill>
                <a:ea typeface="黑体" pitchFamily="49" charset="-122"/>
              </a:rPr>
              <a:t> 每个用户都拥有自己的专属目录（主目录），通常放置在 </a:t>
            </a:r>
            <a:r>
              <a:rPr lang="zh-CN" altLang="en-US" dirty="0">
                <a:solidFill>
                  <a:srgbClr val="C00000"/>
                </a:solidFill>
                <a:latin typeface="Courier New" pitchFamily="49" charset="0"/>
                <a:ea typeface="黑体" pitchFamily="49" charset="-122"/>
              </a:rPr>
              <a:t>/</a:t>
            </a:r>
            <a:r>
              <a:rPr lang="en-US" altLang="zh-CN" dirty="0">
                <a:solidFill>
                  <a:srgbClr val="C00000"/>
                </a:solidFill>
                <a:latin typeface="Courier New" pitchFamily="49" charset="0"/>
                <a:ea typeface="黑体" pitchFamily="49" charset="-122"/>
              </a:rPr>
              <a:t>home</a:t>
            </a:r>
            <a:r>
              <a:rPr lang="en-US" altLang="zh-CN" dirty="0">
                <a:solidFill>
                  <a:srgbClr val="C00000"/>
                </a:solidFill>
                <a:ea typeface="黑体" pitchFamily="49" charset="-122"/>
              </a:rPr>
              <a:t> </a:t>
            </a:r>
            <a:r>
              <a:rPr lang="zh-CN" altLang="en-US" dirty="0">
                <a:solidFill>
                  <a:srgbClr val="C00000"/>
                </a:solidFill>
                <a:ea typeface="黑体" pitchFamily="49" charset="-122"/>
              </a:rPr>
              <a:t>目录下，这些专属目录的默认权限通常为</a:t>
            </a:r>
            <a:br>
              <a:rPr lang="zh-CN" altLang="en-US" dirty="0">
                <a:solidFill>
                  <a:srgbClr val="C00000"/>
                </a:solidFill>
                <a:ea typeface="黑体" pitchFamily="49" charset="-122"/>
              </a:rPr>
            </a:br>
            <a:r>
              <a:rPr lang="zh-CN" altLang="en-US" dirty="0">
                <a:solidFill>
                  <a:srgbClr val="C00000"/>
                </a:solidFill>
                <a:ea typeface="黑体" pitchFamily="49" charset="-122"/>
              </a:rPr>
              <a:t>                     </a:t>
            </a:r>
            <a:r>
              <a:rPr lang="en-US" altLang="zh-CN" sz="3200" dirty="0" err="1">
                <a:solidFill>
                  <a:srgbClr val="C00000"/>
                </a:solidFill>
                <a:latin typeface="Courier New" pitchFamily="49" charset="0"/>
                <a:ea typeface="黑体" pitchFamily="49" charset="-122"/>
              </a:rPr>
              <a:t>drwx</a:t>
            </a:r>
            <a:r>
              <a:rPr lang="en-US" altLang="zh-CN" sz="3200" dirty="0">
                <a:solidFill>
                  <a:srgbClr val="C00000"/>
                </a:solidFill>
                <a:latin typeface="Courier New" pitchFamily="49" charset="0"/>
                <a:ea typeface="黑体" pitchFamily="49" charset="-122"/>
              </a:rPr>
              <a:t>------</a:t>
            </a:r>
          </a:p>
        </p:txBody>
      </p:sp>
    </p:spTree>
    <p:extLst>
      <p:ext uri="{BB962C8B-B14F-4D97-AF65-F5344CB8AC3E}">
        <p14:creationId xmlns:p14="http://schemas.microsoft.com/office/powerpoint/2010/main" val="790662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与权限相关的命令</a:t>
            </a:r>
          </a:p>
        </p:txBody>
      </p:sp>
      <p:sp>
        <p:nvSpPr>
          <p:cNvPr id="3" name="内容占位符 2"/>
          <p:cNvSpPr>
            <a:spLocks noGrp="1"/>
          </p:cNvSpPr>
          <p:nvPr>
            <p:ph idx="1"/>
          </p:nvPr>
        </p:nvSpPr>
        <p:spPr/>
        <p:txBody>
          <a:bodyPr/>
          <a:lstStyle/>
          <a:p>
            <a:r>
              <a:rPr lang="en-US" altLang="zh-CN" dirty="0" err="1"/>
              <a:t>chmod</a:t>
            </a:r>
            <a:endParaRPr lang="en-US" altLang="zh-CN" dirty="0"/>
          </a:p>
          <a:p>
            <a:pPr lvl="1"/>
            <a:r>
              <a:rPr lang="zh-CN" altLang="en-US" dirty="0"/>
              <a:t>改变文件或目录的权限</a:t>
            </a:r>
          </a:p>
          <a:p>
            <a:r>
              <a:rPr lang="en-US" altLang="zh-CN" dirty="0" err="1"/>
              <a:t>chown</a:t>
            </a:r>
            <a:endParaRPr lang="en-US" altLang="zh-CN" dirty="0"/>
          </a:p>
          <a:p>
            <a:pPr lvl="1"/>
            <a:r>
              <a:rPr lang="zh-CN" altLang="en-US" dirty="0"/>
              <a:t>改变文件或目录的属主（所有者）</a:t>
            </a:r>
          </a:p>
          <a:p>
            <a:r>
              <a:rPr lang="en-US" altLang="zh-CN" dirty="0" err="1"/>
              <a:t>chgrp</a:t>
            </a:r>
            <a:endParaRPr lang="en-US" altLang="zh-CN" dirty="0"/>
          </a:p>
          <a:p>
            <a:pPr lvl="1"/>
            <a:r>
              <a:rPr lang="zh-CN" altLang="en-US" dirty="0"/>
              <a:t>改变文件或目录所属的组</a:t>
            </a:r>
          </a:p>
          <a:p>
            <a:r>
              <a:rPr lang="en-US" altLang="zh-CN" dirty="0" err="1"/>
              <a:t>umask</a:t>
            </a:r>
            <a:endParaRPr lang="en-US" altLang="zh-CN" dirty="0"/>
          </a:p>
          <a:p>
            <a:pPr lvl="1"/>
            <a:r>
              <a:rPr lang="zh-CN" altLang="en-US" dirty="0"/>
              <a:t>设置文件的缺省生成掩码</a:t>
            </a:r>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35</a:t>
            </a:fld>
            <a:endParaRPr lang="en-US" altLang="zh-CN" dirty="0"/>
          </a:p>
        </p:txBody>
      </p:sp>
    </p:spTree>
    <p:extLst>
      <p:ext uri="{BB962C8B-B14F-4D97-AF65-F5344CB8AC3E}">
        <p14:creationId xmlns:p14="http://schemas.microsoft.com/office/powerpoint/2010/main" val="39416457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修改文件</a:t>
            </a:r>
            <a:r>
              <a:rPr lang="en-US" altLang="zh-CN" dirty="0"/>
              <a:t>/</a:t>
            </a:r>
            <a:r>
              <a:rPr lang="zh-CN" altLang="en-US" dirty="0"/>
              <a:t>目录的权限</a:t>
            </a:r>
          </a:p>
        </p:txBody>
      </p:sp>
      <p:sp>
        <p:nvSpPr>
          <p:cNvPr id="3" name="内容占位符 2"/>
          <p:cNvSpPr>
            <a:spLocks noGrp="1"/>
          </p:cNvSpPr>
          <p:nvPr>
            <p:ph idx="1"/>
          </p:nvPr>
        </p:nvSpPr>
        <p:spPr>
          <a:xfrm>
            <a:off x="1485544" y="1566033"/>
            <a:ext cx="8229600" cy="4646141"/>
          </a:xfrm>
        </p:spPr>
        <p:txBody>
          <a:bodyPr/>
          <a:lstStyle/>
          <a:p>
            <a:r>
              <a:rPr lang="zh-CN" altLang="en-US" dirty="0"/>
              <a:t>更改已有文件或目录的访问权限</a:t>
            </a:r>
            <a:endParaRPr lang="en-US" altLang="zh-CN" dirty="0"/>
          </a:p>
          <a:p>
            <a:pPr lvl="1"/>
            <a:r>
              <a:rPr lang="zh-CN" altLang="en-US" dirty="0"/>
              <a:t>使用</a:t>
            </a:r>
            <a:r>
              <a:rPr lang="en-US" altLang="zh-CN" dirty="0" err="1"/>
              <a:t>chmod</a:t>
            </a:r>
            <a:r>
              <a:rPr lang="zh-CN" altLang="en-US" dirty="0"/>
              <a:t>命令</a:t>
            </a:r>
            <a:endParaRPr lang="en-US" altLang="zh-CN" dirty="0"/>
          </a:p>
          <a:p>
            <a:r>
              <a:rPr lang="en-US" altLang="zh-CN" dirty="0" err="1"/>
              <a:t>chmod</a:t>
            </a:r>
            <a:r>
              <a:rPr lang="zh-CN" altLang="en-US" dirty="0"/>
              <a:t>命令</a:t>
            </a:r>
            <a:r>
              <a:rPr lang="zh-CN" altLang="zh-CN" dirty="0"/>
              <a:t>有两种设置方法</a:t>
            </a:r>
            <a:endParaRPr lang="en-US" altLang="zh-CN" dirty="0"/>
          </a:p>
          <a:p>
            <a:pPr lvl="1"/>
            <a:r>
              <a:rPr lang="zh-CN" altLang="zh-CN" dirty="0"/>
              <a:t>文字设定法</a:t>
            </a:r>
            <a:endParaRPr lang="en-US" altLang="zh-CN" dirty="0"/>
          </a:p>
          <a:p>
            <a:pPr lvl="2"/>
            <a:r>
              <a:rPr lang="zh-CN" altLang="en-US" dirty="0"/>
              <a:t>使用字母和操作符表达式来修改或设定文件的访问权限</a:t>
            </a:r>
            <a:endParaRPr lang="en-US" altLang="zh-CN" dirty="0"/>
          </a:p>
          <a:p>
            <a:pPr lvl="2"/>
            <a:r>
              <a:rPr lang="en-US" altLang="zh-CN" dirty="0" err="1">
                <a:solidFill>
                  <a:schemeClr val="accent6">
                    <a:lumMod val="75000"/>
                  </a:schemeClr>
                </a:solidFill>
              </a:rPr>
              <a:t>chmod</a:t>
            </a:r>
            <a:r>
              <a:rPr lang="en-US" altLang="zh-CN" dirty="0">
                <a:solidFill>
                  <a:schemeClr val="accent6">
                    <a:lumMod val="75000"/>
                  </a:schemeClr>
                </a:solidFill>
              </a:rPr>
              <a:t>  [-R]  &lt;</a:t>
            </a:r>
            <a:r>
              <a:rPr lang="zh-CN" altLang="en-US" dirty="0">
                <a:solidFill>
                  <a:srgbClr val="C00000"/>
                </a:solidFill>
              </a:rPr>
              <a:t>文字模式</a:t>
            </a:r>
            <a:r>
              <a:rPr lang="en-US" altLang="zh-CN" dirty="0">
                <a:solidFill>
                  <a:schemeClr val="accent6">
                    <a:lumMod val="75000"/>
                  </a:schemeClr>
                </a:solidFill>
              </a:rPr>
              <a:t>&gt;</a:t>
            </a:r>
            <a:r>
              <a:rPr lang="zh-CN" altLang="en-US" dirty="0">
                <a:solidFill>
                  <a:schemeClr val="accent6">
                    <a:lumMod val="75000"/>
                  </a:schemeClr>
                </a:solidFill>
              </a:rPr>
              <a:t>   </a:t>
            </a:r>
            <a:r>
              <a:rPr lang="en-US" altLang="zh-CN" dirty="0">
                <a:solidFill>
                  <a:schemeClr val="accent6">
                    <a:lumMod val="75000"/>
                  </a:schemeClr>
                </a:solidFill>
              </a:rPr>
              <a:t>&lt;</a:t>
            </a:r>
            <a:r>
              <a:rPr lang="zh-CN" altLang="en-US" dirty="0">
                <a:solidFill>
                  <a:schemeClr val="accent6">
                    <a:lumMod val="75000"/>
                  </a:schemeClr>
                </a:solidFill>
              </a:rPr>
              <a:t>文件或目录名</a:t>
            </a:r>
            <a:r>
              <a:rPr lang="en-US" altLang="zh-CN" dirty="0">
                <a:solidFill>
                  <a:schemeClr val="accent6">
                    <a:lumMod val="75000"/>
                  </a:schemeClr>
                </a:solidFill>
              </a:rPr>
              <a:t>&gt;</a:t>
            </a:r>
            <a:r>
              <a:rPr lang="zh-CN" altLang="en-US" dirty="0">
                <a:solidFill>
                  <a:schemeClr val="accent6">
                    <a:lumMod val="75000"/>
                  </a:schemeClr>
                </a:solidFill>
              </a:rPr>
              <a:t> </a:t>
            </a:r>
          </a:p>
          <a:p>
            <a:pPr lvl="1"/>
            <a:r>
              <a:rPr lang="zh-CN" altLang="zh-CN" dirty="0"/>
              <a:t>数值设定法</a:t>
            </a:r>
            <a:endParaRPr lang="en-US" altLang="zh-CN" dirty="0"/>
          </a:p>
          <a:p>
            <a:pPr lvl="2"/>
            <a:r>
              <a:rPr lang="zh-CN" altLang="en-US" dirty="0"/>
              <a:t>使用八进制数字来设定文件的访问权限</a:t>
            </a:r>
            <a:endParaRPr lang="en-US" altLang="zh-CN" dirty="0"/>
          </a:p>
          <a:p>
            <a:pPr lvl="2"/>
            <a:r>
              <a:rPr lang="en-US" altLang="zh-CN" dirty="0" err="1">
                <a:solidFill>
                  <a:schemeClr val="accent6">
                    <a:lumMod val="75000"/>
                  </a:schemeClr>
                </a:solidFill>
              </a:rPr>
              <a:t>chmod</a:t>
            </a:r>
            <a:r>
              <a:rPr lang="en-US" altLang="zh-CN" dirty="0">
                <a:solidFill>
                  <a:schemeClr val="accent6">
                    <a:lumMod val="75000"/>
                  </a:schemeClr>
                </a:solidFill>
              </a:rPr>
              <a:t>  [-R]  &lt;</a:t>
            </a:r>
            <a:r>
              <a:rPr lang="zh-CN" altLang="en-US" dirty="0">
                <a:solidFill>
                  <a:srgbClr val="C00000"/>
                </a:solidFill>
              </a:rPr>
              <a:t>八进制模式</a:t>
            </a:r>
            <a:r>
              <a:rPr lang="en-US" altLang="zh-CN" dirty="0">
                <a:solidFill>
                  <a:schemeClr val="accent6">
                    <a:lumMod val="75000"/>
                  </a:schemeClr>
                </a:solidFill>
              </a:rPr>
              <a:t>&gt;</a:t>
            </a:r>
            <a:r>
              <a:rPr lang="zh-CN" altLang="en-US" dirty="0">
                <a:solidFill>
                  <a:schemeClr val="accent6">
                    <a:lumMod val="75000"/>
                  </a:schemeClr>
                </a:solidFill>
              </a:rPr>
              <a:t>   </a:t>
            </a:r>
            <a:r>
              <a:rPr lang="en-US" altLang="zh-CN" dirty="0">
                <a:solidFill>
                  <a:schemeClr val="accent6">
                    <a:lumMod val="75000"/>
                  </a:schemeClr>
                </a:solidFill>
              </a:rPr>
              <a:t>&lt;</a:t>
            </a:r>
            <a:r>
              <a:rPr lang="zh-CN" altLang="en-US" dirty="0">
                <a:solidFill>
                  <a:schemeClr val="accent6">
                    <a:lumMod val="75000"/>
                  </a:schemeClr>
                </a:solidFill>
              </a:rPr>
              <a:t>文件或目录名</a:t>
            </a:r>
            <a:r>
              <a:rPr lang="en-US" altLang="zh-CN" dirty="0">
                <a:solidFill>
                  <a:schemeClr val="accent6">
                    <a:lumMod val="75000"/>
                  </a:schemeClr>
                </a:solidFill>
              </a:rPr>
              <a:t>&gt;</a:t>
            </a:r>
            <a:endParaRPr lang="zh-CN" altLang="en-US" dirty="0">
              <a:solidFill>
                <a:schemeClr val="accent6">
                  <a:lumMod val="75000"/>
                </a:schemeClr>
              </a:solidFill>
            </a:endParaRPr>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36</a:t>
            </a:fld>
            <a:endParaRPr lang="en-US" altLang="zh-CN" dirty="0"/>
          </a:p>
        </p:txBody>
      </p:sp>
      <p:sp>
        <p:nvSpPr>
          <p:cNvPr id="8" name="TextBox 7"/>
          <p:cNvSpPr txBox="1"/>
          <p:nvPr/>
        </p:nvSpPr>
        <p:spPr>
          <a:xfrm>
            <a:off x="2063552" y="5589241"/>
            <a:ext cx="7848872"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400" dirty="0"/>
              <a:t>-R </a:t>
            </a:r>
            <a:r>
              <a:rPr lang="zh-CN" altLang="en-US" sz="2400" dirty="0"/>
              <a:t>选项表示对目录中的所有文件或子目录进行递归操作</a:t>
            </a:r>
          </a:p>
        </p:txBody>
      </p:sp>
    </p:spTree>
    <p:extLst>
      <p:ext uri="{BB962C8B-B14F-4D97-AF65-F5344CB8AC3E}">
        <p14:creationId xmlns:p14="http://schemas.microsoft.com/office/powerpoint/2010/main" val="16118890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chmod</a:t>
            </a:r>
            <a:r>
              <a:rPr lang="en-US" altLang="zh-CN" dirty="0"/>
              <a:t> </a:t>
            </a:r>
            <a:r>
              <a:rPr lang="zh-CN" altLang="en-US" dirty="0"/>
              <a:t>的文字设定法</a:t>
            </a:r>
          </a:p>
        </p:txBody>
      </p:sp>
      <p:graphicFrame>
        <p:nvGraphicFramePr>
          <p:cNvPr id="20" name="内容占位符 19"/>
          <p:cNvGraphicFramePr>
            <a:graphicFrameLocks noGrp="1"/>
          </p:cNvGraphicFramePr>
          <p:nvPr>
            <p:ph idx="1"/>
          </p:nvPr>
        </p:nvGraphicFramePr>
        <p:xfrm>
          <a:off x="1991544" y="2852936"/>
          <a:ext cx="8208912" cy="2286000"/>
        </p:xfrm>
        <a:graphic>
          <a:graphicData uri="http://schemas.openxmlformats.org/drawingml/2006/table">
            <a:tbl>
              <a:tblPr firstRow="1" bandRow="1">
                <a:tableStyleId>{21E4AEA4-8DFA-4A89-87EB-49C32662AFE0}</a:tableStyleId>
              </a:tblPr>
              <a:tblGrid>
                <a:gridCol w="601479">
                  <a:extLst>
                    <a:ext uri="{9D8B030D-6E8A-4147-A177-3AD203B41FA5}">
                      <a16:colId xmlns:a16="http://schemas.microsoft.com/office/drawing/2014/main" val="20000"/>
                    </a:ext>
                  </a:extLst>
                </a:gridCol>
                <a:gridCol w="2289617">
                  <a:extLst>
                    <a:ext uri="{9D8B030D-6E8A-4147-A177-3AD203B41FA5}">
                      <a16:colId xmlns:a16="http://schemas.microsoft.com/office/drawing/2014/main" val="20001"/>
                    </a:ext>
                  </a:extLst>
                </a:gridCol>
                <a:gridCol w="638743">
                  <a:extLst>
                    <a:ext uri="{9D8B030D-6E8A-4147-A177-3AD203B41FA5}">
                      <a16:colId xmlns:a16="http://schemas.microsoft.com/office/drawing/2014/main" val="20002"/>
                    </a:ext>
                  </a:extLst>
                </a:gridCol>
                <a:gridCol w="2758750">
                  <a:extLst>
                    <a:ext uri="{9D8B030D-6E8A-4147-A177-3AD203B41FA5}">
                      <a16:colId xmlns:a16="http://schemas.microsoft.com/office/drawing/2014/main" val="20003"/>
                    </a:ext>
                  </a:extLst>
                </a:gridCol>
                <a:gridCol w="812444">
                  <a:extLst>
                    <a:ext uri="{9D8B030D-6E8A-4147-A177-3AD203B41FA5}">
                      <a16:colId xmlns:a16="http://schemas.microsoft.com/office/drawing/2014/main" val="20004"/>
                    </a:ext>
                  </a:extLst>
                </a:gridCol>
                <a:gridCol w="1107879">
                  <a:extLst>
                    <a:ext uri="{9D8B030D-6E8A-4147-A177-3AD203B41FA5}">
                      <a16:colId xmlns:a16="http://schemas.microsoft.com/office/drawing/2014/main" val="20005"/>
                    </a:ext>
                  </a:extLst>
                </a:gridCol>
              </a:tblGrid>
              <a:tr h="370840">
                <a:tc gridSpan="2">
                  <a:txBody>
                    <a:bodyPr/>
                    <a:lstStyle/>
                    <a:p>
                      <a:pPr algn="ctr"/>
                      <a:r>
                        <a:rPr lang="zh-CN" altLang="en-US" sz="2400" dirty="0"/>
                        <a:t>操作对象</a:t>
                      </a:r>
                    </a:p>
                  </a:txBody>
                  <a:tcPr/>
                </a:tc>
                <a:tc hMerge="1">
                  <a:txBody>
                    <a:bodyPr/>
                    <a:lstStyle/>
                    <a:p>
                      <a:endParaRPr lang="zh-CN" altLang="en-US" dirty="0"/>
                    </a:p>
                  </a:txBody>
                  <a:tcPr/>
                </a:tc>
                <a:tc gridSpan="2">
                  <a:txBody>
                    <a:bodyPr/>
                    <a:lstStyle/>
                    <a:p>
                      <a:pPr algn="ctr"/>
                      <a:r>
                        <a:rPr lang="zh-CN" altLang="en-US" sz="2400" dirty="0"/>
                        <a:t>操作方法</a:t>
                      </a:r>
                    </a:p>
                  </a:txBody>
                  <a:tcPr/>
                </a:tc>
                <a:tc hMerge="1">
                  <a:txBody>
                    <a:bodyPr/>
                    <a:lstStyle/>
                    <a:p>
                      <a:endParaRPr lang="zh-CN" altLang="en-US" dirty="0"/>
                    </a:p>
                  </a:txBody>
                  <a:tcPr/>
                </a:tc>
                <a:tc gridSpan="2">
                  <a:txBody>
                    <a:bodyPr/>
                    <a:lstStyle/>
                    <a:p>
                      <a:pPr algn="ctr"/>
                      <a:r>
                        <a:rPr lang="zh-CN" altLang="en-US" sz="2400" dirty="0"/>
                        <a:t>访问权限</a:t>
                      </a:r>
                    </a:p>
                  </a:txBody>
                  <a:tcPr/>
                </a:tc>
                <a:tc hMerge="1">
                  <a:txBody>
                    <a:bodyPr/>
                    <a:lstStyle/>
                    <a:p>
                      <a:endParaRPr lang="zh-CN" altLang="en-US" dirty="0"/>
                    </a:p>
                  </a:txBody>
                  <a:tcPr/>
                </a:tc>
                <a:extLst>
                  <a:ext uri="{0D108BD9-81ED-4DB2-BD59-A6C34878D82A}">
                    <a16:rowId xmlns:a16="http://schemas.microsoft.com/office/drawing/2014/main" val="10000"/>
                  </a:ext>
                </a:extLst>
              </a:tr>
              <a:tr h="370840">
                <a:tc>
                  <a:txBody>
                    <a:bodyPr/>
                    <a:lstStyle/>
                    <a:p>
                      <a:pPr algn="ctr"/>
                      <a:r>
                        <a:rPr lang="en-US" altLang="zh-CN" sz="2400" dirty="0">
                          <a:solidFill>
                            <a:srgbClr val="C00000"/>
                          </a:solidFill>
                        </a:rPr>
                        <a:t>u</a:t>
                      </a:r>
                      <a:endParaRPr lang="zh-CN" altLang="en-US" sz="2400" dirty="0">
                        <a:solidFill>
                          <a:srgbClr val="C00000"/>
                        </a:solidFill>
                      </a:endParaRPr>
                    </a:p>
                  </a:txBody>
                  <a:tcPr/>
                </a:tc>
                <a:tc>
                  <a:txBody>
                    <a:bodyPr/>
                    <a:lstStyle/>
                    <a:p>
                      <a:r>
                        <a:rPr lang="zh-CN" altLang="en-US" sz="2400" dirty="0"/>
                        <a:t>属主（</a:t>
                      </a:r>
                      <a:r>
                        <a:rPr lang="en-US" altLang="zh-CN" sz="2400" dirty="0"/>
                        <a:t>user</a:t>
                      </a:r>
                      <a:r>
                        <a:rPr lang="zh-CN" altLang="en-US" sz="2400" dirty="0"/>
                        <a:t>）</a:t>
                      </a:r>
                    </a:p>
                  </a:txBody>
                  <a:tcPr/>
                </a:tc>
                <a:tc>
                  <a:txBody>
                    <a:bodyPr/>
                    <a:lstStyle/>
                    <a:p>
                      <a:pPr algn="ctr"/>
                      <a:r>
                        <a:rPr lang="en-US" altLang="zh-CN" sz="2400" dirty="0">
                          <a:solidFill>
                            <a:srgbClr val="C00000"/>
                          </a:solidFill>
                        </a:rPr>
                        <a:t>+</a:t>
                      </a:r>
                      <a:endParaRPr lang="zh-CN" altLang="en-US" sz="2400" dirty="0">
                        <a:solidFill>
                          <a:srgbClr val="C00000"/>
                        </a:solidFill>
                      </a:endParaRPr>
                    </a:p>
                  </a:txBody>
                  <a:tcPr/>
                </a:tc>
                <a:tc>
                  <a:txBody>
                    <a:bodyPr/>
                    <a:lstStyle/>
                    <a:p>
                      <a:r>
                        <a:rPr lang="zh-CN" altLang="en-US" sz="2400" dirty="0"/>
                        <a:t>添加某权限</a:t>
                      </a:r>
                    </a:p>
                  </a:txBody>
                  <a:tcPr/>
                </a:tc>
                <a:tc>
                  <a:txBody>
                    <a:bodyPr/>
                    <a:lstStyle/>
                    <a:p>
                      <a:pPr algn="ctr"/>
                      <a:r>
                        <a:rPr lang="en-US" altLang="zh-CN" sz="2400" dirty="0">
                          <a:solidFill>
                            <a:srgbClr val="C00000"/>
                          </a:solidFill>
                        </a:rPr>
                        <a:t>r</a:t>
                      </a:r>
                      <a:endParaRPr lang="zh-CN" altLang="en-US" sz="2400" dirty="0">
                        <a:solidFill>
                          <a:srgbClr val="C00000"/>
                        </a:solidFill>
                      </a:endParaRPr>
                    </a:p>
                  </a:txBody>
                  <a:tcPr/>
                </a:tc>
                <a:tc>
                  <a:txBody>
                    <a:bodyPr/>
                    <a:lstStyle/>
                    <a:p>
                      <a:r>
                        <a:rPr lang="zh-CN" altLang="en-US" sz="2400" dirty="0"/>
                        <a:t>读</a:t>
                      </a:r>
                    </a:p>
                  </a:txBody>
                  <a:tcPr/>
                </a:tc>
                <a:extLst>
                  <a:ext uri="{0D108BD9-81ED-4DB2-BD59-A6C34878D82A}">
                    <a16:rowId xmlns:a16="http://schemas.microsoft.com/office/drawing/2014/main" val="10001"/>
                  </a:ext>
                </a:extLst>
              </a:tr>
              <a:tr h="370840">
                <a:tc>
                  <a:txBody>
                    <a:bodyPr/>
                    <a:lstStyle/>
                    <a:p>
                      <a:pPr algn="ctr"/>
                      <a:r>
                        <a:rPr lang="en-US" altLang="zh-CN" sz="2400" dirty="0">
                          <a:solidFill>
                            <a:srgbClr val="C00000"/>
                          </a:solidFill>
                        </a:rPr>
                        <a:t>g</a:t>
                      </a:r>
                      <a:endParaRPr lang="zh-CN" altLang="en-US" sz="2400" dirty="0">
                        <a:solidFill>
                          <a:srgbClr val="C00000"/>
                        </a:solidFill>
                      </a:endParaRPr>
                    </a:p>
                  </a:txBody>
                  <a:tcPr/>
                </a:tc>
                <a:tc>
                  <a:txBody>
                    <a:bodyPr/>
                    <a:lstStyle/>
                    <a:p>
                      <a:r>
                        <a:rPr lang="zh-CN" altLang="en-US" sz="2400" dirty="0"/>
                        <a:t>同组（</a:t>
                      </a:r>
                      <a:r>
                        <a:rPr lang="en-US" altLang="zh-CN" sz="2400" dirty="0"/>
                        <a:t>group</a:t>
                      </a:r>
                      <a:r>
                        <a:rPr lang="zh-CN" altLang="en-US" sz="2400" dirty="0"/>
                        <a:t>）</a:t>
                      </a:r>
                    </a:p>
                  </a:txBody>
                  <a:tcPr/>
                </a:tc>
                <a:tc>
                  <a:txBody>
                    <a:bodyPr/>
                    <a:lstStyle/>
                    <a:p>
                      <a:pPr algn="ctr"/>
                      <a:r>
                        <a:rPr lang="en-US" altLang="zh-CN" sz="2400" dirty="0">
                          <a:solidFill>
                            <a:srgbClr val="C00000"/>
                          </a:solidFill>
                        </a:rPr>
                        <a:t>-</a:t>
                      </a:r>
                      <a:endParaRPr lang="zh-CN" altLang="en-US" sz="2400" dirty="0">
                        <a:solidFill>
                          <a:srgbClr val="C00000"/>
                        </a:solidFill>
                      </a:endParaRPr>
                    </a:p>
                  </a:txBody>
                  <a:tcPr/>
                </a:tc>
                <a:tc>
                  <a:txBody>
                    <a:bodyPr/>
                    <a:lstStyle/>
                    <a:p>
                      <a:r>
                        <a:rPr lang="zh-CN" altLang="en-US" sz="2400" dirty="0"/>
                        <a:t>删除某权限</a:t>
                      </a:r>
                    </a:p>
                  </a:txBody>
                  <a:tcPr/>
                </a:tc>
                <a:tc>
                  <a:txBody>
                    <a:bodyPr/>
                    <a:lstStyle/>
                    <a:p>
                      <a:pPr algn="ctr"/>
                      <a:r>
                        <a:rPr lang="en-US" altLang="zh-CN" sz="2400" dirty="0">
                          <a:solidFill>
                            <a:srgbClr val="C00000"/>
                          </a:solidFill>
                        </a:rPr>
                        <a:t>w</a:t>
                      </a:r>
                      <a:endParaRPr lang="zh-CN" altLang="en-US" sz="2400" dirty="0">
                        <a:solidFill>
                          <a:srgbClr val="C00000"/>
                        </a:solidFill>
                      </a:endParaRPr>
                    </a:p>
                  </a:txBody>
                  <a:tcPr/>
                </a:tc>
                <a:tc>
                  <a:txBody>
                    <a:bodyPr/>
                    <a:lstStyle/>
                    <a:p>
                      <a:r>
                        <a:rPr lang="zh-CN" altLang="en-US" sz="2400" dirty="0"/>
                        <a:t>写</a:t>
                      </a:r>
                    </a:p>
                  </a:txBody>
                  <a:tcPr/>
                </a:tc>
                <a:extLst>
                  <a:ext uri="{0D108BD9-81ED-4DB2-BD59-A6C34878D82A}">
                    <a16:rowId xmlns:a16="http://schemas.microsoft.com/office/drawing/2014/main" val="10002"/>
                  </a:ext>
                </a:extLst>
              </a:tr>
              <a:tr h="370840">
                <a:tc>
                  <a:txBody>
                    <a:bodyPr/>
                    <a:lstStyle/>
                    <a:p>
                      <a:pPr algn="ctr"/>
                      <a:r>
                        <a:rPr lang="en-US" altLang="zh-CN" sz="2400" dirty="0">
                          <a:solidFill>
                            <a:srgbClr val="C00000"/>
                          </a:solidFill>
                        </a:rPr>
                        <a:t>o</a:t>
                      </a:r>
                      <a:endParaRPr lang="zh-CN" altLang="en-US" sz="2400" dirty="0">
                        <a:solidFill>
                          <a:srgbClr val="C00000"/>
                        </a:solidFill>
                      </a:endParaRPr>
                    </a:p>
                  </a:txBody>
                  <a:tcPr/>
                </a:tc>
                <a:tc>
                  <a:txBody>
                    <a:bodyPr/>
                    <a:lstStyle/>
                    <a:p>
                      <a:r>
                        <a:rPr lang="zh-CN" altLang="en-US" sz="2400" dirty="0"/>
                        <a:t>其他（</a:t>
                      </a:r>
                      <a:r>
                        <a:rPr lang="en-US" altLang="zh-CN" sz="2400" dirty="0"/>
                        <a:t>others</a:t>
                      </a:r>
                      <a:r>
                        <a:rPr lang="zh-CN" altLang="en-US" sz="2400" dirty="0"/>
                        <a:t>）</a:t>
                      </a:r>
                    </a:p>
                  </a:txBody>
                  <a:tcPr/>
                </a:tc>
                <a:tc rowSpan="2">
                  <a:txBody>
                    <a:bodyPr/>
                    <a:lstStyle/>
                    <a:p>
                      <a:pPr algn="ctr"/>
                      <a:r>
                        <a:rPr lang="en-US" altLang="zh-CN" sz="2400" dirty="0">
                          <a:solidFill>
                            <a:srgbClr val="C00000"/>
                          </a:solidFill>
                        </a:rPr>
                        <a:t>=</a:t>
                      </a:r>
                      <a:endParaRPr lang="zh-CN" altLang="en-US" sz="2400" dirty="0">
                        <a:solidFill>
                          <a:srgbClr val="C00000"/>
                        </a:solidFill>
                      </a:endParaRPr>
                    </a:p>
                  </a:txBody>
                  <a:tcPr/>
                </a:tc>
                <a:tc rowSpan="2">
                  <a:txBody>
                    <a:bodyPr/>
                    <a:lstStyle/>
                    <a:p>
                      <a:r>
                        <a:rPr lang="zh-CN" altLang="en-US" sz="2400" dirty="0"/>
                        <a:t>直接赋予某权限并取消其他所有权限</a:t>
                      </a:r>
                    </a:p>
                  </a:txBody>
                  <a:tcPr/>
                </a:tc>
                <a:tc>
                  <a:txBody>
                    <a:bodyPr/>
                    <a:lstStyle/>
                    <a:p>
                      <a:pPr algn="ctr"/>
                      <a:r>
                        <a:rPr lang="en-US" altLang="zh-CN" sz="2400" dirty="0">
                          <a:solidFill>
                            <a:srgbClr val="C00000"/>
                          </a:solidFill>
                        </a:rPr>
                        <a:t>x</a:t>
                      </a:r>
                      <a:endParaRPr lang="zh-CN" altLang="en-US" sz="2400" dirty="0">
                        <a:solidFill>
                          <a:srgbClr val="C00000"/>
                        </a:solidFill>
                      </a:endParaRPr>
                    </a:p>
                  </a:txBody>
                  <a:tcPr/>
                </a:tc>
                <a:tc>
                  <a:txBody>
                    <a:bodyPr/>
                    <a:lstStyle/>
                    <a:p>
                      <a:r>
                        <a:rPr lang="zh-CN" altLang="en-US" sz="2400" dirty="0"/>
                        <a:t>执行</a:t>
                      </a:r>
                    </a:p>
                  </a:txBody>
                  <a:tcPr/>
                </a:tc>
                <a:extLst>
                  <a:ext uri="{0D108BD9-81ED-4DB2-BD59-A6C34878D82A}">
                    <a16:rowId xmlns:a16="http://schemas.microsoft.com/office/drawing/2014/main" val="10003"/>
                  </a:ext>
                </a:extLst>
              </a:tr>
              <a:tr h="370840">
                <a:tc>
                  <a:txBody>
                    <a:bodyPr/>
                    <a:lstStyle/>
                    <a:p>
                      <a:pPr algn="ctr"/>
                      <a:r>
                        <a:rPr lang="en-US" altLang="zh-CN" sz="2400" dirty="0">
                          <a:solidFill>
                            <a:srgbClr val="C00000"/>
                          </a:solidFill>
                        </a:rPr>
                        <a:t>a</a:t>
                      </a:r>
                      <a:endParaRPr lang="zh-CN" altLang="en-US" sz="2400" dirty="0">
                        <a:solidFill>
                          <a:srgbClr val="C00000"/>
                        </a:solidFill>
                      </a:endParaRPr>
                    </a:p>
                  </a:txBody>
                  <a:tcPr/>
                </a:tc>
                <a:tc>
                  <a:txBody>
                    <a:bodyPr/>
                    <a:lstStyle/>
                    <a:p>
                      <a:r>
                        <a:rPr lang="zh-CN" altLang="en-US" sz="2400" dirty="0"/>
                        <a:t>所有（</a:t>
                      </a:r>
                      <a:r>
                        <a:rPr lang="en-US" altLang="zh-CN" sz="2400" dirty="0"/>
                        <a:t>all</a:t>
                      </a:r>
                      <a:r>
                        <a:rPr lang="zh-CN" altLang="en-US" sz="2400" dirty="0"/>
                        <a:t>）</a:t>
                      </a:r>
                    </a:p>
                  </a:txBody>
                  <a:tcPr/>
                </a:tc>
                <a:tc vMerge="1">
                  <a:txBody>
                    <a:bodyPr/>
                    <a:lstStyle/>
                    <a:p>
                      <a:pPr algn="ctr"/>
                      <a:endParaRPr lang="zh-CN" altLang="en-US" dirty="0"/>
                    </a:p>
                  </a:txBody>
                  <a:tcPr/>
                </a:tc>
                <a:tc vMerge="1">
                  <a:txBody>
                    <a:bodyPr/>
                    <a:lstStyle/>
                    <a:p>
                      <a:endParaRPr lang="zh-CN" altLang="en-US" dirty="0"/>
                    </a:p>
                  </a:txBody>
                  <a:tcPr/>
                </a:tc>
                <a:tc>
                  <a:txBody>
                    <a:bodyPr/>
                    <a:lstStyle/>
                    <a:p>
                      <a:pPr marL="0" algn="ctr" defTabSz="914400" rtl="0" eaLnBrk="1" latinLnBrk="0" hangingPunct="1"/>
                      <a:r>
                        <a:rPr lang="en-US" altLang="zh-CN" sz="2400" kern="1200" dirty="0">
                          <a:solidFill>
                            <a:srgbClr val="C00000"/>
                          </a:solidFill>
                          <a:latin typeface="+mn-lt"/>
                          <a:ea typeface="+mn-ea"/>
                          <a:cs typeface="+mn-cs"/>
                        </a:rPr>
                        <a:t>-</a:t>
                      </a:r>
                      <a:endParaRPr lang="zh-CN" altLang="en-US" sz="2400" kern="1200" dirty="0">
                        <a:solidFill>
                          <a:srgbClr val="C00000"/>
                        </a:solidFill>
                        <a:latin typeface="+mn-lt"/>
                        <a:ea typeface="+mn-ea"/>
                        <a:cs typeface="+mn-cs"/>
                      </a:endParaRPr>
                    </a:p>
                  </a:txBody>
                  <a:tcPr/>
                </a:tc>
                <a:tc>
                  <a:txBody>
                    <a:bodyPr/>
                    <a:lstStyle/>
                    <a:p>
                      <a:r>
                        <a:rPr lang="zh-CN" altLang="en-US" sz="2400" dirty="0"/>
                        <a:t>无权限</a:t>
                      </a:r>
                    </a:p>
                  </a:txBody>
                  <a:tcPr/>
                </a:tc>
                <a:extLst>
                  <a:ext uri="{0D108BD9-81ED-4DB2-BD59-A6C34878D82A}">
                    <a16:rowId xmlns:a16="http://schemas.microsoft.com/office/drawing/2014/main" val="10004"/>
                  </a:ext>
                </a:extLst>
              </a:tr>
            </a:tbl>
          </a:graphicData>
        </a:graphic>
      </p:graphicFrame>
      <p:sp>
        <p:nvSpPr>
          <p:cNvPr id="6" name="灯片编号占位符 5"/>
          <p:cNvSpPr>
            <a:spLocks noGrp="1"/>
          </p:cNvSpPr>
          <p:nvPr>
            <p:ph type="sldNum" sz="quarter" idx="12"/>
          </p:nvPr>
        </p:nvSpPr>
        <p:spPr/>
        <p:txBody>
          <a:bodyPr/>
          <a:lstStyle/>
          <a:p>
            <a:fld id="{1D884F6B-D068-45E9-B250-41F0C46488DC}" type="slidenum">
              <a:rPr lang="en-US" altLang="zh-CN" smtClean="0"/>
              <a:pPr/>
              <a:t>37</a:t>
            </a:fld>
            <a:endParaRPr lang="en-US" altLang="zh-CN" dirty="0"/>
          </a:p>
        </p:txBody>
      </p:sp>
      <p:sp>
        <p:nvSpPr>
          <p:cNvPr id="7" name="Text Box 3"/>
          <p:cNvSpPr txBox="1">
            <a:spLocks noChangeArrowheads="1"/>
          </p:cNvSpPr>
          <p:nvPr/>
        </p:nvSpPr>
        <p:spPr bwMode="auto">
          <a:xfrm>
            <a:off x="2055440" y="1372690"/>
            <a:ext cx="8001000" cy="461665"/>
          </a:xfrm>
          <a:prstGeom prst="rect">
            <a:avLst/>
          </a:prstGeom>
          <a:noFill/>
          <a:ln w="9525">
            <a:solidFill>
              <a:schemeClr val="tx1"/>
            </a:solidFill>
            <a:miter lim="800000"/>
            <a:headEnd/>
            <a:tailEnd/>
          </a:ln>
          <a:effectLst/>
        </p:spPr>
        <p:txBody>
          <a:bodyPr>
            <a:spAutoFit/>
          </a:bodyPr>
          <a:lstStyle/>
          <a:p>
            <a:r>
              <a:rPr lang="en-US" altLang="zh-CN" sz="2400" dirty="0" err="1">
                <a:solidFill>
                  <a:srgbClr val="006400"/>
                </a:solidFill>
                <a:latin typeface="Courier New" pitchFamily="49" charset="0"/>
                <a:ea typeface="黑体" pitchFamily="49" charset="-122"/>
              </a:rPr>
              <a:t>chmod</a:t>
            </a:r>
            <a:r>
              <a:rPr lang="en-US" altLang="zh-CN" sz="2400" dirty="0">
                <a:solidFill>
                  <a:srgbClr val="006400"/>
                </a:solidFill>
                <a:ea typeface="黑体" pitchFamily="49" charset="-122"/>
              </a:rPr>
              <a:t>   </a:t>
            </a:r>
            <a:r>
              <a:rPr lang="en-US" altLang="zh-CN" sz="2400" dirty="0">
                <a:solidFill>
                  <a:srgbClr val="0000CC"/>
                </a:solidFill>
                <a:ea typeface="黑体" pitchFamily="49" charset="-122"/>
              </a:rPr>
              <a:t>[</a:t>
            </a:r>
            <a:r>
              <a:rPr lang="en-US" altLang="zh-CN" sz="2400" dirty="0">
                <a:solidFill>
                  <a:srgbClr val="993300"/>
                </a:solidFill>
                <a:latin typeface="Courier New" pitchFamily="49" charset="0"/>
                <a:ea typeface="黑体" pitchFamily="49" charset="-122"/>
              </a:rPr>
              <a:t>who</a:t>
            </a:r>
            <a:r>
              <a:rPr lang="en-US" altLang="zh-CN" sz="2400" dirty="0">
                <a:solidFill>
                  <a:srgbClr val="0000CC"/>
                </a:solidFill>
                <a:ea typeface="黑体" pitchFamily="49" charset="-122"/>
              </a:rPr>
              <a:t>] [</a:t>
            </a:r>
            <a:r>
              <a:rPr lang="en-US" altLang="zh-CN" sz="2400" dirty="0">
                <a:solidFill>
                  <a:srgbClr val="993300"/>
                </a:solidFill>
                <a:latin typeface="Courier New" pitchFamily="49" charset="0"/>
                <a:ea typeface="黑体" pitchFamily="49" charset="-122"/>
              </a:rPr>
              <a:t>+</a:t>
            </a:r>
            <a:r>
              <a:rPr lang="en-US" altLang="zh-CN" sz="2400" dirty="0">
                <a:solidFill>
                  <a:srgbClr val="0000CC"/>
                </a:solidFill>
                <a:latin typeface="Courier New" pitchFamily="49" charset="0"/>
                <a:ea typeface="黑体" pitchFamily="49" charset="-122"/>
              </a:rPr>
              <a:t>|</a:t>
            </a:r>
            <a:r>
              <a:rPr lang="en-US" altLang="zh-CN" sz="2400" dirty="0">
                <a:solidFill>
                  <a:srgbClr val="993300"/>
                </a:solidFill>
                <a:latin typeface="Courier New" pitchFamily="49" charset="0"/>
                <a:ea typeface="黑体" pitchFamily="49" charset="-122"/>
              </a:rPr>
              <a:t>-</a:t>
            </a:r>
            <a:r>
              <a:rPr lang="en-US" altLang="zh-CN" sz="2400" dirty="0">
                <a:solidFill>
                  <a:srgbClr val="0000CC"/>
                </a:solidFill>
                <a:latin typeface="Courier New" pitchFamily="49" charset="0"/>
                <a:ea typeface="黑体" pitchFamily="49" charset="-122"/>
              </a:rPr>
              <a:t>|</a:t>
            </a:r>
            <a:r>
              <a:rPr lang="en-US" altLang="zh-CN" sz="2400" dirty="0">
                <a:solidFill>
                  <a:srgbClr val="993300"/>
                </a:solidFill>
                <a:latin typeface="Courier New" pitchFamily="49" charset="0"/>
                <a:ea typeface="黑体" pitchFamily="49" charset="-122"/>
              </a:rPr>
              <a:t>=</a:t>
            </a:r>
            <a:r>
              <a:rPr lang="en-US" altLang="zh-CN" sz="2400" dirty="0">
                <a:solidFill>
                  <a:srgbClr val="0000CC"/>
                </a:solidFill>
                <a:ea typeface="黑体" pitchFamily="49" charset="-122"/>
              </a:rPr>
              <a:t>] [</a:t>
            </a:r>
            <a:r>
              <a:rPr lang="en-US" altLang="zh-CN" sz="2400" dirty="0">
                <a:solidFill>
                  <a:srgbClr val="993300"/>
                </a:solidFill>
                <a:latin typeface="Courier New" pitchFamily="49" charset="0"/>
                <a:ea typeface="黑体" pitchFamily="49" charset="-122"/>
              </a:rPr>
              <a:t>permission</a:t>
            </a:r>
            <a:r>
              <a:rPr lang="en-US" altLang="zh-CN" sz="2400" dirty="0">
                <a:solidFill>
                  <a:srgbClr val="0000CC"/>
                </a:solidFill>
                <a:ea typeface="黑体" pitchFamily="49" charset="-122"/>
              </a:rPr>
              <a:t>]</a:t>
            </a:r>
            <a:r>
              <a:rPr lang="en-US" altLang="zh-CN" sz="2400" dirty="0">
                <a:solidFill>
                  <a:srgbClr val="006400"/>
                </a:solidFill>
                <a:ea typeface="黑体" pitchFamily="49" charset="-122"/>
              </a:rPr>
              <a:t>   </a:t>
            </a:r>
            <a:r>
              <a:rPr lang="zh-CN" altLang="en-US" sz="2400" dirty="0">
                <a:ea typeface="黑体" pitchFamily="49" charset="-122"/>
              </a:rPr>
              <a:t>文件或目录名</a:t>
            </a:r>
            <a:r>
              <a:rPr lang="zh-CN" altLang="en-US" sz="2400" dirty="0">
                <a:solidFill>
                  <a:srgbClr val="006400"/>
                </a:solidFill>
                <a:ea typeface="黑体" pitchFamily="49" charset="-122"/>
              </a:rPr>
              <a:t> </a:t>
            </a:r>
            <a:endParaRPr lang="en-US" altLang="zh-CN" sz="2400" dirty="0">
              <a:solidFill>
                <a:srgbClr val="006400"/>
              </a:solidFill>
              <a:ea typeface="黑体" pitchFamily="49" charset="-122"/>
            </a:endParaRPr>
          </a:p>
        </p:txBody>
      </p:sp>
      <p:grpSp>
        <p:nvGrpSpPr>
          <p:cNvPr id="8" name="Group 19"/>
          <p:cNvGrpSpPr>
            <a:grpSpLocks/>
          </p:cNvGrpSpPr>
          <p:nvPr/>
        </p:nvGrpSpPr>
        <p:grpSpPr bwMode="auto">
          <a:xfrm>
            <a:off x="2415803" y="1301253"/>
            <a:ext cx="1590675" cy="1276113"/>
            <a:chOff x="748" y="1253"/>
            <a:chExt cx="1002" cy="925"/>
          </a:xfrm>
        </p:grpSpPr>
        <p:sp>
          <p:nvSpPr>
            <p:cNvPr id="9" name="Oval 9"/>
            <p:cNvSpPr>
              <a:spLocks noChangeArrowheads="1"/>
            </p:cNvSpPr>
            <p:nvPr/>
          </p:nvSpPr>
          <p:spPr bwMode="auto">
            <a:xfrm>
              <a:off x="1343" y="1253"/>
              <a:ext cx="407" cy="453"/>
            </a:xfrm>
            <a:prstGeom prst="ellipse">
              <a:avLst/>
            </a:prstGeom>
            <a:noFill/>
            <a:ln w="28575">
              <a:solidFill>
                <a:schemeClr val="hlink"/>
              </a:solidFill>
              <a:miter lim="800000"/>
              <a:headEnd/>
              <a:tailEnd/>
            </a:ln>
            <a:effectLst/>
          </p:spPr>
          <p:txBody>
            <a:bodyPr wrap="none" anchor="ctr"/>
            <a:lstStyle/>
            <a:p>
              <a:endParaRPr lang="zh-CN" altLang="en-US"/>
            </a:p>
          </p:txBody>
        </p:sp>
        <p:sp>
          <p:nvSpPr>
            <p:cNvPr id="10" name="Line 12"/>
            <p:cNvSpPr>
              <a:spLocks noChangeShapeType="1"/>
            </p:cNvSpPr>
            <p:nvPr/>
          </p:nvSpPr>
          <p:spPr bwMode="auto">
            <a:xfrm flipH="1">
              <a:off x="1116" y="1661"/>
              <a:ext cx="273" cy="227"/>
            </a:xfrm>
            <a:prstGeom prst="line">
              <a:avLst/>
            </a:prstGeom>
            <a:noFill/>
            <a:ln w="28575">
              <a:solidFill>
                <a:schemeClr val="hlink"/>
              </a:solidFill>
              <a:miter lim="800000"/>
              <a:headEnd/>
              <a:tailEnd type="triangle" w="med" len="med"/>
            </a:ln>
            <a:effectLst/>
          </p:spPr>
          <p:txBody>
            <a:bodyPr wrap="none"/>
            <a:lstStyle/>
            <a:p>
              <a:endParaRPr lang="zh-CN" altLang="en-US"/>
            </a:p>
          </p:txBody>
        </p:sp>
        <p:sp>
          <p:nvSpPr>
            <p:cNvPr id="11" name="Rectangle 16"/>
            <p:cNvSpPr>
              <a:spLocks noChangeArrowheads="1"/>
            </p:cNvSpPr>
            <p:nvPr/>
          </p:nvSpPr>
          <p:spPr bwMode="auto">
            <a:xfrm>
              <a:off x="748" y="1888"/>
              <a:ext cx="763" cy="290"/>
            </a:xfrm>
            <a:prstGeom prst="rect">
              <a:avLst/>
            </a:prstGeom>
            <a:noFill/>
            <a:ln w="9525">
              <a:solidFill>
                <a:schemeClr val="hlink"/>
              </a:solidFill>
              <a:miter lim="800000"/>
              <a:headEnd/>
              <a:tailEnd/>
            </a:ln>
            <a:effectLst/>
          </p:spPr>
          <p:txBody>
            <a:bodyPr wrap="none">
              <a:spAutoFit/>
            </a:bodyPr>
            <a:lstStyle/>
            <a:p>
              <a:r>
                <a:rPr lang="zh-CN" altLang="en-US" sz="2000" dirty="0">
                  <a:solidFill>
                    <a:srgbClr val="0000CC"/>
                  </a:solidFill>
                  <a:ea typeface="黑体" pitchFamily="49" charset="-122"/>
                </a:rPr>
                <a:t>操作对象</a:t>
              </a:r>
            </a:p>
          </p:txBody>
        </p:sp>
      </p:grpSp>
      <p:grpSp>
        <p:nvGrpSpPr>
          <p:cNvPr id="12" name="Group 20"/>
          <p:cNvGrpSpPr>
            <a:grpSpLocks/>
          </p:cNvGrpSpPr>
          <p:nvPr/>
        </p:nvGrpSpPr>
        <p:grpSpPr bwMode="auto">
          <a:xfrm>
            <a:off x="4151783" y="1301254"/>
            <a:ext cx="1498600" cy="1263651"/>
            <a:chOff x="2068" y="1253"/>
            <a:chExt cx="944" cy="796"/>
          </a:xfrm>
        </p:grpSpPr>
        <p:sp>
          <p:nvSpPr>
            <p:cNvPr id="13" name="Oval 10"/>
            <p:cNvSpPr>
              <a:spLocks noChangeArrowheads="1"/>
            </p:cNvSpPr>
            <p:nvPr/>
          </p:nvSpPr>
          <p:spPr bwMode="auto">
            <a:xfrm>
              <a:off x="2068" y="1253"/>
              <a:ext cx="635" cy="408"/>
            </a:xfrm>
            <a:prstGeom prst="ellipse">
              <a:avLst/>
            </a:prstGeom>
            <a:noFill/>
            <a:ln w="28575">
              <a:solidFill>
                <a:schemeClr val="tx1"/>
              </a:solidFill>
              <a:miter lim="800000"/>
              <a:headEnd/>
              <a:tailEnd/>
            </a:ln>
            <a:effectLst/>
          </p:spPr>
          <p:txBody>
            <a:bodyPr wrap="none" anchor="ctr"/>
            <a:lstStyle/>
            <a:p>
              <a:endParaRPr lang="zh-CN" altLang="en-US"/>
            </a:p>
          </p:txBody>
        </p:sp>
        <p:sp>
          <p:nvSpPr>
            <p:cNvPr id="14" name="Line 13"/>
            <p:cNvSpPr>
              <a:spLocks noChangeShapeType="1"/>
            </p:cNvSpPr>
            <p:nvPr/>
          </p:nvSpPr>
          <p:spPr bwMode="auto">
            <a:xfrm>
              <a:off x="2567" y="1616"/>
              <a:ext cx="91" cy="181"/>
            </a:xfrm>
            <a:prstGeom prst="line">
              <a:avLst/>
            </a:prstGeom>
            <a:noFill/>
            <a:ln w="28575">
              <a:solidFill>
                <a:schemeClr val="tx1"/>
              </a:solidFill>
              <a:miter lim="800000"/>
              <a:headEnd/>
              <a:tailEnd type="triangle" w="med" len="med"/>
            </a:ln>
            <a:effectLst/>
          </p:spPr>
          <p:txBody>
            <a:bodyPr wrap="none"/>
            <a:lstStyle/>
            <a:p>
              <a:endParaRPr lang="zh-CN" altLang="en-US"/>
            </a:p>
          </p:txBody>
        </p:sp>
        <p:sp>
          <p:nvSpPr>
            <p:cNvPr id="15" name="Rectangle 17"/>
            <p:cNvSpPr>
              <a:spLocks noChangeArrowheads="1"/>
            </p:cNvSpPr>
            <p:nvPr/>
          </p:nvSpPr>
          <p:spPr bwMode="auto">
            <a:xfrm>
              <a:off x="2249" y="1797"/>
              <a:ext cx="763" cy="252"/>
            </a:xfrm>
            <a:prstGeom prst="rect">
              <a:avLst/>
            </a:prstGeom>
            <a:noFill/>
            <a:ln w="9525">
              <a:solidFill>
                <a:schemeClr val="hlink"/>
              </a:solidFill>
              <a:miter lim="800000"/>
              <a:headEnd/>
              <a:tailEnd/>
            </a:ln>
            <a:effectLst/>
          </p:spPr>
          <p:txBody>
            <a:bodyPr wrap="none">
              <a:spAutoFit/>
            </a:bodyPr>
            <a:lstStyle/>
            <a:p>
              <a:r>
                <a:rPr lang="zh-CN" altLang="en-US" sz="2000" dirty="0">
                  <a:solidFill>
                    <a:srgbClr val="0000CC"/>
                  </a:solidFill>
                  <a:ea typeface="黑体" pitchFamily="49" charset="-122"/>
                </a:rPr>
                <a:t>操作符号</a:t>
              </a:r>
            </a:p>
          </p:txBody>
        </p:sp>
      </p:grpSp>
      <p:grpSp>
        <p:nvGrpSpPr>
          <p:cNvPr id="16" name="Group 21"/>
          <p:cNvGrpSpPr>
            <a:grpSpLocks/>
          </p:cNvGrpSpPr>
          <p:nvPr/>
        </p:nvGrpSpPr>
        <p:grpSpPr bwMode="auto">
          <a:xfrm>
            <a:off x="5304622" y="1300805"/>
            <a:ext cx="2591175" cy="1223962"/>
            <a:chOff x="2615" y="1253"/>
            <a:chExt cx="1381" cy="771"/>
          </a:xfrm>
        </p:grpSpPr>
        <p:sp>
          <p:nvSpPr>
            <p:cNvPr id="17" name="Oval 11"/>
            <p:cNvSpPr>
              <a:spLocks noChangeArrowheads="1"/>
            </p:cNvSpPr>
            <p:nvPr/>
          </p:nvSpPr>
          <p:spPr bwMode="auto">
            <a:xfrm>
              <a:off x="2615" y="1253"/>
              <a:ext cx="1036" cy="408"/>
            </a:xfrm>
            <a:prstGeom prst="ellipse">
              <a:avLst/>
            </a:prstGeom>
            <a:noFill/>
            <a:ln w="28575">
              <a:solidFill>
                <a:schemeClr val="hlink"/>
              </a:solidFill>
              <a:miter lim="800000"/>
              <a:headEnd/>
              <a:tailEnd/>
            </a:ln>
            <a:effectLst/>
          </p:spPr>
          <p:txBody>
            <a:bodyPr wrap="none" anchor="ctr"/>
            <a:lstStyle/>
            <a:p>
              <a:endParaRPr lang="zh-CN" altLang="en-US"/>
            </a:p>
          </p:txBody>
        </p:sp>
        <p:sp>
          <p:nvSpPr>
            <p:cNvPr id="18" name="Line 14"/>
            <p:cNvSpPr>
              <a:spLocks noChangeShapeType="1"/>
            </p:cNvSpPr>
            <p:nvPr/>
          </p:nvSpPr>
          <p:spPr bwMode="auto">
            <a:xfrm>
              <a:off x="3435" y="1616"/>
              <a:ext cx="254" cy="161"/>
            </a:xfrm>
            <a:prstGeom prst="line">
              <a:avLst/>
            </a:prstGeom>
            <a:noFill/>
            <a:ln w="28575">
              <a:solidFill>
                <a:schemeClr val="hlink"/>
              </a:solidFill>
              <a:miter lim="800000"/>
              <a:headEnd/>
              <a:tailEnd type="triangle" w="med" len="med"/>
            </a:ln>
            <a:effectLst/>
          </p:spPr>
          <p:txBody>
            <a:bodyPr wrap="none"/>
            <a:lstStyle/>
            <a:p>
              <a:endParaRPr lang="zh-CN" altLang="en-US"/>
            </a:p>
          </p:txBody>
        </p:sp>
        <p:sp>
          <p:nvSpPr>
            <p:cNvPr id="19" name="Rectangle 18"/>
            <p:cNvSpPr>
              <a:spLocks noChangeArrowheads="1"/>
            </p:cNvSpPr>
            <p:nvPr/>
          </p:nvSpPr>
          <p:spPr bwMode="auto">
            <a:xfrm>
              <a:off x="3344" y="1772"/>
              <a:ext cx="652" cy="252"/>
            </a:xfrm>
            <a:prstGeom prst="rect">
              <a:avLst/>
            </a:prstGeom>
            <a:noFill/>
            <a:ln w="9525">
              <a:solidFill>
                <a:schemeClr val="hlink"/>
              </a:solidFill>
              <a:miter lim="800000"/>
              <a:headEnd/>
              <a:tailEnd/>
            </a:ln>
            <a:effectLst/>
          </p:spPr>
          <p:txBody>
            <a:bodyPr wrap="square">
              <a:spAutoFit/>
            </a:bodyPr>
            <a:lstStyle/>
            <a:p>
              <a:r>
                <a:rPr lang="zh-CN" altLang="en-US" sz="2000" dirty="0">
                  <a:solidFill>
                    <a:srgbClr val="0000CC"/>
                  </a:solidFill>
                  <a:ea typeface="黑体" pitchFamily="49" charset="-122"/>
                </a:rPr>
                <a:t>访问权限</a:t>
              </a:r>
            </a:p>
          </p:txBody>
        </p:sp>
      </p:grpSp>
      <p:sp>
        <p:nvSpPr>
          <p:cNvPr id="21" name="AutoShape 4"/>
          <p:cNvSpPr>
            <a:spLocks noChangeArrowheads="1"/>
          </p:cNvSpPr>
          <p:nvPr/>
        </p:nvSpPr>
        <p:spPr bwMode="auto">
          <a:xfrm>
            <a:off x="2208213" y="5339680"/>
            <a:ext cx="7696200" cy="609600"/>
          </a:xfrm>
          <a:prstGeom prst="roundRect">
            <a:avLst>
              <a:gd name="adj" fmla="val 29167"/>
            </a:avLst>
          </a:prstGeom>
          <a:noFill/>
          <a:ln w="28575">
            <a:solidFill>
              <a:schemeClr val="hlink"/>
            </a:solidFill>
            <a:miter lim="800000"/>
            <a:headEnd/>
            <a:tailEnd/>
          </a:ln>
          <a:effectLst/>
        </p:spPr>
        <p:txBody>
          <a:bodyPr wrap="none" anchor="ctr"/>
          <a:lstStyle/>
          <a:p>
            <a:pPr algn="ctr"/>
            <a:r>
              <a:rPr lang="zh-CN" altLang="en-US" sz="2400" dirty="0">
                <a:latin typeface="Tahoma" pitchFamily="34" charset="0"/>
                <a:ea typeface="黑体" pitchFamily="49" charset="-122"/>
              </a:rPr>
              <a:t>在一个命令行中可给出多个权限模式，其间用</a:t>
            </a:r>
            <a:r>
              <a:rPr lang="zh-CN" altLang="en-US" sz="2400" dirty="0">
                <a:solidFill>
                  <a:srgbClr val="0000CC"/>
                </a:solidFill>
                <a:latin typeface="Tahoma" pitchFamily="34" charset="0"/>
                <a:ea typeface="黑体" pitchFamily="49" charset="-122"/>
              </a:rPr>
              <a:t>逗号</a:t>
            </a:r>
            <a:r>
              <a:rPr lang="zh-CN" altLang="en-US" sz="2400" dirty="0">
                <a:latin typeface="Tahoma" pitchFamily="34" charset="0"/>
                <a:ea typeface="黑体" pitchFamily="49" charset="-122"/>
              </a:rPr>
              <a:t>间隔</a:t>
            </a:r>
          </a:p>
        </p:txBody>
      </p:sp>
    </p:spTree>
    <p:extLst>
      <p:ext uri="{BB962C8B-B14F-4D97-AF65-F5344CB8AC3E}">
        <p14:creationId xmlns:p14="http://schemas.microsoft.com/office/powerpoint/2010/main" val="3489163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up)">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up)">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3" presetClass="entr" presetSubtype="16"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 calcmode="lin" valueType="num">
                                      <p:cBhvr>
                                        <p:cTn id="22" dur="500" fill="hold"/>
                                        <p:tgtEl>
                                          <p:spTgt spid="21"/>
                                        </p:tgtEl>
                                        <p:attrNameLst>
                                          <p:attrName>ppt_w</p:attrName>
                                        </p:attrNameLst>
                                      </p:cBhvr>
                                      <p:tavLst>
                                        <p:tav tm="0">
                                          <p:val>
                                            <p:fltVal val="0"/>
                                          </p:val>
                                        </p:tav>
                                        <p:tav tm="100000">
                                          <p:val>
                                            <p:strVal val="#ppt_w"/>
                                          </p:val>
                                        </p:tav>
                                      </p:tavLst>
                                    </p:anim>
                                    <p:anim calcmode="lin" valueType="num">
                                      <p:cBhvr>
                                        <p:cTn id="23" dur="500" fill="hold"/>
                                        <p:tgtEl>
                                          <p:spTgt spid="2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chmod</a:t>
            </a:r>
            <a:r>
              <a:rPr lang="en-US" altLang="zh-CN" dirty="0"/>
              <a:t> </a:t>
            </a:r>
            <a:r>
              <a:rPr lang="zh-CN" altLang="en-US" dirty="0"/>
              <a:t>的文字设定法举例</a:t>
            </a:r>
          </a:p>
        </p:txBody>
      </p:sp>
      <p:sp>
        <p:nvSpPr>
          <p:cNvPr id="3" name="内容占位符 2"/>
          <p:cNvSpPr>
            <a:spLocks noGrp="1"/>
          </p:cNvSpPr>
          <p:nvPr>
            <p:ph idx="1"/>
          </p:nvPr>
        </p:nvSpPr>
        <p:spPr/>
        <p:txBody>
          <a:bodyPr/>
          <a:lstStyle/>
          <a:p>
            <a:r>
              <a:rPr lang="en-US" altLang="zh-CN" dirty="0" err="1"/>
              <a:t>chmod</a:t>
            </a:r>
            <a:r>
              <a:rPr lang="en-US" altLang="zh-CN" dirty="0"/>
              <a:t> </a:t>
            </a:r>
            <a:r>
              <a:rPr lang="en-US" altLang="zh-CN" dirty="0" err="1">
                <a:solidFill>
                  <a:schemeClr val="accent6">
                    <a:lumMod val="75000"/>
                  </a:schemeClr>
                </a:solidFill>
              </a:rPr>
              <a:t>u+rw</a:t>
            </a:r>
            <a:r>
              <a:rPr lang="en-US" altLang="zh-CN" dirty="0"/>
              <a:t> </a:t>
            </a:r>
            <a:r>
              <a:rPr lang="en-US" altLang="zh-CN" dirty="0" err="1"/>
              <a:t>myfile</a:t>
            </a:r>
            <a:r>
              <a:rPr lang="en-US" altLang="zh-CN" dirty="0"/>
              <a:t> </a:t>
            </a:r>
          </a:p>
          <a:p>
            <a:r>
              <a:rPr lang="en-US" altLang="zh-CN" dirty="0" err="1"/>
              <a:t>chmod</a:t>
            </a:r>
            <a:r>
              <a:rPr lang="en-US" altLang="zh-CN" dirty="0"/>
              <a:t> </a:t>
            </a:r>
            <a:r>
              <a:rPr lang="en-US" altLang="zh-CN" dirty="0" err="1">
                <a:solidFill>
                  <a:schemeClr val="accent6">
                    <a:lumMod val="75000"/>
                  </a:schemeClr>
                </a:solidFill>
              </a:rPr>
              <a:t>a+rx,u+w</a:t>
            </a:r>
            <a:r>
              <a:rPr lang="en-US" altLang="zh-CN" dirty="0"/>
              <a:t> </a:t>
            </a:r>
            <a:r>
              <a:rPr lang="en-US" altLang="zh-CN" dirty="0" err="1"/>
              <a:t>myfile</a:t>
            </a:r>
            <a:endParaRPr lang="en-US" altLang="zh-CN" dirty="0"/>
          </a:p>
          <a:p>
            <a:r>
              <a:rPr lang="en-US" altLang="zh-CN" dirty="0" err="1"/>
              <a:t>chmod</a:t>
            </a:r>
            <a:r>
              <a:rPr lang="en-US" altLang="zh-CN" dirty="0"/>
              <a:t> </a:t>
            </a:r>
            <a:r>
              <a:rPr lang="en-US" altLang="zh-CN" dirty="0" err="1">
                <a:solidFill>
                  <a:schemeClr val="accent6">
                    <a:lumMod val="75000"/>
                  </a:schemeClr>
                </a:solidFill>
              </a:rPr>
              <a:t>u+rwx,g+rx,o+rx</a:t>
            </a:r>
            <a:r>
              <a:rPr lang="en-US" altLang="zh-CN" dirty="0"/>
              <a:t> </a:t>
            </a:r>
            <a:r>
              <a:rPr lang="en-US" altLang="zh-CN" dirty="0" err="1"/>
              <a:t>myfile</a:t>
            </a:r>
            <a:r>
              <a:rPr lang="en-US" altLang="zh-CN" dirty="0"/>
              <a:t> </a:t>
            </a:r>
          </a:p>
          <a:p>
            <a:r>
              <a:rPr lang="en-US" altLang="zh-CN" dirty="0" err="1"/>
              <a:t>chmod</a:t>
            </a:r>
            <a:r>
              <a:rPr lang="en-US" altLang="zh-CN" dirty="0"/>
              <a:t> </a:t>
            </a:r>
            <a:r>
              <a:rPr lang="en-US" altLang="zh-CN" dirty="0" err="1">
                <a:solidFill>
                  <a:schemeClr val="accent6">
                    <a:lumMod val="75000"/>
                  </a:schemeClr>
                </a:solidFill>
              </a:rPr>
              <a:t>a+rwx</a:t>
            </a:r>
            <a:r>
              <a:rPr lang="en-US" altLang="zh-CN" dirty="0">
                <a:solidFill>
                  <a:schemeClr val="accent6">
                    <a:lumMod val="75000"/>
                  </a:schemeClr>
                </a:solidFill>
              </a:rPr>
              <a:t> ,g-</a:t>
            </a:r>
            <a:r>
              <a:rPr lang="en-US" altLang="zh-CN" dirty="0" err="1">
                <a:solidFill>
                  <a:schemeClr val="accent6">
                    <a:lumMod val="75000"/>
                  </a:schemeClr>
                </a:solidFill>
              </a:rPr>
              <a:t>w,o</a:t>
            </a:r>
            <a:r>
              <a:rPr lang="en-US" altLang="zh-CN" dirty="0">
                <a:solidFill>
                  <a:schemeClr val="accent6">
                    <a:lumMod val="75000"/>
                  </a:schemeClr>
                </a:solidFill>
              </a:rPr>
              <a:t>-w </a:t>
            </a:r>
            <a:r>
              <a:rPr lang="en-US" altLang="zh-CN" dirty="0" err="1"/>
              <a:t>myfile</a:t>
            </a:r>
            <a:endParaRPr lang="en-US" altLang="zh-CN" dirty="0"/>
          </a:p>
          <a:p>
            <a:r>
              <a:rPr lang="en-US" altLang="zh-CN" dirty="0" err="1"/>
              <a:t>chmod</a:t>
            </a:r>
            <a:r>
              <a:rPr lang="en-US" altLang="zh-CN" dirty="0"/>
              <a:t> </a:t>
            </a:r>
            <a:r>
              <a:rPr lang="en-US" altLang="zh-CN" dirty="0">
                <a:solidFill>
                  <a:schemeClr val="accent6">
                    <a:lumMod val="75000"/>
                  </a:schemeClr>
                </a:solidFill>
              </a:rPr>
              <a:t>a=</a:t>
            </a:r>
            <a:r>
              <a:rPr lang="en-US" altLang="zh-CN" dirty="0" err="1">
                <a:solidFill>
                  <a:schemeClr val="accent6">
                    <a:lumMod val="75000"/>
                  </a:schemeClr>
                </a:solidFill>
              </a:rPr>
              <a:t>rwx</a:t>
            </a:r>
            <a:r>
              <a:rPr lang="en-US" altLang="zh-CN" dirty="0"/>
              <a:t> </a:t>
            </a:r>
            <a:r>
              <a:rPr lang="en-US" altLang="zh-CN" dirty="0" err="1"/>
              <a:t>myfile</a:t>
            </a:r>
            <a:r>
              <a:rPr lang="en-US" altLang="zh-CN" dirty="0"/>
              <a:t> </a:t>
            </a:r>
          </a:p>
          <a:p>
            <a:r>
              <a:rPr lang="en-US" altLang="zh-CN" dirty="0" err="1"/>
              <a:t>chmod</a:t>
            </a:r>
            <a:r>
              <a:rPr lang="en-US" altLang="zh-CN" dirty="0"/>
              <a:t> </a:t>
            </a:r>
            <a:r>
              <a:rPr lang="en-US" altLang="zh-CN" dirty="0">
                <a:solidFill>
                  <a:schemeClr val="accent6">
                    <a:lumMod val="75000"/>
                  </a:schemeClr>
                </a:solidFill>
              </a:rPr>
              <a:t>go=</a:t>
            </a:r>
            <a:r>
              <a:rPr lang="en-US" altLang="zh-CN" dirty="0" err="1">
                <a:solidFill>
                  <a:schemeClr val="accent6">
                    <a:lumMod val="75000"/>
                  </a:schemeClr>
                </a:solidFill>
              </a:rPr>
              <a:t>rx</a:t>
            </a:r>
            <a:r>
              <a:rPr lang="en-US" altLang="zh-CN" dirty="0"/>
              <a:t> </a:t>
            </a:r>
            <a:r>
              <a:rPr lang="en-US" altLang="zh-CN" dirty="0" err="1"/>
              <a:t>myfile</a:t>
            </a:r>
            <a:r>
              <a:rPr lang="en-US" altLang="zh-CN" dirty="0"/>
              <a:t> </a:t>
            </a:r>
          </a:p>
          <a:p>
            <a:r>
              <a:rPr lang="en-US" altLang="zh-CN" dirty="0" err="1"/>
              <a:t>chmod</a:t>
            </a:r>
            <a:r>
              <a:rPr lang="en-US" altLang="zh-CN" dirty="0"/>
              <a:t> </a:t>
            </a:r>
            <a:r>
              <a:rPr lang="en-US" altLang="zh-CN" dirty="0">
                <a:solidFill>
                  <a:schemeClr val="accent6">
                    <a:lumMod val="75000"/>
                  </a:schemeClr>
                </a:solidFill>
              </a:rPr>
              <a:t>u-</a:t>
            </a:r>
            <a:r>
              <a:rPr lang="en-US" altLang="zh-CN" dirty="0" err="1">
                <a:solidFill>
                  <a:schemeClr val="accent6">
                    <a:lumMod val="75000"/>
                  </a:schemeClr>
                </a:solidFill>
              </a:rPr>
              <a:t>wx,go</a:t>
            </a:r>
            <a:r>
              <a:rPr lang="en-US" altLang="zh-CN" dirty="0">
                <a:solidFill>
                  <a:schemeClr val="accent6">
                    <a:lumMod val="75000"/>
                  </a:schemeClr>
                </a:solidFill>
              </a:rPr>
              <a:t>-x</a:t>
            </a:r>
            <a:r>
              <a:rPr lang="en-US" altLang="zh-CN" dirty="0"/>
              <a:t> </a:t>
            </a:r>
            <a:r>
              <a:rPr lang="en-US" altLang="zh-CN" dirty="0" err="1"/>
              <a:t>myfile</a:t>
            </a:r>
            <a:r>
              <a:rPr lang="en-US" altLang="zh-CN" dirty="0"/>
              <a:t> </a:t>
            </a:r>
          </a:p>
          <a:p>
            <a:r>
              <a:rPr lang="en-US" altLang="zh-CN" dirty="0" err="1"/>
              <a:t>chmod</a:t>
            </a:r>
            <a:r>
              <a:rPr lang="en-US" altLang="zh-CN" dirty="0"/>
              <a:t> </a:t>
            </a:r>
            <a:r>
              <a:rPr lang="en-US" altLang="zh-CN" dirty="0" err="1">
                <a:solidFill>
                  <a:schemeClr val="accent6">
                    <a:lumMod val="75000"/>
                  </a:schemeClr>
                </a:solidFill>
              </a:rPr>
              <a:t>a+x</a:t>
            </a:r>
            <a:r>
              <a:rPr lang="en-US" altLang="zh-CN" dirty="0"/>
              <a:t> </a:t>
            </a:r>
            <a:r>
              <a:rPr lang="en-US" altLang="zh-CN" dirty="0" err="1"/>
              <a:t>myfile</a:t>
            </a:r>
            <a:r>
              <a:rPr lang="en-US" altLang="zh-CN" dirty="0"/>
              <a:t> </a:t>
            </a:r>
            <a:endParaRPr lang="zh-CN" altLang="en-US"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38</a:t>
            </a:fld>
            <a:endParaRPr lang="en-US" altLang="zh-CN" dirty="0"/>
          </a:p>
        </p:txBody>
      </p:sp>
    </p:spTree>
    <p:extLst>
      <p:ext uri="{BB962C8B-B14F-4D97-AF65-F5344CB8AC3E}">
        <p14:creationId xmlns:p14="http://schemas.microsoft.com/office/powerpoint/2010/main" val="1794291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chmod</a:t>
            </a:r>
            <a:r>
              <a:rPr lang="en-US" altLang="zh-CN" dirty="0"/>
              <a:t> </a:t>
            </a:r>
            <a:r>
              <a:rPr lang="zh-CN" altLang="en-US" dirty="0"/>
              <a:t>的文字设定法举例续</a:t>
            </a:r>
          </a:p>
        </p:txBody>
      </p:sp>
      <p:sp>
        <p:nvSpPr>
          <p:cNvPr id="3" name="内容占位符 2"/>
          <p:cNvSpPr>
            <a:spLocks noGrp="1"/>
          </p:cNvSpPr>
          <p:nvPr>
            <p:ph idx="1"/>
          </p:nvPr>
        </p:nvSpPr>
        <p:spPr>
          <a:xfrm>
            <a:off x="1981200" y="1412777"/>
            <a:ext cx="8229600" cy="4718149"/>
          </a:xfrm>
        </p:spPr>
        <p:txBody>
          <a:bodyPr/>
          <a:lstStyle/>
          <a:p>
            <a:r>
              <a:rPr lang="en-US" altLang="zh-CN" dirty="0" err="1"/>
              <a:t>chmod</a:t>
            </a:r>
            <a:r>
              <a:rPr lang="en-US" altLang="zh-CN" dirty="0"/>
              <a:t> </a:t>
            </a:r>
            <a:r>
              <a:rPr lang="en-US" altLang="zh-CN" dirty="0">
                <a:solidFill>
                  <a:schemeClr val="accent6">
                    <a:lumMod val="75000"/>
                  </a:schemeClr>
                </a:solidFill>
              </a:rPr>
              <a:t>+r</a:t>
            </a:r>
            <a:r>
              <a:rPr lang="en-US" altLang="zh-CN" dirty="0"/>
              <a:t> </a:t>
            </a:r>
            <a:r>
              <a:rPr lang="en-US" altLang="zh-CN" dirty="0" err="1"/>
              <a:t>myfile</a:t>
            </a:r>
            <a:r>
              <a:rPr lang="en-US" altLang="zh-CN" dirty="0"/>
              <a:t> 	</a:t>
            </a:r>
            <a:r>
              <a:rPr lang="en-US" altLang="zh-CN" dirty="0">
                <a:solidFill>
                  <a:srgbClr val="7030A0"/>
                </a:solidFill>
                <a:sym typeface="Wingdings" pitchFamily="2" charset="2"/>
              </a:rPr>
              <a:t>   </a:t>
            </a:r>
            <a:r>
              <a:rPr lang="en-US" altLang="zh-CN" dirty="0" err="1"/>
              <a:t>chmod</a:t>
            </a:r>
            <a:r>
              <a:rPr lang="en-US" altLang="zh-CN" dirty="0"/>
              <a:t> </a:t>
            </a:r>
            <a:r>
              <a:rPr lang="en-US" altLang="zh-CN" dirty="0" err="1">
                <a:solidFill>
                  <a:srgbClr val="002060"/>
                </a:solidFill>
              </a:rPr>
              <a:t>a</a:t>
            </a:r>
            <a:r>
              <a:rPr lang="en-US" altLang="zh-CN" dirty="0" err="1">
                <a:solidFill>
                  <a:schemeClr val="accent6">
                    <a:lumMod val="75000"/>
                  </a:schemeClr>
                </a:solidFill>
              </a:rPr>
              <a:t>+r</a:t>
            </a:r>
            <a:r>
              <a:rPr lang="en-US" altLang="zh-CN" dirty="0"/>
              <a:t> </a:t>
            </a:r>
            <a:r>
              <a:rPr lang="en-US" altLang="zh-CN" dirty="0" err="1"/>
              <a:t>myfile</a:t>
            </a:r>
            <a:r>
              <a:rPr lang="en-US" altLang="zh-CN" dirty="0"/>
              <a:t> </a:t>
            </a:r>
            <a:endParaRPr lang="en-US" altLang="zh-CN" dirty="0">
              <a:solidFill>
                <a:srgbClr val="7030A0"/>
              </a:solidFill>
            </a:endParaRPr>
          </a:p>
          <a:p>
            <a:r>
              <a:rPr lang="en-US" altLang="zh-CN" dirty="0" err="1"/>
              <a:t>chmod</a:t>
            </a:r>
            <a:r>
              <a:rPr lang="en-US" altLang="zh-CN" dirty="0"/>
              <a:t> </a:t>
            </a:r>
            <a:r>
              <a:rPr lang="en-US" altLang="zh-CN" dirty="0">
                <a:solidFill>
                  <a:schemeClr val="accent6">
                    <a:lumMod val="75000"/>
                  </a:schemeClr>
                </a:solidFill>
              </a:rPr>
              <a:t>+x </a:t>
            </a:r>
            <a:r>
              <a:rPr lang="en-US" altLang="zh-CN" dirty="0" err="1"/>
              <a:t>myfile</a:t>
            </a:r>
            <a:r>
              <a:rPr lang="en-US" altLang="zh-CN" dirty="0"/>
              <a:t>	</a:t>
            </a:r>
            <a:r>
              <a:rPr lang="en-US" altLang="zh-CN" dirty="0">
                <a:solidFill>
                  <a:srgbClr val="7030A0"/>
                </a:solidFill>
                <a:sym typeface="Wingdings" pitchFamily="2" charset="2"/>
              </a:rPr>
              <a:t>   </a:t>
            </a:r>
            <a:r>
              <a:rPr lang="en-US" altLang="zh-CN" dirty="0" err="1"/>
              <a:t>chmod</a:t>
            </a:r>
            <a:r>
              <a:rPr lang="en-US" altLang="zh-CN" dirty="0"/>
              <a:t> </a:t>
            </a:r>
            <a:r>
              <a:rPr lang="en-US" altLang="zh-CN" dirty="0" err="1">
                <a:solidFill>
                  <a:srgbClr val="002060"/>
                </a:solidFill>
              </a:rPr>
              <a:t>a</a:t>
            </a:r>
            <a:r>
              <a:rPr lang="en-US" altLang="zh-CN" dirty="0" err="1">
                <a:solidFill>
                  <a:schemeClr val="accent6">
                    <a:lumMod val="75000"/>
                  </a:schemeClr>
                </a:solidFill>
              </a:rPr>
              <a:t>+x</a:t>
            </a:r>
            <a:r>
              <a:rPr lang="en-US" altLang="zh-CN" dirty="0">
                <a:solidFill>
                  <a:schemeClr val="accent6">
                    <a:lumMod val="75000"/>
                  </a:schemeClr>
                </a:solidFill>
              </a:rPr>
              <a:t> </a:t>
            </a:r>
            <a:r>
              <a:rPr lang="en-US" altLang="zh-CN" dirty="0" err="1"/>
              <a:t>myfile</a:t>
            </a:r>
            <a:r>
              <a:rPr lang="en-US" altLang="zh-CN" dirty="0">
                <a:sym typeface="Wingdings" pitchFamily="2" charset="2"/>
              </a:rPr>
              <a:t> </a:t>
            </a:r>
            <a:endParaRPr lang="en-US" altLang="zh-CN" dirty="0"/>
          </a:p>
          <a:p>
            <a:r>
              <a:rPr lang="en-US" altLang="zh-CN" dirty="0" err="1"/>
              <a:t>chmod</a:t>
            </a:r>
            <a:r>
              <a:rPr lang="en-US" altLang="zh-CN" dirty="0"/>
              <a:t> </a:t>
            </a:r>
            <a:r>
              <a:rPr lang="en-US" altLang="zh-CN" dirty="0">
                <a:solidFill>
                  <a:schemeClr val="accent6">
                    <a:lumMod val="75000"/>
                  </a:schemeClr>
                </a:solidFill>
              </a:rPr>
              <a:t>+w</a:t>
            </a:r>
            <a:r>
              <a:rPr lang="en-US" altLang="zh-CN" dirty="0"/>
              <a:t> </a:t>
            </a:r>
            <a:r>
              <a:rPr lang="en-US" altLang="zh-CN" dirty="0" err="1"/>
              <a:t>myfile</a:t>
            </a:r>
            <a:r>
              <a:rPr lang="en-US" altLang="zh-CN" dirty="0">
                <a:sym typeface="Wingdings" pitchFamily="2" charset="2"/>
              </a:rPr>
              <a:t>	</a:t>
            </a:r>
            <a:r>
              <a:rPr lang="en-US" altLang="zh-CN" dirty="0">
                <a:solidFill>
                  <a:srgbClr val="7030A0"/>
                </a:solidFill>
                <a:sym typeface="Wingdings" pitchFamily="2" charset="2"/>
              </a:rPr>
              <a:t>   </a:t>
            </a:r>
            <a:r>
              <a:rPr lang="en-US" altLang="zh-CN" dirty="0" err="1"/>
              <a:t>chmod</a:t>
            </a:r>
            <a:r>
              <a:rPr lang="en-US" altLang="zh-CN" dirty="0"/>
              <a:t> </a:t>
            </a:r>
            <a:r>
              <a:rPr lang="en-US" altLang="zh-CN" dirty="0" err="1">
                <a:solidFill>
                  <a:srgbClr val="C00000"/>
                </a:solidFill>
              </a:rPr>
              <a:t>u</a:t>
            </a:r>
            <a:r>
              <a:rPr lang="en-US" altLang="zh-CN" dirty="0" err="1">
                <a:solidFill>
                  <a:schemeClr val="accent6">
                    <a:lumMod val="75000"/>
                  </a:schemeClr>
                </a:solidFill>
              </a:rPr>
              <a:t>+w</a:t>
            </a:r>
            <a:r>
              <a:rPr lang="en-US" altLang="zh-CN" dirty="0"/>
              <a:t> </a:t>
            </a:r>
            <a:r>
              <a:rPr lang="en-US" altLang="zh-CN" dirty="0" err="1"/>
              <a:t>myfile</a:t>
            </a:r>
            <a:r>
              <a:rPr lang="en-US" altLang="zh-CN" dirty="0">
                <a:sym typeface="Wingdings" pitchFamily="2" charset="2"/>
              </a:rPr>
              <a:t> </a:t>
            </a:r>
            <a:endParaRPr lang="en-US" altLang="zh-CN" dirty="0"/>
          </a:p>
          <a:p>
            <a:r>
              <a:rPr lang="en-US" altLang="zh-CN" dirty="0" err="1"/>
              <a:t>chmod</a:t>
            </a:r>
            <a:r>
              <a:rPr lang="en-US" altLang="zh-CN" dirty="0"/>
              <a:t> </a:t>
            </a:r>
            <a:r>
              <a:rPr lang="en-US" altLang="zh-CN" dirty="0">
                <a:solidFill>
                  <a:schemeClr val="accent6">
                    <a:lumMod val="75000"/>
                  </a:schemeClr>
                </a:solidFill>
              </a:rPr>
              <a:t>=r</a:t>
            </a:r>
            <a:r>
              <a:rPr lang="en-US" altLang="zh-CN" dirty="0"/>
              <a:t> </a:t>
            </a:r>
            <a:r>
              <a:rPr lang="en-US" altLang="zh-CN" dirty="0" err="1"/>
              <a:t>myfile</a:t>
            </a:r>
            <a:r>
              <a:rPr lang="en-US" altLang="zh-CN" dirty="0"/>
              <a:t> 	</a:t>
            </a:r>
            <a:r>
              <a:rPr lang="en-US" altLang="zh-CN" dirty="0">
                <a:solidFill>
                  <a:srgbClr val="7030A0"/>
                </a:solidFill>
                <a:sym typeface="Wingdings" pitchFamily="2" charset="2"/>
              </a:rPr>
              <a:t>   </a:t>
            </a:r>
            <a:r>
              <a:rPr lang="en-US" altLang="zh-CN" dirty="0" err="1"/>
              <a:t>chmod</a:t>
            </a:r>
            <a:r>
              <a:rPr lang="en-US" altLang="zh-CN" dirty="0"/>
              <a:t> </a:t>
            </a:r>
            <a:r>
              <a:rPr lang="en-US" altLang="zh-CN" dirty="0">
                <a:solidFill>
                  <a:srgbClr val="002060"/>
                </a:solidFill>
              </a:rPr>
              <a:t>a</a:t>
            </a:r>
            <a:r>
              <a:rPr lang="en-US" altLang="zh-CN" dirty="0">
                <a:solidFill>
                  <a:schemeClr val="accent6">
                    <a:lumMod val="75000"/>
                  </a:schemeClr>
                </a:solidFill>
              </a:rPr>
              <a:t>=r</a:t>
            </a:r>
            <a:r>
              <a:rPr lang="en-US" altLang="zh-CN" dirty="0"/>
              <a:t> </a:t>
            </a:r>
            <a:r>
              <a:rPr lang="en-US" altLang="zh-CN" dirty="0" err="1"/>
              <a:t>myfile</a:t>
            </a:r>
            <a:r>
              <a:rPr lang="en-US" altLang="zh-CN" dirty="0"/>
              <a:t> </a:t>
            </a:r>
          </a:p>
          <a:p>
            <a:r>
              <a:rPr lang="en-US" altLang="zh-CN" dirty="0" err="1"/>
              <a:t>chmod</a:t>
            </a:r>
            <a:r>
              <a:rPr lang="en-US" altLang="zh-CN" dirty="0"/>
              <a:t> </a:t>
            </a:r>
            <a:r>
              <a:rPr lang="en-US" altLang="zh-CN" dirty="0">
                <a:solidFill>
                  <a:schemeClr val="accent6">
                    <a:lumMod val="75000"/>
                  </a:schemeClr>
                </a:solidFill>
              </a:rPr>
              <a:t>=w</a:t>
            </a:r>
            <a:r>
              <a:rPr lang="en-US" altLang="zh-CN" dirty="0"/>
              <a:t> </a:t>
            </a:r>
            <a:r>
              <a:rPr lang="en-US" altLang="zh-CN" dirty="0" err="1"/>
              <a:t>myfile</a:t>
            </a:r>
            <a:r>
              <a:rPr lang="en-US" altLang="zh-CN" dirty="0"/>
              <a:t> 	</a:t>
            </a:r>
            <a:r>
              <a:rPr lang="en-US" altLang="zh-CN" dirty="0">
                <a:solidFill>
                  <a:srgbClr val="7030A0"/>
                </a:solidFill>
                <a:sym typeface="Wingdings" pitchFamily="2" charset="2"/>
              </a:rPr>
              <a:t>   </a:t>
            </a:r>
            <a:r>
              <a:rPr lang="en-US" altLang="zh-CN" dirty="0" err="1"/>
              <a:t>chmod</a:t>
            </a:r>
            <a:r>
              <a:rPr lang="en-US" altLang="zh-CN" dirty="0"/>
              <a:t> </a:t>
            </a:r>
            <a:r>
              <a:rPr lang="en-US" altLang="zh-CN" dirty="0">
                <a:solidFill>
                  <a:srgbClr val="C00000"/>
                </a:solidFill>
              </a:rPr>
              <a:t>u</a:t>
            </a:r>
            <a:r>
              <a:rPr lang="en-US" altLang="zh-CN" dirty="0">
                <a:solidFill>
                  <a:schemeClr val="accent6">
                    <a:lumMod val="75000"/>
                  </a:schemeClr>
                </a:solidFill>
              </a:rPr>
              <a:t>=w</a:t>
            </a:r>
            <a:r>
              <a:rPr lang="en-US" altLang="zh-CN" dirty="0"/>
              <a:t> </a:t>
            </a:r>
            <a:r>
              <a:rPr lang="en-US" altLang="zh-CN" dirty="0" err="1"/>
              <a:t>myfile</a:t>
            </a:r>
            <a:r>
              <a:rPr lang="en-US" altLang="zh-CN" dirty="0"/>
              <a:t> </a:t>
            </a:r>
          </a:p>
          <a:p>
            <a:r>
              <a:rPr lang="en-US" altLang="zh-CN" dirty="0" err="1"/>
              <a:t>chmod</a:t>
            </a:r>
            <a:r>
              <a:rPr lang="en-US" altLang="zh-CN" dirty="0"/>
              <a:t> </a:t>
            </a:r>
            <a:r>
              <a:rPr lang="en-US" altLang="zh-CN" dirty="0">
                <a:solidFill>
                  <a:schemeClr val="accent6">
                    <a:lumMod val="75000"/>
                  </a:schemeClr>
                </a:solidFill>
              </a:rPr>
              <a:t>o=</a:t>
            </a:r>
            <a:r>
              <a:rPr lang="en-US" altLang="zh-CN" dirty="0"/>
              <a:t> </a:t>
            </a:r>
            <a:r>
              <a:rPr lang="en-US" altLang="zh-CN" dirty="0" err="1"/>
              <a:t>myfile</a:t>
            </a:r>
            <a:r>
              <a:rPr lang="en-US" altLang="zh-CN" dirty="0"/>
              <a:t>	</a:t>
            </a:r>
            <a:r>
              <a:rPr lang="en-US" altLang="zh-CN" dirty="0">
                <a:solidFill>
                  <a:srgbClr val="7030A0"/>
                </a:solidFill>
                <a:sym typeface="Wingdings" pitchFamily="2" charset="2"/>
              </a:rPr>
              <a:t>   </a:t>
            </a:r>
            <a:r>
              <a:rPr lang="en-US" altLang="zh-CN" dirty="0" err="1"/>
              <a:t>chmod</a:t>
            </a:r>
            <a:r>
              <a:rPr lang="en-US" altLang="zh-CN" dirty="0"/>
              <a:t> </a:t>
            </a:r>
            <a:r>
              <a:rPr lang="en-US" altLang="zh-CN" dirty="0">
                <a:solidFill>
                  <a:schemeClr val="accent6">
                    <a:lumMod val="75000"/>
                  </a:schemeClr>
                </a:solidFill>
              </a:rPr>
              <a:t>o=</a:t>
            </a:r>
            <a:r>
              <a:rPr lang="en-US" altLang="zh-CN" dirty="0">
                <a:solidFill>
                  <a:srgbClr val="C00000"/>
                </a:solidFill>
              </a:rPr>
              <a:t>-</a:t>
            </a:r>
            <a:r>
              <a:rPr lang="en-US" altLang="zh-CN" dirty="0"/>
              <a:t> </a:t>
            </a:r>
            <a:r>
              <a:rPr lang="en-US" altLang="zh-CN" dirty="0" err="1"/>
              <a:t>myfile</a:t>
            </a:r>
            <a:endParaRPr lang="en-US" altLang="zh-CN" dirty="0"/>
          </a:p>
          <a:p>
            <a:endParaRPr lang="en-US" altLang="zh-CN" dirty="0"/>
          </a:p>
          <a:p>
            <a:r>
              <a:rPr lang="en-US" altLang="zh-CN" dirty="0" err="1"/>
              <a:t>chmod</a:t>
            </a:r>
            <a:r>
              <a:rPr lang="en-US" altLang="zh-CN" dirty="0"/>
              <a:t> u=</a:t>
            </a:r>
            <a:r>
              <a:rPr lang="en-US" altLang="zh-CN" dirty="0" err="1"/>
              <a:t>rw,g</a:t>
            </a:r>
            <a:r>
              <a:rPr lang="en-US" altLang="zh-CN" dirty="0"/>
              <a:t>=,o= projects</a:t>
            </a:r>
          </a:p>
          <a:p>
            <a:r>
              <a:rPr lang="en-US" altLang="zh-CN" dirty="0" err="1"/>
              <a:t>chmod</a:t>
            </a:r>
            <a:r>
              <a:rPr lang="en-US" altLang="zh-CN" dirty="0"/>
              <a:t> -R u=</a:t>
            </a:r>
            <a:r>
              <a:rPr lang="en-US" altLang="zh-CN" dirty="0" err="1"/>
              <a:t>rwx,go</a:t>
            </a:r>
            <a:r>
              <a:rPr lang="en-US" altLang="zh-CN" dirty="0"/>
              <a:t>= projects</a:t>
            </a:r>
            <a:endParaRPr lang="zh-CN" altLang="en-US"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39</a:t>
            </a:fld>
            <a:endParaRPr lang="en-US" altLang="zh-CN" dirty="0"/>
          </a:p>
        </p:txBody>
      </p:sp>
    </p:spTree>
    <p:extLst>
      <p:ext uri="{BB962C8B-B14F-4D97-AF65-F5344CB8AC3E}">
        <p14:creationId xmlns:p14="http://schemas.microsoft.com/office/powerpoint/2010/main" val="523623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E442304-DDBD-4F7B-8017-36BCC863FB4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384098" y="640823"/>
            <a:ext cx="3669561" cy="5583148"/>
          </a:xfrm>
        </p:spPr>
        <p:txBody>
          <a:bodyPr anchor="ctr">
            <a:normAutofit/>
          </a:bodyPr>
          <a:lstStyle/>
          <a:p>
            <a:r>
              <a:rPr lang="zh-CN" altLang="en-US" sz="5400"/>
              <a:t>用户（续）</a:t>
            </a:r>
          </a:p>
        </p:txBody>
      </p:sp>
      <p:sp>
        <p:nvSpPr>
          <p:cNvPr id="14"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灯片编号占位符 5"/>
          <p:cNvSpPr>
            <a:spLocks noGrp="1"/>
          </p:cNvSpPr>
          <p:nvPr>
            <p:ph type="sldNum" sz="quarter" idx="12"/>
          </p:nvPr>
        </p:nvSpPr>
        <p:spPr>
          <a:xfrm>
            <a:off x="8610600" y="6356350"/>
            <a:ext cx="2743200" cy="365125"/>
          </a:xfrm>
        </p:spPr>
        <p:txBody>
          <a:bodyPr>
            <a:normAutofit/>
          </a:bodyPr>
          <a:lstStyle/>
          <a:p>
            <a:pPr>
              <a:spcAft>
                <a:spcPts val="600"/>
              </a:spcAft>
            </a:pPr>
            <a:fld id="{1D884F6B-D068-45E9-B250-41F0C46488DC}" type="slidenum">
              <a:rPr lang="en-US" altLang="zh-CN" smtClean="0"/>
              <a:pPr>
                <a:spcAft>
                  <a:spcPts val="600"/>
                </a:spcAft>
              </a:pPr>
              <a:t>4</a:t>
            </a:fld>
            <a:endParaRPr lang="en-US" altLang="zh-CN"/>
          </a:p>
        </p:txBody>
      </p:sp>
      <p:graphicFrame>
        <p:nvGraphicFramePr>
          <p:cNvPr id="8" name="内容占位符 2">
            <a:extLst>
              <a:ext uri="{FF2B5EF4-FFF2-40B4-BE49-F238E27FC236}">
                <a16:creationId xmlns:a16="http://schemas.microsoft.com/office/drawing/2014/main" id="{1388E685-517B-99AE-CA33-5E475F33CBE6}"/>
              </a:ext>
            </a:extLst>
          </p:cNvPr>
          <p:cNvGraphicFramePr>
            <a:graphicFrameLocks noGrp="1"/>
          </p:cNvGraphicFramePr>
          <p:nvPr>
            <p:ph idx="1"/>
            <p:extLst>
              <p:ext uri="{D42A27DB-BD31-4B8C-83A1-F6EECF244321}">
                <p14:modId xmlns:p14="http://schemas.microsoft.com/office/powerpoint/2010/main" val="362096055"/>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5223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chmod</a:t>
            </a:r>
            <a:r>
              <a:rPr lang="en-US" altLang="zh-CN" dirty="0"/>
              <a:t> </a:t>
            </a:r>
            <a:r>
              <a:rPr lang="zh-CN" altLang="en-US" dirty="0"/>
              <a:t>的数字设定法</a:t>
            </a:r>
          </a:p>
        </p:txBody>
      </p:sp>
      <p:sp>
        <p:nvSpPr>
          <p:cNvPr id="3" name="内容占位符 2"/>
          <p:cNvSpPr>
            <a:spLocks noGrp="1"/>
          </p:cNvSpPr>
          <p:nvPr>
            <p:ph idx="1"/>
          </p:nvPr>
        </p:nvSpPr>
        <p:spPr>
          <a:xfrm>
            <a:off x="1847528" y="1910865"/>
            <a:ext cx="8229600" cy="1549797"/>
          </a:xfrm>
        </p:spPr>
        <p:txBody>
          <a:bodyPr/>
          <a:lstStyle/>
          <a:p>
            <a:r>
              <a:rPr lang="zh-CN" altLang="en-US" sz="2400" dirty="0"/>
              <a:t>使用三个数字模式来表示，分别代表用户（</a:t>
            </a:r>
            <a:r>
              <a:rPr lang="en-US" altLang="zh-CN" sz="2400" b="1" dirty="0">
                <a:solidFill>
                  <a:srgbClr val="002060"/>
                </a:solidFill>
              </a:rPr>
              <a:t>n1</a:t>
            </a:r>
            <a:r>
              <a:rPr lang="zh-CN" altLang="en-US" sz="2400" dirty="0"/>
              <a:t>）、同组用户（</a:t>
            </a:r>
            <a:r>
              <a:rPr lang="en-US" altLang="zh-CN" sz="2400" b="1" dirty="0">
                <a:solidFill>
                  <a:srgbClr val="002060"/>
                </a:solidFill>
              </a:rPr>
              <a:t>n2</a:t>
            </a:r>
            <a:r>
              <a:rPr lang="zh-CN" altLang="en-US" sz="2400" dirty="0"/>
              <a:t>）和其它用户（</a:t>
            </a:r>
            <a:r>
              <a:rPr lang="en-US" altLang="zh-CN" sz="2400" b="1" dirty="0">
                <a:solidFill>
                  <a:srgbClr val="002060"/>
                </a:solidFill>
              </a:rPr>
              <a:t>n3</a:t>
            </a:r>
            <a:r>
              <a:rPr lang="en-US" altLang="zh-CN" sz="2400" dirty="0">
                <a:solidFill>
                  <a:srgbClr val="002060"/>
                </a:solidFill>
              </a:rPr>
              <a:t> </a:t>
            </a:r>
            <a:r>
              <a:rPr lang="zh-CN" altLang="en-US" sz="2400" dirty="0"/>
              <a:t>）的访问权限。 </a:t>
            </a:r>
            <a:endParaRPr lang="en-US" altLang="zh-CN" sz="2400" dirty="0"/>
          </a:p>
          <a:p>
            <a:r>
              <a:rPr lang="zh-CN" altLang="en-US" sz="2400" dirty="0"/>
              <a:t>每个数字模式（</a:t>
            </a:r>
            <a:r>
              <a:rPr lang="en-US" altLang="zh-CN" sz="2400" b="1" dirty="0">
                <a:solidFill>
                  <a:srgbClr val="0000CC"/>
                </a:solidFill>
                <a:latin typeface="Courier New" pitchFamily="49" charset="0"/>
              </a:rPr>
              <a:t>n1|n2|n3</a:t>
            </a:r>
            <a:r>
              <a:rPr lang="zh-CN" altLang="en-US" sz="2400" dirty="0"/>
              <a:t>）由不同权限所对应的数字相加得到一个表示访问权限的八进制数字。</a:t>
            </a:r>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40</a:t>
            </a:fld>
            <a:endParaRPr lang="en-US" altLang="zh-CN" dirty="0"/>
          </a:p>
        </p:txBody>
      </p:sp>
      <p:sp>
        <p:nvSpPr>
          <p:cNvPr id="7" name="Text Box 3"/>
          <p:cNvSpPr txBox="1">
            <a:spLocks noChangeArrowheads="1"/>
          </p:cNvSpPr>
          <p:nvPr/>
        </p:nvSpPr>
        <p:spPr bwMode="auto">
          <a:xfrm>
            <a:off x="2351038" y="1239143"/>
            <a:ext cx="7345362" cy="523220"/>
          </a:xfrm>
          <a:prstGeom prst="rect">
            <a:avLst/>
          </a:prstGeom>
          <a:noFill/>
          <a:ln w="9525">
            <a:solidFill>
              <a:schemeClr val="tx1"/>
            </a:solidFill>
            <a:miter lim="800000"/>
            <a:headEnd/>
            <a:tailEnd/>
          </a:ln>
          <a:effectLst/>
        </p:spPr>
        <p:txBody>
          <a:bodyPr>
            <a:spAutoFit/>
          </a:bodyPr>
          <a:lstStyle/>
          <a:p>
            <a:r>
              <a:rPr lang="en-US" altLang="zh-CN" sz="2800" dirty="0" err="1">
                <a:solidFill>
                  <a:srgbClr val="993300"/>
                </a:solidFill>
                <a:latin typeface="Courier New" pitchFamily="49" charset="0"/>
              </a:rPr>
              <a:t>chmod</a:t>
            </a:r>
            <a:r>
              <a:rPr lang="en-US" altLang="zh-CN" sz="2800" dirty="0">
                <a:solidFill>
                  <a:srgbClr val="006400"/>
                </a:solidFill>
                <a:latin typeface="Arial Unicode MS" pitchFamily="34" charset="-122"/>
              </a:rPr>
              <a:t>  </a:t>
            </a:r>
            <a:r>
              <a:rPr lang="en-US" altLang="zh-CN" sz="2800" b="1" dirty="0">
                <a:solidFill>
                  <a:srgbClr val="002060"/>
                </a:solidFill>
                <a:latin typeface="Courier New" pitchFamily="49" charset="0"/>
              </a:rPr>
              <a:t>n1n2n3</a:t>
            </a:r>
            <a:r>
              <a:rPr lang="en-US" altLang="zh-CN" sz="2800" dirty="0">
                <a:solidFill>
                  <a:srgbClr val="006400"/>
                </a:solidFill>
                <a:latin typeface="Arial Unicode MS" pitchFamily="34" charset="-122"/>
              </a:rPr>
              <a:t>  </a:t>
            </a:r>
            <a:r>
              <a:rPr lang="zh-CN" altLang="en-US" sz="2400" dirty="0">
                <a:solidFill>
                  <a:schemeClr val="accent6">
                    <a:lumMod val="75000"/>
                  </a:schemeClr>
                </a:solidFill>
                <a:latin typeface="Arial Unicode MS" pitchFamily="34" charset="-122"/>
                <a:ea typeface="黑体" pitchFamily="49" charset="-122"/>
              </a:rPr>
              <a:t>文件或目录名</a:t>
            </a:r>
            <a:r>
              <a:rPr lang="zh-CN" altLang="en-US" sz="2400" dirty="0">
                <a:solidFill>
                  <a:schemeClr val="accent6">
                    <a:lumMod val="75000"/>
                  </a:schemeClr>
                </a:solidFill>
                <a:latin typeface="Arial Unicode MS" pitchFamily="34" charset="-122"/>
              </a:rPr>
              <a:t> </a:t>
            </a:r>
            <a:endParaRPr lang="en-US" altLang="zh-CN" sz="2400" dirty="0">
              <a:solidFill>
                <a:schemeClr val="accent6">
                  <a:lumMod val="75000"/>
                </a:schemeClr>
              </a:solidFill>
              <a:latin typeface="Arial Unicode MS" pitchFamily="34" charset="-122"/>
            </a:endParaRPr>
          </a:p>
        </p:txBody>
      </p:sp>
      <p:graphicFrame>
        <p:nvGraphicFramePr>
          <p:cNvPr id="8" name="Group 103"/>
          <p:cNvGraphicFramePr>
            <a:graphicFrameLocks noGrp="1"/>
          </p:cNvGraphicFramePr>
          <p:nvPr/>
        </p:nvGraphicFramePr>
        <p:xfrm>
          <a:off x="2321892" y="3842302"/>
          <a:ext cx="2514600" cy="2034970"/>
        </p:xfrm>
        <a:graphic>
          <a:graphicData uri="http://schemas.openxmlformats.org/drawingml/2006/table">
            <a:tbl>
              <a:tblPr/>
              <a:tblGrid>
                <a:gridCol w="9144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tblGrid>
              <a:tr h="36173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dirty="0">
                          <a:ln>
                            <a:noFill/>
                          </a:ln>
                          <a:solidFill>
                            <a:schemeClr val="tx1"/>
                          </a:solidFill>
                          <a:effectLst/>
                          <a:latin typeface="Times New Roman" pitchFamily="18" charset="0"/>
                          <a:ea typeface="黑体" pitchFamily="49" charset="-122"/>
                        </a:rPr>
                        <a:t>权限</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dirty="0">
                          <a:ln>
                            <a:noFill/>
                          </a:ln>
                          <a:solidFill>
                            <a:schemeClr val="tx1"/>
                          </a:solidFill>
                          <a:effectLst/>
                          <a:latin typeface="Times New Roman" pitchFamily="18" charset="0"/>
                          <a:ea typeface="黑体" pitchFamily="49" charset="-122"/>
                        </a:rPr>
                        <a:t>对应数字</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6456">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993300"/>
                          </a:solidFill>
                          <a:effectLst/>
                          <a:latin typeface="Courier New" pitchFamily="49" charset="0"/>
                          <a:ea typeface="黑体" pitchFamily="49" charset="-122"/>
                        </a:rPr>
                        <a:t>r</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rgbClr val="0000CC"/>
                          </a:solidFill>
                          <a:effectLst/>
                          <a:latin typeface="Courier New" pitchFamily="49" charset="0"/>
                          <a:ea typeface="黑体" pitchFamily="49" charset="-122"/>
                        </a:rPr>
                        <a:t>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235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rgbClr val="993300"/>
                          </a:solidFill>
                          <a:effectLst/>
                          <a:latin typeface="Courier New" pitchFamily="49" charset="0"/>
                          <a:ea typeface="黑体" pitchFamily="49" charset="-122"/>
                        </a:rPr>
                        <a:t>w</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635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rgbClr val="0000CC"/>
                          </a:solidFill>
                          <a:effectLst/>
                          <a:latin typeface="Courier New" pitchFamily="49" charset="0"/>
                          <a:ea typeface="黑体" pitchFamily="49" charset="-122"/>
                        </a:rPr>
                        <a:t>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635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996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rgbClr val="993300"/>
                          </a:solidFill>
                          <a:effectLst/>
                          <a:latin typeface="Courier New" pitchFamily="49" charset="0"/>
                          <a:ea typeface="黑体" pitchFamily="49" charset="-122"/>
                        </a:rPr>
                        <a:t>x</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6350" cap="flat" cmpd="sng" algn="ctr">
                      <a:solidFill>
                        <a:schemeClr val="tx1"/>
                      </a:solidFill>
                      <a:prstDash val="solid"/>
                      <a:miter lim="800000"/>
                      <a:headEnd type="none" w="med" len="med"/>
                      <a:tailEnd type="none" w="med" len="med"/>
                    </a:lnT>
                    <a:lnB w="635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rgbClr val="0000CC"/>
                          </a:solidFill>
                          <a:effectLst/>
                          <a:latin typeface="Courier New" pitchFamily="49" charset="0"/>
                          <a:ea typeface="黑体" pitchFamily="49" charset="-122"/>
                        </a:rPr>
                        <a:t>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6350" cap="flat" cmpd="sng" algn="ctr">
                      <a:solidFill>
                        <a:schemeClr val="tx1"/>
                      </a:solidFill>
                      <a:prstDash val="solid"/>
                      <a:miter lim="800000"/>
                      <a:headEnd type="none" w="med" len="med"/>
                      <a:tailEnd type="none" w="med" len="med"/>
                    </a:lnT>
                    <a:lnB w="635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996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rgbClr val="993300"/>
                          </a:solidFill>
                          <a:effectLst/>
                          <a:latin typeface="Courier New" pitchFamily="49" charset="0"/>
                          <a:ea typeface="黑体" pitchFamily="49" charset="-122"/>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635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a:ln>
                            <a:noFill/>
                          </a:ln>
                          <a:solidFill>
                            <a:srgbClr val="0000CC"/>
                          </a:solidFill>
                          <a:effectLst/>
                          <a:latin typeface="Courier New" pitchFamily="49" charset="0"/>
                          <a:ea typeface="黑体" pitchFamily="49" charset="-122"/>
                        </a:rPr>
                        <a:t>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635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9" name="Text Box 24"/>
          <p:cNvSpPr txBox="1">
            <a:spLocks noChangeArrowheads="1"/>
          </p:cNvSpPr>
          <p:nvPr/>
        </p:nvSpPr>
        <p:spPr bwMode="auto">
          <a:xfrm>
            <a:off x="5417517" y="3701951"/>
            <a:ext cx="2311400" cy="519113"/>
          </a:xfrm>
          <a:prstGeom prst="rect">
            <a:avLst/>
          </a:prstGeom>
          <a:noFill/>
          <a:ln w="9525">
            <a:noFill/>
            <a:miter lim="800000"/>
            <a:headEnd/>
            <a:tailEnd/>
          </a:ln>
          <a:effectLst/>
        </p:spPr>
        <p:txBody>
          <a:bodyPr wrap="none">
            <a:spAutoFit/>
          </a:bodyPr>
          <a:lstStyle/>
          <a:p>
            <a:r>
              <a:rPr lang="zh-CN" altLang="en-US" sz="2800">
                <a:solidFill>
                  <a:srgbClr val="0000CC"/>
                </a:solidFill>
                <a:latin typeface="Courier New" pitchFamily="49" charset="0"/>
              </a:rPr>
              <a:t>-</a:t>
            </a:r>
            <a:r>
              <a:rPr lang="en-US" altLang="zh-CN" sz="2800">
                <a:solidFill>
                  <a:srgbClr val="0000CC"/>
                </a:solidFill>
                <a:latin typeface="Courier New" pitchFamily="49" charset="0"/>
              </a:rPr>
              <a:t>rw-r--r--</a:t>
            </a:r>
          </a:p>
        </p:txBody>
      </p:sp>
      <p:sp>
        <p:nvSpPr>
          <p:cNvPr id="10" name="Text Box 25"/>
          <p:cNvSpPr txBox="1">
            <a:spLocks noChangeArrowheads="1"/>
          </p:cNvSpPr>
          <p:nvPr/>
        </p:nvSpPr>
        <p:spPr bwMode="auto">
          <a:xfrm>
            <a:off x="5419104" y="4235351"/>
            <a:ext cx="2311400" cy="519113"/>
          </a:xfrm>
          <a:prstGeom prst="rect">
            <a:avLst/>
          </a:prstGeom>
          <a:noFill/>
          <a:ln w="9525">
            <a:noFill/>
            <a:miter lim="800000"/>
            <a:headEnd/>
            <a:tailEnd/>
          </a:ln>
          <a:effectLst/>
        </p:spPr>
        <p:txBody>
          <a:bodyPr wrap="none">
            <a:spAutoFit/>
          </a:bodyPr>
          <a:lstStyle/>
          <a:p>
            <a:r>
              <a:rPr lang="en-US" altLang="zh-CN" sz="2800">
                <a:solidFill>
                  <a:srgbClr val="0000CC"/>
                </a:solidFill>
                <a:latin typeface="Courier New" pitchFamily="49" charset="0"/>
              </a:rPr>
              <a:t>drwx--x--x</a:t>
            </a:r>
          </a:p>
        </p:txBody>
      </p:sp>
      <p:sp>
        <p:nvSpPr>
          <p:cNvPr id="11" name="Text Box 26"/>
          <p:cNvSpPr txBox="1">
            <a:spLocks noChangeArrowheads="1"/>
          </p:cNvSpPr>
          <p:nvPr/>
        </p:nvSpPr>
        <p:spPr bwMode="auto">
          <a:xfrm>
            <a:off x="5419104" y="4844951"/>
            <a:ext cx="2311400" cy="519113"/>
          </a:xfrm>
          <a:prstGeom prst="rect">
            <a:avLst/>
          </a:prstGeom>
          <a:noFill/>
          <a:ln w="9525">
            <a:noFill/>
            <a:miter lim="800000"/>
            <a:headEnd/>
            <a:tailEnd/>
          </a:ln>
          <a:effectLst/>
        </p:spPr>
        <p:txBody>
          <a:bodyPr wrap="none">
            <a:spAutoFit/>
          </a:bodyPr>
          <a:lstStyle/>
          <a:p>
            <a:r>
              <a:rPr lang="en-US" altLang="zh-CN" sz="2800">
                <a:solidFill>
                  <a:srgbClr val="0000CC"/>
                </a:solidFill>
                <a:latin typeface="Courier New" pitchFamily="49" charset="0"/>
              </a:rPr>
              <a:t>drwx------</a:t>
            </a:r>
          </a:p>
        </p:txBody>
      </p:sp>
      <p:sp>
        <p:nvSpPr>
          <p:cNvPr id="12" name="Text Box 27"/>
          <p:cNvSpPr txBox="1">
            <a:spLocks noChangeArrowheads="1"/>
          </p:cNvSpPr>
          <p:nvPr/>
        </p:nvSpPr>
        <p:spPr bwMode="auto">
          <a:xfrm>
            <a:off x="5419104" y="5454551"/>
            <a:ext cx="2311400" cy="519113"/>
          </a:xfrm>
          <a:prstGeom prst="rect">
            <a:avLst/>
          </a:prstGeom>
          <a:noFill/>
          <a:ln w="9525">
            <a:noFill/>
            <a:miter lim="800000"/>
            <a:headEnd/>
            <a:tailEnd/>
          </a:ln>
          <a:effectLst/>
        </p:spPr>
        <p:txBody>
          <a:bodyPr wrap="none">
            <a:spAutoFit/>
          </a:bodyPr>
          <a:lstStyle/>
          <a:p>
            <a:r>
              <a:rPr lang="zh-CN" altLang="en-US" sz="2800">
                <a:solidFill>
                  <a:srgbClr val="0000CC"/>
                </a:solidFill>
                <a:latin typeface="Courier New" pitchFamily="49" charset="0"/>
              </a:rPr>
              <a:t>-</a:t>
            </a:r>
            <a:r>
              <a:rPr lang="en-US" altLang="zh-CN" sz="2800">
                <a:solidFill>
                  <a:srgbClr val="0000CC"/>
                </a:solidFill>
                <a:latin typeface="Courier New" pitchFamily="49" charset="0"/>
              </a:rPr>
              <a:t>rwxr-xr-x</a:t>
            </a:r>
          </a:p>
        </p:txBody>
      </p:sp>
      <p:sp>
        <p:nvSpPr>
          <p:cNvPr id="13" name="Text Box 28"/>
          <p:cNvSpPr txBox="1">
            <a:spLocks noChangeArrowheads="1"/>
          </p:cNvSpPr>
          <p:nvPr/>
        </p:nvSpPr>
        <p:spPr bwMode="auto">
          <a:xfrm>
            <a:off x="8802068" y="3749576"/>
            <a:ext cx="822325" cy="519113"/>
          </a:xfrm>
          <a:prstGeom prst="rect">
            <a:avLst/>
          </a:prstGeom>
          <a:noFill/>
          <a:ln w="9525">
            <a:noFill/>
            <a:miter lim="800000"/>
            <a:headEnd/>
            <a:tailEnd/>
          </a:ln>
          <a:effectLst/>
        </p:spPr>
        <p:txBody>
          <a:bodyPr wrap="none">
            <a:spAutoFit/>
          </a:bodyPr>
          <a:lstStyle/>
          <a:p>
            <a:r>
              <a:rPr lang="zh-CN" altLang="en-US" sz="2800">
                <a:solidFill>
                  <a:srgbClr val="0000CC"/>
                </a:solidFill>
                <a:latin typeface="Courier New" pitchFamily="49" charset="0"/>
              </a:rPr>
              <a:t>644</a:t>
            </a:r>
            <a:endParaRPr lang="en-US" altLang="zh-CN" sz="2800">
              <a:solidFill>
                <a:srgbClr val="0000CC"/>
              </a:solidFill>
              <a:latin typeface="Courier New" pitchFamily="49" charset="0"/>
            </a:endParaRPr>
          </a:p>
        </p:txBody>
      </p:sp>
      <p:sp>
        <p:nvSpPr>
          <p:cNvPr id="14" name="Text Box 29"/>
          <p:cNvSpPr txBox="1">
            <a:spLocks noChangeArrowheads="1"/>
          </p:cNvSpPr>
          <p:nvPr/>
        </p:nvSpPr>
        <p:spPr bwMode="auto">
          <a:xfrm>
            <a:off x="8802068" y="4282976"/>
            <a:ext cx="822325" cy="519113"/>
          </a:xfrm>
          <a:prstGeom prst="rect">
            <a:avLst/>
          </a:prstGeom>
          <a:noFill/>
          <a:ln w="9525">
            <a:noFill/>
            <a:miter lim="800000"/>
            <a:headEnd/>
            <a:tailEnd/>
          </a:ln>
          <a:effectLst/>
        </p:spPr>
        <p:txBody>
          <a:bodyPr wrap="none">
            <a:spAutoFit/>
          </a:bodyPr>
          <a:lstStyle/>
          <a:p>
            <a:r>
              <a:rPr lang="zh-CN" altLang="en-US" sz="2800">
                <a:solidFill>
                  <a:srgbClr val="0000CC"/>
                </a:solidFill>
                <a:latin typeface="Courier New" pitchFamily="49" charset="0"/>
              </a:rPr>
              <a:t>711</a:t>
            </a:r>
            <a:endParaRPr lang="en-US" altLang="zh-CN" sz="2800">
              <a:solidFill>
                <a:srgbClr val="0000CC"/>
              </a:solidFill>
              <a:latin typeface="Courier New" pitchFamily="49" charset="0"/>
            </a:endParaRPr>
          </a:p>
        </p:txBody>
      </p:sp>
      <p:sp>
        <p:nvSpPr>
          <p:cNvPr id="15" name="Text Box 30"/>
          <p:cNvSpPr txBox="1">
            <a:spLocks noChangeArrowheads="1"/>
          </p:cNvSpPr>
          <p:nvPr/>
        </p:nvSpPr>
        <p:spPr bwMode="auto">
          <a:xfrm>
            <a:off x="8802068" y="4892576"/>
            <a:ext cx="822325" cy="519113"/>
          </a:xfrm>
          <a:prstGeom prst="rect">
            <a:avLst/>
          </a:prstGeom>
          <a:noFill/>
          <a:ln w="9525">
            <a:noFill/>
            <a:miter lim="800000"/>
            <a:headEnd/>
            <a:tailEnd/>
          </a:ln>
          <a:effectLst/>
        </p:spPr>
        <p:txBody>
          <a:bodyPr wrap="none">
            <a:spAutoFit/>
          </a:bodyPr>
          <a:lstStyle/>
          <a:p>
            <a:r>
              <a:rPr lang="zh-CN" altLang="en-US" sz="2800">
                <a:solidFill>
                  <a:srgbClr val="0000CC"/>
                </a:solidFill>
                <a:latin typeface="Courier New" pitchFamily="49" charset="0"/>
              </a:rPr>
              <a:t>700</a:t>
            </a:r>
            <a:endParaRPr lang="en-US" altLang="zh-CN" sz="2800">
              <a:solidFill>
                <a:srgbClr val="0000CC"/>
              </a:solidFill>
              <a:latin typeface="Courier New" pitchFamily="49" charset="0"/>
            </a:endParaRPr>
          </a:p>
        </p:txBody>
      </p:sp>
      <p:sp>
        <p:nvSpPr>
          <p:cNvPr id="16" name="Text Box 31"/>
          <p:cNvSpPr txBox="1">
            <a:spLocks noChangeArrowheads="1"/>
          </p:cNvSpPr>
          <p:nvPr/>
        </p:nvSpPr>
        <p:spPr bwMode="auto">
          <a:xfrm>
            <a:off x="8802068" y="5502176"/>
            <a:ext cx="822325" cy="519113"/>
          </a:xfrm>
          <a:prstGeom prst="rect">
            <a:avLst/>
          </a:prstGeom>
          <a:noFill/>
          <a:ln w="9525">
            <a:noFill/>
            <a:miter lim="800000"/>
            <a:headEnd/>
            <a:tailEnd/>
          </a:ln>
          <a:effectLst/>
        </p:spPr>
        <p:txBody>
          <a:bodyPr wrap="none">
            <a:spAutoFit/>
          </a:bodyPr>
          <a:lstStyle/>
          <a:p>
            <a:r>
              <a:rPr lang="zh-CN" altLang="en-US" sz="2800">
                <a:solidFill>
                  <a:srgbClr val="0000CC"/>
                </a:solidFill>
                <a:latin typeface="Courier New" pitchFamily="49" charset="0"/>
              </a:rPr>
              <a:t>755</a:t>
            </a:r>
            <a:endParaRPr lang="en-US" altLang="zh-CN" sz="2800">
              <a:solidFill>
                <a:srgbClr val="0000CC"/>
              </a:solidFill>
              <a:latin typeface="Courier New" pitchFamily="49" charset="0"/>
            </a:endParaRPr>
          </a:p>
        </p:txBody>
      </p:sp>
      <p:sp>
        <p:nvSpPr>
          <p:cNvPr id="17" name="Line 32"/>
          <p:cNvSpPr>
            <a:spLocks noChangeShapeType="1"/>
          </p:cNvSpPr>
          <p:nvPr/>
        </p:nvSpPr>
        <p:spPr bwMode="auto">
          <a:xfrm>
            <a:off x="7735267" y="4003575"/>
            <a:ext cx="1066800" cy="0"/>
          </a:xfrm>
          <a:prstGeom prst="line">
            <a:avLst/>
          </a:prstGeom>
          <a:noFill/>
          <a:ln w="38100">
            <a:solidFill>
              <a:srgbClr val="FF3300"/>
            </a:solidFill>
            <a:miter lim="800000"/>
            <a:headEnd type="arrow" w="med" len="med"/>
            <a:tailEnd type="arrow" w="med" len="med"/>
          </a:ln>
          <a:effectLst/>
        </p:spPr>
        <p:txBody>
          <a:bodyPr wrap="none"/>
          <a:lstStyle/>
          <a:p>
            <a:endParaRPr lang="zh-CN" altLang="en-US"/>
          </a:p>
        </p:txBody>
      </p:sp>
      <p:sp>
        <p:nvSpPr>
          <p:cNvPr id="18" name="Line 33"/>
          <p:cNvSpPr>
            <a:spLocks noChangeShapeType="1"/>
          </p:cNvSpPr>
          <p:nvPr/>
        </p:nvSpPr>
        <p:spPr bwMode="auto">
          <a:xfrm>
            <a:off x="7735267" y="4536975"/>
            <a:ext cx="1066800" cy="0"/>
          </a:xfrm>
          <a:prstGeom prst="line">
            <a:avLst/>
          </a:prstGeom>
          <a:noFill/>
          <a:ln w="38100">
            <a:solidFill>
              <a:srgbClr val="FF3300"/>
            </a:solidFill>
            <a:miter lim="800000"/>
            <a:headEnd type="arrow" w="med" len="med"/>
            <a:tailEnd type="arrow" w="med" len="med"/>
          </a:ln>
          <a:effectLst/>
        </p:spPr>
        <p:txBody>
          <a:bodyPr wrap="none"/>
          <a:lstStyle/>
          <a:p>
            <a:endParaRPr lang="zh-CN" altLang="en-US"/>
          </a:p>
        </p:txBody>
      </p:sp>
      <p:sp>
        <p:nvSpPr>
          <p:cNvPr id="19" name="Line 34"/>
          <p:cNvSpPr>
            <a:spLocks noChangeShapeType="1"/>
          </p:cNvSpPr>
          <p:nvPr/>
        </p:nvSpPr>
        <p:spPr bwMode="auto">
          <a:xfrm>
            <a:off x="7752184" y="5146575"/>
            <a:ext cx="1066800" cy="0"/>
          </a:xfrm>
          <a:prstGeom prst="line">
            <a:avLst/>
          </a:prstGeom>
          <a:noFill/>
          <a:ln w="38100">
            <a:solidFill>
              <a:srgbClr val="FF3300"/>
            </a:solidFill>
            <a:miter lim="800000"/>
            <a:headEnd type="arrow" w="med" len="med"/>
            <a:tailEnd type="arrow" w="med" len="med"/>
          </a:ln>
          <a:effectLst/>
        </p:spPr>
        <p:txBody>
          <a:bodyPr wrap="none"/>
          <a:lstStyle/>
          <a:p>
            <a:endParaRPr lang="zh-CN" altLang="en-US"/>
          </a:p>
        </p:txBody>
      </p:sp>
      <p:sp>
        <p:nvSpPr>
          <p:cNvPr id="20" name="Line 35"/>
          <p:cNvSpPr>
            <a:spLocks noChangeShapeType="1"/>
          </p:cNvSpPr>
          <p:nvPr/>
        </p:nvSpPr>
        <p:spPr bwMode="auto">
          <a:xfrm>
            <a:off x="7811467" y="5756175"/>
            <a:ext cx="1066800" cy="0"/>
          </a:xfrm>
          <a:prstGeom prst="line">
            <a:avLst/>
          </a:prstGeom>
          <a:noFill/>
          <a:ln w="38100">
            <a:solidFill>
              <a:srgbClr val="FF3300"/>
            </a:solidFill>
            <a:miter lim="800000"/>
            <a:headEnd type="arrow" w="med" len="med"/>
            <a:tailEnd type="arrow" w="med" len="med"/>
          </a:ln>
          <a:effectLst/>
        </p:spPr>
        <p:txBody>
          <a:bodyPr wrap="none"/>
          <a:lstStyle/>
          <a:p>
            <a:endParaRPr lang="zh-CN" altLang="en-US"/>
          </a:p>
        </p:txBody>
      </p:sp>
    </p:spTree>
    <p:extLst>
      <p:ext uri="{BB962C8B-B14F-4D97-AF65-F5344CB8AC3E}">
        <p14:creationId xmlns:p14="http://schemas.microsoft.com/office/powerpoint/2010/main" val="3607843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up)">
                                      <p:cBhvr>
                                        <p:cTn id="11" dur="500"/>
                                        <p:tgtEl>
                                          <p:spTgt spid="10"/>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up)">
                                      <p:cBhvr>
                                        <p:cTn id="15" dur="500"/>
                                        <p:tgtEl>
                                          <p:spTgt spid="11"/>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up)">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wipe(left)">
                                      <p:cBhvr>
                                        <p:cTn id="24" dur="500"/>
                                        <p:tgtEl>
                                          <p:spTgt spid="17"/>
                                        </p:tgtEl>
                                      </p:cBhvr>
                                    </p:animEffect>
                                  </p:childTnLst>
                                </p:cTn>
                              </p:par>
                            </p:childTnLst>
                          </p:cTn>
                        </p:par>
                        <p:par>
                          <p:cTn id="25" fill="hold">
                            <p:stCondLst>
                              <p:cond delay="500"/>
                            </p:stCondLst>
                            <p:childTnLst>
                              <p:par>
                                <p:cTn id="26" presetID="22" presetClass="entr" presetSubtype="1" fill="hold" grpId="0" nodeType="after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up)">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wipe(left)">
                                      <p:cBhvr>
                                        <p:cTn id="33" dur="500"/>
                                        <p:tgtEl>
                                          <p:spTgt spid="18"/>
                                        </p:tgtEl>
                                      </p:cBhvr>
                                    </p:animEffect>
                                  </p:childTnLst>
                                </p:cTn>
                              </p:par>
                            </p:childTnLst>
                          </p:cTn>
                        </p:par>
                        <p:par>
                          <p:cTn id="34" fill="hold">
                            <p:stCondLst>
                              <p:cond delay="500"/>
                            </p:stCondLst>
                            <p:childTnLst>
                              <p:par>
                                <p:cTn id="35" presetID="22" presetClass="entr" presetSubtype="1" fill="hold" grpId="0"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up)">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left)">
                                      <p:cBhvr>
                                        <p:cTn id="42" dur="500"/>
                                        <p:tgtEl>
                                          <p:spTgt spid="19"/>
                                        </p:tgtEl>
                                      </p:cBhvr>
                                    </p:animEffect>
                                  </p:childTnLst>
                                </p:cTn>
                              </p:par>
                            </p:childTnLst>
                          </p:cTn>
                        </p:par>
                        <p:par>
                          <p:cTn id="43" fill="hold">
                            <p:stCondLst>
                              <p:cond delay="500"/>
                            </p:stCondLst>
                            <p:childTnLst>
                              <p:par>
                                <p:cTn id="44" presetID="22" presetClass="entr" presetSubtype="1" fill="hold" grpId="0" nodeType="after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wipe(up)">
                                      <p:cBhvr>
                                        <p:cTn id="46" dur="500"/>
                                        <p:tgtEl>
                                          <p:spTgt spid="15"/>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wipe(left)">
                                      <p:cBhvr>
                                        <p:cTn id="51" dur="500"/>
                                        <p:tgtEl>
                                          <p:spTgt spid="20"/>
                                        </p:tgtEl>
                                      </p:cBhvr>
                                    </p:animEffect>
                                  </p:childTnLst>
                                </p:cTn>
                              </p:par>
                            </p:childTnLst>
                          </p:cTn>
                        </p:par>
                        <p:par>
                          <p:cTn id="52" fill="hold">
                            <p:stCondLst>
                              <p:cond delay="500"/>
                            </p:stCondLst>
                            <p:childTnLst>
                              <p:par>
                                <p:cTn id="53" presetID="22" presetClass="entr" presetSubtype="1" fill="hold" grpId="0" nodeType="after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wipe(up)">
                                      <p:cBhvr>
                                        <p:cTn id="5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P spid="10" grpId="0" autoUpdateAnimBg="0"/>
      <p:bldP spid="11" grpId="0" autoUpdateAnimBg="0"/>
      <p:bldP spid="12" grpId="0" autoUpdateAnimBg="0"/>
      <p:bldP spid="13" grpId="0" autoUpdateAnimBg="0"/>
      <p:bldP spid="14" grpId="0" autoUpdateAnimBg="0"/>
      <p:bldP spid="15" grpId="0" autoUpdateAnimBg="0"/>
      <p:bldP spid="16" grpId="0" autoUpdateAnimBg="0"/>
      <p:bldP spid="17" grpId="0" animBg="1"/>
      <p:bldP spid="18" grpId="0" animBg="1"/>
      <p:bldP spid="19" grpId="0" animBg="1"/>
      <p:bldP spid="20"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chmod</a:t>
            </a:r>
            <a:r>
              <a:rPr lang="en-US" altLang="zh-CN" dirty="0"/>
              <a:t> </a:t>
            </a:r>
            <a:r>
              <a:rPr lang="zh-CN" altLang="en-US" dirty="0"/>
              <a:t>的数字设定法举例</a:t>
            </a:r>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41</a:t>
            </a:fld>
            <a:endParaRPr lang="en-US" altLang="zh-CN" dirty="0"/>
          </a:p>
        </p:txBody>
      </p:sp>
      <p:sp>
        <p:nvSpPr>
          <p:cNvPr id="7" name="Rectangle 5"/>
          <p:cNvSpPr>
            <a:spLocks noChangeArrowheads="1"/>
          </p:cNvSpPr>
          <p:nvPr/>
        </p:nvSpPr>
        <p:spPr bwMode="auto">
          <a:xfrm>
            <a:off x="2135387" y="3141663"/>
            <a:ext cx="7991475" cy="1041400"/>
          </a:xfrm>
          <a:prstGeom prst="rect">
            <a:avLst/>
          </a:prstGeom>
          <a:noFill/>
          <a:ln w="9525">
            <a:solidFill>
              <a:schemeClr val="hlink"/>
            </a:solidFill>
            <a:miter lim="800000"/>
            <a:headEnd/>
            <a:tailEnd/>
          </a:ln>
          <a:effectLst/>
        </p:spPr>
        <p:txBody>
          <a:bodyPr>
            <a:spAutoFit/>
          </a:bodyPr>
          <a:lstStyle/>
          <a:p>
            <a:pPr>
              <a:spcBef>
                <a:spcPct val="20000"/>
              </a:spcBef>
              <a:buClr>
                <a:schemeClr val="folHlink"/>
              </a:buClr>
              <a:buSzPct val="60000"/>
              <a:buFont typeface="Wingdings" pitchFamily="2" charset="2"/>
              <a:buNone/>
            </a:pPr>
            <a:r>
              <a:rPr lang="en-US" altLang="zh-CN" sz="2800" dirty="0" err="1">
                <a:solidFill>
                  <a:srgbClr val="006400"/>
                </a:solidFill>
                <a:latin typeface="Courier New" pitchFamily="49" charset="0"/>
                <a:ea typeface="黑体" pitchFamily="49" charset="-122"/>
              </a:rPr>
              <a:t>chmod</a:t>
            </a:r>
            <a:r>
              <a:rPr lang="en-US" altLang="zh-CN" sz="2800" dirty="0">
                <a:solidFill>
                  <a:srgbClr val="006400"/>
                </a:solidFill>
                <a:latin typeface="Courier New" pitchFamily="49" charset="0"/>
                <a:ea typeface="黑体" pitchFamily="49" charset="-122"/>
              </a:rPr>
              <a:t> 750 myname.txt</a:t>
            </a:r>
          </a:p>
          <a:p>
            <a:pPr>
              <a:spcBef>
                <a:spcPct val="20000"/>
              </a:spcBef>
              <a:buClr>
                <a:schemeClr val="folHlink"/>
              </a:buClr>
              <a:buSzPct val="60000"/>
              <a:buFont typeface="Wingdings" pitchFamily="2" charset="2"/>
              <a:buNone/>
            </a:pPr>
            <a:r>
              <a:rPr lang="zh-CN" altLang="en-US" dirty="0">
                <a:latin typeface="Courier New" pitchFamily="49" charset="0"/>
                <a:ea typeface="黑体" pitchFamily="49" charset="-122"/>
              </a:rPr>
              <a:t>设定文件</a:t>
            </a:r>
            <a:r>
              <a:rPr lang="zh-CN" altLang="en-US" sz="2400" dirty="0">
                <a:ea typeface="黑体" pitchFamily="49" charset="-122"/>
              </a:rPr>
              <a:t> </a:t>
            </a:r>
            <a:r>
              <a:rPr lang="en-US" altLang="zh-CN" sz="2400" dirty="0">
                <a:solidFill>
                  <a:srgbClr val="3333CC"/>
                </a:solidFill>
                <a:latin typeface="Courier New" pitchFamily="49" charset="0"/>
                <a:ea typeface="黑体" pitchFamily="49" charset="-122"/>
              </a:rPr>
              <a:t>myname.txt</a:t>
            </a:r>
            <a:r>
              <a:rPr lang="en-US" altLang="zh-CN" sz="2400" dirty="0">
                <a:solidFill>
                  <a:srgbClr val="3333CC"/>
                </a:solidFill>
                <a:ea typeface="黑体" pitchFamily="49" charset="-122"/>
              </a:rPr>
              <a:t> </a:t>
            </a:r>
            <a:r>
              <a:rPr lang="zh-CN" altLang="en-US" dirty="0">
                <a:latin typeface="Courier New" pitchFamily="49" charset="0"/>
                <a:ea typeface="黑体" pitchFamily="49" charset="-122"/>
              </a:rPr>
              <a:t>的权限属性为：</a:t>
            </a:r>
            <a:r>
              <a:rPr lang="zh-CN" altLang="en-US" sz="2800" dirty="0">
                <a:solidFill>
                  <a:srgbClr val="006400"/>
                </a:solidFill>
                <a:latin typeface="Courier New" pitchFamily="49" charset="0"/>
                <a:ea typeface="黑体" pitchFamily="49" charset="-122"/>
              </a:rPr>
              <a:t>-</a:t>
            </a:r>
            <a:r>
              <a:rPr lang="en-US" altLang="zh-CN" sz="2800" dirty="0" err="1">
                <a:solidFill>
                  <a:srgbClr val="006400"/>
                </a:solidFill>
                <a:latin typeface="Courier New" pitchFamily="49" charset="0"/>
                <a:ea typeface="黑体" pitchFamily="49" charset="-122"/>
              </a:rPr>
              <a:t>rwxr</a:t>
            </a:r>
            <a:r>
              <a:rPr lang="en-US" altLang="zh-CN" sz="2800" dirty="0">
                <a:solidFill>
                  <a:srgbClr val="006400"/>
                </a:solidFill>
                <a:latin typeface="Courier New" pitchFamily="49" charset="0"/>
                <a:ea typeface="黑体" pitchFamily="49" charset="-122"/>
              </a:rPr>
              <a:t>-x--- </a:t>
            </a:r>
            <a:endParaRPr lang="zh-CN" altLang="en-US" sz="2800" dirty="0">
              <a:solidFill>
                <a:srgbClr val="006400"/>
              </a:solidFill>
              <a:latin typeface="Courier New" pitchFamily="49" charset="0"/>
              <a:ea typeface="黑体" pitchFamily="49" charset="-122"/>
            </a:endParaRPr>
          </a:p>
        </p:txBody>
      </p:sp>
      <p:sp>
        <p:nvSpPr>
          <p:cNvPr id="8" name="Rectangle 6"/>
          <p:cNvSpPr>
            <a:spLocks noChangeArrowheads="1"/>
          </p:cNvSpPr>
          <p:nvPr/>
        </p:nvSpPr>
        <p:spPr bwMode="auto">
          <a:xfrm>
            <a:off x="2135387" y="4725144"/>
            <a:ext cx="7991475" cy="1041400"/>
          </a:xfrm>
          <a:prstGeom prst="rect">
            <a:avLst/>
          </a:prstGeom>
          <a:noFill/>
          <a:ln w="9525">
            <a:solidFill>
              <a:schemeClr val="hlink"/>
            </a:solidFill>
            <a:miter lim="800000"/>
            <a:headEnd/>
            <a:tailEnd/>
          </a:ln>
          <a:effectLst/>
        </p:spPr>
        <p:txBody>
          <a:bodyPr>
            <a:spAutoFit/>
          </a:bodyPr>
          <a:lstStyle/>
          <a:p>
            <a:pPr>
              <a:spcBef>
                <a:spcPct val="20000"/>
              </a:spcBef>
              <a:buClr>
                <a:schemeClr val="folHlink"/>
              </a:buClr>
              <a:buSzPct val="60000"/>
              <a:buFont typeface="Wingdings" pitchFamily="2" charset="2"/>
              <a:buNone/>
            </a:pPr>
            <a:r>
              <a:rPr lang="en-US" altLang="zh-CN" sz="2800" dirty="0" err="1">
                <a:solidFill>
                  <a:srgbClr val="006400"/>
                </a:solidFill>
                <a:latin typeface="Courier New" pitchFamily="49" charset="0"/>
                <a:ea typeface="黑体" pitchFamily="49" charset="-122"/>
              </a:rPr>
              <a:t>chmod</a:t>
            </a:r>
            <a:r>
              <a:rPr lang="en-US" altLang="zh-CN" sz="2800" dirty="0">
                <a:solidFill>
                  <a:srgbClr val="006400"/>
                </a:solidFill>
                <a:latin typeface="Courier New" pitchFamily="49" charset="0"/>
                <a:ea typeface="黑体" pitchFamily="49" charset="-122"/>
              </a:rPr>
              <a:t> 700 </a:t>
            </a:r>
            <a:r>
              <a:rPr lang="en-US" altLang="zh-CN" sz="2800" dirty="0" err="1">
                <a:solidFill>
                  <a:srgbClr val="006400"/>
                </a:solidFill>
                <a:latin typeface="Courier New" pitchFamily="49" charset="0"/>
                <a:ea typeface="黑体" pitchFamily="49" charset="-122"/>
              </a:rPr>
              <a:t>mydata</a:t>
            </a:r>
            <a:r>
              <a:rPr lang="en-US" altLang="zh-CN" sz="2800" dirty="0">
                <a:solidFill>
                  <a:srgbClr val="006400"/>
                </a:solidFill>
                <a:latin typeface="Courier New" pitchFamily="49" charset="0"/>
                <a:ea typeface="黑体" pitchFamily="49" charset="-122"/>
              </a:rPr>
              <a:t>/</a:t>
            </a:r>
          </a:p>
          <a:p>
            <a:pPr>
              <a:spcBef>
                <a:spcPct val="20000"/>
              </a:spcBef>
              <a:buClr>
                <a:schemeClr val="folHlink"/>
              </a:buClr>
              <a:buSzPct val="60000"/>
              <a:buFont typeface="Wingdings" pitchFamily="2" charset="2"/>
              <a:buNone/>
            </a:pPr>
            <a:r>
              <a:rPr lang="zh-CN" altLang="en-US" dirty="0">
                <a:latin typeface="Courier New" pitchFamily="49" charset="0"/>
                <a:ea typeface="黑体" pitchFamily="49" charset="-122"/>
              </a:rPr>
              <a:t>设定目录</a:t>
            </a:r>
            <a:r>
              <a:rPr lang="zh-CN" altLang="en-US" sz="2400" dirty="0">
                <a:solidFill>
                  <a:srgbClr val="3333CC"/>
                </a:solidFill>
                <a:ea typeface="黑体" pitchFamily="49" charset="-122"/>
              </a:rPr>
              <a:t> </a:t>
            </a:r>
            <a:r>
              <a:rPr lang="en-US" altLang="zh-CN" sz="2400" dirty="0" err="1">
                <a:solidFill>
                  <a:srgbClr val="3333CC"/>
                </a:solidFill>
                <a:latin typeface="Courier New" pitchFamily="49" charset="0"/>
                <a:ea typeface="黑体" pitchFamily="49" charset="-122"/>
              </a:rPr>
              <a:t>mydata</a:t>
            </a:r>
            <a:r>
              <a:rPr lang="en-US" altLang="zh-CN" sz="2400" dirty="0">
                <a:solidFill>
                  <a:srgbClr val="3333CC"/>
                </a:solidFill>
                <a:ea typeface="黑体" pitchFamily="49" charset="-122"/>
              </a:rPr>
              <a:t> </a:t>
            </a:r>
            <a:r>
              <a:rPr lang="zh-CN" altLang="en-US" dirty="0">
                <a:latin typeface="Courier New" pitchFamily="49" charset="0"/>
                <a:ea typeface="黑体" pitchFamily="49" charset="-122"/>
              </a:rPr>
              <a:t>的权限属性为：</a:t>
            </a:r>
            <a:r>
              <a:rPr lang="en-US" altLang="zh-CN" sz="2800" dirty="0" err="1">
                <a:solidFill>
                  <a:srgbClr val="006400"/>
                </a:solidFill>
                <a:latin typeface="Courier New" pitchFamily="49" charset="0"/>
                <a:ea typeface="黑体" pitchFamily="49" charset="-122"/>
              </a:rPr>
              <a:t>drwx</a:t>
            </a:r>
            <a:r>
              <a:rPr lang="en-US" altLang="zh-CN" sz="2800" dirty="0">
                <a:solidFill>
                  <a:srgbClr val="006400"/>
                </a:solidFill>
                <a:latin typeface="Courier New" pitchFamily="49" charset="0"/>
                <a:ea typeface="黑体" pitchFamily="49" charset="-122"/>
              </a:rPr>
              <a:t>------ </a:t>
            </a:r>
            <a:endParaRPr lang="zh-CN" altLang="en-US" sz="2800" dirty="0">
              <a:solidFill>
                <a:srgbClr val="006400"/>
              </a:solidFill>
              <a:latin typeface="Courier New" pitchFamily="49" charset="0"/>
              <a:ea typeface="黑体" pitchFamily="49" charset="-122"/>
            </a:endParaRPr>
          </a:p>
        </p:txBody>
      </p:sp>
      <p:sp>
        <p:nvSpPr>
          <p:cNvPr id="9" name="Rectangle 9"/>
          <p:cNvSpPr>
            <a:spLocks noChangeArrowheads="1"/>
          </p:cNvSpPr>
          <p:nvPr/>
        </p:nvSpPr>
        <p:spPr bwMode="auto">
          <a:xfrm>
            <a:off x="2135386" y="1557338"/>
            <a:ext cx="7993062" cy="1041400"/>
          </a:xfrm>
          <a:prstGeom prst="rect">
            <a:avLst/>
          </a:prstGeom>
          <a:noFill/>
          <a:ln w="9525">
            <a:solidFill>
              <a:schemeClr val="hlink"/>
            </a:solidFill>
            <a:miter lim="800000"/>
            <a:headEnd/>
            <a:tailEnd/>
          </a:ln>
          <a:effectLst/>
        </p:spPr>
        <p:txBody>
          <a:bodyPr>
            <a:spAutoFit/>
          </a:bodyPr>
          <a:lstStyle/>
          <a:p>
            <a:pPr>
              <a:spcBef>
                <a:spcPct val="20000"/>
              </a:spcBef>
              <a:buClr>
                <a:schemeClr val="folHlink"/>
              </a:buClr>
              <a:buSzPct val="60000"/>
              <a:buFont typeface="Wingdings" pitchFamily="2" charset="2"/>
              <a:buNone/>
            </a:pPr>
            <a:r>
              <a:rPr lang="en-US" altLang="zh-CN" sz="2800" dirty="0" err="1">
                <a:solidFill>
                  <a:srgbClr val="006400"/>
                </a:solidFill>
                <a:latin typeface="Courier New" pitchFamily="49" charset="0"/>
                <a:ea typeface="黑体" pitchFamily="49" charset="-122"/>
              </a:rPr>
              <a:t>chmod</a:t>
            </a:r>
            <a:r>
              <a:rPr lang="en-US" altLang="zh-CN" sz="2800" dirty="0">
                <a:solidFill>
                  <a:srgbClr val="006400"/>
                </a:solidFill>
                <a:latin typeface="Courier New" pitchFamily="49" charset="0"/>
                <a:ea typeface="黑体" pitchFamily="49" charset="-122"/>
              </a:rPr>
              <a:t> 644 myname.txt</a:t>
            </a:r>
          </a:p>
          <a:p>
            <a:pPr>
              <a:spcBef>
                <a:spcPct val="20000"/>
              </a:spcBef>
              <a:buClr>
                <a:schemeClr val="folHlink"/>
              </a:buClr>
              <a:buSzPct val="60000"/>
              <a:buFont typeface="Wingdings" pitchFamily="2" charset="2"/>
              <a:buNone/>
            </a:pPr>
            <a:r>
              <a:rPr lang="zh-CN" altLang="en-US" dirty="0">
                <a:latin typeface="Courier New" pitchFamily="49" charset="0"/>
                <a:ea typeface="黑体" pitchFamily="49" charset="-122"/>
              </a:rPr>
              <a:t>设定文件</a:t>
            </a:r>
            <a:r>
              <a:rPr lang="zh-CN" altLang="en-US" sz="2400" dirty="0">
                <a:solidFill>
                  <a:srgbClr val="3333CC"/>
                </a:solidFill>
                <a:ea typeface="黑体" pitchFamily="49" charset="-122"/>
              </a:rPr>
              <a:t> </a:t>
            </a:r>
            <a:r>
              <a:rPr lang="en-US" altLang="zh-CN" sz="2400" dirty="0">
                <a:solidFill>
                  <a:srgbClr val="3333CC"/>
                </a:solidFill>
                <a:latin typeface="Courier New" pitchFamily="49" charset="0"/>
                <a:ea typeface="黑体" pitchFamily="49" charset="-122"/>
              </a:rPr>
              <a:t>myname.txt</a:t>
            </a:r>
            <a:r>
              <a:rPr lang="en-US" altLang="zh-CN" sz="2400" dirty="0">
                <a:solidFill>
                  <a:srgbClr val="3333CC"/>
                </a:solidFill>
                <a:ea typeface="黑体" pitchFamily="49" charset="-122"/>
              </a:rPr>
              <a:t> </a:t>
            </a:r>
            <a:r>
              <a:rPr lang="zh-CN" altLang="en-US" dirty="0">
                <a:latin typeface="Courier New" pitchFamily="49" charset="0"/>
                <a:ea typeface="黑体" pitchFamily="49" charset="-122"/>
              </a:rPr>
              <a:t>的权限属性为：</a:t>
            </a:r>
            <a:r>
              <a:rPr lang="zh-CN" altLang="en-US" sz="2800" dirty="0">
                <a:solidFill>
                  <a:srgbClr val="006400"/>
                </a:solidFill>
                <a:latin typeface="Courier New" pitchFamily="49" charset="0"/>
                <a:ea typeface="黑体" pitchFamily="49" charset="-122"/>
              </a:rPr>
              <a:t>-</a:t>
            </a:r>
            <a:r>
              <a:rPr lang="en-US" altLang="zh-CN" sz="2800" dirty="0" err="1">
                <a:solidFill>
                  <a:srgbClr val="006400"/>
                </a:solidFill>
                <a:latin typeface="Courier New" pitchFamily="49" charset="0"/>
                <a:ea typeface="黑体" pitchFamily="49" charset="-122"/>
              </a:rPr>
              <a:t>rw</a:t>
            </a:r>
            <a:r>
              <a:rPr lang="en-US" altLang="zh-CN" sz="2800" dirty="0">
                <a:solidFill>
                  <a:srgbClr val="006400"/>
                </a:solidFill>
                <a:latin typeface="Courier New" pitchFamily="49" charset="0"/>
                <a:ea typeface="黑体" pitchFamily="49" charset="-122"/>
              </a:rPr>
              <a:t>-r--r-- </a:t>
            </a:r>
            <a:endParaRPr lang="zh-CN" altLang="en-US" sz="2800" dirty="0">
              <a:solidFill>
                <a:srgbClr val="006400"/>
              </a:solidFill>
              <a:latin typeface="Courier New" pitchFamily="49" charset="0"/>
              <a:ea typeface="黑体" pitchFamily="49" charset="-122"/>
            </a:endParaRPr>
          </a:p>
        </p:txBody>
      </p:sp>
    </p:spTree>
    <p:extLst>
      <p:ext uri="{BB962C8B-B14F-4D97-AF65-F5344CB8AC3E}">
        <p14:creationId xmlns:p14="http://schemas.microsoft.com/office/powerpoint/2010/main" val="62576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heckerboard(across)">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改变文件</a:t>
            </a:r>
            <a:r>
              <a:rPr lang="en-US" altLang="zh-CN" dirty="0"/>
              <a:t>/</a:t>
            </a:r>
            <a:r>
              <a:rPr lang="zh-CN" altLang="en-US" dirty="0"/>
              <a:t>目录属主或组</a:t>
            </a:r>
          </a:p>
        </p:txBody>
      </p:sp>
      <p:sp>
        <p:nvSpPr>
          <p:cNvPr id="3" name="内容占位符 2"/>
          <p:cNvSpPr>
            <a:spLocks noGrp="1"/>
          </p:cNvSpPr>
          <p:nvPr>
            <p:ph idx="1"/>
          </p:nvPr>
        </p:nvSpPr>
        <p:spPr/>
        <p:txBody>
          <a:bodyPr/>
          <a:lstStyle/>
          <a:p>
            <a:r>
              <a:rPr lang="zh-CN" altLang="en-US" dirty="0"/>
              <a:t>只有</a:t>
            </a:r>
            <a:r>
              <a:rPr lang="en-US" altLang="zh-CN" dirty="0"/>
              <a:t>root</a:t>
            </a:r>
            <a:r>
              <a:rPr lang="zh-CN" altLang="en-US" dirty="0"/>
              <a:t>用户才能改变文件的所有者 </a:t>
            </a:r>
          </a:p>
          <a:p>
            <a:r>
              <a:rPr lang="zh-CN" altLang="en-US" dirty="0"/>
              <a:t>只有</a:t>
            </a:r>
            <a:r>
              <a:rPr lang="en-US" altLang="zh-CN" dirty="0"/>
              <a:t>root</a:t>
            </a:r>
            <a:r>
              <a:rPr lang="zh-CN" altLang="en-US" dirty="0"/>
              <a:t>用户或所有者才能改变文件所属的组 </a:t>
            </a:r>
          </a:p>
          <a:p>
            <a:r>
              <a:rPr lang="zh-CN" altLang="en-US" dirty="0"/>
              <a:t>用 </a:t>
            </a:r>
            <a:r>
              <a:rPr lang="en-US" altLang="zh-CN" dirty="0" err="1"/>
              <a:t>chown</a:t>
            </a:r>
            <a:r>
              <a:rPr lang="en-US" altLang="zh-CN" dirty="0"/>
              <a:t> </a:t>
            </a:r>
            <a:r>
              <a:rPr lang="zh-CN" altLang="en-US" dirty="0"/>
              <a:t>命令改变属主 和</a:t>
            </a:r>
            <a:r>
              <a:rPr lang="en-US" altLang="zh-CN" dirty="0"/>
              <a:t>/</a:t>
            </a:r>
            <a:r>
              <a:rPr lang="zh-CN" altLang="en-US" dirty="0"/>
              <a:t>或 组 </a:t>
            </a:r>
          </a:p>
          <a:p>
            <a:pPr lvl="1">
              <a:buNone/>
            </a:pPr>
            <a:r>
              <a:rPr lang="en-US" altLang="zh-CN" b="1" dirty="0" err="1">
                <a:solidFill>
                  <a:schemeClr val="accent6">
                    <a:lumMod val="75000"/>
                  </a:schemeClr>
                </a:solidFill>
              </a:rPr>
              <a:t>chown</a:t>
            </a:r>
            <a:r>
              <a:rPr lang="en-US" altLang="zh-CN" b="1" dirty="0">
                <a:solidFill>
                  <a:schemeClr val="accent6">
                    <a:lumMod val="75000"/>
                  </a:schemeClr>
                </a:solidFill>
              </a:rPr>
              <a:t> [-R] &lt;</a:t>
            </a:r>
            <a:r>
              <a:rPr lang="zh-CN" altLang="en-US" b="1" dirty="0">
                <a:solidFill>
                  <a:schemeClr val="accent6">
                    <a:lumMod val="75000"/>
                  </a:schemeClr>
                </a:solidFill>
              </a:rPr>
              <a:t>用户名</a:t>
            </a:r>
            <a:r>
              <a:rPr lang="en-US" altLang="zh-CN" b="1" dirty="0">
                <a:solidFill>
                  <a:schemeClr val="accent6">
                    <a:lumMod val="75000"/>
                  </a:schemeClr>
                </a:solidFill>
              </a:rPr>
              <a:t>[&lt;.|:&gt;</a:t>
            </a:r>
            <a:r>
              <a:rPr lang="zh-CN" altLang="en-US" b="1" dirty="0">
                <a:solidFill>
                  <a:schemeClr val="accent6">
                    <a:lumMod val="75000"/>
                  </a:schemeClr>
                </a:solidFill>
              </a:rPr>
              <a:t>组名</a:t>
            </a:r>
            <a:r>
              <a:rPr lang="en-US" altLang="zh-CN" b="1" dirty="0">
                <a:solidFill>
                  <a:schemeClr val="accent6">
                    <a:lumMod val="75000"/>
                  </a:schemeClr>
                </a:solidFill>
              </a:rPr>
              <a:t>]&gt; &lt;</a:t>
            </a:r>
            <a:r>
              <a:rPr lang="zh-CN" altLang="en-US" b="1" dirty="0">
                <a:solidFill>
                  <a:schemeClr val="accent6">
                    <a:lumMod val="75000"/>
                  </a:schemeClr>
                </a:solidFill>
              </a:rPr>
              <a:t>文件｜目录</a:t>
            </a:r>
            <a:r>
              <a:rPr lang="en-US" altLang="zh-CN" b="1" dirty="0">
                <a:solidFill>
                  <a:schemeClr val="accent6">
                    <a:lumMod val="75000"/>
                  </a:schemeClr>
                </a:solidFill>
              </a:rPr>
              <a:t>&gt; </a:t>
            </a:r>
          </a:p>
          <a:p>
            <a:r>
              <a:rPr lang="en-US" altLang="zh-CN" dirty="0" err="1"/>
              <a:t>chgrp</a:t>
            </a:r>
            <a:r>
              <a:rPr lang="en-US" altLang="zh-CN" dirty="0"/>
              <a:t> </a:t>
            </a:r>
            <a:r>
              <a:rPr lang="zh-CN" altLang="en-US" dirty="0"/>
              <a:t>被用来改变所属组 </a:t>
            </a:r>
          </a:p>
          <a:p>
            <a:pPr lvl="1">
              <a:buNone/>
            </a:pPr>
            <a:r>
              <a:rPr lang="en-US" altLang="zh-CN" b="1" dirty="0" err="1">
                <a:solidFill>
                  <a:schemeClr val="accent6">
                    <a:lumMod val="75000"/>
                  </a:schemeClr>
                </a:solidFill>
              </a:rPr>
              <a:t>chgrp</a:t>
            </a:r>
            <a:r>
              <a:rPr lang="en-US" altLang="zh-CN" b="1" dirty="0">
                <a:solidFill>
                  <a:schemeClr val="accent6">
                    <a:lumMod val="75000"/>
                  </a:schemeClr>
                </a:solidFill>
              </a:rPr>
              <a:t> [-R] &lt;</a:t>
            </a:r>
            <a:r>
              <a:rPr lang="zh-CN" altLang="en-US" b="1" dirty="0">
                <a:solidFill>
                  <a:schemeClr val="accent6">
                    <a:lumMod val="75000"/>
                  </a:schemeClr>
                </a:solidFill>
              </a:rPr>
              <a:t>组名</a:t>
            </a:r>
            <a:r>
              <a:rPr lang="en-US" altLang="zh-CN" b="1" dirty="0">
                <a:solidFill>
                  <a:schemeClr val="accent6">
                    <a:lumMod val="75000"/>
                  </a:schemeClr>
                </a:solidFill>
              </a:rPr>
              <a:t>&gt; &lt;</a:t>
            </a:r>
            <a:r>
              <a:rPr lang="zh-CN" altLang="en-US" b="1" dirty="0">
                <a:solidFill>
                  <a:schemeClr val="accent6">
                    <a:lumMod val="75000"/>
                  </a:schemeClr>
                </a:solidFill>
              </a:rPr>
              <a:t>文件｜目录</a:t>
            </a:r>
            <a:r>
              <a:rPr lang="en-US" altLang="zh-CN" b="1" dirty="0">
                <a:solidFill>
                  <a:schemeClr val="accent6">
                    <a:lumMod val="75000"/>
                  </a:schemeClr>
                </a:solidFill>
              </a:rPr>
              <a:t>&gt;</a:t>
            </a:r>
            <a:endParaRPr lang="zh-CN" altLang="en-US" b="1" dirty="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2023年11月5日</a:t>
            </a:fld>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42</a:t>
            </a:fld>
            <a:endParaRPr lang="en-US" altLang="zh-CN" dirty="0"/>
          </a:p>
        </p:txBody>
      </p:sp>
    </p:spTree>
    <p:extLst>
      <p:ext uri="{BB962C8B-B14F-4D97-AF65-F5344CB8AC3E}">
        <p14:creationId xmlns:p14="http://schemas.microsoft.com/office/powerpoint/2010/main" val="6262226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改变属主或组举例</a:t>
            </a:r>
          </a:p>
        </p:txBody>
      </p:sp>
      <p:sp>
        <p:nvSpPr>
          <p:cNvPr id="3" name="内容占位符 2"/>
          <p:cNvSpPr>
            <a:spLocks noGrp="1"/>
          </p:cNvSpPr>
          <p:nvPr>
            <p:ph idx="1"/>
          </p:nvPr>
        </p:nvSpPr>
        <p:spPr/>
        <p:txBody>
          <a:bodyPr/>
          <a:lstStyle/>
          <a:p>
            <a:r>
              <a:rPr lang="en-US" altLang="zh-CN" dirty="0" err="1"/>
              <a:t>chown</a:t>
            </a:r>
            <a:r>
              <a:rPr lang="en-US" altLang="zh-CN" dirty="0"/>
              <a:t>  </a:t>
            </a:r>
            <a:r>
              <a:rPr lang="en-US" altLang="zh-CN" dirty="0">
                <a:solidFill>
                  <a:srgbClr val="C00000"/>
                </a:solidFill>
              </a:rPr>
              <a:t>soft</a:t>
            </a:r>
            <a:r>
              <a:rPr lang="en-US" altLang="zh-CN" dirty="0"/>
              <a:t>       </a:t>
            </a:r>
            <a:r>
              <a:rPr lang="en-US" altLang="zh-CN" dirty="0" err="1"/>
              <a:t>myfile</a:t>
            </a:r>
            <a:endParaRPr lang="en-US" altLang="zh-CN" dirty="0"/>
          </a:p>
          <a:p>
            <a:r>
              <a:rPr lang="en-US" altLang="zh-CN" dirty="0" err="1"/>
              <a:t>chgrp</a:t>
            </a:r>
            <a:r>
              <a:rPr lang="en-US" altLang="zh-CN" dirty="0"/>
              <a:t> </a:t>
            </a:r>
            <a:r>
              <a:rPr lang="en-US" altLang="zh-CN" dirty="0" err="1">
                <a:solidFill>
                  <a:srgbClr val="C00000"/>
                </a:solidFill>
              </a:rPr>
              <a:t>softgrp</a:t>
            </a:r>
            <a:r>
              <a:rPr lang="en-US" altLang="zh-CN" dirty="0"/>
              <a:t>    </a:t>
            </a:r>
            <a:r>
              <a:rPr lang="en-US" altLang="zh-CN" dirty="0" err="1"/>
              <a:t>myfile</a:t>
            </a:r>
            <a:endParaRPr lang="en-US" altLang="zh-CN" dirty="0"/>
          </a:p>
          <a:p>
            <a:r>
              <a:rPr lang="en-US" altLang="zh-CN" dirty="0" err="1"/>
              <a:t>chown</a:t>
            </a:r>
            <a:r>
              <a:rPr lang="en-US" altLang="zh-CN" dirty="0"/>
              <a:t> </a:t>
            </a:r>
            <a:r>
              <a:rPr lang="en-US" altLang="zh-CN" dirty="0">
                <a:solidFill>
                  <a:srgbClr val="C00000"/>
                </a:solidFill>
              </a:rPr>
              <a:t>.</a:t>
            </a:r>
            <a:r>
              <a:rPr lang="en-US" altLang="zh-CN" dirty="0" err="1">
                <a:solidFill>
                  <a:srgbClr val="C00000"/>
                </a:solidFill>
              </a:rPr>
              <a:t>softgrp</a:t>
            </a:r>
            <a:r>
              <a:rPr lang="en-US" altLang="zh-CN" dirty="0">
                <a:solidFill>
                  <a:srgbClr val="C00000"/>
                </a:solidFill>
              </a:rPr>
              <a:t>  </a:t>
            </a:r>
            <a:r>
              <a:rPr lang="en-US" altLang="zh-CN" dirty="0" err="1"/>
              <a:t>myfile</a:t>
            </a:r>
            <a:endParaRPr lang="en-US" altLang="zh-CN" dirty="0"/>
          </a:p>
          <a:p>
            <a:r>
              <a:rPr lang="en-US" altLang="zh-CN" dirty="0" err="1"/>
              <a:t>chown</a:t>
            </a:r>
            <a:r>
              <a:rPr lang="en-US" altLang="zh-CN" dirty="0"/>
              <a:t> -R </a:t>
            </a:r>
            <a:r>
              <a:rPr lang="en-US" altLang="zh-CN" dirty="0">
                <a:solidFill>
                  <a:srgbClr val="C00000"/>
                </a:solidFill>
              </a:rPr>
              <a:t>soft</a:t>
            </a:r>
            <a:r>
              <a:rPr lang="en-US" altLang="zh-CN" dirty="0"/>
              <a:t>    </a:t>
            </a:r>
            <a:r>
              <a:rPr lang="en-US" altLang="zh-CN" dirty="0" err="1"/>
              <a:t>mydir</a:t>
            </a:r>
            <a:endParaRPr lang="en-US" altLang="zh-CN" dirty="0"/>
          </a:p>
          <a:p>
            <a:r>
              <a:rPr lang="en-US" altLang="zh-CN" dirty="0" err="1"/>
              <a:t>chgrp</a:t>
            </a:r>
            <a:r>
              <a:rPr lang="en-US" altLang="zh-CN" dirty="0"/>
              <a:t>  </a:t>
            </a:r>
            <a:r>
              <a:rPr lang="en-US" altLang="zh-CN" dirty="0" err="1">
                <a:solidFill>
                  <a:srgbClr val="C00000"/>
                </a:solidFill>
              </a:rPr>
              <a:t>softgrp</a:t>
            </a:r>
            <a:r>
              <a:rPr lang="en-US" altLang="zh-CN" dirty="0"/>
              <a:t>    </a:t>
            </a:r>
            <a:r>
              <a:rPr lang="en-US" altLang="zh-CN" dirty="0" err="1"/>
              <a:t>mydir</a:t>
            </a:r>
            <a:endParaRPr lang="en-US" altLang="zh-CN" dirty="0"/>
          </a:p>
          <a:p>
            <a:r>
              <a:rPr lang="en-US" altLang="zh-CN" dirty="0" err="1"/>
              <a:t>chown</a:t>
            </a:r>
            <a:r>
              <a:rPr lang="en-US" altLang="zh-CN" dirty="0"/>
              <a:t> -R </a:t>
            </a:r>
            <a:r>
              <a:rPr lang="en-US" altLang="zh-CN" dirty="0">
                <a:solidFill>
                  <a:srgbClr val="C00000"/>
                </a:solidFill>
              </a:rPr>
              <a:t>:</a:t>
            </a:r>
            <a:r>
              <a:rPr lang="en-US" altLang="zh-CN" dirty="0" err="1">
                <a:solidFill>
                  <a:srgbClr val="C00000"/>
                </a:solidFill>
              </a:rPr>
              <a:t>softgrp</a:t>
            </a:r>
            <a:r>
              <a:rPr lang="en-US" altLang="zh-CN" dirty="0">
                <a:solidFill>
                  <a:srgbClr val="C00000"/>
                </a:solidFill>
              </a:rPr>
              <a:t>  </a:t>
            </a:r>
            <a:r>
              <a:rPr lang="en-US" altLang="zh-CN" dirty="0" err="1"/>
              <a:t>mydir</a:t>
            </a:r>
            <a:endParaRPr lang="en-US" altLang="zh-CN" dirty="0"/>
          </a:p>
          <a:p>
            <a:r>
              <a:rPr lang="en-US" altLang="zh-CN" dirty="0" err="1"/>
              <a:t>chown</a:t>
            </a:r>
            <a:r>
              <a:rPr lang="en-US" altLang="zh-CN" dirty="0"/>
              <a:t> -R </a:t>
            </a:r>
            <a:r>
              <a:rPr lang="en-US" altLang="zh-CN" dirty="0" err="1">
                <a:solidFill>
                  <a:srgbClr val="C00000"/>
                </a:solidFill>
              </a:rPr>
              <a:t>soft.softgrp</a:t>
            </a:r>
            <a:r>
              <a:rPr lang="en-US" altLang="zh-CN" dirty="0"/>
              <a:t>  </a:t>
            </a:r>
            <a:r>
              <a:rPr lang="en-US" altLang="zh-CN" dirty="0" err="1"/>
              <a:t>mydir</a:t>
            </a:r>
            <a:endParaRPr lang="zh-CN" altLang="en-US"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43</a:t>
            </a:fld>
            <a:endParaRPr lang="en-US" altLang="zh-CN" dirty="0"/>
          </a:p>
        </p:txBody>
      </p:sp>
    </p:spTree>
    <p:extLst>
      <p:ext uri="{BB962C8B-B14F-4D97-AF65-F5344CB8AC3E}">
        <p14:creationId xmlns:p14="http://schemas.microsoft.com/office/powerpoint/2010/main" val="24718847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设置生成文件</a:t>
            </a:r>
            <a:r>
              <a:rPr lang="en-US" altLang="zh-CN" dirty="0"/>
              <a:t>/</a:t>
            </a:r>
            <a:r>
              <a:rPr lang="zh-CN" altLang="en-US" dirty="0"/>
              <a:t>目录时的</a:t>
            </a:r>
            <a:r>
              <a:rPr lang="en-US" altLang="zh-CN" dirty="0"/>
              <a:t/>
            </a:r>
            <a:br>
              <a:rPr lang="en-US" altLang="zh-CN" dirty="0"/>
            </a:br>
            <a:r>
              <a:rPr lang="zh-CN" altLang="en-US" dirty="0"/>
              <a:t>默认权限</a:t>
            </a:r>
          </a:p>
        </p:txBody>
      </p:sp>
      <p:sp>
        <p:nvSpPr>
          <p:cNvPr id="3" name="内容占位符 2"/>
          <p:cNvSpPr>
            <a:spLocks noGrp="1"/>
          </p:cNvSpPr>
          <p:nvPr>
            <p:ph idx="1"/>
          </p:nvPr>
        </p:nvSpPr>
        <p:spPr/>
        <p:txBody>
          <a:bodyPr/>
          <a:lstStyle/>
          <a:p>
            <a:r>
              <a:rPr lang="zh-CN" altLang="en-US" dirty="0"/>
              <a:t>创建新文件或新目录时，系统都会为它们指定默认的访问权限，这个缺省的访问权限就由 </a:t>
            </a:r>
            <a:r>
              <a:rPr lang="en-US" altLang="zh-CN" dirty="0" err="1"/>
              <a:t>umask</a:t>
            </a:r>
            <a:r>
              <a:rPr lang="en-US" altLang="zh-CN" dirty="0"/>
              <a:t> </a:t>
            </a:r>
            <a:r>
              <a:rPr lang="zh-CN" altLang="en-US" dirty="0"/>
              <a:t>值来决定。</a:t>
            </a:r>
          </a:p>
          <a:p>
            <a:r>
              <a:rPr lang="zh-CN" altLang="en-US" dirty="0"/>
              <a:t>用户可以使用 </a:t>
            </a:r>
            <a:r>
              <a:rPr lang="en-US" altLang="zh-CN" dirty="0" err="1"/>
              <a:t>umask</a:t>
            </a:r>
            <a:r>
              <a:rPr lang="en-US" altLang="zh-CN" dirty="0"/>
              <a:t> </a:t>
            </a:r>
            <a:r>
              <a:rPr lang="zh-CN" altLang="en-US" dirty="0"/>
              <a:t>命令设置文件的默认生成掩码。默认生成掩码告诉系统当创建一个文件或目录时</a:t>
            </a:r>
            <a:r>
              <a:rPr lang="zh-CN" altLang="en-US" dirty="0">
                <a:solidFill>
                  <a:srgbClr val="C00000"/>
                </a:solidFill>
                <a:latin typeface="黑体" pitchFamily="49" charset="-122"/>
                <a:ea typeface="黑体" pitchFamily="49" charset="-122"/>
              </a:rPr>
              <a:t>不应该</a:t>
            </a:r>
            <a:r>
              <a:rPr lang="zh-CN" altLang="en-US" dirty="0"/>
              <a:t>赋予其哪些权限。</a:t>
            </a:r>
          </a:p>
          <a:p>
            <a:r>
              <a:rPr lang="zh-CN" altLang="en-US" dirty="0"/>
              <a:t>系统不允许用户在创建一个普通文件时就赋予它可执行权限，必须在创建后用 </a:t>
            </a:r>
            <a:r>
              <a:rPr lang="en-US" altLang="zh-CN" dirty="0" err="1"/>
              <a:t>chmod</a:t>
            </a:r>
            <a:r>
              <a:rPr lang="en-US" altLang="zh-CN" dirty="0"/>
              <a:t> </a:t>
            </a:r>
            <a:r>
              <a:rPr lang="zh-CN" altLang="en-US" dirty="0"/>
              <a:t>修改。目录则允许设定可执行权限。</a:t>
            </a:r>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44</a:t>
            </a:fld>
            <a:endParaRPr lang="en-US" altLang="zh-CN" dirty="0"/>
          </a:p>
        </p:txBody>
      </p:sp>
    </p:spTree>
    <p:extLst>
      <p:ext uri="{BB962C8B-B14F-4D97-AF65-F5344CB8AC3E}">
        <p14:creationId xmlns:p14="http://schemas.microsoft.com/office/powerpoint/2010/main" val="23485819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umask</a:t>
            </a:r>
            <a:r>
              <a:rPr lang="zh-CN" altLang="en-US" dirty="0"/>
              <a:t>命令</a:t>
            </a:r>
          </a:p>
        </p:txBody>
      </p:sp>
      <p:sp>
        <p:nvSpPr>
          <p:cNvPr id="3" name="内容占位符 2"/>
          <p:cNvSpPr>
            <a:spLocks noGrp="1"/>
          </p:cNvSpPr>
          <p:nvPr>
            <p:ph idx="1"/>
          </p:nvPr>
        </p:nvSpPr>
        <p:spPr>
          <a:xfrm>
            <a:off x="1451518" y="1614923"/>
            <a:ext cx="8759282" cy="4543881"/>
          </a:xfrm>
        </p:spPr>
        <p:txBody>
          <a:bodyPr vert="horz" lIns="91440" tIns="45720" rIns="91440" bIns="45720" rtlCol="0" anchor="t">
            <a:normAutofit lnSpcReduction="10000"/>
          </a:bodyPr>
          <a:lstStyle/>
          <a:p>
            <a:r>
              <a:rPr lang="zh-CN" altLang="en-US">
                <a:ea typeface="等线"/>
              </a:rPr>
              <a:t>查看当前 </a:t>
            </a:r>
            <a:r>
              <a:rPr lang="en-US" altLang="zh-CN" dirty="0" err="1">
                <a:ea typeface="等线"/>
              </a:rPr>
              <a:t>umask</a:t>
            </a:r>
            <a:r>
              <a:rPr lang="en-US" altLang="zh-CN" dirty="0">
                <a:ea typeface="等线"/>
              </a:rPr>
              <a:t> </a:t>
            </a:r>
            <a:r>
              <a:rPr lang="zh-CN" altLang="en-US">
                <a:ea typeface="等线"/>
              </a:rPr>
              <a:t>值</a:t>
            </a:r>
            <a:endParaRPr lang="en-US" altLang="zh-CN">
              <a:ea typeface="等线"/>
            </a:endParaRPr>
          </a:p>
          <a:p>
            <a:pPr lvl="1"/>
            <a:r>
              <a:rPr lang="zh-CN" altLang="en-US">
                <a:ea typeface="等线"/>
              </a:rPr>
              <a:t>格式：</a:t>
            </a:r>
            <a:r>
              <a:rPr lang="en-US" altLang="zh-CN" dirty="0" err="1">
                <a:solidFill>
                  <a:schemeClr val="accent6">
                    <a:lumMod val="75000"/>
                  </a:schemeClr>
                </a:solidFill>
                <a:ea typeface="等线"/>
              </a:rPr>
              <a:t>umask</a:t>
            </a:r>
            <a:r>
              <a:rPr lang="en-US" altLang="zh-CN" dirty="0">
                <a:solidFill>
                  <a:schemeClr val="accent6">
                    <a:lumMod val="75000"/>
                  </a:schemeClr>
                </a:solidFill>
                <a:ea typeface="等线"/>
              </a:rPr>
              <a:t>  [-S]</a:t>
            </a:r>
            <a:br>
              <a:rPr lang="en-US" altLang="zh-CN" dirty="0">
                <a:solidFill>
                  <a:schemeClr val="accent6">
                    <a:lumMod val="75000"/>
                  </a:schemeClr>
                </a:solidFill>
                <a:ea typeface="等线"/>
              </a:rPr>
            </a:br>
            <a:r>
              <a:rPr lang="en-US" sz="2000" b="1" dirty="0">
                <a:solidFill>
                  <a:srgbClr val="404040"/>
                </a:solidFill>
                <a:latin typeface="Consolas"/>
                <a:ea typeface="等线"/>
              </a:rPr>
              <a:t>-S</a:t>
            </a:r>
            <a:r>
              <a:rPr lang="en-US" sz="2000" dirty="0">
                <a:solidFill>
                  <a:srgbClr val="404040"/>
                </a:solidFill>
                <a:latin typeface="等线"/>
                <a:ea typeface="等线"/>
              </a:rPr>
              <a:t>:</a:t>
            </a:r>
            <a:r>
              <a:rPr lang="en-US" sz="2000" dirty="0">
                <a:solidFill>
                  <a:srgbClr val="404040"/>
                </a:solidFill>
                <a:ea typeface="+mn-lt"/>
                <a:cs typeface="+mn-lt"/>
              </a:rPr>
              <a:t> Displays the current mask as a symbolic value</a:t>
            </a:r>
            <a:endParaRPr lang="en-US" altLang="zh-CN" sz="2000" dirty="0">
              <a:solidFill>
                <a:schemeClr val="accent6">
                  <a:lumMod val="75000"/>
                </a:schemeClr>
              </a:solidFill>
              <a:ea typeface="等线"/>
            </a:endParaRPr>
          </a:p>
          <a:p>
            <a:r>
              <a:rPr lang="zh-CN" altLang="en-US">
                <a:ea typeface="等线"/>
              </a:rPr>
              <a:t>修改当前 </a:t>
            </a:r>
            <a:r>
              <a:rPr lang="en-US" altLang="zh-CN" dirty="0" err="1">
                <a:ea typeface="等线"/>
              </a:rPr>
              <a:t>umask</a:t>
            </a:r>
            <a:r>
              <a:rPr lang="en-US" altLang="zh-CN" dirty="0">
                <a:ea typeface="等线"/>
              </a:rPr>
              <a:t> </a:t>
            </a:r>
            <a:r>
              <a:rPr lang="zh-CN" altLang="en-US">
                <a:ea typeface="等线"/>
              </a:rPr>
              <a:t>值</a:t>
            </a:r>
            <a:endParaRPr lang="en-US" altLang="zh-CN">
              <a:ea typeface="等线"/>
            </a:endParaRPr>
          </a:p>
          <a:p>
            <a:pPr marL="695325" lvl="2" indent="-342900"/>
            <a:r>
              <a:rPr lang="zh-CN" altLang="en-US" sz="2600">
                <a:ea typeface="等线"/>
              </a:rPr>
              <a:t>格式：</a:t>
            </a:r>
            <a:r>
              <a:rPr lang="en-US" altLang="zh-CN" sz="2600" dirty="0" err="1">
                <a:solidFill>
                  <a:schemeClr val="accent6">
                    <a:lumMod val="75000"/>
                  </a:schemeClr>
                </a:solidFill>
                <a:ea typeface="等线"/>
              </a:rPr>
              <a:t>umask</a:t>
            </a:r>
            <a:r>
              <a:rPr lang="en-US" altLang="zh-CN" sz="2600" dirty="0">
                <a:solidFill>
                  <a:schemeClr val="accent6">
                    <a:lumMod val="75000"/>
                  </a:schemeClr>
                </a:solidFill>
                <a:ea typeface="等线"/>
              </a:rPr>
              <a:t>  </a:t>
            </a:r>
            <a:r>
              <a:rPr lang="en-US" altLang="zh-CN" sz="2800" dirty="0">
                <a:solidFill>
                  <a:schemeClr val="accent6">
                    <a:lumMod val="75000"/>
                  </a:schemeClr>
                </a:solidFill>
                <a:ea typeface="等线"/>
              </a:rPr>
              <a:t>u1u2u3</a:t>
            </a:r>
          </a:p>
          <a:p>
            <a:pPr marL="1012825" lvl="3" indent="-342900"/>
            <a:r>
              <a:rPr lang="en-US" altLang="zh-CN" sz="2600" dirty="0"/>
              <a:t>u1</a:t>
            </a:r>
            <a:r>
              <a:rPr lang="zh-CN" altLang="zh-CN" sz="2600" dirty="0"/>
              <a:t>表示的是不允许属主有的权限</a:t>
            </a:r>
            <a:endParaRPr lang="en-US" altLang="zh-CN" sz="2600" dirty="0"/>
          </a:p>
          <a:p>
            <a:pPr marL="1012825" lvl="3" indent="-342900"/>
            <a:r>
              <a:rPr lang="en-US" altLang="zh-CN" sz="2600" dirty="0"/>
              <a:t>u2</a:t>
            </a:r>
            <a:r>
              <a:rPr lang="zh-CN" altLang="zh-CN" sz="2600" dirty="0"/>
              <a:t>表示的是不允许同组人有的权限</a:t>
            </a:r>
            <a:endParaRPr lang="en-US" altLang="zh-CN" sz="2600" dirty="0"/>
          </a:p>
          <a:p>
            <a:pPr marL="1012825" lvl="3" indent="-342900"/>
            <a:r>
              <a:rPr lang="en-US" altLang="zh-CN" sz="2600" dirty="0"/>
              <a:t>u3</a:t>
            </a:r>
            <a:r>
              <a:rPr lang="zh-CN" altLang="zh-CN" sz="2600" dirty="0"/>
              <a:t>表示的是不允许其他人有的权限</a:t>
            </a:r>
            <a:endParaRPr lang="en-US" altLang="zh-CN" dirty="0">
              <a:solidFill>
                <a:schemeClr val="accent6">
                  <a:lumMod val="75000"/>
                </a:schemeClr>
              </a:solidFill>
            </a:endParaRPr>
          </a:p>
          <a:p>
            <a:r>
              <a:rPr lang="en-US" altLang="zh-CN" dirty="0">
                <a:ea typeface="等线"/>
              </a:rPr>
              <a:t>RHEL/CentOS</a:t>
            </a:r>
            <a:r>
              <a:rPr lang="zh-CN" altLang="en-US">
                <a:ea typeface="等线"/>
              </a:rPr>
              <a:t>默认的 </a:t>
            </a:r>
            <a:r>
              <a:rPr lang="en-US" altLang="zh-CN" dirty="0" err="1">
                <a:ea typeface="等线"/>
              </a:rPr>
              <a:t>umask</a:t>
            </a:r>
            <a:r>
              <a:rPr lang="en-US" altLang="zh-CN" dirty="0">
                <a:ea typeface="等线"/>
              </a:rPr>
              <a:t> </a:t>
            </a:r>
            <a:r>
              <a:rPr lang="zh-CN" altLang="en-US">
                <a:ea typeface="等线"/>
              </a:rPr>
              <a:t>值</a:t>
            </a:r>
            <a:endParaRPr lang="en-US" altLang="zh-CN">
              <a:ea typeface="等线"/>
            </a:endParaRPr>
          </a:p>
          <a:p>
            <a:pPr lvl="1"/>
            <a:r>
              <a:rPr lang="zh-CN" altLang="en-US">
                <a:ea typeface="等线"/>
              </a:rPr>
              <a:t>普通用户的 </a:t>
            </a:r>
            <a:r>
              <a:rPr lang="en-US" altLang="zh-CN" dirty="0" err="1">
                <a:ea typeface="等线"/>
              </a:rPr>
              <a:t>umask</a:t>
            </a:r>
            <a:r>
              <a:rPr lang="en-US" altLang="zh-CN" dirty="0">
                <a:ea typeface="等线"/>
              </a:rPr>
              <a:t> </a:t>
            </a:r>
            <a:r>
              <a:rPr lang="zh-CN" altLang="en-US">
                <a:ea typeface="等线"/>
              </a:rPr>
              <a:t>是 </a:t>
            </a:r>
            <a:r>
              <a:rPr lang="en-US" altLang="zh-CN" dirty="0">
                <a:ea typeface="等线"/>
              </a:rPr>
              <a:t>002 </a:t>
            </a:r>
          </a:p>
          <a:p>
            <a:pPr lvl="1"/>
            <a:r>
              <a:rPr lang="en-US" altLang="zh-CN" dirty="0">
                <a:ea typeface="等线"/>
              </a:rPr>
              <a:t>root</a:t>
            </a:r>
            <a:r>
              <a:rPr lang="zh-CN" altLang="en-US">
                <a:ea typeface="等线"/>
              </a:rPr>
              <a:t>用户的 </a:t>
            </a:r>
            <a:r>
              <a:rPr lang="en-US" altLang="zh-CN" dirty="0" err="1">
                <a:ea typeface="等线"/>
              </a:rPr>
              <a:t>umask</a:t>
            </a:r>
            <a:r>
              <a:rPr lang="en-US" altLang="zh-CN" dirty="0">
                <a:ea typeface="等线"/>
              </a:rPr>
              <a:t> </a:t>
            </a:r>
            <a:r>
              <a:rPr lang="zh-CN" altLang="en-US">
                <a:ea typeface="等线"/>
              </a:rPr>
              <a:t>是 </a:t>
            </a:r>
            <a:r>
              <a:rPr lang="en-US" altLang="zh-CN" dirty="0">
                <a:ea typeface="等线"/>
              </a:rPr>
              <a:t>022</a:t>
            </a:r>
            <a:endParaRPr lang="zh-CN" altLang="en-US" dirty="0">
              <a:ea typeface="等线"/>
            </a:endParaRPr>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45</a:t>
            </a:fld>
            <a:endParaRPr lang="en-US" altLang="zh-CN" dirty="0"/>
          </a:p>
        </p:txBody>
      </p:sp>
    </p:spTree>
    <p:extLst>
      <p:ext uri="{BB962C8B-B14F-4D97-AF65-F5344CB8AC3E}">
        <p14:creationId xmlns:p14="http://schemas.microsoft.com/office/powerpoint/2010/main" val="39645969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umask</a:t>
            </a:r>
            <a:r>
              <a:rPr lang="en-US" altLang="zh-CN" dirty="0"/>
              <a:t> </a:t>
            </a:r>
            <a:r>
              <a:rPr lang="zh-CN" altLang="en-US" dirty="0"/>
              <a:t>值与文件</a:t>
            </a:r>
            <a:r>
              <a:rPr lang="en-US" altLang="zh-CN" dirty="0"/>
              <a:t>/</a:t>
            </a:r>
            <a:r>
              <a:rPr lang="zh-CN" altLang="en-US" dirty="0"/>
              <a:t>目录权限</a:t>
            </a:r>
          </a:p>
        </p:txBody>
      </p:sp>
      <p:sp>
        <p:nvSpPr>
          <p:cNvPr id="3" name="内容占位符 2"/>
          <p:cNvSpPr>
            <a:spLocks noGrp="1"/>
          </p:cNvSpPr>
          <p:nvPr>
            <p:ph idx="1"/>
          </p:nvPr>
        </p:nvSpPr>
        <p:spPr>
          <a:xfrm>
            <a:off x="1981200" y="1600201"/>
            <a:ext cx="8229600" cy="604664"/>
          </a:xfrm>
        </p:spPr>
        <p:txBody>
          <a:bodyPr/>
          <a:lstStyle/>
          <a:p>
            <a:r>
              <a:rPr lang="zh-CN" altLang="en-US" dirty="0"/>
              <a:t>常见 </a:t>
            </a:r>
            <a:r>
              <a:rPr lang="en-US" altLang="zh-CN" dirty="0" err="1"/>
              <a:t>umask</a:t>
            </a:r>
            <a:r>
              <a:rPr lang="en-US" altLang="zh-CN" dirty="0"/>
              <a:t> </a:t>
            </a:r>
            <a:r>
              <a:rPr lang="zh-CN" altLang="en-US" dirty="0"/>
              <a:t>值与新建文件</a:t>
            </a:r>
            <a:r>
              <a:rPr lang="en-US" altLang="zh-CN" dirty="0"/>
              <a:t>/</a:t>
            </a:r>
            <a:r>
              <a:rPr lang="zh-CN" altLang="en-US" dirty="0"/>
              <a:t>目录的权限对应表</a:t>
            </a:r>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46</a:t>
            </a:fld>
            <a:endParaRPr lang="en-US" altLang="zh-CN" dirty="0"/>
          </a:p>
        </p:txBody>
      </p:sp>
      <p:graphicFrame>
        <p:nvGraphicFramePr>
          <p:cNvPr id="7" name="Group 3"/>
          <p:cNvGraphicFramePr>
            <a:graphicFrameLocks noGrp="1"/>
          </p:cNvGraphicFramePr>
          <p:nvPr/>
        </p:nvGraphicFramePr>
        <p:xfrm>
          <a:off x="2063552" y="2465039"/>
          <a:ext cx="8136906" cy="3266161"/>
        </p:xfrm>
        <a:graphic>
          <a:graphicData uri="http://schemas.openxmlformats.org/drawingml/2006/table">
            <a:tbl>
              <a:tblPr/>
              <a:tblGrid>
                <a:gridCol w="1428068">
                  <a:extLst>
                    <a:ext uri="{9D8B030D-6E8A-4147-A177-3AD203B41FA5}">
                      <a16:colId xmlns:a16="http://schemas.microsoft.com/office/drawing/2014/main" val="20000"/>
                    </a:ext>
                  </a:extLst>
                </a:gridCol>
                <a:gridCol w="3324460">
                  <a:extLst>
                    <a:ext uri="{9D8B030D-6E8A-4147-A177-3AD203B41FA5}">
                      <a16:colId xmlns:a16="http://schemas.microsoft.com/office/drawing/2014/main" val="20001"/>
                    </a:ext>
                  </a:extLst>
                </a:gridCol>
                <a:gridCol w="3384378">
                  <a:extLst>
                    <a:ext uri="{9D8B030D-6E8A-4147-A177-3AD203B41FA5}">
                      <a16:colId xmlns:a16="http://schemas.microsoft.com/office/drawing/2014/main" val="20002"/>
                    </a:ext>
                  </a:extLst>
                </a:gridCol>
              </a:tblGrid>
              <a:tr h="60392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dirty="0" err="1">
                          <a:ln>
                            <a:noFill/>
                          </a:ln>
                          <a:solidFill>
                            <a:schemeClr val="tx1"/>
                          </a:solidFill>
                          <a:effectLst/>
                          <a:latin typeface="宋体" pitchFamily="2" charset="-122"/>
                          <a:ea typeface="宋体" pitchFamily="2" charset="-122"/>
                        </a:rPr>
                        <a:t>umask</a:t>
                      </a:r>
                      <a:r>
                        <a:rPr kumimoji="1" lang="zh-CN" altLang="en-US" sz="2400" b="1" i="0" u="none" strike="noStrike" cap="none" normalizeH="0" baseline="0" dirty="0">
                          <a:ln>
                            <a:noFill/>
                          </a:ln>
                          <a:solidFill>
                            <a:schemeClr val="tx1"/>
                          </a:solidFill>
                          <a:effectLst/>
                          <a:latin typeface="宋体" pitchFamily="2" charset="-122"/>
                          <a:ea typeface="宋体" pitchFamily="2" charset="-122"/>
                        </a:rPr>
                        <a:t>值</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tx1"/>
                          </a:solidFill>
                          <a:effectLst/>
                          <a:latin typeface="宋体" pitchFamily="2" charset="-122"/>
                          <a:ea typeface="宋体" pitchFamily="2" charset="-122"/>
                        </a:rPr>
                        <a:t>新建目录的访问权限</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tx1"/>
                          </a:solidFill>
                          <a:effectLst/>
                          <a:latin typeface="宋体" pitchFamily="2" charset="-122"/>
                          <a:ea typeface="宋体" pitchFamily="2" charset="-122"/>
                        </a:rPr>
                        <a:t>新建文件的访问权限</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18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tx1"/>
                          </a:solidFill>
                          <a:effectLst/>
                          <a:latin typeface="宋体" pitchFamily="2" charset="-122"/>
                          <a:ea typeface="宋体" pitchFamily="2" charset="-122"/>
                        </a:rPr>
                        <a:t>022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kern="1200" cap="none" normalizeH="0" baseline="0" dirty="0">
                          <a:ln>
                            <a:noFill/>
                          </a:ln>
                          <a:solidFill>
                            <a:schemeClr val="accent6">
                              <a:lumMod val="75000"/>
                            </a:schemeClr>
                          </a:solidFill>
                          <a:effectLst/>
                          <a:latin typeface="Courier New" pitchFamily="49" charset="0"/>
                          <a:ea typeface="宋体" pitchFamily="2" charset="-122"/>
                          <a:cs typeface="+mn-cs"/>
                        </a:rPr>
                        <a:t>777</a:t>
                      </a:r>
                      <a:r>
                        <a:rPr kumimoji="1" lang="en-US" altLang="zh-CN" sz="2400" b="1" i="0" u="none" strike="noStrike" cap="none" normalizeH="0" baseline="0" dirty="0">
                          <a:ln>
                            <a:noFill/>
                          </a:ln>
                          <a:solidFill>
                            <a:schemeClr val="tx1"/>
                          </a:solidFill>
                          <a:effectLst/>
                          <a:latin typeface="Courier New" pitchFamily="49" charset="0"/>
                          <a:ea typeface="宋体" pitchFamily="2" charset="-122"/>
                        </a:rPr>
                        <a:t>-022= </a:t>
                      </a:r>
                      <a:r>
                        <a:rPr kumimoji="1" lang="zh-CN" altLang="en-US" sz="2400" b="1" i="0" u="none" strike="noStrike" cap="none" normalizeH="0" baseline="0" dirty="0">
                          <a:ln>
                            <a:noFill/>
                          </a:ln>
                          <a:solidFill>
                            <a:srgbClr val="FF3300"/>
                          </a:solidFill>
                          <a:effectLst/>
                          <a:latin typeface="Courier New" pitchFamily="49" charset="0"/>
                          <a:ea typeface="宋体" pitchFamily="2" charset="-122"/>
                        </a:rPr>
                        <a:t>755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dirty="0">
                          <a:ln>
                            <a:noFill/>
                          </a:ln>
                          <a:solidFill>
                            <a:schemeClr val="accent6">
                              <a:lumMod val="75000"/>
                            </a:schemeClr>
                          </a:solidFill>
                          <a:effectLst/>
                          <a:latin typeface="Courier New" pitchFamily="49" charset="0"/>
                          <a:ea typeface="宋体" pitchFamily="2" charset="-122"/>
                        </a:rPr>
                        <a:t>666</a:t>
                      </a:r>
                      <a:r>
                        <a:rPr kumimoji="1" lang="en-US" altLang="zh-CN" sz="2400" b="1" i="0" u="none" strike="noStrike" cap="none" normalizeH="0" baseline="0" dirty="0">
                          <a:ln>
                            <a:noFill/>
                          </a:ln>
                          <a:solidFill>
                            <a:schemeClr val="tx1"/>
                          </a:solidFill>
                          <a:effectLst/>
                          <a:latin typeface="Courier New" pitchFamily="49" charset="0"/>
                          <a:ea typeface="宋体" pitchFamily="2" charset="-122"/>
                        </a:rPr>
                        <a:t>-022= </a:t>
                      </a:r>
                      <a:r>
                        <a:rPr kumimoji="1" lang="zh-CN" altLang="en-US" sz="2400" b="1" i="0" u="none" strike="noStrike" cap="none" normalizeH="0" baseline="0" dirty="0">
                          <a:ln>
                            <a:noFill/>
                          </a:ln>
                          <a:solidFill>
                            <a:srgbClr val="0033CC"/>
                          </a:solidFill>
                          <a:effectLst/>
                          <a:latin typeface="Courier New" pitchFamily="49" charset="0"/>
                          <a:ea typeface="宋体" pitchFamily="2" charset="-122"/>
                        </a:rPr>
                        <a:t>644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3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tx1"/>
                          </a:solidFill>
                          <a:effectLst/>
                          <a:latin typeface="宋体" pitchFamily="2" charset="-122"/>
                          <a:ea typeface="宋体" pitchFamily="2" charset="-122"/>
                        </a:rPr>
                        <a:t>027</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kern="1200" cap="none" normalizeH="0" baseline="0" dirty="0">
                          <a:ln>
                            <a:noFill/>
                          </a:ln>
                          <a:solidFill>
                            <a:schemeClr val="accent6">
                              <a:lumMod val="75000"/>
                            </a:schemeClr>
                          </a:solidFill>
                          <a:effectLst/>
                          <a:latin typeface="Courier New" pitchFamily="49" charset="0"/>
                          <a:ea typeface="宋体" pitchFamily="2" charset="-122"/>
                          <a:cs typeface="+mn-cs"/>
                        </a:rPr>
                        <a:t>777</a:t>
                      </a:r>
                      <a:r>
                        <a:rPr kumimoji="1" lang="en-US" altLang="zh-CN" sz="2400" b="1" i="0" u="none" strike="noStrike" cap="none" normalizeH="0" baseline="0" dirty="0">
                          <a:ln>
                            <a:noFill/>
                          </a:ln>
                          <a:solidFill>
                            <a:schemeClr val="tx1"/>
                          </a:solidFill>
                          <a:effectLst/>
                          <a:latin typeface="Courier New" pitchFamily="49" charset="0"/>
                          <a:ea typeface="宋体" pitchFamily="2" charset="-122"/>
                        </a:rPr>
                        <a:t>-027= </a:t>
                      </a:r>
                      <a:r>
                        <a:rPr kumimoji="1" lang="zh-CN" altLang="en-US" sz="2400" b="1" i="0" u="none" strike="noStrike" cap="none" normalizeH="0" baseline="0" dirty="0">
                          <a:ln>
                            <a:noFill/>
                          </a:ln>
                          <a:solidFill>
                            <a:srgbClr val="FF3300"/>
                          </a:solidFill>
                          <a:effectLst/>
                          <a:latin typeface="Courier New" pitchFamily="49" charset="0"/>
                          <a:ea typeface="宋体" pitchFamily="2" charset="-122"/>
                        </a:rPr>
                        <a:t>750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kern="1200" cap="none" normalizeH="0" baseline="0" dirty="0">
                          <a:ln>
                            <a:noFill/>
                          </a:ln>
                          <a:solidFill>
                            <a:schemeClr val="accent6">
                              <a:lumMod val="75000"/>
                            </a:schemeClr>
                          </a:solidFill>
                          <a:effectLst/>
                          <a:latin typeface="Courier New" pitchFamily="49" charset="0"/>
                          <a:ea typeface="宋体" pitchFamily="2" charset="-122"/>
                          <a:cs typeface="+mn-cs"/>
                        </a:rPr>
                        <a:t>666</a:t>
                      </a:r>
                      <a:r>
                        <a:rPr kumimoji="1" lang="en-US" altLang="zh-CN" sz="2400" b="1" i="0" u="none" strike="noStrike" cap="none" normalizeH="0" baseline="0" dirty="0">
                          <a:ln>
                            <a:noFill/>
                          </a:ln>
                          <a:solidFill>
                            <a:schemeClr val="tx1"/>
                          </a:solidFill>
                          <a:effectLst/>
                          <a:latin typeface="Courier New" pitchFamily="49" charset="0"/>
                          <a:ea typeface="宋体" pitchFamily="2" charset="-122"/>
                        </a:rPr>
                        <a:t>-027= </a:t>
                      </a:r>
                      <a:r>
                        <a:rPr kumimoji="1" lang="zh-CN" altLang="en-US" sz="2400" b="1" i="0" u="none" strike="noStrike" cap="none" normalizeH="0" baseline="0" dirty="0">
                          <a:ln>
                            <a:noFill/>
                          </a:ln>
                          <a:solidFill>
                            <a:srgbClr val="0033CC"/>
                          </a:solidFill>
                          <a:effectLst/>
                          <a:latin typeface="Courier New" pitchFamily="49" charset="0"/>
                          <a:ea typeface="宋体" pitchFamily="2" charset="-122"/>
                        </a:rPr>
                        <a:t>640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18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tx1"/>
                          </a:solidFill>
                          <a:effectLst/>
                          <a:latin typeface="宋体" pitchFamily="2" charset="-122"/>
                          <a:ea typeface="宋体" pitchFamily="2" charset="-122"/>
                        </a:rPr>
                        <a:t>002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kern="1200" cap="none" normalizeH="0" baseline="0" dirty="0">
                          <a:ln>
                            <a:noFill/>
                          </a:ln>
                          <a:solidFill>
                            <a:schemeClr val="accent6">
                              <a:lumMod val="75000"/>
                            </a:schemeClr>
                          </a:solidFill>
                          <a:effectLst/>
                          <a:latin typeface="Courier New" pitchFamily="49" charset="0"/>
                          <a:ea typeface="宋体" pitchFamily="2" charset="-122"/>
                          <a:cs typeface="+mn-cs"/>
                        </a:rPr>
                        <a:t>777</a:t>
                      </a:r>
                      <a:r>
                        <a:rPr kumimoji="1" lang="en-US" altLang="zh-CN" sz="2400" b="1" i="0" u="none" strike="noStrike" cap="none" normalizeH="0" baseline="0" dirty="0">
                          <a:ln>
                            <a:noFill/>
                          </a:ln>
                          <a:solidFill>
                            <a:schemeClr val="tx1"/>
                          </a:solidFill>
                          <a:effectLst/>
                          <a:latin typeface="Courier New" pitchFamily="49" charset="0"/>
                          <a:ea typeface="宋体" pitchFamily="2" charset="-122"/>
                        </a:rPr>
                        <a:t>-002= </a:t>
                      </a:r>
                      <a:r>
                        <a:rPr kumimoji="1" lang="zh-CN" altLang="en-US" sz="2400" b="1" i="0" u="none" strike="noStrike" cap="none" normalizeH="0" baseline="0" dirty="0">
                          <a:ln>
                            <a:noFill/>
                          </a:ln>
                          <a:solidFill>
                            <a:srgbClr val="FF3300"/>
                          </a:solidFill>
                          <a:effectLst/>
                          <a:latin typeface="Courier New" pitchFamily="49" charset="0"/>
                          <a:ea typeface="宋体" pitchFamily="2" charset="-122"/>
                        </a:rPr>
                        <a:t>775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kern="1200" cap="none" normalizeH="0" baseline="0" dirty="0">
                          <a:ln>
                            <a:noFill/>
                          </a:ln>
                          <a:solidFill>
                            <a:schemeClr val="accent6">
                              <a:lumMod val="75000"/>
                            </a:schemeClr>
                          </a:solidFill>
                          <a:effectLst/>
                          <a:latin typeface="Courier New" pitchFamily="49" charset="0"/>
                          <a:ea typeface="宋体" pitchFamily="2" charset="-122"/>
                          <a:cs typeface="+mn-cs"/>
                        </a:rPr>
                        <a:t>666</a:t>
                      </a:r>
                      <a:r>
                        <a:rPr kumimoji="1" lang="en-US" altLang="zh-CN" sz="2400" b="1" i="0" u="none" strike="noStrike" cap="none" normalizeH="0" baseline="0" dirty="0">
                          <a:ln>
                            <a:noFill/>
                          </a:ln>
                          <a:solidFill>
                            <a:schemeClr val="tx1"/>
                          </a:solidFill>
                          <a:effectLst/>
                          <a:latin typeface="Courier New" pitchFamily="49" charset="0"/>
                          <a:ea typeface="宋体" pitchFamily="2" charset="-122"/>
                        </a:rPr>
                        <a:t>-002= </a:t>
                      </a:r>
                      <a:r>
                        <a:rPr kumimoji="1" lang="zh-CN" altLang="en-US" sz="2400" b="1" i="0" u="none" strike="noStrike" cap="none" normalizeH="0" baseline="0" dirty="0">
                          <a:ln>
                            <a:noFill/>
                          </a:ln>
                          <a:solidFill>
                            <a:srgbClr val="0033CC"/>
                          </a:solidFill>
                          <a:effectLst/>
                          <a:latin typeface="Courier New" pitchFamily="49" charset="0"/>
                          <a:ea typeface="宋体" pitchFamily="2" charset="-122"/>
                        </a:rPr>
                        <a:t>664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33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tx1"/>
                          </a:solidFill>
                          <a:effectLst/>
                          <a:latin typeface="宋体" pitchFamily="2" charset="-122"/>
                          <a:ea typeface="宋体" pitchFamily="2" charset="-122"/>
                        </a:rPr>
                        <a:t>006</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kern="1200" cap="none" normalizeH="0" baseline="0" dirty="0">
                          <a:ln>
                            <a:noFill/>
                          </a:ln>
                          <a:solidFill>
                            <a:schemeClr val="accent6">
                              <a:lumMod val="75000"/>
                            </a:schemeClr>
                          </a:solidFill>
                          <a:effectLst/>
                          <a:latin typeface="Courier New" pitchFamily="49" charset="0"/>
                          <a:ea typeface="宋体" pitchFamily="2" charset="-122"/>
                          <a:cs typeface="+mn-cs"/>
                        </a:rPr>
                        <a:t>777</a:t>
                      </a:r>
                      <a:r>
                        <a:rPr kumimoji="1" lang="en-US" altLang="zh-CN" sz="2400" b="1" i="0" u="none" strike="noStrike" cap="none" normalizeH="0" baseline="0" dirty="0">
                          <a:ln>
                            <a:noFill/>
                          </a:ln>
                          <a:solidFill>
                            <a:schemeClr val="tx1"/>
                          </a:solidFill>
                          <a:effectLst/>
                          <a:latin typeface="Courier New" pitchFamily="49" charset="0"/>
                          <a:ea typeface="宋体" pitchFamily="2" charset="-122"/>
                        </a:rPr>
                        <a:t>-006= </a:t>
                      </a:r>
                      <a:r>
                        <a:rPr kumimoji="1" lang="zh-CN" altLang="en-US" sz="2400" b="1" i="0" u="none" strike="noStrike" cap="none" normalizeH="0" baseline="0" dirty="0">
                          <a:ln>
                            <a:noFill/>
                          </a:ln>
                          <a:solidFill>
                            <a:srgbClr val="FF3300"/>
                          </a:solidFill>
                          <a:effectLst/>
                          <a:latin typeface="Courier New" pitchFamily="49" charset="0"/>
                          <a:ea typeface="宋体" pitchFamily="2" charset="-122"/>
                        </a:rPr>
                        <a:t>771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kern="1200" cap="none" normalizeH="0" baseline="0" dirty="0">
                          <a:ln>
                            <a:noFill/>
                          </a:ln>
                          <a:solidFill>
                            <a:schemeClr val="accent6">
                              <a:lumMod val="75000"/>
                            </a:schemeClr>
                          </a:solidFill>
                          <a:effectLst/>
                          <a:latin typeface="Courier New" pitchFamily="49" charset="0"/>
                          <a:ea typeface="宋体" pitchFamily="2" charset="-122"/>
                          <a:cs typeface="+mn-cs"/>
                        </a:rPr>
                        <a:t>666</a:t>
                      </a:r>
                      <a:r>
                        <a:rPr kumimoji="1" lang="en-US" altLang="zh-CN" sz="2400" b="1" i="0" u="none" strike="noStrike" kern="1200" cap="none" normalizeH="0" baseline="0" dirty="0">
                          <a:ln>
                            <a:noFill/>
                          </a:ln>
                          <a:solidFill>
                            <a:schemeClr val="tx1"/>
                          </a:solidFill>
                          <a:effectLst/>
                          <a:latin typeface="Courier New" pitchFamily="49" charset="0"/>
                          <a:ea typeface="宋体" pitchFamily="2" charset="-122"/>
                          <a:cs typeface="+mn-cs"/>
                        </a:rPr>
                        <a:t>-006</a:t>
                      </a:r>
                      <a:r>
                        <a:rPr kumimoji="1" lang="en-US" altLang="zh-CN" sz="2400" b="1" i="0" u="none" strike="noStrike" kern="1200" cap="none" normalizeH="0" baseline="0" dirty="0">
                          <a:ln>
                            <a:noFill/>
                          </a:ln>
                          <a:solidFill>
                            <a:schemeClr val="accent6">
                              <a:lumMod val="75000"/>
                            </a:schemeClr>
                          </a:solidFill>
                          <a:effectLst/>
                          <a:latin typeface="Courier New" pitchFamily="49" charset="0"/>
                          <a:ea typeface="宋体" pitchFamily="2" charset="-122"/>
                          <a:cs typeface="+mn-cs"/>
                        </a:rPr>
                        <a:t>= </a:t>
                      </a:r>
                      <a:r>
                        <a:rPr kumimoji="1" lang="zh-CN" altLang="en-US" sz="2400" b="1" i="0" u="none" strike="noStrike" cap="none" normalizeH="0" baseline="0" dirty="0">
                          <a:ln>
                            <a:noFill/>
                          </a:ln>
                          <a:solidFill>
                            <a:srgbClr val="0033CC"/>
                          </a:solidFill>
                          <a:effectLst/>
                          <a:latin typeface="Courier New" pitchFamily="49" charset="0"/>
                          <a:ea typeface="宋体" pitchFamily="2" charset="-122"/>
                        </a:rPr>
                        <a:t>660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318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tx1"/>
                          </a:solidFill>
                          <a:effectLst/>
                          <a:latin typeface="宋体" pitchFamily="2" charset="-122"/>
                          <a:ea typeface="宋体" pitchFamily="2" charset="-122"/>
                        </a:rPr>
                        <a:t>007</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kern="1200" cap="none" normalizeH="0" baseline="0" dirty="0">
                          <a:ln>
                            <a:noFill/>
                          </a:ln>
                          <a:solidFill>
                            <a:schemeClr val="accent6">
                              <a:lumMod val="75000"/>
                            </a:schemeClr>
                          </a:solidFill>
                          <a:effectLst/>
                          <a:latin typeface="Courier New" pitchFamily="49" charset="0"/>
                          <a:ea typeface="宋体" pitchFamily="2" charset="-122"/>
                          <a:cs typeface="+mn-cs"/>
                        </a:rPr>
                        <a:t>777</a:t>
                      </a:r>
                      <a:r>
                        <a:rPr kumimoji="1" lang="en-US" altLang="zh-CN" sz="2400" b="1" i="0" u="none" strike="noStrike" cap="none" normalizeH="0" baseline="0" dirty="0">
                          <a:ln>
                            <a:noFill/>
                          </a:ln>
                          <a:solidFill>
                            <a:schemeClr val="tx1"/>
                          </a:solidFill>
                          <a:effectLst/>
                          <a:latin typeface="Courier New" pitchFamily="49" charset="0"/>
                          <a:ea typeface="宋体" pitchFamily="2" charset="-122"/>
                        </a:rPr>
                        <a:t>-007= </a:t>
                      </a:r>
                      <a:r>
                        <a:rPr kumimoji="1" lang="zh-CN" altLang="en-US" sz="2400" b="1" i="0" u="none" strike="noStrike" cap="none" normalizeH="0" baseline="0" dirty="0">
                          <a:ln>
                            <a:noFill/>
                          </a:ln>
                          <a:solidFill>
                            <a:srgbClr val="FF3300"/>
                          </a:solidFill>
                          <a:effectLst/>
                          <a:latin typeface="Courier New" pitchFamily="49" charset="0"/>
                          <a:ea typeface="宋体" pitchFamily="2" charset="-122"/>
                        </a:rPr>
                        <a:t>770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kern="1200" cap="none" normalizeH="0" baseline="0" dirty="0">
                          <a:ln>
                            <a:noFill/>
                          </a:ln>
                          <a:solidFill>
                            <a:schemeClr val="accent6">
                              <a:lumMod val="75000"/>
                            </a:schemeClr>
                          </a:solidFill>
                          <a:effectLst/>
                          <a:latin typeface="Courier New" pitchFamily="49" charset="0"/>
                          <a:ea typeface="宋体" pitchFamily="2" charset="-122"/>
                          <a:cs typeface="+mn-cs"/>
                        </a:rPr>
                        <a:t>666</a:t>
                      </a:r>
                      <a:r>
                        <a:rPr kumimoji="1" lang="en-US" altLang="zh-CN" sz="2400" b="1" i="0" u="none" strike="noStrike" cap="none" normalizeH="0" baseline="0" dirty="0">
                          <a:ln>
                            <a:noFill/>
                          </a:ln>
                          <a:solidFill>
                            <a:schemeClr val="tx1"/>
                          </a:solidFill>
                          <a:effectLst/>
                          <a:latin typeface="Courier New" pitchFamily="49" charset="0"/>
                          <a:ea typeface="宋体" pitchFamily="2" charset="-122"/>
                        </a:rPr>
                        <a:t>-007= </a:t>
                      </a:r>
                      <a:r>
                        <a:rPr kumimoji="1" lang="zh-CN" altLang="en-US" sz="2400" b="1" i="0" u="none" strike="noStrike" cap="none" normalizeH="0" baseline="0" dirty="0">
                          <a:ln>
                            <a:noFill/>
                          </a:ln>
                          <a:solidFill>
                            <a:srgbClr val="0033CC"/>
                          </a:solidFill>
                          <a:effectLst/>
                          <a:latin typeface="Courier New" pitchFamily="49" charset="0"/>
                          <a:ea typeface="宋体" pitchFamily="2" charset="-122"/>
                        </a:rPr>
                        <a:t>660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3819455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设置</a:t>
            </a:r>
            <a:r>
              <a:rPr lang="en-US" altLang="zh-CN" dirty="0" err="1"/>
              <a:t>umask</a:t>
            </a:r>
            <a:r>
              <a:rPr lang="zh-CN" altLang="en-US" dirty="0"/>
              <a:t>值的方法</a:t>
            </a:r>
          </a:p>
        </p:txBody>
      </p:sp>
      <p:sp>
        <p:nvSpPr>
          <p:cNvPr id="3" name="内容占位符 2"/>
          <p:cNvSpPr>
            <a:spLocks noGrp="1"/>
          </p:cNvSpPr>
          <p:nvPr>
            <p:ph idx="1"/>
          </p:nvPr>
        </p:nvSpPr>
        <p:spPr>
          <a:xfrm>
            <a:off x="1981200" y="1600201"/>
            <a:ext cx="8229600" cy="3124944"/>
          </a:xfrm>
        </p:spPr>
        <p:txBody>
          <a:bodyPr/>
          <a:lstStyle/>
          <a:p>
            <a:r>
              <a:rPr lang="zh-CN" altLang="en-US" dirty="0"/>
              <a:t>使用</a:t>
            </a:r>
            <a:r>
              <a:rPr lang="en-US" altLang="zh-CN" dirty="0" err="1"/>
              <a:t>umask</a:t>
            </a:r>
            <a:r>
              <a:rPr lang="zh-CN" altLang="en-US" dirty="0"/>
              <a:t>命令临时设置</a:t>
            </a:r>
            <a:endParaRPr lang="en-US" altLang="zh-CN" dirty="0"/>
          </a:p>
          <a:p>
            <a:r>
              <a:rPr lang="zh-CN" altLang="en-US" dirty="0"/>
              <a:t>在</a:t>
            </a:r>
            <a:r>
              <a:rPr lang="en-US" altLang="zh-CN" dirty="0"/>
              <a:t>Shell</a:t>
            </a:r>
            <a:r>
              <a:rPr lang="zh-CN" altLang="en-US" dirty="0"/>
              <a:t>环境配置文件中设置</a:t>
            </a:r>
            <a:endParaRPr lang="en-US" altLang="zh-CN" dirty="0"/>
          </a:p>
          <a:p>
            <a:pPr lvl="1"/>
            <a:r>
              <a:rPr lang="en-US" altLang="zh-CN" dirty="0"/>
              <a:t>RHEL/</a:t>
            </a:r>
            <a:r>
              <a:rPr lang="en-US" altLang="zh-CN" dirty="0" err="1"/>
              <a:t>CentOS</a:t>
            </a:r>
            <a:r>
              <a:rPr lang="en-US" altLang="zh-CN" dirty="0"/>
              <a:t> </a:t>
            </a:r>
            <a:r>
              <a:rPr lang="zh-CN" altLang="en-US" dirty="0"/>
              <a:t>默认</a:t>
            </a:r>
            <a:r>
              <a:rPr lang="zh-CN" altLang="en-US" dirty="0">
                <a:solidFill>
                  <a:schemeClr val="accent6">
                    <a:lumMod val="75000"/>
                  </a:schemeClr>
                </a:solidFill>
              </a:rPr>
              <a:t>在 </a:t>
            </a:r>
            <a:r>
              <a:rPr lang="en-US" altLang="zh-CN" dirty="0">
                <a:solidFill>
                  <a:schemeClr val="accent6">
                    <a:lumMod val="75000"/>
                  </a:schemeClr>
                </a:solidFill>
              </a:rPr>
              <a:t>/etc/</a:t>
            </a:r>
            <a:r>
              <a:rPr lang="en-US" altLang="zh-CN" dirty="0" err="1">
                <a:solidFill>
                  <a:schemeClr val="accent6">
                    <a:lumMod val="75000"/>
                  </a:schemeClr>
                </a:solidFill>
              </a:rPr>
              <a:t>bashrc</a:t>
            </a:r>
            <a:r>
              <a:rPr lang="en-US" altLang="zh-CN" dirty="0">
                <a:solidFill>
                  <a:schemeClr val="accent6">
                    <a:lumMod val="75000"/>
                  </a:schemeClr>
                </a:solidFill>
              </a:rPr>
              <a:t> </a:t>
            </a:r>
            <a:r>
              <a:rPr lang="zh-CN" altLang="en-US" dirty="0"/>
              <a:t>中设置</a:t>
            </a:r>
            <a:endParaRPr lang="en-US" altLang="zh-CN" dirty="0"/>
          </a:p>
          <a:p>
            <a:pPr lvl="1"/>
            <a:r>
              <a:rPr lang="zh-CN" altLang="en-US" dirty="0"/>
              <a:t>用户可以在</a:t>
            </a:r>
            <a:r>
              <a:rPr lang="en-US" altLang="zh-CN" dirty="0">
                <a:solidFill>
                  <a:schemeClr val="accent6">
                    <a:lumMod val="75000"/>
                  </a:schemeClr>
                </a:solidFill>
              </a:rPr>
              <a:t>~/. </a:t>
            </a:r>
            <a:r>
              <a:rPr lang="en-US" altLang="zh-CN" dirty="0" err="1">
                <a:solidFill>
                  <a:schemeClr val="accent6">
                    <a:lumMod val="75000"/>
                  </a:schemeClr>
                </a:solidFill>
              </a:rPr>
              <a:t>bashrc</a:t>
            </a:r>
            <a:r>
              <a:rPr lang="en-US" altLang="zh-CN" dirty="0">
                <a:solidFill>
                  <a:schemeClr val="accent6">
                    <a:lumMod val="75000"/>
                  </a:schemeClr>
                </a:solidFill>
              </a:rPr>
              <a:t> </a:t>
            </a:r>
            <a:r>
              <a:rPr lang="zh-CN" altLang="en-US" dirty="0"/>
              <a:t>中重新设置</a:t>
            </a:r>
            <a:endParaRPr lang="en-US" altLang="zh-CN" dirty="0"/>
          </a:p>
          <a:p>
            <a:r>
              <a:rPr lang="zh-CN" altLang="en-US" dirty="0"/>
              <a:t>在 </a:t>
            </a:r>
            <a:r>
              <a:rPr lang="en-US" altLang="zh-CN" dirty="0"/>
              <a:t>/etc/</a:t>
            </a:r>
            <a:r>
              <a:rPr lang="en-US" altLang="zh-CN" dirty="0" err="1"/>
              <a:t>fstab</a:t>
            </a:r>
            <a:r>
              <a:rPr lang="en-US" altLang="zh-CN" dirty="0"/>
              <a:t> </a:t>
            </a:r>
            <a:r>
              <a:rPr lang="zh-CN" altLang="en-US" dirty="0"/>
              <a:t>的文件系统挂装参数中指定</a:t>
            </a:r>
            <a:endParaRPr lang="en-US" altLang="zh-CN" dirty="0"/>
          </a:p>
          <a:p>
            <a:pPr lvl="1"/>
            <a:r>
              <a:rPr lang="zh-CN" altLang="en-US" dirty="0"/>
              <a:t>例如：</a:t>
            </a:r>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47</a:t>
            </a:fld>
            <a:endParaRPr lang="en-US" altLang="zh-CN" dirty="0"/>
          </a:p>
        </p:txBody>
      </p:sp>
      <p:sp>
        <p:nvSpPr>
          <p:cNvPr id="7" name="Text Box 33"/>
          <p:cNvSpPr txBox="1">
            <a:spLocks noChangeArrowheads="1"/>
          </p:cNvSpPr>
          <p:nvPr/>
        </p:nvSpPr>
        <p:spPr bwMode="auto">
          <a:xfrm>
            <a:off x="1784351" y="4793318"/>
            <a:ext cx="8581195" cy="867930"/>
          </a:xfrm>
          <a:prstGeom prst="rect">
            <a:avLst/>
          </a:prstGeom>
          <a:noFill/>
          <a:ln w="9525">
            <a:noFill/>
            <a:miter lim="800000"/>
            <a:headEnd/>
            <a:tailEnd/>
          </a:ln>
          <a:effectLst/>
        </p:spPr>
        <p:txBody>
          <a:bodyPr wrap="square">
            <a:spAutoFit/>
          </a:bodyPr>
          <a:lstStyle/>
          <a:p>
            <a:pPr>
              <a:lnSpc>
                <a:spcPct val="140000"/>
              </a:lnSpc>
              <a:buFont typeface="Arial" pitchFamily="34" charset="0"/>
              <a:buChar char="•"/>
            </a:pPr>
            <a:r>
              <a:rPr lang="zh-CN" altLang="en-US" dirty="0">
                <a:ea typeface="黑体" pitchFamily="49" charset="-122"/>
              </a:rPr>
              <a:t>  在 </a:t>
            </a:r>
            <a:r>
              <a:rPr lang="zh-CN" altLang="en-US" dirty="0">
                <a:latin typeface="Courier New" pitchFamily="49" charset="0"/>
                <a:ea typeface="黑体" pitchFamily="49" charset="-122"/>
              </a:rPr>
              <a:t>/</a:t>
            </a:r>
            <a:r>
              <a:rPr lang="en-US" altLang="zh-CN" dirty="0">
                <a:latin typeface="Courier New" pitchFamily="49" charset="0"/>
                <a:ea typeface="黑体" pitchFamily="49" charset="-122"/>
              </a:rPr>
              <a:t>etc/</a:t>
            </a:r>
            <a:r>
              <a:rPr lang="en-US" altLang="zh-CN" dirty="0" err="1">
                <a:latin typeface="Courier New" pitchFamily="49" charset="0"/>
                <a:ea typeface="黑体" pitchFamily="49" charset="-122"/>
              </a:rPr>
              <a:t>fstab</a:t>
            </a:r>
            <a:r>
              <a:rPr lang="en-US" altLang="zh-CN" dirty="0">
                <a:ea typeface="黑体" pitchFamily="49" charset="-122"/>
              </a:rPr>
              <a:t> </a:t>
            </a:r>
            <a:r>
              <a:rPr lang="zh-CN" altLang="en-US" dirty="0">
                <a:ea typeface="黑体" pitchFamily="49" charset="-122"/>
              </a:rPr>
              <a:t>的挂装选项中加入 </a:t>
            </a:r>
            <a:r>
              <a:rPr lang="en-US" altLang="zh-CN" dirty="0" err="1">
                <a:latin typeface="Courier New" pitchFamily="49" charset="0"/>
                <a:ea typeface="黑体" pitchFamily="49" charset="-122"/>
              </a:rPr>
              <a:t>umask</a:t>
            </a:r>
            <a:r>
              <a:rPr lang="en-US" altLang="zh-CN" dirty="0">
                <a:ea typeface="黑体" pitchFamily="49" charset="-122"/>
              </a:rPr>
              <a:t> </a:t>
            </a:r>
            <a:r>
              <a:rPr lang="zh-CN" altLang="en-US" dirty="0">
                <a:ea typeface="黑体" pitchFamily="49" charset="-122"/>
              </a:rPr>
              <a:t>值</a:t>
            </a:r>
          </a:p>
          <a:p>
            <a:pPr>
              <a:lnSpc>
                <a:spcPct val="140000"/>
              </a:lnSpc>
            </a:pPr>
            <a:r>
              <a:rPr lang="en-US" altLang="zh-CN" dirty="0">
                <a:latin typeface="宋体" pitchFamily="2" charset="-122"/>
              </a:rPr>
              <a:t>/dev/sda10  /home  ext3  </a:t>
            </a:r>
            <a:r>
              <a:rPr lang="en-US" altLang="zh-CN" dirty="0" err="1">
                <a:latin typeface="宋体" pitchFamily="2" charset="-122"/>
              </a:rPr>
              <a:t>noauto,</a:t>
            </a:r>
            <a:r>
              <a:rPr lang="en-US" altLang="zh-CN" b="1" dirty="0" err="1">
                <a:solidFill>
                  <a:srgbClr val="FF3300"/>
                </a:solidFill>
                <a:latin typeface="Courier New" pitchFamily="49" charset="0"/>
              </a:rPr>
              <a:t>umask</a:t>
            </a:r>
            <a:r>
              <a:rPr lang="en-US" altLang="zh-CN" b="1" dirty="0">
                <a:solidFill>
                  <a:srgbClr val="FF3300"/>
                </a:solidFill>
                <a:latin typeface="Courier New" pitchFamily="49" charset="0"/>
              </a:rPr>
              <a:t>=022</a:t>
            </a:r>
            <a:r>
              <a:rPr lang="en-US" altLang="zh-CN" dirty="0">
                <a:latin typeface="宋体" pitchFamily="2" charset="-122"/>
              </a:rPr>
              <a:t>,iocharset=cp936,ro,users  0 0</a:t>
            </a:r>
            <a:endParaRPr lang="zh-CN" altLang="en-US" dirty="0">
              <a:latin typeface="Tahoma" pitchFamily="34" charset="0"/>
            </a:endParaRPr>
          </a:p>
        </p:txBody>
      </p:sp>
    </p:spTree>
    <p:extLst>
      <p:ext uri="{BB962C8B-B14F-4D97-AF65-F5344CB8AC3E}">
        <p14:creationId xmlns:p14="http://schemas.microsoft.com/office/powerpoint/2010/main" val="1587789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Bottom)">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AC1F13-A364-4DA0-C772-E390B1B7EE83}"/>
              </a:ext>
            </a:extLst>
          </p:cNvPr>
          <p:cNvSpPr>
            <a:spLocks noGrp="1"/>
          </p:cNvSpPr>
          <p:nvPr>
            <p:ph type="title"/>
          </p:nvPr>
        </p:nvSpPr>
        <p:spPr/>
        <p:txBody>
          <a:bodyPr/>
          <a:lstStyle/>
          <a:p>
            <a:r>
              <a:rPr lang="zh-CN" altLang="en-US">
                <a:ea typeface="等线 Light"/>
              </a:rPr>
              <a:t>find   owner, group and permission</a:t>
            </a:r>
            <a:endParaRPr lang="zh-CN" altLang="en-US" dirty="0">
              <a:ea typeface="等线 Light"/>
            </a:endParaRPr>
          </a:p>
        </p:txBody>
      </p:sp>
      <p:sp>
        <p:nvSpPr>
          <p:cNvPr id="3" name="内容占位符 2">
            <a:extLst>
              <a:ext uri="{FF2B5EF4-FFF2-40B4-BE49-F238E27FC236}">
                <a16:creationId xmlns:a16="http://schemas.microsoft.com/office/drawing/2014/main" id="{101EA7E5-1FD8-0FA5-F6D4-4A637E75265E}"/>
              </a:ext>
            </a:extLst>
          </p:cNvPr>
          <p:cNvSpPr>
            <a:spLocks noGrp="1"/>
          </p:cNvSpPr>
          <p:nvPr>
            <p:ph idx="1"/>
          </p:nvPr>
        </p:nvSpPr>
        <p:spPr>
          <a:xfrm>
            <a:off x="708103" y="1825625"/>
            <a:ext cx="10905892" cy="4351338"/>
          </a:xfrm>
        </p:spPr>
        <p:txBody>
          <a:bodyPr vert="horz" lIns="91440" tIns="45720" rIns="91440" bIns="45720" rtlCol="0" anchor="t">
            <a:normAutofit/>
          </a:bodyPr>
          <a:lstStyle/>
          <a:p>
            <a:pPr marL="0" indent="0">
              <a:buNone/>
            </a:pPr>
            <a:r>
              <a:rPr lang="en-US" altLang="zh-CN" sz="3600" dirty="0">
                <a:solidFill>
                  <a:srgbClr val="111111"/>
                </a:solidFill>
                <a:latin typeface="等线"/>
                <a:ea typeface="+mn-lt"/>
                <a:cs typeface="Arial"/>
              </a:rPr>
              <a:t>find</a:t>
            </a:r>
            <a:r>
              <a:rPr lang="zh-CN" altLang="en-US" sz="3600" dirty="0">
                <a:solidFill>
                  <a:srgbClr val="111111"/>
                </a:solidFill>
                <a:latin typeface="等线"/>
                <a:ea typeface="+mn-lt"/>
                <a:cs typeface="Arial"/>
              </a:rPr>
              <a:t> </a:t>
            </a:r>
            <a:r>
              <a:rPr lang="en-US" altLang="zh-CN" sz="3600" dirty="0" err="1">
                <a:solidFill>
                  <a:srgbClr val="111111"/>
                </a:solidFill>
                <a:latin typeface="等线"/>
                <a:ea typeface="+mn-lt"/>
                <a:cs typeface="Arial"/>
              </a:rPr>
              <a:t>dir</a:t>
            </a:r>
            <a:r>
              <a:rPr lang="zh-CN" sz="3600">
                <a:solidFill>
                  <a:srgbClr val="111111"/>
                </a:solidFill>
                <a:latin typeface="等线"/>
                <a:ea typeface="+mn-lt"/>
                <a:cs typeface="Arial"/>
              </a:rPr>
              <a:t>e</a:t>
            </a:r>
            <a:r>
              <a:rPr lang="en-US" altLang="zh-CN" sz="3600" dirty="0" err="1">
                <a:solidFill>
                  <a:srgbClr val="111111"/>
                </a:solidFill>
                <a:latin typeface="等线"/>
                <a:ea typeface="+mn-lt"/>
                <a:cs typeface="Arial"/>
              </a:rPr>
              <a:t>cto</a:t>
            </a:r>
            <a:r>
              <a:rPr lang="zh-CN" sz="3600">
                <a:solidFill>
                  <a:srgbClr val="111111"/>
                </a:solidFill>
                <a:latin typeface="等线"/>
                <a:ea typeface="+mn-lt"/>
                <a:cs typeface="Arial"/>
              </a:rPr>
              <a:t>r</a:t>
            </a:r>
            <a:r>
              <a:rPr lang="en-US" altLang="zh-CN" sz="3600" dirty="0">
                <a:solidFill>
                  <a:srgbClr val="111111"/>
                </a:solidFill>
                <a:latin typeface="等线"/>
                <a:ea typeface="+mn-lt"/>
                <a:cs typeface="Arial"/>
              </a:rPr>
              <a:t>y</a:t>
            </a:r>
            <a:r>
              <a:rPr lang="zh-CN" sz="3600" dirty="0">
                <a:solidFill>
                  <a:srgbClr val="111111"/>
                </a:solidFill>
                <a:latin typeface="等线"/>
                <a:ea typeface="+mn-lt"/>
                <a:cs typeface="Arial"/>
              </a:rPr>
              <a:t>-</a:t>
            </a:r>
            <a:r>
              <a:rPr lang="en-US" altLang="zh-CN" sz="3600" dirty="0">
                <a:solidFill>
                  <a:srgbClr val="111111"/>
                </a:solidFill>
                <a:latin typeface="等线"/>
                <a:ea typeface="+mn-lt"/>
                <a:cs typeface="Arial"/>
              </a:rPr>
              <a:t>location</a:t>
            </a:r>
            <a:r>
              <a:rPr lang="zh-CN" altLang="en-US" sz="3600">
                <a:solidFill>
                  <a:srgbClr val="111111"/>
                </a:solidFill>
                <a:latin typeface="等线"/>
                <a:ea typeface="+mn-lt"/>
                <a:cs typeface="Arial"/>
              </a:rPr>
              <a:t> </a:t>
            </a:r>
            <a:r>
              <a:rPr lang="zh-CN" sz="3600">
                <a:solidFill>
                  <a:srgbClr val="111111"/>
                </a:solidFill>
                <a:ea typeface="+mn-lt"/>
                <a:cs typeface="+mn-lt"/>
              </a:rPr>
              <a:t>-</a:t>
            </a:r>
            <a:r>
              <a:rPr lang="zh-CN" sz="3600" b="1">
                <a:solidFill>
                  <a:srgbClr val="111111"/>
                </a:solidFill>
                <a:ea typeface="+mn-lt"/>
                <a:cs typeface="+mn-lt"/>
              </a:rPr>
              <a:t>group</a:t>
            </a:r>
            <a:r>
              <a:rPr lang="zh-CN" sz="3600">
                <a:solidFill>
                  <a:srgbClr val="111111"/>
                </a:solidFill>
                <a:ea typeface="+mn-lt"/>
                <a:cs typeface="+mn-lt"/>
              </a:rPr>
              <a:t> {</a:t>
            </a:r>
            <a:r>
              <a:rPr lang="zh-CN" sz="3600">
                <a:solidFill>
                  <a:srgbClr val="FF9900"/>
                </a:solidFill>
                <a:ea typeface="+mn-lt"/>
                <a:cs typeface="+mn-lt"/>
              </a:rPr>
              <a:t>group-name</a:t>
            </a:r>
            <a:r>
              <a:rPr lang="zh-CN" sz="3600">
                <a:solidFill>
                  <a:srgbClr val="111111"/>
                </a:solidFill>
                <a:ea typeface="+mn-lt"/>
                <a:cs typeface="+mn-lt"/>
              </a:rPr>
              <a:t>}</a:t>
            </a:r>
            <a:endParaRPr lang="zh-CN"/>
          </a:p>
          <a:p>
            <a:pPr marL="0" indent="0">
              <a:buNone/>
            </a:pPr>
            <a:r>
              <a:rPr lang="en-US" altLang="zh-CN" sz="3600" dirty="0">
                <a:solidFill>
                  <a:srgbClr val="111111"/>
                </a:solidFill>
                <a:ea typeface="+mn-lt"/>
                <a:cs typeface="+mn-lt"/>
              </a:rPr>
              <a:t>find</a:t>
            </a:r>
            <a:r>
              <a:rPr lang="zh-CN" sz="3600" dirty="0">
                <a:solidFill>
                  <a:srgbClr val="111111"/>
                </a:solidFill>
                <a:ea typeface="+mn-lt"/>
                <a:cs typeface="+mn-lt"/>
              </a:rPr>
              <a:t> </a:t>
            </a:r>
            <a:r>
              <a:rPr lang="en-US" altLang="zh-CN" sz="3600" dirty="0">
                <a:solidFill>
                  <a:srgbClr val="111111"/>
                </a:solidFill>
                <a:ea typeface="+mn-lt"/>
                <a:cs typeface="+mn-lt"/>
              </a:rPr>
              <a:t>directory-location</a:t>
            </a:r>
            <a:r>
              <a:rPr lang="zh-CN" sz="3600" dirty="0">
                <a:solidFill>
                  <a:srgbClr val="111111"/>
                </a:solidFill>
                <a:ea typeface="+mn-lt"/>
                <a:cs typeface="+mn-lt"/>
              </a:rPr>
              <a:t> </a:t>
            </a:r>
            <a:r>
              <a:rPr lang="en-US" altLang="zh-CN" sz="3600" dirty="0">
                <a:solidFill>
                  <a:srgbClr val="111111"/>
                </a:solidFill>
                <a:ea typeface="+mn-lt"/>
                <a:cs typeface="+mn-lt"/>
              </a:rPr>
              <a:t>-</a:t>
            </a:r>
            <a:r>
              <a:rPr lang="en-US" altLang="zh-CN" sz="3600" b="1" dirty="0">
                <a:solidFill>
                  <a:srgbClr val="111111"/>
                </a:solidFill>
                <a:ea typeface="+mn-lt"/>
                <a:cs typeface="+mn-lt"/>
              </a:rPr>
              <a:t>user</a:t>
            </a:r>
            <a:r>
              <a:rPr lang="zh-CN" altLang="en-US" sz="3600" dirty="0">
                <a:solidFill>
                  <a:srgbClr val="111111"/>
                </a:solidFill>
                <a:ea typeface="+mn-lt"/>
                <a:cs typeface="+mn-lt"/>
              </a:rPr>
              <a:t>  </a:t>
            </a:r>
            <a:r>
              <a:rPr lang="en-US" altLang="zh-CN" sz="3600" dirty="0">
                <a:solidFill>
                  <a:srgbClr val="111111"/>
                </a:solidFill>
                <a:ea typeface="+mn-lt"/>
                <a:cs typeface="+mn-lt"/>
              </a:rPr>
              <a:t>{username}</a:t>
            </a:r>
          </a:p>
          <a:p>
            <a:pPr marL="0" indent="0">
              <a:buNone/>
            </a:pPr>
            <a:endParaRPr lang="en-US" altLang="zh-CN" sz="3600" dirty="0">
              <a:solidFill>
                <a:srgbClr val="111111"/>
              </a:solidFill>
              <a:ea typeface="等线"/>
            </a:endParaRPr>
          </a:p>
          <a:p>
            <a:pPr marL="0" indent="0">
              <a:buNone/>
            </a:pPr>
            <a:endParaRPr lang="en-US" altLang="zh-CN" sz="3600" dirty="0">
              <a:solidFill>
                <a:srgbClr val="111111"/>
              </a:solidFill>
              <a:ea typeface="等线"/>
            </a:endParaRPr>
          </a:p>
          <a:p>
            <a:pPr marL="0" indent="0">
              <a:buNone/>
            </a:pPr>
            <a:r>
              <a:rPr lang="en-US" sz="3600" dirty="0">
                <a:solidFill>
                  <a:srgbClr val="111111"/>
                </a:solidFill>
                <a:ea typeface="等线"/>
              </a:rPr>
              <a:t>find directory-location -perm mode|-mode|/mode</a:t>
            </a:r>
          </a:p>
          <a:p>
            <a:pPr marL="0" indent="0">
              <a:buNone/>
            </a:pPr>
            <a:endParaRPr lang="en-US" sz="3600" dirty="0">
              <a:solidFill>
                <a:srgbClr val="111111"/>
              </a:solidFill>
              <a:ea typeface="等线"/>
            </a:endParaRPr>
          </a:p>
        </p:txBody>
      </p:sp>
      <p:sp>
        <p:nvSpPr>
          <p:cNvPr id="7" name="文本框 6">
            <a:extLst>
              <a:ext uri="{FF2B5EF4-FFF2-40B4-BE49-F238E27FC236}">
                <a16:creationId xmlns:a16="http://schemas.microsoft.com/office/drawing/2014/main" id="{0738AB6D-FF66-DF91-D74E-FD36F6FD6197}"/>
              </a:ext>
            </a:extLst>
          </p:cNvPr>
          <p:cNvSpPr txBox="1"/>
          <p:nvPr/>
        </p:nvSpPr>
        <p:spPr>
          <a:xfrm>
            <a:off x="988741" y="3191107"/>
            <a:ext cx="382115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dirty="0">
                <a:ea typeface="等线"/>
              </a:rPr>
              <a:t>$find /home -group </a:t>
            </a:r>
            <a:r>
              <a:rPr lang="en-US" altLang="zh-CN" err="1">
                <a:ea typeface="等线"/>
              </a:rPr>
              <a:t>ftpusers</a:t>
            </a:r>
            <a:endParaRPr lang="en-US" altLang="zh-CN">
              <a:ea typeface="等线"/>
            </a:endParaRPr>
          </a:p>
          <a:p>
            <a:r>
              <a:rPr lang="en-US" dirty="0">
                <a:ea typeface="等线"/>
              </a:rPr>
              <a:t>$find /var -user </a:t>
            </a:r>
            <a:r>
              <a:rPr lang="en-US" err="1">
                <a:ea typeface="等线"/>
              </a:rPr>
              <a:t>vivek</a:t>
            </a:r>
            <a:endParaRPr lang="en-US">
              <a:ea typeface="等线"/>
            </a:endParaRPr>
          </a:p>
          <a:p>
            <a:endParaRPr lang="en-US" dirty="0">
              <a:ea typeface="等线"/>
            </a:endParaRPr>
          </a:p>
        </p:txBody>
      </p:sp>
      <p:sp>
        <p:nvSpPr>
          <p:cNvPr id="11" name="文本框 10">
            <a:extLst>
              <a:ext uri="{FF2B5EF4-FFF2-40B4-BE49-F238E27FC236}">
                <a16:creationId xmlns:a16="http://schemas.microsoft.com/office/drawing/2014/main" id="{895B8663-A67F-3456-6C30-0D06FEFA886F}"/>
              </a:ext>
            </a:extLst>
          </p:cNvPr>
          <p:cNvSpPr txBox="1"/>
          <p:nvPr/>
        </p:nvSpPr>
        <p:spPr>
          <a:xfrm>
            <a:off x="1100254" y="5337717"/>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dirty="0">
                <a:ea typeface="等线"/>
              </a:rPr>
              <a:t>$ find -perm 766</a:t>
            </a:r>
          </a:p>
          <a:p>
            <a:r>
              <a:rPr lang="en-US" altLang="zh-CN" dirty="0">
                <a:solidFill>
                  <a:srgbClr val="000000"/>
                </a:solidFill>
                <a:latin typeface="等线"/>
                <a:ea typeface="等线"/>
              </a:rPr>
              <a:t>$ find –perm -644</a:t>
            </a:r>
          </a:p>
          <a:p>
            <a:r>
              <a:rPr lang="en-US" dirty="0">
                <a:ea typeface="等线"/>
              </a:rPr>
              <a:t>$ find -perm /022</a:t>
            </a:r>
          </a:p>
        </p:txBody>
      </p:sp>
    </p:spTree>
    <p:extLst>
      <p:ext uri="{BB962C8B-B14F-4D97-AF65-F5344CB8AC3E}">
        <p14:creationId xmlns:p14="http://schemas.microsoft.com/office/powerpoint/2010/main" val="30264524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三种特殊权限</a:t>
            </a:r>
          </a:p>
        </p:txBody>
      </p:sp>
      <p:sp>
        <p:nvSpPr>
          <p:cNvPr id="3" name="文本占位符 2"/>
          <p:cNvSpPr>
            <a:spLocks noGrp="1"/>
          </p:cNvSpPr>
          <p:nvPr>
            <p:ph type="body" idx="1"/>
          </p:nvPr>
        </p:nvSpPr>
        <p:spPr/>
        <p:txBody>
          <a:bodyPr/>
          <a:lstStyle/>
          <a:p>
            <a:endParaRPr lang="zh-CN" altLang="en-US"/>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49</a:t>
            </a:fld>
            <a:endParaRPr lang="en-US" altLang="zh-CN"/>
          </a:p>
        </p:txBody>
      </p:sp>
    </p:spTree>
    <p:extLst>
      <p:ext uri="{BB962C8B-B14F-4D97-AF65-F5344CB8AC3E}">
        <p14:creationId xmlns:p14="http://schemas.microsoft.com/office/powerpoint/2010/main" val="4184280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BB867FF-FC45-48F7-8104-F89BE54909F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8BB56887-D0D5-4F0C-9E19-7247EB83C8B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标题 1"/>
          <p:cNvSpPr>
            <a:spLocks noGrp="1"/>
          </p:cNvSpPr>
          <p:nvPr>
            <p:ph type="title"/>
          </p:nvPr>
        </p:nvSpPr>
        <p:spPr>
          <a:xfrm>
            <a:off x="838200" y="365125"/>
            <a:ext cx="10515600" cy="1325563"/>
          </a:xfrm>
        </p:spPr>
        <p:txBody>
          <a:bodyPr>
            <a:normAutofit/>
          </a:bodyPr>
          <a:lstStyle/>
          <a:p>
            <a:r>
              <a:rPr lang="zh-CN" altLang="en-US" dirty="0"/>
              <a:t>组</a:t>
            </a:r>
          </a:p>
        </p:txBody>
      </p:sp>
      <p:sp>
        <p:nvSpPr>
          <p:cNvPr id="15" name="Arc 14">
            <a:extLst>
              <a:ext uri="{FF2B5EF4-FFF2-40B4-BE49-F238E27FC236}">
                <a16:creationId xmlns:a16="http://schemas.microsoft.com/office/drawing/2014/main"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内容占位符 2"/>
          <p:cNvSpPr>
            <a:spLocks noGrp="1"/>
          </p:cNvSpPr>
          <p:nvPr>
            <p:ph idx="1"/>
          </p:nvPr>
        </p:nvSpPr>
        <p:spPr>
          <a:xfrm>
            <a:off x="838200" y="1825625"/>
            <a:ext cx="10515600" cy="4351338"/>
          </a:xfrm>
        </p:spPr>
        <p:txBody>
          <a:bodyPr vert="horz" lIns="91440" tIns="45720" rIns="91440" bIns="45720" rtlCol="0" anchor="t">
            <a:normAutofit/>
          </a:bodyPr>
          <a:lstStyle/>
          <a:p>
            <a:r>
              <a:rPr lang="zh-CN" altLang="en-US">
                <a:ea typeface="等线"/>
              </a:rPr>
              <a:t>组是用户的集合</a:t>
            </a:r>
            <a:endParaRPr lang="en-US" altLang="zh-CN">
              <a:ea typeface="等线"/>
            </a:endParaRPr>
          </a:p>
          <a:p>
            <a:r>
              <a:rPr lang="zh-CN" altLang="en-US" dirty="0"/>
              <a:t>每个组都被分配了一个唯一的组</a:t>
            </a:r>
            <a:r>
              <a:rPr lang="en-US" altLang="zh-CN" dirty="0"/>
              <a:t>ID</a:t>
            </a:r>
            <a:r>
              <a:rPr lang="zh-CN" altLang="en-US" dirty="0"/>
              <a:t>号（</a:t>
            </a:r>
            <a:r>
              <a:rPr lang="en-US" altLang="zh-CN" dirty="0"/>
              <a:t>GID</a:t>
            </a:r>
            <a:r>
              <a:rPr lang="zh-CN" altLang="en-US" dirty="0"/>
              <a:t>） </a:t>
            </a:r>
          </a:p>
          <a:p>
            <a:r>
              <a:rPr lang="zh-CN" altLang="en-US" dirty="0"/>
              <a:t>组和</a:t>
            </a:r>
            <a:r>
              <a:rPr lang="en-US" altLang="zh-CN" dirty="0"/>
              <a:t>GID </a:t>
            </a:r>
            <a:r>
              <a:rPr lang="zh-CN" altLang="en-US" dirty="0"/>
              <a:t>被保存在 </a:t>
            </a:r>
            <a:r>
              <a:rPr lang="en-US" altLang="zh-CN" dirty="0"/>
              <a:t>/etc/group </a:t>
            </a:r>
            <a:r>
              <a:rPr lang="zh-CN" altLang="en-US" dirty="0"/>
              <a:t>文件中 </a:t>
            </a:r>
          </a:p>
          <a:p>
            <a:r>
              <a:rPr lang="zh-CN" altLang="en-US" dirty="0"/>
              <a:t>每个用户都有他们自己的私有组 </a:t>
            </a:r>
          </a:p>
          <a:p>
            <a:r>
              <a:rPr lang="zh-CN" altLang="en-US" dirty="0"/>
              <a:t>每个用户都可以被添加到其他组中来获得额外的存取权限 </a:t>
            </a:r>
          </a:p>
          <a:p>
            <a:r>
              <a:rPr lang="zh-CN" altLang="en-US" dirty="0"/>
              <a:t>组中的所有用户都可以共享属于该组的文件</a:t>
            </a:r>
          </a:p>
        </p:txBody>
      </p:sp>
      <p:sp>
        <p:nvSpPr>
          <p:cNvPr id="6" name="灯片编号占位符 5"/>
          <p:cNvSpPr>
            <a:spLocks noGrp="1"/>
          </p:cNvSpPr>
          <p:nvPr>
            <p:ph type="sldNum" sz="quarter" idx="12"/>
          </p:nvPr>
        </p:nvSpPr>
        <p:spPr>
          <a:xfrm>
            <a:off x="8610600" y="6356350"/>
            <a:ext cx="2743200" cy="365125"/>
          </a:xfrm>
        </p:spPr>
        <p:txBody>
          <a:bodyPr>
            <a:normAutofit/>
          </a:bodyPr>
          <a:lstStyle/>
          <a:p>
            <a:pPr>
              <a:spcAft>
                <a:spcPts val="600"/>
              </a:spcAft>
            </a:pPr>
            <a:fld id="{1D884F6B-D068-45E9-B250-41F0C46488DC}" type="slidenum">
              <a:rPr lang="en-US" altLang="zh-CN" smtClean="0"/>
              <a:pPr>
                <a:spcAft>
                  <a:spcPts val="600"/>
                </a:spcAft>
              </a:pPr>
              <a:t>5</a:t>
            </a:fld>
            <a:endParaRPr lang="en-US" altLang="zh-CN"/>
          </a:p>
        </p:txBody>
      </p:sp>
    </p:spTree>
    <p:extLst>
      <p:ext uri="{BB962C8B-B14F-4D97-AF65-F5344CB8AC3E}">
        <p14:creationId xmlns:p14="http://schemas.microsoft.com/office/powerpoint/2010/main" val="4029981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43EA02-B188-3AF3-0133-295EA8076177}"/>
              </a:ext>
            </a:extLst>
          </p:cNvPr>
          <p:cNvSpPr>
            <a:spLocks noGrp="1"/>
          </p:cNvSpPr>
          <p:nvPr>
            <p:ph type="title"/>
          </p:nvPr>
        </p:nvSpPr>
        <p:spPr/>
        <p:txBody>
          <a:bodyPr/>
          <a:lstStyle/>
          <a:p>
            <a:r>
              <a:rPr lang="en-US" altLang="zh-CN" dirty="0">
                <a:ea typeface="等线 Light"/>
              </a:rPr>
              <a:t>R</a:t>
            </a:r>
            <a:r>
              <a:rPr lang="en-US" altLang="zh-CN" dirty="0">
                <a:ea typeface="+mj-lt"/>
                <a:cs typeface="+mj-lt"/>
              </a:rPr>
              <a:t>RUID EUID </a:t>
            </a:r>
            <a:r>
              <a:rPr lang="en-US" dirty="0">
                <a:ea typeface="等线 Light"/>
              </a:rPr>
              <a:t>RGID EGID</a:t>
            </a:r>
            <a:endParaRPr lang="zh-CN" altLang="en-US" dirty="0">
              <a:ea typeface="等线 Light"/>
            </a:endParaRPr>
          </a:p>
        </p:txBody>
      </p:sp>
      <p:sp>
        <p:nvSpPr>
          <p:cNvPr id="3" name="内容占位符 2">
            <a:extLst>
              <a:ext uri="{FF2B5EF4-FFF2-40B4-BE49-F238E27FC236}">
                <a16:creationId xmlns:a16="http://schemas.microsoft.com/office/drawing/2014/main" id="{7BECD8B5-84C3-45FF-AB5F-74B33B1BAFF5}"/>
              </a:ext>
            </a:extLst>
          </p:cNvPr>
          <p:cNvSpPr>
            <a:spLocks noGrp="1"/>
          </p:cNvSpPr>
          <p:nvPr>
            <p:ph idx="1"/>
          </p:nvPr>
        </p:nvSpPr>
        <p:spPr/>
        <p:txBody>
          <a:bodyPr vert="horz" lIns="91440" tIns="45720" rIns="91440" bIns="45720" rtlCol="0" anchor="t">
            <a:normAutofit/>
          </a:bodyPr>
          <a:lstStyle/>
          <a:p>
            <a:r>
              <a:rPr lang="zh-CN">
                <a:ea typeface="+mn-lt"/>
                <a:cs typeface="+mn-lt"/>
              </a:rPr>
              <a:t>RUID（</a:t>
            </a:r>
            <a:r>
              <a:rPr lang="en-US" altLang="zh-CN" dirty="0">
                <a:ea typeface="+mn-lt"/>
                <a:cs typeface="+mn-lt"/>
              </a:rPr>
              <a:t>Real</a:t>
            </a:r>
            <a:r>
              <a:rPr lang="zh-CN" dirty="0">
                <a:ea typeface="+mn-lt"/>
                <a:cs typeface="+mn-lt"/>
              </a:rPr>
              <a:t> </a:t>
            </a:r>
            <a:r>
              <a:rPr lang="en-US" altLang="zh-CN" dirty="0">
                <a:ea typeface="+mn-lt"/>
                <a:cs typeface="+mn-lt"/>
              </a:rPr>
              <a:t>User</a:t>
            </a:r>
            <a:r>
              <a:rPr lang="zh-CN">
                <a:ea typeface="+mn-lt"/>
                <a:cs typeface="+mn-lt"/>
              </a:rPr>
              <a:t> ID）</a:t>
            </a:r>
            <a:endParaRPr lang="zh-CN" altLang="en-US"/>
          </a:p>
          <a:p>
            <a:pPr lvl="1"/>
            <a:r>
              <a:rPr lang="zh-CN">
                <a:ea typeface="+mn-lt"/>
                <a:cs typeface="+mn-lt"/>
              </a:rPr>
              <a:t>进程的实际所有者</a:t>
            </a:r>
            <a:endParaRPr lang="zh-CN">
              <a:ea typeface="等线"/>
            </a:endParaRPr>
          </a:p>
          <a:p>
            <a:r>
              <a:rPr lang="zh-CN">
                <a:ea typeface="+mn-lt"/>
                <a:cs typeface="+mn-lt"/>
              </a:rPr>
              <a:t>EUID（有效用户 ID）</a:t>
            </a:r>
            <a:endParaRPr lang="zh-CN"/>
          </a:p>
          <a:p>
            <a:pPr lvl="1"/>
            <a:r>
              <a:rPr lang="zh-CN">
                <a:ea typeface="+mn-lt"/>
                <a:cs typeface="+mn-lt"/>
              </a:rPr>
              <a:t>一般情况下，UID 和 EUID 相同</a:t>
            </a:r>
            <a:endParaRPr lang="zh-CN">
              <a:ea typeface="等线"/>
            </a:endParaRPr>
          </a:p>
          <a:p>
            <a:pPr lvl="1"/>
            <a:r>
              <a:rPr lang="zh-CN">
                <a:ea typeface="+mn-lt"/>
                <a:cs typeface="+mn-lt"/>
              </a:rPr>
              <a:t>通过配置 SetUID 权限的可执行文件更改 EUID</a:t>
            </a:r>
            <a:endParaRPr lang="zh-CN">
              <a:ea typeface="等线" panose="020F0502020204030204"/>
            </a:endParaRPr>
          </a:p>
          <a:p>
            <a:pPr lvl="1"/>
            <a:r>
              <a:rPr lang="zh-CN">
                <a:ea typeface="+mn-lt"/>
                <a:cs typeface="+mn-lt"/>
              </a:rPr>
              <a:t>EUID 暂时存储另一个账户的 UID</a:t>
            </a:r>
            <a:endParaRPr lang="zh-CN">
              <a:ea typeface="等线" panose="020F0502020204030204"/>
            </a:endParaRPr>
          </a:p>
          <a:p>
            <a:pPr lvl="1"/>
            <a:r>
              <a:rPr lang="zh-CN">
                <a:ea typeface="+mn-lt"/>
                <a:cs typeface="+mn-lt"/>
              </a:rPr>
              <a:t>进程的权限根据 EUID 中存储的 UID 确定</a:t>
            </a:r>
          </a:p>
          <a:p>
            <a:r>
              <a:rPr lang="en-US" altLang="zh-CN" dirty="0">
                <a:ea typeface="+mn-lt"/>
                <a:cs typeface="+mn-lt"/>
              </a:rPr>
              <a:t>RGID</a:t>
            </a:r>
            <a:r>
              <a:rPr lang="zh-CN">
                <a:ea typeface="+mn-lt"/>
                <a:cs typeface="+mn-lt"/>
              </a:rPr>
              <a:t>(real group ID)</a:t>
            </a:r>
            <a:endParaRPr lang="zh-CN" altLang="en-US" dirty="0">
              <a:ea typeface="+mn-lt"/>
              <a:cs typeface="+mn-lt"/>
            </a:endParaRPr>
          </a:p>
          <a:p>
            <a:r>
              <a:rPr lang="en-US" altLang="zh-CN" dirty="0">
                <a:ea typeface="+mn-lt"/>
                <a:cs typeface="+mn-lt"/>
              </a:rPr>
              <a:t>EGID(</a:t>
            </a:r>
            <a:r>
              <a:rPr lang="en-US" dirty="0">
                <a:ea typeface="+mn-lt"/>
                <a:cs typeface="+mn-lt"/>
              </a:rPr>
              <a:t>effective group ID)</a:t>
            </a:r>
            <a:endParaRPr lang="zh-CN" dirty="0">
              <a:ea typeface="+mn-lt"/>
              <a:cs typeface="+mn-lt"/>
            </a:endParaRPr>
          </a:p>
        </p:txBody>
      </p:sp>
    </p:spTree>
    <p:extLst>
      <p:ext uri="{BB962C8B-B14F-4D97-AF65-F5344CB8AC3E}">
        <p14:creationId xmlns:p14="http://schemas.microsoft.com/office/powerpoint/2010/main" val="20086240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特殊权限</a:t>
            </a:r>
          </a:p>
        </p:txBody>
      </p:sp>
      <p:sp>
        <p:nvSpPr>
          <p:cNvPr id="3" name="内容占位符 2"/>
          <p:cNvSpPr>
            <a:spLocks noGrp="1"/>
          </p:cNvSpPr>
          <p:nvPr>
            <p:ph idx="1"/>
          </p:nvPr>
        </p:nvSpPr>
        <p:spPr>
          <a:xfrm>
            <a:off x="1191322" y="1610256"/>
            <a:ext cx="9019478" cy="4548548"/>
          </a:xfrm>
        </p:spPr>
        <p:txBody>
          <a:bodyPr vert="horz" lIns="91440" tIns="45720" rIns="91440" bIns="45720" rtlCol="0" anchor="t">
            <a:normAutofit/>
          </a:bodyPr>
          <a:lstStyle/>
          <a:p>
            <a:r>
              <a:rPr lang="zh-CN" altLang="en-US" dirty="0"/>
              <a:t>可执行文件的特殊权限</a:t>
            </a:r>
          </a:p>
          <a:p>
            <a:pPr lvl="1"/>
            <a:r>
              <a:rPr lang="en-US" altLang="zh-CN" b="1" dirty="0">
                <a:ea typeface="等线"/>
              </a:rPr>
              <a:t>suid(</a:t>
            </a:r>
            <a:r>
              <a:rPr lang="en-US" altLang="zh-CN" b="1" dirty="0">
                <a:solidFill>
                  <a:srgbClr val="000000"/>
                </a:solidFill>
                <a:ea typeface="+mn-lt"/>
                <a:cs typeface="+mn-lt"/>
              </a:rPr>
              <a:t>saved user ID</a:t>
            </a:r>
            <a:r>
              <a:rPr lang="en-US" altLang="zh-CN" b="1" dirty="0">
                <a:ea typeface="等线"/>
              </a:rPr>
              <a:t>)</a:t>
            </a:r>
            <a:r>
              <a:rPr lang="zh-CN" altLang="en-US">
                <a:ea typeface="等线"/>
              </a:rPr>
              <a:t>：使用命令的所属用户的权限来运行，而不是命令执行者的权限 </a:t>
            </a:r>
          </a:p>
          <a:p>
            <a:pPr lvl="1"/>
            <a:r>
              <a:rPr lang="en-US" altLang="zh-CN" b="1" dirty="0" err="1">
                <a:ea typeface="等线"/>
              </a:rPr>
              <a:t>sgid</a:t>
            </a:r>
            <a:r>
              <a:rPr lang="en-US" altLang="zh-CN" b="1" dirty="0">
                <a:ea typeface="等线"/>
              </a:rPr>
              <a:t>(saved group ID)</a:t>
            </a:r>
            <a:r>
              <a:rPr lang="zh-CN" altLang="en-US">
                <a:ea typeface="等线"/>
              </a:rPr>
              <a:t>：使用命令的组权限来运行</a:t>
            </a:r>
          </a:p>
          <a:p>
            <a:r>
              <a:rPr lang="zh-CN" altLang="en-US" dirty="0"/>
              <a:t>目录的特殊权限</a:t>
            </a:r>
          </a:p>
          <a:p>
            <a:pPr lvl="1"/>
            <a:r>
              <a:rPr lang="en-US" altLang="zh-CN" b="1" dirty="0" err="1">
                <a:ea typeface="等线"/>
              </a:rPr>
              <a:t>sgid</a:t>
            </a:r>
            <a:r>
              <a:rPr lang="zh-CN" altLang="en-US">
                <a:ea typeface="等线"/>
              </a:rPr>
              <a:t>：在设置了 </a:t>
            </a:r>
            <a:r>
              <a:rPr lang="en-US" altLang="zh-CN" dirty="0" err="1">
                <a:ea typeface="等线"/>
              </a:rPr>
              <a:t>sgid</a:t>
            </a:r>
            <a:r>
              <a:rPr lang="en-US" altLang="zh-CN" dirty="0">
                <a:ea typeface="等线"/>
              </a:rPr>
              <a:t> </a:t>
            </a:r>
            <a:r>
              <a:rPr lang="zh-CN" altLang="en-US">
                <a:ea typeface="等线"/>
              </a:rPr>
              <a:t>权限的目录中创建的文件会具备该目录的组权限</a:t>
            </a:r>
          </a:p>
          <a:p>
            <a:pPr lvl="1"/>
            <a:r>
              <a:rPr lang="en-US" altLang="zh-CN" b="1" dirty="0"/>
              <a:t>sticky-bit</a:t>
            </a:r>
            <a:r>
              <a:rPr lang="zh-CN" altLang="en-US" dirty="0"/>
              <a:t>：在带有粘滞位的目录中的文件只能被文件的所属用户和</a:t>
            </a:r>
            <a:r>
              <a:rPr lang="en-US" altLang="zh-CN" dirty="0"/>
              <a:t>root</a:t>
            </a:r>
            <a:r>
              <a:rPr lang="zh-CN" altLang="en-US" dirty="0"/>
              <a:t>用户删除，不管该目录的写入权限是如何设置的</a:t>
            </a:r>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51</a:t>
            </a:fld>
            <a:endParaRPr lang="en-US" altLang="zh-CN" dirty="0"/>
          </a:p>
        </p:txBody>
      </p:sp>
    </p:spTree>
    <p:extLst>
      <p:ext uri="{BB962C8B-B14F-4D97-AF65-F5344CB8AC3E}">
        <p14:creationId xmlns:p14="http://schemas.microsoft.com/office/powerpoint/2010/main" val="28754249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特殊权限的文字表示方法</a:t>
            </a:r>
          </a:p>
        </p:txBody>
      </p:sp>
      <p:sp>
        <p:nvSpPr>
          <p:cNvPr id="3" name="内容占位符 2"/>
          <p:cNvSpPr>
            <a:spLocks noGrp="1"/>
          </p:cNvSpPr>
          <p:nvPr>
            <p:ph idx="1"/>
          </p:nvPr>
        </p:nvSpPr>
        <p:spPr>
          <a:xfrm>
            <a:off x="1089103" y="1707809"/>
            <a:ext cx="9121697" cy="4478873"/>
          </a:xfrm>
        </p:spPr>
        <p:txBody>
          <a:bodyPr/>
          <a:lstStyle/>
          <a:p>
            <a:r>
              <a:rPr lang="en-US" altLang="zh-CN" dirty="0"/>
              <a:t>SUID</a:t>
            </a:r>
            <a:r>
              <a:rPr lang="zh-CN" altLang="en-US" dirty="0"/>
              <a:t>和</a:t>
            </a:r>
            <a:r>
              <a:rPr lang="en-US" altLang="zh-CN" dirty="0"/>
              <a:t>SGID</a:t>
            </a:r>
            <a:r>
              <a:rPr lang="zh-CN" altLang="en-US" dirty="0"/>
              <a:t>用</a:t>
            </a:r>
            <a:r>
              <a:rPr lang="en-US" altLang="zh-CN" dirty="0"/>
              <a:t>s</a:t>
            </a:r>
            <a:r>
              <a:rPr lang="zh-CN" altLang="en-US" dirty="0"/>
              <a:t>表示；</a:t>
            </a:r>
            <a:r>
              <a:rPr lang="en-US" altLang="zh-CN" dirty="0"/>
              <a:t>Sticky-bit</a:t>
            </a:r>
            <a:r>
              <a:rPr lang="zh-CN" altLang="en-US" dirty="0"/>
              <a:t>用</a:t>
            </a:r>
            <a:r>
              <a:rPr lang="en-US" altLang="zh-CN" dirty="0"/>
              <a:t>t</a:t>
            </a:r>
            <a:r>
              <a:rPr lang="zh-CN" altLang="en-US" dirty="0"/>
              <a:t>表示</a:t>
            </a:r>
          </a:p>
          <a:p>
            <a:pPr lvl="1"/>
            <a:r>
              <a:rPr lang="en-US" altLang="zh-CN" dirty="0"/>
              <a:t>SUID</a:t>
            </a:r>
            <a:r>
              <a:rPr lang="zh-CN" altLang="en-US" dirty="0"/>
              <a:t>是占用属主的</a:t>
            </a:r>
            <a:r>
              <a:rPr lang="en-US" altLang="zh-CN" dirty="0"/>
              <a:t>x</a:t>
            </a:r>
            <a:r>
              <a:rPr lang="zh-CN" altLang="en-US" dirty="0"/>
              <a:t>位置来表示</a:t>
            </a:r>
            <a:endParaRPr lang="en-US" altLang="zh-CN" dirty="0"/>
          </a:p>
          <a:p>
            <a:pPr lvl="1"/>
            <a:r>
              <a:rPr lang="en-US" altLang="zh-CN" dirty="0"/>
              <a:t>SGID</a:t>
            </a:r>
            <a:r>
              <a:rPr lang="zh-CN" altLang="en-US" dirty="0"/>
              <a:t>是占用组的</a:t>
            </a:r>
            <a:r>
              <a:rPr lang="en-US" altLang="zh-CN" dirty="0"/>
              <a:t>x</a:t>
            </a:r>
            <a:r>
              <a:rPr lang="zh-CN" altLang="en-US" dirty="0"/>
              <a:t>位置来表示</a:t>
            </a:r>
            <a:endParaRPr lang="en-US" altLang="zh-CN" dirty="0"/>
          </a:p>
          <a:p>
            <a:pPr lvl="1"/>
            <a:r>
              <a:rPr lang="en-US" altLang="zh-CN" dirty="0"/>
              <a:t>sticky-bit</a:t>
            </a:r>
            <a:r>
              <a:rPr lang="zh-CN" altLang="en-US" dirty="0"/>
              <a:t>是占用其他人的</a:t>
            </a:r>
            <a:r>
              <a:rPr lang="en-US" altLang="zh-CN" dirty="0"/>
              <a:t>x</a:t>
            </a:r>
            <a:r>
              <a:rPr lang="zh-CN" altLang="en-US" dirty="0"/>
              <a:t>位置来表示</a:t>
            </a:r>
          </a:p>
          <a:p>
            <a:r>
              <a:rPr lang="zh-CN" altLang="en-US" dirty="0"/>
              <a:t>例如</a:t>
            </a:r>
            <a:endParaRPr lang="en-US" altLang="zh-CN" dirty="0"/>
          </a:p>
          <a:p>
            <a:pPr lvl="1">
              <a:buNone/>
            </a:pPr>
            <a:endParaRPr kumimoji="1" lang="en-US" altLang="zh-CN" sz="1600" b="1" dirty="0">
              <a:solidFill>
                <a:schemeClr val="accent6">
                  <a:lumMod val="75000"/>
                </a:schemeClr>
              </a:solidFill>
              <a:latin typeface="Courier New" pitchFamily="49" charset="0"/>
              <a:ea typeface="宋体" pitchFamily="2" charset="-122"/>
            </a:endParaRPr>
          </a:p>
          <a:p>
            <a:pPr lvl="1">
              <a:buNone/>
            </a:pPr>
            <a:r>
              <a:rPr kumimoji="1" lang="en-US" altLang="zh-CN" sz="1600" b="1" dirty="0">
                <a:solidFill>
                  <a:schemeClr val="accent6">
                    <a:lumMod val="75000"/>
                  </a:schemeClr>
                </a:solidFill>
                <a:latin typeface="Courier New" pitchFamily="49" charset="0"/>
                <a:ea typeface="宋体" pitchFamily="2" charset="-122"/>
              </a:rPr>
              <a:t>-</a:t>
            </a:r>
            <a:r>
              <a:rPr kumimoji="1" lang="en-US" altLang="zh-CN" sz="1600" b="1" dirty="0" err="1">
                <a:solidFill>
                  <a:schemeClr val="accent6">
                    <a:lumMod val="75000"/>
                  </a:schemeClr>
                </a:solidFill>
                <a:latin typeface="Courier New" pitchFamily="49" charset="0"/>
                <a:ea typeface="宋体" pitchFamily="2" charset="-122"/>
              </a:rPr>
              <a:t>rwsr</a:t>
            </a:r>
            <a:r>
              <a:rPr kumimoji="1" lang="en-US" altLang="zh-CN" sz="1600" b="1" dirty="0">
                <a:solidFill>
                  <a:schemeClr val="accent6">
                    <a:lumMod val="75000"/>
                  </a:schemeClr>
                </a:solidFill>
                <a:latin typeface="Courier New" pitchFamily="49" charset="0"/>
                <a:ea typeface="宋体" pitchFamily="2" charset="-122"/>
              </a:rPr>
              <a:t>-</a:t>
            </a:r>
            <a:r>
              <a:rPr kumimoji="1" lang="en-US" altLang="zh-CN" sz="1600" b="1" dirty="0" err="1">
                <a:solidFill>
                  <a:schemeClr val="accent6">
                    <a:lumMod val="75000"/>
                  </a:schemeClr>
                </a:solidFill>
                <a:latin typeface="Courier New" pitchFamily="49" charset="0"/>
                <a:ea typeface="宋体" pitchFamily="2" charset="-122"/>
              </a:rPr>
              <a:t>xr</a:t>
            </a:r>
            <a:r>
              <a:rPr kumimoji="1" lang="en-US" altLang="zh-CN" sz="1600" b="1" dirty="0">
                <a:solidFill>
                  <a:schemeClr val="accent6">
                    <a:lumMod val="75000"/>
                  </a:schemeClr>
                </a:solidFill>
                <a:latin typeface="Courier New" pitchFamily="49" charset="0"/>
                <a:ea typeface="宋体" pitchFamily="2" charset="-122"/>
              </a:rPr>
              <a:t>-x 1 root </a:t>
            </a:r>
            <a:r>
              <a:rPr kumimoji="1" lang="en-US" altLang="zh-CN" sz="1600" b="1" dirty="0" err="1">
                <a:solidFill>
                  <a:schemeClr val="accent6">
                    <a:lumMod val="75000"/>
                  </a:schemeClr>
                </a:solidFill>
                <a:latin typeface="Courier New" pitchFamily="49" charset="0"/>
                <a:ea typeface="宋体" pitchFamily="2" charset="-122"/>
              </a:rPr>
              <a:t>root</a:t>
            </a:r>
            <a:r>
              <a:rPr kumimoji="1" lang="en-US" altLang="zh-CN" sz="1600" b="1" dirty="0">
                <a:solidFill>
                  <a:schemeClr val="accent6">
                    <a:lumMod val="75000"/>
                  </a:schemeClr>
                </a:solidFill>
                <a:latin typeface="Courier New" pitchFamily="49" charset="0"/>
                <a:ea typeface="宋体" pitchFamily="2" charset="-122"/>
              </a:rPr>
              <a:t>  23420  2010-08-11  /</a:t>
            </a:r>
            <a:r>
              <a:rPr kumimoji="1" lang="en-US" altLang="zh-CN" sz="1600" b="1" dirty="0" err="1">
                <a:solidFill>
                  <a:schemeClr val="accent6">
                    <a:lumMod val="75000"/>
                  </a:schemeClr>
                </a:solidFill>
                <a:latin typeface="Courier New" pitchFamily="49" charset="0"/>
                <a:ea typeface="宋体" pitchFamily="2" charset="-122"/>
              </a:rPr>
              <a:t>usr</a:t>
            </a:r>
            <a:r>
              <a:rPr kumimoji="1" lang="en-US" altLang="zh-CN" sz="1600" b="1" dirty="0">
                <a:solidFill>
                  <a:schemeClr val="accent6">
                    <a:lumMod val="75000"/>
                  </a:schemeClr>
                </a:solidFill>
                <a:latin typeface="Courier New" pitchFamily="49" charset="0"/>
                <a:ea typeface="宋体" pitchFamily="2" charset="-122"/>
              </a:rPr>
              <a:t>/bin/</a:t>
            </a:r>
            <a:r>
              <a:rPr kumimoji="1" lang="en-US" altLang="zh-CN" sz="1600" b="1" dirty="0" err="1">
                <a:solidFill>
                  <a:schemeClr val="accent6">
                    <a:lumMod val="75000"/>
                  </a:schemeClr>
                </a:solidFill>
                <a:latin typeface="Courier New" pitchFamily="49" charset="0"/>
                <a:ea typeface="宋体" pitchFamily="2" charset="-122"/>
              </a:rPr>
              <a:t>passwd</a:t>
            </a:r>
            <a:endParaRPr kumimoji="1" lang="en-US" altLang="zh-CN" sz="1600" b="1" dirty="0">
              <a:solidFill>
                <a:schemeClr val="accent6">
                  <a:lumMod val="75000"/>
                </a:schemeClr>
              </a:solidFill>
              <a:latin typeface="Courier New" pitchFamily="49" charset="0"/>
              <a:ea typeface="宋体" pitchFamily="2" charset="-122"/>
            </a:endParaRPr>
          </a:p>
          <a:p>
            <a:pPr lvl="1">
              <a:buNone/>
            </a:pPr>
            <a:r>
              <a:rPr kumimoji="1" lang="en-US" altLang="zh-CN" sz="1600" b="1" dirty="0">
                <a:solidFill>
                  <a:schemeClr val="accent6">
                    <a:lumMod val="75000"/>
                  </a:schemeClr>
                </a:solidFill>
                <a:latin typeface="Courier New" pitchFamily="49" charset="0"/>
                <a:ea typeface="宋体" pitchFamily="2" charset="-122"/>
              </a:rPr>
              <a:t>-</a:t>
            </a:r>
            <a:r>
              <a:rPr kumimoji="1" lang="en-US" altLang="zh-CN" sz="1600" b="1" dirty="0" err="1">
                <a:solidFill>
                  <a:schemeClr val="accent6">
                    <a:lumMod val="75000"/>
                  </a:schemeClr>
                </a:solidFill>
                <a:latin typeface="Courier New" pitchFamily="49" charset="0"/>
                <a:ea typeface="宋体" pitchFamily="2" charset="-122"/>
              </a:rPr>
              <a:t>rwxr</a:t>
            </a:r>
            <a:r>
              <a:rPr kumimoji="1" lang="en-US" altLang="zh-CN" sz="1600" b="1" dirty="0">
                <a:solidFill>
                  <a:schemeClr val="accent6">
                    <a:lumMod val="75000"/>
                  </a:schemeClr>
                </a:solidFill>
                <a:latin typeface="Courier New" pitchFamily="49" charset="0"/>
                <a:ea typeface="宋体" pitchFamily="2" charset="-122"/>
              </a:rPr>
              <a:t>-</a:t>
            </a:r>
            <a:r>
              <a:rPr kumimoji="1" lang="en-US" altLang="zh-CN" sz="1600" b="1" dirty="0" err="1">
                <a:solidFill>
                  <a:schemeClr val="accent6">
                    <a:lumMod val="75000"/>
                  </a:schemeClr>
                </a:solidFill>
                <a:latin typeface="Courier New" pitchFamily="49" charset="0"/>
                <a:ea typeface="宋体" pitchFamily="2" charset="-122"/>
              </a:rPr>
              <a:t>sr</a:t>
            </a:r>
            <a:r>
              <a:rPr kumimoji="1" lang="en-US" altLang="zh-CN" sz="1600" b="1" dirty="0">
                <a:solidFill>
                  <a:schemeClr val="accent6">
                    <a:lumMod val="75000"/>
                  </a:schemeClr>
                </a:solidFill>
                <a:latin typeface="Courier New" pitchFamily="49" charset="0"/>
                <a:ea typeface="宋体" pitchFamily="2" charset="-122"/>
              </a:rPr>
              <a:t>-x 1 root </a:t>
            </a:r>
            <a:r>
              <a:rPr kumimoji="1" lang="en-US" altLang="zh-CN" sz="1600" b="1" dirty="0" err="1">
                <a:solidFill>
                  <a:schemeClr val="accent6">
                    <a:lumMod val="75000"/>
                  </a:schemeClr>
                </a:solidFill>
                <a:latin typeface="Courier New" pitchFamily="49" charset="0"/>
                <a:ea typeface="宋体" pitchFamily="2" charset="-122"/>
              </a:rPr>
              <a:t>tty</a:t>
            </a:r>
            <a:r>
              <a:rPr kumimoji="1" lang="en-US" altLang="zh-CN" sz="1600" b="1" dirty="0">
                <a:solidFill>
                  <a:schemeClr val="accent6">
                    <a:lumMod val="75000"/>
                  </a:schemeClr>
                </a:solidFill>
                <a:latin typeface="Courier New" pitchFamily="49" charset="0"/>
                <a:ea typeface="宋体" pitchFamily="2" charset="-122"/>
              </a:rPr>
              <a:t>   11084  03-10 21:28 /</a:t>
            </a:r>
            <a:r>
              <a:rPr kumimoji="1" lang="en-US" altLang="zh-CN" sz="1600" b="1" dirty="0" err="1">
                <a:solidFill>
                  <a:schemeClr val="accent6">
                    <a:lumMod val="75000"/>
                  </a:schemeClr>
                </a:solidFill>
                <a:latin typeface="Courier New" pitchFamily="49" charset="0"/>
                <a:ea typeface="宋体" pitchFamily="2" charset="-122"/>
              </a:rPr>
              <a:t>usr</a:t>
            </a:r>
            <a:r>
              <a:rPr kumimoji="1" lang="en-US" altLang="zh-CN" sz="1600" b="1" dirty="0">
                <a:solidFill>
                  <a:schemeClr val="accent6">
                    <a:lumMod val="75000"/>
                  </a:schemeClr>
                </a:solidFill>
                <a:latin typeface="Courier New" pitchFamily="49" charset="0"/>
                <a:ea typeface="宋体" pitchFamily="2" charset="-122"/>
              </a:rPr>
              <a:t>/bin/write</a:t>
            </a:r>
          </a:p>
          <a:p>
            <a:pPr lvl="1">
              <a:buNone/>
            </a:pPr>
            <a:r>
              <a:rPr kumimoji="1" lang="en-US" altLang="zh-CN" sz="1600" b="1" dirty="0">
                <a:solidFill>
                  <a:schemeClr val="accent6">
                    <a:lumMod val="75000"/>
                  </a:schemeClr>
                </a:solidFill>
                <a:latin typeface="Courier New" pitchFamily="49" charset="0"/>
                <a:ea typeface="宋体" pitchFamily="2" charset="-122"/>
              </a:rPr>
              <a:t>-</a:t>
            </a:r>
            <a:r>
              <a:rPr kumimoji="1" lang="en-US" altLang="zh-CN" sz="1600" b="1" dirty="0" err="1">
                <a:solidFill>
                  <a:schemeClr val="accent6">
                    <a:lumMod val="75000"/>
                  </a:schemeClr>
                </a:solidFill>
                <a:latin typeface="Courier New" pitchFamily="49" charset="0"/>
                <a:ea typeface="宋体" pitchFamily="2" charset="-122"/>
              </a:rPr>
              <a:t>rwsr</a:t>
            </a:r>
            <a:r>
              <a:rPr kumimoji="1" lang="en-US" altLang="zh-CN" sz="1600" b="1" dirty="0">
                <a:solidFill>
                  <a:schemeClr val="accent6">
                    <a:lumMod val="75000"/>
                  </a:schemeClr>
                </a:solidFill>
                <a:latin typeface="Courier New" pitchFamily="49" charset="0"/>
                <a:ea typeface="宋体" pitchFamily="2" charset="-122"/>
              </a:rPr>
              <a:t>-</a:t>
            </a:r>
            <a:r>
              <a:rPr kumimoji="1" lang="en-US" altLang="zh-CN" sz="1600" b="1" dirty="0" err="1">
                <a:solidFill>
                  <a:schemeClr val="accent6">
                    <a:lumMod val="75000"/>
                  </a:schemeClr>
                </a:solidFill>
                <a:latin typeface="Courier New" pitchFamily="49" charset="0"/>
                <a:ea typeface="宋体" pitchFamily="2" charset="-122"/>
              </a:rPr>
              <a:t>sr</a:t>
            </a:r>
            <a:r>
              <a:rPr kumimoji="1" lang="en-US" altLang="zh-CN" sz="1600" b="1" dirty="0">
                <a:solidFill>
                  <a:schemeClr val="accent6">
                    <a:lumMod val="75000"/>
                  </a:schemeClr>
                </a:solidFill>
                <a:latin typeface="Courier New" pitchFamily="49" charset="0"/>
                <a:ea typeface="宋体" pitchFamily="2" charset="-122"/>
              </a:rPr>
              <a:t>-x 1 root </a:t>
            </a:r>
            <a:r>
              <a:rPr kumimoji="1" lang="en-US" altLang="zh-CN" sz="1600" b="1" dirty="0" err="1">
                <a:solidFill>
                  <a:schemeClr val="accent6">
                    <a:lumMod val="75000"/>
                  </a:schemeClr>
                </a:solidFill>
                <a:latin typeface="Courier New" pitchFamily="49" charset="0"/>
                <a:ea typeface="宋体" pitchFamily="2" charset="-122"/>
              </a:rPr>
              <a:t>root</a:t>
            </a:r>
            <a:r>
              <a:rPr kumimoji="1" lang="en-US" altLang="zh-CN" sz="1600" b="1" dirty="0">
                <a:solidFill>
                  <a:schemeClr val="accent6">
                    <a:lumMod val="75000"/>
                  </a:schemeClr>
                </a:solidFill>
                <a:latin typeface="Courier New" pitchFamily="49" charset="0"/>
                <a:ea typeface="宋体" pitchFamily="2" charset="-122"/>
              </a:rPr>
              <a:t>  315416 2010-01-06  /</a:t>
            </a:r>
            <a:r>
              <a:rPr kumimoji="1" lang="en-US" altLang="zh-CN" sz="1600" b="1" dirty="0" err="1">
                <a:solidFill>
                  <a:schemeClr val="accent6">
                    <a:lumMod val="75000"/>
                  </a:schemeClr>
                </a:solidFill>
                <a:latin typeface="Courier New" pitchFamily="49" charset="0"/>
                <a:ea typeface="宋体" pitchFamily="2" charset="-122"/>
              </a:rPr>
              <a:t>usr</a:t>
            </a:r>
            <a:r>
              <a:rPr kumimoji="1" lang="en-US" altLang="zh-CN" sz="1600" b="1" dirty="0">
                <a:solidFill>
                  <a:schemeClr val="accent6">
                    <a:lumMod val="75000"/>
                  </a:schemeClr>
                </a:solidFill>
                <a:latin typeface="Courier New" pitchFamily="49" charset="0"/>
                <a:ea typeface="宋体" pitchFamily="2" charset="-122"/>
              </a:rPr>
              <a:t>/bin/</a:t>
            </a:r>
            <a:r>
              <a:rPr kumimoji="1" lang="en-US" altLang="zh-CN" sz="1600" b="1" dirty="0" err="1">
                <a:solidFill>
                  <a:schemeClr val="accent6">
                    <a:lumMod val="75000"/>
                  </a:schemeClr>
                </a:solidFill>
                <a:latin typeface="Courier New" pitchFamily="49" charset="0"/>
                <a:ea typeface="宋体" pitchFamily="2" charset="-122"/>
              </a:rPr>
              <a:t>crontab</a:t>
            </a:r>
            <a:endParaRPr kumimoji="1" lang="en-US" altLang="zh-CN" sz="1600" b="1" dirty="0">
              <a:solidFill>
                <a:schemeClr val="accent6">
                  <a:lumMod val="75000"/>
                </a:schemeClr>
              </a:solidFill>
              <a:latin typeface="Courier New" pitchFamily="49" charset="0"/>
              <a:ea typeface="宋体" pitchFamily="2" charset="-122"/>
            </a:endParaRPr>
          </a:p>
          <a:p>
            <a:pPr lvl="1">
              <a:buNone/>
            </a:pPr>
            <a:r>
              <a:rPr kumimoji="1" lang="en-US" altLang="zh-CN" sz="1600" b="1" dirty="0" err="1">
                <a:solidFill>
                  <a:schemeClr val="accent6">
                    <a:lumMod val="75000"/>
                  </a:schemeClr>
                </a:solidFill>
                <a:latin typeface="Courier New" pitchFamily="49" charset="0"/>
                <a:ea typeface="宋体" pitchFamily="2" charset="-122"/>
              </a:rPr>
              <a:t>drwxrws</a:t>
            </a:r>
            <a:r>
              <a:rPr kumimoji="1" lang="en-US" altLang="zh-CN" sz="1600" b="1" dirty="0">
                <a:solidFill>
                  <a:schemeClr val="accent6">
                    <a:lumMod val="75000"/>
                  </a:schemeClr>
                </a:solidFill>
                <a:latin typeface="Courier New" pitchFamily="49" charset="0"/>
                <a:ea typeface="宋体" pitchFamily="2" charset="-122"/>
              </a:rPr>
              <a:t>--- 3 root admin 4096   06-18 01:01 /admin/sales</a:t>
            </a:r>
          </a:p>
          <a:p>
            <a:pPr lvl="1">
              <a:buNone/>
            </a:pPr>
            <a:r>
              <a:rPr kumimoji="1" lang="en-US" altLang="zh-CN" sz="1600" b="1" dirty="0" err="1">
                <a:solidFill>
                  <a:schemeClr val="accent6">
                    <a:lumMod val="75000"/>
                  </a:schemeClr>
                </a:solidFill>
                <a:latin typeface="Courier New" pitchFamily="49" charset="0"/>
                <a:ea typeface="宋体" pitchFamily="2" charset="-122"/>
              </a:rPr>
              <a:t>drwxrwxrwt</a:t>
            </a:r>
            <a:r>
              <a:rPr kumimoji="1" lang="en-US" altLang="zh-CN" sz="1600" b="1" dirty="0">
                <a:solidFill>
                  <a:schemeClr val="accent6">
                    <a:lumMod val="75000"/>
                  </a:schemeClr>
                </a:solidFill>
                <a:latin typeface="Courier New" pitchFamily="49" charset="0"/>
                <a:ea typeface="宋体" pitchFamily="2" charset="-122"/>
              </a:rPr>
              <a:t> 5 root </a:t>
            </a:r>
            <a:r>
              <a:rPr kumimoji="1" lang="en-US" altLang="zh-CN" sz="1600" b="1" dirty="0" err="1">
                <a:solidFill>
                  <a:schemeClr val="accent6">
                    <a:lumMod val="75000"/>
                  </a:schemeClr>
                </a:solidFill>
                <a:latin typeface="Courier New" pitchFamily="49" charset="0"/>
                <a:ea typeface="宋体" pitchFamily="2" charset="-122"/>
              </a:rPr>
              <a:t>root</a:t>
            </a:r>
            <a:r>
              <a:rPr kumimoji="1" lang="en-US" altLang="zh-CN" sz="1600" b="1" dirty="0">
                <a:solidFill>
                  <a:schemeClr val="accent6">
                    <a:lumMod val="75000"/>
                  </a:schemeClr>
                </a:solidFill>
                <a:latin typeface="Courier New" pitchFamily="49" charset="0"/>
                <a:ea typeface="宋体" pitchFamily="2" charset="-122"/>
              </a:rPr>
              <a:t>  4096   06-18 01:01 /</a:t>
            </a:r>
            <a:r>
              <a:rPr kumimoji="1" lang="en-US" altLang="zh-CN" sz="1600" b="1" dirty="0" err="1">
                <a:solidFill>
                  <a:schemeClr val="accent6">
                    <a:lumMod val="75000"/>
                  </a:schemeClr>
                </a:solidFill>
                <a:latin typeface="Courier New" pitchFamily="49" charset="0"/>
                <a:ea typeface="宋体" pitchFamily="2" charset="-122"/>
              </a:rPr>
              <a:t>tmp</a:t>
            </a:r>
            <a:endParaRPr kumimoji="1" lang="zh-CN" altLang="en-US" sz="1600" b="1" dirty="0">
              <a:solidFill>
                <a:schemeClr val="accent6">
                  <a:lumMod val="75000"/>
                </a:schemeClr>
              </a:solidFill>
              <a:latin typeface="Courier New" pitchFamily="49" charset="0"/>
              <a:ea typeface="宋体" pitchFamily="2" charset="-122"/>
            </a:endParaRPr>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52</a:t>
            </a:fld>
            <a:endParaRPr lang="en-US" altLang="zh-CN" dirty="0"/>
          </a:p>
        </p:txBody>
      </p:sp>
    </p:spTree>
    <p:extLst>
      <p:ext uri="{BB962C8B-B14F-4D97-AF65-F5344CB8AC3E}">
        <p14:creationId xmlns:p14="http://schemas.microsoft.com/office/powerpoint/2010/main" val="38338926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特殊权限的数值表示方法</a:t>
            </a:r>
          </a:p>
        </p:txBody>
      </p:sp>
      <p:sp>
        <p:nvSpPr>
          <p:cNvPr id="3" name="内容占位符 2"/>
          <p:cNvSpPr>
            <a:spLocks noGrp="1"/>
          </p:cNvSpPr>
          <p:nvPr>
            <p:ph idx="1"/>
          </p:nvPr>
        </p:nvSpPr>
        <p:spPr>
          <a:xfrm>
            <a:off x="1981200" y="2060848"/>
            <a:ext cx="8229600" cy="1008112"/>
          </a:xfrm>
        </p:spPr>
        <p:txBody>
          <a:bodyPr/>
          <a:lstStyle/>
          <a:p>
            <a:r>
              <a:rPr lang="zh-CN" altLang="en-US" dirty="0"/>
              <a:t>使用一个单独的数字模式（</a:t>
            </a:r>
            <a:r>
              <a:rPr lang="en-US" altLang="zh-CN" dirty="0">
                <a:solidFill>
                  <a:srgbClr val="C00000"/>
                </a:solidFill>
              </a:rPr>
              <a:t>n0</a:t>
            </a:r>
            <a:r>
              <a:rPr lang="zh-CN" altLang="en-US" dirty="0"/>
              <a:t>）由不同权限所对应的数字相加得到一个表示特殊权限的八进制数。</a:t>
            </a:r>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53</a:t>
            </a:fld>
            <a:endParaRPr lang="en-US" altLang="zh-CN" dirty="0"/>
          </a:p>
        </p:txBody>
      </p:sp>
      <p:sp>
        <p:nvSpPr>
          <p:cNvPr id="7" name="Text Box 3"/>
          <p:cNvSpPr txBox="1">
            <a:spLocks noChangeArrowheads="1"/>
          </p:cNvSpPr>
          <p:nvPr/>
        </p:nvSpPr>
        <p:spPr bwMode="auto">
          <a:xfrm>
            <a:off x="2351038" y="1321604"/>
            <a:ext cx="7345362" cy="523220"/>
          </a:xfrm>
          <a:prstGeom prst="rect">
            <a:avLst/>
          </a:prstGeom>
          <a:noFill/>
          <a:ln w="9525">
            <a:solidFill>
              <a:schemeClr val="tx1"/>
            </a:solidFill>
            <a:miter lim="800000"/>
            <a:headEnd/>
            <a:tailEnd/>
          </a:ln>
          <a:effectLst/>
        </p:spPr>
        <p:txBody>
          <a:bodyPr>
            <a:spAutoFit/>
          </a:bodyPr>
          <a:lstStyle/>
          <a:p>
            <a:r>
              <a:rPr lang="en-US" altLang="zh-CN" sz="2800" b="1" dirty="0" err="1">
                <a:latin typeface="Courier New" pitchFamily="49" charset="0"/>
              </a:rPr>
              <a:t>chmod</a:t>
            </a:r>
            <a:r>
              <a:rPr lang="en-US" altLang="zh-CN" sz="2800" dirty="0">
                <a:solidFill>
                  <a:srgbClr val="006400"/>
                </a:solidFill>
                <a:latin typeface="Arial Unicode MS" pitchFamily="34" charset="-122"/>
              </a:rPr>
              <a:t>  </a:t>
            </a:r>
            <a:r>
              <a:rPr lang="en-US" altLang="zh-CN" sz="2800" dirty="0">
                <a:solidFill>
                  <a:srgbClr val="C00000"/>
                </a:solidFill>
                <a:latin typeface="Arial Unicode MS" pitchFamily="34" charset="-122"/>
              </a:rPr>
              <a:t>n0</a:t>
            </a:r>
            <a:r>
              <a:rPr lang="en-US" altLang="zh-CN" sz="2800" b="1" dirty="0">
                <a:solidFill>
                  <a:srgbClr val="002060"/>
                </a:solidFill>
                <a:latin typeface="Courier New" pitchFamily="49" charset="0"/>
              </a:rPr>
              <a:t>n1n2n3</a:t>
            </a:r>
            <a:r>
              <a:rPr lang="en-US" altLang="zh-CN" sz="2800" dirty="0">
                <a:solidFill>
                  <a:srgbClr val="006400"/>
                </a:solidFill>
                <a:latin typeface="Arial Unicode MS" pitchFamily="34" charset="-122"/>
              </a:rPr>
              <a:t>  </a:t>
            </a:r>
            <a:r>
              <a:rPr lang="zh-CN" altLang="en-US" sz="2400" dirty="0">
                <a:solidFill>
                  <a:schemeClr val="accent6">
                    <a:lumMod val="75000"/>
                  </a:schemeClr>
                </a:solidFill>
                <a:latin typeface="Arial Unicode MS" pitchFamily="34" charset="-122"/>
                <a:ea typeface="黑体" pitchFamily="49" charset="-122"/>
              </a:rPr>
              <a:t>文件或目录名</a:t>
            </a:r>
            <a:r>
              <a:rPr lang="zh-CN" altLang="en-US" sz="2400" dirty="0">
                <a:solidFill>
                  <a:schemeClr val="accent6">
                    <a:lumMod val="75000"/>
                  </a:schemeClr>
                </a:solidFill>
                <a:latin typeface="Arial Unicode MS" pitchFamily="34" charset="-122"/>
              </a:rPr>
              <a:t> </a:t>
            </a:r>
            <a:endParaRPr lang="en-US" altLang="zh-CN" sz="2400" dirty="0">
              <a:solidFill>
                <a:schemeClr val="accent6">
                  <a:lumMod val="75000"/>
                </a:schemeClr>
              </a:solidFill>
              <a:latin typeface="Arial Unicode MS" pitchFamily="34" charset="-122"/>
            </a:endParaRPr>
          </a:p>
        </p:txBody>
      </p:sp>
      <p:graphicFrame>
        <p:nvGraphicFramePr>
          <p:cNvPr id="8" name="Group 103"/>
          <p:cNvGraphicFramePr>
            <a:graphicFrameLocks noGrp="1"/>
          </p:cNvGraphicFramePr>
          <p:nvPr/>
        </p:nvGraphicFramePr>
        <p:xfrm>
          <a:off x="1991545" y="3501008"/>
          <a:ext cx="3240361" cy="2034970"/>
        </p:xfrm>
        <a:graphic>
          <a:graphicData uri="http://schemas.openxmlformats.org/drawingml/2006/table">
            <a:tbl>
              <a:tblPr/>
              <a:tblGrid>
                <a:gridCol w="2016224">
                  <a:extLst>
                    <a:ext uri="{9D8B030D-6E8A-4147-A177-3AD203B41FA5}">
                      <a16:colId xmlns:a16="http://schemas.microsoft.com/office/drawing/2014/main" val="20000"/>
                    </a:ext>
                  </a:extLst>
                </a:gridCol>
                <a:gridCol w="1224137">
                  <a:extLst>
                    <a:ext uri="{9D8B030D-6E8A-4147-A177-3AD203B41FA5}">
                      <a16:colId xmlns:a16="http://schemas.microsoft.com/office/drawing/2014/main" val="20001"/>
                    </a:ext>
                  </a:extLst>
                </a:gridCol>
              </a:tblGrid>
              <a:tr h="36173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dirty="0">
                          <a:ln>
                            <a:noFill/>
                          </a:ln>
                          <a:solidFill>
                            <a:schemeClr val="tx1"/>
                          </a:solidFill>
                          <a:effectLst/>
                          <a:latin typeface="Times New Roman" pitchFamily="18" charset="0"/>
                          <a:ea typeface="黑体" pitchFamily="49" charset="-122"/>
                        </a:rPr>
                        <a:t>权限</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dirty="0">
                          <a:ln>
                            <a:noFill/>
                          </a:ln>
                          <a:solidFill>
                            <a:schemeClr val="tx1"/>
                          </a:solidFill>
                          <a:effectLst/>
                          <a:latin typeface="Times New Roman" pitchFamily="18" charset="0"/>
                          <a:ea typeface="黑体" pitchFamily="49" charset="-122"/>
                        </a:rPr>
                        <a:t>对应数字</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6456">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993300"/>
                          </a:solidFill>
                          <a:effectLst/>
                          <a:latin typeface="Courier New" pitchFamily="49" charset="0"/>
                          <a:ea typeface="黑体" pitchFamily="49" charset="-122"/>
                        </a:rPr>
                        <a:t>SUID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rgbClr val="0000CC"/>
                          </a:solidFill>
                          <a:effectLst/>
                          <a:latin typeface="Courier New" pitchFamily="49" charset="0"/>
                          <a:ea typeface="黑体" pitchFamily="49" charset="-122"/>
                        </a:rPr>
                        <a:t>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235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993300"/>
                          </a:solidFill>
                          <a:effectLst/>
                          <a:latin typeface="Courier New" pitchFamily="49" charset="0"/>
                          <a:ea typeface="黑体" pitchFamily="49" charset="-122"/>
                        </a:rPr>
                        <a:t>SGID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635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rgbClr val="0000CC"/>
                          </a:solidFill>
                          <a:effectLst/>
                          <a:latin typeface="Courier New" pitchFamily="49" charset="0"/>
                          <a:ea typeface="黑体" pitchFamily="49" charset="-122"/>
                        </a:rPr>
                        <a:t>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635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996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a:ln>
                            <a:noFill/>
                          </a:ln>
                          <a:solidFill>
                            <a:srgbClr val="993300"/>
                          </a:solidFill>
                          <a:effectLst/>
                          <a:latin typeface="Courier New" pitchFamily="49" charset="0"/>
                          <a:ea typeface="黑体" pitchFamily="49" charset="-122"/>
                          <a:cs typeface="+mn-cs"/>
                        </a:rPr>
                        <a:t>Sticky-bit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6350" cap="flat" cmpd="sng" algn="ctr">
                      <a:solidFill>
                        <a:schemeClr val="tx1"/>
                      </a:solidFill>
                      <a:prstDash val="solid"/>
                      <a:miter lim="800000"/>
                      <a:headEnd type="none" w="med" len="med"/>
                      <a:tailEnd type="none" w="med" len="med"/>
                    </a:lnT>
                    <a:lnB w="635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a:ln>
                            <a:noFill/>
                          </a:ln>
                          <a:solidFill>
                            <a:srgbClr val="0000CC"/>
                          </a:solidFill>
                          <a:effectLst/>
                          <a:latin typeface="Courier New" pitchFamily="49" charset="0"/>
                          <a:ea typeface="黑体" pitchFamily="49" charset="-122"/>
                        </a:rPr>
                        <a:t>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6350" cap="flat" cmpd="sng" algn="ctr">
                      <a:solidFill>
                        <a:schemeClr val="tx1"/>
                      </a:solidFill>
                      <a:prstDash val="solid"/>
                      <a:miter lim="800000"/>
                      <a:headEnd type="none" w="med" len="med"/>
                      <a:tailEnd type="none" w="med" len="med"/>
                    </a:lnT>
                    <a:lnB w="635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996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rgbClr val="993300"/>
                          </a:solidFill>
                          <a:effectLst/>
                          <a:latin typeface="Courier New" pitchFamily="49" charset="0"/>
                          <a:ea typeface="黑体" pitchFamily="49" charset="-122"/>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635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a:ln>
                            <a:noFill/>
                          </a:ln>
                          <a:solidFill>
                            <a:srgbClr val="0000CC"/>
                          </a:solidFill>
                          <a:effectLst/>
                          <a:latin typeface="Courier New" pitchFamily="49" charset="0"/>
                          <a:ea typeface="黑体" pitchFamily="49" charset="-122"/>
                        </a:rPr>
                        <a:t>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635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9" name="Text Box 24"/>
          <p:cNvSpPr txBox="1">
            <a:spLocks noChangeArrowheads="1"/>
          </p:cNvSpPr>
          <p:nvPr/>
        </p:nvSpPr>
        <p:spPr bwMode="auto">
          <a:xfrm>
            <a:off x="5417517" y="2996953"/>
            <a:ext cx="2311400" cy="519113"/>
          </a:xfrm>
          <a:prstGeom prst="rect">
            <a:avLst/>
          </a:prstGeom>
          <a:noFill/>
          <a:ln w="9525">
            <a:noFill/>
            <a:miter lim="800000"/>
            <a:headEnd/>
            <a:tailEnd/>
          </a:ln>
          <a:effectLst/>
        </p:spPr>
        <p:txBody>
          <a:bodyPr wrap="none">
            <a:spAutoFit/>
          </a:bodyPr>
          <a:lstStyle/>
          <a:p>
            <a:r>
              <a:rPr lang="en-US" altLang="zh-CN" sz="2800" dirty="0">
                <a:solidFill>
                  <a:srgbClr val="0000CC"/>
                </a:solidFill>
                <a:latin typeface="Courier New" pitchFamily="49" charset="0"/>
              </a:rPr>
              <a:t>-</a:t>
            </a:r>
            <a:r>
              <a:rPr lang="en-US" altLang="zh-CN" sz="2800" dirty="0" err="1">
                <a:solidFill>
                  <a:srgbClr val="0000CC"/>
                </a:solidFill>
                <a:latin typeface="Courier New" pitchFamily="49" charset="0"/>
              </a:rPr>
              <a:t>rwsr</a:t>
            </a:r>
            <a:r>
              <a:rPr lang="en-US" altLang="zh-CN" sz="2800" dirty="0">
                <a:solidFill>
                  <a:srgbClr val="0000CC"/>
                </a:solidFill>
                <a:latin typeface="Courier New" pitchFamily="49" charset="0"/>
              </a:rPr>
              <a:t>-</a:t>
            </a:r>
            <a:r>
              <a:rPr lang="en-US" altLang="zh-CN" sz="2800" dirty="0" err="1">
                <a:solidFill>
                  <a:srgbClr val="0000CC"/>
                </a:solidFill>
                <a:latin typeface="Courier New" pitchFamily="49" charset="0"/>
              </a:rPr>
              <a:t>xr</a:t>
            </a:r>
            <a:r>
              <a:rPr lang="en-US" altLang="zh-CN" sz="2800" dirty="0">
                <a:solidFill>
                  <a:srgbClr val="0000CC"/>
                </a:solidFill>
                <a:latin typeface="Courier New" pitchFamily="49" charset="0"/>
              </a:rPr>
              <a:t>-x</a:t>
            </a:r>
          </a:p>
        </p:txBody>
      </p:sp>
      <p:sp>
        <p:nvSpPr>
          <p:cNvPr id="10" name="Text Box 25"/>
          <p:cNvSpPr txBox="1">
            <a:spLocks noChangeArrowheads="1"/>
          </p:cNvSpPr>
          <p:nvPr/>
        </p:nvSpPr>
        <p:spPr bwMode="auto">
          <a:xfrm>
            <a:off x="5419104" y="3530353"/>
            <a:ext cx="2311400" cy="519113"/>
          </a:xfrm>
          <a:prstGeom prst="rect">
            <a:avLst/>
          </a:prstGeom>
          <a:noFill/>
          <a:ln w="9525">
            <a:noFill/>
            <a:miter lim="800000"/>
            <a:headEnd/>
            <a:tailEnd/>
          </a:ln>
          <a:effectLst/>
        </p:spPr>
        <p:txBody>
          <a:bodyPr wrap="none">
            <a:spAutoFit/>
          </a:bodyPr>
          <a:lstStyle/>
          <a:p>
            <a:r>
              <a:rPr lang="en-US" altLang="zh-CN" sz="2800" dirty="0">
                <a:solidFill>
                  <a:srgbClr val="0000CC"/>
                </a:solidFill>
                <a:latin typeface="Courier New" pitchFamily="49" charset="0"/>
              </a:rPr>
              <a:t>-</a:t>
            </a:r>
            <a:r>
              <a:rPr lang="en-US" altLang="zh-CN" sz="2800" dirty="0" err="1">
                <a:solidFill>
                  <a:srgbClr val="0000CC"/>
                </a:solidFill>
                <a:latin typeface="Courier New" pitchFamily="49" charset="0"/>
              </a:rPr>
              <a:t>rwxr</a:t>
            </a:r>
            <a:r>
              <a:rPr lang="en-US" altLang="zh-CN" sz="2800" dirty="0">
                <a:solidFill>
                  <a:srgbClr val="0000CC"/>
                </a:solidFill>
                <a:latin typeface="Courier New" pitchFamily="49" charset="0"/>
              </a:rPr>
              <a:t>-</a:t>
            </a:r>
            <a:r>
              <a:rPr lang="en-US" altLang="zh-CN" sz="2800" dirty="0" err="1">
                <a:solidFill>
                  <a:srgbClr val="0000CC"/>
                </a:solidFill>
                <a:latin typeface="Courier New" pitchFamily="49" charset="0"/>
              </a:rPr>
              <a:t>sr</a:t>
            </a:r>
            <a:r>
              <a:rPr lang="en-US" altLang="zh-CN" sz="2800" dirty="0">
                <a:solidFill>
                  <a:srgbClr val="0000CC"/>
                </a:solidFill>
                <a:latin typeface="Courier New" pitchFamily="49" charset="0"/>
              </a:rPr>
              <a:t>-x</a:t>
            </a:r>
          </a:p>
        </p:txBody>
      </p:sp>
      <p:sp>
        <p:nvSpPr>
          <p:cNvPr id="11" name="Text Box 26"/>
          <p:cNvSpPr txBox="1">
            <a:spLocks noChangeArrowheads="1"/>
          </p:cNvSpPr>
          <p:nvPr/>
        </p:nvSpPr>
        <p:spPr bwMode="auto">
          <a:xfrm>
            <a:off x="5419104" y="4077073"/>
            <a:ext cx="2311400" cy="519113"/>
          </a:xfrm>
          <a:prstGeom prst="rect">
            <a:avLst/>
          </a:prstGeom>
          <a:noFill/>
          <a:ln w="9525">
            <a:noFill/>
            <a:miter lim="800000"/>
            <a:headEnd/>
            <a:tailEnd/>
          </a:ln>
          <a:effectLst/>
        </p:spPr>
        <p:txBody>
          <a:bodyPr wrap="none">
            <a:spAutoFit/>
          </a:bodyPr>
          <a:lstStyle/>
          <a:p>
            <a:r>
              <a:rPr lang="en-US" altLang="zh-CN" sz="2800" dirty="0">
                <a:solidFill>
                  <a:srgbClr val="0000CC"/>
                </a:solidFill>
                <a:latin typeface="Courier New" pitchFamily="49" charset="0"/>
              </a:rPr>
              <a:t>-</a:t>
            </a:r>
            <a:r>
              <a:rPr lang="en-US" altLang="zh-CN" sz="2800" dirty="0" err="1">
                <a:solidFill>
                  <a:srgbClr val="0000CC"/>
                </a:solidFill>
                <a:latin typeface="Courier New" pitchFamily="49" charset="0"/>
              </a:rPr>
              <a:t>rwsr</a:t>
            </a:r>
            <a:r>
              <a:rPr lang="en-US" altLang="zh-CN" sz="2800" dirty="0">
                <a:solidFill>
                  <a:srgbClr val="0000CC"/>
                </a:solidFill>
                <a:latin typeface="Courier New" pitchFamily="49" charset="0"/>
              </a:rPr>
              <a:t>-</a:t>
            </a:r>
            <a:r>
              <a:rPr lang="en-US" altLang="zh-CN" sz="2800" dirty="0" err="1">
                <a:solidFill>
                  <a:srgbClr val="0000CC"/>
                </a:solidFill>
                <a:latin typeface="Courier New" pitchFamily="49" charset="0"/>
              </a:rPr>
              <a:t>sr</a:t>
            </a:r>
            <a:r>
              <a:rPr lang="en-US" altLang="zh-CN" sz="2800" dirty="0">
                <a:solidFill>
                  <a:srgbClr val="0000CC"/>
                </a:solidFill>
                <a:latin typeface="Courier New" pitchFamily="49" charset="0"/>
              </a:rPr>
              <a:t>-x</a:t>
            </a:r>
          </a:p>
        </p:txBody>
      </p:sp>
      <p:sp>
        <p:nvSpPr>
          <p:cNvPr id="12" name="Text Box 27"/>
          <p:cNvSpPr txBox="1">
            <a:spLocks noChangeArrowheads="1"/>
          </p:cNvSpPr>
          <p:nvPr/>
        </p:nvSpPr>
        <p:spPr bwMode="auto">
          <a:xfrm>
            <a:off x="5419104" y="4668219"/>
            <a:ext cx="2311400" cy="519113"/>
          </a:xfrm>
          <a:prstGeom prst="rect">
            <a:avLst/>
          </a:prstGeom>
          <a:noFill/>
          <a:ln w="9525">
            <a:noFill/>
            <a:miter lim="800000"/>
            <a:headEnd/>
            <a:tailEnd/>
          </a:ln>
          <a:effectLst/>
        </p:spPr>
        <p:txBody>
          <a:bodyPr wrap="none">
            <a:spAutoFit/>
          </a:bodyPr>
          <a:lstStyle/>
          <a:p>
            <a:r>
              <a:rPr lang="en-US" altLang="zh-CN" sz="2800" dirty="0" err="1">
                <a:solidFill>
                  <a:srgbClr val="0000CC"/>
                </a:solidFill>
                <a:latin typeface="Courier New" pitchFamily="49" charset="0"/>
              </a:rPr>
              <a:t>drwxrws</a:t>
            </a:r>
            <a:r>
              <a:rPr lang="en-US" altLang="zh-CN" sz="2800" dirty="0">
                <a:solidFill>
                  <a:srgbClr val="0000CC"/>
                </a:solidFill>
                <a:latin typeface="Courier New" pitchFamily="49" charset="0"/>
              </a:rPr>
              <a:t>---</a:t>
            </a:r>
          </a:p>
        </p:txBody>
      </p:sp>
      <p:sp>
        <p:nvSpPr>
          <p:cNvPr id="13" name="Text Box 28"/>
          <p:cNvSpPr txBox="1">
            <a:spLocks noChangeArrowheads="1"/>
          </p:cNvSpPr>
          <p:nvPr/>
        </p:nvSpPr>
        <p:spPr bwMode="auto">
          <a:xfrm>
            <a:off x="8802068" y="3044578"/>
            <a:ext cx="1038349" cy="519113"/>
          </a:xfrm>
          <a:prstGeom prst="rect">
            <a:avLst/>
          </a:prstGeom>
          <a:noFill/>
          <a:ln w="9525">
            <a:noFill/>
            <a:miter lim="800000"/>
            <a:headEnd/>
            <a:tailEnd/>
          </a:ln>
          <a:effectLst/>
        </p:spPr>
        <p:txBody>
          <a:bodyPr wrap="square">
            <a:spAutoFit/>
          </a:bodyPr>
          <a:lstStyle/>
          <a:p>
            <a:r>
              <a:rPr lang="en-US" altLang="zh-CN" sz="2800" dirty="0">
                <a:solidFill>
                  <a:srgbClr val="0000CC"/>
                </a:solidFill>
                <a:latin typeface="Courier New" pitchFamily="49" charset="0"/>
              </a:rPr>
              <a:t>4755</a:t>
            </a:r>
          </a:p>
        </p:txBody>
      </p:sp>
      <p:sp>
        <p:nvSpPr>
          <p:cNvPr id="14" name="Text Box 29"/>
          <p:cNvSpPr txBox="1">
            <a:spLocks noChangeArrowheads="1"/>
          </p:cNvSpPr>
          <p:nvPr/>
        </p:nvSpPr>
        <p:spPr bwMode="auto">
          <a:xfrm>
            <a:off x="8802068" y="3577978"/>
            <a:ext cx="1110357" cy="519113"/>
          </a:xfrm>
          <a:prstGeom prst="rect">
            <a:avLst/>
          </a:prstGeom>
          <a:noFill/>
          <a:ln w="9525">
            <a:noFill/>
            <a:miter lim="800000"/>
            <a:headEnd/>
            <a:tailEnd/>
          </a:ln>
          <a:effectLst/>
        </p:spPr>
        <p:txBody>
          <a:bodyPr wrap="square">
            <a:spAutoFit/>
          </a:bodyPr>
          <a:lstStyle/>
          <a:p>
            <a:r>
              <a:rPr lang="en-US" altLang="zh-CN" sz="2800" dirty="0">
                <a:solidFill>
                  <a:srgbClr val="0000CC"/>
                </a:solidFill>
                <a:latin typeface="Courier New" pitchFamily="49" charset="0"/>
              </a:rPr>
              <a:t>2</a:t>
            </a:r>
            <a:r>
              <a:rPr lang="zh-CN" altLang="en-US" sz="2800" dirty="0">
                <a:solidFill>
                  <a:srgbClr val="0000CC"/>
                </a:solidFill>
                <a:latin typeface="Courier New" pitchFamily="49" charset="0"/>
              </a:rPr>
              <a:t>7</a:t>
            </a:r>
            <a:r>
              <a:rPr lang="en-US" altLang="zh-CN" sz="2800" dirty="0">
                <a:solidFill>
                  <a:srgbClr val="0000CC"/>
                </a:solidFill>
                <a:latin typeface="Courier New" pitchFamily="49" charset="0"/>
              </a:rPr>
              <a:t>55</a:t>
            </a:r>
          </a:p>
        </p:txBody>
      </p:sp>
      <p:sp>
        <p:nvSpPr>
          <p:cNvPr id="15" name="Text Box 30"/>
          <p:cNvSpPr txBox="1">
            <a:spLocks noChangeArrowheads="1"/>
          </p:cNvSpPr>
          <p:nvPr/>
        </p:nvSpPr>
        <p:spPr bwMode="auto">
          <a:xfrm>
            <a:off x="8802068" y="4124698"/>
            <a:ext cx="1110357" cy="519113"/>
          </a:xfrm>
          <a:prstGeom prst="rect">
            <a:avLst/>
          </a:prstGeom>
          <a:noFill/>
          <a:ln w="9525">
            <a:noFill/>
            <a:miter lim="800000"/>
            <a:headEnd/>
            <a:tailEnd/>
          </a:ln>
          <a:effectLst/>
        </p:spPr>
        <p:txBody>
          <a:bodyPr wrap="square">
            <a:spAutoFit/>
          </a:bodyPr>
          <a:lstStyle/>
          <a:p>
            <a:r>
              <a:rPr lang="en-US" altLang="zh-CN" sz="2800" dirty="0">
                <a:solidFill>
                  <a:srgbClr val="0000CC"/>
                </a:solidFill>
                <a:latin typeface="Courier New" pitchFamily="49" charset="0"/>
              </a:rPr>
              <a:t>6755</a:t>
            </a:r>
          </a:p>
        </p:txBody>
      </p:sp>
      <p:sp>
        <p:nvSpPr>
          <p:cNvPr id="16" name="Text Box 31"/>
          <p:cNvSpPr txBox="1">
            <a:spLocks noChangeArrowheads="1"/>
          </p:cNvSpPr>
          <p:nvPr/>
        </p:nvSpPr>
        <p:spPr bwMode="auto">
          <a:xfrm>
            <a:off x="8802068" y="4740227"/>
            <a:ext cx="1182365" cy="519113"/>
          </a:xfrm>
          <a:prstGeom prst="rect">
            <a:avLst/>
          </a:prstGeom>
          <a:noFill/>
          <a:ln w="9525">
            <a:noFill/>
            <a:miter lim="800000"/>
            <a:headEnd/>
            <a:tailEnd/>
          </a:ln>
          <a:effectLst/>
        </p:spPr>
        <p:txBody>
          <a:bodyPr wrap="square">
            <a:spAutoFit/>
          </a:bodyPr>
          <a:lstStyle/>
          <a:p>
            <a:r>
              <a:rPr lang="en-US" altLang="zh-CN" sz="2800" dirty="0">
                <a:solidFill>
                  <a:srgbClr val="0000CC"/>
                </a:solidFill>
                <a:latin typeface="Courier New" pitchFamily="49" charset="0"/>
              </a:rPr>
              <a:t>2770</a:t>
            </a:r>
          </a:p>
        </p:txBody>
      </p:sp>
      <p:sp>
        <p:nvSpPr>
          <p:cNvPr id="17" name="Line 32"/>
          <p:cNvSpPr>
            <a:spLocks noChangeShapeType="1"/>
          </p:cNvSpPr>
          <p:nvPr/>
        </p:nvSpPr>
        <p:spPr bwMode="auto">
          <a:xfrm>
            <a:off x="7735267" y="3298577"/>
            <a:ext cx="1066800" cy="0"/>
          </a:xfrm>
          <a:prstGeom prst="line">
            <a:avLst/>
          </a:prstGeom>
          <a:noFill/>
          <a:ln w="38100">
            <a:solidFill>
              <a:srgbClr val="FF3300"/>
            </a:solidFill>
            <a:miter lim="800000"/>
            <a:headEnd type="arrow" w="med" len="med"/>
            <a:tailEnd type="arrow" w="med" len="med"/>
          </a:ln>
          <a:effectLst/>
        </p:spPr>
        <p:txBody>
          <a:bodyPr wrap="none"/>
          <a:lstStyle/>
          <a:p>
            <a:endParaRPr lang="zh-CN" altLang="en-US"/>
          </a:p>
        </p:txBody>
      </p:sp>
      <p:sp>
        <p:nvSpPr>
          <p:cNvPr id="18" name="Line 33"/>
          <p:cNvSpPr>
            <a:spLocks noChangeShapeType="1"/>
          </p:cNvSpPr>
          <p:nvPr/>
        </p:nvSpPr>
        <p:spPr bwMode="auto">
          <a:xfrm>
            <a:off x="7735267" y="3831977"/>
            <a:ext cx="1066800" cy="0"/>
          </a:xfrm>
          <a:prstGeom prst="line">
            <a:avLst/>
          </a:prstGeom>
          <a:noFill/>
          <a:ln w="38100">
            <a:solidFill>
              <a:srgbClr val="FF3300"/>
            </a:solidFill>
            <a:miter lim="800000"/>
            <a:headEnd type="arrow" w="med" len="med"/>
            <a:tailEnd type="arrow" w="med" len="med"/>
          </a:ln>
          <a:effectLst/>
        </p:spPr>
        <p:txBody>
          <a:bodyPr wrap="none"/>
          <a:lstStyle/>
          <a:p>
            <a:endParaRPr lang="zh-CN" altLang="en-US"/>
          </a:p>
        </p:txBody>
      </p:sp>
      <p:sp>
        <p:nvSpPr>
          <p:cNvPr id="19" name="Line 34"/>
          <p:cNvSpPr>
            <a:spLocks noChangeShapeType="1"/>
          </p:cNvSpPr>
          <p:nvPr/>
        </p:nvSpPr>
        <p:spPr bwMode="auto">
          <a:xfrm>
            <a:off x="7752184" y="4378697"/>
            <a:ext cx="1066800" cy="0"/>
          </a:xfrm>
          <a:prstGeom prst="line">
            <a:avLst/>
          </a:prstGeom>
          <a:noFill/>
          <a:ln w="38100">
            <a:solidFill>
              <a:srgbClr val="FF3300"/>
            </a:solidFill>
            <a:miter lim="800000"/>
            <a:headEnd type="arrow" w="med" len="med"/>
            <a:tailEnd type="arrow" w="med" len="med"/>
          </a:ln>
          <a:effectLst/>
        </p:spPr>
        <p:txBody>
          <a:bodyPr wrap="none"/>
          <a:lstStyle/>
          <a:p>
            <a:endParaRPr lang="zh-CN" altLang="en-US"/>
          </a:p>
        </p:txBody>
      </p:sp>
      <p:sp>
        <p:nvSpPr>
          <p:cNvPr id="20" name="Line 35"/>
          <p:cNvSpPr>
            <a:spLocks noChangeShapeType="1"/>
          </p:cNvSpPr>
          <p:nvPr/>
        </p:nvSpPr>
        <p:spPr bwMode="auto">
          <a:xfrm>
            <a:off x="7752184" y="4969843"/>
            <a:ext cx="1066800" cy="0"/>
          </a:xfrm>
          <a:prstGeom prst="line">
            <a:avLst/>
          </a:prstGeom>
          <a:noFill/>
          <a:ln w="38100">
            <a:solidFill>
              <a:srgbClr val="FF3300"/>
            </a:solidFill>
            <a:miter lim="800000"/>
            <a:headEnd type="arrow" w="med" len="med"/>
            <a:tailEnd type="arrow" w="med" len="med"/>
          </a:ln>
          <a:effectLst/>
        </p:spPr>
        <p:txBody>
          <a:bodyPr wrap="none"/>
          <a:lstStyle/>
          <a:p>
            <a:endParaRPr lang="zh-CN" altLang="en-US"/>
          </a:p>
        </p:txBody>
      </p:sp>
      <p:sp>
        <p:nvSpPr>
          <p:cNvPr id="21" name="Text Box 27"/>
          <p:cNvSpPr txBox="1">
            <a:spLocks noChangeArrowheads="1"/>
          </p:cNvSpPr>
          <p:nvPr/>
        </p:nvSpPr>
        <p:spPr bwMode="auto">
          <a:xfrm>
            <a:off x="5419104" y="5214144"/>
            <a:ext cx="2311400" cy="519113"/>
          </a:xfrm>
          <a:prstGeom prst="rect">
            <a:avLst/>
          </a:prstGeom>
          <a:noFill/>
          <a:ln w="9525">
            <a:noFill/>
            <a:miter lim="800000"/>
            <a:headEnd/>
            <a:tailEnd/>
          </a:ln>
          <a:effectLst/>
        </p:spPr>
        <p:txBody>
          <a:bodyPr wrap="none">
            <a:spAutoFit/>
          </a:bodyPr>
          <a:lstStyle/>
          <a:p>
            <a:r>
              <a:rPr lang="en-US" altLang="zh-CN" sz="2800" dirty="0" err="1">
                <a:solidFill>
                  <a:srgbClr val="0000CC"/>
                </a:solidFill>
                <a:latin typeface="Courier New" pitchFamily="49" charset="0"/>
              </a:rPr>
              <a:t>drwxrwxrwt</a:t>
            </a:r>
            <a:endParaRPr lang="en-US" altLang="zh-CN" sz="2800" dirty="0">
              <a:solidFill>
                <a:srgbClr val="0000CC"/>
              </a:solidFill>
              <a:latin typeface="Courier New" pitchFamily="49" charset="0"/>
            </a:endParaRPr>
          </a:p>
        </p:txBody>
      </p:sp>
      <p:sp>
        <p:nvSpPr>
          <p:cNvPr id="22" name="Text Box 31"/>
          <p:cNvSpPr txBox="1">
            <a:spLocks noChangeArrowheads="1"/>
          </p:cNvSpPr>
          <p:nvPr/>
        </p:nvSpPr>
        <p:spPr bwMode="auto">
          <a:xfrm>
            <a:off x="8802068" y="5286152"/>
            <a:ext cx="1182365" cy="519113"/>
          </a:xfrm>
          <a:prstGeom prst="rect">
            <a:avLst/>
          </a:prstGeom>
          <a:noFill/>
          <a:ln w="9525">
            <a:noFill/>
            <a:miter lim="800000"/>
            <a:headEnd/>
            <a:tailEnd/>
          </a:ln>
          <a:effectLst/>
        </p:spPr>
        <p:txBody>
          <a:bodyPr wrap="square">
            <a:spAutoFit/>
          </a:bodyPr>
          <a:lstStyle/>
          <a:p>
            <a:r>
              <a:rPr lang="en-US" altLang="zh-CN" sz="2800" dirty="0">
                <a:solidFill>
                  <a:srgbClr val="0000CC"/>
                </a:solidFill>
                <a:latin typeface="Courier New" pitchFamily="49" charset="0"/>
              </a:rPr>
              <a:t>177</a:t>
            </a:r>
            <a:r>
              <a:rPr lang="zh-CN" altLang="en-US" sz="2800" dirty="0">
                <a:solidFill>
                  <a:srgbClr val="0000CC"/>
                </a:solidFill>
                <a:latin typeface="Courier New" pitchFamily="49" charset="0"/>
              </a:rPr>
              <a:t>7</a:t>
            </a:r>
            <a:endParaRPr lang="en-US" altLang="zh-CN" sz="2800" dirty="0">
              <a:solidFill>
                <a:srgbClr val="0000CC"/>
              </a:solidFill>
              <a:latin typeface="Courier New" pitchFamily="49" charset="0"/>
            </a:endParaRPr>
          </a:p>
        </p:txBody>
      </p:sp>
      <p:sp>
        <p:nvSpPr>
          <p:cNvPr id="23" name="Line 35"/>
          <p:cNvSpPr>
            <a:spLocks noChangeShapeType="1"/>
          </p:cNvSpPr>
          <p:nvPr/>
        </p:nvSpPr>
        <p:spPr bwMode="auto">
          <a:xfrm>
            <a:off x="7752184" y="5515768"/>
            <a:ext cx="1066800" cy="0"/>
          </a:xfrm>
          <a:prstGeom prst="line">
            <a:avLst/>
          </a:prstGeom>
          <a:noFill/>
          <a:ln w="38100">
            <a:solidFill>
              <a:srgbClr val="FF3300"/>
            </a:solidFill>
            <a:miter lim="800000"/>
            <a:headEnd type="arrow" w="med" len="med"/>
            <a:tailEnd type="arrow" w="med" len="med"/>
          </a:ln>
          <a:effectLst/>
        </p:spPr>
        <p:txBody>
          <a:bodyPr wrap="none"/>
          <a:lstStyle/>
          <a:p>
            <a:endParaRPr lang="zh-CN" altLang="en-US"/>
          </a:p>
        </p:txBody>
      </p:sp>
      <p:sp>
        <p:nvSpPr>
          <p:cNvPr id="24" name="Text Box 27"/>
          <p:cNvSpPr txBox="1">
            <a:spLocks noChangeArrowheads="1"/>
          </p:cNvSpPr>
          <p:nvPr/>
        </p:nvSpPr>
        <p:spPr bwMode="auto">
          <a:xfrm>
            <a:off x="5447928" y="5718199"/>
            <a:ext cx="2332690" cy="523220"/>
          </a:xfrm>
          <a:prstGeom prst="rect">
            <a:avLst/>
          </a:prstGeom>
          <a:noFill/>
          <a:ln w="9525">
            <a:noFill/>
            <a:miter lim="800000"/>
            <a:headEnd/>
            <a:tailEnd/>
          </a:ln>
          <a:effectLst/>
        </p:spPr>
        <p:txBody>
          <a:bodyPr wrap="none">
            <a:spAutoFit/>
          </a:bodyPr>
          <a:lstStyle/>
          <a:p>
            <a:r>
              <a:rPr lang="en-US" altLang="zh-CN" sz="2800" dirty="0">
                <a:solidFill>
                  <a:srgbClr val="0000CC"/>
                </a:solidFill>
                <a:latin typeface="Courier New" pitchFamily="49" charset="0"/>
              </a:rPr>
              <a:t>-</a:t>
            </a:r>
            <a:r>
              <a:rPr lang="en-US" altLang="zh-CN" sz="2800" dirty="0" err="1">
                <a:solidFill>
                  <a:srgbClr val="0000CC"/>
                </a:solidFill>
                <a:latin typeface="Courier New" pitchFamily="49" charset="0"/>
              </a:rPr>
              <a:t>rwxr</a:t>
            </a:r>
            <a:r>
              <a:rPr lang="en-US" altLang="zh-CN" sz="2800" dirty="0">
                <a:solidFill>
                  <a:srgbClr val="0000CC"/>
                </a:solidFill>
                <a:latin typeface="Courier New" pitchFamily="49" charset="0"/>
              </a:rPr>
              <a:t>-</a:t>
            </a:r>
            <a:r>
              <a:rPr lang="en-US" altLang="zh-CN" sz="2800" dirty="0" err="1">
                <a:solidFill>
                  <a:srgbClr val="0000CC"/>
                </a:solidFill>
                <a:latin typeface="Courier New" pitchFamily="49" charset="0"/>
              </a:rPr>
              <a:t>xr</a:t>
            </a:r>
            <a:r>
              <a:rPr lang="en-US" altLang="zh-CN" sz="2800" dirty="0">
                <a:solidFill>
                  <a:srgbClr val="0000CC"/>
                </a:solidFill>
                <a:latin typeface="Courier New" pitchFamily="49" charset="0"/>
              </a:rPr>
              <a:t>-x</a:t>
            </a:r>
          </a:p>
        </p:txBody>
      </p:sp>
      <p:sp>
        <p:nvSpPr>
          <p:cNvPr id="25" name="Text Box 31"/>
          <p:cNvSpPr txBox="1">
            <a:spLocks noChangeArrowheads="1"/>
          </p:cNvSpPr>
          <p:nvPr/>
        </p:nvSpPr>
        <p:spPr bwMode="auto">
          <a:xfrm>
            <a:off x="8830892" y="5790208"/>
            <a:ext cx="1182365" cy="519113"/>
          </a:xfrm>
          <a:prstGeom prst="rect">
            <a:avLst/>
          </a:prstGeom>
          <a:noFill/>
          <a:ln w="9525">
            <a:noFill/>
            <a:miter lim="800000"/>
            <a:headEnd/>
            <a:tailEnd/>
          </a:ln>
          <a:effectLst/>
        </p:spPr>
        <p:txBody>
          <a:bodyPr wrap="square">
            <a:spAutoFit/>
          </a:bodyPr>
          <a:lstStyle/>
          <a:p>
            <a:r>
              <a:rPr lang="en-US" altLang="zh-CN" sz="2800" dirty="0">
                <a:solidFill>
                  <a:srgbClr val="0000CC"/>
                </a:solidFill>
                <a:latin typeface="Courier New" pitchFamily="49" charset="0"/>
              </a:rPr>
              <a:t>0755</a:t>
            </a:r>
          </a:p>
        </p:txBody>
      </p:sp>
      <p:sp>
        <p:nvSpPr>
          <p:cNvPr id="26" name="Line 35"/>
          <p:cNvSpPr>
            <a:spLocks noChangeShapeType="1"/>
          </p:cNvSpPr>
          <p:nvPr/>
        </p:nvSpPr>
        <p:spPr bwMode="auto">
          <a:xfrm>
            <a:off x="7781008" y="6019824"/>
            <a:ext cx="1066800" cy="0"/>
          </a:xfrm>
          <a:prstGeom prst="line">
            <a:avLst/>
          </a:prstGeom>
          <a:noFill/>
          <a:ln w="38100">
            <a:solidFill>
              <a:srgbClr val="FF3300"/>
            </a:solidFill>
            <a:miter lim="800000"/>
            <a:headEnd type="arrow" w="med" len="med"/>
            <a:tailEnd type="arrow" w="med" len="med"/>
          </a:ln>
          <a:effectLst/>
        </p:spPr>
        <p:txBody>
          <a:bodyPr wrap="none"/>
          <a:lstStyle/>
          <a:p>
            <a:endParaRPr lang="zh-CN" altLang="en-US"/>
          </a:p>
        </p:txBody>
      </p:sp>
    </p:spTree>
    <p:extLst>
      <p:ext uri="{BB962C8B-B14F-4D97-AF65-F5344CB8AC3E}">
        <p14:creationId xmlns:p14="http://schemas.microsoft.com/office/powerpoint/2010/main" val="1954329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up)">
                                      <p:cBhvr>
                                        <p:cTn id="11" dur="500"/>
                                        <p:tgtEl>
                                          <p:spTgt spid="10"/>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up)">
                                      <p:cBhvr>
                                        <p:cTn id="15" dur="500"/>
                                        <p:tgtEl>
                                          <p:spTgt spid="11"/>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up)">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wipe(left)">
                                      <p:cBhvr>
                                        <p:cTn id="24" dur="500"/>
                                        <p:tgtEl>
                                          <p:spTgt spid="17"/>
                                        </p:tgtEl>
                                      </p:cBhvr>
                                    </p:animEffect>
                                  </p:childTnLst>
                                </p:cTn>
                              </p:par>
                            </p:childTnLst>
                          </p:cTn>
                        </p:par>
                        <p:par>
                          <p:cTn id="25" fill="hold">
                            <p:stCondLst>
                              <p:cond delay="500"/>
                            </p:stCondLst>
                            <p:childTnLst>
                              <p:par>
                                <p:cTn id="26" presetID="22" presetClass="entr" presetSubtype="1" fill="hold" grpId="0" nodeType="after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up)">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wipe(left)">
                                      <p:cBhvr>
                                        <p:cTn id="33" dur="500"/>
                                        <p:tgtEl>
                                          <p:spTgt spid="18"/>
                                        </p:tgtEl>
                                      </p:cBhvr>
                                    </p:animEffect>
                                  </p:childTnLst>
                                </p:cTn>
                              </p:par>
                            </p:childTnLst>
                          </p:cTn>
                        </p:par>
                        <p:par>
                          <p:cTn id="34" fill="hold">
                            <p:stCondLst>
                              <p:cond delay="500"/>
                            </p:stCondLst>
                            <p:childTnLst>
                              <p:par>
                                <p:cTn id="35" presetID="22" presetClass="entr" presetSubtype="1" fill="hold" grpId="0"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up)">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left)">
                                      <p:cBhvr>
                                        <p:cTn id="42" dur="500"/>
                                        <p:tgtEl>
                                          <p:spTgt spid="19"/>
                                        </p:tgtEl>
                                      </p:cBhvr>
                                    </p:animEffect>
                                  </p:childTnLst>
                                </p:cTn>
                              </p:par>
                            </p:childTnLst>
                          </p:cTn>
                        </p:par>
                        <p:par>
                          <p:cTn id="43" fill="hold">
                            <p:stCondLst>
                              <p:cond delay="500"/>
                            </p:stCondLst>
                            <p:childTnLst>
                              <p:par>
                                <p:cTn id="44" presetID="22" presetClass="entr" presetSubtype="1" fill="hold" grpId="0" nodeType="after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wipe(up)">
                                      <p:cBhvr>
                                        <p:cTn id="46" dur="500"/>
                                        <p:tgtEl>
                                          <p:spTgt spid="15"/>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wipe(left)">
                                      <p:cBhvr>
                                        <p:cTn id="51" dur="500"/>
                                        <p:tgtEl>
                                          <p:spTgt spid="20"/>
                                        </p:tgtEl>
                                      </p:cBhvr>
                                    </p:animEffect>
                                  </p:childTnLst>
                                </p:cTn>
                              </p:par>
                            </p:childTnLst>
                          </p:cTn>
                        </p:par>
                        <p:par>
                          <p:cTn id="52" fill="hold">
                            <p:stCondLst>
                              <p:cond delay="500"/>
                            </p:stCondLst>
                            <p:childTnLst>
                              <p:par>
                                <p:cTn id="53" presetID="22" presetClass="entr" presetSubtype="1" fill="hold" grpId="0" nodeType="after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wipe(up)">
                                      <p:cBhvr>
                                        <p:cTn id="55" dur="500"/>
                                        <p:tgtEl>
                                          <p:spTgt spid="16"/>
                                        </p:tgtEl>
                                      </p:cBhvr>
                                    </p:animEffect>
                                  </p:childTnLst>
                                </p:cTn>
                              </p:par>
                            </p:childTnLst>
                          </p:cTn>
                        </p:par>
                        <p:par>
                          <p:cTn id="56" fill="hold">
                            <p:stCondLst>
                              <p:cond delay="1000"/>
                            </p:stCondLst>
                            <p:childTnLst>
                              <p:par>
                                <p:cTn id="57" presetID="22" presetClass="entr" presetSubtype="1" fill="hold" grpId="0" nodeType="after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wipe(up)">
                                      <p:cBhvr>
                                        <p:cTn id="59" dur="500"/>
                                        <p:tgtEl>
                                          <p:spTgt spid="21"/>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wipe(left)">
                                      <p:cBhvr>
                                        <p:cTn id="64" dur="500"/>
                                        <p:tgtEl>
                                          <p:spTgt spid="23"/>
                                        </p:tgtEl>
                                      </p:cBhvr>
                                    </p:animEffect>
                                  </p:childTnLst>
                                </p:cTn>
                              </p:par>
                            </p:childTnLst>
                          </p:cTn>
                        </p:par>
                        <p:par>
                          <p:cTn id="65" fill="hold">
                            <p:stCondLst>
                              <p:cond delay="500"/>
                            </p:stCondLst>
                            <p:childTnLst>
                              <p:par>
                                <p:cTn id="66" presetID="22" presetClass="entr" presetSubtype="1" fill="hold" grpId="0" nodeType="afterEffect">
                                  <p:stCondLst>
                                    <p:cond delay="0"/>
                                  </p:stCondLst>
                                  <p:childTnLst>
                                    <p:set>
                                      <p:cBhvr>
                                        <p:cTn id="67" dur="1" fill="hold">
                                          <p:stCondLst>
                                            <p:cond delay="0"/>
                                          </p:stCondLst>
                                        </p:cTn>
                                        <p:tgtEl>
                                          <p:spTgt spid="22"/>
                                        </p:tgtEl>
                                        <p:attrNameLst>
                                          <p:attrName>style.visibility</p:attrName>
                                        </p:attrNameLst>
                                      </p:cBhvr>
                                      <p:to>
                                        <p:strVal val="visible"/>
                                      </p:to>
                                    </p:set>
                                    <p:animEffect transition="in" filter="wipe(up)">
                                      <p:cBhvr>
                                        <p:cTn id="68" dur="500"/>
                                        <p:tgtEl>
                                          <p:spTgt spid="22"/>
                                        </p:tgtEl>
                                      </p:cBhvr>
                                    </p:animEffect>
                                  </p:childTnLst>
                                </p:cTn>
                              </p:par>
                            </p:childTnLst>
                          </p:cTn>
                        </p:par>
                        <p:par>
                          <p:cTn id="69" fill="hold">
                            <p:stCondLst>
                              <p:cond delay="1000"/>
                            </p:stCondLst>
                            <p:childTnLst>
                              <p:par>
                                <p:cTn id="70" presetID="22" presetClass="entr" presetSubtype="1" fill="hold" grpId="0" nodeType="after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wipe(up)">
                                      <p:cBhvr>
                                        <p:cTn id="72" dur="500"/>
                                        <p:tgtEl>
                                          <p:spTgt spid="24"/>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26"/>
                                        </p:tgtEl>
                                        <p:attrNameLst>
                                          <p:attrName>style.visibility</p:attrName>
                                        </p:attrNameLst>
                                      </p:cBhvr>
                                      <p:to>
                                        <p:strVal val="visible"/>
                                      </p:to>
                                    </p:set>
                                    <p:animEffect transition="in" filter="wipe(left)">
                                      <p:cBhvr>
                                        <p:cTn id="77" dur="500"/>
                                        <p:tgtEl>
                                          <p:spTgt spid="26"/>
                                        </p:tgtEl>
                                      </p:cBhvr>
                                    </p:animEffect>
                                  </p:childTnLst>
                                </p:cTn>
                              </p:par>
                            </p:childTnLst>
                          </p:cTn>
                        </p:par>
                        <p:par>
                          <p:cTn id="78" fill="hold">
                            <p:stCondLst>
                              <p:cond delay="500"/>
                            </p:stCondLst>
                            <p:childTnLst>
                              <p:par>
                                <p:cTn id="79" presetID="22" presetClass="entr" presetSubtype="1" fill="hold" grpId="0" nodeType="afterEffect">
                                  <p:stCondLst>
                                    <p:cond delay="0"/>
                                  </p:stCondLst>
                                  <p:childTnLst>
                                    <p:set>
                                      <p:cBhvr>
                                        <p:cTn id="80" dur="1" fill="hold">
                                          <p:stCondLst>
                                            <p:cond delay="0"/>
                                          </p:stCondLst>
                                        </p:cTn>
                                        <p:tgtEl>
                                          <p:spTgt spid="25"/>
                                        </p:tgtEl>
                                        <p:attrNameLst>
                                          <p:attrName>style.visibility</p:attrName>
                                        </p:attrNameLst>
                                      </p:cBhvr>
                                      <p:to>
                                        <p:strVal val="visible"/>
                                      </p:to>
                                    </p:set>
                                    <p:animEffect transition="in" filter="wipe(up)">
                                      <p:cBhvr>
                                        <p:cTn id="8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P spid="10" grpId="0" autoUpdateAnimBg="0"/>
      <p:bldP spid="11" grpId="0" autoUpdateAnimBg="0"/>
      <p:bldP spid="12" grpId="0" autoUpdateAnimBg="0"/>
      <p:bldP spid="13" grpId="0" autoUpdateAnimBg="0"/>
      <p:bldP spid="14" grpId="0" autoUpdateAnimBg="0"/>
      <p:bldP spid="15" grpId="0" autoUpdateAnimBg="0"/>
      <p:bldP spid="16" grpId="0" autoUpdateAnimBg="0"/>
      <p:bldP spid="17" grpId="0" animBg="1"/>
      <p:bldP spid="18" grpId="0" animBg="1"/>
      <p:bldP spid="19" grpId="0" animBg="1"/>
      <p:bldP spid="20" grpId="0" animBg="1"/>
      <p:bldP spid="21" grpId="0" autoUpdateAnimBg="0"/>
      <p:bldP spid="22" grpId="0" autoUpdateAnimBg="0"/>
      <p:bldP spid="23" grpId="0" animBg="1"/>
      <p:bldP spid="24" grpId="0" autoUpdateAnimBg="0"/>
      <p:bldP spid="25" grpId="0" autoUpdateAnimBg="0"/>
      <p:bldP spid="2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a:t>
            </a:r>
            <a:r>
              <a:rPr lang="en-US" altLang="zh-CN" dirty="0" err="1"/>
              <a:t>chmod</a:t>
            </a:r>
            <a:r>
              <a:rPr lang="zh-CN" altLang="en-US" dirty="0"/>
              <a:t>设置特殊权限</a:t>
            </a:r>
          </a:p>
        </p:txBody>
      </p:sp>
      <p:sp>
        <p:nvSpPr>
          <p:cNvPr id="3" name="内容占位符 2"/>
          <p:cNvSpPr>
            <a:spLocks noGrp="1"/>
          </p:cNvSpPr>
          <p:nvPr>
            <p:ph idx="1"/>
          </p:nvPr>
        </p:nvSpPr>
        <p:spPr>
          <a:xfrm>
            <a:off x="1981200" y="1484785"/>
            <a:ext cx="8229600" cy="4646141"/>
          </a:xfrm>
        </p:spPr>
        <p:txBody>
          <a:bodyPr/>
          <a:lstStyle/>
          <a:p>
            <a:r>
              <a:rPr lang="zh-CN" altLang="en-US" dirty="0"/>
              <a:t>为程序 </a:t>
            </a:r>
            <a:r>
              <a:rPr lang="en-US" altLang="zh-CN" dirty="0"/>
              <a:t>~/bin/</a:t>
            </a:r>
            <a:r>
              <a:rPr lang="en-US" altLang="zh-CN" dirty="0" err="1"/>
              <a:t>myapp</a:t>
            </a:r>
            <a:r>
              <a:rPr lang="en-US" altLang="zh-CN" dirty="0"/>
              <a:t> </a:t>
            </a:r>
            <a:r>
              <a:rPr lang="zh-CN" altLang="en-US" dirty="0"/>
              <a:t>添加 </a:t>
            </a:r>
            <a:r>
              <a:rPr lang="en-US" altLang="zh-CN" dirty="0">
                <a:solidFill>
                  <a:srgbClr val="002060"/>
                </a:solidFill>
              </a:rPr>
              <a:t>SUID</a:t>
            </a:r>
            <a:r>
              <a:rPr lang="zh-CN" altLang="en-US" dirty="0">
                <a:solidFill>
                  <a:srgbClr val="002060"/>
                </a:solidFill>
              </a:rPr>
              <a:t>权限</a:t>
            </a:r>
          </a:p>
          <a:p>
            <a:pPr lvl="1">
              <a:buNone/>
            </a:pPr>
            <a:r>
              <a:rPr lang="en-US" altLang="zh-CN" b="1" dirty="0">
                <a:solidFill>
                  <a:schemeClr val="accent6">
                    <a:lumMod val="75000"/>
                  </a:schemeClr>
                </a:solidFill>
              </a:rPr>
              <a:t># </a:t>
            </a:r>
            <a:r>
              <a:rPr lang="en-US" altLang="zh-CN" b="1" dirty="0" err="1">
                <a:solidFill>
                  <a:schemeClr val="accent6">
                    <a:lumMod val="75000"/>
                  </a:schemeClr>
                </a:solidFill>
              </a:rPr>
              <a:t>chmod</a:t>
            </a:r>
            <a:r>
              <a:rPr lang="en-US" altLang="zh-CN" b="1" dirty="0">
                <a:solidFill>
                  <a:schemeClr val="accent6">
                    <a:lumMod val="75000"/>
                  </a:schemeClr>
                </a:solidFill>
              </a:rPr>
              <a:t> </a:t>
            </a:r>
            <a:r>
              <a:rPr lang="en-US" altLang="zh-CN" b="1" dirty="0" err="1">
                <a:solidFill>
                  <a:schemeClr val="accent6">
                    <a:lumMod val="75000"/>
                  </a:schemeClr>
                </a:solidFill>
              </a:rPr>
              <a:t>u+s</a:t>
            </a:r>
            <a:r>
              <a:rPr lang="en-US" altLang="zh-CN" b="1" dirty="0">
                <a:solidFill>
                  <a:schemeClr val="accent6">
                    <a:lumMod val="75000"/>
                  </a:schemeClr>
                </a:solidFill>
              </a:rPr>
              <a:t> ~/bin/</a:t>
            </a:r>
            <a:r>
              <a:rPr lang="en-US" altLang="zh-CN" b="1" dirty="0" err="1">
                <a:solidFill>
                  <a:schemeClr val="accent6">
                    <a:lumMod val="75000"/>
                  </a:schemeClr>
                </a:solidFill>
              </a:rPr>
              <a:t>myapp</a:t>
            </a:r>
            <a:endParaRPr lang="en-US" altLang="zh-CN" b="1" dirty="0">
              <a:solidFill>
                <a:schemeClr val="accent6">
                  <a:lumMod val="75000"/>
                </a:schemeClr>
              </a:solidFill>
            </a:endParaRPr>
          </a:p>
          <a:p>
            <a:pPr lvl="1">
              <a:buNone/>
            </a:pPr>
            <a:r>
              <a:rPr lang="en-US" altLang="zh-CN" b="1" dirty="0">
                <a:solidFill>
                  <a:schemeClr val="accent6">
                    <a:lumMod val="75000"/>
                  </a:schemeClr>
                </a:solidFill>
              </a:rPr>
              <a:t># </a:t>
            </a:r>
            <a:r>
              <a:rPr lang="en-US" altLang="zh-CN" b="1" dirty="0" err="1">
                <a:solidFill>
                  <a:schemeClr val="accent6">
                    <a:lumMod val="75000"/>
                  </a:schemeClr>
                </a:solidFill>
              </a:rPr>
              <a:t>chmod</a:t>
            </a:r>
            <a:r>
              <a:rPr lang="en-US" altLang="zh-CN" b="1" dirty="0">
                <a:solidFill>
                  <a:schemeClr val="accent6">
                    <a:lumMod val="75000"/>
                  </a:schemeClr>
                </a:solidFill>
              </a:rPr>
              <a:t> 4755 ~/bin/</a:t>
            </a:r>
            <a:r>
              <a:rPr lang="en-US" altLang="zh-CN" b="1" dirty="0" err="1">
                <a:solidFill>
                  <a:schemeClr val="accent6">
                    <a:lumMod val="75000"/>
                  </a:schemeClr>
                </a:solidFill>
              </a:rPr>
              <a:t>myapp</a:t>
            </a:r>
            <a:endParaRPr lang="en-US" altLang="zh-CN" b="1" dirty="0">
              <a:solidFill>
                <a:schemeClr val="accent6">
                  <a:lumMod val="75000"/>
                </a:schemeClr>
              </a:solidFill>
            </a:endParaRPr>
          </a:p>
          <a:p>
            <a:r>
              <a:rPr lang="zh-CN" altLang="en-US" dirty="0"/>
              <a:t>为目录 </a:t>
            </a:r>
            <a:r>
              <a:rPr lang="en-US" altLang="zh-CN" dirty="0"/>
              <a:t>/home/</a:t>
            </a:r>
            <a:r>
              <a:rPr lang="en-US" altLang="zh-CN" dirty="0" err="1"/>
              <a:t>groupspace</a:t>
            </a:r>
            <a:r>
              <a:rPr lang="en-US" altLang="zh-CN" dirty="0"/>
              <a:t> </a:t>
            </a:r>
            <a:r>
              <a:rPr lang="zh-CN" altLang="en-US" dirty="0"/>
              <a:t>添加 </a:t>
            </a:r>
            <a:r>
              <a:rPr lang="en-US" altLang="zh-CN" dirty="0">
                <a:solidFill>
                  <a:srgbClr val="002060"/>
                </a:solidFill>
              </a:rPr>
              <a:t>SGID</a:t>
            </a:r>
            <a:r>
              <a:rPr lang="zh-CN" altLang="en-US" dirty="0">
                <a:solidFill>
                  <a:srgbClr val="002060"/>
                </a:solidFill>
              </a:rPr>
              <a:t>权限</a:t>
            </a:r>
          </a:p>
          <a:p>
            <a:pPr lvl="1">
              <a:buNone/>
            </a:pPr>
            <a:r>
              <a:rPr lang="en-US" altLang="zh-CN" b="1" dirty="0">
                <a:solidFill>
                  <a:schemeClr val="accent6">
                    <a:lumMod val="75000"/>
                  </a:schemeClr>
                </a:solidFill>
              </a:rPr>
              <a:t># </a:t>
            </a:r>
            <a:r>
              <a:rPr lang="en-US" altLang="zh-CN" b="1" dirty="0" err="1">
                <a:solidFill>
                  <a:schemeClr val="accent6">
                    <a:lumMod val="75000"/>
                  </a:schemeClr>
                </a:solidFill>
              </a:rPr>
              <a:t>chmod</a:t>
            </a:r>
            <a:r>
              <a:rPr lang="en-US" altLang="zh-CN" b="1" dirty="0">
                <a:solidFill>
                  <a:schemeClr val="accent6">
                    <a:lumMod val="75000"/>
                  </a:schemeClr>
                </a:solidFill>
              </a:rPr>
              <a:t> </a:t>
            </a:r>
            <a:r>
              <a:rPr lang="en-US" altLang="zh-CN" b="1" dirty="0" err="1">
                <a:solidFill>
                  <a:schemeClr val="accent6">
                    <a:lumMod val="75000"/>
                  </a:schemeClr>
                </a:solidFill>
              </a:rPr>
              <a:t>g+s</a:t>
            </a:r>
            <a:r>
              <a:rPr lang="en-US" altLang="zh-CN" b="1" dirty="0">
                <a:solidFill>
                  <a:schemeClr val="accent6">
                    <a:lumMod val="75000"/>
                  </a:schemeClr>
                </a:solidFill>
              </a:rPr>
              <a:t> /home/</a:t>
            </a:r>
            <a:r>
              <a:rPr lang="en-US" altLang="zh-CN" b="1" dirty="0" err="1">
                <a:solidFill>
                  <a:schemeClr val="accent6">
                    <a:lumMod val="75000"/>
                  </a:schemeClr>
                </a:solidFill>
              </a:rPr>
              <a:t>groupspace</a:t>
            </a:r>
            <a:endParaRPr lang="en-US" altLang="zh-CN" b="1" dirty="0">
              <a:solidFill>
                <a:schemeClr val="accent6">
                  <a:lumMod val="75000"/>
                </a:schemeClr>
              </a:solidFill>
            </a:endParaRPr>
          </a:p>
          <a:p>
            <a:pPr lvl="1">
              <a:buNone/>
            </a:pPr>
            <a:r>
              <a:rPr lang="en-US" altLang="zh-CN" b="1" dirty="0">
                <a:solidFill>
                  <a:schemeClr val="accent6">
                    <a:lumMod val="75000"/>
                  </a:schemeClr>
                </a:solidFill>
              </a:rPr>
              <a:t># </a:t>
            </a:r>
            <a:r>
              <a:rPr lang="en-US" altLang="zh-CN" b="1" dirty="0" err="1">
                <a:solidFill>
                  <a:schemeClr val="accent6">
                    <a:lumMod val="75000"/>
                  </a:schemeClr>
                </a:solidFill>
              </a:rPr>
              <a:t>chmod</a:t>
            </a:r>
            <a:r>
              <a:rPr lang="en-US" altLang="zh-CN" b="1" dirty="0">
                <a:solidFill>
                  <a:schemeClr val="accent6">
                    <a:lumMod val="75000"/>
                  </a:schemeClr>
                </a:solidFill>
              </a:rPr>
              <a:t> 2755 /home/</a:t>
            </a:r>
            <a:r>
              <a:rPr lang="en-US" altLang="zh-CN" b="1" dirty="0" err="1">
                <a:solidFill>
                  <a:schemeClr val="accent6">
                    <a:lumMod val="75000"/>
                  </a:schemeClr>
                </a:solidFill>
              </a:rPr>
              <a:t>groupspace</a:t>
            </a:r>
            <a:endParaRPr lang="en-US" altLang="zh-CN" b="1" dirty="0">
              <a:solidFill>
                <a:schemeClr val="accent6">
                  <a:lumMod val="75000"/>
                </a:schemeClr>
              </a:solidFill>
            </a:endParaRPr>
          </a:p>
          <a:p>
            <a:r>
              <a:rPr lang="zh-CN" altLang="en-US" dirty="0"/>
              <a:t>为目录 </a:t>
            </a:r>
            <a:r>
              <a:rPr lang="en-US" altLang="zh-CN" dirty="0"/>
              <a:t>/home/share </a:t>
            </a:r>
            <a:r>
              <a:rPr lang="zh-CN" altLang="en-US" dirty="0"/>
              <a:t>添加 </a:t>
            </a:r>
            <a:r>
              <a:rPr lang="en-US" altLang="zh-CN" dirty="0">
                <a:solidFill>
                  <a:srgbClr val="002060"/>
                </a:solidFill>
              </a:rPr>
              <a:t>sticky-bit </a:t>
            </a:r>
            <a:r>
              <a:rPr lang="zh-CN" altLang="en-US" dirty="0">
                <a:solidFill>
                  <a:srgbClr val="002060"/>
                </a:solidFill>
              </a:rPr>
              <a:t>权限</a:t>
            </a:r>
          </a:p>
          <a:p>
            <a:pPr lvl="1">
              <a:buNone/>
            </a:pPr>
            <a:r>
              <a:rPr lang="en-US" altLang="zh-CN" b="1" dirty="0">
                <a:solidFill>
                  <a:schemeClr val="accent6">
                    <a:lumMod val="75000"/>
                  </a:schemeClr>
                </a:solidFill>
              </a:rPr>
              <a:t># </a:t>
            </a:r>
            <a:r>
              <a:rPr lang="en-US" altLang="zh-CN" b="1" dirty="0" err="1">
                <a:solidFill>
                  <a:schemeClr val="accent6">
                    <a:lumMod val="75000"/>
                  </a:schemeClr>
                </a:solidFill>
              </a:rPr>
              <a:t>chmod</a:t>
            </a:r>
            <a:r>
              <a:rPr lang="en-US" altLang="zh-CN" b="1" dirty="0">
                <a:solidFill>
                  <a:schemeClr val="accent6">
                    <a:lumMod val="75000"/>
                  </a:schemeClr>
                </a:solidFill>
              </a:rPr>
              <a:t> </a:t>
            </a:r>
            <a:r>
              <a:rPr lang="en-US" altLang="zh-CN" b="1" dirty="0" err="1">
                <a:solidFill>
                  <a:schemeClr val="accent6">
                    <a:lumMod val="75000"/>
                  </a:schemeClr>
                </a:solidFill>
              </a:rPr>
              <a:t>o+t</a:t>
            </a:r>
            <a:r>
              <a:rPr lang="en-US" altLang="zh-CN" b="1" dirty="0">
                <a:solidFill>
                  <a:schemeClr val="accent6">
                    <a:lumMod val="75000"/>
                  </a:schemeClr>
                </a:solidFill>
              </a:rPr>
              <a:t> /home/share</a:t>
            </a:r>
          </a:p>
          <a:p>
            <a:pPr lvl="1">
              <a:buNone/>
            </a:pPr>
            <a:r>
              <a:rPr lang="en-US" altLang="zh-CN" b="1" dirty="0">
                <a:solidFill>
                  <a:schemeClr val="accent6">
                    <a:lumMod val="75000"/>
                  </a:schemeClr>
                </a:solidFill>
              </a:rPr>
              <a:t># </a:t>
            </a:r>
            <a:r>
              <a:rPr lang="en-US" altLang="zh-CN" b="1" dirty="0" err="1">
                <a:solidFill>
                  <a:schemeClr val="accent6">
                    <a:lumMod val="75000"/>
                  </a:schemeClr>
                </a:solidFill>
              </a:rPr>
              <a:t>chmod</a:t>
            </a:r>
            <a:r>
              <a:rPr lang="en-US" altLang="zh-CN" b="1" dirty="0">
                <a:solidFill>
                  <a:schemeClr val="accent6">
                    <a:lumMod val="75000"/>
                  </a:schemeClr>
                </a:solidFill>
              </a:rPr>
              <a:t> 1755 /home/share</a:t>
            </a:r>
            <a:endParaRPr lang="zh-CN" altLang="en-US" b="1" dirty="0">
              <a:solidFill>
                <a:schemeClr val="accent6">
                  <a:lumMod val="75000"/>
                </a:schemeClr>
              </a:solidFill>
            </a:endParaRPr>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54</a:t>
            </a:fld>
            <a:endParaRPr lang="en-US" altLang="zh-CN" dirty="0"/>
          </a:p>
        </p:txBody>
      </p:sp>
    </p:spTree>
    <p:extLst>
      <p:ext uri="{BB962C8B-B14F-4D97-AF65-F5344CB8AC3E}">
        <p14:creationId xmlns:p14="http://schemas.microsoft.com/office/powerpoint/2010/main" val="2758240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POSIX</a:t>
            </a:r>
            <a:r>
              <a:rPr lang="zh-CN" altLang="en-US" dirty="0"/>
              <a:t>文件访问控制列表</a:t>
            </a:r>
          </a:p>
        </p:txBody>
      </p:sp>
      <p:sp>
        <p:nvSpPr>
          <p:cNvPr id="3" name="文本占位符 2"/>
          <p:cNvSpPr>
            <a:spLocks noGrp="1"/>
          </p:cNvSpPr>
          <p:nvPr>
            <p:ph type="body" idx="1"/>
          </p:nvPr>
        </p:nvSpPr>
        <p:spPr/>
        <p:txBody>
          <a:bodyPr/>
          <a:lstStyle/>
          <a:p>
            <a:endParaRPr lang="zh-CN" altLang="en-US"/>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55</a:t>
            </a:fld>
            <a:endParaRPr lang="en-US" altLang="zh-CN"/>
          </a:p>
        </p:txBody>
      </p:sp>
    </p:spTree>
    <p:extLst>
      <p:ext uri="{BB962C8B-B14F-4D97-AF65-F5344CB8AC3E}">
        <p14:creationId xmlns:p14="http://schemas.microsoft.com/office/powerpoint/2010/main" val="12237951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文件访问控制列表简介</a:t>
            </a:r>
          </a:p>
        </p:txBody>
      </p:sp>
      <p:sp>
        <p:nvSpPr>
          <p:cNvPr id="3" name="内容占位符 2"/>
          <p:cNvSpPr>
            <a:spLocks noGrp="1"/>
          </p:cNvSpPr>
          <p:nvPr>
            <p:ph idx="1"/>
          </p:nvPr>
        </p:nvSpPr>
        <p:spPr>
          <a:xfrm>
            <a:off x="922946" y="1837346"/>
            <a:ext cx="9287854" cy="4293580"/>
          </a:xfrm>
        </p:spPr>
        <p:txBody>
          <a:bodyPr/>
          <a:lstStyle/>
          <a:p>
            <a:r>
              <a:rPr lang="en-US" altLang="zh-CN" sz="2400" dirty="0"/>
              <a:t>IEEE POSIX 1003.1e </a:t>
            </a:r>
            <a:r>
              <a:rPr lang="zh-CN" altLang="en-US" sz="2400" dirty="0"/>
              <a:t>制定了</a:t>
            </a:r>
            <a:r>
              <a:rPr lang="en-US" altLang="zh-CN" sz="2400" dirty="0"/>
              <a:t>ACL</a:t>
            </a:r>
            <a:r>
              <a:rPr lang="zh-CN" altLang="en-US" sz="2400" dirty="0"/>
              <a:t>标准。</a:t>
            </a:r>
            <a:endParaRPr lang="en-US" altLang="zh-CN" sz="2400" dirty="0"/>
          </a:p>
          <a:p>
            <a:r>
              <a:rPr lang="en-US" altLang="zh-CN" sz="2400" dirty="0"/>
              <a:t>FACL</a:t>
            </a:r>
            <a:r>
              <a:rPr lang="zh-CN" altLang="en-US" sz="2400" dirty="0"/>
              <a:t>是访问控制列表（</a:t>
            </a:r>
            <a:r>
              <a:rPr lang="en-US" altLang="zh-CN" sz="2400" dirty="0"/>
              <a:t>File Access Control Lists</a:t>
            </a:r>
            <a:r>
              <a:rPr lang="zh-CN" altLang="en-US" sz="2400" dirty="0"/>
              <a:t>）的缩写，简称 </a:t>
            </a:r>
            <a:r>
              <a:rPr lang="en-US" altLang="zh-CN" sz="2400" dirty="0"/>
              <a:t>ACL</a:t>
            </a:r>
            <a:r>
              <a:rPr lang="zh-CN" altLang="en-US" sz="2400" dirty="0"/>
              <a:t>。</a:t>
            </a:r>
            <a:endParaRPr lang="en-US" altLang="zh-CN" sz="2400" dirty="0"/>
          </a:p>
          <a:p>
            <a:r>
              <a:rPr lang="en-US" altLang="zh-CN" sz="2400" dirty="0"/>
              <a:t>ACL</a:t>
            </a:r>
            <a:r>
              <a:rPr lang="zh-CN" altLang="en-US" sz="2400" dirty="0"/>
              <a:t>给予用户和管理员</a:t>
            </a:r>
            <a:r>
              <a:rPr lang="zh-CN" altLang="en-US" sz="2400" dirty="0">
                <a:solidFill>
                  <a:srgbClr val="C00000"/>
                </a:solidFill>
                <a:latin typeface="黑体" pitchFamily="49" charset="-122"/>
                <a:ea typeface="黑体" pitchFamily="49" charset="-122"/>
              </a:rPr>
              <a:t>更灵活的</a:t>
            </a:r>
            <a:r>
              <a:rPr lang="zh-CN" altLang="en-US" sz="2400" dirty="0"/>
              <a:t>控制文件读写和权限赋予的能力。</a:t>
            </a:r>
            <a:endParaRPr lang="en-US" altLang="zh-CN" sz="2400" dirty="0"/>
          </a:p>
          <a:p>
            <a:pPr lvl="1"/>
            <a:r>
              <a:rPr lang="en-US" altLang="zh-CN" sz="2000" dirty="0"/>
              <a:t>ACL </a:t>
            </a:r>
            <a:r>
              <a:rPr lang="zh-CN" altLang="en-US" sz="2000" dirty="0"/>
              <a:t>是标准</a:t>
            </a:r>
            <a:r>
              <a:rPr lang="en-US" altLang="zh-CN" sz="2000" dirty="0"/>
              <a:t>UNIX</a:t>
            </a:r>
            <a:r>
              <a:rPr lang="zh-CN" altLang="en-US" sz="2000" dirty="0"/>
              <a:t>文件属性（</a:t>
            </a:r>
            <a:r>
              <a:rPr lang="en-US" altLang="zh-CN" sz="2000" dirty="0"/>
              <a:t>r</a:t>
            </a:r>
            <a:r>
              <a:rPr lang="zh-CN" altLang="en-US" sz="2000" dirty="0"/>
              <a:t>，</a:t>
            </a:r>
            <a:r>
              <a:rPr lang="en-US" altLang="zh-CN" sz="2000" dirty="0"/>
              <a:t>w</a:t>
            </a:r>
            <a:r>
              <a:rPr lang="zh-CN" altLang="en-US" sz="2000" dirty="0"/>
              <a:t>）的附加扩展。</a:t>
            </a:r>
          </a:p>
          <a:p>
            <a:pPr lvl="1"/>
            <a:r>
              <a:rPr lang="en-US" altLang="zh-CN" sz="2000" dirty="0"/>
              <a:t>ACL </a:t>
            </a:r>
            <a:r>
              <a:rPr lang="zh-CN" altLang="en-US" sz="2000" dirty="0"/>
              <a:t>可以针对任意指定的用户</a:t>
            </a:r>
            <a:r>
              <a:rPr lang="en-US" altLang="zh-CN" sz="2000" dirty="0"/>
              <a:t>/</a:t>
            </a:r>
            <a:r>
              <a:rPr lang="zh-CN" altLang="en-US" sz="2000" dirty="0"/>
              <a:t>组分配</a:t>
            </a:r>
            <a:r>
              <a:rPr lang="en-US" altLang="zh-CN" sz="2000" dirty="0"/>
              <a:t>RWX</a:t>
            </a:r>
            <a:r>
              <a:rPr lang="zh-CN" altLang="en-US" sz="2000" dirty="0"/>
              <a:t>权限。</a:t>
            </a:r>
            <a:endParaRPr lang="en-US" altLang="zh-CN" sz="2000" dirty="0"/>
          </a:p>
          <a:p>
            <a:pPr lvl="1"/>
            <a:r>
              <a:rPr lang="en-US" altLang="zh-CN" sz="2000" dirty="0"/>
              <a:t>ACL </a:t>
            </a:r>
            <a:r>
              <a:rPr lang="zh-CN" altLang="en-US" sz="2000" dirty="0"/>
              <a:t>允许用户共享文件避免使用冒险的 </a:t>
            </a:r>
            <a:r>
              <a:rPr lang="en-US" altLang="zh-CN" sz="2000" dirty="0"/>
              <a:t>777 </a:t>
            </a:r>
            <a:r>
              <a:rPr lang="zh-CN" altLang="en-US" sz="2000" dirty="0"/>
              <a:t>权限。</a:t>
            </a:r>
            <a:endParaRPr lang="en-US" altLang="zh-CN" sz="2000" dirty="0"/>
          </a:p>
          <a:p>
            <a:r>
              <a:rPr lang="zh-CN" altLang="en-US" sz="2400" dirty="0"/>
              <a:t>支持</a:t>
            </a:r>
            <a:r>
              <a:rPr lang="en-US" altLang="zh-CN" sz="2400" dirty="0"/>
              <a:t>FACL</a:t>
            </a:r>
            <a:r>
              <a:rPr lang="zh-CN" altLang="en-US" sz="2400" dirty="0"/>
              <a:t>的操作系统</a:t>
            </a:r>
            <a:endParaRPr lang="en-US" altLang="zh-CN" sz="2400" dirty="0"/>
          </a:p>
          <a:p>
            <a:pPr lvl="1"/>
            <a:r>
              <a:rPr lang="zh-CN" altLang="en-US" sz="2000" dirty="0"/>
              <a:t>主流的商业 </a:t>
            </a:r>
            <a:r>
              <a:rPr lang="en-US" altLang="zh-CN" sz="2000" dirty="0"/>
              <a:t>UNIX </a:t>
            </a:r>
            <a:r>
              <a:rPr lang="zh-CN" altLang="en-US" sz="2000" dirty="0"/>
              <a:t>系统</a:t>
            </a:r>
            <a:endParaRPr lang="en-US" altLang="zh-CN" sz="2000" dirty="0"/>
          </a:p>
          <a:p>
            <a:pPr lvl="1"/>
            <a:r>
              <a:rPr lang="en-US" altLang="zh-CN" sz="2000" dirty="0"/>
              <a:t>FreeBSD</a:t>
            </a:r>
            <a:r>
              <a:rPr lang="zh-CN" altLang="en-US" sz="2000" dirty="0"/>
              <a:t>、</a:t>
            </a:r>
            <a:r>
              <a:rPr lang="en-US" altLang="zh-CN" sz="2000" dirty="0"/>
              <a:t>Linux </a:t>
            </a:r>
            <a:r>
              <a:rPr lang="zh-CN" altLang="en-US" sz="2000" dirty="0"/>
              <a:t>系统</a:t>
            </a:r>
            <a:endParaRPr lang="en-US" altLang="zh-CN" sz="2000"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56</a:t>
            </a:fld>
            <a:endParaRPr lang="en-US" altLang="zh-CN" dirty="0"/>
          </a:p>
        </p:txBody>
      </p:sp>
    </p:spTree>
    <p:extLst>
      <p:ext uri="{BB962C8B-B14F-4D97-AF65-F5344CB8AC3E}">
        <p14:creationId xmlns:p14="http://schemas.microsoft.com/office/powerpoint/2010/main" val="392753030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Linux</a:t>
            </a:r>
            <a:r>
              <a:rPr lang="zh-CN" altLang="en-US" dirty="0"/>
              <a:t>的</a:t>
            </a:r>
            <a:r>
              <a:rPr lang="en-US" altLang="zh-CN" dirty="0"/>
              <a:t>FACL</a:t>
            </a:r>
            <a:r>
              <a:rPr lang="zh-CN" altLang="en-US" dirty="0"/>
              <a:t>支持</a:t>
            </a:r>
          </a:p>
        </p:txBody>
      </p:sp>
      <p:sp>
        <p:nvSpPr>
          <p:cNvPr id="3" name="内容占位符 2"/>
          <p:cNvSpPr>
            <a:spLocks noGrp="1"/>
          </p:cNvSpPr>
          <p:nvPr>
            <p:ph idx="1"/>
          </p:nvPr>
        </p:nvSpPr>
        <p:spPr>
          <a:xfrm>
            <a:off x="1076770" y="1897166"/>
            <a:ext cx="9134030" cy="4233760"/>
          </a:xfrm>
        </p:spPr>
        <p:txBody>
          <a:bodyPr>
            <a:normAutofit lnSpcReduction="10000"/>
          </a:bodyPr>
          <a:lstStyle/>
          <a:p>
            <a:r>
              <a:rPr lang="en-US" altLang="zh-CN" dirty="0"/>
              <a:t>ACL</a:t>
            </a:r>
            <a:r>
              <a:rPr lang="zh-CN" altLang="en-US" dirty="0"/>
              <a:t>需要内核和文件系统的同时支持</a:t>
            </a:r>
            <a:endParaRPr lang="en-US" altLang="zh-CN" dirty="0"/>
          </a:p>
          <a:p>
            <a:pPr lvl="1"/>
            <a:r>
              <a:rPr lang="en-US" altLang="zh-CN" dirty="0"/>
              <a:t>Linux</a:t>
            </a:r>
            <a:r>
              <a:rPr lang="zh-CN" altLang="en-US" dirty="0"/>
              <a:t>从</a:t>
            </a:r>
            <a:r>
              <a:rPr lang="en-US" altLang="zh-CN" dirty="0"/>
              <a:t>2.6</a:t>
            </a:r>
            <a:r>
              <a:rPr lang="zh-CN" altLang="en-US" dirty="0"/>
              <a:t>内核开始提供了对</a:t>
            </a:r>
            <a:r>
              <a:rPr lang="en-US" altLang="zh-CN" dirty="0"/>
              <a:t>EXT2/EXT3, JFS, XFS, </a:t>
            </a:r>
            <a:r>
              <a:rPr lang="en-US" altLang="zh-CN" dirty="0" err="1"/>
              <a:t>ReiserFS</a:t>
            </a:r>
            <a:r>
              <a:rPr lang="zh-CN" altLang="en-US" dirty="0"/>
              <a:t>等文件系统的</a:t>
            </a:r>
            <a:r>
              <a:rPr lang="en-US" altLang="zh-CN" dirty="0"/>
              <a:t>ACL</a:t>
            </a:r>
            <a:r>
              <a:rPr lang="zh-CN" altLang="en-US" dirty="0"/>
              <a:t>支持。</a:t>
            </a:r>
            <a:endParaRPr lang="en-US" altLang="zh-CN" dirty="0"/>
          </a:p>
          <a:p>
            <a:r>
              <a:rPr lang="en-US" altLang="zh-CN" dirty="0"/>
              <a:t>ACL</a:t>
            </a:r>
            <a:r>
              <a:rPr lang="zh-CN" altLang="en-US" dirty="0"/>
              <a:t>的文件系统支持</a:t>
            </a:r>
            <a:endParaRPr lang="en-US" altLang="zh-CN" dirty="0"/>
          </a:p>
          <a:p>
            <a:pPr lvl="1"/>
            <a:r>
              <a:rPr lang="zh-CN" altLang="en-US" dirty="0"/>
              <a:t>通过文件系统的挂装选项实现 </a:t>
            </a:r>
            <a:r>
              <a:rPr lang="en-US" altLang="zh-CN" dirty="0"/>
              <a:t>ACL </a:t>
            </a:r>
            <a:r>
              <a:rPr lang="zh-CN" altLang="en-US" dirty="0"/>
              <a:t>支持</a:t>
            </a:r>
          </a:p>
          <a:p>
            <a:pPr lvl="1">
              <a:buNone/>
            </a:pPr>
            <a:r>
              <a:rPr lang="en-US" altLang="zh-CN" dirty="0">
                <a:solidFill>
                  <a:schemeClr val="accent6"/>
                </a:solidFill>
              </a:rPr>
              <a:t># mount -t ext4 -o </a:t>
            </a:r>
            <a:r>
              <a:rPr lang="en-US" altLang="zh-CN" dirty="0" err="1">
                <a:solidFill>
                  <a:schemeClr val="accent6"/>
                </a:solidFill>
              </a:rPr>
              <a:t>acl</a:t>
            </a:r>
            <a:r>
              <a:rPr lang="en-US" altLang="zh-CN" dirty="0">
                <a:solidFill>
                  <a:schemeClr val="accent6"/>
                </a:solidFill>
              </a:rPr>
              <a:t> &lt;device name&gt; &lt;partition&gt;</a:t>
            </a:r>
            <a:endParaRPr lang="en-US" altLang="zh-CN" dirty="0">
              <a:solidFill>
                <a:schemeClr val="accent6">
                  <a:lumMod val="75000"/>
                </a:schemeClr>
              </a:solidFill>
            </a:endParaRPr>
          </a:p>
          <a:p>
            <a:pPr lvl="1">
              <a:buNone/>
            </a:pPr>
            <a:r>
              <a:rPr lang="zh-CN" altLang="en-US" dirty="0"/>
              <a:t>或修改 </a:t>
            </a:r>
            <a:r>
              <a:rPr lang="en-US" altLang="zh-CN" dirty="0"/>
              <a:t>/etc/</a:t>
            </a:r>
            <a:r>
              <a:rPr lang="en-US" altLang="zh-CN" dirty="0" err="1"/>
              <a:t>fstab</a:t>
            </a:r>
            <a:r>
              <a:rPr lang="en-US" altLang="zh-CN" dirty="0"/>
              <a:t> </a:t>
            </a:r>
            <a:r>
              <a:rPr lang="zh-CN" altLang="en-US" dirty="0"/>
              <a:t>的挂装选项</a:t>
            </a:r>
          </a:p>
          <a:p>
            <a:pPr lvl="1"/>
            <a:r>
              <a:rPr lang="zh-CN" altLang="en-US" dirty="0"/>
              <a:t>查看</a:t>
            </a:r>
            <a:r>
              <a:rPr lang="en-US" altLang="zh-CN" dirty="0"/>
              <a:t>ext4</a:t>
            </a:r>
            <a:r>
              <a:rPr lang="zh-CN" altLang="en-US" dirty="0"/>
              <a:t>文件系统的默认选项</a:t>
            </a:r>
            <a:endParaRPr lang="en-US" altLang="zh-CN" dirty="0"/>
          </a:p>
          <a:p>
            <a:pPr lvl="1">
              <a:buNone/>
            </a:pPr>
            <a:r>
              <a:rPr lang="en-US" altLang="zh-CN" dirty="0">
                <a:solidFill>
                  <a:schemeClr val="accent6"/>
                </a:solidFill>
              </a:rPr>
              <a:t># tune2fs -l /dev/sda1 | </a:t>
            </a:r>
            <a:r>
              <a:rPr lang="en-US" altLang="zh-CN" dirty="0" err="1">
                <a:solidFill>
                  <a:schemeClr val="accent6"/>
                </a:solidFill>
              </a:rPr>
              <a:t>grep</a:t>
            </a:r>
            <a:r>
              <a:rPr lang="en-US" altLang="zh-CN" dirty="0">
                <a:solidFill>
                  <a:schemeClr val="accent6"/>
                </a:solidFill>
              </a:rPr>
              <a:t> options</a:t>
            </a:r>
          </a:p>
          <a:p>
            <a:pPr lvl="1">
              <a:buNone/>
            </a:pPr>
            <a:r>
              <a:rPr lang="en-US" altLang="zh-CN" dirty="0"/>
              <a:t>Default mount options:    </a:t>
            </a:r>
            <a:r>
              <a:rPr lang="en-US" altLang="zh-CN" dirty="0" err="1"/>
              <a:t>user_xattr</a:t>
            </a:r>
            <a:r>
              <a:rPr lang="en-US" altLang="zh-CN" dirty="0"/>
              <a:t> </a:t>
            </a:r>
            <a:r>
              <a:rPr lang="en-US" altLang="zh-CN" dirty="0" err="1">
                <a:solidFill>
                  <a:srgbClr val="C00000"/>
                </a:solidFill>
              </a:rPr>
              <a:t>acl</a:t>
            </a:r>
            <a:endParaRPr lang="en-US" altLang="zh-CN" dirty="0">
              <a:solidFill>
                <a:srgbClr val="C00000"/>
              </a:solidFill>
            </a:endParaRPr>
          </a:p>
          <a:p>
            <a:pPr lvl="1">
              <a:buNone/>
            </a:pPr>
            <a:r>
              <a:rPr lang="en-US" altLang="zh-CN" dirty="0">
                <a:solidFill>
                  <a:srgbClr val="C00000"/>
                </a:solidFill>
              </a:rPr>
              <a:t>(</a:t>
            </a:r>
            <a:r>
              <a:rPr lang="zh-CN" altLang="en-US" dirty="0">
                <a:solidFill>
                  <a:srgbClr val="C00000"/>
                </a:solidFill>
              </a:rPr>
              <a:t>在</a:t>
            </a:r>
            <a:r>
              <a:rPr lang="en-US" altLang="zh-CN" dirty="0">
                <a:solidFill>
                  <a:srgbClr val="C00000"/>
                </a:solidFill>
              </a:rPr>
              <a:t>RHEL/</a:t>
            </a:r>
            <a:r>
              <a:rPr lang="en-US" altLang="zh-CN" dirty="0" err="1">
                <a:solidFill>
                  <a:srgbClr val="C00000"/>
                </a:solidFill>
              </a:rPr>
              <a:t>CentOS</a:t>
            </a:r>
            <a:r>
              <a:rPr lang="zh-CN" altLang="en-US" dirty="0">
                <a:solidFill>
                  <a:srgbClr val="C00000"/>
                </a:solidFill>
              </a:rPr>
              <a:t>中，</a:t>
            </a:r>
            <a:r>
              <a:rPr lang="en-US" altLang="zh-CN" dirty="0">
                <a:solidFill>
                  <a:srgbClr val="C00000"/>
                </a:solidFill>
              </a:rPr>
              <a:t>ACL</a:t>
            </a:r>
            <a:r>
              <a:rPr lang="zh-CN" altLang="en-US" dirty="0">
                <a:solidFill>
                  <a:srgbClr val="C00000"/>
                </a:solidFill>
              </a:rPr>
              <a:t>是默认挂装选项</a:t>
            </a:r>
            <a:r>
              <a:rPr lang="en-US" altLang="zh-CN" dirty="0">
                <a:solidFill>
                  <a:srgbClr val="C00000"/>
                </a:solidFill>
              </a:rPr>
              <a:t>)</a:t>
            </a:r>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57</a:t>
            </a:fld>
            <a:endParaRPr lang="en-US" altLang="zh-CN" dirty="0"/>
          </a:p>
        </p:txBody>
      </p:sp>
    </p:spTree>
    <p:extLst>
      <p:ext uri="{BB962C8B-B14F-4D97-AF65-F5344CB8AC3E}">
        <p14:creationId xmlns:p14="http://schemas.microsoft.com/office/powerpoint/2010/main" val="421690403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ACL</a:t>
            </a:r>
            <a:r>
              <a:rPr lang="zh-CN" altLang="en-US" dirty="0"/>
              <a:t>类型</a:t>
            </a:r>
          </a:p>
        </p:txBody>
      </p:sp>
      <p:sp>
        <p:nvSpPr>
          <p:cNvPr id="3" name="内容占位符 2"/>
          <p:cNvSpPr>
            <a:spLocks noGrp="1"/>
          </p:cNvSpPr>
          <p:nvPr>
            <p:ph idx="1"/>
          </p:nvPr>
        </p:nvSpPr>
        <p:spPr/>
        <p:txBody>
          <a:bodyPr/>
          <a:lstStyle/>
          <a:p>
            <a:r>
              <a:rPr lang="zh-CN" altLang="en-US" dirty="0"/>
              <a:t>存取 </a:t>
            </a:r>
            <a:r>
              <a:rPr lang="en-US" altLang="zh-CN" dirty="0"/>
              <a:t>ACL</a:t>
            </a:r>
            <a:r>
              <a:rPr lang="zh-CN" altLang="en-US" dirty="0"/>
              <a:t>（</a:t>
            </a:r>
            <a:r>
              <a:rPr lang="en-US" altLang="zh-CN" dirty="0"/>
              <a:t>access ACLs</a:t>
            </a:r>
            <a:r>
              <a:rPr lang="zh-CN" altLang="en-US" dirty="0"/>
              <a:t>） </a:t>
            </a:r>
          </a:p>
          <a:p>
            <a:pPr lvl="1"/>
            <a:r>
              <a:rPr lang="zh-CN" altLang="en-US" dirty="0"/>
              <a:t>是对指定文件或目录的存取控制列表。 </a:t>
            </a:r>
          </a:p>
          <a:p>
            <a:r>
              <a:rPr lang="zh-CN" altLang="en-US" dirty="0"/>
              <a:t>默认 </a:t>
            </a:r>
            <a:r>
              <a:rPr lang="en-US" altLang="zh-CN" dirty="0"/>
              <a:t>ACL</a:t>
            </a:r>
            <a:r>
              <a:rPr lang="zh-CN" altLang="en-US" dirty="0"/>
              <a:t>（</a:t>
            </a:r>
            <a:r>
              <a:rPr lang="en-US" altLang="zh-CN" dirty="0"/>
              <a:t>default ACLs</a:t>
            </a:r>
            <a:r>
              <a:rPr lang="zh-CN" altLang="en-US" dirty="0"/>
              <a:t>）</a:t>
            </a:r>
            <a:endParaRPr lang="en-US" altLang="zh-CN" dirty="0"/>
          </a:p>
          <a:p>
            <a:pPr lvl="1"/>
            <a:r>
              <a:rPr lang="zh-CN" altLang="en-US" dirty="0"/>
              <a:t>只能和目录相关。 </a:t>
            </a:r>
          </a:p>
          <a:p>
            <a:pPr lvl="1"/>
            <a:r>
              <a:rPr lang="zh-CN" altLang="en-US" dirty="0"/>
              <a:t>若目录中的文件没有存取 </a:t>
            </a:r>
            <a:r>
              <a:rPr lang="en-US" altLang="zh-CN" dirty="0"/>
              <a:t>ACL</a:t>
            </a:r>
            <a:r>
              <a:rPr lang="zh-CN" altLang="en-US" dirty="0"/>
              <a:t>，就会使用该目录的默认 </a:t>
            </a:r>
            <a:r>
              <a:rPr lang="en-US" altLang="zh-CN" dirty="0"/>
              <a:t>ACL</a:t>
            </a:r>
            <a:r>
              <a:rPr lang="zh-CN" altLang="en-US" dirty="0"/>
              <a:t>。但是访问</a:t>
            </a:r>
            <a:r>
              <a:rPr lang="en-US" altLang="zh-CN" dirty="0"/>
              <a:t>ACL</a:t>
            </a:r>
            <a:r>
              <a:rPr lang="zh-CN" altLang="en-US" dirty="0"/>
              <a:t>的优先级更高。</a:t>
            </a:r>
          </a:p>
          <a:p>
            <a:pPr lvl="1"/>
            <a:r>
              <a:rPr lang="zh-CN" altLang="en-US" dirty="0"/>
              <a:t>默认 </a:t>
            </a:r>
            <a:r>
              <a:rPr lang="en-US" altLang="zh-CN" dirty="0"/>
              <a:t>ACL </a:t>
            </a:r>
            <a:r>
              <a:rPr lang="zh-CN" altLang="en-US" dirty="0"/>
              <a:t>是可选的。</a:t>
            </a:r>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58</a:t>
            </a:fld>
            <a:endParaRPr lang="en-US" altLang="zh-CN" dirty="0"/>
          </a:p>
        </p:txBody>
      </p:sp>
    </p:spTree>
    <p:extLst>
      <p:ext uri="{BB962C8B-B14F-4D97-AF65-F5344CB8AC3E}">
        <p14:creationId xmlns:p14="http://schemas.microsoft.com/office/powerpoint/2010/main" val="95066234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ACL</a:t>
            </a:r>
            <a:r>
              <a:rPr lang="zh-CN" altLang="en-US" dirty="0"/>
              <a:t>工具</a:t>
            </a:r>
          </a:p>
        </p:txBody>
      </p:sp>
      <p:sp>
        <p:nvSpPr>
          <p:cNvPr id="3" name="内容占位符 2"/>
          <p:cNvSpPr>
            <a:spLocks noGrp="1"/>
          </p:cNvSpPr>
          <p:nvPr>
            <p:ph idx="1"/>
          </p:nvPr>
        </p:nvSpPr>
        <p:spPr>
          <a:xfrm>
            <a:off x="1981200" y="1556793"/>
            <a:ext cx="8229600" cy="4574133"/>
          </a:xfrm>
        </p:spPr>
        <p:txBody>
          <a:bodyPr/>
          <a:lstStyle/>
          <a:p>
            <a:r>
              <a:rPr lang="zh-CN" altLang="en-US" dirty="0"/>
              <a:t>在</a:t>
            </a:r>
            <a:r>
              <a:rPr lang="en-US" altLang="zh-CN" dirty="0"/>
              <a:t>RHEL/</a:t>
            </a:r>
            <a:r>
              <a:rPr lang="en-US" altLang="zh-CN" dirty="0" err="1"/>
              <a:t>CentOS</a:t>
            </a:r>
            <a:r>
              <a:rPr lang="zh-CN" altLang="en-US" dirty="0"/>
              <a:t>中由 </a:t>
            </a:r>
            <a:r>
              <a:rPr lang="en-US" altLang="zh-CN" dirty="0" err="1">
                <a:solidFill>
                  <a:schemeClr val="accent6">
                    <a:lumMod val="75000"/>
                  </a:schemeClr>
                </a:solidFill>
              </a:rPr>
              <a:t>acl</a:t>
            </a:r>
            <a:r>
              <a:rPr lang="en-US" altLang="zh-CN" dirty="0">
                <a:solidFill>
                  <a:schemeClr val="accent6">
                    <a:lumMod val="75000"/>
                  </a:schemeClr>
                </a:solidFill>
              </a:rPr>
              <a:t> </a:t>
            </a:r>
            <a:r>
              <a:rPr lang="zh-CN" altLang="en-US" dirty="0"/>
              <a:t>软件包提供</a:t>
            </a:r>
            <a:endParaRPr lang="en-US" altLang="zh-CN" dirty="0"/>
          </a:p>
          <a:p>
            <a:pPr lvl="1"/>
            <a:r>
              <a:rPr lang="en-US" altLang="zh-CN" dirty="0" err="1"/>
              <a:t>getfacl</a:t>
            </a:r>
            <a:r>
              <a:rPr lang="en-US" altLang="zh-CN" dirty="0"/>
              <a:t> – </a:t>
            </a:r>
            <a:r>
              <a:rPr lang="zh-CN" altLang="en-US" dirty="0"/>
              <a:t>获取文件的</a:t>
            </a:r>
            <a:r>
              <a:rPr lang="en-US" altLang="zh-CN" dirty="0"/>
              <a:t>FACL</a:t>
            </a:r>
            <a:r>
              <a:rPr lang="zh-CN" altLang="en-US" dirty="0"/>
              <a:t>信息</a:t>
            </a:r>
            <a:endParaRPr lang="en-US" altLang="zh-CN" dirty="0"/>
          </a:p>
          <a:p>
            <a:pPr lvl="1">
              <a:buNone/>
            </a:pPr>
            <a:r>
              <a:rPr lang="en-US" altLang="zh-CN" dirty="0">
                <a:solidFill>
                  <a:schemeClr val="accent6">
                    <a:lumMod val="75000"/>
                  </a:schemeClr>
                </a:solidFill>
              </a:rPr>
              <a:t>    </a:t>
            </a:r>
            <a:r>
              <a:rPr lang="en-US" altLang="zh-CN" dirty="0" err="1">
                <a:solidFill>
                  <a:schemeClr val="accent6">
                    <a:lumMod val="75000"/>
                  </a:schemeClr>
                </a:solidFill>
              </a:rPr>
              <a:t>getfacl</a:t>
            </a:r>
            <a:r>
              <a:rPr lang="en-US" altLang="zh-CN" dirty="0">
                <a:solidFill>
                  <a:schemeClr val="accent6">
                    <a:lumMod val="75000"/>
                  </a:schemeClr>
                </a:solidFill>
              </a:rPr>
              <a:t>  &lt;</a:t>
            </a:r>
            <a:r>
              <a:rPr lang="en-US" altLang="zh-CN" dirty="0" err="1">
                <a:solidFill>
                  <a:schemeClr val="accent6">
                    <a:lumMod val="75000"/>
                  </a:schemeClr>
                </a:solidFill>
              </a:rPr>
              <a:t>file|directory</a:t>
            </a:r>
            <a:r>
              <a:rPr lang="en-US" altLang="zh-CN" dirty="0">
                <a:solidFill>
                  <a:schemeClr val="accent6">
                    <a:lumMod val="75000"/>
                  </a:schemeClr>
                </a:solidFill>
              </a:rPr>
              <a:t>&gt;</a:t>
            </a:r>
            <a:endParaRPr lang="zh-CN" altLang="en-US" dirty="0">
              <a:solidFill>
                <a:schemeClr val="accent6">
                  <a:lumMod val="75000"/>
                </a:schemeClr>
              </a:solidFill>
            </a:endParaRPr>
          </a:p>
          <a:p>
            <a:pPr lvl="1"/>
            <a:r>
              <a:rPr lang="en-US" altLang="zh-CN" dirty="0" err="1"/>
              <a:t>setfacl</a:t>
            </a:r>
            <a:r>
              <a:rPr lang="en-US" altLang="zh-CN" dirty="0"/>
              <a:t> – </a:t>
            </a:r>
            <a:r>
              <a:rPr lang="zh-CN" altLang="en-US" dirty="0"/>
              <a:t>设置文件的</a:t>
            </a:r>
            <a:r>
              <a:rPr lang="en-US" altLang="zh-CN" dirty="0"/>
              <a:t>FACL</a:t>
            </a:r>
            <a:r>
              <a:rPr lang="zh-CN" altLang="en-US" dirty="0"/>
              <a:t>信息</a:t>
            </a:r>
            <a:endParaRPr lang="en-US" altLang="zh-CN" dirty="0"/>
          </a:p>
          <a:p>
            <a:r>
              <a:rPr lang="zh-CN" altLang="en-US" dirty="0"/>
              <a:t>自动获得</a:t>
            </a:r>
            <a:r>
              <a:rPr lang="en-US" altLang="zh-CN" dirty="0"/>
              <a:t>ACL</a:t>
            </a:r>
            <a:r>
              <a:rPr lang="zh-CN" altLang="en-US" dirty="0"/>
              <a:t>权限</a:t>
            </a:r>
            <a:endParaRPr lang="en-US" altLang="zh-CN" dirty="0"/>
          </a:p>
          <a:p>
            <a:pPr lvl="1"/>
            <a:r>
              <a:rPr lang="zh-CN" altLang="en-US" dirty="0"/>
              <a:t>若目录已设置了默认</a:t>
            </a:r>
            <a:r>
              <a:rPr lang="en-US" altLang="zh-CN" dirty="0"/>
              <a:t>ACL</a:t>
            </a:r>
            <a:r>
              <a:rPr lang="zh-CN" altLang="en-US" dirty="0"/>
              <a:t>，则新创建的文件将从其目录继承默认</a:t>
            </a:r>
            <a:r>
              <a:rPr lang="en-US" altLang="zh-CN" dirty="0"/>
              <a:t>ACL</a:t>
            </a:r>
            <a:r>
              <a:rPr lang="zh-CN" altLang="en-US" dirty="0"/>
              <a:t>设置。 </a:t>
            </a:r>
          </a:p>
          <a:p>
            <a:pPr lvl="1"/>
            <a:r>
              <a:rPr lang="zh-CN" altLang="en-US" dirty="0"/>
              <a:t>使用 </a:t>
            </a:r>
            <a:r>
              <a:rPr lang="en-US" altLang="zh-CN" dirty="0" err="1"/>
              <a:t>mv</a:t>
            </a:r>
            <a:r>
              <a:rPr lang="en-US" altLang="zh-CN" dirty="0"/>
              <a:t> </a:t>
            </a:r>
            <a:r>
              <a:rPr lang="zh-CN" altLang="en-US" dirty="0"/>
              <a:t>命令和 </a:t>
            </a:r>
            <a:r>
              <a:rPr lang="en-US" altLang="zh-CN" dirty="0"/>
              <a:t>cp -p </a:t>
            </a:r>
            <a:r>
              <a:rPr lang="zh-CN" altLang="en-US" dirty="0"/>
              <a:t>命令操作文件时将保持 </a:t>
            </a:r>
            <a:r>
              <a:rPr lang="en-US" altLang="zh-CN" dirty="0"/>
              <a:t>ACL </a:t>
            </a:r>
            <a:r>
              <a:rPr lang="zh-CN" altLang="en-US" dirty="0"/>
              <a:t>设置。</a:t>
            </a:r>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59</a:t>
            </a:fld>
            <a:endParaRPr lang="en-US" altLang="zh-CN" dirty="0"/>
          </a:p>
        </p:txBody>
      </p:sp>
    </p:spTree>
    <p:extLst>
      <p:ext uri="{BB962C8B-B14F-4D97-AF65-F5344CB8AC3E}">
        <p14:creationId xmlns:p14="http://schemas.microsoft.com/office/powerpoint/2010/main" val="3267870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07EF6B7-1338-4443-8C46-6A318D952D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DAAE4CDD-124C-4DCF-9584-B6033B545D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686834" y="1153572"/>
            <a:ext cx="3200400" cy="4461163"/>
          </a:xfrm>
        </p:spPr>
        <p:txBody>
          <a:bodyPr>
            <a:normAutofit/>
          </a:bodyPr>
          <a:lstStyle/>
          <a:p>
            <a:r>
              <a:rPr lang="zh-CN" altLang="en-US">
                <a:solidFill>
                  <a:srgbClr val="FFFFFF"/>
                </a:solidFill>
              </a:rPr>
              <a:t>标准组和私有组</a:t>
            </a:r>
            <a:endParaRPr lang="en-US" altLang="zh-CN">
              <a:solidFill>
                <a:srgbClr val="FFFFFF"/>
              </a:solidFill>
            </a:endParaRPr>
          </a:p>
        </p:txBody>
      </p:sp>
      <p:sp>
        <p:nvSpPr>
          <p:cNvPr id="15" name="Arc 14">
            <a:extLst>
              <a:ext uri="{FF2B5EF4-FFF2-40B4-BE49-F238E27FC236}">
                <a16:creationId xmlns:a16="http://schemas.microsoft.com/office/drawing/2014/main"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内容占位符 2"/>
          <p:cNvSpPr>
            <a:spLocks noGrp="1"/>
          </p:cNvSpPr>
          <p:nvPr>
            <p:ph idx="1"/>
          </p:nvPr>
        </p:nvSpPr>
        <p:spPr>
          <a:xfrm>
            <a:off x="4447308" y="591344"/>
            <a:ext cx="6906491" cy="5585619"/>
          </a:xfrm>
        </p:spPr>
        <p:txBody>
          <a:bodyPr anchor="ctr">
            <a:normAutofit/>
          </a:bodyPr>
          <a:lstStyle/>
          <a:p>
            <a:r>
              <a:rPr lang="zh-CN" altLang="en-US" dirty="0"/>
              <a:t>标准组</a:t>
            </a:r>
            <a:endParaRPr lang="en-US" altLang="zh-CN" dirty="0"/>
          </a:p>
          <a:p>
            <a:pPr lvl="1"/>
            <a:r>
              <a:rPr lang="zh-CN" altLang="en-US" dirty="0"/>
              <a:t>标准组可以容纳多个用户</a:t>
            </a:r>
            <a:endParaRPr lang="en-US" altLang="zh-CN" dirty="0"/>
          </a:p>
          <a:p>
            <a:pPr lvl="1"/>
            <a:r>
              <a:rPr lang="zh-CN" altLang="en-US" dirty="0"/>
              <a:t>若使用标准组，在创建一个新的用户时就应该指定他所属于的组</a:t>
            </a:r>
            <a:endParaRPr lang="en-US" altLang="zh-CN" dirty="0"/>
          </a:p>
          <a:p>
            <a:r>
              <a:rPr lang="zh-CN" altLang="en-US" dirty="0"/>
              <a:t>私有组</a:t>
            </a:r>
            <a:endParaRPr lang="en-US" altLang="zh-CN" dirty="0"/>
          </a:p>
          <a:p>
            <a:pPr lvl="1"/>
            <a:r>
              <a:rPr lang="zh-CN" altLang="en-US" dirty="0"/>
              <a:t>私有组中只有用户自己</a:t>
            </a:r>
            <a:endParaRPr lang="en-US" altLang="zh-CN" dirty="0"/>
          </a:p>
          <a:p>
            <a:pPr lvl="1"/>
            <a:r>
              <a:rPr lang="zh-CN" altLang="en-US" dirty="0"/>
              <a:t>当在创建一个新用户时， 若没有指定他所属于的组，</a:t>
            </a:r>
            <a:r>
              <a:rPr lang="en-US" altLang="zh-CN" dirty="0"/>
              <a:t>RHEL/</a:t>
            </a:r>
            <a:r>
              <a:rPr lang="en-US" altLang="zh-CN" dirty="0" err="1"/>
              <a:t>CentOS</a:t>
            </a:r>
            <a:r>
              <a:rPr lang="zh-CN" altLang="en-US" dirty="0"/>
              <a:t>就建立一个和该用户同名的私有组，且用户被分配到这个私有组中</a:t>
            </a:r>
            <a:endParaRPr lang="en-US" altLang="zh-CN" dirty="0"/>
          </a:p>
        </p:txBody>
      </p:sp>
      <p:sp>
        <p:nvSpPr>
          <p:cNvPr id="6" name="灯片编号占位符 5"/>
          <p:cNvSpPr>
            <a:spLocks noGrp="1"/>
          </p:cNvSpPr>
          <p:nvPr>
            <p:ph type="sldNum" sz="quarter" idx="12"/>
          </p:nvPr>
        </p:nvSpPr>
        <p:spPr>
          <a:xfrm>
            <a:off x="9541564" y="6356350"/>
            <a:ext cx="1812235" cy="365125"/>
          </a:xfrm>
        </p:spPr>
        <p:txBody>
          <a:bodyPr>
            <a:normAutofit/>
          </a:bodyPr>
          <a:lstStyle/>
          <a:p>
            <a:pPr>
              <a:spcAft>
                <a:spcPts val="600"/>
              </a:spcAft>
            </a:pPr>
            <a:fld id="{1D884F6B-D068-45E9-B250-41F0C46488DC}" type="slidenum">
              <a:rPr lang="en-US" altLang="zh-CN" smtClean="0"/>
              <a:pPr>
                <a:spcAft>
                  <a:spcPts val="600"/>
                </a:spcAft>
              </a:pPr>
              <a:t>6</a:t>
            </a:fld>
            <a:endParaRPr lang="en-US" altLang="zh-CN"/>
          </a:p>
        </p:txBody>
      </p:sp>
    </p:spTree>
    <p:extLst>
      <p:ext uri="{BB962C8B-B14F-4D97-AF65-F5344CB8AC3E}">
        <p14:creationId xmlns:p14="http://schemas.microsoft.com/office/powerpoint/2010/main" val="419688819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setfacl</a:t>
            </a:r>
            <a:r>
              <a:rPr lang="zh-CN" altLang="en-US" dirty="0"/>
              <a:t>命令</a:t>
            </a:r>
          </a:p>
        </p:txBody>
      </p:sp>
      <p:sp>
        <p:nvSpPr>
          <p:cNvPr id="3" name="内容占位符 2"/>
          <p:cNvSpPr>
            <a:spLocks noGrp="1"/>
          </p:cNvSpPr>
          <p:nvPr>
            <p:ph idx="1"/>
          </p:nvPr>
        </p:nvSpPr>
        <p:spPr/>
        <p:txBody>
          <a:bodyPr/>
          <a:lstStyle/>
          <a:p>
            <a:r>
              <a:rPr lang="zh-CN" altLang="en-US" dirty="0"/>
              <a:t>语法</a:t>
            </a:r>
          </a:p>
          <a:p>
            <a:pPr lvl="1"/>
            <a:r>
              <a:rPr lang="en-US" altLang="zh-CN" b="1" dirty="0" err="1"/>
              <a:t>setfacl</a:t>
            </a:r>
            <a:r>
              <a:rPr lang="en-US" altLang="zh-CN" b="1" dirty="0"/>
              <a:t> [-R] {-m|-x} &lt;rules&gt; &lt;files or directory&gt;</a:t>
            </a:r>
          </a:p>
          <a:p>
            <a:r>
              <a:rPr lang="zh-CN" altLang="en-US" dirty="0"/>
              <a:t>说明</a:t>
            </a:r>
          </a:p>
          <a:p>
            <a:pPr lvl="1"/>
            <a:r>
              <a:rPr lang="en-US" altLang="zh-CN" dirty="0"/>
              <a:t>-R</a:t>
            </a:r>
            <a:r>
              <a:rPr lang="zh-CN" altLang="en-US" dirty="0"/>
              <a:t>选项用于对目录进行递归操作</a:t>
            </a:r>
          </a:p>
          <a:p>
            <a:pPr lvl="1"/>
            <a:r>
              <a:rPr lang="en-US" altLang="zh-CN" dirty="0"/>
              <a:t>-m</a:t>
            </a:r>
            <a:r>
              <a:rPr lang="zh-CN" altLang="en-US" dirty="0"/>
              <a:t>选项表示修改</a:t>
            </a:r>
            <a:r>
              <a:rPr lang="en-US" altLang="zh-CN" dirty="0"/>
              <a:t>ACL</a:t>
            </a:r>
            <a:r>
              <a:rPr lang="zh-CN" altLang="en-US" dirty="0"/>
              <a:t>权限</a:t>
            </a:r>
            <a:endParaRPr lang="en-US" altLang="zh-CN" dirty="0"/>
          </a:p>
          <a:p>
            <a:pPr lvl="1"/>
            <a:r>
              <a:rPr lang="en-US" altLang="zh-CN" dirty="0"/>
              <a:t>-x</a:t>
            </a:r>
            <a:r>
              <a:rPr lang="zh-CN" altLang="en-US" dirty="0"/>
              <a:t>选项表示删除</a:t>
            </a:r>
            <a:r>
              <a:rPr lang="en-US" altLang="zh-CN" dirty="0"/>
              <a:t>ACL</a:t>
            </a:r>
            <a:r>
              <a:rPr lang="zh-CN" altLang="en-US" dirty="0"/>
              <a:t>权限</a:t>
            </a:r>
            <a:endParaRPr lang="en-US" altLang="zh-CN" dirty="0"/>
          </a:p>
          <a:p>
            <a:pPr lvl="1"/>
            <a:r>
              <a:rPr lang="en-US" altLang="zh-CN" dirty="0"/>
              <a:t>rules</a:t>
            </a:r>
            <a:r>
              <a:rPr lang="zh-CN" altLang="en-US" dirty="0"/>
              <a:t>为要设置的</a:t>
            </a:r>
            <a:r>
              <a:rPr lang="en-US" altLang="zh-CN" dirty="0"/>
              <a:t>ACL</a:t>
            </a:r>
            <a:r>
              <a:rPr lang="zh-CN" altLang="en-US" dirty="0"/>
              <a:t>规则</a:t>
            </a:r>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60</a:t>
            </a:fld>
            <a:endParaRPr lang="en-US" altLang="zh-CN" dirty="0"/>
          </a:p>
        </p:txBody>
      </p:sp>
    </p:spTree>
    <p:extLst>
      <p:ext uri="{BB962C8B-B14F-4D97-AF65-F5344CB8AC3E}">
        <p14:creationId xmlns:p14="http://schemas.microsoft.com/office/powerpoint/2010/main" val="79215441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setfacl</a:t>
            </a:r>
            <a:r>
              <a:rPr lang="zh-CN" altLang="en-US" dirty="0"/>
              <a:t>命令中的</a:t>
            </a:r>
            <a:r>
              <a:rPr lang="en-US" altLang="zh-CN" dirty="0"/>
              <a:t>ACL</a:t>
            </a:r>
            <a:r>
              <a:rPr lang="zh-CN" altLang="en-US" dirty="0"/>
              <a:t>规则</a:t>
            </a:r>
          </a:p>
        </p:txBody>
      </p:sp>
      <p:sp>
        <p:nvSpPr>
          <p:cNvPr id="3" name="内容占位符 2"/>
          <p:cNvSpPr>
            <a:spLocks noGrp="1"/>
          </p:cNvSpPr>
          <p:nvPr>
            <p:ph idx="1"/>
          </p:nvPr>
        </p:nvSpPr>
        <p:spPr>
          <a:xfrm>
            <a:off x="1981200" y="3861049"/>
            <a:ext cx="8229600" cy="2269877"/>
          </a:xfrm>
        </p:spPr>
        <p:txBody>
          <a:bodyPr/>
          <a:lstStyle/>
          <a:p>
            <a:r>
              <a:rPr lang="zh-CN" altLang="en-US" dirty="0"/>
              <a:t>当使用</a:t>
            </a:r>
            <a:r>
              <a:rPr lang="en-US" altLang="zh-CN" dirty="0"/>
              <a:t>d:</a:t>
            </a:r>
            <a:r>
              <a:rPr lang="zh-CN" altLang="en-US" dirty="0"/>
              <a:t>前缀时用于设置默认</a:t>
            </a:r>
            <a:r>
              <a:rPr lang="en-US" altLang="zh-CN" dirty="0"/>
              <a:t>ACL</a:t>
            </a:r>
            <a:r>
              <a:rPr lang="zh-CN" altLang="en-US" dirty="0"/>
              <a:t>，当使用</a:t>
            </a:r>
            <a:r>
              <a:rPr lang="en-US" altLang="zh-CN" dirty="0"/>
              <a:t>d:</a:t>
            </a:r>
            <a:r>
              <a:rPr lang="zh-CN" altLang="en-US" dirty="0"/>
              <a:t>前缀时只能对目录设置</a:t>
            </a:r>
          </a:p>
          <a:p>
            <a:r>
              <a:rPr lang="en-US" altLang="zh-CN" dirty="0"/>
              <a:t>perms</a:t>
            </a:r>
            <a:r>
              <a:rPr lang="zh-CN" altLang="en-US" dirty="0"/>
              <a:t>为</a:t>
            </a:r>
            <a:r>
              <a:rPr lang="en-US" altLang="zh-CN" dirty="0"/>
              <a:t>r</a:t>
            </a:r>
            <a:r>
              <a:rPr lang="zh-CN" altLang="en-US" dirty="0"/>
              <a:t>、</a:t>
            </a:r>
            <a:r>
              <a:rPr lang="en-US" altLang="zh-CN" dirty="0"/>
              <a:t>w</a:t>
            </a:r>
            <a:r>
              <a:rPr lang="zh-CN" altLang="en-US" dirty="0"/>
              <a:t>、</a:t>
            </a:r>
            <a:r>
              <a:rPr lang="en-US" altLang="zh-CN" dirty="0"/>
              <a:t>x</a:t>
            </a:r>
            <a:r>
              <a:rPr lang="zh-CN" altLang="en-US" dirty="0"/>
              <a:t>、</a:t>
            </a:r>
            <a:r>
              <a:rPr lang="en-US" altLang="zh-CN" dirty="0"/>
              <a:t>-</a:t>
            </a:r>
            <a:r>
              <a:rPr lang="zh-CN" altLang="en-US" dirty="0"/>
              <a:t>或其组合</a:t>
            </a:r>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61</a:t>
            </a:fld>
            <a:endParaRPr lang="en-US" altLang="zh-CN" dirty="0"/>
          </a:p>
        </p:txBody>
      </p:sp>
      <p:sp>
        <p:nvSpPr>
          <p:cNvPr id="7" name="TextBox 6"/>
          <p:cNvSpPr txBox="1"/>
          <p:nvPr/>
        </p:nvSpPr>
        <p:spPr>
          <a:xfrm>
            <a:off x="2063552" y="1700809"/>
            <a:ext cx="7992888" cy="1323439"/>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altLang="zh-CN" sz="2000" dirty="0"/>
              <a:t>[d:]u:uid:perms 	— </a:t>
            </a:r>
            <a:r>
              <a:rPr lang="zh-CN" altLang="en-US" sz="2000" dirty="0"/>
              <a:t>为指定的用户（使用 </a:t>
            </a:r>
            <a:r>
              <a:rPr lang="en-US" altLang="zh-CN" sz="2000" dirty="0"/>
              <a:t>UID </a:t>
            </a:r>
            <a:r>
              <a:rPr lang="zh-CN" altLang="en-US" sz="2000" dirty="0"/>
              <a:t>或用户名）设置</a:t>
            </a:r>
            <a:r>
              <a:rPr lang="en-US" altLang="zh-CN" sz="2000" dirty="0"/>
              <a:t>ACL</a:t>
            </a:r>
            <a:r>
              <a:rPr lang="zh-CN" altLang="en-US" sz="2000" dirty="0"/>
              <a:t>权限</a:t>
            </a:r>
          </a:p>
          <a:p>
            <a:r>
              <a:rPr lang="en-US" altLang="zh-CN" sz="2000" dirty="0"/>
              <a:t>[d:]g:gid:perms</a:t>
            </a:r>
            <a:r>
              <a:rPr lang="en-US" altLang="zh-CN" sz="2000"/>
              <a:t>	— </a:t>
            </a:r>
            <a:r>
              <a:rPr lang="zh-CN" altLang="en-US" sz="2000" dirty="0"/>
              <a:t>为指定的组（使用 </a:t>
            </a:r>
            <a:r>
              <a:rPr lang="en-US" altLang="zh-CN" sz="2000" dirty="0"/>
              <a:t>GID </a:t>
            </a:r>
            <a:r>
              <a:rPr lang="zh-CN" altLang="en-US" sz="2000" dirty="0"/>
              <a:t>或组名）设置</a:t>
            </a:r>
            <a:r>
              <a:rPr lang="en-US" altLang="zh-CN" sz="2000" dirty="0"/>
              <a:t>ACL</a:t>
            </a:r>
            <a:r>
              <a:rPr lang="zh-CN" altLang="en-US" sz="2000" dirty="0"/>
              <a:t>权限</a:t>
            </a:r>
          </a:p>
          <a:p>
            <a:r>
              <a:rPr lang="en-US" altLang="zh-CN" sz="2000" dirty="0"/>
              <a:t>[d:]o:[:]perms	— </a:t>
            </a:r>
            <a:r>
              <a:rPr lang="zh-CN" altLang="en-US" sz="2000" dirty="0"/>
              <a:t>为其他用户设置</a:t>
            </a:r>
            <a:r>
              <a:rPr lang="en-US" altLang="zh-CN" sz="2000" dirty="0"/>
              <a:t>ACL</a:t>
            </a:r>
            <a:r>
              <a:rPr lang="zh-CN" altLang="en-US" sz="2000" dirty="0"/>
              <a:t>权限</a:t>
            </a:r>
          </a:p>
          <a:p>
            <a:r>
              <a:rPr lang="en-US" altLang="zh-CN" sz="2000" dirty="0"/>
              <a:t>[d:]m:[:]perms	— </a:t>
            </a:r>
            <a:r>
              <a:rPr lang="zh-CN" altLang="en-US" sz="2000" dirty="0"/>
              <a:t>设置有效的访问掩码</a:t>
            </a:r>
          </a:p>
        </p:txBody>
      </p:sp>
    </p:spTree>
    <p:extLst>
      <p:ext uri="{BB962C8B-B14F-4D97-AF65-F5344CB8AC3E}">
        <p14:creationId xmlns:p14="http://schemas.microsoft.com/office/powerpoint/2010/main" val="22870822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setfacl</a:t>
            </a:r>
            <a:r>
              <a:rPr lang="zh-CN" altLang="en-US" dirty="0"/>
              <a:t>命令举例</a:t>
            </a:r>
          </a:p>
        </p:txBody>
      </p:sp>
      <p:sp>
        <p:nvSpPr>
          <p:cNvPr id="3" name="内容占位符 2"/>
          <p:cNvSpPr>
            <a:spLocks noGrp="1"/>
          </p:cNvSpPr>
          <p:nvPr>
            <p:ph idx="1"/>
          </p:nvPr>
        </p:nvSpPr>
        <p:spPr/>
        <p:txBody>
          <a:bodyPr/>
          <a:lstStyle/>
          <a:p>
            <a:r>
              <a:rPr lang="en-US" altLang="zh-CN" dirty="0" err="1">
                <a:solidFill>
                  <a:schemeClr val="accent6">
                    <a:lumMod val="75000"/>
                  </a:schemeClr>
                </a:solidFill>
              </a:rPr>
              <a:t>setfacl</a:t>
            </a:r>
            <a:r>
              <a:rPr lang="en-US" altLang="zh-CN" dirty="0">
                <a:solidFill>
                  <a:schemeClr val="accent6">
                    <a:lumMod val="75000"/>
                  </a:schemeClr>
                </a:solidFill>
              </a:rPr>
              <a:t> -m  u:gandolf:rwx </a:t>
            </a:r>
            <a:r>
              <a:rPr lang="en-US" altLang="zh-CN" dirty="0" err="1">
                <a:solidFill>
                  <a:schemeClr val="accent6">
                    <a:lumMod val="75000"/>
                  </a:schemeClr>
                </a:solidFill>
              </a:rPr>
              <a:t>file|directory</a:t>
            </a:r>
            <a:endParaRPr lang="en-US" altLang="zh-CN" dirty="0">
              <a:solidFill>
                <a:schemeClr val="accent6">
                  <a:lumMod val="75000"/>
                </a:schemeClr>
              </a:solidFill>
            </a:endParaRPr>
          </a:p>
          <a:p>
            <a:r>
              <a:rPr lang="en-US" altLang="zh-CN" dirty="0" err="1">
                <a:solidFill>
                  <a:schemeClr val="accent6">
                    <a:lumMod val="75000"/>
                  </a:schemeClr>
                </a:solidFill>
              </a:rPr>
              <a:t>setfacl</a:t>
            </a:r>
            <a:r>
              <a:rPr lang="en-US" altLang="zh-CN" dirty="0">
                <a:solidFill>
                  <a:schemeClr val="accent6">
                    <a:lumMod val="75000"/>
                  </a:schemeClr>
                </a:solidFill>
              </a:rPr>
              <a:t> -m  g:nazgul:rw </a:t>
            </a:r>
            <a:r>
              <a:rPr lang="en-US" altLang="zh-CN" dirty="0" err="1">
                <a:solidFill>
                  <a:schemeClr val="accent6">
                    <a:lumMod val="75000"/>
                  </a:schemeClr>
                </a:solidFill>
              </a:rPr>
              <a:t>file|directory</a:t>
            </a:r>
            <a:endParaRPr lang="en-US" altLang="zh-CN" dirty="0">
              <a:solidFill>
                <a:schemeClr val="accent6">
                  <a:lumMod val="75000"/>
                </a:schemeClr>
              </a:solidFill>
            </a:endParaRPr>
          </a:p>
          <a:p>
            <a:r>
              <a:rPr lang="en-US" altLang="zh-CN" dirty="0" err="1">
                <a:solidFill>
                  <a:schemeClr val="accent6">
                    <a:lumMod val="75000"/>
                  </a:schemeClr>
                </a:solidFill>
              </a:rPr>
              <a:t>setfacl</a:t>
            </a:r>
            <a:r>
              <a:rPr lang="en-US" altLang="zh-CN" dirty="0">
                <a:solidFill>
                  <a:schemeClr val="accent6">
                    <a:lumMod val="75000"/>
                  </a:schemeClr>
                </a:solidFill>
              </a:rPr>
              <a:t> -m  d:u:frodo:rw  directory</a:t>
            </a:r>
          </a:p>
          <a:p>
            <a:r>
              <a:rPr lang="en-US" altLang="zh-CN" dirty="0" err="1">
                <a:solidFill>
                  <a:schemeClr val="accent6">
                    <a:lumMod val="75000"/>
                  </a:schemeClr>
                </a:solidFill>
              </a:rPr>
              <a:t>setfacl</a:t>
            </a:r>
            <a:r>
              <a:rPr lang="en-US" altLang="zh-CN" dirty="0">
                <a:solidFill>
                  <a:schemeClr val="accent6">
                    <a:lumMod val="75000"/>
                  </a:schemeClr>
                </a:solidFill>
              </a:rPr>
              <a:t> -x  u:samwise  </a:t>
            </a:r>
            <a:r>
              <a:rPr lang="en-US" altLang="zh-CN" dirty="0" err="1">
                <a:solidFill>
                  <a:schemeClr val="accent6">
                    <a:lumMod val="75000"/>
                  </a:schemeClr>
                </a:solidFill>
              </a:rPr>
              <a:t>file|directory</a:t>
            </a:r>
            <a:endParaRPr lang="en-US" altLang="zh-CN" dirty="0">
              <a:solidFill>
                <a:schemeClr val="accent6">
                  <a:lumMod val="75000"/>
                </a:schemeClr>
              </a:solidFill>
            </a:endParaRPr>
          </a:p>
          <a:p>
            <a:r>
              <a:rPr lang="en-US" altLang="zh-CN" dirty="0" err="1">
                <a:solidFill>
                  <a:schemeClr val="accent6">
                    <a:lumMod val="75000"/>
                  </a:schemeClr>
                </a:solidFill>
              </a:rPr>
              <a:t>setfacl</a:t>
            </a:r>
            <a:r>
              <a:rPr lang="en-US" altLang="zh-CN" dirty="0">
                <a:solidFill>
                  <a:schemeClr val="accent6">
                    <a:lumMod val="75000"/>
                  </a:schemeClr>
                </a:solidFill>
              </a:rPr>
              <a:t> -R -m g:doc:rwx,d:g:doc:rwx,g:everyone:--- /data/share/</a:t>
            </a:r>
            <a:endParaRPr lang="zh-CN" altLang="en-US" dirty="0">
              <a:solidFill>
                <a:schemeClr val="accent6">
                  <a:lumMod val="75000"/>
                </a:schemeClr>
              </a:solidFill>
            </a:endParaRPr>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62</a:t>
            </a:fld>
            <a:endParaRPr lang="en-US" altLang="zh-CN" dirty="0"/>
          </a:p>
        </p:txBody>
      </p:sp>
    </p:spTree>
    <p:extLst>
      <p:ext uri="{BB962C8B-B14F-4D97-AF65-F5344CB8AC3E}">
        <p14:creationId xmlns:p14="http://schemas.microsoft.com/office/powerpoint/2010/main" val="44459984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c</a:t>
            </a:r>
            <a:r>
              <a:rPr lang="en-US" altLang="zh-CN" dirty="0" err="1" smtClean="0"/>
              <a:t>p</a:t>
            </a:r>
            <a:r>
              <a:rPr lang="en-US" altLang="zh-CN" dirty="0" smtClean="0"/>
              <a:t> -p</a:t>
            </a:r>
            <a:endParaRPr lang="zh-CN" altLang="en-US" dirty="0"/>
          </a:p>
        </p:txBody>
      </p:sp>
      <p:sp>
        <p:nvSpPr>
          <p:cNvPr id="3" name="内容占位符 2"/>
          <p:cNvSpPr>
            <a:spLocks noGrp="1"/>
          </p:cNvSpPr>
          <p:nvPr>
            <p:ph idx="1"/>
          </p:nvPr>
        </p:nvSpPr>
        <p:spPr/>
        <p:txBody>
          <a:bodyPr/>
          <a:lstStyle/>
          <a:p>
            <a:r>
              <a:rPr lang="en-US" altLang="zh-CN" dirty="0"/>
              <a:t>-p(preserve)</a:t>
            </a:r>
            <a:r>
              <a:rPr lang="zh-CN" altLang="en-US" dirty="0"/>
              <a:t>： 使用 </a:t>
            </a:r>
            <a:r>
              <a:rPr lang="en-US" altLang="zh-CN" dirty="0"/>
              <a:t>-p </a:t>
            </a:r>
            <a:r>
              <a:rPr lang="zh-CN" altLang="en-US" dirty="0"/>
              <a:t>选项，</a:t>
            </a:r>
            <a:r>
              <a:rPr lang="en-US" altLang="zh-CN" dirty="0" err="1"/>
              <a:t>cp</a:t>
            </a:r>
            <a:r>
              <a:rPr lang="en-US" altLang="zh-CN" dirty="0"/>
              <a:t> </a:t>
            </a:r>
            <a:r>
              <a:rPr lang="zh-CN" altLang="en-US" dirty="0"/>
              <a:t>会在相应的目标文件中保留每个源文件的以下特征：最后一次修改数据的时间和最后一次访问的时间、所有权（仅在有权限的情况下）和文件权限位。</a:t>
            </a:r>
          </a:p>
          <a:p>
            <a:endParaRPr lang="zh-CN" altLang="en-US" dirty="0"/>
          </a:p>
          <a:p>
            <a:r>
              <a:rPr lang="zh-CN" altLang="en-US" dirty="0"/>
              <a:t>注意：要保存特征，您必须是系统</a:t>
            </a:r>
            <a:r>
              <a:rPr lang="zh-CN" altLang="en-US" dirty="0" smtClean="0"/>
              <a:t>的</a:t>
            </a:r>
            <a:r>
              <a:rPr lang="en-US" altLang="zh-CN" dirty="0" smtClean="0"/>
              <a:t>root</a:t>
            </a:r>
            <a:r>
              <a:rPr lang="zh-CN" altLang="en-US" dirty="0" smtClean="0"/>
              <a:t>用户</a:t>
            </a:r>
            <a:r>
              <a:rPr lang="zh-CN" altLang="en-US" dirty="0"/>
              <a:t>，否则特征会发生变化。</a:t>
            </a:r>
          </a:p>
        </p:txBody>
      </p:sp>
    </p:spTree>
    <p:extLst>
      <p:ext uri="{BB962C8B-B14F-4D97-AF65-F5344CB8AC3E}">
        <p14:creationId xmlns:p14="http://schemas.microsoft.com/office/powerpoint/2010/main" val="26450519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ext2/3/4 </a:t>
            </a:r>
            <a:r>
              <a:rPr lang="zh-CN" altLang="en-US" dirty="0" smtClean="0"/>
              <a:t>的文件扩展属性</a:t>
            </a:r>
            <a:r>
              <a:rPr lang="en-US" altLang="zh-CN" dirty="0" smtClean="0"/>
              <a:t>(*)</a:t>
            </a:r>
            <a:endParaRPr lang="zh-CN" altLang="en-US" dirty="0"/>
          </a:p>
        </p:txBody>
      </p:sp>
      <p:sp>
        <p:nvSpPr>
          <p:cNvPr id="3" name="内容占位符 2"/>
          <p:cNvSpPr>
            <a:spLocks noGrp="1"/>
          </p:cNvSpPr>
          <p:nvPr>
            <p:ph idx="1"/>
          </p:nvPr>
        </p:nvSpPr>
        <p:spPr>
          <a:xfrm>
            <a:off x="1981200" y="1340768"/>
            <a:ext cx="8229600" cy="1296144"/>
          </a:xfrm>
        </p:spPr>
        <p:txBody>
          <a:bodyPr/>
          <a:lstStyle/>
          <a:p>
            <a:r>
              <a:rPr lang="en-US" altLang="zh-CN" sz="2200" dirty="0"/>
              <a:t>Linux</a:t>
            </a:r>
            <a:r>
              <a:rPr lang="zh-CN" altLang="en-US" sz="2200" dirty="0"/>
              <a:t>内核中有大量安全特征。</a:t>
            </a:r>
            <a:r>
              <a:rPr lang="en-US" altLang="zh-CN" sz="2200" dirty="0"/>
              <a:t>EXT2/3/4 </a:t>
            </a:r>
            <a:r>
              <a:rPr lang="zh-CN" altLang="en-US" sz="2200" dirty="0"/>
              <a:t>文件系统的扩展属性（</a:t>
            </a:r>
            <a:r>
              <a:rPr lang="en-US" altLang="zh-CN" sz="2200" dirty="0"/>
              <a:t>Extended Attributes</a:t>
            </a:r>
            <a:r>
              <a:rPr lang="zh-CN" altLang="en-US" sz="2200" dirty="0"/>
              <a:t>）可以在某种程度上保护系统的安全。</a:t>
            </a:r>
            <a:endParaRPr lang="en-US" altLang="zh-CN" sz="2200" dirty="0"/>
          </a:p>
          <a:p>
            <a:r>
              <a:rPr lang="zh-CN" altLang="en-US" sz="2200" dirty="0"/>
              <a:t>常见的扩展属性</a:t>
            </a:r>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64</a:t>
            </a:fld>
            <a:endParaRPr lang="en-US" altLang="zh-CN" dirty="0"/>
          </a:p>
        </p:txBody>
      </p:sp>
      <p:graphicFrame>
        <p:nvGraphicFramePr>
          <p:cNvPr id="8" name="内容占位符 6"/>
          <p:cNvGraphicFramePr>
            <a:graphicFrameLocks/>
          </p:cNvGraphicFramePr>
          <p:nvPr/>
        </p:nvGraphicFramePr>
        <p:xfrm>
          <a:off x="1991545" y="2738720"/>
          <a:ext cx="8229601" cy="3210560"/>
        </p:xfrm>
        <a:graphic>
          <a:graphicData uri="http://schemas.openxmlformats.org/drawingml/2006/table">
            <a:tbl>
              <a:tblPr firstRow="1" bandRow="1">
                <a:tableStyleId>{21E4AEA4-8DFA-4A89-87EB-49C32662AFE0}</a:tableStyleId>
              </a:tblPr>
              <a:tblGrid>
                <a:gridCol w="1656184">
                  <a:extLst>
                    <a:ext uri="{9D8B030D-6E8A-4147-A177-3AD203B41FA5}">
                      <a16:colId xmlns:a16="http://schemas.microsoft.com/office/drawing/2014/main" val="20000"/>
                    </a:ext>
                  </a:extLst>
                </a:gridCol>
                <a:gridCol w="6573417">
                  <a:extLst>
                    <a:ext uri="{9D8B030D-6E8A-4147-A177-3AD203B41FA5}">
                      <a16:colId xmlns:a16="http://schemas.microsoft.com/office/drawing/2014/main" val="20001"/>
                    </a:ext>
                  </a:extLst>
                </a:gridCol>
              </a:tblGrid>
              <a:tr h="370840">
                <a:tc>
                  <a:txBody>
                    <a:bodyPr/>
                    <a:lstStyle/>
                    <a:p>
                      <a:r>
                        <a:rPr lang="zh-CN" altLang="en-US" dirty="0" smtClean="0"/>
                        <a:t>属性</a:t>
                      </a:r>
                      <a:endParaRPr lang="zh-CN" altLang="en-US" dirty="0"/>
                    </a:p>
                  </a:txBody>
                  <a:tcPr/>
                </a:tc>
                <a:tc>
                  <a:txBody>
                    <a:bodyPr/>
                    <a:lstStyle/>
                    <a:p>
                      <a:r>
                        <a:rPr lang="zh-CN" altLang="en-US" dirty="0" smtClean="0"/>
                        <a:t>说明</a:t>
                      </a:r>
                      <a:endParaRPr lang="zh-CN" altLang="en-US" dirty="0"/>
                    </a:p>
                  </a:txBody>
                  <a:tcPr/>
                </a:tc>
                <a:extLst>
                  <a:ext uri="{0D108BD9-81ED-4DB2-BD59-A6C34878D82A}">
                    <a16:rowId xmlns:a16="http://schemas.microsoft.com/office/drawing/2014/main" val="10000"/>
                  </a:ext>
                </a:extLst>
              </a:tr>
              <a:tr h="370840">
                <a:tc>
                  <a:txBody>
                    <a:bodyPr/>
                    <a:lstStyle/>
                    <a:p>
                      <a:r>
                        <a:rPr lang="en-US" altLang="zh-CN" dirty="0" smtClean="0"/>
                        <a:t>A</a:t>
                      </a:r>
                      <a:r>
                        <a:rPr lang="zh-CN" altLang="en-US" dirty="0" smtClean="0"/>
                        <a:t>（</a:t>
                      </a:r>
                      <a:r>
                        <a:rPr lang="en-US" altLang="zh-CN" dirty="0" err="1" smtClean="0"/>
                        <a:t>Atime</a:t>
                      </a:r>
                      <a:r>
                        <a:rPr lang="zh-CN" altLang="en-US" dirty="0" smtClean="0"/>
                        <a:t>）</a:t>
                      </a:r>
                      <a:endParaRPr lang="zh-CN" altLang="en-US" dirty="0"/>
                    </a:p>
                  </a:txBody>
                  <a:tcPr/>
                </a:tc>
                <a:tc>
                  <a:txBody>
                    <a:bodyPr/>
                    <a:lstStyle/>
                    <a:p>
                      <a:r>
                        <a:rPr lang="zh-CN" altLang="en-US" dirty="0" smtClean="0"/>
                        <a:t>告诉系统不要修改对这个文件的最后访问时间。</a:t>
                      </a:r>
                      <a:endParaRPr lang="zh-CN" altLang="en-US" dirty="0"/>
                    </a:p>
                  </a:txBody>
                  <a:tcPr/>
                </a:tc>
                <a:extLst>
                  <a:ext uri="{0D108BD9-81ED-4DB2-BD59-A6C34878D82A}">
                    <a16:rowId xmlns:a16="http://schemas.microsoft.com/office/drawing/2014/main" val="10001"/>
                  </a:ext>
                </a:extLst>
              </a:tr>
              <a:tr h="370840">
                <a:tc>
                  <a:txBody>
                    <a:bodyPr/>
                    <a:lstStyle/>
                    <a:p>
                      <a:r>
                        <a:rPr lang="en-US" altLang="zh-CN" dirty="0" smtClean="0"/>
                        <a:t>S</a:t>
                      </a:r>
                      <a:r>
                        <a:rPr lang="zh-CN" altLang="en-US" dirty="0" smtClean="0"/>
                        <a:t>（</a:t>
                      </a:r>
                      <a:r>
                        <a:rPr lang="en-US" altLang="zh-CN" dirty="0" smtClean="0"/>
                        <a:t>Sync</a:t>
                      </a:r>
                      <a:r>
                        <a:rPr lang="zh-CN" altLang="en-US" dirty="0" smtClean="0"/>
                        <a:t>）</a:t>
                      </a:r>
                      <a:endParaRPr lang="zh-CN" altLang="en-US" dirty="0"/>
                    </a:p>
                  </a:txBody>
                  <a:tcPr/>
                </a:tc>
                <a:tc>
                  <a:txBody>
                    <a:bodyPr/>
                    <a:lstStyle/>
                    <a:p>
                      <a:r>
                        <a:rPr lang="zh-CN" altLang="en-US" dirty="0" smtClean="0"/>
                        <a:t>一旦应用程序对这个文件执行了写操作，使系统立刻把修改的结果写到磁盘。</a:t>
                      </a:r>
                      <a:endParaRPr lang="zh-CN" altLang="en-US" dirty="0"/>
                    </a:p>
                  </a:txBody>
                  <a:tcPr/>
                </a:tc>
                <a:extLst>
                  <a:ext uri="{0D108BD9-81ED-4DB2-BD59-A6C34878D82A}">
                    <a16:rowId xmlns:a16="http://schemas.microsoft.com/office/drawing/2014/main" val="10002"/>
                  </a:ext>
                </a:extLst>
              </a:tr>
              <a:tr h="370840">
                <a:tc>
                  <a:txBody>
                    <a:bodyPr/>
                    <a:lstStyle/>
                    <a:p>
                      <a:r>
                        <a:rPr lang="en-US" altLang="zh-CN" dirty="0" smtClean="0"/>
                        <a:t>a</a:t>
                      </a:r>
                      <a:r>
                        <a:rPr lang="zh-CN" altLang="en-US" dirty="0" smtClean="0"/>
                        <a:t>（</a:t>
                      </a:r>
                      <a:r>
                        <a:rPr lang="en-US" altLang="zh-CN" dirty="0" smtClean="0"/>
                        <a:t>Append Only</a:t>
                      </a:r>
                      <a:r>
                        <a:rPr lang="zh-CN" altLang="en-US" dirty="0" smtClean="0"/>
                        <a:t>）</a:t>
                      </a:r>
                      <a:endParaRPr lang="zh-CN" altLang="en-US" dirty="0"/>
                    </a:p>
                  </a:txBody>
                  <a:tcPr/>
                </a:tc>
                <a:tc>
                  <a:txBody>
                    <a:bodyPr/>
                    <a:lstStyle/>
                    <a:p>
                      <a:r>
                        <a:rPr lang="zh-CN" altLang="en-US" dirty="0" smtClean="0"/>
                        <a:t>系统只允许在这个文件之后追加数据，不允许任何进程覆盖或者截断这个文件。如果目录具有这个属性，系统将 只允许在这个目录下建立和修改文件，而不允许删除任何文件。</a:t>
                      </a:r>
                      <a:endParaRPr lang="zh-CN" altLang="en-US" dirty="0"/>
                    </a:p>
                  </a:txBody>
                  <a:tcPr/>
                </a:tc>
                <a:extLst>
                  <a:ext uri="{0D108BD9-81ED-4DB2-BD59-A6C34878D82A}">
                    <a16:rowId xmlns:a16="http://schemas.microsoft.com/office/drawing/2014/main" val="10003"/>
                  </a:ext>
                </a:extLst>
              </a:tr>
              <a:tr h="370840">
                <a:tc>
                  <a:txBody>
                    <a:bodyPr/>
                    <a:lstStyle/>
                    <a:p>
                      <a:r>
                        <a:rPr lang="en-US" altLang="zh-CN" dirty="0" err="1" smtClean="0"/>
                        <a:t>i</a:t>
                      </a:r>
                      <a:r>
                        <a:rPr lang="zh-CN" altLang="en-US" dirty="0" smtClean="0"/>
                        <a:t>（</a:t>
                      </a:r>
                      <a:r>
                        <a:rPr lang="en-US" altLang="zh-CN" dirty="0" smtClean="0"/>
                        <a:t>Immutable</a:t>
                      </a:r>
                      <a:r>
                        <a:rPr lang="zh-CN" altLang="en-US" dirty="0" smtClean="0"/>
                        <a:t>）</a:t>
                      </a:r>
                      <a:endParaRPr lang="zh-CN" altLang="en-US" dirty="0"/>
                    </a:p>
                  </a:txBody>
                  <a:tcPr/>
                </a:tc>
                <a:tc>
                  <a:txBody>
                    <a:bodyPr/>
                    <a:lstStyle/>
                    <a:p>
                      <a:r>
                        <a:rPr lang="zh-CN" altLang="en-US" dirty="0" smtClean="0"/>
                        <a:t>系统不允许对这个文件进行任何的修改。如果目录具有这个属性，那么任何的进程只能修改目录之下的文件，不允许建立和删除文件。</a:t>
                      </a:r>
                      <a:endParaRPr lang="zh-CN" altLang="en-US" dirty="0"/>
                    </a:p>
                  </a:txBody>
                  <a:tcPr/>
                </a:tc>
                <a:extLst>
                  <a:ext uri="{0D108BD9-81ED-4DB2-BD59-A6C34878D82A}">
                    <a16:rowId xmlns:a16="http://schemas.microsoft.com/office/drawing/2014/main" val="10004"/>
                  </a:ext>
                </a:extLst>
              </a:tr>
            </a:tbl>
          </a:graphicData>
        </a:graphic>
      </p:graphicFrame>
      <p:sp>
        <p:nvSpPr>
          <p:cNvPr id="9" name="Text Box 12"/>
          <p:cNvSpPr txBox="1">
            <a:spLocks noChangeArrowheads="1"/>
          </p:cNvSpPr>
          <p:nvPr/>
        </p:nvSpPr>
        <p:spPr bwMode="auto">
          <a:xfrm>
            <a:off x="2135560" y="3501009"/>
            <a:ext cx="8208912" cy="108952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pPr>
              <a:lnSpc>
                <a:spcPct val="120000"/>
              </a:lnSpc>
              <a:buClr>
                <a:srgbClr val="FF3300"/>
              </a:buClr>
              <a:buFont typeface="Wingdings" pitchFamily="2" charset="2"/>
              <a:buNone/>
            </a:pPr>
            <a:r>
              <a:rPr lang="zh-CN" altLang="en-US" dirty="0">
                <a:solidFill>
                  <a:srgbClr val="C00000"/>
                </a:solidFill>
                <a:ea typeface="黑体" pitchFamily="49" charset="-122"/>
              </a:rPr>
              <a:t>使用</a:t>
            </a:r>
            <a:r>
              <a:rPr lang="en-US" altLang="zh-CN" dirty="0">
                <a:solidFill>
                  <a:srgbClr val="C00000"/>
                </a:solidFill>
                <a:ea typeface="黑体" pitchFamily="49" charset="-122"/>
              </a:rPr>
              <a:t>A</a:t>
            </a:r>
            <a:r>
              <a:rPr lang="zh-CN" altLang="en-US" dirty="0">
                <a:solidFill>
                  <a:srgbClr val="C00000"/>
                </a:solidFill>
                <a:ea typeface="黑体" pitchFamily="49" charset="-122"/>
              </a:rPr>
              <a:t>属性可以提高一定的性能。</a:t>
            </a:r>
            <a:endParaRPr lang="en-US" altLang="zh-CN" dirty="0">
              <a:solidFill>
                <a:srgbClr val="C00000"/>
              </a:solidFill>
              <a:ea typeface="黑体" pitchFamily="49" charset="-122"/>
            </a:endParaRPr>
          </a:p>
          <a:p>
            <a:pPr>
              <a:lnSpc>
                <a:spcPct val="120000"/>
              </a:lnSpc>
              <a:buClr>
                <a:srgbClr val="FF3300"/>
              </a:buClr>
              <a:buFont typeface="Wingdings" pitchFamily="2" charset="2"/>
              <a:buNone/>
            </a:pPr>
            <a:r>
              <a:rPr lang="zh-CN" altLang="en-US" dirty="0">
                <a:solidFill>
                  <a:srgbClr val="C00000"/>
                </a:solidFill>
                <a:ea typeface="黑体" pitchFamily="49" charset="-122"/>
              </a:rPr>
              <a:t>使用</a:t>
            </a:r>
            <a:r>
              <a:rPr lang="en-US" altLang="zh-CN" dirty="0">
                <a:solidFill>
                  <a:srgbClr val="C00000"/>
                </a:solidFill>
                <a:ea typeface="黑体" pitchFamily="49" charset="-122"/>
              </a:rPr>
              <a:t>S</a:t>
            </a:r>
            <a:r>
              <a:rPr lang="zh-CN" altLang="en-US" dirty="0">
                <a:solidFill>
                  <a:srgbClr val="C00000"/>
                </a:solidFill>
                <a:ea typeface="黑体" pitchFamily="49" charset="-122"/>
              </a:rPr>
              <a:t>属性能够最大限度的保障文件的完整性。</a:t>
            </a:r>
          </a:p>
          <a:p>
            <a:pPr>
              <a:lnSpc>
                <a:spcPct val="120000"/>
              </a:lnSpc>
              <a:buClr>
                <a:srgbClr val="FF3300"/>
              </a:buClr>
              <a:buFont typeface="Wingdings" pitchFamily="2" charset="2"/>
              <a:buNone/>
            </a:pPr>
            <a:r>
              <a:rPr lang="en-US" altLang="zh-CN" dirty="0">
                <a:solidFill>
                  <a:srgbClr val="C00000"/>
                </a:solidFill>
                <a:ea typeface="黑体" pitchFamily="49" charset="-122"/>
              </a:rPr>
              <a:t>a</a:t>
            </a:r>
            <a:r>
              <a:rPr lang="zh-CN" altLang="en-US" dirty="0">
                <a:solidFill>
                  <a:srgbClr val="C00000"/>
                </a:solidFill>
                <a:ea typeface="黑体" pitchFamily="49" charset="-122"/>
              </a:rPr>
              <a:t>属性和</a:t>
            </a:r>
            <a:r>
              <a:rPr lang="en-US" altLang="zh-CN" dirty="0" err="1">
                <a:solidFill>
                  <a:srgbClr val="C00000"/>
                </a:solidFill>
                <a:ea typeface="黑体" pitchFamily="49" charset="-122"/>
              </a:rPr>
              <a:t>i</a:t>
            </a:r>
            <a:r>
              <a:rPr lang="zh-CN" altLang="en-US" dirty="0">
                <a:solidFill>
                  <a:srgbClr val="C00000"/>
                </a:solidFill>
                <a:ea typeface="黑体" pitchFamily="49" charset="-122"/>
              </a:rPr>
              <a:t>属性对于提高文件系统的安全性和保障文件系统的完整性有很大的好处。</a:t>
            </a:r>
            <a:endParaRPr lang="en-US" altLang="zh-CN" sz="3200" dirty="0">
              <a:solidFill>
                <a:srgbClr val="C00000"/>
              </a:solidFill>
              <a:latin typeface="Courier New" pitchFamily="49" charset="0"/>
              <a:ea typeface="黑体" pitchFamily="49" charset="-122"/>
            </a:endParaRPr>
          </a:p>
        </p:txBody>
      </p:sp>
    </p:spTree>
    <p:extLst>
      <p:ext uri="{BB962C8B-B14F-4D97-AF65-F5344CB8AC3E}">
        <p14:creationId xmlns:p14="http://schemas.microsoft.com/office/powerpoint/2010/main" val="3062691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进程相关概念</a:t>
            </a:r>
          </a:p>
        </p:txBody>
      </p:sp>
      <p:sp>
        <p:nvSpPr>
          <p:cNvPr id="3" name="文本占位符 2"/>
          <p:cNvSpPr>
            <a:spLocks noGrp="1"/>
          </p:cNvSpPr>
          <p:nvPr>
            <p:ph type="body" idx="1"/>
          </p:nvPr>
        </p:nvSpPr>
        <p:spPr/>
        <p:txBody>
          <a:bodyPr/>
          <a:lstStyle/>
          <a:p>
            <a:endParaRPr lang="zh-CN" altLang="en-US"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65</a:t>
            </a:fld>
            <a:endParaRPr lang="en-US" altLang="zh-CN"/>
          </a:p>
        </p:txBody>
      </p:sp>
    </p:spTree>
    <p:extLst>
      <p:ext uri="{BB962C8B-B14F-4D97-AF65-F5344CB8AC3E}">
        <p14:creationId xmlns:p14="http://schemas.microsoft.com/office/powerpoint/2010/main" val="167092742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程序、进程和作业</a:t>
            </a:r>
            <a:endParaRPr lang="zh-CN" altLang="en-US" dirty="0"/>
          </a:p>
        </p:txBody>
      </p:sp>
      <p:sp>
        <p:nvSpPr>
          <p:cNvPr id="3" name="内容占位符 2"/>
          <p:cNvSpPr>
            <a:spLocks noGrp="1"/>
          </p:cNvSpPr>
          <p:nvPr>
            <p:ph idx="1"/>
          </p:nvPr>
        </p:nvSpPr>
        <p:spPr>
          <a:xfrm>
            <a:off x="998434" y="1748755"/>
            <a:ext cx="8229600" cy="4790157"/>
          </a:xfrm>
        </p:spPr>
        <p:txBody>
          <a:bodyPr/>
          <a:lstStyle/>
          <a:p>
            <a:r>
              <a:rPr lang="zh-CN" altLang="en-US" dirty="0"/>
              <a:t>程序（</a:t>
            </a:r>
            <a:r>
              <a:rPr lang="en-US" altLang="zh-CN" sz="3200" dirty="0">
                <a:solidFill>
                  <a:srgbClr val="0000CC"/>
                </a:solidFill>
                <a:ea typeface="黑体" pitchFamily="49" charset="-122"/>
              </a:rPr>
              <a:t> program</a:t>
            </a:r>
            <a:r>
              <a:rPr lang="zh-CN" altLang="en-US" dirty="0"/>
              <a:t>）</a:t>
            </a:r>
          </a:p>
          <a:p>
            <a:pPr lvl="1"/>
            <a:r>
              <a:rPr lang="zh-CN" altLang="en-US" dirty="0"/>
              <a:t>程序是机器指令的集合， 文件形式存储</a:t>
            </a:r>
          </a:p>
          <a:p>
            <a:r>
              <a:rPr lang="zh-CN" altLang="en-US" dirty="0"/>
              <a:t>进程（</a:t>
            </a:r>
            <a:r>
              <a:rPr lang="en-US" altLang="zh-CN" sz="3200" dirty="0">
                <a:solidFill>
                  <a:srgbClr val="0000CC"/>
                </a:solidFill>
                <a:ea typeface="黑体" pitchFamily="49" charset="-122"/>
              </a:rPr>
              <a:t> process </a:t>
            </a:r>
            <a:r>
              <a:rPr lang="zh-CN" altLang="en-US" dirty="0"/>
              <a:t>）</a:t>
            </a:r>
          </a:p>
          <a:p>
            <a:pPr lvl="1"/>
            <a:r>
              <a:rPr lang="zh-CN" altLang="en-US" dirty="0"/>
              <a:t>进程是一个程序在其自身的虚拟地址空间中的一次 执行活动  </a:t>
            </a:r>
          </a:p>
          <a:p>
            <a:r>
              <a:rPr lang="zh-CN" altLang="en-US" dirty="0"/>
              <a:t>作业</a:t>
            </a:r>
            <a:r>
              <a:rPr lang="en-US" altLang="zh-CN" dirty="0"/>
              <a:t>/</a:t>
            </a:r>
            <a:r>
              <a:rPr lang="zh-CN" altLang="en-US" dirty="0"/>
              <a:t>任务（</a:t>
            </a:r>
            <a:r>
              <a:rPr lang="en-US" altLang="zh-CN" sz="3200" dirty="0">
                <a:solidFill>
                  <a:srgbClr val="0000CC"/>
                </a:solidFill>
                <a:ea typeface="黑体" pitchFamily="49" charset="-122"/>
              </a:rPr>
              <a:t> job/task </a:t>
            </a:r>
            <a:r>
              <a:rPr lang="zh-CN" altLang="en-US" dirty="0"/>
              <a:t>）</a:t>
            </a:r>
          </a:p>
          <a:p>
            <a:pPr lvl="1"/>
            <a:r>
              <a:rPr lang="zh-CN" altLang="en-US" dirty="0"/>
              <a:t>用户通过操作系统用户接口（</a:t>
            </a:r>
            <a:r>
              <a:rPr lang="en-US" altLang="zh-CN" dirty="0"/>
              <a:t>Shell</a:t>
            </a:r>
            <a:r>
              <a:rPr lang="zh-CN" altLang="en-US" dirty="0"/>
              <a:t>或</a:t>
            </a:r>
            <a:r>
              <a:rPr lang="en-US" altLang="zh-CN" dirty="0"/>
              <a:t>X</a:t>
            </a:r>
            <a:r>
              <a:rPr lang="zh-CN" altLang="en-US" dirty="0"/>
              <a:t>环境）提交给计算机进行加工处理的程序。如用户发出一个打印命令，就产生一个打印作业</a:t>
            </a:r>
            <a:r>
              <a:rPr lang="en-US" altLang="zh-CN" dirty="0"/>
              <a:t>/</a:t>
            </a:r>
            <a:r>
              <a:rPr lang="zh-CN" altLang="en-US" dirty="0"/>
              <a:t>任务。  </a:t>
            </a:r>
          </a:p>
          <a:p>
            <a:endParaRPr lang="zh-CN" altLang="en-US"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66</a:t>
            </a:fld>
            <a:endParaRPr lang="en-US" altLang="zh-CN" dirty="0"/>
          </a:p>
        </p:txBody>
      </p:sp>
    </p:spTree>
    <p:extLst>
      <p:ext uri="{BB962C8B-B14F-4D97-AF65-F5344CB8AC3E}">
        <p14:creationId xmlns:p14="http://schemas.microsoft.com/office/powerpoint/2010/main" val="356483627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Linux</a:t>
            </a:r>
            <a:r>
              <a:rPr lang="zh-CN" altLang="en-US" dirty="0"/>
              <a:t>是多用户多任务系统</a:t>
            </a:r>
          </a:p>
        </p:txBody>
      </p:sp>
      <p:sp>
        <p:nvSpPr>
          <p:cNvPr id="3" name="内容占位符 2"/>
          <p:cNvSpPr>
            <a:spLocks noGrp="1"/>
          </p:cNvSpPr>
          <p:nvPr>
            <p:ph idx="1"/>
          </p:nvPr>
        </p:nvSpPr>
        <p:spPr>
          <a:xfrm>
            <a:off x="1128045" y="1521151"/>
            <a:ext cx="9082755" cy="4537767"/>
          </a:xfrm>
        </p:spPr>
        <p:txBody>
          <a:bodyPr/>
          <a:lstStyle/>
          <a:p>
            <a:r>
              <a:rPr lang="zh-CN" altLang="en-US" sz="2600" dirty="0">
                <a:ea typeface="黑体" pitchFamily="49" charset="-122"/>
              </a:rPr>
              <a:t>每个用户均可同时运行多个程序。为了区分每一个运行的程序，</a:t>
            </a:r>
            <a:r>
              <a:rPr lang="en-US" altLang="zh-CN" sz="2600" dirty="0">
                <a:ea typeface="黑体" pitchFamily="49" charset="-122"/>
              </a:rPr>
              <a:t>Linux </a:t>
            </a:r>
            <a:r>
              <a:rPr lang="zh-CN" altLang="en-US" sz="2600" dirty="0">
                <a:ea typeface="黑体" pitchFamily="49" charset="-122"/>
              </a:rPr>
              <a:t>给每个进程都做了标识，称为进程号（</a:t>
            </a:r>
            <a:r>
              <a:rPr lang="en-US" altLang="zh-CN" sz="2600" dirty="0">
                <a:solidFill>
                  <a:srgbClr val="0000CC"/>
                </a:solidFill>
                <a:ea typeface="黑体" pitchFamily="49" charset="-122"/>
              </a:rPr>
              <a:t>process ID</a:t>
            </a:r>
            <a:r>
              <a:rPr lang="en-US" altLang="zh-CN" sz="2600" dirty="0">
                <a:ea typeface="黑体" pitchFamily="49" charset="-122"/>
              </a:rPr>
              <a:t>），</a:t>
            </a:r>
            <a:r>
              <a:rPr lang="zh-CN" altLang="en-US" sz="2600" dirty="0">
                <a:ea typeface="黑体" pitchFamily="49" charset="-122"/>
              </a:rPr>
              <a:t>每个进程的进程号是</a:t>
            </a:r>
            <a:r>
              <a:rPr lang="zh-CN" altLang="en-US" sz="2600" dirty="0">
                <a:solidFill>
                  <a:srgbClr val="C00000"/>
                </a:solidFill>
                <a:ea typeface="黑体" pitchFamily="49" charset="-122"/>
              </a:rPr>
              <a:t>唯一</a:t>
            </a:r>
            <a:r>
              <a:rPr lang="zh-CN" altLang="en-US" sz="2600" dirty="0">
                <a:ea typeface="黑体" pitchFamily="49" charset="-122"/>
              </a:rPr>
              <a:t>的。</a:t>
            </a:r>
            <a:endParaRPr lang="en-US" altLang="zh-CN" sz="2600" dirty="0">
              <a:ea typeface="黑体" pitchFamily="49" charset="-122"/>
            </a:endParaRPr>
          </a:p>
          <a:p>
            <a:r>
              <a:rPr lang="en-US" altLang="zh-CN" sz="2600" dirty="0">
                <a:ea typeface="黑体" pitchFamily="49" charset="-122"/>
              </a:rPr>
              <a:t>Linux </a:t>
            </a:r>
            <a:r>
              <a:rPr lang="zh-CN" altLang="en-US" sz="2600" dirty="0">
                <a:ea typeface="黑体" pitchFamily="49" charset="-122"/>
              </a:rPr>
              <a:t>给每个进程都打上了运行者的标志，</a:t>
            </a:r>
            <a:r>
              <a:rPr lang="zh-CN" altLang="en-US" sz="2600" dirty="0">
                <a:solidFill>
                  <a:srgbClr val="0000CC"/>
                </a:solidFill>
                <a:ea typeface="黑体" pitchFamily="49" charset="-122"/>
              </a:rPr>
              <a:t>用户可以控制自己的进程</a:t>
            </a:r>
            <a:r>
              <a:rPr lang="zh-CN" altLang="en-US" sz="2600" dirty="0">
                <a:ea typeface="黑体" pitchFamily="49" charset="-122"/>
              </a:rPr>
              <a:t>：给自己的进程分配不同的优先级，也可以随时终止自己的进程。</a:t>
            </a:r>
            <a:endParaRPr lang="en-US" altLang="zh-CN" sz="2600" dirty="0">
              <a:ea typeface="黑体" pitchFamily="49" charset="-122"/>
            </a:endParaRPr>
          </a:p>
          <a:p>
            <a:r>
              <a:rPr lang="zh-CN" altLang="en-US" sz="2600" b="1" dirty="0"/>
              <a:t>进程</a:t>
            </a:r>
            <a:r>
              <a:rPr lang="zh-CN" altLang="en-US" sz="2600" b="1" dirty="0">
                <a:solidFill>
                  <a:srgbClr val="C00000"/>
                </a:solidFill>
              </a:rPr>
              <a:t>从执行它的用户处继承</a:t>
            </a:r>
            <a:r>
              <a:rPr lang="en-US" altLang="zh-CN" sz="2600" b="1" dirty="0">
                <a:solidFill>
                  <a:srgbClr val="C00000"/>
                </a:solidFill>
              </a:rPr>
              <a:t>UID</a:t>
            </a:r>
            <a:r>
              <a:rPr lang="zh-CN" altLang="en-US" sz="2600" b="1" dirty="0">
                <a:solidFill>
                  <a:srgbClr val="C00000"/>
                </a:solidFill>
              </a:rPr>
              <a:t>、</a:t>
            </a:r>
            <a:r>
              <a:rPr lang="en-US" altLang="zh-CN" sz="2600" b="1" dirty="0">
                <a:solidFill>
                  <a:srgbClr val="C00000"/>
                </a:solidFill>
              </a:rPr>
              <a:t>GID</a:t>
            </a:r>
            <a:r>
              <a:rPr lang="zh-CN" altLang="en-US" sz="2600" b="1" dirty="0"/>
              <a:t>，从而决定对文件系统的存取和访问。</a:t>
            </a:r>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67</a:t>
            </a:fld>
            <a:endParaRPr lang="en-US" altLang="zh-CN" dirty="0"/>
          </a:p>
        </p:txBody>
      </p:sp>
    </p:spTree>
    <p:extLst>
      <p:ext uri="{BB962C8B-B14F-4D97-AF65-F5344CB8AC3E}">
        <p14:creationId xmlns:p14="http://schemas.microsoft.com/office/powerpoint/2010/main" val="35832256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Linux</a:t>
            </a:r>
            <a:r>
              <a:rPr lang="zh-CN" altLang="en-US" dirty="0"/>
              <a:t>中的进程识别</a:t>
            </a:r>
          </a:p>
        </p:txBody>
      </p:sp>
      <p:sp>
        <p:nvSpPr>
          <p:cNvPr id="3" name="内容占位符 2"/>
          <p:cNvSpPr>
            <a:spLocks noGrp="1"/>
          </p:cNvSpPr>
          <p:nvPr>
            <p:ph idx="1"/>
          </p:nvPr>
        </p:nvSpPr>
        <p:spPr>
          <a:xfrm>
            <a:off x="1085316" y="1837346"/>
            <a:ext cx="9259156" cy="4293580"/>
          </a:xfrm>
        </p:spPr>
        <p:txBody>
          <a:bodyPr/>
          <a:lstStyle/>
          <a:p>
            <a:r>
              <a:rPr lang="zh-CN" altLang="en-US" sz="3200" dirty="0"/>
              <a:t>使用</a:t>
            </a:r>
            <a:r>
              <a:rPr lang="en-US" altLang="zh-CN" sz="3200" dirty="0"/>
              <a:t>PID</a:t>
            </a:r>
            <a:r>
              <a:rPr lang="zh-CN" altLang="en-US" sz="3200" dirty="0"/>
              <a:t>区分不同的进程</a:t>
            </a:r>
            <a:endParaRPr lang="en-US" altLang="zh-CN" sz="3200" dirty="0"/>
          </a:p>
          <a:p>
            <a:pPr lvl="1"/>
            <a:r>
              <a:rPr lang="zh-CN" altLang="en-US" sz="2800" dirty="0"/>
              <a:t>系统启动后的第一个进程是</a:t>
            </a:r>
            <a:r>
              <a:rPr lang="en-US" altLang="zh-CN" sz="2800" dirty="0"/>
              <a:t>init</a:t>
            </a:r>
            <a:r>
              <a:rPr lang="zh-CN" altLang="en-US" sz="2800" dirty="0"/>
              <a:t>，它的</a:t>
            </a:r>
            <a:r>
              <a:rPr lang="en-US" altLang="zh-CN" sz="2800" dirty="0"/>
              <a:t>PID</a:t>
            </a:r>
            <a:r>
              <a:rPr lang="zh-CN" altLang="en-US" sz="2800" dirty="0"/>
              <a:t>是</a:t>
            </a:r>
            <a:r>
              <a:rPr lang="en-US" altLang="zh-CN" sz="2800" dirty="0"/>
              <a:t>1</a:t>
            </a:r>
            <a:r>
              <a:rPr lang="zh-CN" altLang="en-US" sz="2800" dirty="0"/>
              <a:t>。</a:t>
            </a:r>
            <a:endParaRPr lang="en-US" altLang="zh-CN" sz="2800" dirty="0"/>
          </a:p>
          <a:p>
            <a:pPr lvl="1"/>
            <a:r>
              <a:rPr lang="en-US" altLang="zh-CN" sz="2800" dirty="0"/>
              <a:t>init</a:t>
            </a:r>
            <a:r>
              <a:rPr lang="zh-CN" altLang="zh-CN" sz="2800" dirty="0"/>
              <a:t>是唯一一个由系统内核直接运行的进程。</a:t>
            </a:r>
            <a:endParaRPr lang="en-US" altLang="zh-CN" sz="2800" dirty="0"/>
          </a:p>
          <a:p>
            <a:pPr lvl="1"/>
            <a:r>
              <a:rPr lang="zh-CN" altLang="en-US" sz="2800" dirty="0"/>
              <a:t>除了</a:t>
            </a:r>
            <a:r>
              <a:rPr lang="en-US" altLang="zh-CN" sz="2800" dirty="0"/>
              <a:t>init</a:t>
            </a:r>
            <a:r>
              <a:rPr lang="zh-CN" altLang="en-US" sz="2800" dirty="0"/>
              <a:t>之外，每个进程都有父进程（</a:t>
            </a:r>
            <a:r>
              <a:rPr lang="en-US" altLang="zh-CN" sz="2800" dirty="0"/>
              <a:t>PPID</a:t>
            </a:r>
            <a:r>
              <a:rPr lang="zh-CN" altLang="en-US" sz="2800" dirty="0"/>
              <a:t>标识）</a:t>
            </a:r>
            <a:endParaRPr lang="en-US" altLang="zh-CN" sz="2800" dirty="0"/>
          </a:p>
          <a:p>
            <a:r>
              <a:rPr lang="zh-CN" altLang="en-US" sz="3200" dirty="0"/>
              <a:t>每个进程还有四个与用户和组相关的识别号</a:t>
            </a:r>
            <a:endParaRPr lang="en-US" altLang="zh-CN" sz="3200" dirty="0"/>
          </a:p>
          <a:p>
            <a:pPr lvl="1"/>
            <a:r>
              <a:rPr lang="zh-CN" altLang="en-US" dirty="0"/>
              <a:t>实际用户识别号</a:t>
            </a:r>
            <a:r>
              <a:rPr lang="en-US" altLang="zh-CN" dirty="0"/>
              <a:t>	</a:t>
            </a:r>
            <a:r>
              <a:rPr lang="zh-CN" altLang="en-US" dirty="0"/>
              <a:t>（</a:t>
            </a:r>
            <a:r>
              <a:rPr lang="en-US" altLang="zh-CN" dirty="0"/>
              <a:t>real user ID</a:t>
            </a:r>
            <a:r>
              <a:rPr lang="zh-CN" altLang="en-US" dirty="0"/>
              <a:t>，</a:t>
            </a:r>
            <a:r>
              <a:rPr lang="en-US" altLang="zh-CN" dirty="0"/>
              <a:t>RUID</a:t>
            </a:r>
            <a:r>
              <a:rPr lang="zh-CN" altLang="en-US" dirty="0"/>
              <a:t>）</a:t>
            </a:r>
          </a:p>
          <a:p>
            <a:pPr lvl="1"/>
            <a:r>
              <a:rPr lang="zh-CN" altLang="en-US" dirty="0"/>
              <a:t>实际组识别号</a:t>
            </a:r>
            <a:r>
              <a:rPr lang="en-US" altLang="zh-CN" dirty="0"/>
              <a:t>	</a:t>
            </a:r>
            <a:r>
              <a:rPr lang="zh-CN" altLang="en-US" dirty="0"/>
              <a:t>	（</a:t>
            </a:r>
            <a:r>
              <a:rPr lang="en-US" altLang="zh-CN" dirty="0"/>
              <a:t>real group ID</a:t>
            </a:r>
            <a:r>
              <a:rPr lang="zh-CN" altLang="en-US" dirty="0"/>
              <a:t>，</a:t>
            </a:r>
            <a:r>
              <a:rPr lang="en-US" altLang="zh-CN" dirty="0"/>
              <a:t>RGID</a:t>
            </a:r>
            <a:r>
              <a:rPr lang="zh-CN" altLang="en-US" dirty="0"/>
              <a:t>）</a:t>
            </a:r>
          </a:p>
          <a:p>
            <a:pPr lvl="1"/>
            <a:r>
              <a:rPr lang="zh-CN" altLang="en-US" dirty="0"/>
              <a:t>有效用户识别号</a:t>
            </a:r>
            <a:r>
              <a:rPr lang="en-US" altLang="zh-CN" dirty="0"/>
              <a:t>	</a:t>
            </a:r>
            <a:r>
              <a:rPr lang="zh-CN" altLang="en-US" dirty="0"/>
              <a:t>（</a:t>
            </a:r>
            <a:r>
              <a:rPr lang="en-US" altLang="zh-CN" dirty="0"/>
              <a:t>effect user ID</a:t>
            </a:r>
            <a:r>
              <a:rPr lang="zh-CN" altLang="en-US" dirty="0"/>
              <a:t>，</a:t>
            </a:r>
            <a:r>
              <a:rPr lang="en-US" altLang="zh-CN" dirty="0"/>
              <a:t>EUID</a:t>
            </a:r>
            <a:r>
              <a:rPr lang="zh-CN" altLang="en-US" dirty="0"/>
              <a:t>）</a:t>
            </a:r>
          </a:p>
          <a:p>
            <a:pPr lvl="1"/>
            <a:r>
              <a:rPr lang="zh-CN" altLang="en-US" dirty="0"/>
              <a:t>有效组识别号</a:t>
            </a:r>
            <a:r>
              <a:rPr lang="en-US" altLang="zh-CN" dirty="0"/>
              <a:t>	</a:t>
            </a:r>
            <a:r>
              <a:rPr lang="zh-CN" altLang="en-US" dirty="0"/>
              <a:t>	（</a:t>
            </a:r>
            <a:r>
              <a:rPr lang="en-US" altLang="zh-CN" dirty="0"/>
              <a:t>effect group ID</a:t>
            </a:r>
            <a:r>
              <a:rPr lang="zh-CN" altLang="en-US" dirty="0"/>
              <a:t>，</a:t>
            </a:r>
            <a:r>
              <a:rPr lang="en-US" altLang="zh-CN" dirty="0"/>
              <a:t>EGID</a:t>
            </a:r>
            <a:r>
              <a:rPr lang="zh-CN" altLang="en-US" dirty="0"/>
              <a:t>）</a:t>
            </a:r>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68</a:t>
            </a:fld>
            <a:endParaRPr lang="en-US" altLang="zh-CN" dirty="0"/>
          </a:p>
        </p:txBody>
      </p:sp>
    </p:spTree>
    <p:extLst>
      <p:ext uri="{BB962C8B-B14F-4D97-AF65-F5344CB8AC3E}">
        <p14:creationId xmlns:p14="http://schemas.microsoft.com/office/powerpoint/2010/main" val="417763616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进程类型</a:t>
            </a:r>
          </a:p>
        </p:txBody>
      </p:sp>
      <p:sp>
        <p:nvSpPr>
          <p:cNvPr id="3" name="内容占位符 2"/>
          <p:cNvSpPr>
            <a:spLocks noGrp="1"/>
          </p:cNvSpPr>
          <p:nvPr>
            <p:ph idx="1"/>
          </p:nvPr>
        </p:nvSpPr>
        <p:spPr/>
        <p:txBody>
          <a:bodyPr/>
          <a:lstStyle/>
          <a:p>
            <a:r>
              <a:rPr lang="zh-CN" altLang="en-US" dirty="0">
                <a:latin typeface="黑体" pitchFamily="49" charset="-122"/>
                <a:ea typeface="黑体" pitchFamily="49" charset="-122"/>
              </a:rPr>
              <a:t>交互进程</a:t>
            </a:r>
          </a:p>
          <a:p>
            <a:pPr lvl="1"/>
            <a:r>
              <a:rPr lang="zh-CN" altLang="en-US" dirty="0"/>
              <a:t>由一个</a:t>
            </a:r>
            <a:r>
              <a:rPr lang="en-US" altLang="zh-CN" dirty="0"/>
              <a:t>Shell</a:t>
            </a:r>
            <a:r>
              <a:rPr lang="zh-CN" altLang="en-US" dirty="0"/>
              <a:t>启动的进程。</a:t>
            </a:r>
            <a:endParaRPr lang="en-US" altLang="zh-CN" dirty="0"/>
          </a:p>
          <a:p>
            <a:pPr lvl="1"/>
            <a:r>
              <a:rPr lang="zh-CN" altLang="en-US" dirty="0"/>
              <a:t>交互进程既可以在前台运行，也可以在后台运行。  </a:t>
            </a:r>
          </a:p>
          <a:p>
            <a:r>
              <a:rPr lang="zh-CN" altLang="en-US" dirty="0">
                <a:latin typeface="黑体" pitchFamily="49" charset="-122"/>
                <a:ea typeface="黑体" pitchFamily="49" charset="-122"/>
              </a:rPr>
              <a:t>批处理进程</a:t>
            </a:r>
          </a:p>
          <a:p>
            <a:pPr lvl="1"/>
            <a:r>
              <a:rPr lang="zh-CN" altLang="en-US" dirty="0"/>
              <a:t>不与特定的终端相关联，提交到等待队列种顺序执 行的进程。  </a:t>
            </a:r>
          </a:p>
          <a:p>
            <a:r>
              <a:rPr lang="zh-CN" altLang="en-US" dirty="0">
                <a:latin typeface="黑体" pitchFamily="49" charset="-122"/>
                <a:ea typeface="黑体" pitchFamily="49" charset="-122"/>
              </a:rPr>
              <a:t>守护进程</a:t>
            </a:r>
            <a:r>
              <a:rPr lang="zh-CN" altLang="en-US" dirty="0"/>
              <a:t>（</a:t>
            </a:r>
            <a:r>
              <a:rPr lang="en-US" altLang="zh-CN" dirty="0">
                <a:solidFill>
                  <a:srgbClr val="002060"/>
                </a:solidFill>
              </a:rPr>
              <a:t>Daemon</a:t>
            </a:r>
            <a:r>
              <a:rPr lang="zh-CN" altLang="en-US" dirty="0"/>
              <a:t>）</a:t>
            </a:r>
          </a:p>
          <a:p>
            <a:pPr lvl="1"/>
            <a:r>
              <a:rPr lang="zh-CN" altLang="en-US" dirty="0"/>
              <a:t>在</a:t>
            </a:r>
            <a:r>
              <a:rPr lang="en-US" altLang="zh-CN" dirty="0"/>
              <a:t>Linux</a:t>
            </a:r>
            <a:r>
              <a:rPr lang="zh-CN" altLang="en-US" dirty="0"/>
              <a:t>在启动时初始化，需要时运行于后台的进 程。  </a:t>
            </a:r>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69</a:t>
            </a:fld>
            <a:endParaRPr lang="en-US" altLang="zh-CN" dirty="0"/>
          </a:p>
        </p:txBody>
      </p:sp>
    </p:spTree>
    <p:extLst>
      <p:ext uri="{BB962C8B-B14F-4D97-AF65-F5344CB8AC3E}">
        <p14:creationId xmlns:p14="http://schemas.microsoft.com/office/powerpoint/2010/main" val="15147695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用户和组的关系</a:t>
            </a:r>
          </a:p>
        </p:txBody>
      </p:sp>
      <p:sp>
        <p:nvSpPr>
          <p:cNvPr id="3" name="内容占位符 2"/>
          <p:cNvSpPr>
            <a:spLocks noGrp="1"/>
          </p:cNvSpPr>
          <p:nvPr>
            <p:ph idx="1"/>
          </p:nvPr>
        </p:nvSpPr>
        <p:spPr/>
        <p:txBody>
          <a:bodyPr/>
          <a:lstStyle/>
          <a:p>
            <a:r>
              <a:rPr lang="zh-CN" altLang="en-US" dirty="0"/>
              <a:t>组是用户的集合。</a:t>
            </a:r>
            <a:endParaRPr lang="en-US" altLang="zh-CN" dirty="0"/>
          </a:p>
          <a:p>
            <a:r>
              <a:rPr lang="zh-CN" altLang="en-US" dirty="0"/>
              <a:t>一个标准组可以容纳多个用户。</a:t>
            </a:r>
          </a:p>
          <a:p>
            <a:r>
              <a:rPr lang="zh-CN" altLang="en-US" dirty="0"/>
              <a:t>同一个用户可以同属于多个组，这些组可以是私有组，也可以是标准组。</a:t>
            </a:r>
          </a:p>
          <a:p>
            <a:r>
              <a:rPr lang="zh-CN" altLang="en-US" dirty="0"/>
              <a:t>当一个用户同属于多个组时，将这些组分为：</a:t>
            </a:r>
          </a:p>
          <a:p>
            <a:pPr lvl="1"/>
            <a:r>
              <a:rPr lang="zh-CN" altLang="en-US" dirty="0">
                <a:solidFill>
                  <a:srgbClr val="FF0000"/>
                </a:solidFill>
                <a:latin typeface="黑体" pitchFamily="49" charset="-122"/>
                <a:ea typeface="黑体" pitchFamily="49" charset="-122"/>
              </a:rPr>
              <a:t>主组（初始组）</a:t>
            </a:r>
            <a:r>
              <a:rPr lang="zh-CN" altLang="en-US" dirty="0"/>
              <a:t>：用户登录系统时的组。</a:t>
            </a:r>
          </a:p>
          <a:p>
            <a:pPr lvl="1"/>
            <a:r>
              <a:rPr lang="zh-CN" altLang="en-US" dirty="0">
                <a:solidFill>
                  <a:srgbClr val="FF0000"/>
                </a:solidFill>
                <a:latin typeface="黑体" pitchFamily="49" charset="-122"/>
                <a:ea typeface="黑体" pitchFamily="49" charset="-122"/>
              </a:rPr>
              <a:t>附加组</a:t>
            </a:r>
            <a:r>
              <a:rPr lang="zh-CN" altLang="en-US" dirty="0"/>
              <a:t>：登录后可切换的其他组</a:t>
            </a:r>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a:t>
            </a:fld>
            <a:endParaRPr lang="en-US" altLang="zh-CN" dirty="0"/>
          </a:p>
        </p:txBody>
      </p:sp>
    </p:spTree>
    <p:extLst>
      <p:ext uri="{BB962C8B-B14F-4D97-AF65-F5344CB8AC3E}">
        <p14:creationId xmlns:p14="http://schemas.microsoft.com/office/powerpoint/2010/main" val="710862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进程的启动方式</a:t>
            </a:r>
          </a:p>
        </p:txBody>
      </p:sp>
      <p:sp>
        <p:nvSpPr>
          <p:cNvPr id="3" name="内容占位符 2"/>
          <p:cNvSpPr>
            <a:spLocks noGrp="1"/>
          </p:cNvSpPr>
          <p:nvPr>
            <p:ph idx="1"/>
          </p:nvPr>
        </p:nvSpPr>
        <p:spPr/>
        <p:txBody>
          <a:bodyPr/>
          <a:lstStyle/>
          <a:p>
            <a:r>
              <a:rPr lang="zh-CN" altLang="en-US" dirty="0"/>
              <a:t>手工方式：使用操作系统提供的用户接口</a:t>
            </a:r>
          </a:p>
          <a:p>
            <a:pPr lvl="1"/>
            <a:r>
              <a:rPr lang="zh-CN" altLang="en-US" dirty="0"/>
              <a:t>前台</a:t>
            </a:r>
          </a:p>
          <a:p>
            <a:pPr lvl="1"/>
            <a:r>
              <a:rPr lang="zh-CN" altLang="en-US" dirty="0"/>
              <a:t>后台 （</a:t>
            </a:r>
            <a:r>
              <a:rPr lang="en-US" altLang="zh-CN" dirty="0"/>
              <a:t>&amp;</a:t>
            </a:r>
            <a:r>
              <a:rPr lang="zh-CN" altLang="en-US" dirty="0"/>
              <a:t>）</a:t>
            </a:r>
          </a:p>
          <a:p>
            <a:r>
              <a:rPr lang="zh-CN" altLang="en-US" dirty="0"/>
              <a:t>调度方式：按照预先指定的时间执行</a:t>
            </a:r>
          </a:p>
          <a:p>
            <a:pPr lvl="1"/>
            <a:r>
              <a:rPr lang="en-US" altLang="zh-CN" dirty="0"/>
              <a:t>at</a:t>
            </a:r>
          </a:p>
          <a:p>
            <a:pPr lvl="1"/>
            <a:r>
              <a:rPr lang="en-US" altLang="zh-CN" dirty="0"/>
              <a:t>batch</a:t>
            </a:r>
          </a:p>
          <a:p>
            <a:pPr lvl="1"/>
            <a:r>
              <a:rPr lang="en-US" altLang="zh-CN" dirty="0" err="1"/>
              <a:t>cron</a:t>
            </a:r>
            <a:endParaRPr lang="en-US" altLang="zh-CN" dirty="0"/>
          </a:p>
          <a:p>
            <a:endParaRPr lang="zh-CN" altLang="en-US"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70</a:t>
            </a:fld>
            <a:endParaRPr lang="en-US" altLang="zh-CN" dirty="0"/>
          </a:p>
        </p:txBody>
      </p:sp>
    </p:spTree>
    <p:extLst>
      <p:ext uri="{BB962C8B-B14F-4D97-AF65-F5344CB8AC3E}">
        <p14:creationId xmlns:p14="http://schemas.microsoft.com/office/powerpoint/2010/main" val="50444540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前台与后台</a:t>
            </a:r>
          </a:p>
        </p:txBody>
      </p:sp>
      <p:sp>
        <p:nvSpPr>
          <p:cNvPr id="3" name="内容占位符 2"/>
          <p:cNvSpPr>
            <a:spLocks noGrp="1"/>
          </p:cNvSpPr>
          <p:nvPr>
            <p:ph idx="1"/>
          </p:nvPr>
        </p:nvSpPr>
        <p:spPr>
          <a:xfrm>
            <a:off x="1981200" y="1340768"/>
            <a:ext cx="8229600" cy="3744416"/>
          </a:xfrm>
        </p:spPr>
        <p:txBody>
          <a:bodyPr/>
          <a:lstStyle/>
          <a:p>
            <a:r>
              <a:rPr lang="zh-CN" altLang="en-US" dirty="0">
                <a:solidFill>
                  <a:srgbClr val="0000CC"/>
                </a:solidFill>
                <a:ea typeface="黑体" pitchFamily="49" charset="-122"/>
              </a:rPr>
              <a:t> 前台进程</a:t>
            </a:r>
            <a:endParaRPr lang="en-US" altLang="zh-CN" dirty="0">
              <a:solidFill>
                <a:srgbClr val="0000CC"/>
              </a:solidFill>
              <a:ea typeface="黑体" pitchFamily="49" charset="-122"/>
            </a:endParaRPr>
          </a:p>
          <a:p>
            <a:pPr lvl="1"/>
            <a:r>
              <a:rPr lang="zh-CN" altLang="en-US" dirty="0">
                <a:ea typeface="黑体" pitchFamily="49" charset="-122"/>
              </a:rPr>
              <a:t>指一个程序控制着标准输入</a:t>
            </a:r>
            <a:r>
              <a:rPr lang="zh-CN" altLang="en-US" dirty="0">
                <a:solidFill>
                  <a:srgbClr val="0000CC"/>
                </a:solidFill>
                <a:latin typeface="Courier New" pitchFamily="49" charset="0"/>
                <a:ea typeface="黑体" pitchFamily="49" charset="-122"/>
              </a:rPr>
              <a:t>/</a:t>
            </a:r>
            <a:r>
              <a:rPr lang="zh-CN" altLang="en-US" dirty="0">
                <a:ea typeface="黑体" pitchFamily="49" charset="-122"/>
              </a:rPr>
              <a:t>输出，在程序运行时，</a:t>
            </a:r>
            <a:r>
              <a:rPr lang="en-US" altLang="zh-CN" dirty="0">
                <a:ea typeface="黑体" pitchFamily="49" charset="-122"/>
              </a:rPr>
              <a:t>shell </a:t>
            </a:r>
            <a:r>
              <a:rPr lang="zh-CN" altLang="en-US" dirty="0">
                <a:ea typeface="黑体" pitchFamily="49" charset="-122"/>
              </a:rPr>
              <a:t>被暂时挂起，直到该程序运行结束后，才退回到 </a:t>
            </a:r>
            <a:r>
              <a:rPr lang="en-US" altLang="zh-CN" dirty="0">
                <a:ea typeface="黑体" pitchFamily="49" charset="-122"/>
              </a:rPr>
              <a:t>shell</a:t>
            </a:r>
            <a:r>
              <a:rPr lang="zh-CN" altLang="en-US" dirty="0">
                <a:ea typeface="黑体" pitchFamily="49" charset="-122"/>
              </a:rPr>
              <a:t>。在这个过程中，用户不能再执行其它程序。</a:t>
            </a:r>
          </a:p>
          <a:p>
            <a:r>
              <a:rPr lang="zh-CN" altLang="en-US" dirty="0">
                <a:solidFill>
                  <a:srgbClr val="0000CC"/>
                </a:solidFill>
                <a:ea typeface="黑体" pitchFamily="49" charset="-122"/>
              </a:rPr>
              <a:t> 后台进程</a:t>
            </a:r>
            <a:endParaRPr lang="en-US" altLang="zh-CN" dirty="0">
              <a:ea typeface="黑体" pitchFamily="49" charset="-122"/>
            </a:endParaRPr>
          </a:p>
          <a:p>
            <a:pPr lvl="1"/>
            <a:r>
              <a:rPr lang="zh-CN" altLang="en-US" dirty="0">
                <a:ea typeface="黑体" pitchFamily="49" charset="-122"/>
              </a:rPr>
              <a:t>用户不必等待程序运行结束就可以执行其它程序。</a:t>
            </a:r>
            <a:endParaRPr lang="en-US" altLang="zh-CN" dirty="0">
              <a:ea typeface="黑体" pitchFamily="49" charset="-122"/>
            </a:endParaRPr>
          </a:p>
          <a:p>
            <a:pPr lvl="1"/>
            <a:r>
              <a:rPr lang="zh-CN" altLang="en-US" dirty="0">
                <a:latin typeface="黑体" pitchFamily="49" charset="-122"/>
                <a:ea typeface="黑体" pitchFamily="49" charset="-122"/>
              </a:rPr>
              <a:t>运行后台进程的方法是在命令行最后加上 </a:t>
            </a:r>
            <a:r>
              <a:rPr lang="zh-CN" altLang="en-US" dirty="0"/>
              <a:t>“</a:t>
            </a:r>
            <a:r>
              <a:rPr lang="en-US" altLang="zh-CN" dirty="0"/>
              <a:t>&amp;”</a:t>
            </a:r>
          </a:p>
          <a:p>
            <a:pPr lvl="2"/>
            <a:r>
              <a:rPr lang="zh-CN" altLang="en-US" dirty="0"/>
              <a:t>例如：</a:t>
            </a:r>
            <a:r>
              <a:rPr lang="en-US" altLang="zh-CN" dirty="0">
                <a:solidFill>
                  <a:schemeClr val="accent6">
                    <a:lumMod val="75000"/>
                  </a:schemeClr>
                </a:solidFill>
              </a:rPr>
              <a:t>$ sleep 10000 &amp;</a:t>
            </a:r>
            <a:endParaRPr lang="zh-CN" altLang="en-US" dirty="0">
              <a:solidFill>
                <a:schemeClr val="accent6">
                  <a:lumMod val="75000"/>
                </a:schemeClr>
              </a:solidFill>
            </a:endParaRPr>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71</a:t>
            </a:fld>
            <a:endParaRPr lang="en-US" altLang="zh-CN" dirty="0"/>
          </a:p>
        </p:txBody>
      </p:sp>
      <p:sp>
        <p:nvSpPr>
          <p:cNvPr id="7" name="TextBox 6"/>
          <p:cNvSpPr txBox="1"/>
          <p:nvPr/>
        </p:nvSpPr>
        <p:spPr>
          <a:xfrm>
            <a:off x="3143672" y="5229201"/>
            <a:ext cx="5976664" cy="83099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400" dirty="0">
                <a:ea typeface="黑体" pitchFamily="49" charset="-122"/>
              </a:rPr>
              <a:t>在一个终端里只能同时存在一个前台任务，但可以有多个后台任务。</a:t>
            </a:r>
            <a:endParaRPr lang="zh-CN" altLang="en-US" sz="2400" dirty="0"/>
          </a:p>
        </p:txBody>
      </p:sp>
    </p:spTree>
    <p:extLst>
      <p:ext uri="{BB962C8B-B14F-4D97-AF65-F5344CB8AC3E}">
        <p14:creationId xmlns:p14="http://schemas.microsoft.com/office/powerpoint/2010/main" val="385578442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进程管理</a:t>
            </a:r>
          </a:p>
        </p:txBody>
      </p:sp>
      <p:sp>
        <p:nvSpPr>
          <p:cNvPr id="3" name="文本占位符 2"/>
          <p:cNvSpPr>
            <a:spLocks noGrp="1"/>
          </p:cNvSpPr>
          <p:nvPr>
            <p:ph type="body" idx="1"/>
          </p:nvPr>
        </p:nvSpPr>
        <p:spPr/>
        <p:txBody>
          <a:bodyPr/>
          <a:lstStyle/>
          <a:p>
            <a:endParaRPr lang="zh-CN" altLang="en-US"/>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72</a:t>
            </a:fld>
            <a:endParaRPr lang="en-US" altLang="zh-CN"/>
          </a:p>
        </p:txBody>
      </p:sp>
    </p:spTree>
    <p:extLst>
      <p:ext uri="{BB962C8B-B14F-4D97-AF65-F5344CB8AC3E}">
        <p14:creationId xmlns:p14="http://schemas.microsoft.com/office/powerpoint/2010/main" val="253921891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查看系统中的进程</a:t>
            </a:r>
          </a:p>
        </p:txBody>
      </p:sp>
      <p:sp>
        <p:nvSpPr>
          <p:cNvPr id="3" name="内容占位符 2"/>
          <p:cNvSpPr>
            <a:spLocks noGrp="1"/>
          </p:cNvSpPr>
          <p:nvPr>
            <p:ph idx="1"/>
          </p:nvPr>
        </p:nvSpPr>
        <p:spPr>
          <a:xfrm>
            <a:off x="1187865" y="1862983"/>
            <a:ext cx="9300623" cy="4276489"/>
          </a:xfrm>
        </p:spPr>
        <p:txBody>
          <a:bodyPr/>
          <a:lstStyle/>
          <a:p>
            <a:r>
              <a:rPr lang="zh-CN" altLang="en-US" dirty="0"/>
              <a:t>使用</a:t>
            </a:r>
            <a:r>
              <a:rPr lang="en-US" altLang="zh-CN" dirty="0" err="1"/>
              <a:t>ps</a:t>
            </a:r>
            <a:r>
              <a:rPr lang="zh-CN" altLang="en-US" dirty="0"/>
              <a:t>命令查看进程状态信息</a:t>
            </a:r>
            <a:endParaRPr lang="en-US" altLang="zh-CN" dirty="0"/>
          </a:p>
          <a:p>
            <a:pPr lvl="1"/>
            <a:r>
              <a:rPr lang="zh-CN" altLang="en-US" dirty="0"/>
              <a:t>显示哪些进程正在执行和执行的状态</a:t>
            </a:r>
          </a:p>
          <a:p>
            <a:pPr lvl="1"/>
            <a:r>
              <a:rPr lang="zh-CN" altLang="en-US" dirty="0"/>
              <a:t>进程是否结束、进程有没有僵死</a:t>
            </a:r>
          </a:p>
          <a:p>
            <a:pPr lvl="1"/>
            <a:r>
              <a:rPr lang="zh-CN" altLang="en-US" dirty="0"/>
              <a:t>哪些进程占用了过多的系统资源等</a:t>
            </a:r>
            <a:endParaRPr lang="en-US" altLang="zh-CN" dirty="0"/>
          </a:p>
          <a:p>
            <a:r>
              <a:rPr lang="en-US" altLang="zh-CN" dirty="0" err="1"/>
              <a:t>ps</a:t>
            </a:r>
            <a:r>
              <a:rPr lang="zh-CN" altLang="en-US" dirty="0"/>
              <a:t>（</a:t>
            </a:r>
            <a:r>
              <a:rPr lang="en-US" altLang="zh-CN" dirty="0"/>
              <a:t> Process Status </a:t>
            </a:r>
            <a:r>
              <a:rPr lang="zh-CN" altLang="en-US" dirty="0"/>
              <a:t>）命令格式</a:t>
            </a:r>
            <a:endParaRPr lang="en-US" altLang="zh-CN" dirty="0"/>
          </a:p>
          <a:p>
            <a:pPr lvl="1"/>
            <a:r>
              <a:rPr lang="en-US" altLang="zh-CN" dirty="0" err="1">
                <a:solidFill>
                  <a:schemeClr val="accent6">
                    <a:lumMod val="75000"/>
                  </a:schemeClr>
                </a:solidFill>
              </a:rPr>
              <a:t>ps</a:t>
            </a:r>
            <a:r>
              <a:rPr lang="en-US" altLang="zh-CN" dirty="0">
                <a:solidFill>
                  <a:schemeClr val="accent6">
                    <a:lumMod val="75000"/>
                  </a:schemeClr>
                </a:solidFill>
              </a:rPr>
              <a:t> [</a:t>
            </a:r>
            <a:r>
              <a:rPr lang="zh-CN" altLang="en-US" dirty="0">
                <a:solidFill>
                  <a:schemeClr val="accent6">
                    <a:lumMod val="75000"/>
                  </a:schemeClr>
                </a:solidFill>
              </a:rPr>
              <a:t>选项</a:t>
            </a:r>
            <a:r>
              <a:rPr lang="en-US" altLang="zh-CN" dirty="0">
                <a:solidFill>
                  <a:schemeClr val="accent6">
                    <a:lumMod val="75000"/>
                  </a:schemeClr>
                </a:solidFill>
              </a:rPr>
              <a:t>]</a:t>
            </a:r>
          </a:p>
          <a:p>
            <a:pPr lvl="1"/>
            <a:r>
              <a:rPr lang="zh-CN" altLang="en-US" dirty="0"/>
              <a:t>不带任何选项的</a:t>
            </a:r>
            <a:r>
              <a:rPr lang="en-US" altLang="zh-CN" dirty="0" err="1"/>
              <a:t>ps</a:t>
            </a:r>
            <a:r>
              <a:rPr lang="zh-CN" altLang="en-US" dirty="0"/>
              <a:t>命令</a:t>
            </a:r>
            <a:endParaRPr lang="en-US" altLang="zh-CN" dirty="0"/>
          </a:p>
          <a:p>
            <a:pPr lvl="2"/>
            <a:r>
              <a:rPr lang="zh-CN" altLang="en-US" dirty="0"/>
              <a:t>显示当前用户所在终端中的所有进程</a:t>
            </a:r>
            <a:endParaRPr lang="en-US" altLang="zh-CN" dirty="0"/>
          </a:p>
          <a:p>
            <a:pPr lvl="2"/>
            <a:r>
              <a:rPr lang="zh-CN" altLang="en-US" dirty="0"/>
              <a:t>输出项包括：识别号</a:t>
            </a:r>
            <a:r>
              <a:rPr lang="en-US" altLang="zh-CN" dirty="0"/>
              <a:t>(PID)</a:t>
            </a:r>
            <a:r>
              <a:rPr lang="zh-CN" altLang="en-US" dirty="0"/>
              <a:t>、终端</a:t>
            </a:r>
            <a:r>
              <a:rPr lang="en-US" altLang="zh-CN" dirty="0"/>
              <a:t>(TTY)</a:t>
            </a:r>
            <a:r>
              <a:rPr lang="zh-CN" altLang="en-US" dirty="0"/>
              <a:t>、运行时间</a:t>
            </a:r>
            <a:r>
              <a:rPr lang="en-US" altLang="zh-CN" dirty="0"/>
              <a:t>(TIME)</a:t>
            </a:r>
            <a:r>
              <a:rPr lang="zh-CN" altLang="en-US" dirty="0"/>
              <a:t>、产生该进程所运行的命令</a:t>
            </a:r>
            <a:r>
              <a:rPr lang="en-US" altLang="zh-CN" dirty="0"/>
              <a:t>(CMD)</a:t>
            </a:r>
            <a:endParaRPr lang="zh-CN" altLang="en-US"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73</a:t>
            </a:fld>
            <a:endParaRPr lang="en-US" altLang="zh-CN" dirty="0"/>
          </a:p>
        </p:txBody>
      </p:sp>
    </p:spTree>
    <p:extLst>
      <p:ext uri="{BB962C8B-B14F-4D97-AF65-F5344CB8AC3E}">
        <p14:creationId xmlns:p14="http://schemas.microsoft.com/office/powerpoint/2010/main" val="2206565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ps</a:t>
            </a:r>
            <a:r>
              <a:rPr lang="zh-CN" altLang="en-US" dirty="0"/>
              <a:t>命令的常用选项</a:t>
            </a:r>
          </a:p>
        </p:txBody>
      </p:sp>
      <p:graphicFrame>
        <p:nvGraphicFramePr>
          <p:cNvPr id="7" name="内容占位符 6"/>
          <p:cNvGraphicFramePr>
            <a:graphicFrameLocks noGrp="1"/>
          </p:cNvGraphicFramePr>
          <p:nvPr>
            <p:ph idx="1"/>
          </p:nvPr>
        </p:nvGraphicFramePr>
        <p:xfrm>
          <a:off x="1847528" y="1270600"/>
          <a:ext cx="8496944" cy="4678680"/>
        </p:xfrm>
        <a:graphic>
          <a:graphicData uri="http://schemas.openxmlformats.org/drawingml/2006/table">
            <a:tbl>
              <a:tblPr firstRow="1" bandRow="1">
                <a:tableStyleId>{93296810-A885-4BE3-A3E7-6D5BEEA58F35}</a:tableStyleId>
              </a:tblPr>
              <a:tblGrid>
                <a:gridCol w="2007374">
                  <a:extLst>
                    <a:ext uri="{9D8B030D-6E8A-4147-A177-3AD203B41FA5}">
                      <a16:colId xmlns:a16="http://schemas.microsoft.com/office/drawing/2014/main" val="20000"/>
                    </a:ext>
                  </a:extLst>
                </a:gridCol>
                <a:gridCol w="6489570">
                  <a:extLst>
                    <a:ext uri="{9D8B030D-6E8A-4147-A177-3AD203B41FA5}">
                      <a16:colId xmlns:a16="http://schemas.microsoft.com/office/drawing/2014/main" val="20001"/>
                    </a:ext>
                  </a:extLst>
                </a:gridCol>
              </a:tblGrid>
              <a:tr h="370840">
                <a:tc>
                  <a:txBody>
                    <a:bodyPr/>
                    <a:lstStyle/>
                    <a:p>
                      <a:pPr algn="ctr"/>
                      <a:r>
                        <a:rPr lang="zh-CN" altLang="en-US" sz="1800" dirty="0"/>
                        <a:t>选项</a:t>
                      </a:r>
                    </a:p>
                  </a:txBody>
                  <a:tcPr/>
                </a:tc>
                <a:tc>
                  <a:txBody>
                    <a:bodyPr/>
                    <a:lstStyle/>
                    <a:p>
                      <a:pPr algn="ctr"/>
                      <a:r>
                        <a:rPr lang="zh-CN" altLang="en-US" sz="1800" dirty="0"/>
                        <a:t>说明</a:t>
                      </a:r>
                    </a:p>
                  </a:txBody>
                  <a:tcPr/>
                </a:tc>
                <a:extLst>
                  <a:ext uri="{0D108BD9-81ED-4DB2-BD59-A6C34878D82A}">
                    <a16:rowId xmlns:a16="http://schemas.microsoft.com/office/drawing/2014/main" val="10000"/>
                  </a:ext>
                </a:extLst>
              </a:tr>
              <a:tr h="370840">
                <a:tc>
                  <a:txBody>
                    <a:bodyPr/>
                    <a:lstStyle/>
                    <a:p>
                      <a:r>
                        <a:rPr lang="en-US" altLang="zh-CN" sz="1800" b="1" dirty="0">
                          <a:solidFill>
                            <a:srgbClr val="002060"/>
                          </a:solidFill>
                        </a:rPr>
                        <a:t>-e</a:t>
                      </a:r>
                      <a:endParaRPr lang="zh-CN" altLang="en-US" sz="1800" b="1" dirty="0">
                        <a:solidFill>
                          <a:srgbClr val="002060"/>
                        </a:solidFill>
                      </a:endParaRPr>
                    </a:p>
                  </a:txBody>
                  <a:tcPr/>
                </a:tc>
                <a:tc>
                  <a:txBody>
                    <a:bodyPr/>
                    <a:lstStyle/>
                    <a:p>
                      <a:r>
                        <a:rPr lang="zh-CN" altLang="en-US" sz="1800" dirty="0"/>
                        <a:t>显示所有进程，等价于 </a:t>
                      </a:r>
                      <a:r>
                        <a:rPr lang="en-US" altLang="zh-CN" sz="1800" dirty="0"/>
                        <a:t>-A</a:t>
                      </a:r>
                      <a:r>
                        <a:rPr lang="zh-CN" altLang="en-US" sz="1800" dirty="0"/>
                        <a:t>。</a:t>
                      </a:r>
                    </a:p>
                  </a:txBody>
                  <a:tcPr/>
                </a:tc>
                <a:extLst>
                  <a:ext uri="{0D108BD9-81ED-4DB2-BD59-A6C34878D82A}">
                    <a16:rowId xmlns:a16="http://schemas.microsoft.com/office/drawing/2014/main" val="10001"/>
                  </a:ext>
                </a:extLst>
              </a:tr>
              <a:tr h="185420">
                <a:tc>
                  <a:txBody>
                    <a:bodyPr/>
                    <a:lstStyle/>
                    <a:p>
                      <a:r>
                        <a:rPr lang="en-US" altLang="zh-CN" sz="1800" b="1" dirty="0">
                          <a:solidFill>
                            <a:srgbClr val="002060"/>
                          </a:solidFill>
                        </a:rPr>
                        <a:t>-f</a:t>
                      </a:r>
                      <a:endParaRPr lang="zh-CN" altLang="en-US" sz="1800" b="1" dirty="0">
                        <a:solidFill>
                          <a:srgbClr val="002060"/>
                        </a:solidFill>
                      </a:endParaRPr>
                    </a:p>
                  </a:txBody>
                  <a:tcPr/>
                </a:tc>
                <a:tc>
                  <a:txBody>
                    <a:bodyPr/>
                    <a:lstStyle/>
                    <a:p>
                      <a:r>
                        <a:rPr lang="zh-CN" altLang="en-US" sz="1800" dirty="0"/>
                        <a:t>完全（</a:t>
                      </a:r>
                      <a:r>
                        <a:rPr lang="en-US" altLang="zh-CN" sz="1800" dirty="0"/>
                        <a:t>FULL</a:t>
                      </a:r>
                      <a:r>
                        <a:rPr lang="zh-CN" altLang="en-US" sz="1800" dirty="0"/>
                        <a:t>）显示。增加显示用户名、</a:t>
                      </a:r>
                      <a:r>
                        <a:rPr lang="en-US" altLang="zh-CN" sz="1800" dirty="0"/>
                        <a:t>PPID</a:t>
                      </a:r>
                      <a:r>
                        <a:rPr lang="zh-CN" altLang="en-US" sz="1800" dirty="0"/>
                        <a:t>、进程起始时间。</a:t>
                      </a:r>
                    </a:p>
                  </a:txBody>
                  <a:tcPr/>
                </a:tc>
                <a:extLst>
                  <a:ext uri="{0D108BD9-81ED-4DB2-BD59-A6C34878D82A}">
                    <a16:rowId xmlns:a16="http://schemas.microsoft.com/office/drawing/2014/main" val="10002"/>
                  </a:ext>
                </a:extLst>
              </a:tr>
              <a:tr h="185420">
                <a:tc>
                  <a:txBody>
                    <a:bodyPr/>
                    <a:lstStyle/>
                    <a:p>
                      <a:r>
                        <a:rPr lang="en-US" altLang="zh-CN" sz="1800" b="1" dirty="0">
                          <a:solidFill>
                            <a:srgbClr val="002060"/>
                          </a:solidFill>
                        </a:rPr>
                        <a:t> f/-H</a:t>
                      </a:r>
                      <a:endParaRPr lang="zh-CN" altLang="en-US" sz="1800" b="1" dirty="0">
                        <a:solidFill>
                          <a:srgbClr val="002060"/>
                        </a:solidFill>
                      </a:endParaRPr>
                    </a:p>
                  </a:txBody>
                  <a:tcPr/>
                </a:tc>
                <a:tc>
                  <a:txBody>
                    <a:bodyPr/>
                    <a:lstStyle/>
                    <a:p>
                      <a:r>
                        <a:rPr lang="zh-CN" altLang="en-US" sz="1800" dirty="0"/>
                        <a:t>显示进程树，等价于 </a:t>
                      </a:r>
                      <a:r>
                        <a:rPr lang="en-US" altLang="zh-CN" sz="1800" dirty="0"/>
                        <a:t>--forest</a:t>
                      </a:r>
                      <a:r>
                        <a:rPr lang="zh-CN" altLang="en-US" sz="1800" dirty="0"/>
                        <a:t>。</a:t>
                      </a:r>
                    </a:p>
                  </a:txBody>
                  <a:tcPr/>
                </a:tc>
                <a:extLst>
                  <a:ext uri="{0D108BD9-81ED-4DB2-BD59-A6C34878D82A}">
                    <a16:rowId xmlns:a16="http://schemas.microsoft.com/office/drawing/2014/main" val="10003"/>
                  </a:ext>
                </a:extLst>
              </a:tr>
              <a:tr h="123613">
                <a:tc>
                  <a:txBody>
                    <a:bodyPr/>
                    <a:lstStyle/>
                    <a:p>
                      <a:r>
                        <a:rPr lang="en-US" altLang="zh-CN" sz="1800" b="1" dirty="0">
                          <a:solidFill>
                            <a:srgbClr val="002060"/>
                          </a:solidFill>
                        </a:rPr>
                        <a:t> a</a:t>
                      </a:r>
                      <a:endParaRPr lang="zh-CN" altLang="en-US" sz="1800" b="1" dirty="0">
                        <a:solidFill>
                          <a:srgbClr val="002060"/>
                        </a:solidFill>
                      </a:endParaRPr>
                    </a:p>
                  </a:txBody>
                  <a:tcPr/>
                </a:tc>
                <a:tc>
                  <a:txBody>
                    <a:bodyPr/>
                    <a:lstStyle/>
                    <a:p>
                      <a:r>
                        <a:rPr lang="zh-CN" altLang="en-US" sz="1800" dirty="0"/>
                        <a:t>显示终端上的所有进程，包括其他用户地进程。</a:t>
                      </a:r>
                    </a:p>
                  </a:txBody>
                  <a:tcPr/>
                </a:tc>
                <a:extLst>
                  <a:ext uri="{0D108BD9-81ED-4DB2-BD59-A6C34878D82A}">
                    <a16:rowId xmlns:a16="http://schemas.microsoft.com/office/drawing/2014/main" val="10004"/>
                  </a:ext>
                </a:extLst>
              </a:tr>
              <a:tr h="242147">
                <a:tc>
                  <a:txBody>
                    <a:bodyPr/>
                    <a:lstStyle/>
                    <a:p>
                      <a:r>
                        <a:rPr lang="en-US" altLang="zh-CN" sz="1800" b="1" dirty="0">
                          <a:solidFill>
                            <a:srgbClr val="002060"/>
                          </a:solidFill>
                        </a:rPr>
                        <a:t> x</a:t>
                      </a:r>
                      <a:endParaRPr lang="zh-CN" altLang="en-US" sz="1800" b="1" dirty="0">
                        <a:solidFill>
                          <a:srgbClr val="002060"/>
                        </a:solidFill>
                      </a:endParaRPr>
                    </a:p>
                  </a:txBody>
                  <a:tcPr/>
                </a:tc>
                <a:tc>
                  <a:txBody>
                    <a:bodyPr/>
                    <a:lstStyle/>
                    <a:p>
                      <a:r>
                        <a:rPr lang="zh-CN" altLang="en-US" sz="1800" dirty="0"/>
                        <a:t>显示没有控制终端地进程。</a:t>
                      </a:r>
                    </a:p>
                  </a:txBody>
                  <a:tcPr/>
                </a:tc>
                <a:extLst>
                  <a:ext uri="{0D108BD9-81ED-4DB2-BD59-A6C34878D82A}">
                    <a16:rowId xmlns:a16="http://schemas.microsoft.com/office/drawing/2014/main" val="10005"/>
                  </a:ext>
                </a:extLst>
              </a:tr>
              <a:tr h="123613">
                <a:tc>
                  <a:txBody>
                    <a:bodyPr/>
                    <a:lstStyle/>
                    <a:p>
                      <a:r>
                        <a:rPr lang="en-US" altLang="zh-CN" sz="1800" b="1" baseline="0" dirty="0">
                          <a:solidFill>
                            <a:srgbClr val="002060"/>
                          </a:solidFill>
                        </a:rPr>
                        <a:t> u</a:t>
                      </a:r>
                      <a:endParaRPr lang="zh-CN" altLang="en-US" sz="1800" b="1" dirty="0">
                        <a:solidFill>
                          <a:srgbClr val="002060"/>
                        </a:solidFill>
                      </a:endParaRPr>
                    </a:p>
                  </a:txBody>
                  <a:tcPr/>
                </a:tc>
                <a:tc>
                  <a:txBody>
                    <a:bodyPr/>
                    <a:lstStyle/>
                    <a:p>
                      <a:r>
                        <a:rPr lang="zh-CN" altLang="en-US" sz="1800" dirty="0"/>
                        <a:t>面向用户的显示格式。增加显示用户名，进程起始时间，</a:t>
                      </a:r>
                      <a:r>
                        <a:rPr lang="en-US" altLang="zh-CN" sz="1800" dirty="0"/>
                        <a:t>CPU </a:t>
                      </a:r>
                      <a:r>
                        <a:rPr lang="zh-CN" altLang="en-US" sz="1800" dirty="0"/>
                        <a:t>和内存占用百分比等信息。</a:t>
                      </a:r>
                    </a:p>
                  </a:txBody>
                  <a:tcPr/>
                </a:tc>
                <a:extLst>
                  <a:ext uri="{0D108BD9-81ED-4DB2-BD59-A6C34878D82A}">
                    <a16:rowId xmlns:a16="http://schemas.microsoft.com/office/drawing/2014/main" val="10006"/>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1" dirty="0">
                          <a:solidFill>
                            <a:srgbClr val="002060"/>
                          </a:solidFill>
                        </a:rPr>
                        <a:t>-u &lt;username&gt;</a:t>
                      </a:r>
                      <a:endParaRPr lang="zh-CN" altLang="en-US" sz="1800" b="1" dirty="0">
                        <a:solidFill>
                          <a:srgbClr val="002060"/>
                        </a:solidFill>
                      </a:endParaRPr>
                    </a:p>
                  </a:txBody>
                  <a:tcPr/>
                </a:tc>
                <a:tc>
                  <a:txBody>
                    <a:bodyPr/>
                    <a:lstStyle/>
                    <a:p>
                      <a:r>
                        <a:rPr lang="zh-CN" altLang="en-US" sz="1800" dirty="0"/>
                        <a:t>仅显示指定用户的进程。</a:t>
                      </a:r>
                    </a:p>
                  </a:txBody>
                  <a:tcPr/>
                </a:tc>
                <a:extLst>
                  <a:ext uri="{0D108BD9-81ED-4DB2-BD59-A6C34878D82A}">
                    <a16:rowId xmlns:a16="http://schemas.microsoft.com/office/drawing/2014/main" val="10007"/>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1" dirty="0">
                          <a:solidFill>
                            <a:srgbClr val="002060"/>
                          </a:solidFill>
                        </a:rPr>
                        <a:t>l/-l</a:t>
                      </a:r>
                      <a:endParaRPr lang="zh-CN" altLang="en-US" sz="1800" b="1" dirty="0">
                        <a:solidFill>
                          <a:srgbClr val="002060"/>
                        </a:solidFill>
                      </a:endParaRPr>
                    </a:p>
                  </a:txBody>
                  <a:tcPr/>
                </a:tc>
                <a:tc>
                  <a:txBody>
                    <a:bodyPr/>
                    <a:lstStyle/>
                    <a:p>
                      <a:r>
                        <a:rPr lang="zh-CN" altLang="en-US" sz="1800" dirty="0"/>
                        <a:t>长格式显示。增加显示进程的</a:t>
                      </a:r>
                      <a:r>
                        <a:rPr lang="en-US" altLang="zh-CN" sz="1800" dirty="0"/>
                        <a:t>UID</a:t>
                      </a:r>
                      <a:r>
                        <a:rPr lang="zh-CN" altLang="en-US" sz="1800" dirty="0"/>
                        <a:t>、</a:t>
                      </a:r>
                      <a:r>
                        <a:rPr lang="en-US" altLang="zh-CN" sz="1800" dirty="0"/>
                        <a:t>PPID</a:t>
                      </a:r>
                      <a:r>
                        <a:rPr lang="zh-CN" altLang="en-US" sz="1800" dirty="0"/>
                        <a:t>和优先权值。</a:t>
                      </a:r>
                    </a:p>
                  </a:txBody>
                  <a:tcPr/>
                </a:tc>
                <a:extLst>
                  <a:ext uri="{0D108BD9-81ED-4DB2-BD59-A6C34878D82A}">
                    <a16:rowId xmlns:a16="http://schemas.microsoft.com/office/drawing/2014/main" val="10008"/>
                  </a:ext>
                </a:extLst>
              </a:tr>
              <a:tr h="273050">
                <a:tc>
                  <a:txBody>
                    <a:bodyPr/>
                    <a:lstStyle/>
                    <a:p>
                      <a:r>
                        <a:rPr lang="en-US" altLang="zh-CN" sz="1800" b="1" dirty="0">
                          <a:solidFill>
                            <a:srgbClr val="002060"/>
                          </a:solidFill>
                        </a:rPr>
                        <a:t>w[w]/-w[w]</a:t>
                      </a:r>
                      <a:endParaRPr lang="zh-CN" altLang="en-US" sz="1800" b="1" dirty="0">
                        <a:solidFill>
                          <a:srgbClr val="002060"/>
                        </a:solidFill>
                      </a:endParaRPr>
                    </a:p>
                  </a:txBody>
                  <a:tcPr/>
                </a:tc>
                <a:tc>
                  <a:txBody>
                    <a:bodyPr/>
                    <a:lstStyle/>
                    <a:p>
                      <a:r>
                        <a:rPr lang="zh-CN" altLang="en-US" sz="1800" dirty="0"/>
                        <a:t>加宽显示。通常用于显示完整的命令行。</a:t>
                      </a:r>
                    </a:p>
                  </a:txBody>
                  <a:tcPr/>
                </a:tc>
                <a:extLst>
                  <a:ext uri="{0D108BD9-81ED-4DB2-BD59-A6C34878D82A}">
                    <a16:rowId xmlns:a16="http://schemas.microsoft.com/office/drawing/2014/main" val="10009"/>
                  </a:ext>
                </a:extLst>
              </a:tr>
              <a:tr h="1828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1" dirty="0">
                          <a:solidFill>
                            <a:srgbClr val="002060"/>
                          </a:solidFill>
                        </a:rPr>
                        <a:t>o/-o &lt;format&gt;</a:t>
                      </a:r>
                      <a:endParaRPr lang="zh-CN" altLang="en-US" sz="1800" b="1" dirty="0">
                        <a:solidFill>
                          <a:srgbClr val="002060"/>
                        </a:solidFill>
                      </a:endParaRPr>
                    </a:p>
                  </a:txBody>
                  <a:tcPr/>
                </a:tc>
                <a:tc>
                  <a:txBody>
                    <a:bodyPr/>
                    <a:lstStyle/>
                    <a:p>
                      <a:r>
                        <a:rPr lang="zh-CN" altLang="en-US" sz="1800" dirty="0"/>
                        <a:t>由用户自定义输出列。</a:t>
                      </a:r>
                    </a:p>
                  </a:txBody>
                  <a:tcPr/>
                </a:tc>
                <a:extLst>
                  <a:ext uri="{0D108BD9-81ED-4DB2-BD59-A6C34878D82A}">
                    <a16:rowId xmlns:a16="http://schemas.microsoft.com/office/drawing/2014/main" val="10010"/>
                  </a:ext>
                </a:extLst>
              </a:tr>
              <a:tr h="1828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1" dirty="0">
                          <a:solidFill>
                            <a:srgbClr val="002060"/>
                          </a:solidFill>
                        </a:rPr>
                        <a:t>--sort &lt;order&gt;</a:t>
                      </a:r>
                      <a:endParaRPr lang="zh-CN" altLang="en-US" sz="1800" b="1" dirty="0">
                        <a:solidFill>
                          <a:srgbClr val="002060"/>
                        </a:solidFill>
                      </a:endParaRPr>
                    </a:p>
                  </a:txBody>
                  <a:tcPr/>
                </a:tc>
                <a:tc>
                  <a:txBody>
                    <a:bodyPr/>
                    <a:lstStyle/>
                    <a:p>
                      <a:r>
                        <a:rPr lang="zh-CN" altLang="en-US" sz="1800" dirty="0"/>
                        <a:t>指定按哪</a:t>
                      </a:r>
                      <a:r>
                        <a:rPr lang="en-US" altLang="zh-CN" sz="1800" dirty="0"/>
                        <a:t>/</a:t>
                      </a:r>
                      <a:r>
                        <a:rPr lang="zh-CN" altLang="en-US" sz="1800" dirty="0"/>
                        <a:t>哪些列排序，</a:t>
                      </a:r>
                      <a:r>
                        <a:rPr lang="en-US" altLang="zh-CN" sz="1800" dirty="0"/>
                        <a:t>order</a:t>
                      </a:r>
                      <a:r>
                        <a:rPr lang="zh-CN" altLang="en-US" sz="1800" dirty="0"/>
                        <a:t>格式为：</a:t>
                      </a:r>
                      <a:r>
                        <a:rPr lang="en-US" altLang="zh-CN" sz="1800" dirty="0"/>
                        <a:t>[+|-]key[,[+|-]key[,...]]</a:t>
                      </a:r>
                      <a:endParaRPr lang="zh-CN" altLang="en-US" sz="1800" dirty="0"/>
                    </a:p>
                  </a:txBody>
                  <a:tcPr/>
                </a:tc>
                <a:extLst>
                  <a:ext uri="{0D108BD9-81ED-4DB2-BD59-A6C34878D82A}">
                    <a16:rowId xmlns:a16="http://schemas.microsoft.com/office/drawing/2014/main" val="10011"/>
                  </a:ext>
                </a:extLst>
              </a:tr>
            </a:tbl>
          </a:graphicData>
        </a:graphic>
      </p:graphicFrame>
      <p:sp>
        <p:nvSpPr>
          <p:cNvPr id="6" name="灯片编号占位符 5"/>
          <p:cNvSpPr>
            <a:spLocks noGrp="1"/>
          </p:cNvSpPr>
          <p:nvPr>
            <p:ph type="sldNum" sz="quarter" idx="12"/>
          </p:nvPr>
        </p:nvSpPr>
        <p:spPr/>
        <p:txBody>
          <a:bodyPr/>
          <a:lstStyle/>
          <a:p>
            <a:fld id="{1D884F6B-D068-45E9-B250-41F0C46488DC}" type="slidenum">
              <a:rPr lang="en-US" altLang="zh-CN" smtClean="0"/>
              <a:pPr/>
              <a:t>74</a:t>
            </a:fld>
            <a:endParaRPr lang="en-US" altLang="zh-CN" dirty="0"/>
          </a:p>
        </p:txBody>
      </p:sp>
    </p:spTree>
    <p:extLst>
      <p:ext uri="{BB962C8B-B14F-4D97-AF65-F5344CB8AC3E}">
        <p14:creationId xmlns:p14="http://schemas.microsoft.com/office/powerpoint/2010/main" val="202818543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由于历史和兼容性原因，</a:t>
            </a:r>
            <a:r>
              <a:rPr lang="en-US" altLang="zh-CN" dirty="0" err="1"/>
              <a:t>ps</a:t>
            </a:r>
            <a:r>
              <a:rPr lang="en-US" altLang="zh-CN" dirty="0"/>
              <a:t> </a:t>
            </a:r>
            <a:r>
              <a:rPr lang="zh-CN" altLang="en-US" dirty="0"/>
              <a:t>命令接受几种不同类型的选项：</a:t>
            </a:r>
            <a:endParaRPr lang="en-US" altLang="zh-CN" dirty="0" smtClean="0"/>
          </a:p>
          <a:p>
            <a:pPr lvl="1"/>
            <a:r>
              <a:rPr lang="en-US" altLang="zh-CN" dirty="0" smtClean="0"/>
              <a:t>UNIX </a:t>
            </a:r>
            <a:r>
              <a:rPr lang="zh-CN" altLang="en-US" dirty="0"/>
              <a:t>样式的选项，前面有一</a:t>
            </a:r>
            <a:r>
              <a:rPr lang="zh-CN" altLang="en-US" dirty="0" smtClean="0"/>
              <a:t>个</a:t>
            </a:r>
            <a:r>
              <a:rPr lang="en-US" altLang="zh-CN" dirty="0" smtClean="0"/>
              <a:t>-</a:t>
            </a:r>
            <a:endParaRPr lang="zh-CN" altLang="en-US" dirty="0"/>
          </a:p>
          <a:p>
            <a:pPr lvl="1"/>
            <a:r>
              <a:rPr lang="en-US" altLang="zh-CN" dirty="0"/>
              <a:t>BSD </a:t>
            </a:r>
            <a:r>
              <a:rPr lang="zh-CN" altLang="en-US" dirty="0"/>
              <a:t>风格选项，使用时不</a:t>
            </a:r>
            <a:r>
              <a:rPr lang="zh-CN" altLang="en-US" dirty="0" smtClean="0"/>
              <a:t>加</a:t>
            </a:r>
            <a:r>
              <a:rPr lang="en-US" altLang="zh-CN" dirty="0" smtClean="0"/>
              <a:t>-</a:t>
            </a:r>
            <a:endParaRPr lang="zh-CN" altLang="en-US" dirty="0"/>
          </a:p>
          <a:p>
            <a:pPr lvl="1"/>
            <a:r>
              <a:rPr lang="en-US" altLang="zh-CN" dirty="0"/>
              <a:t>GNU </a:t>
            </a:r>
            <a:r>
              <a:rPr lang="zh-CN" altLang="en-US" dirty="0"/>
              <a:t>长选项，前面有两</a:t>
            </a:r>
            <a:r>
              <a:rPr lang="zh-CN" altLang="en-US" dirty="0" smtClean="0"/>
              <a:t>个</a:t>
            </a:r>
            <a:r>
              <a:rPr lang="en-US" altLang="zh-CN" dirty="0" smtClean="0"/>
              <a:t>--</a:t>
            </a:r>
            <a:endParaRPr lang="zh-CN" altLang="en-US" dirty="0"/>
          </a:p>
          <a:p>
            <a:r>
              <a:rPr lang="zh-CN" altLang="en-US" dirty="0"/>
              <a:t>不同的选项类型可以混合使用，但在某些特殊情况下，可能会出现冲突，因此最好坚持使用一种选项</a:t>
            </a:r>
            <a:r>
              <a:rPr lang="zh-CN" altLang="en-US" dirty="0" smtClean="0"/>
              <a:t>类型</a:t>
            </a:r>
            <a:endParaRPr lang="zh-CN" altLang="en-US" dirty="0"/>
          </a:p>
        </p:txBody>
      </p:sp>
    </p:spTree>
    <p:extLst>
      <p:ext uri="{BB962C8B-B14F-4D97-AF65-F5344CB8AC3E}">
        <p14:creationId xmlns:p14="http://schemas.microsoft.com/office/powerpoint/2010/main" val="175954893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ps</a:t>
            </a:r>
            <a:r>
              <a:rPr lang="zh-CN" altLang="en-US" dirty="0"/>
              <a:t>命令使用举例</a:t>
            </a:r>
          </a:p>
        </p:txBody>
      </p:sp>
      <p:sp>
        <p:nvSpPr>
          <p:cNvPr id="3" name="内容占位符 2"/>
          <p:cNvSpPr>
            <a:spLocks noGrp="1"/>
          </p:cNvSpPr>
          <p:nvPr>
            <p:ph idx="1"/>
          </p:nvPr>
        </p:nvSpPr>
        <p:spPr>
          <a:xfrm>
            <a:off x="741872" y="1340769"/>
            <a:ext cx="10938294" cy="4790157"/>
          </a:xfrm>
        </p:spPr>
        <p:txBody>
          <a:bodyPr>
            <a:normAutofit fontScale="85000" lnSpcReduction="10000"/>
          </a:bodyPr>
          <a:lstStyle/>
          <a:p>
            <a:pPr>
              <a:buNone/>
            </a:pPr>
            <a:r>
              <a:rPr lang="en-US" altLang="zh-CN" b="1" dirty="0"/>
              <a:t>UNIX form</a:t>
            </a:r>
            <a:r>
              <a:rPr lang="en-US" altLang="zh-CN" dirty="0"/>
              <a:t>:</a:t>
            </a:r>
            <a:endParaRPr lang="fr-FR" altLang="zh-CN" dirty="0" smtClean="0">
              <a:solidFill>
                <a:srgbClr val="002060"/>
              </a:solidFill>
            </a:endParaRPr>
          </a:p>
          <a:p>
            <a:pPr>
              <a:buNone/>
            </a:pPr>
            <a:r>
              <a:rPr lang="fr-FR" altLang="zh-CN" dirty="0" smtClean="0">
                <a:solidFill>
                  <a:srgbClr val="002060"/>
                </a:solidFill>
              </a:rPr>
              <a:t>$ </a:t>
            </a:r>
            <a:r>
              <a:rPr lang="fr-FR" altLang="zh-CN" dirty="0">
                <a:solidFill>
                  <a:srgbClr val="002060"/>
                </a:solidFill>
              </a:rPr>
              <a:t>ps -e</a:t>
            </a:r>
          </a:p>
          <a:p>
            <a:pPr>
              <a:buNone/>
            </a:pPr>
            <a:r>
              <a:rPr lang="fr-FR" altLang="zh-CN" dirty="0">
                <a:solidFill>
                  <a:srgbClr val="C00000"/>
                </a:solidFill>
              </a:rPr>
              <a:t>$ ps </a:t>
            </a:r>
            <a:r>
              <a:rPr lang="fr-FR" altLang="zh-CN" dirty="0" smtClean="0">
                <a:solidFill>
                  <a:srgbClr val="C00000"/>
                </a:solidFill>
              </a:rPr>
              <a:t>-ef</a:t>
            </a:r>
          </a:p>
          <a:p>
            <a:pPr lvl="1"/>
            <a:r>
              <a:rPr lang="en-US" altLang="zh-CN" dirty="0"/>
              <a:t>The -e option instructs </a:t>
            </a:r>
            <a:r>
              <a:rPr lang="en-US" altLang="zh-CN" dirty="0" err="1"/>
              <a:t>ps</a:t>
            </a:r>
            <a:r>
              <a:rPr lang="en-US" altLang="zh-CN" dirty="0"/>
              <a:t> to display all processes.</a:t>
            </a:r>
          </a:p>
          <a:p>
            <a:pPr lvl="1"/>
            <a:r>
              <a:rPr lang="en-US" altLang="zh-CN" dirty="0"/>
              <a:t>The -f stands full-format listing, which provides detailed information about the processes</a:t>
            </a:r>
            <a:endParaRPr lang="fr-FR" altLang="zh-CN" dirty="0"/>
          </a:p>
          <a:p>
            <a:pPr>
              <a:buNone/>
            </a:pPr>
            <a:r>
              <a:rPr lang="en-US" altLang="zh-CN" b="1" dirty="0" smtClean="0"/>
              <a:t>BSD </a:t>
            </a:r>
            <a:r>
              <a:rPr lang="en-US" altLang="zh-CN" b="1" dirty="0"/>
              <a:t>form</a:t>
            </a:r>
            <a:endParaRPr lang="fr-FR" altLang="zh-CN" dirty="0">
              <a:solidFill>
                <a:srgbClr val="002060"/>
              </a:solidFill>
            </a:endParaRPr>
          </a:p>
          <a:p>
            <a:pPr>
              <a:buNone/>
            </a:pPr>
            <a:r>
              <a:rPr lang="fr-FR" altLang="zh-CN" dirty="0">
                <a:solidFill>
                  <a:srgbClr val="002060"/>
                </a:solidFill>
              </a:rPr>
              <a:t>$ ps au</a:t>
            </a:r>
          </a:p>
          <a:p>
            <a:pPr>
              <a:buNone/>
            </a:pPr>
            <a:r>
              <a:rPr lang="fr-FR" altLang="zh-CN" dirty="0">
                <a:solidFill>
                  <a:srgbClr val="C00000"/>
                </a:solidFill>
              </a:rPr>
              <a:t>$ ps </a:t>
            </a:r>
            <a:r>
              <a:rPr lang="fr-FR" altLang="zh-CN" dirty="0" smtClean="0">
                <a:solidFill>
                  <a:srgbClr val="C00000"/>
                </a:solidFill>
              </a:rPr>
              <a:t>aux  </a:t>
            </a:r>
          </a:p>
          <a:p>
            <a:pPr lvl="1"/>
            <a:r>
              <a:rPr lang="en-US" altLang="zh-CN" dirty="0" smtClean="0"/>
              <a:t>The </a:t>
            </a:r>
            <a:r>
              <a:rPr lang="en-US" altLang="zh-CN" b="1" dirty="0"/>
              <a:t>a</a:t>
            </a:r>
            <a:r>
              <a:rPr lang="en-US" altLang="zh-CN" dirty="0"/>
              <a:t> option tells </a:t>
            </a:r>
            <a:r>
              <a:rPr lang="en-US" altLang="zh-CN" dirty="0" err="1"/>
              <a:t>ps</a:t>
            </a:r>
            <a:r>
              <a:rPr lang="en-US" altLang="zh-CN" dirty="0"/>
              <a:t> to display the processes of all users. Only the processes that not associated with a terminal and processes of group leaders are not shown.</a:t>
            </a:r>
          </a:p>
          <a:p>
            <a:pPr lvl="1"/>
            <a:r>
              <a:rPr lang="en-US" altLang="zh-CN" b="1" dirty="0"/>
              <a:t>u</a:t>
            </a:r>
            <a:r>
              <a:rPr lang="en-US" altLang="zh-CN" dirty="0"/>
              <a:t> stands for a user-oriented format that provides detailed information about the processes.</a:t>
            </a:r>
          </a:p>
          <a:p>
            <a:pPr lvl="1"/>
            <a:r>
              <a:rPr lang="en-US" altLang="zh-CN" dirty="0"/>
              <a:t>The </a:t>
            </a:r>
            <a:r>
              <a:rPr lang="en-US" altLang="zh-CN" i="1" dirty="0"/>
              <a:t>x</a:t>
            </a:r>
            <a:r>
              <a:rPr lang="en-US" altLang="zh-CN" dirty="0"/>
              <a:t> option instructs </a:t>
            </a:r>
            <a:r>
              <a:rPr lang="en-US" altLang="zh-CN" dirty="0" err="1"/>
              <a:t>ps</a:t>
            </a:r>
            <a:r>
              <a:rPr lang="en-US" altLang="zh-CN" dirty="0"/>
              <a:t> to list the processes without a controlling terminal. Those are mainly processes that are started on boot time and running in the background </a:t>
            </a:r>
            <a:r>
              <a:rPr lang="en-US" altLang="zh-CN" dirty="0" smtClean="0">
                <a:solidFill>
                  <a:srgbClr val="C00000"/>
                </a:solidFill>
              </a:rPr>
              <a:t>.</a:t>
            </a:r>
            <a:endParaRPr lang="fr-FR" altLang="zh-CN" dirty="0">
              <a:solidFill>
                <a:srgbClr val="C00000"/>
              </a:solidFill>
            </a:endParaRPr>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76</a:t>
            </a:fld>
            <a:endParaRPr lang="en-US" altLang="zh-CN" dirty="0"/>
          </a:p>
        </p:txBody>
      </p:sp>
    </p:spTree>
    <p:extLst>
      <p:ext uri="{BB962C8B-B14F-4D97-AF65-F5344CB8AC3E}">
        <p14:creationId xmlns:p14="http://schemas.microsoft.com/office/powerpoint/2010/main" val="307708036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fr-FR" altLang="zh-CN" dirty="0">
                <a:solidFill>
                  <a:srgbClr val="002060"/>
                </a:solidFill>
              </a:rPr>
              <a:t>$ ps -eH</a:t>
            </a:r>
          </a:p>
          <a:p>
            <a:pPr>
              <a:buNone/>
            </a:pPr>
            <a:r>
              <a:rPr lang="fr-FR" altLang="zh-CN" dirty="0">
                <a:solidFill>
                  <a:srgbClr val="002060"/>
                </a:solidFill>
              </a:rPr>
              <a:t>$ ps -elw</a:t>
            </a:r>
          </a:p>
          <a:p>
            <a:pPr marL="0" indent="0">
              <a:buNone/>
            </a:pPr>
            <a:endParaRPr lang="fr-FR" altLang="zh-CN" dirty="0" smtClean="0">
              <a:solidFill>
                <a:srgbClr val="002060"/>
              </a:solidFill>
            </a:endParaRPr>
          </a:p>
          <a:p>
            <a:pPr marL="0" indent="0">
              <a:buNone/>
            </a:pPr>
            <a:endParaRPr lang="fr-FR" altLang="zh-CN" dirty="0">
              <a:solidFill>
                <a:srgbClr val="002060"/>
              </a:solidFill>
            </a:endParaRPr>
          </a:p>
          <a:p>
            <a:pPr marL="0" indent="0">
              <a:buNone/>
            </a:pPr>
            <a:endParaRPr lang="fr-FR" altLang="zh-CN" dirty="0" smtClean="0">
              <a:solidFill>
                <a:srgbClr val="002060"/>
              </a:solidFill>
            </a:endParaRPr>
          </a:p>
          <a:p>
            <a:pPr marL="0" indent="0">
              <a:buNone/>
            </a:pPr>
            <a:endParaRPr lang="fr-FR" altLang="zh-CN" dirty="0">
              <a:solidFill>
                <a:srgbClr val="002060"/>
              </a:solidFill>
            </a:endParaRPr>
          </a:p>
          <a:p>
            <a:pPr marL="0" indent="0">
              <a:buNone/>
            </a:pPr>
            <a:r>
              <a:rPr lang="fr-FR" altLang="zh-CN" dirty="0" smtClean="0">
                <a:solidFill>
                  <a:srgbClr val="002060"/>
                </a:solidFill>
              </a:rPr>
              <a:t>$ ps </a:t>
            </a:r>
            <a:r>
              <a:rPr lang="fr-FR" altLang="zh-CN" dirty="0">
                <a:solidFill>
                  <a:srgbClr val="002060"/>
                </a:solidFill>
              </a:rPr>
              <a:t>axf</a:t>
            </a:r>
          </a:p>
          <a:p>
            <a:pPr>
              <a:buNone/>
            </a:pPr>
            <a:r>
              <a:rPr lang="fr-FR" altLang="zh-CN" dirty="0">
                <a:solidFill>
                  <a:srgbClr val="002060"/>
                </a:solidFill>
              </a:rPr>
              <a:t>$ ps auxw</a:t>
            </a:r>
            <a:endParaRPr lang="zh-CN" altLang="en-US" dirty="0">
              <a:solidFill>
                <a:srgbClr val="002060"/>
              </a:solidFill>
            </a:endParaRPr>
          </a:p>
          <a:p>
            <a:endParaRPr lang="zh-CN" altLang="en-US" dirty="0"/>
          </a:p>
        </p:txBody>
      </p:sp>
    </p:spTree>
    <p:extLst>
      <p:ext uri="{BB962C8B-B14F-4D97-AF65-F5344CB8AC3E}">
        <p14:creationId xmlns:p14="http://schemas.microsoft.com/office/powerpoint/2010/main" val="11592254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err="1">
                <a:solidFill>
                  <a:srgbClr val="006600"/>
                </a:solidFill>
              </a:rPr>
              <a:t>ps</a:t>
            </a:r>
            <a:r>
              <a:rPr kumimoji="1" lang="en-US" altLang="zh-CN" dirty="0"/>
              <a:t> </a:t>
            </a:r>
            <a:r>
              <a:rPr kumimoji="1" lang="zh-CN" altLang="en-US" dirty="0"/>
              <a:t>常见的输出标记</a:t>
            </a:r>
            <a:endParaRPr lang="zh-CN" altLang="en-US"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78</a:t>
            </a:fld>
            <a:endParaRPr lang="en-US" altLang="zh-CN" dirty="0"/>
          </a:p>
        </p:txBody>
      </p:sp>
      <p:graphicFrame>
        <p:nvGraphicFramePr>
          <p:cNvPr id="7" name="Group 92"/>
          <p:cNvGraphicFramePr>
            <a:graphicFrameLocks noGrp="1"/>
          </p:cNvGraphicFramePr>
          <p:nvPr/>
        </p:nvGraphicFramePr>
        <p:xfrm>
          <a:off x="1919536" y="1988840"/>
          <a:ext cx="8496944" cy="3931920"/>
        </p:xfrm>
        <a:graphic>
          <a:graphicData uri="http://schemas.openxmlformats.org/drawingml/2006/table">
            <a:tbl>
              <a:tblPr>
                <a:tableStyleId>{3C2FFA5D-87B4-456A-9821-1D502468CF0F}</a:tableStyleId>
              </a:tblPr>
              <a:tblGrid>
                <a:gridCol w="1152128">
                  <a:extLst>
                    <a:ext uri="{9D8B030D-6E8A-4147-A177-3AD203B41FA5}">
                      <a16:colId xmlns:a16="http://schemas.microsoft.com/office/drawing/2014/main" val="20000"/>
                    </a:ext>
                  </a:extLst>
                </a:gridCol>
                <a:gridCol w="2533134">
                  <a:extLst>
                    <a:ext uri="{9D8B030D-6E8A-4147-A177-3AD203B41FA5}">
                      <a16:colId xmlns:a16="http://schemas.microsoft.com/office/drawing/2014/main" val="20001"/>
                    </a:ext>
                  </a:extLst>
                </a:gridCol>
                <a:gridCol w="1222455">
                  <a:extLst>
                    <a:ext uri="{9D8B030D-6E8A-4147-A177-3AD203B41FA5}">
                      <a16:colId xmlns:a16="http://schemas.microsoft.com/office/drawing/2014/main" val="20002"/>
                    </a:ext>
                  </a:extLst>
                </a:gridCol>
                <a:gridCol w="3589227">
                  <a:extLst>
                    <a:ext uri="{9D8B030D-6E8A-4147-A177-3AD203B41FA5}">
                      <a16:colId xmlns:a16="http://schemas.microsoft.com/office/drawing/2014/main" val="20003"/>
                    </a:ext>
                  </a:extLst>
                </a:gridCol>
              </a:tblGrid>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kern="1200" cap="none" normalizeH="0" baseline="0" dirty="0">
                          <a:ln>
                            <a:noFill/>
                          </a:ln>
                          <a:solidFill>
                            <a:srgbClr val="0000CC"/>
                          </a:solidFill>
                          <a:effectLst/>
                          <a:latin typeface="Courier New" pitchFamily="49" charset="0"/>
                          <a:ea typeface="宋体" charset="-122"/>
                          <a:cs typeface="+mn-cs"/>
                        </a:rPr>
                        <a:t>UID</a:t>
                      </a: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u="none" strike="noStrike" cap="none" normalizeH="0" baseline="0">
                          <a:ln>
                            <a:noFill/>
                          </a:ln>
                          <a:effectLst/>
                        </a:rPr>
                        <a:t>用户 </a:t>
                      </a:r>
                      <a:r>
                        <a:rPr kumimoji="1" lang="en-US" altLang="zh-CN" sz="2400" u="none" strike="noStrike" cap="none" normalizeH="0" baseline="0">
                          <a:ln>
                            <a:noFill/>
                          </a:ln>
                          <a:effectLst/>
                        </a:rPr>
                        <a:t>ID</a:t>
                      </a:r>
                      <a:endParaRPr kumimoji="1" lang="en-US" altLang="zh-CN" sz="2400" b="0" i="0" u="none" strike="noStrike" cap="none" normalizeH="0" baseline="0">
                        <a:ln>
                          <a:noFill/>
                        </a:ln>
                        <a:solidFill>
                          <a:schemeClr val="tx1"/>
                        </a:solidFill>
                        <a:effectLst/>
                        <a:latin typeface="Times New Roman" pitchFamily="18" charset="0"/>
                        <a:ea typeface="黑体"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kern="1200" cap="none" normalizeH="0" baseline="0" dirty="0">
                          <a:ln>
                            <a:noFill/>
                          </a:ln>
                          <a:solidFill>
                            <a:srgbClr val="0000CC"/>
                          </a:solidFill>
                          <a:effectLst/>
                          <a:latin typeface="Courier New" pitchFamily="49" charset="0"/>
                          <a:ea typeface="宋体" charset="-122"/>
                          <a:cs typeface="+mn-cs"/>
                        </a:rPr>
                        <a:t>START</a:t>
                      </a:r>
                      <a:endParaRPr kumimoji="1" lang="zh-CN" altLang="en-US" sz="2400" b="1" i="0" u="none" strike="noStrike" kern="1200" cap="none" normalizeH="0" baseline="0" dirty="0">
                        <a:ln>
                          <a:noFill/>
                        </a:ln>
                        <a:solidFill>
                          <a:srgbClr val="0000CC"/>
                        </a:solidFill>
                        <a:effectLst/>
                        <a:latin typeface="Courier New" pitchFamily="49" charset="0"/>
                        <a:ea typeface="宋体" charset="-122"/>
                        <a:cs typeface="+mn-cs"/>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u="none" strike="noStrike" cap="none" normalizeH="0" baseline="0">
                          <a:ln>
                            <a:noFill/>
                          </a:ln>
                          <a:effectLst/>
                        </a:rPr>
                        <a:t>进程启动时间</a:t>
                      </a:r>
                      <a:endParaRPr kumimoji="1" lang="zh-CN" altLang="en-US" sz="2400" b="0" i="0" u="none" strike="noStrike" cap="none" normalizeH="0" baseline="0">
                        <a:ln>
                          <a:noFill/>
                        </a:ln>
                        <a:solidFill>
                          <a:schemeClr val="tx1"/>
                        </a:solidFill>
                        <a:effectLst/>
                        <a:latin typeface="Times New Roman" pitchFamily="18" charset="0"/>
                        <a:ea typeface="黑体" pitchFamily="2" charset="-122"/>
                      </a:endParaRPr>
                    </a:p>
                  </a:txBody>
                  <a:tcPr horzOverflow="overflow"/>
                </a:tc>
                <a:extLst>
                  <a:ext uri="{0D108BD9-81ED-4DB2-BD59-A6C34878D82A}">
                    <a16:rowId xmlns:a16="http://schemas.microsoft.com/office/drawing/2014/main" val="10000"/>
                  </a:ext>
                </a:extLst>
              </a:tr>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kern="1200" cap="none" normalizeH="0" baseline="0" dirty="0">
                          <a:ln>
                            <a:noFill/>
                          </a:ln>
                          <a:solidFill>
                            <a:srgbClr val="0000CC"/>
                          </a:solidFill>
                          <a:effectLst/>
                          <a:latin typeface="Courier New" pitchFamily="49" charset="0"/>
                          <a:ea typeface="宋体" charset="-122"/>
                          <a:cs typeface="+mn-cs"/>
                        </a:rPr>
                        <a:t>USER</a:t>
                      </a: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u="none" strike="noStrike" cap="none" normalizeH="0" baseline="0">
                          <a:ln>
                            <a:noFill/>
                          </a:ln>
                          <a:effectLst/>
                        </a:rPr>
                        <a:t>用户名</a:t>
                      </a:r>
                      <a:endParaRPr kumimoji="1" lang="zh-CN" altLang="en-US" sz="2400" b="0" i="0" u="none" strike="noStrike" cap="none" normalizeH="0" baseline="0">
                        <a:ln>
                          <a:noFill/>
                        </a:ln>
                        <a:solidFill>
                          <a:schemeClr val="tx1"/>
                        </a:solidFill>
                        <a:effectLst/>
                        <a:latin typeface="Times New Roman" pitchFamily="18" charset="0"/>
                        <a:ea typeface="黑体"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kern="1200" cap="none" normalizeH="0" baseline="0" dirty="0">
                          <a:ln>
                            <a:noFill/>
                          </a:ln>
                          <a:solidFill>
                            <a:srgbClr val="0000CC"/>
                          </a:solidFill>
                          <a:effectLst/>
                          <a:latin typeface="Courier New" pitchFamily="49" charset="0"/>
                          <a:ea typeface="宋体" charset="-122"/>
                          <a:cs typeface="+mn-cs"/>
                        </a:rPr>
                        <a:t>TIME</a:t>
                      </a: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u="none" strike="noStrike" cap="none" normalizeH="0" baseline="0">
                          <a:ln>
                            <a:noFill/>
                          </a:ln>
                          <a:effectLst/>
                        </a:rPr>
                        <a:t>执行时间</a:t>
                      </a:r>
                      <a:endParaRPr kumimoji="1" lang="zh-CN" altLang="en-US" sz="2400" b="0" i="0" u="none" strike="noStrike" cap="none" normalizeH="0" baseline="0">
                        <a:ln>
                          <a:noFill/>
                        </a:ln>
                        <a:solidFill>
                          <a:schemeClr val="tx1"/>
                        </a:solidFill>
                        <a:effectLst/>
                        <a:latin typeface="Times New Roman" pitchFamily="18" charset="0"/>
                        <a:ea typeface="黑体" pitchFamily="2" charset="-122"/>
                      </a:endParaRPr>
                    </a:p>
                  </a:txBody>
                  <a:tcPr horzOverflow="overflow"/>
                </a:tc>
                <a:extLst>
                  <a:ext uri="{0D108BD9-81ED-4DB2-BD59-A6C34878D82A}">
                    <a16:rowId xmlns:a16="http://schemas.microsoft.com/office/drawing/2014/main" val="10001"/>
                  </a:ext>
                </a:extLst>
              </a:tr>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kern="1200" cap="none" normalizeH="0" baseline="0" dirty="0">
                          <a:ln>
                            <a:noFill/>
                          </a:ln>
                          <a:solidFill>
                            <a:srgbClr val="0000CC"/>
                          </a:solidFill>
                          <a:effectLst/>
                          <a:latin typeface="Courier New" pitchFamily="49" charset="0"/>
                          <a:ea typeface="宋体" charset="-122"/>
                          <a:cs typeface="+mn-cs"/>
                        </a:rPr>
                        <a:t>PID</a:t>
                      </a: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u="none" strike="noStrike" cap="none" normalizeH="0" baseline="0">
                          <a:ln>
                            <a:noFill/>
                          </a:ln>
                          <a:effectLst/>
                        </a:rPr>
                        <a:t>进程 </a:t>
                      </a:r>
                      <a:r>
                        <a:rPr kumimoji="1" lang="en-US" altLang="zh-CN" sz="2400" u="none" strike="noStrike" cap="none" normalizeH="0" baseline="0">
                          <a:ln>
                            <a:noFill/>
                          </a:ln>
                          <a:effectLst/>
                        </a:rPr>
                        <a:t>ID</a:t>
                      </a:r>
                      <a:endParaRPr kumimoji="1" lang="zh-CN" altLang="en-US" sz="2400" b="0" i="0" u="none" strike="noStrike" cap="none" normalizeH="0" baseline="0">
                        <a:ln>
                          <a:noFill/>
                        </a:ln>
                        <a:solidFill>
                          <a:schemeClr val="tx1"/>
                        </a:solidFill>
                        <a:effectLst/>
                        <a:latin typeface="Times New Roman" pitchFamily="18" charset="0"/>
                        <a:ea typeface="黑体"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kern="1200" cap="none" normalizeH="0" baseline="0" dirty="0">
                          <a:ln>
                            <a:noFill/>
                          </a:ln>
                          <a:solidFill>
                            <a:srgbClr val="0000CC"/>
                          </a:solidFill>
                          <a:effectLst/>
                          <a:latin typeface="Courier New" pitchFamily="49" charset="0"/>
                          <a:ea typeface="宋体" charset="-122"/>
                          <a:cs typeface="+mn-cs"/>
                        </a:rPr>
                        <a:t>STAT</a:t>
                      </a: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u="none" strike="noStrike" cap="none" normalizeH="0" baseline="0" dirty="0">
                          <a:ln>
                            <a:noFill/>
                          </a:ln>
                          <a:effectLst/>
                        </a:rPr>
                        <a:t>进程状态</a:t>
                      </a:r>
                      <a:endParaRPr kumimoji="1" lang="zh-CN" altLang="en-US" sz="2400" b="0" i="0" u="none" strike="noStrike" cap="none" normalizeH="0" baseline="0" dirty="0">
                        <a:ln>
                          <a:noFill/>
                        </a:ln>
                        <a:solidFill>
                          <a:schemeClr val="tx1"/>
                        </a:solidFill>
                        <a:effectLst/>
                        <a:latin typeface="Times New Roman" pitchFamily="18" charset="0"/>
                        <a:ea typeface="黑体" pitchFamily="2" charset="-122"/>
                      </a:endParaRPr>
                    </a:p>
                  </a:txBody>
                  <a:tcPr horzOverflow="overflow"/>
                </a:tc>
                <a:extLst>
                  <a:ext uri="{0D108BD9-81ED-4DB2-BD59-A6C34878D82A}">
                    <a16:rowId xmlns:a16="http://schemas.microsoft.com/office/drawing/2014/main" val="10002"/>
                  </a:ext>
                </a:extLst>
              </a:tr>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kern="1200" cap="none" normalizeH="0" baseline="0" dirty="0">
                          <a:ln>
                            <a:noFill/>
                          </a:ln>
                          <a:solidFill>
                            <a:srgbClr val="0000CC"/>
                          </a:solidFill>
                          <a:effectLst/>
                          <a:latin typeface="Courier New" pitchFamily="49" charset="0"/>
                          <a:ea typeface="宋体" charset="-122"/>
                          <a:cs typeface="+mn-cs"/>
                        </a:rPr>
                        <a:t>PPID</a:t>
                      </a: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u="none" strike="noStrike" cap="none" normalizeH="0" baseline="0">
                          <a:ln>
                            <a:noFill/>
                          </a:ln>
                          <a:effectLst/>
                        </a:rPr>
                        <a:t>父进程的 </a:t>
                      </a:r>
                      <a:r>
                        <a:rPr kumimoji="1" lang="en-US" altLang="zh-CN" sz="2400" u="none" strike="noStrike" cap="none" normalizeH="0" baseline="0">
                          <a:ln>
                            <a:noFill/>
                          </a:ln>
                          <a:effectLst/>
                        </a:rPr>
                        <a:t>ID</a:t>
                      </a:r>
                      <a:endParaRPr kumimoji="1" lang="zh-CN" altLang="en-US" sz="2400" b="0" i="0" u="none" strike="noStrike" cap="none" normalizeH="0" baseline="0">
                        <a:ln>
                          <a:noFill/>
                        </a:ln>
                        <a:solidFill>
                          <a:schemeClr val="tx1"/>
                        </a:solidFill>
                        <a:effectLst/>
                        <a:latin typeface="Times New Roman" pitchFamily="18" charset="0"/>
                        <a:ea typeface="黑体"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kern="1200" cap="none" normalizeH="0" baseline="0" dirty="0">
                          <a:ln>
                            <a:noFill/>
                          </a:ln>
                          <a:solidFill>
                            <a:srgbClr val="0000CC"/>
                          </a:solidFill>
                          <a:effectLst/>
                          <a:latin typeface="Courier New" pitchFamily="49" charset="0"/>
                          <a:ea typeface="宋体" charset="-122"/>
                          <a:cs typeface="+mn-cs"/>
                        </a:rPr>
                        <a:t>NI</a:t>
                      </a: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u="none" strike="noStrike" cap="none" normalizeH="0" baseline="0" dirty="0">
                          <a:ln>
                            <a:noFill/>
                          </a:ln>
                          <a:effectLst/>
                        </a:rPr>
                        <a:t>优先权值 </a:t>
                      </a:r>
                      <a:r>
                        <a:rPr kumimoji="1" lang="en-US" altLang="zh-CN" sz="2400" u="none" strike="noStrike" cap="none" normalizeH="0" baseline="0" dirty="0">
                          <a:ln>
                            <a:noFill/>
                          </a:ln>
                          <a:effectLst/>
                        </a:rPr>
                        <a:t>/ nice </a:t>
                      </a:r>
                      <a:r>
                        <a:rPr kumimoji="1" lang="zh-CN" altLang="en-US" sz="2400" u="none" strike="noStrike" cap="none" normalizeH="0" baseline="0" dirty="0">
                          <a:ln>
                            <a:noFill/>
                          </a:ln>
                          <a:effectLst/>
                        </a:rPr>
                        <a:t>值</a:t>
                      </a:r>
                      <a:endParaRPr kumimoji="1" lang="zh-CN" altLang="en-US" sz="2400" b="0" i="0" u="none" strike="noStrike" cap="none" normalizeH="0" baseline="0" dirty="0">
                        <a:ln>
                          <a:noFill/>
                        </a:ln>
                        <a:solidFill>
                          <a:schemeClr val="tx1"/>
                        </a:solidFill>
                        <a:effectLst/>
                        <a:latin typeface="Times New Roman" pitchFamily="18" charset="0"/>
                        <a:ea typeface="黑体" pitchFamily="2" charset="-122"/>
                      </a:endParaRPr>
                    </a:p>
                  </a:txBody>
                  <a:tcPr horzOverflow="overflow"/>
                </a:tc>
                <a:extLst>
                  <a:ext uri="{0D108BD9-81ED-4DB2-BD59-A6C34878D82A}">
                    <a16:rowId xmlns:a16="http://schemas.microsoft.com/office/drawing/2014/main" val="10003"/>
                  </a:ext>
                </a:extLst>
              </a:tr>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kern="1200" cap="none" normalizeH="0" baseline="0" dirty="0">
                          <a:ln>
                            <a:noFill/>
                          </a:ln>
                          <a:solidFill>
                            <a:srgbClr val="0000CC"/>
                          </a:solidFill>
                          <a:effectLst/>
                          <a:latin typeface="Courier New" pitchFamily="49" charset="0"/>
                          <a:ea typeface="宋体" charset="-122"/>
                          <a:cs typeface="+mn-cs"/>
                        </a:rPr>
                        <a:t>TTY</a:t>
                      </a: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u="none" strike="noStrike" cap="none" normalizeH="0" baseline="0">
                          <a:ln>
                            <a:noFill/>
                          </a:ln>
                          <a:effectLst/>
                        </a:rPr>
                        <a:t>启动进程的终端</a:t>
                      </a:r>
                      <a:endParaRPr kumimoji="1" lang="zh-CN" altLang="en-US" sz="2400" b="0" i="0" u="none" strike="noStrike" cap="none" normalizeH="0" baseline="0">
                        <a:ln>
                          <a:noFill/>
                        </a:ln>
                        <a:solidFill>
                          <a:schemeClr val="tx1"/>
                        </a:solidFill>
                        <a:effectLst/>
                        <a:latin typeface="Times New Roman" pitchFamily="18" charset="0"/>
                        <a:ea typeface="黑体"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kern="1200" cap="none" normalizeH="0" baseline="0" dirty="0">
                          <a:ln>
                            <a:noFill/>
                          </a:ln>
                          <a:solidFill>
                            <a:srgbClr val="0000CC"/>
                          </a:solidFill>
                          <a:effectLst/>
                          <a:latin typeface="Courier New" pitchFamily="49" charset="0"/>
                          <a:ea typeface="宋体" charset="-122"/>
                          <a:cs typeface="+mn-cs"/>
                        </a:rPr>
                        <a:t>CMD</a:t>
                      </a: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u="none" strike="noStrike" cap="none" normalizeH="0" baseline="0">
                          <a:ln>
                            <a:noFill/>
                          </a:ln>
                          <a:effectLst/>
                        </a:rPr>
                        <a:t>命令名（</a:t>
                      </a:r>
                      <a:r>
                        <a:rPr kumimoji="1" lang="en-US" altLang="zh-CN" sz="2400" u="none" strike="noStrike" cap="none" normalizeH="0" baseline="0">
                          <a:ln>
                            <a:noFill/>
                          </a:ln>
                          <a:effectLst/>
                        </a:rPr>
                        <a:t>COMMAND）</a:t>
                      </a:r>
                      <a:endParaRPr kumimoji="1" lang="zh-CN" altLang="en-US" sz="2400" b="0" i="0" u="none" strike="noStrike" cap="none" normalizeH="0" baseline="0">
                        <a:ln>
                          <a:noFill/>
                        </a:ln>
                        <a:solidFill>
                          <a:schemeClr val="tx1"/>
                        </a:solidFill>
                        <a:effectLst/>
                        <a:latin typeface="Times New Roman" pitchFamily="18" charset="0"/>
                        <a:ea typeface="黑体" pitchFamily="2" charset="-122"/>
                      </a:endParaRPr>
                    </a:p>
                  </a:txBody>
                  <a:tcPr horzOverflow="overflow"/>
                </a:tc>
                <a:extLst>
                  <a:ext uri="{0D108BD9-81ED-4DB2-BD59-A6C34878D82A}">
                    <a16:rowId xmlns:a16="http://schemas.microsoft.com/office/drawing/2014/main" val="10004"/>
                  </a:ext>
                </a:extLst>
              </a:tr>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kern="1200" cap="none" normalizeH="0" baseline="0" dirty="0">
                          <a:ln>
                            <a:noFill/>
                          </a:ln>
                          <a:solidFill>
                            <a:srgbClr val="0000CC"/>
                          </a:solidFill>
                          <a:effectLst/>
                          <a:latin typeface="Courier New" pitchFamily="49" charset="0"/>
                          <a:ea typeface="宋体" charset="-122"/>
                          <a:cs typeface="+mn-cs"/>
                        </a:rPr>
                        <a:t>RSS</a:t>
                      </a: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u="none" strike="noStrike" cap="none" normalizeH="0" baseline="0" dirty="0">
                          <a:ln>
                            <a:noFill/>
                          </a:ln>
                          <a:effectLst/>
                        </a:rPr>
                        <a:t>进程所用内存块数</a:t>
                      </a:r>
                      <a:endParaRPr kumimoji="1" lang="zh-CN" altLang="en-US" sz="2400" b="0" i="0" u="none" strike="noStrike" cap="none" normalizeH="0" baseline="0" dirty="0">
                        <a:ln>
                          <a:noFill/>
                        </a:ln>
                        <a:solidFill>
                          <a:schemeClr val="tx1"/>
                        </a:solidFill>
                        <a:effectLst/>
                        <a:latin typeface="Times New Roman" pitchFamily="18" charset="0"/>
                        <a:ea typeface="黑体"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kern="1200" cap="none" normalizeH="0" baseline="0" dirty="0">
                          <a:ln>
                            <a:noFill/>
                          </a:ln>
                          <a:solidFill>
                            <a:srgbClr val="0000CC"/>
                          </a:solidFill>
                          <a:effectLst/>
                          <a:latin typeface="Courier New" pitchFamily="49" charset="0"/>
                          <a:ea typeface="宋体" charset="-122"/>
                          <a:cs typeface="+mn-cs"/>
                        </a:rPr>
                        <a:t>%CPU</a:t>
                      </a: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1" lang="zh-CN" altLang="en-US" sz="2400" u="none" strike="noStrike" cap="none" normalizeH="0" baseline="0" dirty="0">
                          <a:ln>
                            <a:noFill/>
                          </a:ln>
                          <a:effectLst/>
                        </a:rPr>
                        <a:t>进程所用</a:t>
                      </a:r>
                      <a:r>
                        <a:rPr kumimoji="1" lang="en-US" altLang="zh-CN" sz="2400" u="none" strike="noStrike" cap="none" normalizeH="0" baseline="0" dirty="0">
                          <a:ln>
                            <a:noFill/>
                          </a:ln>
                          <a:effectLst/>
                        </a:rPr>
                        <a:t>CPU</a:t>
                      </a:r>
                      <a:r>
                        <a:rPr kumimoji="1" lang="zh-CN" altLang="en-US" sz="2400" u="none" strike="noStrike" cap="none" normalizeH="0" baseline="0" dirty="0">
                          <a:ln>
                            <a:noFill/>
                          </a:ln>
                          <a:effectLst/>
                        </a:rPr>
                        <a:t>时间百分比</a:t>
                      </a:r>
                      <a:r>
                        <a:rPr kumimoji="1" lang="en-US" altLang="zh-CN" sz="2400" b="1" i="0" u="none" strike="noStrike" kern="1200" cap="none" normalizeH="0" baseline="0" dirty="0">
                          <a:ln>
                            <a:noFill/>
                          </a:ln>
                          <a:solidFill>
                            <a:srgbClr val="0000CC"/>
                          </a:solidFill>
                          <a:effectLst/>
                          <a:latin typeface="Courier New" pitchFamily="49" charset="0"/>
                          <a:ea typeface="宋体" charset="-122"/>
                          <a:cs typeface="+mn-cs"/>
                        </a:rPr>
                        <a:t>(</a:t>
                      </a:r>
                      <a:r>
                        <a:rPr kumimoji="1" lang="en-US" altLang="zh-CN" sz="2400" b="1" i="0" u="none" strike="noStrike" kern="1200" cap="none" normalizeH="0" baseline="0" dirty="0" err="1">
                          <a:ln>
                            <a:noFill/>
                          </a:ln>
                          <a:solidFill>
                            <a:srgbClr val="0000CC"/>
                          </a:solidFill>
                          <a:effectLst/>
                          <a:latin typeface="Courier New" pitchFamily="49" charset="0"/>
                          <a:ea typeface="宋体" charset="-122"/>
                          <a:cs typeface="+mn-cs"/>
                        </a:rPr>
                        <a:t>pcpu</a:t>
                      </a:r>
                      <a:r>
                        <a:rPr kumimoji="1" lang="en-US" altLang="zh-CN" sz="2400" b="1" i="0" u="none" strike="noStrike" kern="1200" cap="none" normalizeH="0" baseline="0" dirty="0">
                          <a:ln>
                            <a:noFill/>
                          </a:ln>
                          <a:solidFill>
                            <a:srgbClr val="0000CC"/>
                          </a:solidFill>
                          <a:effectLst/>
                          <a:latin typeface="Courier New" pitchFamily="49" charset="0"/>
                          <a:ea typeface="宋体" charset="-122"/>
                          <a:cs typeface="+mn-cs"/>
                        </a:rPr>
                        <a:t>)</a:t>
                      </a:r>
                      <a:endParaRPr kumimoji="1" lang="zh-CN" altLang="en-US" sz="2400" b="0" i="0" u="none" strike="noStrike" cap="none" normalizeH="0" baseline="0" dirty="0">
                        <a:ln>
                          <a:noFill/>
                        </a:ln>
                        <a:solidFill>
                          <a:schemeClr val="tx1"/>
                        </a:solidFill>
                        <a:effectLst/>
                        <a:latin typeface="Times New Roman" pitchFamily="18" charset="0"/>
                        <a:ea typeface="黑体" pitchFamily="2" charset="-122"/>
                      </a:endParaRPr>
                    </a:p>
                  </a:txBody>
                  <a:tcPr horzOverflow="overflow"/>
                </a:tc>
                <a:extLst>
                  <a:ext uri="{0D108BD9-81ED-4DB2-BD59-A6C34878D82A}">
                    <a16:rowId xmlns:a16="http://schemas.microsoft.com/office/drawing/2014/main" val="10005"/>
                  </a:ext>
                </a:extLst>
              </a:tr>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kern="1200" cap="none" normalizeH="0" baseline="0" dirty="0">
                          <a:ln>
                            <a:noFill/>
                          </a:ln>
                          <a:solidFill>
                            <a:srgbClr val="0000CC"/>
                          </a:solidFill>
                          <a:effectLst/>
                          <a:latin typeface="Courier New" pitchFamily="49" charset="0"/>
                          <a:ea typeface="宋体" charset="-122"/>
                          <a:cs typeface="+mn-cs"/>
                        </a:rPr>
                        <a:t>VSZ</a:t>
                      </a: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u="none" strike="noStrike" cap="none" normalizeH="0" baseline="0" dirty="0">
                          <a:ln>
                            <a:noFill/>
                          </a:ln>
                          <a:effectLst/>
                        </a:rPr>
                        <a:t>进程所用虚拟内存块数</a:t>
                      </a:r>
                      <a:endParaRPr kumimoji="1" lang="zh-CN" altLang="en-US" sz="2400" b="0" i="0" u="none" strike="noStrike" cap="none" normalizeH="0" baseline="0" dirty="0">
                        <a:ln>
                          <a:noFill/>
                        </a:ln>
                        <a:solidFill>
                          <a:schemeClr val="tx1"/>
                        </a:solidFill>
                        <a:effectLst/>
                        <a:latin typeface="Times New Roman" pitchFamily="18" charset="0"/>
                        <a:ea typeface="黑体"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kern="1200" cap="none" normalizeH="0" baseline="0" dirty="0">
                          <a:ln>
                            <a:noFill/>
                          </a:ln>
                          <a:solidFill>
                            <a:srgbClr val="0000CC"/>
                          </a:solidFill>
                          <a:effectLst/>
                          <a:latin typeface="Courier New" pitchFamily="49" charset="0"/>
                          <a:ea typeface="宋体" charset="-122"/>
                          <a:cs typeface="+mn-cs"/>
                        </a:rPr>
                        <a:t>%</a:t>
                      </a:r>
                      <a:r>
                        <a:rPr kumimoji="1" lang="en-US" altLang="zh-CN" sz="2400" b="1" i="0" u="none" strike="noStrike" kern="1200" cap="none" normalizeH="0" baseline="0" dirty="0">
                          <a:ln>
                            <a:noFill/>
                          </a:ln>
                          <a:solidFill>
                            <a:srgbClr val="0000CC"/>
                          </a:solidFill>
                          <a:effectLst/>
                          <a:latin typeface="Courier New" pitchFamily="49" charset="0"/>
                          <a:ea typeface="宋体" charset="-122"/>
                          <a:cs typeface="+mn-cs"/>
                        </a:rPr>
                        <a:t>MEM</a:t>
                      </a: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1" lang="zh-CN" altLang="en-US" sz="2400" u="none" strike="noStrike" cap="none" normalizeH="0" baseline="0" dirty="0">
                          <a:ln>
                            <a:noFill/>
                          </a:ln>
                          <a:effectLst/>
                        </a:rPr>
                        <a:t>进程所有</a:t>
                      </a:r>
                      <a:r>
                        <a:rPr kumimoji="1" lang="en-US" altLang="zh-CN" sz="2400" u="none" strike="noStrike" cap="none" normalizeH="0" baseline="0" dirty="0">
                          <a:ln>
                            <a:noFill/>
                          </a:ln>
                          <a:effectLst/>
                        </a:rPr>
                        <a:t>MEM</a:t>
                      </a:r>
                      <a:r>
                        <a:rPr kumimoji="1" lang="zh-CN" altLang="en-US" sz="2400" u="none" strike="noStrike" cap="none" normalizeH="0" baseline="0" dirty="0">
                          <a:ln>
                            <a:noFill/>
                          </a:ln>
                          <a:effectLst/>
                        </a:rPr>
                        <a:t>百分比</a:t>
                      </a:r>
                      <a:r>
                        <a:rPr kumimoji="1" lang="en-US" altLang="zh-CN" sz="2400" b="1" i="0" u="none" strike="noStrike" kern="1200" cap="none" normalizeH="0" baseline="0" dirty="0">
                          <a:ln>
                            <a:noFill/>
                          </a:ln>
                          <a:solidFill>
                            <a:srgbClr val="0000CC"/>
                          </a:solidFill>
                          <a:effectLst/>
                          <a:latin typeface="Courier New" pitchFamily="49" charset="0"/>
                          <a:ea typeface="宋体" charset="-122"/>
                          <a:cs typeface="+mn-cs"/>
                        </a:rPr>
                        <a:t>(</a:t>
                      </a:r>
                      <a:r>
                        <a:rPr kumimoji="1" lang="en-US" altLang="zh-CN" sz="2400" b="1" i="0" u="none" strike="noStrike" kern="1200" cap="none" normalizeH="0" baseline="0" dirty="0" err="1">
                          <a:ln>
                            <a:noFill/>
                          </a:ln>
                          <a:solidFill>
                            <a:srgbClr val="0000CC"/>
                          </a:solidFill>
                          <a:effectLst/>
                          <a:latin typeface="Courier New" pitchFamily="49" charset="0"/>
                          <a:ea typeface="宋体" charset="-122"/>
                          <a:cs typeface="+mn-cs"/>
                        </a:rPr>
                        <a:t>pmem</a:t>
                      </a:r>
                      <a:r>
                        <a:rPr kumimoji="1" lang="en-US" altLang="zh-CN" sz="2400" b="1" i="0" u="none" strike="noStrike" kern="1200" cap="none" normalizeH="0" baseline="0" dirty="0">
                          <a:ln>
                            <a:noFill/>
                          </a:ln>
                          <a:solidFill>
                            <a:srgbClr val="0000CC"/>
                          </a:solidFill>
                          <a:effectLst/>
                          <a:latin typeface="Courier New" pitchFamily="49" charset="0"/>
                          <a:ea typeface="宋体" charset="-122"/>
                          <a:cs typeface="+mn-cs"/>
                        </a:rPr>
                        <a:t>)</a:t>
                      </a:r>
                      <a:endParaRPr kumimoji="1" lang="zh-CN" altLang="en-US" sz="2400" b="0" i="0" u="none" strike="noStrike" cap="none" normalizeH="0" baseline="0" dirty="0">
                        <a:ln>
                          <a:noFill/>
                        </a:ln>
                        <a:solidFill>
                          <a:schemeClr val="tx1"/>
                        </a:solidFill>
                        <a:effectLst/>
                        <a:latin typeface="Times New Roman" pitchFamily="18" charset="0"/>
                        <a:ea typeface="黑体" pitchFamily="2" charset="-122"/>
                      </a:endParaRPr>
                    </a:p>
                  </a:txBody>
                  <a:tcPr horzOverflow="overflow"/>
                </a:tc>
                <a:extLst>
                  <a:ext uri="{0D108BD9-81ED-4DB2-BD59-A6C34878D82A}">
                    <a16:rowId xmlns:a16="http://schemas.microsoft.com/office/drawing/2014/main" val="10006"/>
                  </a:ext>
                </a:extLst>
              </a:tr>
            </a:tbl>
          </a:graphicData>
        </a:graphic>
      </p:graphicFrame>
      <p:sp>
        <p:nvSpPr>
          <p:cNvPr id="8" name="Rectangle 3"/>
          <p:cNvSpPr>
            <a:spLocks noChangeArrowheads="1"/>
          </p:cNvSpPr>
          <p:nvPr/>
        </p:nvSpPr>
        <p:spPr bwMode="auto">
          <a:xfrm>
            <a:off x="2063750" y="1268761"/>
            <a:ext cx="7924800" cy="535531"/>
          </a:xfrm>
          <a:prstGeom prst="rect">
            <a:avLst/>
          </a:prstGeom>
          <a:noFill/>
          <a:ln w="9525">
            <a:noFill/>
            <a:miter lim="800000"/>
            <a:headEnd/>
            <a:tailEnd/>
          </a:ln>
          <a:effectLst/>
        </p:spPr>
        <p:txBody>
          <a:bodyPr>
            <a:spAutoFit/>
          </a:bodyPr>
          <a:lstStyle/>
          <a:p>
            <a:pPr>
              <a:lnSpc>
                <a:spcPct val="120000"/>
              </a:lnSpc>
              <a:buClr>
                <a:schemeClr val="hlink"/>
              </a:buClr>
              <a:buFont typeface="Wingdings" pitchFamily="2" charset="2"/>
              <a:buChar char="q"/>
            </a:pPr>
            <a:r>
              <a:rPr lang="en-US" altLang="zh-CN" sz="2400" dirty="0">
                <a:ea typeface="黑体" pitchFamily="2" charset="-122"/>
              </a:rPr>
              <a:t> </a:t>
            </a:r>
            <a:r>
              <a:rPr lang="en-US" altLang="zh-CN" sz="2400" dirty="0" err="1">
                <a:solidFill>
                  <a:srgbClr val="006600"/>
                </a:solidFill>
                <a:latin typeface="Courier New" pitchFamily="49" charset="0"/>
                <a:ea typeface="黑体" pitchFamily="2" charset="-122"/>
              </a:rPr>
              <a:t>ps</a:t>
            </a:r>
            <a:r>
              <a:rPr lang="en-US" altLang="zh-CN" sz="2400" dirty="0">
                <a:ea typeface="黑体" pitchFamily="2" charset="-122"/>
              </a:rPr>
              <a:t> </a:t>
            </a:r>
            <a:r>
              <a:rPr lang="zh-CN" altLang="en-US" sz="2400" dirty="0">
                <a:ea typeface="黑体" pitchFamily="2" charset="-122"/>
              </a:rPr>
              <a:t>的输出依赖于用户所给的选项</a:t>
            </a:r>
          </a:p>
        </p:txBody>
      </p:sp>
    </p:spTree>
    <p:extLst>
      <p:ext uri="{BB962C8B-B14F-4D97-AF65-F5344CB8AC3E}">
        <p14:creationId xmlns:p14="http://schemas.microsoft.com/office/powerpoint/2010/main" val="104569191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ps</a:t>
            </a:r>
            <a:r>
              <a:rPr lang="zh-CN" altLang="en-US" dirty="0"/>
              <a:t>命令的进程状态列</a:t>
            </a:r>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79</a:t>
            </a:fld>
            <a:endParaRPr lang="en-US" altLang="zh-CN" dirty="0"/>
          </a:p>
        </p:txBody>
      </p:sp>
      <p:graphicFrame>
        <p:nvGraphicFramePr>
          <p:cNvPr id="7" name="Group 45"/>
          <p:cNvGraphicFramePr>
            <a:graphicFrameLocks noGrp="1"/>
          </p:cNvGraphicFramePr>
          <p:nvPr>
            <p:ph idx="1"/>
          </p:nvPr>
        </p:nvGraphicFramePr>
        <p:xfrm>
          <a:off x="1981200" y="2036792"/>
          <a:ext cx="8229600" cy="3840480"/>
        </p:xfrm>
        <a:graphic>
          <a:graphicData uri="http://schemas.openxmlformats.org/drawingml/2006/table">
            <a:tbl>
              <a:tblPr/>
              <a:tblGrid>
                <a:gridCol w="879475">
                  <a:extLst>
                    <a:ext uri="{9D8B030D-6E8A-4147-A177-3AD203B41FA5}">
                      <a16:colId xmlns:a16="http://schemas.microsoft.com/office/drawing/2014/main" val="20000"/>
                    </a:ext>
                  </a:extLst>
                </a:gridCol>
                <a:gridCol w="7350125">
                  <a:extLst>
                    <a:ext uri="{9D8B030D-6E8A-4147-A177-3AD203B41FA5}">
                      <a16:colId xmlns:a16="http://schemas.microsoft.com/office/drawing/2014/main" val="20001"/>
                    </a:ext>
                  </a:extLst>
                </a:gridCol>
              </a:tblGrid>
              <a:tr h="39052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200" b="0" i="0" u="none" strike="noStrike" cap="none" normalizeH="0" baseline="0" dirty="0">
                          <a:ln>
                            <a:noFill/>
                          </a:ln>
                          <a:solidFill>
                            <a:srgbClr val="0000CC"/>
                          </a:solidFill>
                          <a:effectLst/>
                          <a:latin typeface="Courier New" pitchFamily="49" charset="0"/>
                          <a:ea typeface="宋体" charset="-122"/>
                        </a:rPr>
                        <a:t>R</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200" b="1" i="0" u="none" strike="noStrike" cap="none" normalizeH="0" baseline="0">
                          <a:ln>
                            <a:noFill/>
                          </a:ln>
                          <a:solidFill>
                            <a:schemeClr val="tx1"/>
                          </a:solidFill>
                          <a:effectLst/>
                          <a:latin typeface="Times New Roman" pitchFamily="18" charset="0"/>
                          <a:ea typeface="黑体" pitchFamily="2" charset="-122"/>
                        </a:rPr>
                        <a:t>正在运行或处在运行队列中</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200" b="0" i="0" u="none" strike="noStrike" cap="none" normalizeH="0" baseline="0" dirty="0">
                          <a:ln>
                            <a:noFill/>
                          </a:ln>
                          <a:solidFill>
                            <a:srgbClr val="0000CC"/>
                          </a:solidFill>
                          <a:effectLst/>
                          <a:latin typeface="Courier New" pitchFamily="49" charset="0"/>
                          <a:ea typeface="宋体" charset="-122"/>
                        </a:rPr>
                        <a:t>S</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200" b="1" i="0" u="none" strike="noStrike" cap="none" normalizeH="0" baseline="0">
                          <a:ln>
                            <a:noFill/>
                          </a:ln>
                          <a:solidFill>
                            <a:schemeClr val="tx1"/>
                          </a:solidFill>
                          <a:effectLst/>
                          <a:latin typeface="Times New Roman" pitchFamily="18" charset="0"/>
                          <a:ea typeface="黑体" pitchFamily="2" charset="-122"/>
                        </a:rPr>
                        <a:t>休眠</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200" b="0" i="0" u="none" strike="noStrike" cap="none" normalizeH="0" baseline="0">
                          <a:ln>
                            <a:noFill/>
                          </a:ln>
                          <a:solidFill>
                            <a:srgbClr val="0000CC"/>
                          </a:solidFill>
                          <a:effectLst/>
                          <a:latin typeface="Courier New" pitchFamily="49" charset="0"/>
                          <a:ea typeface="宋体" charset="-122"/>
                        </a:rPr>
                        <a:t>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200" b="1" i="0" u="none" strike="noStrike" cap="none" normalizeH="0" baseline="0" dirty="0">
                          <a:ln>
                            <a:noFill/>
                          </a:ln>
                          <a:solidFill>
                            <a:schemeClr val="tx1"/>
                          </a:solidFill>
                          <a:effectLst/>
                          <a:latin typeface="Times New Roman" pitchFamily="18" charset="0"/>
                          <a:ea typeface="黑体" pitchFamily="2" charset="-122"/>
                        </a:rPr>
                        <a:t>停止或被追踪</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200" b="0" i="0" u="none" strike="noStrike" cap="none" normalizeH="0" baseline="0">
                          <a:ln>
                            <a:noFill/>
                          </a:ln>
                          <a:solidFill>
                            <a:srgbClr val="0000CC"/>
                          </a:solidFill>
                          <a:effectLst/>
                          <a:latin typeface="Courier New" pitchFamily="49" charset="0"/>
                          <a:ea typeface="宋体" charset="-122"/>
                        </a:rPr>
                        <a:t>W</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200" b="1" i="0" u="none" strike="noStrike" cap="none" normalizeH="0" baseline="0" dirty="0">
                          <a:ln>
                            <a:noFill/>
                          </a:ln>
                          <a:solidFill>
                            <a:schemeClr val="tx1"/>
                          </a:solidFill>
                          <a:effectLst/>
                          <a:latin typeface="Times New Roman" pitchFamily="18" charset="0"/>
                          <a:ea typeface="黑体" pitchFamily="2" charset="-122"/>
                        </a:rPr>
                        <a:t>进程在 </a:t>
                      </a:r>
                      <a:r>
                        <a:rPr kumimoji="0" lang="en-US" altLang="zh-CN" sz="2200" b="1" i="0" u="none" strike="noStrike" cap="none" normalizeH="0" baseline="0" dirty="0">
                          <a:ln>
                            <a:noFill/>
                          </a:ln>
                          <a:solidFill>
                            <a:schemeClr val="tx1"/>
                          </a:solidFill>
                          <a:effectLst/>
                          <a:latin typeface="Times New Roman" pitchFamily="18" charset="0"/>
                          <a:ea typeface="黑体" pitchFamily="2" charset="-122"/>
                        </a:rPr>
                        <a:t>RAM </a:t>
                      </a:r>
                      <a:r>
                        <a:rPr kumimoji="0" lang="zh-CN" altLang="en-US" sz="2200" b="1" i="0" u="none" strike="noStrike" cap="none" normalizeH="0" baseline="0" dirty="0">
                          <a:ln>
                            <a:noFill/>
                          </a:ln>
                          <a:solidFill>
                            <a:schemeClr val="tx1"/>
                          </a:solidFill>
                          <a:effectLst/>
                          <a:latin typeface="Times New Roman" pitchFamily="18" charset="0"/>
                          <a:ea typeface="黑体" pitchFamily="2" charset="-122"/>
                        </a:rPr>
                        <a:t>中没有驻留页（</a:t>
                      </a:r>
                      <a:r>
                        <a:rPr kumimoji="0" lang="en-US" altLang="en-US" sz="2200" b="0" i="0" u="none" strike="noStrike" cap="none" normalizeH="0" baseline="0" dirty="0">
                          <a:ln>
                            <a:noFill/>
                          </a:ln>
                          <a:solidFill>
                            <a:schemeClr val="tx1"/>
                          </a:solidFill>
                          <a:effectLst/>
                          <a:latin typeface="Times New Roman" pitchFamily="18" charset="0"/>
                          <a:ea typeface="黑体" pitchFamily="2" charset="-122"/>
                        </a:rPr>
                        <a:t>2.6.xx </a:t>
                      </a:r>
                      <a:r>
                        <a:rPr kumimoji="0" lang="en-US" altLang="zh-CN" sz="2200" b="0" i="0" u="none" strike="noStrike" cap="none" normalizeH="0" baseline="0" dirty="0">
                          <a:ln>
                            <a:noFill/>
                          </a:ln>
                          <a:solidFill>
                            <a:schemeClr val="tx1"/>
                          </a:solidFill>
                          <a:effectLst/>
                          <a:latin typeface="Times New Roman" pitchFamily="18" charset="0"/>
                          <a:ea typeface="黑体" pitchFamily="2" charset="-122"/>
                        </a:rPr>
                        <a:t> </a:t>
                      </a:r>
                      <a:r>
                        <a:rPr kumimoji="0" lang="zh-CN" altLang="en-US" sz="2200" b="0" i="0" u="none" strike="noStrike" cap="none" normalizeH="0" baseline="0" dirty="0">
                          <a:ln>
                            <a:noFill/>
                          </a:ln>
                          <a:solidFill>
                            <a:schemeClr val="tx1"/>
                          </a:solidFill>
                          <a:effectLst/>
                          <a:latin typeface="Times New Roman" pitchFamily="18" charset="0"/>
                          <a:ea typeface="黑体" pitchFamily="2" charset="-122"/>
                        </a:rPr>
                        <a:t>的内核无效）</a:t>
                      </a:r>
                      <a:endParaRPr kumimoji="0" lang="en-US" altLang="zh-CN" sz="2200" b="1" i="0" u="none" strike="noStrike" cap="none" normalizeH="0" baseline="0" dirty="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200" b="0" i="0" u="none" strike="noStrike" cap="none" normalizeH="0" baseline="0">
                          <a:ln>
                            <a:noFill/>
                          </a:ln>
                          <a:solidFill>
                            <a:srgbClr val="0000CC"/>
                          </a:solidFill>
                          <a:effectLst/>
                          <a:latin typeface="Courier New" pitchFamily="49" charset="0"/>
                          <a:ea typeface="宋体" charset="-122"/>
                        </a:rPr>
                        <a:t>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200" b="1" i="0" u="none" strike="noStrike" cap="none" normalizeH="0" baseline="0" dirty="0">
                          <a:ln>
                            <a:noFill/>
                          </a:ln>
                          <a:solidFill>
                            <a:schemeClr val="tx1"/>
                          </a:solidFill>
                          <a:effectLst/>
                          <a:latin typeface="Times New Roman" pitchFamily="18" charset="0"/>
                          <a:ea typeface="黑体" pitchFamily="2" charset="-122"/>
                        </a:rPr>
                        <a:t>不可中断的睡眠，通常指  </a:t>
                      </a:r>
                      <a:r>
                        <a:rPr kumimoji="0" lang="en-US" altLang="zh-CN" sz="2200" b="1" i="0" u="none" strike="noStrike" cap="none" normalizeH="0" baseline="0" dirty="0">
                          <a:ln>
                            <a:noFill/>
                          </a:ln>
                          <a:solidFill>
                            <a:schemeClr val="tx1"/>
                          </a:solidFill>
                          <a:effectLst/>
                          <a:latin typeface="Times New Roman" pitchFamily="18" charset="0"/>
                          <a:ea typeface="黑体" pitchFamily="2" charset="-122"/>
                        </a:rPr>
                        <a:t>I</a:t>
                      </a:r>
                      <a:r>
                        <a:rPr kumimoji="0" lang="en-US" altLang="zh-CN" sz="2200" b="0" i="0" u="none" strike="noStrike" cap="none" normalizeH="0" baseline="0" dirty="0">
                          <a:ln>
                            <a:noFill/>
                          </a:ln>
                          <a:solidFill>
                            <a:schemeClr val="tx1"/>
                          </a:solidFill>
                          <a:effectLst/>
                          <a:latin typeface="Courier New" pitchFamily="49" charset="0"/>
                          <a:ea typeface="黑体" pitchFamily="2" charset="-122"/>
                        </a:rPr>
                        <a:t>/</a:t>
                      </a:r>
                      <a:r>
                        <a:rPr kumimoji="0" lang="en-US" altLang="zh-CN" sz="2200" b="1" i="0" u="none" strike="noStrike" cap="none" normalizeH="0" baseline="0" dirty="0">
                          <a:ln>
                            <a:noFill/>
                          </a:ln>
                          <a:solidFill>
                            <a:schemeClr val="tx1"/>
                          </a:solidFill>
                          <a:effectLst/>
                          <a:latin typeface="Times New Roman" pitchFamily="18" charset="0"/>
                          <a:ea typeface="黑体" pitchFamily="2" charset="-122"/>
                        </a:rPr>
                        <a:t>O</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200" b="0" i="0" u="none" strike="noStrike" cap="none" normalizeH="0" baseline="0">
                          <a:ln>
                            <a:noFill/>
                          </a:ln>
                          <a:solidFill>
                            <a:srgbClr val="0000CC"/>
                          </a:solidFill>
                          <a:effectLst/>
                          <a:latin typeface="Courier New" pitchFamily="49" charset="0"/>
                          <a:ea typeface="宋体" charset="-122"/>
                        </a:rPr>
                        <a:t>Z</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200" b="1" i="0" u="none" strike="noStrike" cap="none" normalizeH="0" baseline="0" dirty="0">
                          <a:ln>
                            <a:noFill/>
                          </a:ln>
                          <a:solidFill>
                            <a:schemeClr val="tx1"/>
                          </a:solidFill>
                          <a:effectLst/>
                          <a:latin typeface="Times New Roman" pitchFamily="18" charset="0"/>
                          <a:ea typeface="黑体" pitchFamily="2" charset="-122"/>
                        </a:rPr>
                        <a:t>僵尸进程（已结束但未被父进程收回）</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200" b="0" i="0" u="none" strike="noStrike" cap="none" normalizeH="0" baseline="0">
                          <a:ln>
                            <a:noFill/>
                          </a:ln>
                          <a:solidFill>
                            <a:srgbClr val="0000CC"/>
                          </a:solidFill>
                          <a:effectLst/>
                          <a:latin typeface="Courier New" pitchFamily="49" charset="0"/>
                          <a:ea typeface="宋体" charset="-122"/>
                        </a:rPr>
                        <a:t>X</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200" b="1" i="0" u="none" strike="noStrike" cap="none" normalizeH="0" baseline="0" dirty="0">
                          <a:ln>
                            <a:noFill/>
                          </a:ln>
                          <a:solidFill>
                            <a:schemeClr val="tx1"/>
                          </a:solidFill>
                          <a:effectLst/>
                          <a:latin typeface="Times New Roman" pitchFamily="18" charset="0"/>
                          <a:ea typeface="黑体" pitchFamily="2" charset="-122"/>
                        </a:rPr>
                        <a:t>已死进程 （这个状态不会出现）</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200" b="0" i="0" u="none" strike="noStrike" cap="none" normalizeH="0" baseline="0">
                          <a:ln>
                            <a:noFill/>
                          </a:ln>
                          <a:solidFill>
                            <a:srgbClr val="0000CC"/>
                          </a:solidFill>
                          <a:effectLst/>
                          <a:latin typeface="Courier New" pitchFamily="49" charset="0"/>
                          <a:ea typeface="宋体" charset="-122"/>
                        </a:rPr>
                        <a:t>&lt;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200" b="1" i="0" u="none" strike="noStrike" cap="none" normalizeH="0" baseline="0">
                          <a:ln>
                            <a:noFill/>
                          </a:ln>
                          <a:solidFill>
                            <a:schemeClr val="tx1"/>
                          </a:solidFill>
                          <a:effectLst/>
                          <a:latin typeface="Times New Roman" pitchFamily="18" charset="0"/>
                          <a:ea typeface="黑体" pitchFamily="2" charset="-122"/>
                        </a:rPr>
                        <a:t>具有最高优先权</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200" b="0" i="0" u="none" strike="noStrike" cap="none" normalizeH="0" baseline="0">
                          <a:ln>
                            <a:noFill/>
                          </a:ln>
                          <a:solidFill>
                            <a:srgbClr val="0000CC"/>
                          </a:solidFill>
                          <a:effectLst/>
                          <a:latin typeface="Courier New" pitchFamily="49" charset="0"/>
                          <a:ea typeface="宋体" charset="-122"/>
                        </a:rPr>
                        <a:t>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200" b="1" i="0" u="none" strike="noStrike" cap="none" normalizeH="0" baseline="0" dirty="0">
                          <a:ln>
                            <a:noFill/>
                          </a:ln>
                          <a:solidFill>
                            <a:schemeClr val="tx1"/>
                          </a:solidFill>
                          <a:effectLst/>
                          <a:latin typeface="Times New Roman" pitchFamily="18" charset="0"/>
                          <a:ea typeface="黑体" pitchFamily="2" charset="-122"/>
                        </a:rPr>
                        <a:t>具有较低的优先权</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8" name="Rectangle 3"/>
          <p:cNvSpPr>
            <a:spLocks noChangeArrowheads="1"/>
          </p:cNvSpPr>
          <p:nvPr/>
        </p:nvSpPr>
        <p:spPr bwMode="auto">
          <a:xfrm>
            <a:off x="2063750" y="1340769"/>
            <a:ext cx="7924800" cy="535531"/>
          </a:xfrm>
          <a:prstGeom prst="rect">
            <a:avLst/>
          </a:prstGeom>
          <a:noFill/>
          <a:ln w="9525">
            <a:noFill/>
            <a:miter lim="800000"/>
            <a:headEnd/>
            <a:tailEnd/>
          </a:ln>
          <a:effectLst/>
        </p:spPr>
        <p:txBody>
          <a:bodyPr>
            <a:spAutoFit/>
          </a:bodyPr>
          <a:lstStyle/>
          <a:p>
            <a:pPr>
              <a:lnSpc>
                <a:spcPct val="120000"/>
              </a:lnSpc>
              <a:buClr>
                <a:schemeClr val="hlink"/>
              </a:buClr>
              <a:buFont typeface="Wingdings" pitchFamily="2" charset="2"/>
              <a:buChar char="q"/>
            </a:pPr>
            <a:r>
              <a:rPr lang="en-US" altLang="zh-CN" sz="2400" dirty="0">
                <a:ea typeface="黑体" pitchFamily="2" charset="-122"/>
              </a:rPr>
              <a:t> </a:t>
            </a:r>
            <a:r>
              <a:rPr lang="en-US" altLang="zh-CN" sz="2400" dirty="0">
                <a:solidFill>
                  <a:srgbClr val="006600"/>
                </a:solidFill>
                <a:latin typeface="Courier New" pitchFamily="49" charset="0"/>
                <a:ea typeface="黑体" pitchFamily="2" charset="-122"/>
              </a:rPr>
              <a:t>"STAT" </a:t>
            </a:r>
            <a:r>
              <a:rPr lang="zh-CN" altLang="en-US" sz="2400" dirty="0">
                <a:solidFill>
                  <a:srgbClr val="006600"/>
                </a:solidFill>
                <a:latin typeface="Courier New" pitchFamily="49" charset="0"/>
                <a:ea typeface="黑体" pitchFamily="2" charset="-122"/>
              </a:rPr>
              <a:t>或 </a:t>
            </a:r>
            <a:r>
              <a:rPr lang="en-US" altLang="zh-CN" sz="2400" dirty="0">
                <a:solidFill>
                  <a:srgbClr val="006600"/>
                </a:solidFill>
                <a:latin typeface="Courier New" pitchFamily="49" charset="0"/>
                <a:ea typeface="黑体" pitchFamily="2" charset="-122"/>
              </a:rPr>
              <a:t>"S" </a:t>
            </a:r>
            <a:r>
              <a:rPr lang="zh-CN" altLang="en-US" sz="2400" dirty="0">
                <a:solidFill>
                  <a:srgbClr val="006600"/>
                </a:solidFill>
                <a:latin typeface="Courier New" pitchFamily="49" charset="0"/>
                <a:ea typeface="黑体" pitchFamily="2" charset="-122"/>
              </a:rPr>
              <a:t>列的输出</a:t>
            </a:r>
            <a:endParaRPr lang="zh-CN" altLang="en-US" sz="2400" dirty="0">
              <a:ea typeface="黑体" pitchFamily="2" charset="-122"/>
            </a:endParaRPr>
          </a:p>
        </p:txBody>
      </p:sp>
    </p:spTree>
    <p:extLst>
      <p:ext uri="{BB962C8B-B14F-4D97-AF65-F5344CB8AC3E}">
        <p14:creationId xmlns:p14="http://schemas.microsoft.com/office/powerpoint/2010/main" val="36118181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账户文件</a:t>
            </a:r>
          </a:p>
        </p:txBody>
      </p:sp>
      <p:sp>
        <p:nvSpPr>
          <p:cNvPr id="3" name="内容占位符 2"/>
          <p:cNvSpPr>
            <a:spLocks noGrp="1"/>
          </p:cNvSpPr>
          <p:nvPr>
            <p:ph idx="1"/>
          </p:nvPr>
        </p:nvSpPr>
        <p:spPr/>
        <p:txBody>
          <a:bodyPr/>
          <a:lstStyle/>
          <a:p>
            <a:r>
              <a:rPr lang="zh-CN" altLang="en-GB" dirty="0"/>
              <a:t>口令文件 </a:t>
            </a:r>
            <a:r>
              <a:rPr lang="zh-CN" altLang="en-GB" dirty="0">
                <a:solidFill>
                  <a:schemeClr val="accent6">
                    <a:lumMod val="75000"/>
                  </a:schemeClr>
                </a:solidFill>
              </a:rPr>
              <a:t>/</a:t>
            </a:r>
            <a:r>
              <a:rPr lang="en-GB" altLang="zh-CN" dirty="0">
                <a:solidFill>
                  <a:schemeClr val="accent6">
                    <a:lumMod val="75000"/>
                  </a:schemeClr>
                </a:solidFill>
              </a:rPr>
              <a:t>etc/</a:t>
            </a:r>
            <a:r>
              <a:rPr lang="en-GB" altLang="zh-CN" dirty="0" err="1">
                <a:solidFill>
                  <a:schemeClr val="accent6">
                    <a:lumMod val="75000"/>
                  </a:schemeClr>
                </a:solidFill>
              </a:rPr>
              <a:t>passwd</a:t>
            </a:r>
            <a:r>
              <a:rPr lang="en-GB" altLang="zh-CN" dirty="0">
                <a:solidFill>
                  <a:schemeClr val="accent6">
                    <a:lumMod val="75000"/>
                  </a:schemeClr>
                </a:solidFill>
              </a:rPr>
              <a:t> </a:t>
            </a:r>
          </a:p>
          <a:p>
            <a:r>
              <a:rPr lang="zh-CN" altLang="en-GB" dirty="0"/>
              <a:t>影子口令文件 </a:t>
            </a:r>
            <a:r>
              <a:rPr lang="zh-CN" altLang="en-GB" dirty="0">
                <a:solidFill>
                  <a:schemeClr val="accent6">
                    <a:lumMod val="75000"/>
                  </a:schemeClr>
                </a:solidFill>
              </a:rPr>
              <a:t>/</a:t>
            </a:r>
            <a:r>
              <a:rPr lang="en-GB" altLang="zh-CN" dirty="0">
                <a:solidFill>
                  <a:schemeClr val="accent6">
                    <a:lumMod val="75000"/>
                  </a:schemeClr>
                </a:solidFill>
              </a:rPr>
              <a:t>etc/shadow</a:t>
            </a:r>
          </a:p>
          <a:p>
            <a:r>
              <a:rPr lang="zh-CN" altLang="en-US" dirty="0"/>
              <a:t>组账号文件 </a:t>
            </a:r>
            <a:r>
              <a:rPr lang="zh-CN" altLang="en-GB" dirty="0">
                <a:solidFill>
                  <a:schemeClr val="accent6">
                    <a:lumMod val="75000"/>
                  </a:schemeClr>
                </a:solidFill>
              </a:rPr>
              <a:t>/</a:t>
            </a:r>
            <a:r>
              <a:rPr lang="en-GB" altLang="zh-CN" dirty="0">
                <a:solidFill>
                  <a:schemeClr val="accent6">
                    <a:lumMod val="75000"/>
                  </a:schemeClr>
                </a:solidFill>
              </a:rPr>
              <a:t>etc/</a:t>
            </a:r>
            <a:r>
              <a:rPr lang="en-US" altLang="zh-CN" dirty="0">
                <a:solidFill>
                  <a:schemeClr val="accent6">
                    <a:lumMod val="75000"/>
                  </a:schemeClr>
                </a:solidFill>
              </a:rPr>
              <a:t>group</a:t>
            </a:r>
            <a:endParaRPr lang="zh-CN" altLang="en-GB" dirty="0">
              <a:solidFill>
                <a:schemeClr val="accent6">
                  <a:lumMod val="75000"/>
                </a:schemeClr>
              </a:solidFill>
            </a:endParaRPr>
          </a:p>
          <a:p>
            <a:r>
              <a:rPr lang="zh-CN" altLang="en-US" dirty="0"/>
              <a:t>组</a:t>
            </a:r>
            <a:r>
              <a:rPr lang="zh-CN" altLang="en-GB" dirty="0"/>
              <a:t>口令文件 </a:t>
            </a:r>
            <a:r>
              <a:rPr lang="zh-CN" altLang="en-GB" dirty="0">
                <a:solidFill>
                  <a:schemeClr val="accent6">
                    <a:lumMod val="75000"/>
                  </a:schemeClr>
                </a:solidFill>
              </a:rPr>
              <a:t>/</a:t>
            </a:r>
            <a:r>
              <a:rPr lang="en-GB" altLang="zh-CN" dirty="0">
                <a:solidFill>
                  <a:schemeClr val="accent6">
                    <a:lumMod val="75000"/>
                  </a:schemeClr>
                </a:solidFill>
              </a:rPr>
              <a:t>etc/</a:t>
            </a:r>
            <a:r>
              <a:rPr lang="en-US" altLang="zh-CN" dirty="0" err="1">
                <a:solidFill>
                  <a:schemeClr val="accent6">
                    <a:lumMod val="75000"/>
                  </a:schemeClr>
                </a:solidFill>
              </a:rPr>
              <a:t>gshadow</a:t>
            </a:r>
            <a:endParaRPr lang="zh-CN" altLang="en-GB" dirty="0">
              <a:solidFill>
                <a:schemeClr val="accent6">
                  <a:lumMod val="75000"/>
                </a:schemeClr>
              </a:solidFill>
            </a:endParaRPr>
          </a:p>
          <a:p>
            <a:endParaRPr lang="zh-CN" altLang="en-US"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a:t>
            </a:fld>
            <a:endParaRPr lang="en-US" altLang="zh-CN" dirty="0"/>
          </a:p>
        </p:txBody>
      </p:sp>
    </p:spTree>
    <p:extLst>
      <p:ext uri="{BB962C8B-B14F-4D97-AF65-F5344CB8AC3E}">
        <p14:creationId xmlns:p14="http://schemas.microsoft.com/office/powerpoint/2010/main" val="344067351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ps</a:t>
            </a:r>
            <a:r>
              <a:rPr lang="zh-CN" altLang="en-US" dirty="0"/>
              <a:t>命令使用</a:t>
            </a:r>
            <a:r>
              <a:rPr lang="zh-CN" altLang="en-US" dirty="0" smtClean="0"/>
              <a:t>举例</a:t>
            </a:r>
            <a:endParaRPr lang="zh-CN" altLang="en-US" dirty="0"/>
          </a:p>
        </p:txBody>
      </p:sp>
      <p:sp>
        <p:nvSpPr>
          <p:cNvPr id="3" name="内容占位符 2"/>
          <p:cNvSpPr>
            <a:spLocks noGrp="1"/>
          </p:cNvSpPr>
          <p:nvPr>
            <p:ph idx="1"/>
          </p:nvPr>
        </p:nvSpPr>
        <p:spPr/>
        <p:txBody>
          <a:bodyPr/>
          <a:lstStyle/>
          <a:p>
            <a:r>
              <a:rPr lang="zh-CN" altLang="en-US" dirty="0"/>
              <a:t>指定输出列</a:t>
            </a:r>
            <a:endParaRPr lang="en-US" altLang="zh-CN" dirty="0"/>
          </a:p>
          <a:p>
            <a:pPr lvl="1">
              <a:buNone/>
            </a:pPr>
            <a:r>
              <a:rPr lang="en-US" altLang="zh-CN" sz="2000" dirty="0">
                <a:solidFill>
                  <a:schemeClr val="accent6">
                    <a:lumMod val="75000"/>
                  </a:schemeClr>
                </a:solidFill>
              </a:rPr>
              <a:t>$ </a:t>
            </a:r>
            <a:r>
              <a:rPr lang="en-US" altLang="zh-CN" sz="2000" dirty="0" err="1">
                <a:solidFill>
                  <a:schemeClr val="accent6">
                    <a:lumMod val="75000"/>
                  </a:schemeClr>
                </a:solidFill>
              </a:rPr>
              <a:t>ps</a:t>
            </a:r>
            <a:r>
              <a:rPr lang="en-US" altLang="zh-CN" sz="2000" dirty="0">
                <a:solidFill>
                  <a:schemeClr val="accent6">
                    <a:lumMod val="75000"/>
                  </a:schemeClr>
                </a:solidFill>
              </a:rPr>
              <a:t> o </a:t>
            </a:r>
            <a:r>
              <a:rPr lang="en-US" altLang="zh-CN" sz="2000" dirty="0" err="1">
                <a:solidFill>
                  <a:schemeClr val="accent6">
                    <a:lumMod val="75000"/>
                  </a:schemeClr>
                </a:solidFill>
              </a:rPr>
              <a:t>user,pid,ppid,pcpu,pmem,nice,cmd</a:t>
            </a:r>
            <a:endParaRPr lang="en-US" altLang="zh-CN" sz="2000" dirty="0">
              <a:solidFill>
                <a:schemeClr val="accent6">
                  <a:lumMod val="75000"/>
                </a:schemeClr>
              </a:solidFill>
            </a:endParaRPr>
          </a:p>
          <a:p>
            <a:pPr lvl="1">
              <a:buNone/>
            </a:pPr>
            <a:r>
              <a:rPr lang="en-US" altLang="zh-CN" sz="2000" dirty="0">
                <a:solidFill>
                  <a:schemeClr val="accent6">
                    <a:lumMod val="75000"/>
                  </a:schemeClr>
                </a:solidFill>
              </a:rPr>
              <a:t>$ </a:t>
            </a:r>
            <a:r>
              <a:rPr lang="en-US" altLang="zh-CN" sz="2000" dirty="0" err="1">
                <a:solidFill>
                  <a:schemeClr val="accent6">
                    <a:lumMod val="75000"/>
                  </a:schemeClr>
                </a:solidFill>
              </a:rPr>
              <a:t>ps</a:t>
            </a:r>
            <a:r>
              <a:rPr lang="en-US" altLang="zh-CN" sz="2000" dirty="0">
                <a:solidFill>
                  <a:schemeClr val="accent6">
                    <a:lumMod val="75000"/>
                  </a:schemeClr>
                </a:solidFill>
              </a:rPr>
              <a:t> -</a:t>
            </a:r>
            <a:r>
              <a:rPr lang="en-US" altLang="zh-CN" sz="2000" dirty="0" err="1">
                <a:solidFill>
                  <a:schemeClr val="accent6">
                    <a:lumMod val="75000"/>
                  </a:schemeClr>
                </a:solidFill>
              </a:rPr>
              <a:t>eo</a:t>
            </a:r>
            <a:r>
              <a:rPr lang="en-US" altLang="zh-CN" sz="2000" dirty="0">
                <a:solidFill>
                  <a:schemeClr val="accent6">
                    <a:lumMod val="75000"/>
                  </a:schemeClr>
                </a:solidFill>
              </a:rPr>
              <a:t> pid,tid,class,rtprio,ni,pri,psr,pcpu,stat,wchan:14,comm</a:t>
            </a:r>
          </a:p>
          <a:p>
            <a:pPr lvl="1">
              <a:buNone/>
            </a:pPr>
            <a:r>
              <a:rPr lang="en-US" altLang="zh-CN" sz="2000" dirty="0">
                <a:solidFill>
                  <a:schemeClr val="accent6">
                    <a:lumMod val="75000"/>
                  </a:schemeClr>
                </a:solidFill>
              </a:rPr>
              <a:t>$ </a:t>
            </a:r>
            <a:r>
              <a:rPr lang="en-US" altLang="zh-CN" sz="2000" dirty="0" err="1">
                <a:solidFill>
                  <a:schemeClr val="accent6">
                    <a:lumMod val="75000"/>
                  </a:schemeClr>
                </a:solidFill>
              </a:rPr>
              <a:t>ps</a:t>
            </a:r>
            <a:r>
              <a:rPr lang="en-US" altLang="zh-CN" sz="2000" dirty="0">
                <a:solidFill>
                  <a:schemeClr val="accent6">
                    <a:lumMod val="75000"/>
                  </a:schemeClr>
                </a:solidFill>
              </a:rPr>
              <a:t> </a:t>
            </a:r>
            <a:r>
              <a:rPr lang="en-US" altLang="zh-CN" sz="2000" dirty="0" err="1">
                <a:solidFill>
                  <a:schemeClr val="accent6">
                    <a:lumMod val="75000"/>
                  </a:schemeClr>
                </a:solidFill>
              </a:rPr>
              <a:t>axo</a:t>
            </a:r>
            <a:r>
              <a:rPr lang="en-US" altLang="zh-CN" sz="2000" dirty="0">
                <a:solidFill>
                  <a:schemeClr val="accent6">
                    <a:lumMod val="75000"/>
                  </a:schemeClr>
                </a:solidFill>
              </a:rPr>
              <a:t> </a:t>
            </a:r>
            <a:r>
              <a:rPr lang="en-US" altLang="zh-CN" sz="2000" dirty="0" err="1">
                <a:solidFill>
                  <a:schemeClr val="accent6">
                    <a:lumMod val="75000"/>
                  </a:schemeClr>
                </a:solidFill>
              </a:rPr>
              <a:t>stat,euid,ruid,tty,tpgid,sess,pgrp,ppid,pid,pcpu,comm</a:t>
            </a:r>
            <a:endParaRPr lang="en-US" altLang="zh-CN" sz="2000" dirty="0">
              <a:solidFill>
                <a:schemeClr val="accent6">
                  <a:lumMod val="75000"/>
                </a:schemeClr>
              </a:solidFill>
            </a:endParaRPr>
          </a:p>
          <a:p>
            <a:pPr lvl="1">
              <a:buNone/>
            </a:pPr>
            <a:r>
              <a:rPr lang="en-US" altLang="zh-CN" sz="2000" dirty="0">
                <a:solidFill>
                  <a:schemeClr val="accent6">
                    <a:lumMod val="75000"/>
                  </a:schemeClr>
                </a:solidFill>
              </a:rPr>
              <a:t>$ </a:t>
            </a:r>
            <a:r>
              <a:rPr lang="en-US" altLang="zh-CN" sz="2000" dirty="0" err="1">
                <a:solidFill>
                  <a:schemeClr val="accent6">
                    <a:lumMod val="75000"/>
                  </a:schemeClr>
                </a:solidFill>
              </a:rPr>
              <a:t>ps</a:t>
            </a:r>
            <a:r>
              <a:rPr lang="en-US" altLang="zh-CN" sz="2000" dirty="0">
                <a:solidFill>
                  <a:schemeClr val="accent6">
                    <a:lumMod val="75000"/>
                  </a:schemeClr>
                </a:solidFill>
              </a:rPr>
              <a:t> -</a:t>
            </a:r>
            <a:r>
              <a:rPr lang="en-US" altLang="zh-CN" sz="2000" dirty="0" err="1">
                <a:solidFill>
                  <a:schemeClr val="accent6">
                    <a:lumMod val="75000"/>
                  </a:schemeClr>
                </a:solidFill>
              </a:rPr>
              <a:t>eo</a:t>
            </a:r>
            <a:r>
              <a:rPr lang="en-US" altLang="zh-CN" sz="2000" dirty="0">
                <a:solidFill>
                  <a:schemeClr val="accent6">
                    <a:lumMod val="75000"/>
                  </a:schemeClr>
                </a:solidFill>
              </a:rPr>
              <a:t> “%p %y %x %n %c“       —— AIX</a:t>
            </a:r>
            <a:r>
              <a:rPr lang="zh-CN" altLang="en-US" sz="2000" dirty="0">
                <a:solidFill>
                  <a:schemeClr val="accent6">
                    <a:lumMod val="75000"/>
                  </a:schemeClr>
                </a:solidFill>
              </a:rPr>
              <a:t>风格</a:t>
            </a:r>
            <a:endParaRPr lang="en-US" altLang="zh-CN" sz="2000" dirty="0">
              <a:solidFill>
                <a:schemeClr val="accent6">
                  <a:lumMod val="75000"/>
                </a:schemeClr>
              </a:solidFill>
            </a:endParaRPr>
          </a:p>
          <a:p>
            <a:r>
              <a:rPr lang="zh-CN" altLang="en-US" dirty="0"/>
              <a:t>对指定列排序</a:t>
            </a:r>
            <a:endParaRPr lang="en-US" altLang="zh-CN" dirty="0"/>
          </a:p>
          <a:p>
            <a:pPr lvl="1">
              <a:buNone/>
            </a:pPr>
            <a:r>
              <a:rPr lang="en-US" altLang="zh-CN" sz="2000" dirty="0">
                <a:solidFill>
                  <a:schemeClr val="accent6">
                    <a:lumMod val="75000"/>
                  </a:schemeClr>
                </a:solidFill>
              </a:rPr>
              <a:t>$ </a:t>
            </a:r>
            <a:r>
              <a:rPr lang="en-US" altLang="zh-CN" sz="2000" dirty="0" err="1">
                <a:solidFill>
                  <a:schemeClr val="accent6">
                    <a:lumMod val="75000"/>
                  </a:schemeClr>
                </a:solidFill>
              </a:rPr>
              <a:t>ps</a:t>
            </a:r>
            <a:r>
              <a:rPr lang="en-US" altLang="zh-CN" sz="2000" dirty="0">
                <a:solidFill>
                  <a:schemeClr val="accent6">
                    <a:lumMod val="75000"/>
                  </a:schemeClr>
                </a:solidFill>
              </a:rPr>
              <a:t> -</a:t>
            </a:r>
            <a:r>
              <a:rPr lang="en-US" altLang="zh-CN" sz="2000" dirty="0" err="1">
                <a:solidFill>
                  <a:schemeClr val="accent6">
                    <a:lumMod val="75000"/>
                  </a:schemeClr>
                </a:solidFill>
              </a:rPr>
              <a:t>ef</a:t>
            </a:r>
            <a:r>
              <a:rPr lang="en-US" altLang="zh-CN" sz="2000" dirty="0">
                <a:solidFill>
                  <a:schemeClr val="accent6">
                    <a:lumMod val="75000"/>
                  </a:schemeClr>
                </a:solidFill>
              </a:rPr>
              <a:t> --sort user,-time</a:t>
            </a:r>
          </a:p>
          <a:p>
            <a:pPr lvl="1">
              <a:buNone/>
            </a:pPr>
            <a:r>
              <a:rPr lang="en-US" altLang="zh-CN" sz="2000" dirty="0">
                <a:solidFill>
                  <a:schemeClr val="accent6">
                    <a:lumMod val="75000"/>
                  </a:schemeClr>
                </a:solidFill>
              </a:rPr>
              <a:t>$ </a:t>
            </a:r>
            <a:r>
              <a:rPr lang="en-US" altLang="zh-CN" sz="2000" dirty="0" err="1">
                <a:solidFill>
                  <a:schemeClr val="accent6">
                    <a:lumMod val="75000"/>
                  </a:schemeClr>
                </a:solidFill>
              </a:rPr>
              <a:t>ps</a:t>
            </a:r>
            <a:r>
              <a:rPr lang="en-US" altLang="zh-CN" sz="2000" dirty="0">
                <a:solidFill>
                  <a:schemeClr val="accent6">
                    <a:lumMod val="75000"/>
                  </a:schemeClr>
                </a:solidFill>
              </a:rPr>
              <a:t> aux --sort -</a:t>
            </a:r>
            <a:r>
              <a:rPr lang="en-US" altLang="zh-CN" sz="2000" dirty="0" err="1">
                <a:solidFill>
                  <a:schemeClr val="accent6">
                    <a:lumMod val="75000"/>
                  </a:schemeClr>
                </a:solidFill>
              </a:rPr>
              <a:t>pcpu</a:t>
            </a:r>
            <a:endParaRPr lang="en-US" altLang="zh-CN" sz="2000" dirty="0">
              <a:solidFill>
                <a:schemeClr val="accent6">
                  <a:lumMod val="75000"/>
                </a:schemeClr>
              </a:solidFill>
            </a:endParaRPr>
          </a:p>
          <a:p>
            <a:pPr lvl="1">
              <a:buNone/>
            </a:pPr>
            <a:r>
              <a:rPr lang="en-US" altLang="zh-CN" sz="2000" dirty="0">
                <a:solidFill>
                  <a:schemeClr val="accent6">
                    <a:lumMod val="75000"/>
                  </a:schemeClr>
                </a:solidFill>
              </a:rPr>
              <a:t>$ </a:t>
            </a:r>
            <a:r>
              <a:rPr lang="en-US" altLang="zh-CN" sz="2000" dirty="0" err="1">
                <a:solidFill>
                  <a:schemeClr val="accent6">
                    <a:lumMod val="75000"/>
                  </a:schemeClr>
                </a:solidFill>
              </a:rPr>
              <a:t>ps</a:t>
            </a:r>
            <a:r>
              <a:rPr lang="en-US" altLang="zh-CN" sz="2000" dirty="0">
                <a:solidFill>
                  <a:schemeClr val="accent6">
                    <a:lumMod val="75000"/>
                  </a:schemeClr>
                </a:solidFill>
              </a:rPr>
              <a:t> aux --sort -</a:t>
            </a:r>
            <a:r>
              <a:rPr lang="en-US" altLang="zh-CN" sz="2000" dirty="0" err="1">
                <a:solidFill>
                  <a:schemeClr val="accent6">
                    <a:lumMod val="75000"/>
                  </a:schemeClr>
                </a:solidFill>
              </a:rPr>
              <a:t>pmem</a:t>
            </a:r>
            <a:endParaRPr lang="en-US" altLang="zh-CN" sz="2000" dirty="0">
              <a:solidFill>
                <a:schemeClr val="accent6">
                  <a:lumMod val="75000"/>
                </a:schemeClr>
              </a:solidFill>
            </a:endParaRPr>
          </a:p>
          <a:p>
            <a:pPr lvl="1">
              <a:buNone/>
            </a:pPr>
            <a:r>
              <a:rPr lang="en-US" altLang="zh-CN" sz="2000" dirty="0">
                <a:solidFill>
                  <a:schemeClr val="accent6">
                    <a:lumMod val="75000"/>
                  </a:schemeClr>
                </a:solidFill>
              </a:rPr>
              <a:t>$ </a:t>
            </a:r>
            <a:r>
              <a:rPr lang="en-US" altLang="zh-CN" sz="2000" dirty="0" err="1">
                <a:solidFill>
                  <a:schemeClr val="accent6">
                    <a:lumMod val="75000"/>
                  </a:schemeClr>
                </a:solidFill>
              </a:rPr>
              <a:t>ps</a:t>
            </a:r>
            <a:r>
              <a:rPr lang="en-US" altLang="zh-CN" sz="2000" dirty="0">
                <a:solidFill>
                  <a:schemeClr val="accent6">
                    <a:lumMod val="75000"/>
                  </a:schemeClr>
                </a:solidFill>
              </a:rPr>
              <a:t> o </a:t>
            </a:r>
            <a:r>
              <a:rPr lang="en-US" altLang="zh-CN" sz="2000" dirty="0" err="1">
                <a:solidFill>
                  <a:schemeClr val="accent6">
                    <a:lumMod val="75000"/>
                  </a:schemeClr>
                </a:solidFill>
              </a:rPr>
              <a:t>user,pid,ppid,pcpu,pmem,nice,cmd</a:t>
            </a:r>
            <a:r>
              <a:rPr lang="en-US" altLang="zh-CN" sz="2000" dirty="0">
                <a:solidFill>
                  <a:schemeClr val="accent6">
                    <a:lumMod val="75000"/>
                  </a:schemeClr>
                </a:solidFill>
              </a:rPr>
              <a:t> --sort nice </a:t>
            </a:r>
          </a:p>
          <a:p>
            <a:endParaRPr lang="en-US" altLang="zh-CN" dirty="0"/>
          </a:p>
          <a:p>
            <a:pPr lvl="1">
              <a:buNone/>
            </a:pPr>
            <a:endParaRPr lang="zh-CN" altLang="en-US"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80</a:t>
            </a:fld>
            <a:endParaRPr lang="en-US" altLang="zh-CN" dirty="0"/>
          </a:p>
        </p:txBody>
      </p:sp>
    </p:spTree>
    <p:extLst>
      <p:ext uri="{BB962C8B-B14F-4D97-AF65-F5344CB8AC3E}">
        <p14:creationId xmlns:p14="http://schemas.microsoft.com/office/powerpoint/2010/main" val="168221337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搜索进程</a:t>
            </a:r>
          </a:p>
        </p:txBody>
      </p:sp>
      <p:sp>
        <p:nvSpPr>
          <p:cNvPr id="3" name="内容占位符 2"/>
          <p:cNvSpPr>
            <a:spLocks noGrp="1"/>
          </p:cNvSpPr>
          <p:nvPr>
            <p:ph idx="1"/>
          </p:nvPr>
        </p:nvSpPr>
        <p:spPr>
          <a:xfrm>
            <a:off x="991312" y="1690688"/>
            <a:ext cx="9219488" cy="4440238"/>
          </a:xfrm>
        </p:spPr>
        <p:txBody>
          <a:bodyPr>
            <a:normAutofit fontScale="92500" lnSpcReduction="10000"/>
          </a:bodyPr>
          <a:lstStyle/>
          <a:p>
            <a:r>
              <a:rPr lang="zh-CN" altLang="en-US" dirty="0"/>
              <a:t>搜索指定的进程</a:t>
            </a:r>
            <a:endParaRPr lang="en-US" altLang="zh-CN" dirty="0"/>
          </a:p>
          <a:p>
            <a:pPr lvl="1">
              <a:buNone/>
            </a:pPr>
            <a:r>
              <a:rPr lang="en-US" altLang="zh-CN" dirty="0">
                <a:solidFill>
                  <a:schemeClr val="accent6">
                    <a:lumMod val="75000"/>
                  </a:schemeClr>
                </a:solidFill>
              </a:rPr>
              <a:t>$ </a:t>
            </a:r>
            <a:r>
              <a:rPr lang="en-US" altLang="zh-CN" dirty="0" err="1">
                <a:solidFill>
                  <a:schemeClr val="accent6">
                    <a:lumMod val="75000"/>
                  </a:schemeClr>
                </a:solidFill>
              </a:rPr>
              <a:t>ps</a:t>
            </a:r>
            <a:r>
              <a:rPr lang="en-US" altLang="zh-CN" dirty="0">
                <a:solidFill>
                  <a:schemeClr val="accent6">
                    <a:lumMod val="75000"/>
                  </a:schemeClr>
                </a:solidFill>
              </a:rPr>
              <a:t> aux | </a:t>
            </a:r>
            <a:r>
              <a:rPr lang="en-US" altLang="zh-CN" dirty="0" err="1">
                <a:solidFill>
                  <a:schemeClr val="accent6">
                    <a:lumMod val="75000"/>
                  </a:schemeClr>
                </a:solidFill>
              </a:rPr>
              <a:t>grep</a:t>
            </a:r>
            <a:r>
              <a:rPr lang="en-US" altLang="zh-CN" dirty="0">
                <a:solidFill>
                  <a:schemeClr val="accent6">
                    <a:lumMod val="75000"/>
                  </a:schemeClr>
                </a:solidFill>
              </a:rPr>
              <a:t> </a:t>
            </a:r>
            <a:r>
              <a:rPr lang="en-US" altLang="zh-CN" dirty="0" err="1">
                <a:solidFill>
                  <a:schemeClr val="accent6">
                    <a:lumMod val="75000"/>
                  </a:schemeClr>
                </a:solidFill>
              </a:rPr>
              <a:t>httpd</a:t>
            </a:r>
            <a:endParaRPr lang="en-US" altLang="zh-CN" dirty="0">
              <a:solidFill>
                <a:schemeClr val="accent6">
                  <a:lumMod val="75000"/>
                </a:schemeClr>
              </a:solidFill>
            </a:endParaRPr>
          </a:p>
          <a:p>
            <a:pPr lvl="1">
              <a:buNone/>
            </a:pPr>
            <a:r>
              <a:rPr lang="en-US" altLang="zh-CN" dirty="0">
                <a:solidFill>
                  <a:schemeClr val="accent6">
                    <a:lumMod val="75000"/>
                  </a:schemeClr>
                </a:solidFill>
              </a:rPr>
              <a:t>$ </a:t>
            </a:r>
            <a:r>
              <a:rPr lang="en-US" altLang="zh-CN" dirty="0" err="1">
                <a:solidFill>
                  <a:schemeClr val="accent6">
                    <a:lumMod val="75000"/>
                  </a:schemeClr>
                </a:solidFill>
              </a:rPr>
              <a:t>ps</a:t>
            </a:r>
            <a:r>
              <a:rPr lang="en-US" altLang="zh-CN" dirty="0">
                <a:solidFill>
                  <a:schemeClr val="accent6">
                    <a:lumMod val="75000"/>
                  </a:schemeClr>
                </a:solidFill>
              </a:rPr>
              <a:t> -</a:t>
            </a:r>
            <a:r>
              <a:rPr lang="en-US" altLang="zh-CN" dirty="0" err="1">
                <a:solidFill>
                  <a:schemeClr val="accent6">
                    <a:lumMod val="75000"/>
                  </a:schemeClr>
                </a:solidFill>
              </a:rPr>
              <a:t>fp</a:t>
            </a:r>
            <a:r>
              <a:rPr lang="en-US" altLang="zh-CN" dirty="0">
                <a:solidFill>
                  <a:schemeClr val="accent6">
                    <a:lumMod val="75000"/>
                  </a:schemeClr>
                </a:solidFill>
              </a:rPr>
              <a:t> </a:t>
            </a:r>
            <a:r>
              <a:rPr lang="en-US" altLang="zh-CN" dirty="0"/>
              <a:t>$(</a:t>
            </a:r>
            <a:r>
              <a:rPr lang="en-US" altLang="zh-CN" dirty="0" err="1">
                <a:solidFill>
                  <a:srgbClr val="002060"/>
                </a:solidFill>
              </a:rPr>
              <a:t>pgrep</a:t>
            </a:r>
            <a:r>
              <a:rPr lang="en-US" altLang="zh-CN" dirty="0">
                <a:solidFill>
                  <a:srgbClr val="002060"/>
                </a:solidFill>
              </a:rPr>
              <a:t> -d, -x </a:t>
            </a:r>
            <a:r>
              <a:rPr lang="en-US" altLang="zh-CN" dirty="0" err="1">
                <a:solidFill>
                  <a:srgbClr val="002060"/>
                </a:solidFill>
              </a:rPr>
              <a:t>httpd</a:t>
            </a:r>
            <a:r>
              <a:rPr lang="en-US" altLang="zh-CN" dirty="0" smtClean="0"/>
              <a:t>)</a:t>
            </a:r>
          </a:p>
          <a:p>
            <a:r>
              <a:rPr lang="zh-CN" altLang="en-US" dirty="0"/>
              <a:t>按内存使用从大到小排列输出进程。</a:t>
            </a:r>
          </a:p>
          <a:p>
            <a:pPr lvl="1">
              <a:buNone/>
            </a:pPr>
            <a:r>
              <a:rPr lang="en-US" altLang="zh-CN" b="1" dirty="0">
                <a:solidFill>
                  <a:schemeClr val="accent6">
                    <a:lumMod val="75000"/>
                  </a:schemeClr>
                </a:solidFill>
              </a:rPr>
              <a:t># </a:t>
            </a:r>
            <a:r>
              <a:rPr lang="en-US" altLang="zh-CN" b="1" dirty="0" err="1">
                <a:solidFill>
                  <a:schemeClr val="accent6">
                    <a:lumMod val="75000"/>
                  </a:schemeClr>
                </a:solidFill>
              </a:rPr>
              <a:t>ps</a:t>
            </a:r>
            <a:r>
              <a:rPr lang="en-US" altLang="zh-CN" b="1" dirty="0">
                <a:solidFill>
                  <a:schemeClr val="accent6">
                    <a:lumMod val="75000"/>
                  </a:schemeClr>
                </a:solidFill>
              </a:rPr>
              <a:t> -e -o "%C : %p : %z : %</a:t>
            </a:r>
            <a:r>
              <a:rPr lang="en-US" altLang="zh-CN" b="1" dirty="0" err="1">
                <a:solidFill>
                  <a:schemeClr val="accent6">
                    <a:lumMod val="75000"/>
                  </a:schemeClr>
                </a:solidFill>
              </a:rPr>
              <a:t>a"|sort</a:t>
            </a:r>
            <a:r>
              <a:rPr lang="en-US" altLang="zh-CN" b="1" dirty="0">
                <a:solidFill>
                  <a:schemeClr val="accent6">
                    <a:lumMod val="75000"/>
                  </a:schemeClr>
                </a:solidFill>
              </a:rPr>
              <a:t> -k5 -</a:t>
            </a:r>
            <a:r>
              <a:rPr lang="en-US" altLang="zh-CN" b="1" dirty="0" err="1">
                <a:solidFill>
                  <a:schemeClr val="accent6">
                    <a:lumMod val="75000"/>
                  </a:schemeClr>
                </a:solidFill>
              </a:rPr>
              <a:t>nr</a:t>
            </a:r>
            <a:endParaRPr lang="en-US" altLang="zh-CN" b="1" dirty="0">
              <a:solidFill>
                <a:schemeClr val="accent6">
                  <a:lumMod val="75000"/>
                </a:schemeClr>
              </a:solidFill>
            </a:endParaRPr>
          </a:p>
          <a:p>
            <a:r>
              <a:rPr lang="zh-CN" altLang="en-US" dirty="0"/>
              <a:t>按</a:t>
            </a:r>
            <a:r>
              <a:rPr lang="en-US" altLang="zh-CN" dirty="0"/>
              <a:t>CPU</a:t>
            </a:r>
            <a:r>
              <a:rPr lang="zh-CN" altLang="en-US" dirty="0"/>
              <a:t>使用从大到小排列输出进程。</a:t>
            </a:r>
          </a:p>
          <a:p>
            <a:pPr lvl="1">
              <a:buNone/>
            </a:pPr>
            <a:r>
              <a:rPr lang="en-US" altLang="zh-CN" b="1" dirty="0">
                <a:solidFill>
                  <a:schemeClr val="accent6">
                    <a:lumMod val="75000"/>
                  </a:schemeClr>
                </a:solidFill>
              </a:rPr>
              <a:t># </a:t>
            </a:r>
            <a:r>
              <a:rPr lang="en-US" altLang="zh-CN" b="1" dirty="0" err="1">
                <a:solidFill>
                  <a:schemeClr val="accent6">
                    <a:lumMod val="75000"/>
                  </a:schemeClr>
                </a:solidFill>
              </a:rPr>
              <a:t>ps</a:t>
            </a:r>
            <a:r>
              <a:rPr lang="en-US" altLang="zh-CN" b="1" dirty="0">
                <a:solidFill>
                  <a:schemeClr val="accent6">
                    <a:lumMod val="75000"/>
                  </a:schemeClr>
                </a:solidFill>
              </a:rPr>
              <a:t> -e -o "%C : %p : %z : %</a:t>
            </a:r>
            <a:r>
              <a:rPr lang="en-US" altLang="zh-CN" b="1" dirty="0" err="1">
                <a:solidFill>
                  <a:schemeClr val="accent6">
                    <a:lumMod val="75000"/>
                  </a:schemeClr>
                </a:solidFill>
              </a:rPr>
              <a:t>a"|sort</a:t>
            </a:r>
            <a:r>
              <a:rPr lang="en-US" altLang="zh-CN" b="1" dirty="0">
                <a:solidFill>
                  <a:schemeClr val="accent6">
                    <a:lumMod val="75000"/>
                  </a:schemeClr>
                </a:solidFill>
              </a:rPr>
              <a:t> -</a:t>
            </a:r>
            <a:r>
              <a:rPr lang="en-US" altLang="zh-CN" b="1" dirty="0" err="1">
                <a:solidFill>
                  <a:schemeClr val="accent6">
                    <a:lumMod val="75000"/>
                  </a:schemeClr>
                </a:solidFill>
              </a:rPr>
              <a:t>nr</a:t>
            </a:r>
            <a:endParaRPr lang="zh-CN" altLang="en-US" b="1" dirty="0">
              <a:solidFill>
                <a:schemeClr val="accent6">
                  <a:lumMod val="75000"/>
                </a:schemeClr>
              </a:solidFill>
            </a:endParaRPr>
          </a:p>
          <a:p>
            <a:pPr lvl="1">
              <a:buNone/>
            </a:pPr>
            <a:endParaRPr lang="en-US" altLang="zh-CN" dirty="0">
              <a:solidFill>
                <a:schemeClr val="accent6">
                  <a:lumMod val="75000"/>
                </a:schemeClr>
              </a:solidFill>
            </a:endParaRPr>
          </a:p>
          <a:p>
            <a:r>
              <a:rPr lang="zh-CN" altLang="en-US" dirty="0"/>
              <a:t>查找符合条件的进程</a:t>
            </a:r>
            <a:r>
              <a:rPr lang="en-US" altLang="zh-CN" dirty="0"/>
              <a:t>PID</a:t>
            </a:r>
          </a:p>
          <a:p>
            <a:pPr lvl="1">
              <a:buNone/>
            </a:pPr>
            <a:r>
              <a:rPr lang="nl-NL" altLang="zh-CN" dirty="0">
                <a:solidFill>
                  <a:srgbClr val="002060"/>
                </a:solidFill>
              </a:rPr>
              <a:t>$ pgrep httpd</a:t>
            </a:r>
          </a:p>
          <a:p>
            <a:pPr lvl="1">
              <a:buNone/>
            </a:pPr>
            <a:r>
              <a:rPr lang="en-US" altLang="zh-CN" dirty="0">
                <a:solidFill>
                  <a:schemeClr val="accent6">
                    <a:lumMod val="75000"/>
                  </a:schemeClr>
                </a:solidFill>
              </a:rPr>
              <a:t>$ </a:t>
            </a:r>
            <a:r>
              <a:rPr lang="en-US" altLang="zh-CN" dirty="0" err="1">
                <a:solidFill>
                  <a:schemeClr val="accent6">
                    <a:lumMod val="75000"/>
                  </a:schemeClr>
                </a:solidFill>
              </a:rPr>
              <a:t>pidof</a:t>
            </a:r>
            <a:r>
              <a:rPr lang="en-US" altLang="zh-CN" dirty="0">
                <a:solidFill>
                  <a:schemeClr val="accent6">
                    <a:lumMod val="75000"/>
                  </a:schemeClr>
                </a:solidFill>
              </a:rPr>
              <a:t> </a:t>
            </a:r>
            <a:r>
              <a:rPr lang="en-US" altLang="zh-CN" dirty="0" err="1" smtClean="0">
                <a:solidFill>
                  <a:schemeClr val="accent6">
                    <a:lumMod val="75000"/>
                  </a:schemeClr>
                </a:solidFill>
              </a:rPr>
              <a:t>httpd</a:t>
            </a:r>
            <a:endParaRPr lang="nl-NL" altLang="zh-CN" dirty="0">
              <a:solidFill>
                <a:schemeClr val="accent6">
                  <a:lumMod val="75000"/>
                </a:schemeClr>
              </a:solidFill>
            </a:endParaRPr>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81</a:t>
            </a:fld>
            <a:endParaRPr lang="en-US" altLang="zh-CN" dirty="0"/>
          </a:p>
        </p:txBody>
      </p:sp>
    </p:spTree>
    <p:extLst>
      <p:ext uri="{BB962C8B-B14F-4D97-AF65-F5344CB8AC3E}">
        <p14:creationId xmlns:p14="http://schemas.microsoft.com/office/powerpoint/2010/main" val="422158780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a:t>
            </a:r>
            <a:r>
              <a:rPr lang="en-US" altLang="zh-CN" dirty="0" smtClean="0"/>
              <a:t>op</a:t>
            </a:r>
            <a:r>
              <a:rPr lang="zh-CN" altLang="en-US" dirty="0" smtClean="0"/>
              <a:t>命令</a:t>
            </a:r>
            <a:endParaRPr lang="zh-CN" altLang="en-US" dirty="0"/>
          </a:p>
        </p:txBody>
      </p:sp>
      <p:pic>
        <p:nvPicPr>
          <p:cNvPr id="4" name="图片 3"/>
          <p:cNvPicPr>
            <a:picLocks noChangeAspect="1"/>
          </p:cNvPicPr>
          <p:nvPr/>
        </p:nvPicPr>
        <p:blipFill>
          <a:blip r:embed="rId2"/>
          <a:stretch>
            <a:fillRect/>
          </a:stretch>
        </p:blipFill>
        <p:spPr>
          <a:xfrm>
            <a:off x="277483" y="1877385"/>
            <a:ext cx="6179568" cy="3950230"/>
          </a:xfrm>
          <a:prstGeom prst="rect">
            <a:avLst/>
          </a:prstGeom>
        </p:spPr>
      </p:pic>
      <p:sp>
        <p:nvSpPr>
          <p:cNvPr id="5" name="矩形 4"/>
          <p:cNvSpPr/>
          <p:nvPr/>
        </p:nvSpPr>
        <p:spPr>
          <a:xfrm>
            <a:off x="6840746" y="2343212"/>
            <a:ext cx="4830793" cy="2031325"/>
          </a:xfrm>
          <a:prstGeom prst="rect">
            <a:avLst/>
          </a:prstGeom>
        </p:spPr>
        <p:txBody>
          <a:bodyPr wrap="square">
            <a:spAutoFit/>
          </a:bodyPr>
          <a:lstStyle/>
          <a:p>
            <a:pPr marL="285750" indent="-285750">
              <a:buFont typeface="Arial" panose="020B0604020202020204" pitchFamily="34" charset="0"/>
              <a:buChar char="•"/>
            </a:pPr>
            <a:r>
              <a:rPr lang="zh-CN" altLang="en-US" dirty="0"/>
              <a:t>按 h 查看帮助选项，然后按任意键返回顶部</a:t>
            </a:r>
            <a:r>
              <a:rPr lang="zh-CN" altLang="en-US" dirty="0" smtClean="0"/>
              <a:t>显示</a:t>
            </a:r>
            <a:endParaRPr lang="zh-CN" altLang="en-US" dirty="0"/>
          </a:p>
          <a:p>
            <a:pPr marL="285750" indent="-285750">
              <a:buFont typeface="Arial" panose="020B0604020202020204" pitchFamily="34" charset="0"/>
              <a:buChar char="•"/>
            </a:pPr>
            <a:r>
              <a:rPr lang="zh-CN" altLang="en-US" dirty="0"/>
              <a:t>按 M 可按内存使用情况排序，而不是按 CPU 排序，然后按 P 返回按 CPU 排序。</a:t>
            </a:r>
          </a:p>
          <a:p>
            <a:pPr marL="285750" indent="-285750">
              <a:buFont typeface="Arial" panose="020B0604020202020204" pitchFamily="34" charset="0"/>
              <a:buChar char="•"/>
            </a:pPr>
            <a:r>
              <a:rPr lang="zh-CN" altLang="en-US" dirty="0" smtClean="0"/>
              <a:t>按 </a:t>
            </a:r>
            <a:r>
              <a:rPr lang="zh-CN" altLang="en-US" dirty="0"/>
              <a:t>R 对输出进行反向排序。</a:t>
            </a:r>
          </a:p>
          <a:p>
            <a:pPr marL="285750" indent="-285750">
              <a:buFont typeface="Arial" panose="020B0604020202020204" pitchFamily="34" charset="0"/>
              <a:buChar char="•"/>
            </a:pPr>
            <a:r>
              <a:rPr lang="zh-CN" altLang="en-US" dirty="0"/>
              <a:t>按 u 键并输入用户名，只显示特定用户的进程。</a:t>
            </a:r>
          </a:p>
        </p:txBody>
      </p:sp>
    </p:spTree>
    <p:extLst>
      <p:ext uri="{BB962C8B-B14F-4D97-AF65-F5344CB8AC3E}">
        <p14:creationId xmlns:p14="http://schemas.microsoft.com/office/powerpoint/2010/main" val="103927504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进程信号（</a:t>
            </a:r>
            <a:r>
              <a:rPr lang="en-US" altLang="zh-CN" dirty="0"/>
              <a:t>signal</a:t>
            </a:r>
            <a:r>
              <a:rPr lang="zh-CN" altLang="en-US" dirty="0"/>
              <a:t>）</a:t>
            </a:r>
          </a:p>
        </p:txBody>
      </p:sp>
      <p:sp>
        <p:nvSpPr>
          <p:cNvPr id="3" name="内容占位符 2"/>
          <p:cNvSpPr>
            <a:spLocks noGrp="1"/>
          </p:cNvSpPr>
          <p:nvPr>
            <p:ph idx="1"/>
          </p:nvPr>
        </p:nvSpPr>
        <p:spPr>
          <a:xfrm>
            <a:off x="1666430" y="1690688"/>
            <a:ext cx="8544370" cy="4440238"/>
          </a:xfrm>
        </p:spPr>
        <p:txBody>
          <a:bodyPr/>
          <a:lstStyle/>
          <a:p>
            <a:r>
              <a:rPr lang="zh-CN" altLang="en-US" dirty="0"/>
              <a:t>进程信号是在软件层次上对中断机制的一种模拟，在原理上，一个进程收到一个信号与处理器收到一个中断请求可以说是一样的。</a:t>
            </a:r>
            <a:endParaRPr lang="en-US" altLang="zh-CN" dirty="0"/>
          </a:p>
          <a:p>
            <a:r>
              <a:rPr lang="zh-CN" altLang="en-US" dirty="0"/>
              <a:t>进程信号是最基本的进程间通讯方式</a:t>
            </a:r>
            <a:endParaRPr lang="en-US" altLang="zh-CN" dirty="0"/>
          </a:p>
          <a:p>
            <a:pPr lvl="1"/>
            <a:r>
              <a:rPr lang="zh-CN" altLang="en-US" dirty="0"/>
              <a:t>可以在进程之间直接发送，而不需要用户界面</a:t>
            </a:r>
            <a:endParaRPr lang="en-US" altLang="zh-CN" dirty="0"/>
          </a:p>
          <a:p>
            <a:pPr lvl="1"/>
            <a:r>
              <a:rPr lang="zh-CN" altLang="en-US" dirty="0"/>
              <a:t>可以在</a:t>
            </a:r>
            <a:r>
              <a:rPr lang="en-US" altLang="zh-CN" dirty="0"/>
              <a:t>Shell</a:t>
            </a:r>
            <a:r>
              <a:rPr lang="zh-CN" altLang="en-US" dirty="0"/>
              <a:t>中通过</a:t>
            </a:r>
            <a:r>
              <a:rPr lang="en-US" altLang="zh-CN" dirty="0"/>
              <a:t>kill</a:t>
            </a:r>
            <a:r>
              <a:rPr lang="zh-CN" altLang="en-US" dirty="0"/>
              <a:t>命令发送给进程</a:t>
            </a:r>
            <a:endParaRPr lang="en-US" altLang="zh-CN" dirty="0"/>
          </a:p>
          <a:p>
            <a:r>
              <a:rPr lang="en-US" altLang="zh-CN" dirty="0"/>
              <a:t>Linux</a:t>
            </a:r>
            <a:r>
              <a:rPr lang="zh-CN" altLang="en-US" dirty="0"/>
              <a:t>对每种进程信号都规定了默认关联动作。</a:t>
            </a:r>
            <a:endParaRPr lang="en-US" altLang="zh-CN" dirty="0"/>
          </a:p>
          <a:p>
            <a:r>
              <a:rPr lang="zh-CN" altLang="en-US" dirty="0"/>
              <a:t>查看可用的进程信号</a:t>
            </a:r>
            <a:endParaRPr lang="en-US" altLang="zh-CN" dirty="0"/>
          </a:p>
          <a:p>
            <a:pPr lvl="1">
              <a:buNone/>
            </a:pPr>
            <a:r>
              <a:rPr lang="en-US" altLang="zh-CN" dirty="0">
                <a:solidFill>
                  <a:schemeClr val="accent6">
                    <a:lumMod val="75000"/>
                  </a:schemeClr>
                </a:solidFill>
              </a:rPr>
              <a:t>$ kill  -l</a:t>
            </a:r>
          </a:p>
          <a:p>
            <a:pPr lvl="1">
              <a:buNone/>
            </a:pPr>
            <a:r>
              <a:rPr lang="en-US" altLang="zh-CN" dirty="0">
                <a:solidFill>
                  <a:schemeClr val="accent6">
                    <a:lumMod val="75000"/>
                  </a:schemeClr>
                </a:solidFill>
              </a:rPr>
              <a:t>$ man 7 signal</a:t>
            </a:r>
            <a:endParaRPr lang="zh-CN" altLang="en-US" dirty="0">
              <a:solidFill>
                <a:schemeClr val="accent6">
                  <a:lumMod val="75000"/>
                </a:schemeClr>
              </a:solidFill>
            </a:endParaRPr>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83</a:t>
            </a:fld>
            <a:endParaRPr lang="en-US" altLang="zh-CN" dirty="0"/>
          </a:p>
        </p:txBody>
      </p:sp>
    </p:spTree>
    <p:extLst>
      <p:ext uri="{BB962C8B-B14F-4D97-AF65-F5344CB8AC3E}">
        <p14:creationId xmlns:p14="http://schemas.microsoft.com/office/powerpoint/2010/main" val="414529171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进程信号和信号发送</a:t>
            </a:r>
          </a:p>
        </p:txBody>
      </p:sp>
      <p:sp>
        <p:nvSpPr>
          <p:cNvPr id="3" name="内容占位符 2"/>
          <p:cNvSpPr>
            <a:spLocks noGrp="1"/>
          </p:cNvSpPr>
          <p:nvPr>
            <p:ph idx="1"/>
          </p:nvPr>
        </p:nvSpPr>
        <p:spPr>
          <a:xfrm>
            <a:off x="974785" y="1759789"/>
            <a:ext cx="9236015" cy="4371137"/>
          </a:xfrm>
        </p:spPr>
        <p:txBody>
          <a:bodyPr/>
          <a:lstStyle/>
          <a:p>
            <a:r>
              <a:rPr lang="zh-CN" altLang="en-US" dirty="0"/>
              <a:t>常见的进程信号</a:t>
            </a:r>
            <a:endParaRPr lang="en-US" altLang="zh-CN" dirty="0"/>
          </a:p>
          <a:p>
            <a:pPr lvl="1"/>
            <a:r>
              <a:rPr lang="en-US" altLang="zh-CN" dirty="0">
                <a:solidFill>
                  <a:srgbClr val="002060"/>
                </a:solidFill>
              </a:rPr>
              <a:t>SIGTERM </a:t>
            </a:r>
            <a:r>
              <a:rPr lang="en-US" altLang="zh-CN" dirty="0"/>
              <a:t>| TERM   </a:t>
            </a:r>
            <a:r>
              <a:rPr lang="zh-CN" altLang="en-US" dirty="0"/>
              <a:t>（</a:t>
            </a:r>
            <a:r>
              <a:rPr lang="en-US" altLang="zh-CN" dirty="0"/>
              <a:t>15</a:t>
            </a:r>
            <a:r>
              <a:rPr lang="zh-CN" altLang="en-US" dirty="0"/>
              <a:t>） </a:t>
            </a:r>
            <a:r>
              <a:rPr lang="en-US" altLang="zh-CN" dirty="0"/>
              <a:t>—— </a:t>
            </a:r>
            <a:r>
              <a:rPr lang="zh-CN" altLang="en-US" dirty="0"/>
              <a:t>正常终止 </a:t>
            </a:r>
            <a:r>
              <a:rPr lang="en-US" altLang="zh-CN" dirty="0"/>
              <a:t>(</a:t>
            </a:r>
            <a:r>
              <a:rPr lang="zh-CN" altLang="en-US" dirty="0"/>
              <a:t>默认</a:t>
            </a:r>
            <a:r>
              <a:rPr lang="en-US" altLang="zh-CN" dirty="0"/>
              <a:t>)</a:t>
            </a:r>
            <a:endParaRPr lang="zh-CN" altLang="en-US" dirty="0"/>
          </a:p>
          <a:p>
            <a:pPr lvl="1"/>
            <a:r>
              <a:rPr lang="en-US" altLang="zh-CN" dirty="0">
                <a:solidFill>
                  <a:srgbClr val="002060"/>
                </a:solidFill>
              </a:rPr>
              <a:t>SIGKILL </a:t>
            </a:r>
            <a:r>
              <a:rPr lang="en-US" altLang="zh-CN" dirty="0"/>
              <a:t>| </a:t>
            </a:r>
            <a:r>
              <a:rPr lang="en-US" altLang="zh-CN" dirty="0">
                <a:solidFill>
                  <a:srgbClr val="002060"/>
                </a:solidFill>
              </a:rPr>
              <a:t>KILL</a:t>
            </a:r>
            <a:r>
              <a:rPr lang="en-US" altLang="zh-CN" dirty="0"/>
              <a:t>           </a:t>
            </a:r>
            <a:r>
              <a:rPr lang="zh-CN" altLang="en-US" dirty="0"/>
              <a:t>（</a:t>
            </a:r>
            <a:r>
              <a:rPr lang="en-US" altLang="zh-CN" dirty="0"/>
              <a:t>9</a:t>
            </a:r>
            <a:r>
              <a:rPr lang="zh-CN" altLang="en-US" dirty="0"/>
              <a:t>）  </a:t>
            </a:r>
            <a:r>
              <a:rPr lang="en-US" altLang="zh-CN" dirty="0"/>
              <a:t>—— </a:t>
            </a:r>
            <a:r>
              <a:rPr lang="zh-CN" altLang="en-US" dirty="0"/>
              <a:t>立即终止</a:t>
            </a:r>
          </a:p>
          <a:p>
            <a:pPr lvl="1"/>
            <a:r>
              <a:rPr lang="en-US" altLang="zh-CN" dirty="0">
                <a:solidFill>
                  <a:srgbClr val="002060"/>
                </a:solidFill>
              </a:rPr>
              <a:t>SIGHUP </a:t>
            </a:r>
            <a:r>
              <a:rPr lang="en-US" altLang="zh-CN" dirty="0"/>
              <a:t>| </a:t>
            </a:r>
            <a:r>
              <a:rPr lang="en-US" altLang="zh-CN" dirty="0">
                <a:solidFill>
                  <a:srgbClr val="002060"/>
                </a:solidFill>
              </a:rPr>
              <a:t>HUP</a:t>
            </a:r>
            <a:r>
              <a:rPr lang="en-US" altLang="zh-CN" dirty="0"/>
              <a:t>          </a:t>
            </a:r>
            <a:r>
              <a:rPr lang="zh-CN" altLang="en-US" dirty="0"/>
              <a:t>（</a:t>
            </a:r>
            <a:r>
              <a:rPr lang="en-US" altLang="zh-CN" dirty="0"/>
              <a:t>1</a:t>
            </a:r>
            <a:r>
              <a:rPr lang="zh-CN" altLang="en-US" dirty="0"/>
              <a:t>）  </a:t>
            </a:r>
            <a:r>
              <a:rPr lang="en-US" altLang="zh-CN" dirty="0"/>
              <a:t>—— </a:t>
            </a:r>
            <a:r>
              <a:rPr lang="zh-CN" altLang="en-US" dirty="0"/>
              <a:t>重读配置文件</a:t>
            </a:r>
            <a:endParaRPr lang="en-US" altLang="zh-CN" dirty="0"/>
          </a:p>
          <a:p>
            <a:r>
              <a:rPr lang="zh-CN" altLang="en-US" dirty="0"/>
              <a:t>给进程发送信号</a:t>
            </a:r>
            <a:endParaRPr lang="en-US" altLang="zh-CN" dirty="0"/>
          </a:p>
          <a:p>
            <a:pPr lvl="1"/>
            <a:r>
              <a:rPr lang="zh-CN" altLang="en-US" dirty="0"/>
              <a:t>按</a:t>
            </a:r>
            <a:r>
              <a:rPr lang="en-US" altLang="zh-CN" dirty="0"/>
              <a:t>PID</a:t>
            </a:r>
            <a:r>
              <a:rPr lang="zh-CN" altLang="en-US" dirty="0"/>
              <a:t>：  </a:t>
            </a:r>
            <a:r>
              <a:rPr lang="en-US" altLang="zh-CN" dirty="0">
                <a:solidFill>
                  <a:schemeClr val="accent6">
                    <a:lumMod val="75000"/>
                  </a:schemeClr>
                </a:solidFill>
              </a:rPr>
              <a:t>kill  [</a:t>
            </a:r>
            <a:r>
              <a:rPr lang="zh-CN" altLang="en-US" dirty="0">
                <a:solidFill>
                  <a:schemeClr val="accent6">
                    <a:lumMod val="75000"/>
                  </a:schemeClr>
                </a:solidFill>
              </a:rPr>
              <a:t>信号</a:t>
            </a:r>
            <a:r>
              <a:rPr lang="en-US" altLang="zh-CN" dirty="0">
                <a:solidFill>
                  <a:schemeClr val="accent6">
                    <a:lumMod val="75000"/>
                  </a:schemeClr>
                </a:solidFill>
              </a:rPr>
              <a:t>]  PID … </a:t>
            </a:r>
          </a:p>
          <a:p>
            <a:pPr lvl="1"/>
            <a:r>
              <a:rPr lang="zh-CN" altLang="en-US" dirty="0"/>
              <a:t>按名称：</a:t>
            </a:r>
            <a:r>
              <a:rPr lang="en-US" altLang="zh-CN" dirty="0" err="1">
                <a:solidFill>
                  <a:schemeClr val="accent6">
                    <a:lumMod val="75000"/>
                  </a:schemeClr>
                </a:solidFill>
              </a:rPr>
              <a:t>killall</a:t>
            </a:r>
            <a:r>
              <a:rPr lang="en-US" altLang="zh-CN" dirty="0">
                <a:solidFill>
                  <a:schemeClr val="accent6">
                    <a:lumMod val="75000"/>
                  </a:schemeClr>
                </a:solidFill>
              </a:rPr>
              <a:t>  [</a:t>
            </a:r>
            <a:r>
              <a:rPr lang="zh-CN" altLang="en-US" dirty="0">
                <a:solidFill>
                  <a:schemeClr val="accent6">
                    <a:lumMod val="75000"/>
                  </a:schemeClr>
                </a:solidFill>
              </a:rPr>
              <a:t>信号</a:t>
            </a:r>
            <a:r>
              <a:rPr lang="en-US" altLang="zh-CN" dirty="0">
                <a:solidFill>
                  <a:schemeClr val="accent6">
                    <a:lumMod val="75000"/>
                  </a:schemeClr>
                </a:solidFill>
              </a:rPr>
              <a:t>] COMM … </a:t>
            </a:r>
          </a:p>
          <a:p>
            <a:pPr lvl="1"/>
            <a:r>
              <a:rPr lang="zh-CN" altLang="en-US" dirty="0"/>
              <a:t>按模式：</a:t>
            </a:r>
            <a:r>
              <a:rPr lang="en-US" altLang="zh-CN" dirty="0" err="1">
                <a:solidFill>
                  <a:schemeClr val="accent6">
                    <a:lumMod val="75000"/>
                  </a:schemeClr>
                </a:solidFill>
              </a:rPr>
              <a:t>pkill</a:t>
            </a:r>
            <a:r>
              <a:rPr lang="en-US" altLang="zh-CN" dirty="0">
                <a:solidFill>
                  <a:schemeClr val="accent6">
                    <a:lumMod val="75000"/>
                  </a:schemeClr>
                </a:solidFill>
              </a:rPr>
              <a:t>  [-</a:t>
            </a:r>
            <a:r>
              <a:rPr lang="zh-CN" altLang="en-US" dirty="0">
                <a:solidFill>
                  <a:schemeClr val="accent6">
                    <a:lumMod val="75000"/>
                  </a:schemeClr>
                </a:solidFill>
              </a:rPr>
              <a:t>信号</a:t>
            </a:r>
            <a:r>
              <a:rPr lang="en-US" altLang="zh-CN" dirty="0">
                <a:solidFill>
                  <a:schemeClr val="accent6">
                    <a:lumMod val="75000"/>
                  </a:schemeClr>
                </a:solidFill>
              </a:rPr>
              <a:t>] </a:t>
            </a:r>
            <a:r>
              <a:rPr lang="zh-CN" altLang="en-US" dirty="0">
                <a:solidFill>
                  <a:schemeClr val="accent6">
                    <a:lumMod val="75000"/>
                  </a:schemeClr>
                </a:solidFill>
              </a:rPr>
              <a:t>模式</a:t>
            </a:r>
            <a:endParaRPr lang="en-US" altLang="zh-CN" dirty="0">
              <a:solidFill>
                <a:schemeClr val="accent6">
                  <a:lumMod val="75000"/>
                </a:schemeClr>
              </a:solidFill>
            </a:endParaRPr>
          </a:p>
          <a:p>
            <a:r>
              <a:rPr lang="zh-CN" altLang="en-US" dirty="0">
                <a:solidFill>
                  <a:srgbClr val="002060"/>
                </a:solidFill>
              </a:rPr>
              <a:t>发送信号可以使用名称或数字号码</a:t>
            </a:r>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84</a:t>
            </a:fld>
            <a:endParaRPr lang="en-US" altLang="zh-CN" dirty="0"/>
          </a:p>
        </p:txBody>
      </p:sp>
    </p:spTree>
    <p:extLst>
      <p:ext uri="{BB962C8B-B14F-4D97-AF65-F5344CB8AC3E}">
        <p14:creationId xmlns:p14="http://schemas.microsoft.com/office/powerpoint/2010/main" val="358357699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杀死进程</a:t>
            </a:r>
          </a:p>
        </p:txBody>
      </p:sp>
      <p:sp>
        <p:nvSpPr>
          <p:cNvPr id="3" name="内容占位符 2"/>
          <p:cNvSpPr>
            <a:spLocks noGrp="1"/>
          </p:cNvSpPr>
          <p:nvPr>
            <p:ph idx="1"/>
          </p:nvPr>
        </p:nvSpPr>
        <p:spPr>
          <a:xfrm>
            <a:off x="1605023" y="1549150"/>
            <a:ext cx="8605777" cy="3392020"/>
          </a:xfrm>
        </p:spPr>
        <p:txBody>
          <a:bodyPr/>
          <a:lstStyle/>
          <a:p>
            <a:pPr>
              <a:lnSpc>
                <a:spcPct val="93000"/>
              </a:lnSpc>
            </a:pPr>
            <a:r>
              <a:rPr lang="zh-CN" altLang="en-GB" dirty="0"/>
              <a:t>为什么要杀死进程</a:t>
            </a:r>
          </a:p>
          <a:p>
            <a:pPr lvl="1"/>
            <a:r>
              <a:rPr lang="zh-CN" altLang="en-GB" dirty="0"/>
              <a:t>该进程占用了过多的</a:t>
            </a:r>
            <a:r>
              <a:rPr lang="en-GB" altLang="zh-CN" dirty="0"/>
              <a:t>CPU</a:t>
            </a:r>
            <a:r>
              <a:rPr lang="zh-CN" altLang="en-GB" dirty="0"/>
              <a:t>时间</a:t>
            </a:r>
          </a:p>
          <a:p>
            <a:pPr lvl="1"/>
            <a:r>
              <a:rPr lang="zh-CN" altLang="en-GB" dirty="0"/>
              <a:t>该进程锁住了一个终端，使其他前台进程无法运行</a:t>
            </a:r>
          </a:p>
          <a:p>
            <a:pPr lvl="1"/>
            <a:r>
              <a:rPr lang="zh-CN" altLang="en-GB" dirty="0"/>
              <a:t>运行时间过长，但没有预期效果</a:t>
            </a:r>
            <a:r>
              <a:rPr lang="zh-CN" altLang="en-US" dirty="0"/>
              <a:t>或</a:t>
            </a:r>
            <a:r>
              <a:rPr lang="zh-CN" altLang="en-GB" dirty="0"/>
              <a:t>无法正常退出</a:t>
            </a:r>
          </a:p>
          <a:p>
            <a:pPr lvl="1"/>
            <a:r>
              <a:rPr lang="zh-CN" altLang="en-GB" dirty="0"/>
              <a:t>产生了过多到屏幕或磁盘文件的输出</a:t>
            </a:r>
          </a:p>
          <a:p>
            <a:r>
              <a:rPr lang="en-US" altLang="zh-CN" dirty="0"/>
              <a:t>kill/</a:t>
            </a:r>
            <a:r>
              <a:rPr lang="en-US" altLang="zh-CN" dirty="0" err="1"/>
              <a:t>killall</a:t>
            </a:r>
            <a:r>
              <a:rPr lang="en-US" altLang="zh-CN" dirty="0"/>
              <a:t> </a:t>
            </a:r>
            <a:r>
              <a:rPr lang="zh-CN" altLang="en-US" dirty="0"/>
              <a:t>命令举例</a:t>
            </a:r>
            <a:endParaRPr lang="en-US" altLang="zh-CN" dirty="0"/>
          </a:p>
          <a:p>
            <a:pPr lvl="1">
              <a:buNone/>
            </a:pPr>
            <a:r>
              <a:rPr lang="en-US" altLang="zh-CN" dirty="0">
                <a:solidFill>
                  <a:srgbClr val="002060"/>
                </a:solidFill>
              </a:rPr>
              <a:t>$ kill 1234             </a:t>
            </a:r>
            <a:r>
              <a:rPr lang="en-US" altLang="zh-CN" dirty="0"/>
              <a:t>OR       </a:t>
            </a:r>
            <a:r>
              <a:rPr lang="en-US" altLang="zh-CN" dirty="0">
                <a:solidFill>
                  <a:srgbClr val="002060"/>
                </a:solidFill>
              </a:rPr>
              <a:t>$ kill  -9 1234</a:t>
            </a:r>
            <a:endParaRPr lang="zh-CN" altLang="en-US" dirty="0">
              <a:solidFill>
                <a:srgbClr val="002060"/>
              </a:solidFill>
            </a:endParaRPr>
          </a:p>
          <a:p>
            <a:pPr lvl="1">
              <a:buNone/>
            </a:pPr>
            <a:r>
              <a:rPr lang="en-US" altLang="zh-CN" dirty="0">
                <a:solidFill>
                  <a:srgbClr val="002060"/>
                </a:solidFill>
              </a:rPr>
              <a:t>$ </a:t>
            </a:r>
            <a:r>
              <a:rPr lang="en-US" altLang="zh-CN" dirty="0" err="1">
                <a:solidFill>
                  <a:srgbClr val="002060"/>
                </a:solidFill>
              </a:rPr>
              <a:t>killall</a:t>
            </a:r>
            <a:r>
              <a:rPr lang="en-US" altLang="zh-CN" dirty="0">
                <a:solidFill>
                  <a:srgbClr val="002060"/>
                </a:solidFill>
              </a:rPr>
              <a:t>  </a:t>
            </a:r>
            <a:r>
              <a:rPr lang="en-US" altLang="zh-CN" dirty="0" err="1">
                <a:solidFill>
                  <a:srgbClr val="002060"/>
                </a:solidFill>
              </a:rPr>
              <a:t>myprog</a:t>
            </a:r>
            <a:r>
              <a:rPr lang="en-US" altLang="zh-CN" dirty="0">
                <a:solidFill>
                  <a:srgbClr val="002060"/>
                </a:solidFill>
              </a:rPr>
              <a:t>     </a:t>
            </a:r>
            <a:r>
              <a:rPr lang="en-US" altLang="zh-CN" dirty="0"/>
              <a:t>OR       </a:t>
            </a:r>
            <a:r>
              <a:rPr lang="en-US" altLang="zh-CN" dirty="0">
                <a:solidFill>
                  <a:srgbClr val="002060"/>
                </a:solidFill>
              </a:rPr>
              <a:t>$ </a:t>
            </a:r>
            <a:r>
              <a:rPr lang="en-US" altLang="zh-CN" dirty="0" err="1">
                <a:solidFill>
                  <a:srgbClr val="002060"/>
                </a:solidFill>
              </a:rPr>
              <a:t>killall</a:t>
            </a:r>
            <a:r>
              <a:rPr lang="en-US" altLang="zh-CN" dirty="0">
                <a:solidFill>
                  <a:srgbClr val="002060"/>
                </a:solidFill>
              </a:rPr>
              <a:t>  -9 </a:t>
            </a:r>
            <a:r>
              <a:rPr lang="en-US" altLang="zh-CN" dirty="0" err="1">
                <a:solidFill>
                  <a:srgbClr val="002060"/>
                </a:solidFill>
              </a:rPr>
              <a:t>myprog</a:t>
            </a:r>
            <a:r>
              <a:rPr lang="en-US" altLang="zh-CN" dirty="0">
                <a:solidFill>
                  <a:srgbClr val="002060"/>
                </a:solidFill>
              </a:rPr>
              <a:t> </a:t>
            </a:r>
            <a:endParaRPr lang="zh-CN" altLang="en-US" dirty="0">
              <a:solidFill>
                <a:srgbClr val="002060"/>
              </a:solidFill>
            </a:endParaRPr>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85</a:t>
            </a:fld>
            <a:endParaRPr lang="en-US" altLang="zh-CN" dirty="0"/>
          </a:p>
        </p:txBody>
      </p:sp>
      <p:sp>
        <p:nvSpPr>
          <p:cNvPr id="8" name="Rectangle 10"/>
          <p:cNvSpPr>
            <a:spLocks noChangeArrowheads="1"/>
          </p:cNvSpPr>
          <p:nvPr/>
        </p:nvSpPr>
        <p:spPr bwMode="auto">
          <a:xfrm>
            <a:off x="1678273" y="5220917"/>
            <a:ext cx="8353052" cy="1200329"/>
          </a:xfrm>
          <a:prstGeom prst="rect">
            <a:avLst/>
          </a:prstGeom>
          <a:noFill/>
          <a:ln w="28575">
            <a:solidFill>
              <a:schemeClr val="hlink"/>
            </a:solidFill>
            <a:miter lim="800000"/>
            <a:headEnd/>
            <a:tailEnd/>
          </a:ln>
          <a:effectLst/>
        </p:spPr>
        <p:txBody>
          <a:bodyPr wrap="square">
            <a:spAutoFit/>
          </a:bodyPr>
          <a:lstStyle/>
          <a:p>
            <a:pPr>
              <a:lnSpc>
                <a:spcPct val="120000"/>
              </a:lnSpc>
              <a:buClr>
                <a:schemeClr val="hlink"/>
              </a:buClr>
              <a:buFont typeface="Wingdings" pitchFamily="2" charset="2"/>
              <a:buNone/>
            </a:pPr>
            <a:r>
              <a:rPr lang="zh-CN" altLang="en-US" sz="2000" dirty="0">
                <a:solidFill>
                  <a:srgbClr val="0000CC"/>
                </a:solidFill>
                <a:ea typeface="黑体" pitchFamily="2" charset="-122"/>
              </a:rPr>
              <a:t>注：</a:t>
            </a:r>
            <a:r>
              <a:rPr lang="en-US" altLang="zh-CN" sz="2000" dirty="0">
                <a:solidFill>
                  <a:srgbClr val="0000CC"/>
                </a:solidFill>
                <a:ea typeface="黑体" pitchFamily="2" charset="-122"/>
              </a:rPr>
              <a:t>(1) </a:t>
            </a:r>
            <a:r>
              <a:rPr lang="zh-CN" altLang="en-US" sz="2000" dirty="0">
                <a:solidFill>
                  <a:srgbClr val="0000CC"/>
                </a:solidFill>
                <a:ea typeface="黑体" pitchFamily="2" charset="-122"/>
              </a:rPr>
              <a:t>使用 </a:t>
            </a:r>
            <a:r>
              <a:rPr lang="en-US" altLang="zh-CN" sz="2000" b="1" dirty="0">
                <a:solidFill>
                  <a:srgbClr val="006600"/>
                </a:solidFill>
                <a:latin typeface="Courier New" pitchFamily="49" charset="0"/>
                <a:ea typeface="黑体" pitchFamily="2" charset="-122"/>
              </a:rPr>
              <a:t>kill</a:t>
            </a:r>
            <a:r>
              <a:rPr lang="en-US" altLang="zh-CN" sz="2000" dirty="0">
                <a:solidFill>
                  <a:srgbClr val="006600"/>
                </a:solidFill>
                <a:ea typeface="黑体" pitchFamily="2" charset="-122"/>
              </a:rPr>
              <a:t> </a:t>
            </a:r>
            <a:r>
              <a:rPr lang="zh-CN" altLang="en-US" sz="2000" dirty="0">
                <a:solidFill>
                  <a:srgbClr val="0000CC"/>
                </a:solidFill>
                <a:ea typeface="黑体" pitchFamily="2" charset="-122"/>
              </a:rPr>
              <a:t>前需要先用 </a:t>
            </a:r>
            <a:r>
              <a:rPr lang="en-US" altLang="zh-CN" sz="2000" b="1" dirty="0" err="1">
                <a:solidFill>
                  <a:srgbClr val="006600"/>
                </a:solidFill>
                <a:latin typeface="Courier New" pitchFamily="49" charset="0"/>
                <a:ea typeface="黑体" pitchFamily="2" charset="-122"/>
              </a:rPr>
              <a:t>ps</a:t>
            </a:r>
            <a:r>
              <a:rPr lang="en-US" altLang="zh-CN" sz="2000" dirty="0">
                <a:solidFill>
                  <a:srgbClr val="006600"/>
                </a:solidFill>
                <a:ea typeface="黑体" pitchFamily="2" charset="-122"/>
              </a:rPr>
              <a:t> </a:t>
            </a:r>
            <a:r>
              <a:rPr lang="zh-CN" altLang="en-US" sz="2000" dirty="0">
                <a:solidFill>
                  <a:srgbClr val="0000CC"/>
                </a:solidFill>
                <a:ea typeface="黑体" pitchFamily="2" charset="-122"/>
              </a:rPr>
              <a:t>查看需要终止的进程的</a:t>
            </a:r>
            <a:r>
              <a:rPr lang="en-US" altLang="zh-CN" sz="2000" dirty="0" err="1">
                <a:solidFill>
                  <a:srgbClr val="0000CC"/>
                </a:solidFill>
                <a:latin typeface="Courier New" pitchFamily="49" charset="0"/>
                <a:ea typeface="黑体" pitchFamily="2" charset="-122"/>
              </a:rPr>
              <a:t>pid</a:t>
            </a:r>
            <a:r>
              <a:rPr lang="en-US" altLang="zh-CN" sz="2000" dirty="0">
                <a:solidFill>
                  <a:srgbClr val="0000CC"/>
                </a:solidFill>
                <a:ea typeface="黑体" pitchFamily="2" charset="-122"/>
              </a:rPr>
              <a:t>；</a:t>
            </a:r>
          </a:p>
          <a:p>
            <a:pPr>
              <a:lnSpc>
                <a:spcPct val="120000"/>
              </a:lnSpc>
              <a:buClr>
                <a:schemeClr val="hlink"/>
              </a:buClr>
              <a:buFont typeface="Wingdings" pitchFamily="2" charset="2"/>
              <a:buNone/>
            </a:pPr>
            <a:r>
              <a:rPr lang="en-US" altLang="zh-CN" sz="2000" dirty="0">
                <a:solidFill>
                  <a:srgbClr val="0000CC"/>
                </a:solidFill>
                <a:ea typeface="黑体" pitchFamily="2" charset="-122"/>
              </a:rPr>
              <a:t>        (2) </a:t>
            </a:r>
            <a:r>
              <a:rPr lang="en-US" altLang="zh-CN" sz="2000" b="1" dirty="0">
                <a:solidFill>
                  <a:srgbClr val="006600"/>
                </a:solidFill>
                <a:latin typeface="Courier New" pitchFamily="49" charset="0"/>
                <a:ea typeface="黑体" pitchFamily="2" charset="-122"/>
              </a:rPr>
              <a:t>kill –9</a:t>
            </a:r>
            <a:r>
              <a:rPr lang="en-US" altLang="zh-CN" sz="2000" b="1" dirty="0">
                <a:solidFill>
                  <a:srgbClr val="0000CC"/>
                </a:solidFill>
                <a:ea typeface="黑体" pitchFamily="2" charset="-122"/>
              </a:rPr>
              <a:t> </a:t>
            </a:r>
            <a:r>
              <a:rPr lang="zh-CN" altLang="en-US" sz="2000" dirty="0">
                <a:solidFill>
                  <a:srgbClr val="0000CC"/>
                </a:solidFill>
                <a:ea typeface="黑体" pitchFamily="2" charset="-122"/>
              </a:rPr>
              <a:t>很霸道，它在杀死一个进程的同时，将杀死其所有子进程，使用时要谨慎。如错杀 </a:t>
            </a:r>
            <a:r>
              <a:rPr lang="en-US" altLang="zh-CN" sz="2000" dirty="0">
                <a:solidFill>
                  <a:srgbClr val="0000CC"/>
                </a:solidFill>
                <a:ea typeface="黑体" pitchFamily="2" charset="-122"/>
              </a:rPr>
              <a:t>login </a:t>
            </a:r>
            <a:r>
              <a:rPr lang="zh-CN" altLang="en-US" sz="2000" dirty="0">
                <a:solidFill>
                  <a:srgbClr val="0000CC"/>
                </a:solidFill>
                <a:ea typeface="黑体" pitchFamily="2" charset="-122"/>
              </a:rPr>
              <a:t>进程或 </a:t>
            </a:r>
            <a:r>
              <a:rPr lang="en-US" altLang="zh-CN" sz="2000" dirty="0">
                <a:solidFill>
                  <a:srgbClr val="0000CC"/>
                </a:solidFill>
                <a:ea typeface="黑体" pitchFamily="2" charset="-122"/>
              </a:rPr>
              <a:t>shell </a:t>
            </a:r>
            <a:r>
              <a:rPr lang="zh-CN" altLang="en-US" sz="2000" dirty="0">
                <a:solidFill>
                  <a:srgbClr val="0000CC"/>
                </a:solidFill>
                <a:ea typeface="黑体" pitchFamily="2" charset="-122"/>
              </a:rPr>
              <a:t>进程等。</a:t>
            </a:r>
          </a:p>
        </p:txBody>
      </p:sp>
    </p:spTree>
    <p:extLst>
      <p:ext uri="{BB962C8B-B14F-4D97-AF65-F5344CB8AC3E}">
        <p14:creationId xmlns:p14="http://schemas.microsoft.com/office/powerpoint/2010/main" val="388278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作业控制</a:t>
            </a:r>
          </a:p>
        </p:txBody>
      </p:sp>
      <p:sp>
        <p:nvSpPr>
          <p:cNvPr id="3" name="内容占位符 2"/>
          <p:cNvSpPr>
            <a:spLocks noGrp="1"/>
          </p:cNvSpPr>
          <p:nvPr>
            <p:ph idx="1"/>
          </p:nvPr>
        </p:nvSpPr>
        <p:spPr>
          <a:xfrm>
            <a:off x="1344593" y="1644270"/>
            <a:ext cx="8866207" cy="4486656"/>
          </a:xfrm>
        </p:spPr>
        <p:txBody>
          <a:bodyPr/>
          <a:lstStyle/>
          <a:p>
            <a:r>
              <a:rPr lang="zh-CN" altLang="en-US" dirty="0"/>
              <a:t>作业控制是指控制当前正在运行的进程的行为，也被称为进程控制。</a:t>
            </a:r>
            <a:endParaRPr lang="en-US" altLang="zh-CN" dirty="0"/>
          </a:p>
          <a:p>
            <a:r>
              <a:rPr lang="zh-CN" altLang="en-US" dirty="0"/>
              <a:t>暂时停止某个运行程序 </a:t>
            </a:r>
          </a:p>
          <a:p>
            <a:pPr lvl="1"/>
            <a:r>
              <a:rPr lang="zh-CN" altLang="en-US" dirty="0"/>
              <a:t>使用</a:t>
            </a:r>
            <a:r>
              <a:rPr lang="en-US" altLang="zh-CN" dirty="0">
                <a:solidFill>
                  <a:srgbClr val="002060"/>
                </a:solidFill>
              </a:rPr>
              <a:t>Ctrl-z</a:t>
            </a:r>
            <a:r>
              <a:rPr lang="zh-CN" altLang="en-US" dirty="0"/>
              <a:t>或发送信号 </a:t>
            </a:r>
            <a:r>
              <a:rPr lang="en-US" altLang="zh-CN" dirty="0"/>
              <a:t>17 </a:t>
            </a:r>
            <a:r>
              <a:rPr lang="zh-CN" altLang="en-US" dirty="0"/>
              <a:t>（</a:t>
            </a:r>
            <a:r>
              <a:rPr lang="en-US" altLang="zh-CN" dirty="0"/>
              <a:t>STOP</a:t>
            </a:r>
            <a:r>
              <a:rPr lang="zh-CN" altLang="en-US" dirty="0"/>
              <a:t>） </a:t>
            </a:r>
          </a:p>
          <a:p>
            <a:r>
              <a:rPr lang="zh-CN" altLang="en-US" dirty="0"/>
              <a:t>管理后台作业或暂停的作业 </a:t>
            </a:r>
          </a:p>
          <a:p>
            <a:pPr lvl="1"/>
            <a:r>
              <a:rPr lang="zh-CN" altLang="en-US" dirty="0"/>
              <a:t>列举作业号码和名称：</a:t>
            </a:r>
            <a:r>
              <a:rPr lang="en-US" altLang="zh-CN" dirty="0">
                <a:solidFill>
                  <a:srgbClr val="002060"/>
                </a:solidFill>
              </a:rPr>
              <a:t>jobs </a:t>
            </a:r>
          </a:p>
          <a:p>
            <a:pPr lvl="1"/>
            <a:r>
              <a:rPr lang="zh-CN" altLang="en-US" dirty="0"/>
              <a:t>在后台恢复运行：</a:t>
            </a:r>
            <a:r>
              <a:rPr lang="en-US" altLang="zh-CN" dirty="0" err="1">
                <a:solidFill>
                  <a:srgbClr val="002060"/>
                </a:solidFill>
              </a:rPr>
              <a:t>bg</a:t>
            </a:r>
            <a:r>
              <a:rPr lang="en-US" altLang="zh-CN" dirty="0">
                <a:solidFill>
                  <a:srgbClr val="002060"/>
                </a:solidFill>
              </a:rPr>
              <a:t> [%</a:t>
            </a:r>
            <a:r>
              <a:rPr lang="zh-CN" altLang="en-US" dirty="0">
                <a:solidFill>
                  <a:srgbClr val="002060"/>
                </a:solidFill>
              </a:rPr>
              <a:t>作业号码</a:t>
            </a:r>
            <a:r>
              <a:rPr lang="en-US" altLang="zh-CN" dirty="0">
                <a:solidFill>
                  <a:srgbClr val="002060"/>
                </a:solidFill>
              </a:rPr>
              <a:t>] </a:t>
            </a:r>
          </a:p>
          <a:p>
            <a:pPr lvl="1"/>
            <a:r>
              <a:rPr lang="zh-CN" altLang="en-US" dirty="0"/>
              <a:t>在前台恢复运行：</a:t>
            </a:r>
            <a:r>
              <a:rPr lang="en-US" altLang="zh-CN" dirty="0" err="1">
                <a:solidFill>
                  <a:srgbClr val="002060"/>
                </a:solidFill>
              </a:rPr>
              <a:t>fg</a:t>
            </a:r>
            <a:r>
              <a:rPr lang="en-US" altLang="zh-CN" dirty="0">
                <a:solidFill>
                  <a:srgbClr val="002060"/>
                </a:solidFill>
              </a:rPr>
              <a:t> [%</a:t>
            </a:r>
            <a:r>
              <a:rPr lang="zh-CN" altLang="en-US" dirty="0">
                <a:solidFill>
                  <a:srgbClr val="002060"/>
                </a:solidFill>
              </a:rPr>
              <a:t>作业号码</a:t>
            </a:r>
            <a:r>
              <a:rPr lang="en-US" altLang="zh-CN" dirty="0">
                <a:solidFill>
                  <a:srgbClr val="002060"/>
                </a:solidFill>
              </a:rPr>
              <a:t>] </a:t>
            </a:r>
          </a:p>
          <a:p>
            <a:pPr lvl="1"/>
            <a:r>
              <a:rPr lang="zh-CN" altLang="en-US" dirty="0"/>
              <a:t>发送信号：</a:t>
            </a:r>
            <a:r>
              <a:rPr lang="en-US" altLang="zh-CN" dirty="0">
                <a:solidFill>
                  <a:srgbClr val="002060"/>
                </a:solidFill>
              </a:rPr>
              <a:t>kill -[</a:t>
            </a:r>
            <a:r>
              <a:rPr lang="zh-CN" altLang="en-US" dirty="0">
                <a:solidFill>
                  <a:srgbClr val="002060"/>
                </a:solidFill>
              </a:rPr>
              <a:t>信号</a:t>
            </a:r>
            <a:r>
              <a:rPr lang="en-US" altLang="zh-CN" dirty="0">
                <a:solidFill>
                  <a:srgbClr val="002060"/>
                </a:solidFill>
              </a:rPr>
              <a:t>] [</a:t>
            </a:r>
            <a:r>
              <a:rPr lang="zh-CN" altLang="en-US" dirty="0">
                <a:solidFill>
                  <a:srgbClr val="002060"/>
                </a:solidFill>
              </a:rPr>
              <a:t>％作业号码</a:t>
            </a:r>
            <a:r>
              <a:rPr lang="en-US" altLang="zh-CN" dirty="0">
                <a:solidFill>
                  <a:srgbClr val="002060"/>
                </a:solidFill>
              </a:rPr>
              <a:t>]</a:t>
            </a:r>
            <a:endParaRPr lang="zh-CN" altLang="en-US" dirty="0">
              <a:solidFill>
                <a:srgbClr val="002060"/>
              </a:solidFill>
            </a:endParaRPr>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86</a:t>
            </a:fld>
            <a:endParaRPr lang="en-US" altLang="zh-CN" dirty="0"/>
          </a:p>
        </p:txBody>
      </p:sp>
    </p:spTree>
    <p:extLst>
      <p:ext uri="{BB962C8B-B14F-4D97-AF65-F5344CB8AC3E}">
        <p14:creationId xmlns:p14="http://schemas.microsoft.com/office/powerpoint/2010/main" val="230720788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进程调度的优先权</a:t>
            </a:r>
          </a:p>
        </p:txBody>
      </p:sp>
      <p:sp>
        <p:nvSpPr>
          <p:cNvPr id="3" name="内容占位符 2"/>
          <p:cNvSpPr>
            <a:spLocks noGrp="1"/>
          </p:cNvSpPr>
          <p:nvPr>
            <p:ph idx="1"/>
          </p:nvPr>
        </p:nvSpPr>
        <p:spPr>
          <a:xfrm>
            <a:off x="1164566" y="1570008"/>
            <a:ext cx="9046234" cy="4560918"/>
          </a:xfrm>
        </p:spPr>
        <p:txBody>
          <a:bodyPr/>
          <a:lstStyle/>
          <a:p>
            <a:r>
              <a:rPr lang="zh-CN" altLang="en-US" dirty="0"/>
              <a:t>进程的优先权决定对</a:t>
            </a:r>
            <a:r>
              <a:rPr lang="en-US" altLang="zh-CN" dirty="0"/>
              <a:t>CPU</a:t>
            </a:r>
            <a:r>
              <a:rPr lang="zh-CN" altLang="en-US" dirty="0"/>
              <a:t>的使用</a:t>
            </a:r>
          </a:p>
          <a:p>
            <a:r>
              <a:rPr lang="zh-CN" altLang="en-US" dirty="0"/>
              <a:t>进程在运行时可以享有不同等的优先权</a:t>
            </a:r>
          </a:p>
          <a:p>
            <a:r>
              <a:rPr lang="zh-CN" altLang="en-US" dirty="0"/>
              <a:t>进程的优先权受进程的</a:t>
            </a:r>
            <a:r>
              <a:rPr lang="en-US" altLang="zh-CN" dirty="0"/>
              <a:t>nice</a:t>
            </a:r>
            <a:r>
              <a:rPr lang="zh-CN" altLang="en-US" dirty="0"/>
              <a:t>值的影响 </a:t>
            </a:r>
          </a:p>
          <a:p>
            <a:pPr lvl="1"/>
            <a:r>
              <a:rPr lang="zh-CN" altLang="en-US" dirty="0"/>
              <a:t>这个值的范围是 </a:t>
            </a:r>
            <a:r>
              <a:rPr lang="en-US" altLang="zh-CN" dirty="0"/>
              <a:t>-20</a:t>
            </a:r>
            <a:r>
              <a:rPr lang="zh-CN" altLang="en-US" dirty="0"/>
              <a:t>到</a:t>
            </a:r>
            <a:r>
              <a:rPr lang="en-US" altLang="zh-CN" dirty="0"/>
              <a:t>19</a:t>
            </a:r>
            <a:r>
              <a:rPr lang="zh-CN" altLang="en-US" dirty="0"/>
              <a:t>，</a:t>
            </a:r>
            <a:r>
              <a:rPr lang="zh-CN" altLang="en-US" dirty="0">
                <a:solidFill>
                  <a:srgbClr val="002060"/>
                </a:solidFill>
              </a:rPr>
              <a:t>默认是 </a:t>
            </a:r>
            <a:r>
              <a:rPr lang="en-US" altLang="zh-CN" dirty="0">
                <a:solidFill>
                  <a:srgbClr val="002060"/>
                </a:solidFill>
              </a:rPr>
              <a:t>0 </a:t>
            </a:r>
          </a:p>
          <a:p>
            <a:pPr lvl="1"/>
            <a:r>
              <a:rPr lang="zh-CN" altLang="en-US" dirty="0"/>
              <a:t>值越小说明对</a:t>
            </a:r>
            <a:r>
              <a:rPr lang="en-US" altLang="zh-CN" dirty="0"/>
              <a:t>CPU</a:t>
            </a:r>
            <a:r>
              <a:rPr lang="zh-CN" altLang="en-US" dirty="0"/>
              <a:t>的使用越优先 </a:t>
            </a:r>
          </a:p>
          <a:p>
            <a:r>
              <a:rPr lang="zh-CN" altLang="en-US" dirty="0"/>
              <a:t>查看进程优先级（看 </a:t>
            </a:r>
            <a:r>
              <a:rPr lang="en-US" altLang="zh-CN" dirty="0">
                <a:solidFill>
                  <a:srgbClr val="002060"/>
                </a:solidFill>
              </a:rPr>
              <a:t>NI</a:t>
            </a:r>
            <a:r>
              <a:rPr lang="en-US" altLang="zh-CN" dirty="0"/>
              <a:t> </a:t>
            </a:r>
            <a:r>
              <a:rPr lang="zh-CN" altLang="en-US" dirty="0"/>
              <a:t>列的值）</a:t>
            </a:r>
          </a:p>
          <a:p>
            <a:pPr lvl="1"/>
            <a:r>
              <a:rPr lang="en-US" altLang="zh-CN" dirty="0" err="1">
                <a:solidFill>
                  <a:srgbClr val="002060"/>
                </a:solidFill>
              </a:rPr>
              <a:t>ps</a:t>
            </a:r>
            <a:r>
              <a:rPr lang="en-US" altLang="zh-CN" dirty="0">
                <a:solidFill>
                  <a:srgbClr val="002060"/>
                </a:solidFill>
              </a:rPr>
              <a:t> -l </a:t>
            </a:r>
          </a:p>
          <a:p>
            <a:pPr lvl="1"/>
            <a:r>
              <a:rPr lang="en-US" altLang="zh-CN" dirty="0" err="1">
                <a:solidFill>
                  <a:srgbClr val="002060"/>
                </a:solidFill>
              </a:rPr>
              <a:t>ps</a:t>
            </a:r>
            <a:r>
              <a:rPr lang="en-US" altLang="zh-CN" dirty="0">
                <a:solidFill>
                  <a:srgbClr val="002060"/>
                </a:solidFill>
              </a:rPr>
              <a:t> -o </a:t>
            </a:r>
            <a:r>
              <a:rPr lang="en-US" altLang="zh-CN" dirty="0" err="1">
                <a:solidFill>
                  <a:srgbClr val="002060"/>
                </a:solidFill>
              </a:rPr>
              <a:t>comm,nice</a:t>
            </a:r>
            <a:endParaRPr lang="zh-CN" altLang="en-US" dirty="0">
              <a:solidFill>
                <a:srgbClr val="002060"/>
              </a:solidFill>
            </a:endParaRPr>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87</a:t>
            </a:fld>
            <a:endParaRPr lang="en-US" altLang="zh-CN" dirty="0"/>
          </a:p>
        </p:txBody>
      </p:sp>
    </p:spTree>
    <p:extLst>
      <p:ext uri="{BB962C8B-B14F-4D97-AF65-F5344CB8AC3E}">
        <p14:creationId xmlns:p14="http://schemas.microsoft.com/office/powerpoint/2010/main" val="397552668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改变进程调度优先权</a:t>
            </a:r>
            <a:r>
              <a:rPr lang="en-US" altLang="zh-CN" dirty="0"/>
              <a:t/>
            </a:r>
            <a:br>
              <a:rPr lang="en-US" altLang="zh-CN" dirty="0"/>
            </a:br>
            <a:r>
              <a:rPr lang="en-US" altLang="zh-CN" dirty="0"/>
              <a:t>——</a:t>
            </a:r>
            <a:r>
              <a:rPr lang="zh-CN" altLang="en-US" dirty="0"/>
              <a:t>在启动进程时指定</a:t>
            </a:r>
          </a:p>
        </p:txBody>
      </p:sp>
      <p:sp>
        <p:nvSpPr>
          <p:cNvPr id="3" name="内容占位符 2"/>
          <p:cNvSpPr>
            <a:spLocks noGrp="1"/>
          </p:cNvSpPr>
          <p:nvPr>
            <p:ph idx="1"/>
          </p:nvPr>
        </p:nvSpPr>
        <p:spPr>
          <a:xfrm>
            <a:off x="1981200" y="1672208"/>
            <a:ext cx="8229600" cy="676672"/>
          </a:xfrm>
        </p:spPr>
        <p:txBody>
          <a:bodyPr/>
          <a:lstStyle/>
          <a:p>
            <a:r>
              <a:rPr lang="zh-CN" altLang="en-US" dirty="0">
                <a:solidFill>
                  <a:srgbClr val="0000CC"/>
                </a:solidFill>
                <a:latin typeface="+mn-ea"/>
              </a:rPr>
              <a:t>在启动进程时就指定优先级：</a:t>
            </a:r>
            <a:r>
              <a:rPr lang="zh-CN" altLang="en-US" b="1" dirty="0">
                <a:solidFill>
                  <a:srgbClr val="0000CC"/>
                </a:solidFill>
                <a:latin typeface="+mn-ea"/>
              </a:rPr>
              <a:t> </a:t>
            </a:r>
            <a:r>
              <a:rPr lang="en-US" altLang="zh-CN" sz="3600" b="1" dirty="0">
                <a:solidFill>
                  <a:srgbClr val="990000"/>
                </a:solidFill>
                <a:latin typeface="Courier New" pitchFamily="49" charset="0"/>
                <a:ea typeface="黑体" pitchFamily="2" charset="-122"/>
              </a:rPr>
              <a:t>nice</a:t>
            </a:r>
            <a:endParaRPr lang="zh-CN" altLang="en-US" b="1"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88</a:t>
            </a:fld>
            <a:endParaRPr lang="en-US" altLang="zh-CN" dirty="0"/>
          </a:p>
        </p:txBody>
      </p:sp>
      <p:sp>
        <p:nvSpPr>
          <p:cNvPr id="7" name="Rectangle 5"/>
          <p:cNvSpPr>
            <a:spLocks noChangeArrowheads="1"/>
          </p:cNvSpPr>
          <p:nvPr/>
        </p:nvSpPr>
        <p:spPr bwMode="auto">
          <a:xfrm>
            <a:off x="2496617" y="2708921"/>
            <a:ext cx="7239000" cy="535531"/>
          </a:xfrm>
          <a:prstGeom prst="rect">
            <a:avLst/>
          </a:prstGeom>
          <a:noFill/>
          <a:ln w="9525">
            <a:solidFill>
              <a:schemeClr val="tx1"/>
            </a:solidFill>
            <a:miter lim="800000"/>
            <a:headEnd/>
            <a:tailEnd/>
          </a:ln>
          <a:effectLst/>
        </p:spPr>
        <p:txBody>
          <a:bodyPr>
            <a:spAutoFit/>
          </a:bodyPr>
          <a:lstStyle/>
          <a:p>
            <a:pPr>
              <a:lnSpc>
                <a:spcPct val="120000"/>
              </a:lnSpc>
              <a:buClr>
                <a:schemeClr val="hlink"/>
              </a:buClr>
              <a:buFont typeface="Wingdings" pitchFamily="2" charset="2"/>
              <a:buNone/>
            </a:pPr>
            <a:r>
              <a:rPr lang="en-US" altLang="zh-CN" sz="2400" b="1" dirty="0">
                <a:solidFill>
                  <a:srgbClr val="006600"/>
                </a:solidFill>
                <a:latin typeface="Courier New" pitchFamily="49" charset="0"/>
              </a:rPr>
              <a:t>nice</a:t>
            </a:r>
            <a:r>
              <a:rPr lang="en-US" altLang="zh-CN" sz="2400" dirty="0">
                <a:solidFill>
                  <a:srgbClr val="006600"/>
                </a:solidFill>
                <a:latin typeface="Courier New" pitchFamily="49" charset="0"/>
              </a:rPr>
              <a:t> –</a:t>
            </a:r>
            <a:r>
              <a:rPr lang="zh-CN" altLang="en-US" sz="2400" dirty="0">
                <a:latin typeface="Courier New" pitchFamily="49" charset="0"/>
                <a:ea typeface="黑体" pitchFamily="2" charset="-122"/>
              </a:rPr>
              <a:t>优先级改变量</a:t>
            </a:r>
            <a:r>
              <a:rPr lang="zh-CN" altLang="en-US" sz="2400" dirty="0">
                <a:solidFill>
                  <a:srgbClr val="006600"/>
                </a:solidFill>
                <a:latin typeface="Courier New" pitchFamily="49" charset="0"/>
              </a:rPr>
              <a:t> </a:t>
            </a:r>
            <a:r>
              <a:rPr lang="zh-CN" altLang="en-US" sz="2400" dirty="0">
                <a:solidFill>
                  <a:srgbClr val="0000CC"/>
                </a:solidFill>
                <a:latin typeface="Courier New" pitchFamily="49" charset="0"/>
              </a:rPr>
              <a:t>命令</a:t>
            </a:r>
            <a:r>
              <a:rPr lang="zh-CN" altLang="en-US" sz="2400" dirty="0">
                <a:solidFill>
                  <a:srgbClr val="006600"/>
                </a:solidFill>
                <a:latin typeface="Courier New" pitchFamily="49" charset="0"/>
              </a:rPr>
              <a:t> </a:t>
            </a:r>
            <a:r>
              <a:rPr lang="en-US" altLang="zh-CN" sz="2400" dirty="0">
                <a:solidFill>
                  <a:srgbClr val="006600"/>
                </a:solidFill>
                <a:latin typeface="Courier New" pitchFamily="49" charset="0"/>
              </a:rPr>
              <a:t>[</a:t>
            </a:r>
            <a:r>
              <a:rPr lang="zh-CN" altLang="en-US" sz="2400" dirty="0">
                <a:solidFill>
                  <a:srgbClr val="006600"/>
                </a:solidFill>
                <a:latin typeface="Courier New" pitchFamily="49" charset="0"/>
              </a:rPr>
              <a:t>&amp;</a:t>
            </a:r>
            <a:r>
              <a:rPr lang="en-US" altLang="zh-CN" sz="2400" dirty="0">
                <a:solidFill>
                  <a:srgbClr val="006600"/>
                </a:solidFill>
                <a:latin typeface="Courier New" pitchFamily="49" charset="0"/>
              </a:rPr>
              <a:t>]</a:t>
            </a:r>
            <a:endParaRPr lang="zh-CN" altLang="en-US" sz="2400" dirty="0">
              <a:solidFill>
                <a:srgbClr val="006600"/>
              </a:solidFill>
              <a:latin typeface="Courier New" pitchFamily="49" charset="0"/>
            </a:endParaRPr>
          </a:p>
        </p:txBody>
      </p:sp>
      <p:sp>
        <p:nvSpPr>
          <p:cNvPr id="8" name="Line 8"/>
          <p:cNvSpPr>
            <a:spLocks noChangeShapeType="1"/>
          </p:cNvSpPr>
          <p:nvPr/>
        </p:nvSpPr>
        <p:spPr bwMode="auto">
          <a:xfrm>
            <a:off x="4368279" y="3140720"/>
            <a:ext cx="0" cy="792162"/>
          </a:xfrm>
          <a:prstGeom prst="line">
            <a:avLst/>
          </a:prstGeom>
          <a:noFill/>
          <a:ln w="28575">
            <a:solidFill>
              <a:srgbClr val="FF3300"/>
            </a:solidFill>
            <a:miter lim="800000"/>
            <a:headEnd/>
            <a:tailEnd type="triangle" w="lg" len="lg"/>
          </a:ln>
          <a:effectLst/>
        </p:spPr>
        <p:txBody>
          <a:bodyPr wrap="none"/>
          <a:lstStyle/>
          <a:p>
            <a:endParaRPr lang="zh-CN" altLang="en-US"/>
          </a:p>
        </p:txBody>
      </p:sp>
      <p:sp>
        <p:nvSpPr>
          <p:cNvPr id="9" name="Text Box 9"/>
          <p:cNvSpPr txBox="1">
            <a:spLocks noChangeArrowheads="1"/>
          </p:cNvSpPr>
          <p:nvPr/>
        </p:nvSpPr>
        <p:spPr bwMode="auto">
          <a:xfrm>
            <a:off x="2423593" y="3859857"/>
            <a:ext cx="7489825" cy="1951038"/>
          </a:xfrm>
          <a:prstGeom prst="rect">
            <a:avLst/>
          </a:prstGeom>
          <a:noFill/>
          <a:ln w="9525">
            <a:solidFill>
              <a:schemeClr val="tx1"/>
            </a:solidFill>
            <a:miter lim="800000"/>
            <a:headEnd/>
            <a:tailEnd/>
          </a:ln>
          <a:effectLst/>
        </p:spPr>
        <p:txBody>
          <a:bodyPr>
            <a:spAutoFit/>
          </a:bodyPr>
          <a:lstStyle/>
          <a:p>
            <a:pPr>
              <a:lnSpc>
                <a:spcPct val="115000"/>
              </a:lnSpc>
              <a:spcBef>
                <a:spcPct val="15000"/>
              </a:spcBef>
              <a:buClr>
                <a:schemeClr val="hlink"/>
              </a:buClr>
              <a:buSzPct val="80000"/>
              <a:buFont typeface="Wingdings" pitchFamily="2" charset="2"/>
              <a:buNone/>
            </a:pPr>
            <a:r>
              <a:rPr lang="zh-CN" altLang="en-US" sz="2400" dirty="0">
                <a:ea typeface="黑体" pitchFamily="2" charset="-122"/>
              </a:rPr>
              <a:t>是指优先级的增量</a:t>
            </a:r>
          </a:p>
          <a:p>
            <a:pPr>
              <a:lnSpc>
                <a:spcPct val="115000"/>
              </a:lnSpc>
              <a:spcBef>
                <a:spcPct val="15000"/>
              </a:spcBef>
              <a:buClr>
                <a:schemeClr val="hlink"/>
              </a:buClr>
              <a:buSzPct val="80000"/>
              <a:buFont typeface="Wingdings" pitchFamily="2" charset="2"/>
              <a:buChar char="u"/>
            </a:pPr>
            <a:r>
              <a:rPr lang="zh-CN" altLang="en-US" sz="2400" dirty="0">
                <a:ea typeface="黑体" pitchFamily="2" charset="-122"/>
              </a:rPr>
              <a:t> 若为正，表示增加</a:t>
            </a:r>
            <a:r>
              <a:rPr lang="en-US" altLang="zh-CN" sz="2400" dirty="0">
                <a:ea typeface="黑体" pitchFamily="2" charset="-122"/>
              </a:rPr>
              <a:t>nice</a:t>
            </a:r>
            <a:r>
              <a:rPr lang="zh-CN" altLang="en-US" sz="2400" dirty="0">
                <a:ea typeface="黑体" pitchFamily="2" charset="-122"/>
              </a:rPr>
              <a:t>值，即降低进程优先权</a:t>
            </a:r>
            <a:endParaRPr lang="en-US" altLang="zh-CN" sz="2400" dirty="0">
              <a:ea typeface="黑体" pitchFamily="2" charset="-122"/>
            </a:endParaRPr>
          </a:p>
          <a:p>
            <a:pPr>
              <a:lnSpc>
                <a:spcPct val="115000"/>
              </a:lnSpc>
              <a:spcBef>
                <a:spcPct val="15000"/>
              </a:spcBef>
              <a:buClr>
                <a:schemeClr val="hlink"/>
              </a:buClr>
              <a:buSzPct val="80000"/>
              <a:buFont typeface="Wingdings" pitchFamily="2" charset="2"/>
              <a:buChar char="u"/>
            </a:pPr>
            <a:r>
              <a:rPr lang="zh-CN" altLang="en-US" sz="2400" dirty="0">
                <a:ea typeface="黑体" pitchFamily="2" charset="-122"/>
              </a:rPr>
              <a:t> 若为负，表示减小</a:t>
            </a:r>
            <a:r>
              <a:rPr lang="en-US" altLang="zh-CN" sz="2400" dirty="0">
                <a:ea typeface="黑体" pitchFamily="2" charset="-122"/>
              </a:rPr>
              <a:t>nice</a:t>
            </a:r>
            <a:r>
              <a:rPr lang="zh-CN" altLang="en-US" sz="2400" dirty="0">
                <a:ea typeface="黑体" pitchFamily="2" charset="-122"/>
              </a:rPr>
              <a:t>值，即提高优先权</a:t>
            </a:r>
          </a:p>
          <a:p>
            <a:pPr>
              <a:lnSpc>
                <a:spcPct val="115000"/>
              </a:lnSpc>
              <a:spcBef>
                <a:spcPct val="15000"/>
              </a:spcBef>
              <a:buClr>
                <a:schemeClr val="hlink"/>
              </a:buClr>
              <a:buSzPct val="80000"/>
              <a:buFont typeface="Wingdings" pitchFamily="2" charset="2"/>
              <a:buChar char="u"/>
            </a:pPr>
            <a:r>
              <a:rPr lang="zh-CN" altLang="en-US" sz="2400" dirty="0">
                <a:ea typeface="黑体" pitchFamily="2" charset="-122"/>
              </a:rPr>
              <a:t> 若缺省，则默认为 </a:t>
            </a:r>
            <a:r>
              <a:rPr lang="en-US" altLang="zh-CN" sz="2400" dirty="0">
                <a:ea typeface="黑体" pitchFamily="2" charset="-122"/>
              </a:rPr>
              <a:t>10</a:t>
            </a:r>
            <a:r>
              <a:rPr lang="zh-CN" altLang="en-US" sz="2400" dirty="0">
                <a:ea typeface="黑体" pitchFamily="2" charset="-122"/>
              </a:rPr>
              <a:t>，即 </a:t>
            </a:r>
            <a:r>
              <a:rPr lang="en-US" altLang="zh-CN" sz="2400" dirty="0">
                <a:ea typeface="黑体" pitchFamily="2" charset="-122"/>
              </a:rPr>
              <a:t>nice</a:t>
            </a:r>
            <a:r>
              <a:rPr lang="zh-CN" altLang="en-US" sz="2400" dirty="0">
                <a:ea typeface="黑体" pitchFamily="2" charset="-122"/>
              </a:rPr>
              <a:t>值 增加 </a:t>
            </a:r>
            <a:r>
              <a:rPr lang="en-US" altLang="zh-CN" sz="2400" dirty="0">
                <a:ea typeface="黑体" pitchFamily="2" charset="-122"/>
              </a:rPr>
              <a:t>10</a:t>
            </a:r>
            <a:endParaRPr lang="zh-CN" altLang="en-US" sz="2400" dirty="0">
              <a:ea typeface="黑体" pitchFamily="2" charset="-122"/>
            </a:endParaRPr>
          </a:p>
        </p:txBody>
      </p:sp>
    </p:spTree>
    <p:extLst>
      <p:ext uri="{BB962C8B-B14F-4D97-AF65-F5344CB8AC3E}">
        <p14:creationId xmlns:p14="http://schemas.microsoft.com/office/powerpoint/2010/main" val="2680998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up)">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nice</a:t>
            </a:r>
            <a:r>
              <a:rPr lang="zh-CN" altLang="en-US" dirty="0"/>
              <a:t>命令举例</a:t>
            </a:r>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89</a:t>
            </a:fld>
            <a:endParaRPr lang="en-US" altLang="zh-CN" dirty="0"/>
          </a:p>
        </p:txBody>
      </p:sp>
      <p:sp>
        <p:nvSpPr>
          <p:cNvPr id="11" name="Rectangle 2"/>
          <p:cNvSpPr>
            <a:spLocks noChangeArrowheads="1"/>
          </p:cNvSpPr>
          <p:nvPr/>
        </p:nvSpPr>
        <p:spPr bwMode="auto">
          <a:xfrm>
            <a:off x="2438400" y="1981201"/>
            <a:ext cx="7157074" cy="535531"/>
          </a:xfrm>
          <a:prstGeom prst="rect">
            <a:avLst/>
          </a:prstGeom>
          <a:noFill/>
          <a:ln w="9525">
            <a:solidFill>
              <a:schemeClr val="tx1"/>
            </a:solidFill>
            <a:miter lim="800000"/>
            <a:headEnd/>
            <a:tailEnd/>
          </a:ln>
          <a:effectLst/>
        </p:spPr>
        <p:txBody>
          <a:bodyPr wrap="square">
            <a:spAutoFit/>
          </a:bodyPr>
          <a:lstStyle/>
          <a:p>
            <a:pPr algn="just">
              <a:lnSpc>
                <a:spcPct val="120000"/>
              </a:lnSpc>
              <a:buClr>
                <a:schemeClr val="hlink"/>
              </a:buClr>
              <a:buFont typeface="Wingdings" pitchFamily="2" charset="2"/>
              <a:buNone/>
            </a:pPr>
            <a:r>
              <a:rPr lang="en-US" altLang="zh-CN" sz="2400" dirty="0">
                <a:solidFill>
                  <a:srgbClr val="006600"/>
                </a:solidFill>
                <a:latin typeface="Courier New" pitchFamily="49" charset="0"/>
              </a:rPr>
              <a:t>nice –5  </a:t>
            </a:r>
            <a:r>
              <a:rPr lang="en-US" altLang="zh-CN" sz="2400" dirty="0" err="1">
                <a:solidFill>
                  <a:srgbClr val="0000CC"/>
                </a:solidFill>
                <a:latin typeface="Courier New" pitchFamily="49" charset="0"/>
              </a:rPr>
              <a:t>lp</a:t>
            </a:r>
            <a:r>
              <a:rPr lang="en-US" altLang="zh-CN" sz="2400" dirty="0">
                <a:solidFill>
                  <a:srgbClr val="0000CC"/>
                </a:solidFill>
                <a:latin typeface="Courier New" pitchFamily="49" charset="0"/>
              </a:rPr>
              <a:t>  paper.pdf </a:t>
            </a:r>
            <a:r>
              <a:rPr lang="en-US" altLang="zh-CN" sz="2400" dirty="0">
                <a:solidFill>
                  <a:srgbClr val="006600"/>
                </a:solidFill>
                <a:latin typeface="Courier New" pitchFamily="49" charset="0"/>
              </a:rPr>
              <a:t>&amp;</a:t>
            </a:r>
          </a:p>
        </p:txBody>
      </p:sp>
      <p:sp>
        <p:nvSpPr>
          <p:cNvPr id="12" name="Rectangle 3" descr="蓝色砂纸"/>
          <p:cNvSpPr>
            <a:spLocks noChangeArrowheads="1"/>
          </p:cNvSpPr>
          <p:nvPr/>
        </p:nvSpPr>
        <p:spPr bwMode="auto">
          <a:xfrm>
            <a:off x="2438401" y="2819401"/>
            <a:ext cx="7233213" cy="535531"/>
          </a:xfrm>
          <a:prstGeom prst="rect">
            <a:avLst/>
          </a:prstGeom>
          <a:blipFill dpi="0" rotWithShape="0">
            <a:blip r:embed="rId2" cstate="print"/>
            <a:srcRect/>
            <a:tile tx="0" ty="0" sx="100000" sy="100000" flip="none" algn="tl"/>
          </a:blipFill>
          <a:ln w="9525">
            <a:solidFill>
              <a:schemeClr val="tx1"/>
            </a:solidFill>
            <a:miter lim="800000"/>
            <a:headEnd/>
            <a:tailEnd/>
          </a:ln>
          <a:effectLst/>
        </p:spPr>
        <p:txBody>
          <a:bodyPr wrap="square">
            <a:spAutoFit/>
          </a:bodyPr>
          <a:lstStyle/>
          <a:p>
            <a:pPr algn="just">
              <a:lnSpc>
                <a:spcPct val="120000"/>
              </a:lnSpc>
              <a:buClr>
                <a:schemeClr val="hlink"/>
              </a:buClr>
              <a:buFont typeface="Wingdings" pitchFamily="2" charset="2"/>
              <a:buNone/>
            </a:pPr>
            <a:r>
              <a:rPr lang="zh-CN" altLang="en-US" sz="2400" dirty="0">
                <a:solidFill>
                  <a:srgbClr val="0000CC"/>
                </a:solidFill>
                <a:ea typeface="黑体" pitchFamily="2" charset="-122"/>
              </a:rPr>
              <a:t>注：</a:t>
            </a:r>
            <a:r>
              <a:rPr lang="zh-CN" altLang="en-US" sz="2400" dirty="0">
                <a:solidFill>
                  <a:srgbClr val="006600"/>
                </a:solidFill>
                <a:ea typeface="黑体" pitchFamily="2" charset="-122"/>
              </a:rPr>
              <a:t>使用 </a:t>
            </a:r>
            <a:r>
              <a:rPr lang="en-US" altLang="zh-CN" sz="2400" dirty="0">
                <a:solidFill>
                  <a:srgbClr val="006600"/>
                </a:solidFill>
                <a:latin typeface="Courier New" pitchFamily="49" charset="0"/>
                <a:ea typeface="黑体" pitchFamily="2" charset="-122"/>
              </a:rPr>
              <a:t>nice</a:t>
            </a:r>
            <a:r>
              <a:rPr lang="en-US" altLang="zh-CN" sz="2400" dirty="0">
                <a:solidFill>
                  <a:srgbClr val="006600"/>
                </a:solidFill>
                <a:ea typeface="黑体" pitchFamily="2" charset="-122"/>
              </a:rPr>
              <a:t> </a:t>
            </a:r>
            <a:r>
              <a:rPr lang="zh-CN" altLang="en-US" sz="2400" dirty="0">
                <a:solidFill>
                  <a:srgbClr val="006600"/>
                </a:solidFill>
                <a:ea typeface="黑体" pitchFamily="2" charset="-122"/>
              </a:rPr>
              <a:t>同样可以改变前台任务的优先级。</a:t>
            </a:r>
          </a:p>
        </p:txBody>
      </p:sp>
      <p:grpSp>
        <p:nvGrpSpPr>
          <p:cNvPr id="3" name="Group 12"/>
          <p:cNvGrpSpPr>
            <a:grpSpLocks/>
          </p:cNvGrpSpPr>
          <p:nvPr/>
        </p:nvGrpSpPr>
        <p:grpSpPr bwMode="auto">
          <a:xfrm>
            <a:off x="2438401" y="3657601"/>
            <a:ext cx="7258593" cy="1296988"/>
            <a:chOff x="576" y="2304"/>
            <a:chExt cx="4576" cy="817"/>
          </a:xfrm>
        </p:grpSpPr>
        <p:sp>
          <p:nvSpPr>
            <p:cNvPr id="14" name="Rectangle 4"/>
            <p:cNvSpPr>
              <a:spLocks noChangeArrowheads="1"/>
            </p:cNvSpPr>
            <p:nvPr/>
          </p:nvSpPr>
          <p:spPr bwMode="auto">
            <a:xfrm>
              <a:off x="576" y="2304"/>
              <a:ext cx="4576" cy="337"/>
            </a:xfrm>
            <a:prstGeom prst="rect">
              <a:avLst/>
            </a:prstGeom>
            <a:noFill/>
            <a:ln w="9525">
              <a:noFill/>
              <a:miter lim="800000"/>
              <a:headEnd/>
              <a:tailEnd/>
            </a:ln>
            <a:effectLst/>
          </p:spPr>
          <p:txBody>
            <a:bodyPr wrap="square">
              <a:spAutoFit/>
            </a:bodyPr>
            <a:lstStyle/>
            <a:p>
              <a:pPr algn="just">
                <a:lnSpc>
                  <a:spcPct val="120000"/>
                </a:lnSpc>
                <a:buClr>
                  <a:schemeClr val="hlink"/>
                </a:buClr>
                <a:buFont typeface="Wingdings" pitchFamily="2" charset="2"/>
                <a:buNone/>
              </a:pPr>
              <a:r>
                <a:rPr lang="zh-CN" altLang="en-US" sz="2400" dirty="0">
                  <a:solidFill>
                    <a:srgbClr val="0000CC"/>
                  </a:solidFill>
                  <a:ea typeface="黑体" pitchFamily="2" charset="-122"/>
                </a:rPr>
                <a:t>例：超级用户（</a:t>
              </a:r>
              <a:r>
                <a:rPr lang="en-US" altLang="zh-CN" sz="2400" dirty="0">
                  <a:solidFill>
                    <a:srgbClr val="0000CC"/>
                  </a:solidFill>
                  <a:ea typeface="黑体" pitchFamily="2" charset="-122"/>
                </a:rPr>
                <a:t>root）</a:t>
              </a:r>
              <a:r>
                <a:rPr lang="zh-CN" altLang="en-US" sz="2400" dirty="0">
                  <a:solidFill>
                    <a:srgbClr val="0000CC"/>
                  </a:solidFill>
                  <a:ea typeface="黑体" pitchFamily="2" charset="-122"/>
                </a:rPr>
                <a:t>忙着打印一份演讲稿：</a:t>
              </a:r>
              <a:endParaRPr lang="zh-CN" altLang="en-US" sz="2400" dirty="0">
                <a:solidFill>
                  <a:srgbClr val="990000"/>
                </a:solidFill>
                <a:ea typeface="黑体" pitchFamily="2" charset="-122"/>
              </a:endParaRPr>
            </a:p>
          </p:txBody>
        </p:sp>
        <p:sp>
          <p:nvSpPr>
            <p:cNvPr id="15" name="Rectangle 5"/>
            <p:cNvSpPr>
              <a:spLocks noChangeArrowheads="1"/>
            </p:cNvSpPr>
            <p:nvPr/>
          </p:nvSpPr>
          <p:spPr bwMode="auto">
            <a:xfrm>
              <a:off x="624" y="2784"/>
              <a:ext cx="4512" cy="337"/>
            </a:xfrm>
            <a:prstGeom prst="rect">
              <a:avLst/>
            </a:prstGeom>
            <a:noFill/>
            <a:ln w="9525">
              <a:solidFill>
                <a:schemeClr val="tx1"/>
              </a:solidFill>
              <a:miter lim="800000"/>
              <a:headEnd/>
              <a:tailEnd/>
            </a:ln>
            <a:effectLst/>
          </p:spPr>
          <p:txBody>
            <a:bodyPr>
              <a:spAutoFit/>
            </a:bodyPr>
            <a:lstStyle/>
            <a:p>
              <a:pPr algn="just">
                <a:lnSpc>
                  <a:spcPct val="120000"/>
                </a:lnSpc>
                <a:buClr>
                  <a:schemeClr val="hlink"/>
                </a:buClr>
                <a:buFont typeface="Wingdings" pitchFamily="2" charset="2"/>
                <a:buNone/>
              </a:pPr>
              <a:r>
                <a:rPr lang="en-US" altLang="zh-CN" sz="2400" dirty="0">
                  <a:solidFill>
                    <a:srgbClr val="006600"/>
                  </a:solidFill>
                  <a:latin typeface="Courier New" pitchFamily="49" charset="0"/>
                </a:rPr>
                <a:t>nice –-10 </a:t>
              </a:r>
              <a:r>
                <a:rPr lang="en-US" altLang="zh-CN" sz="2400" dirty="0" err="1">
                  <a:solidFill>
                    <a:srgbClr val="0000CC"/>
                  </a:solidFill>
                  <a:latin typeface="Courier New" pitchFamily="49" charset="0"/>
                </a:rPr>
                <a:t>lp</a:t>
              </a:r>
              <a:r>
                <a:rPr lang="en-US" altLang="zh-CN" sz="2400" dirty="0">
                  <a:solidFill>
                    <a:srgbClr val="0000CC"/>
                  </a:solidFill>
                  <a:latin typeface="Courier New" pitchFamily="49" charset="0"/>
                </a:rPr>
                <a:t> report.pdf</a:t>
              </a:r>
            </a:p>
          </p:txBody>
        </p:sp>
      </p:grpSp>
      <p:sp>
        <p:nvSpPr>
          <p:cNvPr id="16" name="Rectangle 7" descr="蓝色砂纸"/>
          <p:cNvSpPr>
            <a:spLocks noChangeArrowheads="1"/>
          </p:cNvSpPr>
          <p:nvPr/>
        </p:nvSpPr>
        <p:spPr bwMode="auto">
          <a:xfrm>
            <a:off x="2514601" y="5257801"/>
            <a:ext cx="7233213" cy="535531"/>
          </a:xfrm>
          <a:prstGeom prst="rect">
            <a:avLst/>
          </a:prstGeom>
          <a:blipFill dpi="0" rotWithShape="0">
            <a:blip r:embed="rId2" cstate="print"/>
            <a:srcRect/>
            <a:tile tx="0" ty="0" sx="100000" sy="100000" flip="none" algn="tl"/>
          </a:blipFill>
          <a:ln w="9525">
            <a:solidFill>
              <a:schemeClr val="tx1"/>
            </a:solidFill>
            <a:miter lim="800000"/>
            <a:headEnd/>
            <a:tailEnd/>
          </a:ln>
          <a:effectLst/>
        </p:spPr>
        <p:txBody>
          <a:bodyPr wrap="square">
            <a:spAutoFit/>
          </a:bodyPr>
          <a:lstStyle/>
          <a:p>
            <a:pPr algn="just">
              <a:lnSpc>
                <a:spcPct val="120000"/>
              </a:lnSpc>
              <a:buClr>
                <a:schemeClr val="hlink"/>
              </a:buClr>
              <a:buFont typeface="Wingdings" pitchFamily="2" charset="2"/>
              <a:buNone/>
            </a:pPr>
            <a:r>
              <a:rPr lang="zh-CN" altLang="en-US" sz="2400" dirty="0">
                <a:solidFill>
                  <a:srgbClr val="0000CC"/>
                </a:solidFill>
                <a:ea typeface="黑体" pitchFamily="2" charset="-122"/>
              </a:rPr>
              <a:t>注：</a:t>
            </a:r>
            <a:r>
              <a:rPr lang="zh-CN" altLang="en-US" sz="2400" dirty="0">
                <a:solidFill>
                  <a:srgbClr val="006600"/>
                </a:solidFill>
                <a:ea typeface="黑体" pitchFamily="2" charset="-122"/>
              </a:rPr>
              <a:t>只有 </a:t>
            </a:r>
            <a:r>
              <a:rPr lang="en-US" altLang="zh-CN" sz="2400" dirty="0">
                <a:solidFill>
                  <a:srgbClr val="006600"/>
                </a:solidFill>
                <a:ea typeface="黑体" pitchFamily="2" charset="-122"/>
              </a:rPr>
              <a:t>root </a:t>
            </a:r>
            <a:r>
              <a:rPr lang="zh-CN" altLang="en-US" sz="2400" dirty="0">
                <a:solidFill>
                  <a:srgbClr val="006600"/>
                </a:solidFill>
                <a:ea typeface="黑体" pitchFamily="2" charset="-122"/>
              </a:rPr>
              <a:t>才有权限提高一个进程的优先权。</a:t>
            </a:r>
          </a:p>
        </p:txBody>
      </p:sp>
      <p:sp>
        <p:nvSpPr>
          <p:cNvPr id="17" name="Rectangle 8"/>
          <p:cNvSpPr>
            <a:spLocks noChangeArrowheads="1"/>
          </p:cNvSpPr>
          <p:nvPr/>
        </p:nvSpPr>
        <p:spPr bwMode="auto">
          <a:xfrm>
            <a:off x="2423592" y="1412776"/>
            <a:ext cx="7272808" cy="504056"/>
          </a:xfrm>
          <a:prstGeom prst="rect">
            <a:avLst/>
          </a:prstGeom>
          <a:noFill/>
          <a:ln w="9525">
            <a:noFill/>
            <a:miter lim="800000"/>
            <a:headEnd/>
            <a:tailEnd/>
          </a:ln>
          <a:effectLst/>
        </p:spPr>
        <p:txBody>
          <a:bodyPr anchor="b"/>
          <a:lstStyle/>
          <a:p>
            <a:r>
              <a:rPr lang="zh-CN" altLang="en-US" sz="2800" dirty="0">
                <a:solidFill>
                  <a:srgbClr val="0000CC"/>
                </a:solidFill>
              </a:rPr>
              <a:t>例：</a:t>
            </a:r>
          </a:p>
        </p:txBody>
      </p:sp>
    </p:spTree>
    <p:extLst>
      <p:ext uri="{BB962C8B-B14F-4D97-AF65-F5344CB8AC3E}">
        <p14:creationId xmlns:p14="http://schemas.microsoft.com/office/powerpoint/2010/main" val="2153271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slide(fromBottom)">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heckerboard(across)">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GB" dirty="0"/>
              <a:t>口令文件 </a:t>
            </a:r>
            <a:r>
              <a:rPr lang="zh-CN" altLang="en-GB" dirty="0">
                <a:solidFill>
                  <a:schemeClr val="accent6">
                    <a:lumMod val="75000"/>
                  </a:schemeClr>
                </a:solidFill>
              </a:rPr>
              <a:t>/</a:t>
            </a:r>
            <a:r>
              <a:rPr lang="en-GB" altLang="zh-CN" dirty="0">
                <a:solidFill>
                  <a:schemeClr val="accent6">
                    <a:lumMod val="75000"/>
                  </a:schemeClr>
                </a:solidFill>
              </a:rPr>
              <a:t>etc/</a:t>
            </a:r>
            <a:r>
              <a:rPr lang="en-GB" altLang="zh-CN" dirty="0" err="1">
                <a:solidFill>
                  <a:schemeClr val="accent6">
                    <a:lumMod val="75000"/>
                  </a:schemeClr>
                </a:solidFill>
              </a:rPr>
              <a:t>passwd</a:t>
            </a:r>
            <a:r>
              <a:rPr lang="en-GB" altLang="zh-CN" dirty="0">
                <a:solidFill>
                  <a:schemeClr val="accent6">
                    <a:lumMod val="75000"/>
                  </a:schemeClr>
                </a:solidFill>
              </a:rPr>
              <a:t> </a:t>
            </a:r>
            <a:endParaRPr lang="zh-CN" altLang="en-US" dirty="0"/>
          </a:p>
        </p:txBody>
      </p:sp>
      <p:sp>
        <p:nvSpPr>
          <p:cNvPr id="3" name="内容占位符 2"/>
          <p:cNvSpPr>
            <a:spLocks noGrp="1"/>
          </p:cNvSpPr>
          <p:nvPr>
            <p:ph idx="1"/>
          </p:nvPr>
        </p:nvSpPr>
        <p:spPr>
          <a:xfrm>
            <a:off x="1919536" y="1340768"/>
            <a:ext cx="8229600" cy="964704"/>
          </a:xfrm>
        </p:spPr>
        <p:txBody>
          <a:bodyPr/>
          <a:lstStyle/>
          <a:p>
            <a:r>
              <a:rPr lang="zh-CN" altLang="en-US" sz="2400" dirty="0"/>
              <a:t>每一个用户一条记录 </a:t>
            </a:r>
          </a:p>
          <a:p>
            <a:r>
              <a:rPr lang="zh-CN" altLang="en-US" sz="2400" dirty="0"/>
              <a:t>每条记录由用分号间隔的七个字段组成。</a:t>
            </a:r>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9</a:t>
            </a:fld>
            <a:endParaRPr lang="en-US" altLang="zh-CN" dirty="0"/>
          </a:p>
        </p:txBody>
      </p:sp>
      <p:graphicFrame>
        <p:nvGraphicFramePr>
          <p:cNvPr id="7" name="表格 6"/>
          <p:cNvGraphicFramePr>
            <a:graphicFrameLocks noGrp="1"/>
          </p:cNvGraphicFramePr>
          <p:nvPr/>
        </p:nvGraphicFramePr>
        <p:xfrm>
          <a:off x="2135561" y="2444080"/>
          <a:ext cx="8064897" cy="3505200"/>
        </p:xfrm>
        <a:graphic>
          <a:graphicData uri="http://schemas.openxmlformats.org/drawingml/2006/table">
            <a:tbl>
              <a:tblPr firstRow="1" bandRow="1">
                <a:tableStyleId>{21E4AEA4-8DFA-4A89-87EB-49C32662AFE0}</a:tableStyleId>
              </a:tblPr>
              <a:tblGrid>
                <a:gridCol w="1728192">
                  <a:extLst>
                    <a:ext uri="{9D8B030D-6E8A-4147-A177-3AD203B41FA5}">
                      <a16:colId xmlns:a16="http://schemas.microsoft.com/office/drawing/2014/main" val="20000"/>
                    </a:ext>
                  </a:extLst>
                </a:gridCol>
                <a:gridCol w="6336705">
                  <a:extLst>
                    <a:ext uri="{9D8B030D-6E8A-4147-A177-3AD203B41FA5}">
                      <a16:colId xmlns:a16="http://schemas.microsoft.com/office/drawing/2014/main" val="20001"/>
                    </a:ext>
                  </a:extLst>
                </a:gridCol>
              </a:tblGrid>
              <a:tr h="370840">
                <a:tc>
                  <a:txBody>
                    <a:bodyPr/>
                    <a:lstStyle/>
                    <a:p>
                      <a:r>
                        <a:rPr lang="zh-CN" altLang="en-US" dirty="0"/>
                        <a:t>字段</a:t>
                      </a:r>
                    </a:p>
                  </a:txBody>
                  <a:tcPr/>
                </a:tc>
                <a:tc>
                  <a:txBody>
                    <a:bodyPr/>
                    <a:lstStyle/>
                    <a:p>
                      <a:r>
                        <a:rPr lang="zh-CN" altLang="en-US" dirty="0"/>
                        <a:t>说明</a:t>
                      </a:r>
                    </a:p>
                  </a:txBody>
                  <a:tcPr/>
                </a:tc>
                <a:extLst>
                  <a:ext uri="{0D108BD9-81ED-4DB2-BD59-A6C34878D82A}">
                    <a16:rowId xmlns:a16="http://schemas.microsoft.com/office/drawing/2014/main" val="10000"/>
                  </a:ext>
                </a:extLst>
              </a:tr>
              <a:tr h="370840">
                <a:tc>
                  <a:txBody>
                    <a:bodyPr/>
                    <a:lstStyle/>
                    <a:p>
                      <a:r>
                        <a:rPr lang="en-US" altLang="zh-CN" dirty="0"/>
                        <a:t>name</a:t>
                      </a:r>
                      <a:endParaRPr lang="zh-CN" altLang="en-US" dirty="0"/>
                    </a:p>
                  </a:txBody>
                  <a:tcPr/>
                </a:tc>
                <a:tc>
                  <a:txBody>
                    <a:bodyPr/>
                    <a:lstStyle/>
                    <a:p>
                      <a:r>
                        <a:rPr lang="zh-CN" altLang="en-US" dirty="0"/>
                        <a:t>用户名</a:t>
                      </a:r>
                    </a:p>
                  </a:txBody>
                  <a:tcPr/>
                </a:tc>
                <a:extLst>
                  <a:ext uri="{0D108BD9-81ED-4DB2-BD59-A6C34878D82A}">
                    <a16:rowId xmlns:a16="http://schemas.microsoft.com/office/drawing/2014/main" val="10001"/>
                  </a:ext>
                </a:extLst>
              </a:tr>
              <a:tr h="370840">
                <a:tc>
                  <a:txBody>
                    <a:bodyPr/>
                    <a:lstStyle/>
                    <a:p>
                      <a:r>
                        <a:rPr lang="en-US" altLang="zh-CN" dirty="0"/>
                        <a:t>password</a:t>
                      </a:r>
                      <a:endParaRPr lang="zh-CN" altLang="en-US" dirty="0"/>
                    </a:p>
                  </a:txBody>
                  <a:tcPr/>
                </a:tc>
                <a:tc>
                  <a:txBody>
                    <a:bodyPr/>
                    <a:lstStyle/>
                    <a:p>
                      <a:r>
                        <a:rPr lang="zh-CN" altLang="en-US" dirty="0"/>
                        <a:t>在此文件中的口令是</a:t>
                      </a:r>
                      <a:r>
                        <a:rPr lang="en-US" altLang="zh-CN" dirty="0"/>
                        <a:t>X</a:t>
                      </a:r>
                      <a:r>
                        <a:rPr lang="zh-CN" altLang="en-US" dirty="0"/>
                        <a:t>，这表示用户的口令是被</a:t>
                      </a:r>
                      <a:r>
                        <a:rPr lang="en-US" altLang="zh-CN" dirty="0"/>
                        <a:t>/etc/shadow</a:t>
                      </a:r>
                      <a:r>
                        <a:rPr lang="zh-CN" altLang="en-US" dirty="0"/>
                        <a:t>文件保护的</a:t>
                      </a:r>
                    </a:p>
                  </a:txBody>
                  <a:tcPr/>
                </a:tc>
                <a:extLst>
                  <a:ext uri="{0D108BD9-81ED-4DB2-BD59-A6C34878D82A}">
                    <a16:rowId xmlns:a16="http://schemas.microsoft.com/office/drawing/2014/main" val="10002"/>
                  </a:ext>
                </a:extLst>
              </a:tr>
              <a:tr h="370840">
                <a:tc>
                  <a:txBody>
                    <a:bodyPr/>
                    <a:lstStyle/>
                    <a:p>
                      <a:r>
                        <a:rPr lang="en-US" altLang="zh-CN" dirty="0" err="1"/>
                        <a:t>uid</a:t>
                      </a:r>
                      <a:endParaRPr lang="zh-CN" altLang="en-US" dirty="0"/>
                    </a:p>
                  </a:txBody>
                  <a:tcPr/>
                </a:tc>
                <a:tc>
                  <a:txBody>
                    <a:bodyPr/>
                    <a:lstStyle/>
                    <a:p>
                      <a:r>
                        <a:rPr lang="zh-CN" altLang="en-US" dirty="0"/>
                        <a:t>用户的识别号，是一个数字。每个用户的</a:t>
                      </a:r>
                      <a:r>
                        <a:rPr lang="en-US" altLang="zh-CN" dirty="0"/>
                        <a:t>UID</a:t>
                      </a:r>
                      <a:r>
                        <a:rPr lang="zh-CN" altLang="en-US" dirty="0"/>
                        <a:t>都是唯一的</a:t>
                      </a:r>
                    </a:p>
                  </a:txBody>
                  <a:tcPr/>
                </a:tc>
                <a:extLst>
                  <a:ext uri="{0D108BD9-81ED-4DB2-BD59-A6C34878D82A}">
                    <a16:rowId xmlns:a16="http://schemas.microsoft.com/office/drawing/2014/main" val="10003"/>
                  </a:ext>
                </a:extLst>
              </a:tr>
              <a:tr h="370840">
                <a:tc>
                  <a:txBody>
                    <a:bodyPr/>
                    <a:lstStyle/>
                    <a:p>
                      <a:r>
                        <a:rPr lang="en-US" altLang="zh-CN" dirty="0" err="1"/>
                        <a:t>gid</a:t>
                      </a:r>
                      <a:endParaRPr lang="zh-CN" altLang="en-US" dirty="0"/>
                    </a:p>
                  </a:txBody>
                  <a:tcPr/>
                </a:tc>
                <a:tc>
                  <a:txBody>
                    <a:bodyPr/>
                    <a:lstStyle/>
                    <a:p>
                      <a:r>
                        <a:rPr lang="zh-CN" altLang="en-US" dirty="0"/>
                        <a:t>用户的组的识别号，也是一个数字。每个用户账户在建立好后都会有一个主组。主组相同的账户其</a:t>
                      </a:r>
                      <a:r>
                        <a:rPr lang="en-US" altLang="zh-CN" dirty="0"/>
                        <a:t>GID</a:t>
                      </a:r>
                      <a:r>
                        <a:rPr lang="zh-CN" altLang="en-US" dirty="0"/>
                        <a:t>相同。</a:t>
                      </a:r>
                    </a:p>
                  </a:txBody>
                  <a:tcPr/>
                </a:tc>
                <a:extLst>
                  <a:ext uri="{0D108BD9-81ED-4DB2-BD59-A6C34878D82A}">
                    <a16:rowId xmlns:a16="http://schemas.microsoft.com/office/drawing/2014/main" val="10004"/>
                  </a:ext>
                </a:extLst>
              </a:tr>
              <a:tr h="370840">
                <a:tc>
                  <a:txBody>
                    <a:bodyPr/>
                    <a:lstStyle/>
                    <a:p>
                      <a:r>
                        <a:rPr lang="en-US" altLang="zh-CN" dirty="0"/>
                        <a:t>description</a:t>
                      </a:r>
                      <a:endParaRPr lang="zh-CN" altLang="en-US" dirty="0"/>
                    </a:p>
                  </a:txBody>
                  <a:tcPr/>
                </a:tc>
                <a:tc>
                  <a:txBody>
                    <a:bodyPr/>
                    <a:lstStyle/>
                    <a:p>
                      <a:r>
                        <a:rPr lang="zh-CN" altLang="en-US" dirty="0"/>
                        <a:t>用户的个人资料，包括地址、电话等信息</a:t>
                      </a:r>
                    </a:p>
                  </a:txBody>
                  <a:tcPr/>
                </a:tc>
                <a:extLst>
                  <a:ext uri="{0D108BD9-81ED-4DB2-BD59-A6C34878D82A}">
                    <a16:rowId xmlns:a16="http://schemas.microsoft.com/office/drawing/2014/main" val="10005"/>
                  </a:ext>
                </a:extLst>
              </a:tr>
              <a:tr h="370840">
                <a:tc>
                  <a:txBody>
                    <a:bodyPr/>
                    <a:lstStyle/>
                    <a:p>
                      <a:r>
                        <a:rPr lang="en-US" altLang="zh-CN" dirty="0"/>
                        <a:t>home</a:t>
                      </a:r>
                      <a:endParaRPr lang="zh-CN" altLang="en-US" dirty="0"/>
                    </a:p>
                  </a:txBody>
                  <a:tcPr/>
                </a:tc>
                <a:tc>
                  <a:txBody>
                    <a:bodyPr/>
                    <a:lstStyle/>
                    <a:p>
                      <a:r>
                        <a:rPr lang="zh-CN" altLang="en-US" dirty="0"/>
                        <a:t>用户的主目录，通常在</a:t>
                      </a:r>
                      <a:r>
                        <a:rPr lang="en-US" altLang="zh-CN" dirty="0"/>
                        <a:t>/home</a:t>
                      </a:r>
                      <a:r>
                        <a:rPr lang="zh-CN" altLang="en-US" dirty="0"/>
                        <a:t>下，目录名和账户名相同</a:t>
                      </a:r>
                    </a:p>
                  </a:txBody>
                  <a:tcPr/>
                </a:tc>
                <a:extLst>
                  <a:ext uri="{0D108BD9-81ED-4DB2-BD59-A6C34878D82A}">
                    <a16:rowId xmlns:a16="http://schemas.microsoft.com/office/drawing/2014/main" val="10006"/>
                  </a:ext>
                </a:extLst>
              </a:tr>
              <a:tr h="370840">
                <a:tc>
                  <a:txBody>
                    <a:bodyPr/>
                    <a:lstStyle/>
                    <a:p>
                      <a:r>
                        <a:rPr lang="en-US" altLang="zh-CN" dirty="0"/>
                        <a:t>shell</a:t>
                      </a:r>
                      <a:endParaRPr lang="zh-CN" altLang="en-US" dirty="0"/>
                    </a:p>
                  </a:txBody>
                  <a:tcPr/>
                </a:tc>
                <a:tc>
                  <a:txBody>
                    <a:bodyPr/>
                    <a:lstStyle/>
                    <a:p>
                      <a:r>
                        <a:rPr lang="zh-CN" altLang="en-US" dirty="0"/>
                        <a:t>用户登录后启动的</a:t>
                      </a:r>
                      <a:r>
                        <a:rPr lang="en-US" altLang="zh-CN" dirty="0"/>
                        <a:t>shell</a:t>
                      </a:r>
                      <a:r>
                        <a:rPr lang="zh-CN" altLang="en-US" dirty="0"/>
                        <a:t>，默认是</a:t>
                      </a:r>
                      <a:r>
                        <a:rPr lang="en-US" altLang="zh-CN" dirty="0"/>
                        <a:t>/bin/bash </a:t>
                      </a:r>
                      <a:endParaRPr lang="zh-CN" altLang="en-US"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71472138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改变进程调度优先权</a:t>
            </a:r>
            <a:r>
              <a:rPr lang="en-US" altLang="zh-CN" dirty="0"/>
              <a:t/>
            </a:r>
            <a:br>
              <a:rPr lang="en-US" altLang="zh-CN" dirty="0"/>
            </a:br>
            <a:r>
              <a:rPr lang="en-US" altLang="zh-CN" dirty="0"/>
              <a:t>——</a:t>
            </a:r>
            <a:r>
              <a:rPr lang="zh-CN" altLang="en-US" dirty="0"/>
              <a:t>在进程运行过程中调整</a:t>
            </a:r>
          </a:p>
        </p:txBody>
      </p:sp>
      <p:sp>
        <p:nvSpPr>
          <p:cNvPr id="3" name="内容占位符 2"/>
          <p:cNvSpPr>
            <a:spLocks noGrp="1"/>
          </p:cNvSpPr>
          <p:nvPr>
            <p:ph idx="1"/>
          </p:nvPr>
        </p:nvSpPr>
        <p:spPr>
          <a:xfrm>
            <a:off x="1981200" y="1600201"/>
            <a:ext cx="8229600" cy="1972816"/>
          </a:xfrm>
        </p:spPr>
        <p:txBody>
          <a:bodyPr/>
          <a:lstStyle/>
          <a:p>
            <a:r>
              <a:rPr lang="zh-CN" altLang="en-US" dirty="0">
                <a:solidFill>
                  <a:srgbClr val="0000CC"/>
                </a:solidFill>
                <a:latin typeface="+mn-ea"/>
              </a:rPr>
              <a:t>进程运行后调整优先级：</a:t>
            </a:r>
            <a:r>
              <a:rPr lang="zh-CN" altLang="en-US" sz="3600" dirty="0">
                <a:solidFill>
                  <a:srgbClr val="0000CC"/>
                </a:solidFill>
                <a:latin typeface="+mn-ea"/>
              </a:rPr>
              <a:t> </a:t>
            </a:r>
            <a:r>
              <a:rPr lang="en-US" altLang="zh-CN" sz="3600" b="1" dirty="0" err="1">
                <a:solidFill>
                  <a:srgbClr val="006600"/>
                </a:solidFill>
                <a:latin typeface="Courier New" pitchFamily="49" charset="0"/>
              </a:rPr>
              <a:t>renice</a:t>
            </a:r>
            <a:endParaRPr lang="en-US" altLang="zh-CN" sz="3600" b="1" dirty="0">
              <a:solidFill>
                <a:srgbClr val="006600"/>
              </a:solidFill>
              <a:latin typeface="Courier New" pitchFamily="49" charset="0"/>
            </a:endParaRPr>
          </a:p>
          <a:p>
            <a:pPr lvl="1"/>
            <a:r>
              <a:rPr lang="zh-CN" altLang="en-US" b="1" dirty="0">
                <a:latin typeface="+mj-ea"/>
                <a:ea typeface="+mj-ea"/>
              </a:rPr>
              <a:t>在系统资源紧张时，可以通过降低其它不着急的进程的优先权，从而使得急用的进程能分得更多的 </a:t>
            </a:r>
            <a:r>
              <a:rPr lang="en-US" altLang="zh-CN" b="1" dirty="0">
                <a:latin typeface="+mj-ea"/>
                <a:ea typeface="+mj-ea"/>
              </a:rPr>
              <a:t>CPU </a:t>
            </a:r>
            <a:r>
              <a:rPr lang="zh-CN" altLang="en-US" b="1" dirty="0">
                <a:latin typeface="+mj-ea"/>
                <a:ea typeface="+mj-ea"/>
              </a:rPr>
              <a:t>时间。</a:t>
            </a:r>
            <a:endParaRPr lang="en-US" altLang="zh-CN" b="1" dirty="0">
              <a:latin typeface="+mj-ea"/>
              <a:ea typeface="+mj-ea"/>
            </a:endParaRPr>
          </a:p>
          <a:p>
            <a:pPr lvl="1"/>
            <a:r>
              <a:rPr lang="en-US" altLang="zh-CN" b="1" dirty="0">
                <a:latin typeface="+mj-ea"/>
                <a:ea typeface="+mj-ea"/>
              </a:rPr>
              <a:t>root </a:t>
            </a:r>
            <a:r>
              <a:rPr lang="zh-CN" altLang="en-US" b="1" dirty="0">
                <a:latin typeface="+mj-ea"/>
                <a:ea typeface="+mj-ea"/>
              </a:rPr>
              <a:t>可以提高进程的优先权，但普通用户没这个权限。</a:t>
            </a:r>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90</a:t>
            </a:fld>
            <a:endParaRPr lang="en-US" altLang="zh-CN" dirty="0"/>
          </a:p>
        </p:txBody>
      </p:sp>
      <p:grpSp>
        <p:nvGrpSpPr>
          <p:cNvPr id="7" name="Group 12"/>
          <p:cNvGrpSpPr>
            <a:grpSpLocks/>
          </p:cNvGrpSpPr>
          <p:nvPr/>
        </p:nvGrpSpPr>
        <p:grpSpPr bwMode="auto">
          <a:xfrm>
            <a:off x="2063553" y="3501010"/>
            <a:ext cx="7849443" cy="997428"/>
            <a:chOff x="704" y="2659"/>
            <a:chExt cx="4808" cy="506"/>
          </a:xfrm>
        </p:grpSpPr>
        <p:sp>
          <p:nvSpPr>
            <p:cNvPr id="8" name="Rectangle 3"/>
            <p:cNvSpPr>
              <a:spLocks noChangeArrowheads="1"/>
            </p:cNvSpPr>
            <p:nvPr/>
          </p:nvSpPr>
          <p:spPr bwMode="auto">
            <a:xfrm>
              <a:off x="749" y="2931"/>
              <a:ext cx="4763" cy="234"/>
            </a:xfrm>
            <a:prstGeom prst="rect">
              <a:avLst/>
            </a:prstGeom>
            <a:noFill/>
            <a:ln w="9525">
              <a:solidFill>
                <a:schemeClr val="hlink"/>
              </a:solidFill>
              <a:miter lim="800000"/>
              <a:headEnd/>
              <a:tailEnd/>
            </a:ln>
            <a:effectLst/>
          </p:spPr>
          <p:txBody>
            <a:bodyPr wrap="square">
              <a:spAutoFit/>
            </a:bodyPr>
            <a:lstStyle/>
            <a:p>
              <a:pPr>
                <a:buClr>
                  <a:schemeClr val="hlink"/>
                </a:buClr>
                <a:buFont typeface="Wingdings" pitchFamily="2" charset="2"/>
                <a:buNone/>
              </a:pPr>
              <a:r>
                <a:rPr lang="en-US" altLang="zh-CN" sz="2400" b="1" dirty="0" err="1">
                  <a:solidFill>
                    <a:srgbClr val="006600"/>
                  </a:solidFill>
                  <a:latin typeface="Courier New" pitchFamily="49" charset="0"/>
                </a:rPr>
                <a:t>renice</a:t>
              </a:r>
              <a:r>
                <a:rPr lang="en-US" altLang="zh-CN" sz="2400" dirty="0">
                  <a:solidFill>
                    <a:srgbClr val="006600"/>
                  </a:solidFill>
                  <a:latin typeface="Courier New" pitchFamily="49" charset="0"/>
                </a:rPr>
                <a:t> </a:t>
              </a:r>
              <a:r>
                <a:rPr lang="zh-CN" altLang="en-US" sz="2400" dirty="0">
                  <a:latin typeface="Courier New" pitchFamily="49" charset="0"/>
                  <a:ea typeface="黑体" pitchFamily="2" charset="-122"/>
                </a:rPr>
                <a:t>优先级</a:t>
              </a:r>
              <a:r>
                <a:rPr lang="zh-CN" altLang="en-US" sz="2400" dirty="0">
                  <a:solidFill>
                    <a:srgbClr val="006600"/>
                  </a:solidFill>
                  <a:latin typeface="Courier New" pitchFamily="49" charset="0"/>
                </a:rPr>
                <a:t> </a:t>
              </a:r>
              <a:r>
                <a:rPr lang="en-US" altLang="zh-CN" sz="2400" dirty="0">
                  <a:solidFill>
                    <a:srgbClr val="0000CC"/>
                  </a:solidFill>
                  <a:latin typeface="Courier New" pitchFamily="49" charset="0"/>
                </a:rPr>
                <a:t>[-p </a:t>
              </a:r>
              <a:r>
                <a:rPr lang="en-US" altLang="zh-CN" sz="2400" dirty="0" err="1">
                  <a:solidFill>
                    <a:srgbClr val="0000CC"/>
                  </a:solidFill>
                  <a:latin typeface="Courier New" pitchFamily="49" charset="0"/>
                </a:rPr>
                <a:t>pid</a:t>
              </a:r>
              <a:r>
                <a:rPr lang="en-US" altLang="zh-CN" sz="2400" dirty="0">
                  <a:solidFill>
                    <a:srgbClr val="0000CC"/>
                  </a:solidFill>
                  <a:latin typeface="Courier New" pitchFamily="49" charset="0"/>
                </a:rPr>
                <a:t>] [-u user] [-g </a:t>
              </a:r>
              <a:r>
                <a:rPr lang="en-US" altLang="zh-CN" sz="2400" dirty="0" err="1">
                  <a:solidFill>
                    <a:srgbClr val="0000CC"/>
                  </a:solidFill>
                  <a:latin typeface="Courier New" pitchFamily="49" charset="0"/>
                </a:rPr>
                <a:t>gid</a:t>
              </a:r>
              <a:r>
                <a:rPr lang="en-US" altLang="zh-CN" sz="2400" dirty="0">
                  <a:solidFill>
                    <a:srgbClr val="0000CC"/>
                  </a:solidFill>
                  <a:latin typeface="Courier New" pitchFamily="49" charset="0"/>
                </a:rPr>
                <a:t>]</a:t>
              </a:r>
              <a:endParaRPr lang="zh-CN" altLang="en-US" sz="2400" dirty="0">
                <a:solidFill>
                  <a:srgbClr val="0000CC"/>
                </a:solidFill>
                <a:latin typeface="Courier New" pitchFamily="49" charset="0"/>
              </a:endParaRPr>
            </a:p>
          </p:txBody>
        </p:sp>
        <p:sp>
          <p:nvSpPr>
            <p:cNvPr id="9" name="Text Box 4"/>
            <p:cNvSpPr txBox="1">
              <a:spLocks noChangeArrowheads="1"/>
            </p:cNvSpPr>
            <p:nvPr/>
          </p:nvSpPr>
          <p:spPr bwMode="auto">
            <a:xfrm>
              <a:off x="704" y="2659"/>
              <a:ext cx="4368" cy="234"/>
            </a:xfrm>
            <a:prstGeom prst="rect">
              <a:avLst/>
            </a:prstGeom>
            <a:noFill/>
            <a:ln w="9525">
              <a:noFill/>
              <a:miter lim="800000"/>
              <a:headEnd/>
              <a:tailEnd/>
            </a:ln>
            <a:effectLst/>
          </p:spPr>
          <p:txBody>
            <a:bodyPr>
              <a:spAutoFit/>
            </a:bodyPr>
            <a:lstStyle/>
            <a:p>
              <a:r>
                <a:rPr lang="zh-CN" altLang="en-US" sz="2400" dirty="0">
                  <a:solidFill>
                    <a:srgbClr val="0000CC"/>
                  </a:solidFill>
                  <a:ea typeface="黑体" pitchFamily="2" charset="-122"/>
                </a:rPr>
                <a:t>调整指定进程的优先级</a:t>
              </a:r>
            </a:p>
          </p:txBody>
        </p:sp>
      </p:grpSp>
      <p:sp>
        <p:nvSpPr>
          <p:cNvPr id="10" name="Rectangle 6"/>
          <p:cNvSpPr>
            <a:spLocks noChangeArrowheads="1"/>
          </p:cNvSpPr>
          <p:nvPr/>
        </p:nvSpPr>
        <p:spPr bwMode="auto">
          <a:xfrm>
            <a:off x="2140024" y="4653137"/>
            <a:ext cx="7772400" cy="466725"/>
          </a:xfrm>
          <a:prstGeom prst="rect">
            <a:avLst/>
          </a:prstGeom>
          <a:noFill/>
          <a:ln w="9525">
            <a:solidFill>
              <a:schemeClr val="tx1"/>
            </a:solidFill>
            <a:miter lim="800000"/>
            <a:headEnd/>
            <a:tailEnd/>
          </a:ln>
          <a:effectLst/>
        </p:spPr>
        <p:txBody>
          <a:bodyPr>
            <a:spAutoFit/>
          </a:bodyPr>
          <a:lstStyle/>
          <a:p>
            <a:pPr>
              <a:buClr>
                <a:schemeClr val="hlink"/>
              </a:buClr>
              <a:buFont typeface="Wingdings" pitchFamily="2" charset="2"/>
              <a:buNone/>
            </a:pPr>
            <a:r>
              <a:rPr lang="en-US" altLang="zh-CN" sz="2400" b="1" dirty="0" err="1">
                <a:solidFill>
                  <a:srgbClr val="006600"/>
                </a:solidFill>
                <a:latin typeface="Courier New" pitchFamily="49" charset="0"/>
              </a:rPr>
              <a:t>renice</a:t>
            </a:r>
            <a:r>
              <a:rPr lang="en-US" altLang="zh-CN" sz="2400" dirty="0">
                <a:solidFill>
                  <a:srgbClr val="006600"/>
                </a:solidFill>
                <a:latin typeface="Courier New" pitchFamily="49" charset="0"/>
              </a:rPr>
              <a:t> </a:t>
            </a:r>
            <a:r>
              <a:rPr lang="zh-CN" altLang="en-US" sz="2400" dirty="0">
                <a:latin typeface="Courier New" pitchFamily="49" charset="0"/>
              </a:rPr>
              <a:t>5 </a:t>
            </a:r>
            <a:r>
              <a:rPr lang="en-US" altLang="zh-CN" sz="2400" dirty="0">
                <a:solidFill>
                  <a:srgbClr val="0000CC"/>
                </a:solidFill>
                <a:latin typeface="Courier New" pitchFamily="49" charset="0"/>
              </a:rPr>
              <a:t>–p</a:t>
            </a:r>
            <a:r>
              <a:rPr lang="en-US" altLang="zh-CN" sz="2400" dirty="0">
                <a:latin typeface="Courier New" pitchFamily="49" charset="0"/>
              </a:rPr>
              <a:t> 2345      # -p </a:t>
            </a:r>
            <a:r>
              <a:rPr lang="zh-CN" altLang="en-US" sz="2400" dirty="0">
                <a:latin typeface="Courier New" pitchFamily="49" charset="0"/>
                <a:ea typeface="楷体_GB2312" pitchFamily="49" charset="-122"/>
              </a:rPr>
              <a:t>可以省略</a:t>
            </a:r>
          </a:p>
        </p:txBody>
      </p:sp>
      <p:sp>
        <p:nvSpPr>
          <p:cNvPr id="11" name="Rectangle 7" descr="蓝色砂纸"/>
          <p:cNvSpPr>
            <a:spLocks noChangeArrowheads="1"/>
          </p:cNvSpPr>
          <p:nvPr/>
        </p:nvSpPr>
        <p:spPr bwMode="auto">
          <a:xfrm>
            <a:off x="2062807" y="5229920"/>
            <a:ext cx="8065641" cy="904875"/>
          </a:xfrm>
          <a:prstGeom prst="rect">
            <a:avLst/>
          </a:prstGeom>
          <a:blipFill dpi="0" rotWithShape="0">
            <a:blip r:embed="rId2" cstate="print"/>
            <a:srcRect/>
            <a:tile tx="0" ty="0" sx="100000" sy="100000" flip="none" algn="tl"/>
          </a:blipFill>
          <a:ln w="9525">
            <a:solidFill>
              <a:schemeClr val="tx1"/>
            </a:solidFill>
            <a:miter lim="800000"/>
            <a:headEnd/>
            <a:tailEnd/>
          </a:ln>
          <a:effectLst/>
        </p:spPr>
        <p:txBody>
          <a:bodyPr wrap="square">
            <a:spAutoFit/>
          </a:bodyPr>
          <a:lstStyle/>
          <a:p>
            <a:pPr algn="just">
              <a:lnSpc>
                <a:spcPct val="110000"/>
              </a:lnSpc>
              <a:buClr>
                <a:schemeClr val="hlink"/>
              </a:buClr>
              <a:buFont typeface="Wingdings" pitchFamily="2" charset="2"/>
              <a:buNone/>
            </a:pPr>
            <a:r>
              <a:rPr lang="zh-CN" altLang="en-US" sz="2400" dirty="0">
                <a:ea typeface="黑体" pitchFamily="2" charset="-122"/>
              </a:rPr>
              <a:t>注：普通用户一旦增加某个进程的优先级 </a:t>
            </a:r>
            <a:r>
              <a:rPr lang="en-US" altLang="zh-CN" sz="2400" dirty="0">
                <a:ea typeface="黑体" pitchFamily="2" charset="-122"/>
              </a:rPr>
              <a:t>(</a:t>
            </a:r>
            <a:r>
              <a:rPr lang="zh-CN" altLang="en-US" sz="2400" dirty="0">
                <a:ea typeface="黑体" pitchFamily="2" charset="-122"/>
              </a:rPr>
              <a:t>即降低优先值</a:t>
            </a:r>
            <a:r>
              <a:rPr lang="en-US" altLang="zh-CN" sz="2400" dirty="0">
                <a:ea typeface="黑体" pitchFamily="2" charset="-122"/>
              </a:rPr>
              <a:t>) </a:t>
            </a:r>
            <a:r>
              <a:rPr lang="zh-CN" altLang="en-US" sz="2400" dirty="0">
                <a:ea typeface="黑体" pitchFamily="2" charset="-122"/>
              </a:rPr>
              <a:t>后，就无法再回复到原来的优先级</a:t>
            </a:r>
            <a:r>
              <a:rPr lang="zh-CN" altLang="en-US" sz="2400" dirty="0">
                <a:latin typeface="Courier New" pitchFamily="49" charset="0"/>
                <a:ea typeface="黑体" pitchFamily="2" charset="-122"/>
              </a:rPr>
              <a:t>。</a:t>
            </a:r>
          </a:p>
        </p:txBody>
      </p:sp>
    </p:spTree>
    <p:extLst>
      <p:ext uri="{BB962C8B-B14F-4D97-AF65-F5344CB8AC3E}">
        <p14:creationId xmlns:p14="http://schemas.microsoft.com/office/powerpoint/2010/main" val="3277752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Bottom)">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ox(i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slide(fromBottom)">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4421</TotalTime>
  <Words>6204</Words>
  <Application>Microsoft Office PowerPoint</Application>
  <PresentationFormat>宽屏</PresentationFormat>
  <Paragraphs>988</Paragraphs>
  <Slides>90</Slides>
  <Notes>1</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90</vt:i4>
      </vt:variant>
    </vt:vector>
  </HeadingPairs>
  <TitlesOfParts>
    <vt:vector size="105" baseType="lpstr">
      <vt:lpstr>Arial Unicode MS</vt:lpstr>
      <vt:lpstr>等线</vt:lpstr>
      <vt:lpstr>等线 Light</vt:lpstr>
      <vt:lpstr>黑体</vt:lpstr>
      <vt:lpstr>楷体_GB2312</vt:lpstr>
      <vt:lpstr>宋体</vt:lpstr>
      <vt:lpstr>Arial</vt:lpstr>
      <vt:lpstr>Consolas</vt:lpstr>
      <vt:lpstr>Courier New</vt:lpstr>
      <vt:lpstr>helvetica</vt:lpstr>
      <vt:lpstr>Microsoft Sans Serif</vt:lpstr>
      <vt:lpstr>Tahoma</vt:lpstr>
      <vt:lpstr>Times New Roman</vt:lpstr>
      <vt:lpstr>Wingdings</vt:lpstr>
      <vt:lpstr>Office 主题​​</vt:lpstr>
      <vt:lpstr>多用户与多任务管理</vt:lpstr>
      <vt:lpstr>Linux 安全</vt:lpstr>
      <vt:lpstr>用户</vt:lpstr>
      <vt:lpstr>用户（续）</vt:lpstr>
      <vt:lpstr>组</vt:lpstr>
      <vt:lpstr>标准组和私有组</vt:lpstr>
      <vt:lpstr>用户和组的关系</vt:lpstr>
      <vt:lpstr>账户文件</vt:lpstr>
      <vt:lpstr>口令文件 /etc/passwd </vt:lpstr>
      <vt:lpstr>组账号文件 /etc/group</vt:lpstr>
      <vt:lpstr>用户和组管理工具</vt:lpstr>
      <vt:lpstr>用户和组管理工具</vt:lpstr>
      <vt:lpstr>添加用户账号（useradd）</vt:lpstr>
      <vt:lpstr>添加用户账号举例</vt:lpstr>
      <vt:lpstr> 系统默认值</vt:lpstr>
      <vt:lpstr>设置用户口令</vt:lpstr>
      <vt:lpstr>修改用户账号（usermod）</vt:lpstr>
      <vt:lpstr>删除用户账号（userdel）</vt:lpstr>
      <vt:lpstr>添加组账号（ groupadd ）</vt:lpstr>
      <vt:lpstr>修改组账号（ groupmod ）</vt:lpstr>
      <vt:lpstr>删除组账号（ groupdel ）</vt:lpstr>
      <vt:lpstr>用户切换命令</vt:lpstr>
      <vt:lpstr>PowerPoint 演示文稿</vt:lpstr>
      <vt:lpstr>sudo - 以其他用户身份执行命令 </vt:lpstr>
      <vt:lpstr>例子</vt:lpstr>
      <vt:lpstr>PowerPoint 演示文稿</vt:lpstr>
      <vt:lpstr>账户相关命令</vt:lpstr>
      <vt:lpstr>权限概述</vt:lpstr>
      <vt:lpstr>三种基本权限</vt:lpstr>
      <vt:lpstr>三种基本权限（续）</vt:lpstr>
      <vt:lpstr>分配三种基本权限</vt:lpstr>
      <vt:lpstr>查看文件/目录的权限</vt:lpstr>
      <vt:lpstr>文件/目录的权限</vt:lpstr>
      <vt:lpstr>常见的权限字符串及其含义</vt:lpstr>
      <vt:lpstr>与权限相关的命令</vt:lpstr>
      <vt:lpstr>修改文件/目录的权限</vt:lpstr>
      <vt:lpstr>chmod 的文字设定法</vt:lpstr>
      <vt:lpstr>chmod 的文字设定法举例</vt:lpstr>
      <vt:lpstr>chmod 的文字设定法举例续</vt:lpstr>
      <vt:lpstr>chmod 的数字设定法</vt:lpstr>
      <vt:lpstr>chmod 的数字设定法举例</vt:lpstr>
      <vt:lpstr>改变文件/目录属主或组</vt:lpstr>
      <vt:lpstr>改变属主或组举例</vt:lpstr>
      <vt:lpstr>设置生成文件/目录时的 默认权限</vt:lpstr>
      <vt:lpstr>umask命令</vt:lpstr>
      <vt:lpstr>umask 值与文件/目录权限</vt:lpstr>
      <vt:lpstr>设置umask值的方法</vt:lpstr>
      <vt:lpstr>find   owner, group and permission</vt:lpstr>
      <vt:lpstr>三种特殊权限</vt:lpstr>
      <vt:lpstr>RRUID EUID RGID EGID</vt:lpstr>
      <vt:lpstr>特殊权限</vt:lpstr>
      <vt:lpstr>特殊权限的文字表示方法</vt:lpstr>
      <vt:lpstr>特殊权限的数值表示方法</vt:lpstr>
      <vt:lpstr>使用chmod设置特殊权限</vt:lpstr>
      <vt:lpstr>POSIX文件访问控制列表</vt:lpstr>
      <vt:lpstr>文件访问控制列表简介</vt:lpstr>
      <vt:lpstr>Linux的FACL支持</vt:lpstr>
      <vt:lpstr>ACL类型</vt:lpstr>
      <vt:lpstr>ACL工具</vt:lpstr>
      <vt:lpstr>setfacl命令</vt:lpstr>
      <vt:lpstr>setfacl命令中的ACL规则</vt:lpstr>
      <vt:lpstr>setfacl命令举例</vt:lpstr>
      <vt:lpstr>cp -p</vt:lpstr>
      <vt:lpstr>ext2/3/4 的文件扩展属性(*)</vt:lpstr>
      <vt:lpstr>进程相关概念</vt:lpstr>
      <vt:lpstr>程序、进程和作业</vt:lpstr>
      <vt:lpstr>Linux是多用户多任务系统</vt:lpstr>
      <vt:lpstr>Linux中的进程识别</vt:lpstr>
      <vt:lpstr>进程类型</vt:lpstr>
      <vt:lpstr>进程的启动方式</vt:lpstr>
      <vt:lpstr>前台与后台</vt:lpstr>
      <vt:lpstr>进程管理</vt:lpstr>
      <vt:lpstr>查看系统中的进程</vt:lpstr>
      <vt:lpstr>ps命令的常用选项</vt:lpstr>
      <vt:lpstr>PowerPoint 演示文稿</vt:lpstr>
      <vt:lpstr>ps命令使用举例</vt:lpstr>
      <vt:lpstr>PowerPoint 演示文稿</vt:lpstr>
      <vt:lpstr>ps 常见的输出标记</vt:lpstr>
      <vt:lpstr>ps命令的进程状态列</vt:lpstr>
      <vt:lpstr>ps命令使用举例</vt:lpstr>
      <vt:lpstr>搜索进程</vt:lpstr>
      <vt:lpstr>top命令</vt:lpstr>
      <vt:lpstr>进程信号（signal）</vt:lpstr>
      <vt:lpstr>进程信号和信号发送</vt:lpstr>
      <vt:lpstr>杀死进程</vt:lpstr>
      <vt:lpstr>作业控制</vt:lpstr>
      <vt:lpstr>进程调度的优先权</vt:lpstr>
      <vt:lpstr>改变进程调度优先权 ——在启动进程时指定</vt:lpstr>
      <vt:lpstr>nice命令举例</vt:lpstr>
      <vt:lpstr>改变进程调度优先权 ——在进程运行过程中调整</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多用户与多任务管理</dc:title>
  <dc:creator>jingqiu@swu.edu.cn</dc:creator>
  <cp:lastModifiedBy>jingqiu@swu.edu.cn</cp:lastModifiedBy>
  <cp:revision>171</cp:revision>
  <dcterms:created xsi:type="dcterms:W3CDTF">2023-10-16T07:45:08Z</dcterms:created>
  <dcterms:modified xsi:type="dcterms:W3CDTF">2023-11-05T14:23:55Z</dcterms:modified>
</cp:coreProperties>
</file>