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73"/>
  </p:notesMasterIdLst>
  <p:sldIdLst>
    <p:sldId id="256" r:id="rId2"/>
    <p:sldId id="271" r:id="rId3"/>
    <p:sldId id="266" r:id="rId4"/>
    <p:sldId id="488" r:id="rId5"/>
    <p:sldId id="489" r:id="rId6"/>
    <p:sldId id="490" r:id="rId7"/>
    <p:sldId id="491" r:id="rId8"/>
    <p:sldId id="492" r:id="rId9"/>
    <p:sldId id="493" r:id="rId10"/>
    <p:sldId id="494" r:id="rId11"/>
    <p:sldId id="495" r:id="rId12"/>
    <p:sldId id="496" r:id="rId13"/>
    <p:sldId id="497" r:id="rId14"/>
    <p:sldId id="498" r:id="rId15"/>
    <p:sldId id="499" r:id="rId16"/>
    <p:sldId id="500" r:id="rId17"/>
    <p:sldId id="501" r:id="rId18"/>
    <p:sldId id="502" r:id="rId19"/>
    <p:sldId id="503" r:id="rId20"/>
    <p:sldId id="504" r:id="rId21"/>
    <p:sldId id="505" r:id="rId22"/>
    <p:sldId id="506" r:id="rId23"/>
    <p:sldId id="507" r:id="rId24"/>
    <p:sldId id="508" r:id="rId25"/>
    <p:sldId id="509" r:id="rId26"/>
    <p:sldId id="510" r:id="rId27"/>
    <p:sldId id="511" r:id="rId28"/>
    <p:sldId id="512" r:id="rId29"/>
    <p:sldId id="513" r:id="rId30"/>
    <p:sldId id="514" r:id="rId31"/>
    <p:sldId id="307" r:id="rId32"/>
    <p:sldId id="338" r:id="rId33"/>
    <p:sldId id="339" r:id="rId34"/>
    <p:sldId id="337" r:id="rId35"/>
    <p:sldId id="340" r:id="rId36"/>
    <p:sldId id="341" r:id="rId37"/>
    <p:sldId id="342" r:id="rId38"/>
    <p:sldId id="343" r:id="rId39"/>
    <p:sldId id="359" r:id="rId40"/>
    <p:sldId id="344" r:id="rId41"/>
    <p:sldId id="345" r:id="rId42"/>
    <p:sldId id="346" r:id="rId43"/>
    <p:sldId id="347" r:id="rId44"/>
    <p:sldId id="348" r:id="rId45"/>
    <p:sldId id="349" r:id="rId46"/>
    <p:sldId id="350" r:id="rId47"/>
    <p:sldId id="351" r:id="rId48"/>
    <p:sldId id="352" r:id="rId49"/>
    <p:sldId id="353" r:id="rId50"/>
    <p:sldId id="354" r:id="rId51"/>
    <p:sldId id="361" r:id="rId52"/>
    <p:sldId id="381" r:id="rId53"/>
    <p:sldId id="362" r:id="rId54"/>
    <p:sldId id="382" r:id="rId55"/>
    <p:sldId id="363" r:id="rId56"/>
    <p:sldId id="383" r:id="rId57"/>
    <p:sldId id="364" r:id="rId58"/>
    <p:sldId id="384" r:id="rId59"/>
    <p:sldId id="374" r:id="rId60"/>
    <p:sldId id="385" r:id="rId61"/>
    <p:sldId id="380" r:id="rId62"/>
    <p:sldId id="386" r:id="rId63"/>
    <p:sldId id="375" r:id="rId64"/>
    <p:sldId id="387" r:id="rId65"/>
    <p:sldId id="376" r:id="rId66"/>
    <p:sldId id="388" r:id="rId67"/>
    <p:sldId id="377" r:id="rId68"/>
    <p:sldId id="379" r:id="rId69"/>
    <p:sldId id="378" r:id="rId70"/>
    <p:sldId id="395" r:id="rId71"/>
    <p:sldId id="396" r:id="rId72"/>
    <p:sldId id="398" r:id="rId73"/>
    <p:sldId id="397" r:id="rId74"/>
    <p:sldId id="360" r:id="rId75"/>
    <p:sldId id="389" r:id="rId76"/>
    <p:sldId id="355" r:id="rId77"/>
    <p:sldId id="356" r:id="rId78"/>
    <p:sldId id="399" r:id="rId79"/>
    <p:sldId id="400" r:id="rId80"/>
    <p:sldId id="390" r:id="rId81"/>
    <p:sldId id="401" r:id="rId82"/>
    <p:sldId id="393" r:id="rId83"/>
    <p:sldId id="394" r:id="rId84"/>
    <p:sldId id="392" r:id="rId85"/>
    <p:sldId id="402" r:id="rId86"/>
    <p:sldId id="450" r:id="rId87"/>
    <p:sldId id="451" r:id="rId88"/>
    <p:sldId id="452" r:id="rId89"/>
    <p:sldId id="453" r:id="rId90"/>
    <p:sldId id="454" r:id="rId91"/>
    <p:sldId id="455" r:id="rId92"/>
    <p:sldId id="456" r:id="rId93"/>
    <p:sldId id="423" r:id="rId94"/>
    <p:sldId id="424" r:id="rId95"/>
    <p:sldId id="425" r:id="rId96"/>
    <p:sldId id="426" r:id="rId97"/>
    <p:sldId id="427" r:id="rId98"/>
    <p:sldId id="428" r:id="rId99"/>
    <p:sldId id="429" r:id="rId100"/>
    <p:sldId id="486" r:id="rId101"/>
    <p:sldId id="484" r:id="rId102"/>
    <p:sldId id="365" r:id="rId103"/>
    <p:sldId id="357" r:id="rId104"/>
    <p:sldId id="440" r:id="rId105"/>
    <p:sldId id="430" r:id="rId106"/>
    <p:sldId id="431" r:id="rId107"/>
    <p:sldId id="432" r:id="rId108"/>
    <p:sldId id="433" r:id="rId109"/>
    <p:sldId id="439" r:id="rId110"/>
    <p:sldId id="407" r:id="rId111"/>
    <p:sldId id="443" r:id="rId112"/>
    <p:sldId id="441" r:id="rId113"/>
    <p:sldId id="442" r:id="rId114"/>
    <p:sldId id="408" r:id="rId115"/>
    <p:sldId id="446" r:id="rId116"/>
    <p:sldId id="447" r:id="rId117"/>
    <p:sldId id="448" r:id="rId118"/>
    <p:sldId id="449" r:id="rId119"/>
    <p:sldId id="444" r:id="rId120"/>
    <p:sldId id="445" r:id="rId121"/>
    <p:sldId id="413" r:id="rId122"/>
    <p:sldId id="409" r:id="rId123"/>
    <p:sldId id="403" r:id="rId124"/>
    <p:sldId id="404" r:id="rId125"/>
    <p:sldId id="405" r:id="rId126"/>
    <p:sldId id="406" r:id="rId127"/>
    <p:sldId id="434" r:id="rId128"/>
    <p:sldId id="435" r:id="rId129"/>
    <p:sldId id="436" r:id="rId130"/>
    <p:sldId id="437" r:id="rId131"/>
    <p:sldId id="438" r:id="rId132"/>
    <p:sldId id="366" r:id="rId133"/>
    <p:sldId id="410" r:id="rId134"/>
    <p:sldId id="358" r:id="rId135"/>
    <p:sldId id="411" r:id="rId136"/>
    <p:sldId id="367" r:id="rId137"/>
    <p:sldId id="412" r:id="rId138"/>
    <p:sldId id="457" r:id="rId139"/>
    <p:sldId id="461" r:id="rId140"/>
    <p:sldId id="415" r:id="rId141"/>
    <p:sldId id="458" r:id="rId142"/>
    <p:sldId id="459" r:id="rId143"/>
    <p:sldId id="483" r:id="rId144"/>
    <p:sldId id="416" r:id="rId145"/>
    <p:sldId id="460" r:id="rId146"/>
    <p:sldId id="462" r:id="rId147"/>
    <p:sldId id="463" r:id="rId148"/>
    <p:sldId id="464" r:id="rId149"/>
    <p:sldId id="465" r:id="rId150"/>
    <p:sldId id="466" r:id="rId151"/>
    <p:sldId id="477" r:id="rId152"/>
    <p:sldId id="417" r:id="rId153"/>
    <p:sldId id="418" r:id="rId154"/>
    <p:sldId id="420" r:id="rId155"/>
    <p:sldId id="373" r:id="rId156"/>
    <p:sldId id="421" r:id="rId157"/>
    <p:sldId id="475" r:id="rId158"/>
    <p:sldId id="474" r:id="rId159"/>
    <p:sldId id="476" r:id="rId160"/>
    <p:sldId id="422" r:id="rId161"/>
    <p:sldId id="467" r:id="rId162"/>
    <p:sldId id="468" r:id="rId163"/>
    <p:sldId id="469" r:id="rId164"/>
    <p:sldId id="470" r:id="rId165"/>
    <p:sldId id="471" r:id="rId166"/>
    <p:sldId id="472" r:id="rId167"/>
    <p:sldId id="473" r:id="rId168"/>
    <p:sldId id="487" r:id="rId169"/>
    <p:sldId id="270" r:id="rId170"/>
    <p:sldId id="269" r:id="rId171"/>
    <p:sldId id="515" r:id="rId17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88468" autoAdjust="0"/>
  </p:normalViewPr>
  <p:slideViewPr>
    <p:cSldViewPr>
      <p:cViewPr varScale="1">
        <p:scale>
          <a:sx n="85" d="100"/>
          <a:sy n="85" d="100"/>
        </p:scale>
        <p:origin x="1401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tableStyles" Target="tableStyles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viewProps" Target="viewProp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theme" Target="theme/theme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D6CB1-C28C-4AC0-9E57-7AED4F13BECC}" type="datetimeFigureOut">
              <a:rPr lang="zh-CN" altLang="en-US" smtClean="0"/>
              <a:pPr/>
              <a:t>2023/9/17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67A7B-7D8A-4E03-B174-B330004503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361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169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588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37690CB0-3BA7-4B7A-9A43-3904F46241E2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79712" y="6243638"/>
            <a:ext cx="576064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0084447-99C3-406B-8252-0DE4F691B7B8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9703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29706" name="Picture 10" descr="C:\Users\osmond\Desktop\centos5-fig\centos-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404664"/>
            <a:ext cx="1584175" cy="52026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04E7F7-D801-453F-A1BE-C13983D86E0A}" type="datetime2">
              <a:rPr lang="zh-CN" altLang="en-US" smtClean="0"/>
              <a:pPr/>
              <a:t>2023年9月17日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9EA958-CD70-4A2C-BFA8-AED3B8799EE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BE81E9-8965-42B3-8D4D-CC79855E8E54}" type="datetime2">
              <a:rPr lang="zh-CN" altLang="en-US" smtClean="0"/>
              <a:pPr/>
              <a:t>2023年9月17日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B5142D-38AE-4EE8-8F37-3DA5582FC58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884F6B-D068-45E9-B250-41F0C46488DC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D04BF8-6477-4AD8-AE76-E862F9A9539D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BC4EA2-A6CE-4637-87A2-EC07E3DEA92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398933-8963-4CC0-A2A0-8E94422432E5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BF38D9-BAD1-45FB-9FDB-0A91F158388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EFEF0A-1B79-46C8-B089-391695B7BF35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1CC6B2-47BC-4937-A433-8DD3C9320D9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F955AF-1AF1-446A-8FF6-6D4573D0F8BE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98B621-1CDB-4F7E-B259-2916F1F1F3B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504450-0474-4DD3-B169-507782F5A0E4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62CF37-0CC3-4895-B3BD-2DC3B191FCB6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0CA695-0C41-4294-A398-BA94AD508846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E32B07-D652-428D-A8EA-7239BD1CA35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fld id="{B8C40DAD-E20B-41EC-B788-3EAE527B1E0B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11760" y="6248400"/>
            <a:ext cx="532859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fld id="{947CB985-09D2-4724-917F-80B7A7E07E0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867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10" name="Picture 10" descr="C:\Users\osmond\Desktop\centos5-fig\centos-logo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20273" y="332656"/>
            <a:ext cx="1584175" cy="52026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hyperlink" Target="http://man.cx/grep" TargetMode="Externa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n.cx/sed" TargetMode="Externa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undleVim/Vundle.vi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://p7zip.sourceforge.net/" TargetMode="External"/><Relationship Id="rId2" Type="http://schemas.openxmlformats.org/officeDocument/2006/relationships/hyperlink" Target="http://www.7-zip.org/" TargetMode="Externa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060575"/>
            <a:ext cx="7991475" cy="1576388"/>
          </a:xfrm>
        </p:spPr>
        <p:txBody>
          <a:bodyPr/>
          <a:lstStyle/>
          <a:p>
            <a:pPr algn="r"/>
            <a:r>
              <a:rPr lang="zh-CN" altLang="en-US" sz="4600" dirty="0"/>
              <a:t>第</a:t>
            </a:r>
            <a:r>
              <a:rPr lang="en-US" altLang="zh-CN" sz="4600" dirty="0"/>
              <a:t>2</a:t>
            </a:r>
            <a:r>
              <a:rPr lang="zh-CN" altLang="en-US" sz="4600" dirty="0"/>
              <a:t>章</a:t>
            </a:r>
            <a:br>
              <a:rPr lang="en-US" altLang="zh-CN" sz="4600" dirty="0"/>
            </a:br>
            <a:r>
              <a:rPr lang="en-US" altLang="zh-CN" sz="4600" dirty="0"/>
              <a:t>Linux</a:t>
            </a:r>
            <a:r>
              <a:rPr lang="zh-CN" altLang="en-US" sz="4600" dirty="0"/>
              <a:t>操作基础</a:t>
            </a: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2771775" y="4724400"/>
            <a:ext cx="41052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/>
              <a:t>主讲人： 梁如军</a:t>
            </a:r>
          </a:p>
          <a:p>
            <a:pPr algn="ctr">
              <a:spcBef>
                <a:spcPct val="50000"/>
              </a:spcBef>
            </a:pPr>
            <a:r>
              <a:rPr lang="en-US" altLang="zh-CN" sz="2000" b="1" dirty="0"/>
              <a:t>2015-05-05</a:t>
            </a:r>
            <a:endParaRPr lang="zh-CN" altLang="en-US" sz="2000" b="1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071678"/>
            <a:ext cx="3372434" cy="4357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命令格式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/>
          <a:p>
            <a:pPr algn="ctr"/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pPr algn="ctr"/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正则表达式举例 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100</a:t>
            </a:fld>
            <a:endParaRPr lang="en-US" altLang="zh-CN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340768"/>
            <a:ext cx="3106737" cy="482453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...</a:t>
            </a:r>
            <a:r>
              <a:rPr lang="en-US" altLang="zh-CN" sz="2400" dirty="0"/>
              <a:t>x..x..x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^d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^the</a:t>
            </a:r>
          </a:p>
          <a:p>
            <a:pPr>
              <a:lnSpc>
                <a:spcPct val="90000"/>
              </a:lnSpc>
            </a:pPr>
            <a:r>
              <a:rPr lang="en-US" altLang="zh-CN" sz="2400" dirty="0" err="1"/>
              <a:t>sh</a:t>
            </a:r>
            <a:r>
              <a:rPr lang="en-US" altLang="zh-CN" sz="2400" dirty="0"/>
              <a:t>$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^....$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^$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\.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^.2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\*\.pas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t.*\.</a:t>
            </a:r>
            <a:r>
              <a:rPr lang="en-US" altLang="zh-CN" sz="2400" dirty="0" err="1"/>
              <a:t>sh</a:t>
            </a:r>
            <a:r>
              <a:rPr lang="en-US" altLang="zh-CN" sz="2400" dirty="0"/>
              <a:t>$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t*\.</a:t>
            </a:r>
            <a:r>
              <a:rPr lang="en-US" altLang="zh-CN" sz="2400" dirty="0" err="1"/>
              <a:t>sh</a:t>
            </a:r>
            <a:r>
              <a:rPr lang="en-US" altLang="zh-CN" sz="2400" dirty="0"/>
              <a:t>$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.a.*</a:t>
            </a: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4283968" y="1484784"/>
            <a:ext cx="3960440" cy="4608512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800" kern="0" dirty="0">
                <a:latin typeface="+mn-lt"/>
                <a:ea typeface="+mn-ea"/>
              </a:rPr>
              <a:t>[]</a:t>
            </a:r>
            <a:r>
              <a:rPr lang="zh-CN" altLang="en-US" sz="2800" kern="0" dirty="0">
                <a:latin typeface="+mn-lt"/>
                <a:ea typeface="+mn-ea"/>
              </a:rPr>
              <a:t>中都是单个字符匹配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[0123456789]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[0-9]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a-zA-Z0-9\-]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[^0-9]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[^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abc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^[^1]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400" dirty="0"/>
              <a:t>[</a:t>
            </a:r>
            <a:r>
              <a:rPr lang="en-US" altLang="zh-CN" sz="2400" dirty="0" err="1"/>
              <a:t>Gg</a:t>
            </a:r>
            <a:r>
              <a:rPr lang="en-US" altLang="zh-CN" sz="2400" dirty="0"/>
              <a:t>]</a:t>
            </a:r>
            <a:r>
              <a:rPr lang="en-US" altLang="zh-CN" sz="2400" dirty="0" err="1"/>
              <a:t>reen</a:t>
            </a:r>
            <a:endParaRPr lang="en-US" altLang="zh-CN" sz="2400" kern="0" dirty="0">
              <a:latin typeface="+mn-lt"/>
              <a:ea typeface="+mn-ea"/>
            </a:endParaRP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400" kern="0" dirty="0">
                <a:latin typeface="+mn-lt"/>
                <a:ea typeface="+mn-ea"/>
              </a:rPr>
              <a:t>[a-z][a-z]*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400" kern="0" dirty="0">
                <a:latin typeface="+mn-lt"/>
                <a:ea typeface="+mn-ea"/>
              </a:rPr>
              <a:t>^\.[0-9][0-9]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US" altLang="zh-CN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正则表达式举例 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22205"/>
          </a:xfrm>
        </p:spPr>
        <p:txBody>
          <a:bodyPr/>
          <a:lstStyle/>
          <a:p>
            <a:r>
              <a:rPr lang="en-US" altLang="zh-CN" sz="2400" dirty="0" err="1"/>
              <a:t>gr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a|e</a:t>
            </a:r>
            <a:r>
              <a:rPr lang="en-US" altLang="zh-CN" sz="2400" dirty="0"/>
              <a:t>)y </a:t>
            </a:r>
          </a:p>
          <a:p>
            <a:r>
              <a:rPr lang="en-US" altLang="zh-CN" sz="2400" dirty="0"/>
              <a:t>(^To:|^From:) (</a:t>
            </a:r>
            <a:r>
              <a:rPr lang="en-US" altLang="zh-CN" sz="2400" dirty="0" err="1"/>
              <a:t>Seaman|Ramsay</a:t>
            </a:r>
            <a:r>
              <a:rPr lang="en-US" altLang="zh-CN" sz="2400" dirty="0"/>
              <a:t> )</a:t>
            </a:r>
          </a:p>
          <a:p>
            <a:r>
              <a:rPr lang="en-US" altLang="zh-CN" sz="2400" dirty="0"/>
              <a:t>[0-9]\{2\}-[0-9]\{2\}-[0-9]\{4\}</a:t>
            </a:r>
          </a:p>
          <a:p>
            <a:r>
              <a:rPr lang="en-US" altLang="zh-CN" sz="2400" dirty="0"/>
              <a:t>(</a:t>
            </a:r>
            <a:r>
              <a:rPr lang="en-US" altLang="zh-CN" sz="2400" dirty="0" err="1"/>
              <a:t>yellow|red</a:t>
            </a:r>
            <a:r>
              <a:rPr lang="en-US" altLang="zh-CN" sz="2400" dirty="0"/>
              <a:t>) flower(s)?</a:t>
            </a:r>
          </a:p>
          <a:p>
            <a:endParaRPr lang="en-US" altLang="zh-CN" sz="2400" dirty="0"/>
          </a:p>
          <a:p>
            <a:r>
              <a:rPr lang="da-DK" altLang="zh-CN" sz="2400" dirty="0"/>
              <a:t>/etc/rc\.d/init\.d/httpd</a:t>
            </a:r>
          </a:p>
          <a:p>
            <a:r>
              <a:rPr lang="da-DK" altLang="zh-CN" sz="2400" dirty="0"/>
              <a:t>/usr/sbin/httpd(\.worker)?</a:t>
            </a:r>
          </a:p>
          <a:p>
            <a:r>
              <a:rPr lang="da-DK" altLang="zh-CN" sz="2400" dirty="0"/>
              <a:t>/var/www(/.*)?/logs(/.*)? </a:t>
            </a:r>
          </a:p>
          <a:p>
            <a:r>
              <a:rPr lang="da-DK" altLang="zh-CN" sz="2400" dirty="0"/>
              <a:t>/var/log/apache(2)?(/.*)? </a:t>
            </a:r>
          </a:p>
          <a:p>
            <a:r>
              <a:rPr lang="da-DK" altLang="zh-CN" sz="2400" dirty="0"/>
              <a:t>/var/www/[^/]*/cgi-bin(/.*)?</a:t>
            </a:r>
          </a:p>
          <a:p>
            <a:r>
              <a:rPr lang="da-DK" altLang="zh-CN" sz="2400" dirty="0"/>
              <a:t>/srv/([^/]*/)?www(/.*)? </a:t>
            </a:r>
          </a:p>
          <a:p>
            <a:r>
              <a:rPr lang="da-DK" altLang="zh-CN" sz="2400" dirty="0"/>
              <a:t>/usr/lib(64)?/httpd(/.*)?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101</a:t>
            </a:fld>
            <a:endParaRPr lang="en-US" altLang="zh-CN" dirty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文本文件操作命令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102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常用的文本文件提取命令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103</a:t>
            </a:fld>
            <a:endParaRPr lang="en-US" altLang="zh-CN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435280" cy="4498076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09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787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命令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功能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93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cat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、</a:t>
                      </a: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tac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滚屏显示文本文件内容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3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more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、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less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分屏显示文本文件内容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3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head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、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tail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显示文本文件的前或后若干行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（横向截取文本文件内容）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33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cut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纵向切割出文本指定的部分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（纵向截取文本文件内容）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59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grep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在文本文件中查找指定的字符串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（按关键字</a:t>
                      </a:r>
                      <a:r>
                        <a:rPr lang="zh-CN" altLang="en-US" sz="2800" dirty="0"/>
                        <a:t>提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取文本文件中匹配的行）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文本显示命令举例</a:t>
            </a:r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</p:nvPr>
        </p:nvGraphicFramePr>
        <p:xfrm>
          <a:off x="374847" y="1412776"/>
          <a:ext cx="8229601" cy="4516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4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命令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举例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cat /etc/</a:t>
                      </a:r>
                      <a:r>
                        <a:rPr lang="en-US" altLang="zh-CN" dirty="0" err="1"/>
                        <a:t>passwd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滚屏显示文件</a:t>
                      </a:r>
                      <a:r>
                        <a:rPr lang="en-US" altLang="zh-CN" dirty="0"/>
                        <a:t>/etc/</a:t>
                      </a:r>
                      <a:r>
                        <a:rPr lang="en-US" altLang="zh-CN" dirty="0" err="1"/>
                        <a:t>passwd</a:t>
                      </a:r>
                      <a:r>
                        <a:rPr lang="zh-CN" altLang="en-US" dirty="0"/>
                        <a:t>的内容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cat -n /etc/</a:t>
                      </a:r>
                      <a:r>
                        <a:rPr lang="en-US" altLang="zh-CN" dirty="0" err="1"/>
                        <a:t>passwd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滚屏显示文件</a:t>
                      </a:r>
                      <a:r>
                        <a:rPr lang="en-US" altLang="zh-CN" dirty="0"/>
                        <a:t>/etc/</a:t>
                      </a:r>
                      <a:r>
                        <a:rPr lang="en-US" altLang="zh-CN" dirty="0" err="1"/>
                        <a:t>passwd</a:t>
                      </a:r>
                      <a:r>
                        <a:rPr lang="zh-CN" altLang="en-US" dirty="0"/>
                        <a:t>的内容，并显示行号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more /etc/</a:t>
                      </a:r>
                      <a:r>
                        <a:rPr lang="en-US" altLang="zh-CN" dirty="0" err="1"/>
                        <a:t>passwd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分屏显示文件</a:t>
                      </a:r>
                      <a:r>
                        <a:rPr lang="en-US" altLang="zh-CN" dirty="0"/>
                        <a:t>/etc/</a:t>
                      </a:r>
                      <a:r>
                        <a:rPr lang="en-US" altLang="zh-CN" dirty="0" err="1"/>
                        <a:t>passwd</a:t>
                      </a:r>
                      <a:r>
                        <a:rPr lang="zh-CN" altLang="en-US" dirty="0"/>
                        <a:t>的内容（注意空格键、回车键和</a:t>
                      </a:r>
                      <a:r>
                        <a:rPr lang="en-US" altLang="zh-CN" dirty="0"/>
                        <a:t>q</a:t>
                      </a:r>
                      <a:r>
                        <a:rPr lang="zh-CN" altLang="en-US" dirty="0"/>
                        <a:t>的使用）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more +10 /etc/</a:t>
                      </a:r>
                      <a:r>
                        <a:rPr lang="en-US" altLang="zh-CN" dirty="0" err="1"/>
                        <a:t>passwd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从第</a:t>
                      </a:r>
                      <a:r>
                        <a:rPr lang="en-US" altLang="zh-CN" dirty="0"/>
                        <a:t>10</a:t>
                      </a:r>
                      <a:r>
                        <a:rPr lang="zh-CN" altLang="en-US" dirty="0"/>
                        <a:t>行分屏显示文件</a:t>
                      </a:r>
                      <a:r>
                        <a:rPr lang="en-US" altLang="zh-CN" dirty="0"/>
                        <a:t>/etc/</a:t>
                      </a:r>
                      <a:r>
                        <a:rPr lang="en-US" altLang="zh-CN" dirty="0" err="1"/>
                        <a:t>passwd</a:t>
                      </a:r>
                      <a:r>
                        <a:rPr lang="zh-CN" altLang="en-US" dirty="0"/>
                        <a:t>的内容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less /etc/</a:t>
                      </a:r>
                      <a:r>
                        <a:rPr lang="en-US" altLang="zh-CN" dirty="0" err="1"/>
                        <a:t>passwd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分屏显示文件</a:t>
                      </a:r>
                      <a:r>
                        <a:rPr lang="en-US" altLang="zh-CN" dirty="0"/>
                        <a:t>/etc/</a:t>
                      </a:r>
                      <a:r>
                        <a:rPr lang="en-US" altLang="zh-CN" dirty="0" err="1"/>
                        <a:t>passwd</a:t>
                      </a:r>
                      <a:r>
                        <a:rPr lang="zh-CN" altLang="en-US" dirty="0"/>
                        <a:t>的内容（注意空格键、回车键、</a:t>
                      </a:r>
                      <a:r>
                        <a:rPr lang="en-US" altLang="zh-CN" dirty="0" err="1"/>
                        <a:t>PgDn</a:t>
                      </a:r>
                      <a:r>
                        <a:rPr lang="zh-CN" altLang="en-US" dirty="0"/>
                        <a:t>键、</a:t>
                      </a:r>
                      <a:r>
                        <a:rPr lang="en-US" altLang="zh-CN" dirty="0" err="1"/>
                        <a:t>PgUp</a:t>
                      </a:r>
                      <a:r>
                        <a:rPr lang="zh-CN" altLang="en-US" dirty="0"/>
                        <a:t>键和</a:t>
                      </a:r>
                      <a:r>
                        <a:rPr lang="en-US" altLang="zh-CN" dirty="0"/>
                        <a:t>q</a:t>
                      </a:r>
                      <a:r>
                        <a:rPr lang="zh-CN" altLang="en-US" dirty="0"/>
                        <a:t>的使用）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head -4 </a:t>
                      </a:r>
                      <a:r>
                        <a:rPr lang="en-US" altLang="zh-CN" dirty="0" err="1"/>
                        <a:t>myalllist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显示文件</a:t>
                      </a:r>
                      <a:r>
                        <a:rPr lang="en-US" altLang="zh-CN" dirty="0" err="1"/>
                        <a:t>myalllist</a:t>
                      </a:r>
                      <a:r>
                        <a:rPr lang="zh-CN" altLang="en-US" dirty="0"/>
                        <a:t>前</a:t>
                      </a:r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行的内容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tail -4 </a:t>
                      </a:r>
                      <a:r>
                        <a:rPr lang="en-US" altLang="zh-CN" dirty="0" err="1"/>
                        <a:t>myalllist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显示文件</a:t>
                      </a:r>
                      <a:r>
                        <a:rPr lang="en-US" altLang="zh-CN" dirty="0" err="1"/>
                        <a:t>myalllist</a:t>
                      </a:r>
                      <a:r>
                        <a:rPr lang="zh-CN" altLang="en-US" dirty="0"/>
                        <a:t>后</a:t>
                      </a:r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行的内容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tail +10 </a:t>
                      </a:r>
                      <a:r>
                        <a:rPr lang="en-US" altLang="zh-CN" dirty="0" err="1"/>
                        <a:t>myalllist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显示文件</a:t>
                      </a:r>
                      <a:r>
                        <a:rPr lang="en-US" altLang="zh-CN" dirty="0" err="1"/>
                        <a:t>myalllist</a:t>
                      </a:r>
                      <a:r>
                        <a:rPr lang="zh-CN" altLang="en-US" dirty="0"/>
                        <a:t>从</a:t>
                      </a:r>
                      <a:r>
                        <a:rPr lang="en-US" altLang="zh-CN" dirty="0"/>
                        <a:t>10</a:t>
                      </a:r>
                      <a:r>
                        <a:rPr lang="zh-CN" altLang="en-US" dirty="0"/>
                        <a:t>行开始到文件尾的内容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tail -f /</a:t>
                      </a:r>
                      <a:r>
                        <a:rPr lang="en-US" altLang="zh-CN" dirty="0" err="1"/>
                        <a:t>var</a:t>
                      </a:r>
                      <a:r>
                        <a:rPr lang="en-US" altLang="zh-CN" dirty="0"/>
                        <a:t>/log/messages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跟踪显示不断增长的文件结尾内容（通常用于显示日志文件）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104</a:t>
            </a:fld>
            <a:endParaRPr lang="en-US" altLang="zh-CN" dirty="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grep</a:t>
            </a:r>
            <a:r>
              <a:rPr lang="en-US" altLang="zh-CN" dirty="0"/>
              <a:t> 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3200" dirty="0" err="1">
                <a:hlinkClick r:id="rId2" tooltip="http://man.cx/grep"/>
              </a:rPr>
              <a:t>grep</a:t>
            </a:r>
            <a:r>
              <a:rPr lang="zh-CN" altLang="en-US" sz="3200" dirty="0"/>
              <a:t>（</a:t>
            </a:r>
            <a:r>
              <a:rPr lang="en-US" altLang="zh-CN" sz="3200" dirty="0"/>
              <a:t>global search regular expression</a:t>
            </a:r>
            <a:r>
              <a:rPr lang="zh-CN" altLang="en-US" sz="3200" dirty="0"/>
              <a:t>）</a:t>
            </a:r>
            <a:r>
              <a:rPr lang="zh-CN" altLang="en-US" sz="2800" dirty="0"/>
              <a:t>是一个强大的文本搜索工具。</a:t>
            </a:r>
            <a:r>
              <a:rPr lang="en-US" altLang="zh-CN" sz="2800" dirty="0" err="1"/>
              <a:t>grep</a:t>
            </a:r>
            <a:r>
              <a:rPr lang="en-US" altLang="zh-CN" sz="2800" dirty="0"/>
              <a:t> </a:t>
            </a:r>
            <a:r>
              <a:rPr lang="zh-CN" altLang="en-US" sz="2800" dirty="0"/>
              <a:t>使用正则表达式搜索文本，并把匹配的行打印出来。</a:t>
            </a:r>
          </a:p>
          <a:p>
            <a:pPr>
              <a:lnSpc>
                <a:spcPct val="80000"/>
              </a:lnSpc>
            </a:pPr>
            <a:r>
              <a:rPr lang="en-US" altLang="zh-CN" sz="2800" dirty="0"/>
              <a:t>UNIX </a:t>
            </a:r>
            <a:r>
              <a:rPr lang="zh-CN" altLang="en-US" sz="2800" dirty="0"/>
              <a:t>的 </a:t>
            </a:r>
            <a:r>
              <a:rPr lang="en-US" altLang="zh-CN" sz="2800" dirty="0" err="1"/>
              <a:t>grep</a:t>
            </a:r>
            <a:r>
              <a:rPr lang="en-US" altLang="zh-CN" sz="2800" dirty="0"/>
              <a:t> </a:t>
            </a:r>
            <a:r>
              <a:rPr lang="zh-CN" altLang="en-US" sz="2800" dirty="0"/>
              <a:t>家族包括 </a:t>
            </a:r>
            <a:r>
              <a:rPr lang="en-US" altLang="zh-CN" sz="2800" dirty="0" err="1"/>
              <a:t>grep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egrep</a:t>
            </a:r>
            <a:r>
              <a:rPr lang="en-US" altLang="zh-CN" sz="2800" dirty="0"/>
              <a:t> </a:t>
            </a:r>
            <a:r>
              <a:rPr lang="zh-CN" altLang="en-US" sz="2800" dirty="0"/>
              <a:t>和 </a:t>
            </a:r>
            <a:r>
              <a:rPr lang="en-US" altLang="zh-CN" sz="2800" dirty="0" err="1"/>
              <a:t>fgrep</a:t>
            </a:r>
            <a:r>
              <a:rPr lang="zh-CN" altLang="en-US" sz="2800" dirty="0"/>
              <a:t>： 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 err="1"/>
              <a:t>grep</a:t>
            </a:r>
            <a:r>
              <a:rPr lang="en-US" altLang="zh-CN" sz="2400" dirty="0"/>
              <a:t> </a:t>
            </a:r>
            <a:r>
              <a:rPr lang="zh-CN" altLang="en-US" sz="2400" dirty="0"/>
              <a:t>使用 </a:t>
            </a:r>
            <a:r>
              <a:rPr lang="en-US" altLang="zh-CN" sz="2400" dirty="0"/>
              <a:t>Basic regular expression (BRE) </a:t>
            </a:r>
            <a:r>
              <a:rPr lang="zh-CN" altLang="en-US" sz="2400" dirty="0"/>
              <a:t>书写匹配模式，等效于 </a:t>
            </a: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</a:rPr>
              <a:t>grep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 -G</a:t>
            </a:r>
            <a:endParaRPr lang="zh-CN" altLang="en-US" sz="2400" dirty="0"/>
          </a:p>
          <a:p>
            <a:pPr lvl="1">
              <a:lnSpc>
                <a:spcPct val="80000"/>
              </a:lnSpc>
            </a:pPr>
            <a:r>
              <a:rPr lang="en-US" altLang="zh-CN" sz="2400" dirty="0" err="1"/>
              <a:t>egrep</a:t>
            </a:r>
            <a:r>
              <a:rPr lang="en-US" altLang="zh-CN" sz="2400" dirty="0"/>
              <a:t> </a:t>
            </a:r>
            <a:r>
              <a:rPr lang="zh-CN" altLang="en-US" sz="2400" dirty="0"/>
              <a:t>使用 </a:t>
            </a:r>
            <a:r>
              <a:rPr lang="en-US" altLang="zh-CN" sz="2400" dirty="0"/>
              <a:t>Extended regular expression (ERE) </a:t>
            </a:r>
            <a:r>
              <a:rPr lang="zh-CN" altLang="en-US" sz="2400" dirty="0"/>
              <a:t>书写匹配模式，等效于 </a:t>
            </a: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</a:rPr>
              <a:t>grep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 -E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 err="1"/>
              <a:t>fgrep</a:t>
            </a:r>
            <a:r>
              <a:rPr lang="en-US" altLang="zh-CN" sz="2400" dirty="0"/>
              <a:t> </a:t>
            </a:r>
            <a:r>
              <a:rPr lang="zh-CN" altLang="en-US" sz="2400" dirty="0"/>
              <a:t>不使用任何正则表达式书写匹配模式（以固定字符串对待），执行快速搜索，等效于 </a:t>
            </a: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</a:rPr>
              <a:t>grep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 -F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105</a:t>
            </a:fld>
            <a:endParaRPr lang="en-US" altLang="zh-CN" dirty="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grep</a:t>
            </a:r>
            <a:r>
              <a:rPr lang="en-US" altLang="zh-CN" dirty="0"/>
              <a:t> </a:t>
            </a:r>
            <a:r>
              <a:rPr lang="zh-CN" altLang="en-US" dirty="0"/>
              <a:t>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zh-CN" altLang="en-US" dirty="0"/>
              <a:t>格式</a:t>
            </a:r>
            <a:endParaRPr lang="en-US" altLang="zh-CN" dirty="0"/>
          </a:p>
          <a:p>
            <a:pPr lvl="1"/>
            <a:r>
              <a:rPr lang="en-US" altLang="zh-CN" dirty="0" err="1"/>
              <a:t>grep</a:t>
            </a:r>
            <a:r>
              <a:rPr lang="en-US" altLang="zh-CN" dirty="0"/>
              <a:t> [options] PATTERN [FILE...]</a:t>
            </a:r>
          </a:p>
          <a:p>
            <a:r>
              <a:rPr lang="zh-CN" altLang="en-US" dirty="0"/>
              <a:t>说明</a:t>
            </a:r>
            <a:endParaRPr lang="en-US" altLang="zh-CN" dirty="0"/>
          </a:p>
          <a:p>
            <a:pPr lvl="1"/>
            <a:r>
              <a:rPr lang="en-US" altLang="zh-CN" dirty="0"/>
              <a:t>PATTERN </a:t>
            </a:r>
            <a:r>
              <a:rPr lang="zh-CN" altLang="en-US" dirty="0"/>
              <a:t>是查找条件</a:t>
            </a:r>
            <a:endParaRPr lang="en-US" altLang="zh-CN" dirty="0"/>
          </a:p>
          <a:p>
            <a:pPr lvl="2"/>
            <a:r>
              <a:rPr lang="zh-CN" altLang="en-US" dirty="0"/>
              <a:t>可以是普通字符串</a:t>
            </a:r>
            <a:endParaRPr lang="en-US" altLang="zh-CN" dirty="0"/>
          </a:p>
          <a:p>
            <a:pPr lvl="2"/>
            <a:r>
              <a:rPr lang="zh-CN" altLang="en-US" dirty="0"/>
              <a:t>可以是正则表达式，</a:t>
            </a:r>
            <a:r>
              <a:rPr lang="zh-CN" altLang="zh-CN" dirty="0"/>
              <a:t>通常用单引号将</a:t>
            </a:r>
            <a:r>
              <a:rPr lang="en-US" altLang="zh-CN" dirty="0"/>
              <a:t>RE</a:t>
            </a:r>
            <a:r>
              <a:rPr lang="zh-CN" altLang="zh-CN" dirty="0"/>
              <a:t>括起来。</a:t>
            </a:r>
            <a:endParaRPr lang="zh-CN" altLang="en-US" dirty="0"/>
          </a:p>
          <a:p>
            <a:pPr lvl="1"/>
            <a:r>
              <a:rPr lang="en-US" altLang="zh-CN" dirty="0"/>
              <a:t>FILE </a:t>
            </a:r>
            <a:r>
              <a:rPr lang="zh-CN" altLang="en-US" dirty="0"/>
              <a:t>是要查找的文件，可以是用空格间隔的多个文件，也</a:t>
            </a:r>
            <a:r>
              <a:rPr lang="zh-CN" altLang="zh-CN" dirty="0"/>
              <a:t>可是使用</a:t>
            </a:r>
            <a:r>
              <a:rPr lang="en-US" altLang="zh-CN" dirty="0"/>
              <a:t>Shell</a:t>
            </a:r>
            <a:r>
              <a:rPr lang="zh-CN" altLang="zh-CN" dirty="0"/>
              <a:t>的通配符在多个文件中查找</a:t>
            </a:r>
            <a:r>
              <a:rPr lang="en-US" altLang="zh-CN" dirty="0"/>
              <a:t>PATTERN</a:t>
            </a:r>
            <a:r>
              <a:rPr lang="zh-CN" altLang="en-US" dirty="0"/>
              <a:t>，省略时表示在标准输入中查找。</a:t>
            </a:r>
            <a:endParaRPr lang="en-US" altLang="zh-CN" dirty="0"/>
          </a:p>
          <a:p>
            <a:pPr lvl="1"/>
            <a:r>
              <a:rPr lang="en-US" altLang="zh-CN" dirty="0" err="1"/>
              <a:t>grep</a:t>
            </a:r>
            <a:r>
              <a:rPr lang="zh-CN" altLang="zh-CN" dirty="0"/>
              <a:t>命令不会对输入文件进行任何修改或影响，可以使用输出重定向将结果存为文件。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106</a:t>
            </a:fld>
            <a:endParaRPr lang="en-US" altLang="zh-CN" dirty="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grep</a:t>
            </a:r>
            <a:r>
              <a:rPr lang="zh-CN" altLang="en-US" dirty="0"/>
              <a:t>命令选项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467544" y="1196752"/>
          <a:ext cx="8229602" cy="4937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1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4817">
                <a:tc>
                  <a:txBody>
                    <a:bodyPr/>
                    <a:lstStyle/>
                    <a:p>
                      <a:r>
                        <a:rPr lang="zh-CN" altLang="en-US" dirty="0"/>
                        <a:t>选项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-c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只显示匹配行的次数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-</a:t>
                      </a:r>
                      <a:r>
                        <a:rPr lang="en-US" altLang="zh-CN" sz="2400" dirty="0" err="1"/>
                        <a:t>i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搜索时不区分大小写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-n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输出匹配行的行号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-v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输出不匹配的行（反向选择）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-r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对目录（子目录）的所有文件递归地进行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-l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列出匹配</a:t>
                      </a:r>
                      <a:r>
                        <a:rPr lang="en-US" altLang="zh-CN" sz="2400" dirty="0"/>
                        <a:t>PATTERN</a:t>
                      </a:r>
                      <a:r>
                        <a:rPr lang="zh-CN" altLang="en-US" sz="2400" dirty="0"/>
                        <a:t>的文件名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--color=auto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对匹配内容高亮显示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-A NUM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同时输出匹配行的后 </a:t>
                      </a:r>
                      <a:r>
                        <a:rPr lang="en-US" altLang="zh-CN" sz="2400" dirty="0"/>
                        <a:t>NUM </a:t>
                      </a:r>
                      <a:r>
                        <a:rPr lang="zh-CN" altLang="en-US" sz="2400" dirty="0"/>
                        <a:t>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-B NUM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同时输出匹配行的前 </a:t>
                      </a:r>
                      <a:r>
                        <a:rPr lang="en-US" altLang="zh-CN" sz="2400" dirty="0"/>
                        <a:t>NUM </a:t>
                      </a:r>
                      <a:r>
                        <a:rPr lang="zh-CN" altLang="en-US" sz="2400" dirty="0"/>
                        <a:t>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-C NUM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同时输出匹配行的前、后各 </a:t>
                      </a:r>
                      <a:r>
                        <a:rPr lang="en-US" altLang="zh-CN" sz="2400" dirty="0"/>
                        <a:t>NUM </a:t>
                      </a:r>
                      <a:r>
                        <a:rPr lang="zh-CN" altLang="en-US" sz="2400" dirty="0"/>
                        <a:t>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107</a:t>
            </a:fld>
            <a:endParaRPr lang="en-US" altLang="zh-CN" dirty="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grep</a:t>
            </a:r>
            <a:r>
              <a:rPr lang="zh-CN" altLang="en-US" dirty="0"/>
              <a:t>命令举例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在文件 </a:t>
            </a:r>
            <a:r>
              <a:rPr lang="en-US" altLang="zh-CN" dirty="0" err="1"/>
              <a:t>myfile</a:t>
            </a:r>
            <a:r>
              <a:rPr lang="en-US" altLang="zh-CN" dirty="0"/>
              <a:t> </a:t>
            </a:r>
            <a:r>
              <a:rPr lang="zh-CN" altLang="en-US" dirty="0"/>
              <a:t>中查找包含字符串 </a:t>
            </a:r>
            <a:r>
              <a:rPr lang="en-US" altLang="zh-CN" dirty="0" err="1"/>
              <a:t>mystr</a:t>
            </a:r>
            <a:r>
              <a:rPr lang="zh-CN" altLang="en-US" dirty="0"/>
              <a:t>的行</a:t>
            </a:r>
            <a:endParaRPr lang="en-US" altLang="zh-CN" dirty="0"/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grep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mystr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myfile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dirty="0"/>
              <a:t>显示 </a:t>
            </a:r>
            <a:r>
              <a:rPr lang="en-US" altLang="zh-CN" dirty="0" err="1"/>
              <a:t>myfile</a:t>
            </a:r>
            <a:r>
              <a:rPr lang="en-US" altLang="zh-CN" dirty="0"/>
              <a:t> </a:t>
            </a:r>
            <a:r>
              <a:rPr lang="zh-CN" altLang="en-US" dirty="0"/>
              <a:t>中第一个字符为字母的所有行</a:t>
            </a:r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grep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 '^[a-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zA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-Z]' 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myfile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dirty="0"/>
              <a:t>在文件 </a:t>
            </a:r>
            <a:r>
              <a:rPr lang="en-US" altLang="zh-CN" dirty="0" err="1"/>
              <a:t>myfile</a:t>
            </a:r>
            <a:r>
              <a:rPr lang="en-US" altLang="zh-CN" dirty="0"/>
              <a:t> </a:t>
            </a:r>
            <a:r>
              <a:rPr lang="zh-CN" altLang="en-US" dirty="0"/>
              <a:t>中查找首字符不是 </a:t>
            </a:r>
            <a:r>
              <a:rPr lang="en-US" altLang="zh-CN" dirty="0"/>
              <a:t># </a:t>
            </a:r>
            <a:r>
              <a:rPr lang="zh-CN" altLang="en-US" dirty="0"/>
              <a:t>的行（即过滤掉注释行）</a:t>
            </a:r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grep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-v '^#'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myfile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dirty="0"/>
              <a:t>过滤掉</a:t>
            </a:r>
            <a:r>
              <a:rPr lang="en-US" altLang="zh-CN" dirty="0"/>
              <a:t>/etc/samba/</a:t>
            </a:r>
            <a:r>
              <a:rPr lang="en-US" altLang="zh-CN" dirty="0" err="1"/>
              <a:t>smb.conf</a:t>
            </a:r>
            <a:r>
              <a:rPr lang="zh-CN" altLang="en-US" dirty="0"/>
              <a:t>的注释行和空行</a:t>
            </a:r>
            <a:endParaRPr lang="en-US" altLang="zh-CN" dirty="0"/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egrep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-v ‘^#|^$|^;’ /etc/samba/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smb.conf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108</a:t>
            </a:fld>
            <a:endParaRPr lang="en-US" altLang="zh-CN" dirty="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grep</a:t>
            </a:r>
            <a:r>
              <a:rPr lang="zh-CN" altLang="en-US" dirty="0"/>
              <a:t>命令举例续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列出</a:t>
            </a:r>
            <a:r>
              <a:rPr lang="en-US" altLang="zh-CN" dirty="0"/>
              <a:t>/etc</a:t>
            </a:r>
            <a:r>
              <a:rPr lang="zh-CN" altLang="en-US" dirty="0"/>
              <a:t>目录（包括子目录）下所有文件内容中包含字符串“</a:t>
            </a:r>
            <a:r>
              <a:rPr lang="en-US" altLang="zh-CN" dirty="0"/>
              <a:t>root”</a:t>
            </a:r>
            <a:r>
              <a:rPr lang="zh-CN" altLang="en-US" dirty="0"/>
              <a:t>的文件名</a:t>
            </a:r>
            <a:endParaRPr lang="en-US" altLang="zh-CN" dirty="0"/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grep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-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lr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root /etc/*</a:t>
            </a:r>
          </a:p>
          <a:p>
            <a:r>
              <a:rPr lang="zh-CN" altLang="en-US" dirty="0"/>
              <a:t>在文件 </a:t>
            </a:r>
            <a:r>
              <a:rPr lang="en-US" altLang="zh-CN" dirty="0" err="1"/>
              <a:t>myfile</a:t>
            </a:r>
            <a:r>
              <a:rPr lang="en-US" altLang="zh-CN" dirty="0"/>
              <a:t> </a:t>
            </a:r>
            <a:r>
              <a:rPr lang="zh-CN" altLang="en-US" dirty="0"/>
              <a:t>中查找包含字符 </a:t>
            </a:r>
            <a:r>
              <a:rPr lang="en-US" altLang="zh-CN" dirty="0"/>
              <a:t>$</a:t>
            </a:r>
            <a:r>
              <a:rPr lang="zh-CN" altLang="en-US" dirty="0"/>
              <a:t>（在</a:t>
            </a:r>
            <a:r>
              <a:rPr lang="en-US" altLang="zh-CN" dirty="0"/>
              <a:t>RE</a:t>
            </a:r>
            <a:r>
              <a:rPr lang="zh-CN" altLang="en-US" dirty="0"/>
              <a:t>中具有特殊含义）</a:t>
            </a:r>
            <a:r>
              <a:rPr lang="en-US" altLang="zh-CN" dirty="0"/>
              <a:t> </a:t>
            </a:r>
            <a:r>
              <a:rPr lang="zh-CN" altLang="en-US" dirty="0"/>
              <a:t>的行</a:t>
            </a:r>
            <a:endParaRPr lang="en-US" altLang="zh-CN" dirty="0"/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grep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\\$ 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myfile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grep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'\$' 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myfile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fgrep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'$' 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myfile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fgrep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$ 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myfile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109</a:t>
            </a:fld>
            <a:endParaRPr lang="en-US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命令基本格式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一般格式：</a:t>
            </a:r>
            <a:endParaRPr lang="en-US" altLang="zh-CN" dirty="0"/>
          </a:p>
          <a:p>
            <a:pPr lvl="1"/>
            <a:r>
              <a:rPr lang="en-US" altLang="zh-CN" dirty="0" err="1"/>
              <a:t>cmd</a:t>
            </a:r>
            <a:r>
              <a:rPr lang="en-US" altLang="zh-CN" dirty="0"/>
              <a:t> [options] [arguments]</a:t>
            </a:r>
          </a:p>
          <a:p>
            <a:r>
              <a:rPr lang="zh-CN" altLang="en-US" dirty="0"/>
              <a:t>说明：</a:t>
            </a:r>
          </a:p>
          <a:p>
            <a:pPr lvl="1"/>
            <a:r>
              <a:rPr lang="zh-CN" altLang="en-US" dirty="0"/>
              <a:t>最简单的</a:t>
            </a:r>
            <a:r>
              <a:rPr lang="en-US" altLang="zh-CN" dirty="0"/>
              <a:t>Shell</a:t>
            </a:r>
            <a:r>
              <a:rPr lang="zh-CN" altLang="en-US" dirty="0"/>
              <a:t>命令只有命令名，复杂的</a:t>
            </a:r>
            <a:r>
              <a:rPr lang="en-US" altLang="zh-CN" dirty="0"/>
              <a:t>Shell</a:t>
            </a:r>
            <a:r>
              <a:rPr lang="zh-CN" altLang="en-US" dirty="0"/>
              <a:t>命令可以有多个选项和参数。</a:t>
            </a:r>
          </a:p>
          <a:p>
            <a:pPr lvl="1"/>
            <a:r>
              <a:rPr lang="zh-CN" altLang="en-US" dirty="0"/>
              <a:t>选项和参数都作为</a:t>
            </a:r>
            <a:r>
              <a:rPr lang="en-US" altLang="zh-CN" dirty="0"/>
              <a:t>Shell</a:t>
            </a:r>
            <a:r>
              <a:rPr lang="zh-CN" altLang="en-US" dirty="0"/>
              <a:t>命令执行时的输入，它们之间用空格分隔开。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11</a:t>
            </a:fld>
            <a:endParaRPr lang="en-US" altLang="zh-CN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00113" y="5013325"/>
            <a:ext cx="6858000" cy="6858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zh-CN" altLang="en-US" sz="3000" b="0" dirty="0">
                <a:solidFill>
                  <a:srgbClr val="FFFF66"/>
                </a:solidFill>
                <a:ea typeface="黑体" pitchFamily="49" charset="-122"/>
              </a:rPr>
              <a:t>注：</a:t>
            </a:r>
            <a:r>
              <a:rPr lang="en-US" altLang="zh-CN" sz="3000" b="0" dirty="0">
                <a:solidFill>
                  <a:srgbClr val="FFFF66"/>
                </a:solidFill>
                <a:ea typeface="黑体" pitchFamily="49" charset="-122"/>
              </a:rPr>
              <a:t>Linux </a:t>
            </a:r>
            <a:r>
              <a:rPr lang="zh-CN" altLang="en-US" sz="3000" b="0" dirty="0">
                <a:solidFill>
                  <a:srgbClr val="FFFF66"/>
                </a:solidFill>
                <a:ea typeface="黑体" pitchFamily="49" charset="-122"/>
              </a:rPr>
              <a:t>区分大小写！</a:t>
            </a:r>
          </a:p>
        </p:txBody>
      </p:sp>
      <p:sp>
        <p:nvSpPr>
          <p:cNvPr id="9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/>
          <a:p>
            <a:pPr algn="ctr"/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pPr algn="ctr"/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常用的文本文件分析命令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110</a:t>
            </a:fld>
            <a:endParaRPr lang="en-US" altLang="zh-CN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147248" cy="4364596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026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787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命令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功能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93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wc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统计文本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3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sort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以行为单位对文本文件排序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3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uniq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删除文本文件中连续的重复的行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33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diff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比较两个文本文件的差异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29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diff3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比较三个文本文件的差异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patch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为文本文件打补丁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aspell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为文本文件做拼写检查（西文）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wc</a:t>
            </a:r>
            <a:r>
              <a:rPr lang="zh-CN" altLang="en-US" dirty="0"/>
              <a:t>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功能</a:t>
            </a:r>
            <a:r>
              <a:rPr lang="zh-CN" altLang="en-US" dirty="0"/>
              <a:t>：</a:t>
            </a:r>
            <a:r>
              <a:rPr lang="zh-CN" altLang="zh-CN" dirty="0"/>
              <a:t>统计文本文件的行数、字数、字符数</a:t>
            </a:r>
            <a:endParaRPr lang="en-US" altLang="zh-CN" dirty="0"/>
          </a:p>
          <a:p>
            <a:r>
              <a:rPr lang="zh-CN" altLang="zh-CN" dirty="0"/>
              <a:t>格式：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wc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[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选项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] [&lt;</a:t>
            </a:r>
            <a:r>
              <a:rPr lang="zh-CN" altLang="zh-CN" dirty="0">
                <a:solidFill>
                  <a:schemeClr val="accent6">
                    <a:lumMod val="75000"/>
                  </a:schemeClr>
                </a:solidFill>
              </a:rPr>
              <a:t>文件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&gt; </a:t>
            </a:r>
            <a:r>
              <a:rPr lang="zh-CN" altLang="zh-CN" dirty="0">
                <a:solidFill>
                  <a:schemeClr val="accent6">
                    <a:lumMod val="75000"/>
                  </a:schemeClr>
                </a:solidFill>
              </a:rPr>
              <a:t>…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  <a:p>
            <a:r>
              <a:rPr lang="zh-CN" altLang="en-US" dirty="0"/>
              <a:t>举例</a:t>
            </a:r>
            <a:endParaRPr lang="en-US" altLang="zh-CN" dirty="0"/>
          </a:p>
          <a:p>
            <a:pPr lvl="1">
              <a:buNone/>
            </a:pPr>
            <a:r>
              <a:rPr lang="pl-PL" altLang="zh-CN" b="1" dirty="0">
                <a:solidFill>
                  <a:schemeClr val="accent6">
                    <a:lumMod val="75000"/>
                  </a:schemeClr>
                </a:solidFill>
              </a:rPr>
              <a:t>$ wc file</a:t>
            </a:r>
          </a:p>
          <a:p>
            <a:pPr lvl="1">
              <a:buNone/>
            </a:pPr>
            <a:r>
              <a:rPr lang="pl-PL" altLang="zh-CN" b="1" dirty="0">
                <a:solidFill>
                  <a:schemeClr val="accent6">
                    <a:lumMod val="75000"/>
                  </a:schemeClr>
                </a:solidFill>
              </a:rPr>
              <a:t>$ wc -l file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           # </a:t>
            </a:r>
            <a:r>
              <a:rPr lang="zh-CN" altLang="zh-CN" b="1" dirty="0">
                <a:solidFill>
                  <a:schemeClr val="accent6">
                    <a:lumMod val="75000"/>
                  </a:schemeClr>
                </a:solidFill>
              </a:rPr>
              <a:t>统计行数</a:t>
            </a:r>
            <a:endParaRPr lang="pl-PL" altLang="zh-CN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pl-PL" altLang="zh-CN" b="1" dirty="0">
                <a:solidFill>
                  <a:schemeClr val="accent6">
                    <a:lumMod val="75000"/>
                  </a:schemeClr>
                </a:solidFill>
              </a:rPr>
              <a:t>$ wc -w file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         # </a:t>
            </a:r>
            <a:r>
              <a:rPr lang="zh-CN" altLang="zh-CN" b="1" dirty="0">
                <a:solidFill>
                  <a:schemeClr val="accent6">
                    <a:lumMod val="75000"/>
                  </a:schemeClr>
                </a:solidFill>
              </a:rPr>
              <a:t>统计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字</a:t>
            </a:r>
            <a:r>
              <a:rPr lang="zh-CN" altLang="zh-CN" b="1" dirty="0">
                <a:solidFill>
                  <a:schemeClr val="accent6">
                    <a:lumMod val="75000"/>
                  </a:schemeClr>
                </a:solidFill>
              </a:rPr>
              <a:t>数</a:t>
            </a:r>
            <a:endParaRPr lang="pl-PL" altLang="zh-CN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pl-PL" altLang="zh-CN" b="1" dirty="0">
                <a:solidFill>
                  <a:schemeClr val="accent6">
                    <a:lumMod val="75000"/>
                  </a:schemeClr>
                </a:solidFill>
              </a:rPr>
              <a:t>$ wc -c file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          # </a:t>
            </a:r>
            <a:r>
              <a:rPr lang="zh-CN" altLang="zh-CN" b="1" dirty="0">
                <a:solidFill>
                  <a:schemeClr val="accent6">
                    <a:lumMod val="75000"/>
                  </a:schemeClr>
                </a:solidFill>
              </a:rPr>
              <a:t>统计字符数</a:t>
            </a:r>
            <a:endParaRPr lang="pl-PL" altLang="zh-CN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pl-PL" altLang="zh-CN" b="1" dirty="0">
                <a:solidFill>
                  <a:schemeClr val="accent6">
                    <a:lumMod val="75000"/>
                  </a:schemeClr>
                </a:solidFill>
              </a:rPr>
              <a:t>$ wc -L file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          # </a:t>
            </a:r>
            <a:r>
              <a:rPr lang="zh-CN" altLang="zh-CN" b="1" dirty="0">
                <a:solidFill>
                  <a:schemeClr val="accent6">
                    <a:lumMod val="75000"/>
                  </a:schemeClr>
                </a:solidFill>
              </a:rPr>
              <a:t>统计最长一行的长度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111</a:t>
            </a:fld>
            <a:endParaRPr lang="en-US" altLang="zh-CN" dirty="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sort</a:t>
            </a:r>
            <a:r>
              <a:rPr lang="zh-CN" altLang="en-US" dirty="0"/>
              <a:t>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6141"/>
          </a:xfrm>
        </p:spPr>
        <p:txBody>
          <a:bodyPr/>
          <a:lstStyle/>
          <a:p>
            <a:r>
              <a:rPr lang="zh-CN" altLang="en-US" sz="2800" dirty="0"/>
              <a:t>功能：</a:t>
            </a:r>
            <a:r>
              <a:rPr lang="zh-CN" altLang="zh-CN" sz="2800" dirty="0"/>
              <a:t>以行为单位对文件进行排序</a:t>
            </a:r>
            <a:endParaRPr lang="en-US" altLang="zh-CN" sz="2800" dirty="0"/>
          </a:p>
          <a:p>
            <a:r>
              <a:rPr lang="zh-CN" altLang="en-US" sz="2800" dirty="0"/>
              <a:t>格式：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sort [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选项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] [&lt;</a:t>
            </a:r>
            <a:r>
              <a:rPr lang="zh-CN" altLang="zh-CN" sz="2800" dirty="0">
                <a:solidFill>
                  <a:schemeClr val="accent6">
                    <a:lumMod val="75000"/>
                  </a:schemeClr>
                </a:solidFill>
              </a:rPr>
              <a:t>文件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&gt; </a:t>
            </a:r>
            <a:r>
              <a:rPr lang="zh-CN" altLang="zh-CN" sz="2800" dirty="0">
                <a:solidFill>
                  <a:schemeClr val="accent6">
                    <a:lumMod val="75000"/>
                  </a:schemeClr>
                </a:solidFill>
              </a:rPr>
              <a:t>…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  <a:p>
            <a:r>
              <a:rPr lang="zh-CN" altLang="en-US" sz="2800" dirty="0"/>
              <a:t>选项</a:t>
            </a:r>
            <a:endParaRPr lang="en-US" altLang="zh-CN" sz="2800" dirty="0"/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112</a:t>
            </a:fld>
            <a:endParaRPr lang="en-US" altLang="zh-CN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39552" y="3064728"/>
          <a:ext cx="8136906" cy="2956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8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逆向排序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-f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忽略字母的大小写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根据字符串的数值进行排序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对相同的行只输出一行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-t 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选项使用</a:t>
                      </a:r>
                      <a:r>
                        <a:rPr lang="en-US" altLang="zh-CN" dirty="0"/>
                        <a:t>c</a:t>
                      </a:r>
                      <a:r>
                        <a:rPr lang="zh-CN" altLang="en-US" dirty="0"/>
                        <a:t>做为列的间隔符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忽略前导的空格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只考虑可打印字符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CN" dirty="0"/>
                        <a:t>-k 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以第</a:t>
                      </a:r>
                      <a:r>
                        <a:rPr lang="en-US" altLang="zh-CN" dirty="0"/>
                        <a:t>N</a:t>
                      </a:r>
                      <a:r>
                        <a:rPr lang="zh-CN" altLang="en-US" dirty="0"/>
                        <a:t>列进行排序（默认以空格或制表符作为列的间隔符）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sort</a:t>
            </a:r>
            <a:r>
              <a:rPr lang="zh-CN" altLang="en-US" dirty="0"/>
              <a:t>命令举例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altLang="zh-CN" b="1" dirty="0">
                <a:solidFill>
                  <a:schemeClr val="accent6">
                    <a:lumMod val="75000"/>
                  </a:schemeClr>
                </a:solidFill>
              </a:rPr>
              <a:t>$ sort file</a:t>
            </a:r>
          </a:p>
          <a:p>
            <a:pPr>
              <a:buNone/>
            </a:pPr>
            <a:r>
              <a:rPr lang="fr-FR" altLang="zh-CN" b="1" dirty="0">
                <a:solidFill>
                  <a:schemeClr val="accent6">
                    <a:lumMod val="75000"/>
                  </a:schemeClr>
                </a:solidFill>
              </a:rPr>
              <a:t>$ sort -n file</a:t>
            </a:r>
          </a:p>
          <a:p>
            <a:pPr>
              <a:buNone/>
            </a:pPr>
            <a:r>
              <a:rPr lang="fr-FR" altLang="zh-CN" b="1" dirty="0">
                <a:solidFill>
                  <a:schemeClr val="accent6">
                    <a:lumMod val="75000"/>
                  </a:schemeClr>
                </a:solidFill>
              </a:rPr>
              <a:t>$ sort -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fr-FR" altLang="zh-CN" b="1" dirty="0">
                <a:solidFill>
                  <a:schemeClr val="accent6">
                    <a:lumMod val="75000"/>
                  </a:schemeClr>
                </a:solidFill>
              </a:rPr>
              <a:t>r file</a:t>
            </a:r>
          </a:p>
          <a:p>
            <a:pPr>
              <a:buNone/>
            </a:pPr>
            <a:r>
              <a:rPr lang="fr-FR" altLang="zh-CN" b="1" dirty="0">
                <a:solidFill>
                  <a:schemeClr val="accent6">
                    <a:lumMod val="75000"/>
                  </a:schemeClr>
                </a:solidFill>
              </a:rPr>
              <a:t>$ sort -u file</a:t>
            </a:r>
          </a:p>
          <a:p>
            <a:pPr>
              <a:buNone/>
            </a:pPr>
            <a:r>
              <a:rPr lang="fr-FR" altLang="zh-CN" b="1" dirty="0">
                <a:solidFill>
                  <a:schemeClr val="accent6">
                    <a:lumMod val="75000"/>
                  </a:schemeClr>
                </a:solidFill>
              </a:rPr>
              <a:t>$ sort file1 file2</a:t>
            </a:r>
          </a:p>
          <a:p>
            <a:pPr>
              <a:buNone/>
            </a:pPr>
            <a:r>
              <a:rPr lang="fr-FR" altLang="zh-CN" b="1" dirty="0">
                <a:solidFill>
                  <a:schemeClr val="accent6">
                    <a:lumMod val="75000"/>
                  </a:schemeClr>
                </a:solidFill>
              </a:rPr>
              <a:t>$ sort -br file1 file2 </a:t>
            </a:r>
          </a:p>
          <a:p>
            <a:pPr>
              <a:buNone/>
            </a:pPr>
            <a:r>
              <a:rPr lang="fr-FR" altLang="zh-CN" b="1" dirty="0">
                <a:solidFill>
                  <a:schemeClr val="accent6">
                    <a:lumMod val="75000"/>
                  </a:schemeClr>
                </a:solidFill>
              </a:rPr>
              <a:t>$ sort -n -k 3 -t ':'  /etc/passwd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113</a:t>
            </a:fld>
            <a:endParaRPr lang="en-US" altLang="zh-CN" dirty="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常用的文本文件处理命令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114</a:t>
            </a:fld>
            <a:endParaRPr lang="en-US" altLang="zh-CN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467544" y="1299469"/>
          <a:ext cx="8208912" cy="4721819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042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6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99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命令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功能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77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tr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字符替换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08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sed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流编辑器，常用于字符串替换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08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paste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纵向合并多个文本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08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expand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将文件中的制表符转换为空格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99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unexpand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将文件中的空格转换为制表符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99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dos2unix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将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DOS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格式的文本转换成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UNIX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格式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99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unix2dos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将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UNIX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格式的文本转换成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DOS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格式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99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iconv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将文本从一种编码转换成另一种编码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sed</a:t>
            </a:r>
            <a:r>
              <a:rPr lang="en-US" altLang="zh-CN" dirty="0"/>
              <a:t> 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 err="1">
                <a:hlinkClick r:id="rId2" tooltip="http://www.man.cx/sed"/>
              </a:rPr>
              <a:t>sed</a:t>
            </a:r>
            <a:r>
              <a:rPr lang="en-US" altLang="zh-CN" sz="2800" dirty="0"/>
              <a:t> </a:t>
            </a:r>
            <a:r>
              <a:rPr lang="zh-CN" altLang="en-US" sz="2800" dirty="0"/>
              <a:t>是一个</a:t>
            </a:r>
            <a:r>
              <a:rPr lang="zh-CN" altLang="en-US" sz="2800" b="1" dirty="0"/>
              <a:t>流编辑器</a:t>
            </a:r>
            <a:r>
              <a:rPr lang="zh-CN" altLang="en-US" sz="2800" dirty="0"/>
              <a:t>（</a:t>
            </a:r>
            <a:r>
              <a:rPr lang="en-US" altLang="zh-CN" sz="2800" dirty="0"/>
              <a:t>stream editor</a:t>
            </a:r>
            <a:r>
              <a:rPr lang="zh-CN" altLang="en-US" sz="2800" dirty="0"/>
              <a:t>）。</a:t>
            </a:r>
            <a:r>
              <a:rPr lang="en-US" altLang="zh-CN" sz="2800" dirty="0" err="1"/>
              <a:t>sed</a:t>
            </a:r>
            <a:r>
              <a:rPr lang="en-US" altLang="zh-CN" sz="2800" dirty="0"/>
              <a:t> </a:t>
            </a:r>
            <a:r>
              <a:rPr lang="zh-CN" altLang="en-US" sz="2800" dirty="0"/>
              <a:t>是一个非交互式的行编辑器，它在命令行中输入编辑命令、指定被处理的输入文件，然后在屏幕上查看输出。输入文件可以是指定的文件名，也可以来自一个管道的 输出。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与 </a:t>
            </a:r>
            <a:r>
              <a:rPr lang="en-US" altLang="zh-CN" sz="2800" dirty="0"/>
              <a:t>vi </a:t>
            </a:r>
            <a:r>
              <a:rPr lang="zh-CN" altLang="en-US" sz="2800" dirty="0"/>
              <a:t>不同的是 </a:t>
            </a:r>
            <a:r>
              <a:rPr lang="en-US" altLang="zh-CN" sz="2800" dirty="0" err="1"/>
              <a:t>sed</a:t>
            </a:r>
            <a:r>
              <a:rPr lang="en-US" altLang="zh-CN" sz="2800" dirty="0"/>
              <a:t> </a:t>
            </a:r>
            <a:r>
              <a:rPr lang="zh-CN" altLang="en-US" sz="2800" dirty="0"/>
              <a:t>能够过滤来自管道的输入。在 </a:t>
            </a:r>
            <a:r>
              <a:rPr lang="en-US" altLang="zh-CN" sz="2800" dirty="0" err="1"/>
              <a:t>sed</a:t>
            </a:r>
            <a:r>
              <a:rPr lang="en-US" altLang="zh-CN" sz="2800" dirty="0"/>
              <a:t> </a:t>
            </a:r>
            <a:r>
              <a:rPr lang="zh-CN" altLang="en-US" sz="2800" dirty="0"/>
              <a:t>编辑器运行的时候不必人工干涉，所以 </a:t>
            </a:r>
            <a:r>
              <a:rPr lang="en-US" altLang="zh-CN" sz="2800" dirty="0" err="1"/>
              <a:t>sed</a:t>
            </a:r>
            <a:r>
              <a:rPr lang="en-US" altLang="zh-CN" sz="2800" dirty="0"/>
              <a:t> </a:t>
            </a:r>
            <a:r>
              <a:rPr lang="zh-CN" altLang="en-US" sz="2800" dirty="0"/>
              <a:t>常常被称作</a:t>
            </a:r>
            <a:r>
              <a:rPr lang="zh-CN" altLang="en-US" sz="2800" b="1" dirty="0"/>
              <a:t>批编辑器</a:t>
            </a:r>
            <a:r>
              <a:rPr lang="zh-CN" altLang="en-US" sz="2800" dirty="0"/>
              <a:t> 。 </a:t>
            </a:r>
          </a:p>
          <a:p>
            <a:pPr>
              <a:lnSpc>
                <a:spcPct val="90000"/>
              </a:lnSpc>
            </a:pPr>
            <a:r>
              <a:rPr lang="en-US" altLang="zh-CN" sz="2800" dirty="0" err="1"/>
              <a:t>sed</a:t>
            </a:r>
            <a:r>
              <a:rPr lang="en-US" altLang="zh-CN" sz="2800" dirty="0"/>
              <a:t> </a:t>
            </a:r>
            <a:r>
              <a:rPr lang="zh-CN" altLang="en-US" sz="2800" dirty="0"/>
              <a:t>默认不改变输入文件的内容，且总是将处理结果输出到标准输出，可以使用输出重定向将 </a:t>
            </a:r>
            <a:r>
              <a:rPr lang="en-US" altLang="zh-CN" sz="2800" dirty="0" err="1"/>
              <a:t>sed</a:t>
            </a:r>
            <a:r>
              <a:rPr lang="en-US" altLang="zh-CN" sz="2800" dirty="0"/>
              <a:t> </a:t>
            </a:r>
            <a:r>
              <a:rPr lang="zh-CN" altLang="en-US" sz="2800" dirty="0"/>
              <a:t>的输出保存到文件中。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115</a:t>
            </a:fld>
            <a:endParaRPr lang="en-US" altLang="zh-CN" dirty="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sed</a:t>
            </a:r>
            <a:r>
              <a:rPr lang="en-US" altLang="zh-CN" dirty="0"/>
              <a:t> </a:t>
            </a:r>
            <a:r>
              <a:rPr lang="zh-CN" altLang="en-US" dirty="0"/>
              <a:t>的工作方式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err="1"/>
              <a:t>sed</a:t>
            </a:r>
            <a:r>
              <a:rPr lang="en-US" altLang="zh-CN" dirty="0"/>
              <a:t> </a:t>
            </a:r>
            <a:r>
              <a:rPr lang="zh-CN" altLang="en-US" dirty="0"/>
              <a:t>以按顺序逐行的方式工作，过程为： 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从输入读取一行数据存入临时缓冲区，此缓冲区称为</a:t>
            </a:r>
            <a:r>
              <a:rPr lang="zh-CN" altLang="en-US" b="1" dirty="0"/>
              <a:t>模式空间</a:t>
            </a:r>
            <a:r>
              <a:rPr lang="zh-CN" altLang="en-US" dirty="0"/>
              <a:t>（</a:t>
            </a:r>
            <a:r>
              <a:rPr lang="en-US" altLang="zh-CN" dirty="0"/>
              <a:t>pattern space</a:t>
            </a:r>
            <a:r>
              <a:rPr lang="zh-CN" altLang="en-US" dirty="0"/>
              <a:t>）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按指定的 </a:t>
            </a:r>
            <a:r>
              <a:rPr lang="en-US" altLang="zh-CN" dirty="0" err="1"/>
              <a:t>sed</a:t>
            </a:r>
            <a:r>
              <a:rPr lang="en-US" altLang="zh-CN" dirty="0"/>
              <a:t> </a:t>
            </a:r>
            <a:r>
              <a:rPr lang="zh-CN" altLang="en-US" dirty="0"/>
              <a:t>编辑命令处理缓冲区中的内容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把模式空间的内容送往屏幕并将这行内容从模式空间中删除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读取下面一行。重复上面的过程直到全部处理结束。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116</a:t>
            </a:fld>
            <a:endParaRPr lang="en-US" altLang="zh-CN" dirty="0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sed</a:t>
            </a:r>
            <a:r>
              <a:rPr lang="zh-CN" altLang="en-US" dirty="0"/>
              <a:t>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6141"/>
          </a:xfrm>
        </p:spPr>
        <p:txBody>
          <a:bodyPr/>
          <a:lstStyle/>
          <a:p>
            <a:r>
              <a:rPr lang="zh-CN" altLang="en-US" sz="2800" dirty="0"/>
              <a:t>格式</a:t>
            </a:r>
            <a:endParaRPr lang="en-US" altLang="zh-CN" sz="2800" dirty="0"/>
          </a:p>
          <a:p>
            <a:pPr lvl="1">
              <a:buNone/>
            </a:pP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</a:rPr>
              <a:t>sed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 [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</a:rPr>
              <a:t>选项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] [-e] cmd1 [[-e cmd2] ... [-e 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</a:rPr>
              <a:t>cmdn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]] [input-file]...</a:t>
            </a:r>
          </a:p>
          <a:p>
            <a:r>
              <a:rPr lang="zh-CN" altLang="en-US" sz="2800" dirty="0"/>
              <a:t>说明</a:t>
            </a:r>
            <a:endParaRPr lang="en-US" altLang="zh-CN" sz="2800" dirty="0"/>
          </a:p>
          <a:p>
            <a:pPr lvl="1"/>
            <a:r>
              <a:rPr lang="zh-CN" altLang="en-US" sz="2000" dirty="0"/>
              <a:t>在命令行上执行</a:t>
            </a:r>
            <a:r>
              <a:rPr lang="en-US" altLang="zh-CN" sz="2000" dirty="0" err="1"/>
              <a:t>sed</a:t>
            </a:r>
            <a:r>
              <a:rPr lang="zh-CN" altLang="en-US" sz="2000" dirty="0"/>
              <a:t>编辑命令。可以指定多个编辑命令，每个编辑命令前都要使用 </a:t>
            </a:r>
            <a:r>
              <a:rPr lang="en-US" altLang="zh-CN" sz="2000" dirty="0"/>
              <a:t>-e </a:t>
            </a:r>
            <a:r>
              <a:rPr lang="zh-CN" altLang="en-US" sz="2000" dirty="0"/>
              <a:t>参数，</a:t>
            </a:r>
            <a:r>
              <a:rPr lang="en-US" altLang="zh-CN" sz="2000" dirty="0" err="1"/>
              <a:t>sed</a:t>
            </a:r>
            <a:r>
              <a:rPr lang="en-US" altLang="zh-CN" sz="2000" dirty="0"/>
              <a:t> </a:t>
            </a:r>
            <a:r>
              <a:rPr lang="zh-CN" altLang="en-US" sz="2000" dirty="0"/>
              <a:t>将对这些编辑命令依次进行处理。若只有一个编辑命令时，</a:t>
            </a:r>
            <a:r>
              <a:rPr lang="en-US" altLang="zh-CN" sz="2000" dirty="0"/>
              <a:t>-e </a:t>
            </a:r>
            <a:r>
              <a:rPr lang="zh-CN" altLang="en-US" sz="2000" dirty="0"/>
              <a:t>可以省略。</a:t>
            </a:r>
            <a:endParaRPr lang="en-US" altLang="zh-CN" sz="2000" dirty="0"/>
          </a:p>
          <a:p>
            <a:pPr lvl="1"/>
            <a:r>
              <a:rPr lang="zh-CN" altLang="en-US" sz="2000" dirty="0"/>
              <a:t>每个</a:t>
            </a:r>
            <a:r>
              <a:rPr lang="en-US" altLang="zh-CN" sz="2000" dirty="0" err="1"/>
              <a:t>sed</a:t>
            </a:r>
            <a:r>
              <a:rPr lang="zh-CN" altLang="en-US" sz="2000" dirty="0"/>
              <a:t>的编辑命令</a:t>
            </a:r>
            <a:r>
              <a:rPr lang="en-US" altLang="zh-CN" sz="2000" dirty="0" err="1"/>
              <a:t>cmdX</a:t>
            </a:r>
            <a:r>
              <a:rPr lang="zh-CN" altLang="en-US" sz="2000" dirty="0"/>
              <a:t>均应使用单引号括起来。</a:t>
            </a:r>
            <a:endParaRPr lang="en-US" altLang="zh-CN" sz="2000" dirty="0"/>
          </a:p>
          <a:p>
            <a:pPr lvl="1"/>
            <a:r>
              <a:rPr lang="en-US" altLang="zh-CN" sz="2000" dirty="0"/>
              <a:t>input-file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sed</a:t>
            </a:r>
            <a:r>
              <a:rPr lang="en-US" altLang="zh-CN" sz="2000" dirty="0"/>
              <a:t> </a:t>
            </a:r>
            <a:r>
              <a:rPr lang="zh-CN" altLang="en-US" sz="2000" dirty="0"/>
              <a:t>处理的文件列表，若省略，</a:t>
            </a:r>
            <a:r>
              <a:rPr lang="en-US" altLang="zh-CN" sz="2000" dirty="0" err="1"/>
              <a:t>sed</a:t>
            </a:r>
            <a:r>
              <a:rPr lang="en-US" altLang="zh-CN" sz="2000" dirty="0"/>
              <a:t> </a:t>
            </a:r>
            <a:r>
              <a:rPr lang="zh-CN" altLang="en-US" sz="2000" dirty="0"/>
              <a:t>将从标准输入中读取输入，也可以从输入重定向或管道获得输入。</a:t>
            </a:r>
            <a:endParaRPr lang="en-US" altLang="zh-CN" sz="2000" dirty="0"/>
          </a:p>
          <a:p>
            <a:r>
              <a:rPr lang="zh-CN" altLang="en-US" sz="2800" dirty="0"/>
              <a:t>选项</a:t>
            </a:r>
            <a:endParaRPr lang="en-US" altLang="zh-CN" sz="2800" dirty="0"/>
          </a:p>
          <a:p>
            <a:pPr lvl="1"/>
            <a:r>
              <a:rPr lang="en-US" altLang="zh-CN" sz="2000" dirty="0"/>
              <a:t>-r</a:t>
            </a:r>
            <a:r>
              <a:rPr lang="zh-CN" altLang="en-US" sz="2000" dirty="0"/>
              <a:t>：使用扩展正则表达式进行模式匹配</a:t>
            </a:r>
            <a:endParaRPr lang="en-US" altLang="zh-CN" sz="2000" dirty="0"/>
          </a:p>
          <a:p>
            <a:pPr lvl="1"/>
            <a:r>
              <a:rPr lang="en-US" altLang="zh-CN" sz="2000" dirty="0"/>
              <a:t>-</a:t>
            </a:r>
            <a:r>
              <a:rPr lang="en-US" altLang="zh-CN" sz="2000" dirty="0" err="1"/>
              <a:t>i</a:t>
            </a:r>
            <a:r>
              <a:rPr lang="zh-CN" altLang="en-US" sz="2000" dirty="0"/>
              <a:t>：直接对输入文件进行</a:t>
            </a:r>
            <a:r>
              <a:rPr lang="en-US" altLang="zh-CN" sz="2000" dirty="0" err="1"/>
              <a:t>sed</a:t>
            </a:r>
            <a:r>
              <a:rPr lang="zh-CN" altLang="en-US" sz="2000" dirty="0"/>
              <a:t>的命令操作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117</a:t>
            </a:fld>
            <a:endParaRPr lang="en-US" altLang="zh-CN" dirty="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sed</a:t>
            </a:r>
            <a:r>
              <a:rPr lang="zh-CN" altLang="en-US" dirty="0"/>
              <a:t>命令举例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4" cy="4312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26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2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sed</a:t>
                      </a:r>
                      <a:r>
                        <a:rPr lang="en-US" altLang="zh-CN" dirty="0"/>
                        <a:t>  -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 's/Windows/Linux/g‘ </a:t>
                      </a:r>
                      <a:r>
                        <a:rPr lang="en-US" altLang="zh-CN" dirty="0" err="1"/>
                        <a:t>myfile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</a:t>
                      </a:r>
                      <a:r>
                        <a:rPr lang="en-US" altLang="zh-CN" dirty="0" err="1"/>
                        <a:t>myfile</a:t>
                      </a:r>
                      <a:r>
                        <a:rPr lang="zh-CN" altLang="en-US" dirty="0"/>
                        <a:t>中的所有</a:t>
                      </a:r>
                      <a:r>
                        <a:rPr lang="en-US" altLang="zh-CN" dirty="0"/>
                        <a:t>Windows</a:t>
                      </a:r>
                      <a:r>
                        <a:rPr lang="zh-CN" altLang="en-US" dirty="0"/>
                        <a:t>替换成</a:t>
                      </a:r>
                      <a:r>
                        <a:rPr lang="en-US" altLang="zh-CN" dirty="0"/>
                        <a:t>Linux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/>
                        <a:t>sed</a:t>
                      </a:r>
                      <a:r>
                        <a:rPr lang="en-US" altLang="zh-CN" b="1" dirty="0"/>
                        <a:t> 's/Windows/Linux/g'  </a:t>
                      </a:r>
                      <a:r>
                        <a:rPr lang="en-US" altLang="zh-CN" b="1" dirty="0" err="1"/>
                        <a:t>myfile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功能同上，但不对输入文件本身进行替换，仅在屏幕输出结果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/>
                        <a:t>sed</a:t>
                      </a:r>
                      <a:r>
                        <a:rPr lang="en-US" altLang="zh-CN" b="1" dirty="0"/>
                        <a:t> 's/cc*/c/g' </a:t>
                      </a:r>
                      <a:r>
                        <a:rPr lang="en-US" altLang="zh-CN" b="1" dirty="0" err="1"/>
                        <a:t>myfile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</a:t>
                      </a:r>
                      <a:r>
                        <a:rPr lang="en-US" altLang="zh-CN" dirty="0" err="1"/>
                        <a:t>myfile</a:t>
                      </a:r>
                      <a:r>
                        <a:rPr lang="zh-CN" altLang="en-US" dirty="0"/>
                        <a:t>中所有连续出现的</a:t>
                      </a:r>
                      <a:r>
                        <a:rPr lang="en-US" altLang="zh-CN" dirty="0"/>
                        <a:t>c</a:t>
                      </a:r>
                      <a:r>
                        <a:rPr lang="zh-CN" altLang="en-US" dirty="0"/>
                        <a:t>都压缩成单个的</a:t>
                      </a:r>
                      <a:r>
                        <a:rPr lang="en-US" altLang="zh-CN" dirty="0"/>
                        <a:t>c</a:t>
                      </a:r>
                      <a:r>
                        <a:rPr lang="zh-CN" altLang="en-US" dirty="0"/>
                        <a:t>，仅在屏幕输出结果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/>
                        <a:t>sed</a:t>
                      </a:r>
                      <a:r>
                        <a:rPr lang="en-US" altLang="zh-CN" b="1" dirty="0"/>
                        <a:t> 's/^[ \t]*//' </a:t>
                      </a:r>
                      <a:r>
                        <a:rPr lang="en-US" altLang="zh-CN" b="1" dirty="0" err="1"/>
                        <a:t>myfile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删除</a:t>
                      </a:r>
                      <a:r>
                        <a:rPr lang="en-US" altLang="zh-CN" dirty="0" err="1"/>
                        <a:t>myfile</a:t>
                      </a:r>
                      <a:r>
                        <a:rPr lang="zh-CN" altLang="en-US" dirty="0"/>
                        <a:t>中每一行前导的连续“空白字符”（空格，制表符），仅在屏幕输出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/>
                        <a:t>sed</a:t>
                      </a:r>
                      <a:r>
                        <a:rPr lang="en-US" altLang="zh-CN" b="1" dirty="0"/>
                        <a:t> 's/ *$//' </a:t>
                      </a:r>
                      <a:r>
                        <a:rPr lang="en-US" altLang="zh-CN" b="1" dirty="0" err="1"/>
                        <a:t>myfile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删除</a:t>
                      </a:r>
                      <a:r>
                        <a:rPr lang="en-US" altLang="zh-CN" dirty="0" err="1"/>
                        <a:t>myfile</a:t>
                      </a:r>
                      <a:r>
                        <a:rPr lang="zh-CN" altLang="en-US" dirty="0"/>
                        <a:t>中每行结尾的所有空格，仅在屏幕输出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/>
                        <a:t>sed</a:t>
                      </a:r>
                      <a:r>
                        <a:rPr lang="en-US" altLang="zh-CN" b="1" dirty="0"/>
                        <a:t> 's/^$//' </a:t>
                      </a:r>
                      <a:r>
                        <a:rPr lang="en-US" altLang="zh-CN" b="1" dirty="0" err="1"/>
                        <a:t>myfile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删除所有空白行，仅在屏幕输出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/>
                        <a:t>sed</a:t>
                      </a:r>
                      <a:r>
                        <a:rPr lang="en-US" altLang="zh-CN" b="1" dirty="0"/>
                        <a:t> 's/^/&gt; /' </a:t>
                      </a:r>
                      <a:r>
                        <a:rPr lang="en-US" altLang="zh-CN" b="1" dirty="0" err="1"/>
                        <a:t>myfile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在每一行开头加上一个尖括号和空格（引用信息），仅在屏幕输出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/>
                        <a:t>sed</a:t>
                      </a:r>
                      <a:r>
                        <a:rPr lang="en-US" altLang="zh-CN" b="1" dirty="0"/>
                        <a:t> 's/.*\///' </a:t>
                      </a:r>
                      <a:r>
                        <a:rPr lang="en-US" altLang="zh-CN" b="1" dirty="0" err="1"/>
                        <a:t>myfile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删除路径前缀，仅在屏幕输出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118</a:t>
            </a:fld>
            <a:endParaRPr lang="en-US" altLang="zh-CN" dirty="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iconv</a:t>
            </a:r>
            <a:r>
              <a:rPr lang="zh-CN" altLang="en-US" dirty="0"/>
              <a:t>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功能：</a:t>
            </a:r>
            <a:r>
              <a:rPr lang="zh-CN" altLang="zh-CN" dirty="0"/>
              <a:t>将文件从一种编码转换成另一种编码</a:t>
            </a:r>
            <a:endParaRPr lang="en-US" altLang="zh-CN" dirty="0"/>
          </a:p>
          <a:p>
            <a:r>
              <a:rPr lang="zh-CN" altLang="zh-CN" dirty="0"/>
              <a:t>格式：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iconv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[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选项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] &lt;</a:t>
            </a:r>
            <a:r>
              <a:rPr lang="zh-CN" altLang="zh-CN" dirty="0">
                <a:solidFill>
                  <a:schemeClr val="accent6">
                    <a:lumMod val="75000"/>
                  </a:schemeClr>
                </a:solidFill>
              </a:rPr>
              <a:t>输入文件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&gt;</a:t>
            </a:r>
          </a:p>
          <a:p>
            <a:r>
              <a:rPr lang="zh-CN" altLang="en-US" dirty="0"/>
              <a:t>选项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-f &lt;encoding&gt; </a:t>
            </a:r>
            <a:r>
              <a:rPr lang="en-US" altLang="zh-CN" dirty="0"/>
              <a:t>: </a:t>
            </a:r>
            <a:r>
              <a:rPr lang="zh-CN" altLang="en-US" dirty="0"/>
              <a:t>指定原始文本编码。</a:t>
            </a:r>
          </a:p>
          <a:p>
            <a:pPr lvl="1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-t &lt;encoding&gt; </a:t>
            </a:r>
            <a:r>
              <a:rPr lang="en-US" altLang="zh-CN" dirty="0"/>
              <a:t>: </a:t>
            </a:r>
            <a:r>
              <a:rPr lang="zh-CN" altLang="en-US" dirty="0"/>
              <a:t>指定要转换的编码。</a:t>
            </a:r>
          </a:p>
          <a:p>
            <a:pPr lvl="1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-o &lt;output file&gt; </a:t>
            </a:r>
            <a:r>
              <a:rPr lang="en-US" altLang="zh-CN" dirty="0"/>
              <a:t>: </a:t>
            </a:r>
            <a:r>
              <a:rPr lang="zh-CN" altLang="en-US" dirty="0"/>
              <a:t>指定输出文件，而不是在标准输出上显示。</a:t>
            </a:r>
          </a:p>
          <a:p>
            <a:pPr lvl="1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-l </a:t>
            </a:r>
            <a:r>
              <a:rPr lang="en-US" altLang="zh-CN" dirty="0"/>
              <a:t>: </a:t>
            </a:r>
            <a:r>
              <a:rPr lang="zh-CN" altLang="en-US" dirty="0"/>
              <a:t>列出所有已知编码字符集。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119</a:t>
            </a:fld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系统中</a:t>
            </a:r>
            <a:br>
              <a:rPr lang="en-US" altLang="zh-CN" dirty="0"/>
            </a:br>
            <a:r>
              <a:rPr lang="zh-CN" altLang="en-US" dirty="0"/>
              <a:t>可执行文件的分类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30117"/>
          </a:xfrm>
        </p:spPr>
        <p:txBody>
          <a:bodyPr/>
          <a:lstStyle/>
          <a:p>
            <a:r>
              <a:rPr lang="zh-CN" altLang="en-US" dirty="0"/>
              <a:t>内置命令：出于效率的考虑，将一些常用命令的解释程序构造在</a:t>
            </a:r>
            <a:r>
              <a:rPr lang="en-US" altLang="zh-CN" dirty="0"/>
              <a:t>Shell</a:t>
            </a:r>
            <a:r>
              <a:rPr lang="zh-CN" altLang="en-US" dirty="0"/>
              <a:t>内部</a:t>
            </a:r>
          </a:p>
          <a:p>
            <a:r>
              <a:rPr lang="zh-CN" altLang="en-US" dirty="0"/>
              <a:t>外置命令：存放在</a:t>
            </a:r>
            <a:r>
              <a:rPr lang="en-US" altLang="zh-CN" dirty="0"/>
              <a:t>/bin</a:t>
            </a:r>
            <a:r>
              <a:rPr lang="zh-CN" altLang="en-US" dirty="0"/>
              <a:t>、</a:t>
            </a:r>
            <a:r>
              <a:rPr lang="en-US" altLang="zh-CN" dirty="0"/>
              <a:t>/</a:t>
            </a:r>
            <a:r>
              <a:rPr lang="en-US" altLang="zh-CN" dirty="0" err="1"/>
              <a:t>sbin</a:t>
            </a:r>
            <a:r>
              <a:rPr lang="zh-CN" altLang="en-US" dirty="0"/>
              <a:t>目录下的命令</a:t>
            </a:r>
          </a:p>
          <a:p>
            <a:r>
              <a:rPr lang="zh-CN" altLang="en-US" dirty="0"/>
              <a:t>实用程序：存放在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/bin</a:t>
            </a:r>
            <a:r>
              <a:rPr lang="zh-CN" altLang="en-US" dirty="0"/>
              <a:t>、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</a:t>
            </a:r>
            <a:r>
              <a:rPr lang="en-US" altLang="zh-CN" dirty="0" err="1"/>
              <a:t>sbin</a:t>
            </a:r>
            <a:r>
              <a:rPr lang="zh-CN" altLang="en-US" dirty="0"/>
              <a:t>、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/share</a:t>
            </a:r>
            <a:r>
              <a:rPr lang="zh-CN" altLang="en-US" dirty="0"/>
              <a:t>、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/local/bin</a:t>
            </a:r>
            <a:r>
              <a:rPr lang="zh-CN" altLang="en-US" dirty="0"/>
              <a:t>等目录下的实用程序</a:t>
            </a:r>
          </a:p>
          <a:p>
            <a:r>
              <a:rPr lang="zh-CN" altLang="en-US" dirty="0"/>
              <a:t>用户程序：用户程序经过编译生成可执行文件后，可作为</a:t>
            </a:r>
            <a:r>
              <a:rPr lang="en-US" altLang="zh-CN" dirty="0"/>
              <a:t>Shell</a:t>
            </a:r>
            <a:r>
              <a:rPr lang="zh-CN" altLang="en-US" dirty="0"/>
              <a:t>命令运行</a:t>
            </a:r>
          </a:p>
          <a:p>
            <a:r>
              <a:rPr lang="en-US" altLang="zh-CN" dirty="0"/>
              <a:t>Shell</a:t>
            </a:r>
            <a:r>
              <a:rPr lang="zh-CN" altLang="en-US" dirty="0"/>
              <a:t>脚本：由</a:t>
            </a:r>
            <a:r>
              <a:rPr lang="en-US" altLang="zh-CN" dirty="0"/>
              <a:t>Shell</a:t>
            </a:r>
            <a:r>
              <a:rPr lang="zh-CN" altLang="en-US" dirty="0"/>
              <a:t>语言编写的批处理文件，可作为</a:t>
            </a:r>
            <a:r>
              <a:rPr lang="en-US" altLang="zh-CN" dirty="0"/>
              <a:t>Shell</a:t>
            </a:r>
            <a:r>
              <a:rPr lang="zh-CN" altLang="en-US" dirty="0"/>
              <a:t>命令运行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12</a:t>
            </a:fld>
            <a:endParaRPr lang="en-US" altLang="zh-CN" dirty="0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/>
          <a:p>
            <a:pPr algn="ctr"/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pPr algn="ctr"/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iconv</a:t>
            </a:r>
            <a:r>
              <a:rPr lang="zh-CN" altLang="en-US" dirty="0"/>
              <a:t>命令举例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00200"/>
            <a:ext cx="8507288" cy="4530725"/>
          </a:xfrm>
        </p:spPr>
        <p:txBody>
          <a:bodyPr/>
          <a:lstStyle/>
          <a:p>
            <a:r>
              <a:rPr lang="zh-CN" altLang="zh-CN" dirty="0"/>
              <a:t>将编码为</a:t>
            </a:r>
            <a:r>
              <a:rPr lang="en-US" altLang="zh-CN" dirty="0"/>
              <a:t>GB2312</a:t>
            </a:r>
            <a:r>
              <a:rPr lang="zh-CN" altLang="zh-CN" dirty="0"/>
              <a:t>的</a:t>
            </a:r>
            <a:r>
              <a:rPr lang="en-US" altLang="zh-CN" dirty="0" err="1"/>
              <a:t>inputfile</a:t>
            </a:r>
            <a:r>
              <a:rPr lang="zh-CN" altLang="zh-CN" dirty="0"/>
              <a:t>文件转化为</a:t>
            </a:r>
            <a:r>
              <a:rPr lang="en-US" altLang="zh-CN" dirty="0"/>
              <a:t>UTF-8</a:t>
            </a:r>
            <a:r>
              <a:rPr lang="zh-CN" altLang="zh-CN" dirty="0"/>
              <a:t>编码的</a:t>
            </a:r>
            <a:r>
              <a:rPr lang="en-US" altLang="zh-CN" dirty="0" err="1"/>
              <a:t>outputfile</a:t>
            </a:r>
            <a:endParaRPr lang="en-US" altLang="zh-CN" dirty="0"/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iconv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-f GB2312 -t UTF-8 -o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outputfile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inputfile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dirty="0"/>
              <a:t>又如</a:t>
            </a:r>
            <a:endParaRPr lang="en-US" altLang="zh-CN" dirty="0"/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iconv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-l</a:t>
            </a:r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iconv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-f ISO-8859-1 -t UTF-8 -o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outputfile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inputfile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iconv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-f GBK -t UTF-8 -o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outputfile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inputfile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iconv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-f BIG5 -t UTF-8 -o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outputfile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inputfile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iconv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-f UTF-8 -t GB2312 -o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outputfile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inputfile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120</a:t>
            </a:fld>
            <a:endParaRPr lang="en-US" altLang="zh-CN" dirty="0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Vim</a:t>
            </a:r>
            <a:r>
              <a:rPr lang="zh-CN" altLang="en-US" dirty="0"/>
              <a:t>文本编辑器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121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常用的文本编辑器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vim</a:t>
            </a:r>
          </a:p>
          <a:p>
            <a:r>
              <a:rPr lang="en-US" altLang="zh-CN" dirty="0" err="1"/>
              <a:t>nano</a:t>
            </a:r>
            <a:endParaRPr lang="en-US" altLang="zh-CN" dirty="0"/>
          </a:p>
          <a:p>
            <a:r>
              <a:rPr lang="en-US" altLang="zh-CN" dirty="0" err="1"/>
              <a:t>emacs</a:t>
            </a:r>
            <a:endParaRPr lang="zh-CN" altLang="en-US" dirty="0"/>
          </a:p>
          <a:p>
            <a:r>
              <a:rPr lang="en-US" altLang="zh-CN" dirty="0" err="1"/>
              <a:t>gedit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122</a:t>
            </a:fld>
            <a:endParaRPr lang="en-US" altLang="zh-CN" dirty="0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814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3200" dirty="0"/>
              <a:t>vi </a:t>
            </a:r>
            <a:r>
              <a:rPr lang="zh-CN" altLang="en-US" sz="3200" dirty="0"/>
              <a:t>是 “</a:t>
            </a:r>
            <a:r>
              <a:rPr lang="en-US" altLang="zh-CN" sz="3200" dirty="0"/>
              <a:t>Visual interface” </a:t>
            </a:r>
            <a:r>
              <a:rPr lang="zh-CN" altLang="en-US" sz="3200" dirty="0"/>
              <a:t>的简称，它可以执行输出、删除、查找、替换、块操作等众多文本操作，而且用户可以根据自己的需要对其进行定制，这是其他编辑程序所没有的。 </a:t>
            </a:r>
          </a:p>
          <a:p>
            <a:pPr>
              <a:lnSpc>
                <a:spcPct val="80000"/>
              </a:lnSpc>
            </a:pPr>
            <a:r>
              <a:rPr lang="en-US" altLang="zh-CN" sz="3200" dirty="0"/>
              <a:t>vi </a:t>
            </a:r>
            <a:r>
              <a:rPr lang="zh-CN" altLang="en-US" sz="3200" dirty="0"/>
              <a:t>不是一个排版程序，它不像 </a:t>
            </a:r>
            <a:r>
              <a:rPr lang="en-US" altLang="zh-CN" sz="3200" dirty="0"/>
              <a:t>M$ Word </a:t>
            </a:r>
            <a:r>
              <a:rPr lang="zh-CN" altLang="en-US" sz="3200" dirty="0"/>
              <a:t>或 </a:t>
            </a:r>
            <a:r>
              <a:rPr lang="en-US" altLang="zh-CN" sz="3200" dirty="0"/>
              <a:t>WPS </a:t>
            </a:r>
            <a:r>
              <a:rPr lang="zh-CN" altLang="en-US" sz="3200" dirty="0"/>
              <a:t>那样可以对字体、格式、段落等其他属性进行编排，它只是一个文本编辑程序。 </a:t>
            </a:r>
          </a:p>
          <a:p>
            <a:pPr>
              <a:lnSpc>
                <a:spcPct val="80000"/>
              </a:lnSpc>
            </a:pPr>
            <a:r>
              <a:rPr lang="en-US" altLang="zh-CN" sz="3200" dirty="0"/>
              <a:t>vi </a:t>
            </a:r>
            <a:r>
              <a:rPr lang="zh-CN" altLang="en-US" sz="3200" dirty="0"/>
              <a:t>是全屏幕文本编辑器，它没有菜单，只有命令。 </a:t>
            </a:r>
          </a:p>
          <a:p>
            <a:pPr>
              <a:lnSpc>
                <a:spcPct val="80000"/>
              </a:lnSpc>
            </a:pPr>
            <a:r>
              <a:rPr kumimoji="1" lang="en-US" altLang="zh-CN" sz="3200" b="1" dirty="0"/>
              <a:t>v</a:t>
            </a:r>
            <a:r>
              <a:rPr kumimoji="1" lang="zh-CN" altLang="zh-CN" sz="3200" b="1" dirty="0"/>
              <a:t>im</a:t>
            </a:r>
            <a:r>
              <a:rPr kumimoji="1" lang="zh-CN" altLang="zh-CN" sz="3200" dirty="0"/>
              <a:t> 即 </a:t>
            </a:r>
            <a:r>
              <a:rPr kumimoji="1" lang="zh-CN" altLang="zh-CN" sz="3200" b="1" dirty="0"/>
              <a:t>Vi IMproved</a:t>
            </a:r>
            <a:r>
              <a:rPr kumimoji="1" lang="zh-CN" altLang="zh-CN" sz="3200" dirty="0"/>
              <a:t>，</a:t>
            </a:r>
            <a:r>
              <a:rPr kumimoji="1" lang="en-US" altLang="zh-CN" sz="3200" b="1" dirty="0"/>
              <a:t>v</a:t>
            </a:r>
            <a:r>
              <a:rPr kumimoji="1" lang="zh-CN" altLang="zh-CN" sz="3200" b="1" dirty="0"/>
              <a:t>i</a:t>
            </a:r>
            <a:r>
              <a:rPr kumimoji="1" lang="zh-CN" altLang="zh-CN" sz="3200" dirty="0"/>
              <a:t> 克隆版本之一</a:t>
            </a:r>
            <a:r>
              <a:rPr kumimoji="1" lang="zh-CN" altLang="en-US" sz="3200" dirty="0"/>
              <a:t>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123</a:t>
            </a:fld>
            <a:endParaRPr lang="en-US" altLang="zh-CN" dirty="0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 </a:t>
            </a:r>
            <a:r>
              <a:rPr lang="zh-CN" altLang="en-US" dirty="0"/>
              <a:t>的进入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688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90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8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命令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vi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直接进入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vi filename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打开或新建文件</a:t>
                      </a:r>
                      <a:r>
                        <a:rPr lang="en-US" altLang="zh-CN" sz="2000" dirty="0"/>
                        <a:t>filename</a:t>
                      </a:r>
                      <a:r>
                        <a:rPr lang="zh-CN" altLang="en-US" sz="2000" dirty="0"/>
                        <a:t>，并将光标置于第一行首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vi +n filename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打开文件</a:t>
                      </a:r>
                      <a:r>
                        <a:rPr lang="en-US" altLang="zh-CN" sz="2000" dirty="0"/>
                        <a:t>filename</a:t>
                      </a:r>
                      <a:r>
                        <a:rPr lang="zh-CN" altLang="en-US" sz="2000" dirty="0"/>
                        <a:t>，并将光标置于第</a:t>
                      </a:r>
                      <a:r>
                        <a:rPr lang="en-US" altLang="zh-CN" sz="2000" dirty="0"/>
                        <a:t>n</a:t>
                      </a:r>
                      <a:r>
                        <a:rPr lang="zh-CN" altLang="en-US" sz="2000" dirty="0"/>
                        <a:t>行首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vi + filename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打开文件</a:t>
                      </a:r>
                      <a:r>
                        <a:rPr lang="en-US" altLang="zh-CN" sz="2000" dirty="0"/>
                        <a:t>filename</a:t>
                      </a:r>
                      <a:r>
                        <a:rPr lang="zh-CN" altLang="en-US" sz="2000" dirty="0"/>
                        <a:t>，并将光标置于最后一行首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vi +/pattern filename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打开文件</a:t>
                      </a:r>
                      <a:r>
                        <a:rPr lang="en-US" altLang="zh-CN" sz="2000" dirty="0"/>
                        <a:t>filename</a:t>
                      </a:r>
                      <a:r>
                        <a:rPr lang="zh-CN" altLang="en-US" sz="2000" dirty="0"/>
                        <a:t>，并将光标置于第一个与</a:t>
                      </a:r>
                      <a:r>
                        <a:rPr lang="en-US" altLang="zh-CN" sz="2000" dirty="0"/>
                        <a:t>pattern</a:t>
                      </a:r>
                      <a:r>
                        <a:rPr lang="zh-CN" altLang="en-US" sz="2000" dirty="0"/>
                        <a:t>匹配的串处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vi -r filename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打开上次用</a:t>
                      </a:r>
                      <a:r>
                        <a:rPr lang="en-US" altLang="zh-CN" sz="2000" dirty="0"/>
                        <a:t>vi</a:t>
                      </a:r>
                      <a:r>
                        <a:rPr lang="zh-CN" altLang="en-US" sz="2000" dirty="0"/>
                        <a:t>编辑时发生系统崩溃，恢复</a:t>
                      </a:r>
                      <a:r>
                        <a:rPr lang="en-US" altLang="zh-CN" sz="2000" dirty="0"/>
                        <a:t>filename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124</a:t>
            </a:fld>
            <a:endParaRPr lang="en-US" altLang="zh-CN" dirty="0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Vi </a:t>
            </a:r>
            <a:r>
              <a:rPr lang="zh-CN" altLang="en-US" b="1" dirty="0"/>
              <a:t>的</a:t>
            </a:r>
            <a:r>
              <a:rPr lang="en-US" altLang="zh-CN" b="1" dirty="0"/>
              <a:t>3</a:t>
            </a:r>
            <a:r>
              <a:rPr lang="zh-CN" altLang="en-US" b="1" dirty="0"/>
              <a:t>种运行模式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2530624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普通</a:t>
            </a:r>
            <a:r>
              <a:rPr lang="en-US" altLang="zh-CN" dirty="0"/>
              <a:t>(normal)</a:t>
            </a:r>
            <a:r>
              <a:rPr lang="zh-CN" altLang="en-US" dirty="0"/>
              <a:t>模式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插入</a:t>
            </a:r>
            <a:r>
              <a:rPr lang="en-US" altLang="zh-CN" dirty="0"/>
              <a:t>(insert)</a:t>
            </a:r>
            <a:r>
              <a:rPr lang="zh-CN" altLang="en-US" dirty="0"/>
              <a:t>模式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命令行</a:t>
            </a:r>
            <a:r>
              <a:rPr lang="en-US" altLang="zh-CN" dirty="0"/>
              <a:t>(</a:t>
            </a:r>
            <a:r>
              <a:rPr lang="en-US" altLang="zh-CN" dirty="0" err="1"/>
              <a:t>Cmdline</a:t>
            </a:r>
            <a:r>
              <a:rPr lang="en-US" altLang="zh-CN" dirty="0"/>
              <a:t>)</a:t>
            </a:r>
            <a:r>
              <a:rPr lang="zh-CN" altLang="en-US" dirty="0"/>
              <a:t>模式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125</a:t>
            </a:fld>
            <a:endParaRPr lang="en-US" altLang="zh-CN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1844824"/>
            <a:ext cx="5722938" cy="352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 </a:t>
            </a:r>
            <a:r>
              <a:rPr lang="zh-CN" altLang="en-US" dirty="0"/>
              <a:t>的 </a:t>
            </a:r>
            <a:r>
              <a:rPr lang="en-US" altLang="zh-CN" dirty="0"/>
              <a:t>Normal </a:t>
            </a:r>
            <a:r>
              <a:rPr lang="zh-CN" altLang="en-US" dirty="0"/>
              <a:t>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/>
              <a:t>在</a:t>
            </a:r>
            <a:r>
              <a:rPr lang="en-US" altLang="zh-CN" sz="2800" dirty="0"/>
              <a:t>shell</a:t>
            </a:r>
            <a:r>
              <a:rPr lang="zh-CN" altLang="en-US" sz="2800" dirty="0"/>
              <a:t>中输入 </a:t>
            </a:r>
            <a:r>
              <a:rPr lang="en-US" altLang="zh-CN" sz="2800" dirty="0"/>
              <a:t>vim </a:t>
            </a:r>
            <a:r>
              <a:rPr lang="zh-CN" altLang="en-US" sz="2800" dirty="0"/>
              <a:t>启动编辑器时，即进入该模式。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无论什么时候，不管用户处于何种模式，只要按一下 </a:t>
            </a:r>
            <a:r>
              <a:rPr lang="en-US" altLang="zh-CN" sz="2800" dirty="0">
                <a:solidFill>
                  <a:srgbClr val="0000FF"/>
                </a:solidFill>
              </a:rPr>
              <a:t>Esc </a:t>
            </a:r>
            <a:r>
              <a:rPr lang="en-US" altLang="zh-CN" sz="2800" dirty="0" err="1">
                <a:solidFill>
                  <a:srgbClr val="0000FF"/>
                </a:solidFill>
              </a:rPr>
              <a:t>Esc</a:t>
            </a:r>
            <a:r>
              <a:rPr lang="en-US" altLang="zh-CN" sz="2800" dirty="0">
                <a:solidFill>
                  <a:srgbClr val="0000FF"/>
                </a:solidFill>
              </a:rPr>
              <a:t> </a:t>
            </a:r>
            <a:r>
              <a:rPr lang="zh-CN" altLang="en-US" sz="2800" dirty="0">
                <a:solidFill>
                  <a:srgbClr val="0000FF"/>
                </a:solidFill>
              </a:rPr>
              <a:t>键</a:t>
            </a:r>
            <a:r>
              <a:rPr lang="zh-CN" altLang="en-US" sz="2800" dirty="0"/>
              <a:t>，即可使 </a:t>
            </a:r>
            <a:r>
              <a:rPr lang="en-US" altLang="zh-CN" sz="2800" dirty="0"/>
              <a:t>vim </a:t>
            </a:r>
            <a:r>
              <a:rPr lang="zh-CN" altLang="en-US" sz="2800" dirty="0"/>
              <a:t>进入 </a:t>
            </a:r>
            <a:r>
              <a:rPr lang="en-US" altLang="zh-CN" sz="2800" dirty="0"/>
              <a:t>Normal </a:t>
            </a:r>
            <a:r>
              <a:rPr lang="zh-CN" altLang="en-US" sz="2800" dirty="0"/>
              <a:t>模式。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在该模式下，用户可以输入各种合法的 </a:t>
            </a:r>
            <a:r>
              <a:rPr lang="en-US" altLang="zh-CN" sz="2800" dirty="0"/>
              <a:t>vim </a:t>
            </a:r>
            <a:r>
              <a:rPr lang="zh-CN" altLang="en-US" sz="2800" dirty="0"/>
              <a:t>命令，用于管理自己的文档。此时从键盘上输入的</a:t>
            </a:r>
            <a:r>
              <a:rPr lang="zh-CN" altLang="en-US" sz="2800" dirty="0">
                <a:solidFill>
                  <a:srgbClr val="0000FF"/>
                </a:solidFill>
              </a:rPr>
              <a:t>任何字符都被当做编辑命令来解释</a:t>
            </a:r>
            <a:r>
              <a:rPr lang="zh-CN" altLang="en-US" sz="2800" dirty="0"/>
              <a:t>。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若输入的字符是合法的 </a:t>
            </a:r>
            <a:r>
              <a:rPr lang="en-US" altLang="zh-CN" sz="2800" dirty="0"/>
              <a:t>vim </a:t>
            </a:r>
            <a:r>
              <a:rPr lang="zh-CN" altLang="en-US" sz="2800" dirty="0"/>
              <a:t>命令，则 </a:t>
            </a:r>
            <a:r>
              <a:rPr lang="en-US" altLang="zh-CN" sz="2800" dirty="0"/>
              <a:t>vim </a:t>
            </a:r>
            <a:r>
              <a:rPr lang="zh-CN" altLang="en-US" sz="2800" dirty="0"/>
              <a:t>在接受用户命令之后完成相应的动作。但需注意的是，所输入的命令并不在屏幕上显示出来。若输入的字符不是 </a:t>
            </a:r>
            <a:r>
              <a:rPr lang="en-US" altLang="zh-CN" sz="2800" dirty="0"/>
              <a:t>vim </a:t>
            </a:r>
            <a:r>
              <a:rPr lang="zh-CN" altLang="en-US" sz="2800" dirty="0"/>
              <a:t>的合法命令，</a:t>
            </a:r>
            <a:r>
              <a:rPr lang="en-US" altLang="zh-CN" sz="2800" dirty="0"/>
              <a:t>vim </a:t>
            </a:r>
            <a:r>
              <a:rPr lang="zh-CN" altLang="en-US" sz="2800" dirty="0"/>
              <a:t>会响铃报警。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126</a:t>
            </a:fld>
            <a:endParaRPr lang="en-US" altLang="zh-CN" dirty="0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 </a:t>
            </a:r>
            <a:r>
              <a:rPr lang="zh-CN" altLang="en-US" dirty="0"/>
              <a:t>的 </a:t>
            </a:r>
            <a:r>
              <a:rPr lang="en-US" altLang="zh-CN" dirty="0"/>
              <a:t>Insert </a:t>
            </a:r>
            <a:r>
              <a:rPr lang="zh-CN" altLang="en-US" dirty="0"/>
              <a:t>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 </a:t>
            </a:r>
            <a:r>
              <a:rPr kumimoji="1" lang="en-US" altLang="zh-CN" b="1" dirty="0"/>
              <a:t>Normal</a:t>
            </a:r>
            <a:r>
              <a:rPr kumimoji="1" lang="en-US" altLang="zh-CN" dirty="0"/>
              <a:t> </a:t>
            </a:r>
            <a:r>
              <a:rPr kumimoji="1" lang="zh-CN" altLang="en-US" dirty="0"/>
              <a:t>模式下输入插入命令 </a:t>
            </a:r>
            <a:r>
              <a:rPr kumimoji="1" lang="en-US" altLang="zh-CN" b="1" dirty="0" err="1">
                <a:solidFill>
                  <a:srgbClr val="FF3300"/>
                </a:solidFill>
              </a:rPr>
              <a:t>i</a:t>
            </a:r>
            <a:r>
              <a:rPr kumimoji="1" lang="zh-CN" altLang="en-US" dirty="0"/>
              <a:t>、附加命令 </a:t>
            </a:r>
            <a:r>
              <a:rPr kumimoji="1" lang="en-US" altLang="zh-CN" b="1" dirty="0">
                <a:solidFill>
                  <a:srgbClr val="FF3300"/>
                </a:solidFill>
              </a:rPr>
              <a:t>a</a:t>
            </a:r>
            <a:r>
              <a:rPr kumimoji="1" lang="en-US" altLang="zh-CN" dirty="0"/>
              <a:t> </a:t>
            </a:r>
            <a:r>
              <a:rPr kumimoji="1" lang="zh-CN" altLang="en-US" dirty="0"/>
              <a:t>、打开命令 </a:t>
            </a:r>
            <a:r>
              <a:rPr kumimoji="1" lang="en-US" altLang="zh-CN" b="1" dirty="0">
                <a:solidFill>
                  <a:srgbClr val="FF3300"/>
                </a:solidFill>
              </a:rPr>
              <a:t>o</a:t>
            </a:r>
            <a:r>
              <a:rPr kumimoji="1" lang="zh-CN" altLang="en-US" dirty="0"/>
              <a:t>、修改命令 </a:t>
            </a:r>
            <a:r>
              <a:rPr kumimoji="1" lang="en-US" altLang="zh-CN" b="1" dirty="0">
                <a:solidFill>
                  <a:srgbClr val="FF3300"/>
                </a:solidFill>
              </a:rPr>
              <a:t>c</a:t>
            </a:r>
            <a:r>
              <a:rPr kumimoji="1" lang="zh-CN" altLang="en-US" dirty="0"/>
              <a:t>、取代命令 </a:t>
            </a:r>
            <a:r>
              <a:rPr kumimoji="1" lang="en-US" altLang="zh-CN" b="1" dirty="0">
                <a:solidFill>
                  <a:srgbClr val="FF3300"/>
                </a:solidFill>
              </a:rPr>
              <a:t>r</a:t>
            </a:r>
            <a:r>
              <a:rPr kumimoji="1" lang="en-US" altLang="zh-CN" dirty="0"/>
              <a:t> </a:t>
            </a:r>
            <a:r>
              <a:rPr kumimoji="1" lang="zh-CN" altLang="en-US" dirty="0"/>
              <a:t>或替换命令 </a:t>
            </a:r>
            <a:r>
              <a:rPr kumimoji="1" lang="en-US" altLang="zh-CN" b="1" dirty="0">
                <a:solidFill>
                  <a:srgbClr val="FF3300"/>
                </a:solidFill>
              </a:rPr>
              <a:t>s</a:t>
            </a:r>
            <a:r>
              <a:rPr kumimoji="1" lang="en-US" altLang="zh-CN" dirty="0"/>
              <a:t> </a:t>
            </a:r>
            <a:r>
              <a:rPr kumimoji="1" lang="zh-CN" altLang="en-US" dirty="0"/>
              <a:t>等都可以进入 </a:t>
            </a:r>
            <a:r>
              <a:rPr kumimoji="1" lang="en-US" altLang="zh-CN" dirty="0"/>
              <a:t>Insert </a:t>
            </a:r>
            <a:r>
              <a:rPr kumimoji="1" lang="zh-CN" altLang="en-US" dirty="0"/>
              <a:t>模式。</a:t>
            </a:r>
          </a:p>
          <a:p>
            <a:r>
              <a:rPr kumimoji="1" lang="zh-CN" altLang="en-US" dirty="0"/>
              <a:t>在该模式下，用户输入的任何字符都被</a:t>
            </a:r>
            <a:r>
              <a:rPr kumimoji="1" lang="en-US" altLang="zh-CN" dirty="0"/>
              <a:t>vim</a:t>
            </a:r>
            <a:r>
              <a:rPr kumimoji="1" lang="zh-CN" altLang="en-US" dirty="0"/>
              <a:t>当做文件内容保存起来，并将其显示在屏幕上。在文本输入过程中，若想回到</a:t>
            </a:r>
            <a:r>
              <a:rPr kumimoji="1" lang="en-US" altLang="zh-CN" dirty="0"/>
              <a:t>Normal</a:t>
            </a:r>
            <a:r>
              <a:rPr kumimoji="1" lang="zh-CN" altLang="en-US" dirty="0"/>
              <a:t>模式下，按 </a:t>
            </a:r>
            <a:r>
              <a:rPr kumimoji="1" lang="en-US" altLang="zh-CN" b="1" dirty="0">
                <a:solidFill>
                  <a:srgbClr val="FF3300"/>
                </a:solidFill>
              </a:rPr>
              <a:t>Esc</a:t>
            </a:r>
            <a:r>
              <a:rPr kumimoji="1" lang="en-US" altLang="zh-CN" dirty="0"/>
              <a:t> </a:t>
            </a:r>
            <a:r>
              <a:rPr kumimoji="1" lang="zh-CN" altLang="en-US" dirty="0"/>
              <a:t>键即可。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127</a:t>
            </a:fld>
            <a:endParaRPr lang="en-US" altLang="zh-CN" dirty="0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 </a:t>
            </a:r>
            <a:r>
              <a:rPr lang="zh-CN" altLang="en-US" dirty="0"/>
              <a:t>的 </a:t>
            </a:r>
            <a:r>
              <a:rPr lang="en-US" altLang="zh-CN" dirty="0"/>
              <a:t>Command </a:t>
            </a:r>
            <a:r>
              <a:rPr lang="zh-CN" altLang="en-US" dirty="0"/>
              <a:t>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Normal </a:t>
            </a:r>
            <a:r>
              <a:rPr lang="zh-CN" altLang="en-US" sz="2400" dirty="0"/>
              <a:t>模式下，用户按冒号 “</a:t>
            </a:r>
            <a:r>
              <a:rPr lang="en-US" altLang="zh-CN" sz="2400" dirty="0"/>
              <a:t>:” </a:t>
            </a:r>
            <a:r>
              <a:rPr lang="zh-CN" altLang="en-US" sz="2400" dirty="0"/>
              <a:t>即可进入 </a:t>
            </a:r>
            <a:r>
              <a:rPr lang="en-US" altLang="zh-CN" sz="2400" dirty="0"/>
              <a:t>Command </a:t>
            </a:r>
            <a:r>
              <a:rPr lang="zh-CN" altLang="en-US" sz="2400" dirty="0"/>
              <a:t>模式，此时 </a:t>
            </a:r>
            <a:r>
              <a:rPr lang="en-US" altLang="zh-CN" sz="2400" dirty="0"/>
              <a:t>vim </a:t>
            </a:r>
            <a:r>
              <a:rPr lang="zh-CN" altLang="en-US" sz="2400" dirty="0"/>
              <a:t>会在显示窗口的最后一行 </a:t>
            </a:r>
            <a:r>
              <a:rPr lang="en-US" altLang="zh-CN" sz="2400" dirty="0"/>
              <a:t>(</a:t>
            </a:r>
            <a:r>
              <a:rPr lang="zh-CN" altLang="en-US" sz="2400" dirty="0"/>
              <a:t>屏幕的最后一行</a:t>
            </a:r>
            <a:r>
              <a:rPr lang="en-US" altLang="zh-CN" sz="2400" dirty="0"/>
              <a:t>) </a:t>
            </a:r>
            <a:r>
              <a:rPr lang="zh-CN" altLang="en-US" sz="2400" dirty="0"/>
              <a:t>显示一个 “</a:t>
            </a:r>
            <a:r>
              <a:rPr lang="en-US" altLang="zh-CN" sz="2400" dirty="0"/>
              <a:t>:” </a:t>
            </a:r>
            <a:r>
              <a:rPr lang="zh-CN" altLang="en-US" sz="2400" dirty="0"/>
              <a:t>作为 </a:t>
            </a:r>
            <a:r>
              <a:rPr lang="en-US" altLang="zh-CN" sz="2400" dirty="0"/>
              <a:t>Command </a:t>
            </a:r>
            <a:r>
              <a:rPr lang="zh-CN" altLang="en-US" sz="2400" dirty="0"/>
              <a:t>模式的提示符，等待输入命令。</a:t>
            </a:r>
          </a:p>
          <a:p>
            <a:r>
              <a:rPr lang="zh-CN" altLang="en-US" sz="2400" dirty="0"/>
              <a:t>多数文件管理都是在此模式下执行的 </a:t>
            </a:r>
            <a:r>
              <a:rPr lang="en-US" altLang="zh-CN" sz="2400" dirty="0"/>
              <a:t>(</a:t>
            </a:r>
            <a:r>
              <a:rPr lang="zh-CN" altLang="en-US" sz="2400" dirty="0"/>
              <a:t>如保存文件等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Command </a:t>
            </a:r>
            <a:r>
              <a:rPr lang="zh-CN" altLang="en-US" sz="2400" dirty="0"/>
              <a:t>模式中所有的命令都必须按 </a:t>
            </a:r>
            <a:r>
              <a:rPr lang="en-US" altLang="zh-CN" sz="2400" dirty="0"/>
              <a:t>&lt;</a:t>
            </a:r>
            <a:r>
              <a:rPr lang="zh-CN" altLang="en-US" sz="2400" dirty="0"/>
              <a:t>回车</a:t>
            </a:r>
            <a:r>
              <a:rPr lang="en-US" altLang="zh-CN" sz="2400" dirty="0"/>
              <a:t>&gt;</a:t>
            </a:r>
            <a:r>
              <a:rPr lang="zh-CN" altLang="en-US" sz="2400" dirty="0"/>
              <a:t>后执行，命令执行完后，</a:t>
            </a:r>
            <a:r>
              <a:rPr lang="en-US" altLang="zh-CN" sz="2400" dirty="0"/>
              <a:t>vim </a:t>
            </a:r>
            <a:r>
              <a:rPr lang="zh-CN" altLang="en-US" sz="2400" dirty="0"/>
              <a:t>自动回到 </a:t>
            </a:r>
            <a:r>
              <a:rPr lang="en-US" altLang="zh-CN" sz="2400" dirty="0"/>
              <a:t>Normal </a:t>
            </a:r>
            <a:r>
              <a:rPr lang="zh-CN" altLang="en-US" sz="2400" dirty="0"/>
              <a:t>模式。</a:t>
            </a:r>
          </a:p>
          <a:p>
            <a:r>
              <a:rPr lang="zh-CN" altLang="en-US" sz="2400" dirty="0"/>
              <a:t>若在 </a:t>
            </a:r>
            <a:r>
              <a:rPr lang="en-US" altLang="zh-CN" sz="2400" dirty="0"/>
              <a:t>Command </a:t>
            </a:r>
            <a:r>
              <a:rPr lang="zh-CN" altLang="en-US" sz="2400" dirty="0"/>
              <a:t>模式下输入命令过程中改变了主意，可按 </a:t>
            </a:r>
            <a:r>
              <a:rPr lang="en-US" altLang="zh-CN" sz="2400" dirty="0"/>
              <a:t>Esc</a:t>
            </a:r>
            <a:r>
              <a:rPr lang="zh-CN" altLang="en-US" sz="2400" dirty="0"/>
              <a:t>键，或用退格键将输入的命令全部删除之后，再按一下退格键，即可使 </a:t>
            </a:r>
            <a:r>
              <a:rPr lang="en-US" altLang="zh-CN" sz="2400" dirty="0"/>
              <a:t>vi </a:t>
            </a:r>
            <a:r>
              <a:rPr lang="zh-CN" altLang="en-US" sz="2400" dirty="0"/>
              <a:t>回到 </a:t>
            </a:r>
            <a:r>
              <a:rPr lang="en-US" altLang="zh-CN" sz="2400" dirty="0"/>
              <a:t>Normal </a:t>
            </a:r>
            <a:r>
              <a:rPr lang="zh-CN" altLang="en-US" sz="2400" dirty="0"/>
              <a:t>模式下。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128</a:t>
            </a:fld>
            <a:endParaRPr lang="en-US" altLang="zh-CN" dirty="0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Normal</a:t>
            </a:r>
            <a:r>
              <a:rPr lang="zh-CN" altLang="en-GB" dirty="0"/>
              <a:t>模式下的基本操作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 dirty="0"/>
              <a:t>G </a:t>
            </a:r>
            <a:r>
              <a:rPr lang="zh-CN" altLang="en-US" sz="2800" dirty="0"/>
              <a:t>用于直接跳转到文件尾</a:t>
            </a:r>
          </a:p>
          <a:p>
            <a:pPr>
              <a:lnSpc>
                <a:spcPct val="80000"/>
              </a:lnSpc>
            </a:pPr>
            <a:r>
              <a:rPr lang="en-US" altLang="zh-CN" sz="2800" dirty="0"/>
              <a:t>x </a:t>
            </a:r>
            <a:r>
              <a:rPr lang="zh-CN" altLang="en-US" sz="2800" dirty="0"/>
              <a:t>删除光标所在的字符</a:t>
            </a:r>
          </a:p>
          <a:p>
            <a:pPr>
              <a:lnSpc>
                <a:spcPct val="80000"/>
              </a:lnSpc>
            </a:pPr>
            <a:r>
              <a:rPr lang="en-US" altLang="zh-CN" sz="2800" dirty="0"/>
              <a:t>r </a:t>
            </a:r>
            <a:r>
              <a:rPr lang="zh-CN" altLang="en-US" sz="2800" dirty="0"/>
              <a:t>替换光标所在的字符</a:t>
            </a:r>
          </a:p>
          <a:p>
            <a:pPr>
              <a:lnSpc>
                <a:spcPct val="80000"/>
              </a:lnSpc>
            </a:pPr>
            <a:r>
              <a:rPr lang="en-US" altLang="zh-CN" sz="2800" dirty="0"/>
              <a:t>~ </a:t>
            </a:r>
            <a:r>
              <a:rPr lang="zh-CN" altLang="en-US" sz="2800" dirty="0"/>
              <a:t>切换光标所在字母的大小写</a:t>
            </a:r>
          </a:p>
          <a:p>
            <a:pPr>
              <a:lnSpc>
                <a:spcPct val="80000"/>
              </a:lnSpc>
            </a:pPr>
            <a:r>
              <a:rPr lang="en-US" altLang="zh-CN" sz="2800" dirty="0"/>
              <a:t>/</a:t>
            </a:r>
            <a:r>
              <a:rPr lang="zh-CN" altLang="en-US" sz="2800" dirty="0"/>
              <a:t>和？用于查找字符串</a:t>
            </a:r>
          </a:p>
          <a:p>
            <a:pPr>
              <a:lnSpc>
                <a:spcPct val="80000"/>
              </a:lnSpc>
            </a:pPr>
            <a:r>
              <a:rPr lang="en-US" altLang="zh-CN" sz="2800" dirty="0" err="1"/>
              <a:t>dd</a:t>
            </a:r>
            <a:r>
              <a:rPr lang="zh-CN" altLang="en-US" sz="2800" dirty="0"/>
              <a:t>、</a:t>
            </a:r>
            <a:r>
              <a:rPr lang="en-US" altLang="zh-CN" sz="2800" dirty="0"/>
              <a:t>YY</a:t>
            </a:r>
            <a:r>
              <a:rPr lang="zh-CN" altLang="en-US" sz="2800" dirty="0"/>
              <a:t>、</a:t>
            </a:r>
            <a:r>
              <a:rPr lang="en-US" altLang="zh-CN" sz="2800" dirty="0"/>
              <a:t>p</a:t>
            </a:r>
            <a:r>
              <a:rPr lang="zh-CN" altLang="en-US" sz="2800" dirty="0"/>
              <a:t>分别用于剪切、复制和粘贴一行文本</a:t>
            </a:r>
          </a:p>
          <a:p>
            <a:pPr>
              <a:lnSpc>
                <a:spcPct val="80000"/>
              </a:lnSpc>
            </a:pPr>
            <a:r>
              <a:rPr lang="en-US" altLang="zh-CN" sz="2800" dirty="0"/>
              <a:t>u </a:t>
            </a:r>
            <a:r>
              <a:rPr lang="zh-CN" altLang="en-US" sz="2800" dirty="0"/>
              <a:t>取消上一次编辑操作（</a:t>
            </a:r>
            <a:r>
              <a:rPr lang="en-US" altLang="zh-CN" sz="2800" dirty="0"/>
              <a:t>undo</a:t>
            </a:r>
            <a:r>
              <a:rPr lang="zh-CN" altLang="en-US" sz="2800" dirty="0"/>
              <a:t>）</a:t>
            </a:r>
          </a:p>
          <a:p>
            <a:pPr>
              <a:lnSpc>
                <a:spcPct val="80000"/>
              </a:lnSpc>
            </a:pPr>
            <a:r>
              <a:rPr lang="en-US" altLang="zh-CN" sz="2800" dirty="0"/>
              <a:t>. </a:t>
            </a:r>
            <a:r>
              <a:rPr lang="zh-CN" altLang="en-US" sz="2800" dirty="0"/>
              <a:t>重复上一次编辑操作（</a:t>
            </a:r>
            <a:r>
              <a:rPr lang="en-US" altLang="zh-CN" sz="2800" dirty="0"/>
              <a:t>redo</a:t>
            </a:r>
            <a:r>
              <a:rPr lang="zh-CN" altLang="en-US" sz="2800" dirty="0"/>
              <a:t>）</a:t>
            </a:r>
          </a:p>
          <a:p>
            <a:pPr>
              <a:lnSpc>
                <a:spcPct val="80000"/>
              </a:lnSpc>
            </a:pPr>
            <a:r>
              <a:rPr lang="en-US" altLang="zh-CN" sz="2800" dirty="0"/>
              <a:t>ZZ </a:t>
            </a:r>
            <a:r>
              <a:rPr lang="zh-CN" altLang="en-US" sz="2800" dirty="0"/>
              <a:t>用于存盘退出</a:t>
            </a:r>
            <a:r>
              <a:rPr lang="en-US" altLang="zh-CN" sz="2800" dirty="0"/>
              <a:t>Vi</a:t>
            </a:r>
          </a:p>
          <a:p>
            <a:pPr>
              <a:lnSpc>
                <a:spcPct val="80000"/>
              </a:lnSpc>
            </a:pPr>
            <a:r>
              <a:rPr lang="en-US" altLang="zh-CN" sz="2800" dirty="0"/>
              <a:t>ZQ</a:t>
            </a:r>
            <a:r>
              <a:rPr lang="zh-CN" altLang="en-US" sz="2800" dirty="0"/>
              <a:t>用于不存盘退出</a:t>
            </a:r>
            <a:r>
              <a:rPr lang="en-US" altLang="zh-CN" sz="2800" dirty="0"/>
              <a:t>Vi </a:t>
            </a:r>
            <a:endParaRPr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129</a:t>
            </a:fld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命令基本格式（续）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说明：</a:t>
            </a:r>
          </a:p>
          <a:p>
            <a:pPr lvl="1">
              <a:lnSpc>
                <a:spcPct val="80000"/>
              </a:lnSpc>
            </a:pPr>
            <a:r>
              <a:rPr lang="zh-CN" altLang="en-US" dirty="0"/>
              <a:t>单字符参数前使用一个减号（</a:t>
            </a:r>
            <a:r>
              <a:rPr lang="en-US" altLang="zh-CN" dirty="0"/>
              <a:t>-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80000"/>
              </a:lnSpc>
            </a:pPr>
            <a:r>
              <a:rPr lang="zh-CN" altLang="en-US" dirty="0"/>
              <a:t>单词参数前使用两个减号（</a:t>
            </a:r>
            <a:r>
              <a:rPr lang="en-US" altLang="zh-CN" dirty="0"/>
              <a:t>--</a:t>
            </a:r>
            <a:r>
              <a:rPr lang="zh-CN" altLang="en-US" dirty="0"/>
              <a:t>）。</a:t>
            </a:r>
          </a:p>
          <a:p>
            <a:pPr lvl="1">
              <a:lnSpc>
                <a:spcPct val="80000"/>
              </a:lnSpc>
            </a:pPr>
            <a:r>
              <a:rPr lang="zh-CN" altLang="en-US" dirty="0"/>
              <a:t>多个单字符参数前可以只使用一个减号。</a:t>
            </a:r>
          </a:p>
          <a:p>
            <a:pPr lvl="1">
              <a:lnSpc>
                <a:spcPct val="80000"/>
              </a:lnSpc>
            </a:pPr>
            <a:r>
              <a:rPr lang="zh-CN" altLang="en-US" dirty="0"/>
              <a:t>操作对象（</a:t>
            </a:r>
            <a:r>
              <a:rPr lang="en-US" altLang="zh-CN" dirty="0"/>
              <a:t>arguments</a:t>
            </a:r>
            <a:r>
              <a:rPr lang="zh-CN" altLang="en-US" dirty="0"/>
              <a:t>）可以是文件也可以是目录，有些命令必须使用多个操作对象， 如</a:t>
            </a:r>
            <a:r>
              <a:rPr lang="en-US" altLang="zh-CN" dirty="0"/>
              <a:t>cp</a:t>
            </a:r>
            <a:r>
              <a:rPr lang="zh-CN" altLang="en-US" dirty="0"/>
              <a:t>命令必须指定源操作对象和目标操作对象。</a:t>
            </a:r>
          </a:p>
          <a:p>
            <a:pPr lvl="1">
              <a:lnSpc>
                <a:spcPct val="80000"/>
              </a:lnSpc>
            </a:pPr>
            <a:r>
              <a:rPr lang="zh-CN" altLang="en-US" dirty="0"/>
              <a:t>并非所有命令的格式都遵从以上规则，例如</a:t>
            </a:r>
            <a:r>
              <a:rPr lang="en-US" altLang="zh-CN" dirty="0" err="1"/>
              <a:t>dd</a:t>
            </a:r>
            <a:r>
              <a:rPr lang="zh-CN" altLang="en-US" dirty="0"/>
              <a:t>、</a:t>
            </a:r>
            <a:r>
              <a:rPr lang="en-US" altLang="zh-CN" dirty="0"/>
              <a:t>find</a:t>
            </a:r>
            <a:r>
              <a:rPr lang="zh-CN" altLang="en-US" dirty="0"/>
              <a:t>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13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5157192"/>
            <a:ext cx="7920880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/>
              <a:t>命令在正常执行结果后返回一个 </a:t>
            </a:r>
            <a:r>
              <a:rPr lang="en-US" altLang="zh-CN" sz="2400" dirty="0"/>
              <a:t>0 </a:t>
            </a:r>
            <a:r>
              <a:rPr lang="zh-CN" altLang="en-US" sz="2400" dirty="0"/>
              <a:t>值，如果命令出错，则返回一个非零值 </a:t>
            </a:r>
            <a:r>
              <a:rPr lang="en-US" altLang="zh-CN" sz="2400" dirty="0"/>
              <a:t>(</a:t>
            </a:r>
            <a:r>
              <a:rPr lang="zh-CN" altLang="en-US" sz="2400" dirty="0"/>
              <a:t>在</a:t>
            </a:r>
            <a:r>
              <a:rPr lang="en-US" altLang="zh-CN" sz="2400" dirty="0"/>
              <a:t>shell</a:t>
            </a:r>
            <a:r>
              <a:rPr lang="zh-CN" altLang="en-US" sz="2400" dirty="0"/>
              <a:t>中可用变量 </a:t>
            </a:r>
            <a:r>
              <a:rPr lang="en-US" altLang="zh-CN" sz="2400" dirty="0"/>
              <a:t>$? </a:t>
            </a:r>
            <a:r>
              <a:rPr lang="zh-CN" altLang="en-US" sz="2400" dirty="0"/>
              <a:t>查看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/>
          <a:p>
            <a:pPr algn="ctr"/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pPr algn="ctr"/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Command </a:t>
            </a:r>
            <a:r>
              <a:rPr lang="zh-CN" altLang="en-GB" dirty="0"/>
              <a:t>模式下的基本操作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814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3200" dirty="0"/>
              <a:t>:n1,n2 co n3 	</a:t>
            </a:r>
            <a:r>
              <a:rPr lang="zh-CN" altLang="en-US" sz="3200" dirty="0"/>
              <a:t>用于块复制</a:t>
            </a:r>
          </a:p>
          <a:p>
            <a:pPr>
              <a:lnSpc>
                <a:spcPct val="90000"/>
              </a:lnSpc>
            </a:pPr>
            <a:r>
              <a:rPr lang="en-US" altLang="zh-CN" sz="3200" dirty="0"/>
              <a:t>:n1,n2 m n3 	</a:t>
            </a:r>
            <a:r>
              <a:rPr lang="zh-CN" altLang="en-US" sz="3200" dirty="0"/>
              <a:t>用于块移动</a:t>
            </a:r>
          </a:p>
          <a:p>
            <a:pPr>
              <a:lnSpc>
                <a:spcPct val="90000"/>
              </a:lnSpc>
            </a:pPr>
            <a:r>
              <a:rPr lang="en-US" altLang="zh-CN" sz="3200" dirty="0"/>
              <a:t>:n1,n2 d 		</a:t>
            </a:r>
            <a:r>
              <a:rPr lang="zh-CN" altLang="en-US" sz="3200" dirty="0"/>
              <a:t>用于块删除</a:t>
            </a:r>
          </a:p>
          <a:p>
            <a:pPr>
              <a:lnSpc>
                <a:spcPct val="90000"/>
              </a:lnSpc>
            </a:pPr>
            <a:r>
              <a:rPr lang="en-US" altLang="zh-CN" sz="3200" dirty="0"/>
              <a:t>:w   </a:t>
            </a:r>
            <a:r>
              <a:rPr lang="zh-CN" altLang="en-US" sz="3200" dirty="0"/>
              <a:t>保存当前编辑文件，但并不退出</a:t>
            </a:r>
          </a:p>
          <a:p>
            <a:pPr>
              <a:lnSpc>
                <a:spcPct val="90000"/>
              </a:lnSpc>
            </a:pPr>
            <a:r>
              <a:rPr lang="en-US" altLang="zh-CN" sz="3200" dirty="0"/>
              <a:t>:w </a:t>
            </a:r>
            <a:r>
              <a:rPr lang="en-US" altLang="zh-CN" sz="3200" dirty="0" err="1"/>
              <a:t>newfile</a:t>
            </a:r>
            <a:r>
              <a:rPr lang="en-US" altLang="zh-CN" sz="3200" dirty="0"/>
              <a:t>  </a:t>
            </a:r>
            <a:r>
              <a:rPr lang="zh-CN" altLang="en-US" sz="3200" dirty="0"/>
              <a:t>存为另外一个名为 “</a:t>
            </a:r>
            <a:r>
              <a:rPr lang="en-US" altLang="zh-CN" sz="3200" dirty="0" err="1"/>
              <a:t>newfile</a:t>
            </a:r>
            <a:r>
              <a:rPr lang="en-US" altLang="zh-CN" sz="3200" dirty="0"/>
              <a:t>” </a:t>
            </a:r>
            <a:r>
              <a:rPr lang="zh-CN" altLang="en-US" sz="3200" dirty="0"/>
              <a:t>的文件</a:t>
            </a:r>
          </a:p>
          <a:p>
            <a:pPr>
              <a:lnSpc>
                <a:spcPct val="90000"/>
              </a:lnSpc>
            </a:pPr>
            <a:r>
              <a:rPr lang="en-US" altLang="zh-CN" sz="3200" dirty="0"/>
              <a:t>:</a:t>
            </a:r>
            <a:r>
              <a:rPr lang="en-US" altLang="zh-CN" sz="3200" dirty="0" err="1"/>
              <a:t>wq</a:t>
            </a:r>
            <a:r>
              <a:rPr lang="en-US" altLang="zh-CN" sz="3200" dirty="0"/>
              <a:t> </a:t>
            </a:r>
            <a:r>
              <a:rPr lang="zh-CN" altLang="en-US" sz="3200" dirty="0"/>
              <a:t>用于存盘退出</a:t>
            </a:r>
            <a:r>
              <a:rPr lang="en-US" altLang="zh-CN" sz="3200" dirty="0"/>
              <a:t>Vi</a:t>
            </a:r>
          </a:p>
          <a:p>
            <a:pPr>
              <a:lnSpc>
                <a:spcPct val="90000"/>
              </a:lnSpc>
            </a:pPr>
            <a:r>
              <a:rPr lang="en-US" altLang="zh-CN" sz="3200" dirty="0"/>
              <a:t>:q!	</a:t>
            </a:r>
            <a:r>
              <a:rPr lang="zh-CN" altLang="en-US" sz="3200" dirty="0"/>
              <a:t>用于不存盘退出</a:t>
            </a:r>
            <a:r>
              <a:rPr lang="en-US" altLang="zh-CN" sz="3200" dirty="0"/>
              <a:t>Vi </a:t>
            </a:r>
          </a:p>
          <a:p>
            <a:pPr>
              <a:lnSpc>
                <a:spcPct val="90000"/>
              </a:lnSpc>
            </a:pPr>
            <a:r>
              <a:rPr lang="en-US" altLang="zh-CN" sz="3200" dirty="0"/>
              <a:t>:q	</a:t>
            </a:r>
            <a:r>
              <a:rPr lang="zh-CN" altLang="en-US" sz="3200" dirty="0"/>
              <a:t>用于直接退出</a:t>
            </a:r>
            <a:r>
              <a:rPr lang="en-US" altLang="zh-CN" sz="3200" dirty="0"/>
              <a:t>Vi </a:t>
            </a:r>
            <a:r>
              <a:rPr lang="zh-CN" altLang="en-US" sz="3200" dirty="0"/>
              <a:t>（未做修改）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130</a:t>
            </a:fld>
            <a:endParaRPr lang="en-US" altLang="zh-CN" dirty="0"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Command </a:t>
            </a:r>
            <a:r>
              <a:rPr lang="zh-CN" altLang="en-GB" sz="4400" dirty="0"/>
              <a:t>模式</a:t>
            </a:r>
            <a:br>
              <a:rPr lang="en-US" altLang="zh-CN" sz="4400" dirty="0"/>
            </a:br>
            <a:r>
              <a:rPr lang="en-GB" altLang="zh-CN" sz="4400" dirty="0">
                <a:latin typeface="Helvetica"/>
              </a:rPr>
              <a:t>——</a:t>
            </a:r>
            <a:r>
              <a:rPr lang="zh-CN" altLang="en-US" sz="4400" b="1" dirty="0"/>
              <a:t>设置 </a:t>
            </a:r>
            <a:r>
              <a:rPr lang="en-US" altLang="zh-CN" sz="4400" b="1" dirty="0"/>
              <a:t>Vi </a:t>
            </a:r>
            <a:r>
              <a:rPr lang="zh-CN" altLang="en-US" sz="4400" b="1" dirty="0"/>
              <a:t>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:set </a:t>
            </a:r>
            <a:r>
              <a:rPr lang="en-US" altLang="zh-CN" dirty="0" err="1"/>
              <a:t>autoindent</a:t>
            </a:r>
            <a:r>
              <a:rPr lang="en-US" altLang="zh-CN" dirty="0"/>
              <a:t>  </a:t>
            </a:r>
            <a:r>
              <a:rPr lang="zh-CN" altLang="en-US" dirty="0"/>
              <a:t>缩进</a:t>
            </a:r>
            <a:r>
              <a:rPr lang="en-US" altLang="zh-CN" dirty="0"/>
              <a:t>,</a:t>
            </a:r>
            <a:r>
              <a:rPr lang="zh-CN" altLang="en-US" dirty="0"/>
              <a:t>常用于程序的编写</a:t>
            </a:r>
          </a:p>
          <a:p>
            <a:r>
              <a:rPr lang="en-US" altLang="zh-CN" dirty="0"/>
              <a:t>:set </a:t>
            </a:r>
            <a:r>
              <a:rPr lang="en-US" altLang="zh-CN" dirty="0" err="1"/>
              <a:t>noautoindent</a:t>
            </a:r>
            <a:r>
              <a:rPr lang="en-US" altLang="zh-CN" dirty="0"/>
              <a:t> </a:t>
            </a:r>
            <a:r>
              <a:rPr lang="zh-CN" altLang="en-US" dirty="0"/>
              <a:t>取消缩进</a:t>
            </a:r>
          </a:p>
          <a:p>
            <a:r>
              <a:rPr lang="en-US" altLang="zh-CN" dirty="0"/>
              <a:t>:set number </a:t>
            </a:r>
            <a:r>
              <a:rPr lang="zh-CN" altLang="en-US" dirty="0"/>
              <a:t>在编辑文件时显示行号</a:t>
            </a:r>
          </a:p>
          <a:p>
            <a:r>
              <a:rPr lang="en-US" altLang="zh-CN" dirty="0"/>
              <a:t>:set </a:t>
            </a:r>
            <a:r>
              <a:rPr lang="en-US" altLang="zh-CN" dirty="0" err="1"/>
              <a:t>nonumber</a:t>
            </a:r>
            <a:r>
              <a:rPr lang="en-US" altLang="zh-CN" dirty="0"/>
              <a:t> </a:t>
            </a:r>
            <a:r>
              <a:rPr lang="zh-CN" altLang="en-US" dirty="0"/>
              <a:t>不显示行号</a:t>
            </a:r>
          </a:p>
          <a:p>
            <a:r>
              <a:rPr lang="en-US" altLang="zh-CN" dirty="0"/>
              <a:t>:set </a:t>
            </a:r>
            <a:r>
              <a:rPr lang="en-US" altLang="zh-CN" dirty="0" err="1"/>
              <a:t>tabstop</a:t>
            </a:r>
            <a:r>
              <a:rPr lang="en-US" altLang="zh-CN" dirty="0"/>
              <a:t>=value </a:t>
            </a:r>
            <a:r>
              <a:rPr lang="zh-CN" altLang="en-US" dirty="0"/>
              <a:t>设置显示制表符的空格字符个数</a:t>
            </a:r>
          </a:p>
          <a:p>
            <a:r>
              <a:rPr lang="en-US" altLang="zh-CN" dirty="0"/>
              <a:t>:set </a:t>
            </a:r>
            <a:r>
              <a:rPr lang="zh-CN" altLang="en-US" dirty="0"/>
              <a:t>显示设置的所有选项</a:t>
            </a:r>
          </a:p>
          <a:p>
            <a:r>
              <a:rPr lang="en-US" altLang="zh-CN" dirty="0"/>
              <a:t>:set all </a:t>
            </a:r>
            <a:r>
              <a:rPr lang="zh-CN" altLang="en-US" dirty="0"/>
              <a:t>显示所有可以设置的选项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131</a:t>
            </a:fld>
            <a:endParaRPr lang="en-US" altLang="zh-CN" dirty="0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信息显示命令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132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常用的系统信息显示命令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133</a:t>
            </a:fld>
            <a:endParaRPr lang="en-US" altLang="zh-CN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395536" y="1266408"/>
          <a:ext cx="8435281" cy="47548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168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69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80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命令 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功能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hostname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显示主机名称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uname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显示操作系统信息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8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dmesg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显示系统启动信息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8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lsmod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显示系统加载的内核模块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8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date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显示系统时间（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cal 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可以显示系统时间的日历）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8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env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显示系统环境变量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8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locale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显示当前语言环境（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cat /etc/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sysconfig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/i18n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）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08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cat /etc/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redhat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-release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显示操作系统版本（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head -1 /etc/issue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）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08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cat /proc/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cpuinfo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显示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CPU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信息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08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lspci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/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lsusb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显示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PCI/USB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接口信息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08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rpm -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qa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显示系统已安装的所有软件包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常用的资源显示命令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134</a:t>
            </a:fld>
            <a:endParaRPr lang="en-US" altLang="zh-CN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395536" y="1340768"/>
          <a:ext cx="8435283" cy="47548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3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80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命令 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功能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top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显示当前系统中耗费资源最多的进程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free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显示当前内存的使用情况（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cat /proc/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meminfo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）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8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du -h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显示指定的文件（目录）已使用的磁盘空间的总量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8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df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-h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显示文件系统磁盘空间的使用情况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8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uptime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显示系统运行时间、用户数、负载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8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fdisk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-l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查看所有分区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mount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查看已经挂装的分区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swapon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-s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查看所有交换分区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ps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-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ef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查看所有进程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pstree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显示进程树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chkconfig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--list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列出所有系统服务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常用的用户相关显示命令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135</a:t>
            </a:fld>
            <a:endParaRPr lang="en-US" altLang="zh-CN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435283" cy="36576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386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80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命令 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功能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who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、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w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显示在线登录用户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whoami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显示用户自己的身份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8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tty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显示用户当前使用的终端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8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id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显示当前用户的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id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信息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8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groups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显示当前用户属于哪些组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8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last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查看用户登录日志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crontab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-l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查看当前用户的计划任务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常用的网络信息显示命令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136</a:t>
            </a:fld>
            <a:endParaRPr lang="en-US" altLang="zh-CN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457201" y="1600200"/>
          <a:ext cx="8291264" cy="32004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053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7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80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命令 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功能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ifconfig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显示网络接口信息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route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显示系统路由表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8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iptables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-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nL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显示包过滤防火墙的规则设置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8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netstat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显示网络状态信息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8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cat /etc/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resolv.conf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显示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DNS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配置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8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cat /etc/hosts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显示静态主机解析表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进一步使用 </a:t>
            </a:r>
            <a:r>
              <a:rPr lang="en-US" altLang="zh-CN" dirty="0"/>
              <a:t>Shell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137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标准输入</a:t>
            </a:r>
            <a:r>
              <a:rPr lang="en-US" altLang="zh-CN" dirty="0"/>
              <a:t>/</a:t>
            </a:r>
            <a:r>
              <a:rPr lang="zh-CN" altLang="en-US" dirty="0"/>
              <a:t>输出设备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命令在执行时常常期望接收输入数据，命令执行后又期望将产生的数据结果输出。</a:t>
            </a:r>
          </a:p>
          <a:p>
            <a:r>
              <a:rPr lang="en-US" altLang="zh-CN" dirty="0"/>
              <a:t>Linux</a:t>
            </a:r>
            <a:r>
              <a:rPr lang="zh-CN" altLang="en-US" dirty="0"/>
              <a:t>的大部分命令都具有标准的输入</a:t>
            </a:r>
            <a:r>
              <a:rPr lang="en-US" altLang="zh-CN" dirty="0"/>
              <a:t>/</a:t>
            </a:r>
            <a:r>
              <a:rPr lang="zh-CN" altLang="en-US" dirty="0"/>
              <a:t>输出设备端口。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138</a:t>
            </a:fld>
            <a:endParaRPr lang="en-US" altLang="zh-CN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39552" y="3778344"/>
          <a:ext cx="8064897" cy="2026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764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文件描述符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含义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设备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STDIN 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 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标准输入 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键盘 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命令在执行时所要的输入通过它来取得 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STDOUT 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 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标准输出 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显示器 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命令执行后的输出结果从该端口送出 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STDERR 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 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标准错误 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显示器 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命令执行时的错误信息通过该端口送出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标准输入</a:t>
            </a:r>
            <a:r>
              <a:rPr lang="en-US" altLang="zh-CN" dirty="0"/>
              <a:t>/</a:t>
            </a:r>
            <a:r>
              <a:rPr lang="zh-CN" altLang="en-US" dirty="0"/>
              <a:t>输出举例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02125"/>
          </a:xfrm>
        </p:spPr>
        <p:txBody>
          <a:bodyPr/>
          <a:lstStyle/>
          <a:p>
            <a:r>
              <a:rPr lang="zh-CN" altLang="en-US" dirty="0"/>
              <a:t>标准输入和标准输出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标准错误输出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139</a:t>
            </a:fld>
            <a:endParaRPr lang="en-US" altLang="zh-CN" dirty="0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5220072" y="2204864"/>
            <a:ext cx="306760" cy="216024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580112" y="1988840"/>
            <a:ext cx="2304256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0" dirty="0">
                <a:solidFill>
                  <a:schemeClr val="tx1"/>
                </a:solidFill>
                <a:latin typeface="Tahoma" pitchFamily="34" charset="0"/>
                <a:ea typeface="黑体" pitchFamily="49" charset="-122"/>
              </a:rPr>
              <a:t>命令等待标准输入</a:t>
            </a: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3059832" y="2852936"/>
            <a:ext cx="2304256" cy="0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5508104" y="2713112"/>
            <a:ext cx="2592288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0" dirty="0">
                <a:solidFill>
                  <a:schemeClr val="tx1"/>
                </a:solidFill>
                <a:latin typeface="Tahoma" pitchFamily="34" charset="0"/>
                <a:ea typeface="黑体" pitchFamily="49" charset="-122"/>
              </a:rPr>
              <a:t>标准输入的屏幕回显</a:t>
            </a: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3059832" y="3212976"/>
            <a:ext cx="864096" cy="360040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002832" y="3322315"/>
            <a:ext cx="1447800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0" dirty="0">
                <a:solidFill>
                  <a:schemeClr val="tx1"/>
                </a:solidFill>
                <a:latin typeface="Tahoma" pitchFamily="34" charset="0"/>
                <a:ea typeface="黑体" pitchFamily="49" charset="-122"/>
              </a:rPr>
              <a:t>标准输出</a:t>
            </a: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4612432" y="5262736"/>
            <a:ext cx="533400" cy="228600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5175994" y="5259561"/>
            <a:ext cx="1772269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0" dirty="0">
                <a:solidFill>
                  <a:schemeClr val="tx1"/>
                </a:solidFill>
                <a:latin typeface="Tahoma" pitchFamily="34" charset="0"/>
                <a:ea typeface="黑体" pitchFamily="49" charset="-122"/>
              </a:rPr>
              <a:t>标准错误</a:t>
            </a:r>
            <a:r>
              <a:rPr lang="zh-CN" altLang="en-US" sz="2000" dirty="0">
                <a:latin typeface="Tahoma" pitchFamily="34" charset="0"/>
                <a:ea typeface="黑体" pitchFamily="49" charset="-122"/>
              </a:rPr>
              <a:t>输出</a:t>
            </a:r>
            <a:endParaRPr lang="zh-CN" altLang="en-US" sz="2000" b="0" dirty="0">
              <a:solidFill>
                <a:schemeClr val="tx1"/>
              </a:solidFill>
              <a:latin typeface="Tahoma" pitchFamily="34" charset="0"/>
              <a:ea typeface="黑体" pitchFamily="49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07704" y="2132856"/>
            <a:ext cx="33123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en-US" altLang="zh-CN" sz="2800" dirty="0" err="1">
                <a:solidFill>
                  <a:schemeClr val="accent6">
                    <a:lumMod val="75000"/>
                  </a:schemeClr>
                </a:solidFill>
              </a:rPr>
              <a:t>root@soho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 ~]# cat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hello</a:t>
            </a:r>
          </a:p>
          <a:p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hello</a:t>
            </a:r>
          </a:p>
          <a:p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^D</a:t>
            </a:r>
            <a:endParaRPr lang="zh-CN" alt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71600" y="4653136"/>
            <a:ext cx="38884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</a:rPr>
              <a:t>root@soho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 ~]# cat x</a:t>
            </a:r>
          </a:p>
          <a:p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cat: x: 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没有那个文件或目录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 autoUpdateAnimBg="0"/>
      <p:bldP spid="11" grpId="0" animBg="1"/>
      <p:bldP spid="12" grpId="0" animBg="1" autoUpdateAnimBg="0"/>
      <p:bldP spid="13" grpId="0" animBg="1"/>
      <p:bldP spid="14" grpId="0" animBg="1" autoUpdateAnimBg="0"/>
      <p:bldP spid="15" grpId="0" animBg="1"/>
      <p:bldP spid="16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命令基本格式举例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$ </a:t>
            </a:r>
            <a:r>
              <a:rPr lang="en-US" altLang="zh-CN" dirty="0" err="1"/>
              <a:t>ls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$ </a:t>
            </a:r>
            <a:r>
              <a:rPr lang="en-US" altLang="zh-CN" dirty="0" err="1"/>
              <a:t>ls</a:t>
            </a:r>
            <a:r>
              <a:rPr lang="en-US" altLang="zh-CN" dirty="0"/>
              <a:t> -</a:t>
            </a:r>
            <a:r>
              <a:rPr lang="en-US" altLang="zh-CN" dirty="0" err="1"/>
              <a:t>lRa</a:t>
            </a:r>
            <a:r>
              <a:rPr lang="en-US" altLang="zh-CN" dirty="0"/>
              <a:t> /home</a:t>
            </a:r>
          </a:p>
          <a:p>
            <a:r>
              <a:rPr lang="en-US" altLang="zh-CN" dirty="0"/>
              <a:t>$ cat </a:t>
            </a:r>
            <a:r>
              <a:rPr lang="en-US" altLang="zh-CN" dirty="0" err="1"/>
              <a:t>abc</a:t>
            </a:r>
            <a:r>
              <a:rPr lang="en-US" altLang="zh-CN" dirty="0"/>
              <a:t> xyz </a:t>
            </a:r>
          </a:p>
          <a:p>
            <a:r>
              <a:rPr lang="en-US" altLang="zh-CN" dirty="0"/>
              <a:t>$ </a:t>
            </a:r>
            <a:r>
              <a:rPr lang="en-US" altLang="zh-CN" dirty="0" err="1"/>
              <a:t>ls</a:t>
            </a:r>
            <a:r>
              <a:rPr lang="en-US" altLang="zh-CN" dirty="0"/>
              <a:t> --help </a:t>
            </a:r>
          </a:p>
          <a:p>
            <a:r>
              <a:rPr lang="en-US" altLang="zh-CN" dirty="0"/>
              <a:t>$ </a:t>
            </a:r>
            <a:r>
              <a:rPr lang="en-US" altLang="zh-CN" dirty="0" err="1"/>
              <a:t>su</a:t>
            </a:r>
            <a:r>
              <a:rPr lang="en-US" altLang="zh-CN" dirty="0"/>
              <a:t> -</a:t>
            </a:r>
          </a:p>
          <a:p>
            <a:r>
              <a:rPr lang="en-US" altLang="zh-CN" dirty="0"/>
              <a:t>$ </a:t>
            </a:r>
            <a:r>
              <a:rPr lang="en-US" altLang="zh-CN" dirty="0" err="1"/>
              <a:t>passwd</a:t>
            </a:r>
            <a:endParaRPr lang="en-US" altLang="zh-CN" dirty="0"/>
          </a:p>
          <a:p>
            <a:r>
              <a:rPr lang="en-US" altLang="zh-CN" dirty="0"/>
              <a:t>$ date</a:t>
            </a:r>
          </a:p>
          <a:p>
            <a:r>
              <a:rPr lang="en-US" altLang="zh-CN" dirty="0"/>
              <a:t>$ cal 2011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14</a:t>
            </a:fld>
            <a:endParaRPr lang="en-US" altLang="zh-CN" dirty="0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/>
          <a:p>
            <a:pPr algn="ctr"/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pPr algn="ctr"/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重定向（</a:t>
            </a:r>
            <a:r>
              <a:rPr lang="en-US" altLang="zh-CN" dirty="0"/>
              <a:t>Redirection 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所谓重定向，就是不使用系统的标准输入端口、标准输出端口或标准错误端口，而进行重新的指定，所以重定向分为输出重定向、输入重定向和错误重定向。通常情况下重定向到一个文件。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Shell</a:t>
            </a:r>
            <a:r>
              <a:rPr lang="zh-CN" altLang="en-US" dirty="0"/>
              <a:t>中，要实现重定向主要依靠重定向符实现，即</a:t>
            </a:r>
            <a:r>
              <a:rPr lang="en-US" altLang="zh-CN" dirty="0"/>
              <a:t>Shell</a:t>
            </a:r>
            <a:r>
              <a:rPr lang="zh-CN" altLang="en-US" dirty="0"/>
              <a:t>是检查命令行中有无重定向符来决定是否需要实施重定向。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140</a:t>
            </a:fld>
            <a:endParaRPr lang="en-US" altLang="zh-CN" dirty="0"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重定向符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2" cy="4389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5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5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重定向符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&lt;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输入重定向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&lt;&lt;!</a:t>
                      </a:r>
                    </a:p>
                    <a:p>
                      <a:r>
                        <a:rPr lang="en-US" altLang="zh-CN" sz="2400" dirty="0"/>
                        <a:t>……</a:t>
                      </a:r>
                    </a:p>
                    <a:p>
                      <a:r>
                        <a:rPr lang="en-US" altLang="zh-CN" sz="2400" dirty="0"/>
                        <a:t>!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输入重定向的特例，即</a:t>
                      </a:r>
                      <a:r>
                        <a:rPr lang="en-US" altLang="zh-CN" sz="2400" dirty="0">
                          <a:solidFill>
                            <a:srgbClr val="C00000"/>
                          </a:solidFill>
                        </a:rPr>
                        <a:t>HERE</a:t>
                      </a:r>
                      <a:r>
                        <a:rPr lang="zh-CN" altLang="en-US" sz="2400" dirty="0">
                          <a:solidFill>
                            <a:srgbClr val="C00000"/>
                          </a:solidFill>
                        </a:rPr>
                        <a:t>文件</a:t>
                      </a:r>
                      <a:r>
                        <a:rPr lang="zh-CN" altLang="en-US" sz="2400" dirty="0"/>
                        <a:t>，通常用于</a:t>
                      </a:r>
                      <a:r>
                        <a:rPr lang="en-US" altLang="zh-CN" sz="2400" dirty="0"/>
                        <a:t>Shell</a:t>
                      </a:r>
                      <a:r>
                        <a:rPr lang="zh-CN" altLang="en-US" sz="2400" dirty="0"/>
                        <a:t>脚本中。其中“</a:t>
                      </a:r>
                      <a:r>
                        <a:rPr lang="en-US" altLang="zh-CN" sz="2400" dirty="0"/>
                        <a:t>!</a:t>
                      </a:r>
                      <a:r>
                        <a:rPr lang="zh-CN" altLang="en-US" sz="2400" dirty="0"/>
                        <a:t>”可以使用任何字符或字符串替换，只要其没在</a:t>
                      </a:r>
                      <a:r>
                        <a:rPr lang="en-US" altLang="zh-CN" sz="2400" dirty="0"/>
                        <a:t>……</a:t>
                      </a:r>
                      <a:r>
                        <a:rPr lang="zh-CN" altLang="en-US" sz="2400" dirty="0"/>
                        <a:t>中出现过即可。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&gt;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覆盖式的输出重定向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&gt;&gt;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追加式的输出重定向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2&gt;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覆盖式的错误输出重定向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2&gt;&gt;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追加式的错误输出重定向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&amp;&gt;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同时实现输出重定向和错误重定向（覆盖式）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141</a:t>
            </a:fld>
            <a:endParaRPr lang="en-US" altLang="zh-CN" dirty="0"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重定向举例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8149"/>
          </a:xfrm>
        </p:spPr>
        <p:txBody>
          <a:bodyPr/>
          <a:lstStyle/>
          <a:p>
            <a:pPr>
              <a:buNone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</a:rPr>
              <a:t>ls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 -l /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</a:rPr>
              <a:t>tmp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 &gt;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</a:rPr>
              <a:t>mydir</a:t>
            </a:r>
            <a:endParaRPr lang="en-US" altLang="zh-CN" sz="20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</a:rPr>
              <a:t>ls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 -l /etc &gt;&gt;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</a:rPr>
              <a:t>mydir</a:t>
            </a:r>
            <a:endParaRPr lang="en-US" altLang="zh-CN" sz="20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zh-CN" sz="20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</a:rPr>
              <a:t>myprogram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 2&gt; 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</a:rPr>
              <a:t>err_file</a:t>
            </a:r>
            <a:endParaRPr lang="en-US" altLang="zh-CN" sz="20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</a:rPr>
              <a:t>myprogram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 &amp;&gt; 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</a:rPr>
              <a:t>output_and_err_file</a:t>
            </a:r>
            <a:endParaRPr lang="en-US" altLang="zh-CN" sz="20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zh-CN" sz="20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$ find  ~  -name *.mp3 &gt; ~/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</a:rPr>
              <a:t>cd.play.list</a:t>
            </a:r>
            <a:endParaRPr lang="en-US" altLang="zh-CN" sz="20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$ echo “Please call me : 68800000”&gt;message</a:t>
            </a:r>
          </a:p>
          <a:p>
            <a:pPr>
              <a:buNone/>
            </a:pPr>
            <a:endParaRPr lang="en-US" altLang="zh-CN" sz="20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$ cat &lt;&lt;! &gt;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</a:rPr>
              <a:t>mytext</a:t>
            </a:r>
            <a:endParaRPr lang="en-US" altLang="zh-CN" sz="20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&gt; This text forms the content of the 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</a:rPr>
              <a:t>heredocument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 ,</a:t>
            </a:r>
          </a:p>
          <a:p>
            <a:pPr>
              <a:buNone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&gt; which continues until the end of text delimiter</a:t>
            </a:r>
          </a:p>
          <a:p>
            <a:pPr>
              <a:buNone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&gt; !</a:t>
            </a:r>
            <a:endParaRPr lang="zh-CN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142</a:t>
            </a:fld>
            <a:endParaRPr lang="en-US" altLang="zh-CN" dirty="0"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输出重定向与空设备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8189"/>
          </a:xfrm>
        </p:spPr>
        <p:txBody>
          <a:bodyPr/>
          <a:lstStyle/>
          <a:p>
            <a:r>
              <a:rPr lang="zh-CN" altLang="en-US" dirty="0"/>
              <a:t>空设备（</a:t>
            </a:r>
            <a:r>
              <a:rPr lang="en-US" altLang="zh-CN" dirty="0"/>
              <a:t>/dev/null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空设备是个黑洞，发往它的任何内容都将不复存在</a:t>
            </a:r>
            <a:endParaRPr lang="en-US" altLang="zh-CN" dirty="0"/>
          </a:p>
          <a:p>
            <a:pPr lvl="1"/>
            <a:r>
              <a:rPr lang="zh-CN" altLang="en-US" dirty="0"/>
              <a:t>经常用于屏蔽命令的输出或错误输出，尤其用于</a:t>
            </a:r>
            <a:r>
              <a:rPr lang="en-US" altLang="zh-CN" dirty="0"/>
              <a:t>Shell</a:t>
            </a:r>
            <a:r>
              <a:rPr lang="zh-CN" altLang="en-US" dirty="0"/>
              <a:t>脚本中</a:t>
            </a:r>
            <a:endParaRPr lang="en-US" altLang="zh-CN" dirty="0"/>
          </a:p>
          <a:p>
            <a:r>
              <a:rPr lang="zh-CN" altLang="en-US" dirty="0"/>
              <a:t>空设备使用举例</a:t>
            </a:r>
            <a:endParaRPr lang="en-US" altLang="zh-CN" dirty="0"/>
          </a:p>
          <a:p>
            <a:pPr lvl="1"/>
            <a:r>
              <a:rPr lang="zh-CN" altLang="en-US" dirty="0"/>
              <a:t>屏蔽命令的输出和错误输出</a:t>
            </a:r>
            <a:endParaRPr lang="en-US" altLang="zh-CN" dirty="0"/>
          </a:p>
          <a:p>
            <a:pPr lvl="2">
              <a:buNone/>
            </a:pP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</a:rPr>
              <a:t>myprogram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rgbClr val="002060"/>
                </a:solidFill>
              </a:rPr>
              <a:t>&amp;&gt; /dev/null</a:t>
            </a:r>
          </a:p>
          <a:p>
            <a:pPr lvl="2">
              <a:buNone/>
            </a:pP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</a:rPr>
              <a:t>myprogram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rgbClr val="002060"/>
                </a:solidFill>
              </a:rPr>
              <a:t>&gt;/dev/null 2&gt;&amp;1</a:t>
            </a:r>
            <a:endParaRPr lang="en-US" altLang="zh-CN" dirty="0">
              <a:solidFill>
                <a:srgbClr val="002060"/>
              </a:solidFill>
            </a:endParaRPr>
          </a:p>
          <a:p>
            <a:pPr lvl="1"/>
            <a:r>
              <a:rPr lang="zh-CN" altLang="en-US" dirty="0"/>
              <a:t>清空文件内容</a:t>
            </a:r>
            <a:endParaRPr lang="en-US" altLang="zh-CN" dirty="0"/>
          </a:p>
          <a:p>
            <a:pPr lvl="2"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 cp /dev/null 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myfile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pPr lvl="2"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 &gt;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myfile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143</a:t>
            </a:fld>
            <a:endParaRPr lang="en-US" altLang="zh-CN" dirty="0"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管道的引入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黑体" pitchFamily="49" charset="-122"/>
              </a:rPr>
              <a:t> </a:t>
            </a:r>
            <a:r>
              <a:rPr lang="en-US" altLang="zh-CN" sz="2800" dirty="0">
                <a:ea typeface="黑体" pitchFamily="49" charset="-122"/>
              </a:rPr>
              <a:t>UNIX </a:t>
            </a:r>
            <a:r>
              <a:rPr lang="zh-CN" altLang="en-US" sz="2800" dirty="0">
                <a:ea typeface="黑体" pitchFamily="49" charset="-122"/>
              </a:rPr>
              <a:t>系统的一个基本哲学是：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  <a:ea typeface="黑体" pitchFamily="49" charset="-122"/>
              </a:rPr>
              <a:t>一连串的小命令能够解决大问题</a:t>
            </a:r>
            <a:r>
              <a:rPr lang="zh-CN" altLang="en-US" sz="2800" dirty="0">
                <a:ea typeface="黑体" pitchFamily="49" charset="-122"/>
              </a:rPr>
              <a:t>。其中每个小命令都能够很好地完成一项单一的工作。现在需要有一些东西能够将这些简单的命令连接起来，这样管道就应运而生。</a:t>
            </a:r>
            <a:endParaRPr lang="en-US" altLang="zh-CN" sz="2800" dirty="0">
              <a:ea typeface="黑体" pitchFamily="49" charset="-122"/>
            </a:endParaRPr>
          </a:p>
          <a:p>
            <a:r>
              <a:rPr lang="zh-CN" altLang="en-US" sz="2800" dirty="0"/>
              <a:t>许多</a:t>
            </a:r>
            <a:r>
              <a:rPr lang="en-US" altLang="zh-CN" sz="2800" dirty="0"/>
              <a:t>Linux</a:t>
            </a:r>
            <a:r>
              <a:rPr lang="zh-CN" altLang="en-US" sz="2800" dirty="0"/>
              <a:t>命令具有过滤特性，即一条命令通过标准输入端口接受一个文件中的数据，命令执行后产生的结果数据又通过标准输出端口送给后一条命令，作为该命令的输入数据。后一条命令也是通过标准输入端口而接受输入数据。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144</a:t>
            </a:fld>
            <a:endParaRPr lang="en-US" altLang="zh-CN" dirty="0"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管道（</a:t>
            </a:r>
            <a:r>
              <a:rPr lang="en-US" altLang="zh-CN" dirty="0"/>
              <a:t> Pipe 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8189"/>
          </a:xfrm>
        </p:spPr>
        <p:txBody>
          <a:bodyPr/>
          <a:lstStyle/>
          <a:p>
            <a:r>
              <a:rPr lang="zh-CN" altLang="en-US" dirty="0"/>
              <a:t>管道（使用符号“</a:t>
            </a:r>
            <a:r>
              <a:rPr lang="en-US" altLang="zh-CN" dirty="0"/>
              <a:t>|”</a:t>
            </a:r>
            <a:r>
              <a:rPr lang="zh-CN" altLang="en-US" dirty="0"/>
              <a:t>表示）用来连接命令 </a:t>
            </a:r>
          </a:p>
          <a:p>
            <a:pPr lvl="1"/>
            <a:r>
              <a:rPr lang="zh-CN" altLang="en-US" dirty="0"/>
              <a:t>命令</a:t>
            </a:r>
            <a:r>
              <a:rPr lang="en-US" altLang="zh-CN" dirty="0"/>
              <a:t>1 | </a:t>
            </a:r>
            <a:r>
              <a:rPr lang="zh-CN" altLang="en-US" dirty="0"/>
              <a:t>命令</a:t>
            </a:r>
            <a:r>
              <a:rPr lang="en-US" altLang="zh-CN" dirty="0"/>
              <a:t>2 </a:t>
            </a:r>
          </a:p>
          <a:p>
            <a:pPr lvl="1"/>
            <a:r>
              <a:rPr lang="zh-CN" altLang="en-US" dirty="0"/>
              <a:t>将命令</a:t>
            </a:r>
            <a:r>
              <a:rPr lang="en-US" altLang="zh-CN" dirty="0"/>
              <a:t>1</a:t>
            </a:r>
            <a:r>
              <a:rPr lang="zh-CN" altLang="en-US" dirty="0"/>
              <a:t>的</a:t>
            </a:r>
            <a:r>
              <a:rPr lang="en-US" altLang="zh-CN" dirty="0"/>
              <a:t>STDOUT</a:t>
            </a:r>
            <a:r>
              <a:rPr lang="zh-CN" altLang="en-US" dirty="0"/>
              <a:t>发送给命令</a:t>
            </a:r>
            <a:r>
              <a:rPr lang="en-US" altLang="zh-CN" dirty="0"/>
              <a:t>2</a:t>
            </a:r>
            <a:r>
              <a:rPr lang="zh-CN" altLang="en-US" dirty="0"/>
              <a:t>的</a:t>
            </a:r>
            <a:r>
              <a:rPr lang="en-US" altLang="zh-CN" dirty="0"/>
              <a:t>STDIN </a:t>
            </a:r>
          </a:p>
          <a:p>
            <a:pPr lvl="1"/>
            <a:r>
              <a:rPr lang="en-US" altLang="zh-CN" dirty="0"/>
              <a:t>STDERR</a:t>
            </a:r>
            <a:r>
              <a:rPr lang="zh-CN" altLang="en-US" dirty="0"/>
              <a:t>不能通过管道转发 </a:t>
            </a:r>
          </a:p>
          <a:p>
            <a:r>
              <a:rPr lang="zh-CN" altLang="en-US" dirty="0"/>
              <a:t>用来组合多种工具的功能 </a:t>
            </a:r>
          </a:p>
          <a:p>
            <a:pPr lvl="1"/>
            <a:r>
              <a:rPr lang="zh-CN" altLang="en-US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命令</a:t>
            </a:r>
            <a:r>
              <a:rPr lang="en-US" altLang="zh-CN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1 | </a:t>
            </a:r>
            <a:r>
              <a:rPr lang="zh-CN" altLang="en-US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命令</a:t>
            </a:r>
            <a:r>
              <a:rPr lang="en-US" altLang="zh-CN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2 | </a:t>
            </a:r>
            <a:r>
              <a:rPr lang="zh-CN" altLang="en-US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命令</a:t>
            </a:r>
            <a:r>
              <a:rPr lang="en-US" altLang="zh-CN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3 |…… </a:t>
            </a:r>
          </a:p>
          <a:p>
            <a:pPr lvl="2"/>
            <a:r>
              <a:rPr lang="en-US" altLang="zh-CN" dirty="0" err="1"/>
              <a:t>ls</a:t>
            </a:r>
            <a:r>
              <a:rPr lang="en-US" altLang="zh-CN" dirty="0"/>
              <a:t> -C | </a:t>
            </a:r>
            <a:r>
              <a:rPr lang="en-US" altLang="zh-CN" dirty="0" err="1"/>
              <a:t>tr</a:t>
            </a:r>
            <a:r>
              <a:rPr lang="en-US" altLang="zh-CN" dirty="0"/>
              <a:t> 'a-z' 'A-Z‘ | </a:t>
            </a:r>
            <a:r>
              <a:rPr lang="en-US" altLang="zh-CN" dirty="0" err="1"/>
              <a:t>wc</a:t>
            </a:r>
            <a:endParaRPr lang="en-US" altLang="zh-CN" dirty="0"/>
          </a:p>
          <a:p>
            <a:pPr lvl="1"/>
            <a:r>
              <a:rPr lang="zh-CN" altLang="en-US" dirty="0"/>
              <a:t>管道线中的每一条命令都作为一个单独的进程运行，每一条命令的输出作为下一条命令的输入。</a:t>
            </a:r>
          </a:p>
          <a:p>
            <a:pPr lvl="1"/>
            <a:r>
              <a:rPr lang="zh-CN" altLang="en-US" dirty="0"/>
              <a:t>由于管道线中的命令总是从左到右顺序执行的，因此管道线是单向的。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145</a:t>
            </a:fld>
            <a:endParaRPr lang="en-US" altLang="zh-CN" dirty="0"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管道应用举例（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pPr>
              <a:buNone/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sz="2400" b="1" dirty="0" err="1">
                <a:solidFill>
                  <a:schemeClr val="accent6">
                    <a:lumMod val="75000"/>
                  </a:schemeClr>
                </a:solidFill>
              </a:rPr>
              <a:t>ls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 -</a:t>
            </a:r>
            <a:r>
              <a:rPr lang="en-US" altLang="zh-CN" sz="2400" b="1" dirty="0" err="1">
                <a:solidFill>
                  <a:schemeClr val="accent6">
                    <a:lumMod val="75000"/>
                  </a:schemeClr>
                </a:solidFill>
              </a:rPr>
              <a:t>lR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 /etc | less</a:t>
            </a:r>
          </a:p>
          <a:p>
            <a:pPr>
              <a:buNone/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$ tail +15 </a:t>
            </a:r>
            <a:r>
              <a:rPr lang="en-US" altLang="zh-CN" sz="2400" b="1" dirty="0" err="1">
                <a:solidFill>
                  <a:schemeClr val="accent6">
                    <a:lumMod val="75000"/>
                  </a:schemeClr>
                </a:solidFill>
              </a:rPr>
              <a:t>myfile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 | head -3</a:t>
            </a:r>
          </a:p>
          <a:p>
            <a:pPr>
              <a:buNone/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$ man bash | </a:t>
            </a:r>
            <a:r>
              <a:rPr lang="en-US" altLang="zh-CN" sz="2400" b="1" dirty="0" err="1">
                <a:solidFill>
                  <a:schemeClr val="accent6">
                    <a:lumMod val="75000"/>
                  </a:schemeClr>
                </a:solidFill>
              </a:rPr>
              <a:t>col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 -b &gt; bash.txt</a:t>
            </a:r>
          </a:p>
          <a:p>
            <a:pPr>
              <a:buNone/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# echo "p4ssW0rd" | </a:t>
            </a:r>
            <a:r>
              <a:rPr lang="en-US" altLang="zh-CN" sz="2400" b="1" dirty="0" err="1">
                <a:solidFill>
                  <a:schemeClr val="accent6">
                    <a:lumMod val="75000"/>
                  </a:schemeClr>
                </a:solidFill>
              </a:rPr>
              <a:t>passwd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 --</a:t>
            </a:r>
            <a:r>
              <a:rPr lang="en-US" altLang="zh-CN" sz="2400" b="1" dirty="0" err="1">
                <a:solidFill>
                  <a:schemeClr val="accent6">
                    <a:lumMod val="75000"/>
                  </a:schemeClr>
                </a:solidFill>
              </a:rPr>
              <a:t>stdin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 user1</a:t>
            </a:r>
          </a:p>
          <a:p>
            <a:pPr>
              <a:buNone/>
            </a:pPr>
            <a:endParaRPr lang="en-US" altLang="zh-CN" sz="10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sz="2400" b="1" dirty="0" err="1">
                <a:solidFill>
                  <a:schemeClr val="accent6">
                    <a:lumMod val="75000"/>
                  </a:schemeClr>
                </a:solidFill>
              </a:rPr>
              <a:t>ls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 -l | </a:t>
            </a:r>
            <a:r>
              <a:rPr lang="en-US" altLang="zh-CN" sz="2400" b="1" dirty="0" err="1">
                <a:solidFill>
                  <a:schemeClr val="accent6">
                    <a:lumMod val="75000"/>
                  </a:schemeClr>
                </a:solidFill>
              </a:rPr>
              <a:t>grep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 "^d"</a:t>
            </a:r>
          </a:p>
          <a:p>
            <a:pPr>
              <a:buNone/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$ cat /etc/</a:t>
            </a:r>
            <a:r>
              <a:rPr lang="en-US" altLang="zh-CN" sz="2400" b="1" dirty="0" err="1">
                <a:solidFill>
                  <a:schemeClr val="accent6">
                    <a:lumMod val="75000"/>
                  </a:schemeClr>
                </a:solidFill>
              </a:rPr>
              <a:t>passwd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 | </a:t>
            </a:r>
            <a:r>
              <a:rPr lang="en-US" altLang="zh-CN" sz="2400" b="1" dirty="0" err="1">
                <a:solidFill>
                  <a:schemeClr val="accent6">
                    <a:lumMod val="75000"/>
                  </a:schemeClr>
                </a:solidFill>
              </a:rPr>
              <a:t>grep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 username</a:t>
            </a:r>
          </a:p>
          <a:p>
            <a:pPr>
              <a:buNone/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sz="2400" b="1" dirty="0" err="1">
                <a:solidFill>
                  <a:schemeClr val="accent6">
                    <a:lumMod val="75000"/>
                  </a:schemeClr>
                </a:solidFill>
              </a:rPr>
              <a:t>dmesg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 | </a:t>
            </a:r>
            <a:r>
              <a:rPr lang="en-US" altLang="zh-CN" sz="2400" b="1" dirty="0" err="1">
                <a:solidFill>
                  <a:schemeClr val="accent6">
                    <a:lumMod val="75000"/>
                  </a:schemeClr>
                </a:solidFill>
              </a:rPr>
              <a:t>grep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 eth0</a:t>
            </a:r>
          </a:p>
          <a:p>
            <a:pPr>
              <a:buNone/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$ rpm –</a:t>
            </a:r>
            <a:r>
              <a:rPr lang="en-US" altLang="zh-CN" sz="2400" b="1" dirty="0" err="1">
                <a:solidFill>
                  <a:schemeClr val="accent6">
                    <a:lumMod val="75000"/>
                  </a:schemeClr>
                </a:solidFill>
              </a:rPr>
              <a:t>qa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 | </a:t>
            </a:r>
            <a:r>
              <a:rPr lang="en-US" altLang="zh-CN" sz="2400" b="1" dirty="0" err="1">
                <a:solidFill>
                  <a:schemeClr val="accent6">
                    <a:lumMod val="75000"/>
                  </a:schemeClr>
                </a:solidFill>
              </a:rPr>
              <a:t>grep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400" b="1" dirty="0" err="1">
                <a:solidFill>
                  <a:schemeClr val="accent6">
                    <a:lumMod val="75000"/>
                  </a:schemeClr>
                </a:solidFill>
              </a:rPr>
              <a:t>httpd</a:t>
            </a:r>
            <a:endParaRPr lang="en-US" altLang="zh-CN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zh-CN" sz="10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$ echo "test email" | mail -s "test" user@example.com</a:t>
            </a:r>
          </a:p>
          <a:p>
            <a:pPr>
              <a:buNone/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$ echo "test print" | </a:t>
            </a:r>
            <a:r>
              <a:rPr lang="en-US" altLang="zh-CN" sz="2400" b="1" dirty="0" err="1">
                <a:solidFill>
                  <a:schemeClr val="accent6">
                    <a:lumMod val="75000"/>
                  </a:schemeClr>
                </a:solidFill>
              </a:rPr>
              <a:t>lpr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146</a:t>
            </a:fld>
            <a:endParaRPr lang="en-US" altLang="zh-CN" dirty="0"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管道应用举例（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统计</a:t>
            </a:r>
            <a:r>
              <a:rPr lang="zh-CN" altLang="zh-CN" dirty="0"/>
              <a:t>磁盘占</a:t>
            </a:r>
            <a:r>
              <a:rPr lang="zh-CN" altLang="en-US" dirty="0"/>
              <a:t>用</a:t>
            </a:r>
            <a:r>
              <a:rPr lang="zh-CN" altLang="zh-CN" dirty="0"/>
              <a:t>情况</a:t>
            </a:r>
            <a:endParaRPr lang="en-US" altLang="zh-CN" dirty="0"/>
          </a:p>
          <a:p>
            <a:pPr lvl="1"/>
            <a:r>
              <a:rPr lang="zh-CN" altLang="en-US" dirty="0"/>
              <a:t>统计当前目录下磁盘占用最多的</a:t>
            </a:r>
            <a:r>
              <a:rPr lang="en-US" altLang="zh-CN" dirty="0"/>
              <a:t>10</a:t>
            </a:r>
            <a:r>
              <a:rPr lang="zh-CN" altLang="en-US" dirty="0"/>
              <a:t>个一级子目录</a:t>
            </a:r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$ du . --max-depth=1 | sort -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rn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| head -11</a:t>
            </a:r>
          </a:p>
          <a:p>
            <a:pPr lvl="1"/>
            <a:r>
              <a:rPr lang="zh-CN" altLang="en-US" dirty="0"/>
              <a:t>以降序方式显示使用磁盘空间最多的普通用户的前十名</a:t>
            </a:r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$ du * -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cks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| sort -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rn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| head -11</a:t>
            </a:r>
          </a:p>
          <a:p>
            <a:pPr lvl="1"/>
            <a:r>
              <a:rPr lang="zh-CN" altLang="en-US" dirty="0"/>
              <a:t>以排序方式查看当前目录（不包含子目录）的磁盘占据情况。</a:t>
            </a:r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$ du -S | sort -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rn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| head -11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147</a:t>
            </a:fld>
            <a:endParaRPr lang="en-US" altLang="zh-CN" dirty="0"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管道应用举例（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统计进程</a:t>
            </a:r>
            <a:endParaRPr lang="en-US" altLang="zh-CN" dirty="0"/>
          </a:p>
          <a:p>
            <a:pPr lvl="1"/>
            <a:r>
              <a:rPr lang="zh-CN" altLang="en-US" dirty="0"/>
              <a:t>按内存使用从大到小排列输出进程。</a:t>
            </a:r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ps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-e -o "%C : %p : %z : %a"|sort -k5 -nr</a:t>
            </a:r>
          </a:p>
          <a:p>
            <a:pPr lvl="1"/>
            <a:r>
              <a:rPr lang="zh-CN" altLang="en-US" dirty="0"/>
              <a:t>按</a:t>
            </a:r>
            <a:r>
              <a:rPr lang="en-US" altLang="zh-CN" dirty="0"/>
              <a:t>CPU</a:t>
            </a:r>
            <a:r>
              <a:rPr lang="zh-CN" altLang="en-US" dirty="0"/>
              <a:t>使用从大到小排列输出进程。</a:t>
            </a:r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ps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-e -o "%C : %p : %z : %a"|sort -nr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148</a:t>
            </a:fld>
            <a:endParaRPr lang="en-US" altLang="zh-CN" dirty="0"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管道应用举例（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24744"/>
            <a:ext cx="8435280" cy="5006181"/>
          </a:xfrm>
        </p:spPr>
        <p:txBody>
          <a:bodyPr/>
          <a:lstStyle/>
          <a:p>
            <a:r>
              <a:rPr lang="zh-CN" altLang="zh-CN" dirty="0"/>
              <a:t>列出</a:t>
            </a:r>
            <a:r>
              <a:rPr lang="en-US" altLang="zh-CN" dirty="0"/>
              <a:t>YUM</a:t>
            </a:r>
            <a:r>
              <a:rPr lang="zh-CN" altLang="zh-CN" dirty="0"/>
              <a:t>仓库中所有可用的</a:t>
            </a:r>
            <a:r>
              <a:rPr lang="en-US" altLang="zh-CN" dirty="0"/>
              <a:t> Apache </a:t>
            </a:r>
            <a:r>
              <a:rPr lang="zh-CN" altLang="zh-CN" dirty="0"/>
              <a:t>模块并按升序输出</a:t>
            </a:r>
            <a:endParaRPr lang="en-US" altLang="zh-CN" dirty="0"/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# yum list |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grep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^mod_ | cut -d'.' -f 1 | sort</a:t>
            </a:r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# yum list |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grep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^mod_ |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awk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-F\. '{print $1}' | sort</a:t>
            </a:r>
          </a:p>
          <a:p>
            <a:r>
              <a:rPr lang="zh-CN" altLang="en-US" dirty="0"/>
              <a:t>以排序方式列出</a:t>
            </a:r>
            <a:r>
              <a:rPr lang="en-US" altLang="zh-CN" dirty="0"/>
              <a:t>YUM</a:t>
            </a:r>
            <a:r>
              <a:rPr lang="zh-CN" altLang="en-US" dirty="0"/>
              <a:t>仓库中在 </a:t>
            </a:r>
            <a:r>
              <a:rPr lang="en-US" altLang="zh-CN" dirty="0"/>
              <a:t>/etc/</a:t>
            </a:r>
            <a:r>
              <a:rPr lang="en-US" altLang="zh-CN" dirty="0" err="1"/>
              <a:t>httpd</a:t>
            </a:r>
            <a:r>
              <a:rPr lang="en-US" altLang="zh-CN" dirty="0"/>
              <a:t>/</a:t>
            </a:r>
            <a:r>
              <a:rPr lang="en-US" altLang="zh-CN" dirty="0" err="1"/>
              <a:t>conf.d</a:t>
            </a:r>
            <a:r>
              <a:rPr lang="en-US" altLang="zh-CN" dirty="0"/>
              <a:t>/ </a:t>
            </a:r>
            <a:r>
              <a:rPr lang="zh-CN" altLang="en-US" dirty="0"/>
              <a:t>目录下生成配置文件的所有 </a:t>
            </a:r>
            <a:r>
              <a:rPr lang="en-US" altLang="zh-CN" dirty="0"/>
              <a:t>Web </a:t>
            </a:r>
            <a:r>
              <a:rPr lang="zh-CN" altLang="en-US" dirty="0"/>
              <a:t>应用软件包（不包含 </a:t>
            </a:r>
            <a:r>
              <a:rPr lang="en-US" altLang="zh-CN" dirty="0"/>
              <a:t>Apache </a:t>
            </a:r>
            <a:r>
              <a:rPr lang="zh-CN" altLang="en-US" dirty="0"/>
              <a:t>模块）</a:t>
            </a:r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repoquery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--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queryformat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="%{NAME}\n"  \</a:t>
            </a:r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 --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whatprovides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“/etc/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httpd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conf.d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/*” |  \</a:t>
            </a:r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egrep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-v  "(^$|^mod)" | sort |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uniq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149</a:t>
            </a:fld>
            <a:endParaRPr lang="en-US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Linux </a:t>
            </a:r>
            <a:r>
              <a:rPr lang="zh-CN" altLang="en-US" b="1" dirty="0"/>
              <a:t>常用命令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15</a:t>
            </a:fld>
            <a:endParaRPr lang="en-US" altLang="zh-CN" dirty="0"/>
          </a:p>
        </p:txBody>
      </p:sp>
      <p:graphicFrame>
        <p:nvGraphicFramePr>
          <p:cNvPr id="7" name="Group 342"/>
          <p:cNvGraphicFramePr>
            <a:graphicFrameLocks noGrp="1"/>
          </p:cNvGraphicFramePr>
          <p:nvPr>
            <p:ph idx="1"/>
          </p:nvPr>
        </p:nvGraphicFramePr>
        <p:xfrm>
          <a:off x="467544" y="1556792"/>
          <a:ext cx="8280920" cy="4553712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8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cat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查看文件内容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more/less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查看文件内容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cd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切换工作目录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touch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改变文件的时间属性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7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chown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改变文件属权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mv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改名或移动文件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chmod</a:t>
                      </a:r>
                      <a:endParaRPr kumimoji="1" lang="zh-CN" altLang="en-US" sz="24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改变文件权限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pwd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显示当前所在的目录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0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clear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清除屏幕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rm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删除文件或目录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0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cp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拷贝文件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  <a:endParaRPr kumimoji="1" lang="zh-CN" altLang="en-US" sz="24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查找文件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0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ln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创建文件链接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which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寻找命令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90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ls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显示目录内容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tar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文件打包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598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mkdir</a:t>
                      </a:r>
                      <a:br>
                        <a:rPr kumimoji="1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1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rmdir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创建/删除目录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[g]zip/unzip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7za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文件压缩和解压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/>
          <a:p>
            <a:pPr algn="ctr"/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pPr algn="ctr"/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管道应用举例（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 err="1"/>
              <a:t>ifconfig</a:t>
            </a:r>
            <a:r>
              <a:rPr lang="en-US" altLang="zh-CN" dirty="0"/>
              <a:t> </a:t>
            </a:r>
            <a:r>
              <a:rPr lang="zh-CN" altLang="en-US" dirty="0"/>
              <a:t>命令的输出过滤出 </a:t>
            </a:r>
            <a:r>
              <a:rPr lang="en-US" altLang="zh-CN" dirty="0"/>
              <a:t>eth0 </a:t>
            </a:r>
            <a:r>
              <a:rPr lang="zh-CN" altLang="en-US" dirty="0"/>
              <a:t>网络接口当前的</a:t>
            </a:r>
            <a:r>
              <a:rPr lang="en-US" altLang="zh-CN" dirty="0"/>
              <a:t>IPv4</a:t>
            </a:r>
            <a:r>
              <a:rPr lang="zh-CN" altLang="en-US" dirty="0"/>
              <a:t>地址</a:t>
            </a:r>
          </a:p>
          <a:p>
            <a:pPr lvl="1">
              <a:buNone/>
            </a:pPr>
            <a:r>
              <a:rPr lang="en-US" altLang="zh-CN" sz="18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CN" sz="1800" b="1" dirty="0" err="1">
                <a:solidFill>
                  <a:schemeClr val="accent6">
                    <a:lumMod val="75000"/>
                  </a:schemeClr>
                </a:solidFill>
              </a:rPr>
              <a:t>ifconfig</a:t>
            </a:r>
            <a:r>
              <a:rPr lang="en-US" altLang="zh-CN" sz="1800" b="1" dirty="0">
                <a:solidFill>
                  <a:schemeClr val="accent6">
                    <a:lumMod val="75000"/>
                  </a:schemeClr>
                </a:solidFill>
              </a:rPr>
              <a:t> eth0 | </a:t>
            </a:r>
            <a:r>
              <a:rPr lang="en-US" altLang="zh-CN" sz="1800" b="1" dirty="0" err="1">
                <a:solidFill>
                  <a:schemeClr val="accent6">
                    <a:lumMod val="75000"/>
                  </a:schemeClr>
                </a:solidFill>
              </a:rPr>
              <a:t>awk</a:t>
            </a:r>
            <a:r>
              <a:rPr lang="en-US" altLang="zh-CN" sz="1800" b="1" dirty="0">
                <a:solidFill>
                  <a:schemeClr val="accent6">
                    <a:lumMod val="75000"/>
                  </a:schemeClr>
                </a:solidFill>
              </a:rPr>
              <a:t> -F\: '/</a:t>
            </a:r>
            <a:r>
              <a:rPr lang="en-US" altLang="zh-CN" sz="1800" b="1" dirty="0" err="1">
                <a:solidFill>
                  <a:schemeClr val="accent6">
                    <a:lumMod val="75000"/>
                  </a:schemeClr>
                </a:solidFill>
              </a:rPr>
              <a:t>inet</a:t>
            </a:r>
            <a:r>
              <a:rPr lang="en-US" altLang="zh-CN" sz="1800" b="1" dirty="0">
                <a:solidFill>
                  <a:schemeClr val="accent6">
                    <a:lumMod val="75000"/>
                  </a:schemeClr>
                </a:solidFill>
              </a:rPr>
              <a:t> / {print $2}'|</a:t>
            </a:r>
            <a:r>
              <a:rPr lang="en-US" altLang="zh-CN" sz="1800" b="1" dirty="0" err="1">
                <a:solidFill>
                  <a:schemeClr val="accent6">
                    <a:lumMod val="75000"/>
                  </a:schemeClr>
                </a:solidFill>
              </a:rPr>
              <a:t>awk</a:t>
            </a:r>
            <a:r>
              <a:rPr lang="en-US" altLang="zh-CN" sz="1800" b="1" dirty="0">
                <a:solidFill>
                  <a:schemeClr val="accent6">
                    <a:lumMod val="75000"/>
                  </a:schemeClr>
                </a:solidFill>
              </a:rPr>
              <a:t> '{print $1} '</a:t>
            </a:r>
          </a:p>
          <a:p>
            <a:pPr lvl="1">
              <a:buNone/>
            </a:pPr>
            <a:endParaRPr lang="en-US" altLang="zh-CN" sz="18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altLang="zh-CN" sz="18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CN" sz="1800" b="1" dirty="0" err="1">
                <a:solidFill>
                  <a:schemeClr val="accent6">
                    <a:lumMod val="75000"/>
                  </a:schemeClr>
                </a:solidFill>
              </a:rPr>
              <a:t>ifconfig</a:t>
            </a:r>
            <a:r>
              <a:rPr lang="en-US" altLang="zh-CN" sz="1800" b="1" dirty="0">
                <a:solidFill>
                  <a:schemeClr val="accent6">
                    <a:lumMod val="75000"/>
                  </a:schemeClr>
                </a:solidFill>
              </a:rPr>
              <a:t> eth0 | </a:t>
            </a:r>
            <a:r>
              <a:rPr lang="en-US" altLang="zh-CN" sz="1800" b="1" dirty="0" err="1">
                <a:solidFill>
                  <a:schemeClr val="accent6">
                    <a:lumMod val="75000"/>
                  </a:schemeClr>
                </a:solidFill>
              </a:rPr>
              <a:t>grep</a:t>
            </a:r>
            <a:r>
              <a:rPr lang="en-US" altLang="zh-CN" sz="1800" b="1" dirty="0">
                <a:solidFill>
                  <a:schemeClr val="accent6">
                    <a:lumMod val="75000"/>
                  </a:schemeClr>
                </a:solidFill>
              </a:rPr>
              <a:t> '</a:t>
            </a:r>
            <a:r>
              <a:rPr lang="en-US" altLang="zh-CN" sz="1800" b="1" dirty="0" err="1">
                <a:solidFill>
                  <a:schemeClr val="accent6">
                    <a:lumMod val="75000"/>
                  </a:schemeClr>
                </a:solidFill>
              </a:rPr>
              <a:t>inet</a:t>
            </a:r>
            <a:r>
              <a:rPr lang="en-US" altLang="zh-CN" sz="1800" b="1" dirty="0">
                <a:solidFill>
                  <a:schemeClr val="accent6">
                    <a:lumMod val="75000"/>
                  </a:schemeClr>
                </a:solidFill>
              </a:rPr>
              <a:t> ' | </a:t>
            </a:r>
            <a:r>
              <a:rPr lang="en-US" altLang="zh-CN" sz="1800" b="1" dirty="0" err="1">
                <a:solidFill>
                  <a:schemeClr val="accent6">
                    <a:lumMod val="75000"/>
                  </a:schemeClr>
                </a:solidFill>
              </a:rPr>
              <a:t>awk</a:t>
            </a:r>
            <a:r>
              <a:rPr lang="en-US" altLang="zh-CN" sz="1800" b="1" dirty="0">
                <a:solidFill>
                  <a:schemeClr val="accent6">
                    <a:lumMod val="75000"/>
                  </a:schemeClr>
                </a:solidFill>
              </a:rPr>
              <a:t> -F '[ :]+' ' {print $4}'</a:t>
            </a:r>
          </a:p>
          <a:p>
            <a:pPr lvl="1">
              <a:buNone/>
            </a:pPr>
            <a:endParaRPr lang="en-US" altLang="zh-CN" sz="18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altLang="zh-CN" sz="18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CN" sz="1800" b="1" dirty="0" err="1">
                <a:solidFill>
                  <a:schemeClr val="accent6">
                    <a:lumMod val="75000"/>
                  </a:schemeClr>
                </a:solidFill>
              </a:rPr>
              <a:t>ifconfig</a:t>
            </a:r>
            <a:r>
              <a:rPr lang="en-US" altLang="zh-CN" sz="1800" b="1" dirty="0">
                <a:solidFill>
                  <a:schemeClr val="accent6">
                    <a:lumMod val="75000"/>
                  </a:schemeClr>
                </a:solidFill>
              </a:rPr>
              <a:t> eth0 | grep -</a:t>
            </a:r>
            <a:r>
              <a:rPr lang="en-US" altLang="zh-CN" sz="1800" b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altLang="zh-CN" sz="1800" b="1" dirty="0">
                <a:solidFill>
                  <a:schemeClr val="accent6">
                    <a:lumMod val="75000"/>
                  </a:schemeClr>
                </a:solidFill>
              </a:rPr>
              <a:t> '</a:t>
            </a:r>
            <a:r>
              <a:rPr lang="en-US" altLang="zh-CN" sz="1800" b="1" dirty="0" err="1">
                <a:solidFill>
                  <a:schemeClr val="accent6">
                    <a:lumMod val="75000"/>
                  </a:schemeClr>
                </a:solidFill>
              </a:rPr>
              <a:t>inet</a:t>
            </a:r>
            <a:r>
              <a:rPr lang="en-US" altLang="zh-CN" sz="1800" b="1" dirty="0">
                <a:solidFill>
                  <a:schemeClr val="accent6">
                    <a:lumMod val="75000"/>
                  </a:schemeClr>
                </a:solidFill>
              </a:rPr>
              <a:t>[^6]' | </a:t>
            </a:r>
            <a:r>
              <a:rPr lang="en-US" altLang="zh-CN" sz="1800" b="1" dirty="0" err="1">
                <a:solidFill>
                  <a:schemeClr val="accent6">
                    <a:lumMod val="75000"/>
                  </a:schemeClr>
                </a:solidFill>
              </a:rPr>
              <a:t>sed</a:t>
            </a:r>
            <a:r>
              <a:rPr lang="en-US" altLang="zh-CN" sz="1800" b="1" dirty="0">
                <a:solidFill>
                  <a:schemeClr val="accent6">
                    <a:lumMod val="75000"/>
                  </a:schemeClr>
                </a:solidFill>
              </a:rPr>
              <a:t> 's/[a-</a:t>
            </a:r>
            <a:r>
              <a:rPr lang="en-US" altLang="zh-CN" sz="1800" b="1" dirty="0" err="1">
                <a:solidFill>
                  <a:schemeClr val="accent6">
                    <a:lumMod val="75000"/>
                  </a:schemeClr>
                </a:solidFill>
              </a:rPr>
              <a:t>zA</a:t>
            </a:r>
            <a:r>
              <a:rPr lang="en-US" altLang="zh-CN" sz="1800" b="1" dirty="0">
                <a:solidFill>
                  <a:schemeClr val="accent6">
                    <a:lumMod val="75000"/>
                  </a:schemeClr>
                </a:solidFill>
              </a:rPr>
              <a:t>-Z:]//g' | </a:t>
            </a:r>
            <a:r>
              <a:rPr lang="en-US" altLang="zh-CN" sz="1800" b="1" dirty="0" err="1">
                <a:solidFill>
                  <a:schemeClr val="accent6">
                    <a:lumMod val="75000"/>
                  </a:schemeClr>
                </a:solidFill>
              </a:rPr>
              <a:t>awk</a:t>
            </a:r>
            <a:r>
              <a:rPr lang="en-US" altLang="zh-CN" sz="1800" b="1" dirty="0">
                <a:solidFill>
                  <a:schemeClr val="accent6">
                    <a:lumMod val="75000"/>
                  </a:schemeClr>
                </a:solidFill>
              </a:rPr>
              <a:t> '{print $1}‘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zh-CN" altLang="en-US" sz="3000" dirty="0">
                <a:cs typeface="+mn-cs"/>
              </a:rPr>
              <a:t>从</a:t>
            </a:r>
            <a:r>
              <a:rPr lang="en-US" altLang="zh-CN" sz="3000" dirty="0" err="1">
                <a:cs typeface="+mn-cs"/>
              </a:rPr>
              <a:t>ip</a:t>
            </a:r>
            <a:r>
              <a:rPr lang="zh-CN" altLang="en-US" sz="3000" dirty="0">
                <a:cs typeface="+mn-cs"/>
              </a:rPr>
              <a:t>命令的输出过滤出 </a:t>
            </a:r>
            <a:r>
              <a:rPr lang="en-US" altLang="zh-CN" sz="3200" dirty="0"/>
              <a:t>eno16777736</a:t>
            </a:r>
            <a:r>
              <a:rPr lang="zh-CN" altLang="en-US" sz="3000" dirty="0">
                <a:cs typeface="+mn-cs"/>
              </a:rPr>
              <a:t>网络接口当前的</a:t>
            </a:r>
            <a:r>
              <a:rPr lang="en-US" altLang="zh-CN" sz="3000" dirty="0">
                <a:cs typeface="+mn-cs"/>
              </a:rPr>
              <a:t>IPv4</a:t>
            </a:r>
            <a:r>
              <a:rPr lang="zh-CN" altLang="en-US" sz="3000" dirty="0">
                <a:cs typeface="+mn-cs"/>
              </a:rPr>
              <a:t>地址</a:t>
            </a:r>
          </a:p>
          <a:p>
            <a:pPr lvl="1">
              <a:buNone/>
            </a:pPr>
            <a:r>
              <a:rPr lang="en-US" altLang="zh-CN" sz="18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CN" sz="1800" b="1" dirty="0" err="1">
                <a:solidFill>
                  <a:schemeClr val="accent6">
                    <a:lumMod val="75000"/>
                  </a:schemeClr>
                </a:solidFill>
              </a:rPr>
              <a:t>ip</a:t>
            </a:r>
            <a:r>
              <a:rPr lang="en-US" altLang="zh-CN" sz="1800" b="1" dirty="0">
                <a:solidFill>
                  <a:schemeClr val="accent6">
                    <a:lumMod val="75000"/>
                  </a:schemeClr>
                </a:solidFill>
              </a:rPr>
              <a:t> a s eno16777736|grep '</a:t>
            </a:r>
            <a:r>
              <a:rPr lang="en-US" altLang="zh-CN" sz="1800" b="1" dirty="0" err="1">
                <a:solidFill>
                  <a:schemeClr val="accent6">
                    <a:lumMod val="75000"/>
                  </a:schemeClr>
                </a:solidFill>
              </a:rPr>
              <a:t>inet</a:t>
            </a:r>
            <a:r>
              <a:rPr lang="en-US" altLang="zh-CN" sz="1800" b="1" dirty="0">
                <a:solidFill>
                  <a:schemeClr val="accent6">
                    <a:lumMod val="75000"/>
                  </a:schemeClr>
                </a:solidFill>
              </a:rPr>
              <a:t> '| </a:t>
            </a:r>
            <a:r>
              <a:rPr lang="en-US" altLang="zh-CN" sz="1800" b="1" dirty="0" err="1">
                <a:solidFill>
                  <a:schemeClr val="accent6">
                    <a:lumMod val="75000"/>
                  </a:schemeClr>
                </a:solidFill>
              </a:rPr>
              <a:t>awk</a:t>
            </a:r>
            <a:r>
              <a:rPr lang="en-US" altLang="zh-CN" sz="1800" b="1" dirty="0">
                <a:solidFill>
                  <a:schemeClr val="accent6">
                    <a:lumMod val="75000"/>
                  </a:schemeClr>
                </a:solidFill>
              </a:rPr>
              <a:t> -F '[ /]+' '{print $3}'</a:t>
            </a:r>
            <a:endParaRPr lang="zh-CN" altLang="en-US" sz="1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150</a:t>
            </a:fld>
            <a:endParaRPr lang="en-US" altLang="zh-CN" dirty="0"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lang="zh-CN" altLang="en-US" dirty="0"/>
              <a:t>型管道（</a:t>
            </a:r>
            <a:r>
              <a:rPr lang="en-US" altLang="zh-CN" dirty="0"/>
              <a:t>tee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格式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命令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1 | tee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　文件名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| 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命令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2 </a:t>
            </a:r>
          </a:p>
          <a:p>
            <a:r>
              <a:rPr lang="zh-CN" altLang="en-US" dirty="0"/>
              <a:t>功能</a:t>
            </a:r>
            <a:endParaRPr lang="en-US" altLang="zh-CN" dirty="0"/>
          </a:p>
          <a:p>
            <a:pPr lvl="1"/>
            <a:r>
              <a:rPr lang="zh-CN" altLang="en-US" dirty="0"/>
              <a:t>将命令</a:t>
            </a:r>
            <a:r>
              <a:rPr lang="en-US" altLang="zh-CN" dirty="0"/>
              <a:t>1</a:t>
            </a:r>
            <a:r>
              <a:rPr lang="zh-CN" altLang="en-US" dirty="0"/>
              <a:t>的</a:t>
            </a:r>
            <a:r>
              <a:rPr lang="en-US" altLang="zh-CN" dirty="0"/>
              <a:t>STDOUT</a:t>
            </a:r>
            <a:r>
              <a:rPr lang="zh-CN" altLang="en-US" dirty="0"/>
              <a:t>保存在文件名中，然后管道输入给命令</a:t>
            </a:r>
            <a:r>
              <a:rPr lang="en-US" altLang="zh-CN" dirty="0"/>
              <a:t>2</a:t>
            </a:r>
          </a:p>
          <a:p>
            <a:r>
              <a:rPr lang="zh-CN" altLang="en-US" dirty="0"/>
              <a:t>用于</a:t>
            </a:r>
            <a:endParaRPr lang="en-US" altLang="zh-CN" dirty="0"/>
          </a:p>
          <a:p>
            <a:pPr lvl="1"/>
            <a:r>
              <a:rPr lang="zh-CN" altLang="en-US" dirty="0"/>
              <a:t>保存不同阶段的输出 </a:t>
            </a:r>
          </a:p>
          <a:p>
            <a:pPr lvl="1"/>
            <a:r>
              <a:rPr lang="zh-CN" altLang="en-US" dirty="0"/>
              <a:t>复杂管道的故障排除 </a:t>
            </a:r>
          </a:p>
          <a:p>
            <a:pPr lvl="1"/>
            <a:r>
              <a:rPr lang="zh-CN" altLang="en-US" dirty="0"/>
              <a:t>同时查看和记录输出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151</a:t>
            </a:fld>
            <a:endParaRPr lang="en-US" altLang="zh-CN" dirty="0"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命令替换</a:t>
            </a:r>
            <a:br>
              <a:rPr lang="en-US" altLang="zh-CN" dirty="0"/>
            </a:br>
            <a:r>
              <a:rPr lang="zh-CN" altLang="en-US" dirty="0"/>
              <a:t>（</a:t>
            </a:r>
            <a:r>
              <a:rPr lang="en-US" altLang="zh-CN" b="1" dirty="0"/>
              <a:t> </a:t>
            </a:r>
            <a:r>
              <a:rPr lang="en-US" altLang="zh-CN" sz="4000" b="1" dirty="0"/>
              <a:t>Command Substitution 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使用命令的输出，常用于</a:t>
            </a:r>
            <a:endParaRPr lang="en-US" altLang="zh-CN" dirty="0"/>
          </a:p>
          <a:p>
            <a:pPr lvl="1"/>
            <a:r>
              <a:rPr lang="zh-CN" altLang="en-US" dirty="0"/>
              <a:t>在文本中嵌入命令的执行结果</a:t>
            </a:r>
            <a:endParaRPr lang="en-US" altLang="zh-CN" dirty="0"/>
          </a:p>
          <a:p>
            <a:pPr lvl="1"/>
            <a:r>
              <a:rPr lang="zh-CN" altLang="zh-CN" dirty="0"/>
              <a:t>命令参数</a:t>
            </a:r>
            <a:r>
              <a:rPr lang="zh-CN" altLang="en-US" dirty="0"/>
              <a:t>是</a:t>
            </a:r>
            <a:r>
              <a:rPr lang="zh-CN" altLang="zh-CN" dirty="0"/>
              <a:t>另一个命令执行的结果</a:t>
            </a:r>
            <a:endParaRPr lang="en-US" altLang="zh-CN" dirty="0"/>
          </a:p>
          <a:p>
            <a:r>
              <a:rPr lang="zh-CN" altLang="en-US" dirty="0"/>
              <a:t>使用方法</a:t>
            </a:r>
          </a:p>
          <a:p>
            <a:pPr lvl="1">
              <a:buNone/>
            </a:pPr>
            <a:r>
              <a:rPr lang="en-US" altLang="zh-CN" dirty="0"/>
              <a:t>$(command)           </a:t>
            </a:r>
            <a:r>
              <a:rPr lang="zh-CN" altLang="en-US" dirty="0"/>
              <a:t>或     </a:t>
            </a:r>
            <a:r>
              <a:rPr lang="en-US" altLang="zh-CN" dirty="0"/>
              <a:t>`command` </a:t>
            </a:r>
          </a:p>
          <a:p>
            <a:pPr lvl="1">
              <a:buNone/>
            </a:pPr>
            <a:r>
              <a:rPr lang="en-US" altLang="zh-CN" dirty="0"/>
              <a:t>cmd1 $(cmd2)        </a:t>
            </a:r>
            <a:r>
              <a:rPr lang="zh-CN" altLang="en-US" dirty="0"/>
              <a:t>或</a:t>
            </a:r>
            <a:r>
              <a:rPr lang="en-US" altLang="zh-CN" dirty="0"/>
              <a:t>      cmd1 `cmd2`</a:t>
            </a:r>
          </a:p>
          <a:p>
            <a:r>
              <a:rPr lang="zh-CN" altLang="en-US" dirty="0"/>
              <a:t>使用举例</a:t>
            </a:r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$ echo The present time is `date`</a:t>
            </a:r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$ rpm -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qi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$(rpm -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qf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$(which date))       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嵌套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152</a:t>
            </a:fld>
            <a:endParaRPr lang="en-US" altLang="zh-CN" dirty="0"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命令组合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457200" y="1340768"/>
          <a:ext cx="8229601" cy="4632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2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3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命令行形式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说明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举例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CMD1 ; CMD2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顺序执行若干命令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solidFill>
                            <a:srgbClr val="C00000"/>
                          </a:solidFill>
                        </a:rPr>
                        <a:t>pwd;date;ls</a:t>
                      </a:r>
                      <a:endParaRPr lang="zh-CN" alt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CMD1 &amp;&amp; CMD2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当</a:t>
                      </a:r>
                      <a:r>
                        <a:rPr lang="en-US" altLang="zh-CN" sz="2400" dirty="0"/>
                        <a:t>CMD1</a:t>
                      </a:r>
                      <a:r>
                        <a:rPr lang="zh-CN" altLang="en-US" sz="2400" dirty="0"/>
                        <a:t>运行成功时才运行</a:t>
                      </a:r>
                      <a:r>
                        <a:rPr lang="en-US" altLang="zh-CN" sz="2400" dirty="0"/>
                        <a:t>CMD2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solidFill>
                            <a:srgbClr val="C00000"/>
                          </a:solidFill>
                        </a:rPr>
                        <a:t>gzip</a:t>
                      </a:r>
                      <a:r>
                        <a:rPr lang="en-US" altLang="zh-CN" sz="24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altLang="zh-CN" sz="2400" dirty="0" err="1">
                          <a:solidFill>
                            <a:srgbClr val="C00000"/>
                          </a:solidFill>
                        </a:rPr>
                        <a:t>mylargefile</a:t>
                      </a:r>
                      <a:r>
                        <a:rPr lang="en-US" altLang="zh-CN" sz="2400" dirty="0">
                          <a:solidFill>
                            <a:srgbClr val="C00000"/>
                          </a:solidFill>
                        </a:rPr>
                        <a:t> &amp;&amp; echo “OK.”</a:t>
                      </a:r>
                      <a:endParaRPr lang="zh-CN" alt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CMD1 || CMD2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当</a:t>
                      </a:r>
                      <a:r>
                        <a:rPr lang="en-US" altLang="zh-CN" sz="2400" dirty="0"/>
                        <a:t>CMD1</a:t>
                      </a:r>
                      <a:r>
                        <a:rPr lang="zh-CN" altLang="en-US" sz="2400" dirty="0"/>
                        <a:t>运行失败时才运行</a:t>
                      </a:r>
                      <a:r>
                        <a:rPr lang="en-US" altLang="zh-CN" sz="2400" dirty="0"/>
                        <a:t>CMD2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C00000"/>
                          </a:solidFill>
                        </a:rPr>
                        <a:t>write </a:t>
                      </a:r>
                      <a:r>
                        <a:rPr lang="en-US" altLang="zh-CN" sz="2400" dirty="0" err="1">
                          <a:solidFill>
                            <a:srgbClr val="C00000"/>
                          </a:solidFill>
                        </a:rPr>
                        <a:t>osmond</a:t>
                      </a:r>
                      <a:r>
                        <a:rPr lang="en-US" altLang="zh-CN" sz="2400" dirty="0">
                          <a:solidFill>
                            <a:srgbClr val="C00000"/>
                          </a:solidFill>
                        </a:rPr>
                        <a:t> || mail -s test </a:t>
                      </a:r>
                      <a:r>
                        <a:rPr lang="en-US" altLang="zh-CN" sz="2400" dirty="0" err="1">
                          <a:solidFill>
                            <a:srgbClr val="C00000"/>
                          </a:solidFill>
                        </a:rPr>
                        <a:t>osmond</a:t>
                      </a:r>
                      <a:r>
                        <a:rPr lang="en-US" altLang="zh-CN" sz="2400" dirty="0">
                          <a:solidFill>
                            <a:srgbClr val="C00000"/>
                          </a:solidFill>
                        </a:rPr>
                        <a:t> &lt; my.log</a:t>
                      </a:r>
                      <a:endParaRPr lang="zh-CN" alt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(CMDLIST)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在子</a:t>
                      </a:r>
                      <a:r>
                        <a:rPr lang="en-US" altLang="zh-CN" sz="2400" dirty="0"/>
                        <a:t>Shell</a:t>
                      </a:r>
                      <a:r>
                        <a:rPr lang="zh-CN" altLang="en-US" sz="2400" dirty="0"/>
                        <a:t>中执行命令序列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C00000"/>
                          </a:solidFill>
                        </a:rPr>
                        <a:t>(date; who | </a:t>
                      </a:r>
                      <a:r>
                        <a:rPr lang="en-US" altLang="zh-CN" sz="2400" dirty="0" err="1">
                          <a:solidFill>
                            <a:srgbClr val="C00000"/>
                          </a:solidFill>
                        </a:rPr>
                        <a:t>wc</a:t>
                      </a:r>
                      <a:r>
                        <a:rPr lang="en-US" altLang="zh-CN" sz="2400" dirty="0">
                          <a:solidFill>
                            <a:srgbClr val="C00000"/>
                          </a:solidFill>
                        </a:rPr>
                        <a:t> -l ) &gt; ~/login-users.log</a:t>
                      </a:r>
                      <a:endParaRPr lang="zh-CN" alt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{CMDLIST}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在当前</a:t>
                      </a:r>
                      <a:r>
                        <a:rPr lang="en-US" altLang="zh-CN" sz="2400" dirty="0"/>
                        <a:t>Shell</a:t>
                      </a:r>
                      <a:r>
                        <a:rPr lang="zh-CN" altLang="en-US" sz="2400" dirty="0"/>
                        <a:t>中执行命令序列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C00000"/>
                          </a:solidFill>
                        </a:rPr>
                        <a:t>{ </a:t>
                      </a:r>
                      <a:r>
                        <a:rPr lang="en-US" altLang="zh-CN" sz="2400" dirty="0" err="1">
                          <a:solidFill>
                            <a:srgbClr val="C00000"/>
                          </a:solidFill>
                        </a:rPr>
                        <a:t>cd</a:t>
                      </a:r>
                      <a:r>
                        <a:rPr lang="en-US" altLang="zh-CN" sz="2400" dirty="0">
                          <a:solidFill>
                            <a:srgbClr val="C00000"/>
                          </a:solidFill>
                        </a:rPr>
                        <a:t> /home/</a:t>
                      </a:r>
                      <a:r>
                        <a:rPr lang="en-US" altLang="zh-CN" sz="2400" dirty="0" err="1">
                          <a:solidFill>
                            <a:srgbClr val="C00000"/>
                          </a:solidFill>
                        </a:rPr>
                        <a:t>jjh</a:t>
                      </a:r>
                      <a:r>
                        <a:rPr lang="en-US" altLang="zh-CN" sz="2400" dirty="0">
                          <a:solidFill>
                            <a:srgbClr val="C00000"/>
                          </a:solidFill>
                        </a:rPr>
                        <a:t>; </a:t>
                      </a:r>
                      <a:r>
                        <a:rPr lang="en-US" altLang="zh-CN" sz="2400" dirty="0" err="1">
                          <a:solidFill>
                            <a:srgbClr val="C00000"/>
                          </a:solidFill>
                        </a:rPr>
                        <a:t>chown</a:t>
                      </a:r>
                      <a:r>
                        <a:rPr lang="en-US" altLang="zh-CN" sz="24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altLang="zh-CN" sz="2400" dirty="0" err="1">
                          <a:solidFill>
                            <a:srgbClr val="C00000"/>
                          </a:solidFill>
                        </a:rPr>
                        <a:t>jjh:bin</a:t>
                      </a:r>
                      <a:r>
                        <a:rPr lang="en-US" altLang="zh-CN" sz="2400" dirty="0">
                          <a:solidFill>
                            <a:srgbClr val="C00000"/>
                          </a:solidFill>
                        </a:rPr>
                        <a:t> s* ;}</a:t>
                      </a:r>
                      <a:endParaRPr lang="zh-CN" alt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153</a:t>
            </a:fld>
            <a:endParaRPr lang="en-US" altLang="zh-CN" dirty="0"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变量 和 </a:t>
            </a:r>
            <a:r>
              <a:rPr lang="en-US" altLang="zh-CN" dirty="0"/>
              <a:t>Shell</a:t>
            </a:r>
            <a:r>
              <a:rPr lang="zh-CN" altLang="en-US" dirty="0"/>
              <a:t>环境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154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 </a:t>
            </a:r>
            <a:r>
              <a:rPr lang="zh-CN" altLang="en-US" dirty="0"/>
              <a:t>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Shell </a:t>
            </a:r>
            <a:r>
              <a:rPr lang="zh-CN" altLang="en-US" dirty="0"/>
              <a:t>变量大致可以分为三类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002060"/>
                </a:solidFill>
              </a:rPr>
              <a:t>内部变量</a:t>
            </a:r>
            <a:r>
              <a:rPr lang="zh-CN" altLang="en-US" dirty="0"/>
              <a:t>：由系统提供，用户只能使用</a:t>
            </a:r>
            <a:r>
              <a:rPr lang="zh-CN" altLang="en-US" dirty="0">
                <a:solidFill>
                  <a:srgbClr val="C00000"/>
                </a:solidFill>
              </a:rPr>
              <a:t>不能修改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b="1" dirty="0">
                <a:solidFill>
                  <a:srgbClr val="002060"/>
                </a:solidFill>
              </a:rPr>
              <a:t>用户变量</a:t>
            </a:r>
            <a:r>
              <a:rPr lang="zh-CN" altLang="en-US" dirty="0"/>
              <a:t>：由用户建立和修改，在 </a:t>
            </a:r>
            <a:r>
              <a:rPr lang="en-US" altLang="zh-CN" dirty="0"/>
              <a:t>shell </a:t>
            </a:r>
            <a:r>
              <a:rPr lang="zh-CN" altLang="en-US" dirty="0"/>
              <a:t>脚本编写中会经常用到。</a:t>
            </a:r>
          </a:p>
          <a:p>
            <a:pPr lvl="1"/>
            <a:r>
              <a:rPr lang="zh-CN" altLang="en-US" b="1" dirty="0">
                <a:solidFill>
                  <a:srgbClr val="002060"/>
                </a:solidFill>
              </a:rPr>
              <a:t>环境变量</a:t>
            </a:r>
            <a:r>
              <a:rPr lang="zh-CN" altLang="en-US" dirty="0"/>
              <a:t>：这些变量决定了用户工作的环境，它们不需要用户去定义，可以直接在 </a:t>
            </a:r>
            <a:r>
              <a:rPr lang="en-US" altLang="zh-CN" dirty="0"/>
              <a:t>shell </a:t>
            </a:r>
            <a:r>
              <a:rPr lang="zh-CN" altLang="en-US" dirty="0"/>
              <a:t>中使用，其中某些变量用户可以修改。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155</a:t>
            </a:fld>
            <a:endParaRPr lang="en-US" altLang="zh-CN" dirty="0"/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用户自定义变量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2116832"/>
          </a:xfrm>
        </p:spPr>
        <p:txBody>
          <a:bodyPr/>
          <a:lstStyle/>
          <a:p>
            <a:r>
              <a:rPr lang="zh-CN" altLang="en-US" dirty="0"/>
              <a:t>变量赋值（定义变量）</a:t>
            </a:r>
          </a:p>
          <a:p>
            <a:pPr lvl="1"/>
            <a:r>
              <a:rPr lang="en-GB" altLang="zh-CN" dirty="0" err="1"/>
              <a:t>varName</a:t>
            </a:r>
            <a:r>
              <a:rPr lang="en-GB" altLang="zh-CN" dirty="0"/>
              <a:t>=Value</a:t>
            </a:r>
          </a:p>
          <a:p>
            <a:pPr lvl="1"/>
            <a:r>
              <a:rPr lang="en-US" altLang="zh-CN" dirty="0"/>
              <a:t>export  </a:t>
            </a:r>
            <a:r>
              <a:rPr lang="en-GB" altLang="zh-CN" dirty="0" err="1"/>
              <a:t>varName</a:t>
            </a:r>
            <a:r>
              <a:rPr lang="en-GB" altLang="zh-CN" dirty="0"/>
              <a:t>=Value</a:t>
            </a:r>
          </a:p>
          <a:p>
            <a:r>
              <a:rPr lang="zh-CN" altLang="en-US" dirty="0"/>
              <a:t>引用变量  </a:t>
            </a:r>
            <a:r>
              <a:rPr lang="en-US" altLang="zh-CN" dirty="0"/>
              <a:t>$</a:t>
            </a:r>
            <a:r>
              <a:rPr lang="en-GB" altLang="zh-CN" dirty="0" err="1"/>
              <a:t>varName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156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3645024"/>
            <a:ext cx="7344816" cy="24560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zh-CN" altLang="en-US" sz="2400" dirty="0"/>
              <a:t>一般地，所有的</a:t>
            </a:r>
            <a:r>
              <a:rPr lang="en-US" altLang="zh-CN" sz="2400" dirty="0"/>
              <a:t>Shell</a:t>
            </a:r>
            <a:r>
              <a:rPr lang="zh-CN" altLang="en-US" sz="2400" dirty="0"/>
              <a:t>变量都是字符串。</a:t>
            </a:r>
            <a:endParaRPr lang="en-US" altLang="zh-CN" sz="2400" dirty="0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zh-CN" altLang="en-US" sz="2400" dirty="0"/>
              <a:t>当变量的值仅仅包含数字时才允许进行数值计算。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zh-CN" altLang="en-US" sz="2400" dirty="0"/>
              <a:t>在较新的 </a:t>
            </a:r>
            <a:r>
              <a:rPr lang="en-US" altLang="zh-CN" sz="2400" dirty="0"/>
              <a:t>bash </a:t>
            </a:r>
            <a:r>
              <a:rPr lang="zh-CN" altLang="en-US" sz="2400" dirty="0"/>
              <a:t>中，可是使用 </a:t>
            </a:r>
            <a:r>
              <a:rPr lang="en-US" altLang="zh-CN" sz="2400" dirty="0"/>
              <a:t>declare </a:t>
            </a:r>
            <a:r>
              <a:rPr lang="zh-CN" altLang="en-US" sz="2400" dirty="0"/>
              <a:t>或 </a:t>
            </a:r>
            <a:r>
              <a:rPr lang="en-US" altLang="zh-CN" sz="2400" dirty="0"/>
              <a:t>typeset </a:t>
            </a:r>
            <a:r>
              <a:rPr lang="zh-CN" altLang="en-US" sz="2400" dirty="0"/>
              <a:t>命令声明变量及其属性，但一般不需要声明。而且为了使脚本兼容于不同的 </a:t>
            </a:r>
            <a:r>
              <a:rPr lang="en-US" altLang="zh-CN" sz="2400" dirty="0"/>
              <a:t>shell</a:t>
            </a:r>
            <a:r>
              <a:rPr lang="zh-CN" altLang="en-US" sz="2400" dirty="0"/>
              <a:t>，在没有必要的情况下尽量不使用变量声明。</a:t>
            </a: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bash </a:t>
            </a:r>
            <a:r>
              <a:rPr lang="zh-CN" altLang="en-US" dirty="0"/>
              <a:t>中，有些字符具有特殊含义，如果需要忽略这些字符的特殊含义，就必须使用</a:t>
            </a:r>
            <a:r>
              <a:rPr lang="zh-CN" altLang="en-US" dirty="0">
                <a:solidFill>
                  <a:srgbClr val="C00000"/>
                </a:solidFill>
              </a:rPr>
              <a:t>引用</a:t>
            </a:r>
            <a:r>
              <a:rPr lang="zh-CN" altLang="en-US" dirty="0"/>
              <a:t>技术。</a:t>
            </a:r>
          </a:p>
          <a:p>
            <a:r>
              <a:rPr lang="zh-CN" altLang="en-US" dirty="0"/>
              <a:t>引用可以通过下面三种方式实现</a:t>
            </a:r>
          </a:p>
          <a:p>
            <a:pPr lvl="1"/>
            <a:r>
              <a:rPr lang="zh-CN" altLang="en-US" dirty="0"/>
              <a:t> 使用转义字符：</a:t>
            </a:r>
            <a:r>
              <a:rPr lang="en-US" altLang="zh-CN" dirty="0"/>
              <a:t>\</a:t>
            </a:r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使用单引号：‘ ’</a:t>
            </a:r>
          </a:p>
          <a:p>
            <a:pPr lvl="1"/>
            <a:r>
              <a:rPr lang="zh-CN" altLang="en-US" dirty="0"/>
              <a:t> 使用双引号：“ ”</a:t>
            </a:r>
          </a:p>
          <a:p>
            <a:r>
              <a:rPr lang="zh-CN" altLang="en-US" dirty="0"/>
              <a:t>转义字符的引用方法就是直接在字符前加反斜杠。例：</a:t>
            </a:r>
            <a:r>
              <a:rPr lang="en-US" altLang="zh-CN" dirty="0"/>
              <a:t>\$</a:t>
            </a:r>
            <a:r>
              <a:rPr lang="zh-CN" altLang="en-US" dirty="0"/>
              <a:t>，</a:t>
            </a:r>
            <a:r>
              <a:rPr lang="en-US" altLang="zh-CN" dirty="0"/>
              <a:t>\‘</a:t>
            </a:r>
            <a:r>
              <a:rPr lang="zh-CN" altLang="en-US" dirty="0"/>
              <a:t>，</a:t>
            </a:r>
            <a:r>
              <a:rPr lang="en-US" altLang="zh-CN" dirty="0"/>
              <a:t>\“</a:t>
            </a:r>
            <a:r>
              <a:rPr lang="zh-CN" altLang="en-US" dirty="0"/>
              <a:t>，</a:t>
            </a:r>
            <a:r>
              <a:rPr lang="en-US" altLang="zh-CN" dirty="0"/>
              <a:t>\\</a:t>
            </a:r>
            <a:r>
              <a:rPr lang="zh-CN" altLang="en-US" dirty="0"/>
              <a:t>，</a:t>
            </a:r>
            <a:r>
              <a:rPr lang="en-US" altLang="zh-CN" dirty="0"/>
              <a:t>\ </a:t>
            </a:r>
            <a:r>
              <a:rPr lang="zh-CN" altLang="en-US" dirty="0"/>
              <a:t>，</a:t>
            </a:r>
            <a:r>
              <a:rPr lang="en-US" altLang="zh-CN" dirty="0"/>
              <a:t>\!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157</a:t>
            </a:fld>
            <a:endParaRPr lang="en-US" altLang="zh-CN" dirty="0"/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强引用和弱引用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zh-CN" altLang="en-US" dirty="0"/>
              <a:t>强引用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单引号对</a:t>
            </a:r>
            <a:r>
              <a:rPr lang="zh-CN" altLang="en-US" dirty="0"/>
              <a:t>是强引用</a:t>
            </a:r>
          </a:p>
          <a:p>
            <a:pPr lvl="1"/>
            <a:r>
              <a:rPr lang="zh-CN" altLang="en-US" dirty="0"/>
              <a:t>单引号对中的字符都将作为普通字符，但不允许出现另外的单引号。</a:t>
            </a:r>
          </a:p>
          <a:p>
            <a:r>
              <a:rPr lang="zh-CN" altLang="en-US" dirty="0"/>
              <a:t>弱引用		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双引号对</a:t>
            </a:r>
            <a:r>
              <a:rPr lang="zh-CN" altLang="en-US" dirty="0"/>
              <a:t>是弱引用		</a:t>
            </a:r>
          </a:p>
          <a:p>
            <a:pPr lvl="1"/>
            <a:r>
              <a:rPr lang="zh-CN" altLang="en-US" dirty="0"/>
              <a:t>双引号对中的部分字符仍保留特殊含义</a:t>
            </a:r>
          </a:p>
          <a:p>
            <a:pPr lvl="2"/>
            <a:r>
              <a:rPr lang="en-US" altLang="zh-CN" dirty="0"/>
              <a:t>$</a:t>
            </a:r>
            <a:r>
              <a:rPr lang="zh-CN" altLang="en-US" dirty="0"/>
              <a:t>（美元符号）－　变量扩展 </a:t>
            </a:r>
          </a:p>
          <a:p>
            <a:pPr lvl="2"/>
            <a:r>
              <a:rPr lang="en-US" altLang="zh-CN" dirty="0"/>
              <a:t>`</a:t>
            </a:r>
            <a:r>
              <a:rPr lang="zh-CN" altLang="en-US" dirty="0"/>
              <a:t>（反引号） 　－　命令替换 </a:t>
            </a:r>
          </a:p>
          <a:p>
            <a:pPr lvl="2"/>
            <a:r>
              <a:rPr lang="en-US" altLang="zh-CN" dirty="0"/>
              <a:t>\</a:t>
            </a:r>
            <a:r>
              <a:rPr lang="zh-CN" altLang="en-US" dirty="0"/>
              <a:t>（反斜线）　 －　禁止单个字符扩展 </a:t>
            </a:r>
          </a:p>
          <a:p>
            <a:pPr lvl="2"/>
            <a:r>
              <a:rPr lang="en-US" altLang="zh-CN" dirty="0"/>
              <a:t>!</a:t>
            </a:r>
            <a:r>
              <a:rPr lang="zh-CN" altLang="en-US" dirty="0"/>
              <a:t>（叹号）　     －　历史命令替换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158</a:t>
            </a:fld>
            <a:endParaRPr lang="en-US" altLang="zh-CN" dirty="0"/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39825"/>
          </a:xfrm>
        </p:spPr>
        <p:txBody>
          <a:bodyPr/>
          <a:lstStyle/>
          <a:p>
            <a:r>
              <a:rPr lang="zh-CN" altLang="en-US" dirty="0"/>
              <a:t>命令行执行过程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307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将命令行分成单个命令词 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展开别名 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展开大括号中的声明（</a:t>
            </a:r>
            <a:r>
              <a:rPr lang="en-US" altLang="zh-CN" sz="2800" dirty="0"/>
              <a:t>{}</a:t>
            </a:r>
            <a:r>
              <a:rPr lang="zh-CN" altLang="en-US" sz="2800" dirty="0"/>
              <a:t>） 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展开颚化声明（</a:t>
            </a:r>
            <a:r>
              <a:rPr lang="en-US" altLang="zh-CN" sz="2800" dirty="0"/>
              <a:t>~</a:t>
            </a:r>
            <a:r>
              <a:rPr lang="zh-CN" altLang="en-US" sz="2800" dirty="0"/>
              <a:t>） 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命令替换 （ </a:t>
            </a:r>
            <a:r>
              <a:rPr lang="en-US" altLang="zh-CN" sz="2800" dirty="0"/>
              <a:t>$()</a:t>
            </a:r>
            <a:r>
              <a:rPr lang="zh-CN" altLang="en-US" sz="2800" dirty="0"/>
              <a:t>　或　</a:t>
            </a:r>
            <a:r>
              <a:rPr lang="en-US" altLang="zh-CN" sz="2800" dirty="0"/>
              <a:t>``</a:t>
            </a:r>
            <a:r>
              <a:rPr lang="zh-CN" altLang="en-US" sz="2800" dirty="0"/>
              <a:t>） 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再次把命令行分成命令词 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展开文件通配（*、</a:t>
            </a:r>
            <a:r>
              <a:rPr lang="en-US" altLang="zh-CN" sz="2800" dirty="0"/>
              <a:t>?</a:t>
            </a:r>
            <a:r>
              <a:rPr lang="zh-CN" altLang="en-US" sz="2800" dirty="0"/>
              <a:t>、</a:t>
            </a:r>
            <a:r>
              <a:rPr lang="en-US" altLang="zh-CN" sz="2800" dirty="0"/>
              <a:t>[</a:t>
            </a:r>
            <a:r>
              <a:rPr lang="en-US" altLang="zh-CN" sz="2800" dirty="0" err="1"/>
              <a:t>abc</a:t>
            </a:r>
            <a:r>
              <a:rPr lang="en-US" altLang="zh-CN" sz="2800" dirty="0"/>
              <a:t>]</a:t>
            </a:r>
            <a:r>
              <a:rPr lang="zh-CN" altLang="en-US" sz="2800" dirty="0"/>
              <a:t>等等） 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准备</a:t>
            </a:r>
            <a:r>
              <a:rPr lang="en-US" altLang="zh-CN" sz="2800" dirty="0"/>
              <a:t>I/0</a:t>
            </a:r>
            <a:r>
              <a:rPr lang="zh-CN" altLang="en-US" sz="2800" dirty="0"/>
              <a:t>重定向（</a:t>
            </a:r>
            <a:r>
              <a:rPr lang="en-US" altLang="zh-CN" sz="2800" dirty="0"/>
              <a:t>&lt;</a:t>
            </a:r>
            <a:r>
              <a:rPr lang="zh-CN" altLang="en-US" sz="2800" dirty="0"/>
              <a:t>、</a:t>
            </a:r>
            <a:r>
              <a:rPr lang="en-US" altLang="zh-CN" sz="2800" dirty="0"/>
              <a:t>&gt;</a:t>
            </a:r>
            <a:r>
              <a:rPr lang="zh-CN" altLang="en-US" sz="2800" dirty="0"/>
              <a:t>） 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运行命令！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159</a:t>
            </a:fld>
            <a:endParaRPr lang="en-US" alt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/>
              <a:t>目录和文件名的命名规则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Linux</a:t>
            </a:r>
            <a:r>
              <a:rPr lang="zh-CN" altLang="en-US" dirty="0"/>
              <a:t>下可以使用长文件或目录名</a:t>
            </a:r>
            <a:endParaRPr lang="en-US" altLang="zh-CN" dirty="0"/>
          </a:p>
          <a:p>
            <a:pPr lvl="1"/>
            <a:r>
              <a:rPr lang="zh-CN" altLang="en-US" dirty="0"/>
              <a:t>可以长达</a:t>
            </a:r>
            <a:r>
              <a:rPr lang="en-US" altLang="zh-CN" dirty="0"/>
              <a:t>255</a:t>
            </a:r>
            <a:r>
              <a:rPr lang="zh-CN" altLang="en-US" dirty="0"/>
              <a:t>个字符</a:t>
            </a:r>
            <a:endParaRPr lang="en-US" altLang="zh-CN" dirty="0"/>
          </a:p>
          <a:p>
            <a:r>
              <a:rPr lang="zh-CN" altLang="en-US" dirty="0"/>
              <a:t>可以给目录和文件取任何名字，但必须遵循下列的规则：</a:t>
            </a:r>
          </a:p>
          <a:p>
            <a:pPr lvl="1"/>
            <a:r>
              <a:rPr lang="zh-CN" altLang="en-US" sz="2400" dirty="0"/>
              <a:t>除了</a:t>
            </a:r>
            <a:r>
              <a:rPr lang="en-US" altLang="zh-CN" sz="2400" dirty="0"/>
              <a:t>/</a:t>
            </a:r>
            <a:r>
              <a:rPr lang="zh-CN" altLang="en-US" sz="2400" dirty="0"/>
              <a:t>之外，所有的字符都合法</a:t>
            </a:r>
          </a:p>
          <a:p>
            <a:pPr lvl="1"/>
            <a:r>
              <a:rPr lang="zh-CN" altLang="en-US" sz="2400" dirty="0"/>
              <a:t>有些字符最好不用，如空格符、制表符、退格符和字符：？，</a:t>
            </a:r>
            <a:r>
              <a:rPr lang="en-US" altLang="zh-CN" sz="2400" dirty="0"/>
              <a:t>@  #  $  &amp;  ()  \  | </a:t>
            </a:r>
            <a:r>
              <a:rPr lang="zh-CN" altLang="en-US" sz="2400" dirty="0"/>
              <a:t>；‘ ’“ ”</a:t>
            </a:r>
            <a:r>
              <a:rPr lang="en-US" altLang="zh-CN" sz="2400" dirty="0"/>
              <a:t>&lt; &gt;</a:t>
            </a:r>
            <a:r>
              <a:rPr lang="zh-CN" altLang="en-US" sz="2400" dirty="0"/>
              <a:t>等。</a:t>
            </a:r>
          </a:p>
          <a:p>
            <a:pPr lvl="1"/>
            <a:r>
              <a:rPr lang="zh-CN" altLang="en-US" sz="2400" dirty="0"/>
              <a:t>避免使用</a:t>
            </a:r>
            <a:r>
              <a:rPr lang="en-US" altLang="zh-CN" sz="2400" dirty="0"/>
              <a:t>+</a:t>
            </a:r>
            <a:r>
              <a:rPr lang="zh-CN" altLang="en-US" sz="2400" dirty="0"/>
              <a:t>、</a:t>
            </a:r>
            <a:r>
              <a:rPr lang="en-US" altLang="zh-CN" sz="2400" dirty="0"/>
              <a:t>-</a:t>
            </a:r>
            <a:r>
              <a:rPr lang="zh-CN" altLang="en-US" sz="2400" dirty="0"/>
              <a:t>或</a:t>
            </a:r>
            <a:r>
              <a:rPr lang="en-US" altLang="zh-CN" sz="2400" dirty="0"/>
              <a:t>.</a:t>
            </a:r>
            <a:r>
              <a:rPr lang="zh-CN" altLang="en-US" sz="2400" dirty="0"/>
              <a:t>来作为普通文件名的第一个字符</a:t>
            </a:r>
          </a:p>
          <a:p>
            <a:pPr lvl="1"/>
            <a:r>
              <a:rPr lang="zh-CN" altLang="en-US" sz="2400" dirty="0"/>
              <a:t>大小写敏感</a:t>
            </a:r>
          </a:p>
          <a:p>
            <a:pPr lvl="1"/>
            <a:r>
              <a:rPr lang="zh-CN" altLang="en-US" dirty="0"/>
              <a:t>以“</a:t>
            </a:r>
            <a:r>
              <a:rPr lang="en-US" altLang="zh-CN" dirty="0"/>
              <a:t>.”</a:t>
            </a:r>
            <a:r>
              <a:rPr lang="zh-CN" altLang="en-US" dirty="0"/>
              <a:t>开头的文件或目录是隐含的 </a:t>
            </a:r>
            <a:r>
              <a:rPr lang="zh-CN" altLang="en-US" sz="2400" dirty="0"/>
              <a:t>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16</a:t>
            </a:fld>
            <a:endParaRPr lang="en-US" altLang="zh-CN" dirty="0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/>
          <a:p>
            <a:pPr algn="ctr"/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pPr algn="ctr"/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 </a:t>
            </a:r>
            <a:r>
              <a:rPr lang="zh-CN" altLang="en-US" dirty="0"/>
              <a:t>变量的作用域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3200" dirty="0"/>
              <a:t>局部变量的作用范围仅仅限制在其命令行所在的</a:t>
            </a:r>
            <a:r>
              <a:rPr lang="en-US" altLang="zh-CN" sz="3200" dirty="0"/>
              <a:t>Shell</a:t>
            </a:r>
            <a:r>
              <a:rPr lang="zh-CN" altLang="en-US" sz="3200" dirty="0"/>
              <a:t>或</a:t>
            </a:r>
            <a:r>
              <a:rPr lang="en-US" altLang="zh-CN" sz="3200" dirty="0"/>
              <a:t>Shell</a:t>
            </a:r>
            <a:r>
              <a:rPr lang="zh-CN" altLang="en-US" sz="3200" dirty="0"/>
              <a:t>脚本文件中；</a:t>
            </a:r>
          </a:p>
          <a:p>
            <a:pPr>
              <a:lnSpc>
                <a:spcPct val="90000"/>
              </a:lnSpc>
            </a:pPr>
            <a:r>
              <a:rPr lang="zh-CN" altLang="en-US" sz="3200" dirty="0"/>
              <a:t>全局变量的作用范围则包括本</a:t>
            </a:r>
            <a:r>
              <a:rPr lang="en-US" altLang="zh-CN" sz="3200" dirty="0"/>
              <a:t>Shell</a:t>
            </a:r>
            <a:r>
              <a:rPr lang="zh-CN" altLang="en-US" sz="3200" dirty="0"/>
              <a:t>进程及其所有子进程。</a:t>
            </a:r>
          </a:p>
          <a:p>
            <a:r>
              <a:rPr lang="zh-CN" altLang="en-US" sz="3200" dirty="0"/>
              <a:t>可以使用 </a:t>
            </a:r>
            <a:r>
              <a:rPr lang="en-US" altLang="zh-CN" sz="3200" dirty="0"/>
              <a:t>export </a:t>
            </a:r>
            <a:r>
              <a:rPr lang="zh-CN" altLang="en-US" sz="3200" dirty="0"/>
              <a:t>内置命令将局部变量设置为全局变量。 </a:t>
            </a:r>
            <a:endParaRPr lang="en-US" altLang="zh-CN" sz="3200" dirty="0"/>
          </a:p>
          <a:p>
            <a:r>
              <a:rPr lang="zh-CN" altLang="en-US" sz="3200" dirty="0"/>
              <a:t>可以使用 </a:t>
            </a:r>
            <a:r>
              <a:rPr lang="en-US" altLang="zh-CN" sz="3200" dirty="0"/>
              <a:t>export </a:t>
            </a:r>
            <a:r>
              <a:rPr lang="zh-CN" altLang="en-US" sz="3200" dirty="0"/>
              <a:t>内置命令将全局变量设置为局部变量。 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160</a:t>
            </a:fld>
            <a:endParaRPr lang="en-US" altLang="zh-CN" dirty="0"/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export </a:t>
            </a:r>
            <a:r>
              <a:rPr lang="zh-CN" altLang="en-US" sz="4400" dirty="0"/>
              <a:t>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530725"/>
          </a:xfrm>
        </p:spPr>
        <p:txBody>
          <a:bodyPr/>
          <a:lstStyle/>
          <a:p>
            <a:r>
              <a:rPr lang="zh-CN" altLang="en-US" dirty="0"/>
              <a:t>显示当前</a:t>
            </a:r>
            <a:r>
              <a:rPr lang="en-US" altLang="zh-CN" dirty="0"/>
              <a:t>Shell</a:t>
            </a:r>
            <a:r>
              <a:rPr lang="zh-CN" altLang="en-US" dirty="0"/>
              <a:t>可见的全局变量</a:t>
            </a:r>
            <a:endParaRPr lang="en-US" altLang="zh-CN" dirty="0"/>
          </a:p>
          <a:p>
            <a:pPr lvl="1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export [-p]</a:t>
            </a:r>
          </a:p>
          <a:p>
            <a:r>
              <a:rPr lang="zh-CN" altLang="en-US" dirty="0"/>
              <a:t>定义变量值的同时声明为全局变量</a:t>
            </a:r>
            <a:endParaRPr lang="en-US" altLang="zh-CN" dirty="0"/>
          </a:p>
          <a:p>
            <a:pPr lvl="1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export &lt;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变量名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1=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值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1&gt;  [&lt;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变量名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2=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值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2&gt; ...] </a:t>
            </a:r>
          </a:p>
          <a:p>
            <a:r>
              <a:rPr lang="zh-CN" altLang="en-US" dirty="0"/>
              <a:t>声明已经赋值的某个（些）局部变量为全局变量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export &lt;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变量名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1&gt; [&lt;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变量名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2&gt; ...] </a:t>
            </a:r>
          </a:p>
          <a:p>
            <a:r>
              <a:rPr lang="zh-CN" altLang="en-US" dirty="0"/>
              <a:t>声明已经赋值的某个（些）全局变量为局部变量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export -n &lt;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变量名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1&gt; [&lt;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变量名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2&gt; ...]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161</a:t>
            </a:fld>
            <a:endParaRPr lang="en-US" altLang="zh-CN" dirty="0"/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b="1" dirty="0"/>
              <a:t>环境变量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环境变量定义 </a:t>
            </a:r>
            <a:r>
              <a:rPr lang="en-US" altLang="zh-CN" dirty="0"/>
              <a:t>Shell </a:t>
            </a:r>
            <a:r>
              <a:rPr lang="zh-CN" altLang="en-US" dirty="0"/>
              <a:t>的运行环境，保证 </a:t>
            </a:r>
            <a:r>
              <a:rPr lang="en-US" altLang="zh-CN" dirty="0"/>
              <a:t>Shell </a:t>
            </a:r>
            <a:r>
              <a:rPr lang="zh-CN" altLang="en-US" dirty="0"/>
              <a:t>命令的正确执行。</a:t>
            </a:r>
          </a:p>
          <a:p>
            <a:r>
              <a:rPr lang="en-US" altLang="zh-CN" dirty="0"/>
              <a:t>Shell</a:t>
            </a:r>
            <a:r>
              <a:rPr lang="zh-CN" altLang="en-US" dirty="0"/>
              <a:t>用环境变量来确定查找路径、注册目录、终端类型、终端名称、用户名等。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所有环境变量都是全局变量</a:t>
            </a:r>
            <a:r>
              <a:rPr lang="zh-CN" altLang="en-US" dirty="0"/>
              <a:t>（即可以传递给 </a:t>
            </a:r>
            <a:r>
              <a:rPr lang="en-US" altLang="zh-CN" dirty="0"/>
              <a:t>Shell </a:t>
            </a:r>
            <a:r>
              <a:rPr lang="zh-CN" altLang="en-US" dirty="0"/>
              <a:t>的子进程），并可以由用户重新设置。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162</a:t>
            </a:fld>
            <a:endParaRPr lang="en-US" altLang="zh-CN" dirty="0"/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常见的 </a:t>
            </a:r>
            <a:r>
              <a:rPr lang="en-US" altLang="zh-CN" dirty="0"/>
              <a:t>Shell </a:t>
            </a:r>
            <a:r>
              <a:rPr lang="zh-CN" altLang="en-US" dirty="0"/>
              <a:t>环境变量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163</a:t>
            </a:fld>
            <a:endParaRPr lang="en-US" altLang="zh-CN" dirty="0"/>
          </a:p>
        </p:txBody>
      </p:sp>
      <p:graphicFrame>
        <p:nvGraphicFramePr>
          <p:cNvPr id="7" name="Group 57"/>
          <p:cNvGraphicFramePr>
            <a:graphicFrameLocks noGrp="1"/>
          </p:cNvGraphicFramePr>
          <p:nvPr>
            <p:ph idx="1"/>
          </p:nvPr>
        </p:nvGraphicFramePr>
        <p:xfrm>
          <a:off x="446856" y="1186796"/>
          <a:ext cx="8229600" cy="4834492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22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8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变量名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含义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8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HOME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用户主目录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8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LOGNAME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登录名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8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USER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用户名，与登录名相同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8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PWD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当前目录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工作目录名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8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MAIL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用户的邮箱路径名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8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HOSTNAME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计算机的主机名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8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INPUTRC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默认的键盘映像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8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SHELL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用户所使用的 </a:t>
                      </a: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shell </a:t>
                      </a: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的路径名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8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LANG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默认语言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8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HISTSIZE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history </a:t>
                      </a: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所能记住的命令的最多个数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18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PATH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shell </a:t>
                      </a: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查找用户输入命令的路径 </a:t>
                      </a: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目录列表</a:t>
                      </a: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18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PS1</a:t>
                      </a: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、</a:t>
                      </a: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PS2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shell 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一级、二级命令提示符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变量的</a:t>
            </a:r>
            <a:br>
              <a:rPr lang="en-US" altLang="zh-CN" dirty="0"/>
            </a:br>
            <a:r>
              <a:rPr lang="zh-CN" altLang="en-US" dirty="0"/>
              <a:t>查询、显示和取消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14093"/>
          </a:xfrm>
        </p:spPr>
        <p:txBody>
          <a:bodyPr/>
          <a:lstStyle/>
          <a:p>
            <a:r>
              <a:rPr lang="zh-CN" altLang="en-US" dirty="0"/>
              <a:t>显示当前已经定义的所有变量</a:t>
            </a:r>
            <a:endParaRPr lang="en-US" altLang="zh-CN" dirty="0"/>
          </a:p>
          <a:p>
            <a:pPr lvl="1"/>
            <a:r>
              <a:rPr lang="zh-CN" altLang="en-US" dirty="0"/>
              <a:t>所有环境变量：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env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所有变量和函数（包括环境变量） ：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set</a:t>
            </a:r>
          </a:p>
          <a:p>
            <a:r>
              <a:rPr lang="zh-CN" altLang="en-US" dirty="0"/>
              <a:t>显示某（些）个变量的值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echo  $NAME1  [$NAME2 ……]</a:t>
            </a:r>
          </a:p>
          <a:p>
            <a:r>
              <a:rPr lang="zh-CN" altLang="en-US" dirty="0"/>
              <a:t>取消变量的声明或赋值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unset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&lt;NAME&gt;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164</a:t>
            </a:fld>
            <a:endParaRPr lang="en-US" altLang="zh-CN" dirty="0"/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用户工作环境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00200"/>
            <a:ext cx="8435280" cy="4530725"/>
          </a:xfrm>
        </p:spPr>
        <p:txBody>
          <a:bodyPr/>
          <a:lstStyle/>
          <a:p>
            <a:r>
              <a:rPr lang="zh-CN" altLang="en-US" dirty="0"/>
              <a:t>用户登录系统时，</a:t>
            </a:r>
            <a:r>
              <a:rPr lang="en-US" altLang="zh-CN" dirty="0"/>
              <a:t>Shell</a:t>
            </a:r>
            <a:r>
              <a:rPr lang="zh-CN" altLang="en-US" dirty="0"/>
              <a:t>为用户自动定义唯一的工作环境并对该环境进行维护直至用户注销。</a:t>
            </a:r>
            <a:endParaRPr lang="en-US" altLang="zh-CN" dirty="0"/>
          </a:p>
          <a:p>
            <a:pPr lvl="1"/>
            <a:r>
              <a:rPr lang="zh-CN" altLang="en-US" sz="2800" dirty="0"/>
              <a:t>该环境将定义如身份、工作场所和正在运行的进程等特性。这些特性由指定的环境变量值定义。 </a:t>
            </a:r>
          </a:p>
          <a:p>
            <a:r>
              <a:rPr lang="zh-CN" altLang="en-US" dirty="0"/>
              <a:t>用户工作环境有</a:t>
            </a:r>
            <a:r>
              <a:rPr lang="zh-CN" altLang="en-US" b="1" dirty="0">
                <a:solidFill>
                  <a:srgbClr val="C00000"/>
                </a:solidFill>
              </a:rPr>
              <a:t>登录环境</a:t>
            </a:r>
            <a:r>
              <a:rPr lang="zh-CN" altLang="en-US" dirty="0"/>
              <a:t>和</a:t>
            </a:r>
            <a:r>
              <a:rPr lang="zh-CN" altLang="en-US" b="1" dirty="0">
                <a:solidFill>
                  <a:srgbClr val="002060"/>
                </a:solidFill>
              </a:rPr>
              <a:t>非登录环境</a:t>
            </a:r>
            <a:r>
              <a:rPr lang="zh-CN" altLang="en-US" dirty="0"/>
              <a:t>之分。</a:t>
            </a:r>
            <a:endParaRPr lang="en-US" altLang="zh-CN" dirty="0"/>
          </a:p>
          <a:p>
            <a:pPr lvl="1"/>
            <a:r>
              <a:rPr lang="zh-CN" altLang="en-US" sz="2800" b="1" dirty="0">
                <a:solidFill>
                  <a:srgbClr val="C00000"/>
                </a:solidFill>
              </a:rPr>
              <a:t>登录环境</a:t>
            </a:r>
            <a:r>
              <a:rPr lang="zh-CN" altLang="en-US" sz="2800" dirty="0"/>
              <a:t>是指用户登录系统时的工作环境，此时的</a:t>
            </a:r>
            <a:r>
              <a:rPr lang="en-US" altLang="zh-CN" sz="2800" dirty="0"/>
              <a:t>Shell</a:t>
            </a:r>
            <a:r>
              <a:rPr lang="zh-CN" altLang="en-US" sz="2800" dirty="0"/>
              <a:t>对登录用户而言是主</a:t>
            </a:r>
            <a:r>
              <a:rPr lang="en-US" altLang="zh-CN" sz="2800" dirty="0"/>
              <a:t>Shell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lvl="1"/>
            <a:r>
              <a:rPr lang="zh-CN" altLang="en-US" sz="2800" b="1" dirty="0">
                <a:solidFill>
                  <a:srgbClr val="002060"/>
                </a:solidFill>
              </a:rPr>
              <a:t>非登录环境</a:t>
            </a:r>
            <a:r>
              <a:rPr lang="zh-CN" altLang="en-US" sz="2800" dirty="0"/>
              <a:t>是指用户再调用子</a:t>
            </a:r>
            <a:r>
              <a:rPr lang="en-US" altLang="zh-CN" sz="2800" dirty="0"/>
              <a:t>Shell</a:t>
            </a:r>
            <a:r>
              <a:rPr lang="zh-CN" altLang="en-US" sz="2800" dirty="0"/>
              <a:t>时所使用的用户环境。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165</a:t>
            </a:fld>
            <a:endParaRPr lang="en-US" altLang="zh-CN" dirty="0"/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设置用户工作环境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GB" dirty="0">
                <a:latin typeface="宋体" charset="-122"/>
              </a:rPr>
              <a:t>对所有用户进行设置</a:t>
            </a:r>
          </a:p>
          <a:p>
            <a:pPr lvl="1"/>
            <a:r>
              <a:rPr lang="en-GB" altLang="zh-CN" dirty="0">
                <a:latin typeface="宋体" charset="-122"/>
              </a:rPr>
              <a:t>/etc/profile</a:t>
            </a:r>
          </a:p>
          <a:p>
            <a:pPr lvl="1"/>
            <a:r>
              <a:rPr lang="en-GB" altLang="zh-CN" dirty="0">
                <a:latin typeface="宋体" charset="-122"/>
              </a:rPr>
              <a:t>/etc/</a:t>
            </a:r>
            <a:r>
              <a:rPr lang="en-GB" altLang="zh-CN" dirty="0" err="1">
                <a:latin typeface="宋体" charset="-122"/>
              </a:rPr>
              <a:t>bashrc</a:t>
            </a:r>
            <a:endParaRPr lang="en-GB" altLang="zh-CN" dirty="0">
              <a:latin typeface="宋体" charset="-122"/>
            </a:endParaRPr>
          </a:p>
          <a:p>
            <a:pPr>
              <a:buFontTx/>
              <a:buNone/>
            </a:pPr>
            <a:endParaRPr lang="zh-CN" altLang="en-GB" dirty="0">
              <a:latin typeface="宋体" charset="-122"/>
            </a:endParaRPr>
          </a:p>
          <a:p>
            <a:r>
              <a:rPr lang="zh-CN" altLang="en-GB" dirty="0">
                <a:latin typeface="宋体" charset="-122"/>
              </a:rPr>
              <a:t>只对当前用户进行设置</a:t>
            </a:r>
          </a:p>
          <a:p>
            <a:pPr lvl="1"/>
            <a:r>
              <a:rPr lang="zh-CN" altLang="en-GB" dirty="0">
                <a:latin typeface="宋体" charset="-122"/>
              </a:rPr>
              <a:t>~/.</a:t>
            </a:r>
            <a:r>
              <a:rPr lang="en-GB" altLang="zh-CN" dirty="0" err="1">
                <a:latin typeface="宋体" charset="-122"/>
              </a:rPr>
              <a:t>bash_profile</a:t>
            </a:r>
            <a:endParaRPr lang="en-GB" altLang="zh-CN" dirty="0">
              <a:latin typeface="宋体" charset="-122"/>
            </a:endParaRPr>
          </a:p>
          <a:p>
            <a:pPr lvl="1"/>
            <a:r>
              <a:rPr lang="en-GB" altLang="zh-CN" dirty="0">
                <a:latin typeface="宋体" charset="-122"/>
              </a:rPr>
              <a:t>~/.</a:t>
            </a:r>
            <a:r>
              <a:rPr lang="en-GB" altLang="zh-CN" dirty="0" err="1">
                <a:latin typeface="宋体" charset="-122"/>
              </a:rPr>
              <a:t>bashrc</a:t>
            </a:r>
            <a:r>
              <a:rPr lang="en-GB" altLang="zh-CN" dirty="0">
                <a:latin typeface="宋体" charset="-122"/>
              </a:rPr>
              <a:t>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166</a:t>
            </a:fld>
            <a:endParaRPr lang="en-US" altLang="zh-CN" dirty="0"/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11188" y="5308947"/>
            <a:ext cx="7777162" cy="511807"/>
          </a:xfrm>
          <a:prstGeom prst="rect">
            <a:avLst/>
          </a:prstGeom>
          <a:noFill/>
          <a:ln w="38100" cmpd="dbl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400" b="0" dirty="0">
                <a:solidFill>
                  <a:schemeClr val="tx1"/>
                </a:solidFill>
                <a:ea typeface="黑体" pitchFamily="49" charset="-122"/>
              </a:rPr>
              <a:t>通常，个人</a:t>
            </a:r>
            <a:r>
              <a:rPr lang="en-US" altLang="zh-CN" sz="2400" dirty="0">
                <a:solidFill>
                  <a:schemeClr val="tx1"/>
                </a:solidFill>
                <a:ea typeface="黑体" pitchFamily="49" charset="-122"/>
              </a:rPr>
              <a:t>bash</a:t>
            </a:r>
            <a:r>
              <a:rPr lang="en-US" altLang="zh-CN" sz="2400" b="0" dirty="0">
                <a:solidFill>
                  <a:schemeClr val="tx1"/>
                </a:solidFill>
                <a:ea typeface="黑体" pitchFamily="49" charset="-122"/>
              </a:rPr>
              <a:t> </a:t>
            </a:r>
            <a:r>
              <a:rPr lang="zh-CN" altLang="en-US" sz="2400" b="0" dirty="0">
                <a:solidFill>
                  <a:schemeClr val="tx1"/>
                </a:solidFill>
                <a:ea typeface="黑体" pitchFamily="49" charset="-122"/>
              </a:rPr>
              <a:t>环境设置都定义在 </a:t>
            </a:r>
            <a:r>
              <a:rPr lang="zh-CN" altLang="en-US" sz="2400" dirty="0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~/.</a:t>
            </a:r>
            <a:r>
              <a:rPr lang="en-US" altLang="zh-CN" sz="2400" dirty="0" err="1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bashrc</a:t>
            </a:r>
            <a:r>
              <a:rPr lang="zh-CN" altLang="en-US" sz="2400" b="0" dirty="0">
                <a:solidFill>
                  <a:schemeClr val="tx1"/>
                </a:solidFill>
                <a:ea typeface="黑体" pitchFamily="49" charset="-122"/>
              </a:rPr>
              <a:t> 文件里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登录 </a:t>
            </a:r>
            <a:r>
              <a:rPr lang="en-US" altLang="zh-CN" dirty="0"/>
              <a:t>shell </a:t>
            </a:r>
            <a:r>
              <a:rPr lang="zh-CN" altLang="en-US" dirty="0"/>
              <a:t>和非登录 </a:t>
            </a:r>
            <a:r>
              <a:rPr lang="en-US" altLang="zh-CN" dirty="0"/>
              <a:t>shell </a:t>
            </a:r>
            <a:br>
              <a:rPr lang="en-US" altLang="zh-CN" dirty="0"/>
            </a:br>
            <a:r>
              <a:rPr lang="zh-CN" altLang="en-US" dirty="0"/>
              <a:t>的启动过程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Login shell</a:t>
            </a:r>
          </a:p>
          <a:p>
            <a:pPr lvl="1"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/etc/profile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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/etc/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profile.d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/*.sh</a:t>
            </a:r>
          </a:p>
          <a:p>
            <a:pPr lvl="1"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     </a:t>
            </a:r>
          </a:p>
          <a:p>
            <a:pPr lvl="1"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$HOME/.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bash_profile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     </a:t>
            </a:r>
          </a:p>
          <a:p>
            <a:pPr lvl="1"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$HOME/.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bashrc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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/etc/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bashrc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 dirty="0"/>
          </a:p>
          <a:p>
            <a:r>
              <a:rPr lang="en-US" altLang="zh-CN" dirty="0"/>
              <a:t>Non-Login shell</a:t>
            </a:r>
          </a:p>
          <a:p>
            <a:pPr lvl="1"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$HOME/.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bashrc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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/etc/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bashrc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167</a:t>
            </a:fld>
            <a:endParaRPr lang="en-US" altLang="zh-CN" dirty="0"/>
          </a:p>
        </p:txBody>
      </p:sp>
      <p:cxnSp>
        <p:nvCxnSpPr>
          <p:cNvPr id="10" name="直接箭头连接符 9"/>
          <p:cNvCxnSpPr/>
          <p:nvPr/>
        </p:nvCxnSpPr>
        <p:spPr>
          <a:xfrm rot="5400000">
            <a:off x="1512454" y="2888146"/>
            <a:ext cx="50405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rot="5400000">
            <a:off x="1512454" y="3824250"/>
            <a:ext cx="50405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本章思考题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什么是</a:t>
            </a:r>
            <a:r>
              <a:rPr lang="en-US" altLang="zh-CN" sz="2400" dirty="0"/>
              <a:t>Shell</a:t>
            </a:r>
            <a:r>
              <a:rPr lang="zh-CN" altLang="en-US" sz="2400" dirty="0"/>
              <a:t>？它具有什么功能？</a:t>
            </a:r>
            <a:r>
              <a:rPr lang="en-US" altLang="zh-CN" sz="2400" dirty="0"/>
              <a:t>Linux</a:t>
            </a:r>
            <a:r>
              <a:rPr lang="zh-CN" altLang="en-US" sz="2400" dirty="0"/>
              <a:t>默认使用什么</a:t>
            </a:r>
            <a:r>
              <a:rPr lang="en-US" altLang="zh-CN" sz="2400" dirty="0"/>
              <a:t>Shell</a:t>
            </a:r>
            <a:r>
              <a:rPr lang="zh-CN" altLang="en-US" sz="2400" dirty="0"/>
              <a:t>？</a:t>
            </a:r>
          </a:p>
          <a:p>
            <a:r>
              <a:rPr lang="zh-CN" altLang="en-US" sz="2400" dirty="0"/>
              <a:t>简述文件的类型。硬链接和软链接有何区别？</a:t>
            </a:r>
          </a:p>
          <a:p>
            <a:r>
              <a:rPr lang="zh-CN" altLang="en-US" sz="2400" dirty="0"/>
              <a:t>在</a:t>
            </a:r>
            <a:r>
              <a:rPr lang="en-US" altLang="zh-CN" sz="2400" dirty="0"/>
              <a:t>Linux</a:t>
            </a:r>
            <a:r>
              <a:rPr lang="zh-CN" altLang="en-US" sz="2400" dirty="0"/>
              <a:t>下如何使用设备？常用的设备名有哪些？</a:t>
            </a:r>
          </a:p>
          <a:p>
            <a:r>
              <a:rPr lang="zh-CN" altLang="en-US" sz="2400" dirty="0"/>
              <a:t>简述</a:t>
            </a:r>
            <a:r>
              <a:rPr lang="en-US" altLang="zh-CN" sz="2400" dirty="0"/>
              <a:t>Linux</a:t>
            </a:r>
            <a:r>
              <a:rPr lang="zh-CN" altLang="en-US" sz="2400" dirty="0"/>
              <a:t>的标准目录结构及其存放内容？</a:t>
            </a:r>
          </a:p>
          <a:p>
            <a:r>
              <a:rPr lang="en-US" altLang="zh-CN" sz="2400" dirty="0"/>
              <a:t>Linux</a:t>
            </a:r>
            <a:r>
              <a:rPr lang="zh-CN" altLang="en-US" sz="2400" dirty="0"/>
              <a:t>的基本命令格式如何？</a:t>
            </a:r>
            <a:r>
              <a:rPr lang="en-US" altLang="zh-CN" sz="2400" dirty="0"/>
              <a:t>Linux</a:t>
            </a:r>
            <a:r>
              <a:rPr lang="zh-CN" altLang="en-US" sz="2400" dirty="0"/>
              <a:t>下经常使用的通配符有哪些？</a:t>
            </a:r>
          </a:p>
          <a:p>
            <a:r>
              <a:rPr lang="zh-CN" altLang="en-US" sz="2400" dirty="0"/>
              <a:t>如何获得命令帮助？</a:t>
            </a:r>
            <a:r>
              <a:rPr lang="en-US" altLang="zh-CN" sz="2400" dirty="0"/>
              <a:t>help</a:t>
            </a:r>
            <a:r>
              <a:rPr lang="zh-CN" altLang="en-US" sz="2400" dirty="0"/>
              <a:t>命令和</a:t>
            </a:r>
            <a:r>
              <a:rPr lang="en-US" altLang="zh-CN" sz="2400" dirty="0"/>
              <a:t>--help</a:t>
            </a:r>
            <a:r>
              <a:rPr lang="zh-CN" altLang="en-US" sz="2400" dirty="0"/>
              <a:t>命令选项的作用分别是什么？</a:t>
            </a:r>
          </a:p>
          <a:p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168</a:t>
            </a:fld>
            <a:endParaRPr lang="en-US" altLang="zh-CN" dirty="0"/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本章思考题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192" y="1268760"/>
            <a:ext cx="8291264" cy="4824536"/>
          </a:xfrm>
        </p:spPr>
        <p:txBody>
          <a:bodyPr/>
          <a:lstStyle/>
          <a:p>
            <a:r>
              <a:rPr lang="zh-CN" altLang="en-US" sz="2400" dirty="0"/>
              <a:t>常用的文件和目录操作命令有哪些？各自的功能是什么？</a:t>
            </a:r>
          </a:p>
          <a:p>
            <a:r>
              <a:rPr lang="zh-CN" altLang="en-US" sz="2400" dirty="0"/>
              <a:t>常用的信息显示命令有哪些？各自的功能是什么？</a:t>
            </a:r>
          </a:p>
          <a:p>
            <a:r>
              <a:rPr lang="zh-CN" altLang="en-US" sz="2400" dirty="0"/>
              <a:t>打包和压缩有何不同？常用的打包和压缩命令有哪些？</a:t>
            </a:r>
          </a:p>
          <a:p>
            <a:r>
              <a:rPr lang="zh-CN" altLang="en-US" sz="2400" dirty="0"/>
              <a:t>简述在</a:t>
            </a:r>
            <a:r>
              <a:rPr lang="en-US" altLang="zh-CN" sz="2400" dirty="0"/>
              <a:t>Shell</a:t>
            </a:r>
            <a:r>
              <a:rPr lang="zh-CN" altLang="en-US" sz="2400" dirty="0"/>
              <a:t>中可以使用哪几种方法提高工作效率。</a:t>
            </a:r>
          </a:p>
          <a:p>
            <a:r>
              <a:rPr lang="en-US" altLang="zh-CN" sz="2400" dirty="0"/>
              <a:t>Linux</a:t>
            </a:r>
            <a:r>
              <a:rPr lang="zh-CN" altLang="en-US" sz="2400" dirty="0"/>
              <a:t>下的隐含文件如何标识？如何显示？</a:t>
            </a:r>
          </a:p>
          <a:p>
            <a:r>
              <a:rPr lang="en-US" altLang="zh-CN" sz="2400" dirty="0"/>
              <a:t>Linux</a:t>
            </a:r>
            <a:r>
              <a:rPr lang="zh-CN" altLang="en-US" sz="2400" dirty="0"/>
              <a:t>下经常使用</a:t>
            </a:r>
            <a:r>
              <a:rPr lang="en-US" altLang="zh-CN" sz="2400" dirty="0"/>
              <a:t>-f</a:t>
            </a:r>
            <a:r>
              <a:rPr lang="zh-CN" altLang="en-US" sz="2400" dirty="0"/>
              <a:t>和</a:t>
            </a:r>
            <a:r>
              <a:rPr lang="en-US" altLang="zh-CN" sz="2400" dirty="0"/>
              <a:t>-r</a:t>
            </a:r>
            <a:r>
              <a:rPr lang="zh-CN" altLang="en-US" sz="2400" dirty="0"/>
              <a:t>参数，它们的含义是什么？</a:t>
            </a:r>
          </a:p>
          <a:p>
            <a:r>
              <a:rPr lang="en-US" altLang="zh-CN" sz="2400" dirty="0"/>
              <a:t>Vi</a:t>
            </a:r>
            <a:r>
              <a:rPr lang="zh-CN" altLang="en-US" sz="2400" dirty="0"/>
              <a:t>的</a:t>
            </a:r>
            <a:r>
              <a:rPr lang="en-US" altLang="zh-CN" sz="2400" dirty="0"/>
              <a:t>3</a:t>
            </a:r>
            <a:r>
              <a:rPr lang="zh-CN" altLang="en-US" sz="2400" dirty="0"/>
              <a:t>种运行模式是什么？如何切换？</a:t>
            </a:r>
          </a:p>
          <a:p>
            <a:r>
              <a:rPr lang="zh-CN" altLang="en-US" sz="2400" dirty="0"/>
              <a:t>什么是重定向？什么是管道？什么是命令替换？</a:t>
            </a:r>
          </a:p>
          <a:p>
            <a:r>
              <a:rPr lang="en-US" altLang="zh-CN" sz="2400" dirty="0"/>
              <a:t>Shell</a:t>
            </a:r>
            <a:r>
              <a:rPr lang="zh-CN" altLang="en-US" sz="2400" dirty="0"/>
              <a:t>变量有哪几种？如何定义和引用</a:t>
            </a:r>
            <a:r>
              <a:rPr lang="en-US" altLang="zh-CN" sz="2400" dirty="0"/>
              <a:t>Shell</a:t>
            </a:r>
            <a:r>
              <a:rPr lang="zh-CN" altLang="en-US" sz="2400" dirty="0"/>
              <a:t>变量？</a:t>
            </a:r>
          </a:p>
          <a:p>
            <a:r>
              <a:rPr lang="zh-CN" altLang="en-US" sz="2400" dirty="0"/>
              <a:t>登录</a:t>
            </a:r>
            <a:r>
              <a:rPr lang="en-US" altLang="zh-CN" sz="2400" dirty="0"/>
              <a:t>Shell</a:t>
            </a:r>
            <a:r>
              <a:rPr lang="zh-CN" altLang="en-US" sz="2400" dirty="0"/>
              <a:t>和非登录</a:t>
            </a:r>
            <a:r>
              <a:rPr lang="en-US" altLang="zh-CN" sz="2400" dirty="0"/>
              <a:t>Shell</a:t>
            </a:r>
            <a:r>
              <a:rPr lang="zh-CN" altLang="en-US" sz="2400" dirty="0"/>
              <a:t>的启动过程？</a:t>
            </a:r>
          </a:p>
          <a:p>
            <a:r>
              <a:rPr lang="zh-CN" altLang="en-US" sz="2400" dirty="0"/>
              <a:t>如何设置用户自己的工作环境？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0342-E55E-4A6A-AB5F-6477F90B311C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169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通配符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768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*</a:t>
            </a:r>
            <a:r>
              <a:rPr lang="zh-CN" altLang="en-US" dirty="0"/>
              <a:t>：匹配任何字符和任何数目的字符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?</a:t>
            </a:r>
            <a:r>
              <a:rPr lang="zh-CN" altLang="en-US" dirty="0"/>
              <a:t>：匹配单一数目的任何字符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[ ]</a:t>
            </a:r>
            <a:r>
              <a:rPr lang="zh-CN" altLang="en-US" dirty="0"/>
              <a:t>：匹配</a:t>
            </a:r>
            <a:r>
              <a:rPr lang="en-US" altLang="zh-CN" dirty="0"/>
              <a:t>[ ]</a:t>
            </a:r>
            <a:r>
              <a:rPr lang="zh-CN" altLang="en-US" dirty="0"/>
              <a:t>之内的任意一个字符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[! ]</a:t>
            </a:r>
            <a:r>
              <a:rPr lang="zh-CN" altLang="en-US" dirty="0"/>
              <a:t>：匹配除了</a:t>
            </a:r>
            <a:r>
              <a:rPr lang="en-US" altLang="zh-CN" dirty="0"/>
              <a:t>[! ]</a:t>
            </a:r>
            <a:r>
              <a:rPr lang="zh-CN" altLang="en-US" dirty="0"/>
              <a:t>之外的任意一个字符，</a:t>
            </a:r>
            <a:r>
              <a:rPr lang="en-US" altLang="zh-CN" dirty="0"/>
              <a:t>!</a:t>
            </a:r>
            <a:r>
              <a:rPr lang="zh-CN" altLang="en-US" dirty="0"/>
              <a:t>表示非的意思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17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4509120"/>
            <a:ext cx="6912768" cy="7571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“*”能匹配文件或目录名中的“</a:t>
            </a:r>
            <a:r>
              <a:rPr lang="en-US" altLang="zh-CN" sz="2400" dirty="0"/>
              <a:t>.”</a:t>
            </a:r>
            <a:r>
              <a:rPr lang="zh-CN" altLang="en-US" sz="2400" dirty="0"/>
              <a:t>。</a:t>
            </a:r>
          </a:p>
          <a:p>
            <a:pPr>
              <a:lnSpc>
                <a:spcPct val="90000"/>
              </a:lnSpc>
            </a:pPr>
            <a:r>
              <a:rPr lang="zh-CN" altLang="en-US" sz="2400" dirty="0"/>
              <a:t>“*”不能匹配首字符是“</a:t>
            </a:r>
            <a:r>
              <a:rPr lang="en-US" altLang="zh-CN" sz="2400" dirty="0"/>
              <a:t>.”</a:t>
            </a:r>
            <a:r>
              <a:rPr lang="zh-CN" altLang="en-US" sz="2400" dirty="0"/>
              <a:t>的文件或目录名。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/>
          <a:p>
            <a:pPr algn="ctr"/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pPr algn="ctr"/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229600" cy="1139825"/>
          </a:xfrm>
        </p:spPr>
        <p:txBody>
          <a:bodyPr/>
          <a:lstStyle/>
          <a:p>
            <a:r>
              <a:rPr lang="zh-CN" altLang="en-US" dirty="0"/>
              <a:t>本章实验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浏览并熟悉</a:t>
            </a:r>
            <a:r>
              <a:rPr lang="en-US" altLang="zh-CN" dirty="0"/>
              <a:t>Linux</a:t>
            </a:r>
            <a:r>
              <a:rPr lang="zh-CN" altLang="en-US" dirty="0"/>
              <a:t>目录结构。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学会使用命令帮助。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zh-CN" altLang="en-US" dirty="0"/>
              <a:t>熟悉各种常用命令的使用。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熟悉文本编辑器</a:t>
            </a:r>
            <a:r>
              <a:rPr lang="en-US" altLang="zh-CN" dirty="0"/>
              <a:t>Vi</a:t>
            </a:r>
            <a:r>
              <a:rPr lang="zh-CN" altLang="en-US" dirty="0"/>
              <a:t>的使用。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熟悉并使用</a:t>
            </a:r>
            <a:r>
              <a:rPr lang="en-US" altLang="zh-CN" dirty="0"/>
              <a:t>Shell</a:t>
            </a:r>
            <a:r>
              <a:rPr lang="zh-CN" altLang="en-US" dirty="0"/>
              <a:t>的各种功能。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zh-CN" altLang="en-US" dirty="0"/>
              <a:t>学会定义和输出</a:t>
            </a:r>
            <a:r>
              <a:rPr lang="en-US" altLang="zh-CN" dirty="0"/>
              <a:t>Shell</a:t>
            </a:r>
            <a:r>
              <a:rPr lang="zh-CN" altLang="en-US" dirty="0"/>
              <a:t>变量。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学会设置用户自己的工作环境。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23F5-3FF5-46C6-B56E-AE35FC053B79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170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进一步学习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学习使用</a:t>
            </a:r>
            <a:r>
              <a:rPr lang="en-US" altLang="zh-CN" dirty="0" err="1"/>
              <a:t>Vundle</a:t>
            </a:r>
            <a:r>
              <a:rPr lang="zh-CN" altLang="zh-CN" dirty="0"/>
              <a:t>管理</a:t>
            </a:r>
            <a:r>
              <a:rPr lang="en-US" altLang="zh-CN" dirty="0"/>
              <a:t>vim</a:t>
            </a:r>
            <a:r>
              <a:rPr lang="zh-CN" altLang="zh-CN" dirty="0"/>
              <a:t>插件。</a:t>
            </a:r>
          </a:p>
          <a:p>
            <a:pPr lvl="1"/>
            <a:r>
              <a:rPr lang="en-US" altLang="zh-CN" dirty="0">
                <a:hlinkClick r:id="rId2"/>
              </a:rPr>
              <a:t>https://github.com/VundleVim/Vundle.vim</a:t>
            </a:r>
            <a:endParaRPr lang="en-US" altLang="zh-CN" dirty="0"/>
          </a:p>
          <a:p>
            <a:r>
              <a:rPr lang="zh-CN" altLang="zh-CN" dirty="0"/>
              <a:t>学习使用 </a:t>
            </a:r>
            <a:r>
              <a:rPr lang="en-US" altLang="zh-CN" dirty="0" err="1"/>
              <a:t>tmux</a:t>
            </a:r>
            <a:r>
              <a:rPr lang="en-US" altLang="zh-CN" dirty="0"/>
              <a:t> </a:t>
            </a:r>
            <a:r>
              <a:rPr lang="zh-CN" altLang="zh-CN" dirty="0"/>
              <a:t>和</a:t>
            </a:r>
            <a:r>
              <a:rPr lang="en-US" altLang="zh-CN" dirty="0"/>
              <a:t>/</a:t>
            </a:r>
            <a:r>
              <a:rPr lang="zh-CN" altLang="zh-CN" dirty="0"/>
              <a:t>或 </a:t>
            </a:r>
            <a:r>
              <a:rPr lang="en-US" altLang="zh-CN" dirty="0"/>
              <a:t>screen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171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78607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通配符使用举例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 dirty="0" err="1"/>
              <a:t>ls</a:t>
            </a:r>
            <a:r>
              <a:rPr lang="en-US" altLang="zh-CN" sz="2000" dirty="0"/>
              <a:t> *.c </a:t>
            </a:r>
          </a:p>
          <a:p>
            <a:pPr lvl="1">
              <a:lnSpc>
                <a:spcPct val="80000"/>
              </a:lnSpc>
            </a:pPr>
            <a:r>
              <a:rPr lang="zh-CN" altLang="en-US" sz="1800" dirty="0"/>
              <a:t>列出当前目录下的所有</a:t>
            </a:r>
            <a:r>
              <a:rPr lang="en-US" altLang="zh-CN" sz="1800" dirty="0"/>
              <a:t>C</a:t>
            </a:r>
            <a:r>
              <a:rPr lang="zh-CN" altLang="en-US" sz="1800" dirty="0"/>
              <a:t>语言源文件。</a:t>
            </a:r>
          </a:p>
          <a:p>
            <a:pPr>
              <a:lnSpc>
                <a:spcPct val="80000"/>
              </a:lnSpc>
            </a:pPr>
            <a:r>
              <a:rPr lang="en-US" altLang="zh-CN" sz="2000" dirty="0" err="1"/>
              <a:t>ls</a:t>
            </a:r>
            <a:r>
              <a:rPr lang="en-US" altLang="zh-CN" sz="2000" dirty="0"/>
              <a:t> /home/*/*.c </a:t>
            </a:r>
          </a:p>
          <a:p>
            <a:pPr lvl="1">
              <a:lnSpc>
                <a:spcPct val="80000"/>
              </a:lnSpc>
            </a:pPr>
            <a:r>
              <a:rPr lang="zh-CN" altLang="en-US" sz="1800" dirty="0"/>
              <a:t>列出</a:t>
            </a:r>
            <a:r>
              <a:rPr lang="en-US" altLang="zh-CN" sz="1800" dirty="0"/>
              <a:t>/home</a:t>
            </a:r>
            <a:r>
              <a:rPr lang="zh-CN" altLang="en-US" sz="1800" dirty="0"/>
              <a:t>目录下所有子目录中的所有</a:t>
            </a:r>
            <a:r>
              <a:rPr lang="en-US" altLang="zh-CN" sz="1800" dirty="0"/>
              <a:t>C</a:t>
            </a:r>
            <a:r>
              <a:rPr lang="zh-CN" altLang="en-US" sz="1800" dirty="0"/>
              <a:t>语言源文件。 </a:t>
            </a:r>
          </a:p>
          <a:p>
            <a:pPr>
              <a:lnSpc>
                <a:spcPct val="80000"/>
              </a:lnSpc>
            </a:pPr>
            <a:r>
              <a:rPr lang="en-US" altLang="zh-CN" sz="2000" dirty="0" err="1"/>
              <a:t>ls</a:t>
            </a:r>
            <a:r>
              <a:rPr lang="en-US" altLang="zh-CN" sz="2000" dirty="0"/>
              <a:t> n*.conf </a:t>
            </a:r>
          </a:p>
          <a:p>
            <a:pPr lvl="1">
              <a:lnSpc>
                <a:spcPct val="80000"/>
              </a:lnSpc>
            </a:pPr>
            <a:r>
              <a:rPr lang="zh-CN" altLang="en-US" sz="1800" dirty="0"/>
              <a:t>列出当前目录下的所有以字母</a:t>
            </a:r>
            <a:r>
              <a:rPr lang="en-US" altLang="zh-CN" sz="1800" dirty="0"/>
              <a:t>n</a:t>
            </a:r>
            <a:r>
              <a:rPr lang="zh-CN" altLang="en-US" sz="1800" dirty="0"/>
              <a:t>开始的</a:t>
            </a:r>
            <a:r>
              <a:rPr lang="en-US" altLang="zh-CN" sz="1800" dirty="0"/>
              <a:t>conf</a:t>
            </a:r>
            <a:r>
              <a:rPr lang="zh-CN" altLang="en-US" sz="1800" dirty="0"/>
              <a:t>文件。 </a:t>
            </a:r>
          </a:p>
          <a:p>
            <a:pPr>
              <a:lnSpc>
                <a:spcPct val="80000"/>
              </a:lnSpc>
            </a:pPr>
            <a:r>
              <a:rPr lang="en-US" altLang="zh-CN" sz="2000" dirty="0" err="1"/>
              <a:t>ls</a:t>
            </a:r>
            <a:r>
              <a:rPr lang="en-US" altLang="zh-CN" sz="2000" dirty="0"/>
              <a:t> test?.</a:t>
            </a:r>
            <a:r>
              <a:rPr lang="en-US" altLang="zh-CN" sz="2000" dirty="0" err="1"/>
              <a:t>dat</a:t>
            </a:r>
            <a:r>
              <a:rPr lang="en-US" altLang="zh-CN" sz="2000" dirty="0"/>
              <a:t> </a:t>
            </a:r>
          </a:p>
          <a:p>
            <a:pPr lvl="1">
              <a:lnSpc>
                <a:spcPct val="80000"/>
              </a:lnSpc>
            </a:pPr>
            <a:r>
              <a:rPr lang="zh-CN" altLang="en-US" sz="1800" dirty="0"/>
              <a:t>列出当前目录下的以</a:t>
            </a:r>
            <a:r>
              <a:rPr lang="en-US" altLang="zh-CN" sz="1800" dirty="0"/>
              <a:t>test</a:t>
            </a:r>
            <a:r>
              <a:rPr lang="zh-CN" altLang="en-US" sz="1800" dirty="0"/>
              <a:t>开始的，随后一个字符是任意的</a:t>
            </a:r>
            <a:r>
              <a:rPr lang="en-US" altLang="zh-CN" sz="1800" dirty="0"/>
              <a:t>.</a:t>
            </a:r>
            <a:r>
              <a:rPr lang="en-US" altLang="zh-CN" sz="1800" dirty="0" err="1"/>
              <a:t>dat</a:t>
            </a:r>
            <a:r>
              <a:rPr lang="zh-CN" altLang="en-US" sz="1800" dirty="0"/>
              <a:t>文件。 </a:t>
            </a:r>
          </a:p>
          <a:p>
            <a:pPr>
              <a:lnSpc>
                <a:spcPct val="80000"/>
              </a:lnSpc>
            </a:pPr>
            <a:r>
              <a:rPr lang="en-US" altLang="zh-CN" sz="2000" dirty="0" err="1"/>
              <a:t>ls</a:t>
            </a:r>
            <a:r>
              <a:rPr lang="en-US" altLang="zh-CN" sz="2000" dirty="0"/>
              <a:t> [</a:t>
            </a:r>
            <a:r>
              <a:rPr lang="en-US" altLang="zh-CN" sz="2000" dirty="0" err="1"/>
              <a:t>abc</a:t>
            </a:r>
            <a:r>
              <a:rPr lang="en-US" altLang="zh-CN" sz="2000" dirty="0"/>
              <a:t>]* </a:t>
            </a:r>
          </a:p>
          <a:p>
            <a:pPr lvl="1">
              <a:lnSpc>
                <a:spcPct val="80000"/>
              </a:lnSpc>
            </a:pPr>
            <a:r>
              <a:rPr lang="zh-CN" altLang="en-US" sz="1800" dirty="0"/>
              <a:t>列出当前目录下的首字符是</a:t>
            </a:r>
            <a:r>
              <a:rPr lang="en-US" altLang="zh-CN" sz="1800" dirty="0"/>
              <a:t>a</a:t>
            </a:r>
            <a:r>
              <a:rPr lang="zh-CN" altLang="en-US" sz="1800" dirty="0"/>
              <a:t>或</a:t>
            </a:r>
            <a:r>
              <a:rPr lang="en-US" altLang="zh-CN" sz="1800" dirty="0"/>
              <a:t>b</a:t>
            </a:r>
            <a:r>
              <a:rPr lang="zh-CN" altLang="en-US" sz="1800" dirty="0"/>
              <a:t>或</a:t>
            </a:r>
            <a:r>
              <a:rPr lang="en-US" altLang="zh-CN" sz="1800" dirty="0"/>
              <a:t>c</a:t>
            </a:r>
            <a:r>
              <a:rPr lang="zh-CN" altLang="en-US" sz="1800" dirty="0"/>
              <a:t>的所有文件。 </a:t>
            </a:r>
          </a:p>
          <a:p>
            <a:pPr>
              <a:lnSpc>
                <a:spcPct val="80000"/>
              </a:lnSpc>
            </a:pPr>
            <a:r>
              <a:rPr lang="en-US" altLang="zh-CN" sz="2000" dirty="0" err="1"/>
              <a:t>ls</a:t>
            </a:r>
            <a:r>
              <a:rPr lang="en-US" altLang="zh-CN" sz="2000" dirty="0"/>
              <a:t> [!</a:t>
            </a:r>
            <a:r>
              <a:rPr lang="en-US" altLang="zh-CN" sz="2000" dirty="0" err="1"/>
              <a:t>abc</a:t>
            </a:r>
            <a:r>
              <a:rPr lang="en-US" altLang="zh-CN" sz="2000" dirty="0"/>
              <a:t>]* </a:t>
            </a:r>
          </a:p>
          <a:p>
            <a:pPr lvl="1">
              <a:lnSpc>
                <a:spcPct val="80000"/>
              </a:lnSpc>
            </a:pPr>
            <a:r>
              <a:rPr lang="zh-CN" altLang="en-US" sz="1800" dirty="0"/>
              <a:t>列出当前目录下的首字符不是</a:t>
            </a:r>
            <a:r>
              <a:rPr lang="en-US" altLang="zh-CN" sz="1800" dirty="0"/>
              <a:t>a</a:t>
            </a:r>
            <a:r>
              <a:rPr lang="zh-CN" altLang="en-US" sz="1800" dirty="0"/>
              <a:t>或</a:t>
            </a:r>
            <a:r>
              <a:rPr lang="en-US" altLang="zh-CN" sz="1800" dirty="0"/>
              <a:t>b</a:t>
            </a:r>
            <a:r>
              <a:rPr lang="zh-CN" altLang="en-US" sz="1800" dirty="0"/>
              <a:t>或</a:t>
            </a:r>
            <a:r>
              <a:rPr lang="en-US" altLang="zh-CN" sz="1800" dirty="0"/>
              <a:t>c</a:t>
            </a:r>
            <a:r>
              <a:rPr lang="zh-CN" altLang="en-US" sz="1800" dirty="0"/>
              <a:t>的所有文件。 </a:t>
            </a:r>
          </a:p>
          <a:p>
            <a:pPr>
              <a:lnSpc>
                <a:spcPct val="80000"/>
              </a:lnSpc>
            </a:pPr>
            <a:r>
              <a:rPr lang="en-US" altLang="zh-CN" sz="2000" dirty="0" err="1"/>
              <a:t>ls</a:t>
            </a:r>
            <a:r>
              <a:rPr lang="en-US" altLang="zh-CN" sz="2000" dirty="0"/>
              <a:t> [a-</a:t>
            </a:r>
            <a:r>
              <a:rPr lang="en-US" altLang="zh-CN" sz="2000" dirty="0" err="1"/>
              <a:t>zA</a:t>
            </a:r>
            <a:r>
              <a:rPr lang="en-US" altLang="zh-CN" sz="2000" dirty="0"/>
              <a:t>-Z]* </a:t>
            </a:r>
          </a:p>
          <a:p>
            <a:pPr lvl="1">
              <a:lnSpc>
                <a:spcPct val="80000"/>
              </a:lnSpc>
            </a:pPr>
            <a:r>
              <a:rPr lang="zh-CN" altLang="en-US" sz="1800" dirty="0"/>
              <a:t>列出当前目录下的首字符是字母的所有文件 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18</a:t>
            </a:fld>
            <a:endParaRPr lang="en-US" altLang="zh-CN" dirty="0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/>
          <a:p>
            <a:pPr algn="ctr"/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pPr algn="ctr"/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下的文件与目录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19</a:t>
            </a:fld>
            <a:endParaRPr lang="en-US" altLang="zh-CN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/>
          <a:p>
            <a:pPr algn="ctr"/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pPr algn="ctr"/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本章内容要点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229600" cy="4718149"/>
          </a:xfrm>
        </p:spPr>
        <p:txBody>
          <a:bodyPr/>
          <a:lstStyle/>
          <a:p>
            <a:r>
              <a:rPr lang="en-US" altLang="zh-CN" sz="2000" dirty="0"/>
              <a:t>Shell</a:t>
            </a:r>
            <a:r>
              <a:rPr lang="zh-CN" altLang="en-US" sz="2000" dirty="0"/>
              <a:t>及其功能</a:t>
            </a:r>
          </a:p>
          <a:p>
            <a:r>
              <a:rPr lang="zh-CN" altLang="en-US" sz="2000" dirty="0"/>
              <a:t>命令操作基础</a:t>
            </a:r>
          </a:p>
          <a:p>
            <a:r>
              <a:rPr lang="en-US" altLang="zh-CN" sz="2000" dirty="0"/>
              <a:t>Linux</a:t>
            </a:r>
            <a:r>
              <a:rPr lang="zh-CN" altLang="en-US" sz="2000" dirty="0"/>
              <a:t>的文件和目录</a:t>
            </a:r>
          </a:p>
          <a:p>
            <a:r>
              <a:rPr lang="zh-CN" altLang="en-US" sz="2000" dirty="0"/>
              <a:t>使用</a:t>
            </a:r>
            <a:r>
              <a:rPr lang="en-US" altLang="zh-CN" sz="2000" dirty="0"/>
              <a:t>Linux</a:t>
            </a:r>
            <a:r>
              <a:rPr lang="zh-CN" altLang="en-US" sz="2000" dirty="0"/>
              <a:t>的相关帮助</a:t>
            </a:r>
          </a:p>
          <a:p>
            <a:r>
              <a:rPr lang="zh-CN" altLang="en-US" sz="2000" dirty="0"/>
              <a:t>文件和目录操作命令</a:t>
            </a:r>
          </a:p>
          <a:p>
            <a:r>
              <a:rPr lang="zh-CN" altLang="en-US" sz="2000" dirty="0"/>
              <a:t>信息显示命令</a:t>
            </a:r>
          </a:p>
          <a:p>
            <a:r>
              <a:rPr lang="zh-CN" altLang="en-US" sz="2000" dirty="0"/>
              <a:t>正则表达式和文本文件操作命令</a:t>
            </a:r>
          </a:p>
          <a:p>
            <a:r>
              <a:rPr lang="en-US" altLang="zh-CN" sz="2000" dirty="0"/>
              <a:t>Vim</a:t>
            </a:r>
            <a:r>
              <a:rPr lang="zh-CN" altLang="en-US" sz="2000" dirty="0"/>
              <a:t>文本编辑器</a:t>
            </a:r>
          </a:p>
          <a:p>
            <a:r>
              <a:rPr lang="zh-CN" altLang="en-US" sz="2000" dirty="0"/>
              <a:t>命令补全、命令别名、命令历史	</a:t>
            </a:r>
          </a:p>
          <a:p>
            <a:r>
              <a:rPr lang="zh-CN" altLang="en-US" sz="2000" dirty="0"/>
              <a:t>重定向、管道、命令替换、命令聚合</a:t>
            </a:r>
          </a:p>
          <a:p>
            <a:r>
              <a:rPr lang="en-US" altLang="zh-CN" sz="2000" dirty="0"/>
              <a:t>Shell</a:t>
            </a:r>
            <a:r>
              <a:rPr lang="zh-CN" altLang="en-US" sz="2000" dirty="0"/>
              <a:t>变量 和 </a:t>
            </a:r>
            <a:r>
              <a:rPr lang="en-US" altLang="zh-CN" sz="2000" dirty="0"/>
              <a:t>Shell</a:t>
            </a:r>
            <a:r>
              <a:rPr lang="zh-CN" altLang="en-US" sz="2000" dirty="0"/>
              <a:t>环境		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2462-6AFA-4DFA-AFDB-F17DF9625822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文件的类型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普通文件 </a:t>
            </a:r>
            <a:r>
              <a:rPr lang="en-US" altLang="zh-CN" dirty="0"/>
              <a:t>( - ) 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目录 </a:t>
            </a:r>
            <a:r>
              <a:rPr lang="en-US" altLang="zh-CN" dirty="0"/>
              <a:t>( d ) 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符号链接 </a:t>
            </a:r>
            <a:r>
              <a:rPr lang="en-US" altLang="zh-CN" dirty="0"/>
              <a:t>( l ) 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字符设备文件 </a:t>
            </a:r>
            <a:r>
              <a:rPr lang="en-US" altLang="zh-CN" dirty="0"/>
              <a:t>( c ) 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块设备文件 </a:t>
            </a:r>
            <a:r>
              <a:rPr lang="en-US" altLang="zh-CN" dirty="0"/>
              <a:t>( b ) 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套接字 </a:t>
            </a:r>
            <a:r>
              <a:rPr lang="en-US" altLang="zh-CN" dirty="0"/>
              <a:t>( s ) 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命名管道 </a:t>
            </a:r>
            <a:r>
              <a:rPr lang="en-US" altLang="zh-CN" dirty="0"/>
              <a:t>( p 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20</a:t>
            </a:fld>
            <a:endParaRPr lang="en-US" altLang="zh-CN" dirty="0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/>
          <a:p>
            <a:pPr algn="ctr"/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pPr algn="ctr"/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普通文件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普通文件仅仅就是字节序列，</a:t>
            </a:r>
            <a:r>
              <a:rPr lang="en-US" altLang="zh-CN" sz="2400" dirty="0"/>
              <a:t>Linux </a:t>
            </a:r>
            <a:r>
              <a:rPr lang="zh-CN" altLang="en-US" sz="2400" dirty="0"/>
              <a:t>并没有对其内容规定任何的结构。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普通文件可以是程序源代码（</a:t>
            </a:r>
            <a:r>
              <a:rPr lang="en-US" altLang="zh-CN" sz="2400" dirty="0"/>
              <a:t>c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c++</a:t>
            </a:r>
            <a:r>
              <a:rPr lang="zh-CN" altLang="en-US" sz="2400" dirty="0"/>
              <a:t>、</a:t>
            </a:r>
            <a:r>
              <a:rPr lang="en-US" altLang="zh-CN" sz="2400" dirty="0"/>
              <a:t>python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perl</a:t>
            </a:r>
            <a:r>
              <a:rPr lang="zh-CN" altLang="en-US" sz="2400" dirty="0"/>
              <a:t>等）、可执行文件（文件编辑器、数据库系统、出版工具、绘图工具等）、图片、声音、图像等。 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Linux </a:t>
            </a:r>
            <a:r>
              <a:rPr lang="zh-CN" altLang="en-US" sz="2400" dirty="0"/>
              <a:t>不会区别对待这些普通文件，只有处理这些文件的应用程序</a:t>
            </a:r>
            <a:r>
              <a:rPr lang="zh-CN" altLang="en-US" sz="2400"/>
              <a:t>才会根据</a:t>
            </a:r>
            <a:r>
              <a:rPr lang="zh-CN" altLang="en-US" sz="2400" dirty="0"/>
              <a:t>文件的内容赋予相应的含义。 </a:t>
            </a:r>
          </a:p>
          <a:p>
            <a:pPr>
              <a:lnSpc>
                <a:spcPct val="90000"/>
              </a:lnSpc>
            </a:pPr>
            <a:r>
              <a:rPr lang="zh-CN" altLang="en-US" sz="2400" dirty="0"/>
              <a:t>在</a:t>
            </a:r>
            <a:r>
              <a:rPr lang="en-US" altLang="zh-CN" sz="2400" dirty="0"/>
              <a:t>Linux</a:t>
            </a:r>
            <a:r>
              <a:rPr lang="zh-CN" altLang="en-US" sz="2400" dirty="0"/>
              <a:t>环境下，只要是可执行的文件并具有可执行属性它就能执行，不管其文件名后缀是什么。但是对一些数据文件一般也遵循一些文件名后缀规则。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21</a:t>
            </a:fld>
            <a:endParaRPr lang="en-US" altLang="zh-CN" dirty="0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/>
          <a:p>
            <a:pPr algn="ctr"/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pPr algn="ctr"/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800" dirty="0"/>
              <a:t>目录文件是由一组目录项组成，目录项可以是对其他文件的指向也可以是其下的子目录指向。 </a:t>
            </a:r>
          </a:p>
          <a:p>
            <a:pPr>
              <a:lnSpc>
                <a:spcPct val="80000"/>
              </a:lnSpc>
            </a:pPr>
            <a:r>
              <a:rPr lang="zh-CN" altLang="en-US" sz="2800" dirty="0"/>
              <a:t>一个文件的名称是存储在他的父目录中的，而并非同文件内容本身存储在一起。 </a:t>
            </a:r>
          </a:p>
          <a:p>
            <a:pPr>
              <a:lnSpc>
                <a:spcPct val="80000"/>
              </a:lnSpc>
            </a:pPr>
            <a:r>
              <a:rPr lang="zh-CN" altLang="en-US" sz="2800" dirty="0"/>
              <a:t>硬连接文件实际上就是在某目录中创建目录项，从而使不止一个目录可以引用到同一个文件。这种链接关系由 </a:t>
            </a:r>
            <a:r>
              <a:rPr lang="en-US" altLang="zh-CN" sz="2800" dirty="0" err="1"/>
              <a:t>ln</a:t>
            </a:r>
            <a:r>
              <a:rPr lang="en-US" altLang="zh-CN" sz="2800" dirty="0"/>
              <a:t> </a:t>
            </a:r>
            <a:r>
              <a:rPr lang="zh-CN" altLang="en-US" sz="2800" dirty="0"/>
              <a:t>命令行来建立。 </a:t>
            </a:r>
          </a:p>
          <a:p>
            <a:pPr>
              <a:lnSpc>
                <a:spcPct val="80000"/>
              </a:lnSpc>
            </a:pPr>
            <a:r>
              <a:rPr lang="zh-CN" altLang="en-US" sz="2800" dirty="0"/>
              <a:t>硬链接并不是一种特殊类型的文件，只是因为在文件系统中允许不止一个目录项指向同一个文件。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22</a:t>
            </a:fld>
            <a:endParaRPr lang="en-US" altLang="zh-CN" dirty="0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/>
          <a:p>
            <a:pPr algn="ctr"/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pPr algn="ctr"/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用户主目录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用户登录后，将会进入一个系统指定的专属目录，即用户的主目录，该目录名通常为用户的登录账号。如</a:t>
            </a:r>
            <a:endParaRPr lang="en-US" altLang="zh-CN" sz="2400" dirty="0"/>
          </a:p>
          <a:p>
            <a:pPr lvl="1"/>
            <a:r>
              <a:rPr lang="zh-CN" altLang="en-US" sz="2000" dirty="0"/>
              <a:t>用户</a:t>
            </a:r>
            <a:r>
              <a:rPr lang="en-US" altLang="zh-CN" sz="2000" dirty="0" err="1"/>
              <a:t>osmond</a:t>
            </a:r>
            <a:r>
              <a:rPr lang="zh-CN" altLang="en-US" sz="2000" dirty="0"/>
              <a:t>的主目录为：</a:t>
            </a:r>
            <a:r>
              <a:rPr lang="en-US" altLang="zh-CN" sz="2000" dirty="0"/>
              <a:t>/home/</a:t>
            </a:r>
            <a:r>
              <a:rPr lang="en-US" altLang="zh-CN" sz="2000" dirty="0" err="1"/>
              <a:t>osmond</a:t>
            </a:r>
            <a:endParaRPr lang="en-US" altLang="zh-CN" sz="2000" dirty="0"/>
          </a:p>
          <a:p>
            <a:r>
              <a:rPr lang="zh-CN" altLang="en-US" sz="2400" dirty="0"/>
              <a:t>在创建用户时，系统管理员会给每个用户建立一个主目录，通常在 </a:t>
            </a:r>
            <a:r>
              <a:rPr lang="en-US" altLang="zh-CN" sz="2400" dirty="0"/>
              <a:t>/home/ </a:t>
            </a:r>
            <a:r>
              <a:rPr lang="zh-CN" altLang="en-US" sz="2400" dirty="0"/>
              <a:t>目录下。</a:t>
            </a:r>
          </a:p>
          <a:p>
            <a:r>
              <a:rPr lang="zh-CN" altLang="en-US" sz="2400" dirty="0"/>
              <a:t>用户对自己主目录的文件拥有所有权，可以在自己的主目录下进行相关操作。</a:t>
            </a:r>
          </a:p>
          <a:p>
            <a:r>
              <a:rPr lang="zh-CN" altLang="en-US" sz="2400" dirty="0"/>
              <a:t>每个用户名对应一个用户 </a:t>
            </a:r>
            <a:r>
              <a:rPr lang="en-US" altLang="zh-CN" sz="2400" dirty="0"/>
              <a:t>ID </a:t>
            </a:r>
            <a:r>
              <a:rPr lang="zh-CN" altLang="en-US" sz="2400" dirty="0"/>
              <a:t>号（一个数字）；每个用户都被分配到一个指定的组 </a:t>
            </a:r>
            <a:r>
              <a:rPr lang="en-US" altLang="zh-CN" sz="2400" dirty="0"/>
              <a:t>(group) </a:t>
            </a:r>
            <a:r>
              <a:rPr lang="zh-CN" altLang="en-US" sz="2400" dirty="0"/>
              <a:t>中。</a:t>
            </a:r>
          </a:p>
          <a:p>
            <a:r>
              <a:rPr lang="zh-CN" altLang="en-US" sz="2400" dirty="0"/>
              <a:t>默认情况下 </a:t>
            </a:r>
            <a:r>
              <a:rPr lang="en-US" altLang="zh-CN" sz="2400" dirty="0"/>
              <a:t>RHEL/</a:t>
            </a:r>
            <a:r>
              <a:rPr lang="en-US" altLang="zh-CN" sz="2400" dirty="0" err="1"/>
              <a:t>CentOS</a:t>
            </a:r>
            <a:r>
              <a:rPr lang="en-US" altLang="zh-CN" sz="2400" dirty="0"/>
              <a:t> </a:t>
            </a:r>
            <a:r>
              <a:rPr lang="zh-CN" altLang="en-US" sz="2400" dirty="0"/>
              <a:t>在创建用户的同时会创建一个和用户同名的私有组。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23</a:t>
            </a:fld>
            <a:endParaRPr lang="en-US" altLang="zh-CN" dirty="0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/>
          <a:p>
            <a:pPr algn="ctr"/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pPr algn="ctr"/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符号链接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符号链接又称软链接，是指将一个文件指向另外一个文件的文件名。</a:t>
            </a:r>
          </a:p>
          <a:p>
            <a:r>
              <a:rPr lang="zh-CN" altLang="en-US" dirty="0"/>
              <a:t>这种符号链接的关系由 </a:t>
            </a:r>
            <a:r>
              <a:rPr lang="en-US" altLang="zh-CN" dirty="0" err="1"/>
              <a:t>ln</a:t>
            </a:r>
            <a:r>
              <a:rPr lang="en-US" altLang="zh-CN" dirty="0"/>
              <a:t> -s </a:t>
            </a:r>
            <a:r>
              <a:rPr lang="zh-CN" altLang="en-US" dirty="0"/>
              <a:t>命令行来建立。 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24</a:t>
            </a:fld>
            <a:endParaRPr lang="en-US" altLang="zh-CN" dirty="0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/>
          <a:p>
            <a:pPr algn="ctr"/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pPr algn="ctr"/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硬链接和软链接的比较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硬链接</a:t>
            </a:r>
          </a:p>
          <a:p>
            <a:pPr lvl="1"/>
            <a:r>
              <a:rPr lang="zh-CN" altLang="en-US" dirty="0"/>
              <a:t>链接文件和被链接文件必须位于同一个文件系统内</a:t>
            </a:r>
          </a:p>
          <a:p>
            <a:pPr lvl="1"/>
            <a:r>
              <a:rPr lang="zh-CN" altLang="en-US" dirty="0"/>
              <a:t>不能建立指向目录的硬链接</a:t>
            </a:r>
          </a:p>
          <a:p>
            <a:r>
              <a:rPr lang="zh-CN" altLang="en-US" dirty="0"/>
              <a:t>软链接</a:t>
            </a:r>
          </a:p>
          <a:p>
            <a:pPr lvl="1"/>
            <a:r>
              <a:rPr lang="zh-CN" altLang="en-US" dirty="0"/>
              <a:t>链接文件和被链接文件可以位于不同文件系统</a:t>
            </a:r>
          </a:p>
          <a:p>
            <a:pPr lvl="1"/>
            <a:r>
              <a:rPr lang="zh-CN" altLang="en-US" dirty="0"/>
              <a:t>可以建立指向目录的软链接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25</a:t>
            </a:fld>
            <a:endParaRPr lang="en-US" altLang="zh-CN" dirty="0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/>
          <a:p>
            <a:pPr algn="ctr"/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pPr algn="ctr"/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设备文件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设备是指计算机中的外围硬件装置，即除了</a:t>
            </a:r>
            <a:r>
              <a:rPr lang="en-US" altLang="zh-CN" sz="2400" dirty="0"/>
              <a:t>CPU</a:t>
            </a:r>
            <a:r>
              <a:rPr lang="zh-CN" altLang="en-US" sz="2400" dirty="0"/>
              <a:t>和内存以外的所有设备。通常，设备中含有数据寄存器或数据缓存器、设备控制器，它们用于完成设备同</a:t>
            </a:r>
            <a:r>
              <a:rPr lang="en-US" altLang="zh-CN" sz="2400" dirty="0"/>
              <a:t>CPU</a:t>
            </a:r>
            <a:r>
              <a:rPr lang="zh-CN" altLang="en-US" sz="2400" dirty="0"/>
              <a:t>或内存的数据交换。 </a:t>
            </a:r>
          </a:p>
          <a:p>
            <a:pPr>
              <a:lnSpc>
                <a:spcPct val="90000"/>
              </a:lnSpc>
            </a:pPr>
            <a:r>
              <a:rPr lang="zh-CN" altLang="en-US" sz="2400" dirty="0"/>
              <a:t>在 </a:t>
            </a:r>
            <a:r>
              <a:rPr lang="en-US" altLang="zh-CN" sz="2400" dirty="0"/>
              <a:t>Linux </a:t>
            </a:r>
            <a:r>
              <a:rPr lang="zh-CN" altLang="en-US" sz="2400" dirty="0"/>
              <a:t>下，为了屏蔽用户对设备访问的复杂性，采用了设备文件，即可以通过象访问普通文件一样的方式来对设备进行访问读写。 </a:t>
            </a:r>
          </a:p>
          <a:p>
            <a:pPr>
              <a:lnSpc>
                <a:spcPct val="90000"/>
              </a:lnSpc>
            </a:pPr>
            <a:r>
              <a:rPr lang="zh-CN" altLang="en-US" sz="2400" dirty="0"/>
              <a:t>设备文件用来访问硬件设备，包括硬盘、光驱、打印机等。每个硬件设备至少与一个设备文件相关联。 </a:t>
            </a:r>
          </a:p>
          <a:p>
            <a:pPr>
              <a:lnSpc>
                <a:spcPct val="90000"/>
              </a:lnSpc>
            </a:pPr>
            <a:r>
              <a:rPr lang="zh-CN" altLang="en-US" sz="2400" dirty="0"/>
              <a:t>设备文件分为：字符设备（如：键盘）和块设备（如：磁盘）。 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26</a:t>
            </a:fld>
            <a:endParaRPr lang="en-US" altLang="zh-CN" dirty="0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/>
          <a:p>
            <a:pPr algn="ctr"/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pPr algn="ctr"/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latin typeface="MSung Light SC" charset="0"/>
              </a:rPr>
              <a:t>Linux</a:t>
            </a:r>
            <a:r>
              <a:rPr lang="zh-CN" altLang="en-GB" dirty="0">
                <a:latin typeface="宋体" charset="-122"/>
              </a:rPr>
              <a:t>下设备的使用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设备的使用方法</a:t>
            </a:r>
          </a:p>
          <a:p>
            <a:pPr lvl="1"/>
            <a:r>
              <a:rPr lang="zh-CN" altLang="en-US" dirty="0"/>
              <a:t>用户可以用设备名来使用设备</a:t>
            </a:r>
          </a:p>
          <a:p>
            <a:pPr lvl="1"/>
            <a:r>
              <a:rPr lang="zh-CN" altLang="en-US" dirty="0"/>
              <a:t>用户可以用访问文件的方法来使用设备</a:t>
            </a:r>
          </a:p>
          <a:p>
            <a:r>
              <a:rPr lang="zh-CN" altLang="en-US" dirty="0"/>
              <a:t> 设备名以文件系统中的设备文件的形式存在</a:t>
            </a:r>
          </a:p>
          <a:p>
            <a:r>
              <a:rPr lang="zh-CN" altLang="en-US" dirty="0"/>
              <a:t> 所有的设备文件存放在</a:t>
            </a:r>
            <a:r>
              <a:rPr lang="en-US" altLang="zh-CN" dirty="0"/>
              <a:t>/dev</a:t>
            </a:r>
            <a:r>
              <a:rPr lang="zh-CN" altLang="en-US" dirty="0"/>
              <a:t>目录下</a:t>
            </a:r>
          </a:p>
          <a:p>
            <a:r>
              <a:rPr lang="zh-CN" altLang="en-US" dirty="0"/>
              <a:t> 几个特殊的设备</a:t>
            </a:r>
          </a:p>
          <a:p>
            <a:pPr lvl="1"/>
            <a:r>
              <a:rPr lang="en-US" altLang="zh-CN" dirty="0"/>
              <a:t>/dev/null		</a:t>
            </a:r>
            <a:r>
              <a:rPr lang="zh-CN" altLang="en-US" dirty="0"/>
              <a:t>－空设备</a:t>
            </a:r>
          </a:p>
          <a:p>
            <a:pPr lvl="1"/>
            <a:r>
              <a:rPr lang="en-US" altLang="zh-CN" dirty="0"/>
              <a:t>/dev/zero		</a:t>
            </a:r>
            <a:r>
              <a:rPr lang="zh-CN" altLang="en-US" dirty="0"/>
              <a:t>－零设备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27</a:t>
            </a:fld>
            <a:endParaRPr lang="en-US" altLang="zh-CN" dirty="0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/>
          <a:p>
            <a:pPr algn="ctr"/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pPr algn="ctr"/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套接字和命名管道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套接字和命名管道是 </a:t>
            </a:r>
            <a:r>
              <a:rPr lang="en-US" altLang="zh-CN" dirty="0"/>
              <a:t>Linux </a:t>
            </a:r>
            <a:r>
              <a:rPr lang="zh-CN" altLang="en-US" dirty="0"/>
              <a:t>环境下实现进程间通信（</a:t>
            </a:r>
            <a:r>
              <a:rPr lang="en-US" altLang="zh-CN" dirty="0"/>
              <a:t>IPC</a:t>
            </a:r>
            <a:r>
              <a:rPr lang="zh-CN" altLang="en-US" dirty="0"/>
              <a:t>）的机制。 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命名管道（</a:t>
            </a:r>
            <a:r>
              <a:rPr lang="en-US" altLang="zh-CN" dirty="0"/>
              <a:t>FIFO</a:t>
            </a:r>
            <a:r>
              <a:rPr lang="zh-CN" altLang="en-US" dirty="0"/>
              <a:t>）文件允许运行在同一台计算机上的两个进程之间进行通信。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zh-CN" altLang="en-US" dirty="0"/>
              <a:t>套接字（</a:t>
            </a:r>
            <a:r>
              <a:rPr lang="en-US" altLang="zh-CN" dirty="0"/>
              <a:t>socket</a:t>
            </a:r>
            <a:r>
              <a:rPr lang="zh-CN" altLang="en-US" dirty="0"/>
              <a:t>）允许运行在不同计算机上的进程之间相互通信。 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套接字和命名管道通常是在进程运行时创建或删除的，一般无需系统管理员干预。 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28</a:t>
            </a:fld>
            <a:endParaRPr lang="en-US" altLang="zh-CN" dirty="0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/>
          <a:p>
            <a:pPr algn="ctr"/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pPr algn="ctr"/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Linux </a:t>
            </a:r>
            <a:r>
              <a:rPr lang="zh-CN" altLang="en-US" b="1" dirty="0"/>
              <a:t>的目录结构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8149"/>
          </a:xfrm>
        </p:spPr>
        <p:txBody>
          <a:bodyPr/>
          <a:lstStyle/>
          <a:p>
            <a:r>
              <a:rPr lang="en-US" altLang="zh-CN" sz="2400" dirty="0"/>
              <a:t>Linux </a:t>
            </a:r>
            <a:r>
              <a:rPr lang="zh-CN" altLang="en-US" sz="2400" dirty="0"/>
              <a:t>文件系统是一个目录树的结构，文件系统结构从一个根目录开始，根目录下可以有任意多个文件和子目录，子目录中又可以有任意多个文件和子目录。</a:t>
            </a:r>
          </a:p>
          <a:p>
            <a:r>
              <a:rPr lang="en-US" altLang="zh-CN" sz="2400" dirty="0"/>
              <a:t>Linux </a:t>
            </a:r>
            <a:r>
              <a:rPr lang="zh-CN" altLang="en-US" sz="2400" dirty="0"/>
              <a:t>的这种文件系统结构使得一个目录和它包含的文件</a:t>
            </a:r>
            <a:r>
              <a:rPr lang="en-US" altLang="zh-CN" sz="2400" dirty="0"/>
              <a:t>/</a:t>
            </a:r>
            <a:r>
              <a:rPr lang="zh-CN" altLang="en-US" sz="2400" dirty="0"/>
              <a:t>子目录之间形成一种层次关系。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29</a:t>
            </a:fld>
            <a:endParaRPr lang="en-US" altLang="zh-CN" dirty="0"/>
          </a:p>
        </p:txBody>
      </p: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611560" y="3501008"/>
            <a:ext cx="8061325" cy="2664296"/>
            <a:chOff x="340" y="2478"/>
            <a:chExt cx="5078" cy="1706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2154" y="2523"/>
              <a:ext cx="12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latin typeface="Tahoma" pitchFamily="34" charset="0"/>
                </a:rPr>
                <a:t>/</a:t>
              </a:r>
              <a:r>
                <a:rPr lang="zh-CN" altLang="en-US" sz="2000">
                  <a:solidFill>
                    <a:schemeClr val="tx1"/>
                  </a:solidFill>
                  <a:latin typeface="Tahoma" pitchFamily="34" charset="0"/>
                </a:rPr>
                <a:t>（根目录）</a:t>
              </a: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762" y="3003"/>
              <a:ext cx="37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2250" y="2811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762" y="3003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1242" y="3003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770" y="3003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250" y="3003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2778" y="3003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3306" y="3003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3882" y="3003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4506" y="3003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474" y="3160"/>
              <a:ext cx="49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000" dirty="0">
                  <a:latin typeface="Lucida Console" pitchFamily="49" charset="0"/>
                </a:rPr>
                <a:t>/</a:t>
              </a:r>
              <a:r>
                <a:rPr lang="en-US" altLang="zh-CN" sz="2000" dirty="0">
                  <a:latin typeface="Lucida Console" pitchFamily="49" charset="0"/>
                </a:rPr>
                <a:t>bin  /</a:t>
              </a:r>
              <a:r>
                <a:rPr lang="en-US" altLang="zh-CN" sz="2000" dirty="0" err="1">
                  <a:latin typeface="Lucida Console" pitchFamily="49" charset="0"/>
                </a:rPr>
                <a:t>sbin</a:t>
              </a:r>
              <a:r>
                <a:rPr lang="en-US" altLang="zh-CN" sz="2000" dirty="0">
                  <a:latin typeface="Lucida Console" pitchFamily="49" charset="0"/>
                </a:rPr>
                <a:t> /</a:t>
              </a:r>
              <a:r>
                <a:rPr lang="en-US" altLang="zh-CN" sz="2000" dirty="0" err="1">
                  <a:latin typeface="Lucida Console" pitchFamily="49" charset="0"/>
                </a:rPr>
                <a:t>usr</a:t>
              </a:r>
              <a:r>
                <a:rPr lang="en-US" altLang="zh-CN" sz="2000" dirty="0">
                  <a:latin typeface="Lucida Console" pitchFamily="49" charset="0"/>
                </a:rPr>
                <a:t> /etc  /root /home /lib  . . .</a:t>
              </a: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1290" y="3579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1770" y="3387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1290" y="3579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1770" y="3579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2298" y="3579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1098" y="3819"/>
              <a:ext cx="15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>
                  <a:latin typeface="Lucida Console" pitchFamily="49" charset="0"/>
                </a:rPr>
                <a:t>. . . . . . .</a:t>
              </a:r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3402" y="3627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3882" y="3435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3402" y="3627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3882" y="3627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>
              <a:off x="4410" y="3627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3210" y="3867"/>
              <a:ext cx="15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>
                  <a:latin typeface="Lucida Console" pitchFamily="49" charset="0"/>
                </a:rPr>
                <a:t>. . . . . . .</a:t>
              </a:r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340" y="2478"/>
              <a:ext cx="5035" cy="1706"/>
            </a:xfrm>
            <a:prstGeom prst="rect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/>
          <a:p>
            <a:pPr algn="ctr"/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pPr algn="ctr"/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本章学习目标 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4646141"/>
          </a:xfrm>
        </p:spPr>
        <p:txBody>
          <a:bodyPr/>
          <a:lstStyle/>
          <a:p>
            <a:r>
              <a:rPr lang="zh-CN" altLang="en-US" sz="2400" dirty="0"/>
              <a:t>理解</a:t>
            </a:r>
            <a:r>
              <a:rPr lang="en-US" altLang="zh-CN" sz="2400" dirty="0"/>
              <a:t>Shell</a:t>
            </a:r>
            <a:r>
              <a:rPr lang="zh-CN" altLang="en-US" sz="2400" dirty="0"/>
              <a:t>功能和地位</a:t>
            </a:r>
          </a:p>
          <a:p>
            <a:r>
              <a:rPr lang="zh-CN" altLang="en-US" sz="2400" dirty="0"/>
              <a:t>掌握命令格式、文件和通配符</a:t>
            </a:r>
          </a:p>
          <a:p>
            <a:r>
              <a:rPr lang="zh-CN" altLang="en-US" sz="2400" dirty="0"/>
              <a:t>学会使用命令帮助</a:t>
            </a:r>
          </a:p>
          <a:p>
            <a:r>
              <a:rPr lang="zh-CN" altLang="en-US" sz="2400" dirty="0"/>
              <a:t>掌握各种常用命令的使用</a:t>
            </a:r>
            <a:endParaRPr lang="en-US" altLang="zh-CN" sz="2400" dirty="0"/>
          </a:p>
          <a:p>
            <a:r>
              <a:rPr lang="zh-CN" altLang="en-US" sz="2400" dirty="0"/>
              <a:t>学会使用正则表达式</a:t>
            </a:r>
            <a:endParaRPr lang="en-US" altLang="zh-CN" sz="2400" dirty="0"/>
          </a:p>
          <a:p>
            <a:r>
              <a:rPr lang="zh-CN" altLang="en-US" sz="2400" dirty="0"/>
              <a:t>学会使用</a:t>
            </a:r>
            <a:r>
              <a:rPr lang="en-US" altLang="zh-CN" sz="2400" dirty="0"/>
              <a:t>VIM</a:t>
            </a:r>
            <a:r>
              <a:rPr lang="zh-CN" altLang="en-US" sz="2400" dirty="0"/>
              <a:t>文本编辑器</a:t>
            </a:r>
            <a:endParaRPr lang="en-US" altLang="zh-CN" sz="2400" dirty="0"/>
          </a:p>
          <a:p>
            <a:r>
              <a:rPr lang="zh-CN" altLang="en-US" sz="2400" dirty="0"/>
              <a:t>学会使用命令补全、命令别名、命令历史</a:t>
            </a:r>
            <a:endParaRPr lang="en-US" altLang="zh-CN" sz="2400" dirty="0"/>
          </a:p>
          <a:p>
            <a:r>
              <a:rPr lang="zh-CN" altLang="en-US" sz="2400" dirty="0"/>
              <a:t>掌握重定向、管道、命令替换、命令组合</a:t>
            </a:r>
            <a:endParaRPr lang="en-US" altLang="zh-CN" sz="2400" dirty="0"/>
          </a:p>
          <a:p>
            <a:r>
              <a:rPr lang="zh-CN" altLang="en-US" sz="2400" dirty="0"/>
              <a:t>掌握</a:t>
            </a:r>
            <a:r>
              <a:rPr lang="en-US" altLang="zh-CN" sz="2400" dirty="0"/>
              <a:t>Shell</a:t>
            </a:r>
            <a:r>
              <a:rPr lang="zh-CN" altLang="en-US" sz="2400" dirty="0"/>
              <a:t>变量的定义、作用域和使用</a:t>
            </a:r>
            <a:endParaRPr lang="en-US" altLang="zh-CN" sz="2400" dirty="0"/>
          </a:p>
          <a:p>
            <a:r>
              <a:rPr lang="zh-CN" altLang="en-US" sz="2400" dirty="0"/>
              <a:t>学会配置用户工作环境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B645-3D00-4390-A80B-A886A73B120C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416" name="Rectangle 32"/>
          <p:cNvSpPr>
            <a:spLocks noGrp="1" noChangeArrowheads="1"/>
          </p:cNvSpPr>
          <p:nvPr>
            <p:ph type="title"/>
          </p:nvPr>
        </p:nvSpPr>
        <p:spPr>
          <a:xfrm>
            <a:off x="2051050" y="273050"/>
            <a:ext cx="5473700" cy="701675"/>
          </a:xfrm>
          <a:noFill/>
          <a:ln/>
        </p:spPr>
        <p:txBody>
          <a:bodyPr>
            <a:spAutoFit/>
          </a:bodyPr>
          <a:lstStyle/>
          <a:p>
            <a:r>
              <a:rPr lang="en-US" altLang="zh-CN" sz="4000">
                <a:solidFill>
                  <a:srgbClr val="993300"/>
                </a:solidFill>
              </a:rPr>
              <a:t>Linux </a:t>
            </a:r>
            <a:r>
              <a:rPr lang="zh-CN" altLang="en-US" sz="4000">
                <a:solidFill>
                  <a:srgbClr val="993300"/>
                </a:solidFill>
              </a:rPr>
              <a:t>的目录结构</a:t>
            </a:r>
          </a:p>
        </p:txBody>
      </p:sp>
      <p:sp>
        <p:nvSpPr>
          <p:cNvPr id="528417" name="Rectangle 33"/>
          <p:cNvSpPr>
            <a:spLocks noChangeArrowheads="1"/>
          </p:cNvSpPr>
          <p:nvPr/>
        </p:nvSpPr>
        <p:spPr bwMode="auto">
          <a:xfrm>
            <a:off x="0" y="0"/>
            <a:ext cx="9144000" cy="14843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8386" name="Text Box 2"/>
          <p:cNvSpPr txBox="1">
            <a:spLocks noChangeArrowheads="1"/>
          </p:cNvSpPr>
          <p:nvPr/>
        </p:nvSpPr>
        <p:spPr bwMode="auto">
          <a:xfrm>
            <a:off x="2514600" y="152400"/>
            <a:ext cx="434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latin typeface="Tahoma" pitchFamily="34" charset="0"/>
              </a:rPr>
              <a:t>文件系统结构的起始位置，称为根</a:t>
            </a:r>
          </a:p>
        </p:txBody>
      </p:sp>
      <p:sp>
        <p:nvSpPr>
          <p:cNvPr id="528387" name="Text Box 3"/>
          <p:cNvSpPr txBox="1">
            <a:spLocks noChangeArrowheads="1"/>
          </p:cNvSpPr>
          <p:nvPr/>
        </p:nvSpPr>
        <p:spPr bwMode="auto">
          <a:xfrm>
            <a:off x="2411413" y="476250"/>
            <a:ext cx="487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solidFill>
                  <a:srgbClr val="003300"/>
                </a:solidFill>
                <a:latin typeface="Tahoma" pitchFamily="34" charset="0"/>
              </a:rPr>
              <a:t>存放基本命令程序</a:t>
            </a:r>
            <a:r>
              <a:rPr lang="zh-CN" altLang="en-US" sz="1800">
                <a:solidFill>
                  <a:srgbClr val="003300"/>
                </a:solidFill>
                <a:latin typeface="宋体" pitchFamily="2" charset="-122"/>
              </a:rPr>
              <a:t>(</a:t>
            </a:r>
            <a:r>
              <a:rPr lang="zh-CN" altLang="en-US" sz="1800">
                <a:solidFill>
                  <a:srgbClr val="003300"/>
                </a:solidFill>
                <a:latin typeface="Tahoma" pitchFamily="34" charset="0"/>
              </a:rPr>
              <a:t>任何用户都可以调用</a:t>
            </a:r>
            <a:r>
              <a:rPr lang="zh-CN" altLang="en-US" sz="1800">
                <a:solidFill>
                  <a:srgbClr val="003300"/>
                </a:solidFill>
                <a:latin typeface="宋体" pitchFamily="2" charset="-122"/>
              </a:rPr>
              <a:t>)</a:t>
            </a:r>
          </a:p>
        </p:txBody>
      </p:sp>
      <p:sp>
        <p:nvSpPr>
          <p:cNvPr id="528388" name="Text Box 4"/>
          <p:cNvSpPr txBox="1">
            <a:spLocks noChangeArrowheads="1"/>
          </p:cNvSpPr>
          <p:nvPr/>
        </p:nvSpPr>
        <p:spPr bwMode="auto">
          <a:xfrm>
            <a:off x="2362200" y="990600"/>
            <a:ext cx="594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latin typeface="Tahoma" pitchFamily="34" charset="0"/>
              </a:rPr>
              <a:t>存放系统启动时所读取的文件，包括系统核心文件</a:t>
            </a:r>
            <a:endParaRPr lang="en-US" altLang="zh-CN" sz="1800">
              <a:latin typeface="宋体" pitchFamily="2" charset="-122"/>
            </a:endParaRPr>
          </a:p>
        </p:txBody>
      </p:sp>
      <p:sp>
        <p:nvSpPr>
          <p:cNvPr id="528389" name="Text Box 5"/>
          <p:cNvSpPr txBox="1">
            <a:spLocks noChangeArrowheads="1"/>
          </p:cNvSpPr>
          <p:nvPr/>
        </p:nvSpPr>
        <p:spPr bwMode="auto">
          <a:xfrm>
            <a:off x="2362200" y="1828800"/>
            <a:ext cx="662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latin typeface="Tahoma" pitchFamily="34" charset="0"/>
              </a:rPr>
              <a:t>存放与系统设置和管理相关的文件，如用户帐号、密码等</a:t>
            </a:r>
            <a:endParaRPr lang="en-US" altLang="zh-CN" sz="2000">
              <a:latin typeface="宋体" pitchFamily="2" charset="-122"/>
            </a:endParaRPr>
          </a:p>
        </p:txBody>
      </p:sp>
      <p:sp>
        <p:nvSpPr>
          <p:cNvPr id="528390" name="Text Box 6"/>
          <p:cNvSpPr txBox="1">
            <a:spLocks noChangeArrowheads="1"/>
          </p:cNvSpPr>
          <p:nvPr/>
        </p:nvSpPr>
        <p:spPr bwMode="auto">
          <a:xfrm>
            <a:off x="2555875" y="1412875"/>
            <a:ext cx="594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solidFill>
                  <a:srgbClr val="003300"/>
                </a:solidFill>
                <a:latin typeface="Tahoma" pitchFamily="34" charset="0"/>
              </a:rPr>
              <a:t>存放设备文件接口，如打印机、硬盘等外围设备</a:t>
            </a:r>
            <a:endParaRPr lang="zh-CN" altLang="en-US" sz="1800">
              <a:solidFill>
                <a:srgbClr val="003300"/>
              </a:solidFill>
              <a:latin typeface="宋体" pitchFamily="2" charset="-122"/>
            </a:endParaRPr>
          </a:p>
        </p:txBody>
      </p:sp>
      <p:sp>
        <p:nvSpPr>
          <p:cNvPr id="528391" name="Text Box 7"/>
          <p:cNvSpPr txBox="1">
            <a:spLocks noChangeArrowheads="1"/>
          </p:cNvSpPr>
          <p:nvPr/>
        </p:nvSpPr>
        <p:spPr bwMode="auto">
          <a:xfrm>
            <a:off x="2438400" y="2743200"/>
            <a:ext cx="594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latin typeface="Tahoma" pitchFamily="34" charset="0"/>
              </a:rPr>
              <a:t>存放一些共享的函数库</a:t>
            </a:r>
            <a:endParaRPr lang="zh-CN" altLang="en-US" sz="1800">
              <a:latin typeface="宋体" pitchFamily="2" charset="-122"/>
            </a:endParaRPr>
          </a:p>
        </p:txBody>
      </p:sp>
      <p:sp>
        <p:nvSpPr>
          <p:cNvPr id="528392" name="Text Box 8"/>
          <p:cNvSpPr txBox="1">
            <a:spLocks noChangeArrowheads="1"/>
          </p:cNvSpPr>
          <p:nvPr/>
        </p:nvSpPr>
        <p:spPr bwMode="auto">
          <a:xfrm>
            <a:off x="2438400" y="3124200"/>
            <a:ext cx="594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solidFill>
                  <a:srgbClr val="003300"/>
                </a:solidFill>
                <a:latin typeface="Tahoma" pitchFamily="34" charset="0"/>
              </a:rPr>
              <a:t>一个空目录，供管理员存放公共杂物</a:t>
            </a:r>
            <a:endParaRPr lang="zh-CN" altLang="en-US" sz="1800">
              <a:solidFill>
                <a:srgbClr val="003300"/>
              </a:solidFill>
              <a:latin typeface="宋体" pitchFamily="2" charset="-122"/>
            </a:endParaRPr>
          </a:p>
        </p:txBody>
      </p:sp>
      <p:sp>
        <p:nvSpPr>
          <p:cNvPr id="528393" name="Text Box 9"/>
          <p:cNvSpPr txBox="1">
            <a:spLocks noChangeArrowheads="1"/>
          </p:cNvSpPr>
          <p:nvPr/>
        </p:nvSpPr>
        <p:spPr bwMode="auto">
          <a:xfrm>
            <a:off x="2362200" y="2286000"/>
            <a:ext cx="594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solidFill>
                  <a:srgbClr val="003300"/>
                </a:solidFill>
                <a:latin typeface="Tahoma" pitchFamily="34" charset="0"/>
              </a:rPr>
              <a:t>存放用户专属目录（用户主目录）</a:t>
            </a:r>
            <a:endParaRPr lang="zh-CN" altLang="en-US" sz="1800">
              <a:solidFill>
                <a:srgbClr val="003300"/>
              </a:solidFill>
              <a:latin typeface="宋体" pitchFamily="2" charset="-122"/>
            </a:endParaRPr>
          </a:p>
        </p:txBody>
      </p:sp>
      <p:sp>
        <p:nvSpPr>
          <p:cNvPr id="528394" name="Text Box 10"/>
          <p:cNvSpPr txBox="1">
            <a:spLocks noChangeArrowheads="1"/>
          </p:cNvSpPr>
          <p:nvPr/>
        </p:nvSpPr>
        <p:spPr bwMode="auto">
          <a:xfrm>
            <a:off x="2438400" y="3581400"/>
            <a:ext cx="594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latin typeface="Tahoma" pitchFamily="34" charset="0"/>
              </a:rPr>
              <a:t>存放系统核心和执行程序之间的信息</a:t>
            </a:r>
            <a:endParaRPr lang="zh-CN" altLang="en-US" sz="1800">
              <a:latin typeface="宋体" pitchFamily="2" charset="-122"/>
            </a:endParaRPr>
          </a:p>
        </p:txBody>
      </p:sp>
      <p:sp>
        <p:nvSpPr>
          <p:cNvPr id="528395" name="Text Box 11"/>
          <p:cNvSpPr txBox="1">
            <a:spLocks noChangeArrowheads="1"/>
          </p:cNvSpPr>
          <p:nvPr/>
        </p:nvSpPr>
        <p:spPr bwMode="auto">
          <a:xfrm>
            <a:off x="2362200" y="5943600"/>
            <a:ext cx="6248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solidFill>
                  <a:srgbClr val="003300"/>
                </a:solidFill>
                <a:latin typeface="Tahoma" pitchFamily="34" charset="0"/>
              </a:rPr>
              <a:t>存放经常变动的文件，如日志文件、临时文件、电子邮件等</a:t>
            </a:r>
          </a:p>
        </p:txBody>
      </p:sp>
      <p:sp>
        <p:nvSpPr>
          <p:cNvPr id="528396" name="Text Box 12"/>
          <p:cNvSpPr txBox="1">
            <a:spLocks noChangeArrowheads="1"/>
          </p:cNvSpPr>
          <p:nvPr/>
        </p:nvSpPr>
        <p:spPr bwMode="auto">
          <a:xfrm>
            <a:off x="2438400" y="3962400"/>
            <a:ext cx="594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solidFill>
                  <a:srgbClr val="003300"/>
                </a:solidFill>
                <a:latin typeface="Tahoma" pitchFamily="34" charset="0"/>
              </a:rPr>
              <a:t>系统管理员（超级用户）专用目录</a:t>
            </a:r>
            <a:endParaRPr lang="zh-CN" altLang="en-US" sz="1800">
              <a:solidFill>
                <a:srgbClr val="003300"/>
              </a:solidFill>
              <a:latin typeface="宋体" pitchFamily="2" charset="-122"/>
            </a:endParaRPr>
          </a:p>
        </p:txBody>
      </p:sp>
      <p:sp>
        <p:nvSpPr>
          <p:cNvPr id="528397" name="Text Box 13"/>
          <p:cNvSpPr txBox="1">
            <a:spLocks noChangeArrowheads="1"/>
          </p:cNvSpPr>
          <p:nvPr/>
        </p:nvSpPr>
        <p:spPr bwMode="auto">
          <a:xfrm>
            <a:off x="2438400" y="5410200"/>
            <a:ext cx="594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latin typeface="Tahoma" pitchFamily="34" charset="0"/>
              </a:rPr>
              <a:t>此目录包含许多子目录，用来存放系统命令和程序等信息</a:t>
            </a:r>
            <a:endParaRPr lang="zh-CN" altLang="en-US" sz="1800">
              <a:latin typeface="宋体" pitchFamily="2" charset="-122"/>
            </a:endParaRPr>
          </a:p>
        </p:txBody>
      </p:sp>
      <p:pic>
        <p:nvPicPr>
          <p:cNvPr id="528398" name="Picture 14" descr="untitl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2106613" cy="6629400"/>
          </a:xfrm>
          <a:prstGeom prst="rect">
            <a:avLst/>
          </a:prstGeom>
          <a:noFill/>
        </p:spPr>
      </p:pic>
      <p:sp>
        <p:nvSpPr>
          <p:cNvPr id="528399" name="Text Box 15"/>
          <p:cNvSpPr txBox="1">
            <a:spLocks noChangeArrowheads="1"/>
          </p:cNvSpPr>
          <p:nvPr/>
        </p:nvSpPr>
        <p:spPr bwMode="auto">
          <a:xfrm>
            <a:off x="2438400" y="4419600"/>
            <a:ext cx="670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latin typeface="Tahoma" pitchFamily="34" charset="0"/>
              </a:rPr>
              <a:t>与</a:t>
            </a:r>
            <a:r>
              <a:rPr lang="zh-CN" altLang="en-US" sz="1800">
                <a:latin typeface="宋体" pitchFamily="2" charset="-122"/>
              </a:rPr>
              <a:t>/</a:t>
            </a:r>
            <a:r>
              <a:rPr lang="en-US" altLang="zh-CN" sz="1800">
                <a:latin typeface="宋体" pitchFamily="2" charset="-122"/>
              </a:rPr>
              <a:t>bin</a:t>
            </a:r>
            <a:r>
              <a:rPr lang="zh-CN" altLang="en-US" sz="1800">
                <a:latin typeface="Tahoma" pitchFamily="34" charset="0"/>
              </a:rPr>
              <a:t>类似，存放用于系统引导和管理命令，通常供</a:t>
            </a:r>
            <a:r>
              <a:rPr lang="en-US" altLang="zh-CN" sz="1800">
                <a:latin typeface="宋体" pitchFamily="2" charset="-122"/>
              </a:rPr>
              <a:t>root</a:t>
            </a:r>
            <a:r>
              <a:rPr lang="zh-CN" altLang="en-US" sz="1800">
                <a:latin typeface="Tahoma" pitchFamily="34" charset="0"/>
              </a:rPr>
              <a:t>使用。</a:t>
            </a:r>
            <a:endParaRPr lang="zh-CN" altLang="en-US" sz="1800">
              <a:latin typeface="宋体" pitchFamily="2" charset="-122"/>
            </a:endParaRPr>
          </a:p>
        </p:txBody>
      </p:sp>
      <p:sp>
        <p:nvSpPr>
          <p:cNvPr id="528400" name="Text Box 16"/>
          <p:cNvSpPr txBox="1">
            <a:spLocks noChangeArrowheads="1"/>
          </p:cNvSpPr>
          <p:nvPr/>
        </p:nvSpPr>
        <p:spPr bwMode="auto">
          <a:xfrm>
            <a:off x="2438400" y="4953000"/>
            <a:ext cx="594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solidFill>
                  <a:srgbClr val="003300"/>
                </a:solidFill>
                <a:latin typeface="Tahoma" pitchFamily="34" charset="0"/>
              </a:rPr>
              <a:t>临时目录，供任何用户存放临时文件。</a:t>
            </a:r>
            <a:endParaRPr lang="zh-CN" altLang="en-US" sz="1800">
              <a:solidFill>
                <a:srgbClr val="003300"/>
              </a:solidFill>
              <a:latin typeface="宋体" pitchFamily="2" charset="-122"/>
            </a:endParaRPr>
          </a:p>
        </p:txBody>
      </p:sp>
      <p:sp>
        <p:nvSpPr>
          <p:cNvPr id="528401" name="Line 17"/>
          <p:cNvSpPr>
            <a:spLocks noChangeShapeType="1"/>
          </p:cNvSpPr>
          <p:nvPr/>
        </p:nvSpPr>
        <p:spPr bwMode="auto">
          <a:xfrm flipV="1">
            <a:off x="1371600" y="6172200"/>
            <a:ext cx="990600" cy="152400"/>
          </a:xfrm>
          <a:prstGeom prst="line">
            <a:avLst/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8402" name="Line 18"/>
          <p:cNvSpPr>
            <a:spLocks noChangeShapeType="1"/>
          </p:cNvSpPr>
          <p:nvPr/>
        </p:nvSpPr>
        <p:spPr bwMode="auto">
          <a:xfrm flipV="1">
            <a:off x="457200" y="304800"/>
            <a:ext cx="2057400" cy="7620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8403" name="Line 19"/>
          <p:cNvSpPr>
            <a:spLocks noChangeShapeType="1"/>
          </p:cNvSpPr>
          <p:nvPr/>
        </p:nvSpPr>
        <p:spPr bwMode="auto">
          <a:xfrm flipV="1">
            <a:off x="1371600" y="685800"/>
            <a:ext cx="990600" cy="0"/>
          </a:xfrm>
          <a:prstGeom prst="line">
            <a:avLst/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8404" name="Line 20"/>
          <p:cNvSpPr>
            <a:spLocks noChangeShapeType="1"/>
          </p:cNvSpPr>
          <p:nvPr/>
        </p:nvSpPr>
        <p:spPr bwMode="auto">
          <a:xfrm>
            <a:off x="1524000" y="990600"/>
            <a:ext cx="838200" cy="15240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8405" name="Line 21"/>
          <p:cNvSpPr>
            <a:spLocks noChangeShapeType="1"/>
          </p:cNvSpPr>
          <p:nvPr/>
        </p:nvSpPr>
        <p:spPr bwMode="auto">
          <a:xfrm>
            <a:off x="1371600" y="1371600"/>
            <a:ext cx="1066800" cy="228600"/>
          </a:xfrm>
          <a:prstGeom prst="line">
            <a:avLst/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8406" name="Line 22"/>
          <p:cNvSpPr>
            <a:spLocks noChangeShapeType="1"/>
          </p:cNvSpPr>
          <p:nvPr/>
        </p:nvSpPr>
        <p:spPr bwMode="auto">
          <a:xfrm>
            <a:off x="1371600" y="1752600"/>
            <a:ext cx="1066800" cy="22860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8407" name="Line 23"/>
          <p:cNvSpPr>
            <a:spLocks noChangeShapeType="1"/>
          </p:cNvSpPr>
          <p:nvPr/>
        </p:nvSpPr>
        <p:spPr bwMode="auto">
          <a:xfrm>
            <a:off x="1600200" y="2362200"/>
            <a:ext cx="762000" cy="76200"/>
          </a:xfrm>
          <a:prstGeom prst="line">
            <a:avLst/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8408" name="Line 24"/>
          <p:cNvSpPr>
            <a:spLocks noChangeShapeType="1"/>
          </p:cNvSpPr>
          <p:nvPr/>
        </p:nvSpPr>
        <p:spPr bwMode="auto">
          <a:xfrm>
            <a:off x="1447800" y="2743200"/>
            <a:ext cx="1066800" cy="15240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8409" name="Line 25"/>
          <p:cNvSpPr>
            <a:spLocks noChangeShapeType="1"/>
          </p:cNvSpPr>
          <p:nvPr/>
        </p:nvSpPr>
        <p:spPr bwMode="auto">
          <a:xfrm>
            <a:off x="1524000" y="3048000"/>
            <a:ext cx="914400" cy="228600"/>
          </a:xfrm>
          <a:prstGeom prst="line">
            <a:avLst/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8410" name="Line 26"/>
          <p:cNvSpPr>
            <a:spLocks noChangeShapeType="1"/>
          </p:cNvSpPr>
          <p:nvPr/>
        </p:nvSpPr>
        <p:spPr bwMode="auto">
          <a:xfrm>
            <a:off x="1524000" y="3352800"/>
            <a:ext cx="990600" cy="30480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8411" name="Line 27"/>
          <p:cNvSpPr>
            <a:spLocks noChangeShapeType="1"/>
          </p:cNvSpPr>
          <p:nvPr/>
        </p:nvSpPr>
        <p:spPr bwMode="auto">
          <a:xfrm>
            <a:off x="1524000" y="3733800"/>
            <a:ext cx="990600" cy="381000"/>
          </a:xfrm>
          <a:prstGeom prst="line">
            <a:avLst/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8412" name="Line 28"/>
          <p:cNvSpPr>
            <a:spLocks noChangeShapeType="1"/>
          </p:cNvSpPr>
          <p:nvPr/>
        </p:nvSpPr>
        <p:spPr bwMode="auto">
          <a:xfrm>
            <a:off x="1524000" y="4038600"/>
            <a:ext cx="990600" cy="53340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8413" name="Line 29"/>
          <p:cNvSpPr>
            <a:spLocks noChangeShapeType="1"/>
          </p:cNvSpPr>
          <p:nvPr/>
        </p:nvSpPr>
        <p:spPr bwMode="auto">
          <a:xfrm>
            <a:off x="1371600" y="4419600"/>
            <a:ext cx="1143000" cy="685800"/>
          </a:xfrm>
          <a:prstGeom prst="line">
            <a:avLst/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8414" name="Line 30"/>
          <p:cNvSpPr>
            <a:spLocks noChangeShapeType="1"/>
          </p:cNvSpPr>
          <p:nvPr/>
        </p:nvSpPr>
        <p:spPr bwMode="auto">
          <a:xfrm>
            <a:off x="1219200" y="4876800"/>
            <a:ext cx="1219200" cy="68580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8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2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28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2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28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2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28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2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28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28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28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28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28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28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28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28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28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5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528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28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5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528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28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5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528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28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5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528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28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528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28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528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386" grpId="0" autoUpdateAnimBg="0"/>
      <p:bldP spid="528387" grpId="0" autoUpdateAnimBg="0"/>
      <p:bldP spid="528388" grpId="0" autoUpdateAnimBg="0"/>
      <p:bldP spid="528389" grpId="0" autoUpdateAnimBg="0"/>
      <p:bldP spid="528390" grpId="0" autoUpdateAnimBg="0"/>
      <p:bldP spid="528391" grpId="0" autoUpdateAnimBg="0"/>
      <p:bldP spid="528392" grpId="0" autoUpdateAnimBg="0"/>
      <p:bldP spid="528393" grpId="0" autoUpdateAnimBg="0"/>
      <p:bldP spid="528394" grpId="0" autoUpdateAnimBg="0"/>
      <p:bldP spid="528395" grpId="0" autoUpdateAnimBg="0"/>
      <p:bldP spid="528396" grpId="0" autoUpdateAnimBg="0"/>
      <p:bldP spid="528397" grpId="0" autoUpdateAnimBg="0"/>
      <p:bldP spid="528399" grpId="0" autoUpdateAnimBg="0"/>
      <p:bldP spid="528400" grpId="0" autoUpdateAnimBg="0"/>
      <p:bldP spid="528401" grpId="0" animBg="1"/>
      <p:bldP spid="528402" grpId="0" animBg="1"/>
      <p:bldP spid="528403" grpId="0" animBg="1"/>
      <p:bldP spid="528404" grpId="0" animBg="1"/>
      <p:bldP spid="528405" grpId="0" animBg="1"/>
      <p:bldP spid="528406" grpId="0" animBg="1"/>
      <p:bldP spid="528407" grpId="0" animBg="1"/>
      <p:bldP spid="528408" grpId="0" animBg="1"/>
      <p:bldP spid="528409" grpId="0" animBg="1"/>
      <p:bldP spid="528410" grpId="0" animBg="1"/>
      <p:bldP spid="528411" grpId="0" animBg="1"/>
      <p:bldP spid="528412" grpId="0" animBg="1"/>
      <p:bldP spid="528413" grpId="0" animBg="1"/>
      <p:bldP spid="5284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文件和目录操作命令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31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常用的目录操作命令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32</a:t>
            </a:fld>
            <a:endParaRPr lang="en-US" altLang="zh-CN" dirty="0"/>
          </a:p>
        </p:txBody>
      </p:sp>
      <p:graphicFrame>
        <p:nvGraphicFramePr>
          <p:cNvPr id="7" name="Group 3"/>
          <p:cNvGraphicFramePr>
            <a:graphicFrameLocks noGrp="1"/>
          </p:cNvGraphicFramePr>
          <p:nvPr>
            <p:ph idx="1"/>
          </p:nvPr>
        </p:nvGraphicFramePr>
        <p:xfrm>
          <a:off x="457200" y="1600201"/>
          <a:ext cx="8229600" cy="4421087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354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5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114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命令 </a:t>
                      </a:r>
                      <a:endParaRPr kumimoji="0" lang="zh-CN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功能</a:t>
                      </a: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ls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显示文件和目录列表</a:t>
                      </a:r>
                      <a:endParaRPr kumimoji="0" lang="zh-CN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114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cd</a:t>
                      </a:r>
                      <a:endParaRPr kumimoji="0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切换目录</a:t>
                      </a:r>
                      <a:endParaRPr kumimoji="0" lang="zh-CN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114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pwd</a:t>
                      </a:r>
                      <a:endParaRPr kumimoji="0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显示当前工作目录</a:t>
                      </a:r>
                      <a:endParaRPr kumimoji="0" lang="zh-CN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114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mkdir</a:t>
                      </a:r>
                      <a:endParaRPr kumimoji="0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创建目录</a:t>
                      </a:r>
                      <a:endParaRPr kumimoji="0" lang="zh-CN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269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rmdir</a:t>
                      </a:r>
                      <a:endParaRPr kumimoji="0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删除空目录</a:t>
                      </a:r>
                      <a:endParaRPr kumimoji="0" lang="zh-CN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114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tree</a:t>
                      </a:r>
                      <a:endParaRPr kumimoji="0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显示目录树</a:t>
                      </a:r>
                      <a:endParaRPr kumimoji="0" lang="zh-CN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当前工作目录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r>
              <a:rPr lang="zh-CN" altLang="en-US" dirty="0"/>
              <a:t>用户目前所处的目录</a:t>
            </a:r>
          </a:p>
          <a:p>
            <a:r>
              <a:rPr lang="zh-CN" altLang="en-US" dirty="0"/>
              <a:t>用户登录后进入的目录通常是自己的主目录</a:t>
            </a:r>
          </a:p>
          <a:p>
            <a:r>
              <a:rPr lang="zh-CN" altLang="en-US" dirty="0"/>
              <a:t>可用  </a:t>
            </a:r>
            <a:r>
              <a:rPr lang="en-US" altLang="zh-CN" dirty="0" err="1"/>
              <a:t>pwd</a:t>
            </a:r>
            <a:r>
              <a:rPr lang="en-US" altLang="zh-CN" dirty="0"/>
              <a:t>  </a:t>
            </a:r>
            <a:r>
              <a:rPr lang="zh-CN" altLang="en-US" dirty="0"/>
              <a:t>命令查看用户的当前目录</a:t>
            </a:r>
          </a:p>
          <a:p>
            <a:r>
              <a:rPr lang="zh-CN" altLang="en-US" dirty="0"/>
              <a:t>可用 </a:t>
            </a:r>
            <a:r>
              <a:rPr lang="en-US" altLang="zh-CN" dirty="0" err="1"/>
              <a:t>cd</a:t>
            </a:r>
            <a:r>
              <a:rPr lang="en-US" altLang="zh-CN" dirty="0"/>
              <a:t> </a:t>
            </a:r>
            <a:r>
              <a:rPr lang="zh-CN" altLang="en-US" dirty="0"/>
              <a:t>命令来切换目录</a:t>
            </a:r>
          </a:p>
          <a:p>
            <a:r>
              <a:rPr lang="zh-CN" altLang="en-US" dirty="0"/>
              <a:t>一些特殊字符的特殊含义：</a:t>
            </a:r>
            <a:endParaRPr lang="en-US" altLang="zh-CN" dirty="0"/>
          </a:p>
          <a:p>
            <a:pPr lvl="1"/>
            <a:r>
              <a:rPr lang="zh-CN" altLang="en-US" dirty="0"/>
              <a:t>“ </a:t>
            </a:r>
            <a:r>
              <a:rPr lang="en-US" altLang="zh-CN" dirty="0"/>
              <a:t>.” </a:t>
            </a:r>
            <a:r>
              <a:rPr lang="zh-CN" altLang="en-US" dirty="0"/>
              <a:t>表示当前目录</a:t>
            </a:r>
          </a:p>
          <a:p>
            <a:pPr lvl="1"/>
            <a:r>
              <a:rPr lang="zh-CN" altLang="en-US" dirty="0"/>
              <a:t>“</a:t>
            </a:r>
            <a:r>
              <a:rPr lang="en-US" altLang="zh-CN" dirty="0"/>
              <a:t>..” </a:t>
            </a:r>
            <a:r>
              <a:rPr lang="zh-CN" altLang="en-US" dirty="0"/>
              <a:t>表示当前目录的上一级目录（父目录）</a:t>
            </a:r>
          </a:p>
          <a:p>
            <a:pPr lvl="1"/>
            <a:r>
              <a:rPr lang="zh-CN" altLang="en-US" dirty="0"/>
              <a:t>“</a:t>
            </a:r>
            <a:r>
              <a:rPr lang="en-US" altLang="zh-CN" dirty="0"/>
              <a:t>-” </a:t>
            </a:r>
            <a:r>
              <a:rPr lang="zh-CN" altLang="en-US" dirty="0"/>
              <a:t>表示用 </a:t>
            </a:r>
            <a:r>
              <a:rPr lang="en-US" altLang="zh-CN" dirty="0" err="1"/>
              <a:t>cd</a:t>
            </a:r>
            <a:r>
              <a:rPr lang="en-US" altLang="zh-CN" dirty="0"/>
              <a:t> </a:t>
            </a:r>
            <a:r>
              <a:rPr lang="zh-CN" altLang="en-US" dirty="0"/>
              <a:t>命令切换目录前所在的目录</a:t>
            </a:r>
          </a:p>
          <a:p>
            <a:pPr lvl="1"/>
            <a:r>
              <a:rPr lang="zh-CN" altLang="en-US" dirty="0"/>
              <a:t>“</a:t>
            </a:r>
            <a:r>
              <a:rPr lang="en-US" altLang="zh-CN" dirty="0"/>
              <a:t>~” </a:t>
            </a:r>
            <a:r>
              <a:rPr lang="zh-CN" altLang="en-US" dirty="0"/>
              <a:t>表示用户主目录的绝对路径名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33</a:t>
            </a:fld>
            <a:endParaRPr lang="en-US" altLang="zh-C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路径 </a:t>
            </a:r>
            <a:r>
              <a:rPr lang="en-US" altLang="zh-CN" dirty="0"/>
              <a:t>(path)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路径是指文件或目录在文件系统中所处的位置</a:t>
            </a:r>
            <a:endParaRPr lang="en-US" altLang="zh-CN" dirty="0"/>
          </a:p>
          <a:p>
            <a:r>
              <a:rPr lang="zh-CN" altLang="en-US" dirty="0"/>
              <a:t>绝对路径 </a:t>
            </a:r>
          </a:p>
          <a:p>
            <a:pPr lvl="1"/>
            <a:r>
              <a:rPr lang="zh-CN" altLang="en-US" dirty="0"/>
              <a:t>以斜线（</a:t>
            </a:r>
            <a:r>
              <a:rPr lang="en-US" altLang="zh-CN" dirty="0"/>
              <a:t>/</a:t>
            </a:r>
            <a:r>
              <a:rPr lang="zh-CN" altLang="en-US" dirty="0"/>
              <a:t>）开头 </a:t>
            </a:r>
          </a:p>
          <a:p>
            <a:pPr lvl="1"/>
            <a:r>
              <a:rPr lang="zh-CN" altLang="en-US" dirty="0"/>
              <a:t>描述到文件位置的完整说明 </a:t>
            </a:r>
          </a:p>
          <a:p>
            <a:pPr lvl="1"/>
            <a:r>
              <a:rPr lang="zh-CN" altLang="en-US" dirty="0"/>
              <a:t>任何时候你想指定文件名的时候都可以使用 </a:t>
            </a:r>
          </a:p>
          <a:p>
            <a:r>
              <a:rPr lang="zh-CN" altLang="en-US" dirty="0"/>
              <a:t>相对路径 </a:t>
            </a:r>
          </a:p>
          <a:p>
            <a:pPr lvl="1"/>
            <a:r>
              <a:rPr lang="zh-CN" altLang="en-US" dirty="0"/>
              <a:t>不以斜线（</a:t>
            </a:r>
            <a:r>
              <a:rPr lang="en-US" altLang="zh-CN" dirty="0"/>
              <a:t>/</a:t>
            </a:r>
            <a:r>
              <a:rPr lang="zh-CN" altLang="en-US" dirty="0"/>
              <a:t>）开头 </a:t>
            </a:r>
          </a:p>
          <a:p>
            <a:pPr lvl="1"/>
            <a:r>
              <a:rPr lang="zh-CN" altLang="en-US" dirty="0"/>
              <a:t>指定相对于你的当前工作目录而言的位置 </a:t>
            </a:r>
          </a:p>
          <a:p>
            <a:pPr lvl="1"/>
            <a:r>
              <a:rPr lang="zh-CN" altLang="en-US" dirty="0"/>
              <a:t>可以被用作指定文件名的简捷方式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34</a:t>
            </a:fld>
            <a:endParaRPr lang="en-US" altLang="zh-C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ls</a:t>
            </a:r>
            <a:r>
              <a:rPr lang="zh-CN" altLang="en-US" dirty="0"/>
              <a:t>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功能：</a:t>
            </a:r>
            <a:r>
              <a:rPr lang="zh-CN" altLang="zh-CN" sz="3200" dirty="0">
                <a:ea typeface="黑体" pitchFamily="49" charset="-122"/>
              </a:rPr>
              <a:t>显示文件或目录信息</a:t>
            </a:r>
            <a:endParaRPr lang="en-US" altLang="zh-CN" sz="3200" dirty="0">
              <a:ea typeface="黑体" pitchFamily="49" charset="-122"/>
            </a:endParaRPr>
          </a:p>
          <a:p>
            <a:r>
              <a:rPr lang="zh-CN" altLang="en-US" dirty="0"/>
              <a:t>格式：</a:t>
            </a:r>
            <a:r>
              <a:rPr lang="en-US" altLang="zh-CN" dirty="0">
                <a:solidFill>
                  <a:srgbClr val="006400"/>
                </a:solidFill>
                <a:latin typeface="Courier New" pitchFamily="49" charset="0"/>
              </a:rPr>
              <a:t> </a:t>
            </a:r>
            <a:r>
              <a:rPr lang="en-US" altLang="zh-CN" dirty="0" err="1">
                <a:solidFill>
                  <a:srgbClr val="006400"/>
                </a:solidFill>
                <a:latin typeface="Courier New" pitchFamily="49" charset="0"/>
              </a:rPr>
              <a:t>ls</a:t>
            </a:r>
            <a:r>
              <a:rPr lang="en-US" altLang="zh-CN" dirty="0">
                <a:solidFill>
                  <a:srgbClr val="006600"/>
                </a:solidFill>
                <a:latin typeface="Arial Unicode MS" pitchFamily="34" charset="-122"/>
              </a:rPr>
              <a:t>  </a:t>
            </a:r>
            <a:r>
              <a:rPr lang="en-US" altLang="zh-CN" dirty="0">
                <a:solidFill>
                  <a:srgbClr val="0000CC"/>
                </a:solidFill>
                <a:latin typeface="Arial Unicode MS" pitchFamily="34" charset="-122"/>
              </a:rPr>
              <a:t>[</a:t>
            </a:r>
            <a:r>
              <a:rPr lang="zh-CN" altLang="en-US" dirty="0">
                <a:solidFill>
                  <a:srgbClr val="0000CC"/>
                </a:solidFill>
                <a:latin typeface="Arial Unicode MS" pitchFamily="34" charset="-122"/>
              </a:rPr>
              <a:t>选项]   [目录或是文件]</a:t>
            </a:r>
            <a:r>
              <a:rPr lang="zh-CN" altLang="en-US" dirty="0">
                <a:solidFill>
                  <a:srgbClr val="006600"/>
                </a:solidFill>
                <a:latin typeface="Arial Unicode MS" pitchFamily="34" charset="-122"/>
              </a:rPr>
              <a:t> </a:t>
            </a:r>
            <a:endParaRPr lang="en-US" altLang="zh-CN" dirty="0">
              <a:solidFill>
                <a:srgbClr val="006600"/>
              </a:solidFill>
              <a:latin typeface="Arial Unicode MS" pitchFamily="34" charset="-122"/>
            </a:endParaRPr>
          </a:p>
          <a:p>
            <a:r>
              <a:rPr lang="zh-CN" altLang="en-US" dirty="0"/>
              <a:t>说明：</a:t>
            </a:r>
            <a:endParaRPr lang="en-US" altLang="zh-CN" dirty="0"/>
          </a:p>
          <a:p>
            <a:pPr lvl="1"/>
            <a:r>
              <a:rPr lang="zh-CN" altLang="en-US" dirty="0"/>
              <a:t>对于目录，该命令将列出其中的所有子目录与文件。</a:t>
            </a:r>
          </a:p>
          <a:p>
            <a:pPr lvl="1"/>
            <a:r>
              <a:rPr lang="zh-CN" altLang="en-US" dirty="0"/>
              <a:t>对于文件，</a:t>
            </a:r>
            <a:r>
              <a:rPr lang="en-US" altLang="zh-CN" dirty="0" err="1"/>
              <a:t>ls</a:t>
            </a:r>
            <a:r>
              <a:rPr lang="en-US" altLang="zh-CN" dirty="0"/>
              <a:t> </a:t>
            </a:r>
            <a:r>
              <a:rPr lang="zh-CN" altLang="en-US" dirty="0"/>
              <a:t>将输出其文件名以及所要求的其他信息。</a:t>
            </a:r>
          </a:p>
          <a:p>
            <a:pPr lvl="1"/>
            <a:r>
              <a:rPr lang="zh-CN" altLang="en-US" dirty="0"/>
              <a:t>默认情况下，输出条目按字母顺序排序。</a:t>
            </a:r>
          </a:p>
          <a:p>
            <a:pPr lvl="1"/>
            <a:r>
              <a:rPr lang="zh-CN" altLang="en-US" dirty="0"/>
              <a:t>当未给出目录名或文件名时，就显示当前目录的信息。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35</a:t>
            </a:fld>
            <a:endParaRPr lang="en-US" altLang="zh-CN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ls</a:t>
            </a:r>
            <a:r>
              <a:rPr lang="zh-CN" altLang="en-US" dirty="0"/>
              <a:t>命令选项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1" cy="4114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46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3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90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选项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90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-a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列出目录下的所有文件，包括以 </a:t>
                      </a:r>
                      <a:r>
                        <a:rPr lang="en-US" altLang="zh-CN" sz="2400" dirty="0"/>
                        <a:t>. </a:t>
                      </a:r>
                      <a:r>
                        <a:rPr lang="zh-CN" altLang="en-US" sz="2400" dirty="0"/>
                        <a:t>开头的隐含文件。</a:t>
                      </a:r>
                      <a:endParaRPr lang="en-US" altLang="zh-C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90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-l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列出文件的详细信息，通常称为“长格式”。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0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-d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输入参数是目录时，只显示该目录本身。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90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-A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显示除  “</a:t>
                      </a:r>
                      <a:r>
                        <a:rPr lang="en-US" altLang="zh-CN" sz="2400" dirty="0"/>
                        <a:t>.” </a:t>
                      </a:r>
                      <a:r>
                        <a:rPr lang="zh-CN" altLang="en-US" sz="2400" dirty="0"/>
                        <a:t>和 “</a:t>
                      </a:r>
                      <a:r>
                        <a:rPr lang="en-US" altLang="zh-CN" sz="2400" dirty="0"/>
                        <a:t>..” </a:t>
                      </a:r>
                      <a:r>
                        <a:rPr lang="zh-CN" altLang="en-US" sz="2400" dirty="0"/>
                        <a:t>外的所有文件。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90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-R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递归地列出所有子目录下的文件。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90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-h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以人类易读的单位显示文件大小。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90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-S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以文件大小排序输出。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490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-t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以时间排序输出。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36</a:t>
            </a:fld>
            <a:endParaRPr lang="en-US" altLang="zh-CN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ls</a:t>
            </a:r>
            <a:r>
              <a:rPr lang="zh-CN" altLang="en-US" dirty="0"/>
              <a:t>命令举例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37</a:t>
            </a:fld>
            <a:endParaRPr lang="en-US" altLang="zh-CN" dirty="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1" cy="42062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458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0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ls</a:t>
                      </a:r>
                      <a:r>
                        <a:rPr lang="en-US" altLang="zh-CN" sz="2400" dirty="0"/>
                        <a:t>	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列表显示当前目录下的文件和目录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ls</a:t>
                      </a:r>
                      <a:r>
                        <a:rPr lang="en-US" altLang="zh-CN" sz="2400" dirty="0"/>
                        <a:t> -a	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列表显示当前目录下的文件和目录（包括隐含文件和目录）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ls</a:t>
                      </a:r>
                      <a:r>
                        <a:rPr lang="en-US" altLang="zh-CN" sz="2400" dirty="0"/>
                        <a:t> -l	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以长格式列表显示结果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ls</a:t>
                      </a:r>
                      <a:r>
                        <a:rPr lang="en-US" altLang="zh-CN" sz="2400" dirty="0"/>
                        <a:t> -R	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递归地显示当前目录及其子目录下的文件和目录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0648"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ls</a:t>
                      </a:r>
                      <a:r>
                        <a:rPr lang="en-US" altLang="zh-CN" sz="2400" dirty="0"/>
                        <a:t> -dl /</a:t>
                      </a:r>
                      <a:r>
                        <a:rPr lang="en-US" altLang="zh-CN" sz="2400" dirty="0" err="1"/>
                        <a:t>usr</a:t>
                      </a:r>
                      <a:r>
                        <a:rPr lang="en-US" altLang="zh-CN" sz="2400" dirty="0"/>
                        <a:t>/share/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仅显示</a:t>
                      </a:r>
                      <a:r>
                        <a:rPr lang="en-US" altLang="zh-CN" sz="2400" dirty="0"/>
                        <a:t>/</a:t>
                      </a:r>
                      <a:r>
                        <a:rPr lang="en-US" altLang="zh-CN" sz="2400" dirty="0" err="1"/>
                        <a:t>usr</a:t>
                      </a:r>
                      <a:r>
                        <a:rPr lang="en-US" altLang="zh-CN" sz="2400" dirty="0"/>
                        <a:t>/share/</a:t>
                      </a:r>
                      <a:r>
                        <a:rPr lang="zh-CN" altLang="en-US" sz="2400" dirty="0"/>
                        <a:t>目录本身，而非</a:t>
                      </a:r>
                      <a:r>
                        <a:rPr lang="en-US" altLang="zh-CN" sz="2400" dirty="0"/>
                        <a:t>/</a:t>
                      </a:r>
                      <a:r>
                        <a:rPr lang="en-US" altLang="zh-CN" sz="2400" dirty="0" err="1"/>
                        <a:t>usr</a:t>
                      </a:r>
                      <a:r>
                        <a:rPr lang="en-US" altLang="zh-CN" sz="2400" dirty="0"/>
                        <a:t>/share/ </a:t>
                      </a:r>
                      <a:r>
                        <a:rPr lang="zh-CN" altLang="en-US" sz="2400" dirty="0"/>
                        <a:t>目录中的内容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ls</a:t>
                      </a:r>
                      <a:r>
                        <a:rPr lang="en-US" altLang="zh-CN" sz="2400" dirty="0"/>
                        <a:t> -</a:t>
                      </a:r>
                      <a:r>
                        <a:rPr lang="en-US" altLang="zh-CN" sz="2400" dirty="0" err="1"/>
                        <a:t>lt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按最后修改时间顺序，以长格式列出当前目录下的文件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mkdir</a:t>
            </a:r>
            <a:r>
              <a:rPr lang="zh-CN" altLang="en-US" dirty="0"/>
              <a:t>和</a:t>
            </a:r>
            <a:r>
              <a:rPr lang="en-US" altLang="zh-CN" dirty="0"/>
              <a:t>tree</a:t>
            </a:r>
            <a:r>
              <a:rPr lang="zh-CN" altLang="en-US" dirty="0"/>
              <a:t>命令举例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mkdir</a:t>
            </a:r>
            <a:endParaRPr lang="en-US" altLang="zh-CN" dirty="0"/>
          </a:p>
          <a:p>
            <a:pPr lvl="1"/>
            <a:r>
              <a:rPr lang="en-US" altLang="zh-CN" dirty="0" err="1"/>
              <a:t>mkdir</a:t>
            </a:r>
            <a:r>
              <a:rPr lang="en-US" altLang="zh-CN" dirty="0"/>
              <a:t> /home/</a:t>
            </a:r>
            <a:r>
              <a:rPr lang="en-US" altLang="zh-CN" dirty="0" err="1"/>
              <a:t>lrj</a:t>
            </a:r>
            <a:r>
              <a:rPr lang="en-US" altLang="zh-CN" dirty="0"/>
              <a:t>/</a:t>
            </a:r>
            <a:r>
              <a:rPr lang="en-US" altLang="zh-CN" dirty="0" err="1"/>
              <a:t>mybin</a:t>
            </a:r>
            <a:r>
              <a:rPr lang="en-US" altLang="zh-CN" dirty="0"/>
              <a:t>	#</a:t>
            </a:r>
            <a:r>
              <a:rPr lang="zh-CN" altLang="en-US" dirty="0"/>
              <a:t>创建一个空目录</a:t>
            </a:r>
          </a:p>
          <a:p>
            <a:pPr lvl="1"/>
            <a:r>
              <a:rPr lang="en-US" altLang="zh-CN" dirty="0" err="1"/>
              <a:t>mkdir</a:t>
            </a:r>
            <a:r>
              <a:rPr lang="en-US" altLang="zh-CN" dirty="0"/>
              <a:t> -p </a:t>
            </a:r>
            <a:r>
              <a:rPr lang="en-US" altLang="zh-CN" dirty="0" err="1"/>
              <a:t>mydoc</a:t>
            </a:r>
            <a:r>
              <a:rPr lang="en-US" altLang="zh-CN" dirty="0"/>
              <a:t>/FAQ	#</a:t>
            </a:r>
            <a:r>
              <a:rPr lang="zh-CN" altLang="en-US" dirty="0"/>
              <a:t>创建一个空目录树</a:t>
            </a:r>
          </a:p>
          <a:p>
            <a:pPr lvl="1"/>
            <a:r>
              <a:rPr lang="en-US" altLang="zh-CN" dirty="0" err="1"/>
              <a:t>mkdir</a:t>
            </a:r>
            <a:r>
              <a:rPr lang="en-US" altLang="zh-CN" dirty="0"/>
              <a:t> -p /</a:t>
            </a:r>
            <a:r>
              <a:rPr lang="en-US" altLang="zh-CN" dirty="0" err="1"/>
              <a:t>srv</a:t>
            </a:r>
            <a:r>
              <a:rPr lang="en-US" altLang="zh-CN" dirty="0"/>
              <a:t>/www/</a:t>
            </a:r>
            <a:r>
              <a:rPr lang="en-US" altLang="zh-CN" dirty="0">
                <a:solidFill>
                  <a:srgbClr val="FF0000"/>
                </a:solidFill>
              </a:rPr>
              <a:t>{</a:t>
            </a:r>
            <a:r>
              <a:rPr lang="en-US" altLang="zh-CN" dirty="0" err="1"/>
              <a:t>abc</a:t>
            </a:r>
            <a:r>
              <a:rPr lang="en-US" altLang="zh-CN" dirty="0" err="1">
                <a:solidFill>
                  <a:srgbClr val="FF0000"/>
                </a:solidFill>
              </a:rPr>
              <a:t>,</a:t>
            </a:r>
            <a:r>
              <a:rPr lang="en-US" altLang="zh-CN" dirty="0" err="1"/>
              <a:t>bcd</a:t>
            </a:r>
            <a:r>
              <a:rPr lang="en-US" altLang="zh-CN" dirty="0">
                <a:solidFill>
                  <a:srgbClr val="FF0000"/>
                </a:solidFill>
              </a:rPr>
              <a:t>}</a:t>
            </a:r>
            <a:r>
              <a:rPr lang="en-US" altLang="zh-CN" dirty="0"/>
              <a:t>/</a:t>
            </a:r>
            <a:r>
              <a:rPr lang="en-US" altLang="zh-CN" dirty="0" err="1"/>
              <a:t>htdocs</a:t>
            </a:r>
            <a:r>
              <a:rPr lang="en-US" altLang="zh-CN" dirty="0"/>
              <a:t>	#</a:t>
            </a:r>
            <a:r>
              <a:rPr lang="zh-CN" altLang="en-US" dirty="0"/>
              <a:t>创建</a:t>
            </a:r>
            <a:r>
              <a:rPr lang="en-US" altLang="zh-CN" dirty="0"/>
              <a:t>/</a:t>
            </a:r>
            <a:r>
              <a:rPr lang="en-US" altLang="zh-CN" dirty="0" err="1"/>
              <a:t>srv</a:t>
            </a:r>
            <a:r>
              <a:rPr lang="en-US" altLang="zh-CN" dirty="0"/>
              <a:t>/www/</a:t>
            </a:r>
            <a:r>
              <a:rPr lang="en-US" altLang="zh-CN" dirty="0" err="1"/>
              <a:t>abc</a:t>
            </a:r>
            <a:r>
              <a:rPr lang="en-US" altLang="zh-CN" dirty="0"/>
              <a:t>/</a:t>
            </a:r>
            <a:r>
              <a:rPr lang="en-US" altLang="zh-CN" dirty="0" err="1"/>
              <a:t>htdocs</a:t>
            </a:r>
            <a:r>
              <a:rPr lang="zh-CN" altLang="en-US" dirty="0"/>
              <a:t>和</a:t>
            </a:r>
            <a:r>
              <a:rPr lang="en-US" altLang="zh-CN" dirty="0"/>
              <a:t>/</a:t>
            </a:r>
            <a:r>
              <a:rPr lang="en-US" altLang="zh-CN" dirty="0" err="1"/>
              <a:t>srv</a:t>
            </a:r>
            <a:r>
              <a:rPr lang="en-US" altLang="zh-CN" dirty="0"/>
              <a:t>/www/</a:t>
            </a:r>
            <a:r>
              <a:rPr lang="en-US" altLang="zh-CN" dirty="0" err="1"/>
              <a:t>bcd</a:t>
            </a:r>
            <a:r>
              <a:rPr lang="en-US" altLang="zh-CN" dirty="0"/>
              <a:t>/</a:t>
            </a:r>
            <a:r>
              <a:rPr lang="en-US" altLang="zh-CN" dirty="0" err="1"/>
              <a:t>htdocs</a:t>
            </a:r>
            <a:r>
              <a:rPr lang="zh-CN" altLang="en-US" dirty="0"/>
              <a:t>目录</a:t>
            </a:r>
            <a:endParaRPr lang="en-US" altLang="zh-CN" dirty="0"/>
          </a:p>
          <a:p>
            <a:r>
              <a:rPr lang="en-US" altLang="zh-CN" dirty="0"/>
              <a:t>tree</a:t>
            </a:r>
          </a:p>
          <a:p>
            <a:pPr lvl="1"/>
            <a:r>
              <a:rPr lang="en-US" altLang="zh-CN" dirty="0"/>
              <a:t>tree 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en-US" altLang="zh-CN" dirty="0" err="1"/>
              <a:t>srv</a:t>
            </a:r>
            <a:r>
              <a:rPr lang="en-US" altLang="zh-CN" dirty="0"/>
              <a:t>/www                    # </a:t>
            </a:r>
            <a:r>
              <a:rPr lang="zh-CN" altLang="en-US" dirty="0"/>
              <a:t>显示</a:t>
            </a:r>
            <a:r>
              <a:rPr lang="en-US" altLang="zh-CN" dirty="0"/>
              <a:t>/</a:t>
            </a:r>
            <a:r>
              <a:rPr lang="en-US" altLang="zh-CN" dirty="0" err="1"/>
              <a:t>srv</a:t>
            </a:r>
            <a:r>
              <a:rPr lang="en-US" altLang="zh-CN" dirty="0"/>
              <a:t>/www </a:t>
            </a:r>
            <a:r>
              <a:rPr lang="zh-CN" altLang="en-US" dirty="0"/>
              <a:t>目录树</a:t>
            </a:r>
            <a:endParaRPr lang="en-US" altLang="zh-CN" dirty="0"/>
          </a:p>
          <a:p>
            <a:pPr lvl="1"/>
            <a:r>
              <a:rPr lang="en-US" altLang="zh-CN" dirty="0"/>
              <a:t>tree -L 3 /</a:t>
            </a:r>
            <a:r>
              <a:rPr lang="en-US" altLang="zh-CN" dirty="0" err="1"/>
              <a:t>srv</a:t>
            </a:r>
            <a:r>
              <a:rPr lang="en-US" altLang="zh-CN" dirty="0"/>
              <a:t>     #</a:t>
            </a:r>
            <a:r>
              <a:rPr lang="zh-CN" altLang="en-US" dirty="0"/>
              <a:t>显示 </a:t>
            </a:r>
            <a:r>
              <a:rPr lang="en-US" altLang="zh-CN" dirty="0"/>
              <a:t>/</a:t>
            </a:r>
            <a:r>
              <a:rPr lang="en-US" altLang="zh-CN" dirty="0" err="1"/>
              <a:t>srv</a:t>
            </a:r>
            <a:r>
              <a:rPr lang="en-US" altLang="zh-CN" dirty="0"/>
              <a:t>/ </a:t>
            </a:r>
            <a:r>
              <a:rPr lang="zh-CN" altLang="en-US" dirty="0"/>
              <a:t>的</a:t>
            </a:r>
            <a:r>
              <a:rPr lang="en-US" altLang="zh-CN" dirty="0"/>
              <a:t> 3</a:t>
            </a:r>
            <a:r>
              <a:rPr lang="zh-CN" altLang="en-US" dirty="0"/>
              <a:t>级目录树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38</a:t>
            </a:fld>
            <a:endParaRPr lang="en-US" altLang="zh-CN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pwd</a:t>
            </a:r>
            <a:r>
              <a:rPr lang="zh-CN" altLang="en-US" dirty="0"/>
              <a:t>和</a:t>
            </a:r>
            <a:r>
              <a:rPr lang="en-US" altLang="zh-CN" dirty="0" err="1"/>
              <a:t>cd</a:t>
            </a:r>
            <a:r>
              <a:rPr lang="zh-CN" altLang="en-US" dirty="0"/>
              <a:t>命令举例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/>
              <a:t>$ </a:t>
            </a:r>
            <a:r>
              <a:rPr lang="en-US" altLang="zh-CN" dirty="0" err="1"/>
              <a:t>pwd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$ </a:t>
            </a:r>
            <a:r>
              <a:rPr lang="en-US" altLang="zh-CN" dirty="0" err="1"/>
              <a:t>cd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$ </a:t>
            </a:r>
            <a:r>
              <a:rPr lang="en-US" altLang="zh-CN" dirty="0" err="1"/>
              <a:t>cd</a:t>
            </a:r>
            <a:r>
              <a:rPr lang="en-US" altLang="zh-CN" dirty="0"/>
              <a:t> /some/dir/</a:t>
            </a:r>
          </a:p>
          <a:p>
            <a:pPr>
              <a:buNone/>
            </a:pPr>
            <a:r>
              <a:rPr lang="en-US" altLang="zh-CN" dirty="0"/>
              <a:t>$ </a:t>
            </a:r>
            <a:r>
              <a:rPr lang="en-US" altLang="zh-CN" dirty="0" err="1"/>
              <a:t>cd</a:t>
            </a:r>
            <a:r>
              <a:rPr lang="en-US" altLang="zh-CN" dirty="0"/>
              <a:t> ~</a:t>
            </a:r>
          </a:p>
          <a:p>
            <a:pPr>
              <a:buNone/>
            </a:pPr>
            <a:r>
              <a:rPr lang="en-US" altLang="zh-CN" dirty="0"/>
              <a:t>$ </a:t>
            </a:r>
            <a:r>
              <a:rPr lang="en-US" altLang="zh-CN" dirty="0" err="1"/>
              <a:t>cd</a:t>
            </a:r>
            <a:r>
              <a:rPr lang="en-US" altLang="zh-CN" dirty="0"/>
              <a:t> ..</a:t>
            </a:r>
          </a:p>
          <a:p>
            <a:pPr>
              <a:buNone/>
            </a:pPr>
            <a:r>
              <a:rPr lang="en-US" altLang="zh-CN" dirty="0"/>
              <a:t>$ </a:t>
            </a:r>
            <a:r>
              <a:rPr lang="en-US" altLang="zh-CN" dirty="0" err="1"/>
              <a:t>cd</a:t>
            </a:r>
            <a:r>
              <a:rPr lang="en-US" altLang="zh-CN" dirty="0"/>
              <a:t> ../..</a:t>
            </a:r>
          </a:p>
          <a:p>
            <a:pPr>
              <a:buNone/>
            </a:pPr>
            <a:r>
              <a:rPr lang="en-US" altLang="zh-CN" dirty="0"/>
              <a:t>$ </a:t>
            </a:r>
            <a:r>
              <a:rPr lang="en-US" altLang="zh-CN" dirty="0" err="1"/>
              <a:t>cd</a:t>
            </a:r>
            <a:r>
              <a:rPr lang="en-US" altLang="zh-CN" dirty="0"/>
              <a:t> -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39</a:t>
            </a:fld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及其功能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/>
          <a:p>
            <a:pPr algn="ctr"/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pPr algn="ctr"/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常用的文件操作命令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457200" y="1600201"/>
          <a:ext cx="8229601" cy="4369032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95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5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787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命令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功能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93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touch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生成一个空文件或更改文件的时间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3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cp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复制文件或目录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3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mv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移动文件或目录、文件或目录改名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33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rm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删除文件或目录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59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ln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建立链接文件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29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find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查找文件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29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file/stat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查看文件类型或文件属性信息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40</a:t>
            </a:fld>
            <a:endParaRPr lang="en-US" altLang="zh-CN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touch</a:t>
            </a:r>
            <a:r>
              <a:rPr lang="zh-CN" altLang="en-US" dirty="0"/>
              <a:t>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zh-CN" altLang="en-US" sz="2800" dirty="0"/>
              <a:t>功能：生成新的空文件或更改现有文件的时间</a:t>
            </a:r>
          </a:p>
          <a:p>
            <a:pPr lvl="1"/>
            <a:r>
              <a:rPr lang="zh-CN" altLang="en-US" dirty="0"/>
              <a:t>若文件不存在，系统会建立一个文件</a:t>
            </a:r>
          </a:p>
          <a:p>
            <a:pPr lvl="1"/>
            <a:r>
              <a:rPr lang="zh-CN" altLang="en-US" dirty="0"/>
              <a:t>默认情况下将文件的时间记录改为当前时间</a:t>
            </a:r>
            <a:endParaRPr lang="en-US" altLang="zh-CN" dirty="0"/>
          </a:p>
          <a:p>
            <a:r>
              <a:rPr lang="zh-CN" altLang="zh-CN" sz="2800" dirty="0"/>
              <a:t>格式：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touch [</a:t>
            </a:r>
            <a:r>
              <a:rPr lang="zh-CN" altLang="zh-CN" dirty="0">
                <a:solidFill>
                  <a:schemeClr val="accent6">
                    <a:lumMod val="75000"/>
                  </a:schemeClr>
                </a:solidFill>
              </a:rPr>
              <a:t>参数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] &lt;</a:t>
            </a:r>
            <a:r>
              <a:rPr lang="zh-CN" altLang="zh-CN" dirty="0">
                <a:solidFill>
                  <a:schemeClr val="accent6">
                    <a:lumMod val="75000"/>
                  </a:schemeClr>
                </a:solidFill>
              </a:rPr>
              <a:t>文件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&gt; </a:t>
            </a:r>
            <a:r>
              <a:rPr lang="zh-CN" altLang="zh-CN" dirty="0">
                <a:solidFill>
                  <a:schemeClr val="accent6">
                    <a:lumMod val="75000"/>
                  </a:schemeClr>
                </a:solidFill>
              </a:rPr>
              <a:t>…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sz="2800" dirty="0"/>
              <a:t>参数</a:t>
            </a:r>
            <a:endParaRPr lang="en-US" altLang="zh-CN" sz="2800" dirty="0"/>
          </a:p>
          <a:p>
            <a:pPr lvl="1"/>
            <a:r>
              <a:rPr lang="en-US" altLang="zh-CN" sz="2400" dirty="0"/>
              <a:t>-a : </a:t>
            </a:r>
            <a:r>
              <a:rPr lang="zh-CN" altLang="en-US" sz="2400" dirty="0"/>
              <a:t>只更改访问时间。</a:t>
            </a:r>
          </a:p>
          <a:p>
            <a:pPr lvl="1"/>
            <a:r>
              <a:rPr lang="en-US" altLang="zh-CN" sz="2400" dirty="0"/>
              <a:t>-m : </a:t>
            </a:r>
            <a:r>
              <a:rPr lang="zh-CN" altLang="en-US" sz="2400" dirty="0"/>
              <a:t>只更改修改时间。</a:t>
            </a:r>
          </a:p>
          <a:p>
            <a:pPr lvl="1"/>
            <a:r>
              <a:rPr lang="en-US" altLang="zh-CN" sz="2400" dirty="0"/>
              <a:t>-t &lt;STAMP&gt; : </a:t>
            </a:r>
            <a:r>
              <a:rPr lang="zh-CN" altLang="en-US" sz="2400" dirty="0"/>
              <a:t>使用</a:t>
            </a:r>
            <a:r>
              <a:rPr lang="en-US" altLang="zh-CN" sz="2400" dirty="0"/>
              <a:t>[[CC]YY]</a:t>
            </a:r>
            <a:r>
              <a:rPr lang="en-US" altLang="zh-CN" sz="2400" dirty="0" err="1"/>
              <a:t>MMDDhhmm</a:t>
            </a:r>
            <a:r>
              <a:rPr lang="en-US" altLang="zh-CN" sz="2400" dirty="0"/>
              <a:t>[.</a:t>
            </a:r>
            <a:r>
              <a:rPr lang="en-US" altLang="zh-CN" sz="2400" dirty="0" err="1"/>
              <a:t>ss</a:t>
            </a:r>
            <a:r>
              <a:rPr lang="en-US" altLang="zh-CN" sz="2400" dirty="0"/>
              <a:t>]</a:t>
            </a:r>
            <a:r>
              <a:rPr lang="zh-CN" altLang="en-US" sz="2400" dirty="0"/>
              <a:t>格式的时间而非当前时间。</a:t>
            </a:r>
          </a:p>
          <a:p>
            <a:pPr lvl="1"/>
            <a:r>
              <a:rPr lang="en-US" altLang="zh-CN" sz="2400" dirty="0"/>
              <a:t>-r &lt;</a:t>
            </a:r>
            <a:r>
              <a:rPr lang="zh-CN" altLang="en-US" sz="2400" dirty="0"/>
              <a:t>参考文件或目录</a:t>
            </a:r>
            <a:r>
              <a:rPr lang="en-US" altLang="zh-CN" sz="2400" dirty="0"/>
              <a:t>&gt; : </a:t>
            </a:r>
            <a:r>
              <a:rPr lang="zh-CN" altLang="en-US" sz="2400" dirty="0"/>
              <a:t>使用指定文件的时间属性而非当前时间。</a:t>
            </a:r>
            <a:endParaRPr lang="zh-CN" altLang="zh-CN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41</a:t>
            </a:fld>
            <a:endParaRPr lang="en-US" altLang="zh-CN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touch</a:t>
            </a:r>
            <a:r>
              <a:rPr lang="zh-CN" altLang="en-US" dirty="0"/>
              <a:t>命令举例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/>
              <a:t> $ touch </a:t>
            </a:r>
            <a:r>
              <a:rPr lang="en-US" altLang="zh-CN" dirty="0" err="1"/>
              <a:t>newfile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$ touch  file</a:t>
            </a:r>
          </a:p>
          <a:p>
            <a:pPr>
              <a:buNone/>
            </a:pPr>
            <a:r>
              <a:rPr lang="en-US" altLang="zh-CN" dirty="0"/>
              <a:t> $ touch  -a file</a:t>
            </a:r>
          </a:p>
          <a:p>
            <a:pPr>
              <a:buNone/>
            </a:pPr>
            <a:r>
              <a:rPr lang="en-US" altLang="zh-CN" dirty="0"/>
              <a:t> $ touch  -m file</a:t>
            </a:r>
          </a:p>
          <a:p>
            <a:pPr>
              <a:buNone/>
            </a:pPr>
            <a:r>
              <a:rPr lang="en-US" altLang="zh-CN" dirty="0"/>
              <a:t> $ touch  -t 200701311200  file </a:t>
            </a:r>
          </a:p>
          <a:p>
            <a:pPr>
              <a:buNone/>
            </a:pPr>
            <a:r>
              <a:rPr lang="en-US" altLang="zh-CN" dirty="0"/>
              <a:t> $ touch  -r </a:t>
            </a:r>
            <a:r>
              <a:rPr lang="en-US" altLang="zh-CN" dirty="0" err="1"/>
              <a:t>oldfile</a:t>
            </a:r>
            <a:r>
              <a:rPr lang="en-US" altLang="zh-CN" dirty="0"/>
              <a:t>  </a:t>
            </a:r>
            <a:r>
              <a:rPr lang="en-US" altLang="zh-CN" dirty="0" err="1"/>
              <a:t>newfile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42</a:t>
            </a:fld>
            <a:endParaRPr lang="en-US" altLang="zh-CN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文件的时间戳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en-US" altLang="zh-CN" dirty="0"/>
              <a:t>GNU/Linux </a:t>
            </a:r>
            <a:r>
              <a:rPr lang="zh-CN" altLang="en-US" dirty="0"/>
              <a:t>文件的</a:t>
            </a:r>
            <a:r>
              <a:rPr lang="en-US" altLang="zh-CN" dirty="0"/>
              <a:t>3</a:t>
            </a:r>
            <a:r>
              <a:rPr lang="zh-CN" altLang="en-US" dirty="0"/>
              <a:t>种类型的时间戳： </a:t>
            </a:r>
          </a:p>
          <a:p>
            <a:pPr lvl="1"/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mtime</a:t>
            </a:r>
            <a:r>
              <a:rPr lang="en-US" altLang="zh-CN" dirty="0"/>
              <a:t>: </a:t>
            </a:r>
            <a:r>
              <a:rPr lang="zh-CN" altLang="en-US" dirty="0"/>
              <a:t>最后修改时间 </a:t>
            </a:r>
            <a:r>
              <a:rPr lang="en-US" altLang="zh-CN" dirty="0"/>
              <a:t>(</a:t>
            </a:r>
            <a:r>
              <a:rPr lang="en-US" altLang="zh-CN" dirty="0" err="1"/>
              <a:t>ls</a:t>
            </a:r>
            <a:r>
              <a:rPr lang="en-US" altLang="zh-CN" dirty="0"/>
              <a:t> -</a:t>
            </a:r>
            <a:r>
              <a:rPr lang="en-US" altLang="zh-CN" dirty="0" err="1"/>
              <a:t>lt</a:t>
            </a:r>
            <a:r>
              <a:rPr lang="en-US" altLang="zh-CN" dirty="0"/>
              <a:t>) </a:t>
            </a:r>
          </a:p>
          <a:p>
            <a:pPr lvl="1"/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ctime</a:t>
            </a:r>
            <a:r>
              <a:rPr lang="en-US" altLang="zh-CN" dirty="0"/>
              <a:t>: </a:t>
            </a:r>
            <a:r>
              <a:rPr lang="zh-CN" altLang="en-US" dirty="0"/>
              <a:t>状态改变时间 </a:t>
            </a:r>
            <a:r>
              <a:rPr lang="en-US" altLang="zh-CN" dirty="0"/>
              <a:t>(</a:t>
            </a:r>
            <a:r>
              <a:rPr lang="en-US" altLang="zh-CN" dirty="0" err="1"/>
              <a:t>ls</a:t>
            </a:r>
            <a:r>
              <a:rPr lang="en-US" altLang="zh-CN" dirty="0"/>
              <a:t> -</a:t>
            </a:r>
            <a:r>
              <a:rPr lang="en-US" altLang="zh-CN" dirty="0" err="1"/>
              <a:t>lc</a:t>
            </a:r>
            <a:r>
              <a:rPr lang="en-US" altLang="zh-CN" dirty="0"/>
              <a:t>) </a:t>
            </a:r>
          </a:p>
          <a:p>
            <a:pPr lvl="1"/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atime</a:t>
            </a:r>
            <a:r>
              <a:rPr lang="en-US" altLang="zh-CN" dirty="0"/>
              <a:t>: </a:t>
            </a:r>
            <a:r>
              <a:rPr lang="zh-CN" altLang="en-US" dirty="0"/>
              <a:t>最后访问时间 </a:t>
            </a:r>
            <a:r>
              <a:rPr lang="en-US" altLang="zh-CN" dirty="0"/>
              <a:t>(</a:t>
            </a:r>
            <a:r>
              <a:rPr lang="en-US" altLang="zh-CN" dirty="0" err="1"/>
              <a:t>ls</a:t>
            </a:r>
            <a:r>
              <a:rPr lang="en-US" altLang="zh-CN" dirty="0"/>
              <a:t> -</a:t>
            </a:r>
            <a:r>
              <a:rPr lang="en-US" altLang="zh-CN" dirty="0" err="1"/>
              <a:t>lu</a:t>
            </a:r>
            <a:r>
              <a:rPr lang="en-US" altLang="zh-CN" dirty="0"/>
              <a:t>) </a:t>
            </a:r>
          </a:p>
          <a:p>
            <a:r>
              <a:rPr lang="zh-CN" altLang="en-US" dirty="0"/>
              <a:t>说明 </a:t>
            </a:r>
          </a:p>
          <a:p>
            <a:pPr lvl="1"/>
            <a:r>
              <a:rPr lang="en-US" altLang="zh-CN" sz="2400" dirty="0" err="1"/>
              <a:t>ctime</a:t>
            </a:r>
            <a:r>
              <a:rPr lang="zh-CN" altLang="en-US" sz="2400" dirty="0"/>
              <a:t>并非文件创建时间。 </a:t>
            </a:r>
          </a:p>
          <a:p>
            <a:pPr lvl="1"/>
            <a:r>
              <a:rPr lang="zh-CN" altLang="en-US" sz="2400" dirty="0"/>
              <a:t>覆盖一个文件会改变</a:t>
            </a:r>
            <a:r>
              <a:rPr lang="en-US" altLang="zh-CN" sz="2400" dirty="0" err="1"/>
              <a:t>mtime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ctime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atime</a:t>
            </a:r>
            <a:r>
              <a:rPr lang="zh-CN" altLang="en-US" sz="2400" dirty="0"/>
              <a:t>三类时间。 </a:t>
            </a:r>
          </a:p>
          <a:p>
            <a:pPr lvl="1"/>
            <a:r>
              <a:rPr lang="zh-CN" altLang="en-US" sz="2400" dirty="0"/>
              <a:t>改变文件的访问权限或拥有者会改变文件的</a:t>
            </a:r>
            <a:r>
              <a:rPr lang="en-US" altLang="zh-CN" sz="2400" dirty="0" err="1"/>
              <a:t>ctime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atime</a:t>
            </a:r>
            <a:r>
              <a:rPr lang="zh-CN" altLang="en-US" sz="2400" dirty="0"/>
              <a:t>。 </a:t>
            </a:r>
          </a:p>
          <a:p>
            <a:pPr lvl="1"/>
            <a:r>
              <a:rPr lang="zh-CN" altLang="en-US" sz="2400" dirty="0"/>
              <a:t>读文件会改变文件的</a:t>
            </a:r>
            <a:r>
              <a:rPr lang="en-US" altLang="zh-CN" sz="2400" dirty="0" err="1"/>
              <a:t>atime</a:t>
            </a:r>
            <a:r>
              <a:rPr lang="zh-CN" altLang="en-US" sz="2400" dirty="0"/>
              <a:t>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43</a:t>
            </a:fld>
            <a:endParaRPr lang="en-US" altLang="zh-CN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判断文件类型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6141"/>
          </a:xfrm>
        </p:spPr>
        <p:txBody>
          <a:bodyPr/>
          <a:lstStyle/>
          <a:p>
            <a:r>
              <a:rPr lang="zh-CN" altLang="en-US" dirty="0"/>
              <a:t>文件可以包含许多类型的数据 </a:t>
            </a:r>
          </a:p>
          <a:p>
            <a:r>
              <a:rPr lang="zh-CN" altLang="en-US" dirty="0"/>
              <a:t>在打开前检查文件的类型来决定要使用的恰当命令或程序 </a:t>
            </a:r>
          </a:p>
          <a:p>
            <a:r>
              <a:rPr lang="zh-CN" altLang="en-US" dirty="0"/>
              <a:t>命令 </a:t>
            </a:r>
          </a:p>
          <a:p>
            <a:pPr lvl="1"/>
            <a:r>
              <a:rPr lang="en-US" altLang="zh-CN" dirty="0"/>
              <a:t>file [</a:t>
            </a:r>
            <a:r>
              <a:rPr lang="zh-CN" altLang="en-US" dirty="0"/>
              <a:t>选项</a:t>
            </a:r>
            <a:r>
              <a:rPr lang="en-US" altLang="zh-CN" dirty="0"/>
              <a:t>] &lt;</a:t>
            </a:r>
            <a:r>
              <a:rPr lang="zh-CN" altLang="en-US" dirty="0"/>
              <a:t>文件名</a:t>
            </a:r>
            <a:r>
              <a:rPr lang="en-US" altLang="zh-CN" dirty="0"/>
              <a:t>&gt;… </a:t>
            </a:r>
          </a:p>
          <a:p>
            <a:pPr lvl="1"/>
            <a:r>
              <a:rPr lang="en-US" altLang="zh-CN" dirty="0"/>
              <a:t>stat [</a:t>
            </a:r>
            <a:r>
              <a:rPr lang="zh-CN" altLang="en-US" dirty="0"/>
              <a:t>选项</a:t>
            </a:r>
            <a:r>
              <a:rPr lang="en-US" altLang="zh-CN" dirty="0"/>
              <a:t>] &lt;</a:t>
            </a:r>
            <a:r>
              <a:rPr lang="zh-CN" altLang="en-US" dirty="0"/>
              <a:t>文件名</a:t>
            </a:r>
            <a:r>
              <a:rPr lang="en-US" altLang="zh-CN" dirty="0"/>
              <a:t>&gt;…</a:t>
            </a:r>
          </a:p>
          <a:p>
            <a:r>
              <a:rPr lang="zh-CN" altLang="en-US" dirty="0"/>
              <a:t>举例</a:t>
            </a:r>
            <a:endParaRPr lang="en-US" altLang="zh-CN" dirty="0"/>
          </a:p>
          <a:p>
            <a:pPr lvl="1"/>
            <a:r>
              <a:rPr lang="fr-FR" altLang="zh-CN" dirty="0"/>
              <a:t>file /etc/passwd /bin/bash /dev/console</a:t>
            </a:r>
          </a:p>
          <a:p>
            <a:pPr lvl="1"/>
            <a:r>
              <a:rPr lang="fr-FR" altLang="zh-CN" dirty="0"/>
              <a:t>stat  /etc/passwd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44</a:t>
            </a:fld>
            <a:endParaRPr lang="en-US" altLang="zh-CN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</a:t>
            </a:r>
            <a:r>
              <a:rPr lang="zh-CN" altLang="en-US" dirty="0"/>
              <a:t>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功能：复制文件或目录。</a:t>
            </a:r>
          </a:p>
          <a:p>
            <a:r>
              <a:rPr lang="zh-CN" altLang="en-US" dirty="0"/>
              <a:t>格式：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cp [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参数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] &lt;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源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&gt; &lt;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目标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&gt;</a:t>
            </a:r>
          </a:p>
          <a:p>
            <a:r>
              <a:rPr lang="zh-CN" altLang="en-US" dirty="0"/>
              <a:t>说明</a:t>
            </a:r>
            <a:endParaRPr lang="en-US" altLang="zh-CN" dirty="0"/>
          </a:p>
          <a:p>
            <a:pPr lvl="1"/>
            <a:r>
              <a:rPr lang="zh-CN" altLang="en-US" dirty="0"/>
              <a:t>若复制的目标文件已存在，则被覆盖。</a:t>
            </a:r>
          </a:p>
          <a:p>
            <a:pPr lvl="1"/>
            <a:r>
              <a:rPr lang="zh-CN" altLang="en-US" dirty="0"/>
              <a:t>可以将多个源文件复制到目标目录中。</a:t>
            </a:r>
          </a:p>
          <a:p>
            <a:pPr lvl="1"/>
            <a:r>
              <a:rPr lang="zh-CN" altLang="en-US" dirty="0"/>
              <a:t>可以将源目录复制为指定的目标目录（目标目录不存在）。</a:t>
            </a:r>
          </a:p>
          <a:p>
            <a:pPr lvl="1"/>
            <a:r>
              <a:rPr lang="zh-CN" altLang="en-US" dirty="0"/>
              <a:t>可以将源目录复制到指定的目标目录中。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45</a:t>
            </a:fld>
            <a:endParaRPr lang="en-US" altLang="zh-CN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</a:t>
            </a:r>
            <a:r>
              <a:rPr lang="zh-CN" altLang="en-US" dirty="0"/>
              <a:t>命令的常用选项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467544" y="1268760"/>
          <a:ext cx="8229600" cy="4754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4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5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-a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等价于 </a:t>
                      </a:r>
                      <a:r>
                        <a:rPr lang="en-US" altLang="zh-CN" sz="2400" dirty="0"/>
                        <a:t>–</a:t>
                      </a:r>
                      <a:r>
                        <a:rPr lang="en-US" altLang="zh-CN" sz="2400" dirty="0" err="1"/>
                        <a:t>dpR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-R</a:t>
                      </a:r>
                      <a:r>
                        <a:rPr lang="zh-CN" altLang="en-US" sz="2400" dirty="0"/>
                        <a:t>，</a:t>
                      </a:r>
                      <a:r>
                        <a:rPr lang="en-US" altLang="zh-CN" sz="2400" dirty="0"/>
                        <a:t>-r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递归地复制目录及目录内的所有项目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-p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在复制文件过程中保留文件属性，包括属主、组、权限与时间戳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-d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当复制符号链接的源文件时，目标文件也将创建符号链接且指向源文件所链接的原始文件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-f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强制复制，不管目标是否存在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-</a:t>
                      </a:r>
                      <a:r>
                        <a:rPr lang="en-US" altLang="zh-CN" sz="2400" dirty="0" err="1"/>
                        <a:t>i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交互式复制，覆盖文件前需要确认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-u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只有当</a:t>
                      </a:r>
                      <a:r>
                        <a:rPr lang="zh-CN" altLang="en-US" sz="2400"/>
                        <a:t>源文件的状态改变时间</a:t>
                      </a:r>
                      <a:r>
                        <a:rPr lang="zh-CN" altLang="en-US" sz="2400" dirty="0"/>
                        <a:t>（</a:t>
                      </a:r>
                      <a:r>
                        <a:rPr lang="en-US" altLang="zh-CN" sz="2400" dirty="0" err="1"/>
                        <a:t>ctime</a:t>
                      </a:r>
                      <a:r>
                        <a:rPr lang="zh-CN" altLang="en-US" sz="2400" dirty="0"/>
                        <a:t>）比目标文件更新时或目标尚不存在时才进行复制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46</a:t>
            </a:fld>
            <a:endParaRPr lang="en-US" altLang="zh-CN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</a:t>
            </a:r>
            <a:r>
              <a:rPr lang="zh-CN" altLang="en-US" dirty="0"/>
              <a:t>命令举例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467544" y="1340768"/>
          <a:ext cx="8229601" cy="474496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98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0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en-US" altLang="zh-CN" dirty="0"/>
                        <a:t>cp file1  file2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将当前目录下的</a:t>
                      </a:r>
                      <a:r>
                        <a:rPr lang="en-US" altLang="zh-CN" dirty="0"/>
                        <a:t>file1</a:t>
                      </a:r>
                      <a:r>
                        <a:rPr lang="zh-CN" altLang="en-US" dirty="0"/>
                        <a:t>复制为</a:t>
                      </a:r>
                      <a:r>
                        <a:rPr lang="en-US" altLang="zh-CN" dirty="0"/>
                        <a:t>file2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cp some/dir/file1 </a:t>
                      </a:r>
                      <a:r>
                        <a:rPr lang="en-US" altLang="zh-CN" dirty="0" err="1"/>
                        <a:t>someother</a:t>
                      </a:r>
                      <a:r>
                        <a:rPr lang="en-US" altLang="zh-CN" dirty="0"/>
                        <a:t>/dir/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将某目录下的文件复制到另一个目录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cp /bin/</a:t>
                      </a:r>
                      <a:r>
                        <a:rPr lang="en-US" altLang="zh-CN" dirty="0" err="1"/>
                        <a:t>cpio</a:t>
                      </a:r>
                      <a:r>
                        <a:rPr lang="en-US" altLang="zh-CN" dirty="0"/>
                        <a:t> ~/bin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复制文件 </a:t>
                      </a:r>
                      <a:r>
                        <a:rPr lang="en-US" altLang="zh-CN" dirty="0"/>
                        <a:t>/bin/</a:t>
                      </a:r>
                      <a:r>
                        <a:rPr lang="en-US" altLang="zh-CN" dirty="0" err="1"/>
                        <a:t>cpio</a:t>
                      </a:r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到 </a:t>
                      </a:r>
                      <a:r>
                        <a:rPr lang="en-US" altLang="zh-CN" dirty="0"/>
                        <a:t>~/bin </a:t>
                      </a:r>
                      <a:r>
                        <a:rPr lang="zh-CN" altLang="en-US" dirty="0"/>
                        <a:t>目录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cp </a:t>
                      </a:r>
                      <a:r>
                        <a:rPr lang="en-US" altLang="zh-CN" dirty="0" err="1"/>
                        <a:t>abc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bcd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mydoc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将两个指定的文件复制到</a:t>
                      </a:r>
                      <a:r>
                        <a:rPr lang="en-US" altLang="zh-CN" dirty="0" err="1"/>
                        <a:t>mydoc</a:t>
                      </a:r>
                      <a:r>
                        <a:rPr lang="zh-CN" altLang="en-US" dirty="0"/>
                        <a:t>目录下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cp some/dir/f*  </a:t>
                      </a:r>
                      <a:r>
                        <a:rPr lang="en-US" altLang="zh-CN" dirty="0" err="1"/>
                        <a:t>someother</a:t>
                      </a:r>
                      <a:r>
                        <a:rPr lang="en-US" altLang="zh-CN" dirty="0"/>
                        <a:t>/dir/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将某目录下的以</a:t>
                      </a:r>
                      <a:r>
                        <a:rPr lang="en-US" altLang="zh-CN" dirty="0"/>
                        <a:t>f</a:t>
                      </a:r>
                      <a:r>
                        <a:rPr lang="zh-CN" altLang="en-US" dirty="0"/>
                        <a:t>开头的文件复制到另一个目录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cp /bin/?</a:t>
                      </a:r>
                      <a:r>
                        <a:rPr lang="en-US" altLang="zh-CN" dirty="0" err="1"/>
                        <a:t>sh</a:t>
                      </a:r>
                      <a:r>
                        <a:rPr lang="en-US" altLang="zh-CN" dirty="0"/>
                        <a:t> 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使用“</a:t>
                      </a:r>
                      <a:r>
                        <a:rPr lang="en-US" altLang="zh-CN" dirty="0"/>
                        <a:t>?”</a:t>
                      </a:r>
                      <a:r>
                        <a:rPr lang="zh-CN" altLang="en-US" dirty="0"/>
                        <a:t>通配符复制多个文件到当前目录下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cp file{1,2,3}  </a:t>
                      </a:r>
                      <a:r>
                        <a:rPr lang="en-US" altLang="zh-CN" dirty="0" err="1"/>
                        <a:t>someother</a:t>
                      </a:r>
                      <a:r>
                        <a:rPr lang="en-US" altLang="zh-CN" dirty="0"/>
                        <a:t>/dir/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将当前目录下的</a:t>
                      </a:r>
                      <a:r>
                        <a:rPr lang="en-US" altLang="zh-CN" dirty="0"/>
                        <a:t>file1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file2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file3</a:t>
                      </a:r>
                      <a:r>
                        <a:rPr lang="zh-CN" altLang="en-US" dirty="0"/>
                        <a:t>复制到另外一个目录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cp /etc/</a:t>
                      </a:r>
                      <a:r>
                        <a:rPr lang="en-US" altLang="zh-CN" dirty="0" err="1"/>
                        <a:t>httpd</a:t>
                      </a:r>
                      <a:r>
                        <a:rPr lang="en-US" altLang="zh-CN" dirty="0"/>
                        <a:t>/conf/</a:t>
                      </a:r>
                      <a:r>
                        <a:rPr lang="en-US" altLang="zh-CN" dirty="0" err="1"/>
                        <a:t>httpd.conf</a:t>
                      </a:r>
                      <a:r>
                        <a:rPr lang="en-US" altLang="zh-CN" dirty="0"/>
                        <a:t>{,.</a:t>
                      </a:r>
                      <a:r>
                        <a:rPr lang="en-US" altLang="zh-CN" dirty="0" err="1"/>
                        <a:t>orig</a:t>
                      </a:r>
                      <a:r>
                        <a:rPr lang="en-US" altLang="zh-CN" dirty="0"/>
                        <a:t>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</a:t>
                      </a:r>
                      <a:r>
                        <a:rPr lang="en-US" altLang="zh-CN" dirty="0"/>
                        <a:t>/etc/</a:t>
                      </a:r>
                      <a:r>
                        <a:rPr lang="en-US" altLang="zh-CN" dirty="0" err="1"/>
                        <a:t>httpd</a:t>
                      </a:r>
                      <a:r>
                        <a:rPr lang="en-US" altLang="zh-CN" dirty="0"/>
                        <a:t>/conf/</a:t>
                      </a:r>
                      <a:r>
                        <a:rPr lang="zh-CN" altLang="en-US" dirty="0"/>
                        <a:t>目录下的</a:t>
                      </a:r>
                      <a:r>
                        <a:rPr lang="en-US" altLang="zh-CN" dirty="0" err="1"/>
                        <a:t>httpd.conf</a:t>
                      </a:r>
                      <a:r>
                        <a:rPr lang="zh-CN" altLang="en-US" dirty="0"/>
                        <a:t>拷贝成</a:t>
                      </a:r>
                      <a:r>
                        <a:rPr lang="en-US" altLang="zh-CN" dirty="0" err="1"/>
                        <a:t>httpd.conf.orig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cp -r  some/dir/ </a:t>
                      </a:r>
                      <a:r>
                        <a:rPr lang="en-US" altLang="zh-CN" dirty="0" err="1"/>
                        <a:t>someother</a:t>
                      </a:r>
                      <a:r>
                        <a:rPr lang="en-US" altLang="zh-CN" dirty="0"/>
                        <a:t>/dir/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将某目录下的所有文件（包括子目录）复制到另一个目录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47</a:t>
            </a:fld>
            <a:endParaRPr lang="en-US" altLang="zh-CN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ln</a:t>
            </a:r>
            <a:r>
              <a:rPr lang="zh-CN" altLang="en-US" dirty="0"/>
              <a:t>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507288" cy="5006181"/>
          </a:xfrm>
        </p:spPr>
        <p:txBody>
          <a:bodyPr/>
          <a:lstStyle/>
          <a:p>
            <a:r>
              <a:rPr lang="zh-CN" altLang="en-US" dirty="0"/>
              <a:t>功能：创建链接文件。</a:t>
            </a:r>
          </a:p>
          <a:p>
            <a:r>
              <a:rPr lang="zh-CN" altLang="en-US" dirty="0"/>
              <a:t>格式：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ln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[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参数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] &lt;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被链接的文件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&gt; &lt;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链接文件名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&gt;</a:t>
            </a:r>
          </a:p>
          <a:p>
            <a:r>
              <a:rPr lang="zh-CN" altLang="en-US" dirty="0"/>
              <a:t>参数：</a:t>
            </a:r>
          </a:p>
          <a:p>
            <a:pPr lvl="1"/>
            <a:r>
              <a:rPr lang="en-US" altLang="zh-CN" dirty="0"/>
              <a:t>-s : </a:t>
            </a:r>
            <a:r>
              <a:rPr lang="zh-CN" altLang="en-US" dirty="0"/>
              <a:t>创建符号链接，而非硬链接。</a:t>
            </a:r>
          </a:p>
          <a:p>
            <a:pPr lvl="1"/>
            <a:r>
              <a:rPr lang="en-US" altLang="zh-CN" dirty="0"/>
              <a:t>-f : </a:t>
            </a:r>
            <a:r>
              <a:rPr lang="zh-CN" altLang="en-US" dirty="0"/>
              <a:t>强行创建链接，不论其是否存在。</a:t>
            </a:r>
          </a:p>
          <a:p>
            <a:pPr lvl="1"/>
            <a:r>
              <a:rPr lang="en-US" altLang="zh-CN" dirty="0"/>
              <a:t>-</a:t>
            </a:r>
            <a:r>
              <a:rPr lang="en-US" altLang="zh-CN" dirty="0" err="1"/>
              <a:t>i</a:t>
            </a:r>
            <a:r>
              <a:rPr lang="en-US" altLang="zh-CN" dirty="0"/>
              <a:t> : </a:t>
            </a:r>
            <a:r>
              <a:rPr lang="zh-CN" altLang="en-US" dirty="0"/>
              <a:t>覆盖原有文件之前先询问用户。</a:t>
            </a:r>
          </a:p>
          <a:p>
            <a:r>
              <a:rPr lang="zh-CN" altLang="en-US" dirty="0"/>
              <a:t>举例：</a:t>
            </a:r>
          </a:p>
          <a:p>
            <a:pPr lvl="1"/>
            <a:r>
              <a:rPr lang="zh-CN" altLang="en-US" dirty="0"/>
              <a:t> </a:t>
            </a:r>
            <a:r>
              <a:rPr lang="en-US" altLang="zh-CN" dirty="0"/>
              <a:t>$ </a:t>
            </a:r>
            <a:r>
              <a:rPr lang="en-US" altLang="zh-CN" dirty="0" err="1"/>
              <a:t>ln</a:t>
            </a:r>
            <a:r>
              <a:rPr lang="en-US" altLang="zh-CN" dirty="0"/>
              <a:t> </a:t>
            </a:r>
            <a:r>
              <a:rPr lang="en-US" altLang="zh-CN" dirty="0" err="1"/>
              <a:t>somefile</a:t>
            </a:r>
            <a:r>
              <a:rPr lang="en-US" altLang="zh-CN" dirty="0"/>
              <a:t> </a:t>
            </a:r>
            <a:r>
              <a:rPr lang="en-US" altLang="zh-CN" dirty="0" err="1"/>
              <a:t>hardlinkfile</a:t>
            </a:r>
            <a:endParaRPr lang="en-US" altLang="zh-CN" dirty="0"/>
          </a:p>
          <a:p>
            <a:pPr lvl="1"/>
            <a:r>
              <a:rPr lang="en-US" altLang="zh-CN" dirty="0"/>
              <a:t> $ </a:t>
            </a:r>
            <a:r>
              <a:rPr lang="en-US" altLang="zh-CN" dirty="0" err="1"/>
              <a:t>ln</a:t>
            </a:r>
            <a:r>
              <a:rPr lang="en-US" altLang="zh-CN" dirty="0"/>
              <a:t> -s </a:t>
            </a:r>
            <a:r>
              <a:rPr lang="en-US" altLang="zh-CN" dirty="0" err="1"/>
              <a:t>somefile</a:t>
            </a:r>
            <a:r>
              <a:rPr lang="en-US" altLang="zh-CN" dirty="0"/>
              <a:t> </a:t>
            </a:r>
            <a:r>
              <a:rPr lang="en-US" altLang="zh-CN" dirty="0" err="1"/>
              <a:t>softlinkfile</a:t>
            </a:r>
            <a:endParaRPr lang="en-US" altLang="zh-CN" dirty="0"/>
          </a:p>
          <a:p>
            <a:pPr lvl="1"/>
            <a:r>
              <a:rPr lang="en-US" altLang="zh-CN" dirty="0"/>
              <a:t> $ </a:t>
            </a:r>
            <a:r>
              <a:rPr lang="en-US" altLang="zh-CN" dirty="0" err="1"/>
              <a:t>ln</a:t>
            </a:r>
            <a:r>
              <a:rPr lang="en-US" altLang="zh-CN" dirty="0"/>
              <a:t> -s </a:t>
            </a:r>
            <a:r>
              <a:rPr lang="en-US" altLang="zh-CN" dirty="0" err="1"/>
              <a:t>somedir</a:t>
            </a:r>
            <a:r>
              <a:rPr lang="en-US" altLang="zh-CN" dirty="0"/>
              <a:t> </a:t>
            </a:r>
            <a:r>
              <a:rPr lang="en-US" altLang="zh-CN" dirty="0" err="1"/>
              <a:t>softlinkfile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48</a:t>
            </a:fld>
            <a:endParaRPr lang="en-US" altLang="zh-CN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mv</a:t>
            </a:r>
            <a:r>
              <a:rPr lang="zh-CN" altLang="en-US" dirty="0"/>
              <a:t>和</a:t>
            </a:r>
            <a:r>
              <a:rPr lang="en-US" altLang="zh-CN" dirty="0" err="1"/>
              <a:t>rm</a:t>
            </a:r>
            <a:r>
              <a:rPr lang="zh-CN" altLang="en-US" dirty="0"/>
              <a:t>命令举例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en-US" altLang="zh-CN" dirty="0" err="1"/>
              <a:t>mv</a:t>
            </a:r>
            <a:endParaRPr lang="en-US" altLang="zh-CN" dirty="0"/>
          </a:p>
          <a:p>
            <a:pPr lvl="1"/>
            <a:r>
              <a:rPr lang="nn-NO" altLang="zh-CN" sz="2400" dirty="0"/>
              <a:t>mv file file.bak </a:t>
            </a:r>
          </a:p>
          <a:p>
            <a:pPr lvl="1"/>
            <a:r>
              <a:rPr lang="nn-NO" altLang="zh-CN" sz="2400" dirty="0"/>
              <a:t>mv file1  mydata/</a:t>
            </a:r>
          </a:p>
          <a:p>
            <a:pPr lvl="1"/>
            <a:r>
              <a:rPr lang="nn-NO" altLang="zh-CN" sz="2400" dirty="0"/>
              <a:t>mv -i file1  mydata/file2</a:t>
            </a:r>
          </a:p>
          <a:p>
            <a:pPr lvl="1"/>
            <a:r>
              <a:rPr lang="nn-NO" altLang="zh-CN" sz="2400" dirty="0"/>
              <a:t>mv datadir1  /home/zhang/data</a:t>
            </a:r>
            <a:endParaRPr lang="en-US" altLang="zh-CN" sz="2400" dirty="0"/>
          </a:p>
          <a:p>
            <a:r>
              <a:rPr lang="en-US" altLang="zh-CN" dirty="0"/>
              <a:t>rm</a:t>
            </a:r>
          </a:p>
          <a:p>
            <a:pPr lvl="1"/>
            <a:r>
              <a:rPr lang="en-US" altLang="zh-CN" sz="2400" dirty="0" err="1"/>
              <a:t>rm</a:t>
            </a:r>
            <a:r>
              <a:rPr lang="en-US" altLang="zh-CN" sz="2400" dirty="0"/>
              <a:t> ash</a:t>
            </a:r>
          </a:p>
          <a:p>
            <a:pPr lvl="1"/>
            <a:r>
              <a:rPr lang="en-US" altLang="zh-CN" sz="2400" dirty="0" err="1"/>
              <a:t>rm</a:t>
            </a:r>
            <a:r>
              <a:rPr lang="en-US" altLang="zh-CN" sz="2400" dirty="0"/>
              <a:t> .*</a:t>
            </a:r>
          </a:p>
          <a:p>
            <a:pPr lvl="1"/>
            <a:r>
              <a:rPr lang="en-US" altLang="zh-CN" sz="2400" dirty="0" err="1"/>
              <a:t>rm</a:t>
            </a:r>
            <a:r>
              <a:rPr lang="en-US" altLang="zh-CN" sz="2400" dirty="0"/>
              <a:t> -f file{1,3,5}</a:t>
            </a:r>
          </a:p>
          <a:p>
            <a:pPr lvl="1"/>
            <a:r>
              <a:rPr lang="en-US" altLang="zh-CN" sz="2400" dirty="0" err="1"/>
              <a:t>rm</a:t>
            </a:r>
            <a:r>
              <a:rPr lang="en-US" altLang="zh-CN" sz="2400" dirty="0"/>
              <a:t> -r </a:t>
            </a:r>
            <a:r>
              <a:rPr lang="en-US" altLang="zh-CN" sz="2400" dirty="0" err="1"/>
              <a:t>myusr</a:t>
            </a:r>
            <a:r>
              <a:rPr lang="en-US" altLang="zh-CN" sz="2400" dirty="0"/>
              <a:t>/</a:t>
            </a:r>
          </a:p>
          <a:p>
            <a:pPr lvl="1"/>
            <a:r>
              <a:rPr lang="en-US" altLang="zh-CN" sz="2400" dirty="0" err="1"/>
              <a:t>rm</a:t>
            </a:r>
            <a:r>
              <a:rPr lang="en-US" altLang="zh-CN" sz="2400" dirty="0"/>
              <a:t> -</a:t>
            </a:r>
            <a:r>
              <a:rPr lang="en-US" altLang="zh-CN" sz="2400" dirty="0" err="1"/>
              <a:t>rf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myusr</a:t>
            </a:r>
            <a:r>
              <a:rPr lang="en-US" altLang="zh-CN" sz="2400" dirty="0"/>
              <a:t>/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49</a:t>
            </a:fld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2692896"/>
          </a:xfrm>
        </p:spPr>
        <p:txBody>
          <a:bodyPr/>
          <a:lstStyle/>
          <a:p>
            <a:pPr>
              <a:lnSpc>
                <a:spcPct val="93000"/>
              </a:lnSpc>
              <a:spcBef>
                <a:spcPts val="688"/>
              </a:spcBef>
              <a:buSzPct val="87000"/>
            </a:pPr>
            <a:r>
              <a:rPr lang="en-GB" altLang="zh-CN" dirty="0"/>
              <a:t>Shell</a:t>
            </a:r>
            <a:r>
              <a:rPr lang="zh-CN" altLang="en-GB" dirty="0"/>
              <a:t>是系统的用户界面，提供了用户与内核进行交互操作的一种接口(命令解释器) 。它接收用户输入的命令并把它送入内核去执行。</a:t>
            </a:r>
            <a:r>
              <a:rPr lang="zh-CN" altLang="en-US" dirty="0"/>
              <a:t>起着协调用户与系统的一致性和在用户与系统之间进行交互的作用。</a:t>
            </a:r>
            <a:r>
              <a:rPr lang="zh-CN" altLang="en-US" sz="2400" dirty="0"/>
              <a:t> </a:t>
            </a:r>
            <a:endParaRPr lang="zh-CN" altLang="en-GB" sz="2400" dirty="0"/>
          </a:p>
          <a:p>
            <a:pPr>
              <a:spcBef>
                <a:spcPts val="688"/>
              </a:spcBef>
              <a:buSzPct val="87000"/>
            </a:pPr>
            <a:r>
              <a:rPr lang="en-US" altLang="zh-CN" dirty="0"/>
              <a:t>Shell</a:t>
            </a:r>
            <a:r>
              <a:rPr lang="zh-CN" altLang="en-US" dirty="0"/>
              <a:t>在</a:t>
            </a:r>
            <a:r>
              <a:rPr lang="en-US" altLang="zh-CN" dirty="0"/>
              <a:t>Linux</a:t>
            </a:r>
            <a:r>
              <a:rPr lang="zh-CN" altLang="en-US" dirty="0"/>
              <a:t>系统上具有极其重要的地位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763688" y="3933056"/>
          <a:ext cx="5905500" cy="234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r:id="rId2" imgW="4333875" imgH="1752600" progId="">
                  <p:embed/>
                </p:oleObj>
              </mc:Choice>
              <mc:Fallback>
                <p:oleObj r:id="rId2" imgW="4333875" imgH="175260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3933056"/>
                        <a:ext cx="5905500" cy="2341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/>
          <a:p>
            <a:pPr algn="ctr"/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pPr algn="ctr"/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</a:t>
            </a:r>
            <a:r>
              <a:rPr lang="zh-CN" altLang="en-US" dirty="0"/>
              <a:t>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18149"/>
          </a:xfrm>
        </p:spPr>
        <p:txBody>
          <a:bodyPr/>
          <a:lstStyle/>
          <a:p>
            <a:r>
              <a:rPr lang="zh-CN" altLang="en-US" sz="2800" dirty="0"/>
              <a:t>功能：在文件系统中查找匹配的文件</a:t>
            </a:r>
            <a:endParaRPr lang="en-US" altLang="zh-CN" sz="2800" dirty="0"/>
          </a:p>
          <a:p>
            <a:r>
              <a:rPr lang="zh-CN" altLang="en-US" sz="2800" dirty="0"/>
              <a:t>格式</a:t>
            </a:r>
            <a:endParaRPr lang="en-US" altLang="zh-CN" sz="2800" dirty="0"/>
          </a:p>
          <a:p>
            <a:pPr lvl="1">
              <a:buNone/>
            </a:pPr>
            <a:r>
              <a:rPr lang="en-US" altLang="zh-CN" sz="2400" dirty="0"/>
              <a:t>find [&lt;</a:t>
            </a:r>
            <a:r>
              <a:rPr lang="zh-CN" altLang="en-US" sz="2400" dirty="0"/>
              <a:t>起始目录</a:t>
            </a:r>
            <a:r>
              <a:rPr lang="en-US" altLang="zh-CN" sz="2400" dirty="0"/>
              <a:t>&gt; ...] [&lt;</a:t>
            </a:r>
            <a:r>
              <a:rPr lang="zh-CN" altLang="en-US" sz="2400" dirty="0"/>
              <a:t>选项表达式</a:t>
            </a:r>
            <a:r>
              <a:rPr lang="en-US" altLang="zh-CN" sz="2400" dirty="0"/>
              <a:t>&gt;] [&lt;</a:t>
            </a:r>
            <a:r>
              <a:rPr lang="zh-CN" altLang="en-US" sz="2400" dirty="0"/>
              <a:t>条件匹配表达式</a:t>
            </a:r>
            <a:r>
              <a:rPr lang="en-US" altLang="zh-CN" sz="2400" dirty="0"/>
              <a:t>&gt;] [&lt;</a:t>
            </a:r>
            <a:r>
              <a:rPr lang="zh-CN" altLang="en-US" sz="2400" dirty="0"/>
              <a:t>动作表达式</a:t>
            </a:r>
            <a:r>
              <a:rPr lang="en-US" altLang="zh-CN" sz="2400" dirty="0"/>
              <a:t>&gt;]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说明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&lt;</a:t>
            </a:r>
            <a:r>
              <a:rPr lang="zh-CN" altLang="en-US" sz="2000" dirty="0"/>
              <a:t>起始目录</a:t>
            </a:r>
            <a:r>
              <a:rPr lang="en-US" altLang="zh-CN" sz="2000" dirty="0"/>
              <a:t>&gt;</a:t>
            </a:r>
            <a:r>
              <a:rPr lang="zh-CN" altLang="en-US" sz="2000" dirty="0"/>
              <a:t>：对每个指定的 </a:t>
            </a:r>
            <a:r>
              <a:rPr lang="en-US" altLang="zh-CN" sz="2000" dirty="0"/>
              <a:t>&lt;</a:t>
            </a:r>
            <a:r>
              <a:rPr lang="zh-CN" altLang="en-US" sz="2000" dirty="0"/>
              <a:t>起始目录</a:t>
            </a:r>
            <a:r>
              <a:rPr lang="en-US" altLang="zh-CN" sz="2000" dirty="0"/>
              <a:t>&gt; </a:t>
            </a:r>
            <a:r>
              <a:rPr lang="zh-CN" altLang="en-US" sz="2000" dirty="0"/>
              <a:t>递归搜索目录树</a:t>
            </a:r>
          </a:p>
          <a:p>
            <a:pPr lvl="2">
              <a:lnSpc>
                <a:spcPct val="90000"/>
              </a:lnSpc>
            </a:pPr>
            <a:r>
              <a:rPr lang="zh-CN" altLang="en-US" sz="1800" b="1" dirty="0"/>
              <a:t>省略</a:t>
            </a:r>
            <a:r>
              <a:rPr lang="en-US" altLang="zh-CN" sz="1800" b="1" dirty="0"/>
              <a:t>&lt;</a:t>
            </a:r>
            <a:r>
              <a:rPr lang="zh-CN" altLang="en-US" sz="1800" b="1" dirty="0"/>
              <a:t>起始目录</a:t>
            </a:r>
            <a:r>
              <a:rPr lang="en-US" altLang="zh-CN" sz="1800" b="1" dirty="0"/>
              <a:t>&gt;</a:t>
            </a:r>
            <a:r>
              <a:rPr lang="zh-CN" altLang="en-US" sz="1800" b="1" dirty="0"/>
              <a:t>时表示当前目录</a:t>
            </a:r>
            <a:endParaRPr lang="zh-CN" altLang="en-US" sz="1800" dirty="0"/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&lt;</a:t>
            </a:r>
            <a:r>
              <a:rPr lang="zh-CN" altLang="en-US" sz="2000" dirty="0"/>
              <a:t>选项表达式</a:t>
            </a:r>
            <a:r>
              <a:rPr lang="en-US" altLang="zh-CN" sz="2000" dirty="0"/>
              <a:t>&gt;</a:t>
            </a:r>
            <a:r>
              <a:rPr lang="zh-CN" altLang="en-US" sz="2000" dirty="0"/>
              <a:t>：控制 </a:t>
            </a:r>
            <a:r>
              <a:rPr lang="en-US" altLang="zh-CN" sz="2000" dirty="0"/>
              <a:t>find </a:t>
            </a:r>
            <a:r>
              <a:rPr lang="zh-CN" altLang="en-US" sz="2000" dirty="0"/>
              <a:t>命令的行为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&lt;</a:t>
            </a:r>
            <a:r>
              <a:rPr lang="zh-CN" altLang="en-US" sz="2000" dirty="0"/>
              <a:t>条件匹配表达式</a:t>
            </a:r>
            <a:r>
              <a:rPr lang="en-US" altLang="zh-CN" sz="2000" dirty="0"/>
              <a:t>&gt;</a:t>
            </a:r>
            <a:r>
              <a:rPr lang="zh-CN" altLang="en-US" sz="2000" dirty="0"/>
              <a:t>：根据匹配条件查找文件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&lt;</a:t>
            </a:r>
            <a:r>
              <a:rPr lang="zh-CN" altLang="en-US" sz="2000" dirty="0"/>
              <a:t>动作表达式</a:t>
            </a:r>
            <a:r>
              <a:rPr lang="en-US" altLang="zh-CN" sz="2000" dirty="0"/>
              <a:t>&gt;</a:t>
            </a:r>
            <a:r>
              <a:rPr lang="zh-CN" altLang="en-US" sz="2000" dirty="0"/>
              <a:t>：指定对查找结果的操作，默认为显示在标准输出（</a:t>
            </a:r>
            <a:r>
              <a:rPr lang="en-US" altLang="zh-CN" sz="2000" dirty="0"/>
              <a:t>-print</a:t>
            </a:r>
            <a:r>
              <a:rPr lang="zh-CN" altLang="en-US" sz="2000" dirty="0"/>
              <a:t>）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/>
              <a:t>不带任何参数的 </a:t>
            </a:r>
            <a:r>
              <a:rPr lang="en-US" altLang="zh-CN" sz="2000" dirty="0"/>
              <a:t>find </a:t>
            </a:r>
            <a:r>
              <a:rPr lang="zh-CN" altLang="en-US" sz="2000" dirty="0"/>
              <a:t>命令将在屏幕上递归显示当前目录下的文件列表。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50</a:t>
            </a:fld>
            <a:endParaRPr lang="en-US" altLang="zh-CN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 </a:t>
            </a:r>
            <a:r>
              <a:rPr lang="zh-CN" altLang="en-US" dirty="0"/>
              <a:t>命令</a:t>
            </a:r>
            <a:r>
              <a:rPr lang="en-US" altLang="zh-CN" dirty="0"/>
              <a:t>——</a:t>
            </a:r>
            <a:r>
              <a:rPr lang="zh-CN" altLang="en-US" dirty="0"/>
              <a:t>选项表达式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395536" y="1266408"/>
          <a:ext cx="82296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4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4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831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选项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695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-L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如果遇到符号链接文件，就跟踪链接所指的文件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5695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-</a:t>
                      </a:r>
                      <a:r>
                        <a:rPr lang="en-US" altLang="zh-CN" sz="2400" dirty="0" err="1"/>
                        <a:t>regextype</a:t>
                      </a:r>
                      <a:r>
                        <a:rPr lang="en-US" altLang="zh-CN" sz="2400" dirty="0"/>
                        <a:t> TYPE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指定 </a:t>
                      </a:r>
                      <a:r>
                        <a:rPr lang="en-US" altLang="zh-CN" sz="2400" dirty="0"/>
                        <a:t>-</a:t>
                      </a:r>
                      <a:r>
                        <a:rPr lang="en-US" altLang="zh-CN" sz="2400" dirty="0" err="1"/>
                        <a:t>regex</a:t>
                      </a:r>
                      <a:r>
                        <a:rPr lang="en-US" altLang="zh-CN" sz="2400" dirty="0"/>
                        <a:t> </a:t>
                      </a:r>
                      <a:r>
                        <a:rPr lang="zh-CN" altLang="en-US" sz="2400" dirty="0"/>
                        <a:t>和 </a:t>
                      </a:r>
                      <a:r>
                        <a:rPr lang="en-US" altLang="zh-CN" sz="2400" dirty="0"/>
                        <a:t>-</a:t>
                      </a:r>
                      <a:r>
                        <a:rPr lang="en-US" altLang="zh-CN" sz="2400" dirty="0" err="1"/>
                        <a:t>iregex</a:t>
                      </a:r>
                      <a:r>
                        <a:rPr lang="en-US" altLang="zh-CN" sz="2400" dirty="0"/>
                        <a:t> </a:t>
                      </a:r>
                      <a:r>
                        <a:rPr lang="zh-CN" altLang="en-US" sz="2400" dirty="0"/>
                        <a:t>使用的正则表达式类型，默认为 </a:t>
                      </a:r>
                      <a:r>
                        <a:rPr lang="en-US" altLang="zh-CN" sz="2400" dirty="0" err="1"/>
                        <a:t>emacs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5695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-depth/-d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查找目录自身之前先处理目录中的文件（即深度优先）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831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-mount/-</a:t>
                      </a:r>
                      <a:r>
                        <a:rPr lang="en-US" altLang="zh-CN" sz="2400" dirty="0" err="1"/>
                        <a:t>xdev</a:t>
                      </a:r>
                      <a:r>
                        <a:rPr lang="en-US" altLang="zh-CN" sz="2400" dirty="0"/>
                        <a:t>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查找文件时不跨越文件系统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831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-</a:t>
                      </a:r>
                      <a:r>
                        <a:rPr lang="en-US" altLang="zh-CN" sz="2400" dirty="0" err="1"/>
                        <a:t>maxdepth</a:t>
                      </a:r>
                      <a:r>
                        <a:rPr lang="en-US" altLang="zh-CN" sz="2400" dirty="0"/>
                        <a:t> LEVELS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设置最大的查找深度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8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--help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显示 </a:t>
                      </a:r>
                      <a:r>
                        <a:rPr lang="en-US" altLang="zh-CN" sz="2400" dirty="0"/>
                        <a:t>find </a:t>
                      </a:r>
                      <a:r>
                        <a:rPr lang="zh-CN" altLang="en-US" sz="2400" dirty="0"/>
                        <a:t>命令帮助信息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831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--version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显示 </a:t>
                      </a:r>
                      <a:r>
                        <a:rPr lang="en-US" altLang="zh-CN" sz="2400" dirty="0"/>
                        <a:t>find </a:t>
                      </a:r>
                      <a:r>
                        <a:rPr lang="zh-CN" altLang="en-US" sz="2400" dirty="0"/>
                        <a:t>的版本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51</a:t>
            </a:fld>
            <a:endParaRPr lang="en-US" altLang="zh-CN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</a:t>
            </a:r>
            <a:r>
              <a:rPr lang="zh-CN" altLang="en-US" dirty="0"/>
              <a:t>命令举例（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8149"/>
          </a:xfrm>
        </p:spPr>
        <p:txBody>
          <a:bodyPr/>
          <a:lstStyle/>
          <a:p>
            <a:r>
              <a:rPr lang="zh-CN" altLang="en-US" sz="2400" dirty="0"/>
              <a:t>递归显示当前目录的文件列表</a:t>
            </a:r>
          </a:p>
          <a:p>
            <a:pPr lvl="1"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 find</a:t>
            </a:r>
          </a:p>
          <a:p>
            <a:r>
              <a:rPr lang="zh-CN" altLang="en-US" sz="2400" dirty="0"/>
              <a:t>递归显示 </a:t>
            </a:r>
            <a:r>
              <a:rPr lang="en-US" altLang="zh-CN" sz="2400" dirty="0"/>
              <a:t>/ </a:t>
            </a:r>
            <a:r>
              <a:rPr lang="zh-CN" altLang="en-US" sz="2400" dirty="0"/>
              <a:t>目录的文件列表</a:t>
            </a:r>
          </a:p>
          <a:p>
            <a:pPr lvl="1"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 find /</a:t>
            </a:r>
          </a:p>
          <a:p>
            <a:r>
              <a:rPr lang="zh-CN" altLang="en-US" sz="2400" dirty="0"/>
              <a:t>递归显示 </a:t>
            </a:r>
            <a:r>
              <a:rPr lang="en-US" altLang="zh-CN" sz="2400" dirty="0"/>
              <a:t>/ </a:t>
            </a:r>
            <a:r>
              <a:rPr lang="zh-CN" altLang="en-US" sz="2400" dirty="0"/>
              <a:t>目录的文件列表（仅限于</a:t>
            </a:r>
            <a:r>
              <a:rPr lang="en-US" altLang="zh-CN" sz="2400" dirty="0"/>
              <a:t>3</a:t>
            </a:r>
            <a:r>
              <a:rPr lang="zh-CN" altLang="en-US" sz="2400" dirty="0"/>
              <a:t>层目录）</a:t>
            </a:r>
          </a:p>
          <a:p>
            <a:pPr lvl="1"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 find / -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maxdepth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3</a:t>
            </a:r>
          </a:p>
          <a:p>
            <a:r>
              <a:rPr lang="zh-CN" altLang="en-US" sz="2400" dirty="0"/>
              <a:t>递归显示 </a:t>
            </a:r>
            <a:r>
              <a:rPr lang="en-US" altLang="zh-CN" sz="2400" dirty="0"/>
              <a:t>/ </a:t>
            </a:r>
            <a:r>
              <a:rPr lang="zh-CN" altLang="en-US" sz="2400" dirty="0"/>
              <a:t>目录的文件列表（仅限于 </a:t>
            </a:r>
            <a:r>
              <a:rPr lang="en-US" altLang="zh-CN" sz="2400" dirty="0"/>
              <a:t>/ </a:t>
            </a:r>
            <a:r>
              <a:rPr lang="zh-CN" altLang="en-US" sz="2400" dirty="0"/>
              <a:t>文件系统）</a:t>
            </a:r>
          </a:p>
          <a:p>
            <a:pPr lvl="1"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 find / -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xdev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sz="2400" dirty="0"/>
              <a:t>递归显示 </a:t>
            </a:r>
            <a:r>
              <a:rPr lang="en-US" altLang="zh-CN" sz="2400" dirty="0"/>
              <a:t>/home</a:t>
            </a:r>
            <a:r>
              <a:rPr lang="zh-CN" altLang="en-US" sz="2400" dirty="0"/>
              <a:t>、</a:t>
            </a:r>
            <a:r>
              <a:rPr lang="en-US" altLang="zh-CN" sz="2400" dirty="0"/>
              <a:t>/www</a:t>
            </a:r>
            <a:r>
              <a:rPr lang="zh-CN" altLang="en-US" sz="2400" dirty="0"/>
              <a:t>、</a:t>
            </a:r>
            <a:r>
              <a:rPr lang="en-US" altLang="zh-CN" sz="2400" dirty="0"/>
              <a:t>/</a:t>
            </a:r>
            <a:r>
              <a:rPr lang="en-US" altLang="zh-CN" sz="2400" dirty="0" err="1"/>
              <a:t>srv</a:t>
            </a:r>
            <a:r>
              <a:rPr lang="en-US" altLang="zh-CN" sz="2400" dirty="0"/>
              <a:t> </a:t>
            </a:r>
            <a:r>
              <a:rPr lang="zh-CN" altLang="en-US" sz="2400" dirty="0"/>
              <a:t>目录的文件列表</a:t>
            </a:r>
          </a:p>
          <a:p>
            <a:pPr lvl="1"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 find /home /www /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srv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52</a:t>
            </a:fld>
            <a:endParaRPr lang="en-US" altLang="zh-CN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 </a:t>
            </a:r>
            <a:r>
              <a:rPr lang="zh-CN" altLang="en-US" dirty="0"/>
              <a:t>命令</a:t>
            </a:r>
            <a:br>
              <a:rPr lang="en-US" altLang="zh-CN" dirty="0"/>
            </a:br>
            <a:r>
              <a:rPr lang="en-US" altLang="zh-CN" dirty="0"/>
              <a:t>——</a:t>
            </a:r>
            <a:r>
              <a:rPr lang="zh-CN" altLang="en-US" dirty="0"/>
              <a:t>条件表达式（</a:t>
            </a:r>
            <a:r>
              <a:rPr lang="en-US" altLang="zh-CN" dirty="0"/>
              <a:t>1</a:t>
            </a:r>
            <a:r>
              <a:rPr lang="zh-CN" altLang="en-US" dirty="0"/>
              <a:t>）文件名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395536" y="1988840"/>
          <a:ext cx="8229603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5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条件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-name PATTERN 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匹配文件名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-</a:t>
                      </a:r>
                      <a:r>
                        <a:rPr lang="en-US" altLang="zh-CN" sz="1800" dirty="0" err="1"/>
                        <a:t>iname</a:t>
                      </a:r>
                      <a:r>
                        <a:rPr lang="en-US" altLang="zh-CN" sz="1800" dirty="0"/>
                        <a:t> PATTERN 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zh-CN" altLang="en-US" sz="1800" dirty="0"/>
                        <a:t>匹配文件名（忽略大小写）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-</a:t>
                      </a:r>
                      <a:r>
                        <a:rPr lang="en-US" altLang="zh-CN" sz="1800" dirty="0" err="1"/>
                        <a:t>lname</a:t>
                      </a:r>
                      <a:r>
                        <a:rPr lang="en-US" altLang="zh-CN" sz="1800" dirty="0"/>
                        <a:t> PATTERN 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匹配符号链接文件名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-</a:t>
                      </a:r>
                      <a:r>
                        <a:rPr lang="en-US" altLang="zh-CN" sz="1800" dirty="0" err="1"/>
                        <a:t>ilname</a:t>
                      </a:r>
                      <a:r>
                        <a:rPr lang="en-US" altLang="zh-CN" sz="1800" dirty="0"/>
                        <a:t> PATTERN 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匹配符号链接文件名（忽略大小写）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-</a:t>
                      </a:r>
                      <a:r>
                        <a:rPr lang="en-US" altLang="zh-CN" sz="1800" dirty="0" err="1"/>
                        <a:t>wholename</a:t>
                      </a:r>
                      <a:r>
                        <a:rPr lang="en-US" altLang="zh-CN" sz="1800" dirty="0"/>
                        <a:t> PATTERN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匹配文件的完整路径（不把 ‘</a:t>
                      </a:r>
                      <a:r>
                        <a:rPr lang="en-US" altLang="zh-CN" sz="1800" dirty="0"/>
                        <a:t>/’ </a:t>
                      </a:r>
                      <a:r>
                        <a:rPr lang="zh-CN" altLang="en-US" sz="1800" dirty="0"/>
                        <a:t>和 ‘</a:t>
                      </a:r>
                      <a:r>
                        <a:rPr lang="en-US" altLang="zh-CN" sz="1800" dirty="0"/>
                        <a:t>.’ </a:t>
                      </a:r>
                      <a:r>
                        <a:rPr lang="zh-CN" altLang="en-US" sz="1800" dirty="0"/>
                        <a:t>作为特殊字符）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-</a:t>
                      </a:r>
                      <a:r>
                        <a:rPr lang="en-US" altLang="zh-CN" sz="1800" dirty="0" err="1"/>
                        <a:t>iwholename</a:t>
                      </a:r>
                      <a:r>
                        <a:rPr lang="en-US" altLang="zh-CN" sz="1800" dirty="0"/>
                        <a:t> PATTERN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匹配文件的完整路径（忽略大小写）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53</a:t>
            </a:fld>
            <a:endParaRPr lang="en-US" alt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4869160"/>
            <a:ext cx="7848872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/>
              <a:t>PATTERN </a:t>
            </a:r>
            <a:r>
              <a:rPr lang="zh-CN" altLang="en-US" sz="2400" dirty="0"/>
              <a:t>使用 </a:t>
            </a:r>
            <a:r>
              <a:rPr lang="en-US" altLang="zh-CN" sz="2400" dirty="0"/>
              <a:t>Shell </a:t>
            </a:r>
            <a:r>
              <a:rPr lang="zh-CN" altLang="en-US" sz="2400" dirty="0"/>
              <a:t>的匹配模式</a:t>
            </a:r>
            <a:endParaRPr lang="en-US" altLang="zh-CN" sz="2400" dirty="0"/>
          </a:p>
          <a:p>
            <a:pPr>
              <a:buFont typeface="Arial" pitchFamily="34" charset="0"/>
              <a:buChar char="•"/>
            </a:pPr>
            <a:r>
              <a:rPr lang="zh-CN" altLang="en-US" sz="2400" dirty="0"/>
              <a:t> 可以使用 </a:t>
            </a:r>
            <a:r>
              <a:rPr lang="en-US" altLang="zh-CN" sz="2400" dirty="0"/>
              <a:t>Shell </a:t>
            </a:r>
            <a:r>
              <a:rPr lang="zh-CN" altLang="en-US" sz="2400" dirty="0"/>
              <a:t>的通配符（*、？</a:t>
            </a:r>
            <a:r>
              <a:rPr lang="en-US" altLang="zh-CN" sz="2400" dirty="0"/>
              <a:t>[]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>
              <a:buFont typeface="Arial" pitchFamily="34" charset="0"/>
              <a:buChar char="•"/>
            </a:pPr>
            <a:r>
              <a:rPr lang="zh-CN" altLang="en-US" sz="2400" dirty="0"/>
              <a:t> 要用“”或‘’括起来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</a:t>
            </a:r>
            <a:r>
              <a:rPr lang="zh-CN" altLang="en-US" dirty="0"/>
              <a:t>命令举例（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8149"/>
          </a:xfrm>
        </p:spPr>
        <p:txBody>
          <a:bodyPr/>
          <a:lstStyle/>
          <a:p>
            <a:pPr>
              <a:buNone/>
            </a:pPr>
            <a:r>
              <a:rPr lang="en-US" altLang="zh-CN" sz="2800" dirty="0"/>
              <a:t>$ find -name </a:t>
            </a:r>
            <a:r>
              <a:rPr lang="en-US" altLang="zh-CN" sz="2800" dirty="0" err="1"/>
              <a:t>myfile</a:t>
            </a:r>
            <a:endParaRPr lang="en-US" altLang="zh-CN" sz="2800" dirty="0"/>
          </a:p>
          <a:p>
            <a:pPr>
              <a:buNone/>
            </a:pPr>
            <a:r>
              <a:rPr lang="en-US" altLang="zh-CN" sz="2800" dirty="0"/>
              <a:t>$ find -</a:t>
            </a:r>
            <a:r>
              <a:rPr lang="en-US" altLang="zh-CN" sz="2800" dirty="0" err="1"/>
              <a:t>maxdepth</a:t>
            </a:r>
            <a:r>
              <a:rPr lang="en-US" altLang="zh-CN" sz="2800" dirty="0"/>
              <a:t> 2 -name </a:t>
            </a:r>
            <a:r>
              <a:rPr lang="en-US" altLang="zh-CN" sz="2800" dirty="0" err="1"/>
              <a:t>symfony</a:t>
            </a:r>
            <a:endParaRPr lang="en-US" altLang="zh-CN" sz="2800" dirty="0"/>
          </a:p>
          <a:p>
            <a:pPr>
              <a:buNone/>
            </a:pPr>
            <a:r>
              <a:rPr lang="en-US" altLang="zh-CN" sz="2800" dirty="0"/>
              <a:t>$ find -name 'd*'</a:t>
            </a:r>
          </a:p>
          <a:p>
            <a:pPr>
              <a:buNone/>
            </a:pPr>
            <a:r>
              <a:rPr lang="en-US" altLang="zh-CN" sz="2800" dirty="0"/>
              <a:t>$ find -name '???'</a:t>
            </a:r>
          </a:p>
          <a:p>
            <a:pPr>
              <a:buNone/>
            </a:pPr>
            <a:r>
              <a:rPr lang="en-US" altLang="zh-CN" sz="2800" dirty="0"/>
              <a:t>$ find -name '</a:t>
            </a:r>
            <a:r>
              <a:rPr lang="en-US" altLang="zh-CN" sz="2800" dirty="0" err="1"/>
              <a:t>ch</a:t>
            </a:r>
            <a:r>
              <a:rPr lang="en-US" altLang="zh-CN" sz="2800" dirty="0"/>
              <a:t>[0-2][0-9].txt*'</a:t>
            </a:r>
          </a:p>
          <a:p>
            <a:pPr>
              <a:buNone/>
            </a:pPr>
            <a:r>
              <a:rPr lang="en-US" altLang="zh-CN" sz="2800" dirty="0"/>
              <a:t>$ find -</a:t>
            </a:r>
            <a:r>
              <a:rPr lang="en-US" altLang="zh-CN" sz="2800" dirty="0" err="1"/>
              <a:t>iname</a:t>
            </a:r>
            <a:r>
              <a:rPr lang="en-US" altLang="zh-CN" sz="2800" dirty="0"/>
              <a:t> '[a-z]*'</a:t>
            </a:r>
          </a:p>
          <a:p>
            <a:pPr>
              <a:buNone/>
            </a:pPr>
            <a:r>
              <a:rPr lang="en-US" altLang="zh-CN" sz="2800" dirty="0"/>
              <a:t>$ find ~   -name  "*.txt"  </a:t>
            </a:r>
          </a:p>
          <a:p>
            <a:pPr>
              <a:buNone/>
            </a:pPr>
            <a:r>
              <a:rPr lang="en-US" altLang="zh-CN" sz="2800" dirty="0"/>
              <a:t>$ find .    -name  "[A-Z]*"  </a:t>
            </a:r>
          </a:p>
          <a:p>
            <a:pPr>
              <a:buNone/>
            </a:pPr>
            <a:r>
              <a:rPr lang="en-US" altLang="zh-CN" sz="2800" dirty="0"/>
              <a:t>$ find /etc -name  "host*" </a:t>
            </a:r>
            <a:endParaRPr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54</a:t>
            </a:fld>
            <a:endParaRPr lang="en-US" altLang="zh-CN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 </a:t>
            </a:r>
            <a:r>
              <a:rPr lang="zh-CN" altLang="en-US" dirty="0"/>
              <a:t>命令</a:t>
            </a:r>
            <a:br>
              <a:rPr lang="en-US" altLang="zh-CN" dirty="0"/>
            </a:br>
            <a:r>
              <a:rPr lang="en-US" altLang="zh-CN" dirty="0"/>
              <a:t>——</a:t>
            </a:r>
            <a:r>
              <a:rPr lang="zh-CN" altLang="en-US" dirty="0"/>
              <a:t>条件表达式（</a:t>
            </a:r>
            <a:r>
              <a:rPr lang="en-US" altLang="zh-CN" dirty="0"/>
              <a:t>2</a:t>
            </a:r>
            <a:r>
              <a:rPr lang="zh-CN" altLang="en-US" dirty="0"/>
              <a:t>）文件名续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55</a:t>
            </a:fld>
            <a:endParaRPr lang="en-US" altLang="zh-CN" dirty="0"/>
          </a:p>
        </p:txBody>
      </p:sp>
      <p:graphicFrame>
        <p:nvGraphicFramePr>
          <p:cNvPr id="7" name="内容占位符 6"/>
          <p:cNvGraphicFramePr>
            <a:graphicFrameLocks/>
          </p:cNvGraphicFramePr>
          <p:nvPr/>
        </p:nvGraphicFramePr>
        <p:xfrm>
          <a:off x="395536" y="1988840"/>
          <a:ext cx="8229603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5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条件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-</a:t>
                      </a:r>
                      <a:r>
                        <a:rPr lang="en-US" altLang="zh-CN" sz="2400" dirty="0" err="1"/>
                        <a:t>regex</a:t>
                      </a:r>
                      <a:r>
                        <a:rPr lang="en-US" altLang="zh-CN" sz="2400" dirty="0"/>
                        <a:t> REPATTERN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以正则表达式匹配文件名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-</a:t>
                      </a:r>
                      <a:r>
                        <a:rPr lang="en-US" altLang="zh-CN" sz="2400" dirty="0" err="1"/>
                        <a:t>iregex</a:t>
                      </a:r>
                      <a:r>
                        <a:rPr lang="en-US" altLang="zh-CN" sz="2400" dirty="0"/>
                        <a:t> REPATTERN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zh-CN" altLang="en-US" sz="2400" dirty="0"/>
                        <a:t>以正则表达式匹配文件名（忽略大小写）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9552" y="4365104"/>
            <a:ext cx="7848872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/>
              <a:t>REPATTERN </a:t>
            </a:r>
            <a:r>
              <a:rPr lang="zh-CN" altLang="en-US" sz="2400" dirty="0"/>
              <a:t>使用正则表达式匹配模式</a:t>
            </a:r>
            <a:endParaRPr lang="en-US" altLang="zh-CN" sz="2400" dirty="0"/>
          </a:p>
          <a:p>
            <a:pPr>
              <a:buFont typeface="Arial" pitchFamily="34" charset="0"/>
              <a:buChar char="•"/>
            </a:pPr>
            <a:r>
              <a:rPr lang="zh-CN" altLang="en-US" sz="2400" dirty="0"/>
              <a:t> 使用 </a:t>
            </a:r>
            <a:r>
              <a:rPr lang="en-US" altLang="zh-CN" sz="2400" dirty="0"/>
              <a:t>-</a:t>
            </a:r>
            <a:r>
              <a:rPr lang="en-US" altLang="zh-CN" sz="2400" dirty="0" err="1"/>
              <a:t>regextype</a:t>
            </a:r>
            <a:r>
              <a:rPr lang="en-US" altLang="zh-CN" sz="2400" dirty="0"/>
              <a:t> TYPE </a:t>
            </a:r>
            <a:r>
              <a:rPr lang="zh-CN" altLang="en-US" sz="2400" dirty="0"/>
              <a:t>指定的正则表达式类型</a:t>
            </a:r>
            <a:endParaRPr lang="en-US" altLang="zh-CN" sz="2400" dirty="0"/>
          </a:p>
          <a:p>
            <a:pPr>
              <a:buFont typeface="Arial" pitchFamily="34" charset="0"/>
              <a:buChar char="•"/>
            </a:pPr>
            <a:r>
              <a:rPr lang="zh-CN" altLang="en-US" sz="2400" dirty="0"/>
              <a:t> 默认为 </a:t>
            </a:r>
            <a:r>
              <a:rPr lang="en-US" altLang="zh-CN" sz="2400" dirty="0" err="1"/>
              <a:t>emacs</a:t>
            </a:r>
            <a:r>
              <a:rPr lang="en-US" altLang="zh-CN" sz="2400" dirty="0"/>
              <a:t> </a:t>
            </a:r>
            <a:r>
              <a:rPr lang="zh-CN" altLang="en-US" sz="2400" dirty="0"/>
              <a:t>类型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</a:t>
            </a:r>
            <a:r>
              <a:rPr lang="zh-CN" altLang="en-US" dirty="0"/>
              <a:t>命令举例（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$ find ~ -</a:t>
            </a:r>
            <a:r>
              <a:rPr lang="en-US" altLang="zh-CN" dirty="0" err="1"/>
              <a:t>regex</a:t>
            </a:r>
            <a:r>
              <a:rPr lang="en-US" altLang="zh-CN" dirty="0"/>
              <a:t> '.*'</a:t>
            </a:r>
          </a:p>
          <a:p>
            <a:r>
              <a:rPr lang="en-US" altLang="zh-CN" dirty="0"/>
              <a:t>$ find ~/book -</a:t>
            </a:r>
            <a:r>
              <a:rPr lang="en-US" altLang="zh-CN" dirty="0" err="1"/>
              <a:t>regex</a:t>
            </a:r>
            <a:r>
              <a:rPr lang="en-US" altLang="zh-CN" dirty="0"/>
              <a:t> '.*ch0.*'</a:t>
            </a:r>
          </a:p>
          <a:p>
            <a:r>
              <a:rPr lang="en-US" altLang="zh-CN" dirty="0"/>
              <a:t>$ find ~/book -</a:t>
            </a:r>
            <a:r>
              <a:rPr lang="en-US" altLang="zh-CN" dirty="0" err="1"/>
              <a:t>regex</a:t>
            </a:r>
            <a:r>
              <a:rPr lang="en-US" altLang="zh-CN" dirty="0"/>
              <a:t> '.*</a:t>
            </a:r>
            <a:r>
              <a:rPr lang="en-US" altLang="zh-CN" dirty="0" err="1"/>
              <a:t>ch</a:t>
            </a:r>
            <a:r>
              <a:rPr lang="en-US" altLang="zh-CN" dirty="0"/>
              <a:t>[0-9]+'  </a:t>
            </a:r>
          </a:p>
          <a:p>
            <a:r>
              <a:rPr lang="en-US" altLang="zh-CN" dirty="0"/>
              <a:t>$ find ~/book -</a:t>
            </a:r>
            <a:r>
              <a:rPr lang="en-US" altLang="zh-CN" dirty="0" err="1"/>
              <a:t>iregex</a:t>
            </a:r>
            <a:r>
              <a:rPr lang="en-US" altLang="zh-CN" dirty="0"/>
              <a:t> '.*</a:t>
            </a:r>
            <a:r>
              <a:rPr lang="en-US" altLang="zh-CN" dirty="0" err="1"/>
              <a:t>ch</a:t>
            </a:r>
            <a:r>
              <a:rPr lang="en-US" altLang="zh-CN" dirty="0"/>
              <a:t>[0-9]+\.txt'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56</a:t>
            </a:fld>
            <a:endParaRPr lang="en-US" altLang="zh-CN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 </a:t>
            </a:r>
            <a:r>
              <a:rPr lang="zh-CN" altLang="en-US" dirty="0"/>
              <a:t>命令</a:t>
            </a:r>
            <a:br>
              <a:rPr lang="en-US" altLang="zh-CN" dirty="0"/>
            </a:br>
            <a:r>
              <a:rPr lang="en-US" altLang="zh-CN" dirty="0"/>
              <a:t>——</a:t>
            </a:r>
            <a:r>
              <a:rPr lang="zh-CN" altLang="en-US" dirty="0"/>
              <a:t>条件表达式（</a:t>
            </a:r>
            <a:r>
              <a:rPr lang="en-US" altLang="zh-CN" dirty="0"/>
              <a:t>3</a:t>
            </a:r>
            <a:r>
              <a:rPr lang="zh-CN" altLang="en-US" dirty="0"/>
              <a:t>）时间属性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467544" y="1700808"/>
          <a:ext cx="822960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54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条件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dirty="0"/>
                        <a:t>-amin N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查找 </a:t>
                      </a:r>
                      <a:r>
                        <a:rPr lang="en-US" altLang="zh-CN" dirty="0"/>
                        <a:t>N </a:t>
                      </a:r>
                      <a:r>
                        <a:rPr lang="zh-CN" altLang="en-US" dirty="0"/>
                        <a:t>分钟以前被访问过的所有文件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altLang="zh-CN" dirty="0"/>
                        <a:t>-atime 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查找 </a:t>
                      </a:r>
                      <a:r>
                        <a:rPr lang="en-US" altLang="zh-CN" dirty="0"/>
                        <a:t>N </a:t>
                      </a:r>
                      <a:r>
                        <a:rPr lang="zh-CN" altLang="en-US" dirty="0"/>
                        <a:t>天以前被访问过的所有文件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altLang="zh-CN" dirty="0"/>
                        <a:t>-cmin 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查找 </a:t>
                      </a:r>
                      <a:r>
                        <a:rPr lang="en-US" altLang="zh-CN" dirty="0"/>
                        <a:t>N </a:t>
                      </a:r>
                      <a:r>
                        <a:rPr lang="zh-CN" altLang="en-US" dirty="0"/>
                        <a:t>分钟以前文件状态被修改过的所有文件（比如权限修改）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dirty="0"/>
                        <a:t>-ctime 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查找 </a:t>
                      </a:r>
                      <a:r>
                        <a:rPr lang="en-US" altLang="zh-CN" dirty="0"/>
                        <a:t>N </a:t>
                      </a:r>
                      <a:r>
                        <a:rPr lang="zh-CN" altLang="en-US" dirty="0"/>
                        <a:t>天以前文件状态被修改过的所有文件 （比如权限修改）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dirty="0"/>
                        <a:t>-mmin N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查找 </a:t>
                      </a:r>
                      <a:r>
                        <a:rPr lang="en-US" altLang="zh-CN" dirty="0"/>
                        <a:t>N </a:t>
                      </a:r>
                      <a:r>
                        <a:rPr lang="zh-CN" altLang="en-US" dirty="0"/>
                        <a:t>分钟以前文件内容被修改过的所有文件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dirty="0"/>
                        <a:t>-mtime 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查找 </a:t>
                      </a:r>
                      <a:r>
                        <a:rPr lang="en-US" altLang="zh-CN" dirty="0"/>
                        <a:t>N </a:t>
                      </a:r>
                      <a:r>
                        <a:rPr lang="zh-CN" altLang="en-US" dirty="0"/>
                        <a:t>天以前文件内容被修改过的所有文件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dirty="0"/>
                        <a:t>-used N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查找被改动过之后，在</a:t>
                      </a:r>
                      <a:r>
                        <a:rPr lang="en-US" altLang="zh-CN" dirty="0"/>
                        <a:t>N</a:t>
                      </a:r>
                      <a:r>
                        <a:rPr lang="zh-CN" altLang="en-US" dirty="0"/>
                        <a:t>天内被存取过的所有文件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57</a:t>
            </a:fld>
            <a:endParaRPr lang="en-US" altLang="zh-CN" dirty="0"/>
          </a:p>
        </p:txBody>
      </p:sp>
      <p:grpSp>
        <p:nvGrpSpPr>
          <p:cNvPr id="9" name="Group 10"/>
          <p:cNvGrpSpPr>
            <a:grpSpLocks/>
          </p:cNvGrpSpPr>
          <p:nvPr/>
        </p:nvGrpSpPr>
        <p:grpSpPr bwMode="auto">
          <a:xfrm>
            <a:off x="755650" y="4725143"/>
            <a:ext cx="7924800" cy="1480724"/>
            <a:chOff x="476" y="2795"/>
            <a:chExt cx="4992" cy="1111"/>
          </a:xfrm>
        </p:grpSpPr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476" y="2795"/>
              <a:ext cx="4992" cy="1111"/>
            </a:xfrm>
            <a:prstGeom prst="rect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b="0" dirty="0">
                  <a:solidFill>
                    <a:srgbClr val="006400"/>
                  </a:solidFill>
                  <a:ea typeface="黑体" pitchFamily="49" charset="-122"/>
                </a:rPr>
                <a:t>注：</a:t>
              </a:r>
              <a:r>
                <a:rPr lang="zh-CN" altLang="en-US" sz="2400" dirty="0">
                  <a:solidFill>
                    <a:srgbClr val="006600"/>
                  </a:solidFill>
                  <a:latin typeface="Courier New" pitchFamily="49" charset="0"/>
                  <a:ea typeface="黑体" pitchFamily="49" charset="-122"/>
                </a:rPr>
                <a:t>以上选项中的 </a:t>
              </a:r>
              <a:r>
                <a:rPr lang="en-US" altLang="zh-CN" sz="2400" dirty="0">
                  <a:solidFill>
                    <a:srgbClr val="006600"/>
                  </a:solidFill>
                  <a:latin typeface="Courier New" pitchFamily="49" charset="0"/>
                  <a:ea typeface="黑体" pitchFamily="49" charset="-122"/>
                </a:rPr>
                <a:t>N </a:t>
              </a:r>
              <a:r>
                <a:rPr lang="zh-CN" altLang="en-US" sz="2400" dirty="0">
                  <a:solidFill>
                    <a:srgbClr val="006600"/>
                  </a:solidFill>
                  <a:latin typeface="Courier New" pitchFamily="49" charset="0"/>
                  <a:ea typeface="黑体" pitchFamily="49" charset="-122"/>
                </a:rPr>
                <a:t>可以有三种输入方式：</a:t>
              </a:r>
              <a:r>
                <a:rPr lang="en-US" altLang="zh-CN" sz="2800" dirty="0">
                  <a:solidFill>
                    <a:srgbClr val="006600"/>
                  </a:solidFill>
                  <a:latin typeface="Courier New" pitchFamily="49" charset="0"/>
                  <a:ea typeface="黑体" pitchFamily="49" charset="-122"/>
                </a:rPr>
                <a:t>N</a:t>
              </a:r>
              <a:r>
                <a:rPr lang="en-US" altLang="zh-CN" sz="2800" dirty="0">
                  <a:solidFill>
                    <a:srgbClr val="0000CC"/>
                  </a:solidFill>
                  <a:latin typeface="Courier New" pitchFamily="49" charset="0"/>
                  <a:ea typeface="黑体" pitchFamily="49" charset="-122"/>
                </a:rPr>
                <a:t>,</a:t>
              </a:r>
              <a:r>
                <a:rPr lang="en-US" altLang="zh-CN" sz="2800" dirty="0">
                  <a:solidFill>
                    <a:srgbClr val="006600"/>
                  </a:solidFill>
                  <a:latin typeface="Courier New" pitchFamily="49" charset="0"/>
                  <a:ea typeface="黑体" pitchFamily="49" charset="-122"/>
                </a:rPr>
                <a:t>+N</a:t>
              </a:r>
              <a:r>
                <a:rPr lang="en-US" altLang="zh-CN" sz="2800" dirty="0">
                  <a:solidFill>
                    <a:srgbClr val="0000CC"/>
                  </a:solidFill>
                  <a:latin typeface="Courier New" pitchFamily="49" charset="0"/>
                  <a:ea typeface="黑体" pitchFamily="49" charset="-122"/>
                </a:rPr>
                <a:t>,</a:t>
              </a:r>
              <a:r>
                <a:rPr lang="en-US" altLang="zh-CN" sz="2800" dirty="0">
                  <a:solidFill>
                    <a:srgbClr val="006600"/>
                  </a:solidFill>
                  <a:latin typeface="Courier New" pitchFamily="49" charset="0"/>
                  <a:ea typeface="黑体" pitchFamily="49" charset="-122"/>
                </a:rPr>
                <a:t>-N</a:t>
              </a:r>
            </a:p>
            <a:p>
              <a:pPr>
                <a:lnSpc>
                  <a:spcPct val="110000"/>
                </a:lnSpc>
              </a:pPr>
              <a:r>
                <a:rPr lang="zh-CN" altLang="en-US" b="0" dirty="0">
                  <a:solidFill>
                    <a:srgbClr val="3333CC"/>
                  </a:solidFill>
                  <a:ea typeface="黑体" pitchFamily="49" charset="-122"/>
                </a:rPr>
                <a:t>      </a:t>
              </a:r>
            </a:p>
            <a:p>
              <a:pPr>
                <a:lnSpc>
                  <a:spcPct val="110000"/>
                </a:lnSpc>
              </a:pPr>
              <a:endParaRPr lang="zh-CN" altLang="en-US" b="0" dirty="0">
                <a:solidFill>
                  <a:srgbClr val="3333CC"/>
                </a:solidFill>
                <a:ea typeface="黑体" pitchFamily="49" charset="-122"/>
              </a:endParaRPr>
            </a:p>
            <a:p>
              <a:pPr>
                <a:lnSpc>
                  <a:spcPct val="110000"/>
                </a:lnSpc>
              </a:pPr>
              <a:endParaRPr lang="zh-CN" altLang="en-US" b="0" dirty="0">
                <a:solidFill>
                  <a:srgbClr val="3333CC"/>
                </a:solidFill>
                <a:ea typeface="黑体" pitchFamily="49" charset="-122"/>
              </a:endParaRP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884" y="3119"/>
              <a:ext cx="4263" cy="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buClr>
                  <a:schemeClr val="hlink"/>
                </a:buClr>
                <a:buFont typeface="Wingdings" pitchFamily="2" charset="2"/>
                <a:buChar char="l"/>
              </a:pPr>
              <a:r>
                <a:rPr lang="zh-CN" altLang="en-US" dirty="0">
                  <a:solidFill>
                    <a:schemeClr val="tx1"/>
                  </a:solidFill>
                  <a:ea typeface="黑体" pitchFamily="49" charset="-122"/>
                </a:rPr>
                <a:t> </a:t>
              </a:r>
              <a:r>
                <a:rPr lang="zh-CN" altLang="en-US" dirty="0">
                  <a:solidFill>
                    <a:schemeClr val="tx1"/>
                  </a:solidFill>
                  <a:latin typeface="Courier New" pitchFamily="49" charset="0"/>
                  <a:ea typeface="黑体" pitchFamily="49" charset="-122"/>
                </a:rPr>
                <a:t> 20</a:t>
              </a:r>
              <a:r>
                <a:rPr lang="zh-CN" altLang="en-US" b="0" dirty="0">
                  <a:solidFill>
                    <a:srgbClr val="3333CC"/>
                  </a:solidFill>
                  <a:ea typeface="黑体" pitchFamily="49" charset="-122"/>
                </a:rPr>
                <a:t>  表示等于 20 </a:t>
              </a:r>
            </a:p>
            <a:p>
              <a:pPr>
                <a:buClr>
                  <a:schemeClr val="hlink"/>
                </a:buClr>
                <a:buFont typeface="Wingdings" pitchFamily="2" charset="2"/>
                <a:buChar char="l"/>
              </a:pPr>
              <a:r>
                <a:rPr lang="zh-CN" altLang="en-US" b="0" dirty="0">
                  <a:solidFill>
                    <a:srgbClr val="3333CC"/>
                  </a:solidFill>
                  <a:ea typeface="黑体" pitchFamily="49" charset="-122"/>
                </a:rPr>
                <a:t> </a:t>
              </a:r>
              <a:r>
                <a:rPr lang="zh-CN" altLang="en-US" dirty="0">
                  <a:solidFill>
                    <a:schemeClr val="tx1"/>
                  </a:solidFill>
                  <a:latin typeface="Courier New" pitchFamily="49" charset="0"/>
                  <a:ea typeface="黑体" pitchFamily="49" charset="-122"/>
                </a:rPr>
                <a:t>+20</a:t>
              </a:r>
              <a:r>
                <a:rPr lang="zh-CN" altLang="en-US" b="0" dirty="0">
                  <a:solidFill>
                    <a:srgbClr val="3333CC"/>
                  </a:solidFill>
                  <a:ea typeface="黑体" pitchFamily="49" charset="-122"/>
                </a:rPr>
                <a:t>  表示大于 20 （21，22，23 等）</a:t>
              </a:r>
            </a:p>
            <a:p>
              <a:pPr>
                <a:buClr>
                  <a:schemeClr val="hlink"/>
                </a:buClr>
                <a:buFont typeface="Wingdings" pitchFamily="2" charset="2"/>
                <a:buChar char="l"/>
              </a:pPr>
              <a:r>
                <a:rPr lang="zh-CN" altLang="en-US" dirty="0">
                  <a:solidFill>
                    <a:schemeClr val="tx1"/>
                  </a:solidFill>
                  <a:ea typeface="黑体" pitchFamily="49" charset="-122"/>
                </a:rPr>
                <a:t> </a:t>
              </a:r>
              <a:r>
                <a:rPr lang="zh-CN" altLang="en-US" dirty="0">
                  <a:solidFill>
                    <a:schemeClr val="tx1"/>
                  </a:solidFill>
                  <a:latin typeface="Courier New" pitchFamily="49" charset="0"/>
                  <a:ea typeface="黑体" pitchFamily="49" charset="-122"/>
                </a:rPr>
                <a:t>-20</a:t>
              </a:r>
              <a:r>
                <a:rPr lang="zh-CN" altLang="en-US" b="0" dirty="0">
                  <a:solidFill>
                    <a:srgbClr val="3333CC"/>
                  </a:solidFill>
                  <a:ea typeface="黑体" pitchFamily="49" charset="-122"/>
                </a:rPr>
                <a:t>  表示小于 20 （19，18，17 等）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</a:t>
            </a:r>
            <a:r>
              <a:rPr lang="zh-CN" altLang="en-US" dirty="0"/>
              <a:t>命令举例（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r>
              <a:rPr lang="zh-CN" altLang="en-US" sz="2400" dirty="0"/>
              <a:t>在</a:t>
            </a:r>
            <a:r>
              <a:rPr lang="en-US" altLang="zh-CN" sz="2400" dirty="0"/>
              <a:t>/home</a:t>
            </a:r>
            <a:r>
              <a:rPr lang="zh-CN" altLang="en-US" sz="2400" dirty="0"/>
              <a:t>下查找最近</a:t>
            </a:r>
            <a:r>
              <a:rPr lang="en-US" altLang="zh-CN" sz="2400" dirty="0"/>
              <a:t>2</a:t>
            </a:r>
            <a:r>
              <a:rPr lang="zh-CN" altLang="en-US" sz="2400" dirty="0"/>
              <a:t>天之内改动过的文件</a:t>
            </a:r>
          </a:p>
          <a:p>
            <a:pPr lvl="1">
              <a:buNone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$ find /home -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</a:rPr>
              <a:t>mtime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 -2</a:t>
            </a:r>
          </a:p>
          <a:p>
            <a:r>
              <a:rPr lang="zh-CN" altLang="en-US" sz="2400" dirty="0"/>
              <a:t>在</a:t>
            </a:r>
            <a:r>
              <a:rPr lang="en-US" altLang="zh-CN" sz="2400" dirty="0"/>
              <a:t>/home</a:t>
            </a:r>
            <a:r>
              <a:rPr lang="zh-CN" altLang="en-US" sz="2400" dirty="0"/>
              <a:t>下查找最近</a:t>
            </a:r>
            <a:r>
              <a:rPr lang="en-US" altLang="zh-CN" sz="2400" dirty="0"/>
              <a:t>2</a:t>
            </a:r>
            <a:r>
              <a:rPr lang="zh-CN" altLang="en-US" sz="2400" dirty="0"/>
              <a:t>天之内被访问过的文件</a:t>
            </a:r>
          </a:p>
          <a:p>
            <a:pPr lvl="1">
              <a:buNone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$ find /home -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</a:rPr>
              <a:t>atime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 -2</a:t>
            </a:r>
          </a:p>
          <a:p>
            <a:r>
              <a:rPr lang="zh-CN" altLang="en-US" sz="2400" dirty="0"/>
              <a:t>在</a:t>
            </a:r>
            <a:r>
              <a:rPr lang="en-US" altLang="zh-CN" sz="2400" dirty="0"/>
              <a:t>/home</a:t>
            </a:r>
            <a:r>
              <a:rPr lang="zh-CN" altLang="en-US" sz="2400" dirty="0"/>
              <a:t>下查找</a:t>
            </a:r>
            <a:r>
              <a:rPr lang="en-US" altLang="zh-CN" sz="2400" dirty="0"/>
              <a:t>60</a:t>
            </a:r>
            <a:r>
              <a:rPr lang="zh-CN" altLang="en-US" sz="2400" dirty="0"/>
              <a:t>分钟之前改动过的文件</a:t>
            </a:r>
          </a:p>
          <a:p>
            <a:pPr lvl="1">
              <a:buNone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$ find /home -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</a:rPr>
              <a:t>mmin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  +60</a:t>
            </a:r>
          </a:p>
          <a:p>
            <a:r>
              <a:rPr lang="zh-CN" altLang="en-US" sz="2400" dirty="0"/>
              <a:t>在</a:t>
            </a:r>
            <a:r>
              <a:rPr lang="en-US" altLang="zh-CN" sz="2400" dirty="0"/>
              <a:t>/home</a:t>
            </a:r>
            <a:r>
              <a:rPr lang="zh-CN" altLang="en-US" sz="2400" dirty="0"/>
              <a:t>下查找最近</a:t>
            </a:r>
            <a:r>
              <a:rPr lang="en-US" altLang="zh-CN" sz="2400" dirty="0"/>
              <a:t>5</a:t>
            </a:r>
            <a:r>
              <a:rPr lang="zh-CN" altLang="en-US" sz="2400" dirty="0"/>
              <a:t>分钟之内修改过的文件</a:t>
            </a:r>
          </a:p>
          <a:p>
            <a:pPr lvl="1">
              <a:buNone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$ find /home -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</a:rPr>
              <a:t>mmin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  -5</a:t>
            </a:r>
          </a:p>
          <a:p>
            <a:r>
              <a:rPr lang="zh-CN" altLang="en-US" sz="2400" dirty="0"/>
              <a:t>在</a:t>
            </a:r>
            <a:r>
              <a:rPr lang="en-US" altLang="zh-CN" sz="2400" dirty="0"/>
              <a:t>/home</a:t>
            </a:r>
            <a:r>
              <a:rPr lang="zh-CN" altLang="en-US" sz="2400" dirty="0"/>
              <a:t>下查找</a:t>
            </a:r>
            <a:r>
              <a:rPr lang="en-US" altLang="zh-CN" sz="2400" dirty="0"/>
              <a:t>30</a:t>
            </a:r>
            <a:r>
              <a:rPr lang="zh-CN" altLang="en-US" sz="2400" dirty="0"/>
              <a:t>分钟之前被访问过的文件</a:t>
            </a:r>
          </a:p>
          <a:p>
            <a:pPr lvl="1">
              <a:buNone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$ find /home -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</a:rPr>
              <a:t>amin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  +30</a:t>
            </a:r>
          </a:p>
          <a:p>
            <a:r>
              <a:rPr lang="zh-CN" altLang="en-US" sz="2400" dirty="0"/>
              <a:t>在</a:t>
            </a:r>
            <a:r>
              <a:rPr lang="en-US" altLang="zh-CN" sz="2400" dirty="0"/>
              <a:t>/home</a:t>
            </a:r>
            <a:r>
              <a:rPr lang="zh-CN" altLang="en-US" sz="2400" dirty="0"/>
              <a:t>下查找最近在</a:t>
            </a:r>
            <a:r>
              <a:rPr lang="en-US" altLang="zh-CN" sz="2400" dirty="0"/>
              <a:t>2</a:t>
            </a:r>
            <a:r>
              <a:rPr lang="zh-CN" altLang="en-US" sz="2400" dirty="0"/>
              <a:t>日内被改动之后被访问过的文件</a:t>
            </a:r>
          </a:p>
          <a:p>
            <a:pPr lvl="1">
              <a:buNone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$ find /home -used  -2 </a:t>
            </a:r>
            <a:endParaRPr lang="zh-CN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58</a:t>
            </a:fld>
            <a:endParaRPr lang="en-US" altLang="zh-CN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 </a:t>
            </a:r>
            <a:r>
              <a:rPr lang="zh-CN" altLang="en-US" dirty="0"/>
              <a:t>命令</a:t>
            </a:r>
            <a:br>
              <a:rPr lang="en-US" altLang="zh-CN" dirty="0"/>
            </a:br>
            <a:r>
              <a:rPr lang="en-US" altLang="zh-CN" dirty="0"/>
              <a:t>——</a:t>
            </a:r>
            <a:r>
              <a:rPr lang="zh-CN" altLang="en-US" dirty="0"/>
              <a:t>条件表达式（</a:t>
            </a:r>
            <a:r>
              <a:rPr lang="en-US" altLang="zh-CN" dirty="0"/>
              <a:t>4</a:t>
            </a:r>
            <a:r>
              <a:rPr lang="zh-CN" altLang="en-US" dirty="0"/>
              <a:t>）时间属性续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59</a:t>
            </a:fld>
            <a:endParaRPr lang="en-US" altLang="zh-CN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395536" y="2060848"/>
          <a:ext cx="8229602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54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条件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2400" dirty="0"/>
                        <a:t>-newer FILE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查找所有比 </a:t>
                      </a:r>
                      <a:r>
                        <a:rPr lang="en-US" altLang="zh-CN" sz="2400" dirty="0"/>
                        <a:t>FILE </a:t>
                      </a:r>
                      <a:r>
                        <a:rPr lang="zh-CN" altLang="en-US" sz="2400" dirty="0"/>
                        <a:t>的内容修改时间新的文件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2400" dirty="0"/>
                        <a:t>-cnewer FILE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查找所有比 </a:t>
                      </a:r>
                      <a:r>
                        <a:rPr lang="en-US" altLang="zh-CN" sz="2400" dirty="0"/>
                        <a:t>FILE </a:t>
                      </a:r>
                      <a:r>
                        <a:rPr lang="zh-CN" altLang="en-US" sz="2400" dirty="0"/>
                        <a:t>的状态修改时间新的文件（比如权限修改）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2400" dirty="0"/>
                        <a:t>-anewer FILE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查找所有比 </a:t>
                      </a:r>
                      <a:r>
                        <a:rPr lang="en-US" altLang="zh-CN" sz="2400" dirty="0"/>
                        <a:t>FILE </a:t>
                      </a:r>
                      <a:r>
                        <a:rPr lang="zh-CN" altLang="en-US" sz="2400" dirty="0"/>
                        <a:t>的访问时间新的文件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27584" y="5282044"/>
            <a:ext cx="6912768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/>
              <a:t>FILE </a:t>
            </a:r>
            <a:r>
              <a:rPr lang="zh-CN" altLang="en-US" sz="2800" dirty="0"/>
              <a:t>为要比对的样板文件或目录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b="1" dirty="0"/>
              <a:t>Shell</a:t>
            </a:r>
            <a:r>
              <a:rPr lang="zh-CN" altLang="en-GB" b="1" dirty="0"/>
              <a:t>的重要功能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3000"/>
              </a:lnSpc>
              <a:spcBef>
                <a:spcPts val="688"/>
              </a:spcBef>
              <a:buSzPct val="87000"/>
            </a:pPr>
            <a:r>
              <a:rPr lang="zh-CN" altLang="en-GB" dirty="0"/>
              <a:t>命令行解释</a:t>
            </a:r>
          </a:p>
          <a:p>
            <a:pPr>
              <a:spcBef>
                <a:spcPts val="688"/>
              </a:spcBef>
              <a:buSzPct val="87000"/>
            </a:pPr>
            <a:r>
              <a:rPr lang="zh-CN" altLang="en-GB" dirty="0"/>
              <a:t>命令的多种执行顺序 </a:t>
            </a:r>
          </a:p>
          <a:p>
            <a:pPr>
              <a:spcBef>
                <a:spcPts val="688"/>
              </a:spcBef>
              <a:buSzPct val="87000"/>
            </a:pPr>
            <a:r>
              <a:rPr lang="zh-CN" altLang="en-GB" dirty="0"/>
              <a:t>通配符（ </a:t>
            </a:r>
            <a:r>
              <a:rPr lang="en-GB" altLang="zh-CN" dirty="0"/>
              <a:t>wild-card characters</a:t>
            </a:r>
            <a:r>
              <a:rPr lang="zh-CN" altLang="en-GB" dirty="0"/>
              <a:t> ）</a:t>
            </a:r>
            <a:endParaRPr lang="en-GB" altLang="zh-CN" dirty="0"/>
          </a:p>
          <a:p>
            <a:pPr>
              <a:spcBef>
                <a:spcPts val="688"/>
              </a:spcBef>
              <a:buSzPct val="87000"/>
            </a:pPr>
            <a:r>
              <a:rPr lang="zh-CN" altLang="en-US" dirty="0"/>
              <a:t>命令补全、别名机制、命令历史</a:t>
            </a:r>
          </a:p>
          <a:p>
            <a:pPr>
              <a:spcBef>
                <a:spcPts val="688"/>
              </a:spcBef>
              <a:buSzPct val="87000"/>
            </a:pPr>
            <a:r>
              <a:rPr lang="en-GB" altLang="zh-CN" dirty="0"/>
              <a:t>I/O</a:t>
            </a:r>
            <a:r>
              <a:rPr lang="zh-CN" altLang="en-US" dirty="0"/>
              <a:t>重定向</a:t>
            </a:r>
            <a:r>
              <a:rPr lang="zh-CN" altLang="en-GB" dirty="0"/>
              <a:t>（ </a:t>
            </a:r>
            <a:r>
              <a:rPr lang="en-GB" altLang="zh-CN" dirty="0"/>
              <a:t>Input/output redirection</a:t>
            </a:r>
            <a:r>
              <a:rPr lang="zh-CN" altLang="en-GB" dirty="0"/>
              <a:t> ）</a:t>
            </a:r>
            <a:endParaRPr lang="zh-CN" altLang="en-US" dirty="0"/>
          </a:p>
          <a:p>
            <a:pPr>
              <a:spcBef>
                <a:spcPts val="688"/>
              </a:spcBef>
              <a:buSzPct val="87000"/>
            </a:pPr>
            <a:r>
              <a:rPr lang="zh-CN" altLang="en-US" dirty="0"/>
              <a:t>管道</a:t>
            </a:r>
            <a:r>
              <a:rPr lang="zh-CN" altLang="en-GB" dirty="0"/>
              <a:t>（ </a:t>
            </a:r>
            <a:r>
              <a:rPr lang="en-GB" altLang="zh-CN" dirty="0"/>
              <a:t>pipes</a:t>
            </a:r>
            <a:r>
              <a:rPr lang="zh-CN" altLang="en-GB" dirty="0"/>
              <a:t> ）</a:t>
            </a:r>
            <a:r>
              <a:rPr lang="en-GB" altLang="zh-CN" dirty="0"/>
              <a:t> </a:t>
            </a:r>
            <a:endParaRPr lang="zh-CN" altLang="en-US" dirty="0"/>
          </a:p>
          <a:p>
            <a:pPr>
              <a:spcBef>
                <a:spcPts val="688"/>
              </a:spcBef>
              <a:buSzPct val="87000"/>
            </a:pPr>
            <a:r>
              <a:rPr lang="zh-CN" altLang="en-US" dirty="0"/>
              <a:t>命令替换</a:t>
            </a:r>
            <a:r>
              <a:rPr lang="zh-CN" altLang="en-GB" dirty="0"/>
              <a:t>（` ` 或</a:t>
            </a:r>
            <a:r>
              <a:rPr lang="en-GB" altLang="zh-CN" dirty="0"/>
              <a:t>$( ) </a:t>
            </a:r>
            <a:r>
              <a:rPr lang="zh-CN" altLang="en-GB" dirty="0"/>
              <a:t>）</a:t>
            </a:r>
            <a:endParaRPr lang="zh-CN" altLang="en-US" dirty="0"/>
          </a:p>
          <a:p>
            <a:pPr>
              <a:spcBef>
                <a:spcPts val="688"/>
              </a:spcBef>
              <a:buSzPct val="87000"/>
            </a:pPr>
            <a:r>
              <a:rPr lang="en-US" altLang="zh-CN" dirty="0"/>
              <a:t>Shell</a:t>
            </a:r>
            <a:r>
              <a:rPr lang="zh-CN" altLang="en-US" dirty="0"/>
              <a:t>编程语言（ </a:t>
            </a:r>
            <a:r>
              <a:rPr lang="en-GB" altLang="zh-CN" dirty="0"/>
              <a:t>Shell Script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/>
          <a:p>
            <a:pPr algn="ctr"/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pPr algn="ctr"/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</a:t>
            </a:r>
            <a:r>
              <a:rPr lang="zh-CN" altLang="en-US" dirty="0"/>
              <a:t>命令举例（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/home</a:t>
            </a:r>
            <a:r>
              <a:rPr lang="zh-CN" altLang="en-US" dirty="0"/>
              <a:t>下查找更新时间比</a:t>
            </a:r>
            <a:r>
              <a:rPr lang="en-US" altLang="zh-CN" dirty="0"/>
              <a:t>tmp.txt</a:t>
            </a:r>
            <a:r>
              <a:rPr lang="zh-CN" altLang="en-US" dirty="0"/>
              <a:t>新的文件或目录</a:t>
            </a:r>
          </a:p>
          <a:p>
            <a:pPr lvl="1"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 find /home -newer  tmp.txt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/home</a:t>
            </a:r>
            <a:r>
              <a:rPr lang="zh-CN" altLang="en-US" dirty="0"/>
              <a:t>下查找存取时间比</a:t>
            </a:r>
            <a:r>
              <a:rPr lang="en-US" altLang="zh-CN" dirty="0"/>
              <a:t>tmp.txt</a:t>
            </a:r>
            <a:r>
              <a:rPr lang="zh-CN" altLang="en-US" dirty="0"/>
              <a:t>新的文件或目录</a:t>
            </a:r>
          </a:p>
          <a:p>
            <a:pPr lvl="1"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 find /home -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anewer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tmp.txt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60</a:t>
            </a:fld>
            <a:endParaRPr lang="en-US" altLang="zh-CN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 </a:t>
            </a:r>
            <a:r>
              <a:rPr lang="zh-CN" altLang="en-US" dirty="0"/>
              <a:t>命令</a:t>
            </a:r>
            <a:br>
              <a:rPr lang="en-US" altLang="zh-CN" dirty="0"/>
            </a:br>
            <a:r>
              <a:rPr lang="en-US" altLang="zh-CN" dirty="0"/>
              <a:t>——</a:t>
            </a:r>
            <a:r>
              <a:rPr lang="zh-CN" altLang="en-US" dirty="0"/>
              <a:t>条件表达式（</a:t>
            </a:r>
            <a:r>
              <a:rPr lang="en-US" altLang="zh-CN" dirty="0"/>
              <a:t>5</a:t>
            </a:r>
            <a:r>
              <a:rPr lang="zh-CN" altLang="en-US" dirty="0"/>
              <a:t>）用户和组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395536" y="2060848"/>
          <a:ext cx="822960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3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条件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r>
                        <a:rPr lang="en-US" altLang="zh-CN" dirty="0" err="1"/>
                        <a:t>uid</a:t>
                      </a:r>
                      <a:r>
                        <a:rPr lang="en-US" altLang="zh-CN" dirty="0"/>
                        <a:t> 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</a:t>
                      </a:r>
                      <a:r>
                        <a:rPr lang="en-US" altLang="zh-CN" dirty="0"/>
                        <a:t>ID</a:t>
                      </a:r>
                      <a:r>
                        <a:rPr lang="zh-CN" altLang="en-US" dirty="0"/>
                        <a:t>为</a:t>
                      </a:r>
                      <a:r>
                        <a:rPr lang="en-US" altLang="zh-CN" dirty="0"/>
                        <a:t>N</a:t>
                      </a:r>
                      <a:r>
                        <a:rPr lang="zh-CN" altLang="en-US" dirty="0"/>
                        <a:t>的所有文件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r>
                        <a:rPr lang="en-US" altLang="zh-CN" dirty="0" err="1"/>
                        <a:t>gid</a:t>
                      </a:r>
                      <a:r>
                        <a:rPr lang="en-US" altLang="zh-CN" dirty="0"/>
                        <a:t> 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组</a:t>
                      </a:r>
                      <a:r>
                        <a:rPr lang="en-US" altLang="zh-CN" dirty="0"/>
                        <a:t>ID</a:t>
                      </a:r>
                      <a:r>
                        <a:rPr lang="zh-CN" altLang="en-US" dirty="0"/>
                        <a:t>为</a:t>
                      </a:r>
                      <a:r>
                        <a:rPr lang="en-US" altLang="zh-CN" dirty="0"/>
                        <a:t>N</a:t>
                      </a:r>
                      <a:r>
                        <a:rPr lang="zh-CN" altLang="en-US" dirty="0"/>
                        <a:t>的所有文件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-user USERNAME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用户名为 </a:t>
                      </a:r>
                      <a:r>
                        <a:rPr lang="en-US" altLang="zh-CN" dirty="0"/>
                        <a:t>USERNAME </a:t>
                      </a:r>
                      <a:r>
                        <a:rPr lang="zh-CN" altLang="en-US" dirty="0"/>
                        <a:t>的所有文件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-group GROUPNAME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组名为 </a:t>
                      </a:r>
                      <a:r>
                        <a:rPr lang="en-US" altLang="zh-CN" dirty="0"/>
                        <a:t>GROUPNAME </a:t>
                      </a:r>
                      <a:r>
                        <a:rPr lang="zh-CN" altLang="en-US" dirty="0"/>
                        <a:t>的所有文件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r>
                        <a:rPr lang="en-US" altLang="zh-CN" dirty="0" err="1"/>
                        <a:t>nouser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文件属于不在 </a:t>
                      </a:r>
                      <a:r>
                        <a:rPr lang="en-US" altLang="zh-CN" dirty="0"/>
                        <a:t>/etc/</a:t>
                      </a:r>
                      <a:r>
                        <a:rPr lang="en-US" altLang="zh-CN" dirty="0" err="1"/>
                        <a:t>passwd</a:t>
                      </a:r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文件中的用户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r>
                        <a:rPr lang="en-US" altLang="zh-CN" dirty="0" err="1"/>
                        <a:t>nogroup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文件属于不在 </a:t>
                      </a:r>
                      <a:r>
                        <a:rPr lang="en-US" altLang="zh-CN" dirty="0"/>
                        <a:t>/etc/group </a:t>
                      </a:r>
                      <a:r>
                        <a:rPr lang="zh-CN" altLang="en-US" dirty="0"/>
                        <a:t>文件中的组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61</a:t>
            </a:fld>
            <a:endParaRPr lang="en-US" altLang="zh-CN" dirty="0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4932040" y="4941168"/>
            <a:ext cx="3529012" cy="11049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ea typeface="黑体" pitchFamily="49" charset="-122"/>
              </a:rPr>
              <a:t>N </a:t>
            </a:r>
            <a:r>
              <a:rPr lang="zh-CN" altLang="en-US" sz="3200" dirty="0">
                <a:solidFill>
                  <a:schemeClr val="tx1"/>
                </a:solidFill>
                <a:ea typeface="黑体" pitchFamily="49" charset="-122"/>
              </a:rPr>
              <a:t>可以使用</a:t>
            </a:r>
          </a:p>
          <a:p>
            <a:pPr algn="ctr"/>
            <a:r>
              <a:rPr lang="en-US" altLang="zh-CN" sz="3200" dirty="0">
                <a:solidFill>
                  <a:srgbClr val="3333CC"/>
                </a:solidFill>
                <a:ea typeface="黑体" pitchFamily="49" charset="-122"/>
              </a:rPr>
              <a:t> </a:t>
            </a:r>
            <a:r>
              <a:rPr lang="en-US" altLang="zh-CN" sz="3200" dirty="0">
                <a:solidFill>
                  <a:srgbClr val="006600"/>
                </a:solidFill>
                <a:latin typeface="Courier New" pitchFamily="49" charset="0"/>
                <a:ea typeface="黑体" pitchFamily="49" charset="-122"/>
              </a:rPr>
              <a:t>N</a:t>
            </a:r>
            <a:r>
              <a:rPr lang="en-US" altLang="zh-CN" sz="3200" dirty="0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,</a:t>
            </a:r>
            <a:r>
              <a:rPr lang="en-US" altLang="zh-CN" sz="3200" dirty="0">
                <a:solidFill>
                  <a:srgbClr val="006600"/>
                </a:solidFill>
                <a:latin typeface="Courier New" pitchFamily="49" charset="0"/>
                <a:ea typeface="黑体" pitchFamily="49" charset="-122"/>
              </a:rPr>
              <a:t>+N</a:t>
            </a:r>
            <a:r>
              <a:rPr lang="en-US" altLang="zh-CN" sz="3200" dirty="0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,</a:t>
            </a:r>
            <a:r>
              <a:rPr lang="en-US" altLang="zh-CN" sz="3200" dirty="0">
                <a:solidFill>
                  <a:srgbClr val="006600"/>
                </a:solidFill>
                <a:latin typeface="Courier New" pitchFamily="49" charset="0"/>
                <a:ea typeface="黑体" pitchFamily="49" charset="-122"/>
              </a:rPr>
              <a:t>-N</a:t>
            </a:r>
            <a:endParaRPr lang="zh-CN" altLang="en-US" sz="3200" dirty="0">
              <a:solidFill>
                <a:srgbClr val="006600"/>
              </a:solidFill>
              <a:latin typeface="Courier New" pitchFamily="49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</a:t>
            </a:r>
            <a:r>
              <a:rPr lang="zh-CN" altLang="en-US" dirty="0"/>
              <a:t>命令举例（</a:t>
            </a:r>
            <a:r>
              <a:rPr lang="en-US" altLang="zh-CN" dirty="0"/>
              <a:t>6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8149"/>
          </a:xfrm>
        </p:spPr>
        <p:txBody>
          <a:bodyPr/>
          <a:lstStyle/>
          <a:p>
            <a:r>
              <a:rPr lang="zh-CN" altLang="en-US" sz="2000" dirty="0"/>
              <a:t>查找在系统中已作废用户（在</a:t>
            </a:r>
            <a:r>
              <a:rPr lang="en-US" altLang="zh-CN" sz="2000" dirty="0"/>
              <a:t>/etc/</a:t>
            </a:r>
            <a:r>
              <a:rPr lang="en-US" altLang="zh-CN" sz="2000" dirty="0" err="1"/>
              <a:t>passwd</a:t>
            </a:r>
            <a:r>
              <a:rPr lang="zh-CN" altLang="en-US" sz="2000" dirty="0"/>
              <a:t>中无记录）的文件</a:t>
            </a:r>
          </a:p>
          <a:p>
            <a:pPr lvl="1">
              <a:buNone/>
            </a:pP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$ find / -</a:t>
            </a:r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</a:rPr>
              <a:t>nouser</a:t>
            </a:r>
            <a:endParaRPr lang="en-US" altLang="zh-CN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sz="2000" dirty="0"/>
              <a:t>查找在系统中已作废组（在</a:t>
            </a:r>
            <a:r>
              <a:rPr lang="en-US" altLang="zh-CN" sz="2000" dirty="0"/>
              <a:t>/etc/group</a:t>
            </a:r>
            <a:r>
              <a:rPr lang="zh-CN" altLang="en-US" sz="2000" dirty="0"/>
              <a:t>中无记录）的文件</a:t>
            </a:r>
          </a:p>
          <a:p>
            <a:pPr lvl="1">
              <a:buNone/>
            </a:pP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$ find / -</a:t>
            </a:r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</a:rPr>
              <a:t>nogroup</a:t>
            </a:r>
            <a:endParaRPr lang="en-US" altLang="zh-CN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sz="2000" dirty="0"/>
              <a:t>查找属于 </a:t>
            </a:r>
            <a:r>
              <a:rPr lang="en-US" altLang="zh-CN" sz="2000" dirty="0" err="1"/>
              <a:t>osmond</a:t>
            </a:r>
            <a:r>
              <a:rPr lang="en-US" altLang="zh-CN" sz="2000" dirty="0"/>
              <a:t> </a:t>
            </a:r>
            <a:r>
              <a:rPr lang="zh-CN" altLang="en-US" sz="2000" dirty="0"/>
              <a:t>用户的文件</a:t>
            </a:r>
          </a:p>
          <a:p>
            <a:pPr lvl="1">
              <a:buNone/>
            </a:pP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$ find / -user </a:t>
            </a:r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</a:rPr>
              <a:t>osmond</a:t>
            </a:r>
            <a:endParaRPr lang="en-US" altLang="zh-CN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sz="2000" dirty="0"/>
              <a:t>查找属于 </a:t>
            </a:r>
            <a:r>
              <a:rPr lang="en-US" altLang="zh-CN" sz="2000" dirty="0"/>
              <a:t>students </a:t>
            </a:r>
            <a:r>
              <a:rPr lang="zh-CN" altLang="en-US" sz="2000" dirty="0"/>
              <a:t>组的文件</a:t>
            </a:r>
          </a:p>
          <a:p>
            <a:pPr lvl="1">
              <a:buNone/>
            </a:pP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$ find / -group students</a:t>
            </a:r>
          </a:p>
          <a:p>
            <a:r>
              <a:rPr lang="zh-CN" altLang="en-US" sz="2000" dirty="0"/>
              <a:t>查找</a:t>
            </a:r>
            <a:r>
              <a:rPr lang="en-US" altLang="zh-CN" sz="2000" dirty="0"/>
              <a:t>UID</a:t>
            </a:r>
            <a:r>
              <a:rPr lang="zh-CN" altLang="en-US" sz="2000" dirty="0"/>
              <a:t>为</a:t>
            </a:r>
            <a:r>
              <a:rPr lang="en-US" altLang="zh-CN" sz="2000" dirty="0"/>
              <a:t>502</a:t>
            </a:r>
            <a:r>
              <a:rPr lang="zh-CN" altLang="en-US" sz="2000" dirty="0"/>
              <a:t>的所有文件</a:t>
            </a:r>
          </a:p>
          <a:p>
            <a:pPr lvl="1">
              <a:buNone/>
            </a:pP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$ find / -</a:t>
            </a:r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</a:rPr>
              <a:t>uid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 502</a:t>
            </a:r>
          </a:p>
          <a:p>
            <a:r>
              <a:rPr lang="zh-CN" altLang="en-US" sz="2000" dirty="0"/>
              <a:t>查找</a:t>
            </a:r>
            <a:r>
              <a:rPr lang="en-US" altLang="zh-CN" sz="2000" dirty="0"/>
              <a:t>UID</a:t>
            </a:r>
            <a:r>
              <a:rPr lang="zh-CN" altLang="en-US" sz="2000" dirty="0"/>
              <a:t>大于</a:t>
            </a:r>
            <a:r>
              <a:rPr lang="en-US" altLang="zh-CN" sz="2000" dirty="0"/>
              <a:t>600</a:t>
            </a:r>
            <a:r>
              <a:rPr lang="zh-CN" altLang="en-US" sz="2000" dirty="0"/>
              <a:t>的所有文件</a:t>
            </a:r>
          </a:p>
          <a:p>
            <a:pPr lvl="1">
              <a:buNone/>
            </a:pP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$ find / -</a:t>
            </a:r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</a:rPr>
              <a:t>uid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 +600</a:t>
            </a:r>
          </a:p>
          <a:p>
            <a:r>
              <a:rPr lang="zh-CN" altLang="en-US" sz="2000" dirty="0"/>
              <a:t>查找</a:t>
            </a:r>
            <a:r>
              <a:rPr lang="en-US" altLang="zh-CN" sz="2000" dirty="0"/>
              <a:t>GID</a:t>
            </a:r>
            <a:r>
              <a:rPr lang="zh-CN" altLang="en-US" sz="2000" dirty="0"/>
              <a:t>小于</a:t>
            </a:r>
            <a:r>
              <a:rPr lang="en-US" altLang="zh-CN" sz="2000" dirty="0"/>
              <a:t>60</a:t>
            </a:r>
            <a:r>
              <a:rPr lang="zh-CN" altLang="en-US" sz="2000" dirty="0"/>
              <a:t>的所有文件</a:t>
            </a:r>
          </a:p>
          <a:p>
            <a:pPr lvl="1">
              <a:buNone/>
            </a:pP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$ find / -</a:t>
            </a:r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</a:rPr>
              <a:t>gid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 -60</a:t>
            </a:r>
            <a:endParaRPr lang="zh-CN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62</a:t>
            </a:fld>
            <a:endParaRPr lang="en-US" altLang="zh-CN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 </a:t>
            </a:r>
            <a:r>
              <a:rPr lang="zh-CN" altLang="en-US" dirty="0"/>
              <a:t>命令</a:t>
            </a:r>
            <a:br>
              <a:rPr lang="en-US" altLang="zh-CN" dirty="0"/>
            </a:br>
            <a:r>
              <a:rPr lang="en-US" altLang="zh-CN" dirty="0"/>
              <a:t>——</a:t>
            </a:r>
            <a:r>
              <a:rPr lang="zh-CN" altLang="en-US" dirty="0"/>
              <a:t>条件表达式（</a:t>
            </a:r>
            <a:r>
              <a:rPr lang="en-US" altLang="zh-CN" dirty="0"/>
              <a:t>6</a:t>
            </a:r>
            <a:r>
              <a:rPr lang="zh-CN" altLang="en-US" dirty="0"/>
              <a:t>）文件权限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395536" y="1700808"/>
          <a:ext cx="8229602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6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3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条件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-perm MODE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精确匹配权限模式为 </a:t>
                      </a:r>
                      <a:r>
                        <a:rPr lang="en-US" altLang="zh-CN" sz="2400" dirty="0"/>
                        <a:t>MODE </a:t>
                      </a:r>
                      <a:r>
                        <a:rPr lang="zh-CN" altLang="en-US" sz="2400" dirty="0"/>
                        <a:t>的文件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-perm -MODE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匹配权限模式至少为 </a:t>
                      </a:r>
                      <a:r>
                        <a:rPr lang="en-US" altLang="zh-CN" sz="2400" dirty="0"/>
                        <a:t>MODE </a:t>
                      </a:r>
                      <a:r>
                        <a:rPr lang="zh-CN" altLang="en-US" sz="2400" dirty="0"/>
                        <a:t>的文件</a:t>
                      </a:r>
                      <a:endParaRPr lang="en-US" altLang="zh-CN" sz="2400" dirty="0"/>
                    </a:p>
                    <a:p>
                      <a:r>
                        <a:rPr lang="zh-CN" altLang="en-US" sz="2400" dirty="0"/>
                        <a:t>（用户、组和其他人这三种权限</a:t>
                      </a:r>
                      <a:r>
                        <a:rPr lang="zh-CN" altLang="en-US" sz="2400" dirty="0">
                          <a:solidFill>
                            <a:srgbClr val="C00000"/>
                          </a:solidFill>
                        </a:rPr>
                        <a:t>必须都匹配</a:t>
                      </a:r>
                      <a:r>
                        <a:rPr lang="zh-CN" altLang="en-US" sz="2400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-perm /MODE </a:t>
                      </a:r>
                      <a:r>
                        <a:rPr lang="zh-CN" altLang="en-US" sz="2400" dirty="0"/>
                        <a:t>或</a:t>
                      </a:r>
                      <a:endParaRPr lang="en-US" altLang="zh-CN" sz="24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-perm </a:t>
                      </a:r>
                      <a:r>
                        <a:rPr lang="en-US" altLang="zh-CN" sz="2400" baseline="0" dirty="0"/>
                        <a:t>+MODE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匹配权限模式至少为 </a:t>
                      </a:r>
                      <a:r>
                        <a:rPr lang="en-US" altLang="zh-CN" sz="2400" dirty="0"/>
                        <a:t>MODE </a:t>
                      </a:r>
                      <a:r>
                        <a:rPr lang="zh-CN" altLang="en-US" sz="2400" dirty="0"/>
                        <a:t>的文件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（用户、组和其他人这三种权限中</a:t>
                      </a:r>
                      <a:r>
                        <a:rPr lang="zh-CN" altLang="en-US" sz="2400" dirty="0">
                          <a:solidFill>
                            <a:srgbClr val="C00000"/>
                          </a:solidFill>
                        </a:rPr>
                        <a:t>有一种匹配即可</a:t>
                      </a:r>
                      <a:r>
                        <a:rPr lang="zh-CN" altLang="en-US" sz="2400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63</a:t>
            </a:fld>
            <a:endParaRPr lang="en-US" alt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5229200"/>
            <a:ext cx="7848872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/>
              <a:t>MODE </a:t>
            </a:r>
            <a:r>
              <a:rPr lang="zh-CN" altLang="en-US" sz="2000" dirty="0"/>
              <a:t>与 </a:t>
            </a:r>
            <a:r>
              <a:rPr lang="en-US" altLang="zh-CN" sz="2000" dirty="0" err="1"/>
              <a:t>chown</a:t>
            </a:r>
            <a:r>
              <a:rPr lang="en-US" altLang="zh-CN" sz="2000" dirty="0"/>
              <a:t> </a:t>
            </a:r>
            <a:r>
              <a:rPr lang="zh-CN" altLang="en-US" sz="2000" dirty="0"/>
              <a:t>命令的书写方式一致，既可以使用字符模式也可以使用八进制的数值模式，</a:t>
            </a:r>
            <a:r>
              <a:rPr lang="zh-CN" altLang="en-US" sz="2000" dirty="0">
                <a:solidFill>
                  <a:srgbClr val="C00000"/>
                </a:solidFill>
              </a:rPr>
              <a:t>通常使用八进制的数值模式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</a:t>
            </a:r>
            <a:r>
              <a:rPr lang="zh-CN" altLang="en-US" dirty="0"/>
              <a:t>命令举例（</a:t>
            </a:r>
            <a:r>
              <a:rPr lang="en-US" altLang="zh-CN" dirty="0"/>
              <a:t>7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在</a:t>
            </a:r>
            <a:r>
              <a:rPr lang="en-US" altLang="zh-CN" sz="2800" dirty="0"/>
              <a:t>/home</a:t>
            </a:r>
            <a:r>
              <a:rPr lang="zh-CN" altLang="en-US" sz="2800" dirty="0"/>
              <a:t>目录下查找权限为</a:t>
            </a:r>
            <a:r>
              <a:rPr lang="en-US" altLang="zh-CN" sz="2800" dirty="0"/>
              <a:t>700</a:t>
            </a:r>
            <a:r>
              <a:rPr lang="zh-CN" altLang="en-US" sz="2800" dirty="0"/>
              <a:t>的所有文件或目录</a:t>
            </a:r>
            <a:endParaRPr lang="en-US" altLang="zh-CN" sz="2800" dirty="0"/>
          </a:p>
          <a:p>
            <a:pPr lvl="1"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 find /home -perm 700</a:t>
            </a:r>
          </a:p>
          <a:p>
            <a:r>
              <a:rPr lang="zh-CN" altLang="en-US" sz="2800" dirty="0"/>
              <a:t>在</a:t>
            </a:r>
            <a:r>
              <a:rPr lang="en-US" altLang="zh-CN" sz="2800" dirty="0"/>
              <a:t>/home</a:t>
            </a:r>
            <a:r>
              <a:rPr lang="zh-CN" altLang="en-US" sz="2800" dirty="0"/>
              <a:t>目录下查找权限至少为</a:t>
            </a:r>
            <a:r>
              <a:rPr lang="en-US" altLang="zh-CN" sz="2800" dirty="0"/>
              <a:t>740</a:t>
            </a:r>
            <a:r>
              <a:rPr lang="zh-CN" altLang="en-US" sz="2800" dirty="0"/>
              <a:t>的所有文件或目录</a:t>
            </a:r>
            <a:endParaRPr lang="en-US" altLang="zh-CN" sz="2800" dirty="0"/>
          </a:p>
          <a:p>
            <a:pPr lvl="1"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 find /home -perm -740</a:t>
            </a:r>
          </a:p>
          <a:p>
            <a:r>
              <a:rPr lang="zh-CN" altLang="en-US" sz="2800" dirty="0"/>
              <a:t>在</a:t>
            </a:r>
            <a:r>
              <a:rPr lang="en-US" altLang="zh-CN" sz="2800" dirty="0"/>
              <a:t>~/bin</a:t>
            </a:r>
            <a:r>
              <a:rPr lang="zh-CN" altLang="en-US" sz="2800" dirty="0"/>
              <a:t>目录下查找权限至少为</a:t>
            </a:r>
            <a:r>
              <a:rPr lang="en-US" altLang="zh-CN" sz="2800" dirty="0"/>
              <a:t>111</a:t>
            </a:r>
            <a:r>
              <a:rPr lang="zh-CN" altLang="en-US" sz="2800" dirty="0"/>
              <a:t>的所有文件或目录（或者属主可执行，或者组可执行，或者其他人可执行）</a:t>
            </a:r>
            <a:endParaRPr lang="en-US" altLang="zh-CN" sz="2800" dirty="0"/>
          </a:p>
          <a:p>
            <a:pPr lvl="1"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 find ~/bin -perm /111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64</a:t>
            </a:fld>
            <a:endParaRPr lang="en-US" altLang="zh-CN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 </a:t>
            </a:r>
            <a:r>
              <a:rPr lang="zh-CN" altLang="en-US" dirty="0"/>
              <a:t>命令</a:t>
            </a:r>
            <a:br>
              <a:rPr lang="en-US" altLang="zh-CN" dirty="0"/>
            </a:br>
            <a:r>
              <a:rPr lang="en-US" altLang="zh-CN" dirty="0"/>
              <a:t>——</a:t>
            </a:r>
            <a:r>
              <a:rPr lang="zh-CN" altLang="en-US" dirty="0"/>
              <a:t>条件表达式（</a:t>
            </a:r>
            <a:r>
              <a:rPr lang="en-US" altLang="zh-CN" dirty="0"/>
              <a:t>7</a:t>
            </a:r>
            <a:r>
              <a:rPr lang="zh-CN" altLang="en-US" dirty="0"/>
              <a:t>）类型和大小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395536" y="1844824"/>
          <a:ext cx="8424936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3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1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条件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-type </a:t>
                      </a:r>
                      <a:r>
                        <a:rPr lang="en-US" altLang="zh-CN" sz="2000" dirty="0" err="1"/>
                        <a:t>TYPE</a:t>
                      </a:r>
                      <a:r>
                        <a:rPr lang="en-US" altLang="zh-CN" sz="2000" dirty="0"/>
                        <a:t> 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/>
                        <a:t>查找类型为 </a:t>
                      </a:r>
                      <a:r>
                        <a:rPr lang="en-US" altLang="zh-CN" sz="2000" dirty="0"/>
                        <a:t>TYPE </a:t>
                      </a:r>
                      <a:r>
                        <a:rPr lang="zh-CN" altLang="en-US" sz="2000" dirty="0"/>
                        <a:t>的文件，可用的类型：</a:t>
                      </a:r>
                      <a:endParaRPr lang="en-US" altLang="zh-CN" sz="20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rgbClr val="C00000"/>
                          </a:solidFill>
                        </a:rPr>
                        <a:t>b</a:t>
                      </a:r>
                      <a:r>
                        <a:rPr lang="en-US" altLang="zh-CN" sz="2000" dirty="0"/>
                        <a:t>-</a:t>
                      </a:r>
                      <a:r>
                        <a:rPr lang="zh-CN" altLang="en-US" sz="2000" dirty="0"/>
                        <a:t>块设备文件</a:t>
                      </a:r>
                      <a:r>
                        <a:rPr lang="en-US" altLang="zh-CN" sz="2000" dirty="0"/>
                        <a:t>; </a:t>
                      </a:r>
                      <a:r>
                        <a:rPr lang="en-US" altLang="zh-CN" sz="2000" dirty="0">
                          <a:solidFill>
                            <a:srgbClr val="C00000"/>
                          </a:solidFill>
                        </a:rPr>
                        <a:t>c</a:t>
                      </a:r>
                      <a:r>
                        <a:rPr lang="en-US" altLang="zh-CN" sz="2000" dirty="0"/>
                        <a:t>-</a:t>
                      </a:r>
                      <a:r>
                        <a:rPr lang="zh-CN" altLang="en-US" sz="2000" dirty="0"/>
                        <a:t>字符设备文件</a:t>
                      </a:r>
                      <a:r>
                        <a:rPr lang="en-US" altLang="zh-CN" sz="2000" dirty="0"/>
                        <a:t>; </a:t>
                      </a:r>
                      <a:r>
                        <a:rPr lang="en-US" altLang="zh-CN" sz="2000" dirty="0">
                          <a:solidFill>
                            <a:srgbClr val="C00000"/>
                          </a:solidFill>
                        </a:rPr>
                        <a:t>d</a:t>
                      </a:r>
                      <a:r>
                        <a:rPr lang="en-US" altLang="zh-CN" sz="2000" dirty="0"/>
                        <a:t>-</a:t>
                      </a:r>
                      <a:r>
                        <a:rPr lang="zh-CN" altLang="en-US" sz="2000" dirty="0"/>
                        <a:t>目录文件</a:t>
                      </a:r>
                      <a:r>
                        <a:rPr lang="en-US" altLang="zh-CN" sz="2000" dirty="0"/>
                        <a:t>; </a:t>
                      </a:r>
                      <a:r>
                        <a:rPr lang="en-US" altLang="zh-CN" sz="2000" dirty="0">
                          <a:solidFill>
                            <a:srgbClr val="C00000"/>
                          </a:solidFill>
                        </a:rPr>
                        <a:t>p</a:t>
                      </a:r>
                      <a:r>
                        <a:rPr lang="en-US" altLang="zh-CN" sz="2000" dirty="0"/>
                        <a:t>-</a:t>
                      </a:r>
                      <a:r>
                        <a:rPr lang="zh-CN" altLang="en-US" sz="2000" dirty="0"/>
                        <a:t>命名管道</a:t>
                      </a:r>
                      <a:r>
                        <a:rPr lang="en-US" altLang="zh-CN" sz="2000" dirty="0"/>
                        <a:t>; </a:t>
                      </a:r>
                      <a:r>
                        <a:rPr lang="en-US" altLang="zh-CN" sz="2000" dirty="0">
                          <a:solidFill>
                            <a:srgbClr val="C00000"/>
                          </a:solidFill>
                        </a:rPr>
                        <a:t>f</a:t>
                      </a:r>
                      <a:r>
                        <a:rPr lang="en-US" altLang="zh-CN" sz="2000" dirty="0"/>
                        <a:t>-</a:t>
                      </a:r>
                      <a:r>
                        <a:rPr lang="zh-CN" altLang="en-US" sz="2000" dirty="0"/>
                        <a:t>普通文件</a:t>
                      </a:r>
                      <a:r>
                        <a:rPr lang="en-US" altLang="zh-CN" sz="2000" dirty="0"/>
                        <a:t>; </a:t>
                      </a:r>
                      <a:r>
                        <a:rPr lang="en-US" altLang="zh-CN" sz="2000" dirty="0">
                          <a:solidFill>
                            <a:srgbClr val="C00000"/>
                          </a:solidFill>
                        </a:rPr>
                        <a:t>l</a:t>
                      </a:r>
                      <a:r>
                        <a:rPr lang="en-US" altLang="zh-CN" sz="2000" dirty="0"/>
                        <a:t>-</a:t>
                      </a:r>
                      <a:r>
                        <a:rPr lang="zh-CN" altLang="en-US" sz="2000" dirty="0"/>
                        <a:t>符号链接</a:t>
                      </a:r>
                      <a:r>
                        <a:rPr lang="en-US" altLang="zh-CN" sz="2000" dirty="0"/>
                        <a:t>; </a:t>
                      </a:r>
                      <a:r>
                        <a:rPr lang="en-US" altLang="zh-CN" sz="2000" dirty="0">
                          <a:solidFill>
                            <a:srgbClr val="C00000"/>
                          </a:solidFill>
                        </a:rPr>
                        <a:t>s</a:t>
                      </a:r>
                      <a:r>
                        <a:rPr lang="en-US" altLang="zh-CN" sz="2000" dirty="0"/>
                        <a:t>-socket </a:t>
                      </a:r>
                      <a:r>
                        <a:rPr lang="zh-CN" altLang="en-US" sz="2000" dirty="0"/>
                        <a:t>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-links N 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查找有</a:t>
                      </a:r>
                      <a:r>
                        <a:rPr lang="en-US" altLang="zh-CN" sz="2000" dirty="0"/>
                        <a:t>N</a:t>
                      </a:r>
                      <a:r>
                        <a:rPr lang="zh-CN" altLang="en-US" sz="2000" dirty="0"/>
                        <a:t>个链接的文件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-</a:t>
                      </a:r>
                      <a:r>
                        <a:rPr lang="en-US" altLang="zh-CN" sz="2000" dirty="0" err="1"/>
                        <a:t>inum</a:t>
                      </a:r>
                      <a:r>
                        <a:rPr lang="en-US" altLang="zh-CN" sz="2000" dirty="0"/>
                        <a:t> N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查找文件</a:t>
                      </a:r>
                      <a:r>
                        <a:rPr lang="en-US" altLang="zh-CN" sz="2000" dirty="0" err="1"/>
                        <a:t>inode</a:t>
                      </a:r>
                      <a:r>
                        <a:rPr lang="zh-CN" altLang="en-US" sz="2000" dirty="0"/>
                        <a:t>为</a:t>
                      </a:r>
                      <a:r>
                        <a:rPr lang="en-US" altLang="zh-CN" sz="2000" dirty="0"/>
                        <a:t>N</a:t>
                      </a:r>
                      <a:r>
                        <a:rPr lang="zh-CN" altLang="en-US" sz="2000" dirty="0"/>
                        <a:t>的文件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-</a:t>
                      </a:r>
                      <a:r>
                        <a:rPr lang="en-US" altLang="zh-CN" sz="2000" dirty="0" err="1"/>
                        <a:t>samefile</a:t>
                      </a:r>
                      <a:r>
                        <a:rPr lang="en-US" altLang="zh-CN" sz="2000" dirty="0"/>
                        <a:t> NAME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查找与</a:t>
                      </a:r>
                      <a:r>
                        <a:rPr lang="en-US" altLang="zh-CN" sz="2000" dirty="0"/>
                        <a:t>NAME</a:t>
                      </a:r>
                      <a:r>
                        <a:rPr lang="zh-CN" altLang="en-US" sz="2000" dirty="0"/>
                        <a:t>文件具有相同</a:t>
                      </a:r>
                      <a:r>
                        <a:rPr lang="en-US" altLang="zh-CN" sz="2000" dirty="0" err="1"/>
                        <a:t>inode</a:t>
                      </a:r>
                      <a:r>
                        <a:rPr lang="zh-CN" altLang="en-US" sz="2000" dirty="0"/>
                        <a:t>的文件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-size N[</a:t>
                      </a:r>
                      <a:r>
                        <a:rPr lang="en-US" altLang="zh-CN" sz="2000" dirty="0" err="1"/>
                        <a:t>bcwkMG</a:t>
                      </a:r>
                      <a:r>
                        <a:rPr lang="en-US" altLang="zh-CN" sz="2000" dirty="0"/>
                        <a:t>] 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查找文件大小为</a:t>
                      </a:r>
                      <a:r>
                        <a:rPr lang="en-US" altLang="zh-CN" sz="2000" dirty="0"/>
                        <a:t>N</a:t>
                      </a:r>
                      <a:r>
                        <a:rPr lang="zh-CN" altLang="en-US" sz="2000" dirty="0"/>
                        <a:t>的文件，单位可以为：</a:t>
                      </a:r>
                      <a:endParaRPr lang="en-US" altLang="zh-CN" sz="2000" dirty="0"/>
                    </a:p>
                    <a:p>
                      <a:r>
                        <a:rPr lang="en-US" altLang="zh-CN" sz="2000" dirty="0">
                          <a:solidFill>
                            <a:srgbClr val="C00000"/>
                          </a:solidFill>
                        </a:rPr>
                        <a:t>b</a:t>
                      </a:r>
                      <a:r>
                        <a:rPr lang="en-US" altLang="zh-CN" sz="2000" dirty="0"/>
                        <a:t>-512 </a:t>
                      </a:r>
                      <a:r>
                        <a:rPr lang="zh-CN" altLang="en-US" sz="2000" dirty="0"/>
                        <a:t>字节的块（省略单位的默认值）</a:t>
                      </a:r>
                      <a:r>
                        <a:rPr lang="en-US" altLang="zh-CN" sz="2000" dirty="0"/>
                        <a:t>; </a:t>
                      </a:r>
                      <a:r>
                        <a:rPr lang="en-US" altLang="zh-CN" sz="2000" dirty="0">
                          <a:solidFill>
                            <a:srgbClr val="C00000"/>
                          </a:solidFill>
                        </a:rPr>
                        <a:t>c</a:t>
                      </a:r>
                      <a:r>
                        <a:rPr lang="en-US" altLang="zh-CN" sz="2000" dirty="0"/>
                        <a:t>-</a:t>
                      </a:r>
                      <a:r>
                        <a:rPr lang="zh-CN" altLang="en-US" sz="2000" dirty="0"/>
                        <a:t>字节</a:t>
                      </a:r>
                      <a:r>
                        <a:rPr lang="en-US" altLang="zh-CN" sz="2000" dirty="0"/>
                        <a:t>; </a:t>
                      </a:r>
                      <a:r>
                        <a:rPr lang="en-US" altLang="zh-CN" sz="2000" dirty="0">
                          <a:solidFill>
                            <a:srgbClr val="C00000"/>
                          </a:solidFill>
                        </a:rPr>
                        <a:t>w</a:t>
                      </a:r>
                      <a:r>
                        <a:rPr lang="en-US" altLang="zh-CN" sz="2000" dirty="0"/>
                        <a:t>-</a:t>
                      </a:r>
                      <a:r>
                        <a:rPr lang="zh-CN" altLang="en-US" sz="2000" dirty="0"/>
                        <a:t>双字节</a:t>
                      </a:r>
                      <a:r>
                        <a:rPr lang="en-US" altLang="zh-CN" sz="2000" dirty="0"/>
                        <a:t>; </a:t>
                      </a:r>
                      <a:r>
                        <a:rPr lang="en-US" altLang="zh-CN" sz="2000" dirty="0">
                          <a:solidFill>
                            <a:srgbClr val="C00000"/>
                          </a:solidFill>
                        </a:rPr>
                        <a:t>k</a:t>
                      </a:r>
                      <a:r>
                        <a:rPr lang="en-US" altLang="zh-CN" sz="2000" dirty="0"/>
                        <a:t>-Kilobytes; </a:t>
                      </a:r>
                      <a:r>
                        <a:rPr lang="en-US" altLang="zh-CN" sz="2000" dirty="0">
                          <a:solidFill>
                            <a:srgbClr val="C00000"/>
                          </a:solidFill>
                        </a:rPr>
                        <a:t>M</a:t>
                      </a:r>
                      <a:r>
                        <a:rPr lang="en-US" altLang="zh-CN" sz="2000" dirty="0"/>
                        <a:t>-Megabytes; </a:t>
                      </a:r>
                      <a:r>
                        <a:rPr lang="en-US" altLang="zh-CN" sz="2000" dirty="0">
                          <a:solidFill>
                            <a:srgbClr val="C00000"/>
                          </a:solidFill>
                        </a:rPr>
                        <a:t>G</a:t>
                      </a:r>
                      <a:r>
                        <a:rPr lang="en-US" altLang="zh-CN" sz="2000" dirty="0"/>
                        <a:t>-Gigabytes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-empty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查找空文件（大小为</a:t>
                      </a:r>
                      <a:r>
                        <a:rPr lang="en-US" altLang="zh-CN" sz="2000" dirty="0"/>
                        <a:t>0</a:t>
                      </a:r>
                      <a:r>
                        <a:rPr lang="zh-CN" altLang="en-US" sz="2000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65</a:t>
            </a:fld>
            <a:endParaRPr lang="en-US" altLang="zh-CN" dirty="0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907704" y="5805264"/>
            <a:ext cx="5977284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ea typeface="黑体" pitchFamily="49" charset="-122"/>
              </a:rPr>
              <a:t>N </a:t>
            </a:r>
            <a:r>
              <a:rPr lang="zh-CN" altLang="en-US" sz="2000" dirty="0">
                <a:solidFill>
                  <a:schemeClr val="tx1"/>
                </a:solidFill>
                <a:ea typeface="黑体" pitchFamily="49" charset="-122"/>
              </a:rPr>
              <a:t>可以使用 ：</a:t>
            </a:r>
            <a:r>
              <a:rPr lang="en-US" altLang="zh-CN" sz="2000" dirty="0">
                <a:solidFill>
                  <a:srgbClr val="3333CC"/>
                </a:solidFill>
                <a:ea typeface="黑体" pitchFamily="49" charset="-122"/>
              </a:rPr>
              <a:t> </a:t>
            </a:r>
            <a:r>
              <a:rPr lang="en-US" altLang="zh-CN" sz="2000" dirty="0">
                <a:solidFill>
                  <a:srgbClr val="006600"/>
                </a:solidFill>
                <a:latin typeface="Courier New" pitchFamily="49" charset="0"/>
                <a:ea typeface="黑体" pitchFamily="49" charset="-122"/>
              </a:rPr>
              <a:t>N</a:t>
            </a:r>
            <a:r>
              <a:rPr lang="en-US" altLang="zh-CN" sz="2000" dirty="0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,</a:t>
            </a:r>
            <a:r>
              <a:rPr lang="en-US" altLang="zh-CN" sz="2000" dirty="0">
                <a:solidFill>
                  <a:srgbClr val="006600"/>
                </a:solidFill>
                <a:latin typeface="Courier New" pitchFamily="49" charset="0"/>
                <a:ea typeface="黑体" pitchFamily="49" charset="-122"/>
              </a:rPr>
              <a:t>+N</a:t>
            </a:r>
            <a:r>
              <a:rPr lang="en-US" altLang="zh-CN" sz="2000" dirty="0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,</a:t>
            </a:r>
            <a:r>
              <a:rPr lang="en-US" altLang="zh-CN" sz="2000" dirty="0">
                <a:solidFill>
                  <a:srgbClr val="006600"/>
                </a:solidFill>
                <a:latin typeface="Courier New" pitchFamily="49" charset="0"/>
                <a:ea typeface="黑体" pitchFamily="49" charset="-122"/>
              </a:rPr>
              <a:t>-N</a:t>
            </a:r>
            <a:endParaRPr lang="zh-CN" altLang="en-US" sz="2000" dirty="0">
              <a:solidFill>
                <a:srgbClr val="006600"/>
              </a:solidFill>
              <a:latin typeface="Courier New" pitchFamily="49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</a:t>
            </a:r>
            <a:r>
              <a:rPr lang="zh-CN" altLang="en-US" dirty="0"/>
              <a:t>命令举例（</a:t>
            </a:r>
            <a:r>
              <a:rPr lang="en-US" altLang="zh-CN" dirty="0"/>
              <a:t>8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r>
              <a:rPr lang="zh-CN" altLang="en-US" sz="2400" dirty="0"/>
              <a:t>在当前目录下查找目录</a:t>
            </a:r>
          </a:p>
          <a:p>
            <a:pPr lvl="1">
              <a:buNone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$find  .  -type d</a:t>
            </a:r>
          </a:p>
          <a:p>
            <a:r>
              <a:rPr lang="zh-CN" altLang="en-US" sz="2400" dirty="0"/>
              <a:t>在</a:t>
            </a:r>
            <a:r>
              <a:rPr lang="en-US" altLang="zh-CN" sz="2400" dirty="0"/>
              <a:t>/home</a:t>
            </a:r>
            <a:r>
              <a:rPr lang="zh-CN" altLang="en-US" sz="2400" dirty="0"/>
              <a:t>目录下查找硬连接数大于</a:t>
            </a:r>
            <a:r>
              <a:rPr lang="en-US" altLang="zh-CN" sz="2400" dirty="0"/>
              <a:t>2</a:t>
            </a:r>
            <a:r>
              <a:rPr lang="zh-CN" altLang="en-US" sz="2400" dirty="0"/>
              <a:t>的文件</a:t>
            </a:r>
          </a:p>
          <a:p>
            <a:pPr lvl="1">
              <a:buNone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$find  /home  -links  +2</a:t>
            </a:r>
          </a:p>
          <a:p>
            <a:r>
              <a:rPr lang="zh-CN" altLang="en-US" sz="2400" dirty="0"/>
              <a:t>在当前目录下查找长度大于</a:t>
            </a:r>
            <a:r>
              <a:rPr lang="en-US" altLang="zh-CN" sz="2400" dirty="0"/>
              <a:t>10kB</a:t>
            </a:r>
            <a:r>
              <a:rPr lang="zh-CN" altLang="en-US" sz="2400" dirty="0"/>
              <a:t>的文件</a:t>
            </a:r>
          </a:p>
          <a:p>
            <a:pPr lvl="1">
              <a:buNone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$find  . -size   +10k</a:t>
            </a:r>
          </a:p>
          <a:p>
            <a:r>
              <a:rPr lang="zh-CN" altLang="en-US" sz="2400" dirty="0"/>
              <a:t>在</a:t>
            </a:r>
            <a:r>
              <a:rPr lang="en-US" altLang="zh-CN" sz="2400" dirty="0"/>
              <a:t>/</a:t>
            </a:r>
            <a:r>
              <a:rPr lang="en-US" altLang="zh-CN" sz="2400" dirty="0" err="1"/>
              <a:t>tmp</a:t>
            </a:r>
            <a:r>
              <a:rPr lang="zh-CN" altLang="en-US" sz="2400" dirty="0"/>
              <a:t>目录下查找长度等于</a:t>
            </a:r>
            <a:r>
              <a:rPr lang="en-US" altLang="zh-CN" sz="2400" dirty="0"/>
              <a:t>1GB</a:t>
            </a:r>
            <a:r>
              <a:rPr lang="zh-CN" altLang="en-US" sz="2400" dirty="0"/>
              <a:t>的文件</a:t>
            </a:r>
          </a:p>
          <a:p>
            <a:pPr lvl="1">
              <a:buNone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$find  /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</a:rPr>
              <a:t>tmp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  -size   1G</a:t>
            </a:r>
          </a:p>
          <a:p>
            <a:r>
              <a:rPr lang="zh-CN" altLang="en-US" sz="2400" dirty="0"/>
              <a:t>在当前目录下查找长度小于</a:t>
            </a:r>
            <a:r>
              <a:rPr lang="en-US" altLang="zh-CN" sz="2400" dirty="0"/>
              <a:t>10MB</a:t>
            </a:r>
            <a:r>
              <a:rPr lang="zh-CN" altLang="en-US" sz="2400" dirty="0"/>
              <a:t>的文件</a:t>
            </a:r>
          </a:p>
          <a:p>
            <a:pPr lvl="1">
              <a:buNone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$find  . -size   -10M</a:t>
            </a:r>
          </a:p>
          <a:p>
            <a:r>
              <a:rPr lang="zh-CN" altLang="en-US" sz="2400" dirty="0"/>
              <a:t>在</a:t>
            </a:r>
            <a:r>
              <a:rPr lang="en-US" altLang="zh-CN" sz="2400" dirty="0"/>
              <a:t>/</a:t>
            </a:r>
            <a:r>
              <a:rPr lang="en-US" altLang="zh-CN" sz="2400" dirty="0" err="1"/>
              <a:t>var</a:t>
            </a:r>
            <a:r>
              <a:rPr lang="en-US" altLang="zh-CN" sz="2400" dirty="0"/>
              <a:t>/log</a:t>
            </a:r>
            <a:r>
              <a:rPr lang="zh-CN" altLang="en-US" sz="2400" dirty="0"/>
              <a:t>目录下查找所有的空文件或目录 </a:t>
            </a:r>
          </a:p>
          <a:p>
            <a:pPr lvl="1">
              <a:buNone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$ find /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/log -empty </a:t>
            </a:r>
            <a:endParaRPr lang="zh-CN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66</a:t>
            </a:fld>
            <a:endParaRPr lang="en-US" altLang="zh-CN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find </a:t>
            </a:r>
            <a:r>
              <a:rPr lang="zh-CN" altLang="en-US" b="1" dirty="0"/>
              <a:t>命令</a:t>
            </a:r>
            <a:r>
              <a:rPr lang="en-US" altLang="zh-CN" b="1" dirty="0"/>
              <a:t>——</a:t>
            </a:r>
            <a:br>
              <a:rPr lang="en-US" altLang="zh-CN" b="1" dirty="0"/>
            </a:br>
            <a:r>
              <a:rPr lang="zh-CN" altLang="en-US" b="1" dirty="0"/>
              <a:t>组合条件表达式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8232"/>
            <a:ext cx="8435280" cy="14687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可以使用逻辑运算符与、或、非组成的复合条件，并可以用</a:t>
            </a:r>
            <a:r>
              <a:rPr lang="en-US" altLang="zh-CN" sz="2400" dirty="0"/>
              <a:t>()</a:t>
            </a:r>
            <a:r>
              <a:rPr lang="zh-CN" altLang="en-US" sz="2400" dirty="0"/>
              <a:t>改变默认的操作符优先级。 </a:t>
            </a:r>
          </a:p>
          <a:p>
            <a:pPr>
              <a:lnSpc>
                <a:spcPct val="90000"/>
              </a:lnSpc>
            </a:pPr>
            <a:r>
              <a:rPr lang="zh-CN" altLang="en-US" sz="2400" b="1" dirty="0"/>
              <a:t>若以空格作为各个表达式的间隔符，则各个表示式之间是</a:t>
            </a:r>
            <a:r>
              <a:rPr lang="zh-CN" altLang="en-US" sz="2400" b="1" dirty="0">
                <a:solidFill>
                  <a:srgbClr val="C00000"/>
                </a:solidFill>
              </a:rPr>
              <a:t>与</a:t>
            </a:r>
            <a:r>
              <a:rPr lang="zh-CN" altLang="en-US" sz="2400" b="1" dirty="0"/>
              <a:t>关系。</a:t>
            </a:r>
            <a:r>
              <a:rPr lang="zh-CN" altLang="en-US" sz="2400" dirty="0"/>
              <a:t>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67</a:t>
            </a:fld>
            <a:endParaRPr lang="en-US" altLang="zh-CN" dirty="0"/>
          </a:p>
        </p:txBody>
      </p:sp>
      <p:graphicFrame>
        <p:nvGraphicFramePr>
          <p:cNvPr id="7" name="Group 40"/>
          <p:cNvGraphicFramePr>
            <a:graphicFrameLocks/>
          </p:cNvGraphicFramePr>
          <p:nvPr/>
        </p:nvGraphicFramePr>
        <p:xfrm>
          <a:off x="323528" y="3645024"/>
          <a:ext cx="8642350" cy="2305052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960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1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5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 EXPR ) 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改变操作符优先次序，一些 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UNIX </a:t>
                      </a: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版的 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find </a:t>
                      </a: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命令要使用 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\( EXPR \) </a:t>
                      </a: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形式 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! EXPR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表示对表达式取反 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EXPR1 EXPR2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与逻辑，若 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EXPR1 </a:t>
                      </a: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为假，将不再评估 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EXPR2 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EXPR1 -a EXPR2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与 </a:t>
                      </a: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EXPR1 EXPR2 </a:t>
                      </a:r>
                      <a:r>
                        <a:rPr kumimoji="0" lang="zh-CN" alt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功能一致 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EXPR1 -o EXPR2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逻辑或，若 </a:t>
                      </a: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EXPR1 </a:t>
                      </a:r>
                      <a:r>
                        <a:rPr kumimoji="0" lang="zh-CN" alt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为真，将不再评估 </a:t>
                      </a: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EXPR2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EXPR1 , EXPR2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若 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EXPR1 </a:t>
                      </a: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为假，继续评估 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EXPR2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</a:t>
            </a:r>
            <a:r>
              <a:rPr lang="zh-CN" altLang="en-US" dirty="0"/>
              <a:t>命令举例（</a:t>
            </a:r>
            <a:r>
              <a:rPr lang="en-US" altLang="zh-CN" dirty="0"/>
              <a:t>9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r>
              <a:rPr lang="zh-CN" altLang="en-US" sz="2000" dirty="0"/>
              <a:t>查找 </a:t>
            </a:r>
            <a:r>
              <a:rPr lang="en-US" altLang="zh-CN" sz="2000" dirty="0"/>
              <a:t>/</a:t>
            </a:r>
            <a:r>
              <a:rPr lang="en-US" altLang="zh-CN" sz="2000" dirty="0" err="1"/>
              <a:t>tmp</a:t>
            </a:r>
            <a:r>
              <a:rPr lang="en-US" altLang="zh-CN" sz="2000" dirty="0"/>
              <a:t> </a:t>
            </a:r>
            <a:r>
              <a:rPr lang="zh-CN" altLang="en-US" sz="2000" dirty="0"/>
              <a:t>目录下</a:t>
            </a:r>
            <a:r>
              <a:rPr lang="en-US" altLang="zh-CN" sz="2000" dirty="0"/>
              <a:t>21</a:t>
            </a:r>
            <a:r>
              <a:rPr lang="zh-CN" altLang="en-US" sz="2000" dirty="0"/>
              <a:t>天之前访问过的大于 </a:t>
            </a:r>
            <a:r>
              <a:rPr lang="en-US" altLang="zh-CN" sz="2000" dirty="0"/>
              <a:t>10G </a:t>
            </a:r>
            <a:r>
              <a:rPr lang="zh-CN" altLang="en-US" sz="2000" dirty="0"/>
              <a:t>的文件</a:t>
            </a:r>
          </a:p>
          <a:p>
            <a:pPr lvl="1">
              <a:buNone/>
            </a:pP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$ find /</a:t>
            </a:r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</a:rPr>
              <a:t>tmp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 -size +10M -a -</a:t>
            </a:r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</a:rPr>
              <a:t>atime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 +21</a:t>
            </a:r>
          </a:p>
          <a:p>
            <a:r>
              <a:rPr lang="zh-CN" altLang="en-US" sz="2000" dirty="0"/>
              <a:t>查找 </a:t>
            </a:r>
            <a:r>
              <a:rPr lang="en-US" altLang="zh-CN" sz="2000" dirty="0"/>
              <a:t>/home </a:t>
            </a:r>
            <a:r>
              <a:rPr lang="zh-CN" altLang="en-US" sz="2000" dirty="0"/>
              <a:t>目录下属主为 </a:t>
            </a:r>
            <a:r>
              <a:rPr lang="en-US" altLang="zh-CN" sz="2000" dirty="0" err="1"/>
              <a:t>jjheng</a:t>
            </a:r>
            <a:r>
              <a:rPr lang="en-US" altLang="zh-CN" sz="2000" dirty="0"/>
              <a:t> </a:t>
            </a:r>
            <a:r>
              <a:rPr lang="zh-CN" altLang="en-US" sz="2000" dirty="0"/>
              <a:t>或 </a:t>
            </a:r>
            <a:r>
              <a:rPr lang="en-US" altLang="zh-CN" sz="2000" dirty="0" err="1"/>
              <a:t>osmond</a:t>
            </a:r>
            <a:r>
              <a:rPr lang="en-US" altLang="zh-CN" sz="2000" dirty="0"/>
              <a:t> </a:t>
            </a:r>
            <a:r>
              <a:rPr lang="zh-CN" altLang="en-US" sz="2000" dirty="0"/>
              <a:t>的大于 </a:t>
            </a:r>
            <a:r>
              <a:rPr lang="en-US" altLang="zh-CN" sz="2000" dirty="0"/>
              <a:t>10M </a:t>
            </a:r>
            <a:r>
              <a:rPr lang="zh-CN" altLang="en-US" sz="2000" dirty="0"/>
              <a:t>的文件</a:t>
            </a:r>
          </a:p>
          <a:p>
            <a:pPr lvl="1">
              <a:buNone/>
            </a:pP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$ find /home \( -user </a:t>
            </a:r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</a:rPr>
              <a:t>jjheng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 -o -user </a:t>
            </a:r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</a:rPr>
              <a:t>osmond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 \) -size +10M</a:t>
            </a:r>
          </a:p>
          <a:p>
            <a:r>
              <a:rPr lang="zh-CN" altLang="en-US" sz="2000" dirty="0"/>
              <a:t>查找 </a:t>
            </a:r>
            <a:r>
              <a:rPr lang="en-US" altLang="zh-CN" sz="2000" dirty="0"/>
              <a:t>/</a:t>
            </a:r>
            <a:r>
              <a:rPr lang="en-US" altLang="zh-CN" sz="2000" dirty="0" err="1"/>
              <a:t>tmp</a:t>
            </a:r>
            <a:r>
              <a:rPr lang="en-US" altLang="zh-CN" sz="2000" dirty="0"/>
              <a:t> </a:t>
            </a:r>
            <a:r>
              <a:rPr lang="zh-CN" altLang="en-US" sz="2000" dirty="0"/>
              <a:t>目录下的属主不是 </a:t>
            </a:r>
            <a:r>
              <a:rPr lang="en-US" altLang="zh-CN" sz="2000" dirty="0" err="1"/>
              <a:t>osmond</a:t>
            </a:r>
            <a:r>
              <a:rPr lang="en-US" altLang="zh-CN" sz="2000" dirty="0"/>
              <a:t> </a:t>
            </a:r>
            <a:r>
              <a:rPr lang="zh-CN" altLang="en-US" sz="2000" dirty="0"/>
              <a:t>的文件</a:t>
            </a:r>
          </a:p>
          <a:p>
            <a:pPr lvl="1">
              <a:buNone/>
            </a:pP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$ find /</a:t>
            </a:r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</a:rPr>
              <a:t>tmp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 ! -user </a:t>
            </a:r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</a:rPr>
              <a:t>osmond</a:t>
            </a:r>
            <a:endParaRPr lang="en-US" altLang="zh-CN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sz="2000" dirty="0"/>
              <a:t>在 </a:t>
            </a:r>
            <a:r>
              <a:rPr lang="en-US" altLang="zh-CN" sz="2000" dirty="0"/>
              <a:t>/</a:t>
            </a:r>
            <a:r>
              <a:rPr lang="en-US" altLang="zh-CN" sz="2000" dirty="0" err="1"/>
              <a:t>mnt</a:t>
            </a:r>
            <a:r>
              <a:rPr lang="en-US" altLang="zh-CN" sz="2000" dirty="0"/>
              <a:t> </a:t>
            </a:r>
            <a:r>
              <a:rPr lang="zh-CN" altLang="en-US" sz="2000" dirty="0"/>
              <a:t>下查找 *</a:t>
            </a:r>
            <a:r>
              <a:rPr lang="en-US" altLang="zh-CN" sz="2000" dirty="0"/>
              <a:t>.txt </a:t>
            </a:r>
            <a:r>
              <a:rPr lang="zh-CN" altLang="en-US" sz="2000" dirty="0"/>
              <a:t>且文件系统类型不为 </a:t>
            </a:r>
            <a:r>
              <a:rPr lang="en-US" altLang="zh-CN" sz="2000" dirty="0" err="1"/>
              <a:t>vfat</a:t>
            </a:r>
            <a:r>
              <a:rPr lang="en-US" altLang="zh-CN" sz="2000" dirty="0"/>
              <a:t> </a:t>
            </a:r>
            <a:r>
              <a:rPr lang="zh-CN" altLang="en-US" sz="2000" dirty="0"/>
              <a:t>的文件</a:t>
            </a:r>
          </a:p>
          <a:p>
            <a:pPr lvl="1">
              <a:buNone/>
            </a:pP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$ find /</a:t>
            </a:r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</a:rPr>
              <a:t>mnt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 -name '*.txt' ! -</a:t>
            </a:r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</a:rPr>
              <a:t>fstype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</a:rPr>
              <a:t>vfat</a:t>
            </a:r>
            <a:endParaRPr lang="en-US" altLang="zh-CN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sz="2000" dirty="0"/>
              <a:t>在 </a:t>
            </a:r>
            <a:r>
              <a:rPr lang="en-US" altLang="zh-CN" sz="2000" dirty="0"/>
              <a:t>/</a:t>
            </a:r>
            <a:r>
              <a:rPr lang="en-US" altLang="zh-CN" sz="2000" dirty="0" err="1"/>
              <a:t>tmp</a:t>
            </a:r>
            <a:r>
              <a:rPr lang="en-US" altLang="zh-CN" sz="2000" dirty="0"/>
              <a:t> </a:t>
            </a:r>
            <a:r>
              <a:rPr lang="zh-CN" altLang="en-US" sz="2000" dirty="0"/>
              <a:t>下查找名为 </a:t>
            </a:r>
            <a:r>
              <a:rPr lang="en-US" altLang="zh-CN" sz="2000" dirty="0"/>
              <a:t>l </a:t>
            </a:r>
            <a:r>
              <a:rPr lang="zh-CN" altLang="en-US" sz="2000" dirty="0"/>
              <a:t>开头且类型为符号链接的文件</a:t>
            </a:r>
          </a:p>
          <a:p>
            <a:pPr lvl="1">
              <a:buNone/>
            </a:pP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$ find /</a:t>
            </a:r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</a:rPr>
              <a:t>tmp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 -name 'l*' -type l</a:t>
            </a:r>
          </a:p>
          <a:p>
            <a:r>
              <a:rPr lang="zh-CN" altLang="en-US" sz="2000" dirty="0"/>
              <a:t>找出 </a:t>
            </a:r>
            <a:r>
              <a:rPr lang="en-US" altLang="zh-CN" sz="2000" dirty="0"/>
              <a:t>/</a:t>
            </a:r>
            <a:r>
              <a:rPr lang="en-US" altLang="zh-CN" sz="2000" dirty="0" err="1"/>
              <a:t>var</a:t>
            </a:r>
            <a:r>
              <a:rPr lang="en-US" altLang="zh-CN" sz="2000" dirty="0"/>
              <a:t>/log </a:t>
            </a:r>
            <a:r>
              <a:rPr lang="zh-CN" altLang="en-US" sz="2000" dirty="0"/>
              <a:t>目录下所有的</a:t>
            </a:r>
            <a:r>
              <a:rPr lang="en-US" altLang="zh-CN" sz="2000" dirty="0"/>
              <a:t>5</a:t>
            </a:r>
            <a:r>
              <a:rPr lang="zh-CN" altLang="en-US" sz="2000" dirty="0"/>
              <a:t>天前修改过的</a:t>
            </a:r>
            <a:r>
              <a:rPr lang="en-US" altLang="zh-CN" sz="2000" dirty="0"/>
              <a:t>.log </a:t>
            </a:r>
            <a:r>
              <a:rPr lang="zh-CN" altLang="en-US" sz="2000" dirty="0"/>
              <a:t>文件</a:t>
            </a:r>
          </a:p>
          <a:p>
            <a:pPr lvl="1">
              <a:buNone/>
            </a:pP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$ find /</a:t>
            </a:r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/log -name '*.log' -</a:t>
            </a:r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</a:rPr>
              <a:t>mtime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 +5</a:t>
            </a:r>
          </a:p>
          <a:p>
            <a:r>
              <a:rPr lang="zh-CN" altLang="en-US" sz="2000" dirty="0"/>
              <a:t>查找所有比 </a:t>
            </a:r>
            <a:r>
              <a:rPr lang="en-US" altLang="zh-CN" sz="2000" dirty="0"/>
              <a:t>FILE1 </a:t>
            </a:r>
            <a:r>
              <a:rPr lang="zh-CN" altLang="en-US" sz="2000" dirty="0"/>
              <a:t>的内容修改时间新的且比 </a:t>
            </a:r>
            <a:r>
              <a:rPr lang="en-US" altLang="zh-CN" sz="2000" dirty="0"/>
              <a:t>FILE2 </a:t>
            </a:r>
            <a:r>
              <a:rPr lang="zh-CN" altLang="en-US" sz="2000" dirty="0"/>
              <a:t>旧的文件</a:t>
            </a:r>
          </a:p>
          <a:p>
            <a:pPr lvl="1">
              <a:buNone/>
            </a:pP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$ find -newer FILE1 ! -newer FILE2</a:t>
            </a:r>
            <a:endParaRPr lang="zh-CN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68</a:t>
            </a:fld>
            <a:endParaRPr lang="en-US" altLang="zh-CN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find </a:t>
            </a:r>
            <a:r>
              <a:rPr lang="zh-CN" altLang="en-US" b="1" dirty="0"/>
              <a:t>命令</a:t>
            </a:r>
            <a:r>
              <a:rPr lang="en-US" altLang="zh-CN" b="1" dirty="0"/>
              <a:t>——</a:t>
            </a:r>
            <a:r>
              <a:rPr lang="zh-CN" altLang="en-US" b="1" dirty="0"/>
              <a:t>动作表达式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307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 dirty="0"/>
              <a:t>-print 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/>
              <a:t>在标准输出上列出查找结果（每行一个文件）</a:t>
            </a:r>
          </a:p>
          <a:p>
            <a:pPr>
              <a:lnSpc>
                <a:spcPct val="80000"/>
              </a:lnSpc>
            </a:pPr>
            <a:r>
              <a:rPr lang="en-US" altLang="zh-CN" sz="2800" dirty="0"/>
              <a:t>-</a:t>
            </a:r>
            <a:r>
              <a:rPr lang="en-US" altLang="zh-CN" sz="2800" dirty="0" err="1"/>
              <a:t>ls</a:t>
            </a:r>
            <a:r>
              <a:rPr lang="en-US" altLang="zh-CN" sz="2800" dirty="0"/>
              <a:t> 	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/>
              <a:t>使用 ‘</a:t>
            </a:r>
            <a:r>
              <a:rPr lang="en-US" altLang="zh-CN" sz="2400" dirty="0" err="1"/>
              <a:t>ls</a:t>
            </a:r>
            <a:r>
              <a:rPr lang="en-US" altLang="zh-CN" sz="2400" dirty="0"/>
              <a:t> -</a:t>
            </a:r>
            <a:r>
              <a:rPr lang="en-US" altLang="zh-CN" sz="2400" dirty="0" err="1"/>
              <a:t>dils</a:t>
            </a:r>
            <a:r>
              <a:rPr lang="en-US" altLang="zh-CN" sz="2400" dirty="0"/>
              <a:t>’ </a:t>
            </a:r>
            <a:r>
              <a:rPr lang="zh-CN" altLang="en-US" sz="2400" dirty="0"/>
              <a:t>在标准输出上列出查找结果</a:t>
            </a:r>
          </a:p>
          <a:p>
            <a:pPr>
              <a:lnSpc>
                <a:spcPct val="80000"/>
              </a:lnSpc>
            </a:pPr>
            <a:r>
              <a:rPr lang="en-US" altLang="zh-CN" sz="2800" dirty="0"/>
              <a:t>-prune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/>
              <a:t>忽略对某个目录的查找</a:t>
            </a:r>
          </a:p>
          <a:p>
            <a:pPr>
              <a:lnSpc>
                <a:spcPct val="80000"/>
              </a:lnSpc>
            </a:pPr>
            <a:r>
              <a:rPr lang="en-US" altLang="zh-CN" sz="2800" dirty="0"/>
              <a:t>-exec COMMAND {} \; 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/>
              <a:t>对符合查找条件的文件执行 </a:t>
            </a:r>
            <a:r>
              <a:rPr lang="en-US" altLang="zh-CN" sz="2400" dirty="0"/>
              <a:t>Linux </a:t>
            </a:r>
            <a:r>
              <a:rPr lang="zh-CN" altLang="en-US" sz="2400" dirty="0"/>
              <a:t>命令</a:t>
            </a:r>
          </a:p>
          <a:p>
            <a:pPr>
              <a:lnSpc>
                <a:spcPct val="80000"/>
              </a:lnSpc>
            </a:pPr>
            <a:r>
              <a:rPr lang="en-US" altLang="zh-CN" sz="2800" dirty="0"/>
              <a:t>-ok COMMAND {} \; 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/>
              <a:t>对符合查找条件的文件执行 </a:t>
            </a:r>
            <a:r>
              <a:rPr lang="en-US" altLang="zh-CN" sz="2400" dirty="0"/>
              <a:t>Linux </a:t>
            </a:r>
            <a:r>
              <a:rPr lang="zh-CN" altLang="en-US" sz="2400" dirty="0"/>
              <a:t>命令；与 </a:t>
            </a:r>
            <a:r>
              <a:rPr lang="en-US" altLang="zh-CN" sz="2400" dirty="0"/>
              <a:t>-exec </a:t>
            </a:r>
            <a:r>
              <a:rPr lang="zh-CN" altLang="en-US" sz="2400" dirty="0"/>
              <a:t>不同的是，它会询问用户是否需要执行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69</a:t>
            </a:fld>
            <a:endParaRPr lang="en-US" altLang="zh-CN" dirty="0"/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11560" y="5385410"/>
            <a:ext cx="7920880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000" dirty="0">
                <a:solidFill>
                  <a:srgbClr val="C00000"/>
                </a:solidFill>
                <a:ea typeface="黑体" pitchFamily="49" charset="-122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Courier New" pitchFamily="49" charset="0"/>
              </a:rPr>
              <a:t>{}</a:t>
            </a:r>
            <a:r>
              <a:rPr lang="zh-CN" altLang="en-US" sz="200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zh-CN" altLang="en-US" sz="2000" dirty="0">
                <a:solidFill>
                  <a:srgbClr val="C00000"/>
                </a:solidFill>
                <a:ea typeface="黑体" pitchFamily="49" charset="-122"/>
              </a:rPr>
              <a:t>两个大括号之间不能有空格，表示查找到的对象</a:t>
            </a:r>
            <a:endParaRPr lang="en-US" altLang="zh-CN" sz="2000" dirty="0">
              <a:solidFill>
                <a:srgbClr val="C00000"/>
              </a:solidFill>
              <a:ea typeface="黑体" pitchFamily="49" charset="-122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000" dirty="0">
                <a:solidFill>
                  <a:srgbClr val="C00000"/>
                </a:solidFill>
                <a:ea typeface="黑体" pitchFamily="49" charset="-122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Courier New" pitchFamily="49" charset="0"/>
              </a:rPr>
              <a:t>\; </a:t>
            </a:r>
            <a:r>
              <a:rPr lang="zh-CN" altLang="en-US" sz="2000" dirty="0">
                <a:solidFill>
                  <a:srgbClr val="C00000"/>
                </a:solidFill>
                <a:ea typeface="黑体" pitchFamily="49" charset="-122"/>
              </a:rPr>
              <a:t>表示命令结束，反斜杠与前面的大括号之间必须要留空格</a:t>
            </a:r>
            <a:endParaRPr lang="zh-CN" altLang="en-US" sz="2000" dirty="0">
              <a:solidFill>
                <a:srgbClr val="C00000"/>
              </a:solidFill>
              <a:latin typeface="Courier New" pitchFamily="49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命令解释过程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可以执行</a:t>
            </a:r>
            <a:endParaRPr lang="en-US" altLang="zh-CN" dirty="0"/>
          </a:p>
          <a:p>
            <a:pPr lvl="1"/>
            <a:r>
              <a:rPr lang="zh-CN" altLang="en-US" dirty="0"/>
              <a:t>内部命令</a:t>
            </a:r>
          </a:p>
          <a:p>
            <a:pPr lvl="1"/>
            <a:r>
              <a:rPr lang="zh-CN" altLang="en-US" dirty="0"/>
              <a:t>应用程序</a:t>
            </a:r>
          </a:p>
          <a:p>
            <a:pPr lvl="1"/>
            <a:r>
              <a:rPr lang="en-US" altLang="zh-CN" dirty="0"/>
              <a:t>shell</a:t>
            </a:r>
            <a:r>
              <a:rPr lang="zh-CN" altLang="en-US" dirty="0"/>
              <a:t>脚本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337" name="Object 1"/>
          <p:cNvGraphicFramePr>
            <a:graphicFrameLocks noChangeAspect="1"/>
          </p:cNvGraphicFramePr>
          <p:nvPr/>
        </p:nvGraphicFramePr>
        <p:xfrm>
          <a:off x="3347864" y="1484784"/>
          <a:ext cx="4824536" cy="4458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r:id="rId2" imgW="2657856" imgH="2435352" progId="">
                  <p:embed/>
                </p:oleObj>
              </mc:Choice>
              <mc:Fallback>
                <p:oleObj r:id="rId2" imgW="2657856" imgH="2435352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-751"/>
                      <a:stretch>
                        <a:fillRect/>
                      </a:stretch>
                    </p:blipFill>
                    <p:spPr bwMode="auto">
                      <a:xfrm>
                        <a:off x="3347864" y="1484784"/>
                        <a:ext cx="4824536" cy="4458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/>
          <a:p>
            <a:pPr algn="ctr"/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pPr algn="ctr"/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</a:t>
            </a:r>
            <a:r>
              <a:rPr lang="zh-CN" altLang="en-US" dirty="0"/>
              <a:t>命令举例（</a:t>
            </a:r>
            <a:r>
              <a:rPr lang="en-US" altLang="zh-CN" dirty="0"/>
              <a:t>10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02125"/>
          </a:xfrm>
        </p:spPr>
        <p:txBody>
          <a:bodyPr/>
          <a:lstStyle/>
          <a:p>
            <a:r>
              <a:rPr lang="zh-CN" altLang="en-US" sz="2400" dirty="0"/>
              <a:t>查找并列出当前目录下不安全的文件（世界可读写执行）</a:t>
            </a:r>
          </a:p>
          <a:p>
            <a:pPr lvl="1"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 find . -perm -007 -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ls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sz="2400" dirty="0"/>
              <a:t>查找 </a:t>
            </a:r>
            <a:r>
              <a:rPr lang="en-US" altLang="zh-CN" sz="2400" dirty="0"/>
              <a:t>logs </a:t>
            </a:r>
            <a:r>
              <a:rPr lang="zh-CN" altLang="en-US" sz="2400" dirty="0"/>
              <a:t>目录下的所有的 </a:t>
            </a:r>
            <a:r>
              <a:rPr lang="en-US" altLang="zh-CN" sz="2400" dirty="0"/>
              <a:t>.log </a:t>
            </a:r>
            <a:r>
              <a:rPr lang="zh-CN" altLang="en-US" sz="2400" dirty="0"/>
              <a:t>文件并查看它的详细信息</a:t>
            </a:r>
          </a:p>
          <a:p>
            <a:pPr lvl="1"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 find logs -name "*.log" -type f -exec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ls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-l {} \;</a:t>
            </a:r>
          </a:p>
          <a:p>
            <a:r>
              <a:rPr lang="zh-CN" altLang="en-US" sz="2400" dirty="0"/>
              <a:t>查找当天修改过的普通文件</a:t>
            </a:r>
          </a:p>
          <a:p>
            <a:pPr lvl="1"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 find . -type f -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mtime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-1 -exec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ls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-l {} \;</a:t>
            </a:r>
          </a:p>
          <a:p>
            <a:r>
              <a:rPr lang="zh-CN" altLang="en-US" sz="2400" dirty="0"/>
              <a:t>查找当前目录下的</a:t>
            </a:r>
            <a:r>
              <a:rPr lang="en-US" altLang="zh-CN" sz="2400" dirty="0"/>
              <a:t>.</a:t>
            </a:r>
            <a:r>
              <a:rPr lang="en-US" altLang="zh-CN" sz="2400" dirty="0" err="1"/>
              <a:t>php</a:t>
            </a:r>
            <a:r>
              <a:rPr lang="zh-CN" altLang="en-US" sz="2400" dirty="0"/>
              <a:t>文件、并用</a:t>
            </a:r>
            <a:r>
              <a:rPr lang="en-US" altLang="zh-CN" sz="2400" dirty="0" err="1"/>
              <a:t>grep</a:t>
            </a:r>
            <a:r>
              <a:rPr lang="zh-CN" altLang="en-US" sz="2400" dirty="0"/>
              <a:t>过滤出包含</a:t>
            </a:r>
            <a:r>
              <a:rPr lang="en-US" altLang="zh-CN" sz="2400" dirty="0"/>
              <a:t>include</a:t>
            </a:r>
            <a:r>
              <a:rPr lang="zh-CN" altLang="en-US" sz="2400" dirty="0"/>
              <a:t>的行</a:t>
            </a:r>
          </a:p>
          <a:p>
            <a:pPr lvl="1"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 find . -name "*.php" -exec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grep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"include" {} \; -print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70</a:t>
            </a:fld>
            <a:endParaRPr lang="en-US" altLang="zh-CN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</a:t>
            </a:r>
            <a:r>
              <a:rPr lang="zh-CN" altLang="en-US" dirty="0"/>
              <a:t>命令举例（</a:t>
            </a:r>
            <a:r>
              <a:rPr lang="en-US" altLang="zh-CN" dirty="0"/>
              <a:t>10</a:t>
            </a:r>
            <a:r>
              <a:rPr lang="zh-CN" altLang="en-US" dirty="0"/>
              <a:t>）续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556792"/>
            <a:ext cx="8964488" cy="4574133"/>
          </a:xfrm>
        </p:spPr>
        <p:txBody>
          <a:bodyPr/>
          <a:lstStyle/>
          <a:p>
            <a:r>
              <a:rPr lang="zh-CN" altLang="en-US" sz="2400" dirty="0"/>
              <a:t>查找并删除当前目录及其子目录下所有扩展名为</a:t>
            </a:r>
            <a:r>
              <a:rPr lang="en-US" altLang="zh-CN" sz="2400" dirty="0"/>
              <a:t>.</a:t>
            </a:r>
            <a:r>
              <a:rPr lang="en-US" altLang="zh-CN" sz="2400" dirty="0" err="1"/>
              <a:t>tmp</a:t>
            </a:r>
            <a:r>
              <a:rPr lang="en-US" altLang="zh-CN" sz="2400" dirty="0"/>
              <a:t> </a:t>
            </a:r>
            <a:r>
              <a:rPr lang="zh-CN" altLang="en-US" sz="2400" dirty="0"/>
              <a:t>的文件</a:t>
            </a:r>
          </a:p>
          <a:p>
            <a:pPr lvl="1">
              <a:buNone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$ find . -name '*.tmp' -exec 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</a:rPr>
              <a:t>rm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 {} \;</a:t>
            </a:r>
          </a:p>
          <a:p>
            <a:r>
              <a:rPr lang="zh-CN" altLang="en-US" sz="2400" dirty="0"/>
              <a:t>在</a:t>
            </a:r>
            <a:r>
              <a:rPr lang="en-US" altLang="zh-CN" sz="2400" dirty="0"/>
              <a:t>logs</a:t>
            </a:r>
            <a:r>
              <a:rPr lang="zh-CN" altLang="en-US" sz="2400" dirty="0"/>
              <a:t>目录中查找</a:t>
            </a:r>
            <a:r>
              <a:rPr lang="en-US" altLang="zh-CN" sz="2400" dirty="0"/>
              <a:t>7</a:t>
            </a:r>
            <a:r>
              <a:rPr lang="zh-CN" altLang="en-US" sz="2400" dirty="0"/>
              <a:t>天之内未修改过的文件并在删除前询问</a:t>
            </a:r>
          </a:p>
          <a:p>
            <a:pPr lvl="1">
              <a:buNone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$ find logs -type f -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</a:rPr>
              <a:t>mtime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 +7 -exec  -ok  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</a:rPr>
              <a:t>rm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 {} \;</a:t>
            </a:r>
          </a:p>
          <a:p>
            <a:r>
              <a:rPr lang="zh-CN" altLang="en-US" sz="2400" dirty="0"/>
              <a:t>从当前目录下查找所有以</a:t>
            </a:r>
            <a:r>
              <a:rPr lang="en-US" altLang="zh-CN" sz="2400" dirty="0"/>
              <a:t>.repo</a:t>
            </a:r>
            <a:r>
              <a:rPr lang="zh-CN" altLang="en-US" sz="2400" dirty="0"/>
              <a:t>为后缀的文件，并为其改名（添加</a:t>
            </a:r>
            <a:r>
              <a:rPr lang="en-US" altLang="zh-CN" sz="2400" dirty="0"/>
              <a:t>.</a:t>
            </a:r>
            <a:r>
              <a:rPr lang="en-US" altLang="zh-CN" sz="2400" dirty="0" err="1"/>
              <a:t>bak</a:t>
            </a:r>
            <a:r>
              <a:rPr lang="zh-CN" altLang="en-US" sz="2400" dirty="0"/>
              <a:t>后缀）</a:t>
            </a:r>
          </a:p>
          <a:p>
            <a:pPr lvl="1">
              <a:buNone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$ find . -name '*.repo' -type f  -exec 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</a:rPr>
              <a:t>mv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 {} {}.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</a:rPr>
              <a:t>bak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 \;</a:t>
            </a:r>
          </a:p>
          <a:p>
            <a:r>
              <a:rPr lang="zh-CN" altLang="en-US" sz="2400" dirty="0"/>
              <a:t>查询并删除一周以来从未访问过的以 </a:t>
            </a:r>
            <a:r>
              <a:rPr lang="en-US" altLang="zh-CN" sz="2400" dirty="0"/>
              <a:t>.o </a:t>
            </a:r>
            <a:r>
              <a:rPr lang="zh-CN" altLang="en-US" sz="2400" dirty="0"/>
              <a:t>结尾，或名为 </a:t>
            </a:r>
            <a:r>
              <a:rPr lang="en-US" altLang="zh-CN" sz="2400" dirty="0" err="1"/>
              <a:t>a.out</a:t>
            </a:r>
            <a:r>
              <a:rPr lang="en-US" altLang="zh-CN" sz="2400" dirty="0"/>
              <a:t> </a:t>
            </a:r>
            <a:r>
              <a:rPr lang="zh-CN" altLang="en-US" sz="2400" dirty="0"/>
              <a:t>且不存在于 </a:t>
            </a:r>
            <a:r>
              <a:rPr lang="en-US" altLang="zh-CN" sz="2400" dirty="0" err="1"/>
              <a:t>vfat</a:t>
            </a:r>
            <a:r>
              <a:rPr lang="en-US" altLang="zh-CN" sz="2400" dirty="0"/>
              <a:t> </a:t>
            </a:r>
            <a:r>
              <a:rPr lang="zh-CN" altLang="en-US" sz="2400" dirty="0"/>
              <a:t>文件系统中的所有文件</a:t>
            </a:r>
          </a:p>
          <a:p>
            <a:pPr lvl="1">
              <a:buNone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$ find / ( -name 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</a:rPr>
              <a:t>a.out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 -o -name ‘*.o’ ) -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</a:rPr>
              <a:t>atime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 +7  ! -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</a:rPr>
              <a:t>fstype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</a:rPr>
              <a:t>vfat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  -exec 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</a:rPr>
              <a:t>rm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 {} \;</a:t>
            </a:r>
            <a:endParaRPr lang="zh-CN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71</a:t>
            </a:fld>
            <a:endParaRPr lang="en-US" altLang="zh-CN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</a:t>
            </a:r>
            <a:r>
              <a:rPr lang="zh-CN" altLang="en-US" dirty="0"/>
              <a:t>命令举例（</a:t>
            </a:r>
            <a:r>
              <a:rPr lang="en-US" altLang="zh-CN" dirty="0"/>
              <a:t>10</a:t>
            </a:r>
            <a:r>
              <a:rPr lang="zh-CN" altLang="en-US" dirty="0"/>
              <a:t>）续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507288" cy="4646141"/>
          </a:xfrm>
        </p:spPr>
        <p:txBody>
          <a:bodyPr/>
          <a:lstStyle/>
          <a:p>
            <a:r>
              <a:rPr lang="zh-CN" altLang="en-US" sz="1800" dirty="0"/>
              <a:t>显示当前目录下除 </a:t>
            </a:r>
            <a:r>
              <a:rPr lang="en-US" altLang="zh-CN" sz="1800" dirty="0"/>
              <a:t>book </a:t>
            </a:r>
            <a:r>
              <a:rPr lang="zh-CN" altLang="en-US" sz="1800" dirty="0"/>
              <a:t>目录之外的所有文件</a:t>
            </a:r>
          </a:p>
          <a:p>
            <a:pPr lvl="1">
              <a:buNone/>
            </a:pP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$ find . -name book -prune -o -print</a:t>
            </a:r>
          </a:p>
          <a:p>
            <a:r>
              <a:rPr lang="zh-CN" altLang="en-US" sz="1800" dirty="0"/>
              <a:t>查找当前目录下（除了 </a:t>
            </a:r>
            <a:r>
              <a:rPr lang="en-US" altLang="zh-CN" sz="1800" dirty="0"/>
              <a:t>book </a:t>
            </a:r>
            <a:r>
              <a:rPr lang="zh-CN" altLang="en-US" sz="1800" dirty="0"/>
              <a:t>目录）之外的所有 </a:t>
            </a:r>
            <a:r>
              <a:rPr lang="en-US" altLang="zh-CN" sz="1800" dirty="0"/>
              <a:t>.</a:t>
            </a:r>
            <a:r>
              <a:rPr lang="en-US" altLang="zh-CN" sz="1800" dirty="0" err="1"/>
              <a:t>sh</a:t>
            </a:r>
            <a:r>
              <a:rPr lang="en-US" altLang="zh-CN" sz="1800" dirty="0"/>
              <a:t> </a:t>
            </a:r>
            <a:r>
              <a:rPr lang="zh-CN" altLang="en-US" sz="1800" dirty="0"/>
              <a:t>文件</a:t>
            </a:r>
          </a:p>
          <a:p>
            <a:pPr lvl="1">
              <a:buNone/>
            </a:pP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$ find . -name book -prune -o -name '*.sh' -print</a:t>
            </a:r>
          </a:p>
          <a:p>
            <a:r>
              <a:rPr lang="zh-CN" altLang="en-US" sz="1800" dirty="0"/>
              <a:t>显示当前目录下（除了 </a:t>
            </a:r>
            <a:r>
              <a:rPr lang="en-US" altLang="zh-CN" sz="1800" dirty="0"/>
              <a:t>book/server </a:t>
            </a:r>
            <a:r>
              <a:rPr lang="zh-CN" altLang="en-US" sz="1800" dirty="0"/>
              <a:t>目录）之外的所有文件</a:t>
            </a:r>
          </a:p>
          <a:p>
            <a:pPr lvl="1">
              <a:buNone/>
            </a:pP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$ find . -path ./book/server -prune -o -print</a:t>
            </a:r>
          </a:p>
          <a:p>
            <a:r>
              <a:rPr lang="zh-CN" altLang="en-US" sz="1800" dirty="0"/>
              <a:t>查找当前目录下（除了 </a:t>
            </a:r>
            <a:r>
              <a:rPr lang="en-US" altLang="zh-CN" sz="1800" dirty="0"/>
              <a:t>book/server </a:t>
            </a:r>
            <a:r>
              <a:rPr lang="zh-CN" altLang="en-US" sz="1800" dirty="0"/>
              <a:t>目录）之外的所有 </a:t>
            </a:r>
            <a:r>
              <a:rPr lang="en-US" altLang="zh-CN" sz="1800" dirty="0"/>
              <a:t>.</a:t>
            </a:r>
            <a:r>
              <a:rPr lang="en-US" altLang="zh-CN" sz="1800" dirty="0" err="1"/>
              <a:t>sh</a:t>
            </a:r>
            <a:r>
              <a:rPr lang="en-US" altLang="zh-CN" sz="1800" dirty="0"/>
              <a:t> </a:t>
            </a:r>
            <a:r>
              <a:rPr lang="zh-CN" altLang="en-US" sz="1800" dirty="0"/>
              <a:t>文件</a:t>
            </a:r>
          </a:p>
          <a:p>
            <a:pPr lvl="1">
              <a:buNone/>
            </a:pP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$ find . -path ./book/server -prune -o -name '*.sh' -print</a:t>
            </a:r>
          </a:p>
          <a:p>
            <a:r>
              <a:rPr lang="zh-CN" altLang="en-US" sz="1800" dirty="0"/>
              <a:t>显示当前目录下除 </a:t>
            </a:r>
            <a:r>
              <a:rPr lang="en-US" altLang="zh-CN" sz="1800" dirty="0"/>
              <a:t>book/server </a:t>
            </a:r>
            <a:r>
              <a:rPr lang="zh-CN" altLang="en-US" sz="1800" dirty="0"/>
              <a:t>和 </a:t>
            </a:r>
            <a:r>
              <a:rPr lang="en-US" altLang="zh-CN" sz="1800" dirty="0"/>
              <a:t>book/server-utf8 </a:t>
            </a:r>
            <a:r>
              <a:rPr lang="zh-CN" altLang="en-US" sz="1800" dirty="0"/>
              <a:t>目录的所有文件</a:t>
            </a:r>
          </a:p>
          <a:p>
            <a:pPr lvl="1">
              <a:buNone/>
            </a:pP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$ find . -path './book/server*' -prune -o -print</a:t>
            </a:r>
          </a:p>
          <a:p>
            <a:r>
              <a:rPr lang="zh-CN" altLang="en-US" sz="1800" dirty="0"/>
              <a:t>查找当前目录下（除了 </a:t>
            </a:r>
            <a:r>
              <a:rPr lang="en-US" altLang="zh-CN" sz="1800" dirty="0"/>
              <a:t>book/server </a:t>
            </a:r>
            <a:r>
              <a:rPr lang="zh-CN" altLang="en-US" sz="1800" dirty="0"/>
              <a:t>和 </a:t>
            </a:r>
            <a:r>
              <a:rPr lang="en-US" altLang="zh-CN" sz="1800" dirty="0"/>
              <a:t>book/server-utf8 </a:t>
            </a:r>
            <a:r>
              <a:rPr lang="zh-CN" altLang="en-US" sz="1800" dirty="0"/>
              <a:t>目录）的所有 </a:t>
            </a:r>
            <a:r>
              <a:rPr lang="en-US" altLang="zh-CN" sz="1800" dirty="0"/>
              <a:t>.</a:t>
            </a:r>
            <a:r>
              <a:rPr lang="en-US" altLang="zh-CN" sz="1800" dirty="0" err="1"/>
              <a:t>sh</a:t>
            </a:r>
            <a:r>
              <a:rPr lang="en-US" altLang="zh-CN" sz="1800" dirty="0"/>
              <a:t> </a:t>
            </a:r>
            <a:r>
              <a:rPr lang="zh-CN" altLang="en-US" sz="1800" dirty="0"/>
              <a:t>文件</a:t>
            </a:r>
          </a:p>
          <a:p>
            <a:pPr lvl="1">
              <a:buNone/>
            </a:pP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$ find . -path './book/server*' -prune -o -name '*.sh' -print</a:t>
            </a:r>
          </a:p>
          <a:p>
            <a:r>
              <a:rPr lang="zh-CN" altLang="en-US" sz="1800" dirty="0"/>
              <a:t>查找当前目录下（除了 </a:t>
            </a:r>
            <a:r>
              <a:rPr lang="en-US" altLang="zh-CN" sz="1800" dirty="0"/>
              <a:t>book/server </a:t>
            </a:r>
            <a:r>
              <a:rPr lang="zh-CN" altLang="en-US" sz="1800" dirty="0"/>
              <a:t>和 </a:t>
            </a:r>
            <a:r>
              <a:rPr lang="en-US" altLang="zh-CN" sz="1800" dirty="0"/>
              <a:t>book/basic </a:t>
            </a:r>
            <a:r>
              <a:rPr lang="zh-CN" altLang="en-US" sz="1800" dirty="0"/>
              <a:t>目录）的所有 </a:t>
            </a:r>
            <a:r>
              <a:rPr lang="en-US" altLang="zh-CN" sz="1800" dirty="0"/>
              <a:t>.</a:t>
            </a:r>
            <a:r>
              <a:rPr lang="en-US" altLang="zh-CN" sz="1800" dirty="0" err="1"/>
              <a:t>sh</a:t>
            </a:r>
            <a:r>
              <a:rPr lang="en-US" altLang="zh-CN" sz="1800" dirty="0"/>
              <a:t> </a:t>
            </a:r>
            <a:r>
              <a:rPr lang="zh-CN" altLang="en-US" sz="1800" dirty="0"/>
              <a:t>文件</a:t>
            </a:r>
          </a:p>
          <a:p>
            <a:pPr lvl="1">
              <a:buNone/>
            </a:pP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$ find . \( -path ./book/server -o -path ./book/basic \) -prune -o -name '*.sh' -print</a:t>
            </a:r>
            <a:endParaRPr lang="zh-CN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72</a:t>
            </a:fld>
            <a:endParaRPr lang="en-US" altLang="zh-CN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</a:t>
            </a:r>
            <a:r>
              <a:rPr lang="zh-CN" altLang="en-US" dirty="0"/>
              <a:t>命令举例（</a:t>
            </a:r>
            <a:r>
              <a:rPr lang="en-US" altLang="zh-CN" dirty="0"/>
              <a:t>11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下面</a:t>
            </a:r>
            <a:r>
              <a:rPr lang="en-US" altLang="zh-CN" dirty="0"/>
              <a:t> find </a:t>
            </a:r>
            <a:r>
              <a:rPr lang="zh-CN" altLang="zh-CN" dirty="0"/>
              <a:t>命令的书写形式均等价</a:t>
            </a:r>
            <a:endParaRPr lang="en-US" altLang="zh-CN" dirty="0"/>
          </a:p>
          <a:p>
            <a:pPr>
              <a:buNone/>
            </a:pPr>
            <a:r>
              <a:rPr lang="en-US" altLang="zh-CN" sz="3200" dirty="0"/>
              <a:t>$ find -name \*.sh -exec cp {} /</a:t>
            </a:r>
            <a:r>
              <a:rPr lang="en-US" altLang="zh-CN" sz="3200" dirty="0" err="1"/>
              <a:t>tmp</a:t>
            </a:r>
            <a:r>
              <a:rPr lang="en-US" altLang="zh-CN" sz="3200" dirty="0"/>
              <a:t> \;</a:t>
            </a:r>
            <a:endParaRPr lang="zh-CN" altLang="zh-CN" sz="3200" dirty="0"/>
          </a:p>
          <a:p>
            <a:pPr>
              <a:buNone/>
            </a:pPr>
            <a:r>
              <a:rPr lang="en-US" altLang="zh-CN" sz="3200" dirty="0"/>
              <a:t>$ find -name '*.sh' -exec cp {} /</a:t>
            </a:r>
            <a:r>
              <a:rPr lang="en-US" altLang="zh-CN" sz="3200" dirty="0" err="1"/>
              <a:t>tmp</a:t>
            </a:r>
            <a:r>
              <a:rPr lang="en-US" altLang="zh-CN" sz="3200" dirty="0"/>
              <a:t> ';'</a:t>
            </a:r>
            <a:endParaRPr lang="zh-CN" altLang="zh-CN" sz="3200" dirty="0"/>
          </a:p>
          <a:p>
            <a:pPr>
              <a:buNone/>
            </a:pPr>
            <a:r>
              <a:rPr lang="en-US" altLang="zh-CN" sz="3200" dirty="0"/>
              <a:t>$ find -name "*.sh" -exec cp {} /</a:t>
            </a:r>
            <a:r>
              <a:rPr lang="en-US" altLang="zh-CN" sz="3200" dirty="0" err="1"/>
              <a:t>tmp</a:t>
            </a:r>
            <a:r>
              <a:rPr lang="en-US" altLang="zh-CN" sz="3200" dirty="0"/>
              <a:t> ";"</a:t>
            </a:r>
            <a:endParaRPr lang="zh-CN" altLang="zh-CN" sz="3200" dirty="0"/>
          </a:p>
          <a:p>
            <a:pPr>
              <a:buNone/>
            </a:pPr>
            <a:r>
              <a:rPr lang="en-US" altLang="zh-CN" sz="3200" dirty="0"/>
              <a:t>$ find -name \*.sh -exec cp \{\} /</a:t>
            </a:r>
            <a:r>
              <a:rPr lang="en-US" altLang="zh-CN" sz="3200" dirty="0" err="1"/>
              <a:t>tmp</a:t>
            </a:r>
            <a:r>
              <a:rPr lang="en-US" altLang="zh-CN" sz="3200" dirty="0"/>
              <a:t> \;</a:t>
            </a:r>
            <a:endParaRPr lang="zh-CN" altLang="zh-CN" sz="3200" dirty="0"/>
          </a:p>
          <a:p>
            <a:pPr>
              <a:buNone/>
            </a:pPr>
            <a:r>
              <a:rPr lang="en-US" altLang="zh-CN" sz="3200" dirty="0"/>
              <a:t>$ find -name '*.sh' -exec cp '{}' /</a:t>
            </a:r>
            <a:r>
              <a:rPr lang="en-US" altLang="zh-CN" sz="3200" dirty="0" err="1"/>
              <a:t>tmp</a:t>
            </a:r>
            <a:r>
              <a:rPr lang="en-US" altLang="zh-CN" sz="3200" dirty="0"/>
              <a:t> ';'</a:t>
            </a:r>
            <a:endParaRPr lang="zh-CN" altLang="zh-CN" sz="3200" dirty="0"/>
          </a:p>
          <a:p>
            <a:pPr>
              <a:buNone/>
            </a:pPr>
            <a:r>
              <a:rPr lang="en-US" altLang="zh-CN" sz="3200" dirty="0"/>
              <a:t>$ find -name “*.sh” -exec cp “{}” /</a:t>
            </a:r>
            <a:r>
              <a:rPr lang="en-US" altLang="zh-CN" sz="3200" dirty="0" err="1"/>
              <a:t>tmp</a:t>
            </a:r>
            <a:r>
              <a:rPr lang="en-US" altLang="zh-CN" sz="3200" dirty="0"/>
              <a:t> ";”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73</a:t>
            </a:fld>
            <a:endParaRPr lang="en-US" altLang="zh-CN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文件打包</a:t>
            </a:r>
            <a:r>
              <a:rPr lang="zh-CN" altLang="en-US" dirty="0"/>
              <a:t>和</a:t>
            </a:r>
            <a:r>
              <a:rPr lang="zh-CN" altLang="zh-CN" dirty="0"/>
              <a:t>压缩命令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74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常用的文件打包和压缩命令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457200" y="1600201"/>
          <a:ext cx="8435280" cy="4373468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781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3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787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命令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功能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93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xz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使用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LZMA 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算法的高性能压缩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/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解压工具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3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gzip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流行的 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GNU </a:t>
                      </a: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gzip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数据压缩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/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解压程序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3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bzip2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免费的，无专利的高性能数据压缩工具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33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zip/unzip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与</a:t>
                      </a: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WinZIP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兼容的压缩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/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解压工具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59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rar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与</a:t>
                      </a: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WinRAR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兼容的压缩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/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解压工具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259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7za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使用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LZMA 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算法的高性能压缩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/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解压工具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29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tar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文件打包、归档工具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75</a:t>
            </a:fld>
            <a:endParaRPr lang="en-US" altLang="zh-CN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打包和压缩文件的文件后缀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467544" y="1340768"/>
          <a:ext cx="8229600" cy="4762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9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文件后缀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.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bz2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用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bzip2 </a:t>
                      </a: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压缩的文件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.</a:t>
                      </a:r>
                      <a:r>
                        <a:rPr kumimoji="1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gz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用 </a:t>
                      </a:r>
                      <a:r>
                        <a:rPr kumimoji="1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gzip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 </a:t>
                      </a: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压缩的文件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.</a:t>
                      </a:r>
                      <a:r>
                        <a:rPr kumimoji="1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xz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用 </a:t>
                      </a:r>
                      <a:r>
                        <a:rPr kumimoji="1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xz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 </a:t>
                      </a: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压缩的文件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.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tar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用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tar </a:t>
                      </a: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打包的文件，也称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tar </a:t>
                      </a: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文件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.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tbz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tar </a:t>
                      </a: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打包时用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bzip2 </a:t>
                      </a: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压缩的文件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.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tgz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tar </a:t>
                      </a: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打包时用 </a:t>
                      </a:r>
                      <a:r>
                        <a:rPr kumimoji="1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gzip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 </a:t>
                      </a: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压缩的文件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.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zip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用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zip/</a:t>
                      </a:r>
                      <a:r>
                        <a:rPr kumimoji="1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winzip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 </a:t>
                      </a: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压缩的文件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.</a:t>
                      </a:r>
                      <a:r>
                        <a:rPr kumimoji="1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rar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用 </a:t>
                      </a:r>
                      <a:r>
                        <a:rPr kumimoji="1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rar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 </a:t>
                      </a: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压缩的文件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.7z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用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7za </a:t>
                      </a: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压缩的文件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76</a:t>
            </a:fld>
            <a:endParaRPr lang="en-US" altLang="zh-CN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gzip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下常用的压缩和解压缩命令。</a:t>
            </a:r>
          </a:p>
          <a:p>
            <a:r>
              <a:rPr lang="zh-CN" altLang="en-US" dirty="0"/>
              <a:t>由官方仓库的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gzip</a:t>
            </a:r>
            <a:r>
              <a:rPr lang="zh-CN" altLang="en-US" dirty="0"/>
              <a:t>软件包提供。</a:t>
            </a:r>
          </a:p>
          <a:p>
            <a:r>
              <a:rPr lang="zh-CN" altLang="en-US" dirty="0"/>
              <a:t>压缩后 </a:t>
            </a:r>
            <a:r>
              <a:rPr lang="en-US" altLang="zh-CN" dirty="0" err="1"/>
              <a:t>gzip</a:t>
            </a:r>
            <a:r>
              <a:rPr lang="en-US" altLang="zh-CN" dirty="0"/>
              <a:t> </a:t>
            </a:r>
            <a:r>
              <a:rPr lang="zh-CN" altLang="en-US" dirty="0"/>
              <a:t>会在</a:t>
            </a:r>
            <a:r>
              <a:rPr lang="zh-CN" altLang="en-US" dirty="0">
                <a:solidFill>
                  <a:srgbClr val="C00000"/>
                </a:solidFill>
              </a:rPr>
              <a:t>每个文件</a:t>
            </a:r>
            <a:r>
              <a:rPr lang="zh-CN" altLang="en-US" dirty="0"/>
              <a:t>的后面</a:t>
            </a:r>
            <a:r>
              <a:rPr lang="zh-CN" altLang="en-US" dirty="0">
                <a:solidFill>
                  <a:srgbClr val="C00000"/>
                </a:solidFill>
              </a:rPr>
              <a:t>添加扩展名 </a:t>
            </a:r>
            <a:r>
              <a:rPr lang="en-US" altLang="zh-CN" dirty="0">
                <a:solidFill>
                  <a:srgbClr val="C00000"/>
                </a:solidFill>
              </a:rPr>
              <a:t>.</a:t>
            </a:r>
            <a:r>
              <a:rPr lang="en-US" altLang="zh-CN" dirty="0" err="1">
                <a:solidFill>
                  <a:srgbClr val="C00000"/>
                </a:solidFill>
              </a:rPr>
              <a:t>gz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压缩后原文件会被</a:t>
            </a:r>
            <a:r>
              <a:rPr lang="zh-CN" altLang="en-US" dirty="0">
                <a:solidFill>
                  <a:srgbClr val="C00000"/>
                </a:solidFill>
              </a:rPr>
              <a:t>自动删除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在 </a:t>
            </a:r>
            <a:r>
              <a:rPr lang="en-US" altLang="zh-CN" dirty="0"/>
              <a:t>windows </a:t>
            </a:r>
            <a:r>
              <a:rPr lang="zh-CN" altLang="en-US" dirty="0"/>
              <a:t>下可以用 </a:t>
            </a:r>
            <a:r>
              <a:rPr lang="en-US" altLang="zh-CN" dirty="0" err="1"/>
              <a:t>winzip</a:t>
            </a:r>
            <a:r>
              <a:rPr lang="en-US" altLang="zh-CN" dirty="0"/>
              <a:t> </a:t>
            </a:r>
            <a:r>
              <a:rPr lang="zh-CN" altLang="en-US" dirty="0"/>
              <a:t>或 </a:t>
            </a:r>
            <a:r>
              <a:rPr lang="en-US" altLang="zh-CN" dirty="0" err="1"/>
              <a:t>winrar</a:t>
            </a:r>
            <a:r>
              <a:rPr lang="zh-CN" altLang="en-US" dirty="0"/>
              <a:t>或</a:t>
            </a:r>
            <a:r>
              <a:rPr lang="en-US" altLang="zh-CN" dirty="0"/>
              <a:t>7-zip </a:t>
            </a:r>
            <a:r>
              <a:rPr lang="zh-CN" altLang="en-US" dirty="0"/>
              <a:t>解压。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77</a:t>
            </a:fld>
            <a:endParaRPr lang="en-US" altLang="zh-CN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gizp</a:t>
            </a:r>
            <a:r>
              <a:rPr lang="zh-CN" altLang="en-US" dirty="0"/>
              <a:t>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r>
              <a:rPr lang="zh-CN" altLang="en-US" dirty="0">
                <a:latin typeface="Arial Unicode MS" pitchFamily="34" charset="-122"/>
              </a:rPr>
              <a:t>用法：</a:t>
            </a:r>
            <a:r>
              <a:rPr lang="en-US" altLang="zh-CN" dirty="0" err="1">
                <a:solidFill>
                  <a:srgbClr val="006400"/>
                </a:solidFill>
                <a:latin typeface="Courier New" pitchFamily="49" charset="0"/>
              </a:rPr>
              <a:t>gzip</a:t>
            </a:r>
            <a:r>
              <a:rPr lang="en-US" altLang="zh-CN" dirty="0">
                <a:solidFill>
                  <a:srgbClr val="006400"/>
                </a:solidFill>
                <a:latin typeface="Courier New" pitchFamily="49" charset="0"/>
              </a:rPr>
              <a:t> </a:t>
            </a:r>
            <a:r>
              <a:rPr lang="en-US" altLang="zh-CN" dirty="0">
                <a:solidFill>
                  <a:srgbClr val="006400"/>
                </a:solidFill>
                <a:latin typeface="Arial Unicode MS" pitchFamily="34" charset="-122"/>
              </a:rPr>
              <a:t>  </a:t>
            </a:r>
            <a:r>
              <a:rPr lang="en-US" altLang="zh-CN" dirty="0">
                <a:latin typeface="Arial Unicode MS" pitchFamily="34" charset="-122"/>
              </a:rPr>
              <a:t>[</a:t>
            </a:r>
            <a:r>
              <a:rPr lang="zh-CN" altLang="en-US" dirty="0">
                <a:latin typeface="Arial Unicode MS" pitchFamily="34" charset="-122"/>
              </a:rPr>
              <a:t>选项]    文件列表</a:t>
            </a:r>
          </a:p>
          <a:p>
            <a:r>
              <a:rPr lang="zh-CN" altLang="en-US" dirty="0"/>
              <a:t>选项：</a:t>
            </a:r>
            <a:endParaRPr lang="en-US" altLang="zh-CN" dirty="0"/>
          </a:p>
          <a:p>
            <a:pPr lvl="1"/>
            <a:r>
              <a:rPr lang="en-US" altLang="zh-CN" sz="1800" dirty="0"/>
              <a:t>-d: </a:t>
            </a:r>
            <a:r>
              <a:rPr lang="zh-CN" altLang="en-US" sz="1800" dirty="0"/>
              <a:t>解开压缩文件。</a:t>
            </a:r>
          </a:p>
          <a:p>
            <a:pPr lvl="1"/>
            <a:r>
              <a:rPr lang="en-US" altLang="zh-CN" sz="1800" dirty="0"/>
              <a:t>-f: </a:t>
            </a:r>
            <a:r>
              <a:rPr lang="zh-CN" altLang="en-US" sz="1800" dirty="0"/>
              <a:t>强行压缩文件，不理会文件名称或硬链接是否存在以及该文件是否为符号链接。</a:t>
            </a:r>
          </a:p>
          <a:p>
            <a:pPr lvl="1"/>
            <a:r>
              <a:rPr lang="en-US" altLang="zh-CN" sz="1800" dirty="0"/>
              <a:t>-l: </a:t>
            </a:r>
            <a:r>
              <a:rPr lang="zh-CN" altLang="en-US" sz="1800" dirty="0"/>
              <a:t>列出压缩文件的相关信息（压缩文件的大小；未压缩文件的大小；压缩比；未压缩文件的名字）。</a:t>
            </a:r>
          </a:p>
          <a:p>
            <a:pPr lvl="1"/>
            <a:r>
              <a:rPr lang="en-US" altLang="zh-CN" sz="1800" dirty="0"/>
              <a:t>-n: </a:t>
            </a:r>
            <a:r>
              <a:rPr lang="zh-CN" altLang="en-US" sz="1800" dirty="0"/>
              <a:t>压缩文件时，不保存原来的文件名称及时间戳（默认为保存，即</a:t>
            </a:r>
            <a:r>
              <a:rPr lang="en-US" altLang="zh-CN" sz="1800" dirty="0"/>
              <a:t>-N</a:t>
            </a:r>
            <a:r>
              <a:rPr lang="zh-CN" altLang="en-US" sz="1800" dirty="0"/>
              <a:t>）。</a:t>
            </a:r>
          </a:p>
          <a:p>
            <a:pPr lvl="1"/>
            <a:r>
              <a:rPr lang="en-US" altLang="zh-CN" sz="1800" dirty="0"/>
              <a:t>-r : </a:t>
            </a:r>
            <a:r>
              <a:rPr lang="zh-CN" altLang="en-US" sz="1800" dirty="0"/>
              <a:t>递归处理，将指定目录下的所有文件及子目录一同处理。</a:t>
            </a:r>
          </a:p>
          <a:p>
            <a:pPr lvl="1"/>
            <a:r>
              <a:rPr lang="en-US" altLang="zh-CN" sz="1800" dirty="0"/>
              <a:t>-t : </a:t>
            </a:r>
            <a:r>
              <a:rPr lang="zh-CN" altLang="en-US" sz="1800" dirty="0"/>
              <a:t>测试压缩文件是否正确无误。</a:t>
            </a:r>
          </a:p>
          <a:p>
            <a:pPr lvl="1"/>
            <a:r>
              <a:rPr lang="en-US" altLang="zh-CN" sz="1800" dirty="0"/>
              <a:t>-v : </a:t>
            </a:r>
            <a:r>
              <a:rPr lang="zh-CN" altLang="en-US" sz="1800" dirty="0"/>
              <a:t>显示指令执行过程。</a:t>
            </a:r>
          </a:p>
          <a:p>
            <a:pPr lvl="1"/>
            <a:r>
              <a:rPr lang="en-US" altLang="zh-CN" sz="1800" dirty="0"/>
              <a:t>-&lt;</a:t>
            </a:r>
            <a:r>
              <a:rPr lang="zh-CN" altLang="en-US" sz="1800" dirty="0"/>
              <a:t>压缩率</a:t>
            </a:r>
            <a:r>
              <a:rPr lang="en-US" altLang="zh-CN" sz="1800" dirty="0"/>
              <a:t>&gt; : </a:t>
            </a:r>
            <a:r>
              <a:rPr lang="zh-CN" altLang="en-US" sz="1800" dirty="0"/>
              <a:t>压缩率是一个介于</a:t>
            </a:r>
            <a:r>
              <a:rPr lang="en-US" altLang="zh-CN" sz="1800" dirty="0"/>
              <a:t>1</a:t>
            </a:r>
            <a:r>
              <a:rPr lang="zh-CN" altLang="en-US" sz="1800" dirty="0"/>
              <a:t>～</a:t>
            </a:r>
            <a:r>
              <a:rPr lang="en-US" altLang="zh-CN" sz="1800" dirty="0"/>
              <a:t>9</a:t>
            </a:r>
            <a:r>
              <a:rPr lang="zh-CN" altLang="en-US" sz="1800" dirty="0"/>
              <a:t>的数值，默认值为“</a:t>
            </a:r>
            <a:r>
              <a:rPr lang="en-US" altLang="zh-CN" sz="1800" dirty="0"/>
              <a:t>6”</a:t>
            </a:r>
            <a:r>
              <a:rPr lang="zh-CN" altLang="en-US" sz="1800" dirty="0"/>
              <a:t>，数值越大压缩率越高。</a:t>
            </a:r>
            <a:endParaRPr lang="en-US" altLang="zh-CN" sz="1800" dirty="0"/>
          </a:p>
          <a:p>
            <a:pPr lvl="1"/>
            <a:r>
              <a:rPr lang="en-US" altLang="zh-CN" sz="1800" dirty="0"/>
              <a:t>--best </a:t>
            </a:r>
            <a:r>
              <a:rPr lang="zh-CN" altLang="en-US" sz="1800" dirty="0"/>
              <a:t>参数等价于</a:t>
            </a:r>
            <a:r>
              <a:rPr lang="en-US" altLang="zh-CN" sz="1800" dirty="0"/>
              <a:t>-9</a:t>
            </a:r>
            <a:r>
              <a:rPr lang="zh-CN" altLang="en-US" sz="1800" dirty="0"/>
              <a:t>；</a:t>
            </a:r>
            <a:r>
              <a:rPr lang="en-US" altLang="zh-CN" sz="1800" dirty="0"/>
              <a:t>--fast</a:t>
            </a:r>
            <a:r>
              <a:rPr lang="zh-CN" altLang="en-US" sz="1800" dirty="0"/>
              <a:t>参数等价于</a:t>
            </a:r>
            <a:r>
              <a:rPr lang="en-US" altLang="zh-CN" sz="1800" dirty="0"/>
              <a:t>-1</a:t>
            </a:r>
            <a:r>
              <a:rPr lang="zh-CN" altLang="en-US" sz="1800" dirty="0"/>
              <a:t>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78</a:t>
            </a:fld>
            <a:endParaRPr lang="en-US" altLang="zh-CN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gizp</a:t>
            </a:r>
            <a:r>
              <a:rPr lang="zh-CN" altLang="en-US" dirty="0"/>
              <a:t>命令举例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zh-CN" altLang="en-US" sz="2400" dirty="0"/>
              <a:t>压缩文件</a:t>
            </a:r>
            <a:r>
              <a:rPr lang="en-US" altLang="zh-CN" sz="2400" dirty="0"/>
              <a:t>filename</a:t>
            </a:r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gzip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filename</a:t>
            </a:r>
            <a:endParaRPr lang="zh-CN" altLang="zh-CN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sz="2400" dirty="0"/>
              <a:t>压缩文件</a:t>
            </a:r>
            <a:r>
              <a:rPr lang="en-US" altLang="zh-CN" sz="2400" dirty="0"/>
              <a:t> file1</a:t>
            </a:r>
            <a:r>
              <a:rPr lang="zh-CN" altLang="en-US" sz="2400" dirty="0"/>
              <a:t>和</a:t>
            </a:r>
            <a:r>
              <a:rPr lang="en-US" altLang="zh-CN" sz="2400" dirty="0"/>
              <a:t>file2</a:t>
            </a:r>
            <a:r>
              <a:rPr lang="zh-CN" altLang="en-US" sz="2400" dirty="0"/>
              <a:t>并显示执行过程</a:t>
            </a:r>
            <a:endParaRPr lang="en-US" altLang="zh-CN" sz="2400" dirty="0"/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gzip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-v file1 file2</a:t>
            </a:r>
          </a:p>
          <a:p>
            <a:r>
              <a:rPr lang="zh-CN" altLang="en-US" sz="2400" dirty="0"/>
              <a:t>递归地高度压缩</a:t>
            </a:r>
            <a:r>
              <a:rPr lang="en-US" altLang="zh-CN" sz="2400" dirty="0" err="1"/>
              <a:t>mydir</a:t>
            </a:r>
            <a:r>
              <a:rPr lang="zh-CN" altLang="en-US" sz="2400" dirty="0"/>
              <a:t>目录下的所有文件（</a:t>
            </a:r>
            <a:r>
              <a:rPr lang="zh-CN" altLang="en-US" sz="2400" dirty="0">
                <a:solidFill>
                  <a:srgbClr val="0000CC"/>
                </a:solidFill>
                <a:ea typeface="黑体" pitchFamily="49" charset="-122"/>
              </a:rPr>
              <a:t>逐个文件进行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gzip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-9r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mydir</a:t>
            </a:r>
            <a:endParaRPr lang="zh-CN" altLang="zh-CN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sz="2400" dirty="0"/>
              <a:t>显示当前目录下所有压缩过的</a:t>
            </a:r>
            <a:r>
              <a:rPr lang="en-US" altLang="zh-CN" sz="2400" dirty="0" err="1"/>
              <a:t>gz</a:t>
            </a:r>
            <a:r>
              <a:rPr lang="zh-CN" altLang="en-US" sz="2400" dirty="0"/>
              <a:t>文件信息</a:t>
            </a:r>
            <a:endParaRPr lang="en-US" altLang="zh-CN" sz="2400" dirty="0"/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gzip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-l *.gz</a:t>
            </a:r>
          </a:p>
          <a:p>
            <a:r>
              <a:rPr lang="zh-CN" altLang="en-US" sz="2400" dirty="0"/>
              <a:t>解压</a:t>
            </a:r>
            <a:r>
              <a:rPr lang="en-US" altLang="zh-CN" sz="2400" dirty="0"/>
              <a:t>filename.gz</a:t>
            </a:r>
            <a:r>
              <a:rPr lang="zh-CN" altLang="en-US" sz="2400" dirty="0"/>
              <a:t>文件</a:t>
            </a:r>
            <a:endParaRPr lang="zh-CN" altLang="zh-CN" sz="2400" dirty="0"/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gzip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-d filename.gz</a:t>
            </a:r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gunzip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filename.gz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79</a:t>
            </a:fld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/>
              <a:t>Shell</a:t>
            </a:r>
            <a:r>
              <a:rPr lang="zh-CN" altLang="en-GB" sz="4400" dirty="0"/>
              <a:t>的主要版本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457200" y="1600201"/>
          <a:ext cx="8229600" cy="442108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42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7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48833">
                <a:tc>
                  <a:txBody>
                    <a:bodyPr/>
                    <a:lstStyle/>
                    <a:p>
                      <a:r>
                        <a:rPr lang="en-US" altLang="zh-CN" dirty="0"/>
                        <a:t>Bash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sz="1800" kern="1200" dirty="0"/>
                        <a:t>Bourne Again Shell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bash</a:t>
                      </a:r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是大多数</a:t>
                      </a: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Linux</a:t>
                      </a:r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系统的默认</a:t>
                      </a: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Shell</a:t>
                      </a:r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en-US" altLang="zh-CN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bash</a:t>
                      </a:r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与</a:t>
                      </a:r>
                      <a:r>
                        <a:rPr lang="en-US" altLang="zh-CN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bsh</a:t>
                      </a:r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完全向后兼容，并且在</a:t>
                      </a:r>
                      <a:r>
                        <a:rPr lang="en-US" altLang="zh-CN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bsh</a:t>
                      </a:r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的基础上增加和增强了很多特性。</a:t>
                      </a:r>
                      <a:endParaRPr lang="en-US" altLang="zh-CN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bash</a:t>
                      </a:r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也包含了很多</a:t>
                      </a: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 Shell</a:t>
                      </a:r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Korn</a:t>
                      </a: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Shell</a:t>
                      </a:r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中的优点。</a:t>
                      </a:r>
                      <a:endParaRPr lang="en-US" altLang="zh-CN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bash</a:t>
                      </a:r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有很灵活和强大的编程接口，同时又有很友好的用户界面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3413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Ksh</a:t>
                      </a:r>
                      <a:r>
                        <a:rPr lang="zh-CN" altLang="en-US" dirty="0"/>
                        <a:t>（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Korn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 Shell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Korn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Shell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ksh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）由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Dave 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Korn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所写。它是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UNIX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系统上的标准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Shell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在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Linux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环境下有一个专门为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Linux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系统编写的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Korn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Shell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的扩展版本，即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Domain 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Korn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Shell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pdksh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8841">
                <a:tc>
                  <a:txBody>
                    <a:bodyPr/>
                    <a:lstStyle/>
                    <a:p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tcsh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 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（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csh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 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的扩展）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tcsh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是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 Shell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的扩展。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tcsh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与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csh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完全向后兼容，但它包含了更多的使用户感觉方便的新特性，其最大的提高是在命令行编辑和历史浏览方面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/>
          <a:p>
            <a:pPr algn="ctr"/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pPr algn="ctr"/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bzip2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下常用的压缩和解压缩命令。</a:t>
            </a:r>
          </a:p>
          <a:p>
            <a:r>
              <a:rPr lang="zh-CN" altLang="en-US" dirty="0"/>
              <a:t>由官方仓库的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bzip2</a:t>
            </a:r>
            <a:r>
              <a:rPr lang="zh-CN" altLang="en-US" dirty="0"/>
              <a:t>软件包提供。</a:t>
            </a:r>
            <a:endParaRPr lang="en-US" altLang="zh-CN" dirty="0"/>
          </a:p>
          <a:p>
            <a:r>
              <a:rPr lang="zh-CN" altLang="en-US" dirty="0"/>
              <a:t>比</a:t>
            </a:r>
            <a:r>
              <a:rPr lang="en-US" altLang="zh-CN" dirty="0" err="1"/>
              <a:t>gzip</a:t>
            </a:r>
            <a:r>
              <a:rPr lang="zh-CN" altLang="en-US" dirty="0"/>
              <a:t>的压缩比更高。</a:t>
            </a:r>
            <a:endParaRPr lang="en-US" altLang="zh-CN" dirty="0"/>
          </a:p>
          <a:p>
            <a:r>
              <a:rPr lang="zh-CN" altLang="en-US" dirty="0"/>
              <a:t>压缩后 </a:t>
            </a:r>
            <a:r>
              <a:rPr lang="en-US" altLang="zh-CN" dirty="0"/>
              <a:t>bzip2 </a:t>
            </a:r>
            <a:r>
              <a:rPr lang="zh-CN" altLang="en-US" dirty="0"/>
              <a:t>会在</a:t>
            </a:r>
            <a:r>
              <a:rPr lang="zh-CN" altLang="en-US" dirty="0">
                <a:solidFill>
                  <a:srgbClr val="C00000"/>
                </a:solidFill>
              </a:rPr>
              <a:t>每个文件</a:t>
            </a:r>
            <a:r>
              <a:rPr lang="zh-CN" altLang="en-US" dirty="0"/>
              <a:t>的后面</a:t>
            </a:r>
            <a:r>
              <a:rPr lang="zh-CN" altLang="en-US" dirty="0">
                <a:solidFill>
                  <a:srgbClr val="C00000"/>
                </a:solidFill>
              </a:rPr>
              <a:t>添加扩展名 </a:t>
            </a:r>
            <a:r>
              <a:rPr lang="en-US" altLang="zh-CN" dirty="0">
                <a:solidFill>
                  <a:srgbClr val="C00000"/>
                </a:solidFill>
              </a:rPr>
              <a:t>.bz2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压缩后原文件会被</a:t>
            </a:r>
            <a:r>
              <a:rPr lang="zh-CN" altLang="en-US" dirty="0">
                <a:solidFill>
                  <a:srgbClr val="C00000"/>
                </a:solidFill>
              </a:rPr>
              <a:t>自动删除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在 </a:t>
            </a:r>
            <a:r>
              <a:rPr lang="en-US" altLang="zh-CN" dirty="0"/>
              <a:t>windows </a:t>
            </a:r>
            <a:r>
              <a:rPr lang="zh-CN" altLang="en-US" dirty="0"/>
              <a:t>下可以用 </a:t>
            </a:r>
            <a:r>
              <a:rPr lang="en-US" altLang="zh-CN" dirty="0" err="1"/>
              <a:t>winrar</a:t>
            </a:r>
            <a:r>
              <a:rPr lang="zh-CN" altLang="en-US" dirty="0"/>
              <a:t>或</a:t>
            </a:r>
            <a:r>
              <a:rPr lang="en-US" altLang="zh-CN" dirty="0"/>
              <a:t>7-zip </a:t>
            </a:r>
            <a:r>
              <a:rPr lang="zh-CN" altLang="en-US" dirty="0"/>
              <a:t>解压。</a:t>
            </a:r>
            <a:endParaRPr lang="en-US" altLang="zh-CN" dirty="0"/>
          </a:p>
          <a:p>
            <a:r>
              <a:rPr lang="en-US" altLang="zh-CN" dirty="0"/>
              <a:t>bzip2</a:t>
            </a:r>
            <a:r>
              <a:rPr lang="zh-CN" altLang="en-US" dirty="0"/>
              <a:t>命令的格式和参数与</a:t>
            </a:r>
            <a:r>
              <a:rPr lang="en-US" altLang="zh-CN" dirty="0" err="1"/>
              <a:t>gzip</a:t>
            </a:r>
            <a:r>
              <a:rPr lang="zh-CN" altLang="en-US" dirty="0"/>
              <a:t>类似。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80</a:t>
            </a:fld>
            <a:endParaRPr lang="en-US" altLang="zh-CN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bzip2</a:t>
            </a:r>
            <a:r>
              <a:rPr lang="zh-CN" altLang="en-US" dirty="0"/>
              <a:t>命令举例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压缩文件</a:t>
            </a:r>
            <a:r>
              <a:rPr lang="en-US" altLang="zh-CN" dirty="0"/>
              <a:t>filename</a:t>
            </a:r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$ bzip2 filename</a:t>
            </a:r>
            <a:endParaRPr lang="zh-CN" altLang="zh-CN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dirty="0"/>
              <a:t>高度压缩文件</a:t>
            </a:r>
            <a:r>
              <a:rPr lang="en-US" altLang="zh-CN" dirty="0"/>
              <a:t> file1</a:t>
            </a:r>
            <a:r>
              <a:rPr lang="zh-CN" altLang="en-US" dirty="0"/>
              <a:t>和</a:t>
            </a:r>
            <a:r>
              <a:rPr lang="en-US" altLang="zh-CN" dirty="0"/>
              <a:t>file2</a:t>
            </a:r>
            <a:r>
              <a:rPr lang="zh-CN" altLang="en-US" dirty="0"/>
              <a:t>并显示执行过程</a:t>
            </a:r>
            <a:endParaRPr lang="en-US" altLang="zh-CN" dirty="0"/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$ bzip2 -9v file1 file2</a:t>
            </a:r>
          </a:p>
          <a:p>
            <a:r>
              <a:rPr lang="zh-CN" altLang="en-US" dirty="0"/>
              <a:t>解压</a:t>
            </a:r>
            <a:r>
              <a:rPr lang="en-US" altLang="zh-CN" dirty="0"/>
              <a:t>filename.bz2</a:t>
            </a:r>
            <a:r>
              <a:rPr lang="zh-CN" altLang="en-US" dirty="0"/>
              <a:t>文件</a:t>
            </a:r>
            <a:endParaRPr lang="zh-CN" altLang="zh-CN" dirty="0"/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$ bzip2 -d filename.bz2</a:t>
            </a:r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$ bunzip2 filename.bz2</a:t>
            </a:r>
            <a:endParaRPr lang="zh-CN" altLang="zh-CN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81</a:t>
            </a:fld>
            <a:endParaRPr lang="en-US" altLang="zh-CN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zip/unzip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黑体" pitchFamily="49" charset="-122"/>
              </a:rPr>
              <a:t>与</a:t>
            </a:r>
            <a:r>
              <a:rPr lang="en-US" altLang="zh-CN" dirty="0">
                <a:ea typeface="黑体" pitchFamily="49" charset="-122"/>
              </a:rPr>
              <a:t>windows</a:t>
            </a:r>
            <a:r>
              <a:rPr lang="zh-CN" altLang="en-US" dirty="0">
                <a:ea typeface="黑体" pitchFamily="49" charset="-122"/>
              </a:rPr>
              <a:t>下的 </a:t>
            </a:r>
            <a:r>
              <a:rPr lang="en-US" altLang="zh-CN" sz="3600" dirty="0" err="1">
                <a:solidFill>
                  <a:srgbClr val="0000CC"/>
                </a:solidFill>
                <a:ea typeface="黑体" pitchFamily="49" charset="-122"/>
              </a:rPr>
              <a:t>winzip</a:t>
            </a:r>
            <a:r>
              <a:rPr lang="zh-CN" altLang="en-US" dirty="0">
                <a:ea typeface="黑体" pitchFamily="49" charset="-122"/>
              </a:rPr>
              <a:t>兼容</a:t>
            </a:r>
            <a:endParaRPr lang="en-US" altLang="zh-CN" dirty="0">
              <a:ea typeface="黑体" pitchFamily="49" charset="-122"/>
            </a:endParaRPr>
          </a:p>
          <a:p>
            <a:r>
              <a:rPr lang="zh-CN" altLang="en-US" dirty="0"/>
              <a:t>由官方仓库的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zip</a:t>
            </a:r>
            <a:r>
              <a:rPr lang="en-US" altLang="zh-CN" dirty="0"/>
              <a:t>/unzip</a:t>
            </a:r>
            <a:r>
              <a:rPr lang="zh-CN" altLang="en-US" dirty="0"/>
              <a:t>软件包提供</a:t>
            </a:r>
            <a:endParaRPr lang="en-US" altLang="zh-CN" dirty="0"/>
          </a:p>
          <a:p>
            <a:r>
              <a:rPr lang="zh-CN" altLang="en-US" dirty="0"/>
              <a:t>例如：</a:t>
            </a:r>
            <a:endParaRPr lang="en-US" altLang="zh-CN" dirty="0"/>
          </a:p>
          <a:p>
            <a:pPr lvl="1"/>
            <a:r>
              <a:rPr lang="zh-CN" altLang="en-US" sz="2400" dirty="0"/>
              <a:t>压缩文件 </a:t>
            </a:r>
            <a:r>
              <a:rPr lang="en-US" altLang="zh-CN" sz="2400" dirty="0"/>
              <a:t>file1</a:t>
            </a:r>
            <a:r>
              <a:rPr lang="zh-CN" altLang="en-US" sz="2400" dirty="0"/>
              <a:t>为 </a:t>
            </a:r>
            <a:r>
              <a:rPr lang="en-US" altLang="zh-CN" sz="2400" dirty="0"/>
              <a:t>fiel1.zip</a:t>
            </a:r>
            <a:r>
              <a:rPr lang="zh-CN" altLang="en-US" sz="2400" dirty="0"/>
              <a:t>，原文件保留</a:t>
            </a:r>
          </a:p>
          <a:p>
            <a:pPr lvl="1">
              <a:buNone/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$ zip file1.zip  file1</a:t>
            </a:r>
          </a:p>
          <a:p>
            <a:pPr lvl="1"/>
            <a:r>
              <a:rPr lang="zh-CN" altLang="en-US" sz="2400" dirty="0"/>
              <a:t>将子目录 </a:t>
            </a:r>
            <a:r>
              <a:rPr lang="en-US" altLang="zh-CN" sz="2400" dirty="0"/>
              <a:t>data1/ </a:t>
            </a:r>
            <a:r>
              <a:rPr lang="zh-CN" altLang="en-US" sz="2400" dirty="0"/>
              <a:t>下的所有文件压缩到文件 </a:t>
            </a:r>
            <a:r>
              <a:rPr lang="en-US" altLang="zh-CN" sz="2400" dirty="0"/>
              <a:t>data1.zip</a:t>
            </a:r>
          </a:p>
          <a:p>
            <a:pPr lvl="1">
              <a:buNone/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$ zip –r data1.zip  data1</a:t>
            </a:r>
          </a:p>
          <a:p>
            <a:pPr lvl="1"/>
            <a:r>
              <a:rPr lang="zh-CN" altLang="en-US" sz="2400" dirty="0"/>
              <a:t>解压释放压缩文件 </a:t>
            </a:r>
            <a:r>
              <a:rPr lang="en-US" altLang="zh-CN" sz="2400" dirty="0"/>
              <a:t>data1.zip </a:t>
            </a:r>
            <a:r>
              <a:rPr lang="zh-CN" altLang="en-US" sz="2400" dirty="0"/>
              <a:t>中的所有文件</a:t>
            </a:r>
          </a:p>
          <a:p>
            <a:pPr lvl="1">
              <a:buNone/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$ unzip data1.zip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82</a:t>
            </a:fld>
            <a:endParaRPr lang="en-US" altLang="zh-CN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rar</a:t>
            </a:r>
            <a:r>
              <a:rPr lang="zh-CN" altLang="en-US" dirty="0"/>
              <a:t>和</a:t>
            </a:r>
            <a:r>
              <a:rPr lang="en-US" altLang="zh-CN" dirty="0"/>
              <a:t>7za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rar</a:t>
            </a:r>
            <a:endParaRPr lang="en-US" altLang="zh-CN" dirty="0"/>
          </a:p>
          <a:p>
            <a:pPr lvl="1"/>
            <a:r>
              <a:rPr lang="zh-CN" altLang="en-US" dirty="0"/>
              <a:t>由</a:t>
            </a:r>
            <a:r>
              <a:rPr lang="en-US" altLang="zh-CN" dirty="0" err="1"/>
              <a:t>RPMForge</a:t>
            </a:r>
            <a:r>
              <a:rPr lang="zh-CN" altLang="en-US" dirty="0"/>
              <a:t>仓库的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rar</a:t>
            </a:r>
            <a:r>
              <a:rPr lang="zh-CN" altLang="en-US" dirty="0"/>
              <a:t>软件包提供</a:t>
            </a:r>
            <a:endParaRPr lang="en-US" altLang="zh-CN" dirty="0"/>
          </a:p>
          <a:p>
            <a:r>
              <a:rPr lang="en-US" altLang="zh-CN" dirty="0"/>
              <a:t>7za</a:t>
            </a:r>
          </a:p>
          <a:p>
            <a:pPr lvl="1"/>
            <a:r>
              <a:rPr lang="en-US" altLang="zh-CN" dirty="0">
                <a:hlinkClick r:id="rId2"/>
              </a:rPr>
              <a:t>http://www.7-zip.org</a:t>
            </a:r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http://p7zip.sourceforge.net/</a:t>
            </a:r>
            <a:endParaRPr lang="en-US" altLang="zh-CN" dirty="0"/>
          </a:p>
          <a:p>
            <a:pPr lvl="1"/>
            <a:r>
              <a:rPr lang="zh-CN" altLang="en-US" dirty="0"/>
              <a:t>由</a:t>
            </a:r>
            <a:r>
              <a:rPr lang="en-US" altLang="zh-CN" dirty="0"/>
              <a:t>EPEL</a:t>
            </a:r>
            <a:r>
              <a:rPr lang="zh-CN" altLang="en-US" dirty="0"/>
              <a:t>仓库的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p7zip</a:t>
            </a:r>
            <a:r>
              <a:rPr lang="zh-CN" altLang="en-US" dirty="0"/>
              <a:t>软件包提供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83</a:t>
            </a:fld>
            <a:endParaRPr lang="en-US" altLang="zh-CN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8189"/>
          </a:xfrm>
        </p:spPr>
        <p:txBody>
          <a:bodyPr/>
          <a:lstStyle/>
          <a:p>
            <a:r>
              <a:rPr lang="zh-CN" altLang="en-US" dirty="0"/>
              <a:t>基本功能：打包和解包</a:t>
            </a:r>
            <a:endParaRPr lang="en-US" altLang="zh-CN" dirty="0"/>
          </a:p>
          <a:p>
            <a:r>
              <a:rPr lang="zh-CN" altLang="en-US" dirty="0"/>
              <a:t>格式：</a:t>
            </a:r>
            <a:r>
              <a:rPr lang="en-US" altLang="zh-CN" dirty="0">
                <a:solidFill>
                  <a:srgbClr val="006400"/>
                </a:solidFill>
                <a:latin typeface="Courier New" pitchFamily="49" charset="0"/>
              </a:rPr>
              <a:t> tar</a:t>
            </a:r>
            <a:r>
              <a:rPr lang="en-US" altLang="zh-CN" dirty="0">
                <a:solidFill>
                  <a:srgbClr val="006400"/>
                </a:solidFill>
                <a:latin typeface="Arial Unicode MS" pitchFamily="34" charset="-122"/>
              </a:rPr>
              <a:t>  </a:t>
            </a:r>
            <a:r>
              <a:rPr lang="en-US" altLang="zh-CN" dirty="0">
                <a:solidFill>
                  <a:srgbClr val="0000CC"/>
                </a:solidFill>
                <a:latin typeface="Arial Unicode MS" pitchFamily="34" charset="-122"/>
              </a:rPr>
              <a:t>[</a:t>
            </a:r>
            <a:r>
              <a:rPr lang="zh-CN" altLang="en-US" dirty="0">
                <a:solidFill>
                  <a:srgbClr val="0000CC"/>
                </a:solidFill>
                <a:latin typeface="Arial Unicode MS" pitchFamily="34" charset="-122"/>
              </a:rPr>
              <a:t>选项]   文件或者目录</a:t>
            </a:r>
            <a:r>
              <a:rPr lang="zh-CN" altLang="en-US" dirty="0">
                <a:solidFill>
                  <a:srgbClr val="006400"/>
                </a:solidFill>
                <a:latin typeface="Arial Unicode MS" pitchFamily="34" charset="-122"/>
              </a:rPr>
              <a:t> </a:t>
            </a:r>
            <a:endParaRPr lang="en-US" altLang="zh-CN" dirty="0"/>
          </a:p>
          <a:p>
            <a:r>
              <a:rPr lang="zh-CN" altLang="en-US" dirty="0"/>
              <a:t>常用选项</a:t>
            </a:r>
            <a:endParaRPr lang="en-US" altLang="zh-CN" dirty="0"/>
          </a:p>
          <a:p>
            <a:pPr lvl="1"/>
            <a:r>
              <a:rPr lang="en-US" altLang="zh-CN" sz="2400" dirty="0"/>
              <a:t>-c</a:t>
            </a:r>
            <a:r>
              <a:rPr lang="zh-CN" altLang="en-US" sz="2400" dirty="0"/>
              <a:t>：创建新的打包文件。</a:t>
            </a:r>
          </a:p>
          <a:p>
            <a:pPr lvl="1"/>
            <a:r>
              <a:rPr lang="en-US" altLang="zh-CN" sz="2400" dirty="0"/>
              <a:t>-t</a:t>
            </a:r>
            <a:r>
              <a:rPr lang="zh-CN" altLang="en-US" sz="2400" dirty="0"/>
              <a:t>：列出打包文件的内容，查看已经打包了哪些文件。 </a:t>
            </a:r>
          </a:p>
          <a:p>
            <a:pPr lvl="1"/>
            <a:r>
              <a:rPr lang="en-US" altLang="zh-CN" sz="2400" dirty="0"/>
              <a:t>-x</a:t>
            </a:r>
            <a:r>
              <a:rPr lang="zh-CN" altLang="en-US" sz="2400" dirty="0"/>
              <a:t>：从打包文件中释放文件。 </a:t>
            </a:r>
          </a:p>
          <a:p>
            <a:pPr lvl="1"/>
            <a:r>
              <a:rPr lang="en-US" altLang="zh-CN" sz="2400" dirty="0"/>
              <a:t>-f</a:t>
            </a:r>
            <a:r>
              <a:rPr lang="zh-CN" altLang="en-US" sz="2400" dirty="0"/>
              <a:t>：指定打包文件名。 </a:t>
            </a:r>
          </a:p>
          <a:p>
            <a:pPr lvl="1"/>
            <a:r>
              <a:rPr lang="en-US" altLang="zh-CN" sz="2400" dirty="0"/>
              <a:t>-v</a:t>
            </a:r>
            <a:r>
              <a:rPr lang="zh-CN" altLang="en-US" sz="2400" dirty="0"/>
              <a:t>：详细列出 </a:t>
            </a:r>
            <a:r>
              <a:rPr lang="en-US" altLang="zh-CN" sz="2400" dirty="0"/>
              <a:t>tar </a:t>
            </a:r>
            <a:r>
              <a:rPr lang="zh-CN" altLang="en-US" sz="2400" dirty="0"/>
              <a:t>处理的文件信息。 </a:t>
            </a:r>
          </a:p>
          <a:p>
            <a:pPr lvl="1"/>
            <a:r>
              <a:rPr lang="en-US" altLang="zh-CN" sz="2400" dirty="0"/>
              <a:t>-z</a:t>
            </a:r>
            <a:r>
              <a:rPr lang="zh-CN" altLang="en-US" sz="2400" dirty="0"/>
              <a:t>：用 </a:t>
            </a:r>
            <a:r>
              <a:rPr lang="en-US" altLang="zh-CN" sz="2400" dirty="0" err="1"/>
              <a:t>gzip</a:t>
            </a:r>
            <a:r>
              <a:rPr lang="en-US" altLang="zh-CN" sz="2400" dirty="0"/>
              <a:t> </a:t>
            </a:r>
            <a:r>
              <a:rPr lang="zh-CN" altLang="en-US" sz="2400" dirty="0"/>
              <a:t>来压缩</a:t>
            </a:r>
            <a:r>
              <a:rPr lang="en-US" altLang="zh-CN" sz="2400" dirty="0"/>
              <a:t>/</a:t>
            </a:r>
            <a:r>
              <a:rPr lang="zh-CN" altLang="en-US" sz="2400" dirty="0"/>
              <a:t>解压缩打包文件。</a:t>
            </a:r>
          </a:p>
          <a:p>
            <a:pPr lvl="1"/>
            <a:r>
              <a:rPr lang="en-US" altLang="zh-CN" sz="2400" dirty="0"/>
              <a:t>-j</a:t>
            </a:r>
            <a:r>
              <a:rPr lang="zh-CN" altLang="en-US" sz="2400" dirty="0"/>
              <a:t>：用 </a:t>
            </a:r>
            <a:r>
              <a:rPr lang="en-US" altLang="zh-CN" sz="2400" dirty="0"/>
              <a:t>bzip2 </a:t>
            </a:r>
            <a:r>
              <a:rPr lang="zh-CN" altLang="en-US" sz="2400" dirty="0"/>
              <a:t>来压缩</a:t>
            </a:r>
            <a:r>
              <a:rPr lang="en-US" altLang="zh-CN" sz="2400" dirty="0"/>
              <a:t>/</a:t>
            </a:r>
            <a:r>
              <a:rPr lang="zh-CN" altLang="en-US" sz="2400" dirty="0"/>
              <a:t>解压缩打包文件。</a:t>
            </a:r>
            <a:endParaRPr lang="en-US" altLang="zh-CN" sz="2400" dirty="0"/>
          </a:p>
          <a:p>
            <a:pPr lvl="1"/>
            <a:r>
              <a:rPr lang="en-US" altLang="zh-CN" sz="2400" dirty="0"/>
              <a:t>-J</a:t>
            </a:r>
            <a:r>
              <a:rPr lang="zh-CN" altLang="en-US" sz="2400" dirty="0"/>
              <a:t>：用 </a:t>
            </a:r>
            <a:r>
              <a:rPr lang="en-US" altLang="zh-CN" sz="2400" dirty="0" err="1"/>
              <a:t>xz</a:t>
            </a:r>
            <a:r>
              <a:rPr lang="en-US" altLang="zh-CN" sz="2400" dirty="0"/>
              <a:t> </a:t>
            </a:r>
            <a:r>
              <a:rPr lang="zh-CN" altLang="en-US" sz="2400" dirty="0"/>
              <a:t>来压缩</a:t>
            </a:r>
            <a:r>
              <a:rPr lang="en-US" altLang="zh-CN" sz="2400" dirty="0"/>
              <a:t>/</a:t>
            </a:r>
            <a:r>
              <a:rPr lang="zh-CN" altLang="en-US" sz="2400" dirty="0"/>
              <a:t>解压缩打包文件。</a:t>
            </a:r>
            <a:endParaRPr lang="en-US" altLang="zh-CN" sz="2400" dirty="0"/>
          </a:p>
          <a:p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84</a:t>
            </a:fld>
            <a:endParaRPr lang="en-US" altLang="zh-CN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tar</a:t>
            </a:r>
            <a:r>
              <a:rPr lang="zh-CN" altLang="en-US" dirty="0"/>
              <a:t>命令举例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pPr>
              <a:buNone/>
            </a:pP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$ tar -</a:t>
            </a: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</a:rPr>
              <a:t>cvf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 myball.tar </a:t>
            </a: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</a:rPr>
              <a:t>somedirname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$ tar -</a:t>
            </a: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</a:rPr>
              <a:t>tf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 myball.tar</a:t>
            </a:r>
          </a:p>
          <a:p>
            <a:pPr>
              <a:buNone/>
            </a:pP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$ tar -</a:t>
            </a: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</a:rPr>
              <a:t>xvf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 myball.tar</a:t>
            </a:r>
          </a:p>
          <a:p>
            <a:pPr>
              <a:buNone/>
            </a:pP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$ tar -</a:t>
            </a: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</a:rPr>
              <a:t>zcvf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</a:rPr>
              <a:t>myball.tar.gz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</a:rPr>
              <a:t>somedirname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$ tar -</a:t>
            </a: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</a:rPr>
              <a:t>ztf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</a:rPr>
              <a:t>myball.tar.gz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$ tar -</a:t>
            </a: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</a:rPr>
              <a:t>zxvf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</a:rPr>
              <a:t>myball.tar.gz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$ tar -</a:t>
            </a: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</a:rPr>
              <a:t>jcvf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 myball.tar.bz2 </a:t>
            </a: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</a:rPr>
              <a:t>somedirname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$ tar -</a:t>
            </a: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</a:rPr>
              <a:t>jtf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 myball.tar.bz2</a:t>
            </a:r>
          </a:p>
          <a:p>
            <a:pPr>
              <a:buNone/>
            </a:pP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$ tar -</a:t>
            </a: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</a:rPr>
              <a:t>jxvf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 myball.tar.bz2</a:t>
            </a:r>
            <a:endParaRPr lang="zh-CN" alt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85</a:t>
            </a:fld>
            <a:endParaRPr lang="en-US" altLang="zh-CN" dirty="0"/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899592" y="5313402"/>
            <a:ext cx="7416824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3333CC"/>
                </a:solidFill>
                <a:ea typeface="黑体" pitchFamily="49" charset="-122"/>
              </a:rPr>
              <a:t>注意：</a:t>
            </a:r>
            <a:r>
              <a:rPr lang="en-US" altLang="zh-CN" sz="2000" dirty="0">
                <a:solidFill>
                  <a:srgbClr val="C00000"/>
                </a:solidFill>
                <a:ea typeface="黑体" pitchFamily="49" charset="-122"/>
              </a:rPr>
              <a:t> </a:t>
            </a:r>
            <a:r>
              <a:rPr lang="zh-CN" altLang="en-US" sz="2000" dirty="0">
                <a:solidFill>
                  <a:srgbClr val="C00000"/>
                </a:solidFill>
                <a:ea typeface="黑体" pitchFamily="49" charset="-122"/>
              </a:rPr>
              <a:t>“</a:t>
            </a:r>
            <a:r>
              <a:rPr lang="en-US" altLang="zh-CN" sz="2000" dirty="0">
                <a:solidFill>
                  <a:srgbClr val="C00000"/>
                </a:solidFill>
                <a:ea typeface="黑体" pitchFamily="49" charset="-122"/>
              </a:rPr>
              <a:t>-f </a:t>
            </a:r>
            <a:r>
              <a:rPr lang="zh-CN" altLang="en-US" sz="2000" dirty="0">
                <a:solidFill>
                  <a:srgbClr val="C00000"/>
                </a:solidFill>
                <a:ea typeface="黑体" pitchFamily="49" charset="-122"/>
              </a:rPr>
              <a:t>文件名</a:t>
            </a:r>
            <a:r>
              <a:rPr lang="en-US" altLang="zh-CN" sz="2000" dirty="0">
                <a:solidFill>
                  <a:srgbClr val="C00000"/>
                </a:solidFill>
                <a:ea typeface="黑体" pitchFamily="49" charset="-122"/>
              </a:rPr>
              <a:t>|</a:t>
            </a:r>
            <a:r>
              <a:rPr lang="zh-CN" altLang="en-US" sz="2000" dirty="0">
                <a:solidFill>
                  <a:srgbClr val="C00000"/>
                </a:solidFill>
                <a:ea typeface="黑体" pitchFamily="49" charset="-122"/>
              </a:rPr>
              <a:t>设备名”</a:t>
            </a:r>
            <a:r>
              <a:rPr lang="zh-CN" altLang="en-US" sz="2000" dirty="0">
                <a:solidFill>
                  <a:srgbClr val="3333CC"/>
                </a:solidFill>
                <a:ea typeface="黑体" pitchFamily="49" charset="-122"/>
              </a:rPr>
              <a:t>是一个整体，</a:t>
            </a:r>
            <a:r>
              <a:rPr lang="en-US" altLang="zh-CN" sz="2000" dirty="0">
                <a:solidFill>
                  <a:srgbClr val="C00000"/>
                </a:solidFill>
                <a:ea typeface="黑体" pitchFamily="49" charset="-122"/>
              </a:rPr>
              <a:t>  </a:t>
            </a:r>
            <a:r>
              <a:rPr lang="zh-CN" altLang="en-US" sz="2000" dirty="0">
                <a:solidFill>
                  <a:srgbClr val="3333CC"/>
                </a:solidFill>
                <a:ea typeface="黑体" pitchFamily="49" charset="-122"/>
              </a:rPr>
              <a:t>所以</a:t>
            </a:r>
            <a:r>
              <a:rPr lang="zh-CN" altLang="en-US" sz="2000" dirty="0">
                <a:solidFill>
                  <a:srgbClr val="C00000"/>
                </a:solidFill>
                <a:ea typeface="黑体" pitchFamily="49" charset="-122"/>
              </a:rPr>
              <a:t>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ea typeface="黑体" pitchFamily="49" charset="-122"/>
              </a:rPr>
              <a:t>-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  <a:ea typeface="黑体" pitchFamily="49" charset="-122"/>
              </a:rPr>
              <a:t>cvf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ea typeface="黑体" pitchFamily="49" charset="-122"/>
              </a:rPr>
              <a:t> myball.tar  </a:t>
            </a:r>
            <a:r>
              <a:rPr lang="zh-CN" altLang="en-US" sz="2000" dirty="0">
                <a:solidFill>
                  <a:srgbClr val="C00000"/>
                </a:solidFill>
                <a:ea typeface="黑体" pitchFamily="49" charset="-122"/>
              </a:rPr>
              <a:t>不能写成</a:t>
            </a:r>
            <a:r>
              <a:rPr lang="zh-CN" altLang="en-US" sz="2000" dirty="0">
                <a:solidFill>
                  <a:srgbClr val="3333CC"/>
                </a:solidFill>
                <a:ea typeface="黑体" pitchFamily="49" charset="-122"/>
              </a:rPr>
              <a:t>：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ea typeface="黑体" pitchFamily="49" charset="-122"/>
              </a:rPr>
              <a:t>-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  <a:ea typeface="黑体" pitchFamily="49" charset="-122"/>
              </a:rPr>
              <a:t>cfv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ea typeface="黑体" pitchFamily="49" charset="-122"/>
              </a:rPr>
              <a:t> myball.tar </a:t>
            </a:r>
            <a:r>
              <a:rPr lang="zh-CN" altLang="en-US" sz="2000" dirty="0">
                <a:solidFill>
                  <a:srgbClr val="3333CC"/>
                </a:solidFill>
                <a:ea typeface="黑体" pitchFamily="49" charset="-122"/>
              </a:rPr>
              <a:t>或</a:t>
            </a:r>
            <a:r>
              <a:rPr lang="zh-CN" altLang="en-US" sz="2000" dirty="0">
                <a:solidFill>
                  <a:srgbClr val="C00000"/>
                </a:solidFill>
                <a:ea typeface="黑体" pitchFamily="49" charset="-122"/>
              </a:rPr>
              <a:t>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ea typeface="黑体" pitchFamily="49" charset="-122"/>
              </a:rPr>
              <a:t>-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  <a:ea typeface="黑体" pitchFamily="49" charset="-122"/>
              </a:rPr>
              <a:t>fcv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ea typeface="黑体" pitchFamily="49" charset="-122"/>
              </a:rPr>
              <a:t> myball.tar </a:t>
            </a:r>
            <a:endParaRPr lang="zh-CN" altLang="en-US" sz="2000" dirty="0">
              <a:solidFill>
                <a:schemeClr val="accent6">
                  <a:lumMod val="75000"/>
                </a:schemeClr>
              </a:solidFill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BASH</a:t>
            </a:r>
            <a:r>
              <a:rPr lang="zh-CN" altLang="en-US" dirty="0"/>
              <a:t>中提高工作效率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86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命令补全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通常用户在 </a:t>
            </a:r>
            <a:r>
              <a:rPr lang="en-US" altLang="zh-CN" dirty="0"/>
              <a:t>bash </a:t>
            </a:r>
            <a:r>
              <a:rPr lang="zh-CN" altLang="en-US" dirty="0"/>
              <a:t>下输入命令时不必把命令输全， </a:t>
            </a:r>
            <a:r>
              <a:rPr lang="en-US" altLang="zh-CN" dirty="0"/>
              <a:t>shell </a:t>
            </a:r>
            <a:r>
              <a:rPr lang="zh-CN" altLang="en-US" dirty="0"/>
              <a:t>就能判断出你所要输入的命令。</a:t>
            </a:r>
          </a:p>
          <a:p>
            <a:r>
              <a:rPr lang="zh-CN" altLang="en-US" dirty="0"/>
              <a:t>该功能的核心思想是：</a:t>
            </a:r>
            <a:r>
              <a:rPr lang="en-US" altLang="zh-CN" dirty="0"/>
              <a:t>bash </a:t>
            </a:r>
            <a:r>
              <a:rPr lang="zh-CN" altLang="en-US" dirty="0"/>
              <a:t>根据用户已输入的信息来查找以这些信息开头的命令，从而试图完成当前命令的输入工作。用来执行这项功能的键是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ea typeface="黑体" pitchFamily="49" charset="-122"/>
              </a:rPr>
              <a:t>Tab 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ea typeface="黑体" pitchFamily="49" charset="-122"/>
              </a:rPr>
              <a:t>键</a:t>
            </a:r>
            <a:r>
              <a:rPr lang="zh-CN" altLang="en-US" dirty="0"/>
              <a:t>，按下一次 </a:t>
            </a:r>
            <a:r>
              <a:rPr lang="en-US" altLang="zh-CN" dirty="0"/>
              <a:t>Tab </a:t>
            </a:r>
            <a:r>
              <a:rPr lang="zh-CN" altLang="en-US" dirty="0"/>
              <a:t>键后，</a:t>
            </a:r>
            <a:r>
              <a:rPr lang="en-US" altLang="zh-CN" dirty="0"/>
              <a:t>bash </a:t>
            </a:r>
            <a:r>
              <a:rPr lang="zh-CN" altLang="en-US" dirty="0"/>
              <a:t>就试图完成整个命令的输入，如果不成功，可以再按一次 </a:t>
            </a:r>
            <a:r>
              <a:rPr lang="en-US" altLang="zh-CN" dirty="0"/>
              <a:t>Tab </a:t>
            </a:r>
            <a:r>
              <a:rPr lang="zh-CN" altLang="en-US" dirty="0"/>
              <a:t>键，这时 </a:t>
            </a:r>
            <a:r>
              <a:rPr lang="en-US" altLang="zh-CN" dirty="0"/>
              <a:t>bash </a:t>
            </a:r>
            <a:r>
              <a:rPr lang="zh-CN" altLang="en-US" dirty="0"/>
              <a:t>将列出所有能够与当前输入字符相匹配的命令列表。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87</a:t>
            </a:fld>
            <a:endParaRPr lang="en-US" altLang="zh-CN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命令补全举例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执行</a:t>
            </a:r>
            <a:r>
              <a:rPr lang="en-US" altLang="zh-CN" dirty="0"/>
              <a:t>system-</a:t>
            </a:r>
            <a:r>
              <a:rPr lang="en-US" altLang="zh-CN" dirty="0" err="1"/>
              <a:t>config</a:t>
            </a:r>
            <a:r>
              <a:rPr lang="en-US" altLang="zh-CN" dirty="0"/>
              <a:t>-network-</a:t>
            </a:r>
            <a:r>
              <a:rPr lang="en-US" altLang="zh-CN" dirty="0" err="1"/>
              <a:t>tui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system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&lt;Tab&gt;</a:t>
            </a:r>
            <a:r>
              <a:rPr lang="en-US" altLang="zh-CN" dirty="0"/>
              <a:t>-</a:t>
            </a:r>
            <a:r>
              <a:rPr lang="en-US" altLang="zh-CN" dirty="0" err="1"/>
              <a:t>config</a:t>
            </a:r>
            <a:r>
              <a:rPr lang="en-US" altLang="zh-CN" dirty="0"/>
              <a:t>-n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&lt;Tab&gt;</a:t>
            </a:r>
            <a:r>
              <a:rPr lang="en-US" altLang="zh-CN" dirty="0" err="1"/>
              <a:t>etwork</a:t>
            </a:r>
            <a:r>
              <a:rPr lang="en-US" altLang="zh-CN" dirty="0"/>
              <a:t>-t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&lt;Tab&gt;</a:t>
            </a:r>
            <a:r>
              <a:rPr lang="en-US" altLang="zh-CN" dirty="0" err="1"/>
              <a:t>ui</a:t>
            </a:r>
            <a:endParaRPr lang="en-US" altLang="zh-CN" dirty="0"/>
          </a:p>
          <a:p>
            <a:r>
              <a:rPr lang="zh-CN" altLang="en-US" dirty="0"/>
              <a:t>进入</a:t>
            </a:r>
            <a:r>
              <a:rPr lang="en-US" altLang="zh-CN" dirty="0"/>
              <a:t>/etc/</a:t>
            </a:r>
            <a:r>
              <a:rPr lang="en-US" altLang="zh-CN" dirty="0" err="1"/>
              <a:t>sysconfig</a:t>
            </a:r>
            <a:r>
              <a:rPr lang="en-US" altLang="zh-CN" dirty="0"/>
              <a:t>/network-scripts/</a:t>
            </a:r>
            <a:r>
              <a:rPr lang="zh-CN" altLang="en-US" dirty="0"/>
              <a:t>目录</a:t>
            </a:r>
            <a:endParaRPr lang="en-US" altLang="zh-CN" dirty="0"/>
          </a:p>
          <a:p>
            <a:pPr lvl="1">
              <a:buNone/>
            </a:pPr>
            <a:r>
              <a:rPr lang="en-US" altLang="zh-CN" dirty="0" err="1"/>
              <a:t>cd</a:t>
            </a:r>
            <a:r>
              <a:rPr lang="en-US" altLang="zh-CN" dirty="0"/>
              <a:t> /e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&lt;Tab&gt;</a:t>
            </a:r>
            <a:r>
              <a:rPr lang="en-US" altLang="zh-CN" dirty="0"/>
              <a:t>sys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&lt;Tab&gt;</a:t>
            </a:r>
            <a:r>
              <a:rPr lang="en-US" altLang="zh-CN" dirty="0"/>
              <a:t>c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&lt;Tab&gt;</a:t>
            </a:r>
            <a:r>
              <a:rPr lang="en-US" altLang="zh-CN" dirty="0"/>
              <a:t>ne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&lt;Tab&gt;</a:t>
            </a:r>
            <a:r>
              <a:rPr lang="en-US" altLang="zh-CN" dirty="0"/>
              <a:t>-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&lt;Tab&gt;</a:t>
            </a:r>
          </a:p>
          <a:p>
            <a:r>
              <a:rPr lang="zh-CN" altLang="en-US" dirty="0"/>
              <a:t>显示</a:t>
            </a:r>
            <a:r>
              <a:rPr lang="en-US" altLang="zh-CN" dirty="0"/>
              <a:t>$BASH</a:t>
            </a:r>
            <a:r>
              <a:rPr lang="zh-CN" altLang="en-US" dirty="0"/>
              <a:t>变量的值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echo  $B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&lt;Tab&gt;</a:t>
            </a:r>
            <a:r>
              <a:rPr lang="en-US" altLang="zh-CN" dirty="0"/>
              <a:t>ASH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88</a:t>
            </a:fld>
            <a:endParaRPr lang="en-US" altLang="zh-CN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命令历史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8149"/>
          </a:xfrm>
        </p:spPr>
        <p:txBody>
          <a:bodyPr/>
          <a:lstStyle/>
          <a:p>
            <a:r>
              <a:rPr lang="en-US" altLang="zh-CN" dirty="0"/>
              <a:t>bash</a:t>
            </a:r>
            <a:r>
              <a:rPr lang="zh-CN" altLang="zh-CN" dirty="0"/>
              <a:t>可以记录一定数目的以前在</a:t>
            </a:r>
            <a:r>
              <a:rPr lang="en-US" altLang="zh-CN" dirty="0"/>
              <a:t>Shell</a:t>
            </a:r>
            <a:r>
              <a:rPr lang="zh-CN" altLang="zh-CN" dirty="0"/>
              <a:t>中输入的命令。</a:t>
            </a:r>
            <a:endParaRPr lang="en-US" altLang="zh-CN" dirty="0"/>
          </a:p>
          <a:p>
            <a:pPr lvl="1"/>
            <a:r>
              <a:rPr lang="zh-CN" altLang="zh-CN" dirty="0"/>
              <a:t>记录历史命令的文本文件由环境变量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HISTFILE </a:t>
            </a:r>
            <a:r>
              <a:rPr lang="zh-CN" altLang="zh-CN" dirty="0"/>
              <a:t>来指定，默认的记录文件是</a:t>
            </a:r>
            <a:r>
              <a:rPr lang="en-US" altLang="zh-CN" dirty="0"/>
              <a:t>.</a:t>
            </a:r>
            <a:r>
              <a:rPr lang="en-US" altLang="zh-CN" dirty="0" err="1"/>
              <a:t>bash_history</a:t>
            </a:r>
            <a:r>
              <a:rPr lang="zh-CN" altLang="zh-CN" dirty="0"/>
              <a:t>，这是一个隐含文件，位于用户自己的目录中。</a:t>
            </a:r>
            <a:endParaRPr lang="en-US" altLang="zh-CN" dirty="0"/>
          </a:p>
          <a:p>
            <a:pPr lvl="1"/>
            <a:r>
              <a:rPr lang="zh-CN" altLang="zh-CN" dirty="0"/>
              <a:t>可以记录历史命令的数目由环境变量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HISTSIZE </a:t>
            </a:r>
            <a:r>
              <a:rPr lang="zh-CN" altLang="zh-CN" dirty="0"/>
              <a:t>的值指定，默认</a:t>
            </a:r>
            <a:r>
              <a:rPr lang="zh-CN" altLang="en-US" dirty="0"/>
              <a:t>为</a:t>
            </a:r>
            <a:r>
              <a:rPr lang="en-US" altLang="zh-CN" dirty="0"/>
              <a:t>1000</a:t>
            </a:r>
            <a:r>
              <a:rPr lang="zh-CN" altLang="zh-CN" dirty="0"/>
              <a:t>。</a:t>
            </a:r>
            <a:endParaRPr lang="en-US" altLang="zh-CN" dirty="0"/>
          </a:p>
          <a:p>
            <a:r>
              <a:rPr lang="zh-CN" altLang="en-US" dirty="0"/>
              <a:t>查看命令历史</a:t>
            </a:r>
            <a:endParaRPr lang="en-US" altLang="zh-CN" dirty="0"/>
          </a:p>
          <a:p>
            <a:pPr lvl="1"/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history</a:t>
            </a:r>
          </a:p>
          <a:p>
            <a:pPr lvl="1"/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history 30  </a:t>
            </a:r>
            <a:r>
              <a:rPr lang="en-US" altLang="zh-CN" sz="2000" dirty="0">
                <a:latin typeface="Courier New" pitchFamily="49" charset="0"/>
              </a:rPr>
              <a:t># </a:t>
            </a:r>
            <a:r>
              <a:rPr lang="zh-CN" altLang="en-US" sz="2000" dirty="0">
                <a:latin typeface="Courier New" pitchFamily="49" charset="0"/>
              </a:rPr>
              <a:t>查看最近 </a:t>
            </a:r>
            <a:r>
              <a:rPr lang="en-US" altLang="zh-CN" sz="2000" dirty="0">
                <a:latin typeface="Courier New" pitchFamily="49" charset="0"/>
              </a:rPr>
              <a:t>30 </a:t>
            </a:r>
            <a:r>
              <a:rPr lang="zh-CN" altLang="en-US" sz="2000" dirty="0">
                <a:latin typeface="Courier New" pitchFamily="49" charset="0"/>
              </a:rPr>
              <a:t>个历史命令</a:t>
            </a:r>
            <a:endParaRPr lang="en-US" altLang="zh-CN" sz="2000" dirty="0">
              <a:latin typeface="Courier New" pitchFamily="49" charset="0"/>
            </a:endParaRPr>
          </a:p>
          <a:p>
            <a:pPr lvl="1"/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fc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 –l 30 50 </a:t>
            </a:r>
            <a:r>
              <a:rPr lang="en-US" altLang="zh-CN" sz="2000" dirty="0">
                <a:latin typeface="Courier New" pitchFamily="49" charset="0"/>
              </a:rPr>
              <a:t># </a:t>
            </a:r>
            <a:r>
              <a:rPr lang="zh-CN" altLang="en-US" sz="2000" dirty="0">
                <a:latin typeface="Courier New" pitchFamily="49" charset="0"/>
              </a:rPr>
              <a:t>列出命令历史中第</a:t>
            </a:r>
            <a:r>
              <a:rPr lang="en-US" altLang="zh-CN" sz="2000" dirty="0">
                <a:latin typeface="Courier New" pitchFamily="49" charset="0"/>
              </a:rPr>
              <a:t>30</a:t>
            </a:r>
            <a:r>
              <a:rPr lang="zh-CN" altLang="en-US" sz="2000" dirty="0">
                <a:latin typeface="Courier New" pitchFamily="49" charset="0"/>
              </a:rPr>
              <a:t>到第</a:t>
            </a:r>
            <a:r>
              <a:rPr lang="en-US" altLang="zh-CN" sz="2000" dirty="0">
                <a:latin typeface="Courier New" pitchFamily="49" charset="0"/>
              </a:rPr>
              <a:t>50</a:t>
            </a:r>
            <a:r>
              <a:rPr lang="zh-CN" altLang="en-US" sz="2000" dirty="0">
                <a:latin typeface="Courier New" pitchFamily="49" charset="0"/>
              </a:rPr>
              <a:t>之间的命令</a:t>
            </a:r>
            <a:endParaRPr lang="en-US" altLang="zh-CN" sz="2000" dirty="0">
              <a:latin typeface="Courier New" pitchFamily="49" charset="0"/>
            </a:endParaRPr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89</a:t>
            </a:fld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的元字符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03139"/>
            <a:ext cx="8229600" cy="1621805"/>
          </a:xfrm>
        </p:spPr>
        <p:txBody>
          <a:bodyPr/>
          <a:lstStyle/>
          <a:p>
            <a:r>
              <a:rPr lang="zh-CN" altLang="en-US" sz="2800" dirty="0"/>
              <a:t>在 </a:t>
            </a:r>
            <a:r>
              <a:rPr lang="en-US" altLang="zh-CN" sz="2800" dirty="0"/>
              <a:t>Shell </a:t>
            </a:r>
            <a:r>
              <a:rPr lang="zh-CN" altLang="en-US" sz="2800" dirty="0"/>
              <a:t>中有一些具有特殊的意义字符，称为 </a:t>
            </a:r>
            <a:r>
              <a:rPr lang="en-US" altLang="zh-CN" sz="2800" dirty="0"/>
              <a:t>Shell </a:t>
            </a:r>
            <a:r>
              <a:rPr lang="zh-CN" altLang="en-US" sz="2800" dirty="0"/>
              <a:t>元字符（</a:t>
            </a:r>
            <a:r>
              <a:rPr lang="en-US" altLang="zh-CN" sz="2800" dirty="0"/>
              <a:t>shell </a:t>
            </a:r>
            <a:r>
              <a:rPr lang="en-US" altLang="zh-CN" sz="2800" dirty="0" err="1"/>
              <a:t>metacharacters</a:t>
            </a:r>
            <a:r>
              <a:rPr lang="zh-CN" altLang="en-US" sz="2800" dirty="0"/>
              <a:t>）。 </a:t>
            </a:r>
          </a:p>
          <a:p>
            <a:r>
              <a:rPr lang="zh-CN" altLang="en-US" sz="2800" dirty="0"/>
              <a:t>若不以特殊方式（使用转义字符）指明，</a:t>
            </a:r>
            <a:r>
              <a:rPr lang="en-US" altLang="zh-CN" sz="2800" dirty="0"/>
              <a:t>Shell</a:t>
            </a:r>
            <a:r>
              <a:rPr lang="zh-CN" altLang="en-US" sz="2800" dirty="0"/>
              <a:t>并不会把它们当做普通文字符使用。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275718"/>
              </p:ext>
            </p:extLst>
          </p:nvPr>
        </p:nvGraphicFramePr>
        <p:xfrm>
          <a:off x="683568" y="3212976"/>
          <a:ext cx="7848600" cy="2628585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7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字符</a:t>
                      </a:r>
                      <a:endParaRPr kumimoji="1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含义</a:t>
                      </a:r>
                      <a:endParaRPr kumimoji="1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字符</a:t>
                      </a:r>
                      <a:endParaRPr kumimoji="1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含义</a:t>
                      </a:r>
                      <a:endParaRPr kumimoji="1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‘</a:t>
                      </a:r>
                      <a:endParaRPr kumimoji="1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666633"/>
                        </a:solidFill>
                        <a:effectLst/>
                        <a:latin typeface="Courier New" pitchFamily="49" charset="0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强引用</a:t>
                      </a:r>
                      <a:endParaRPr kumimoji="1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*、?、!</a:t>
                      </a:r>
                      <a:endParaRPr kumimoji="1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666633"/>
                        </a:solidFill>
                        <a:effectLst/>
                        <a:latin typeface="Courier New" pitchFamily="49" charset="0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通配符</a:t>
                      </a:r>
                      <a:endParaRPr kumimoji="1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“</a:t>
                      </a:r>
                      <a:endParaRPr kumimoji="1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666633"/>
                        </a:solidFill>
                        <a:effectLst/>
                        <a:latin typeface="Courier New" pitchFamily="49" charset="0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弱引用</a:t>
                      </a:r>
                      <a:endParaRPr kumimoji="1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&lt;、&gt;、&gt;&gt;</a:t>
                      </a:r>
                      <a:endParaRPr kumimoji="1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666633"/>
                        </a:solidFill>
                        <a:effectLst/>
                        <a:latin typeface="Courier New" pitchFamily="49" charset="0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重定向</a:t>
                      </a:r>
                      <a:endParaRPr kumimoji="1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\</a:t>
                      </a:r>
                      <a:endParaRPr kumimoji="1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666633"/>
                        </a:solidFill>
                        <a:effectLst/>
                        <a:latin typeface="Courier New" pitchFamily="49" charset="0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转义字符</a:t>
                      </a:r>
                      <a:endParaRPr kumimoji="1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</a:t>
                      </a:r>
                      <a:endParaRPr kumimoji="1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666633"/>
                        </a:solidFill>
                        <a:effectLst/>
                        <a:latin typeface="Courier New" pitchFamily="49" charset="0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选项标志</a:t>
                      </a:r>
                      <a:endParaRPr kumimoji="1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</a:t>
                      </a:r>
                      <a:endParaRPr kumimoji="1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666633"/>
                        </a:solidFill>
                        <a:effectLst/>
                        <a:latin typeface="Courier New" pitchFamily="49" charset="0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变量引用</a:t>
                      </a:r>
                      <a:endParaRPr kumimoji="1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＃</a:t>
                      </a:r>
                      <a:endParaRPr kumimoji="1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666633"/>
                        </a:solidFill>
                        <a:effectLst/>
                        <a:latin typeface="Courier New" pitchFamily="49" charset="0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注释符</a:t>
                      </a:r>
                      <a:endParaRPr kumimoji="1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;</a:t>
                      </a:r>
                      <a:endParaRPr kumimoji="1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666633"/>
                        </a:solidFill>
                        <a:effectLst/>
                        <a:latin typeface="Courier New" pitchFamily="49" charset="0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命令分离符</a:t>
                      </a:r>
                      <a:endParaRPr kumimoji="1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空格、换行符</a:t>
                      </a:r>
                      <a:endParaRPr kumimoji="1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666633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命令分隔符</a:t>
                      </a:r>
                      <a:endParaRPr kumimoji="1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/>
          <a:p>
            <a:pPr algn="ctr"/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pPr algn="ctr"/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命令历史（续）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8149"/>
          </a:xfrm>
        </p:spPr>
        <p:txBody>
          <a:bodyPr/>
          <a:lstStyle/>
          <a:p>
            <a:r>
              <a:rPr lang="zh-CN" altLang="en-US" dirty="0"/>
              <a:t>键盘快捷键</a:t>
            </a:r>
            <a:endParaRPr lang="en-US" altLang="zh-CN" dirty="0"/>
          </a:p>
          <a:p>
            <a:pPr lvl="1"/>
            <a:r>
              <a:rPr lang="zh-CN" altLang="en-US" dirty="0"/>
              <a:t>最简单的方法是用上下方向键、</a:t>
            </a:r>
            <a:r>
              <a:rPr lang="en-US" altLang="zh-CN" dirty="0"/>
              <a:t>&lt;</a:t>
            </a:r>
            <a:r>
              <a:rPr lang="en-US" altLang="zh-CN" dirty="0" err="1"/>
              <a:t>PgUp</a:t>
            </a:r>
            <a:r>
              <a:rPr lang="en-US" altLang="zh-CN" dirty="0"/>
              <a:t>&gt;</a:t>
            </a:r>
            <a:r>
              <a:rPr lang="zh-CN" altLang="en-US" dirty="0"/>
              <a:t>和</a:t>
            </a:r>
            <a:r>
              <a:rPr lang="en-US" altLang="zh-CN" dirty="0"/>
              <a:t>&lt;</a:t>
            </a:r>
            <a:r>
              <a:rPr lang="en-US" altLang="zh-CN" dirty="0" err="1"/>
              <a:t>PgDn</a:t>
            </a:r>
            <a:r>
              <a:rPr lang="en-US" altLang="zh-CN" dirty="0"/>
              <a:t>&gt;</a:t>
            </a:r>
            <a:r>
              <a:rPr lang="zh-CN" altLang="en-US" dirty="0"/>
              <a:t>键来查看历史命令</a:t>
            </a:r>
          </a:p>
          <a:p>
            <a:pPr lvl="1"/>
            <a:r>
              <a:rPr lang="zh-CN" altLang="en-US" dirty="0"/>
              <a:t>如果需要的话，可以使用键盘上的编辑功能键对显示在命令行上的命令进行编辑</a:t>
            </a:r>
            <a:endParaRPr lang="en-US" altLang="zh-CN" dirty="0"/>
          </a:p>
          <a:p>
            <a:r>
              <a:rPr lang="zh-CN" altLang="en-US" dirty="0"/>
              <a:t>感叹号的用法</a:t>
            </a:r>
            <a:endParaRPr lang="en-US" altLang="zh-CN" dirty="0"/>
          </a:p>
          <a:p>
            <a:pPr lvl="1"/>
            <a:r>
              <a:rPr lang="zh-CN" altLang="en-US" dirty="0"/>
              <a:t>用 </a:t>
            </a:r>
            <a:r>
              <a:rPr lang="en-US" altLang="zh-CN" dirty="0"/>
              <a:t>!! </a:t>
            </a:r>
            <a:r>
              <a:rPr lang="zh-CN" altLang="en-US" dirty="0"/>
              <a:t>执行最近执行过的命令</a:t>
            </a:r>
          </a:p>
          <a:p>
            <a:pPr lvl="1"/>
            <a:r>
              <a:rPr lang="zh-CN" altLang="en-US" dirty="0"/>
              <a:t>用 </a:t>
            </a:r>
            <a:r>
              <a:rPr lang="en-US" altLang="zh-CN" dirty="0"/>
              <a:t>! &lt;</a:t>
            </a:r>
            <a:r>
              <a:rPr lang="zh-CN" altLang="en-US" dirty="0"/>
              <a:t>命令事件号</a:t>
            </a:r>
            <a:r>
              <a:rPr lang="en-US" altLang="zh-CN" dirty="0"/>
              <a:t>&gt; </a:t>
            </a:r>
            <a:r>
              <a:rPr lang="zh-CN" altLang="en-US" dirty="0"/>
              <a:t>执行已经运行过的命令</a:t>
            </a:r>
          </a:p>
          <a:p>
            <a:pPr lvl="1"/>
            <a:r>
              <a:rPr lang="zh-CN" altLang="en-US" dirty="0"/>
              <a:t>用 </a:t>
            </a:r>
            <a:r>
              <a:rPr lang="en-US" altLang="zh-CN" dirty="0"/>
              <a:t>! &lt;</a:t>
            </a:r>
            <a:r>
              <a:rPr lang="zh-CN" altLang="en-US" dirty="0"/>
              <a:t>已经使用过的命令前面的部分</a:t>
            </a:r>
            <a:r>
              <a:rPr lang="en-US" altLang="zh-CN" dirty="0"/>
              <a:t>&gt; </a:t>
            </a:r>
            <a:r>
              <a:rPr lang="zh-CN" altLang="en-US" dirty="0"/>
              <a:t>执行已经运行过的</a:t>
            </a:r>
            <a:r>
              <a:rPr lang="zh-CN" altLang="en-US" dirty="0">
                <a:ea typeface="黑体" pitchFamily="49" charset="-122"/>
              </a:rPr>
              <a:t>以该字符串开头的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ea typeface="黑体" pitchFamily="49" charset="-122"/>
              </a:rPr>
              <a:t>最近的</a:t>
            </a:r>
            <a:r>
              <a:rPr lang="zh-CN" altLang="en-US" dirty="0"/>
              <a:t>命令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90</a:t>
            </a:fld>
            <a:endParaRPr lang="en-US" altLang="zh-CN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命令别名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24744"/>
            <a:ext cx="8568952" cy="5006181"/>
          </a:xfrm>
        </p:spPr>
        <p:txBody>
          <a:bodyPr/>
          <a:lstStyle/>
          <a:p>
            <a:r>
              <a:rPr lang="zh-CN" altLang="en-US" dirty="0"/>
              <a:t>允许用户按照自己喜欢的方式对命令进行自定义</a:t>
            </a:r>
            <a:endParaRPr lang="en-US" altLang="zh-CN" dirty="0"/>
          </a:p>
          <a:p>
            <a:r>
              <a:rPr lang="zh-CN" altLang="en-US" dirty="0"/>
              <a:t>格式 </a:t>
            </a:r>
          </a:p>
          <a:p>
            <a:pPr lvl="1"/>
            <a:r>
              <a:rPr lang="en-US" altLang="zh-CN" dirty="0"/>
              <a:t>alias [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alias_name</a:t>
            </a:r>
            <a:r>
              <a:rPr lang="en-US" altLang="zh-CN" dirty="0"/>
              <a:t>='</a:t>
            </a:r>
            <a:r>
              <a:rPr lang="en-US" altLang="zh-CN" dirty="0" err="1">
                <a:solidFill>
                  <a:srgbClr val="002060"/>
                </a:solidFill>
              </a:rPr>
              <a:t>original_command</a:t>
            </a:r>
            <a:r>
              <a:rPr lang="en-US" altLang="zh-CN" dirty="0"/>
              <a:t>'] </a:t>
            </a:r>
          </a:p>
          <a:p>
            <a:r>
              <a:rPr lang="zh-CN" altLang="en-US" dirty="0"/>
              <a:t>说明</a:t>
            </a:r>
            <a:endParaRPr lang="en-US" altLang="zh-CN" dirty="0"/>
          </a:p>
          <a:p>
            <a:pPr lvl="1">
              <a:lnSpc>
                <a:spcPct val="80000"/>
              </a:lnSpc>
            </a:pP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</a:rPr>
              <a:t>alias_name</a:t>
            </a:r>
            <a:r>
              <a:rPr lang="zh-CN" altLang="en-US" sz="2400" dirty="0"/>
              <a:t>是用户给命令取的别名。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 err="1">
                <a:solidFill>
                  <a:srgbClr val="002060"/>
                </a:solidFill>
              </a:rPr>
              <a:t>original_command</a:t>
            </a:r>
            <a:r>
              <a:rPr lang="zh-CN" altLang="en-US" sz="2400" dirty="0"/>
              <a:t>是原来的命令和参数。若命令中包含空格或其他的特殊字符串必须使用引号。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/>
              <a:t>在定义别名时，</a:t>
            </a:r>
            <a:r>
              <a:rPr lang="zh-CN" altLang="en-US" sz="2400" dirty="0">
                <a:solidFill>
                  <a:srgbClr val="FF0000"/>
                </a:solidFill>
              </a:rPr>
              <a:t>等号两边不允许有空格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>
              <a:lnSpc>
                <a:spcPct val="80000"/>
              </a:lnSpc>
            </a:pPr>
            <a:r>
              <a:rPr lang="zh-CN" altLang="en-US" sz="2400" dirty="0"/>
              <a:t>不带任何参数的</a:t>
            </a:r>
            <a:r>
              <a:rPr lang="en-US" altLang="zh-CN" sz="2400" dirty="0"/>
              <a:t>alias</a:t>
            </a:r>
            <a:r>
              <a:rPr lang="zh-CN" altLang="en-US" sz="2400" dirty="0"/>
              <a:t>命令显示当前已定义的所有别名。</a:t>
            </a:r>
            <a:endParaRPr lang="en-US" altLang="zh-CN" sz="2400" dirty="0"/>
          </a:p>
          <a:p>
            <a:pPr lvl="1">
              <a:lnSpc>
                <a:spcPct val="80000"/>
              </a:lnSpc>
            </a:pPr>
            <a:r>
              <a:rPr lang="zh-CN" altLang="en-US" sz="2400" dirty="0"/>
              <a:t>可以使用 </a:t>
            </a:r>
            <a:r>
              <a:rPr lang="en-US" altLang="zh-CN" sz="2400" dirty="0" err="1"/>
              <a:t>unalias</a:t>
            </a:r>
            <a:r>
              <a:rPr lang="en-US" altLang="zh-CN" sz="2400" dirty="0"/>
              <a:t> </a:t>
            </a: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</a:rPr>
              <a:t>alias_name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zh-CN" altLang="en-US" sz="2400" dirty="0"/>
              <a:t>命令取消某个别名的定义。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/>
              <a:t>如果用户需要别名的定义在每次登录时均有效，应该将其写入用户自家目录下的</a:t>
            </a:r>
            <a:r>
              <a:rPr lang="en-US" altLang="zh-CN" sz="2400" dirty="0">
                <a:solidFill>
                  <a:srgbClr val="C00000"/>
                </a:solidFill>
              </a:rPr>
              <a:t>.</a:t>
            </a:r>
            <a:r>
              <a:rPr lang="en-US" altLang="zh-CN" sz="2400" dirty="0" err="1">
                <a:solidFill>
                  <a:srgbClr val="C00000"/>
                </a:solidFill>
              </a:rPr>
              <a:t>bashrc</a:t>
            </a:r>
            <a:r>
              <a:rPr lang="zh-CN" altLang="en-US" sz="2400" dirty="0"/>
              <a:t>文件中。</a:t>
            </a:r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91</a:t>
            </a:fld>
            <a:endParaRPr lang="en-US" altLang="zh-CN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命令别名（续）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r>
              <a:rPr lang="zh-CN" altLang="en-US" dirty="0"/>
              <a:t>定义别名举例</a:t>
            </a:r>
            <a:endParaRPr lang="en-US" altLang="zh-CN" dirty="0"/>
          </a:p>
          <a:p>
            <a:pPr lvl="1"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alias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lh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='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ls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-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lh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'</a:t>
            </a:r>
          </a:p>
          <a:p>
            <a:pPr lvl="1"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alias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grep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='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grep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--color=auto'</a:t>
            </a:r>
          </a:p>
          <a:p>
            <a:pPr lvl="1"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alias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gitcam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='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git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commit -a -m '</a:t>
            </a:r>
          </a:p>
          <a:p>
            <a:r>
              <a:rPr lang="zh-CN" altLang="en-US" dirty="0"/>
              <a:t>注意</a:t>
            </a:r>
            <a:endParaRPr lang="en-US" altLang="zh-CN" dirty="0"/>
          </a:p>
          <a:p>
            <a:pPr lvl="1"/>
            <a:r>
              <a:rPr lang="zh-CN" altLang="en-US" sz="2400" dirty="0"/>
              <a:t>若系统中有一个命令，同时又定义了一个与之同名的别名（例如，系统中有</a:t>
            </a:r>
            <a:r>
              <a:rPr lang="en-US" altLang="zh-CN" sz="2400" dirty="0" err="1"/>
              <a:t>grep</a:t>
            </a:r>
            <a:r>
              <a:rPr lang="zh-CN" altLang="en-US" sz="2400" dirty="0"/>
              <a:t>命令，且又定义了</a:t>
            </a:r>
            <a:r>
              <a:rPr lang="en-US" altLang="zh-CN" sz="2400" dirty="0" err="1"/>
              <a:t>grep</a:t>
            </a:r>
            <a:r>
              <a:rPr lang="zh-CN" altLang="en-US" sz="2400" dirty="0"/>
              <a:t>的别名），则别名将优先于系统中原有的命令的执行。</a:t>
            </a:r>
          </a:p>
          <a:p>
            <a:pPr lvl="1"/>
            <a:r>
              <a:rPr lang="zh-CN" altLang="en-US" sz="2400" dirty="0"/>
              <a:t>要想临时使用系统中的命令而非别名，应该在命令前添加“</a:t>
            </a:r>
            <a:r>
              <a:rPr lang="en-US" altLang="zh-CN" sz="2400" dirty="0"/>
              <a:t>\”</a:t>
            </a:r>
            <a:r>
              <a:rPr lang="zh-CN" altLang="en-US" sz="2400" dirty="0"/>
              <a:t>字符，例如，</a:t>
            </a:r>
            <a:r>
              <a:rPr lang="en-US" altLang="zh-CN" sz="2400" dirty="0"/>
              <a:t>$ \</a:t>
            </a:r>
            <a:r>
              <a:rPr lang="en-US" altLang="zh-CN" sz="2400" dirty="0" err="1"/>
              <a:t>grep</a:t>
            </a:r>
            <a:r>
              <a:rPr lang="zh-CN" altLang="en-US" sz="2400" dirty="0"/>
              <a:t>命令将运行系统中原来的</a:t>
            </a:r>
            <a:r>
              <a:rPr lang="en-US" altLang="zh-CN" sz="2400" dirty="0" err="1"/>
              <a:t>grep</a:t>
            </a:r>
            <a:r>
              <a:rPr lang="zh-CN" altLang="en-US" sz="2400" dirty="0"/>
              <a:t>命令而不是</a:t>
            </a:r>
            <a:r>
              <a:rPr lang="en-US" altLang="zh-CN" sz="2400" dirty="0" err="1"/>
              <a:t>grep</a:t>
            </a:r>
            <a:r>
              <a:rPr lang="zh-CN" altLang="en-US" sz="2400" dirty="0"/>
              <a:t>别名，它不在输出中显示颜色。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92</a:t>
            </a:fld>
            <a:endParaRPr lang="en-US" altLang="zh-CN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93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正则表达式是使用某种模式（</a:t>
            </a:r>
            <a:r>
              <a:rPr lang="en-US" altLang="zh-CN" dirty="0"/>
              <a:t>pattern</a:t>
            </a:r>
            <a:r>
              <a:rPr lang="zh-CN" altLang="en-US" dirty="0"/>
              <a:t>）去匹配（</a:t>
            </a:r>
            <a:r>
              <a:rPr lang="en-US" altLang="zh-CN" dirty="0"/>
              <a:t>matching</a:t>
            </a:r>
            <a:r>
              <a:rPr lang="zh-CN" altLang="en-US" dirty="0"/>
              <a:t>）一类字符串的一个公式。</a:t>
            </a:r>
          </a:p>
          <a:p>
            <a:r>
              <a:rPr lang="zh-CN" altLang="en-US" dirty="0"/>
              <a:t>通常使用正则表达式进行查找、替换等操作。</a:t>
            </a:r>
          </a:p>
          <a:p>
            <a:r>
              <a:rPr lang="zh-CN" altLang="en-US" dirty="0"/>
              <a:t>在适当的情况下使用正则表达式可以极大地提高工作效率。</a:t>
            </a:r>
          </a:p>
          <a:p>
            <a:r>
              <a:rPr lang="zh-CN" altLang="en-US" dirty="0"/>
              <a:t>有两种风格的正则表达式： </a:t>
            </a:r>
          </a:p>
          <a:p>
            <a:pPr lvl="1"/>
            <a:r>
              <a:rPr lang="en-US" altLang="zh-CN" dirty="0"/>
              <a:t>POSIX </a:t>
            </a:r>
            <a:r>
              <a:rPr lang="zh-CN" altLang="en-US" dirty="0"/>
              <a:t>风格的正则表达式</a:t>
            </a:r>
          </a:p>
          <a:p>
            <a:pPr lvl="1"/>
            <a:r>
              <a:rPr lang="en-US" altLang="zh-CN" dirty="0"/>
              <a:t>Perl </a:t>
            </a:r>
            <a:r>
              <a:rPr lang="zh-CN" altLang="en-US" dirty="0"/>
              <a:t>风格的正则表达式（</a:t>
            </a:r>
            <a:r>
              <a:rPr lang="en-US" altLang="zh-CN" dirty="0"/>
              <a:t>Perl-compatible regular expression</a:t>
            </a:r>
            <a:r>
              <a:rPr lang="zh-CN" altLang="en-US" dirty="0"/>
              <a:t>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94</a:t>
            </a:fld>
            <a:endParaRPr lang="en-US" altLang="zh-CN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支持 </a:t>
            </a:r>
            <a:r>
              <a:rPr lang="en-US" altLang="zh-CN" dirty="0"/>
              <a:t>RE </a:t>
            </a:r>
            <a:r>
              <a:rPr lang="zh-CN" altLang="en-US" dirty="0"/>
              <a:t>的文本处理工具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基本的正则表达式 </a:t>
            </a:r>
            <a:r>
              <a:rPr lang="en-US" altLang="zh-CN" sz="2400" dirty="0"/>
              <a:t>Basic regular expression (BRE)</a:t>
            </a:r>
          </a:p>
          <a:p>
            <a:pPr lvl="1"/>
            <a:r>
              <a:rPr lang="en-US" altLang="zh-CN" dirty="0" err="1"/>
              <a:t>grep</a:t>
            </a:r>
            <a:r>
              <a:rPr lang="en-US" altLang="zh-CN" dirty="0"/>
              <a:t> </a:t>
            </a:r>
            <a:r>
              <a:rPr lang="zh-CN" altLang="en-US" dirty="0"/>
              <a:t>按模式匹配文本</a:t>
            </a:r>
          </a:p>
          <a:p>
            <a:pPr lvl="1"/>
            <a:r>
              <a:rPr lang="en-US" altLang="zh-CN" dirty="0" err="1"/>
              <a:t>ed</a:t>
            </a:r>
            <a:r>
              <a:rPr lang="en-US" altLang="zh-CN" dirty="0"/>
              <a:t> </a:t>
            </a:r>
            <a:r>
              <a:rPr lang="zh-CN" altLang="en-US" dirty="0"/>
              <a:t>一个原始的行编辑器</a:t>
            </a:r>
          </a:p>
          <a:p>
            <a:pPr lvl="1"/>
            <a:r>
              <a:rPr lang="en-US" altLang="zh-CN" dirty="0" err="1"/>
              <a:t>sed</a:t>
            </a:r>
            <a:r>
              <a:rPr lang="en-US" altLang="zh-CN" dirty="0"/>
              <a:t> </a:t>
            </a:r>
            <a:r>
              <a:rPr lang="zh-CN" altLang="en-US" dirty="0"/>
              <a:t>一个流编辑器</a:t>
            </a:r>
          </a:p>
          <a:p>
            <a:pPr lvl="1"/>
            <a:r>
              <a:rPr lang="en-US" altLang="zh-CN" dirty="0"/>
              <a:t>vim </a:t>
            </a:r>
            <a:r>
              <a:rPr lang="zh-CN" altLang="en-US" dirty="0"/>
              <a:t>一个屏幕编辑器</a:t>
            </a:r>
          </a:p>
          <a:p>
            <a:pPr lvl="1"/>
            <a:r>
              <a:rPr lang="en-US" altLang="zh-CN" dirty="0" err="1"/>
              <a:t>emacs</a:t>
            </a:r>
            <a:r>
              <a:rPr lang="en-US" altLang="zh-CN" dirty="0"/>
              <a:t> </a:t>
            </a:r>
            <a:r>
              <a:rPr lang="zh-CN" altLang="en-US" dirty="0"/>
              <a:t>一个屏幕编辑器</a:t>
            </a:r>
          </a:p>
          <a:p>
            <a:r>
              <a:rPr lang="zh-CN" altLang="en-US" sz="2400" dirty="0"/>
              <a:t>扩展的正则表达式 </a:t>
            </a:r>
            <a:r>
              <a:rPr lang="en-US" altLang="zh-CN" sz="2400" dirty="0"/>
              <a:t>Extended regular expression (ERE) </a:t>
            </a:r>
          </a:p>
          <a:p>
            <a:pPr lvl="1"/>
            <a:r>
              <a:rPr lang="en-US" altLang="zh-CN" dirty="0" err="1"/>
              <a:t>egrep</a:t>
            </a:r>
            <a:r>
              <a:rPr lang="en-US" altLang="zh-CN" dirty="0"/>
              <a:t> </a:t>
            </a:r>
            <a:r>
              <a:rPr lang="zh-CN" altLang="en-US" dirty="0"/>
              <a:t>按模式匹配文本</a:t>
            </a:r>
          </a:p>
          <a:p>
            <a:pPr lvl="1"/>
            <a:r>
              <a:rPr lang="en-US" altLang="zh-CN" dirty="0" err="1"/>
              <a:t>awk</a:t>
            </a:r>
            <a:r>
              <a:rPr lang="en-US" altLang="zh-CN" dirty="0"/>
              <a:t> </a:t>
            </a:r>
            <a:r>
              <a:rPr lang="zh-CN" altLang="en-US" dirty="0"/>
              <a:t>进行简单的文本处理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95</a:t>
            </a:fld>
            <a:endParaRPr lang="en-US" altLang="zh-CN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正则表达式的组成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正则表达式由一些普通字符和一些元字符（</a:t>
            </a:r>
            <a:r>
              <a:rPr lang="en-US" altLang="zh-CN" dirty="0" err="1"/>
              <a:t>metacharacters</a:t>
            </a:r>
            <a:r>
              <a:rPr lang="zh-CN" altLang="en-US" dirty="0"/>
              <a:t>）组成。</a:t>
            </a:r>
          </a:p>
          <a:p>
            <a:pPr lvl="1"/>
            <a:r>
              <a:rPr lang="zh-CN" altLang="en-US" dirty="0"/>
              <a:t>普通字符包括大小写的字母、数字（即所有非元字符）</a:t>
            </a:r>
          </a:p>
          <a:p>
            <a:pPr lvl="1"/>
            <a:r>
              <a:rPr lang="zh-CN" altLang="en-US" dirty="0"/>
              <a:t>元字符则具有特殊的含义 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96</a:t>
            </a:fld>
            <a:endParaRPr lang="en-US" altLang="zh-CN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正则表达式的元字符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97</a:t>
            </a:fld>
            <a:endParaRPr lang="en-US" altLang="zh-CN" dirty="0"/>
          </a:p>
        </p:txBody>
      </p:sp>
      <p:graphicFrame>
        <p:nvGraphicFramePr>
          <p:cNvPr id="7" name="Group 100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8862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38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6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384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元字符 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含义 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类型 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举例 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说明 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^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匹配首字符 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BRE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^x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以字符</a:t>
                      </a: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开始的字符串 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匹配尾字符 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BRE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x$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以</a:t>
                      </a: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字符结尾的字符串 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.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匹配任意一个字符 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BRE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l..e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love, life, live …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?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匹配任意一个可选字符 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ERE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xy?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x, xy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*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匹配零次或多次重复 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BRE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xy*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x, xy, xyy, xyyy …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+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匹配一次或多次重复 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ERE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xy+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xy, xyy, xyyy …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[…]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匹配任意一个字符 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BRE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[xyz]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x, y, z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()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对正则表达式分组 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ERE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(xy)+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xy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, </a:t>
                      </a:r>
                      <a:r>
                        <a:rPr kumimoji="0" lang="en-US" altLang="zh-CN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xyxy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, </a:t>
                      </a:r>
                      <a:r>
                        <a:rPr kumimoji="0" lang="en-US" altLang="zh-CN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xyxyxy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, … 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正则表达式的元字符（续）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98</a:t>
            </a:fld>
            <a:endParaRPr lang="en-US" altLang="zh-CN" dirty="0"/>
          </a:p>
        </p:txBody>
      </p:sp>
      <p:graphicFrame>
        <p:nvGraphicFramePr>
          <p:cNvPr id="7" name="Group 107"/>
          <p:cNvGraphicFramePr>
            <a:graphicFrameLocks noGrp="1"/>
          </p:cNvGraphicFramePr>
          <p:nvPr>
            <p:ph idx="1"/>
          </p:nvPr>
        </p:nvGraphicFramePr>
        <p:xfrm>
          <a:off x="251520" y="1412776"/>
          <a:ext cx="8775005" cy="4663758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84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4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45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94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025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元字符 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含义 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类型 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举例 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说明 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\{n\}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匹配</a:t>
                      </a: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</a:t>
                      </a: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次 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BRE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go\{2\}gle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google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\{n,\}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匹配最少</a:t>
                      </a: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</a:t>
                      </a: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次 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BRE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go\{2,\}gle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google, gooogle, goooogle …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\{n,m\}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匹配</a:t>
                      </a: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</a:t>
                      </a: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到</a:t>
                      </a: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</a:t>
                      </a: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次 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BRE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go\{2,4\}gle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google, gooogle, goooogle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{n}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匹配</a:t>
                      </a: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</a:t>
                      </a: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次 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ERE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go{2}gle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google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{n,}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匹配最少</a:t>
                      </a: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</a:t>
                      </a: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次 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ERE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go{2,}gle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google, gooogle, goooogle …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{n,m}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匹配</a:t>
                      </a: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</a:t>
                      </a: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到</a:t>
                      </a: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</a:t>
                      </a: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次 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ERE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go{2,4}gle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google, gooogle, goooogle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|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以或逻辑连接多个匹配 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ERE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good|bon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匹配 </a:t>
                      </a: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good </a:t>
                      </a: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或 </a:t>
                      </a: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bon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\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转义字符 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BRE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\*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* 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正则表达式的元字符（续</a:t>
            </a:r>
            <a:r>
              <a:rPr lang="en-US" altLang="zh-CN" b="1" dirty="0"/>
              <a:t>2</a:t>
            </a:r>
            <a:r>
              <a:rPr lang="zh-CN" altLang="en-US" b="1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/>
          <a:lstStyle/>
          <a:p>
            <a:r>
              <a:rPr lang="en-US" altLang="zh-CN" dirty="0"/>
              <a:t>POSIX RE </a:t>
            </a:r>
            <a:r>
              <a:rPr lang="zh-CN" altLang="en-US" dirty="0"/>
              <a:t>用于方括号之内的元字符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2023年9月17日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99</a:t>
            </a:fld>
            <a:endParaRPr lang="en-US" altLang="zh-CN" dirty="0"/>
          </a:p>
        </p:txBody>
      </p:sp>
      <p:graphicFrame>
        <p:nvGraphicFramePr>
          <p:cNvPr id="7" name="Group 58"/>
          <p:cNvGraphicFramePr>
            <a:graphicFrameLocks/>
          </p:cNvGraphicFramePr>
          <p:nvPr/>
        </p:nvGraphicFramePr>
        <p:xfrm>
          <a:off x="468313" y="2492896"/>
          <a:ext cx="8218487" cy="3428329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008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7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98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1787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元字符 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含义 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类型 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举例 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说明 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674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^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非（仅用于启始字符） 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BRE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[^xyz]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匹配</a:t>
                      </a: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xyz</a:t>
                      </a:r>
                      <a:r>
                        <a:rPr kumimoji="0" lang="zh-CN" alt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之外的任意一个字符 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787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-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用于指明字符范围</a:t>
                      </a:r>
                      <a:endParaRPr kumimoji="0" lang="en-US" altLang="zh-CN" sz="20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（不能是首字符和尾字符） 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BRE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[a-zA-Z]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匹配任意一个字母 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787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\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转义字符 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BRE 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[\.] 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.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CentOS-CH-PPT2">
  <a:themeElements>
    <a:clrScheme name="介绍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介绍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介绍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介绍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介绍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CentOS-CH-PPT2</Template>
  <TotalTime>19864</TotalTime>
  <Words>17353</Words>
  <Application>Microsoft Office PowerPoint</Application>
  <PresentationFormat>全屏显示(4:3)</PresentationFormat>
  <Paragraphs>2498</Paragraphs>
  <Slides>171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171</vt:i4>
      </vt:variant>
    </vt:vector>
  </HeadingPairs>
  <TitlesOfParts>
    <vt:vector size="185" baseType="lpstr">
      <vt:lpstr>Arial Unicode MS</vt:lpstr>
      <vt:lpstr>MSung Light SC</vt:lpstr>
      <vt:lpstr>黑体</vt:lpstr>
      <vt:lpstr>宋体</vt:lpstr>
      <vt:lpstr>Arial</vt:lpstr>
      <vt:lpstr>Calibri</vt:lpstr>
      <vt:lpstr>Courier New</vt:lpstr>
      <vt:lpstr>Garamond</vt:lpstr>
      <vt:lpstr>Helvetica</vt:lpstr>
      <vt:lpstr>Lucida Console</vt:lpstr>
      <vt:lpstr>Tahoma</vt:lpstr>
      <vt:lpstr>Times New Roman</vt:lpstr>
      <vt:lpstr>Wingdings</vt:lpstr>
      <vt:lpstr>CentOS-CH-PPT2</vt:lpstr>
      <vt:lpstr>第2章 Linux操作基础</vt:lpstr>
      <vt:lpstr>本章内容要点</vt:lpstr>
      <vt:lpstr>本章学习目标 </vt:lpstr>
      <vt:lpstr>Shell及其功能</vt:lpstr>
      <vt:lpstr>Shell</vt:lpstr>
      <vt:lpstr>Shell的重要功能</vt:lpstr>
      <vt:lpstr>命令解释过程</vt:lpstr>
      <vt:lpstr>Shell的主要版本</vt:lpstr>
      <vt:lpstr>Linux的元字符</vt:lpstr>
      <vt:lpstr>Linux命令格式</vt:lpstr>
      <vt:lpstr>命令基本格式</vt:lpstr>
      <vt:lpstr>Linux系统中 可执行文件的分类</vt:lpstr>
      <vt:lpstr>命令基本格式（续）</vt:lpstr>
      <vt:lpstr>命令基本格式举例</vt:lpstr>
      <vt:lpstr>Linux 常用命令</vt:lpstr>
      <vt:lpstr>目录和文件名的命名规则 </vt:lpstr>
      <vt:lpstr>通配符</vt:lpstr>
      <vt:lpstr>通配符使用举例</vt:lpstr>
      <vt:lpstr>Linux下的文件与目录</vt:lpstr>
      <vt:lpstr>文件的类型</vt:lpstr>
      <vt:lpstr>普通文件</vt:lpstr>
      <vt:lpstr>目录</vt:lpstr>
      <vt:lpstr>用户主目录</vt:lpstr>
      <vt:lpstr>符号链接</vt:lpstr>
      <vt:lpstr>硬链接和软链接的比较 </vt:lpstr>
      <vt:lpstr>设备文件</vt:lpstr>
      <vt:lpstr>Linux下设备的使用</vt:lpstr>
      <vt:lpstr>套接字和命名管道</vt:lpstr>
      <vt:lpstr>Linux 的目录结构</vt:lpstr>
      <vt:lpstr>Linux 的目录结构</vt:lpstr>
      <vt:lpstr>文件和目录操作命令</vt:lpstr>
      <vt:lpstr>常用的目录操作命令</vt:lpstr>
      <vt:lpstr>当前工作目录</vt:lpstr>
      <vt:lpstr>路径 (path)</vt:lpstr>
      <vt:lpstr>ls命令</vt:lpstr>
      <vt:lpstr>ls命令选项</vt:lpstr>
      <vt:lpstr>ls命令举例</vt:lpstr>
      <vt:lpstr>mkdir和tree命令举例</vt:lpstr>
      <vt:lpstr>pwd和cd命令举例</vt:lpstr>
      <vt:lpstr>常用的文件操作命令</vt:lpstr>
      <vt:lpstr>touch命令</vt:lpstr>
      <vt:lpstr>touch命令举例</vt:lpstr>
      <vt:lpstr>文件的时间戳</vt:lpstr>
      <vt:lpstr>判断文件类型</vt:lpstr>
      <vt:lpstr>cp命令</vt:lpstr>
      <vt:lpstr>cp命令的常用选项</vt:lpstr>
      <vt:lpstr>cp命令举例</vt:lpstr>
      <vt:lpstr>ln命令</vt:lpstr>
      <vt:lpstr>mv和rm命令举例</vt:lpstr>
      <vt:lpstr>find命令</vt:lpstr>
      <vt:lpstr>find 命令——选项表达式</vt:lpstr>
      <vt:lpstr>find命令举例（1）</vt:lpstr>
      <vt:lpstr>find 命令 ——条件表达式（1）文件名</vt:lpstr>
      <vt:lpstr>find命令举例（2）</vt:lpstr>
      <vt:lpstr>find 命令 ——条件表达式（2）文件名续</vt:lpstr>
      <vt:lpstr>find命令举例（3）</vt:lpstr>
      <vt:lpstr>find 命令 ——条件表达式（3）时间属性</vt:lpstr>
      <vt:lpstr>find命令举例（4）</vt:lpstr>
      <vt:lpstr>find 命令 ——条件表达式（4）时间属性续</vt:lpstr>
      <vt:lpstr>find命令举例（5）</vt:lpstr>
      <vt:lpstr>find 命令 ——条件表达式（5）用户和组</vt:lpstr>
      <vt:lpstr>find命令举例（6）</vt:lpstr>
      <vt:lpstr>find 命令 ——条件表达式（6）文件权限</vt:lpstr>
      <vt:lpstr>find命令举例（7）</vt:lpstr>
      <vt:lpstr>find 命令 ——条件表达式（7）类型和大小</vt:lpstr>
      <vt:lpstr>find命令举例（8）</vt:lpstr>
      <vt:lpstr>find 命令—— 组合条件表达式</vt:lpstr>
      <vt:lpstr>find命令举例（9）</vt:lpstr>
      <vt:lpstr>find 命令——动作表达式</vt:lpstr>
      <vt:lpstr>find命令举例（10）</vt:lpstr>
      <vt:lpstr>find命令举例（10）续</vt:lpstr>
      <vt:lpstr>find命令举例（10）续2</vt:lpstr>
      <vt:lpstr>find命令举例（11）</vt:lpstr>
      <vt:lpstr>文件打包和压缩命令</vt:lpstr>
      <vt:lpstr>常用的文件打包和压缩命令</vt:lpstr>
      <vt:lpstr>打包和压缩文件的文件后缀</vt:lpstr>
      <vt:lpstr>gzip</vt:lpstr>
      <vt:lpstr>gizp命令</vt:lpstr>
      <vt:lpstr>gizp命令举例</vt:lpstr>
      <vt:lpstr>bzip2</vt:lpstr>
      <vt:lpstr>bzip2命令举例</vt:lpstr>
      <vt:lpstr>zip/unzip</vt:lpstr>
      <vt:lpstr>rar和7za</vt:lpstr>
      <vt:lpstr>tar</vt:lpstr>
      <vt:lpstr>tar命令举例</vt:lpstr>
      <vt:lpstr>在BASH中提高工作效率</vt:lpstr>
      <vt:lpstr>命令补全</vt:lpstr>
      <vt:lpstr>命令补全举例</vt:lpstr>
      <vt:lpstr>命令历史</vt:lpstr>
      <vt:lpstr>命令历史（续）</vt:lpstr>
      <vt:lpstr>命令别名</vt:lpstr>
      <vt:lpstr>命令别名（续）</vt:lpstr>
      <vt:lpstr>正则表达式</vt:lpstr>
      <vt:lpstr>正则表达式</vt:lpstr>
      <vt:lpstr>支持 RE 的文本处理工具 </vt:lpstr>
      <vt:lpstr>正则表达式的组成</vt:lpstr>
      <vt:lpstr>正则表达式的元字符</vt:lpstr>
      <vt:lpstr>正则表达式的元字符（续）</vt:lpstr>
      <vt:lpstr>正则表达式的元字符（续2）</vt:lpstr>
      <vt:lpstr>正则表达式举例 1</vt:lpstr>
      <vt:lpstr>正则表达式举例 2</vt:lpstr>
      <vt:lpstr>文本文件操作命令</vt:lpstr>
      <vt:lpstr>常用的文本文件提取命令</vt:lpstr>
      <vt:lpstr>文本显示命令举例</vt:lpstr>
      <vt:lpstr>grep 简介</vt:lpstr>
      <vt:lpstr>grep 命令</vt:lpstr>
      <vt:lpstr>grep命令选项</vt:lpstr>
      <vt:lpstr>grep命令举例</vt:lpstr>
      <vt:lpstr>grep命令举例续</vt:lpstr>
      <vt:lpstr>常用的文本文件分析命令</vt:lpstr>
      <vt:lpstr>wc命令</vt:lpstr>
      <vt:lpstr>sort命令</vt:lpstr>
      <vt:lpstr>sort命令举例</vt:lpstr>
      <vt:lpstr>常用的文本文件处理命令</vt:lpstr>
      <vt:lpstr>sed 简介</vt:lpstr>
      <vt:lpstr>sed 的工作方式</vt:lpstr>
      <vt:lpstr>sed命令</vt:lpstr>
      <vt:lpstr>sed命令举例</vt:lpstr>
      <vt:lpstr>iconv命令</vt:lpstr>
      <vt:lpstr>iconv命令举例</vt:lpstr>
      <vt:lpstr>Vim文本编辑器</vt:lpstr>
      <vt:lpstr>常用的文本编辑器</vt:lpstr>
      <vt:lpstr>vi简介</vt:lpstr>
      <vt:lpstr>vi 的进入</vt:lpstr>
      <vt:lpstr>Vi 的3种运行模式</vt:lpstr>
      <vt:lpstr>Vi 的 Normal 模式</vt:lpstr>
      <vt:lpstr>Vi 的 Insert 模式</vt:lpstr>
      <vt:lpstr>Vi 的 Command 模式</vt:lpstr>
      <vt:lpstr>Normal模式下的基本操作</vt:lpstr>
      <vt:lpstr>Command 模式下的基本操作</vt:lpstr>
      <vt:lpstr>Command 模式 ——设置 Vi 环境</vt:lpstr>
      <vt:lpstr>信息显示命令</vt:lpstr>
      <vt:lpstr>常用的系统信息显示命令</vt:lpstr>
      <vt:lpstr>常用的资源显示命令</vt:lpstr>
      <vt:lpstr>常用的用户相关显示命令</vt:lpstr>
      <vt:lpstr>常用的网络信息显示命令</vt:lpstr>
      <vt:lpstr>进一步使用 Shell</vt:lpstr>
      <vt:lpstr>标准输入/输出设备</vt:lpstr>
      <vt:lpstr>标准输入/输出举例</vt:lpstr>
      <vt:lpstr>重定向（Redirection ）</vt:lpstr>
      <vt:lpstr>重定向符</vt:lpstr>
      <vt:lpstr>重定向举例</vt:lpstr>
      <vt:lpstr>输出重定向与空设备</vt:lpstr>
      <vt:lpstr>管道的引入</vt:lpstr>
      <vt:lpstr>管道（ Pipe ）</vt:lpstr>
      <vt:lpstr>管道应用举例（1）</vt:lpstr>
      <vt:lpstr>管道应用举例（2）</vt:lpstr>
      <vt:lpstr>管道应用举例（3）</vt:lpstr>
      <vt:lpstr>管道应用举例（4）</vt:lpstr>
      <vt:lpstr>管道应用举例（5）</vt:lpstr>
      <vt:lpstr>T型管道（tee）</vt:lpstr>
      <vt:lpstr>命令替换 （ Command Substitution ）</vt:lpstr>
      <vt:lpstr>命令组合</vt:lpstr>
      <vt:lpstr>Shell变量 和 Shell环境</vt:lpstr>
      <vt:lpstr>Shell 变量</vt:lpstr>
      <vt:lpstr>用户自定义变量</vt:lpstr>
      <vt:lpstr>引用</vt:lpstr>
      <vt:lpstr>强引用和弱引用</vt:lpstr>
      <vt:lpstr>命令行执行过程</vt:lpstr>
      <vt:lpstr>Shell 变量的作用域</vt:lpstr>
      <vt:lpstr>export 命令</vt:lpstr>
      <vt:lpstr>Shell环境变量</vt:lpstr>
      <vt:lpstr>常见的 Shell 环境变量</vt:lpstr>
      <vt:lpstr>Shell变量的 查询、显示和取消</vt:lpstr>
      <vt:lpstr>用户工作环境</vt:lpstr>
      <vt:lpstr>设置用户工作环境</vt:lpstr>
      <vt:lpstr>登录 shell 和非登录 shell  的启动过程</vt:lpstr>
      <vt:lpstr>本章思考题</vt:lpstr>
      <vt:lpstr>本章思考题</vt:lpstr>
      <vt:lpstr>本章实验</vt:lpstr>
      <vt:lpstr>进一步学习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第3章 字符界面操作进阶</dc:title>
  <dc:creator>osmond</dc:creator>
  <cp:lastModifiedBy>ping wang</cp:lastModifiedBy>
  <cp:revision>768</cp:revision>
  <dcterms:created xsi:type="dcterms:W3CDTF">2011-05-27T16:57:53Z</dcterms:created>
  <dcterms:modified xsi:type="dcterms:W3CDTF">2023-09-17T09:03:31Z</dcterms:modified>
</cp:coreProperties>
</file>