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3"/>
    <p:sldId id="257" r:id="rId4"/>
    <p:sldId id="268" r:id="rId5"/>
    <p:sldId id="336" r:id="rId6"/>
    <p:sldId id="337" r:id="rId7"/>
    <p:sldId id="266" r:id="rId8"/>
    <p:sldId id="338" r:id="rId9"/>
    <p:sldId id="260" r:id="rId10"/>
    <p:sldId id="261" r:id="rId11"/>
    <p:sldId id="262" r:id="rId12"/>
    <p:sldId id="263" r:id="rId13"/>
    <p:sldId id="264" r:id="rId14"/>
    <p:sldId id="265" r:id="rId15"/>
    <p:sldId id="267" r:id="rId16"/>
    <p:sldId id="334" r:id="rId17"/>
    <p:sldId id="333" r:id="rId18"/>
    <p:sldId id="335" r:id="rId19"/>
    <p:sldId id="332" r:id="rId20"/>
    <p:sldId id="309" r:id="rId21"/>
    <p:sldId id="311" r:id="rId22"/>
    <p:sldId id="313" r:id="rId23"/>
    <p:sldId id="339" r:id="rId24"/>
    <p:sldId id="345" r:id="rId25"/>
    <p:sldId id="346" r:id="rId26"/>
    <p:sldId id="347" r:id="rId27"/>
    <p:sldId id="348" r:id="rId28"/>
    <p:sldId id="349" r:id="rId29"/>
    <p:sldId id="350" r:id="rId30"/>
    <p:sldId id="344" r:id="rId31"/>
    <p:sldId id="276" r:id="rId32"/>
    <p:sldId id="284" r:id="rId33"/>
    <p:sldId id="285" r:id="rId34"/>
    <p:sldId id="316" r:id="rId35"/>
    <p:sldId id="277" r:id="rId36"/>
    <p:sldId id="317" r:id="rId37"/>
    <p:sldId id="287" r:id="rId38"/>
    <p:sldId id="278" r:id="rId39"/>
    <p:sldId id="280" r:id="rId40"/>
    <p:sldId id="355" r:id="rId41"/>
    <p:sldId id="318" r:id="rId42"/>
    <p:sldId id="319" r:id="rId43"/>
    <p:sldId id="282" r:id="rId44"/>
    <p:sldId id="320" r:id="rId45"/>
    <p:sldId id="321" r:id="rId46"/>
    <p:sldId id="357" r:id="rId47"/>
    <p:sldId id="323" r:id="rId48"/>
    <p:sldId id="324" r:id="rId49"/>
    <p:sldId id="325" r:id="rId50"/>
    <p:sldId id="326" r:id="rId51"/>
    <p:sldId id="327" r:id="rId52"/>
    <p:sldId id="328" r:id="rId53"/>
    <p:sldId id="329" r:id="rId54"/>
    <p:sldId id="330" r:id="rId55"/>
    <p:sldId id="352" r:id="rId56"/>
    <p:sldId id="353" r:id="rId57"/>
    <p:sldId id="354" r:id="rId58"/>
    <p:sldId id="305" r:id="rId59"/>
    <p:sldId id="351" r:id="rId60"/>
    <p:sldId id="356" r:id="rId61"/>
    <p:sldId id="299" r:id="rId62"/>
    <p:sldId id="300" r:id="rId63"/>
    <p:sldId id="301" r:id="rId64"/>
    <p:sldId id="302" r:id="rId65"/>
    <p:sldId id="303" r:id="rId66"/>
    <p:sldId id="281" r:id="rId67"/>
    <p:sldId id="288" r:id="rId68"/>
    <p:sldId id="304" r:id="rId69"/>
    <p:sldId id="295" r:id="rId70"/>
    <p:sldId id="296" r:id="rId71"/>
  </p:sldIdLst>
  <p:sldSz cx="12192000" cy="6858000"/>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8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gs" Target="tags/tag1.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46624-4589-4D94-80DB-A6CF4E6E29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35581-FFFA-43AF-9176-C865DD13C35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A3C7673-61E1-4F48-AD3D-9FA12EAA5C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F2944E-2676-41F0-B787-8EC362BF18E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C7673-61E1-4F48-AD3D-9FA12EAA5C5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2944E-2676-41F0-B787-8EC362BF18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bash.cyberciti.biz/guide/Read_command" TargetMode="External"/><Relationship Id="rId1" Type="http://schemas.openxmlformats.org/officeDocument/2006/relationships/hyperlink" Target="https://bash.cyberciti.biz/guide/$IF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Writing Simple Shell Scripts</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bash </a:t>
            </a:r>
            <a:r>
              <a:rPr lang="zh-CN" altLang="en-US" dirty="0"/>
              <a:t>中的参数扩展</a:t>
            </a:r>
            <a:endParaRPr lang="zh-CN" altLang="en-US" dirty="0"/>
          </a:p>
        </p:txBody>
      </p:sp>
      <p:sp>
        <p:nvSpPr>
          <p:cNvPr id="3" name="内容占位符 2"/>
          <p:cNvSpPr>
            <a:spLocks noGrp="1"/>
          </p:cNvSpPr>
          <p:nvPr>
            <p:ph idx="1"/>
          </p:nvPr>
        </p:nvSpPr>
        <p:spPr/>
        <p:txBody>
          <a:bodyPr/>
          <a:lstStyle/>
          <a:p>
            <a:r>
              <a:rPr lang="en-US" altLang="zh-CN" sz="2400" dirty="0"/>
              <a:t>${</a:t>
            </a:r>
            <a:r>
              <a:rPr lang="en-US" altLang="zh-CN" sz="2400" dirty="0" err="1"/>
              <a:t>var</a:t>
            </a:r>
            <a:r>
              <a:rPr lang="en-US" altLang="zh-CN" sz="2400" dirty="0"/>
              <a:t>:-value}:      If variable is unset or empty, expand this to value.</a:t>
            </a:r>
            <a:endParaRPr lang="en-US" altLang="zh-CN" sz="2400" dirty="0"/>
          </a:p>
        </p:txBody>
      </p:sp>
      <p:sp>
        <p:nvSpPr>
          <p:cNvPr id="4" name="矩形 3"/>
          <p:cNvSpPr/>
          <p:nvPr/>
        </p:nvSpPr>
        <p:spPr>
          <a:xfrm>
            <a:off x="1607388" y="2775647"/>
            <a:ext cx="6096000" cy="2031325"/>
          </a:xfrm>
          <a:prstGeom prst="rect">
            <a:avLst/>
          </a:prstGeom>
        </p:spPr>
        <p:txBody>
          <a:bodyPr>
            <a:spAutoFit/>
          </a:bodyPr>
          <a:lstStyle/>
          <a:p>
            <a:r>
              <a:rPr lang="en-US" altLang="zh-CN" b="1" dirty="0">
                <a:latin typeface="CourierStd-Bold"/>
              </a:rPr>
              <a:t>$ THIS="Example"</a:t>
            </a:r>
            <a:endParaRPr lang="en-US" altLang="zh-CN" b="1" dirty="0">
              <a:latin typeface="CourierStd-Bold"/>
            </a:endParaRPr>
          </a:p>
          <a:p>
            <a:r>
              <a:rPr lang="en-US" altLang="zh-CN" b="1" dirty="0">
                <a:latin typeface="CourierStd-Bold"/>
              </a:rPr>
              <a:t>$ THIS=${THIS:-"Not Set"}</a:t>
            </a:r>
            <a:endParaRPr lang="en-US" altLang="zh-CN" b="1" dirty="0">
              <a:latin typeface="CourierStd-Bold"/>
            </a:endParaRPr>
          </a:p>
          <a:p>
            <a:r>
              <a:rPr lang="en-US" altLang="zh-CN" b="1" dirty="0">
                <a:latin typeface="CourierStd-Bold"/>
              </a:rPr>
              <a:t>$ THAT=${THAT:-"Not Set"}</a:t>
            </a:r>
            <a:endParaRPr lang="en-US" altLang="zh-CN" b="1" dirty="0">
              <a:latin typeface="CourierStd-Bold"/>
            </a:endParaRPr>
          </a:p>
          <a:p>
            <a:r>
              <a:rPr lang="en-US" altLang="zh-CN" b="1" dirty="0">
                <a:latin typeface="CourierStd-Bold"/>
              </a:rPr>
              <a:t>$ echo $THIS</a:t>
            </a:r>
            <a:endParaRPr lang="en-US" altLang="zh-CN" b="1" dirty="0">
              <a:latin typeface="CourierStd-Bold"/>
            </a:endParaRPr>
          </a:p>
          <a:p>
            <a:r>
              <a:rPr lang="en-US" altLang="zh-CN" dirty="0">
                <a:latin typeface="CourierStd"/>
              </a:rPr>
              <a:t>Example</a:t>
            </a:r>
            <a:endParaRPr lang="en-US" altLang="zh-CN" dirty="0">
              <a:latin typeface="CourierStd"/>
            </a:endParaRPr>
          </a:p>
          <a:p>
            <a:r>
              <a:rPr lang="en-US" altLang="zh-CN" b="1" dirty="0">
                <a:latin typeface="CourierStd-Bold"/>
              </a:rPr>
              <a:t>$ echo $THAT</a:t>
            </a:r>
            <a:endParaRPr lang="en-US" altLang="zh-CN" b="1" dirty="0">
              <a:latin typeface="CourierStd-Bold"/>
            </a:endParaRPr>
          </a:p>
          <a:p>
            <a:r>
              <a:rPr lang="en-US" altLang="zh-CN" dirty="0">
                <a:latin typeface="CourierStd"/>
              </a:rPr>
              <a:t>Not Set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5442"/>
            <a:ext cx="10515600" cy="5771521"/>
          </a:xfrm>
        </p:spPr>
        <p:txBody>
          <a:bodyPr/>
          <a:lstStyle/>
          <a:p>
            <a:pPr marL="457200" lvl="1" indent="0">
              <a:buNone/>
            </a:pPr>
            <a:r>
              <a:rPr lang="zh-CN" altLang="en-US" sz="2000" b="1" dirty="0"/>
              <a:t>模式匹配替换结构</a:t>
            </a:r>
            <a:endParaRPr lang="en-US" altLang="zh-CN" sz="2000" b="1" dirty="0"/>
          </a:p>
          <a:p>
            <a:pPr lvl="1"/>
            <a:r>
              <a:rPr lang="en-US" altLang="zh-CN" sz="2000" dirty="0"/>
              <a:t>${</a:t>
            </a:r>
            <a:r>
              <a:rPr lang="en-US" altLang="zh-CN" sz="2000" dirty="0" err="1"/>
              <a:t>var#pattern</a:t>
            </a:r>
            <a:r>
              <a:rPr lang="en-US" altLang="zh-CN" sz="2000" dirty="0"/>
              <a:t>}:   Chop the shortest match for pattern from the front of var’s value.</a:t>
            </a:r>
            <a:endParaRPr lang="en-US" altLang="zh-CN" sz="2000" dirty="0"/>
          </a:p>
          <a:p>
            <a:pPr lvl="1"/>
            <a:r>
              <a:rPr lang="en-US" altLang="zh-CN" sz="2000" dirty="0"/>
              <a:t>${var##pattern}: Chop the longest match for pattern from the front of var’s value.</a:t>
            </a:r>
            <a:endParaRPr lang="en-US" altLang="zh-CN" sz="2000" dirty="0"/>
          </a:p>
          <a:p>
            <a:pPr lvl="1"/>
            <a:r>
              <a:rPr lang="en-US" altLang="zh-CN" sz="2000" dirty="0"/>
              <a:t>${</a:t>
            </a:r>
            <a:r>
              <a:rPr lang="en-US" altLang="zh-CN" sz="2000" dirty="0" err="1"/>
              <a:t>var%pattern</a:t>
            </a:r>
            <a:r>
              <a:rPr lang="en-US" altLang="zh-CN" sz="2000" dirty="0"/>
              <a:t>}:    Chop the shortest match for pattern from the end of </a:t>
            </a:r>
            <a:r>
              <a:rPr lang="en-US" altLang="zh-CN" sz="2000" dirty="0" err="1"/>
              <a:t>var’s</a:t>
            </a:r>
            <a:r>
              <a:rPr lang="en-US" altLang="zh-CN" sz="2000" dirty="0"/>
              <a:t> value.</a:t>
            </a:r>
            <a:endParaRPr lang="en-US" altLang="zh-CN" sz="2000" dirty="0"/>
          </a:p>
          <a:p>
            <a:pPr lvl="1"/>
            <a:r>
              <a:rPr lang="en-US" altLang="zh-CN" sz="2000" dirty="0"/>
              <a:t>${</a:t>
            </a:r>
            <a:r>
              <a:rPr lang="en-US" altLang="zh-CN" sz="2000" dirty="0" err="1"/>
              <a:t>var</a:t>
            </a:r>
            <a:r>
              <a:rPr lang="en-US" altLang="zh-CN" sz="2000" dirty="0"/>
              <a:t>%%pattern}:   Chop the longest match for pattern from the end of </a:t>
            </a:r>
            <a:r>
              <a:rPr lang="en-US" altLang="zh-CN" sz="2000" dirty="0" err="1"/>
              <a:t>var’s</a:t>
            </a:r>
            <a:r>
              <a:rPr lang="en-US" altLang="zh-CN" sz="2000" dirty="0"/>
              <a:t> value.</a:t>
            </a:r>
            <a:endParaRPr lang="en-US" altLang="zh-CN" sz="2000" dirty="0"/>
          </a:p>
          <a:p>
            <a:pPr lvl="1"/>
            <a:endParaRPr lang="zh-CN" altLang="en-US" dirty="0"/>
          </a:p>
        </p:txBody>
      </p:sp>
      <p:sp>
        <p:nvSpPr>
          <p:cNvPr id="4" name="矩形 3"/>
          <p:cNvSpPr/>
          <p:nvPr/>
        </p:nvSpPr>
        <p:spPr>
          <a:xfrm>
            <a:off x="1250830" y="2303253"/>
            <a:ext cx="9282023" cy="1477328"/>
          </a:xfrm>
          <a:prstGeom prst="rect">
            <a:avLst/>
          </a:prstGeom>
        </p:spPr>
        <p:txBody>
          <a:bodyPr wrap="square">
            <a:spAutoFit/>
          </a:bodyPr>
          <a:lstStyle/>
          <a:p>
            <a:r>
              <a:rPr lang="en-US" altLang="zh-CN" b="1" dirty="0">
                <a:latin typeface="CourierStd-Bold"/>
              </a:rPr>
              <a:t>MYFILENAME=/home/</a:t>
            </a:r>
            <a:r>
              <a:rPr lang="en-US" altLang="zh-CN" b="1" dirty="0" err="1">
                <a:latin typeface="CourierStd-Bold"/>
              </a:rPr>
              <a:t>digby</a:t>
            </a:r>
            <a:r>
              <a:rPr lang="en-US" altLang="zh-CN" b="1" dirty="0">
                <a:latin typeface="CourierStd-Bold"/>
              </a:rPr>
              <a:t>/myfile.txt</a:t>
            </a:r>
            <a:r>
              <a:rPr lang="en-US" altLang="zh-CN" dirty="0">
                <a:latin typeface="OfficinaSerifStd-Book"/>
              </a:rPr>
              <a:t>: Sets the value of </a:t>
            </a:r>
            <a:r>
              <a:rPr lang="en-US" altLang="zh-CN" dirty="0">
                <a:latin typeface="CourierStd"/>
              </a:rPr>
              <a:t>MYFILENAME</a:t>
            </a:r>
            <a:endParaRPr lang="en-US" altLang="zh-CN" dirty="0">
              <a:latin typeface="CourierStd"/>
            </a:endParaRPr>
          </a:p>
          <a:p>
            <a:r>
              <a:rPr lang="en-US" altLang="zh-CN" b="1" dirty="0">
                <a:latin typeface="CourierStd-Bold"/>
              </a:rPr>
              <a:t>FILE=${MYFILENAME##*/}		  </a:t>
            </a:r>
            <a:r>
              <a:rPr lang="en-US" altLang="zh-CN" dirty="0">
                <a:latin typeface="OfficinaSerifStd-Book"/>
              </a:rPr>
              <a:t>: </a:t>
            </a:r>
            <a:r>
              <a:rPr lang="en-US" altLang="zh-CN" dirty="0">
                <a:latin typeface="CourierStd"/>
              </a:rPr>
              <a:t>FILE </a:t>
            </a:r>
            <a:r>
              <a:rPr lang="en-US" altLang="zh-CN" dirty="0">
                <a:latin typeface="OfficinaSerifStd-Book"/>
              </a:rPr>
              <a:t>becomes </a:t>
            </a:r>
            <a:r>
              <a:rPr lang="en-US" altLang="zh-CN" dirty="0">
                <a:latin typeface="CourierStd"/>
              </a:rPr>
              <a:t>myfile.txt</a:t>
            </a:r>
            <a:endParaRPr lang="en-US" altLang="zh-CN" dirty="0">
              <a:latin typeface="CourierStd"/>
            </a:endParaRPr>
          </a:p>
          <a:p>
            <a:r>
              <a:rPr lang="en-US" altLang="zh-CN" b="1" dirty="0">
                <a:latin typeface="CourierStd-Bold"/>
              </a:rPr>
              <a:t>DIR=${MYFILENAME%/*}		  </a:t>
            </a:r>
            <a:r>
              <a:rPr lang="en-US" altLang="zh-CN" dirty="0">
                <a:latin typeface="OfficinaSerifStd-Book"/>
              </a:rPr>
              <a:t>: </a:t>
            </a:r>
            <a:r>
              <a:rPr lang="en-US" altLang="zh-CN" dirty="0">
                <a:latin typeface="CourierStd"/>
              </a:rPr>
              <a:t>DIR </a:t>
            </a:r>
            <a:r>
              <a:rPr lang="en-US" altLang="zh-CN" dirty="0">
                <a:latin typeface="OfficinaSerifStd-Book"/>
              </a:rPr>
              <a:t>becomes </a:t>
            </a:r>
            <a:r>
              <a:rPr lang="en-US" altLang="zh-CN" dirty="0">
                <a:latin typeface="CourierStd"/>
              </a:rPr>
              <a:t>/home/</a:t>
            </a:r>
            <a:r>
              <a:rPr lang="en-US" altLang="zh-CN" dirty="0" err="1">
                <a:latin typeface="CourierStd"/>
              </a:rPr>
              <a:t>digby</a:t>
            </a:r>
            <a:endParaRPr lang="en-US" altLang="zh-CN" dirty="0">
              <a:latin typeface="CourierStd"/>
            </a:endParaRPr>
          </a:p>
          <a:p>
            <a:r>
              <a:rPr lang="en-US" altLang="zh-CN" b="1" dirty="0">
                <a:latin typeface="CourierStd-Bold"/>
              </a:rPr>
              <a:t>NAME=${FILE%.*}			  </a:t>
            </a:r>
            <a:r>
              <a:rPr lang="en-US" altLang="zh-CN" dirty="0">
                <a:latin typeface="OfficinaSerifStd-Book"/>
              </a:rPr>
              <a:t>: </a:t>
            </a:r>
            <a:r>
              <a:rPr lang="en-US" altLang="zh-CN" dirty="0">
                <a:latin typeface="CourierStd"/>
              </a:rPr>
              <a:t>NAME </a:t>
            </a:r>
            <a:r>
              <a:rPr lang="en-US" altLang="zh-CN" dirty="0">
                <a:latin typeface="OfficinaSerifStd-Book"/>
              </a:rPr>
              <a:t>becomes </a:t>
            </a:r>
            <a:r>
              <a:rPr lang="en-US" altLang="zh-CN" dirty="0" err="1">
                <a:latin typeface="CourierStd"/>
              </a:rPr>
              <a:t>myfile</a:t>
            </a:r>
            <a:endParaRPr lang="en-US" altLang="zh-CN" dirty="0">
              <a:latin typeface="CourierStd"/>
            </a:endParaRPr>
          </a:p>
          <a:p>
            <a:r>
              <a:rPr lang="en-US" altLang="zh-CN" b="1" dirty="0">
                <a:latin typeface="CourierStd-Bold"/>
              </a:rPr>
              <a:t>EXTENSION=${FILE##*.}		  </a:t>
            </a:r>
            <a:r>
              <a:rPr lang="en-US" altLang="zh-CN" dirty="0">
                <a:latin typeface="OfficinaSerifStd-Book"/>
              </a:rPr>
              <a:t>: </a:t>
            </a:r>
            <a:r>
              <a:rPr lang="en-US" altLang="zh-CN" dirty="0">
                <a:latin typeface="CourierStd"/>
              </a:rPr>
              <a:t>EXTENSION </a:t>
            </a:r>
            <a:r>
              <a:rPr lang="en-US" altLang="zh-CN" dirty="0">
                <a:latin typeface="OfficinaSerifStd-Book"/>
              </a:rPr>
              <a:t>becomes </a:t>
            </a:r>
            <a:r>
              <a:rPr lang="en-US" altLang="zh-CN" dirty="0">
                <a:latin typeface="CourierStd"/>
              </a:rPr>
              <a:t>txt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 </a:t>
            </a:r>
            <a:r>
              <a:rPr lang="en-US" altLang="zh-CN" dirty="0"/>
              <a:t>shell </a:t>
            </a:r>
            <a:r>
              <a:rPr lang="zh-CN" altLang="en-US" dirty="0"/>
              <a:t>脚本中进行算术运算</a:t>
            </a:r>
            <a:endParaRPr lang="zh-CN" altLang="en-US" dirty="0"/>
          </a:p>
        </p:txBody>
      </p:sp>
      <p:sp>
        <p:nvSpPr>
          <p:cNvPr id="3" name="内容占位符 2"/>
          <p:cNvSpPr>
            <a:spLocks noGrp="1"/>
          </p:cNvSpPr>
          <p:nvPr>
            <p:ph idx="1"/>
          </p:nvPr>
        </p:nvSpPr>
        <p:spPr/>
        <p:txBody>
          <a:bodyPr/>
          <a:lstStyle/>
          <a:p>
            <a:r>
              <a:rPr lang="en-US" altLang="zh-CN" dirty="0"/>
              <a:t>Bash </a:t>
            </a:r>
            <a:r>
              <a:rPr lang="zh-CN" altLang="en-US" dirty="0"/>
              <a:t>使用无类型变量，这意味着它通常将变量视为文本字符串，但如果你需要，也可以更改它们</a:t>
            </a:r>
            <a:endParaRPr lang="zh-CN" altLang="en-US" dirty="0"/>
          </a:p>
          <a:p>
            <a:r>
              <a:rPr lang="en-US" altLang="zh-CN" dirty="0"/>
              <a:t>declare - </a:t>
            </a:r>
            <a:r>
              <a:rPr lang="zh-CN" altLang="en-US" dirty="0"/>
              <a:t>声明变量并赋予其属性。</a:t>
            </a:r>
            <a:endParaRPr lang="zh-CN" altLang="en-US" dirty="0"/>
          </a:p>
          <a:p>
            <a:r>
              <a:rPr lang="zh-CN" altLang="en-US" dirty="0"/>
              <a:t>可以使用内置的 </a:t>
            </a:r>
            <a:r>
              <a:rPr lang="en-US" altLang="zh-CN" dirty="0"/>
              <a:t>let </a:t>
            </a:r>
            <a:r>
              <a:rPr lang="zh-CN" altLang="en-US" dirty="0"/>
              <a:t>命令或外部的 </a:t>
            </a:r>
            <a:r>
              <a:rPr lang="en-US" altLang="zh-CN" dirty="0"/>
              <a:t>expr </a:t>
            </a:r>
            <a:r>
              <a:rPr lang="zh-CN" altLang="en-US" dirty="0"/>
              <a:t>或 </a:t>
            </a:r>
            <a:r>
              <a:rPr lang="en-US" altLang="zh-CN" dirty="0" err="1"/>
              <a:t>bc</a:t>
            </a:r>
            <a:r>
              <a:rPr lang="en-US" altLang="zh-CN" dirty="0"/>
              <a:t> </a:t>
            </a:r>
            <a:r>
              <a:rPr lang="zh-CN" altLang="en-US" dirty="0"/>
              <a:t>命令进行整数运算。</a:t>
            </a:r>
            <a:endParaRPr lang="zh-CN" altLang="en-US" dirty="0"/>
          </a:p>
        </p:txBody>
      </p:sp>
      <p:sp>
        <p:nvSpPr>
          <p:cNvPr id="4" name="矩形 3"/>
          <p:cNvSpPr/>
          <p:nvPr/>
        </p:nvSpPr>
        <p:spPr>
          <a:xfrm>
            <a:off x="1081177" y="4113695"/>
            <a:ext cx="9227389" cy="1477328"/>
          </a:xfrm>
          <a:prstGeom prst="rect">
            <a:avLst/>
          </a:prstGeom>
        </p:spPr>
        <p:txBody>
          <a:bodyPr wrap="square">
            <a:spAutoFit/>
          </a:bodyPr>
          <a:lstStyle/>
          <a:p>
            <a:r>
              <a:rPr lang="en-US" altLang="zh-CN" dirty="0">
                <a:latin typeface="CourierStd"/>
              </a:rPr>
              <a:t>BIGNUM=1024</a:t>
            </a:r>
            <a:endParaRPr lang="en-US" altLang="zh-CN" dirty="0">
              <a:latin typeface="CourierStd"/>
            </a:endParaRPr>
          </a:p>
          <a:p>
            <a:r>
              <a:rPr lang="en-US" altLang="zh-CN" dirty="0">
                <a:latin typeface="CourierStd"/>
              </a:rPr>
              <a:t>let RESULT=$BIGNUM/16</a:t>
            </a:r>
            <a:endParaRPr lang="en-US" altLang="zh-CN" dirty="0">
              <a:latin typeface="CourierStd"/>
            </a:endParaRPr>
          </a:p>
          <a:p>
            <a:r>
              <a:rPr lang="en-US" altLang="zh-CN" dirty="0">
                <a:latin typeface="CourierStd"/>
              </a:rPr>
              <a:t>RESULT=`expr $BIGNUM / 16`</a:t>
            </a:r>
            <a:endParaRPr lang="en-US" altLang="zh-CN" dirty="0">
              <a:latin typeface="CourierStd"/>
            </a:endParaRPr>
          </a:p>
          <a:p>
            <a:r>
              <a:rPr lang="en-US" altLang="zh-CN" dirty="0">
                <a:latin typeface="CourierStd"/>
              </a:rPr>
              <a:t>RESULT=`echo "$BIGNUM / 16" | </a:t>
            </a:r>
            <a:r>
              <a:rPr lang="en-US" altLang="zh-CN" dirty="0" err="1">
                <a:latin typeface="CourierStd"/>
              </a:rPr>
              <a:t>bc</a:t>
            </a:r>
            <a:r>
              <a:rPr lang="en-US" altLang="zh-CN" dirty="0">
                <a:latin typeface="CourierStd"/>
              </a:rPr>
              <a:t>`</a:t>
            </a:r>
            <a:endParaRPr lang="en-US" altLang="zh-CN" dirty="0">
              <a:latin typeface="CourierStd"/>
            </a:endParaRPr>
          </a:p>
          <a:p>
            <a:r>
              <a:rPr lang="en-US" altLang="zh-CN" dirty="0">
                <a:latin typeface="CourierStd"/>
              </a:rPr>
              <a:t>let foo=$RANDOM; echo $foo</a:t>
            </a:r>
            <a:endParaRPr lang="zh-CN" altLang="en-US" dirty="0"/>
          </a:p>
        </p:txBody>
      </p:sp>
      <p:sp>
        <p:nvSpPr>
          <p:cNvPr id="5" name="矩形 4"/>
          <p:cNvSpPr/>
          <p:nvPr/>
        </p:nvSpPr>
        <p:spPr>
          <a:xfrm>
            <a:off x="5417389" y="4606831"/>
            <a:ext cx="6521570" cy="923330"/>
          </a:xfrm>
          <a:prstGeom prst="rect">
            <a:avLst/>
          </a:prstGeom>
        </p:spPr>
        <p:txBody>
          <a:bodyPr wrap="square">
            <a:spAutoFit/>
          </a:bodyPr>
          <a:lstStyle/>
          <a:p>
            <a:r>
              <a:rPr lang="en-US" altLang="zh-CN" b="1" dirty="0">
                <a:solidFill>
                  <a:srgbClr val="121212"/>
                </a:solidFill>
                <a:latin typeface="-apple-system"/>
              </a:rPr>
              <a:t>expr</a:t>
            </a:r>
            <a:endParaRPr lang="en-US" altLang="zh-CN" b="1" dirty="0">
              <a:solidFill>
                <a:srgbClr val="121212"/>
              </a:solidFill>
              <a:latin typeface="-apple-system"/>
            </a:endParaRPr>
          </a:p>
          <a:p>
            <a:pPr marL="285750" indent="-285750">
              <a:buFont typeface="Arial" panose="020B0604020202020204" pitchFamily="34" charset="0"/>
              <a:buChar char="•"/>
            </a:pPr>
            <a:r>
              <a:rPr lang="zh-CN" altLang="en-US" b="1" dirty="0">
                <a:solidFill>
                  <a:srgbClr val="121212"/>
                </a:solidFill>
                <a:latin typeface="-apple-system"/>
              </a:rPr>
              <a:t>运算符之间要有空格，例如：</a:t>
            </a:r>
            <a:r>
              <a:rPr lang="en-US" altLang="zh-CN" b="1" dirty="0">
                <a:solidFill>
                  <a:srgbClr val="121212"/>
                </a:solidFill>
                <a:latin typeface="-apple-system"/>
              </a:rPr>
              <a:t>expr&lt;</a:t>
            </a:r>
            <a:r>
              <a:rPr lang="zh-CN" altLang="en-US" b="1" dirty="0">
                <a:solidFill>
                  <a:srgbClr val="121212"/>
                </a:solidFill>
                <a:latin typeface="-apple-system"/>
              </a:rPr>
              <a:t>空格</a:t>
            </a:r>
            <a:r>
              <a:rPr lang="en-US" altLang="zh-CN" b="1" dirty="0">
                <a:solidFill>
                  <a:srgbClr val="121212"/>
                </a:solidFill>
                <a:latin typeface="-apple-system"/>
              </a:rPr>
              <a:t>&gt;</a:t>
            </a:r>
            <a:r>
              <a:rPr lang="zh-CN" altLang="en-US" b="1" dirty="0">
                <a:solidFill>
                  <a:srgbClr val="121212"/>
                </a:solidFill>
                <a:latin typeface="-apple-system"/>
              </a:rPr>
              <a:t>变量</a:t>
            </a:r>
            <a:r>
              <a:rPr lang="en-US" altLang="zh-CN" b="1" dirty="0">
                <a:solidFill>
                  <a:srgbClr val="121212"/>
                </a:solidFill>
                <a:latin typeface="-apple-system"/>
              </a:rPr>
              <a:t>&lt;</a:t>
            </a:r>
            <a:r>
              <a:rPr lang="zh-CN" altLang="en-US" b="1" dirty="0">
                <a:solidFill>
                  <a:srgbClr val="121212"/>
                </a:solidFill>
                <a:latin typeface="-apple-system"/>
              </a:rPr>
              <a:t>空格</a:t>
            </a:r>
            <a:r>
              <a:rPr lang="en-US" altLang="zh-CN" b="1" dirty="0">
                <a:solidFill>
                  <a:srgbClr val="121212"/>
                </a:solidFill>
                <a:latin typeface="-apple-system"/>
              </a:rPr>
              <a:t>&gt;</a:t>
            </a:r>
            <a:r>
              <a:rPr lang="zh-CN" altLang="en-US" b="1" dirty="0">
                <a:solidFill>
                  <a:srgbClr val="121212"/>
                </a:solidFill>
                <a:latin typeface="-apple-system"/>
              </a:rPr>
              <a:t>运算符</a:t>
            </a:r>
            <a:endParaRPr lang="en-US" altLang="zh-CN" b="1" dirty="0">
              <a:solidFill>
                <a:srgbClr val="121212"/>
              </a:solidFill>
              <a:latin typeface="-apple-system"/>
            </a:endParaRPr>
          </a:p>
          <a:p>
            <a:pPr marL="285750" indent="-285750">
              <a:buFont typeface="Arial" panose="020B0604020202020204" pitchFamily="34" charset="0"/>
              <a:buChar char="•"/>
            </a:pPr>
            <a:r>
              <a:rPr lang="zh-CN" altLang="en-US" b="1" dirty="0"/>
              <a:t>乘法运算符使用 </a:t>
            </a:r>
            <a:r>
              <a:rPr lang="en-US" altLang="zh-CN" b="1" dirty="0"/>
              <a:t>\*</a:t>
            </a:r>
            <a:endParaRPr lang="zh-CN" altLang="en-US" b="1" dirty="0"/>
          </a:p>
        </p:txBody>
      </p:sp>
      <p:sp>
        <p:nvSpPr>
          <p:cNvPr id="7" name="矩形 6"/>
          <p:cNvSpPr/>
          <p:nvPr/>
        </p:nvSpPr>
        <p:spPr>
          <a:xfrm>
            <a:off x="1081177" y="5607230"/>
            <a:ext cx="6096000" cy="1200329"/>
          </a:xfrm>
          <a:prstGeom prst="rect">
            <a:avLst/>
          </a:prstGeom>
        </p:spPr>
        <p:txBody>
          <a:bodyPr>
            <a:spAutoFit/>
          </a:bodyPr>
          <a:lstStyle/>
          <a:p>
            <a:r>
              <a:rPr lang="en-US" altLang="zh-CN" dirty="0"/>
              <a:t>$ cat test9</a:t>
            </a:r>
            <a:endParaRPr lang="en-US" altLang="zh-CN" dirty="0"/>
          </a:p>
          <a:p>
            <a:r>
              <a:rPr lang="en-US" altLang="zh-CN" dirty="0"/>
              <a:t>#!/bin/bash</a:t>
            </a:r>
            <a:endParaRPr lang="en-US" altLang="zh-CN" dirty="0"/>
          </a:p>
          <a:p>
            <a:r>
              <a:rPr lang="en-US" altLang="zh-CN" dirty="0"/>
              <a:t>var1=$(echo "scale=4; 3.44 / 5" | </a:t>
            </a:r>
            <a:r>
              <a:rPr lang="en-US" altLang="zh-CN" dirty="0" err="1"/>
              <a:t>bc</a:t>
            </a:r>
            <a:r>
              <a:rPr lang="en-US" altLang="zh-CN" dirty="0"/>
              <a:t>)</a:t>
            </a:r>
            <a:endParaRPr lang="en-US" altLang="zh-CN" dirty="0"/>
          </a:p>
          <a:p>
            <a:r>
              <a:rPr lang="en-US" altLang="zh-CN" dirty="0"/>
              <a:t>echo The answer is $var1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 </a:t>
            </a:r>
            <a:r>
              <a:rPr lang="zh-CN" altLang="en-US" b="1" dirty="0"/>
              <a:t>算术表达式 </a:t>
            </a:r>
            <a:r>
              <a:rPr lang="en-US" altLang="zh-CN" b="1" dirty="0"/>
              <a:t>]</a:t>
            </a:r>
            <a:br>
              <a:rPr lang="en-US" altLang="zh-CN" b="1" dirty="0"/>
            </a:br>
            <a:r>
              <a:rPr lang="en-US" altLang="zh-CN" dirty="0"/>
              <a:t>echo $[5+9]</a:t>
            </a:r>
            <a:br>
              <a:rPr lang="en-US" altLang="zh-CN" dirty="0"/>
            </a:br>
            <a:r>
              <a:rPr lang="en-US" altLang="zh-CN" dirty="0"/>
              <a:t>echo $[$a/2]</a:t>
            </a:r>
            <a:endParaRPr lang="en-US" altLang="zh-CN" dirty="0"/>
          </a:p>
          <a:p>
            <a:r>
              <a:rPr lang="en-US" altLang="zh-CN" b="1" dirty="0"/>
              <a:t>$((</a:t>
            </a:r>
            <a:r>
              <a:rPr lang="zh-CN" altLang="en-US" b="1" dirty="0"/>
              <a:t>算术表达式</a:t>
            </a:r>
            <a:r>
              <a:rPr lang="en-US" altLang="zh-CN" b="1" dirty="0"/>
              <a:t>))</a:t>
            </a:r>
            <a:br>
              <a:rPr lang="en-US" altLang="zh-CN" b="1" dirty="0"/>
            </a:br>
            <a:r>
              <a:rPr lang="en-US" altLang="zh-CN" dirty="0"/>
              <a:t>echo $((5+9))</a:t>
            </a:r>
            <a:br>
              <a:rPr lang="en-US" altLang="zh-CN" dirty="0"/>
            </a:br>
            <a:r>
              <a:rPr lang="en-US" altLang="zh-CN" dirty="0"/>
              <a:t>echo $(($a/2))</a:t>
            </a:r>
            <a:endParaRPr lang="en-US" altLang="zh-CN" dirty="0"/>
          </a:p>
          <a:p>
            <a:endParaRPr lang="en-US" altLang="zh-CN" dirty="0"/>
          </a:p>
          <a:p>
            <a:endParaRPr lang="en-US" altLang="zh-CN" b="1" dirty="0"/>
          </a:p>
          <a:p>
            <a:endParaRPr lang="en-US" altLang="zh-CN" b="1"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programming constructs in shell scripts</a:t>
            </a:r>
            <a:endParaRPr lang="zh-CN" altLang="en-US" dirty="0"/>
          </a:p>
        </p:txBody>
      </p:sp>
      <p:sp>
        <p:nvSpPr>
          <p:cNvPr id="3" name="内容占位符 2"/>
          <p:cNvSpPr>
            <a:spLocks noGrp="1"/>
          </p:cNvSpPr>
          <p:nvPr>
            <p:ph idx="1"/>
          </p:nvPr>
        </p:nvSpPr>
        <p:spPr/>
        <p:txBody>
          <a:bodyPr/>
          <a:lstStyle/>
          <a:p>
            <a:r>
              <a:rPr lang="en-US" altLang="zh-CN" dirty="0"/>
              <a:t>The ″if. . .then″ statements</a:t>
            </a:r>
            <a:endParaRPr lang="zh-CN" altLang="en-US" dirty="0"/>
          </a:p>
        </p:txBody>
      </p:sp>
      <p:sp>
        <p:nvSpPr>
          <p:cNvPr id="4" name="矩形 3"/>
          <p:cNvSpPr/>
          <p:nvPr/>
        </p:nvSpPr>
        <p:spPr>
          <a:xfrm>
            <a:off x="898585" y="2479641"/>
            <a:ext cx="2810774" cy="1200329"/>
          </a:xfrm>
          <a:prstGeom prst="rect">
            <a:avLst/>
          </a:prstGeom>
        </p:spPr>
        <p:txBody>
          <a:bodyPr wrap="square">
            <a:spAutoFit/>
          </a:bodyPr>
          <a:lstStyle/>
          <a:p>
            <a:r>
              <a:rPr lang="en-US" altLang="zh-CN" b="1" dirty="0">
                <a:solidFill>
                  <a:srgbClr val="555555"/>
                </a:solidFill>
                <a:latin typeface="Helvetica Neue"/>
              </a:rPr>
              <a:t>if command</a:t>
            </a:r>
            <a:endParaRPr lang="en-US" altLang="zh-CN" b="1" dirty="0">
              <a:solidFill>
                <a:srgbClr val="555555"/>
              </a:solidFill>
              <a:latin typeface="Helvetica Neue"/>
            </a:endParaRPr>
          </a:p>
          <a:p>
            <a:r>
              <a:rPr lang="en-US" altLang="zh-CN" b="1" dirty="0">
                <a:solidFill>
                  <a:srgbClr val="555555"/>
                </a:solidFill>
                <a:latin typeface="Helvetica Neue"/>
              </a:rPr>
              <a:t>then</a:t>
            </a:r>
            <a:br>
              <a:rPr lang="en-US" altLang="zh-CN" dirty="0"/>
            </a:br>
            <a:r>
              <a:rPr lang="en-US" altLang="zh-CN" dirty="0"/>
              <a:t>       </a:t>
            </a:r>
            <a:r>
              <a:rPr lang="en-US" altLang="zh-CN" b="1" dirty="0">
                <a:solidFill>
                  <a:srgbClr val="555555"/>
                </a:solidFill>
                <a:latin typeface="Helvetica Neue"/>
              </a:rPr>
              <a:t>&lt;commands&gt;</a:t>
            </a:r>
            <a:br>
              <a:rPr lang="en-US" altLang="zh-CN" dirty="0"/>
            </a:br>
            <a:r>
              <a:rPr lang="en-US" altLang="zh-CN" b="1" dirty="0">
                <a:solidFill>
                  <a:srgbClr val="555555"/>
                </a:solidFill>
                <a:latin typeface="Helvetica Neue"/>
              </a:rPr>
              <a:t>fi</a:t>
            </a:r>
            <a:endParaRPr lang="zh-CN" altLang="en-US" dirty="0"/>
          </a:p>
        </p:txBody>
      </p:sp>
      <p:sp>
        <p:nvSpPr>
          <p:cNvPr id="6" name="矩形 5"/>
          <p:cNvSpPr/>
          <p:nvPr/>
        </p:nvSpPr>
        <p:spPr>
          <a:xfrm>
            <a:off x="898585" y="4470661"/>
            <a:ext cx="3618641" cy="923330"/>
          </a:xfrm>
          <a:prstGeom prst="rect">
            <a:avLst/>
          </a:prstGeom>
        </p:spPr>
        <p:txBody>
          <a:bodyPr wrap="square">
            <a:spAutoFit/>
          </a:bodyPr>
          <a:lstStyle/>
          <a:p>
            <a:r>
              <a:rPr lang="en-US" altLang="zh-CN" dirty="0"/>
              <a:t>if command; then </a:t>
            </a:r>
            <a:endParaRPr lang="en-US" altLang="zh-CN" dirty="0"/>
          </a:p>
          <a:p>
            <a:r>
              <a:rPr lang="en-US" altLang="zh-CN" dirty="0"/>
              <a:t>   commands </a:t>
            </a:r>
            <a:endParaRPr lang="en-US" altLang="zh-CN" dirty="0"/>
          </a:p>
          <a:p>
            <a:r>
              <a:rPr lang="en-US" altLang="zh-CN" dirty="0"/>
              <a:t>fi</a:t>
            </a:r>
            <a:endParaRPr lang="zh-CN" altLang="en-US" dirty="0"/>
          </a:p>
        </p:txBody>
      </p:sp>
      <p:sp>
        <p:nvSpPr>
          <p:cNvPr id="8" name="内容占位符 2"/>
          <p:cNvSpPr txBox="1"/>
          <p:nvPr/>
        </p:nvSpPr>
        <p:spPr>
          <a:xfrm>
            <a:off x="5207339" y="2406769"/>
            <a:ext cx="6836574" cy="309907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t>$ </a:t>
            </a:r>
            <a:r>
              <a:rPr lang="en-US" altLang="zh-CN" b="1"/>
              <a:t>cat test1.sh</a:t>
            </a:r>
            <a:endParaRPr lang="en-US" altLang="zh-CN" b="1"/>
          </a:p>
          <a:p>
            <a:pPr marL="0" indent="0">
              <a:buFont typeface="Arial" panose="020B0604020202020204" pitchFamily="34" charset="0"/>
              <a:buNone/>
            </a:pPr>
            <a:r>
              <a:rPr lang="en-US" altLang="zh-CN"/>
              <a:t>#!/bin/bash</a:t>
            </a:r>
            <a:endParaRPr lang="en-US" altLang="zh-CN"/>
          </a:p>
          <a:p>
            <a:pPr marL="0" indent="0">
              <a:buFont typeface="Arial" panose="020B0604020202020204" pitchFamily="34" charset="0"/>
              <a:buNone/>
            </a:pPr>
            <a:r>
              <a:rPr lang="en-US" altLang="zh-CN"/>
              <a:t># testing the if statement</a:t>
            </a:r>
            <a:endParaRPr lang="en-US" altLang="zh-CN"/>
          </a:p>
          <a:p>
            <a:pPr marL="0" indent="0">
              <a:buFont typeface="Arial" panose="020B0604020202020204" pitchFamily="34" charset="0"/>
              <a:buNone/>
            </a:pPr>
            <a:r>
              <a:rPr lang="en-US" altLang="zh-CN"/>
              <a:t>if pwd</a:t>
            </a:r>
            <a:endParaRPr lang="en-US" altLang="zh-CN"/>
          </a:p>
          <a:p>
            <a:pPr marL="0" indent="0">
              <a:buFont typeface="Arial" panose="020B0604020202020204" pitchFamily="34" charset="0"/>
              <a:buNone/>
            </a:pPr>
            <a:r>
              <a:rPr lang="en-US" altLang="zh-CN"/>
              <a:t>then</a:t>
            </a:r>
            <a:endParaRPr lang="en-US" altLang="zh-CN"/>
          </a:p>
          <a:p>
            <a:pPr marL="0" indent="0">
              <a:buFont typeface="Arial" panose="020B0604020202020204" pitchFamily="34" charset="0"/>
              <a:buNone/>
            </a:pPr>
            <a:r>
              <a:rPr lang="en-US" altLang="zh-CN"/>
              <a:t>	echo "It worked"</a:t>
            </a:r>
            <a:endParaRPr lang="en-US" altLang="zh-CN"/>
          </a:p>
          <a:p>
            <a:pPr marL="0" indent="0">
              <a:buFont typeface="Arial" panose="020B0604020202020204" pitchFamily="34" charset="0"/>
              <a:buNone/>
            </a:pPr>
            <a:r>
              <a:rPr lang="en-US" altLang="zh-CN"/>
              <a:t>fi</a:t>
            </a:r>
            <a:endParaRPr lang="zh-CN" altLang="en-US" dirty="0"/>
          </a:p>
        </p:txBody>
      </p:sp>
      <p:sp>
        <p:nvSpPr>
          <p:cNvPr id="9" name="矩形 8"/>
          <p:cNvSpPr/>
          <p:nvPr/>
        </p:nvSpPr>
        <p:spPr>
          <a:xfrm>
            <a:off x="5305508" y="5717660"/>
            <a:ext cx="3657965" cy="369332"/>
          </a:xfrm>
          <a:prstGeom prst="rect">
            <a:avLst/>
          </a:prstGeom>
        </p:spPr>
        <p:txBody>
          <a:bodyPr wrap="square">
            <a:spAutoFit/>
          </a:bodyPr>
          <a:lstStyle/>
          <a:p>
            <a:r>
              <a:rPr lang="en-US" altLang="zh-CN" dirty="0">
                <a:latin typeface="CourierStd"/>
              </a:rPr>
              <a:t>$ </a:t>
            </a:r>
            <a:r>
              <a:rPr lang="en-US" altLang="zh-CN" b="1" dirty="0">
                <a:latin typeface="CourierStd-Bold"/>
              </a:rPr>
              <a:t>./test1.sh</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 </a:t>
            </a:r>
            <a:r>
              <a:rPr lang="en-US" altLang="zh-CN" b="1" dirty="0"/>
              <a:t>cat test3.sh</a:t>
            </a:r>
            <a:endParaRPr lang="en-US" altLang="zh-CN" b="1" dirty="0"/>
          </a:p>
          <a:p>
            <a:pPr marL="0" indent="0">
              <a:buNone/>
            </a:pPr>
            <a:r>
              <a:rPr lang="en-US" altLang="zh-CN" dirty="0"/>
              <a:t>#!/bin/bash</a:t>
            </a:r>
            <a:endParaRPr lang="en-US" altLang="zh-CN" dirty="0"/>
          </a:p>
          <a:p>
            <a:pPr marL="0" indent="0">
              <a:buNone/>
            </a:pPr>
            <a:r>
              <a:rPr lang="en-US" altLang="zh-CN" dirty="0"/>
              <a:t># testing multiple commands in the then section</a:t>
            </a:r>
            <a:endParaRPr lang="en-US" altLang="zh-CN" dirty="0"/>
          </a:p>
          <a:p>
            <a:pPr marL="0" indent="0">
              <a:buNone/>
            </a:pPr>
            <a:r>
              <a:rPr lang="en-US" altLang="zh-CN" dirty="0"/>
              <a:t>#</a:t>
            </a:r>
            <a:endParaRPr lang="en-US" altLang="zh-CN" dirty="0"/>
          </a:p>
          <a:p>
            <a:pPr marL="0" indent="0">
              <a:buNone/>
            </a:pPr>
            <a:r>
              <a:rPr lang="en-US" altLang="zh-CN" dirty="0" err="1"/>
              <a:t>testuser</a:t>
            </a:r>
            <a:r>
              <a:rPr lang="en-US" altLang="zh-CN" dirty="0"/>
              <a:t>=Christine</a:t>
            </a:r>
            <a:endParaRPr lang="en-US" altLang="zh-CN" dirty="0"/>
          </a:p>
          <a:p>
            <a:pPr marL="0" indent="0">
              <a:buNone/>
            </a:pPr>
            <a:r>
              <a:rPr lang="en-US" altLang="zh-CN" dirty="0"/>
              <a:t>#</a:t>
            </a:r>
            <a:endParaRPr lang="en-US" altLang="zh-CN" dirty="0"/>
          </a:p>
          <a:p>
            <a:pPr marL="0" indent="0">
              <a:buNone/>
            </a:pPr>
            <a:r>
              <a:rPr lang="en-US" altLang="zh-CN" dirty="0"/>
              <a:t>if </a:t>
            </a:r>
            <a:r>
              <a:rPr lang="en-US" altLang="zh-CN" dirty="0" err="1"/>
              <a:t>grep</a:t>
            </a:r>
            <a:r>
              <a:rPr lang="en-US" altLang="zh-CN" dirty="0"/>
              <a:t> $</a:t>
            </a:r>
            <a:r>
              <a:rPr lang="en-US" altLang="zh-CN" dirty="0" err="1"/>
              <a:t>testuser</a:t>
            </a:r>
            <a:r>
              <a:rPr lang="en-US" altLang="zh-CN" dirty="0"/>
              <a:t> /</a:t>
            </a:r>
            <a:r>
              <a:rPr lang="en-US" altLang="zh-CN" dirty="0" err="1"/>
              <a:t>etc</a:t>
            </a:r>
            <a:r>
              <a:rPr lang="en-US" altLang="zh-CN" dirty="0"/>
              <a:t>/</a:t>
            </a:r>
            <a:r>
              <a:rPr lang="en-US" altLang="zh-CN" dirty="0" err="1"/>
              <a:t>passwd</a:t>
            </a:r>
            <a:endParaRPr lang="en-US" altLang="zh-CN" dirty="0"/>
          </a:p>
          <a:p>
            <a:pPr marL="0" indent="0">
              <a:buNone/>
            </a:pPr>
            <a:r>
              <a:rPr lang="en-US" altLang="zh-CN" dirty="0"/>
              <a:t>then</a:t>
            </a:r>
            <a:endParaRPr lang="en-US" altLang="zh-CN" dirty="0"/>
          </a:p>
          <a:p>
            <a:pPr marL="0" indent="0">
              <a:buNone/>
            </a:pPr>
            <a:r>
              <a:rPr lang="en-US" altLang="zh-CN" dirty="0"/>
              <a:t>	echo "This is my first command"</a:t>
            </a:r>
            <a:endParaRPr lang="en-US" altLang="zh-CN" dirty="0"/>
          </a:p>
          <a:p>
            <a:pPr marL="0" indent="0">
              <a:buNone/>
            </a:pPr>
            <a:r>
              <a:rPr lang="en-US" altLang="zh-CN" dirty="0"/>
              <a:t>	echo "This is my second command"</a:t>
            </a:r>
            <a:endParaRPr lang="en-US" altLang="zh-CN" dirty="0"/>
          </a:p>
          <a:p>
            <a:pPr marL="0" indent="0">
              <a:buNone/>
            </a:pPr>
            <a:r>
              <a:rPr lang="en-US" altLang="zh-CN" dirty="0"/>
              <a:t>	echo "I can even put in other commands besides echo:"</a:t>
            </a:r>
            <a:endParaRPr lang="en-US" altLang="zh-CN" dirty="0"/>
          </a:p>
          <a:p>
            <a:pPr marL="0" indent="0">
              <a:buNone/>
            </a:pPr>
            <a:r>
              <a:rPr lang="en-US" altLang="zh-CN" dirty="0"/>
              <a:t>	ls -a /home/$</a:t>
            </a:r>
            <a:r>
              <a:rPr lang="en-US" altLang="zh-CN" dirty="0" err="1"/>
              <a:t>testuser</a:t>
            </a:r>
            <a:r>
              <a:rPr lang="en-US" altLang="zh-CN" dirty="0"/>
              <a:t>/.b*</a:t>
            </a:r>
            <a:endParaRPr lang="en-US" altLang="zh-CN" dirty="0"/>
          </a:p>
          <a:p>
            <a:pPr marL="0" indent="0">
              <a:buNone/>
            </a:pPr>
            <a:r>
              <a:rPr lang="en-US" altLang="zh-CN" dirty="0"/>
              <a:t>fi</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″if. . .then…else″ statements</a:t>
            </a:r>
            <a:endParaRPr lang="zh-CN" altLang="en-US" dirty="0"/>
          </a:p>
          <a:p>
            <a:endParaRPr lang="zh-CN" altLang="en-US" dirty="0"/>
          </a:p>
        </p:txBody>
      </p:sp>
      <p:sp>
        <p:nvSpPr>
          <p:cNvPr id="4" name="矩形 3"/>
          <p:cNvSpPr/>
          <p:nvPr/>
        </p:nvSpPr>
        <p:spPr>
          <a:xfrm>
            <a:off x="1122872" y="2982026"/>
            <a:ext cx="3673415" cy="1754326"/>
          </a:xfrm>
          <a:prstGeom prst="rect">
            <a:avLst/>
          </a:prstGeom>
        </p:spPr>
        <p:txBody>
          <a:bodyPr wrap="square">
            <a:spAutoFit/>
          </a:bodyPr>
          <a:lstStyle/>
          <a:p>
            <a:r>
              <a:rPr lang="en-US" altLang="zh-CN" b="1" dirty="0">
                <a:solidFill>
                  <a:srgbClr val="555555"/>
                </a:solidFill>
                <a:latin typeface="Helvetica Neue"/>
              </a:rPr>
              <a:t>if </a:t>
            </a:r>
            <a:r>
              <a:rPr lang="en-US" altLang="zh-CN" i="1" dirty="0">
                <a:latin typeface="LiberationMono-Italic"/>
              </a:rPr>
              <a:t>command </a:t>
            </a:r>
            <a:endParaRPr lang="en-US" altLang="zh-CN" i="1" dirty="0">
              <a:latin typeface="LiberationMono-Italic"/>
            </a:endParaRPr>
          </a:p>
          <a:p>
            <a:r>
              <a:rPr lang="en-US" altLang="zh-CN" b="1" dirty="0">
                <a:solidFill>
                  <a:srgbClr val="555555"/>
                </a:solidFill>
                <a:latin typeface="Helvetica Neue"/>
              </a:rPr>
              <a:t>then</a:t>
            </a:r>
            <a:br>
              <a:rPr lang="en-US" altLang="zh-CN" dirty="0"/>
            </a:br>
            <a:r>
              <a:rPr lang="en-US" altLang="zh-CN" dirty="0"/>
              <a:t>       </a:t>
            </a:r>
            <a:r>
              <a:rPr lang="en-US" altLang="zh-CN" b="1" dirty="0">
                <a:solidFill>
                  <a:srgbClr val="555555"/>
                </a:solidFill>
                <a:latin typeface="Helvetica Neue"/>
              </a:rPr>
              <a:t>&lt;commands&gt;</a:t>
            </a:r>
            <a:br>
              <a:rPr lang="en-US" altLang="zh-CN" dirty="0"/>
            </a:br>
            <a:r>
              <a:rPr lang="en-US" altLang="zh-CN" b="1" dirty="0">
                <a:solidFill>
                  <a:srgbClr val="555555"/>
                </a:solidFill>
                <a:latin typeface="Helvetica Neue"/>
              </a:rPr>
              <a:t>else</a:t>
            </a:r>
            <a:br>
              <a:rPr lang="en-US" altLang="zh-CN" dirty="0"/>
            </a:br>
            <a:r>
              <a:rPr lang="en-US" altLang="zh-CN" dirty="0"/>
              <a:t>       </a:t>
            </a:r>
            <a:r>
              <a:rPr lang="en-US" altLang="zh-CN" b="1" dirty="0">
                <a:solidFill>
                  <a:srgbClr val="555555"/>
                </a:solidFill>
                <a:latin typeface="Helvetica Neue"/>
              </a:rPr>
              <a:t>&lt;other commands&gt;</a:t>
            </a:r>
            <a:br>
              <a:rPr lang="en-US" altLang="zh-CN" dirty="0"/>
            </a:br>
            <a:r>
              <a:rPr lang="en-US" altLang="zh-CN" b="1" dirty="0">
                <a:solidFill>
                  <a:srgbClr val="555555"/>
                </a:solidFill>
                <a:latin typeface="Helvetica Neue"/>
              </a:rPr>
              <a:t>fi</a:t>
            </a:r>
            <a:endParaRPr lang="zh-CN" altLang="en-US" dirty="0"/>
          </a:p>
        </p:txBody>
      </p:sp>
      <p:sp>
        <p:nvSpPr>
          <p:cNvPr id="5" name="矩形 4"/>
          <p:cNvSpPr/>
          <p:nvPr/>
        </p:nvSpPr>
        <p:spPr>
          <a:xfrm>
            <a:off x="4552604" y="2340425"/>
            <a:ext cx="7639396" cy="4247317"/>
          </a:xfrm>
          <a:prstGeom prst="rect">
            <a:avLst/>
          </a:prstGeom>
        </p:spPr>
        <p:txBody>
          <a:bodyPr wrap="square">
            <a:spAutoFit/>
          </a:bodyPr>
          <a:lstStyle/>
          <a:p>
            <a:r>
              <a:rPr lang="en-US" altLang="zh-CN" dirty="0">
                <a:latin typeface="CourierStd"/>
              </a:rPr>
              <a:t>$ </a:t>
            </a:r>
            <a:r>
              <a:rPr lang="en-US" altLang="zh-CN" b="1" dirty="0">
                <a:latin typeface="CourierStd-Bold"/>
              </a:rPr>
              <a:t>cat test4.sh</a:t>
            </a:r>
            <a:endParaRPr lang="en-US" altLang="zh-CN" b="1" dirty="0">
              <a:latin typeface="CourierStd-Bold"/>
            </a:endParaRPr>
          </a:p>
          <a:p>
            <a:r>
              <a:rPr lang="en-US" altLang="zh-CN" dirty="0">
                <a:latin typeface="CourierStd"/>
              </a:rPr>
              <a:t>#!/bin/bash</a:t>
            </a:r>
            <a:endParaRPr lang="en-US" altLang="zh-CN" dirty="0">
              <a:latin typeface="CourierStd"/>
            </a:endParaRPr>
          </a:p>
          <a:p>
            <a:r>
              <a:rPr lang="en-US" altLang="zh-CN" dirty="0">
                <a:latin typeface="CourierStd"/>
              </a:rPr>
              <a:t># testing the else section</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err="1">
                <a:latin typeface="CourierStd"/>
              </a:rPr>
              <a:t>testuser</a:t>
            </a:r>
            <a:r>
              <a:rPr lang="en-US" altLang="zh-CN" dirty="0">
                <a:latin typeface="CourierStd"/>
              </a:rPr>
              <a:t>=</a:t>
            </a:r>
            <a:r>
              <a:rPr lang="en-US" altLang="zh-CN" dirty="0" err="1">
                <a:latin typeface="CourierStd"/>
              </a:rPr>
              <a:t>NoSuchUser</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if </a:t>
            </a:r>
            <a:r>
              <a:rPr lang="en-US" altLang="zh-CN" dirty="0" err="1">
                <a:latin typeface="CourierStd"/>
              </a:rPr>
              <a:t>grep</a:t>
            </a:r>
            <a:r>
              <a:rPr lang="en-US" altLang="zh-CN" dirty="0">
                <a:latin typeface="CourierStd"/>
              </a:rPr>
              <a:t> $</a:t>
            </a:r>
            <a:r>
              <a:rPr lang="en-US" altLang="zh-CN" dirty="0" err="1">
                <a:latin typeface="CourierStd"/>
              </a:rPr>
              <a:t>testuser</a:t>
            </a:r>
            <a:r>
              <a:rPr lang="en-US" altLang="zh-CN" dirty="0">
                <a:latin typeface="CourierStd"/>
              </a:rPr>
              <a:t> /</a:t>
            </a:r>
            <a:r>
              <a:rPr lang="en-US" altLang="zh-CN" dirty="0" err="1">
                <a:latin typeface="CourierStd"/>
              </a:rPr>
              <a:t>etc</a:t>
            </a:r>
            <a:r>
              <a:rPr lang="en-US" altLang="zh-CN" dirty="0">
                <a:latin typeface="CourierStd"/>
              </a:rPr>
              <a:t>/</a:t>
            </a:r>
            <a:r>
              <a:rPr lang="en-US" altLang="zh-CN" dirty="0" err="1">
                <a:latin typeface="CourierStd"/>
              </a:rPr>
              <a:t>passwd</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dirty="0">
                <a:latin typeface="CourierStd"/>
              </a:rPr>
              <a:t>	echo "The bash files for user $</a:t>
            </a:r>
            <a:r>
              <a:rPr lang="en-US" altLang="zh-CN" dirty="0" err="1">
                <a:latin typeface="CourierStd"/>
              </a:rPr>
              <a:t>testuser</a:t>
            </a:r>
            <a:r>
              <a:rPr lang="en-US" altLang="zh-CN" dirty="0">
                <a:latin typeface="CourierStd"/>
              </a:rPr>
              <a:t> are:"</a:t>
            </a:r>
            <a:endParaRPr lang="en-US" altLang="zh-CN" dirty="0">
              <a:latin typeface="CourierStd"/>
            </a:endParaRPr>
          </a:p>
          <a:p>
            <a:r>
              <a:rPr lang="en-US" altLang="zh-CN" dirty="0">
                <a:latin typeface="CourierStd"/>
              </a:rPr>
              <a:t>	ls -a /home/$</a:t>
            </a:r>
            <a:r>
              <a:rPr lang="en-US" altLang="zh-CN" dirty="0" err="1">
                <a:latin typeface="CourierStd"/>
              </a:rPr>
              <a:t>testuser</a:t>
            </a:r>
            <a:r>
              <a:rPr lang="en-US" altLang="zh-CN" dirty="0">
                <a:latin typeface="CourierStd"/>
              </a:rPr>
              <a:t>/.b*</a:t>
            </a:r>
            <a:endParaRPr lang="en-US" altLang="zh-CN" dirty="0">
              <a:latin typeface="CourierStd"/>
            </a:endParaRPr>
          </a:p>
          <a:p>
            <a:r>
              <a:rPr lang="en-US" altLang="zh-CN" dirty="0">
                <a:latin typeface="CourierStd"/>
              </a:rPr>
              <a:t>	echo</a:t>
            </a:r>
            <a:endParaRPr lang="en-US" altLang="zh-CN" dirty="0">
              <a:latin typeface="CourierStd"/>
            </a:endParaRPr>
          </a:p>
          <a:p>
            <a:r>
              <a:rPr lang="en-US" altLang="zh-CN" dirty="0">
                <a:latin typeface="CourierStd"/>
              </a:rPr>
              <a:t>else</a:t>
            </a:r>
            <a:endParaRPr lang="en-US" altLang="zh-CN" dirty="0">
              <a:latin typeface="CourierStd"/>
            </a:endParaRPr>
          </a:p>
          <a:p>
            <a:r>
              <a:rPr lang="en-US" altLang="zh-CN" dirty="0">
                <a:latin typeface="CourierStd"/>
              </a:rPr>
              <a:t>	echo "The user $</a:t>
            </a:r>
            <a:r>
              <a:rPr lang="en-US" altLang="zh-CN" dirty="0" err="1">
                <a:latin typeface="CourierStd"/>
              </a:rPr>
              <a:t>testuser</a:t>
            </a:r>
            <a:r>
              <a:rPr lang="en-US" altLang="zh-CN" dirty="0">
                <a:latin typeface="CourierStd"/>
              </a:rPr>
              <a:t> does not exist on this system."</a:t>
            </a:r>
            <a:endParaRPr lang="en-US" altLang="zh-CN" dirty="0">
              <a:latin typeface="CourierStd"/>
            </a:endParaRPr>
          </a:p>
          <a:p>
            <a:r>
              <a:rPr lang="en-US" altLang="zh-CN" dirty="0">
                <a:latin typeface="CourierStd"/>
              </a:rPr>
              <a:t>	echo</a:t>
            </a:r>
            <a:endParaRPr lang="en-US" altLang="zh-CN" dirty="0">
              <a:latin typeface="CourierStd"/>
            </a:endParaRPr>
          </a:p>
          <a:p>
            <a:r>
              <a:rPr lang="en-US" altLang="zh-CN" dirty="0">
                <a:latin typeface="CourierStd"/>
              </a:rPr>
              <a:t>fi</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74785" y="2301193"/>
            <a:ext cx="6694098" cy="2585323"/>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#!/bin/bash</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#another example script of if</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echo "Input a </a:t>
            </a:r>
            <a:r>
              <a:rPr lang="en-US" altLang="zh-CN" dirty="0" err="1">
                <a:latin typeface="宋体" panose="02010600030101010101" pitchFamily="2" charset="-122"/>
                <a:ea typeface="宋体" panose="02010600030101010101" pitchFamily="2" charset="-122"/>
              </a:rPr>
              <a:t>directory,please</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read </a:t>
            </a:r>
            <a:r>
              <a:rPr lang="en-US" altLang="zh-CN" dirty="0" err="1">
                <a:latin typeface="宋体" panose="02010600030101010101" pitchFamily="2" charset="-122"/>
                <a:ea typeface="宋体" panose="02010600030101010101" pitchFamily="2" charset="-122"/>
              </a:rPr>
              <a:t>dir_name</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if cd $</a:t>
            </a:r>
            <a:r>
              <a:rPr lang="en-US" altLang="zh-CN" dirty="0" err="1">
                <a:latin typeface="宋体" panose="02010600030101010101" pitchFamily="2" charset="-122"/>
                <a:ea typeface="宋体" panose="02010600030101010101" pitchFamily="2" charset="-122"/>
              </a:rPr>
              <a:t>dir_name</a:t>
            </a:r>
            <a:r>
              <a:rPr lang="en-US" altLang="zh-CN" dirty="0">
                <a:latin typeface="宋体" panose="02010600030101010101" pitchFamily="2" charset="-122"/>
                <a:ea typeface="宋体" panose="02010600030101010101" pitchFamily="2" charset="-122"/>
              </a:rPr>
              <a:t> &gt; /dev/null 2&gt;&amp;1 ;then</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echo "enter directory:$</a:t>
            </a:r>
            <a:r>
              <a:rPr lang="en-US" altLang="zh-CN" dirty="0" err="1">
                <a:latin typeface="宋体" panose="02010600030101010101" pitchFamily="2" charset="-122"/>
                <a:ea typeface="宋体" panose="02010600030101010101" pitchFamily="2" charset="-122"/>
              </a:rPr>
              <a:t>dir_name</a:t>
            </a:r>
            <a:r>
              <a:rPr lang="en-US" altLang="zh-CN" dirty="0">
                <a:latin typeface="宋体" panose="02010600030101010101" pitchFamily="2" charset="-122"/>
                <a:ea typeface="宋体" panose="02010600030101010101" pitchFamily="2" charset="-122"/>
              </a:rPr>
              <a:t> succeed"</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else</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echo "enter directory:$</a:t>
            </a:r>
            <a:r>
              <a:rPr lang="en-US" altLang="zh-CN" dirty="0" err="1">
                <a:latin typeface="宋体" panose="02010600030101010101" pitchFamily="2" charset="-122"/>
                <a:ea typeface="宋体" panose="02010600030101010101" pitchFamily="2" charset="-122"/>
              </a:rPr>
              <a:t>dir_name</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failded</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fi</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38200" y="2501598"/>
            <a:ext cx="3296224" cy="2585323"/>
          </a:xfrm>
          <a:prstGeom prst="rect">
            <a:avLst/>
          </a:prstGeom>
        </p:spPr>
        <p:txBody>
          <a:bodyPr wrap="square">
            <a:spAutoFit/>
          </a:bodyPr>
          <a:lstStyle/>
          <a:p>
            <a:r>
              <a:rPr lang="en-US" altLang="zh-CN" b="1" dirty="0">
                <a:solidFill>
                  <a:srgbClr val="555555"/>
                </a:solidFill>
                <a:latin typeface="Helvetica Neue"/>
              </a:rPr>
              <a:t>if command</a:t>
            </a:r>
            <a:endParaRPr lang="en-US" altLang="zh-CN" b="1" dirty="0">
              <a:solidFill>
                <a:srgbClr val="555555"/>
              </a:solidFill>
              <a:latin typeface="Helvetica Neue"/>
            </a:endParaRPr>
          </a:p>
          <a:p>
            <a:r>
              <a:rPr lang="en-US" altLang="zh-CN" b="1" dirty="0">
                <a:solidFill>
                  <a:srgbClr val="555555"/>
                </a:solidFill>
                <a:latin typeface="Helvetica Neue"/>
              </a:rPr>
              <a:t>then</a:t>
            </a:r>
            <a:br>
              <a:rPr lang="en-US" altLang="zh-CN" dirty="0"/>
            </a:br>
            <a:r>
              <a:rPr lang="en-US" altLang="zh-CN" dirty="0"/>
              <a:t>      </a:t>
            </a:r>
            <a:r>
              <a:rPr lang="en-US" altLang="zh-CN" b="1" dirty="0">
                <a:solidFill>
                  <a:srgbClr val="555555"/>
                </a:solidFill>
                <a:latin typeface="Helvetica Neue"/>
              </a:rPr>
              <a:t>&lt;commands&gt;</a:t>
            </a:r>
            <a:br>
              <a:rPr lang="en-US" altLang="zh-CN" dirty="0"/>
            </a:br>
            <a:r>
              <a:rPr lang="en-US" altLang="zh-CN" b="1" dirty="0" err="1">
                <a:solidFill>
                  <a:srgbClr val="555555"/>
                </a:solidFill>
                <a:latin typeface="Helvetica Neue"/>
              </a:rPr>
              <a:t>elif</a:t>
            </a:r>
            <a:r>
              <a:rPr lang="en-US" altLang="zh-CN" b="1" dirty="0">
                <a:solidFill>
                  <a:srgbClr val="555555"/>
                </a:solidFill>
                <a:latin typeface="Helvetica Neue"/>
              </a:rPr>
              <a:t> commands</a:t>
            </a:r>
            <a:br>
              <a:rPr lang="en-US" altLang="zh-CN" dirty="0"/>
            </a:br>
            <a:r>
              <a:rPr lang="en-US" altLang="zh-CN" b="1" dirty="0">
                <a:solidFill>
                  <a:srgbClr val="555555"/>
                </a:solidFill>
                <a:latin typeface="Helvetica Neue"/>
              </a:rPr>
              <a:t>then</a:t>
            </a:r>
            <a:br>
              <a:rPr lang="en-US" altLang="zh-CN" dirty="0"/>
            </a:br>
            <a:r>
              <a:rPr lang="en-US" altLang="zh-CN" dirty="0"/>
              <a:t>       </a:t>
            </a:r>
            <a:r>
              <a:rPr lang="en-US" altLang="zh-CN" b="1" dirty="0">
                <a:solidFill>
                  <a:srgbClr val="555555"/>
                </a:solidFill>
                <a:latin typeface="Helvetica Neue"/>
              </a:rPr>
              <a:t>&lt;different commands&gt;</a:t>
            </a:r>
            <a:br>
              <a:rPr lang="en-US" altLang="zh-CN" dirty="0"/>
            </a:br>
            <a:r>
              <a:rPr lang="en-US" altLang="zh-CN" b="1" dirty="0">
                <a:solidFill>
                  <a:srgbClr val="555555"/>
                </a:solidFill>
                <a:latin typeface="Helvetica Neue"/>
              </a:rPr>
              <a:t>else</a:t>
            </a:r>
            <a:br>
              <a:rPr lang="en-US" altLang="zh-CN" dirty="0"/>
            </a:br>
            <a:r>
              <a:rPr lang="en-US" altLang="zh-CN" dirty="0"/>
              <a:t>         </a:t>
            </a:r>
            <a:r>
              <a:rPr lang="en-US" altLang="zh-CN" b="1" dirty="0">
                <a:solidFill>
                  <a:srgbClr val="555555"/>
                </a:solidFill>
                <a:latin typeface="Helvetica Neue"/>
              </a:rPr>
              <a:t>&lt;other commands&gt;</a:t>
            </a:r>
            <a:br>
              <a:rPr lang="en-US" altLang="zh-CN" dirty="0"/>
            </a:br>
            <a:r>
              <a:rPr lang="en-US" altLang="zh-CN" b="1" dirty="0">
                <a:solidFill>
                  <a:srgbClr val="555555"/>
                </a:solidFill>
                <a:latin typeface="Helvetica Neue"/>
              </a:rPr>
              <a:t>fi</a:t>
            </a:r>
            <a:endParaRPr lang="zh-CN" altLang="en-US" dirty="0"/>
          </a:p>
        </p:txBody>
      </p:sp>
      <p:sp>
        <p:nvSpPr>
          <p:cNvPr id="6" name="矩形 5"/>
          <p:cNvSpPr/>
          <p:nvPr/>
        </p:nvSpPr>
        <p:spPr>
          <a:xfrm>
            <a:off x="5566861" y="2501598"/>
            <a:ext cx="7390015" cy="3693319"/>
          </a:xfrm>
          <a:prstGeom prst="rect">
            <a:avLst/>
          </a:prstGeom>
        </p:spPr>
        <p:txBody>
          <a:bodyPr wrap="square">
            <a:spAutoFit/>
          </a:bodyPr>
          <a:lstStyle/>
          <a:p>
            <a:r>
              <a:rPr lang="en-US" altLang="zh-CN" dirty="0">
                <a:latin typeface="CourierStd"/>
              </a:rPr>
              <a:t>if </a:t>
            </a:r>
            <a:r>
              <a:rPr lang="en-US" altLang="zh-CN" i="1" dirty="0">
                <a:latin typeface="CourierStd-Oblique"/>
              </a:rPr>
              <a:t>command1</a:t>
            </a:r>
            <a:endParaRPr lang="en-US" altLang="zh-CN" i="1" dirty="0">
              <a:latin typeface="CourierStd-Oblique"/>
            </a:endParaRPr>
          </a:p>
          <a:p>
            <a:r>
              <a:rPr lang="en-US" altLang="zh-CN" dirty="0">
                <a:latin typeface="CourierStd"/>
              </a:rPr>
              <a:t>then</a:t>
            </a:r>
            <a:endParaRPr lang="en-US" altLang="zh-CN" dirty="0">
              <a:latin typeface="CourierStd"/>
            </a:endParaRPr>
          </a:p>
          <a:p>
            <a:r>
              <a:rPr lang="en-US" altLang="zh-CN" i="1" dirty="0">
                <a:latin typeface="CourierStd-Oblique"/>
              </a:rPr>
              <a:t>	command set 1</a:t>
            </a:r>
            <a:endParaRPr lang="en-US" altLang="zh-CN" i="1" dirty="0">
              <a:latin typeface="CourierStd-Oblique"/>
            </a:endParaRPr>
          </a:p>
          <a:p>
            <a:r>
              <a:rPr lang="en-US" altLang="zh-CN" dirty="0" err="1">
                <a:latin typeface="CourierStd"/>
              </a:rPr>
              <a:t>elif</a:t>
            </a:r>
            <a:r>
              <a:rPr lang="en-US" altLang="zh-CN" dirty="0">
                <a:latin typeface="CourierStd"/>
              </a:rPr>
              <a:t> </a:t>
            </a:r>
            <a:r>
              <a:rPr lang="en-US" altLang="zh-CN" i="1" dirty="0">
                <a:latin typeface="CourierStd-Oblique"/>
              </a:rPr>
              <a:t>command2</a:t>
            </a:r>
            <a:endParaRPr lang="en-US" altLang="zh-CN" i="1" dirty="0">
              <a:latin typeface="CourierStd-Oblique"/>
            </a:endParaRPr>
          </a:p>
          <a:p>
            <a:r>
              <a:rPr lang="en-US" altLang="zh-CN" dirty="0">
                <a:latin typeface="CourierStd"/>
              </a:rPr>
              <a:t>then</a:t>
            </a:r>
            <a:endParaRPr lang="en-US" altLang="zh-CN" dirty="0">
              <a:latin typeface="CourierStd"/>
            </a:endParaRPr>
          </a:p>
          <a:p>
            <a:r>
              <a:rPr lang="en-US" altLang="zh-CN" i="1" dirty="0">
                <a:latin typeface="CourierStd-Oblique"/>
              </a:rPr>
              <a:t>	command set 2</a:t>
            </a:r>
            <a:endParaRPr lang="en-US" altLang="zh-CN" i="1" dirty="0">
              <a:latin typeface="CourierStd-Oblique"/>
            </a:endParaRPr>
          </a:p>
          <a:p>
            <a:r>
              <a:rPr lang="en-US" altLang="zh-CN" dirty="0" err="1">
                <a:latin typeface="CourierStd"/>
              </a:rPr>
              <a:t>elif</a:t>
            </a:r>
            <a:r>
              <a:rPr lang="en-US" altLang="zh-CN" dirty="0">
                <a:latin typeface="CourierStd"/>
              </a:rPr>
              <a:t> </a:t>
            </a:r>
            <a:r>
              <a:rPr lang="en-US" altLang="zh-CN" i="1" dirty="0">
                <a:latin typeface="CourierStd-Oblique"/>
              </a:rPr>
              <a:t>command3</a:t>
            </a:r>
            <a:endParaRPr lang="en-US" altLang="zh-CN" i="1" dirty="0">
              <a:latin typeface="CourierStd-Oblique"/>
            </a:endParaRPr>
          </a:p>
          <a:p>
            <a:r>
              <a:rPr lang="en-US" altLang="zh-CN" dirty="0">
                <a:latin typeface="CourierStd"/>
              </a:rPr>
              <a:t>then</a:t>
            </a:r>
            <a:endParaRPr lang="en-US" altLang="zh-CN" dirty="0">
              <a:latin typeface="CourierStd"/>
            </a:endParaRPr>
          </a:p>
          <a:p>
            <a:r>
              <a:rPr lang="en-US" altLang="zh-CN" i="1" dirty="0">
                <a:latin typeface="CourierStd-Oblique"/>
              </a:rPr>
              <a:t>	command set 3</a:t>
            </a:r>
            <a:endParaRPr lang="en-US" altLang="zh-CN" i="1" dirty="0">
              <a:latin typeface="CourierStd-Oblique"/>
            </a:endParaRPr>
          </a:p>
          <a:p>
            <a:r>
              <a:rPr lang="en-US" altLang="zh-CN" dirty="0" err="1">
                <a:latin typeface="CourierStd"/>
              </a:rPr>
              <a:t>elif</a:t>
            </a:r>
            <a:r>
              <a:rPr lang="en-US" altLang="zh-CN" dirty="0">
                <a:latin typeface="CourierStd"/>
              </a:rPr>
              <a:t> </a:t>
            </a:r>
            <a:r>
              <a:rPr lang="en-US" altLang="zh-CN" i="1" dirty="0">
                <a:latin typeface="CourierStd-Oblique"/>
              </a:rPr>
              <a:t>command4</a:t>
            </a:r>
            <a:endParaRPr lang="en-US" altLang="zh-CN" i="1" dirty="0">
              <a:latin typeface="CourierStd-Oblique"/>
            </a:endParaRPr>
          </a:p>
          <a:p>
            <a:r>
              <a:rPr lang="en-US" altLang="zh-CN" dirty="0">
                <a:latin typeface="CourierStd"/>
              </a:rPr>
              <a:t>then</a:t>
            </a:r>
            <a:endParaRPr lang="en-US" altLang="zh-CN" dirty="0">
              <a:latin typeface="CourierStd"/>
            </a:endParaRPr>
          </a:p>
          <a:p>
            <a:r>
              <a:rPr lang="en-US" altLang="zh-CN" i="1" dirty="0">
                <a:latin typeface="CourierStd-Oblique"/>
              </a:rPr>
              <a:t>	command set 4</a:t>
            </a:r>
            <a:endParaRPr lang="en-US" altLang="zh-CN" i="1" dirty="0">
              <a:latin typeface="CourierStd-Oblique"/>
            </a:endParaRPr>
          </a:p>
          <a:p>
            <a:r>
              <a:rPr lang="en-US" altLang="zh-CN" dirty="0">
                <a:latin typeface="CourierStd"/>
              </a:rPr>
              <a:t>fi</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5469" y="249382"/>
            <a:ext cx="7988531" cy="5355312"/>
          </a:xfrm>
          <a:prstGeom prst="rect">
            <a:avLst/>
          </a:prstGeom>
        </p:spPr>
        <p:txBody>
          <a:bodyPr wrap="square">
            <a:spAutoFit/>
          </a:bodyPr>
          <a:lstStyle/>
          <a:p>
            <a:r>
              <a:rPr lang="en-US" altLang="zh-CN" dirty="0">
                <a:latin typeface="CourierStd"/>
              </a:rPr>
              <a:t>$ </a:t>
            </a:r>
            <a:r>
              <a:rPr lang="en-US" altLang="zh-CN" b="1" dirty="0">
                <a:latin typeface="CourierStd-Bold"/>
              </a:rPr>
              <a:t>cat test5.sh</a:t>
            </a:r>
            <a:endParaRPr lang="en-US" altLang="zh-CN" b="1" dirty="0">
              <a:latin typeface="CourierStd-Bold"/>
            </a:endParaRPr>
          </a:p>
          <a:p>
            <a:r>
              <a:rPr lang="en-US" altLang="zh-CN" dirty="0">
                <a:latin typeface="CourierStd"/>
              </a:rPr>
              <a:t>#!/bin/bash</a:t>
            </a:r>
            <a:endParaRPr lang="en-US" altLang="zh-CN" dirty="0">
              <a:latin typeface="CourierStd"/>
            </a:endParaRPr>
          </a:p>
          <a:p>
            <a:r>
              <a:rPr lang="en-US" altLang="zh-CN" dirty="0">
                <a:latin typeface="CourierStd"/>
              </a:rPr>
              <a:t># Testing nested ifs - use </a:t>
            </a:r>
            <a:r>
              <a:rPr lang="en-US" altLang="zh-CN" dirty="0" err="1">
                <a:latin typeface="CourierStd"/>
              </a:rPr>
              <a:t>elif</a:t>
            </a:r>
            <a:r>
              <a:rPr lang="en-US" altLang="zh-CN" dirty="0">
                <a:latin typeface="CourierStd"/>
              </a:rPr>
              <a:t> &amp; else</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err="1">
                <a:latin typeface="CourierStd"/>
              </a:rPr>
              <a:t>testuser</a:t>
            </a:r>
            <a:r>
              <a:rPr lang="en-US" altLang="zh-CN" dirty="0">
                <a:latin typeface="CourierStd"/>
              </a:rPr>
              <a:t>=</a:t>
            </a:r>
            <a:r>
              <a:rPr lang="en-US" altLang="zh-CN" dirty="0" err="1">
                <a:latin typeface="CourierStd"/>
              </a:rPr>
              <a:t>NoSuchUser</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if </a:t>
            </a:r>
            <a:r>
              <a:rPr lang="en-US" altLang="zh-CN" dirty="0" err="1">
                <a:latin typeface="CourierStd"/>
              </a:rPr>
              <a:t>grep</a:t>
            </a:r>
            <a:r>
              <a:rPr lang="en-US" altLang="zh-CN" dirty="0">
                <a:latin typeface="CourierStd"/>
              </a:rPr>
              <a:t> $</a:t>
            </a:r>
            <a:r>
              <a:rPr lang="en-US" altLang="zh-CN" dirty="0" err="1">
                <a:latin typeface="CourierStd"/>
              </a:rPr>
              <a:t>testuser</a:t>
            </a:r>
            <a:r>
              <a:rPr lang="en-US" altLang="zh-CN" dirty="0">
                <a:latin typeface="CourierStd"/>
              </a:rPr>
              <a:t> /</a:t>
            </a:r>
            <a:r>
              <a:rPr lang="en-US" altLang="zh-CN" dirty="0" err="1">
                <a:latin typeface="CourierStd"/>
              </a:rPr>
              <a:t>etc</a:t>
            </a:r>
            <a:r>
              <a:rPr lang="en-US" altLang="zh-CN" dirty="0">
                <a:latin typeface="CourierStd"/>
              </a:rPr>
              <a:t>/</a:t>
            </a:r>
            <a:r>
              <a:rPr lang="en-US" altLang="zh-CN" dirty="0" err="1">
                <a:latin typeface="CourierStd"/>
              </a:rPr>
              <a:t>passwd</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dirty="0">
                <a:latin typeface="CourierStd"/>
              </a:rPr>
              <a:t>	echo "The user $</a:t>
            </a:r>
            <a:r>
              <a:rPr lang="en-US" altLang="zh-CN" dirty="0" err="1">
                <a:latin typeface="CourierStd"/>
              </a:rPr>
              <a:t>testuser</a:t>
            </a:r>
            <a:r>
              <a:rPr lang="en-US" altLang="zh-CN" dirty="0">
                <a:latin typeface="CourierStd"/>
              </a:rPr>
              <a:t> exists on this system."</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err="1">
                <a:latin typeface="CourierStd"/>
              </a:rPr>
              <a:t>elif</a:t>
            </a:r>
            <a:r>
              <a:rPr lang="en-US" altLang="zh-CN" dirty="0">
                <a:latin typeface="CourierStd"/>
              </a:rPr>
              <a:t> ls -d /home/$</a:t>
            </a:r>
            <a:r>
              <a:rPr lang="en-US" altLang="zh-CN" dirty="0" err="1">
                <a:latin typeface="CourierStd"/>
              </a:rPr>
              <a:t>testuser</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dirty="0">
                <a:latin typeface="CourierStd"/>
              </a:rPr>
              <a:t>	echo "The user $</a:t>
            </a:r>
            <a:r>
              <a:rPr lang="en-US" altLang="zh-CN" dirty="0" err="1">
                <a:latin typeface="CourierStd"/>
              </a:rPr>
              <a:t>testuser</a:t>
            </a:r>
            <a:r>
              <a:rPr lang="en-US" altLang="zh-CN" dirty="0">
                <a:latin typeface="CourierStd"/>
              </a:rPr>
              <a:t> does not exist on this system."</a:t>
            </a:r>
            <a:endParaRPr lang="en-US" altLang="zh-CN" dirty="0">
              <a:latin typeface="CourierStd"/>
            </a:endParaRPr>
          </a:p>
          <a:p>
            <a:r>
              <a:rPr lang="en-US" altLang="zh-CN" dirty="0">
                <a:latin typeface="CourierStd"/>
              </a:rPr>
              <a:t>	echo "However, $</a:t>
            </a:r>
            <a:r>
              <a:rPr lang="en-US" altLang="zh-CN" dirty="0" err="1">
                <a:latin typeface="CourierStd"/>
              </a:rPr>
              <a:t>testuser</a:t>
            </a:r>
            <a:r>
              <a:rPr lang="en-US" altLang="zh-CN" dirty="0">
                <a:latin typeface="CourierStd"/>
              </a:rPr>
              <a:t> has a directory."</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else</a:t>
            </a:r>
            <a:endParaRPr lang="en-US" altLang="zh-CN" dirty="0">
              <a:latin typeface="CourierStd"/>
            </a:endParaRPr>
          </a:p>
          <a:p>
            <a:r>
              <a:rPr lang="en-US" altLang="zh-CN" dirty="0">
                <a:latin typeface="CourierStd"/>
              </a:rPr>
              <a:t>	echo "The user $</a:t>
            </a:r>
            <a:r>
              <a:rPr lang="en-US" altLang="zh-CN" dirty="0" err="1">
                <a:latin typeface="CourierStd"/>
              </a:rPr>
              <a:t>testuser</a:t>
            </a:r>
            <a:r>
              <a:rPr lang="en-US" altLang="zh-CN" dirty="0">
                <a:latin typeface="CourierStd"/>
              </a:rPr>
              <a:t> does not exist on this system."</a:t>
            </a:r>
            <a:endParaRPr lang="en-US" altLang="zh-CN" dirty="0">
              <a:latin typeface="CourierStd"/>
            </a:endParaRPr>
          </a:p>
          <a:p>
            <a:r>
              <a:rPr lang="en-US" altLang="zh-CN" dirty="0">
                <a:latin typeface="CourierStd"/>
              </a:rPr>
              <a:t>	echo "And, $</a:t>
            </a:r>
            <a:r>
              <a:rPr lang="en-US" altLang="zh-CN" dirty="0" err="1">
                <a:latin typeface="CourierStd"/>
              </a:rPr>
              <a:t>testuser</a:t>
            </a:r>
            <a:r>
              <a:rPr lang="en-US" altLang="zh-CN" dirty="0">
                <a:latin typeface="CourierStd"/>
              </a:rPr>
              <a:t> does not have a directory."</a:t>
            </a:r>
            <a:endParaRPr lang="en-US" altLang="zh-CN" dirty="0">
              <a:latin typeface="CourierStd"/>
            </a:endParaRPr>
          </a:p>
          <a:p>
            <a:r>
              <a:rPr lang="en-US" altLang="zh-CN" dirty="0">
                <a:latin typeface="CourierStd"/>
              </a:rPr>
              <a:t>fi</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 </a:t>
            </a:r>
            <a:r>
              <a:rPr lang="zh-CN" altLang="en-US" dirty="0"/>
              <a:t>脚本</a:t>
            </a:r>
            <a:endParaRPr lang="zh-CN" altLang="en-US" dirty="0"/>
          </a:p>
        </p:txBody>
      </p:sp>
      <p:sp>
        <p:nvSpPr>
          <p:cNvPr id="3" name="内容占位符 2"/>
          <p:cNvSpPr>
            <a:spLocks noGrp="1"/>
          </p:cNvSpPr>
          <p:nvPr>
            <p:ph idx="1"/>
          </p:nvPr>
        </p:nvSpPr>
        <p:spPr/>
        <p:txBody>
          <a:bodyPr/>
          <a:lstStyle/>
          <a:p>
            <a:r>
              <a:rPr lang="en-US" altLang="zh-CN" dirty="0"/>
              <a:t>shell </a:t>
            </a:r>
            <a:r>
              <a:rPr lang="zh-CN" altLang="en-US" dirty="0"/>
              <a:t>脚本是一组命令、函数、变量或其他任何你可以在 </a:t>
            </a:r>
            <a:r>
              <a:rPr lang="en-US" altLang="zh-CN" dirty="0"/>
              <a:t>shell </a:t>
            </a:r>
            <a:r>
              <a:rPr lang="zh-CN" altLang="en-US" dirty="0"/>
              <a:t>中使用的东西</a:t>
            </a:r>
            <a:endParaRPr lang="zh-CN" altLang="en-US" dirty="0"/>
          </a:p>
          <a:p>
            <a:endParaRPr lang="zh-CN" altLang="en-US" dirty="0"/>
          </a:p>
          <a:p>
            <a:r>
              <a:rPr lang="zh-CN" altLang="en-US" dirty="0"/>
              <a:t>你可以创建自己的 </a:t>
            </a:r>
            <a:r>
              <a:rPr lang="en-US" altLang="zh-CN" dirty="0"/>
              <a:t>shell </a:t>
            </a:r>
            <a:r>
              <a:rPr lang="zh-CN" altLang="en-US" dirty="0"/>
              <a:t>脚本来自动执行你需要定期完成的任务。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 Command</a:t>
            </a:r>
            <a:endParaRPr lang="zh-CN" altLang="en-US" dirty="0"/>
          </a:p>
        </p:txBody>
      </p:sp>
      <p:sp>
        <p:nvSpPr>
          <p:cNvPr id="3" name="内容占位符 2"/>
          <p:cNvSpPr>
            <a:spLocks noGrp="1"/>
          </p:cNvSpPr>
          <p:nvPr>
            <p:ph idx="1"/>
          </p:nvPr>
        </p:nvSpPr>
        <p:spPr/>
        <p:txBody>
          <a:bodyPr/>
          <a:lstStyle/>
          <a:p>
            <a:r>
              <a:rPr lang="en-US" altLang="zh-CN" dirty="0"/>
              <a:t>test</a:t>
            </a:r>
            <a:r>
              <a:rPr lang="zh-CN" altLang="en-US" dirty="0"/>
              <a:t>命令提供了一种在 </a:t>
            </a:r>
            <a:r>
              <a:rPr lang="en-US" altLang="zh-CN" dirty="0"/>
              <a:t>if-then </a:t>
            </a:r>
            <a:r>
              <a:rPr lang="zh-CN" altLang="en-US" dirty="0"/>
              <a:t>语句中测试不同条件的方法</a:t>
            </a:r>
            <a:endParaRPr lang="zh-CN" altLang="en-US" dirty="0"/>
          </a:p>
          <a:p>
            <a:r>
              <a:rPr lang="zh-CN" altLang="en-US" dirty="0"/>
              <a:t>如果测试命令中列出的条件评估结果为 </a:t>
            </a:r>
            <a:r>
              <a:rPr lang="en-US" altLang="zh-CN" dirty="0"/>
              <a:t>"true"</a:t>
            </a:r>
            <a:r>
              <a:rPr lang="zh-CN" altLang="en-US" dirty="0"/>
              <a:t>，测试命令将以 </a:t>
            </a:r>
            <a:r>
              <a:rPr lang="en-US" altLang="zh-CN" dirty="0"/>
              <a:t>0 </a:t>
            </a:r>
            <a:r>
              <a:rPr lang="zh-CN" altLang="en-US" dirty="0"/>
              <a:t>的退出状态代码退出</a:t>
            </a:r>
            <a:endParaRPr lang="zh-CN" altLang="en-US" dirty="0"/>
          </a:p>
          <a:p>
            <a:r>
              <a:rPr lang="zh-CN" altLang="en-US" dirty="0"/>
              <a:t>测试命令的格式非常简单：</a:t>
            </a:r>
            <a:endParaRPr lang="zh-CN" altLang="en-US" dirty="0"/>
          </a:p>
          <a:p>
            <a:pPr marL="0" indent="0">
              <a:buNone/>
            </a:pPr>
            <a:r>
              <a:rPr lang="en-US" altLang="zh-CN" dirty="0"/>
              <a:t>	</a:t>
            </a:r>
            <a:r>
              <a:rPr lang="en-US" altLang="zh-CN" b="1" dirty="0"/>
              <a:t>test </a:t>
            </a:r>
            <a:r>
              <a:rPr lang="zh-CN" altLang="en-US" b="1" dirty="0"/>
              <a:t>条件</a:t>
            </a:r>
            <a:endParaRPr lang="zh-CN" altLang="en-US" b="1" dirty="0"/>
          </a:p>
          <a:p>
            <a:r>
              <a:rPr lang="zh-CN" altLang="en-US" dirty="0"/>
              <a:t>条件是一系列参数和值，测试命令将对这些参数和值进行评估</a:t>
            </a:r>
            <a:r>
              <a:rPr lang="en-US" altLang="zh-CN"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838200" y="2246946"/>
            <a:ext cx="6096000" cy="1200329"/>
          </a:xfrm>
          <a:prstGeom prst="rect">
            <a:avLst/>
          </a:prstGeom>
        </p:spPr>
        <p:txBody>
          <a:bodyPr>
            <a:spAutoFit/>
          </a:bodyPr>
          <a:lstStyle/>
          <a:p>
            <a:r>
              <a:rPr lang="en-US" altLang="zh-CN" dirty="0">
                <a:latin typeface="CourierStd"/>
              </a:rPr>
              <a:t>if test </a:t>
            </a:r>
            <a:r>
              <a:rPr lang="en-US" altLang="zh-CN" i="1" dirty="0">
                <a:latin typeface="CourierStd-Oblique"/>
              </a:rPr>
              <a:t>condition</a:t>
            </a:r>
            <a:endParaRPr lang="en-US" altLang="zh-CN" i="1" dirty="0">
              <a:latin typeface="CourierStd-Oblique"/>
            </a:endParaRPr>
          </a:p>
          <a:p>
            <a:r>
              <a:rPr lang="en-US" altLang="zh-CN" dirty="0">
                <a:latin typeface="CourierStd"/>
              </a:rPr>
              <a:t>then</a:t>
            </a:r>
            <a:endParaRPr lang="en-US" altLang="zh-CN" dirty="0">
              <a:latin typeface="CourierStd"/>
            </a:endParaRPr>
          </a:p>
          <a:p>
            <a:r>
              <a:rPr lang="en-US" altLang="zh-CN" i="1" dirty="0">
                <a:latin typeface="CourierStd-Oblique"/>
              </a:rPr>
              <a:t>	commands</a:t>
            </a:r>
            <a:endParaRPr lang="en-US" altLang="zh-CN" i="1" dirty="0">
              <a:latin typeface="CourierStd-Oblique"/>
            </a:endParaRPr>
          </a:p>
          <a:p>
            <a:r>
              <a:rPr lang="en-US" altLang="zh-CN" dirty="0">
                <a:latin typeface="CourierStd"/>
              </a:rPr>
              <a:t>fi</a:t>
            </a:r>
            <a:endParaRPr lang="zh-CN" altLang="en-US" dirty="0"/>
          </a:p>
        </p:txBody>
      </p:sp>
      <p:sp>
        <p:nvSpPr>
          <p:cNvPr id="5" name="矩形 4"/>
          <p:cNvSpPr/>
          <p:nvPr/>
        </p:nvSpPr>
        <p:spPr>
          <a:xfrm>
            <a:off x="919941" y="4266937"/>
            <a:ext cx="6096000" cy="1200329"/>
          </a:xfrm>
          <a:prstGeom prst="rect">
            <a:avLst/>
          </a:prstGeom>
        </p:spPr>
        <p:txBody>
          <a:bodyPr>
            <a:spAutoFit/>
          </a:bodyPr>
          <a:lstStyle/>
          <a:p>
            <a:r>
              <a:rPr lang="en-US" altLang="zh-CN" dirty="0">
                <a:latin typeface="CourierStd"/>
              </a:rPr>
              <a:t>if [ </a:t>
            </a:r>
            <a:r>
              <a:rPr lang="en-US" altLang="zh-CN" i="1" dirty="0">
                <a:latin typeface="CourierStd-Oblique"/>
              </a:rPr>
              <a:t>condition </a:t>
            </a:r>
            <a:r>
              <a:rPr lang="en-US" altLang="zh-CN" dirty="0">
                <a:latin typeface="CourierStd"/>
              </a:rPr>
              <a:t>]</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i="1" dirty="0">
                <a:latin typeface="CourierStd-Oblique"/>
              </a:rPr>
              <a:t>	commands</a:t>
            </a:r>
            <a:endParaRPr lang="en-US" altLang="zh-CN" i="1" dirty="0">
              <a:latin typeface="CourierStd-Oblique"/>
            </a:endParaRPr>
          </a:p>
          <a:p>
            <a:r>
              <a:rPr lang="en-US" altLang="zh-CN" dirty="0">
                <a:latin typeface="CourierStd"/>
              </a:rPr>
              <a:t>fi</a:t>
            </a:r>
            <a:endParaRPr lang="zh-CN" altLang="en-US" dirty="0"/>
          </a:p>
        </p:txBody>
      </p:sp>
      <p:sp>
        <p:nvSpPr>
          <p:cNvPr id="3" name="矩形 2"/>
          <p:cNvSpPr/>
          <p:nvPr/>
        </p:nvSpPr>
        <p:spPr>
          <a:xfrm>
            <a:off x="919941" y="3924361"/>
            <a:ext cx="9903124" cy="369332"/>
          </a:xfrm>
          <a:prstGeom prst="rect">
            <a:avLst/>
          </a:prstGeom>
        </p:spPr>
        <p:txBody>
          <a:bodyPr wrap="square">
            <a:spAutoFit/>
          </a:bodyPr>
          <a:lstStyle/>
          <a:p>
            <a:r>
              <a:rPr lang="zh-CN" altLang="en-US" dirty="0"/>
              <a:t>bash shell 提供了另一种测试条件的方法，无需在 if-then 语句中声明</a:t>
            </a:r>
            <a:r>
              <a:rPr lang="en-US" altLang="zh-CN" dirty="0"/>
              <a:t>test</a:t>
            </a:r>
            <a:r>
              <a:rPr lang="zh-CN" altLang="en-US" dirty="0"/>
              <a:t>命令：</a:t>
            </a:r>
            <a:endParaRPr lang="zh-CN" altLang="en-US" dirty="0"/>
          </a:p>
        </p:txBody>
      </p:sp>
      <p:sp>
        <p:nvSpPr>
          <p:cNvPr id="6" name="矩形 5"/>
          <p:cNvSpPr/>
          <p:nvPr/>
        </p:nvSpPr>
        <p:spPr>
          <a:xfrm>
            <a:off x="879579" y="5661814"/>
            <a:ext cx="9983848" cy="369332"/>
          </a:xfrm>
          <a:prstGeom prst="rect">
            <a:avLst/>
          </a:prstGeom>
        </p:spPr>
        <p:txBody>
          <a:bodyPr wrap="square">
            <a:spAutoFit/>
          </a:bodyPr>
          <a:lstStyle/>
          <a:p>
            <a:r>
              <a:rPr lang="zh-CN" altLang="en-US" b="1" dirty="0"/>
              <a:t>注意：第一个括号后必须有一个空格，最后一个括号前必须有一个空格。否则会出现错误信息。</a:t>
            </a:r>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test command and test conditions can evaluate three classes of conditions:</a:t>
            </a:r>
            <a:endParaRPr lang="en-US" altLang="zh-CN" dirty="0"/>
          </a:p>
          <a:p>
            <a:pPr lvl="1">
              <a:buFont typeface="Wingdings" panose="05000000000000000000" pitchFamily="2" charset="2"/>
              <a:buChar char="p"/>
            </a:pPr>
            <a:r>
              <a:rPr lang="zh-CN" altLang="en-US" dirty="0"/>
              <a:t>数字比较</a:t>
            </a:r>
            <a:endParaRPr lang="en-US" altLang="zh-CN" dirty="0"/>
          </a:p>
          <a:p>
            <a:pPr lvl="1">
              <a:buFont typeface="Wingdings" panose="05000000000000000000" pitchFamily="2" charset="2"/>
              <a:buChar char="p"/>
            </a:pPr>
            <a:r>
              <a:rPr lang="zh-CN" altLang="en-US" dirty="0"/>
              <a:t>字符串比较</a:t>
            </a:r>
            <a:endParaRPr lang="en-US" altLang="zh-CN" dirty="0"/>
          </a:p>
          <a:p>
            <a:pPr lvl="1">
              <a:buFont typeface="Wingdings" panose="05000000000000000000" pitchFamily="2" charset="2"/>
              <a:buChar char="p"/>
            </a:pPr>
            <a:r>
              <a:rPr lang="zh-CN" altLang="en-US" dirty="0"/>
              <a:t>文件比较</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37464"/>
          </a:xfrm>
        </p:spPr>
        <p:txBody>
          <a:bodyPr/>
          <a:lstStyle/>
          <a:p>
            <a:r>
              <a:rPr lang="zh-CN" altLang="en-US" dirty="0"/>
              <a:t>数字比较</a:t>
            </a:r>
            <a:endParaRPr lang="zh-CN" altLang="en-US" dirty="0"/>
          </a:p>
        </p:txBody>
      </p:sp>
      <p:pic>
        <p:nvPicPr>
          <p:cNvPr id="5" name="图片 4"/>
          <p:cNvPicPr>
            <a:picLocks noChangeAspect="1"/>
          </p:cNvPicPr>
          <p:nvPr/>
        </p:nvPicPr>
        <p:blipFill>
          <a:blip r:embed="rId1"/>
          <a:stretch>
            <a:fillRect/>
          </a:stretch>
        </p:blipFill>
        <p:spPr>
          <a:xfrm>
            <a:off x="4418162" y="976102"/>
            <a:ext cx="7487035" cy="2317869"/>
          </a:xfrm>
          <a:prstGeom prst="rect">
            <a:avLst/>
          </a:prstGeom>
        </p:spPr>
      </p:pic>
      <p:sp>
        <p:nvSpPr>
          <p:cNvPr id="7" name="矩形 6"/>
          <p:cNvSpPr/>
          <p:nvPr/>
        </p:nvSpPr>
        <p:spPr>
          <a:xfrm>
            <a:off x="1089804" y="2522142"/>
            <a:ext cx="6096000" cy="3539430"/>
          </a:xfrm>
          <a:prstGeom prst="rect">
            <a:avLst/>
          </a:prstGeom>
        </p:spPr>
        <p:txBody>
          <a:bodyPr>
            <a:spAutoFit/>
          </a:bodyPr>
          <a:lstStyle/>
          <a:p>
            <a:r>
              <a:rPr lang="en-US" altLang="zh-CN" sz="1600" dirty="0"/>
              <a:t>value1=10</a:t>
            </a:r>
            <a:endParaRPr lang="en-US" altLang="zh-CN" sz="1600" dirty="0"/>
          </a:p>
          <a:p>
            <a:r>
              <a:rPr lang="en-US" altLang="zh-CN" sz="1600" dirty="0"/>
              <a:t>value2=11</a:t>
            </a:r>
            <a:endParaRPr lang="en-US" altLang="zh-CN" sz="1600" dirty="0"/>
          </a:p>
          <a:p>
            <a:endParaRPr lang="en-US" altLang="zh-CN" sz="1600" dirty="0"/>
          </a:p>
          <a:p>
            <a:r>
              <a:rPr lang="en-US" altLang="zh-CN" sz="1600" dirty="0"/>
              <a:t>if [ $value1 -</a:t>
            </a:r>
            <a:r>
              <a:rPr lang="en-US" altLang="zh-CN" sz="1600" dirty="0" err="1"/>
              <a:t>gt</a:t>
            </a:r>
            <a:r>
              <a:rPr lang="en-US" altLang="zh-CN" sz="1600" dirty="0"/>
              <a:t> 5 ]</a:t>
            </a:r>
            <a:endParaRPr lang="en-US" altLang="zh-CN" sz="1600" dirty="0"/>
          </a:p>
          <a:p>
            <a:r>
              <a:rPr lang="en-US" altLang="zh-CN" sz="1600" dirty="0"/>
              <a:t>then</a:t>
            </a:r>
            <a:endParaRPr lang="en-US" altLang="zh-CN" sz="1600" dirty="0"/>
          </a:p>
          <a:p>
            <a:r>
              <a:rPr lang="en-US" altLang="zh-CN" sz="1600" dirty="0"/>
              <a:t> echo "The test value $value1 is greater than 5"</a:t>
            </a:r>
            <a:endParaRPr lang="en-US" altLang="zh-CN" sz="1600" dirty="0"/>
          </a:p>
          <a:p>
            <a:r>
              <a:rPr lang="en-US" altLang="zh-CN" sz="1600" dirty="0"/>
              <a:t>fi</a:t>
            </a:r>
            <a:endParaRPr lang="en-US" altLang="zh-CN" sz="1600" dirty="0"/>
          </a:p>
          <a:p>
            <a:endParaRPr lang="en-US" altLang="zh-CN" sz="1600" dirty="0"/>
          </a:p>
          <a:p>
            <a:r>
              <a:rPr lang="en-US" altLang="zh-CN" sz="1600" dirty="0"/>
              <a:t>if [ $value1 -</a:t>
            </a:r>
            <a:r>
              <a:rPr lang="en-US" altLang="zh-CN" sz="1600" dirty="0" err="1"/>
              <a:t>eq</a:t>
            </a:r>
            <a:r>
              <a:rPr lang="en-US" altLang="zh-CN" sz="1600" dirty="0"/>
              <a:t> $value2 ]</a:t>
            </a:r>
            <a:endParaRPr lang="en-US" altLang="zh-CN" sz="1600" dirty="0"/>
          </a:p>
          <a:p>
            <a:r>
              <a:rPr lang="en-US" altLang="zh-CN" sz="1600" dirty="0"/>
              <a:t>then</a:t>
            </a:r>
            <a:endParaRPr lang="en-US" altLang="zh-CN" sz="1600" dirty="0"/>
          </a:p>
          <a:p>
            <a:r>
              <a:rPr lang="en-US" altLang="zh-CN" sz="1600" dirty="0"/>
              <a:t>      echo "The values are equal"</a:t>
            </a:r>
            <a:endParaRPr lang="en-US" altLang="zh-CN" sz="1600" dirty="0"/>
          </a:p>
          <a:p>
            <a:r>
              <a:rPr lang="en-US" altLang="zh-CN" sz="1600" dirty="0"/>
              <a:t>else</a:t>
            </a:r>
            <a:endParaRPr lang="en-US" altLang="zh-CN" sz="1600" dirty="0"/>
          </a:p>
          <a:p>
            <a:r>
              <a:rPr lang="en-US" altLang="zh-CN" sz="1600" dirty="0"/>
              <a:t>      echo "The values are different"</a:t>
            </a:r>
            <a:endParaRPr lang="en-US" altLang="zh-CN" sz="1600" dirty="0"/>
          </a:p>
          <a:p>
            <a:r>
              <a:rPr lang="en-US" altLang="zh-CN" sz="1600" dirty="0"/>
              <a:t>fi</a:t>
            </a:r>
            <a:endParaRPr lang="zh-CN" alt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字符串比较</a:t>
            </a:r>
            <a:endParaRPr lang="zh-CN" altLang="en-US" dirty="0"/>
          </a:p>
        </p:txBody>
      </p:sp>
      <p:pic>
        <p:nvPicPr>
          <p:cNvPr id="4" name="图片 3"/>
          <p:cNvPicPr>
            <a:picLocks noChangeAspect="1"/>
          </p:cNvPicPr>
          <p:nvPr/>
        </p:nvPicPr>
        <p:blipFill>
          <a:blip r:embed="rId1"/>
          <a:stretch>
            <a:fillRect/>
          </a:stretch>
        </p:blipFill>
        <p:spPr>
          <a:xfrm>
            <a:off x="4626648" y="1690688"/>
            <a:ext cx="6458282" cy="2228965"/>
          </a:xfrm>
          <a:prstGeom prst="rect">
            <a:avLst/>
          </a:prstGeom>
        </p:spPr>
      </p:pic>
      <p:sp>
        <p:nvSpPr>
          <p:cNvPr id="6" name="矩形 5"/>
          <p:cNvSpPr/>
          <p:nvPr/>
        </p:nvSpPr>
        <p:spPr>
          <a:xfrm>
            <a:off x="1098430" y="4000121"/>
            <a:ext cx="6096000" cy="2308324"/>
          </a:xfrm>
          <a:prstGeom prst="rect">
            <a:avLst/>
          </a:prstGeom>
        </p:spPr>
        <p:txBody>
          <a:bodyPr>
            <a:spAutoFit/>
          </a:bodyPr>
          <a:lstStyle/>
          <a:p>
            <a:r>
              <a:rPr lang="en-US" altLang="zh-CN" dirty="0"/>
              <a:t>#!/bin/bash</a:t>
            </a:r>
            <a:endParaRPr lang="en-US" altLang="zh-CN" dirty="0"/>
          </a:p>
          <a:p>
            <a:r>
              <a:rPr lang="en-US" altLang="zh-CN" dirty="0"/>
              <a:t># testing string equality</a:t>
            </a:r>
            <a:endParaRPr lang="en-US" altLang="zh-CN" dirty="0"/>
          </a:p>
          <a:p>
            <a:r>
              <a:rPr lang="en-US" altLang="zh-CN" dirty="0" err="1"/>
              <a:t>testuser</a:t>
            </a:r>
            <a:r>
              <a:rPr lang="en-US" altLang="zh-CN" dirty="0"/>
              <a:t>=rich</a:t>
            </a:r>
            <a:endParaRPr lang="en-US" altLang="zh-CN" dirty="0"/>
          </a:p>
          <a:p>
            <a:r>
              <a:rPr lang="en-US" altLang="zh-CN" dirty="0"/>
              <a:t>#</a:t>
            </a:r>
            <a:endParaRPr lang="en-US" altLang="zh-CN" dirty="0"/>
          </a:p>
          <a:p>
            <a:r>
              <a:rPr lang="en-US" altLang="zh-CN" dirty="0"/>
              <a:t>if [ $USER = $</a:t>
            </a:r>
            <a:r>
              <a:rPr lang="en-US" altLang="zh-CN" dirty="0" err="1"/>
              <a:t>testuser</a:t>
            </a:r>
            <a:r>
              <a:rPr lang="en-US" altLang="zh-CN" dirty="0"/>
              <a:t> ]</a:t>
            </a:r>
            <a:endParaRPr lang="en-US" altLang="zh-CN" dirty="0"/>
          </a:p>
          <a:p>
            <a:r>
              <a:rPr lang="en-US" altLang="zh-CN" dirty="0"/>
              <a:t>then</a:t>
            </a:r>
            <a:endParaRPr lang="en-US" altLang="zh-CN" dirty="0"/>
          </a:p>
          <a:p>
            <a:r>
              <a:rPr lang="en-US" altLang="zh-CN" dirty="0"/>
              <a:t> echo "Welcome $</a:t>
            </a:r>
            <a:r>
              <a:rPr lang="en-US" altLang="zh-CN" dirty="0" err="1"/>
              <a:t>testuser</a:t>
            </a:r>
            <a:r>
              <a:rPr lang="en-US" altLang="zh-CN" dirty="0"/>
              <a:t>"</a:t>
            </a:r>
            <a:endParaRPr lang="en-US" altLang="zh-CN" dirty="0"/>
          </a:p>
          <a:p>
            <a:r>
              <a:rPr lang="en-US" altLang="zh-CN" dirty="0"/>
              <a:t>fi</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6096000" y="1292283"/>
            <a:ext cx="6096000" cy="3416320"/>
          </a:xfrm>
          <a:prstGeom prst="rect">
            <a:avLst/>
          </a:prstGeom>
        </p:spPr>
        <p:txBody>
          <a:bodyPr>
            <a:spAutoFit/>
          </a:bodyPr>
          <a:lstStyle/>
          <a:p>
            <a:r>
              <a:rPr lang="en-US" altLang="zh-CN" dirty="0">
                <a:latin typeface="CourierStd"/>
              </a:rPr>
              <a:t>#!/bin/bash</a:t>
            </a:r>
            <a:endParaRPr lang="en-US" altLang="zh-CN" dirty="0">
              <a:latin typeface="CourierStd"/>
            </a:endParaRPr>
          </a:p>
          <a:p>
            <a:r>
              <a:rPr lang="en-US" altLang="zh-CN" dirty="0">
                <a:latin typeface="CourierStd"/>
              </a:rPr>
              <a:t># </a:t>
            </a:r>
            <a:r>
              <a:rPr lang="en-US" altLang="zh-CN" dirty="0" err="1">
                <a:latin typeface="CourierStd"/>
              </a:rPr>
              <a:t>mis</a:t>
            </a:r>
            <a:r>
              <a:rPr lang="en-US" altLang="zh-CN" dirty="0">
                <a:latin typeface="CourierStd"/>
              </a:rPr>
              <a:t>-using string comparisons</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val1=baseball</a:t>
            </a:r>
            <a:endParaRPr lang="en-US" altLang="zh-CN" dirty="0">
              <a:latin typeface="CourierStd"/>
            </a:endParaRPr>
          </a:p>
          <a:p>
            <a:r>
              <a:rPr lang="en-US" altLang="zh-CN" dirty="0">
                <a:latin typeface="CourierStd"/>
              </a:rPr>
              <a:t>val2=hockey</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if [ $val1 \&gt; $val2 ]</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dirty="0">
                <a:latin typeface="CourierStd"/>
              </a:rPr>
              <a:t>	echo "$val1 is greater than $val2"</a:t>
            </a:r>
            <a:endParaRPr lang="en-US" altLang="zh-CN" dirty="0">
              <a:latin typeface="CourierStd"/>
            </a:endParaRPr>
          </a:p>
          <a:p>
            <a:r>
              <a:rPr lang="en-US" altLang="zh-CN" dirty="0">
                <a:latin typeface="CourierStd"/>
              </a:rPr>
              <a:t>else</a:t>
            </a:r>
            <a:endParaRPr lang="en-US" altLang="zh-CN" dirty="0">
              <a:latin typeface="CourierStd"/>
            </a:endParaRPr>
          </a:p>
          <a:p>
            <a:r>
              <a:rPr lang="en-US" altLang="zh-CN" dirty="0">
                <a:latin typeface="CourierStd"/>
              </a:rPr>
              <a:t>	echo "$val1 is less than $val2"</a:t>
            </a:r>
            <a:endParaRPr lang="en-US" altLang="zh-CN" dirty="0">
              <a:latin typeface="CourierStd"/>
            </a:endParaRPr>
          </a:p>
          <a:p>
            <a:r>
              <a:rPr lang="en-US" altLang="zh-CN" dirty="0">
                <a:latin typeface="CourierStd"/>
              </a:rPr>
              <a:t>fi</a:t>
            </a:r>
            <a:endParaRPr lang="zh-CN" altLang="en-US" dirty="0"/>
          </a:p>
        </p:txBody>
      </p:sp>
      <p:sp>
        <p:nvSpPr>
          <p:cNvPr id="5" name="矩形 4"/>
          <p:cNvSpPr/>
          <p:nvPr/>
        </p:nvSpPr>
        <p:spPr>
          <a:xfrm>
            <a:off x="911629" y="2311044"/>
            <a:ext cx="6096000" cy="3693319"/>
          </a:xfrm>
          <a:prstGeom prst="rect">
            <a:avLst/>
          </a:prstGeom>
        </p:spPr>
        <p:txBody>
          <a:bodyPr>
            <a:spAutoFit/>
          </a:bodyPr>
          <a:lstStyle/>
          <a:p>
            <a:r>
              <a:rPr lang="en-US" altLang="zh-CN" dirty="0">
                <a:latin typeface="CourierStd"/>
              </a:rPr>
              <a:t>$ </a:t>
            </a:r>
            <a:r>
              <a:rPr lang="en-US" altLang="zh-CN" b="1" dirty="0">
                <a:latin typeface="CourierStd-Bold"/>
              </a:rPr>
              <a:t>cat badtest.sh</a:t>
            </a:r>
            <a:endParaRPr lang="en-US" altLang="zh-CN" b="1" dirty="0">
              <a:latin typeface="CourierStd-Bold"/>
            </a:endParaRPr>
          </a:p>
          <a:p>
            <a:r>
              <a:rPr lang="en-US" altLang="zh-CN" dirty="0">
                <a:latin typeface="CourierStd"/>
              </a:rPr>
              <a:t>#!/bin/bash</a:t>
            </a:r>
            <a:endParaRPr lang="en-US" altLang="zh-CN" dirty="0">
              <a:latin typeface="CourierStd"/>
            </a:endParaRPr>
          </a:p>
          <a:p>
            <a:r>
              <a:rPr lang="en-US" altLang="zh-CN" dirty="0">
                <a:latin typeface="CourierStd"/>
              </a:rPr>
              <a:t># </a:t>
            </a:r>
            <a:r>
              <a:rPr lang="en-US" altLang="zh-CN" dirty="0" err="1">
                <a:latin typeface="CourierStd"/>
              </a:rPr>
              <a:t>mis</a:t>
            </a:r>
            <a:r>
              <a:rPr lang="en-US" altLang="zh-CN" dirty="0">
                <a:latin typeface="CourierStd"/>
              </a:rPr>
              <a:t>-using string comparisons</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val1=baseball</a:t>
            </a:r>
            <a:endParaRPr lang="en-US" altLang="zh-CN" dirty="0">
              <a:latin typeface="CourierStd"/>
            </a:endParaRPr>
          </a:p>
          <a:p>
            <a:r>
              <a:rPr lang="en-US" altLang="zh-CN" dirty="0">
                <a:latin typeface="CourierStd"/>
              </a:rPr>
              <a:t>val2=hockey</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if [ $val1 &gt; $val2 ]</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dirty="0">
                <a:latin typeface="CourierStd"/>
              </a:rPr>
              <a:t>	echo "$val1 is greater than $val2"</a:t>
            </a:r>
            <a:endParaRPr lang="en-US" altLang="zh-CN" dirty="0">
              <a:latin typeface="CourierStd"/>
            </a:endParaRPr>
          </a:p>
          <a:p>
            <a:r>
              <a:rPr lang="en-US" altLang="zh-CN" dirty="0">
                <a:latin typeface="CourierStd"/>
              </a:rPr>
              <a:t>else</a:t>
            </a:r>
            <a:endParaRPr lang="en-US" altLang="zh-CN" dirty="0">
              <a:latin typeface="CourierStd"/>
            </a:endParaRPr>
          </a:p>
          <a:p>
            <a:r>
              <a:rPr lang="en-US" altLang="zh-CN" dirty="0">
                <a:latin typeface="CourierStd"/>
              </a:rPr>
              <a:t>	echo "$val1 is less than $val2"</a:t>
            </a:r>
            <a:endParaRPr lang="en-US" altLang="zh-CN" dirty="0">
              <a:latin typeface="CourierStd"/>
            </a:endParaRPr>
          </a:p>
          <a:p>
            <a:r>
              <a:rPr lang="en-US" altLang="zh-CN" dirty="0">
                <a:latin typeface="CourierStd"/>
              </a:rPr>
              <a:t>fi</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文件比较</a:t>
            </a:r>
            <a:endParaRPr lang="zh-CN" altLang="en-US" dirty="0"/>
          </a:p>
        </p:txBody>
      </p:sp>
      <p:sp>
        <p:nvSpPr>
          <p:cNvPr id="6" name="矩形 5"/>
          <p:cNvSpPr/>
          <p:nvPr/>
        </p:nvSpPr>
        <p:spPr>
          <a:xfrm>
            <a:off x="1141562" y="1526247"/>
            <a:ext cx="10072778" cy="2862322"/>
          </a:xfrm>
          <a:prstGeom prst="rect">
            <a:avLst/>
          </a:prstGeom>
        </p:spPr>
        <p:txBody>
          <a:bodyPr wrap="square">
            <a:spAutoFit/>
          </a:bodyPr>
          <a:lstStyle/>
          <a:p>
            <a:r>
              <a:rPr lang="en-US" altLang="zh-CN" dirty="0"/>
              <a:t>Comparison        Description</a:t>
            </a:r>
            <a:endParaRPr lang="en-US" altLang="zh-CN" dirty="0"/>
          </a:p>
          <a:p>
            <a:r>
              <a:rPr lang="en-US" altLang="zh-CN" dirty="0"/>
              <a:t>-d                        file Checks if file exists and is a directory</a:t>
            </a:r>
            <a:endParaRPr lang="en-US" altLang="zh-CN" dirty="0"/>
          </a:p>
          <a:p>
            <a:r>
              <a:rPr lang="en-US" altLang="zh-CN" dirty="0"/>
              <a:t>-e                        file Checks if file exists</a:t>
            </a:r>
            <a:endParaRPr lang="en-US" altLang="zh-CN" dirty="0"/>
          </a:p>
          <a:p>
            <a:r>
              <a:rPr lang="en-US" altLang="zh-CN" dirty="0"/>
              <a:t>-f                         file Checks if file exists and is a file</a:t>
            </a:r>
            <a:endParaRPr lang="en-US" altLang="zh-CN" dirty="0"/>
          </a:p>
          <a:p>
            <a:r>
              <a:rPr lang="en-US" altLang="zh-CN" dirty="0"/>
              <a:t>-r                         file Checks if file exists and is readable</a:t>
            </a:r>
            <a:endParaRPr lang="en-US" altLang="zh-CN" dirty="0"/>
          </a:p>
          <a:p>
            <a:r>
              <a:rPr lang="en-US" altLang="zh-CN" dirty="0"/>
              <a:t>-s                         file Checks if file exists and is not empty</a:t>
            </a:r>
            <a:endParaRPr lang="en-US" altLang="zh-CN" dirty="0"/>
          </a:p>
          <a:p>
            <a:r>
              <a:rPr lang="en-US" altLang="zh-CN" dirty="0"/>
              <a:t>-w                        file Checks if file exists and is writable</a:t>
            </a:r>
            <a:endParaRPr lang="en-US" altLang="zh-CN" dirty="0"/>
          </a:p>
          <a:p>
            <a:r>
              <a:rPr lang="en-US" altLang="zh-CN" dirty="0"/>
              <a:t>-x                         file Checks if file exists and is executable</a:t>
            </a:r>
            <a:endParaRPr lang="en-US" altLang="zh-CN" dirty="0"/>
          </a:p>
          <a:p>
            <a:r>
              <a:rPr lang="en-US" altLang="zh-CN" dirty="0"/>
              <a:t>-O                        file Checks if file exists and is owned by the current user</a:t>
            </a:r>
            <a:endParaRPr lang="en-US" altLang="zh-CN" dirty="0"/>
          </a:p>
          <a:p>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727493" y="2272454"/>
            <a:ext cx="6096000" cy="3693319"/>
          </a:xfrm>
          <a:prstGeom prst="rect">
            <a:avLst/>
          </a:prstGeom>
        </p:spPr>
        <p:txBody>
          <a:bodyPr>
            <a:spAutoFit/>
          </a:bodyPr>
          <a:lstStyle/>
          <a:p>
            <a:r>
              <a:rPr lang="en-US" altLang="zh-CN" dirty="0"/>
              <a:t>#!/bin/bash</a:t>
            </a:r>
            <a:endParaRPr lang="en-US" altLang="zh-CN" dirty="0"/>
          </a:p>
          <a:p>
            <a:r>
              <a:rPr lang="en-US" altLang="zh-CN" dirty="0"/>
              <a:t># Look before you leap</a:t>
            </a:r>
            <a:endParaRPr lang="en-US" altLang="zh-CN" dirty="0"/>
          </a:p>
          <a:p>
            <a:r>
              <a:rPr lang="en-US" altLang="zh-CN" dirty="0"/>
              <a:t>#</a:t>
            </a:r>
            <a:endParaRPr lang="en-US" altLang="zh-CN" dirty="0"/>
          </a:p>
          <a:p>
            <a:r>
              <a:rPr lang="en-US" altLang="zh-CN" dirty="0" err="1"/>
              <a:t>jump_directory</a:t>
            </a:r>
            <a:r>
              <a:rPr lang="en-US" altLang="zh-CN" dirty="0"/>
              <a:t>=/home/</a:t>
            </a:r>
            <a:r>
              <a:rPr lang="en-US" altLang="zh-CN" dirty="0" err="1"/>
              <a:t>arthur</a:t>
            </a:r>
            <a:endParaRPr lang="en-US" altLang="zh-CN" dirty="0"/>
          </a:p>
          <a:p>
            <a:r>
              <a:rPr lang="en-US" altLang="zh-CN" dirty="0"/>
              <a:t>#</a:t>
            </a:r>
            <a:endParaRPr lang="en-US" altLang="zh-CN" dirty="0"/>
          </a:p>
          <a:p>
            <a:r>
              <a:rPr lang="en-US" altLang="zh-CN" dirty="0"/>
              <a:t>if [ -d $</a:t>
            </a:r>
            <a:r>
              <a:rPr lang="en-US" altLang="zh-CN" dirty="0" err="1"/>
              <a:t>jump_directory</a:t>
            </a:r>
            <a:r>
              <a:rPr lang="en-US" altLang="zh-CN" dirty="0"/>
              <a:t> ]</a:t>
            </a:r>
            <a:endParaRPr lang="en-US" altLang="zh-CN" dirty="0"/>
          </a:p>
          <a:p>
            <a:r>
              <a:rPr lang="en-US" altLang="zh-CN" dirty="0"/>
              <a:t>then</a:t>
            </a:r>
            <a:endParaRPr lang="en-US" altLang="zh-CN" dirty="0"/>
          </a:p>
          <a:p>
            <a:r>
              <a:rPr lang="en-US" altLang="zh-CN" dirty="0"/>
              <a:t>       echo "The $</a:t>
            </a:r>
            <a:r>
              <a:rPr lang="en-US" altLang="zh-CN" dirty="0" err="1"/>
              <a:t>jump_directory</a:t>
            </a:r>
            <a:r>
              <a:rPr lang="en-US" altLang="zh-CN" dirty="0"/>
              <a:t> directory exists"</a:t>
            </a:r>
            <a:endParaRPr lang="en-US" altLang="zh-CN" dirty="0"/>
          </a:p>
          <a:p>
            <a:r>
              <a:rPr lang="en-US" altLang="zh-CN" dirty="0"/>
              <a:t>       cd $</a:t>
            </a:r>
            <a:r>
              <a:rPr lang="en-US" altLang="zh-CN" dirty="0" err="1"/>
              <a:t>jump_directory</a:t>
            </a:r>
            <a:endParaRPr lang="en-US" altLang="zh-CN" dirty="0"/>
          </a:p>
          <a:p>
            <a:r>
              <a:rPr lang="en-US" altLang="zh-CN" dirty="0"/>
              <a:t>       ls</a:t>
            </a:r>
            <a:endParaRPr lang="en-US" altLang="zh-CN" dirty="0"/>
          </a:p>
          <a:p>
            <a:r>
              <a:rPr lang="en-US" altLang="zh-CN" dirty="0"/>
              <a:t>else</a:t>
            </a:r>
            <a:endParaRPr lang="en-US" altLang="zh-CN" dirty="0"/>
          </a:p>
          <a:p>
            <a:r>
              <a:rPr lang="en-US" altLang="zh-CN" dirty="0"/>
              <a:t>       echo "The $</a:t>
            </a:r>
            <a:r>
              <a:rPr lang="en-US" altLang="zh-CN" dirty="0" err="1"/>
              <a:t>jump_directory</a:t>
            </a:r>
            <a:r>
              <a:rPr lang="en-US" altLang="zh-CN" dirty="0"/>
              <a:t> directory does not exist"</a:t>
            </a:r>
            <a:endParaRPr lang="en-US" altLang="zh-CN" dirty="0"/>
          </a:p>
          <a:p>
            <a:r>
              <a:rPr lang="en-US" altLang="zh-CN" dirty="0"/>
              <a:t>fi</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7156" y="77638"/>
            <a:ext cx="6435306" cy="6740307"/>
          </a:xfrm>
          <a:prstGeom prst="rect">
            <a:avLst/>
          </a:prstGeom>
        </p:spPr>
        <p:txBody>
          <a:bodyPr wrap="square">
            <a:spAutoFit/>
          </a:bodyPr>
          <a:lstStyle/>
          <a:p>
            <a:r>
              <a:rPr lang="en-US" altLang="zh-CN" dirty="0"/>
              <a:t>#!/bin/bash</a:t>
            </a:r>
            <a:endParaRPr lang="en-US" altLang="zh-CN" dirty="0"/>
          </a:p>
          <a:p>
            <a:r>
              <a:rPr lang="en-US" altLang="zh-CN" dirty="0"/>
              <a:t>location=$HOME</a:t>
            </a:r>
            <a:endParaRPr lang="en-US" altLang="zh-CN" dirty="0"/>
          </a:p>
          <a:p>
            <a:r>
              <a:rPr lang="en-US" altLang="zh-CN" dirty="0" err="1"/>
              <a:t>file_name</a:t>
            </a:r>
            <a:r>
              <a:rPr lang="en-US" altLang="zh-CN" dirty="0"/>
              <a:t>="sentinel"</a:t>
            </a:r>
            <a:endParaRPr lang="en-US" altLang="zh-CN" dirty="0"/>
          </a:p>
          <a:p>
            <a:r>
              <a:rPr lang="en-US" altLang="zh-CN" dirty="0"/>
              <a:t>#</a:t>
            </a:r>
            <a:endParaRPr lang="en-US" altLang="zh-CN" dirty="0"/>
          </a:p>
          <a:p>
            <a:r>
              <a:rPr lang="en-US" altLang="zh-CN" dirty="0"/>
              <a:t>if [ -e $location ]</a:t>
            </a:r>
            <a:endParaRPr lang="en-US" altLang="zh-CN" dirty="0"/>
          </a:p>
          <a:p>
            <a:r>
              <a:rPr lang="en-US" altLang="zh-CN" dirty="0"/>
              <a:t>then #Directory does exist</a:t>
            </a:r>
            <a:endParaRPr lang="en-US" altLang="zh-CN" dirty="0"/>
          </a:p>
          <a:p>
            <a:r>
              <a:rPr lang="en-US" altLang="zh-CN" dirty="0"/>
              <a:t> 	echo "OK on the $location directory."</a:t>
            </a:r>
            <a:endParaRPr lang="en-US" altLang="zh-CN" dirty="0"/>
          </a:p>
          <a:p>
            <a:r>
              <a:rPr lang="en-US" altLang="zh-CN" dirty="0"/>
              <a:t> 	echo "Now checking on the file, $</a:t>
            </a:r>
            <a:r>
              <a:rPr lang="en-US" altLang="zh-CN" dirty="0" err="1"/>
              <a:t>file_name</a:t>
            </a:r>
            <a:r>
              <a:rPr lang="en-US" altLang="zh-CN" dirty="0"/>
              <a:t>."</a:t>
            </a:r>
            <a:endParaRPr lang="en-US" altLang="zh-CN" dirty="0"/>
          </a:p>
          <a:p>
            <a:r>
              <a:rPr lang="en-US" altLang="zh-CN" dirty="0"/>
              <a:t>	 #</a:t>
            </a:r>
            <a:endParaRPr lang="en-US" altLang="zh-CN" dirty="0"/>
          </a:p>
          <a:p>
            <a:r>
              <a:rPr lang="en-US" altLang="zh-CN" dirty="0"/>
              <a:t>	 if [ -e $location/$</a:t>
            </a:r>
            <a:r>
              <a:rPr lang="en-US" altLang="zh-CN" dirty="0" err="1"/>
              <a:t>file_name</a:t>
            </a:r>
            <a:r>
              <a:rPr lang="en-US" altLang="zh-CN" dirty="0"/>
              <a:t> ]</a:t>
            </a:r>
            <a:endParaRPr lang="en-US" altLang="zh-CN" dirty="0"/>
          </a:p>
          <a:p>
            <a:r>
              <a:rPr lang="en-US" altLang="zh-CN" dirty="0"/>
              <a:t> 	then #File does exist</a:t>
            </a:r>
            <a:endParaRPr lang="en-US" altLang="zh-CN" dirty="0"/>
          </a:p>
          <a:p>
            <a:r>
              <a:rPr lang="en-US" altLang="zh-CN" dirty="0"/>
              <a:t> 		echo "OK on the filename"</a:t>
            </a:r>
            <a:endParaRPr lang="en-US" altLang="zh-CN" dirty="0"/>
          </a:p>
          <a:p>
            <a:r>
              <a:rPr lang="en-US" altLang="zh-CN" dirty="0"/>
              <a:t> 		echo "Updating Current Date..."</a:t>
            </a:r>
            <a:endParaRPr lang="en-US" altLang="zh-CN" dirty="0"/>
          </a:p>
          <a:p>
            <a:r>
              <a:rPr lang="en-US" altLang="zh-CN" dirty="0"/>
              <a:t> 		date &gt;&gt; $location/$</a:t>
            </a:r>
            <a:r>
              <a:rPr lang="en-US" altLang="zh-CN" dirty="0" err="1"/>
              <a:t>file_name</a:t>
            </a:r>
            <a:endParaRPr lang="en-US" altLang="zh-CN" dirty="0"/>
          </a:p>
          <a:p>
            <a:r>
              <a:rPr lang="en-US" altLang="zh-CN" dirty="0"/>
              <a:t> 	#</a:t>
            </a:r>
            <a:endParaRPr lang="en-US" altLang="zh-CN" dirty="0"/>
          </a:p>
          <a:p>
            <a:r>
              <a:rPr lang="en-US" altLang="zh-CN" dirty="0"/>
              <a:t>	 else #File does not exist</a:t>
            </a:r>
            <a:endParaRPr lang="en-US" altLang="zh-CN" dirty="0"/>
          </a:p>
          <a:p>
            <a:r>
              <a:rPr lang="en-US" altLang="zh-CN" dirty="0"/>
              <a:t> 		echo "File does not exist"</a:t>
            </a:r>
            <a:endParaRPr lang="en-US" altLang="zh-CN" dirty="0"/>
          </a:p>
          <a:p>
            <a:r>
              <a:rPr lang="en-US" altLang="zh-CN" dirty="0"/>
              <a:t> 		echo "Nothing to update"</a:t>
            </a:r>
            <a:endParaRPr lang="en-US" altLang="zh-CN" dirty="0"/>
          </a:p>
          <a:p>
            <a:r>
              <a:rPr lang="en-US" altLang="zh-CN" dirty="0"/>
              <a:t> 	fi</a:t>
            </a:r>
            <a:endParaRPr lang="en-US" altLang="zh-CN" dirty="0"/>
          </a:p>
          <a:p>
            <a:r>
              <a:rPr lang="en-US" altLang="zh-CN" dirty="0"/>
              <a:t>#</a:t>
            </a:r>
            <a:endParaRPr lang="en-US" altLang="zh-CN" dirty="0"/>
          </a:p>
          <a:p>
            <a:r>
              <a:rPr lang="en-US" altLang="zh-CN" dirty="0"/>
              <a:t>else #Directory does not exist</a:t>
            </a:r>
            <a:endParaRPr lang="en-US" altLang="zh-CN" dirty="0"/>
          </a:p>
          <a:p>
            <a:r>
              <a:rPr lang="en-US" altLang="zh-CN" dirty="0"/>
              <a:t> 	echo "The $location directory does not exist."</a:t>
            </a:r>
            <a:endParaRPr lang="en-US" altLang="zh-CN" dirty="0"/>
          </a:p>
          <a:p>
            <a:r>
              <a:rPr lang="en-US" altLang="zh-CN" dirty="0"/>
              <a:t> 	echo "Nothing to update"</a:t>
            </a:r>
            <a:endParaRPr lang="en-US" altLang="zh-CN" dirty="0"/>
          </a:p>
          <a:p>
            <a:r>
              <a:rPr lang="en-US" altLang="zh-CN" dirty="0"/>
              <a:t>fi</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US" altLang="zh-CN" b="1" dirty="0"/>
              <a:t>Combining Expressions</a:t>
            </a:r>
            <a:endParaRPr lang="zh-CN" altLang="en-US" dirty="0"/>
          </a:p>
        </p:txBody>
      </p:sp>
      <p:sp>
        <p:nvSpPr>
          <p:cNvPr id="2" name="矩形 1"/>
          <p:cNvSpPr/>
          <p:nvPr/>
        </p:nvSpPr>
        <p:spPr>
          <a:xfrm>
            <a:off x="1028008" y="1218847"/>
            <a:ext cx="7725294" cy="646331"/>
          </a:xfrm>
          <a:prstGeom prst="rect">
            <a:avLst/>
          </a:prstGeom>
        </p:spPr>
        <p:txBody>
          <a:bodyPr wrap="square">
            <a:spAutoFit/>
          </a:bodyPr>
          <a:lstStyle/>
          <a:p>
            <a:r>
              <a:rPr lang="en-US" altLang="zh-CN" sz="800" dirty="0">
                <a:latin typeface="ZapfDingbatsStd"/>
              </a:rPr>
              <a:t>■ </a:t>
            </a:r>
            <a:r>
              <a:rPr lang="en-US" altLang="zh-CN" dirty="0">
                <a:latin typeface="CourierStd"/>
              </a:rPr>
              <a:t>[ condition1 ] &amp;&amp; [ condition2 ]</a:t>
            </a:r>
            <a:endParaRPr lang="en-US" altLang="zh-CN" dirty="0">
              <a:latin typeface="CourierStd"/>
            </a:endParaRPr>
          </a:p>
          <a:p>
            <a:r>
              <a:rPr lang="en-US" altLang="zh-CN" sz="800" dirty="0">
                <a:latin typeface="ZapfDingbatsStd"/>
              </a:rPr>
              <a:t>■ </a:t>
            </a:r>
            <a:r>
              <a:rPr lang="en-US" altLang="zh-CN" dirty="0">
                <a:latin typeface="CourierStd"/>
              </a:rPr>
              <a:t>[ condition1 ] || [ condition2 ]</a:t>
            </a:r>
            <a:endParaRPr lang="zh-CN" altLang="en-US" dirty="0"/>
          </a:p>
        </p:txBody>
      </p:sp>
      <p:sp>
        <p:nvSpPr>
          <p:cNvPr id="5" name="矩形 4"/>
          <p:cNvSpPr/>
          <p:nvPr/>
        </p:nvSpPr>
        <p:spPr>
          <a:xfrm>
            <a:off x="1028008" y="2403758"/>
            <a:ext cx="6096000" cy="2585323"/>
          </a:xfrm>
          <a:prstGeom prst="rect">
            <a:avLst/>
          </a:prstGeom>
        </p:spPr>
        <p:txBody>
          <a:bodyPr>
            <a:spAutoFit/>
          </a:bodyPr>
          <a:lstStyle/>
          <a:p>
            <a:r>
              <a:rPr lang="en-US" altLang="zh-CN" dirty="0"/>
              <a:t>#!/bin/bash</a:t>
            </a:r>
            <a:endParaRPr lang="en-US" altLang="zh-CN" dirty="0"/>
          </a:p>
          <a:p>
            <a:r>
              <a:rPr lang="en-US" altLang="zh-CN" dirty="0"/>
              <a:t># testing compound comparisons</a:t>
            </a:r>
            <a:endParaRPr lang="en-US" altLang="zh-CN" dirty="0"/>
          </a:p>
          <a:p>
            <a:r>
              <a:rPr lang="en-US" altLang="zh-CN" dirty="0"/>
              <a:t>#</a:t>
            </a:r>
            <a:endParaRPr lang="en-US" altLang="zh-CN" dirty="0"/>
          </a:p>
          <a:p>
            <a:r>
              <a:rPr lang="en-US" altLang="zh-CN" dirty="0"/>
              <a:t>if [ -d $HOME ] &amp;&amp; [ -w $HOME/testing ]</a:t>
            </a:r>
            <a:endParaRPr lang="en-US" altLang="zh-CN" dirty="0"/>
          </a:p>
          <a:p>
            <a:r>
              <a:rPr lang="en-US" altLang="zh-CN" dirty="0"/>
              <a:t>then</a:t>
            </a:r>
            <a:endParaRPr lang="en-US" altLang="zh-CN" dirty="0"/>
          </a:p>
          <a:p>
            <a:r>
              <a:rPr lang="en-US" altLang="zh-CN" dirty="0"/>
              <a:t>       echo "The file exists and you can write to it"</a:t>
            </a:r>
            <a:endParaRPr lang="en-US" altLang="zh-CN" dirty="0"/>
          </a:p>
          <a:p>
            <a:r>
              <a:rPr lang="en-US" altLang="zh-CN" dirty="0"/>
              <a:t>else</a:t>
            </a:r>
            <a:endParaRPr lang="en-US" altLang="zh-CN" dirty="0"/>
          </a:p>
          <a:p>
            <a:r>
              <a:rPr lang="en-US" altLang="zh-CN" dirty="0"/>
              <a:t>       echo "I cannot write to the file"</a:t>
            </a:r>
            <a:endParaRPr lang="en-US" altLang="zh-CN" dirty="0"/>
          </a:p>
          <a:p>
            <a:r>
              <a:rPr lang="en-US" altLang="zh-CN" dirty="0"/>
              <a:t>fi</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5"/>
          <p:cNvGrpSpPr/>
          <p:nvPr/>
        </p:nvGrpSpPr>
        <p:grpSpPr bwMode="auto">
          <a:xfrm>
            <a:off x="3418547" y="504556"/>
            <a:ext cx="8496300" cy="5303837"/>
            <a:chOff x="295" y="633"/>
            <a:chExt cx="5352" cy="3341"/>
          </a:xfrm>
          <a:solidFill>
            <a:schemeClr val="accent1"/>
          </a:solidFill>
        </p:grpSpPr>
        <p:sp>
          <p:nvSpPr>
            <p:cNvPr id="5" name="Rectangle 4"/>
            <p:cNvSpPr>
              <a:spLocks noChangeArrowheads="1"/>
            </p:cNvSpPr>
            <p:nvPr/>
          </p:nvSpPr>
          <p:spPr bwMode="auto">
            <a:xfrm>
              <a:off x="295" y="709"/>
              <a:ext cx="2630" cy="23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solidFill>
                    <a:srgbClr val="99FF66"/>
                  </a:solidFill>
                  <a:latin typeface="Times New Roman" panose="02020603050405020304" pitchFamily="18" charset="0"/>
                </a:rPr>
                <a:t>greeting.sh </a:t>
              </a:r>
              <a:endParaRPr lang="en-US" altLang="zh-CN" dirty="0">
                <a:solidFill>
                  <a:srgbClr val="99FF66"/>
                </a:solidFill>
                <a:latin typeface="Times New Roman" panose="02020603050405020304" pitchFamily="18" charset="0"/>
              </a:endParaRPr>
            </a:p>
          </p:txBody>
        </p:sp>
        <p:sp>
          <p:nvSpPr>
            <p:cNvPr id="6" name="Rectangle 5"/>
            <p:cNvSpPr>
              <a:spLocks noChangeArrowheads="1"/>
            </p:cNvSpPr>
            <p:nvPr/>
          </p:nvSpPr>
          <p:spPr bwMode="auto">
            <a:xfrm>
              <a:off x="710" y="3719"/>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rgbClr val="FFFF00"/>
                  </a:solidFill>
                  <a:latin typeface="Times New Roman" panose="02020603050405020304" pitchFamily="18" charset="0"/>
                </a:rPr>
                <a:t>echo "</a:t>
              </a:r>
              <a:r>
                <a:rPr lang="en-US" altLang="zh-CN" dirty="0" err="1">
                  <a:solidFill>
                    <a:srgbClr val="FFFF00"/>
                  </a:solidFill>
                  <a:latin typeface="Times New Roman" panose="02020603050405020304" pitchFamily="18" charset="0"/>
                </a:rPr>
                <a:t>Programme</a:t>
              </a:r>
              <a:r>
                <a:rPr lang="en-US" altLang="zh-CN">
                  <a:solidFill>
                    <a:srgbClr val="FFFF00"/>
                  </a:solidFill>
                  <a:latin typeface="Times New Roman" panose="02020603050405020304" pitchFamily="18" charset="0"/>
                </a:rPr>
                <a:t> Ends."</a:t>
              </a:r>
              <a:endParaRPr lang="en-US" altLang="zh-CN">
                <a:solidFill>
                  <a:srgbClr val="FFFF00"/>
                </a:solidFill>
                <a:latin typeface="Times New Roman" panose="02020603050405020304" pitchFamily="18" charset="0"/>
              </a:endParaRPr>
            </a:p>
          </p:txBody>
        </p:sp>
        <p:sp>
          <p:nvSpPr>
            <p:cNvPr id="7" name="Rectangle 6"/>
            <p:cNvSpPr>
              <a:spLocks noChangeArrowheads="1"/>
            </p:cNvSpPr>
            <p:nvPr/>
          </p:nvSpPr>
          <p:spPr bwMode="auto">
            <a:xfrm>
              <a:off x="295" y="3719"/>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12</a:t>
              </a:r>
              <a:endParaRPr lang="en-US" altLang="zh-CN">
                <a:solidFill>
                  <a:srgbClr val="99FF66"/>
                </a:solidFill>
                <a:latin typeface="Times New Roman" panose="02020603050405020304" pitchFamily="18" charset="0"/>
              </a:endParaRPr>
            </a:p>
          </p:txBody>
        </p:sp>
        <p:sp>
          <p:nvSpPr>
            <p:cNvPr id="8" name="Rectangle 7"/>
            <p:cNvSpPr>
              <a:spLocks noChangeArrowheads="1"/>
            </p:cNvSpPr>
            <p:nvPr/>
          </p:nvSpPr>
          <p:spPr bwMode="auto">
            <a:xfrm>
              <a:off x="710" y="3467"/>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say_hello</a:t>
              </a:r>
              <a:endParaRPr lang="en-US" altLang="zh-CN">
                <a:solidFill>
                  <a:srgbClr val="FFFF00"/>
                </a:solidFill>
                <a:latin typeface="Times New Roman" panose="02020603050405020304" pitchFamily="18" charset="0"/>
              </a:endParaRPr>
            </a:p>
          </p:txBody>
        </p:sp>
        <p:sp>
          <p:nvSpPr>
            <p:cNvPr id="9" name="Rectangle 8"/>
            <p:cNvSpPr>
              <a:spLocks noChangeArrowheads="1"/>
            </p:cNvSpPr>
            <p:nvPr/>
          </p:nvSpPr>
          <p:spPr bwMode="auto">
            <a:xfrm>
              <a:off x="295" y="3467"/>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11</a:t>
              </a:r>
              <a:endParaRPr lang="en-US" altLang="zh-CN">
                <a:solidFill>
                  <a:srgbClr val="99FF66"/>
                </a:solidFill>
                <a:latin typeface="Times New Roman" panose="02020603050405020304" pitchFamily="18" charset="0"/>
              </a:endParaRPr>
            </a:p>
          </p:txBody>
        </p:sp>
        <p:sp>
          <p:nvSpPr>
            <p:cNvPr id="10" name="Rectangle 9"/>
            <p:cNvSpPr>
              <a:spLocks noChangeArrowheads="1"/>
            </p:cNvSpPr>
            <p:nvPr/>
          </p:nvSpPr>
          <p:spPr bwMode="auto">
            <a:xfrm>
              <a:off x="710" y="3215"/>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echo "Programme Starts Here....."</a:t>
              </a:r>
              <a:endParaRPr lang="en-US" altLang="zh-CN">
                <a:solidFill>
                  <a:srgbClr val="FFFF00"/>
                </a:solidFill>
                <a:latin typeface="Times New Roman" panose="02020603050405020304" pitchFamily="18" charset="0"/>
              </a:endParaRPr>
            </a:p>
          </p:txBody>
        </p:sp>
        <p:sp>
          <p:nvSpPr>
            <p:cNvPr id="11" name="Rectangle 10"/>
            <p:cNvSpPr>
              <a:spLocks noChangeArrowheads="1"/>
            </p:cNvSpPr>
            <p:nvPr/>
          </p:nvSpPr>
          <p:spPr bwMode="auto">
            <a:xfrm>
              <a:off x="295" y="3215"/>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10</a:t>
              </a:r>
              <a:endParaRPr lang="en-US" altLang="zh-CN">
                <a:solidFill>
                  <a:srgbClr val="99FF66"/>
                </a:solidFill>
                <a:latin typeface="Times New Roman" panose="02020603050405020304" pitchFamily="18" charset="0"/>
              </a:endParaRPr>
            </a:p>
          </p:txBody>
        </p:sp>
        <p:sp>
          <p:nvSpPr>
            <p:cNvPr id="12" name="Rectangle 11"/>
            <p:cNvSpPr>
              <a:spLocks noChangeArrowheads="1"/>
            </p:cNvSpPr>
            <p:nvPr/>
          </p:nvSpPr>
          <p:spPr bwMode="auto">
            <a:xfrm>
              <a:off x="710" y="2963"/>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a:t>
              </a:r>
              <a:endParaRPr lang="en-US" altLang="zh-CN">
                <a:solidFill>
                  <a:srgbClr val="FFFF00"/>
                </a:solidFill>
                <a:latin typeface="Times New Roman" panose="02020603050405020304" pitchFamily="18" charset="0"/>
              </a:endParaRPr>
            </a:p>
          </p:txBody>
        </p:sp>
        <p:sp>
          <p:nvSpPr>
            <p:cNvPr id="13" name="Rectangle 12"/>
            <p:cNvSpPr>
              <a:spLocks noChangeArrowheads="1"/>
            </p:cNvSpPr>
            <p:nvPr/>
          </p:nvSpPr>
          <p:spPr bwMode="auto">
            <a:xfrm>
              <a:off x="295" y="2963"/>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9</a:t>
              </a:r>
              <a:endParaRPr lang="en-US" altLang="zh-CN">
                <a:solidFill>
                  <a:srgbClr val="99FF66"/>
                </a:solidFill>
                <a:latin typeface="Times New Roman" panose="02020603050405020304" pitchFamily="18" charset="0"/>
              </a:endParaRPr>
            </a:p>
          </p:txBody>
        </p:sp>
        <p:sp>
          <p:nvSpPr>
            <p:cNvPr id="14" name="Rectangle 13"/>
            <p:cNvSpPr>
              <a:spLocks noChangeArrowheads="1"/>
            </p:cNvSpPr>
            <p:nvPr/>
          </p:nvSpPr>
          <p:spPr bwMode="auto">
            <a:xfrm>
              <a:off x="710" y="2711"/>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echo "Hello $name"</a:t>
              </a:r>
              <a:endParaRPr lang="en-US" altLang="zh-CN">
                <a:solidFill>
                  <a:srgbClr val="FFFF00"/>
                </a:solidFill>
                <a:latin typeface="Times New Roman" panose="02020603050405020304" pitchFamily="18" charset="0"/>
              </a:endParaRPr>
            </a:p>
          </p:txBody>
        </p:sp>
        <p:sp>
          <p:nvSpPr>
            <p:cNvPr id="15" name="Rectangle 14"/>
            <p:cNvSpPr>
              <a:spLocks noChangeArrowheads="1"/>
            </p:cNvSpPr>
            <p:nvPr/>
          </p:nvSpPr>
          <p:spPr bwMode="auto">
            <a:xfrm>
              <a:off x="295" y="2711"/>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8</a:t>
              </a:r>
              <a:endParaRPr lang="en-US" altLang="zh-CN">
                <a:solidFill>
                  <a:srgbClr val="99FF66"/>
                </a:solidFill>
                <a:latin typeface="Times New Roman" panose="02020603050405020304" pitchFamily="18" charset="0"/>
              </a:endParaRPr>
            </a:p>
          </p:txBody>
        </p:sp>
        <p:sp>
          <p:nvSpPr>
            <p:cNvPr id="16" name="Rectangle 15"/>
            <p:cNvSpPr>
              <a:spLocks noChangeArrowheads="1"/>
            </p:cNvSpPr>
            <p:nvPr/>
          </p:nvSpPr>
          <p:spPr bwMode="auto">
            <a:xfrm>
              <a:off x="710" y="2459"/>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read name</a:t>
              </a:r>
              <a:endParaRPr lang="en-US" altLang="zh-CN">
                <a:solidFill>
                  <a:srgbClr val="FFFF00"/>
                </a:solidFill>
                <a:latin typeface="Times New Roman" panose="02020603050405020304" pitchFamily="18" charset="0"/>
              </a:endParaRPr>
            </a:p>
          </p:txBody>
        </p:sp>
        <p:sp>
          <p:nvSpPr>
            <p:cNvPr id="17" name="Rectangle 16"/>
            <p:cNvSpPr>
              <a:spLocks noChangeArrowheads="1"/>
            </p:cNvSpPr>
            <p:nvPr/>
          </p:nvSpPr>
          <p:spPr bwMode="auto">
            <a:xfrm>
              <a:off x="295" y="2459"/>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7</a:t>
              </a:r>
              <a:endParaRPr lang="en-US" altLang="zh-CN">
                <a:solidFill>
                  <a:srgbClr val="99FF66"/>
                </a:solidFill>
                <a:latin typeface="Times New Roman" panose="02020603050405020304" pitchFamily="18" charset="0"/>
              </a:endParaRPr>
            </a:p>
          </p:txBody>
        </p:sp>
        <p:sp>
          <p:nvSpPr>
            <p:cNvPr id="18" name="Rectangle 17"/>
            <p:cNvSpPr>
              <a:spLocks noChangeArrowheads="1"/>
            </p:cNvSpPr>
            <p:nvPr/>
          </p:nvSpPr>
          <p:spPr bwMode="auto">
            <a:xfrm>
              <a:off x="710" y="2207"/>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echo "Enter Your Name,Please.  :"</a:t>
              </a:r>
              <a:endParaRPr lang="en-US" altLang="zh-CN">
                <a:solidFill>
                  <a:srgbClr val="FFFF00"/>
                </a:solidFill>
                <a:latin typeface="Times New Roman" panose="02020603050405020304" pitchFamily="18" charset="0"/>
              </a:endParaRPr>
            </a:p>
          </p:txBody>
        </p:sp>
        <p:sp>
          <p:nvSpPr>
            <p:cNvPr id="19" name="Rectangle 18"/>
            <p:cNvSpPr>
              <a:spLocks noChangeArrowheads="1"/>
            </p:cNvSpPr>
            <p:nvPr/>
          </p:nvSpPr>
          <p:spPr bwMode="auto">
            <a:xfrm>
              <a:off x="295" y="2207"/>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6</a:t>
              </a:r>
              <a:endParaRPr lang="en-US" altLang="zh-CN">
                <a:solidFill>
                  <a:srgbClr val="99FF66"/>
                </a:solidFill>
                <a:latin typeface="Times New Roman" panose="02020603050405020304" pitchFamily="18" charset="0"/>
              </a:endParaRPr>
            </a:p>
          </p:txBody>
        </p:sp>
        <p:sp>
          <p:nvSpPr>
            <p:cNvPr id="20" name="Rectangle 19"/>
            <p:cNvSpPr>
              <a:spLocks noChangeArrowheads="1"/>
            </p:cNvSpPr>
            <p:nvPr/>
          </p:nvSpPr>
          <p:spPr bwMode="auto">
            <a:xfrm>
              <a:off x="710" y="1955"/>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a:t>
              </a:r>
              <a:endParaRPr lang="en-US" altLang="zh-CN">
                <a:solidFill>
                  <a:srgbClr val="FFFF00"/>
                </a:solidFill>
                <a:latin typeface="Times New Roman" panose="02020603050405020304" pitchFamily="18" charset="0"/>
              </a:endParaRPr>
            </a:p>
          </p:txBody>
        </p:sp>
        <p:sp>
          <p:nvSpPr>
            <p:cNvPr id="21" name="Rectangle 20"/>
            <p:cNvSpPr>
              <a:spLocks noChangeArrowheads="1"/>
            </p:cNvSpPr>
            <p:nvPr/>
          </p:nvSpPr>
          <p:spPr bwMode="auto">
            <a:xfrm>
              <a:off x="295" y="1955"/>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5</a:t>
              </a:r>
              <a:endParaRPr lang="en-US" altLang="zh-CN">
                <a:solidFill>
                  <a:srgbClr val="99FF66"/>
                </a:solidFill>
                <a:latin typeface="Times New Roman" panose="02020603050405020304" pitchFamily="18" charset="0"/>
              </a:endParaRPr>
            </a:p>
          </p:txBody>
        </p:sp>
        <p:sp>
          <p:nvSpPr>
            <p:cNvPr id="22" name="Rectangle 21"/>
            <p:cNvSpPr>
              <a:spLocks noChangeArrowheads="1"/>
            </p:cNvSpPr>
            <p:nvPr/>
          </p:nvSpPr>
          <p:spPr bwMode="auto">
            <a:xfrm>
              <a:off x="710" y="1703"/>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function say_hello()</a:t>
              </a:r>
              <a:endParaRPr lang="en-US" altLang="zh-CN">
                <a:solidFill>
                  <a:srgbClr val="FFFF00"/>
                </a:solidFill>
                <a:latin typeface="Times New Roman" panose="02020603050405020304" pitchFamily="18" charset="0"/>
              </a:endParaRPr>
            </a:p>
          </p:txBody>
        </p:sp>
        <p:sp>
          <p:nvSpPr>
            <p:cNvPr id="23" name="Rectangle 22"/>
            <p:cNvSpPr>
              <a:spLocks noChangeArrowheads="1"/>
            </p:cNvSpPr>
            <p:nvPr/>
          </p:nvSpPr>
          <p:spPr bwMode="auto">
            <a:xfrm>
              <a:off x="295" y="1703"/>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4</a:t>
              </a:r>
              <a:endParaRPr lang="en-US" altLang="zh-CN">
                <a:solidFill>
                  <a:srgbClr val="99FF66"/>
                </a:solidFill>
                <a:latin typeface="Times New Roman" panose="02020603050405020304" pitchFamily="18" charset="0"/>
              </a:endParaRPr>
            </a:p>
          </p:txBody>
        </p:sp>
        <p:sp>
          <p:nvSpPr>
            <p:cNvPr id="24" name="Rectangle 23"/>
            <p:cNvSpPr>
              <a:spLocks noChangeArrowheads="1"/>
            </p:cNvSpPr>
            <p:nvPr/>
          </p:nvSpPr>
          <p:spPr bwMode="auto">
            <a:xfrm>
              <a:off x="710" y="1451"/>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#a Function</a:t>
              </a:r>
              <a:endParaRPr lang="en-US" altLang="zh-CN">
                <a:solidFill>
                  <a:srgbClr val="FFFF00"/>
                </a:solidFill>
                <a:latin typeface="Times New Roman" panose="02020603050405020304" pitchFamily="18" charset="0"/>
              </a:endParaRPr>
            </a:p>
          </p:txBody>
        </p:sp>
        <p:sp>
          <p:nvSpPr>
            <p:cNvPr id="25" name="Rectangle 24"/>
            <p:cNvSpPr>
              <a:spLocks noChangeArrowheads="1"/>
            </p:cNvSpPr>
            <p:nvPr/>
          </p:nvSpPr>
          <p:spPr bwMode="auto">
            <a:xfrm>
              <a:off x="295" y="1451"/>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3</a:t>
              </a:r>
              <a:endParaRPr lang="en-US" altLang="zh-CN">
                <a:solidFill>
                  <a:srgbClr val="99FF66"/>
                </a:solidFill>
                <a:latin typeface="Times New Roman" panose="02020603050405020304" pitchFamily="18" charset="0"/>
              </a:endParaRPr>
            </a:p>
          </p:txBody>
        </p:sp>
        <p:sp>
          <p:nvSpPr>
            <p:cNvPr id="26" name="Rectangle 25"/>
            <p:cNvSpPr>
              <a:spLocks noChangeArrowheads="1"/>
            </p:cNvSpPr>
            <p:nvPr/>
          </p:nvSpPr>
          <p:spPr bwMode="auto">
            <a:xfrm>
              <a:off x="710" y="1199"/>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#a Simple shell Script Example</a:t>
              </a:r>
              <a:endParaRPr lang="en-US" altLang="zh-CN">
                <a:solidFill>
                  <a:srgbClr val="FFFF00"/>
                </a:solidFill>
                <a:latin typeface="Times New Roman" panose="02020603050405020304" pitchFamily="18" charset="0"/>
              </a:endParaRPr>
            </a:p>
          </p:txBody>
        </p:sp>
        <p:sp>
          <p:nvSpPr>
            <p:cNvPr id="27" name="Rectangle 26"/>
            <p:cNvSpPr>
              <a:spLocks noChangeArrowheads="1"/>
            </p:cNvSpPr>
            <p:nvPr/>
          </p:nvSpPr>
          <p:spPr bwMode="auto">
            <a:xfrm>
              <a:off x="295" y="1199"/>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2</a:t>
              </a:r>
              <a:endParaRPr lang="en-US" altLang="zh-CN">
                <a:solidFill>
                  <a:srgbClr val="99FF66"/>
                </a:solidFill>
                <a:latin typeface="Times New Roman" panose="02020603050405020304" pitchFamily="18" charset="0"/>
              </a:endParaRPr>
            </a:p>
          </p:txBody>
        </p:sp>
        <p:sp>
          <p:nvSpPr>
            <p:cNvPr id="28" name="Rectangle 27"/>
            <p:cNvSpPr>
              <a:spLocks noChangeArrowheads="1"/>
            </p:cNvSpPr>
            <p:nvPr/>
          </p:nvSpPr>
          <p:spPr bwMode="auto">
            <a:xfrm>
              <a:off x="710" y="947"/>
              <a:ext cx="22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FF00"/>
                  </a:solidFill>
                  <a:latin typeface="Times New Roman" panose="02020603050405020304" pitchFamily="18" charset="0"/>
                </a:rPr>
                <a:t>#!/bin/bash</a:t>
              </a:r>
              <a:endParaRPr lang="en-US" altLang="zh-CN">
                <a:solidFill>
                  <a:srgbClr val="FFFF00"/>
                </a:solidFill>
                <a:latin typeface="Times New Roman" panose="02020603050405020304" pitchFamily="18" charset="0"/>
              </a:endParaRPr>
            </a:p>
          </p:txBody>
        </p:sp>
        <p:sp>
          <p:nvSpPr>
            <p:cNvPr id="29" name="Rectangle 28"/>
            <p:cNvSpPr>
              <a:spLocks noChangeArrowheads="1"/>
            </p:cNvSpPr>
            <p:nvPr/>
          </p:nvSpPr>
          <p:spPr bwMode="auto">
            <a:xfrm>
              <a:off x="295" y="947"/>
              <a:ext cx="415"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99FF66"/>
                  </a:solidFill>
                  <a:latin typeface="Times New Roman" panose="02020603050405020304" pitchFamily="18" charset="0"/>
                </a:rPr>
                <a:t>1</a:t>
              </a:r>
              <a:endParaRPr lang="en-US" altLang="zh-CN">
                <a:solidFill>
                  <a:srgbClr val="99FF66"/>
                </a:solidFill>
                <a:latin typeface="Times New Roman" panose="02020603050405020304" pitchFamily="18" charset="0"/>
              </a:endParaRPr>
            </a:p>
          </p:txBody>
        </p:sp>
        <p:sp>
          <p:nvSpPr>
            <p:cNvPr id="30" name="Line 29"/>
            <p:cNvSpPr>
              <a:spLocks noChangeShapeType="1"/>
            </p:cNvSpPr>
            <p:nvPr/>
          </p:nvSpPr>
          <p:spPr bwMode="auto">
            <a:xfrm>
              <a:off x="1471" y="633"/>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a:off x="295" y="1199"/>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1"/>
            <p:cNvSpPr>
              <a:spLocks noChangeShapeType="1"/>
            </p:cNvSpPr>
            <p:nvPr/>
          </p:nvSpPr>
          <p:spPr bwMode="auto">
            <a:xfrm>
              <a:off x="295" y="1451"/>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a:off x="295" y="1703"/>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3"/>
            <p:cNvSpPr>
              <a:spLocks noChangeShapeType="1"/>
            </p:cNvSpPr>
            <p:nvPr/>
          </p:nvSpPr>
          <p:spPr bwMode="auto">
            <a:xfrm>
              <a:off x="295" y="1955"/>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4"/>
            <p:cNvSpPr>
              <a:spLocks noChangeShapeType="1"/>
            </p:cNvSpPr>
            <p:nvPr/>
          </p:nvSpPr>
          <p:spPr bwMode="auto">
            <a:xfrm>
              <a:off x="295" y="2207"/>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5"/>
            <p:cNvSpPr>
              <a:spLocks noChangeShapeType="1"/>
            </p:cNvSpPr>
            <p:nvPr/>
          </p:nvSpPr>
          <p:spPr bwMode="auto">
            <a:xfrm>
              <a:off x="295" y="2459"/>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6"/>
            <p:cNvSpPr>
              <a:spLocks noChangeShapeType="1"/>
            </p:cNvSpPr>
            <p:nvPr/>
          </p:nvSpPr>
          <p:spPr bwMode="auto">
            <a:xfrm>
              <a:off x="295" y="2711"/>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7"/>
            <p:cNvSpPr>
              <a:spLocks noChangeShapeType="1"/>
            </p:cNvSpPr>
            <p:nvPr/>
          </p:nvSpPr>
          <p:spPr bwMode="auto">
            <a:xfrm>
              <a:off x="295" y="2963"/>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8"/>
            <p:cNvSpPr>
              <a:spLocks noChangeShapeType="1"/>
            </p:cNvSpPr>
            <p:nvPr/>
          </p:nvSpPr>
          <p:spPr bwMode="auto">
            <a:xfrm>
              <a:off x="295" y="3215"/>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9"/>
            <p:cNvSpPr>
              <a:spLocks noChangeShapeType="1"/>
            </p:cNvSpPr>
            <p:nvPr/>
          </p:nvSpPr>
          <p:spPr bwMode="auto">
            <a:xfrm>
              <a:off x="295" y="3467"/>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0"/>
            <p:cNvSpPr>
              <a:spLocks noChangeShapeType="1"/>
            </p:cNvSpPr>
            <p:nvPr/>
          </p:nvSpPr>
          <p:spPr bwMode="auto">
            <a:xfrm>
              <a:off x="295" y="709"/>
              <a:ext cx="0" cy="3262"/>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1"/>
            <p:cNvSpPr>
              <a:spLocks noChangeShapeType="1"/>
            </p:cNvSpPr>
            <p:nvPr/>
          </p:nvSpPr>
          <p:spPr bwMode="auto">
            <a:xfrm>
              <a:off x="2925" y="709"/>
              <a:ext cx="0" cy="3262"/>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2"/>
            <p:cNvSpPr>
              <a:spLocks noChangeShapeType="1"/>
            </p:cNvSpPr>
            <p:nvPr/>
          </p:nvSpPr>
          <p:spPr bwMode="auto">
            <a:xfrm>
              <a:off x="295" y="3719"/>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3"/>
            <p:cNvSpPr>
              <a:spLocks noChangeShapeType="1"/>
            </p:cNvSpPr>
            <p:nvPr/>
          </p:nvSpPr>
          <p:spPr bwMode="auto">
            <a:xfrm>
              <a:off x="295" y="3971"/>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4"/>
            <p:cNvSpPr>
              <a:spLocks noChangeShapeType="1"/>
            </p:cNvSpPr>
            <p:nvPr/>
          </p:nvSpPr>
          <p:spPr bwMode="auto">
            <a:xfrm>
              <a:off x="295" y="947"/>
              <a:ext cx="2630"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5"/>
            <p:cNvSpPr>
              <a:spLocks noChangeShapeType="1"/>
            </p:cNvSpPr>
            <p:nvPr/>
          </p:nvSpPr>
          <p:spPr bwMode="auto">
            <a:xfrm>
              <a:off x="710" y="947"/>
              <a:ext cx="0" cy="3024"/>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0"/>
            <p:cNvSpPr>
              <a:spLocks noChangeShapeType="1"/>
            </p:cNvSpPr>
            <p:nvPr/>
          </p:nvSpPr>
          <p:spPr bwMode="auto">
            <a:xfrm>
              <a:off x="3198" y="1180"/>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1"/>
            <p:cNvSpPr>
              <a:spLocks noChangeShapeType="1"/>
            </p:cNvSpPr>
            <p:nvPr/>
          </p:nvSpPr>
          <p:spPr bwMode="auto">
            <a:xfrm>
              <a:off x="3198" y="1434"/>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2"/>
            <p:cNvSpPr>
              <a:spLocks noChangeShapeType="1"/>
            </p:cNvSpPr>
            <p:nvPr/>
          </p:nvSpPr>
          <p:spPr bwMode="auto">
            <a:xfrm>
              <a:off x="3198" y="1688"/>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3"/>
            <p:cNvSpPr>
              <a:spLocks noChangeShapeType="1"/>
            </p:cNvSpPr>
            <p:nvPr/>
          </p:nvSpPr>
          <p:spPr bwMode="auto">
            <a:xfrm>
              <a:off x="3198" y="1942"/>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64"/>
            <p:cNvSpPr>
              <a:spLocks noChangeShapeType="1"/>
            </p:cNvSpPr>
            <p:nvPr/>
          </p:nvSpPr>
          <p:spPr bwMode="auto">
            <a:xfrm>
              <a:off x="3198" y="2196"/>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68"/>
            <p:cNvSpPr>
              <a:spLocks noChangeShapeType="1"/>
            </p:cNvSpPr>
            <p:nvPr/>
          </p:nvSpPr>
          <p:spPr bwMode="auto">
            <a:xfrm>
              <a:off x="3198" y="3212"/>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70"/>
            <p:cNvSpPr>
              <a:spLocks noChangeShapeType="1"/>
            </p:cNvSpPr>
            <p:nvPr/>
          </p:nvSpPr>
          <p:spPr bwMode="auto">
            <a:xfrm>
              <a:off x="3198" y="709"/>
              <a:ext cx="0" cy="3265"/>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1"/>
            <p:cNvSpPr>
              <a:spLocks noChangeShapeType="1"/>
            </p:cNvSpPr>
            <p:nvPr/>
          </p:nvSpPr>
          <p:spPr bwMode="auto">
            <a:xfrm>
              <a:off x="5647" y="709"/>
              <a:ext cx="0" cy="3265"/>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73"/>
            <p:cNvSpPr>
              <a:spLocks noChangeShapeType="1"/>
            </p:cNvSpPr>
            <p:nvPr/>
          </p:nvSpPr>
          <p:spPr bwMode="auto">
            <a:xfrm>
              <a:off x="3198" y="3974"/>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74"/>
            <p:cNvSpPr>
              <a:spLocks noChangeShapeType="1"/>
            </p:cNvSpPr>
            <p:nvPr/>
          </p:nvSpPr>
          <p:spPr bwMode="auto">
            <a:xfrm>
              <a:off x="3198" y="926"/>
              <a:ext cx="2449" cy="0"/>
            </a:xfrm>
            <a:prstGeom prst="line">
              <a:avLst/>
            </a:prstGeom>
            <a:grp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9419" y="922398"/>
            <a:ext cx="6096000" cy="1200329"/>
          </a:xfrm>
          <a:prstGeom prst="rect">
            <a:avLst/>
          </a:prstGeom>
        </p:spPr>
        <p:txBody>
          <a:bodyPr>
            <a:spAutoFit/>
          </a:bodyPr>
          <a:lstStyle/>
          <a:p>
            <a:r>
              <a:rPr lang="en-US" altLang="zh-CN" dirty="0">
                <a:latin typeface="CourierStd"/>
              </a:rPr>
              <a:t># [ test ] || action</a:t>
            </a:r>
            <a:endParaRPr lang="en-US" altLang="zh-CN" dirty="0">
              <a:latin typeface="CourierStd"/>
            </a:endParaRPr>
          </a:p>
          <a:p>
            <a:r>
              <a:rPr lang="en-US" altLang="zh-CN" dirty="0">
                <a:latin typeface="CourierStd"/>
              </a:rPr>
              <a:t># Perform simple single command if test is false</a:t>
            </a:r>
            <a:endParaRPr lang="en-US" altLang="zh-CN" dirty="0">
              <a:latin typeface="CourierStd"/>
            </a:endParaRPr>
          </a:p>
          <a:p>
            <a:r>
              <a:rPr lang="en-US" altLang="zh-CN" dirty="0" err="1">
                <a:latin typeface="CourierStd"/>
              </a:rPr>
              <a:t>dirname</a:t>
            </a:r>
            <a:r>
              <a:rPr lang="en-US" altLang="zh-CN" dirty="0">
                <a:latin typeface="CourierStd"/>
              </a:rPr>
              <a:t>="/</a:t>
            </a:r>
            <a:r>
              <a:rPr lang="en-US" altLang="zh-CN" dirty="0" err="1">
                <a:latin typeface="CourierStd"/>
              </a:rPr>
              <a:t>tmp</a:t>
            </a:r>
            <a:r>
              <a:rPr lang="en-US" altLang="zh-CN" dirty="0">
                <a:latin typeface="CourierStd"/>
              </a:rPr>
              <a:t>/</a:t>
            </a:r>
            <a:r>
              <a:rPr lang="en-US" altLang="zh-CN" dirty="0" err="1">
                <a:latin typeface="CourierStd"/>
              </a:rPr>
              <a:t>testdir</a:t>
            </a:r>
            <a:r>
              <a:rPr lang="en-US" altLang="zh-CN" dirty="0">
                <a:latin typeface="CourierStd"/>
              </a:rPr>
              <a:t>"</a:t>
            </a:r>
            <a:endParaRPr lang="en-US" altLang="zh-CN" dirty="0">
              <a:latin typeface="CourierStd"/>
            </a:endParaRPr>
          </a:p>
          <a:p>
            <a:r>
              <a:rPr lang="en-US" altLang="zh-CN" dirty="0">
                <a:latin typeface="CourierStd"/>
              </a:rPr>
              <a:t>[ -d "$</a:t>
            </a:r>
            <a:r>
              <a:rPr lang="en-US" altLang="zh-CN" dirty="0" err="1">
                <a:latin typeface="CourierStd"/>
              </a:rPr>
              <a:t>dirname</a:t>
            </a:r>
            <a:r>
              <a:rPr lang="en-US" altLang="zh-CN" dirty="0">
                <a:latin typeface="CourierStd"/>
              </a:rPr>
              <a:t>" ] || </a:t>
            </a:r>
            <a:r>
              <a:rPr lang="en-US" altLang="zh-CN" dirty="0" err="1">
                <a:latin typeface="CourierStd"/>
              </a:rPr>
              <a:t>mkdir</a:t>
            </a:r>
            <a:r>
              <a:rPr lang="en-US" altLang="zh-CN" dirty="0">
                <a:latin typeface="CourierStd"/>
              </a:rPr>
              <a:t> "$</a:t>
            </a:r>
            <a:r>
              <a:rPr lang="en-US" altLang="zh-CN" dirty="0" err="1">
                <a:latin typeface="CourierStd"/>
              </a:rPr>
              <a:t>dirname</a:t>
            </a:r>
            <a:r>
              <a:rPr lang="en-US" altLang="zh-CN" dirty="0">
                <a:latin typeface="CourierStd"/>
              </a:rPr>
              <a:t>"</a:t>
            </a:r>
            <a:endParaRPr lang="zh-CN" altLang="en-US" dirty="0"/>
          </a:p>
        </p:txBody>
      </p:sp>
      <p:sp>
        <p:nvSpPr>
          <p:cNvPr id="5" name="矩形 4"/>
          <p:cNvSpPr/>
          <p:nvPr/>
        </p:nvSpPr>
        <p:spPr>
          <a:xfrm>
            <a:off x="1132936" y="2535538"/>
            <a:ext cx="6096000" cy="1200329"/>
          </a:xfrm>
          <a:prstGeom prst="rect">
            <a:avLst/>
          </a:prstGeom>
        </p:spPr>
        <p:txBody>
          <a:bodyPr>
            <a:spAutoFit/>
          </a:bodyPr>
          <a:lstStyle/>
          <a:p>
            <a:r>
              <a:rPr lang="en-US" altLang="zh-CN" dirty="0">
                <a:latin typeface="CourierStd"/>
              </a:rPr>
              <a:t># [ test ] &amp;&amp; {action}</a:t>
            </a:r>
            <a:endParaRPr lang="en-US" altLang="zh-CN" dirty="0">
              <a:latin typeface="CourierStd"/>
            </a:endParaRPr>
          </a:p>
          <a:p>
            <a:r>
              <a:rPr lang="en-US" altLang="zh-CN" dirty="0">
                <a:latin typeface="CourierStd"/>
              </a:rPr>
              <a:t># Perform simple single action if test is true</a:t>
            </a:r>
            <a:endParaRPr lang="en-US" altLang="zh-CN" dirty="0">
              <a:latin typeface="CourierStd"/>
            </a:endParaRPr>
          </a:p>
          <a:p>
            <a:r>
              <a:rPr lang="en-US" altLang="zh-CN" dirty="0">
                <a:latin typeface="CourierStd"/>
              </a:rPr>
              <a:t>[ $# -</a:t>
            </a:r>
            <a:r>
              <a:rPr lang="en-US" altLang="zh-CN" dirty="0" err="1">
                <a:latin typeface="CourierStd"/>
              </a:rPr>
              <a:t>ge</a:t>
            </a:r>
            <a:r>
              <a:rPr lang="en-US" altLang="zh-CN" dirty="0">
                <a:latin typeface="CourierStd"/>
              </a:rPr>
              <a:t> 3 ] &amp;&amp; echo "There are at least 3 command line arguments."</a:t>
            </a:r>
            <a:endParaRPr lang="zh-CN" altLang="en-US" dirty="0"/>
          </a:p>
        </p:txBody>
      </p:sp>
      <p:sp>
        <p:nvSpPr>
          <p:cNvPr id="6" name="矩形 5"/>
          <p:cNvSpPr/>
          <p:nvPr/>
        </p:nvSpPr>
        <p:spPr>
          <a:xfrm>
            <a:off x="1227826" y="4313056"/>
            <a:ext cx="8908212" cy="646331"/>
          </a:xfrm>
          <a:prstGeom prst="rect">
            <a:avLst/>
          </a:prstGeom>
        </p:spPr>
        <p:txBody>
          <a:bodyPr wrap="square">
            <a:spAutoFit/>
          </a:bodyPr>
          <a:lstStyle/>
          <a:p>
            <a:r>
              <a:rPr lang="en-US" altLang="zh-CN" b="1" dirty="0">
                <a:latin typeface="CourierStd-Bold"/>
              </a:rPr>
              <a:t># </a:t>
            </a:r>
            <a:r>
              <a:rPr lang="en-US" altLang="zh-CN" b="1" dirty="0" err="1">
                <a:latin typeface="CourierStd-Bold"/>
              </a:rPr>
              <a:t>dirname</a:t>
            </a:r>
            <a:r>
              <a:rPr lang="en-US" altLang="zh-CN" b="1" dirty="0">
                <a:latin typeface="CourierStd-Bold"/>
              </a:rPr>
              <a:t>=</a:t>
            </a:r>
            <a:r>
              <a:rPr lang="en-US" altLang="zh-CN" b="1" dirty="0" err="1">
                <a:latin typeface="CourierStd-Bold"/>
              </a:rPr>
              <a:t>mydirectory</a:t>
            </a:r>
            <a:endParaRPr lang="en-US" altLang="zh-CN" b="1" dirty="0">
              <a:latin typeface="CourierStd-Bold"/>
            </a:endParaRPr>
          </a:p>
          <a:p>
            <a:r>
              <a:rPr lang="en-US" altLang="zh-CN" b="1" dirty="0">
                <a:latin typeface="CourierStd-Bold"/>
              </a:rPr>
              <a:t>[ -e $</a:t>
            </a:r>
            <a:r>
              <a:rPr lang="en-US" altLang="zh-CN" b="1" dirty="0" err="1">
                <a:latin typeface="CourierStd-Bold"/>
              </a:rPr>
              <a:t>dirname</a:t>
            </a:r>
            <a:r>
              <a:rPr lang="en-US" altLang="zh-CN" b="1" dirty="0">
                <a:latin typeface="CourierStd-Bold"/>
              </a:rPr>
              <a:t> ] &amp;&amp; echo $</a:t>
            </a:r>
            <a:r>
              <a:rPr lang="en-US" altLang="zh-CN" b="1" dirty="0" err="1">
                <a:latin typeface="CourierStd-Bold"/>
              </a:rPr>
              <a:t>dirname</a:t>
            </a:r>
            <a:r>
              <a:rPr lang="en-US" altLang="zh-CN" b="1" dirty="0">
                <a:latin typeface="CourierStd-Bold"/>
              </a:rPr>
              <a:t> already exists || </a:t>
            </a:r>
            <a:r>
              <a:rPr lang="en-US" altLang="zh-CN" b="1" dirty="0" err="1">
                <a:latin typeface="CourierStd-Bold"/>
              </a:rPr>
              <a:t>mkdir</a:t>
            </a:r>
            <a:r>
              <a:rPr lang="en-US" altLang="zh-CN" b="1" dirty="0">
                <a:latin typeface="CourierStd-Bold"/>
              </a:rPr>
              <a:t> $</a:t>
            </a:r>
            <a:r>
              <a:rPr lang="en-US" altLang="zh-CN" b="1" dirty="0" err="1">
                <a:latin typeface="CourierStd-Bold"/>
              </a:rPr>
              <a:t>dirname</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1079825" y="1046669"/>
            <a:ext cx="8280920" cy="304698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solidFill>
                  <a:srgbClr val="002060"/>
                </a:solidFill>
                <a:latin typeface="Courier New" panose="02070309020205020404" pitchFamily="49" charset="0"/>
                <a:ea typeface="宋体" panose="02010600030101010101" pitchFamily="2" charset="-122"/>
              </a:rPr>
              <a:t>#!/bin/bash</a:t>
            </a:r>
            <a:endParaRPr lang="zh-CN" altLang="zh-CN" sz="2400" b="1" dirty="0">
              <a:solidFill>
                <a:srgbClr val="002060"/>
              </a:solidFill>
              <a:latin typeface="Courier New" panose="02070309020205020404" pitchFamily="49" charset="0"/>
              <a:ea typeface="宋体" panose="02010600030101010101" pitchFamily="2" charset="-122"/>
            </a:endParaRPr>
          </a:p>
          <a:p>
            <a:r>
              <a:rPr lang="en-US" altLang="zh-CN" sz="2400" b="1" dirty="0">
                <a:solidFill>
                  <a:srgbClr val="002060"/>
                </a:solidFill>
                <a:latin typeface="Courier New" panose="02070309020205020404" pitchFamily="49" charset="0"/>
                <a:ea typeface="宋体" panose="02010600030101010101" pitchFamily="2" charset="-122"/>
              </a:rPr>
              <a:t>myhost=centos1.ls-al.me</a:t>
            </a:r>
            <a:endParaRPr lang="zh-CN" altLang="zh-CN" sz="2400" b="1" dirty="0">
              <a:solidFill>
                <a:schemeClr val="tx1"/>
              </a:solidFill>
              <a:latin typeface="+mn-ea"/>
            </a:endParaRPr>
          </a:p>
          <a:p>
            <a:r>
              <a:rPr lang="en-US" altLang="zh-CN" sz="2400" b="1" dirty="0">
                <a:solidFill>
                  <a:srgbClr val="FF0000"/>
                </a:solidFill>
                <a:latin typeface="Courier New" panose="02070309020205020404" pitchFamily="49" charset="0"/>
                <a:ea typeface="宋体" panose="02010600030101010101" pitchFamily="2" charset="-122"/>
              </a:rPr>
              <a:t>if</a:t>
            </a:r>
            <a:r>
              <a:rPr lang="en-US" altLang="zh-CN" sz="2400" b="1" dirty="0">
                <a:solidFill>
                  <a:srgbClr val="002060"/>
                </a:solidFill>
                <a:latin typeface="Courier New" panose="02070309020205020404" pitchFamily="49" charset="0"/>
                <a:ea typeface="宋体" panose="02010600030101010101" pitchFamily="2" charset="-122"/>
              </a:rPr>
              <a:t> ping -c1 -w2 $</a:t>
            </a:r>
            <a:r>
              <a:rPr lang="en-US" altLang="zh-CN" sz="2400" b="1" dirty="0" err="1">
                <a:solidFill>
                  <a:srgbClr val="002060"/>
                </a:solidFill>
                <a:latin typeface="Courier New" panose="02070309020205020404" pitchFamily="49" charset="0"/>
                <a:ea typeface="宋体" panose="02010600030101010101" pitchFamily="2" charset="-122"/>
              </a:rPr>
              <a:t>myhost</a:t>
            </a:r>
            <a:r>
              <a:rPr lang="en-US" altLang="zh-CN" sz="2400" b="1" dirty="0">
                <a:solidFill>
                  <a:srgbClr val="002060"/>
                </a:solidFill>
                <a:latin typeface="Courier New" panose="02070309020205020404" pitchFamily="49" charset="0"/>
                <a:ea typeface="宋体" panose="02010600030101010101" pitchFamily="2" charset="-122"/>
              </a:rPr>
              <a:t> &amp;&gt;/dev/null</a:t>
            </a:r>
            <a:endParaRPr lang="zh-CN" altLang="zh-CN" sz="2400" b="1" dirty="0">
              <a:solidFill>
                <a:srgbClr val="002060"/>
              </a:solidFill>
              <a:latin typeface="Courier New" panose="02070309020205020404" pitchFamily="49" charset="0"/>
              <a:ea typeface="宋体" panose="02010600030101010101" pitchFamily="2" charset="-122"/>
            </a:endParaRPr>
          </a:p>
          <a:p>
            <a:r>
              <a:rPr lang="en-US" altLang="zh-CN" sz="2400" b="1" dirty="0">
                <a:solidFill>
                  <a:srgbClr val="FF0000"/>
                </a:solidFill>
                <a:latin typeface="Courier New" panose="02070309020205020404" pitchFamily="49" charset="0"/>
                <a:ea typeface="宋体" panose="02010600030101010101" pitchFamily="2" charset="-122"/>
              </a:rPr>
              <a:t>then</a:t>
            </a:r>
            <a:r>
              <a:rPr lang="en-US" altLang="zh-CN" sz="2400" b="1" dirty="0">
                <a:solidFill>
                  <a:srgbClr val="002060"/>
                </a:solidFill>
                <a:latin typeface="Courier New" panose="02070309020205020404" pitchFamily="49" charset="0"/>
                <a:ea typeface="宋体" panose="02010600030101010101" pitchFamily="2" charset="-122"/>
              </a:rPr>
              <a:t>  </a:t>
            </a:r>
            <a:endParaRPr lang="en-US" altLang="zh-CN" sz="2400" b="1" dirty="0">
              <a:solidFill>
                <a:srgbClr val="002060"/>
              </a:solidFill>
              <a:latin typeface="Courier New" panose="02070309020205020404" pitchFamily="49" charset="0"/>
              <a:ea typeface="宋体" panose="02010600030101010101" pitchFamily="2" charset="-122"/>
            </a:endParaRPr>
          </a:p>
          <a:p>
            <a:r>
              <a:rPr lang="en-US" altLang="zh-CN" sz="2400" b="1" dirty="0">
                <a:solidFill>
                  <a:srgbClr val="002060"/>
                </a:solidFill>
                <a:latin typeface="Courier New" panose="02070309020205020404" pitchFamily="49" charset="0"/>
                <a:ea typeface="宋体" panose="02010600030101010101" pitchFamily="2" charset="-122"/>
              </a:rPr>
              <a:t>  echo "$</a:t>
            </a:r>
            <a:r>
              <a:rPr lang="en-US" altLang="zh-CN" sz="2400" b="1" dirty="0" err="1">
                <a:solidFill>
                  <a:srgbClr val="002060"/>
                </a:solidFill>
                <a:latin typeface="Courier New" panose="02070309020205020404" pitchFamily="49" charset="0"/>
                <a:ea typeface="宋体" panose="02010600030101010101" pitchFamily="2" charset="-122"/>
              </a:rPr>
              <a:t>myhost</a:t>
            </a:r>
            <a:r>
              <a:rPr lang="en-US" altLang="zh-CN" sz="2400" b="1" dirty="0">
                <a:solidFill>
                  <a:srgbClr val="002060"/>
                </a:solidFill>
                <a:latin typeface="Courier New" panose="02070309020205020404" pitchFamily="49" charset="0"/>
                <a:ea typeface="宋体" panose="02010600030101010101" pitchFamily="2" charset="-122"/>
              </a:rPr>
              <a:t> is UP."</a:t>
            </a:r>
            <a:endParaRPr lang="zh-CN" altLang="zh-CN" sz="2400" b="1" dirty="0">
              <a:solidFill>
                <a:srgbClr val="002060"/>
              </a:solidFill>
              <a:latin typeface="Courier New" panose="02070309020205020404" pitchFamily="49" charset="0"/>
              <a:ea typeface="宋体" panose="02010600030101010101" pitchFamily="2" charset="-122"/>
            </a:endParaRPr>
          </a:p>
          <a:p>
            <a:r>
              <a:rPr lang="en-US" altLang="zh-CN" sz="2400" b="1" dirty="0">
                <a:solidFill>
                  <a:srgbClr val="FF0000"/>
                </a:solidFill>
                <a:latin typeface="Courier New" panose="02070309020205020404" pitchFamily="49" charset="0"/>
                <a:ea typeface="宋体" panose="02010600030101010101" pitchFamily="2" charset="-122"/>
              </a:rPr>
              <a:t>else</a:t>
            </a:r>
            <a:endParaRPr lang="en-US" altLang="zh-CN" sz="2400" b="1" dirty="0">
              <a:solidFill>
                <a:srgbClr val="FF0000"/>
              </a:solidFill>
              <a:latin typeface="Courier New" panose="02070309020205020404" pitchFamily="49" charset="0"/>
              <a:ea typeface="宋体" panose="02010600030101010101" pitchFamily="2" charset="-122"/>
            </a:endParaRPr>
          </a:p>
          <a:p>
            <a:r>
              <a:rPr lang="en-US" altLang="zh-CN" sz="2400" b="1" dirty="0">
                <a:solidFill>
                  <a:srgbClr val="002060"/>
                </a:solidFill>
                <a:latin typeface="Courier New" panose="02070309020205020404" pitchFamily="49" charset="0"/>
                <a:ea typeface="宋体" panose="02010600030101010101" pitchFamily="2" charset="-122"/>
              </a:rPr>
              <a:t>  echo "$</a:t>
            </a:r>
            <a:r>
              <a:rPr lang="en-US" altLang="zh-CN" sz="2400" b="1" dirty="0" err="1">
                <a:solidFill>
                  <a:srgbClr val="002060"/>
                </a:solidFill>
                <a:latin typeface="Courier New" panose="02070309020205020404" pitchFamily="49" charset="0"/>
                <a:ea typeface="宋体" panose="02010600030101010101" pitchFamily="2" charset="-122"/>
              </a:rPr>
              <a:t>myhost</a:t>
            </a:r>
            <a:r>
              <a:rPr lang="en-US" altLang="zh-CN" sz="2400" b="1" dirty="0">
                <a:solidFill>
                  <a:srgbClr val="002060"/>
                </a:solidFill>
                <a:latin typeface="Courier New" panose="02070309020205020404" pitchFamily="49" charset="0"/>
                <a:ea typeface="宋体" panose="02010600030101010101" pitchFamily="2" charset="-122"/>
              </a:rPr>
              <a:t> is DOWN." </a:t>
            </a:r>
            <a:endParaRPr lang="en-US" altLang="zh-CN" sz="2400" b="1" dirty="0">
              <a:solidFill>
                <a:srgbClr val="002060"/>
              </a:solidFill>
              <a:latin typeface="Courier New" panose="02070309020205020404" pitchFamily="49" charset="0"/>
              <a:ea typeface="宋体" panose="02010600030101010101" pitchFamily="2" charset="-122"/>
            </a:endParaRPr>
          </a:p>
          <a:p>
            <a:r>
              <a:rPr lang="en-US" altLang="zh-CN" sz="2400" b="1" dirty="0" err="1">
                <a:solidFill>
                  <a:srgbClr val="FF0000"/>
                </a:solidFill>
                <a:latin typeface="Courier New" panose="02070309020205020404" pitchFamily="49" charset="0"/>
                <a:ea typeface="宋体" panose="02010600030101010101" pitchFamily="2" charset="-122"/>
              </a:rPr>
              <a:t>fi</a:t>
            </a:r>
            <a:endParaRPr lang="zh-CN" altLang="en-US" sz="2400" b="1" dirty="0">
              <a:solidFill>
                <a:srgbClr val="FF0000"/>
              </a:solidFill>
              <a:latin typeface="Courier New" panose="02070309020205020404" pitchFamily="49"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1472496" y="722129"/>
            <a:ext cx="8280920" cy="4524315"/>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solidFill>
                  <a:srgbClr val="002060"/>
                </a:solidFill>
                <a:latin typeface="Courier New" panose="02070309020205020404" pitchFamily="49" charset="0"/>
                <a:ea typeface="宋体" panose="02010600030101010101" pitchFamily="2" charset="-122"/>
              </a:rPr>
              <a:t>#!/bin/bash</a:t>
            </a:r>
            <a:endParaRPr lang="zh-CN" altLang="zh-CN" b="1" dirty="0">
              <a:solidFill>
                <a:srgbClr val="002060"/>
              </a:solidFill>
              <a:latin typeface="Courier New" panose="02070309020205020404" pitchFamily="49" charset="0"/>
              <a:ea typeface="宋体" panose="02010600030101010101" pitchFamily="2" charset="-122"/>
            </a:endParaRPr>
          </a:p>
          <a:p>
            <a:r>
              <a:rPr lang="en-US" altLang="zh-CN" b="1" dirty="0">
                <a:solidFill>
                  <a:srgbClr val="002060"/>
                </a:solidFill>
                <a:latin typeface="Courier New" panose="02070309020205020404" pitchFamily="49" charset="0"/>
                <a:ea typeface="宋体" panose="02010600030101010101" pitchFamily="2" charset="-122"/>
              </a:rPr>
              <a:t>## filename: decide_file_type.sh</a:t>
            </a:r>
            <a:endParaRPr lang="zh-CN" altLang="zh-CN" b="1" dirty="0">
              <a:solidFill>
                <a:srgbClr val="002060"/>
              </a:solidFill>
              <a:latin typeface="Courier New" panose="02070309020205020404" pitchFamily="49" charset="0"/>
              <a:ea typeface="宋体" panose="02010600030101010101" pitchFamily="2" charset="-122"/>
            </a:endParaRPr>
          </a:p>
          <a:p>
            <a:endParaRPr lang="en-US" altLang="zh-CN" b="1" dirty="0">
              <a:solidFill>
                <a:schemeClr val="tx1"/>
              </a:solidFill>
              <a:latin typeface="+mn-ea"/>
            </a:endParaRPr>
          </a:p>
          <a:p>
            <a:r>
              <a:rPr lang="en-US" altLang="zh-CN" b="1" dirty="0">
                <a:solidFill>
                  <a:srgbClr val="002060"/>
                </a:solidFill>
                <a:latin typeface="Courier New" panose="02070309020205020404" pitchFamily="49" charset="0"/>
                <a:ea typeface="宋体" panose="02010600030101010101" pitchFamily="2" charset="-122"/>
              </a:rPr>
              <a:t>[ $# -ne 1 ] </a:t>
            </a:r>
            <a:r>
              <a:rPr lang="en-US" altLang="zh-CN" b="1" dirty="0">
                <a:solidFill>
                  <a:srgbClr val="FF0000"/>
                </a:solidFill>
                <a:latin typeface="Courier New" panose="02070309020205020404" pitchFamily="49" charset="0"/>
                <a:ea typeface="宋体" panose="02010600030101010101" pitchFamily="2" charset="-122"/>
              </a:rPr>
              <a:t>&amp;&amp; </a:t>
            </a:r>
            <a:r>
              <a:rPr lang="en-US" altLang="zh-CN" b="1" dirty="0">
                <a:solidFill>
                  <a:srgbClr val="002060"/>
                </a:solidFill>
                <a:latin typeface="Courier New" panose="02070309020205020404" pitchFamily="49" charset="0"/>
                <a:ea typeface="宋体" panose="02010600030101010101" pitchFamily="2" charset="-122"/>
              </a:rPr>
              <a:t>echo "Usage: $0 &lt;filename&gt;" </a:t>
            </a:r>
            <a:r>
              <a:rPr lang="en-US" altLang="zh-CN" b="1" dirty="0">
                <a:solidFill>
                  <a:srgbClr val="FF0000"/>
                </a:solidFill>
                <a:latin typeface="Courier New" panose="02070309020205020404" pitchFamily="49" charset="0"/>
                <a:ea typeface="宋体" panose="02010600030101010101" pitchFamily="2" charset="-122"/>
              </a:rPr>
              <a:t>;</a:t>
            </a:r>
            <a:r>
              <a:rPr lang="en-US" altLang="zh-CN" b="1" dirty="0">
                <a:solidFill>
                  <a:srgbClr val="002060"/>
                </a:solidFill>
                <a:latin typeface="Courier New" panose="02070309020205020404" pitchFamily="49" charset="0"/>
                <a:ea typeface="宋体" panose="02010600030101010101" pitchFamily="2" charset="-122"/>
              </a:rPr>
              <a:t> exit 1</a:t>
            </a:r>
            <a:endParaRPr lang="en-US" altLang="zh-CN" b="1" dirty="0">
              <a:solidFill>
                <a:srgbClr val="002060"/>
              </a:solidFill>
              <a:latin typeface="Courier New" panose="02070309020205020404" pitchFamily="49" charset="0"/>
              <a:ea typeface="宋体" panose="02010600030101010101" pitchFamily="2" charset="-122"/>
            </a:endParaRPr>
          </a:p>
          <a:p>
            <a:r>
              <a:rPr lang="en-US" altLang="zh-CN" b="1" dirty="0">
                <a:solidFill>
                  <a:srgbClr val="002060"/>
                </a:solidFill>
                <a:latin typeface="Courier New" panose="02070309020205020404" pitchFamily="49" charset="0"/>
                <a:ea typeface="宋体" panose="02010600030101010101" pitchFamily="2" charset="-122"/>
              </a:rPr>
              <a:t>file=$1</a:t>
            </a:r>
            <a:endParaRPr lang="en-US" altLang="zh-CN" b="1" dirty="0">
              <a:solidFill>
                <a:srgbClr val="002060"/>
              </a:solidFill>
              <a:latin typeface="Courier New" panose="02070309020205020404" pitchFamily="49" charset="0"/>
              <a:ea typeface="宋体" panose="02010600030101010101" pitchFamily="2" charset="-122"/>
            </a:endParaRPr>
          </a:p>
          <a:p>
            <a:r>
              <a:rPr lang="en-US" altLang="zh-CN" b="1" dirty="0">
                <a:solidFill>
                  <a:srgbClr val="FF0000"/>
                </a:solidFill>
                <a:latin typeface="Courier New" panose="02070309020205020404" pitchFamily="49" charset="0"/>
                <a:ea typeface="宋体" panose="02010600030101010101" pitchFamily="2" charset="-122"/>
              </a:rPr>
              <a:t>if</a:t>
            </a:r>
            <a:r>
              <a:rPr lang="en-US" altLang="zh-CN" b="1" dirty="0">
                <a:solidFill>
                  <a:srgbClr val="002060"/>
                </a:solidFill>
                <a:latin typeface="Courier New" panose="02070309020205020404" pitchFamily="49" charset="0"/>
                <a:ea typeface="宋体" panose="02010600030101010101" pitchFamily="2" charset="-122"/>
              </a:rPr>
              <a:t> [ -d $file ]</a:t>
            </a:r>
            <a:endParaRPr lang="en-US" altLang="zh-CN" b="1" dirty="0">
              <a:solidFill>
                <a:srgbClr val="002060"/>
              </a:solidFill>
              <a:latin typeface="Courier New" panose="02070309020205020404" pitchFamily="49" charset="0"/>
              <a:ea typeface="宋体" panose="02010600030101010101" pitchFamily="2" charset="-122"/>
            </a:endParaRPr>
          </a:p>
          <a:p>
            <a:r>
              <a:rPr lang="en-US" altLang="zh-CN" b="1" dirty="0">
                <a:solidFill>
                  <a:srgbClr val="FF0000"/>
                </a:solidFill>
                <a:latin typeface="Courier New" panose="02070309020205020404" pitchFamily="49" charset="0"/>
                <a:ea typeface="宋体" panose="02010600030101010101" pitchFamily="2" charset="-122"/>
              </a:rPr>
              <a:t>then</a:t>
            </a:r>
            <a:r>
              <a:rPr lang="en-US" altLang="zh-CN" b="1" dirty="0">
                <a:solidFill>
                  <a:srgbClr val="002060"/>
                </a:solidFill>
                <a:latin typeface="Courier New" panose="02070309020205020404" pitchFamily="49" charset="0"/>
                <a:ea typeface="宋体" panose="02010600030101010101" pitchFamily="2" charset="-122"/>
              </a:rPr>
              <a:t>  echo "$file is a directory"</a:t>
            </a:r>
            <a:endParaRPr lang="en-US" altLang="zh-CN" b="1" dirty="0">
              <a:solidFill>
                <a:srgbClr val="002060"/>
              </a:solidFill>
              <a:latin typeface="Courier New" panose="02070309020205020404" pitchFamily="49" charset="0"/>
              <a:ea typeface="宋体" panose="02010600030101010101" pitchFamily="2" charset="-122"/>
            </a:endParaRPr>
          </a:p>
          <a:p>
            <a:r>
              <a:rPr lang="en-US" altLang="zh-CN" b="1" dirty="0" err="1">
                <a:solidFill>
                  <a:srgbClr val="FF0000"/>
                </a:solidFill>
                <a:latin typeface="Courier New" panose="02070309020205020404" pitchFamily="49" charset="0"/>
                <a:ea typeface="宋体" panose="02010600030101010101" pitchFamily="2" charset="-122"/>
              </a:rPr>
              <a:t>elif</a:t>
            </a:r>
            <a:r>
              <a:rPr lang="en-US" altLang="zh-CN" b="1" dirty="0">
                <a:solidFill>
                  <a:srgbClr val="002060"/>
                </a:solidFill>
                <a:latin typeface="Courier New" panose="02070309020205020404" pitchFamily="49" charset="0"/>
                <a:ea typeface="宋体" panose="02010600030101010101" pitchFamily="2" charset="-122"/>
              </a:rPr>
              <a:t> [ -f $file ]</a:t>
            </a:r>
            <a:endParaRPr lang="en-US" altLang="zh-CN" b="1" dirty="0">
              <a:solidFill>
                <a:srgbClr val="002060"/>
              </a:solidFill>
              <a:latin typeface="Courier New" panose="02070309020205020404" pitchFamily="49" charset="0"/>
              <a:ea typeface="宋体" panose="02010600030101010101" pitchFamily="2" charset="-122"/>
            </a:endParaRPr>
          </a:p>
          <a:p>
            <a:r>
              <a:rPr lang="en-US" altLang="zh-CN" b="1" dirty="0">
                <a:solidFill>
                  <a:srgbClr val="FF0000"/>
                </a:solidFill>
                <a:latin typeface="Courier New" panose="02070309020205020404" pitchFamily="49" charset="0"/>
                <a:ea typeface="宋体" panose="02010600030101010101" pitchFamily="2" charset="-122"/>
              </a:rPr>
              <a:t>then</a:t>
            </a:r>
            <a:endParaRPr lang="en-US" altLang="zh-CN" b="1" dirty="0">
              <a:solidFill>
                <a:srgbClr val="FF0000"/>
              </a:solidFill>
              <a:latin typeface="Courier New" panose="02070309020205020404" pitchFamily="49" charset="0"/>
              <a:ea typeface="宋体" panose="02010600030101010101" pitchFamily="2" charset="-122"/>
            </a:endParaRPr>
          </a:p>
          <a:p>
            <a:r>
              <a:rPr lang="en-US" altLang="zh-CN" b="1" dirty="0">
                <a:solidFill>
                  <a:srgbClr val="002060"/>
                </a:solidFill>
                <a:latin typeface="Courier New" panose="02070309020205020404" pitchFamily="49" charset="0"/>
                <a:ea typeface="宋体" panose="02010600030101010101" pitchFamily="2" charset="-122"/>
              </a:rPr>
              <a:t>  </a:t>
            </a:r>
            <a:r>
              <a:rPr lang="en-US" altLang="zh-CN" b="1" dirty="0">
                <a:solidFill>
                  <a:srgbClr val="7030A0"/>
                </a:solidFill>
                <a:latin typeface="Courier New" panose="02070309020205020404" pitchFamily="49" charset="0"/>
                <a:ea typeface="宋体" panose="02010600030101010101" pitchFamily="2" charset="-122"/>
              </a:rPr>
              <a:t>if</a:t>
            </a:r>
            <a:r>
              <a:rPr lang="en-US" altLang="zh-CN" b="1" dirty="0">
                <a:solidFill>
                  <a:srgbClr val="002060"/>
                </a:solidFill>
                <a:latin typeface="Courier New" panose="02070309020205020404" pitchFamily="49" charset="0"/>
                <a:ea typeface="宋体" panose="02010600030101010101" pitchFamily="2" charset="-122"/>
              </a:rPr>
              <a:t> [ -r $file -a -w $file -a -x $file ] </a:t>
            </a:r>
            <a:r>
              <a:rPr lang="en-US" altLang="zh-CN" b="1" dirty="0">
                <a:solidFill>
                  <a:srgbClr val="7030A0"/>
                </a:solidFill>
                <a:latin typeface="Courier New" panose="02070309020205020404" pitchFamily="49" charset="0"/>
                <a:ea typeface="宋体" panose="02010600030101010101" pitchFamily="2" charset="-122"/>
              </a:rPr>
              <a:t>; then</a:t>
            </a:r>
            <a:endParaRPr lang="en-US" altLang="zh-CN" b="1" dirty="0">
              <a:solidFill>
                <a:srgbClr val="7030A0"/>
              </a:solidFill>
              <a:latin typeface="Courier New" panose="02070309020205020404" pitchFamily="49" charset="0"/>
              <a:ea typeface="宋体" panose="02010600030101010101" pitchFamily="2" charset="-122"/>
            </a:endParaRPr>
          </a:p>
          <a:p>
            <a:r>
              <a:rPr lang="en-US" altLang="zh-CN" b="1" dirty="0">
                <a:solidFill>
                  <a:srgbClr val="7030A0"/>
                </a:solidFill>
                <a:latin typeface="Courier New" panose="02070309020205020404" pitchFamily="49" charset="0"/>
                <a:ea typeface="宋体" panose="02010600030101010101" pitchFamily="2" charset="-122"/>
              </a:rPr>
              <a:t>  # if </a:t>
            </a:r>
            <a:r>
              <a:rPr lang="en-US" altLang="zh-CN" b="1" dirty="0">
                <a:solidFill>
                  <a:srgbClr val="002060"/>
                </a:solidFill>
                <a:latin typeface="Courier New" panose="02070309020205020404" pitchFamily="49" charset="0"/>
                <a:ea typeface="宋体" panose="02010600030101010101" pitchFamily="2" charset="-122"/>
              </a:rPr>
              <a:t>[[ -r $file &amp;&amp; -w $file &amp;&amp; -x $file ]] </a:t>
            </a:r>
            <a:r>
              <a:rPr lang="en-US" altLang="zh-CN" b="1" dirty="0">
                <a:solidFill>
                  <a:srgbClr val="7030A0"/>
                </a:solidFill>
                <a:latin typeface="Courier New" panose="02070309020205020404" pitchFamily="49" charset="0"/>
                <a:ea typeface="宋体" panose="02010600030101010101" pitchFamily="2" charset="-122"/>
              </a:rPr>
              <a:t>; then</a:t>
            </a:r>
            <a:endParaRPr lang="en-US" altLang="zh-CN" b="1" dirty="0">
              <a:solidFill>
                <a:srgbClr val="7030A0"/>
              </a:solidFill>
              <a:latin typeface="Courier New" panose="02070309020205020404" pitchFamily="49" charset="0"/>
              <a:ea typeface="宋体" panose="02010600030101010101" pitchFamily="2" charset="-122"/>
            </a:endParaRPr>
          </a:p>
          <a:p>
            <a:r>
              <a:rPr lang="en-US" altLang="zh-CN" b="1" dirty="0">
                <a:solidFill>
                  <a:srgbClr val="002060"/>
                </a:solidFill>
                <a:latin typeface="Courier New" panose="02070309020205020404" pitchFamily="49" charset="0"/>
                <a:ea typeface="宋体" panose="02010600030101010101" pitchFamily="2" charset="-122"/>
              </a:rPr>
              <a:t>    echo “You have (</a:t>
            </a:r>
            <a:r>
              <a:rPr lang="en-US" altLang="zh-CN" b="1" dirty="0" err="1">
                <a:solidFill>
                  <a:srgbClr val="002060"/>
                </a:solidFill>
                <a:latin typeface="Courier New" panose="02070309020205020404" pitchFamily="49" charset="0"/>
                <a:ea typeface="宋体" panose="02010600030101010101" pitchFamily="2" charset="-122"/>
              </a:rPr>
              <a:t>rwx</a:t>
            </a:r>
            <a:r>
              <a:rPr lang="en-US" altLang="zh-CN" b="1" dirty="0">
                <a:solidFill>
                  <a:srgbClr val="002060"/>
                </a:solidFill>
                <a:latin typeface="Courier New" panose="02070309020205020404" pitchFamily="49" charset="0"/>
                <a:ea typeface="宋体" panose="02010600030101010101" pitchFamily="2" charset="-122"/>
              </a:rPr>
              <a:t>) </a:t>
            </a:r>
            <a:r>
              <a:rPr lang="en-US" altLang="zh-CN" b="1" dirty="0" err="1">
                <a:solidFill>
                  <a:srgbClr val="002060"/>
                </a:solidFill>
                <a:latin typeface="Courier New" panose="02070309020205020404" pitchFamily="49" charset="0"/>
                <a:ea typeface="宋体" panose="02010600030101010101" pitchFamily="2" charset="-122"/>
              </a:rPr>
              <a:t>permissioon</a:t>
            </a:r>
            <a:r>
              <a:rPr lang="en-US" altLang="zh-CN" b="1" dirty="0">
                <a:solidFill>
                  <a:srgbClr val="002060"/>
                </a:solidFill>
                <a:latin typeface="Courier New" panose="02070309020205020404" pitchFamily="49" charset="0"/>
                <a:ea typeface="宋体" panose="02010600030101010101" pitchFamily="2" charset="-122"/>
              </a:rPr>
              <a:t> on $file."</a:t>
            </a:r>
            <a:endParaRPr lang="en-US" altLang="zh-CN" b="1" dirty="0">
              <a:solidFill>
                <a:srgbClr val="002060"/>
              </a:solidFill>
              <a:latin typeface="Courier New" panose="02070309020205020404" pitchFamily="49" charset="0"/>
              <a:ea typeface="宋体" panose="02010600030101010101" pitchFamily="2" charset="-122"/>
            </a:endParaRPr>
          </a:p>
          <a:p>
            <a:r>
              <a:rPr lang="en-US" altLang="zh-CN" b="1" dirty="0">
                <a:solidFill>
                  <a:srgbClr val="002060"/>
                </a:solidFill>
                <a:latin typeface="Courier New" panose="02070309020205020404" pitchFamily="49" charset="0"/>
                <a:ea typeface="宋体" panose="02010600030101010101" pitchFamily="2" charset="-122"/>
              </a:rPr>
              <a:t>  </a:t>
            </a:r>
            <a:r>
              <a:rPr lang="en-US" altLang="zh-CN" b="1" dirty="0" err="1">
                <a:solidFill>
                  <a:srgbClr val="7030A0"/>
                </a:solidFill>
                <a:latin typeface="Courier New" panose="02070309020205020404" pitchFamily="49" charset="0"/>
                <a:ea typeface="宋体" panose="02010600030101010101" pitchFamily="2" charset="-122"/>
              </a:rPr>
              <a:t>fi</a:t>
            </a:r>
            <a:endParaRPr lang="en-US" altLang="zh-CN" b="1" dirty="0">
              <a:solidFill>
                <a:srgbClr val="7030A0"/>
              </a:solidFill>
              <a:latin typeface="Courier New" panose="02070309020205020404" pitchFamily="49" charset="0"/>
              <a:ea typeface="宋体" panose="02010600030101010101" pitchFamily="2" charset="-122"/>
            </a:endParaRPr>
          </a:p>
          <a:p>
            <a:r>
              <a:rPr lang="en-US" altLang="zh-CN" b="1" dirty="0">
                <a:solidFill>
                  <a:srgbClr val="FF0000"/>
                </a:solidFill>
                <a:latin typeface="Courier New" panose="02070309020205020404" pitchFamily="49" charset="0"/>
                <a:ea typeface="宋体" panose="02010600030101010101" pitchFamily="2" charset="-122"/>
              </a:rPr>
              <a:t>else</a:t>
            </a:r>
            <a:endParaRPr lang="en-US" altLang="zh-CN" b="1" dirty="0">
              <a:solidFill>
                <a:srgbClr val="FF0000"/>
              </a:solidFill>
              <a:latin typeface="Courier New" panose="02070309020205020404" pitchFamily="49" charset="0"/>
              <a:ea typeface="宋体" panose="02010600030101010101" pitchFamily="2" charset="-122"/>
            </a:endParaRPr>
          </a:p>
          <a:p>
            <a:r>
              <a:rPr lang="en-US" altLang="zh-CN" b="1" dirty="0">
                <a:solidFill>
                  <a:srgbClr val="002060"/>
                </a:solidFill>
                <a:latin typeface="Courier New" panose="02070309020205020404" pitchFamily="49" charset="0"/>
                <a:ea typeface="宋体" panose="02010600030101010101" pitchFamily="2" charset="-122"/>
              </a:rPr>
              <a:t>  echo "$file is neither a file nor a directory."</a:t>
            </a:r>
            <a:endParaRPr lang="en-US" altLang="zh-CN" b="1" dirty="0">
              <a:solidFill>
                <a:srgbClr val="002060"/>
              </a:solidFill>
              <a:latin typeface="Courier New" panose="02070309020205020404" pitchFamily="49" charset="0"/>
              <a:ea typeface="宋体" panose="02010600030101010101" pitchFamily="2" charset="-122"/>
            </a:endParaRPr>
          </a:p>
          <a:p>
            <a:r>
              <a:rPr lang="en-US" altLang="zh-CN" b="1" dirty="0" err="1">
                <a:solidFill>
                  <a:srgbClr val="FF0000"/>
                </a:solidFill>
                <a:latin typeface="Courier New" panose="02070309020205020404" pitchFamily="49" charset="0"/>
                <a:ea typeface="宋体" panose="02010600030101010101" pitchFamily="2" charset="-122"/>
              </a:rPr>
              <a:t>fi</a:t>
            </a:r>
            <a:endParaRPr lang="zh-CN" altLang="en-US" b="1" dirty="0">
              <a:solidFill>
                <a:srgbClr val="FF0000"/>
              </a:solidFill>
              <a:latin typeface="Courier New" panose="02070309020205020404" pitchFamily="49"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Working with Advanced if-then Features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a:t>Double parentheses for mathematical expressions</a:t>
            </a:r>
            <a:endParaRPr lang="en-US" altLang="zh-CN" dirty="0"/>
          </a:p>
          <a:p>
            <a:pPr>
              <a:buFont typeface="Wingdings" panose="05000000000000000000" pitchFamily="2" charset="2"/>
              <a:buChar char="n"/>
            </a:pPr>
            <a:r>
              <a:rPr lang="en-US" altLang="zh-CN" dirty="0"/>
              <a:t>Double square brackets for advanced string handling functions</a:t>
            </a:r>
            <a:endParaRPr lang="zh-CN" altLang="en-US" dirty="0"/>
          </a:p>
        </p:txBody>
      </p:sp>
      <p:sp>
        <p:nvSpPr>
          <p:cNvPr id="4" name="矩形 3"/>
          <p:cNvSpPr/>
          <p:nvPr/>
        </p:nvSpPr>
        <p:spPr>
          <a:xfrm>
            <a:off x="668752" y="3253061"/>
            <a:ext cx="9288088" cy="2862322"/>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 using double parenthesis</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val1=10</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if (( $val1 ** 2 &gt; 90 ))</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dirty="0">
                <a:latin typeface="CourierStd"/>
              </a:rPr>
              <a:t>	(( val2 = $val1 ** 2 ))</a:t>
            </a:r>
            <a:endParaRPr lang="en-US" altLang="zh-CN" dirty="0">
              <a:latin typeface="CourierStd"/>
            </a:endParaRPr>
          </a:p>
          <a:p>
            <a:r>
              <a:rPr lang="en-US" altLang="zh-CN" dirty="0">
                <a:latin typeface="CourierStd"/>
              </a:rPr>
              <a:t>	echo "The square of $val1 is $val2"</a:t>
            </a:r>
            <a:endParaRPr lang="en-US" altLang="zh-CN" dirty="0">
              <a:latin typeface="CourierStd"/>
            </a:endParaRPr>
          </a:p>
          <a:p>
            <a:r>
              <a:rPr lang="en-US" altLang="zh-CN" dirty="0">
                <a:latin typeface="CourierStd"/>
              </a:rPr>
              <a:t>fi</a:t>
            </a:r>
            <a:endParaRPr lang="zh-CN" altLang="en-US" dirty="0"/>
          </a:p>
        </p:txBody>
      </p:sp>
      <p:sp>
        <p:nvSpPr>
          <p:cNvPr id="5" name="矩形 4"/>
          <p:cNvSpPr/>
          <p:nvPr/>
        </p:nvSpPr>
        <p:spPr>
          <a:xfrm>
            <a:off x="6863542" y="3253061"/>
            <a:ext cx="5090160" cy="2585323"/>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 using pattern matching</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if [[ $USER == r* ]]</a:t>
            </a:r>
            <a:endParaRPr lang="en-US" altLang="zh-CN" dirty="0">
              <a:latin typeface="CourierStd"/>
            </a:endParaRPr>
          </a:p>
          <a:p>
            <a:r>
              <a:rPr lang="en-US" altLang="zh-CN" dirty="0">
                <a:latin typeface="CourierStd"/>
              </a:rPr>
              <a:t>then</a:t>
            </a:r>
            <a:endParaRPr lang="en-US" altLang="zh-CN" dirty="0">
              <a:latin typeface="CourierStd"/>
            </a:endParaRPr>
          </a:p>
          <a:p>
            <a:r>
              <a:rPr lang="en-US" altLang="zh-CN" dirty="0">
                <a:latin typeface="CourierStd"/>
              </a:rPr>
              <a:t>	echo "Hello $USER"</a:t>
            </a:r>
            <a:endParaRPr lang="en-US" altLang="zh-CN" dirty="0">
              <a:latin typeface="CourierStd"/>
            </a:endParaRPr>
          </a:p>
          <a:p>
            <a:r>
              <a:rPr lang="en-US" altLang="zh-CN" dirty="0">
                <a:latin typeface="CourierStd"/>
              </a:rPr>
              <a:t>else</a:t>
            </a:r>
            <a:endParaRPr lang="en-US" altLang="zh-CN" dirty="0">
              <a:latin typeface="CourierStd"/>
            </a:endParaRPr>
          </a:p>
          <a:p>
            <a:r>
              <a:rPr lang="en-US" altLang="zh-CN" dirty="0">
                <a:latin typeface="CourierStd"/>
              </a:rPr>
              <a:t>	echo "Sorry, I do not know you"</a:t>
            </a:r>
            <a:endParaRPr lang="en-US" altLang="zh-CN" dirty="0">
              <a:latin typeface="CourierStd"/>
            </a:endParaRPr>
          </a:p>
          <a:p>
            <a:r>
              <a:rPr lang="en-US" altLang="zh-CN" dirty="0">
                <a:latin typeface="CourierStd"/>
              </a:rPr>
              <a:t>fi</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6442" y="410893"/>
            <a:ext cx="10515600" cy="4351338"/>
          </a:xfrm>
        </p:spPr>
        <p:txBody>
          <a:bodyPr/>
          <a:lstStyle/>
          <a:p>
            <a:r>
              <a:rPr lang="en-US" altLang="zh-CN" dirty="0"/>
              <a:t>The case command</a:t>
            </a:r>
            <a:endParaRPr lang="zh-CN" altLang="en-US" dirty="0"/>
          </a:p>
        </p:txBody>
      </p:sp>
      <p:sp>
        <p:nvSpPr>
          <p:cNvPr id="4" name="Rectangle 4"/>
          <p:cNvSpPr>
            <a:spLocks noChangeArrowheads="1"/>
          </p:cNvSpPr>
          <p:nvPr/>
        </p:nvSpPr>
        <p:spPr bwMode="auto">
          <a:xfrm>
            <a:off x="1233576" y="1009290"/>
            <a:ext cx="8591253" cy="4957704"/>
          </a:xfrm>
          <a:prstGeom prst="rect">
            <a:avLst/>
          </a:prstGeom>
          <a:noFill/>
          <a:ln w="9525">
            <a:solidFill>
              <a:srgbClr val="CC9900"/>
            </a:solidFill>
            <a:miter lim="800000"/>
          </a:ln>
          <a:effectLst/>
        </p:spPr>
        <p:txBody>
          <a:bodyPr wrap="square">
            <a:spAutoFit/>
          </a:bodyPr>
          <a:lstStyle/>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case </a:t>
            </a:r>
            <a:r>
              <a:rPr lang="en-US" altLang="zh-CN" sz="2400" b="1" dirty="0">
                <a:solidFill>
                  <a:schemeClr val="tx1"/>
                </a:solidFill>
                <a:latin typeface="Courier New" panose="02070309020205020404" pitchFamily="49" charset="0"/>
                <a:ea typeface="楷体_GB2312" pitchFamily="49" charset="-122"/>
              </a:rPr>
              <a:t>expr</a:t>
            </a:r>
            <a:r>
              <a:rPr lang="en-US" altLang="zh-CN" sz="2400" b="1" dirty="0">
                <a:solidFill>
                  <a:srgbClr val="FF3300"/>
                </a:solidFill>
                <a:latin typeface="Courier New" panose="02070309020205020404" pitchFamily="49" charset="0"/>
                <a:ea typeface="楷体_GB2312" pitchFamily="49" charset="-122"/>
              </a:rPr>
              <a:t> </a:t>
            </a:r>
            <a:r>
              <a:rPr lang="en-US" altLang="zh-CN" sz="2400" b="1" dirty="0">
                <a:solidFill>
                  <a:srgbClr val="990000"/>
                </a:solidFill>
                <a:latin typeface="Courier New" panose="02070309020205020404" pitchFamily="49" charset="0"/>
                <a:ea typeface="楷体_GB2312" pitchFamily="49" charset="-122"/>
              </a:rPr>
              <a:t>in</a:t>
            </a:r>
            <a:r>
              <a:rPr lang="en-US" altLang="zh-CN" sz="2400" b="1" dirty="0">
                <a:solidFill>
                  <a:srgbClr val="FF3300"/>
                </a:solidFill>
                <a:latin typeface="Courier New" panose="02070309020205020404" pitchFamily="49" charset="0"/>
                <a:ea typeface="楷体_GB2312" pitchFamily="49" charset="-122"/>
              </a:rPr>
              <a:t> # </a:t>
            </a:r>
            <a:r>
              <a:rPr lang="en-US" altLang="zh-CN" sz="2400" b="1" dirty="0">
                <a:latin typeface="Courier New" panose="02070309020205020404" pitchFamily="49" charset="0"/>
                <a:ea typeface="楷体_GB2312" pitchFamily="49" charset="-122"/>
              </a:rPr>
              <a:t>expr</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为表达式，关键词</a:t>
            </a:r>
            <a:r>
              <a:rPr lang="zh-CN" altLang="en-US" sz="2400" b="1" dirty="0">
                <a:solidFill>
                  <a:srgbClr val="FF3300"/>
                </a:solidFill>
                <a:ea typeface="楷体_GB2312" pitchFamily="49" charset="-122"/>
              </a:rPr>
              <a:t> </a:t>
            </a:r>
            <a:r>
              <a:rPr lang="en-US" altLang="zh-CN" sz="2400" b="1" dirty="0">
                <a:solidFill>
                  <a:srgbClr val="990000"/>
                </a:solidFill>
                <a:latin typeface="Courier New" panose="02070309020205020404" pitchFamily="49" charset="0"/>
                <a:ea typeface="楷体_GB2312" pitchFamily="49" charset="-122"/>
              </a:rPr>
              <a:t>in</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不要忘！</a:t>
            </a:r>
            <a:endParaRPr lang="zh-CN" altLang="en-US"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  </a:t>
            </a:r>
            <a:r>
              <a:rPr lang="en-US" altLang="zh-CN" sz="2400" b="1" dirty="0">
                <a:solidFill>
                  <a:srgbClr val="0000CC"/>
                </a:solidFill>
                <a:latin typeface="Courier New" panose="02070309020205020404" pitchFamily="49" charset="0"/>
                <a:ea typeface="楷体_GB2312" pitchFamily="49" charset="-122"/>
              </a:rPr>
              <a:t>pattern1</a:t>
            </a:r>
            <a:r>
              <a:rPr lang="en-US" altLang="zh-CN" sz="2400" b="1" dirty="0">
                <a:solidFill>
                  <a:srgbClr val="990000"/>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若</a:t>
            </a:r>
            <a:r>
              <a:rPr lang="zh-CN" altLang="en-US" sz="2400" b="1" dirty="0">
                <a:solidFill>
                  <a:srgbClr val="FF3300"/>
                </a:solidFill>
                <a:ea typeface="楷体_GB2312" pitchFamily="49" charset="-122"/>
              </a:rPr>
              <a:t> </a:t>
            </a:r>
            <a:r>
              <a:rPr lang="en-US" altLang="zh-CN" sz="2400" b="1" dirty="0">
                <a:latin typeface="Courier New" panose="02070309020205020404" pitchFamily="49" charset="0"/>
                <a:ea typeface="楷体_GB2312" pitchFamily="49" charset="-122"/>
              </a:rPr>
              <a:t>expr</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与</a:t>
            </a:r>
            <a:r>
              <a:rPr lang="zh-CN" altLang="en-US" sz="2400" b="1" dirty="0">
                <a:solidFill>
                  <a:srgbClr val="FF3300"/>
                </a:solidFill>
                <a:ea typeface="楷体_GB2312" pitchFamily="49" charset="-122"/>
              </a:rPr>
              <a:t> </a:t>
            </a:r>
            <a:r>
              <a:rPr lang="en-US" altLang="zh-CN" sz="2400" b="1" dirty="0">
                <a:solidFill>
                  <a:srgbClr val="002060"/>
                </a:solidFill>
                <a:latin typeface="Courier New" panose="02070309020205020404" pitchFamily="49" charset="0"/>
                <a:ea typeface="楷体_GB2312" pitchFamily="49" charset="-122"/>
              </a:rPr>
              <a:t>pattern1</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匹配，注意括号</a:t>
            </a:r>
            <a:endParaRPr lang="zh-CN" altLang="en-US" sz="2400" b="1" dirty="0">
              <a:solidFill>
                <a:srgbClr val="9900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commands1</a:t>
            </a: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执行语句块</a:t>
            </a:r>
            <a:r>
              <a:rPr lang="zh-CN" altLang="en-US" sz="2400" b="1" dirty="0">
                <a:solidFill>
                  <a:srgbClr val="FF3300"/>
                </a:solidFill>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commands1</a:t>
            </a:r>
            <a:endParaRPr lang="en-US" altLang="zh-CN" sz="2400" b="1" dirty="0">
              <a:solidFill>
                <a:schemeClr val="accent6">
                  <a:lumMod val="75000"/>
                </a:schemeClr>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 ;;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跳出</a:t>
            </a:r>
            <a:r>
              <a:rPr lang="zh-CN" altLang="en-US" sz="2400" b="1" dirty="0">
                <a:solidFill>
                  <a:srgbClr val="FF3300"/>
                </a:solidFill>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case</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结构</a:t>
            </a:r>
            <a:endParaRPr lang="zh-CN" altLang="en-US"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  </a:t>
            </a:r>
            <a:r>
              <a:rPr lang="en-US" altLang="zh-CN" sz="2400" b="1" dirty="0">
                <a:solidFill>
                  <a:srgbClr val="0000CC"/>
                </a:solidFill>
                <a:latin typeface="Courier New" panose="02070309020205020404" pitchFamily="49" charset="0"/>
                <a:ea typeface="楷体_GB2312" pitchFamily="49" charset="-122"/>
              </a:rPr>
              <a:t>pattern2</a:t>
            </a:r>
            <a:r>
              <a:rPr lang="en-US" altLang="zh-CN" sz="2400" b="1" dirty="0">
                <a:solidFill>
                  <a:srgbClr val="990000"/>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若</a:t>
            </a:r>
            <a:r>
              <a:rPr lang="zh-CN" altLang="en-US" sz="2400" b="1" dirty="0">
                <a:solidFill>
                  <a:srgbClr val="FF3300"/>
                </a:solidFill>
                <a:ea typeface="楷体_GB2312" pitchFamily="49" charset="-122"/>
              </a:rPr>
              <a:t> </a:t>
            </a:r>
            <a:r>
              <a:rPr lang="en-US" altLang="zh-CN" sz="2400" b="1" dirty="0" err="1">
                <a:solidFill>
                  <a:srgbClr val="FF3300"/>
                </a:solidFill>
                <a:latin typeface="Courier New" panose="02070309020205020404" pitchFamily="49" charset="0"/>
                <a:ea typeface="楷体_GB2312" pitchFamily="49" charset="-122"/>
              </a:rPr>
              <a:t>expr</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与</a:t>
            </a:r>
            <a:r>
              <a:rPr lang="zh-CN" altLang="en-US" sz="2400" b="1" dirty="0">
                <a:solidFill>
                  <a:srgbClr val="FF3300"/>
                </a:solidFill>
                <a:ea typeface="楷体_GB2312" pitchFamily="49" charset="-122"/>
              </a:rPr>
              <a:t> </a:t>
            </a:r>
            <a:r>
              <a:rPr lang="en-US" altLang="zh-CN" sz="2400" b="1" dirty="0">
                <a:solidFill>
                  <a:srgbClr val="002060"/>
                </a:solidFill>
                <a:latin typeface="Courier New" panose="02070309020205020404" pitchFamily="49" charset="0"/>
                <a:ea typeface="楷体_GB2312" pitchFamily="49" charset="-122"/>
              </a:rPr>
              <a:t>pattern2</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匹配</a:t>
            </a:r>
            <a:endParaRPr lang="zh-CN" altLang="en-US" sz="2400" b="1" dirty="0">
              <a:solidFill>
                <a:srgbClr val="9900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 commands2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执行语句块</a:t>
            </a:r>
            <a:r>
              <a:rPr lang="zh-CN" altLang="en-US" sz="2400" b="1" dirty="0">
                <a:solidFill>
                  <a:schemeClr val="accent6">
                    <a:lumMod val="75000"/>
                  </a:schemeClr>
                </a:solidFill>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commands2</a:t>
            </a:r>
            <a:endParaRPr lang="en-US" altLang="zh-CN" sz="2400" b="1" dirty="0">
              <a:solidFill>
                <a:schemeClr val="accent6">
                  <a:lumMod val="75000"/>
                </a:schemeClr>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a:t>
            </a: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跳出</a:t>
            </a:r>
            <a:r>
              <a:rPr lang="zh-CN" altLang="en-US" sz="2400" b="1" dirty="0">
                <a:solidFill>
                  <a:srgbClr val="FF3300"/>
                </a:solidFill>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case</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结构</a:t>
            </a:r>
            <a:br>
              <a:rPr lang="zh-CN" altLang="en-US" sz="2400" b="1" dirty="0">
                <a:solidFill>
                  <a:srgbClr val="FF3300"/>
                </a:solidFill>
                <a:latin typeface="Courier New" panose="02070309020205020404" pitchFamily="49" charset="0"/>
                <a:ea typeface="楷体_GB2312" pitchFamily="49" charset="-122"/>
              </a:rPr>
            </a:br>
            <a:r>
              <a:rPr lang="zh-CN" altLang="en-US" sz="2400" b="1" dirty="0">
                <a:solidFill>
                  <a:srgbClr val="FF3300"/>
                </a:solidFill>
                <a:latin typeface="Courier New" panose="02070309020205020404" pitchFamily="49" charset="0"/>
                <a:ea typeface="楷体_GB2312" pitchFamily="49" charset="-122"/>
              </a:rPr>
              <a:t>  </a:t>
            </a:r>
            <a:r>
              <a:rPr lang="zh-CN" altLang="en-US" sz="2400" b="1" dirty="0">
                <a:solidFill>
                  <a:srgbClr val="0000CC"/>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可以有任意多个模式匹配</a:t>
            </a:r>
            <a:endParaRPr lang="zh-CN" altLang="en-US"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  </a:t>
            </a:r>
            <a:r>
              <a:rPr lang="en-US" altLang="zh-CN" sz="2400" b="1" dirty="0">
                <a:solidFill>
                  <a:srgbClr val="0000CC"/>
                </a:solidFill>
                <a:latin typeface="Courier New" panose="02070309020205020404" pitchFamily="49" charset="0"/>
                <a:ea typeface="楷体_GB2312" pitchFamily="49" charset="-122"/>
              </a:rPr>
              <a:t>*</a:t>
            </a:r>
            <a:r>
              <a:rPr lang="en-US" altLang="zh-CN" sz="2400" b="1" dirty="0">
                <a:solidFill>
                  <a:srgbClr val="990000"/>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若</a:t>
            </a:r>
            <a:r>
              <a:rPr lang="zh-CN" altLang="en-US" sz="2400" b="1" dirty="0">
                <a:solidFill>
                  <a:srgbClr val="FF3300"/>
                </a:solidFill>
                <a:ea typeface="楷体_GB2312" pitchFamily="49" charset="-122"/>
              </a:rPr>
              <a:t> </a:t>
            </a:r>
            <a:r>
              <a:rPr lang="en-US" altLang="zh-CN" sz="2400" b="1" dirty="0" err="1">
                <a:solidFill>
                  <a:srgbClr val="FF3300"/>
                </a:solidFill>
                <a:latin typeface="Courier New" panose="02070309020205020404" pitchFamily="49" charset="0"/>
                <a:ea typeface="楷体_GB2312" pitchFamily="49" charset="-122"/>
              </a:rPr>
              <a:t>expr</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与上面的模式都不匹配</a:t>
            </a:r>
            <a:endParaRPr lang="zh-CN" altLang="en-US" sz="2400" b="1" dirty="0">
              <a:solidFill>
                <a:srgbClr val="9900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 commands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执行语句块</a:t>
            </a:r>
            <a:r>
              <a:rPr lang="zh-CN" altLang="en-US" sz="2400" b="1" dirty="0">
                <a:solidFill>
                  <a:srgbClr val="FF3300"/>
                </a:solidFill>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commands</a:t>
            </a:r>
            <a:endParaRPr lang="en-US" altLang="zh-CN" sz="2400" b="1" dirty="0">
              <a:solidFill>
                <a:schemeClr val="accent6">
                  <a:lumMod val="75000"/>
                </a:schemeClr>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chemeClr val="accent6">
                    <a:lumMod val="75000"/>
                  </a:schemeClr>
                </a:solidFill>
                <a:latin typeface="Courier New" panose="02070309020205020404" pitchFamily="49" charset="0"/>
                <a:ea typeface="楷体_GB2312" pitchFamily="49" charset="-122"/>
              </a:rPr>
              <a:t>;; </a:t>
            </a:r>
            <a:r>
              <a:rPr lang="en-US" altLang="zh-CN" sz="2400" b="1" dirty="0">
                <a:solidFill>
                  <a:srgbClr val="0000CC"/>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跳出</a:t>
            </a:r>
            <a:r>
              <a:rPr lang="zh-CN" altLang="en-US" sz="2400" b="1" dirty="0">
                <a:solidFill>
                  <a:srgbClr val="FF3300"/>
                </a:solidFill>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case</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结构</a:t>
            </a:r>
            <a:br>
              <a:rPr lang="zh-CN" altLang="en-US" sz="2400" b="1" dirty="0">
                <a:solidFill>
                  <a:srgbClr val="FF3300"/>
                </a:solidFill>
                <a:latin typeface="Courier New" panose="02070309020205020404" pitchFamily="49" charset="0"/>
                <a:ea typeface="楷体_GB2312" pitchFamily="49" charset="-122"/>
              </a:rPr>
            </a:br>
            <a:r>
              <a:rPr lang="en-US" altLang="zh-CN" sz="2400" b="1" dirty="0" err="1">
                <a:solidFill>
                  <a:srgbClr val="990000"/>
                </a:solidFill>
                <a:latin typeface="Courier New" panose="02070309020205020404" pitchFamily="49" charset="0"/>
                <a:ea typeface="楷体_GB2312" pitchFamily="49" charset="-122"/>
              </a:rPr>
              <a:t>esac</a:t>
            </a:r>
            <a:r>
              <a:rPr lang="en-US" altLang="zh-CN" sz="2400" b="1" dirty="0">
                <a:solidFill>
                  <a:srgbClr val="990000"/>
                </a:solidFill>
                <a:latin typeface="Courier New" panose="02070309020205020404" pitchFamily="49" charset="0"/>
                <a:ea typeface="楷体_GB2312" pitchFamily="49" charset="-122"/>
              </a:rPr>
              <a:t>         </a:t>
            </a:r>
            <a:r>
              <a:rPr lang="en-US" altLang="zh-CN" sz="2400" b="1" dirty="0">
                <a:solidFill>
                  <a:srgbClr val="FF3300"/>
                </a:solidFill>
                <a:latin typeface="Courier New" panose="02070309020205020404" pitchFamily="49" charset="0"/>
                <a:ea typeface="楷体_GB2312" pitchFamily="49" charset="-122"/>
              </a:rPr>
              <a:t>#</a:t>
            </a:r>
            <a:r>
              <a:rPr lang="en-US" altLang="zh-CN" sz="2400" b="1" dirty="0">
                <a:solidFill>
                  <a:srgbClr val="990000"/>
                </a:solidFill>
                <a:latin typeface="Courier New" panose="02070309020205020404" pitchFamily="49" charset="0"/>
                <a:ea typeface="楷体_GB2312" pitchFamily="49" charset="-122"/>
              </a:rPr>
              <a:t> case</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语句必须以</a:t>
            </a:r>
            <a:r>
              <a:rPr lang="zh-CN" altLang="en-US" sz="2400" b="1" dirty="0">
                <a:solidFill>
                  <a:srgbClr val="FF3300"/>
                </a:solidFill>
                <a:ea typeface="楷体_GB2312" pitchFamily="49" charset="-122"/>
              </a:rPr>
              <a:t> </a:t>
            </a:r>
            <a:r>
              <a:rPr lang="en-US" altLang="zh-CN" sz="2400" b="1" dirty="0" err="1">
                <a:solidFill>
                  <a:srgbClr val="0000CC"/>
                </a:solidFill>
                <a:latin typeface="Courier New" panose="02070309020205020404" pitchFamily="49" charset="0"/>
                <a:ea typeface="楷体_GB2312" pitchFamily="49" charset="-122"/>
              </a:rPr>
              <a:t>esac</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终止</a:t>
            </a:r>
            <a:endParaRPr lang="en-US" altLang="zh-CN" sz="2400" b="1" dirty="0">
              <a:solidFill>
                <a:srgbClr val="FF3300"/>
              </a:solidFill>
              <a:latin typeface="Courier New" panose="02070309020205020404" pitchFamily="49" charset="0"/>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9571" y="396021"/>
            <a:ext cx="6711142" cy="1477328"/>
          </a:xfrm>
          <a:prstGeom prst="rect">
            <a:avLst/>
          </a:prstGeom>
        </p:spPr>
        <p:txBody>
          <a:bodyPr wrap="square">
            <a:spAutoFit/>
          </a:bodyPr>
          <a:lstStyle/>
          <a:p>
            <a:r>
              <a:rPr lang="en-US" altLang="zh-CN" dirty="0">
                <a:latin typeface="CourierStd"/>
              </a:rPr>
              <a:t>case </a:t>
            </a:r>
            <a:r>
              <a:rPr lang="en-US" altLang="zh-CN" i="1" dirty="0">
                <a:latin typeface="CourierStd-Oblique"/>
              </a:rPr>
              <a:t>variable </a:t>
            </a:r>
            <a:r>
              <a:rPr lang="en-US" altLang="zh-CN" dirty="0">
                <a:latin typeface="CourierStd"/>
              </a:rPr>
              <a:t>in</a:t>
            </a:r>
            <a:endParaRPr lang="en-US" altLang="zh-CN" dirty="0">
              <a:latin typeface="CourierStd"/>
            </a:endParaRPr>
          </a:p>
          <a:p>
            <a:r>
              <a:rPr lang="en-US" altLang="zh-CN" i="1" dirty="0">
                <a:latin typeface="CourierStd-Oblique"/>
              </a:rPr>
              <a:t>pattern1 </a:t>
            </a:r>
            <a:r>
              <a:rPr lang="en-US" altLang="zh-CN" dirty="0">
                <a:latin typeface="CourierStd"/>
              </a:rPr>
              <a:t>| </a:t>
            </a:r>
            <a:r>
              <a:rPr lang="en-US" altLang="zh-CN" i="1" dirty="0">
                <a:latin typeface="CourierStd-Oblique"/>
              </a:rPr>
              <a:t>pattern2</a:t>
            </a:r>
            <a:r>
              <a:rPr lang="en-US" altLang="zh-CN" dirty="0">
                <a:latin typeface="CourierStd"/>
              </a:rPr>
              <a:t>) </a:t>
            </a:r>
            <a:r>
              <a:rPr lang="en-US" altLang="zh-CN" i="1" dirty="0">
                <a:latin typeface="CourierStd-Oblique"/>
              </a:rPr>
              <a:t>commands1</a:t>
            </a:r>
            <a:r>
              <a:rPr lang="en-US" altLang="zh-CN" dirty="0">
                <a:latin typeface="CourierStd"/>
              </a:rPr>
              <a:t>;;</a:t>
            </a:r>
            <a:endParaRPr lang="en-US" altLang="zh-CN" dirty="0">
              <a:latin typeface="CourierStd"/>
            </a:endParaRPr>
          </a:p>
          <a:p>
            <a:r>
              <a:rPr lang="en-US" altLang="zh-CN" i="1" dirty="0">
                <a:latin typeface="CourierStd-Oblique"/>
              </a:rPr>
              <a:t>pattern3</a:t>
            </a:r>
            <a:r>
              <a:rPr lang="en-US" altLang="zh-CN" dirty="0">
                <a:latin typeface="CourierStd"/>
              </a:rPr>
              <a:t>) </a:t>
            </a:r>
            <a:r>
              <a:rPr lang="en-US" altLang="zh-CN" i="1" dirty="0">
                <a:latin typeface="CourierStd-Oblique"/>
              </a:rPr>
              <a:t>commands2</a:t>
            </a:r>
            <a:r>
              <a:rPr lang="en-US" altLang="zh-CN" dirty="0">
                <a:latin typeface="CourierStd"/>
              </a:rPr>
              <a:t>;;</a:t>
            </a:r>
            <a:endParaRPr lang="en-US" altLang="zh-CN" dirty="0">
              <a:latin typeface="CourierStd"/>
            </a:endParaRPr>
          </a:p>
          <a:p>
            <a:r>
              <a:rPr lang="en-US" altLang="zh-CN" dirty="0">
                <a:latin typeface="CourierStd"/>
              </a:rPr>
              <a:t>*) </a:t>
            </a:r>
            <a:r>
              <a:rPr lang="en-US" altLang="zh-CN" i="1" dirty="0">
                <a:latin typeface="CourierStd-Oblique"/>
              </a:rPr>
              <a:t>default commands</a:t>
            </a:r>
            <a:r>
              <a:rPr lang="en-US" altLang="zh-CN" dirty="0">
                <a:latin typeface="CourierStd"/>
              </a:rPr>
              <a:t>;;</a:t>
            </a:r>
            <a:endParaRPr lang="en-US" altLang="zh-CN" dirty="0">
              <a:latin typeface="CourierStd"/>
            </a:endParaRPr>
          </a:p>
          <a:p>
            <a:r>
              <a:rPr lang="en-US" altLang="zh-CN" dirty="0" err="1">
                <a:latin typeface="CourierStd"/>
              </a:rPr>
              <a:t>esac</a:t>
            </a:r>
            <a:endParaRPr lang="zh-CN" altLang="en-US" dirty="0"/>
          </a:p>
        </p:txBody>
      </p:sp>
      <p:sp>
        <p:nvSpPr>
          <p:cNvPr id="5" name="矩形 4"/>
          <p:cNvSpPr/>
          <p:nvPr/>
        </p:nvSpPr>
        <p:spPr>
          <a:xfrm>
            <a:off x="1127759" y="2233550"/>
            <a:ext cx="10242606" cy="3970318"/>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 using the case command</a:t>
            </a:r>
            <a:endParaRPr lang="en-US" altLang="zh-CN" dirty="0">
              <a:latin typeface="CourierStd"/>
            </a:endParaRPr>
          </a:p>
          <a:p>
            <a:r>
              <a:rPr lang="en-US" altLang="zh-CN" dirty="0">
                <a:latin typeface="CourierStd"/>
              </a:rPr>
              <a:t>#</a:t>
            </a:r>
            <a:endParaRPr lang="en-US" altLang="zh-CN" dirty="0">
              <a:latin typeface="CourierStd"/>
            </a:endParaRPr>
          </a:p>
          <a:p>
            <a:r>
              <a:rPr lang="en-US" altLang="zh-CN" dirty="0">
                <a:latin typeface="CourierStd"/>
              </a:rPr>
              <a:t>case $USER in</a:t>
            </a:r>
            <a:endParaRPr lang="en-US" altLang="zh-CN" dirty="0">
              <a:latin typeface="CourierStd"/>
            </a:endParaRPr>
          </a:p>
          <a:p>
            <a:r>
              <a:rPr lang="en-US" altLang="zh-CN" dirty="0">
                <a:latin typeface="CourierStd"/>
              </a:rPr>
              <a:t>rich | </a:t>
            </a:r>
            <a:r>
              <a:rPr lang="en-US" altLang="zh-CN" dirty="0" err="1">
                <a:latin typeface="CourierStd"/>
              </a:rPr>
              <a:t>barbara</a:t>
            </a:r>
            <a:r>
              <a:rPr lang="en-US" altLang="zh-CN" dirty="0">
                <a:latin typeface="CourierStd"/>
              </a:rPr>
              <a:t>)</a:t>
            </a:r>
            <a:endParaRPr lang="en-US" altLang="zh-CN" dirty="0">
              <a:latin typeface="CourierStd"/>
            </a:endParaRPr>
          </a:p>
          <a:p>
            <a:r>
              <a:rPr lang="en-US" altLang="zh-CN" dirty="0">
                <a:latin typeface="CourierStd"/>
              </a:rPr>
              <a:t>	echo "Welcome, $USER"</a:t>
            </a:r>
            <a:endParaRPr lang="en-US" altLang="zh-CN" dirty="0">
              <a:latin typeface="CourierStd"/>
            </a:endParaRPr>
          </a:p>
          <a:p>
            <a:r>
              <a:rPr lang="en-US" altLang="zh-CN" dirty="0">
                <a:latin typeface="CourierStd"/>
              </a:rPr>
              <a:t>	echo "Please enjoy your visit";;</a:t>
            </a:r>
            <a:endParaRPr lang="en-US" altLang="zh-CN" dirty="0">
              <a:latin typeface="CourierStd"/>
            </a:endParaRPr>
          </a:p>
          <a:p>
            <a:r>
              <a:rPr lang="en-US" altLang="zh-CN" dirty="0">
                <a:latin typeface="CourierStd"/>
              </a:rPr>
              <a:t>testing)</a:t>
            </a:r>
            <a:endParaRPr lang="en-US" altLang="zh-CN" dirty="0">
              <a:latin typeface="CourierStd"/>
            </a:endParaRPr>
          </a:p>
          <a:p>
            <a:r>
              <a:rPr lang="en-US" altLang="zh-CN" dirty="0">
                <a:latin typeface="CourierStd"/>
              </a:rPr>
              <a:t>	echo "Special testing account";;</a:t>
            </a:r>
            <a:endParaRPr lang="en-US" altLang="zh-CN" dirty="0">
              <a:latin typeface="CourierStd"/>
            </a:endParaRPr>
          </a:p>
          <a:p>
            <a:r>
              <a:rPr lang="en-US" altLang="zh-CN" dirty="0" err="1">
                <a:latin typeface="CourierStd"/>
              </a:rPr>
              <a:t>jessica</a:t>
            </a:r>
            <a:r>
              <a:rPr lang="en-US" altLang="zh-CN" dirty="0">
                <a:latin typeface="CourierStd"/>
              </a:rPr>
              <a:t>)</a:t>
            </a:r>
            <a:endParaRPr lang="en-US" altLang="zh-CN" dirty="0">
              <a:latin typeface="CourierStd"/>
            </a:endParaRPr>
          </a:p>
          <a:p>
            <a:r>
              <a:rPr lang="en-US" altLang="zh-CN" dirty="0">
                <a:latin typeface="CourierStd"/>
              </a:rPr>
              <a:t>	echo "Do not forget to log off when you're done";;</a:t>
            </a:r>
            <a:endParaRPr lang="en-US" altLang="zh-CN" dirty="0">
              <a:latin typeface="CourierStd"/>
            </a:endParaRPr>
          </a:p>
          <a:p>
            <a:r>
              <a:rPr lang="zh-CN" altLang="en-US" dirty="0">
                <a:latin typeface="CourierStd"/>
              </a:rPr>
              <a:t>*</a:t>
            </a:r>
            <a:r>
              <a:rPr lang="en-US" altLang="zh-CN" dirty="0">
                <a:latin typeface="CourierStd"/>
              </a:rPr>
              <a:t>)</a:t>
            </a:r>
            <a:endParaRPr lang="en-US" altLang="zh-CN" dirty="0">
              <a:latin typeface="CourierStd"/>
            </a:endParaRPr>
          </a:p>
          <a:p>
            <a:r>
              <a:rPr lang="en-US" altLang="zh-CN" dirty="0">
                <a:latin typeface="CourierStd"/>
              </a:rPr>
              <a:t>	echo "Sorry, you are not allowed here";;</a:t>
            </a:r>
            <a:endParaRPr lang="en-US" altLang="zh-CN" dirty="0">
              <a:latin typeface="CourierStd"/>
            </a:endParaRPr>
          </a:p>
          <a:p>
            <a:r>
              <a:rPr lang="en-US" altLang="zh-CN" dirty="0" err="1">
                <a:latin typeface="CourierStd"/>
              </a:rPr>
              <a:t>esac</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17098" y="129396"/>
            <a:ext cx="7673550" cy="649703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15"/>
            <a:ext cx="10515600" cy="5780148"/>
          </a:xfrm>
        </p:spPr>
        <p:txBody>
          <a:bodyPr/>
          <a:lstStyle/>
          <a:p>
            <a:r>
              <a:rPr lang="en-US" altLang="zh-CN" dirty="0"/>
              <a:t>The ″for. . .do″ loop</a:t>
            </a:r>
            <a:endParaRPr lang="zh-CN" altLang="en-US" dirty="0"/>
          </a:p>
        </p:txBody>
      </p:sp>
      <p:sp>
        <p:nvSpPr>
          <p:cNvPr id="4" name="Rectangle 4"/>
          <p:cNvSpPr>
            <a:spLocks noChangeArrowheads="1"/>
          </p:cNvSpPr>
          <p:nvPr/>
        </p:nvSpPr>
        <p:spPr bwMode="auto">
          <a:xfrm>
            <a:off x="1221237" y="990445"/>
            <a:ext cx="8382000" cy="5946243"/>
          </a:xfrm>
          <a:prstGeom prst="rect">
            <a:avLst/>
          </a:prstGeom>
          <a:noFill/>
          <a:ln w="9525">
            <a:solidFill>
              <a:srgbClr val="CC9900"/>
            </a:solidFill>
            <a:miter lim="800000"/>
          </a:ln>
          <a:effectLst/>
        </p:spPr>
        <p:txBody>
          <a:bodyPr>
            <a:spAutoFit/>
          </a:bodyPr>
          <a:lstStyle/>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for </a:t>
            </a:r>
            <a:r>
              <a:rPr lang="en-US" altLang="zh-CN" sz="2400" b="1" dirty="0">
                <a:solidFill>
                  <a:schemeClr val="tx1"/>
                </a:solidFill>
                <a:latin typeface="Courier New" panose="02070309020205020404" pitchFamily="49" charset="0"/>
                <a:ea typeface="楷体_GB2312" pitchFamily="49" charset="-122"/>
              </a:rPr>
              <a:t>variable</a:t>
            </a:r>
            <a:r>
              <a:rPr lang="en-US" altLang="zh-CN" sz="2400" b="1" dirty="0">
                <a:solidFill>
                  <a:srgbClr val="FF3300"/>
                </a:solidFill>
                <a:latin typeface="Courier New" panose="02070309020205020404" pitchFamily="49" charset="0"/>
                <a:ea typeface="楷体_GB2312" pitchFamily="49" charset="-122"/>
              </a:rPr>
              <a:t> </a:t>
            </a:r>
            <a:r>
              <a:rPr lang="en-US" altLang="zh-CN" sz="2400" b="1" dirty="0">
                <a:solidFill>
                  <a:srgbClr val="990000"/>
                </a:solidFill>
                <a:latin typeface="Courier New" panose="02070309020205020404" pitchFamily="49" charset="0"/>
                <a:ea typeface="楷体_GB2312" pitchFamily="49" charset="-122"/>
              </a:rPr>
              <a:t>in</a:t>
            </a:r>
            <a:r>
              <a:rPr lang="en-US" altLang="zh-CN" sz="2400" b="1" dirty="0">
                <a:solidFill>
                  <a:srgbClr val="FF3300"/>
                </a:solidFill>
                <a:latin typeface="Courier New" panose="02070309020205020404" pitchFamily="49" charset="0"/>
                <a:ea typeface="楷体_GB2312" pitchFamily="49" charset="-122"/>
              </a:rPr>
              <a:t> </a:t>
            </a:r>
            <a:r>
              <a:rPr lang="en-US" altLang="zh-CN" sz="2400" b="1" dirty="0">
                <a:solidFill>
                  <a:srgbClr val="0000CC"/>
                </a:solidFill>
                <a:latin typeface="Courier New" panose="02070309020205020404" pitchFamily="49" charset="0"/>
                <a:ea typeface="楷体_GB2312" pitchFamily="49" charset="-122"/>
              </a:rPr>
              <a:t>list</a:t>
            </a:r>
            <a:r>
              <a:rPr lang="en-US" altLang="zh-CN" sz="2400" b="1" dirty="0">
                <a:solidFill>
                  <a:srgbClr val="FF3300"/>
                </a:solidFill>
                <a:latin typeface="Courier New" panose="02070309020205020404" pitchFamily="49" charset="0"/>
                <a:ea typeface="楷体_GB2312" pitchFamily="49" charset="-122"/>
              </a:rPr>
              <a:t> </a:t>
            </a:r>
            <a:endParaRPr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每一次循环，依次把列表</a:t>
            </a:r>
            <a:r>
              <a:rPr lang="zh-CN" altLang="en-US" sz="2400" b="1" dirty="0">
                <a:solidFill>
                  <a:srgbClr val="FF3300"/>
                </a:solidFill>
                <a:ea typeface="楷体_GB2312" pitchFamily="49" charset="-122"/>
              </a:rPr>
              <a:t> </a:t>
            </a:r>
            <a:r>
              <a:rPr lang="en-US" altLang="zh-CN" sz="2400" b="1" dirty="0">
                <a:solidFill>
                  <a:srgbClr val="002060"/>
                </a:solidFill>
                <a:latin typeface="Courier New" panose="02070309020205020404" pitchFamily="49" charset="0"/>
                <a:ea typeface="楷体_GB2312" pitchFamily="49" charset="-122"/>
              </a:rPr>
              <a:t>list</a:t>
            </a:r>
            <a:r>
              <a:rPr lang="en-US" altLang="zh-CN" sz="2400" b="1" dirty="0">
                <a:solidFill>
                  <a:srgbClr val="FF3300"/>
                </a:solidFill>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中的一个值赋给循环变量</a:t>
            </a:r>
            <a:endParaRPr lang="zh-CN" altLang="en-US"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do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循环体开始的标志</a:t>
            </a:r>
            <a:endParaRPr lang="zh-CN" altLang="en-US" sz="2400" b="1" dirty="0">
              <a:solidFill>
                <a:srgbClr val="9900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commands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循环变量每取一次值，循环体就执行一遍</a:t>
            </a:r>
            <a:endParaRPr lang="en-US" altLang="zh-CN" sz="2400" b="1" dirty="0">
              <a:solidFill>
                <a:srgbClr val="0000CC"/>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done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循环结束的标志</a:t>
            </a:r>
            <a:r>
              <a:rPr kumimoji="1" lang="zh-CN" altLang="en-US" sz="2400" b="1" dirty="0">
                <a:solidFill>
                  <a:srgbClr val="FF3300"/>
                </a:solidFill>
                <a:latin typeface="Courier New" panose="02070309020205020404" pitchFamily="49" charset="0"/>
                <a:ea typeface="楷体_GB2312" pitchFamily="49" charset="-122"/>
              </a:rPr>
              <a:t>，返回循环顶部</a:t>
            </a:r>
            <a:endParaRPr kumimoji="1"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pPr>
            <a:endParaRPr kumimoji="1"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pPr>
            <a:r>
              <a:rPr lang="en-US" altLang="zh-CN" dirty="0"/>
              <a:t>The </a:t>
            </a:r>
            <a:r>
              <a:rPr lang="en-US" altLang="zh-CN" b="1" dirty="0">
                <a:solidFill>
                  <a:srgbClr val="0000CC"/>
                </a:solidFill>
                <a:latin typeface="Courier New" panose="02070309020205020404" pitchFamily="49" charset="0"/>
                <a:ea typeface="楷体_GB2312" pitchFamily="49" charset="-122"/>
              </a:rPr>
              <a:t>list is</a:t>
            </a:r>
            <a:r>
              <a:rPr lang="en-US" altLang="zh-CN" dirty="0"/>
              <a:t> normally:</a:t>
            </a:r>
            <a:endParaRPr kumimoji="1" lang="en-US" altLang="zh-CN" sz="2400" b="1" dirty="0">
              <a:solidFill>
                <a:srgbClr val="FF3300"/>
              </a:solidFill>
              <a:latin typeface="Courier New" panose="02070309020205020404" pitchFamily="49" charset="0"/>
              <a:ea typeface="楷体_GB2312" pitchFamily="49" charset="-122"/>
            </a:endParaRPr>
          </a:p>
          <a:p>
            <a:pPr marL="342900" indent="-342900">
              <a:buFont typeface="+mj-lt"/>
              <a:buAutoNum type="arabicPeriod"/>
            </a:pPr>
            <a:r>
              <a:rPr lang="en-US" altLang="zh-CN" dirty="0"/>
              <a:t>Strings</a:t>
            </a:r>
            <a:endParaRPr lang="en-US" altLang="zh-CN" dirty="0"/>
          </a:p>
          <a:p>
            <a:pPr marL="342900" indent="-342900">
              <a:buFont typeface="+mj-lt"/>
              <a:buAutoNum type="arabicPeriod"/>
            </a:pPr>
            <a:r>
              <a:rPr lang="en-US" altLang="zh-CN" dirty="0"/>
              <a:t>Numbers</a:t>
            </a:r>
            <a:endParaRPr lang="en-US" altLang="zh-CN" dirty="0"/>
          </a:p>
          <a:p>
            <a:pPr marL="342900" indent="-342900">
              <a:buFont typeface="+mj-lt"/>
              <a:buAutoNum type="arabicPeriod"/>
            </a:pPr>
            <a:r>
              <a:rPr lang="en-US" altLang="zh-CN" dirty="0"/>
              <a:t>Command line arguments</a:t>
            </a:r>
            <a:endParaRPr lang="en-US" altLang="zh-CN" dirty="0"/>
          </a:p>
          <a:p>
            <a:pPr marL="342900" indent="-342900">
              <a:buFont typeface="+mj-lt"/>
              <a:buAutoNum type="arabicPeriod"/>
            </a:pPr>
            <a:r>
              <a:rPr lang="en-US" altLang="zh-CN" dirty="0"/>
              <a:t>File names</a:t>
            </a:r>
            <a:endParaRPr lang="en-US" altLang="zh-CN" dirty="0"/>
          </a:p>
          <a:p>
            <a:pPr marL="342900" indent="-342900">
              <a:buFont typeface="+mj-lt"/>
              <a:buAutoNum type="arabicPeriod"/>
            </a:pPr>
            <a:r>
              <a:rPr lang="en-US" altLang="zh-CN" dirty="0"/>
              <a:t>Linux command output</a:t>
            </a:r>
            <a:endParaRPr lang="en-US" altLang="zh-CN" dirty="0"/>
          </a:p>
          <a:p>
            <a:pPr>
              <a:lnSpc>
                <a:spcPct val="110000"/>
              </a:lnSpc>
              <a:buClr>
                <a:srgbClr val="FF3300"/>
              </a:buClr>
              <a:buFont typeface="Wingdings" panose="05000000000000000000" pitchFamily="2" charset="2"/>
              <a:buNone/>
            </a:pPr>
            <a:endParaRPr kumimoji="1"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endParaRPr kumimoji="1"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endParaRPr kumimoji="1"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endParaRPr lang="en-US" altLang="zh-CN" sz="2400" b="1" dirty="0">
              <a:solidFill>
                <a:srgbClr val="FF3300"/>
              </a:solidFill>
              <a:latin typeface="Courier New" panose="02070309020205020404" pitchFamily="49" charset="0"/>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8300" y="1725283"/>
            <a:ext cx="9454551" cy="1200329"/>
          </a:xfrm>
          <a:prstGeom prst="rect">
            <a:avLst/>
          </a:prstGeom>
        </p:spPr>
        <p:txBody>
          <a:bodyPr wrap="square">
            <a:spAutoFit/>
          </a:bodyPr>
          <a:lstStyle/>
          <a:p>
            <a:r>
              <a:rPr lang="en-US" altLang="zh-CN" dirty="0">
                <a:latin typeface="CourierStd"/>
              </a:rPr>
              <a:t>for NUMBER in 0 1 2 3 4 5 6 7 8 9</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The number is $NUMBER</a:t>
            </a:r>
            <a:endParaRPr lang="en-US" altLang="zh-CN" dirty="0">
              <a:latin typeface="CourierStd"/>
            </a:endParaRPr>
          </a:p>
          <a:p>
            <a:r>
              <a:rPr lang="en-US" altLang="zh-CN" dirty="0">
                <a:latin typeface="CourierStd"/>
              </a:rPr>
              <a:t>done</a:t>
            </a:r>
            <a:endParaRPr lang="zh-CN" altLang="en-US" dirty="0"/>
          </a:p>
        </p:txBody>
      </p:sp>
      <p:sp>
        <p:nvSpPr>
          <p:cNvPr id="5" name="矩形 4"/>
          <p:cNvSpPr/>
          <p:nvPr/>
        </p:nvSpPr>
        <p:spPr>
          <a:xfrm>
            <a:off x="1078300" y="551939"/>
            <a:ext cx="8522899" cy="923330"/>
          </a:xfrm>
          <a:prstGeom prst="rect">
            <a:avLst/>
          </a:prstGeom>
        </p:spPr>
        <p:txBody>
          <a:bodyPr wrap="square">
            <a:spAutoFit/>
          </a:bodyPr>
          <a:lstStyle/>
          <a:p>
            <a:r>
              <a:rPr lang="en-US" altLang="zh-CN" dirty="0">
                <a:latin typeface="CourierStd"/>
              </a:rPr>
              <a:t>for NAME in John Paul Ringo George ; do</a:t>
            </a:r>
            <a:endParaRPr lang="en-US" altLang="zh-CN" dirty="0">
              <a:latin typeface="CourierStd"/>
            </a:endParaRPr>
          </a:p>
          <a:p>
            <a:r>
              <a:rPr lang="en-US" altLang="zh-CN" dirty="0">
                <a:latin typeface="CourierStd"/>
              </a:rPr>
              <a:t>	echo $NAME is my favorite Beatle</a:t>
            </a:r>
            <a:endParaRPr lang="en-US" altLang="zh-CN" dirty="0">
              <a:latin typeface="CourierStd"/>
            </a:endParaRPr>
          </a:p>
          <a:p>
            <a:r>
              <a:rPr lang="en-US" altLang="zh-CN" dirty="0">
                <a:latin typeface="CourierStd"/>
              </a:rPr>
              <a:t>done</a:t>
            </a:r>
            <a:endParaRPr lang="zh-CN" altLang="en-US" dirty="0"/>
          </a:p>
        </p:txBody>
      </p:sp>
      <p:sp>
        <p:nvSpPr>
          <p:cNvPr id="6" name="矩形 5"/>
          <p:cNvSpPr/>
          <p:nvPr/>
        </p:nvSpPr>
        <p:spPr>
          <a:xfrm>
            <a:off x="1176067" y="4743900"/>
            <a:ext cx="8425131" cy="1200329"/>
          </a:xfrm>
          <a:prstGeom prst="rect">
            <a:avLst/>
          </a:prstGeom>
        </p:spPr>
        <p:txBody>
          <a:bodyPr wrap="square">
            <a:spAutoFit/>
          </a:bodyPr>
          <a:lstStyle/>
          <a:p>
            <a:r>
              <a:rPr lang="en-US" altLang="zh-CN" dirty="0">
                <a:latin typeface="CourierStd"/>
              </a:rPr>
              <a:t>for FILE in `/bin/</a:t>
            </a:r>
            <a:r>
              <a:rPr lang="en-US" altLang="zh-CN" dirty="0" err="1">
                <a:latin typeface="CourierStd"/>
              </a:rPr>
              <a:t>ls`</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$FILE</a:t>
            </a:r>
            <a:endParaRPr lang="en-US" altLang="zh-CN" dirty="0">
              <a:latin typeface="CourierStd"/>
            </a:endParaRPr>
          </a:p>
          <a:p>
            <a:r>
              <a:rPr lang="en-US" altLang="zh-CN" dirty="0">
                <a:latin typeface="CourierStd"/>
              </a:rPr>
              <a:t>done</a:t>
            </a:r>
            <a:endParaRPr lang="zh-CN" altLang="en-US" dirty="0"/>
          </a:p>
        </p:txBody>
      </p:sp>
      <p:sp>
        <p:nvSpPr>
          <p:cNvPr id="8" name="矩形 7"/>
          <p:cNvSpPr/>
          <p:nvPr/>
        </p:nvSpPr>
        <p:spPr>
          <a:xfrm>
            <a:off x="1176067" y="3562708"/>
            <a:ext cx="7821284" cy="923330"/>
          </a:xfrm>
          <a:prstGeom prst="rect">
            <a:avLst/>
          </a:prstGeom>
        </p:spPr>
        <p:txBody>
          <a:bodyPr wrap="square">
            <a:spAutoFit/>
          </a:bodyPr>
          <a:lstStyle/>
          <a:p>
            <a:r>
              <a:rPr lang="en-US" altLang="zh-CN" dirty="0"/>
              <a:t>for </a:t>
            </a:r>
            <a:r>
              <a:rPr lang="en-US" altLang="zh-CN" dirty="0" err="1"/>
              <a:t>fn</a:t>
            </a:r>
            <a:r>
              <a:rPr lang="en-US" altLang="zh-CN" dirty="0"/>
              <a:t> in /</a:t>
            </a:r>
            <a:r>
              <a:rPr lang="en-US" altLang="zh-CN" dirty="0" err="1"/>
              <a:t>etc</a:t>
            </a:r>
            <a:r>
              <a:rPr lang="en-US" altLang="zh-CN" dirty="0"/>
              <a:t>/[</a:t>
            </a:r>
            <a:r>
              <a:rPr lang="en-US" altLang="zh-CN" dirty="0" err="1"/>
              <a:t>abcd</a:t>
            </a:r>
            <a:r>
              <a:rPr lang="en-US" altLang="zh-CN" dirty="0"/>
              <a:t>]*.</a:t>
            </a:r>
            <a:r>
              <a:rPr lang="en-US" altLang="zh-CN" dirty="0" err="1"/>
              <a:t>conf</a:t>
            </a:r>
            <a:r>
              <a:rPr lang="en-US" altLang="zh-CN" dirty="0"/>
              <a:t> ; do </a:t>
            </a:r>
            <a:endParaRPr lang="en-US" altLang="zh-CN" dirty="0"/>
          </a:p>
          <a:p>
            <a:r>
              <a:rPr lang="en-US" altLang="zh-CN" dirty="0"/>
              <a:t>	echo $</a:t>
            </a:r>
            <a:r>
              <a:rPr lang="en-US" altLang="zh-CN" dirty="0" err="1"/>
              <a:t>fn</a:t>
            </a:r>
            <a:r>
              <a:rPr lang="en-US" altLang="zh-CN" dirty="0"/>
              <a:t> </a:t>
            </a:r>
            <a:endParaRPr lang="en-US" altLang="zh-CN" dirty="0"/>
          </a:p>
          <a:p>
            <a:r>
              <a:rPr lang="en-US" altLang="zh-CN" dirty="0"/>
              <a:t>done</a:t>
            </a:r>
            <a:endParaRPr lang="en-US" altLang="zh-CN" dirty="0"/>
          </a:p>
        </p:txBody>
      </p:sp>
      <p:sp>
        <p:nvSpPr>
          <p:cNvPr id="10" name="矩形 9"/>
          <p:cNvSpPr/>
          <p:nvPr/>
        </p:nvSpPr>
        <p:spPr>
          <a:xfrm>
            <a:off x="9096419" y="1733131"/>
            <a:ext cx="2677336" cy="369332"/>
          </a:xfrm>
          <a:prstGeom prst="rect">
            <a:avLst/>
          </a:prstGeom>
        </p:spPr>
        <p:txBody>
          <a:bodyPr wrap="none">
            <a:spAutoFit/>
          </a:bodyPr>
          <a:lstStyle/>
          <a:p>
            <a:r>
              <a:rPr lang="en-US" altLang="zh-CN" dirty="0"/>
              <a:t>for number in {0..100..10}</a:t>
            </a:r>
            <a:endParaRPr lang="zh-CN" altLang="en-US" dirty="0"/>
          </a:p>
        </p:txBody>
      </p:sp>
      <p:sp>
        <p:nvSpPr>
          <p:cNvPr id="12" name="矩形 11"/>
          <p:cNvSpPr/>
          <p:nvPr/>
        </p:nvSpPr>
        <p:spPr>
          <a:xfrm>
            <a:off x="5923023" y="1733131"/>
            <a:ext cx="2209259" cy="369332"/>
          </a:xfrm>
          <a:prstGeom prst="rect">
            <a:avLst/>
          </a:prstGeom>
        </p:spPr>
        <p:txBody>
          <a:bodyPr wrap="none">
            <a:spAutoFit/>
          </a:bodyPr>
          <a:lstStyle/>
          <a:p>
            <a:r>
              <a:rPr lang="en-US" altLang="zh-CN" dirty="0"/>
              <a:t>for number in {1..10}</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738624" y="1927853"/>
            <a:ext cx="7992888" cy="2862322"/>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a:solidFill>
                  <a:srgbClr val="002060"/>
                </a:solidFill>
                <a:latin typeface="Courier New" panose="02070309020205020404" pitchFamily="49" charset="0"/>
                <a:ea typeface="宋体" panose="02010600030101010101" pitchFamily="2" charset="-122"/>
              </a:rPr>
              <a:t>#!/bin/bash</a:t>
            </a:r>
            <a:endParaRPr lang="en-US" altLang="zh-CN" sz="2000" b="1" dirty="0">
              <a:solidFill>
                <a:srgbClr val="002060"/>
              </a:solidFill>
              <a:latin typeface="Courier New" panose="02070309020205020404" pitchFamily="49" charset="0"/>
              <a:ea typeface="宋体" panose="02010600030101010101" pitchFamily="2" charset="-122"/>
            </a:endParaRPr>
          </a:p>
          <a:p>
            <a:r>
              <a:rPr lang="en-US" altLang="zh-CN" sz="2000" b="1" dirty="0">
                <a:solidFill>
                  <a:srgbClr val="002060"/>
                </a:solidFill>
                <a:latin typeface="Courier New" panose="02070309020205020404" pitchFamily="49" charset="0"/>
                <a:ea typeface="宋体" panose="02010600030101010101" pitchFamily="2" charset="-122"/>
              </a:rPr>
              <a:t>## filename: addusers_foreach.sh</a:t>
            </a:r>
            <a:endParaRPr lang="en-US" altLang="zh-CN" sz="2000" b="1" dirty="0">
              <a:solidFill>
                <a:srgbClr val="002060"/>
              </a:solidFill>
              <a:latin typeface="Courier New" panose="02070309020205020404" pitchFamily="49" charset="0"/>
              <a:ea typeface="宋体" panose="02010600030101010101" pitchFamily="2" charset="-122"/>
            </a:endParaRPr>
          </a:p>
          <a:p>
            <a:endParaRPr lang="en-US" altLang="zh-CN" sz="2000" b="1" dirty="0">
              <a:solidFill>
                <a:srgbClr val="002060"/>
              </a:solidFill>
              <a:latin typeface="Courier New" panose="02070309020205020404" pitchFamily="49" charset="0"/>
              <a:ea typeface="宋体" panose="02010600030101010101" pitchFamily="2" charset="-122"/>
            </a:endParaRPr>
          </a:p>
          <a:p>
            <a:r>
              <a:rPr lang="en-US" altLang="zh-CN" sz="2000" b="1" dirty="0">
                <a:solidFill>
                  <a:srgbClr val="FF0000"/>
                </a:solidFill>
                <a:latin typeface="Courier New" panose="02070309020205020404" pitchFamily="49" charset="0"/>
                <a:ea typeface="宋体" panose="02010600030101010101" pitchFamily="2" charset="-122"/>
              </a:rPr>
              <a:t>for </a:t>
            </a:r>
            <a:r>
              <a:rPr lang="en-US" altLang="zh-CN" sz="2000" b="1" dirty="0">
                <a:solidFill>
                  <a:srgbClr val="002060"/>
                </a:solidFill>
                <a:latin typeface="Courier New" panose="02070309020205020404" pitchFamily="49" charset="0"/>
                <a:ea typeface="宋体" panose="02010600030101010101" pitchFamily="2" charset="-122"/>
              </a:rPr>
              <a:t>x</a:t>
            </a:r>
            <a:r>
              <a:rPr lang="en-US" altLang="zh-CN" sz="2000" b="1" dirty="0">
                <a:solidFill>
                  <a:srgbClr val="FF0000"/>
                </a:solidFill>
                <a:latin typeface="Courier New" panose="02070309020205020404" pitchFamily="49" charset="0"/>
                <a:ea typeface="宋体" panose="02010600030101010101" pitchFamily="2" charset="-122"/>
              </a:rPr>
              <a:t> in </a:t>
            </a:r>
            <a:r>
              <a:rPr lang="en-US" altLang="zh-CN" sz="2000" b="1" dirty="0">
                <a:solidFill>
                  <a:schemeClr val="tx1"/>
                </a:solidFill>
                <a:latin typeface="Courier New" panose="02070309020205020404" pitchFamily="49" charset="0"/>
                <a:ea typeface="宋体" panose="02010600030101010101" pitchFamily="2" charset="-122"/>
              </a:rPr>
              <a:t>{1..50}      </a:t>
            </a:r>
            <a:endParaRPr lang="en-US" altLang="zh-CN" sz="2000" b="1" dirty="0">
              <a:solidFill>
                <a:srgbClr val="FF0000"/>
              </a:solidFill>
              <a:latin typeface="Courier New" panose="02070309020205020404" pitchFamily="49" charset="0"/>
              <a:ea typeface="宋体" panose="02010600030101010101" pitchFamily="2" charset="-122"/>
            </a:endParaRPr>
          </a:p>
          <a:p>
            <a:r>
              <a:rPr lang="en-US" altLang="zh-CN" sz="2000" b="1" dirty="0">
                <a:solidFill>
                  <a:srgbClr val="FF0000"/>
                </a:solidFill>
                <a:latin typeface="Courier New" panose="02070309020205020404" pitchFamily="49" charset="0"/>
                <a:ea typeface="宋体" panose="02010600030101010101" pitchFamily="2" charset="-122"/>
              </a:rPr>
              <a:t>do</a:t>
            </a:r>
            <a:endParaRPr lang="en-US" altLang="zh-CN" sz="2000" b="1" dirty="0">
              <a:solidFill>
                <a:srgbClr val="FF0000"/>
              </a:solidFill>
              <a:latin typeface="Courier New" panose="02070309020205020404" pitchFamily="49" charset="0"/>
              <a:ea typeface="宋体" panose="02010600030101010101" pitchFamily="2" charset="-122"/>
            </a:endParaRPr>
          </a:p>
          <a:p>
            <a:r>
              <a:rPr lang="en-US" altLang="zh-CN" sz="2000" b="1" dirty="0">
                <a:solidFill>
                  <a:srgbClr val="FF0000"/>
                </a:solidFill>
                <a:latin typeface="Courier New" panose="02070309020205020404" pitchFamily="49" charset="0"/>
                <a:ea typeface="宋体" panose="02010600030101010101" pitchFamily="2" charset="-122"/>
              </a:rPr>
              <a:t>    </a:t>
            </a:r>
            <a:r>
              <a:rPr lang="en-US" altLang="zh-CN" sz="2000" b="1" dirty="0" err="1">
                <a:solidFill>
                  <a:srgbClr val="002060"/>
                </a:solidFill>
                <a:latin typeface="Courier New" panose="02070309020205020404" pitchFamily="49" charset="0"/>
                <a:ea typeface="宋体" panose="02010600030101010101" pitchFamily="2" charset="-122"/>
              </a:rPr>
              <a:t>useradd</a:t>
            </a:r>
            <a:r>
              <a:rPr lang="en-US" altLang="zh-CN" sz="2000" b="1" dirty="0">
                <a:solidFill>
                  <a:srgbClr val="002060"/>
                </a:solidFill>
                <a:latin typeface="Courier New" panose="02070309020205020404" pitchFamily="49" charset="0"/>
                <a:ea typeface="宋体" panose="02010600030101010101" pitchFamily="2" charset="-122"/>
              </a:rPr>
              <a:t> user${x}</a:t>
            </a:r>
            <a:endParaRPr lang="en-US" altLang="zh-CN" sz="2000" b="1" dirty="0">
              <a:solidFill>
                <a:srgbClr val="002060"/>
              </a:solidFill>
              <a:latin typeface="Courier New" panose="02070309020205020404" pitchFamily="49" charset="0"/>
              <a:ea typeface="宋体" panose="02010600030101010101" pitchFamily="2" charset="-122"/>
            </a:endParaRPr>
          </a:p>
          <a:p>
            <a:r>
              <a:rPr lang="en-US" altLang="zh-CN" sz="2000" b="1" dirty="0">
                <a:solidFill>
                  <a:srgbClr val="002060"/>
                </a:solidFill>
                <a:latin typeface="Courier New" panose="02070309020205020404" pitchFamily="49" charset="0"/>
                <a:ea typeface="宋体" panose="02010600030101010101" pitchFamily="2" charset="-122"/>
              </a:rPr>
              <a:t>    echo "centos"|</a:t>
            </a:r>
            <a:r>
              <a:rPr lang="en-US" altLang="zh-CN" sz="2000" b="1" dirty="0" err="1">
                <a:solidFill>
                  <a:srgbClr val="002060"/>
                </a:solidFill>
                <a:latin typeface="Courier New" panose="02070309020205020404" pitchFamily="49" charset="0"/>
                <a:ea typeface="宋体" panose="02010600030101010101" pitchFamily="2" charset="-122"/>
              </a:rPr>
              <a:t>passwd</a:t>
            </a:r>
            <a:r>
              <a:rPr lang="en-US" altLang="zh-CN" sz="2000" b="1" dirty="0">
                <a:solidFill>
                  <a:srgbClr val="002060"/>
                </a:solidFill>
                <a:latin typeface="Courier New" panose="02070309020205020404" pitchFamily="49" charset="0"/>
                <a:ea typeface="宋体" panose="02010600030101010101" pitchFamily="2" charset="-122"/>
              </a:rPr>
              <a:t> --</a:t>
            </a:r>
            <a:r>
              <a:rPr lang="en-US" altLang="zh-CN" sz="2000" b="1" dirty="0" err="1">
                <a:solidFill>
                  <a:srgbClr val="002060"/>
                </a:solidFill>
                <a:latin typeface="Courier New" panose="02070309020205020404" pitchFamily="49" charset="0"/>
                <a:ea typeface="宋体" panose="02010600030101010101" pitchFamily="2" charset="-122"/>
              </a:rPr>
              <a:t>stdin</a:t>
            </a:r>
            <a:r>
              <a:rPr lang="en-US" altLang="zh-CN" sz="2000" b="1" dirty="0">
                <a:solidFill>
                  <a:srgbClr val="002060"/>
                </a:solidFill>
                <a:latin typeface="Courier New" panose="02070309020205020404" pitchFamily="49" charset="0"/>
                <a:ea typeface="宋体" panose="02010600030101010101" pitchFamily="2" charset="-122"/>
              </a:rPr>
              <a:t> user${x}</a:t>
            </a:r>
            <a:endParaRPr lang="en-US" altLang="zh-CN" sz="2000" b="1" dirty="0">
              <a:solidFill>
                <a:srgbClr val="002060"/>
              </a:solidFill>
              <a:latin typeface="Courier New" panose="02070309020205020404" pitchFamily="49" charset="0"/>
              <a:ea typeface="宋体" panose="02010600030101010101" pitchFamily="2" charset="-122"/>
            </a:endParaRPr>
          </a:p>
          <a:p>
            <a:r>
              <a:rPr lang="en-US" altLang="zh-CN" sz="2000" b="1" dirty="0">
                <a:solidFill>
                  <a:srgbClr val="002060"/>
                </a:solidFill>
                <a:latin typeface="Courier New" panose="02070309020205020404" pitchFamily="49" charset="0"/>
                <a:ea typeface="宋体" panose="02010600030101010101" pitchFamily="2" charset="-122"/>
              </a:rPr>
              <a:t>    </a:t>
            </a:r>
            <a:r>
              <a:rPr lang="en-US" altLang="zh-CN" sz="2000" b="1" dirty="0" err="1">
                <a:solidFill>
                  <a:srgbClr val="002060"/>
                </a:solidFill>
                <a:latin typeface="Courier New" panose="02070309020205020404" pitchFamily="49" charset="0"/>
                <a:ea typeface="宋体" panose="02010600030101010101" pitchFamily="2" charset="-122"/>
              </a:rPr>
              <a:t>chage</a:t>
            </a:r>
            <a:r>
              <a:rPr lang="en-US" altLang="zh-CN" sz="2000" b="1" dirty="0">
                <a:solidFill>
                  <a:srgbClr val="002060"/>
                </a:solidFill>
                <a:latin typeface="Courier New" panose="02070309020205020404" pitchFamily="49" charset="0"/>
                <a:ea typeface="宋体" panose="02010600030101010101" pitchFamily="2" charset="-122"/>
              </a:rPr>
              <a:t> -d 0  user${x}</a:t>
            </a:r>
            <a:endParaRPr lang="en-US" altLang="zh-CN" sz="2000" b="1" dirty="0">
              <a:solidFill>
                <a:srgbClr val="002060"/>
              </a:solidFill>
              <a:latin typeface="Courier New" panose="02070309020205020404" pitchFamily="49" charset="0"/>
              <a:ea typeface="宋体" panose="02010600030101010101" pitchFamily="2" charset="-122"/>
            </a:endParaRPr>
          </a:p>
          <a:p>
            <a:r>
              <a:rPr lang="en-US" altLang="zh-CN" sz="2000" b="1" dirty="0">
                <a:solidFill>
                  <a:srgbClr val="FF0000"/>
                </a:solidFill>
                <a:latin typeface="Courier New" panose="02070309020205020404" pitchFamily="49" charset="0"/>
                <a:ea typeface="宋体" panose="02010600030101010101" pitchFamily="2" charset="-122"/>
              </a:rPr>
              <a:t>done</a:t>
            </a:r>
            <a:endParaRPr lang="en-US" altLang="zh-CN" sz="2000" b="1" dirty="0">
              <a:solidFill>
                <a:srgbClr val="FF0000"/>
              </a:solidFill>
              <a:latin typeface="Courier New" panose="02070309020205020404" pitchFamily="49"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创建脚本文件</a:t>
            </a:r>
            <a:endParaRPr lang="zh-CN" altLang="en-US" dirty="0"/>
          </a:p>
        </p:txBody>
      </p:sp>
      <p:sp>
        <p:nvSpPr>
          <p:cNvPr id="3" name="内容占位符 2"/>
          <p:cNvSpPr>
            <a:spLocks noGrp="1"/>
          </p:cNvSpPr>
          <p:nvPr>
            <p:ph idx="1"/>
          </p:nvPr>
        </p:nvSpPr>
        <p:spPr/>
        <p:txBody>
          <a:bodyPr/>
          <a:lstStyle/>
          <a:p>
            <a:r>
              <a:rPr lang="zh-CN" altLang="en-US" dirty="0"/>
              <a:t>创建 </a:t>
            </a:r>
            <a:r>
              <a:rPr lang="en-US" altLang="zh-CN" dirty="0"/>
              <a:t>shell </a:t>
            </a:r>
            <a:r>
              <a:rPr lang="zh-CN" altLang="en-US" dirty="0"/>
              <a:t>脚本时，必须在脚本的第一行指定所使用的 </a:t>
            </a:r>
            <a:r>
              <a:rPr lang="en-US" altLang="zh-CN" dirty="0"/>
              <a:t>shell</a:t>
            </a:r>
            <a:r>
              <a:rPr lang="zh-CN" altLang="en-US" dirty="0"/>
              <a:t>。格式如下 格式如下 </a:t>
            </a:r>
            <a:r>
              <a:rPr lang="en-US" altLang="zh-CN" dirty="0"/>
              <a:t>:</a:t>
            </a:r>
            <a:br>
              <a:rPr lang="en-US" altLang="zh-CN" dirty="0"/>
            </a:br>
            <a:r>
              <a:rPr lang="en-US" altLang="zh-CN" dirty="0"/>
              <a:t>#!/bin/bash</a:t>
            </a:r>
            <a:endParaRPr lang="en-US" altLang="zh-CN" dirty="0"/>
          </a:p>
          <a:p>
            <a:r>
              <a:rPr lang="zh-CN" altLang="en-US" dirty="0"/>
              <a:t>使用 </a:t>
            </a:r>
            <a:r>
              <a:rPr lang="en-US" altLang="zh-CN" dirty="0" err="1"/>
              <a:t>chmod</a:t>
            </a:r>
            <a:r>
              <a:rPr lang="en-US" altLang="zh-CN" dirty="0"/>
              <a:t> </a:t>
            </a:r>
            <a:r>
              <a:rPr lang="zh-CN" altLang="en-US" dirty="0"/>
              <a:t>命令赋予文件所有者执行文件的权限</a:t>
            </a:r>
            <a:br>
              <a:rPr lang="en-US" altLang="zh-CN" dirty="0"/>
            </a:br>
            <a:r>
              <a:rPr lang="en-US" altLang="zh-CN" dirty="0"/>
              <a:t>$ </a:t>
            </a:r>
            <a:r>
              <a:rPr lang="en-US" altLang="zh-CN" dirty="0" err="1"/>
              <a:t>chmod</a:t>
            </a:r>
            <a:r>
              <a:rPr lang="en-US" altLang="zh-CN" dirty="0"/>
              <a:t> </a:t>
            </a:r>
            <a:r>
              <a:rPr lang="en-US" altLang="zh-CN" dirty="0" err="1"/>
              <a:t>u+x</a:t>
            </a:r>
            <a:r>
              <a:rPr lang="en-US" altLang="zh-CN" dirty="0"/>
              <a:t> filename.sh</a:t>
            </a:r>
            <a:endParaRPr lang="en-US" altLang="zh-CN" dirty="0"/>
          </a:p>
          <a:p>
            <a:r>
              <a:rPr lang="zh-CN" altLang="en-US" dirty="0"/>
              <a:t>执行</a:t>
            </a:r>
            <a:r>
              <a:rPr lang="en-US" altLang="zh-CN" dirty="0"/>
              <a:t>shell</a:t>
            </a:r>
            <a:r>
              <a:rPr lang="zh-CN" altLang="en-US" dirty="0"/>
              <a:t>脚本</a:t>
            </a:r>
            <a:br>
              <a:rPr lang="en-US" altLang="zh-CN" dirty="0"/>
            </a:br>
            <a:r>
              <a:rPr lang="en-US" altLang="zh-CN" dirty="0"/>
              <a:t>bash filename.sh</a:t>
            </a:r>
            <a:br>
              <a:rPr lang="en-US" altLang="zh-CN" dirty="0"/>
            </a:br>
            <a:r>
              <a:rPr lang="en-US" altLang="zh-CN" dirty="0"/>
              <a:t>./filename.sh</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Changing the field separator</a:t>
            </a:r>
            <a:endParaRPr lang="zh-CN" altLang="en-US" dirty="0"/>
          </a:p>
        </p:txBody>
      </p:sp>
      <p:sp>
        <p:nvSpPr>
          <p:cNvPr id="3" name="内容占位符 2"/>
          <p:cNvSpPr>
            <a:spLocks noGrp="1"/>
          </p:cNvSpPr>
          <p:nvPr>
            <p:ph idx="1"/>
          </p:nvPr>
        </p:nvSpPr>
        <p:spPr/>
        <p:txBody>
          <a:bodyPr/>
          <a:lstStyle/>
          <a:p>
            <a:r>
              <a:rPr lang="en-US" altLang="zh-CN" dirty="0"/>
              <a:t>Internal field separator. </a:t>
            </a:r>
            <a:endParaRPr lang="en-US" altLang="zh-CN" dirty="0"/>
          </a:p>
          <a:p>
            <a:pPr lvl="1"/>
            <a:r>
              <a:rPr lang="en-US" altLang="zh-CN" dirty="0"/>
              <a:t>The IFS environment variable defines a list of characters the bash shell uses as field separators. </a:t>
            </a:r>
            <a:endParaRPr lang="en-US" altLang="zh-CN" dirty="0"/>
          </a:p>
          <a:p>
            <a:r>
              <a:rPr lang="en-US" altLang="zh-CN" dirty="0"/>
              <a:t>By default, the bash shell considers the following characters as field separators:</a:t>
            </a:r>
            <a:endParaRPr lang="en-US" altLang="zh-CN" dirty="0"/>
          </a:p>
          <a:p>
            <a:pPr lvl="1"/>
            <a:r>
              <a:rPr lang="en-US" altLang="zh-CN" dirty="0"/>
              <a:t>A space</a:t>
            </a:r>
            <a:endParaRPr lang="en-US" altLang="zh-CN" dirty="0"/>
          </a:p>
          <a:p>
            <a:pPr lvl="1"/>
            <a:r>
              <a:rPr lang="en-US" altLang="zh-CN" dirty="0"/>
              <a:t>A tab</a:t>
            </a:r>
            <a:endParaRPr lang="en-US" altLang="zh-CN" dirty="0"/>
          </a:p>
          <a:p>
            <a:pPr lvl="1"/>
            <a:r>
              <a:rPr lang="en-US" altLang="zh-CN" dirty="0"/>
              <a:t>A newline</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9710" y="889462"/>
            <a:ext cx="8711738" cy="2308324"/>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 reading values from a file</a:t>
            </a:r>
            <a:endParaRPr lang="en-US" altLang="zh-CN" dirty="0">
              <a:latin typeface="CourierStd"/>
            </a:endParaRPr>
          </a:p>
          <a:p>
            <a:r>
              <a:rPr lang="en-US" altLang="zh-CN" dirty="0">
                <a:latin typeface="CourierStd"/>
              </a:rPr>
              <a:t>file=“cities"</a:t>
            </a:r>
            <a:endParaRPr lang="en-US" altLang="zh-CN" dirty="0">
              <a:latin typeface="CourierStd"/>
            </a:endParaRPr>
          </a:p>
          <a:p>
            <a:r>
              <a:rPr lang="en-US" altLang="zh-CN" dirty="0">
                <a:latin typeface="CourierStd"/>
              </a:rPr>
              <a:t>IFS=$'\n'</a:t>
            </a:r>
            <a:endParaRPr lang="en-US" altLang="zh-CN" dirty="0">
              <a:latin typeface="CourierStd"/>
            </a:endParaRPr>
          </a:p>
          <a:p>
            <a:r>
              <a:rPr lang="en-US" altLang="zh-CN" dirty="0">
                <a:latin typeface="CourierStd"/>
              </a:rPr>
              <a:t>for city in $(cat $file)</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"Visit beautiful $city"</a:t>
            </a:r>
            <a:endParaRPr lang="en-US" altLang="zh-CN" dirty="0">
              <a:latin typeface="CourierStd"/>
            </a:endParaRPr>
          </a:p>
          <a:p>
            <a:r>
              <a:rPr lang="en-US" altLang="zh-CN" dirty="0">
                <a:latin typeface="CourierStd"/>
              </a:rPr>
              <a:t>done</a:t>
            </a:r>
            <a:endParaRPr lang="zh-CN" altLang="en-US" dirty="0"/>
          </a:p>
        </p:txBody>
      </p:sp>
      <p:sp>
        <p:nvSpPr>
          <p:cNvPr id="6" name="矩形 5"/>
          <p:cNvSpPr/>
          <p:nvPr/>
        </p:nvSpPr>
        <p:spPr>
          <a:xfrm>
            <a:off x="789709" y="3934429"/>
            <a:ext cx="7456515" cy="1200329"/>
          </a:xfrm>
          <a:prstGeom prst="rect">
            <a:avLst/>
          </a:prstGeom>
        </p:spPr>
        <p:txBody>
          <a:bodyPr wrap="square">
            <a:spAutoFit/>
          </a:bodyPr>
          <a:lstStyle/>
          <a:p>
            <a:r>
              <a:rPr lang="en-US" altLang="zh-CN" dirty="0"/>
              <a:t>IFS.OLD=$IFS</a:t>
            </a:r>
            <a:endParaRPr lang="en-US" altLang="zh-CN" dirty="0"/>
          </a:p>
          <a:p>
            <a:r>
              <a:rPr lang="en-US" altLang="zh-CN" dirty="0"/>
              <a:t>IFS=$'\n'</a:t>
            </a:r>
            <a:endParaRPr lang="en-US" altLang="zh-CN" dirty="0"/>
          </a:p>
          <a:p>
            <a:r>
              <a:rPr lang="en-US" altLang="zh-CN" dirty="0"/>
              <a:t>&lt;use the new IFS value in code&gt;</a:t>
            </a:r>
            <a:endParaRPr lang="en-US" altLang="zh-CN" dirty="0"/>
          </a:p>
          <a:p>
            <a:r>
              <a:rPr lang="en-US" altLang="zh-CN" dirty="0"/>
              <a:t>IFS=$IFS.OLD</a:t>
            </a:r>
            <a:endParaRPr lang="zh-CN" altLang="en-US" dirty="0"/>
          </a:p>
        </p:txBody>
      </p:sp>
      <p:sp>
        <p:nvSpPr>
          <p:cNvPr id="2" name="矩形 1"/>
          <p:cNvSpPr/>
          <p:nvPr/>
        </p:nvSpPr>
        <p:spPr>
          <a:xfrm>
            <a:off x="6454881" y="1786468"/>
            <a:ext cx="2827141" cy="370135"/>
          </a:xfrm>
          <a:prstGeom prst="rect">
            <a:avLst/>
          </a:prstGeom>
        </p:spPr>
        <p:txBody>
          <a:bodyPr wrap="square">
            <a:spAutoFit/>
          </a:bodyPr>
          <a:lstStyle/>
          <a:p>
            <a:r>
              <a:rPr lang="en-US" altLang="zh-CN" dirty="0"/>
              <a:t>IFS=$'\n':;"</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 syntax</a:t>
            </a:r>
            <a:endParaRPr lang="zh-CN" altLang="en-US" dirty="0"/>
          </a:p>
        </p:txBody>
      </p:sp>
      <p:sp>
        <p:nvSpPr>
          <p:cNvPr id="4" name="矩形 3"/>
          <p:cNvSpPr/>
          <p:nvPr/>
        </p:nvSpPr>
        <p:spPr>
          <a:xfrm>
            <a:off x="1115683" y="2560464"/>
            <a:ext cx="6096000" cy="1754326"/>
          </a:xfrm>
          <a:prstGeom prst="rect">
            <a:avLst/>
          </a:prstGeom>
        </p:spPr>
        <p:txBody>
          <a:bodyPr>
            <a:spAutoFit/>
          </a:bodyPr>
          <a:lstStyle/>
          <a:p>
            <a:r>
              <a:rPr lang="en-US" altLang="zh-CN" dirty="0">
                <a:latin typeface="CourierStd"/>
              </a:rPr>
              <a:t>LIMIT=10</a:t>
            </a:r>
            <a:endParaRPr lang="en-US" altLang="zh-CN" dirty="0">
              <a:latin typeface="CourierStd"/>
            </a:endParaRPr>
          </a:p>
          <a:p>
            <a:r>
              <a:rPr lang="en-US" altLang="zh-CN" dirty="0">
                <a:latin typeface="CourierStd"/>
              </a:rPr>
              <a:t># Double parentheses, and no $ on LIMIT even though it's a variable!</a:t>
            </a:r>
            <a:endParaRPr lang="en-US" altLang="zh-CN" dirty="0">
              <a:latin typeface="CourierStd"/>
            </a:endParaRPr>
          </a:p>
          <a:p>
            <a:r>
              <a:rPr lang="pt-BR" altLang="zh-CN" dirty="0">
                <a:latin typeface="CourierStd"/>
              </a:rPr>
              <a:t>for ((a=1; a &lt;= LIMIT ; a++)) ; do</a:t>
            </a:r>
            <a:endParaRPr lang="pt-BR" altLang="zh-CN" dirty="0">
              <a:latin typeface="CourierStd"/>
            </a:endParaRPr>
          </a:p>
          <a:p>
            <a:r>
              <a:rPr lang="en-US" altLang="zh-CN" dirty="0">
                <a:latin typeface="CourierStd"/>
              </a:rPr>
              <a:t>echo "$a"</a:t>
            </a:r>
            <a:endParaRPr lang="en-US" altLang="zh-CN" dirty="0">
              <a:latin typeface="CourierStd"/>
            </a:endParaRPr>
          </a:p>
          <a:p>
            <a:r>
              <a:rPr lang="en-US" altLang="zh-CN" dirty="0">
                <a:latin typeface="CourierStd"/>
              </a:rPr>
              <a:t>done</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15"/>
            <a:ext cx="10515600" cy="5780148"/>
          </a:xfrm>
        </p:spPr>
        <p:txBody>
          <a:bodyPr/>
          <a:lstStyle/>
          <a:p>
            <a:r>
              <a:rPr lang="en-US" altLang="zh-CN" dirty="0"/>
              <a:t>The ″while. . .do″ and ″until. . .do″ loops</a:t>
            </a:r>
            <a:endParaRPr lang="zh-CN" altLang="en-US" dirty="0"/>
          </a:p>
        </p:txBody>
      </p:sp>
      <p:sp>
        <p:nvSpPr>
          <p:cNvPr id="5" name="Rectangle 4"/>
          <p:cNvSpPr>
            <a:spLocks noChangeArrowheads="1"/>
          </p:cNvSpPr>
          <p:nvPr/>
        </p:nvSpPr>
        <p:spPr bwMode="auto">
          <a:xfrm>
            <a:off x="1226668" y="1266127"/>
            <a:ext cx="8136904" cy="1708150"/>
          </a:xfrm>
          <a:prstGeom prst="rect">
            <a:avLst/>
          </a:prstGeom>
          <a:noFill/>
          <a:ln w="9525">
            <a:solidFill>
              <a:srgbClr val="CC9900"/>
            </a:solidFill>
            <a:miter lim="800000"/>
          </a:ln>
          <a:effectLst/>
        </p:spPr>
        <p:txBody>
          <a:bodyPr wrap="square">
            <a:spAutoFit/>
          </a:bodyPr>
          <a:lstStyle/>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while </a:t>
            </a:r>
            <a:r>
              <a:rPr lang="en-US" altLang="zh-CN" sz="2400" b="1" dirty="0" err="1">
                <a:solidFill>
                  <a:schemeClr val="tx1"/>
                </a:solidFill>
                <a:latin typeface="Courier New" panose="02070309020205020404" pitchFamily="49" charset="0"/>
                <a:ea typeface="楷体_GB2312" pitchFamily="49" charset="-122"/>
              </a:rPr>
              <a:t>expr</a:t>
            </a:r>
            <a:r>
              <a:rPr lang="en-US" altLang="zh-CN" sz="2400" b="1" dirty="0">
                <a:solidFill>
                  <a:srgbClr val="FF3300"/>
                </a:solidFill>
                <a:latin typeface="Courier New" panose="02070309020205020404" pitchFamily="49" charset="0"/>
                <a:ea typeface="楷体_GB2312" pitchFamily="49" charset="-122"/>
              </a:rPr>
              <a:t>  # </a:t>
            </a:r>
            <a:r>
              <a:rPr lang="zh-CN" altLang="en-US" sz="2400" b="1" dirty="0">
                <a:solidFill>
                  <a:srgbClr val="FF3300"/>
                </a:solidFill>
                <a:latin typeface="Courier New" panose="02070309020205020404" pitchFamily="49" charset="0"/>
                <a:ea typeface="楷体_GB2312" pitchFamily="49" charset="-122"/>
              </a:rPr>
              <a:t>执行</a:t>
            </a:r>
            <a:r>
              <a:rPr lang="zh-CN" altLang="en-US" sz="2400" b="1" dirty="0">
                <a:solidFill>
                  <a:srgbClr val="FF3300"/>
                </a:solidFill>
                <a:ea typeface="楷体_GB2312" pitchFamily="49" charset="-122"/>
              </a:rPr>
              <a:t> </a:t>
            </a:r>
            <a:r>
              <a:rPr lang="en-US" altLang="zh-CN" sz="2400" b="1" dirty="0" err="1">
                <a:solidFill>
                  <a:srgbClr val="FF3300"/>
                </a:solidFill>
                <a:latin typeface="Courier New" panose="02070309020205020404" pitchFamily="49" charset="0"/>
                <a:ea typeface="楷体_GB2312" pitchFamily="49" charset="-122"/>
              </a:rPr>
              <a:t>expr</a:t>
            </a:r>
            <a:endParaRPr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do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若</a:t>
            </a:r>
            <a:r>
              <a:rPr lang="en-US" altLang="zh-CN" sz="2400" b="1" dirty="0" err="1">
                <a:latin typeface="Courier New" panose="02070309020205020404" pitchFamily="49" charset="0"/>
                <a:ea typeface="楷体_GB2312" pitchFamily="49" charset="-122"/>
              </a:rPr>
              <a:t>expr</a:t>
            </a:r>
            <a:r>
              <a:rPr lang="zh-CN" altLang="en-US" sz="2400" b="1" dirty="0">
                <a:solidFill>
                  <a:srgbClr val="FF3300"/>
                </a:solidFill>
                <a:latin typeface="Courier New" panose="02070309020205020404" pitchFamily="49" charset="0"/>
                <a:ea typeface="楷体_GB2312" pitchFamily="49" charset="-122"/>
              </a:rPr>
              <a:t>的退出状态为</a:t>
            </a:r>
            <a:r>
              <a:rPr lang="zh-CN" altLang="en-US" sz="2400" b="1" dirty="0">
                <a:latin typeface="Courier New" panose="02070309020205020404" pitchFamily="49" charset="0"/>
                <a:ea typeface="楷体_GB2312" pitchFamily="49" charset="-122"/>
              </a:rPr>
              <a:t>0</a:t>
            </a:r>
            <a:r>
              <a:rPr lang="zh-CN" altLang="en-US" sz="2400" b="1" dirty="0">
                <a:solidFill>
                  <a:srgbClr val="FF3300"/>
                </a:solidFill>
                <a:latin typeface="Courier New" panose="02070309020205020404" pitchFamily="49" charset="0"/>
                <a:ea typeface="楷体_GB2312" pitchFamily="49" charset="-122"/>
              </a:rPr>
              <a:t>，进入循环，否则退出</a:t>
            </a:r>
            <a:r>
              <a:rPr lang="en-US" altLang="zh-CN" sz="2400" b="1" dirty="0">
                <a:solidFill>
                  <a:srgbClr val="FF3300"/>
                </a:solidFill>
                <a:latin typeface="Courier New" panose="02070309020205020404" pitchFamily="49" charset="0"/>
                <a:ea typeface="楷体_GB2312" pitchFamily="49" charset="-122"/>
              </a:rPr>
              <a:t>while</a:t>
            </a:r>
            <a:endParaRPr lang="en-US" altLang="zh-CN" sz="2400" b="1" dirty="0">
              <a:solidFill>
                <a:srgbClr val="9900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0000CC"/>
                </a:solidFill>
                <a:latin typeface="Courier New" panose="02070309020205020404" pitchFamily="49" charset="0"/>
                <a:ea typeface="楷体_GB2312" pitchFamily="49" charset="-122"/>
              </a:rPr>
              <a:t>  commands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循环体</a:t>
            </a:r>
            <a:endParaRPr lang="en-US" altLang="zh-CN" sz="2400" b="1" dirty="0">
              <a:solidFill>
                <a:srgbClr val="0000CC"/>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lang="en-US" altLang="zh-CN" sz="2400" b="1" dirty="0">
                <a:solidFill>
                  <a:srgbClr val="990000"/>
                </a:solidFill>
                <a:latin typeface="Courier New" panose="02070309020205020404" pitchFamily="49" charset="0"/>
                <a:ea typeface="楷体_GB2312" pitchFamily="49" charset="-122"/>
              </a:rPr>
              <a:t>done        </a:t>
            </a:r>
            <a:r>
              <a:rPr lang="en-US" altLang="zh-CN" sz="2400" b="1" dirty="0">
                <a:solidFill>
                  <a:srgbClr val="FF3300"/>
                </a:solidFill>
                <a:latin typeface="Courier New" panose="02070309020205020404" pitchFamily="49" charset="0"/>
                <a:ea typeface="楷体_GB2312" pitchFamily="49" charset="-122"/>
              </a:rPr>
              <a:t># </a:t>
            </a:r>
            <a:r>
              <a:rPr lang="zh-CN" altLang="en-US" sz="2400" b="1" dirty="0">
                <a:solidFill>
                  <a:srgbClr val="FF3300"/>
                </a:solidFill>
                <a:latin typeface="Courier New" panose="02070309020205020404" pitchFamily="49" charset="0"/>
                <a:ea typeface="楷体_GB2312" pitchFamily="49" charset="-122"/>
              </a:rPr>
              <a:t>循环结束标志，返回循环顶部</a:t>
            </a:r>
            <a:endParaRPr lang="en-US" altLang="zh-CN" sz="2400" b="1" dirty="0">
              <a:solidFill>
                <a:srgbClr val="FF3300"/>
              </a:solidFill>
              <a:latin typeface="Courier New" panose="02070309020205020404" pitchFamily="49" charset="0"/>
              <a:ea typeface="楷体_GB2312" pitchFamily="49" charset="-122"/>
            </a:endParaRPr>
          </a:p>
        </p:txBody>
      </p:sp>
      <p:sp>
        <p:nvSpPr>
          <p:cNvPr id="6" name="Rectangle 3"/>
          <p:cNvSpPr>
            <a:spLocks noChangeArrowheads="1"/>
          </p:cNvSpPr>
          <p:nvPr/>
        </p:nvSpPr>
        <p:spPr bwMode="auto">
          <a:xfrm>
            <a:off x="1226668" y="3843589"/>
            <a:ext cx="8280920" cy="1708150"/>
          </a:xfrm>
          <a:prstGeom prst="rect">
            <a:avLst/>
          </a:prstGeom>
          <a:noFill/>
          <a:ln w="9525">
            <a:solidFill>
              <a:srgbClr val="CC9900"/>
            </a:solidFill>
            <a:miter lim="800000"/>
          </a:ln>
          <a:effectLst/>
        </p:spPr>
        <p:txBody>
          <a:bodyPr wrap="square">
            <a:spAutoFit/>
          </a:bodyPr>
          <a:lstStyle/>
          <a:p>
            <a:pPr>
              <a:lnSpc>
                <a:spcPct val="110000"/>
              </a:lnSpc>
              <a:buClr>
                <a:srgbClr val="FF3300"/>
              </a:buClr>
              <a:buFont typeface="Wingdings" panose="05000000000000000000" pitchFamily="2" charset="2"/>
              <a:buNone/>
            </a:pPr>
            <a:r>
              <a:rPr kumimoji="1" lang="en-US" altLang="zh-CN" sz="2400" b="1" dirty="0">
                <a:solidFill>
                  <a:srgbClr val="990000"/>
                </a:solidFill>
                <a:latin typeface="Courier New" panose="02070309020205020404" pitchFamily="49" charset="0"/>
                <a:ea typeface="楷体_GB2312" pitchFamily="49" charset="-122"/>
              </a:rPr>
              <a:t>until </a:t>
            </a:r>
            <a:r>
              <a:rPr kumimoji="1" lang="en-US" altLang="zh-CN" sz="2400" b="1" dirty="0" err="1">
                <a:latin typeface="Courier New" panose="02070309020205020404" pitchFamily="49" charset="0"/>
                <a:ea typeface="楷体_GB2312" pitchFamily="49" charset="-122"/>
              </a:rPr>
              <a:t>expr</a:t>
            </a:r>
            <a:r>
              <a:rPr kumimoji="1" lang="en-US" altLang="zh-CN" sz="2400" b="1" dirty="0">
                <a:solidFill>
                  <a:srgbClr val="FF3300"/>
                </a:solidFill>
                <a:latin typeface="Courier New" panose="02070309020205020404" pitchFamily="49" charset="0"/>
                <a:ea typeface="楷体_GB2312" pitchFamily="49" charset="-122"/>
              </a:rPr>
              <a:t>  # </a:t>
            </a:r>
            <a:r>
              <a:rPr kumimoji="1" lang="zh-CN" altLang="en-US" sz="2400" b="1" dirty="0">
                <a:solidFill>
                  <a:srgbClr val="FF3300"/>
                </a:solidFill>
                <a:latin typeface="Courier New" panose="02070309020205020404" pitchFamily="49" charset="0"/>
                <a:ea typeface="楷体_GB2312" pitchFamily="49" charset="-122"/>
              </a:rPr>
              <a:t>执行 </a:t>
            </a:r>
            <a:r>
              <a:rPr kumimoji="1" lang="en-US" altLang="zh-CN" sz="2400" b="1" dirty="0" err="1">
                <a:solidFill>
                  <a:srgbClr val="FF3300"/>
                </a:solidFill>
                <a:latin typeface="Courier New" panose="02070309020205020404" pitchFamily="49" charset="0"/>
                <a:ea typeface="楷体_GB2312" pitchFamily="49" charset="-122"/>
              </a:rPr>
              <a:t>expr</a:t>
            </a:r>
            <a:endParaRPr kumimoji="1" lang="en-US" altLang="zh-CN" sz="2400" b="1" dirty="0">
              <a:solidFill>
                <a:srgbClr val="FF33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kumimoji="1" lang="en-US" altLang="zh-CN" sz="2400" b="1" dirty="0">
                <a:solidFill>
                  <a:srgbClr val="990000"/>
                </a:solidFill>
                <a:latin typeface="Courier New" panose="02070309020205020404" pitchFamily="49" charset="0"/>
                <a:ea typeface="楷体_GB2312" pitchFamily="49" charset="-122"/>
              </a:rPr>
              <a:t>do </a:t>
            </a:r>
            <a:r>
              <a:rPr kumimoji="1" lang="en-US" altLang="zh-CN" sz="2400" b="1" dirty="0">
                <a:solidFill>
                  <a:srgbClr val="FF3300"/>
                </a:solidFill>
                <a:latin typeface="Courier New" panose="02070309020205020404" pitchFamily="49" charset="0"/>
                <a:ea typeface="楷体_GB2312" pitchFamily="49" charset="-122"/>
              </a:rPr>
              <a:t># </a:t>
            </a:r>
            <a:r>
              <a:rPr kumimoji="1" lang="zh-CN" altLang="en-US" sz="2400" b="1" dirty="0">
                <a:solidFill>
                  <a:srgbClr val="FF3300"/>
                </a:solidFill>
                <a:latin typeface="Courier New" panose="02070309020205020404" pitchFamily="49" charset="0"/>
                <a:ea typeface="楷体_GB2312" pitchFamily="49" charset="-122"/>
              </a:rPr>
              <a:t>若</a:t>
            </a:r>
            <a:r>
              <a:rPr kumimoji="1" lang="en-US" altLang="zh-CN" sz="2400" b="1" dirty="0" err="1">
                <a:solidFill>
                  <a:srgbClr val="FF3300"/>
                </a:solidFill>
                <a:latin typeface="Courier New" panose="02070309020205020404" pitchFamily="49" charset="0"/>
                <a:ea typeface="楷体_GB2312" pitchFamily="49" charset="-122"/>
              </a:rPr>
              <a:t>expr</a:t>
            </a:r>
            <a:r>
              <a:rPr kumimoji="1" lang="zh-CN" altLang="en-US" sz="2400" b="1" dirty="0">
                <a:solidFill>
                  <a:srgbClr val="FF3300"/>
                </a:solidFill>
                <a:latin typeface="Courier New" panose="02070309020205020404" pitchFamily="49" charset="0"/>
                <a:ea typeface="楷体_GB2312" pitchFamily="49" charset="-122"/>
              </a:rPr>
              <a:t>的退出状态</a:t>
            </a:r>
            <a:r>
              <a:rPr kumimoji="1" lang="zh-CN" altLang="en-US" sz="2400" b="1" dirty="0">
                <a:latin typeface="Courier New" panose="02070309020205020404" pitchFamily="49" charset="0"/>
                <a:ea typeface="楷体_GB2312" pitchFamily="49" charset="-122"/>
              </a:rPr>
              <a:t>非</a:t>
            </a:r>
            <a:r>
              <a:rPr kumimoji="1" lang="en-US" altLang="zh-CN" sz="2400" b="1" dirty="0">
                <a:latin typeface="Courier New" panose="02070309020205020404" pitchFamily="49" charset="0"/>
                <a:ea typeface="楷体_GB2312" pitchFamily="49" charset="-122"/>
              </a:rPr>
              <a:t>0</a:t>
            </a:r>
            <a:r>
              <a:rPr kumimoji="1" lang="zh-CN" altLang="en-US" sz="2400" b="1" dirty="0">
                <a:solidFill>
                  <a:srgbClr val="FF3300"/>
                </a:solidFill>
                <a:latin typeface="Courier New" panose="02070309020205020404" pitchFamily="49" charset="0"/>
                <a:ea typeface="楷体_GB2312" pitchFamily="49" charset="-122"/>
              </a:rPr>
              <a:t>，进入循环，否则退出</a:t>
            </a:r>
            <a:r>
              <a:rPr kumimoji="1" lang="en-US" altLang="zh-CN" sz="2400" b="1" dirty="0">
                <a:solidFill>
                  <a:srgbClr val="FF3300"/>
                </a:solidFill>
                <a:latin typeface="Courier New" panose="02070309020205020404" pitchFamily="49" charset="0"/>
                <a:ea typeface="楷体_GB2312" pitchFamily="49" charset="-122"/>
              </a:rPr>
              <a:t>until</a:t>
            </a:r>
            <a:endParaRPr kumimoji="1" lang="en-US" altLang="zh-CN" sz="2400" b="1" dirty="0">
              <a:solidFill>
                <a:srgbClr val="990000"/>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kumimoji="1" lang="en-US" altLang="zh-CN" sz="2400" b="1" dirty="0">
                <a:solidFill>
                  <a:srgbClr val="0000CC"/>
                </a:solidFill>
                <a:latin typeface="Courier New" panose="02070309020205020404" pitchFamily="49" charset="0"/>
                <a:ea typeface="楷体_GB2312" pitchFamily="49" charset="-122"/>
              </a:rPr>
              <a:t>  commands  </a:t>
            </a:r>
            <a:r>
              <a:rPr kumimoji="1" lang="en-US" altLang="zh-CN" sz="2400" b="1" dirty="0">
                <a:solidFill>
                  <a:srgbClr val="FF3300"/>
                </a:solidFill>
                <a:latin typeface="Courier New" panose="02070309020205020404" pitchFamily="49" charset="0"/>
                <a:ea typeface="楷体_GB2312" pitchFamily="49" charset="-122"/>
              </a:rPr>
              <a:t># </a:t>
            </a:r>
            <a:r>
              <a:rPr kumimoji="1" lang="zh-CN" altLang="en-US" sz="2400" b="1" dirty="0">
                <a:solidFill>
                  <a:srgbClr val="FF3300"/>
                </a:solidFill>
                <a:latin typeface="Courier New" panose="02070309020205020404" pitchFamily="49" charset="0"/>
                <a:ea typeface="楷体_GB2312" pitchFamily="49" charset="-122"/>
              </a:rPr>
              <a:t>循环体</a:t>
            </a:r>
            <a:endParaRPr kumimoji="1" lang="zh-CN" altLang="en-US" sz="2400" b="1" dirty="0">
              <a:solidFill>
                <a:srgbClr val="0000CC"/>
              </a:solidFill>
              <a:latin typeface="Courier New" panose="02070309020205020404" pitchFamily="49" charset="0"/>
              <a:ea typeface="楷体_GB2312" pitchFamily="49" charset="-122"/>
            </a:endParaRPr>
          </a:p>
          <a:p>
            <a:pPr>
              <a:lnSpc>
                <a:spcPct val="110000"/>
              </a:lnSpc>
              <a:buClr>
                <a:srgbClr val="FF3300"/>
              </a:buClr>
              <a:buFont typeface="Wingdings" panose="05000000000000000000" pitchFamily="2" charset="2"/>
              <a:buNone/>
            </a:pPr>
            <a:r>
              <a:rPr kumimoji="1" lang="en-US" altLang="zh-CN" sz="2400" b="1" dirty="0">
                <a:solidFill>
                  <a:srgbClr val="990000"/>
                </a:solidFill>
                <a:latin typeface="Courier New" panose="02070309020205020404" pitchFamily="49" charset="0"/>
                <a:ea typeface="楷体_GB2312" pitchFamily="49" charset="-122"/>
              </a:rPr>
              <a:t>done        </a:t>
            </a:r>
            <a:r>
              <a:rPr kumimoji="1" lang="en-US" altLang="zh-CN" sz="2400" b="1" dirty="0">
                <a:solidFill>
                  <a:srgbClr val="FF3300"/>
                </a:solidFill>
                <a:latin typeface="Courier New" panose="02070309020205020404" pitchFamily="49" charset="0"/>
                <a:ea typeface="楷体_GB2312" pitchFamily="49" charset="-122"/>
              </a:rPr>
              <a:t># </a:t>
            </a:r>
            <a:r>
              <a:rPr kumimoji="1" lang="zh-CN" altLang="en-US" sz="2400" b="1" dirty="0">
                <a:solidFill>
                  <a:srgbClr val="FF3300"/>
                </a:solidFill>
                <a:latin typeface="Courier New" panose="02070309020205020404" pitchFamily="49" charset="0"/>
                <a:ea typeface="楷体_GB2312" pitchFamily="49" charset="-122"/>
              </a:rPr>
              <a:t>循环结束标志，返回循环顶部</a:t>
            </a:r>
            <a:endParaRPr kumimoji="1" lang="zh-CN" altLang="en-US" sz="2400" b="1" dirty="0">
              <a:solidFill>
                <a:srgbClr val="FF3300"/>
              </a:solidFill>
              <a:latin typeface="Courier New" panose="02070309020205020404" pitchFamily="49" charset="0"/>
              <a:ea typeface="楷体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5949" y="939167"/>
            <a:ext cx="6096000" cy="1754326"/>
          </a:xfrm>
          <a:prstGeom prst="rect">
            <a:avLst/>
          </a:prstGeom>
        </p:spPr>
        <p:txBody>
          <a:bodyPr>
            <a:spAutoFit/>
          </a:bodyPr>
          <a:lstStyle/>
          <a:p>
            <a:r>
              <a:rPr lang="en-US" altLang="zh-CN" dirty="0">
                <a:latin typeface="CourierStd"/>
              </a:rPr>
              <a:t>var1=10</a:t>
            </a:r>
            <a:endParaRPr lang="en-US" altLang="zh-CN" dirty="0">
              <a:latin typeface="CourierStd"/>
            </a:endParaRPr>
          </a:p>
          <a:p>
            <a:r>
              <a:rPr lang="en-US" altLang="zh-CN" dirty="0">
                <a:latin typeface="CourierStd"/>
              </a:rPr>
              <a:t>while [ $var1 -</a:t>
            </a:r>
            <a:r>
              <a:rPr lang="en-US" altLang="zh-CN" dirty="0" err="1">
                <a:latin typeface="CourierStd"/>
              </a:rPr>
              <a:t>gt</a:t>
            </a:r>
            <a:r>
              <a:rPr lang="en-US" altLang="zh-CN" dirty="0">
                <a:latin typeface="CourierStd"/>
              </a:rPr>
              <a:t> 0 ]</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$var1</a:t>
            </a:r>
            <a:endParaRPr lang="en-US" altLang="zh-CN" dirty="0">
              <a:latin typeface="CourierStd"/>
            </a:endParaRPr>
          </a:p>
          <a:p>
            <a:r>
              <a:rPr lang="en-US" altLang="zh-CN" dirty="0">
                <a:latin typeface="CourierStd"/>
              </a:rPr>
              <a:t>	var1=$[ $var1 - 1 ]</a:t>
            </a:r>
            <a:endParaRPr lang="en-US" altLang="zh-CN" dirty="0">
              <a:latin typeface="CourierStd"/>
            </a:endParaRPr>
          </a:p>
          <a:p>
            <a:r>
              <a:rPr lang="en-US" altLang="zh-CN" dirty="0">
                <a:latin typeface="CourierStd"/>
              </a:rPr>
              <a:t>done</a:t>
            </a:r>
            <a:endParaRPr lang="zh-CN" altLang="en-US" dirty="0"/>
          </a:p>
        </p:txBody>
      </p:sp>
      <p:sp>
        <p:nvSpPr>
          <p:cNvPr id="3" name="矩形 2"/>
          <p:cNvSpPr/>
          <p:nvPr/>
        </p:nvSpPr>
        <p:spPr>
          <a:xfrm>
            <a:off x="1185949" y="4189444"/>
            <a:ext cx="6096000" cy="1754326"/>
          </a:xfrm>
          <a:prstGeom prst="rect">
            <a:avLst/>
          </a:prstGeom>
        </p:spPr>
        <p:txBody>
          <a:bodyPr>
            <a:spAutoFit/>
          </a:bodyPr>
          <a:lstStyle/>
          <a:p>
            <a:r>
              <a:rPr lang="en-US" altLang="zh-CN" dirty="0">
                <a:latin typeface="CourierStd"/>
              </a:rPr>
              <a:t>var1=100</a:t>
            </a:r>
            <a:endParaRPr lang="en-US" altLang="zh-CN" dirty="0">
              <a:latin typeface="CourierStd"/>
            </a:endParaRPr>
          </a:p>
          <a:p>
            <a:r>
              <a:rPr lang="en-US" altLang="zh-CN" dirty="0">
                <a:latin typeface="CourierStd"/>
              </a:rPr>
              <a:t>until [ $var1 -</a:t>
            </a:r>
            <a:r>
              <a:rPr lang="en-US" altLang="zh-CN" dirty="0" err="1">
                <a:latin typeface="CourierStd"/>
              </a:rPr>
              <a:t>eq</a:t>
            </a:r>
            <a:r>
              <a:rPr lang="en-US" altLang="zh-CN" dirty="0">
                <a:latin typeface="CourierStd"/>
              </a:rPr>
              <a:t> 0 ]</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$var1</a:t>
            </a:r>
            <a:endParaRPr lang="en-US" altLang="zh-CN" dirty="0">
              <a:latin typeface="CourierStd"/>
            </a:endParaRPr>
          </a:p>
          <a:p>
            <a:r>
              <a:rPr lang="en-US" altLang="zh-CN">
                <a:latin typeface="CourierStd"/>
              </a:rPr>
              <a:t>	var1</a:t>
            </a:r>
            <a:r>
              <a:rPr lang="en-US" altLang="zh-CN" dirty="0">
                <a:latin typeface="CourierStd"/>
              </a:rPr>
              <a:t>=$[ $var1 - 25 ]</a:t>
            </a:r>
            <a:endParaRPr lang="en-US" altLang="zh-CN" dirty="0">
              <a:latin typeface="CourierStd"/>
            </a:endParaRPr>
          </a:p>
          <a:p>
            <a:r>
              <a:rPr lang="en-US" altLang="zh-CN" dirty="0">
                <a:latin typeface="CourierStd"/>
              </a:rPr>
              <a:t>done</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Looping on File Data</a:t>
            </a:r>
            <a:endParaRPr lang="zh-CN" altLang="en-US" dirty="0"/>
          </a:p>
        </p:txBody>
      </p:sp>
      <p:sp>
        <p:nvSpPr>
          <p:cNvPr id="3" name="内容占位符 2"/>
          <p:cNvSpPr>
            <a:spLocks noGrp="1"/>
          </p:cNvSpPr>
          <p:nvPr>
            <p:ph idx="1"/>
          </p:nvPr>
        </p:nvSpPr>
        <p:spPr/>
        <p:txBody>
          <a:bodyPr/>
          <a:lstStyle/>
          <a:p>
            <a:pPr marL="0" indent="0">
              <a:buNone/>
            </a:pPr>
            <a:r>
              <a:rPr lang="en-US" altLang="zh-CN" dirty="0"/>
              <a:t>■ Using nested loops </a:t>
            </a:r>
            <a:endParaRPr lang="en-US" altLang="zh-CN" dirty="0"/>
          </a:p>
          <a:p>
            <a:pPr marL="0" indent="0">
              <a:buNone/>
            </a:pPr>
            <a:r>
              <a:rPr lang="en-US" altLang="zh-CN" dirty="0"/>
              <a:t>■ Changing the IFS environment variable</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Nesting Loops</a:t>
            </a:r>
            <a:endParaRPr lang="zh-CN" altLang="en-US" dirty="0"/>
          </a:p>
        </p:txBody>
      </p:sp>
      <p:sp>
        <p:nvSpPr>
          <p:cNvPr id="4" name="矩形 3"/>
          <p:cNvSpPr/>
          <p:nvPr/>
        </p:nvSpPr>
        <p:spPr>
          <a:xfrm>
            <a:off x="1028007" y="1770579"/>
            <a:ext cx="6096000" cy="3693319"/>
          </a:xfrm>
          <a:prstGeom prst="rect">
            <a:avLst/>
          </a:prstGeom>
        </p:spPr>
        <p:txBody>
          <a:bodyPr>
            <a:spAutoFit/>
          </a:bodyPr>
          <a:lstStyle/>
          <a:p>
            <a:r>
              <a:rPr lang="en-US" altLang="zh-CN" dirty="0">
                <a:latin typeface="CourierStd"/>
              </a:rPr>
              <a:t>#!/bin/bash</a:t>
            </a:r>
            <a:endParaRPr lang="en-US" altLang="zh-CN" dirty="0">
              <a:latin typeface="CourierStd"/>
            </a:endParaRPr>
          </a:p>
          <a:p>
            <a:r>
              <a:rPr lang="en-US" altLang="zh-CN" dirty="0">
                <a:latin typeface="CourierStd"/>
              </a:rPr>
              <a:t># changing the IFS value</a:t>
            </a:r>
            <a:endParaRPr lang="en-US" altLang="zh-CN" dirty="0">
              <a:latin typeface="CourierStd"/>
            </a:endParaRPr>
          </a:p>
          <a:p>
            <a:r>
              <a:rPr lang="en-US" altLang="zh-CN" dirty="0">
                <a:latin typeface="CourierStd"/>
              </a:rPr>
              <a:t>IFS.OLD=$IFS</a:t>
            </a:r>
            <a:endParaRPr lang="en-US" altLang="zh-CN" dirty="0">
              <a:latin typeface="CourierStd"/>
            </a:endParaRPr>
          </a:p>
          <a:p>
            <a:r>
              <a:rPr lang="en-US" altLang="zh-CN" dirty="0">
                <a:latin typeface="CourierStd"/>
              </a:rPr>
              <a:t>IFS=$'\n'</a:t>
            </a:r>
            <a:endParaRPr lang="en-US" altLang="zh-CN" dirty="0">
              <a:latin typeface="CourierStd"/>
            </a:endParaRPr>
          </a:p>
          <a:p>
            <a:r>
              <a:rPr lang="en-US" altLang="zh-CN" dirty="0">
                <a:latin typeface="CourierStd"/>
              </a:rPr>
              <a:t>for entry in $(cat /</a:t>
            </a:r>
            <a:r>
              <a:rPr lang="en-US" altLang="zh-CN" dirty="0" err="1">
                <a:latin typeface="CourierStd"/>
              </a:rPr>
              <a:t>etc</a:t>
            </a:r>
            <a:r>
              <a:rPr lang="en-US" altLang="zh-CN" dirty="0">
                <a:latin typeface="CourierStd"/>
              </a:rPr>
              <a:t>/</a:t>
            </a:r>
            <a:r>
              <a:rPr lang="en-US" altLang="zh-CN" dirty="0" err="1">
                <a:latin typeface="CourierStd"/>
              </a:rPr>
              <a:t>passwd</a:t>
            </a:r>
            <a:r>
              <a:rPr lang="en-US" altLang="zh-CN" dirty="0">
                <a:latin typeface="CourierStd"/>
              </a:rPr>
              <a:t>)</a:t>
            </a:r>
            <a:endParaRPr lang="en-US" altLang="zh-CN" dirty="0">
              <a:latin typeface="CourierStd"/>
            </a:endParaRPr>
          </a:p>
          <a:p>
            <a:r>
              <a:rPr lang="en-US" altLang="zh-CN" dirty="0">
                <a:latin typeface="CourierStd"/>
              </a:rPr>
              <a:t>	do</a:t>
            </a:r>
            <a:endParaRPr lang="en-US" altLang="zh-CN" dirty="0">
              <a:latin typeface="CourierStd"/>
            </a:endParaRPr>
          </a:p>
          <a:p>
            <a:r>
              <a:rPr lang="en-US" altLang="zh-CN" dirty="0">
                <a:latin typeface="CourierStd"/>
              </a:rPr>
              <a:t>	echo "Values in $entry –"</a:t>
            </a:r>
            <a:endParaRPr lang="en-US" altLang="zh-CN" dirty="0">
              <a:latin typeface="CourierStd"/>
            </a:endParaRPr>
          </a:p>
          <a:p>
            <a:r>
              <a:rPr lang="en-US" altLang="zh-CN" dirty="0">
                <a:latin typeface="CourierStd"/>
              </a:rPr>
              <a:t>	IFS=:</a:t>
            </a:r>
            <a:endParaRPr lang="en-US" altLang="zh-CN" dirty="0">
              <a:latin typeface="CourierStd"/>
            </a:endParaRPr>
          </a:p>
          <a:p>
            <a:r>
              <a:rPr lang="en-US" altLang="zh-CN" dirty="0">
                <a:latin typeface="CourierStd"/>
              </a:rPr>
              <a:t>	for value in $entry</a:t>
            </a:r>
            <a:endParaRPr lang="en-US" altLang="zh-CN" dirty="0">
              <a:latin typeface="CourierStd"/>
            </a:endParaRPr>
          </a:p>
          <a:p>
            <a:r>
              <a:rPr lang="en-US" altLang="zh-CN" dirty="0"/>
              <a:t>	do</a:t>
            </a:r>
            <a:endParaRPr lang="en-US" altLang="zh-CN" dirty="0"/>
          </a:p>
          <a:p>
            <a:r>
              <a:rPr lang="en-US" altLang="zh-CN" dirty="0"/>
              <a:t>		echo " $value"</a:t>
            </a:r>
            <a:endParaRPr lang="en-US" altLang="zh-CN" dirty="0"/>
          </a:p>
          <a:p>
            <a:r>
              <a:rPr lang="en-US" altLang="zh-CN" dirty="0"/>
              <a:t>	done</a:t>
            </a:r>
            <a:endParaRPr lang="en-US" altLang="zh-CN" dirty="0"/>
          </a:p>
          <a:p>
            <a:r>
              <a:rPr lang="en-US" altLang="zh-CN" dirty="0"/>
              <a:t>done</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Controlling the Loop</a:t>
            </a:r>
            <a:endParaRPr lang="zh-CN" altLang="en-US" dirty="0"/>
          </a:p>
        </p:txBody>
      </p:sp>
      <p:sp>
        <p:nvSpPr>
          <p:cNvPr id="3" name="内容占位符 2"/>
          <p:cNvSpPr>
            <a:spLocks noGrp="1"/>
          </p:cNvSpPr>
          <p:nvPr>
            <p:ph idx="1"/>
          </p:nvPr>
        </p:nvSpPr>
        <p:spPr/>
        <p:txBody>
          <a:bodyPr/>
          <a:lstStyle/>
          <a:p>
            <a:r>
              <a:rPr lang="en-US" altLang="zh-CN" dirty="0"/>
              <a:t>The break command</a:t>
            </a:r>
            <a:endParaRPr lang="en-US" altLang="zh-CN" dirty="0"/>
          </a:p>
          <a:p>
            <a:r>
              <a:rPr lang="en-US" altLang="zh-CN" dirty="0"/>
              <a:t>The continue command</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6320" y="595667"/>
            <a:ext cx="4691149" cy="2308324"/>
          </a:xfrm>
          <a:prstGeom prst="rect">
            <a:avLst/>
          </a:prstGeom>
        </p:spPr>
        <p:txBody>
          <a:bodyPr wrap="square">
            <a:spAutoFit/>
          </a:bodyPr>
          <a:lstStyle/>
          <a:p>
            <a:r>
              <a:rPr lang="en-US" altLang="zh-CN" dirty="0">
                <a:latin typeface="CourierStd"/>
              </a:rPr>
              <a:t>for var1 in 1 2 3 4 5 6 7 8 9 10</a:t>
            </a:r>
            <a:endParaRPr lang="en-US" altLang="zh-CN" dirty="0">
              <a:latin typeface="CourierStd"/>
            </a:endParaRPr>
          </a:p>
          <a:p>
            <a:r>
              <a:rPr lang="en-US" altLang="zh-CN" dirty="0">
                <a:latin typeface="CourierStd"/>
              </a:rPr>
              <a:t>   do</a:t>
            </a:r>
            <a:endParaRPr lang="en-US" altLang="zh-CN" dirty="0">
              <a:latin typeface="CourierStd"/>
            </a:endParaRPr>
          </a:p>
          <a:p>
            <a:r>
              <a:rPr lang="en-US" altLang="zh-CN" dirty="0">
                <a:latin typeface="CourierStd"/>
              </a:rPr>
              <a:t>   if [ $var1 -</a:t>
            </a:r>
            <a:r>
              <a:rPr lang="en-US" altLang="zh-CN" dirty="0" err="1">
                <a:latin typeface="CourierStd"/>
              </a:rPr>
              <a:t>eq</a:t>
            </a:r>
            <a:r>
              <a:rPr lang="en-US" altLang="zh-CN" dirty="0">
                <a:latin typeface="CourierStd"/>
              </a:rPr>
              <a:t> 5 ]</a:t>
            </a:r>
            <a:endParaRPr lang="en-US" altLang="zh-CN" dirty="0">
              <a:latin typeface="CourierStd"/>
            </a:endParaRPr>
          </a:p>
          <a:p>
            <a:r>
              <a:rPr lang="en-US" altLang="zh-CN" dirty="0">
                <a:latin typeface="CourierStd"/>
              </a:rPr>
              <a:t>   then</a:t>
            </a:r>
            <a:endParaRPr lang="en-US" altLang="zh-CN" dirty="0">
              <a:latin typeface="CourierStd"/>
            </a:endParaRPr>
          </a:p>
          <a:p>
            <a:r>
              <a:rPr lang="en-US" altLang="zh-CN" dirty="0">
                <a:latin typeface="CourierStd"/>
              </a:rPr>
              <a:t>      break</a:t>
            </a:r>
            <a:endParaRPr lang="en-US" altLang="zh-CN" dirty="0">
              <a:latin typeface="CourierStd"/>
            </a:endParaRPr>
          </a:p>
          <a:p>
            <a:r>
              <a:rPr lang="en-US" altLang="zh-CN" dirty="0">
                <a:latin typeface="CourierStd"/>
              </a:rPr>
              <a:t>   fi</a:t>
            </a:r>
            <a:endParaRPr lang="en-US" altLang="zh-CN" dirty="0">
              <a:latin typeface="CourierStd"/>
            </a:endParaRPr>
          </a:p>
          <a:p>
            <a:r>
              <a:rPr lang="en-US" altLang="zh-CN" dirty="0">
                <a:latin typeface="CourierStd"/>
              </a:rPr>
              <a:t>   echo "Iteration number: $var1"</a:t>
            </a:r>
            <a:endParaRPr lang="en-US" altLang="zh-CN" dirty="0">
              <a:latin typeface="CourierStd"/>
            </a:endParaRPr>
          </a:p>
          <a:p>
            <a:r>
              <a:rPr lang="en-US" altLang="zh-CN" dirty="0">
                <a:latin typeface="CourierStd"/>
              </a:rPr>
              <a:t>done</a:t>
            </a:r>
            <a:endParaRPr lang="zh-CN" altLang="en-US" dirty="0"/>
          </a:p>
        </p:txBody>
      </p:sp>
      <p:sp>
        <p:nvSpPr>
          <p:cNvPr id="5" name="矩形 4"/>
          <p:cNvSpPr/>
          <p:nvPr/>
        </p:nvSpPr>
        <p:spPr>
          <a:xfrm>
            <a:off x="6855230" y="221870"/>
            <a:ext cx="5164974" cy="3970318"/>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 breaking out of an outer loop</a:t>
            </a:r>
            <a:endParaRPr lang="en-US" altLang="zh-CN" dirty="0">
              <a:latin typeface="CourierStd"/>
            </a:endParaRPr>
          </a:p>
          <a:p>
            <a:r>
              <a:rPr lang="en-US" altLang="zh-CN" dirty="0">
                <a:latin typeface="CourierStd"/>
              </a:rPr>
              <a:t>for (( a = 1; a &lt; 4; a++ ))</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"Outer loop: $a"</a:t>
            </a:r>
            <a:endParaRPr lang="en-US" altLang="zh-CN" dirty="0">
              <a:latin typeface="CourierStd"/>
            </a:endParaRPr>
          </a:p>
          <a:p>
            <a:r>
              <a:rPr lang="en-US" altLang="zh-CN" dirty="0">
                <a:latin typeface="CourierStd"/>
              </a:rPr>
              <a:t>    for (( b = 1; b &lt; 100; b++ ))</a:t>
            </a:r>
            <a:endParaRPr lang="en-US" altLang="zh-CN" dirty="0">
              <a:latin typeface="CourierStd"/>
            </a:endParaRPr>
          </a:p>
          <a:p>
            <a:r>
              <a:rPr lang="en-US" altLang="zh-CN" dirty="0">
                <a:latin typeface="CourierStd"/>
              </a:rPr>
              <a:t>    do</a:t>
            </a:r>
            <a:endParaRPr lang="en-US" altLang="zh-CN" dirty="0">
              <a:latin typeface="CourierStd"/>
            </a:endParaRPr>
          </a:p>
          <a:p>
            <a:r>
              <a:rPr lang="en-US" altLang="zh-CN" dirty="0">
                <a:latin typeface="CourierStd"/>
              </a:rPr>
              <a:t>        if [ $b -</a:t>
            </a:r>
            <a:r>
              <a:rPr lang="en-US" altLang="zh-CN" dirty="0" err="1">
                <a:latin typeface="CourierStd"/>
              </a:rPr>
              <a:t>gt</a:t>
            </a:r>
            <a:r>
              <a:rPr lang="en-US" altLang="zh-CN" dirty="0">
                <a:latin typeface="CourierStd"/>
              </a:rPr>
              <a:t> 4 ]</a:t>
            </a:r>
            <a:endParaRPr lang="en-US" altLang="zh-CN" dirty="0">
              <a:latin typeface="CourierStd"/>
            </a:endParaRPr>
          </a:p>
          <a:p>
            <a:r>
              <a:rPr lang="en-US" altLang="zh-CN" dirty="0">
                <a:latin typeface="CourierStd"/>
              </a:rPr>
              <a:t>        then</a:t>
            </a:r>
            <a:endParaRPr lang="en-US" altLang="zh-CN" dirty="0">
              <a:latin typeface="CourierStd"/>
            </a:endParaRPr>
          </a:p>
          <a:p>
            <a:r>
              <a:rPr lang="en-US" altLang="zh-CN" dirty="0">
                <a:latin typeface="CourierStd"/>
              </a:rPr>
              <a:t>            </a:t>
            </a:r>
            <a:r>
              <a:rPr lang="en-US" altLang="zh-CN" b="1" dirty="0">
                <a:latin typeface="CourierStd"/>
              </a:rPr>
              <a:t>break 2</a:t>
            </a:r>
            <a:endParaRPr lang="en-US" altLang="zh-CN" b="1" dirty="0">
              <a:latin typeface="CourierStd"/>
            </a:endParaRPr>
          </a:p>
          <a:p>
            <a:r>
              <a:rPr lang="en-US" altLang="zh-CN" dirty="0">
                <a:latin typeface="CourierStd"/>
              </a:rPr>
              <a:t>         fi</a:t>
            </a:r>
            <a:endParaRPr lang="en-US" altLang="zh-CN" dirty="0">
              <a:latin typeface="CourierStd"/>
            </a:endParaRPr>
          </a:p>
          <a:p>
            <a:r>
              <a:rPr lang="en-US" altLang="zh-CN" dirty="0">
                <a:latin typeface="CourierStd"/>
              </a:rPr>
              <a:t>         echo " Inner loop: $b"</a:t>
            </a:r>
            <a:endParaRPr lang="en-US" altLang="zh-CN" dirty="0">
              <a:latin typeface="CourierStd"/>
            </a:endParaRPr>
          </a:p>
          <a:p>
            <a:r>
              <a:rPr lang="en-US" altLang="zh-CN" dirty="0">
                <a:latin typeface="CourierStd"/>
              </a:rPr>
              <a:t>     done</a:t>
            </a:r>
            <a:endParaRPr lang="en-US" altLang="zh-CN" dirty="0">
              <a:latin typeface="CourierStd"/>
            </a:endParaRPr>
          </a:p>
          <a:p>
            <a:r>
              <a:rPr lang="en-US" altLang="zh-CN" dirty="0">
                <a:latin typeface="CourierStd"/>
              </a:rPr>
              <a:t>done</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31775" y="1394280"/>
            <a:ext cx="6096000" cy="4247317"/>
          </a:xfrm>
          <a:prstGeom prst="rect">
            <a:avLst/>
          </a:prstGeom>
        </p:spPr>
        <p:txBody>
          <a:bodyPr>
            <a:spAutoFit/>
          </a:bodyPr>
          <a:lstStyle/>
          <a:p>
            <a:r>
              <a:rPr lang="en-US" altLang="zh-CN" dirty="0">
                <a:latin typeface="CourierStd"/>
              </a:rPr>
              <a:t>#!/bin/bash</a:t>
            </a:r>
            <a:endParaRPr lang="en-US" altLang="zh-CN" dirty="0">
              <a:latin typeface="CourierStd"/>
            </a:endParaRPr>
          </a:p>
          <a:p>
            <a:r>
              <a:rPr lang="en-US" altLang="zh-CN" dirty="0">
                <a:latin typeface="CourierStd"/>
              </a:rPr>
              <a:t># continuing an outer loop</a:t>
            </a:r>
            <a:endParaRPr lang="en-US" altLang="zh-CN" dirty="0">
              <a:latin typeface="CourierStd"/>
            </a:endParaRPr>
          </a:p>
          <a:p>
            <a:r>
              <a:rPr lang="en-US" altLang="zh-CN" dirty="0">
                <a:latin typeface="CourierStd"/>
              </a:rPr>
              <a:t>for (( a = 1; a &lt;= 5; a++ ))</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"Iteration $a:"</a:t>
            </a:r>
            <a:endParaRPr lang="en-US" altLang="zh-CN" dirty="0">
              <a:latin typeface="CourierStd"/>
            </a:endParaRPr>
          </a:p>
          <a:p>
            <a:r>
              <a:rPr lang="en-US" altLang="zh-CN" dirty="0">
                <a:latin typeface="CourierStd"/>
              </a:rPr>
              <a:t>    for (( b = 1; b &lt; 3; b++ ))</a:t>
            </a:r>
            <a:endParaRPr lang="en-US" altLang="zh-CN" dirty="0">
              <a:latin typeface="CourierStd"/>
            </a:endParaRPr>
          </a:p>
          <a:p>
            <a:r>
              <a:rPr lang="en-US" altLang="zh-CN" dirty="0">
                <a:latin typeface="CourierStd"/>
              </a:rPr>
              <a:t>    do</a:t>
            </a:r>
            <a:endParaRPr lang="en-US" altLang="zh-CN" dirty="0">
              <a:latin typeface="CourierStd"/>
            </a:endParaRPr>
          </a:p>
          <a:p>
            <a:r>
              <a:rPr lang="en-US" altLang="zh-CN" dirty="0">
                <a:latin typeface="CourierStd"/>
              </a:rPr>
              <a:t>        if [ $a -</a:t>
            </a:r>
            <a:r>
              <a:rPr lang="en-US" altLang="zh-CN" dirty="0" err="1">
                <a:latin typeface="CourierStd"/>
              </a:rPr>
              <a:t>gt</a:t>
            </a:r>
            <a:r>
              <a:rPr lang="en-US" altLang="zh-CN" dirty="0">
                <a:latin typeface="CourierStd"/>
              </a:rPr>
              <a:t> 2 ] &amp;&amp; [ $a -</a:t>
            </a:r>
            <a:r>
              <a:rPr lang="en-US" altLang="zh-CN" dirty="0" err="1">
                <a:latin typeface="CourierStd"/>
              </a:rPr>
              <a:t>lt</a:t>
            </a:r>
            <a:r>
              <a:rPr lang="en-US" altLang="zh-CN" dirty="0">
                <a:latin typeface="CourierStd"/>
              </a:rPr>
              <a:t> 4 ]</a:t>
            </a:r>
            <a:endParaRPr lang="en-US" altLang="zh-CN" dirty="0">
              <a:latin typeface="CourierStd"/>
            </a:endParaRPr>
          </a:p>
          <a:p>
            <a:r>
              <a:rPr lang="en-US" altLang="zh-CN" dirty="0">
                <a:latin typeface="CourierStd"/>
              </a:rPr>
              <a:t>        then</a:t>
            </a:r>
            <a:endParaRPr lang="en-US" altLang="zh-CN" dirty="0">
              <a:latin typeface="CourierStd"/>
            </a:endParaRPr>
          </a:p>
          <a:p>
            <a:r>
              <a:rPr lang="en-US" altLang="zh-CN" dirty="0">
                <a:latin typeface="CourierStd"/>
              </a:rPr>
              <a:t>            continue 2</a:t>
            </a:r>
            <a:endParaRPr lang="en-US" altLang="zh-CN" dirty="0">
              <a:latin typeface="CourierStd"/>
            </a:endParaRPr>
          </a:p>
          <a:p>
            <a:r>
              <a:rPr lang="en-US" altLang="zh-CN" dirty="0">
                <a:latin typeface="CourierStd"/>
              </a:rPr>
              <a:t>        fi</a:t>
            </a:r>
            <a:endParaRPr lang="en-US" altLang="zh-CN" dirty="0">
              <a:latin typeface="CourierStd"/>
            </a:endParaRPr>
          </a:p>
          <a:p>
            <a:r>
              <a:rPr lang="en-US" altLang="zh-CN" dirty="0">
                <a:latin typeface="CourierStd"/>
              </a:rPr>
              <a:t>        var3=$[ $a * $b ]</a:t>
            </a:r>
            <a:endParaRPr lang="en-US" altLang="zh-CN" dirty="0">
              <a:latin typeface="CourierStd"/>
            </a:endParaRPr>
          </a:p>
          <a:p>
            <a:r>
              <a:rPr lang="en-US" altLang="zh-CN" dirty="0">
                <a:latin typeface="CourierStd"/>
              </a:rPr>
              <a:t>        echo " The result of $a * $b is $var3"</a:t>
            </a:r>
            <a:endParaRPr lang="en-US" altLang="zh-CN" dirty="0">
              <a:latin typeface="CourierStd"/>
            </a:endParaRPr>
          </a:p>
          <a:p>
            <a:r>
              <a:rPr lang="en-US" altLang="zh-CN" dirty="0">
                <a:latin typeface="CourierStd"/>
              </a:rPr>
              <a:t>    done</a:t>
            </a:r>
            <a:endParaRPr lang="en-US" altLang="zh-CN" dirty="0">
              <a:latin typeface="CourierStd"/>
            </a:endParaRPr>
          </a:p>
          <a:p>
            <a:r>
              <a:rPr lang="en-US" altLang="zh-CN" dirty="0">
                <a:latin typeface="CourierStd"/>
              </a:rPr>
              <a:t>done</a:t>
            </a:r>
            <a:endParaRPr lang="zh-CN" altLang="en-US" dirty="0"/>
          </a:p>
        </p:txBody>
      </p:sp>
      <p:sp>
        <p:nvSpPr>
          <p:cNvPr id="5" name="矩形 4"/>
          <p:cNvSpPr/>
          <p:nvPr/>
        </p:nvSpPr>
        <p:spPr>
          <a:xfrm>
            <a:off x="570807" y="1802733"/>
            <a:ext cx="5314604" cy="2862322"/>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 using the continue command</a:t>
            </a:r>
            <a:endParaRPr lang="en-US" altLang="zh-CN" dirty="0">
              <a:latin typeface="CourierStd"/>
            </a:endParaRPr>
          </a:p>
          <a:p>
            <a:r>
              <a:rPr lang="en-US" altLang="zh-CN" dirty="0">
                <a:latin typeface="CourierStd"/>
              </a:rPr>
              <a:t>for (( var1 = 1; var1 &lt; 15; var1++ ))</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if [ $var1 -</a:t>
            </a:r>
            <a:r>
              <a:rPr lang="en-US" altLang="zh-CN" dirty="0" err="1">
                <a:latin typeface="CourierStd"/>
              </a:rPr>
              <a:t>gt</a:t>
            </a:r>
            <a:r>
              <a:rPr lang="en-US" altLang="zh-CN" dirty="0">
                <a:latin typeface="CourierStd"/>
              </a:rPr>
              <a:t> 5 ] &amp;&amp; [ $var1 -</a:t>
            </a:r>
            <a:r>
              <a:rPr lang="en-US" altLang="zh-CN" dirty="0" err="1">
                <a:latin typeface="CourierStd"/>
              </a:rPr>
              <a:t>lt</a:t>
            </a:r>
            <a:r>
              <a:rPr lang="en-US" altLang="zh-CN" dirty="0">
                <a:latin typeface="CourierStd"/>
              </a:rPr>
              <a:t> 10 ]</a:t>
            </a:r>
            <a:endParaRPr lang="en-US" altLang="zh-CN" dirty="0">
              <a:latin typeface="CourierStd"/>
            </a:endParaRPr>
          </a:p>
          <a:p>
            <a:r>
              <a:rPr lang="en-US" altLang="zh-CN" dirty="0">
                <a:latin typeface="CourierStd"/>
              </a:rPr>
              <a:t>    then</a:t>
            </a:r>
            <a:endParaRPr lang="en-US" altLang="zh-CN" dirty="0">
              <a:latin typeface="CourierStd"/>
            </a:endParaRPr>
          </a:p>
          <a:p>
            <a:r>
              <a:rPr lang="en-US" altLang="zh-CN" dirty="0">
                <a:latin typeface="CourierStd"/>
              </a:rPr>
              <a:t>        continue</a:t>
            </a:r>
            <a:endParaRPr lang="en-US" altLang="zh-CN" dirty="0">
              <a:latin typeface="CourierStd"/>
            </a:endParaRPr>
          </a:p>
          <a:p>
            <a:r>
              <a:rPr lang="en-US" altLang="zh-CN" dirty="0">
                <a:latin typeface="CourierStd"/>
              </a:rPr>
              <a:t>    fi</a:t>
            </a:r>
            <a:endParaRPr lang="en-US" altLang="zh-CN" dirty="0">
              <a:latin typeface="CourierStd"/>
            </a:endParaRPr>
          </a:p>
          <a:p>
            <a:r>
              <a:rPr lang="en-US" altLang="zh-CN" dirty="0">
                <a:latin typeface="CourierStd"/>
              </a:rPr>
              <a:t>    echo "Iteration number: $var1"</a:t>
            </a:r>
            <a:endParaRPr lang="en-US" altLang="zh-CN" dirty="0">
              <a:latin typeface="CourierStd"/>
            </a:endParaRPr>
          </a:p>
          <a:p>
            <a:r>
              <a:rPr lang="en-US" altLang="zh-CN" dirty="0">
                <a:latin typeface="CourierStd"/>
              </a:rPr>
              <a:t>done</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用户定义变量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变量名只能包含字母（</a:t>
            </a:r>
            <a:r>
              <a:rPr lang="en-US" altLang="zh-CN" dirty="0"/>
              <a:t>a </a:t>
            </a:r>
            <a:r>
              <a:rPr lang="zh-CN" altLang="en-US" dirty="0"/>
              <a:t>至 </a:t>
            </a:r>
            <a:r>
              <a:rPr lang="en-US" altLang="zh-CN" dirty="0"/>
              <a:t>z </a:t>
            </a:r>
            <a:r>
              <a:rPr lang="zh-CN" altLang="en-US" dirty="0"/>
              <a:t>或 </a:t>
            </a:r>
            <a:r>
              <a:rPr lang="en-US" altLang="zh-CN" dirty="0"/>
              <a:t>A </a:t>
            </a:r>
            <a:r>
              <a:rPr lang="zh-CN" altLang="en-US" dirty="0"/>
              <a:t>至 </a:t>
            </a:r>
            <a:r>
              <a:rPr lang="en-US" altLang="zh-CN" dirty="0"/>
              <a:t>Z</a:t>
            </a:r>
            <a:r>
              <a:rPr lang="zh-CN" altLang="en-US" dirty="0"/>
              <a:t>）、数字（</a:t>
            </a:r>
            <a:r>
              <a:rPr lang="en-US" altLang="zh-CN" dirty="0"/>
              <a:t>0 </a:t>
            </a:r>
            <a:r>
              <a:rPr lang="zh-CN" altLang="en-US" dirty="0"/>
              <a:t>至 </a:t>
            </a:r>
            <a:r>
              <a:rPr lang="en-US" altLang="zh-CN" dirty="0"/>
              <a:t>9</a:t>
            </a:r>
            <a:r>
              <a:rPr lang="zh-CN" altLang="en-US" dirty="0"/>
              <a:t>）或下划线字符 </a:t>
            </a:r>
            <a:r>
              <a:rPr lang="en-US" altLang="zh-CN" dirty="0"/>
              <a:t>(_)</a:t>
            </a:r>
            <a:endParaRPr lang="en-US" altLang="zh-CN" dirty="0"/>
          </a:p>
          <a:p>
            <a:r>
              <a:rPr lang="en-US" altLang="zh-CN" dirty="0"/>
              <a:t>shell </a:t>
            </a:r>
            <a:r>
              <a:rPr lang="zh-CN" altLang="en-US" dirty="0"/>
              <a:t>脚本中的变量名区分大小写</a:t>
            </a:r>
            <a:endParaRPr lang="en-US" altLang="zh-CN" dirty="0"/>
          </a:p>
          <a:p>
            <a:r>
              <a:rPr lang="zh-CN" altLang="en-US" dirty="0"/>
              <a:t>要访问存储在变量中的值，请在变量名前加上美元符号 </a:t>
            </a:r>
            <a:r>
              <a:rPr lang="en-US" altLang="zh-CN" dirty="0"/>
              <a:t>($) </a:t>
            </a:r>
            <a:br>
              <a:rPr lang="en-US" altLang="zh-CN" dirty="0"/>
            </a:br>
            <a:r>
              <a:rPr lang="en-US" altLang="zh-CN" dirty="0"/>
              <a:t>echo $NAME</a:t>
            </a:r>
            <a:endParaRPr lang="en-US" altLang="zh-CN" dirty="0"/>
          </a:p>
          <a:p>
            <a:r>
              <a:rPr lang="zh-CN" altLang="en-US" dirty="0"/>
              <a:t>大括号用于区分变量名和连接在一起的字符串。 </a:t>
            </a:r>
            <a:br>
              <a:rPr lang="en-US" altLang="zh-CN" dirty="0"/>
            </a:br>
            <a:r>
              <a:rPr lang="en-US" altLang="zh-CN" dirty="0"/>
              <a:t>echo ${city}</a:t>
            </a:r>
            <a:r>
              <a:rPr lang="en-US" altLang="zh-CN" dirty="0" err="1"/>
              <a:t>abc</a:t>
            </a:r>
            <a:endParaRPr lang="en-US" altLang="zh-CN" dirty="0"/>
          </a:p>
          <a:p>
            <a:r>
              <a:rPr lang="zh-CN" altLang="en-US" dirty="0"/>
              <a:t>变量可以包含命令的输出</a:t>
            </a:r>
            <a:br>
              <a:rPr lang="en-US" altLang="zh-CN" dirty="0"/>
            </a:br>
            <a:r>
              <a:rPr lang="en-US" altLang="zh-CN" dirty="0"/>
              <a:t>MYDATE=$(date) </a:t>
            </a:r>
            <a:br>
              <a:rPr lang="en-US" altLang="zh-CN" dirty="0"/>
            </a:br>
            <a:r>
              <a:rPr lang="en-US" altLang="zh-CN" dirty="0"/>
              <a:t>MACHINE=`</a:t>
            </a:r>
            <a:r>
              <a:rPr lang="en-US" altLang="zh-CN" dirty="0" err="1"/>
              <a:t>uname</a:t>
            </a:r>
            <a:r>
              <a:rPr lang="en-US" altLang="zh-CN" dirty="0"/>
              <a:t> -n` </a:t>
            </a:r>
            <a:br>
              <a:rPr lang="en-US" altLang="zh-CN" dirty="0"/>
            </a:br>
            <a:r>
              <a:rPr lang="en-US" altLang="zh-CN" dirty="0"/>
              <a:t>NUM_FILES=$(/bin/ls | </a:t>
            </a:r>
            <a:r>
              <a:rPr lang="en-US" altLang="zh-CN" dirty="0" err="1"/>
              <a:t>wc</a:t>
            </a:r>
            <a:r>
              <a:rPr lang="en-US" altLang="zh-CN" dirty="0"/>
              <a:t> -l)</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Processing the Output of a Loop</a:t>
            </a:r>
            <a:endParaRPr lang="zh-CN" altLang="en-US" dirty="0"/>
          </a:p>
        </p:txBody>
      </p:sp>
      <p:sp>
        <p:nvSpPr>
          <p:cNvPr id="4" name="矩形 3"/>
          <p:cNvSpPr/>
          <p:nvPr/>
        </p:nvSpPr>
        <p:spPr>
          <a:xfrm>
            <a:off x="1044633" y="1604326"/>
            <a:ext cx="7118465" cy="2585323"/>
          </a:xfrm>
          <a:prstGeom prst="rect">
            <a:avLst/>
          </a:prstGeom>
        </p:spPr>
        <p:txBody>
          <a:bodyPr wrap="square">
            <a:spAutoFit/>
          </a:bodyPr>
          <a:lstStyle/>
          <a:p>
            <a:r>
              <a:rPr lang="en-US" altLang="zh-CN" dirty="0">
                <a:latin typeface="CourierStd"/>
              </a:rPr>
              <a:t>for file in /home/rich/*</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if [ -d "$file" ]</a:t>
            </a:r>
            <a:endParaRPr lang="en-US" altLang="zh-CN" dirty="0">
              <a:latin typeface="CourierStd"/>
            </a:endParaRPr>
          </a:p>
          <a:p>
            <a:r>
              <a:rPr lang="en-US" altLang="zh-CN" dirty="0">
                <a:latin typeface="CourierStd"/>
              </a:rPr>
              <a:t>    then</a:t>
            </a:r>
            <a:endParaRPr lang="en-US" altLang="zh-CN" dirty="0">
              <a:latin typeface="CourierStd"/>
            </a:endParaRPr>
          </a:p>
          <a:p>
            <a:r>
              <a:rPr lang="en-US" altLang="zh-CN" dirty="0">
                <a:latin typeface="CourierStd"/>
              </a:rPr>
              <a:t>        echo "$file is a directory"</a:t>
            </a:r>
            <a:endParaRPr lang="en-US" altLang="zh-CN" dirty="0">
              <a:latin typeface="CourierStd"/>
            </a:endParaRPr>
          </a:p>
          <a:p>
            <a:r>
              <a:rPr lang="en-US" altLang="zh-CN" dirty="0">
                <a:latin typeface="CourierStd"/>
              </a:rPr>
              <a:t>    </a:t>
            </a:r>
            <a:r>
              <a:rPr lang="en-US" altLang="zh-CN" dirty="0" err="1">
                <a:latin typeface="CourierStd"/>
              </a:rPr>
              <a:t>elif</a:t>
            </a:r>
            <a:endParaRPr lang="en-US" altLang="zh-CN" dirty="0">
              <a:latin typeface="CourierStd"/>
            </a:endParaRPr>
          </a:p>
          <a:p>
            <a:r>
              <a:rPr lang="en-US" altLang="zh-CN" dirty="0">
                <a:latin typeface="CourierStd"/>
              </a:rPr>
              <a:t>        echo "$file is a file"</a:t>
            </a:r>
            <a:endParaRPr lang="en-US" altLang="zh-CN" dirty="0">
              <a:latin typeface="CourierStd"/>
            </a:endParaRPr>
          </a:p>
          <a:p>
            <a:r>
              <a:rPr lang="en-US" altLang="zh-CN" dirty="0">
                <a:latin typeface="CourierStd"/>
              </a:rPr>
              <a:t>    fi</a:t>
            </a:r>
            <a:endParaRPr lang="en-US" altLang="zh-CN" dirty="0">
              <a:latin typeface="CourierStd"/>
            </a:endParaRPr>
          </a:p>
          <a:p>
            <a:r>
              <a:rPr lang="en-US" altLang="zh-CN" dirty="0">
                <a:latin typeface="CourierStd"/>
              </a:rPr>
              <a:t>done &gt; output.txt</a:t>
            </a:r>
            <a:endParaRPr lang="zh-CN" altLang="en-US" dirty="0"/>
          </a:p>
        </p:txBody>
      </p:sp>
      <p:sp>
        <p:nvSpPr>
          <p:cNvPr id="5" name="矩形 4"/>
          <p:cNvSpPr/>
          <p:nvPr/>
        </p:nvSpPr>
        <p:spPr>
          <a:xfrm>
            <a:off x="1044633" y="4671582"/>
            <a:ext cx="6096000" cy="2031325"/>
          </a:xfrm>
          <a:prstGeom prst="rect">
            <a:avLst/>
          </a:prstGeom>
        </p:spPr>
        <p:txBody>
          <a:bodyPr>
            <a:spAutoFit/>
          </a:bodyPr>
          <a:lstStyle/>
          <a:p>
            <a:r>
              <a:rPr lang="en-US" altLang="zh-CN" dirty="0"/>
              <a:t>#!/bin/bash</a:t>
            </a:r>
            <a:endParaRPr lang="en-US" altLang="zh-CN" dirty="0">
              <a:latin typeface="CourierStd"/>
            </a:endParaRPr>
          </a:p>
          <a:p>
            <a:r>
              <a:rPr lang="en-US" altLang="zh-CN" dirty="0">
                <a:latin typeface="CourierStd"/>
              </a:rPr>
              <a:t># piping a loop to another command</a:t>
            </a:r>
            <a:endParaRPr lang="en-US" altLang="zh-CN" dirty="0">
              <a:latin typeface="CourierStd"/>
            </a:endParaRPr>
          </a:p>
          <a:p>
            <a:r>
              <a:rPr lang="en-US" altLang="zh-CN" dirty="0">
                <a:latin typeface="CourierStd"/>
              </a:rPr>
              <a:t>for state in "North Dakota" Connecticut Illinois Alabama Tennessee</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"$state is the next place to go"</a:t>
            </a:r>
            <a:endParaRPr lang="en-US" altLang="zh-CN" dirty="0">
              <a:latin typeface="CourierStd"/>
            </a:endParaRPr>
          </a:p>
          <a:p>
            <a:r>
              <a:rPr lang="en-US" altLang="zh-CN" dirty="0">
                <a:latin typeface="CourierStd"/>
              </a:rPr>
              <a:t>done | sort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3658" y="1163782"/>
            <a:ext cx="7930342" cy="2308324"/>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 process new user accounts</a:t>
            </a:r>
            <a:endParaRPr lang="en-US" altLang="zh-CN" dirty="0">
              <a:latin typeface="CourierStd"/>
            </a:endParaRPr>
          </a:p>
          <a:p>
            <a:r>
              <a:rPr lang="en-US" altLang="zh-CN" dirty="0">
                <a:latin typeface="CourierStd"/>
              </a:rPr>
              <a:t>input="users.csv"</a:t>
            </a:r>
            <a:endParaRPr lang="en-US" altLang="zh-CN" dirty="0">
              <a:latin typeface="CourierStd"/>
            </a:endParaRPr>
          </a:p>
          <a:p>
            <a:r>
              <a:rPr lang="en-US" altLang="zh-CN" dirty="0">
                <a:latin typeface="CourierStd"/>
              </a:rPr>
              <a:t>while IFS=',' read -r </a:t>
            </a:r>
            <a:r>
              <a:rPr lang="en-US" altLang="zh-CN" dirty="0" err="1">
                <a:latin typeface="CourierStd"/>
              </a:rPr>
              <a:t>userid</a:t>
            </a:r>
            <a:r>
              <a:rPr lang="en-US" altLang="zh-CN" dirty="0">
                <a:latin typeface="CourierStd"/>
              </a:rPr>
              <a:t> name</a:t>
            </a:r>
            <a:endParaRPr lang="en-US" altLang="zh-CN" dirty="0">
              <a:latin typeface="CourierStd"/>
            </a:endParaRPr>
          </a:p>
          <a:p>
            <a:r>
              <a:rPr lang="en-US" altLang="zh-CN" dirty="0">
                <a:latin typeface="CourierStd"/>
              </a:rPr>
              <a:t>do</a:t>
            </a:r>
            <a:endParaRPr lang="en-US" altLang="zh-CN" dirty="0">
              <a:latin typeface="CourierStd"/>
            </a:endParaRPr>
          </a:p>
          <a:p>
            <a:r>
              <a:rPr lang="en-US" altLang="zh-CN" dirty="0">
                <a:latin typeface="CourierStd"/>
              </a:rPr>
              <a:t>    echo "adding $</a:t>
            </a:r>
            <a:r>
              <a:rPr lang="en-US" altLang="zh-CN" dirty="0" err="1">
                <a:latin typeface="CourierStd"/>
              </a:rPr>
              <a:t>userid</a:t>
            </a:r>
            <a:r>
              <a:rPr lang="en-US" altLang="zh-CN" dirty="0">
                <a:latin typeface="CourierStd"/>
              </a:rPr>
              <a:t>"</a:t>
            </a:r>
            <a:endParaRPr lang="en-US" altLang="zh-CN" dirty="0">
              <a:latin typeface="CourierStd"/>
            </a:endParaRPr>
          </a:p>
          <a:p>
            <a:r>
              <a:rPr lang="en-US" altLang="zh-CN" dirty="0">
                <a:latin typeface="CourierStd"/>
              </a:rPr>
              <a:t>    </a:t>
            </a:r>
            <a:r>
              <a:rPr lang="en-US" altLang="zh-CN" dirty="0" err="1">
                <a:latin typeface="CourierStd"/>
              </a:rPr>
              <a:t>useradd</a:t>
            </a:r>
            <a:r>
              <a:rPr lang="en-US" altLang="zh-CN" dirty="0">
                <a:latin typeface="CourierStd"/>
              </a:rPr>
              <a:t> -c "$name" -m $</a:t>
            </a:r>
            <a:r>
              <a:rPr lang="en-US" altLang="zh-CN" dirty="0" err="1">
                <a:latin typeface="CourierStd"/>
              </a:rPr>
              <a:t>userid</a:t>
            </a:r>
            <a:endParaRPr lang="en-US" altLang="zh-CN" dirty="0">
              <a:latin typeface="CourierStd"/>
            </a:endParaRPr>
          </a:p>
          <a:p>
            <a:r>
              <a:rPr lang="en-US" altLang="zh-CN" dirty="0">
                <a:latin typeface="CourierStd"/>
              </a:rPr>
              <a:t>done &lt; "$input"</a:t>
            </a:r>
            <a:endParaRPr lang="zh-CN" altLang="en-US" dirty="0"/>
          </a:p>
        </p:txBody>
      </p:sp>
      <p:sp>
        <p:nvSpPr>
          <p:cNvPr id="3" name="矩形 2"/>
          <p:cNvSpPr/>
          <p:nvPr/>
        </p:nvSpPr>
        <p:spPr>
          <a:xfrm>
            <a:off x="6096000" y="581200"/>
            <a:ext cx="6096000" cy="3970318"/>
          </a:xfrm>
          <a:prstGeom prst="rect">
            <a:avLst/>
          </a:prstGeom>
        </p:spPr>
        <p:txBody>
          <a:bodyPr>
            <a:spAutoFit/>
          </a:bodyPr>
          <a:lstStyle/>
          <a:p>
            <a:r>
              <a:rPr lang="en-US" altLang="zh-CN" dirty="0"/>
              <a:t>#!/bin/bash</a:t>
            </a:r>
            <a:endParaRPr lang="en-US" altLang="zh-CN" dirty="0"/>
          </a:p>
          <a:p>
            <a:r>
              <a:rPr lang="en-US" altLang="zh-CN" dirty="0"/>
              <a:t># finding files in the PATH</a:t>
            </a:r>
            <a:endParaRPr lang="en-US" altLang="zh-CN" dirty="0"/>
          </a:p>
          <a:p>
            <a:r>
              <a:rPr lang="en-US" altLang="zh-CN" dirty="0"/>
              <a:t>IFS=:</a:t>
            </a:r>
            <a:endParaRPr lang="en-US" altLang="zh-CN" dirty="0"/>
          </a:p>
          <a:p>
            <a:r>
              <a:rPr lang="en-US" altLang="zh-CN" dirty="0"/>
              <a:t>for folder in $PATH</a:t>
            </a:r>
            <a:endParaRPr lang="en-US" altLang="zh-CN" dirty="0"/>
          </a:p>
          <a:p>
            <a:r>
              <a:rPr lang="en-US" altLang="zh-CN" dirty="0"/>
              <a:t>do</a:t>
            </a:r>
            <a:endParaRPr lang="en-US" altLang="zh-CN" dirty="0"/>
          </a:p>
          <a:p>
            <a:r>
              <a:rPr lang="en-US" altLang="zh-CN" dirty="0"/>
              <a:t>    echo "$folder:"</a:t>
            </a:r>
            <a:endParaRPr lang="en-US" altLang="zh-CN" dirty="0"/>
          </a:p>
          <a:p>
            <a:r>
              <a:rPr lang="en-US" altLang="zh-CN" dirty="0"/>
              <a:t> for file in $folder/*</a:t>
            </a:r>
            <a:endParaRPr lang="en-US" altLang="zh-CN" dirty="0"/>
          </a:p>
          <a:p>
            <a:r>
              <a:rPr lang="en-US" altLang="zh-CN" dirty="0"/>
              <a:t> do</a:t>
            </a:r>
            <a:endParaRPr lang="en-US" altLang="zh-CN" dirty="0"/>
          </a:p>
          <a:p>
            <a:r>
              <a:rPr lang="en-US" altLang="zh-CN" dirty="0"/>
              <a:t>    if [ -x $file ]</a:t>
            </a:r>
            <a:endParaRPr lang="en-US" altLang="zh-CN" dirty="0"/>
          </a:p>
          <a:p>
            <a:r>
              <a:rPr lang="en-US" altLang="zh-CN" dirty="0"/>
              <a:t>    then</a:t>
            </a:r>
            <a:endParaRPr lang="en-US" altLang="zh-CN" dirty="0"/>
          </a:p>
          <a:p>
            <a:r>
              <a:rPr lang="en-US" altLang="zh-CN" dirty="0"/>
              <a:t>       echo " $file"</a:t>
            </a:r>
            <a:endParaRPr lang="en-US" altLang="zh-CN" dirty="0"/>
          </a:p>
          <a:p>
            <a:r>
              <a:rPr lang="en-US" altLang="zh-CN" dirty="0"/>
              <a:t>    fi</a:t>
            </a:r>
            <a:endParaRPr lang="en-US" altLang="zh-CN" dirty="0"/>
          </a:p>
          <a:p>
            <a:r>
              <a:rPr lang="en-US" altLang="zh-CN" dirty="0"/>
              <a:t> done</a:t>
            </a:r>
            <a:endParaRPr lang="en-US" altLang="zh-CN" dirty="0"/>
          </a:p>
          <a:p>
            <a:r>
              <a:rPr lang="en-US" altLang="zh-CN" dirty="0"/>
              <a:t>done</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Handling User Input</a:t>
            </a:r>
            <a:endParaRPr lang="zh-CN" altLang="en-US" dirty="0"/>
          </a:p>
        </p:txBody>
      </p:sp>
      <p:sp>
        <p:nvSpPr>
          <p:cNvPr id="3" name="内容占位符 2"/>
          <p:cNvSpPr>
            <a:spLocks noGrp="1"/>
          </p:cNvSpPr>
          <p:nvPr>
            <p:ph idx="1"/>
          </p:nvPr>
        </p:nvSpPr>
        <p:spPr/>
        <p:txBody>
          <a:bodyPr/>
          <a:lstStyle/>
          <a:p>
            <a:r>
              <a:rPr lang="en-US" altLang="zh-CN" dirty="0"/>
              <a:t>Passing parameters</a:t>
            </a:r>
            <a:endParaRPr lang="en-US" altLang="zh-CN" dirty="0"/>
          </a:p>
          <a:p>
            <a:r>
              <a:rPr lang="en-US" altLang="zh-CN" dirty="0"/>
              <a:t>Tracking parameters</a:t>
            </a:r>
            <a:endParaRPr lang="en-US" altLang="zh-CN" dirty="0"/>
          </a:p>
          <a:p>
            <a:r>
              <a:rPr lang="en-US" altLang="zh-CN" dirty="0"/>
              <a:t>Being shifty</a:t>
            </a:r>
            <a:endParaRPr lang="en-US" altLang="zh-CN" dirty="0"/>
          </a:p>
          <a:p>
            <a:r>
              <a:rPr lang="en-US" altLang="zh-CN" dirty="0"/>
              <a:t>Working with options</a:t>
            </a:r>
            <a:endParaRPr lang="en-US" altLang="zh-CN" dirty="0"/>
          </a:p>
          <a:p>
            <a:r>
              <a:rPr lang="en-US" altLang="zh-CN" dirty="0"/>
              <a:t>Standardizing options</a:t>
            </a:r>
            <a:endParaRPr lang="en-US" altLang="zh-CN" dirty="0"/>
          </a:p>
          <a:p>
            <a:r>
              <a:rPr lang="en-US" altLang="zh-CN" dirty="0"/>
              <a:t>Getting user input</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Passing Parameters</a:t>
            </a:r>
            <a:endParaRPr lang="zh-CN" altLang="en-US" dirty="0"/>
          </a:p>
        </p:txBody>
      </p:sp>
      <p:sp>
        <p:nvSpPr>
          <p:cNvPr id="4" name="Rectangle 4"/>
          <p:cNvSpPr>
            <a:spLocks noChangeArrowheads="1"/>
          </p:cNvSpPr>
          <p:nvPr/>
        </p:nvSpPr>
        <p:spPr bwMode="auto">
          <a:xfrm>
            <a:off x="838200" y="1493636"/>
            <a:ext cx="8713788" cy="369411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#!/bin/bash</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 </a:t>
            </a:r>
            <a:r>
              <a:rPr lang="en-US" altLang="zh-CN" b="1" dirty="0" err="1">
                <a:solidFill>
                  <a:srgbClr val="0000CC"/>
                </a:solidFill>
                <a:latin typeface="Courier New" panose="02070309020205020404" pitchFamily="49" charset="0"/>
              </a:rPr>
              <a:t>ScriptName</a:t>
            </a:r>
            <a:r>
              <a:rPr lang="en-US" altLang="zh-CN" b="1" dirty="0">
                <a:solidFill>
                  <a:srgbClr val="0000CC"/>
                </a:solidFill>
                <a:latin typeface="Courier New" panose="02070309020205020404" pitchFamily="49" charset="0"/>
              </a:rPr>
              <a:t>: vartest.sh</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 To test Positional Parameters &amp; Special Parameters.</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a:t>
            </a:r>
            <a:r>
              <a:rPr lang="en-US" altLang="zh-CN" b="1" dirty="0" err="1">
                <a:solidFill>
                  <a:srgbClr val="0000CC"/>
                </a:solidFill>
                <a:latin typeface="Courier New" panose="02070309020205020404" pitchFamily="49" charset="0"/>
              </a:rPr>
              <a:t>Hello,$USER,the</a:t>
            </a:r>
            <a:r>
              <a:rPr lang="en-US" altLang="zh-CN" b="1" dirty="0">
                <a:solidFill>
                  <a:srgbClr val="0000CC"/>
                </a:solidFill>
                <a:latin typeface="Courier New" panose="02070309020205020404" pitchFamily="49" charset="0"/>
              </a:rPr>
              <a:t> output of this script are as follows:"</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"The script name is                    : $(</a:t>
            </a:r>
            <a:r>
              <a:rPr lang="en-US" altLang="zh-CN" b="1" dirty="0" err="1">
                <a:solidFill>
                  <a:srgbClr val="0000CC"/>
                </a:solidFill>
                <a:latin typeface="Courier New" panose="02070309020205020404" pitchFamily="49" charset="0"/>
              </a:rPr>
              <a:t>basename</a:t>
            </a:r>
            <a:r>
              <a:rPr lang="en-US" altLang="zh-CN" b="1" dirty="0">
                <a:solidFill>
                  <a:srgbClr val="0000CC"/>
                </a:solidFill>
                <a:latin typeface="Courier New" panose="02070309020205020404" pitchFamily="49" charset="0"/>
              </a:rPr>
              <a:t> $0)"</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"The first </a:t>
            </a:r>
            <a:r>
              <a:rPr lang="en-US" altLang="zh-CN" b="1" dirty="0" err="1">
                <a:solidFill>
                  <a:srgbClr val="0000CC"/>
                </a:solidFill>
                <a:latin typeface="Courier New" panose="02070309020205020404" pitchFamily="49" charset="0"/>
              </a:rPr>
              <a:t>param</a:t>
            </a:r>
            <a:r>
              <a:rPr lang="en-US" altLang="zh-CN" b="1" dirty="0">
                <a:solidFill>
                  <a:srgbClr val="0000CC"/>
                </a:solidFill>
                <a:latin typeface="Courier New" panose="02070309020205020404" pitchFamily="49" charset="0"/>
              </a:rPr>
              <a:t> of the script is      : $1"</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"The second </a:t>
            </a:r>
            <a:r>
              <a:rPr lang="en-US" altLang="zh-CN" b="1" dirty="0" err="1">
                <a:solidFill>
                  <a:srgbClr val="0000CC"/>
                </a:solidFill>
                <a:latin typeface="Courier New" panose="02070309020205020404" pitchFamily="49" charset="0"/>
              </a:rPr>
              <a:t>param</a:t>
            </a:r>
            <a:r>
              <a:rPr lang="en-US" altLang="zh-CN" b="1" dirty="0">
                <a:solidFill>
                  <a:srgbClr val="0000CC"/>
                </a:solidFill>
                <a:latin typeface="Courier New" panose="02070309020205020404" pitchFamily="49" charset="0"/>
              </a:rPr>
              <a:t> of the script is     : $2"</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"The tenth </a:t>
            </a:r>
            <a:r>
              <a:rPr lang="en-US" altLang="zh-CN" b="1" dirty="0" err="1">
                <a:solidFill>
                  <a:srgbClr val="0000CC"/>
                </a:solidFill>
                <a:latin typeface="Courier New" panose="02070309020205020404" pitchFamily="49" charset="0"/>
              </a:rPr>
              <a:t>param</a:t>
            </a:r>
            <a:r>
              <a:rPr lang="en-US" altLang="zh-CN" b="1" dirty="0">
                <a:solidFill>
                  <a:srgbClr val="0000CC"/>
                </a:solidFill>
                <a:latin typeface="Courier New" panose="02070309020205020404" pitchFamily="49" charset="0"/>
              </a:rPr>
              <a:t> of the script is      : ${10}"</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"All the </a:t>
            </a:r>
            <a:r>
              <a:rPr lang="en-US" altLang="zh-CN" b="1" dirty="0" err="1">
                <a:solidFill>
                  <a:srgbClr val="0000CC"/>
                </a:solidFill>
                <a:latin typeface="Courier New" panose="02070309020205020404" pitchFamily="49" charset="0"/>
              </a:rPr>
              <a:t>params</a:t>
            </a:r>
            <a:r>
              <a:rPr lang="en-US" altLang="zh-CN" b="1" dirty="0">
                <a:solidFill>
                  <a:srgbClr val="0000CC"/>
                </a:solidFill>
                <a:latin typeface="Courier New" panose="02070309020205020404" pitchFamily="49" charset="0"/>
              </a:rPr>
              <a:t> you input are          : $@"</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"All the </a:t>
            </a:r>
            <a:r>
              <a:rPr lang="en-US" altLang="zh-CN" b="1" dirty="0" err="1">
                <a:solidFill>
                  <a:srgbClr val="0000CC"/>
                </a:solidFill>
                <a:latin typeface="Courier New" panose="02070309020205020404" pitchFamily="49" charset="0"/>
              </a:rPr>
              <a:t>params</a:t>
            </a:r>
            <a:r>
              <a:rPr lang="en-US" altLang="zh-CN" b="1" dirty="0">
                <a:solidFill>
                  <a:srgbClr val="0000CC"/>
                </a:solidFill>
                <a:latin typeface="Courier New" panose="02070309020205020404" pitchFamily="49" charset="0"/>
              </a:rPr>
              <a:t> you input are          : $*"</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"The number of the </a:t>
            </a:r>
            <a:r>
              <a:rPr lang="en-US" altLang="zh-CN" b="1" dirty="0" err="1">
                <a:solidFill>
                  <a:srgbClr val="0000CC"/>
                </a:solidFill>
                <a:latin typeface="Courier New" panose="02070309020205020404" pitchFamily="49" charset="0"/>
              </a:rPr>
              <a:t>params</a:t>
            </a:r>
            <a:r>
              <a:rPr lang="en-US" altLang="zh-CN" b="1" dirty="0">
                <a:solidFill>
                  <a:srgbClr val="0000CC"/>
                </a:solidFill>
                <a:latin typeface="Courier New" panose="02070309020205020404" pitchFamily="49" charset="0"/>
              </a:rPr>
              <a:t> you input are: $#"</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"The process ID for this script is     : $$"</a:t>
            </a:r>
            <a:endParaRPr lang="en-US" altLang="zh-CN" b="1" dirty="0">
              <a:solidFill>
                <a:srgbClr val="0000CC"/>
              </a:solidFill>
              <a:latin typeface="Courier New" panose="02070309020205020404" pitchFamily="49" charset="0"/>
            </a:endParaRPr>
          </a:p>
          <a:p>
            <a:pPr>
              <a:buClr>
                <a:srgbClr val="FF3300"/>
              </a:buClr>
              <a:buFont typeface="Wingdings" panose="05000000000000000000" pitchFamily="2" charset="2"/>
              <a:buNone/>
              <a:defRPr/>
            </a:pPr>
            <a:r>
              <a:rPr lang="en-US" altLang="zh-CN" b="1" dirty="0">
                <a:solidFill>
                  <a:srgbClr val="0000CC"/>
                </a:solidFill>
                <a:latin typeface="Courier New" panose="02070309020205020404" pitchFamily="49" charset="0"/>
              </a:rPr>
              <a:t>echo "The exit status of this script is     : $?”</a:t>
            </a:r>
            <a:endParaRPr lang="en-US" altLang="zh-CN" b="1" dirty="0">
              <a:solidFill>
                <a:srgbClr val="0000CC"/>
              </a:solidFill>
              <a:latin typeface="Courier New" panose="02070309020205020404" pitchFamily="49" charset="0"/>
            </a:endParaRPr>
          </a:p>
        </p:txBody>
      </p:sp>
      <p:sp>
        <p:nvSpPr>
          <p:cNvPr id="5" name="矩形 4"/>
          <p:cNvSpPr/>
          <p:nvPr/>
        </p:nvSpPr>
        <p:spPr>
          <a:xfrm>
            <a:off x="451248" y="5455689"/>
            <a:ext cx="4373313" cy="369332"/>
          </a:xfrm>
          <a:prstGeom prst="rect">
            <a:avLst/>
          </a:prstGeom>
        </p:spPr>
        <p:txBody>
          <a:bodyPr wrap="none">
            <a:spAutoFit/>
          </a:bodyPr>
          <a:lstStyle/>
          <a:p>
            <a:pPr lvl="1">
              <a:buFont typeface="Wingdings" panose="05000000000000000000" pitchFamily="2" charset="2"/>
              <a:buNone/>
              <a:defRPr/>
            </a:pPr>
            <a:r>
              <a:rPr lang="en-US" altLang="zh-CN" b="1" dirty="0">
                <a:solidFill>
                  <a:schemeClr val="accent6">
                    <a:lumMod val="75000"/>
                  </a:schemeClr>
                </a:solidFill>
              </a:rPr>
              <a:t>$ ./</a:t>
            </a:r>
            <a:r>
              <a:rPr lang="pt-BR" altLang="zh-CN" b="1" dirty="0">
                <a:solidFill>
                  <a:schemeClr val="accent6">
                    <a:lumMod val="75000"/>
                  </a:schemeClr>
                </a:solidFill>
              </a:rPr>
              <a:t>vartest.sh 1 ‘2 3’ 4 5 a b c d e f g</a:t>
            </a:r>
            <a:endParaRPr lang="zh-CN" altLang="en-US"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测试参数</a:t>
            </a:r>
            <a:endParaRPr lang="zh-CN" altLang="en-US" dirty="0"/>
          </a:p>
        </p:txBody>
      </p:sp>
      <p:sp>
        <p:nvSpPr>
          <p:cNvPr id="5" name="矩形 4"/>
          <p:cNvSpPr/>
          <p:nvPr/>
        </p:nvSpPr>
        <p:spPr>
          <a:xfrm>
            <a:off x="1038046" y="1580911"/>
            <a:ext cx="6096000" cy="4801314"/>
          </a:xfrm>
          <a:prstGeom prst="rect">
            <a:avLst/>
          </a:prstGeom>
        </p:spPr>
        <p:txBody>
          <a:bodyPr>
            <a:spAutoFit/>
          </a:bodyPr>
          <a:lstStyle/>
          <a:p>
            <a:r>
              <a:rPr lang="en-US" altLang="zh-CN" dirty="0"/>
              <a:t>$ cat test6.sh</a:t>
            </a:r>
            <a:endParaRPr lang="en-US" altLang="zh-CN" dirty="0"/>
          </a:p>
          <a:p>
            <a:r>
              <a:rPr lang="en-US" altLang="zh-CN" dirty="0"/>
              <a:t>#!/bin/bash </a:t>
            </a:r>
            <a:endParaRPr lang="en-US" altLang="zh-CN" dirty="0"/>
          </a:p>
          <a:p>
            <a:r>
              <a:rPr lang="en-US" altLang="zh-CN" dirty="0"/>
              <a:t># Testing a Multi-function script </a:t>
            </a:r>
            <a:endParaRPr lang="en-US" altLang="zh-CN" dirty="0"/>
          </a:p>
          <a:p>
            <a:r>
              <a:rPr lang="en-US" altLang="zh-CN" dirty="0"/>
              <a:t># </a:t>
            </a:r>
            <a:endParaRPr lang="en-US" altLang="zh-CN" dirty="0"/>
          </a:p>
          <a:p>
            <a:r>
              <a:rPr lang="en-US" altLang="zh-CN" dirty="0"/>
              <a:t>name=$(</a:t>
            </a:r>
            <a:r>
              <a:rPr lang="en-US" altLang="zh-CN" dirty="0" err="1"/>
              <a:t>basename</a:t>
            </a:r>
            <a:r>
              <a:rPr lang="en-US" altLang="zh-CN" dirty="0"/>
              <a:t> $0) </a:t>
            </a:r>
            <a:endParaRPr lang="en-US" altLang="zh-CN" dirty="0"/>
          </a:p>
          <a:p>
            <a:r>
              <a:rPr lang="en-US" altLang="zh-CN" dirty="0"/>
              <a:t># </a:t>
            </a:r>
            <a:endParaRPr lang="en-US" altLang="zh-CN" dirty="0"/>
          </a:p>
          <a:p>
            <a:r>
              <a:rPr lang="en-US" altLang="zh-CN" dirty="0"/>
              <a:t>if [ $name = "</a:t>
            </a:r>
            <a:r>
              <a:rPr lang="en-US" altLang="zh-CN" dirty="0" err="1"/>
              <a:t>addem</a:t>
            </a:r>
            <a:r>
              <a:rPr lang="en-US" altLang="zh-CN" dirty="0"/>
              <a:t>" ] </a:t>
            </a:r>
            <a:endParaRPr lang="en-US" altLang="zh-CN" dirty="0"/>
          </a:p>
          <a:p>
            <a:r>
              <a:rPr lang="en-US" altLang="zh-CN" dirty="0"/>
              <a:t>then </a:t>
            </a:r>
            <a:endParaRPr lang="en-US" altLang="zh-CN" dirty="0"/>
          </a:p>
          <a:p>
            <a:r>
              <a:rPr lang="en-US" altLang="zh-CN" dirty="0"/>
              <a:t>        total=$[ $1 + $2 ] </a:t>
            </a:r>
            <a:endParaRPr lang="en-US" altLang="zh-CN" dirty="0"/>
          </a:p>
          <a:p>
            <a:r>
              <a:rPr lang="en-US" altLang="zh-CN" dirty="0"/>
              <a:t># </a:t>
            </a:r>
            <a:endParaRPr lang="en-US" altLang="zh-CN" dirty="0"/>
          </a:p>
          <a:p>
            <a:r>
              <a:rPr lang="en-US" altLang="zh-CN" dirty="0" err="1"/>
              <a:t>elif</a:t>
            </a:r>
            <a:r>
              <a:rPr lang="en-US" altLang="zh-CN" dirty="0"/>
              <a:t> [ $name = "</a:t>
            </a:r>
            <a:r>
              <a:rPr lang="en-US" altLang="zh-CN" dirty="0" err="1"/>
              <a:t>multem</a:t>
            </a:r>
            <a:r>
              <a:rPr lang="en-US" altLang="zh-CN" dirty="0"/>
              <a:t>" ] </a:t>
            </a:r>
            <a:endParaRPr lang="en-US" altLang="zh-CN" dirty="0"/>
          </a:p>
          <a:p>
            <a:r>
              <a:rPr lang="en-US" altLang="zh-CN" dirty="0"/>
              <a:t>then </a:t>
            </a:r>
            <a:endParaRPr lang="en-US" altLang="zh-CN" dirty="0"/>
          </a:p>
          <a:p>
            <a:r>
              <a:rPr lang="en-US" altLang="zh-CN" dirty="0"/>
              <a:t>       total=$[ $1 * $2 ] </a:t>
            </a:r>
            <a:endParaRPr lang="en-US" altLang="zh-CN" dirty="0"/>
          </a:p>
          <a:p>
            <a:r>
              <a:rPr lang="en-US" altLang="zh-CN" dirty="0"/>
              <a:t>fi </a:t>
            </a:r>
            <a:endParaRPr lang="en-US" altLang="zh-CN" dirty="0"/>
          </a:p>
          <a:p>
            <a:r>
              <a:rPr lang="en-US" altLang="zh-CN" dirty="0"/>
              <a:t># </a:t>
            </a:r>
            <a:endParaRPr lang="en-US" altLang="zh-CN" dirty="0"/>
          </a:p>
          <a:p>
            <a:r>
              <a:rPr lang="en-US" altLang="zh-CN" dirty="0"/>
              <a:t>echo </a:t>
            </a:r>
            <a:endParaRPr lang="en-US" altLang="zh-CN" dirty="0"/>
          </a:p>
          <a:p>
            <a:r>
              <a:rPr lang="en-US" altLang="zh-CN" dirty="0"/>
              <a:t>echo The calculated value is $total </a:t>
            </a:r>
            <a:endParaRPr lang="zh-CN" altLang="en-US" dirty="0"/>
          </a:p>
        </p:txBody>
      </p:sp>
      <p:sp>
        <p:nvSpPr>
          <p:cNvPr id="6" name="矩形 5"/>
          <p:cNvSpPr/>
          <p:nvPr/>
        </p:nvSpPr>
        <p:spPr>
          <a:xfrm>
            <a:off x="6878068" y="1838229"/>
            <a:ext cx="4086106" cy="1477328"/>
          </a:xfrm>
          <a:prstGeom prst="rect">
            <a:avLst/>
          </a:prstGeom>
        </p:spPr>
        <p:txBody>
          <a:bodyPr wrap="square">
            <a:spAutoFit/>
          </a:bodyPr>
          <a:lstStyle/>
          <a:p>
            <a:r>
              <a:rPr lang="en-US" altLang="zh-CN" dirty="0" err="1"/>
              <a:t>cp</a:t>
            </a:r>
            <a:r>
              <a:rPr lang="en-US" altLang="zh-CN" dirty="0"/>
              <a:t> test6.sh </a:t>
            </a:r>
            <a:r>
              <a:rPr lang="en-US" altLang="zh-CN" dirty="0" err="1"/>
              <a:t>addem</a:t>
            </a:r>
            <a:r>
              <a:rPr lang="en-US" altLang="zh-CN" dirty="0"/>
              <a:t> </a:t>
            </a:r>
            <a:endParaRPr lang="en-US" altLang="zh-CN" dirty="0"/>
          </a:p>
          <a:p>
            <a:r>
              <a:rPr lang="en-US" altLang="zh-CN" dirty="0" err="1"/>
              <a:t>chmod</a:t>
            </a:r>
            <a:r>
              <a:rPr lang="en-US" altLang="zh-CN" dirty="0"/>
              <a:t> </a:t>
            </a:r>
            <a:r>
              <a:rPr lang="en-US" altLang="zh-CN" dirty="0" err="1"/>
              <a:t>u+x</a:t>
            </a:r>
            <a:r>
              <a:rPr lang="en-US" altLang="zh-CN" dirty="0"/>
              <a:t> </a:t>
            </a:r>
            <a:r>
              <a:rPr lang="en-US" altLang="zh-CN" dirty="0" err="1"/>
              <a:t>addem</a:t>
            </a:r>
            <a:endParaRPr lang="en-US" altLang="zh-CN" dirty="0"/>
          </a:p>
          <a:p>
            <a:r>
              <a:rPr lang="en-US" altLang="zh-CN" dirty="0"/>
              <a:t>ln -s test6.sh </a:t>
            </a:r>
            <a:r>
              <a:rPr lang="en-US" altLang="zh-CN" dirty="0" err="1"/>
              <a:t>multem</a:t>
            </a:r>
            <a:endParaRPr lang="en-US" altLang="zh-CN" dirty="0"/>
          </a:p>
          <a:p>
            <a:r>
              <a:rPr lang="en-US" altLang="zh-CN" dirty="0"/>
              <a:t>./</a:t>
            </a:r>
            <a:r>
              <a:rPr lang="en-US" altLang="zh-CN" dirty="0" err="1"/>
              <a:t>addem</a:t>
            </a:r>
            <a:r>
              <a:rPr lang="en-US" altLang="zh-CN" dirty="0"/>
              <a:t> 2 5</a:t>
            </a:r>
            <a:endParaRPr lang="en-US" altLang="zh-CN" dirty="0"/>
          </a:p>
          <a:p>
            <a:r>
              <a:rPr lang="en-US" altLang="zh-CN" dirty="0"/>
              <a:t>./</a:t>
            </a:r>
            <a:r>
              <a:rPr lang="en-US" altLang="zh-CN" dirty="0" err="1"/>
              <a:t>multem</a:t>
            </a:r>
            <a:r>
              <a:rPr lang="en-US" altLang="zh-CN"/>
              <a:t> 2 5</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特殊参数变量</a:t>
            </a:r>
            <a:endParaRPr lang="zh-CN" altLang="en-US" dirty="0"/>
          </a:p>
        </p:txBody>
      </p:sp>
      <p:sp>
        <p:nvSpPr>
          <p:cNvPr id="5" name="矩形 4"/>
          <p:cNvSpPr/>
          <p:nvPr/>
        </p:nvSpPr>
        <p:spPr>
          <a:xfrm>
            <a:off x="960408" y="1625949"/>
            <a:ext cx="6096000" cy="4524315"/>
          </a:xfrm>
          <a:prstGeom prst="rect">
            <a:avLst/>
          </a:prstGeom>
        </p:spPr>
        <p:txBody>
          <a:bodyPr>
            <a:spAutoFit/>
          </a:bodyPr>
          <a:lstStyle/>
          <a:p>
            <a:r>
              <a:rPr lang="en-US" altLang="zh-CN" dirty="0"/>
              <a:t>$ cat test9.sh</a:t>
            </a:r>
            <a:endParaRPr lang="en-US" altLang="zh-CN" dirty="0"/>
          </a:p>
          <a:p>
            <a:r>
              <a:rPr lang="en-US" altLang="zh-CN" dirty="0"/>
              <a:t>#!/bin/bash </a:t>
            </a:r>
            <a:endParaRPr lang="en-US" altLang="zh-CN" dirty="0"/>
          </a:p>
          <a:p>
            <a:r>
              <a:rPr lang="en-US" altLang="zh-CN" dirty="0"/>
              <a:t># Testing parameters </a:t>
            </a:r>
            <a:endParaRPr lang="en-US" altLang="zh-CN" dirty="0"/>
          </a:p>
          <a:p>
            <a:r>
              <a:rPr lang="en-US" altLang="zh-CN" dirty="0"/>
              <a:t># </a:t>
            </a:r>
            <a:endParaRPr lang="en-US" altLang="zh-CN" dirty="0"/>
          </a:p>
          <a:p>
            <a:r>
              <a:rPr lang="en-US" altLang="zh-CN" dirty="0"/>
              <a:t>if [ $# -ne 2 ] </a:t>
            </a:r>
            <a:endParaRPr lang="en-US" altLang="zh-CN" dirty="0"/>
          </a:p>
          <a:p>
            <a:r>
              <a:rPr lang="en-US" altLang="zh-CN" dirty="0"/>
              <a:t>then </a:t>
            </a:r>
            <a:endParaRPr lang="en-US" altLang="zh-CN" dirty="0"/>
          </a:p>
          <a:p>
            <a:r>
              <a:rPr lang="en-US" altLang="zh-CN" dirty="0"/>
              <a:t>       echo </a:t>
            </a:r>
            <a:endParaRPr lang="en-US" altLang="zh-CN" dirty="0"/>
          </a:p>
          <a:p>
            <a:r>
              <a:rPr lang="en-US" altLang="zh-CN" dirty="0"/>
              <a:t>       echo Usage: test9.sh a b </a:t>
            </a:r>
            <a:endParaRPr lang="en-US" altLang="zh-CN" dirty="0"/>
          </a:p>
          <a:p>
            <a:r>
              <a:rPr lang="en-US" altLang="zh-CN" dirty="0"/>
              <a:t>       echo </a:t>
            </a:r>
            <a:endParaRPr lang="en-US" altLang="zh-CN" dirty="0"/>
          </a:p>
          <a:p>
            <a:r>
              <a:rPr lang="en-US" altLang="zh-CN" dirty="0"/>
              <a:t>else </a:t>
            </a:r>
            <a:endParaRPr lang="en-US" altLang="zh-CN" dirty="0"/>
          </a:p>
          <a:p>
            <a:r>
              <a:rPr lang="en-US" altLang="zh-CN" dirty="0"/>
              <a:t>       total=$[ $1 + $2 ] </a:t>
            </a:r>
            <a:endParaRPr lang="en-US" altLang="zh-CN" dirty="0"/>
          </a:p>
          <a:p>
            <a:r>
              <a:rPr lang="en-US" altLang="zh-CN" dirty="0"/>
              <a:t>       echo</a:t>
            </a:r>
            <a:endParaRPr lang="en-US" altLang="zh-CN" dirty="0"/>
          </a:p>
          <a:p>
            <a:r>
              <a:rPr lang="en-US" altLang="zh-CN" dirty="0"/>
              <a:t>       echo The total is $total </a:t>
            </a:r>
            <a:endParaRPr lang="en-US" altLang="zh-CN" dirty="0"/>
          </a:p>
          <a:p>
            <a:r>
              <a:rPr lang="en-US" altLang="zh-CN" dirty="0"/>
              <a:t>       echo </a:t>
            </a:r>
            <a:endParaRPr lang="en-US" altLang="zh-CN" dirty="0"/>
          </a:p>
          <a:p>
            <a:r>
              <a:rPr lang="en-US" altLang="zh-CN" dirty="0"/>
              <a:t>fi </a:t>
            </a:r>
            <a:endParaRPr lang="en-US" altLang="zh-CN" dirty="0"/>
          </a:p>
          <a:p>
            <a:r>
              <a:rPr lang="en-US" altLang="zh-CN" dirty="0"/>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960407" y="2758870"/>
            <a:ext cx="9261894" cy="1477328"/>
          </a:xfrm>
          <a:prstGeom prst="rect">
            <a:avLst/>
          </a:prstGeom>
        </p:spPr>
        <p:txBody>
          <a:bodyPr wrap="square">
            <a:spAutoFit/>
          </a:bodyPr>
          <a:lstStyle/>
          <a:p>
            <a:r>
              <a:rPr lang="en-US" altLang="zh-CN" dirty="0"/>
              <a:t>## $@ expands to the positional parameters, starting from one.  ##</a:t>
            </a:r>
            <a:endParaRPr lang="en-US" altLang="zh-CN" dirty="0"/>
          </a:p>
          <a:p>
            <a:r>
              <a:rPr lang="en-US" altLang="zh-CN" dirty="0"/>
              <a:t>for </a:t>
            </a:r>
            <a:r>
              <a:rPr lang="en-US" altLang="zh-CN" dirty="0" err="1"/>
              <a:t>i</a:t>
            </a:r>
            <a:r>
              <a:rPr lang="en-US" altLang="zh-CN" dirty="0"/>
              <a:t> in $@</a:t>
            </a:r>
            <a:endParaRPr lang="en-US" altLang="zh-CN" dirty="0"/>
          </a:p>
          <a:p>
            <a:r>
              <a:rPr lang="en-US" altLang="zh-CN" dirty="0"/>
              <a:t>do</a:t>
            </a:r>
            <a:endParaRPr lang="en-US" altLang="zh-CN" dirty="0"/>
          </a:p>
          <a:p>
            <a:r>
              <a:rPr lang="en-US" altLang="zh-CN" dirty="0"/>
              <a:t>    echo "Script </a:t>
            </a:r>
            <a:r>
              <a:rPr lang="en-US" altLang="zh-CN" dirty="0" err="1"/>
              <a:t>arg</a:t>
            </a:r>
            <a:r>
              <a:rPr lang="en-US" altLang="zh-CN" dirty="0"/>
              <a:t> is $</a:t>
            </a:r>
            <a:r>
              <a:rPr lang="en-US" altLang="zh-CN" dirty="0" err="1"/>
              <a:t>i</a:t>
            </a:r>
            <a:r>
              <a:rPr lang="en-US" altLang="zh-CN" dirty="0"/>
              <a:t>"</a:t>
            </a:r>
            <a:endParaRPr lang="en-US" altLang="zh-CN" dirty="0"/>
          </a:p>
          <a:p>
            <a:r>
              <a:rPr lang="en-US" altLang="zh-CN" dirty="0"/>
              <a:t>done</a:t>
            </a:r>
            <a:endParaRPr lang="zh-CN" altLang="en-US" dirty="0"/>
          </a:p>
        </p:txBody>
      </p:sp>
      <p:sp>
        <p:nvSpPr>
          <p:cNvPr id="7" name="矩形 6"/>
          <p:cNvSpPr/>
          <p:nvPr/>
        </p:nvSpPr>
        <p:spPr>
          <a:xfrm>
            <a:off x="960407" y="4545015"/>
            <a:ext cx="8416505" cy="1477328"/>
          </a:xfrm>
          <a:prstGeom prst="rect">
            <a:avLst/>
          </a:prstGeom>
        </p:spPr>
        <p:txBody>
          <a:bodyPr wrap="square">
            <a:spAutoFit/>
          </a:bodyPr>
          <a:lstStyle/>
          <a:p>
            <a:r>
              <a:rPr lang="en-US" altLang="zh-CN" dirty="0"/>
              <a:t>#!/bin/</a:t>
            </a:r>
            <a:r>
              <a:rPr lang="en-US" altLang="zh-CN" dirty="0" err="1"/>
              <a:t>sh</a:t>
            </a:r>
            <a:endParaRPr lang="en-US" altLang="zh-CN" dirty="0"/>
          </a:p>
          <a:p>
            <a:r>
              <a:rPr lang="en-US" altLang="zh-CN" dirty="0"/>
              <a:t>for </a:t>
            </a:r>
            <a:r>
              <a:rPr lang="en-US" altLang="zh-CN" dirty="0" err="1"/>
              <a:t>nvar</a:t>
            </a:r>
            <a:r>
              <a:rPr lang="en-US" altLang="zh-CN" dirty="0"/>
              <a:t> in $*</a:t>
            </a:r>
            <a:endParaRPr lang="en-US" altLang="zh-CN" dirty="0"/>
          </a:p>
          <a:p>
            <a:r>
              <a:rPr lang="en-US" altLang="zh-CN" dirty="0"/>
              <a:t>do</a:t>
            </a:r>
            <a:endParaRPr lang="en-US" altLang="zh-CN" dirty="0"/>
          </a:p>
          <a:p>
            <a:r>
              <a:rPr lang="en-US" altLang="zh-CN" dirty="0"/>
              <a:t>   echo "Parameter contains: $</a:t>
            </a:r>
            <a:r>
              <a:rPr lang="en-US" altLang="zh-CN" dirty="0" err="1"/>
              <a:t>nvar</a:t>
            </a:r>
            <a:r>
              <a:rPr lang="en-US" altLang="zh-CN" dirty="0"/>
              <a:t>"</a:t>
            </a:r>
            <a:endParaRPr lang="en-US" altLang="zh-CN" dirty="0"/>
          </a:p>
          <a:p>
            <a:r>
              <a:rPr lang="en-US" altLang="zh-CN" dirty="0"/>
              <a:t>done</a:t>
            </a:r>
            <a:endParaRPr lang="zh-CN" altLang="en-US" dirty="0"/>
          </a:p>
        </p:txBody>
      </p:sp>
      <p:sp>
        <p:nvSpPr>
          <p:cNvPr id="3" name="矩形 2"/>
          <p:cNvSpPr/>
          <p:nvPr/>
        </p:nvSpPr>
        <p:spPr>
          <a:xfrm>
            <a:off x="960406" y="1803722"/>
            <a:ext cx="10393393" cy="646331"/>
          </a:xfrm>
          <a:prstGeom prst="rect">
            <a:avLst/>
          </a:prstGeom>
        </p:spPr>
        <p:txBody>
          <a:bodyPr wrap="square">
            <a:spAutoFit/>
          </a:bodyPr>
          <a:lstStyle/>
          <a:p>
            <a:r>
              <a:rPr lang="en-US" altLang="zh-CN" dirty="0"/>
              <a:t>$@</a:t>
            </a:r>
            <a:r>
              <a:rPr lang="zh-CN" altLang="en-US" dirty="0"/>
              <a:t>和</a:t>
            </a:r>
            <a:r>
              <a:rPr lang="en-US" altLang="zh-CN" dirty="0"/>
              <a:t>@*</a:t>
            </a:r>
            <a:r>
              <a:rPr lang="zh-CN" altLang="en-US" dirty="0"/>
              <a:t>传递给脚本或函数的所有参数当被双引号</a:t>
            </a:r>
            <a:r>
              <a:rPr lang="en-US" altLang="zh-CN" dirty="0"/>
              <a:t>“”</a:t>
            </a:r>
            <a:r>
              <a:rPr lang="zh-CN" altLang="en-US" dirty="0"/>
              <a:t>包含时，</a:t>
            </a:r>
            <a:r>
              <a:rPr lang="en-US" altLang="zh-CN" dirty="0"/>
              <a:t>$@</a:t>
            </a:r>
            <a:r>
              <a:rPr lang="zh-CN" altLang="en-US" dirty="0"/>
              <a:t>和</a:t>
            </a:r>
            <a:r>
              <a:rPr lang="en-US" altLang="zh-CN" dirty="0"/>
              <a:t>@*</a:t>
            </a:r>
            <a:r>
              <a:rPr lang="zh-CN" altLang="en-US" dirty="0"/>
              <a:t>稍有不同，</a:t>
            </a:r>
            <a:r>
              <a:rPr lang="en-US" altLang="zh-CN" dirty="0"/>
              <a:t>$*</a:t>
            </a:r>
            <a:r>
              <a:rPr lang="zh-CN" altLang="en-US" dirty="0"/>
              <a:t>把所有的参数看做一个整体，而</a:t>
            </a:r>
            <a:r>
              <a:rPr lang="en-US" altLang="zh-CN" dirty="0"/>
              <a:t>$@</a:t>
            </a:r>
            <a:r>
              <a:rPr lang="zh-CN" altLang="en-US" dirty="0"/>
              <a:t>把每个参数区分对待</a:t>
            </a:r>
            <a:endParaRPr lang="zh-CN" altLang="en-US" dirty="0"/>
          </a:p>
        </p:txBody>
      </p:sp>
      <p:sp>
        <p:nvSpPr>
          <p:cNvPr id="6" name="矩形 5"/>
          <p:cNvSpPr/>
          <p:nvPr/>
        </p:nvSpPr>
        <p:spPr>
          <a:xfrm>
            <a:off x="6403676" y="4761153"/>
            <a:ext cx="5069456" cy="1200329"/>
          </a:xfrm>
          <a:prstGeom prst="rect">
            <a:avLst/>
          </a:prstGeom>
        </p:spPr>
        <p:txBody>
          <a:bodyPr wrap="square">
            <a:spAutoFit/>
          </a:bodyPr>
          <a:lstStyle/>
          <a:p>
            <a:r>
              <a:rPr lang="zh-CN" altLang="en-US" dirty="0"/>
              <a:t>for var in "$*"</a:t>
            </a:r>
            <a:endParaRPr lang="zh-CN" altLang="en-US" dirty="0"/>
          </a:p>
          <a:p>
            <a:r>
              <a:rPr lang="zh-CN" altLang="en-US" dirty="0"/>
              <a:t>do</a:t>
            </a:r>
            <a:endParaRPr lang="zh-CN" altLang="en-US" dirty="0"/>
          </a:p>
          <a:p>
            <a:r>
              <a:rPr lang="zh-CN" altLang="en-US" dirty="0"/>
              <a:t>      echo $var</a:t>
            </a:r>
            <a:endParaRPr lang="zh-CN" altLang="en-US" dirty="0"/>
          </a:p>
          <a:p>
            <a:r>
              <a:rPr lang="zh-CN" altLang="en-US" dirty="0"/>
              <a:t>done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Shift</a:t>
            </a:r>
            <a:endParaRPr lang="zh-CN" altLang="en-US" dirty="0"/>
          </a:p>
        </p:txBody>
      </p:sp>
      <p:graphicFrame>
        <p:nvGraphicFramePr>
          <p:cNvPr id="4" name="表格 3"/>
          <p:cNvGraphicFramePr>
            <a:graphicFrameLocks noGrp="1"/>
          </p:cNvGraphicFramePr>
          <p:nvPr/>
        </p:nvGraphicFramePr>
        <p:xfrm>
          <a:off x="1778479" y="2403595"/>
          <a:ext cx="4608513" cy="2065338"/>
        </p:xfrm>
        <a:graphic>
          <a:graphicData uri="http://schemas.openxmlformats.org/drawingml/2006/table">
            <a:tbl>
              <a:tblPr/>
              <a:tblGrid>
                <a:gridCol w="4608513"/>
              </a:tblGrid>
              <a:tr h="331788">
                <a:tc>
                  <a:txBody>
                    <a:bodyPr/>
                    <a:lstStyle>
                      <a:lvl1pPr marL="342900" indent="-342900" algn="l">
                        <a:defRPr sz="2800" b="1">
                          <a:solidFill>
                            <a:srgbClr val="FFFF00"/>
                          </a:solidFill>
                          <a:latin typeface="Times New Roman" panose="02020603050405020304" pitchFamily="18" charset="0"/>
                          <a:ea typeface="宋体" panose="02010600030101010101" pitchFamily="2" charset="-122"/>
                        </a:defRPr>
                      </a:lvl1pPr>
                      <a:lvl2pPr marL="742950" indent="-285750" algn="l">
                        <a:defRPr sz="2400" b="1">
                          <a:solidFill>
                            <a:srgbClr val="FFFF00"/>
                          </a:solidFill>
                          <a:latin typeface="Times New Roman" panose="02020603050405020304" pitchFamily="18" charset="0"/>
                          <a:ea typeface="宋体" panose="02010600030101010101" pitchFamily="2" charset="-122"/>
                        </a:defRPr>
                      </a:lvl2pPr>
                      <a:lvl3pPr marL="1143000" indent="-228600" algn="l">
                        <a:defRPr sz="2000" b="1">
                          <a:solidFill>
                            <a:srgbClr val="FFFF00"/>
                          </a:solidFill>
                          <a:latin typeface="Times New Roman" panose="02020603050405020304" pitchFamily="18" charset="0"/>
                          <a:ea typeface="宋体" panose="02010600030101010101" pitchFamily="2" charset="-122"/>
                        </a:defRPr>
                      </a:lvl3pPr>
                      <a:lvl4pPr marL="1600200" indent="-228600" algn="l">
                        <a:defRPr b="1">
                          <a:solidFill>
                            <a:srgbClr val="FFFF00"/>
                          </a:solidFill>
                          <a:latin typeface="Times New Roman" panose="02020603050405020304" pitchFamily="18" charset="0"/>
                          <a:ea typeface="宋体" panose="02010600030101010101" pitchFamily="2" charset="-122"/>
                        </a:defRPr>
                      </a:lvl4pPr>
                      <a:lvl5pPr marL="2057400" indent="-228600" algn="l">
                        <a:defRPr b="1">
                          <a:solidFill>
                            <a:srgbClr val="FFFF00"/>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while [ -n "$1" ]</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1788">
                <a:tc>
                  <a:txBody>
                    <a:bodyPr/>
                    <a:lstStyle>
                      <a:lvl1pPr marL="342900" indent="-342900" algn="l">
                        <a:defRPr sz="2800" b="1">
                          <a:solidFill>
                            <a:srgbClr val="FFFF00"/>
                          </a:solidFill>
                          <a:latin typeface="Times New Roman" panose="02020603050405020304" pitchFamily="18" charset="0"/>
                          <a:ea typeface="宋体" panose="02010600030101010101" pitchFamily="2" charset="-122"/>
                        </a:defRPr>
                      </a:lvl1pPr>
                      <a:lvl2pPr marL="742950" indent="-285750" algn="l">
                        <a:defRPr sz="2400" b="1">
                          <a:solidFill>
                            <a:srgbClr val="FFFF00"/>
                          </a:solidFill>
                          <a:latin typeface="Times New Roman" panose="02020603050405020304" pitchFamily="18" charset="0"/>
                          <a:ea typeface="宋体" panose="02010600030101010101" pitchFamily="2" charset="-122"/>
                        </a:defRPr>
                      </a:lvl2pPr>
                      <a:lvl3pPr marL="1143000" indent="-228600" algn="l">
                        <a:defRPr sz="2000" b="1">
                          <a:solidFill>
                            <a:srgbClr val="FFFF00"/>
                          </a:solidFill>
                          <a:latin typeface="Times New Roman" panose="02020603050405020304" pitchFamily="18" charset="0"/>
                          <a:ea typeface="宋体" panose="02010600030101010101" pitchFamily="2" charset="-122"/>
                        </a:defRPr>
                      </a:lvl3pPr>
                      <a:lvl4pPr marL="1600200" indent="-228600" algn="l">
                        <a:defRPr b="1">
                          <a:solidFill>
                            <a:srgbClr val="FFFF00"/>
                          </a:solidFill>
                          <a:latin typeface="Times New Roman" panose="02020603050405020304" pitchFamily="18" charset="0"/>
                          <a:ea typeface="宋体" panose="02010600030101010101" pitchFamily="2" charset="-122"/>
                        </a:defRPr>
                      </a:lvl4pPr>
                      <a:lvl5pPr marL="2057400" indent="-228600" algn="l">
                        <a:defRPr b="1">
                          <a:solidFill>
                            <a:srgbClr val="FFFF00"/>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88938">
                <a:tc>
                  <a:txBody>
                    <a:bodyPr/>
                    <a:lstStyle>
                      <a:lvl1pPr marL="342900" indent="-342900" algn="l">
                        <a:defRPr sz="2800" b="1">
                          <a:solidFill>
                            <a:srgbClr val="FFFF00"/>
                          </a:solidFill>
                          <a:latin typeface="Times New Roman" panose="02020603050405020304" pitchFamily="18" charset="0"/>
                          <a:ea typeface="宋体" panose="02010600030101010101" pitchFamily="2" charset="-122"/>
                        </a:defRPr>
                      </a:lvl1pPr>
                      <a:lvl2pPr marL="742950" indent="-285750" algn="l">
                        <a:defRPr sz="2400" b="1">
                          <a:solidFill>
                            <a:srgbClr val="FFFF00"/>
                          </a:solidFill>
                          <a:latin typeface="Times New Roman" panose="02020603050405020304" pitchFamily="18" charset="0"/>
                          <a:ea typeface="宋体" panose="02010600030101010101" pitchFamily="2" charset="-122"/>
                        </a:defRPr>
                      </a:lvl2pPr>
                      <a:lvl3pPr marL="1143000" indent="-228600" algn="l">
                        <a:defRPr sz="2000" b="1">
                          <a:solidFill>
                            <a:srgbClr val="FFFF00"/>
                          </a:solidFill>
                          <a:latin typeface="Times New Roman" panose="02020603050405020304" pitchFamily="18" charset="0"/>
                          <a:ea typeface="宋体" panose="02010600030101010101" pitchFamily="2" charset="-122"/>
                        </a:defRPr>
                      </a:lvl3pPr>
                      <a:lvl4pPr marL="1600200" indent="-228600" algn="l">
                        <a:defRPr b="1">
                          <a:solidFill>
                            <a:srgbClr val="FFFF00"/>
                          </a:solidFill>
                          <a:latin typeface="Times New Roman" panose="02020603050405020304" pitchFamily="18" charset="0"/>
                          <a:ea typeface="宋体" panose="02010600030101010101" pitchFamily="2" charset="-122"/>
                        </a:defRPr>
                      </a:lvl4pPr>
                      <a:lvl5pPr marL="2057400" indent="-228600" algn="l">
                        <a:defRPr b="1">
                          <a:solidFill>
                            <a:srgbClr val="FFFF00"/>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echo "Parameters(\$$count) is:$1"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1788">
                <a:tc>
                  <a:txBody>
                    <a:bodyPr/>
                    <a:lstStyle>
                      <a:lvl1pPr marL="342900" indent="-342900" algn="l">
                        <a:defRPr sz="2800" b="1">
                          <a:solidFill>
                            <a:srgbClr val="FFFF00"/>
                          </a:solidFill>
                          <a:latin typeface="Times New Roman" panose="02020603050405020304" pitchFamily="18" charset="0"/>
                          <a:ea typeface="宋体" panose="02010600030101010101" pitchFamily="2" charset="-122"/>
                        </a:defRPr>
                      </a:lvl1pPr>
                      <a:lvl2pPr marL="742950" indent="-285750" algn="l">
                        <a:defRPr sz="2400" b="1">
                          <a:solidFill>
                            <a:srgbClr val="FFFF00"/>
                          </a:solidFill>
                          <a:latin typeface="Times New Roman" panose="02020603050405020304" pitchFamily="18" charset="0"/>
                          <a:ea typeface="宋体" panose="02010600030101010101" pitchFamily="2" charset="-122"/>
                        </a:defRPr>
                      </a:lvl2pPr>
                      <a:lvl3pPr marL="1143000" indent="-228600" algn="l">
                        <a:defRPr sz="2000" b="1">
                          <a:solidFill>
                            <a:srgbClr val="FFFF00"/>
                          </a:solidFill>
                          <a:latin typeface="Times New Roman" panose="02020603050405020304" pitchFamily="18" charset="0"/>
                          <a:ea typeface="宋体" panose="02010600030101010101" pitchFamily="2" charset="-122"/>
                        </a:defRPr>
                      </a:lvl3pPr>
                      <a:lvl4pPr marL="1600200" indent="-228600" algn="l">
                        <a:defRPr b="1">
                          <a:solidFill>
                            <a:srgbClr val="FFFF00"/>
                          </a:solidFill>
                          <a:latin typeface="Times New Roman" panose="02020603050405020304" pitchFamily="18" charset="0"/>
                          <a:ea typeface="宋体" panose="02010600030101010101" pitchFamily="2" charset="-122"/>
                        </a:defRPr>
                      </a:lvl4pPr>
                      <a:lvl5pPr marL="2057400" indent="-228600" algn="l">
                        <a:defRPr b="1">
                          <a:solidFill>
                            <a:srgbClr val="FFFF00"/>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let count=$count+1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0200">
                <a:tc>
                  <a:txBody>
                    <a:bodyPr/>
                    <a:lstStyle>
                      <a:lvl1pPr marL="342900" indent="-342900" algn="l">
                        <a:defRPr sz="2800" b="1">
                          <a:solidFill>
                            <a:srgbClr val="FFFF00"/>
                          </a:solidFill>
                          <a:latin typeface="Times New Roman" panose="02020603050405020304" pitchFamily="18" charset="0"/>
                          <a:ea typeface="宋体" panose="02010600030101010101" pitchFamily="2" charset="-122"/>
                        </a:defRPr>
                      </a:lvl1pPr>
                      <a:lvl2pPr marL="742950" indent="-285750" algn="l">
                        <a:defRPr sz="2400" b="1">
                          <a:solidFill>
                            <a:srgbClr val="FFFF00"/>
                          </a:solidFill>
                          <a:latin typeface="Times New Roman" panose="02020603050405020304" pitchFamily="18" charset="0"/>
                          <a:ea typeface="宋体" panose="02010600030101010101" pitchFamily="2" charset="-122"/>
                        </a:defRPr>
                      </a:lvl2pPr>
                      <a:lvl3pPr marL="1143000" indent="-228600" algn="l">
                        <a:defRPr sz="2000" b="1">
                          <a:solidFill>
                            <a:srgbClr val="FFFF00"/>
                          </a:solidFill>
                          <a:latin typeface="Times New Roman" panose="02020603050405020304" pitchFamily="18" charset="0"/>
                          <a:ea typeface="宋体" panose="02010600030101010101" pitchFamily="2" charset="-122"/>
                        </a:defRPr>
                      </a:lvl3pPr>
                      <a:lvl4pPr marL="1600200" indent="-228600" algn="l">
                        <a:defRPr b="1">
                          <a:solidFill>
                            <a:srgbClr val="FFFF00"/>
                          </a:solidFill>
                          <a:latin typeface="Times New Roman" panose="02020603050405020304" pitchFamily="18" charset="0"/>
                          <a:ea typeface="宋体" panose="02010600030101010101" pitchFamily="2" charset="-122"/>
                        </a:defRPr>
                      </a:lvl4pPr>
                      <a:lvl5pPr marL="2057400" indent="-228600" algn="l">
                        <a:defRPr b="1">
                          <a:solidFill>
                            <a:srgbClr val="FFFF00"/>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shift</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1788">
                <a:tc>
                  <a:txBody>
                    <a:bodyPr/>
                    <a:lstStyle>
                      <a:lvl1pPr marL="342900" indent="-342900" algn="l">
                        <a:defRPr sz="2800" b="1">
                          <a:solidFill>
                            <a:srgbClr val="FFFF00"/>
                          </a:solidFill>
                          <a:latin typeface="Times New Roman" panose="02020603050405020304" pitchFamily="18" charset="0"/>
                          <a:ea typeface="宋体" panose="02010600030101010101" pitchFamily="2" charset="-122"/>
                        </a:defRPr>
                      </a:lvl1pPr>
                      <a:lvl2pPr marL="742950" indent="-285750" algn="l">
                        <a:defRPr sz="2400" b="1">
                          <a:solidFill>
                            <a:srgbClr val="FFFF00"/>
                          </a:solidFill>
                          <a:latin typeface="Times New Roman" panose="02020603050405020304" pitchFamily="18" charset="0"/>
                          <a:ea typeface="宋体" panose="02010600030101010101" pitchFamily="2" charset="-122"/>
                        </a:defRPr>
                      </a:lvl2pPr>
                      <a:lvl3pPr marL="1143000" indent="-228600" algn="l">
                        <a:defRPr sz="2000" b="1">
                          <a:solidFill>
                            <a:srgbClr val="FFFF00"/>
                          </a:solidFill>
                          <a:latin typeface="Times New Roman" panose="02020603050405020304" pitchFamily="18" charset="0"/>
                          <a:ea typeface="宋体" panose="02010600030101010101" pitchFamily="2" charset="-122"/>
                        </a:defRPr>
                      </a:lvl3pPr>
                      <a:lvl4pPr marL="1600200" indent="-228600" algn="l">
                        <a:defRPr b="1">
                          <a:solidFill>
                            <a:srgbClr val="FFFF00"/>
                          </a:solidFill>
                          <a:latin typeface="Times New Roman" panose="02020603050405020304" pitchFamily="18" charset="0"/>
                          <a:ea typeface="宋体" panose="02010600030101010101" pitchFamily="2" charset="-122"/>
                        </a:defRPr>
                      </a:lvl4pPr>
                      <a:lvl5pPr marL="2057400" indent="-228600" algn="l">
                        <a:defRPr b="1">
                          <a:solidFill>
                            <a:srgbClr val="FFFF00"/>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done</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Working with Options(*)</a:t>
            </a:r>
            <a:endParaRPr lang="zh-CN" altLang="en-US" dirty="0"/>
          </a:p>
        </p:txBody>
      </p:sp>
      <p:sp>
        <p:nvSpPr>
          <p:cNvPr id="3" name="内容占位符 2"/>
          <p:cNvSpPr>
            <a:spLocks noGrp="1"/>
          </p:cNvSpPr>
          <p:nvPr>
            <p:ph idx="1"/>
          </p:nvPr>
        </p:nvSpPr>
        <p:spPr/>
        <p:txBody>
          <a:bodyPr/>
          <a:lstStyle/>
          <a:p>
            <a:r>
              <a:rPr lang="en-US" altLang="zh-CN" dirty="0"/>
              <a:t>Finding your options</a:t>
            </a:r>
            <a:endParaRPr lang="en-US" altLang="zh-CN" dirty="0"/>
          </a:p>
          <a:p>
            <a:r>
              <a:rPr lang="en-US" altLang="zh-CN" dirty="0"/>
              <a:t>Using the </a:t>
            </a:r>
            <a:r>
              <a:rPr lang="en-US" altLang="zh-CN" b="1" dirty="0" err="1"/>
              <a:t>getopt</a:t>
            </a:r>
            <a:r>
              <a:rPr lang="en-US" altLang="zh-CN" dirty="0"/>
              <a:t> command</a:t>
            </a:r>
            <a:endParaRPr lang="en-US" altLang="zh-CN" dirty="0"/>
          </a:p>
          <a:p>
            <a:r>
              <a:rPr lang="en-US" altLang="zh-CN" b="1" dirty="0" err="1"/>
              <a:t>getopts</a:t>
            </a:r>
            <a:endParaRPr lang="zh-CN" alt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基本的读取</a:t>
            </a:r>
            <a:endParaRPr lang="zh-CN" altLang="en-US" dirty="0"/>
          </a:p>
        </p:txBody>
      </p:sp>
      <p:sp>
        <p:nvSpPr>
          <p:cNvPr id="5" name="矩形 4"/>
          <p:cNvSpPr/>
          <p:nvPr/>
        </p:nvSpPr>
        <p:spPr>
          <a:xfrm>
            <a:off x="6169981" y="2419974"/>
            <a:ext cx="5550540" cy="3139321"/>
          </a:xfrm>
          <a:prstGeom prst="rect">
            <a:avLst/>
          </a:prstGeom>
        </p:spPr>
        <p:txBody>
          <a:bodyPr wrap="square">
            <a:spAutoFit/>
          </a:bodyPr>
          <a:lstStyle/>
          <a:p>
            <a:r>
              <a:rPr lang="en-US" altLang="zh-CN" dirty="0"/>
              <a:t>$ cat test25.sh</a:t>
            </a:r>
            <a:endParaRPr lang="en-US" altLang="zh-CN" dirty="0"/>
          </a:p>
          <a:p>
            <a:r>
              <a:rPr lang="en-US" altLang="zh-CN" dirty="0"/>
              <a:t>#!/bin/bash </a:t>
            </a:r>
            <a:endParaRPr lang="en-US" altLang="zh-CN" dirty="0"/>
          </a:p>
          <a:p>
            <a:r>
              <a:rPr lang="en-US" altLang="zh-CN" dirty="0"/>
              <a:t># timing the data entry </a:t>
            </a:r>
            <a:endParaRPr lang="en-US" altLang="zh-CN" dirty="0"/>
          </a:p>
          <a:p>
            <a:r>
              <a:rPr lang="en-US" altLang="zh-CN" dirty="0"/>
              <a:t># </a:t>
            </a:r>
            <a:endParaRPr lang="en-US" altLang="zh-CN" dirty="0"/>
          </a:p>
          <a:p>
            <a:r>
              <a:rPr lang="en-US" altLang="zh-CN" dirty="0"/>
              <a:t>if read -t 5 -p "Please enter your name: " name </a:t>
            </a:r>
            <a:endParaRPr lang="en-US" altLang="zh-CN" dirty="0"/>
          </a:p>
          <a:p>
            <a:r>
              <a:rPr lang="en-US" altLang="zh-CN" dirty="0"/>
              <a:t>then </a:t>
            </a:r>
            <a:endParaRPr lang="en-US" altLang="zh-CN" dirty="0"/>
          </a:p>
          <a:p>
            <a:r>
              <a:rPr lang="en-US" altLang="zh-CN" dirty="0"/>
              <a:t>    echo "Hello $name, welcome to my script" </a:t>
            </a:r>
            <a:endParaRPr lang="en-US" altLang="zh-CN" dirty="0"/>
          </a:p>
          <a:p>
            <a:r>
              <a:rPr lang="en-US" altLang="zh-CN" dirty="0"/>
              <a:t>else </a:t>
            </a:r>
            <a:endParaRPr lang="en-US" altLang="zh-CN" dirty="0"/>
          </a:p>
          <a:p>
            <a:r>
              <a:rPr lang="en-US" altLang="zh-CN" dirty="0"/>
              <a:t>    echo </a:t>
            </a:r>
            <a:endParaRPr lang="en-US" altLang="zh-CN" dirty="0"/>
          </a:p>
          <a:p>
            <a:r>
              <a:rPr lang="en-US" altLang="zh-CN" dirty="0"/>
              <a:t>     echo "Sorry, too slow! " </a:t>
            </a:r>
            <a:endParaRPr lang="en-US" altLang="zh-CN" dirty="0"/>
          </a:p>
          <a:p>
            <a:r>
              <a:rPr lang="en-US" altLang="zh-CN" dirty="0"/>
              <a:t>fi </a:t>
            </a:r>
            <a:endParaRPr lang="zh-CN" altLang="en-US" dirty="0"/>
          </a:p>
        </p:txBody>
      </p:sp>
      <p:sp>
        <p:nvSpPr>
          <p:cNvPr id="7" name="矩形 6"/>
          <p:cNvSpPr/>
          <p:nvPr/>
        </p:nvSpPr>
        <p:spPr>
          <a:xfrm>
            <a:off x="728932" y="2550295"/>
            <a:ext cx="5441049" cy="1754326"/>
          </a:xfrm>
          <a:prstGeom prst="rect">
            <a:avLst/>
          </a:prstGeom>
        </p:spPr>
        <p:txBody>
          <a:bodyPr wrap="square">
            <a:spAutoFit/>
          </a:bodyPr>
          <a:lstStyle/>
          <a:p>
            <a:r>
              <a:rPr lang="en-US" altLang="zh-CN" dirty="0"/>
              <a:t>#!/bin/bash </a:t>
            </a:r>
            <a:endParaRPr lang="en-US" altLang="zh-CN" dirty="0"/>
          </a:p>
          <a:p>
            <a:r>
              <a:rPr lang="en-US" altLang="zh-CN" dirty="0"/>
              <a:t># testing the read -p option </a:t>
            </a:r>
            <a:endParaRPr lang="en-US" altLang="zh-CN" dirty="0"/>
          </a:p>
          <a:p>
            <a:r>
              <a:rPr lang="en-US" altLang="zh-CN" dirty="0"/>
              <a:t># </a:t>
            </a:r>
            <a:endParaRPr lang="en-US" altLang="zh-CN" dirty="0"/>
          </a:p>
          <a:p>
            <a:r>
              <a:rPr lang="en-US" altLang="zh-CN" dirty="0"/>
              <a:t>read -p "Please enter your age: " age </a:t>
            </a:r>
            <a:endParaRPr lang="en-US" altLang="zh-CN" dirty="0"/>
          </a:p>
          <a:p>
            <a:r>
              <a:rPr lang="en-US" altLang="zh-CN" dirty="0"/>
              <a:t>days=$[ $age * 365 ] </a:t>
            </a:r>
            <a:endParaRPr lang="en-US" altLang="zh-CN" dirty="0"/>
          </a:p>
          <a:p>
            <a:r>
              <a:rPr lang="en-US" altLang="zh-CN" dirty="0"/>
              <a:t>echo "That makes you over $days </a:t>
            </a:r>
            <a:r>
              <a:rPr lang="en-US" altLang="zh-CN" dirty="0" err="1"/>
              <a:t>days</a:t>
            </a:r>
            <a:r>
              <a:rPr lang="en-US" altLang="zh-CN" dirty="0"/>
              <a:t> old! "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endParaRPr lang="zh-CN" altLang="en-US" dirty="0"/>
          </a:p>
        </p:txBody>
      </p:sp>
      <p:sp>
        <p:nvSpPr>
          <p:cNvPr id="3" name="内容占位符 2"/>
          <p:cNvSpPr>
            <a:spLocks noGrp="1"/>
          </p:cNvSpPr>
          <p:nvPr>
            <p:ph idx="1"/>
          </p:nvPr>
        </p:nvSpPr>
        <p:spPr/>
        <p:txBody>
          <a:bodyPr/>
          <a:lstStyle/>
          <a:p>
            <a:pPr fontAlgn="base"/>
            <a:r>
              <a:rPr lang="zh-CN" altLang="en-US" b="1" dirty="0"/>
              <a:t>单引号：</a:t>
            </a:r>
            <a:endParaRPr lang="zh-CN" altLang="en-US" b="1" dirty="0"/>
          </a:p>
          <a:p>
            <a:pPr lvl="1" fontAlgn="base"/>
            <a:r>
              <a:rPr lang="zh-CN" altLang="en-US" dirty="0"/>
              <a:t>用单引号（</a:t>
            </a:r>
            <a:r>
              <a:rPr lang="en-US" altLang="zh-CN" dirty="0"/>
              <a:t>‘</a:t>
            </a:r>
            <a:r>
              <a:rPr lang="zh-CN" altLang="en-US" dirty="0"/>
              <a:t>）括起字符，保留引号内每个字符的字面量 </a:t>
            </a:r>
            <a:endParaRPr lang="zh-CN" altLang="en-US" dirty="0"/>
          </a:p>
          <a:p>
            <a:pPr fontAlgn="base"/>
            <a:r>
              <a:rPr lang="zh-CN" altLang="en-US" b="1" dirty="0"/>
              <a:t>双引号：</a:t>
            </a:r>
            <a:endParaRPr lang="zh-CN" altLang="en-US" b="1" dirty="0"/>
          </a:p>
          <a:p>
            <a:pPr lvl="1" fontAlgn="base"/>
            <a:r>
              <a:rPr lang="zh-CN" altLang="en-US" dirty="0"/>
              <a:t>双引号与单引号类似，但它允许 </a:t>
            </a:r>
            <a:r>
              <a:rPr lang="en-US" altLang="zh-CN" dirty="0"/>
              <a:t>shell </a:t>
            </a:r>
            <a:r>
              <a:rPr lang="zh-CN" altLang="en-US" dirty="0"/>
              <a:t>解释美元符号 </a:t>
            </a:r>
            <a:r>
              <a:rPr lang="en-US" altLang="zh-CN" dirty="0"/>
              <a:t>($)</a:t>
            </a:r>
            <a:r>
              <a:rPr lang="zh-CN" altLang="en-US" dirty="0"/>
              <a:t>、倒引号 </a:t>
            </a:r>
            <a:r>
              <a:rPr lang="en-US" altLang="zh-CN" dirty="0"/>
              <a:t>(`)</a:t>
            </a:r>
            <a:r>
              <a:rPr lang="zh-CN" altLang="en-US" dirty="0"/>
              <a:t>、反斜杠 </a:t>
            </a:r>
            <a:r>
              <a:rPr lang="en-US" altLang="zh-CN" dirty="0"/>
              <a:t>(\) </a:t>
            </a:r>
            <a:r>
              <a:rPr lang="zh-CN" altLang="en-US" dirty="0"/>
              <a:t>和感叹号 </a:t>
            </a:r>
            <a:r>
              <a:rPr lang="en-US" altLang="zh-CN" dirty="0"/>
              <a:t>(!)</a:t>
            </a:r>
            <a:r>
              <a:rPr lang="zh-CN" altLang="en-US" dirty="0"/>
              <a:t>。</a:t>
            </a:r>
            <a:endParaRPr lang="zh-CN" altLang="en-US" dirty="0"/>
          </a:p>
        </p:txBody>
      </p:sp>
      <p:sp>
        <p:nvSpPr>
          <p:cNvPr id="5" name="矩形 4"/>
          <p:cNvSpPr/>
          <p:nvPr/>
        </p:nvSpPr>
        <p:spPr>
          <a:xfrm>
            <a:off x="1155940" y="4485736"/>
            <a:ext cx="2510287" cy="923330"/>
          </a:xfrm>
          <a:prstGeom prst="rect">
            <a:avLst/>
          </a:prstGeom>
        </p:spPr>
        <p:txBody>
          <a:bodyPr wrap="square">
            <a:spAutoFit/>
          </a:bodyPr>
          <a:lstStyle/>
          <a:p>
            <a:r>
              <a:rPr lang="en-US" altLang="zh-CN" dirty="0"/>
              <a:t>test=10</a:t>
            </a:r>
            <a:endParaRPr lang="en-US" altLang="zh-CN" dirty="0"/>
          </a:p>
          <a:p>
            <a:r>
              <a:rPr lang="en-US" altLang="zh-CN" dirty="0"/>
              <a:t>echo "$test"</a:t>
            </a:r>
            <a:endParaRPr lang="en-US" altLang="zh-CN" dirty="0"/>
          </a:p>
          <a:p>
            <a:r>
              <a:rPr lang="en-US" altLang="zh-CN" dirty="0"/>
              <a:t>echo ‘$test'</a:t>
            </a:r>
            <a:endParaRPr lang="zh-CN" altLang="en-US" dirty="0"/>
          </a:p>
        </p:txBody>
      </p:sp>
      <p:sp>
        <p:nvSpPr>
          <p:cNvPr id="6" name="矩形 5"/>
          <p:cNvSpPr/>
          <p:nvPr/>
        </p:nvSpPr>
        <p:spPr>
          <a:xfrm>
            <a:off x="4511615" y="4373592"/>
            <a:ext cx="6297283" cy="923330"/>
          </a:xfrm>
          <a:prstGeom prst="rect">
            <a:avLst/>
          </a:prstGeom>
        </p:spPr>
        <p:txBody>
          <a:bodyPr wrap="square">
            <a:spAutoFit/>
          </a:bodyPr>
          <a:lstStyle/>
          <a:p>
            <a:r>
              <a:rPr lang="en-US" altLang="zh-CN" dirty="0"/>
              <a:t>echo '$HOME * `date`' </a:t>
            </a:r>
            <a:endParaRPr lang="en-US" altLang="zh-CN" dirty="0"/>
          </a:p>
          <a:p>
            <a:r>
              <a:rPr lang="en-US" altLang="zh-CN" dirty="0"/>
              <a:t>echo ″$HOME * `date`</a:t>
            </a:r>
            <a:r>
              <a:rPr lang="zh-CN" altLang="en-US" dirty="0"/>
              <a:t>“</a:t>
            </a:r>
            <a:endParaRPr lang="en-US" altLang="zh-CN" dirty="0"/>
          </a:p>
          <a:p>
            <a:r>
              <a:rPr lang="en-US" altLang="zh-CN" dirty="0"/>
              <a:t>echo  $HOME * `date`</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从文件中读取</a:t>
            </a:r>
            <a:endParaRPr lang="zh-CN" altLang="en-US" dirty="0"/>
          </a:p>
        </p:txBody>
      </p:sp>
      <p:sp>
        <p:nvSpPr>
          <p:cNvPr id="5" name="矩形 4"/>
          <p:cNvSpPr/>
          <p:nvPr/>
        </p:nvSpPr>
        <p:spPr>
          <a:xfrm>
            <a:off x="776056" y="1888009"/>
            <a:ext cx="4488402" cy="2308324"/>
          </a:xfrm>
          <a:prstGeom prst="rect">
            <a:avLst/>
          </a:prstGeom>
        </p:spPr>
        <p:txBody>
          <a:bodyPr wrap="square">
            <a:spAutoFit/>
          </a:bodyPr>
          <a:lstStyle/>
          <a:p>
            <a:r>
              <a:rPr lang="en-US" altLang="zh-CN" dirty="0"/>
              <a:t>while IFS= read -r line</a:t>
            </a:r>
            <a:endParaRPr lang="en-US" altLang="zh-CN" dirty="0"/>
          </a:p>
          <a:p>
            <a:r>
              <a:rPr lang="en-US" altLang="zh-CN" dirty="0"/>
              <a:t>           do</a:t>
            </a:r>
            <a:endParaRPr lang="en-US" altLang="zh-CN" dirty="0"/>
          </a:p>
          <a:p>
            <a:r>
              <a:rPr lang="en-US" altLang="zh-CN" dirty="0"/>
              <a:t>                 command1 on $line</a:t>
            </a:r>
            <a:endParaRPr lang="en-US" altLang="zh-CN" dirty="0"/>
          </a:p>
          <a:p>
            <a:r>
              <a:rPr lang="en-US" altLang="zh-CN" dirty="0"/>
              <a:t>                 command2 on $line</a:t>
            </a:r>
            <a:endParaRPr lang="en-US" altLang="zh-CN" dirty="0"/>
          </a:p>
          <a:p>
            <a:r>
              <a:rPr lang="en-US" altLang="zh-CN" dirty="0"/>
              <a:t>                 ..</a:t>
            </a:r>
            <a:endParaRPr lang="en-US" altLang="zh-CN" dirty="0"/>
          </a:p>
          <a:p>
            <a:r>
              <a:rPr lang="en-US" altLang="zh-CN" dirty="0"/>
              <a:t>                 ....</a:t>
            </a:r>
            <a:endParaRPr lang="en-US" altLang="zh-CN" dirty="0"/>
          </a:p>
          <a:p>
            <a:r>
              <a:rPr lang="en-US" altLang="zh-CN" dirty="0"/>
              <a:t>                 </a:t>
            </a:r>
            <a:r>
              <a:rPr lang="en-US" altLang="zh-CN" dirty="0" err="1"/>
              <a:t>commandN</a:t>
            </a:r>
            <a:endParaRPr lang="en-US" altLang="zh-CN" dirty="0"/>
          </a:p>
          <a:p>
            <a:r>
              <a:rPr lang="en-US" altLang="zh-CN" dirty="0"/>
              <a:t>           done &lt; "/path/to/filename"</a:t>
            </a:r>
            <a:endParaRPr lang="zh-CN" altLang="en-US" dirty="0"/>
          </a:p>
        </p:txBody>
      </p:sp>
      <p:sp>
        <p:nvSpPr>
          <p:cNvPr id="6" name="矩形 5"/>
          <p:cNvSpPr/>
          <p:nvPr/>
        </p:nvSpPr>
        <p:spPr>
          <a:xfrm>
            <a:off x="838200" y="5442869"/>
            <a:ext cx="10436525" cy="646331"/>
          </a:xfrm>
          <a:prstGeom prst="rect">
            <a:avLst/>
          </a:prstGeom>
        </p:spPr>
        <p:txBody>
          <a:bodyPr wrap="square">
            <a:spAutoFit/>
          </a:bodyPr>
          <a:lstStyle/>
          <a:p>
            <a:r>
              <a:rPr lang="en-US" altLang="zh-CN" dirty="0">
                <a:solidFill>
                  <a:srgbClr val="0B0080"/>
                </a:solidFill>
                <a:latin typeface="Arial" panose="020B0604020202020204" pitchFamily="34" charset="0"/>
                <a:hlinkClick r:id="rId1" tooltip="$IFS"/>
              </a:rPr>
              <a:t>IFS</a:t>
            </a:r>
            <a:r>
              <a:rPr lang="en-US" altLang="zh-CN" dirty="0">
                <a:solidFill>
                  <a:srgbClr val="202122"/>
                </a:solidFill>
                <a:latin typeface="Arial" panose="020B0604020202020204" pitchFamily="34" charset="0"/>
              </a:rPr>
              <a:t> is used to set field separator (default is while space). The -r option to </a:t>
            </a:r>
            <a:r>
              <a:rPr lang="en-US" altLang="zh-CN" dirty="0">
                <a:solidFill>
                  <a:srgbClr val="0B0080"/>
                </a:solidFill>
                <a:latin typeface="Arial" panose="020B0604020202020204" pitchFamily="34" charset="0"/>
                <a:hlinkClick r:id="rId2" tooltip="Read command"/>
              </a:rPr>
              <a:t>read command</a:t>
            </a:r>
            <a:r>
              <a:rPr lang="en-US" altLang="zh-CN" dirty="0">
                <a:solidFill>
                  <a:srgbClr val="202122"/>
                </a:solidFill>
                <a:latin typeface="Arial" panose="020B0604020202020204" pitchFamily="34" charset="0"/>
              </a:rPr>
              <a:t> disables backslash escaping (e.g., \n, \t). </a:t>
            </a:r>
            <a:endParaRPr lang="zh-CN" altLang="en-US" dirty="0"/>
          </a:p>
        </p:txBody>
      </p:sp>
      <p:sp>
        <p:nvSpPr>
          <p:cNvPr id="7" name="矩形 6"/>
          <p:cNvSpPr/>
          <p:nvPr/>
        </p:nvSpPr>
        <p:spPr>
          <a:xfrm>
            <a:off x="5879977" y="1690688"/>
            <a:ext cx="4995169" cy="2862322"/>
          </a:xfrm>
          <a:prstGeom prst="rect">
            <a:avLst/>
          </a:prstGeom>
        </p:spPr>
        <p:txBody>
          <a:bodyPr wrap="square">
            <a:spAutoFit/>
          </a:bodyPr>
          <a:lstStyle/>
          <a:p>
            <a:r>
              <a:rPr lang="en-US" altLang="zh-CN" dirty="0"/>
              <a:t>#!/bin/bash </a:t>
            </a:r>
            <a:endParaRPr lang="en-US" altLang="zh-CN" dirty="0"/>
          </a:p>
          <a:p>
            <a:r>
              <a:rPr lang="en-US" altLang="zh-CN" dirty="0"/>
              <a:t># reading data from a file </a:t>
            </a:r>
            <a:endParaRPr lang="en-US" altLang="zh-CN" dirty="0"/>
          </a:p>
          <a:p>
            <a:r>
              <a:rPr lang="en-US" altLang="zh-CN" dirty="0"/>
              <a:t># </a:t>
            </a:r>
            <a:endParaRPr lang="en-US" altLang="zh-CN" dirty="0"/>
          </a:p>
          <a:p>
            <a:r>
              <a:rPr lang="en-US" altLang="zh-CN" dirty="0"/>
              <a:t>count=1 </a:t>
            </a:r>
            <a:endParaRPr lang="en-US" altLang="zh-CN" dirty="0"/>
          </a:p>
          <a:p>
            <a:r>
              <a:rPr lang="en-US" altLang="zh-CN" dirty="0"/>
              <a:t>cat test | while read line </a:t>
            </a:r>
            <a:endParaRPr lang="en-US" altLang="zh-CN" dirty="0"/>
          </a:p>
          <a:p>
            <a:r>
              <a:rPr lang="en-US" altLang="zh-CN" dirty="0"/>
              <a:t>do </a:t>
            </a:r>
            <a:endParaRPr lang="en-US" altLang="zh-CN" dirty="0"/>
          </a:p>
          <a:p>
            <a:r>
              <a:rPr lang="en-US" altLang="zh-CN" dirty="0"/>
              <a:t>    echo "Line $count: $line" </a:t>
            </a:r>
            <a:endParaRPr lang="en-US" altLang="zh-CN" dirty="0"/>
          </a:p>
          <a:p>
            <a:r>
              <a:rPr lang="en-US" altLang="zh-CN" dirty="0"/>
              <a:t>    count=$[ $count + 1] </a:t>
            </a:r>
            <a:endParaRPr lang="en-US" altLang="zh-CN" dirty="0"/>
          </a:p>
          <a:p>
            <a:r>
              <a:rPr lang="en-US" altLang="zh-CN" dirty="0"/>
              <a:t>done </a:t>
            </a:r>
            <a:endParaRPr lang="en-US" altLang="zh-CN" dirty="0"/>
          </a:p>
          <a:p>
            <a:r>
              <a:rPr lang="en-US" altLang="zh-CN" dirty="0"/>
              <a:t>echo "Finished processing the file" </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330954" y="982182"/>
            <a:ext cx="8280400" cy="424815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b="1" dirty="0">
                <a:solidFill>
                  <a:srgbClr val="002060"/>
                </a:solidFill>
                <a:latin typeface="Courier New" panose="02070309020205020404" pitchFamily="49" charset="0"/>
              </a:rPr>
              <a:t>#!/bin/bash</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filename: while--</a:t>
            </a:r>
            <a:r>
              <a:rPr lang="en-US" altLang="zh-CN" b="1" dirty="0" err="1">
                <a:solidFill>
                  <a:srgbClr val="002060"/>
                </a:solidFill>
                <a:latin typeface="Courier New" panose="02070309020205020404" pitchFamily="49" charset="0"/>
              </a:rPr>
              <a:t>read_file.sh</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file=/etc/</a:t>
            </a:r>
            <a:r>
              <a:rPr lang="en-US" altLang="zh-CN" b="1" dirty="0" err="1">
                <a:solidFill>
                  <a:srgbClr val="002060"/>
                </a:solidFill>
                <a:latin typeface="Courier New" panose="02070309020205020404" pitchFamily="49" charset="0"/>
              </a:rPr>
              <a:t>resolv.conf</a:t>
            </a:r>
            <a:endParaRPr lang="en-US" altLang="zh-CN" b="1" dirty="0">
              <a:solidFill>
                <a:srgbClr val="002060"/>
              </a:solidFill>
              <a:latin typeface="Courier New" panose="02070309020205020404" pitchFamily="49" charset="0"/>
            </a:endParaRPr>
          </a:p>
          <a:p>
            <a:pPr>
              <a:defRPr/>
            </a:pPr>
            <a:r>
              <a:rPr lang="en-US" altLang="zh-CN" b="1" dirty="0">
                <a:solidFill>
                  <a:srgbClr val="C00000"/>
                </a:solidFill>
                <a:latin typeface="Courier New" panose="02070309020205020404" pitchFamily="49" charset="0"/>
              </a:rPr>
              <a:t>while</a:t>
            </a:r>
            <a:r>
              <a:rPr lang="en-US" altLang="zh-CN" b="1" dirty="0">
                <a:solidFill>
                  <a:srgbClr val="002060"/>
                </a:solidFill>
                <a:latin typeface="Courier New" panose="02070309020205020404" pitchFamily="49" charset="0"/>
              </a:rPr>
              <a:t> IFS= read -r line</a:t>
            </a:r>
            <a:endParaRPr lang="en-US" altLang="zh-CN" b="1" dirty="0">
              <a:solidFill>
                <a:srgbClr val="002060"/>
              </a:solidFill>
              <a:latin typeface="Courier New" panose="02070309020205020404" pitchFamily="49" charset="0"/>
            </a:endParaRPr>
          </a:p>
          <a:p>
            <a:pPr>
              <a:defRPr/>
            </a:pPr>
            <a:r>
              <a:rPr lang="en-US" altLang="zh-CN" b="1" dirty="0">
                <a:solidFill>
                  <a:srgbClr val="C00000"/>
                </a:solidFill>
                <a:latin typeface="Courier New" panose="02070309020205020404" pitchFamily="49" charset="0"/>
              </a:rPr>
              <a:t>do</a:t>
            </a:r>
            <a:endParaRPr lang="en-US" altLang="zh-CN" b="1" dirty="0">
              <a:solidFill>
                <a:srgbClr val="C0000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 echo line is stored in $line</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echo $line</a:t>
            </a:r>
            <a:endParaRPr lang="en-US" altLang="zh-CN" b="1" dirty="0">
              <a:solidFill>
                <a:srgbClr val="002060"/>
              </a:solidFill>
              <a:latin typeface="Courier New" panose="02070309020205020404" pitchFamily="49" charset="0"/>
            </a:endParaRPr>
          </a:p>
          <a:p>
            <a:pPr>
              <a:defRPr/>
            </a:pPr>
            <a:r>
              <a:rPr lang="en-US" altLang="zh-CN" b="1" dirty="0">
                <a:solidFill>
                  <a:srgbClr val="C00000"/>
                </a:solidFill>
                <a:latin typeface="Courier New" panose="02070309020205020404" pitchFamily="49" charset="0"/>
              </a:rPr>
              <a:t>done </a:t>
            </a:r>
            <a:r>
              <a:rPr lang="en-US" altLang="zh-CN" b="1" dirty="0">
                <a:solidFill>
                  <a:srgbClr val="FF0000"/>
                </a:solidFill>
                <a:latin typeface="Courier New" panose="02070309020205020404" pitchFamily="49" charset="0"/>
              </a:rPr>
              <a:t>&lt; "$file"</a:t>
            </a:r>
            <a:endParaRPr lang="en-US" altLang="zh-CN" b="1" dirty="0">
              <a:solidFill>
                <a:srgbClr val="FF0000"/>
              </a:solidFill>
              <a:latin typeface="Courier New" panose="02070309020205020404" pitchFamily="49" charset="0"/>
            </a:endParaRPr>
          </a:p>
          <a:p>
            <a:pPr>
              <a:defRPr/>
            </a:pPr>
            <a:endParaRPr lang="en-US" altLang="zh-CN" b="1" dirty="0">
              <a:solidFill>
                <a:srgbClr val="C00000"/>
              </a:solidFill>
              <a:latin typeface="Courier New" panose="02070309020205020404" pitchFamily="49" charset="0"/>
            </a:endParaRPr>
          </a:p>
          <a:p>
            <a:pPr>
              <a:defRPr/>
            </a:pPr>
            <a:r>
              <a:rPr lang="en-US" altLang="zh-CN" b="1" dirty="0">
                <a:solidFill>
                  <a:srgbClr val="C00000"/>
                </a:solidFill>
                <a:latin typeface="Courier New" panose="02070309020205020404" pitchFamily="49" charset="0"/>
              </a:rPr>
              <a:t>while </a:t>
            </a:r>
            <a:r>
              <a:rPr lang="en-US" altLang="zh-CN" b="1" dirty="0">
                <a:solidFill>
                  <a:srgbClr val="002060"/>
                </a:solidFill>
                <a:latin typeface="Courier New" panose="02070309020205020404" pitchFamily="49" charset="0"/>
              </a:rPr>
              <a:t>IFS=: read -r user </a:t>
            </a:r>
            <a:r>
              <a:rPr lang="en-US" altLang="zh-CN" b="1" dirty="0" err="1">
                <a:solidFill>
                  <a:srgbClr val="002060"/>
                </a:solidFill>
                <a:latin typeface="Courier New" panose="02070309020205020404" pitchFamily="49" charset="0"/>
              </a:rPr>
              <a:t>enpass</a:t>
            </a:r>
            <a:r>
              <a:rPr lang="en-US" altLang="zh-CN" b="1" dirty="0">
                <a:solidFill>
                  <a:srgbClr val="002060"/>
                </a:solidFill>
                <a:latin typeface="Courier New" panose="02070309020205020404" pitchFamily="49" charset="0"/>
              </a:rPr>
              <a:t> </a:t>
            </a:r>
            <a:r>
              <a:rPr lang="en-US" altLang="zh-CN" b="1" dirty="0" err="1">
                <a:solidFill>
                  <a:srgbClr val="002060"/>
                </a:solidFill>
                <a:latin typeface="Courier New" panose="02070309020205020404" pitchFamily="49" charset="0"/>
              </a:rPr>
              <a:t>uid</a:t>
            </a:r>
            <a:r>
              <a:rPr lang="en-US" altLang="zh-CN" b="1" dirty="0">
                <a:solidFill>
                  <a:srgbClr val="002060"/>
                </a:solidFill>
                <a:latin typeface="Courier New" panose="02070309020205020404" pitchFamily="49" charset="0"/>
              </a:rPr>
              <a:t> </a:t>
            </a:r>
            <a:r>
              <a:rPr lang="en-US" altLang="zh-CN" b="1" dirty="0" err="1">
                <a:solidFill>
                  <a:srgbClr val="002060"/>
                </a:solidFill>
                <a:latin typeface="Courier New" panose="02070309020205020404" pitchFamily="49" charset="0"/>
              </a:rPr>
              <a:t>gid</a:t>
            </a:r>
            <a:r>
              <a:rPr lang="en-US" altLang="zh-CN" b="1" dirty="0">
                <a:solidFill>
                  <a:srgbClr val="002060"/>
                </a:solidFill>
                <a:latin typeface="Courier New" panose="02070309020205020404" pitchFamily="49" charset="0"/>
              </a:rPr>
              <a:t> </a:t>
            </a:r>
            <a:r>
              <a:rPr lang="en-US" altLang="zh-CN" b="1" dirty="0" err="1">
                <a:solidFill>
                  <a:srgbClr val="002060"/>
                </a:solidFill>
                <a:latin typeface="Courier New" panose="02070309020205020404" pitchFamily="49" charset="0"/>
              </a:rPr>
              <a:t>desc</a:t>
            </a:r>
            <a:r>
              <a:rPr lang="en-US" altLang="zh-CN" b="1" dirty="0">
                <a:solidFill>
                  <a:srgbClr val="002060"/>
                </a:solidFill>
                <a:latin typeface="Courier New" panose="02070309020205020404" pitchFamily="49" charset="0"/>
              </a:rPr>
              <a:t> home shell</a:t>
            </a:r>
            <a:endParaRPr lang="en-US" altLang="zh-CN" b="1" dirty="0">
              <a:solidFill>
                <a:srgbClr val="002060"/>
              </a:solidFill>
              <a:latin typeface="Courier New" panose="02070309020205020404" pitchFamily="49" charset="0"/>
            </a:endParaRPr>
          </a:p>
          <a:p>
            <a:pPr>
              <a:defRPr/>
            </a:pPr>
            <a:r>
              <a:rPr lang="en-US" altLang="zh-CN" b="1" dirty="0">
                <a:solidFill>
                  <a:srgbClr val="C00000"/>
                </a:solidFill>
                <a:latin typeface="Courier New" panose="02070309020205020404" pitchFamily="49" charset="0"/>
              </a:rPr>
              <a:t>do</a:t>
            </a:r>
            <a:endParaRPr lang="en-US" altLang="zh-CN" b="1" dirty="0">
              <a:solidFill>
                <a:srgbClr val="C0000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 only display if UID &gt;= 500 </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 $</a:t>
            </a:r>
            <a:r>
              <a:rPr lang="en-US" altLang="zh-CN" b="1" dirty="0" err="1">
                <a:solidFill>
                  <a:srgbClr val="002060"/>
                </a:solidFill>
                <a:latin typeface="Courier New" panose="02070309020205020404" pitchFamily="49" charset="0"/>
              </a:rPr>
              <a:t>uid</a:t>
            </a:r>
            <a:r>
              <a:rPr lang="en-US" altLang="zh-CN" b="1" dirty="0">
                <a:solidFill>
                  <a:srgbClr val="002060"/>
                </a:solidFill>
                <a:latin typeface="Courier New" panose="02070309020205020404" pitchFamily="49" charset="0"/>
              </a:rPr>
              <a:t> -</a:t>
            </a:r>
            <a:r>
              <a:rPr lang="en-US" altLang="zh-CN" b="1" dirty="0" err="1">
                <a:solidFill>
                  <a:srgbClr val="002060"/>
                </a:solidFill>
                <a:latin typeface="Courier New" panose="02070309020205020404" pitchFamily="49" charset="0"/>
              </a:rPr>
              <a:t>ge</a:t>
            </a:r>
            <a:r>
              <a:rPr lang="en-US" altLang="zh-CN" b="1" dirty="0">
                <a:solidFill>
                  <a:srgbClr val="002060"/>
                </a:solidFill>
                <a:latin typeface="Courier New" panose="02070309020205020404" pitchFamily="49" charset="0"/>
              </a:rPr>
              <a:t> 500 ] &amp;&amp; echo "User $user ($</a:t>
            </a:r>
            <a:r>
              <a:rPr lang="en-US" altLang="zh-CN" b="1" dirty="0" err="1">
                <a:solidFill>
                  <a:srgbClr val="002060"/>
                </a:solidFill>
                <a:latin typeface="Courier New" panose="02070309020205020404" pitchFamily="49" charset="0"/>
              </a:rPr>
              <a:t>uid</a:t>
            </a:r>
            <a:r>
              <a:rPr lang="en-US" altLang="zh-CN" b="1" dirty="0">
                <a:solidFill>
                  <a:srgbClr val="002060"/>
                </a:solidFill>
                <a:latin typeface="Courier New" panose="02070309020205020404" pitchFamily="49" charset="0"/>
              </a:rPr>
              <a:t>) assigned \"$home\" home directory with $shell </a:t>
            </a:r>
            <a:r>
              <a:rPr lang="en-US" altLang="zh-CN" b="1" dirty="0" err="1">
                <a:solidFill>
                  <a:srgbClr val="002060"/>
                </a:solidFill>
                <a:latin typeface="Courier New" panose="02070309020205020404" pitchFamily="49" charset="0"/>
              </a:rPr>
              <a:t>shell</a:t>
            </a:r>
            <a:r>
              <a:rPr lang="en-US" altLang="zh-CN" b="1" dirty="0">
                <a:solidFill>
                  <a:srgbClr val="002060"/>
                </a:solidFill>
                <a:latin typeface="Courier New" panose="02070309020205020404" pitchFamily="49" charset="0"/>
              </a:rPr>
              <a:t>."</a:t>
            </a:r>
            <a:endParaRPr lang="en-US" altLang="zh-CN" b="1" dirty="0">
              <a:solidFill>
                <a:srgbClr val="002060"/>
              </a:solidFill>
              <a:latin typeface="Courier New" panose="02070309020205020404" pitchFamily="49" charset="0"/>
            </a:endParaRPr>
          </a:p>
          <a:p>
            <a:pPr>
              <a:defRPr/>
            </a:pPr>
            <a:r>
              <a:rPr lang="en-US" altLang="zh-CN" b="1" dirty="0">
                <a:solidFill>
                  <a:srgbClr val="C00000"/>
                </a:solidFill>
                <a:latin typeface="Courier New" panose="02070309020205020404" pitchFamily="49" charset="0"/>
              </a:rPr>
              <a:t>done</a:t>
            </a:r>
            <a:r>
              <a:rPr lang="en-US" altLang="zh-CN" b="1" dirty="0">
                <a:solidFill>
                  <a:srgbClr val="FF0000"/>
                </a:solidFill>
                <a:latin typeface="Courier New" panose="02070309020205020404" pitchFamily="49" charset="0"/>
              </a:rPr>
              <a:t> &lt; /etc/</a:t>
            </a:r>
            <a:r>
              <a:rPr lang="en-US" altLang="zh-CN" b="1" dirty="0" err="1">
                <a:solidFill>
                  <a:srgbClr val="FF0000"/>
                </a:solidFill>
                <a:latin typeface="Courier New" panose="02070309020205020404" pitchFamily="49" charset="0"/>
              </a:rPr>
              <a:t>passwd</a:t>
            </a:r>
            <a:endParaRPr lang="en-US" altLang="zh-CN" b="1" dirty="0">
              <a:solidFill>
                <a:srgbClr val="FF0000"/>
              </a:solidFill>
              <a:latin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1404159" y="1342517"/>
            <a:ext cx="8388350" cy="2800767"/>
          </a:xfrm>
          <a:prstGeom prst="rect">
            <a:avLst/>
          </a:prstGeom>
          <a:noFill/>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1600" b="1" dirty="0">
                <a:solidFill>
                  <a:srgbClr val="002060"/>
                </a:solidFill>
                <a:latin typeface="Courier New" panose="02070309020205020404" pitchFamily="49" charset="0"/>
              </a:rPr>
              <a:t>#!/bin/bash</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filename: while-rename_filename.sh</a:t>
            </a:r>
            <a:endParaRPr lang="en-US" altLang="zh-CN" sz="1600" b="1" dirty="0">
              <a:solidFill>
                <a:srgbClr val="002060"/>
              </a:solidFill>
              <a:latin typeface="Courier New" panose="02070309020205020404" pitchFamily="49" charset="0"/>
            </a:endParaRPr>
          </a:p>
          <a:p>
            <a:pPr>
              <a:defRPr/>
            </a:pP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DIR="."</a:t>
            </a:r>
            <a:endParaRPr lang="zh-CN" altLang="en-US"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find $DIR -type f </a:t>
            </a:r>
            <a:r>
              <a:rPr lang="en-US" altLang="zh-CN" sz="1600" b="1" dirty="0">
                <a:solidFill>
                  <a:srgbClr val="FF0000"/>
                </a:solidFill>
                <a:latin typeface="Courier New" panose="02070309020205020404" pitchFamily="49" charset="0"/>
              </a:rPr>
              <a:t>|</a:t>
            </a:r>
            <a:r>
              <a:rPr lang="en-US" altLang="zh-CN" sz="1600" b="1" dirty="0">
                <a:solidFill>
                  <a:srgbClr val="002060"/>
                </a:solidFill>
                <a:latin typeface="Courier New" panose="02070309020205020404" pitchFamily="49" charset="0"/>
              </a:rPr>
              <a:t> </a:t>
            </a:r>
            <a:r>
              <a:rPr lang="en-US" altLang="zh-CN" sz="1600" b="1" dirty="0">
                <a:solidFill>
                  <a:srgbClr val="FF0000"/>
                </a:solidFill>
                <a:latin typeface="Courier New" panose="02070309020205020404" pitchFamily="49" charset="0"/>
              </a:rPr>
              <a:t>while</a:t>
            </a:r>
            <a:r>
              <a:rPr lang="en-US" altLang="zh-CN" sz="1600" b="1" dirty="0">
                <a:solidFill>
                  <a:srgbClr val="002060"/>
                </a:solidFill>
                <a:latin typeface="Courier New" panose="02070309020205020404" pitchFamily="49" charset="0"/>
              </a:rPr>
              <a:t> read file</a:t>
            </a:r>
            <a:r>
              <a:rPr lang="en-US" altLang="zh-CN" sz="1600" b="1" dirty="0">
                <a:solidFill>
                  <a:srgbClr val="FF0000"/>
                </a:solidFill>
                <a:latin typeface="Courier New" panose="02070309020205020404" pitchFamily="49" charset="0"/>
              </a:rPr>
              <a:t>; do</a:t>
            </a:r>
            <a:endParaRPr lang="en-US" altLang="zh-CN" sz="1600" b="1" dirty="0">
              <a:solidFill>
                <a:srgbClr val="FF000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 using POSIX class [:space:] to find space in the filename</a:t>
            </a:r>
            <a:endParaRPr lang="zh-CN" altLang="en-US" sz="1600" b="1" dirty="0">
              <a:solidFill>
                <a:srgbClr val="002060"/>
              </a:solidFill>
              <a:latin typeface="Courier New" panose="02070309020205020404" pitchFamily="49" charset="0"/>
            </a:endParaRPr>
          </a:p>
          <a:p>
            <a:pPr>
              <a:defRPr/>
            </a:pPr>
            <a:r>
              <a:rPr lang="en-US" altLang="zh-CN" sz="1600" b="1" dirty="0">
                <a:solidFill>
                  <a:srgbClr val="FF0000"/>
                </a:solidFill>
                <a:latin typeface="Courier New" panose="02070309020205020404" pitchFamily="49" charset="0"/>
              </a:rPr>
              <a:t>  </a:t>
            </a:r>
            <a:r>
              <a:rPr lang="en-US" altLang="zh-CN" sz="1600" b="1" dirty="0">
                <a:solidFill>
                  <a:srgbClr val="C00000"/>
                </a:solidFill>
                <a:latin typeface="Courier New" panose="02070309020205020404" pitchFamily="49" charset="0"/>
              </a:rPr>
              <a:t>if</a:t>
            </a:r>
            <a:r>
              <a:rPr lang="en-US" altLang="zh-CN" sz="1600" b="1" dirty="0">
                <a:solidFill>
                  <a:srgbClr val="FF0000"/>
                </a:solidFill>
                <a:latin typeface="Courier New" panose="02070309020205020404" pitchFamily="49" charset="0"/>
              </a:rPr>
              <a:t> </a:t>
            </a:r>
            <a:r>
              <a:rPr lang="en-US" altLang="zh-CN" sz="1600" b="1" dirty="0">
                <a:solidFill>
                  <a:srgbClr val="002060"/>
                </a:solidFill>
                <a:latin typeface="Courier New" panose="02070309020205020404" pitchFamily="49" charset="0"/>
              </a:rPr>
              <a:t>[[ "$file" = *[[:space:]]* ]]</a:t>
            </a:r>
            <a:r>
              <a:rPr lang="en-US" altLang="zh-CN" sz="1600" b="1" dirty="0">
                <a:solidFill>
                  <a:srgbClr val="C00000"/>
                </a:solidFill>
                <a:latin typeface="Courier New" panose="02070309020205020404" pitchFamily="49" charset="0"/>
              </a:rPr>
              <a:t>; then</a:t>
            </a:r>
            <a:endParaRPr lang="en-US" altLang="zh-CN" sz="1600" b="1" dirty="0">
              <a:solidFill>
                <a:srgbClr val="C0000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 substitute space with "_" character (rename the filename)</a:t>
            </a:r>
            <a:endParaRPr lang="en-US" altLang="zh-CN" sz="1600" b="1" dirty="0">
              <a:solidFill>
                <a:srgbClr val="002060"/>
              </a:solidFill>
              <a:latin typeface="Courier New" panose="02070309020205020404" pitchFamily="49" charset="0"/>
            </a:endParaRPr>
          </a:p>
          <a:p>
            <a:pPr>
              <a:defRPr/>
            </a:pPr>
            <a:r>
              <a:rPr lang="en-US" altLang="zh-CN" sz="1600" b="1" dirty="0">
                <a:solidFill>
                  <a:srgbClr val="FF0000"/>
                </a:solidFill>
                <a:latin typeface="Courier New" panose="02070309020205020404" pitchFamily="49" charset="0"/>
              </a:rPr>
              <a:t>     </a:t>
            </a:r>
            <a:r>
              <a:rPr lang="en-US" altLang="zh-CN" sz="1600" b="1" dirty="0" err="1">
                <a:solidFill>
                  <a:srgbClr val="002060"/>
                </a:solidFill>
                <a:latin typeface="Courier New" panose="02070309020205020404" pitchFamily="49" charset="0"/>
              </a:rPr>
              <a:t>mv</a:t>
            </a:r>
            <a:r>
              <a:rPr lang="en-US" altLang="zh-CN" sz="1600" b="1" dirty="0">
                <a:solidFill>
                  <a:srgbClr val="002060"/>
                </a:solidFill>
                <a:latin typeface="Courier New" panose="02070309020205020404" pitchFamily="49" charset="0"/>
              </a:rPr>
              <a:t> "$file" $(echo $file | </a:t>
            </a:r>
            <a:r>
              <a:rPr lang="en-US" altLang="zh-CN" sz="1600" b="1" dirty="0" err="1">
                <a:solidFill>
                  <a:srgbClr val="002060"/>
                </a:solidFill>
                <a:latin typeface="Courier New" panose="02070309020205020404" pitchFamily="49" charset="0"/>
              </a:rPr>
              <a:t>tr</a:t>
            </a:r>
            <a:r>
              <a:rPr lang="en-US" altLang="zh-CN" sz="1600" b="1" dirty="0">
                <a:solidFill>
                  <a:srgbClr val="002060"/>
                </a:solidFill>
                <a:latin typeface="Courier New" panose="02070309020205020404" pitchFamily="49" charset="0"/>
              </a:rPr>
              <a:t> ' ' '_')</a:t>
            </a:r>
            <a:endParaRPr lang="en-US" altLang="zh-CN" sz="1600" b="1" dirty="0">
              <a:solidFill>
                <a:srgbClr val="002060"/>
              </a:solidFill>
              <a:latin typeface="Courier New" panose="02070309020205020404" pitchFamily="49" charset="0"/>
            </a:endParaRPr>
          </a:p>
          <a:p>
            <a:pPr>
              <a:defRPr/>
            </a:pPr>
            <a:r>
              <a:rPr lang="en-US" altLang="zh-CN" sz="1600" b="1" dirty="0">
                <a:solidFill>
                  <a:srgbClr val="FF0000"/>
                </a:solidFill>
                <a:latin typeface="Courier New" panose="02070309020205020404" pitchFamily="49" charset="0"/>
              </a:rPr>
              <a:t>  </a:t>
            </a:r>
            <a:r>
              <a:rPr lang="en-US" altLang="zh-CN" sz="1600" b="1" dirty="0" err="1">
                <a:solidFill>
                  <a:srgbClr val="C00000"/>
                </a:solidFill>
                <a:latin typeface="Courier New" panose="02070309020205020404" pitchFamily="49" charset="0"/>
              </a:rPr>
              <a:t>fi</a:t>
            </a:r>
            <a:endParaRPr lang="en-US" altLang="zh-CN" sz="1600" b="1" dirty="0">
              <a:solidFill>
                <a:srgbClr val="C00000"/>
              </a:solidFill>
              <a:latin typeface="Courier New" panose="02070309020205020404" pitchFamily="49" charset="0"/>
            </a:endParaRPr>
          </a:p>
          <a:p>
            <a:pPr>
              <a:defRPr/>
            </a:pPr>
            <a:r>
              <a:rPr lang="en-US" altLang="zh-CN" sz="1600" b="1" dirty="0">
                <a:solidFill>
                  <a:srgbClr val="FF0000"/>
                </a:solidFill>
                <a:latin typeface="Courier New" panose="02070309020205020404" pitchFamily="49" charset="0"/>
              </a:rPr>
              <a:t>done</a:t>
            </a:r>
            <a:endParaRPr lang="en-US" altLang="zh-CN" sz="1600" b="1" dirty="0">
              <a:solidFill>
                <a:srgbClr val="FF0000"/>
              </a:solidFill>
              <a:latin typeface="Courier New" panose="02070309020205020404" pitchFamily="49" charset="0"/>
            </a:endParaRPr>
          </a:p>
        </p:txBody>
      </p:sp>
      <p:sp>
        <p:nvSpPr>
          <p:cNvPr id="5" name="矩形 4"/>
          <p:cNvSpPr/>
          <p:nvPr/>
        </p:nvSpPr>
        <p:spPr>
          <a:xfrm>
            <a:off x="1710906" y="4770734"/>
            <a:ext cx="7976558" cy="369332"/>
          </a:xfrm>
          <a:prstGeom prst="rect">
            <a:avLst/>
          </a:prstGeom>
        </p:spPr>
        <p:txBody>
          <a:bodyPr wrap="square">
            <a:spAutoFit/>
          </a:bodyPr>
          <a:lstStyle/>
          <a:p>
            <a:pPr>
              <a:defRPr/>
            </a:pPr>
            <a:r>
              <a:rPr lang="en-US" altLang="zh-CN" b="1" dirty="0">
                <a:solidFill>
                  <a:srgbClr val="002060"/>
                </a:solidFill>
                <a:latin typeface="Courier New" panose="02070309020205020404" pitchFamily="49" charset="0"/>
              </a:rPr>
              <a:t># </a:t>
            </a:r>
            <a:r>
              <a:rPr lang="zh-CN" altLang="en-US" b="1" dirty="0">
                <a:solidFill>
                  <a:srgbClr val="002060"/>
                </a:solidFill>
                <a:latin typeface="Courier New" panose="02070309020205020404" pitchFamily="49" charset="0"/>
              </a:rPr>
              <a:t>找出当前目录下包含空格的文件名，将空格替换为下划线</a:t>
            </a:r>
            <a:endParaRPr lang="en-US" altLang="zh-CN" b="1" dirty="0">
              <a:solidFill>
                <a:srgbClr val="00206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1436897" y="1405477"/>
            <a:ext cx="7993063" cy="3478212"/>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2000" b="1" dirty="0">
                <a:solidFill>
                  <a:srgbClr val="002060"/>
                </a:solidFill>
                <a:latin typeface="Courier New" panose="02070309020205020404" pitchFamily="49" charset="0"/>
              </a:rPr>
              <a:t>#!/bin/bash</a:t>
            </a:r>
            <a:endParaRPr lang="en-US" altLang="zh-CN" sz="2000" b="1" dirty="0">
              <a:solidFill>
                <a:srgbClr val="002060"/>
              </a:solidFill>
              <a:latin typeface="Courier New" panose="02070309020205020404" pitchFamily="49" charset="0"/>
            </a:endParaRPr>
          </a:p>
          <a:p>
            <a:pPr>
              <a:defRPr/>
            </a:pPr>
            <a:r>
              <a:rPr lang="en-US" altLang="zh-CN" sz="2000" b="1" dirty="0">
                <a:solidFill>
                  <a:srgbClr val="002060"/>
                </a:solidFill>
                <a:latin typeface="Courier New" panose="02070309020205020404" pitchFamily="49" charset="0"/>
              </a:rPr>
              <a:t>## filename: until-host_online_to_ssh.sh</a:t>
            </a:r>
            <a:endParaRPr lang="en-US" altLang="zh-CN" sz="2000" b="1" dirty="0">
              <a:solidFill>
                <a:srgbClr val="002060"/>
              </a:solidFill>
              <a:latin typeface="Courier New" panose="02070309020205020404" pitchFamily="49" charset="0"/>
            </a:endParaRPr>
          </a:p>
          <a:p>
            <a:pPr>
              <a:defRPr/>
            </a:pPr>
            <a:endParaRPr lang="en-US" altLang="zh-CN" sz="2000" b="1" dirty="0">
              <a:solidFill>
                <a:srgbClr val="002060"/>
              </a:solidFill>
              <a:latin typeface="Courier New" panose="02070309020205020404" pitchFamily="49" charset="0"/>
            </a:endParaRPr>
          </a:p>
          <a:p>
            <a:pPr>
              <a:defRPr/>
            </a:pPr>
            <a:r>
              <a:rPr lang="en-US" altLang="zh-CN" sz="2000" b="1" dirty="0">
                <a:solidFill>
                  <a:srgbClr val="002060"/>
                </a:solidFill>
                <a:latin typeface="Courier New" panose="02070309020205020404" pitchFamily="49" charset="0"/>
              </a:rPr>
              <a:t>read -p "Enter IP Address:" </a:t>
            </a:r>
            <a:r>
              <a:rPr lang="en-US" altLang="zh-CN" sz="2000" b="1" dirty="0" err="1">
                <a:solidFill>
                  <a:srgbClr val="002060"/>
                </a:solidFill>
                <a:latin typeface="Courier New" panose="02070309020205020404" pitchFamily="49" charset="0"/>
              </a:rPr>
              <a:t>ipadd</a:t>
            </a:r>
            <a:endParaRPr lang="en-US" altLang="zh-CN" sz="2000" b="1" dirty="0">
              <a:solidFill>
                <a:srgbClr val="002060"/>
              </a:solidFill>
              <a:latin typeface="Courier New" panose="02070309020205020404" pitchFamily="49" charset="0"/>
            </a:endParaRPr>
          </a:p>
          <a:p>
            <a:pPr>
              <a:defRPr/>
            </a:pPr>
            <a:r>
              <a:rPr lang="en-US" altLang="zh-CN" sz="2000" b="1" dirty="0">
                <a:solidFill>
                  <a:srgbClr val="002060"/>
                </a:solidFill>
                <a:latin typeface="Courier New" panose="02070309020205020404" pitchFamily="49" charset="0"/>
              </a:rPr>
              <a:t>echo $</a:t>
            </a:r>
            <a:r>
              <a:rPr lang="en-US" altLang="zh-CN" sz="2000" b="1" dirty="0" err="1">
                <a:solidFill>
                  <a:srgbClr val="002060"/>
                </a:solidFill>
                <a:latin typeface="Courier New" panose="02070309020205020404" pitchFamily="49" charset="0"/>
              </a:rPr>
              <a:t>ipadd</a:t>
            </a:r>
            <a:endParaRPr lang="en-US" altLang="zh-CN" sz="2000" b="1" dirty="0">
              <a:solidFill>
                <a:srgbClr val="002060"/>
              </a:solidFill>
              <a:latin typeface="Courier New" panose="02070309020205020404" pitchFamily="49" charset="0"/>
            </a:endParaRPr>
          </a:p>
          <a:p>
            <a:pPr>
              <a:defRPr/>
            </a:pPr>
            <a:endParaRPr lang="en-US" altLang="zh-CN" sz="2000" b="1" dirty="0">
              <a:solidFill>
                <a:srgbClr val="FF0000"/>
              </a:solidFill>
              <a:latin typeface="Courier New" panose="02070309020205020404" pitchFamily="49" charset="0"/>
            </a:endParaRPr>
          </a:p>
          <a:p>
            <a:pPr>
              <a:defRPr/>
            </a:pPr>
            <a:r>
              <a:rPr lang="en-US" altLang="zh-CN" sz="2000" b="1" dirty="0">
                <a:solidFill>
                  <a:srgbClr val="FF0000"/>
                </a:solidFill>
                <a:latin typeface="Courier New" panose="02070309020205020404" pitchFamily="49" charset="0"/>
              </a:rPr>
              <a:t>until </a:t>
            </a:r>
            <a:r>
              <a:rPr lang="en-US" altLang="zh-CN" sz="2000" b="1" dirty="0">
                <a:solidFill>
                  <a:srgbClr val="002060"/>
                </a:solidFill>
                <a:latin typeface="Courier New" panose="02070309020205020404" pitchFamily="49" charset="0"/>
              </a:rPr>
              <a:t>ping -c 1 $</a:t>
            </a:r>
            <a:r>
              <a:rPr lang="en-US" altLang="zh-CN" sz="2000" b="1" dirty="0" err="1">
                <a:solidFill>
                  <a:srgbClr val="002060"/>
                </a:solidFill>
                <a:latin typeface="Courier New" panose="02070309020205020404" pitchFamily="49" charset="0"/>
              </a:rPr>
              <a:t>ipadd</a:t>
            </a:r>
            <a:r>
              <a:rPr lang="en-US" altLang="zh-CN" sz="2000" b="1" dirty="0">
                <a:solidFill>
                  <a:srgbClr val="FF0000"/>
                </a:solidFill>
                <a:latin typeface="Courier New" panose="02070309020205020404" pitchFamily="49" charset="0"/>
              </a:rPr>
              <a:t> </a:t>
            </a:r>
            <a:r>
              <a:rPr lang="en-US" altLang="zh-CN" sz="2000" b="1" dirty="0">
                <a:solidFill>
                  <a:srgbClr val="002060"/>
                </a:solidFill>
                <a:latin typeface="Courier New" panose="02070309020205020404" pitchFamily="49" charset="0"/>
              </a:rPr>
              <a:t>&amp;&gt; /dev/null</a:t>
            </a:r>
            <a:endParaRPr lang="en-US" altLang="zh-CN" sz="2000" b="1" dirty="0">
              <a:solidFill>
                <a:srgbClr val="002060"/>
              </a:solidFill>
              <a:latin typeface="Courier New" panose="02070309020205020404" pitchFamily="49" charset="0"/>
            </a:endParaRPr>
          </a:p>
          <a:p>
            <a:pPr>
              <a:defRPr/>
            </a:pPr>
            <a:r>
              <a:rPr lang="en-US" altLang="zh-CN" sz="2000" b="1" dirty="0">
                <a:solidFill>
                  <a:srgbClr val="FF0000"/>
                </a:solidFill>
                <a:latin typeface="Courier New" panose="02070309020205020404" pitchFamily="49" charset="0"/>
              </a:rPr>
              <a:t>do </a:t>
            </a:r>
            <a:endParaRPr lang="pt-BR" altLang="zh-CN" sz="2000" b="1" dirty="0">
              <a:solidFill>
                <a:srgbClr val="002060"/>
              </a:solidFill>
              <a:latin typeface="Courier New" panose="02070309020205020404" pitchFamily="49" charset="0"/>
            </a:endParaRPr>
          </a:p>
          <a:p>
            <a:pPr>
              <a:defRPr/>
            </a:pPr>
            <a:r>
              <a:rPr lang="pt-BR" altLang="zh-CN" sz="2000" b="1" dirty="0">
                <a:solidFill>
                  <a:srgbClr val="002060"/>
                </a:solidFill>
                <a:latin typeface="Courier New" panose="02070309020205020404" pitchFamily="49" charset="0"/>
              </a:rPr>
              <a:t>      sleep 60</a:t>
            </a:r>
            <a:endParaRPr lang="pt-BR" altLang="zh-CN" sz="2000" b="1" dirty="0">
              <a:solidFill>
                <a:srgbClr val="002060"/>
              </a:solidFill>
              <a:latin typeface="Courier New" panose="02070309020205020404" pitchFamily="49" charset="0"/>
            </a:endParaRPr>
          </a:p>
          <a:p>
            <a:pPr>
              <a:defRPr/>
            </a:pPr>
            <a:r>
              <a:rPr lang="en-US" altLang="zh-CN" sz="2000" b="1" dirty="0">
                <a:solidFill>
                  <a:srgbClr val="FF0000"/>
                </a:solidFill>
                <a:latin typeface="Courier New" panose="02070309020205020404" pitchFamily="49" charset="0"/>
              </a:rPr>
              <a:t>done</a:t>
            </a:r>
            <a:endParaRPr lang="en-US" altLang="zh-CN" sz="2000" b="1" dirty="0">
              <a:solidFill>
                <a:srgbClr val="FF0000"/>
              </a:solidFill>
              <a:latin typeface="Courier New" panose="02070309020205020404" pitchFamily="49" charset="0"/>
            </a:endParaRPr>
          </a:p>
          <a:p>
            <a:pPr>
              <a:defRPr/>
            </a:pPr>
            <a:r>
              <a:rPr lang="en-US" altLang="zh-CN" sz="2000" b="1" dirty="0" err="1">
                <a:solidFill>
                  <a:srgbClr val="002060"/>
                </a:solidFill>
                <a:latin typeface="Courier New" panose="02070309020205020404" pitchFamily="49" charset="0"/>
              </a:rPr>
              <a:t>ssh</a:t>
            </a:r>
            <a:r>
              <a:rPr lang="en-US" altLang="zh-CN" sz="2000" b="1" dirty="0">
                <a:solidFill>
                  <a:srgbClr val="002060"/>
                </a:solidFill>
                <a:latin typeface="Courier New" panose="02070309020205020404" pitchFamily="49" charset="0"/>
              </a:rPr>
              <a:t> $</a:t>
            </a:r>
            <a:r>
              <a:rPr lang="en-US" altLang="zh-CN" sz="2000" b="1" dirty="0" err="1">
                <a:solidFill>
                  <a:srgbClr val="002060"/>
                </a:solidFill>
                <a:latin typeface="Courier New" panose="02070309020205020404" pitchFamily="49" charset="0"/>
              </a:rPr>
              <a:t>ipadd</a:t>
            </a:r>
            <a:endParaRPr lang="en-US" altLang="zh-CN" sz="2000" b="1" dirty="0">
              <a:solidFill>
                <a:srgbClr val="002060"/>
              </a:solidFill>
              <a:latin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707367" y="785334"/>
            <a:ext cx="10593238" cy="4770537"/>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en-US" altLang="zh-CN" sz="1600" b="1" dirty="0">
                <a:solidFill>
                  <a:srgbClr val="002060"/>
                </a:solidFill>
                <a:latin typeface="Courier New" panose="02070309020205020404" pitchFamily="49" charset="0"/>
              </a:rPr>
              <a:t>#!/bin/bash</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filename: until-user_online_to_write.sh</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username=$1</a:t>
            </a:r>
            <a:endParaRPr lang="en-US" altLang="zh-CN" sz="1600" b="1" dirty="0">
              <a:solidFill>
                <a:srgbClr val="002060"/>
              </a:solidFill>
              <a:latin typeface="Courier New" panose="02070309020205020404" pitchFamily="49" charset="0"/>
            </a:endParaRPr>
          </a:p>
          <a:p>
            <a:pPr>
              <a:defRPr/>
            </a:pPr>
            <a:r>
              <a:rPr lang="en-US" altLang="zh-CN" sz="1600" b="1" dirty="0">
                <a:solidFill>
                  <a:srgbClr val="C00000"/>
                </a:solidFill>
                <a:latin typeface="Courier New" panose="02070309020205020404" pitchFamily="49" charset="0"/>
              </a:rPr>
              <a:t>if</a:t>
            </a:r>
            <a:r>
              <a:rPr lang="en-US" altLang="zh-CN" sz="1600" b="1" dirty="0">
                <a:solidFill>
                  <a:srgbClr val="002060"/>
                </a:solidFill>
                <a:latin typeface="Courier New" panose="02070309020205020404" pitchFamily="49" charset="0"/>
              </a:rPr>
              <a:t> [ $# -</a:t>
            </a:r>
            <a:r>
              <a:rPr lang="en-US" altLang="zh-CN" sz="1600" b="1" dirty="0" err="1">
                <a:solidFill>
                  <a:srgbClr val="002060"/>
                </a:solidFill>
                <a:latin typeface="Courier New" panose="02070309020205020404" pitchFamily="49" charset="0"/>
              </a:rPr>
              <a:t>lt</a:t>
            </a:r>
            <a:r>
              <a:rPr lang="en-US" altLang="zh-CN" sz="1600" b="1" dirty="0">
                <a:solidFill>
                  <a:srgbClr val="002060"/>
                </a:solidFill>
                <a:latin typeface="Courier New" panose="02070309020205020404" pitchFamily="49" charset="0"/>
              </a:rPr>
              <a:t> 1 ] </a:t>
            </a:r>
            <a:r>
              <a:rPr lang="en-US" altLang="zh-CN" sz="1600" b="1" dirty="0">
                <a:solidFill>
                  <a:srgbClr val="C00000"/>
                </a:solidFill>
                <a:latin typeface="Courier New" panose="02070309020205020404" pitchFamily="49" charset="0"/>
              </a:rPr>
              <a:t>; then</a:t>
            </a:r>
            <a:endParaRPr lang="en-US" altLang="zh-CN" sz="1600" b="1" dirty="0">
              <a:solidFill>
                <a:srgbClr val="C0000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echo "Usage: `</a:t>
            </a:r>
            <a:r>
              <a:rPr lang="en-US" altLang="zh-CN" sz="1600" b="1" dirty="0" err="1">
                <a:solidFill>
                  <a:srgbClr val="002060"/>
                </a:solidFill>
                <a:latin typeface="Courier New" panose="02070309020205020404" pitchFamily="49" charset="0"/>
              </a:rPr>
              <a:t>basename</a:t>
            </a:r>
            <a:r>
              <a:rPr lang="en-US" altLang="zh-CN" sz="1600" b="1" dirty="0">
                <a:solidFill>
                  <a:srgbClr val="002060"/>
                </a:solidFill>
                <a:latin typeface="Courier New" panose="02070309020205020404" pitchFamily="49" charset="0"/>
              </a:rPr>
              <a:t> $0`  &lt;username&gt;  [&lt;message&gt;]"</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exit 1</a:t>
            </a:r>
            <a:endParaRPr lang="en-US" altLang="zh-CN" sz="1600" b="1" dirty="0">
              <a:solidFill>
                <a:srgbClr val="002060"/>
              </a:solidFill>
              <a:latin typeface="Courier New" panose="02070309020205020404" pitchFamily="49" charset="0"/>
            </a:endParaRPr>
          </a:p>
          <a:p>
            <a:pPr>
              <a:defRPr/>
            </a:pPr>
            <a:r>
              <a:rPr lang="en-US" altLang="zh-CN" sz="1600" b="1" dirty="0" err="1">
                <a:solidFill>
                  <a:srgbClr val="C00000"/>
                </a:solidFill>
                <a:latin typeface="Courier New" panose="02070309020205020404" pitchFamily="49" charset="0"/>
              </a:rPr>
              <a:t>fi</a:t>
            </a:r>
            <a:endParaRPr lang="en-US" altLang="zh-CN" sz="1600" b="1" dirty="0">
              <a:solidFill>
                <a:srgbClr val="C00000"/>
              </a:solidFill>
              <a:latin typeface="Courier New" panose="02070309020205020404" pitchFamily="49" charset="0"/>
            </a:endParaRPr>
          </a:p>
          <a:p>
            <a:pPr>
              <a:defRPr/>
            </a:pPr>
            <a:r>
              <a:rPr lang="en-US" altLang="zh-CN" sz="1600" b="1" dirty="0">
                <a:solidFill>
                  <a:srgbClr val="C00000"/>
                </a:solidFill>
                <a:latin typeface="Courier New" panose="02070309020205020404" pitchFamily="49" charset="0"/>
              </a:rPr>
              <a:t>if</a:t>
            </a:r>
            <a:r>
              <a:rPr lang="en-US" altLang="zh-CN" sz="1600" b="1" dirty="0">
                <a:solidFill>
                  <a:srgbClr val="002060"/>
                </a:solidFill>
                <a:latin typeface="Courier New" panose="02070309020205020404" pitchFamily="49" charset="0"/>
              </a:rPr>
              <a:t> </a:t>
            </a:r>
            <a:r>
              <a:rPr lang="en-US" altLang="zh-CN" sz="1600" b="1" dirty="0" err="1">
                <a:solidFill>
                  <a:srgbClr val="002060"/>
                </a:solidFill>
                <a:latin typeface="Courier New" panose="02070309020205020404" pitchFamily="49" charset="0"/>
              </a:rPr>
              <a:t>grep</a:t>
            </a:r>
            <a:r>
              <a:rPr lang="en-US" altLang="zh-CN" sz="1600" b="1" dirty="0">
                <a:solidFill>
                  <a:srgbClr val="002060"/>
                </a:solidFill>
                <a:latin typeface="Courier New" panose="02070309020205020404" pitchFamily="49" charset="0"/>
              </a:rPr>
              <a:t> "^$username:" /etc/</a:t>
            </a:r>
            <a:r>
              <a:rPr lang="en-US" altLang="zh-CN" sz="1600" b="1" dirty="0" err="1">
                <a:solidFill>
                  <a:srgbClr val="002060"/>
                </a:solidFill>
                <a:latin typeface="Courier New" panose="02070309020205020404" pitchFamily="49" charset="0"/>
              </a:rPr>
              <a:t>passwd</a:t>
            </a:r>
            <a:r>
              <a:rPr lang="en-US" altLang="zh-CN" sz="1600" b="1" dirty="0">
                <a:solidFill>
                  <a:srgbClr val="002060"/>
                </a:solidFill>
                <a:latin typeface="Courier New" panose="02070309020205020404" pitchFamily="49" charset="0"/>
              </a:rPr>
              <a:t> &gt; /dev/null </a:t>
            </a:r>
            <a:r>
              <a:rPr lang="en-US" altLang="zh-CN" sz="1600" b="1" dirty="0">
                <a:solidFill>
                  <a:srgbClr val="C00000"/>
                </a:solidFill>
                <a:latin typeface="Courier New" panose="02070309020205020404" pitchFamily="49" charset="0"/>
              </a:rPr>
              <a:t>; then   </a:t>
            </a:r>
            <a:r>
              <a:rPr lang="en-US" altLang="zh-CN" sz="1600" b="1" dirty="0">
                <a:solidFill>
                  <a:srgbClr val="FF0000"/>
                </a:solidFill>
                <a:latin typeface="Courier New" panose="02070309020205020404" pitchFamily="49" charset="0"/>
              </a:rPr>
              <a:t>:</a:t>
            </a:r>
            <a:endParaRPr lang="en-US" altLang="zh-CN" sz="1600" b="1" dirty="0">
              <a:solidFill>
                <a:srgbClr val="FF0000"/>
              </a:solidFill>
              <a:latin typeface="Courier New" panose="02070309020205020404" pitchFamily="49" charset="0"/>
            </a:endParaRPr>
          </a:p>
          <a:p>
            <a:pPr>
              <a:defRPr/>
            </a:pPr>
            <a:r>
              <a:rPr lang="en-US" altLang="zh-CN" sz="1600" b="1" dirty="0">
                <a:solidFill>
                  <a:srgbClr val="C00000"/>
                </a:solidFill>
                <a:latin typeface="Courier New" panose="02070309020205020404" pitchFamily="49" charset="0"/>
              </a:rPr>
              <a:t>else</a:t>
            </a:r>
            <a:endParaRPr lang="en-US" altLang="zh-CN" sz="1600" b="1" dirty="0">
              <a:solidFill>
                <a:srgbClr val="C0000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echo "$username is not a user on this system."</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exit 2</a:t>
            </a:r>
            <a:endParaRPr lang="en-US" altLang="zh-CN" sz="1600" b="1" dirty="0">
              <a:solidFill>
                <a:srgbClr val="002060"/>
              </a:solidFill>
              <a:latin typeface="Courier New" panose="02070309020205020404" pitchFamily="49" charset="0"/>
            </a:endParaRPr>
          </a:p>
          <a:p>
            <a:pPr>
              <a:defRPr/>
            </a:pPr>
            <a:r>
              <a:rPr lang="en-US" altLang="zh-CN" sz="1600" b="1" dirty="0">
                <a:solidFill>
                  <a:srgbClr val="C00000"/>
                </a:solidFill>
                <a:latin typeface="Courier New" panose="02070309020205020404" pitchFamily="49" charset="0"/>
              </a:rPr>
              <a:t>fi</a:t>
            </a:r>
            <a:endParaRPr lang="en-US" altLang="zh-CN" sz="1600" b="1" dirty="0">
              <a:solidFill>
                <a:srgbClr val="C00000"/>
              </a:solidFill>
              <a:latin typeface="Courier New" panose="02070309020205020404" pitchFamily="49" charset="0"/>
            </a:endParaRPr>
          </a:p>
          <a:p>
            <a:pPr>
              <a:defRPr/>
            </a:pPr>
            <a:r>
              <a:rPr lang="en-US" altLang="zh-CN" sz="1600" b="1" dirty="0">
                <a:solidFill>
                  <a:srgbClr val="FF0000"/>
                </a:solidFill>
                <a:latin typeface="Courier New" panose="02070309020205020404" pitchFamily="49" charset="0"/>
              </a:rPr>
              <a:t>until</a:t>
            </a:r>
            <a:r>
              <a:rPr lang="en-US" altLang="zh-CN" sz="1600" b="1" dirty="0">
                <a:solidFill>
                  <a:srgbClr val="002060"/>
                </a:solidFill>
                <a:latin typeface="Courier New" panose="02070309020205020404" pitchFamily="49" charset="0"/>
              </a:rPr>
              <a:t> </a:t>
            </a:r>
            <a:r>
              <a:rPr lang="en-US" altLang="zh-CN" sz="1600" b="1" dirty="0" err="1">
                <a:solidFill>
                  <a:srgbClr val="002060"/>
                </a:solidFill>
                <a:latin typeface="Courier New" panose="02070309020205020404" pitchFamily="49" charset="0"/>
              </a:rPr>
              <a:t>who|grep</a:t>
            </a:r>
            <a:r>
              <a:rPr lang="en-US" altLang="zh-CN" sz="1600" b="1" dirty="0">
                <a:solidFill>
                  <a:srgbClr val="002060"/>
                </a:solidFill>
                <a:latin typeface="Courier New" panose="02070309020205020404" pitchFamily="49" charset="0"/>
              </a:rPr>
              <a:t> "$username" &gt; /dev/null </a:t>
            </a:r>
            <a:r>
              <a:rPr lang="en-US" altLang="zh-CN" sz="1600" b="1" dirty="0">
                <a:solidFill>
                  <a:srgbClr val="FF0000"/>
                </a:solidFill>
                <a:latin typeface="Courier New" panose="02070309020205020404" pitchFamily="49" charset="0"/>
              </a:rPr>
              <a:t>; do</a:t>
            </a:r>
            <a:endParaRPr lang="en-US" altLang="zh-CN" sz="1600" b="1" dirty="0">
              <a:solidFill>
                <a:srgbClr val="FF000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echo "$username is not logged on."</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sleep 600</a:t>
            </a:r>
            <a:endParaRPr lang="en-US" altLang="zh-CN" sz="1600" b="1" dirty="0">
              <a:solidFill>
                <a:srgbClr val="002060"/>
              </a:solidFill>
              <a:latin typeface="Courier New" panose="02070309020205020404" pitchFamily="49" charset="0"/>
            </a:endParaRPr>
          </a:p>
          <a:p>
            <a:pPr>
              <a:defRPr/>
            </a:pPr>
            <a:r>
              <a:rPr lang="en-US" altLang="zh-CN" sz="1600" b="1" dirty="0">
                <a:solidFill>
                  <a:srgbClr val="FF0000"/>
                </a:solidFill>
                <a:latin typeface="Courier New" panose="02070309020205020404" pitchFamily="49" charset="0"/>
              </a:rPr>
              <a:t>done</a:t>
            </a:r>
            <a:endParaRPr lang="en-US" altLang="zh-CN" sz="1600" b="1" dirty="0">
              <a:solidFill>
                <a:srgbClr val="FF000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shift ; </a:t>
            </a:r>
            <a:r>
              <a:rPr lang="en-US" altLang="zh-CN" sz="1600" b="1" dirty="0" err="1">
                <a:solidFill>
                  <a:srgbClr val="002060"/>
                </a:solidFill>
                <a:latin typeface="Courier New" panose="02070309020205020404" pitchFamily="49" charset="0"/>
              </a:rPr>
              <a:t>msg</a:t>
            </a:r>
            <a:r>
              <a:rPr lang="en-US" altLang="zh-CN" sz="1600" b="1" dirty="0">
                <a:solidFill>
                  <a:srgbClr val="002060"/>
                </a:solidFill>
                <a:latin typeface="Courier New" panose="02070309020205020404" pitchFamily="49" charset="0"/>
              </a:rPr>
              <a:t>=$*</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 X"$</a:t>
            </a:r>
            <a:r>
              <a:rPr lang="en-US" altLang="zh-CN" sz="1600" b="1" dirty="0" err="1">
                <a:solidFill>
                  <a:srgbClr val="002060"/>
                </a:solidFill>
                <a:latin typeface="Courier New" panose="02070309020205020404" pitchFamily="49" charset="0"/>
              </a:rPr>
              <a:t>msg</a:t>
            </a:r>
            <a:r>
              <a:rPr lang="en-US" altLang="zh-CN" sz="1600" b="1" dirty="0">
                <a:solidFill>
                  <a:srgbClr val="002060"/>
                </a:solidFill>
                <a:latin typeface="Courier New" panose="02070309020205020404" pitchFamily="49" charset="0"/>
              </a:rPr>
              <a:t>" == "X" ]] &amp;&amp; </a:t>
            </a:r>
            <a:r>
              <a:rPr lang="en-US" altLang="zh-CN" sz="1600" b="1" dirty="0" err="1">
                <a:solidFill>
                  <a:srgbClr val="002060"/>
                </a:solidFill>
                <a:latin typeface="Courier New" panose="02070309020205020404" pitchFamily="49" charset="0"/>
              </a:rPr>
              <a:t>msg</a:t>
            </a:r>
            <a:r>
              <a:rPr lang="en-US" altLang="zh-CN" sz="1600" b="1" dirty="0">
                <a:solidFill>
                  <a:srgbClr val="002060"/>
                </a:solidFill>
                <a:latin typeface="Courier New" panose="02070309020205020404" pitchFamily="49" charset="0"/>
              </a:rPr>
              <a:t>="Hello, $username"</a:t>
            </a:r>
            <a:endParaRPr lang="en-US" altLang="zh-CN" sz="1600" b="1" dirty="0">
              <a:solidFill>
                <a:srgbClr val="002060"/>
              </a:solidFill>
              <a:latin typeface="Courier New" panose="02070309020205020404" pitchFamily="49" charset="0"/>
            </a:endParaRPr>
          </a:p>
          <a:p>
            <a:pPr>
              <a:defRPr/>
            </a:pPr>
            <a:r>
              <a:rPr lang="en-US" altLang="zh-CN" sz="1600" b="1" dirty="0">
                <a:solidFill>
                  <a:srgbClr val="002060"/>
                </a:solidFill>
                <a:latin typeface="Courier New" panose="02070309020205020404" pitchFamily="49" charset="0"/>
              </a:rPr>
              <a:t>echo "$</a:t>
            </a:r>
            <a:r>
              <a:rPr lang="en-US" altLang="zh-CN" sz="1600" b="1" dirty="0" err="1">
                <a:solidFill>
                  <a:srgbClr val="002060"/>
                </a:solidFill>
                <a:latin typeface="Courier New" panose="02070309020205020404" pitchFamily="49" charset="0"/>
              </a:rPr>
              <a:t>msg</a:t>
            </a:r>
            <a:r>
              <a:rPr lang="en-US" altLang="zh-CN" sz="1600" b="1" dirty="0">
                <a:solidFill>
                  <a:srgbClr val="002060"/>
                </a:solidFill>
                <a:latin typeface="Courier New" panose="02070309020205020404" pitchFamily="49" charset="0"/>
              </a:rPr>
              <a:t>" | write $username</a:t>
            </a:r>
            <a:endParaRPr lang="en-US" altLang="zh-CN" sz="1600" b="1" dirty="0">
              <a:solidFill>
                <a:srgbClr val="002060"/>
              </a:solidFill>
              <a:latin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Shell Functions</a:t>
            </a:r>
            <a:endParaRPr lang="zh-CN" altLang="en-US" dirty="0"/>
          </a:p>
        </p:txBody>
      </p:sp>
      <p:sp>
        <p:nvSpPr>
          <p:cNvPr id="3" name="内容占位符 2"/>
          <p:cNvSpPr>
            <a:spLocks noGrp="1"/>
          </p:cNvSpPr>
          <p:nvPr>
            <p:ph idx="1"/>
          </p:nvPr>
        </p:nvSpPr>
        <p:spPr/>
        <p:txBody>
          <a:bodyPr>
            <a:normAutofit fontScale="92500"/>
          </a:bodyPr>
          <a:lstStyle/>
          <a:p>
            <a:r>
              <a:rPr lang="en-US" altLang="zh-CN" dirty="0"/>
              <a:t>shell functions </a:t>
            </a:r>
            <a:r>
              <a:rPr lang="en-US" altLang="zh-CN" dirty="0" err="1"/>
              <a:t>are“mini</a:t>
            </a:r>
            <a:r>
              <a:rPr lang="en-US" altLang="zh-CN" dirty="0"/>
              <a:t>-scripts” that are located inside other scripts</a:t>
            </a:r>
            <a:endParaRPr lang="en-US" altLang="zh-CN" dirty="0"/>
          </a:p>
          <a:p>
            <a:r>
              <a:rPr lang="en-US" altLang="zh-CN" dirty="0"/>
              <a:t>Shell functions have two syntactic forms. First, the more formal form:</a:t>
            </a:r>
            <a:endParaRPr lang="en-US" altLang="zh-CN" dirty="0"/>
          </a:p>
          <a:p>
            <a:pPr marL="457200" lvl="1" indent="0">
              <a:buNone/>
            </a:pPr>
            <a:r>
              <a:rPr lang="en-US" altLang="zh-CN" dirty="0"/>
              <a:t>function </a:t>
            </a:r>
            <a:r>
              <a:rPr lang="en-US" altLang="zh-CN" i="1" dirty="0"/>
              <a:t>name </a:t>
            </a:r>
            <a:r>
              <a:rPr lang="en-US" altLang="zh-CN" dirty="0"/>
              <a:t>{</a:t>
            </a:r>
            <a:endParaRPr lang="en-US" altLang="zh-CN" dirty="0"/>
          </a:p>
          <a:p>
            <a:pPr marL="457200" lvl="1" indent="0">
              <a:buNone/>
            </a:pPr>
            <a:r>
              <a:rPr lang="en-US" altLang="zh-CN" i="1" dirty="0"/>
              <a:t>commands</a:t>
            </a:r>
            <a:endParaRPr lang="en-US" altLang="zh-CN" i="1" dirty="0"/>
          </a:p>
          <a:p>
            <a:pPr marL="457200" lvl="1" indent="0">
              <a:buNone/>
            </a:pPr>
            <a:r>
              <a:rPr lang="en-US" altLang="zh-CN" dirty="0"/>
              <a:t>return</a:t>
            </a:r>
            <a:endParaRPr lang="en-US" altLang="zh-CN" dirty="0"/>
          </a:p>
          <a:p>
            <a:pPr marL="457200" lvl="1" indent="0">
              <a:buNone/>
            </a:pPr>
            <a:r>
              <a:rPr lang="en-US" altLang="zh-CN" dirty="0"/>
              <a:t>}</a:t>
            </a:r>
            <a:endParaRPr lang="en-US" altLang="zh-CN" dirty="0"/>
          </a:p>
          <a:p>
            <a:pPr marL="457200" lvl="1" indent="0">
              <a:buNone/>
            </a:pPr>
            <a:endParaRPr lang="en-US" altLang="zh-CN" dirty="0"/>
          </a:p>
          <a:p>
            <a:pPr marL="457200" lvl="1" indent="0">
              <a:buNone/>
            </a:pPr>
            <a:r>
              <a:rPr lang="en-US" altLang="zh-CN" i="1" dirty="0"/>
              <a:t>name </a:t>
            </a:r>
            <a:r>
              <a:rPr lang="en-US" altLang="zh-CN" dirty="0"/>
              <a:t>() {</a:t>
            </a:r>
            <a:endParaRPr lang="en-US" altLang="zh-CN" dirty="0"/>
          </a:p>
          <a:p>
            <a:pPr marL="457200" lvl="1" indent="0">
              <a:buNone/>
            </a:pPr>
            <a:r>
              <a:rPr lang="en-US" altLang="zh-CN" i="1" dirty="0"/>
              <a:t>commands</a:t>
            </a:r>
            <a:endParaRPr lang="en-US" altLang="zh-CN" i="1" dirty="0"/>
          </a:p>
          <a:p>
            <a:pPr marL="457200" lvl="1" indent="0">
              <a:buNone/>
            </a:pPr>
            <a:r>
              <a:rPr lang="en-US" altLang="zh-CN" dirty="0"/>
              <a:t>return</a:t>
            </a:r>
            <a:endParaRPr lang="en-US" altLang="zh-CN" dirty="0"/>
          </a:p>
          <a:p>
            <a:pPr marL="457200" lvl="1" indent="0">
              <a:buNone/>
            </a:pPr>
            <a:r>
              <a:rPr lang="en-US" altLang="zh-CN" dirty="0"/>
              <a: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0" y="1049705"/>
            <a:ext cx="6096000" cy="3970318"/>
          </a:xfrm>
          <a:prstGeom prst="rect">
            <a:avLst/>
          </a:prstGeom>
        </p:spPr>
        <p:txBody>
          <a:bodyPr>
            <a:spAutoFit/>
          </a:bodyPr>
          <a:lstStyle/>
          <a:p>
            <a:r>
              <a:rPr lang="en-US" altLang="zh-CN" dirty="0">
                <a:latin typeface="LiberationMono"/>
              </a:rPr>
              <a:t>1 #!/bin/bash</a:t>
            </a:r>
            <a:endParaRPr lang="en-US" altLang="zh-CN" dirty="0">
              <a:latin typeface="LiberationMono"/>
            </a:endParaRPr>
          </a:p>
          <a:p>
            <a:r>
              <a:rPr lang="en-US" altLang="zh-CN" dirty="0">
                <a:latin typeface="LiberationMono"/>
              </a:rPr>
              <a:t>2</a:t>
            </a:r>
            <a:endParaRPr lang="en-US" altLang="zh-CN" dirty="0">
              <a:latin typeface="LiberationMono"/>
            </a:endParaRPr>
          </a:p>
          <a:p>
            <a:r>
              <a:rPr lang="en-US" altLang="zh-CN" dirty="0">
                <a:latin typeface="LiberationMono"/>
              </a:rPr>
              <a:t>3 # Shell function demo</a:t>
            </a:r>
            <a:endParaRPr lang="en-US" altLang="zh-CN" dirty="0">
              <a:latin typeface="LiberationMono"/>
            </a:endParaRPr>
          </a:p>
          <a:p>
            <a:r>
              <a:rPr lang="en-US" altLang="zh-CN" dirty="0">
                <a:latin typeface="LiberationMono"/>
              </a:rPr>
              <a:t>4</a:t>
            </a:r>
            <a:endParaRPr lang="en-US" altLang="zh-CN" dirty="0">
              <a:latin typeface="LiberationMono"/>
            </a:endParaRPr>
          </a:p>
          <a:p>
            <a:r>
              <a:rPr lang="en-US" altLang="zh-CN" dirty="0">
                <a:latin typeface="LiberationMono"/>
              </a:rPr>
              <a:t>5 function step2 {</a:t>
            </a:r>
            <a:endParaRPr lang="en-US" altLang="zh-CN" dirty="0">
              <a:latin typeface="LiberationMono"/>
            </a:endParaRPr>
          </a:p>
          <a:p>
            <a:r>
              <a:rPr lang="en-US" altLang="zh-CN" dirty="0">
                <a:latin typeface="LiberationMono"/>
              </a:rPr>
              <a:t>6 echo "Step 2"</a:t>
            </a:r>
            <a:endParaRPr lang="en-US" altLang="zh-CN" dirty="0">
              <a:latin typeface="LiberationMono"/>
            </a:endParaRPr>
          </a:p>
          <a:p>
            <a:r>
              <a:rPr lang="en-US" altLang="zh-CN" dirty="0">
                <a:latin typeface="LiberationMono"/>
              </a:rPr>
              <a:t>7 return</a:t>
            </a:r>
            <a:endParaRPr lang="en-US" altLang="zh-CN" dirty="0">
              <a:latin typeface="LiberationMono"/>
            </a:endParaRPr>
          </a:p>
          <a:p>
            <a:r>
              <a:rPr lang="en-US" altLang="zh-CN" dirty="0">
                <a:latin typeface="LiberationMono"/>
              </a:rPr>
              <a:t>8 }</a:t>
            </a:r>
            <a:endParaRPr lang="en-US" altLang="zh-CN" dirty="0">
              <a:latin typeface="LiberationMono"/>
            </a:endParaRPr>
          </a:p>
          <a:p>
            <a:r>
              <a:rPr lang="en-US" altLang="zh-CN" dirty="0">
                <a:latin typeface="LiberationMono"/>
              </a:rPr>
              <a:t>9</a:t>
            </a:r>
            <a:endParaRPr lang="en-US" altLang="zh-CN" dirty="0">
              <a:latin typeface="LiberationMono"/>
            </a:endParaRPr>
          </a:p>
          <a:p>
            <a:r>
              <a:rPr lang="en-US" altLang="zh-CN" dirty="0">
                <a:latin typeface="LiberationMono"/>
              </a:rPr>
              <a:t>10 # Main program starts here</a:t>
            </a:r>
            <a:endParaRPr lang="en-US" altLang="zh-CN" dirty="0">
              <a:latin typeface="LiberationMono"/>
            </a:endParaRPr>
          </a:p>
          <a:p>
            <a:r>
              <a:rPr lang="en-US" altLang="zh-CN" dirty="0">
                <a:latin typeface="LiberationMono"/>
              </a:rPr>
              <a:t>11</a:t>
            </a:r>
            <a:endParaRPr lang="en-US" altLang="zh-CN" dirty="0">
              <a:latin typeface="LiberationMono"/>
            </a:endParaRPr>
          </a:p>
          <a:p>
            <a:r>
              <a:rPr lang="en-US" altLang="zh-CN" dirty="0">
                <a:latin typeface="LiberationMono"/>
              </a:rPr>
              <a:t>12 echo "Step 1“</a:t>
            </a:r>
            <a:endParaRPr lang="en-US" altLang="zh-CN" dirty="0">
              <a:latin typeface="LiberationMono"/>
            </a:endParaRPr>
          </a:p>
          <a:p>
            <a:r>
              <a:rPr lang="en-US" altLang="zh-CN" dirty="0"/>
              <a:t>13 step2</a:t>
            </a:r>
            <a:endParaRPr lang="en-US" altLang="zh-CN" dirty="0"/>
          </a:p>
          <a:p>
            <a:r>
              <a:rPr lang="en-US" altLang="zh-CN" dirty="0"/>
              <a:t>14 echo "Step 3"</a:t>
            </a:r>
            <a:endParaRPr lang="zh-CN" altLang="en-US" dirty="0"/>
          </a:p>
        </p:txBody>
      </p:sp>
      <p:sp>
        <p:nvSpPr>
          <p:cNvPr id="5" name="Rectangle 7"/>
          <p:cNvSpPr>
            <a:spLocks noChangeArrowheads="1"/>
          </p:cNvSpPr>
          <p:nvPr/>
        </p:nvSpPr>
        <p:spPr bwMode="auto">
          <a:xfrm>
            <a:off x="675639" y="673785"/>
            <a:ext cx="4517464" cy="5226683"/>
          </a:xfrm>
          <a:prstGeom prst="rect">
            <a:avLst/>
          </a:prstGeom>
          <a:noFill/>
          <a:ln w="12700" algn="ctr">
            <a:solidFill>
              <a:schemeClr val="tx1"/>
            </a:solidFill>
            <a:miter lim="800000"/>
          </a:ln>
          <a:effectLst/>
        </p:spPr>
        <p:txBody>
          <a:bodyPr wrap="none"/>
          <a:lstStyle/>
          <a:p>
            <a:pPr algn="l" fontAlgn="t"/>
            <a:r>
              <a:rPr lang="en-US" altLang="zh-CN" sz="2800" dirty="0"/>
              <a:t>#!/bin/bash</a:t>
            </a:r>
            <a:endParaRPr lang="en-US" altLang="zh-CN" sz="2800" dirty="0"/>
          </a:p>
          <a:p>
            <a:pPr algn="l" fontAlgn="t"/>
            <a:r>
              <a:rPr lang="en-US" altLang="zh-CN" sz="2800" dirty="0"/>
              <a:t>function fun1(){</a:t>
            </a:r>
            <a:endParaRPr lang="en-US" altLang="zh-CN" sz="2800" dirty="0"/>
          </a:p>
          <a:p>
            <a:pPr algn="l" fontAlgn="t"/>
            <a:r>
              <a:rPr lang="en-US" altLang="zh-CN" sz="2800" dirty="0"/>
              <a:t>}</a:t>
            </a:r>
            <a:endParaRPr lang="en-US" altLang="zh-CN" sz="2800" dirty="0"/>
          </a:p>
          <a:p>
            <a:pPr algn="l" fontAlgn="t"/>
            <a:r>
              <a:rPr lang="en-US" altLang="zh-CN" sz="2800" dirty="0"/>
              <a:t>......</a:t>
            </a:r>
            <a:endParaRPr lang="en-US" altLang="zh-CN" sz="2800" dirty="0"/>
          </a:p>
          <a:p>
            <a:pPr algn="l" fontAlgn="t"/>
            <a:r>
              <a:rPr lang="en-US" altLang="zh-CN" sz="2800" dirty="0" err="1"/>
              <a:t>funciton</a:t>
            </a:r>
            <a:r>
              <a:rPr lang="en-US" altLang="zh-CN" sz="2800" dirty="0"/>
              <a:t> </a:t>
            </a:r>
            <a:r>
              <a:rPr lang="en-US" altLang="zh-CN" sz="2800" dirty="0" err="1"/>
              <a:t>funn</a:t>
            </a:r>
            <a:r>
              <a:rPr lang="en-US" altLang="zh-CN" sz="2800" dirty="0"/>
              <a:t>(){</a:t>
            </a:r>
            <a:endParaRPr lang="en-US" altLang="zh-CN" sz="2800" dirty="0"/>
          </a:p>
          <a:p>
            <a:pPr algn="l" fontAlgn="t"/>
            <a:r>
              <a:rPr lang="en-US" altLang="zh-CN" sz="2800" dirty="0"/>
              <a:t>}</a:t>
            </a:r>
            <a:endParaRPr lang="en-US" altLang="zh-CN" sz="2800" dirty="0"/>
          </a:p>
          <a:p>
            <a:pPr algn="l" fontAlgn="t"/>
            <a:r>
              <a:rPr lang="en-US" altLang="zh-CN" sz="2800" dirty="0"/>
              <a:t>...........</a:t>
            </a:r>
            <a:endParaRPr lang="en-US" altLang="zh-CN" sz="2800" dirty="0"/>
          </a:p>
          <a:p>
            <a:pPr algn="l" fontAlgn="t"/>
            <a:r>
              <a:rPr lang="en-US" altLang="zh-CN" sz="2800" dirty="0"/>
              <a:t>.</a:t>
            </a:r>
            <a:endParaRPr lang="en-US" altLang="zh-CN" sz="2800" dirty="0"/>
          </a:p>
          <a:p>
            <a:pPr algn="l" fontAlgn="t"/>
            <a:r>
              <a:rPr lang="en-US" altLang="zh-CN" sz="2800" dirty="0"/>
              <a:t>.</a:t>
            </a:r>
            <a:endParaRPr lang="en-US" altLang="zh-CN" sz="2800" dirty="0"/>
          </a:p>
          <a:p>
            <a:pPr algn="l" fontAlgn="t"/>
            <a:r>
              <a:rPr lang="en-US" altLang="zh-CN" sz="2800" dirty="0"/>
              <a:t>.</a:t>
            </a:r>
            <a:endParaRPr lang="en-US" altLang="zh-CN" sz="2800" dirty="0"/>
          </a:p>
          <a:p>
            <a:pPr algn="l" fontAlgn="t"/>
            <a:r>
              <a:rPr lang="en-US" altLang="zh-CN" sz="2800" dirty="0"/>
              <a:t>.</a:t>
            </a:r>
            <a:endParaRPr lang="en-US" altLang="zh-CN" sz="2800" dirty="0"/>
          </a:p>
          <a:p>
            <a:pPr algn="l" fontAlgn="t"/>
            <a:endParaRPr lang="en-US" altLang="zh-CN"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D3B9178-496E-49B4-BBFB-87BA11AA6CC7}" type="datetime2">
              <a:rPr lang="zh-CN" altLang="en-US"/>
            </a:fld>
            <a:endParaRPr lang="en-US" altLang="zh-CN" dirty="0"/>
          </a:p>
        </p:txBody>
      </p:sp>
      <p:sp>
        <p:nvSpPr>
          <p:cNvPr id="6" name="灯片编号占位符 5"/>
          <p:cNvSpPr>
            <a:spLocks noGrp="1"/>
          </p:cNvSpPr>
          <p:nvPr>
            <p:ph type="sldNum" sz="quarter" idx="12"/>
          </p:nvPr>
        </p:nvSpPr>
        <p:spPr/>
        <p:txBody>
          <a:bodyPr/>
          <a:lstStyle/>
          <a:p>
            <a:pPr>
              <a:defRPr/>
            </a:pPr>
            <a:fld id="{5250BEC3-8BF8-4347-856C-CEED24027370}" type="slidenum">
              <a:rPr lang="en-US" altLang="zh-CN" smtClean="0"/>
            </a:fld>
            <a:endParaRPr lang="en-US" altLang="zh-CN" dirty="0"/>
          </a:p>
        </p:txBody>
      </p:sp>
      <p:sp>
        <p:nvSpPr>
          <p:cNvPr id="7" name="TextBox 6"/>
          <p:cNvSpPr txBox="1"/>
          <p:nvPr/>
        </p:nvSpPr>
        <p:spPr>
          <a:xfrm>
            <a:off x="2074564" y="549755"/>
            <a:ext cx="8280400" cy="45243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b="1" dirty="0">
                <a:solidFill>
                  <a:srgbClr val="002060"/>
                </a:solidFill>
                <a:latin typeface="Courier New" panose="02070309020205020404" pitchFamily="49" charset="0"/>
              </a:rPr>
              <a:t>#!/bin/bash</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filename: pp_and_function.sh</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echo "===Print positional parameters in main :"</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echo "$0: $*"</a:t>
            </a:r>
            <a:endParaRPr lang="en-US" altLang="zh-CN" b="1" dirty="0">
              <a:solidFill>
                <a:srgbClr val="002060"/>
              </a:solidFill>
              <a:latin typeface="Courier New" panose="02070309020205020404" pitchFamily="49" charset="0"/>
            </a:endParaRPr>
          </a:p>
          <a:p>
            <a:pPr>
              <a:defRPr/>
            </a:pPr>
            <a:r>
              <a:rPr lang="en-US" altLang="zh-CN" b="1" dirty="0">
                <a:solidFill>
                  <a:srgbClr val="FF0000"/>
                </a:solidFill>
                <a:latin typeface="Courier New" panose="02070309020205020404" pitchFamily="49" charset="0"/>
              </a:rPr>
              <a:t>pp1</a:t>
            </a:r>
            <a:r>
              <a:rPr lang="en-US" altLang="zh-CN" b="1" dirty="0">
                <a:solidFill>
                  <a:srgbClr val="002060"/>
                </a:solidFill>
                <a:latin typeface="Courier New" panose="02070309020205020404" pitchFamily="49" charset="0"/>
              </a:rPr>
              <a:t>(){</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echo 'f1--Print $* parameters in fun1 :' ; echo "$0: $*"</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a:t>
            </a:r>
            <a:endParaRPr lang="en-US" altLang="zh-CN" b="1" dirty="0">
              <a:solidFill>
                <a:srgbClr val="002060"/>
              </a:solidFill>
              <a:latin typeface="Courier New" panose="02070309020205020404" pitchFamily="49" charset="0"/>
            </a:endParaRPr>
          </a:p>
          <a:p>
            <a:pPr>
              <a:defRPr/>
            </a:pPr>
            <a:r>
              <a:rPr lang="en-US" altLang="zh-CN" b="1" dirty="0">
                <a:solidFill>
                  <a:srgbClr val="FF0000"/>
                </a:solidFill>
                <a:latin typeface="Courier New" panose="02070309020205020404" pitchFamily="49" charset="0"/>
              </a:rPr>
              <a:t>pp2</a:t>
            </a:r>
            <a:r>
              <a:rPr lang="en-US" altLang="zh-CN" b="1" dirty="0">
                <a:solidFill>
                  <a:srgbClr val="002060"/>
                </a:solidFill>
                <a:latin typeface="Courier New" panose="02070309020205020404" pitchFamily="49" charset="0"/>
              </a:rPr>
              <a:t>(){</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echo 'f2--Print $* parameters in fun1 :' ; echo "$0: $*"</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pp1 1st 2nd 3th 4th 5th 6th 7th 8th 9th</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  echo 'f2--Print $* parameters in fun1 :' ; echo "$0: $*"</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a:t>
            </a:r>
            <a:endParaRPr lang="en-US" altLang="zh-CN" b="1" dirty="0">
              <a:solidFill>
                <a:srgbClr val="002060"/>
              </a:solidFill>
              <a:latin typeface="Courier New" panose="02070309020205020404" pitchFamily="49" charset="0"/>
            </a:endParaRPr>
          </a:p>
          <a:p>
            <a:pPr>
              <a:defRPr/>
            </a:pPr>
            <a:r>
              <a:rPr lang="en-US" altLang="zh-CN" b="1" dirty="0">
                <a:solidFill>
                  <a:srgbClr val="FF0000"/>
                </a:solidFill>
                <a:latin typeface="Courier New" panose="02070309020205020404" pitchFamily="49" charset="0"/>
              </a:rPr>
              <a:t>pp1</a:t>
            </a:r>
            <a:r>
              <a:rPr lang="en-US" altLang="zh-CN" b="1" dirty="0">
                <a:solidFill>
                  <a:srgbClr val="002060"/>
                </a:solidFill>
                <a:latin typeface="Courier New" panose="02070309020205020404" pitchFamily="49" charset="0"/>
              </a:rPr>
              <a:t> 1 2 3 4 5 6 7 8 9</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echo "===Print positional parameters in main :"</a:t>
            </a:r>
            <a:endParaRPr lang="en-US" altLang="zh-CN" b="1" dirty="0">
              <a:solidFill>
                <a:srgbClr val="002060"/>
              </a:solidFill>
              <a:latin typeface="Courier New" panose="02070309020205020404" pitchFamily="49" charset="0"/>
            </a:endParaRPr>
          </a:p>
          <a:p>
            <a:pPr>
              <a:defRPr/>
            </a:pPr>
            <a:r>
              <a:rPr lang="en-US" altLang="zh-CN" b="1" dirty="0">
                <a:solidFill>
                  <a:srgbClr val="002060"/>
                </a:solidFill>
                <a:latin typeface="Courier New" panose="02070309020205020404" pitchFamily="49" charset="0"/>
              </a:rPr>
              <a:t>echo "$0: $*"</a:t>
            </a:r>
            <a:endParaRPr lang="en-US" altLang="zh-CN" b="1" dirty="0">
              <a:solidFill>
                <a:srgbClr val="002060"/>
              </a:solidFill>
              <a:latin typeface="Courier New" panose="02070309020205020404" pitchFamily="49" charset="0"/>
            </a:endParaRPr>
          </a:p>
          <a:p>
            <a:pPr>
              <a:defRPr/>
            </a:pPr>
            <a:r>
              <a:rPr lang="en-US" altLang="zh-CN" b="1" dirty="0">
                <a:solidFill>
                  <a:srgbClr val="FF0000"/>
                </a:solidFill>
                <a:latin typeface="Courier New" panose="02070309020205020404" pitchFamily="49" charset="0"/>
              </a:rPr>
              <a:t>pp2</a:t>
            </a:r>
            <a:r>
              <a:rPr lang="en-US" altLang="zh-CN" b="1" dirty="0">
                <a:solidFill>
                  <a:srgbClr val="002060"/>
                </a:solidFill>
                <a:latin typeface="Courier New" panose="02070309020205020404" pitchFamily="49" charset="0"/>
              </a:rPr>
              <a:t> I II III IV V VI VII VIII IX</a:t>
            </a:r>
            <a:endParaRPr lang="en-US" altLang="zh-CN" b="1" dirty="0">
              <a:solidFill>
                <a:srgbClr val="002060"/>
              </a:solidFill>
              <a:latin typeface="Courier New" panose="02070309020205020404" pitchFamily="49" charset="0"/>
            </a:endParaRPr>
          </a:p>
        </p:txBody>
      </p:sp>
      <p:sp>
        <p:nvSpPr>
          <p:cNvPr id="8" name="TextBox 7"/>
          <p:cNvSpPr txBox="1"/>
          <p:nvPr/>
        </p:nvSpPr>
        <p:spPr>
          <a:xfrm>
            <a:off x="2074564" y="5515215"/>
            <a:ext cx="7669213"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altLang="zh-CN" sz="2000" b="1" dirty="0">
                <a:solidFill>
                  <a:srgbClr val="002060"/>
                </a:solidFill>
                <a:latin typeface="Courier New" panose="02070309020205020404" pitchFamily="49" charset="0"/>
              </a:rPr>
              <a:t>./pp_and_function.sh  </a:t>
            </a:r>
            <a:r>
              <a:rPr lang="en-US" altLang="zh-CN" sz="2000" b="1" dirty="0">
                <a:solidFill>
                  <a:schemeClr val="tx1"/>
                </a:solidFill>
                <a:latin typeface="Courier New" panose="02070309020205020404" pitchFamily="49" charset="0"/>
              </a:rPr>
              <a:t>a b c d e f g h </a:t>
            </a:r>
            <a:r>
              <a:rPr lang="en-US" altLang="zh-CN" sz="2000" b="1" dirty="0" err="1">
                <a:solidFill>
                  <a:schemeClr val="tx1"/>
                </a:solidFill>
                <a:latin typeface="Courier New" panose="02070309020205020404" pitchFamily="49" charset="0"/>
              </a:rPr>
              <a:t>i</a:t>
            </a:r>
            <a:endParaRPr lang="zh-CN" altLang="en-US" sz="2000" dirty="0">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4624" y="86916"/>
            <a:ext cx="8012624" cy="6186309"/>
          </a:xfrm>
          <a:prstGeom prst="rect">
            <a:avLst/>
          </a:prstGeom>
        </p:spPr>
        <p:txBody>
          <a:bodyPr wrap="square">
            <a:spAutoFit/>
          </a:bodyPr>
          <a:lstStyle/>
          <a:p>
            <a:r>
              <a:rPr lang="zh-CN" altLang="en-US" sz="1200" dirty="0"/>
              <a:t>#!/bin/bash </a:t>
            </a:r>
            <a:endParaRPr lang="en-US" altLang="zh-CN" sz="1200" dirty="0"/>
          </a:p>
          <a:p>
            <a:r>
              <a:rPr lang="zh-CN" altLang="en-US" sz="1200" dirty="0"/>
              <a:t># (@)/ph </a:t>
            </a:r>
            <a:endParaRPr lang="en-US" altLang="zh-CN" sz="1200" dirty="0"/>
          </a:p>
          <a:p>
            <a:r>
              <a:rPr lang="zh-CN" altLang="en-US" sz="1200" dirty="0"/>
              <a:t># A very simple telephone list </a:t>
            </a:r>
            <a:endParaRPr lang="en-US" altLang="zh-CN" sz="1200" dirty="0"/>
          </a:p>
          <a:p>
            <a:r>
              <a:rPr lang="zh-CN" altLang="en-US" sz="1200" dirty="0"/>
              <a:t># Type "ph new name number" to add to the list, or </a:t>
            </a:r>
            <a:endParaRPr lang="en-US" altLang="zh-CN" sz="1200" dirty="0"/>
          </a:p>
          <a:p>
            <a:r>
              <a:rPr lang="zh-CN" altLang="en-US" sz="1200" dirty="0"/>
              <a:t># just type "ph name" to get a phone number</a:t>
            </a:r>
            <a:endParaRPr lang="zh-CN" altLang="en-US" sz="1200" dirty="0"/>
          </a:p>
          <a:p>
            <a:r>
              <a:rPr lang="zh-CN" altLang="en-US" sz="1200" dirty="0"/>
              <a:t>PHONELIST=~/.phonelist.txt</a:t>
            </a:r>
            <a:endParaRPr lang="zh-CN" altLang="en-US" sz="1200" dirty="0"/>
          </a:p>
          <a:p>
            <a:r>
              <a:rPr lang="zh-CN" altLang="en-US" sz="1200" dirty="0"/>
              <a:t># If no command line parameters ($#), there </a:t>
            </a:r>
            <a:endParaRPr lang="en-US" altLang="zh-CN" sz="1200" dirty="0"/>
          </a:p>
          <a:p>
            <a:r>
              <a:rPr lang="zh-CN" altLang="en-US" sz="1200" dirty="0"/>
              <a:t># is a problem, so ask what they're talking about. </a:t>
            </a:r>
            <a:endParaRPr lang="en-US" altLang="zh-CN" sz="1200" dirty="0"/>
          </a:p>
          <a:p>
            <a:r>
              <a:rPr lang="zh-CN" altLang="en-US" sz="1200" dirty="0"/>
              <a:t>if [ $# -lt 1 ] ; then  </a:t>
            </a:r>
            <a:endParaRPr lang="en-US" altLang="zh-CN" sz="1200" dirty="0"/>
          </a:p>
          <a:p>
            <a:r>
              <a:rPr lang="en-US" altLang="zh-CN" sz="1200" dirty="0"/>
              <a:t>	</a:t>
            </a:r>
            <a:r>
              <a:rPr lang="zh-CN" altLang="en-US" sz="1200" dirty="0"/>
              <a:t>echo "Whose phone number did you want? "   </a:t>
            </a:r>
            <a:endParaRPr lang="en-US" altLang="zh-CN" sz="1200" dirty="0"/>
          </a:p>
          <a:p>
            <a:r>
              <a:rPr lang="en-US" altLang="zh-CN" sz="1200" dirty="0"/>
              <a:t>	</a:t>
            </a:r>
            <a:r>
              <a:rPr lang="zh-CN" altLang="en-US" sz="1200" dirty="0"/>
              <a:t>exit 1 </a:t>
            </a:r>
            <a:endParaRPr lang="en-US" altLang="zh-CN" sz="1200" dirty="0"/>
          </a:p>
          <a:p>
            <a:r>
              <a:rPr lang="zh-CN" altLang="en-US" sz="1200" dirty="0"/>
              <a:t>fi</a:t>
            </a:r>
            <a:endParaRPr lang="zh-CN" altLang="en-US" sz="1200" dirty="0"/>
          </a:p>
          <a:p>
            <a:r>
              <a:rPr lang="zh-CN" altLang="en-US" sz="1200" dirty="0"/>
              <a:t># Did you want to add a new phone number? </a:t>
            </a:r>
            <a:endParaRPr lang="en-US" altLang="zh-CN" sz="1200" dirty="0"/>
          </a:p>
          <a:p>
            <a:r>
              <a:rPr lang="zh-CN" altLang="en-US" sz="1200" dirty="0"/>
              <a:t>if [ $1 = "new" ] ; then  </a:t>
            </a:r>
            <a:endParaRPr lang="en-US" altLang="zh-CN" sz="1200" dirty="0"/>
          </a:p>
          <a:p>
            <a:r>
              <a:rPr lang="en-US" altLang="zh-CN" sz="1200" dirty="0"/>
              <a:t>	</a:t>
            </a:r>
            <a:r>
              <a:rPr lang="zh-CN" altLang="en-US" sz="1200" dirty="0"/>
              <a:t>shift  echo $* &gt;&gt; $PHONELIST  </a:t>
            </a:r>
            <a:endParaRPr lang="en-US" altLang="zh-CN" sz="1200" dirty="0"/>
          </a:p>
          <a:p>
            <a:r>
              <a:rPr lang="en-US" altLang="zh-CN" sz="1200" dirty="0"/>
              <a:t>	</a:t>
            </a:r>
            <a:r>
              <a:rPr lang="zh-CN" altLang="en-US" sz="1200" dirty="0"/>
              <a:t>echo $* added to database  </a:t>
            </a:r>
            <a:endParaRPr lang="en-US" altLang="zh-CN" sz="1200" dirty="0"/>
          </a:p>
          <a:p>
            <a:r>
              <a:rPr lang="en-US" altLang="zh-CN" sz="1200" dirty="0"/>
              <a:t>	</a:t>
            </a:r>
            <a:r>
              <a:rPr lang="zh-CN" altLang="en-US" sz="1200" dirty="0"/>
              <a:t>exit 0 </a:t>
            </a:r>
            <a:endParaRPr lang="en-US" altLang="zh-CN" sz="1200" dirty="0"/>
          </a:p>
          <a:p>
            <a:r>
              <a:rPr lang="zh-CN" altLang="en-US" sz="1200" dirty="0"/>
              <a:t>fi</a:t>
            </a:r>
            <a:endParaRPr lang="zh-CN" altLang="en-US" sz="1200" dirty="0"/>
          </a:p>
          <a:p>
            <a:r>
              <a:rPr lang="zh-CN" altLang="en-US" sz="1200" dirty="0"/>
              <a:t># Nope. But does the file have anything in it yet? </a:t>
            </a:r>
            <a:endParaRPr lang="en-US" altLang="zh-CN" sz="1200" dirty="0"/>
          </a:p>
          <a:p>
            <a:r>
              <a:rPr lang="zh-CN" altLang="en-US" sz="1200" dirty="0"/>
              <a:t># This might be our first time using it, after all. </a:t>
            </a:r>
            <a:endParaRPr lang="en-US" altLang="zh-CN" sz="1200" dirty="0"/>
          </a:p>
          <a:p>
            <a:r>
              <a:rPr lang="zh-CN" altLang="en-US" sz="1200" dirty="0"/>
              <a:t>if [ ! -s $PHONELIST ] ; then  </a:t>
            </a:r>
            <a:endParaRPr lang="en-US" altLang="zh-CN" sz="1200" dirty="0"/>
          </a:p>
          <a:p>
            <a:r>
              <a:rPr lang="en-US" altLang="zh-CN" sz="1200" dirty="0"/>
              <a:t>	</a:t>
            </a:r>
            <a:r>
              <a:rPr lang="zh-CN" altLang="en-US" sz="1200" dirty="0"/>
              <a:t>echo "No names in the phone list yet! "  </a:t>
            </a:r>
            <a:endParaRPr lang="en-US" altLang="zh-CN" sz="1200" dirty="0"/>
          </a:p>
          <a:p>
            <a:r>
              <a:rPr lang="en-US" altLang="zh-CN" sz="1200" dirty="0"/>
              <a:t>	</a:t>
            </a:r>
            <a:r>
              <a:rPr lang="zh-CN" altLang="en-US" sz="1200" dirty="0"/>
              <a:t>exit 1 </a:t>
            </a:r>
            <a:endParaRPr lang="en-US" altLang="zh-CN" sz="1200" dirty="0"/>
          </a:p>
          <a:p>
            <a:r>
              <a:rPr lang="zh-CN" altLang="en-US" sz="1200" dirty="0"/>
              <a:t>else  </a:t>
            </a:r>
            <a:endParaRPr lang="en-US" altLang="zh-CN" sz="1200" dirty="0"/>
          </a:p>
          <a:p>
            <a:r>
              <a:rPr lang="en-US" altLang="zh-CN" sz="1200" dirty="0"/>
              <a:t>	</a:t>
            </a:r>
            <a:r>
              <a:rPr lang="zh-CN" altLang="en-US" sz="1200" dirty="0"/>
              <a:t>grep -i -q "$*" $PHONELIST  </a:t>
            </a:r>
            <a:r>
              <a:rPr lang="en-US" altLang="zh-CN" sz="1200" dirty="0"/>
              <a:t>		</a:t>
            </a:r>
            <a:r>
              <a:rPr lang="zh-CN" altLang="en-US" sz="1200" dirty="0"/>
              <a:t># Quietly search the file  </a:t>
            </a:r>
            <a:endParaRPr lang="en-US" altLang="zh-CN" sz="1200" dirty="0"/>
          </a:p>
          <a:p>
            <a:r>
              <a:rPr lang="en-US" altLang="zh-CN" sz="1200" dirty="0"/>
              <a:t>	</a:t>
            </a:r>
            <a:r>
              <a:rPr lang="zh-CN" altLang="en-US" sz="1200" dirty="0"/>
              <a:t>if [ $? -ne 0 ] ; then         </a:t>
            </a:r>
            <a:r>
              <a:rPr lang="en-US" altLang="zh-CN" sz="1200" dirty="0"/>
              <a:t>		                      </a:t>
            </a:r>
            <a:r>
              <a:rPr lang="zh-CN" altLang="en-US" sz="1200" dirty="0"/>
              <a:t># Did we find anything?    </a:t>
            </a:r>
            <a:endParaRPr lang="en-US" altLang="zh-CN" sz="1200" dirty="0"/>
          </a:p>
          <a:p>
            <a:r>
              <a:rPr lang="en-US" altLang="zh-CN" sz="1200" dirty="0"/>
              <a:t>	   </a:t>
            </a:r>
            <a:r>
              <a:rPr lang="zh-CN" altLang="en-US" sz="1200" dirty="0"/>
              <a:t>echo "Sorry, that name was not found in the phone list"    </a:t>
            </a:r>
            <a:endParaRPr lang="en-US" altLang="zh-CN" sz="1200" dirty="0"/>
          </a:p>
          <a:p>
            <a:r>
              <a:rPr lang="en-US" altLang="zh-CN" sz="1200" dirty="0"/>
              <a:t>	    </a:t>
            </a:r>
            <a:r>
              <a:rPr lang="zh-CN" altLang="en-US" sz="1200" dirty="0"/>
              <a:t>exit 1  </a:t>
            </a:r>
            <a:endParaRPr lang="en-US" altLang="zh-CN" sz="1200" dirty="0"/>
          </a:p>
          <a:p>
            <a:r>
              <a:rPr lang="en-US" altLang="zh-CN" sz="1200" dirty="0"/>
              <a:t>	</a:t>
            </a:r>
            <a:r>
              <a:rPr lang="zh-CN" altLang="en-US" sz="1200" dirty="0"/>
              <a:t>else    </a:t>
            </a:r>
            <a:endParaRPr lang="en-US" altLang="zh-CN" sz="1200" dirty="0"/>
          </a:p>
          <a:p>
            <a:r>
              <a:rPr lang="en-US" altLang="zh-CN" sz="1200" dirty="0"/>
              <a:t>		</a:t>
            </a:r>
            <a:r>
              <a:rPr lang="zh-CN" altLang="en-US" sz="1200" dirty="0"/>
              <a:t>grep -i "$*" $PHONELIST  </a:t>
            </a:r>
            <a:endParaRPr lang="en-US" altLang="zh-CN" sz="1200" dirty="0"/>
          </a:p>
          <a:p>
            <a:r>
              <a:rPr lang="en-US" altLang="zh-CN" sz="1200" dirty="0"/>
              <a:t>	</a:t>
            </a:r>
            <a:r>
              <a:rPr lang="zh-CN" altLang="en-US" sz="1200" dirty="0"/>
              <a:t>fi </a:t>
            </a:r>
            <a:endParaRPr lang="en-US" altLang="zh-CN" sz="1200" dirty="0"/>
          </a:p>
          <a:p>
            <a:r>
              <a:rPr lang="zh-CN" altLang="en-US" sz="1200" dirty="0"/>
              <a:t>fi </a:t>
            </a:r>
            <a:endParaRPr lang="en-US" altLang="zh-CN" sz="1200" dirty="0"/>
          </a:p>
          <a:p>
            <a:r>
              <a:rPr lang="zh-CN" altLang="en-US" sz="1200" dirty="0"/>
              <a:t>exit 0</a:t>
            </a:r>
            <a:endParaRPr lang="zh-CN" altLang="en-US" sz="1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7871" y="457200"/>
            <a:ext cx="7966129" cy="4524315"/>
          </a:xfrm>
          <a:prstGeom prst="rect">
            <a:avLst/>
          </a:prstGeom>
        </p:spPr>
        <p:txBody>
          <a:bodyPr wrap="square">
            <a:spAutoFit/>
          </a:bodyPr>
          <a:lstStyle/>
          <a:p>
            <a:r>
              <a:rPr lang="zh-CN" altLang="en-US" dirty="0"/>
              <a:t>#!/bin/bash </a:t>
            </a:r>
            <a:endParaRPr lang="en-US" altLang="zh-CN" dirty="0"/>
          </a:p>
          <a:p>
            <a:r>
              <a:rPr lang="zh-CN" altLang="en-US" dirty="0"/>
              <a:t># (@)/my_backup </a:t>
            </a:r>
            <a:endParaRPr lang="en-US" altLang="zh-CN" dirty="0"/>
          </a:p>
          <a:p>
            <a:r>
              <a:rPr lang="zh-CN" altLang="en-US" dirty="0"/>
              <a:t># A very simple backup script </a:t>
            </a:r>
            <a:endParaRPr lang="en-US" altLang="zh-CN" dirty="0"/>
          </a:p>
          <a:p>
            <a:r>
              <a:rPr lang="zh-CN" altLang="en-US" dirty="0"/>
              <a:t>#</a:t>
            </a:r>
            <a:endParaRPr lang="zh-CN" altLang="en-US" dirty="0"/>
          </a:p>
          <a:p>
            <a:r>
              <a:rPr lang="zh-CN" altLang="en-US" dirty="0"/>
              <a:t># Change the TAPE device to match your system. </a:t>
            </a:r>
            <a:endParaRPr lang="en-US" altLang="zh-CN" dirty="0"/>
          </a:p>
          <a:p>
            <a:r>
              <a:rPr lang="zh-CN" altLang="en-US" dirty="0"/>
              <a:t># Check /var/log/messages to determine your tape device. </a:t>
            </a:r>
            <a:endParaRPr lang="en-US" altLang="zh-CN" dirty="0"/>
          </a:p>
          <a:p>
            <a:r>
              <a:rPr lang="zh-CN" altLang="en-US" dirty="0"/>
              <a:t># You may also need to add scsi-tape support to your kernel. </a:t>
            </a:r>
            <a:endParaRPr lang="en-US" altLang="zh-CN" dirty="0"/>
          </a:p>
          <a:p>
            <a:r>
              <a:rPr lang="zh-CN" altLang="en-US" dirty="0"/>
              <a:t>TAPE=/dev/rft0</a:t>
            </a:r>
            <a:endParaRPr lang="zh-CN" altLang="en-US" dirty="0"/>
          </a:p>
          <a:p>
            <a:r>
              <a:rPr lang="zh-CN" altLang="en-US" dirty="0"/>
              <a:t># Rewind the tape device $TAPE </a:t>
            </a:r>
            <a:endParaRPr lang="en-US" altLang="zh-CN" dirty="0"/>
          </a:p>
          <a:p>
            <a:r>
              <a:rPr lang="zh-CN" altLang="en-US" dirty="0"/>
              <a:t>mt $TAPE rew </a:t>
            </a:r>
            <a:endParaRPr lang="en-US" altLang="zh-CN" dirty="0"/>
          </a:p>
          <a:p>
            <a:r>
              <a:rPr lang="zh-CN" altLang="en-US" dirty="0"/>
              <a:t># Get a list of home directories </a:t>
            </a:r>
            <a:endParaRPr lang="en-US" altLang="zh-CN" dirty="0"/>
          </a:p>
          <a:p>
            <a:r>
              <a:rPr lang="zh-CN" altLang="en-US" dirty="0"/>
              <a:t>HOMES=`grep /home /etc/passwd | cut -f6 -d':'` </a:t>
            </a:r>
            <a:endParaRPr lang="en-US" altLang="zh-CN" dirty="0"/>
          </a:p>
          <a:p>
            <a:r>
              <a:rPr lang="zh-CN" altLang="en-US" dirty="0"/>
              <a:t># Back up the data in those directories </a:t>
            </a:r>
            <a:endParaRPr lang="en-US" altLang="zh-CN" dirty="0"/>
          </a:p>
          <a:p>
            <a:r>
              <a:rPr lang="zh-CN" altLang="en-US" dirty="0"/>
              <a:t>tar cvf $TAPE $HOMES </a:t>
            </a:r>
            <a:endParaRPr lang="en-US" altLang="zh-CN" dirty="0"/>
          </a:p>
          <a:p>
            <a:r>
              <a:rPr lang="zh-CN" altLang="en-US" dirty="0"/>
              <a:t># Rewind and eject the tape. </a:t>
            </a:r>
            <a:endParaRPr lang="en-US" altLang="zh-CN"/>
          </a:p>
          <a:p>
            <a:r>
              <a:rPr lang="zh-CN" altLang="en-US"/>
              <a:t>mt </a:t>
            </a:r>
            <a:r>
              <a:rPr lang="zh-CN" altLang="en-US" dirty="0"/>
              <a:t>$TAPE rewoffl</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dirty="0"/>
              <a:t>$ cat test3 </a:t>
            </a:r>
            <a:endParaRPr lang="en-US" altLang="zh-CN" dirty="0"/>
          </a:p>
          <a:p>
            <a:pPr marL="0" indent="0">
              <a:buNone/>
            </a:pPr>
            <a:r>
              <a:rPr lang="en-US" altLang="zh-CN" dirty="0"/>
              <a:t>#!/bin/bash </a:t>
            </a:r>
            <a:endParaRPr lang="en-US" altLang="zh-CN" dirty="0"/>
          </a:p>
          <a:p>
            <a:pPr marL="0" indent="0">
              <a:buNone/>
            </a:pPr>
            <a:r>
              <a:rPr lang="en-US" altLang="zh-CN" dirty="0"/>
              <a:t># testing variables </a:t>
            </a:r>
            <a:endParaRPr lang="en-US" altLang="zh-CN" dirty="0"/>
          </a:p>
          <a:p>
            <a:pPr marL="0" indent="0">
              <a:buNone/>
            </a:pPr>
            <a:r>
              <a:rPr lang="en-US" altLang="zh-CN" dirty="0"/>
              <a:t>days=10 </a:t>
            </a:r>
            <a:endParaRPr lang="en-US" altLang="zh-CN" dirty="0"/>
          </a:p>
          <a:p>
            <a:pPr marL="0" indent="0">
              <a:buNone/>
            </a:pPr>
            <a:r>
              <a:rPr lang="en-US" altLang="zh-CN" dirty="0"/>
              <a:t>guest="Katie" </a:t>
            </a:r>
            <a:endParaRPr lang="en-US" altLang="zh-CN" dirty="0"/>
          </a:p>
          <a:p>
            <a:pPr marL="0" indent="0">
              <a:buNone/>
            </a:pPr>
            <a:r>
              <a:rPr lang="en-US" altLang="zh-CN" dirty="0"/>
              <a:t>echo "$guest checked in $days </a:t>
            </a:r>
            <a:r>
              <a:rPr lang="en-US" altLang="zh-CN" dirty="0" err="1"/>
              <a:t>days</a:t>
            </a:r>
            <a:r>
              <a:rPr lang="en-US" altLang="zh-CN" dirty="0"/>
              <a:t> ago" </a:t>
            </a:r>
            <a:endParaRPr lang="en-US" altLang="zh-CN" dirty="0"/>
          </a:p>
          <a:p>
            <a:pPr marL="0" indent="0">
              <a:buNone/>
            </a:pPr>
            <a:r>
              <a:rPr lang="en-US" altLang="zh-CN" dirty="0"/>
              <a:t>days=5 </a:t>
            </a:r>
            <a:endParaRPr lang="en-US" altLang="zh-CN" dirty="0"/>
          </a:p>
          <a:p>
            <a:pPr marL="0" indent="0">
              <a:buNone/>
            </a:pPr>
            <a:r>
              <a:rPr lang="en-US" altLang="zh-CN" dirty="0"/>
              <a:t>guest="Jessica" </a:t>
            </a:r>
            <a:endParaRPr lang="en-US" altLang="zh-CN" dirty="0"/>
          </a:p>
          <a:p>
            <a:pPr marL="0" indent="0">
              <a:buNone/>
            </a:pPr>
            <a:r>
              <a:rPr lang="en-US" altLang="zh-CN" dirty="0"/>
              <a:t>echo "$guest checked in $days </a:t>
            </a:r>
            <a:r>
              <a:rPr lang="en-US" altLang="zh-CN" dirty="0" err="1"/>
              <a:t>days</a:t>
            </a:r>
            <a:r>
              <a:rPr lang="en-US" altLang="zh-CN" dirty="0"/>
              <a:t> ago"</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a:t>
            </a:r>
            <a:r>
              <a:rPr lang="en-US" altLang="zh-CN" dirty="0"/>
              <a:t>shell</a:t>
            </a:r>
            <a:r>
              <a:rPr lang="zh-CN" altLang="en-US" dirty="0"/>
              <a:t>参数</a:t>
            </a:r>
            <a:endParaRPr lang="zh-CN" altLang="en-US" dirty="0"/>
          </a:p>
        </p:txBody>
      </p:sp>
      <p:sp>
        <p:nvSpPr>
          <p:cNvPr id="3" name="内容占位符 2"/>
          <p:cNvSpPr>
            <a:spLocks noGrp="1"/>
          </p:cNvSpPr>
          <p:nvPr>
            <p:ph idx="1"/>
          </p:nvPr>
        </p:nvSpPr>
        <p:spPr/>
        <p:txBody>
          <a:bodyPr/>
          <a:lstStyle/>
          <a:p>
            <a:r>
              <a:rPr lang="zh-CN" altLang="en-US" dirty="0"/>
              <a:t>位置参数或命令行参数</a:t>
            </a:r>
            <a:r>
              <a:rPr lang="en-US" altLang="zh-CN" dirty="0"/>
              <a:t>$0, $1, $2, $3. .$n. </a:t>
            </a:r>
            <a:br>
              <a:rPr lang="en-US" altLang="zh-CN" dirty="0"/>
            </a:br>
            <a:r>
              <a:rPr lang="en-US" altLang="zh-CN" dirty="0"/>
              <a:t>$0 </a:t>
            </a:r>
            <a:r>
              <a:rPr lang="zh-CN" altLang="en-US" dirty="0"/>
              <a:t>是特殊参数，它被指定为调用脚本时使用的名称；其他参数被指定为命令行参数的值，按它们出现的顺序排列。</a:t>
            </a:r>
            <a:endParaRPr lang="en-US" altLang="zh-CN" dirty="0"/>
          </a:p>
          <a:p>
            <a:r>
              <a:rPr lang="en-US" altLang="zh-CN" dirty="0"/>
              <a:t>$# </a:t>
            </a:r>
            <a:r>
              <a:rPr lang="zh-CN" altLang="en-US" dirty="0"/>
              <a:t>为脚本提供了多少个参数</a:t>
            </a:r>
            <a:endParaRPr lang="en-US" altLang="zh-CN" dirty="0"/>
          </a:p>
          <a:p>
            <a:r>
              <a:rPr lang="en-US" altLang="zh-CN" dirty="0"/>
              <a:t>$@ </a:t>
            </a:r>
            <a:r>
              <a:rPr lang="zh-CN" altLang="en-US" dirty="0"/>
              <a:t>变量保存在命令行中输入的所有参数接收最后执行的命令的退出状态</a:t>
            </a:r>
            <a:endParaRPr lang="en-US" altLang="zh-CN" dirty="0"/>
          </a:p>
          <a:p>
            <a:r>
              <a:rPr lang="en-US" altLang="zh-CN" dirty="0"/>
              <a:t>$?</a:t>
            </a:r>
            <a:r>
              <a:rPr lang="zh-CN" altLang="en-US" dirty="0"/>
              <a:t>检查退出状态</a:t>
            </a:r>
            <a:endParaRPr lang="zh-CN" altLang="en-US" dirty="0"/>
          </a:p>
        </p:txBody>
      </p:sp>
      <p:sp>
        <p:nvSpPr>
          <p:cNvPr id="5" name="矩形 4"/>
          <p:cNvSpPr/>
          <p:nvPr/>
        </p:nvSpPr>
        <p:spPr>
          <a:xfrm>
            <a:off x="3884763" y="3995678"/>
            <a:ext cx="6096000" cy="2862322"/>
          </a:xfrm>
          <a:prstGeom prst="rect">
            <a:avLst/>
          </a:prstGeom>
        </p:spPr>
        <p:txBody>
          <a:bodyPr>
            <a:spAutoFit/>
          </a:bodyPr>
          <a:lstStyle/>
          <a:p>
            <a:r>
              <a:rPr lang="en-US" altLang="zh-CN" dirty="0"/>
              <a:t>Code   Description</a:t>
            </a:r>
            <a:endParaRPr lang="en-US" altLang="zh-CN" dirty="0"/>
          </a:p>
          <a:p>
            <a:r>
              <a:rPr lang="en-US" altLang="zh-CN" dirty="0"/>
              <a:t>0          Successful completion of the command</a:t>
            </a:r>
            <a:endParaRPr lang="en-US" altLang="zh-CN" dirty="0"/>
          </a:p>
          <a:p>
            <a:r>
              <a:rPr lang="en-US" altLang="zh-CN" dirty="0"/>
              <a:t>1          General unknown error</a:t>
            </a:r>
            <a:endParaRPr lang="en-US" altLang="zh-CN" dirty="0"/>
          </a:p>
          <a:p>
            <a:r>
              <a:rPr lang="en-US" altLang="zh-CN" dirty="0"/>
              <a:t>2          Misuse of shell command</a:t>
            </a:r>
            <a:endParaRPr lang="en-US" altLang="zh-CN" dirty="0"/>
          </a:p>
          <a:p>
            <a:r>
              <a:rPr lang="en-US" altLang="zh-CN" dirty="0"/>
              <a:t>126      The command can’t execute</a:t>
            </a:r>
            <a:endParaRPr lang="en-US" altLang="zh-CN" dirty="0"/>
          </a:p>
          <a:p>
            <a:r>
              <a:rPr lang="en-US" altLang="zh-CN" dirty="0"/>
              <a:t>127      Command not found</a:t>
            </a:r>
            <a:endParaRPr lang="en-US" altLang="zh-CN" dirty="0"/>
          </a:p>
          <a:p>
            <a:r>
              <a:rPr lang="en-US" altLang="zh-CN" dirty="0"/>
              <a:t>128      Invalid exit argument</a:t>
            </a:r>
            <a:endParaRPr lang="en-US" altLang="zh-CN" dirty="0"/>
          </a:p>
          <a:p>
            <a:r>
              <a:rPr lang="en-US" altLang="zh-CN" dirty="0"/>
              <a:t>128+x  Fatal error with Linux signal x</a:t>
            </a:r>
            <a:endParaRPr lang="en-US" altLang="zh-CN" dirty="0"/>
          </a:p>
          <a:p>
            <a:r>
              <a:rPr lang="en-US" altLang="zh-CN" dirty="0"/>
              <a:t>130      Command terminated with </a:t>
            </a:r>
            <a:r>
              <a:rPr lang="en-US" altLang="zh-CN" dirty="0" err="1"/>
              <a:t>Ctrl+C</a:t>
            </a:r>
            <a:endParaRPr lang="en-US" altLang="zh-CN" dirty="0"/>
          </a:p>
          <a:p>
            <a:r>
              <a:rPr lang="en-US" altLang="zh-CN" dirty="0"/>
              <a:t>255      Exit status out of range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read</a:t>
            </a:r>
            <a:r>
              <a:rPr lang="zh-CN" altLang="en-US" dirty="0"/>
              <a:t>命令</a:t>
            </a:r>
            <a:endParaRPr lang="zh-CN" altLang="en-US" dirty="0"/>
          </a:p>
        </p:txBody>
      </p:sp>
      <p:sp>
        <p:nvSpPr>
          <p:cNvPr id="3" name="内容占位符 2"/>
          <p:cNvSpPr>
            <a:spLocks noGrp="1"/>
          </p:cNvSpPr>
          <p:nvPr>
            <p:ph idx="1"/>
          </p:nvPr>
        </p:nvSpPr>
        <p:spPr/>
        <p:txBody>
          <a:bodyPr/>
          <a:lstStyle/>
          <a:p>
            <a:r>
              <a:rPr lang="en-US" altLang="zh-CN" dirty="0"/>
              <a:t>Reading in parameters</a:t>
            </a:r>
            <a:endParaRPr lang="en-US" altLang="zh-CN" dirty="0"/>
          </a:p>
          <a:p>
            <a:pPr lvl="1"/>
            <a:r>
              <a:rPr lang="en-US" altLang="zh-CN" dirty="0"/>
              <a:t>read [-p prompt] [name ...] [name2 ...]</a:t>
            </a:r>
            <a:endParaRPr lang="zh-CN" altLang="en-US" dirty="0"/>
          </a:p>
        </p:txBody>
      </p:sp>
      <p:sp>
        <p:nvSpPr>
          <p:cNvPr id="5" name="矩形 4"/>
          <p:cNvSpPr/>
          <p:nvPr/>
        </p:nvSpPr>
        <p:spPr>
          <a:xfrm>
            <a:off x="1417606" y="3262630"/>
            <a:ext cx="9589699" cy="923330"/>
          </a:xfrm>
          <a:prstGeom prst="rect">
            <a:avLst/>
          </a:prstGeom>
        </p:spPr>
        <p:txBody>
          <a:bodyPr wrap="square">
            <a:spAutoFit/>
          </a:bodyPr>
          <a:lstStyle/>
          <a:p>
            <a:r>
              <a:rPr lang="en-US" altLang="zh-CN" dirty="0">
                <a:latin typeface="CourierStd"/>
              </a:rPr>
              <a:t>#!/bin/bash</a:t>
            </a:r>
            <a:endParaRPr lang="en-US" altLang="zh-CN" dirty="0">
              <a:latin typeface="CourierStd"/>
            </a:endParaRPr>
          </a:p>
          <a:p>
            <a:r>
              <a:rPr lang="en-US" altLang="zh-CN" dirty="0">
                <a:latin typeface="CourierStd"/>
              </a:rPr>
              <a:t>read -p "Type in an adjective, noun and verb (past tense): " adj1 noun1 verb1</a:t>
            </a:r>
            <a:endParaRPr lang="en-US" altLang="zh-CN" dirty="0">
              <a:latin typeface="CourierStd"/>
            </a:endParaRPr>
          </a:p>
          <a:p>
            <a:r>
              <a:rPr lang="en-US" altLang="zh-CN" dirty="0">
                <a:latin typeface="CourierStd"/>
              </a:rPr>
              <a:t>echo "He sighed and $verb1 to the elixir. Then he ate the $adj1 $noun1."</a:t>
            </a:r>
            <a:endParaRPr lang="zh-CN" altLang="en-US" dirty="0"/>
          </a:p>
        </p:txBody>
      </p:sp>
      <p:sp>
        <p:nvSpPr>
          <p:cNvPr id="4" name="矩形 3"/>
          <p:cNvSpPr/>
          <p:nvPr/>
        </p:nvSpPr>
        <p:spPr>
          <a:xfrm>
            <a:off x="1417606" y="4858296"/>
            <a:ext cx="8563156" cy="646331"/>
          </a:xfrm>
          <a:prstGeom prst="rect">
            <a:avLst/>
          </a:prstGeom>
        </p:spPr>
        <p:txBody>
          <a:bodyPr wrap="square">
            <a:spAutoFit/>
          </a:bodyPr>
          <a:lstStyle/>
          <a:p>
            <a:r>
              <a:rPr lang="zh-CN" altLang="en-US" dirty="0">
                <a:solidFill>
                  <a:srgbClr val="111111"/>
                </a:solidFill>
                <a:latin typeface="Roboto"/>
              </a:rPr>
              <a:t>如果 </a:t>
            </a:r>
            <a:r>
              <a:rPr lang="en-US" altLang="zh-CN" dirty="0">
                <a:solidFill>
                  <a:srgbClr val="111111"/>
                </a:solidFill>
                <a:latin typeface="Roboto"/>
              </a:rPr>
              <a:t>read </a:t>
            </a:r>
            <a:r>
              <a:rPr lang="zh-CN" altLang="en-US" dirty="0">
                <a:solidFill>
                  <a:srgbClr val="111111"/>
                </a:solidFill>
                <a:latin typeface="Roboto"/>
              </a:rPr>
              <a:t>命令之后没有定义变量名，那么环境变量 </a:t>
            </a:r>
            <a:r>
              <a:rPr lang="en-US" altLang="zh-CN" b="1" dirty="0">
                <a:solidFill>
                  <a:srgbClr val="111111"/>
                </a:solidFill>
                <a:latin typeface="Roboto"/>
              </a:rPr>
              <a:t>REPLY</a:t>
            </a:r>
            <a:r>
              <a:rPr lang="zh-CN" altLang="en-US" dirty="0">
                <a:solidFill>
                  <a:srgbClr val="111111"/>
                </a:solidFill>
                <a:latin typeface="Roboto"/>
              </a:rPr>
              <a:t> 会包含所有的输入</a:t>
            </a:r>
            <a:endParaRPr lang="en-US" altLang="zh-CN" dirty="0">
              <a:solidFill>
                <a:srgbClr val="111111"/>
              </a:solidFill>
              <a:latin typeface="Roboto"/>
            </a:endParaRPr>
          </a:p>
          <a:p>
            <a:r>
              <a:rPr lang="en-US" altLang="zh-CN" dirty="0">
                <a:solidFill>
                  <a:srgbClr val="111111"/>
                </a:solidFill>
                <a:latin typeface="Roboto"/>
              </a:rPr>
              <a:t>read ; echo $REPLY</a:t>
            </a:r>
            <a:endParaRPr lang="zh-CN" altLang="en-US" dirty="0"/>
          </a:p>
        </p:txBody>
      </p:sp>
    </p:spTree>
  </p:cSld>
  <p:clrMapOvr>
    <a:masterClrMapping/>
  </p:clrMapOvr>
</p:sld>
</file>

<file path=ppt/tags/tag1.xml><?xml version="1.0" encoding="utf-8"?>
<p:tagLst xmlns:p="http://schemas.openxmlformats.org/presentationml/2006/main">
  <p:tag name="commondata" val="eyJoZGlkIjoiYzllYzY0ZTRlNDQ1MGUwNjhiYWQ5YzAxNDZhYjA5ND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lgn="ctr">
          <a:solidFill>
            <a:schemeClr val="bg1"/>
          </a:solidFill>
          <a:miter lim="800000"/>
        </a:ln>
      </a:spPr>
      <a:bodyPr wrap="none"/>
      <a:lstStyle>
        <a:defPPr algn="l" fontAlgn="t">
          <a:defRPr dirty="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19162</Words>
  <Application>WPS 演示</Application>
  <PresentationFormat>宽屏</PresentationFormat>
  <Paragraphs>1094</Paragraphs>
  <Slides>69</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69</vt:i4>
      </vt:variant>
    </vt:vector>
  </HeadingPairs>
  <TitlesOfParts>
    <vt:vector size="93" baseType="lpstr">
      <vt:lpstr>Arial</vt:lpstr>
      <vt:lpstr>宋体</vt:lpstr>
      <vt:lpstr>Wingdings</vt:lpstr>
      <vt:lpstr>Times New Roman</vt:lpstr>
      <vt:lpstr>CourierStd</vt:lpstr>
      <vt:lpstr>Segoe Print</vt:lpstr>
      <vt:lpstr>Roboto</vt:lpstr>
      <vt:lpstr>CourierStd-Bold</vt:lpstr>
      <vt:lpstr>等线 Light</vt:lpstr>
      <vt:lpstr>等线</vt:lpstr>
      <vt:lpstr>微软雅黑</vt:lpstr>
      <vt:lpstr>Arial Unicode MS</vt:lpstr>
      <vt:lpstr>OfficinaSerifStd-Book</vt:lpstr>
      <vt:lpstr>-apple-system</vt:lpstr>
      <vt:lpstr>Helvetica Neue</vt:lpstr>
      <vt:lpstr>LiberationMono-Italic</vt:lpstr>
      <vt:lpstr>CourierStd-Oblique</vt:lpstr>
      <vt:lpstr>ZapfDingbatsStd</vt:lpstr>
      <vt:lpstr>Courier New</vt:lpstr>
      <vt:lpstr>楷体_GB2312</vt:lpstr>
      <vt:lpstr>新宋体</vt:lpstr>
      <vt:lpstr>LiberationMono</vt:lpstr>
      <vt:lpstr>Calibri</vt:lpstr>
      <vt:lpstr>Office 主题​​</vt:lpstr>
      <vt:lpstr>Writing Simple Shell Scripts</vt:lpstr>
      <vt:lpstr>shell 脚本</vt:lpstr>
      <vt:lpstr>PowerPoint 演示文稿</vt:lpstr>
      <vt:lpstr>创建脚本文件</vt:lpstr>
      <vt:lpstr>用户定义变量</vt:lpstr>
      <vt:lpstr>引用</vt:lpstr>
      <vt:lpstr>PowerPoint 演示文稿</vt:lpstr>
      <vt:lpstr>特殊shell参数</vt:lpstr>
      <vt:lpstr>read命令</vt:lpstr>
      <vt:lpstr>bash 中的参数扩展</vt:lpstr>
      <vt:lpstr>PowerPoint 演示文稿</vt:lpstr>
      <vt:lpstr>在 shell 脚本中进行算术运算</vt:lpstr>
      <vt:lpstr>PowerPoint 演示文稿</vt:lpstr>
      <vt:lpstr>Using programming constructs in shell scripts</vt:lpstr>
      <vt:lpstr>PowerPoint 演示文稿</vt:lpstr>
      <vt:lpstr>PowerPoint 演示文稿</vt:lpstr>
      <vt:lpstr>PowerPoint 演示文稿</vt:lpstr>
      <vt:lpstr>PowerPoint 演示文稿</vt:lpstr>
      <vt:lpstr>PowerPoint 演示文稿</vt:lpstr>
      <vt:lpstr>test Command</vt:lpstr>
      <vt:lpstr>PowerPoint 演示文稿</vt:lpstr>
      <vt:lpstr>PowerPoint 演示文稿</vt:lpstr>
      <vt:lpstr>数字比较</vt:lpstr>
      <vt:lpstr>字符串比较</vt:lpstr>
      <vt:lpstr>PowerPoint 演示文稿</vt:lpstr>
      <vt:lpstr>文件比较</vt:lpstr>
      <vt:lpstr>PowerPoint 演示文稿</vt:lpstr>
      <vt:lpstr>PowerPoint 演示文稿</vt:lpstr>
      <vt:lpstr>PowerPoint 演示文稿</vt:lpstr>
      <vt:lpstr>PowerPoint 演示文稿</vt:lpstr>
      <vt:lpstr>PowerPoint 演示文稿</vt:lpstr>
      <vt:lpstr>PowerPoint 演示文稿</vt:lpstr>
      <vt:lpstr>Working with Advanced if-then Features</vt:lpstr>
      <vt:lpstr>PowerPoint 演示文稿</vt:lpstr>
      <vt:lpstr>PowerPoint 演示文稿</vt:lpstr>
      <vt:lpstr>PowerPoint 演示文稿</vt:lpstr>
      <vt:lpstr>PowerPoint 演示文稿</vt:lpstr>
      <vt:lpstr>PowerPoint 演示文稿</vt:lpstr>
      <vt:lpstr>PowerPoint 演示文稿</vt:lpstr>
      <vt:lpstr>Changing the field separator</vt:lpstr>
      <vt:lpstr>PowerPoint 演示文稿</vt:lpstr>
      <vt:lpstr>PowerPoint 演示文稿</vt:lpstr>
      <vt:lpstr>PowerPoint 演示文稿</vt:lpstr>
      <vt:lpstr>PowerPoint 演示文稿</vt:lpstr>
      <vt:lpstr>Looping on File Data</vt:lpstr>
      <vt:lpstr>Nesting Loops</vt:lpstr>
      <vt:lpstr>Controlling the Loop</vt:lpstr>
      <vt:lpstr>PowerPoint 演示文稿</vt:lpstr>
      <vt:lpstr>PowerPoint 演示文稿</vt:lpstr>
      <vt:lpstr>Processing the Output of a Loop</vt:lpstr>
      <vt:lpstr>PowerPoint 演示文稿</vt:lpstr>
      <vt:lpstr>Handling User Input</vt:lpstr>
      <vt:lpstr>Passing Parameters</vt:lpstr>
      <vt:lpstr>测试参数</vt:lpstr>
      <vt:lpstr>特殊参数变量</vt:lpstr>
      <vt:lpstr>PowerPoint 演示文稿</vt:lpstr>
      <vt:lpstr>Shift</vt:lpstr>
      <vt:lpstr>Working with Options(*)</vt:lpstr>
      <vt:lpstr>基本的读取</vt:lpstr>
      <vt:lpstr>从文件中读取</vt:lpstr>
      <vt:lpstr>PowerPoint 演示文稿</vt:lpstr>
      <vt:lpstr>PowerPoint 演示文稿</vt:lpstr>
      <vt:lpstr>PowerPoint 演示文稿</vt:lpstr>
      <vt:lpstr>PowerPoint 演示文稿</vt:lpstr>
      <vt:lpstr>Shell Functions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Simple Shell Scripts</dc:title>
  <dc:creator>jingqiu@swu.edu.cn</dc:creator>
  <cp:lastModifiedBy>月</cp:lastModifiedBy>
  <cp:revision>179</cp:revision>
  <dcterms:created xsi:type="dcterms:W3CDTF">2020-12-16T13:57:00Z</dcterms:created>
  <dcterms:modified xsi:type="dcterms:W3CDTF">2023-12-05T13:38:33Z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0622CAC0718F416885FD4288F96314A6_12</vt:lpwstr>
  </property>
  <property fmtid="{D5CDD505-2E9C-101B-9397-08002B2CF9AE}" pid="3" name="KSOProductBuildVer">
    <vt:lpwstr>2052-12.1.0.15990</vt:lpwstr>
  </property>
</Properties>
</file>