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sldIdLst>
    <p:sldId id="256" r:id="rId2"/>
    <p:sldId id="266" r:id="rId3"/>
    <p:sldId id="271" r:id="rId4"/>
    <p:sldId id="267" r:id="rId5"/>
    <p:sldId id="281" r:id="rId6"/>
    <p:sldId id="276" r:id="rId7"/>
    <p:sldId id="279" r:id="rId8"/>
    <p:sldId id="280" r:id="rId9"/>
    <p:sldId id="277" r:id="rId10"/>
    <p:sldId id="283" r:id="rId11"/>
    <p:sldId id="268" r:id="rId12"/>
    <p:sldId id="274" r:id="rId13"/>
    <p:sldId id="275" r:id="rId14"/>
    <p:sldId id="278" r:id="rId15"/>
    <p:sldId id="27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 varScale="1">
        <p:scale>
          <a:sx n="83" d="100"/>
          <a:sy n="83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CB1-C28C-4AC0-9E57-7AED4F13BECC}" type="datetimeFigureOut">
              <a:rPr lang="zh-CN" altLang="en-US" smtClean="0"/>
              <a:pPr/>
              <a:t>2016/7/15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67A7B-7D8A-4E03-B174-B33000450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690CB0-3BA7-4B7A-9A43-3904F46241E2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979712" y="6243638"/>
            <a:ext cx="57606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084447-99C3-406B-8252-0DE4F691B7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9706" name="Picture 10" descr="C:\Users\osmond\Desktop\centos5-fig\cento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04664"/>
            <a:ext cx="1584175" cy="52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4E7F7-D801-453F-A1BE-C13983D86E0A}" type="datetime2">
              <a:rPr lang="zh-CN" altLang="en-US" smtClean="0"/>
              <a:pPr/>
              <a:t>2016年7月15日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 </a:t>
            </a:r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A958-CD70-4A2C-BFA8-AED3B8799E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BE81E9-8965-42B3-8D4D-CC79855E8E54}" type="datetime2">
              <a:rPr lang="zh-CN" altLang="en-US" smtClean="0"/>
              <a:pPr/>
              <a:t>2016年7月15日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5142D-38AE-4EE8-8F37-3DA5582FC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84F6B-D068-45E9-B250-41F0C46488D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0DAD-E20B-41EC-B788-3EAE527B1E0B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CB985-09D2-4724-917F-80B7A7E07E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4BF8-6477-4AD8-AE76-E862F9A9539D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4EA2-A6CE-4637-87A2-EC07E3DEA9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98933-8963-4CC0-A2A0-8E94422432E5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F38D9-BAD1-45FB-9FDB-0A91F15838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EFEF0A-1B79-46C8-B089-391695B7BF35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CC6B2-47BC-4937-A433-8DD3C9320D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55AF-1AF1-446A-8FF6-6D4573D0F8BE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8B621-1CDB-4F7E-B259-2916F1F1F3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504450-0474-4DD3-B169-507782F5A0E4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2CF37-0CC3-4895-B3BD-2DC3B191FCB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CA695-0C41-4294-A398-BA94AD508846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32B07-D652-428D-A8EA-7239BD1CA3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8C40DAD-E20B-41EC-B788-3EAE527B1E0B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760" y="6248400"/>
            <a:ext cx="53285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en-US" altLang="zh-CN" dirty="0" smtClean="0"/>
              <a:t>|  </a:t>
            </a:r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r>
              <a:rPr lang="en-US" altLang="zh-CN" dirty="0" smtClean="0"/>
              <a:t>|</a:t>
            </a:r>
            <a:endParaRPr lang="en-US" altLang="zh-CN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47CB985-09D2-4724-917F-80B7A7E07E0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867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10" descr="C:\Users\osmond\Desktop\centos5-fig\centos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3" y="332656"/>
            <a:ext cx="1584175" cy="5202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erciti.biz/" TargetMode="External"/><Relationship Id="rId3" Type="http://schemas.openxmlformats.org/officeDocument/2006/relationships/hyperlink" Target="http://linux.chinaitlab.com/" TargetMode="External"/><Relationship Id="rId7" Type="http://schemas.openxmlformats.org/officeDocument/2006/relationships/hyperlink" Target="http://www.linuxdiyf.com/" TargetMode="External"/><Relationship Id="rId2" Type="http://schemas.openxmlformats.org/officeDocument/2006/relationships/hyperlink" Target="http://os.51cto.com/linu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uxsir.org/" TargetMode="External"/><Relationship Id="rId5" Type="http://schemas.openxmlformats.org/officeDocument/2006/relationships/hyperlink" Target="http://www.linuxidc.com/" TargetMode="External"/><Relationship Id="rId4" Type="http://schemas.openxmlformats.org/officeDocument/2006/relationships/hyperlink" Target="http://www.linuxeden.com/" TargetMode="External"/><Relationship Id="rId9" Type="http://schemas.openxmlformats.org/officeDocument/2006/relationships/hyperlink" Target="http://www.thegeekstuff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edoraproject.org/wiki/EPEL" TargetMode="External"/><Relationship Id="rId7" Type="http://schemas.openxmlformats.org/officeDocument/2006/relationships/hyperlink" Target="http://atrpms.net/" TargetMode="External"/><Relationship Id="rId2" Type="http://schemas.openxmlformats.org/officeDocument/2006/relationships/hyperlink" Target="http://rpmfin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pmfusion.org/" TargetMode="External"/><Relationship Id="rId5" Type="http://schemas.openxmlformats.org/officeDocument/2006/relationships/hyperlink" Target="http://rpms.famillecollet.com/" TargetMode="External"/><Relationship Id="rId4" Type="http://schemas.openxmlformats.org/officeDocument/2006/relationships/hyperlink" Target="http://rpmforge.ne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linux" TargetMode="External"/><Relationship Id="rId2" Type="http://schemas.openxmlformats.org/officeDocument/2006/relationships/hyperlink" Target="http://www.distrowatc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gilife.be/quickreferences/quickrefs.htm" TargetMode="External"/><Relationship Id="rId5" Type="http://schemas.openxmlformats.org/officeDocument/2006/relationships/hyperlink" Target="http://www.mzlinux.org/node/2" TargetMode="External"/><Relationship Id="rId4" Type="http://schemas.openxmlformats.org/officeDocument/2006/relationships/hyperlink" Target="http://man.c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bleapps.com/" TargetMode="External"/><Relationship Id="rId2" Type="http://schemas.openxmlformats.org/officeDocument/2006/relationships/hyperlink" Target="https://chocolate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plex.com/" TargetMode="External"/><Relationship Id="rId4" Type="http://schemas.openxmlformats.org/officeDocument/2006/relationships/hyperlink" Target="http://www.theopendisc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1" y="2060575"/>
            <a:ext cx="8064128" cy="1576388"/>
          </a:xfrm>
        </p:spPr>
        <p:txBody>
          <a:bodyPr/>
          <a:lstStyle/>
          <a:p>
            <a:r>
              <a:rPr lang="en-US" altLang="zh-CN" sz="4600" dirty="0" smtClean="0"/>
              <a:t>Linux </a:t>
            </a:r>
            <a:r>
              <a:rPr lang="zh-CN" altLang="en-US" sz="4600" dirty="0" smtClean="0"/>
              <a:t>应用基础教程</a:t>
            </a:r>
            <a:r>
              <a:rPr lang="en-US" altLang="zh-CN" sz="4600" dirty="0"/>
              <a:t/>
            </a:r>
            <a:br>
              <a:rPr lang="en-US" altLang="zh-CN" sz="4600" dirty="0"/>
            </a:br>
            <a:r>
              <a:rPr lang="en-US" altLang="zh-CN" sz="4600" dirty="0"/>
              <a:t>        </a:t>
            </a:r>
            <a:r>
              <a:rPr lang="en-US" altLang="zh-CN" sz="4600" dirty="0" smtClean="0"/>
              <a:t>          — </a:t>
            </a:r>
            <a:r>
              <a:rPr lang="zh-CN" altLang="en-US" sz="4600" dirty="0" smtClean="0"/>
              <a:t>基于</a:t>
            </a:r>
            <a:r>
              <a:rPr lang="en-US" altLang="zh-CN" sz="4600" dirty="0" err="1" smtClean="0"/>
              <a:t>CentOS</a:t>
            </a:r>
            <a:r>
              <a:rPr lang="en-US" altLang="zh-CN" sz="4600" dirty="0" smtClean="0"/>
              <a:t> 7</a:t>
            </a:r>
            <a:endParaRPr lang="zh-CN" altLang="en-US" sz="4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771775" y="4724400"/>
            <a:ext cx="41052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主讲人： 梁如军</a:t>
            </a:r>
          </a:p>
          <a:p>
            <a:pPr algn="ctr">
              <a:spcBef>
                <a:spcPct val="50000"/>
              </a:spcBef>
            </a:pPr>
            <a:r>
              <a:rPr lang="en-US" altLang="zh-CN" sz="2000" b="1" dirty="0" smtClean="0"/>
              <a:t>2015-05-05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本课程的</a:t>
            </a:r>
            <a:r>
              <a:rPr lang="zh-CN" altLang="zh-CN" dirty="0" smtClean="0"/>
              <a:t>后继课程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计算机网络专业或计算机应用专业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《脚本语言与系统管理》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《目录服务及其应用》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《开源虚拟化技术》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《大中型网络应用与部署》等</a:t>
            </a:r>
            <a:endParaRPr lang="en-US" altLang="zh-CN" dirty="0" smtClean="0"/>
          </a:p>
          <a:p>
            <a:r>
              <a:rPr lang="zh-CN" altLang="zh-CN" dirty="0" smtClean="0"/>
              <a:t>计算机软件专业或计算机应用专业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《脚本语言编程》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《基于</a:t>
            </a:r>
            <a:r>
              <a:rPr lang="en-US" altLang="zh-CN" dirty="0" smtClean="0"/>
              <a:t>MVC</a:t>
            </a:r>
            <a:r>
              <a:rPr lang="zh-CN" altLang="zh-CN" dirty="0" smtClean="0"/>
              <a:t>框架的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应用开发》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《嵌入式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编程》等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7" name="页脚占位符 7"/>
          <p:cNvSpPr txBox="1">
            <a:spLocks/>
          </p:cNvSpPr>
          <p:nvPr/>
        </p:nvSpPr>
        <p:spPr bwMode="auto">
          <a:xfrm>
            <a:off x="2348136" y="6237312"/>
            <a:ext cx="54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相关网络</a:t>
            </a:r>
            <a:r>
              <a:rPr lang="zh-CN" altLang="en-US" dirty="0" smtClean="0">
                <a:latin typeface="宋体" charset="-122"/>
              </a:rPr>
              <a:t>资源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宋体" charset="-122"/>
              </a:rPr>
              <a:t>中文站点</a:t>
            </a:r>
            <a:endParaRPr lang="en-US" altLang="zh-CN" dirty="0" smtClean="0">
              <a:latin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2"/>
              </a:rPr>
              <a:t>http://os.51cto.com/linux/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3"/>
              </a:rPr>
              <a:t>http://linux.chinaitlab.com/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4"/>
              </a:rPr>
              <a:t>http://www.linuxeden.com/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5"/>
              </a:rPr>
              <a:t>http://www.linuxidc.com/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www.linuxsir.org/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7"/>
              </a:rPr>
              <a:t>http://www.linuxdiyf.com/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7"/>
              </a:rPr>
              <a:t>http:// </a:t>
            </a:r>
            <a:r>
              <a:rPr lang="zh-CN" altLang="zh-CN" dirty="0" smtClean="0">
                <a:hlinkClick r:id="rId7"/>
              </a:rPr>
              <a:t>www.opsers.org/</a:t>
            </a:r>
            <a:endParaRPr lang="en-US" altLang="zh-CN" dirty="0" smtClean="0">
              <a:hlinkClick r:id="rId7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西文站点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8"/>
              </a:rPr>
              <a:t>http://www.cyberciti.biz/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9"/>
              </a:rPr>
              <a:t>http://www.thegeekstuff.com/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67D6-7AC0-48A7-A858-92F97647B934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相关网络资源</a:t>
            </a:r>
            <a:r>
              <a:rPr lang="en-US" altLang="zh-CN" dirty="0" smtClean="0">
                <a:latin typeface="宋体" charset="-122"/>
              </a:rPr>
              <a:t/>
            </a:r>
            <a:br>
              <a:rPr lang="en-US" altLang="zh-CN" dirty="0" smtClean="0">
                <a:latin typeface="宋体" charset="-122"/>
              </a:rPr>
            </a:br>
            <a:r>
              <a:rPr lang="en-US" altLang="zh-CN" dirty="0" smtClean="0">
                <a:latin typeface="宋体" charset="-122"/>
              </a:rPr>
              <a:t>——RPM</a:t>
            </a:r>
            <a:r>
              <a:rPr lang="zh-CN" altLang="en-US" dirty="0" smtClean="0">
                <a:latin typeface="宋体" charset="-122"/>
              </a:rPr>
              <a:t>包搜索与更新源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61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RPM</a:t>
            </a:r>
            <a:r>
              <a:rPr lang="zh-CN" altLang="en-US" dirty="0" smtClean="0"/>
              <a:t>包搜索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hlinkClick r:id="rId2"/>
              </a:rPr>
              <a:t>http://rpmfind.net/</a:t>
            </a:r>
            <a:endParaRPr lang="en-US" altLang="zh-CN" dirty="0" smtClean="0"/>
          </a:p>
          <a:p>
            <a:r>
              <a:rPr lang="en-US" altLang="zh-CN" dirty="0" smtClean="0"/>
              <a:t>YUM</a:t>
            </a:r>
            <a:r>
              <a:rPr lang="zh-CN" altLang="en-US" dirty="0" smtClean="0">
                <a:latin typeface="宋体" charset="-122"/>
              </a:rPr>
              <a:t>更新源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en-US" altLang="zh-CN" dirty="0" err="1" smtClean="0"/>
              <a:t>epel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http://fedoraproject.org/wiki/EPEL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rpmforge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http://rpmforge.net/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remi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http://rpms.famillecollet.com/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rpmfusion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6"/>
              </a:rPr>
              <a:t>http://rpmfusion.org/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atrpms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7"/>
              </a:rPr>
              <a:t>http://atrpms.net/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页脚占位符 7"/>
          <p:cNvSpPr txBox="1">
            <a:spLocks/>
          </p:cNvSpPr>
          <p:nvPr/>
        </p:nvSpPr>
        <p:spPr bwMode="auto">
          <a:xfrm>
            <a:off x="2348136" y="6237312"/>
            <a:ext cx="54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charset="-122"/>
              </a:rPr>
              <a:t>其他相关网络资源</a:t>
            </a:r>
            <a:r>
              <a:rPr lang="en-US" altLang="zh-CN" dirty="0" smtClean="0">
                <a:latin typeface="宋体" charset="-122"/>
              </a:rPr>
              <a:t/>
            </a:r>
            <a:br>
              <a:rPr lang="en-US" altLang="zh-CN" dirty="0" smtClean="0">
                <a:latin typeface="宋体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发行版本比较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hlinkClick r:id="rId2"/>
              </a:rPr>
              <a:t>http://www.distrowatch.com/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搜索引擎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hlinkClick r:id="rId3"/>
              </a:rPr>
              <a:t>http://www.google.com/linux</a:t>
            </a:r>
            <a:endParaRPr lang="en-US" altLang="zh-CN" sz="2400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在线命令手册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http://man.cx</a:t>
            </a:r>
            <a:endParaRPr lang="en-US" altLang="zh-CN" dirty="0" smtClean="0"/>
          </a:p>
          <a:p>
            <a:r>
              <a:rPr lang="en-US" altLang="zh-CN" dirty="0" smtClean="0"/>
              <a:t>Marc Links and Tips </a:t>
            </a:r>
          </a:p>
          <a:p>
            <a:pPr lvl="1"/>
            <a:r>
              <a:rPr lang="en-US" altLang="zh-CN" dirty="0" smtClean="0">
                <a:hlinkClick r:id="rId5"/>
              </a:rPr>
              <a:t>http</a:t>
            </a:r>
            <a:r>
              <a:rPr lang="en-US" altLang="zh-CN" smtClean="0">
                <a:hlinkClick r:id="rId5"/>
              </a:rPr>
              <a:t>://www.mzlinux.org/node/2</a:t>
            </a:r>
            <a:endParaRPr lang="en-US" altLang="zh-CN" dirty="0" smtClean="0"/>
          </a:p>
          <a:p>
            <a:r>
              <a:rPr lang="en-US" altLang="zh-CN" dirty="0" smtClean="0"/>
              <a:t>Quick Reference Card</a:t>
            </a:r>
          </a:p>
          <a:p>
            <a:pPr lvl="1"/>
            <a:r>
              <a:rPr lang="en-US" altLang="zh-CN" sz="2400" dirty="0" smtClean="0">
                <a:hlinkClick r:id="rId6"/>
              </a:rPr>
              <a:t>http://www.digilife.be/quickreferences/quickrefs.htm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7" name="页脚占位符 7"/>
          <p:cNvSpPr txBox="1">
            <a:spLocks/>
          </p:cNvSpPr>
          <p:nvPr/>
        </p:nvSpPr>
        <p:spPr bwMode="auto">
          <a:xfrm>
            <a:off x="2348136" y="6237312"/>
            <a:ext cx="54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下的开源软件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9379"/>
          </a:xfrm>
        </p:spPr>
        <p:txBody>
          <a:bodyPr/>
          <a:lstStyle/>
          <a:p>
            <a:r>
              <a:rPr lang="en-US" altLang="zh-CN" sz="2800" dirty="0" err="1" smtClean="0"/>
              <a:t>Chocolatey</a:t>
            </a:r>
            <a:r>
              <a:rPr lang="en-US" altLang="zh-CN" sz="2800" dirty="0" smtClean="0"/>
              <a:t> </a:t>
            </a:r>
          </a:p>
          <a:p>
            <a:pPr lvl="1"/>
            <a:r>
              <a:rPr lang="en-US" altLang="zh-CN" dirty="0" smtClean="0"/>
              <a:t>Package Manager for Windows</a:t>
            </a:r>
          </a:p>
          <a:p>
            <a:pPr lvl="1"/>
            <a:r>
              <a:rPr lang="en-US" altLang="zh-CN" dirty="0" smtClean="0"/>
              <a:t>like: yum / apt / brew</a:t>
            </a:r>
          </a:p>
          <a:p>
            <a:pPr lvl="1"/>
            <a:r>
              <a:rPr lang="en-US" altLang="zh-CN" dirty="0" smtClean="0">
                <a:hlinkClick r:id="rId2"/>
              </a:rPr>
              <a:t>https://chocolatey.org</a:t>
            </a:r>
            <a:endParaRPr lang="en-US" altLang="zh-CN" dirty="0" smtClean="0"/>
          </a:p>
          <a:p>
            <a:r>
              <a:rPr lang="en-US" altLang="zh-CN" sz="2800" dirty="0" err="1" smtClean="0"/>
              <a:t>PortableApps</a:t>
            </a:r>
            <a:r>
              <a:rPr lang="en-US" altLang="zh-CN" sz="2800" dirty="0" smtClean="0"/>
              <a:t> for Windows </a:t>
            </a:r>
          </a:p>
          <a:p>
            <a:pPr lvl="1"/>
            <a:r>
              <a:rPr lang="en-US" altLang="zh-CN" dirty="0" smtClean="0">
                <a:hlinkClick r:id="rId3"/>
              </a:rPr>
              <a:t>http://portableapps.com</a:t>
            </a:r>
            <a:endParaRPr lang="en-US" altLang="zh-CN" dirty="0" smtClean="0"/>
          </a:p>
          <a:p>
            <a:r>
              <a:rPr lang="en-US" altLang="zh-CN" sz="2800" dirty="0" err="1" smtClean="0"/>
              <a:t>OpenDisc</a:t>
            </a:r>
            <a:r>
              <a:rPr lang="en-US" altLang="zh-CN" sz="2800" dirty="0" smtClean="0"/>
              <a:t> &amp; </a:t>
            </a:r>
            <a:r>
              <a:rPr lang="en-US" altLang="zh-CN" sz="2800" dirty="0" err="1" smtClean="0"/>
              <a:t>OpenEducationDisc</a:t>
            </a:r>
            <a:endParaRPr lang="en-US" altLang="zh-CN" sz="2800" dirty="0" smtClean="0"/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 smtClean="0">
                <a:hlinkClick r:id="rId4"/>
              </a:rPr>
              <a:t>://www.theopendisc.com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r>
              <a:rPr lang="en-US" altLang="zh-CN" sz="2800" dirty="0" smtClean="0"/>
              <a:t>Microsoft's open source project hosting web site</a:t>
            </a:r>
          </a:p>
          <a:p>
            <a:pPr lvl="1"/>
            <a:r>
              <a:rPr lang="en-US" altLang="zh-CN" smtClean="0">
                <a:hlinkClick r:id="rId5"/>
              </a:rPr>
              <a:t>http://</a:t>
            </a:r>
            <a:r>
              <a:rPr lang="en-US" altLang="zh-CN" smtClean="0">
                <a:hlinkClick r:id="rId5"/>
              </a:rPr>
              <a:t>www.codeplex.com</a:t>
            </a:r>
            <a:r>
              <a:rPr lang="en-US" altLang="zh-CN" smtClean="0">
                <a:hlinkClick r:id="rId5"/>
              </a:rPr>
              <a:t>/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课堂要求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D9E4-0EEE-4DA1-8360-87B84B53402C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kern="0" dirty="0" smtClean="0">
                <a:latin typeface="+mn-lt"/>
                <a:ea typeface="+mn-ea"/>
              </a:rPr>
              <a:t>请将手机关闭或置于震动状态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000" kern="0" dirty="0" smtClean="0">
                <a:latin typeface="+mn-lt"/>
                <a:ea typeface="+mn-ea"/>
              </a:rPr>
              <a:t>严禁在教学和工作区内吸烟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GB" dirty="0"/>
              <a:t>掌握</a:t>
            </a:r>
            <a:r>
              <a:rPr lang="en-GB" altLang="zh-CN" dirty="0" smtClean="0"/>
              <a:t>Linux</a:t>
            </a:r>
            <a:r>
              <a:rPr lang="zh-CN" altLang="en-GB" dirty="0" smtClean="0"/>
              <a:t>的安装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 7</a:t>
            </a:r>
            <a:r>
              <a:rPr lang="zh-CN" altLang="en-US" dirty="0" smtClean="0"/>
              <a:t>）</a:t>
            </a:r>
            <a:endParaRPr lang="zh-CN" altLang="en-GB" dirty="0"/>
          </a:p>
          <a:p>
            <a:r>
              <a:rPr lang="zh-CN" altLang="en-GB" dirty="0"/>
              <a:t>熟悉</a:t>
            </a:r>
            <a:r>
              <a:rPr lang="en-GB" altLang="zh-CN" dirty="0"/>
              <a:t>Linux</a:t>
            </a:r>
            <a:r>
              <a:rPr lang="zh-CN" altLang="en-GB" dirty="0"/>
              <a:t>系统的运行环境</a:t>
            </a:r>
          </a:p>
          <a:p>
            <a:r>
              <a:rPr lang="zh-CN" altLang="en-GB" dirty="0" smtClean="0"/>
              <a:t>掌握</a:t>
            </a:r>
            <a:r>
              <a:rPr lang="en-GB" altLang="zh-CN" dirty="0"/>
              <a:t>Linux</a:t>
            </a:r>
            <a:r>
              <a:rPr lang="zh-CN" altLang="en-GB" dirty="0" smtClean="0"/>
              <a:t>中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和</a:t>
            </a:r>
            <a:r>
              <a:rPr lang="zh-CN" altLang="en-GB" dirty="0" smtClean="0"/>
              <a:t>常用</a:t>
            </a:r>
            <a:r>
              <a:rPr lang="zh-CN" altLang="en-GB" dirty="0"/>
              <a:t>命令的使用</a:t>
            </a:r>
          </a:p>
          <a:p>
            <a:r>
              <a:rPr lang="zh-CN" altLang="en-GB" dirty="0"/>
              <a:t>掌握</a:t>
            </a:r>
            <a:r>
              <a:rPr lang="en-GB" altLang="zh-CN" dirty="0"/>
              <a:t>Linux</a:t>
            </a:r>
            <a:r>
              <a:rPr lang="zh-CN" altLang="en-GB" dirty="0"/>
              <a:t>系统管理的相关内容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的相关安全配置</a:t>
            </a:r>
          </a:p>
          <a:p>
            <a:r>
              <a:rPr lang="zh-CN" altLang="en-GB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环境下常用服务</a:t>
            </a:r>
            <a:r>
              <a:rPr lang="zh-CN" altLang="en-GB" dirty="0" smtClean="0"/>
              <a:t>的配置</a:t>
            </a:r>
            <a:r>
              <a:rPr lang="zh-CN" altLang="en-US" dirty="0" smtClean="0"/>
              <a:t>及应用</a:t>
            </a:r>
            <a:endParaRPr lang="en-US" altLang="zh-CN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B645-3D00-4390-A80B-A886A73B120C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0174"/>
            <a:ext cx="4890844" cy="4630751"/>
          </a:xfrm>
        </p:spPr>
        <p:txBody>
          <a:bodyPr/>
          <a:lstStyle/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Part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I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－ 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基础篇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b="1" dirty="0" smtClean="0"/>
              <a:t>1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cs typeface="+mn-cs"/>
              </a:rPr>
              <a:t>Linux</a:t>
            </a:r>
            <a:r>
              <a:rPr lang="zh-CN" altLang="en-US" sz="2000" b="1" dirty="0" smtClean="0">
                <a:solidFill>
                  <a:srgbClr val="0070C0"/>
                </a:solidFill>
                <a:cs typeface="+mn-cs"/>
              </a:rPr>
              <a:t>简介与安装</a:t>
            </a:r>
          </a:p>
          <a:p>
            <a:pPr lvl="1"/>
            <a:r>
              <a:rPr lang="en-US" altLang="zh-CN" sz="2000" b="1" dirty="0" smtClean="0"/>
              <a:t>2</a:t>
            </a:r>
            <a:r>
              <a:rPr lang="zh-CN" altLang="en-US" sz="2000" dirty="0" smtClean="0"/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cs typeface="+mn-cs"/>
              </a:rPr>
              <a:t>Linux</a:t>
            </a:r>
            <a:r>
              <a:rPr lang="zh-CN" altLang="en-US" sz="2000" b="1" dirty="0" smtClean="0">
                <a:solidFill>
                  <a:srgbClr val="0070C0"/>
                </a:solidFill>
                <a:cs typeface="+mn-cs"/>
              </a:rPr>
              <a:t>操作基础</a:t>
            </a:r>
            <a:endParaRPr lang="en-US" altLang="zh-CN" sz="2000" b="1" dirty="0" smtClean="0">
              <a:solidFill>
                <a:srgbClr val="0070C0"/>
              </a:solidFill>
              <a:cs typeface="+mn-cs"/>
            </a:endParaRPr>
          </a:p>
          <a:p>
            <a:pPr lvl="0">
              <a:defRPr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Part II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－ 系统与安全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篇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000" b="1" dirty="0" smtClean="0"/>
              <a:t>3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多用户多任务管理</a:t>
            </a:r>
          </a:p>
          <a:p>
            <a:pPr lvl="1"/>
            <a:r>
              <a:rPr lang="en-US" altLang="zh-CN" sz="2000" b="1" dirty="0" smtClean="0"/>
              <a:t>4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本地存储管理</a:t>
            </a:r>
          </a:p>
          <a:p>
            <a:pPr lvl="1"/>
            <a:r>
              <a:rPr lang="en-US" altLang="zh-CN" sz="2000" b="1" dirty="0" smtClean="0"/>
              <a:t>5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网络配置与包管理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 smtClean="0"/>
              <a:t>6</a:t>
            </a:r>
            <a:r>
              <a:rPr lang="en-US" altLang="zh-CN" sz="2000" dirty="0" smtClean="0"/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服务管理与基础服务</a:t>
            </a:r>
          </a:p>
          <a:p>
            <a:pPr lvl="1"/>
            <a:r>
              <a:rPr lang="en-US" altLang="zh-CN" sz="2000" b="1" dirty="0" smtClean="0"/>
              <a:t>7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系统日常维护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 smtClean="0"/>
              <a:t>8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服务器安全基础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 smtClean="0"/>
              <a:t>9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防火墙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 smtClean="0"/>
              <a:t>10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Shell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脚本编程</a:t>
            </a:r>
          </a:p>
          <a:p>
            <a:endParaRPr lang="en-US" altLang="zh-CN" b="1" dirty="0" smtClean="0">
              <a:solidFill>
                <a:srgbClr val="0070C0"/>
              </a:solidFill>
              <a:cs typeface="+mn-cs"/>
            </a:endParaRPr>
          </a:p>
          <a:p>
            <a:pPr lvl="1"/>
            <a:endParaRPr lang="zh-CN" altLang="en-US" b="1" dirty="0" smtClean="0">
              <a:solidFill>
                <a:srgbClr val="0070C0"/>
              </a:solidFill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2462-6AFA-4DFA-AFDB-F17DF9625822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57752" y="1556792"/>
            <a:ext cx="4034728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Part III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－ 服务篇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 b="1" dirty="0" smtClean="0">
                <a:latin typeface="+mn-lt"/>
                <a:ea typeface="+mn-ea"/>
              </a:rPr>
              <a:t>11</a:t>
            </a:r>
            <a:r>
              <a:rPr lang="zh-CN" altLang="en-US" sz="2000" dirty="0" smtClean="0"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DHCP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服务和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DNS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 b="1" dirty="0" smtClean="0">
                <a:latin typeface="+mn-lt"/>
                <a:ea typeface="+mn-ea"/>
              </a:rPr>
              <a:t>12</a:t>
            </a:r>
            <a:r>
              <a:rPr lang="zh-CN" altLang="en-US" sz="2000" dirty="0" smtClean="0"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FTP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服务和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NFS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  <a:endParaRPr lang="en-US" altLang="zh-CN" sz="2000" b="1" dirty="0" smtClean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 b="1" dirty="0" smtClean="0">
                <a:latin typeface="+mn-lt"/>
                <a:ea typeface="+mn-ea"/>
              </a:rPr>
              <a:t>13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 Samba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  <a:endParaRPr lang="en-US" altLang="zh-CN" sz="2000" b="1" dirty="0" smtClean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 b="1" dirty="0" smtClean="0">
                <a:latin typeface="+mn-lt"/>
                <a:ea typeface="+mn-ea"/>
              </a:rPr>
              <a:t>14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 Apache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基础</a:t>
            </a:r>
            <a:endParaRPr lang="en-US" altLang="zh-CN" sz="2000" b="1" dirty="0" smtClean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 b="1" dirty="0" smtClean="0">
                <a:latin typeface="+mn-lt"/>
                <a:ea typeface="+mn-ea"/>
              </a:rPr>
              <a:t>15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 Apache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进阶</a:t>
            </a:r>
            <a:endParaRPr lang="en-US" altLang="zh-CN" sz="2000" b="1" dirty="0" smtClean="0">
              <a:solidFill>
                <a:srgbClr val="0070C0"/>
              </a:solidFill>
              <a:latin typeface="+mn-lt"/>
              <a:ea typeface="+mn-ea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 b="1" dirty="0" smtClean="0">
                <a:latin typeface="+mn-lt"/>
                <a:ea typeface="+mn-ea"/>
              </a:rPr>
              <a:t>16</a:t>
            </a:r>
            <a:r>
              <a:rPr lang="en-US" altLang="zh-CN" sz="2000" b="1" dirty="0" smtClean="0">
                <a:solidFill>
                  <a:srgbClr val="0070C0"/>
                </a:solidFill>
                <a:latin typeface="+mn-lt"/>
                <a:ea typeface="+mn-ea"/>
              </a:rPr>
              <a:t> Email</a:t>
            </a:r>
            <a:r>
              <a:rPr lang="zh-CN" altLang="en-US" sz="2000" b="1" dirty="0" smtClean="0">
                <a:solidFill>
                  <a:srgbClr val="0070C0"/>
                </a:solidFill>
                <a:latin typeface="+mn-lt"/>
                <a:ea typeface="+mn-ea"/>
              </a:rPr>
              <a:t>服务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507413" cy="4934173"/>
          </a:xfrm>
        </p:spPr>
        <p:txBody>
          <a:bodyPr/>
          <a:lstStyle/>
          <a:p>
            <a:r>
              <a:rPr lang="en-US" altLang="zh-CN" sz="2000" dirty="0" smtClean="0"/>
              <a:t>《 Linux</a:t>
            </a:r>
            <a:r>
              <a:rPr lang="zh-CN" altLang="en-US" sz="2000" dirty="0" smtClean="0"/>
              <a:t>基础及应用教程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3DAA-E818-4619-B4AD-31F1C66915B0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1944216" cy="26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>
            <a:off x="3131840" y="2492896"/>
            <a:ext cx="2232248" cy="2232248"/>
          </a:xfrm>
          <a:prstGeom prst="rightArrow">
            <a:avLst>
              <a:gd name="adj1" fmla="val 50000"/>
              <a:gd name="adj2" fmla="val 528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升级到</a:t>
            </a:r>
            <a:r>
              <a:rPr lang="en-US" altLang="zh-CN" sz="2400" b="1" dirty="0" err="1" smtClean="0">
                <a:latin typeface="黑体" pitchFamily="49" charset="-122"/>
                <a:ea typeface="黑体" pitchFamily="49" charset="-122"/>
              </a:rPr>
              <a:t>CentOS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 7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643050"/>
            <a:ext cx="337243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配套教学幻灯片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30725"/>
          </a:xfrm>
        </p:spPr>
        <p:txBody>
          <a:bodyPr/>
          <a:lstStyle/>
          <a:p>
            <a:r>
              <a:rPr lang="zh-CN" altLang="en-US" sz="2800" dirty="0" smtClean="0"/>
              <a:t>为了便于学员自学，本套</a:t>
            </a:r>
            <a:r>
              <a:rPr lang="en-US" altLang="zh-CN" sz="2800" dirty="0" smtClean="0"/>
              <a:t>PPT</a:t>
            </a:r>
            <a:r>
              <a:rPr lang="zh-CN" altLang="en-US" sz="2800" dirty="0" smtClean="0"/>
              <a:t>制作的比较详细。</a:t>
            </a:r>
            <a:endParaRPr lang="en-US" altLang="zh-CN" sz="2800" dirty="0" smtClean="0"/>
          </a:p>
          <a:p>
            <a:r>
              <a:rPr lang="zh-CN" altLang="en-US" sz="2800" dirty="0" smtClean="0"/>
              <a:t>与教材配套的教学幻灯片基于 </a:t>
            </a:r>
            <a:r>
              <a:rPr lang="en-US" altLang="zh-CN" sz="2800" dirty="0" smtClean="0">
                <a:hlinkClick r:id="rId2"/>
              </a:rPr>
              <a:t>Creative Commons License</a:t>
            </a:r>
            <a:r>
              <a:rPr lang="zh-CN" altLang="en-US" sz="2800" dirty="0" smtClean="0">
                <a:hlinkClick r:id="rId2"/>
              </a:rPr>
              <a:t>（</a:t>
            </a:r>
            <a:r>
              <a:rPr lang="en-US" altLang="zh-CN" sz="2800" dirty="0" smtClean="0">
                <a:hlinkClick r:id="rId2"/>
              </a:rPr>
              <a:t>BY-NC-SA</a:t>
            </a:r>
            <a:r>
              <a:rPr lang="zh-CN" altLang="en-US" sz="2800" dirty="0" smtClean="0">
                <a:hlinkClick r:id="rId2"/>
              </a:rPr>
              <a:t>）</a:t>
            </a:r>
            <a:r>
              <a:rPr lang="zh-CN" altLang="en-US" sz="2800" dirty="0" smtClean="0"/>
              <a:t>发布。</a:t>
            </a:r>
            <a:endParaRPr lang="en-US" altLang="zh-CN" sz="2800" dirty="0" smtClean="0"/>
          </a:p>
          <a:p>
            <a:r>
              <a:rPr lang="zh-CN" altLang="en-US" sz="2800" dirty="0" smtClean="0"/>
              <a:t>若您对本套幻灯片进行了修改，或对书中提及的“进一步学习”的内容制作了新的幻灯片，希望您也发给我（</a:t>
            </a:r>
            <a:r>
              <a:rPr lang="en-US" altLang="zh-CN" sz="2800" dirty="0" smtClean="0"/>
              <a:t>linuxbooks@126.com</a:t>
            </a:r>
            <a:r>
              <a:rPr lang="zh-CN" altLang="en-US" sz="2800" dirty="0" smtClean="0"/>
              <a:t>）一份。</a:t>
            </a:r>
            <a:endParaRPr lang="en-US" altLang="zh-CN" sz="2800" dirty="0" smtClean="0"/>
          </a:p>
          <a:p>
            <a:r>
              <a:rPr lang="zh-CN" altLang="en-US" sz="2800" dirty="0" smtClean="0"/>
              <a:t>您的修改建议或制作成果提交给我之后，我会尽快在机械工业出版社教材网上更新本书的幻灯片。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r>
              <a:rPr lang="zh-CN" altLang="en-US" dirty="0" smtClean="0"/>
              <a:t>梁如军（</a:t>
            </a:r>
            <a:r>
              <a:rPr lang="en-US" altLang="zh-CN" dirty="0" smtClean="0"/>
              <a:t>linuxbooks@126.com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Creative Commons License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BY-NC-SA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620688"/>
            <a:ext cx="204409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646141"/>
          </a:xfrm>
        </p:spPr>
        <p:txBody>
          <a:bodyPr/>
          <a:lstStyle/>
          <a:p>
            <a:r>
              <a:rPr lang="en-US" altLang="zh-CN" sz="2000" dirty="0" smtClean="0"/>
              <a:t>《Linux</a:t>
            </a:r>
            <a:r>
              <a:rPr lang="zh-CN" altLang="en-US" sz="2000" dirty="0" smtClean="0"/>
              <a:t>应用基础教程</a:t>
            </a:r>
            <a:r>
              <a:rPr lang="en-US" altLang="zh-CN" sz="2000" dirty="0" smtClean="0"/>
              <a:t>——Red Hat Enterprise Linux/</a:t>
            </a:r>
            <a:r>
              <a:rPr lang="en-US" altLang="zh-CN" sz="2000" dirty="0" err="1" smtClean="0"/>
              <a:t>CentOS</a:t>
            </a:r>
            <a:r>
              <a:rPr lang="en-US" altLang="zh-CN" sz="2000" dirty="0" smtClean="0"/>
              <a:t> 5》</a:t>
            </a:r>
            <a:r>
              <a:rPr lang="zh-CN" altLang="en-US" sz="2000" dirty="0" smtClean="0"/>
              <a:t>梁如军，机械工业出版社</a:t>
            </a:r>
            <a:endParaRPr lang="en-US" altLang="zh-CN" sz="2000" dirty="0" smtClean="0"/>
          </a:p>
          <a:p>
            <a:r>
              <a:rPr lang="en-US" altLang="zh-CN" sz="2000" dirty="0" smtClean="0"/>
              <a:t>《</a:t>
            </a:r>
            <a:r>
              <a:rPr lang="en-US" altLang="zh-CN" sz="2000" dirty="0" err="1" smtClean="0"/>
              <a:t>CentOS</a:t>
            </a:r>
            <a:r>
              <a:rPr lang="en-US" altLang="zh-CN" sz="2000" dirty="0" smtClean="0"/>
              <a:t> 5 </a:t>
            </a:r>
            <a:r>
              <a:rPr lang="zh-CN" altLang="en-US" sz="2000" dirty="0" smtClean="0"/>
              <a:t>系统管理</a:t>
            </a:r>
            <a:r>
              <a:rPr lang="en-US" altLang="zh-CN" sz="2000" dirty="0" smtClean="0"/>
              <a:t>》 </a:t>
            </a:r>
            <a:r>
              <a:rPr lang="zh-CN" altLang="en-US" sz="2000" dirty="0" smtClean="0"/>
              <a:t>梁如军 电子工业出版社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《Red Hat Linux </a:t>
            </a:r>
            <a:r>
              <a:rPr lang="zh-CN" altLang="en-US" sz="2000" dirty="0" smtClean="0"/>
              <a:t>用户基础</a:t>
            </a:r>
            <a:r>
              <a:rPr lang="en-US" altLang="zh-CN" sz="2000" dirty="0" smtClean="0"/>
              <a:t>》 </a:t>
            </a:r>
            <a:r>
              <a:rPr lang="zh-CN" altLang="en-US" sz="2000" dirty="0" smtClean="0"/>
              <a:t>红帽软件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北京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有限公司 电子工业出版社</a:t>
            </a:r>
            <a:endParaRPr lang="en-US" altLang="zh-CN" sz="2000" dirty="0" smtClean="0"/>
          </a:p>
          <a:p>
            <a:r>
              <a:rPr lang="en-US" altLang="zh-CN" sz="2000" dirty="0" smtClean="0"/>
              <a:t>《Red Hat Enterprise Linux </a:t>
            </a:r>
            <a:r>
              <a:rPr lang="zh-CN" altLang="en-US" sz="2000" dirty="0" smtClean="0"/>
              <a:t>系统管理</a:t>
            </a:r>
            <a:r>
              <a:rPr lang="en-US" altLang="zh-CN" sz="2000" dirty="0" smtClean="0"/>
              <a:t>》 </a:t>
            </a:r>
            <a:r>
              <a:rPr lang="zh-CN" altLang="en-US" sz="2000" dirty="0" smtClean="0"/>
              <a:t>红帽软件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北京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有限公司 电子工业出版社 </a:t>
            </a:r>
            <a:endParaRPr lang="en-US" altLang="zh-CN" sz="2000" dirty="0" smtClean="0"/>
          </a:p>
          <a:p>
            <a:r>
              <a:rPr lang="en-US" altLang="zh-CN" sz="2000" dirty="0" smtClean="0"/>
              <a:t>《</a:t>
            </a:r>
            <a:r>
              <a:rPr lang="zh-CN" altLang="en-US" sz="2000" dirty="0" smtClean="0"/>
              <a:t>鸟哥的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私房菜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基础学习篇</a:t>
            </a:r>
            <a:r>
              <a:rPr lang="en-US" altLang="zh-CN" sz="2000" dirty="0" smtClean="0"/>
              <a:t>》(</a:t>
            </a: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版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鸟哥等 人民邮电出版社</a:t>
            </a:r>
            <a:endParaRPr lang="en-US" altLang="zh-CN" sz="2000" dirty="0" smtClean="0"/>
          </a:p>
          <a:p>
            <a:r>
              <a:rPr lang="en-US" altLang="zh-CN" sz="2000" dirty="0" smtClean="0"/>
              <a:t>《Red Hat Enterprise Linux 5</a:t>
            </a:r>
            <a:r>
              <a:rPr lang="zh-CN" altLang="en-US" sz="2000" dirty="0" smtClean="0"/>
              <a:t>系统管理宝典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陈永昇 电子工业出版社</a:t>
            </a:r>
          </a:p>
          <a:p>
            <a:r>
              <a:rPr lang="en-US" altLang="zh-CN" sz="2000" dirty="0" smtClean="0"/>
              <a:t>《Red Hat Linux 9 </a:t>
            </a:r>
            <a:r>
              <a:rPr lang="zh-CN" altLang="en-US" sz="2000" dirty="0" smtClean="0"/>
              <a:t>应用基础教程</a:t>
            </a:r>
            <a:r>
              <a:rPr lang="en-US" altLang="zh-CN" sz="2000" dirty="0" smtClean="0"/>
              <a:t>》  </a:t>
            </a:r>
            <a:r>
              <a:rPr lang="zh-CN" altLang="en-US" sz="2000" dirty="0" smtClean="0"/>
              <a:t>梁如军主编，机械工业出版社</a:t>
            </a:r>
            <a:endParaRPr lang="en-US" altLang="zh-CN" sz="2000" dirty="0" smtClean="0"/>
          </a:p>
          <a:p>
            <a:r>
              <a:rPr lang="en-US" altLang="zh-CN" sz="2000" dirty="0" smtClean="0"/>
              <a:t>《Red Hat Linux 9 </a:t>
            </a:r>
            <a:r>
              <a:rPr lang="zh-CN" altLang="en-US" sz="2000" dirty="0" smtClean="0"/>
              <a:t>网络服务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梁如军 丛日权编著，机械工业出版社</a:t>
            </a:r>
          </a:p>
          <a:p>
            <a:r>
              <a:rPr lang="en-US" altLang="zh-CN" sz="2000" dirty="0" smtClean="0"/>
              <a:t>《Red Hat Linux 9 </a:t>
            </a:r>
            <a:r>
              <a:rPr lang="zh-CN" altLang="en-US" sz="2000" dirty="0" smtClean="0"/>
              <a:t>系统管理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金洁珩 王娟编著，机械工业出版社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7" name="页脚占位符 7"/>
          <p:cNvSpPr txBox="1">
            <a:spLocks/>
          </p:cNvSpPr>
          <p:nvPr/>
        </p:nvSpPr>
        <p:spPr bwMode="auto">
          <a:xfrm>
            <a:off x="2348136" y="6237312"/>
            <a:ext cx="54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844824"/>
            <a:ext cx="41044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en-US" altLang="zh-CN" sz="3200" dirty="0" smtClean="0"/>
              <a:t>《Linux</a:t>
            </a:r>
            <a:r>
              <a:rPr lang="zh-CN" altLang="en-US" sz="3200" dirty="0" smtClean="0"/>
              <a:t>系统管理技术手册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（第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版） 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张辉等译 人民邮电出版社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420888"/>
            <a:ext cx="2520280" cy="354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页脚占位符 7"/>
          <p:cNvSpPr txBox="1">
            <a:spLocks/>
          </p:cNvSpPr>
          <p:nvPr/>
        </p:nvSpPr>
        <p:spPr bwMode="auto">
          <a:xfrm>
            <a:off x="2348136" y="6237312"/>
            <a:ext cx="54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16832"/>
            <a:ext cx="40324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en-US" altLang="zh-CN" sz="3200" dirty="0" smtClean="0"/>
              <a:t>《</a:t>
            </a:r>
            <a:r>
              <a:rPr lang="zh-CN" altLang="en-US" sz="3200" dirty="0" smtClean="0"/>
              <a:t>系统管理与网络管理技术实践</a:t>
            </a:r>
            <a:r>
              <a:rPr lang="en-US" altLang="zh-CN" sz="3200" dirty="0" smtClean="0"/>
              <a:t>》(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版</a:t>
            </a:r>
            <a:r>
              <a:rPr lang="en-US" altLang="zh-CN" sz="3200" dirty="0" smtClean="0"/>
              <a:t>) </a:t>
            </a:r>
          </a:p>
          <a:p>
            <a:pPr lvl="1"/>
            <a:r>
              <a:rPr lang="zh-CN" altLang="en-US" sz="2800" dirty="0" smtClean="0"/>
              <a:t>谢军英等译      人民邮电出版社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78708"/>
            <a:ext cx="2478038" cy="364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页脚占位符 7"/>
          <p:cNvSpPr txBox="1">
            <a:spLocks/>
          </p:cNvSpPr>
          <p:nvPr/>
        </p:nvSpPr>
        <p:spPr bwMode="auto">
          <a:xfrm>
            <a:off x="2348136" y="6237312"/>
            <a:ext cx="54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梁如军（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linuxbooks@126.com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Creative Commons License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BY-NC-SA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本课程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最广泛应用的服务器为目标，并配以相关的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基础知识和运维知识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/>
              <a:t>本课程未涉及如下内容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图形界面的配置和操作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KVM/XEN</a:t>
            </a:r>
          </a:p>
          <a:p>
            <a:pPr lvl="1">
              <a:defRPr/>
            </a:pPr>
            <a:r>
              <a:rPr lang="en-US" altLang="zh-CN" dirty="0" err="1" smtClean="0"/>
              <a:t>Docker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请备考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RHCE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的学生补修上述内容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178-496E-49B4-BBFB-87BA11AA6CC7}" type="datetime2">
              <a:rPr lang="zh-CN" altLang="en-US" smtClean="0"/>
              <a:pPr/>
              <a:t>2016年7月15日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4F6B-D068-45E9-B250-41F0C46488DC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5400600" cy="457200"/>
          </a:xfrm>
        </p:spPr>
        <p:txBody>
          <a:bodyPr/>
          <a:lstStyle/>
          <a:p>
            <a:r>
              <a:rPr lang="zh-CN" altLang="en-US" smtClean="0"/>
              <a:t>梁如军（</a:t>
            </a:r>
            <a:r>
              <a:rPr lang="en-US" altLang="zh-CN" smtClean="0"/>
              <a:t>linuxbooks@126.com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Creative Commons License</a:t>
            </a:r>
            <a:r>
              <a:rPr lang="zh-CN" altLang="en-US" smtClean="0"/>
              <a:t>（</a:t>
            </a:r>
            <a:r>
              <a:rPr lang="en-US" altLang="zh-CN" smtClean="0"/>
              <a:t>BY-NC-SA</a:t>
            </a:r>
            <a:r>
              <a:rPr lang="zh-CN" altLang="en-US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tOS-PPT">
  <a:themeElements>
    <a:clrScheme name="介绍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介绍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介绍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介绍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介绍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CentOS-PPT</Template>
  <TotalTime>416</TotalTime>
  <Words>810</Words>
  <Application>Microsoft Office PowerPoint</Application>
  <PresentationFormat>全屏显示(4:3)</PresentationFormat>
  <Paragraphs>177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CentOS-PPT</vt:lpstr>
      <vt:lpstr>Linux 应用基础教程                   — 基于CentOS 7</vt:lpstr>
      <vt:lpstr>课程目标 </vt:lpstr>
      <vt:lpstr>教学内容</vt:lpstr>
      <vt:lpstr>教材</vt:lpstr>
      <vt:lpstr>配套教学幻灯片</vt:lpstr>
      <vt:lpstr>参考书</vt:lpstr>
      <vt:lpstr>推荐阅读1</vt:lpstr>
      <vt:lpstr>推荐阅读2</vt:lpstr>
      <vt:lpstr>课程说明</vt:lpstr>
      <vt:lpstr>本课程的后继课程</vt:lpstr>
      <vt:lpstr>相关网络资源</vt:lpstr>
      <vt:lpstr>相关网络资源 ——RPM包搜索与更新源</vt:lpstr>
      <vt:lpstr>其他相关网络资源 </vt:lpstr>
      <vt:lpstr>Windows下的开源软件</vt:lpstr>
      <vt:lpstr>课堂要求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应用基础教程                   基于RHEL/CentOS 5</dc:title>
  <dc:creator>osmond</dc:creator>
  <cp:lastModifiedBy>osmond</cp:lastModifiedBy>
  <cp:revision>56</cp:revision>
  <dcterms:created xsi:type="dcterms:W3CDTF">2011-05-22T14:30:43Z</dcterms:created>
  <dcterms:modified xsi:type="dcterms:W3CDTF">2016-07-15T12:17:26Z</dcterms:modified>
</cp:coreProperties>
</file>