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6"/>
  </p:notesMasterIdLst>
  <p:sldIdLst>
    <p:sldId id="256" r:id="rId2"/>
    <p:sldId id="271" r:id="rId3"/>
    <p:sldId id="266" r:id="rId4"/>
    <p:sldId id="307" r:id="rId5"/>
    <p:sldId id="293" r:id="rId6"/>
    <p:sldId id="294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08" r:id="rId17"/>
    <p:sldId id="347" r:id="rId18"/>
    <p:sldId id="349" r:id="rId19"/>
    <p:sldId id="309" r:id="rId20"/>
    <p:sldId id="295" r:id="rId21"/>
    <p:sldId id="296" r:id="rId22"/>
    <p:sldId id="351" r:id="rId23"/>
    <p:sldId id="297" r:id="rId24"/>
    <p:sldId id="299" r:id="rId25"/>
    <p:sldId id="337" r:id="rId26"/>
    <p:sldId id="310" r:id="rId27"/>
    <p:sldId id="300" r:id="rId28"/>
    <p:sldId id="303" r:id="rId29"/>
    <p:sldId id="304" r:id="rId30"/>
    <p:sldId id="350" r:id="rId31"/>
    <p:sldId id="301" r:id="rId32"/>
    <p:sldId id="302" r:id="rId33"/>
    <p:sldId id="265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11" r:id="rId42"/>
    <p:sldId id="313" r:id="rId43"/>
    <p:sldId id="314" r:id="rId44"/>
    <p:sldId id="315" r:id="rId45"/>
    <p:sldId id="316" r:id="rId46"/>
    <p:sldId id="318" r:id="rId47"/>
    <p:sldId id="320" r:id="rId48"/>
    <p:sldId id="319" r:id="rId49"/>
    <p:sldId id="333" r:id="rId50"/>
    <p:sldId id="324" r:id="rId51"/>
    <p:sldId id="325" r:id="rId52"/>
    <p:sldId id="326" r:id="rId53"/>
    <p:sldId id="329" r:id="rId54"/>
    <p:sldId id="327" r:id="rId55"/>
    <p:sldId id="328" r:id="rId56"/>
    <p:sldId id="323" r:id="rId57"/>
    <p:sldId id="330" r:id="rId58"/>
    <p:sldId id="331" r:id="rId59"/>
    <p:sldId id="312" r:id="rId60"/>
    <p:sldId id="379" r:id="rId61"/>
    <p:sldId id="332" r:id="rId62"/>
    <p:sldId id="352" r:id="rId63"/>
    <p:sldId id="353" r:id="rId64"/>
    <p:sldId id="354" r:id="rId65"/>
    <p:sldId id="355" r:id="rId66"/>
    <p:sldId id="371" r:id="rId67"/>
    <p:sldId id="357" r:id="rId68"/>
    <p:sldId id="358" r:id="rId69"/>
    <p:sldId id="380" r:id="rId70"/>
    <p:sldId id="381" r:id="rId71"/>
    <p:sldId id="382" r:id="rId72"/>
    <p:sldId id="383" r:id="rId73"/>
    <p:sldId id="384" r:id="rId74"/>
    <p:sldId id="386" r:id="rId75"/>
    <p:sldId id="385" r:id="rId76"/>
    <p:sldId id="387" r:id="rId77"/>
    <p:sldId id="388" r:id="rId78"/>
    <p:sldId id="389" r:id="rId79"/>
    <p:sldId id="365" r:id="rId80"/>
    <p:sldId id="390" r:id="rId81"/>
    <p:sldId id="391" r:id="rId82"/>
    <p:sldId id="367" r:id="rId83"/>
    <p:sldId id="368" r:id="rId84"/>
    <p:sldId id="366" r:id="rId85"/>
    <p:sldId id="369" r:id="rId86"/>
    <p:sldId id="392" r:id="rId87"/>
    <p:sldId id="362" r:id="rId88"/>
    <p:sldId id="363" r:id="rId89"/>
    <p:sldId id="270" r:id="rId90"/>
    <p:sldId id="364" r:id="rId91"/>
    <p:sldId id="269" r:id="rId92"/>
    <p:sldId id="370" r:id="rId93"/>
    <p:sldId id="393" r:id="rId94"/>
    <p:sldId id="272" r:id="rId9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68" autoAdjust="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6E94F61-7344-47AC-9404-8B8611873CD5}" type="datetimeFigureOut">
              <a:rPr lang="zh-CN" altLang="en-US"/>
              <a:pPr>
                <a:defRPr/>
              </a:pPr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3C6AC7-C646-4D7E-AD4D-0486F939B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0276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rix.com/English/ps2/products/product.asp?contentID=6831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penvswitch.or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kern="0" dirty="0" smtClean="0"/>
              <a:t>由于版权问题，</a:t>
            </a:r>
            <a:r>
              <a:rPr kumimoji="1" lang="en-US" altLang="zh-CN" kern="0" dirty="0" smtClean="0"/>
              <a:t>UNIX </a:t>
            </a:r>
            <a:r>
              <a:rPr kumimoji="1" lang="zh-CN" altLang="en-US" kern="0" dirty="0" smtClean="0"/>
              <a:t>的源码不适用于教学，为此</a:t>
            </a:r>
            <a:r>
              <a:rPr kumimoji="1" lang="en-US" altLang="zh-CN" kern="0" dirty="0" smtClean="0"/>
              <a:t>1987</a:t>
            </a:r>
            <a:r>
              <a:rPr kumimoji="1" lang="zh-CN" altLang="en-US" kern="0" dirty="0" smtClean="0"/>
              <a:t>年著名的荷兰计算机科学家 </a:t>
            </a:r>
            <a:r>
              <a:rPr kumimoji="1" lang="en-US" altLang="zh-CN" kern="0" dirty="0" smtClean="0"/>
              <a:t>A. </a:t>
            </a:r>
            <a:r>
              <a:rPr kumimoji="1" lang="en-US" altLang="zh-CN" kern="0" dirty="0" err="1" smtClean="0"/>
              <a:t>Tanenbaum</a:t>
            </a:r>
            <a:r>
              <a:rPr kumimoji="1" lang="en-US" altLang="zh-CN" kern="0" dirty="0" smtClean="0"/>
              <a:t> </a:t>
            </a:r>
            <a:r>
              <a:rPr kumimoji="1" lang="zh-CN" altLang="en-US" kern="0" dirty="0" smtClean="0"/>
              <a:t>专门写了个简化的类 </a:t>
            </a:r>
            <a:r>
              <a:rPr kumimoji="1" lang="en-US" altLang="zh-CN" kern="0" dirty="0" smtClean="0"/>
              <a:t>UNIX </a:t>
            </a:r>
            <a:r>
              <a:rPr kumimoji="1" lang="zh-CN" altLang="en-US" kern="0" dirty="0" smtClean="0"/>
              <a:t>系统 </a:t>
            </a:r>
            <a:r>
              <a:rPr kumimoji="1" lang="en-US" altLang="zh-CN" kern="0" dirty="0" smtClean="0"/>
              <a:t>MINIX (mini-UNIX </a:t>
            </a:r>
            <a:r>
              <a:rPr kumimoji="1" lang="zh-CN" altLang="en-US" kern="0" dirty="0" smtClean="0"/>
              <a:t>的意思</a:t>
            </a:r>
            <a:r>
              <a:rPr kumimoji="1" lang="en-US" altLang="zh-CN" kern="0" dirty="0" smtClean="0"/>
              <a:t>) </a:t>
            </a:r>
            <a:r>
              <a:rPr kumimoji="1" lang="zh-CN" altLang="en-US" kern="0" dirty="0" smtClean="0"/>
              <a:t>来给入门者学习。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2E594-E78F-4D33-8C83-25057E2C40C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61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hlinkClick r:id="rId3"/>
              </a:rPr>
              <a:t>Citrix XenServer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hlinkClick r:id="rId4" tooltip="http://openvswitch.org/"/>
              </a:rPr>
              <a:t>Open vSwitch</a:t>
            </a: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D5BCD7-AE9D-4858-9458-30C9AEEF6377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583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err="1" smtClean="0"/>
              <a:t>lshw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businfo</a:t>
            </a:r>
            <a:r>
              <a:rPr lang="en-US" altLang="zh-CN" dirty="0" smtClean="0"/>
              <a:t>                 # </a:t>
            </a:r>
            <a:r>
              <a:rPr lang="en-US" altLang="zh-CN" dirty="0" err="1" smtClean="0"/>
              <a:t>lshw</a:t>
            </a:r>
            <a:r>
              <a:rPr lang="en-US" altLang="zh-CN" smtClean="0"/>
              <a:t> -short</a:t>
            </a:r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lshw</a:t>
            </a:r>
            <a:r>
              <a:rPr lang="en-US" altLang="zh-CN" dirty="0" smtClean="0"/>
              <a:t> -class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C6AC7-C646-4D7E-AD4D-0486F939BF0F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99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http://www.codeplex.com/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3C6AC7-C646-4D7E-AD4D-0486F939BF0F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1584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C2AF5-F675-4FB7-9D22-9D26FF303C7F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243638"/>
            <a:ext cx="57610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396C9A-B829-4230-AF89-530CA8358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439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26F5C-25BA-4CD6-AE63-A2ADA98E1656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A4425-D5FE-4F6A-81D2-1FF413A6C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74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09361-4028-460A-86E0-A08E3A90493A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DF260-3E30-4847-884B-3BF26B665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7280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C620-3266-418D-A3CC-658F847EB3D1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513" y="6237288"/>
            <a:ext cx="54006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1657B-4AF1-432C-9CDB-86187DF0B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5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5579B-64D3-4DEC-B308-23C4B2745326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00639-8695-46D2-856F-125450A92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5798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6F667-6BF8-457C-A6BE-8FD7C957B3B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2D788-E347-4507-AB57-30C4916BC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253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4CBDE-860E-4BD9-A5D9-0163734C9DE0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433D-E0B6-4B47-9518-05B72980F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11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74F93-CA60-476C-BD67-711F418FFF83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CFC07-28B5-49C0-BFD7-E56CBC750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092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4CD1-37AB-4368-BE14-30B9ED7E385F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E3F0D-817F-40CA-84FB-3E7315003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7486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52E5B-AB08-44DC-A8B5-A89354CE7AF5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83966-C6E7-4684-A58D-314A867A3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161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0854C-163A-43E0-9825-1319D4BB60A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134D-FDBB-4898-A3AC-135DDE26F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173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95DD1BE-E917-48FE-BFF1-6B3603A5F63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248400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36BAE53-738F-486D-9D51-C5C93A823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333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andards.org/" TargetMode="External"/><Relationship Id="rId2" Type="http://schemas.openxmlformats.org/officeDocument/2006/relationships/hyperlink" Target="http://www.opensour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dl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hyperlink" Target="http://www.debian.org/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://www.distrowatch.com/" TargetMode="Externa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hyperlink" Target="http://www.redflag-linux.com/index.php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://www.suse.com/us/index.html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3.jpe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ode.activesy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ve.proxmox.com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hat.com/certificat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cour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yun-idc.com/centos/6/isos/x86_64/" TargetMode="External"/><Relationship Id="rId2" Type="http://schemas.openxmlformats.org/officeDocument/2006/relationships/hyperlink" Target="http://isoredirect.centos.org/centos/7/isos/x86_64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hashtab.en.softonic.com/" TargetMode="External"/><Relationship Id="rId2" Type="http://schemas.openxmlformats.org/officeDocument/2006/relationships/hyperlink" Target="http://sf.net/projects/quickhash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entos.org/" TargetMode="External"/><Relationship Id="rId2" Type="http://schemas.openxmlformats.org/officeDocument/2006/relationships/hyperlink" Target="http://docs.redhat.com/docs/zh-CN/Red_Hat_Enterprise_Linux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ldp.org/" TargetMode="External"/><Relationship Id="rId4" Type="http://schemas.openxmlformats.org/officeDocument/2006/relationships/hyperlink" Target="http://fedoraproject.org/wiki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" TargetMode="External"/><Relationship Id="rId2" Type="http://schemas.openxmlformats.org/officeDocument/2006/relationships/hyperlink" Target="http://localhost/dotclear/lib/exe/detail.php?id=ubuntuslide:linuxbasic&amp;cache=cache&amp;media=ubuntuslide:gnu-head-bann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gpl.html" TargetMode="External"/><Relationship Id="rId2" Type="http://schemas.openxmlformats.org/officeDocument/2006/relationships/hyperlink" Target="http://www.gnu.org/copyleft/copyleft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drivelinux.com/yumi-multiboot-usb-creator/" TargetMode="External"/><Relationship Id="rId2" Type="http://schemas.openxmlformats.org/officeDocument/2006/relationships/hyperlink" Target="https://fedorahosted.org/liveusb-cre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ndrivelinux.com/universal-usb-installer-easy-as-1-2-3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 eaLnBrk="1" hangingPunct="1"/>
            <a:r>
              <a:rPr lang="zh-CN" altLang="en-US" sz="4600" smtClean="0"/>
              <a:t>第</a:t>
            </a:r>
            <a:r>
              <a:rPr lang="en-US" altLang="zh-CN" sz="4600" smtClean="0"/>
              <a:t>1</a:t>
            </a:r>
            <a:r>
              <a:rPr lang="zh-CN" altLang="en-US" sz="4600" smtClean="0"/>
              <a:t>章</a:t>
            </a:r>
            <a:r>
              <a:rPr lang="en-US" altLang="zh-CN" sz="4600" smtClean="0"/>
              <a:t/>
            </a:r>
            <a:br>
              <a:rPr lang="en-US" altLang="zh-CN" sz="4600" smtClean="0"/>
            </a:br>
            <a:r>
              <a:rPr lang="en-US" altLang="zh-CN" sz="4600" smtClean="0"/>
              <a:t>          Linux</a:t>
            </a:r>
            <a:r>
              <a:rPr lang="zh-CN" altLang="en-US" sz="4600" smtClean="0"/>
              <a:t>简介与安装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主讲人： 梁如军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2015-05-05</a:t>
            </a:r>
            <a:endParaRPr lang="zh-CN" altLang="en-US" sz="2000" b="1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开源软件的特点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9590D5-052A-4955-9414-BDB9265CD48F}" type="slidenum">
              <a:rPr lang="en-US" altLang="zh-CN">
                <a:latin typeface="Garamond" panose="02020404030301010803" pitchFamily="18" charset="0"/>
              </a:rPr>
              <a:pPr/>
              <a:t>10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628775"/>
            <a:ext cx="82089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开放源代码软件一般是免费发布的，您可以在</a:t>
            </a:r>
            <a:r>
              <a:rPr lang="en-US" altLang="zh-CN" sz="2800" kern="0">
                <a:latin typeface="+mn-lt"/>
                <a:ea typeface="+mn-ea"/>
              </a:rPr>
              <a:t>Internet </a:t>
            </a:r>
            <a:r>
              <a:rPr lang="zh-CN" altLang="en-US" sz="2800" kern="0">
                <a:latin typeface="+mn-lt"/>
                <a:ea typeface="+mn-ea"/>
              </a:rPr>
              <a:t>上自由下载，用户无需缴纳 </a:t>
            </a:r>
            <a:r>
              <a:rPr lang="en-US" altLang="zh-CN" sz="2800" kern="0">
                <a:latin typeface="+mn-lt"/>
                <a:ea typeface="+mn-ea"/>
              </a:rPr>
              <a:t>License </a:t>
            </a:r>
            <a:r>
              <a:rPr lang="zh-CN" altLang="en-US" sz="2800" kern="0">
                <a:latin typeface="+mn-lt"/>
                <a:ea typeface="+mn-ea"/>
              </a:rPr>
              <a:t>费用。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开放源代码软件由一个核心组织领导， 通常由一个很大的社区在</a:t>
            </a:r>
            <a:r>
              <a:rPr lang="en-US" altLang="zh-CN" sz="2800" kern="0">
                <a:latin typeface="+mn-lt"/>
                <a:ea typeface="+mn-ea"/>
              </a:rPr>
              <a:t>Internet</a:t>
            </a:r>
            <a:r>
              <a:rPr lang="zh-CN" altLang="en-US" sz="2800" kern="0">
                <a:latin typeface="+mn-lt"/>
                <a:ea typeface="+mn-ea"/>
              </a:rPr>
              <a:t>上协作开发完成。这种“集市”式的开发模式使得其通常有着比封闭源代码软件更高的质量。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>
                <a:latin typeface="+mn-lt"/>
                <a:ea typeface="+mn-ea"/>
              </a:rPr>
              <a:t>用户可以得到软件的源代码，更容易根据自己的特殊要求，进行定制。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>
                <a:latin typeface="+mn-lt"/>
                <a:ea typeface="+mn-ea"/>
              </a:rPr>
              <a:t>开放源代码软件的生命周期不依附于某个公司，因此有更强的生命力。</a:t>
            </a:r>
            <a:endParaRPr lang="zh-CN" alt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OSI</a:t>
            </a:r>
            <a:r>
              <a:rPr lang="zh-CN" altLang="en-US" b="1" smtClean="0"/>
              <a:t>、</a:t>
            </a:r>
            <a:r>
              <a:rPr lang="en-US" altLang="zh-CN" b="1" smtClean="0"/>
              <a:t>FSG </a:t>
            </a:r>
            <a:r>
              <a:rPr lang="zh-CN" altLang="en-US" b="1" smtClean="0"/>
              <a:t>和 </a:t>
            </a:r>
            <a:r>
              <a:rPr lang="en-US" altLang="zh-CN" b="1" smtClean="0"/>
              <a:t>OSDL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3EB0AD-A896-479C-8D76-14F5D87A8B4F}" type="slidenum">
              <a:rPr lang="en-US" altLang="zh-CN">
                <a:latin typeface="Garamond" panose="02020404030301010803" pitchFamily="18" charset="0"/>
              </a:rPr>
              <a:pPr/>
              <a:t>11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628775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开放源代码促进会（</a:t>
            </a:r>
            <a:r>
              <a:rPr lang="en-US" altLang="zh-CN" sz="2400" kern="0">
                <a:latin typeface="+mn-lt"/>
                <a:ea typeface="+mn-ea"/>
              </a:rPr>
              <a:t>OSI</a:t>
            </a:r>
            <a:r>
              <a:rPr lang="zh-CN" altLang="en-US" sz="2400" kern="0">
                <a:latin typeface="+mn-lt"/>
                <a:ea typeface="+mn-ea"/>
              </a:rPr>
              <a:t>：</a:t>
            </a:r>
            <a:r>
              <a:rPr lang="en-US" altLang="zh-CN" sz="2400" kern="0">
                <a:latin typeface="+mn-lt"/>
                <a:ea typeface="+mn-ea"/>
              </a:rPr>
              <a:t>Open Source Initiative</a:t>
            </a:r>
            <a:r>
              <a:rPr lang="zh-CN" altLang="en-US" sz="2400" kern="0">
                <a:latin typeface="+mn-lt"/>
                <a:ea typeface="+mn-ea"/>
              </a:rPr>
              <a:t>） 是发起、认证和保护开放源代码软件的非营利性组织。开放源代码的官方网站是：</a:t>
            </a:r>
            <a:r>
              <a:rPr lang="en-US" altLang="zh-CN" sz="2400" kern="0">
                <a:latin typeface="+mn-lt"/>
                <a:ea typeface="+mn-ea"/>
                <a:hlinkClick r:id="rId2" tooltip="http://www.opensource.org/"/>
              </a:rPr>
              <a:t>http://www.opensource.org/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r>
              <a:rPr lang="zh-CN" altLang="en-US" sz="2400" kern="0">
                <a:latin typeface="+mn-lt"/>
                <a:ea typeface="+mn-ea"/>
              </a:rPr>
              <a:t>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自由标准组（</a:t>
            </a:r>
            <a:r>
              <a:rPr lang="en-US" altLang="zh-CN" sz="2400" kern="0">
                <a:latin typeface="+mn-lt"/>
                <a:ea typeface="+mn-ea"/>
              </a:rPr>
              <a:t>FSG</a:t>
            </a:r>
            <a:r>
              <a:rPr lang="zh-CN" altLang="en-US" sz="2400" kern="0">
                <a:latin typeface="+mn-lt"/>
                <a:ea typeface="+mn-ea"/>
              </a:rPr>
              <a:t>：</a:t>
            </a:r>
            <a:r>
              <a:rPr lang="en-US" altLang="zh-CN" sz="2400" kern="0">
                <a:latin typeface="+mn-lt"/>
                <a:ea typeface="+mn-ea"/>
              </a:rPr>
              <a:t>Free Standards Group</a:t>
            </a:r>
            <a:r>
              <a:rPr lang="zh-CN" altLang="en-US" sz="2400" kern="0">
                <a:latin typeface="+mn-lt"/>
                <a:ea typeface="+mn-ea"/>
              </a:rPr>
              <a:t>）是致力于制定开源软件工业标准的非盈利的国际开源组织。其下设立了多个标准工作组，每个工作组负责特定标准的制定。最为著名的是 </a:t>
            </a:r>
            <a:r>
              <a:rPr lang="en-US" altLang="zh-CN" sz="2400" kern="0">
                <a:latin typeface="+mn-lt"/>
                <a:ea typeface="+mn-ea"/>
              </a:rPr>
              <a:t>LSB </a:t>
            </a:r>
            <a:r>
              <a:rPr lang="zh-CN" altLang="en-US" sz="2400" kern="0">
                <a:latin typeface="+mn-lt"/>
                <a:ea typeface="+mn-ea"/>
              </a:rPr>
              <a:t>（</a:t>
            </a:r>
            <a:r>
              <a:rPr lang="en-US" altLang="zh-CN" sz="2400" kern="0">
                <a:latin typeface="+mn-lt"/>
                <a:ea typeface="+mn-ea"/>
              </a:rPr>
              <a:t>the Linux Standard Base</a:t>
            </a:r>
            <a:r>
              <a:rPr lang="zh-CN" altLang="en-US" sz="2400" kern="0">
                <a:latin typeface="+mn-lt"/>
                <a:ea typeface="+mn-ea"/>
              </a:rPr>
              <a:t>）。 </a:t>
            </a:r>
            <a:r>
              <a:rPr lang="en-US" altLang="zh-CN" sz="2400" kern="0">
                <a:latin typeface="+mn-lt"/>
                <a:ea typeface="+mn-ea"/>
              </a:rPr>
              <a:t>FSG </a:t>
            </a:r>
            <a:r>
              <a:rPr lang="zh-CN" altLang="en-US" sz="2400" kern="0">
                <a:latin typeface="+mn-lt"/>
                <a:ea typeface="+mn-ea"/>
              </a:rPr>
              <a:t>的官方站点是 </a:t>
            </a:r>
            <a:r>
              <a:rPr lang="en-US" altLang="zh-CN" sz="2400" kern="0">
                <a:latin typeface="+mn-lt"/>
                <a:ea typeface="+mn-ea"/>
                <a:hlinkClick r:id="rId3" tooltip="http://www.freestandards.org"/>
              </a:rPr>
              <a:t>http://www.freestandards.org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r>
              <a:rPr lang="zh-CN" altLang="en-US" sz="2400" kern="0">
                <a:latin typeface="+mn-lt"/>
                <a:ea typeface="+mn-ea"/>
              </a:rPr>
              <a:t>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开源发展实验室（</a:t>
            </a:r>
            <a:r>
              <a:rPr lang="en-US" altLang="zh-CN" sz="2400" kern="0">
                <a:latin typeface="+mn-lt"/>
                <a:ea typeface="+mn-ea"/>
              </a:rPr>
              <a:t>OSDL</a:t>
            </a:r>
            <a:r>
              <a:rPr lang="zh-CN" altLang="en-US" sz="2400" kern="0">
                <a:latin typeface="+mn-lt"/>
                <a:ea typeface="+mn-ea"/>
              </a:rPr>
              <a:t>：</a:t>
            </a:r>
            <a:r>
              <a:rPr lang="en-US" altLang="zh-CN" sz="2400" kern="0">
                <a:latin typeface="+mn-lt"/>
                <a:ea typeface="+mn-ea"/>
              </a:rPr>
              <a:t>Open Source Development Labs</a:t>
            </a:r>
            <a:r>
              <a:rPr lang="zh-CN" altLang="en-US" sz="2400" kern="0">
                <a:latin typeface="+mn-lt"/>
                <a:ea typeface="+mn-ea"/>
              </a:rPr>
              <a:t>）是由大型</a:t>
            </a:r>
            <a:r>
              <a:rPr lang="en-US" altLang="zh-CN" sz="2400" kern="0">
                <a:latin typeface="+mn-lt"/>
                <a:ea typeface="+mn-ea"/>
              </a:rPr>
              <a:t>IT</a:t>
            </a:r>
            <a:r>
              <a:rPr lang="zh-CN" altLang="en-US" sz="2400" kern="0">
                <a:latin typeface="+mn-lt"/>
                <a:ea typeface="+mn-ea"/>
              </a:rPr>
              <a:t>企业支持创建的国际非盈利组织。</a:t>
            </a:r>
            <a:r>
              <a:rPr lang="en-US" altLang="zh-CN" sz="2400" kern="0">
                <a:latin typeface="+mn-lt"/>
                <a:ea typeface="+mn-ea"/>
              </a:rPr>
              <a:t>OSDL </a:t>
            </a:r>
            <a:r>
              <a:rPr lang="zh-CN" altLang="en-US" sz="2400" kern="0">
                <a:latin typeface="+mn-lt"/>
                <a:ea typeface="+mn-ea"/>
              </a:rPr>
              <a:t>一直致力于推广开源软件在行业中的典型应用。 </a:t>
            </a:r>
            <a:r>
              <a:rPr lang="en-US" altLang="zh-CN" sz="2400" kern="0">
                <a:latin typeface="+mn-lt"/>
                <a:ea typeface="+mn-ea"/>
              </a:rPr>
              <a:t>OSDL </a:t>
            </a:r>
            <a:r>
              <a:rPr lang="zh-CN" altLang="en-US" sz="2400" kern="0">
                <a:latin typeface="+mn-lt"/>
                <a:ea typeface="+mn-ea"/>
              </a:rPr>
              <a:t>的官方站点是 </a:t>
            </a:r>
            <a:r>
              <a:rPr lang="en-US" altLang="zh-CN" sz="2400" kern="0">
                <a:latin typeface="+mn-lt"/>
                <a:ea typeface="+mn-ea"/>
                <a:hlinkClick r:id="rId4" tooltip="http://www.osdl.org"/>
              </a:rPr>
              <a:t>http://www.osdl.org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r>
              <a:rPr lang="zh-CN" altLang="en-US" sz="2400" kern="0">
                <a:latin typeface="+mn-lt"/>
                <a:ea typeface="+mn-ea"/>
              </a:rPr>
              <a:t>。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什么是操作系统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746B7C-64F3-43FA-A219-C02862D4B7C1}" type="slidenum">
              <a:rPr lang="en-US" altLang="zh-CN">
                <a:latin typeface="Garamond" panose="02020404030301010803" pitchFamily="18" charset="0"/>
              </a:rPr>
              <a:pPr/>
              <a:t>12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435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操作系统（</a:t>
            </a:r>
            <a:r>
              <a:rPr kumimoji="1" lang="en-US" altLang="zh-CN" sz="2800" kern="0" dirty="0">
                <a:solidFill>
                  <a:srgbClr val="0000CC"/>
                </a:solidFill>
                <a:latin typeface="+mn-lt"/>
                <a:ea typeface="+mn-ea"/>
              </a:rPr>
              <a:t>Operating System</a:t>
            </a: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，简称</a:t>
            </a:r>
            <a:r>
              <a:rPr kumimoji="1" lang="en-US" altLang="zh-CN" sz="2800" kern="0" dirty="0">
                <a:solidFill>
                  <a:srgbClr val="0000CC"/>
                </a:solidFill>
                <a:latin typeface="+mn-lt"/>
                <a:ea typeface="+mn-ea"/>
              </a:rPr>
              <a:t>OS</a:t>
            </a: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）传统上是负责对电脑硬件直接控制及管理的系统软件。</a:t>
            </a:r>
            <a:endParaRPr kumimoji="1" lang="en-US" altLang="zh-CN" sz="28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操作系统的功能一般包括处理器管理、存储管理、文件管理、设备管理和作业管理等。</a:t>
            </a:r>
            <a:endParaRPr kumimoji="1" lang="en-US" altLang="zh-CN" sz="28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当多个程序同时运行时，操作系统负责规划以优化每个程序的处理时间。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1"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对计算机系统而言，操作系统是对所有系统资源进行管理的程序的集合；对用户而言，操作系统提供了对系统资源进行有效利用的简单抽象的方法。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什么是 </a:t>
            </a:r>
            <a:r>
              <a:rPr lang="en-US" altLang="zh-CN" b="1" smtClean="0"/>
              <a:t>Linux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Linux </a:t>
            </a:r>
            <a:r>
              <a:rPr lang="zh-CN" altLang="en-US" sz="3200" smtClean="0"/>
              <a:t>是一个功能强大的操作系统，同时它是一个自由软件，是免费的、源代码开放的，编制它的目的是建立不受任何商品化软件版权制约的、全世界都能自由使用的</a:t>
            </a:r>
            <a:r>
              <a:rPr lang="en-US" altLang="zh-CN" sz="3200" smtClean="0"/>
              <a:t>UNIX</a:t>
            </a:r>
            <a:r>
              <a:rPr lang="zh-CN" altLang="en-US" sz="3200" smtClean="0"/>
              <a:t>兼容产品。</a:t>
            </a:r>
          </a:p>
          <a:p>
            <a:pPr eaLnBrk="1" hangingPunct="1"/>
            <a:r>
              <a:rPr lang="zh-CN" altLang="en-US" sz="3200" smtClean="0"/>
              <a:t>各种使用 </a:t>
            </a:r>
            <a:r>
              <a:rPr lang="en-US" altLang="zh-CN" sz="3200" smtClean="0"/>
              <a:t>Linux </a:t>
            </a:r>
            <a:r>
              <a:rPr lang="zh-CN" altLang="en-US" sz="3200" smtClean="0"/>
              <a:t>作为内核的 </a:t>
            </a:r>
            <a:r>
              <a:rPr lang="en-US" altLang="zh-CN" sz="3200" smtClean="0"/>
              <a:t>GNU </a:t>
            </a:r>
            <a:r>
              <a:rPr lang="zh-CN" altLang="en-US" sz="3200" smtClean="0"/>
              <a:t>操作系统正被广泛地使用著；虽然这些系统通常被称作为“</a:t>
            </a:r>
            <a:r>
              <a:rPr lang="en-US" altLang="zh-CN" sz="3200" smtClean="0"/>
              <a:t>Linux”</a:t>
            </a:r>
            <a:r>
              <a:rPr lang="zh-CN" altLang="en-US" sz="3200" smtClean="0"/>
              <a:t>，但是它们应该更精确地被称为 </a:t>
            </a:r>
            <a:r>
              <a:rPr lang="en-US" altLang="zh-CN" sz="3200" smtClean="0"/>
              <a:t>GNU/Linux </a:t>
            </a:r>
            <a:r>
              <a:rPr lang="zh-CN" altLang="en-US" sz="3200" smtClean="0"/>
              <a:t>系统 。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2C25B-CC5A-4511-B169-8B6C5F703142}" type="slidenum">
              <a:rPr lang="en-US" altLang="zh-CN">
                <a:latin typeface="Garamond" panose="02020404030301010803" pitchFamily="18" charset="0"/>
              </a:rPr>
              <a:pPr/>
              <a:t>13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的历史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4E73EB-8304-4230-AC1D-00A23C98ABDB}" type="slidenum">
              <a:rPr lang="en-US" altLang="zh-CN">
                <a:latin typeface="Garamond" panose="02020404030301010803" pitchFamily="18" charset="0"/>
              </a:rPr>
              <a:pPr/>
              <a:t>14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8438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5976937" cy="4641850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由一位名叫 </a:t>
            </a:r>
            <a:r>
              <a:rPr kumimoji="1" lang="en-US" altLang="zh-CN" smtClean="0"/>
              <a:t>Linus Torvalds </a:t>
            </a:r>
            <a:r>
              <a:rPr kumimoji="1" lang="zh-CN" altLang="en-US" smtClean="0"/>
              <a:t>的芬兰赫尔辛基大学的学生开发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目的是设计一个替代 </a:t>
            </a:r>
            <a:r>
              <a:rPr kumimoji="1" lang="en-US" altLang="zh-CN" smtClean="0"/>
              <a:t>Minix </a:t>
            </a:r>
            <a:r>
              <a:rPr kumimoji="1" lang="zh-CN" altLang="en-US" smtClean="0"/>
              <a:t>的操作系统，这个操作系统可用于</a:t>
            </a:r>
            <a:r>
              <a:rPr kumimoji="1" lang="en-US" altLang="zh-CN" smtClean="0"/>
              <a:t>386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486</a:t>
            </a:r>
            <a:r>
              <a:rPr kumimoji="1" lang="zh-CN" altLang="en-US" smtClean="0"/>
              <a:t>或奔腾处理器的个人计算机上，并且具有 </a:t>
            </a:r>
            <a:r>
              <a:rPr kumimoji="1" lang="en-US" altLang="zh-CN" smtClean="0"/>
              <a:t>Unix </a:t>
            </a:r>
            <a:r>
              <a:rPr kumimoji="1" lang="zh-CN" altLang="en-US" smtClean="0"/>
              <a:t>操作系统的全部功能。</a:t>
            </a:r>
            <a:endParaRPr kumimoji="1" lang="en-US" altLang="zh-CN" smtClean="0"/>
          </a:p>
          <a:p>
            <a:pPr eaLnBrk="1" hangingPunct="1"/>
            <a:r>
              <a:rPr kumimoji="1" lang="en-US" altLang="zh-CN" smtClean="0"/>
              <a:t>Linux </a:t>
            </a:r>
            <a:r>
              <a:rPr kumimoji="1" lang="zh-CN" altLang="en-US" smtClean="0"/>
              <a:t>第一个内核公开版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Linux 0.02</a:t>
            </a:r>
            <a:r>
              <a:rPr kumimoji="1" lang="zh-CN" altLang="en-US" smtClean="0"/>
              <a:t>版于</a:t>
            </a:r>
            <a:r>
              <a:rPr kumimoji="1" lang="en-US" altLang="zh-CN" smtClean="0"/>
              <a:t>1991</a:t>
            </a:r>
            <a:r>
              <a:rPr kumimoji="1" lang="en-US" altLang="en-US" smtClean="0"/>
              <a:t>年</a:t>
            </a:r>
            <a:r>
              <a:rPr kumimoji="1" lang="en-US" altLang="zh-CN" smtClean="0"/>
              <a:t>10</a:t>
            </a:r>
            <a:r>
              <a:rPr kumimoji="1" lang="zh-CN" altLang="en-US" smtClean="0"/>
              <a:t>月发布。</a:t>
            </a:r>
            <a:endParaRPr lang="zh-CN" altLang="en-US" smtClean="0"/>
          </a:p>
        </p:txBody>
      </p:sp>
      <p:pic>
        <p:nvPicPr>
          <p:cNvPr id="18439" name="Picture 2" descr="l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190"/>
          <a:stretch>
            <a:fillRect/>
          </a:stretch>
        </p:blipFill>
        <p:spPr bwMode="auto">
          <a:xfrm>
            <a:off x="7291388" y="1341438"/>
            <a:ext cx="131286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 descr="http://h.hiphotos.baidu.com/baike/s%3D220/sign=02de3bd67b899e517c8e3d1672a7d990/8ad4b31c8701a18bb0f2fa649e2f07082838fe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119438"/>
            <a:ext cx="19383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Linux</a:t>
            </a:r>
            <a:r>
              <a:rPr lang="en-US" altLang="zh-CN" b="1" smtClean="0"/>
              <a:t> </a:t>
            </a:r>
            <a:r>
              <a:rPr lang="zh-CN" altLang="en-US" b="1" smtClean="0"/>
              <a:t>深</a:t>
            </a:r>
            <a:r>
              <a:rPr lang="en-US" altLang="en-US" b="1" smtClean="0"/>
              <a:t>受喜爱的原因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属于自由软件，用户不用支付任何费用就可以获得它和它的源代码，并且可以根据自己的需要对它进行必要的修改，无约束地继续传播。</a:t>
            </a:r>
          </a:p>
          <a:p>
            <a:pPr eaLnBrk="1" hangingPunct="1"/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具有</a:t>
            </a:r>
            <a:r>
              <a:rPr kumimoji="1" lang="en-US" altLang="zh-CN" sz="3200" smtClean="0"/>
              <a:t>Unix</a:t>
            </a:r>
            <a:r>
              <a:rPr kumimoji="1" lang="zh-CN" altLang="en-US" sz="3200" smtClean="0"/>
              <a:t>的全部功能，任何使用 </a:t>
            </a:r>
            <a:r>
              <a:rPr kumimoji="1" lang="en-US" altLang="zh-CN" sz="3200" smtClean="0"/>
              <a:t>Unix </a:t>
            </a:r>
            <a:r>
              <a:rPr kumimoji="1" lang="zh-CN" altLang="en-US" sz="3200" smtClean="0"/>
              <a:t>操作系统或想要学习 </a:t>
            </a:r>
            <a:r>
              <a:rPr kumimoji="1" lang="en-US" altLang="zh-CN" sz="3200" smtClean="0"/>
              <a:t>Unix </a:t>
            </a:r>
            <a:r>
              <a:rPr kumimoji="1" lang="zh-CN" altLang="en-US" sz="3200" smtClean="0"/>
              <a:t>操作系统的人都可以从 </a:t>
            </a:r>
            <a:r>
              <a:rPr kumimoji="1" lang="en-US" altLang="zh-CN" sz="3200" smtClean="0"/>
              <a:t>Linux </a:t>
            </a:r>
            <a:r>
              <a:rPr kumimoji="1" lang="zh-CN" altLang="en-US" sz="3200" smtClean="0"/>
              <a:t>中获益。</a:t>
            </a:r>
          </a:p>
          <a:p>
            <a:pPr eaLnBrk="1" hangingPunct="1"/>
            <a:r>
              <a:rPr kumimoji="1" lang="en-US" altLang="zh-CN" sz="3200" smtClean="0"/>
              <a:t>Linux</a:t>
            </a:r>
            <a:r>
              <a:rPr kumimoji="1" lang="zh-CN" altLang="en-US" sz="3200" smtClean="0"/>
              <a:t>不仅为用户提供了强大的操作系统功能，而且还提供了丰富的应用软件。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37162-0FF5-46BD-B315-802928248427}" type="slidenum">
              <a:rPr lang="en-US" altLang="zh-CN">
                <a:latin typeface="Garamond" panose="02020404030301010803" pitchFamily="18" charset="0"/>
              </a:rPr>
              <a:pPr/>
              <a:t>15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的特点和组成</a:t>
            </a:r>
            <a:endParaRPr lang="zh-CN" altLang="en-US" dirty="0"/>
          </a:p>
        </p:txBody>
      </p:sp>
      <p:sp>
        <p:nvSpPr>
          <p:cNvPr id="2150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377B4-1262-4BE1-A4CC-F4B81CFAFF84}" type="slidenum">
              <a:rPr lang="en-US" altLang="zh-CN">
                <a:latin typeface="Garamond" panose="02020404030301010803" pitchFamily="18" charset="0"/>
              </a:rPr>
              <a:pPr/>
              <a:t>16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系统的特点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开放性的系统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多用户多任务的系统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具有出色的稳定性和速度性能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具有可靠的系统安全性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提供了丰富的网络功能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标准兼容性和可移植性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提供了良好的用户界面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0F8CA-DC0C-4217-98E8-0FA5A2630914}" type="slidenum">
              <a:rPr lang="en-US" altLang="zh-CN">
                <a:latin typeface="Garamond" panose="02020404030301010803" pitchFamily="18" charset="0"/>
              </a:rPr>
              <a:pPr/>
              <a:t>17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Linux </a:t>
            </a:r>
            <a:r>
              <a:rPr lang="zh-CN" altLang="en-US" b="1" smtClean="0"/>
              <a:t>系统的组成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内核</a:t>
            </a:r>
            <a:r>
              <a:rPr lang="zh-CN" altLang="en-US" sz="2800" smtClean="0"/>
              <a:t>：内核（</a:t>
            </a:r>
            <a:r>
              <a:rPr lang="en-US" altLang="zh-CN" sz="2800" smtClean="0"/>
              <a:t>Kernel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是系统的心脏，实现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    操作系统的基本功能。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 Shell</a:t>
            </a:r>
            <a:r>
              <a:rPr lang="zh-CN" altLang="en-US" sz="2800" smtClean="0"/>
              <a:t>：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是系统的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用户界面，提供了用户与内核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进行交互操作的一种接口。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应用程序</a:t>
            </a:r>
            <a:r>
              <a:rPr lang="zh-CN" altLang="en-US" sz="2800" smtClean="0"/>
              <a:t>：包括文本编辑器、编程语言、</a:t>
            </a:r>
            <a:r>
              <a:rPr lang="en-US" altLang="zh-CN" sz="2800" smtClean="0"/>
              <a:t>X Window</a:t>
            </a:r>
            <a:r>
              <a:rPr lang="zh-CN" altLang="en-US" sz="2800" smtClean="0"/>
              <a:t>、办公套件、</a:t>
            </a:r>
            <a:r>
              <a:rPr lang="en-US" altLang="zh-CN" sz="2800" smtClean="0"/>
              <a:t>Internet</a:t>
            </a:r>
            <a:r>
              <a:rPr lang="zh-CN" altLang="en-US" sz="2800" smtClean="0"/>
              <a:t>工具、数据库等。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Linux</a:t>
            </a:r>
            <a:r>
              <a:rPr lang="zh-CN" altLang="en-US" sz="2800" b="1" smtClean="0"/>
              <a:t>文件系统</a:t>
            </a:r>
            <a:r>
              <a:rPr lang="zh-CN" altLang="en-US" sz="2800" smtClean="0"/>
              <a:t>：文件系统是文件存放在磁盘等存储设备上的组织方法。通常是按照目录层次的方式进行组织。系统以 </a:t>
            </a:r>
            <a:r>
              <a:rPr lang="en-US" altLang="zh-CN" sz="2800" smtClean="0"/>
              <a:t>/ </a:t>
            </a:r>
            <a:r>
              <a:rPr lang="zh-CN" altLang="en-US" sz="2800" smtClean="0"/>
              <a:t>为根目录。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C680A5-F449-4626-BB8D-777ADE7C8488}" type="slidenum">
              <a:rPr lang="en-US" altLang="zh-CN">
                <a:latin typeface="Garamond" panose="02020404030301010803" pitchFamily="18" charset="0"/>
              </a:rPr>
              <a:pPr/>
              <a:t>18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7" name="Picture 4" descr="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28273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的内核与发行套件</a:t>
            </a:r>
            <a:endParaRPr lang="zh-CN" altLang="en-US" dirty="0"/>
          </a:p>
        </p:txBody>
      </p:sp>
      <p:sp>
        <p:nvSpPr>
          <p:cNvPr id="2560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972C85-1189-45C2-8D85-DE2ABCC4653A}" type="slidenum">
              <a:rPr lang="en-US" altLang="zh-CN">
                <a:latin typeface="Garamond" panose="02020404030301010803" pitchFamily="18" charset="0"/>
              </a:rPr>
              <a:pPr/>
              <a:t>19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自由软件和开源软件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Linux </a:t>
            </a:r>
            <a:r>
              <a:rPr lang="zh-CN" altLang="en-US" dirty="0" smtClean="0"/>
              <a:t>系统的特点和组成</a:t>
            </a:r>
          </a:p>
          <a:p>
            <a:pPr eaLnBrk="1" hangingPunct="1"/>
            <a:r>
              <a:rPr lang="en-US" altLang="zh-CN" dirty="0" smtClean="0"/>
              <a:t>Linux </a:t>
            </a:r>
            <a:r>
              <a:rPr lang="zh-CN" altLang="en-US" dirty="0" smtClean="0"/>
              <a:t>的内核版本与发行版本</a:t>
            </a:r>
          </a:p>
          <a:p>
            <a:pPr eaLnBrk="1" hangingPunct="1"/>
            <a:r>
              <a:rPr lang="en-US" altLang="zh-CN" dirty="0" smtClean="0"/>
              <a:t>Red Hat Linux </a:t>
            </a:r>
            <a:r>
              <a:rPr lang="zh-CN" altLang="en-US" dirty="0" smtClean="0"/>
              <a:t>及其相关产品</a:t>
            </a:r>
          </a:p>
          <a:p>
            <a:pPr eaLnBrk="1" hangingPunct="1"/>
            <a:r>
              <a:rPr lang="zh-CN" altLang="en-US" dirty="0" smtClean="0"/>
              <a:t>安装 </a:t>
            </a:r>
            <a:r>
              <a:rPr lang="en-US" altLang="zh-CN" dirty="0" smtClean="0"/>
              <a:t>CentOS 7</a:t>
            </a:r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的操作界面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获取系统基本信息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安装</a:t>
            </a:r>
            <a:r>
              <a:rPr lang="zh-CN" altLang="en-US" dirty="0" smtClean="0"/>
              <a:t>后的基本配置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A22462-6AFA-4DFA-AFDB-F17DF9625822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14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ED5CE-79E4-4573-99E4-41EE9FE97BA9}" type="slidenum">
              <a:rPr lang="en-US" altLang="zh-CN">
                <a:latin typeface="Garamond" panose="02020404030301010803" pitchFamily="18" charset="0"/>
              </a:rPr>
              <a:pPr/>
              <a:t>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GB" b="1" smtClean="0"/>
              <a:t>内核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内核项目</a:t>
            </a:r>
          </a:p>
          <a:p>
            <a:pPr lvl="1" eaLnBrk="1" hangingPunct="1"/>
            <a:r>
              <a:rPr lang="zh-CN" altLang="en-US" smtClean="0"/>
              <a:t>主要作者：</a:t>
            </a:r>
            <a:r>
              <a:rPr lang="en-US" altLang="zh-CN" smtClean="0"/>
              <a:t>Linus Torvalds</a:t>
            </a:r>
          </a:p>
          <a:p>
            <a:pPr lvl="1" eaLnBrk="1" hangingPunct="1"/>
            <a:r>
              <a:rPr lang="en-US" altLang="zh-CN" smtClean="0"/>
              <a:t>1994</a:t>
            </a:r>
            <a:r>
              <a:rPr lang="zh-CN" altLang="en-US" smtClean="0"/>
              <a:t>年</a:t>
            </a:r>
            <a:r>
              <a:rPr lang="en-US" altLang="zh-CN" smtClean="0"/>
              <a:t>3</a:t>
            </a:r>
            <a:r>
              <a:rPr lang="zh-CN" altLang="en-US" smtClean="0"/>
              <a:t>月，</a:t>
            </a:r>
            <a:r>
              <a:rPr lang="en-US" altLang="zh-CN" smtClean="0"/>
              <a:t>Linux 1.0</a:t>
            </a:r>
            <a:r>
              <a:rPr lang="zh-CN" altLang="en-US" smtClean="0"/>
              <a:t>版发布 </a:t>
            </a:r>
          </a:p>
          <a:p>
            <a:pPr lvl="1" eaLnBrk="1" hangingPunct="1"/>
            <a:r>
              <a:rPr lang="zh-CN" altLang="en-US" smtClean="0"/>
              <a:t>官方网站：</a:t>
            </a:r>
            <a:r>
              <a:rPr lang="en-US" altLang="zh-CN" smtClean="0">
                <a:hlinkClick r:id="rId2"/>
              </a:rPr>
              <a:t>http://www.kernel.org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Linux</a:t>
            </a:r>
            <a:r>
              <a:rPr lang="zh-CN" altLang="en-US" smtClean="0"/>
              <a:t>内核的标志为企鹅</a:t>
            </a:r>
            <a:r>
              <a:rPr lang="en-US" altLang="zh-CN" smtClean="0"/>
              <a:t>Tux</a:t>
            </a:r>
            <a:r>
              <a:rPr lang="zh-CN" altLang="en-US" smtClean="0"/>
              <a:t>，取自芬兰的吉祥物</a:t>
            </a:r>
            <a:endParaRPr lang="en-US" altLang="zh-CN" smtClean="0"/>
          </a:p>
          <a:p>
            <a:pPr eaLnBrk="1" hangingPunct="1"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en-US" altLang="zh-CN" sz="2800" smtClean="0"/>
              <a:t>Linux</a:t>
            </a:r>
            <a:r>
              <a:rPr lang="zh-CN" altLang="en-US" sz="2800" smtClean="0"/>
              <a:t>内核实现了</a:t>
            </a:r>
            <a:r>
              <a:rPr lang="zh-CN" altLang="en-GB" sz="2800" smtClean="0"/>
              <a:t>操作系统的基本功能</a:t>
            </a:r>
          </a:p>
          <a:p>
            <a:pPr lvl="1" eaLnBrk="1" hangingPunct="1">
              <a:spcBef>
                <a:spcPts val="588"/>
              </a:spcBef>
            </a:pPr>
            <a:r>
              <a:rPr lang="zh-CN" altLang="en-GB" sz="2400" smtClean="0"/>
              <a:t>硬件方面：控制硬件设备，内存管理，硬件接口，基本</a:t>
            </a:r>
            <a:r>
              <a:rPr lang="en-GB" altLang="zh-CN" sz="2400" smtClean="0"/>
              <a:t>I/O</a:t>
            </a:r>
          </a:p>
          <a:p>
            <a:pPr lvl="1" eaLnBrk="1" hangingPunct="1">
              <a:spcBef>
                <a:spcPts val="588"/>
              </a:spcBef>
            </a:pPr>
            <a:r>
              <a:rPr lang="zh-CN" altLang="en-GB" sz="2400" smtClean="0"/>
              <a:t>软件方面：管理文件系统，为程序分配内存和</a:t>
            </a:r>
            <a:r>
              <a:rPr lang="en-GB" altLang="zh-CN" sz="2400" smtClean="0"/>
              <a:t>CPU</a:t>
            </a:r>
            <a:r>
              <a:rPr lang="zh-CN" altLang="en-GB" sz="2400" smtClean="0"/>
              <a:t>时间等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598538-E0BC-4730-8E9C-7E520311A6BA}" type="slidenum">
              <a:rPr lang="en-US" altLang="zh-CN">
                <a:latin typeface="Garamond" panose="02020404030301010803" pitchFamily="18" charset="0"/>
              </a:rPr>
              <a:pPr/>
              <a:t>20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26631" name="Picture 2" descr="http://sys.21edu8.com/uploads/allimg/120631/2012033120064977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7338"/>
            <a:ext cx="2738438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GB" smtClean="0"/>
              <a:t>内核</a:t>
            </a:r>
            <a:r>
              <a:rPr lang="zh-CN" altLang="en-US" smtClean="0"/>
              <a:t>版本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341313" indent="-341313" defTabSz="449263" eaLnBrk="1" hangingPunct="1">
              <a:spcBef>
                <a:spcPts val="688"/>
              </a:spcBef>
              <a:buSzPct val="87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smtClean="0"/>
              <a:t>Linux</a:t>
            </a:r>
            <a:r>
              <a:rPr lang="zh-CN" altLang="en-US" sz="2800" smtClean="0"/>
              <a:t>内核</a:t>
            </a:r>
            <a:r>
              <a:rPr lang="zh-CN" altLang="en-GB" sz="2800" smtClean="0"/>
              <a:t>版本号</a:t>
            </a:r>
            <a:r>
              <a:rPr lang="zh-CN" altLang="en-US" sz="2800" smtClean="0"/>
              <a:t>由</a:t>
            </a:r>
            <a:r>
              <a:rPr lang="zh-CN" altLang="en-GB" sz="2800" smtClean="0"/>
              <a:t>三个数字组成：</a:t>
            </a:r>
            <a:r>
              <a:rPr lang="en-GB" altLang="zh-CN" sz="2800" smtClean="0"/>
              <a:t>r.x.y</a:t>
            </a:r>
          </a:p>
          <a:p>
            <a:pPr marL="741363" lvl="1" indent="-284163" defTabSz="449263" eaLnBrk="1" hangingPunct="1">
              <a:spcBef>
                <a:spcPts val="588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r：</a:t>
            </a:r>
            <a:r>
              <a:rPr lang="zh-CN" altLang="en-GB" sz="2400" smtClean="0"/>
              <a:t>目前发布的</a:t>
            </a:r>
            <a:r>
              <a:rPr lang="en-GB" altLang="zh-CN" sz="2400" smtClean="0"/>
              <a:t>Kernel</a:t>
            </a:r>
            <a:r>
              <a:rPr lang="zh-CN" altLang="en-GB" sz="2400" smtClean="0"/>
              <a:t>版本</a:t>
            </a:r>
          </a:p>
          <a:p>
            <a:pPr marL="741363" lvl="1" indent="-284163" defTabSz="449263" eaLnBrk="1" hangingPunct="1">
              <a:spcBef>
                <a:spcPts val="588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x：</a:t>
            </a:r>
            <a:r>
              <a:rPr lang="zh-CN" altLang="en-GB" sz="2400" smtClean="0"/>
              <a:t>偶数：稳定版本，奇数：开发中版本</a:t>
            </a:r>
          </a:p>
          <a:p>
            <a:pPr marL="741363" lvl="1" indent="-284163" defTabSz="449263" eaLnBrk="1" hangingPunct="1">
              <a:spcBef>
                <a:spcPts val="588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smtClean="0"/>
              <a:t>y：</a:t>
            </a:r>
            <a:r>
              <a:rPr lang="zh-CN" altLang="en-GB" sz="2400" smtClean="0"/>
              <a:t>错误修补的次数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530B3C-F544-41D8-B4E6-EADE1DC541D7}" type="slidenum">
              <a:rPr lang="en-US" altLang="zh-CN">
                <a:latin typeface="Garamond" panose="02020404030301010803" pitchFamily="18" charset="0"/>
              </a:rPr>
              <a:pPr/>
              <a:t>21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08400" y="56610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94188" y="4581525"/>
            <a:ext cx="135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2.5.17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2638" y="4598988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</a:rPr>
              <a:t>2.6.18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7228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97613" y="5229225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079500" y="363378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</a:t>
            </a:r>
            <a:r>
              <a:rPr lang="en-US" altLang="zh-CN" sz="4000" b="1">
                <a:solidFill>
                  <a:schemeClr val="tx2"/>
                </a:solidFill>
              </a:rPr>
              <a:t>r</a:t>
            </a:r>
            <a:r>
              <a:rPr lang="en-US" altLang="zh-CN" sz="4000">
                <a:solidFill>
                  <a:schemeClr val="tx2"/>
                </a:solidFill>
              </a:rPr>
              <a:t>.   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en-US" altLang="zh-CN" sz="4000">
                <a:solidFill>
                  <a:schemeClr val="tx2"/>
                </a:solidFill>
              </a:rPr>
              <a:t>   .</a:t>
            </a:r>
            <a:r>
              <a:rPr lang="en-US" altLang="zh-CN" sz="40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7661" name="AutoShape 10"/>
          <p:cNvSpPr>
            <a:spLocks noChangeArrowheads="1"/>
          </p:cNvSpPr>
          <p:nvPr/>
        </p:nvSpPr>
        <p:spPr bwMode="auto">
          <a:xfrm>
            <a:off x="466725" y="4510088"/>
            <a:ext cx="1368425" cy="395287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主版本号</a:t>
            </a:r>
          </a:p>
        </p:txBody>
      </p:sp>
      <p:sp>
        <p:nvSpPr>
          <p:cNvPr id="27662" name="AutoShape 10"/>
          <p:cNvSpPr>
            <a:spLocks noChangeArrowheads="1"/>
          </p:cNvSpPr>
          <p:nvPr/>
        </p:nvSpPr>
        <p:spPr bwMode="auto">
          <a:xfrm>
            <a:off x="3276600" y="3213100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修订版本号</a:t>
            </a:r>
          </a:p>
        </p:txBody>
      </p:sp>
      <p:sp>
        <p:nvSpPr>
          <p:cNvPr id="27663" name="AutoShape 10"/>
          <p:cNvSpPr>
            <a:spLocks noChangeArrowheads="1"/>
          </p:cNvSpPr>
          <p:nvPr/>
        </p:nvSpPr>
        <p:spPr bwMode="auto">
          <a:xfrm>
            <a:off x="2268538" y="4510088"/>
            <a:ext cx="1296987" cy="395287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次版本号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987675" y="5626100"/>
            <a:ext cx="2016125" cy="395288"/>
          </a:xfrm>
          <a:prstGeom prst="wedgeRoundRectCallout">
            <a:avLst>
              <a:gd name="adj1" fmla="val 40551"/>
              <a:gd name="adj2" fmla="val -111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奇数表示开发版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6281738" y="5589588"/>
            <a:ext cx="2016125" cy="395287"/>
          </a:xfrm>
          <a:prstGeom prst="wedgeRoundRectCallout">
            <a:avLst>
              <a:gd name="adj1" fmla="val -40000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偶数表示稳定版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内核版本的更新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A9306-D0E5-4984-B7C5-CAC532CEAB45}" type="slidenum">
              <a:rPr lang="en-US" altLang="zh-CN">
                <a:latin typeface="Garamond" panose="02020404030301010803" pitchFamily="18" charset="0"/>
              </a:rPr>
              <a:pPr/>
              <a:t>22</a:t>
            </a:fld>
            <a:endParaRPr lang="en-US" altLang="zh-CN">
              <a:latin typeface="Garamond" panose="02020404030301010803" pitchFamily="18" charset="0"/>
            </a:endParaRP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073275" y="1900238"/>
            <a:ext cx="1944688" cy="1389062"/>
            <a:chOff x="1306" y="1197"/>
            <a:chExt cx="1225" cy="875"/>
          </a:xfrm>
        </p:grpSpPr>
        <p:sp>
          <p:nvSpPr>
            <p:cNvPr id="28711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Rectangle 69"/>
            <p:cNvSpPr>
              <a:spLocks noChangeArrowheads="1"/>
            </p:cNvSpPr>
            <p:nvPr/>
          </p:nvSpPr>
          <p:spPr bwMode="auto">
            <a:xfrm rot="-2324181">
              <a:off x="1603" y="141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4089400" y="3967163"/>
            <a:ext cx="1944688" cy="1389062"/>
            <a:chOff x="2576" y="2499"/>
            <a:chExt cx="1225" cy="875"/>
          </a:xfrm>
        </p:grpSpPr>
        <p:sp>
          <p:nvSpPr>
            <p:cNvPr id="28709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0" name="Rectangle 70"/>
            <p:cNvSpPr>
              <a:spLocks noChangeArrowheads="1"/>
            </p:cNvSpPr>
            <p:nvPr/>
          </p:nvSpPr>
          <p:spPr bwMode="auto">
            <a:xfrm rot="-2324181">
              <a:off x="2828" y="273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拷贝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306388" y="957263"/>
            <a:ext cx="8208962" cy="869950"/>
            <a:chOff x="193" y="603"/>
            <a:chExt cx="5171" cy="548"/>
          </a:xfrm>
        </p:grpSpPr>
        <p:sp>
          <p:nvSpPr>
            <p:cNvPr id="28699" name="Rectangle 3"/>
            <p:cNvSpPr>
              <a:spLocks noChangeArrowheads="1"/>
            </p:cNvSpPr>
            <p:nvPr/>
          </p:nvSpPr>
          <p:spPr bwMode="auto">
            <a:xfrm>
              <a:off x="98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2.4.6</a:t>
              </a:r>
            </a:p>
          </p:txBody>
        </p:sp>
        <p:sp>
          <p:nvSpPr>
            <p:cNvPr id="28700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2.4.7</a:t>
              </a:r>
            </a:p>
          </p:txBody>
        </p:sp>
        <p:sp>
          <p:nvSpPr>
            <p:cNvPr id="28701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2.4.8</a:t>
              </a:r>
            </a:p>
          </p:txBody>
        </p:sp>
        <p:sp>
          <p:nvSpPr>
            <p:cNvPr id="28702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3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2.4. ...</a:t>
              </a:r>
            </a:p>
          </p:txBody>
        </p:sp>
        <p:sp>
          <p:nvSpPr>
            <p:cNvPr id="28704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5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6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707" name="Line 71"/>
            <p:cNvSpPr>
              <a:spLocks noChangeShapeType="1"/>
            </p:cNvSpPr>
            <p:nvPr/>
          </p:nvSpPr>
          <p:spPr bwMode="auto">
            <a:xfrm>
              <a:off x="964" y="821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Rectangle 73"/>
            <p:cNvSpPr>
              <a:spLocks noChangeArrowheads="1"/>
            </p:cNvSpPr>
            <p:nvPr/>
          </p:nvSpPr>
          <p:spPr bwMode="auto">
            <a:xfrm>
              <a:off x="2678" y="6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306388" y="3021013"/>
            <a:ext cx="6264275" cy="895350"/>
            <a:chOff x="193" y="1903"/>
            <a:chExt cx="3946" cy="564"/>
          </a:xfrm>
        </p:grpSpPr>
        <p:sp>
          <p:nvSpPr>
            <p:cNvPr id="28691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</a:t>
              </a:r>
            </a:p>
          </p:txBody>
        </p:sp>
        <p:sp>
          <p:nvSpPr>
            <p:cNvPr id="28692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2.5. ...</a:t>
              </a:r>
            </a:p>
          </p:txBody>
        </p:sp>
        <p:sp>
          <p:nvSpPr>
            <p:cNvPr id="28693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2.5.77</a:t>
              </a:r>
            </a:p>
          </p:txBody>
        </p:sp>
        <p:sp>
          <p:nvSpPr>
            <p:cNvPr id="28694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开发版本</a:t>
              </a:r>
            </a:p>
          </p:txBody>
        </p:sp>
        <p:sp>
          <p:nvSpPr>
            <p:cNvPr id="28697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8" name="Rectangle 76"/>
            <p:cNvSpPr>
              <a:spLocks noChangeArrowheads="1"/>
            </p:cNvSpPr>
            <p:nvPr/>
          </p:nvSpPr>
          <p:spPr bwMode="auto">
            <a:xfrm>
              <a:off x="2224" y="1903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增加新功能</a:t>
              </a:r>
            </a:p>
          </p:txBody>
        </p:sp>
      </p:grpSp>
      <p:grpSp>
        <p:nvGrpSpPr>
          <p:cNvPr id="24" name="Group 83"/>
          <p:cNvGrpSpPr>
            <a:grpSpLocks/>
          </p:cNvGrpSpPr>
          <p:nvPr/>
        </p:nvGrpSpPr>
        <p:grpSpPr bwMode="auto">
          <a:xfrm>
            <a:off x="2225675" y="5084763"/>
            <a:ext cx="6289675" cy="881062"/>
            <a:chOff x="1402" y="3203"/>
            <a:chExt cx="3962" cy="555"/>
          </a:xfrm>
        </p:grpSpPr>
        <p:sp>
          <p:nvSpPr>
            <p:cNvPr id="28683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</a:t>
              </a:r>
            </a:p>
          </p:txBody>
        </p:sp>
        <p:sp>
          <p:nvSpPr>
            <p:cNvPr id="28684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2.6. ...</a:t>
              </a:r>
            </a:p>
          </p:txBody>
        </p:sp>
        <p:sp>
          <p:nvSpPr>
            <p:cNvPr id="28685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2.6.18</a:t>
              </a:r>
            </a:p>
          </p:txBody>
        </p:sp>
        <p:sp>
          <p:nvSpPr>
            <p:cNvPr id="28686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稳定版本</a:t>
              </a:r>
            </a:p>
          </p:txBody>
        </p:sp>
        <p:sp>
          <p:nvSpPr>
            <p:cNvPr id="28689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0" name="Rectangle 78"/>
            <p:cNvSpPr>
              <a:spLocks noChangeArrowheads="1"/>
            </p:cNvSpPr>
            <p:nvPr/>
          </p:nvSpPr>
          <p:spPr bwMode="auto">
            <a:xfrm>
              <a:off x="3504" y="320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修复</a:t>
              </a:r>
              <a:r>
                <a:rPr lang="en-US" altLang="zh-CN"/>
                <a:t>BUG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 smtClean="0"/>
              <a:t>Linux </a:t>
            </a:r>
            <a:r>
              <a:rPr lang="zh-CN" altLang="en-GB" sz="4400" smtClean="0"/>
              <a:t>发行</a:t>
            </a:r>
            <a:r>
              <a:rPr lang="zh-CN" altLang="en-US" sz="4400" smtClean="0"/>
              <a:t>版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sz="3200" smtClean="0"/>
              <a:t>Linux </a:t>
            </a:r>
            <a:r>
              <a:rPr lang="zh-CN" altLang="en-GB" sz="3200" smtClean="0"/>
              <a:t>发行</a:t>
            </a:r>
            <a:r>
              <a:rPr lang="zh-CN" altLang="en-US" sz="3200" smtClean="0"/>
              <a:t>版</a:t>
            </a:r>
            <a:r>
              <a:rPr lang="zh-CN" altLang="en-GB" sz="3200" b="1" smtClean="0"/>
              <a:t>（</a:t>
            </a:r>
            <a:r>
              <a:rPr lang="en-GB" altLang="zh-CN" sz="3200" b="1" smtClean="0"/>
              <a:t>Distribution）</a:t>
            </a:r>
            <a:r>
              <a:rPr lang="zh-CN" altLang="en-US" sz="3200" smtClean="0"/>
              <a:t>是</a:t>
            </a:r>
            <a:r>
              <a:rPr lang="zh-CN" altLang="en-GB" sz="3200" smtClean="0"/>
              <a:t>以</a:t>
            </a:r>
            <a:r>
              <a:rPr lang="en-GB" altLang="zh-CN" sz="3200" smtClean="0"/>
              <a:t>Linux Kernel</a:t>
            </a:r>
            <a:r>
              <a:rPr lang="zh-CN" altLang="en-GB" sz="3200" smtClean="0"/>
              <a:t>为核心，搭配各种应用程序和工具的软件集合</a:t>
            </a:r>
            <a:r>
              <a:rPr lang="zh-CN" altLang="en-US" sz="3200" smtClean="0"/>
              <a:t>。</a:t>
            </a:r>
            <a:endParaRPr lang="zh-CN" altLang="en-GB" sz="3200" smtClean="0"/>
          </a:p>
          <a:p>
            <a:pPr lvl="1" eaLnBrk="1" hangingPunct="1"/>
            <a:r>
              <a:rPr lang="en-US" altLang="zh-CN" smtClean="0"/>
              <a:t>Linux</a:t>
            </a:r>
            <a:r>
              <a:rPr lang="zh-CN" altLang="en-US" smtClean="0"/>
              <a:t>内核 ＋ 各种自由软件 ＝ 完整的操作系统</a:t>
            </a:r>
          </a:p>
          <a:p>
            <a:pPr lvl="1" eaLnBrk="1" hangingPunct="1"/>
            <a:r>
              <a:rPr lang="zh-CN" altLang="en-US" smtClean="0"/>
              <a:t>发行版的名称、版本由发行厂商决定</a:t>
            </a:r>
          </a:p>
          <a:p>
            <a:pPr lvl="1" eaLnBrk="1" hangingPunct="1"/>
            <a:r>
              <a:rPr lang="zh-CN" altLang="en-US" smtClean="0"/>
              <a:t>包括厂商</a:t>
            </a:r>
            <a:r>
              <a:rPr lang="en-US" altLang="zh-CN" smtClean="0"/>
              <a:t>/</a:t>
            </a:r>
            <a:r>
              <a:rPr lang="zh-CN" altLang="en-US" smtClean="0"/>
              <a:t>社区提供的辅助安装、软件包管理等程序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发行版可以自由选择使用某个版本的</a:t>
            </a:r>
            <a:r>
              <a:rPr lang="en-US" altLang="zh-CN" smtClean="0"/>
              <a:t>Linux</a:t>
            </a:r>
            <a:r>
              <a:rPr lang="zh-CN" altLang="en-US" smtClean="0"/>
              <a:t>内核</a:t>
            </a:r>
          </a:p>
          <a:p>
            <a:pPr lvl="1" eaLnBrk="1" hangingPunct="1"/>
            <a:r>
              <a:rPr lang="zh-CN" altLang="en-US" smtClean="0"/>
              <a:t>相对于内核版本，发行版的版本号随发布者的不同而不同，与系统内核的版本号是相对独立的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97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ECF279-3EDF-42C7-9FB8-5FC8C264A82B}" type="slidenum">
              <a:rPr lang="en-US" altLang="zh-CN">
                <a:latin typeface="Garamond" panose="02020404030301010803" pitchFamily="18" charset="0"/>
              </a:rPr>
              <a:pPr/>
              <a:t>23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常见的</a:t>
            </a:r>
            <a:r>
              <a:rPr lang="en-US" altLang="zh-CN" smtClean="0"/>
              <a:t>Linux</a:t>
            </a:r>
            <a:r>
              <a:rPr lang="zh-CN" altLang="en-US" smtClean="0"/>
              <a:t>发行套件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zh-CN" altLang="fr-FR" smtClean="0"/>
              <a:t>目前有</a:t>
            </a:r>
            <a:r>
              <a:rPr lang="fr-FR" altLang="zh-CN" smtClean="0"/>
              <a:t>300</a:t>
            </a:r>
            <a:r>
              <a:rPr lang="zh-CN" altLang="fr-FR" smtClean="0"/>
              <a:t>余种 </a:t>
            </a:r>
            <a:r>
              <a:rPr lang="fr-FR" altLang="zh-CN" smtClean="0"/>
              <a:t>Linux Distribution</a:t>
            </a:r>
          </a:p>
          <a:p>
            <a:pPr lvl="1" eaLnBrk="1" hangingPunct="1"/>
            <a:r>
              <a:rPr lang="en-US" altLang="zh-CN" smtClean="0">
                <a:hlinkClick r:id="rId2"/>
              </a:rPr>
              <a:t>http://www.distrowatch.com/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98E657-3A9C-451E-8DE7-4248C68F2EB1}" type="slidenum">
              <a:rPr lang="en-US" altLang="zh-CN">
                <a:latin typeface="Garamond" panose="02020404030301010803" pitchFamily="18" charset="0"/>
              </a:rPr>
              <a:pPr/>
              <a:t>24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30727" name="Picture 4" descr="logo_red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1525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Mandrake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76700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6" descr="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700213"/>
            <a:ext cx="1368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 descr="openlogo-nd-5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5445125"/>
            <a:ext cx="476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9" descr="Projet Debian">
            <a:hlinkClick r:id="rId7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73688"/>
            <a:ext cx="1704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0" descr="SUSE - simply change">
            <a:hlinkClick r:id="rId10" tooltip="Welcome to SUSE LINUX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1063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28098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2" descr="fedora-lo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36838"/>
            <a:ext cx="2568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3" descr="C:\Users\osmond\Desktop\Ubuntu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5445125"/>
            <a:ext cx="2516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4" descr="C:\Users\osmond\Desktop\centos5-fig\gentoo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644900"/>
            <a:ext cx="14906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013325"/>
            <a:ext cx="19065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虚拟化平台社区发布版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3422650"/>
          </a:xfrm>
        </p:spPr>
        <p:txBody>
          <a:bodyPr/>
          <a:lstStyle/>
          <a:p>
            <a:pPr eaLnBrk="1" hangingPunct="1"/>
            <a:r>
              <a:rPr lang="en-US" altLang="zh-CN" smtClean="0"/>
              <a:t>OpenNode Cloud Platform</a:t>
            </a:r>
          </a:p>
          <a:p>
            <a:pPr lvl="1" eaLnBrk="1" hangingPunct="1"/>
            <a:r>
              <a:rPr lang="en-US" altLang="zh-CN" sz="2000" smtClean="0">
                <a:hlinkClick r:id="rId3"/>
              </a:rPr>
              <a:t>http://opennode.activesys.org/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olidFill>
                  <a:srgbClr val="C00000"/>
                </a:solidFill>
              </a:rPr>
              <a:t>CentOS / RHEL based</a:t>
            </a:r>
          </a:p>
          <a:p>
            <a:pPr lvl="1" eaLnBrk="1" hangingPunct="1"/>
            <a:r>
              <a:rPr lang="en-US" altLang="zh-CN" sz="2000" smtClean="0"/>
              <a:t>Support both OpenVZ and KVM on the same physical host</a:t>
            </a:r>
          </a:p>
          <a:p>
            <a:pPr eaLnBrk="1" hangingPunct="1"/>
            <a:r>
              <a:rPr lang="en-US" altLang="zh-CN" smtClean="0"/>
              <a:t>Proxmox Virtual Environment</a:t>
            </a:r>
          </a:p>
          <a:p>
            <a:pPr lvl="1" eaLnBrk="1" hangingPunct="1"/>
            <a:r>
              <a:rPr lang="en-US" altLang="zh-CN" sz="2000" smtClean="0">
                <a:hlinkClick r:id="rId4"/>
              </a:rPr>
              <a:t>http://pve.proxmox.com/wiki/Main_Page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olidFill>
                  <a:srgbClr val="C00000"/>
                </a:solidFill>
              </a:rPr>
              <a:t>Debian  based</a:t>
            </a:r>
          </a:p>
          <a:p>
            <a:pPr lvl="1" eaLnBrk="1" hangingPunct="1"/>
            <a:r>
              <a:rPr lang="en-US" altLang="zh-CN" sz="2000" smtClean="0"/>
              <a:t>Support both OpenVZ and KVM on the same physical host</a:t>
            </a:r>
            <a:endParaRPr lang="zh-CN" altLang="en-US" sz="20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F4CFB-8DD0-40D6-992D-E4CA8CB13B0B}" type="slidenum">
              <a:rPr lang="en-US" altLang="zh-CN">
                <a:latin typeface="Garamond" panose="02020404030301010803" pitchFamily="18" charset="0"/>
              </a:rPr>
              <a:pPr/>
              <a:t>25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088" y="1341438"/>
            <a:ext cx="7416800" cy="1076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/>
              <a:t>Virtualization Technology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OpenVZ</a:t>
            </a:r>
            <a:r>
              <a:rPr lang="en-US" altLang="zh-CN" dirty="0">
                <a:solidFill>
                  <a:srgbClr val="C00000"/>
                </a:solidFill>
              </a:rPr>
              <a:t> containers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http://openvz.org/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KVM full virtualization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http://www.linux-kvm.org/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Red Hat </a:t>
            </a:r>
            <a:r>
              <a:rPr lang="zh-CN" altLang="en-US" dirty="0" smtClean="0"/>
              <a:t>及其相关产品</a:t>
            </a:r>
            <a:endParaRPr lang="zh-CN" altLang="en-US" dirty="0"/>
          </a:p>
        </p:txBody>
      </p:sp>
      <p:sp>
        <p:nvSpPr>
          <p:cNvPr id="3379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57CD62-A188-4E92-B619-13E0AE743FD6}" type="slidenum">
              <a:rPr lang="en-US" altLang="zh-CN">
                <a:latin typeface="Garamond" panose="02020404030301010803" pitchFamily="18" charset="0"/>
              </a:rPr>
              <a:pPr/>
              <a:t>26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 b="1" smtClean="0"/>
              <a:t>RedHat </a:t>
            </a:r>
            <a:r>
              <a:rPr kumimoji="1" lang="zh-CN" altLang="en-US" b="1" smtClean="0"/>
              <a:t>公司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公司由有远见的企业家 </a:t>
            </a:r>
            <a:r>
              <a:rPr kumimoji="1" lang="en-US" altLang="zh-CN" smtClean="0">
                <a:solidFill>
                  <a:srgbClr val="0000CC"/>
                </a:solidFill>
              </a:rPr>
              <a:t>Bob Young </a:t>
            </a:r>
            <a:r>
              <a:rPr kumimoji="1" lang="zh-CN" altLang="en-US" smtClean="0">
                <a:solidFill>
                  <a:srgbClr val="0000CC"/>
                </a:solidFill>
              </a:rPr>
              <a:t>和 </a:t>
            </a:r>
            <a:r>
              <a:rPr kumimoji="1" lang="en-US" altLang="zh-CN" smtClean="0">
                <a:solidFill>
                  <a:srgbClr val="0000CC"/>
                </a:solidFill>
              </a:rPr>
              <a:t>Marc Ewing </a:t>
            </a:r>
            <a:r>
              <a:rPr kumimoji="1" lang="zh-CN" altLang="en-US" smtClean="0">
                <a:solidFill>
                  <a:srgbClr val="0000CC"/>
                </a:solidFill>
              </a:rPr>
              <a:t>创建于</a:t>
            </a:r>
            <a:r>
              <a:rPr kumimoji="1" lang="en-US" altLang="zh-CN" smtClean="0">
                <a:solidFill>
                  <a:srgbClr val="0000CC"/>
                </a:solidFill>
              </a:rPr>
              <a:t>1994</a:t>
            </a:r>
            <a:r>
              <a:rPr kumimoji="1" lang="zh-CN" altLang="en-US" smtClean="0">
                <a:solidFill>
                  <a:srgbClr val="0000CC"/>
                </a:solidFill>
              </a:rPr>
              <a:t>年，它以源码开发作为营业模型的基础。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公司是全球最大的开源技术厂家，其产品也是全世界应用最广泛的 </a:t>
            </a:r>
            <a:r>
              <a:rPr kumimoji="1" lang="en-US" altLang="zh-CN" smtClean="0">
                <a:solidFill>
                  <a:srgbClr val="0000CC"/>
                </a:solidFill>
              </a:rPr>
              <a:t>Linux</a:t>
            </a:r>
            <a:r>
              <a:rPr kumimoji="1" lang="zh-CN" altLang="en-US" smtClean="0">
                <a:solidFill>
                  <a:srgbClr val="0000CC"/>
                </a:solidFill>
              </a:rPr>
              <a:t>。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公司总部位于美国北卡罗来纳州首府罗利，且在全球拥有多个分部。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解决方案包括 </a:t>
            </a:r>
            <a:r>
              <a:rPr kumimoji="1" lang="en-US" altLang="zh-CN" smtClean="0">
                <a:solidFill>
                  <a:srgbClr val="0000CC"/>
                </a:solidFill>
              </a:rPr>
              <a:t>Red Hat Linux </a:t>
            </a:r>
            <a:r>
              <a:rPr kumimoji="1" lang="zh-CN" altLang="en-US" smtClean="0">
                <a:solidFill>
                  <a:srgbClr val="0000CC"/>
                </a:solidFill>
              </a:rPr>
              <a:t>、开发人员和嵌入式技术，以及培训、管理和技术支持。 这份开源革新通过称之为 </a:t>
            </a:r>
            <a:r>
              <a:rPr kumimoji="1" lang="en-US" altLang="zh-CN" smtClean="0">
                <a:solidFill>
                  <a:srgbClr val="0000CC"/>
                </a:solidFill>
              </a:rPr>
              <a:t>Red Hat Network </a:t>
            </a:r>
            <a:r>
              <a:rPr kumimoji="1" lang="zh-CN" altLang="en-US" smtClean="0">
                <a:solidFill>
                  <a:srgbClr val="0000CC"/>
                </a:solidFill>
              </a:rPr>
              <a:t>的 </a:t>
            </a:r>
            <a:r>
              <a:rPr kumimoji="1" lang="en-US" altLang="zh-CN" smtClean="0">
                <a:solidFill>
                  <a:srgbClr val="0000CC"/>
                </a:solidFill>
              </a:rPr>
              <a:t>Internet </a:t>
            </a:r>
            <a:r>
              <a:rPr kumimoji="1" lang="zh-CN" altLang="en-US" smtClean="0">
                <a:solidFill>
                  <a:srgbClr val="0000CC"/>
                </a:solidFill>
              </a:rPr>
              <a:t>平台传递给客户们。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48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29FA16-A4AE-40A8-A5D1-5BACA31B3829}" type="slidenum">
              <a:rPr lang="en-US" altLang="zh-CN">
                <a:latin typeface="Garamond" panose="02020404030301010803" pitchFamily="18" charset="0"/>
              </a:rPr>
              <a:pPr/>
              <a:t>27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Red Hat </a:t>
            </a:r>
            <a:r>
              <a:rPr lang="zh-CN" altLang="en-US" smtClean="0"/>
              <a:t>的培训及认证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68313" y="15621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Red Hat </a:t>
            </a:r>
            <a:r>
              <a:rPr lang="zh-CN" altLang="en-US" smtClean="0"/>
              <a:t>的培训及认证被认为是 </a:t>
            </a:r>
            <a:r>
              <a:rPr lang="en-US" altLang="zh-CN" smtClean="0"/>
              <a:t>Linux </a:t>
            </a:r>
            <a:r>
              <a:rPr lang="zh-CN" altLang="en-US" smtClean="0"/>
              <a:t>认证的标准（</a:t>
            </a:r>
            <a:r>
              <a:rPr lang="en-US" altLang="zh-CN" smtClean="0">
                <a:hlinkClick r:id="rId2"/>
              </a:rPr>
              <a:t>http://www.redhat.com/certification/</a:t>
            </a:r>
            <a:r>
              <a:rPr lang="zh-CN" altLang="en-US" smtClean="0"/>
              <a:t>）。</a:t>
            </a:r>
          </a:p>
          <a:p>
            <a:pPr lvl="1" eaLnBrk="1" hangingPunct="1"/>
            <a:r>
              <a:rPr lang="en-US" altLang="zh-CN" smtClean="0"/>
              <a:t>Red Hat Certified System Administrator (RHCSA™)</a:t>
            </a:r>
          </a:p>
          <a:p>
            <a:pPr lvl="1" eaLnBrk="1" hangingPunct="1"/>
            <a:r>
              <a:rPr lang="en-US" altLang="zh-CN" smtClean="0"/>
              <a:t>Red Hat Certified Virtualization Administrator (RHCVA™)</a:t>
            </a:r>
          </a:p>
          <a:p>
            <a:pPr lvl="1" eaLnBrk="1" hangingPunct="1"/>
            <a:r>
              <a:rPr lang="en-US" altLang="zh-CN" smtClean="0"/>
              <a:t>Red Hat Certified Engineer® (RHCE®) </a:t>
            </a:r>
          </a:p>
          <a:p>
            <a:pPr lvl="1" eaLnBrk="1" hangingPunct="1"/>
            <a:r>
              <a:rPr lang="en-US" altLang="zh-CN" smtClean="0"/>
              <a:t>Red Hat Certified Security Specialist (RHCSS®)</a:t>
            </a:r>
          </a:p>
          <a:p>
            <a:pPr lvl="1" eaLnBrk="1" hangingPunct="1"/>
            <a:r>
              <a:rPr lang="en-US" altLang="zh-CN" smtClean="0"/>
              <a:t>Red Hat Certified Datacenter Specialist (RHCDS®) </a:t>
            </a:r>
          </a:p>
          <a:p>
            <a:pPr lvl="1" eaLnBrk="1" hangingPunct="1"/>
            <a:r>
              <a:rPr lang="en-US" altLang="zh-CN" smtClean="0"/>
              <a:t>Red Hat Certified Architect (RHCA®)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3E6DA4-9DEB-4A32-9FA8-383F72F5324D}" type="slidenum">
              <a:rPr lang="en-US" altLang="zh-CN">
                <a:latin typeface="Garamond" panose="02020404030301010803" pitchFamily="18" charset="0"/>
              </a:rPr>
              <a:pPr/>
              <a:t>28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RHCE </a:t>
            </a:r>
            <a:r>
              <a:rPr lang="zh-CN" altLang="en-US" smtClean="0"/>
              <a:t>简介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Certification </a:t>
            </a:r>
            <a:r>
              <a:rPr lang="zh-CN" altLang="en-US" smtClean="0"/>
              <a:t>杂志的最新调查显示</a:t>
            </a:r>
          </a:p>
          <a:p>
            <a:pPr lvl="1" eaLnBrk="1" hangingPunct="1"/>
            <a:r>
              <a:rPr lang="en-US" altLang="zh-CN" smtClean="0"/>
              <a:t>RHCE</a:t>
            </a:r>
            <a:r>
              <a:rPr lang="zh-CN" altLang="en-US" smtClean="0"/>
              <a:t>（</a:t>
            </a:r>
            <a:r>
              <a:rPr lang="en-US" altLang="zh-CN" smtClean="0"/>
              <a:t>Red Hat </a:t>
            </a:r>
            <a:r>
              <a:rPr lang="zh-CN" altLang="en-US" smtClean="0"/>
              <a:t>认证工程师） 认证被公认为总体质量最高的国际 </a:t>
            </a:r>
            <a:r>
              <a:rPr lang="en-US" altLang="zh-CN" smtClean="0"/>
              <a:t>IT </a:t>
            </a:r>
            <a:r>
              <a:rPr lang="zh-CN" altLang="en-US" smtClean="0"/>
              <a:t>认证。</a:t>
            </a:r>
          </a:p>
          <a:p>
            <a:pPr lvl="1" eaLnBrk="1" hangingPunct="1"/>
            <a:r>
              <a:rPr lang="en-US" altLang="zh-CN" smtClean="0"/>
              <a:t>RHCE </a:t>
            </a:r>
            <a:r>
              <a:rPr lang="zh-CN" altLang="en-US" smtClean="0"/>
              <a:t>的拥有者年薪多出 </a:t>
            </a:r>
            <a:r>
              <a:rPr lang="en-US" altLang="zh-CN" smtClean="0"/>
              <a:t>9.6%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课程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hlinkClick r:id="rId2"/>
              </a:rPr>
              <a:t>https://www.redhat.com/courses/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考试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只有上机考试（</a:t>
            </a:r>
            <a:r>
              <a:rPr lang="en-US" altLang="zh-CN" smtClean="0"/>
              <a:t>3.5 </a:t>
            </a:r>
            <a:r>
              <a:rPr lang="zh-CN" altLang="en-US" smtClean="0"/>
              <a:t>小时）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掌握基本专业词汇（试题为中文、考试环境为英文）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3EA3E5-DAB1-4A4E-97D2-EE3CC8FCB063}" type="slidenum">
              <a:rPr lang="en-US" altLang="zh-CN">
                <a:latin typeface="Garamond" panose="02020404030301010803" pitchFamily="18" charset="0"/>
              </a:rPr>
              <a:pPr/>
              <a:t>29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本章学习目标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了解自由软件和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的历史和现状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系统的特点、组成</a:t>
            </a:r>
          </a:p>
          <a:p>
            <a:pPr eaLnBrk="1" hangingPunct="1"/>
            <a:r>
              <a:rPr lang="zh-CN" altLang="en-US" dirty="0" smtClean="0"/>
              <a:t>理解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的内核版本和发行版本</a:t>
            </a:r>
          </a:p>
          <a:p>
            <a:pPr eaLnBrk="1" hangingPunct="1"/>
            <a:r>
              <a:rPr lang="zh-CN" altLang="en-US" dirty="0" smtClean="0"/>
              <a:t>了解 </a:t>
            </a:r>
            <a:r>
              <a:rPr lang="en-US" altLang="zh-CN" dirty="0" smtClean="0"/>
              <a:t>Red Hat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Fedora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CentOS 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 </a:t>
            </a:r>
            <a:r>
              <a:rPr lang="en-US" altLang="zh-CN" dirty="0" smtClean="0"/>
              <a:t>CentOS 6 </a:t>
            </a:r>
            <a:r>
              <a:rPr lang="zh-CN" altLang="en-US" dirty="0" smtClean="0"/>
              <a:t>的光盘安装方法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掌握虚拟控制台和本地登录操作</a:t>
            </a:r>
          </a:p>
          <a:p>
            <a:pPr eaLnBrk="1" hangingPunct="1"/>
            <a:r>
              <a:rPr lang="zh-CN" altLang="en-US" dirty="0" smtClean="0"/>
              <a:t>掌握远程登录的方法</a:t>
            </a:r>
          </a:p>
          <a:p>
            <a:pPr eaLnBrk="1" hangingPunct="1"/>
            <a:r>
              <a:rPr lang="zh-CN" altLang="en-US" dirty="0" smtClean="0"/>
              <a:t>掌握获取系统信息的基本命令的使用</a:t>
            </a:r>
          </a:p>
          <a:p>
            <a:pPr eaLnBrk="1" hangingPunct="1"/>
            <a:r>
              <a:rPr lang="zh-CN" altLang="en-US" dirty="0" smtClean="0"/>
              <a:t>学会系统关机和重启的字符界面操作</a:t>
            </a:r>
            <a:endParaRPr lang="en-US" altLang="zh-CN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C8B645-3D00-4390-A80B-A886A73B120C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717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14749A-77EC-492D-B14E-9F3C68613850}" type="slidenum">
              <a:rPr lang="en-US" altLang="zh-CN">
                <a:latin typeface="Garamond" panose="02020404030301010803" pitchFamily="18" charset="0"/>
              </a:rPr>
              <a:pPr/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RHCE </a:t>
            </a:r>
            <a:r>
              <a:rPr lang="zh-CN" altLang="en-US" smtClean="0"/>
              <a:t>课程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/>
            <a:r>
              <a:rPr lang="en-US" altLang="zh-CN" smtClean="0"/>
              <a:t>RHCE </a:t>
            </a:r>
            <a:r>
              <a:rPr lang="zh-CN" altLang="en-US" smtClean="0"/>
              <a:t>课程（</a:t>
            </a:r>
            <a:r>
              <a:rPr lang="en-US" altLang="zh-CN" smtClean="0"/>
              <a:t>V5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RH033 —— </a:t>
            </a:r>
            <a:r>
              <a:rPr lang="en-US" altLang="zh-CN" b="1" smtClean="0"/>
              <a:t>Red Hat Linux Essentials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RH133 —— </a:t>
            </a:r>
            <a:r>
              <a:rPr lang="en-US" altLang="zh-CN" b="1" smtClean="0"/>
              <a:t>Red Hat Linux System Administration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RH253 —— </a:t>
            </a:r>
            <a:r>
              <a:rPr lang="en-US" altLang="zh-CN" b="1" smtClean="0"/>
              <a:t>Red Hat Linux Network Services and Security Administration</a:t>
            </a:r>
          </a:p>
          <a:p>
            <a:pPr eaLnBrk="1" hangingPunct="1"/>
            <a:r>
              <a:rPr lang="en-US" altLang="zh-CN" smtClean="0"/>
              <a:t>RHCE </a:t>
            </a:r>
            <a:r>
              <a:rPr lang="zh-CN" altLang="en-US" smtClean="0"/>
              <a:t>课程（</a:t>
            </a:r>
            <a:r>
              <a:rPr lang="en-US" altLang="zh-CN" smtClean="0"/>
              <a:t>V6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RH124 —— </a:t>
            </a:r>
            <a:r>
              <a:rPr lang="en-US" altLang="zh-CN" b="1" smtClean="0"/>
              <a:t>Red Hat System Administration I </a:t>
            </a:r>
          </a:p>
          <a:p>
            <a:pPr lvl="1" eaLnBrk="1" hangingPunct="1"/>
            <a:r>
              <a:rPr lang="en-US" altLang="zh-CN" smtClean="0"/>
              <a:t>RH134 —— </a:t>
            </a:r>
            <a:r>
              <a:rPr lang="en-US" altLang="zh-CN" b="1" smtClean="0"/>
              <a:t>Red Hat System Administration II </a:t>
            </a:r>
          </a:p>
          <a:p>
            <a:pPr lvl="1" eaLnBrk="1" hangingPunct="1"/>
            <a:r>
              <a:rPr lang="en-US" altLang="zh-CN" smtClean="0"/>
              <a:t>RH254 —— </a:t>
            </a:r>
            <a:r>
              <a:rPr lang="en-US" altLang="zh-CN" b="1" smtClean="0"/>
              <a:t>Red Hat System Administration III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CC0416-F748-46A9-90B7-498EFE62E7C9}" type="slidenum">
              <a:rPr lang="en-US" altLang="zh-CN">
                <a:latin typeface="Garamond" panose="02020404030301010803" pitchFamily="18" charset="0"/>
              </a:rPr>
              <a:pPr/>
              <a:t>30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 b="1" smtClean="0"/>
              <a:t>RedHat Linux</a:t>
            </a:r>
            <a:r>
              <a:rPr kumimoji="1" lang="zh-CN" altLang="en-US" b="1" smtClean="0"/>
              <a:t>系列发行版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 smtClean="0">
                <a:solidFill>
                  <a:srgbClr val="0000CC"/>
                </a:solidFill>
              </a:rPr>
              <a:t>Red Hat Linux</a:t>
            </a:r>
            <a:r>
              <a:rPr kumimoji="1" lang="en-US" altLang="zh-CN" smtClean="0">
                <a:solidFill>
                  <a:srgbClr val="0000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0000CC"/>
                </a:solidFill>
              </a:rPr>
              <a:t>已停止开发，最高版本为 </a:t>
            </a:r>
            <a:r>
              <a:rPr kumimoji="1" lang="en-US" altLang="zh-CN" smtClean="0">
                <a:solidFill>
                  <a:srgbClr val="0000CC"/>
                </a:solidFill>
              </a:rPr>
              <a:t>9.0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Linux </a:t>
            </a:r>
            <a:r>
              <a:rPr kumimoji="1" lang="zh-CN" altLang="en-US" smtClean="0">
                <a:solidFill>
                  <a:srgbClr val="0000CC"/>
                </a:solidFill>
              </a:rPr>
              <a:t>企业版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0000CC"/>
                </a:solidFill>
              </a:rPr>
              <a:t>简称</a:t>
            </a:r>
            <a:r>
              <a:rPr kumimoji="1" lang="en-US" altLang="zh-CN" smtClean="0">
                <a:solidFill>
                  <a:srgbClr val="0000CC"/>
                </a:solidFill>
              </a:rPr>
              <a:t>RHEL</a:t>
            </a:r>
            <a:r>
              <a:rPr kumimoji="1" lang="zh-CN" altLang="en-US" smtClean="0">
                <a:solidFill>
                  <a:srgbClr val="0000CC"/>
                </a:solidFill>
              </a:rPr>
              <a:t>（</a:t>
            </a:r>
            <a:r>
              <a:rPr kumimoji="1" lang="en-US" altLang="zh-CN" smtClean="0">
                <a:solidFill>
                  <a:srgbClr val="0000CC"/>
                </a:solidFill>
              </a:rPr>
              <a:t>Red Hat Enterprise Linux</a:t>
            </a:r>
            <a:r>
              <a:rPr kumimoji="1" lang="zh-CN" altLang="en-US" smtClean="0">
                <a:solidFill>
                  <a:srgbClr val="0000CC"/>
                </a:solidFill>
              </a:rPr>
              <a:t>）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公司提供商业支持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0000CC"/>
                </a:solidFill>
              </a:rPr>
              <a:t>最新版本为 </a:t>
            </a:r>
            <a:r>
              <a:rPr kumimoji="1" lang="en-US" altLang="zh-CN" smtClean="0">
                <a:solidFill>
                  <a:srgbClr val="0000CC"/>
                </a:solidFill>
              </a:rPr>
              <a:t>6.5</a:t>
            </a:r>
            <a:r>
              <a:rPr kumimoji="1" lang="zh-CN" altLang="en-US" smtClean="0">
                <a:solidFill>
                  <a:srgbClr val="0000CC"/>
                </a:solidFill>
              </a:rPr>
              <a:t>（截止</a:t>
            </a:r>
            <a:r>
              <a:rPr kumimoji="1" lang="en-US" altLang="zh-CN" smtClean="0">
                <a:solidFill>
                  <a:srgbClr val="0000CC"/>
                </a:solidFill>
              </a:rPr>
              <a:t>2014</a:t>
            </a:r>
            <a:r>
              <a:rPr kumimoji="1" lang="zh-CN" altLang="en-US" smtClean="0">
                <a:solidFill>
                  <a:srgbClr val="0000CC"/>
                </a:solidFill>
              </a:rPr>
              <a:t>年</a:t>
            </a:r>
            <a:r>
              <a:rPr kumimoji="1" lang="en-US" altLang="zh-CN" smtClean="0">
                <a:solidFill>
                  <a:srgbClr val="0000CC"/>
                </a:solidFill>
              </a:rPr>
              <a:t>3</a:t>
            </a:r>
            <a:r>
              <a:rPr kumimoji="1" lang="zh-CN" altLang="en-US" smtClean="0">
                <a:solidFill>
                  <a:srgbClr val="0000CC"/>
                </a:solidFill>
              </a:rPr>
              <a:t>月）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Fedora </a:t>
            </a:r>
            <a:r>
              <a:rPr kumimoji="1" lang="zh-CN" altLang="en-US" smtClean="0">
                <a:solidFill>
                  <a:srgbClr val="0000CC"/>
                </a:solidFill>
              </a:rPr>
              <a:t>社区版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0000CC"/>
                </a:solidFill>
              </a:rPr>
              <a:t>Fedora Project </a:t>
            </a:r>
            <a:r>
              <a:rPr kumimoji="1" lang="zh-CN" altLang="en-US" smtClean="0">
                <a:solidFill>
                  <a:srgbClr val="0000CC"/>
                </a:solidFill>
              </a:rPr>
              <a:t>由 </a:t>
            </a:r>
            <a:r>
              <a:rPr kumimoji="1" lang="en-US" altLang="zh-CN" smtClean="0">
                <a:solidFill>
                  <a:srgbClr val="0000CC"/>
                </a:solidFill>
              </a:rPr>
              <a:t>Red Hat </a:t>
            </a:r>
            <a:r>
              <a:rPr kumimoji="1" lang="zh-CN" altLang="en-US" smtClean="0">
                <a:solidFill>
                  <a:srgbClr val="0000CC"/>
                </a:solidFill>
              </a:rPr>
              <a:t>公司赞助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0000CC"/>
                </a:solidFill>
              </a:rPr>
              <a:t>以社群主导和支持的 </a:t>
            </a:r>
            <a:r>
              <a:rPr kumimoji="1" lang="en-US" altLang="zh-CN" smtClean="0">
                <a:solidFill>
                  <a:srgbClr val="0000CC"/>
                </a:solidFill>
              </a:rPr>
              <a:t>Linux </a:t>
            </a:r>
            <a:r>
              <a:rPr kumimoji="1" lang="zh-CN" altLang="en-US" smtClean="0">
                <a:solidFill>
                  <a:srgbClr val="0000CC"/>
                </a:solidFill>
              </a:rPr>
              <a:t>发行版</a:t>
            </a:r>
            <a:endParaRPr kumimoji="1" lang="en-US" altLang="zh-CN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0000CC"/>
                </a:solidFill>
              </a:rPr>
              <a:t>最新版本为 </a:t>
            </a:r>
            <a:r>
              <a:rPr kumimoji="1" lang="en-US" altLang="zh-CN" smtClean="0">
                <a:solidFill>
                  <a:srgbClr val="0000CC"/>
                </a:solidFill>
              </a:rPr>
              <a:t>Fedora 20</a:t>
            </a:r>
            <a:r>
              <a:rPr kumimoji="1" lang="zh-CN" altLang="en-US" smtClean="0">
                <a:solidFill>
                  <a:srgbClr val="0000CC"/>
                </a:solidFill>
              </a:rPr>
              <a:t> （截止</a:t>
            </a:r>
            <a:r>
              <a:rPr kumimoji="1" lang="en-US" altLang="zh-CN" smtClean="0">
                <a:solidFill>
                  <a:srgbClr val="0000CC"/>
                </a:solidFill>
              </a:rPr>
              <a:t>2014</a:t>
            </a:r>
            <a:r>
              <a:rPr kumimoji="1" lang="zh-CN" altLang="en-US" smtClean="0">
                <a:solidFill>
                  <a:srgbClr val="0000CC"/>
                </a:solidFill>
              </a:rPr>
              <a:t>年</a:t>
            </a:r>
            <a:r>
              <a:rPr kumimoji="1" lang="en-US" altLang="zh-CN" smtClean="0">
                <a:solidFill>
                  <a:srgbClr val="0000CC"/>
                </a:solidFill>
              </a:rPr>
              <a:t>3</a:t>
            </a:r>
            <a:r>
              <a:rPr kumimoji="1" lang="zh-CN" altLang="en-US" smtClean="0">
                <a:solidFill>
                  <a:srgbClr val="0000CC"/>
                </a:solidFill>
              </a:rPr>
              <a:t>月）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EA116-CBE2-4E13-86B6-A005546A15DF}" type="slidenum">
              <a:rPr lang="en-US" altLang="zh-CN">
                <a:latin typeface="Garamond" panose="02020404030301010803" pitchFamily="18" charset="0"/>
              </a:rPr>
              <a:pPr/>
              <a:t>31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38919" name="Picture 4" descr="fedora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644900"/>
            <a:ext cx="21605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4" descr="logo_red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73238"/>
            <a:ext cx="11525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CentOS Linux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CentOS </a:t>
            </a:r>
            <a:r>
              <a:rPr lang="zh-CN" altLang="en-US" smtClean="0"/>
              <a:t>是一个开源软件贡献者和用户的社区。</a:t>
            </a:r>
          </a:p>
          <a:p>
            <a:pPr eaLnBrk="1" hangingPunct="1"/>
            <a:r>
              <a:rPr lang="en-US" altLang="zh-CN" smtClean="0"/>
              <a:t>CentOS </a:t>
            </a:r>
            <a:r>
              <a:rPr lang="zh-CN" altLang="en-US" smtClean="0"/>
              <a:t>社区对 </a:t>
            </a:r>
            <a:r>
              <a:rPr lang="en-US" altLang="zh-CN" smtClean="0"/>
              <a:t>RHEL </a:t>
            </a:r>
            <a:r>
              <a:rPr lang="zh-CN" altLang="en-US" smtClean="0"/>
              <a:t>源代码进行重新编译。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逐渐成为使用最广泛的 </a:t>
            </a:r>
            <a:r>
              <a:rPr lang="en-US" altLang="zh-CN" smtClean="0"/>
              <a:t>RHEL </a:t>
            </a:r>
            <a:r>
              <a:rPr lang="zh-CN" altLang="en-US" smtClean="0"/>
              <a:t>兼容版本。</a:t>
            </a:r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的稳定性不会比 </a:t>
            </a:r>
            <a:r>
              <a:rPr lang="en-US" altLang="zh-CN" smtClean="0"/>
              <a:t>RHEL </a:t>
            </a:r>
            <a:r>
              <a:rPr lang="zh-CN" altLang="en-US" smtClean="0"/>
              <a:t>差，唯一不足的就是缺乏技术支持。 </a:t>
            </a:r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由于同时具有与 </a:t>
            </a:r>
            <a:r>
              <a:rPr lang="en-US" altLang="zh-CN" smtClean="0"/>
              <a:t>RHEL </a:t>
            </a:r>
            <a:r>
              <a:rPr lang="zh-CN" altLang="en-US" smtClean="0"/>
              <a:t>的兼容性和企业级应用的稳定性，又允许用户自由使用，因此得到了越来越广泛的应用。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1410B8-AD71-40BE-9F7D-2F761E25A0F8}" type="slidenum">
              <a:rPr lang="en-US" altLang="zh-CN">
                <a:latin typeface="Garamond" panose="02020404030301010803" pitchFamily="18" charset="0"/>
              </a:rPr>
              <a:pPr/>
              <a:t>32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CentOS </a:t>
            </a:r>
            <a:r>
              <a:rPr lang="zh-CN" altLang="en-US" b="1" smtClean="0"/>
              <a:t>与 </a:t>
            </a:r>
            <a:r>
              <a:rPr lang="en-US" altLang="zh-CN" b="1" smtClean="0"/>
              <a:t>RHEL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与 </a:t>
            </a:r>
            <a:r>
              <a:rPr lang="en-US" altLang="zh-CN" smtClean="0"/>
              <a:t>RHEL </a:t>
            </a:r>
            <a:r>
              <a:rPr lang="zh-CN" altLang="en-US" smtClean="0"/>
              <a:t>产品有着严格的版本对应关系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Red Hat® </a:t>
            </a:r>
            <a:r>
              <a:rPr lang="zh-CN" altLang="en-US" smtClean="0"/>
              <a:t>公司在 </a:t>
            </a:r>
            <a:r>
              <a:rPr lang="en-US" altLang="zh-CN" smtClean="0"/>
              <a:t>RHEL </a:t>
            </a:r>
            <a:r>
              <a:rPr lang="zh-CN" altLang="en-US" smtClean="0"/>
              <a:t>系列产品发布后每隔一段时间都会发布更新版，通常称为 </a:t>
            </a:r>
            <a:r>
              <a:rPr lang="en-US" altLang="zh-CN" smtClean="0"/>
              <a:t>RHEL Update</a:t>
            </a:r>
            <a:r>
              <a:rPr lang="zh-CN" altLang="en-US" smtClean="0"/>
              <a:t>。 </a:t>
            </a:r>
          </a:p>
          <a:p>
            <a:pPr lvl="1" eaLnBrk="1" hangingPunct="1"/>
            <a:r>
              <a:rPr lang="en-US" altLang="zh-CN" smtClean="0"/>
              <a:t>CentOS </a:t>
            </a:r>
            <a:r>
              <a:rPr lang="zh-CN" altLang="en-US" smtClean="0"/>
              <a:t>社区对 </a:t>
            </a:r>
            <a:r>
              <a:rPr lang="en-US" altLang="zh-CN" smtClean="0"/>
              <a:t>Red Hat® </a:t>
            </a:r>
            <a:r>
              <a:rPr lang="zh-CN" altLang="en-US" smtClean="0"/>
              <a:t>公司发布的每一个 </a:t>
            </a:r>
            <a:r>
              <a:rPr lang="en-US" altLang="zh-CN" smtClean="0"/>
              <a:t>RHEL Update </a:t>
            </a:r>
            <a:r>
              <a:rPr lang="zh-CN" altLang="en-US" smtClean="0"/>
              <a:t>都会发布对应的更新发行版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CentOS Linux </a:t>
            </a:r>
            <a:r>
              <a:rPr lang="zh-CN" altLang="en-US" smtClean="0"/>
              <a:t>和与之对应版本号的 </a:t>
            </a:r>
            <a:r>
              <a:rPr lang="en-US" altLang="zh-CN" smtClean="0"/>
              <a:t>RHEL </a:t>
            </a:r>
            <a:r>
              <a:rPr lang="zh-CN" altLang="en-US" smtClean="0"/>
              <a:t>发行版具有软件包级别的二进制兼容性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01E63A-5599-47BA-A5CB-A7C63FA781E0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4096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8CBEE3-9683-41E3-9ABD-B9555B40DDF7}" type="slidenum">
              <a:rPr lang="en-US" altLang="zh-CN">
                <a:latin typeface="Garamond" panose="02020404030301010803" pitchFamily="18" charset="0"/>
              </a:rPr>
              <a:pPr/>
              <a:t>33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Linux</a:t>
            </a:r>
            <a:r>
              <a:rPr lang="zh-CN" altLang="en-GB" dirty="0"/>
              <a:t>的应用领域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5579B-64D3-4DEC-B308-23C4B2745326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00639-8695-46D2-856F-125450A9283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240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dirty="0" smtClean="0"/>
              <a:t>Linux</a:t>
            </a:r>
            <a:r>
              <a:rPr lang="zh-CN" altLang="en-GB" b="1" dirty="0" smtClean="0"/>
              <a:t>的应用领域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88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服务器</a:t>
            </a:r>
            <a:r>
              <a:rPr lang="zh-CN" altLang="en-GB" dirty="0" smtClean="0"/>
              <a:t> </a:t>
            </a:r>
          </a:p>
          <a:p>
            <a:pPr eaLnBrk="1" hangingPunct="1">
              <a:spcBef>
                <a:spcPts val="588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嵌入式系统</a:t>
            </a:r>
            <a:r>
              <a:rPr lang="zh-CN" altLang="en-GB" dirty="0" smtClean="0"/>
              <a:t> </a:t>
            </a:r>
            <a:endParaRPr lang="en-US" altLang="zh-CN" dirty="0" smtClean="0"/>
          </a:p>
          <a:p>
            <a:pPr eaLnBrk="1" hangingPunct="1">
              <a:spcBef>
                <a:spcPts val="588"/>
              </a:spcBef>
            </a:pPr>
            <a:r>
              <a:rPr lang="en-US" altLang="zh-CN" dirty="0" smtClean="0"/>
              <a:t>Linux </a:t>
            </a:r>
            <a:r>
              <a:rPr lang="zh-CN" altLang="en-US" dirty="0" smtClean="0"/>
              <a:t>多媒体与电影制作</a:t>
            </a:r>
            <a:endParaRPr lang="zh-CN" altLang="en-GB" dirty="0" smtClean="0"/>
          </a:p>
          <a:p>
            <a:pPr eaLnBrk="1" hangingPunct="1">
              <a:spcBef>
                <a:spcPts val="588"/>
              </a:spcBef>
            </a:pPr>
            <a:r>
              <a:rPr lang="en-GB" altLang="zh-CN" dirty="0" smtClean="0"/>
              <a:t>Linux </a:t>
            </a:r>
            <a:r>
              <a:rPr lang="zh-CN" altLang="en-GB" dirty="0" smtClean="0">
                <a:latin typeface="宋体" panose="02010600030101010101" pitchFamily="2" charset="-122"/>
              </a:rPr>
              <a:t>桌面应用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588"/>
              </a:spcBef>
            </a:pPr>
            <a:r>
              <a:rPr lang="zh-CN" altLang="en-US" dirty="0" smtClean="0"/>
              <a:t>软件开发环境</a:t>
            </a:r>
            <a:endParaRPr lang="en-US" altLang="zh-CN" dirty="0" smtClean="0"/>
          </a:p>
          <a:p>
            <a:pPr eaLnBrk="1" hangingPunct="1">
              <a:spcBef>
                <a:spcPts val="588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超级计算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588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云平台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BDB0B3-06AF-4B4B-8092-E9A01B003268}" type="slidenum">
              <a:rPr lang="en-US" altLang="zh-CN">
                <a:latin typeface="Garamond" panose="02020404030301010803" pitchFamily="18" charset="0"/>
              </a:rPr>
              <a:pPr/>
              <a:t>35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2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教育领域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操作系统课程的好</a:t>
            </a:r>
            <a:r>
              <a:rPr lang="zh-CN" altLang="zh-CN" dirty="0" smtClean="0"/>
              <a:t>教材</a:t>
            </a:r>
            <a:endParaRPr lang="en-US" altLang="zh-CN" dirty="0" smtClean="0"/>
          </a:p>
          <a:p>
            <a:r>
              <a:rPr lang="zh-CN" altLang="zh-CN" dirty="0"/>
              <a:t>每个儿童一台笔记本</a:t>
            </a:r>
            <a:r>
              <a:rPr lang="zh-CN" altLang="zh-CN" dirty="0" smtClean="0"/>
              <a:t>电脑</a:t>
            </a:r>
            <a:r>
              <a:rPr lang="en-US" altLang="zh-CN" dirty="0"/>
              <a:t>OLPC </a:t>
            </a:r>
            <a:r>
              <a:rPr lang="zh-CN" altLang="zh-CN" dirty="0" smtClean="0"/>
              <a:t>（</a:t>
            </a:r>
            <a:r>
              <a:rPr lang="en-US" altLang="zh-CN" dirty="0"/>
              <a:t>One Laptop Per Child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r>
              <a:rPr lang="zh-CN" altLang="zh-CN" dirty="0"/>
              <a:t>卡片式</a:t>
            </a:r>
            <a:r>
              <a:rPr lang="zh-CN" altLang="zh-CN" dirty="0" smtClean="0"/>
              <a:t>电脑</a:t>
            </a:r>
            <a:endParaRPr lang="en-US" altLang="zh-CN" dirty="0" smtClean="0"/>
          </a:p>
          <a:p>
            <a:pPr lvl="1"/>
            <a:r>
              <a:rPr lang="en-US" altLang="zh-CN" dirty="0"/>
              <a:t>Raspberry </a:t>
            </a:r>
            <a:r>
              <a:rPr lang="en-US" altLang="zh-CN" dirty="0" smtClean="0"/>
              <a:t>Pi</a:t>
            </a:r>
          </a:p>
          <a:p>
            <a:pPr lvl="1"/>
            <a:r>
              <a:rPr lang="en-US" altLang="zh-CN" dirty="0" err="1" smtClean="0"/>
              <a:t>Cubieboard</a:t>
            </a:r>
            <a:r>
              <a:rPr lang="en-US" altLang="zh-CN" dirty="0" smtClean="0"/>
              <a:t> / Banana Pi / Orange Pi</a:t>
            </a:r>
          </a:p>
          <a:p>
            <a:pPr lvl="1"/>
            <a:r>
              <a:rPr lang="en-US" altLang="zh-CN" dirty="0" err="1"/>
              <a:t>pcDuino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1631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zh-CN" dirty="0"/>
              <a:t>服务器操作系统的</a:t>
            </a:r>
            <a:r>
              <a:rPr lang="zh-CN" altLang="zh-CN" dirty="0" smtClean="0"/>
              <a:t>首选</a:t>
            </a:r>
            <a:endParaRPr lang="en-US" altLang="zh-CN" dirty="0" smtClean="0"/>
          </a:p>
          <a:p>
            <a:r>
              <a:rPr lang="en-US" altLang="zh-CN" dirty="0" smtClean="0"/>
              <a:t>40</a:t>
            </a:r>
            <a:r>
              <a:rPr lang="en-US" altLang="zh-CN" dirty="0"/>
              <a:t>%</a:t>
            </a:r>
            <a:r>
              <a:rPr lang="zh-CN" altLang="zh-CN" dirty="0"/>
              <a:t>以上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服务器</a:t>
            </a:r>
            <a:r>
              <a:rPr lang="zh-CN" altLang="zh-CN" dirty="0" smtClean="0"/>
              <a:t>市场占有率</a:t>
            </a:r>
            <a:endParaRPr lang="en-US" altLang="zh-CN" dirty="0" smtClean="0"/>
          </a:p>
          <a:p>
            <a:r>
              <a:rPr lang="en-US" altLang="zh-CN" dirty="0" smtClean="0"/>
              <a:t>U2L </a:t>
            </a:r>
            <a:r>
              <a:rPr lang="zh-CN" altLang="zh-CN" dirty="0" smtClean="0"/>
              <a:t>计划</a:t>
            </a:r>
            <a:r>
              <a:rPr lang="zh-CN" altLang="zh-CN" dirty="0"/>
              <a:t>也在广泛</a:t>
            </a:r>
            <a:r>
              <a:rPr lang="zh-CN" altLang="zh-CN" dirty="0" smtClean="0"/>
              <a:t>开展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</a:t>
            </a:r>
            <a:r>
              <a:rPr lang="en-US" altLang="zh-CN" dirty="0"/>
              <a:t>Linux</a:t>
            </a:r>
            <a:r>
              <a:rPr lang="zh-CN" altLang="zh-CN" dirty="0"/>
              <a:t>操作系统替代</a:t>
            </a:r>
            <a:r>
              <a:rPr lang="en-US" altLang="zh-CN" dirty="0"/>
              <a:t>UNIX</a:t>
            </a:r>
            <a:r>
              <a:rPr lang="zh-CN" altLang="zh-CN" dirty="0" smtClean="0"/>
              <a:t>操作系统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23159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云计算领域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开源是云计算的</a:t>
            </a:r>
            <a:r>
              <a:rPr lang="zh-CN" altLang="zh-CN" dirty="0" smtClean="0"/>
              <a:t>灵魂</a:t>
            </a:r>
            <a:endParaRPr lang="en-US" altLang="zh-CN" dirty="0" smtClean="0"/>
          </a:p>
          <a:p>
            <a:r>
              <a:rPr lang="zh-CN" altLang="zh-CN" dirty="0" smtClean="0"/>
              <a:t>大多数</a:t>
            </a:r>
            <a:r>
              <a:rPr lang="zh-CN" altLang="zh-CN" dirty="0"/>
              <a:t>的云基础设施平台使用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OpenStack</a:t>
            </a:r>
          </a:p>
          <a:p>
            <a:pPr lvl="1"/>
            <a:r>
              <a:rPr lang="en-US" altLang="zh-CN" dirty="0" err="1" smtClean="0"/>
              <a:t>CloudStack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Eucalyptus</a:t>
            </a:r>
          </a:p>
          <a:p>
            <a:pPr lvl="1"/>
            <a:r>
              <a:rPr lang="zh-CN" altLang="zh-CN" dirty="0" smtClean="0"/>
              <a:t>等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52258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嵌入式领域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lvl="1"/>
            <a:r>
              <a:rPr lang="zh-CN" altLang="en-US" dirty="0"/>
              <a:t>移动通讯终端：如</a:t>
            </a:r>
            <a:r>
              <a:rPr lang="en-US" altLang="zh-CN" dirty="0"/>
              <a:t>Android</a:t>
            </a:r>
            <a:r>
              <a:rPr lang="zh-CN" altLang="en-US" dirty="0"/>
              <a:t>手机</a:t>
            </a:r>
          </a:p>
          <a:p>
            <a:pPr lvl="1"/>
            <a:r>
              <a:rPr lang="zh-CN" altLang="en-US" dirty="0"/>
              <a:t>移动计算设备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Android</a:t>
            </a:r>
            <a:r>
              <a:rPr lang="zh-CN" altLang="en-US" dirty="0"/>
              <a:t>平板电脑、</a:t>
            </a:r>
            <a:r>
              <a:rPr lang="en-US" altLang="zh-CN" dirty="0" err="1"/>
              <a:t>HandPC</a:t>
            </a:r>
            <a:r>
              <a:rPr lang="zh-CN" altLang="en-US" dirty="0"/>
              <a:t>、</a:t>
            </a:r>
            <a:r>
              <a:rPr lang="en-US" altLang="zh-CN" dirty="0" err="1"/>
              <a:t>PalmPC</a:t>
            </a:r>
            <a:r>
              <a:rPr lang="zh-CN" altLang="en-US" dirty="0"/>
              <a:t>及</a:t>
            </a:r>
            <a:r>
              <a:rPr lang="en-US" altLang="zh-CN" dirty="0"/>
              <a:t>PDA</a:t>
            </a:r>
          </a:p>
          <a:p>
            <a:pPr lvl="1"/>
            <a:r>
              <a:rPr lang="zh-CN" altLang="en-US" dirty="0"/>
              <a:t>网络通讯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/>
              <a:t>接入盒、打印机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路由器</a:t>
            </a:r>
            <a:r>
              <a:rPr lang="zh-CN" altLang="en-US" dirty="0"/>
              <a:t>、交换机</a:t>
            </a:r>
          </a:p>
          <a:p>
            <a:pPr lvl="1"/>
            <a:r>
              <a:rPr lang="zh-CN" altLang="en-US" dirty="0"/>
              <a:t>智能家电设备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/>
              <a:t>基于</a:t>
            </a:r>
            <a:r>
              <a:rPr lang="en-US" altLang="zh-CN" dirty="0"/>
              <a:t>Ubuntu</a:t>
            </a:r>
            <a:r>
              <a:rPr lang="zh-CN" altLang="en-US" dirty="0"/>
              <a:t>或</a:t>
            </a:r>
            <a:r>
              <a:rPr lang="en-US" altLang="zh-CN" dirty="0"/>
              <a:t>Android</a:t>
            </a:r>
            <a:r>
              <a:rPr lang="zh-CN" altLang="en-US" dirty="0"/>
              <a:t>的机顶盒（网络视频播放设备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仿真设备</a:t>
            </a:r>
            <a:r>
              <a:rPr lang="zh-CN" altLang="en-US" dirty="0"/>
              <a:t>、控制设备、行动装置等</a:t>
            </a:r>
          </a:p>
          <a:p>
            <a:pPr lvl="1"/>
            <a:r>
              <a:rPr lang="zh-CN" altLang="en-US" dirty="0"/>
              <a:t>车载</a:t>
            </a:r>
            <a:r>
              <a:rPr lang="zh-CN" altLang="en-US" dirty="0" smtClean="0"/>
              <a:t>电脑</a:t>
            </a:r>
            <a:endParaRPr lang="zh-CN" altLang="en-US" dirty="0"/>
          </a:p>
          <a:p>
            <a:pPr lvl="1"/>
            <a:r>
              <a:rPr lang="zh-CN" altLang="en-US" dirty="0"/>
              <a:t>自动柜员机（</a:t>
            </a:r>
            <a:r>
              <a:rPr lang="en-US" altLang="zh-CN" dirty="0"/>
              <a:t>ATM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9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自由软件与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4076E1-5BB3-4D8B-849D-020E7B5060F8}" type="slidenum">
              <a:rPr lang="en-US" altLang="zh-CN">
                <a:latin typeface="Garamond" panose="02020404030301010803" pitchFamily="18" charset="0"/>
              </a:rPr>
              <a:pPr/>
              <a:t>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桌面领域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知名发型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</a:p>
          <a:p>
            <a:pPr lvl="1"/>
            <a:r>
              <a:rPr lang="en-US" altLang="zh-CN" dirty="0" smtClean="0"/>
              <a:t>Linux Mint</a:t>
            </a:r>
          </a:p>
          <a:p>
            <a:pPr lvl="1"/>
            <a:r>
              <a:rPr lang="en-US" altLang="zh-CN" dirty="0"/>
              <a:t>Fedora</a:t>
            </a:r>
            <a:endParaRPr lang="en-US" altLang="zh-CN" dirty="0" smtClean="0"/>
          </a:p>
          <a:p>
            <a:r>
              <a:rPr lang="zh-CN" altLang="en-US" dirty="0" smtClean="0"/>
              <a:t>国产发型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优</a:t>
            </a:r>
            <a:r>
              <a:rPr lang="zh-CN" altLang="zh-CN" dirty="0"/>
              <a:t>麒麟（</a:t>
            </a:r>
            <a:r>
              <a:rPr lang="en-US" altLang="zh-CN" dirty="0"/>
              <a:t>Ubuntu </a:t>
            </a:r>
            <a:r>
              <a:rPr lang="en-US" altLang="zh-CN" dirty="0" err="1"/>
              <a:t>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标麒麟（</a:t>
            </a:r>
            <a:r>
              <a:rPr lang="en-US" altLang="zh-CN" dirty="0" err="1"/>
              <a:t>NeoKylin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深度（</a:t>
            </a:r>
            <a:r>
              <a:rPr lang="en-US" altLang="zh-CN" dirty="0" err="1"/>
              <a:t>Deepin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起点（</a:t>
            </a:r>
            <a:r>
              <a:rPr lang="en-US" altLang="zh-CN" dirty="0" err="1"/>
              <a:t>StartOS</a:t>
            </a:r>
            <a:r>
              <a:rPr lang="zh-CN" altLang="zh-CN" dirty="0"/>
              <a:t>）</a:t>
            </a:r>
            <a:r>
              <a:rPr lang="en-US" altLang="zh-CN" dirty="0"/>
              <a:t>Linux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631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准备安装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LINUX</a:t>
            </a:r>
            <a:endParaRPr lang="zh-CN" altLang="en-US" dirty="0"/>
          </a:p>
        </p:txBody>
      </p:sp>
      <p:sp>
        <p:nvSpPr>
          <p:cNvPr id="4198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09EE4-2233-4D77-A42E-06E9F660454B}" type="slidenum">
              <a:rPr lang="en-US" altLang="zh-CN">
                <a:latin typeface="Garamond" panose="02020404030301010803" pitchFamily="18" charset="0"/>
              </a:rPr>
              <a:pPr/>
              <a:t>41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安装前的准备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获得 </a:t>
            </a:r>
            <a:r>
              <a:rPr lang="en-US" altLang="zh-CN" dirty="0" smtClean="0"/>
              <a:t>CentOS 7</a:t>
            </a:r>
          </a:p>
          <a:p>
            <a:pPr lvl="1" eaLnBrk="1" hangingPunct="1"/>
            <a:r>
              <a:rPr lang="zh-CN" altLang="en-US" dirty="0" smtClean="0"/>
              <a:t>从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的镜像站点下载 </a:t>
            </a:r>
            <a:r>
              <a:rPr lang="en-US" altLang="zh-CN" dirty="0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>
                <a:hlinkClick r:id="rId2"/>
              </a:rPr>
              <a:t>http://isoredirect.centos.org/centos/7/isos/x86_64/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>
                <a:hlinkClick r:id="rId3"/>
              </a:rPr>
              <a:t>http://mirrors.yun-idc.com/centos/7/isos/x86_64/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</a:p>
          <a:p>
            <a:pPr eaLnBrk="1" hangingPunct="1"/>
            <a:r>
              <a:rPr lang="zh-CN" altLang="en-US" dirty="0" smtClean="0"/>
              <a:t>硬件信息与系统规划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了解安装 </a:t>
            </a:r>
            <a:r>
              <a:rPr lang="en-US" altLang="zh-CN" dirty="0" smtClean="0"/>
              <a:t>CentOS </a:t>
            </a:r>
            <a:r>
              <a:rPr lang="zh-CN" altLang="en-US" dirty="0" smtClean="0"/>
              <a:t>的硬件最低要求 </a:t>
            </a:r>
          </a:p>
          <a:p>
            <a:pPr lvl="1" eaLnBrk="1" hangingPunct="1"/>
            <a:r>
              <a:rPr lang="zh-CN" altLang="en-US" dirty="0" smtClean="0"/>
              <a:t>参阅 </a:t>
            </a:r>
            <a:r>
              <a:rPr lang="en-US" altLang="zh-CN" dirty="0" smtClean="0"/>
              <a:t>https://hardware.redhat.com/hcl/ </a:t>
            </a:r>
            <a:r>
              <a:rPr lang="zh-CN" altLang="en-US" dirty="0" smtClean="0"/>
              <a:t>上的硬件兼容列表（</a:t>
            </a:r>
            <a:r>
              <a:rPr lang="en-US" altLang="zh-CN" dirty="0" smtClean="0"/>
              <a:t>HCL</a:t>
            </a:r>
            <a:r>
              <a:rPr lang="zh-CN" altLang="en-US" dirty="0" smtClean="0"/>
              <a:t>）确认当前计算机的兼容性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为安装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系统规划硬盘空间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为安装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系统规划网络配置信息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97377C-9642-4F81-8E31-C843AA16F801}" type="slidenum">
              <a:rPr lang="en-US" altLang="zh-CN">
                <a:latin typeface="Garamond" panose="02020404030301010803" pitchFamily="18" charset="0"/>
              </a:rPr>
              <a:pPr/>
              <a:t>42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b="1" smtClean="0"/>
              <a:t>硬盘结构与磁盘分区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分区分类：主分区、扩展分区和逻辑分区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5D77E3-0AFE-4331-8FD6-B99A2BF8B0E5}" type="slidenum">
              <a:rPr lang="en-US" altLang="zh-CN">
                <a:latin typeface="Garamond" panose="02020404030301010803" pitchFamily="18" charset="0"/>
              </a:rPr>
              <a:pPr/>
              <a:t>43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81313"/>
            <a:ext cx="81470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磁盘分区的设备名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Linux </a:t>
            </a:r>
            <a:r>
              <a:rPr lang="zh-CN" altLang="en-US" smtClean="0"/>
              <a:t>中用户用设备名来访问设备，磁盘也不例外。</a:t>
            </a:r>
            <a:r>
              <a:rPr lang="en-US" altLang="zh-CN" smtClean="0"/>
              <a:t>Linux </a:t>
            </a:r>
            <a:r>
              <a:rPr lang="zh-CN" altLang="en-US" smtClean="0"/>
              <a:t>下的设备名存放在 </a:t>
            </a:r>
            <a:r>
              <a:rPr lang="en-US" altLang="zh-CN" smtClean="0"/>
              <a:t>/dev </a:t>
            </a:r>
            <a:r>
              <a:rPr lang="zh-CN" altLang="en-US" smtClean="0"/>
              <a:t>目录中。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A8F11-66CE-4DE2-B07A-307C163A9A76}" type="slidenum">
              <a:rPr lang="en-US" altLang="zh-CN">
                <a:latin typeface="Garamond" panose="02020404030301010803" pitchFamily="18" charset="0"/>
              </a:rPr>
              <a:pPr/>
              <a:t>44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2228850" y="3998913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</a:rPr>
              <a:t>/dev/</a:t>
            </a:r>
            <a:r>
              <a:rPr lang="en-US" altLang="zh-CN" sz="4400" b="1">
                <a:solidFill>
                  <a:srgbClr val="FF0000"/>
                </a:solidFill>
              </a:rPr>
              <a:t>sd</a:t>
            </a:r>
            <a:r>
              <a:rPr lang="en-US" altLang="zh-CN" sz="4400" b="1">
                <a:solidFill>
                  <a:srgbClr val="0000FF"/>
                </a:solidFill>
              </a:rPr>
              <a:t>a</a:t>
            </a:r>
            <a:r>
              <a:rPr lang="en-US" altLang="zh-CN" sz="44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468438" y="328453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硬件设备文件所在的目录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779838" y="3213100"/>
            <a:ext cx="3671887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hd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IDE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  <a:br>
              <a:rPr lang="zh-CN" altLang="en-US" b="1">
                <a:ea typeface="楷体_GB2312"/>
                <a:cs typeface="楷体_GB2312"/>
              </a:rPr>
            </a:b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sd 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  <a:r>
              <a:rPr lang="en-US" altLang="zh-CN" b="1">
                <a:ea typeface="楷体_GB2312"/>
                <a:cs typeface="楷体_GB2312"/>
              </a:rPr>
              <a:t>SCSI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SAS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SATA</a:t>
            </a:r>
            <a:r>
              <a:rPr lang="zh-CN" altLang="en-US" b="1">
                <a:ea typeface="楷体_GB2312"/>
                <a:cs typeface="楷体_GB2312"/>
              </a:rPr>
              <a:t>设备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051050" y="4905375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硬盘的顺序号，以字母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a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b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c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860925" y="4905375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分区的顺序号，以数字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1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2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solidFill>
                  <a:schemeClr val="hlink"/>
                </a:solidFill>
                <a:ea typeface="楷体_GB2312"/>
                <a:cs typeface="楷体_GB2312"/>
              </a:rPr>
              <a:t>3</a:t>
            </a:r>
            <a:r>
              <a:rPr lang="en-US" altLang="zh-CN" b="1">
                <a:ea typeface="楷体_GB2312"/>
                <a:cs typeface="楷体_GB2312"/>
              </a:rPr>
              <a:t>……</a:t>
            </a:r>
            <a:r>
              <a:rPr lang="zh-CN" altLang="en-US" b="1">
                <a:ea typeface="楷体_GB2312"/>
                <a:cs typeface="楷体_GB231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关于磁盘分区设备的说明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</a:t>
            </a:r>
            <a:r>
              <a:rPr lang="en-US" altLang="zh-CN" smtClean="0"/>
              <a:t>Windows</a:t>
            </a:r>
            <a:r>
              <a:rPr lang="zh-CN" altLang="en-US" smtClean="0"/>
              <a:t>系统不同，</a:t>
            </a:r>
            <a:r>
              <a:rPr lang="en-US" altLang="zh-CN" smtClean="0"/>
              <a:t>Linux </a:t>
            </a:r>
            <a:r>
              <a:rPr lang="zh-CN" altLang="en-US" smtClean="0"/>
              <a:t>环境下没有盘符的概念。要对磁盘设备进行操作，需要使用磁盘设备名；要操作文件则需挂装创建在分区或逻辑卷上的文件系统。 </a:t>
            </a:r>
          </a:p>
          <a:p>
            <a:pPr eaLnBrk="1" hangingPunct="1"/>
            <a:r>
              <a:rPr lang="en-US" altLang="zh-CN" smtClean="0"/>
              <a:t>IDE</a:t>
            </a:r>
            <a:r>
              <a:rPr lang="zh-CN" altLang="en-US" smtClean="0"/>
              <a:t>接口硬盘的设备名均以 </a:t>
            </a:r>
            <a:r>
              <a:rPr lang="en-US" altLang="zh-CN" smtClean="0"/>
              <a:t>/dev/hd </a:t>
            </a:r>
            <a:r>
              <a:rPr lang="zh-CN" altLang="en-US" smtClean="0"/>
              <a:t>开头；</a:t>
            </a:r>
            <a:r>
              <a:rPr lang="en-US" altLang="zh-CN" smtClean="0"/>
              <a:t>SCSI/SAS/SATA/USB </a:t>
            </a:r>
            <a:r>
              <a:rPr lang="zh-CN" altLang="en-US" smtClean="0"/>
              <a:t>接口硬盘的设备名均以 </a:t>
            </a:r>
            <a:r>
              <a:rPr lang="en-US" altLang="zh-CN" smtClean="0"/>
              <a:t>/dev/sd </a:t>
            </a:r>
            <a:r>
              <a:rPr lang="zh-CN" altLang="en-US" smtClean="0"/>
              <a:t>开头。</a:t>
            </a:r>
          </a:p>
          <a:p>
            <a:pPr eaLnBrk="1" hangingPunct="1"/>
            <a:r>
              <a:rPr lang="zh-CN" altLang="en-US" smtClean="0"/>
              <a:t>数字编号 </a:t>
            </a:r>
            <a:r>
              <a:rPr lang="en-US" altLang="zh-CN" smtClean="0"/>
              <a:t>1~4 </a:t>
            </a:r>
            <a:r>
              <a:rPr lang="zh-CN" altLang="en-US" smtClean="0"/>
              <a:t>留给主分区或扩展分区使用，逻辑分区编号从 </a:t>
            </a:r>
            <a:r>
              <a:rPr lang="en-US" altLang="zh-CN" smtClean="0"/>
              <a:t>5 </a:t>
            </a:r>
            <a:r>
              <a:rPr lang="zh-CN" altLang="en-US" smtClean="0"/>
              <a:t>开始。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EBB93-8DBF-4D4D-9524-4B980FF04094}" type="slidenum">
              <a:rPr lang="en-US" altLang="zh-CN">
                <a:latin typeface="Garamond" panose="02020404030301010803" pitchFamily="18" charset="0"/>
              </a:rPr>
              <a:pPr/>
              <a:t>45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下的文件系统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Linux </a:t>
            </a:r>
            <a:r>
              <a:rPr lang="zh-CN" altLang="en-US" smtClean="0"/>
              <a:t>系统上划分了分区之后，还要在分区上创建文件系统。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 </a:t>
            </a:r>
            <a:r>
              <a:rPr lang="zh-CN" altLang="en-US" smtClean="0"/>
              <a:t>下创建文件系统的操作相当于 </a:t>
            </a:r>
            <a:r>
              <a:rPr lang="en-US" altLang="zh-CN" smtClean="0"/>
              <a:t>Windows </a:t>
            </a:r>
            <a:r>
              <a:rPr lang="zh-CN" altLang="en-US" smtClean="0"/>
              <a:t>下的磁盘格式化操作。 </a:t>
            </a:r>
          </a:p>
          <a:p>
            <a:pPr eaLnBrk="1" hangingPunct="1"/>
            <a:r>
              <a:rPr lang="en-US" altLang="zh-CN" smtClean="0"/>
              <a:t>Windows </a:t>
            </a:r>
            <a:r>
              <a:rPr lang="zh-CN" altLang="en-US" smtClean="0"/>
              <a:t>系统常用的文件系统类型为 </a:t>
            </a:r>
            <a:r>
              <a:rPr lang="en-US" altLang="zh-CN" smtClean="0"/>
              <a:t>FAT32</a:t>
            </a:r>
            <a:r>
              <a:rPr lang="zh-CN" altLang="en-US" smtClean="0"/>
              <a:t>、</a:t>
            </a:r>
            <a:r>
              <a:rPr lang="en-US" altLang="zh-CN" smtClean="0"/>
              <a:t>NTFS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 </a:t>
            </a:r>
            <a:r>
              <a:rPr lang="zh-CN" altLang="en-US" smtClean="0"/>
              <a:t>下常用的文件系统类型为：</a:t>
            </a:r>
            <a:r>
              <a:rPr lang="en-US" altLang="zh-CN" smtClean="0"/>
              <a:t>ext2/3/4</a:t>
            </a:r>
            <a:r>
              <a:rPr lang="zh-CN" altLang="en-US" smtClean="0"/>
              <a:t>、</a:t>
            </a:r>
            <a:r>
              <a:rPr lang="en-US" altLang="zh-CN" smtClean="0"/>
              <a:t>XFS</a:t>
            </a:r>
            <a:r>
              <a:rPr lang="zh-CN" altLang="en-US" smtClean="0"/>
              <a:t>、</a:t>
            </a:r>
            <a:r>
              <a:rPr lang="en-US" altLang="zh-CN" smtClean="0"/>
              <a:t>JFS</a:t>
            </a:r>
            <a:r>
              <a:rPr lang="zh-CN" altLang="en-US" smtClean="0"/>
              <a:t>、</a:t>
            </a:r>
            <a:r>
              <a:rPr lang="en-US" altLang="zh-CN" smtClean="0"/>
              <a:t>ReiserFS </a:t>
            </a:r>
            <a:r>
              <a:rPr lang="zh-CN" altLang="en-US" smtClean="0"/>
              <a:t>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A92363-6FEA-42CC-90A3-6CCEB07F575B}" type="slidenum">
              <a:rPr lang="en-US" altLang="zh-CN">
                <a:latin typeface="Garamond" panose="02020404030301010803" pitchFamily="18" charset="0"/>
              </a:rPr>
              <a:pPr/>
              <a:t>46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Linux</a:t>
            </a:r>
            <a:r>
              <a:rPr lang="zh-CN" altLang="en-US" sz="4400" smtClean="0"/>
              <a:t>与</a:t>
            </a:r>
            <a:r>
              <a:rPr lang="en-US" altLang="zh-CN" sz="4400" smtClean="0"/>
              <a:t>Windows</a:t>
            </a:r>
            <a:r>
              <a:rPr lang="zh-CN" altLang="en-US" sz="4400" smtClean="0"/>
              <a:t>分区对比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91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B4BD02-FA02-4554-B5C4-036BD4C2CEB0}" type="slidenum">
              <a:rPr lang="en-US" altLang="zh-CN">
                <a:latin typeface="Garamond" panose="02020404030301010803" pitchFamily="18" charset="0"/>
              </a:rPr>
              <a:pPr/>
              <a:t>47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468313" y="2808288"/>
          <a:ext cx="8137525" cy="2562225"/>
        </p:xfrm>
        <a:graphic>
          <a:graphicData uri="http://schemas.openxmlformats.org/presentationml/2006/ole">
            <p:oleObj spid="_x0000_s49168" name="Visio" r:id="rId3" imgW="3765194" imgH="138318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如何使用分区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12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E1D810-CBDE-4745-B620-521A45BBBEF1}" type="slidenum">
              <a:rPr lang="en-US" altLang="zh-CN">
                <a:latin typeface="Garamond" panose="02020404030301010803" pitchFamily="18" charset="0"/>
              </a:rPr>
              <a:pPr/>
              <a:t>48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51206" name="Object 2"/>
          <p:cNvGraphicFramePr>
            <a:graphicFrameLocks noChangeAspect="1"/>
          </p:cNvGraphicFramePr>
          <p:nvPr/>
        </p:nvGraphicFramePr>
        <p:xfrm>
          <a:off x="539750" y="1358900"/>
          <a:ext cx="8018463" cy="4806950"/>
        </p:xfrm>
        <a:graphic>
          <a:graphicData uri="http://schemas.openxmlformats.org/presentationml/2006/ole">
            <p:oleObj spid="_x0000_s51216" name="Visio" r:id="rId3" imgW="11185920" imgH="666620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的目录结构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22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03D91E-4BCD-411F-A39C-E65A97F9E880}" type="slidenum">
              <a:rPr lang="en-US" altLang="zh-CN">
                <a:latin typeface="Garamond" panose="02020404030301010803" pitchFamily="18" charset="0"/>
              </a:rPr>
              <a:pPr/>
              <a:t>49</a:t>
            </a:fld>
            <a:endParaRPr lang="en-US" altLang="zh-CN">
              <a:latin typeface="Garamond" panose="02020404030301010803" pitchFamily="18" charset="0"/>
            </a:endParaRPr>
          </a:p>
        </p:txBody>
      </p:sp>
      <p:grpSp>
        <p:nvGrpSpPr>
          <p:cNvPr id="52230" name="Group 69"/>
          <p:cNvGrpSpPr>
            <a:grpSpLocks noGrp="1"/>
          </p:cNvGrpSpPr>
          <p:nvPr/>
        </p:nvGrpSpPr>
        <p:grpSpPr bwMode="auto">
          <a:xfrm>
            <a:off x="468313" y="1557338"/>
            <a:ext cx="8229600" cy="4530725"/>
            <a:chOff x="-23" y="1388"/>
            <a:chExt cx="5225" cy="2110"/>
          </a:xfrm>
        </p:grpSpPr>
        <p:sp>
          <p:nvSpPr>
            <p:cNvPr id="52231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2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3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4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5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6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8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0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1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2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43" name="Rectangle 36"/>
            <p:cNvSpPr>
              <a:spLocks noChangeArrowheads="1"/>
            </p:cNvSpPr>
            <p:nvPr/>
          </p:nvSpPr>
          <p:spPr bwMode="auto">
            <a:xfrm>
              <a:off x="204" y="2327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</a:t>
              </a:r>
            </a:p>
          </p:txBody>
        </p:sp>
        <p:sp>
          <p:nvSpPr>
            <p:cNvPr id="52244" name="Rectangle 37"/>
            <p:cNvSpPr>
              <a:spLocks noChangeArrowheads="1"/>
            </p:cNvSpPr>
            <p:nvPr/>
          </p:nvSpPr>
          <p:spPr bwMode="auto">
            <a:xfrm>
              <a:off x="666" y="232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/bin</a:t>
              </a:r>
            </a:p>
          </p:txBody>
        </p:sp>
        <p:sp>
          <p:nvSpPr>
            <p:cNvPr id="52245" name="Rectangle 38"/>
            <p:cNvSpPr>
              <a:spLocks noChangeArrowheads="1"/>
            </p:cNvSpPr>
            <p:nvPr/>
          </p:nvSpPr>
          <p:spPr bwMode="auto">
            <a:xfrm>
              <a:off x="1040" y="2327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/boot</a:t>
              </a:r>
            </a:p>
          </p:txBody>
        </p:sp>
        <p:sp>
          <p:nvSpPr>
            <p:cNvPr id="52246" name="Rectangle 39"/>
            <p:cNvSpPr>
              <a:spLocks noChangeArrowheads="1"/>
            </p:cNvSpPr>
            <p:nvPr/>
          </p:nvSpPr>
          <p:spPr bwMode="auto">
            <a:xfrm>
              <a:off x="1498" y="2327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/dev</a:t>
              </a:r>
            </a:p>
          </p:txBody>
        </p:sp>
        <p:sp>
          <p:nvSpPr>
            <p:cNvPr id="52247" name="Rectangle 40"/>
            <p:cNvSpPr>
              <a:spLocks noChangeArrowheads="1"/>
            </p:cNvSpPr>
            <p:nvPr/>
          </p:nvSpPr>
          <p:spPr bwMode="auto">
            <a:xfrm>
              <a:off x="1923" y="2327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/etc</a:t>
              </a:r>
            </a:p>
          </p:txBody>
        </p:sp>
        <p:sp>
          <p:nvSpPr>
            <p:cNvPr id="52248" name="Rectangle 41"/>
            <p:cNvSpPr>
              <a:spLocks noChangeArrowheads="1"/>
            </p:cNvSpPr>
            <p:nvPr/>
          </p:nvSpPr>
          <p:spPr bwMode="auto">
            <a:xfrm>
              <a:off x="2272" y="232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/home</a:t>
              </a:r>
            </a:p>
          </p:txBody>
        </p:sp>
        <p:sp>
          <p:nvSpPr>
            <p:cNvPr id="52249" name="Rectangle 42"/>
            <p:cNvSpPr>
              <a:spLocks noChangeArrowheads="1"/>
            </p:cNvSpPr>
            <p:nvPr/>
          </p:nvSpPr>
          <p:spPr bwMode="auto">
            <a:xfrm>
              <a:off x="2767" y="2327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/var</a:t>
              </a:r>
            </a:p>
          </p:txBody>
        </p:sp>
        <p:sp>
          <p:nvSpPr>
            <p:cNvPr id="52250" name="Rectangle 43"/>
            <p:cNvSpPr>
              <a:spLocks noChangeArrowheads="1"/>
            </p:cNvSpPr>
            <p:nvPr/>
          </p:nvSpPr>
          <p:spPr bwMode="auto">
            <a:xfrm>
              <a:off x="3213" y="2327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/lib</a:t>
              </a:r>
            </a:p>
          </p:txBody>
        </p:sp>
        <p:sp>
          <p:nvSpPr>
            <p:cNvPr id="52251" name="Rectangle 44"/>
            <p:cNvSpPr>
              <a:spLocks noChangeArrowheads="1"/>
            </p:cNvSpPr>
            <p:nvPr/>
          </p:nvSpPr>
          <p:spPr bwMode="auto">
            <a:xfrm>
              <a:off x="3591" y="2327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</a:t>
              </a:r>
            </a:p>
          </p:txBody>
        </p:sp>
        <p:sp>
          <p:nvSpPr>
            <p:cNvPr id="52252" name="Rectangle 45"/>
            <p:cNvSpPr>
              <a:spLocks noChangeArrowheads="1"/>
            </p:cNvSpPr>
            <p:nvPr/>
          </p:nvSpPr>
          <p:spPr bwMode="auto">
            <a:xfrm>
              <a:off x="3935" y="2327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/media</a:t>
              </a:r>
            </a:p>
          </p:txBody>
        </p:sp>
        <p:sp>
          <p:nvSpPr>
            <p:cNvPr id="52253" name="Rectangle 46"/>
            <p:cNvSpPr>
              <a:spLocks noChangeArrowheads="1"/>
            </p:cNvSpPr>
            <p:nvPr/>
          </p:nvSpPr>
          <p:spPr bwMode="auto">
            <a:xfrm>
              <a:off x="4417" y="2329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/tmp</a:t>
              </a:r>
            </a:p>
          </p:txBody>
        </p:sp>
        <p:sp>
          <p:nvSpPr>
            <p:cNvPr id="52254" name="Line 47"/>
            <p:cNvSpPr>
              <a:spLocks noChangeShapeType="1"/>
            </p:cNvSpPr>
            <p:nvPr/>
          </p:nvSpPr>
          <p:spPr bwMode="auto">
            <a:xfrm>
              <a:off x="2699" y="1679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5" name="Rectangle 48"/>
            <p:cNvSpPr>
              <a:spLocks noChangeArrowheads="1"/>
            </p:cNvSpPr>
            <p:nvPr/>
          </p:nvSpPr>
          <p:spPr bwMode="auto">
            <a:xfrm>
              <a:off x="2411" y="1388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/>
                <a:t>根目录 </a:t>
              </a:r>
              <a:r>
                <a:rPr lang="en-US" altLang="zh-CN" sz="1600" b="1"/>
                <a:t>/</a:t>
              </a:r>
            </a:p>
          </p:txBody>
        </p:sp>
        <p:sp>
          <p:nvSpPr>
            <p:cNvPr id="52256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7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8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59" name="Rectangle 52"/>
            <p:cNvSpPr>
              <a:spLocks noChangeArrowheads="1"/>
            </p:cNvSpPr>
            <p:nvPr/>
          </p:nvSpPr>
          <p:spPr bwMode="auto">
            <a:xfrm>
              <a:off x="2976" y="3287"/>
              <a:ext cx="5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/usr/bin</a:t>
              </a:r>
            </a:p>
          </p:txBody>
        </p:sp>
        <p:sp>
          <p:nvSpPr>
            <p:cNvPr id="52260" name="Rectangle 53"/>
            <p:cNvSpPr>
              <a:spLocks noChangeArrowheads="1"/>
            </p:cNvSpPr>
            <p:nvPr/>
          </p:nvSpPr>
          <p:spPr bwMode="auto">
            <a:xfrm>
              <a:off x="3610" y="3287"/>
              <a:ext cx="5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/usr/lib</a:t>
              </a:r>
            </a:p>
          </p:txBody>
        </p:sp>
        <p:sp>
          <p:nvSpPr>
            <p:cNvPr id="52261" name="Rectangle 54"/>
            <p:cNvSpPr>
              <a:spLocks noChangeArrowheads="1"/>
            </p:cNvSpPr>
            <p:nvPr/>
          </p:nvSpPr>
          <p:spPr bwMode="auto">
            <a:xfrm>
              <a:off x="4284" y="328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  <p:sp>
          <p:nvSpPr>
            <p:cNvPr id="52262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3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4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5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6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67" name="Text Box 60"/>
            <p:cNvSpPr txBox="1">
              <a:spLocks noChangeArrowheads="1"/>
            </p:cNvSpPr>
            <p:nvPr/>
          </p:nvSpPr>
          <p:spPr bwMode="auto">
            <a:xfrm>
              <a:off x="1754" y="3284"/>
              <a:ext cx="4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68" name="Rectangle 61"/>
            <p:cNvSpPr>
              <a:spLocks noChangeArrowheads="1"/>
            </p:cNvSpPr>
            <p:nvPr/>
          </p:nvSpPr>
          <p:spPr bwMode="auto">
            <a:xfrm>
              <a:off x="-23" y="3284"/>
              <a:ext cx="94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/root/Desktop</a:t>
              </a:r>
            </a:p>
          </p:txBody>
        </p:sp>
        <p:sp>
          <p:nvSpPr>
            <p:cNvPr id="52269" name="Rectangle 62"/>
            <p:cNvSpPr>
              <a:spLocks noChangeArrowheads="1"/>
            </p:cNvSpPr>
            <p:nvPr/>
          </p:nvSpPr>
          <p:spPr bwMode="auto">
            <a:xfrm>
              <a:off x="941" y="3284"/>
              <a:ext cx="8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/root/Maildir</a:t>
              </a:r>
            </a:p>
          </p:txBody>
        </p:sp>
        <p:sp>
          <p:nvSpPr>
            <p:cNvPr id="52270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1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2" name="Text Box 65"/>
            <p:cNvSpPr txBox="1">
              <a:spLocks noChangeArrowheads="1"/>
            </p:cNvSpPr>
            <p:nvPr/>
          </p:nvSpPr>
          <p:spPr bwMode="auto">
            <a:xfrm>
              <a:off x="2359" y="3280"/>
              <a:ext cx="4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52273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52274" name="Rectangle 68"/>
            <p:cNvSpPr>
              <a:spLocks noChangeArrowheads="1"/>
            </p:cNvSpPr>
            <p:nvPr/>
          </p:nvSpPr>
          <p:spPr bwMode="auto">
            <a:xfrm>
              <a:off x="4830" y="2337"/>
              <a:ext cx="3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三种软件模式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zh-CN" altLang="en-US" smtClean="0"/>
              <a:t>商业软件（</a:t>
            </a:r>
            <a:r>
              <a:rPr lang="en-US" altLang="zh-CN" smtClean="0"/>
              <a:t>Commercial Software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由开发者出售拷贝并提供软件技术服务，用户只有使用权，但不得进行非法拷贝、扩散和修改</a:t>
            </a:r>
          </a:p>
          <a:p>
            <a:pPr eaLnBrk="1" hangingPunct="1"/>
            <a:r>
              <a:rPr lang="zh-CN" altLang="en-US" smtClean="0"/>
              <a:t>共享软件（</a:t>
            </a:r>
            <a:r>
              <a:rPr lang="en-US" altLang="zh-CN" smtClean="0"/>
              <a:t>Shareware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共享软件由开发者提供软件试用程序拷贝授权，用户在使用该程序拷贝一段时间之后，必须向开发者缴纳使用费，开发者则提供相应的升级和技术服务</a:t>
            </a:r>
          </a:p>
          <a:p>
            <a:pPr eaLnBrk="1" hangingPunct="1"/>
            <a:r>
              <a:rPr lang="zh-CN" altLang="en-US" smtClean="0"/>
              <a:t>自由软件（</a:t>
            </a:r>
            <a:r>
              <a:rPr lang="en-US" altLang="zh-CN" smtClean="0"/>
              <a:t>Freeware </a:t>
            </a:r>
            <a:r>
              <a:rPr lang="zh-CN" altLang="en-US" smtClean="0"/>
              <a:t>或 </a:t>
            </a:r>
            <a:r>
              <a:rPr lang="en-US" altLang="zh-CN" smtClean="0"/>
              <a:t>Free Software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自由软件所指称的软件，其使用者有使用、复制、散布、研究、改写、再利用该软件的自由。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C6BF6A-7553-4C38-8079-212F223C01C4}" type="slidenum">
              <a:rPr lang="en-US" altLang="zh-CN">
                <a:latin typeface="Garamond" panose="02020404030301010803" pitchFamily="18" charset="0"/>
              </a:rPr>
              <a:pPr/>
              <a:t>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静态分区的缺点</a:t>
            </a: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在安装 </a:t>
            </a:r>
            <a:r>
              <a:rPr lang="en-US" altLang="zh-CN" sz="2800" smtClean="0"/>
              <a:t>Linux </a:t>
            </a:r>
            <a:r>
              <a:rPr lang="zh-CN" altLang="en-US" sz="2800" smtClean="0"/>
              <a:t>的过程中如何正确地评估各分区大小是一个难题，因为系统管理员不但要考虑到当前某个分区需要的容量，还要预见该分区以后可能需要的容量的最大值。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某个分区空间耗尽时，通常的解决方法是：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使用符号链接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破坏了 </a:t>
            </a:r>
            <a:r>
              <a:rPr lang="en-US" altLang="zh-CN" sz="2400" smtClean="0"/>
              <a:t>Linux </a:t>
            </a:r>
            <a:r>
              <a:rPr lang="zh-CN" altLang="en-US" sz="2400" smtClean="0"/>
              <a:t>文件系统的标准结构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使用调整分区大小的工具 </a:t>
            </a:r>
            <a:r>
              <a:rPr lang="en-US" altLang="zh-CN" sz="2400" smtClean="0"/>
              <a:t>(</a:t>
            </a:r>
            <a:r>
              <a:rPr lang="zh-CN" altLang="en-US" sz="2400" smtClean="0"/>
              <a:t>如：</a:t>
            </a:r>
            <a:r>
              <a:rPr lang="en-US" altLang="zh-CN" sz="2400" smtClean="0"/>
              <a:t>Patition Magic </a:t>
            </a:r>
            <a:r>
              <a:rPr lang="zh-CN" altLang="en-US" sz="2400" smtClean="0"/>
              <a:t>等</a:t>
            </a:r>
            <a:r>
              <a:rPr lang="en-US" altLang="zh-CN" sz="2400" smtClean="0"/>
              <a:t>) —— </a:t>
            </a:r>
            <a:r>
              <a:rPr lang="zh-CN" altLang="en-US" sz="2400" smtClean="0"/>
              <a:t>必须停机一段时间进行调整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备份整个系统、清除硬盘、重新对硬盘分区，然后恢复数据到新分区 </a:t>
            </a:r>
            <a:r>
              <a:rPr lang="en-US" altLang="zh-CN" sz="2400" smtClean="0"/>
              <a:t>—— </a:t>
            </a:r>
            <a:r>
              <a:rPr lang="zh-CN" altLang="en-US" sz="2400" smtClean="0"/>
              <a:t>必须停机一段时间进行恢复操作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FFC2D-7651-408B-854C-87B5C5440EFC}" type="slidenum">
              <a:rPr lang="en-US" altLang="zh-CN">
                <a:latin typeface="Garamond" panose="02020404030301010803" pitchFamily="18" charset="0"/>
              </a:rPr>
              <a:pPr/>
              <a:t>50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LVM</a:t>
            </a:r>
            <a:r>
              <a:rPr lang="zh-CN" altLang="en-US" b="1" smtClean="0"/>
              <a:t>的引入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使用静态分区，当某个分区空间耗尽时，只能暂时解决问题，而没有从根本上解决问题。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 </a:t>
            </a:r>
            <a:r>
              <a:rPr lang="en-US" altLang="zh-CN" smtClean="0"/>
              <a:t>Linux </a:t>
            </a:r>
            <a:r>
              <a:rPr lang="zh-CN" altLang="en-US" smtClean="0"/>
              <a:t>的逻辑盘卷管理可以从根本上解决静态分区的问题，使得用户在无需停机的情况下可以方便地调整各个分区大小。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LVM </a:t>
            </a:r>
            <a:r>
              <a:rPr lang="zh-CN" altLang="en-US" sz="2800" smtClean="0"/>
              <a:t>是逻辑盘卷管理（</a:t>
            </a:r>
            <a:r>
              <a:rPr lang="en-US" altLang="zh-CN" sz="2800" smtClean="0"/>
              <a:t>Logical Volume Manager</a:t>
            </a:r>
            <a:r>
              <a:rPr lang="zh-CN" altLang="en-US" sz="2800" smtClean="0"/>
              <a:t>）的简称，它是 </a:t>
            </a:r>
            <a:r>
              <a:rPr lang="en-US" altLang="zh-CN" sz="2800" smtClean="0"/>
              <a:t>Linux </a:t>
            </a:r>
            <a:r>
              <a:rPr lang="zh-CN" altLang="en-US" sz="2800" smtClean="0"/>
              <a:t>环境下对磁盘分区进行管理的一种机制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LVM </a:t>
            </a:r>
            <a:r>
              <a:rPr lang="zh-CN" altLang="en-US" sz="2800" smtClean="0"/>
              <a:t>是建立在硬盘和分区之上的一个逻辑层，来为文件系统屏蔽下层磁盘分区布局，从而提高磁盘分区管理的灵活性。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42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391747-0259-4B21-A809-6D221BEBCBE0}" type="slidenum">
              <a:rPr lang="en-US" altLang="zh-CN">
                <a:latin typeface="Garamond" panose="02020404030301010803" pitchFamily="18" charset="0"/>
              </a:rPr>
              <a:pPr/>
              <a:t>51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 </a:t>
            </a:r>
            <a:r>
              <a:rPr lang="en-US" altLang="zh-CN" smtClean="0"/>
              <a:t>LVM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将若干个磁盘分区连接为一个整块的卷组（</a:t>
            </a:r>
            <a:r>
              <a:rPr lang="en-US" altLang="zh-CN" sz="3200" smtClean="0"/>
              <a:t>Volume Group</a:t>
            </a:r>
            <a:r>
              <a:rPr lang="zh-CN" altLang="en-US" sz="3200" smtClean="0"/>
              <a:t>），形成一个存储池。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管理员可以在卷组上随意创建逻辑卷组（</a:t>
            </a:r>
            <a:r>
              <a:rPr lang="en-US" altLang="zh-CN" sz="3200" smtClean="0"/>
              <a:t>Logical Volumes</a:t>
            </a:r>
            <a:r>
              <a:rPr lang="zh-CN" altLang="en-US" sz="3200" smtClean="0"/>
              <a:t>），并进一步在逻辑卷上创建文件系统。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管理员通过 </a:t>
            </a:r>
            <a:r>
              <a:rPr lang="en-US" altLang="zh-CN" sz="3200" smtClean="0"/>
              <a:t>LVM </a:t>
            </a:r>
            <a:r>
              <a:rPr lang="zh-CN" altLang="en-US" sz="3200" smtClean="0"/>
              <a:t>可以方便的调整存储卷组的大小，并且可以对磁盘存储按照组的方式进行命名、管理和分配。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19ACF5-64C7-4921-981A-3AFAD88E7BA6}" type="slidenum">
              <a:rPr lang="en-US" altLang="zh-CN">
                <a:latin typeface="Garamond" panose="02020404030301010803" pitchFamily="18" charset="0"/>
              </a:rPr>
              <a:pPr/>
              <a:t>52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LVM </a:t>
            </a:r>
            <a:r>
              <a:rPr lang="zh-CN" altLang="en-US" b="1" smtClean="0"/>
              <a:t>与文件系统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之间的关系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78175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/boot </a:t>
            </a:r>
            <a:r>
              <a:rPr lang="zh-CN" altLang="en-US" smtClean="0"/>
              <a:t>分区不能位于卷组中，因为引导装载程序无法从逻辑卷中读取。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如果你想把 </a:t>
            </a:r>
            <a:r>
              <a:rPr lang="en-US" altLang="zh-CN" smtClean="0"/>
              <a:t>/ </a:t>
            </a:r>
            <a:r>
              <a:rPr lang="zh-CN" altLang="en-US" smtClean="0"/>
              <a:t>分区放在逻辑卷上，必须创建一个与卷组分离的 </a:t>
            </a:r>
            <a:r>
              <a:rPr lang="en-US" altLang="zh-CN" smtClean="0"/>
              <a:t>/boot </a:t>
            </a:r>
            <a:r>
              <a:rPr lang="zh-CN" altLang="en-US" smtClean="0"/>
              <a:t>分区。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D04BF8-6477-4AD8-AE76-E862F9A9539D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63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4A11DA-81AC-4F4B-B6D2-D4C08D4A9A05}" type="slidenum">
              <a:rPr lang="en-US" altLang="zh-CN">
                <a:latin typeface="Garamond" panose="02020404030301010803" pitchFamily="18" charset="0"/>
              </a:rPr>
              <a:pPr/>
              <a:t>53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5632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711325"/>
            <a:ext cx="5051425" cy="380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PV-VG-LV </a:t>
            </a:r>
            <a:r>
              <a:rPr lang="zh-CN" altLang="en-US" b="1" smtClean="0"/>
              <a:t>的设备名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73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8ABEFC-8719-42E9-BB2A-8A2DD3F30A9C}" type="slidenum">
              <a:rPr lang="en-US" altLang="zh-CN">
                <a:latin typeface="Garamond" panose="02020404030301010803" pitchFamily="18" charset="0"/>
              </a:rPr>
              <a:pPr/>
              <a:t>54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5735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20938"/>
            <a:ext cx="8015288" cy="2303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安装程序和安装方式</a:t>
            </a:r>
            <a:endParaRPr lang="zh-CN" altLang="en-US" dirty="0"/>
          </a:p>
        </p:txBody>
      </p:sp>
      <p:sp>
        <p:nvSpPr>
          <p:cNvPr id="58371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3F6BE2-A0E7-46BD-A29E-D5A72F33D933}" type="slidenum">
              <a:rPr lang="en-US" altLang="zh-CN">
                <a:latin typeface="Garamond" panose="02020404030301010803" pitchFamily="18" charset="0"/>
              </a:rPr>
              <a:pPr/>
              <a:t>55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RHEL/CentOS</a:t>
            </a:r>
            <a:br>
              <a:rPr lang="en-US" altLang="zh-CN" smtClean="0"/>
            </a:br>
            <a:r>
              <a:rPr lang="zh-CN" altLang="en-US" smtClean="0"/>
              <a:t>的</a:t>
            </a:r>
            <a:r>
              <a:rPr lang="zh-CN" altLang="zh-CN" smtClean="0"/>
              <a:t>多种安装方式</a:t>
            </a: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本地安装和远程安装</a:t>
            </a:r>
            <a:endParaRPr lang="en-US" altLang="zh-CN" sz="3200" smtClean="0"/>
          </a:p>
          <a:p>
            <a:pPr lvl="1" eaLnBrk="1" hangingPunct="1"/>
            <a:r>
              <a:rPr lang="zh-CN" altLang="en-US" smtClean="0"/>
              <a:t>本地安装：安装程序要安装的</a:t>
            </a:r>
            <a:r>
              <a:rPr lang="en-US" altLang="zh-CN" smtClean="0"/>
              <a:t>RPM</a:t>
            </a:r>
            <a:r>
              <a:rPr lang="zh-CN" altLang="en-US" smtClean="0"/>
              <a:t>文件保存在本地光盘或本地硬盘的</a:t>
            </a:r>
            <a:r>
              <a:rPr lang="en-US" altLang="zh-CN" smtClean="0"/>
              <a:t>ext2/3/4</a:t>
            </a:r>
            <a:r>
              <a:rPr lang="zh-CN" altLang="en-US" smtClean="0"/>
              <a:t>分区或</a:t>
            </a:r>
            <a:r>
              <a:rPr lang="en-US" altLang="zh-CN" smtClean="0"/>
              <a:t>vfat(FAT32)</a:t>
            </a:r>
            <a:r>
              <a:rPr lang="zh-CN" altLang="en-US" smtClean="0"/>
              <a:t>分区。</a:t>
            </a:r>
          </a:p>
          <a:p>
            <a:pPr lvl="1" eaLnBrk="1" hangingPunct="1"/>
            <a:r>
              <a:rPr lang="zh-CN" altLang="en-US" smtClean="0"/>
              <a:t>远程安装：安装程序要安装的</a:t>
            </a:r>
            <a:r>
              <a:rPr lang="en-US" altLang="zh-CN" smtClean="0"/>
              <a:t>RPM</a:t>
            </a:r>
            <a:r>
              <a:rPr lang="zh-CN" altLang="en-US" smtClean="0"/>
              <a:t>文件保存在网络服务器中，并以 </a:t>
            </a:r>
            <a:r>
              <a:rPr lang="en-US" altLang="zh-CN" smtClean="0"/>
              <a:t>HTTP/FTP/NFS</a:t>
            </a:r>
            <a:r>
              <a:rPr lang="zh-CN" altLang="en-US" smtClean="0"/>
              <a:t>协议的服务器提供。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手动安装和自动安装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手动安装：在安装过程中逐一回答安装程序所提出的问题。</a:t>
            </a:r>
          </a:p>
          <a:p>
            <a:pPr lvl="1" eaLnBrk="1" hangingPunct="1"/>
            <a:r>
              <a:rPr lang="zh-CN" altLang="en-US" smtClean="0"/>
              <a:t>自动安装：以自动应答文件（</a:t>
            </a:r>
            <a:r>
              <a:rPr lang="en-US" altLang="zh-CN" smtClean="0"/>
              <a:t>Kickstart </a:t>
            </a:r>
            <a:r>
              <a:rPr lang="zh-CN" altLang="en-US" smtClean="0"/>
              <a:t>文件）自动回答安装程序所提出的问题。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93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14C6E7-CDB6-4062-A3E8-24B76C0005AB}" type="slidenum">
              <a:rPr lang="en-US" altLang="zh-CN">
                <a:latin typeface="Garamond" panose="02020404030301010803" pitchFamily="18" charset="0"/>
              </a:rPr>
              <a:pPr/>
              <a:t>56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RHEL/CentOS</a:t>
            </a:r>
            <a:r>
              <a:rPr lang="zh-CN" altLang="en-US" smtClean="0"/>
              <a:t>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安装程序</a:t>
            </a:r>
            <a:r>
              <a:rPr lang="en-US" altLang="zh-CN" smtClean="0"/>
              <a:t>Anaconda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是由</a:t>
            </a:r>
            <a:r>
              <a:rPr lang="en-US" altLang="zh-CN" smtClean="0"/>
              <a:t> Python </a:t>
            </a:r>
            <a:r>
              <a:rPr lang="zh-CN" altLang="zh-CN" smtClean="0"/>
              <a:t>语言编写的</a:t>
            </a:r>
            <a:r>
              <a:rPr lang="en-US" altLang="zh-CN" smtClean="0"/>
              <a:t> Linux </a:t>
            </a:r>
            <a:r>
              <a:rPr lang="zh-CN" altLang="zh-CN" smtClean="0"/>
              <a:t>安装程序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Anaconda</a:t>
            </a:r>
            <a:r>
              <a:rPr lang="zh-CN" altLang="en-US" smtClean="0"/>
              <a:t>的</a:t>
            </a:r>
            <a:r>
              <a:rPr lang="zh-CN" altLang="zh-CN" smtClean="0"/>
              <a:t>三种</a:t>
            </a:r>
            <a:r>
              <a:rPr lang="zh-CN" altLang="en-US" smtClean="0"/>
              <a:t>工作</a:t>
            </a:r>
            <a:r>
              <a:rPr lang="zh-CN" altLang="zh-CN" smtClean="0"/>
              <a:t>模式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Update</a:t>
            </a:r>
            <a:r>
              <a:rPr lang="zh-CN" altLang="en-US" smtClean="0"/>
              <a:t>模式</a:t>
            </a:r>
            <a:r>
              <a:rPr lang="en-US" altLang="zh-CN" smtClean="0"/>
              <a:t>——</a:t>
            </a:r>
            <a:r>
              <a:rPr lang="zh-CN" altLang="en-US" smtClean="0"/>
              <a:t>用于安装和更新</a:t>
            </a:r>
          </a:p>
          <a:p>
            <a:pPr lvl="1" eaLnBrk="1" hangingPunct="1"/>
            <a:r>
              <a:rPr lang="en-US" altLang="zh-CN" smtClean="0"/>
              <a:t>Kickstart</a:t>
            </a:r>
            <a:r>
              <a:rPr lang="zh-CN" altLang="en-US" smtClean="0"/>
              <a:t>模式</a:t>
            </a:r>
            <a:r>
              <a:rPr lang="en-US" altLang="zh-CN" smtClean="0"/>
              <a:t>——</a:t>
            </a:r>
            <a:r>
              <a:rPr lang="zh-CN" altLang="en-US" smtClean="0"/>
              <a:t>用于实现自动安装</a:t>
            </a:r>
          </a:p>
          <a:p>
            <a:pPr lvl="1" eaLnBrk="1" hangingPunct="1"/>
            <a:r>
              <a:rPr lang="en-US" altLang="zh-CN" smtClean="0"/>
              <a:t>Rescue</a:t>
            </a:r>
            <a:r>
              <a:rPr lang="zh-CN" altLang="en-US" smtClean="0"/>
              <a:t>模式</a:t>
            </a:r>
            <a:r>
              <a:rPr lang="en-US" altLang="zh-CN" smtClean="0"/>
              <a:t>——</a:t>
            </a:r>
            <a:r>
              <a:rPr lang="zh-CN" altLang="en-US" smtClean="0"/>
              <a:t>用于为无法引导的系统故障修复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Anaconda </a:t>
            </a:r>
            <a:r>
              <a:rPr lang="zh-CN" altLang="en-US" smtClean="0"/>
              <a:t>的几</a:t>
            </a:r>
            <a:r>
              <a:rPr lang="zh-CN" altLang="zh-CN" smtClean="0"/>
              <a:t>种访问界面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图形安装界面</a:t>
            </a:r>
            <a:r>
              <a:rPr lang="en-US" altLang="zh-CN" smtClean="0"/>
              <a:t>——</a:t>
            </a:r>
            <a:r>
              <a:rPr lang="zh-CN" altLang="en-US" smtClean="0"/>
              <a:t>默认界面</a:t>
            </a:r>
          </a:p>
          <a:p>
            <a:pPr lvl="1" eaLnBrk="1" hangingPunct="1"/>
            <a:r>
              <a:rPr lang="zh-CN" altLang="en-US" smtClean="0"/>
              <a:t>文本安装界面</a:t>
            </a:r>
            <a:r>
              <a:rPr lang="en-US" altLang="zh-CN" smtClean="0"/>
              <a:t>——</a:t>
            </a:r>
            <a:r>
              <a:rPr lang="zh-CN" altLang="en-US" smtClean="0"/>
              <a:t>通过“</a:t>
            </a:r>
            <a:r>
              <a:rPr lang="en-US" altLang="zh-CN" smtClean="0"/>
              <a:t>text”</a:t>
            </a:r>
            <a:r>
              <a:rPr lang="zh-CN" altLang="en-US" smtClean="0"/>
              <a:t>启用</a:t>
            </a:r>
          </a:p>
          <a:p>
            <a:pPr lvl="1" eaLnBrk="1" hangingPunct="1"/>
            <a:r>
              <a:rPr lang="en-US" altLang="zh-CN" smtClean="0"/>
              <a:t>VNC </a:t>
            </a:r>
            <a:r>
              <a:rPr lang="zh-CN" altLang="en-US" smtClean="0"/>
              <a:t>安装界面</a:t>
            </a:r>
            <a:r>
              <a:rPr lang="en-US" altLang="zh-CN" smtClean="0"/>
              <a:t>——</a:t>
            </a:r>
            <a:r>
              <a:rPr lang="zh-CN" altLang="en-US" smtClean="0"/>
              <a:t>通过“</a:t>
            </a:r>
            <a:r>
              <a:rPr lang="en-US" altLang="zh-CN" smtClean="0"/>
              <a:t>vnc”</a:t>
            </a:r>
            <a:r>
              <a:rPr lang="zh-CN" altLang="en-US" smtClean="0"/>
              <a:t>启用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1A6655-DF62-4B10-ABED-E7252E69A973}" type="slidenum">
              <a:rPr lang="en-US" altLang="zh-CN">
                <a:latin typeface="Garamond" panose="02020404030301010803" pitchFamily="18" charset="0"/>
              </a:rPr>
              <a:pPr/>
              <a:t>57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安装程序</a:t>
            </a:r>
            <a:r>
              <a:rPr lang="zh-CN" altLang="en-US" smtClean="0"/>
              <a:t>的</a:t>
            </a:r>
            <a:r>
              <a:rPr lang="zh-CN" altLang="zh-CN" smtClean="0"/>
              <a:t>引导方式</a:t>
            </a:r>
            <a:endParaRPr lang="zh-CN" altLang="en-US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Anaconda</a:t>
            </a:r>
            <a:r>
              <a:rPr lang="zh-CN" altLang="zh-CN" dirty="0" smtClean="0"/>
              <a:t>是基于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平台的应用程序，因此必须先启动一个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内核以便运行之。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Anaconda</a:t>
            </a:r>
            <a:r>
              <a:rPr lang="zh-CN" altLang="zh-CN" dirty="0" smtClean="0"/>
              <a:t>安装程序引导方式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光盘</a:t>
            </a:r>
            <a:endParaRPr lang="en-US" altLang="zh-CN" dirty="0" smtClean="0"/>
          </a:p>
          <a:p>
            <a:pPr lvl="2" eaLnBrk="1" hangingPunct="1"/>
            <a:r>
              <a:rPr lang="en-US" altLang="zh-CN" dirty="0"/>
              <a:t>CentOS-7-x86_64-Minimal-1503-01.iso</a:t>
            </a:r>
          </a:p>
          <a:p>
            <a:pPr lvl="2" eaLnBrk="1" hangingPunct="1"/>
            <a:r>
              <a:rPr lang="en-US" altLang="zh-CN" dirty="0"/>
              <a:t>CentOS-7-x86_64-NetInstall-1503.iso</a:t>
            </a:r>
          </a:p>
          <a:p>
            <a:pPr lvl="2" eaLnBrk="1" hangingPunct="1"/>
            <a:r>
              <a:rPr lang="en-US" altLang="zh-CN" dirty="0"/>
              <a:t>CentOS-7-x86_64-Everything-1503-01.iso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USB</a:t>
            </a:r>
            <a:r>
              <a:rPr lang="zh-CN" altLang="en-US" dirty="0" smtClean="0"/>
              <a:t>设备</a:t>
            </a:r>
          </a:p>
          <a:p>
            <a:pPr lvl="1" eaLnBrk="1" hangingPunct="1"/>
            <a:r>
              <a:rPr lang="zh-CN" altLang="en-US" dirty="0" smtClean="0"/>
              <a:t>引导装载程序，比如</a:t>
            </a:r>
            <a:r>
              <a:rPr lang="en-US" altLang="zh-CN" dirty="0" smtClean="0"/>
              <a:t>GRUB</a:t>
            </a:r>
          </a:p>
          <a:p>
            <a:pPr lvl="1" eaLnBrk="1" hangingPunct="1"/>
            <a:r>
              <a:rPr lang="zh-CN" altLang="en-US" dirty="0" smtClean="0"/>
              <a:t>网络（</a:t>
            </a:r>
            <a:r>
              <a:rPr lang="en-US" altLang="zh-CN" dirty="0" smtClean="0"/>
              <a:t>PXE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14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0825FE-A681-43B5-A51C-360D492FD626}" type="slidenum">
              <a:rPr lang="en-US" altLang="zh-CN">
                <a:latin typeface="Garamond" panose="02020404030301010803" pitchFamily="18" charset="0"/>
              </a:rPr>
              <a:pPr/>
              <a:t>58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光盘手动本地安装</a:t>
            </a:r>
            <a:r>
              <a:rPr lang="en-US" altLang="zh-CN" dirty="0" err="1" smtClean="0"/>
              <a:t>CentOS</a:t>
            </a:r>
            <a:endParaRPr lang="zh-CN" altLang="en-US" dirty="0"/>
          </a:p>
        </p:txBody>
      </p:sp>
      <p:sp>
        <p:nvSpPr>
          <p:cNvPr id="6246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3313E9-3925-4A67-858B-5C7562FCFEAF}" type="slidenum">
              <a:rPr lang="en-US" altLang="zh-CN">
                <a:latin typeface="Garamond" panose="02020404030301010803" pitchFamily="18" charset="0"/>
              </a:rPr>
              <a:pPr/>
              <a:t>59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自由软件创始人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18488" cy="4430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Richard M. Stallman </a:t>
            </a:r>
            <a:r>
              <a:rPr lang="zh-CN" altLang="en-US" smtClean="0"/>
              <a:t>是自由软件的创始人。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Richard M. Stallman </a:t>
            </a:r>
            <a:r>
              <a:rPr lang="zh-CN" altLang="en-US" smtClean="0"/>
              <a:t>是</a:t>
            </a:r>
            <a:r>
              <a:rPr lang="en-US" altLang="zh-CN" smtClean="0"/>
              <a:t>GNU Project </a:t>
            </a:r>
            <a:r>
              <a:rPr lang="zh-CN" altLang="en-US" smtClean="0"/>
              <a:t>和 </a:t>
            </a:r>
            <a:r>
              <a:rPr lang="en-US" altLang="zh-CN" smtClean="0"/>
              <a:t>FSF </a:t>
            </a:r>
            <a:r>
              <a:rPr lang="zh-CN" altLang="en-US" smtClean="0"/>
              <a:t>的创始人。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Richard M. Stallman </a:t>
            </a:r>
            <a:r>
              <a:rPr lang="zh-CN" altLang="en-US" smtClean="0"/>
              <a:t>是黑客历史上最伟大的黑客，黑客中的圣者。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FSF</a:t>
            </a:r>
            <a:r>
              <a:rPr lang="zh-CN" altLang="en-US" smtClean="0"/>
              <a:t>开展的 “</a:t>
            </a:r>
            <a:r>
              <a:rPr lang="en-US" altLang="zh-CN" smtClean="0"/>
              <a:t>GNU</a:t>
            </a:r>
            <a:r>
              <a:rPr lang="zh-CN" altLang="en-US" smtClean="0"/>
              <a:t>计划”催生出数量众多的免费软件，过去</a:t>
            </a:r>
            <a:r>
              <a:rPr lang="en-US" altLang="zh-CN" smtClean="0"/>
              <a:t>20</a:t>
            </a:r>
            <a:r>
              <a:rPr lang="zh-CN" altLang="en-US" smtClean="0"/>
              <a:t>年间在计算机领域影响巨大。该计划所倡导的“</a:t>
            </a:r>
            <a:r>
              <a:rPr lang="en-US" altLang="zh-CN" smtClean="0"/>
              <a:t>GPL</a:t>
            </a:r>
            <a:r>
              <a:rPr lang="zh-CN" altLang="en-US" smtClean="0"/>
              <a:t>（</a:t>
            </a:r>
            <a:r>
              <a:rPr lang="en-US" altLang="zh-CN" smtClean="0"/>
              <a:t>GNU</a:t>
            </a:r>
            <a:r>
              <a:rPr lang="zh-CN" altLang="en-US" smtClean="0"/>
              <a:t>通用公共许可）”授权方式是一种 </a:t>
            </a:r>
            <a:r>
              <a:rPr lang="en-US" altLang="zh-CN" smtClean="0"/>
              <a:t>Linux</a:t>
            </a:r>
            <a:r>
              <a:rPr lang="zh-CN" altLang="en-US" smtClean="0"/>
              <a:t>系统内核所采用的著名授权方式。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4DBFA1-1666-4A50-9227-BCAEB8A68C34}" type="slidenum">
              <a:rPr lang="en-US" altLang="zh-CN">
                <a:latin typeface="Garamond" panose="02020404030301010803" pitchFamily="18" charset="0"/>
              </a:rPr>
              <a:pPr/>
              <a:t>6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0"/>
            <a:ext cx="15716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文件校验与刻录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CentOS-7-x86_64-Minimal-1503-01.iso</a:t>
            </a:r>
          </a:p>
          <a:p>
            <a:pPr lvl="1"/>
            <a:r>
              <a:rPr lang="en-US" altLang="zh-CN" dirty="0"/>
              <a:t>sha256sum.txt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ISO</a:t>
            </a:r>
          </a:p>
          <a:p>
            <a:pPr lvl="1"/>
            <a:r>
              <a:rPr lang="en-US" altLang="zh-CN" b="1" dirty="0" smtClean="0"/>
              <a:t>Quick </a:t>
            </a:r>
            <a:r>
              <a:rPr lang="en-US" altLang="zh-CN" b="1" dirty="0"/>
              <a:t>Hash </a:t>
            </a:r>
            <a:r>
              <a:rPr lang="en-US" altLang="zh-CN" b="1" dirty="0" smtClean="0"/>
              <a:t>GUI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sf.net/projects/quickhash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HashTab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://hashtab.en.softonic.com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刻录可启动光盘</a:t>
            </a:r>
            <a:endParaRPr lang="en-US" altLang="zh-CN" dirty="0" smtClean="0"/>
          </a:p>
          <a:p>
            <a:r>
              <a:rPr lang="zh-CN" altLang="en-US" dirty="0" smtClean="0"/>
              <a:t>制作可启动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 </a:t>
            </a:r>
            <a:endParaRPr lang="en-US" altLang="zh-CN" dirty="0" smtClean="0"/>
          </a:p>
          <a:p>
            <a:pPr lvl="1"/>
            <a:r>
              <a:rPr lang="en-US" altLang="zh-CN" dirty="0"/>
              <a:t>YUMI</a:t>
            </a:r>
            <a:r>
              <a:rPr lang="zh-CN" altLang="zh-CN" dirty="0"/>
              <a:t>、</a:t>
            </a:r>
            <a:r>
              <a:rPr lang="en-US" altLang="zh-CN" dirty="0" err="1"/>
              <a:t>Unetbootin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05982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安装</a:t>
            </a:r>
            <a:r>
              <a:rPr lang="en-US" altLang="zh-CN" dirty="0" smtClean="0"/>
              <a:t>CentOS 7</a:t>
            </a:r>
            <a:endParaRPr lang="zh-CN" altLang="en-US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启动安装程序 </a:t>
            </a:r>
          </a:p>
          <a:p>
            <a:pPr lvl="1" eaLnBrk="1" hangingPunct="1"/>
            <a:r>
              <a:rPr lang="zh-CN" altLang="en-US" dirty="0" smtClean="0"/>
              <a:t>设置主机引导设备为 光驱或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</a:p>
          <a:p>
            <a:pPr lvl="1" eaLnBrk="1" hangingPunct="1"/>
            <a:r>
              <a:rPr lang="zh-CN" altLang="en-US" dirty="0" smtClean="0"/>
              <a:t>从安装 光盘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 smtClean="0"/>
              <a:t>盘 启动主机 </a:t>
            </a:r>
          </a:p>
          <a:p>
            <a:pPr eaLnBrk="1" hangingPunct="1"/>
            <a:r>
              <a:rPr lang="zh-CN" altLang="en-US" dirty="0" smtClean="0"/>
              <a:t>配置安装程序</a:t>
            </a:r>
          </a:p>
          <a:p>
            <a:pPr lvl="1" eaLnBrk="1" hangingPunct="1"/>
            <a:r>
              <a:rPr lang="zh-CN" altLang="en-US" dirty="0" smtClean="0"/>
              <a:t>显示选择语言</a:t>
            </a:r>
            <a:r>
              <a:rPr lang="zh-CN" altLang="en-US" dirty="0"/>
              <a:t>、系统时区、键盘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初始化磁盘、分区、</a:t>
            </a:r>
            <a:r>
              <a:rPr lang="en-US" altLang="zh-CN" dirty="0" smtClean="0"/>
              <a:t>LVM</a:t>
            </a:r>
            <a:r>
              <a:rPr lang="zh-CN" altLang="en-US" dirty="0" smtClean="0"/>
              <a:t>配置</a:t>
            </a:r>
          </a:p>
          <a:p>
            <a:pPr lvl="1" eaLnBrk="1" hangingPunct="1"/>
            <a:r>
              <a:rPr lang="zh-CN" altLang="en-US" dirty="0"/>
              <a:t>指定安装源、定制要安装的软件包</a:t>
            </a:r>
          </a:p>
          <a:p>
            <a:pPr lvl="1" eaLnBrk="1" hangingPunct="1"/>
            <a:r>
              <a:rPr lang="zh-CN" altLang="en-US" dirty="0" smtClean="0"/>
              <a:t>设置网络地址、管理员口令</a:t>
            </a:r>
          </a:p>
          <a:p>
            <a:pPr eaLnBrk="1" hangingPunct="1"/>
            <a:r>
              <a:rPr lang="zh-CN" altLang="en-US" dirty="0" smtClean="0"/>
              <a:t>软件包复制及安装过程（需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3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24278-FA9E-4CA2-B544-BAB4FD12633F}" type="slidenum">
              <a:rPr lang="en-US" altLang="zh-CN">
                <a:latin typeface="Garamond" panose="02020404030301010803" pitchFamily="18" charset="0"/>
              </a:rPr>
              <a:pPr/>
              <a:t>61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工作界面</a:t>
            </a:r>
            <a:endParaRPr lang="zh-CN" altLang="en-US" dirty="0"/>
          </a:p>
        </p:txBody>
      </p:sp>
      <p:sp>
        <p:nvSpPr>
          <p:cNvPr id="6758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F2BA37-76B7-442F-8416-5C1F10EDA462}" type="slidenum">
              <a:rPr lang="en-US" altLang="zh-CN">
                <a:latin typeface="Garamond" panose="02020404030301010803" pitchFamily="18" charset="0"/>
              </a:rPr>
              <a:pPr/>
              <a:t>62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513" y="6237288"/>
            <a:ext cx="5400675" cy="4572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字符界面和图形界面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字符界面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使用字符界面的好处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如何进入字符界面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图形界面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GB" smtClean="0"/>
              <a:t>两种桌面集成环境</a:t>
            </a:r>
            <a:endParaRPr lang="en-GB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GB" altLang="zh-CN" smtClean="0"/>
              <a:t>Gnome</a:t>
            </a:r>
            <a:r>
              <a:rPr lang="zh-CN" altLang="en-GB" smtClean="0"/>
              <a:t>集成环境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mtClean="0"/>
              <a:t>KDE</a:t>
            </a:r>
            <a:r>
              <a:rPr lang="zh-CN" altLang="en-GB" smtClean="0"/>
              <a:t>集成环境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GB" smtClean="0"/>
              <a:t>如何进入</a:t>
            </a:r>
            <a:r>
              <a:rPr lang="zh-CN" altLang="en-US" smtClean="0"/>
              <a:t>图形界面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01E63A-5599-47BA-A5CB-A7C63FA781E0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861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F1190D-4FC0-4777-B26E-9BA5D893BF4E}" type="slidenum">
              <a:rPr lang="en-US" altLang="zh-CN">
                <a:latin typeface="Garamond" panose="02020404030301010803" pitchFamily="18" charset="0"/>
              </a:rPr>
              <a:pPr/>
              <a:t>63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为什么使用字符工作方式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在字符操作方式下可以高效地完成所有的任务，尤其是系统管理任务。</a:t>
            </a:r>
          </a:p>
          <a:p>
            <a:pPr eaLnBrk="1" hangingPunct="1"/>
            <a:r>
              <a:rPr lang="zh-CN" altLang="en-US" smtClean="0"/>
              <a:t>系统管理任务通常在远程进行，而远程登录后进入的是字符工作方式。</a:t>
            </a:r>
          </a:p>
          <a:p>
            <a:pPr eaLnBrk="1" hangingPunct="1"/>
            <a:r>
              <a:rPr lang="zh-CN" altLang="en-US" smtClean="0"/>
              <a:t>由于使用字符界面不用启动图形工作环境，大大地节省了系统资源开销。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696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A9CDC1-A58F-4211-BF5C-7CEB2EDD4582}" type="slidenum">
              <a:rPr lang="en-US" altLang="zh-CN">
                <a:latin typeface="Garamond" panose="02020404030301010803" pitchFamily="18" charset="0"/>
              </a:rPr>
              <a:pPr/>
              <a:t>64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进入字符工作方式的方法</a:t>
            </a:r>
            <a:endParaRPr lang="zh-CN" alt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在图形环境下开启终端窗口进入字符工作方式。</a:t>
            </a:r>
          </a:p>
          <a:p>
            <a:pPr eaLnBrk="1" hangingPunct="1"/>
            <a:r>
              <a:rPr lang="zh-CN" altLang="en-US" smtClean="0"/>
              <a:t>在系统启动后直接进入字符工作方式。</a:t>
            </a:r>
          </a:p>
          <a:p>
            <a:pPr eaLnBrk="1" hangingPunct="1"/>
            <a:r>
              <a:rPr lang="zh-CN" altLang="en-US" smtClean="0"/>
              <a:t>使用远程登录方式（</a:t>
            </a:r>
            <a:r>
              <a:rPr lang="en-US" altLang="zh-CN" smtClean="0"/>
              <a:t>Telnet</a:t>
            </a:r>
            <a:r>
              <a:rPr lang="zh-CN" altLang="en-US" smtClean="0"/>
              <a:t>或</a:t>
            </a:r>
            <a:r>
              <a:rPr lang="en-US" altLang="zh-CN" smtClean="0"/>
              <a:t>SSH</a:t>
            </a:r>
            <a:r>
              <a:rPr lang="zh-CN" altLang="en-US" smtClean="0"/>
              <a:t>）进入字符工作方式。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706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2ECB6-6477-4E1D-821E-3ED33C49D3C4}" type="slidenum">
              <a:rPr lang="en-US" altLang="zh-CN">
                <a:latin typeface="Garamond" panose="02020404030301010803" pitchFamily="18" charset="0"/>
              </a:rPr>
              <a:pPr/>
              <a:t>65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字符界面登录与注销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GB" sz="2800" smtClean="0"/>
              <a:t>虚拟控制台（</a:t>
            </a:r>
            <a:r>
              <a:rPr lang="en-GB" altLang="zh-CN" sz="2800" smtClean="0"/>
              <a:t>Virtual Console）</a:t>
            </a:r>
            <a:endParaRPr lang="zh-CN" alt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系统默认提供了</a:t>
            </a:r>
            <a:r>
              <a:rPr lang="en-US" altLang="zh-CN" sz="2400" smtClean="0"/>
              <a:t>6</a:t>
            </a:r>
            <a:r>
              <a:rPr lang="zh-CN" altLang="en-US" sz="2400" smtClean="0"/>
              <a:t>个虚拟控制台。每个虚拟控制台可以独立的使用，互不影响。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</a:t>
            </a:r>
            <a:r>
              <a:rPr lang="en-US" altLang="zh-CN" sz="2400" smtClean="0"/>
              <a:t>Alt+F1</a:t>
            </a:r>
            <a:r>
              <a:rPr lang="zh-CN" altLang="en-US" sz="2400" smtClean="0"/>
              <a:t>～</a:t>
            </a:r>
            <a:r>
              <a:rPr lang="en-US" altLang="zh-CN" sz="2400" smtClean="0"/>
              <a:t>Alt+F6</a:t>
            </a:r>
            <a:r>
              <a:rPr lang="zh-CN" altLang="en-US" sz="2400" smtClean="0"/>
              <a:t>进行多个虚拟控制台之间的切换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登录提示符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超级用户登录后的操作提示符是“</a:t>
            </a:r>
            <a:r>
              <a:rPr lang="en-US" altLang="zh-CN" sz="2400" smtClean="0"/>
              <a:t>#”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普通用户登录后的操作提示符是“</a:t>
            </a:r>
            <a:r>
              <a:rPr lang="en-US" altLang="zh-CN" sz="2400" smtClean="0"/>
              <a:t>$”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注销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logout</a:t>
            </a:r>
            <a:r>
              <a:rPr lang="zh-CN" altLang="en-US" sz="2400" smtClean="0"/>
              <a:t>命令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Ctrl+d</a:t>
            </a:r>
            <a:r>
              <a:rPr lang="zh-CN" altLang="en-US" sz="2400" smtClean="0"/>
              <a:t>热键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16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4B161-BC10-4E59-84B3-A0F68F7B4FDB}" type="slidenum">
              <a:rPr lang="en-US" altLang="zh-CN">
                <a:latin typeface="Garamond" panose="02020404030301010803" pitchFamily="18" charset="0"/>
              </a:rPr>
              <a:pPr/>
              <a:t>66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5446713"/>
            <a:ext cx="8064500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一般应该使用普通用户登录系统，不要使用</a:t>
            </a:r>
            <a:r>
              <a:rPr lang="en-US" altLang="zh-CN" b="1" dirty="0">
                <a:solidFill>
                  <a:srgbClr val="002060"/>
                </a:solidFill>
              </a:rPr>
              <a:t>root</a:t>
            </a:r>
            <a:r>
              <a:rPr lang="zh-CN" altLang="en-US" b="1" dirty="0">
                <a:solidFill>
                  <a:srgbClr val="002060"/>
                </a:solidFill>
              </a:rPr>
              <a:t>用户登录。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当需要进行超级用户的工作时可以使用 </a:t>
            </a:r>
            <a:r>
              <a:rPr lang="en-US" altLang="zh-CN" b="1" dirty="0" err="1">
                <a:solidFill>
                  <a:srgbClr val="002060"/>
                </a:solidFill>
              </a:rPr>
              <a:t>su</a:t>
            </a:r>
            <a:r>
              <a:rPr lang="en-US" altLang="zh-CN" b="1" dirty="0">
                <a:solidFill>
                  <a:srgbClr val="002060"/>
                </a:solidFill>
              </a:rPr>
              <a:t> - </a:t>
            </a:r>
            <a:r>
              <a:rPr lang="zh-CN" altLang="en-US" b="1" dirty="0">
                <a:solidFill>
                  <a:srgbClr val="002060"/>
                </a:solidFill>
              </a:rPr>
              <a:t>命令切换为超级用户身份。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在</a:t>
            </a:r>
            <a:r>
              <a:rPr lang="en-US" altLang="zh-CN" sz="4400" smtClean="0"/>
              <a:t>Linux</a:t>
            </a:r>
            <a:r>
              <a:rPr lang="zh-CN" altLang="en-US" sz="4400" smtClean="0"/>
              <a:t>环境下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使用</a:t>
            </a:r>
            <a:r>
              <a:rPr lang="en-US" altLang="zh-CN" sz="4400" smtClean="0"/>
              <a:t>ssh</a:t>
            </a:r>
            <a:r>
              <a:rPr lang="zh-CN" altLang="en-US" sz="4400" smtClean="0"/>
              <a:t>登录远程</a:t>
            </a:r>
            <a:r>
              <a:rPr lang="en-US" altLang="zh-CN" sz="4400" smtClean="0"/>
              <a:t>Linux</a:t>
            </a:r>
            <a:r>
              <a:rPr lang="zh-CN" altLang="en-US" sz="4400" smtClean="0"/>
              <a:t>系统</a:t>
            </a:r>
            <a:endParaRPr lang="zh-CN" altLang="en-US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ssh</a:t>
            </a:r>
            <a:r>
              <a:rPr lang="zh-CN" altLang="en-US" smtClean="0"/>
              <a:t>是英文</a:t>
            </a:r>
            <a:r>
              <a:rPr lang="en-US" altLang="zh-CN" smtClean="0"/>
              <a:t>Secure Shell</a:t>
            </a:r>
            <a:r>
              <a:rPr lang="zh-CN" altLang="en-US" smtClean="0"/>
              <a:t>的缩写。 </a:t>
            </a:r>
          </a:p>
          <a:p>
            <a:pPr eaLnBrk="1" hangingPunct="1"/>
            <a:r>
              <a:rPr lang="zh-CN" altLang="en-US" smtClean="0"/>
              <a:t>用户在通过</a:t>
            </a:r>
            <a:r>
              <a:rPr lang="en-US" altLang="zh-CN" smtClean="0"/>
              <a:t>ssh</a:t>
            </a:r>
            <a:r>
              <a:rPr lang="zh-CN" altLang="en-US" smtClean="0"/>
              <a:t>连接到远程系统时在网络上传输的口令和数据都是经过加密的。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比传统的</a:t>
            </a:r>
            <a:r>
              <a:rPr lang="en-US" altLang="zh-CN" smtClean="0"/>
              <a:t>telnet</a:t>
            </a:r>
            <a:r>
              <a:rPr lang="zh-CN" altLang="en-US" smtClean="0"/>
              <a:t>远程登录更加安全。 </a:t>
            </a:r>
          </a:p>
          <a:p>
            <a:pPr eaLnBrk="1" hangingPunct="1"/>
            <a:r>
              <a:rPr lang="en-US" altLang="zh-CN" smtClean="0"/>
              <a:t>ssh</a:t>
            </a:r>
            <a:r>
              <a:rPr lang="zh-CN" altLang="en-US" smtClean="0"/>
              <a:t>的使用方法：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$ ssh  -l  osmond  192.168.1.100</a:t>
            </a:r>
          </a:p>
          <a:p>
            <a:pPr lvl="1" eaLnBrk="1" hangingPunct="1"/>
            <a:r>
              <a:rPr lang="en-US" altLang="zh-CN" smtClean="0"/>
              <a:t>$ ssh   osmond@192.168.1.100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72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D27848-D97B-485D-93CE-129B3DFC9FFE}" type="slidenum">
              <a:rPr lang="en-US" altLang="zh-CN">
                <a:latin typeface="Garamond" panose="02020404030301010803" pitchFamily="18" charset="0"/>
              </a:rPr>
              <a:pPr/>
              <a:t>67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在</a:t>
            </a:r>
            <a:r>
              <a:rPr lang="en-US" altLang="zh-CN" smtClean="0"/>
              <a:t>Windows</a:t>
            </a:r>
            <a:r>
              <a:rPr lang="zh-CN" altLang="zh-CN" smtClean="0"/>
              <a:t>环境下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zh-CN" smtClean="0"/>
              <a:t>使用</a:t>
            </a:r>
            <a:r>
              <a:rPr lang="en-US" altLang="zh-CN" smtClean="0"/>
              <a:t>putty</a:t>
            </a:r>
            <a:r>
              <a:rPr lang="zh-CN" altLang="zh-CN" smtClean="0"/>
              <a:t>登录远程</a:t>
            </a:r>
            <a:r>
              <a:rPr lang="en-US" altLang="zh-CN" smtClean="0"/>
              <a:t>Linux</a:t>
            </a:r>
            <a:r>
              <a:rPr lang="zh-CN" altLang="zh-CN" smtClean="0"/>
              <a:t>系统</a:t>
            </a:r>
            <a:endParaRPr lang="zh-CN" altLang="en-US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4500563" y="1700213"/>
            <a:ext cx="4319587" cy="216058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putty</a:t>
            </a:r>
            <a:r>
              <a:rPr lang="zh-CN" altLang="en-US" sz="3200" smtClean="0"/>
              <a:t>是一个共享软件、绿色软件。 </a:t>
            </a:r>
          </a:p>
          <a:p>
            <a:pPr eaLnBrk="1" hangingPunct="1"/>
            <a:r>
              <a:rPr lang="en-US" altLang="zh-CN" sz="3200" smtClean="0"/>
              <a:t>putty</a:t>
            </a:r>
            <a:r>
              <a:rPr lang="zh-CN" altLang="en-US" sz="3200" smtClean="0"/>
              <a:t>支持</a:t>
            </a:r>
            <a:r>
              <a:rPr lang="en-US" altLang="zh-CN" sz="3200" smtClean="0"/>
              <a:t>telnet</a:t>
            </a:r>
            <a:r>
              <a:rPr lang="zh-CN" altLang="en-US" sz="3200" smtClean="0"/>
              <a:t>、</a:t>
            </a:r>
            <a:r>
              <a:rPr lang="en-US" altLang="zh-CN" sz="3200" smtClean="0"/>
              <a:t>ssh</a:t>
            </a:r>
            <a:r>
              <a:rPr lang="zh-CN" altLang="en-US" sz="3200" smtClean="0"/>
              <a:t>、</a:t>
            </a:r>
            <a:r>
              <a:rPr lang="en-US" altLang="zh-CN" sz="3200" smtClean="0"/>
              <a:t>rlogin</a:t>
            </a:r>
            <a:r>
              <a:rPr lang="zh-CN" altLang="en-US" sz="3200" smtClean="0"/>
              <a:t>等连接方式。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737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A7D534-58F2-4840-8105-8D9829A22F02}" type="slidenum">
              <a:rPr lang="en-US" altLang="zh-CN">
                <a:latin typeface="Garamond" panose="02020404030301010803" pitchFamily="18" charset="0"/>
              </a:rPr>
              <a:pPr/>
              <a:t>68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73734" name="Picture 2" descr="SNAGHTML47423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39655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3" descr="SNAGHTML47178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724400"/>
            <a:ext cx="4086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获得帮助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05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自由软件基金会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8F97DA-B771-4E4F-B7E8-C2E5C9FD4448}" type="slidenum">
              <a:rPr lang="en-US" altLang="zh-CN">
                <a:latin typeface="Garamond" panose="02020404030301010803" pitchFamily="18" charset="0"/>
              </a:rPr>
              <a:pPr/>
              <a:t>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自由软件基金会 （</a:t>
            </a:r>
            <a:r>
              <a:rPr lang="en-US" altLang="zh-CN" sz="2400" smtClean="0"/>
              <a:t>Free Software Foundation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FSF</a:t>
            </a:r>
            <a:r>
              <a:rPr lang="zh-CN" altLang="en-US" sz="2400" smtClean="0"/>
              <a:t>）是倡导自由软件和开源软件的国际性非盈利组织，对于国际开源社区的形成和发展起到了重要的推动作用。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自由软件基金会的网址为 </a:t>
            </a:r>
            <a:r>
              <a:rPr lang="en-US" altLang="zh-CN" sz="2400" smtClean="0">
                <a:hlinkClick r:id="rId2" tooltip="http://www.fsf.org"/>
              </a:rPr>
              <a:t>http://www.fsf.org</a:t>
            </a:r>
            <a:r>
              <a:rPr lang="en-US" altLang="zh-CN" sz="2400" smtClean="0"/>
              <a:t> 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FSF </a:t>
            </a:r>
            <a:r>
              <a:rPr lang="zh-CN" altLang="en-US" sz="2400" smtClean="0"/>
              <a:t>是一个免税的为自由软件发展的慈善团体，</a:t>
            </a:r>
            <a:r>
              <a:rPr lang="en-US" altLang="zh-CN" sz="2400" smtClean="0"/>
              <a:t>FSF </a:t>
            </a:r>
            <a:r>
              <a:rPr lang="zh-CN" altLang="en-US" sz="2400" smtClean="0"/>
              <a:t>接受捐款，但是其大部分收入常常来自销售自由软件的拷贝，和其它相关的服务。今天它卖源码的 </a:t>
            </a:r>
            <a:r>
              <a:rPr lang="en-US" altLang="zh-CN" sz="2400" smtClean="0"/>
              <a:t>CD-ROMs </a:t>
            </a:r>
            <a:r>
              <a:rPr lang="zh-CN" altLang="en-US" sz="2400" smtClean="0"/>
              <a:t>，二进制代码的 </a:t>
            </a:r>
            <a:r>
              <a:rPr lang="en-US" altLang="zh-CN" sz="2400" smtClean="0"/>
              <a:t>CD-ROMs </a:t>
            </a:r>
            <a:r>
              <a:rPr lang="zh-CN" altLang="en-US" sz="2400" smtClean="0"/>
              <a:t>，精细打印的手册（均有再散布和修改的自由），以及豪华发行（为用户选择的平台制作完整的软件收藏）。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字符界面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的内部命令帮助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命令获得手册页帮助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命令获得</a:t>
            </a:r>
            <a:r>
              <a:rPr lang="en-US" altLang="zh-CN" dirty="0" err="1" smtClean="0"/>
              <a:t>texinfo</a:t>
            </a:r>
            <a:r>
              <a:rPr lang="zh-CN" altLang="en-US" dirty="0" smtClean="0"/>
              <a:t>文档帮助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pinfo</a:t>
            </a:r>
            <a:r>
              <a:rPr lang="zh-CN" altLang="en-US" dirty="0" smtClean="0"/>
              <a:t>命令获得</a:t>
            </a:r>
            <a:r>
              <a:rPr lang="en-US" altLang="zh-CN" dirty="0" err="1" smtClean="0"/>
              <a:t>texinfo</a:t>
            </a:r>
            <a:r>
              <a:rPr lang="zh-CN" altLang="en-US" dirty="0" smtClean="0"/>
              <a:t>文档帮助</a:t>
            </a:r>
          </a:p>
          <a:p>
            <a:r>
              <a:rPr lang="en-US" altLang="zh-CN" dirty="0" smtClean="0"/>
              <a:t>GNOME</a:t>
            </a:r>
            <a:r>
              <a:rPr lang="zh-CN" altLang="en-US" dirty="0" smtClean="0"/>
              <a:t>桌面环境下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yelp</a:t>
            </a:r>
            <a:r>
              <a:rPr lang="zh-CN" altLang="en-US" dirty="0" smtClean="0"/>
              <a:t>浏览帮助文档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21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字符界面下的帮助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Wh</a:t>
            </a:r>
            <a:r>
              <a:rPr lang="en-US" altLang="zh-CN" dirty="0" smtClean="0"/>
              <a:t>*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whatis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 err="1" smtClean="0"/>
              <a:t>whereis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which 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 smtClean="0"/>
              <a:t>Man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man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man 5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</a:t>
            </a:r>
            <a:r>
              <a:rPr lang="en-US" altLang="zh-CN" smtClean="0"/>
              <a:t>man -k  </a:t>
            </a:r>
            <a:r>
              <a:rPr lang="en-US" altLang="zh-CN" dirty="0" err="1" smtClean="0"/>
              <a:t>selinux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203848" y="3356992"/>
            <a:ext cx="518477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0">
                <a:solidFill>
                  <a:schemeClr val="tx1"/>
                </a:solidFill>
                <a:ea typeface="黑体" pitchFamily="49" charset="-122"/>
              </a:rPr>
              <a:t>注：退出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man</a:t>
            </a:r>
            <a:r>
              <a:rPr lang="en-US" altLang="zh-CN" sz="2800" b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itchFamily="49" charset="-122"/>
              </a:rPr>
              <a:t>或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info</a:t>
            </a:r>
            <a:r>
              <a:rPr lang="en-US" altLang="zh-CN" sz="2800" b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itchFamily="49" charset="-122"/>
              </a:rPr>
              <a:t>按 </a:t>
            </a:r>
            <a:r>
              <a:rPr lang="en-US" altLang="zh-CN" sz="2800">
                <a:solidFill>
                  <a:schemeClr val="folHlink"/>
                </a:solidFill>
                <a:ea typeface="黑体" pitchFamily="49" charset="-122"/>
              </a:rPr>
              <a:t>q</a:t>
            </a:r>
            <a:r>
              <a:rPr lang="en-US" altLang="zh-CN" sz="2800" b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itchFamily="49" charset="-122"/>
              </a:rPr>
              <a:t>即可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7823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命令的语法格式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[] </a:t>
            </a:r>
            <a:r>
              <a:rPr lang="zh-CN" altLang="en-US" dirty="0" smtClean="0"/>
              <a:t>内的参数是可选的 </a:t>
            </a:r>
          </a:p>
          <a:p>
            <a:r>
              <a:rPr lang="zh-CN" altLang="en-US" dirty="0" smtClean="0"/>
              <a:t>大写的参数或　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　中的参数是变量 </a:t>
            </a:r>
          </a:p>
          <a:p>
            <a:r>
              <a:rPr lang="en-US" altLang="zh-CN" dirty="0" smtClean="0"/>
              <a:t>… </a:t>
            </a:r>
            <a:r>
              <a:rPr lang="zh-CN" altLang="en-US" dirty="0" smtClean="0"/>
              <a:t>表示一个列表 </a:t>
            </a:r>
          </a:p>
          <a:p>
            <a:r>
              <a:rPr lang="en-US" altLang="zh-CN" dirty="0" err="1" smtClean="0"/>
              <a:t>x|y|z</a:t>
            </a:r>
            <a:r>
              <a:rPr lang="zh-CN" altLang="en-US" dirty="0" smtClean="0"/>
              <a:t>　表示“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z ” 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　表示“</a:t>
            </a:r>
            <a:r>
              <a:rPr lang="en-US" altLang="zh-CN" dirty="0" smtClean="0"/>
              <a:t>-a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-b</a:t>
            </a:r>
            <a:r>
              <a:rPr lang="zh-CN" altLang="en-US" dirty="0" smtClean="0"/>
              <a:t>　 </a:t>
            </a:r>
            <a:r>
              <a:rPr lang="en-US" altLang="zh-CN" dirty="0" smtClean="0"/>
              <a:t>-c” </a:t>
            </a:r>
            <a:r>
              <a:rPr lang="zh-CN" altLang="en-US" dirty="0" smtClean="0"/>
              <a:t>或其任意组合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获得在线帮助文档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软件包中的项目文档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/share/doc/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Red Hat Enterprise Linux </a:t>
            </a:r>
            <a:r>
              <a:rPr lang="zh-CN" altLang="en-US" dirty="0" smtClean="0"/>
              <a:t>手册文档</a:t>
            </a:r>
          </a:p>
          <a:p>
            <a:pPr lvl="1"/>
            <a:r>
              <a:rPr lang="en-US" altLang="zh-CN" dirty="0" smtClean="0">
                <a:hlinkClick r:id="rId2"/>
              </a:rPr>
              <a:t>http://docs.redhat.com/docs/zh-CN/</a:t>
            </a:r>
            <a:br>
              <a:rPr lang="en-US" altLang="zh-CN" dirty="0" smtClean="0">
                <a:hlinkClick r:id="rId2"/>
              </a:rPr>
            </a:br>
            <a:r>
              <a:rPr lang="en-US" altLang="zh-CN" dirty="0" err="1" smtClean="0">
                <a:hlinkClick r:id="rId2"/>
              </a:rPr>
              <a:t>Red_Hat_Enterprise_Linux</a:t>
            </a:r>
            <a:r>
              <a:rPr lang="en-US" altLang="zh-CN" dirty="0" smtClean="0">
                <a:hlinkClick r:id="rId2"/>
              </a:rPr>
              <a:t>/index.html</a:t>
            </a:r>
            <a:endParaRPr lang="en-US" altLang="zh-CN" dirty="0" smtClean="0"/>
          </a:p>
          <a:p>
            <a:r>
              <a:rPr lang="en-US" altLang="zh-CN" dirty="0" smtClean="0"/>
              <a:t>WIKI</a:t>
            </a:r>
          </a:p>
          <a:p>
            <a:pPr lvl="1"/>
            <a:r>
              <a:rPr lang="en-US" altLang="zh-CN" dirty="0" smtClean="0">
                <a:hlinkClick r:id="rId3"/>
              </a:rPr>
              <a:t>http://wiki.centos.org/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http://fedoraproject.org/wiki/</a:t>
            </a:r>
            <a:endParaRPr lang="en-US" altLang="zh-CN" dirty="0" smtClean="0"/>
          </a:p>
          <a:p>
            <a:r>
              <a:rPr lang="en-US" altLang="zh-CN" dirty="0" smtClean="0"/>
              <a:t>The Linux Documentation Project</a:t>
            </a:r>
            <a:endParaRPr lang="zh-CN" altLang="en-US" dirty="0" smtClean="0"/>
          </a:p>
          <a:p>
            <a:pPr lvl="1"/>
            <a:r>
              <a:rPr lang="en-US" altLang="zh-CN" dirty="0" smtClean="0">
                <a:hlinkClick r:id="rId5"/>
              </a:rPr>
              <a:t>http://www.tldp.org/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45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获取系统信息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5579B-64D3-4DEC-B308-23C4B2745326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00639-8695-46D2-856F-125450A92833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67679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zh-CN" altLang="zh-CN" dirty="0" smtClean="0"/>
              <a:t>硬件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21644204"/>
              </p:ext>
            </p:extLst>
          </p:nvPr>
        </p:nvGraphicFramePr>
        <p:xfrm>
          <a:off x="457200" y="2276872"/>
          <a:ext cx="8147248" cy="3305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2752"/>
                <a:gridCol w="4464496"/>
              </a:tblGrid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 smtClean="0">
                          <a:effectLst/>
                        </a:rPr>
                        <a:t>获取</a:t>
                      </a:r>
                      <a:r>
                        <a:rPr lang="zh-CN" sz="2400" dirty="0">
                          <a:effectLst/>
                        </a:rPr>
                        <a:t>系统硬件信息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dmidecode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lshw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2650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</a:t>
                      </a:r>
                      <a:r>
                        <a:rPr lang="en-US" sz="2400">
                          <a:effectLst/>
                        </a:rPr>
                        <a:t>PCI/USB</a:t>
                      </a:r>
                      <a:r>
                        <a:rPr lang="zh-CN" sz="2400">
                          <a:effectLst/>
                        </a:rPr>
                        <a:t>接口信息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lspci/lsusb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5771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</a:t>
                      </a:r>
                      <a:r>
                        <a:rPr lang="en-US" sz="2400">
                          <a:effectLst/>
                        </a:rPr>
                        <a:t>CPU</a:t>
                      </a:r>
                      <a:r>
                        <a:rPr lang="zh-CN" sz="2400">
                          <a:effectLst/>
                        </a:rPr>
                        <a:t>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lscpu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cat /proc/cpuinfo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8245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检查硬件虚拟化的支持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egrep</a:t>
                      </a:r>
                      <a:r>
                        <a:rPr lang="en-US" sz="2400" dirty="0">
                          <a:effectLst/>
                        </a:rPr>
                        <a:t> --color "</a:t>
                      </a:r>
                      <a:r>
                        <a:rPr lang="en-US" sz="2400" dirty="0" err="1" smtClean="0">
                          <a:effectLst/>
                        </a:rPr>
                        <a:t>vmx|svm</a:t>
                      </a:r>
                      <a:r>
                        <a:rPr lang="en-US" sz="2400" dirty="0" smtClean="0">
                          <a:effectLst/>
                        </a:rPr>
                        <a:t>“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/proc/</a:t>
                      </a:r>
                      <a:r>
                        <a:rPr lang="en-US" sz="2400" dirty="0" err="1">
                          <a:effectLst/>
                        </a:rPr>
                        <a:t>cpuinfo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6964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显示物理内存大小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free -</a:t>
                      </a: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15898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93254304"/>
              </p:ext>
            </p:extLst>
          </p:nvPr>
        </p:nvGraphicFramePr>
        <p:xfrm>
          <a:off x="611560" y="1988840"/>
          <a:ext cx="8064896" cy="3244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416"/>
                <a:gridCol w="4320480"/>
              </a:tblGrid>
              <a:tr h="79208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查看系统发行版本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cat /etc/system-release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76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查看系统内核版本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uname -r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1844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显示机器的体系结构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arch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941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显示系统加载的内核模块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lsmod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6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查看系统启动信息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dmesg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442184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获取存储信息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91230064"/>
              </p:ext>
            </p:extLst>
          </p:nvPr>
        </p:nvGraphicFramePr>
        <p:xfrm>
          <a:off x="457200" y="1916832"/>
          <a:ext cx="8484200" cy="3816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9744"/>
                <a:gridCol w="4104456"/>
              </a:tblGrid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显示系统中的块设备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lsblk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070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显示磁盘分区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fdisk -l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gdisk -l </a:t>
                      </a:r>
                      <a:r>
                        <a:rPr lang="zh-CN" sz="2400">
                          <a:effectLst/>
                        </a:rPr>
                        <a:t>或 </a:t>
                      </a:r>
                      <a:r>
                        <a:rPr lang="en-US" sz="2400">
                          <a:effectLst/>
                        </a:rPr>
                        <a:t>parted -l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 物理卷</a:t>
                      </a:r>
                      <a:r>
                        <a:rPr lang="en-US" sz="2400">
                          <a:effectLst/>
                        </a:rPr>
                        <a:t>/</a:t>
                      </a:r>
                      <a:r>
                        <a:rPr lang="zh-CN" sz="2400">
                          <a:effectLst/>
                        </a:rPr>
                        <a:t>卷组</a:t>
                      </a:r>
                      <a:r>
                        <a:rPr lang="en-US" sz="2400">
                          <a:effectLst/>
                        </a:rPr>
                        <a:t>/</a:t>
                      </a:r>
                      <a:r>
                        <a:rPr lang="zh-CN" sz="2400">
                          <a:effectLst/>
                        </a:rPr>
                        <a:t>逻辑卷 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pvs/vgs/lvs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871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查看已经挂装的文件系统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findmnt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显示磁盘剩余空间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df -Ph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17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查看所有交换空间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swapon</a:t>
                      </a:r>
                      <a:r>
                        <a:rPr lang="en-US" sz="2400" dirty="0">
                          <a:effectLst/>
                        </a:rPr>
                        <a:t> -s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05064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获取网络信息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0148118"/>
              </p:ext>
            </p:extLst>
          </p:nvPr>
        </p:nvGraphicFramePr>
        <p:xfrm>
          <a:off x="457200" y="1772816"/>
          <a:ext cx="8229600" cy="4104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3517"/>
                <a:gridCol w="5066083"/>
              </a:tblGrid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显示主机名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hostnamectl </a:t>
                      </a:r>
                      <a:r>
                        <a:rPr lang="zh-CN" sz="2400">
                          <a:effectLst/>
                        </a:rPr>
                        <a:t>或 </a:t>
                      </a:r>
                      <a:r>
                        <a:rPr lang="en-US" sz="2400">
                          <a:effectLst/>
                        </a:rPr>
                        <a:t>hostname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显示网络接口参数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ip addr show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ifconfig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显示路由信息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ip route show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route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显示网络状态信息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ss </a:t>
                      </a:r>
                      <a:r>
                        <a:rPr lang="zh-CN" sz="2400">
                          <a:effectLst/>
                        </a:rPr>
                        <a:t>或</a:t>
                      </a:r>
                      <a:r>
                        <a:rPr lang="en-US" sz="2400">
                          <a:effectLst/>
                        </a:rPr>
                        <a:t> netstat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208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显示防火墙规则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firewall-</a:t>
                      </a:r>
                      <a:r>
                        <a:rPr lang="en-US" sz="2400" dirty="0" err="1">
                          <a:effectLst/>
                        </a:rPr>
                        <a:t>cmd</a:t>
                      </a:r>
                      <a:r>
                        <a:rPr lang="en-US" sz="2400" dirty="0">
                          <a:effectLst/>
                        </a:rPr>
                        <a:t> --list-all 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iptables</a:t>
                      </a:r>
                      <a:r>
                        <a:rPr lang="en-US" sz="2400" dirty="0">
                          <a:effectLst/>
                        </a:rPr>
                        <a:t> -</a:t>
                      </a:r>
                      <a:r>
                        <a:rPr lang="en-US" sz="2400" dirty="0" err="1">
                          <a:effectLst/>
                        </a:rPr>
                        <a:t>nvL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8519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安装后的基本配置</a:t>
            </a:r>
            <a:endParaRPr lang="zh-CN" altLang="en-US" dirty="0"/>
          </a:p>
        </p:txBody>
      </p:sp>
      <p:sp>
        <p:nvSpPr>
          <p:cNvPr id="7475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7475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03D9C7-5C74-458F-AED9-72CFBA6188E1}" type="slidenum">
              <a:rPr lang="en-US" altLang="zh-CN">
                <a:latin typeface="Garamond" panose="02020404030301010803" pitchFamily="18" charset="0"/>
              </a:rPr>
              <a:pPr/>
              <a:t>79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GNU </a:t>
            </a:r>
            <a:r>
              <a:rPr lang="zh-CN" altLang="en-US" b="1" smtClean="0"/>
              <a:t>和 </a:t>
            </a:r>
            <a:r>
              <a:rPr lang="en-US" altLang="zh-CN" b="1" smtClean="0"/>
              <a:t>GNU Project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F872F4-80A9-40BF-B64F-9360F6964F15}" type="slidenum">
              <a:rPr lang="en-US" altLang="zh-CN">
                <a:latin typeface="Garamond" panose="02020404030301010803" pitchFamily="18" charset="0"/>
              </a:rPr>
              <a:pPr/>
              <a:t>8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是由“</a:t>
            </a:r>
            <a:r>
              <a:rPr lang="en-US" altLang="zh-CN" sz="2400" kern="0">
                <a:latin typeface="+mn-lt"/>
                <a:ea typeface="+mn-ea"/>
              </a:rPr>
              <a:t>GNU's Not Unix”</a:t>
            </a:r>
            <a:r>
              <a:rPr lang="zh-CN" altLang="en-US" sz="2400" kern="0">
                <a:latin typeface="+mn-lt"/>
                <a:ea typeface="+mn-ea"/>
              </a:rPr>
              <a:t>所递归定义出的首字母缩写语。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的首要目标是作为自由软件。即便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不比 </a:t>
            </a:r>
            <a:r>
              <a:rPr lang="en-US" altLang="zh-CN" sz="2400" kern="0">
                <a:latin typeface="+mn-lt"/>
                <a:ea typeface="+mn-ea"/>
              </a:rPr>
              <a:t>UNIX </a:t>
            </a:r>
            <a:r>
              <a:rPr lang="zh-CN" altLang="en-US" sz="2400" kern="0">
                <a:latin typeface="+mn-lt"/>
                <a:ea typeface="+mn-ea"/>
              </a:rPr>
              <a:t>有技术优势，它却有一个允许用户合作的社会优点，和一个与道德有关的优点，也就是尊重用户的自由。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 </a:t>
            </a:r>
            <a:r>
              <a:rPr lang="en-US" altLang="zh-CN" sz="2400" kern="0">
                <a:latin typeface="+mn-lt"/>
                <a:ea typeface="+mn-ea"/>
              </a:rPr>
              <a:t>(GNU Project) </a:t>
            </a:r>
            <a:r>
              <a:rPr lang="zh-CN" altLang="en-US" sz="2400" kern="0">
                <a:latin typeface="+mn-lt"/>
                <a:ea typeface="+mn-ea"/>
              </a:rPr>
              <a:t>是 </a:t>
            </a:r>
            <a:r>
              <a:rPr lang="en-US" altLang="zh-CN" sz="2400" kern="0">
                <a:latin typeface="+mn-lt"/>
                <a:ea typeface="+mn-ea"/>
              </a:rPr>
              <a:t>FSF </a:t>
            </a:r>
            <a:r>
              <a:rPr lang="zh-CN" altLang="en-US" sz="2400" kern="0">
                <a:latin typeface="+mn-lt"/>
                <a:ea typeface="+mn-ea"/>
              </a:rPr>
              <a:t>支持的最著名的开源软件项目，其“角马”形象和“</a:t>
            </a:r>
            <a:r>
              <a:rPr lang="en-US" altLang="zh-CN" sz="2400" kern="0">
                <a:latin typeface="+mn-lt"/>
                <a:ea typeface="+mn-ea"/>
              </a:rPr>
              <a:t>Free as in Freedom”</a:t>
            </a:r>
            <a:r>
              <a:rPr lang="zh-CN" altLang="en-US" sz="2400" kern="0">
                <a:latin typeface="+mn-lt"/>
                <a:ea typeface="+mn-ea"/>
              </a:rPr>
              <a:t>的哲学理念早已在国际开源社区中广为流传。</a:t>
            </a:r>
            <a:r>
              <a:rPr lang="zh-CN" altLang="en-US" sz="2400" kern="0">
                <a:latin typeface="+mn-lt"/>
                <a:ea typeface="+mn-ea"/>
                <a:hlinkClick r:id="rId2" tooltip="ubuntuslide:gnu-head-banner.png"/>
              </a:rPr>
              <a:t> </a:t>
            </a:r>
            <a:endParaRPr lang="zh-CN" altLang="en-US" sz="2400" kern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项目开始于一九八四年，旨在发展一个类似 </a:t>
            </a:r>
            <a:r>
              <a:rPr lang="en-US" altLang="zh-CN" sz="2400" kern="0">
                <a:latin typeface="+mn-lt"/>
                <a:ea typeface="+mn-ea"/>
              </a:rPr>
              <a:t>UNIX </a:t>
            </a:r>
            <a:r>
              <a:rPr lang="zh-CN" altLang="en-US" sz="2400" kern="0">
                <a:latin typeface="+mn-lt"/>
                <a:ea typeface="+mn-ea"/>
              </a:rPr>
              <a:t>，且为自由软件的完整操作系统。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项目由很多独立的自由</a:t>
            </a:r>
            <a:r>
              <a:rPr lang="en-US" altLang="zh-CN" sz="2400" kern="0">
                <a:latin typeface="+mn-lt"/>
                <a:ea typeface="+mn-ea"/>
              </a:rPr>
              <a:t>/</a:t>
            </a:r>
            <a:r>
              <a:rPr lang="zh-CN" altLang="en-US" sz="2400" kern="0">
                <a:latin typeface="+mn-lt"/>
                <a:ea typeface="+mn-ea"/>
              </a:rPr>
              <a:t>开源软件项目组成。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项目的官方站点为 </a:t>
            </a:r>
            <a:r>
              <a:rPr lang="en-US" altLang="zh-CN" sz="2400" kern="0">
                <a:latin typeface="+mn-lt"/>
                <a:ea typeface="+mn-ea"/>
                <a:hlinkClick r:id="rId3" tooltip="http://www.gnu.org"/>
              </a:rPr>
              <a:t>http://www.gnu.org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  <a:endParaRPr lang="en-US" altLang="zh-CN" sz="2400" kern="0" dirty="0">
              <a:latin typeface="+mn-lt"/>
              <a:ea typeface="+mn-ea"/>
            </a:endParaRPr>
          </a:p>
        </p:txBody>
      </p:sp>
      <p:pic>
        <p:nvPicPr>
          <p:cNvPr id="12295" name="Picture 6" descr="g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68863"/>
            <a:ext cx="18415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设置语言环境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查看系统支持的语言</a:t>
            </a:r>
            <a:r>
              <a:rPr lang="zh-CN" altLang="zh-CN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err="1"/>
              <a:t>localectl</a:t>
            </a:r>
            <a:r>
              <a:rPr lang="en-US" altLang="zh-CN" dirty="0"/>
              <a:t> </a:t>
            </a:r>
            <a:r>
              <a:rPr lang="en-US" altLang="zh-CN" b="1" dirty="0"/>
              <a:t>list-locales</a:t>
            </a:r>
            <a:r>
              <a:rPr lang="en-US" altLang="zh-CN" dirty="0"/>
              <a:t> </a:t>
            </a:r>
          </a:p>
          <a:p>
            <a:r>
              <a:rPr lang="zh-CN" altLang="zh-CN" dirty="0"/>
              <a:t>设置语言</a:t>
            </a:r>
            <a:r>
              <a:rPr lang="zh-CN" altLang="zh-CN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err="1"/>
              <a:t>localectl</a:t>
            </a:r>
            <a:r>
              <a:rPr lang="en-US" altLang="zh-CN" dirty="0"/>
              <a:t> </a:t>
            </a:r>
            <a:r>
              <a:rPr lang="en-US" altLang="zh-CN" b="1" dirty="0"/>
              <a:t>set-locale</a:t>
            </a:r>
            <a:r>
              <a:rPr lang="en-US" altLang="zh-CN" dirty="0"/>
              <a:t> </a:t>
            </a:r>
            <a:r>
              <a:rPr lang="en-US" altLang="zh-CN" b="1" dirty="0"/>
              <a:t>LANG="zh_CN.UTF-8"</a:t>
            </a:r>
            <a:endParaRPr lang="en-US" altLang="zh-CN" dirty="0"/>
          </a:p>
          <a:p>
            <a:r>
              <a:rPr lang="zh-CN" altLang="zh-CN" dirty="0" smtClean="0"/>
              <a:t>查看语言</a:t>
            </a:r>
            <a:r>
              <a:rPr lang="zh-CN" altLang="zh-CN" dirty="0"/>
              <a:t>环境的全局</a:t>
            </a:r>
            <a:r>
              <a:rPr lang="zh-CN" altLang="zh-CN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locale.conf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6012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配置日期、时间和时区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zh-CN" dirty="0"/>
              <a:t>设置日期 和</a:t>
            </a:r>
            <a:r>
              <a:rPr lang="en-US" altLang="zh-CN" dirty="0"/>
              <a:t>/</a:t>
            </a:r>
            <a:r>
              <a:rPr lang="zh-CN" altLang="zh-CN" dirty="0"/>
              <a:t>或 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23:05:00</a:t>
            </a:r>
            <a:endParaRPr lang="zh-CN" altLang="zh-CN" sz="2800" dirty="0"/>
          </a:p>
          <a:p>
            <a:pPr marL="344487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2015-10-15</a:t>
            </a:r>
            <a:endParaRPr lang="zh-CN" altLang="zh-CN" sz="2800" dirty="0"/>
          </a:p>
          <a:p>
            <a:pPr marL="344487" lvl="1" indent="0">
              <a:buNone/>
            </a:pPr>
            <a:r>
              <a:rPr lang="en-US" altLang="zh-CN" sz="2800" dirty="0"/>
              <a:t># </a:t>
            </a:r>
            <a:r>
              <a:rPr lang="en-US" altLang="zh-CN" sz="2800" dirty="0" err="1"/>
              <a:t>timedatectl</a:t>
            </a:r>
            <a:r>
              <a:rPr lang="en-US" altLang="zh-CN" sz="2800" dirty="0"/>
              <a:t> </a:t>
            </a:r>
            <a:r>
              <a:rPr lang="en-US" altLang="zh-CN" sz="2800" b="1" dirty="0"/>
              <a:t>set-time</a:t>
            </a:r>
            <a:r>
              <a:rPr lang="en-US" altLang="zh-CN" sz="2800" dirty="0"/>
              <a:t> '2015-10-15 23:06:00'</a:t>
            </a:r>
            <a:endParaRPr lang="en-US" altLang="zh-CN" dirty="0"/>
          </a:p>
          <a:p>
            <a:r>
              <a:rPr lang="zh-CN" altLang="zh-CN" dirty="0"/>
              <a:t>查看系统支持的</a:t>
            </a:r>
            <a:r>
              <a:rPr lang="zh-CN" altLang="zh-CN" dirty="0" smtClean="0"/>
              <a:t>时区</a:t>
            </a:r>
            <a:r>
              <a:rPr lang="zh-CN" altLang="en-US" dirty="0" smtClean="0"/>
              <a:t>、设置时区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list-</a:t>
            </a:r>
            <a:r>
              <a:rPr lang="en-US" altLang="zh-CN" b="1" dirty="0" err="1"/>
              <a:t>timezones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 smtClean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set-</a:t>
            </a:r>
            <a:r>
              <a:rPr lang="en-US" altLang="zh-CN" b="1" dirty="0" err="1"/>
              <a:t>timezone</a:t>
            </a:r>
            <a:r>
              <a:rPr lang="en-US" altLang="zh-CN" dirty="0"/>
              <a:t> Asia/Shanghai</a:t>
            </a:r>
          </a:p>
          <a:p>
            <a:r>
              <a:rPr lang="zh-CN" altLang="en-US" dirty="0" smtClean="0"/>
              <a:t>设置</a:t>
            </a:r>
            <a:r>
              <a:rPr lang="zh-CN" altLang="zh-CN" dirty="0" smtClean="0"/>
              <a:t>远程时间同步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timedatectl</a:t>
            </a:r>
            <a:r>
              <a:rPr lang="en-US" altLang="zh-CN" dirty="0"/>
              <a:t> </a:t>
            </a:r>
            <a:r>
              <a:rPr lang="en-US" altLang="zh-CN" b="1" dirty="0"/>
              <a:t>set-</a:t>
            </a:r>
            <a:r>
              <a:rPr lang="en-US" altLang="zh-CN" b="1" dirty="0" err="1"/>
              <a:t>ntp</a:t>
            </a:r>
            <a:r>
              <a:rPr lang="en-US" altLang="zh-CN" b="1" dirty="0"/>
              <a:t> </a:t>
            </a:r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27606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安装</a:t>
            </a:r>
            <a:r>
              <a:rPr lang="zh-CN" altLang="zh-CN" dirty="0" smtClean="0"/>
              <a:t>防火墙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7518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启用</a:t>
            </a:r>
            <a:r>
              <a:rPr lang="en-US" altLang="zh-CN" dirty="0" err="1" smtClean="0"/>
              <a:t>firewalld</a:t>
            </a:r>
            <a:r>
              <a:rPr lang="zh-CN" altLang="en-US" dirty="0" smtClean="0"/>
              <a:t>防火墙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/>
              <a:t># </a:t>
            </a:r>
            <a:r>
              <a:rPr lang="en-US" altLang="zh-CN" dirty="0" smtClean="0"/>
              <a:t>yum -y install </a:t>
            </a:r>
            <a:r>
              <a:rPr lang="en-US" altLang="zh-CN" dirty="0" err="1"/>
              <a:t>firewalld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 smtClean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</a:t>
            </a:r>
            <a:r>
              <a:rPr lang="en-US" altLang="zh-CN" dirty="0" smtClean="0"/>
              <a:t>start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pPr marL="344487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</a:t>
            </a:r>
            <a:r>
              <a:rPr lang="en-US" altLang="zh-CN" dirty="0" smtClean="0"/>
              <a:t>enable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r>
              <a:rPr lang="zh-CN" altLang="en-US" dirty="0" smtClean="0"/>
              <a:t>禁用</a:t>
            </a:r>
            <a:r>
              <a:rPr lang="en-US" altLang="zh-CN" dirty="0" err="1" smtClean="0"/>
              <a:t>firewalld</a:t>
            </a:r>
            <a:r>
              <a:rPr lang="zh-CN" altLang="en-US" dirty="0"/>
              <a:t>防火墙</a:t>
            </a:r>
            <a:endParaRPr lang="en-US" altLang="zh-CN" dirty="0"/>
          </a:p>
          <a:p>
            <a:pPr marL="344487" lvl="1" indent="0">
              <a:buNone/>
            </a:pPr>
            <a:r>
              <a:rPr lang="en-US" altLang="zh-CN" dirty="0" smtClean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firewalld</a:t>
            </a:r>
            <a:endParaRPr lang="zh-CN" altLang="zh-CN" dirty="0"/>
          </a:p>
          <a:p>
            <a:pPr marL="344487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systemctl</a:t>
            </a:r>
            <a:r>
              <a:rPr lang="en-US" altLang="zh-CN" dirty="0"/>
              <a:t> disable </a:t>
            </a:r>
            <a:r>
              <a:rPr lang="en-US" altLang="zh-CN" dirty="0" err="1"/>
              <a:t>firewalld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68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9D4EC1-6A6E-4293-BC27-74FA004555D7}" type="slidenum">
              <a:rPr lang="en-US" altLang="zh-CN">
                <a:latin typeface="Garamond" panose="02020404030301010803" pitchFamily="18" charset="0"/>
              </a:rPr>
              <a:pPr/>
              <a:t>82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配置</a:t>
            </a:r>
            <a:r>
              <a:rPr lang="en-US" altLang="zh-CN" smtClean="0"/>
              <a:t>SELinux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关闭 </a:t>
            </a:r>
            <a:r>
              <a:rPr lang="en-US" altLang="zh-CN" dirty="0" smtClean="0"/>
              <a:t>SELINUX</a:t>
            </a:r>
          </a:p>
          <a:p>
            <a:pPr lvl="1" eaLnBrk="1" hangingPunct="1">
              <a:defRPr/>
            </a:pPr>
            <a:r>
              <a:rPr lang="zh-CN" altLang="en-US" dirty="0"/>
              <a:t>将配置文件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selinux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b="1" dirty="0"/>
              <a:t>SELINUX=enforcing 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dirty="0" smtClean="0"/>
              <a:t>改为 </a:t>
            </a:r>
            <a:r>
              <a:rPr lang="en-US" altLang="zh-CN" b="1" dirty="0"/>
              <a:t>SELINUX=disabled</a:t>
            </a:r>
            <a:endParaRPr lang="en-US" altLang="zh-CN" b="1" dirty="0" smtClean="0"/>
          </a:p>
          <a:p>
            <a:pPr marL="327025" lvl="1" indent="0" eaLnBrk="1" hangingPunct="1">
              <a:buNone/>
              <a:defRPr/>
            </a:pPr>
            <a:endParaRPr lang="en-US" altLang="zh-CN" dirty="0" smtClean="0"/>
          </a:p>
          <a:p>
            <a:pPr marL="327025" lvl="1" indent="0" eaLnBrk="1" hangingPunct="1">
              <a:buNone/>
              <a:defRPr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's/SELINUX=.*/SELINUX=disabled/' /etc/</a:t>
            </a:r>
            <a:r>
              <a:rPr lang="en-US" altLang="zh-CN" dirty="0" err="1" smtClean="0"/>
              <a:t>selinux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endParaRPr lang="zh-CN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78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86AD27-A9B4-4AD3-99B7-551D2F5D8E63}" type="slidenum">
              <a:rPr lang="en-US" altLang="zh-CN">
                <a:latin typeface="Garamond" panose="02020404030301010803" pitchFamily="18" charset="0"/>
              </a:rPr>
              <a:pPr/>
              <a:t>83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安装必要的软件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57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99EF48-B64A-4887-8D10-659E0C63D542}" type="slidenum">
              <a:rPr lang="en-US" altLang="zh-CN">
                <a:latin typeface="Garamond" panose="02020404030301010803" pitchFamily="18" charset="0"/>
              </a:rPr>
              <a:pPr/>
              <a:t>84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012" y="1988840"/>
            <a:ext cx="8435975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lshw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usbutils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sysstat</a:t>
            </a:r>
            <a:endParaRPr lang="zh-CN" altLang="zh-CN" sz="2400" dirty="0"/>
          </a:p>
          <a:p>
            <a:r>
              <a:rPr lang="en-US" altLang="zh-CN" sz="2400" dirty="0" smtClean="0"/>
              <a:t># </a:t>
            </a:r>
            <a:r>
              <a:rPr lang="en-US" altLang="zh-CN" sz="2400" dirty="0"/>
              <a:t>yum -y install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gdisk</a:t>
            </a:r>
            <a:r>
              <a:rPr lang="en-US" altLang="zh-CN" sz="2400" dirty="0" smtClean="0"/>
              <a:t> system-storage-manager</a:t>
            </a:r>
          </a:p>
          <a:p>
            <a:r>
              <a:rPr lang="en-US" altLang="zh-CN" sz="2400" dirty="0"/>
              <a:t># yum -y </a:t>
            </a:r>
            <a:r>
              <a:rPr lang="en-US" altLang="zh-CN" sz="2400" dirty="0" smtClean="0"/>
              <a:t>install  </a:t>
            </a:r>
            <a:r>
              <a:rPr lang="en-US" altLang="zh-CN" sz="2400" dirty="0" err="1"/>
              <a:t>pinfo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man-pages bash-completion</a:t>
            </a:r>
          </a:p>
          <a:p>
            <a:r>
              <a:rPr lang="en-US" altLang="zh-CN" sz="2400" dirty="0"/>
              <a:t># yum -y install  </a:t>
            </a:r>
            <a:r>
              <a:rPr lang="en-US" altLang="zh-CN" sz="2400" dirty="0" err="1"/>
              <a:t>nano</a:t>
            </a:r>
            <a:r>
              <a:rPr lang="en-US" altLang="zh-CN" sz="2400" dirty="0"/>
              <a:t> vim-enhanced</a:t>
            </a:r>
            <a:endParaRPr lang="zh-CN" altLang="zh-CN" sz="2400" dirty="0"/>
          </a:p>
          <a:p>
            <a:r>
              <a:rPr lang="en-US" altLang="zh-CN" sz="2400" dirty="0" smtClean="0"/>
              <a:t># </a:t>
            </a:r>
            <a:r>
              <a:rPr lang="en-US" altLang="zh-CN" sz="2400" dirty="0"/>
              <a:t>yum -y </a:t>
            </a:r>
            <a:r>
              <a:rPr lang="en-US" altLang="zh-CN" sz="2400" dirty="0" smtClean="0"/>
              <a:t>install  </a:t>
            </a:r>
            <a:r>
              <a:rPr lang="en-US" altLang="zh-CN" sz="2400" dirty="0" err="1"/>
              <a:t>tmux</a:t>
            </a:r>
            <a:r>
              <a:rPr lang="en-US" altLang="zh-CN" sz="2400" dirty="0"/>
              <a:t> screen</a:t>
            </a:r>
            <a:endParaRPr lang="zh-CN" altLang="zh-CN" sz="2400" dirty="0"/>
          </a:p>
          <a:p>
            <a:r>
              <a:rPr lang="en-US" altLang="zh-CN" sz="2400" dirty="0"/>
              <a:t># yum -y install </a:t>
            </a:r>
            <a:r>
              <a:rPr lang="en-US" altLang="zh-CN" sz="2400" dirty="0" smtClean="0"/>
              <a:t> zip </a:t>
            </a:r>
            <a:r>
              <a:rPr lang="en-US" altLang="zh-CN" sz="2400" dirty="0"/>
              <a:t>unzip bzip2 tree </a:t>
            </a:r>
            <a:r>
              <a:rPr lang="en-US" altLang="zh-CN" sz="2400" dirty="0" err="1" smtClean="0"/>
              <a:t>tmpwatch</a:t>
            </a:r>
            <a:endParaRPr lang="zh-CN" altLang="zh-CN" sz="2400" dirty="0"/>
          </a:p>
          <a:p>
            <a:r>
              <a:rPr lang="en-US" altLang="zh-CN" sz="2400" dirty="0" smtClean="0"/>
              <a:t># </a:t>
            </a:r>
            <a:r>
              <a:rPr lang="en-US" altLang="zh-CN" sz="2400" dirty="0"/>
              <a:t>yum -y install  net-tools </a:t>
            </a:r>
            <a:r>
              <a:rPr lang="en-US" altLang="zh-CN" sz="2400" dirty="0" err="1"/>
              <a:t>psmisc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lsof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# </a:t>
            </a:r>
            <a:r>
              <a:rPr lang="en-US" altLang="zh-CN" sz="2400" dirty="0"/>
              <a:t>yum -y install  yum-plugin-security yum-</a:t>
            </a:r>
            <a:r>
              <a:rPr lang="en-US" altLang="zh-CN" sz="2400" dirty="0" err="1"/>
              <a:t>utils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createrepo</a:t>
            </a:r>
            <a:endParaRPr lang="zh-CN" altLang="zh-CN" sz="2400" dirty="0"/>
          </a:p>
          <a:p>
            <a:r>
              <a:rPr lang="en-US" altLang="zh-CN" sz="2400" dirty="0" smtClean="0"/>
              <a:t># yum -y install 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wget</a:t>
            </a:r>
            <a:r>
              <a:rPr lang="en-US" altLang="zh-CN" sz="2400" dirty="0" smtClean="0"/>
              <a:t> curl </a:t>
            </a:r>
            <a:r>
              <a:rPr lang="en-US" altLang="zh-CN" sz="2400" dirty="0" err="1" smtClean="0"/>
              <a:t>elinks</a:t>
            </a:r>
            <a:r>
              <a:rPr lang="en-US" altLang="zh-CN" sz="2400" dirty="0" smtClean="0"/>
              <a:t> lynx </a:t>
            </a:r>
            <a:r>
              <a:rPr lang="en-US" altLang="zh-CN" sz="2400" dirty="0" err="1" smtClean="0"/>
              <a:t>lftp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mailx</a:t>
            </a:r>
            <a:r>
              <a:rPr lang="en-US" altLang="zh-CN" sz="2400" dirty="0" smtClean="0"/>
              <a:t> mutt </a:t>
            </a:r>
            <a:r>
              <a:rPr lang="en-US" altLang="zh-CN" sz="2400" dirty="0" err="1" smtClean="0"/>
              <a:t>rsync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更新并重启系统</a:t>
            </a:r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# yum -y update</a:t>
            </a:r>
            <a:endParaRPr lang="zh-CN" altLang="zh-CN" smtClean="0"/>
          </a:p>
          <a:p>
            <a:pPr eaLnBrk="1" hangingPunct="1"/>
            <a:r>
              <a:rPr lang="en-US" altLang="zh-CN" smtClean="0"/>
              <a:t># reboot</a:t>
            </a:r>
            <a:endParaRPr lang="zh-CN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88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508A62-2283-46D5-B34A-AE35EF6CD9E7}" type="slidenum">
              <a:rPr lang="en-US" altLang="zh-CN">
                <a:latin typeface="Garamond" panose="02020404030301010803" pitchFamily="18" charset="0"/>
              </a:rPr>
              <a:pPr/>
              <a:t>85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关机与重新启动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关机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</a:t>
            </a:r>
            <a:r>
              <a:rPr lang="en-US" altLang="zh-CN" dirty="0" err="1"/>
              <a:t>poweroff</a:t>
            </a:r>
            <a:endParaRPr lang="zh-CN" altLang="zh-CN" dirty="0"/>
          </a:p>
          <a:p>
            <a:pPr lvl="1"/>
            <a:r>
              <a:rPr lang="en-US" altLang="zh-CN" dirty="0" err="1"/>
              <a:t>poweroff</a:t>
            </a:r>
            <a:endParaRPr lang="zh-CN" altLang="zh-CN" dirty="0"/>
          </a:p>
          <a:p>
            <a:pPr lvl="1"/>
            <a:r>
              <a:rPr lang="en-US" altLang="zh-CN" dirty="0"/>
              <a:t>shutdown -h now</a:t>
            </a:r>
          </a:p>
          <a:p>
            <a:r>
              <a:rPr lang="zh-CN" altLang="en-US" dirty="0" smtClean="0"/>
              <a:t>重启</a:t>
            </a:r>
            <a:endParaRPr lang="en-US" altLang="zh-CN" dirty="0" smtClean="0"/>
          </a:p>
          <a:p>
            <a:pPr lvl="1"/>
            <a:r>
              <a:rPr lang="en-US" altLang="zh-CN" sz="2800" dirty="0" err="1"/>
              <a:t>systemctl</a:t>
            </a:r>
            <a:r>
              <a:rPr lang="en-US" altLang="zh-CN" sz="2800" dirty="0"/>
              <a:t> reboot</a:t>
            </a:r>
            <a:endParaRPr lang="zh-CN" altLang="zh-CN" sz="2800" dirty="0"/>
          </a:p>
          <a:p>
            <a:pPr lvl="1"/>
            <a:r>
              <a:rPr lang="en-US" altLang="zh-CN" sz="2800" dirty="0"/>
              <a:t>reboot</a:t>
            </a:r>
            <a:endParaRPr lang="zh-CN" altLang="zh-CN" sz="2800" dirty="0"/>
          </a:p>
          <a:p>
            <a:pPr lvl="1"/>
            <a:r>
              <a:rPr lang="en-US" altLang="zh-CN" sz="2800" dirty="0"/>
              <a:t>shutdown -r 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653527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关机与重启</a:t>
            </a:r>
            <a:r>
              <a:rPr lang="zh-CN" altLang="en-US" smtClean="0"/>
              <a:t>（</a:t>
            </a:r>
            <a:r>
              <a:rPr lang="en-US" altLang="zh-CN" smtClean="0"/>
              <a:t>shutdown</a:t>
            </a:r>
            <a:r>
              <a:rPr lang="zh-CN" altLang="en-US" smtClean="0"/>
              <a:t>）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shutdown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用于多用户登录的情况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可以为登录用户发送</a:t>
            </a:r>
            <a:r>
              <a:rPr lang="zh-CN" altLang="en-US" dirty="0"/>
              <a:t>自定义</a:t>
            </a:r>
            <a:r>
              <a:rPr lang="zh-CN" altLang="en-US" dirty="0" smtClean="0"/>
              <a:t>警告信息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shutdown -r +5 "System will be reboot in 5 </a:t>
            </a:r>
            <a:r>
              <a:rPr lang="en-US" altLang="zh-CN" dirty="0" err="1" smtClean="0"/>
              <a:t>minites</a:t>
            </a:r>
            <a:r>
              <a:rPr lang="en-US" altLang="zh-CN" dirty="0" smtClean="0"/>
              <a:t>, Please save your work."</a:t>
            </a:r>
          </a:p>
          <a:p>
            <a:pPr lvl="1" eaLnBrk="1" hangingPunct="1"/>
            <a:r>
              <a:rPr lang="en-US" altLang="zh-CN" dirty="0" smtClean="0"/>
              <a:t>shutdown -h +5 "System will be down in 5 </a:t>
            </a:r>
            <a:r>
              <a:rPr lang="en-US" altLang="zh-CN" dirty="0" err="1" smtClean="0"/>
              <a:t>minites</a:t>
            </a:r>
            <a:r>
              <a:rPr lang="en-US" altLang="zh-CN" dirty="0" smtClean="0"/>
              <a:t>, Please save your work.“</a:t>
            </a:r>
          </a:p>
          <a:p>
            <a:pPr lvl="1" eaLnBrk="1" hangingPunct="1"/>
            <a:r>
              <a:rPr lang="en-US" altLang="zh-CN" dirty="0" smtClean="0"/>
              <a:t>shutdown -r now</a:t>
            </a:r>
          </a:p>
          <a:p>
            <a:pPr lvl="1" eaLnBrk="1" hangingPunct="1"/>
            <a:r>
              <a:rPr lang="en-US" altLang="zh-CN" dirty="0" smtClean="0"/>
              <a:t>shutdown -h now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29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747739-B808-41D6-9CF1-3014017186B4}" type="slidenum">
              <a:rPr lang="en-US" altLang="zh-CN">
                <a:latin typeface="Garamond" panose="02020404030301010803" pitchFamily="18" charset="0"/>
              </a:rPr>
              <a:pPr/>
              <a:t>87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CentOS </a:t>
            </a:r>
            <a:r>
              <a:rPr lang="zh-CN" altLang="en-US" smtClean="0"/>
              <a:t>管理配置方式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zh-CN" altLang="en-GB" smtClean="0"/>
              <a:t>直接编辑配置文件</a:t>
            </a:r>
            <a:endParaRPr lang="en-US" altLang="zh-CN" smtClean="0"/>
          </a:p>
          <a:p>
            <a:pPr lvl="1" eaLnBrk="1" hangingPunct="1">
              <a:lnSpc>
                <a:spcPct val="93000"/>
              </a:lnSpc>
            </a:pPr>
            <a:r>
              <a:rPr lang="zh-CN" altLang="en-GB" smtClean="0"/>
              <a:t>在命令行方式下直接编辑系统中的各种配置文件</a:t>
            </a:r>
          </a:p>
          <a:p>
            <a:pPr eaLnBrk="1" hangingPunct="1">
              <a:lnSpc>
                <a:spcPct val="93000"/>
              </a:lnSpc>
            </a:pPr>
            <a:r>
              <a:rPr lang="zh-CN" altLang="en-GB" smtClean="0"/>
              <a:t>使用</a:t>
            </a:r>
            <a:r>
              <a:rPr lang="zh-CN" altLang="en-US" smtClean="0"/>
              <a:t>文本用户界面（</a:t>
            </a:r>
            <a:r>
              <a:rPr lang="en-US" altLang="zh-CN" smtClean="0"/>
              <a:t>TUI</a:t>
            </a:r>
            <a:r>
              <a:rPr lang="zh-CN" altLang="en-US" smtClean="0"/>
              <a:t>）</a:t>
            </a:r>
            <a:r>
              <a:rPr lang="zh-CN" altLang="en-GB" smtClean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GB" altLang="zh-CN" smtClean="0"/>
              <a:t>setup 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zh-CN" smtClean="0"/>
              <a:t>system-config-*-tui </a:t>
            </a:r>
            <a:r>
              <a:rPr lang="zh-CN" altLang="en-GB" smtClean="0"/>
              <a:t>等 </a:t>
            </a:r>
          </a:p>
          <a:p>
            <a:pPr eaLnBrk="1" hangingPunct="1">
              <a:lnSpc>
                <a:spcPct val="93000"/>
              </a:lnSpc>
            </a:pPr>
            <a:r>
              <a:rPr lang="zh-CN" altLang="en-GB" smtClean="0"/>
              <a:t>使用</a:t>
            </a:r>
            <a:r>
              <a:rPr lang="zh-CN" altLang="en-US" smtClean="0"/>
              <a:t>图形用户界面（</a:t>
            </a:r>
            <a:r>
              <a:rPr lang="en-US" altLang="zh-CN" smtClean="0"/>
              <a:t>GUI</a:t>
            </a:r>
            <a:r>
              <a:rPr lang="zh-CN" altLang="en-US" smtClean="0"/>
              <a:t>）</a:t>
            </a:r>
            <a:r>
              <a:rPr lang="zh-CN" altLang="en-GB" smtClean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zh-CN" smtClean="0"/>
              <a:t>system-config-*</a:t>
            </a:r>
            <a:endParaRPr lang="zh-CN" altLang="en-GB" smtClean="0"/>
          </a:p>
          <a:p>
            <a:pPr eaLnBrk="1" hangingPunct="1">
              <a:lnSpc>
                <a:spcPct val="93000"/>
              </a:lnSpc>
            </a:pPr>
            <a:r>
              <a:rPr lang="zh-CN" altLang="en-GB" smtClean="0"/>
              <a:t>使用</a:t>
            </a:r>
            <a:r>
              <a:rPr lang="en-GB" altLang="zh-CN" smtClean="0"/>
              <a:t>Web</a:t>
            </a:r>
            <a:r>
              <a:rPr lang="zh-CN" altLang="en-US" smtClean="0"/>
              <a:t>用户界面（</a:t>
            </a:r>
            <a:r>
              <a:rPr lang="en-US" altLang="zh-CN" smtClean="0"/>
              <a:t>WUI</a:t>
            </a:r>
            <a:r>
              <a:rPr lang="zh-CN" altLang="en-US" smtClean="0"/>
              <a:t>）</a:t>
            </a:r>
            <a:r>
              <a:rPr lang="zh-CN" altLang="en-GB" smtClean="0"/>
              <a:t>管理工具</a:t>
            </a:r>
          </a:p>
          <a:p>
            <a:pPr lvl="1" eaLnBrk="1" hangingPunct="1">
              <a:lnSpc>
                <a:spcPct val="93000"/>
              </a:lnSpc>
            </a:pPr>
            <a:r>
              <a:rPr lang="en-GB" altLang="zh-CN" smtClean="0"/>
              <a:t>Webmin </a:t>
            </a:r>
            <a:r>
              <a:rPr lang="zh-CN" altLang="en-GB" smtClean="0"/>
              <a:t>等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39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3A57E-6149-4977-81CE-691A0BDE8144}" type="slidenum">
              <a:rPr lang="en-US" altLang="zh-CN">
                <a:latin typeface="Garamond" panose="02020404030301010803" pitchFamily="18" charset="0"/>
              </a:rPr>
              <a:pPr/>
              <a:t>88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本章思考题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530725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什么是自由软件、开放源代码软件？其与共享软件有何区别？</a:t>
            </a:r>
          </a:p>
          <a:p>
            <a:pPr lvl="2" eaLnBrk="1" hangingPunct="1"/>
            <a:r>
              <a:rPr lang="zh-CN" altLang="en-US" smtClean="0"/>
              <a:t>自由软件的创始人是谁？</a:t>
            </a:r>
            <a:r>
              <a:rPr lang="en-US" altLang="zh-CN" smtClean="0"/>
              <a:t>GNU</a:t>
            </a:r>
            <a:r>
              <a:rPr lang="zh-CN" altLang="en-US" smtClean="0"/>
              <a:t>和</a:t>
            </a:r>
            <a:r>
              <a:rPr lang="en-US" altLang="zh-CN" smtClean="0"/>
              <a:t>GPL</a:t>
            </a:r>
            <a:r>
              <a:rPr lang="zh-CN" altLang="en-US" smtClean="0"/>
              <a:t>为何意？</a:t>
            </a:r>
          </a:p>
          <a:p>
            <a:pPr lvl="2" eaLnBrk="1" hangingPunct="1"/>
            <a:r>
              <a:rPr lang="zh-CN" altLang="en-US" smtClean="0"/>
              <a:t>什么是</a:t>
            </a:r>
            <a:r>
              <a:rPr lang="en-US" altLang="zh-CN" smtClean="0"/>
              <a:t>Linux</a:t>
            </a:r>
            <a:r>
              <a:rPr lang="zh-CN" altLang="en-US" smtClean="0"/>
              <a:t>？其创始人是谁？</a:t>
            </a:r>
          </a:p>
          <a:p>
            <a:pPr lvl="2" eaLnBrk="1" hangingPunct="1"/>
            <a:r>
              <a:rPr lang="en-US" altLang="zh-CN" smtClean="0"/>
              <a:t>Linux</a:t>
            </a:r>
            <a:r>
              <a:rPr lang="zh-CN" altLang="en-US" smtClean="0"/>
              <a:t>与</a:t>
            </a:r>
            <a:r>
              <a:rPr lang="en-US" altLang="zh-CN" smtClean="0"/>
              <a:t>UNIX</a:t>
            </a:r>
            <a:r>
              <a:rPr lang="zh-CN" altLang="en-US" smtClean="0"/>
              <a:t>有何异同？</a:t>
            </a:r>
          </a:p>
          <a:p>
            <a:pPr lvl="2" eaLnBrk="1" hangingPunct="1"/>
            <a:r>
              <a:rPr lang="en-US" altLang="zh-CN" smtClean="0"/>
              <a:t>Linux</a:t>
            </a:r>
            <a:r>
              <a:rPr lang="zh-CN" altLang="en-US" smtClean="0"/>
              <a:t>系统有何特点？</a:t>
            </a:r>
            <a:r>
              <a:rPr lang="en-US" altLang="zh-CN" smtClean="0"/>
              <a:t>Linux</a:t>
            </a:r>
            <a:r>
              <a:rPr lang="zh-CN" altLang="en-US" smtClean="0"/>
              <a:t>系统组成如何？</a:t>
            </a:r>
          </a:p>
          <a:p>
            <a:pPr lvl="2" eaLnBrk="1" hangingPunct="1"/>
            <a:r>
              <a:rPr lang="zh-CN" altLang="en-US" smtClean="0"/>
              <a:t>什么是</a:t>
            </a:r>
            <a:r>
              <a:rPr lang="en-US" altLang="zh-CN" smtClean="0"/>
              <a:t>Linux</a:t>
            </a:r>
            <a:r>
              <a:rPr lang="zh-CN" altLang="en-US" smtClean="0"/>
              <a:t>的内核版本？什么是</a:t>
            </a:r>
            <a:r>
              <a:rPr lang="en-US" altLang="zh-CN" smtClean="0"/>
              <a:t>Linux</a:t>
            </a:r>
            <a:r>
              <a:rPr lang="zh-CN" altLang="en-US" smtClean="0"/>
              <a:t>的发行版本？常见的发行版本有哪些？</a:t>
            </a:r>
          </a:p>
          <a:p>
            <a:pPr lvl="2" eaLnBrk="1" hangingPunct="1"/>
            <a:r>
              <a:rPr lang="en-US" altLang="zh-CN" smtClean="0"/>
              <a:t>Red Hat</a:t>
            </a:r>
            <a:r>
              <a:rPr lang="zh-CN" altLang="en-US" smtClean="0"/>
              <a:t>和</a:t>
            </a:r>
            <a:r>
              <a:rPr lang="en-US" altLang="zh-CN" smtClean="0"/>
              <a:t>Fedora</a:t>
            </a:r>
            <a:r>
              <a:rPr lang="zh-CN" altLang="en-US" smtClean="0"/>
              <a:t>是何关系？</a:t>
            </a:r>
            <a:r>
              <a:rPr lang="en-US" altLang="zh-CN" smtClean="0"/>
              <a:t>RHEL</a:t>
            </a:r>
            <a:r>
              <a:rPr lang="zh-CN" altLang="en-US" smtClean="0"/>
              <a:t>与</a:t>
            </a:r>
            <a:r>
              <a:rPr lang="en-US" altLang="zh-CN" smtClean="0"/>
              <a:t>CentOS</a:t>
            </a:r>
            <a:r>
              <a:rPr lang="zh-CN" altLang="en-US" smtClean="0"/>
              <a:t>是何关系？</a:t>
            </a:r>
          </a:p>
          <a:p>
            <a:pPr lvl="2" eaLnBrk="1" hangingPunct="1"/>
            <a:r>
              <a:rPr lang="zh-CN" altLang="en-US" smtClean="0"/>
              <a:t>何谓“主引导记录（</a:t>
            </a:r>
            <a:r>
              <a:rPr lang="en-US" altLang="zh-CN" smtClean="0"/>
              <a:t>MBR</a:t>
            </a:r>
            <a:r>
              <a:rPr lang="zh-CN" altLang="en-US" smtClean="0"/>
              <a:t>）”？</a:t>
            </a:r>
          </a:p>
          <a:p>
            <a:pPr lvl="2" eaLnBrk="1" hangingPunct="1"/>
            <a:r>
              <a:rPr lang="en-US" altLang="zh-CN" smtClean="0"/>
              <a:t>Windows</a:t>
            </a:r>
            <a:r>
              <a:rPr lang="zh-CN" altLang="en-US" smtClean="0"/>
              <a:t>系统和</a:t>
            </a:r>
            <a:r>
              <a:rPr lang="en-US" altLang="zh-CN" smtClean="0"/>
              <a:t>Linux</a:t>
            </a:r>
            <a:r>
              <a:rPr lang="zh-CN" altLang="en-US" smtClean="0"/>
              <a:t>系统是如何标识磁盘分区的？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Linux</a:t>
            </a:r>
            <a:r>
              <a:rPr lang="zh-CN" altLang="en-US" smtClean="0"/>
              <a:t>的目录结构与</a:t>
            </a:r>
            <a:r>
              <a:rPr lang="en-US" altLang="zh-CN" smtClean="0"/>
              <a:t>Windows</a:t>
            </a:r>
            <a:r>
              <a:rPr lang="zh-CN" altLang="en-US" smtClean="0"/>
              <a:t>中有何不同？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B00342-E55E-4A6A-AB5F-6477F90B311C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499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1741F4-7446-4360-8068-BE46DCE0D7E0}" type="slidenum">
              <a:rPr lang="en-US" altLang="zh-CN">
                <a:latin typeface="Garamond" panose="02020404030301010803" pitchFamily="18" charset="0"/>
              </a:rPr>
              <a:pPr/>
              <a:t>89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自由软件协议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7EC94-04C5-49C9-82E5-EC006301A8F3}" type="slidenum">
              <a:rPr lang="en-US" altLang="zh-CN">
                <a:latin typeface="Garamond" panose="02020404030301010803" pitchFamily="18" charset="0"/>
              </a:rPr>
              <a:pPr/>
              <a:t>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工程中，通常使用 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授权。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是将一个程序成为自由软件的通用方法，同时也使得这个程序的修改和扩展版本成为自由软件。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是一个广义的概念；有许多形式可以将其细化。在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工程中</a:t>
            </a:r>
            <a:r>
              <a:rPr lang="en-US" altLang="zh-CN" sz="2400" kern="0">
                <a:latin typeface="+mn-lt"/>
                <a:ea typeface="+mn-ea"/>
              </a:rPr>
              <a:t>, </a:t>
            </a:r>
            <a:r>
              <a:rPr lang="zh-CN" altLang="en-US" sz="2400" kern="0">
                <a:latin typeface="+mn-lt"/>
                <a:ea typeface="+mn-ea"/>
              </a:rPr>
              <a:t>具体的发布条款包含在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通用公共许可证，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宽通用公共许可证 和 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自由文档许可证里。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关于 </a:t>
            </a:r>
            <a:r>
              <a:rPr lang="en-US" altLang="zh-CN" sz="2400" kern="0">
                <a:latin typeface="+mn-lt"/>
                <a:ea typeface="+mn-ea"/>
              </a:rPr>
              <a:t>copyleft </a:t>
            </a:r>
            <a:r>
              <a:rPr lang="zh-CN" altLang="en-US" sz="2400" kern="0">
                <a:latin typeface="+mn-lt"/>
                <a:ea typeface="+mn-ea"/>
              </a:rPr>
              <a:t>的官方解释见：</a:t>
            </a:r>
            <a:r>
              <a:rPr lang="en-US" altLang="zh-CN" sz="2400" kern="0">
                <a:latin typeface="+mn-lt"/>
                <a:ea typeface="+mn-ea"/>
                <a:hlinkClick r:id="rId2" tooltip="http://www.gnu.org/copyleft/copyleft.html"/>
              </a:rPr>
              <a:t>http://www.gnu.org/copyleft/copyleft.html</a:t>
            </a:r>
            <a:r>
              <a:rPr lang="en-US" altLang="zh-CN" sz="2400" kern="0">
                <a:latin typeface="+mn-lt"/>
                <a:ea typeface="+mn-ea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>
                <a:latin typeface="+mn-lt"/>
                <a:ea typeface="+mn-ea"/>
              </a:rPr>
              <a:t>最知名的自由软件协议是 </a:t>
            </a:r>
            <a:r>
              <a:rPr lang="en-US" altLang="zh-CN" sz="2400" kern="0">
                <a:latin typeface="+mn-lt"/>
                <a:ea typeface="+mn-ea"/>
              </a:rPr>
              <a:t>GPL ( General Public License</a:t>
            </a:r>
            <a:r>
              <a:rPr lang="zh-CN" altLang="en-US" sz="2400" kern="0">
                <a:latin typeface="+mn-lt"/>
                <a:ea typeface="+mn-ea"/>
              </a:rPr>
              <a:t>，</a:t>
            </a:r>
            <a:r>
              <a:rPr lang="en-US" altLang="zh-CN" sz="2400" kern="0">
                <a:latin typeface="+mn-lt"/>
                <a:ea typeface="+mn-ea"/>
              </a:rPr>
              <a:t>GNU </a:t>
            </a:r>
            <a:r>
              <a:rPr lang="zh-CN" altLang="en-US" sz="2400" kern="0">
                <a:latin typeface="+mn-lt"/>
                <a:ea typeface="+mn-ea"/>
              </a:rPr>
              <a:t>通用公共许可证 </a:t>
            </a:r>
            <a:r>
              <a:rPr lang="en-US" altLang="zh-CN" sz="2400" kern="0">
                <a:latin typeface="+mn-lt"/>
                <a:ea typeface="+mn-ea"/>
              </a:rPr>
              <a:t>) </a:t>
            </a:r>
            <a:r>
              <a:rPr lang="zh-CN" altLang="en-US" sz="2400" kern="0">
                <a:latin typeface="+mn-lt"/>
                <a:ea typeface="+mn-ea"/>
              </a:rPr>
              <a:t>，她是自由软件基金会（</a:t>
            </a:r>
            <a:r>
              <a:rPr lang="en-US" altLang="zh-CN" sz="2400" kern="0">
                <a:latin typeface="+mn-lt"/>
                <a:ea typeface="+mn-ea"/>
              </a:rPr>
              <a:t>FSF</a:t>
            </a:r>
            <a:r>
              <a:rPr lang="zh-CN" altLang="en-US" sz="2400" kern="0">
                <a:latin typeface="+mn-lt"/>
                <a:ea typeface="+mn-ea"/>
              </a:rPr>
              <a:t>）制定的。详细内容参见 </a:t>
            </a:r>
            <a:r>
              <a:rPr lang="en-US" altLang="zh-CN" sz="2400" kern="0">
                <a:latin typeface="+mn-lt"/>
                <a:ea typeface="+mn-ea"/>
                <a:hlinkClick r:id="rId3" tooltip="http://www.gnu.org/licenses/gpl.html"/>
              </a:rPr>
              <a:t>http://www.gnu.org/licenses/gpl.html</a:t>
            </a: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本章思考题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如何使用本地虚拟控制台？</a:t>
            </a:r>
          </a:p>
          <a:p>
            <a:pPr eaLnBrk="1" hangingPunct="1"/>
            <a:r>
              <a:rPr lang="zh-CN" altLang="en-US" sz="2800" dirty="0" smtClean="0"/>
              <a:t>如何进行本地登录和注销？如何进行远程登录？</a:t>
            </a:r>
          </a:p>
          <a:p>
            <a:pPr eaLnBrk="1" hangingPunct="1"/>
            <a:r>
              <a:rPr lang="zh-CN" altLang="en-US" sz="2800" dirty="0" smtClean="0"/>
              <a:t>默认情况下，超级用户和普通用户的登录提示符分别是什么？</a:t>
            </a:r>
          </a:p>
          <a:p>
            <a:r>
              <a:rPr lang="zh-CN" altLang="zh-CN" sz="2800" dirty="0" smtClean="0"/>
              <a:t>如何</a:t>
            </a:r>
            <a:r>
              <a:rPr lang="zh-CN" altLang="zh-CN" sz="2800" dirty="0"/>
              <a:t>获得命令帮助？</a:t>
            </a:r>
            <a:r>
              <a:rPr lang="en-US" altLang="zh-CN" sz="2800" dirty="0"/>
              <a:t>help</a:t>
            </a:r>
            <a:r>
              <a:rPr lang="zh-CN" altLang="zh-CN" sz="2800" dirty="0"/>
              <a:t>命令和</a:t>
            </a:r>
            <a:r>
              <a:rPr lang="en-US" altLang="zh-CN" sz="2800" dirty="0"/>
              <a:t>--help</a:t>
            </a:r>
            <a:r>
              <a:rPr lang="zh-CN" altLang="zh-CN" sz="2800" dirty="0"/>
              <a:t>命令选项的作用分别是什么？</a:t>
            </a:r>
          </a:p>
          <a:p>
            <a:r>
              <a:rPr lang="zh-CN" altLang="zh-CN" sz="2800" dirty="0" smtClean="0"/>
              <a:t>常用</a:t>
            </a:r>
            <a:r>
              <a:rPr lang="zh-CN" altLang="zh-CN" sz="2800" dirty="0"/>
              <a:t>的</a:t>
            </a:r>
            <a:r>
              <a:rPr lang="en-US" altLang="zh-CN" sz="2800" dirty="0"/>
              <a:t>Linux</a:t>
            </a:r>
            <a:r>
              <a:rPr lang="zh-CN" altLang="zh-CN" sz="2800" dirty="0"/>
              <a:t>信息获取命令有哪些？各自的功能是什么</a:t>
            </a:r>
            <a:r>
              <a:rPr lang="zh-CN" altLang="zh-CN" sz="2800" dirty="0" smtClean="0"/>
              <a:t>？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如何正确地关闭和重新启动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系统？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870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3B70AF-6D0C-47FA-9E00-313A4A6671E1}" type="slidenum">
              <a:rPr lang="en-US" altLang="zh-CN">
                <a:latin typeface="Garamond" panose="02020404030301010803" pitchFamily="18" charset="0"/>
              </a:rPr>
              <a:pPr/>
              <a:t>90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本章实验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CD/DVD</a:t>
            </a:r>
            <a:r>
              <a:rPr lang="zh-CN" altLang="en-US" dirty="0" smtClean="0"/>
              <a:t>光盘或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盘启动，安装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CentOS-7-x86_64-Minimal-1503.iso</a:t>
            </a:r>
            <a:endParaRPr lang="zh-CN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从网络安装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CentOS-7-x86_64-NetInstall-1503</a:t>
            </a:r>
            <a:r>
              <a:rPr lang="en-US" altLang="zh-CN" dirty="0" smtClean="0"/>
              <a:t>.iso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dirty="0" smtClean="0"/>
              <a:t>掌握本地和远程登录与注销的方法。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学会使用命令帮助，获取系统基本信息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学会配置语言支持、日期、时间和时区。</a:t>
            </a:r>
            <a:endParaRPr lang="en-US" altLang="zh-CN" dirty="0" smtClean="0"/>
          </a:p>
          <a:p>
            <a:r>
              <a:rPr lang="zh-CN" altLang="zh-CN" dirty="0"/>
              <a:t>学会在实验环境中关闭防火墙和</a:t>
            </a:r>
            <a:r>
              <a:rPr lang="en-US" altLang="zh-CN" dirty="0" err="1" smtClean="0"/>
              <a:t>SELinux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学会</a:t>
            </a:r>
            <a:r>
              <a:rPr lang="zh-CN" altLang="zh-CN" dirty="0"/>
              <a:t>更新系统、关机和重启。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523F5-3FF5-46C6-B56E-AE35FC053B79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8806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126EEF-302C-4D00-9E3A-2C051FE892B8}" type="slidenum">
              <a:rPr lang="en-US" altLang="zh-CN">
                <a:latin typeface="Garamond" panose="02020404030301010803" pitchFamily="18" charset="0"/>
              </a:rPr>
              <a:pPr/>
              <a:t>91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本章实验（续）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将</a:t>
            </a:r>
            <a:r>
              <a:rPr lang="en-US" altLang="zh-CN" smtClean="0"/>
              <a:t>ISO</a:t>
            </a:r>
            <a:r>
              <a:rPr lang="zh-CN" altLang="en-US" smtClean="0"/>
              <a:t>文件写入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Linux</a:t>
            </a:r>
            <a:r>
              <a:rPr lang="zh-CN" altLang="en-US" smtClean="0"/>
              <a:t>：</a:t>
            </a:r>
            <a:r>
              <a:rPr lang="en-US" altLang="zh-CN" smtClean="0"/>
              <a:t>dd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Windows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hlinkClick r:id="rId2"/>
              </a:rPr>
              <a:t>https://fedorahosted.org/liveusb-creator/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hlinkClick r:id="rId3"/>
              </a:rPr>
              <a:t>http://www.pendrivelinux.com/yumi-multiboot-usb-creator/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hlinkClick r:id="rId4"/>
              </a:rPr>
              <a:t>http://www.pendrivelinux.com/universal-usb-installer-easy-as-1-2-3/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89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6B8875-7F46-40D2-87E6-131EFA5A9BBF}" type="slidenum">
              <a:rPr lang="en-US" altLang="zh-CN">
                <a:latin typeface="Garamond" panose="02020404030301010803" pitchFamily="18" charset="0"/>
              </a:rPr>
              <a:pPr/>
              <a:t>92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zh-CN" dirty="0"/>
              <a:t>环境下的</a:t>
            </a:r>
            <a:r>
              <a:rPr lang="en-US" altLang="zh-CN" dirty="0"/>
              <a:t>SSH</a:t>
            </a:r>
            <a:r>
              <a:rPr lang="zh-CN" altLang="zh-CN" dirty="0"/>
              <a:t>远程登录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多选一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PuTTY</a:t>
            </a:r>
            <a:endParaRPr lang="en-US" altLang="zh-CN" dirty="0"/>
          </a:p>
          <a:p>
            <a:pPr lvl="1"/>
            <a:r>
              <a:rPr lang="en-US" altLang="zh-CN" dirty="0" err="1"/>
              <a:t>MobaXterm</a:t>
            </a:r>
            <a:endParaRPr lang="en-US" altLang="zh-CN" dirty="0"/>
          </a:p>
          <a:p>
            <a:pPr lvl="1"/>
            <a:r>
              <a:rPr lang="en-US" altLang="zh-CN" dirty="0" err="1"/>
              <a:t>Bitvise</a:t>
            </a:r>
            <a:r>
              <a:rPr lang="en-US" altLang="zh-CN" dirty="0"/>
              <a:t> SSH Client</a:t>
            </a:r>
          </a:p>
          <a:p>
            <a:pPr lvl="1"/>
            <a:r>
              <a:rPr lang="en-US" altLang="zh-CN" dirty="0" err="1"/>
              <a:t>Xshell</a:t>
            </a:r>
            <a:endParaRPr lang="en-US" altLang="zh-CN" dirty="0"/>
          </a:p>
          <a:p>
            <a:pPr lvl="1"/>
            <a:r>
              <a:rPr lang="en-US" altLang="zh-CN" dirty="0" err="1"/>
              <a:t>SecureCRT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9C620-3266-418D-A3CC-658F847EB3D1}" type="datetime2">
              <a:rPr lang="zh-CN" altLang="en-US" smtClean="0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1657B-4AF1-432C-9CDB-86187DF0BC7A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190093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进一步学习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 smtClean="0"/>
              <a:t>下载并使用跨平台的自由软件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文本编辑器 </a:t>
            </a:r>
            <a:r>
              <a:rPr lang="en-US" altLang="zh-CN" sz="2000" dirty="0" smtClean="0"/>
              <a:t>—— atom.io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口令管理器 </a:t>
            </a:r>
            <a:r>
              <a:rPr lang="en-US" altLang="zh-CN" sz="2000" dirty="0" smtClean="0"/>
              <a:t>—— </a:t>
            </a:r>
            <a:r>
              <a:rPr lang="en-US" altLang="zh-CN" sz="2000" dirty="0" err="1" smtClean="0"/>
              <a:t>keepass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办公套件 </a:t>
            </a:r>
            <a:r>
              <a:rPr lang="en-US" altLang="zh-CN" sz="2000" dirty="0" smtClean="0"/>
              <a:t>—— LibreOffice.org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集成开发环境 </a:t>
            </a:r>
            <a:r>
              <a:rPr lang="en-US" altLang="zh-CN" sz="2000" dirty="0" smtClean="0"/>
              <a:t>—— Eclipse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浏览器 </a:t>
            </a:r>
            <a:r>
              <a:rPr lang="en-US" altLang="zh-CN" sz="2000" dirty="0" smtClean="0"/>
              <a:t>—— Firefox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文件同步 </a:t>
            </a:r>
            <a:r>
              <a:rPr lang="en-US" altLang="zh-CN" sz="2000" dirty="0" smtClean="0"/>
              <a:t>—— </a:t>
            </a:r>
            <a:r>
              <a:rPr lang="en-US" altLang="zh-CN" sz="2000" dirty="0" err="1" smtClean="0"/>
              <a:t>FreeFileSync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邮件客户 </a:t>
            </a:r>
            <a:r>
              <a:rPr lang="en-US" altLang="zh-CN" sz="2000" dirty="0" smtClean="0"/>
              <a:t>—— Thunderbird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FTP</a:t>
            </a:r>
            <a:r>
              <a:rPr lang="zh-CN" altLang="en-US" sz="2000" dirty="0" smtClean="0"/>
              <a:t>工具 </a:t>
            </a:r>
            <a:r>
              <a:rPr lang="en-US" altLang="zh-CN" sz="2000" dirty="0" smtClean="0"/>
              <a:t>—— </a:t>
            </a:r>
            <a:r>
              <a:rPr lang="en-US" altLang="zh-CN" sz="2000" dirty="0" err="1" smtClean="0"/>
              <a:t>Filezilla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即时通信 </a:t>
            </a:r>
            <a:r>
              <a:rPr lang="en-US" altLang="zh-CN" sz="2000" dirty="0" smtClean="0"/>
              <a:t>—— Pidgin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 dirty="0" smtClean="0"/>
              <a:t>网络协议分析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——</a:t>
            </a:r>
            <a:r>
              <a:rPr lang="en-US" altLang="zh-CN" sz="2000" dirty="0" smtClean="0"/>
              <a:t> Wireshark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000" dirty="0" smtClean="0"/>
              <a:t>图形编辑器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——</a:t>
            </a:r>
            <a:r>
              <a:rPr lang="en-US" altLang="zh-CN" sz="2000" dirty="0" smtClean="0"/>
              <a:t> GIMP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Inkscape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可以先在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平台下试用这些软件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523F5-3FF5-46C6-B56E-AE35FC053B79}" type="datetime2">
              <a:rPr lang="zh-CN" altLang="en-US"/>
              <a:pPr>
                <a:defRPr/>
              </a:pPr>
              <a:t>2016年7月15日</a:t>
            </a:fld>
            <a:endParaRPr lang="en-US" altLang="zh-CN" dirty="0"/>
          </a:p>
        </p:txBody>
      </p:sp>
      <p:sp>
        <p:nvSpPr>
          <p:cNvPr id="9011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FE8FF3-17CC-4037-B10E-9F645D6D4080}" type="slidenum">
              <a:rPr lang="en-US" altLang="zh-CN">
                <a:latin typeface="Garamond" panose="02020404030301010803" pitchFamily="18" charset="0"/>
              </a:rPr>
              <a:pPr/>
              <a:t>94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pPr>
              <a:defRPr/>
            </a:pPr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</Template>
  <TotalTime>899</TotalTime>
  <Words>6398</Words>
  <Application>Microsoft Office PowerPoint</Application>
  <PresentationFormat>全屏显示(4:3)</PresentationFormat>
  <Paragraphs>1022</Paragraphs>
  <Slides>94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6" baseType="lpstr">
      <vt:lpstr>CentOS-CH-PPT</vt:lpstr>
      <vt:lpstr>Visio</vt:lpstr>
      <vt:lpstr>第1章           Linux简介与安装</vt:lpstr>
      <vt:lpstr>本章内容要点</vt:lpstr>
      <vt:lpstr>本章学习目标 </vt:lpstr>
      <vt:lpstr>自由软件与Linux</vt:lpstr>
      <vt:lpstr>三种软件模式</vt:lpstr>
      <vt:lpstr>自由软件创始人</vt:lpstr>
      <vt:lpstr>自由软件基金会</vt:lpstr>
      <vt:lpstr>GNU 和 GNU Project</vt:lpstr>
      <vt:lpstr>自由软件协议</vt:lpstr>
      <vt:lpstr>开源软件的特点</vt:lpstr>
      <vt:lpstr>OSI、FSG 和 OSDL</vt:lpstr>
      <vt:lpstr>什么是操作系统</vt:lpstr>
      <vt:lpstr>什么是 Linux</vt:lpstr>
      <vt:lpstr>Linux 的历史</vt:lpstr>
      <vt:lpstr>Linux 深受喜爱的原因</vt:lpstr>
      <vt:lpstr>Linux的特点和组成</vt:lpstr>
      <vt:lpstr>Linux 系统的特点</vt:lpstr>
      <vt:lpstr>Linux 系统的组成</vt:lpstr>
      <vt:lpstr>LINUX的内核与发行套件</vt:lpstr>
      <vt:lpstr>Linux内核</vt:lpstr>
      <vt:lpstr>Linux内核版本</vt:lpstr>
      <vt:lpstr>Linux内核版本的更新</vt:lpstr>
      <vt:lpstr>Linux 发行版</vt:lpstr>
      <vt:lpstr>常见的Linux发行套件</vt:lpstr>
      <vt:lpstr>虚拟化平台社区发布版</vt:lpstr>
      <vt:lpstr>Red Hat 及其相关产品</vt:lpstr>
      <vt:lpstr>RedHat 公司</vt:lpstr>
      <vt:lpstr>Red Hat 的培训及认证</vt:lpstr>
      <vt:lpstr>RHCE 简介</vt:lpstr>
      <vt:lpstr>RHCE 课程</vt:lpstr>
      <vt:lpstr>RedHat Linux系列发行版</vt:lpstr>
      <vt:lpstr>CentOS Linux</vt:lpstr>
      <vt:lpstr>CentOS 与 RHEL</vt:lpstr>
      <vt:lpstr>Linux的应用领域</vt:lpstr>
      <vt:lpstr>Linux的应用领域</vt:lpstr>
      <vt:lpstr>教育领域</vt:lpstr>
      <vt:lpstr>服务器领域</vt:lpstr>
      <vt:lpstr>云计算领域</vt:lpstr>
      <vt:lpstr>嵌入式领域</vt:lpstr>
      <vt:lpstr>桌面领域</vt:lpstr>
      <vt:lpstr>准备安装 CentOS LINUX</vt:lpstr>
      <vt:lpstr>安装前的准备</vt:lpstr>
      <vt:lpstr>硬盘结构与磁盘分区</vt:lpstr>
      <vt:lpstr>磁盘分区的设备名</vt:lpstr>
      <vt:lpstr>关于磁盘分区设备的说明</vt:lpstr>
      <vt:lpstr>Linux下的文件系统</vt:lpstr>
      <vt:lpstr>Linux与Windows分区对比</vt:lpstr>
      <vt:lpstr>Linux如何使用分区</vt:lpstr>
      <vt:lpstr>Linux的目录结构</vt:lpstr>
      <vt:lpstr>静态分区的缺点</vt:lpstr>
      <vt:lpstr>LVM的引入</vt:lpstr>
      <vt:lpstr>如何使用 LVM</vt:lpstr>
      <vt:lpstr>LVM 与文件系统 之间的关系</vt:lpstr>
      <vt:lpstr>PV-VG-LV 的设备名</vt:lpstr>
      <vt:lpstr>安装程序和安装方式</vt:lpstr>
      <vt:lpstr>RHEL/CentOS 的多种安装方式</vt:lpstr>
      <vt:lpstr>RHEL/CentOS的 安装程序Anaconda</vt:lpstr>
      <vt:lpstr>安装程序的引导方式</vt:lpstr>
      <vt:lpstr>光盘手动本地安装CentOS</vt:lpstr>
      <vt:lpstr>ISO文件校验与刻录</vt:lpstr>
      <vt:lpstr>安装CentOS 7</vt:lpstr>
      <vt:lpstr>Linux工作界面</vt:lpstr>
      <vt:lpstr>字符界面和图形界面</vt:lpstr>
      <vt:lpstr>为什么使用字符工作方式</vt:lpstr>
      <vt:lpstr>进入字符工作方式的方法</vt:lpstr>
      <vt:lpstr>字符界面登录与注销</vt:lpstr>
      <vt:lpstr>在Linux环境下 使用ssh登录远程Linux系统</vt:lpstr>
      <vt:lpstr>在Windows环境下 使用putty登录远程Linux系统</vt:lpstr>
      <vt:lpstr>获得帮助</vt:lpstr>
      <vt:lpstr>获得Linux的帮助</vt:lpstr>
      <vt:lpstr>字符界面下的帮助</vt:lpstr>
      <vt:lpstr>命令的语法格式说明</vt:lpstr>
      <vt:lpstr>获得在线帮助文档</vt:lpstr>
      <vt:lpstr>获取系统信息</vt:lpstr>
      <vt:lpstr>获取硬件信息</vt:lpstr>
      <vt:lpstr>获取系统信息</vt:lpstr>
      <vt:lpstr>获取存储信息</vt:lpstr>
      <vt:lpstr>获取网络信息</vt:lpstr>
      <vt:lpstr>安装后的基本配置</vt:lpstr>
      <vt:lpstr>设置语言环境</vt:lpstr>
      <vt:lpstr>配置日期、时间和时区</vt:lpstr>
      <vt:lpstr>安装防火墙</vt:lpstr>
      <vt:lpstr>配置SELinux</vt:lpstr>
      <vt:lpstr>安装必要的软件</vt:lpstr>
      <vt:lpstr>更新并重启系统</vt:lpstr>
      <vt:lpstr>关机与重新启动</vt:lpstr>
      <vt:lpstr>关机与重启（shutdown）</vt:lpstr>
      <vt:lpstr>CentOS 管理配置方式</vt:lpstr>
      <vt:lpstr>本章思考题</vt:lpstr>
      <vt:lpstr>本章思考题</vt:lpstr>
      <vt:lpstr>本章实验</vt:lpstr>
      <vt:lpstr>本章实验（续）</vt:lpstr>
      <vt:lpstr>进一步学习</vt:lpstr>
      <vt:lpstr>进一步学习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              Linux简介与安装</dc:title>
  <dc:creator>osmond</dc:creator>
  <cp:lastModifiedBy>osmond</cp:lastModifiedBy>
  <cp:revision>114</cp:revision>
  <dcterms:created xsi:type="dcterms:W3CDTF">2011-05-25T10:42:23Z</dcterms:created>
  <dcterms:modified xsi:type="dcterms:W3CDTF">2016-07-15T12:12:05Z</dcterms:modified>
</cp:coreProperties>
</file>