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5"/>
  </p:notesMasterIdLst>
  <p:sldIdLst>
    <p:sldId id="256" r:id="rId2"/>
    <p:sldId id="271" r:id="rId3"/>
    <p:sldId id="266" r:id="rId4"/>
    <p:sldId id="389" r:id="rId5"/>
    <p:sldId id="390" r:id="rId6"/>
    <p:sldId id="391" r:id="rId7"/>
    <p:sldId id="392" r:id="rId8"/>
    <p:sldId id="393" r:id="rId9"/>
    <p:sldId id="447" r:id="rId10"/>
    <p:sldId id="394" r:id="rId11"/>
    <p:sldId id="395" r:id="rId12"/>
    <p:sldId id="396" r:id="rId13"/>
    <p:sldId id="397" r:id="rId14"/>
    <p:sldId id="398" r:id="rId15"/>
    <p:sldId id="399" r:id="rId16"/>
    <p:sldId id="400" r:id="rId17"/>
    <p:sldId id="401" r:id="rId18"/>
    <p:sldId id="402" r:id="rId19"/>
    <p:sldId id="446"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307" r:id="rId39"/>
    <p:sldId id="337" r:id="rId40"/>
    <p:sldId id="338" r:id="rId41"/>
    <p:sldId id="339" r:id="rId42"/>
    <p:sldId id="340" r:id="rId43"/>
    <p:sldId id="341" r:id="rId44"/>
    <p:sldId id="342" r:id="rId45"/>
    <p:sldId id="344" r:id="rId46"/>
    <p:sldId id="343" r:id="rId47"/>
    <p:sldId id="345" r:id="rId48"/>
    <p:sldId id="346" r:id="rId49"/>
    <p:sldId id="347" r:id="rId50"/>
    <p:sldId id="348" r:id="rId51"/>
    <p:sldId id="380" r:id="rId52"/>
    <p:sldId id="379" r:id="rId53"/>
    <p:sldId id="383" r:id="rId54"/>
    <p:sldId id="384" r:id="rId55"/>
    <p:sldId id="385" r:id="rId56"/>
    <p:sldId id="386" r:id="rId57"/>
    <p:sldId id="381" r:id="rId58"/>
    <p:sldId id="350" r:id="rId59"/>
    <p:sldId id="366" r:id="rId60"/>
    <p:sldId id="378" r:id="rId61"/>
    <p:sldId id="365" r:id="rId62"/>
    <p:sldId id="367" r:id="rId63"/>
    <p:sldId id="368" r:id="rId64"/>
    <p:sldId id="382" r:id="rId65"/>
    <p:sldId id="373" r:id="rId66"/>
    <p:sldId id="374" r:id="rId67"/>
    <p:sldId id="375" r:id="rId68"/>
    <p:sldId id="357" r:id="rId69"/>
    <p:sldId id="351" r:id="rId70"/>
    <p:sldId id="352" r:id="rId71"/>
    <p:sldId id="353" r:id="rId72"/>
    <p:sldId id="354" r:id="rId73"/>
    <p:sldId id="355" r:id="rId74"/>
    <p:sldId id="369" r:id="rId75"/>
    <p:sldId id="370" r:id="rId76"/>
    <p:sldId id="387" r:id="rId77"/>
    <p:sldId id="388" r:id="rId78"/>
    <p:sldId id="448" r:id="rId79"/>
    <p:sldId id="449" r:id="rId80"/>
    <p:sldId id="450" r:id="rId81"/>
    <p:sldId id="451" r:id="rId82"/>
    <p:sldId id="452" r:id="rId83"/>
    <p:sldId id="453" r:id="rId84"/>
    <p:sldId id="454" r:id="rId85"/>
    <p:sldId id="455" r:id="rId86"/>
    <p:sldId id="456" r:id="rId87"/>
    <p:sldId id="457" r:id="rId88"/>
    <p:sldId id="458" r:id="rId89"/>
    <p:sldId id="421" r:id="rId90"/>
    <p:sldId id="270" r:id="rId91"/>
    <p:sldId id="269" r:id="rId92"/>
    <p:sldId id="272" r:id="rId93"/>
    <p:sldId id="433" r:id="rId94"/>
    <p:sldId id="434" r:id="rId95"/>
    <p:sldId id="435" r:id="rId96"/>
    <p:sldId id="436" r:id="rId97"/>
    <p:sldId id="437" r:id="rId98"/>
    <p:sldId id="438" r:id="rId99"/>
    <p:sldId id="439" r:id="rId100"/>
    <p:sldId id="440" r:id="rId101"/>
    <p:sldId id="441" r:id="rId102"/>
    <p:sldId id="442" r:id="rId103"/>
    <p:sldId id="443" r:id="rId10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39" autoAdjust="0"/>
    <p:restoredTop sz="88399" autoAdjust="0"/>
  </p:normalViewPr>
  <p:slideViewPr>
    <p:cSldViewPr>
      <p:cViewPr varScale="1">
        <p:scale>
          <a:sx n="78" d="100"/>
          <a:sy n="78" d="100"/>
        </p:scale>
        <p:origin x="-162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2016/7/14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xmlns="" val="182580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parted</a:t>
            </a:r>
            <a:r>
              <a:rPr lang="zh-CN" altLang="en-US" dirty="0" smtClean="0"/>
              <a:t>创建</a:t>
            </a:r>
            <a:r>
              <a:rPr lang="en-US" altLang="zh-CN" dirty="0" smtClean="0"/>
              <a:t>GPT</a:t>
            </a:r>
            <a:r>
              <a:rPr lang="zh-CN" altLang="en-US" dirty="0" smtClean="0"/>
              <a:t>分区 </a:t>
            </a:r>
            <a:r>
              <a:rPr lang="en-US" altLang="zh-CN" smtClean="0"/>
              <a:t>:</a:t>
            </a:r>
            <a:r>
              <a:rPr lang="en-US" altLang="zh-CN" baseline="0" smtClean="0"/>
              <a:t> http://apps.hi.baidu.com/share/detail/44476376</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a:t>
            </a:fld>
            <a:endParaRPr lang="zh-CN" altLang="en-US"/>
          </a:p>
        </p:txBody>
      </p:sp>
    </p:spTree>
    <p:extLst>
      <p:ext uri="{BB962C8B-B14F-4D97-AF65-F5344CB8AC3E}">
        <p14:creationId xmlns:p14="http://schemas.microsoft.com/office/powerpoint/2010/main" xmlns="" val="280869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90</a:t>
            </a:fld>
            <a:endParaRPr lang="zh-CN" altLang="en-US"/>
          </a:p>
        </p:txBody>
      </p:sp>
    </p:spTree>
    <p:extLst>
      <p:ext uri="{BB962C8B-B14F-4D97-AF65-F5344CB8AC3E}">
        <p14:creationId xmlns:p14="http://schemas.microsoft.com/office/powerpoint/2010/main" xmlns="" val="1525245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2016年7月14日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2016年7月14日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2016年7月14日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2016年7月14日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2016年7月14日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2016年7月14日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2016年7月14日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smtClean="0"/>
              <a:t>第</a:t>
            </a:r>
            <a:r>
              <a:rPr lang="en-US" altLang="zh-CN" sz="4600" dirty="0" smtClean="0"/>
              <a:t>4</a:t>
            </a:r>
            <a:r>
              <a:rPr lang="zh-CN" altLang="en-US" sz="4600" dirty="0" smtClean="0"/>
              <a:t>章</a:t>
            </a:r>
            <a:r>
              <a:rPr lang="en-US" altLang="zh-CN" sz="4600" dirty="0"/>
              <a:t/>
            </a:r>
            <a:br>
              <a:rPr lang="en-US" altLang="zh-CN" sz="4600" dirty="0"/>
            </a:br>
            <a:r>
              <a:rPr lang="zh-CN" altLang="en-US" sz="4600" dirty="0" smtClean="0"/>
              <a:t>本地存储管理</a:t>
            </a:r>
            <a:endParaRPr lang="zh-CN" altLang="en-US" sz="4600" dirty="0"/>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smtClean="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1857364"/>
            <a:ext cx="3372434" cy="4357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两种硬盘存储方式</a:t>
            </a:r>
            <a:endParaRPr lang="zh-CN" altLang="en-US" dirty="0"/>
          </a:p>
        </p:txBody>
      </p:sp>
      <p:sp>
        <p:nvSpPr>
          <p:cNvPr id="3" name="内容占位符 2"/>
          <p:cNvSpPr>
            <a:spLocks noGrp="1"/>
          </p:cNvSpPr>
          <p:nvPr>
            <p:ph idx="1"/>
          </p:nvPr>
        </p:nvSpPr>
        <p:spPr/>
        <p:txBody>
          <a:bodyPr/>
          <a:lstStyle/>
          <a:p>
            <a:r>
              <a:rPr lang="zh-CN" altLang="en-US" dirty="0" smtClean="0"/>
              <a:t>基本硬盘存储</a:t>
            </a:r>
            <a:endParaRPr lang="en-US" altLang="zh-CN" dirty="0" smtClean="0"/>
          </a:p>
          <a:p>
            <a:pPr lvl="1"/>
            <a:r>
              <a:rPr lang="zh-CN" altLang="en-US" dirty="0" smtClean="0"/>
              <a:t>在基本磁盘上存储数据需要在磁盘上创建主分区、扩展分区和逻辑分区，然后对这些分区进行管理。</a:t>
            </a:r>
          </a:p>
          <a:p>
            <a:r>
              <a:rPr lang="zh-CN" altLang="en-US" dirty="0" smtClean="0"/>
              <a:t>动态硬盘存储</a:t>
            </a:r>
            <a:endParaRPr lang="en-US" altLang="zh-CN" dirty="0" smtClean="0"/>
          </a:p>
          <a:p>
            <a:pPr lvl="1"/>
            <a:r>
              <a:rPr lang="zh-CN" altLang="en-US" dirty="0" smtClean="0"/>
              <a:t>在动态磁盘上存储数据需要在磁盘上创建动态卷，然后对这些卷进行管理。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 </a:t>
            </a:r>
            <a:r>
              <a:rPr lang="en-US" altLang="zh-CN" dirty="0" smtClean="0"/>
              <a:t>RAID </a:t>
            </a:r>
            <a:r>
              <a:rPr lang="zh-CN" altLang="en-US" dirty="0" smtClean="0"/>
              <a:t>设备的状况</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命令行方式</a:t>
            </a:r>
            <a:endParaRPr lang="en-US" altLang="zh-CN" dirty="0" smtClean="0"/>
          </a:p>
          <a:p>
            <a:pPr lvl="1"/>
            <a:r>
              <a:rPr lang="zh-CN" altLang="en-US" dirty="0" smtClean="0"/>
              <a:t>格式：</a:t>
            </a:r>
            <a:r>
              <a:rPr lang="en-US" altLang="zh-CN" dirty="0" err="1" smtClean="0"/>
              <a:t>mdadm</a:t>
            </a:r>
            <a:r>
              <a:rPr lang="en-US" altLang="zh-CN" dirty="0" smtClean="0"/>
              <a:t> </a:t>
            </a:r>
            <a:r>
              <a:rPr lang="en-US" altLang="zh-CN" dirty="0" smtClean="0">
                <a:solidFill>
                  <a:srgbClr val="C00000"/>
                </a:solidFill>
              </a:rPr>
              <a:t>--detail</a:t>
            </a:r>
            <a:r>
              <a:rPr lang="en-US" altLang="zh-CN" dirty="0" smtClean="0">
                <a:solidFill>
                  <a:schemeClr val="accent6">
                    <a:lumMod val="75000"/>
                  </a:schemeClr>
                </a:solidFill>
              </a:rPr>
              <a:t>|</a:t>
            </a:r>
            <a:r>
              <a:rPr lang="en-US" altLang="zh-CN" dirty="0" smtClean="0">
                <a:solidFill>
                  <a:srgbClr val="C00000"/>
                </a:solidFill>
              </a:rPr>
              <a:t>-D </a:t>
            </a:r>
            <a:r>
              <a:rPr lang="en-US" altLang="zh-CN" dirty="0" smtClean="0"/>
              <a:t>&lt;MD_DEVICE&gt;</a:t>
            </a:r>
          </a:p>
          <a:p>
            <a:pPr lvl="1"/>
            <a:r>
              <a:rPr lang="zh-CN" altLang="en-US" dirty="0" smtClean="0"/>
              <a:t>例如：</a:t>
            </a:r>
            <a:endParaRPr lang="en-US" altLang="zh-CN" dirty="0" smtClean="0"/>
          </a:p>
          <a:p>
            <a:pPr lvl="1">
              <a:buNone/>
            </a:pPr>
            <a:r>
              <a:rPr lang="en-US" altLang="zh-CN" dirty="0" smtClean="0"/>
              <a:t>	# </a:t>
            </a:r>
            <a:r>
              <a:rPr lang="en-US" altLang="zh-CN" dirty="0" err="1" smtClean="0"/>
              <a:t>mdadm</a:t>
            </a:r>
            <a:r>
              <a:rPr lang="en-US" altLang="zh-CN" dirty="0" smtClean="0"/>
              <a:t> </a:t>
            </a:r>
            <a:r>
              <a:rPr lang="en-US" altLang="zh-CN" dirty="0" smtClean="0">
                <a:solidFill>
                  <a:srgbClr val="C00000"/>
                </a:solidFill>
              </a:rPr>
              <a:t>--detail /dev/md0</a:t>
            </a:r>
          </a:p>
          <a:p>
            <a:pPr lvl="1">
              <a:buNone/>
            </a:pPr>
            <a:r>
              <a:rPr lang="en-US" altLang="zh-CN" dirty="0" smtClean="0"/>
              <a:t>	# </a:t>
            </a:r>
            <a:r>
              <a:rPr lang="en-US" altLang="zh-CN" dirty="0" err="1" smtClean="0"/>
              <a:t>mdadm</a:t>
            </a:r>
            <a:r>
              <a:rPr lang="en-US" altLang="zh-CN" dirty="0" smtClean="0"/>
              <a:t> </a:t>
            </a:r>
            <a:r>
              <a:rPr lang="en-US" altLang="zh-CN" dirty="0" smtClean="0">
                <a:solidFill>
                  <a:srgbClr val="C00000"/>
                </a:solidFill>
              </a:rPr>
              <a:t>-D /dev/md1</a:t>
            </a:r>
            <a:endParaRPr lang="en-US" altLang="zh-CN" dirty="0" smtClean="0"/>
          </a:p>
          <a:p>
            <a:r>
              <a:rPr lang="zh-CN" altLang="en-US" dirty="0" smtClean="0"/>
              <a:t>服务方式</a:t>
            </a:r>
            <a:endParaRPr lang="en-US" altLang="zh-CN" dirty="0" smtClean="0"/>
          </a:p>
          <a:p>
            <a:pPr lvl="1"/>
            <a:r>
              <a:rPr lang="en-US" altLang="zh-CN" dirty="0" smtClean="0"/>
              <a:t>RHEL/</a:t>
            </a:r>
            <a:r>
              <a:rPr lang="en-US" altLang="zh-CN" dirty="0" err="1" smtClean="0"/>
              <a:t>CentOS</a:t>
            </a:r>
            <a:r>
              <a:rPr lang="en-US" altLang="zh-CN" dirty="0" smtClean="0"/>
              <a:t> </a:t>
            </a:r>
            <a:r>
              <a:rPr lang="zh-CN" altLang="en-US" dirty="0" smtClean="0"/>
              <a:t>提供了</a:t>
            </a:r>
            <a:r>
              <a:rPr lang="en-US" altLang="zh-CN" dirty="0" err="1" smtClean="0">
                <a:solidFill>
                  <a:schemeClr val="accent6">
                    <a:lumMod val="75000"/>
                  </a:schemeClr>
                </a:solidFill>
              </a:rPr>
              <a:t>mdmonitor</a:t>
            </a:r>
            <a:r>
              <a:rPr lang="zh-CN" altLang="en-US" dirty="0" smtClean="0"/>
              <a:t>服务</a:t>
            </a:r>
            <a:endParaRPr lang="en-US" altLang="zh-CN" dirty="0" smtClean="0"/>
          </a:p>
          <a:p>
            <a:pPr lvl="1"/>
            <a:r>
              <a:rPr lang="zh-CN" altLang="en-US" dirty="0" smtClean="0"/>
              <a:t>启动 </a:t>
            </a:r>
            <a:r>
              <a:rPr lang="en-US" altLang="zh-CN" dirty="0" err="1" smtClean="0">
                <a:solidFill>
                  <a:schemeClr val="accent6">
                    <a:lumMod val="75000"/>
                  </a:schemeClr>
                </a:solidFill>
              </a:rPr>
              <a:t>mdmonitor</a:t>
            </a:r>
            <a:r>
              <a:rPr lang="en-US" altLang="zh-CN" dirty="0" smtClean="0">
                <a:solidFill>
                  <a:schemeClr val="accent6">
                    <a:lumMod val="75000"/>
                  </a:schemeClr>
                </a:solidFill>
              </a:rPr>
              <a:t> </a:t>
            </a:r>
            <a:r>
              <a:rPr lang="zh-CN" altLang="en-US" dirty="0" smtClean="0"/>
              <a:t>服务会帮你监控每一个</a:t>
            </a:r>
            <a:r>
              <a:rPr lang="en-US" altLang="zh-CN" dirty="0" smtClean="0"/>
              <a:t>MD</a:t>
            </a:r>
            <a:r>
              <a:rPr lang="zh-CN" altLang="en-US" dirty="0" smtClean="0"/>
              <a:t>设备</a:t>
            </a:r>
            <a:endParaRPr lang="en-US" altLang="zh-CN" dirty="0" smtClean="0"/>
          </a:p>
          <a:p>
            <a:pPr lvl="1"/>
            <a:r>
              <a:rPr lang="zh-CN" altLang="en-US" dirty="0" smtClean="0"/>
              <a:t>一旦发现某个</a:t>
            </a:r>
            <a:r>
              <a:rPr lang="en-US" altLang="zh-CN" dirty="0" smtClean="0"/>
              <a:t>MD</a:t>
            </a:r>
            <a:r>
              <a:rPr lang="zh-CN" altLang="en-US" dirty="0" smtClean="0"/>
              <a:t>磁盘故障，就会给超级用户发送提醒邮件</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100</a:t>
            </a:fld>
            <a:endParaRPr lang="en-US" altLang="zh-C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a:t>
            </a:r>
            <a:r>
              <a:rPr lang="en-US" altLang="zh-CN" dirty="0" smtClean="0"/>
              <a:t>MD</a:t>
            </a:r>
            <a:r>
              <a:rPr lang="zh-CN" altLang="en-US" dirty="0" smtClean="0"/>
              <a:t>设备故障</a:t>
            </a:r>
            <a:r>
              <a:rPr lang="en-US" altLang="zh-CN" dirty="0" smtClean="0"/>
              <a:t/>
            </a:r>
            <a:br>
              <a:rPr lang="en-US" altLang="zh-CN" dirty="0" smtClean="0"/>
            </a:br>
            <a:r>
              <a:rPr lang="en-US" altLang="zh-CN" dirty="0" smtClean="0"/>
              <a:t>——</a:t>
            </a:r>
            <a:r>
              <a:rPr lang="zh-CN" altLang="en-US" dirty="0" smtClean="0"/>
              <a:t>具备容错能力的 </a:t>
            </a:r>
            <a:r>
              <a:rPr lang="en-US" altLang="zh-CN" dirty="0" smtClean="0"/>
              <a:t>RAID1,5</a:t>
            </a:r>
            <a:endParaRPr lang="zh-CN" altLang="en-US" dirty="0"/>
          </a:p>
        </p:txBody>
      </p:sp>
      <p:sp>
        <p:nvSpPr>
          <p:cNvPr id="3" name="内容占位符 2"/>
          <p:cNvSpPr>
            <a:spLocks noGrp="1"/>
          </p:cNvSpPr>
          <p:nvPr>
            <p:ph idx="1"/>
          </p:nvPr>
        </p:nvSpPr>
        <p:spPr/>
        <p:txBody>
          <a:bodyPr/>
          <a:lstStyle/>
          <a:p>
            <a:r>
              <a:rPr lang="zh-CN" altLang="en-US" dirty="0" smtClean="0"/>
              <a:t>在线卸载出现故障的磁盘分区</a:t>
            </a:r>
          </a:p>
          <a:p>
            <a:pPr lvl="1"/>
            <a:r>
              <a:rPr lang="zh-CN" altLang="en-US" dirty="0" smtClean="0"/>
              <a:t>使用 </a:t>
            </a:r>
            <a:r>
              <a:rPr lang="en-US" altLang="zh-CN" dirty="0" err="1" smtClean="0">
                <a:solidFill>
                  <a:srgbClr val="C00000"/>
                </a:solidFill>
              </a:rPr>
              <a:t>mdadm</a:t>
            </a:r>
            <a:r>
              <a:rPr lang="en-US" altLang="zh-CN" dirty="0" smtClean="0">
                <a:solidFill>
                  <a:srgbClr val="C00000"/>
                </a:solidFill>
              </a:rPr>
              <a:t> MD_DEVICE --remove DEVICE</a:t>
            </a:r>
          </a:p>
          <a:p>
            <a:r>
              <a:rPr lang="zh-CN" altLang="en-US" dirty="0" smtClean="0"/>
              <a:t>拔出故障的磁盘驱动器</a:t>
            </a:r>
          </a:p>
          <a:p>
            <a:pPr lvl="1"/>
            <a:r>
              <a:rPr lang="zh-CN" altLang="en-US" dirty="0" smtClean="0"/>
              <a:t>若计算机不支持热插拔，必须先关机</a:t>
            </a:r>
          </a:p>
          <a:p>
            <a:r>
              <a:rPr lang="zh-CN" altLang="en-US" dirty="0" smtClean="0"/>
              <a:t>安装正常的磁盘驱动器，创建新的组成单元</a:t>
            </a:r>
          </a:p>
          <a:p>
            <a:pPr lvl="1"/>
            <a:r>
              <a:rPr lang="zh-CN" altLang="en-US" dirty="0" smtClean="0"/>
              <a:t>使用 </a:t>
            </a:r>
            <a:r>
              <a:rPr lang="en-US" altLang="zh-CN" dirty="0" err="1" smtClean="0">
                <a:solidFill>
                  <a:srgbClr val="C00000"/>
                </a:solidFill>
              </a:rPr>
              <a:t>fdisk</a:t>
            </a:r>
            <a:r>
              <a:rPr lang="en-US" altLang="zh-CN" dirty="0" smtClean="0">
                <a:solidFill>
                  <a:srgbClr val="C00000"/>
                </a:solidFill>
              </a:rPr>
              <a:t> </a:t>
            </a:r>
            <a:r>
              <a:rPr lang="zh-CN" altLang="en-US" dirty="0" smtClean="0"/>
              <a:t>命令创建新的类型为“</a:t>
            </a:r>
            <a:r>
              <a:rPr lang="en-US" altLang="zh-CN" dirty="0" err="1" smtClean="0"/>
              <a:t>fd</a:t>
            </a:r>
            <a:r>
              <a:rPr lang="zh-CN" altLang="en-US" dirty="0" smtClean="0"/>
              <a:t>”的分区</a:t>
            </a:r>
            <a:endParaRPr lang="en-US" altLang="zh-CN" dirty="0" smtClean="0"/>
          </a:p>
          <a:p>
            <a:pPr lvl="1"/>
            <a:r>
              <a:rPr lang="zh-CN" altLang="en-US" dirty="0" smtClean="0"/>
              <a:t>分区大小应该与原来的（出现故障的）一致</a:t>
            </a:r>
          </a:p>
          <a:p>
            <a:r>
              <a:rPr lang="zh-CN" altLang="en-US" dirty="0" smtClean="0"/>
              <a:t>在线加入</a:t>
            </a:r>
            <a:r>
              <a:rPr lang="en-US" altLang="zh-CN" dirty="0" smtClean="0"/>
              <a:t>MD</a:t>
            </a:r>
            <a:r>
              <a:rPr lang="zh-CN" altLang="en-US" dirty="0" smtClean="0"/>
              <a:t>设备的新的组成单元</a:t>
            </a:r>
          </a:p>
          <a:p>
            <a:pPr lvl="1"/>
            <a:r>
              <a:rPr lang="zh-CN" altLang="en-US" dirty="0" smtClean="0"/>
              <a:t>使用 </a:t>
            </a:r>
            <a:r>
              <a:rPr lang="en-US" altLang="zh-CN" dirty="0" err="1" smtClean="0">
                <a:solidFill>
                  <a:srgbClr val="C00000"/>
                </a:solidFill>
              </a:rPr>
              <a:t>mdadm</a:t>
            </a:r>
            <a:r>
              <a:rPr lang="en-US" altLang="zh-CN" dirty="0" smtClean="0">
                <a:solidFill>
                  <a:srgbClr val="C00000"/>
                </a:solidFill>
              </a:rPr>
              <a:t> MD_DEVICE --add DEVICE</a:t>
            </a:r>
            <a:endParaRPr lang="zh-CN" altLang="en-US" dirty="0">
              <a:solidFill>
                <a:srgbClr val="C0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模拟磁盘故障</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en-US" altLang="zh-CN" dirty="0" err="1" smtClean="0"/>
              <a:t>mdadm</a:t>
            </a:r>
            <a:r>
              <a:rPr lang="en-US" altLang="zh-CN" dirty="0" smtClean="0"/>
              <a:t> </a:t>
            </a:r>
            <a:r>
              <a:rPr lang="zh-CN" altLang="en-US" dirty="0" smtClean="0"/>
              <a:t>工具提供了磁盘故障仿真功能</a:t>
            </a:r>
          </a:p>
          <a:p>
            <a:pPr lvl="1"/>
            <a:r>
              <a:rPr lang="zh-CN" altLang="en-US" dirty="0" smtClean="0"/>
              <a:t>方便管理员进行故障测试，以免在故障真正出现时手足无措</a:t>
            </a:r>
          </a:p>
          <a:p>
            <a:pPr lvl="1"/>
            <a:r>
              <a:rPr lang="zh-CN" altLang="en-US" dirty="0" smtClean="0"/>
              <a:t>仅用于具有容错能力的阵列（ </a:t>
            </a:r>
            <a:r>
              <a:rPr lang="en-US" altLang="zh-CN" dirty="0" smtClean="0">
                <a:solidFill>
                  <a:srgbClr val="C00000"/>
                </a:solidFill>
              </a:rPr>
              <a:t>RAID1</a:t>
            </a:r>
            <a:r>
              <a:rPr lang="en-US" altLang="zh-CN" dirty="0" smtClean="0"/>
              <a:t> </a:t>
            </a:r>
            <a:r>
              <a:rPr lang="zh-CN" altLang="en-US" dirty="0" smtClean="0"/>
              <a:t>和 </a:t>
            </a:r>
            <a:r>
              <a:rPr lang="en-US" altLang="zh-CN" dirty="0" smtClean="0">
                <a:solidFill>
                  <a:srgbClr val="C00000"/>
                </a:solidFill>
              </a:rPr>
              <a:t>RAID5</a:t>
            </a:r>
            <a:r>
              <a:rPr lang="zh-CN" altLang="en-US" dirty="0" smtClean="0"/>
              <a:t>）</a:t>
            </a:r>
            <a:endParaRPr lang="en-US" altLang="zh-CN" dirty="0" smtClean="0"/>
          </a:p>
          <a:p>
            <a:r>
              <a:rPr lang="zh-CN" altLang="en-US" dirty="0" smtClean="0"/>
              <a:t>命令格式</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mdadm</a:t>
            </a:r>
            <a:r>
              <a:rPr lang="en-US" altLang="zh-CN" dirty="0" smtClean="0">
                <a:solidFill>
                  <a:schemeClr val="accent6">
                    <a:lumMod val="75000"/>
                  </a:schemeClr>
                </a:solidFill>
              </a:rPr>
              <a:t> &lt;MD_DEVICE&gt; --set-faulty|-f &lt;DEVICE&gt;...</a:t>
            </a:r>
          </a:p>
          <a:p>
            <a:r>
              <a:rPr lang="zh-CN" altLang="en-US" dirty="0" smtClean="0"/>
              <a:t>命令举例</a:t>
            </a:r>
            <a:endParaRPr lang="en-US" altLang="zh-CN" dirty="0" smtClean="0"/>
          </a:p>
          <a:p>
            <a:pPr lvl="1"/>
            <a:r>
              <a:rPr lang="zh-CN" altLang="en-US" dirty="0" smtClean="0"/>
              <a:t>模拟 </a:t>
            </a:r>
            <a:r>
              <a:rPr lang="en-US" altLang="zh-CN" dirty="0" smtClean="0"/>
              <a:t>/dev/md0 </a:t>
            </a:r>
            <a:r>
              <a:rPr lang="zh-CN" altLang="en-US" dirty="0" smtClean="0"/>
              <a:t>设备中的 </a:t>
            </a:r>
            <a:r>
              <a:rPr lang="en-US" altLang="zh-CN" dirty="0" smtClean="0"/>
              <a:t>/dev/sda1 </a:t>
            </a:r>
            <a:r>
              <a:rPr lang="zh-CN" altLang="en-US" dirty="0" smtClean="0"/>
              <a:t>组成单元故障</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mdadm</a:t>
            </a:r>
            <a:r>
              <a:rPr lang="en-US" altLang="zh-CN" dirty="0" smtClean="0">
                <a:solidFill>
                  <a:schemeClr val="accent6">
                    <a:lumMod val="75000"/>
                  </a:schemeClr>
                </a:solidFill>
              </a:rPr>
              <a:t>  /dev/md0  -f  /dev/sda1</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启用与停用</a:t>
            </a:r>
            <a:r>
              <a:rPr lang="en-US" altLang="zh-CN" dirty="0" smtClean="0"/>
              <a:t>MD</a:t>
            </a:r>
            <a:r>
              <a:rPr lang="zh-CN" altLang="en-US" dirty="0" smtClean="0"/>
              <a:t>设备</a:t>
            </a:r>
            <a:endParaRPr lang="zh-CN" altLang="en-US" dirty="0"/>
          </a:p>
        </p:txBody>
      </p:sp>
      <p:sp>
        <p:nvSpPr>
          <p:cNvPr id="3" name="内容占位符 2"/>
          <p:cNvSpPr>
            <a:spLocks noGrp="1"/>
          </p:cNvSpPr>
          <p:nvPr>
            <p:ph idx="1"/>
          </p:nvPr>
        </p:nvSpPr>
        <p:spPr/>
        <p:txBody>
          <a:bodyPr/>
          <a:lstStyle/>
          <a:p>
            <a:r>
              <a:rPr lang="zh-CN" altLang="en-US" dirty="0" smtClean="0"/>
              <a:t>使用</a:t>
            </a:r>
            <a:r>
              <a:rPr lang="zh-CN" altLang="en-US" dirty="0" smtClean="0">
                <a:solidFill>
                  <a:schemeClr val="accent6">
                    <a:lumMod val="75000"/>
                  </a:schemeClr>
                </a:solidFill>
              </a:rPr>
              <a:t> </a:t>
            </a:r>
            <a:r>
              <a:rPr lang="en-US" altLang="zh-CN" dirty="0" err="1" smtClean="0">
                <a:solidFill>
                  <a:schemeClr val="accent6">
                    <a:lumMod val="75000"/>
                  </a:schemeClr>
                </a:solidFill>
              </a:rPr>
              <a:t>mdadm</a:t>
            </a:r>
            <a:r>
              <a:rPr lang="en-US" altLang="zh-CN" dirty="0" smtClean="0">
                <a:solidFill>
                  <a:schemeClr val="accent6">
                    <a:lumMod val="75000"/>
                  </a:schemeClr>
                </a:solidFill>
              </a:rPr>
              <a:t> </a:t>
            </a:r>
            <a:r>
              <a:rPr lang="en-US" altLang="zh-CN" dirty="0" smtClean="0">
                <a:solidFill>
                  <a:srgbClr val="C00000"/>
                </a:solidFill>
              </a:rPr>
              <a:t>--create|-C </a:t>
            </a:r>
            <a:r>
              <a:rPr lang="zh-CN" altLang="en-US" dirty="0" smtClean="0"/>
              <a:t>命令创建</a:t>
            </a:r>
            <a:r>
              <a:rPr lang="en-US" altLang="zh-CN" dirty="0" smtClean="0"/>
              <a:t>MD</a:t>
            </a:r>
            <a:r>
              <a:rPr lang="zh-CN" altLang="en-US" dirty="0" smtClean="0"/>
              <a:t>设备时会自动启用</a:t>
            </a:r>
            <a:endParaRPr lang="en-US" altLang="zh-CN" dirty="0" smtClean="0"/>
          </a:p>
          <a:p>
            <a:r>
              <a:rPr lang="zh-CN" altLang="en-US" dirty="0" smtClean="0"/>
              <a:t>开机时会根据 </a:t>
            </a:r>
            <a:r>
              <a:rPr lang="en-US" altLang="zh-CN" dirty="0" smtClean="0">
                <a:solidFill>
                  <a:srgbClr val="002060"/>
                </a:solidFill>
              </a:rPr>
              <a:t>/etc/</a:t>
            </a:r>
            <a:r>
              <a:rPr lang="en-US" altLang="zh-CN" dirty="0" err="1" smtClean="0">
                <a:solidFill>
                  <a:srgbClr val="002060"/>
                </a:solidFill>
              </a:rPr>
              <a:t>mdadm.conf</a:t>
            </a:r>
            <a:r>
              <a:rPr lang="en-US" altLang="zh-CN" dirty="0" smtClean="0">
                <a:solidFill>
                  <a:srgbClr val="002060"/>
                </a:solidFill>
              </a:rPr>
              <a:t> </a:t>
            </a:r>
            <a:r>
              <a:rPr lang="zh-CN" altLang="en-US" dirty="0" smtClean="0"/>
              <a:t>文件的设置启动所有的</a:t>
            </a:r>
            <a:r>
              <a:rPr lang="en-US" altLang="zh-CN" dirty="0" smtClean="0"/>
              <a:t>MD</a:t>
            </a:r>
            <a:r>
              <a:rPr lang="zh-CN" altLang="en-US" dirty="0" smtClean="0"/>
              <a:t>设备</a:t>
            </a:r>
            <a:endParaRPr lang="en-US" altLang="zh-CN" dirty="0" smtClean="0"/>
          </a:p>
          <a:p>
            <a:r>
              <a:rPr lang="zh-CN" altLang="en-US" dirty="0" smtClean="0"/>
              <a:t>手工启用与停用</a:t>
            </a:r>
            <a:r>
              <a:rPr lang="en-US" altLang="zh-CN" dirty="0" smtClean="0"/>
              <a:t>MD</a:t>
            </a:r>
            <a:r>
              <a:rPr lang="zh-CN" altLang="en-US" dirty="0" smtClean="0"/>
              <a:t>设备</a:t>
            </a:r>
            <a:endParaRPr lang="en-US" altLang="zh-CN" dirty="0" smtClean="0"/>
          </a:p>
          <a:p>
            <a:pPr lvl="1"/>
            <a:r>
              <a:rPr lang="zh-CN" altLang="en-US" dirty="0" smtClean="0">
                <a:solidFill>
                  <a:schemeClr val="accent6">
                    <a:lumMod val="75000"/>
                  </a:schemeClr>
                </a:solidFill>
              </a:rPr>
              <a:t>启用：</a:t>
            </a:r>
            <a:r>
              <a:rPr lang="en-US" altLang="zh-CN" dirty="0" err="1" smtClean="0">
                <a:solidFill>
                  <a:schemeClr val="accent6">
                    <a:lumMod val="75000"/>
                  </a:schemeClr>
                </a:solidFill>
              </a:rPr>
              <a:t>mdadm</a:t>
            </a:r>
            <a:r>
              <a:rPr lang="en-US" altLang="zh-CN" dirty="0" smtClean="0">
                <a:solidFill>
                  <a:schemeClr val="accent6">
                    <a:lumMod val="75000"/>
                  </a:schemeClr>
                </a:solidFill>
              </a:rPr>
              <a:t> --assemble --scan [MD_DEVICE]</a:t>
            </a:r>
          </a:p>
          <a:p>
            <a:pPr lvl="1"/>
            <a:r>
              <a:rPr lang="zh-CN" altLang="en-US" dirty="0" smtClean="0">
                <a:solidFill>
                  <a:schemeClr val="accent6">
                    <a:lumMod val="75000"/>
                  </a:schemeClr>
                </a:solidFill>
              </a:rPr>
              <a:t>停用：</a:t>
            </a:r>
            <a:r>
              <a:rPr lang="en-US" altLang="zh-CN" dirty="0" err="1" smtClean="0">
                <a:solidFill>
                  <a:schemeClr val="accent6">
                    <a:lumMod val="75000"/>
                  </a:schemeClr>
                </a:solidFill>
              </a:rPr>
              <a:t>mdadm</a:t>
            </a:r>
            <a:r>
              <a:rPr lang="en-US" altLang="zh-CN" dirty="0" smtClean="0">
                <a:solidFill>
                  <a:schemeClr val="accent6">
                    <a:lumMod val="75000"/>
                  </a:schemeClr>
                </a:solidFill>
              </a:rPr>
              <a:t> --stop --</a:t>
            </a:r>
            <a:r>
              <a:rPr lang="en-US" altLang="zh-CN" dirty="0" err="1" smtClean="0">
                <a:solidFill>
                  <a:schemeClr val="accent6">
                    <a:lumMod val="75000"/>
                  </a:schemeClr>
                </a:solidFill>
              </a:rPr>
              <a:t>sacn</a:t>
            </a:r>
            <a:r>
              <a:rPr lang="en-US" altLang="zh-CN" dirty="0" smtClean="0">
                <a:solidFill>
                  <a:schemeClr val="accent6">
                    <a:lumMod val="75000"/>
                  </a:schemeClr>
                </a:solidFill>
              </a:rPr>
              <a:t> [MD_DEVICE]</a:t>
            </a:r>
          </a:p>
          <a:p>
            <a:pPr lvl="1"/>
            <a:r>
              <a:rPr lang="zh-CN" altLang="en-US" dirty="0" smtClean="0"/>
              <a:t>省略 </a:t>
            </a:r>
            <a:r>
              <a:rPr lang="en-US" altLang="zh-CN" dirty="0" smtClean="0"/>
              <a:t>MD_DEVICE </a:t>
            </a:r>
            <a:r>
              <a:rPr lang="zh-CN" altLang="en-US" dirty="0" smtClean="0"/>
              <a:t>时将依据 </a:t>
            </a:r>
            <a:r>
              <a:rPr lang="en-US" altLang="zh-CN" dirty="0" smtClean="0">
                <a:solidFill>
                  <a:srgbClr val="002060"/>
                </a:solidFill>
              </a:rPr>
              <a:t>/etc/</a:t>
            </a:r>
            <a:r>
              <a:rPr lang="en-US" altLang="zh-CN" dirty="0" err="1" smtClean="0">
                <a:solidFill>
                  <a:srgbClr val="002060"/>
                </a:solidFill>
              </a:rPr>
              <a:t>mdadm.conf</a:t>
            </a:r>
            <a:r>
              <a:rPr lang="en-US" altLang="zh-CN" dirty="0" smtClean="0">
                <a:solidFill>
                  <a:srgbClr val="002060"/>
                </a:solidFill>
              </a:rPr>
              <a:t> </a:t>
            </a:r>
            <a:r>
              <a:rPr lang="zh-CN" altLang="en-US" dirty="0" smtClean="0"/>
              <a:t>中的定义，启用</a:t>
            </a:r>
            <a:r>
              <a:rPr lang="en-US" altLang="zh-CN" dirty="0" smtClean="0"/>
              <a:t>/</a:t>
            </a:r>
            <a:r>
              <a:rPr lang="zh-CN" altLang="en-US" dirty="0" smtClean="0"/>
              <a:t>停用所有的</a:t>
            </a:r>
            <a:r>
              <a:rPr lang="en-US" altLang="zh-CN" dirty="0" smtClean="0"/>
              <a:t>MD</a:t>
            </a:r>
            <a:r>
              <a:rPr lang="zh-CN" altLang="en-US" dirty="0" smtClean="0"/>
              <a:t>设备</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磁盘分区工具</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分区管理工具</a:t>
            </a:r>
            <a:endParaRPr lang="zh-CN" altLang="en-US" dirty="0"/>
          </a:p>
        </p:txBody>
      </p:sp>
      <p:sp>
        <p:nvSpPr>
          <p:cNvPr id="3" name="内容占位符 2"/>
          <p:cNvSpPr>
            <a:spLocks noGrp="1"/>
          </p:cNvSpPr>
          <p:nvPr>
            <p:ph idx="1"/>
          </p:nvPr>
        </p:nvSpPr>
        <p:spPr/>
        <p:txBody>
          <a:bodyPr/>
          <a:lstStyle/>
          <a:p>
            <a:r>
              <a:rPr lang="zh-CN" altLang="en-US" dirty="0" smtClean="0"/>
              <a:t>常用的分区工具 </a:t>
            </a:r>
          </a:p>
          <a:p>
            <a:pPr lvl="1"/>
            <a:r>
              <a:rPr lang="en-US" altLang="zh-CN" dirty="0" err="1" smtClean="0"/>
              <a:t>fdisk</a:t>
            </a:r>
            <a:r>
              <a:rPr lang="en-US" altLang="zh-CN" dirty="0" smtClean="0"/>
              <a:t> </a:t>
            </a:r>
          </a:p>
          <a:p>
            <a:pPr lvl="1"/>
            <a:r>
              <a:rPr lang="en-US" altLang="zh-CN" dirty="0" err="1" smtClean="0"/>
              <a:t>sfdisk</a:t>
            </a:r>
            <a:r>
              <a:rPr lang="en-US" altLang="zh-CN" dirty="0" smtClean="0"/>
              <a:t> </a:t>
            </a:r>
          </a:p>
          <a:p>
            <a:pPr lvl="1"/>
            <a:r>
              <a:rPr lang="en-US" altLang="zh-CN" dirty="0" smtClean="0"/>
              <a:t>GNU parted</a:t>
            </a:r>
            <a:r>
              <a:rPr lang="zh-CN" altLang="en-US" dirty="0" smtClean="0"/>
              <a:t>－高级分区操作（创建、复制、调整大小等等） </a:t>
            </a:r>
          </a:p>
          <a:p>
            <a:r>
              <a:rPr lang="en-US" altLang="zh-CN" sz="2800" dirty="0" err="1" smtClean="0"/>
              <a:t>partprobe</a:t>
            </a:r>
            <a:r>
              <a:rPr lang="zh-CN" altLang="en-US" sz="2800" dirty="0" smtClean="0"/>
              <a:t>－重新设置内存中的内核分区表版本</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磁盘分区工具</a:t>
            </a:r>
            <a:r>
              <a:rPr lang="en-US" altLang="zh-CN" dirty="0" smtClean="0"/>
              <a:t>——</a:t>
            </a:r>
            <a:r>
              <a:rPr lang="en-US" altLang="zh-CN" dirty="0" err="1" smtClean="0"/>
              <a:t>fdisk</a:t>
            </a:r>
            <a:endParaRPr lang="zh-CN" altLang="en-US" dirty="0"/>
          </a:p>
        </p:txBody>
      </p:sp>
      <p:sp>
        <p:nvSpPr>
          <p:cNvPr id="3" name="内容占位符 2"/>
          <p:cNvSpPr>
            <a:spLocks noGrp="1"/>
          </p:cNvSpPr>
          <p:nvPr>
            <p:ph idx="1"/>
          </p:nvPr>
        </p:nvSpPr>
        <p:spPr>
          <a:xfrm>
            <a:off x="457200" y="1412777"/>
            <a:ext cx="8229600" cy="1944216"/>
          </a:xfrm>
        </p:spPr>
        <p:txBody>
          <a:bodyPr/>
          <a:lstStyle/>
          <a:p>
            <a:r>
              <a:rPr lang="zh-CN" altLang="en-US" sz="2800" dirty="0" smtClean="0"/>
              <a:t>进入</a:t>
            </a:r>
            <a:r>
              <a:rPr lang="en-US" altLang="zh-CN" sz="2800" dirty="0" err="1" smtClean="0"/>
              <a:t>fdisk</a:t>
            </a:r>
            <a:r>
              <a:rPr lang="zh-CN" altLang="en-US" sz="2800" dirty="0" smtClean="0"/>
              <a:t>的交互操作方式</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fdisk</a:t>
            </a:r>
            <a:r>
              <a:rPr lang="en-US" altLang="zh-CN" sz="2400" dirty="0" smtClean="0">
                <a:solidFill>
                  <a:schemeClr val="accent6">
                    <a:lumMod val="75000"/>
                  </a:schemeClr>
                </a:solidFill>
              </a:rPr>
              <a:t> &lt;</a:t>
            </a:r>
            <a:r>
              <a:rPr lang="zh-CN" altLang="en-US" sz="2400" dirty="0" smtClean="0">
                <a:solidFill>
                  <a:schemeClr val="accent6">
                    <a:lumMod val="75000"/>
                  </a:schemeClr>
                </a:solidFill>
              </a:rPr>
              <a:t>硬盘设备名</a:t>
            </a:r>
            <a:r>
              <a:rPr lang="en-US" altLang="zh-CN" sz="2400" dirty="0" smtClean="0">
                <a:solidFill>
                  <a:schemeClr val="accent6">
                    <a:lumMod val="75000"/>
                  </a:schemeClr>
                </a:solidFill>
              </a:rPr>
              <a:t>&gt; </a:t>
            </a:r>
          </a:p>
          <a:p>
            <a:r>
              <a:rPr lang="zh-CN" altLang="en-US" sz="2800" dirty="0" smtClean="0"/>
              <a:t>在命令行方式下显示指定硬盘的分区表信息</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fdisk</a:t>
            </a:r>
            <a:r>
              <a:rPr lang="en-US" altLang="zh-CN" sz="2400" dirty="0" smtClean="0">
                <a:solidFill>
                  <a:schemeClr val="accent6">
                    <a:lumMod val="75000"/>
                  </a:schemeClr>
                </a:solidFill>
              </a:rPr>
              <a:t> -l &lt;</a:t>
            </a:r>
            <a:r>
              <a:rPr lang="zh-CN" altLang="en-US" sz="2400" dirty="0" smtClean="0">
                <a:solidFill>
                  <a:schemeClr val="accent6">
                    <a:lumMod val="75000"/>
                  </a:schemeClr>
                </a:solidFill>
              </a:rPr>
              <a:t>硬盘设备名</a:t>
            </a:r>
            <a:r>
              <a:rPr lang="en-US" altLang="zh-CN" sz="2400" dirty="0" smtClean="0">
                <a:solidFill>
                  <a:schemeClr val="accent6">
                    <a:lumMod val="75000"/>
                  </a:schemeClr>
                </a:solidFill>
              </a:rPr>
              <a:t>&gt;</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graphicFrame>
        <p:nvGraphicFramePr>
          <p:cNvPr id="7" name="表格 6"/>
          <p:cNvGraphicFramePr>
            <a:graphicFrameLocks noGrp="1"/>
          </p:cNvGraphicFramePr>
          <p:nvPr/>
        </p:nvGraphicFramePr>
        <p:xfrm>
          <a:off x="539552" y="3580224"/>
          <a:ext cx="8064899" cy="2225040"/>
        </p:xfrm>
        <a:graphic>
          <a:graphicData uri="http://schemas.openxmlformats.org/drawingml/2006/table">
            <a:tbl>
              <a:tblPr firstRow="1" bandRow="1">
                <a:tableStyleId>{21E4AEA4-8DFA-4A89-87EB-49C32662AFE0}</a:tableStyleId>
              </a:tblPr>
              <a:tblGrid>
                <a:gridCol w="936104"/>
                <a:gridCol w="2736304"/>
                <a:gridCol w="1008112"/>
                <a:gridCol w="3384379"/>
              </a:tblGrid>
              <a:tr h="370840">
                <a:tc>
                  <a:txBody>
                    <a:bodyPr/>
                    <a:lstStyle/>
                    <a:p>
                      <a:pPr algn="ctr"/>
                      <a:r>
                        <a:rPr lang="zh-CN" altLang="en-US" dirty="0" smtClean="0"/>
                        <a:t>子命令</a:t>
                      </a:r>
                      <a:endParaRPr lang="zh-CN" altLang="en-US" dirty="0"/>
                    </a:p>
                  </a:txBody>
                  <a:tcPr/>
                </a:tc>
                <a:tc>
                  <a:txBody>
                    <a:bodyPr/>
                    <a:lstStyle/>
                    <a:p>
                      <a:pPr algn="ctr"/>
                      <a:r>
                        <a:rPr lang="zh-CN" altLang="en-US" dirty="0" smtClean="0"/>
                        <a:t>说明</a:t>
                      </a:r>
                      <a:endParaRPr lang="zh-CN" altLang="en-US" dirty="0"/>
                    </a:p>
                  </a:txBody>
                  <a:tcPr/>
                </a:tc>
                <a:tc>
                  <a:txBody>
                    <a:bodyPr/>
                    <a:lstStyle/>
                    <a:p>
                      <a:pPr algn="ctr"/>
                      <a:r>
                        <a:rPr lang="zh-CN" altLang="en-US" dirty="0" smtClean="0"/>
                        <a:t>子命令</a:t>
                      </a:r>
                      <a:endParaRPr lang="zh-CN" altLang="en-US" dirty="0"/>
                    </a:p>
                  </a:txBody>
                  <a:tcPr/>
                </a:tc>
                <a:tc>
                  <a:txBody>
                    <a:bodyPr/>
                    <a:lstStyle/>
                    <a:p>
                      <a:pPr algn="ctr"/>
                      <a:r>
                        <a:rPr lang="zh-CN" altLang="en-US" dirty="0" smtClean="0"/>
                        <a:t>说明</a:t>
                      </a:r>
                      <a:endParaRPr lang="zh-CN" altLang="en-US" dirty="0"/>
                    </a:p>
                  </a:txBody>
                  <a:tcPr/>
                </a:tc>
              </a:tr>
              <a:tr h="370840">
                <a:tc>
                  <a:txBody>
                    <a:bodyPr/>
                    <a:lstStyle/>
                    <a:p>
                      <a:pPr algn="ctr"/>
                      <a:r>
                        <a:rPr lang="en-US" altLang="zh-CN" dirty="0" smtClean="0">
                          <a:solidFill>
                            <a:srgbClr val="C00000"/>
                          </a:solidFill>
                        </a:rPr>
                        <a:t>a</a:t>
                      </a:r>
                      <a:endParaRPr lang="zh-CN" altLang="en-US" dirty="0">
                        <a:solidFill>
                          <a:srgbClr val="C00000"/>
                        </a:solidFill>
                      </a:endParaRPr>
                    </a:p>
                  </a:txBody>
                  <a:tcPr/>
                </a:tc>
                <a:tc>
                  <a:txBody>
                    <a:bodyPr/>
                    <a:lstStyle/>
                    <a:p>
                      <a:r>
                        <a:rPr lang="zh-CN" altLang="en-US" dirty="0" smtClean="0"/>
                        <a:t>调整硬盘的启动分区</a:t>
                      </a:r>
                      <a:endParaRPr lang="zh-CN" altLang="en-US" dirty="0"/>
                    </a:p>
                  </a:txBody>
                  <a:tcPr/>
                </a:tc>
                <a:tc>
                  <a:txBody>
                    <a:bodyPr/>
                    <a:lstStyle/>
                    <a:p>
                      <a:pPr algn="ctr"/>
                      <a:r>
                        <a:rPr lang="en-US" altLang="zh-CN" dirty="0" smtClean="0">
                          <a:solidFill>
                            <a:srgbClr val="C00000"/>
                          </a:solidFill>
                        </a:rPr>
                        <a:t>p</a:t>
                      </a:r>
                      <a:endParaRPr lang="zh-CN" altLang="en-US" dirty="0">
                        <a:solidFill>
                          <a:srgbClr val="C00000"/>
                        </a:solidFill>
                      </a:endParaRPr>
                    </a:p>
                  </a:txBody>
                  <a:tcPr/>
                </a:tc>
                <a:tc>
                  <a:txBody>
                    <a:bodyPr/>
                    <a:lstStyle/>
                    <a:p>
                      <a:r>
                        <a:rPr lang="zh-CN" altLang="en-US" dirty="0" smtClean="0"/>
                        <a:t>列出硬盘分区表</a:t>
                      </a:r>
                      <a:endParaRPr lang="zh-CN" altLang="en-US" dirty="0"/>
                    </a:p>
                  </a:txBody>
                  <a:tcPr/>
                </a:tc>
              </a:tr>
              <a:tr h="370840">
                <a:tc>
                  <a:txBody>
                    <a:bodyPr/>
                    <a:lstStyle/>
                    <a:p>
                      <a:pPr algn="ctr"/>
                      <a:r>
                        <a:rPr lang="en-US" altLang="zh-CN" dirty="0" smtClean="0">
                          <a:solidFill>
                            <a:srgbClr val="C00000"/>
                          </a:solidFill>
                        </a:rPr>
                        <a:t>d</a:t>
                      </a:r>
                      <a:endParaRPr lang="zh-CN" altLang="en-US" dirty="0">
                        <a:solidFill>
                          <a:srgbClr val="C00000"/>
                        </a:solidFill>
                      </a:endParaRPr>
                    </a:p>
                  </a:txBody>
                  <a:tcPr/>
                </a:tc>
                <a:tc>
                  <a:txBody>
                    <a:bodyPr/>
                    <a:lstStyle/>
                    <a:p>
                      <a:r>
                        <a:rPr lang="zh-CN" altLang="en-US" dirty="0" smtClean="0"/>
                        <a:t>删除一个硬盘分区</a:t>
                      </a:r>
                      <a:endParaRPr lang="zh-CN" altLang="en-US" dirty="0"/>
                    </a:p>
                  </a:txBody>
                  <a:tcPr/>
                </a:tc>
                <a:tc>
                  <a:txBody>
                    <a:bodyPr/>
                    <a:lstStyle/>
                    <a:p>
                      <a:pPr algn="ctr"/>
                      <a:r>
                        <a:rPr lang="en-US" altLang="zh-CN" dirty="0" smtClean="0">
                          <a:solidFill>
                            <a:srgbClr val="C00000"/>
                          </a:solidFill>
                        </a:rPr>
                        <a:t>q</a:t>
                      </a:r>
                      <a:endParaRPr lang="zh-CN" altLang="en-US" dirty="0">
                        <a:solidFill>
                          <a:srgbClr val="C00000"/>
                        </a:solidFill>
                      </a:endParaRPr>
                    </a:p>
                  </a:txBody>
                  <a:tcPr/>
                </a:tc>
                <a:tc>
                  <a:txBody>
                    <a:bodyPr/>
                    <a:lstStyle/>
                    <a:p>
                      <a:r>
                        <a:rPr lang="zh-CN" altLang="en-US" dirty="0" smtClean="0"/>
                        <a:t>退出</a:t>
                      </a:r>
                      <a:r>
                        <a:rPr lang="en-US" altLang="zh-CN" dirty="0" err="1" smtClean="0"/>
                        <a:t>fdisk</a:t>
                      </a:r>
                      <a:r>
                        <a:rPr lang="zh-CN" altLang="en-US" dirty="0" smtClean="0"/>
                        <a:t>，不保存更改</a:t>
                      </a:r>
                      <a:endParaRPr lang="zh-CN" altLang="en-US" dirty="0"/>
                    </a:p>
                  </a:txBody>
                  <a:tcPr/>
                </a:tc>
              </a:tr>
              <a:tr h="370840">
                <a:tc>
                  <a:txBody>
                    <a:bodyPr/>
                    <a:lstStyle/>
                    <a:p>
                      <a:pPr algn="ctr"/>
                      <a:r>
                        <a:rPr lang="en-US" altLang="zh-CN" dirty="0" smtClean="0">
                          <a:solidFill>
                            <a:srgbClr val="C00000"/>
                          </a:solidFill>
                        </a:rPr>
                        <a:t>l</a:t>
                      </a:r>
                      <a:endParaRPr lang="zh-CN" altLang="en-US" dirty="0">
                        <a:solidFill>
                          <a:srgbClr val="C00000"/>
                        </a:solidFill>
                      </a:endParaRPr>
                    </a:p>
                  </a:txBody>
                  <a:tcPr/>
                </a:tc>
                <a:tc>
                  <a:txBody>
                    <a:bodyPr/>
                    <a:lstStyle/>
                    <a:p>
                      <a:r>
                        <a:rPr lang="zh-CN" altLang="en-US" dirty="0" smtClean="0"/>
                        <a:t>列出所有支持的分区类型</a:t>
                      </a:r>
                      <a:endParaRPr lang="zh-CN" altLang="en-US" dirty="0"/>
                    </a:p>
                  </a:txBody>
                  <a:tcPr/>
                </a:tc>
                <a:tc>
                  <a:txBody>
                    <a:bodyPr/>
                    <a:lstStyle/>
                    <a:p>
                      <a:pPr algn="ctr"/>
                      <a:r>
                        <a:rPr lang="en-US" altLang="zh-CN" dirty="0" smtClean="0">
                          <a:solidFill>
                            <a:srgbClr val="C00000"/>
                          </a:solidFill>
                        </a:rPr>
                        <a:t>t</a:t>
                      </a:r>
                      <a:endParaRPr lang="zh-CN" altLang="en-US" dirty="0">
                        <a:solidFill>
                          <a:srgbClr val="C00000"/>
                        </a:solidFill>
                      </a:endParaRPr>
                    </a:p>
                  </a:txBody>
                  <a:tcPr/>
                </a:tc>
                <a:tc>
                  <a:txBody>
                    <a:bodyPr/>
                    <a:lstStyle/>
                    <a:p>
                      <a:r>
                        <a:rPr lang="zh-CN" altLang="en-US" dirty="0" smtClean="0"/>
                        <a:t>更改分区类型</a:t>
                      </a:r>
                      <a:endParaRPr lang="zh-CN" altLang="en-US" dirty="0"/>
                    </a:p>
                  </a:txBody>
                  <a:tcPr/>
                </a:tc>
              </a:tr>
              <a:tr h="370840">
                <a:tc>
                  <a:txBody>
                    <a:bodyPr/>
                    <a:lstStyle/>
                    <a:p>
                      <a:pPr algn="ctr"/>
                      <a:r>
                        <a:rPr lang="en-US" altLang="zh-CN" dirty="0" smtClean="0">
                          <a:solidFill>
                            <a:srgbClr val="C00000"/>
                          </a:solidFill>
                        </a:rPr>
                        <a:t>m</a:t>
                      </a:r>
                      <a:endParaRPr lang="zh-CN" altLang="en-US" dirty="0">
                        <a:solidFill>
                          <a:srgbClr val="C00000"/>
                        </a:solidFill>
                      </a:endParaRPr>
                    </a:p>
                  </a:txBody>
                  <a:tcPr/>
                </a:tc>
                <a:tc>
                  <a:txBody>
                    <a:bodyPr/>
                    <a:lstStyle/>
                    <a:p>
                      <a:r>
                        <a:rPr lang="zh-CN" altLang="en-US" dirty="0" smtClean="0"/>
                        <a:t>列出所有命令</a:t>
                      </a:r>
                      <a:endParaRPr lang="zh-CN" altLang="en-US" dirty="0"/>
                    </a:p>
                  </a:txBody>
                  <a:tcPr/>
                </a:tc>
                <a:tc>
                  <a:txBody>
                    <a:bodyPr/>
                    <a:lstStyle/>
                    <a:p>
                      <a:pPr algn="ctr"/>
                      <a:r>
                        <a:rPr lang="en-US" altLang="zh-CN" dirty="0" smtClean="0">
                          <a:solidFill>
                            <a:srgbClr val="C00000"/>
                          </a:solidFill>
                        </a:rPr>
                        <a:t>u</a:t>
                      </a:r>
                      <a:endParaRPr lang="zh-CN" altLang="en-US" dirty="0">
                        <a:solidFill>
                          <a:srgbClr val="C00000"/>
                        </a:solidFill>
                      </a:endParaRPr>
                    </a:p>
                  </a:txBody>
                  <a:tcPr/>
                </a:tc>
                <a:tc>
                  <a:txBody>
                    <a:bodyPr/>
                    <a:lstStyle/>
                    <a:p>
                      <a:r>
                        <a:rPr lang="zh-CN" altLang="en-US" dirty="0" smtClean="0"/>
                        <a:t>切换所显示的分区大小的单位</a:t>
                      </a:r>
                      <a:endParaRPr lang="zh-CN" altLang="en-US" dirty="0"/>
                    </a:p>
                  </a:txBody>
                  <a:tcPr/>
                </a:tc>
              </a:tr>
              <a:tr h="370840">
                <a:tc>
                  <a:txBody>
                    <a:bodyPr/>
                    <a:lstStyle/>
                    <a:p>
                      <a:pPr algn="ctr"/>
                      <a:r>
                        <a:rPr lang="en-US" altLang="zh-CN" dirty="0" smtClean="0">
                          <a:solidFill>
                            <a:srgbClr val="C00000"/>
                          </a:solidFill>
                        </a:rPr>
                        <a:t>n</a:t>
                      </a:r>
                      <a:endParaRPr lang="zh-CN" altLang="en-US" dirty="0">
                        <a:solidFill>
                          <a:srgbClr val="C00000"/>
                        </a:solidFill>
                      </a:endParaRPr>
                    </a:p>
                  </a:txBody>
                  <a:tcPr/>
                </a:tc>
                <a:tc>
                  <a:txBody>
                    <a:bodyPr/>
                    <a:lstStyle/>
                    <a:p>
                      <a:r>
                        <a:rPr lang="zh-CN" altLang="en-US" dirty="0" smtClean="0"/>
                        <a:t>创建一个新的分区</a:t>
                      </a:r>
                      <a:endParaRPr lang="zh-CN" altLang="en-US" dirty="0"/>
                    </a:p>
                  </a:txBody>
                  <a:tcPr/>
                </a:tc>
                <a:tc>
                  <a:txBody>
                    <a:bodyPr/>
                    <a:lstStyle/>
                    <a:p>
                      <a:pPr algn="ctr"/>
                      <a:r>
                        <a:rPr lang="en-US" altLang="zh-CN" dirty="0" smtClean="0">
                          <a:solidFill>
                            <a:srgbClr val="C00000"/>
                          </a:solidFill>
                        </a:rPr>
                        <a:t>w</a:t>
                      </a:r>
                      <a:endParaRPr lang="zh-CN" altLang="en-US" dirty="0">
                        <a:solidFill>
                          <a:srgbClr val="C00000"/>
                        </a:solidFill>
                      </a:endParaRPr>
                    </a:p>
                  </a:txBody>
                  <a:tcPr/>
                </a:tc>
                <a:tc>
                  <a:txBody>
                    <a:bodyPr/>
                    <a:lstStyle/>
                    <a:p>
                      <a:r>
                        <a:rPr lang="zh-CN" altLang="en-US" dirty="0" smtClean="0"/>
                        <a:t>把设置写入硬盘分区表之后退出</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磁盘分区工具</a:t>
            </a:r>
            <a:r>
              <a:rPr lang="en-US" altLang="zh-CN" dirty="0" smtClean="0"/>
              <a:t>——parted</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sz="2800" dirty="0" smtClean="0"/>
              <a:t>交互模式</a:t>
            </a:r>
            <a:endParaRPr lang="en-US" altLang="zh-CN" sz="2800" dirty="0" smtClean="0"/>
          </a:p>
          <a:p>
            <a:pPr lvl="1">
              <a:buNone/>
            </a:pPr>
            <a:r>
              <a:rPr lang="en-US" altLang="zh-CN" sz="2400" dirty="0" smtClean="0">
                <a:solidFill>
                  <a:schemeClr val="accent6">
                    <a:lumMod val="75000"/>
                  </a:schemeClr>
                </a:solidFill>
              </a:rPr>
              <a:t># parted [</a:t>
            </a:r>
            <a:r>
              <a:rPr lang="zh-CN" altLang="en-US" sz="2400" dirty="0" smtClean="0">
                <a:solidFill>
                  <a:schemeClr val="accent6">
                    <a:lumMod val="75000"/>
                  </a:schemeClr>
                </a:solidFill>
              </a:rPr>
              <a:t>选项</a:t>
            </a:r>
            <a:r>
              <a:rPr lang="en-US" altLang="zh-CN" sz="2400" dirty="0" smtClean="0">
                <a:solidFill>
                  <a:schemeClr val="accent6">
                    <a:lumMod val="75000"/>
                  </a:schemeClr>
                </a:solidFill>
              </a:rPr>
              <a:t>] &lt;</a:t>
            </a:r>
            <a:r>
              <a:rPr lang="zh-CN" altLang="en-US" sz="2400" dirty="0" smtClean="0">
                <a:solidFill>
                  <a:schemeClr val="accent6">
                    <a:lumMod val="75000"/>
                  </a:schemeClr>
                </a:solidFill>
              </a:rPr>
              <a:t>硬盘设备名</a:t>
            </a:r>
            <a:r>
              <a:rPr lang="en-US" altLang="zh-CN" sz="2400" dirty="0" smtClean="0">
                <a:solidFill>
                  <a:schemeClr val="accent6">
                    <a:lumMod val="75000"/>
                  </a:schemeClr>
                </a:solidFill>
              </a:rPr>
              <a:t>&gt; </a:t>
            </a:r>
          </a:p>
          <a:p>
            <a:r>
              <a:rPr lang="zh-CN" altLang="en-US" sz="2800" dirty="0" smtClean="0"/>
              <a:t>命令行模式</a:t>
            </a:r>
            <a:endParaRPr lang="en-US" altLang="zh-CN" sz="2800" dirty="0" smtClean="0"/>
          </a:p>
          <a:p>
            <a:pPr lvl="1">
              <a:buNone/>
            </a:pPr>
            <a:r>
              <a:rPr lang="en-US" altLang="zh-CN" sz="2400" dirty="0" smtClean="0">
                <a:solidFill>
                  <a:schemeClr val="accent6">
                    <a:lumMod val="75000"/>
                  </a:schemeClr>
                </a:solidFill>
              </a:rPr>
              <a:t># parted [</a:t>
            </a:r>
            <a:r>
              <a:rPr lang="zh-CN" altLang="en-US" sz="2400" dirty="0" smtClean="0">
                <a:solidFill>
                  <a:schemeClr val="accent6">
                    <a:lumMod val="75000"/>
                  </a:schemeClr>
                </a:solidFill>
              </a:rPr>
              <a:t>选项</a:t>
            </a:r>
            <a:r>
              <a:rPr lang="en-US" altLang="zh-CN" sz="2400" dirty="0" smtClean="0">
                <a:solidFill>
                  <a:schemeClr val="accent6">
                    <a:lumMod val="75000"/>
                  </a:schemeClr>
                </a:solidFill>
              </a:rPr>
              <a:t>] &lt;</a:t>
            </a:r>
            <a:r>
              <a:rPr lang="zh-CN" altLang="en-US" sz="2400" dirty="0" smtClean="0">
                <a:solidFill>
                  <a:schemeClr val="accent6">
                    <a:lumMod val="75000"/>
                  </a:schemeClr>
                </a:solidFill>
              </a:rPr>
              <a:t>硬盘设备名</a:t>
            </a:r>
            <a:r>
              <a:rPr lang="en-US" altLang="zh-CN" sz="2400" dirty="0" smtClean="0">
                <a:solidFill>
                  <a:schemeClr val="accent6">
                    <a:lumMod val="75000"/>
                  </a:schemeClr>
                </a:solidFill>
              </a:rPr>
              <a:t>&gt; &lt;</a:t>
            </a:r>
            <a:r>
              <a:rPr lang="zh-CN" altLang="en-US" sz="2400" dirty="0" smtClean="0">
                <a:solidFill>
                  <a:schemeClr val="accent6">
                    <a:lumMod val="75000"/>
                  </a:schemeClr>
                </a:solidFill>
              </a:rPr>
              <a:t>子命令</a:t>
            </a:r>
            <a:r>
              <a:rPr lang="en-US" altLang="zh-CN" sz="2400" dirty="0" smtClean="0">
                <a:solidFill>
                  <a:schemeClr val="accent6">
                    <a:lumMod val="75000"/>
                  </a:schemeClr>
                </a:solidFill>
              </a:rPr>
              <a:t>&gt; [&lt;</a:t>
            </a:r>
            <a:r>
              <a:rPr lang="zh-CN" altLang="en-US" sz="2400" dirty="0" smtClean="0">
                <a:solidFill>
                  <a:schemeClr val="accent6">
                    <a:lumMod val="75000"/>
                  </a:schemeClr>
                </a:solidFill>
              </a:rPr>
              <a:t>子命令参数</a:t>
            </a:r>
            <a:r>
              <a:rPr lang="en-US" altLang="zh-CN" sz="2400" dirty="0" smtClean="0">
                <a:solidFill>
                  <a:schemeClr val="accent6">
                    <a:lumMod val="75000"/>
                  </a:schemeClr>
                </a:solidFill>
              </a:rPr>
              <a:t>&gt;]</a:t>
            </a:r>
          </a:p>
          <a:p>
            <a:pPr lvl="1"/>
            <a:r>
              <a:rPr lang="zh-CN" altLang="en-US" sz="2400" dirty="0" smtClean="0">
                <a:solidFill>
                  <a:schemeClr val="accent6">
                    <a:lumMod val="75000"/>
                  </a:schemeClr>
                </a:solidFill>
              </a:rPr>
              <a:t>子命令</a:t>
            </a:r>
            <a:endParaRPr lang="en-US" altLang="zh-CN" sz="2400" dirty="0" smtClean="0">
              <a:solidFill>
                <a:schemeClr val="accent6">
                  <a:lumMod val="75000"/>
                </a:schemeClr>
              </a:solidFill>
            </a:endParaRPr>
          </a:p>
          <a:p>
            <a:pPr lvl="2"/>
            <a:r>
              <a:rPr lang="zh-CN" altLang="en-US" sz="2000" dirty="0" smtClean="0">
                <a:solidFill>
                  <a:schemeClr val="accent6">
                    <a:lumMod val="75000"/>
                  </a:schemeClr>
                </a:solidFill>
              </a:rPr>
              <a:t>打印帮助信息：</a:t>
            </a:r>
            <a:r>
              <a:rPr lang="en-US" altLang="zh-CN" sz="2000" dirty="0" smtClean="0">
                <a:solidFill>
                  <a:schemeClr val="accent6">
                    <a:lumMod val="75000"/>
                  </a:schemeClr>
                </a:solidFill>
              </a:rPr>
              <a:t>help [COMMAND] </a:t>
            </a:r>
          </a:p>
          <a:p>
            <a:pPr lvl="2"/>
            <a:r>
              <a:rPr lang="zh-CN" altLang="en-US" sz="2000" dirty="0" smtClean="0">
                <a:solidFill>
                  <a:schemeClr val="accent6">
                    <a:lumMod val="75000"/>
                  </a:schemeClr>
                </a:solidFill>
              </a:rPr>
              <a:t>显示分区表： </a:t>
            </a:r>
            <a:r>
              <a:rPr lang="en-US" altLang="zh-CN" sz="2000" dirty="0" smtClean="0">
                <a:solidFill>
                  <a:schemeClr val="accent6">
                    <a:lumMod val="75000"/>
                  </a:schemeClr>
                </a:solidFill>
              </a:rPr>
              <a:t>print [</a:t>
            </a:r>
            <a:r>
              <a:rPr lang="en-US" altLang="zh-CN" sz="2000" dirty="0" err="1" smtClean="0">
                <a:solidFill>
                  <a:schemeClr val="accent6">
                    <a:lumMod val="75000"/>
                  </a:schemeClr>
                </a:solidFill>
              </a:rPr>
              <a:t>free|NUMBER|all</a:t>
            </a:r>
            <a:r>
              <a:rPr lang="en-US" altLang="zh-CN" sz="2000" dirty="0" smtClean="0">
                <a:solidFill>
                  <a:schemeClr val="accent6">
                    <a:lumMod val="75000"/>
                  </a:schemeClr>
                </a:solidFill>
              </a:rPr>
              <a:t>]</a:t>
            </a:r>
          </a:p>
          <a:p>
            <a:pPr lvl="2"/>
            <a:r>
              <a:rPr lang="zh-CN" altLang="en-US" sz="2000" dirty="0" smtClean="0">
                <a:solidFill>
                  <a:schemeClr val="accent6">
                    <a:lumMod val="75000"/>
                  </a:schemeClr>
                </a:solidFill>
              </a:rPr>
              <a:t>创建新分区：</a:t>
            </a:r>
            <a:r>
              <a:rPr lang="en-US" altLang="zh-CN" sz="2000" dirty="0" err="1" smtClean="0">
                <a:solidFill>
                  <a:schemeClr val="accent6">
                    <a:lumMod val="75000"/>
                  </a:schemeClr>
                </a:solidFill>
              </a:rPr>
              <a:t>mkpart</a:t>
            </a:r>
            <a:r>
              <a:rPr lang="en-US" altLang="zh-CN" sz="2000" dirty="0" smtClean="0">
                <a:solidFill>
                  <a:schemeClr val="accent6">
                    <a:lumMod val="75000"/>
                  </a:schemeClr>
                </a:solidFill>
              </a:rPr>
              <a:t> PART-TYPE [FS-TYPE] START END </a:t>
            </a:r>
          </a:p>
          <a:p>
            <a:pPr lvl="2"/>
            <a:r>
              <a:rPr lang="zh-CN" altLang="en-US" sz="2000" dirty="0" smtClean="0">
                <a:solidFill>
                  <a:schemeClr val="accent6">
                    <a:lumMod val="75000"/>
                  </a:schemeClr>
                </a:solidFill>
              </a:rPr>
              <a:t>删除指定分区：</a:t>
            </a:r>
            <a:r>
              <a:rPr lang="en-US" altLang="zh-CN" sz="2000" dirty="0" err="1" smtClean="0">
                <a:solidFill>
                  <a:schemeClr val="accent6">
                    <a:lumMod val="75000"/>
                  </a:schemeClr>
                </a:solidFill>
              </a:rPr>
              <a:t>rm</a:t>
            </a:r>
            <a:r>
              <a:rPr lang="en-US" altLang="zh-CN" sz="2000" dirty="0" smtClean="0">
                <a:solidFill>
                  <a:schemeClr val="accent6">
                    <a:lumMod val="75000"/>
                  </a:schemeClr>
                </a:solidFill>
              </a:rPr>
              <a:t> NUMBER</a:t>
            </a:r>
          </a:p>
          <a:p>
            <a:pPr lvl="2"/>
            <a:r>
              <a:rPr lang="zh-CN" altLang="en-US" sz="2000" dirty="0" smtClean="0">
                <a:solidFill>
                  <a:schemeClr val="accent6">
                    <a:lumMod val="75000"/>
                  </a:schemeClr>
                </a:solidFill>
              </a:rPr>
              <a:t>设置分区标记：</a:t>
            </a:r>
            <a:r>
              <a:rPr lang="en-US" altLang="zh-CN" sz="2000" dirty="0" smtClean="0">
                <a:solidFill>
                  <a:schemeClr val="accent6">
                    <a:lumMod val="75000"/>
                  </a:schemeClr>
                </a:solidFill>
              </a:rPr>
              <a:t>set NUMBER FLAG STATE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静态分区的缺点</a:t>
            </a:r>
            <a:endParaRPr lang="zh-CN" altLang="en-US" dirty="0"/>
          </a:p>
        </p:txBody>
      </p:sp>
      <p:sp>
        <p:nvSpPr>
          <p:cNvPr id="3" name="内容占位符 2"/>
          <p:cNvSpPr>
            <a:spLocks noGrp="1"/>
          </p:cNvSpPr>
          <p:nvPr>
            <p:ph idx="1"/>
          </p:nvPr>
        </p:nvSpPr>
        <p:spPr/>
        <p:txBody>
          <a:bodyPr/>
          <a:lstStyle/>
          <a:p>
            <a:pPr>
              <a:lnSpc>
                <a:spcPct val="80000"/>
              </a:lnSpc>
            </a:pPr>
            <a:r>
              <a:rPr lang="zh-CN" altLang="en-US" sz="2800" dirty="0" smtClean="0"/>
              <a:t>在安装 </a:t>
            </a:r>
            <a:r>
              <a:rPr lang="en-US" altLang="zh-CN" sz="2800" dirty="0" smtClean="0"/>
              <a:t>Linux </a:t>
            </a:r>
            <a:r>
              <a:rPr lang="zh-CN" altLang="en-US" sz="2800" dirty="0" smtClean="0"/>
              <a:t>的过程中如何正确地评估各分区大小是一个难题，因为系统管理员不但要考虑到当前某个分区需要的容量，还要预见该分区以后可能需要的容量的最大值。 </a:t>
            </a:r>
          </a:p>
          <a:p>
            <a:pPr>
              <a:lnSpc>
                <a:spcPct val="80000"/>
              </a:lnSpc>
            </a:pPr>
            <a:r>
              <a:rPr lang="zh-CN" altLang="en-US" sz="2800" dirty="0" smtClean="0"/>
              <a:t>某个分区空间耗尽时，通常的解决方法是：</a:t>
            </a:r>
          </a:p>
          <a:p>
            <a:pPr lvl="1">
              <a:lnSpc>
                <a:spcPct val="80000"/>
              </a:lnSpc>
            </a:pPr>
            <a:r>
              <a:rPr lang="zh-CN" altLang="en-US" dirty="0" smtClean="0"/>
              <a:t>使用符号链接 </a:t>
            </a:r>
            <a:r>
              <a:rPr lang="en-US" altLang="zh-CN" dirty="0" smtClean="0"/>
              <a:t>—— </a:t>
            </a:r>
            <a:r>
              <a:rPr lang="zh-CN" altLang="en-US" dirty="0" smtClean="0"/>
              <a:t>破坏了 </a:t>
            </a:r>
            <a:r>
              <a:rPr lang="en-US" altLang="zh-CN" dirty="0" smtClean="0"/>
              <a:t>Linux </a:t>
            </a:r>
            <a:r>
              <a:rPr lang="zh-CN" altLang="en-US" dirty="0" smtClean="0"/>
              <a:t>文件系统的标准结构</a:t>
            </a:r>
          </a:p>
          <a:p>
            <a:pPr lvl="1">
              <a:lnSpc>
                <a:spcPct val="80000"/>
              </a:lnSpc>
            </a:pPr>
            <a:r>
              <a:rPr lang="zh-CN" altLang="en-US" dirty="0" smtClean="0"/>
              <a:t>使用调整分区大小的工具 </a:t>
            </a:r>
            <a:r>
              <a:rPr lang="en-US" altLang="zh-CN" dirty="0" smtClean="0"/>
              <a:t>(</a:t>
            </a:r>
            <a:r>
              <a:rPr lang="zh-CN" altLang="en-US" dirty="0" smtClean="0"/>
              <a:t>如：</a:t>
            </a:r>
            <a:r>
              <a:rPr lang="en-US" altLang="zh-CN" dirty="0" err="1" smtClean="0"/>
              <a:t>Patition</a:t>
            </a:r>
            <a:r>
              <a:rPr lang="en-US" altLang="zh-CN" dirty="0" smtClean="0"/>
              <a:t> Magic </a:t>
            </a:r>
            <a:r>
              <a:rPr lang="zh-CN" altLang="en-US" dirty="0" smtClean="0"/>
              <a:t>等</a:t>
            </a:r>
            <a:r>
              <a:rPr lang="en-US" altLang="zh-CN" dirty="0" smtClean="0"/>
              <a:t>) —— </a:t>
            </a:r>
            <a:r>
              <a:rPr lang="zh-CN" altLang="en-US" dirty="0" smtClean="0"/>
              <a:t>必须停机一段时间进行调整</a:t>
            </a:r>
          </a:p>
          <a:p>
            <a:pPr lvl="1">
              <a:lnSpc>
                <a:spcPct val="80000"/>
              </a:lnSpc>
            </a:pPr>
            <a:r>
              <a:rPr lang="zh-CN" altLang="en-US" dirty="0" smtClean="0"/>
              <a:t>备份整个系统、清除硬盘、重新对硬盘分区，然后恢复数据到新分区 </a:t>
            </a:r>
            <a:r>
              <a:rPr lang="en-US" altLang="zh-CN" dirty="0" smtClean="0"/>
              <a:t>—— </a:t>
            </a:r>
            <a:r>
              <a:rPr lang="zh-CN" altLang="en-US" dirty="0" smtClean="0"/>
              <a:t>必须停机一段时间进行恢复操作</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a:t>
            </a:r>
            <a:r>
              <a:rPr lang="zh-CN" altLang="en-US" dirty="0" smtClean="0"/>
              <a:t>的相关概念</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16</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什么是逻辑卷管理器</a:t>
            </a:r>
            <a:endParaRPr lang="zh-CN" altLang="en-US" dirty="0"/>
          </a:p>
        </p:txBody>
      </p:sp>
      <p:sp>
        <p:nvSpPr>
          <p:cNvPr id="3" name="内容占位符 2"/>
          <p:cNvSpPr>
            <a:spLocks noGrp="1"/>
          </p:cNvSpPr>
          <p:nvPr>
            <p:ph idx="1"/>
          </p:nvPr>
        </p:nvSpPr>
        <p:spPr/>
        <p:txBody>
          <a:bodyPr/>
          <a:lstStyle/>
          <a:p>
            <a:r>
              <a:rPr lang="en-US" altLang="zh-CN" dirty="0" smtClean="0"/>
              <a:t>LVM </a:t>
            </a:r>
            <a:r>
              <a:rPr lang="zh-CN" altLang="en-US" dirty="0" smtClean="0"/>
              <a:t>是逻辑盘卷管理（</a:t>
            </a:r>
            <a:r>
              <a:rPr lang="en-US" altLang="zh-CN" dirty="0" smtClean="0"/>
              <a:t>Logical Volume Manager</a:t>
            </a:r>
            <a:r>
              <a:rPr lang="zh-CN" altLang="en-US" dirty="0" smtClean="0"/>
              <a:t>）的简称，它是 </a:t>
            </a:r>
            <a:r>
              <a:rPr lang="en-US" altLang="zh-CN" dirty="0" smtClean="0"/>
              <a:t>Linux </a:t>
            </a:r>
            <a:r>
              <a:rPr lang="zh-CN" altLang="en-US" dirty="0" smtClean="0"/>
              <a:t>环境下对卷进行方便操作的抽象层。</a:t>
            </a:r>
            <a:endParaRPr lang="en-US" altLang="zh-CN" dirty="0" smtClean="0"/>
          </a:p>
          <a:p>
            <a:r>
              <a:rPr lang="en-US" altLang="zh-CN" dirty="0" smtClean="0"/>
              <a:t>LVM </a:t>
            </a:r>
            <a:r>
              <a:rPr lang="zh-CN" altLang="en-US" dirty="0" smtClean="0"/>
              <a:t>是建立在硬盘和分区之上的一个逻辑层，来为文件系统屏蔽下层磁盘分区布局，从而提高磁盘分区管理的灵活性。</a:t>
            </a:r>
          </a:p>
          <a:p>
            <a:r>
              <a:rPr lang="en-US" altLang="zh-CN" dirty="0" smtClean="0"/>
              <a:t>LVM</a:t>
            </a:r>
            <a:r>
              <a:rPr lang="zh-CN" altLang="en-US" dirty="0" smtClean="0"/>
              <a:t>允许在多个物理设备间重新组织文件系统，包括重新设定文件系统的大小。</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LVM</a:t>
            </a:r>
            <a:endParaRPr lang="zh-CN" altLang="en-US" dirty="0"/>
          </a:p>
        </p:txBody>
      </p:sp>
      <p:sp>
        <p:nvSpPr>
          <p:cNvPr id="3" name="内容占位符 2"/>
          <p:cNvSpPr>
            <a:spLocks noGrp="1"/>
          </p:cNvSpPr>
          <p:nvPr>
            <p:ph idx="1"/>
          </p:nvPr>
        </p:nvSpPr>
        <p:spPr>
          <a:xfrm>
            <a:off x="457200" y="1412776"/>
            <a:ext cx="8229600" cy="4718149"/>
          </a:xfrm>
        </p:spPr>
        <p:txBody>
          <a:bodyPr/>
          <a:lstStyle/>
          <a:p>
            <a:pPr>
              <a:lnSpc>
                <a:spcPct val="90000"/>
              </a:lnSpc>
            </a:pPr>
            <a:r>
              <a:rPr lang="zh-CN" altLang="en-US" sz="3200" dirty="0" smtClean="0"/>
              <a:t>通过 </a:t>
            </a:r>
            <a:r>
              <a:rPr lang="en-US" altLang="zh-CN" sz="3200" dirty="0" smtClean="0"/>
              <a:t>LVM </a:t>
            </a:r>
            <a:r>
              <a:rPr lang="zh-CN" altLang="en-US" sz="3200" dirty="0" smtClean="0"/>
              <a:t>可以轻松管理磁盘分区，如：将若干个磁盘分区连接为一个整块的卷组（</a:t>
            </a:r>
            <a:r>
              <a:rPr lang="en-US" altLang="zh-CN" sz="3200" dirty="0" smtClean="0"/>
              <a:t>volume group</a:t>
            </a:r>
            <a:r>
              <a:rPr lang="zh-CN" altLang="en-US" sz="3200" dirty="0" smtClean="0"/>
              <a:t>），形成一个存储池。</a:t>
            </a:r>
          </a:p>
          <a:p>
            <a:pPr>
              <a:lnSpc>
                <a:spcPct val="90000"/>
              </a:lnSpc>
            </a:pPr>
            <a:r>
              <a:rPr lang="zh-CN" altLang="en-US" sz="3200" dirty="0" smtClean="0"/>
              <a:t>可以在卷组中随意创建逻辑卷（</a:t>
            </a:r>
            <a:r>
              <a:rPr lang="en-US" altLang="zh-CN" sz="3200" dirty="0" smtClean="0"/>
              <a:t>logical volumes</a:t>
            </a:r>
            <a:r>
              <a:rPr lang="zh-CN" altLang="en-US" sz="3200" dirty="0" smtClean="0"/>
              <a:t>），并进一步在逻辑卷上创建文件系统。</a:t>
            </a:r>
          </a:p>
          <a:p>
            <a:pPr>
              <a:lnSpc>
                <a:spcPct val="90000"/>
              </a:lnSpc>
            </a:pPr>
            <a:r>
              <a:rPr lang="zh-CN" altLang="en-US" sz="3200" dirty="0" smtClean="0"/>
              <a:t>通过 </a:t>
            </a:r>
            <a:r>
              <a:rPr lang="en-US" altLang="zh-CN" sz="3200" dirty="0" smtClean="0"/>
              <a:t>LVM </a:t>
            </a:r>
            <a:r>
              <a:rPr lang="zh-CN" altLang="en-US" sz="3200" dirty="0" smtClean="0"/>
              <a:t>可以方便的调整存储卷组的大小，并且可以对磁盘存储按照组的方式进行命名、管理和分配。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Calibri" pitchFamily="34" charset="0"/>
                <a:ea typeface="宋体" pitchFamily="2" charset="-122"/>
              </a:rPr>
              <a:t>LVM </a:t>
            </a:r>
            <a:r>
              <a:rPr lang="zh-CN" altLang="en-US" dirty="0" smtClean="0">
                <a:latin typeface="Calibri" pitchFamily="34" charset="0"/>
                <a:ea typeface="宋体" pitchFamily="2" charset="-122"/>
              </a:rPr>
              <a:t>结构图</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
        <p:nvSpPr>
          <p:cNvPr id="7" name="内容占位符 2"/>
          <p:cNvSpPr>
            <a:spLocks noGrp="1"/>
          </p:cNvSpPr>
          <p:nvPr>
            <p:ph idx="1"/>
          </p:nvPr>
        </p:nvSpPr>
        <p:spPr>
          <a:xfrm>
            <a:off x="6443836" y="1052736"/>
            <a:ext cx="1944216" cy="4997450"/>
          </a:xfrm>
        </p:spPr>
        <p:txBody>
          <a:bodyPr/>
          <a:lstStyle/>
          <a:p>
            <a:pPr marL="0" indent="0">
              <a:buFont typeface="Arial" pitchFamily="34" charset="0"/>
              <a:buNone/>
            </a:pPr>
            <a:r>
              <a:rPr lang="en-US" altLang="zh-CN" dirty="0" smtClean="0">
                <a:latin typeface="Calibri" pitchFamily="34" charset="0"/>
                <a:ea typeface="宋体" pitchFamily="2" charset="-122"/>
              </a:rPr>
              <a:t>                                                                                                                                                                        </a:t>
            </a:r>
            <a:r>
              <a:rPr lang="zh-CN" altLang="en-US" sz="1800" dirty="0" smtClean="0">
                <a:latin typeface="Calibri" pitchFamily="34" charset="0"/>
                <a:ea typeface="宋体" pitchFamily="2" charset="-122"/>
              </a:rPr>
              <a:t>物理分区阶段</a:t>
            </a:r>
            <a:endParaRPr lang="en-US" altLang="zh-CN" sz="1800" dirty="0" smtClean="0">
              <a:latin typeface="Calibri" pitchFamily="34" charset="0"/>
              <a:ea typeface="宋体" pitchFamily="2" charset="-122"/>
            </a:endParaRPr>
          </a:p>
          <a:p>
            <a:pPr marL="0" indent="0">
              <a:buFont typeface="Arial" pitchFamily="34" charset="0"/>
              <a:buNone/>
            </a:pPr>
            <a:endParaRPr lang="en-US" altLang="zh-CN" sz="1800" dirty="0" smtClean="0">
              <a:latin typeface="Calibri" pitchFamily="34" charset="0"/>
              <a:ea typeface="宋体" pitchFamily="2" charset="-122"/>
            </a:endParaRPr>
          </a:p>
          <a:p>
            <a:pPr marL="0" indent="0">
              <a:buFont typeface="Arial" pitchFamily="34" charset="0"/>
              <a:buNone/>
            </a:pPr>
            <a:endParaRPr lang="en-US" altLang="zh-CN" sz="1800" dirty="0" smtClean="0">
              <a:latin typeface="Calibri" pitchFamily="34" charset="0"/>
              <a:ea typeface="宋体" pitchFamily="2" charset="-122"/>
            </a:endParaRPr>
          </a:p>
          <a:p>
            <a:pPr marL="0" indent="0">
              <a:buFont typeface="Arial" pitchFamily="34" charset="0"/>
              <a:buNone/>
            </a:pPr>
            <a:r>
              <a:rPr lang="en-US" altLang="zh-CN" sz="1800" dirty="0" smtClean="0">
                <a:latin typeface="Calibri" pitchFamily="34" charset="0"/>
                <a:ea typeface="宋体" pitchFamily="2" charset="-122"/>
              </a:rPr>
              <a:t>                                                                                                             PV</a:t>
            </a:r>
            <a:r>
              <a:rPr lang="zh-CN" altLang="en-US" sz="1800" dirty="0" smtClean="0">
                <a:latin typeface="Calibri" pitchFamily="34" charset="0"/>
                <a:ea typeface="宋体" pitchFamily="2" charset="-122"/>
              </a:rPr>
              <a:t>阶段</a:t>
            </a:r>
            <a:r>
              <a:rPr lang="en-US" altLang="zh-CN" sz="1800" dirty="0" smtClean="0">
                <a:latin typeface="Calibri" pitchFamily="34" charset="0"/>
                <a:ea typeface="宋体" pitchFamily="2" charset="-122"/>
              </a:rPr>
              <a:t>(</a:t>
            </a:r>
            <a:r>
              <a:rPr lang="en-US" altLang="zh-CN" sz="1800" dirty="0" err="1" smtClean="0">
                <a:latin typeface="Calibri" pitchFamily="34" charset="0"/>
                <a:ea typeface="宋体" pitchFamily="2" charset="-122"/>
              </a:rPr>
              <a:t>pvcreate</a:t>
            </a:r>
            <a:r>
              <a:rPr lang="en-US" altLang="zh-CN" sz="1800" dirty="0" smtClean="0">
                <a:latin typeface="Calibri" pitchFamily="34" charset="0"/>
                <a:ea typeface="宋体" pitchFamily="2" charset="-122"/>
              </a:rPr>
              <a:t>)</a:t>
            </a:r>
          </a:p>
          <a:p>
            <a:pPr marL="0" indent="0">
              <a:buFont typeface="Arial" pitchFamily="34" charset="0"/>
              <a:buNone/>
            </a:pPr>
            <a:endParaRPr lang="en-US" altLang="zh-CN" sz="1800" dirty="0" smtClean="0">
              <a:latin typeface="Calibri" pitchFamily="34" charset="0"/>
              <a:ea typeface="宋体" pitchFamily="2" charset="-122"/>
            </a:endParaRPr>
          </a:p>
          <a:p>
            <a:pPr marL="0" indent="0">
              <a:buFont typeface="Arial" pitchFamily="34" charset="0"/>
              <a:buNone/>
            </a:pPr>
            <a:endParaRPr lang="en-US" altLang="zh-CN" sz="1800" dirty="0" smtClean="0">
              <a:latin typeface="Calibri" pitchFamily="34" charset="0"/>
              <a:ea typeface="宋体" pitchFamily="2" charset="-122"/>
            </a:endParaRPr>
          </a:p>
          <a:p>
            <a:pPr marL="0" indent="0">
              <a:buFont typeface="Arial" pitchFamily="34" charset="0"/>
              <a:buNone/>
            </a:pPr>
            <a:r>
              <a:rPr lang="en-US" altLang="zh-CN" sz="1800" dirty="0" smtClean="0">
                <a:latin typeface="Calibri" pitchFamily="34" charset="0"/>
                <a:ea typeface="宋体" pitchFamily="2" charset="-122"/>
              </a:rPr>
              <a:t>                                                                                                             VG</a:t>
            </a:r>
            <a:r>
              <a:rPr lang="zh-CN" altLang="en-US" sz="1800" dirty="0" smtClean="0">
                <a:latin typeface="Calibri" pitchFamily="34" charset="0"/>
                <a:ea typeface="宋体" pitchFamily="2" charset="-122"/>
              </a:rPr>
              <a:t>阶段</a:t>
            </a:r>
            <a:r>
              <a:rPr lang="en-US" altLang="zh-CN" sz="1800" dirty="0" smtClean="0">
                <a:latin typeface="Calibri" pitchFamily="34" charset="0"/>
                <a:ea typeface="宋体" pitchFamily="2" charset="-122"/>
              </a:rPr>
              <a:t>(</a:t>
            </a:r>
            <a:r>
              <a:rPr lang="en-US" altLang="zh-CN" sz="1800" dirty="0" err="1" smtClean="0">
                <a:latin typeface="Calibri" pitchFamily="34" charset="0"/>
                <a:ea typeface="宋体" pitchFamily="2" charset="-122"/>
              </a:rPr>
              <a:t>vgcreate</a:t>
            </a:r>
            <a:r>
              <a:rPr lang="en-US" altLang="zh-CN" sz="1800" dirty="0" smtClean="0">
                <a:latin typeface="Calibri" pitchFamily="34" charset="0"/>
                <a:ea typeface="宋体" pitchFamily="2" charset="-122"/>
              </a:rPr>
              <a:t>)</a:t>
            </a:r>
          </a:p>
          <a:p>
            <a:pPr marL="0" indent="0">
              <a:buFont typeface="Arial" pitchFamily="34" charset="0"/>
              <a:buNone/>
            </a:pPr>
            <a:endParaRPr lang="en-US" altLang="zh-CN" sz="1800" dirty="0" smtClean="0">
              <a:latin typeface="Calibri" pitchFamily="34" charset="0"/>
              <a:ea typeface="宋体" pitchFamily="2" charset="-122"/>
            </a:endParaRPr>
          </a:p>
          <a:p>
            <a:pPr marL="0" indent="0">
              <a:buFont typeface="Arial" pitchFamily="34" charset="0"/>
              <a:buNone/>
            </a:pPr>
            <a:r>
              <a:rPr lang="en-US" altLang="zh-CN" sz="1800" dirty="0" smtClean="0">
                <a:latin typeface="Calibri" pitchFamily="34" charset="0"/>
                <a:ea typeface="宋体" pitchFamily="2" charset="-122"/>
              </a:rPr>
              <a:t>                                                                                                             LV</a:t>
            </a:r>
            <a:r>
              <a:rPr lang="zh-CN" altLang="en-US" sz="1800" dirty="0" smtClean="0">
                <a:latin typeface="Calibri" pitchFamily="34" charset="0"/>
                <a:ea typeface="宋体" pitchFamily="2" charset="-122"/>
              </a:rPr>
              <a:t>阶段</a:t>
            </a:r>
            <a:r>
              <a:rPr lang="en-US" altLang="zh-CN" sz="1800" dirty="0" smtClean="0">
                <a:latin typeface="Calibri" pitchFamily="34" charset="0"/>
                <a:ea typeface="宋体" pitchFamily="2" charset="-122"/>
              </a:rPr>
              <a:t>(</a:t>
            </a:r>
            <a:r>
              <a:rPr lang="en-US" altLang="zh-CN" sz="1800" dirty="0" err="1" smtClean="0">
                <a:latin typeface="Calibri" pitchFamily="34" charset="0"/>
                <a:ea typeface="宋体" pitchFamily="2" charset="-122"/>
              </a:rPr>
              <a:t>lvcreate</a:t>
            </a:r>
            <a:r>
              <a:rPr lang="en-US" altLang="zh-CN" sz="1800" dirty="0" smtClean="0">
                <a:latin typeface="Calibri" pitchFamily="34" charset="0"/>
                <a:ea typeface="宋体" pitchFamily="2" charset="-122"/>
              </a:rPr>
              <a:t>)</a:t>
            </a:r>
            <a:endParaRPr lang="zh-CN" altLang="en-US" sz="1800" dirty="0" smtClean="0">
              <a:latin typeface="Calibri" pitchFamily="34" charset="0"/>
              <a:ea typeface="宋体" pitchFamily="2" charset="-122"/>
            </a:endParaRPr>
          </a:p>
        </p:txBody>
      </p:sp>
      <p:sp>
        <p:nvSpPr>
          <p:cNvPr id="8" name="矩形 7"/>
          <p:cNvSpPr/>
          <p:nvPr/>
        </p:nvSpPr>
        <p:spPr>
          <a:xfrm>
            <a:off x="1043608" y="1442393"/>
            <a:ext cx="1295400" cy="5762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/sda5</a:t>
            </a:r>
            <a:endParaRPr lang="zh-CN" altLang="en-US" dirty="0">
              <a:solidFill>
                <a:srgbClr val="C00000"/>
              </a:solidFill>
            </a:endParaRPr>
          </a:p>
        </p:txBody>
      </p:sp>
      <p:sp>
        <p:nvSpPr>
          <p:cNvPr id="9" name="矩形 8"/>
          <p:cNvSpPr/>
          <p:nvPr/>
        </p:nvSpPr>
        <p:spPr>
          <a:xfrm>
            <a:off x="2951783" y="1442393"/>
            <a:ext cx="1366837" cy="5762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/sda6</a:t>
            </a:r>
            <a:endParaRPr lang="zh-CN" altLang="en-US" dirty="0">
              <a:solidFill>
                <a:srgbClr val="C00000"/>
              </a:solidFill>
            </a:endParaRPr>
          </a:p>
        </p:txBody>
      </p:sp>
      <p:sp>
        <p:nvSpPr>
          <p:cNvPr id="10" name="矩形 9"/>
          <p:cNvSpPr/>
          <p:nvPr/>
        </p:nvSpPr>
        <p:spPr>
          <a:xfrm>
            <a:off x="4931395" y="1442393"/>
            <a:ext cx="1368425" cy="5762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/sda7</a:t>
            </a:r>
            <a:endParaRPr lang="zh-CN" altLang="en-US" dirty="0">
              <a:solidFill>
                <a:srgbClr val="C00000"/>
              </a:solidFill>
            </a:endParaRPr>
          </a:p>
        </p:txBody>
      </p:sp>
      <p:sp>
        <p:nvSpPr>
          <p:cNvPr id="11" name="矩形 10"/>
          <p:cNvSpPr/>
          <p:nvPr/>
        </p:nvSpPr>
        <p:spPr>
          <a:xfrm>
            <a:off x="1043608" y="2664768"/>
            <a:ext cx="1295400" cy="7207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PV</a:t>
            </a:r>
          </a:p>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/sda5</a:t>
            </a:r>
            <a:endParaRPr lang="zh-CN" altLang="en-US" dirty="0">
              <a:solidFill>
                <a:srgbClr val="C00000"/>
              </a:solidFill>
            </a:endParaRPr>
          </a:p>
        </p:txBody>
      </p:sp>
      <p:sp>
        <p:nvSpPr>
          <p:cNvPr id="12" name="矩形 11"/>
          <p:cNvSpPr/>
          <p:nvPr/>
        </p:nvSpPr>
        <p:spPr>
          <a:xfrm>
            <a:off x="2951783" y="2664768"/>
            <a:ext cx="1366837" cy="7207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PV</a:t>
            </a:r>
          </a:p>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/sda6</a:t>
            </a:r>
            <a:endParaRPr lang="zh-CN" altLang="en-US" dirty="0">
              <a:solidFill>
                <a:srgbClr val="C00000"/>
              </a:solidFill>
            </a:endParaRPr>
          </a:p>
        </p:txBody>
      </p:sp>
      <p:sp>
        <p:nvSpPr>
          <p:cNvPr id="13" name="矩形 12"/>
          <p:cNvSpPr/>
          <p:nvPr/>
        </p:nvSpPr>
        <p:spPr>
          <a:xfrm>
            <a:off x="4931395" y="2664768"/>
            <a:ext cx="1368425" cy="7207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solidFill>
                  <a:srgbClr val="C00000"/>
                </a:solidFill>
              </a:rPr>
              <a:t>PV</a:t>
            </a:r>
          </a:p>
          <a:p>
            <a:pPr algn="ctr">
              <a:defRPr/>
            </a:pPr>
            <a:r>
              <a:rPr lang="en-US" altLang="zh-CN" dirty="0">
                <a:solidFill>
                  <a:srgbClr val="C00000"/>
                </a:solidFill>
              </a:rPr>
              <a:t>/</a:t>
            </a:r>
            <a:r>
              <a:rPr lang="en-US" altLang="zh-CN" dirty="0" err="1">
                <a:solidFill>
                  <a:srgbClr val="C00000"/>
                </a:solidFill>
              </a:rPr>
              <a:t>dev</a:t>
            </a:r>
            <a:r>
              <a:rPr lang="en-US" altLang="zh-CN" dirty="0">
                <a:solidFill>
                  <a:srgbClr val="C00000"/>
                </a:solidFill>
              </a:rPr>
              <a:t>/sda7</a:t>
            </a:r>
            <a:endParaRPr lang="zh-CN" altLang="en-US" dirty="0">
              <a:solidFill>
                <a:srgbClr val="C00000"/>
              </a:solidFill>
            </a:endParaRPr>
          </a:p>
        </p:txBody>
      </p:sp>
      <p:cxnSp>
        <p:nvCxnSpPr>
          <p:cNvPr id="14" name="直接箭头连接符 13"/>
          <p:cNvCxnSpPr/>
          <p:nvPr/>
        </p:nvCxnSpPr>
        <p:spPr>
          <a:xfrm>
            <a:off x="1691308" y="2018655"/>
            <a:ext cx="0" cy="64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p:cNvCxnSpPr>
          <p:nvPr/>
        </p:nvCxnSpPr>
        <p:spPr>
          <a:xfrm>
            <a:off x="3635995" y="2018655"/>
            <a:ext cx="0" cy="64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2"/>
          </p:cNvCxnSpPr>
          <p:nvPr/>
        </p:nvCxnSpPr>
        <p:spPr>
          <a:xfrm>
            <a:off x="5615608" y="2018655"/>
            <a:ext cx="0" cy="64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43608" y="3961755"/>
            <a:ext cx="5256212" cy="5032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solidFill>
                  <a:srgbClr val="C00000"/>
                </a:solidFill>
              </a:rPr>
              <a:t>成为一个</a:t>
            </a:r>
            <a:r>
              <a:rPr lang="en-US" altLang="zh-CN" dirty="0">
                <a:solidFill>
                  <a:srgbClr val="C00000"/>
                </a:solidFill>
              </a:rPr>
              <a:t>VG</a:t>
            </a:r>
            <a:r>
              <a:rPr lang="zh-CN" altLang="en-US" dirty="0">
                <a:solidFill>
                  <a:srgbClr val="C00000"/>
                </a:solidFill>
              </a:rPr>
              <a:t>大磁盘</a:t>
            </a:r>
          </a:p>
        </p:txBody>
      </p:sp>
      <p:cxnSp>
        <p:nvCxnSpPr>
          <p:cNvPr id="18" name="直接箭头连接符 17"/>
          <p:cNvCxnSpPr>
            <a:stCxn id="11" idx="2"/>
          </p:cNvCxnSpPr>
          <p:nvPr/>
        </p:nvCxnSpPr>
        <p:spPr>
          <a:xfrm>
            <a:off x="1691308" y="3385493"/>
            <a:ext cx="158432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p:cNvCxnSpPr>
          <p:nvPr/>
        </p:nvCxnSpPr>
        <p:spPr>
          <a:xfrm>
            <a:off x="3635995" y="3385493"/>
            <a:ext cx="0"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2"/>
          </p:cNvCxnSpPr>
          <p:nvPr/>
        </p:nvCxnSpPr>
        <p:spPr>
          <a:xfrm flipH="1">
            <a:off x="4139233" y="3385493"/>
            <a:ext cx="147637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43608" y="4825355"/>
            <a:ext cx="5256212" cy="5032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solidFill>
                  <a:srgbClr val="C00000"/>
                </a:solidFill>
              </a:rPr>
              <a:t>再划分成若干个逻辑分区</a:t>
            </a:r>
          </a:p>
        </p:txBody>
      </p:sp>
      <p:cxnSp>
        <p:nvCxnSpPr>
          <p:cNvPr id="22" name="直接箭头连接符 21"/>
          <p:cNvCxnSpPr/>
          <p:nvPr/>
        </p:nvCxnSpPr>
        <p:spPr>
          <a:xfrm>
            <a:off x="3635995" y="4464993"/>
            <a:ext cx="0" cy="360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43608" y="5617518"/>
            <a:ext cx="5256212" cy="360362"/>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solidFill>
                  <a:srgbClr val="C00000"/>
                </a:solidFill>
              </a:rPr>
              <a:t>像普通分区一样格式化后，直接挂载到文件系统中</a:t>
            </a:r>
          </a:p>
        </p:txBody>
      </p:sp>
      <p:cxnSp>
        <p:nvCxnSpPr>
          <p:cNvPr id="24" name="直接箭头连接符 23"/>
          <p:cNvCxnSpPr>
            <a:stCxn id="21" idx="2"/>
          </p:cNvCxnSpPr>
          <p:nvPr/>
        </p:nvCxnSpPr>
        <p:spPr>
          <a:xfrm>
            <a:off x="3670920" y="5328593"/>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本章内容要点</a:t>
            </a:r>
            <a:endParaRPr lang="zh-CN" altLang="en-US" dirty="0"/>
          </a:p>
        </p:txBody>
      </p:sp>
      <p:sp>
        <p:nvSpPr>
          <p:cNvPr id="110595" name="Rectangle 3"/>
          <p:cNvSpPr>
            <a:spLocks noGrp="1" noChangeArrowheads="1"/>
          </p:cNvSpPr>
          <p:nvPr>
            <p:ph type="body" idx="1"/>
          </p:nvPr>
        </p:nvSpPr>
        <p:spPr>
          <a:xfrm>
            <a:off x="457200" y="1268760"/>
            <a:ext cx="8229600" cy="4862165"/>
          </a:xfrm>
        </p:spPr>
        <p:txBody>
          <a:bodyPr/>
          <a:lstStyle/>
          <a:p>
            <a:r>
              <a:rPr lang="zh-CN" altLang="en-US" dirty="0" smtClean="0"/>
              <a:t>磁盘相关概念</a:t>
            </a:r>
          </a:p>
          <a:p>
            <a:r>
              <a:rPr lang="zh-CN" altLang="en-US" dirty="0" smtClean="0"/>
              <a:t>磁盘分区工具</a:t>
            </a:r>
          </a:p>
          <a:p>
            <a:r>
              <a:rPr lang="zh-CN" altLang="en-US" dirty="0" smtClean="0"/>
              <a:t>创建和维护</a:t>
            </a:r>
            <a:r>
              <a:rPr lang="en-US" altLang="zh-CN" dirty="0" smtClean="0"/>
              <a:t>LVM </a:t>
            </a:r>
            <a:r>
              <a:rPr lang="zh-CN" altLang="en-US" dirty="0" smtClean="0"/>
              <a:t>系统</a:t>
            </a:r>
          </a:p>
          <a:p>
            <a:r>
              <a:rPr lang="en-US" altLang="zh-CN" dirty="0" smtClean="0"/>
              <a:t>Linux </a:t>
            </a:r>
            <a:r>
              <a:rPr lang="zh-CN" altLang="en-US" dirty="0" smtClean="0"/>
              <a:t>文件系统的挂装和卸装</a:t>
            </a:r>
          </a:p>
          <a:p>
            <a:r>
              <a:rPr lang="en-US" altLang="zh-CN" dirty="0" smtClean="0"/>
              <a:t>ext2/ext3/ext4 </a:t>
            </a:r>
            <a:r>
              <a:rPr lang="zh-CN" altLang="en-US" dirty="0" smtClean="0"/>
              <a:t>、</a:t>
            </a:r>
            <a:r>
              <a:rPr lang="en-US" altLang="zh-CN" dirty="0" err="1" smtClean="0"/>
              <a:t>xfs</a:t>
            </a:r>
            <a:r>
              <a:rPr lang="zh-CN" altLang="en-US" dirty="0" smtClean="0"/>
              <a:t>文件系统管理</a:t>
            </a:r>
            <a:endParaRPr lang="en-US" altLang="zh-CN" dirty="0" smtClean="0"/>
          </a:p>
          <a:p>
            <a:r>
              <a:rPr lang="zh-CN" altLang="en-US" dirty="0" smtClean="0"/>
              <a:t>磁盘限额</a:t>
            </a:r>
            <a:endParaRPr lang="en-US" altLang="zh-CN" dirty="0" smtClean="0"/>
          </a:p>
          <a:p>
            <a:endParaRPr lang="zh-CN" altLang="en-US" dirty="0" smtClean="0"/>
          </a:p>
        </p:txBody>
      </p:sp>
      <p:sp>
        <p:nvSpPr>
          <p:cNvPr id="6" name="日期占位符 5"/>
          <p:cNvSpPr>
            <a:spLocks noGrp="1"/>
          </p:cNvSpPr>
          <p:nvPr>
            <p:ph type="dt" sz="half" idx="10"/>
          </p:nvPr>
        </p:nvSpPr>
        <p:spPr/>
        <p:txBody>
          <a:bodyPr/>
          <a:lstStyle/>
          <a:p>
            <a:fld id="{29A22462-6AFA-4DFA-AFDB-F17DF9625822}"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a:t>
            </a:r>
            <a:r>
              <a:rPr lang="zh-CN" altLang="en-US" dirty="0" smtClean="0"/>
              <a:t>术语</a:t>
            </a:r>
            <a:r>
              <a:rPr lang="en-US" altLang="zh-CN" dirty="0" smtClean="0"/>
              <a:t>——</a:t>
            </a:r>
            <a:r>
              <a:rPr lang="zh-CN" altLang="en-US" dirty="0" smtClean="0"/>
              <a:t>物理卷</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物理卷</a:t>
            </a:r>
            <a:r>
              <a:rPr lang="en-US" altLang="zh-CN" dirty="0" smtClean="0"/>
              <a:t>(physical volume, PV)</a:t>
            </a:r>
            <a:r>
              <a:rPr lang="zh-CN" altLang="en-US" dirty="0" smtClean="0"/>
              <a:t>在 </a:t>
            </a:r>
            <a:r>
              <a:rPr lang="en-US" altLang="zh-CN" dirty="0" smtClean="0"/>
              <a:t>LVM </a:t>
            </a:r>
            <a:r>
              <a:rPr lang="zh-CN" altLang="en-US" dirty="0" smtClean="0"/>
              <a:t>系统中处于最底层</a:t>
            </a:r>
          </a:p>
          <a:p>
            <a:pPr>
              <a:lnSpc>
                <a:spcPct val="90000"/>
              </a:lnSpc>
            </a:pPr>
            <a:r>
              <a:rPr lang="zh-CN" altLang="en-US" dirty="0" smtClean="0"/>
              <a:t>物理卷可以是整个硬盘、硬盘上的分区或从逻辑上与磁盘分区具有同样功能的设备（如：</a:t>
            </a:r>
            <a:r>
              <a:rPr lang="en-US" altLang="zh-CN" dirty="0" smtClean="0"/>
              <a:t>RAID</a:t>
            </a:r>
            <a:r>
              <a:rPr lang="zh-CN" altLang="en-US" dirty="0" smtClean="0"/>
              <a:t>）</a:t>
            </a:r>
          </a:p>
          <a:p>
            <a:pPr>
              <a:lnSpc>
                <a:spcPct val="90000"/>
              </a:lnSpc>
            </a:pPr>
            <a:r>
              <a:rPr lang="zh-CN" altLang="en-US" dirty="0" smtClean="0"/>
              <a:t>物理卷是 </a:t>
            </a:r>
            <a:r>
              <a:rPr lang="en-US" altLang="zh-CN" dirty="0" smtClean="0"/>
              <a:t>LVM </a:t>
            </a:r>
            <a:r>
              <a:rPr lang="zh-CN" altLang="en-US" dirty="0" smtClean="0"/>
              <a:t>的基本存储逻辑块，但和基本的物理存储介质（如分区、磁盘等）比较，却包含有与 </a:t>
            </a:r>
            <a:r>
              <a:rPr lang="en-US" altLang="zh-CN" dirty="0" smtClean="0"/>
              <a:t>LVM </a:t>
            </a:r>
            <a:r>
              <a:rPr lang="zh-CN" altLang="en-US" dirty="0" smtClean="0"/>
              <a:t>相关的管理参数</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a:t>
            </a:r>
            <a:r>
              <a:rPr lang="zh-CN" altLang="en-US" dirty="0" smtClean="0"/>
              <a:t>术语</a:t>
            </a:r>
            <a:r>
              <a:rPr lang="en-US" altLang="zh-CN" dirty="0" smtClean="0"/>
              <a:t>——</a:t>
            </a:r>
            <a:r>
              <a:rPr lang="zh-CN" altLang="en-US" dirty="0" smtClean="0"/>
              <a:t>物理区域</a:t>
            </a:r>
            <a:endParaRPr lang="zh-CN" altLang="en-US" dirty="0"/>
          </a:p>
        </p:txBody>
      </p:sp>
      <p:sp>
        <p:nvSpPr>
          <p:cNvPr id="3" name="内容占位符 2"/>
          <p:cNvSpPr>
            <a:spLocks noGrp="1"/>
          </p:cNvSpPr>
          <p:nvPr>
            <p:ph idx="1"/>
          </p:nvPr>
        </p:nvSpPr>
        <p:spPr/>
        <p:txBody>
          <a:bodyPr/>
          <a:lstStyle/>
          <a:p>
            <a:r>
              <a:rPr lang="zh-CN" altLang="en-US" dirty="0" smtClean="0"/>
              <a:t>每一个物理卷被划分为基本单元（称为 </a:t>
            </a:r>
            <a:r>
              <a:rPr lang="en-US" altLang="zh-CN" dirty="0" smtClean="0"/>
              <a:t>Physical Extent, PE</a:t>
            </a:r>
            <a:r>
              <a:rPr lang="zh-CN" altLang="en-US" dirty="0" smtClean="0"/>
              <a:t>），具有唯一编号的 </a:t>
            </a:r>
            <a:r>
              <a:rPr lang="en-US" altLang="zh-CN" dirty="0" smtClean="0"/>
              <a:t>PE </a:t>
            </a:r>
            <a:r>
              <a:rPr lang="zh-CN" altLang="en-US" dirty="0" smtClean="0"/>
              <a:t>是可以被 </a:t>
            </a:r>
            <a:r>
              <a:rPr lang="en-US" altLang="zh-CN" dirty="0" smtClean="0"/>
              <a:t>LVM </a:t>
            </a:r>
            <a:r>
              <a:rPr lang="zh-CN" altLang="en-US" dirty="0" smtClean="0"/>
              <a:t>寻址的最小存储单元</a:t>
            </a:r>
          </a:p>
          <a:p>
            <a:r>
              <a:rPr lang="en-US" altLang="zh-CN" dirty="0" smtClean="0"/>
              <a:t>PE </a:t>
            </a:r>
            <a:r>
              <a:rPr lang="zh-CN" altLang="en-US" dirty="0" smtClean="0"/>
              <a:t>的大小可根据实际情况在创建物理卷时指定，默认为 </a:t>
            </a:r>
            <a:r>
              <a:rPr lang="en-US" altLang="zh-CN" dirty="0" smtClean="0"/>
              <a:t>4MB</a:t>
            </a:r>
          </a:p>
          <a:p>
            <a:r>
              <a:rPr lang="en-US" altLang="zh-CN" dirty="0" smtClean="0"/>
              <a:t>PE </a:t>
            </a:r>
            <a:r>
              <a:rPr lang="zh-CN" altLang="en-US" dirty="0" smtClean="0"/>
              <a:t>的大小一旦确定将不能改变，同一个卷组中的所有物理卷的 </a:t>
            </a:r>
            <a:r>
              <a:rPr lang="en-US" altLang="zh-CN" dirty="0" smtClean="0"/>
              <a:t>PE </a:t>
            </a:r>
            <a:r>
              <a:rPr lang="zh-CN" altLang="en-US" dirty="0" smtClean="0"/>
              <a:t>的大小需要一致</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a:t>
            </a:r>
            <a:r>
              <a:rPr lang="zh-CN" altLang="en-US" dirty="0" smtClean="0"/>
              <a:t>术语</a:t>
            </a:r>
            <a:r>
              <a:rPr lang="en-US" altLang="zh-CN" dirty="0" smtClean="0"/>
              <a:t>——</a:t>
            </a:r>
            <a:r>
              <a:rPr lang="zh-CN" altLang="en-US" dirty="0" smtClean="0"/>
              <a:t>卷组</a:t>
            </a:r>
            <a:endParaRPr lang="zh-CN" altLang="en-US" dirty="0"/>
          </a:p>
        </p:txBody>
      </p:sp>
      <p:sp>
        <p:nvSpPr>
          <p:cNvPr id="3" name="内容占位符 2"/>
          <p:cNvSpPr>
            <a:spLocks noGrp="1"/>
          </p:cNvSpPr>
          <p:nvPr>
            <p:ph idx="1"/>
          </p:nvPr>
        </p:nvSpPr>
        <p:spPr>
          <a:xfrm>
            <a:off x="457200" y="1600200"/>
            <a:ext cx="8435280" cy="4530725"/>
          </a:xfrm>
        </p:spPr>
        <p:txBody>
          <a:bodyPr/>
          <a:lstStyle/>
          <a:p>
            <a:r>
              <a:rPr lang="zh-CN" altLang="en-US" sz="3200" dirty="0" smtClean="0"/>
              <a:t>卷组</a:t>
            </a:r>
            <a:r>
              <a:rPr lang="en-US" altLang="zh-CN" sz="3200" dirty="0" smtClean="0"/>
              <a:t>(Volume Group, VG)</a:t>
            </a:r>
            <a:r>
              <a:rPr lang="zh-CN" altLang="en-US" sz="3200" dirty="0" smtClean="0"/>
              <a:t>建立在物理卷之上，它由一个或多个物理卷组成</a:t>
            </a:r>
          </a:p>
          <a:p>
            <a:r>
              <a:rPr lang="zh-CN" altLang="en-US" sz="3200" dirty="0" smtClean="0"/>
              <a:t>卷组创建之后，可以动态添加物理卷到卷组中，在卷组上可以创建一个或多个“</a:t>
            </a:r>
            <a:r>
              <a:rPr lang="en-US" altLang="zh-CN" sz="3200" dirty="0" smtClean="0"/>
              <a:t>LVM </a:t>
            </a:r>
            <a:r>
              <a:rPr lang="zh-CN" altLang="en-US" sz="3200" dirty="0" smtClean="0"/>
              <a:t>分区”（逻辑卷）</a:t>
            </a:r>
          </a:p>
          <a:p>
            <a:r>
              <a:rPr lang="zh-CN" altLang="en-US" sz="3200" dirty="0" smtClean="0"/>
              <a:t>一个 </a:t>
            </a:r>
            <a:r>
              <a:rPr lang="en-US" altLang="zh-CN" sz="3200" dirty="0" smtClean="0"/>
              <a:t>LVM </a:t>
            </a:r>
            <a:r>
              <a:rPr lang="zh-CN" altLang="en-US" sz="3200" dirty="0" smtClean="0"/>
              <a:t>系统中可以只有一个卷组，也可以包含多个卷组</a:t>
            </a:r>
          </a:p>
          <a:p>
            <a:r>
              <a:rPr lang="en-US" altLang="zh-CN" sz="3200" dirty="0" smtClean="0"/>
              <a:t>LVM </a:t>
            </a:r>
            <a:r>
              <a:rPr lang="zh-CN" altLang="en-US" sz="3200" dirty="0" smtClean="0"/>
              <a:t>的卷组类似于非</a:t>
            </a:r>
            <a:r>
              <a:rPr lang="en-US" altLang="zh-CN" sz="3200" dirty="0" smtClean="0"/>
              <a:t>LVM</a:t>
            </a:r>
            <a:r>
              <a:rPr lang="zh-CN" altLang="en-US" sz="3200" dirty="0" smtClean="0"/>
              <a:t>系统中的物理硬盘</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a:t>
            </a:r>
            <a:r>
              <a:rPr lang="zh-CN" altLang="en-US" dirty="0" smtClean="0"/>
              <a:t>术语</a:t>
            </a:r>
            <a:r>
              <a:rPr lang="en-US" altLang="zh-CN" dirty="0" smtClean="0"/>
              <a:t>——</a:t>
            </a:r>
            <a:r>
              <a:rPr lang="zh-CN" altLang="en-US" dirty="0" smtClean="0"/>
              <a:t>逻辑卷</a:t>
            </a:r>
            <a:endParaRPr lang="zh-CN" altLang="en-US" dirty="0"/>
          </a:p>
        </p:txBody>
      </p:sp>
      <p:sp>
        <p:nvSpPr>
          <p:cNvPr id="3" name="内容占位符 2"/>
          <p:cNvSpPr>
            <a:spLocks noGrp="1"/>
          </p:cNvSpPr>
          <p:nvPr>
            <p:ph idx="1"/>
          </p:nvPr>
        </p:nvSpPr>
        <p:spPr/>
        <p:txBody>
          <a:bodyPr/>
          <a:lstStyle/>
          <a:p>
            <a:r>
              <a:rPr lang="zh-CN" altLang="en-US" dirty="0" smtClean="0"/>
              <a:t>逻辑卷</a:t>
            </a:r>
            <a:r>
              <a:rPr lang="en-US" altLang="zh-CN" dirty="0" smtClean="0"/>
              <a:t>(Logical Volume, LV)</a:t>
            </a:r>
            <a:r>
              <a:rPr lang="zh-CN" altLang="en-US" dirty="0" smtClean="0"/>
              <a:t>建立在卷组之上，它是从卷组中“切出”的一块空间</a:t>
            </a:r>
          </a:p>
          <a:p>
            <a:r>
              <a:rPr lang="zh-CN" altLang="en-US" dirty="0" smtClean="0"/>
              <a:t>逻辑卷创建之后，其大小可以伸缩</a:t>
            </a:r>
          </a:p>
          <a:p>
            <a:r>
              <a:rPr lang="en-US" altLang="zh-CN" dirty="0" smtClean="0"/>
              <a:t>LVM </a:t>
            </a:r>
            <a:r>
              <a:rPr lang="zh-CN" altLang="en-US" dirty="0" smtClean="0"/>
              <a:t>的逻辑卷类似于非 </a:t>
            </a:r>
            <a:r>
              <a:rPr lang="en-US" altLang="zh-CN" dirty="0" smtClean="0"/>
              <a:t>LVM </a:t>
            </a:r>
            <a:r>
              <a:rPr lang="zh-CN" altLang="en-US" dirty="0" smtClean="0"/>
              <a:t>系统中的硬盘分区，在逻辑卷之上可以建立文件系统 （比如 </a:t>
            </a:r>
            <a:r>
              <a:rPr lang="en-US" altLang="zh-CN" dirty="0" smtClean="0"/>
              <a:t>/home </a:t>
            </a:r>
            <a:r>
              <a:rPr lang="zh-CN" altLang="en-US" dirty="0" smtClean="0"/>
              <a:t>或者 </a:t>
            </a:r>
            <a:r>
              <a:rPr lang="en-US" altLang="zh-CN" dirty="0" smtClean="0"/>
              <a:t>/</a:t>
            </a:r>
            <a:r>
              <a:rPr lang="en-US" altLang="zh-CN" dirty="0" err="1" smtClean="0"/>
              <a:t>usr</a:t>
            </a:r>
            <a:r>
              <a:rPr lang="en-US" altLang="zh-CN" dirty="0" smtClean="0"/>
              <a:t> </a:t>
            </a:r>
            <a:r>
              <a:rPr lang="zh-CN" altLang="en-US" dirty="0" smtClean="0"/>
              <a:t>等）</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a:t>
            </a:r>
            <a:r>
              <a:rPr lang="zh-CN" altLang="en-US" dirty="0" smtClean="0"/>
              <a:t>术语</a:t>
            </a:r>
            <a:r>
              <a:rPr lang="en-US" altLang="zh-CN" dirty="0" smtClean="0"/>
              <a:t>——</a:t>
            </a:r>
            <a:r>
              <a:rPr lang="zh-CN" altLang="en-US" dirty="0" smtClean="0"/>
              <a:t>逻辑区域</a:t>
            </a:r>
            <a:endParaRPr lang="zh-CN" altLang="en-US" dirty="0"/>
          </a:p>
        </p:txBody>
      </p:sp>
      <p:sp>
        <p:nvSpPr>
          <p:cNvPr id="3" name="内容占位符 2"/>
          <p:cNvSpPr>
            <a:spLocks noGrp="1"/>
          </p:cNvSpPr>
          <p:nvPr>
            <p:ph idx="1"/>
          </p:nvPr>
        </p:nvSpPr>
        <p:spPr/>
        <p:txBody>
          <a:bodyPr/>
          <a:lstStyle/>
          <a:p>
            <a:r>
              <a:rPr lang="zh-CN" altLang="en-US" dirty="0" smtClean="0"/>
              <a:t>逻辑卷也被划分为可被寻址的基本单位（称为 </a:t>
            </a:r>
            <a:r>
              <a:rPr lang="en-US" altLang="zh-CN" dirty="0" smtClean="0"/>
              <a:t>Logical Extent, LE</a:t>
            </a:r>
            <a:r>
              <a:rPr lang="zh-CN" altLang="en-US" dirty="0" smtClean="0"/>
              <a:t>）</a:t>
            </a:r>
          </a:p>
          <a:p>
            <a:r>
              <a:rPr lang="zh-CN" altLang="en-US" dirty="0" smtClean="0"/>
              <a:t>在同一个卷组中，</a:t>
            </a:r>
            <a:r>
              <a:rPr lang="en-US" altLang="zh-CN" dirty="0" smtClean="0"/>
              <a:t>LE </a:t>
            </a:r>
            <a:r>
              <a:rPr lang="zh-CN" altLang="en-US" dirty="0" smtClean="0"/>
              <a:t>的大小和 </a:t>
            </a:r>
            <a:r>
              <a:rPr lang="en-US" altLang="zh-CN" dirty="0" smtClean="0"/>
              <a:t>PE </a:t>
            </a:r>
            <a:r>
              <a:rPr lang="zh-CN" altLang="en-US" dirty="0" smtClean="0"/>
              <a:t>是相同的，并且一一对应</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a:t>
            </a:r>
            <a:r>
              <a:rPr lang="zh-CN" altLang="en-US" dirty="0" smtClean="0"/>
              <a:t>术语</a:t>
            </a:r>
            <a:r>
              <a:rPr lang="en-US" altLang="zh-CN" dirty="0" smtClean="0"/>
              <a:t>—— VGDA</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和非 </a:t>
            </a:r>
            <a:r>
              <a:rPr lang="en-US" altLang="zh-CN" dirty="0" smtClean="0"/>
              <a:t>LVM </a:t>
            </a:r>
            <a:r>
              <a:rPr lang="zh-CN" altLang="en-US" dirty="0" smtClean="0"/>
              <a:t>系统将包含分区信息的元数据保存在位于分区的起始位置的分区表中一样，逻辑卷以及卷组相关的元数据也是保存在位于物理卷起始处的卷组描述符区域 </a:t>
            </a:r>
            <a:r>
              <a:rPr lang="en-US" altLang="zh-CN" dirty="0" smtClean="0"/>
              <a:t>(Volume Group Descriptor Area, VGDA)</a:t>
            </a:r>
            <a:r>
              <a:rPr lang="zh-CN" altLang="en-US" dirty="0" smtClean="0"/>
              <a:t>中。</a:t>
            </a:r>
          </a:p>
          <a:p>
            <a:pPr>
              <a:lnSpc>
                <a:spcPct val="90000"/>
              </a:lnSpc>
            </a:pPr>
            <a:r>
              <a:rPr lang="en-US" altLang="zh-CN" dirty="0" smtClean="0"/>
              <a:t>VGDA </a:t>
            </a:r>
            <a:r>
              <a:rPr lang="zh-CN" altLang="en-US" dirty="0" smtClean="0"/>
              <a:t>包括以下内容： </a:t>
            </a:r>
            <a:r>
              <a:rPr lang="en-US" altLang="zh-CN" dirty="0" smtClean="0"/>
              <a:t>PV</a:t>
            </a:r>
            <a:r>
              <a:rPr lang="zh-CN" altLang="en-US" dirty="0" smtClean="0"/>
              <a:t>描述符、</a:t>
            </a:r>
            <a:r>
              <a:rPr lang="en-US" altLang="zh-CN" dirty="0" smtClean="0"/>
              <a:t>VG</a:t>
            </a:r>
            <a:r>
              <a:rPr lang="zh-CN" altLang="en-US" dirty="0" smtClean="0"/>
              <a:t>描述符、</a:t>
            </a:r>
            <a:r>
              <a:rPr lang="en-US" altLang="zh-CN" dirty="0" smtClean="0"/>
              <a:t>LV</a:t>
            </a:r>
            <a:r>
              <a:rPr lang="zh-CN" altLang="en-US" dirty="0" smtClean="0"/>
              <a:t>描述符、和一些</a:t>
            </a:r>
            <a:r>
              <a:rPr lang="en-US" altLang="zh-CN" dirty="0" smtClean="0"/>
              <a:t>PE</a:t>
            </a:r>
            <a:r>
              <a:rPr lang="zh-CN" altLang="en-US" dirty="0" smtClean="0"/>
              <a:t>描述符。</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PV-VG-LV-PE </a:t>
            </a:r>
            <a:r>
              <a:rPr lang="zh-CN" altLang="en-US" dirty="0" smtClean="0"/>
              <a:t>关系图</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pic>
        <p:nvPicPr>
          <p:cNvPr id="7" name="Picture 4"/>
          <p:cNvPicPr>
            <a:picLocks noGrp="1" noChangeAspect="1" noChangeArrowheads="1"/>
          </p:cNvPicPr>
          <p:nvPr>
            <p:ph idx="1"/>
          </p:nvPr>
        </p:nvPicPr>
        <p:blipFill>
          <a:blip r:embed="rId2" cstate="print"/>
          <a:srcRect/>
          <a:stretch>
            <a:fillRect/>
          </a:stretch>
        </p:blipFill>
        <p:spPr bwMode="auto">
          <a:xfrm>
            <a:off x="827584" y="1145893"/>
            <a:ext cx="7466495" cy="4947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 </a:t>
            </a:r>
            <a:r>
              <a:rPr lang="zh-CN" altLang="en-US" dirty="0" smtClean="0"/>
              <a:t>与文件系统之间的关系</a:t>
            </a:r>
            <a:endParaRPr lang="zh-CN" altLang="en-US" dirty="0"/>
          </a:p>
        </p:txBody>
      </p:sp>
      <p:sp>
        <p:nvSpPr>
          <p:cNvPr id="3" name="内容占位符 2"/>
          <p:cNvSpPr>
            <a:spLocks noGrp="1"/>
          </p:cNvSpPr>
          <p:nvPr>
            <p:ph idx="1"/>
          </p:nvPr>
        </p:nvSpPr>
        <p:spPr>
          <a:xfrm>
            <a:off x="457200" y="1268760"/>
            <a:ext cx="2674640" cy="4862165"/>
          </a:xfrm>
        </p:spPr>
        <p:txBody>
          <a:bodyPr/>
          <a:lstStyle/>
          <a:p>
            <a:r>
              <a:rPr lang="en-US" altLang="zh-CN" sz="2800" dirty="0" smtClean="0"/>
              <a:t>/boot </a:t>
            </a:r>
            <a:r>
              <a:rPr lang="zh-CN" altLang="en-US" sz="2800" dirty="0" smtClean="0"/>
              <a:t>分区不能位于卷组中，因为引导装载程序无法从逻辑卷中读取。</a:t>
            </a:r>
            <a:endParaRPr lang="en-US" altLang="zh-CN" sz="2800" dirty="0" smtClean="0"/>
          </a:p>
          <a:p>
            <a:r>
              <a:rPr lang="zh-CN" altLang="en-US" sz="2800" dirty="0" smtClean="0"/>
              <a:t>如果你想把 </a:t>
            </a:r>
            <a:r>
              <a:rPr lang="en-US" altLang="zh-CN" sz="2800" dirty="0" smtClean="0"/>
              <a:t>/ </a:t>
            </a:r>
            <a:r>
              <a:rPr lang="zh-CN" altLang="en-US" sz="2800" dirty="0" smtClean="0"/>
              <a:t>分区放在逻辑卷上，必须创建一个与卷组分离的 </a:t>
            </a:r>
            <a:r>
              <a:rPr lang="en-US" altLang="zh-CN" sz="2800" dirty="0" smtClean="0"/>
              <a:t>/boot </a:t>
            </a:r>
            <a:r>
              <a:rPr lang="zh-CN" altLang="en-US" sz="2800" dirty="0" smtClean="0"/>
              <a:t>分区。</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pic>
        <p:nvPicPr>
          <p:cNvPr id="7" name="Picture 4"/>
          <p:cNvPicPr>
            <a:picLocks noChangeAspect="1" noChangeArrowheads="1"/>
          </p:cNvPicPr>
          <p:nvPr/>
        </p:nvPicPr>
        <p:blipFill>
          <a:blip r:embed="rId2" cstate="print"/>
          <a:srcRect/>
          <a:stretch>
            <a:fillRect/>
          </a:stretch>
        </p:blipFill>
        <p:spPr bwMode="auto">
          <a:xfrm>
            <a:off x="3203848" y="1556792"/>
            <a:ext cx="5545138" cy="417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PV-VG-LV </a:t>
            </a:r>
            <a:r>
              <a:rPr lang="zh-CN" altLang="en-US" dirty="0" smtClean="0"/>
              <a:t>的设备名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pic>
        <p:nvPicPr>
          <p:cNvPr id="7" name="Picture 4"/>
          <p:cNvPicPr>
            <a:picLocks noGrp="1" noChangeAspect="1" noChangeArrowheads="1"/>
          </p:cNvPicPr>
          <p:nvPr>
            <p:ph idx="1"/>
          </p:nvPr>
        </p:nvPicPr>
        <p:blipFill>
          <a:blip r:embed="rId2" cstate="print"/>
          <a:srcRect/>
          <a:stretch>
            <a:fillRect/>
          </a:stretch>
        </p:blipFill>
        <p:spPr bwMode="auto">
          <a:xfrm>
            <a:off x="232734" y="2132856"/>
            <a:ext cx="8515730"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LVM </a:t>
            </a:r>
            <a:r>
              <a:rPr lang="zh-CN" altLang="en-US" dirty="0" smtClean="0"/>
              <a:t>系统的步骤</a:t>
            </a:r>
            <a:endParaRPr lang="zh-CN" altLang="en-US" dirty="0"/>
          </a:p>
        </p:txBody>
      </p:sp>
      <p:sp>
        <p:nvSpPr>
          <p:cNvPr id="3" name="内容占位符 2"/>
          <p:cNvSpPr>
            <a:spLocks noGrp="1"/>
          </p:cNvSpPr>
          <p:nvPr>
            <p:ph idx="1"/>
          </p:nvPr>
        </p:nvSpPr>
        <p:spPr/>
        <p:txBody>
          <a:bodyPr/>
          <a:lstStyle/>
          <a:p>
            <a:r>
              <a:rPr lang="zh-CN" altLang="en-US" dirty="0" smtClean="0"/>
              <a:t>创建 </a:t>
            </a:r>
            <a:r>
              <a:rPr lang="en-US" altLang="zh-CN" dirty="0" smtClean="0"/>
              <a:t>LVM </a:t>
            </a:r>
            <a:r>
              <a:rPr lang="zh-CN" altLang="en-US" dirty="0" smtClean="0"/>
              <a:t>类型的分区</a:t>
            </a:r>
          </a:p>
          <a:p>
            <a:r>
              <a:rPr lang="zh-CN" altLang="en-US" dirty="0" smtClean="0"/>
              <a:t>在新硬盘上创建物理卷</a:t>
            </a:r>
          </a:p>
          <a:p>
            <a:r>
              <a:rPr lang="zh-CN" altLang="en-US" dirty="0" smtClean="0"/>
              <a:t>将新创建的物理卷添加到卷组</a:t>
            </a:r>
          </a:p>
          <a:p>
            <a:r>
              <a:rPr lang="zh-CN" altLang="en-US" dirty="0" smtClean="0"/>
              <a:t>在卷组中创建逻辑卷</a:t>
            </a:r>
          </a:p>
          <a:p>
            <a:r>
              <a:rPr lang="zh-CN" altLang="en-US" dirty="0" smtClean="0"/>
              <a:t>在逻辑卷中创建文件系统</a:t>
            </a:r>
          </a:p>
          <a:p>
            <a:r>
              <a:rPr lang="zh-CN" altLang="en-US" dirty="0" smtClean="0"/>
              <a:t>挂装创建的文件系统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本章学习目标 </a:t>
            </a:r>
            <a:endParaRPr lang="zh-CN" altLang="en-US" dirty="0"/>
          </a:p>
        </p:txBody>
      </p:sp>
      <p:sp>
        <p:nvSpPr>
          <p:cNvPr id="104451" name="Rectangle 3"/>
          <p:cNvSpPr>
            <a:spLocks noGrp="1" noChangeArrowheads="1"/>
          </p:cNvSpPr>
          <p:nvPr>
            <p:ph type="body" idx="1"/>
          </p:nvPr>
        </p:nvSpPr>
        <p:spPr>
          <a:xfrm>
            <a:off x="457200" y="1196752"/>
            <a:ext cx="8229600" cy="4934173"/>
          </a:xfrm>
        </p:spPr>
        <p:txBody>
          <a:bodyPr/>
          <a:lstStyle/>
          <a:p>
            <a:r>
              <a:rPr lang="zh-CN" altLang="en-US" dirty="0" smtClean="0"/>
              <a:t>熟悉硬盘的技术指标以及如何挑选服务器硬盘</a:t>
            </a:r>
            <a:endParaRPr lang="en-US" altLang="zh-CN" dirty="0" smtClean="0"/>
          </a:p>
          <a:p>
            <a:r>
              <a:rPr lang="zh-CN" altLang="en-US" dirty="0" smtClean="0"/>
              <a:t>学会使用磁盘分区工具</a:t>
            </a:r>
            <a:r>
              <a:rPr lang="en-US" altLang="zh-CN" dirty="0" err="1" smtClean="0"/>
              <a:t>fdisk</a:t>
            </a:r>
            <a:r>
              <a:rPr lang="en-US" altLang="zh-CN" dirty="0" smtClean="0"/>
              <a:t>/parted</a:t>
            </a:r>
          </a:p>
          <a:p>
            <a:r>
              <a:rPr lang="zh-CN" altLang="en-US" dirty="0" smtClean="0"/>
              <a:t>理解</a:t>
            </a:r>
            <a:r>
              <a:rPr lang="en-US" altLang="zh-CN" dirty="0" smtClean="0"/>
              <a:t>LVM</a:t>
            </a:r>
            <a:r>
              <a:rPr lang="zh-CN" altLang="en-US" dirty="0" smtClean="0"/>
              <a:t>的相关概念</a:t>
            </a:r>
            <a:endParaRPr lang="en-US" altLang="zh-CN" dirty="0" smtClean="0"/>
          </a:p>
          <a:p>
            <a:r>
              <a:rPr lang="zh-CN" altLang="en-US" dirty="0" smtClean="0"/>
              <a:t>理解静态分区的缺点以及</a:t>
            </a:r>
            <a:r>
              <a:rPr lang="en-US" altLang="zh-CN" dirty="0" smtClean="0"/>
              <a:t>LVM</a:t>
            </a:r>
            <a:r>
              <a:rPr lang="zh-CN" altLang="en-US" dirty="0" smtClean="0"/>
              <a:t>的优势</a:t>
            </a:r>
            <a:endParaRPr lang="en-US" altLang="zh-CN" dirty="0" smtClean="0"/>
          </a:p>
          <a:p>
            <a:r>
              <a:rPr lang="zh-CN" altLang="en-US" dirty="0" smtClean="0"/>
              <a:t>学会扩展和缩减逻辑卷</a:t>
            </a:r>
          </a:p>
          <a:p>
            <a:r>
              <a:rPr lang="zh-CN" altLang="en-US" dirty="0" smtClean="0"/>
              <a:t>理解</a:t>
            </a:r>
            <a:r>
              <a:rPr lang="en-US" altLang="zh-CN" dirty="0" smtClean="0"/>
              <a:t>Linux </a:t>
            </a:r>
            <a:r>
              <a:rPr lang="zh-CN" altLang="en-US" dirty="0" smtClean="0"/>
              <a:t>文件系统的概念</a:t>
            </a:r>
          </a:p>
          <a:p>
            <a:r>
              <a:rPr lang="zh-CN" altLang="en-US" dirty="0" smtClean="0"/>
              <a:t>学会挂装和卸装文件系统</a:t>
            </a:r>
          </a:p>
          <a:p>
            <a:r>
              <a:rPr lang="zh-CN" altLang="en-US" dirty="0" smtClean="0"/>
              <a:t>学会使用各种移动存储介质</a:t>
            </a:r>
          </a:p>
          <a:p>
            <a:r>
              <a:rPr lang="zh-CN" altLang="en-US" dirty="0" smtClean="0"/>
              <a:t>掌握</a:t>
            </a:r>
            <a:r>
              <a:rPr lang="en-US" altLang="zh-CN" dirty="0" smtClean="0"/>
              <a:t>ext3/ext4 </a:t>
            </a:r>
            <a:r>
              <a:rPr lang="zh-CN" altLang="en-US" dirty="0" smtClean="0"/>
              <a:t>文件系统的创建、管理、维护</a:t>
            </a:r>
          </a:p>
          <a:p>
            <a:endParaRPr lang="zh-CN" altLang="en-US"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a:t>
            </a:r>
            <a:r>
              <a:rPr lang="zh-CN" altLang="en-US" dirty="0" smtClean="0"/>
              <a:t>管理工具的使用</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30</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 </a:t>
            </a:r>
            <a:r>
              <a:rPr lang="en-US" altLang="zh-CN" dirty="0" smtClean="0"/>
              <a:t>LVM </a:t>
            </a:r>
            <a:r>
              <a:rPr lang="zh-CN" altLang="en-US" dirty="0" smtClean="0"/>
              <a:t>的相关命令</a:t>
            </a:r>
            <a:endParaRPr lang="zh-CN" altLang="en-US" dirty="0"/>
          </a:p>
        </p:txBody>
      </p:sp>
      <p:sp>
        <p:nvSpPr>
          <p:cNvPr id="3" name="内容占位符 2"/>
          <p:cNvSpPr>
            <a:spLocks noGrp="1"/>
          </p:cNvSpPr>
          <p:nvPr>
            <p:ph idx="1"/>
          </p:nvPr>
        </p:nvSpPr>
        <p:spPr>
          <a:xfrm>
            <a:off x="457200" y="1600201"/>
            <a:ext cx="8229600" cy="3629000"/>
          </a:xfrm>
        </p:spPr>
        <p:txBody>
          <a:bodyPr/>
          <a:lstStyle/>
          <a:p>
            <a:r>
              <a:rPr lang="zh-CN" altLang="en-US" dirty="0" smtClean="0"/>
              <a:t>创建物理卷</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pvcreate</a:t>
            </a:r>
            <a:r>
              <a:rPr lang="en-US" altLang="zh-CN" dirty="0" smtClean="0">
                <a:solidFill>
                  <a:schemeClr val="accent6">
                    <a:lumMod val="75000"/>
                  </a:schemeClr>
                </a:solidFill>
              </a:rPr>
              <a:t> &lt;</a:t>
            </a:r>
            <a:r>
              <a:rPr lang="zh-CN" altLang="en-US" dirty="0" smtClean="0">
                <a:solidFill>
                  <a:schemeClr val="accent6">
                    <a:lumMod val="75000"/>
                  </a:schemeClr>
                </a:solidFill>
              </a:rPr>
              <a:t>磁盘或分区设备名</a:t>
            </a:r>
            <a:r>
              <a:rPr lang="en-US" altLang="zh-CN" dirty="0" smtClean="0">
                <a:solidFill>
                  <a:schemeClr val="accent6">
                    <a:lumMod val="75000"/>
                  </a:schemeClr>
                </a:solidFill>
              </a:rPr>
              <a:t>&gt;</a:t>
            </a:r>
          </a:p>
          <a:p>
            <a:r>
              <a:rPr lang="zh-CN" altLang="en-US" dirty="0" smtClean="0"/>
              <a:t>创建卷组</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vgcreate</a:t>
            </a:r>
            <a:r>
              <a:rPr lang="en-US" altLang="zh-CN" dirty="0" smtClean="0">
                <a:solidFill>
                  <a:schemeClr val="accent6">
                    <a:lumMod val="75000"/>
                  </a:schemeClr>
                </a:solidFill>
              </a:rPr>
              <a:t> &lt;</a:t>
            </a:r>
            <a:r>
              <a:rPr lang="zh-CN" altLang="en-US" dirty="0" smtClean="0">
                <a:solidFill>
                  <a:schemeClr val="accent6">
                    <a:lumMod val="75000"/>
                  </a:schemeClr>
                </a:solidFill>
              </a:rPr>
              <a:t>卷组名</a:t>
            </a:r>
            <a:r>
              <a:rPr lang="en-US" altLang="zh-CN" dirty="0" smtClean="0">
                <a:solidFill>
                  <a:schemeClr val="accent6">
                    <a:lumMod val="75000"/>
                  </a:schemeClr>
                </a:solidFill>
              </a:rPr>
              <a:t>&gt; &lt;</a:t>
            </a:r>
            <a:r>
              <a:rPr lang="zh-CN" altLang="en-US" dirty="0" smtClean="0">
                <a:solidFill>
                  <a:schemeClr val="accent6">
                    <a:lumMod val="75000"/>
                  </a:schemeClr>
                </a:solidFill>
              </a:rPr>
              <a:t>物理卷设备名</a:t>
            </a:r>
            <a:r>
              <a:rPr lang="en-US" altLang="zh-CN" dirty="0" smtClean="0">
                <a:solidFill>
                  <a:schemeClr val="accent6">
                    <a:lumMod val="75000"/>
                  </a:schemeClr>
                </a:solidFill>
              </a:rPr>
              <a:t>&gt; [...]</a:t>
            </a:r>
          </a:p>
          <a:p>
            <a:r>
              <a:rPr lang="zh-CN" altLang="en-US" dirty="0" smtClean="0"/>
              <a:t>创建逻辑卷</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lvcreate</a:t>
            </a:r>
            <a:r>
              <a:rPr lang="en-US" altLang="zh-CN" dirty="0" smtClean="0">
                <a:solidFill>
                  <a:schemeClr val="accent6">
                    <a:lumMod val="75000"/>
                  </a:schemeClr>
                </a:solidFill>
              </a:rPr>
              <a:t> &lt;-L </a:t>
            </a:r>
            <a:r>
              <a:rPr lang="zh-CN" altLang="en-US" dirty="0" smtClean="0">
                <a:solidFill>
                  <a:schemeClr val="accent6">
                    <a:lumMod val="75000"/>
                  </a:schemeClr>
                </a:solidFill>
              </a:rPr>
              <a:t>逻辑卷大小</a:t>
            </a:r>
            <a:r>
              <a:rPr lang="en-US" altLang="zh-CN" dirty="0" smtClean="0">
                <a:solidFill>
                  <a:schemeClr val="accent6">
                    <a:lumMod val="75000"/>
                  </a:schemeClr>
                </a:solidFill>
              </a:rPr>
              <a:t>&gt; &lt;-n </a:t>
            </a:r>
            <a:r>
              <a:rPr lang="zh-CN" altLang="en-US" dirty="0" smtClean="0">
                <a:solidFill>
                  <a:schemeClr val="accent6">
                    <a:lumMod val="75000"/>
                  </a:schemeClr>
                </a:solidFill>
              </a:rPr>
              <a:t>逻辑卷名</a:t>
            </a:r>
            <a:r>
              <a:rPr lang="en-US" altLang="zh-CN" dirty="0" smtClean="0">
                <a:solidFill>
                  <a:schemeClr val="accent6">
                    <a:lumMod val="75000"/>
                  </a:schemeClr>
                </a:solidFill>
              </a:rPr>
              <a:t>&gt; &lt;</a:t>
            </a:r>
            <a:r>
              <a:rPr lang="zh-CN" altLang="en-US" dirty="0" smtClean="0">
                <a:solidFill>
                  <a:schemeClr val="accent6">
                    <a:lumMod val="75000"/>
                  </a:schemeClr>
                </a:solidFill>
              </a:rPr>
              <a:t>卷组名</a:t>
            </a:r>
            <a:r>
              <a:rPr lang="en-US" altLang="zh-CN" dirty="0" smtClean="0">
                <a:solidFill>
                  <a:schemeClr val="accent6">
                    <a:lumMod val="75000"/>
                  </a:schemeClr>
                </a:solidFill>
              </a:rPr>
              <a:t>&gt;</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lvcreate</a:t>
            </a:r>
            <a:r>
              <a:rPr lang="en-US" altLang="zh-CN" dirty="0" smtClean="0">
                <a:solidFill>
                  <a:schemeClr val="accent6">
                    <a:lumMod val="75000"/>
                  </a:schemeClr>
                </a:solidFill>
              </a:rPr>
              <a:t> &lt;-l  PE</a:t>
            </a:r>
            <a:r>
              <a:rPr lang="zh-CN" altLang="en-US" dirty="0" smtClean="0">
                <a:solidFill>
                  <a:schemeClr val="accent6">
                    <a:lumMod val="75000"/>
                  </a:schemeClr>
                </a:solidFill>
              </a:rPr>
              <a:t>值</a:t>
            </a:r>
            <a:r>
              <a:rPr lang="en-US" altLang="zh-CN" dirty="0" smtClean="0">
                <a:solidFill>
                  <a:schemeClr val="accent6">
                    <a:lumMod val="75000"/>
                  </a:schemeClr>
                </a:solidFill>
              </a:rPr>
              <a:t>&gt; &lt;-n </a:t>
            </a:r>
            <a:r>
              <a:rPr lang="zh-CN" altLang="en-US" dirty="0" smtClean="0">
                <a:solidFill>
                  <a:schemeClr val="accent6">
                    <a:lumMod val="75000"/>
                  </a:schemeClr>
                </a:solidFill>
              </a:rPr>
              <a:t>逻辑卷名</a:t>
            </a:r>
            <a:r>
              <a:rPr lang="en-US" altLang="zh-CN" dirty="0" smtClean="0">
                <a:solidFill>
                  <a:schemeClr val="accent6">
                    <a:lumMod val="75000"/>
                  </a:schemeClr>
                </a:solidFill>
              </a:rPr>
              <a:t>&gt; &lt;</a:t>
            </a:r>
            <a:r>
              <a:rPr lang="zh-CN" altLang="en-US" dirty="0" smtClean="0">
                <a:solidFill>
                  <a:schemeClr val="accent6">
                    <a:lumMod val="75000"/>
                  </a:schemeClr>
                </a:solidFill>
              </a:rPr>
              <a:t>卷组名</a:t>
            </a:r>
            <a:r>
              <a:rPr lang="en-US" altLang="zh-CN" dirty="0" smtClean="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sp>
        <p:nvSpPr>
          <p:cNvPr id="7" name="TextBox 6"/>
          <p:cNvSpPr txBox="1"/>
          <p:nvPr/>
        </p:nvSpPr>
        <p:spPr>
          <a:xfrm>
            <a:off x="755576" y="5445224"/>
            <a:ext cx="777686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smtClean="0"/>
              <a:t>PE</a:t>
            </a:r>
            <a:r>
              <a:rPr lang="zh-CN" altLang="zh-CN" sz="2400" dirty="0" smtClean="0"/>
              <a:t>值可以通过使用命令 </a:t>
            </a:r>
            <a:r>
              <a:rPr lang="en-US" altLang="zh-CN" sz="2400" dirty="0" err="1" smtClean="0"/>
              <a:t>vgdisplay|grep</a:t>
            </a:r>
            <a:r>
              <a:rPr lang="en-US" altLang="zh-CN" sz="2400" dirty="0" smtClean="0"/>
              <a:t> "Free  PE" </a:t>
            </a:r>
            <a:r>
              <a:rPr lang="zh-CN" altLang="zh-CN" sz="2400" dirty="0" smtClean="0"/>
              <a:t>获得。</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 </a:t>
            </a:r>
            <a:r>
              <a:rPr lang="en-US" altLang="zh-CN" dirty="0" smtClean="0"/>
              <a:t>LVM </a:t>
            </a:r>
            <a:r>
              <a:rPr lang="zh-CN" altLang="en-US" dirty="0" smtClean="0"/>
              <a:t>的命令举例</a:t>
            </a:r>
            <a:endParaRPr lang="zh-CN" altLang="en-US" dirty="0"/>
          </a:p>
        </p:txBody>
      </p:sp>
      <p:sp>
        <p:nvSpPr>
          <p:cNvPr id="3" name="内容占位符 2"/>
          <p:cNvSpPr>
            <a:spLocks noGrp="1"/>
          </p:cNvSpPr>
          <p:nvPr>
            <p:ph idx="1"/>
          </p:nvPr>
        </p:nvSpPr>
        <p:spPr/>
        <p:txBody>
          <a:bodyPr/>
          <a:lstStyle/>
          <a:p>
            <a:r>
              <a:rPr lang="zh-CN" altLang="en-US" dirty="0" smtClean="0"/>
              <a:t>创建两个物理卷</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pvcreate</a:t>
            </a:r>
            <a:r>
              <a:rPr lang="en-US" altLang="zh-CN" dirty="0" smtClean="0">
                <a:solidFill>
                  <a:schemeClr val="accent6">
                    <a:lumMod val="75000"/>
                  </a:schemeClr>
                </a:solidFill>
              </a:rPr>
              <a:t> /dev/</a:t>
            </a:r>
            <a:r>
              <a:rPr lang="en-US" altLang="zh-CN" dirty="0" err="1" smtClean="0">
                <a:solidFill>
                  <a:schemeClr val="accent6">
                    <a:lumMod val="75000"/>
                  </a:schemeClr>
                </a:solidFill>
              </a:rPr>
              <a:t>sdb</a:t>
            </a:r>
            <a:r>
              <a:rPr lang="en-US" altLang="zh-CN" dirty="0" smtClean="0">
                <a:solidFill>
                  <a:schemeClr val="accent6">
                    <a:lumMod val="75000"/>
                  </a:schemeClr>
                </a:solidFill>
              </a:rPr>
              <a:t>{1,5}</a:t>
            </a:r>
          </a:p>
          <a:p>
            <a:r>
              <a:rPr lang="zh-CN" altLang="en-US" dirty="0" smtClean="0"/>
              <a:t>用已创建的</a:t>
            </a:r>
            <a:r>
              <a:rPr lang="en-US" altLang="zh-CN" dirty="0" smtClean="0"/>
              <a:t>2</a:t>
            </a:r>
            <a:r>
              <a:rPr lang="zh-CN" altLang="en-US" dirty="0" smtClean="0"/>
              <a:t>个物理卷创建名为</a:t>
            </a:r>
            <a:r>
              <a:rPr lang="en-US" altLang="zh-CN" dirty="0" err="1" smtClean="0"/>
              <a:t>wwwVG</a:t>
            </a:r>
            <a:r>
              <a:rPr lang="zh-CN" altLang="en-US" dirty="0" smtClean="0"/>
              <a:t>的卷组 </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vgcreate</a:t>
            </a:r>
            <a:r>
              <a:rPr lang="en-US" altLang="zh-CN" dirty="0" smtClean="0">
                <a:solidFill>
                  <a:schemeClr val="accent6">
                    <a:lumMod val="75000"/>
                  </a:schemeClr>
                </a:solidFill>
              </a:rPr>
              <a:t> </a:t>
            </a:r>
            <a:r>
              <a:rPr lang="en-US" altLang="zh-CN" dirty="0" err="1" smtClean="0">
                <a:solidFill>
                  <a:schemeClr val="accent6">
                    <a:lumMod val="75000"/>
                  </a:schemeClr>
                </a:solidFill>
              </a:rPr>
              <a:t>wwwVG</a:t>
            </a:r>
            <a:r>
              <a:rPr lang="en-US" altLang="zh-CN" dirty="0" smtClean="0">
                <a:solidFill>
                  <a:schemeClr val="accent6">
                    <a:lumMod val="75000"/>
                  </a:schemeClr>
                </a:solidFill>
              </a:rPr>
              <a:t> /dev/sdb1 /dev/sdb5</a:t>
            </a:r>
          </a:p>
          <a:p>
            <a:r>
              <a:rPr lang="zh-CN" altLang="en-US" dirty="0" smtClean="0"/>
              <a:t>在</a:t>
            </a:r>
            <a:r>
              <a:rPr lang="en-US" altLang="zh-CN" dirty="0" err="1" smtClean="0"/>
              <a:t>wwwVG</a:t>
            </a:r>
            <a:r>
              <a:rPr lang="zh-CN" altLang="en-US" dirty="0" smtClean="0"/>
              <a:t>卷组中创建大小为</a:t>
            </a:r>
            <a:r>
              <a:rPr lang="en-US" altLang="zh-CN" dirty="0" smtClean="0"/>
              <a:t>2GB</a:t>
            </a:r>
            <a:r>
              <a:rPr lang="zh-CN" altLang="en-US" dirty="0" smtClean="0"/>
              <a:t>，名字为</a:t>
            </a:r>
            <a:r>
              <a:rPr lang="en-US" altLang="zh-CN" dirty="0" smtClean="0"/>
              <a:t>www</a:t>
            </a:r>
            <a:r>
              <a:rPr lang="zh-CN" altLang="en-US" dirty="0" smtClean="0"/>
              <a:t>的逻辑卷</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lvcreate</a:t>
            </a:r>
            <a:r>
              <a:rPr lang="en-US" altLang="zh-CN" dirty="0" smtClean="0">
                <a:solidFill>
                  <a:schemeClr val="accent6">
                    <a:lumMod val="75000"/>
                  </a:schemeClr>
                </a:solidFill>
              </a:rPr>
              <a:t> -L 2G -n www </a:t>
            </a:r>
            <a:r>
              <a:rPr lang="en-US" altLang="zh-CN" dirty="0" err="1" smtClean="0">
                <a:solidFill>
                  <a:schemeClr val="accent6">
                    <a:lumMod val="75000"/>
                  </a:schemeClr>
                </a:solidFill>
              </a:rPr>
              <a:t>wwwVG</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查看卷信息</a:t>
            </a:r>
            <a:endParaRPr lang="zh-CN" altLang="en-US" dirty="0"/>
          </a:p>
        </p:txBody>
      </p:sp>
      <p:sp>
        <p:nvSpPr>
          <p:cNvPr id="3" name="内容占位符 2"/>
          <p:cNvSpPr>
            <a:spLocks noGrp="1"/>
          </p:cNvSpPr>
          <p:nvPr>
            <p:ph idx="1"/>
          </p:nvPr>
        </p:nvSpPr>
        <p:spPr/>
        <p:txBody>
          <a:bodyPr/>
          <a:lstStyle/>
          <a:p>
            <a:r>
              <a:rPr lang="zh-CN" altLang="en-US" dirty="0" smtClean="0"/>
              <a:t>查看物理卷</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pvdisplay</a:t>
            </a:r>
            <a:r>
              <a:rPr lang="en-US" altLang="zh-CN" dirty="0" smtClean="0">
                <a:solidFill>
                  <a:schemeClr val="accent6">
                    <a:lumMod val="75000"/>
                  </a:schemeClr>
                </a:solidFill>
              </a:rPr>
              <a:t> [&lt;</a:t>
            </a:r>
            <a:r>
              <a:rPr lang="zh-CN" altLang="en-US" dirty="0" smtClean="0">
                <a:solidFill>
                  <a:schemeClr val="accent6">
                    <a:lumMod val="75000"/>
                  </a:schemeClr>
                </a:solidFill>
              </a:rPr>
              <a:t>物理卷设备名</a:t>
            </a:r>
            <a:r>
              <a:rPr lang="en-US" altLang="zh-CN" dirty="0" smtClean="0">
                <a:solidFill>
                  <a:schemeClr val="accent6">
                    <a:lumMod val="75000"/>
                  </a:schemeClr>
                </a:solidFill>
              </a:rPr>
              <a:t>&gt;]</a:t>
            </a:r>
          </a:p>
          <a:p>
            <a:r>
              <a:rPr lang="zh-CN" altLang="en-US" dirty="0" smtClean="0"/>
              <a:t>查看卷组</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vgdisplay</a:t>
            </a:r>
            <a:r>
              <a:rPr lang="en-US" altLang="zh-CN" dirty="0" smtClean="0">
                <a:solidFill>
                  <a:schemeClr val="accent6">
                    <a:lumMod val="75000"/>
                  </a:schemeClr>
                </a:solidFill>
              </a:rPr>
              <a:t> [&lt;</a:t>
            </a:r>
            <a:r>
              <a:rPr lang="zh-CN" altLang="en-US" dirty="0" smtClean="0">
                <a:solidFill>
                  <a:schemeClr val="accent6">
                    <a:lumMod val="75000"/>
                  </a:schemeClr>
                </a:solidFill>
              </a:rPr>
              <a:t>卷组名</a:t>
            </a:r>
            <a:r>
              <a:rPr lang="en-US" altLang="zh-CN" dirty="0" smtClean="0">
                <a:solidFill>
                  <a:schemeClr val="accent6">
                    <a:lumMod val="75000"/>
                  </a:schemeClr>
                </a:solidFill>
              </a:rPr>
              <a:t>&gt;]</a:t>
            </a:r>
          </a:p>
          <a:p>
            <a:r>
              <a:rPr lang="zh-CN" altLang="en-US" dirty="0" smtClean="0"/>
              <a:t>查看逻辑卷</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lvdisplay</a:t>
            </a:r>
            <a:r>
              <a:rPr lang="en-US" altLang="zh-CN" dirty="0" smtClean="0">
                <a:solidFill>
                  <a:schemeClr val="accent6">
                    <a:lumMod val="75000"/>
                  </a:schemeClr>
                </a:solidFill>
              </a:rPr>
              <a:t> [&lt;</a:t>
            </a:r>
            <a:r>
              <a:rPr lang="zh-CN" altLang="en-US" dirty="0" smtClean="0">
                <a:solidFill>
                  <a:schemeClr val="accent6">
                    <a:lumMod val="75000"/>
                  </a:schemeClr>
                </a:solidFill>
              </a:rPr>
              <a:t>逻辑卷卷设备名</a:t>
            </a:r>
            <a:r>
              <a:rPr lang="en-US" altLang="zh-CN" dirty="0" smtClean="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扩展逻辑卷</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若卷组中无剩余空间，首先扩展卷组</a:t>
            </a:r>
          </a:p>
          <a:p>
            <a:pPr lvl="1"/>
            <a:r>
              <a:rPr lang="zh-CN" altLang="en-US" dirty="0" smtClean="0"/>
              <a:t>添加硬盘，在磁盘上创建 </a:t>
            </a:r>
            <a:r>
              <a:rPr lang="en-US" altLang="zh-CN" dirty="0" smtClean="0"/>
              <a:t>8e </a:t>
            </a:r>
            <a:r>
              <a:rPr lang="zh-CN" altLang="en-US" dirty="0" smtClean="0"/>
              <a:t>类型的分区</a:t>
            </a:r>
          </a:p>
          <a:p>
            <a:pPr lvl="1"/>
            <a:r>
              <a:rPr lang="zh-CN" altLang="en-US" dirty="0" smtClean="0"/>
              <a:t>在分区上创建物理卷</a:t>
            </a:r>
          </a:p>
          <a:p>
            <a:pPr lvl="1"/>
            <a:r>
              <a:rPr lang="zh-CN" altLang="en-US" dirty="0" smtClean="0"/>
              <a:t>将物理卷添加到卷组中</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vgextend</a:t>
            </a:r>
            <a:r>
              <a:rPr lang="en-US" altLang="zh-CN" dirty="0" smtClean="0">
                <a:solidFill>
                  <a:schemeClr val="accent6">
                    <a:lumMod val="75000"/>
                  </a:schemeClr>
                </a:solidFill>
              </a:rPr>
              <a:t> &lt;</a:t>
            </a:r>
            <a:r>
              <a:rPr lang="zh-CN" altLang="en-US" dirty="0" smtClean="0">
                <a:solidFill>
                  <a:schemeClr val="accent6">
                    <a:lumMod val="75000"/>
                  </a:schemeClr>
                </a:solidFill>
              </a:rPr>
              <a:t>卷组名</a:t>
            </a:r>
            <a:r>
              <a:rPr lang="en-US" altLang="zh-CN" dirty="0" smtClean="0">
                <a:solidFill>
                  <a:schemeClr val="accent6">
                    <a:lumMod val="75000"/>
                  </a:schemeClr>
                </a:solidFill>
              </a:rPr>
              <a:t>&gt; &lt;</a:t>
            </a:r>
            <a:r>
              <a:rPr lang="zh-CN" altLang="en-US" dirty="0" smtClean="0">
                <a:solidFill>
                  <a:schemeClr val="accent6">
                    <a:lumMod val="75000"/>
                  </a:schemeClr>
                </a:solidFill>
              </a:rPr>
              <a:t>物理卷设备名</a:t>
            </a:r>
            <a:r>
              <a:rPr lang="en-US" altLang="zh-CN" dirty="0" smtClean="0">
                <a:solidFill>
                  <a:schemeClr val="accent6">
                    <a:lumMod val="75000"/>
                  </a:schemeClr>
                </a:solidFill>
              </a:rPr>
              <a:t>&gt; [...] </a:t>
            </a:r>
          </a:p>
          <a:p>
            <a:r>
              <a:rPr lang="zh-CN" altLang="en-US" dirty="0" smtClean="0"/>
              <a:t>若卷组中有剩余空间，扩展卷组中的逻辑卷</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lvextend</a:t>
            </a:r>
            <a:r>
              <a:rPr lang="en-US" altLang="zh-CN" dirty="0" smtClean="0">
                <a:solidFill>
                  <a:schemeClr val="accent6">
                    <a:lumMod val="75000"/>
                  </a:schemeClr>
                </a:solidFill>
              </a:rPr>
              <a:t> &lt;-L +</a:t>
            </a:r>
            <a:r>
              <a:rPr lang="zh-CN" altLang="en-US" dirty="0" smtClean="0">
                <a:solidFill>
                  <a:schemeClr val="accent6">
                    <a:lumMod val="75000"/>
                  </a:schemeClr>
                </a:solidFill>
              </a:rPr>
              <a:t>逻辑卷增量</a:t>
            </a:r>
            <a:r>
              <a:rPr lang="en-US" altLang="zh-CN" dirty="0" smtClean="0">
                <a:solidFill>
                  <a:schemeClr val="accent6">
                    <a:lumMod val="75000"/>
                  </a:schemeClr>
                </a:solidFill>
              </a:rPr>
              <a:t>&gt; &lt;</a:t>
            </a:r>
            <a:r>
              <a:rPr lang="zh-CN" altLang="en-US" dirty="0" smtClean="0">
                <a:solidFill>
                  <a:schemeClr val="accent6">
                    <a:lumMod val="75000"/>
                  </a:schemeClr>
                </a:solidFill>
              </a:rPr>
              <a:t>逻辑卷设备名称</a:t>
            </a:r>
            <a:r>
              <a:rPr lang="en-US" altLang="zh-CN" dirty="0" smtClean="0">
                <a:solidFill>
                  <a:schemeClr val="accent6">
                    <a:lumMod val="75000"/>
                  </a:schemeClr>
                </a:solidFill>
              </a:rPr>
              <a:t>&gt;</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lvextend</a:t>
            </a:r>
            <a:r>
              <a:rPr lang="en-US" altLang="zh-CN" dirty="0" smtClean="0">
                <a:solidFill>
                  <a:schemeClr val="accent6">
                    <a:lumMod val="75000"/>
                  </a:schemeClr>
                </a:solidFill>
              </a:rPr>
              <a:t> &lt;-l +PE</a:t>
            </a:r>
            <a:r>
              <a:rPr lang="zh-CN" altLang="en-US" dirty="0" smtClean="0">
                <a:solidFill>
                  <a:schemeClr val="accent6">
                    <a:lumMod val="75000"/>
                  </a:schemeClr>
                </a:solidFill>
              </a:rPr>
              <a:t>值</a:t>
            </a:r>
            <a:r>
              <a:rPr lang="en-US" altLang="zh-CN" dirty="0" smtClean="0">
                <a:solidFill>
                  <a:schemeClr val="accent6">
                    <a:lumMod val="75000"/>
                  </a:schemeClr>
                </a:solidFill>
              </a:rPr>
              <a:t>&gt;  &lt;</a:t>
            </a:r>
            <a:r>
              <a:rPr lang="zh-CN" altLang="en-US" dirty="0" smtClean="0">
                <a:solidFill>
                  <a:schemeClr val="accent6">
                    <a:lumMod val="75000"/>
                  </a:schemeClr>
                </a:solidFill>
              </a:rPr>
              <a:t>逻辑卷设备名称</a:t>
            </a:r>
            <a:r>
              <a:rPr lang="en-US" altLang="zh-CN" dirty="0" smtClean="0">
                <a:solidFill>
                  <a:schemeClr val="accent6">
                    <a:lumMod val="75000"/>
                  </a:schemeClr>
                </a:solidFill>
              </a:rPr>
              <a:t>&gt;</a:t>
            </a:r>
          </a:p>
          <a:p>
            <a:r>
              <a:rPr lang="zh-CN" altLang="en-US" dirty="0" smtClean="0"/>
              <a:t>对已扩展的逻辑卷中的文件系统进行容量扩展</a:t>
            </a:r>
          </a:p>
          <a:p>
            <a:pPr lvl="1">
              <a:buNone/>
            </a:pPr>
            <a:r>
              <a:rPr lang="en-US" altLang="zh-CN" dirty="0" smtClean="0">
                <a:solidFill>
                  <a:schemeClr val="accent6">
                    <a:lumMod val="75000"/>
                  </a:schemeClr>
                </a:solidFill>
              </a:rPr>
              <a:t># resize2fs &lt;</a:t>
            </a:r>
            <a:r>
              <a:rPr lang="zh-CN" altLang="en-US" dirty="0" smtClean="0">
                <a:solidFill>
                  <a:schemeClr val="accent6">
                    <a:lumMod val="75000"/>
                  </a:schemeClr>
                </a:solidFill>
              </a:rPr>
              <a:t>分区或逻辑卷设备名</a:t>
            </a:r>
            <a:r>
              <a:rPr lang="en-US" altLang="zh-CN" dirty="0" smtClean="0">
                <a:solidFill>
                  <a:schemeClr val="accent6">
                    <a:lumMod val="75000"/>
                  </a:schemeClr>
                </a:solidFill>
              </a:rPr>
              <a:t>&gt; </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扩展逻辑卷举例</a:t>
            </a:r>
            <a:endParaRPr lang="zh-CN" altLang="en-US" dirty="0"/>
          </a:p>
        </p:txBody>
      </p:sp>
      <p:sp>
        <p:nvSpPr>
          <p:cNvPr id="3" name="内容占位符 2"/>
          <p:cNvSpPr>
            <a:spLocks noGrp="1"/>
          </p:cNvSpPr>
          <p:nvPr>
            <p:ph idx="1"/>
          </p:nvPr>
        </p:nvSpPr>
        <p:spPr/>
        <p:txBody>
          <a:bodyPr/>
          <a:lstStyle/>
          <a:p>
            <a:r>
              <a:rPr lang="zh-CN" altLang="en-US" dirty="0" smtClean="0"/>
              <a:t>将两个物理卷扩展到已存在的</a:t>
            </a:r>
            <a:r>
              <a:rPr lang="en-US" altLang="zh-CN" dirty="0" smtClean="0"/>
              <a:t>VolGroup00</a:t>
            </a:r>
            <a:r>
              <a:rPr lang="zh-CN" altLang="en-US" dirty="0" smtClean="0"/>
              <a:t>卷组中 </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vgextend</a:t>
            </a:r>
            <a:r>
              <a:rPr lang="en-US" altLang="zh-CN" dirty="0" smtClean="0">
                <a:solidFill>
                  <a:schemeClr val="accent6">
                    <a:lumMod val="75000"/>
                  </a:schemeClr>
                </a:solidFill>
              </a:rPr>
              <a:t> VolGroup00 /dev/sdb1 /dev/sdb2</a:t>
            </a:r>
          </a:p>
          <a:p>
            <a:r>
              <a:rPr lang="zh-CN" altLang="en-US" dirty="0" smtClean="0"/>
              <a:t>在</a:t>
            </a:r>
            <a:r>
              <a:rPr lang="en-US" altLang="zh-CN" dirty="0" smtClean="0"/>
              <a:t>VolGroup00</a:t>
            </a:r>
            <a:r>
              <a:rPr lang="zh-CN" altLang="en-US" dirty="0" smtClean="0"/>
              <a:t>卷组中扩展</a:t>
            </a:r>
            <a:r>
              <a:rPr lang="en-US" altLang="zh-CN" dirty="0" err="1" smtClean="0"/>
              <a:t>LogVolHome</a:t>
            </a:r>
            <a:r>
              <a:rPr lang="zh-CN" altLang="en-US" dirty="0" smtClean="0"/>
              <a:t>逻辑卷，扩展大小为</a:t>
            </a:r>
            <a:r>
              <a:rPr lang="en-US" altLang="zh-CN" dirty="0" smtClean="0"/>
              <a:t>6GB </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lvextend</a:t>
            </a:r>
            <a:r>
              <a:rPr lang="en-US" altLang="zh-CN" dirty="0" smtClean="0">
                <a:solidFill>
                  <a:schemeClr val="accent6">
                    <a:lumMod val="75000"/>
                  </a:schemeClr>
                </a:solidFill>
              </a:rPr>
              <a:t> -L +6G /dev/VolGroup00/</a:t>
            </a:r>
            <a:r>
              <a:rPr lang="en-US" altLang="zh-CN" dirty="0" err="1" smtClean="0">
                <a:solidFill>
                  <a:schemeClr val="accent6">
                    <a:lumMod val="75000"/>
                  </a:schemeClr>
                </a:solidFill>
              </a:rPr>
              <a:t>LogVolHome</a:t>
            </a:r>
            <a:endParaRPr lang="en-US" altLang="zh-CN" dirty="0" smtClean="0">
              <a:solidFill>
                <a:schemeClr val="accent6">
                  <a:lumMod val="75000"/>
                </a:schemeClr>
              </a:solidFill>
            </a:endParaRPr>
          </a:p>
          <a:p>
            <a:r>
              <a:rPr lang="zh-CN" altLang="en-US" dirty="0" smtClean="0"/>
              <a:t>为</a:t>
            </a:r>
            <a:r>
              <a:rPr lang="en-US" altLang="zh-CN" dirty="0" smtClean="0"/>
              <a:t>home</a:t>
            </a:r>
            <a:r>
              <a:rPr lang="zh-CN" altLang="en-US" dirty="0" smtClean="0"/>
              <a:t>文件系统（</a:t>
            </a:r>
            <a:r>
              <a:rPr lang="en-US" altLang="zh-CN" dirty="0" smtClean="0"/>
              <a:t>ext3</a:t>
            </a:r>
            <a:r>
              <a:rPr lang="zh-CN" altLang="en-US" dirty="0" smtClean="0"/>
              <a:t>）扩充容量</a:t>
            </a:r>
          </a:p>
          <a:p>
            <a:pPr lvl="1">
              <a:buNone/>
            </a:pPr>
            <a:r>
              <a:rPr lang="en-US" altLang="zh-CN" dirty="0" smtClean="0">
                <a:solidFill>
                  <a:schemeClr val="accent6">
                    <a:lumMod val="75000"/>
                  </a:schemeClr>
                </a:solidFill>
              </a:rPr>
              <a:t>#  resize2fs -f /dev/VolGroup00/</a:t>
            </a:r>
            <a:r>
              <a:rPr lang="en-US" altLang="zh-CN" dirty="0" err="1" smtClean="0">
                <a:solidFill>
                  <a:schemeClr val="accent6">
                    <a:lumMod val="75000"/>
                  </a:schemeClr>
                </a:solidFill>
              </a:rPr>
              <a:t>LogVolHome</a:t>
            </a:r>
            <a:endParaRPr lang="en-US" altLang="zh-CN" dirty="0" smtClean="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缩减逻辑卷</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err="1" smtClean="0"/>
              <a:t>umount</a:t>
            </a:r>
            <a:r>
              <a:rPr lang="zh-CN" altLang="en-US" dirty="0" smtClean="0"/>
              <a:t>命令卸载文件系统</a:t>
            </a:r>
            <a:r>
              <a:rPr lang="en-US" altLang="zh-CN" dirty="0" smtClean="0"/>
              <a:t> </a:t>
            </a:r>
          </a:p>
          <a:p>
            <a:r>
              <a:rPr lang="zh-CN" altLang="en-US" dirty="0" smtClean="0"/>
              <a:t>使用</a:t>
            </a:r>
            <a:r>
              <a:rPr lang="en-US" altLang="zh-CN" dirty="0" smtClean="0"/>
              <a:t>e2fsck</a:t>
            </a:r>
            <a:r>
              <a:rPr lang="zh-CN" altLang="en-US" dirty="0" smtClean="0"/>
              <a:t>命令检查文件系统 </a:t>
            </a:r>
            <a:endParaRPr lang="en-US" altLang="zh-CN" dirty="0" smtClean="0"/>
          </a:p>
          <a:p>
            <a:r>
              <a:rPr lang="zh-CN" altLang="en-US" dirty="0" smtClean="0"/>
              <a:t>使用</a:t>
            </a:r>
            <a:r>
              <a:rPr lang="en-US" altLang="zh-CN" dirty="0" smtClean="0"/>
              <a:t>resize2fs</a:t>
            </a:r>
            <a:r>
              <a:rPr lang="zh-CN" altLang="en-US" dirty="0" smtClean="0"/>
              <a:t>命令缩减文件系统容量</a:t>
            </a:r>
            <a:r>
              <a:rPr lang="en-US" altLang="zh-CN" dirty="0" smtClean="0"/>
              <a:t> </a:t>
            </a:r>
          </a:p>
          <a:p>
            <a:r>
              <a:rPr lang="zh-CN" altLang="en-US" dirty="0" smtClean="0"/>
              <a:t>缩减逻辑卷</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lvreduce</a:t>
            </a:r>
            <a:r>
              <a:rPr lang="en-US" altLang="zh-CN" dirty="0" smtClean="0">
                <a:solidFill>
                  <a:schemeClr val="accent6">
                    <a:lumMod val="75000"/>
                  </a:schemeClr>
                </a:solidFill>
              </a:rPr>
              <a:t> &lt;-L -</a:t>
            </a:r>
            <a:r>
              <a:rPr lang="zh-CN" altLang="en-US" dirty="0" smtClean="0">
                <a:solidFill>
                  <a:schemeClr val="accent6">
                    <a:lumMod val="75000"/>
                  </a:schemeClr>
                </a:solidFill>
              </a:rPr>
              <a:t>逻辑卷增量</a:t>
            </a:r>
            <a:r>
              <a:rPr lang="en-US" altLang="zh-CN" dirty="0" smtClean="0">
                <a:solidFill>
                  <a:schemeClr val="accent6">
                    <a:lumMod val="75000"/>
                  </a:schemeClr>
                </a:solidFill>
              </a:rPr>
              <a:t>&gt; &lt;</a:t>
            </a:r>
            <a:r>
              <a:rPr lang="zh-CN" altLang="en-US" dirty="0" smtClean="0">
                <a:solidFill>
                  <a:schemeClr val="accent6">
                    <a:lumMod val="75000"/>
                  </a:schemeClr>
                </a:solidFill>
              </a:rPr>
              <a:t>逻辑卷设备名称</a:t>
            </a:r>
            <a:r>
              <a:rPr lang="en-US" altLang="zh-CN" dirty="0" smtClean="0">
                <a:solidFill>
                  <a:schemeClr val="accent6">
                    <a:lumMod val="75000"/>
                  </a:schemeClr>
                </a:solidFill>
              </a:rPr>
              <a:t>&gt;</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lvreduce</a:t>
            </a:r>
            <a:r>
              <a:rPr lang="en-US" altLang="zh-CN" dirty="0" smtClean="0">
                <a:solidFill>
                  <a:schemeClr val="accent6">
                    <a:lumMod val="75000"/>
                  </a:schemeClr>
                </a:solidFill>
              </a:rPr>
              <a:t> &lt;-l -PE</a:t>
            </a:r>
            <a:r>
              <a:rPr lang="zh-CN" altLang="en-US" dirty="0" smtClean="0">
                <a:solidFill>
                  <a:schemeClr val="accent6">
                    <a:lumMod val="75000"/>
                  </a:schemeClr>
                </a:solidFill>
              </a:rPr>
              <a:t>值</a:t>
            </a:r>
            <a:r>
              <a:rPr lang="en-US" altLang="zh-CN" dirty="0" smtClean="0">
                <a:solidFill>
                  <a:schemeClr val="accent6">
                    <a:lumMod val="75000"/>
                  </a:schemeClr>
                </a:solidFill>
              </a:rPr>
              <a:t>&gt;  &lt;</a:t>
            </a:r>
            <a:r>
              <a:rPr lang="zh-CN" altLang="en-US" dirty="0" smtClean="0">
                <a:solidFill>
                  <a:schemeClr val="accent6">
                    <a:lumMod val="75000"/>
                  </a:schemeClr>
                </a:solidFill>
              </a:rPr>
              <a:t>逻辑卷设备名称</a:t>
            </a:r>
            <a:r>
              <a:rPr lang="en-US" altLang="zh-CN" dirty="0" smtClean="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LVM </a:t>
            </a:r>
            <a:r>
              <a:rPr lang="zh-CN" altLang="en-US" dirty="0" smtClean="0"/>
              <a:t>常用命令集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
        <p:nvSpPr>
          <p:cNvPr id="8" name="TextBox 7"/>
          <p:cNvSpPr txBox="1"/>
          <p:nvPr/>
        </p:nvSpPr>
        <p:spPr>
          <a:xfrm>
            <a:off x="683568" y="4869160"/>
            <a:ext cx="7848872"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zh-CN" altLang="en-US" sz="2400" dirty="0" smtClean="0"/>
              <a:t> 可以使用 </a:t>
            </a:r>
            <a:r>
              <a:rPr lang="en-US" altLang="zh-CN" sz="2400" dirty="0" err="1" smtClean="0">
                <a:solidFill>
                  <a:schemeClr val="accent6">
                    <a:lumMod val="75000"/>
                  </a:schemeClr>
                </a:solidFill>
              </a:rPr>
              <a:t>lvm</a:t>
            </a:r>
            <a:r>
              <a:rPr lang="en-US" altLang="zh-CN" sz="2400" dirty="0" smtClean="0">
                <a:solidFill>
                  <a:schemeClr val="accent6">
                    <a:lumMod val="75000"/>
                  </a:schemeClr>
                </a:solidFill>
              </a:rPr>
              <a:t> help  </a:t>
            </a:r>
            <a:r>
              <a:rPr lang="zh-CN" altLang="en-US" sz="2400" dirty="0" smtClean="0"/>
              <a:t>命令显示上述命令的功能。</a:t>
            </a:r>
          </a:p>
          <a:p>
            <a:pPr>
              <a:buFont typeface="Arial" pitchFamily="34" charset="0"/>
              <a:buChar char="•"/>
            </a:pPr>
            <a:r>
              <a:rPr lang="zh-CN" altLang="en-US" sz="2400" dirty="0" smtClean="0"/>
              <a:t> 可以使用命令参数</a:t>
            </a:r>
            <a:r>
              <a:rPr lang="en-US" altLang="zh-CN" sz="2400" dirty="0" smtClean="0">
                <a:solidFill>
                  <a:schemeClr val="accent6">
                    <a:lumMod val="75000"/>
                  </a:schemeClr>
                </a:solidFill>
              </a:rPr>
              <a:t>-h</a:t>
            </a:r>
            <a:r>
              <a:rPr lang="zh-CN" altLang="en-US" sz="2400" dirty="0" smtClean="0"/>
              <a:t>查看每个命令的使用方法，如： </a:t>
            </a:r>
          </a:p>
          <a:p>
            <a:r>
              <a:rPr lang="en-US" altLang="zh-CN" sz="2400" dirty="0" smtClean="0">
                <a:solidFill>
                  <a:schemeClr val="accent6">
                    <a:lumMod val="75000"/>
                  </a:schemeClr>
                </a:solidFill>
              </a:rPr>
              <a:t># </a:t>
            </a:r>
            <a:r>
              <a:rPr lang="en-US" altLang="zh-CN" sz="2400" dirty="0" err="1" smtClean="0">
                <a:solidFill>
                  <a:schemeClr val="accent6">
                    <a:lumMod val="75000"/>
                  </a:schemeClr>
                </a:solidFill>
              </a:rPr>
              <a:t>lvreduce</a:t>
            </a:r>
            <a:r>
              <a:rPr lang="en-US" altLang="zh-CN" sz="2400" dirty="0" smtClean="0">
                <a:solidFill>
                  <a:schemeClr val="accent6">
                    <a:lumMod val="75000"/>
                  </a:schemeClr>
                </a:solidFill>
              </a:rPr>
              <a:t> -h</a:t>
            </a:r>
            <a:endParaRPr lang="zh-CN" altLang="en-US" sz="2400" dirty="0">
              <a:solidFill>
                <a:schemeClr val="accent6">
                  <a:lumMod val="75000"/>
                </a:schemeClr>
              </a:solidFill>
            </a:endParaRPr>
          </a:p>
        </p:txBody>
      </p:sp>
      <p:graphicFrame>
        <p:nvGraphicFramePr>
          <p:cNvPr id="10" name="内容占位符 6"/>
          <p:cNvGraphicFramePr>
            <a:graphicFrameLocks noGrp="1"/>
          </p:cNvGraphicFramePr>
          <p:nvPr>
            <p:ph idx="1"/>
          </p:nvPr>
        </p:nvGraphicFramePr>
        <p:xfrm>
          <a:off x="395536" y="1098024"/>
          <a:ext cx="8229600" cy="3627120"/>
        </p:xfrm>
        <a:graphic>
          <a:graphicData uri="http://schemas.openxmlformats.org/drawingml/2006/table">
            <a:tbl>
              <a:tblPr firstRow="1" bandRow="1">
                <a:tableStyleId>{21E4AEA4-8DFA-4A89-87EB-49C32662AFE0}</a:tableStyleId>
              </a:tblPr>
              <a:tblGrid>
                <a:gridCol w="2057400"/>
                <a:gridCol w="2057400"/>
                <a:gridCol w="2057400"/>
                <a:gridCol w="2057400"/>
              </a:tblGrid>
              <a:tr h="370840">
                <a:tc>
                  <a:txBody>
                    <a:bodyPr/>
                    <a:lstStyle/>
                    <a:p>
                      <a:pPr algn="ctr"/>
                      <a:r>
                        <a:rPr lang="zh-CN" altLang="en-US" sz="2400" dirty="0" smtClean="0"/>
                        <a:t>任务</a:t>
                      </a:r>
                      <a:endParaRPr lang="zh-CN" altLang="en-US" sz="2400" dirty="0"/>
                    </a:p>
                  </a:txBody>
                  <a:tcPr/>
                </a:tc>
                <a:tc>
                  <a:txBody>
                    <a:bodyPr/>
                    <a:lstStyle/>
                    <a:p>
                      <a:pPr algn="ctr"/>
                      <a:r>
                        <a:rPr lang="en-US" altLang="zh-CN" sz="2400" dirty="0" smtClean="0"/>
                        <a:t>PV</a:t>
                      </a:r>
                      <a:endParaRPr lang="zh-CN" altLang="en-US" sz="2400" dirty="0"/>
                    </a:p>
                  </a:txBody>
                  <a:tcPr/>
                </a:tc>
                <a:tc>
                  <a:txBody>
                    <a:bodyPr/>
                    <a:lstStyle/>
                    <a:p>
                      <a:pPr algn="ctr"/>
                      <a:r>
                        <a:rPr lang="en-US" altLang="zh-CN" sz="2400" dirty="0" smtClean="0"/>
                        <a:t>VG</a:t>
                      </a:r>
                      <a:endParaRPr lang="zh-CN" altLang="en-US" sz="2400" dirty="0"/>
                    </a:p>
                  </a:txBody>
                  <a:tcPr/>
                </a:tc>
                <a:tc>
                  <a:txBody>
                    <a:bodyPr/>
                    <a:lstStyle/>
                    <a:p>
                      <a:pPr algn="ctr"/>
                      <a:r>
                        <a:rPr lang="en-US" altLang="zh-CN" sz="2400" dirty="0" smtClean="0"/>
                        <a:t>LV</a:t>
                      </a:r>
                      <a:endParaRPr lang="zh-CN" altLang="en-US" sz="2400" dirty="0"/>
                    </a:p>
                  </a:txBody>
                  <a:tcPr/>
                </a:tc>
              </a:tr>
              <a:tr h="370840">
                <a:tc>
                  <a:txBody>
                    <a:bodyPr/>
                    <a:lstStyle/>
                    <a:p>
                      <a:r>
                        <a:rPr lang="zh-CN" altLang="en-US" sz="2000" dirty="0" smtClean="0"/>
                        <a:t>创建</a:t>
                      </a:r>
                      <a:endParaRPr lang="zh-CN" altLang="en-US" sz="2000" dirty="0"/>
                    </a:p>
                  </a:txBody>
                  <a:tcPr/>
                </a:tc>
                <a:tc>
                  <a:txBody>
                    <a:bodyPr/>
                    <a:lstStyle/>
                    <a:p>
                      <a:r>
                        <a:rPr lang="en-US" altLang="zh-CN" sz="2000" dirty="0" err="1" smtClean="0"/>
                        <a:t>pvcreate</a:t>
                      </a:r>
                      <a:endParaRPr lang="zh-CN" altLang="en-US" sz="2000" dirty="0"/>
                    </a:p>
                  </a:txBody>
                  <a:tcPr/>
                </a:tc>
                <a:tc>
                  <a:txBody>
                    <a:bodyPr/>
                    <a:lstStyle/>
                    <a:p>
                      <a:r>
                        <a:rPr lang="en-US" altLang="zh-CN" sz="2000" dirty="0" err="1" smtClean="0"/>
                        <a:t>vgcreate</a:t>
                      </a:r>
                      <a:endParaRPr lang="zh-CN" altLang="en-US" sz="2000" dirty="0"/>
                    </a:p>
                  </a:txBody>
                  <a:tcPr/>
                </a:tc>
                <a:tc>
                  <a:txBody>
                    <a:bodyPr/>
                    <a:lstStyle/>
                    <a:p>
                      <a:r>
                        <a:rPr lang="en-US" altLang="zh-CN" sz="2000" dirty="0" err="1" smtClean="0"/>
                        <a:t>lvcreate</a:t>
                      </a:r>
                      <a:endParaRPr lang="zh-CN" altLang="en-US" sz="2000" dirty="0"/>
                    </a:p>
                  </a:txBody>
                  <a:tcPr/>
                </a:tc>
              </a:tr>
              <a:tr h="370840">
                <a:tc>
                  <a:txBody>
                    <a:bodyPr/>
                    <a:lstStyle/>
                    <a:p>
                      <a:r>
                        <a:rPr lang="zh-CN" altLang="en-US" sz="2000" dirty="0" smtClean="0"/>
                        <a:t>删除</a:t>
                      </a:r>
                      <a:endParaRPr lang="zh-CN" altLang="en-US" sz="2000" dirty="0"/>
                    </a:p>
                  </a:txBody>
                  <a:tcPr/>
                </a:tc>
                <a:tc>
                  <a:txBody>
                    <a:bodyPr/>
                    <a:lstStyle/>
                    <a:p>
                      <a:r>
                        <a:rPr lang="en-US" altLang="zh-CN" sz="2000" dirty="0" err="1" smtClean="0"/>
                        <a:t>pvremove</a:t>
                      </a:r>
                      <a:endParaRPr lang="zh-CN" altLang="en-US" sz="2000" dirty="0"/>
                    </a:p>
                  </a:txBody>
                  <a:tcPr/>
                </a:tc>
                <a:tc>
                  <a:txBody>
                    <a:bodyPr/>
                    <a:lstStyle/>
                    <a:p>
                      <a:r>
                        <a:rPr lang="en-US" altLang="zh-CN" sz="2000" dirty="0" err="1" smtClean="0"/>
                        <a:t>vgremove</a:t>
                      </a:r>
                      <a:endParaRPr lang="zh-CN" altLang="en-US" sz="2000" dirty="0"/>
                    </a:p>
                  </a:txBody>
                  <a:tcPr/>
                </a:tc>
                <a:tc>
                  <a:txBody>
                    <a:bodyPr/>
                    <a:lstStyle/>
                    <a:p>
                      <a:r>
                        <a:rPr lang="en-US" altLang="zh-CN" sz="2000" dirty="0" err="1" smtClean="0"/>
                        <a:t>lvremove</a:t>
                      </a:r>
                      <a:endParaRPr lang="zh-CN" altLang="en-US" sz="2000" dirty="0"/>
                    </a:p>
                  </a:txBody>
                  <a:tcPr/>
                </a:tc>
              </a:tr>
              <a:tr h="370840">
                <a:tc>
                  <a:txBody>
                    <a:bodyPr/>
                    <a:lstStyle/>
                    <a:p>
                      <a:r>
                        <a:rPr lang="zh-CN" altLang="en-US" sz="2000" dirty="0" smtClean="0"/>
                        <a:t>显示信息</a:t>
                      </a:r>
                      <a:endParaRPr lang="zh-CN" altLang="en-US" sz="2000" dirty="0"/>
                    </a:p>
                  </a:txBody>
                  <a:tcPr/>
                </a:tc>
                <a:tc>
                  <a:txBody>
                    <a:bodyPr/>
                    <a:lstStyle/>
                    <a:p>
                      <a:r>
                        <a:rPr lang="en-US" altLang="zh-CN" sz="2000" dirty="0" err="1" smtClean="0"/>
                        <a:t>pvs</a:t>
                      </a:r>
                      <a:endParaRPr lang="zh-CN" altLang="en-US" sz="2000" dirty="0"/>
                    </a:p>
                  </a:txBody>
                  <a:tcPr/>
                </a:tc>
                <a:tc>
                  <a:txBody>
                    <a:bodyPr/>
                    <a:lstStyle/>
                    <a:p>
                      <a:r>
                        <a:rPr lang="en-US" altLang="zh-CN" sz="2000" dirty="0" err="1" smtClean="0"/>
                        <a:t>vgs</a:t>
                      </a:r>
                      <a:endParaRPr lang="zh-CN" altLang="en-US" sz="2000" dirty="0"/>
                    </a:p>
                  </a:txBody>
                  <a:tcPr/>
                </a:tc>
                <a:tc>
                  <a:txBody>
                    <a:bodyPr/>
                    <a:lstStyle/>
                    <a:p>
                      <a:r>
                        <a:rPr lang="en-US" altLang="zh-CN" sz="2000" dirty="0" err="1" smtClean="0"/>
                        <a:t>lvs</a:t>
                      </a:r>
                      <a:endParaRPr lang="zh-CN" altLang="en-US" sz="2000" dirty="0"/>
                    </a:p>
                  </a:txBody>
                  <a:tcPr/>
                </a:tc>
              </a:tr>
              <a:tr h="370840">
                <a:tc>
                  <a:txBody>
                    <a:bodyPr/>
                    <a:lstStyle/>
                    <a:p>
                      <a:r>
                        <a:rPr lang="zh-CN" altLang="en-US" sz="2000" dirty="0" smtClean="0"/>
                        <a:t>扫描列表</a:t>
                      </a:r>
                      <a:endParaRPr lang="zh-CN" altLang="en-US" sz="2000" dirty="0"/>
                    </a:p>
                  </a:txBody>
                  <a:tcPr/>
                </a:tc>
                <a:tc>
                  <a:txBody>
                    <a:bodyPr/>
                    <a:lstStyle/>
                    <a:p>
                      <a:r>
                        <a:rPr lang="en-US" altLang="zh-CN" sz="2000" dirty="0" err="1" smtClean="0"/>
                        <a:t>pvscan</a:t>
                      </a:r>
                      <a:endParaRPr lang="zh-CN" altLang="en-US" sz="2000" dirty="0"/>
                    </a:p>
                  </a:txBody>
                  <a:tcPr/>
                </a:tc>
                <a:tc>
                  <a:txBody>
                    <a:bodyPr/>
                    <a:lstStyle/>
                    <a:p>
                      <a:r>
                        <a:rPr lang="en-US" altLang="zh-CN" sz="2000" dirty="0" err="1" smtClean="0"/>
                        <a:t>vgscan</a:t>
                      </a:r>
                      <a:endParaRPr lang="zh-CN" altLang="en-US" sz="2000" dirty="0"/>
                    </a:p>
                  </a:txBody>
                  <a:tcPr/>
                </a:tc>
                <a:tc>
                  <a:txBody>
                    <a:bodyPr/>
                    <a:lstStyle/>
                    <a:p>
                      <a:r>
                        <a:rPr lang="en-US" altLang="zh-CN" sz="2000" dirty="0" err="1" smtClean="0"/>
                        <a:t>lvscan</a:t>
                      </a:r>
                      <a:endParaRPr lang="zh-CN" altLang="en-US" sz="2000" dirty="0"/>
                    </a:p>
                  </a:txBody>
                  <a:tcPr/>
                </a:tc>
              </a:tr>
              <a:tr h="370840">
                <a:tc>
                  <a:txBody>
                    <a:bodyPr/>
                    <a:lstStyle/>
                    <a:p>
                      <a:r>
                        <a:rPr lang="zh-CN" altLang="en-US" sz="2000" dirty="0" smtClean="0"/>
                        <a:t>显示属性</a:t>
                      </a:r>
                      <a:endParaRPr lang="zh-CN" altLang="en-US" sz="2000" dirty="0"/>
                    </a:p>
                  </a:txBody>
                  <a:tcPr/>
                </a:tc>
                <a:tc>
                  <a:txBody>
                    <a:bodyPr/>
                    <a:lstStyle/>
                    <a:p>
                      <a:r>
                        <a:rPr lang="en-US" altLang="zh-CN" sz="2000" dirty="0" err="1" smtClean="0"/>
                        <a:t>pvdisplay</a:t>
                      </a:r>
                      <a:endParaRPr lang="zh-CN" altLang="en-US" sz="2000" dirty="0"/>
                    </a:p>
                  </a:txBody>
                  <a:tcPr/>
                </a:tc>
                <a:tc>
                  <a:txBody>
                    <a:bodyPr/>
                    <a:lstStyle/>
                    <a:p>
                      <a:r>
                        <a:rPr lang="en-US" altLang="zh-CN" sz="2000" dirty="0" err="1" smtClean="0"/>
                        <a:t>vgdisplay</a:t>
                      </a:r>
                      <a:endParaRPr lang="zh-CN" altLang="en-US" sz="2000" dirty="0"/>
                    </a:p>
                  </a:txBody>
                  <a:tcPr/>
                </a:tc>
                <a:tc>
                  <a:txBody>
                    <a:bodyPr/>
                    <a:lstStyle/>
                    <a:p>
                      <a:r>
                        <a:rPr lang="en-US" altLang="zh-CN" sz="2000" dirty="0" err="1" smtClean="0"/>
                        <a:t>lvdisplay</a:t>
                      </a:r>
                      <a:endParaRPr lang="zh-CN" altLang="en-US" sz="2000" dirty="0"/>
                    </a:p>
                  </a:txBody>
                  <a:tcPr/>
                </a:tc>
              </a:tr>
              <a:tr h="370840">
                <a:tc>
                  <a:txBody>
                    <a:bodyPr/>
                    <a:lstStyle/>
                    <a:p>
                      <a:r>
                        <a:rPr lang="zh-CN" altLang="en-US" sz="2000" dirty="0" smtClean="0"/>
                        <a:t>更改属性</a:t>
                      </a:r>
                      <a:endParaRPr lang="zh-CN" altLang="en-US" sz="2000" dirty="0"/>
                    </a:p>
                  </a:txBody>
                  <a:tcPr/>
                </a:tc>
                <a:tc>
                  <a:txBody>
                    <a:bodyPr/>
                    <a:lstStyle/>
                    <a:p>
                      <a:r>
                        <a:rPr lang="en-US" altLang="zh-CN" sz="2000" dirty="0" err="1" smtClean="0"/>
                        <a:t>pvchange</a:t>
                      </a:r>
                      <a:endParaRPr lang="zh-CN" altLang="en-US" sz="2000" dirty="0"/>
                    </a:p>
                  </a:txBody>
                  <a:tcPr/>
                </a:tc>
                <a:tc>
                  <a:txBody>
                    <a:bodyPr/>
                    <a:lstStyle/>
                    <a:p>
                      <a:r>
                        <a:rPr lang="en-US" altLang="zh-CN" sz="2000" dirty="0" err="1" smtClean="0"/>
                        <a:t>vgchange</a:t>
                      </a:r>
                      <a:endParaRPr lang="zh-CN" altLang="en-US" sz="2000" dirty="0"/>
                    </a:p>
                  </a:txBody>
                  <a:tcPr/>
                </a:tc>
                <a:tc>
                  <a:txBody>
                    <a:bodyPr/>
                    <a:lstStyle/>
                    <a:p>
                      <a:r>
                        <a:rPr lang="en-US" altLang="zh-CN" sz="2000" dirty="0" err="1" smtClean="0"/>
                        <a:t>lvchange</a:t>
                      </a:r>
                      <a:endParaRPr lang="zh-CN" altLang="en-US" sz="2000" dirty="0"/>
                    </a:p>
                  </a:txBody>
                  <a:tcPr/>
                </a:tc>
              </a:tr>
              <a:tr h="370840">
                <a:tc>
                  <a:txBody>
                    <a:bodyPr/>
                    <a:lstStyle/>
                    <a:p>
                      <a:r>
                        <a:rPr lang="zh-CN" altLang="en-US" sz="2000" dirty="0" smtClean="0"/>
                        <a:t>扩展</a:t>
                      </a:r>
                      <a:endParaRPr lang="zh-CN" altLang="en-US" sz="2000" dirty="0"/>
                    </a:p>
                  </a:txBody>
                  <a:tcPr/>
                </a:tc>
                <a:tc>
                  <a:txBody>
                    <a:bodyPr/>
                    <a:lstStyle/>
                    <a:p>
                      <a:endParaRPr lang="zh-CN" altLang="en-US" sz="2000"/>
                    </a:p>
                  </a:txBody>
                  <a:tcPr/>
                </a:tc>
                <a:tc>
                  <a:txBody>
                    <a:bodyPr/>
                    <a:lstStyle/>
                    <a:p>
                      <a:r>
                        <a:rPr lang="en-US" altLang="zh-CN" sz="2000" dirty="0" err="1" smtClean="0"/>
                        <a:t>vgextend</a:t>
                      </a:r>
                      <a:endParaRPr lang="zh-CN" altLang="en-US" sz="2000" dirty="0"/>
                    </a:p>
                  </a:txBody>
                  <a:tcPr/>
                </a:tc>
                <a:tc>
                  <a:txBody>
                    <a:bodyPr/>
                    <a:lstStyle/>
                    <a:p>
                      <a:r>
                        <a:rPr lang="en-US" altLang="zh-CN" sz="2000" dirty="0" err="1" smtClean="0"/>
                        <a:t>lvextend</a:t>
                      </a:r>
                      <a:endParaRPr lang="zh-CN" altLang="en-US" sz="2000" dirty="0"/>
                    </a:p>
                  </a:txBody>
                  <a:tcPr/>
                </a:tc>
              </a:tr>
              <a:tr h="370840">
                <a:tc>
                  <a:txBody>
                    <a:bodyPr/>
                    <a:lstStyle/>
                    <a:p>
                      <a:r>
                        <a:rPr lang="zh-CN" altLang="en-US" sz="2000" dirty="0" smtClean="0"/>
                        <a:t>缩减</a:t>
                      </a:r>
                      <a:endParaRPr lang="zh-CN" altLang="en-US" sz="2000" dirty="0"/>
                    </a:p>
                  </a:txBody>
                  <a:tcPr/>
                </a:tc>
                <a:tc>
                  <a:txBody>
                    <a:bodyPr/>
                    <a:lstStyle/>
                    <a:p>
                      <a:endParaRPr lang="zh-CN" altLang="en-US" sz="2000" dirty="0"/>
                    </a:p>
                  </a:txBody>
                  <a:tcPr/>
                </a:tc>
                <a:tc>
                  <a:txBody>
                    <a:bodyPr/>
                    <a:lstStyle/>
                    <a:p>
                      <a:r>
                        <a:rPr lang="en-US" altLang="zh-CN" sz="2000" dirty="0" err="1" smtClean="0"/>
                        <a:t>vgreduce</a:t>
                      </a:r>
                      <a:endParaRPr lang="zh-CN" altLang="en-US" sz="2000" dirty="0"/>
                    </a:p>
                  </a:txBody>
                  <a:tcPr/>
                </a:tc>
                <a:tc>
                  <a:txBody>
                    <a:bodyPr/>
                    <a:lstStyle/>
                    <a:p>
                      <a:r>
                        <a:rPr lang="en-US" altLang="zh-CN" sz="2000" dirty="0" err="1" smtClean="0"/>
                        <a:t>lvreduce</a:t>
                      </a:r>
                      <a:endParaRPr lang="zh-CN" altLang="en-US" sz="2000"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文件系统的概念</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38</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a:t>
            </a:r>
            <a:r>
              <a:rPr lang="en-US" altLang="zh-CN" dirty="0" smtClean="0"/>
              <a:t>File System</a:t>
            </a:r>
            <a:r>
              <a:rPr lang="zh-CN" altLang="en-US" dirty="0" smtClean="0"/>
              <a:t>）</a:t>
            </a:r>
            <a:r>
              <a:rPr lang="en-US" altLang="zh-CN" dirty="0" smtClean="0"/>
              <a:t/>
            </a:r>
            <a:br>
              <a:rPr lang="en-US" altLang="zh-CN" dirty="0" smtClean="0"/>
            </a:br>
            <a:r>
              <a:rPr lang="zh-CN" altLang="en-US" dirty="0" smtClean="0"/>
              <a:t>的各种定义</a:t>
            </a:r>
            <a:endParaRPr lang="zh-CN" altLang="en-US" dirty="0"/>
          </a:p>
        </p:txBody>
      </p:sp>
      <p:sp>
        <p:nvSpPr>
          <p:cNvPr id="3" name="内容占位符 2"/>
          <p:cNvSpPr>
            <a:spLocks noGrp="1"/>
          </p:cNvSpPr>
          <p:nvPr>
            <p:ph idx="1"/>
          </p:nvPr>
        </p:nvSpPr>
        <p:spPr/>
        <p:txBody>
          <a:bodyPr/>
          <a:lstStyle/>
          <a:p>
            <a:r>
              <a:rPr lang="zh-CN" altLang="en-US" sz="2400" dirty="0" smtClean="0"/>
              <a:t>文件系统是包括在一个磁盘（硬盘、光盘及其它存储设备）上的目录结构；一个磁盘设备可以包含一个或多个文件系统。</a:t>
            </a:r>
          </a:p>
          <a:p>
            <a:r>
              <a:rPr lang="zh-CN" altLang="en-US" sz="2400" dirty="0" smtClean="0"/>
              <a:t>文件系统是在一个磁盘（硬盘、光盘及其它存储设备）上组织文件的方法。</a:t>
            </a:r>
          </a:p>
          <a:p>
            <a:r>
              <a:rPr lang="zh-CN" altLang="en-US" sz="2400" dirty="0" smtClean="0"/>
              <a:t>文件系统是文件的数据结构或组织方法。</a:t>
            </a:r>
          </a:p>
          <a:p>
            <a:r>
              <a:rPr lang="zh-CN" altLang="en-US" sz="2400" dirty="0" smtClean="0"/>
              <a:t>文件系统是基于被划分的存储设备上的一种文件的命名、存储、组织及读取的方法。</a:t>
            </a:r>
          </a:p>
          <a:p>
            <a:r>
              <a:rPr lang="zh-CN" altLang="en-US" sz="2400" dirty="0" smtClean="0"/>
              <a:t>一个文件系统是有组织存储文件或数据的方法，目的是易于查询和存取。文件系统是基于一个存储设备，比如硬盘或光盘，并且包含文件文件物理位置的维护。</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硬盘及其相关概念</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的文件系统结构</a:t>
            </a:r>
            <a:endParaRPr lang="zh-CN" altLang="en-US" dirty="0"/>
          </a:p>
        </p:txBody>
      </p:sp>
      <p:sp>
        <p:nvSpPr>
          <p:cNvPr id="3" name="内容占位符 2"/>
          <p:cNvSpPr>
            <a:spLocks noGrp="1"/>
          </p:cNvSpPr>
          <p:nvPr>
            <p:ph idx="1"/>
          </p:nvPr>
        </p:nvSpPr>
        <p:spPr>
          <a:xfrm>
            <a:off x="457200" y="1124744"/>
            <a:ext cx="8229600" cy="5006181"/>
          </a:xfrm>
        </p:spPr>
        <p:txBody>
          <a:bodyPr/>
          <a:lstStyle/>
          <a:p>
            <a:pPr>
              <a:lnSpc>
                <a:spcPct val="90000"/>
              </a:lnSpc>
            </a:pPr>
            <a:r>
              <a:rPr lang="en-US" altLang="zh-CN" sz="2800" dirty="0" smtClean="0"/>
              <a:t>Linux</a:t>
            </a:r>
            <a:r>
              <a:rPr lang="zh-CN" altLang="en-US" sz="2800" dirty="0" smtClean="0"/>
              <a:t>下的所有文件和目录以一个树状的结构组织构成了 </a:t>
            </a:r>
            <a:r>
              <a:rPr lang="en-US" altLang="zh-CN" sz="2800" dirty="0" smtClean="0"/>
              <a:t>Linux </a:t>
            </a:r>
            <a:r>
              <a:rPr lang="zh-CN" altLang="en-US" sz="2800" dirty="0" smtClean="0"/>
              <a:t>中的文件系统。</a:t>
            </a:r>
          </a:p>
          <a:p>
            <a:pPr lvl="1">
              <a:lnSpc>
                <a:spcPct val="90000"/>
              </a:lnSpc>
            </a:pPr>
            <a:r>
              <a:rPr lang="en-US" altLang="zh-CN" sz="2400" dirty="0" smtClean="0"/>
              <a:t>Linux</a:t>
            </a:r>
            <a:r>
              <a:rPr lang="zh-CN" altLang="en-US" sz="2400" dirty="0" smtClean="0"/>
              <a:t>文件系统标准（</a:t>
            </a:r>
            <a:r>
              <a:rPr lang="en-US" altLang="zh-CN" sz="2400" dirty="0" smtClean="0"/>
              <a:t>Linux File System Standard</a:t>
            </a:r>
            <a:r>
              <a:rPr lang="zh-CN" altLang="en-US" sz="2400" dirty="0" smtClean="0"/>
              <a:t>，</a:t>
            </a:r>
            <a:r>
              <a:rPr lang="en-US" altLang="zh-CN" sz="2400" dirty="0" smtClean="0"/>
              <a:t>FSSTND</a:t>
            </a:r>
            <a:r>
              <a:rPr lang="zh-CN" altLang="en-US" sz="2400" dirty="0" smtClean="0"/>
              <a:t>） </a:t>
            </a:r>
          </a:p>
          <a:p>
            <a:pPr lvl="1">
              <a:lnSpc>
                <a:spcPct val="90000"/>
              </a:lnSpc>
            </a:pPr>
            <a:r>
              <a:rPr lang="zh-CN" altLang="en-US" sz="2400" dirty="0" smtClean="0"/>
              <a:t>文件系统层次结构标准（</a:t>
            </a:r>
            <a:r>
              <a:rPr lang="en-US" altLang="zh-CN" sz="2400" dirty="0" smtClean="0"/>
              <a:t>File System Hierarchy Standard</a:t>
            </a:r>
            <a:r>
              <a:rPr lang="zh-CN" altLang="en-US" sz="2400" dirty="0" smtClean="0"/>
              <a:t>，</a:t>
            </a:r>
            <a:r>
              <a:rPr lang="en-US" altLang="zh-CN" sz="2400" dirty="0" smtClean="0"/>
              <a:t>FHS</a:t>
            </a:r>
            <a:r>
              <a:rPr lang="zh-CN" altLang="en-US" sz="2400" dirty="0" smtClean="0"/>
              <a: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grpSp>
        <p:nvGrpSpPr>
          <p:cNvPr id="7" name="Group 6"/>
          <p:cNvGrpSpPr>
            <a:grpSpLocks/>
          </p:cNvGrpSpPr>
          <p:nvPr/>
        </p:nvGrpSpPr>
        <p:grpSpPr bwMode="auto">
          <a:xfrm>
            <a:off x="611188" y="3429000"/>
            <a:ext cx="8061325" cy="2708275"/>
            <a:chOff x="340" y="2478"/>
            <a:chExt cx="5078" cy="1706"/>
          </a:xfrm>
        </p:grpSpPr>
        <p:sp>
          <p:nvSpPr>
            <p:cNvPr id="8" name="Text Box 7"/>
            <p:cNvSpPr txBox="1">
              <a:spLocks noChangeArrowheads="1"/>
            </p:cNvSpPr>
            <p:nvPr/>
          </p:nvSpPr>
          <p:spPr bwMode="auto">
            <a:xfrm>
              <a:off x="2154" y="2523"/>
              <a:ext cx="1248" cy="288"/>
            </a:xfrm>
            <a:prstGeom prst="rect">
              <a:avLst/>
            </a:prstGeom>
            <a:noFill/>
            <a:ln w="9525">
              <a:noFill/>
              <a:miter lim="800000"/>
              <a:headEnd/>
              <a:tailEnd/>
            </a:ln>
            <a:effectLst/>
          </p:spPr>
          <p:txBody>
            <a:bodyPr>
              <a:spAutoFit/>
            </a:bodyPr>
            <a:lstStyle/>
            <a:p>
              <a:pPr>
                <a:spcBef>
                  <a:spcPct val="50000"/>
                </a:spcBef>
              </a:pPr>
              <a:r>
                <a:rPr kumimoji="1" lang="en-US" altLang="zh-CN" sz="2400" b="1">
                  <a:solidFill>
                    <a:srgbClr val="0033CC"/>
                  </a:solidFill>
                  <a:latin typeface="Tahoma" pitchFamily="34" charset="0"/>
                </a:rPr>
                <a:t>/</a:t>
              </a:r>
              <a:r>
                <a:rPr kumimoji="1" lang="zh-CN" altLang="en-US" sz="2000" b="1">
                  <a:latin typeface="Tahoma" pitchFamily="34" charset="0"/>
                </a:rPr>
                <a:t>（根目录）</a:t>
              </a:r>
            </a:p>
          </p:txBody>
        </p:sp>
        <p:sp>
          <p:nvSpPr>
            <p:cNvPr id="9" name="Line 8"/>
            <p:cNvSpPr>
              <a:spLocks noChangeShapeType="1"/>
            </p:cNvSpPr>
            <p:nvPr/>
          </p:nvSpPr>
          <p:spPr bwMode="auto">
            <a:xfrm>
              <a:off x="762" y="3003"/>
              <a:ext cx="3744" cy="0"/>
            </a:xfrm>
            <a:prstGeom prst="line">
              <a:avLst/>
            </a:prstGeom>
            <a:noFill/>
            <a:ln w="38100">
              <a:solidFill>
                <a:schemeClr val="tx1"/>
              </a:solidFill>
              <a:miter lim="800000"/>
              <a:headEnd/>
              <a:tailEnd/>
            </a:ln>
            <a:effectLst/>
          </p:spPr>
          <p:txBody>
            <a:bodyPr wrap="none"/>
            <a:lstStyle/>
            <a:p>
              <a:endParaRPr lang="zh-CN" altLang="en-US"/>
            </a:p>
          </p:txBody>
        </p:sp>
        <p:sp>
          <p:nvSpPr>
            <p:cNvPr id="10" name="Line 9"/>
            <p:cNvSpPr>
              <a:spLocks noChangeShapeType="1"/>
            </p:cNvSpPr>
            <p:nvPr/>
          </p:nvSpPr>
          <p:spPr bwMode="auto">
            <a:xfrm>
              <a:off x="2250" y="2811"/>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1" name="Line 10"/>
            <p:cNvSpPr>
              <a:spLocks noChangeShapeType="1"/>
            </p:cNvSpPr>
            <p:nvPr/>
          </p:nvSpPr>
          <p:spPr bwMode="auto">
            <a:xfrm>
              <a:off x="762"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2" name="Line 11"/>
            <p:cNvSpPr>
              <a:spLocks noChangeShapeType="1"/>
            </p:cNvSpPr>
            <p:nvPr/>
          </p:nvSpPr>
          <p:spPr bwMode="auto">
            <a:xfrm>
              <a:off x="1242"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3" name="Line 12"/>
            <p:cNvSpPr>
              <a:spLocks noChangeShapeType="1"/>
            </p:cNvSpPr>
            <p:nvPr/>
          </p:nvSpPr>
          <p:spPr bwMode="auto">
            <a:xfrm>
              <a:off x="1770"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4" name="Line 13"/>
            <p:cNvSpPr>
              <a:spLocks noChangeShapeType="1"/>
            </p:cNvSpPr>
            <p:nvPr/>
          </p:nvSpPr>
          <p:spPr bwMode="auto">
            <a:xfrm>
              <a:off x="2250"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5" name="Line 14"/>
            <p:cNvSpPr>
              <a:spLocks noChangeShapeType="1"/>
            </p:cNvSpPr>
            <p:nvPr/>
          </p:nvSpPr>
          <p:spPr bwMode="auto">
            <a:xfrm>
              <a:off x="2778"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6" name="Line 15"/>
            <p:cNvSpPr>
              <a:spLocks noChangeShapeType="1"/>
            </p:cNvSpPr>
            <p:nvPr/>
          </p:nvSpPr>
          <p:spPr bwMode="auto">
            <a:xfrm>
              <a:off x="3306"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7" name="Line 16"/>
            <p:cNvSpPr>
              <a:spLocks noChangeShapeType="1"/>
            </p:cNvSpPr>
            <p:nvPr/>
          </p:nvSpPr>
          <p:spPr bwMode="auto">
            <a:xfrm>
              <a:off x="3882"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8" name="Line 17"/>
            <p:cNvSpPr>
              <a:spLocks noChangeShapeType="1"/>
            </p:cNvSpPr>
            <p:nvPr/>
          </p:nvSpPr>
          <p:spPr bwMode="auto">
            <a:xfrm>
              <a:off x="4506" y="3003"/>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19" name="Text Box 18"/>
            <p:cNvSpPr txBox="1">
              <a:spLocks noChangeArrowheads="1"/>
            </p:cNvSpPr>
            <p:nvPr/>
          </p:nvSpPr>
          <p:spPr bwMode="auto">
            <a:xfrm>
              <a:off x="474" y="3160"/>
              <a:ext cx="4944" cy="250"/>
            </a:xfrm>
            <a:prstGeom prst="rect">
              <a:avLst/>
            </a:prstGeom>
            <a:noFill/>
            <a:ln w="9525">
              <a:noFill/>
              <a:miter lim="800000"/>
              <a:headEnd/>
              <a:tailEnd/>
            </a:ln>
            <a:effectLst/>
          </p:spPr>
          <p:txBody>
            <a:bodyPr>
              <a:spAutoFit/>
            </a:bodyPr>
            <a:lstStyle/>
            <a:p>
              <a:r>
                <a:rPr kumimoji="1" lang="en-US" altLang="zh-CN" sz="2000" b="1" dirty="0">
                  <a:solidFill>
                    <a:srgbClr val="0033CC"/>
                  </a:solidFill>
                  <a:latin typeface="Lucida Console" pitchFamily="49" charset="0"/>
                </a:rPr>
                <a:t>/bin  /</a:t>
              </a:r>
              <a:r>
                <a:rPr kumimoji="1" lang="en-US" altLang="zh-CN" sz="2000" b="1" dirty="0" err="1">
                  <a:solidFill>
                    <a:srgbClr val="0033CC"/>
                  </a:solidFill>
                  <a:latin typeface="Lucida Console" pitchFamily="49" charset="0"/>
                </a:rPr>
                <a:t>sbin</a:t>
              </a:r>
              <a:r>
                <a:rPr kumimoji="1" lang="en-US" altLang="zh-CN" sz="2000" b="1" dirty="0">
                  <a:solidFill>
                    <a:srgbClr val="0033CC"/>
                  </a:solidFill>
                  <a:latin typeface="Lucida Console" pitchFamily="49" charset="0"/>
                </a:rPr>
                <a:t> /</a:t>
              </a:r>
              <a:r>
                <a:rPr kumimoji="1" lang="en-US" altLang="zh-CN" sz="2000" b="1" dirty="0" err="1">
                  <a:solidFill>
                    <a:srgbClr val="0033CC"/>
                  </a:solidFill>
                  <a:latin typeface="Lucida Console" pitchFamily="49" charset="0"/>
                </a:rPr>
                <a:t>usr</a:t>
              </a:r>
              <a:r>
                <a:rPr kumimoji="1" lang="en-US" altLang="zh-CN" sz="2000" b="1" dirty="0">
                  <a:solidFill>
                    <a:srgbClr val="0033CC"/>
                  </a:solidFill>
                  <a:latin typeface="Lucida Console" pitchFamily="49" charset="0"/>
                </a:rPr>
                <a:t> /etc  /root /home /lib  . . .</a:t>
              </a:r>
            </a:p>
          </p:txBody>
        </p:sp>
        <p:sp>
          <p:nvSpPr>
            <p:cNvPr id="20" name="Line 19"/>
            <p:cNvSpPr>
              <a:spLocks noChangeShapeType="1"/>
            </p:cNvSpPr>
            <p:nvPr/>
          </p:nvSpPr>
          <p:spPr bwMode="auto">
            <a:xfrm>
              <a:off x="1290" y="3579"/>
              <a:ext cx="1008" cy="0"/>
            </a:xfrm>
            <a:prstGeom prst="line">
              <a:avLst/>
            </a:prstGeom>
            <a:noFill/>
            <a:ln w="38100">
              <a:solidFill>
                <a:schemeClr val="tx1"/>
              </a:solidFill>
              <a:miter lim="800000"/>
              <a:headEnd/>
              <a:tailEnd/>
            </a:ln>
            <a:effectLst/>
          </p:spPr>
          <p:txBody>
            <a:bodyPr wrap="none"/>
            <a:lstStyle/>
            <a:p>
              <a:endParaRPr lang="zh-CN" altLang="en-US"/>
            </a:p>
          </p:txBody>
        </p:sp>
        <p:sp>
          <p:nvSpPr>
            <p:cNvPr id="21" name="Line 20"/>
            <p:cNvSpPr>
              <a:spLocks noChangeShapeType="1"/>
            </p:cNvSpPr>
            <p:nvPr/>
          </p:nvSpPr>
          <p:spPr bwMode="auto">
            <a:xfrm>
              <a:off x="1770" y="338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2" name="Line 21"/>
            <p:cNvSpPr>
              <a:spLocks noChangeShapeType="1"/>
            </p:cNvSpPr>
            <p:nvPr/>
          </p:nvSpPr>
          <p:spPr bwMode="auto">
            <a:xfrm>
              <a:off x="1290" y="3579"/>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3" name="Line 22"/>
            <p:cNvSpPr>
              <a:spLocks noChangeShapeType="1"/>
            </p:cNvSpPr>
            <p:nvPr/>
          </p:nvSpPr>
          <p:spPr bwMode="auto">
            <a:xfrm>
              <a:off x="1770" y="3579"/>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4" name="Line 23"/>
            <p:cNvSpPr>
              <a:spLocks noChangeShapeType="1"/>
            </p:cNvSpPr>
            <p:nvPr/>
          </p:nvSpPr>
          <p:spPr bwMode="auto">
            <a:xfrm>
              <a:off x="2298" y="3579"/>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5" name="Rectangle 24"/>
            <p:cNvSpPr>
              <a:spLocks noChangeArrowheads="1"/>
            </p:cNvSpPr>
            <p:nvPr/>
          </p:nvSpPr>
          <p:spPr bwMode="auto">
            <a:xfrm>
              <a:off x="1098" y="3819"/>
              <a:ext cx="1584" cy="250"/>
            </a:xfrm>
            <a:prstGeom prst="rect">
              <a:avLst/>
            </a:prstGeom>
            <a:noFill/>
            <a:ln w="9525">
              <a:noFill/>
              <a:miter lim="800000"/>
              <a:headEnd/>
              <a:tailEnd/>
            </a:ln>
            <a:effectLst/>
          </p:spPr>
          <p:txBody>
            <a:bodyPr>
              <a:spAutoFit/>
            </a:bodyPr>
            <a:lstStyle/>
            <a:p>
              <a:r>
                <a:rPr kumimoji="1" lang="en-US" altLang="zh-CN" sz="2000" b="1">
                  <a:solidFill>
                    <a:srgbClr val="0033CC"/>
                  </a:solidFill>
                  <a:latin typeface="Lucida Console" pitchFamily="49" charset="0"/>
                </a:rPr>
                <a:t>. . . . . . .</a:t>
              </a:r>
            </a:p>
          </p:txBody>
        </p:sp>
        <p:sp>
          <p:nvSpPr>
            <p:cNvPr id="26" name="Line 25"/>
            <p:cNvSpPr>
              <a:spLocks noChangeShapeType="1"/>
            </p:cNvSpPr>
            <p:nvPr/>
          </p:nvSpPr>
          <p:spPr bwMode="auto">
            <a:xfrm>
              <a:off x="3402" y="3627"/>
              <a:ext cx="1008" cy="0"/>
            </a:xfrm>
            <a:prstGeom prst="line">
              <a:avLst/>
            </a:prstGeom>
            <a:noFill/>
            <a:ln w="38100">
              <a:solidFill>
                <a:schemeClr val="tx1"/>
              </a:solidFill>
              <a:miter lim="800000"/>
              <a:headEnd/>
              <a:tailEnd/>
            </a:ln>
            <a:effectLst/>
          </p:spPr>
          <p:txBody>
            <a:bodyPr wrap="none"/>
            <a:lstStyle/>
            <a:p>
              <a:endParaRPr lang="zh-CN" altLang="en-US"/>
            </a:p>
          </p:txBody>
        </p:sp>
        <p:sp>
          <p:nvSpPr>
            <p:cNvPr id="27" name="Line 26"/>
            <p:cNvSpPr>
              <a:spLocks noChangeShapeType="1"/>
            </p:cNvSpPr>
            <p:nvPr/>
          </p:nvSpPr>
          <p:spPr bwMode="auto">
            <a:xfrm>
              <a:off x="3882" y="3435"/>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8" name="Line 27"/>
            <p:cNvSpPr>
              <a:spLocks noChangeShapeType="1"/>
            </p:cNvSpPr>
            <p:nvPr/>
          </p:nvSpPr>
          <p:spPr bwMode="auto">
            <a:xfrm>
              <a:off x="3402" y="362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29" name="Line 28"/>
            <p:cNvSpPr>
              <a:spLocks noChangeShapeType="1"/>
            </p:cNvSpPr>
            <p:nvPr/>
          </p:nvSpPr>
          <p:spPr bwMode="auto">
            <a:xfrm>
              <a:off x="3882" y="362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30" name="Line 29"/>
            <p:cNvSpPr>
              <a:spLocks noChangeShapeType="1"/>
            </p:cNvSpPr>
            <p:nvPr/>
          </p:nvSpPr>
          <p:spPr bwMode="auto">
            <a:xfrm>
              <a:off x="4410" y="3627"/>
              <a:ext cx="0" cy="192"/>
            </a:xfrm>
            <a:prstGeom prst="line">
              <a:avLst/>
            </a:prstGeom>
            <a:noFill/>
            <a:ln w="38100">
              <a:solidFill>
                <a:schemeClr val="tx1"/>
              </a:solidFill>
              <a:miter lim="800000"/>
              <a:headEnd/>
              <a:tailEnd/>
            </a:ln>
            <a:effectLst/>
          </p:spPr>
          <p:txBody>
            <a:bodyPr wrap="none"/>
            <a:lstStyle/>
            <a:p>
              <a:endParaRPr lang="zh-CN" altLang="en-US"/>
            </a:p>
          </p:txBody>
        </p:sp>
        <p:sp>
          <p:nvSpPr>
            <p:cNvPr id="31" name="Rectangle 30"/>
            <p:cNvSpPr>
              <a:spLocks noChangeArrowheads="1"/>
            </p:cNvSpPr>
            <p:nvPr/>
          </p:nvSpPr>
          <p:spPr bwMode="auto">
            <a:xfrm>
              <a:off x="3210" y="3867"/>
              <a:ext cx="1584" cy="250"/>
            </a:xfrm>
            <a:prstGeom prst="rect">
              <a:avLst/>
            </a:prstGeom>
            <a:noFill/>
            <a:ln w="9525">
              <a:noFill/>
              <a:miter lim="800000"/>
              <a:headEnd/>
              <a:tailEnd/>
            </a:ln>
            <a:effectLst/>
          </p:spPr>
          <p:txBody>
            <a:bodyPr>
              <a:spAutoFit/>
            </a:bodyPr>
            <a:lstStyle/>
            <a:p>
              <a:r>
                <a:rPr kumimoji="1" lang="en-US" altLang="zh-CN" sz="2000" b="1">
                  <a:solidFill>
                    <a:srgbClr val="0033CC"/>
                  </a:solidFill>
                  <a:latin typeface="Lucida Console" pitchFamily="49" charset="0"/>
                </a:rPr>
                <a:t>. . . . . . .</a:t>
              </a:r>
            </a:p>
          </p:txBody>
        </p:sp>
        <p:sp>
          <p:nvSpPr>
            <p:cNvPr id="32" name="Rectangle 31"/>
            <p:cNvSpPr>
              <a:spLocks noChangeArrowheads="1"/>
            </p:cNvSpPr>
            <p:nvPr/>
          </p:nvSpPr>
          <p:spPr bwMode="auto">
            <a:xfrm>
              <a:off x="340" y="2478"/>
              <a:ext cx="5035" cy="1706"/>
            </a:xfrm>
            <a:prstGeom prst="rect">
              <a:avLst/>
            </a:prstGeom>
            <a:noFill/>
            <a:ln w="19050">
              <a:solidFill>
                <a:schemeClr val="hlink"/>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支持多种文件系统</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的内核采用了称之为</a:t>
            </a:r>
            <a:r>
              <a:rPr lang="zh-CN" altLang="en-US" b="1" dirty="0" smtClean="0">
                <a:solidFill>
                  <a:schemeClr val="accent6">
                    <a:lumMod val="75000"/>
                  </a:schemeClr>
                </a:solidFill>
              </a:rPr>
              <a:t>虚拟文件系统</a:t>
            </a:r>
            <a:r>
              <a:rPr lang="zh-CN" altLang="en-US" dirty="0" smtClean="0">
                <a:solidFill>
                  <a:schemeClr val="accent6">
                    <a:lumMod val="75000"/>
                  </a:schemeClr>
                </a:solidFill>
              </a:rPr>
              <a:t>（</a:t>
            </a:r>
            <a:r>
              <a:rPr lang="en-US" altLang="zh-CN" b="1" dirty="0" smtClean="0">
                <a:solidFill>
                  <a:schemeClr val="accent6">
                    <a:lumMod val="75000"/>
                  </a:schemeClr>
                </a:solidFill>
              </a:rPr>
              <a:t>Virtual File System</a:t>
            </a:r>
            <a:r>
              <a:rPr lang="zh-CN" altLang="en-US" b="1" dirty="0" smtClean="0">
                <a:solidFill>
                  <a:schemeClr val="accent6">
                    <a:lumMod val="75000"/>
                  </a:schemeClr>
                </a:solidFill>
              </a:rPr>
              <a:t>，</a:t>
            </a:r>
            <a:r>
              <a:rPr lang="en-US" altLang="zh-CN" b="1" dirty="0" smtClean="0">
                <a:solidFill>
                  <a:schemeClr val="accent6">
                    <a:lumMod val="75000"/>
                  </a:schemeClr>
                </a:solidFill>
              </a:rPr>
              <a:t>VFS</a:t>
            </a:r>
            <a:r>
              <a:rPr lang="zh-CN" altLang="en-US" dirty="0" smtClean="0">
                <a:solidFill>
                  <a:schemeClr val="accent6">
                    <a:lumMod val="75000"/>
                  </a:schemeClr>
                </a:solidFill>
              </a:rPr>
              <a:t>）</a:t>
            </a:r>
            <a:r>
              <a:rPr lang="zh-CN" altLang="en-US" dirty="0" smtClean="0"/>
              <a:t>的技术，因此 </a:t>
            </a:r>
            <a:r>
              <a:rPr lang="en-US" altLang="zh-CN" dirty="0" smtClean="0"/>
              <a:t>Linux </a:t>
            </a:r>
            <a:r>
              <a:rPr lang="zh-CN" altLang="en-US" dirty="0" smtClean="0"/>
              <a:t>可以支持多种不同的文件系统类型。</a:t>
            </a:r>
            <a:endParaRPr lang="en-US" altLang="zh-CN" dirty="0" smtClean="0"/>
          </a:p>
          <a:p>
            <a:r>
              <a:rPr lang="en-US" altLang="zh-CN" dirty="0" smtClean="0"/>
              <a:t>Linux</a:t>
            </a:r>
            <a:r>
              <a:rPr lang="zh-CN" altLang="en-US" dirty="0" smtClean="0"/>
              <a:t>可支持的文件系统</a:t>
            </a:r>
            <a:endParaRPr lang="en-US" altLang="zh-CN" dirty="0" smtClean="0"/>
          </a:p>
          <a:p>
            <a:pPr lvl="1"/>
            <a:r>
              <a:rPr lang="en-US" altLang="zh-CN" dirty="0" smtClean="0"/>
              <a:t>Linux</a:t>
            </a:r>
            <a:r>
              <a:rPr lang="zh-CN" altLang="en-US" dirty="0" smtClean="0"/>
              <a:t>目前几乎支持所有的</a:t>
            </a:r>
            <a:r>
              <a:rPr lang="en-US" altLang="zh-CN" dirty="0" smtClean="0"/>
              <a:t>UNIX</a:t>
            </a:r>
            <a:r>
              <a:rPr lang="zh-CN" altLang="en-US" dirty="0" smtClean="0"/>
              <a:t>类的文件系统，如 </a:t>
            </a:r>
            <a:r>
              <a:rPr lang="en-US" altLang="zh-CN" dirty="0" smtClean="0"/>
              <a:t>HFS</a:t>
            </a:r>
            <a:r>
              <a:rPr lang="zh-CN" altLang="en-US" dirty="0" smtClean="0"/>
              <a:t>、</a:t>
            </a:r>
            <a:r>
              <a:rPr lang="en-US" altLang="zh-CN" dirty="0" smtClean="0"/>
              <a:t>XFS</a:t>
            </a:r>
            <a:r>
              <a:rPr lang="zh-CN" altLang="en-US" dirty="0" smtClean="0"/>
              <a:t>、</a:t>
            </a:r>
            <a:r>
              <a:rPr lang="en-US" altLang="zh-CN" dirty="0" smtClean="0"/>
              <a:t>JFS</a:t>
            </a:r>
            <a:r>
              <a:rPr lang="zh-CN" altLang="en-US" dirty="0" smtClean="0"/>
              <a:t>、</a:t>
            </a:r>
            <a:r>
              <a:rPr lang="en-US" altLang="zh-CN" dirty="0" err="1" smtClean="0"/>
              <a:t>Minix</a:t>
            </a:r>
            <a:r>
              <a:rPr lang="en-US" altLang="zh-CN" dirty="0" smtClean="0"/>
              <a:t> FS </a:t>
            </a:r>
            <a:r>
              <a:rPr lang="zh-CN" altLang="en-US" dirty="0" smtClean="0"/>
              <a:t>及 </a:t>
            </a:r>
            <a:r>
              <a:rPr lang="en-US" altLang="zh-CN" dirty="0" smtClean="0"/>
              <a:t>UFS </a:t>
            </a:r>
            <a:r>
              <a:rPr lang="zh-CN" altLang="en-US" dirty="0" smtClean="0"/>
              <a:t>等</a:t>
            </a:r>
          </a:p>
          <a:p>
            <a:pPr lvl="1"/>
            <a:r>
              <a:rPr lang="en-US" altLang="zh-CN" dirty="0" smtClean="0"/>
              <a:t>Linux </a:t>
            </a:r>
            <a:r>
              <a:rPr lang="zh-CN" altLang="en-US" dirty="0" smtClean="0"/>
              <a:t>支持 </a:t>
            </a:r>
            <a:r>
              <a:rPr lang="en-US" altLang="zh-CN" dirty="0" smtClean="0"/>
              <a:t>NFS </a:t>
            </a:r>
            <a:r>
              <a:rPr lang="zh-CN" altLang="en-US" dirty="0" smtClean="0"/>
              <a:t>文件系统</a:t>
            </a:r>
          </a:p>
          <a:p>
            <a:pPr lvl="1"/>
            <a:r>
              <a:rPr lang="en-US" altLang="zh-CN" dirty="0" smtClean="0"/>
              <a:t>Linux </a:t>
            </a:r>
            <a:r>
              <a:rPr lang="zh-CN" altLang="en-US" dirty="0" smtClean="0"/>
              <a:t>也支持 </a:t>
            </a:r>
            <a:r>
              <a:rPr lang="en-US" altLang="zh-CN" dirty="0" smtClean="0"/>
              <a:t>NTFS </a:t>
            </a:r>
            <a:r>
              <a:rPr lang="zh-CN" altLang="en-US" dirty="0" smtClean="0"/>
              <a:t>和 </a:t>
            </a:r>
            <a:r>
              <a:rPr lang="en-US" altLang="zh-CN" dirty="0" err="1" smtClean="0"/>
              <a:t>vfat</a:t>
            </a:r>
            <a:r>
              <a:rPr lang="zh-CN" altLang="en-US" dirty="0" smtClean="0"/>
              <a:t>（</a:t>
            </a:r>
            <a:r>
              <a:rPr lang="en-US" altLang="zh-CN" dirty="0" smtClean="0"/>
              <a:t>FAT32</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支持的日志文件系统 </a:t>
            </a:r>
            <a:endParaRPr lang="zh-CN" altLang="en-US" dirty="0"/>
          </a:p>
        </p:txBody>
      </p:sp>
      <p:sp>
        <p:nvSpPr>
          <p:cNvPr id="3" name="内容占位符 2"/>
          <p:cNvSpPr>
            <a:spLocks noGrp="1"/>
          </p:cNvSpPr>
          <p:nvPr>
            <p:ph idx="1"/>
          </p:nvPr>
        </p:nvSpPr>
        <p:spPr/>
        <p:txBody>
          <a:bodyPr/>
          <a:lstStyle/>
          <a:p>
            <a:pPr>
              <a:lnSpc>
                <a:spcPct val="90000"/>
              </a:lnSpc>
            </a:pPr>
            <a:r>
              <a:rPr lang="en-US" altLang="zh-CN" sz="2800" dirty="0" smtClean="0"/>
              <a:t>Linux </a:t>
            </a:r>
            <a:r>
              <a:rPr lang="zh-CN" altLang="en-US" sz="2800" dirty="0" smtClean="0"/>
              <a:t>支持</a:t>
            </a:r>
          </a:p>
          <a:p>
            <a:pPr lvl="1">
              <a:lnSpc>
                <a:spcPct val="90000"/>
              </a:lnSpc>
            </a:pPr>
            <a:r>
              <a:rPr lang="en-US" altLang="zh-CN" sz="2400" dirty="0" smtClean="0"/>
              <a:t>ext3/ext4</a:t>
            </a:r>
          </a:p>
          <a:p>
            <a:pPr lvl="1">
              <a:lnSpc>
                <a:spcPct val="90000"/>
              </a:lnSpc>
            </a:pPr>
            <a:r>
              <a:rPr lang="en-US" altLang="zh-CN" sz="2400" dirty="0" smtClean="0"/>
              <a:t>JFS</a:t>
            </a:r>
            <a:r>
              <a:rPr lang="zh-CN" altLang="en-US" sz="2400" dirty="0" smtClean="0"/>
              <a:t>（</a:t>
            </a:r>
            <a:r>
              <a:rPr lang="en-US" altLang="zh-CN" sz="2400" dirty="0" smtClean="0"/>
              <a:t>IBM</a:t>
            </a:r>
            <a:r>
              <a:rPr lang="zh-CN" altLang="en-US" sz="2400" dirty="0" smtClean="0"/>
              <a:t>）</a:t>
            </a:r>
          </a:p>
          <a:p>
            <a:pPr lvl="1">
              <a:lnSpc>
                <a:spcPct val="90000"/>
              </a:lnSpc>
            </a:pPr>
            <a:r>
              <a:rPr lang="en-US" altLang="zh-CN" sz="2400" dirty="0" smtClean="0"/>
              <a:t>XFS</a:t>
            </a:r>
            <a:r>
              <a:rPr lang="zh-CN" altLang="en-US" sz="2400" dirty="0" smtClean="0"/>
              <a:t>（ </a:t>
            </a:r>
            <a:r>
              <a:rPr lang="en-US" altLang="zh-CN" sz="2400" dirty="0" smtClean="0"/>
              <a:t>SGI </a:t>
            </a:r>
            <a:r>
              <a:rPr lang="zh-CN" altLang="en-US" sz="2400" dirty="0" smtClean="0"/>
              <a:t>）</a:t>
            </a:r>
          </a:p>
          <a:p>
            <a:pPr lvl="1">
              <a:lnSpc>
                <a:spcPct val="90000"/>
              </a:lnSpc>
            </a:pPr>
            <a:r>
              <a:rPr lang="en-US" altLang="zh-CN" sz="2400" dirty="0" err="1" smtClean="0"/>
              <a:t>Reiserfs</a:t>
            </a:r>
            <a:endParaRPr lang="en-US" altLang="zh-CN" sz="2400" dirty="0" smtClean="0"/>
          </a:p>
          <a:p>
            <a:pPr>
              <a:lnSpc>
                <a:spcPct val="90000"/>
              </a:lnSpc>
            </a:pPr>
            <a:r>
              <a:rPr lang="zh-CN" altLang="en-US" sz="2800" dirty="0" smtClean="0"/>
              <a:t>日志文件系统的优点 </a:t>
            </a:r>
          </a:p>
          <a:p>
            <a:pPr lvl="1">
              <a:lnSpc>
                <a:spcPct val="90000"/>
              </a:lnSpc>
            </a:pPr>
            <a:r>
              <a:rPr lang="zh-CN" altLang="en-US" sz="2400" dirty="0" smtClean="0"/>
              <a:t>提高了文件的存储安全性</a:t>
            </a:r>
          </a:p>
          <a:p>
            <a:pPr lvl="1">
              <a:lnSpc>
                <a:spcPct val="90000"/>
              </a:lnSpc>
            </a:pPr>
            <a:r>
              <a:rPr lang="zh-CN" altLang="en-US" sz="2400" dirty="0" smtClean="0"/>
              <a:t>降低了文件被破坏的机率</a:t>
            </a:r>
          </a:p>
          <a:p>
            <a:pPr lvl="1">
              <a:lnSpc>
                <a:spcPct val="90000"/>
              </a:lnSpc>
            </a:pPr>
            <a:r>
              <a:rPr lang="zh-CN" altLang="en-US" sz="2400" dirty="0" smtClean="0"/>
              <a:t>缩短了对磁盘的扫描时间</a:t>
            </a:r>
          </a:p>
          <a:p>
            <a:pPr lvl="1">
              <a:lnSpc>
                <a:spcPct val="90000"/>
              </a:lnSpc>
            </a:pPr>
            <a:r>
              <a:rPr lang="zh-CN" altLang="en-US" sz="2400" dirty="0" smtClean="0"/>
              <a:t>减少了磁盘整体扫描次数</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sz="4400" dirty="0" smtClean="0"/>
              <a:t>Linux</a:t>
            </a:r>
            <a:r>
              <a:rPr lang="zh-CN" altLang="en-GB" sz="4400" dirty="0" smtClean="0"/>
              <a:t>下常见的文件系统</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GB" altLang="zh-CN" sz="2800" dirty="0" smtClean="0">
                <a:solidFill>
                  <a:srgbClr val="000000"/>
                </a:solidFill>
              </a:rPr>
              <a:t>ext2</a:t>
            </a:r>
            <a:r>
              <a:rPr lang="en-US" altLang="zh-CN" sz="2800" dirty="0" smtClean="0">
                <a:solidFill>
                  <a:srgbClr val="000000"/>
                </a:solidFill>
              </a:rPr>
              <a:t>/</a:t>
            </a:r>
            <a:r>
              <a:rPr lang="en-GB" altLang="zh-CN" sz="2800" dirty="0" smtClean="0">
                <a:solidFill>
                  <a:srgbClr val="000000"/>
                </a:solidFill>
              </a:rPr>
              <a:t>ext</a:t>
            </a:r>
            <a:r>
              <a:rPr lang="en-US" altLang="zh-CN" sz="2800" dirty="0" smtClean="0">
                <a:solidFill>
                  <a:srgbClr val="000000"/>
                </a:solidFill>
              </a:rPr>
              <a:t>3/</a:t>
            </a:r>
            <a:r>
              <a:rPr lang="en-GB" altLang="zh-CN" sz="2800" dirty="0" smtClean="0">
                <a:solidFill>
                  <a:srgbClr val="000000"/>
                </a:solidFill>
              </a:rPr>
              <a:t>ext</a:t>
            </a:r>
            <a:r>
              <a:rPr lang="en-US" altLang="zh-CN" sz="2800" dirty="0" smtClean="0">
                <a:solidFill>
                  <a:srgbClr val="000000"/>
                </a:solidFill>
              </a:rPr>
              <a:t>4</a:t>
            </a:r>
            <a:endParaRPr lang="en-GB" altLang="zh-CN" sz="2800" dirty="0" smtClean="0">
              <a:solidFill>
                <a:srgbClr val="000000"/>
              </a:solidFill>
            </a:endParaRPr>
          </a:p>
          <a:p>
            <a:pPr lvl="1"/>
            <a:r>
              <a:rPr lang="en-US" altLang="zh-CN" sz="2400" dirty="0" smtClean="0"/>
              <a:t>Linux</a:t>
            </a:r>
            <a:r>
              <a:rPr lang="zh-CN" altLang="en-US" sz="2400" dirty="0" smtClean="0"/>
              <a:t>使用的标准文件系统</a:t>
            </a:r>
          </a:p>
          <a:p>
            <a:r>
              <a:rPr lang="en-US" altLang="zh-CN" sz="2800" dirty="0" smtClean="0"/>
              <a:t>swap</a:t>
            </a:r>
          </a:p>
          <a:p>
            <a:pPr lvl="1"/>
            <a:r>
              <a:rPr lang="zh-CN" altLang="en-GB" sz="2400" dirty="0" smtClean="0">
                <a:solidFill>
                  <a:srgbClr val="000000"/>
                </a:solidFill>
              </a:rPr>
              <a:t>交换文件系统</a:t>
            </a:r>
            <a:endParaRPr lang="en-GB" altLang="zh-CN" sz="2400" dirty="0" smtClean="0">
              <a:solidFill>
                <a:srgbClr val="000000"/>
              </a:solidFill>
            </a:endParaRPr>
          </a:p>
          <a:p>
            <a:r>
              <a:rPr lang="en-GB" altLang="zh-CN" sz="2800" dirty="0" smtClean="0">
                <a:solidFill>
                  <a:srgbClr val="000000"/>
                </a:solidFill>
              </a:rPr>
              <a:t>FAT32/</a:t>
            </a:r>
            <a:r>
              <a:rPr lang="en-GB" altLang="zh-CN" sz="2800" dirty="0" err="1" smtClean="0">
                <a:solidFill>
                  <a:srgbClr val="000000"/>
                </a:solidFill>
              </a:rPr>
              <a:t>vfat</a:t>
            </a:r>
            <a:endParaRPr lang="zh-CN" altLang="en-GB" sz="2800" dirty="0" smtClean="0">
              <a:solidFill>
                <a:srgbClr val="000000"/>
              </a:solidFill>
            </a:endParaRPr>
          </a:p>
          <a:p>
            <a:pPr lvl="1"/>
            <a:r>
              <a:rPr lang="en-GB" altLang="zh-CN" sz="2400" dirty="0" smtClean="0">
                <a:solidFill>
                  <a:srgbClr val="000000"/>
                </a:solidFill>
              </a:rPr>
              <a:t>Windows</a:t>
            </a:r>
            <a:r>
              <a:rPr lang="zh-CN" altLang="en-GB" sz="2400" dirty="0" smtClean="0">
                <a:solidFill>
                  <a:srgbClr val="000000"/>
                </a:solidFill>
              </a:rPr>
              <a:t>文件系统</a:t>
            </a:r>
            <a:endParaRPr lang="en-GB" altLang="zh-CN" sz="2400" dirty="0" smtClean="0">
              <a:solidFill>
                <a:srgbClr val="000000"/>
              </a:solidFill>
            </a:endParaRPr>
          </a:p>
          <a:p>
            <a:r>
              <a:rPr lang="en-GB" altLang="zh-CN" sz="2800" dirty="0" smtClean="0">
                <a:solidFill>
                  <a:srgbClr val="000000"/>
                </a:solidFill>
              </a:rPr>
              <a:t>NFS</a:t>
            </a:r>
          </a:p>
          <a:p>
            <a:pPr lvl="1"/>
            <a:r>
              <a:rPr lang="zh-CN" altLang="en-GB" sz="2400" dirty="0" smtClean="0">
                <a:solidFill>
                  <a:srgbClr val="000000"/>
                </a:solidFill>
              </a:rPr>
              <a:t>网络文件系统</a:t>
            </a:r>
            <a:endParaRPr lang="en-GB" altLang="zh-CN" sz="2400" dirty="0" smtClean="0">
              <a:solidFill>
                <a:srgbClr val="000000"/>
              </a:solidFill>
            </a:endParaRPr>
          </a:p>
          <a:p>
            <a:r>
              <a:rPr lang="en-GB" altLang="zh-CN" sz="2800" dirty="0" smtClean="0">
                <a:solidFill>
                  <a:srgbClr val="000000"/>
                </a:solidFill>
              </a:rPr>
              <a:t>iso9660</a:t>
            </a:r>
          </a:p>
          <a:p>
            <a:pPr lvl="1"/>
            <a:r>
              <a:rPr lang="zh-CN" altLang="en-US" sz="2400" dirty="0" smtClean="0"/>
              <a:t>标准光盘文件系统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使用</a:t>
            </a:r>
            <a:r>
              <a:rPr lang="en-US" altLang="zh-CN" sz="4400" dirty="0" smtClean="0"/>
              <a:t>Linux</a:t>
            </a:r>
            <a:r>
              <a:rPr lang="zh-CN" altLang="en-US" sz="4400" dirty="0" smtClean="0"/>
              <a:t>文件系统</a:t>
            </a:r>
            <a:r>
              <a:rPr lang="en-US" altLang="zh-CN" sz="4400" dirty="0" smtClean="0"/>
              <a:t/>
            </a:r>
            <a:br>
              <a:rPr lang="en-US" altLang="zh-CN" sz="4400" dirty="0" smtClean="0"/>
            </a:br>
            <a:r>
              <a:rPr lang="zh-CN" altLang="en-US" sz="4400" dirty="0" smtClean="0"/>
              <a:t>的一般方法</a:t>
            </a:r>
            <a:endParaRPr lang="zh-CN" altLang="en-US" dirty="0"/>
          </a:p>
        </p:txBody>
      </p:sp>
      <p:sp>
        <p:nvSpPr>
          <p:cNvPr id="3" name="内容占位符 2"/>
          <p:cNvSpPr>
            <a:spLocks noGrp="1"/>
          </p:cNvSpPr>
          <p:nvPr>
            <p:ph idx="1"/>
          </p:nvPr>
        </p:nvSpPr>
        <p:spPr>
          <a:xfrm>
            <a:off x="457200" y="1844824"/>
            <a:ext cx="8229600" cy="4286101"/>
          </a:xfrm>
        </p:spPr>
        <p:txBody>
          <a:bodyPr/>
          <a:lstStyle/>
          <a:p>
            <a:r>
              <a:rPr lang="zh-CN" altLang="en-US" sz="2400" dirty="0" smtClean="0"/>
              <a:t>在硬盘上创建分区或逻辑卷</a:t>
            </a:r>
            <a:endParaRPr lang="en-US" altLang="zh-CN" sz="2400" dirty="0" smtClean="0"/>
          </a:p>
          <a:p>
            <a:pPr lvl="1"/>
            <a:r>
              <a:rPr lang="zh-CN" altLang="en-US" sz="2000" dirty="0" smtClean="0"/>
              <a:t>可以使用</a:t>
            </a:r>
            <a:r>
              <a:rPr lang="en-US" altLang="zh-CN" sz="2000" dirty="0" err="1" smtClean="0"/>
              <a:t>fdisk</a:t>
            </a:r>
            <a:r>
              <a:rPr lang="zh-CN" altLang="en-US" sz="2000" dirty="0" smtClean="0"/>
              <a:t>命令创建分区。</a:t>
            </a:r>
            <a:endParaRPr lang="en-US" altLang="zh-CN" sz="2000" dirty="0" smtClean="0"/>
          </a:p>
          <a:p>
            <a:pPr lvl="1"/>
            <a:r>
              <a:rPr lang="zh-CN" altLang="en-US" sz="2000" dirty="0" smtClean="0"/>
              <a:t>可以使用</a:t>
            </a:r>
            <a:r>
              <a:rPr lang="en-US" altLang="zh-CN" sz="2000" dirty="0" smtClean="0"/>
              <a:t>LVM</a:t>
            </a:r>
            <a:r>
              <a:rPr lang="zh-CN" altLang="en-US" sz="2000" dirty="0" smtClean="0"/>
              <a:t>的相关命令创建逻辑卷</a:t>
            </a:r>
          </a:p>
          <a:p>
            <a:r>
              <a:rPr lang="zh-CN" altLang="en-US" sz="2400" dirty="0" smtClean="0"/>
              <a:t>在分区</a:t>
            </a:r>
            <a:r>
              <a:rPr lang="en-US" altLang="zh-CN" sz="2400" dirty="0" smtClean="0"/>
              <a:t>/LV</a:t>
            </a:r>
            <a:r>
              <a:rPr lang="zh-CN" altLang="en-US" sz="2400" dirty="0" smtClean="0"/>
              <a:t>上建立文件系统</a:t>
            </a:r>
            <a:endParaRPr lang="en-US" altLang="zh-CN" sz="2400" dirty="0" smtClean="0"/>
          </a:p>
          <a:p>
            <a:pPr lvl="1"/>
            <a:r>
              <a:rPr lang="zh-CN" altLang="en-US" sz="2000" dirty="0" smtClean="0"/>
              <a:t>类似于在</a:t>
            </a:r>
            <a:r>
              <a:rPr lang="en-US" altLang="zh-CN" sz="2000" dirty="0" smtClean="0"/>
              <a:t>Windows</a:t>
            </a:r>
            <a:r>
              <a:rPr lang="zh-CN" altLang="en-US" sz="2000" dirty="0" smtClean="0"/>
              <a:t>下进行格式化操作。</a:t>
            </a:r>
          </a:p>
          <a:p>
            <a:r>
              <a:rPr lang="zh-CN" altLang="en-US" sz="2400" dirty="0" smtClean="0"/>
              <a:t>挂装文件系统到系统中</a:t>
            </a:r>
            <a:endParaRPr lang="en-US" altLang="zh-CN" sz="2400" dirty="0" smtClean="0"/>
          </a:p>
          <a:p>
            <a:pPr lvl="1"/>
            <a:r>
              <a:rPr lang="zh-CN" altLang="en-US" sz="2000" dirty="0" smtClean="0"/>
              <a:t>手工挂装：使用</a:t>
            </a:r>
            <a:r>
              <a:rPr lang="en-US" altLang="zh-CN" sz="2000" dirty="0" smtClean="0"/>
              <a:t>mount</a:t>
            </a:r>
            <a:r>
              <a:rPr lang="zh-CN" altLang="en-US" sz="2000" dirty="0" smtClean="0"/>
              <a:t>命令</a:t>
            </a:r>
            <a:endParaRPr lang="en-US" altLang="zh-CN" sz="2000" dirty="0" smtClean="0"/>
          </a:p>
          <a:p>
            <a:pPr lvl="1"/>
            <a:r>
              <a:rPr lang="zh-CN" altLang="en-US" sz="2000" dirty="0" smtClean="0"/>
              <a:t>启动时自动挂装：编辑“</a:t>
            </a:r>
            <a:r>
              <a:rPr lang="en-US" altLang="zh-CN" sz="2000" dirty="0" smtClean="0"/>
              <a:t>/etc/</a:t>
            </a:r>
            <a:r>
              <a:rPr lang="en-US" altLang="zh-CN" sz="2000" dirty="0" err="1" smtClean="0"/>
              <a:t>fstab</a:t>
            </a:r>
            <a:r>
              <a:rPr lang="en-US" altLang="zh-CN" sz="2000" dirty="0" smtClean="0"/>
              <a:t>”</a:t>
            </a:r>
            <a:r>
              <a:rPr lang="zh-CN" altLang="en-US" sz="2000" dirty="0" smtClean="0"/>
              <a:t> 添加相应的配置行。</a:t>
            </a:r>
          </a:p>
          <a:p>
            <a:r>
              <a:rPr lang="zh-CN" altLang="en-US" sz="2400" dirty="0" smtClean="0"/>
              <a:t>卸装文件系统</a:t>
            </a:r>
            <a:endParaRPr lang="en-US" altLang="zh-CN" sz="2400" dirty="0" smtClean="0"/>
          </a:p>
          <a:p>
            <a:pPr lvl="1"/>
            <a:r>
              <a:rPr lang="zh-CN" altLang="en-US" sz="2000" dirty="0" smtClean="0"/>
              <a:t>对于可移动介质上的文件系统，当使用完毕可以使用</a:t>
            </a:r>
            <a:r>
              <a:rPr lang="en-US" altLang="zh-CN" sz="2000" dirty="0" err="1" smtClean="0"/>
              <a:t>umount</a:t>
            </a:r>
            <a:r>
              <a:rPr lang="zh-CN" altLang="en-US" sz="2000" dirty="0" smtClean="0"/>
              <a:t>命令实施卸装操作。</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挂装和卸装文件系统</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45</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挂装文件系统</a:t>
            </a:r>
            <a:r>
              <a:rPr lang="en-US" altLang="zh-CN" dirty="0" smtClean="0"/>
              <a:t/>
            </a:r>
            <a:br>
              <a:rPr lang="en-US" altLang="zh-CN" dirty="0" smtClean="0"/>
            </a:br>
            <a:r>
              <a:rPr lang="en-US" altLang="zh-CN" dirty="0" smtClean="0"/>
              <a:t>——</a:t>
            </a:r>
            <a:r>
              <a:rPr lang="en-US" altLang="zh-CN" sz="4400" dirty="0" smtClean="0"/>
              <a:t>mount</a:t>
            </a:r>
            <a:r>
              <a:rPr lang="zh-CN" altLang="en-US" sz="4400" dirty="0" smtClean="0"/>
              <a:t>命令</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pPr>
              <a:lnSpc>
                <a:spcPct val="90000"/>
              </a:lnSpc>
            </a:pPr>
            <a:r>
              <a:rPr lang="zh-CN" altLang="en-US" sz="2800" dirty="0" smtClean="0"/>
              <a:t>功能：挂装文件系统</a:t>
            </a:r>
            <a:endParaRPr lang="en-US" altLang="zh-CN" sz="2800" dirty="0" smtClean="0"/>
          </a:p>
          <a:p>
            <a:pPr>
              <a:lnSpc>
                <a:spcPct val="90000"/>
              </a:lnSpc>
            </a:pPr>
            <a:r>
              <a:rPr lang="zh-CN" altLang="en-US" sz="2800" dirty="0" smtClean="0"/>
              <a:t>格式</a:t>
            </a:r>
          </a:p>
          <a:p>
            <a:pPr lvl="1">
              <a:lnSpc>
                <a:spcPct val="90000"/>
              </a:lnSpc>
              <a:buNone/>
            </a:pPr>
            <a:r>
              <a:rPr lang="en-US" altLang="zh-CN" sz="2400" dirty="0" smtClean="0">
                <a:solidFill>
                  <a:schemeClr val="accent6">
                    <a:lumMod val="75000"/>
                  </a:schemeClr>
                </a:solidFill>
              </a:rPr>
              <a:t>mount  [</a:t>
            </a:r>
            <a:r>
              <a:rPr lang="zh-CN" altLang="en-US" sz="2400" dirty="0" smtClean="0">
                <a:solidFill>
                  <a:schemeClr val="accent6">
                    <a:lumMod val="75000"/>
                  </a:schemeClr>
                </a:solidFill>
              </a:rPr>
              <a:t>选项</a:t>
            </a:r>
            <a:r>
              <a:rPr lang="en-US" altLang="zh-CN" sz="2400" dirty="0" smtClean="0">
                <a:solidFill>
                  <a:schemeClr val="accent6">
                    <a:lumMod val="75000"/>
                  </a:schemeClr>
                </a:solidFill>
              </a:rPr>
              <a:t>]  [&lt;</a:t>
            </a:r>
            <a:r>
              <a:rPr lang="zh-CN" altLang="en-US" sz="2400" dirty="0" smtClean="0">
                <a:solidFill>
                  <a:schemeClr val="accent6">
                    <a:lumMod val="75000"/>
                  </a:schemeClr>
                </a:solidFill>
              </a:rPr>
              <a:t>分区设备名</a:t>
            </a:r>
            <a:r>
              <a:rPr lang="en-US" altLang="zh-CN" sz="2400" dirty="0" smtClean="0">
                <a:solidFill>
                  <a:schemeClr val="accent6">
                    <a:lumMod val="75000"/>
                  </a:schemeClr>
                </a:solidFill>
              </a:rPr>
              <a:t>&gt;]  [&lt;</a:t>
            </a:r>
            <a:r>
              <a:rPr lang="zh-CN" altLang="en-US" sz="2400" dirty="0" smtClean="0">
                <a:solidFill>
                  <a:schemeClr val="accent6">
                    <a:lumMod val="75000"/>
                  </a:schemeClr>
                </a:solidFill>
              </a:rPr>
              <a:t>挂装点</a:t>
            </a:r>
            <a:r>
              <a:rPr lang="en-US" altLang="zh-CN" sz="2400" dirty="0" smtClean="0">
                <a:solidFill>
                  <a:schemeClr val="accent6">
                    <a:lumMod val="75000"/>
                  </a:schemeClr>
                </a:solidFill>
              </a:rPr>
              <a:t>&gt;]</a:t>
            </a:r>
          </a:p>
          <a:p>
            <a:pPr>
              <a:lnSpc>
                <a:spcPct val="90000"/>
              </a:lnSpc>
            </a:pPr>
            <a:r>
              <a:rPr lang="zh-CN" altLang="en-US" sz="2800" dirty="0" smtClean="0"/>
              <a:t>常用选项</a:t>
            </a:r>
          </a:p>
          <a:p>
            <a:pPr lvl="1">
              <a:lnSpc>
                <a:spcPct val="90000"/>
              </a:lnSpc>
            </a:pPr>
            <a:r>
              <a:rPr lang="en-US" altLang="zh-CN" dirty="0" smtClean="0"/>
              <a:t>-t &lt;</a:t>
            </a:r>
            <a:r>
              <a:rPr lang="zh-CN" altLang="en-US" dirty="0" smtClean="0"/>
              <a:t>文件系统类型</a:t>
            </a:r>
            <a:r>
              <a:rPr lang="en-US" altLang="zh-CN" dirty="0" smtClean="0"/>
              <a:t>&gt;</a:t>
            </a:r>
            <a:r>
              <a:rPr lang="zh-CN" altLang="en-US" dirty="0" smtClean="0"/>
              <a:t>：指定文件系统类型</a:t>
            </a:r>
          </a:p>
          <a:p>
            <a:pPr lvl="1">
              <a:lnSpc>
                <a:spcPct val="90000"/>
              </a:lnSpc>
            </a:pPr>
            <a:r>
              <a:rPr lang="en-US" altLang="zh-CN" dirty="0" smtClean="0"/>
              <a:t>-r </a:t>
            </a:r>
            <a:r>
              <a:rPr lang="zh-CN" altLang="en-US" dirty="0" smtClean="0"/>
              <a:t>：使用只读方式来挂载 </a:t>
            </a:r>
            <a:endParaRPr lang="en-US" altLang="zh-CN" dirty="0" smtClean="0"/>
          </a:p>
          <a:p>
            <a:pPr lvl="1">
              <a:lnSpc>
                <a:spcPct val="90000"/>
              </a:lnSpc>
            </a:pPr>
            <a:r>
              <a:rPr lang="en-US" altLang="zh-CN" dirty="0" smtClean="0"/>
              <a:t>-a</a:t>
            </a:r>
            <a:r>
              <a:rPr lang="zh-CN" altLang="en-US" dirty="0" smtClean="0"/>
              <a:t>：挂装</a:t>
            </a:r>
            <a:r>
              <a:rPr lang="en-US" altLang="zh-CN" dirty="0" smtClean="0"/>
              <a:t>/etc/</a:t>
            </a:r>
            <a:r>
              <a:rPr lang="en-US" altLang="zh-CN" dirty="0" err="1" smtClean="0"/>
              <a:t>fstab</a:t>
            </a:r>
            <a:r>
              <a:rPr lang="zh-CN" altLang="en-US" dirty="0" smtClean="0"/>
              <a:t>文件中记录的设备</a:t>
            </a:r>
          </a:p>
          <a:p>
            <a:pPr lvl="1">
              <a:lnSpc>
                <a:spcPct val="90000"/>
              </a:lnSpc>
            </a:pPr>
            <a:r>
              <a:rPr lang="en-US" altLang="zh-CN" dirty="0" smtClean="0"/>
              <a:t>-o </a:t>
            </a:r>
            <a:r>
              <a:rPr lang="en-US" altLang="zh-CN" dirty="0" err="1" smtClean="0"/>
              <a:t>iocharset</a:t>
            </a:r>
            <a:r>
              <a:rPr lang="en-US" altLang="zh-CN" dirty="0" smtClean="0"/>
              <a:t>=cp936</a:t>
            </a:r>
            <a:r>
              <a:rPr lang="zh-CN" altLang="en-US" dirty="0" smtClean="0"/>
              <a:t>：使挂装的设备可以显示中文文件名</a:t>
            </a:r>
          </a:p>
          <a:p>
            <a:pPr lvl="1">
              <a:lnSpc>
                <a:spcPct val="90000"/>
              </a:lnSpc>
            </a:pPr>
            <a:r>
              <a:rPr lang="en-US" altLang="zh-CN" dirty="0" smtClean="0">
                <a:latin typeface="Helvetica"/>
              </a:rPr>
              <a:t>-</a:t>
            </a:r>
            <a:r>
              <a:rPr lang="en-US" altLang="zh-CN" dirty="0" smtClean="0"/>
              <a:t>o loop</a:t>
            </a:r>
            <a:r>
              <a:rPr lang="zh-CN" altLang="en-US" dirty="0" smtClean="0"/>
              <a:t>：使用回送设备挂装</a:t>
            </a:r>
            <a:r>
              <a:rPr lang="en-US" altLang="zh-CN" dirty="0" smtClean="0"/>
              <a:t>ISO</a:t>
            </a:r>
            <a:r>
              <a:rPr lang="zh-CN" altLang="en-US" dirty="0" smtClean="0"/>
              <a:t>文件和映像文件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mount</a:t>
            </a:r>
            <a:r>
              <a:rPr lang="zh-CN" altLang="en-US" dirty="0" smtClean="0"/>
              <a:t>命令举例</a:t>
            </a:r>
            <a:endParaRPr lang="zh-CN" altLang="en-US" dirty="0"/>
          </a:p>
        </p:txBody>
      </p:sp>
      <p:sp>
        <p:nvSpPr>
          <p:cNvPr id="3" name="内容占位符 2"/>
          <p:cNvSpPr>
            <a:spLocks noGrp="1"/>
          </p:cNvSpPr>
          <p:nvPr>
            <p:ph idx="1"/>
          </p:nvPr>
        </p:nvSpPr>
        <p:spPr>
          <a:xfrm>
            <a:off x="457200" y="1600200"/>
            <a:ext cx="8229600" cy="4349079"/>
          </a:xfrm>
        </p:spPr>
        <p:style>
          <a:lnRef idx="1">
            <a:schemeClr val="accent2"/>
          </a:lnRef>
          <a:fillRef idx="2">
            <a:schemeClr val="accent2"/>
          </a:fillRef>
          <a:effectRef idx="1">
            <a:schemeClr val="accent2"/>
          </a:effectRef>
          <a:fontRef idx="minor">
            <a:schemeClr val="dk1"/>
          </a:fontRef>
        </p:style>
        <p:txBody>
          <a:bodyPr/>
          <a:lstStyle/>
          <a:p>
            <a:pPr>
              <a:lnSpc>
                <a:spcPct val="93000"/>
              </a:lnSpc>
              <a:spcBef>
                <a:spcPts val="675"/>
              </a:spcBef>
              <a:buNone/>
            </a:pPr>
            <a:r>
              <a:rPr lang="en-US" altLang="zh-CN" sz="2400" dirty="0" smtClean="0"/>
              <a:t>$ mount </a:t>
            </a:r>
          </a:p>
          <a:p>
            <a:pPr>
              <a:lnSpc>
                <a:spcPct val="93000"/>
              </a:lnSpc>
              <a:spcBef>
                <a:spcPts val="675"/>
              </a:spcBef>
              <a:buNone/>
            </a:pPr>
            <a:endParaRPr lang="en-US" altLang="zh-CN" sz="2400" dirty="0" smtClean="0"/>
          </a:p>
          <a:p>
            <a:pPr>
              <a:lnSpc>
                <a:spcPct val="93000"/>
              </a:lnSpc>
              <a:spcBef>
                <a:spcPts val="675"/>
              </a:spcBef>
              <a:buNone/>
            </a:pPr>
            <a:r>
              <a:rPr lang="zh-CN" altLang="en-GB" sz="2400" dirty="0" smtClean="0"/>
              <a:t># </a:t>
            </a:r>
            <a:r>
              <a:rPr lang="en-GB" altLang="zh-CN" sz="2400" dirty="0" smtClean="0"/>
              <a:t>mount </a:t>
            </a:r>
            <a:r>
              <a:rPr lang="en-GB" altLang="zh-CN" sz="2400" dirty="0" smtClean="0">
                <a:latin typeface="Helvetica"/>
              </a:rPr>
              <a:t>-</a:t>
            </a:r>
            <a:r>
              <a:rPr lang="en-GB" altLang="zh-CN" sz="2400" dirty="0" smtClean="0"/>
              <a:t>t ext3 /dev/sdb1 /opt</a:t>
            </a:r>
          </a:p>
          <a:p>
            <a:pPr>
              <a:lnSpc>
                <a:spcPct val="93000"/>
              </a:lnSpc>
              <a:spcBef>
                <a:spcPts val="675"/>
              </a:spcBef>
              <a:buNone/>
            </a:pPr>
            <a:r>
              <a:rPr lang="en-GB" altLang="zh-CN" sz="2400" dirty="0" smtClean="0"/>
              <a:t># mount -t ext4 /dev/sdb2 /data</a:t>
            </a:r>
          </a:p>
          <a:p>
            <a:pPr>
              <a:lnSpc>
                <a:spcPct val="90000"/>
              </a:lnSpc>
              <a:spcBef>
                <a:spcPts val="675"/>
              </a:spcBef>
              <a:buNone/>
            </a:pPr>
            <a:r>
              <a:rPr lang="en-GB" altLang="zh-CN" sz="2400" dirty="0" smtClean="0"/>
              <a:t># mount </a:t>
            </a:r>
            <a:r>
              <a:rPr lang="en-GB" altLang="zh-CN" sz="2400" dirty="0" smtClean="0">
                <a:latin typeface="Helvetica"/>
              </a:rPr>
              <a:t>-</a:t>
            </a:r>
            <a:r>
              <a:rPr lang="en-GB" altLang="zh-CN" sz="2400" dirty="0" smtClean="0"/>
              <a:t>t </a:t>
            </a:r>
            <a:r>
              <a:rPr lang="en-GB" altLang="zh-CN" sz="2400" dirty="0" err="1" smtClean="0"/>
              <a:t>vfat</a:t>
            </a:r>
            <a:r>
              <a:rPr lang="en-GB" altLang="zh-CN" sz="2400" dirty="0" smtClean="0"/>
              <a:t> /dev/hda6 /</a:t>
            </a:r>
            <a:r>
              <a:rPr lang="en-GB" altLang="zh-CN" sz="2400" dirty="0" err="1" smtClean="0"/>
              <a:t>mnt</a:t>
            </a:r>
            <a:r>
              <a:rPr lang="en-GB" altLang="zh-CN" sz="2400" dirty="0" smtClean="0"/>
              <a:t>/win</a:t>
            </a:r>
          </a:p>
          <a:p>
            <a:pPr>
              <a:lnSpc>
                <a:spcPct val="90000"/>
              </a:lnSpc>
              <a:spcBef>
                <a:spcPts val="675"/>
              </a:spcBef>
              <a:buNone/>
            </a:pPr>
            <a:r>
              <a:rPr lang="en-GB" altLang="zh-CN" sz="2400" dirty="0" smtClean="0"/>
              <a:t># </a:t>
            </a:r>
            <a:r>
              <a:rPr lang="en-US" altLang="zh-CN" sz="2400" dirty="0" smtClean="0"/>
              <a:t>mount -t </a:t>
            </a:r>
            <a:r>
              <a:rPr lang="en-US" altLang="zh-CN" sz="2400" dirty="0" err="1" smtClean="0"/>
              <a:t>vfat</a:t>
            </a:r>
            <a:r>
              <a:rPr lang="en-US" altLang="zh-CN" sz="2400" dirty="0" smtClean="0"/>
              <a:t> -o </a:t>
            </a:r>
            <a:r>
              <a:rPr lang="en-US" altLang="zh-CN" sz="2400" dirty="0" err="1" smtClean="0"/>
              <a:t>iocharset</a:t>
            </a:r>
            <a:r>
              <a:rPr lang="en-US" altLang="zh-CN" sz="2400" dirty="0" smtClean="0"/>
              <a:t>=cp936   /dev/hda8  /</a:t>
            </a:r>
            <a:r>
              <a:rPr lang="en-US" altLang="zh-CN" sz="2400" dirty="0" err="1" smtClean="0"/>
              <a:t>mnt</a:t>
            </a:r>
            <a:r>
              <a:rPr lang="en-US" altLang="zh-CN" sz="2400" dirty="0" smtClean="0"/>
              <a:t>/win2</a:t>
            </a:r>
          </a:p>
          <a:p>
            <a:pPr>
              <a:lnSpc>
                <a:spcPct val="90000"/>
              </a:lnSpc>
              <a:spcBef>
                <a:spcPts val="675"/>
              </a:spcBef>
              <a:buNone/>
            </a:pPr>
            <a:r>
              <a:rPr lang="en-GB" altLang="zh-CN" sz="2400" dirty="0" smtClean="0"/>
              <a:t># </a:t>
            </a:r>
            <a:r>
              <a:rPr lang="en-US" altLang="zh-CN" sz="2400" dirty="0" smtClean="0"/>
              <a:t>mount -o loop CentOS-6.5-x86_64-bin-DVD1.iso /</a:t>
            </a:r>
            <a:r>
              <a:rPr lang="en-US" altLang="zh-CN" sz="2400" dirty="0" err="1" smtClean="0"/>
              <a:t>mnt</a:t>
            </a:r>
            <a:r>
              <a:rPr lang="en-US" altLang="zh-CN" sz="2400" dirty="0" smtClean="0"/>
              <a:t>/</a:t>
            </a:r>
            <a:r>
              <a:rPr lang="en-US" altLang="zh-CN" sz="2400" dirty="0" err="1" smtClean="0"/>
              <a:t>iso</a:t>
            </a:r>
            <a:r>
              <a:rPr lang="en-US" altLang="zh-CN" sz="2400" dirty="0" smtClean="0"/>
              <a:t> </a:t>
            </a:r>
          </a:p>
          <a:p>
            <a:pPr>
              <a:lnSpc>
                <a:spcPct val="90000"/>
              </a:lnSpc>
              <a:spcBef>
                <a:spcPts val="675"/>
              </a:spcBef>
              <a:buNone/>
            </a:pPr>
            <a:r>
              <a:rPr lang="en-US" altLang="zh-CN" sz="2400" dirty="0" smtClean="0"/>
              <a:t># mount -o </a:t>
            </a:r>
            <a:r>
              <a:rPr lang="en-US" altLang="zh-CN" sz="2400" dirty="0" err="1" smtClean="0"/>
              <a:t>remount,ro</a:t>
            </a:r>
            <a:r>
              <a:rPr lang="en-US" altLang="zh-CN" sz="2400" dirty="0" smtClean="0"/>
              <a:t> /data</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b="1" dirty="0" smtClean="0"/>
              <a:t>卸装文件系统</a:t>
            </a:r>
            <a:endParaRPr lang="zh-CN" altLang="en-US" dirty="0"/>
          </a:p>
        </p:txBody>
      </p:sp>
      <p:sp>
        <p:nvSpPr>
          <p:cNvPr id="3" name="内容占位符 2"/>
          <p:cNvSpPr>
            <a:spLocks noGrp="1"/>
          </p:cNvSpPr>
          <p:nvPr>
            <p:ph idx="1"/>
          </p:nvPr>
        </p:nvSpPr>
        <p:spPr/>
        <p:txBody>
          <a:bodyPr/>
          <a:lstStyle/>
          <a:p>
            <a:r>
              <a:rPr lang="en-US" altLang="zh-CN" dirty="0" err="1" smtClean="0"/>
              <a:t>umount</a:t>
            </a:r>
            <a:r>
              <a:rPr lang="zh-CN" altLang="en-US" dirty="0" smtClean="0"/>
              <a:t>命令的格式</a:t>
            </a:r>
          </a:p>
          <a:p>
            <a:pPr lvl="1"/>
            <a:r>
              <a:rPr lang="en-US" altLang="zh-CN" dirty="0" smtClean="0"/>
              <a:t># </a:t>
            </a:r>
            <a:r>
              <a:rPr lang="en-US" altLang="zh-CN" dirty="0" err="1" smtClean="0"/>
              <a:t>umount</a:t>
            </a:r>
            <a:r>
              <a:rPr lang="en-US" altLang="zh-CN" dirty="0" smtClean="0"/>
              <a:t> &lt; </a:t>
            </a:r>
            <a:r>
              <a:rPr lang="zh-CN" altLang="en-US" dirty="0" smtClean="0"/>
              <a:t>分区设备名或挂装点</a:t>
            </a:r>
            <a:r>
              <a:rPr lang="en-US" altLang="zh-CN" dirty="0" smtClean="0"/>
              <a:t>&gt;</a:t>
            </a:r>
          </a:p>
          <a:p>
            <a:r>
              <a:rPr lang="zh-CN" altLang="en-US" dirty="0" smtClean="0"/>
              <a:t>举例</a:t>
            </a:r>
          </a:p>
          <a:p>
            <a:pPr lvl="1"/>
            <a:r>
              <a:rPr lang="en-US" altLang="zh-CN" dirty="0" smtClean="0"/>
              <a:t># </a:t>
            </a:r>
            <a:r>
              <a:rPr lang="en-US" altLang="zh-CN" dirty="0" err="1" smtClean="0"/>
              <a:t>umount</a:t>
            </a:r>
            <a:r>
              <a:rPr lang="en-US" altLang="zh-CN" dirty="0" smtClean="0"/>
              <a:t> </a:t>
            </a:r>
            <a:r>
              <a:rPr lang="en-GB" altLang="zh-CN" dirty="0" smtClean="0"/>
              <a:t>/dev/hda6</a:t>
            </a:r>
          </a:p>
          <a:p>
            <a:pPr lvl="1"/>
            <a:r>
              <a:rPr lang="en-GB" altLang="zh-CN" dirty="0" smtClean="0"/>
              <a:t># </a:t>
            </a:r>
            <a:r>
              <a:rPr lang="en-GB" altLang="zh-CN" dirty="0" err="1" smtClean="0"/>
              <a:t>umount</a:t>
            </a:r>
            <a:r>
              <a:rPr lang="en-GB" altLang="zh-CN" dirty="0" smtClean="0"/>
              <a:t> /dev/sdb1</a:t>
            </a:r>
          </a:p>
          <a:p>
            <a:pPr lvl="1"/>
            <a:r>
              <a:rPr lang="en-GB" altLang="zh-CN" dirty="0" smtClean="0"/>
              <a:t># </a:t>
            </a:r>
            <a:r>
              <a:rPr lang="en-GB" altLang="zh-CN" dirty="0" err="1" smtClean="0"/>
              <a:t>umount</a:t>
            </a:r>
            <a:r>
              <a:rPr lang="en-GB" altLang="zh-CN" dirty="0" smtClean="0"/>
              <a:t> /opt</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挂装</a:t>
            </a:r>
            <a:r>
              <a:rPr lang="en-US" altLang="zh-CN" dirty="0" smtClean="0"/>
              <a:t>/</a:t>
            </a:r>
            <a:r>
              <a:rPr lang="zh-CN" altLang="en-US" dirty="0" smtClean="0"/>
              <a:t>卸装 文件系统</a:t>
            </a:r>
            <a:r>
              <a:rPr lang="en-US" altLang="zh-CN" dirty="0" smtClean="0"/>
              <a:t/>
            </a:r>
            <a:br>
              <a:rPr lang="en-US" altLang="zh-CN" dirty="0" smtClean="0"/>
            </a:br>
            <a:r>
              <a:rPr lang="zh-CN" altLang="en-US" dirty="0" smtClean="0"/>
              <a:t>的注意事项</a:t>
            </a:r>
            <a:endParaRPr lang="zh-CN" altLang="en-US" dirty="0"/>
          </a:p>
        </p:txBody>
      </p:sp>
      <p:sp>
        <p:nvSpPr>
          <p:cNvPr id="3" name="内容占位符 2"/>
          <p:cNvSpPr>
            <a:spLocks noGrp="1"/>
          </p:cNvSpPr>
          <p:nvPr>
            <p:ph idx="1"/>
          </p:nvPr>
        </p:nvSpPr>
        <p:spPr/>
        <p:txBody>
          <a:bodyPr/>
          <a:lstStyle/>
          <a:p>
            <a:r>
              <a:rPr lang="zh-CN" altLang="en-US" dirty="0" smtClean="0"/>
              <a:t>挂装点目录必须存在</a:t>
            </a:r>
          </a:p>
          <a:p>
            <a:r>
              <a:rPr lang="zh-CN" altLang="en-US" dirty="0" smtClean="0"/>
              <a:t>应该在挂装目录的上级目录下进行挂装操作</a:t>
            </a:r>
          </a:p>
          <a:p>
            <a:r>
              <a:rPr lang="zh-CN" altLang="en-US" dirty="0" smtClean="0"/>
              <a:t>不该在同一个挂装点目录下挂装两个文件系统</a:t>
            </a:r>
          </a:p>
          <a:p>
            <a:r>
              <a:rPr lang="zh-CN" altLang="en-US" dirty="0" smtClean="0"/>
              <a:t>当文件系统处于“</a:t>
            </a:r>
            <a:r>
              <a:rPr lang="en-US" altLang="zh-CN" dirty="0" smtClean="0"/>
              <a:t>busy”</a:t>
            </a:r>
            <a:r>
              <a:rPr lang="zh-CN" altLang="en-US" dirty="0" smtClean="0"/>
              <a:t>状态时不能进行卸装</a:t>
            </a:r>
            <a:endParaRPr lang="en-US" altLang="zh-CN" dirty="0" smtClean="0"/>
          </a:p>
          <a:p>
            <a:r>
              <a:rPr lang="zh-CN" altLang="en-US" dirty="0" smtClean="0"/>
              <a:t>文件系统何时处于“</a:t>
            </a:r>
            <a:r>
              <a:rPr lang="en-US" altLang="zh-CN" dirty="0" smtClean="0"/>
              <a:t>busy”</a:t>
            </a:r>
            <a:r>
              <a:rPr lang="zh-CN" altLang="en-US" dirty="0" smtClean="0"/>
              <a:t>状态</a:t>
            </a:r>
          </a:p>
          <a:p>
            <a:pPr lvl="1"/>
            <a:r>
              <a:rPr lang="zh-CN" altLang="en-US" dirty="0" smtClean="0"/>
              <a:t>文件系统上面有打开的文件</a:t>
            </a:r>
          </a:p>
          <a:p>
            <a:pPr lvl="1"/>
            <a:r>
              <a:rPr lang="zh-CN" altLang="en-US" dirty="0" smtClean="0"/>
              <a:t>某个进程的工作目录在此文件系统上</a:t>
            </a:r>
          </a:p>
          <a:p>
            <a:pPr lvl="1"/>
            <a:r>
              <a:rPr lang="zh-CN" altLang="en-US" dirty="0" smtClean="0"/>
              <a:t>文件系统上面的缓存文件正在被使用 </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硬盘的技术指标</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sz="2800" b="1" dirty="0" smtClean="0">
                <a:solidFill>
                  <a:srgbClr val="C00000"/>
                </a:solidFill>
              </a:rPr>
              <a:t>主轴转速</a:t>
            </a:r>
            <a:r>
              <a:rPr lang="zh-CN" altLang="en-US" sz="2800" dirty="0" smtClean="0"/>
              <a:t>：指硬盘盘片在一分钟内所能完成的最大转数。</a:t>
            </a:r>
          </a:p>
          <a:p>
            <a:r>
              <a:rPr lang="zh-CN" altLang="en-US" sz="2800" b="1" dirty="0" smtClean="0">
                <a:solidFill>
                  <a:srgbClr val="C00000"/>
                </a:solidFill>
              </a:rPr>
              <a:t>平均寻道时间</a:t>
            </a:r>
            <a:r>
              <a:rPr lang="zh-CN" altLang="en-US" sz="2800" dirty="0" smtClean="0"/>
              <a:t>：指磁头从得到指令到寻找到数据所在磁道的时间，它描述硬盘读取数据的能力。</a:t>
            </a:r>
          </a:p>
          <a:p>
            <a:r>
              <a:rPr lang="zh-CN" altLang="en-US" sz="2800" b="1" dirty="0" smtClean="0">
                <a:solidFill>
                  <a:srgbClr val="C00000"/>
                </a:solidFill>
              </a:rPr>
              <a:t>数据传输率</a:t>
            </a:r>
            <a:r>
              <a:rPr lang="zh-CN" altLang="en-US" sz="2800" dirty="0" smtClean="0"/>
              <a:t>：指的是从硬盘缓存向外输出数据的速度，单位为</a:t>
            </a:r>
            <a:r>
              <a:rPr lang="en-US" altLang="zh-CN" sz="2800" dirty="0" smtClean="0"/>
              <a:t>MB/s</a:t>
            </a:r>
            <a:r>
              <a:rPr lang="zh-CN" altLang="en-US" sz="2800" dirty="0" smtClean="0"/>
              <a:t>。</a:t>
            </a:r>
          </a:p>
          <a:p>
            <a:r>
              <a:rPr lang="zh-CN" altLang="en-US" sz="2800" b="1" dirty="0" smtClean="0">
                <a:solidFill>
                  <a:srgbClr val="C00000"/>
                </a:solidFill>
              </a:rPr>
              <a:t>高速缓存</a:t>
            </a:r>
            <a:r>
              <a:rPr lang="zh-CN" altLang="en-US" sz="2800" dirty="0" smtClean="0"/>
              <a:t>：缓存是数据的临时寄存器，主要用来缓解速度差和实现数据预存取等。</a:t>
            </a:r>
          </a:p>
          <a:p>
            <a:r>
              <a:rPr lang="zh-CN" altLang="en-US" sz="2800" b="1" dirty="0" smtClean="0">
                <a:solidFill>
                  <a:srgbClr val="C00000"/>
                </a:solidFill>
              </a:rPr>
              <a:t>单碟容量</a:t>
            </a:r>
            <a:r>
              <a:rPr lang="zh-CN" altLang="en-US" sz="2800" dirty="0" smtClean="0"/>
              <a:t>：指每张碟片的最大容量。这是反映硬盘综合性能指标的一个重要的因素。</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fuser</a:t>
            </a:r>
            <a:r>
              <a:rPr lang="zh-CN" altLang="en-US" dirty="0" smtClean="0"/>
              <a:t>命令</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sz="2800" dirty="0" smtClean="0"/>
              <a:t>fuser</a:t>
            </a:r>
            <a:r>
              <a:rPr lang="zh-CN" altLang="en-US" sz="2800" dirty="0" smtClean="0"/>
              <a:t>命令可以根据文件（目录、设备）查找使用它的进程，同时也提供了杀死这些进程的方法。</a:t>
            </a:r>
            <a:endParaRPr lang="en-US" altLang="zh-CN" sz="2800" dirty="0" smtClean="0"/>
          </a:p>
          <a:p>
            <a:r>
              <a:rPr lang="zh-CN" altLang="en-US" sz="2800" dirty="0" smtClean="0"/>
              <a:t>使用举例</a:t>
            </a:r>
            <a:endParaRPr lang="en-US" altLang="zh-CN" sz="2800" dirty="0" smtClean="0"/>
          </a:p>
          <a:p>
            <a:pPr lvl="1"/>
            <a:r>
              <a:rPr lang="zh-CN" altLang="en-US" sz="2400" dirty="0" smtClean="0"/>
              <a:t>查看挂接点有哪些进程需要杀掉</a:t>
            </a:r>
          </a:p>
          <a:p>
            <a:pPr lvl="1">
              <a:buNone/>
            </a:pPr>
            <a:r>
              <a:rPr lang="en-US" altLang="zh-CN" sz="2400" dirty="0" smtClean="0">
                <a:solidFill>
                  <a:schemeClr val="accent6">
                    <a:lumMod val="75000"/>
                  </a:schemeClr>
                </a:solidFill>
              </a:rPr>
              <a:t># fuser  -cu  /</a:t>
            </a:r>
            <a:r>
              <a:rPr lang="en-US" altLang="zh-CN" sz="2400" dirty="0" err="1" smtClean="0">
                <a:solidFill>
                  <a:schemeClr val="accent6">
                    <a:lumMod val="75000"/>
                  </a:schemeClr>
                </a:solidFill>
              </a:rPr>
              <a:t>mount_point</a:t>
            </a:r>
            <a:endParaRPr lang="en-US" altLang="zh-CN" sz="2400" dirty="0" smtClean="0">
              <a:solidFill>
                <a:schemeClr val="accent6">
                  <a:lumMod val="75000"/>
                </a:schemeClr>
              </a:solidFill>
            </a:endParaRPr>
          </a:p>
          <a:p>
            <a:pPr lvl="1"/>
            <a:r>
              <a:rPr lang="zh-CN" altLang="en-US" sz="2400" dirty="0" smtClean="0"/>
              <a:t>杀死这些进程（向其发送</a:t>
            </a:r>
            <a:r>
              <a:rPr lang="en-US" altLang="zh-CN" sz="2400" dirty="0" smtClean="0"/>
              <a:t>[SIGKILL, 9]</a:t>
            </a:r>
            <a:r>
              <a:rPr lang="zh-CN" altLang="en-US" sz="2400" dirty="0" smtClean="0"/>
              <a:t>信号）</a:t>
            </a:r>
          </a:p>
          <a:p>
            <a:pPr lvl="1">
              <a:buNone/>
            </a:pPr>
            <a:r>
              <a:rPr lang="en-US" altLang="zh-CN" sz="2400" dirty="0" smtClean="0">
                <a:solidFill>
                  <a:schemeClr val="accent6">
                    <a:lumMod val="75000"/>
                  </a:schemeClr>
                </a:solidFill>
              </a:rPr>
              <a:t># fuser  -ck  /</a:t>
            </a:r>
            <a:r>
              <a:rPr lang="en-US" altLang="zh-CN" sz="2400" dirty="0" err="1" smtClean="0">
                <a:solidFill>
                  <a:schemeClr val="accent6">
                    <a:lumMod val="75000"/>
                  </a:schemeClr>
                </a:solidFill>
              </a:rPr>
              <a:t>mount_point</a:t>
            </a:r>
            <a:endParaRPr lang="en-US" altLang="zh-CN" sz="2400" dirty="0" smtClean="0">
              <a:solidFill>
                <a:schemeClr val="accent6">
                  <a:lumMod val="75000"/>
                </a:schemeClr>
              </a:solidFill>
            </a:endParaRPr>
          </a:p>
          <a:p>
            <a:pPr lvl="1"/>
            <a:r>
              <a:rPr lang="zh-CN" altLang="en-US" sz="2400" dirty="0" smtClean="0"/>
              <a:t>查看是否还有进程在访问挂接点</a:t>
            </a:r>
          </a:p>
          <a:p>
            <a:pPr lvl="1">
              <a:buNone/>
            </a:pPr>
            <a:r>
              <a:rPr lang="en-US" altLang="zh-CN" sz="2400" dirty="0" smtClean="0">
                <a:solidFill>
                  <a:schemeClr val="accent6">
                    <a:lumMod val="75000"/>
                  </a:schemeClr>
                </a:solidFill>
              </a:rPr>
              <a:t># fuser  -c  /</a:t>
            </a:r>
            <a:r>
              <a:rPr lang="en-US" altLang="zh-CN" sz="2400" dirty="0" err="1" smtClean="0">
                <a:solidFill>
                  <a:schemeClr val="accent6">
                    <a:lumMod val="75000"/>
                  </a:schemeClr>
                </a:solidFill>
              </a:rPr>
              <a:t>mount_point</a:t>
            </a:r>
            <a:endParaRPr lang="en-US" altLang="zh-CN" sz="2400" dirty="0" smtClean="0">
              <a:solidFill>
                <a:schemeClr val="accent6">
                  <a:lumMod val="75000"/>
                </a:schemeClr>
              </a:solidFill>
            </a:endParaRPr>
          </a:p>
          <a:p>
            <a:pPr lvl="1"/>
            <a:r>
              <a:rPr lang="zh-CN" altLang="en-US" sz="2400" dirty="0" smtClean="0"/>
              <a:t>卸载挂接点上的设备</a:t>
            </a:r>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umount</a:t>
            </a:r>
            <a:r>
              <a:rPr lang="en-US" altLang="zh-CN" sz="2400" dirty="0" smtClean="0">
                <a:solidFill>
                  <a:schemeClr val="accent6">
                    <a:lumMod val="75000"/>
                  </a:schemeClr>
                </a:solidFill>
              </a:rPr>
              <a:t>  /</a:t>
            </a:r>
            <a:r>
              <a:rPr lang="en-US" altLang="zh-CN" sz="2400" dirty="0" err="1" smtClean="0">
                <a:solidFill>
                  <a:schemeClr val="accent6">
                    <a:lumMod val="75000"/>
                  </a:schemeClr>
                </a:solidFill>
              </a:rPr>
              <a:t>mount_point</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可移动介质</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51</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可移动介质简介</a:t>
            </a:r>
            <a:endParaRPr lang="zh-CN" altLang="en-US" dirty="0"/>
          </a:p>
        </p:txBody>
      </p:sp>
      <p:sp>
        <p:nvSpPr>
          <p:cNvPr id="3" name="内容占位符 2"/>
          <p:cNvSpPr>
            <a:spLocks noGrp="1"/>
          </p:cNvSpPr>
          <p:nvPr>
            <p:ph idx="1"/>
          </p:nvPr>
        </p:nvSpPr>
        <p:spPr/>
        <p:txBody>
          <a:bodyPr/>
          <a:lstStyle/>
          <a:p>
            <a:r>
              <a:rPr lang="zh-CN" altLang="en-US" dirty="0" smtClean="0"/>
              <a:t>挂载（</a:t>
            </a:r>
            <a:r>
              <a:rPr lang="en-US" altLang="zh-CN" dirty="0" smtClean="0"/>
              <a:t>Mounting</a:t>
            </a:r>
            <a:r>
              <a:rPr lang="zh-CN" altLang="en-US" dirty="0" smtClean="0"/>
              <a:t>）意味着使外来的文件系统看起来如同是主目录树的一部分。 </a:t>
            </a:r>
          </a:p>
          <a:p>
            <a:r>
              <a:rPr lang="zh-CN" altLang="en-US" dirty="0" smtClean="0"/>
              <a:t>访问前、介质必须被挂载 </a:t>
            </a:r>
          </a:p>
          <a:p>
            <a:r>
              <a:rPr lang="zh-CN" altLang="en-US" dirty="0" smtClean="0"/>
              <a:t>摘除时，介质必须被卸载 </a:t>
            </a:r>
          </a:p>
          <a:p>
            <a:r>
              <a:rPr lang="zh-CN" altLang="en-US" dirty="0" smtClean="0"/>
              <a:t>按照默认设置，非根用户只能挂载某些设备（光盘、</a:t>
            </a:r>
            <a:r>
              <a:rPr lang="en-US" altLang="zh-CN" dirty="0" smtClean="0"/>
              <a:t>DVD</a:t>
            </a:r>
            <a:r>
              <a:rPr lang="zh-CN" altLang="en-US" dirty="0" smtClean="0"/>
              <a:t>、软盘、</a:t>
            </a:r>
            <a:r>
              <a:rPr lang="en-US" altLang="zh-CN" dirty="0" smtClean="0"/>
              <a:t>USB</a:t>
            </a:r>
            <a:r>
              <a:rPr lang="zh-CN" altLang="en-US" dirty="0" smtClean="0"/>
              <a:t>等等） </a:t>
            </a:r>
          </a:p>
          <a:p>
            <a:r>
              <a:rPr lang="zh-CN" altLang="en-US" dirty="0" smtClean="0"/>
              <a:t>挂载点通常在 </a:t>
            </a:r>
            <a:r>
              <a:rPr lang="en-US" altLang="zh-CN" dirty="0" smtClean="0"/>
              <a:t>/media </a:t>
            </a:r>
            <a:r>
              <a:rPr lang="zh-CN" altLang="en-US" dirty="0" smtClean="0"/>
              <a:t>下</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CD</a:t>
            </a:r>
            <a:r>
              <a:rPr lang="zh-CN" altLang="en-US" dirty="0" smtClean="0"/>
              <a:t>和</a:t>
            </a:r>
            <a:r>
              <a:rPr lang="en-US" altLang="zh-CN" dirty="0" smtClean="0"/>
              <a:t>DVD</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smtClean="0"/>
              <a:t>在</a:t>
            </a:r>
            <a:r>
              <a:rPr lang="en-US" altLang="zh-CN" dirty="0" smtClean="0"/>
              <a:t>Gnome/KDE</a:t>
            </a:r>
            <a:r>
              <a:rPr lang="zh-CN" altLang="en-US" dirty="0" smtClean="0"/>
              <a:t>中自动挂载 </a:t>
            </a:r>
          </a:p>
          <a:p>
            <a:r>
              <a:rPr lang="zh-CN" altLang="en-US" dirty="0" smtClean="0"/>
              <a:t>使用命令行手工挂载 </a:t>
            </a:r>
          </a:p>
          <a:p>
            <a:pPr lvl="1"/>
            <a:r>
              <a:rPr lang="en-US" altLang="zh-CN" dirty="0" smtClean="0"/>
              <a:t>CD/DVD</a:t>
            </a:r>
            <a:r>
              <a:rPr lang="zh-CN" altLang="en-US" dirty="0" smtClean="0"/>
              <a:t>（只读） </a:t>
            </a:r>
          </a:p>
          <a:p>
            <a:pPr lvl="1">
              <a:buNone/>
            </a:pPr>
            <a:r>
              <a:rPr lang="en-US" altLang="zh-CN" dirty="0" smtClean="0">
                <a:solidFill>
                  <a:schemeClr val="accent6">
                    <a:lumMod val="75000"/>
                  </a:schemeClr>
                </a:solidFill>
              </a:rPr>
              <a:t>mount /media/</a:t>
            </a:r>
            <a:r>
              <a:rPr lang="en-US" altLang="zh-CN" dirty="0" err="1" smtClean="0">
                <a:solidFill>
                  <a:schemeClr val="accent6">
                    <a:lumMod val="75000"/>
                  </a:schemeClr>
                </a:solidFill>
              </a:rPr>
              <a:t>cdrom</a:t>
            </a:r>
            <a:endParaRPr lang="en-US" altLang="zh-CN" dirty="0" smtClean="0">
              <a:solidFill>
                <a:schemeClr val="accent6">
                  <a:lumMod val="75000"/>
                </a:schemeClr>
              </a:solidFill>
            </a:endParaRPr>
          </a:p>
          <a:p>
            <a:pPr lvl="1"/>
            <a:r>
              <a:rPr lang="en-US" altLang="zh-CN" dirty="0" smtClean="0"/>
              <a:t>CD/DVD</a:t>
            </a:r>
            <a:r>
              <a:rPr lang="zh-CN" altLang="en-US" dirty="0" smtClean="0"/>
              <a:t>（刻录） </a:t>
            </a:r>
          </a:p>
          <a:p>
            <a:pPr lvl="1">
              <a:buNone/>
            </a:pPr>
            <a:r>
              <a:rPr lang="en-US" altLang="zh-CN" dirty="0" smtClean="0">
                <a:solidFill>
                  <a:schemeClr val="accent6">
                    <a:lumMod val="75000"/>
                  </a:schemeClr>
                </a:solidFill>
              </a:rPr>
              <a:t>mount /media/</a:t>
            </a:r>
            <a:r>
              <a:rPr lang="en-US" altLang="zh-CN" dirty="0" err="1" smtClean="0">
                <a:solidFill>
                  <a:schemeClr val="accent6">
                    <a:lumMod val="75000"/>
                  </a:schemeClr>
                </a:solidFill>
              </a:rPr>
              <a:t>cdrecorder</a:t>
            </a:r>
            <a:endParaRPr lang="en-US" altLang="zh-CN" dirty="0" smtClean="0">
              <a:solidFill>
                <a:schemeClr val="accent6">
                  <a:lumMod val="75000"/>
                </a:schemeClr>
              </a:solidFill>
            </a:endParaRPr>
          </a:p>
          <a:p>
            <a:r>
              <a:rPr lang="zh-CN" altLang="en-US" dirty="0" smtClean="0"/>
              <a:t>卸载</a:t>
            </a:r>
          </a:p>
          <a:p>
            <a:pPr lvl="1"/>
            <a:r>
              <a:rPr lang="en-US" altLang="zh-CN" dirty="0" err="1" smtClean="0">
                <a:solidFill>
                  <a:schemeClr val="accent6">
                    <a:lumMod val="75000"/>
                  </a:schemeClr>
                </a:solidFill>
              </a:rPr>
              <a:t>umount</a:t>
            </a:r>
            <a:r>
              <a:rPr lang="en-US" altLang="zh-CN" dirty="0" smtClean="0">
                <a:solidFill>
                  <a:schemeClr val="accent6">
                    <a:lumMod val="75000"/>
                  </a:schemeClr>
                </a:solidFill>
              </a:rPr>
              <a:t> /media/</a:t>
            </a:r>
            <a:r>
              <a:rPr lang="en-US" altLang="zh-CN" dirty="0" err="1" smtClean="0">
                <a:solidFill>
                  <a:schemeClr val="accent6">
                    <a:lumMod val="75000"/>
                  </a:schemeClr>
                </a:solidFill>
              </a:rPr>
              <a:t>cdrom</a:t>
            </a:r>
            <a:endParaRPr lang="en-US" altLang="zh-CN" dirty="0" smtClean="0">
              <a:solidFill>
                <a:schemeClr val="accent6">
                  <a:lumMod val="75000"/>
                </a:schemeClr>
              </a:solidFill>
            </a:endParaRPr>
          </a:p>
          <a:p>
            <a:pPr lvl="1"/>
            <a:r>
              <a:rPr lang="en-US" altLang="zh-CN" dirty="0" err="1" smtClean="0">
                <a:solidFill>
                  <a:schemeClr val="accent6">
                    <a:lumMod val="75000"/>
                  </a:schemeClr>
                </a:solidFill>
              </a:rPr>
              <a:t>umount</a:t>
            </a:r>
            <a:r>
              <a:rPr lang="en-US" altLang="zh-CN" dirty="0" smtClean="0">
                <a:solidFill>
                  <a:schemeClr val="accent6">
                    <a:lumMod val="75000"/>
                  </a:schemeClr>
                </a:solidFill>
              </a:rPr>
              <a:t> /media/</a:t>
            </a:r>
            <a:r>
              <a:rPr lang="en-US" altLang="zh-CN" dirty="0" err="1" smtClean="0">
                <a:solidFill>
                  <a:schemeClr val="accent6">
                    <a:lumMod val="75000"/>
                  </a:schemeClr>
                </a:solidFill>
              </a:rPr>
              <a:t>cdrecorder</a:t>
            </a:r>
            <a:endParaRPr lang="en-US" altLang="zh-CN" dirty="0" smtClean="0">
              <a:solidFill>
                <a:schemeClr val="accent6">
                  <a:lumMod val="75000"/>
                </a:schemeClr>
              </a:solidFill>
            </a:endParaRPr>
          </a:p>
          <a:p>
            <a:pPr lvl="1"/>
            <a:r>
              <a:rPr lang="en-US" altLang="zh-CN" dirty="0" smtClean="0">
                <a:solidFill>
                  <a:schemeClr val="accent6">
                    <a:lumMod val="75000"/>
                  </a:schemeClr>
                </a:solidFill>
              </a:rPr>
              <a:t>eject</a:t>
            </a:r>
            <a:r>
              <a:rPr lang="zh-CN" altLang="en-US" dirty="0" smtClean="0"/>
              <a:t> </a:t>
            </a:r>
            <a:r>
              <a:rPr lang="en-US" altLang="zh-CN" dirty="0" smtClean="0"/>
              <a:t>—— </a:t>
            </a:r>
            <a:r>
              <a:rPr lang="zh-CN" altLang="en-US" dirty="0" smtClean="0"/>
              <a:t>卸载并弹出光盘</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USB</a:t>
            </a:r>
            <a:r>
              <a:rPr lang="zh-CN" altLang="en-US" dirty="0" smtClean="0"/>
              <a:t>存储设备</a:t>
            </a:r>
            <a:endParaRPr lang="zh-CN" altLang="en-US" dirty="0"/>
          </a:p>
        </p:txBody>
      </p:sp>
      <p:sp>
        <p:nvSpPr>
          <p:cNvPr id="3" name="内容占位符 2"/>
          <p:cNvSpPr>
            <a:spLocks noGrp="1"/>
          </p:cNvSpPr>
          <p:nvPr>
            <p:ph idx="1"/>
          </p:nvPr>
        </p:nvSpPr>
        <p:spPr/>
        <p:txBody>
          <a:bodyPr/>
          <a:lstStyle/>
          <a:p>
            <a:r>
              <a:rPr lang="zh-CN" altLang="en-US" dirty="0" smtClean="0"/>
              <a:t>被内核探测为</a:t>
            </a:r>
            <a:r>
              <a:rPr lang="en-US" altLang="zh-CN" dirty="0" smtClean="0"/>
              <a:t>SCSI</a:t>
            </a:r>
            <a:r>
              <a:rPr lang="zh-CN" altLang="en-US" dirty="0" smtClean="0"/>
              <a:t>设备 </a:t>
            </a:r>
          </a:p>
          <a:p>
            <a:pPr lvl="1"/>
            <a:r>
              <a:rPr lang="en-US" altLang="zh-CN" dirty="0" smtClean="0"/>
              <a:t>/dev/</a:t>
            </a:r>
            <a:r>
              <a:rPr lang="en-US" altLang="zh-CN" dirty="0" err="1" smtClean="0"/>
              <a:t>sdaX</a:t>
            </a:r>
            <a:r>
              <a:rPr lang="zh-CN" altLang="en-US" dirty="0" smtClean="0"/>
              <a:t>、</a:t>
            </a:r>
            <a:r>
              <a:rPr lang="en-US" altLang="zh-CN" dirty="0" smtClean="0"/>
              <a:t>/dev/</a:t>
            </a:r>
            <a:r>
              <a:rPr lang="en-US" altLang="zh-CN" dirty="0" err="1" smtClean="0"/>
              <a:t>sdbX</a:t>
            </a:r>
            <a:r>
              <a:rPr lang="zh-CN" altLang="en-US" dirty="0" smtClean="0"/>
              <a:t>、或类似的设备文件 </a:t>
            </a:r>
          </a:p>
          <a:p>
            <a:r>
              <a:rPr lang="zh-CN" altLang="en-US" dirty="0" smtClean="0"/>
              <a:t>在</a:t>
            </a:r>
            <a:r>
              <a:rPr lang="en-US" altLang="zh-CN" dirty="0" smtClean="0"/>
              <a:t>Gnome/KDE</a:t>
            </a:r>
            <a:r>
              <a:rPr lang="zh-CN" altLang="en-US" dirty="0" smtClean="0"/>
              <a:t>中自动挂载 </a:t>
            </a:r>
          </a:p>
          <a:p>
            <a:pPr lvl="1"/>
            <a:r>
              <a:rPr lang="zh-CN" altLang="en-US" dirty="0" smtClean="0"/>
              <a:t>在</a:t>
            </a:r>
            <a:r>
              <a:rPr lang="en-US" altLang="zh-CN" dirty="0" smtClean="0"/>
              <a:t>[</a:t>
            </a:r>
            <a:r>
              <a:rPr lang="zh-CN" altLang="en-US" dirty="0" smtClean="0"/>
              <a:t>计算机</a:t>
            </a:r>
            <a:r>
              <a:rPr lang="en-US" altLang="zh-CN" dirty="0" smtClean="0"/>
              <a:t>]</a:t>
            </a:r>
            <a:r>
              <a:rPr lang="zh-CN" altLang="en-US" dirty="0" smtClean="0"/>
              <a:t>窗口中创建图标</a:t>
            </a:r>
          </a:p>
          <a:p>
            <a:pPr lvl="1"/>
            <a:r>
              <a:rPr lang="zh-CN" altLang="en-US" dirty="0" smtClean="0"/>
              <a:t>挂载在</a:t>
            </a:r>
            <a:r>
              <a:rPr lang="en-US" altLang="zh-CN" dirty="0" smtClean="0"/>
              <a:t>/media/&lt;</a:t>
            </a:r>
            <a:r>
              <a:rPr lang="zh-CN" altLang="en-US" dirty="0" smtClean="0"/>
              <a:t>设备</a:t>
            </a:r>
            <a:r>
              <a:rPr lang="en-US" altLang="zh-CN" dirty="0" smtClean="0"/>
              <a:t>ID&gt;</a:t>
            </a:r>
            <a:r>
              <a:rPr lang="zh-CN" altLang="en-US" dirty="0" smtClean="0"/>
              <a:t>下 </a:t>
            </a:r>
          </a:p>
          <a:p>
            <a:pPr lvl="2"/>
            <a:r>
              <a:rPr lang="en-US" altLang="zh-CN" dirty="0" smtClean="0"/>
              <a:t>&lt;</a:t>
            </a:r>
            <a:r>
              <a:rPr lang="zh-CN" altLang="en-US" dirty="0" smtClean="0"/>
              <a:t>设备</a:t>
            </a:r>
            <a:r>
              <a:rPr lang="en-US" altLang="zh-CN" dirty="0" smtClean="0"/>
              <a:t>ID&gt;</a:t>
            </a:r>
            <a:r>
              <a:rPr lang="zh-CN" altLang="en-US" dirty="0" smtClean="0"/>
              <a:t>被厂商内建在设备中</a:t>
            </a:r>
          </a:p>
          <a:p>
            <a:r>
              <a:rPr lang="zh-CN" altLang="en-US" dirty="0" smtClean="0"/>
              <a:t>命令行下手动挂载</a:t>
            </a:r>
            <a:r>
              <a:rPr lang="en-US" altLang="zh-CN" dirty="0" smtClean="0"/>
              <a:t>/</a:t>
            </a:r>
            <a:r>
              <a:rPr lang="zh-CN" altLang="en-US" dirty="0" smtClean="0"/>
              <a:t>卸载</a:t>
            </a:r>
          </a:p>
          <a:p>
            <a:pPr lvl="1"/>
            <a:r>
              <a:rPr lang="en-US" altLang="zh-CN" dirty="0" smtClean="0">
                <a:solidFill>
                  <a:schemeClr val="accent6">
                    <a:lumMod val="75000"/>
                  </a:schemeClr>
                </a:solidFill>
              </a:rPr>
              <a:t>mount -t </a:t>
            </a:r>
            <a:r>
              <a:rPr lang="en-US" altLang="zh-CN" dirty="0" err="1" smtClean="0">
                <a:solidFill>
                  <a:schemeClr val="accent6">
                    <a:lumMod val="75000"/>
                  </a:schemeClr>
                </a:solidFill>
              </a:rPr>
              <a:t>vfat</a:t>
            </a:r>
            <a:r>
              <a:rPr lang="en-US" altLang="zh-CN" dirty="0" smtClean="0">
                <a:solidFill>
                  <a:schemeClr val="accent6">
                    <a:lumMod val="75000"/>
                  </a:schemeClr>
                </a:solidFill>
              </a:rPr>
              <a:t> /dev/sda1 /</a:t>
            </a:r>
            <a:r>
              <a:rPr lang="en-US" altLang="zh-CN" dirty="0" err="1" smtClean="0">
                <a:solidFill>
                  <a:schemeClr val="accent6">
                    <a:lumMod val="75000"/>
                  </a:schemeClr>
                </a:solidFill>
              </a:rPr>
              <a:t>mnt</a:t>
            </a:r>
            <a:r>
              <a:rPr lang="en-US" altLang="zh-CN" dirty="0" smtClean="0">
                <a:solidFill>
                  <a:schemeClr val="accent6">
                    <a:lumMod val="75000"/>
                  </a:schemeClr>
                </a:solidFill>
              </a:rPr>
              <a:t>/usb1 </a:t>
            </a:r>
          </a:p>
          <a:p>
            <a:pPr lvl="1"/>
            <a:r>
              <a:rPr lang="en-US" altLang="zh-CN" dirty="0" err="1" smtClean="0">
                <a:solidFill>
                  <a:schemeClr val="accent6">
                    <a:lumMod val="75000"/>
                  </a:schemeClr>
                </a:solidFill>
              </a:rPr>
              <a:t>umount</a:t>
            </a:r>
            <a:r>
              <a:rPr lang="en-US" altLang="zh-CN" dirty="0" smtClean="0">
                <a:solidFill>
                  <a:schemeClr val="accent6">
                    <a:lumMod val="75000"/>
                  </a:schemeClr>
                </a:solidFill>
              </a:rPr>
              <a:t> /</a:t>
            </a:r>
            <a:r>
              <a:rPr lang="en-US" altLang="zh-CN" dirty="0" err="1" smtClean="0">
                <a:solidFill>
                  <a:schemeClr val="accent6">
                    <a:lumMod val="75000"/>
                  </a:schemeClr>
                </a:solidFill>
              </a:rPr>
              <a:t>mnt</a:t>
            </a:r>
            <a:r>
              <a:rPr lang="en-US" altLang="zh-CN" dirty="0" smtClean="0">
                <a:solidFill>
                  <a:schemeClr val="accent6">
                    <a:lumMod val="75000"/>
                  </a:schemeClr>
                </a:solidFill>
              </a:rPr>
              <a:t>/usb1 </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软盘</a:t>
            </a:r>
            <a:endParaRPr lang="zh-CN" altLang="en-US" dirty="0"/>
          </a:p>
        </p:txBody>
      </p:sp>
      <p:sp>
        <p:nvSpPr>
          <p:cNvPr id="3" name="内容占位符 2"/>
          <p:cNvSpPr>
            <a:spLocks noGrp="1"/>
          </p:cNvSpPr>
          <p:nvPr>
            <p:ph idx="1"/>
          </p:nvPr>
        </p:nvSpPr>
        <p:spPr/>
        <p:txBody>
          <a:bodyPr/>
          <a:lstStyle/>
          <a:p>
            <a:r>
              <a:rPr lang="zh-CN" altLang="en-US" dirty="0" smtClean="0"/>
              <a:t>必须被手工挂载和卸载 </a:t>
            </a:r>
          </a:p>
          <a:p>
            <a:pPr lvl="1"/>
            <a:r>
              <a:rPr lang="en-US" altLang="zh-CN" dirty="0" smtClean="0">
                <a:solidFill>
                  <a:schemeClr val="accent6">
                    <a:lumMod val="75000"/>
                  </a:schemeClr>
                </a:solidFill>
              </a:rPr>
              <a:t>mount /media/floppy</a:t>
            </a:r>
          </a:p>
          <a:p>
            <a:pPr lvl="1"/>
            <a:r>
              <a:rPr lang="en-US" altLang="zh-CN" dirty="0" err="1" smtClean="0">
                <a:solidFill>
                  <a:schemeClr val="accent6">
                    <a:lumMod val="75000"/>
                  </a:schemeClr>
                </a:solidFill>
              </a:rPr>
              <a:t>umount</a:t>
            </a:r>
            <a:r>
              <a:rPr lang="en-US" altLang="zh-CN" dirty="0" smtClean="0">
                <a:solidFill>
                  <a:schemeClr val="accent6">
                    <a:lumMod val="75000"/>
                  </a:schemeClr>
                </a:solidFill>
              </a:rPr>
              <a:t> /media/floppy</a:t>
            </a:r>
          </a:p>
          <a:p>
            <a:r>
              <a:rPr lang="en-US" altLang="zh-CN" dirty="0" smtClean="0"/>
              <a:t>DOS</a:t>
            </a:r>
            <a:r>
              <a:rPr lang="zh-CN" altLang="en-US" dirty="0" smtClean="0"/>
              <a:t>软盘可以使用</a:t>
            </a:r>
            <a:r>
              <a:rPr lang="en-US" altLang="zh-CN" dirty="0" err="1" smtClean="0"/>
              <a:t>mtools</a:t>
            </a:r>
            <a:r>
              <a:rPr lang="zh-CN" altLang="en-US" dirty="0" smtClean="0"/>
              <a:t>工具</a:t>
            </a:r>
          </a:p>
          <a:p>
            <a:pPr lvl="1"/>
            <a:r>
              <a:rPr lang="zh-CN" altLang="en-US" dirty="0" smtClean="0"/>
              <a:t>透明地挂载和卸载设备 </a:t>
            </a:r>
          </a:p>
          <a:p>
            <a:pPr lvl="1"/>
            <a:r>
              <a:rPr lang="zh-CN" altLang="en-US" dirty="0" smtClean="0"/>
              <a:t>使用</a:t>
            </a:r>
            <a:r>
              <a:rPr lang="en-US" altLang="zh-CN" dirty="0" smtClean="0"/>
              <a:t>DOS</a:t>
            </a:r>
            <a:r>
              <a:rPr lang="zh-CN" altLang="en-US" dirty="0" smtClean="0"/>
              <a:t>命名规则 </a:t>
            </a:r>
          </a:p>
          <a:p>
            <a:pPr lvl="2">
              <a:buNone/>
            </a:pPr>
            <a:r>
              <a:rPr lang="en-US" altLang="zh-CN" dirty="0" err="1" smtClean="0">
                <a:solidFill>
                  <a:schemeClr val="accent6">
                    <a:lumMod val="75000"/>
                  </a:schemeClr>
                </a:solidFill>
              </a:rPr>
              <a:t>mdir</a:t>
            </a:r>
            <a:r>
              <a:rPr lang="en-US" altLang="zh-CN" dirty="0" smtClean="0">
                <a:solidFill>
                  <a:schemeClr val="accent6">
                    <a:lumMod val="75000"/>
                  </a:schemeClr>
                </a:solidFill>
              </a:rPr>
              <a:t> a:</a:t>
            </a:r>
          </a:p>
          <a:p>
            <a:pPr lvl="2">
              <a:buNone/>
            </a:pPr>
            <a:r>
              <a:rPr lang="en-US" altLang="zh-CN" dirty="0" err="1" smtClean="0">
                <a:solidFill>
                  <a:schemeClr val="accent6">
                    <a:lumMod val="75000"/>
                  </a:schemeClr>
                </a:solidFill>
              </a:rPr>
              <a:t>mcopy</a:t>
            </a:r>
            <a:r>
              <a:rPr lang="en-US" altLang="zh-CN" dirty="0" smtClean="0">
                <a:solidFill>
                  <a:schemeClr val="accent6">
                    <a:lumMod val="75000"/>
                  </a:schemeClr>
                </a:solidFill>
              </a:rPr>
              <a:t>  /home/file.txt  a:</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直接挂装使用映像文件</a:t>
            </a:r>
            <a:endParaRPr lang="zh-CN" altLang="en-US" dirty="0"/>
          </a:p>
        </p:txBody>
      </p:sp>
      <p:sp>
        <p:nvSpPr>
          <p:cNvPr id="3" name="内容占位符 2"/>
          <p:cNvSpPr>
            <a:spLocks noGrp="1"/>
          </p:cNvSpPr>
          <p:nvPr>
            <p:ph idx="1"/>
          </p:nvPr>
        </p:nvSpPr>
        <p:spPr>
          <a:xfrm>
            <a:off x="457200" y="1600201"/>
            <a:ext cx="8229600" cy="3052936"/>
          </a:xfrm>
        </p:spPr>
        <p:txBody>
          <a:bodyPr/>
          <a:lstStyle/>
          <a:p>
            <a:r>
              <a:rPr lang="zh-CN" altLang="en-US" dirty="0" smtClean="0"/>
              <a:t>用</a:t>
            </a:r>
            <a:r>
              <a:rPr lang="en-US" altLang="zh-CN" dirty="0" smtClean="0"/>
              <a:t>mount</a:t>
            </a:r>
            <a:r>
              <a:rPr lang="zh-CN" altLang="en-US" dirty="0" smtClean="0"/>
              <a:t>命令加</a:t>
            </a:r>
            <a:r>
              <a:rPr lang="en-US" altLang="zh-CN" dirty="0" smtClean="0"/>
              <a:t>-o loop</a:t>
            </a:r>
            <a:r>
              <a:rPr lang="zh-CN" altLang="en-US" dirty="0" smtClean="0"/>
              <a:t>选项挂装光盘镜像文件</a:t>
            </a:r>
          </a:p>
          <a:p>
            <a:pPr lvl="1">
              <a:buNone/>
            </a:pPr>
            <a:r>
              <a:rPr lang="en-US" altLang="zh-CN" dirty="0" smtClean="0">
                <a:solidFill>
                  <a:schemeClr val="accent6">
                    <a:lumMod val="75000"/>
                  </a:schemeClr>
                </a:solidFill>
              </a:rPr>
              <a:t># mount -o loop &lt;ISO</a:t>
            </a:r>
            <a:r>
              <a:rPr lang="zh-CN" altLang="en-US" dirty="0" smtClean="0">
                <a:solidFill>
                  <a:schemeClr val="accent6">
                    <a:lumMod val="75000"/>
                  </a:schemeClr>
                </a:solidFill>
              </a:rPr>
              <a:t>文件名</a:t>
            </a:r>
            <a:r>
              <a:rPr lang="en-US" altLang="zh-CN" dirty="0" smtClean="0">
                <a:solidFill>
                  <a:schemeClr val="accent6">
                    <a:lumMod val="75000"/>
                  </a:schemeClr>
                </a:solidFill>
              </a:rPr>
              <a:t>&gt; &lt;</a:t>
            </a:r>
            <a:r>
              <a:rPr lang="zh-CN" altLang="en-US" dirty="0" smtClean="0">
                <a:solidFill>
                  <a:schemeClr val="accent6">
                    <a:lumMod val="75000"/>
                  </a:schemeClr>
                </a:solidFill>
              </a:rPr>
              <a:t>挂装点</a:t>
            </a:r>
            <a:r>
              <a:rPr lang="en-US" altLang="zh-CN" dirty="0" smtClean="0">
                <a:solidFill>
                  <a:schemeClr val="accent6">
                    <a:lumMod val="75000"/>
                  </a:schemeClr>
                </a:solidFill>
              </a:rPr>
              <a:t>&gt;</a:t>
            </a:r>
          </a:p>
          <a:p>
            <a:r>
              <a:rPr lang="zh-CN" altLang="en-US" dirty="0" smtClean="0"/>
              <a:t>例如：</a:t>
            </a:r>
            <a:endParaRPr lang="en-US" altLang="zh-CN" dirty="0" smtClean="0"/>
          </a:p>
          <a:p>
            <a:pPr lvl="1">
              <a:buNone/>
            </a:pPr>
            <a:r>
              <a:rPr lang="en-US" altLang="zh-CN" sz="2400" dirty="0" smtClean="0">
                <a:solidFill>
                  <a:schemeClr val="accent6">
                    <a:lumMod val="75000"/>
                  </a:schemeClr>
                </a:solidFill>
              </a:rPr>
              <a:t># mount -o loop CentOS-6.5-x86_64-bin-DVD1.iso /</a:t>
            </a:r>
            <a:r>
              <a:rPr lang="en-US" altLang="zh-CN" sz="2400" dirty="0" err="1" smtClean="0">
                <a:solidFill>
                  <a:schemeClr val="accent6">
                    <a:lumMod val="75000"/>
                  </a:schemeClr>
                </a:solidFill>
              </a:rPr>
              <a:t>mnt</a:t>
            </a:r>
            <a:r>
              <a:rPr lang="en-US" altLang="zh-CN" sz="2400" dirty="0" smtClean="0">
                <a:solidFill>
                  <a:schemeClr val="accent6">
                    <a:lumMod val="75000"/>
                  </a:schemeClr>
                </a:solidFill>
              </a:rPr>
              <a:t>/</a:t>
            </a:r>
            <a:r>
              <a:rPr lang="en-US" altLang="zh-CN" sz="2400" dirty="0" err="1" smtClean="0">
                <a:solidFill>
                  <a:schemeClr val="accent6">
                    <a:lumMod val="75000"/>
                  </a:schemeClr>
                </a:solidFill>
              </a:rPr>
              <a:t>iso</a:t>
            </a:r>
            <a:r>
              <a:rPr lang="en-US" altLang="zh-CN" sz="2400" dirty="0" smtClean="0">
                <a:solidFill>
                  <a:schemeClr val="accent6">
                    <a:lumMod val="75000"/>
                  </a:schemeClr>
                </a:solidFill>
              </a:rPr>
              <a:t> </a:t>
            </a:r>
          </a:p>
          <a:p>
            <a:r>
              <a:rPr lang="zh-CN" altLang="en-US" dirty="0" smtClean="0"/>
              <a:t>卸装</a:t>
            </a:r>
            <a:r>
              <a:rPr lang="en-US" altLang="zh-CN" dirty="0" smtClean="0"/>
              <a:t>ISO</a:t>
            </a:r>
            <a:r>
              <a:rPr lang="zh-CN" altLang="en-US" dirty="0" smtClean="0"/>
              <a:t>文件</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umount</a:t>
            </a:r>
            <a:r>
              <a:rPr lang="en-US" altLang="zh-CN" dirty="0" smtClean="0">
                <a:solidFill>
                  <a:schemeClr val="accent6">
                    <a:lumMod val="75000"/>
                  </a:schemeClr>
                </a:solidFill>
              </a:rPr>
              <a:t> /</a:t>
            </a:r>
            <a:r>
              <a:rPr lang="en-US" altLang="zh-CN" dirty="0" err="1" smtClean="0">
                <a:solidFill>
                  <a:schemeClr val="accent6">
                    <a:lumMod val="75000"/>
                  </a:schemeClr>
                </a:solidFill>
              </a:rPr>
              <a:t>mnt</a:t>
            </a:r>
            <a:r>
              <a:rPr lang="en-US" altLang="zh-CN" dirty="0" smtClean="0">
                <a:solidFill>
                  <a:schemeClr val="accent6">
                    <a:lumMod val="75000"/>
                  </a:schemeClr>
                </a:solidFill>
              </a:rPr>
              <a:t>/</a:t>
            </a:r>
            <a:r>
              <a:rPr lang="en-US" altLang="zh-CN" dirty="0" err="1" smtClean="0">
                <a:solidFill>
                  <a:schemeClr val="accent6">
                    <a:lumMod val="75000"/>
                  </a:schemeClr>
                </a:solidFill>
              </a:rPr>
              <a:t>iso</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
        <p:nvSpPr>
          <p:cNvPr id="7" name="TextBox 6"/>
          <p:cNvSpPr txBox="1"/>
          <p:nvPr/>
        </p:nvSpPr>
        <p:spPr>
          <a:xfrm>
            <a:off x="971600" y="5157192"/>
            <a:ext cx="7200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dirty="0" smtClean="0"/>
              <a:t>类似地，可以用同样的方法挂装使用 </a:t>
            </a:r>
            <a:r>
              <a:rPr lang="en-US" altLang="zh-CN" sz="2400" dirty="0" smtClean="0"/>
              <a:t>IMG </a:t>
            </a:r>
            <a:r>
              <a:rPr lang="zh-CN" altLang="en-US" sz="2400" dirty="0" smtClean="0"/>
              <a:t>映像文件。</a:t>
            </a:r>
            <a:endParaRPr lang="zh-CN" alt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系统启动挂装表</a:t>
            </a:r>
            <a:endParaRPr lang="zh-CN" altLang="en-US" dirty="0"/>
          </a:p>
        </p:txBody>
      </p:sp>
      <p:sp>
        <p:nvSpPr>
          <p:cNvPr id="3" name="文本占位符 2"/>
          <p:cNvSpPr>
            <a:spLocks noGrp="1"/>
          </p:cNvSpPr>
          <p:nvPr>
            <p:ph type="body" idx="1"/>
          </p:nvPr>
        </p:nvSpPr>
        <p:spPr/>
        <p:txBody>
          <a:bodyPr/>
          <a:lstStyle/>
          <a:p>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57</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系统启动时</a:t>
            </a:r>
            <a:r>
              <a:rPr lang="en-US" altLang="zh-CN" dirty="0" smtClean="0"/>
              <a:t/>
            </a:r>
            <a:br>
              <a:rPr lang="en-US" altLang="zh-CN" dirty="0" smtClean="0"/>
            </a:br>
            <a:r>
              <a:rPr lang="zh-CN" altLang="en-US" dirty="0" smtClean="0"/>
              <a:t>自动挂装文件系统</a:t>
            </a:r>
            <a:endParaRPr lang="zh-CN" altLang="en-US" dirty="0"/>
          </a:p>
        </p:txBody>
      </p:sp>
      <p:sp>
        <p:nvSpPr>
          <p:cNvPr id="3" name="内容占位符 2"/>
          <p:cNvSpPr>
            <a:spLocks noGrp="1"/>
          </p:cNvSpPr>
          <p:nvPr>
            <p:ph idx="1"/>
          </p:nvPr>
        </p:nvSpPr>
        <p:spPr>
          <a:xfrm>
            <a:off x="457200" y="1844824"/>
            <a:ext cx="8229600" cy="4286101"/>
          </a:xfrm>
        </p:spPr>
        <p:txBody>
          <a:bodyPr/>
          <a:lstStyle/>
          <a:p>
            <a:pPr>
              <a:lnSpc>
                <a:spcPct val="93000"/>
              </a:lnSpc>
            </a:pPr>
            <a:r>
              <a:rPr lang="zh-CN" altLang="en-GB" dirty="0" smtClean="0"/>
              <a:t>/</a:t>
            </a:r>
            <a:r>
              <a:rPr lang="en-GB" altLang="zh-CN" dirty="0" smtClean="0"/>
              <a:t>etc/</a:t>
            </a:r>
            <a:r>
              <a:rPr lang="en-GB" altLang="zh-CN" dirty="0" err="1" smtClean="0"/>
              <a:t>fstab</a:t>
            </a:r>
            <a:endParaRPr lang="zh-CN" altLang="en-GB" dirty="0" smtClean="0"/>
          </a:p>
          <a:p>
            <a:pPr lvl="1">
              <a:lnSpc>
                <a:spcPct val="90000"/>
              </a:lnSpc>
            </a:pPr>
            <a:r>
              <a:rPr lang="en-US" altLang="zh-CN" sz="3200" dirty="0" err="1" smtClean="0">
                <a:solidFill>
                  <a:srgbClr val="FF3300"/>
                </a:solidFill>
                <a:ea typeface="黑体" pitchFamily="49" charset="-122"/>
              </a:rPr>
              <a:t>fstab</a:t>
            </a:r>
            <a:r>
              <a:rPr lang="en-US" altLang="zh-CN" dirty="0" smtClean="0">
                <a:ea typeface="黑体" pitchFamily="49" charset="-122"/>
              </a:rPr>
              <a:t> (file system table) </a:t>
            </a:r>
            <a:r>
              <a:rPr lang="zh-CN" altLang="en-US" dirty="0" smtClean="0">
                <a:ea typeface="黑体" pitchFamily="49" charset="-122"/>
              </a:rPr>
              <a:t>是一个纯文本文件，开机后，系统会自动搜索该文件中的内容，对列于该文件中的文件系统进行自动挂载。</a:t>
            </a:r>
          </a:p>
          <a:p>
            <a:pPr lvl="1">
              <a:lnSpc>
                <a:spcPct val="90000"/>
              </a:lnSpc>
            </a:pPr>
            <a:r>
              <a:rPr lang="zh-CN" altLang="en-US" dirty="0" smtClean="0"/>
              <a:t>系统重启时保留文件系统体系结构</a:t>
            </a:r>
          </a:p>
          <a:p>
            <a:pPr lvl="1">
              <a:lnSpc>
                <a:spcPct val="90000"/>
              </a:lnSpc>
            </a:pPr>
            <a:r>
              <a:rPr lang="zh-CN" altLang="en-US" dirty="0" smtClean="0"/>
              <a:t>配置文件系统体系结构</a:t>
            </a:r>
          </a:p>
          <a:p>
            <a:pPr lvl="1">
              <a:lnSpc>
                <a:spcPct val="90000"/>
              </a:lnSpc>
            </a:pPr>
            <a:r>
              <a:rPr lang="zh-CN" altLang="en-US" dirty="0" smtClean="0"/>
              <a:t>被 </a:t>
            </a:r>
            <a:r>
              <a:rPr lang="en-US" altLang="zh-CN" dirty="0" smtClean="0"/>
              <a:t>mount</a:t>
            </a:r>
            <a:r>
              <a:rPr lang="zh-CN" altLang="en-US" dirty="0" smtClean="0"/>
              <a:t>、</a:t>
            </a:r>
            <a:r>
              <a:rPr lang="en-US" altLang="zh-CN" dirty="0" err="1" smtClean="0"/>
              <a:t>fsck</a:t>
            </a:r>
            <a:r>
              <a:rPr lang="en-US" altLang="zh-CN" dirty="0" smtClean="0"/>
              <a:t> </a:t>
            </a:r>
            <a:r>
              <a:rPr lang="zh-CN" altLang="en-US" dirty="0" smtClean="0"/>
              <a:t>和其它程序使用</a:t>
            </a:r>
            <a:endParaRPr lang="en-US" altLang="zh-CN" dirty="0" smtClean="0"/>
          </a:p>
          <a:p>
            <a:pPr lvl="1">
              <a:lnSpc>
                <a:spcPct val="90000"/>
              </a:lnSpc>
            </a:pPr>
            <a:r>
              <a:rPr lang="zh-CN" altLang="en-US" dirty="0" smtClean="0"/>
              <a:t>使用 </a:t>
            </a:r>
            <a:r>
              <a:rPr lang="en-US" altLang="zh-CN" dirty="0" smtClean="0"/>
              <a:t>mount -a </a:t>
            </a:r>
            <a:r>
              <a:rPr lang="zh-CN" altLang="en-US" dirty="0" smtClean="0"/>
              <a:t>命令挂载 </a:t>
            </a:r>
            <a:r>
              <a:rPr lang="en-US" altLang="zh-CN" dirty="0" smtClean="0"/>
              <a:t>/etc/</a:t>
            </a:r>
            <a:r>
              <a:rPr lang="en-US" altLang="zh-CN" dirty="0" err="1" smtClean="0"/>
              <a:t>fstab</a:t>
            </a:r>
            <a:r>
              <a:rPr lang="en-US" altLang="zh-CN" dirty="0" smtClean="0"/>
              <a:t> </a:t>
            </a:r>
            <a:r>
              <a:rPr lang="zh-CN" altLang="en-US" dirty="0" smtClean="0"/>
              <a:t>中的所有文件系统</a:t>
            </a:r>
          </a:p>
          <a:p>
            <a:pPr lvl="1">
              <a:lnSpc>
                <a:spcPct val="90000"/>
              </a:lnSpc>
            </a:pPr>
            <a:r>
              <a:rPr lang="zh-CN" altLang="en-US" dirty="0" smtClean="0"/>
              <a:t>可以在设备栏使用文件系统卷标</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fstab</a:t>
            </a:r>
            <a:r>
              <a:rPr lang="zh-CN" altLang="en-US" dirty="0" smtClean="0"/>
              <a:t>文件的格式</a:t>
            </a:r>
            <a:endParaRPr lang="zh-CN" altLang="en-US" dirty="0"/>
          </a:p>
        </p:txBody>
      </p:sp>
      <p:sp>
        <p:nvSpPr>
          <p:cNvPr id="3" name="内容占位符 2"/>
          <p:cNvSpPr>
            <a:spLocks noGrp="1"/>
          </p:cNvSpPr>
          <p:nvPr>
            <p:ph idx="1"/>
          </p:nvPr>
        </p:nvSpPr>
        <p:spPr>
          <a:xfrm>
            <a:off x="457200" y="1412776"/>
            <a:ext cx="8219256" cy="1944216"/>
          </a:xfrm>
        </p:spPr>
        <p:txBody>
          <a:bodyPr/>
          <a:lstStyle/>
          <a:p>
            <a:pPr algn="just">
              <a:lnSpc>
                <a:spcPct val="90000"/>
              </a:lnSpc>
            </a:pPr>
            <a:r>
              <a:rPr lang="zh-CN" altLang="en-GB" dirty="0" smtClean="0"/>
              <a:t>/</a:t>
            </a:r>
            <a:r>
              <a:rPr lang="en-GB" altLang="zh-CN" dirty="0" smtClean="0"/>
              <a:t>etc/</a:t>
            </a:r>
            <a:r>
              <a:rPr lang="en-GB" altLang="zh-CN" dirty="0" err="1" smtClean="0"/>
              <a:t>fstab</a:t>
            </a:r>
            <a:r>
              <a:rPr lang="zh-CN" altLang="en-US" dirty="0" smtClean="0">
                <a:latin typeface="Times New Roman" pitchFamily="18" charset="0"/>
              </a:rPr>
              <a:t>包含的信息</a:t>
            </a:r>
            <a:endParaRPr lang="en-US" altLang="zh-CN" dirty="0" smtClean="0">
              <a:latin typeface="Times New Roman" pitchFamily="18" charset="0"/>
            </a:endParaRPr>
          </a:p>
          <a:p>
            <a:pPr lvl="1" algn="just">
              <a:lnSpc>
                <a:spcPct val="90000"/>
              </a:lnSpc>
            </a:pPr>
            <a:r>
              <a:rPr lang="zh-CN" altLang="en-US" dirty="0" smtClean="0"/>
              <a:t>每一行说明一个文件系统的挂载信息</a:t>
            </a:r>
            <a:endParaRPr lang="en-US" altLang="zh-CN" dirty="0" smtClean="0"/>
          </a:p>
          <a:p>
            <a:pPr lvl="1" algn="just">
              <a:lnSpc>
                <a:spcPct val="90000"/>
              </a:lnSpc>
            </a:pPr>
            <a:r>
              <a:rPr lang="zh-CN" altLang="en-US" dirty="0" smtClean="0"/>
              <a:t>每一行由 </a:t>
            </a:r>
            <a:r>
              <a:rPr lang="en-US" altLang="zh-CN" dirty="0" smtClean="0">
                <a:solidFill>
                  <a:srgbClr val="0070C0"/>
                </a:solidFill>
              </a:rPr>
              <a:t>6</a:t>
            </a:r>
            <a:r>
              <a:rPr lang="en-US" altLang="zh-CN" dirty="0" smtClean="0"/>
              <a:t> </a:t>
            </a:r>
            <a:r>
              <a:rPr lang="zh-CN" altLang="en-US" dirty="0" smtClean="0"/>
              <a:t>列信息组成，列与列之间用 </a:t>
            </a:r>
            <a:r>
              <a:rPr lang="en-US" altLang="zh-CN" dirty="0" smtClean="0"/>
              <a:t>TAB </a:t>
            </a:r>
            <a:r>
              <a:rPr lang="zh-CN" altLang="en-US" dirty="0" smtClean="0"/>
              <a:t>键隔开，一般格式如下：</a:t>
            </a:r>
          </a:p>
          <a:p>
            <a:pPr lvl="1">
              <a:buNone/>
            </a:pP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
        <p:nvSpPr>
          <p:cNvPr id="7" name="Rectangle 11"/>
          <p:cNvSpPr>
            <a:spLocks noChangeArrowheads="1"/>
          </p:cNvSpPr>
          <p:nvPr/>
        </p:nvSpPr>
        <p:spPr bwMode="auto">
          <a:xfrm>
            <a:off x="539552" y="3573016"/>
            <a:ext cx="7848600" cy="533400"/>
          </a:xfrm>
          <a:prstGeom prst="rect">
            <a:avLst/>
          </a:prstGeom>
          <a:noFill/>
          <a:ln w="9525">
            <a:noFill/>
            <a:miter lim="800000"/>
            <a:headEnd/>
            <a:tailEnd/>
          </a:ln>
          <a:effectLst/>
        </p:spPr>
        <p:txBody>
          <a:bodyPr/>
          <a:lstStyle/>
          <a:p>
            <a:pPr>
              <a:spcBef>
                <a:spcPct val="20000"/>
              </a:spcBef>
              <a:buClr>
                <a:schemeClr val="hlink"/>
              </a:buClr>
              <a:buFont typeface="Wingdings" pitchFamily="2" charset="2"/>
              <a:buNone/>
            </a:pPr>
            <a:r>
              <a:rPr lang="zh-CN" altLang="en-US" sz="2400" b="1" dirty="0">
                <a:solidFill>
                  <a:srgbClr val="006600"/>
                </a:solidFill>
                <a:latin typeface="Courier New" pitchFamily="49" charset="0"/>
                <a:ea typeface="黑体" pitchFamily="49" charset="-122"/>
              </a:rPr>
              <a:t>/</a:t>
            </a:r>
            <a:r>
              <a:rPr lang="en-US" altLang="zh-CN" sz="2400" b="1" dirty="0" smtClean="0">
                <a:solidFill>
                  <a:srgbClr val="006600"/>
                </a:solidFill>
                <a:latin typeface="Courier New" pitchFamily="49" charset="0"/>
                <a:ea typeface="黑体" pitchFamily="49" charset="-122"/>
              </a:rPr>
              <a:t>dev/sda10   </a:t>
            </a:r>
            <a:r>
              <a:rPr lang="en-US" altLang="zh-CN" sz="2400" b="1" dirty="0">
                <a:solidFill>
                  <a:schemeClr val="tx1"/>
                </a:solidFill>
                <a:latin typeface="Courier New" pitchFamily="49" charset="0"/>
                <a:ea typeface="黑体" pitchFamily="49" charset="-122"/>
              </a:rPr>
              <a:t>/opt</a:t>
            </a:r>
            <a:r>
              <a:rPr lang="en-US" altLang="zh-CN" sz="2400" b="1" dirty="0">
                <a:solidFill>
                  <a:srgbClr val="006600"/>
                </a:solidFill>
                <a:latin typeface="Courier New" pitchFamily="49" charset="0"/>
                <a:ea typeface="黑体" pitchFamily="49" charset="-122"/>
              </a:rPr>
              <a:t>	</a:t>
            </a:r>
            <a:r>
              <a:rPr lang="en-US" altLang="zh-CN" sz="2400" b="1" dirty="0" smtClean="0">
                <a:solidFill>
                  <a:srgbClr val="006600"/>
                </a:solidFill>
                <a:latin typeface="Courier New" pitchFamily="49" charset="0"/>
                <a:ea typeface="黑体" pitchFamily="49" charset="-122"/>
              </a:rPr>
              <a:t>ext4  </a:t>
            </a:r>
            <a:r>
              <a:rPr lang="en-US" altLang="zh-CN" sz="2400" b="1" dirty="0">
                <a:solidFill>
                  <a:schemeClr val="tx1"/>
                </a:solidFill>
                <a:latin typeface="Courier New" pitchFamily="49" charset="0"/>
                <a:ea typeface="黑体" pitchFamily="49" charset="-122"/>
              </a:rPr>
              <a:t>defaults</a:t>
            </a:r>
            <a:r>
              <a:rPr lang="en-US" altLang="zh-CN" sz="2400" b="1" dirty="0">
                <a:solidFill>
                  <a:srgbClr val="006600"/>
                </a:solidFill>
                <a:latin typeface="Courier New" pitchFamily="49" charset="0"/>
                <a:ea typeface="黑体" pitchFamily="49" charset="-122"/>
              </a:rPr>
              <a:t>	 0  </a:t>
            </a:r>
            <a:r>
              <a:rPr lang="en-US" altLang="zh-CN" sz="2400" b="1" dirty="0">
                <a:solidFill>
                  <a:schemeClr val="tx1"/>
                </a:solidFill>
                <a:latin typeface="Courier New" pitchFamily="49" charset="0"/>
                <a:ea typeface="黑体" pitchFamily="49" charset="-122"/>
              </a:rPr>
              <a:t>0</a:t>
            </a:r>
          </a:p>
        </p:txBody>
      </p:sp>
      <p:grpSp>
        <p:nvGrpSpPr>
          <p:cNvPr id="8" name="Group 30"/>
          <p:cNvGrpSpPr>
            <a:grpSpLocks/>
          </p:cNvGrpSpPr>
          <p:nvPr/>
        </p:nvGrpSpPr>
        <p:grpSpPr bwMode="auto">
          <a:xfrm>
            <a:off x="539552" y="4004814"/>
            <a:ext cx="1944687" cy="1111249"/>
            <a:chOff x="521" y="3203"/>
            <a:chExt cx="1225" cy="700"/>
          </a:xfrm>
        </p:grpSpPr>
        <p:sp>
          <p:nvSpPr>
            <p:cNvPr id="9" name="Line 12"/>
            <p:cNvSpPr>
              <a:spLocks noChangeShapeType="1"/>
            </p:cNvSpPr>
            <p:nvPr/>
          </p:nvSpPr>
          <p:spPr bwMode="auto">
            <a:xfrm flipH="1">
              <a:off x="839" y="3249"/>
              <a:ext cx="91" cy="333"/>
            </a:xfrm>
            <a:prstGeom prst="line">
              <a:avLst/>
            </a:prstGeom>
            <a:noFill/>
            <a:ln w="28575">
              <a:solidFill>
                <a:schemeClr val="hlink"/>
              </a:solidFill>
              <a:miter lim="800000"/>
              <a:headEnd/>
              <a:tailEnd type="triangle" w="med" len="med"/>
            </a:ln>
            <a:effectLst/>
          </p:spPr>
          <p:txBody>
            <a:bodyPr wrap="none"/>
            <a:lstStyle/>
            <a:p>
              <a:endParaRPr lang="zh-CN" altLang="en-US"/>
            </a:p>
          </p:txBody>
        </p:sp>
        <p:sp>
          <p:nvSpPr>
            <p:cNvPr id="10" name="Text Box 13"/>
            <p:cNvSpPr txBox="1">
              <a:spLocks noChangeArrowheads="1"/>
            </p:cNvSpPr>
            <p:nvPr/>
          </p:nvSpPr>
          <p:spPr bwMode="auto">
            <a:xfrm>
              <a:off x="521" y="3612"/>
              <a:ext cx="771" cy="291"/>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b="0" dirty="0">
                  <a:solidFill>
                    <a:srgbClr val="0000CC"/>
                  </a:solidFill>
                  <a:ea typeface="黑体" pitchFamily="49" charset="-122"/>
                </a:rPr>
                <a:t>设备名</a:t>
              </a:r>
            </a:p>
          </p:txBody>
        </p:sp>
        <p:sp>
          <p:nvSpPr>
            <p:cNvPr id="11" name="Line 24"/>
            <p:cNvSpPr>
              <a:spLocks noChangeShapeType="1"/>
            </p:cNvSpPr>
            <p:nvPr/>
          </p:nvSpPr>
          <p:spPr bwMode="auto">
            <a:xfrm>
              <a:off x="567" y="3203"/>
              <a:ext cx="1179"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12" name="Group 31"/>
          <p:cNvGrpSpPr>
            <a:grpSpLocks/>
          </p:cNvGrpSpPr>
          <p:nvPr/>
        </p:nvGrpSpPr>
        <p:grpSpPr bwMode="auto">
          <a:xfrm>
            <a:off x="1987352" y="4004816"/>
            <a:ext cx="1865312" cy="1101725"/>
            <a:chOff x="1433" y="3203"/>
            <a:chExt cx="1175" cy="694"/>
          </a:xfrm>
        </p:grpSpPr>
        <p:sp>
          <p:nvSpPr>
            <p:cNvPr id="13" name="Line 14"/>
            <p:cNvSpPr>
              <a:spLocks noChangeShapeType="1"/>
            </p:cNvSpPr>
            <p:nvPr/>
          </p:nvSpPr>
          <p:spPr bwMode="auto">
            <a:xfrm flipH="1">
              <a:off x="1701" y="3249"/>
              <a:ext cx="499" cy="333"/>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4" name="Text Box 15"/>
            <p:cNvSpPr txBox="1">
              <a:spLocks noChangeArrowheads="1"/>
            </p:cNvSpPr>
            <p:nvPr/>
          </p:nvSpPr>
          <p:spPr bwMode="auto">
            <a:xfrm>
              <a:off x="1433" y="3603"/>
              <a:ext cx="768" cy="294"/>
            </a:xfrm>
            <a:prstGeom prst="rect">
              <a:avLst/>
            </a:prstGeom>
            <a:noFill/>
            <a:ln w="9525">
              <a:solidFill>
                <a:schemeClr val="tx1"/>
              </a:solidFill>
              <a:miter lim="800000"/>
              <a:headEnd/>
              <a:tailEnd/>
            </a:ln>
            <a:effectLst/>
          </p:spPr>
          <p:txBody>
            <a:bodyPr>
              <a:spAutoFit/>
            </a:bodyPr>
            <a:lstStyle/>
            <a:p>
              <a:pPr>
                <a:spcBef>
                  <a:spcPct val="50000"/>
                </a:spcBef>
              </a:pPr>
              <a:r>
                <a:rPr lang="zh-CN" altLang="en-US" sz="2400" b="0" dirty="0">
                  <a:solidFill>
                    <a:srgbClr val="0000CC"/>
                  </a:solidFill>
                  <a:ea typeface="黑体" pitchFamily="49" charset="-122"/>
                </a:rPr>
                <a:t>挂载点</a:t>
              </a:r>
            </a:p>
          </p:txBody>
        </p:sp>
        <p:sp>
          <p:nvSpPr>
            <p:cNvPr id="15" name="Line 25"/>
            <p:cNvSpPr>
              <a:spLocks noChangeShapeType="1"/>
            </p:cNvSpPr>
            <p:nvPr/>
          </p:nvSpPr>
          <p:spPr bwMode="auto">
            <a:xfrm>
              <a:off x="2018" y="3203"/>
              <a:ext cx="590"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16" name="Group 32"/>
          <p:cNvGrpSpPr>
            <a:grpSpLocks/>
          </p:cNvGrpSpPr>
          <p:nvPr/>
        </p:nvGrpSpPr>
        <p:grpSpPr bwMode="auto">
          <a:xfrm>
            <a:off x="3563739" y="4004816"/>
            <a:ext cx="1441450" cy="1408112"/>
            <a:chOff x="2426" y="3203"/>
            <a:chExt cx="908" cy="887"/>
          </a:xfrm>
        </p:grpSpPr>
        <p:sp>
          <p:nvSpPr>
            <p:cNvPr id="17" name="Line 16"/>
            <p:cNvSpPr>
              <a:spLocks noChangeShapeType="1"/>
            </p:cNvSpPr>
            <p:nvPr/>
          </p:nvSpPr>
          <p:spPr bwMode="auto">
            <a:xfrm flipH="1">
              <a:off x="2744" y="3249"/>
              <a:ext cx="272" cy="317"/>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18" name="Text Box 17"/>
            <p:cNvSpPr txBox="1">
              <a:spLocks noChangeArrowheads="1"/>
            </p:cNvSpPr>
            <p:nvPr/>
          </p:nvSpPr>
          <p:spPr bwMode="auto">
            <a:xfrm>
              <a:off x="2426" y="3566"/>
              <a:ext cx="726" cy="524"/>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b="0" dirty="0">
                  <a:solidFill>
                    <a:srgbClr val="0000CC"/>
                  </a:solidFill>
                  <a:ea typeface="黑体" pitchFamily="49" charset="-122"/>
                </a:rPr>
                <a:t>文件系统类型</a:t>
              </a:r>
            </a:p>
          </p:txBody>
        </p:sp>
        <p:sp>
          <p:nvSpPr>
            <p:cNvPr id="19" name="Line 26"/>
            <p:cNvSpPr>
              <a:spLocks noChangeShapeType="1"/>
            </p:cNvSpPr>
            <p:nvPr/>
          </p:nvSpPr>
          <p:spPr bwMode="auto">
            <a:xfrm>
              <a:off x="2835" y="3203"/>
              <a:ext cx="499"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0" name="Group 33"/>
          <p:cNvGrpSpPr>
            <a:grpSpLocks/>
          </p:cNvGrpSpPr>
          <p:nvPr/>
        </p:nvGrpSpPr>
        <p:grpSpPr bwMode="auto">
          <a:xfrm>
            <a:off x="5076627" y="4004816"/>
            <a:ext cx="1728787" cy="1704975"/>
            <a:chOff x="3379" y="3203"/>
            <a:chExt cx="1089" cy="1074"/>
          </a:xfrm>
        </p:grpSpPr>
        <p:sp>
          <p:nvSpPr>
            <p:cNvPr id="21" name="Line 18"/>
            <p:cNvSpPr>
              <a:spLocks noChangeShapeType="1"/>
            </p:cNvSpPr>
            <p:nvPr/>
          </p:nvSpPr>
          <p:spPr bwMode="auto">
            <a:xfrm flipH="1">
              <a:off x="3696" y="3249"/>
              <a:ext cx="91" cy="272"/>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22" name="Text Box 19"/>
            <p:cNvSpPr txBox="1">
              <a:spLocks noChangeArrowheads="1"/>
            </p:cNvSpPr>
            <p:nvPr/>
          </p:nvSpPr>
          <p:spPr bwMode="auto">
            <a:xfrm>
              <a:off x="3379" y="3521"/>
              <a:ext cx="589" cy="756"/>
            </a:xfrm>
            <a:prstGeom prst="rect">
              <a:avLst/>
            </a:prstGeom>
            <a:noFill/>
            <a:ln w="9525">
              <a:solidFill>
                <a:schemeClr val="tx1"/>
              </a:solidFill>
              <a:miter lim="800000"/>
              <a:headEnd/>
              <a:tailEnd/>
            </a:ln>
            <a:effectLst/>
          </p:spPr>
          <p:txBody>
            <a:bodyPr wrap="square">
              <a:spAutoFit/>
            </a:bodyPr>
            <a:lstStyle/>
            <a:p>
              <a:pPr>
                <a:spcBef>
                  <a:spcPct val="50000"/>
                </a:spcBef>
              </a:pPr>
              <a:r>
                <a:rPr lang="zh-CN" altLang="en-US" sz="2400" b="0" dirty="0" smtClean="0">
                  <a:solidFill>
                    <a:srgbClr val="0000CC"/>
                  </a:solidFill>
                  <a:ea typeface="黑体" pitchFamily="49" charset="-122"/>
                </a:rPr>
                <a:t>挂装选项</a:t>
              </a:r>
              <a:r>
                <a:rPr lang="zh-CN" altLang="en-US" sz="2400" b="0" dirty="0">
                  <a:solidFill>
                    <a:srgbClr val="0000CC"/>
                  </a:solidFill>
                  <a:ea typeface="黑体" pitchFamily="49" charset="-122"/>
                </a:rPr>
                <a:t>列表</a:t>
              </a:r>
            </a:p>
          </p:txBody>
        </p:sp>
        <p:sp>
          <p:nvSpPr>
            <p:cNvPr id="23" name="Line 27"/>
            <p:cNvSpPr>
              <a:spLocks noChangeShapeType="1"/>
            </p:cNvSpPr>
            <p:nvPr/>
          </p:nvSpPr>
          <p:spPr bwMode="auto">
            <a:xfrm>
              <a:off x="3560" y="3203"/>
              <a:ext cx="908"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4" name="Group 34"/>
          <p:cNvGrpSpPr>
            <a:grpSpLocks/>
          </p:cNvGrpSpPr>
          <p:nvPr/>
        </p:nvGrpSpPr>
        <p:grpSpPr bwMode="auto">
          <a:xfrm>
            <a:off x="6229152" y="4004816"/>
            <a:ext cx="1223962" cy="1776412"/>
            <a:chOff x="4105" y="3203"/>
            <a:chExt cx="771" cy="1119"/>
          </a:xfrm>
        </p:grpSpPr>
        <p:sp>
          <p:nvSpPr>
            <p:cNvPr id="25" name="Line 20"/>
            <p:cNvSpPr>
              <a:spLocks noChangeShapeType="1"/>
            </p:cNvSpPr>
            <p:nvPr/>
          </p:nvSpPr>
          <p:spPr bwMode="auto">
            <a:xfrm flipH="1">
              <a:off x="4558" y="3249"/>
              <a:ext cx="182" cy="272"/>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26" name="Text Box 21"/>
            <p:cNvSpPr txBox="1">
              <a:spLocks noChangeArrowheads="1"/>
            </p:cNvSpPr>
            <p:nvPr/>
          </p:nvSpPr>
          <p:spPr bwMode="auto">
            <a:xfrm>
              <a:off x="4105" y="3566"/>
              <a:ext cx="771" cy="756"/>
            </a:xfrm>
            <a:prstGeom prst="rect">
              <a:avLst/>
            </a:prstGeom>
            <a:noFill/>
            <a:ln w="9525">
              <a:solidFill>
                <a:schemeClr val="tx1"/>
              </a:solidFill>
              <a:miter lim="800000"/>
              <a:headEnd/>
              <a:tailEnd/>
            </a:ln>
            <a:effectLst/>
          </p:spPr>
          <p:txBody>
            <a:bodyPr>
              <a:spAutoFit/>
            </a:bodyPr>
            <a:lstStyle/>
            <a:p>
              <a:pPr>
                <a:spcBef>
                  <a:spcPct val="50000"/>
                </a:spcBef>
              </a:pPr>
              <a:r>
                <a:rPr lang="en-US" altLang="zh-CN" sz="2400" b="0" dirty="0">
                  <a:solidFill>
                    <a:srgbClr val="0000CC"/>
                  </a:solidFill>
                  <a:ea typeface="黑体" pitchFamily="49" charset="-122"/>
                </a:rPr>
                <a:t>dump</a:t>
              </a:r>
              <a:r>
                <a:rPr lang="zh-CN" altLang="en-US" sz="2400" dirty="0">
                  <a:solidFill>
                    <a:srgbClr val="0000CC"/>
                  </a:solidFill>
                  <a:ea typeface="黑体" pitchFamily="49" charset="-122"/>
                </a:rPr>
                <a:t>时是否记录</a:t>
              </a:r>
              <a:endParaRPr lang="en-US" altLang="zh-CN" sz="2400" dirty="0">
                <a:solidFill>
                  <a:srgbClr val="0000CC"/>
                </a:solidFill>
                <a:ea typeface="黑体" pitchFamily="49" charset="-122"/>
              </a:endParaRPr>
            </a:p>
          </p:txBody>
        </p:sp>
        <p:sp>
          <p:nvSpPr>
            <p:cNvPr id="27" name="Line 28"/>
            <p:cNvSpPr>
              <a:spLocks noChangeShapeType="1"/>
            </p:cNvSpPr>
            <p:nvPr/>
          </p:nvSpPr>
          <p:spPr bwMode="auto">
            <a:xfrm>
              <a:off x="4672" y="3203"/>
              <a:ext cx="204" cy="0"/>
            </a:xfrm>
            <a:prstGeom prst="line">
              <a:avLst/>
            </a:prstGeom>
            <a:noFill/>
            <a:ln w="28575">
              <a:solidFill>
                <a:schemeClr val="tx1"/>
              </a:solidFill>
              <a:miter lim="800000"/>
              <a:headEnd/>
              <a:tailEnd/>
            </a:ln>
            <a:effectLst/>
          </p:spPr>
          <p:txBody>
            <a:bodyPr wrap="none"/>
            <a:lstStyle/>
            <a:p>
              <a:endParaRPr lang="zh-CN" altLang="en-US"/>
            </a:p>
          </p:txBody>
        </p:sp>
      </p:grpSp>
      <p:grpSp>
        <p:nvGrpSpPr>
          <p:cNvPr id="28" name="Group 35"/>
          <p:cNvGrpSpPr>
            <a:grpSpLocks/>
          </p:cNvGrpSpPr>
          <p:nvPr/>
        </p:nvGrpSpPr>
        <p:grpSpPr bwMode="auto">
          <a:xfrm>
            <a:off x="7597585" y="4004816"/>
            <a:ext cx="935038" cy="1776412"/>
            <a:chOff x="4967" y="3203"/>
            <a:chExt cx="589" cy="1119"/>
          </a:xfrm>
        </p:grpSpPr>
        <p:sp>
          <p:nvSpPr>
            <p:cNvPr id="29" name="Line 22"/>
            <p:cNvSpPr>
              <a:spLocks noChangeShapeType="1"/>
            </p:cNvSpPr>
            <p:nvPr/>
          </p:nvSpPr>
          <p:spPr bwMode="auto">
            <a:xfrm>
              <a:off x="5129" y="3219"/>
              <a:ext cx="19" cy="347"/>
            </a:xfrm>
            <a:prstGeom prst="line">
              <a:avLst/>
            </a:prstGeom>
            <a:noFill/>
            <a:ln w="28575">
              <a:solidFill>
                <a:srgbClr val="FF3300"/>
              </a:solidFill>
              <a:miter lim="800000"/>
              <a:headEnd/>
              <a:tailEnd type="triangle" w="med" len="med"/>
            </a:ln>
            <a:effectLst/>
          </p:spPr>
          <p:txBody>
            <a:bodyPr wrap="none"/>
            <a:lstStyle/>
            <a:p>
              <a:endParaRPr lang="zh-CN" altLang="en-US"/>
            </a:p>
          </p:txBody>
        </p:sp>
        <p:sp>
          <p:nvSpPr>
            <p:cNvPr id="30" name="Text Box 23"/>
            <p:cNvSpPr txBox="1">
              <a:spLocks noChangeArrowheads="1"/>
            </p:cNvSpPr>
            <p:nvPr/>
          </p:nvSpPr>
          <p:spPr bwMode="auto">
            <a:xfrm>
              <a:off x="4967" y="3566"/>
              <a:ext cx="589" cy="756"/>
            </a:xfrm>
            <a:prstGeom prst="rect">
              <a:avLst/>
            </a:prstGeom>
            <a:noFill/>
            <a:ln w="9525">
              <a:solidFill>
                <a:schemeClr val="tx1"/>
              </a:solidFill>
              <a:miter lim="800000"/>
              <a:headEnd/>
              <a:tailEnd/>
            </a:ln>
            <a:effectLst/>
          </p:spPr>
          <p:txBody>
            <a:bodyPr wrap="square">
              <a:spAutoFit/>
            </a:bodyPr>
            <a:lstStyle/>
            <a:p>
              <a:pPr>
                <a:spcBef>
                  <a:spcPct val="50000"/>
                </a:spcBef>
              </a:pPr>
              <a:r>
                <a:rPr lang="en-US" altLang="zh-CN" sz="2400" b="0" dirty="0" err="1">
                  <a:solidFill>
                    <a:srgbClr val="0000CC"/>
                  </a:solidFill>
                  <a:ea typeface="黑体" pitchFamily="49" charset="-122"/>
                </a:rPr>
                <a:t>fsck</a:t>
              </a:r>
              <a:r>
                <a:rPr lang="zh-CN" altLang="en-US" sz="2400" dirty="0">
                  <a:solidFill>
                    <a:srgbClr val="0000CC"/>
                  </a:solidFill>
                  <a:ea typeface="黑体" pitchFamily="49" charset="-122"/>
                </a:rPr>
                <a:t>时的顺序</a:t>
              </a:r>
            </a:p>
          </p:txBody>
        </p:sp>
        <p:sp>
          <p:nvSpPr>
            <p:cNvPr id="31" name="Line 29"/>
            <p:cNvSpPr>
              <a:spLocks noChangeShapeType="1"/>
            </p:cNvSpPr>
            <p:nvPr/>
          </p:nvSpPr>
          <p:spPr bwMode="auto">
            <a:xfrm>
              <a:off x="5012" y="3203"/>
              <a:ext cx="227" cy="0"/>
            </a:xfrm>
            <a:prstGeom prst="line">
              <a:avLst/>
            </a:prstGeom>
            <a:noFill/>
            <a:ln w="28575">
              <a:solidFill>
                <a:schemeClr val="tx1"/>
              </a:solidFill>
              <a:miter lim="800000"/>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up)">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硬盘接口方式</a:t>
            </a:r>
            <a:endParaRPr lang="zh-CN" altLang="en-US" dirty="0"/>
          </a:p>
        </p:txBody>
      </p:sp>
      <p:sp>
        <p:nvSpPr>
          <p:cNvPr id="3" name="内容占位符 2"/>
          <p:cNvSpPr>
            <a:spLocks noGrp="1"/>
          </p:cNvSpPr>
          <p:nvPr>
            <p:ph idx="1"/>
          </p:nvPr>
        </p:nvSpPr>
        <p:spPr/>
        <p:txBody>
          <a:bodyPr/>
          <a:lstStyle/>
          <a:p>
            <a:r>
              <a:rPr lang="en-US" altLang="zh-CN" sz="2400" dirty="0" smtClean="0">
                <a:solidFill>
                  <a:srgbClr val="C00000"/>
                </a:solidFill>
              </a:rPr>
              <a:t>FC-AL</a:t>
            </a:r>
            <a:r>
              <a:rPr lang="zh-CN" altLang="en-US" sz="2400" dirty="0" smtClean="0"/>
              <a:t>接口主要应用于任务级的关键数据的大容量实时存储。可以满足高性能、高可靠和高扩展性的存储需要。</a:t>
            </a:r>
          </a:p>
          <a:p>
            <a:r>
              <a:rPr lang="en-US" altLang="zh-CN" sz="2400" dirty="0" smtClean="0">
                <a:solidFill>
                  <a:srgbClr val="C00000"/>
                </a:solidFill>
              </a:rPr>
              <a:t>SCSI</a:t>
            </a:r>
            <a:r>
              <a:rPr lang="zh-CN" altLang="en-US" sz="2400" dirty="0" smtClean="0"/>
              <a:t>接口主要应用于商业级的关键数据的大容量存储。</a:t>
            </a:r>
          </a:p>
          <a:p>
            <a:r>
              <a:rPr lang="en-US" altLang="zh-CN" sz="2400" dirty="0" smtClean="0">
                <a:solidFill>
                  <a:srgbClr val="C00000"/>
                </a:solidFill>
              </a:rPr>
              <a:t>SAS</a:t>
            </a:r>
            <a:r>
              <a:rPr lang="zh-CN" altLang="en-US" sz="2400" dirty="0" smtClean="0"/>
              <a:t>接口是个全才，可以支持</a:t>
            </a:r>
            <a:r>
              <a:rPr lang="en-US" altLang="zh-CN" sz="2400" dirty="0" smtClean="0"/>
              <a:t>SAS</a:t>
            </a:r>
            <a:r>
              <a:rPr lang="zh-CN" altLang="en-US" sz="2400" dirty="0" smtClean="0"/>
              <a:t>和</a:t>
            </a:r>
            <a:r>
              <a:rPr lang="en-US" altLang="zh-CN" sz="2400" dirty="0" smtClean="0"/>
              <a:t>SATA</a:t>
            </a:r>
            <a:r>
              <a:rPr lang="zh-CN" altLang="en-US" sz="2400" dirty="0" smtClean="0"/>
              <a:t>磁盘，很方便地满足不同性价比的存储需求，是具有高性能、高可靠和高扩展性的解决方案，因而被业界公认为取代并行</a:t>
            </a:r>
            <a:r>
              <a:rPr lang="en-US" altLang="zh-CN" sz="2400" dirty="0" smtClean="0"/>
              <a:t>SCSI</a:t>
            </a:r>
            <a:r>
              <a:rPr lang="zh-CN" altLang="en-US" sz="2400" dirty="0" smtClean="0"/>
              <a:t>的不二之选。</a:t>
            </a:r>
          </a:p>
          <a:p>
            <a:r>
              <a:rPr lang="en-US" altLang="zh-CN" sz="2400" dirty="0" smtClean="0">
                <a:solidFill>
                  <a:srgbClr val="C00000"/>
                </a:solidFill>
              </a:rPr>
              <a:t>SATA</a:t>
            </a:r>
            <a:r>
              <a:rPr lang="zh-CN" altLang="en-US" sz="2400" dirty="0" smtClean="0"/>
              <a:t>接口主要应用于非关键数据的大容量存储，近线存储和非关键性应用（如替代以前使用磁带的数据备份）。</a:t>
            </a:r>
            <a:endParaRPr lang="en-US" altLang="zh-CN" sz="2400" dirty="0" smtClean="0"/>
          </a:p>
          <a:p>
            <a:r>
              <a:rPr lang="en-US" altLang="zh-CN" sz="2400" dirty="0" smtClean="0">
                <a:solidFill>
                  <a:srgbClr val="C00000"/>
                </a:solidFill>
              </a:rPr>
              <a:t>PATA</a:t>
            </a:r>
            <a:r>
              <a:rPr lang="zh-CN" altLang="en-US" sz="2400" dirty="0" smtClean="0">
                <a:solidFill>
                  <a:srgbClr val="C00000"/>
                </a:solidFill>
              </a:rPr>
              <a:t>（俗称</a:t>
            </a:r>
            <a:r>
              <a:rPr lang="en-US" altLang="zh-CN" sz="2400" dirty="0" smtClean="0">
                <a:solidFill>
                  <a:srgbClr val="C00000"/>
                </a:solidFill>
              </a:rPr>
              <a:t>IDE</a:t>
            </a:r>
            <a:r>
              <a:rPr lang="zh-CN" altLang="en-US" sz="2400" dirty="0" smtClean="0">
                <a:solidFill>
                  <a:srgbClr val="C00000"/>
                </a:solidFill>
              </a:rPr>
              <a:t>）</a:t>
            </a:r>
            <a:r>
              <a:rPr lang="zh-CN" altLang="en-US" sz="2400" dirty="0" smtClean="0"/>
              <a:t>接口已基本淘汰。</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a:t>
            </a:r>
            <a:r>
              <a:rPr lang="en-US" altLang="zh-CN" dirty="0" err="1" smtClean="0"/>
              <a:t>fstab</a:t>
            </a:r>
            <a:r>
              <a:rPr lang="zh-CN" altLang="en-US" dirty="0" smtClean="0"/>
              <a:t>文件的列信息</a:t>
            </a:r>
            <a:endParaRPr lang="zh-CN" altLang="en-US" dirty="0"/>
          </a:p>
        </p:txBody>
      </p:sp>
      <p:sp>
        <p:nvSpPr>
          <p:cNvPr id="3" name="内容占位符 2"/>
          <p:cNvSpPr>
            <a:spLocks noGrp="1"/>
          </p:cNvSpPr>
          <p:nvPr>
            <p:ph idx="1"/>
          </p:nvPr>
        </p:nvSpPr>
        <p:spPr>
          <a:xfrm>
            <a:off x="457200" y="2492896"/>
            <a:ext cx="8363272" cy="3638029"/>
          </a:xfrm>
        </p:spPr>
        <p:txBody>
          <a:bodyPr/>
          <a:lstStyle/>
          <a:p>
            <a:r>
              <a:rPr lang="en-US" altLang="zh-CN" sz="2400" dirty="0" err="1" smtClean="0"/>
              <a:t>fs_spec</a:t>
            </a:r>
            <a:r>
              <a:rPr lang="zh-CN" altLang="en-US" sz="2400" dirty="0" smtClean="0"/>
              <a:t>：设备或远程文件系统 </a:t>
            </a:r>
          </a:p>
          <a:p>
            <a:r>
              <a:rPr lang="en-US" altLang="zh-CN" sz="2400" dirty="0" err="1" smtClean="0"/>
              <a:t>fs_file</a:t>
            </a:r>
            <a:r>
              <a:rPr lang="zh-CN" altLang="en-US" sz="2400" dirty="0" smtClean="0"/>
              <a:t>：挂装点目录 </a:t>
            </a:r>
          </a:p>
          <a:p>
            <a:r>
              <a:rPr lang="en-US" altLang="zh-CN" sz="2400" dirty="0" err="1" smtClean="0"/>
              <a:t>fs_type</a:t>
            </a:r>
            <a:r>
              <a:rPr lang="zh-CN" altLang="en-US" sz="2400" dirty="0" smtClean="0"/>
              <a:t>：文件系统类型 </a:t>
            </a:r>
          </a:p>
          <a:p>
            <a:r>
              <a:rPr lang="en-US" altLang="zh-CN" sz="2400" dirty="0" err="1" smtClean="0"/>
              <a:t>fs_options</a:t>
            </a:r>
            <a:r>
              <a:rPr lang="zh-CN" altLang="en-US" sz="2400" dirty="0" smtClean="0"/>
              <a:t>：文件系统挂载选项 </a:t>
            </a:r>
          </a:p>
          <a:p>
            <a:r>
              <a:rPr lang="en-US" altLang="zh-CN" sz="2400" dirty="0" err="1" smtClean="0"/>
              <a:t>fs_dump</a:t>
            </a:r>
            <a:r>
              <a:rPr lang="zh-CN" altLang="en-US" sz="2400" dirty="0" smtClean="0"/>
              <a:t>：被”</a:t>
            </a:r>
            <a:r>
              <a:rPr lang="en-US" altLang="zh-CN" sz="2400" dirty="0" smtClean="0"/>
              <a:t>dump”</a:t>
            </a:r>
            <a:r>
              <a:rPr lang="zh-CN" altLang="en-US" sz="2400" dirty="0" smtClean="0"/>
              <a:t>命令使用来检查一个文件系统应该以多快频率进行转储，若不需要转储则该字段为“</a:t>
            </a:r>
            <a:r>
              <a:rPr lang="en-US" altLang="zh-CN" sz="2400" dirty="0" smtClean="0"/>
              <a:t>0” </a:t>
            </a:r>
          </a:p>
          <a:p>
            <a:r>
              <a:rPr lang="en-US" altLang="zh-CN" sz="2400" dirty="0" err="1" smtClean="0"/>
              <a:t>fs_pass</a:t>
            </a:r>
            <a:r>
              <a:rPr lang="zh-CN" altLang="en-US" sz="2400" dirty="0" smtClean="0"/>
              <a:t>：被”</a:t>
            </a:r>
            <a:r>
              <a:rPr lang="en-US" altLang="zh-CN" sz="2400" dirty="0" err="1" smtClean="0"/>
              <a:t>fsck</a:t>
            </a:r>
            <a:r>
              <a:rPr lang="en-US" altLang="zh-CN" sz="2400" dirty="0" smtClean="0"/>
              <a:t>”</a:t>
            </a:r>
            <a:r>
              <a:rPr lang="zh-CN" altLang="en-US" sz="2400" dirty="0" smtClean="0"/>
              <a:t>命令用来决定在启动时需要被扫描的文件系统的顺序，若无需在启动时扫描则该字段为“</a:t>
            </a:r>
            <a:r>
              <a:rPr lang="en-US" altLang="zh-CN" sz="2400" dirty="0" smtClean="0"/>
              <a:t>0”</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
        <p:nvSpPr>
          <p:cNvPr id="7" name="TextBox 6"/>
          <p:cNvSpPr txBox="1"/>
          <p:nvPr/>
        </p:nvSpPr>
        <p:spPr>
          <a:xfrm>
            <a:off x="467544" y="1219399"/>
            <a:ext cx="8208912"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dirty="0" smtClean="0">
                <a:solidFill>
                  <a:srgbClr val="002060"/>
                </a:solidFill>
              </a:rPr>
              <a:t>分区或</a:t>
            </a:r>
            <a:r>
              <a:rPr lang="en-US" altLang="zh-CN" sz="2200" dirty="0" smtClean="0">
                <a:solidFill>
                  <a:srgbClr val="002060"/>
                </a:solidFill>
              </a:rPr>
              <a:t>LV  </a:t>
            </a:r>
            <a:r>
              <a:rPr lang="zh-CN" altLang="en-US" sz="2200" dirty="0" smtClean="0">
                <a:solidFill>
                  <a:srgbClr val="002060"/>
                </a:solidFill>
              </a:rPr>
              <a:t>挂装点 文件系统类型 挂装选项    备份频率   检查顺序</a:t>
            </a:r>
          </a:p>
          <a:p>
            <a:r>
              <a:rPr lang="en-US" altLang="zh-CN" sz="2200" dirty="0" err="1" smtClean="0">
                <a:solidFill>
                  <a:srgbClr val="002060"/>
                </a:solidFill>
              </a:rPr>
              <a:t>fs_spec</a:t>
            </a:r>
            <a:r>
              <a:rPr lang="en-US" altLang="zh-CN" sz="2200" dirty="0" smtClean="0">
                <a:solidFill>
                  <a:srgbClr val="002060"/>
                </a:solidFill>
              </a:rPr>
              <a:t>     </a:t>
            </a:r>
            <a:r>
              <a:rPr lang="en-US" altLang="zh-CN" sz="2200" dirty="0" err="1" smtClean="0">
                <a:solidFill>
                  <a:srgbClr val="002060"/>
                </a:solidFill>
              </a:rPr>
              <a:t>fs_file</a:t>
            </a:r>
            <a:r>
              <a:rPr lang="en-US" altLang="zh-CN" sz="2200" dirty="0" smtClean="0">
                <a:solidFill>
                  <a:srgbClr val="002060"/>
                </a:solidFill>
              </a:rPr>
              <a:t>   </a:t>
            </a:r>
            <a:r>
              <a:rPr lang="en-US" altLang="zh-CN" sz="2200" dirty="0" err="1" smtClean="0">
                <a:solidFill>
                  <a:srgbClr val="002060"/>
                </a:solidFill>
              </a:rPr>
              <a:t>fs_type</a:t>
            </a:r>
            <a:r>
              <a:rPr lang="en-US" altLang="zh-CN" sz="2200" dirty="0" smtClean="0">
                <a:solidFill>
                  <a:srgbClr val="002060"/>
                </a:solidFill>
              </a:rPr>
              <a:t>          </a:t>
            </a:r>
            <a:r>
              <a:rPr lang="en-US" altLang="zh-CN" sz="2200" dirty="0" err="1" smtClean="0">
                <a:solidFill>
                  <a:srgbClr val="002060"/>
                </a:solidFill>
              </a:rPr>
              <a:t>fs_options</a:t>
            </a:r>
            <a:r>
              <a:rPr lang="en-US" altLang="zh-CN" sz="2200" dirty="0" smtClean="0">
                <a:solidFill>
                  <a:srgbClr val="002060"/>
                </a:solidFill>
              </a:rPr>
              <a:t>   </a:t>
            </a:r>
            <a:r>
              <a:rPr lang="en-US" altLang="zh-CN" sz="2200" dirty="0" err="1" smtClean="0">
                <a:solidFill>
                  <a:srgbClr val="002060"/>
                </a:solidFill>
              </a:rPr>
              <a:t>fs_dump</a:t>
            </a:r>
            <a:r>
              <a:rPr lang="en-US" altLang="zh-CN" sz="2200" dirty="0" smtClean="0">
                <a:solidFill>
                  <a:srgbClr val="002060"/>
                </a:solidFill>
              </a:rPr>
              <a:t>   </a:t>
            </a:r>
            <a:r>
              <a:rPr lang="en-US" altLang="zh-CN" sz="2200" dirty="0" err="1" smtClean="0">
                <a:solidFill>
                  <a:srgbClr val="002060"/>
                </a:solidFill>
              </a:rPr>
              <a:t>fs_pass</a:t>
            </a:r>
            <a:endParaRPr lang="zh-CN" altLang="en-US" sz="2200" dirty="0">
              <a:solidFill>
                <a:srgbClr val="00206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/etc/</a:t>
            </a:r>
            <a:r>
              <a:rPr lang="en-US" altLang="zh-CN" dirty="0" err="1" smtClean="0"/>
              <a:t>fstab</a:t>
            </a:r>
            <a:r>
              <a:rPr lang="zh-CN" altLang="en-US" dirty="0" smtClean="0"/>
              <a:t>实例</a:t>
            </a:r>
            <a:endParaRPr lang="zh-CN" altLang="en-US" dirty="0"/>
          </a:p>
        </p:txBody>
      </p:sp>
      <p:sp>
        <p:nvSpPr>
          <p:cNvPr id="3" name="内容占位符 2"/>
          <p:cNvSpPr>
            <a:spLocks noGrp="1"/>
          </p:cNvSpPr>
          <p:nvPr>
            <p:ph idx="1"/>
          </p:nvPr>
        </p:nvSpPr>
        <p:spPr>
          <a:xfrm>
            <a:off x="457200" y="1600200"/>
            <a:ext cx="8507288" cy="4530725"/>
          </a:xfrm>
        </p:spPr>
        <p:txBody>
          <a:bodyPr/>
          <a:lstStyle/>
          <a:p>
            <a:pPr>
              <a:buNone/>
            </a:pPr>
            <a:r>
              <a:rPr lang="en-US" altLang="zh-CN" sz="1800" dirty="0" smtClean="0"/>
              <a:t># &lt;file system&gt; &lt;mount point&gt;   &lt;type&gt;         &lt;options&gt;          &lt;dump&gt;  &lt;pass&gt;</a:t>
            </a:r>
          </a:p>
          <a:p>
            <a:pPr>
              <a:buNone/>
            </a:pPr>
            <a:r>
              <a:rPr lang="en-US" altLang="zh-CN" sz="1800" dirty="0" smtClean="0"/>
              <a:t>LABEL=/             /                            ext4           defaults                   1        1</a:t>
            </a:r>
          </a:p>
          <a:p>
            <a:pPr>
              <a:buNone/>
            </a:pPr>
            <a:r>
              <a:rPr lang="en-US" altLang="zh-CN" sz="1800" dirty="0" smtClean="0"/>
              <a:t>none                   /dev/pts             </a:t>
            </a:r>
            <a:r>
              <a:rPr lang="en-US" altLang="zh-CN" sz="1800" dirty="0" err="1" smtClean="0"/>
              <a:t>devpts</a:t>
            </a:r>
            <a:r>
              <a:rPr lang="en-US" altLang="zh-CN" sz="1800" dirty="0" smtClean="0"/>
              <a:t>         </a:t>
            </a:r>
            <a:r>
              <a:rPr lang="en-US" altLang="zh-CN" sz="1800" dirty="0" err="1" smtClean="0"/>
              <a:t>gid</a:t>
            </a:r>
            <a:r>
              <a:rPr lang="en-US" altLang="zh-CN" sz="1800" dirty="0" smtClean="0"/>
              <a:t>=5,mode=620        0        0</a:t>
            </a:r>
          </a:p>
          <a:p>
            <a:pPr>
              <a:buNone/>
            </a:pPr>
            <a:r>
              <a:rPr lang="en-US" altLang="zh-CN" sz="1800" dirty="0" smtClean="0"/>
              <a:t>LABEL=/home     /home                  ext4           defaults                   1        2</a:t>
            </a:r>
          </a:p>
          <a:p>
            <a:pPr>
              <a:buNone/>
            </a:pPr>
            <a:r>
              <a:rPr lang="en-US" altLang="zh-CN" sz="1800" dirty="0" smtClean="0"/>
              <a:t>none                   /proc                     </a:t>
            </a:r>
            <a:r>
              <a:rPr lang="en-US" altLang="zh-CN" sz="1800" dirty="0" err="1" smtClean="0"/>
              <a:t>proc</a:t>
            </a:r>
            <a:r>
              <a:rPr lang="en-US" altLang="zh-CN" sz="1800" dirty="0" smtClean="0"/>
              <a:t>           defaults                   0        0</a:t>
            </a:r>
          </a:p>
          <a:p>
            <a:pPr>
              <a:buNone/>
            </a:pPr>
            <a:r>
              <a:rPr lang="en-US" altLang="zh-CN" sz="1800" dirty="0" smtClean="0"/>
              <a:t>none                  /dev/</a:t>
            </a:r>
            <a:r>
              <a:rPr lang="en-US" altLang="zh-CN" sz="1800" dirty="0" err="1" smtClean="0"/>
              <a:t>shm</a:t>
            </a:r>
            <a:r>
              <a:rPr lang="en-US" altLang="zh-CN" sz="1800" dirty="0" smtClean="0"/>
              <a:t>             </a:t>
            </a:r>
            <a:r>
              <a:rPr lang="en-US" altLang="zh-CN" sz="1800" dirty="0" err="1" smtClean="0"/>
              <a:t>tmpfs</a:t>
            </a:r>
            <a:r>
              <a:rPr lang="en-US" altLang="zh-CN" sz="1800" dirty="0" smtClean="0"/>
              <a:t>          defaults                    0        0</a:t>
            </a:r>
          </a:p>
          <a:p>
            <a:pPr>
              <a:buNone/>
            </a:pPr>
            <a:r>
              <a:rPr lang="en-US" altLang="zh-CN" sz="1800" dirty="0" smtClean="0"/>
              <a:t>LABEL=/</a:t>
            </a:r>
            <a:r>
              <a:rPr lang="en-US" altLang="zh-CN" sz="1800" dirty="0" err="1" smtClean="0"/>
              <a:t>usr</a:t>
            </a:r>
            <a:r>
              <a:rPr lang="en-US" altLang="zh-CN" sz="1800" dirty="0" smtClean="0"/>
              <a:t>       /</a:t>
            </a:r>
            <a:r>
              <a:rPr lang="en-US" altLang="zh-CN" sz="1800" dirty="0" err="1" smtClean="0"/>
              <a:t>usr</a:t>
            </a:r>
            <a:r>
              <a:rPr lang="en-US" altLang="zh-CN" sz="1800" dirty="0" smtClean="0"/>
              <a:t>                       ext4           defaults                   1        2</a:t>
            </a:r>
          </a:p>
          <a:p>
            <a:pPr>
              <a:buNone/>
            </a:pPr>
            <a:r>
              <a:rPr lang="en-US" altLang="zh-CN" sz="1800" dirty="0" smtClean="0"/>
              <a:t>/dev/sda5           swap                   </a:t>
            </a:r>
            <a:r>
              <a:rPr lang="en-US" altLang="zh-CN" sz="1800" dirty="0" err="1" smtClean="0"/>
              <a:t>swap</a:t>
            </a:r>
            <a:r>
              <a:rPr lang="en-US" altLang="zh-CN" sz="1800" dirty="0" smtClean="0"/>
              <a:t>           defaults                   0        0</a:t>
            </a:r>
          </a:p>
          <a:p>
            <a:pPr>
              <a:buNone/>
            </a:pPr>
            <a:r>
              <a:rPr lang="en-US" altLang="zh-CN" sz="1800" dirty="0" smtClean="0"/>
              <a:t>/dev/</a:t>
            </a:r>
            <a:r>
              <a:rPr lang="en-US" altLang="zh-CN" sz="1800" dirty="0" err="1" smtClean="0"/>
              <a:t>cdrom</a:t>
            </a:r>
            <a:r>
              <a:rPr lang="en-US" altLang="zh-CN" sz="1800" dirty="0" smtClean="0"/>
              <a:t>   /</a:t>
            </a:r>
            <a:r>
              <a:rPr lang="en-US" altLang="zh-CN" sz="1800" dirty="0" err="1" smtClean="0"/>
              <a:t>mnt</a:t>
            </a:r>
            <a:r>
              <a:rPr lang="en-US" altLang="zh-CN" sz="1800" dirty="0" smtClean="0"/>
              <a:t>/</a:t>
            </a:r>
            <a:r>
              <a:rPr lang="en-US" altLang="zh-CN" sz="1800" dirty="0" err="1" smtClean="0"/>
              <a:t>cdrom</a:t>
            </a:r>
            <a:r>
              <a:rPr lang="en-US" altLang="zh-CN" sz="1800" dirty="0" smtClean="0"/>
              <a:t>     udf,iso9660    </a:t>
            </a:r>
            <a:r>
              <a:rPr lang="en-US" altLang="zh-CN" sz="1800" dirty="0" err="1" smtClean="0"/>
              <a:t>noauto,owner,kudzu,ro</a:t>
            </a:r>
            <a:r>
              <a:rPr lang="en-US" altLang="zh-CN" sz="1800" dirty="0" smtClean="0"/>
              <a:t>   0        0</a:t>
            </a:r>
          </a:p>
          <a:p>
            <a:pPr>
              <a:buNone/>
            </a:pPr>
            <a:r>
              <a:rPr lang="en-US" altLang="zh-CN" sz="1800" dirty="0" smtClean="0"/>
              <a:t>/dev/fd0        /</a:t>
            </a:r>
            <a:r>
              <a:rPr lang="en-US" altLang="zh-CN" sz="1800" dirty="0" err="1" smtClean="0"/>
              <a:t>mnt</a:t>
            </a:r>
            <a:r>
              <a:rPr lang="en-US" altLang="zh-CN" sz="1800" dirty="0" smtClean="0"/>
              <a:t>/floppy             auto        </a:t>
            </a:r>
            <a:r>
              <a:rPr lang="en-US" altLang="zh-CN" sz="1800" dirty="0" err="1" smtClean="0"/>
              <a:t>noauto,owner,kudzu</a:t>
            </a:r>
            <a:r>
              <a:rPr lang="en-US" altLang="zh-CN" sz="1800" dirty="0" smtClean="0"/>
              <a:t>       0        0</a:t>
            </a:r>
          </a:p>
          <a:p>
            <a:pPr>
              <a:buNone/>
            </a:pPr>
            <a:r>
              <a:rPr lang="en-US" altLang="zh-CN" sz="1800" dirty="0" smtClean="0"/>
              <a:t>/dev/hda1            /</a:t>
            </a:r>
            <a:r>
              <a:rPr lang="en-US" altLang="zh-CN" sz="1800" dirty="0" err="1" smtClean="0"/>
              <a:t>mnt</a:t>
            </a:r>
            <a:r>
              <a:rPr lang="en-US" altLang="zh-CN" sz="1800" dirty="0" smtClean="0"/>
              <a:t>/</a:t>
            </a:r>
            <a:r>
              <a:rPr lang="en-US" altLang="zh-CN" sz="1800" dirty="0" err="1" smtClean="0"/>
              <a:t>win_c</a:t>
            </a:r>
            <a:r>
              <a:rPr lang="en-US" altLang="zh-CN" sz="1800" dirty="0" smtClean="0"/>
              <a:t>      </a:t>
            </a:r>
            <a:r>
              <a:rPr lang="en-US" altLang="zh-CN" sz="1800" dirty="0" err="1" smtClean="0"/>
              <a:t>vfat</a:t>
            </a:r>
            <a:r>
              <a:rPr lang="en-US" altLang="zh-CN" sz="1800" dirty="0" smtClean="0"/>
              <a:t>    </a:t>
            </a:r>
            <a:r>
              <a:rPr lang="en-US" altLang="zh-CN" sz="1800" dirty="0" err="1" smtClean="0"/>
              <a:t>defaults,pagecode</a:t>
            </a:r>
            <a:r>
              <a:rPr lang="en-US" altLang="zh-CN" sz="1800" dirty="0" smtClean="0"/>
              <a:t>=936,iocharset=cp936,umask=000               0        0</a:t>
            </a:r>
            <a:endParaRPr lang="zh-CN" altLang="en-US" sz="1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挂装选项</a:t>
            </a:r>
            <a:endParaRPr lang="zh-CN" altLang="en-US" dirty="0"/>
          </a:p>
        </p:txBody>
      </p:sp>
      <p:graphicFrame>
        <p:nvGraphicFramePr>
          <p:cNvPr id="7" name="内容占位符 6"/>
          <p:cNvGraphicFramePr>
            <a:graphicFrameLocks noGrp="1"/>
          </p:cNvGraphicFramePr>
          <p:nvPr>
            <p:ph idx="1"/>
          </p:nvPr>
        </p:nvGraphicFramePr>
        <p:xfrm>
          <a:off x="467544" y="1282040"/>
          <a:ext cx="8229600" cy="4328160"/>
        </p:xfrm>
        <a:graphic>
          <a:graphicData uri="http://schemas.openxmlformats.org/drawingml/2006/table">
            <a:tbl>
              <a:tblPr firstRow="1" bandRow="1">
                <a:tableStyleId>{21E4AEA4-8DFA-4A89-87EB-49C32662AFE0}</a:tableStyleId>
              </a:tblPr>
              <a:tblGrid>
                <a:gridCol w="1944216"/>
                <a:gridCol w="6285384"/>
              </a:tblGrid>
              <a:tr h="370840">
                <a:tc>
                  <a:txBody>
                    <a:bodyPr/>
                    <a:lstStyle/>
                    <a:p>
                      <a:r>
                        <a:rPr lang="zh-CN" altLang="en-US" sz="2200" dirty="0" smtClean="0"/>
                        <a:t>选项</a:t>
                      </a:r>
                      <a:endParaRPr lang="zh-CN" altLang="en-US" sz="2200" dirty="0"/>
                    </a:p>
                  </a:txBody>
                  <a:tcPr/>
                </a:tc>
                <a:tc>
                  <a:txBody>
                    <a:bodyPr/>
                    <a:lstStyle/>
                    <a:p>
                      <a:r>
                        <a:rPr lang="zh-CN" altLang="en-US" sz="2200" dirty="0" smtClean="0"/>
                        <a:t>说明</a:t>
                      </a:r>
                      <a:endParaRPr lang="zh-CN" altLang="en-US" sz="2200" dirty="0"/>
                    </a:p>
                  </a:txBody>
                  <a:tcPr/>
                </a:tc>
              </a:tr>
              <a:tr h="370840">
                <a:tc>
                  <a:txBody>
                    <a:bodyPr/>
                    <a:lstStyle/>
                    <a:p>
                      <a:r>
                        <a:rPr lang="en-US" altLang="zh-CN" sz="2200" dirty="0" smtClean="0"/>
                        <a:t>defaults </a:t>
                      </a:r>
                      <a:endParaRPr lang="zh-CN" altLang="en-US" sz="2200" dirty="0"/>
                    </a:p>
                  </a:txBody>
                  <a:tcPr/>
                </a:tc>
                <a:tc>
                  <a:txBody>
                    <a:bodyPr/>
                    <a:lstStyle/>
                    <a:p>
                      <a:r>
                        <a:rPr lang="zh-CN" altLang="en-US" sz="2200" dirty="0" smtClean="0"/>
                        <a:t>使用 </a:t>
                      </a:r>
                      <a:r>
                        <a:rPr lang="en-US" altLang="zh-CN" sz="2200" dirty="0" err="1" smtClean="0"/>
                        <a:t>rw</a:t>
                      </a:r>
                      <a:r>
                        <a:rPr lang="en-US" altLang="zh-CN" sz="2200" dirty="0" smtClean="0"/>
                        <a:t>, </a:t>
                      </a:r>
                      <a:r>
                        <a:rPr lang="en-US" altLang="zh-CN" sz="2200" dirty="0" err="1" smtClean="0"/>
                        <a:t>suid</a:t>
                      </a:r>
                      <a:r>
                        <a:rPr lang="en-US" altLang="zh-CN" sz="2200" dirty="0" smtClean="0"/>
                        <a:t>, dev, exec, auto, </a:t>
                      </a:r>
                      <a:r>
                        <a:rPr lang="en-US" altLang="zh-CN" sz="2200" dirty="0" err="1" smtClean="0"/>
                        <a:t>nouser</a:t>
                      </a:r>
                      <a:r>
                        <a:rPr lang="en-US" altLang="zh-CN" sz="2200" dirty="0" smtClean="0"/>
                        <a:t> </a:t>
                      </a:r>
                      <a:r>
                        <a:rPr lang="zh-CN" altLang="en-US" sz="2200" dirty="0" smtClean="0"/>
                        <a:t>和 </a:t>
                      </a:r>
                      <a:r>
                        <a:rPr lang="en-US" altLang="zh-CN" sz="2200" dirty="0" err="1" smtClean="0"/>
                        <a:t>async</a:t>
                      </a:r>
                      <a:r>
                        <a:rPr lang="en-US" altLang="zh-CN" sz="2200" dirty="0" smtClean="0"/>
                        <a:t> </a:t>
                      </a:r>
                      <a:r>
                        <a:rPr lang="zh-CN" altLang="en-US" sz="2200" dirty="0" smtClean="0"/>
                        <a:t>挂装设备</a:t>
                      </a:r>
                      <a:endParaRPr lang="zh-CN" altLang="en-US" sz="2200" dirty="0"/>
                    </a:p>
                  </a:txBody>
                  <a:tcPr/>
                </a:tc>
              </a:tr>
              <a:tr h="370840">
                <a:tc>
                  <a:txBody>
                    <a:bodyPr/>
                    <a:lstStyle/>
                    <a:p>
                      <a:r>
                        <a:rPr lang="en-US" altLang="zh-CN" sz="2200" dirty="0" err="1" smtClean="0"/>
                        <a:t>acl</a:t>
                      </a:r>
                      <a:r>
                        <a:rPr lang="en-US" altLang="zh-CN" sz="2200" dirty="0" smtClean="0"/>
                        <a:t>/</a:t>
                      </a:r>
                      <a:r>
                        <a:rPr lang="en-US" altLang="zh-CN" sz="2200" dirty="0" err="1" smtClean="0"/>
                        <a:t>noacl</a:t>
                      </a:r>
                      <a:r>
                        <a:rPr lang="en-US" altLang="zh-CN" sz="2200" dirty="0" smtClean="0"/>
                        <a:t> </a:t>
                      </a:r>
                      <a:endParaRPr lang="zh-CN" altLang="en-US" sz="2200" dirty="0"/>
                    </a:p>
                  </a:txBody>
                  <a:tcPr/>
                </a:tc>
                <a:tc>
                  <a:txBody>
                    <a:bodyPr/>
                    <a:lstStyle/>
                    <a:p>
                      <a:r>
                        <a:rPr lang="zh-CN" altLang="en-US" sz="2200" dirty="0" smtClean="0"/>
                        <a:t>支持</a:t>
                      </a:r>
                      <a:r>
                        <a:rPr lang="en-US" altLang="zh-CN" sz="2200" dirty="0" smtClean="0"/>
                        <a:t>/</a:t>
                      </a:r>
                      <a:r>
                        <a:rPr lang="zh-CN" altLang="en-US" sz="2200" dirty="0" smtClean="0"/>
                        <a:t>不支持 </a:t>
                      </a:r>
                      <a:r>
                        <a:rPr lang="en-US" altLang="zh-CN" sz="2200" dirty="0" smtClean="0"/>
                        <a:t>POSIX Access Control Lists </a:t>
                      </a:r>
                      <a:r>
                        <a:rPr lang="zh-CN" altLang="en-US" sz="2200" dirty="0" smtClean="0"/>
                        <a:t>（</a:t>
                      </a:r>
                      <a:r>
                        <a:rPr lang="en-US" altLang="zh-CN" sz="2200" dirty="0" smtClean="0"/>
                        <a:t>ACL</a:t>
                      </a:r>
                      <a:r>
                        <a:rPr lang="zh-CN" altLang="en-US" sz="2200" dirty="0" smtClean="0"/>
                        <a:t>）</a:t>
                      </a:r>
                      <a:endParaRPr lang="zh-CN" altLang="en-US" sz="2200" dirty="0"/>
                    </a:p>
                  </a:txBody>
                  <a:tcPr/>
                </a:tc>
              </a:tr>
              <a:tr h="370840">
                <a:tc>
                  <a:txBody>
                    <a:bodyPr/>
                    <a:lstStyle/>
                    <a:p>
                      <a:r>
                        <a:rPr lang="en-US" altLang="zh-CN" sz="2200" dirty="0" err="1" smtClean="0"/>
                        <a:t>async</a:t>
                      </a:r>
                      <a:r>
                        <a:rPr lang="en-US" altLang="zh-CN" sz="2200" dirty="0" smtClean="0"/>
                        <a:t> </a:t>
                      </a:r>
                      <a:endParaRPr lang="zh-CN" altLang="en-US" sz="2200" dirty="0"/>
                    </a:p>
                  </a:txBody>
                  <a:tcPr/>
                </a:tc>
                <a:tc>
                  <a:txBody>
                    <a:bodyPr/>
                    <a:lstStyle/>
                    <a:p>
                      <a:r>
                        <a:rPr lang="zh-CN" altLang="en-US" sz="2200" dirty="0" smtClean="0"/>
                        <a:t>以非同步方式（延迟写）执行文件系统的输入输出操作</a:t>
                      </a:r>
                      <a:endParaRPr lang="zh-CN" altLang="en-US" sz="2200" dirty="0"/>
                    </a:p>
                  </a:txBody>
                  <a:tcPr/>
                </a:tc>
              </a:tr>
              <a:tr h="370840">
                <a:tc>
                  <a:txBody>
                    <a:bodyPr/>
                    <a:lstStyle/>
                    <a:p>
                      <a:r>
                        <a:rPr lang="en-US" altLang="zh-CN" sz="2200" dirty="0" err="1" smtClean="0"/>
                        <a:t>atime</a:t>
                      </a:r>
                      <a:r>
                        <a:rPr lang="en-US" altLang="zh-CN" sz="2200" dirty="0" smtClean="0"/>
                        <a:t>/</a:t>
                      </a:r>
                      <a:r>
                        <a:rPr lang="en-US" altLang="zh-CN" sz="2200" dirty="0" err="1" smtClean="0"/>
                        <a:t>noatime</a:t>
                      </a:r>
                      <a:r>
                        <a:rPr lang="en-US" altLang="zh-CN" sz="2200" dirty="0" smtClean="0"/>
                        <a:t> </a:t>
                      </a:r>
                      <a:endParaRPr lang="zh-CN" altLang="en-US" sz="2200" dirty="0"/>
                    </a:p>
                  </a:txBody>
                  <a:tcPr/>
                </a:tc>
                <a:tc>
                  <a:txBody>
                    <a:bodyPr/>
                    <a:lstStyle/>
                    <a:p>
                      <a:r>
                        <a:rPr lang="zh-CN" altLang="en-US" sz="2200" dirty="0" smtClean="0"/>
                        <a:t>每次访问文件时都 更新</a:t>
                      </a:r>
                      <a:r>
                        <a:rPr lang="en-US" altLang="zh-CN" sz="2200" dirty="0" smtClean="0"/>
                        <a:t>/</a:t>
                      </a:r>
                      <a:r>
                        <a:rPr lang="zh-CN" altLang="en-US" sz="2200" dirty="0" smtClean="0"/>
                        <a:t>不更新 文件的访问时间，</a:t>
                      </a:r>
                      <a:r>
                        <a:rPr lang="en-US" altLang="zh-CN" sz="2200" dirty="0" err="1" smtClean="0"/>
                        <a:t>atime</a:t>
                      </a:r>
                      <a:r>
                        <a:rPr lang="en-US" altLang="zh-CN" sz="2200" dirty="0" smtClean="0"/>
                        <a:t> </a:t>
                      </a:r>
                      <a:r>
                        <a:rPr lang="zh-CN" altLang="en-US" sz="2200" dirty="0" smtClean="0"/>
                        <a:t>为默认值，</a:t>
                      </a:r>
                      <a:r>
                        <a:rPr lang="en-US" altLang="zh-CN" sz="2200" dirty="0" err="1" smtClean="0"/>
                        <a:t>noatime</a:t>
                      </a:r>
                      <a:r>
                        <a:rPr lang="en-US" altLang="zh-CN" sz="2200" dirty="0" smtClean="0"/>
                        <a:t> </a:t>
                      </a:r>
                      <a:r>
                        <a:rPr lang="zh-CN" altLang="en-US" sz="2200" dirty="0" smtClean="0"/>
                        <a:t>会提高文件系统的访问速度</a:t>
                      </a:r>
                      <a:endParaRPr lang="zh-CN" altLang="en-US" sz="2200" dirty="0"/>
                    </a:p>
                  </a:txBody>
                  <a:tcPr/>
                </a:tc>
              </a:tr>
              <a:tr h="370840">
                <a:tc>
                  <a:txBody>
                    <a:bodyPr/>
                    <a:lstStyle/>
                    <a:p>
                      <a:r>
                        <a:rPr lang="en-US" altLang="zh-CN" sz="2200" dirty="0" smtClean="0"/>
                        <a:t>auto/</a:t>
                      </a:r>
                      <a:r>
                        <a:rPr lang="en-US" altLang="zh-CN" sz="2200" dirty="0" err="1" smtClean="0"/>
                        <a:t>noauto</a:t>
                      </a:r>
                      <a:r>
                        <a:rPr lang="en-US" altLang="zh-CN" sz="2200" dirty="0" smtClean="0"/>
                        <a:t> </a:t>
                      </a:r>
                      <a:endParaRPr lang="zh-CN" altLang="en-US" sz="2200" dirty="0"/>
                    </a:p>
                  </a:txBody>
                  <a:tcPr/>
                </a:tc>
                <a:tc>
                  <a:txBody>
                    <a:bodyPr/>
                    <a:lstStyle/>
                    <a:p>
                      <a:r>
                        <a:rPr lang="zh-CN" altLang="en-US" sz="2200" dirty="0" smtClean="0"/>
                        <a:t>使用 </a:t>
                      </a:r>
                      <a:r>
                        <a:rPr lang="en-US" altLang="zh-CN" sz="2200" dirty="0" smtClean="0"/>
                        <a:t>mount -a </a:t>
                      </a:r>
                      <a:r>
                        <a:rPr lang="zh-CN" altLang="en-US" sz="2200" dirty="0" smtClean="0"/>
                        <a:t>或开机时 会</a:t>
                      </a:r>
                      <a:r>
                        <a:rPr lang="en-US" altLang="zh-CN" sz="2200" dirty="0" smtClean="0"/>
                        <a:t>/</a:t>
                      </a:r>
                      <a:r>
                        <a:rPr lang="zh-CN" altLang="en-US" sz="2200" dirty="0" smtClean="0"/>
                        <a:t>不会自动挂装</a:t>
                      </a:r>
                      <a:endParaRPr lang="zh-CN" altLang="en-US" sz="2200" dirty="0"/>
                    </a:p>
                  </a:txBody>
                  <a:tcPr/>
                </a:tc>
              </a:tr>
              <a:tr h="370840">
                <a:tc>
                  <a:txBody>
                    <a:bodyPr/>
                    <a:lstStyle/>
                    <a:p>
                      <a:r>
                        <a:rPr lang="en-US" altLang="zh-CN" sz="2200" dirty="0" smtClean="0"/>
                        <a:t>dev/</a:t>
                      </a:r>
                      <a:r>
                        <a:rPr lang="en-US" altLang="zh-CN" sz="2200" dirty="0" err="1" smtClean="0"/>
                        <a:t>nodev</a:t>
                      </a:r>
                      <a:r>
                        <a:rPr lang="en-US" altLang="zh-CN" sz="2200" dirty="0" smtClean="0"/>
                        <a:t> </a:t>
                      </a:r>
                      <a:endParaRPr lang="zh-CN" altLang="en-US" sz="2200" dirty="0"/>
                    </a:p>
                  </a:txBody>
                  <a:tcPr/>
                </a:tc>
                <a:tc>
                  <a:txBody>
                    <a:bodyPr/>
                    <a:lstStyle/>
                    <a:p>
                      <a:r>
                        <a:rPr lang="zh-CN" altLang="en-US" sz="2200" dirty="0" smtClean="0"/>
                        <a:t>可以</a:t>
                      </a:r>
                      <a:r>
                        <a:rPr lang="en-US" altLang="zh-CN" sz="2200" dirty="0" smtClean="0"/>
                        <a:t>/</a:t>
                      </a:r>
                      <a:r>
                        <a:rPr lang="zh-CN" altLang="en-US" sz="2200" dirty="0" smtClean="0"/>
                        <a:t>不可 解读文件系统上的字符或区块设备</a:t>
                      </a:r>
                      <a:endParaRPr lang="zh-CN" altLang="en-US" sz="22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挂装选项（续）</a:t>
            </a:r>
            <a:endParaRPr lang="zh-CN" altLang="en-US" dirty="0"/>
          </a:p>
        </p:txBody>
      </p:sp>
      <p:graphicFrame>
        <p:nvGraphicFramePr>
          <p:cNvPr id="7" name="内容占位符 6"/>
          <p:cNvGraphicFramePr>
            <a:graphicFrameLocks noGrp="1"/>
          </p:cNvGraphicFramePr>
          <p:nvPr>
            <p:ph idx="1"/>
          </p:nvPr>
        </p:nvGraphicFramePr>
        <p:xfrm>
          <a:off x="457200" y="1600200"/>
          <a:ext cx="8229600" cy="4297680"/>
        </p:xfrm>
        <a:graphic>
          <a:graphicData uri="http://schemas.openxmlformats.org/drawingml/2006/table">
            <a:tbl>
              <a:tblPr firstRow="1" bandRow="1">
                <a:tableStyleId>{21E4AEA4-8DFA-4A89-87EB-49C32662AFE0}</a:tableStyleId>
              </a:tblPr>
              <a:tblGrid>
                <a:gridCol w="2242592"/>
                <a:gridCol w="5987008"/>
              </a:tblGrid>
              <a:tr h="370840">
                <a:tc>
                  <a:txBody>
                    <a:bodyPr/>
                    <a:lstStyle/>
                    <a:p>
                      <a:r>
                        <a:rPr lang="zh-CN" altLang="en-US" sz="2400" dirty="0" smtClean="0"/>
                        <a:t>选项</a:t>
                      </a:r>
                      <a:endParaRPr lang="zh-CN" altLang="en-US" sz="2400" dirty="0"/>
                    </a:p>
                  </a:txBody>
                  <a:tcPr/>
                </a:tc>
                <a:tc>
                  <a:txBody>
                    <a:bodyPr/>
                    <a:lstStyle/>
                    <a:p>
                      <a:r>
                        <a:rPr lang="zh-CN" altLang="en-US" sz="2400" dirty="0" smtClean="0"/>
                        <a:t>说明</a:t>
                      </a:r>
                      <a:endParaRPr lang="zh-CN" altLang="en-US" sz="2400" dirty="0"/>
                    </a:p>
                  </a:txBody>
                  <a:tcPr/>
                </a:tc>
              </a:tr>
              <a:tr h="370840">
                <a:tc>
                  <a:txBody>
                    <a:bodyPr/>
                    <a:lstStyle/>
                    <a:p>
                      <a:r>
                        <a:rPr lang="en-US" altLang="zh-CN" sz="2400" dirty="0" smtClean="0"/>
                        <a:t>exec/</a:t>
                      </a:r>
                      <a:r>
                        <a:rPr lang="en-US" altLang="zh-CN" sz="2400" dirty="0" err="1" smtClean="0"/>
                        <a:t>noexec</a:t>
                      </a:r>
                      <a:endParaRPr lang="zh-CN" altLang="en-US" sz="2400" dirty="0"/>
                    </a:p>
                  </a:txBody>
                  <a:tcPr/>
                </a:tc>
                <a:tc>
                  <a:txBody>
                    <a:bodyPr/>
                    <a:lstStyle/>
                    <a:p>
                      <a:r>
                        <a:rPr lang="zh-CN" altLang="en-US" sz="2400" dirty="0" smtClean="0"/>
                        <a:t>可以</a:t>
                      </a:r>
                      <a:r>
                        <a:rPr lang="en-US" altLang="zh-CN" sz="2400" dirty="0" smtClean="0"/>
                        <a:t>/</a:t>
                      </a:r>
                      <a:r>
                        <a:rPr lang="zh-CN" altLang="en-US" sz="2400" dirty="0" smtClean="0"/>
                        <a:t>不可 执行文件系统上的二进制文件</a:t>
                      </a:r>
                      <a:endParaRPr lang="zh-CN" altLang="en-US" sz="2400" dirty="0"/>
                    </a:p>
                  </a:txBody>
                  <a:tcPr/>
                </a:tc>
              </a:tr>
              <a:tr h="370840">
                <a:tc>
                  <a:txBody>
                    <a:bodyPr/>
                    <a:lstStyle/>
                    <a:p>
                      <a:r>
                        <a:rPr lang="en-US" altLang="zh-CN" sz="2400" dirty="0" err="1" smtClean="0"/>
                        <a:t>suid</a:t>
                      </a:r>
                      <a:r>
                        <a:rPr lang="en-US" altLang="zh-CN" sz="2400" dirty="0" smtClean="0"/>
                        <a:t>/</a:t>
                      </a:r>
                      <a:r>
                        <a:rPr lang="en-US" altLang="zh-CN" sz="2400" dirty="0" err="1" smtClean="0"/>
                        <a:t>nosuid</a:t>
                      </a:r>
                      <a:r>
                        <a:rPr lang="en-US" altLang="zh-CN" sz="2400" dirty="0" smtClean="0"/>
                        <a:t> </a:t>
                      </a:r>
                      <a:endParaRPr lang="zh-CN" altLang="en-US" sz="2400" dirty="0"/>
                    </a:p>
                  </a:txBody>
                  <a:tcPr/>
                </a:tc>
                <a:tc>
                  <a:txBody>
                    <a:bodyPr/>
                    <a:lstStyle/>
                    <a:p>
                      <a:r>
                        <a:rPr lang="zh-CN" altLang="en-US" sz="2400" dirty="0" smtClean="0"/>
                        <a:t>开启</a:t>
                      </a:r>
                      <a:r>
                        <a:rPr lang="en-US" altLang="zh-CN" sz="2400" dirty="0" smtClean="0"/>
                        <a:t>/</a:t>
                      </a:r>
                      <a:r>
                        <a:rPr lang="zh-CN" altLang="en-US" sz="2400" dirty="0" smtClean="0"/>
                        <a:t>禁用 </a:t>
                      </a:r>
                      <a:r>
                        <a:rPr lang="en-US" altLang="zh-CN" sz="2400" dirty="0" smtClean="0"/>
                        <a:t>SUID</a:t>
                      </a:r>
                      <a:r>
                        <a:rPr lang="zh-CN" altLang="en-US" sz="2400" dirty="0" smtClean="0"/>
                        <a:t>和</a:t>
                      </a:r>
                      <a:r>
                        <a:rPr lang="en-US" altLang="zh-CN" sz="2400" dirty="0" smtClean="0"/>
                        <a:t>SGID</a:t>
                      </a:r>
                      <a:r>
                        <a:rPr lang="zh-CN" altLang="en-US" sz="2400" dirty="0" smtClean="0"/>
                        <a:t>设置位</a:t>
                      </a:r>
                      <a:endParaRPr lang="zh-CN" altLang="en-US" sz="2400" dirty="0"/>
                    </a:p>
                  </a:txBody>
                  <a:tcPr/>
                </a:tc>
              </a:tr>
              <a:tr h="370840">
                <a:tc>
                  <a:txBody>
                    <a:bodyPr/>
                    <a:lstStyle/>
                    <a:p>
                      <a:r>
                        <a:rPr lang="en-US" altLang="zh-CN" sz="2400" dirty="0" smtClean="0"/>
                        <a:t>user/</a:t>
                      </a:r>
                      <a:r>
                        <a:rPr lang="en-US" altLang="zh-CN" sz="2400" dirty="0" err="1" smtClean="0"/>
                        <a:t>nouser</a:t>
                      </a:r>
                      <a:r>
                        <a:rPr lang="en-US" altLang="zh-CN" sz="2400" dirty="0" smtClean="0"/>
                        <a:t> </a:t>
                      </a:r>
                      <a:endParaRPr lang="zh-CN" altLang="en-US" sz="2400" dirty="0"/>
                    </a:p>
                  </a:txBody>
                  <a:tcPr/>
                </a:tc>
                <a:tc>
                  <a:txBody>
                    <a:bodyPr/>
                    <a:lstStyle/>
                    <a:p>
                      <a:r>
                        <a:rPr lang="zh-CN" altLang="en-US" sz="2400" dirty="0" smtClean="0"/>
                        <a:t>允许普通用户</a:t>
                      </a:r>
                      <a:r>
                        <a:rPr lang="en-US" altLang="zh-CN" sz="2400" dirty="0" smtClean="0"/>
                        <a:t>/</a:t>
                      </a:r>
                      <a:r>
                        <a:rPr lang="zh-CN" altLang="en-US" sz="2400" dirty="0" smtClean="0"/>
                        <a:t>仅超级用户 挂装这个文件系统</a:t>
                      </a:r>
                      <a:endParaRPr lang="zh-CN" altLang="en-US" sz="2400" dirty="0"/>
                    </a:p>
                  </a:txBody>
                  <a:tcPr/>
                </a:tc>
              </a:tr>
              <a:tr h="370840">
                <a:tc>
                  <a:txBody>
                    <a:bodyPr/>
                    <a:lstStyle/>
                    <a:p>
                      <a:r>
                        <a:rPr lang="en-US" altLang="zh-CN" sz="2400" dirty="0" smtClean="0"/>
                        <a:t>users </a:t>
                      </a:r>
                      <a:endParaRPr lang="zh-CN" altLang="en-US" sz="2400" dirty="0"/>
                    </a:p>
                  </a:txBody>
                  <a:tcPr/>
                </a:tc>
                <a:tc>
                  <a:txBody>
                    <a:bodyPr/>
                    <a:lstStyle/>
                    <a:p>
                      <a:r>
                        <a:rPr lang="zh-CN" altLang="en-US" sz="2400" dirty="0" smtClean="0"/>
                        <a:t>使一般用户可以挂装</a:t>
                      </a:r>
                      <a:r>
                        <a:rPr lang="en-US" altLang="zh-CN" sz="2400" dirty="0" smtClean="0"/>
                        <a:t>/</a:t>
                      </a:r>
                      <a:r>
                        <a:rPr lang="zh-CN" altLang="en-US" sz="2400" dirty="0" smtClean="0"/>
                        <a:t>卸载</a:t>
                      </a:r>
                      <a:r>
                        <a:rPr lang="en-US" altLang="zh-CN" sz="2400" dirty="0" smtClean="0"/>
                        <a:t>,</a:t>
                      </a:r>
                      <a:r>
                        <a:rPr lang="zh-CN" altLang="en-US" sz="2400" dirty="0" smtClean="0"/>
                        <a:t>用于桌面环境，包含 </a:t>
                      </a:r>
                      <a:r>
                        <a:rPr lang="en-US" altLang="zh-CN" sz="2400" dirty="0" err="1" smtClean="0"/>
                        <a:t>noexec</a:t>
                      </a:r>
                      <a:r>
                        <a:rPr lang="zh-CN" altLang="en-US" sz="2400" dirty="0" smtClean="0"/>
                        <a:t>、</a:t>
                      </a:r>
                      <a:r>
                        <a:rPr lang="en-US" altLang="zh-CN" sz="2400" dirty="0" err="1" smtClean="0"/>
                        <a:t>nosuid</a:t>
                      </a:r>
                      <a:r>
                        <a:rPr lang="zh-CN" altLang="en-US" sz="2400" dirty="0" smtClean="0"/>
                        <a:t>、</a:t>
                      </a:r>
                      <a:r>
                        <a:rPr lang="en-US" altLang="zh-CN" sz="2400" dirty="0" err="1" smtClean="0"/>
                        <a:t>nodev</a:t>
                      </a:r>
                      <a:r>
                        <a:rPr lang="en-US" altLang="zh-CN" sz="2400" dirty="0" smtClean="0"/>
                        <a:t> </a:t>
                      </a:r>
                      <a:r>
                        <a:rPr lang="zh-CN" altLang="en-US" sz="2400" dirty="0" smtClean="0"/>
                        <a:t>选项 </a:t>
                      </a:r>
                      <a:endParaRPr lang="zh-CN" altLang="en-US" sz="2400" dirty="0"/>
                    </a:p>
                  </a:txBody>
                  <a:tcPr/>
                </a:tc>
              </a:tr>
              <a:tr h="370840">
                <a:tc>
                  <a:txBody>
                    <a:bodyPr/>
                    <a:lstStyle/>
                    <a:p>
                      <a:r>
                        <a:rPr lang="en-US" altLang="zh-CN" sz="2400" dirty="0" err="1" smtClean="0"/>
                        <a:t>rw</a:t>
                      </a:r>
                      <a:r>
                        <a:rPr lang="en-US" altLang="zh-CN" sz="2400" dirty="0" smtClean="0"/>
                        <a:t>/</a:t>
                      </a:r>
                      <a:r>
                        <a:rPr lang="en-US" altLang="zh-CN" sz="2400" dirty="0" err="1" smtClean="0"/>
                        <a:t>ro</a:t>
                      </a:r>
                      <a:endParaRPr lang="zh-CN" altLang="en-US" sz="2400" dirty="0"/>
                    </a:p>
                  </a:txBody>
                  <a:tcPr/>
                </a:tc>
                <a:tc>
                  <a:txBody>
                    <a:bodyPr/>
                    <a:lstStyle/>
                    <a:p>
                      <a:r>
                        <a:rPr lang="zh-CN" altLang="en-US" sz="2400" dirty="0" smtClean="0"/>
                        <a:t>以 读写</a:t>
                      </a:r>
                      <a:r>
                        <a:rPr lang="en-US" altLang="zh-CN" sz="2400" dirty="0" smtClean="0"/>
                        <a:t>/</a:t>
                      </a:r>
                      <a:r>
                        <a:rPr lang="zh-CN" altLang="en-US" sz="2400" dirty="0" smtClean="0"/>
                        <a:t>只读 方式挂装文件系统。</a:t>
                      </a:r>
                      <a:endParaRPr lang="zh-CN" altLang="en-US" sz="2400" dirty="0"/>
                    </a:p>
                  </a:txBody>
                  <a:tcPr/>
                </a:tc>
              </a:tr>
              <a:tr h="370840">
                <a:tc>
                  <a:txBody>
                    <a:bodyPr/>
                    <a:lstStyle/>
                    <a:p>
                      <a:r>
                        <a:rPr lang="en-US" altLang="zh-CN" sz="2400" dirty="0" smtClean="0"/>
                        <a:t>remount </a:t>
                      </a:r>
                      <a:endParaRPr lang="zh-CN" altLang="en-US" sz="2400" dirty="0"/>
                    </a:p>
                  </a:txBody>
                  <a:tcPr/>
                </a:tc>
                <a:tc>
                  <a:txBody>
                    <a:bodyPr/>
                    <a:lstStyle/>
                    <a:p>
                      <a:r>
                        <a:rPr lang="zh-CN" altLang="en-US" sz="2400" dirty="0" smtClean="0"/>
                        <a:t>重新挂装已挂装的文件系统（通常用于</a:t>
                      </a:r>
                      <a:r>
                        <a:rPr lang="en-US" altLang="zh-CN" sz="2400" dirty="0" smtClean="0"/>
                        <a:t>mount</a:t>
                      </a:r>
                      <a:r>
                        <a:rPr lang="zh-CN" altLang="en-US" sz="2400" dirty="0" smtClean="0"/>
                        <a:t>命令行）</a:t>
                      </a:r>
                      <a:endParaRPr lang="zh-CN" altLang="en-US" sz="24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交换空间</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64</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交换分区和交换文件</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en-US" altLang="zh-CN" dirty="0" smtClean="0"/>
              <a:t>Linux</a:t>
            </a:r>
            <a:r>
              <a:rPr lang="zh-CN" altLang="en-US" dirty="0" smtClean="0"/>
              <a:t>系统使用交换分区</a:t>
            </a:r>
            <a:r>
              <a:rPr lang="en-US" altLang="zh-CN" dirty="0" smtClean="0"/>
              <a:t>/</a:t>
            </a:r>
            <a:r>
              <a:rPr lang="zh-CN" altLang="en-US" dirty="0" smtClean="0"/>
              <a:t>文件实现虚拟内存技术，它是系统</a:t>
            </a:r>
            <a:r>
              <a:rPr lang="en-US" altLang="zh-CN" dirty="0" smtClean="0"/>
              <a:t>RAM</a:t>
            </a:r>
            <a:r>
              <a:rPr lang="zh-CN" altLang="en-US" dirty="0" smtClean="0"/>
              <a:t>的补充。</a:t>
            </a:r>
          </a:p>
          <a:p>
            <a:r>
              <a:rPr lang="zh-CN" altLang="en-US" dirty="0" smtClean="0"/>
              <a:t>基本设置包括： </a:t>
            </a:r>
          </a:p>
          <a:p>
            <a:pPr lvl="1"/>
            <a:r>
              <a:rPr lang="zh-CN" altLang="en-US" dirty="0" smtClean="0"/>
              <a:t>创建交换分区或者文件 </a:t>
            </a:r>
          </a:p>
          <a:p>
            <a:pPr lvl="1"/>
            <a:r>
              <a:rPr lang="zh-CN" altLang="en-US" dirty="0" smtClean="0"/>
              <a:t>使用 </a:t>
            </a:r>
            <a:r>
              <a:rPr lang="en-US" altLang="zh-CN" dirty="0" err="1" smtClean="0"/>
              <a:t>mkswap</a:t>
            </a:r>
            <a:r>
              <a:rPr lang="en-US" altLang="zh-CN" dirty="0" smtClean="0"/>
              <a:t> </a:t>
            </a:r>
            <a:r>
              <a:rPr lang="zh-CN" altLang="en-US" dirty="0" smtClean="0"/>
              <a:t>创建交换文件系统 </a:t>
            </a:r>
          </a:p>
          <a:p>
            <a:pPr lvl="1"/>
            <a:r>
              <a:rPr lang="zh-CN" altLang="en-US" dirty="0" smtClean="0"/>
              <a:t>在 </a:t>
            </a:r>
            <a:r>
              <a:rPr lang="en-US" altLang="zh-CN" dirty="0" smtClean="0"/>
              <a:t>/etc/</a:t>
            </a:r>
            <a:r>
              <a:rPr lang="en-US" altLang="zh-CN" dirty="0" err="1" smtClean="0"/>
              <a:t>fstab</a:t>
            </a:r>
            <a:r>
              <a:rPr lang="en-US" altLang="zh-CN" dirty="0" smtClean="0"/>
              <a:t> </a:t>
            </a:r>
            <a:r>
              <a:rPr lang="zh-CN" altLang="en-US" dirty="0" smtClean="0"/>
              <a:t>文件中添加适当的条目 </a:t>
            </a:r>
          </a:p>
          <a:p>
            <a:pPr lvl="1"/>
            <a:r>
              <a:rPr lang="zh-CN" altLang="en-US" dirty="0" smtClean="0"/>
              <a:t>使用 </a:t>
            </a:r>
            <a:r>
              <a:rPr lang="en-US" altLang="zh-CN" dirty="0" err="1" smtClean="0"/>
              <a:t>swapon</a:t>
            </a:r>
            <a:r>
              <a:rPr lang="en-US" altLang="zh-CN" dirty="0" smtClean="0"/>
              <a:t> -a </a:t>
            </a:r>
            <a:r>
              <a:rPr lang="zh-CN" altLang="en-US" dirty="0" smtClean="0"/>
              <a:t>激活交换空间 </a:t>
            </a:r>
          </a:p>
          <a:p>
            <a:r>
              <a:rPr lang="zh-CN" altLang="en-US" dirty="0" smtClean="0"/>
              <a:t>生成交换文件 </a:t>
            </a:r>
          </a:p>
          <a:p>
            <a:pPr lvl="1"/>
            <a:r>
              <a:rPr lang="en-US" altLang="zh-CN" dirty="0" err="1" smtClean="0"/>
              <a:t>dd</a:t>
            </a:r>
            <a:r>
              <a:rPr lang="en-US" altLang="zh-CN" dirty="0" smtClean="0"/>
              <a:t> if=/dev/zero of=/</a:t>
            </a:r>
            <a:r>
              <a:rPr lang="en-US" altLang="zh-CN" dirty="0" err="1" smtClean="0"/>
              <a:t>swapfile</a:t>
            </a:r>
            <a:r>
              <a:rPr lang="en-US" altLang="zh-CN" dirty="0" smtClean="0"/>
              <a:t> </a:t>
            </a:r>
            <a:r>
              <a:rPr lang="en-US" altLang="zh-CN" dirty="0" err="1" smtClean="0"/>
              <a:t>bs</a:t>
            </a:r>
            <a:r>
              <a:rPr lang="en-US" altLang="zh-CN" dirty="0" smtClean="0"/>
              <a:t>=1024 count=X</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dd</a:t>
            </a:r>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en-US" dirty="0" smtClean="0"/>
              <a:t>功能：从标准输入、文件或设备读取数据，依照指定的格式来转换数据， 再输出至文件、设备或标准输出。</a:t>
            </a:r>
          </a:p>
          <a:p>
            <a:r>
              <a:rPr lang="zh-CN" altLang="en-US" dirty="0" smtClean="0"/>
              <a:t>格式：</a:t>
            </a:r>
            <a:r>
              <a:rPr lang="en-US" altLang="zh-CN" dirty="0" err="1" smtClean="0">
                <a:solidFill>
                  <a:schemeClr val="accent6">
                    <a:lumMod val="75000"/>
                  </a:schemeClr>
                </a:solidFill>
              </a:rPr>
              <a:t>dd</a:t>
            </a:r>
            <a:r>
              <a:rPr lang="en-US" altLang="zh-CN" dirty="0" smtClean="0">
                <a:solidFill>
                  <a:schemeClr val="accent6">
                    <a:lumMod val="75000"/>
                  </a:schemeClr>
                </a:solidFill>
              </a:rPr>
              <a:t> &lt;</a:t>
            </a:r>
            <a:r>
              <a:rPr lang="zh-CN" altLang="en-US" dirty="0" smtClean="0">
                <a:solidFill>
                  <a:schemeClr val="accent6">
                    <a:lumMod val="75000"/>
                  </a:schemeClr>
                </a:solidFill>
              </a:rPr>
              <a:t>选项</a:t>
            </a:r>
            <a:r>
              <a:rPr lang="en-US" altLang="zh-CN" dirty="0" smtClean="0">
                <a:solidFill>
                  <a:schemeClr val="accent6">
                    <a:lumMod val="75000"/>
                  </a:schemeClr>
                </a:solidFill>
              </a:rPr>
              <a:t>=</a:t>
            </a:r>
            <a:r>
              <a:rPr lang="zh-CN" altLang="en-US" dirty="0" smtClean="0">
                <a:solidFill>
                  <a:schemeClr val="accent6">
                    <a:lumMod val="75000"/>
                  </a:schemeClr>
                </a:solidFill>
              </a:rPr>
              <a:t>值</a:t>
            </a:r>
            <a:r>
              <a:rPr lang="en-US" altLang="zh-CN" dirty="0" smtClean="0">
                <a:solidFill>
                  <a:schemeClr val="accent6">
                    <a:lumMod val="75000"/>
                  </a:schemeClr>
                </a:solidFill>
              </a:rPr>
              <a:t>&gt;</a:t>
            </a:r>
          </a:p>
          <a:p>
            <a:r>
              <a:rPr lang="zh-CN" altLang="en-US" dirty="0" smtClean="0"/>
              <a:t>常用选项</a:t>
            </a:r>
          </a:p>
          <a:p>
            <a:pPr lvl="1"/>
            <a:r>
              <a:rPr lang="en-US" altLang="zh-CN" dirty="0" smtClean="0"/>
              <a:t>if=file</a:t>
            </a:r>
            <a:r>
              <a:rPr lang="zh-CN" altLang="en-US" dirty="0" smtClean="0"/>
              <a:t>：输入文件名或设备名，确省标准输入</a:t>
            </a:r>
          </a:p>
          <a:p>
            <a:pPr lvl="1"/>
            <a:r>
              <a:rPr lang="en-US" altLang="zh-CN" dirty="0" smtClean="0"/>
              <a:t>of=file</a:t>
            </a:r>
            <a:r>
              <a:rPr lang="zh-CN" altLang="en-US" dirty="0" smtClean="0"/>
              <a:t>：输出文件名或设备名，确省标准输出</a:t>
            </a:r>
          </a:p>
          <a:p>
            <a:pPr lvl="1"/>
            <a:r>
              <a:rPr lang="en-US" altLang="zh-CN" dirty="0" err="1" smtClean="0"/>
              <a:t>bs</a:t>
            </a:r>
            <a:r>
              <a:rPr lang="en-US" altLang="zh-CN" dirty="0" smtClean="0"/>
              <a:t>=n</a:t>
            </a:r>
            <a:r>
              <a:rPr lang="zh-CN" altLang="en-US" dirty="0" smtClean="0"/>
              <a:t>：同时设置输入输出块的大小为</a:t>
            </a:r>
            <a:r>
              <a:rPr lang="en-US" altLang="zh-CN" dirty="0" smtClean="0"/>
              <a:t>n</a:t>
            </a:r>
          </a:p>
          <a:p>
            <a:pPr lvl="1"/>
            <a:r>
              <a:rPr lang="en-US" altLang="zh-CN" dirty="0" smtClean="0"/>
              <a:t>count=n</a:t>
            </a:r>
            <a:r>
              <a:rPr lang="zh-CN" altLang="en-US" dirty="0" smtClean="0"/>
              <a:t>：仅仅读取指定的</a:t>
            </a:r>
            <a:r>
              <a:rPr lang="en-US" altLang="zh-CN" dirty="0" smtClean="0"/>
              <a:t>n</a:t>
            </a:r>
            <a:r>
              <a:rPr lang="zh-CN" altLang="en-US" dirty="0" smtClean="0"/>
              <a:t>块数据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dd</a:t>
            </a:r>
            <a:r>
              <a:rPr lang="zh-CN" altLang="en-US" dirty="0" smtClean="0"/>
              <a:t>命令举例</a:t>
            </a:r>
            <a:endParaRPr lang="zh-CN" altLang="en-US" dirty="0"/>
          </a:p>
        </p:txBody>
      </p:sp>
      <p:sp>
        <p:nvSpPr>
          <p:cNvPr id="3" name="内容占位符 2"/>
          <p:cNvSpPr>
            <a:spLocks noGrp="1"/>
          </p:cNvSpPr>
          <p:nvPr>
            <p:ph idx="1"/>
          </p:nvPr>
        </p:nvSpPr>
        <p:spPr>
          <a:xfrm>
            <a:off x="457200" y="1600200"/>
            <a:ext cx="8435280" cy="4530725"/>
          </a:xfrm>
        </p:spPr>
        <p:txBody>
          <a:bodyPr/>
          <a:lstStyle/>
          <a:p>
            <a:r>
              <a:rPr lang="zh-CN" altLang="en-US" dirty="0" smtClean="0"/>
              <a:t>将软盘的内容制作成映像文件备份到硬盘</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dd</a:t>
            </a:r>
            <a:r>
              <a:rPr lang="en-US" altLang="zh-CN" dirty="0" smtClean="0">
                <a:solidFill>
                  <a:schemeClr val="accent6">
                    <a:lumMod val="75000"/>
                  </a:schemeClr>
                </a:solidFill>
              </a:rPr>
              <a:t> if=/dev/fd0</a:t>
            </a:r>
            <a:r>
              <a:rPr lang="zh-CN" altLang="en-US" dirty="0" smtClean="0">
                <a:solidFill>
                  <a:schemeClr val="accent6">
                    <a:lumMod val="75000"/>
                  </a:schemeClr>
                </a:solidFill>
              </a:rPr>
              <a:t>　</a:t>
            </a:r>
            <a:r>
              <a:rPr lang="en-US" altLang="zh-CN" dirty="0" smtClean="0">
                <a:solidFill>
                  <a:schemeClr val="accent6">
                    <a:lumMod val="75000"/>
                  </a:schemeClr>
                </a:solidFill>
              </a:rPr>
              <a:t>of=fdtemp.img</a:t>
            </a:r>
          </a:p>
          <a:p>
            <a:r>
              <a:rPr lang="zh-CN" altLang="en-US" dirty="0" smtClean="0"/>
              <a:t>将硬盘上的软盘映像文件恢复至软盘</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dd</a:t>
            </a:r>
            <a:r>
              <a:rPr lang="en-US" altLang="zh-CN" dirty="0" smtClean="0">
                <a:solidFill>
                  <a:schemeClr val="accent6">
                    <a:lumMod val="75000"/>
                  </a:schemeClr>
                </a:solidFill>
              </a:rPr>
              <a:t> if=fdtemp.img</a:t>
            </a:r>
            <a:r>
              <a:rPr lang="zh-CN" altLang="en-US" dirty="0" smtClean="0">
                <a:solidFill>
                  <a:schemeClr val="accent6">
                    <a:lumMod val="75000"/>
                  </a:schemeClr>
                </a:solidFill>
              </a:rPr>
              <a:t>　</a:t>
            </a:r>
            <a:r>
              <a:rPr lang="en-US" altLang="zh-CN" dirty="0" smtClean="0">
                <a:solidFill>
                  <a:schemeClr val="accent6">
                    <a:lumMod val="75000"/>
                  </a:schemeClr>
                </a:solidFill>
              </a:rPr>
              <a:t>of=/dev/fd0</a:t>
            </a:r>
          </a:p>
          <a:p>
            <a:r>
              <a:rPr lang="zh-CN" altLang="en-US" dirty="0" smtClean="0"/>
              <a:t>将硬盘首扇备份到文件</a:t>
            </a:r>
            <a:r>
              <a:rPr lang="en-US" altLang="zh-CN" dirty="0" smtClean="0"/>
              <a:t>bootsector.bin</a:t>
            </a:r>
            <a:r>
              <a:rPr lang="zh-CN" altLang="en-US" dirty="0" smtClean="0"/>
              <a:t>中</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dd</a:t>
            </a:r>
            <a:r>
              <a:rPr lang="en-US" altLang="zh-CN" dirty="0" smtClean="0">
                <a:solidFill>
                  <a:schemeClr val="accent6">
                    <a:lumMod val="75000"/>
                  </a:schemeClr>
                </a:solidFill>
              </a:rPr>
              <a:t> if=/dev/</a:t>
            </a:r>
            <a:r>
              <a:rPr lang="en-US" altLang="zh-CN" dirty="0" err="1" smtClean="0">
                <a:solidFill>
                  <a:schemeClr val="accent6">
                    <a:lumMod val="75000"/>
                  </a:schemeClr>
                </a:solidFill>
              </a:rPr>
              <a:t>sda</a:t>
            </a:r>
            <a:r>
              <a:rPr lang="en-US" altLang="zh-CN" dirty="0" smtClean="0">
                <a:solidFill>
                  <a:schemeClr val="accent6">
                    <a:lumMod val="75000"/>
                  </a:schemeClr>
                </a:solidFill>
              </a:rPr>
              <a:t> of=bootsector.bin </a:t>
            </a:r>
            <a:r>
              <a:rPr lang="en-US" altLang="zh-CN" dirty="0" err="1" smtClean="0">
                <a:solidFill>
                  <a:schemeClr val="accent6">
                    <a:lumMod val="75000"/>
                  </a:schemeClr>
                </a:solidFill>
              </a:rPr>
              <a:t>bs</a:t>
            </a:r>
            <a:r>
              <a:rPr lang="en-US" altLang="zh-CN" dirty="0" smtClean="0">
                <a:solidFill>
                  <a:schemeClr val="accent6">
                    <a:lumMod val="75000"/>
                  </a:schemeClr>
                </a:solidFill>
              </a:rPr>
              <a:t>=512 count=1</a:t>
            </a:r>
          </a:p>
          <a:p>
            <a:r>
              <a:rPr lang="zh-CN" altLang="en-US" dirty="0" smtClean="0"/>
              <a:t>创建一个</a:t>
            </a:r>
            <a:r>
              <a:rPr lang="en-US" altLang="zh-CN" dirty="0" smtClean="0"/>
              <a:t>800MB</a:t>
            </a:r>
            <a:r>
              <a:rPr lang="zh-CN" altLang="en-US" dirty="0" smtClean="0"/>
              <a:t>的交换文件</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dd</a:t>
            </a:r>
            <a:r>
              <a:rPr lang="en-US" altLang="zh-CN" dirty="0" smtClean="0">
                <a:solidFill>
                  <a:schemeClr val="accent6">
                    <a:lumMod val="75000"/>
                  </a:schemeClr>
                </a:solidFill>
              </a:rPr>
              <a:t> if=/dev/zero of=/</a:t>
            </a:r>
            <a:r>
              <a:rPr lang="en-US" altLang="zh-CN" dirty="0" err="1" smtClean="0">
                <a:solidFill>
                  <a:schemeClr val="accent6">
                    <a:lumMod val="75000"/>
                  </a:schemeClr>
                </a:solidFill>
              </a:rPr>
              <a:t>swapfile</a:t>
            </a:r>
            <a:r>
              <a:rPr lang="en-US" altLang="zh-CN" dirty="0" smtClean="0">
                <a:solidFill>
                  <a:schemeClr val="accent6">
                    <a:lumMod val="75000"/>
                  </a:schemeClr>
                </a:solidFill>
              </a:rPr>
              <a:t> </a:t>
            </a:r>
            <a:r>
              <a:rPr lang="en-US" altLang="zh-CN" dirty="0" err="1" smtClean="0">
                <a:solidFill>
                  <a:schemeClr val="accent6">
                    <a:lumMod val="75000"/>
                  </a:schemeClr>
                </a:solidFill>
              </a:rPr>
              <a:t>bs</a:t>
            </a:r>
            <a:r>
              <a:rPr lang="en-US" altLang="zh-CN" dirty="0" smtClean="0">
                <a:solidFill>
                  <a:schemeClr val="accent6">
                    <a:lumMod val="75000"/>
                  </a:schemeClr>
                </a:solidFill>
              </a:rPr>
              <a:t>=4096 count=200000</a:t>
            </a:r>
            <a:endParaRPr lang="zh-CN" altLang="en-US" dirty="0" smtClean="0">
              <a:solidFill>
                <a:schemeClr val="accent6">
                  <a:lumMod val="75000"/>
                </a:schemeClr>
              </a:solidFill>
            </a:endParaRPr>
          </a:p>
          <a:p>
            <a:pPr lvl="1">
              <a:buNone/>
            </a:pP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 2/3/4</a:t>
            </a:r>
            <a:r>
              <a:rPr lang="zh-CN" altLang="en-US" dirty="0" smtClean="0"/>
              <a:t>文件系统管理</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68</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创建文件系统</a:t>
            </a:r>
            <a:endParaRPr lang="zh-CN" altLang="en-US" dirty="0"/>
          </a:p>
        </p:txBody>
      </p:sp>
      <p:sp>
        <p:nvSpPr>
          <p:cNvPr id="3" name="内容占位符 2"/>
          <p:cNvSpPr>
            <a:spLocks noGrp="1"/>
          </p:cNvSpPr>
          <p:nvPr>
            <p:ph idx="1"/>
          </p:nvPr>
        </p:nvSpPr>
        <p:spPr/>
        <p:txBody>
          <a:bodyPr/>
          <a:lstStyle/>
          <a:p>
            <a:pPr>
              <a:lnSpc>
                <a:spcPct val="93000"/>
              </a:lnSpc>
            </a:pPr>
            <a:r>
              <a:rPr lang="zh-CN" altLang="en-GB" dirty="0" smtClean="0"/>
              <a:t>前端命令</a:t>
            </a:r>
            <a:r>
              <a:rPr lang="en-GB" altLang="zh-CN" dirty="0" err="1" smtClean="0"/>
              <a:t>mkfs</a:t>
            </a:r>
            <a:r>
              <a:rPr lang="zh-CN" altLang="en-GB" dirty="0" smtClean="0"/>
              <a:t>的格式</a:t>
            </a:r>
          </a:p>
          <a:p>
            <a:pPr lvl="1">
              <a:lnSpc>
                <a:spcPct val="93000"/>
              </a:lnSpc>
              <a:buNone/>
            </a:pPr>
            <a:r>
              <a:rPr lang="en-GB" altLang="zh-CN" dirty="0" smtClean="0"/>
              <a:t># </a:t>
            </a:r>
            <a:r>
              <a:rPr lang="en-GB" altLang="zh-CN" dirty="0" err="1" smtClean="0"/>
              <a:t>mkfs</a:t>
            </a:r>
            <a:r>
              <a:rPr lang="en-GB" altLang="zh-CN" dirty="0" smtClean="0"/>
              <a:t> </a:t>
            </a:r>
            <a:r>
              <a:rPr lang="en-GB" altLang="zh-CN" dirty="0" smtClean="0">
                <a:latin typeface="Helvetica"/>
              </a:rPr>
              <a:t>-</a:t>
            </a:r>
            <a:r>
              <a:rPr lang="en-GB" altLang="zh-CN" dirty="0" smtClean="0"/>
              <a:t>t &lt;</a:t>
            </a:r>
            <a:r>
              <a:rPr lang="en-GB" altLang="zh-CN" dirty="0" err="1" smtClean="0"/>
              <a:t>fstype</a:t>
            </a:r>
            <a:r>
              <a:rPr lang="en-GB" altLang="zh-CN" dirty="0" smtClean="0"/>
              <a:t>&gt; </a:t>
            </a:r>
            <a:r>
              <a:rPr lang="en-GB" altLang="zh-CN" dirty="0" smtClean="0">
                <a:latin typeface="Helvetica"/>
              </a:rPr>
              <a:t>-</a:t>
            </a:r>
            <a:r>
              <a:rPr lang="en-GB" altLang="zh-CN" dirty="0" smtClean="0"/>
              <a:t>c  </a:t>
            </a:r>
            <a:r>
              <a:rPr lang="en-US" altLang="zh-CN" dirty="0" smtClean="0"/>
              <a:t>&lt;</a:t>
            </a:r>
            <a:r>
              <a:rPr lang="zh-CN" altLang="en-GB" dirty="0" smtClean="0"/>
              <a:t>分区设备名</a:t>
            </a:r>
            <a:r>
              <a:rPr lang="en-US" altLang="zh-CN" dirty="0" smtClean="0"/>
              <a:t>&gt;</a:t>
            </a:r>
            <a:endParaRPr lang="zh-CN" altLang="en-GB" dirty="0" smtClean="0"/>
          </a:p>
          <a:p>
            <a:pPr lvl="2"/>
            <a:r>
              <a:rPr lang="en-GB" altLang="zh-CN" dirty="0" smtClean="0"/>
              <a:t>-t </a:t>
            </a:r>
            <a:r>
              <a:rPr lang="en-GB" altLang="zh-CN" dirty="0" err="1" smtClean="0"/>
              <a:t>fstype</a:t>
            </a:r>
            <a:r>
              <a:rPr lang="en-GB" altLang="zh-CN" dirty="0" smtClean="0"/>
              <a:t>：</a:t>
            </a:r>
            <a:r>
              <a:rPr lang="zh-CN" altLang="en-GB" dirty="0" smtClean="0"/>
              <a:t>指定文件系统类型</a:t>
            </a:r>
          </a:p>
          <a:p>
            <a:pPr lvl="2"/>
            <a:r>
              <a:rPr lang="zh-CN" altLang="en-GB" dirty="0" smtClean="0"/>
              <a:t>-</a:t>
            </a:r>
            <a:r>
              <a:rPr lang="en-GB" altLang="zh-CN" dirty="0" smtClean="0"/>
              <a:t>c：</a:t>
            </a:r>
            <a:r>
              <a:rPr lang="zh-CN" altLang="en-GB" dirty="0" smtClean="0"/>
              <a:t>建立文件系统前先检测有无坏块</a:t>
            </a:r>
          </a:p>
          <a:p>
            <a:pPr>
              <a:lnSpc>
                <a:spcPct val="93000"/>
              </a:lnSpc>
            </a:pPr>
            <a:r>
              <a:rPr lang="zh-CN" altLang="en-GB" dirty="0" smtClean="0"/>
              <a:t>举例</a:t>
            </a:r>
          </a:p>
          <a:p>
            <a:pPr lvl="1">
              <a:lnSpc>
                <a:spcPct val="93000"/>
              </a:lnSpc>
              <a:buNone/>
            </a:pPr>
            <a:r>
              <a:rPr lang="zh-CN" altLang="en-GB" dirty="0" smtClean="0">
                <a:solidFill>
                  <a:schemeClr val="accent6">
                    <a:lumMod val="75000"/>
                  </a:schemeClr>
                </a:solidFill>
              </a:rPr>
              <a:t># </a:t>
            </a:r>
            <a:r>
              <a:rPr lang="en-GB" altLang="zh-CN" dirty="0" err="1" smtClean="0">
                <a:solidFill>
                  <a:schemeClr val="accent6">
                    <a:lumMod val="75000"/>
                  </a:schemeClr>
                </a:solidFill>
              </a:rPr>
              <a:t>mkfs</a:t>
            </a:r>
            <a:r>
              <a:rPr lang="en-GB" altLang="zh-CN" dirty="0" smtClean="0">
                <a:solidFill>
                  <a:schemeClr val="accent6">
                    <a:lumMod val="75000"/>
                  </a:schemeClr>
                </a:solidFill>
              </a:rPr>
              <a:t> </a:t>
            </a:r>
            <a:r>
              <a:rPr lang="en-GB" altLang="zh-CN" dirty="0" smtClean="0">
                <a:solidFill>
                  <a:schemeClr val="accent6">
                    <a:lumMod val="75000"/>
                  </a:schemeClr>
                </a:solidFill>
                <a:latin typeface="Helvetica"/>
              </a:rPr>
              <a:t>-</a:t>
            </a:r>
            <a:r>
              <a:rPr lang="en-GB" altLang="zh-CN" dirty="0" smtClean="0">
                <a:solidFill>
                  <a:schemeClr val="accent6">
                    <a:lumMod val="75000"/>
                  </a:schemeClr>
                </a:solidFill>
              </a:rPr>
              <a:t>t ext3 </a:t>
            </a:r>
            <a:r>
              <a:rPr lang="en-GB" altLang="zh-CN" dirty="0" smtClean="0">
                <a:solidFill>
                  <a:schemeClr val="accent6">
                    <a:lumMod val="75000"/>
                  </a:schemeClr>
                </a:solidFill>
                <a:latin typeface="Helvetica"/>
              </a:rPr>
              <a:t>-</a:t>
            </a:r>
            <a:r>
              <a:rPr lang="en-GB" altLang="zh-CN" dirty="0" smtClean="0">
                <a:solidFill>
                  <a:schemeClr val="accent6">
                    <a:lumMod val="75000"/>
                  </a:schemeClr>
                </a:solidFill>
              </a:rPr>
              <a:t>c /dev/hda2</a:t>
            </a:r>
          </a:p>
          <a:p>
            <a:pPr lvl="1">
              <a:buNone/>
            </a:pPr>
            <a:r>
              <a:rPr lang="en-GB" altLang="zh-CN" dirty="0" smtClean="0">
                <a:solidFill>
                  <a:schemeClr val="accent6">
                    <a:lumMod val="75000"/>
                  </a:schemeClr>
                </a:solidFill>
              </a:rPr>
              <a:t># </a:t>
            </a:r>
            <a:r>
              <a:rPr lang="en-GB" altLang="zh-CN" dirty="0" err="1" smtClean="0">
                <a:solidFill>
                  <a:schemeClr val="accent6">
                    <a:lumMod val="75000"/>
                  </a:schemeClr>
                </a:solidFill>
              </a:rPr>
              <a:t>mkfs</a:t>
            </a:r>
            <a:r>
              <a:rPr lang="en-GB" altLang="zh-CN" dirty="0" smtClean="0">
                <a:solidFill>
                  <a:schemeClr val="accent6">
                    <a:lumMod val="75000"/>
                  </a:schemeClr>
                </a:solidFill>
              </a:rPr>
              <a:t> </a:t>
            </a:r>
            <a:r>
              <a:rPr lang="en-GB" altLang="zh-CN" dirty="0" smtClean="0">
                <a:solidFill>
                  <a:schemeClr val="accent6">
                    <a:lumMod val="75000"/>
                  </a:schemeClr>
                </a:solidFill>
                <a:latin typeface="Helvetica"/>
              </a:rPr>
              <a:t>-</a:t>
            </a:r>
            <a:r>
              <a:rPr lang="en-GB" altLang="zh-CN" dirty="0" smtClean="0">
                <a:solidFill>
                  <a:schemeClr val="accent6">
                    <a:lumMod val="75000"/>
                  </a:schemeClr>
                </a:solidFill>
              </a:rPr>
              <a:t>t </a:t>
            </a:r>
            <a:r>
              <a:rPr lang="en-GB" altLang="zh-CN" dirty="0" err="1" smtClean="0">
                <a:solidFill>
                  <a:schemeClr val="accent6">
                    <a:lumMod val="75000"/>
                  </a:schemeClr>
                </a:solidFill>
              </a:rPr>
              <a:t>vfat</a:t>
            </a:r>
            <a:r>
              <a:rPr lang="en-GB" altLang="zh-CN" dirty="0" smtClean="0">
                <a:solidFill>
                  <a:schemeClr val="accent6">
                    <a:lumMod val="75000"/>
                  </a:schemeClr>
                </a:solidFill>
              </a:rPr>
              <a:t> /dev/hdb2</a:t>
            </a:r>
            <a:endParaRPr lang="en-US" altLang="zh-CN" dirty="0" smtClean="0">
              <a:solidFill>
                <a:schemeClr val="accent6">
                  <a:lumMod val="75000"/>
                </a:schemeClr>
              </a:solidFill>
            </a:endParaRPr>
          </a:p>
          <a:p>
            <a:pPr lvl="1">
              <a:buNone/>
            </a:pPr>
            <a:r>
              <a:rPr lang="en-GB" altLang="zh-CN" dirty="0" smtClean="0">
                <a:solidFill>
                  <a:schemeClr val="accent6">
                    <a:lumMod val="75000"/>
                  </a:schemeClr>
                </a:solidFill>
              </a:rPr>
              <a:t># mke2fs </a:t>
            </a:r>
            <a:r>
              <a:rPr lang="en-GB" altLang="zh-CN" dirty="0" smtClean="0">
                <a:solidFill>
                  <a:schemeClr val="accent6">
                    <a:lumMod val="75000"/>
                  </a:schemeClr>
                </a:solidFill>
                <a:latin typeface="Helvetica"/>
              </a:rPr>
              <a:t>-</a:t>
            </a:r>
            <a:r>
              <a:rPr lang="en-GB" altLang="zh-CN" dirty="0" smtClean="0">
                <a:solidFill>
                  <a:schemeClr val="accent6">
                    <a:lumMod val="75000"/>
                  </a:schemeClr>
                </a:solidFill>
              </a:rPr>
              <a:t>c /dev/hda2</a:t>
            </a:r>
          </a:p>
          <a:p>
            <a:pPr lvl="1">
              <a:buNone/>
            </a:pPr>
            <a:r>
              <a:rPr lang="zh-CN" altLang="en-GB" dirty="0" smtClean="0">
                <a:solidFill>
                  <a:schemeClr val="accent6">
                    <a:lumMod val="75000"/>
                  </a:schemeClr>
                </a:solidFill>
              </a:rPr>
              <a:t># </a:t>
            </a:r>
            <a:r>
              <a:rPr lang="en-GB" altLang="zh-CN" dirty="0" smtClean="0">
                <a:solidFill>
                  <a:schemeClr val="accent6">
                    <a:lumMod val="75000"/>
                  </a:schemeClr>
                </a:solidFill>
              </a:rPr>
              <a:t>mkfs.ext4 /dev/sda1</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主引导记录</a:t>
            </a:r>
            <a:r>
              <a:rPr lang="en-US" altLang="zh-CN" sz="4000" dirty="0" smtClean="0"/>
              <a:t/>
            </a:r>
            <a:br>
              <a:rPr lang="en-US" altLang="zh-CN" sz="4000" dirty="0" smtClean="0"/>
            </a:br>
            <a:r>
              <a:rPr lang="zh-CN" altLang="en-US" sz="4000" dirty="0" smtClean="0"/>
              <a:t>（</a:t>
            </a:r>
            <a:r>
              <a:rPr lang="en-US" altLang="zh-CN" sz="4000" dirty="0" smtClean="0"/>
              <a:t> Main Boot Record</a:t>
            </a:r>
            <a:r>
              <a:rPr lang="zh-CN" altLang="en-US" sz="4000" dirty="0" smtClean="0"/>
              <a:t>， </a:t>
            </a:r>
            <a:r>
              <a:rPr lang="en-US" altLang="zh-CN" sz="4000" dirty="0" smtClean="0"/>
              <a:t>MBR</a:t>
            </a:r>
            <a:r>
              <a:rPr lang="zh-CN" altLang="en-US" sz="4000" dirty="0" smtClean="0"/>
              <a:t>）</a:t>
            </a:r>
            <a:endParaRPr lang="zh-CN" altLang="en-US" sz="4000" dirty="0"/>
          </a:p>
        </p:txBody>
      </p:sp>
      <p:sp>
        <p:nvSpPr>
          <p:cNvPr id="3" name="内容占位符 2"/>
          <p:cNvSpPr>
            <a:spLocks noGrp="1"/>
          </p:cNvSpPr>
          <p:nvPr>
            <p:ph idx="1"/>
          </p:nvPr>
        </p:nvSpPr>
        <p:spPr>
          <a:xfrm>
            <a:off x="457200" y="1628800"/>
            <a:ext cx="8229600" cy="4502125"/>
          </a:xfrm>
        </p:spPr>
        <p:txBody>
          <a:bodyPr/>
          <a:lstStyle/>
          <a:p>
            <a:r>
              <a:rPr lang="en-US" altLang="zh-CN" sz="2800" dirty="0" smtClean="0"/>
              <a:t>MBR</a:t>
            </a:r>
            <a:r>
              <a:rPr lang="zh-CN" altLang="en-US" sz="2800" dirty="0" smtClean="0"/>
              <a:t>位于硬盘的</a:t>
            </a:r>
            <a:r>
              <a:rPr lang="en-US" altLang="zh-CN" sz="2800" dirty="0" smtClean="0"/>
              <a:t>0</a:t>
            </a:r>
            <a:r>
              <a:rPr lang="zh-CN" altLang="en-US" sz="2800" dirty="0" smtClean="0"/>
              <a:t>磁道</a:t>
            </a:r>
            <a:r>
              <a:rPr lang="en-US" altLang="zh-CN" sz="2800" dirty="0" smtClean="0"/>
              <a:t>0</a:t>
            </a:r>
            <a:r>
              <a:rPr lang="zh-CN" altLang="en-US" sz="2800" dirty="0" smtClean="0"/>
              <a:t>柱面</a:t>
            </a:r>
            <a:r>
              <a:rPr lang="en-US" altLang="zh-CN" sz="2800" dirty="0" smtClean="0"/>
              <a:t>1</a:t>
            </a:r>
            <a:r>
              <a:rPr lang="zh-CN" altLang="en-US" sz="2800" dirty="0" smtClean="0"/>
              <a:t>扇区</a:t>
            </a:r>
            <a:r>
              <a:rPr lang="en-US" altLang="zh-CN" sz="2800" dirty="0" smtClean="0"/>
              <a:t>【512</a:t>
            </a:r>
            <a:r>
              <a:rPr lang="zh-CN" altLang="en-US" sz="2800" dirty="0" smtClean="0"/>
              <a:t>字节</a:t>
            </a:r>
            <a:r>
              <a:rPr lang="en-US" altLang="zh-CN" sz="2800" dirty="0" smtClean="0"/>
              <a:t>】</a:t>
            </a:r>
          </a:p>
          <a:p>
            <a:pPr lvl="1"/>
            <a:r>
              <a:rPr lang="zh-CN" altLang="en-US" sz="2400" dirty="0" smtClean="0"/>
              <a:t>装载操作系统的硬盘引导程序</a:t>
            </a:r>
            <a:r>
              <a:rPr lang="en-US" altLang="zh-CN" sz="2400" dirty="0" smtClean="0"/>
              <a:t>【446</a:t>
            </a:r>
            <a:r>
              <a:rPr lang="zh-CN" altLang="en-US" sz="2400" dirty="0" smtClean="0"/>
              <a:t>字节</a:t>
            </a:r>
            <a:r>
              <a:rPr lang="en-US" altLang="zh-CN" sz="2400" dirty="0" smtClean="0"/>
              <a:t>】</a:t>
            </a:r>
            <a:endParaRPr lang="zh-CN" altLang="en-US" sz="2400" dirty="0" smtClean="0"/>
          </a:p>
          <a:p>
            <a:pPr lvl="1"/>
            <a:r>
              <a:rPr lang="zh-CN" altLang="en-US" sz="2400" dirty="0" smtClean="0"/>
              <a:t>硬盘分区表</a:t>
            </a:r>
            <a:r>
              <a:rPr lang="en-US" altLang="zh-CN" sz="2400" dirty="0" smtClean="0"/>
              <a:t> (Disk Partition Table, DPT) 【64</a:t>
            </a:r>
            <a:r>
              <a:rPr lang="zh-CN" altLang="en-US" sz="2400" dirty="0" smtClean="0"/>
              <a:t>字节</a:t>
            </a:r>
            <a:r>
              <a:rPr lang="en-US" altLang="zh-CN" sz="2400" dirty="0" smtClean="0"/>
              <a:t>】</a:t>
            </a:r>
          </a:p>
          <a:p>
            <a:pPr lvl="2"/>
            <a:r>
              <a:rPr lang="zh-CN" altLang="en-US" sz="2000" dirty="0" smtClean="0"/>
              <a:t>分区</a:t>
            </a:r>
            <a:r>
              <a:rPr lang="en-US" altLang="zh-CN" sz="2000" dirty="0" smtClean="0"/>
              <a:t>ID</a:t>
            </a:r>
            <a:r>
              <a:rPr lang="zh-CN" altLang="en-US" sz="2000" dirty="0" smtClean="0"/>
              <a:t>或者类型 </a:t>
            </a:r>
          </a:p>
          <a:p>
            <a:pPr lvl="2"/>
            <a:r>
              <a:rPr lang="zh-CN" altLang="en-US" sz="2000" dirty="0" smtClean="0"/>
              <a:t>分区起始磁道 </a:t>
            </a:r>
          </a:p>
          <a:p>
            <a:pPr lvl="2"/>
            <a:r>
              <a:rPr lang="zh-CN" altLang="en-US" sz="2000" dirty="0" smtClean="0"/>
              <a:t>分区磁道数</a:t>
            </a:r>
            <a:endParaRPr lang="en-US" altLang="zh-CN" sz="2000" dirty="0" smtClean="0"/>
          </a:p>
          <a:p>
            <a:pPr lvl="1"/>
            <a:r>
              <a:rPr lang="zh-CN" altLang="en-US" sz="2400" dirty="0" smtClean="0"/>
              <a:t>最后两个字节“</a:t>
            </a:r>
            <a:r>
              <a:rPr lang="en-US" altLang="zh-CN" sz="2400" dirty="0" smtClean="0"/>
              <a:t>55</a:t>
            </a:r>
            <a:r>
              <a:rPr lang="zh-CN" altLang="en-US" sz="2400" dirty="0" smtClean="0"/>
              <a:t>，</a:t>
            </a:r>
            <a:r>
              <a:rPr lang="en-US" altLang="zh-CN" sz="2400" dirty="0" smtClean="0"/>
              <a:t>AA”</a:t>
            </a:r>
            <a:r>
              <a:rPr lang="zh-CN" altLang="en-US" sz="2400" dirty="0" smtClean="0"/>
              <a:t>是分区的结束标志</a:t>
            </a:r>
          </a:p>
          <a:p>
            <a:r>
              <a:rPr lang="en-US" altLang="zh-CN" sz="2800" dirty="0" smtClean="0"/>
              <a:t>MBR</a:t>
            </a:r>
            <a:r>
              <a:rPr lang="zh-CN" altLang="en-US" sz="2800" dirty="0" smtClean="0"/>
              <a:t>是由分区程序（如</a:t>
            </a:r>
            <a:r>
              <a:rPr lang="en-US" altLang="zh-CN" sz="2800" dirty="0" err="1" smtClean="0"/>
              <a:t>fdisk</a:t>
            </a:r>
            <a:r>
              <a:rPr lang="zh-CN" altLang="en-US" sz="2800" dirty="0" smtClean="0"/>
              <a:t>）所产生的</a:t>
            </a:r>
            <a:endParaRPr lang="en-US" altLang="zh-CN" sz="2800" dirty="0" smtClean="0"/>
          </a:p>
          <a:p>
            <a:pPr lvl="1"/>
            <a:r>
              <a:rPr lang="zh-CN" altLang="en-US" sz="2400" dirty="0" smtClean="0"/>
              <a:t>不依赖任何操作系统</a:t>
            </a:r>
            <a:endParaRPr lang="en-US" altLang="zh-CN" sz="2400" dirty="0" smtClean="0"/>
          </a:p>
          <a:p>
            <a:pPr lvl="1"/>
            <a:r>
              <a:rPr lang="zh-CN" altLang="en-US" sz="2400" dirty="0" smtClean="0"/>
              <a:t>硬盘引导程序是可以改变的，从而实现多系统共存。</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检查文件系统</a:t>
            </a:r>
            <a:endParaRPr lang="zh-CN" altLang="en-US" dirty="0"/>
          </a:p>
        </p:txBody>
      </p:sp>
      <p:sp>
        <p:nvSpPr>
          <p:cNvPr id="3" name="内容占位符 2"/>
          <p:cNvSpPr>
            <a:spLocks noGrp="1"/>
          </p:cNvSpPr>
          <p:nvPr>
            <p:ph idx="1"/>
          </p:nvPr>
        </p:nvSpPr>
        <p:spPr/>
        <p:txBody>
          <a:bodyPr/>
          <a:lstStyle/>
          <a:p>
            <a:r>
              <a:rPr lang="en-US" altLang="zh-CN" dirty="0" err="1" smtClean="0"/>
              <a:t>fsck</a:t>
            </a:r>
            <a:r>
              <a:rPr lang="zh-CN" altLang="en-US" dirty="0" smtClean="0"/>
              <a:t>是操作系统扫描文件系统内容检查内部一致性的工具。</a:t>
            </a:r>
            <a:endParaRPr lang="en-US" altLang="zh-CN" dirty="0" smtClean="0"/>
          </a:p>
          <a:p>
            <a:r>
              <a:rPr lang="zh-CN" altLang="en-US" dirty="0" smtClean="0"/>
              <a:t>主要功能</a:t>
            </a:r>
          </a:p>
          <a:p>
            <a:pPr lvl="1"/>
            <a:r>
              <a:rPr lang="zh-CN" altLang="en-US" dirty="0" smtClean="0"/>
              <a:t>检测并修正链接中断的目录</a:t>
            </a:r>
          </a:p>
          <a:p>
            <a:pPr lvl="1"/>
            <a:r>
              <a:rPr lang="zh-CN" altLang="en-US" dirty="0" smtClean="0"/>
              <a:t>检测并修正错误时间标记</a:t>
            </a:r>
          </a:p>
          <a:p>
            <a:pPr lvl="1"/>
            <a:r>
              <a:rPr lang="zh-CN" altLang="en-US" dirty="0" smtClean="0"/>
              <a:t>检测并修正指向错误磁盘区域的</a:t>
            </a:r>
            <a:r>
              <a:rPr lang="en-US" altLang="zh-CN" dirty="0" err="1" smtClean="0"/>
              <a:t>i</a:t>
            </a:r>
            <a:r>
              <a:rPr lang="en-US" altLang="zh-CN" dirty="0" smtClean="0"/>
              <a:t>-node</a:t>
            </a:r>
          </a:p>
          <a:p>
            <a:r>
              <a:rPr lang="zh-CN" altLang="en-US" dirty="0" smtClean="0"/>
              <a:t>命令格式</a:t>
            </a:r>
            <a:endParaRPr lang="en-US" altLang="zh-CN" dirty="0" smtClean="0"/>
          </a:p>
          <a:p>
            <a:pPr lvl="1"/>
            <a:r>
              <a:rPr lang="en-US" altLang="zh-CN" dirty="0" err="1" smtClean="0"/>
              <a:t>fsck</a:t>
            </a:r>
            <a:r>
              <a:rPr lang="en-US" altLang="zh-CN" dirty="0" smtClean="0"/>
              <a:t> [</a:t>
            </a:r>
            <a:r>
              <a:rPr lang="zh-CN" altLang="en-US" dirty="0" smtClean="0"/>
              <a:t>选项</a:t>
            </a:r>
            <a:r>
              <a:rPr lang="en-US" altLang="zh-CN" dirty="0" smtClean="0"/>
              <a:t>][-t </a:t>
            </a:r>
            <a:r>
              <a:rPr lang="zh-CN" altLang="en-US" dirty="0" smtClean="0"/>
              <a:t>文件系统类型</a:t>
            </a:r>
            <a:r>
              <a:rPr lang="en-US" altLang="zh-CN" dirty="0" smtClean="0"/>
              <a:t>] &lt;</a:t>
            </a:r>
            <a:r>
              <a:rPr lang="zh-CN" altLang="en-US" dirty="0" smtClean="0"/>
              <a:t>设备名</a:t>
            </a:r>
            <a:r>
              <a:rPr lang="en-US" altLang="zh-CN" dirty="0" smtClean="0"/>
              <a:t>&gt; [</a:t>
            </a:r>
            <a:r>
              <a:rPr lang="zh-CN" altLang="en-US" dirty="0" smtClean="0"/>
              <a:t>特定文件系统的附加选项</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检查文件系统（续）</a:t>
            </a:r>
            <a:endParaRPr lang="zh-CN" altLang="en-US" dirty="0"/>
          </a:p>
        </p:txBody>
      </p:sp>
      <p:sp>
        <p:nvSpPr>
          <p:cNvPr id="3" name="内容占位符 2"/>
          <p:cNvSpPr>
            <a:spLocks noGrp="1"/>
          </p:cNvSpPr>
          <p:nvPr>
            <p:ph idx="1"/>
          </p:nvPr>
        </p:nvSpPr>
        <p:spPr/>
        <p:txBody>
          <a:bodyPr/>
          <a:lstStyle/>
          <a:p>
            <a:r>
              <a:rPr lang="en-US" altLang="zh-CN" dirty="0" err="1" smtClean="0"/>
              <a:t>fsck</a:t>
            </a:r>
            <a:r>
              <a:rPr lang="zh-CN" altLang="en-US" dirty="0" smtClean="0"/>
              <a:t>举例</a:t>
            </a:r>
            <a:endParaRPr lang="en-US" altLang="zh-CN" dirty="0" smtClean="0"/>
          </a:p>
          <a:p>
            <a:pPr lvl="1"/>
            <a:r>
              <a:rPr lang="zh-CN" altLang="en-US" dirty="0" smtClean="0"/>
              <a:t>检查文件系统，对所有问题回答“</a:t>
            </a:r>
            <a:r>
              <a:rPr lang="en-US" altLang="zh-CN" dirty="0" smtClean="0"/>
              <a:t>yes”</a:t>
            </a: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fsck</a:t>
            </a:r>
            <a:r>
              <a:rPr lang="en-US" altLang="zh-CN" dirty="0" smtClean="0">
                <a:solidFill>
                  <a:schemeClr val="accent6">
                    <a:lumMod val="75000"/>
                  </a:schemeClr>
                </a:solidFill>
              </a:rPr>
              <a:t> -t ext4 /dev/sdb2</a:t>
            </a:r>
          </a:p>
          <a:p>
            <a:pPr lvl="1"/>
            <a:r>
              <a:rPr lang="zh-CN" altLang="en-US" dirty="0" smtClean="0"/>
              <a:t>自动检查并修复文件系统</a:t>
            </a:r>
          </a:p>
          <a:p>
            <a:pPr lvl="1">
              <a:buNone/>
            </a:pPr>
            <a:r>
              <a:rPr lang="en-US" altLang="zh-CN" dirty="0" smtClean="0">
                <a:solidFill>
                  <a:schemeClr val="accent6">
                    <a:lumMod val="75000"/>
                  </a:schemeClr>
                </a:solidFill>
              </a:rPr>
              <a:t>#  e2fsck  -p  /dev/sda5 </a:t>
            </a:r>
          </a:p>
          <a:p>
            <a:pPr lvl="1"/>
            <a:r>
              <a:rPr lang="zh-CN" altLang="en-US" dirty="0" smtClean="0"/>
              <a:t>强制进行文件系统检查，标识损坏区块，对所有问题回答“</a:t>
            </a:r>
            <a:r>
              <a:rPr lang="en-US" altLang="zh-CN" dirty="0" smtClean="0"/>
              <a:t>yes”</a:t>
            </a:r>
          </a:p>
          <a:p>
            <a:pPr lvl="1">
              <a:buNone/>
            </a:pPr>
            <a:r>
              <a:rPr lang="en-US" altLang="zh-CN" dirty="0" smtClean="0">
                <a:solidFill>
                  <a:schemeClr val="accent6">
                    <a:lumMod val="75000"/>
                  </a:schemeClr>
                </a:solidFill>
              </a:rPr>
              <a:t>#  fsck.ext3  -f  -y  /dev/hda2</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检查文件系统注意事项</a:t>
            </a:r>
            <a:endParaRPr lang="zh-CN" altLang="en-US" dirty="0"/>
          </a:p>
        </p:txBody>
      </p:sp>
      <p:sp>
        <p:nvSpPr>
          <p:cNvPr id="3" name="内容占位符 2"/>
          <p:cNvSpPr>
            <a:spLocks noGrp="1"/>
          </p:cNvSpPr>
          <p:nvPr>
            <p:ph idx="1"/>
          </p:nvPr>
        </p:nvSpPr>
        <p:spPr/>
        <p:txBody>
          <a:bodyPr/>
          <a:lstStyle/>
          <a:p>
            <a:r>
              <a:rPr lang="zh-CN" altLang="en-US" dirty="0" smtClean="0"/>
              <a:t>一般情况下，无需用户手动执行</a:t>
            </a:r>
            <a:r>
              <a:rPr lang="en-US" altLang="zh-CN" dirty="0" err="1" smtClean="0"/>
              <a:t>fsck</a:t>
            </a:r>
            <a:r>
              <a:rPr lang="zh-CN" altLang="en-US" dirty="0" smtClean="0"/>
              <a:t>命令。</a:t>
            </a:r>
          </a:p>
          <a:p>
            <a:r>
              <a:rPr lang="zh-CN" altLang="en-US" dirty="0" smtClean="0"/>
              <a:t>在系统启动过程中， 一旦系统检测到了不一致就会自动运行</a:t>
            </a:r>
            <a:r>
              <a:rPr lang="en-US" altLang="zh-CN" dirty="0" err="1" smtClean="0"/>
              <a:t>fsck</a:t>
            </a:r>
            <a:r>
              <a:rPr lang="zh-CN" altLang="en-US" dirty="0" smtClean="0"/>
              <a:t>命令。</a:t>
            </a:r>
          </a:p>
          <a:p>
            <a:r>
              <a:rPr lang="zh-CN" altLang="en-US" dirty="0" smtClean="0"/>
              <a:t>手动执行</a:t>
            </a:r>
            <a:r>
              <a:rPr lang="en-US" altLang="zh-CN" dirty="0" err="1" smtClean="0"/>
              <a:t>fsck</a:t>
            </a:r>
            <a:r>
              <a:rPr lang="zh-CN" altLang="en-US" dirty="0" smtClean="0"/>
              <a:t>命令，应该在单用户模式且文件系统被卸装的情况下进行。</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显示和调整文件系统属性</a:t>
            </a:r>
            <a:endParaRPr lang="zh-CN" altLang="en-US" dirty="0"/>
          </a:p>
        </p:txBody>
      </p:sp>
      <p:sp>
        <p:nvSpPr>
          <p:cNvPr id="3" name="内容占位符 2"/>
          <p:cNvSpPr>
            <a:spLocks noGrp="1"/>
          </p:cNvSpPr>
          <p:nvPr>
            <p:ph idx="1"/>
          </p:nvPr>
        </p:nvSpPr>
        <p:spPr/>
        <p:txBody>
          <a:bodyPr/>
          <a:lstStyle/>
          <a:p>
            <a:r>
              <a:rPr lang="zh-CN" altLang="en-US" dirty="0" smtClean="0"/>
              <a:t>显示文件系统属性参数</a:t>
            </a:r>
          </a:p>
          <a:p>
            <a:pPr lvl="1"/>
            <a:r>
              <a:rPr lang="en-US" altLang="zh-CN" dirty="0" smtClean="0"/>
              <a:t>tune2fs -l  &lt;device&gt; </a:t>
            </a:r>
          </a:p>
          <a:p>
            <a:pPr lvl="1"/>
            <a:r>
              <a:rPr lang="en-US" altLang="zh-CN" dirty="0" smtClean="0"/>
              <a:t>dumpe2fs -h &lt;device&gt; </a:t>
            </a:r>
          </a:p>
          <a:p>
            <a:r>
              <a:rPr lang="zh-CN" altLang="en-US" dirty="0" smtClean="0"/>
              <a:t>可调整的文件系统属性参数 </a:t>
            </a:r>
          </a:p>
          <a:p>
            <a:pPr lvl="1"/>
            <a:r>
              <a:rPr lang="zh-CN" altLang="en-US" dirty="0" smtClean="0"/>
              <a:t>保留块 </a:t>
            </a:r>
          </a:p>
          <a:p>
            <a:pPr lvl="1"/>
            <a:r>
              <a:rPr lang="zh-CN" altLang="en-US" dirty="0" smtClean="0"/>
              <a:t>默认挂载选项 </a:t>
            </a:r>
          </a:p>
          <a:p>
            <a:pPr lvl="1"/>
            <a:r>
              <a:rPr lang="en-US" altLang="zh-CN" dirty="0" err="1" smtClean="0"/>
              <a:t>fsck</a:t>
            </a:r>
            <a:r>
              <a:rPr lang="en-US" altLang="zh-CN" dirty="0" smtClean="0"/>
              <a:t> </a:t>
            </a:r>
            <a:r>
              <a:rPr lang="zh-CN" altLang="en-US" dirty="0" smtClean="0"/>
              <a:t>频率</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tune2fs</a:t>
            </a:r>
            <a:r>
              <a:rPr lang="zh-CN" altLang="en-US" dirty="0" smtClean="0"/>
              <a:t>命令</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zh-CN" altLang="en-US" dirty="0" smtClean="0"/>
              <a:t>格式</a:t>
            </a:r>
          </a:p>
          <a:p>
            <a:pPr lvl="1"/>
            <a:r>
              <a:rPr lang="en-US" altLang="zh-CN" dirty="0" smtClean="0"/>
              <a:t>tune2fs [&lt;</a:t>
            </a:r>
            <a:r>
              <a:rPr lang="zh-CN" altLang="en-US" dirty="0" smtClean="0"/>
              <a:t>选项</a:t>
            </a:r>
            <a:r>
              <a:rPr lang="en-US" altLang="zh-CN" dirty="0" smtClean="0"/>
              <a:t>&gt;] &lt;</a:t>
            </a:r>
            <a:r>
              <a:rPr lang="zh-CN" altLang="en-US" dirty="0" smtClean="0"/>
              <a:t>设备名</a:t>
            </a:r>
            <a:r>
              <a:rPr lang="en-US" altLang="zh-CN" dirty="0" smtClean="0"/>
              <a:t>&gt;</a:t>
            </a:r>
          </a:p>
          <a:p>
            <a:r>
              <a:rPr lang="zh-CN" altLang="en-US" dirty="0" smtClean="0"/>
              <a:t>常用选项</a:t>
            </a:r>
          </a:p>
          <a:p>
            <a:pPr lvl="1"/>
            <a:r>
              <a:rPr lang="en-US" altLang="zh-CN" sz="2000" dirty="0" smtClean="0"/>
              <a:t>-c</a:t>
            </a:r>
            <a:r>
              <a:rPr lang="zh-CN" altLang="en-US" sz="2000" dirty="0" smtClean="0"/>
              <a:t>：表示文件系统在 </a:t>
            </a:r>
            <a:r>
              <a:rPr lang="en-US" altLang="zh-CN" sz="2000" dirty="0" smtClean="0"/>
              <a:t>mount </a:t>
            </a:r>
            <a:r>
              <a:rPr lang="zh-CN" altLang="en-US" sz="2000" dirty="0" smtClean="0"/>
              <a:t>次数达到设定后，需要运行 </a:t>
            </a:r>
            <a:r>
              <a:rPr lang="en-US" altLang="zh-CN" sz="2000" dirty="0" err="1" smtClean="0"/>
              <a:t>fsck</a:t>
            </a:r>
            <a:r>
              <a:rPr lang="en-US" altLang="zh-CN" sz="2000" dirty="0" smtClean="0"/>
              <a:t> </a:t>
            </a:r>
            <a:r>
              <a:rPr lang="zh-CN" altLang="en-US" sz="2000" dirty="0" smtClean="0"/>
              <a:t>检查文件系统。 </a:t>
            </a:r>
          </a:p>
          <a:p>
            <a:pPr lvl="1"/>
            <a:r>
              <a:rPr lang="en-US" altLang="zh-CN" sz="2000" dirty="0" smtClean="0"/>
              <a:t>-</a:t>
            </a:r>
            <a:r>
              <a:rPr lang="en-US" altLang="zh-CN" sz="2000" dirty="0" err="1" smtClean="0"/>
              <a:t>i</a:t>
            </a:r>
            <a:r>
              <a:rPr lang="zh-CN" altLang="en-US" sz="2000" dirty="0" smtClean="0"/>
              <a:t>：文件系统的检查间隔时间。系统在达到时间间隔时，自动检查文件系统。 </a:t>
            </a:r>
          </a:p>
          <a:p>
            <a:pPr lvl="1"/>
            <a:r>
              <a:rPr lang="en-US" altLang="zh-CN" sz="2000" dirty="0" smtClean="0"/>
              <a:t>-j</a:t>
            </a:r>
            <a:r>
              <a:rPr lang="zh-CN" altLang="en-US" sz="2000" dirty="0" smtClean="0"/>
              <a:t>：为 </a:t>
            </a:r>
            <a:r>
              <a:rPr lang="en-US" altLang="zh-CN" sz="2000" dirty="0" smtClean="0"/>
              <a:t>ext2 </a:t>
            </a:r>
            <a:r>
              <a:rPr lang="zh-CN" altLang="en-US" sz="2000" dirty="0" smtClean="0"/>
              <a:t>文件系统添加文件系统日志，转换为 </a:t>
            </a:r>
            <a:r>
              <a:rPr lang="en-US" altLang="zh-CN" sz="2000" dirty="0" smtClean="0"/>
              <a:t>ext3 </a:t>
            </a:r>
            <a:r>
              <a:rPr lang="zh-CN" altLang="en-US" sz="2000" dirty="0" smtClean="0"/>
              <a:t>文件系统。 </a:t>
            </a:r>
          </a:p>
          <a:p>
            <a:pPr lvl="1"/>
            <a:r>
              <a:rPr lang="en-US" altLang="zh-CN" sz="2000" dirty="0" smtClean="0"/>
              <a:t>-m: </a:t>
            </a:r>
            <a:r>
              <a:rPr lang="zh-CN" altLang="en-US" sz="2000" dirty="0" smtClean="0"/>
              <a:t>设置保留的空间百分比，预设为 </a:t>
            </a:r>
            <a:r>
              <a:rPr lang="en-US" altLang="zh-CN" sz="2000" dirty="0" smtClean="0"/>
              <a:t>5%</a:t>
            </a:r>
            <a:r>
              <a:rPr lang="zh-CN" altLang="en-US" sz="2000" dirty="0" smtClean="0"/>
              <a:t>。 </a:t>
            </a:r>
          </a:p>
          <a:p>
            <a:pPr lvl="1"/>
            <a:r>
              <a:rPr lang="en-US" altLang="zh-CN" sz="2000" dirty="0" smtClean="0"/>
              <a:t>-o: </a:t>
            </a:r>
            <a:r>
              <a:rPr lang="zh-CN" altLang="en-US" sz="2000" dirty="0" smtClean="0"/>
              <a:t>设置默认加载参数。 </a:t>
            </a:r>
          </a:p>
          <a:p>
            <a:pPr lvl="1"/>
            <a:r>
              <a:rPr lang="en-US" altLang="zh-CN" sz="2000" dirty="0" smtClean="0"/>
              <a:t>-L: </a:t>
            </a:r>
            <a:r>
              <a:rPr lang="zh-CN" altLang="en-US" sz="2000" dirty="0" smtClean="0"/>
              <a:t>为指定设备设置卷标，不大于 </a:t>
            </a:r>
            <a:r>
              <a:rPr lang="en-US" altLang="zh-CN" sz="2000" dirty="0" smtClean="0"/>
              <a:t>16 </a:t>
            </a:r>
            <a:r>
              <a:rPr lang="zh-CN" altLang="en-US" sz="2000" dirty="0" smtClean="0"/>
              <a:t>字符。 </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tune2fs</a:t>
            </a:r>
            <a:r>
              <a:rPr lang="zh-CN" altLang="en-US" dirty="0" smtClean="0"/>
              <a:t>命令举例</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sz="2400" dirty="0" smtClean="0"/>
              <a:t>设置默认挂载参数</a:t>
            </a:r>
          </a:p>
          <a:p>
            <a:pPr lvl="1">
              <a:buNone/>
            </a:pPr>
            <a:r>
              <a:rPr lang="en-US" altLang="zh-CN" sz="2000" dirty="0" smtClean="0">
                <a:solidFill>
                  <a:schemeClr val="accent6">
                    <a:lumMod val="75000"/>
                  </a:schemeClr>
                </a:solidFill>
              </a:rPr>
              <a:t># tune2fs -o </a:t>
            </a:r>
            <a:r>
              <a:rPr lang="en-US" altLang="zh-CN" sz="2000" dirty="0" err="1" smtClean="0">
                <a:solidFill>
                  <a:schemeClr val="accent6">
                    <a:lumMod val="75000"/>
                  </a:schemeClr>
                </a:solidFill>
              </a:rPr>
              <a:t>acl,user_xattr</a:t>
            </a:r>
            <a:r>
              <a:rPr lang="en-US" altLang="zh-CN" sz="2000" dirty="0" smtClean="0">
                <a:solidFill>
                  <a:schemeClr val="accent6">
                    <a:lumMod val="75000"/>
                  </a:schemeClr>
                </a:solidFill>
              </a:rPr>
              <a:t> /dev/sda1</a:t>
            </a:r>
          </a:p>
          <a:p>
            <a:r>
              <a:rPr lang="zh-CN" altLang="en-US" sz="2200" dirty="0" smtClean="0"/>
              <a:t>将</a:t>
            </a:r>
            <a:r>
              <a:rPr lang="en-US" altLang="zh-CN" sz="2200" dirty="0" smtClean="0"/>
              <a:t>ext2</a:t>
            </a:r>
            <a:r>
              <a:rPr lang="zh-CN" altLang="en-US" sz="2200" dirty="0" smtClean="0"/>
              <a:t>文件系统转换成</a:t>
            </a:r>
            <a:r>
              <a:rPr lang="en-US" altLang="zh-CN" sz="2200" dirty="0" smtClean="0"/>
              <a:t>ext3</a:t>
            </a:r>
            <a:r>
              <a:rPr lang="zh-CN" altLang="en-US" sz="2200" dirty="0" smtClean="0"/>
              <a:t>文件系统。</a:t>
            </a:r>
          </a:p>
          <a:p>
            <a:pPr lvl="1">
              <a:buNone/>
            </a:pPr>
            <a:r>
              <a:rPr lang="en-US" altLang="zh-CN" sz="2000" dirty="0" smtClean="0">
                <a:solidFill>
                  <a:schemeClr val="accent6">
                    <a:lumMod val="75000"/>
                  </a:schemeClr>
                </a:solidFill>
              </a:rPr>
              <a:t>#  tune2fs -j /dev/sdb2</a:t>
            </a:r>
          </a:p>
          <a:p>
            <a:r>
              <a:rPr lang="zh-CN" altLang="en-US" sz="2200" dirty="0" smtClean="0"/>
              <a:t>将每两次完整性检查之间的装载次数调整为</a:t>
            </a:r>
            <a:r>
              <a:rPr lang="en-US" altLang="zh-CN" sz="2200" dirty="0" smtClean="0"/>
              <a:t>10</a:t>
            </a:r>
            <a:r>
              <a:rPr lang="zh-CN" altLang="en-US" sz="2200" dirty="0" smtClean="0"/>
              <a:t>次。</a:t>
            </a:r>
          </a:p>
          <a:p>
            <a:pPr lvl="1">
              <a:buNone/>
            </a:pPr>
            <a:r>
              <a:rPr lang="en-US" altLang="zh-CN" sz="2000" dirty="0" smtClean="0">
                <a:solidFill>
                  <a:schemeClr val="accent6">
                    <a:lumMod val="75000"/>
                  </a:schemeClr>
                </a:solidFill>
              </a:rPr>
              <a:t>#  tune2fs -c 10 /dev/sdb5</a:t>
            </a:r>
          </a:p>
          <a:p>
            <a:r>
              <a:rPr lang="zh-CN" altLang="en-US" sz="2200" dirty="0" smtClean="0"/>
              <a:t>将每两次完整性检查的</a:t>
            </a:r>
            <a:r>
              <a:rPr lang="zh-CN" altLang="en-US" sz="2400" dirty="0" smtClean="0"/>
              <a:t>时间间隔</a:t>
            </a:r>
            <a:r>
              <a:rPr lang="zh-CN" altLang="en-US" sz="2200" dirty="0" smtClean="0"/>
              <a:t>调整为</a:t>
            </a:r>
            <a:r>
              <a:rPr lang="en-US" altLang="zh-CN" sz="2200" dirty="0" smtClean="0"/>
              <a:t>2</a:t>
            </a:r>
            <a:r>
              <a:rPr lang="zh-CN" altLang="en-US" sz="2200" dirty="0" smtClean="0"/>
              <a:t>个月。</a:t>
            </a:r>
          </a:p>
          <a:p>
            <a:pPr lvl="1">
              <a:buNone/>
            </a:pPr>
            <a:r>
              <a:rPr lang="en-US" altLang="zh-CN" sz="2000" dirty="0" smtClean="0">
                <a:solidFill>
                  <a:schemeClr val="accent6">
                    <a:lumMod val="75000"/>
                  </a:schemeClr>
                </a:solidFill>
              </a:rPr>
              <a:t>#  tune2fs -</a:t>
            </a:r>
            <a:r>
              <a:rPr lang="en-US" altLang="zh-CN" sz="2000" dirty="0" err="1" smtClean="0">
                <a:solidFill>
                  <a:schemeClr val="accent6">
                    <a:lumMod val="75000"/>
                  </a:schemeClr>
                </a:solidFill>
              </a:rPr>
              <a:t>i</a:t>
            </a:r>
            <a:r>
              <a:rPr lang="en-US" altLang="zh-CN" sz="2000" dirty="0" smtClean="0">
                <a:solidFill>
                  <a:schemeClr val="accent6">
                    <a:lumMod val="75000"/>
                  </a:schemeClr>
                </a:solidFill>
              </a:rPr>
              <a:t> 2m /dev/sdb5</a:t>
            </a:r>
          </a:p>
          <a:p>
            <a:r>
              <a:rPr lang="zh-CN" altLang="en-US" sz="2200" dirty="0" smtClean="0"/>
              <a:t>调整指定文件系统的</a:t>
            </a:r>
            <a:r>
              <a:rPr lang="zh-CN" altLang="en-US" sz="2400" dirty="0" smtClean="0"/>
              <a:t>预留</a:t>
            </a:r>
            <a:r>
              <a:rPr lang="zh-CN" altLang="en-US" sz="2200" dirty="0" smtClean="0"/>
              <a:t>块比例为</a:t>
            </a:r>
            <a:r>
              <a:rPr lang="en-US" altLang="zh-CN" sz="2200" dirty="0" smtClean="0"/>
              <a:t>2%</a:t>
            </a:r>
            <a:r>
              <a:rPr lang="zh-CN" altLang="en-US" sz="2200" dirty="0" smtClean="0"/>
              <a:t>。</a:t>
            </a:r>
          </a:p>
          <a:p>
            <a:pPr lvl="1">
              <a:buNone/>
            </a:pPr>
            <a:r>
              <a:rPr lang="en-US" altLang="zh-CN" sz="2000" dirty="0" smtClean="0">
                <a:solidFill>
                  <a:schemeClr val="accent6">
                    <a:lumMod val="75000"/>
                  </a:schemeClr>
                </a:solidFill>
              </a:rPr>
              <a:t>#  tune2fs -m 2 /dev/sdb5</a:t>
            </a:r>
          </a:p>
          <a:p>
            <a:r>
              <a:rPr lang="zh-CN" altLang="en-US" sz="2200" dirty="0" smtClean="0"/>
              <a:t>禁用强制</a:t>
            </a:r>
            <a:r>
              <a:rPr lang="zh-CN" altLang="en-US" sz="2400" dirty="0" smtClean="0"/>
              <a:t>文件系统</a:t>
            </a:r>
            <a:r>
              <a:rPr lang="zh-CN" altLang="en-US" sz="2200" dirty="0" smtClean="0"/>
              <a:t>检查</a:t>
            </a:r>
          </a:p>
          <a:p>
            <a:pPr lvl="1">
              <a:buNone/>
            </a:pPr>
            <a:r>
              <a:rPr lang="en-US" altLang="zh-CN" sz="2000" dirty="0" smtClean="0">
                <a:solidFill>
                  <a:schemeClr val="accent6">
                    <a:lumMod val="75000"/>
                  </a:schemeClr>
                </a:solidFill>
              </a:rPr>
              <a:t>#  tune2fs -i0 -c0 /dev/sda1</a:t>
            </a:r>
            <a:endParaRPr lang="zh-CN" altLang="en-US" sz="20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dirty="0" smtClean="0"/>
              <a:t>梁如军（</a:t>
            </a:r>
            <a:r>
              <a:rPr lang="en-US" altLang="zh-CN" dirty="0" smtClean="0"/>
              <a:t>linuxbooks@126.com</a:t>
            </a:r>
            <a:r>
              <a:rPr lang="zh-CN" altLang="en-US" dirty="0" smtClean="0"/>
              <a:t>）</a:t>
            </a:r>
            <a:endParaRPr lang="en-US" altLang="zh-CN" dirty="0" smtClean="0"/>
          </a:p>
          <a:p>
            <a:r>
              <a:rPr lang="en-US" altLang="zh-CN" dirty="0" smtClean="0"/>
              <a:t>Creative Commons License</a:t>
            </a:r>
            <a:r>
              <a:rPr lang="zh-CN" altLang="en-US" dirty="0" smtClean="0"/>
              <a:t>（</a:t>
            </a:r>
            <a:r>
              <a:rPr lang="en-US" altLang="zh-CN" dirty="0" smtClean="0"/>
              <a:t>BY-NC-SA</a:t>
            </a:r>
            <a:r>
              <a:rPr lang="zh-CN" altLang="en-US" dirty="0"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文件系统的</a:t>
            </a:r>
            <a:r>
              <a:rPr lang="en-US" altLang="zh-CN" dirty="0" smtClean="0"/>
              <a:t>LABEL</a:t>
            </a:r>
            <a:r>
              <a:rPr lang="zh-CN" altLang="en-US" b="1" dirty="0" smtClean="0"/>
              <a:t>和</a:t>
            </a:r>
            <a:r>
              <a:rPr lang="en-US" altLang="zh-CN" dirty="0" smtClean="0"/>
              <a:t>UUID</a:t>
            </a:r>
            <a:endParaRPr lang="zh-CN" altLang="en-US" dirty="0"/>
          </a:p>
        </p:txBody>
      </p:sp>
      <p:sp>
        <p:nvSpPr>
          <p:cNvPr id="3" name="内容占位符 2"/>
          <p:cNvSpPr>
            <a:spLocks noGrp="1"/>
          </p:cNvSpPr>
          <p:nvPr>
            <p:ph idx="1"/>
          </p:nvPr>
        </p:nvSpPr>
        <p:spPr/>
        <p:txBody>
          <a:bodyPr/>
          <a:lstStyle/>
          <a:p>
            <a:r>
              <a:rPr lang="zh-CN" altLang="en-US" dirty="0" smtClean="0"/>
              <a:t>标识块设备的传统方法</a:t>
            </a:r>
            <a:endParaRPr lang="en-US" altLang="zh-CN" dirty="0" smtClean="0"/>
          </a:p>
          <a:p>
            <a:pPr lvl="1"/>
            <a:r>
              <a:rPr lang="zh-CN" altLang="en-US" dirty="0" smtClean="0"/>
              <a:t>设备名 （</a:t>
            </a:r>
            <a:r>
              <a:rPr lang="en-US" altLang="zh-CN" dirty="0" smtClean="0"/>
              <a:t>/dev/sda1,/dev/</a:t>
            </a:r>
            <a:r>
              <a:rPr lang="en-US" altLang="zh-CN" dirty="0" err="1" smtClean="0"/>
              <a:t>my_vg</a:t>
            </a:r>
            <a:r>
              <a:rPr lang="en-US" altLang="zh-CN" dirty="0" smtClean="0"/>
              <a:t>/</a:t>
            </a:r>
            <a:r>
              <a:rPr lang="en-US" altLang="zh-CN" dirty="0" err="1" smtClean="0"/>
              <a:t>my_lv</a:t>
            </a:r>
            <a:r>
              <a:rPr lang="zh-CN" altLang="en-US" dirty="0" smtClean="0"/>
              <a:t>）</a:t>
            </a:r>
            <a:endParaRPr lang="en-US" altLang="zh-CN" dirty="0" smtClean="0"/>
          </a:p>
          <a:p>
            <a:r>
              <a:rPr lang="zh-CN" altLang="en-US" dirty="0" smtClean="0"/>
              <a:t>标识块设备的其他方法</a:t>
            </a:r>
            <a:endParaRPr lang="en-US" altLang="zh-CN" dirty="0" smtClean="0"/>
          </a:p>
          <a:p>
            <a:pPr lvl="1"/>
            <a:r>
              <a:rPr lang="zh-CN" altLang="en-US" dirty="0" smtClean="0"/>
              <a:t>文件系统的</a:t>
            </a:r>
            <a:r>
              <a:rPr lang="en-US" altLang="zh-CN" dirty="0" smtClean="0"/>
              <a:t>LABEL</a:t>
            </a:r>
          </a:p>
          <a:p>
            <a:pPr lvl="2"/>
            <a:r>
              <a:rPr lang="en-US" altLang="zh-CN" dirty="0" smtClean="0"/>
              <a:t>e2label device [</a:t>
            </a:r>
            <a:r>
              <a:rPr lang="en-US" altLang="zh-CN" dirty="0" err="1" smtClean="0"/>
              <a:t>fslabel</a:t>
            </a:r>
            <a:r>
              <a:rPr lang="en-US" altLang="zh-CN" dirty="0" smtClean="0"/>
              <a:t>]</a:t>
            </a:r>
          </a:p>
          <a:p>
            <a:pPr lvl="1"/>
            <a:r>
              <a:rPr lang="zh-CN" altLang="en-US" dirty="0" smtClean="0"/>
              <a:t>文件系统的</a:t>
            </a:r>
            <a:r>
              <a:rPr lang="en-US" altLang="zh-CN" dirty="0" smtClean="0"/>
              <a:t>UUID</a:t>
            </a:r>
          </a:p>
          <a:p>
            <a:pPr lvl="2"/>
            <a:r>
              <a:rPr lang="zh-CN" altLang="en-US" dirty="0" smtClean="0"/>
              <a:t>在生成文件系统时自动为设备指定</a:t>
            </a:r>
            <a:r>
              <a:rPr lang="en-US" altLang="zh-CN" dirty="0" smtClean="0"/>
              <a:t>UUID</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b="1" dirty="0" smtClean="0"/>
              <a:t>LABEL</a:t>
            </a:r>
            <a:r>
              <a:rPr lang="zh-CN" altLang="en-US" b="1" dirty="0" smtClean="0"/>
              <a:t>和</a:t>
            </a:r>
            <a:r>
              <a:rPr lang="en-US" altLang="zh-CN" b="1" dirty="0" smtClean="0"/>
              <a:t>UUID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
        <p:nvSpPr>
          <p:cNvPr id="8" name="内容占位符 2"/>
          <p:cNvSpPr>
            <a:spLocks noGrp="1"/>
          </p:cNvSpPr>
          <p:nvPr>
            <p:ph sz="half" idx="1"/>
          </p:nvPr>
        </p:nvSpPr>
        <p:spPr>
          <a:xfrm>
            <a:off x="539552" y="1196752"/>
            <a:ext cx="8208912" cy="4752528"/>
          </a:xfrm>
        </p:spPr>
        <p:txBody>
          <a:bodyPr/>
          <a:lstStyle/>
          <a:p>
            <a:r>
              <a:rPr lang="zh-CN" altLang="en-US" dirty="0" smtClean="0"/>
              <a:t>显示</a:t>
            </a:r>
            <a:r>
              <a:rPr lang="en-US" altLang="zh-CN" dirty="0" smtClean="0"/>
              <a:t>Label</a:t>
            </a:r>
          </a:p>
          <a:p>
            <a:pPr lvl="1">
              <a:buNone/>
            </a:pPr>
            <a:r>
              <a:rPr lang="en-US" altLang="zh-CN" dirty="0" smtClean="0">
                <a:solidFill>
                  <a:schemeClr val="accent6">
                    <a:lumMod val="75000"/>
                  </a:schemeClr>
                </a:solidFill>
              </a:rPr>
              <a:t>e2label  &lt;</a:t>
            </a:r>
            <a:r>
              <a:rPr lang="zh-CN" altLang="en-US" i="1" dirty="0" smtClean="0">
                <a:solidFill>
                  <a:schemeClr val="accent6">
                    <a:lumMod val="75000"/>
                  </a:schemeClr>
                </a:solidFill>
              </a:rPr>
              <a:t>设备名</a:t>
            </a:r>
            <a:r>
              <a:rPr lang="en-US" altLang="zh-CN" i="1" dirty="0" smtClean="0">
                <a:solidFill>
                  <a:schemeClr val="accent6">
                    <a:lumMod val="75000"/>
                  </a:schemeClr>
                </a:solidFill>
              </a:rPr>
              <a:t>&gt;</a:t>
            </a:r>
          </a:p>
          <a:p>
            <a:r>
              <a:rPr lang="zh-CN" altLang="en-US" dirty="0" smtClean="0"/>
              <a:t>根据</a:t>
            </a:r>
            <a:r>
              <a:rPr lang="en-US" altLang="zh-CN" dirty="0" smtClean="0"/>
              <a:t>Label</a:t>
            </a:r>
            <a:r>
              <a:rPr lang="zh-CN" altLang="en-US" dirty="0" smtClean="0"/>
              <a:t>查找设备名</a:t>
            </a:r>
            <a:endParaRPr lang="en-US" altLang="zh-CN" dirty="0" smtClean="0"/>
          </a:p>
          <a:p>
            <a:pPr lvl="1">
              <a:buNone/>
            </a:pPr>
            <a:r>
              <a:rPr lang="en-US" altLang="zh-CN" dirty="0" err="1" smtClean="0">
                <a:solidFill>
                  <a:schemeClr val="accent6">
                    <a:lumMod val="75000"/>
                  </a:schemeClr>
                </a:solidFill>
              </a:rPr>
              <a:t>findfs</a:t>
            </a:r>
            <a:r>
              <a:rPr lang="en-US" altLang="zh-CN" dirty="0" smtClean="0">
                <a:solidFill>
                  <a:schemeClr val="accent6">
                    <a:lumMod val="75000"/>
                  </a:schemeClr>
                </a:solidFill>
              </a:rPr>
              <a:t> LABEL=&lt;label</a:t>
            </a:r>
            <a:r>
              <a:rPr lang="en-US" altLang="zh-CN" i="1" dirty="0" smtClean="0">
                <a:solidFill>
                  <a:schemeClr val="accent6">
                    <a:lumMod val="75000"/>
                  </a:schemeClr>
                </a:solidFill>
              </a:rPr>
              <a:t>&gt;</a:t>
            </a:r>
            <a:endParaRPr lang="en-US" altLang="zh-CN" dirty="0" smtClean="0"/>
          </a:p>
          <a:p>
            <a:r>
              <a:rPr lang="zh-CN" altLang="en-US" dirty="0" smtClean="0"/>
              <a:t>在 </a:t>
            </a:r>
            <a:r>
              <a:rPr lang="en-US" altLang="zh-CN" dirty="0" smtClean="0"/>
              <a:t>mount </a:t>
            </a:r>
            <a:r>
              <a:rPr lang="zh-CN" altLang="en-US" dirty="0" smtClean="0"/>
              <a:t>命令中使用 </a:t>
            </a:r>
            <a:r>
              <a:rPr lang="en-US" altLang="zh-CN" dirty="0" smtClean="0"/>
              <a:t>LABEL</a:t>
            </a:r>
            <a:r>
              <a:rPr lang="zh-CN" altLang="en-US" dirty="0" smtClean="0"/>
              <a:t>和</a:t>
            </a:r>
            <a:r>
              <a:rPr lang="en-US" altLang="zh-CN" dirty="0" smtClean="0"/>
              <a:t>UUID</a:t>
            </a:r>
          </a:p>
          <a:p>
            <a:pPr lvl="1">
              <a:buNone/>
            </a:pPr>
            <a:r>
              <a:rPr lang="en-US" altLang="zh-CN" dirty="0" smtClean="0">
                <a:solidFill>
                  <a:schemeClr val="accent6">
                    <a:lumMod val="75000"/>
                  </a:schemeClr>
                </a:solidFill>
              </a:rPr>
              <a:t>mount [options] -L &lt;label&gt; &lt;</a:t>
            </a:r>
            <a:r>
              <a:rPr lang="en-US" altLang="zh-CN" dirty="0" err="1" smtClean="0">
                <a:solidFill>
                  <a:schemeClr val="accent6">
                    <a:lumMod val="75000"/>
                  </a:schemeClr>
                </a:solidFill>
              </a:rPr>
              <a:t>mount_point</a:t>
            </a:r>
            <a:r>
              <a:rPr lang="en-US" altLang="zh-CN" dirty="0" smtClean="0">
                <a:solidFill>
                  <a:schemeClr val="accent6">
                    <a:lumMod val="75000"/>
                  </a:schemeClr>
                </a:solidFill>
              </a:rPr>
              <a:t>&gt;</a:t>
            </a:r>
          </a:p>
          <a:p>
            <a:pPr lvl="1">
              <a:buNone/>
            </a:pPr>
            <a:r>
              <a:rPr lang="en-US" altLang="zh-CN" dirty="0" smtClean="0">
                <a:solidFill>
                  <a:schemeClr val="accent6">
                    <a:lumMod val="75000"/>
                  </a:schemeClr>
                </a:solidFill>
              </a:rPr>
              <a:t>mount [options] -U &lt;</a:t>
            </a:r>
            <a:r>
              <a:rPr lang="en-US" altLang="zh-CN" dirty="0" err="1" smtClean="0">
                <a:solidFill>
                  <a:schemeClr val="accent6">
                    <a:lumMod val="75000"/>
                  </a:schemeClr>
                </a:solidFill>
              </a:rPr>
              <a:t>uuid</a:t>
            </a:r>
            <a:r>
              <a:rPr lang="en-US" altLang="zh-CN" dirty="0" smtClean="0">
                <a:solidFill>
                  <a:schemeClr val="accent6">
                    <a:lumMod val="75000"/>
                  </a:schemeClr>
                </a:solidFill>
              </a:rPr>
              <a:t>&gt;  &lt;</a:t>
            </a:r>
            <a:r>
              <a:rPr lang="en-US" altLang="zh-CN" dirty="0" err="1" smtClean="0">
                <a:solidFill>
                  <a:schemeClr val="accent6">
                    <a:lumMod val="75000"/>
                  </a:schemeClr>
                </a:solidFill>
              </a:rPr>
              <a:t>mount_point</a:t>
            </a:r>
            <a:r>
              <a:rPr lang="en-US" altLang="zh-CN" dirty="0" smtClean="0">
                <a:solidFill>
                  <a:schemeClr val="accent6">
                    <a:lumMod val="75000"/>
                  </a:schemeClr>
                </a:solidFill>
              </a:rPr>
              <a:t>&gt;</a:t>
            </a:r>
          </a:p>
          <a:p>
            <a:r>
              <a:rPr lang="zh-CN" altLang="en-US" dirty="0" smtClean="0"/>
              <a:t>在 </a:t>
            </a:r>
            <a:r>
              <a:rPr lang="en-US" altLang="zh-CN" dirty="0" smtClean="0"/>
              <a:t>/etc/</a:t>
            </a:r>
            <a:r>
              <a:rPr lang="en-US" altLang="zh-CN" dirty="0" err="1" smtClean="0"/>
              <a:t>fstab</a:t>
            </a:r>
            <a:r>
              <a:rPr lang="en-US" altLang="zh-CN" dirty="0" smtClean="0"/>
              <a:t> </a:t>
            </a:r>
            <a:r>
              <a:rPr lang="zh-CN" altLang="en-US" dirty="0" smtClean="0"/>
              <a:t>中使用 </a:t>
            </a:r>
            <a:r>
              <a:rPr lang="en-US" altLang="zh-CN" dirty="0" smtClean="0"/>
              <a:t>LABEL</a:t>
            </a:r>
            <a:r>
              <a:rPr lang="zh-CN" altLang="en-US" dirty="0" smtClean="0"/>
              <a:t>和</a:t>
            </a:r>
            <a:r>
              <a:rPr lang="en-US" altLang="zh-CN" dirty="0" smtClean="0"/>
              <a:t>UUID</a:t>
            </a:r>
          </a:p>
          <a:p>
            <a:pPr lvl="1">
              <a:buNone/>
            </a:pPr>
            <a:r>
              <a:rPr lang="en-US" altLang="zh-CN" dirty="0" smtClean="0">
                <a:solidFill>
                  <a:schemeClr val="accent6">
                    <a:lumMod val="75000"/>
                  </a:schemeClr>
                </a:solidFill>
              </a:rPr>
              <a:t>UUID=</a:t>
            </a:r>
            <a:r>
              <a:rPr lang="en-US" altLang="zh-CN" dirty="0" err="1" smtClean="0">
                <a:solidFill>
                  <a:schemeClr val="accent6">
                    <a:lumMod val="75000"/>
                  </a:schemeClr>
                </a:solidFill>
              </a:rPr>
              <a:t>uuid</a:t>
            </a:r>
            <a:r>
              <a:rPr lang="en-US" altLang="zh-CN" dirty="0" smtClean="0">
                <a:solidFill>
                  <a:schemeClr val="accent6">
                    <a:lumMod val="75000"/>
                  </a:schemeClr>
                </a:solidFill>
              </a:rPr>
              <a:t>    /</a:t>
            </a:r>
            <a:r>
              <a:rPr lang="en-US" altLang="zh-CN" dirty="0" err="1" smtClean="0">
                <a:solidFill>
                  <a:schemeClr val="accent6">
                    <a:lumMod val="75000"/>
                  </a:schemeClr>
                </a:solidFill>
              </a:rPr>
              <a:t>mountpoint</a:t>
            </a:r>
            <a:r>
              <a:rPr lang="en-US" altLang="zh-CN" dirty="0" smtClean="0">
                <a:solidFill>
                  <a:schemeClr val="accent6">
                    <a:lumMod val="75000"/>
                  </a:schemeClr>
                </a:solidFill>
              </a:rPr>
              <a:t>     ext4   default   1   2</a:t>
            </a:r>
          </a:p>
          <a:p>
            <a:pPr lvl="1">
              <a:buNone/>
            </a:pPr>
            <a:r>
              <a:rPr lang="en-US" altLang="zh-CN" dirty="0" smtClean="0">
                <a:solidFill>
                  <a:schemeClr val="accent6">
                    <a:lumMod val="75000"/>
                  </a:schemeClr>
                </a:solidFill>
              </a:rPr>
              <a:t>LABEL=label  /</a:t>
            </a:r>
            <a:r>
              <a:rPr lang="en-US" altLang="zh-CN" dirty="0" err="1" smtClean="0">
                <a:solidFill>
                  <a:schemeClr val="accent6">
                    <a:lumMod val="75000"/>
                  </a:schemeClr>
                </a:solidFill>
              </a:rPr>
              <a:t>mountpoint</a:t>
            </a:r>
            <a:r>
              <a:rPr lang="en-US" altLang="zh-CN" dirty="0" smtClean="0">
                <a:solidFill>
                  <a:schemeClr val="accent6">
                    <a:lumMod val="75000"/>
                  </a:schemeClr>
                </a:solidFill>
              </a:rPr>
              <a:t>    ext4   default   1   2</a:t>
            </a:r>
          </a:p>
          <a:p>
            <a:pPr lvl="1">
              <a:buNone/>
            </a:pPr>
            <a:endParaRPr lang="en-US" altLang="zh-CN" dirty="0" smtClean="0"/>
          </a:p>
        </p:txBody>
      </p:sp>
      <p:sp>
        <p:nvSpPr>
          <p:cNvPr id="9" name="内容占位符 3"/>
          <p:cNvSpPr txBox="1">
            <a:spLocks/>
          </p:cNvSpPr>
          <p:nvPr/>
        </p:nvSpPr>
        <p:spPr>
          <a:xfrm>
            <a:off x="4616773" y="1196752"/>
            <a:ext cx="4131691" cy="187228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显示</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UUID</a:t>
            </a: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defRPr/>
            </a:pPr>
            <a:r>
              <a:rPr kumimoji="0" lang="en-US" altLang="zh-CN" sz="2600" b="0" i="0" u="none" strike="noStrike" kern="0" cap="none" spc="0" normalizeH="0" baseline="0" noProof="0" dirty="0" err="1" smtClean="0">
                <a:ln>
                  <a:noFill/>
                </a:ln>
                <a:solidFill>
                  <a:schemeClr val="accent6">
                    <a:lumMod val="75000"/>
                  </a:schemeClr>
                </a:solidFill>
                <a:effectLst/>
                <a:uLnTx/>
                <a:uFillTx/>
                <a:latin typeface="+mn-lt"/>
                <a:ea typeface="+mn-ea"/>
              </a:rPr>
              <a:t>blkid</a:t>
            </a:r>
            <a:r>
              <a:rPr kumimoji="0" lang="en-US" altLang="zh-CN" sz="2600" b="0" i="0" u="none" strike="noStrike" kern="0" cap="none" spc="0" normalizeH="0" baseline="0" noProof="0" dirty="0" smtClean="0">
                <a:ln>
                  <a:noFill/>
                </a:ln>
                <a:solidFill>
                  <a:schemeClr val="accent6">
                    <a:lumMod val="75000"/>
                  </a:schemeClr>
                </a:solidFill>
                <a:effectLst/>
                <a:uLnTx/>
                <a:uFillTx/>
                <a:latin typeface="+mn-lt"/>
                <a:ea typeface="+mn-ea"/>
              </a:rPr>
              <a:t>   &lt;</a:t>
            </a:r>
            <a:r>
              <a:rPr kumimoji="0" lang="zh-CN" altLang="en-US" sz="2600" b="0" i="1" u="none" strike="noStrike" kern="0" cap="none" spc="0" normalizeH="0" baseline="0" noProof="0" dirty="0" smtClean="0">
                <a:ln>
                  <a:noFill/>
                </a:ln>
                <a:solidFill>
                  <a:schemeClr val="accent6">
                    <a:lumMod val="75000"/>
                  </a:schemeClr>
                </a:solidFill>
                <a:effectLst/>
                <a:uLnTx/>
                <a:uFillTx/>
                <a:latin typeface="+mn-lt"/>
                <a:ea typeface="+mn-ea"/>
              </a:rPr>
              <a:t>设备名</a:t>
            </a:r>
            <a:r>
              <a:rPr kumimoji="0" lang="en-US" altLang="zh-CN" sz="2600" b="0" i="1" u="none" strike="noStrike" kern="0" cap="none" spc="0" normalizeH="0" baseline="0" noProof="0" dirty="0" smtClean="0">
                <a:ln>
                  <a:noFill/>
                </a:ln>
                <a:solidFill>
                  <a:schemeClr val="accent6">
                    <a:lumMod val="75000"/>
                  </a:schemeClr>
                </a:solidFill>
                <a:effectLst/>
                <a:uLnTx/>
                <a:uFillTx/>
                <a:latin typeface="+mn-lt"/>
                <a:ea typeface="+mn-ea"/>
              </a:rPr>
              <a:t>&gt;</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根据</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UUID</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rPr>
              <a:t>查找设备名</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defRPr/>
            </a:pPr>
            <a:r>
              <a:rPr kumimoji="0" lang="en-US" altLang="zh-CN" sz="2600" b="0" i="0" u="none" strike="noStrike" kern="0" cap="none" spc="0" normalizeH="0" baseline="0" noProof="0" dirty="0" err="1" smtClean="0">
                <a:ln>
                  <a:noFill/>
                </a:ln>
                <a:solidFill>
                  <a:schemeClr val="accent6">
                    <a:lumMod val="75000"/>
                  </a:schemeClr>
                </a:solidFill>
                <a:effectLst/>
                <a:uLnTx/>
                <a:uFillTx/>
                <a:latin typeface="+mn-lt"/>
                <a:ea typeface="+mn-ea"/>
              </a:rPr>
              <a:t>findfs</a:t>
            </a:r>
            <a:r>
              <a:rPr kumimoji="0" lang="en-US" altLang="zh-CN" sz="2600" b="0" i="0" u="none" strike="noStrike" kern="0" cap="none" spc="0" normalizeH="0" baseline="0" noProof="0" dirty="0" smtClean="0">
                <a:ln>
                  <a:noFill/>
                </a:ln>
                <a:solidFill>
                  <a:schemeClr val="accent6">
                    <a:lumMod val="75000"/>
                  </a:schemeClr>
                </a:solidFill>
                <a:effectLst/>
                <a:uLnTx/>
                <a:uFillTx/>
                <a:latin typeface="+mn-lt"/>
                <a:ea typeface="+mn-ea"/>
              </a:rPr>
              <a:t> UUID=&lt;</a:t>
            </a:r>
            <a:r>
              <a:rPr kumimoji="0" lang="en-US" altLang="zh-CN" sz="2600" b="0" i="0" u="none" strike="noStrike" kern="0" cap="none" spc="0" normalizeH="0" baseline="0" noProof="0" dirty="0" err="1" smtClean="0">
                <a:ln>
                  <a:noFill/>
                </a:ln>
                <a:solidFill>
                  <a:schemeClr val="accent6">
                    <a:lumMod val="75000"/>
                  </a:schemeClr>
                </a:solidFill>
                <a:effectLst/>
                <a:uLnTx/>
                <a:uFillTx/>
                <a:latin typeface="+mn-lt"/>
                <a:ea typeface="+mn-ea"/>
              </a:rPr>
              <a:t>uuid</a:t>
            </a:r>
            <a:r>
              <a:rPr kumimoji="0" lang="en-US" altLang="zh-CN" sz="2600" b="0" i="0" u="none" strike="noStrike" kern="0" cap="none" spc="0" normalizeH="0" baseline="0" noProof="0" dirty="0" smtClean="0">
                <a:ln>
                  <a:noFill/>
                </a:ln>
                <a:solidFill>
                  <a:schemeClr val="accent6">
                    <a:lumMod val="75000"/>
                  </a:schemeClr>
                </a:solidFill>
                <a:effectLst/>
                <a:uLnTx/>
                <a:uFillTx/>
                <a:latin typeface="+mn-lt"/>
                <a:ea typeface="+mn-ea"/>
              </a:rPr>
              <a:t>&gt;</a:t>
            </a:r>
            <a:endParaRPr kumimoji="0" lang="zh-CN" altLang="en-US" sz="260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78</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extLst>
      <p:ext uri="{BB962C8B-B14F-4D97-AF65-F5344CB8AC3E}">
        <p14:creationId xmlns:p14="http://schemas.microsoft.com/office/powerpoint/2010/main" xmlns="" val="8315762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a:t>
            </a:r>
            <a:endParaRPr lang="zh-CN" altLang="en-US" dirty="0"/>
          </a:p>
        </p:txBody>
      </p:sp>
      <p:sp>
        <p:nvSpPr>
          <p:cNvPr id="3" name="内容占位符 2"/>
          <p:cNvSpPr>
            <a:spLocks noGrp="1"/>
          </p:cNvSpPr>
          <p:nvPr>
            <p:ph idx="1"/>
          </p:nvPr>
        </p:nvSpPr>
        <p:spPr/>
        <p:txBody>
          <a:bodyPr/>
          <a:lstStyle/>
          <a:p>
            <a:r>
              <a:rPr lang="zh-CN" altLang="en-US" dirty="0" smtClean="0"/>
              <a:t>磁盘限额是系统管理员用来监控和限制用户或组对磁盘的使用的工具。 </a:t>
            </a:r>
          </a:p>
          <a:p>
            <a:r>
              <a:rPr lang="zh-CN" altLang="en-US" dirty="0" smtClean="0"/>
              <a:t>磁盘限额可以从两方面限制</a:t>
            </a:r>
          </a:p>
          <a:p>
            <a:pPr lvl="1"/>
            <a:r>
              <a:rPr lang="zh-CN" altLang="en-US" dirty="0" smtClean="0"/>
              <a:t>限制用户或组可以拥有的</a:t>
            </a:r>
            <a:r>
              <a:rPr lang="en-US" altLang="zh-CN" dirty="0" err="1" smtClean="0"/>
              <a:t>inode</a:t>
            </a:r>
            <a:r>
              <a:rPr lang="zh-CN" altLang="en-US" dirty="0" smtClean="0"/>
              <a:t>数（即文件个数） </a:t>
            </a:r>
          </a:p>
          <a:p>
            <a:pPr lvl="1"/>
            <a:r>
              <a:rPr lang="zh-CN" altLang="en-US" dirty="0" smtClean="0"/>
              <a:t>限制分配给用户或组的磁盘块的数目</a:t>
            </a:r>
          </a:p>
          <a:p>
            <a:r>
              <a:rPr lang="zh-CN" altLang="en-US" dirty="0" smtClean="0">
                <a:solidFill>
                  <a:srgbClr val="0000FF"/>
                </a:solidFill>
              </a:rPr>
              <a:t>磁盘配额是以每一使用者，每一文件系统为基础的。如果使用者可以在超过一个以上的文件系统上建立文件，那么必须在每一文件系统上分别设定。</a:t>
            </a:r>
            <a:r>
              <a:rPr lang="zh-CN" altLang="en-US" dirty="0" smtClean="0"/>
              <a: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extLst>
      <p:ext uri="{BB962C8B-B14F-4D97-AF65-F5344CB8AC3E}">
        <p14:creationId xmlns:p14="http://schemas.microsoft.com/office/powerpoint/2010/main" xmlns="" val="2514507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磁盘分区</a:t>
            </a:r>
            <a:endParaRPr lang="zh-CN" altLang="en-US" dirty="0"/>
          </a:p>
        </p:txBody>
      </p:sp>
      <p:sp>
        <p:nvSpPr>
          <p:cNvPr id="3" name="内容占位符 2"/>
          <p:cNvSpPr>
            <a:spLocks noGrp="1"/>
          </p:cNvSpPr>
          <p:nvPr>
            <p:ph idx="1"/>
          </p:nvPr>
        </p:nvSpPr>
        <p:spPr/>
        <p:txBody>
          <a:bodyPr/>
          <a:lstStyle/>
          <a:p>
            <a:r>
              <a:rPr lang="zh-CN" altLang="en-US" dirty="0" smtClean="0"/>
              <a:t>指向附加分区描述符的扩展分区 </a:t>
            </a:r>
          </a:p>
          <a:p>
            <a:r>
              <a:rPr lang="zh-CN" altLang="en-US" dirty="0" smtClean="0"/>
              <a:t>内核最多支持分区数： </a:t>
            </a:r>
          </a:p>
          <a:p>
            <a:pPr lvl="1"/>
            <a:r>
              <a:rPr lang="en-US" altLang="zh-CN" dirty="0" smtClean="0"/>
              <a:t>IDE</a:t>
            </a:r>
            <a:r>
              <a:rPr lang="zh-CN" altLang="en-US" dirty="0" smtClean="0"/>
              <a:t>驱动器为</a:t>
            </a:r>
            <a:r>
              <a:rPr lang="en-US" altLang="zh-CN" dirty="0" smtClean="0"/>
              <a:t>63 </a:t>
            </a:r>
          </a:p>
          <a:p>
            <a:pPr lvl="1"/>
            <a:r>
              <a:rPr lang="en-US" altLang="zh-CN" dirty="0" smtClean="0"/>
              <a:t>SCSI</a:t>
            </a:r>
            <a:r>
              <a:rPr lang="zh-CN" altLang="en-US" dirty="0" smtClean="0"/>
              <a:t>驱动器为</a:t>
            </a:r>
            <a:r>
              <a:rPr lang="en-US" altLang="zh-CN" dirty="0" smtClean="0"/>
              <a:t>15 </a:t>
            </a:r>
          </a:p>
          <a:p>
            <a:r>
              <a:rPr lang="zh-CN" altLang="en-US" dirty="0" smtClean="0"/>
              <a:t>为什么是分区驱动？ </a:t>
            </a:r>
          </a:p>
          <a:p>
            <a:pPr lvl="1"/>
            <a:r>
              <a:rPr lang="zh-CN" altLang="en-US" dirty="0" smtClean="0"/>
              <a:t>容量、性能、配额和修复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磁盘限额的限制策略</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硬限制：超过此设定值后不能继续存储新的文件。</a:t>
            </a:r>
          </a:p>
          <a:p>
            <a:pPr>
              <a:lnSpc>
                <a:spcPct val="90000"/>
              </a:lnSpc>
            </a:pPr>
            <a:r>
              <a:rPr lang="zh-CN" altLang="en-US" dirty="0" smtClean="0"/>
              <a:t>软限制：超过此设定值后仍旧可以继续存储新的文件，同时系统发出警告信息</a:t>
            </a:r>
            <a:r>
              <a:rPr lang="en-US" altLang="zh-CN" dirty="0" smtClean="0"/>
              <a:t>, </a:t>
            </a:r>
            <a:r>
              <a:rPr lang="zh-CN" altLang="en-US" dirty="0" smtClean="0"/>
              <a:t>建议用户清理自己的文件，释放出更多的空间。</a:t>
            </a:r>
          </a:p>
          <a:p>
            <a:pPr>
              <a:lnSpc>
                <a:spcPct val="90000"/>
              </a:lnSpc>
            </a:pPr>
            <a:r>
              <a:rPr lang="zh-CN" altLang="en-US" dirty="0" smtClean="0"/>
              <a:t>时限：超过软限制多长时间之内（默认为</a:t>
            </a:r>
            <a:r>
              <a:rPr lang="en-US" altLang="zh-CN" dirty="0" smtClean="0"/>
              <a:t>7</a:t>
            </a:r>
            <a:r>
              <a:rPr lang="zh-CN" altLang="en-US" dirty="0" smtClean="0"/>
              <a:t>天）可以继续存储新的文件。</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extLst>
      <p:ext uri="{BB962C8B-B14F-4D97-AF65-F5344CB8AC3E}">
        <p14:creationId xmlns:p14="http://schemas.microsoft.com/office/powerpoint/2010/main" xmlns="" val="29776919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配置磁盘限额的前提</a:t>
            </a:r>
            <a:endParaRPr lang="zh-CN" altLang="en-US" dirty="0"/>
          </a:p>
        </p:txBody>
      </p:sp>
      <p:sp>
        <p:nvSpPr>
          <p:cNvPr id="3" name="内容占位符 2"/>
          <p:cNvSpPr>
            <a:spLocks noGrp="1"/>
          </p:cNvSpPr>
          <p:nvPr>
            <p:ph idx="1"/>
          </p:nvPr>
        </p:nvSpPr>
        <p:spPr/>
        <p:txBody>
          <a:bodyPr/>
          <a:lstStyle/>
          <a:p>
            <a:r>
              <a:rPr lang="zh-CN" altLang="en-US" dirty="0" smtClean="0"/>
              <a:t>查看内核是否支持</a:t>
            </a:r>
            <a:endParaRPr lang="en-US" altLang="zh-CN" dirty="0" smtClean="0"/>
          </a:p>
          <a:p>
            <a:pPr lvl="1"/>
            <a:r>
              <a:rPr lang="zh-CN" altLang="en-US" dirty="0" smtClean="0"/>
              <a:t>默认安装时，是支持</a:t>
            </a:r>
            <a:r>
              <a:rPr lang="en-US" altLang="zh-CN" dirty="0" smtClean="0"/>
              <a:t>quota</a:t>
            </a:r>
            <a:r>
              <a:rPr lang="zh-CN" altLang="en-US" dirty="0" smtClean="0"/>
              <a:t>的。</a:t>
            </a:r>
          </a:p>
          <a:p>
            <a:r>
              <a:rPr lang="zh-CN" altLang="en-US" dirty="0" smtClean="0"/>
              <a:t>查看系统中是否安装了</a:t>
            </a:r>
            <a:r>
              <a:rPr lang="en-US" altLang="zh-CN" dirty="0" smtClean="0"/>
              <a:t>quota</a:t>
            </a:r>
            <a:r>
              <a:rPr lang="zh-CN" altLang="en-US" dirty="0" smtClean="0"/>
              <a:t>的</a:t>
            </a:r>
            <a:r>
              <a:rPr lang="en-US" altLang="zh-CN" dirty="0" smtClean="0"/>
              <a:t>RPM</a:t>
            </a:r>
          </a:p>
          <a:p>
            <a:pPr lvl="1"/>
            <a:r>
              <a:rPr lang="en-US" altLang="zh-CN" dirty="0" smtClean="0"/>
              <a:t>Red Hat/</a:t>
            </a:r>
            <a:r>
              <a:rPr lang="en-US" altLang="zh-CN" dirty="0" err="1" smtClean="0"/>
              <a:t>CentOS</a:t>
            </a:r>
            <a:r>
              <a:rPr lang="en-US" altLang="zh-CN" dirty="0" smtClean="0"/>
              <a:t> </a:t>
            </a:r>
            <a:r>
              <a:rPr lang="zh-CN" altLang="en-US" dirty="0" smtClean="0"/>
              <a:t>默认已经安装。</a:t>
            </a:r>
          </a:p>
          <a:p>
            <a:r>
              <a:rPr lang="zh-CN" altLang="en-US" dirty="0" smtClean="0"/>
              <a:t>查看启动脚本是否在系统启动时打开了</a:t>
            </a:r>
            <a:r>
              <a:rPr lang="en-US" altLang="zh-CN" dirty="0" smtClean="0"/>
              <a:t>quota</a:t>
            </a:r>
          </a:p>
          <a:p>
            <a:pPr lvl="1"/>
            <a:r>
              <a:rPr lang="en-US" altLang="zh-CN" dirty="0" smtClean="0"/>
              <a:t>RHEL/</a:t>
            </a:r>
            <a:r>
              <a:rPr lang="en-US" altLang="zh-CN" dirty="0" err="1" smtClean="0"/>
              <a:t>CentOS</a:t>
            </a:r>
            <a:r>
              <a:rPr lang="zh-CN" altLang="en-US" dirty="0" smtClean="0"/>
              <a:t>默认已经打开。</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extLst>
      <p:ext uri="{BB962C8B-B14F-4D97-AF65-F5344CB8AC3E}">
        <p14:creationId xmlns:p14="http://schemas.microsoft.com/office/powerpoint/2010/main" xmlns="" val="16734845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磁盘限额配置步骤</a:t>
            </a:r>
            <a:r>
              <a:rPr lang="en-US" altLang="zh-CN" dirty="0" smtClean="0"/>
              <a:t/>
            </a:r>
            <a:br>
              <a:rPr lang="en-US" altLang="zh-CN" dirty="0" smtClean="0"/>
            </a:br>
            <a:r>
              <a:rPr lang="zh-CN" altLang="en-US" dirty="0" smtClean="0"/>
              <a:t>（</a:t>
            </a:r>
            <a:r>
              <a:rPr lang="en-US" altLang="zh-CN" dirty="0" smtClean="0"/>
              <a:t>1</a:t>
            </a:r>
            <a:r>
              <a:rPr lang="zh-CN" altLang="en-US" dirty="0" smtClean="0"/>
              <a:t>）</a:t>
            </a:r>
            <a:r>
              <a:rPr lang="zh-CN" altLang="zh-CN" dirty="0" smtClean="0"/>
              <a:t>启用文件系统的</a:t>
            </a:r>
            <a:r>
              <a:rPr lang="en-US" altLang="zh-CN" dirty="0" smtClean="0"/>
              <a:t>quota</a:t>
            </a:r>
            <a:r>
              <a:rPr lang="zh-CN" altLang="zh-CN" dirty="0" smtClean="0"/>
              <a:t>功能</a:t>
            </a:r>
            <a:endParaRPr lang="zh-CN" altLang="en-US" dirty="0"/>
          </a:p>
        </p:txBody>
      </p:sp>
      <p:sp>
        <p:nvSpPr>
          <p:cNvPr id="3" name="内容占位符 2"/>
          <p:cNvSpPr>
            <a:spLocks noGrp="1"/>
          </p:cNvSpPr>
          <p:nvPr>
            <p:ph idx="1"/>
          </p:nvPr>
        </p:nvSpPr>
        <p:spPr/>
        <p:txBody>
          <a:bodyPr/>
          <a:lstStyle/>
          <a:p>
            <a:r>
              <a:rPr lang="zh-CN" altLang="en-US" dirty="0" smtClean="0"/>
              <a:t>编辑</a:t>
            </a:r>
            <a:r>
              <a:rPr lang="en-US" altLang="zh-CN" dirty="0" smtClean="0"/>
              <a:t>/etc/</a:t>
            </a:r>
            <a:r>
              <a:rPr lang="en-US" altLang="zh-CN" dirty="0" err="1" smtClean="0"/>
              <a:t>fstab</a:t>
            </a:r>
            <a:endParaRPr lang="en-US" altLang="zh-CN" dirty="0" smtClean="0"/>
          </a:p>
          <a:p>
            <a:pPr lvl="1"/>
            <a:r>
              <a:rPr lang="zh-CN" altLang="en-US" dirty="0" smtClean="0"/>
              <a:t>在中添加文件系统挂载选项</a:t>
            </a:r>
          </a:p>
          <a:p>
            <a:pPr lvl="1">
              <a:buNone/>
            </a:pPr>
            <a:r>
              <a:rPr lang="en-US" altLang="zh-CN" dirty="0" err="1" smtClean="0"/>
              <a:t>usrquota,grpquota</a:t>
            </a:r>
            <a:endParaRPr lang="en-US" altLang="zh-CN" dirty="0" smtClean="0"/>
          </a:p>
          <a:p>
            <a:pPr lvl="1"/>
            <a:r>
              <a:rPr lang="zh-CN" altLang="en-US" dirty="0" smtClean="0"/>
              <a:t>例如</a:t>
            </a:r>
            <a:endParaRPr lang="en-US" altLang="zh-CN" dirty="0" smtClean="0"/>
          </a:p>
          <a:p>
            <a:pPr lvl="1">
              <a:buNone/>
            </a:pPr>
            <a:r>
              <a:rPr lang="en-US" altLang="zh-CN" dirty="0" smtClean="0"/>
              <a:t>LABEL=/home      /home         ext3   </a:t>
            </a:r>
          </a:p>
          <a:p>
            <a:pPr lvl="1">
              <a:buNone/>
            </a:pPr>
            <a:r>
              <a:rPr lang="en-US" altLang="zh-CN" dirty="0" smtClean="0"/>
              <a:t>                      </a:t>
            </a:r>
            <a:r>
              <a:rPr lang="en-US" altLang="zh-CN" dirty="0" err="1" smtClean="0"/>
              <a:t>defaults</a:t>
            </a:r>
            <a:r>
              <a:rPr lang="en-US" altLang="zh-CN" dirty="0" err="1" smtClean="0">
                <a:solidFill>
                  <a:srgbClr val="C00000"/>
                </a:solidFill>
              </a:rPr>
              <a:t>,grpquota,usrquota</a:t>
            </a:r>
            <a:r>
              <a:rPr lang="en-US" altLang="zh-CN" dirty="0" smtClean="0"/>
              <a:t>    1  2</a:t>
            </a:r>
            <a:endParaRPr lang="zh-CN" altLang="zh-CN" dirty="0" smtClean="0"/>
          </a:p>
          <a:p>
            <a:r>
              <a:rPr lang="zh-CN" altLang="en-US" dirty="0" smtClean="0"/>
              <a:t>重新挂装文件系统</a:t>
            </a:r>
            <a:endParaRPr lang="en-US" altLang="zh-CN" dirty="0" smtClean="0"/>
          </a:p>
          <a:p>
            <a:pPr lvl="1">
              <a:buNone/>
            </a:pPr>
            <a:r>
              <a:rPr lang="en-US" altLang="zh-CN" dirty="0" smtClean="0">
                <a:solidFill>
                  <a:schemeClr val="accent6">
                    <a:lumMod val="75000"/>
                  </a:schemeClr>
                </a:solidFill>
              </a:rPr>
              <a:t># mount -o remount /home</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extLst>
      <p:ext uri="{BB962C8B-B14F-4D97-AF65-F5344CB8AC3E}">
        <p14:creationId xmlns:p14="http://schemas.microsoft.com/office/powerpoint/2010/main" xmlns="" val="22233791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磁盘限额配置步骤</a:t>
            </a:r>
            <a:r>
              <a:rPr lang="en-US" altLang="zh-CN" dirty="0" smtClean="0"/>
              <a:t/>
            </a:r>
            <a:br>
              <a:rPr lang="en-US" altLang="zh-CN" dirty="0" smtClean="0"/>
            </a:br>
            <a:r>
              <a:rPr lang="zh-CN" altLang="en-US" dirty="0" smtClean="0"/>
              <a:t>（</a:t>
            </a:r>
            <a:r>
              <a:rPr lang="en-US" altLang="zh-CN" dirty="0" smtClean="0"/>
              <a:t>2</a:t>
            </a:r>
            <a:r>
              <a:rPr lang="zh-CN" altLang="en-US" dirty="0" smtClean="0"/>
              <a:t>）</a:t>
            </a:r>
            <a:r>
              <a:rPr lang="zh-CN" altLang="zh-CN" dirty="0" smtClean="0"/>
              <a:t>创建</a:t>
            </a:r>
            <a:r>
              <a:rPr lang="en-US" altLang="zh-CN" dirty="0" smtClean="0"/>
              <a:t>quota</a:t>
            </a:r>
            <a:r>
              <a:rPr lang="zh-CN" altLang="en-US" dirty="0" smtClean="0"/>
              <a:t>数据库</a:t>
            </a:r>
            <a:r>
              <a:rPr lang="zh-CN" altLang="zh-CN" dirty="0" smtClean="0"/>
              <a:t>并开启</a:t>
            </a:r>
            <a:r>
              <a:rPr lang="en-US" altLang="zh-CN" dirty="0" smtClean="0"/>
              <a:t>quota</a:t>
            </a:r>
            <a:endParaRPr lang="zh-CN" altLang="en-US" dirty="0"/>
          </a:p>
        </p:txBody>
      </p:sp>
      <p:sp>
        <p:nvSpPr>
          <p:cNvPr id="3" name="内容占位符 2"/>
          <p:cNvSpPr>
            <a:spLocks noGrp="1"/>
          </p:cNvSpPr>
          <p:nvPr>
            <p:ph idx="1"/>
          </p:nvPr>
        </p:nvSpPr>
        <p:spPr>
          <a:xfrm>
            <a:off x="457200" y="2060848"/>
            <a:ext cx="8229600" cy="4070077"/>
          </a:xfrm>
        </p:spPr>
        <p:txBody>
          <a:bodyPr/>
          <a:lstStyle/>
          <a:p>
            <a:r>
              <a:rPr lang="zh-CN" altLang="zh-CN" dirty="0" smtClean="0"/>
              <a:t>创建</a:t>
            </a:r>
            <a:r>
              <a:rPr lang="en-US" altLang="zh-CN" dirty="0" smtClean="0"/>
              <a:t>quota</a:t>
            </a:r>
            <a:r>
              <a:rPr lang="zh-CN" altLang="en-US" dirty="0" smtClean="0"/>
              <a:t>数据库</a:t>
            </a:r>
            <a:endParaRPr lang="en-US" altLang="zh-CN" dirty="0" smtClean="0"/>
          </a:p>
          <a:p>
            <a:pPr lvl="1">
              <a:buNone/>
            </a:pPr>
            <a:endParaRPr lang="en-US" altLang="zh-CN" dirty="0" smtClean="0">
              <a:solidFill>
                <a:schemeClr val="accent6">
                  <a:lumMod val="75000"/>
                </a:schemeClr>
              </a:solidFill>
            </a:endParaRP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quotacheck</a:t>
            </a:r>
            <a:r>
              <a:rPr lang="en-US" altLang="zh-CN" dirty="0" smtClean="0">
                <a:solidFill>
                  <a:schemeClr val="accent6">
                    <a:lumMod val="75000"/>
                  </a:schemeClr>
                </a:solidFill>
              </a:rPr>
              <a:t> -</a:t>
            </a:r>
            <a:r>
              <a:rPr lang="en-US" altLang="zh-CN" dirty="0" err="1" smtClean="0">
                <a:solidFill>
                  <a:schemeClr val="accent6">
                    <a:lumMod val="75000"/>
                  </a:schemeClr>
                </a:solidFill>
              </a:rPr>
              <a:t>cmvug</a:t>
            </a:r>
            <a:r>
              <a:rPr lang="en-US" altLang="zh-CN" dirty="0" smtClean="0">
                <a:solidFill>
                  <a:schemeClr val="accent6">
                    <a:lumMod val="75000"/>
                  </a:schemeClr>
                </a:solidFill>
              </a:rPr>
              <a:t> /home</a:t>
            </a:r>
          </a:p>
          <a:p>
            <a:endParaRPr lang="en-US" altLang="zh-CN" dirty="0" smtClean="0"/>
          </a:p>
          <a:p>
            <a:r>
              <a:rPr lang="zh-CN" altLang="en-US" dirty="0" smtClean="0"/>
              <a:t>开启</a:t>
            </a:r>
            <a:r>
              <a:rPr lang="en-US" altLang="zh-CN" dirty="0" smtClean="0"/>
              <a:t>quota</a:t>
            </a:r>
            <a:r>
              <a:rPr lang="zh-CN" altLang="en-US" dirty="0" smtClean="0"/>
              <a:t>功能</a:t>
            </a:r>
            <a:endParaRPr lang="en-US" altLang="zh-CN" dirty="0" smtClean="0"/>
          </a:p>
          <a:p>
            <a:pPr lvl="1">
              <a:buNone/>
            </a:pPr>
            <a:endParaRPr lang="en-US" altLang="zh-CN" dirty="0" smtClean="0">
              <a:solidFill>
                <a:schemeClr val="accent6">
                  <a:lumMod val="75000"/>
                </a:schemeClr>
              </a:solidFill>
            </a:endParaRPr>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quotaon</a:t>
            </a:r>
            <a:r>
              <a:rPr lang="en-US" altLang="zh-CN" dirty="0" smtClean="0">
                <a:solidFill>
                  <a:schemeClr val="accent6">
                    <a:lumMod val="75000"/>
                  </a:schemeClr>
                </a:solidFill>
              </a:rPr>
              <a:t> -</a:t>
            </a:r>
            <a:r>
              <a:rPr lang="en-US" altLang="zh-CN" dirty="0" err="1" smtClean="0">
                <a:solidFill>
                  <a:schemeClr val="accent6">
                    <a:lumMod val="75000"/>
                  </a:schemeClr>
                </a:solidFill>
              </a:rPr>
              <a:t>avug</a:t>
            </a:r>
            <a:endParaRPr lang="zh-CN" altLang="zh-CN"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Tree>
    <p:extLst>
      <p:ext uri="{BB962C8B-B14F-4D97-AF65-F5344CB8AC3E}">
        <p14:creationId xmlns:p14="http://schemas.microsoft.com/office/powerpoint/2010/main" xmlns="" val="7507454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磁盘限额配置步骤</a:t>
            </a:r>
            <a:r>
              <a:rPr lang="en-US" altLang="zh-CN" dirty="0" smtClean="0"/>
              <a:t/>
            </a:r>
            <a:br>
              <a:rPr lang="en-US" altLang="zh-CN" dirty="0" smtClean="0"/>
            </a:br>
            <a:r>
              <a:rPr lang="zh-CN" altLang="en-US" dirty="0" smtClean="0"/>
              <a:t>（</a:t>
            </a:r>
            <a:r>
              <a:rPr lang="en-US" altLang="zh-CN" dirty="0" smtClean="0"/>
              <a:t>3</a:t>
            </a:r>
            <a:r>
              <a:rPr lang="zh-CN" altLang="en-US" dirty="0" smtClean="0"/>
              <a:t>）</a:t>
            </a:r>
            <a:r>
              <a:rPr lang="zh-CN" altLang="zh-CN" dirty="0" smtClean="0"/>
              <a:t>设置用户和组的</a:t>
            </a:r>
            <a:r>
              <a:rPr lang="en-US" altLang="zh-CN" dirty="0" smtClean="0"/>
              <a:t>quota</a:t>
            </a:r>
            <a:endParaRPr lang="zh-CN" altLang="en-US" dirty="0"/>
          </a:p>
        </p:txBody>
      </p:sp>
      <p:sp>
        <p:nvSpPr>
          <p:cNvPr id="3" name="内容占位符 2"/>
          <p:cNvSpPr>
            <a:spLocks noGrp="1"/>
          </p:cNvSpPr>
          <p:nvPr>
            <p:ph idx="1"/>
          </p:nvPr>
        </p:nvSpPr>
        <p:spPr/>
        <p:txBody>
          <a:bodyPr/>
          <a:lstStyle/>
          <a:p>
            <a:r>
              <a:rPr lang="zh-CN" altLang="en-US" dirty="0" smtClean="0"/>
              <a:t>交互式编辑配额</a:t>
            </a:r>
            <a:endParaRPr lang="en-US" altLang="zh-CN" dirty="0" smtClean="0"/>
          </a:p>
          <a:p>
            <a:pPr lvl="1"/>
            <a:r>
              <a:rPr lang="en-US" altLang="zh-CN" dirty="0" err="1" smtClean="0"/>
              <a:t>edquota</a:t>
            </a:r>
            <a:endParaRPr lang="en-US" altLang="zh-CN" dirty="0" smtClean="0"/>
          </a:p>
          <a:p>
            <a:r>
              <a:rPr lang="zh-CN" altLang="en-US" dirty="0" smtClean="0"/>
              <a:t>命令式设置配额</a:t>
            </a:r>
            <a:endParaRPr lang="en-US" altLang="zh-CN" dirty="0" smtClean="0"/>
          </a:p>
          <a:p>
            <a:pPr lvl="1"/>
            <a:r>
              <a:rPr lang="en-US" altLang="zh-CN" dirty="0" err="1" smtClean="0"/>
              <a:t>setquota</a:t>
            </a:r>
            <a:endParaRPr lang="en-US" altLang="zh-CN" dirty="0" smtClean="0"/>
          </a:p>
          <a:p>
            <a:r>
              <a:rPr lang="zh-CN" altLang="en-US" dirty="0" smtClean="0"/>
              <a:t>将参考用户</a:t>
            </a:r>
            <a:r>
              <a:rPr lang="en-US" altLang="zh-CN" dirty="0" smtClean="0"/>
              <a:t>/</a:t>
            </a:r>
            <a:r>
              <a:rPr lang="zh-CN" altLang="en-US" dirty="0" smtClean="0"/>
              <a:t>组的配额复制给其他用户</a:t>
            </a:r>
            <a:r>
              <a:rPr lang="en-US" altLang="zh-CN" dirty="0" smtClean="0"/>
              <a:t>/</a:t>
            </a:r>
            <a:r>
              <a:rPr lang="zh-CN" altLang="en-US" dirty="0" smtClean="0"/>
              <a:t>组</a:t>
            </a:r>
            <a:endParaRPr lang="en-US" altLang="zh-CN" dirty="0" smtClean="0"/>
          </a:p>
          <a:p>
            <a:pPr lvl="1"/>
            <a:r>
              <a:rPr lang="en-US" altLang="zh-CN" dirty="0" err="1" smtClean="0"/>
              <a:t>edquota</a:t>
            </a:r>
            <a:r>
              <a:rPr lang="en-US" altLang="zh-CN" dirty="0" smtClean="0"/>
              <a:t>  -p &lt;</a:t>
            </a:r>
            <a:r>
              <a:rPr lang="en-US" altLang="zh-CN" dirty="0" err="1" smtClean="0"/>
              <a:t>protoname</a:t>
            </a:r>
            <a:r>
              <a:rPr lang="en-US" altLang="zh-CN" dirty="0" smtClean="0"/>
              <a:t>&gt; ……</a:t>
            </a:r>
          </a:p>
          <a:p>
            <a:pPr lvl="1"/>
            <a:r>
              <a:rPr lang="en-US" altLang="zh-CN" dirty="0" err="1" smtClean="0"/>
              <a:t>setquota</a:t>
            </a:r>
            <a:r>
              <a:rPr lang="en-US" altLang="zh-CN" dirty="0" smtClean="0"/>
              <a:t> -p &lt;</a:t>
            </a:r>
            <a:r>
              <a:rPr lang="en-US" altLang="zh-CN" dirty="0" err="1" smtClean="0"/>
              <a:t>protoname</a:t>
            </a:r>
            <a:r>
              <a:rPr lang="en-US" altLang="zh-CN" dirty="0" smtClean="0"/>
              <a:t>&gt;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extLst>
      <p:ext uri="{BB962C8B-B14F-4D97-AF65-F5344CB8AC3E}">
        <p14:creationId xmlns:p14="http://schemas.microsoft.com/office/powerpoint/2010/main" xmlns="" val="20902149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err="1" smtClean="0"/>
              <a:t>edquota</a:t>
            </a:r>
            <a:r>
              <a:rPr lang="zh-CN" altLang="en-US" dirty="0" smtClean="0"/>
              <a:t>命令</a:t>
            </a:r>
            <a:endParaRPr lang="zh-CN" altLang="en-US" dirty="0"/>
          </a:p>
        </p:txBody>
      </p:sp>
      <p:sp>
        <p:nvSpPr>
          <p:cNvPr id="3" name="内容占位符 2"/>
          <p:cNvSpPr>
            <a:spLocks noGrp="1"/>
          </p:cNvSpPr>
          <p:nvPr>
            <p:ph idx="1"/>
          </p:nvPr>
        </p:nvSpPr>
        <p:spPr>
          <a:xfrm>
            <a:off x="457200" y="1124744"/>
            <a:ext cx="8229600" cy="5006181"/>
          </a:xfrm>
        </p:spPr>
        <p:txBody>
          <a:bodyPr/>
          <a:lstStyle/>
          <a:p>
            <a:r>
              <a:rPr lang="zh-CN" altLang="en-US" dirty="0" smtClean="0"/>
              <a:t>编辑指定用户的配额</a:t>
            </a:r>
          </a:p>
          <a:p>
            <a:pPr lvl="1"/>
            <a:r>
              <a:rPr lang="en-US" altLang="zh-CN" dirty="0" err="1" smtClean="0"/>
              <a:t>edquota</a:t>
            </a:r>
            <a:r>
              <a:rPr lang="en-US" altLang="zh-CN" dirty="0" smtClean="0"/>
              <a:t> [-u]  [ -f </a:t>
            </a:r>
            <a:r>
              <a:rPr lang="en-US" altLang="zh-CN" dirty="0" err="1" smtClean="0"/>
              <a:t>filesystem</a:t>
            </a:r>
            <a:r>
              <a:rPr lang="en-US" altLang="zh-CN" dirty="0" smtClean="0"/>
              <a:t> ] &lt;username&gt;</a:t>
            </a:r>
          </a:p>
          <a:p>
            <a:r>
              <a:rPr lang="zh-CN" altLang="en-US" dirty="0" smtClean="0"/>
              <a:t>编辑指定组的配额</a:t>
            </a:r>
          </a:p>
          <a:p>
            <a:pPr lvl="1"/>
            <a:r>
              <a:rPr lang="en-US" altLang="zh-CN" dirty="0" err="1" smtClean="0"/>
              <a:t>edquota</a:t>
            </a:r>
            <a:r>
              <a:rPr lang="en-US" altLang="zh-CN" dirty="0" smtClean="0"/>
              <a:t> -g    [ -f </a:t>
            </a:r>
            <a:r>
              <a:rPr lang="en-US" altLang="zh-CN" dirty="0" err="1" smtClean="0"/>
              <a:t>filesystem</a:t>
            </a:r>
            <a:r>
              <a:rPr lang="en-US" altLang="zh-CN" dirty="0" smtClean="0"/>
              <a:t> ] &lt;</a:t>
            </a:r>
            <a:r>
              <a:rPr lang="en-US" altLang="zh-CN" dirty="0" err="1" smtClean="0"/>
              <a:t>groupname</a:t>
            </a:r>
            <a:r>
              <a:rPr lang="en-US" altLang="zh-CN" dirty="0" smtClean="0"/>
              <a:t>&gt;</a:t>
            </a:r>
          </a:p>
          <a:p>
            <a:r>
              <a:rPr lang="zh-CN" altLang="en-US" dirty="0" smtClean="0"/>
              <a:t>编辑指定用户的配额时限</a:t>
            </a:r>
          </a:p>
          <a:p>
            <a:pPr lvl="1"/>
            <a:r>
              <a:rPr lang="en-US" altLang="zh-CN" dirty="0" err="1" smtClean="0"/>
              <a:t>edquota</a:t>
            </a:r>
            <a:r>
              <a:rPr lang="en-US" altLang="zh-CN" dirty="0" smtClean="0"/>
              <a:t> -t [-u]  [ -f </a:t>
            </a:r>
            <a:r>
              <a:rPr lang="en-US" altLang="zh-CN" dirty="0" err="1" smtClean="0"/>
              <a:t>filesystem</a:t>
            </a:r>
            <a:r>
              <a:rPr lang="en-US" altLang="zh-CN" dirty="0" smtClean="0"/>
              <a:t> ] </a:t>
            </a:r>
          </a:p>
          <a:p>
            <a:r>
              <a:rPr lang="zh-CN" altLang="en-US" dirty="0" smtClean="0"/>
              <a:t>编辑指定组的配额时限</a:t>
            </a:r>
          </a:p>
          <a:p>
            <a:pPr lvl="1"/>
            <a:r>
              <a:rPr lang="en-US" altLang="zh-CN" dirty="0" err="1" smtClean="0"/>
              <a:t>edquota</a:t>
            </a:r>
            <a:r>
              <a:rPr lang="en-US" altLang="zh-CN" dirty="0" smtClean="0"/>
              <a:t> -t -g    [ -f </a:t>
            </a:r>
            <a:r>
              <a:rPr lang="en-US" altLang="zh-CN" dirty="0" err="1" smtClean="0"/>
              <a:t>filesystem</a:t>
            </a:r>
            <a:r>
              <a:rPr lang="en-US" altLang="zh-CN" dirty="0" smtClean="0"/>
              <a:t> ]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
        <p:nvSpPr>
          <p:cNvPr id="7" name="Rectangle 11"/>
          <p:cNvSpPr>
            <a:spLocks noChangeArrowheads="1"/>
          </p:cNvSpPr>
          <p:nvPr/>
        </p:nvSpPr>
        <p:spPr bwMode="auto">
          <a:xfrm>
            <a:off x="755576" y="5301208"/>
            <a:ext cx="7705476" cy="830997"/>
          </a:xfrm>
          <a:prstGeom prst="rect">
            <a:avLst/>
          </a:prstGeom>
          <a:solidFill>
            <a:schemeClr val="bg1"/>
          </a:solidFill>
          <a:ln w="38100">
            <a:solidFill>
              <a:schemeClr val="hlink"/>
            </a:solidFill>
            <a:miter lim="800000"/>
            <a:headEnd/>
            <a:tailEnd/>
          </a:ln>
          <a:effectLst/>
        </p:spPr>
        <p:txBody>
          <a:bodyPr wrap="square">
            <a:spAutoFit/>
          </a:bodyPr>
          <a:lstStyle/>
          <a:p>
            <a:r>
              <a:rPr lang="en-US" altLang="zh-CN" sz="2400" dirty="0" smtClean="0">
                <a:solidFill>
                  <a:srgbClr val="3333CC"/>
                </a:solidFill>
                <a:ea typeface="黑体" pitchFamily="49" charset="-122"/>
              </a:rPr>
              <a:t>-f </a:t>
            </a:r>
            <a:r>
              <a:rPr lang="en-US" altLang="zh-CN" sz="2400" dirty="0" err="1" smtClean="0"/>
              <a:t>filesystem</a:t>
            </a:r>
            <a:r>
              <a:rPr lang="en-US" altLang="zh-CN" sz="2400" dirty="0" smtClean="0"/>
              <a:t> </a:t>
            </a:r>
            <a:r>
              <a:rPr lang="zh-CN" altLang="en-US" sz="2400" dirty="0" smtClean="0"/>
              <a:t>表示对指定的文件系统设置配额，省略时表示对所有启用了</a:t>
            </a:r>
            <a:r>
              <a:rPr lang="en-US" altLang="zh-CN" sz="2400" dirty="0" smtClean="0"/>
              <a:t>quota</a:t>
            </a:r>
            <a:r>
              <a:rPr lang="zh-CN" altLang="en-US" sz="2400" dirty="0" smtClean="0"/>
              <a:t>的文件系统进行设置。</a:t>
            </a:r>
            <a:endParaRPr lang="zh-CN" altLang="en-US" sz="2400" dirty="0">
              <a:solidFill>
                <a:srgbClr val="006600"/>
              </a:solidFill>
              <a:latin typeface="Courier New" pitchFamily="49" charset="0"/>
              <a:ea typeface="黑体" pitchFamily="49" charset="-122"/>
            </a:endParaRPr>
          </a:p>
        </p:txBody>
      </p:sp>
    </p:spTree>
    <p:extLst>
      <p:ext uri="{BB962C8B-B14F-4D97-AF65-F5344CB8AC3E}">
        <p14:creationId xmlns:p14="http://schemas.microsoft.com/office/powerpoint/2010/main" xmlns="" val="8615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err="1" smtClean="0"/>
              <a:t>setquota</a:t>
            </a:r>
            <a:r>
              <a:rPr lang="zh-CN" altLang="en-US" dirty="0" smtClean="0"/>
              <a:t>命令</a:t>
            </a:r>
            <a:endParaRPr lang="zh-CN" altLang="en-US" dirty="0"/>
          </a:p>
        </p:txBody>
      </p:sp>
      <p:sp>
        <p:nvSpPr>
          <p:cNvPr id="3" name="内容占位符 2"/>
          <p:cNvSpPr>
            <a:spLocks noGrp="1"/>
          </p:cNvSpPr>
          <p:nvPr>
            <p:ph idx="1"/>
          </p:nvPr>
        </p:nvSpPr>
        <p:spPr>
          <a:xfrm>
            <a:off x="457200" y="1375147"/>
            <a:ext cx="8229600" cy="4718149"/>
          </a:xfrm>
        </p:spPr>
        <p:txBody>
          <a:bodyPr/>
          <a:lstStyle/>
          <a:p>
            <a:r>
              <a:rPr lang="zh-CN" altLang="en-US" dirty="0" smtClean="0"/>
              <a:t>为指定用户的设置配额 </a:t>
            </a:r>
          </a:p>
          <a:p>
            <a:pPr lvl="1"/>
            <a:r>
              <a:rPr lang="en-US" altLang="zh-CN" sz="2400" dirty="0" err="1" smtClean="0">
                <a:solidFill>
                  <a:schemeClr val="accent6">
                    <a:lumMod val="75000"/>
                  </a:schemeClr>
                </a:solidFill>
              </a:rPr>
              <a:t>setquota</a:t>
            </a:r>
            <a:r>
              <a:rPr lang="en-US" altLang="zh-CN" sz="2400" dirty="0" smtClean="0">
                <a:solidFill>
                  <a:schemeClr val="accent6">
                    <a:lumMod val="75000"/>
                  </a:schemeClr>
                </a:solidFill>
              </a:rPr>
              <a:t> [-u] &lt;username&gt; &lt;</a:t>
            </a:r>
            <a:r>
              <a:rPr lang="zh-CN" altLang="en-US" sz="2400" dirty="0" smtClean="0">
                <a:solidFill>
                  <a:schemeClr val="accent6">
                    <a:lumMod val="75000"/>
                  </a:schemeClr>
                </a:solidFill>
              </a:rPr>
              <a:t>块软限制 块硬限制 </a:t>
            </a:r>
            <a:r>
              <a:rPr lang="en-US" altLang="zh-CN" sz="2400" dirty="0" err="1" smtClean="0">
                <a:solidFill>
                  <a:schemeClr val="accent6">
                    <a:lumMod val="75000"/>
                  </a:schemeClr>
                </a:solidFill>
              </a:rPr>
              <a:t>inode</a:t>
            </a:r>
            <a:r>
              <a:rPr lang="zh-CN" altLang="en-US" sz="2400" dirty="0" smtClean="0">
                <a:solidFill>
                  <a:schemeClr val="accent6">
                    <a:lumMod val="75000"/>
                  </a:schemeClr>
                </a:solidFill>
              </a:rPr>
              <a:t>软限制 </a:t>
            </a:r>
            <a:r>
              <a:rPr lang="en-US" altLang="zh-CN" sz="2400" dirty="0" err="1" smtClean="0">
                <a:solidFill>
                  <a:schemeClr val="accent6">
                    <a:lumMod val="75000"/>
                  </a:schemeClr>
                </a:solidFill>
              </a:rPr>
              <a:t>inode</a:t>
            </a:r>
            <a:r>
              <a:rPr lang="zh-CN" altLang="en-US" sz="2400" dirty="0" smtClean="0">
                <a:solidFill>
                  <a:schemeClr val="accent6">
                    <a:lumMod val="75000"/>
                  </a:schemeClr>
                </a:solidFill>
              </a:rPr>
              <a:t>硬限制</a:t>
            </a:r>
            <a:r>
              <a:rPr lang="en-US" altLang="zh-CN" sz="2400" dirty="0" smtClean="0">
                <a:solidFill>
                  <a:schemeClr val="accent6">
                    <a:lumMod val="75000"/>
                  </a:schemeClr>
                </a:solidFill>
              </a:rPr>
              <a:t>&gt;  &lt;-a|</a:t>
            </a:r>
            <a:r>
              <a:rPr lang="zh-CN" altLang="en-US" sz="2400" dirty="0" smtClean="0">
                <a:solidFill>
                  <a:schemeClr val="accent6">
                    <a:lumMod val="75000"/>
                  </a:schemeClr>
                </a:solidFill>
              </a:rPr>
              <a:t>文件系统</a:t>
            </a:r>
            <a:r>
              <a:rPr lang="en-US" altLang="zh-CN" sz="2400" dirty="0" smtClean="0">
                <a:solidFill>
                  <a:schemeClr val="accent6">
                    <a:lumMod val="75000"/>
                  </a:schemeClr>
                </a:solidFill>
              </a:rPr>
              <a:t>&gt;</a:t>
            </a:r>
          </a:p>
          <a:p>
            <a:r>
              <a:rPr lang="zh-CN" altLang="en-US" dirty="0" smtClean="0"/>
              <a:t>为指定组的设置配额 </a:t>
            </a:r>
          </a:p>
          <a:p>
            <a:pPr lvl="1"/>
            <a:r>
              <a:rPr lang="en-US" altLang="zh-CN" sz="2400" dirty="0" err="1" smtClean="0">
                <a:solidFill>
                  <a:schemeClr val="accent6">
                    <a:lumMod val="75000"/>
                  </a:schemeClr>
                </a:solidFill>
              </a:rPr>
              <a:t>setquota</a:t>
            </a:r>
            <a:r>
              <a:rPr lang="en-US" altLang="zh-CN" sz="2400" dirty="0" smtClean="0">
                <a:solidFill>
                  <a:schemeClr val="accent6">
                    <a:lumMod val="75000"/>
                  </a:schemeClr>
                </a:solidFill>
              </a:rPr>
              <a:t>  -g &lt;</a:t>
            </a:r>
            <a:r>
              <a:rPr lang="en-US" altLang="zh-CN" sz="2400" dirty="0" err="1" smtClean="0">
                <a:solidFill>
                  <a:schemeClr val="accent6">
                    <a:lumMod val="75000"/>
                  </a:schemeClr>
                </a:solidFill>
              </a:rPr>
              <a:t>groupname</a:t>
            </a:r>
            <a:r>
              <a:rPr lang="en-US" altLang="zh-CN" sz="2400" dirty="0" smtClean="0">
                <a:solidFill>
                  <a:schemeClr val="accent6">
                    <a:lumMod val="75000"/>
                  </a:schemeClr>
                </a:solidFill>
              </a:rPr>
              <a:t>&gt; &lt;</a:t>
            </a:r>
            <a:r>
              <a:rPr lang="zh-CN" altLang="en-US" sz="2400" dirty="0" smtClean="0">
                <a:solidFill>
                  <a:schemeClr val="accent6">
                    <a:lumMod val="75000"/>
                  </a:schemeClr>
                </a:solidFill>
              </a:rPr>
              <a:t>块软限制 块硬限制 </a:t>
            </a:r>
            <a:r>
              <a:rPr lang="en-US" altLang="zh-CN" sz="2400" dirty="0" err="1" smtClean="0">
                <a:solidFill>
                  <a:schemeClr val="accent6">
                    <a:lumMod val="75000"/>
                  </a:schemeClr>
                </a:solidFill>
              </a:rPr>
              <a:t>inode</a:t>
            </a:r>
            <a:r>
              <a:rPr lang="zh-CN" altLang="en-US" sz="2400" dirty="0" smtClean="0">
                <a:solidFill>
                  <a:schemeClr val="accent6">
                    <a:lumMod val="75000"/>
                  </a:schemeClr>
                </a:solidFill>
              </a:rPr>
              <a:t>软限制 </a:t>
            </a:r>
            <a:r>
              <a:rPr lang="en-US" altLang="zh-CN" sz="2400" dirty="0" err="1" smtClean="0">
                <a:solidFill>
                  <a:schemeClr val="accent6">
                    <a:lumMod val="75000"/>
                  </a:schemeClr>
                </a:solidFill>
              </a:rPr>
              <a:t>inode</a:t>
            </a:r>
            <a:r>
              <a:rPr lang="zh-CN" altLang="en-US" sz="2400" dirty="0" smtClean="0">
                <a:solidFill>
                  <a:schemeClr val="accent6">
                    <a:lumMod val="75000"/>
                  </a:schemeClr>
                </a:solidFill>
              </a:rPr>
              <a:t>硬限制</a:t>
            </a:r>
            <a:r>
              <a:rPr lang="en-US" altLang="zh-CN" sz="2400" dirty="0" smtClean="0">
                <a:solidFill>
                  <a:schemeClr val="accent6">
                    <a:lumMod val="75000"/>
                  </a:schemeClr>
                </a:solidFill>
              </a:rPr>
              <a:t>&gt;  &lt;-a|</a:t>
            </a:r>
            <a:r>
              <a:rPr lang="zh-CN" altLang="en-US" sz="2400" dirty="0" smtClean="0">
                <a:solidFill>
                  <a:schemeClr val="accent6">
                    <a:lumMod val="75000"/>
                  </a:schemeClr>
                </a:solidFill>
              </a:rPr>
              <a:t>文件系统</a:t>
            </a:r>
            <a:r>
              <a:rPr lang="en-US" altLang="zh-CN" sz="2400" dirty="0" smtClean="0">
                <a:solidFill>
                  <a:schemeClr val="accent6">
                    <a:lumMod val="75000"/>
                  </a:schemeClr>
                </a:solidFill>
              </a:rPr>
              <a:t>&gt;</a:t>
            </a:r>
          </a:p>
          <a:p>
            <a:r>
              <a:rPr lang="zh-CN" altLang="en-US" dirty="0" smtClean="0"/>
              <a:t>为指定用户的设置配额时限</a:t>
            </a:r>
          </a:p>
          <a:p>
            <a:pPr lvl="1"/>
            <a:r>
              <a:rPr lang="en-US" altLang="zh-CN" sz="2400" dirty="0" err="1" smtClean="0">
                <a:solidFill>
                  <a:schemeClr val="accent6">
                    <a:lumMod val="75000"/>
                  </a:schemeClr>
                </a:solidFill>
              </a:rPr>
              <a:t>setquota</a:t>
            </a:r>
            <a:r>
              <a:rPr lang="en-US" altLang="zh-CN" sz="2400" dirty="0" smtClean="0">
                <a:solidFill>
                  <a:schemeClr val="accent6">
                    <a:lumMod val="75000"/>
                  </a:schemeClr>
                </a:solidFill>
              </a:rPr>
              <a:t> -t [-u] &lt;</a:t>
            </a:r>
            <a:r>
              <a:rPr lang="zh-CN" altLang="en-US" sz="2400" dirty="0" smtClean="0">
                <a:solidFill>
                  <a:schemeClr val="accent6">
                    <a:lumMod val="75000"/>
                  </a:schemeClr>
                </a:solidFill>
              </a:rPr>
              <a:t>块时限 </a:t>
            </a:r>
            <a:r>
              <a:rPr lang="en-US" altLang="zh-CN" sz="2400" dirty="0" err="1" smtClean="0">
                <a:solidFill>
                  <a:schemeClr val="accent6">
                    <a:lumMod val="75000"/>
                  </a:schemeClr>
                </a:solidFill>
              </a:rPr>
              <a:t>inode</a:t>
            </a:r>
            <a:r>
              <a:rPr lang="zh-CN" altLang="en-US" sz="2400" dirty="0" smtClean="0">
                <a:solidFill>
                  <a:schemeClr val="accent6">
                    <a:lumMod val="75000"/>
                  </a:schemeClr>
                </a:solidFill>
              </a:rPr>
              <a:t>时限</a:t>
            </a:r>
            <a:r>
              <a:rPr lang="en-US" altLang="zh-CN" sz="2400" dirty="0" smtClean="0">
                <a:solidFill>
                  <a:schemeClr val="accent6">
                    <a:lumMod val="75000"/>
                  </a:schemeClr>
                </a:solidFill>
              </a:rPr>
              <a:t>&gt;  &lt;-a|</a:t>
            </a:r>
            <a:r>
              <a:rPr lang="zh-CN" altLang="en-US" sz="2400" dirty="0" smtClean="0">
                <a:solidFill>
                  <a:schemeClr val="accent6">
                    <a:lumMod val="75000"/>
                  </a:schemeClr>
                </a:solidFill>
              </a:rPr>
              <a:t>文件系统</a:t>
            </a:r>
            <a:r>
              <a:rPr lang="en-US" altLang="zh-CN" sz="2400" dirty="0" smtClean="0">
                <a:solidFill>
                  <a:schemeClr val="accent6">
                    <a:lumMod val="75000"/>
                  </a:schemeClr>
                </a:solidFill>
              </a:rPr>
              <a:t>&gt;</a:t>
            </a:r>
          </a:p>
          <a:p>
            <a:r>
              <a:rPr lang="zh-CN" altLang="en-US" dirty="0" smtClean="0"/>
              <a:t>为指定组的设置配额时限</a:t>
            </a:r>
          </a:p>
          <a:p>
            <a:pPr lvl="1"/>
            <a:r>
              <a:rPr lang="en-US" altLang="zh-CN" sz="2400" dirty="0" err="1" smtClean="0">
                <a:solidFill>
                  <a:schemeClr val="accent6">
                    <a:lumMod val="75000"/>
                  </a:schemeClr>
                </a:solidFill>
              </a:rPr>
              <a:t>setquota</a:t>
            </a:r>
            <a:r>
              <a:rPr lang="en-US" altLang="zh-CN" sz="2400" dirty="0" smtClean="0">
                <a:solidFill>
                  <a:schemeClr val="accent6">
                    <a:lumMod val="75000"/>
                  </a:schemeClr>
                </a:solidFill>
              </a:rPr>
              <a:t> -t -g   &lt;</a:t>
            </a:r>
            <a:r>
              <a:rPr lang="zh-CN" altLang="en-US" sz="2400" dirty="0" smtClean="0">
                <a:solidFill>
                  <a:schemeClr val="accent6">
                    <a:lumMod val="75000"/>
                  </a:schemeClr>
                </a:solidFill>
              </a:rPr>
              <a:t>块时限 </a:t>
            </a:r>
            <a:r>
              <a:rPr lang="en-US" altLang="zh-CN" sz="2400" dirty="0" err="1" smtClean="0">
                <a:solidFill>
                  <a:schemeClr val="accent6">
                    <a:lumMod val="75000"/>
                  </a:schemeClr>
                </a:solidFill>
              </a:rPr>
              <a:t>inode</a:t>
            </a:r>
            <a:r>
              <a:rPr lang="zh-CN" altLang="en-US" sz="2400" dirty="0" smtClean="0">
                <a:solidFill>
                  <a:schemeClr val="accent6">
                    <a:lumMod val="75000"/>
                  </a:schemeClr>
                </a:solidFill>
              </a:rPr>
              <a:t>时限</a:t>
            </a:r>
            <a:r>
              <a:rPr lang="en-US" altLang="zh-CN" sz="2400" dirty="0" smtClean="0">
                <a:solidFill>
                  <a:schemeClr val="accent6">
                    <a:lumMod val="75000"/>
                  </a:schemeClr>
                </a:solidFill>
              </a:rPr>
              <a:t>&gt;  &lt;-a|</a:t>
            </a:r>
            <a:r>
              <a:rPr lang="zh-CN" altLang="en-US" sz="2400" dirty="0" smtClean="0">
                <a:solidFill>
                  <a:schemeClr val="accent6">
                    <a:lumMod val="75000"/>
                  </a:schemeClr>
                </a:solidFill>
              </a:rPr>
              <a:t>文件系统</a:t>
            </a:r>
            <a:r>
              <a:rPr lang="en-US" altLang="zh-CN" sz="2400" dirty="0" smtClean="0">
                <a:solidFill>
                  <a:schemeClr val="accent6">
                    <a:lumMod val="75000"/>
                  </a:schemeClr>
                </a:solidFill>
              </a:rPr>
              <a:t>&gt;</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
        <p:nvSpPr>
          <p:cNvPr id="7" name="Rectangle 11"/>
          <p:cNvSpPr>
            <a:spLocks noChangeArrowheads="1"/>
          </p:cNvSpPr>
          <p:nvPr/>
        </p:nvSpPr>
        <p:spPr bwMode="auto">
          <a:xfrm>
            <a:off x="899592" y="3861048"/>
            <a:ext cx="7705476" cy="1569660"/>
          </a:xfrm>
          <a:prstGeom prst="rect">
            <a:avLst/>
          </a:prstGeom>
          <a:solidFill>
            <a:schemeClr val="bg1"/>
          </a:solidFill>
          <a:ln w="38100">
            <a:solidFill>
              <a:schemeClr val="hlink"/>
            </a:solidFill>
            <a:miter lim="800000"/>
            <a:headEnd/>
            <a:tailEnd/>
          </a:ln>
          <a:effectLst/>
        </p:spPr>
        <p:txBody>
          <a:bodyPr wrap="square">
            <a:spAutoFit/>
          </a:bodyPr>
          <a:lstStyle/>
          <a:p>
            <a:r>
              <a:rPr lang="zh-CN" altLang="en-US" sz="3200" dirty="0" smtClean="0"/>
              <a:t>若对所有启用了</a:t>
            </a:r>
            <a:r>
              <a:rPr lang="en-US" altLang="zh-CN" sz="3200" dirty="0" smtClean="0"/>
              <a:t>quota</a:t>
            </a:r>
            <a:r>
              <a:rPr lang="zh-CN" altLang="en-US" sz="3200" dirty="0" smtClean="0"/>
              <a:t>的文件系统设置配额，则使用</a:t>
            </a:r>
            <a:r>
              <a:rPr lang="en-US" altLang="zh-CN" sz="3200" dirty="0" smtClean="0"/>
              <a:t>-a</a:t>
            </a:r>
            <a:r>
              <a:rPr lang="zh-CN" altLang="en-US" sz="3200" dirty="0" smtClean="0"/>
              <a:t>；否则，若对指定的文件系统设置配置，则需要指定文件系统。</a:t>
            </a:r>
            <a:endParaRPr lang="zh-CN" altLang="en-US" sz="3200" dirty="0">
              <a:solidFill>
                <a:srgbClr val="006600"/>
              </a:solidFill>
              <a:latin typeface="Courier New" pitchFamily="49" charset="0"/>
              <a:ea typeface="黑体" pitchFamily="49" charset="-122"/>
            </a:endParaRPr>
          </a:p>
        </p:txBody>
      </p:sp>
    </p:spTree>
    <p:extLst>
      <p:ext uri="{BB962C8B-B14F-4D97-AF65-F5344CB8AC3E}">
        <p14:creationId xmlns:p14="http://schemas.microsoft.com/office/powerpoint/2010/main" xmlns="" val="18110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使用参考用户或组复制配额</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smtClean="0"/>
              <a:t>将参考用户 </a:t>
            </a:r>
            <a:r>
              <a:rPr lang="en-US" altLang="zh-CN" dirty="0" err="1" smtClean="0"/>
              <a:t>protouname</a:t>
            </a:r>
            <a:r>
              <a:rPr lang="en-US" altLang="zh-CN" dirty="0" smtClean="0"/>
              <a:t> </a:t>
            </a:r>
            <a:r>
              <a:rPr lang="zh-CN" altLang="en-US" dirty="0" smtClean="0"/>
              <a:t>的限额设置复制给待设置用户 </a:t>
            </a:r>
            <a:r>
              <a:rPr lang="en-US" altLang="zh-CN" dirty="0" smtClean="0"/>
              <a:t>username</a:t>
            </a:r>
          </a:p>
          <a:p>
            <a:pPr lvl="1"/>
            <a:r>
              <a:rPr lang="en-US" altLang="zh-CN" dirty="0" err="1" smtClean="0">
                <a:solidFill>
                  <a:schemeClr val="accent6">
                    <a:lumMod val="75000"/>
                  </a:schemeClr>
                </a:solidFill>
              </a:rPr>
              <a:t>edquota</a:t>
            </a:r>
            <a:r>
              <a:rPr lang="en-US" altLang="zh-CN" dirty="0" smtClean="0">
                <a:solidFill>
                  <a:schemeClr val="accent6">
                    <a:lumMod val="75000"/>
                  </a:schemeClr>
                </a:solidFill>
              </a:rPr>
              <a:t> [-u] -p &lt;</a:t>
            </a:r>
            <a:r>
              <a:rPr lang="en-US" altLang="zh-CN" dirty="0" err="1" smtClean="0">
                <a:solidFill>
                  <a:schemeClr val="accent6">
                    <a:lumMod val="75000"/>
                  </a:schemeClr>
                </a:solidFill>
              </a:rPr>
              <a:t>protouname</a:t>
            </a:r>
            <a:r>
              <a:rPr lang="en-US" altLang="zh-CN" dirty="0" smtClean="0">
                <a:solidFill>
                  <a:schemeClr val="accent6">
                    <a:lumMod val="75000"/>
                  </a:schemeClr>
                </a:solidFill>
              </a:rPr>
              <a:t>&gt; &lt;username&gt;</a:t>
            </a:r>
          </a:p>
          <a:p>
            <a:pPr lvl="1"/>
            <a:r>
              <a:rPr lang="en-US" altLang="zh-CN" dirty="0" err="1" smtClean="0">
                <a:solidFill>
                  <a:schemeClr val="accent6">
                    <a:lumMod val="75000"/>
                  </a:schemeClr>
                </a:solidFill>
              </a:rPr>
              <a:t>setquota</a:t>
            </a:r>
            <a:r>
              <a:rPr lang="en-US" altLang="zh-CN" dirty="0" smtClean="0">
                <a:solidFill>
                  <a:schemeClr val="accent6">
                    <a:lumMod val="75000"/>
                  </a:schemeClr>
                </a:solidFill>
              </a:rPr>
              <a:t> [-u] -p &lt;</a:t>
            </a:r>
            <a:r>
              <a:rPr lang="en-US" altLang="zh-CN" dirty="0" err="1" smtClean="0">
                <a:solidFill>
                  <a:schemeClr val="accent6">
                    <a:lumMod val="75000"/>
                  </a:schemeClr>
                </a:solidFill>
              </a:rPr>
              <a:t>protouname</a:t>
            </a:r>
            <a:r>
              <a:rPr lang="en-US" altLang="zh-CN" dirty="0" smtClean="0">
                <a:solidFill>
                  <a:schemeClr val="accent6">
                    <a:lumMod val="75000"/>
                  </a:schemeClr>
                </a:solidFill>
              </a:rPr>
              <a:t>&gt; &lt;username&gt;</a:t>
            </a:r>
          </a:p>
          <a:p>
            <a:pPr lvl="1">
              <a:buNone/>
            </a:pPr>
            <a:r>
              <a:rPr lang="en-US" altLang="zh-CN" dirty="0" smtClean="0">
                <a:solidFill>
                  <a:schemeClr val="accent6">
                    <a:lumMod val="75000"/>
                  </a:schemeClr>
                </a:solidFill>
              </a:rPr>
              <a:t>    &lt;-</a:t>
            </a:r>
            <a:r>
              <a:rPr lang="en-US" altLang="zh-CN" dirty="0" err="1" smtClean="0">
                <a:solidFill>
                  <a:schemeClr val="accent6">
                    <a:lumMod val="75000"/>
                  </a:schemeClr>
                </a:solidFill>
              </a:rPr>
              <a:t>a|filesystem</a:t>
            </a:r>
            <a:r>
              <a:rPr lang="en-US" altLang="zh-CN" dirty="0" smtClean="0">
                <a:solidFill>
                  <a:schemeClr val="accent6">
                    <a:lumMod val="75000"/>
                  </a:schemeClr>
                </a:solidFill>
              </a:rPr>
              <a:t>&gt;</a:t>
            </a:r>
          </a:p>
          <a:p>
            <a:r>
              <a:rPr lang="zh-CN" altLang="en-US" dirty="0" smtClean="0"/>
              <a:t>将参考组 </a:t>
            </a:r>
            <a:r>
              <a:rPr lang="en-US" altLang="zh-CN" dirty="0" err="1" smtClean="0"/>
              <a:t>protogname</a:t>
            </a:r>
            <a:r>
              <a:rPr lang="en-US" altLang="zh-CN" dirty="0" smtClean="0"/>
              <a:t> </a:t>
            </a:r>
            <a:r>
              <a:rPr lang="zh-CN" altLang="en-US" dirty="0" smtClean="0"/>
              <a:t>的限额设置复制给待设置组 </a:t>
            </a:r>
            <a:r>
              <a:rPr lang="en-US" altLang="zh-CN" dirty="0" err="1" smtClean="0"/>
              <a:t>groupname</a:t>
            </a:r>
            <a:endParaRPr lang="en-US" altLang="zh-CN" dirty="0" smtClean="0"/>
          </a:p>
          <a:p>
            <a:pPr lvl="1"/>
            <a:r>
              <a:rPr lang="en-US" altLang="zh-CN" dirty="0" err="1" smtClean="0">
                <a:solidFill>
                  <a:schemeClr val="accent6">
                    <a:lumMod val="75000"/>
                  </a:schemeClr>
                </a:solidFill>
              </a:rPr>
              <a:t>edquota</a:t>
            </a:r>
            <a:r>
              <a:rPr lang="en-US" altLang="zh-CN" dirty="0" smtClean="0">
                <a:solidFill>
                  <a:schemeClr val="accent6">
                    <a:lumMod val="75000"/>
                  </a:schemeClr>
                </a:solidFill>
              </a:rPr>
              <a:t> -g -p &lt;</a:t>
            </a:r>
            <a:r>
              <a:rPr lang="en-US" altLang="zh-CN" dirty="0" err="1" smtClean="0">
                <a:solidFill>
                  <a:schemeClr val="accent6">
                    <a:lumMod val="75000"/>
                  </a:schemeClr>
                </a:solidFill>
              </a:rPr>
              <a:t>protogname</a:t>
            </a:r>
            <a:r>
              <a:rPr lang="en-US" altLang="zh-CN" dirty="0" smtClean="0">
                <a:solidFill>
                  <a:schemeClr val="accent6">
                    <a:lumMod val="75000"/>
                  </a:schemeClr>
                </a:solidFill>
              </a:rPr>
              <a:t>&gt; &lt;</a:t>
            </a:r>
            <a:r>
              <a:rPr lang="en-US" altLang="zh-CN" dirty="0" err="1" smtClean="0">
                <a:solidFill>
                  <a:schemeClr val="accent6">
                    <a:lumMod val="75000"/>
                  </a:schemeClr>
                </a:solidFill>
              </a:rPr>
              <a:t>groupname</a:t>
            </a:r>
            <a:r>
              <a:rPr lang="en-US" altLang="zh-CN" dirty="0" smtClean="0">
                <a:solidFill>
                  <a:schemeClr val="accent6">
                    <a:lumMod val="75000"/>
                  </a:schemeClr>
                </a:solidFill>
              </a:rPr>
              <a:t>&gt;   </a:t>
            </a:r>
          </a:p>
          <a:p>
            <a:pPr lvl="1"/>
            <a:r>
              <a:rPr lang="en-US" altLang="zh-CN" dirty="0" err="1" smtClean="0">
                <a:solidFill>
                  <a:schemeClr val="accent6">
                    <a:lumMod val="75000"/>
                  </a:schemeClr>
                </a:solidFill>
              </a:rPr>
              <a:t>setquota</a:t>
            </a:r>
            <a:r>
              <a:rPr lang="en-US" altLang="zh-CN" dirty="0" smtClean="0">
                <a:solidFill>
                  <a:schemeClr val="accent6">
                    <a:lumMod val="75000"/>
                  </a:schemeClr>
                </a:solidFill>
              </a:rPr>
              <a:t>  -g -p &lt;</a:t>
            </a:r>
            <a:r>
              <a:rPr lang="en-US" altLang="zh-CN" dirty="0" err="1" smtClean="0">
                <a:solidFill>
                  <a:schemeClr val="accent6">
                    <a:lumMod val="75000"/>
                  </a:schemeClr>
                </a:solidFill>
              </a:rPr>
              <a:t>protogname</a:t>
            </a:r>
            <a:r>
              <a:rPr lang="en-US" altLang="zh-CN" dirty="0" smtClean="0">
                <a:solidFill>
                  <a:schemeClr val="accent6">
                    <a:lumMod val="75000"/>
                  </a:schemeClr>
                </a:solidFill>
              </a:rPr>
              <a:t>&gt; &lt;</a:t>
            </a:r>
            <a:r>
              <a:rPr lang="en-US" altLang="zh-CN" dirty="0" err="1" smtClean="0">
                <a:solidFill>
                  <a:schemeClr val="accent6">
                    <a:lumMod val="75000"/>
                  </a:schemeClr>
                </a:solidFill>
              </a:rPr>
              <a:t>groupname</a:t>
            </a:r>
            <a:r>
              <a:rPr lang="en-US" altLang="zh-CN" dirty="0" smtClean="0">
                <a:solidFill>
                  <a:schemeClr val="accent6">
                    <a:lumMod val="75000"/>
                  </a:schemeClr>
                </a:solidFill>
              </a:rPr>
              <a:t>&gt; </a:t>
            </a:r>
          </a:p>
          <a:p>
            <a:pPr lvl="1">
              <a:buNone/>
            </a:pPr>
            <a:r>
              <a:rPr lang="en-US" altLang="zh-CN" dirty="0" smtClean="0">
                <a:solidFill>
                  <a:schemeClr val="accent6">
                    <a:lumMod val="75000"/>
                  </a:schemeClr>
                </a:solidFill>
              </a:rPr>
              <a:t>    &lt;-</a:t>
            </a:r>
            <a:r>
              <a:rPr lang="en-US" altLang="zh-CN" dirty="0" err="1" smtClean="0">
                <a:solidFill>
                  <a:schemeClr val="accent6">
                    <a:lumMod val="75000"/>
                  </a:schemeClr>
                </a:solidFill>
              </a:rPr>
              <a:t>a|filesystem</a:t>
            </a:r>
            <a:r>
              <a:rPr lang="en-US" altLang="zh-CN" dirty="0" smtClean="0">
                <a:solidFill>
                  <a:schemeClr val="accent6">
                    <a:lumMod val="75000"/>
                  </a:schemeClr>
                </a:solidFill>
              </a:rPr>
              <a:t>&gt;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extLst>
      <p:ext uri="{BB962C8B-B14F-4D97-AF65-F5344CB8AC3E}">
        <p14:creationId xmlns:p14="http://schemas.microsoft.com/office/powerpoint/2010/main" xmlns="" val="12321889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查看磁盘限额</a:t>
            </a:r>
            <a:endParaRPr lang="zh-CN" altLang="en-US" dirty="0"/>
          </a:p>
        </p:txBody>
      </p:sp>
      <p:sp>
        <p:nvSpPr>
          <p:cNvPr id="3" name="内容占位符 2"/>
          <p:cNvSpPr>
            <a:spLocks noGrp="1"/>
          </p:cNvSpPr>
          <p:nvPr>
            <p:ph idx="1"/>
          </p:nvPr>
        </p:nvSpPr>
        <p:spPr>
          <a:xfrm>
            <a:off x="457200" y="1484784"/>
            <a:ext cx="8229600" cy="4646141"/>
          </a:xfrm>
        </p:spPr>
        <p:txBody>
          <a:bodyPr/>
          <a:lstStyle/>
          <a:p>
            <a:pPr>
              <a:lnSpc>
                <a:spcPct val="90000"/>
              </a:lnSpc>
            </a:pPr>
            <a:r>
              <a:rPr lang="zh-CN" altLang="en-US" sz="3200" dirty="0" smtClean="0"/>
              <a:t>查看指定用户或组的</a:t>
            </a:r>
            <a:r>
              <a:rPr lang="en-US" altLang="zh-CN" sz="3200" dirty="0" smtClean="0"/>
              <a:t>quota</a:t>
            </a:r>
            <a:r>
              <a:rPr lang="zh-CN" altLang="en-US" sz="3200" dirty="0" smtClean="0"/>
              <a:t>设置</a:t>
            </a:r>
          </a:p>
          <a:p>
            <a:pPr lvl="1">
              <a:lnSpc>
                <a:spcPct val="90000"/>
              </a:lnSpc>
              <a:buNone/>
            </a:pPr>
            <a:r>
              <a:rPr lang="en-US" altLang="zh-CN" sz="2800" dirty="0" smtClean="0">
                <a:solidFill>
                  <a:schemeClr val="accent6">
                    <a:lumMod val="75000"/>
                  </a:schemeClr>
                </a:solidFill>
              </a:rPr>
              <a:t># quota [-</a:t>
            </a:r>
            <a:r>
              <a:rPr lang="en-US" altLang="zh-CN" sz="2800" dirty="0" err="1" smtClean="0">
                <a:solidFill>
                  <a:schemeClr val="accent6">
                    <a:lumMod val="75000"/>
                  </a:schemeClr>
                </a:solidFill>
              </a:rPr>
              <a:t>vl</a:t>
            </a:r>
            <a:r>
              <a:rPr lang="en-US" altLang="zh-CN" sz="2800" dirty="0" smtClean="0">
                <a:solidFill>
                  <a:schemeClr val="accent6">
                    <a:lumMod val="75000"/>
                  </a:schemeClr>
                </a:solidFill>
              </a:rPr>
              <a:t>] [-u &lt;username&gt;] </a:t>
            </a:r>
          </a:p>
          <a:p>
            <a:pPr lvl="1">
              <a:lnSpc>
                <a:spcPct val="90000"/>
              </a:lnSpc>
              <a:buNone/>
            </a:pPr>
            <a:r>
              <a:rPr lang="en-US" altLang="zh-CN" sz="2800" dirty="0" smtClean="0">
                <a:solidFill>
                  <a:schemeClr val="accent6">
                    <a:lumMod val="75000"/>
                  </a:schemeClr>
                </a:solidFill>
              </a:rPr>
              <a:t># quota [-</a:t>
            </a:r>
            <a:r>
              <a:rPr lang="en-US" altLang="zh-CN" sz="2800" dirty="0" err="1" smtClean="0">
                <a:solidFill>
                  <a:schemeClr val="accent6">
                    <a:lumMod val="75000"/>
                  </a:schemeClr>
                </a:solidFill>
              </a:rPr>
              <a:t>vl</a:t>
            </a:r>
            <a:r>
              <a:rPr lang="en-US" altLang="zh-CN" sz="2800" dirty="0" smtClean="0">
                <a:solidFill>
                  <a:schemeClr val="accent6">
                    <a:lumMod val="75000"/>
                  </a:schemeClr>
                </a:solidFill>
              </a:rPr>
              <a:t>] [-g &lt;</a:t>
            </a:r>
            <a:r>
              <a:rPr lang="en-US" altLang="zh-CN" sz="2800" dirty="0" err="1" smtClean="0">
                <a:solidFill>
                  <a:schemeClr val="accent6">
                    <a:lumMod val="75000"/>
                  </a:schemeClr>
                </a:solidFill>
              </a:rPr>
              <a:t>groupname</a:t>
            </a:r>
            <a:r>
              <a:rPr lang="en-US" altLang="zh-CN" sz="2800" dirty="0" smtClean="0">
                <a:solidFill>
                  <a:schemeClr val="accent6">
                    <a:lumMod val="75000"/>
                  </a:schemeClr>
                </a:solidFill>
              </a:rPr>
              <a:t>&gt;] </a:t>
            </a:r>
          </a:p>
          <a:p>
            <a:pPr lvl="1">
              <a:lnSpc>
                <a:spcPct val="90000"/>
              </a:lnSpc>
              <a:buNone/>
            </a:pPr>
            <a:r>
              <a:rPr lang="en-US" altLang="zh-CN" sz="2800" dirty="0" smtClean="0">
                <a:solidFill>
                  <a:schemeClr val="accent6">
                    <a:lumMod val="75000"/>
                  </a:schemeClr>
                </a:solidFill>
              </a:rPr>
              <a:t># quota -q </a:t>
            </a:r>
          </a:p>
          <a:p>
            <a:pPr>
              <a:lnSpc>
                <a:spcPct val="90000"/>
              </a:lnSpc>
            </a:pPr>
            <a:r>
              <a:rPr lang="zh-CN" altLang="en-US" sz="3200" dirty="0" smtClean="0"/>
              <a:t>显示文件系统的磁盘限额汇总信息</a:t>
            </a:r>
          </a:p>
          <a:p>
            <a:pPr lvl="1">
              <a:lnSpc>
                <a:spcPct val="90000"/>
              </a:lnSpc>
            </a:pPr>
            <a:r>
              <a:rPr lang="zh-CN" altLang="en-US" sz="2800" dirty="0" smtClean="0"/>
              <a:t>显示指定文件系统的磁盘限额汇总信息</a:t>
            </a:r>
            <a:endParaRPr lang="en-US" altLang="zh-CN" sz="2800" dirty="0" smtClean="0"/>
          </a:p>
          <a:p>
            <a:pPr lvl="1">
              <a:lnSpc>
                <a:spcPct val="90000"/>
              </a:lnSpc>
              <a:buNone/>
            </a:pPr>
            <a:r>
              <a:rPr lang="en-US" altLang="zh-CN" sz="2800" dirty="0" smtClean="0">
                <a:solidFill>
                  <a:schemeClr val="accent6">
                    <a:lumMod val="75000"/>
                  </a:schemeClr>
                </a:solidFill>
              </a:rPr>
              <a:t>   # </a:t>
            </a:r>
            <a:r>
              <a:rPr lang="en-US" altLang="zh-CN" sz="2800" dirty="0" err="1" smtClean="0">
                <a:solidFill>
                  <a:schemeClr val="accent6">
                    <a:lumMod val="75000"/>
                  </a:schemeClr>
                </a:solidFill>
              </a:rPr>
              <a:t>repquota</a:t>
            </a:r>
            <a:r>
              <a:rPr lang="en-US" altLang="zh-CN" sz="2800" dirty="0" smtClean="0">
                <a:solidFill>
                  <a:schemeClr val="accent6">
                    <a:lumMod val="75000"/>
                  </a:schemeClr>
                </a:solidFill>
              </a:rPr>
              <a:t> [-</a:t>
            </a:r>
            <a:r>
              <a:rPr lang="en-US" altLang="zh-CN" sz="2800" dirty="0" err="1" smtClean="0">
                <a:solidFill>
                  <a:schemeClr val="accent6">
                    <a:lumMod val="75000"/>
                  </a:schemeClr>
                </a:solidFill>
              </a:rPr>
              <a:t>ugv</a:t>
            </a:r>
            <a:r>
              <a:rPr lang="en-US" altLang="zh-CN" sz="2800" dirty="0" smtClean="0">
                <a:solidFill>
                  <a:schemeClr val="accent6">
                    <a:lumMod val="75000"/>
                  </a:schemeClr>
                </a:solidFill>
              </a:rPr>
              <a:t>] </a:t>
            </a:r>
            <a:r>
              <a:rPr lang="en-US" altLang="zh-CN" sz="2800" dirty="0" err="1" smtClean="0">
                <a:solidFill>
                  <a:schemeClr val="accent6">
                    <a:lumMod val="75000"/>
                  </a:schemeClr>
                </a:solidFill>
              </a:rPr>
              <a:t>filesystem</a:t>
            </a:r>
            <a:r>
              <a:rPr lang="en-US" altLang="zh-CN" sz="2800" dirty="0" smtClean="0">
                <a:solidFill>
                  <a:schemeClr val="accent6">
                    <a:lumMod val="75000"/>
                  </a:schemeClr>
                </a:solidFill>
              </a:rPr>
              <a:t>... </a:t>
            </a:r>
            <a:endParaRPr lang="zh-CN" altLang="en-US" sz="2800" dirty="0" smtClean="0">
              <a:solidFill>
                <a:schemeClr val="accent6">
                  <a:lumMod val="75000"/>
                </a:schemeClr>
              </a:solidFill>
            </a:endParaRPr>
          </a:p>
          <a:p>
            <a:pPr lvl="1">
              <a:lnSpc>
                <a:spcPct val="90000"/>
              </a:lnSpc>
            </a:pPr>
            <a:r>
              <a:rPr lang="zh-CN" altLang="en-US" sz="2800" dirty="0" smtClean="0"/>
              <a:t>显示所有文件系统的磁盘限额汇总信息</a:t>
            </a:r>
            <a:endParaRPr lang="en-US" altLang="zh-CN" sz="2800" dirty="0" smtClean="0"/>
          </a:p>
          <a:p>
            <a:pPr lvl="1">
              <a:lnSpc>
                <a:spcPct val="90000"/>
              </a:lnSpc>
              <a:buNone/>
            </a:pPr>
            <a:r>
              <a:rPr lang="en-US" altLang="zh-CN" sz="2800" dirty="0" smtClean="0">
                <a:solidFill>
                  <a:schemeClr val="accent6">
                    <a:lumMod val="75000"/>
                  </a:schemeClr>
                </a:solidFill>
              </a:rPr>
              <a:t>  </a:t>
            </a:r>
            <a:r>
              <a:rPr lang="zh-CN" altLang="en-US" sz="2800" dirty="0" smtClean="0">
                <a:solidFill>
                  <a:schemeClr val="accent6">
                    <a:lumMod val="75000"/>
                  </a:schemeClr>
                </a:solidFill>
              </a:rPr>
              <a:t> </a:t>
            </a:r>
            <a:r>
              <a:rPr lang="en-US" altLang="zh-CN" sz="2800" dirty="0" smtClean="0">
                <a:solidFill>
                  <a:schemeClr val="accent6">
                    <a:lumMod val="75000"/>
                  </a:schemeClr>
                </a:solidFill>
              </a:rPr>
              <a:t># </a:t>
            </a:r>
            <a:r>
              <a:rPr lang="en-US" altLang="zh-CN" sz="2800" dirty="0" err="1" smtClean="0">
                <a:solidFill>
                  <a:schemeClr val="accent6">
                    <a:lumMod val="75000"/>
                  </a:schemeClr>
                </a:solidFill>
              </a:rPr>
              <a:t>repquota</a:t>
            </a:r>
            <a:r>
              <a:rPr lang="en-US" altLang="zh-CN" sz="2800" dirty="0" smtClean="0">
                <a:solidFill>
                  <a:schemeClr val="accent6">
                    <a:lumMod val="75000"/>
                  </a:schemeClr>
                </a:solidFill>
              </a:rPr>
              <a:t> [-</a:t>
            </a:r>
            <a:r>
              <a:rPr lang="en-US" altLang="zh-CN" sz="2800" dirty="0" err="1" smtClean="0">
                <a:solidFill>
                  <a:schemeClr val="accent6">
                    <a:lumMod val="75000"/>
                  </a:schemeClr>
                </a:solidFill>
              </a:rPr>
              <a:t>augv</a:t>
            </a:r>
            <a:r>
              <a:rPr lang="en-US" altLang="zh-CN" sz="2800" dirty="0" smtClean="0">
                <a:solidFill>
                  <a:schemeClr val="accent6">
                    <a:lumMod val="75000"/>
                  </a:schemeClr>
                </a:solidFill>
              </a:rPr>
              <a:t>] </a:t>
            </a:r>
            <a:endParaRPr lang="zh-CN" altLang="en-US" sz="2800" dirty="0" smtClean="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88</a:t>
            </a:fld>
            <a:endParaRPr lang="en-US" altLang="zh-CN" dirty="0"/>
          </a:p>
        </p:txBody>
      </p:sp>
    </p:spTree>
    <p:extLst>
      <p:ext uri="{BB962C8B-B14F-4D97-AF65-F5344CB8AC3E}">
        <p14:creationId xmlns:p14="http://schemas.microsoft.com/office/powerpoint/2010/main" xmlns="" val="28806317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本章思考题</a:t>
            </a:r>
            <a:endParaRPr lang="zh-CN" altLang="en-US" dirty="0"/>
          </a:p>
        </p:txBody>
      </p:sp>
      <p:sp>
        <p:nvSpPr>
          <p:cNvPr id="3" name="内容占位符 2"/>
          <p:cNvSpPr>
            <a:spLocks noGrp="1"/>
          </p:cNvSpPr>
          <p:nvPr>
            <p:ph idx="1"/>
          </p:nvPr>
        </p:nvSpPr>
        <p:spPr/>
        <p:txBody>
          <a:bodyPr/>
          <a:lstStyle/>
          <a:p>
            <a:r>
              <a:rPr lang="zh-CN" altLang="en-US" dirty="0" smtClean="0"/>
              <a:t>简述硬盘的技术指标？如何挑选服务器硬盘？</a:t>
            </a:r>
          </a:p>
          <a:p>
            <a:r>
              <a:rPr lang="en-US" altLang="zh-CN" dirty="0" err="1" smtClean="0"/>
              <a:t>fdisk</a:t>
            </a:r>
            <a:r>
              <a:rPr lang="en-US" altLang="zh-CN" dirty="0" smtClean="0"/>
              <a:t>/parted</a:t>
            </a:r>
            <a:r>
              <a:rPr lang="zh-CN" altLang="en-US" dirty="0" smtClean="0"/>
              <a:t>命令有哪些常用的子命令？含义是什么？</a:t>
            </a:r>
          </a:p>
          <a:p>
            <a:r>
              <a:rPr lang="zh-CN" altLang="en-US" dirty="0" smtClean="0"/>
              <a:t>什么是</a:t>
            </a:r>
            <a:r>
              <a:rPr lang="en-US" altLang="zh-CN" dirty="0" smtClean="0"/>
              <a:t>MBR/GPT</a:t>
            </a:r>
            <a:r>
              <a:rPr lang="zh-CN" altLang="en-US" dirty="0" smtClean="0"/>
              <a:t>，它存放了什么信息？</a:t>
            </a:r>
          </a:p>
          <a:p>
            <a:r>
              <a:rPr lang="zh-CN" altLang="en-US" dirty="0" smtClean="0"/>
              <a:t>使用</a:t>
            </a:r>
            <a:r>
              <a:rPr lang="en-US" altLang="zh-CN" dirty="0" smtClean="0"/>
              <a:t>LVM</a:t>
            </a:r>
            <a:r>
              <a:rPr lang="zh-CN" altLang="en-US" dirty="0" smtClean="0"/>
              <a:t>比使用固定分区有哪些优点？</a:t>
            </a:r>
          </a:p>
          <a:p>
            <a:r>
              <a:rPr lang="zh-CN" altLang="en-US" dirty="0" smtClean="0"/>
              <a:t>简述</a:t>
            </a:r>
            <a:r>
              <a:rPr lang="en-US" altLang="zh-CN" dirty="0" smtClean="0"/>
              <a:t>PV-VG-LV-PE</a:t>
            </a:r>
            <a:r>
              <a:rPr lang="zh-CN" altLang="en-US" dirty="0" smtClean="0"/>
              <a:t>的逻辑关系。</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分区类型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pic>
        <p:nvPicPr>
          <p:cNvPr id="7" name="Picture 4"/>
          <p:cNvPicPr>
            <a:picLocks noChangeAspect="1" noChangeArrowheads="1"/>
          </p:cNvPicPr>
          <p:nvPr/>
        </p:nvPicPr>
        <p:blipFill>
          <a:blip r:embed="rId2" cstate="print"/>
          <a:srcRect/>
          <a:stretch>
            <a:fillRect/>
          </a:stretch>
        </p:blipFill>
        <p:spPr bwMode="auto">
          <a:xfrm>
            <a:off x="355141" y="1700808"/>
            <a:ext cx="8393323" cy="4280028"/>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smtClean="0"/>
              <a:t>本章思考题（续</a:t>
            </a:r>
            <a:r>
              <a:rPr lang="en-US" altLang="zh-CN" dirty="0" smtClean="0"/>
              <a:t>1</a:t>
            </a:r>
            <a:r>
              <a:rPr lang="zh-CN" altLang="en-US" dirty="0" smtClean="0"/>
              <a:t>）</a:t>
            </a:r>
            <a:endParaRPr lang="zh-CN" altLang="en-US" dirty="0"/>
          </a:p>
        </p:txBody>
      </p:sp>
      <p:sp>
        <p:nvSpPr>
          <p:cNvPr id="108547" name="Rectangle 3"/>
          <p:cNvSpPr>
            <a:spLocks noGrp="1" noChangeArrowheads="1"/>
          </p:cNvSpPr>
          <p:nvPr>
            <p:ph type="body" idx="1"/>
          </p:nvPr>
        </p:nvSpPr>
        <p:spPr>
          <a:xfrm>
            <a:off x="395536" y="1340768"/>
            <a:ext cx="8291264" cy="4464496"/>
          </a:xfrm>
        </p:spPr>
        <p:txBody>
          <a:bodyPr/>
          <a:lstStyle/>
          <a:p>
            <a:r>
              <a:rPr lang="zh-CN" altLang="en-US" sz="2000" dirty="0" smtClean="0"/>
              <a:t>什么是</a:t>
            </a:r>
            <a:r>
              <a:rPr lang="en-US" altLang="zh-CN" sz="2000" dirty="0" smtClean="0"/>
              <a:t>Linux</a:t>
            </a:r>
            <a:r>
              <a:rPr lang="zh-CN" altLang="en-US" sz="2000" dirty="0" smtClean="0"/>
              <a:t>文件系统？</a:t>
            </a:r>
            <a:r>
              <a:rPr lang="en-US" altLang="zh-CN" sz="2000" dirty="0" smtClean="0"/>
              <a:t>Linux</a:t>
            </a:r>
            <a:r>
              <a:rPr lang="zh-CN" altLang="en-US" sz="2000" dirty="0" smtClean="0"/>
              <a:t>下常用的文件系统有哪些？</a:t>
            </a:r>
          </a:p>
          <a:p>
            <a:r>
              <a:rPr lang="zh-CN" altLang="en-US" sz="2000" dirty="0" smtClean="0"/>
              <a:t>非日志文件系统和日志文件系统有何区别？</a:t>
            </a:r>
          </a:p>
          <a:p>
            <a:r>
              <a:rPr lang="zh-CN" altLang="en-US" sz="2000" dirty="0" smtClean="0"/>
              <a:t>简述在</a:t>
            </a:r>
            <a:r>
              <a:rPr lang="en-US" altLang="zh-CN" sz="2000" dirty="0" smtClean="0"/>
              <a:t>Linux</a:t>
            </a:r>
            <a:r>
              <a:rPr lang="zh-CN" altLang="en-US" sz="2000" dirty="0" smtClean="0"/>
              <a:t>环境下使用文件系统的一般方法。</a:t>
            </a:r>
          </a:p>
          <a:p>
            <a:r>
              <a:rPr lang="zh-CN" altLang="en-US" sz="2000" dirty="0" smtClean="0"/>
              <a:t>如何创建文件系统？创建文件系统的操作类似于</a:t>
            </a:r>
            <a:r>
              <a:rPr lang="en-US" altLang="zh-CN" sz="2000" dirty="0" smtClean="0"/>
              <a:t>Windows</a:t>
            </a:r>
            <a:r>
              <a:rPr lang="zh-CN" altLang="en-US" sz="2000" dirty="0" smtClean="0"/>
              <a:t>下的什么操作？</a:t>
            </a:r>
          </a:p>
          <a:p>
            <a:r>
              <a:rPr lang="zh-CN" altLang="en-US" sz="2000" dirty="0" smtClean="0"/>
              <a:t>如何设置</a:t>
            </a:r>
            <a:r>
              <a:rPr lang="en-US" altLang="zh-CN" sz="2000" dirty="0" smtClean="0"/>
              <a:t>ext2/3/4</a:t>
            </a:r>
            <a:r>
              <a:rPr lang="zh-CN" altLang="en-US" sz="2000" dirty="0" smtClean="0"/>
              <a:t>文件系统的属性？</a:t>
            </a:r>
          </a:p>
          <a:p>
            <a:r>
              <a:rPr lang="zh-CN" altLang="en-US" sz="2000" dirty="0" smtClean="0"/>
              <a:t>如何挂装和卸装文件系统？</a:t>
            </a:r>
          </a:p>
          <a:p>
            <a:r>
              <a:rPr lang="zh-CN" altLang="en-US" sz="2000" dirty="0" smtClean="0"/>
              <a:t>如何使用可移动存储介质（软盘、光盘、</a:t>
            </a:r>
            <a:r>
              <a:rPr lang="en-US" altLang="zh-CN" sz="2000" dirty="0" smtClean="0"/>
              <a:t>USB</a:t>
            </a:r>
            <a:r>
              <a:rPr lang="zh-CN" altLang="en-US" sz="2000" dirty="0" smtClean="0"/>
              <a:t>盘）？</a:t>
            </a:r>
          </a:p>
          <a:p>
            <a:r>
              <a:rPr lang="zh-CN" altLang="en-US" sz="2000" dirty="0" smtClean="0"/>
              <a:t>如何直接挂装使用</a:t>
            </a:r>
            <a:r>
              <a:rPr lang="en-US" altLang="zh-CN" sz="2000" dirty="0" smtClean="0"/>
              <a:t>ISO</a:t>
            </a:r>
            <a:r>
              <a:rPr lang="zh-CN" altLang="en-US" sz="2000" dirty="0" smtClean="0"/>
              <a:t>文件和</a:t>
            </a:r>
            <a:r>
              <a:rPr lang="en-US" altLang="zh-CN" sz="2000" dirty="0" smtClean="0"/>
              <a:t>IMG</a:t>
            </a:r>
            <a:r>
              <a:rPr lang="zh-CN" altLang="en-US" sz="2000" dirty="0" smtClean="0"/>
              <a:t>文件？</a:t>
            </a:r>
          </a:p>
          <a:p>
            <a:r>
              <a:rPr lang="zh-CN" altLang="en-US" sz="2000" dirty="0" smtClean="0"/>
              <a:t>如何在系统启动时自动挂装文件系统？简述</a:t>
            </a:r>
            <a:r>
              <a:rPr lang="en-US" altLang="zh-CN" sz="2000" dirty="0" smtClean="0"/>
              <a:t>/etc/</a:t>
            </a:r>
            <a:r>
              <a:rPr lang="en-US" altLang="zh-CN" sz="2000" dirty="0" err="1" smtClean="0"/>
              <a:t>fstab</a:t>
            </a:r>
            <a:r>
              <a:rPr lang="zh-CN" altLang="en-US" sz="2000" dirty="0" smtClean="0"/>
              <a:t>文件各个字段的含义。</a:t>
            </a:r>
            <a:endParaRPr lang="en-US" altLang="zh-CN" sz="2000" dirty="0" smtClean="0"/>
          </a:p>
          <a:p>
            <a:r>
              <a:rPr lang="zh-CN" altLang="zh-CN" sz="2000" dirty="0" smtClean="0"/>
              <a:t>简述添加新硬盘并扩展现有逻辑卷的步骤</a:t>
            </a:r>
            <a:r>
              <a:rPr lang="zh-CN" altLang="en-US" sz="2000" dirty="0" smtClean="0"/>
              <a:t>。</a:t>
            </a:r>
          </a:p>
        </p:txBody>
      </p:sp>
      <p:sp>
        <p:nvSpPr>
          <p:cNvPr id="6" name="日期占位符 5"/>
          <p:cNvSpPr>
            <a:spLocks noGrp="1"/>
          </p:cNvSpPr>
          <p:nvPr>
            <p:ph type="dt" sz="half" idx="10"/>
          </p:nvPr>
        </p:nvSpPr>
        <p:spPr/>
        <p:txBody>
          <a:bodyPr/>
          <a:lstStyle/>
          <a:p>
            <a:fld id="{49B00342-E55E-4A6A-AB5F-6477F90B311C}"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90</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本章实验</a:t>
            </a:r>
            <a:endParaRPr lang="zh-CN" altLang="en-US" dirty="0"/>
          </a:p>
        </p:txBody>
      </p:sp>
      <p:sp>
        <p:nvSpPr>
          <p:cNvPr id="107523" name="Rectangle 3"/>
          <p:cNvSpPr>
            <a:spLocks noGrp="1" noChangeArrowheads="1"/>
          </p:cNvSpPr>
          <p:nvPr>
            <p:ph type="body" idx="1"/>
          </p:nvPr>
        </p:nvSpPr>
        <p:spPr>
          <a:xfrm>
            <a:off x="457200" y="1556792"/>
            <a:ext cx="8229600" cy="4574133"/>
          </a:xfrm>
        </p:spPr>
        <p:txBody>
          <a:bodyPr/>
          <a:lstStyle/>
          <a:p>
            <a:pPr>
              <a:lnSpc>
                <a:spcPct val="90000"/>
              </a:lnSpc>
            </a:pPr>
            <a:r>
              <a:rPr lang="zh-CN" altLang="en-US" dirty="0" smtClean="0"/>
              <a:t>学会使用</a:t>
            </a:r>
            <a:r>
              <a:rPr lang="en-US" altLang="zh-CN" dirty="0" err="1" smtClean="0"/>
              <a:t>fdisk</a:t>
            </a:r>
            <a:r>
              <a:rPr lang="en-US" altLang="zh-CN" dirty="0" smtClean="0"/>
              <a:t>/parted</a:t>
            </a:r>
            <a:r>
              <a:rPr lang="zh-CN" altLang="en-US" dirty="0" smtClean="0"/>
              <a:t>命令进行硬盘分区。</a:t>
            </a:r>
          </a:p>
          <a:p>
            <a:pPr>
              <a:lnSpc>
                <a:spcPct val="90000"/>
              </a:lnSpc>
            </a:pPr>
            <a:r>
              <a:rPr lang="zh-CN" altLang="en-US" dirty="0" smtClean="0"/>
              <a:t>熟悉</a:t>
            </a:r>
            <a:r>
              <a:rPr lang="en-US" altLang="zh-CN" dirty="0" smtClean="0"/>
              <a:t>LVM</a:t>
            </a:r>
            <a:r>
              <a:rPr lang="zh-CN" altLang="en-US" dirty="0" smtClean="0"/>
              <a:t>的命令工具。</a:t>
            </a:r>
          </a:p>
          <a:p>
            <a:pPr>
              <a:lnSpc>
                <a:spcPct val="90000"/>
              </a:lnSpc>
            </a:pPr>
            <a:r>
              <a:rPr lang="zh-CN" altLang="en-US" dirty="0" smtClean="0"/>
              <a:t>学会扩展和缩减逻辑卷的大小。</a:t>
            </a:r>
          </a:p>
          <a:p>
            <a:pPr>
              <a:lnSpc>
                <a:spcPct val="90000"/>
              </a:lnSpc>
            </a:pPr>
            <a:r>
              <a:rPr lang="zh-CN" altLang="en-US" dirty="0" smtClean="0"/>
              <a:t>学会创建不同类型的文件系统。</a:t>
            </a:r>
          </a:p>
          <a:p>
            <a:pPr>
              <a:lnSpc>
                <a:spcPct val="90000"/>
              </a:lnSpc>
            </a:pPr>
            <a:r>
              <a:rPr lang="zh-CN" altLang="en-US" dirty="0" smtClean="0"/>
              <a:t>学会挂装和卸装文件系统。</a:t>
            </a:r>
          </a:p>
          <a:p>
            <a:pPr>
              <a:lnSpc>
                <a:spcPct val="90000"/>
              </a:lnSpc>
            </a:pPr>
            <a:r>
              <a:rPr lang="zh-CN" altLang="en-US" dirty="0" smtClean="0"/>
              <a:t>学会使用可移动存储介质（软盘、光盘、</a:t>
            </a:r>
            <a:r>
              <a:rPr lang="en-US" altLang="zh-CN" dirty="0" smtClean="0"/>
              <a:t>USB</a:t>
            </a:r>
            <a:r>
              <a:rPr lang="zh-CN" altLang="en-US" dirty="0" smtClean="0"/>
              <a:t>盘）。</a:t>
            </a:r>
          </a:p>
          <a:p>
            <a:pPr>
              <a:lnSpc>
                <a:spcPct val="90000"/>
              </a:lnSpc>
            </a:pPr>
            <a:r>
              <a:rPr lang="zh-CN" altLang="en-US" dirty="0" smtClean="0"/>
              <a:t>学会使用</a:t>
            </a:r>
            <a:r>
              <a:rPr lang="en-US" altLang="zh-CN" dirty="0" smtClean="0"/>
              <a:t>ext2/ext3/ext4</a:t>
            </a:r>
            <a:r>
              <a:rPr lang="zh-CN" altLang="en-US" dirty="0" smtClean="0"/>
              <a:t>文件系统的维护命令。</a:t>
            </a:r>
          </a:p>
          <a:p>
            <a:pPr>
              <a:lnSpc>
                <a:spcPct val="90000"/>
              </a:lnSpc>
            </a:pPr>
            <a:r>
              <a:rPr lang="zh-CN" altLang="en-US" dirty="0" smtClean="0"/>
              <a:t>学会操作系统挂装表文件</a:t>
            </a:r>
            <a:r>
              <a:rPr lang="en-US" altLang="zh-CN" dirty="0" smtClean="0"/>
              <a:t>/etc/</a:t>
            </a:r>
            <a:r>
              <a:rPr lang="en-US" altLang="zh-CN" dirty="0" err="1" smtClean="0"/>
              <a:t>fstab</a:t>
            </a:r>
            <a:r>
              <a:rPr lang="zh-CN" altLang="en-US" dirty="0" smtClean="0"/>
              <a:t>。</a:t>
            </a:r>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91</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smtClean="0"/>
              <a:t>进一步学习</a:t>
            </a:r>
            <a:endParaRPr lang="zh-CN" altLang="en-US" dirty="0"/>
          </a:p>
        </p:txBody>
      </p:sp>
      <p:sp>
        <p:nvSpPr>
          <p:cNvPr id="107523" name="Rectangle 3"/>
          <p:cNvSpPr>
            <a:spLocks noGrp="1" noChangeArrowheads="1"/>
          </p:cNvSpPr>
          <p:nvPr>
            <p:ph type="body" idx="1"/>
          </p:nvPr>
        </p:nvSpPr>
        <p:spPr>
          <a:xfrm>
            <a:off x="457200" y="1772816"/>
            <a:ext cx="8229600" cy="4358109"/>
          </a:xfrm>
        </p:spPr>
        <p:txBody>
          <a:bodyPr/>
          <a:lstStyle/>
          <a:p>
            <a:pPr>
              <a:lnSpc>
                <a:spcPct val="90000"/>
              </a:lnSpc>
            </a:pPr>
            <a:r>
              <a:rPr lang="zh-CN" altLang="en-US" sz="2000" dirty="0" smtClean="0"/>
              <a:t>学会设置</a:t>
            </a:r>
            <a:r>
              <a:rPr lang="en-US" altLang="zh-CN" sz="2000" dirty="0" smtClean="0"/>
              <a:t>ext4</a:t>
            </a:r>
            <a:r>
              <a:rPr lang="zh-CN" altLang="en-US" sz="2000" dirty="0" smtClean="0"/>
              <a:t>文件系统的磁盘限额。</a:t>
            </a:r>
          </a:p>
          <a:p>
            <a:pPr>
              <a:lnSpc>
                <a:spcPct val="90000"/>
              </a:lnSpc>
            </a:pPr>
            <a:r>
              <a:rPr lang="zh-CN" altLang="zh-CN" sz="2000" dirty="0" smtClean="0"/>
              <a:t>学习</a:t>
            </a:r>
            <a:r>
              <a:rPr lang="en-US" altLang="zh-CN" sz="2000" dirty="0" smtClean="0"/>
              <a:t>RAID</a:t>
            </a:r>
            <a:r>
              <a:rPr lang="zh-CN" altLang="zh-CN" sz="2000" dirty="0" smtClean="0"/>
              <a:t>、</a:t>
            </a:r>
            <a:r>
              <a:rPr lang="en-US" altLang="zh-CN" sz="2000" dirty="0" smtClean="0"/>
              <a:t>DRBD</a:t>
            </a:r>
            <a:r>
              <a:rPr lang="zh-CN" altLang="zh-CN" sz="2000" dirty="0" smtClean="0"/>
              <a:t>的相关概念。 </a:t>
            </a:r>
            <a:endParaRPr lang="zh-CN" altLang="en-US" sz="2000" dirty="0" smtClean="0"/>
          </a:p>
          <a:p>
            <a:pPr>
              <a:lnSpc>
                <a:spcPct val="90000"/>
              </a:lnSpc>
            </a:pPr>
            <a:r>
              <a:rPr lang="zh-CN" altLang="en-US" sz="2000" dirty="0" smtClean="0"/>
              <a:t>学习在</a:t>
            </a:r>
            <a:r>
              <a:rPr lang="en-US" altLang="zh-CN" sz="2000" dirty="0" smtClean="0"/>
              <a:t>Linux</a:t>
            </a:r>
            <a:r>
              <a:rPr lang="zh-CN" altLang="en-US" sz="2000" dirty="0" smtClean="0"/>
              <a:t>下使用</a:t>
            </a:r>
            <a:r>
              <a:rPr lang="en-US" altLang="zh-CN" sz="2000" dirty="0" err="1" smtClean="0"/>
              <a:t>mdadm</a:t>
            </a:r>
            <a:r>
              <a:rPr lang="zh-CN" altLang="en-US" sz="2000" dirty="0" smtClean="0"/>
              <a:t>工具配置和管理软</a:t>
            </a:r>
            <a:r>
              <a:rPr lang="en-US" altLang="zh-CN" sz="2000" dirty="0" smtClean="0"/>
              <a:t>RAID</a:t>
            </a:r>
            <a:r>
              <a:rPr lang="zh-CN" altLang="en-US" sz="2000" dirty="0" smtClean="0"/>
              <a:t>。</a:t>
            </a:r>
          </a:p>
          <a:p>
            <a:pPr>
              <a:lnSpc>
                <a:spcPct val="90000"/>
              </a:lnSpc>
            </a:pPr>
            <a:r>
              <a:rPr lang="zh-CN" altLang="en-US" sz="2000" dirty="0" smtClean="0"/>
              <a:t>熟悉并对比不同日志文件系统的优缺点，以便在实际工作中选择使用。</a:t>
            </a:r>
          </a:p>
          <a:p>
            <a:pPr>
              <a:lnSpc>
                <a:spcPct val="90000"/>
              </a:lnSpc>
            </a:pPr>
            <a:r>
              <a:rPr lang="zh-CN" altLang="en-US" sz="2000" dirty="0" smtClean="0"/>
              <a:t>了解</a:t>
            </a:r>
            <a:r>
              <a:rPr lang="en-US" altLang="zh-CN" sz="2000" dirty="0" smtClean="0"/>
              <a:t>Red Hat</a:t>
            </a:r>
            <a:r>
              <a:rPr lang="zh-CN" altLang="en-US" sz="2000" dirty="0" smtClean="0"/>
              <a:t>集群文件系统</a:t>
            </a:r>
            <a:r>
              <a:rPr lang="en-US" altLang="zh-CN" sz="2000" dirty="0" smtClean="0"/>
              <a:t>GFS</a:t>
            </a:r>
            <a:r>
              <a:rPr lang="zh-CN" altLang="en-US" sz="2000" dirty="0" smtClean="0"/>
              <a:t>和</a:t>
            </a:r>
            <a:r>
              <a:rPr lang="en-US" altLang="zh-CN" sz="2000" dirty="0" err="1" smtClean="0"/>
              <a:t>MooseFS</a:t>
            </a:r>
            <a:r>
              <a:rPr lang="zh-CN" altLang="en-US" sz="2000" dirty="0" smtClean="0"/>
              <a:t>分布式文件系统的应用和管理。</a:t>
            </a:r>
            <a:endParaRPr lang="en-US" altLang="zh-CN" sz="2000" dirty="0" smtClean="0"/>
          </a:p>
          <a:p>
            <a:pPr>
              <a:lnSpc>
                <a:spcPct val="90000"/>
              </a:lnSpc>
            </a:pPr>
            <a:endParaRPr lang="zh-CN" altLang="en-US" sz="2400"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2016年7月14日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92</a:t>
            </a:fld>
            <a:endParaRPr lang="en-US" altLang="zh-CN"/>
          </a:p>
        </p:txBody>
      </p:sp>
      <p:sp>
        <p:nvSpPr>
          <p:cNvPr id="8" name="页脚占位符 7"/>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RAID</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B8C40DAD-E20B-41EC-B788-3EAE527B1E0B}" type="datetime2">
              <a:rPr lang="zh-CN" altLang="en-US" smtClean="0"/>
              <a:pPr/>
              <a:t>2016年7月14日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93</a:t>
            </a:fld>
            <a:endParaRPr lang="en-US" altLang="zh-CN"/>
          </a:p>
        </p:txBody>
      </p:sp>
      <p:sp>
        <p:nvSpPr>
          <p:cNvPr id="6" name="页脚占位符 5"/>
          <p:cNvSpPr>
            <a:spLocks noGrp="1"/>
          </p:cNvSpPr>
          <p:nvPr>
            <p:ph type="ftr" sz="quarter" idx="12"/>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磁盘阵列（</a:t>
            </a:r>
            <a:r>
              <a:rPr lang="en-US" altLang="zh-CN" dirty="0" smtClean="0"/>
              <a:t>RAID</a:t>
            </a:r>
            <a:r>
              <a:rPr lang="zh-CN" altLang="en-US" dirty="0" smtClean="0"/>
              <a:t>）的功能</a:t>
            </a:r>
            <a:endParaRPr lang="zh-CN" altLang="en-US" dirty="0"/>
          </a:p>
        </p:txBody>
      </p:sp>
      <p:sp>
        <p:nvSpPr>
          <p:cNvPr id="3" name="内容占位符 2"/>
          <p:cNvSpPr>
            <a:spLocks noGrp="1"/>
          </p:cNvSpPr>
          <p:nvPr>
            <p:ph idx="1"/>
          </p:nvPr>
        </p:nvSpPr>
        <p:spPr/>
        <p:txBody>
          <a:bodyPr/>
          <a:lstStyle/>
          <a:p>
            <a:r>
              <a:rPr lang="zh-CN" altLang="en-US" dirty="0" smtClean="0"/>
              <a:t>整合现有的磁盘空间 </a:t>
            </a:r>
          </a:p>
          <a:p>
            <a:r>
              <a:rPr lang="zh-CN" altLang="en-US" dirty="0" smtClean="0"/>
              <a:t>提高磁盘读取效率 </a:t>
            </a:r>
          </a:p>
          <a:p>
            <a:r>
              <a:rPr lang="zh-CN" altLang="en-US" dirty="0" smtClean="0"/>
              <a:t>提供容错性</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磁盘阵列的种类</a:t>
            </a:r>
            <a:endParaRPr lang="zh-CN" altLang="en-US" dirty="0"/>
          </a:p>
        </p:txBody>
      </p:sp>
      <p:sp>
        <p:nvSpPr>
          <p:cNvPr id="3" name="内容占位符 2"/>
          <p:cNvSpPr>
            <a:spLocks noGrp="1"/>
          </p:cNvSpPr>
          <p:nvPr>
            <p:ph idx="1"/>
          </p:nvPr>
        </p:nvSpPr>
        <p:spPr/>
        <p:txBody>
          <a:bodyPr/>
          <a:lstStyle/>
          <a:p>
            <a:r>
              <a:rPr lang="zh-CN" altLang="en-US" dirty="0" smtClean="0"/>
              <a:t>硬件磁盘阵列 </a:t>
            </a:r>
          </a:p>
          <a:p>
            <a:pPr lvl="1"/>
            <a:r>
              <a:rPr lang="zh-CN" altLang="en-US" dirty="0" smtClean="0"/>
              <a:t>使用磁盘阵列控制卡 </a:t>
            </a:r>
          </a:p>
          <a:p>
            <a:pPr lvl="1"/>
            <a:r>
              <a:rPr lang="zh-CN" altLang="en-US" dirty="0" smtClean="0"/>
              <a:t>使用 </a:t>
            </a:r>
            <a:r>
              <a:rPr lang="en-US" altLang="zh-CN" dirty="0" err="1" smtClean="0"/>
              <a:t>dmraid</a:t>
            </a:r>
            <a:r>
              <a:rPr lang="en-US" altLang="zh-CN" dirty="0" smtClean="0"/>
              <a:t> </a:t>
            </a:r>
            <a:r>
              <a:rPr lang="zh-CN" altLang="en-US" dirty="0" smtClean="0"/>
              <a:t>工具管理 </a:t>
            </a:r>
          </a:p>
          <a:p>
            <a:r>
              <a:rPr lang="zh-CN" altLang="en-US" dirty="0" smtClean="0"/>
              <a:t>软件磁盘阵列 </a:t>
            </a:r>
          </a:p>
          <a:p>
            <a:pPr lvl="1"/>
            <a:r>
              <a:rPr lang="zh-CN" altLang="en-US" dirty="0" smtClean="0"/>
              <a:t>由 </a:t>
            </a:r>
            <a:r>
              <a:rPr lang="en-US" altLang="zh-CN" dirty="0" smtClean="0"/>
              <a:t>Linux </a:t>
            </a:r>
            <a:r>
              <a:rPr lang="zh-CN" altLang="en-US" dirty="0" smtClean="0"/>
              <a:t>的内核仿真磁盘阵列的功能 </a:t>
            </a:r>
          </a:p>
          <a:p>
            <a:pPr lvl="1"/>
            <a:r>
              <a:rPr lang="zh-CN" altLang="en-US" dirty="0" smtClean="0"/>
              <a:t>使用 </a:t>
            </a:r>
            <a:r>
              <a:rPr lang="en-US" altLang="zh-CN" dirty="0" err="1" smtClean="0"/>
              <a:t>mdadm</a:t>
            </a:r>
            <a:r>
              <a:rPr lang="en-US" altLang="zh-CN" dirty="0" smtClean="0"/>
              <a:t> </a:t>
            </a:r>
            <a:r>
              <a:rPr lang="zh-CN" altLang="en-US" dirty="0" smtClean="0"/>
              <a:t>工具管理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磁盘阵列的级别</a:t>
            </a:r>
            <a:endParaRPr lang="zh-CN" altLang="en-US" dirty="0"/>
          </a:p>
        </p:txBody>
      </p:sp>
      <p:graphicFrame>
        <p:nvGraphicFramePr>
          <p:cNvPr id="7" name="内容占位符 6"/>
          <p:cNvGraphicFramePr>
            <a:graphicFrameLocks noGrp="1"/>
          </p:cNvGraphicFramePr>
          <p:nvPr>
            <p:ph idx="1"/>
          </p:nvPr>
        </p:nvGraphicFramePr>
        <p:xfrm>
          <a:off x="457200" y="1600200"/>
          <a:ext cx="8229604" cy="4297680"/>
        </p:xfrm>
        <a:graphic>
          <a:graphicData uri="http://schemas.openxmlformats.org/drawingml/2006/table">
            <a:tbl>
              <a:tblPr firstRow="1" bandRow="1">
                <a:tableStyleId>{21E4AEA4-8DFA-4A89-87EB-49C32662AFE0}</a:tableStyleId>
              </a:tblPr>
              <a:tblGrid>
                <a:gridCol w="1666528"/>
                <a:gridCol w="2088233"/>
                <a:gridCol w="2232248"/>
                <a:gridCol w="2242595"/>
              </a:tblGrid>
              <a:tr h="370840">
                <a:tc>
                  <a:txBody>
                    <a:bodyPr/>
                    <a:lstStyle/>
                    <a:p>
                      <a:endParaRPr lang="zh-CN" altLang="en-US" sz="2400" dirty="0"/>
                    </a:p>
                  </a:txBody>
                  <a:tcPr/>
                </a:tc>
                <a:tc>
                  <a:txBody>
                    <a:bodyPr/>
                    <a:lstStyle/>
                    <a:p>
                      <a:pPr algn="ctr"/>
                      <a:r>
                        <a:rPr lang="en-US" altLang="zh-CN" sz="2400" dirty="0" smtClean="0"/>
                        <a:t>RAID0</a:t>
                      </a:r>
                      <a:endParaRPr lang="zh-CN" altLang="en-US" sz="2400" dirty="0"/>
                    </a:p>
                  </a:txBody>
                  <a:tcPr/>
                </a:tc>
                <a:tc>
                  <a:txBody>
                    <a:bodyPr/>
                    <a:lstStyle/>
                    <a:p>
                      <a:pPr algn="ctr"/>
                      <a:r>
                        <a:rPr lang="en-US" altLang="zh-CN" sz="2400" dirty="0" smtClean="0"/>
                        <a:t>RAID1</a:t>
                      </a:r>
                      <a:endParaRPr lang="zh-CN" altLang="en-US" sz="2400" dirty="0"/>
                    </a:p>
                  </a:txBody>
                  <a:tcPr/>
                </a:tc>
                <a:tc>
                  <a:txBody>
                    <a:bodyPr/>
                    <a:lstStyle/>
                    <a:p>
                      <a:pPr algn="ctr"/>
                      <a:r>
                        <a:rPr lang="en-US" altLang="zh-CN" sz="2400" dirty="0" smtClean="0"/>
                        <a:t>RAID5</a:t>
                      </a:r>
                      <a:endParaRPr lang="zh-CN" altLang="en-US" sz="2400" dirty="0"/>
                    </a:p>
                  </a:txBody>
                  <a:tcPr/>
                </a:tc>
              </a:tr>
              <a:tr h="370840">
                <a:tc>
                  <a:txBody>
                    <a:bodyPr/>
                    <a:lstStyle/>
                    <a:p>
                      <a:r>
                        <a:rPr lang="zh-CN" altLang="en-US" sz="2400" dirty="0" smtClean="0"/>
                        <a:t>模式</a:t>
                      </a:r>
                      <a:endParaRPr lang="zh-CN" altLang="en-US" sz="2400" dirty="0"/>
                    </a:p>
                  </a:txBody>
                  <a:tcPr/>
                </a:tc>
                <a:tc>
                  <a:txBody>
                    <a:bodyPr/>
                    <a:lstStyle/>
                    <a:p>
                      <a:r>
                        <a:rPr lang="en-US" altLang="zh-CN" sz="2400" dirty="0" smtClean="0"/>
                        <a:t>Stripe</a:t>
                      </a:r>
                      <a:endParaRPr lang="zh-CN" altLang="en-US" sz="2400" dirty="0"/>
                    </a:p>
                  </a:txBody>
                  <a:tcPr/>
                </a:tc>
                <a:tc>
                  <a:txBody>
                    <a:bodyPr/>
                    <a:lstStyle/>
                    <a:p>
                      <a:r>
                        <a:rPr lang="en-US" altLang="zh-CN" sz="2400" dirty="0" smtClean="0"/>
                        <a:t>Mirror</a:t>
                      </a:r>
                      <a:endParaRPr lang="zh-CN" altLang="en-US" sz="2400" dirty="0"/>
                    </a:p>
                  </a:txBody>
                  <a:tcPr/>
                </a:tc>
                <a:tc>
                  <a:txBody>
                    <a:bodyPr/>
                    <a:lstStyle/>
                    <a:p>
                      <a:r>
                        <a:rPr lang="en-US" altLang="zh-CN" sz="2400" dirty="0" smtClean="0"/>
                        <a:t>Stripe set with Parity </a:t>
                      </a:r>
                      <a:endParaRPr lang="zh-CN" altLang="en-US" sz="2400" dirty="0"/>
                    </a:p>
                  </a:txBody>
                  <a:tcPr/>
                </a:tc>
              </a:tr>
              <a:tr h="370840">
                <a:tc>
                  <a:txBody>
                    <a:bodyPr/>
                    <a:lstStyle/>
                    <a:p>
                      <a:r>
                        <a:rPr lang="zh-CN" altLang="en-US" sz="2400" dirty="0" smtClean="0"/>
                        <a:t>磁盘数量</a:t>
                      </a:r>
                      <a:endParaRPr lang="zh-CN" altLang="en-US" sz="2400" dirty="0"/>
                    </a:p>
                  </a:txBody>
                  <a:tcPr/>
                </a:tc>
                <a:tc>
                  <a:txBody>
                    <a:bodyPr/>
                    <a:lstStyle/>
                    <a:p>
                      <a:r>
                        <a:rPr lang="en-US" altLang="zh-CN" sz="2400" dirty="0" smtClean="0"/>
                        <a:t>2</a:t>
                      </a:r>
                      <a:r>
                        <a:rPr lang="zh-CN" altLang="en-US" sz="2400" dirty="0" smtClean="0"/>
                        <a:t>个或以上</a:t>
                      </a:r>
                      <a:endParaRPr lang="zh-CN" altLang="en-US" sz="2400" dirty="0"/>
                    </a:p>
                  </a:txBody>
                  <a:tcPr/>
                </a:tc>
                <a:tc>
                  <a:txBody>
                    <a:bodyPr/>
                    <a:lstStyle/>
                    <a:p>
                      <a:r>
                        <a:rPr lang="en-US" altLang="zh-CN" sz="2400" dirty="0" smtClean="0"/>
                        <a:t>2</a:t>
                      </a:r>
                      <a:r>
                        <a:rPr lang="zh-CN" altLang="en-US" sz="2400" dirty="0" smtClean="0"/>
                        <a:t>个</a:t>
                      </a:r>
                      <a:endParaRPr lang="zh-CN" altLang="en-US" sz="2400" dirty="0"/>
                    </a:p>
                  </a:txBody>
                  <a:tcPr/>
                </a:tc>
                <a:tc>
                  <a:txBody>
                    <a:bodyPr/>
                    <a:lstStyle/>
                    <a:p>
                      <a:r>
                        <a:rPr lang="en-US" altLang="zh-CN" sz="2400" dirty="0" smtClean="0"/>
                        <a:t>3</a:t>
                      </a:r>
                      <a:r>
                        <a:rPr lang="zh-CN" altLang="en-US" sz="2400" dirty="0" smtClean="0"/>
                        <a:t>个或以上</a:t>
                      </a:r>
                      <a:endParaRPr lang="zh-CN" altLang="en-US" sz="2400" dirty="0"/>
                    </a:p>
                  </a:txBody>
                  <a:tcPr/>
                </a:tc>
              </a:tr>
              <a:tr h="370840">
                <a:tc>
                  <a:txBody>
                    <a:bodyPr/>
                    <a:lstStyle/>
                    <a:p>
                      <a:r>
                        <a:rPr lang="zh-CN" altLang="en-US" sz="2400" dirty="0" smtClean="0"/>
                        <a:t>磁盘容量</a:t>
                      </a:r>
                      <a:endParaRPr lang="zh-CN" altLang="en-US" sz="2400" dirty="0"/>
                    </a:p>
                  </a:txBody>
                  <a:tcPr/>
                </a:tc>
                <a:tc>
                  <a:txBody>
                    <a:bodyPr/>
                    <a:lstStyle/>
                    <a:p>
                      <a:r>
                        <a:rPr lang="zh-CN" altLang="en-US" sz="2400" dirty="0" smtClean="0"/>
                        <a:t>可不同</a:t>
                      </a:r>
                      <a:endParaRPr lang="zh-CN" altLang="en-US" sz="2400" dirty="0"/>
                    </a:p>
                  </a:txBody>
                  <a:tcPr/>
                </a:tc>
                <a:tc>
                  <a:txBody>
                    <a:bodyPr/>
                    <a:lstStyle/>
                    <a:p>
                      <a:r>
                        <a:rPr lang="zh-CN" altLang="en-US" sz="2400" dirty="0" smtClean="0"/>
                        <a:t>必须相同</a:t>
                      </a:r>
                      <a:endParaRPr lang="zh-CN" altLang="en-US" sz="2400" dirty="0"/>
                    </a:p>
                  </a:txBody>
                  <a:tcPr/>
                </a:tc>
                <a:tc>
                  <a:txBody>
                    <a:bodyPr/>
                    <a:lstStyle/>
                    <a:p>
                      <a:r>
                        <a:rPr lang="zh-CN" altLang="en-US" sz="2400" dirty="0" smtClean="0"/>
                        <a:t>必须相同</a:t>
                      </a:r>
                      <a:endParaRPr lang="zh-CN" altLang="en-US" sz="2400" dirty="0"/>
                    </a:p>
                  </a:txBody>
                  <a:tcPr/>
                </a:tc>
              </a:tr>
              <a:tr h="370840">
                <a:tc>
                  <a:txBody>
                    <a:bodyPr/>
                    <a:lstStyle/>
                    <a:p>
                      <a:r>
                        <a:rPr lang="zh-CN" altLang="en-US" sz="2400" dirty="0" smtClean="0"/>
                        <a:t>可用空间</a:t>
                      </a:r>
                      <a:endParaRPr lang="zh-CN" altLang="en-US" sz="2400" dirty="0"/>
                    </a:p>
                  </a:txBody>
                  <a:tcPr/>
                </a:tc>
                <a:tc>
                  <a:txBody>
                    <a:bodyPr/>
                    <a:lstStyle/>
                    <a:p>
                      <a:r>
                        <a:rPr lang="zh-CN" altLang="en-US" sz="2400" dirty="0" smtClean="0"/>
                        <a:t>多个磁盘容量之和</a:t>
                      </a:r>
                      <a:endParaRPr lang="zh-CN" altLang="en-US" sz="2400" dirty="0"/>
                    </a:p>
                  </a:txBody>
                  <a:tcPr/>
                </a:tc>
                <a:tc>
                  <a:txBody>
                    <a:bodyPr/>
                    <a:lstStyle/>
                    <a:p>
                      <a:r>
                        <a:rPr lang="zh-CN" altLang="en-US" sz="2400" dirty="0" smtClean="0"/>
                        <a:t>单个磁盘容量</a:t>
                      </a:r>
                      <a:endParaRPr lang="zh-CN" altLang="en-US" sz="2400" dirty="0"/>
                    </a:p>
                  </a:txBody>
                  <a:tcPr/>
                </a:tc>
                <a:tc>
                  <a:txBody>
                    <a:bodyPr/>
                    <a:lstStyle/>
                    <a:p>
                      <a:r>
                        <a:rPr lang="en-US" altLang="zh-CN" sz="2400" dirty="0" smtClean="0"/>
                        <a:t>(</a:t>
                      </a:r>
                      <a:r>
                        <a:rPr lang="zh-CN" altLang="en-US" sz="2400" dirty="0" smtClean="0"/>
                        <a:t>磁盘数</a:t>
                      </a:r>
                      <a:r>
                        <a:rPr lang="en-US" altLang="zh-CN" sz="2400" dirty="0" smtClean="0"/>
                        <a:t>-1)*</a:t>
                      </a:r>
                      <a:r>
                        <a:rPr lang="zh-CN" altLang="en-US" sz="2400" dirty="0" smtClean="0"/>
                        <a:t>单盘容量</a:t>
                      </a:r>
                      <a:endParaRPr lang="zh-CN" altLang="en-US" sz="2400" dirty="0"/>
                    </a:p>
                  </a:txBody>
                  <a:tcPr/>
                </a:tc>
              </a:tr>
              <a:tr h="370840">
                <a:tc>
                  <a:txBody>
                    <a:bodyPr/>
                    <a:lstStyle/>
                    <a:p>
                      <a:r>
                        <a:rPr lang="zh-CN" altLang="en-US" sz="2400" dirty="0" smtClean="0"/>
                        <a:t>优点</a:t>
                      </a:r>
                      <a:endParaRPr lang="zh-CN" altLang="en-US" sz="2400" dirty="0"/>
                    </a:p>
                  </a:txBody>
                  <a:tcPr/>
                </a:tc>
                <a:tc>
                  <a:txBody>
                    <a:bodyPr/>
                    <a:lstStyle/>
                    <a:p>
                      <a:r>
                        <a:rPr lang="zh-CN" altLang="en-US" sz="2400" dirty="0" smtClean="0"/>
                        <a:t>读快，写快</a:t>
                      </a:r>
                      <a:endParaRPr lang="zh-CN" altLang="en-US" sz="2400" dirty="0"/>
                    </a:p>
                  </a:txBody>
                  <a:tcPr/>
                </a:tc>
                <a:tc>
                  <a:txBody>
                    <a:bodyPr/>
                    <a:lstStyle/>
                    <a:p>
                      <a:r>
                        <a:rPr lang="zh-CN" altLang="en-US" sz="2400" dirty="0" smtClean="0"/>
                        <a:t> 容错，读快</a:t>
                      </a:r>
                      <a:endParaRPr lang="zh-CN" altLang="en-US" sz="2400" dirty="0"/>
                    </a:p>
                  </a:txBody>
                  <a:tcPr/>
                </a:tc>
                <a:tc>
                  <a:txBody>
                    <a:bodyPr/>
                    <a:lstStyle/>
                    <a:p>
                      <a:r>
                        <a:rPr lang="zh-CN" altLang="en-US" sz="2400" dirty="0" smtClean="0"/>
                        <a:t>读快，容错</a:t>
                      </a:r>
                      <a:endParaRPr lang="zh-CN" altLang="en-US" sz="2400" dirty="0"/>
                    </a:p>
                  </a:txBody>
                  <a:tcPr/>
                </a:tc>
              </a:tr>
              <a:tr h="370840">
                <a:tc>
                  <a:txBody>
                    <a:bodyPr/>
                    <a:lstStyle/>
                    <a:p>
                      <a:r>
                        <a:rPr lang="zh-CN" altLang="en-US" sz="2400" dirty="0" smtClean="0"/>
                        <a:t>缺点</a:t>
                      </a:r>
                      <a:endParaRPr lang="zh-CN" altLang="en-US" sz="2400" dirty="0"/>
                    </a:p>
                  </a:txBody>
                  <a:tcPr/>
                </a:tc>
                <a:tc>
                  <a:txBody>
                    <a:bodyPr/>
                    <a:lstStyle/>
                    <a:p>
                      <a:r>
                        <a:rPr lang="zh-CN" altLang="en-US" sz="2400" dirty="0" smtClean="0"/>
                        <a:t>无容错</a:t>
                      </a:r>
                      <a:endParaRPr lang="zh-CN" altLang="en-US" sz="2400" dirty="0"/>
                    </a:p>
                  </a:txBody>
                  <a:tcPr/>
                </a:tc>
                <a:tc>
                  <a:txBody>
                    <a:bodyPr/>
                    <a:lstStyle/>
                    <a:p>
                      <a:r>
                        <a:rPr lang="zh-CN" altLang="en-US" sz="2400" dirty="0" smtClean="0"/>
                        <a:t>写速普通，浪费空间</a:t>
                      </a:r>
                      <a:endParaRPr lang="zh-CN" altLang="en-US" sz="2400" dirty="0"/>
                    </a:p>
                  </a:txBody>
                  <a:tcPr/>
                </a:tc>
                <a:tc>
                  <a:txBody>
                    <a:bodyPr/>
                    <a:lstStyle/>
                    <a:p>
                      <a:r>
                        <a:rPr lang="zh-CN" altLang="en-US" sz="2400" dirty="0" smtClean="0"/>
                        <a:t>写入慢，需更多的计算能力</a:t>
                      </a:r>
                      <a:endParaRPr lang="zh-CN" altLang="en-US" sz="2400" dirty="0"/>
                    </a:p>
                  </a:txBody>
                  <a:tcPr/>
                </a:tc>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的软 </a:t>
            </a:r>
            <a:r>
              <a:rPr lang="en-US" altLang="zh-CN" dirty="0" smtClean="0"/>
              <a:t>RAID</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smtClean="0"/>
              <a:t>由 </a:t>
            </a:r>
            <a:r>
              <a:rPr lang="en-US" altLang="zh-CN" dirty="0" smtClean="0"/>
              <a:t>Linux </a:t>
            </a:r>
            <a:r>
              <a:rPr lang="zh-CN" altLang="en-US" dirty="0" smtClean="0"/>
              <a:t>的内核仿真磁盘阵列的功能</a:t>
            </a:r>
          </a:p>
          <a:p>
            <a:pPr lvl="1"/>
            <a:r>
              <a:rPr lang="zh-CN" altLang="en-US" dirty="0" smtClean="0"/>
              <a:t>多个磁盘合成一个“阵列”来提供更好的性能、冗余，或者两者兼具</a:t>
            </a:r>
            <a:endParaRPr lang="en-US" altLang="zh-CN" dirty="0" smtClean="0"/>
          </a:p>
          <a:p>
            <a:pPr lvl="1"/>
            <a:r>
              <a:rPr lang="zh-CN" altLang="en-US" dirty="0" smtClean="0"/>
              <a:t>软</a:t>
            </a:r>
            <a:r>
              <a:rPr lang="en-US" altLang="zh-CN" dirty="0" smtClean="0"/>
              <a:t>RAID</a:t>
            </a:r>
            <a:r>
              <a:rPr lang="zh-CN" altLang="en-US" dirty="0" smtClean="0"/>
              <a:t>的组成单元是分区</a:t>
            </a:r>
            <a:endParaRPr lang="en-US" altLang="zh-CN" dirty="0" smtClean="0"/>
          </a:p>
          <a:p>
            <a:pPr lvl="2"/>
            <a:r>
              <a:rPr lang="zh-CN" altLang="en-US" dirty="0" smtClean="0"/>
              <a:t>分区类型为</a:t>
            </a:r>
            <a:r>
              <a:rPr lang="en-US" altLang="zh-CN" dirty="0" smtClean="0"/>
              <a:t>"</a:t>
            </a:r>
            <a:r>
              <a:rPr lang="en-US" altLang="zh-CN" dirty="0" err="1" smtClean="0"/>
              <a:t>fd</a:t>
            </a:r>
            <a:r>
              <a:rPr lang="en-US" altLang="zh-CN" dirty="0" smtClean="0"/>
              <a:t> - Linux raid </a:t>
            </a:r>
            <a:r>
              <a:rPr lang="en-US" altLang="zh-CN" dirty="0" err="1" smtClean="0"/>
              <a:t>autodetect</a:t>
            </a:r>
            <a:r>
              <a:rPr lang="en-US" altLang="zh-CN" dirty="0" smtClean="0"/>
              <a:t>"</a:t>
            </a:r>
            <a:r>
              <a:rPr lang="zh-CN" altLang="en-US" dirty="0" smtClean="0"/>
              <a:t>。</a:t>
            </a:r>
          </a:p>
          <a:p>
            <a:pPr lvl="1"/>
            <a:r>
              <a:rPr lang="zh-CN" altLang="en-US" dirty="0" smtClean="0"/>
              <a:t>支持多种“</a:t>
            </a:r>
            <a:r>
              <a:rPr lang="en-US" altLang="zh-CN" dirty="0" smtClean="0"/>
              <a:t>RAID</a:t>
            </a:r>
            <a:r>
              <a:rPr lang="zh-CN" altLang="en-US" dirty="0" smtClean="0"/>
              <a:t>级别”</a:t>
            </a:r>
            <a:endParaRPr lang="en-US" altLang="zh-CN" dirty="0" smtClean="0"/>
          </a:p>
          <a:p>
            <a:pPr lvl="2"/>
            <a:r>
              <a:rPr lang="zh-CN" altLang="en-US" dirty="0" smtClean="0"/>
              <a:t>包括</a:t>
            </a:r>
            <a:r>
              <a:rPr lang="en-US" altLang="zh-CN" dirty="0" smtClean="0"/>
              <a:t>RAID0</a:t>
            </a:r>
            <a:r>
              <a:rPr lang="zh-CN" altLang="en-US" dirty="0" smtClean="0"/>
              <a:t>、</a:t>
            </a:r>
            <a:r>
              <a:rPr lang="en-US" altLang="zh-CN" dirty="0" smtClean="0"/>
              <a:t>RAID1</a:t>
            </a:r>
            <a:r>
              <a:rPr lang="zh-CN" altLang="en-US" dirty="0" smtClean="0"/>
              <a:t>和</a:t>
            </a:r>
            <a:r>
              <a:rPr lang="en-US" altLang="zh-CN" dirty="0" smtClean="0"/>
              <a:t>RAID5 </a:t>
            </a:r>
          </a:p>
          <a:p>
            <a:pPr lvl="1"/>
            <a:r>
              <a:rPr lang="zh-CN" altLang="en-US" dirty="0" smtClean="0"/>
              <a:t>使用多重磁盘设备（</a:t>
            </a:r>
            <a:r>
              <a:rPr lang="en-US" altLang="zh-CN" dirty="0" smtClean="0"/>
              <a:t>Multiple Disk Device </a:t>
            </a:r>
            <a:r>
              <a:rPr lang="zh-CN" altLang="en-US" dirty="0" smtClean="0"/>
              <a:t>，</a:t>
            </a:r>
            <a:r>
              <a:rPr lang="en-US" altLang="zh-CN" dirty="0" smtClean="0"/>
              <a:t>MD</a:t>
            </a:r>
            <a:r>
              <a:rPr lang="zh-CN" altLang="en-US" dirty="0" smtClean="0"/>
              <a:t>）</a:t>
            </a:r>
            <a:r>
              <a:rPr lang="en-US" altLang="zh-CN" dirty="0" smtClean="0"/>
              <a:t> </a:t>
            </a:r>
          </a:p>
          <a:p>
            <a:pPr lvl="2"/>
            <a:r>
              <a:rPr lang="zh-CN" altLang="en-US" dirty="0" smtClean="0"/>
              <a:t>设备名称为 </a:t>
            </a:r>
            <a:r>
              <a:rPr lang="en-US" altLang="zh-CN" dirty="0" smtClean="0"/>
              <a:t>/dev/</a:t>
            </a:r>
            <a:r>
              <a:rPr lang="en-US" altLang="zh-CN" dirty="0" err="1" smtClean="0"/>
              <a:t>md</a:t>
            </a:r>
            <a:r>
              <a:rPr lang="en-US" altLang="zh-CN" dirty="0" err="1" smtClean="0">
                <a:solidFill>
                  <a:schemeClr val="accent6">
                    <a:lumMod val="75000"/>
                  </a:schemeClr>
                </a:solidFill>
              </a:rPr>
              <a:t>X</a:t>
            </a:r>
            <a:r>
              <a:rPr lang="zh-CN" altLang="en-US" dirty="0" smtClean="0"/>
              <a:t>（</a:t>
            </a:r>
            <a:r>
              <a:rPr lang="en-US" altLang="zh-CN" dirty="0" smtClean="0">
                <a:solidFill>
                  <a:schemeClr val="accent6">
                    <a:lumMod val="75000"/>
                  </a:schemeClr>
                </a:solidFill>
              </a:rPr>
              <a:t>X</a:t>
            </a:r>
            <a:r>
              <a:rPr lang="zh-CN" altLang="en-US" dirty="0" smtClean="0"/>
              <a:t>范围为</a:t>
            </a:r>
            <a:r>
              <a:rPr lang="en-US" altLang="zh-CN" dirty="0" smtClean="0"/>
              <a:t>0</a:t>
            </a:r>
            <a:r>
              <a:rPr lang="zh-CN" altLang="en-US" dirty="0" smtClean="0"/>
              <a:t>～</a:t>
            </a:r>
            <a:r>
              <a:rPr lang="en-US" altLang="zh-CN" dirty="0" smtClean="0"/>
              <a:t>31</a:t>
            </a:r>
            <a:r>
              <a:rPr lang="zh-CN" altLang="en-US" dirty="0" smtClean="0"/>
              <a:t>）</a:t>
            </a:r>
          </a:p>
          <a:p>
            <a:r>
              <a:rPr lang="en-US" altLang="zh-CN" dirty="0" err="1" smtClean="0"/>
              <a:t>mdadm</a:t>
            </a:r>
            <a:r>
              <a:rPr lang="zh-CN" altLang="en-US" dirty="0" smtClean="0"/>
              <a:t>：为软 </a:t>
            </a:r>
            <a:r>
              <a:rPr lang="en-US" altLang="zh-CN" dirty="0" smtClean="0"/>
              <a:t>RAID </a:t>
            </a:r>
            <a:r>
              <a:rPr lang="zh-CN" altLang="en-US" dirty="0" smtClean="0"/>
              <a:t>提供管理界面</a:t>
            </a: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sp>
        <p:nvSpPr>
          <p:cNvPr id="7" name="Text Box 12"/>
          <p:cNvSpPr txBox="1">
            <a:spLocks noChangeArrowheads="1"/>
          </p:cNvSpPr>
          <p:nvPr/>
        </p:nvSpPr>
        <p:spPr bwMode="auto">
          <a:xfrm>
            <a:off x="1115616" y="4005064"/>
            <a:ext cx="7776864" cy="20128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Clr>
                <a:srgbClr val="FF3300"/>
              </a:buClr>
              <a:buFont typeface="Wingdings" pitchFamily="2" charset="2"/>
              <a:buNone/>
            </a:pPr>
            <a:r>
              <a:rPr lang="en-US" altLang="zh-CN" sz="3200" dirty="0" smtClean="0">
                <a:solidFill>
                  <a:schemeClr val="tx1"/>
                </a:solidFill>
                <a:latin typeface="Courier New" pitchFamily="49" charset="0"/>
                <a:ea typeface="黑体" pitchFamily="49" charset="-122"/>
              </a:rPr>
              <a:t>RHEL/</a:t>
            </a:r>
            <a:r>
              <a:rPr lang="en-US" altLang="zh-CN" sz="3200" dirty="0" err="1" smtClean="0">
                <a:solidFill>
                  <a:schemeClr val="tx1"/>
                </a:solidFill>
                <a:latin typeface="Courier New" pitchFamily="49" charset="0"/>
                <a:ea typeface="黑体" pitchFamily="49" charset="-122"/>
              </a:rPr>
              <a:t>CentOS</a:t>
            </a:r>
            <a:r>
              <a:rPr lang="zh-CN" altLang="en-US" sz="2400" dirty="0" smtClean="0">
                <a:solidFill>
                  <a:schemeClr val="tx1"/>
                </a:solidFill>
                <a:latin typeface="Courier New" pitchFamily="49" charset="0"/>
                <a:ea typeface="黑体" pitchFamily="49" charset="-122"/>
              </a:rPr>
              <a:t>允许使用同一个磁盘的不同分区产生磁盘阵列，也可以由多个磁盘的分区产生磁盘阵列；</a:t>
            </a:r>
            <a:r>
              <a:rPr lang="zh-CN" altLang="en-US" sz="2400" dirty="0" smtClean="0">
                <a:solidFill>
                  <a:schemeClr val="accent6">
                    <a:lumMod val="75000"/>
                  </a:schemeClr>
                </a:solidFill>
                <a:latin typeface="Courier New" pitchFamily="49" charset="0"/>
                <a:ea typeface="黑体" pitchFamily="49" charset="-122"/>
              </a:rPr>
              <a:t>但前者无法提供容错性，也无法提升读取的效率，仅用于实验环境</a:t>
            </a:r>
            <a:r>
              <a:rPr lang="zh-CN" altLang="en-US" sz="2400" dirty="0" smtClean="0">
                <a:solidFill>
                  <a:schemeClr val="tx1"/>
                </a:solidFill>
                <a:latin typeface="Courier New" pitchFamily="49" charset="0"/>
                <a:ea typeface="黑体" pitchFamily="49" charset="-122"/>
              </a:rPr>
              <a:t>。</a:t>
            </a:r>
            <a:endParaRPr lang="en-US" altLang="zh-CN" sz="2400" dirty="0">
              <a:solidFill>
                <a:schemeClr val="tx1"/>
              </a:solidFill>
              <a:latin typeface="Courier New" pitchFamily="49"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创建软 </a:t>
            </a:r>
            <a:r>
              <a:rPr lang="en-US" altLang="zh-CN" dirty="0" smtClean="0"/>
              <a:t>RAID</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en-US" dirty="0" smtClean="0"/>
              <a:t>首先准备若干类型为“</a:t>
            </a:r>
            <a:r>
              <a:rPr lang="en-US" altLang="zh-CN" dirty="0" err="1" smtClean="0"/>
              <a:t>fd</a:t>
            </a:r>
            <a:r>
              <a:rPr lang="en-US" altLang="zh-CN" dirty="0" smtClean="0"/>
              <a:t>”</a:t>
            </a:r>
            <a:r>
              <a:rPr lang="zh-CN" altLang="en-US" dirty="0" smtClean="0"/>
              <a:t>的分区</a:t>
            </a:r>
            <a:endParaRPr lang="en-US" altLang="zh-CN" dirty="0" smtClean="0"/>
          </a:p>
          <a:p>
            <a:r>
              <a:rPr lang="zh-CN" altLang="en-US" dirty="0" smtClean="0"/>
              <a:t>创建并启用软</a:t>
            </a:r>
            <a:r>
              <a:rPr lang="en-US" altLang="zh-CN" dirty="0" smtClean="0"/>
              <a:t>RAID</a:t>
            </a:r>
            <a:r>
              <a:rPr lang="zh-CN" altLang="en-US" dirty="0" smtClean="0"/>
              <a:t>设备</a:t>
            </a:r>
            <a:endParaRPr lang="en-US" altLang="zh-CN" dirty="0" smtClean="0"/>
          </a:p>
          <a:p>
            <a:pPr lvl="1">
              <a:buNone/>
            </a:pPr>
            <a:r>
              <a:rPr lang="en-US" altLang="zh-CN" sz="2400" dirty="0" smtClean="0">
                <a:solidFill>
                  <a:schemeClr val="accent6">
                    <a:lumMod val="75000"/>
                  </a:schemeClr>
                </a:solidFill>
              </a:rPr>
              <a:t># </a:t>
            </a:r>
            <a:r>
              <a:rPr lang="en-US" altLang="zh-CN" sz="2400" dirty="0" err="1" smtClean="0">
                <a:solidFill>
                  <a:schemeClr val="accent6">
                    <a:lumMod val="75000"/>
                  </a:schemeClr>
                </a:solidFill>
              </a:rPr>
              <a:t>mdadm</a:t>
            </a:r>
            <a:r>
              <a:rPr lang="en-US" altLang="zh-CN" sz="2400" dirty="0" smtClean="0">
                <a:solidFill>
                  <a:schemeClr val="accent6">
                    <a:lumMod val="75000"/>
                  </a:schemeClr>
                </a:solidFill>
              </a:rPr>
              <a:t> </a:t>
            </a:r>
            <a:r>
              <a:rPr lang="en-US" altLang="zh-CN" sz="2400" dirty="0" smtClean="0">
                <a:solidFill>
                  <a:srgbClr val="C00000"/>
                </a:solidFill>
              </a:rPr>
              <a:t>--create|-C </a:t>
            </a:r>
            <a:r>
              <a:rPr lang="en-US" altLang="zh-CN" sz="2400" dirty="0" smtClean="0">
                <a:solidFill>
                  <a:schemeClr val="accent6">
                    <a:lumMod val="75000"/>
                  </a:schemeClr>
                </a:solidFill>
              </a:rPr>
              <a:t>&lt;MD_DEVICE&gt; \  </a:t>
            </a:r>
            <a:r>
              <a:rPr lang="en-US" altLang="zh-CN" sz="2400" dirty="0" smtClean="0">
                <a:solidFill>
                  <a:srgbClr val="002060"/>
                </a:solidFill>
              </a:rPr>
              <a:t># </a:t>
            </a:r>
            <a:r>
              <a:rPr lang="zh-CN" altLang="en-US" sz="2400" dirty="0" smtClean="0">
                <a:solidFill>
                  <a:srgbClr val="002060"/>
                </a:solidFill>
              </a:rPr>
              <a:t>创建</a:t>
            </a:r>
            <a:r>
              <a:rPr lang="en-US" altLang="zh-CN" sz="2400" dirty="0" smtClean="0">
                <a:solidFill>
                  <a:srgbClr val="002060"/>
                </a:solidFill>
              </a:rPr>
              <a:t>MD</a:t>
            </a:r>
            <a:r>
              <a:rPr lang="zh-CN" altLang="en-US" sz="2400" dirty="0" smtClean="0">
                <a:solidFill>
                  <a:srgbClr val="002060"/>
                </a:solidFill>
              </a:rPr>
              <a:t>设备</a:t>
            </a:r>
            <a:endParaRPr lang="en-US" altLang="zh-CN" sz="2400" dirty="0" smtClean="0">
              <a:solidFill>
                <a:srgbClr val="002060"/>
              </a:solidFill>
            </a:endParaRPr>
          </a:p>
          <a:p>
            <a:pPr lvl="1">
              <a:buNone/>
            </a:pPr>
            <a:r>
              <a:rPr lang="en-US" altLang="zh-CN" sz="2400" dirty="0" smtClean="0">
                <a:solidFill>
                  <a:srgbClr val="C00000"/>
                </a:solidFill>
              </a:rPr>
              <a:t>-l LEVEL</a:t>
            </a:r>
            <a:r>
              <a:rPr lang="en-US" altLang="zh-CN" sz="2400" dirty="0" smtClean="0">
                <a:solidFill>
                  <a:schemeClr val="accent6">
                    <a:lumMod val="75000"/>
                  </a:schemeClr>
                </a:solidFill>
              </a:rPr>
              <a:t>|</a:t>
            </a:r>
            <a:r>
              <a:rPr lang="en-US" altLang="zh-CN" sz="2400" dirty="0" smtClean="0">
                <a:solidFill>
                  <a:srgbClr val="C00000"/>
                </a:solidFill>
              </a:rPr>
              <a:t>--level=LEVEL   </a:t>
            </a:r>
            <a:r>
              <a:rPr lang="en-US" altLang="zh-CN" sz="2400" dirty="0" smtClean="0">
                <a:solidFill>
                  <a:schemeClr val="accent6">
                    <a:lumMod val="75000"/>
                  </a:schemeClr>
                </a:solidFill>
              </a:rPr>
              <a:t>\  </a:t>
            </a:r>
            <a:r>
              <a:rPr lang="en-US" altLang="zh-CN" sz="2400" dirty="0" smtClean="0">
                <a:solidFill>
                  <a:srgbClr val="002060"/>
                </a:solidFill>
              </a:rPr>
              <a:t># </a:t>
            </a:r>
            <a:r>
              <a:rPr lang="zh-CN" altLang="en-US" sz="2400" dirty="0" smtClean="0">
                <a:solidFill>
                  <a:srgbClr val="002060"/>
                </a:solidFill>
              </a:rPr>
              <a:t>指定</a:t>
            </a:r>
            <a:r>
              <a:rPr lang="en-US" altLang="zh-CN" sz="2400" dirty="0" smtClean="0">
                <a:solidFill>
                  <a:srgbClr val="002060"/>
                </a:solidFill>
              </a:rPr>
              <a:t>RAID</a:t>
            </a:r>
            <a:r>
              <a:rPr lang="zh-CN" altLang="en-US" sz="2400" dirty="0" smtClean="0">
                <a:solidFill>
                  <a:srgbClr val="002060"/>
                </a:solidFill>
              </a:rPr>
              <a:t>级别，如：</a:t>
            </a:r>
            <a:r>
              <a:rPr lang="en-US" altLang="zh-CN" sz="2400" dirty="0" smtClean="0">
                <a:solidFill>
                  <a:srgbClr val="002060"/>
                </a:solidFill>
              </a:rPr>
              <a:t>0|1|5</a:t>
            </a:r>
            <a:r>
              <a:rPr lang="zh-CN" altLang="en-US" sz="2400" dirty="0" smtClean="0">
                <a:solidFill>
                  <a:srgbClr val="002060"/>
                </a:solidFill>
              </a:rPr>
              <a:t> </a:t>
            </a:r>
            <a:endParaRPr lang="en-US" altLang="zh-CN" sz="2400" dirty="0" smtClean="0">
              <a:solidFill>
                <a:srgbClr val="002060"/>
              </a:solidFill>
            </a:endParaRPr>
          </a:p>
          <a:p>
            <a:pPr lvl="1">
              <a:buNone/>
            </a:pPr>
            <a:r>
              <a:rPr lang="en-US" altLang="zh-CN" sz="2400" dirty="0" smtClean="0">
                <a:solidFill>
                  <a:srgbClr val="C00000"/>
                </a:solidFill>
              </a:rPr>
              <a:t>-n </a:t>
            </a:r>
            <a:r>
              <a:rPr lang="en-US" altLang="zh-CN" sz="2400" dirty="0" err="1" smtClean="0">
                <a:solidFill>
                  <a:srgbClr val="C00000"/>
                </a:solidFill>
              </a:rPr>
              <a:t>N</a:t>
            </a:r>
            <a:r>
              <a:rPr lang="en-US" altLang="zh-CN" sz="2400" dirty="0" smtClean="0">
                <a:solidFill>
                  <a:schemeClr val="accent6">
                    <a:lumMod val="75000"/>
                  </a:schemeClr>
                </a:solidFill>
              </a:rPr>
              <a:t>|</a:t>
            </a:r>
            <a:r>
              <a:rPr lang="en-US" altLang="zh-CN" sz="2400" dirty="0" smtClean="0">
                <a:solidFill>
                  <a:srgbClr val="C00000"/>
                </a:solidFill>
              </a:rPr>
              <a:t>--raid-devices=N       </a:t>
            </a:r>
            <a:r>
              <a:rPr lang="en-US" altLang="zh-CN" sz="2400" dirty="0" smtClean="0">
                <a:solidFill>
                  <a:schemeClr val="accent6">
                    <a:lumMod val="75000"/>
                  </a:schemeClr>
                </a:solidFill>
              </a:rPr>
              <a:t>\  </a:t>
            </a:r>
            <a:r>
              <a:rPr lang="en-US" altLang="zh-CN" sz="2400" dirty="0" smtClean="0">
                <a:solidFill>
                  <a:srgbClr val="002060"/>
                </a:solidFill>
              </a:rPr>
              <a:t># </a:t>
            </a:r>
            <a:r>
              <a:rPr lang="zh-CN" altLang="en-US" sz="2400" dirty="0" smtClean="0">
                <a:solidFill>
                  <a:srgbClr val="002060"/>
                </a:solidFill>
              </a:rPr>
              <a:t>指定组成</a:t>
            </a:r>
            <a:r>
              <a:rPr lang="en-US" altLang="zh-CN" sz="2400" dirty="0" smtClean="0">
                <a:solidFill>
                  <a:srgbClr val="002060"/>
                </a:solidFill>
              </a:rPr>
              <a:t>RAID</a:t>
            </a:r>
            <a:r>
              <a:rPr lang="zh-CN" altLang="en-US" sz="2400" dirty="0" smtClean="0">
                <a:solidFill>
                  <a:srgbClr val="002060"/>
                </a:solidFill>
              </a:rPr>
              <a:t>的设备数量</a:t>
            </a:r>
            <a:endParaRPr lang="en-US" altLang="zh-CN" sz="2400" dirty="0" smtClean="0">
              <a:solidFill>
                <a:srgbClr val="002060"/>
              </a:solidFill>
            </a:endParaRPr>
          </a:p>
          <a:p>
            <a:pPr lvl="1">
              <a:buNone/>
            </a:pPr>
            <a:r>
              <a:rPr lang="en-US" altLang="zh-CN" sz="2400" dirty="0" smtClean="0">
                <a:solidFill>
                  <a:srgbClr val="C00000"/>
                </a:solidFill>
              </a:rPr>
              <a:t>[-x M</a:t>
            </a:r>
            <a:r>
              <a:rPr lang="en-US" altLang="zh-CN" sz="2400" dirty="0" smtClean="0">
                <a:solidFill>
                  <a:schemeClr val="accent6">
                    <a:lumMod val="75000"/>
                  </a:schemeClr>
                </a:solidFill>
              </a:rPr>
              <a:t>|</a:t>
            </a:r>
            <a:r>
              <a:rPr lang="en-US" altLang="zh-CN" sz="2400" dirty="0" smtClean="0">
                <a:solidFill>
                  <a:srgbClr val="C00000"/>
                </a:solidFill>
              </a:rPr>
              <a:t>--spare-devices=M] </a:t>
            </a:r>
            <a:r>
              <a:rPr lang="en-US" altLang="zh-CN" sz="2400" dirty="0" smtClean="0">
                <a:solidFill>
                  <a:schemeClr val="accent6">
                    <a:lumMod val="75000"/>
                  </a:schemeClr>
                </a:solidFill>
              </a:rPr>
              <a:t>\  </a:t>
            </a:r>
            <a:r>
              <a:rPr lang="en-US" altLang="zh-CN" sz="2400" dirty="0" smtClean="0">
                <a:solidFill>
                  <a:srgbClr val="002060"/>
                </a:solidFill>
              </a:rPr>
              <a:t># </a:t>
            </a:r>
            <a:r>
              <a:rPr lang="zh-CN" altLang="en-US" sz="2400" dirty="0" smtClean="0">
                <a:solidFill>
                  <a:srgbClr val="002060"/>
                </a:solidFill>
              </a:rPr>
              <a:t>指定备用的附加设备数量</a:t>
            </a:r>
            <a:endParaRPr lang="en-US" altLang="zh-CN" sz="2400" dirty="0" smtClean="0">
              <a:solidFill>
                <a:srgbClr val="002060"/>
              </a:solidFill>
            </a:endParaRPr>
          </a:p>
          <a:p>
            <a:pPr lvl="1">
              <a:buNone/>
            </a:pPr>
            <a:r>
              <a:rPr lang="en-US" altLang="zh-CN" sz="2400" dirty="0" smtClean="0">
                <a:solidFill>
                  <a:srgbClr val="C00000"/>
                </a:solidFill>
              </a:rPr>
              <a:t>[-a yes</a:t>
            </a:r>
            <a:r>
              <a:rPr lang="en-US" altLang="zh-CN" sz="2400" dirty="0" smtClean="0">
                <a:solidFill>
                  <a:schemeClr val="accent6">
                    <a:lumMod val="75000"/>
                  </a:schemeClr>
                </a:solidFill>
              </a:rPr>
              <a:t>|</a:t>
            </a:r>
            <a:r>
              <a:rPr lang="en-US" altLang="zh-CN" sz="2400" dirty="0" smtClean="0">
                <a:solidFill>
                  <a:srgbClr val="C00000"/>
                </a:solidFill>
              </a:rPr>
              <a:t>--auto=yes]           </a:t>
            </a:r>
            <a:r>
              <a:rPr lang="en-US" altLang="zh-CN" sz="2400" dirty="0" smtClean="0">
                <a:solidFill>
                  <a:schemeClr val="accent6">
                    <a:lumMod val="75000"/>
                  </a:schemeClr>
                </a:solidFill>
              </a:rPr>
              <a:t>\</a:t>
            </a:r>
            <a:r>
              <a:rPr lang="en-US" altLang="zh-CN" sz="2400" dirty="0" smtClean="0">
                <a:solidFill>
                  <a:srgbClr val="C00000"/>
                </a:solidFill>
              </a:rPr>
              <a:t>  </a:t>
            </a:r>
            <a:r>
              <a:rPr lang="en-US" altLang="zh-CN" sz="2400" dirty="0" smtClean="0">
                <a:solidFill>
                  <a:srgbClr val="002060"/>
                </a:solidFill>
              </a:rPr>
              <a:t># </a:t>
            </a:r>
            <a:r>
              <a:rPr lang="zh-CN" altLang="en-US" sz="2400" dirty="0" smtClean="0">
                <a:solidFill>
                  <a:srgbClr val="002060"/>
                </a:solidFill>
              </a:rPr>
              <a:t>自动重建</a:t>
            </a:r>
            <a:r>
              <a:rPr lang="en-US" altLang="zh-CN" sz="2400" dirty="0" smtClean="0">
                <a:solidFill>
                  <a:srgbClr val="002060"/>
                </a:solidFill>
              </a:rPr>
              <a:t>MD</a:t>
            </a:r>
            <a:r>
              <a:rPr lang="zh-CN" altLang="en-US" sz="2400" dirty="0" smtClean="0">
                <a:solidFill>
                  <a:srgbClr val="002060"/>
                </a:solidFill>
              </a:rPr>
              <a:t>设备文件</a:t>
            </a:r>
            <a:endParaRPr lang="en-US" altLang="zh-CN" sz="2400" dirty="0" smtClean="0">
              <a:solidFill>
                <a:srgbClr val="002060"/>
              </a:solidFill>
            </a:endParaRPr>
          </a:p>
          <a:p>
            <a:pPr lvl="1">
              <a:buNone/>
            </a:pPr>
            <a:r>
              <a:rPr lang="en-US" altLang="zh-CN" sz="2400" dirty="0" smtClean="0">
                <a:solidFill>
                  <a:srgbClr val="C00000"/>
                </a:solidFill>
              </a:rPr>
              <a:t>[-v</a:t>
            </a:r>
            <a:r>
              <a:rPr lang="en-US" altLang="zh-CN" sz="2400" dirty="0" smtClean="0">
                <a:solidFill>
                  <a:schemeClr val="accent6">
                    <a:lumMod val="75000"/>
                  </a:schemeClr>
                </a:solidFill>
              </a:rPr>
              <a:t>|</a:t>
            </a:r>
            <a:r>
              <a:rPr lang="en-US" altLang="zh-CN" sz="2400" dirty="0" smtClean="0">
                <a:solidFill>
                  <a:srgbClr val="C00000"/>
                </a:solidFill>
              </a:rPr>
              <a:t>--verbose]                    </a:t>
            </a:r>
            <a:r>
              <a:rPr lang="en-US" altLang="zh-CN" sz="2400" dirty="0" smtClean="0">
                <a:solidFill>
                  <a:schemeClr val="accent6">
                    <a:lumMod val="75000"/>
                  </a:schemeClr>
                </a:solidFill>
              </a:rPr>
              <a:t>\</a:t>
            </a:r>
            <a:r>
              <a:rPr lang="en-US" altLang="zh-CN" sz="2400" dirty="0" smtClean="0">
                <a:solidFill>
                  <a:srgbClr val="C00000"/>
                </a:solidFill>
              </a:rPr>
              <a:t>  </a:t>
            </a:r>
            <a:r>
              <a:rPr lang="en-US" altLang="zh-CN" sz="2400" dirty="0" smtClean="0">
                <a:solidFill>
                  <a:srgbClr val="002060"/>
                </a:solidFill>
              </a:rPr>
              <a:t># </a:t>
            </a:r>
            <a:r>
              <a:rPr lang="zh-CN" altLang="en-US" sz="2400" dirty="0" smtClean="0">
                <a:solidFill>
                  <a:srgbClr val="002060"/>
                </a:solidFill>
              </a:rPr>
              <a:t>显示详细地创建过程</a:t>
            </a:r>
            <a:endParaRPr lang="en-US" altLang="zh-CN" sz="2400" dirty="0" smtClean="0">
              <a:solidFill>
                <a:srgbClr val="002060"/>
              </a:solidFill>
            </a:endParaRPr>
          </a:p>
          <a:p>
            <a:pPr lvl="1">
              <a:buNone/>
            </a:pPr>
            <a:r>
              <a:rPr lang="en-US" altLang="zh-CN" sz="2400" dirty="0" smtClean="0">
                <a:solidFill>
                  <a:schemeClr val="accent6">
                    <a:lumMod val="75000"/>
                  </a:schemeClr>
                </a:solidFill>
              </a:rPr>
              <a:t>&lt;DEVICES&gt;...                     </a:t>
            </a:r>
            <a:r>
              <a:rPr lang="en-US" altLang="zh-CN" sz="2400" dirty="0" smtClean="0">
                <a:solidFill>
                  <a:srgbClr val="002060"/>
                </a:solidFill>
              </a:rPr>
              <a:t># </a:t>
            </a:r>
            <a:r>
              <a:rPr lang="zh-CN" altLang="en-US" sz="2400" dirty="0" smtClean="0">
                <a:solidFill>
                  <a:srgbClr val="002060"/>
                </a:solidFill>
              </a:rPr>
              <a:t>指定组成</a:t>
            </a:r>
            <a:r>
              <a:rPr lang="en-US" altLang="zh-CN" sz="2400" dirty="0" smtClean="0">
                <a:solidFill>
                  <a:srgbClr val="002060"/>
                </a:solidFill>
              </a:rPr>
              <a:t>RAID</a:t>
            </a:r>
            <a:r>
              <a:rPr lang="zh-CN" altLang="en-US" sz="2400" dirty="0" smtClean="0">
                <a:solidFill>
                  <a:srgbClr val="002060"/>
                </a:solidFill>
              </a:rPr>
              <a:t>的分区设备</a:t>
            </a:r>
            <a:endParaRPr lang="en-US" altLang="zh-CN" sz="2400" dirty="0" smtClean="0">
              <a:solidFill>
                <a:srgbClr val="002060"/>
              </a:solidFill>
            </a:endParaRPr>
          </a:p>
          <a:p>
            <a:r>
              <a:rPr lang="zh-CN" altLang="en-US" dirty="0" smtClean="0"/>
              <a:t>为软</a:t>
            </a:r>
            <a:r>
              <a:rPr lang="en-US" altLang="zh-CN" dirty="0" smtClean="0"/>
              <a:t>RAID</a:t>
            </a:r>
            <a:r>
              <a:rPr lang="zh-CN" altLang="en-US" dirty="0" smtClean="0"/>
              <a:t>设备创建文件系统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创建软 </a:t>
            </a:r>
            <a:r>
              <a:rPr lang="en-US" altLang="zh-CN" dirty="0" smtClean="0"/>
              <a:t>RAID</a:t>
            </a:r>
            <a:r>
              <a:rPr lang="zh-CN" altLang="en-US" dirty="0" smtClean="0"/>
              <a:t>举例</a:t>
            </a:r>
            <a:endParaRPr lang="zh-CN" altLang="en-US" dirty="0"/>
          </a:p>
        </p:txBody>
      </p:sp>
      <p:sp>
        <p:nvSpPr>
          <p:cNvPr id="3" name="内容占位符 2"/>
          <p:cNvSpPr>
            <a:spLocks noGrp="1"/>
          </p:cNvSpPr>
          <p:nvPr>
            <p:ph idx="1"/>
          </p:nvPr>
        </p:nvSpPr>
        <p:spPr/>
        <p:txBody>
          <a:bodyPr/>
          <a:lstStyle/>
          <a:p>
            <a:r>
              <a:rPr lang="zh-CN" altLang="en-US" dirty="0" smtClean="0"/>
              <a:t>创建并启用</a:t>
            </a:r>
            <a:r>
              <a:rPr lang="en-US" altLang="zh-CN" dirty="0" smtClean="0"/>
              <a:t>RAID1</a:t>
            </a:r>
            <a:r>
              <a:rPr lang="zh-CN" altLang="en-US" dirty="0" smtClean="0"/>
              <a:t>设备</a:t>
            </a:r>
            <a:endParaRPr lang="en-US" altLang="zh-CN" dirty="0" smtClean="0"/>
          </a:p>
          <a:p>
            <a:pPr lvl="1">
              <a:buNone/>
            </a:pPr>
            <a:r>
              <a:rPr lang="en-US" altLang="zh-CN" dirty="0" smtClean="0">
                <a:solidFill>
                  <a:schemeClr val="accent6">
                    <a:lumMod val="75000"/>
                  </a:schemeClr>
                </a:solidFill>
              </a:rPr>
              <a:t># </a:t>
            </a:r>
            <a:r>
              <a:rPr lang="en-US" altLang="zh-CN" dirty="0" err="1" smtClean="0">
                <a:solidFill>
                  <a:schemeClr val="accent6">
                    <a:lumMod val="75000"/>
                  </a:schemeClr>
                </a:solidFill>
              </a:rPr>
              <a:t>mdadm</a:t>
            </a:r>
            <a:r>
              <a:rPr lang="en-US" altLang="zh-CN" dirty="0" smtClean="0">
                <a:solidFill>
                  <a:schemeClr val="accent6">
                    <a:lumMod val="75000"/>
                  </a:schemeClr>
                </a:solidFill>
              </a:rPr>
              <a:t> --verbose </a:t>
            </a:r>
            <a:r>
              <a:rPr lang="en-US" altLang="zh-CN" dirty="0" smtClean="0">
                <a:solidFill>
                  <a:srgbClr val="C00000"/>
                </a:solidFill>
              </a:rPr>
              <a:t>--create /dev/md0 </a:t>
            </a:r>
            <a:r>
              <a:rPr lang="en-US" altLang="zh-CN" dirty="0" smtClean="0">
                <a:solidFill>
                  <a:schemeClr val="accent6">
                    <a:lumMod val="75000"/>
                  </a:schemeClr>
                </a:solidFill>
              </a:rPr>
              <a:t>\</a:t>
            </a:r>
          </a:p>
          <a:p>
            <a:pPr lvl="1">
              <a:buNone/>
            </a:pPr>
            <a:r>
              <a:rPr lang="en-US" altLang="zh-CN" dirty="0" smtClean="0">
                <a:solidFill>
                  <a:schemeClr val="accent6">
                    <a:lumMod val="75000"/>
                  </a:schemeClr>
                </a:solidFill>
              </a:rPr>
              <a:t>  --level raid1 --raid-devices 2 \</a:t>
            </a:r>
          </a:p>
          <a:p>
            <a:pPr lvl="1">
              <a:buNone/>
            </a:pPr>
            <a:r>
              <a:rPr lang="en-US" altLang="zh-CN" dirty="0" smtClean="0">
                <a:solidFill>
                  <a:schemeClr val="accent6">
                    <a:lumMod val="75000"/>
                  </a:schemeClr>
                </a:solidFill>
              </a:rPr>
              <a:t>  /dev/sda10 /dev/sdb2</a:t>
            </a:r>
          </a:p>
          <a:p>
            <a:r>
              <a:rPr lang="zh-CN" altLang="en-US" dirty="0" smtClean="0"/>
              <a:t>创建并启用</a:t>
            </a:r>
            <a:r>
              <a:rPr lang="en-US" altLang="zh-CN" dirty="0" smtClean="0"/>
              <a:t>RAID5</a:t>
            </a:r>
            <a:r>
              <a:rPr lang="zh-CN" altLang="en-US" dirty="0" smtClean="0"/>
              <a:t>设备</a:t>
            </a:r>
            <a:endParaRPr lang="en-US" altLang="zh-CN" dirty="0" smtClean="0"/>
          </a:p>
          <a:p>
            <a:pPr lvl="1">
              <a:buNone/>
            </a:pPr>
            <a:r>
              <a:rPr lang="pt-BR" altLang="zh-CN" dirty="0" smtClean="0">
                <a:solidFill>
                  <a:schemeClr val="accent6">
                    <a:lumMod val="75000"/>
                  </a:schemeClr>
                </a:solidFill>
              </a:rPr>
              <a:t># mdadm -v </a:t>
            </a:r>
            <a:r>
              <a:rPr lang="pt-BR" altLang="zh-CN" dirty="0" smtClean="0">
                <a:solidFill>
                  <a:srgbClr val="C00000"/>
                </a:solidFill>
              </a:rPr>
              <a:t>-C</a:t>
            </a:r>
            <a:r>
              <a:rPr lang="pt-BR" altLang="zh-CN" dirty="0" smtClean="0">
                <a:solidFill>
                  <a:schemeClr val="accent6">
                    <a:lumMod val="75000"/>
                  </a:schemeClr>
                </a:solidFill>
              </a:rPr>
              <a:t> </a:t>
            </a:r>
            <a:r>
              <a:rPr lang="pt-BR" altLang="zh-CN" dirty="0" smtClean="0">
                <a:solidFill>
                  <a:srgbClr val="C00000"/>
                </a:solidFill>
              </a:rPr>
              <a:t>/dev/md1 </a:t>
            </a:r>
            <a:r>
              <a:rPr lang="pt-BR" altLang="zh-CN" dirty="0" smtClean="0">
                <a:solidFill>
                  <a:srgbClr val="002060"/>
                </a:solidFill>
              </a:rPr>
              <a:t>-a yes </a:t>
            </a:r>
            <a:r>
              <a:rPr lang="pt-BR" altLang="zh-CN" dirty="0" smtClean="0">
                <a:solidFill>
                  <a:schemeClr val="accent6">
                    <a:lumMod val="75000"/>
                  </a:schemeClr>
                </a:solidFill>
              </a:rPr>
              <a:t>-l 5 -n 3 -x 1 </a:t>
            </a:r>
            <a:r>
              <a:rPr lang="en-US" altLang="zh-CN" dirty="0" smtClean="0">
                <a:solidFill>
                  <a:schemeClr val="accent6">
                    <a:lumMod val="75000"/>
                  </a:schemeClr>
                </a:solidFill>
              </a:rPr>
              <a:t>\</a:t>
            </a:r>
            <a:endParaRPr lang="pt-BR" altLang="zh-CN" dirty="0" smtClean="0">
              <a:solidFill>
                <a:schemeClr val="accent6">
                  <a:lumMod val="75000"/>
                </a:schemeClr>
              </a:solidFill>
            </a:endParaRPr>
          </a:p>
          <a:p>
            <a:pPr lvl="1">
              <a:buNone/>
            </a:pPr>
            <a:r>
              <a:rPr lang="pt-BR" altLang="zh-CN" dirty="0" smtClean="0">
                <a:solidFill>
                  <a:schemeClr val="accent6">
                    <a:lumMod val="75000"/>
                  </a:schemeClr>
                </a:solidFill>
              </a:rPr>
              <a:t>   /dev/sda6 /dev/sd{b,c,d}1</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2016年7月14日</a:t>
            </a:fld>
            <a:endParaRPr lang="en-US" altLang="zh-CN" dirty="0"/>
          </a:p>
        </p:txBody>
      </p:sp>
      <p:sp>
        <p:nvSpPr>
          <p:cNvPr id="5" name="页脚占位符 4"/>
          <p:cNvSpPr>
            <a:spLocks noGrp="1"/>
          </p:cNvSpPr>
          <p:nvPr>
            <p:ph type="ftr" sz="quarter" idx="11"/>
          </p:nvPr>
        </p:nvSpPr>
        <p:spPr/>
        <p:txBody>
          <a:bodyPr/>
          <a:lstStyle/>
          <a:p>
            <a:r>
              <a:rPr lang="zh-CN" altLang="en-US" smtClean="0"/>
              <a:t>梁如军（</a:t>
            </a:r>
            <a:r>
              <a:rPr lang="en-US" altLang="zh-CN" smtClean="0"/>
              <a:t>linuxbooks@126.com</a:t>
            </a:r>
            <a:r>
              <a:rPr lang="zh-CN" altLang="en-US" smtClean="0"/>
              <a:t>）</a:t>
            </a:r>
            <a:endParaRPr lang="en-US" altLang="zh-CN" smtClean="0"/>
          </a:p>
          <a:p>
            <a:r>
              <a:rPr lang="en-US" altLang="zh-CN" smtClean="0"/>
              <a:t>Creative Commons License</a:t>
            </a:r>
            <a:r>
              <a:rPr lang="zh-CN" altLang="en-US" smtClean="0"/>
              <a:t>（</a:t>
            </a:r>
            <a:r>
              <a:rPr lang="en-US" altLang="zh-CN" smtClean="0"/>
              <a:t>BY-NC-SA</a:t>
            </a:r>
            <a:r>
              <a:rPr lang="zh-CN" altLang="en-US" smtClean="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3797</TotalTime>
  <Words>7707</Words>
  <Application>Microsoft Office PowerPoint</Application>
  <PresentationFormat>全屏显示(4:3)</PresentationFormat>
  <Paragraphs>1223</Paragraphs>
  <Slides>103</Slides>
  <Notes>2</Notes>
  <HiddenSlides>0</HiddenSlides>
  <MMClips>0</MMClips>
  <ScaleCrop>false</ScaleCrop>
  <HeadingPairs>
    <vt:vector size="4" baseType="variant">
      <vt:variant>
        <vt:lpstr>主题</vt:lpstr>
      </vt:variant>
      <vt:variant>
        <vt:i4>1</vt:i4>
      </vt:variant>
      <vt:variant>
        <vt:lpstr>幻灯片标题</vt:lpstr>
      </vt:variant>
      <vt:variant>
        <vt:i4>103</vt:i4>
      </vt:variant>
    </vt:vector>
  </HeadingPairs>
  <TitlesOfParts>
    <vt:vector size="104" baseType="lpstr">
      <vt:lpstr>CentOS-CH-PPT2</vt:lpstr>
      <vt:lpstr>第4章 本地存储管理</vt:lpstr>
      <vt:lpstr>本章内容要点</vt:lpstr>
      <vt:lpstr>本章学习目标 </vt:lpstr>
      <vt:lpstr>硬盘及其相关概念</vt:lpstr>
      <vt:lpstr>硬盘的技术指标</vt:lpstr>
      <vt:lpstr>硬盘接口方式</vt:lpstr>
      <vt:lpstr>主引导记录 （ Main Boot Record， MBR）</vt:lpstr>
      <vt:lpstr>磁盘分区</vt:lpstr>
      <vt:lpstr>分区类型</vt:lpstr>
      <vt:lpstr>两种硬盘存储方式</vt:lpstr>
      <vt:lpstr>磁盘分区工具</vt:lpstr>
      <vt:lpstr>分区管理工具</vt:lpstr>
      <vt:lpstr>磁盘分区工具——fdisk</vt:lpstr>
      <vt:lpstr>磁盘分区工具——parted</vt:lpstr>
      <vt:lpstr>静态分区的缺点</vt:lpstr>
      <vt:lpstr>LVM的相关概念</vt:lpstr>
      <vt:lpstr>什么是逻辑卷管理器</vt:lpstr>
      <vt:lpstr>使用LVM</vt:lpstr>
      <vt:lpstr>LVM 结构图</vt:lpstr>
      <vt:lpstr>LVM术语——物理卷</vt:lpstr>
      <vt:lpstr>LVM术语——物理区域</vt:lpstr>
      <vt:lpstr>LVM术语——卷组</vt:lpstr>
      <vt:lpstr>LVM术语——逻辑卷</vt:lpstr>
      <vt:lpstr>LVM术语——逻辑区域</vt:lpstr>
      <vt:lpstr>LVM术语—— VGDA</vt:lpstr>
      <vt:lpstr>PV-VG-LV-PE 关系图</vt:lpstr>
      <vt:lpstr>LVM 与文件系统之间的关系</vt:lpstr>
      <vt:lpstr>PV-VG-LV 的设备名</vt:lpstr>
      <vt:lpstr>使用 LVM 系统的步骤</vt:lpstr>
      <vt:lpstr>LVM管理工具的使用</vt:lpstr>
      <vt:lpstr>创建 LVM 的相关命令</vt:lpstr>
      <vt:lpstr>创建 LVM 的命令举例</vt:lpstr>
      <vt:lpstr>查看卷信息</vt:lpstr>
      <vt:lpstr>扩展逻辑卷</vt:lpstr>
      <vt:lpstr>扩展逻辑卷举例</vt:lpstr>
      <vt:lpstr>缩减逻辑卷</vt:lpstr>
      <vt:lpstr>LVM 常用命令集</vt:lpstr>
      <vt:lpstr>文件系统的概念</vt:lpstr>
      <vt:lpstr>文件系统（File System） 的各种定义</vt:lpstr>
      <vt:lpstr>Linux的文件系统结构</vt:lpstr>
      <vt:lpstr>Linux支持多种文件系统</vt:lpstr>
      <vt:lpstr>Linux支持的日志文件系统 </vt:lpstr>
      <vt:lpstr>Linux下常见的文件系统</vt:lpstr>
      <vt:lpstr>使用Linux文件系统 的一般方法</vt:lpstr>
      <vt:lpstr>挂装和卸装文件系统</vt:lpstr>
      <vt:lpstr>挂装文件系统 ——mount命令 </vt:lpstr>
      <vt:lpstr>mount命令举例</vt:lpstr>
      <vt:lpstr>卸装文件系统</vt:lpstr>
      <vt:lpstr>挂装/卸装 文件系统 的注意事项</vt:lpstr>
      <vt:lpstr>fuser命令</vt:lpstr>
      <vt:lpstr>可移动介质</vt:lpstr>
      <vt:lpstr>可移动介质简介</vt:lpstr>
      <vt:lpstr>CD和DVD</vt:lpstr>
      <vt:lpstr>USB存储设备</vt:lpstr>
      <vt:lpstr>软盘</vt:lpstr>
      <vt:lpstr>直接挂装使用映像文件</vt:lpstr>
      <vt:lpstr>系统启动挂装表</vt:lpstr>
      <vt:lpstr>系统启动时 自动挂装文件系统</vt:lpstr>
      <vt:lpstr>/etc/fstab文件的格式</vt:lpstr>
      <vt:lpstr>/etc/fstab文件的列信息</vt:lpstr>
      <vt:lpstr>文件/etc/fstab实例</vt:lpstr>
      <vt:lpstr>挂装选项</vt:lpstr>
      <vt:lpstr>挂装选项（续）</vt:lpstr>
      <vt:lpstr>交换空间</vt:lpstr>
      <vt:lpstr>交换分区和交换文件</vt:lpstr>
      <vt:lpstr>dd命令</vt:lpstr>
      <vt:lpstr>dd命令举例</vt:lpstr>
      <vt:lpstr>Ext 2/3/4文件系统管理</vt:lpstr>
      <vt:lpstr>创建文件系统</vt:lpstr>
      <vt:lpstr>检查文件系统</vt:lpstr>
      <vt:lpstr>检查文件系统（续）</vt:lpstr>
      <vt:lpstr>检查文件系统注意事项</vt:lpstr>
      <vt:lpstr>显示和调整文件系统属性</vt:lpstr>
      <vt:lpstr>tune2fs命令</vt:lpstr>
      <vt:lpstr>tune2fs命令举例</vt:lpstr>
      <vt:lpstr>文件系统的LABEL和UUID</vt:lpstr>
      <vt:lpstr>使用LABEL和UUID</vt:lpstr>
      <vt:lpstr>磁盘限额</vt:lpstr>
      <vt:lpstr>磁盘限额</vt:lpstr>
      <vt:lpstr>磁盘限额的限制策略</vt:lpstr>
      <vt:lpstr>配置磁盘限额的前提</vt:lpstr>
      <vt:lpstr>磁盘限额配置步骤 （1）启用文件系统的quota功能</vt:lpstr>
      <vt:lpstr>磁盘限额配置步骤 （2）创建quota数据库并开启quota</vt:lpstr>
      <vt:lpstr>磁盘限额配置步骤 （3）设置用户和组的quota</vt:lpstr>
      <vt:lpstr>edquota命令</vt:lpstr>
      <vt:lpstr>setquota命令</vt:lpstr>
      <vt:lpstr>使用参考用户或组复制配额</vt:lpstr>
      <vt:lpstr>查看磁盘限额</vt:lpstr>
      <vt:lpstr>本章思考题</vt:lpstr>
      <vt:lpstr>本章思考题（续1）</vt:lpstr>
      <vt:lpstr>本章实验</vt:lpstr>
      <vt:lpstr>进一步学习</vt:lpstr>
      <vt:lpstr>RAID</vt:lpstr>
      <vt:lpstr>磁盘阵列（RAID）的功能</vt:lpstr>
      <vt:lpstr>磁盘阵列的种类</vt:lpstr>
      <vt:lpstr>磁盘阵列的级别</vt:lpstr>
      <vt:lpstr>Linux的软 RAID</vt:lpstr>
      <vt:lpstr>创建软 RAID</vt:lpstr>
      <vt:lpstr>创建软 RAID举例</vt:lpstr>
      <vt:lpstr>检查 RAID 设备的状况</vt:lpstr>
      <vt:lpstr>解决MD设备故障 ——具备容错能力的 RAID1,5</vt:lpstr>
      <vt:lpstr>模拟磁盘故障</vt:lpstr>
      <vt:lpstr>启用与停用MD设备</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文件系统管理</dc:title>
  <dc:creator>osmond</dc:creator>
  <cp:lastModifiedBy>osmond</cp:lastModifiedBy>
  <cp:revision>120</cp:revision>
  <dcterms:created xsi:type="dcterms:W3CDTF">2011-06-09T22:49:50Z</dcterms:created>
  <dcterms:modified xsi:type="dcterms:W3CDTF">2016-07-14T10:43:08Z</dcterms:modified>
</cp:coreProperties>
</file>