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134"/>
  </p:notesMasterIdLst>
  <p:sldIdLst>
    <p:sldId id="256" r:id="rId2"/>
    <p:sldId id="271" r:id="rId3"/>
    <p:sldId id="266" r:id="rId4"/>
    <p:sldId id="468" r:id="rId5"/>
    <p:sldId id="372" r:id="rId6"/>
    <p:sldId id="368" r:id="rId7"/>
    <p:sldId id="369" r:id="rId8"/>
    <p:sldId id="370" r:id="rId9"/>
    <p:sldId id="510" r:id="rId10"/>
    <p:sldId id="511" r:id="rId11"/>
    <p:sldId id="512" r:id="rId12"/>
    <p:sldId id="373" r:id="rId13"/>
    <p:sldId id="374" r:id="rId14"/>
    <p:sldId id="375" r:id="rId15"/>
    <p:sldId id="513" r:id="rId16"/>
    <p:sldId id="515" r:id="rId17"/>
    <p:sldId id="514" r:id="rId18"/>
    <p:sldId id="516" r:id="rId19"/>
    <p:sldId id="382" r:id="rId20"/>
    <p:sldId id="386" r:id="rId21"/>
    <p:sldId id="383" r:id="rId22"/>
    <p:sldId id="384" r:id="rId23"/>
    <p:sldId id="385" r:id="rId24"/>
    <p:sldId id="517" r:id="rId25"/>
    <p:sldId id="387" r:id="rId26"/>
    <p:sldId id="389" r:id="rId27"/>
    <p:sldId id="390" r:id="rId28"/>
    <p:sldId id="391" r:id="rId29"/>
    <p:sldId id="392" r:id="rId30"/>
    <p:sldId id="393" r:id="rId31"/>
    <p:sldId id="518" r:id="rId32"/>
    <p:sldId id="519" r:id="rId33"/>
    <p:sldId id="520" r:id="rId34"/>
    <p:sldId id="521" r:id="rId35"/>
    <p:sldId id="522" r:id="rId36"/>
    <p:sldId id="523" r:id="rId37"/>
    <p:sldId id="524" r:id="rId38"/>
    <p:sldId id="525" r:id="rId39"/>
    <p:sldId id="526" r:id="rId40"/>
    <p:sldId id="416" r:id="rId41"/>
    <p:sldId id="396" r:id="rId42"/>
    <p:sldId id="421" r:id="rId43"/>
    <p:sldId id="418" r:id="rId44"/>
    <p:sldId id="527" r:id="rId45"/>
    <p:sldId id="419" r:id="rId46"/>
    <p:sldId id="417" r:id="rId47"/>
    <p:sldId id="422" r:id="rId48"/>
    <p:sldId id="397" r:id="rId49"/>
    <p:sldId id="398" r:id="rId50"/>
    <p:sldId id="399" r:id="rId51"/>
    <p:sldId id="400" r:id="rId52"/>
    <p:sldId id="401" r:id="rId53"/>
    <p:sldId id="402" r:id="rId54"/>
    <p:sldId id="403" r:id="rId55"/>
    <p:sldId id="404" r:id="rId56"/>
    <p:sldId id="405" r:id="rId57"/>
    <p:sldId id="406" r:id="rId58"/>
    <p:sldId id="407" r:id="rId59"/>
    <p:sldId id="408" r:id="rId60"/>
    <p:sldId id="409" r:id="rId61"/>
    <p:sldId id="423" r:id="rId62"/>
    <p:sldId id="410" r:id="rId63"/>
    <p:sldId id="432" r:id="rId64"/>
    <p:sldId id="411" r:id="rId65"/>
    <p:sldId id="412" r:id="rId66"/>
    <p:sldId id="413" r:id="rId67"/>
    <p:sldId id="466" r:id="rId68"/>
    <p:sldId id="414" r:id="rId69"/>
    <p:sldId id="415" r:id="rId70"/>
    <p:sldId id="424" r:id="rId71"/>
    <p:sldId id="425" r:id="rId72"/>
    <p:sldId id="426" r:id="rId73"/>
    <p:sldId id="427" r:id="rId74"/>
    <p:sldId id="428" r:id="rId75"/>
    <p:sldId id="430" r:id="rId76"/>
    <p:sldId id="429" r:id="rId77"/>
    <p:sldId id="435" r:id="rId78"/>
    <p:sldId id="436" r:id="rId79"/>
    <p:sldId id="437" r:id="rId80"/>
    <p:sldId id="438" r:id="rId81"/>
    <p:sldId id="439" r:id="rId82"/>
    <p:sldId id="440" r:id="rId83"/>
    <p:sldId id="441" r:id="rId84"/>
    <p:sldId id="442" r:id="rId85"/>
    <p:sldId id="443" r:id="rId86"/>
    <p:sldId id="447" r:id="rId87"/>
    <p:sldId id="448" r:id="rId88"/>
    <p:sldId id="470" r:id="rId89"/>
    <p:sldId id="471" r:id="rId90"/>
    <p:sldId id="472" r:id="rId91"/>
    <p:sldId id="473" r:id="rId92"/>
    <p:sldId id="474" r:id="rId93"/>
    <p:sldId id="475" r:id="rId94"/>
    <p:sldId id="476" r:id="rId95"/>
    <p:sldId id="477" r:id="rId96"/>
    <p:sldId id="478" r:id="rId97"/>
    <p:sldId id="479" r:id="rId98"/>
    <p:sldId id="480" r:id="rId99"/>
    <p:sldId id="481" r:id="rId100"/>
    <p:sldId id="482" r:id="rId101"/>
    <p:sldId id="483" r:id="rId102"/>
    <p:sldId id="484" r:id="rId103"/>
    <p:sldId id="485" r:id="rId104"/>
    <p:sldId id="486" r:id="rId105"/>
    <p:sldId id="487" r:id="rId106"/>
    <p:sldId id="488" r:id="rId107"/>
    <p:sldId id="489" r:id="rId108"/>
    <p:sldId id="490" r:id="rId109"/>
    <p:sldId id="491" r:id="rId110"/>
    <p:sldId id="492" r:id="rId111"/>
    <p:sldId id="493" r:id="rId112"/>
    <p:sldId id="494" r:id="rId113"/>
    <p:sldId id="495" r:id="rId114"/>
    <p:sldId id="496" r:id="rId115"/>
    <p:sldId id="497" r:id="rId116"/>
    <p:sldId id="498" r:id="rId117"/>
    <p:sldId id="499" r:id="rId118"/>
    <p:sldId id="500" r:id="rId119"/>
    <p:sldId id="501" r:id="rId120"/>
    <p:sldId id="502" r:id="rId121"/>
    <p:sldId id="503" r:id="rId122"/>
    <p:sldId id="504" r:id="rId123"/>
    <p:sldId id="505" r:id="rId124"/>
    <p:sldId id="506" r:id="rId125"/>
    <p:sldId id="507" r:id="rId126"/>
    <p:sldId id="508" r:id="rId127"/>
    <p:sldId id="509" r:id="rId128"/>
    <p:sldId id="270" r:id="rId129"/>
    <p:sldId id="269" r:id="rId130"/>
    <p:sldId id="272" r:id="rId131"/>
    <p:sldId id="467" r:id="rId132"/>
    <p:sldId id="469" r:id="rId13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42" autoAdjust="0"/>
    <p:restoredTop sz="94192" autoAdjust="0"/>
  </p:normalViewPr>
  <p:slideViewPr>
    <p:cSldViewPr>
      <p:cViewPr varScale="1">
        <p:scale>
          <a:sx n="83" d="100"/>
          <a:sy n="83" d="100"/>
        </p:scale>
        <p:origin x="-1402"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2532"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6D6CB1-C28C-4AC0-9E57-7AED4F13BECC}" type="datetimeFigureOut">
              <a:rPr lang="zh-CN" altLang="en-US" smtClean="0"/>
              <a:pPr/>
              <a:t>2016/7/14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E67A7B-7D8A-4E03-B174-B3300045038D}" type="slidenum">
              <a:rPr lang="zh-CN" altLang="en-US" smtClean="0"/>
              <a:pPr/>
              <a:t>‹#›</a:t>
            </a:fld>
            <a:endParaRPr lang="zh-CN" altLang="en-US"/>
          </a:p>
        </p:txBody>
      </p:sp>
    </p:spTree>
    <p:extLst>
      <p:ext uri="{BB962C8B-B14F-4D97-AF65-F5344CB8AC3E}">
        <p14:creationId xmlns="" xmlns:p14="http://schemas.microsoft.com/office/powerpoint/2010/main" val="3256696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docs.oracle.com/cd/E37670_01/E41138/html/ol_about_netconf.html"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docs.oracle.com/cd/E37670_01/E41138/html/ol_about_netconf.html"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linux</a:t>
            </a:r>
            <a:r>
              <a:rPr lang="zh-CN" altLang="en-US" dirty="0" smtClean="0"/>
              <a:t>网卡</a:t>
            </a:r>
            <a:r>
              <a:rPr lang="en-US" altLang="zh-CN" dirty="0" smtClean="0"/>
              <a:t>bonding</a:t>
            </a:r>
            <a:r>
              <a:rPr lang="zh-CN" altLang="en-US" dirty="0" smtClean="0"/>
              <a:t>解析 </a:t>
            </a:r>
            <a:r>
              <a:rPr lang="en-US" altLang="zh-CN" dirty="0" smtClean="0"/>
              <a:t>:</a:t>
            </a:r>
            <a:r>
              <a:rPr lang="en-US" altLang="zh-CN" baseline="0" dirty="0" smtClean="0"/>
              <a:t> http://hi.baidu.com/chenshake/blog/item/e320278799773734c75cc37d.html</a:t>
            </a:r>
            <a:endParaRPr lang="zh-CN" altLang="en-US" smtClean="0"/>
          </a:p>
          <a:p>
            <a:endParaRPr lang="zh-CN" altLang="en-US"/>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21</a:t>
            </a:fld>
            <a:endParaRPr lang="zh-CN" altLang="en-US"/>
          </a:p>
        </p:txBody>
      </p:sp>
    </p:spTree>
    <p:extLst>
      <p:ext uri="{BB962C8B-B14F-4D97-AF65-F5344CB8AC3E}">
        <p14:creationId xmlns="" xmlns:p14="http://schemas.microsoft.com/office/powerpoint/2010/main" val="41552521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128</a:t>
            </a:fld>
            <a:endParaRPr lang="zh-CN" altLang="en-US"/>
          </a:p>
        </p:txBody>
      </p:sp>
    </p:spTree>
    <p:extLst>
      <p:ext uri="{BB962C8B-B14F-4D97-AF65-F5344CB8AC3E}">
        <p14:creationId xmlns="" xmlns:p14="http://schemas.microsoft.com/office/powerpoint/2010/main" val="19872645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http://sourceforge.net/projects/synchronicity/</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kern="1200" dirty="0" smtClean="0">
                <a:solidFill>
                  <a:schemeClr val="tx1"/>
                </a:solidFill>
                <a:latin typeface="+mn-lt"/>
                <a:ea typeface="+mn-ea"/>
                <a:cs typeface="+mn-cs"/>
              </a:rPr>
              <a:t>限制一个帐号只能</a:t>
            </a:r>
            <a:r>
              <a:rPr lang="en-US" altLang="zh-CN" sz="1200" b="1" kern="1200" dirty="0" err="1" smtClean="0">
                <a:solidFill>
                  <a:schemeClr val="tx1"/>
                </a:solidFill>
                <a:latin typeface="+mn-lt"/>
                <a:ea typeface="+mn-ea"/>
                <a:cs typeface="+mn-cs"/>
              </a:rPr>
              <a:t>rsync</a:t>
            </a:r>
            <a:r>
              <a:rPr lang="zh-CN" altLang="en-US" sz="1200" b="1" kern="1200" dirty="0" smtClean="0">
                <a:solidFill>
                  <a:schemeClr val="tx1"/>
                </a:solidFill>
                <a:latin typeface="+mn-lt"/>
                <a:ea typeface="+mn-ea"/>
                <a:cs typeface="+mn-cs"/>
              </a:rPr>
              <a:t>同步用，不能登陆上来运行别的命令 </a:t>
            </a:r>
            <a:r>
              <a:rPr lang="en-US" altLang="zh-CN" sz="1200" b="1" kern="1200" dirty="0" smtClean="0">
                <a:solidFill>
                  <a:schemeClr val="tx1"/>
                </a:solidFill>
                <a:latin typeface="+mn-lt"/>
                <a:ea typeface="+mn-ea"/>
                <a:cs typeface="+mn-cs"/>
              </a:rPr>
              <a:t>:</a:t>
            </a:r>
            <a:r>
              <a:rPr lang="en-US" altLang="zh-CN" sz="1200" b="1" kern="1200" baseline="0" dirty="0" smtClean="0">
                <a:solidFill>
                  <a:schemeClr val="tx1"/>
                </a:solidFill>
                <a:latin typeface="+mn-lt"/>
                <a:ea typeface="+mn-ea"/>
                <a:cs typeface="+mn-cs"/>
              </a:rPr>
              <a:t> http://blog.sina.com.cn/s/blog_5374d6e30100sa2n.html</a:t>
            </a:r>
            <a:endParaRPr lang="zh-CN" altLang="en-US" sz="1200" b="1" kern="1200" dirty="0" smtClean="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130</a:t>
            </a:fld>
            <a:endParaRPr lang="zh-CN" altLang="en-US"/>
          </a:p>
        </p:txBody>
      </p:sp>
    </p:spTree>
    <p:extLst>
      <p:ext uri="{BB962C8B-B14F-4D97-AF65-F5344CB8AC3E}">
        <p14:creationId xmlns="" xmlns:p14="http://schemas.microsoft.com/office/powerpoint/2010/main" val="502364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hlinkClick r:id="rId3"/>
              </a:rPr>
              <a:t>http://docs.oracle.com/cd/E37670_01/E41138/html/ol_about_netconf.html</a:t>
            </a:r>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23</a:t>
            </a:fld>
            <a:endParaRPr lang="zh-CN" altLang="en-US"/>
          </a:p>
        </p:txBody>
      </p:sp>
    </p:spTree>
    <p:extLst>
      <p:ext uri="{BB962C8B-B14F-4D97-AF65-F5344CB8AC3E}">
        <p14:creationId xmlns="" xmlns:p14="http://schemas.microsoft.com/office/powerpoint/2010/main" val="45446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mtClean="0">
                <a:hlinkClick r:id="rId3"/>
              </a:rPr>
              <a:t>http://docs.oracle.com/cd/E37670_01/E41138/html/ol_about_netconf.html</a:t>
            </a:r>
            <a:endParaRPr lang="zh-CN" altLang="en-US"/>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25</a:t>
            </a:fld>
            <a:endParaRPr lang="zh-CN" altLang="en-US"/>
          </a:p>
        </p:txBody>
      </p:sp>
    </p:spTree>
    <p:extLst>
      <p:ext uri="{BB962C8B-B14F-4D97-AF65-F5344CB8AC3E}">
        <p14:creationId xmlns="" xmlns:p14="http://schemas.microsoft.com/office/powerpoint/2010/main" val="1542893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http://serverfault.com/questions/24622/how-to-use-rsync-over-ftp</a:t>
            </a:r>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66</a:t>
            </a:fld>
            <a:endParaRPr lang="zh-CN" altLang="en-US"/>
          </a:p>
        </p:txBody>
      </p:sp>
    </p:spTree>
    <p:extLst>
      <p:ext uri="{BB962C8B-B14F-4D97-AF65-F5344CB8AC3E}">
        <p14:creationId xmlns="" xmlns:p14="http://schemas.microsoft.com/office/powerpoint/2010/main" val="20041820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dirty="0" err="1" smtClean="0"/>
              <a:t>Rsync</a:t>
            </a:r>
            <a:r>
              <a:rPr lang="en-US" altLang="zh-CN" sz="1200" dirty="0" smtClean="0"/>
              <a:t> </a:t>
            </a:r>
            <a:r>
              <a:rPr lang="zh-CN" altLang="en-US" sz="1200" dirty="0" smtClean="0"/>
              <a:t>的初始作者是 </a:t>
            </a:r>
            <a:r>
              <a:rPr lang="en-US" altLang="zh-CN" sz="1200" dirty="0" smtClean="0"/>
              <a:t>Andrew </a:t>
            </a:r>
            <a:r>
              <a:rPr lang="en-US" altLang="zh-CN" sz="1200" dirty="0" err="1" smtClean="0"/>
              <a:t>Tridgell</a:t>
            </a:r>
            <a:r>
              <a:rPr lang="en-US" altLang="zh-CN" sz="1200" dirty="0" smtClean="0"/>
              <a:t> </a:t>
            </a:r>
            <a:r>
              <a:rPr lang="zh-CN" altLang="en-US" sz="1200" dirty="0" smtClean="0"/>
              <a:t>和 </a:t>
            </a:r>
            <a:r>
              <a:rPr lang="en-US" altLang="zh-CN" sz="1200" dirty="0" smtClean="0"/>
              <a:t>Paul </a:t>
            </a:r>
            <a:r>
              <a:rPr lang="en-US" altLang="zh-CN" sz="1200" dirty="0" err="1" smtClean="0"/>
              <a:t>Mackerras</a:t>
            </a:r>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76</a:t>
            </a:fld>
            <a:endParaRPr lang="zh-CN" altLang="en-US"/>
          </a:p>
        </p:txBody>
      </p:sp>
    </p:spTree>
    <p:extLst>
      <p:ext uri="{BB962C8B-B14F-4D97-AF65-F5344CB8AC3E}">
        <p14:creationId xmlns="" xmlns:p14="http://schemas.microsoft.com/office/powerpoint/2010/main" val="543284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smtClean="0">
                <a:solidFill>
                  <a:schemeClr val="tx1"/>
                </a:solidFill>
                <a:latin typeface="+mn-lt"/>
                <a:ea typeface="+mn-ea"/>
                <a:cs typeface="+mn-cs"/>
              </a:rPr>
              <a:t>您可以到</a:t>
            </a:r>
            <a:r>
              <a:rPr lang="en-US" altLang="zh-CN" sz="1200" kern="1200" dirty="0" smtClean="0">
                <a:solidFill>
                  <a:schemeClr val="tx1"/>
                </a:solidFill>
                <a:latin typeface="+mn-lt"/>
                <a:ea typeface="+mn-ea"/>
                <a:cs typeface="+mn-cs"/>
              </a:rPr>
              <a:t>http://www.centos.org/modules/tinycontent/index.php?id=13</a:t>
            </a:r>
            <a:r>
              <a:rPr lang="zh-CN" altLang="zh-CN" sz="1200" kern="1200" dirty="0" smtClean="0">
                <a:solidFill>
                  <a:schemeClr val="tx1"/>
                </a:solidFill>
                <a:latin typeface="+mn-lt"/>
                <a:ea typeface="+mn-ea"/>
                <a:cs typeface="+mn-cs"/>
              </a:rPr>
              <a:t>站点查找离自己最近的提供</a:t>
            </a:r>
            <a:r>
              <a:rPr lang="en-US" altLang="zh-CN" sz="1200" kern="1200" dirty="0" err="1" smtClean="0">
                <a:solidFill>
                  <a:schemeClr val="tx1"/>
                </a:solidFill>
                <a:latin typeface="+mn-lt"/>
                <a:ea typeface="+mn-ea"/>
                <a:cs typeface="+mn-cs"/>
              </a:rPr>
              <a:t>rsync</a:t>
            </a:r>
            <a:r>
              <a:rPr lang="zh-CN" altLang="zh-CN" sz="1200" kern="1200" dirty="0" smtClean="0">
                <a:solidFill>
                  <a:schemeClr val="tx1"/>
                </a:solidFill>
                <a:latin typeface="+mn-lt"/>
                <a:ea typeface="+mn-ea"/>
                <a:cs typeface="+mn-cs"/>
              </a:rPr>
              <a:t>服务的</a:t>
            </a:r>
            <a:r>
              <a:rPr lang="en-US" altLang="zh-CN" sz="1200" kern="1200" dirty="0" err="1" smtClean="0">
                <a:solidFill>
                  <a:schemeClr val="tx1"/>
                </a:solidFill>
                <a:latin typeface="+mn-lt"/>
                <a:ea typeface="+mn-ea"/>
                <a:cs typeface="+mn-cs"/>
              </a:rPr>
              <a:t>CentOS</a:t>
            </a:r>
            <a:r>
              <a:rPr lang="zh-CN" altLang="zh-CN" sz="1200" kern="1200" dirty="0" smtClean="0">
                <a:solidFill>
                  <a:schemeClr val="tx1"/>
                </a:solidFill>
                <a:latin typeface="+mn-lt"/>
                <a:ea typeface="+mn-ea"/>
                <a:cs typeface="+mn-cs"/>
              </a:rPr>
              <a:t>镜像站点。</a:t>
            </a:r>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84</a:t>
            </a:fld>
            <a:endParaRPr lang="zh-CN" altLang="en-US"/>
          </a:p>
        </p:txBody>
      </p:sp>
    </p:spTree>
    <p:extLst>
      <p:ext uri="{BB962C8B-B14F-4D97-AF65-F5344CB8AC3E}">
        <p14:creationId xmlns="" xmlns:p14="http://schemas.microsoft.com/office/powerpoint/2010/main" val="28633033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mtClean="0"/>
              <a:t>http://wiki.centos.org/TipsAndTricks/YumAndRPM</a:t>
            </a:r>
            <a:endParaRPr lang="zh-CN" altLang="en-US"/>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88</a:t>
            </a:fld>
            <a:endParaRPr lang="zh-CN" altLang="en-US"/>
          </a:p>
        </p:txBody>
      </p:sp>
    </p:spTree>
    <p:extLst>
      <p:ext uri="{BB962C8B-B14F-4D97-AF65-F5344CB8AC3E}">
        <p14:creationId xmlns="" xmlns:p14="http://schemas.microsoft.com/office/powerpoint/2010/main" val="20725780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可在特殊情况下使用的许多其它安装选项 </a:t>
            </a:r>
          </a:p>
          <a:p>
            <a:r>
              <a:rPr lang="en-US" altLang="zh-CN" dirty="0" smtClean="0"/>
              <a:t>--</a:t>
            </a:r>
            <a:r>
              <a:rPr lang="en-US" altLang="zh-CN" dirty="0" err="1" smtClean="0"/>
              <a:t>nodeps</a:t>
            </a:r>
            <a:r>
              <a:rPr lang="en-US" altLang="zh-CN" dirty="0" smtClean="0"/>
              <a:t>, --force </a:t>
            </a:r>
          </a:p>
          <a:p>
            <a:r>
              <a:rPr lang="en-US" altLang="zh-CN" dirty="0" smtClean="0"/>
              <a:t>--root </a:t>
            </a:r>
          </a:p>
          <a:p>
            <a:r>
              <a:rPr lang="en-US" altLang="zh-CN" dirty="0" smtClean="0"/>
              <a:t>--</a:t>
            </a:r>
            <a:r>
              <a:rPr lang="en-US" altLang="zh-CN" dirty="0" err="1" smtClean="0"/>
              <a:t>replacepkgs</a:t>
            </a:r>
            <a:r>
              <a:rPr lang="en-US" altLang="zh-CN" dirty="0" smtClean="0"/>
              <a:t>, --</a:t>
            </a:r>
            <a:r>
              <a:rPr lang="en-US" altLang="zh-CN" dirty="0" err="1" smtClean="0"/>
              <a:t>oldpackage</a:t>
            </a:r>
            <a:r>
              <a:rPr lang="en-US" altLang="zh-CN" dirty="0" smtClean="0"/>
              <a:t> </a:t>
            </a:r>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95</a:t>
            </a:fld>
            <a:endParaRPr lang="zh-CN" altLang="en-US"/>
          </a:p>
        </p:txBody>
      </p:sp>
    </p:spTree>
    <p:extLst>
      <p:ext uri="{BB962C8B-B14F-4D97-AF65-F5344CB8AC3E}">
        <p14:creationId xmlns="" xmlns:p14="http://schemas.microsoft.com/office/powerpoint/2010/main" val="21765272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http://linuxtoy.org/archives/linux-package-management-cheatsheet.html</a:t>
            </a:r>
          </a:p>
          <a:p>
            <a:endParaRPr lang="en-US" altLang="zh-CN" dirty="0" smtClean="0"/>
          </a:p>
          <a:p>
            <a:r>
              <a:rPr lang="en-US" altLang="zh-CN" dirty="0" smtClean="0"/>
              <a:t>http://en.wikipedia.org/wiki/Package_manager</a:t>
            </a:r>
          </a:p>
          <a:p>
            <a:r>
              <a:rPr lang="en-US" altLang="zh-CN" dirty="0" smtClean="0"/>
              <a:t>http://en.wikipedia.org/wiki/Linux_package_formats</a:t>
            </a:r>
          </a:p>
          <a:p>
            <a:r>
              <a:rPr lang="en-US" altLang="zh-CN" dirty="0" smtClean="0"/>
              <a:t>http://en.wikipedia.org/wiki/List_of_software_package_management_systems</a:t>
            </a:r>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102</a:t>
            </a:fld>
            <a:endParaRPr lang="zh-CN" altLang="en-US"/>
          </a:p>
        </p:txBody>
      </p:sp>
    </p:spTree>
    <p:extLst>
      <p:ext uri="{BB962C8B-B14F-4D97-AF65-F5344CB8AC3E}">
        <p14:creationId xmlns="" xmlns:p14="http://schemas.microsoft.com/office/powerpoint/2010/main" val="11713447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9698" name="Rectangle 2"/>
          <p:cNvSpPr>
            <a:spLocks noGrp="1" noChangeArrowheads="1"/>
          </p:cNvSpPr>
          <p:nvPr>
            <p:ph type="ctrTitle"/>
          </p:nvPr>
        </p:nvSpPr>
        <p:spPr>
          <a:xfrm>
            <a:off x="914400" y="1524000"/>
            <a:ext cx="7623175" cy="1752600"/>
          </a:xfrm>
        </p:spPr>
        <p:txBody>
          <a:bodyPr/>
          <a:lstStyle>
            <a:lvl1pPr>
              <a:defRPr sz="5000"/>
            </a:lvl1pPr>
          </a:lstStyle>
          <a:p>
            <a:r>
              <a:rPr lang="zh-CN" altLang="en-US" smtClean="0"/>
              <a:t>单击此处编辑母版标题样式</a:t>
            </a:r>
            <a:endParaRPr lang="zh-CN" altLang="en-US"/>
          </a:p>
        </p:txBody>
      </p:sp>
      <p:sp>
        <p:nvSpPr>
          <p:cNvPr id="29699"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zh-CN" altLang="en-US" smtClean="0"/>
              <a:t>单击此处编辑母版副标题样式</a:t>
            </a:r>
            <a:endParaRPr lang="zh-CN" altLang="en-US"/>
          </a:p>
        </p:txBody>
      </p:sp>
      <p:sp>
        <p:nvSpPr>
          <p:cNvPr id="29700" name="Rectangle 4"/>
          <p:cNvSpPr>
            <a:spLocks noGrp="1" noChangeArrowheads="1"/>
          </p:cNvSpPr>
          <p:nvPr>
            <p:ph type="dt" sz="half" idx="2"/>
          </p:nvPr>
        </p:nvSpPr>
        <p:spPr/>
        <p:txBody>
          <a:bodyPr/>
          <a:lstStyle>
            <a:lvl1pPr>
              <a:defRPr/>
            </a:lvl1pPr>
          </a:lstStyle>
          <a:p>
            <a:fld id="{37690CB0-3BA7-4B7A-9A43-3904F46241E2}" type="datetime2">
              <a:rPr lang="zh-CN" altLang="en-US" smtClean="0"/>
              <a:pPr/>
              <a:t>2016年7月14日</a:t>
            </a:fld>
            <a:endParaRPr lang="en-US" altLang="zh-CN" dirty="0"/>
          </a:p>
        </p:txBody>
      </p:sp>
      <p:sp>
        <p:nvSpPr>
          <p:cNvPr id="29701" name="Rectangle 5"/>
          <p:cNvSpPr>
            <a:spLocks noGrp="1" noChangeArrowheads="1"/>
          </p:cNvSpPr>
          <p:nvPr>
            <p:ph type="ftr" sz="quarter" idx="3"/>
          </p:nvPr>
        </p:nvSpPr>
        <p:spPr>
          <a:xfrm>
            <a:off x="1979712" y="6243638"/>
            <a:ext cx="5760640" cy="457200"/>
          </a:xfrm>
        </p:spPr>
        <p:txBody>
          <a:bodyPr/>
          <a:lstStyle>
            <a:lvl1pPr>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29702" name="Rectangle 6"/>
          <p:cNvSpPr>
            <a:spLocks noGrp="1" noChangeArrowheads="1"/>
          </p:cNvSpPr>
          <p:nvPr>
            <p:ph type="sldNum" sz="quarter" idx="4"/>
          </p:nvPr>
        </p:nvSpPr>
        <p:spPr/>
        <p:txBody>
          <a:bodyPr/>
          <a:lstStyle>
            <a:lvl1pPr>
              <a:defRPr/>
            </a:lvl1pPr>
          </a:lstStyle>
          <a:p>
            <a:fld id="{80084447-99C3-406B-8252-0DE4F691B7B8}" type="slidenum">
              <a:rPr lang="en-US" altLang="zh-CN" smtClean="0"/>
              <a:pPr/>
              <a:t>‹#›</a:t>
            </a:fld>
            <a:endParaRPr lang="en-US" altLang="zh-CN" dirty="0"/>
          </a:p>
        </p:txBody>
      </p:sp>
      <p:sp>
        <p:nvSpPr>
          <p:cNvPr id="29703"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endParaRPr lang="zh-CN" altLang="en-US"/>
          </a:p>
        </p:txBody>
      </p:sp>
      <p:sp>
        <p:nvSpPr>
          <p:cNvPr id="29704"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endParaRPr lang="zh-CN" altLang="en-US"/>
          </a:p>
        </p:txBody>
      </p:sp>
      <p:pic>
        <p:nvPicPr>
          <p:cNvPr id="29706" name="Picture 10" descr="C:\Users\osmond\Desktop\centos5-fig\centos-logo.png"/>
          <p:cNvPicPr>
            <a:picLocks noChangeAspect="1" noChangeArrowheads="1"/>
          </p:cNvPicPr>
          <p:nvPr userDrawn="1"/>
        </p:nvPicPr>
        <p:blipFill>
          <a:blip r:embed="rId2" cstate="print"/>
          <a:srcRect/>
          <a:stretch>
            <a:fillRect/>
          </a:stretch>
        </p:blipFill>
        <p:spPr bwMode="auto">
          <a:xfrm>
            <a:off x="6948264" y="404664"/>
            <a:ext cx="1584175" cy="520264"/>
          </a:xfrm>
          <a:prstGeom prst="rect">
            <a:avLst/>
          </a:prstGeom>
          <a:noFill/>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CD04E7F7-D801-453F-A1BE-C13983D86E0A}" type="datetime2">
              <a:rPr lang="zh-CN" altLang="en-US" smtClean="0"/>
              <a:pPr/>
              <a:t>2016年7月14日</a:t>
            </a:fld>
            <a:endParaRPr lang="en-US" altLang="zh-CN"/>
          </a:p>
        </p:txBody>
      </p:sp>
      <p:sp>
        <p:nvSpPr>
          <p:cNvPr id="5" name="页脚占位符 4"/>
          <p:cNvSpPr>
            <a:spLocks noGrp="1"/>
          </p:cNvSpPr>
          <p:nvPr>
            <p:ph type="ftr" sz="quarter" idx="11"/>
          </p:nvPr>
        </p:nvSpPr>
        <p:spPr/>
        <p:txBody>
          <a:bodyPr/>
          <a:lstStyle>
            <a:lvl1pPr>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6" name="灯片编号占位符 5"/>
          <p:cNvSpPr>
            <a:spLocks noGrp="1"/>
          </p:cNvSpPr>
          <p:nvPr>
            <p:ph type="sldNum" sz="quarter" idx="12"/>
          </p:nvPr>
        </p:nvSpPr>
        <p:spPr/>
        <p:txBody>
          <a:bodyPr/>
          <a:lstStyle>
            <a:lvl1pPr>
              <a:defRPr/>
            </a:lvl1pPr>
          </a:lstStyle>
          <a:p>
            <a:fld id="{6F9EA958-CD70-4A2C-BFA8-AED3B8799EE9}"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ABBE81E9-8965-42B3-8D4D-CC79855E8E54}" type="datetime2">
              <a:rPr lang="zh-CN" altLang="en-US" smtClean="0"/>
              <a:pPr/>
              <a:t>2016年7月14日</a:t>
            </a:fld>
            <a:endParaRPr lang="en-US" altLang="zh-CN"/>
          </a:p>
        </p:txBody>
      </p:sp>
      <p:sp>
        <p:nvSpPr>
          <p:cNvPr id="5" name="页脚占位符 4"/>
          <p:cNvSpPr>
            <a:spLocks noGrp="1"/>
          </p:cNvSpPr>
          <p:nvPr>
            <p:ph type="ftr" sz="quarter" idx="11"/>
          </p:nvPr>
        </p:nvSpPr>
        <p:spPr/>
        <p:txBody>
          <a:bodyPr/>
          <a:lstStyle>
            <a:lvl1pPr>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6" name="灯片编号占位符 5"/>
          <p:cNvSpPr>
            <a:spLocks noGrp="1"/>
          </p:cNvSpPr>
          <p:nvPr>
            <p:ph type="sldNum" sz="quarter" idx="12"/>
          </p:nvPr>
        </p:nvSpPr>
        <p:spPr/>
        <p:txBody>
          <a:bodyPr/>
          <a:lstStyle>
            <a:lvl1pPr>
              <a:defRPr/>
            </a:lvl1pPr>
          </a:lstStyle>
          <a:p>
            <a:fld id="{D3B5142D-38AE-4EE8-8F37-3DA5582FC589}"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a:lvl1p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a:xfrm>
            <a:off x="2195736" y="6237312"/>
            <a:ext cx="5400600" cy="457200"/>
          </a:xfrm>
        </p:spPr>
        <p:txBody>
          <a:bodyPr/>
          <a:lstStyle>
            <a:lvl1pPr>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6" name="灯片编号占位符 5"/>
          <p:cNvSpPr>
            <a:spLocks noGrp="1"/>
          </p:cNvSpPr>
          <p:nvPr>
            <p:ph type="sldNum" sz="quarter" idx="12"/>
          </p:nvPr>
        </p:nvSpPr>
        <p:spPr/>
        <p:txBody>
          <a:bodyPr/>
          <a:lstStyle>
            <a:lvl1pPr>
              <a:defRPr/>
            </a:lvl1pPr>
          </a:lstStyle>
          <a:p>
            <a:fld id="{1D884F6B-D068-45E9-B250-41F0C46488DC}" type="slidenum">
              <a:rPr lang="en-US" altLang="zh-CN"/>
              <a:pPr/>
              <a:t>‹#›</a:t>
            </a:fld>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7" name="日期占位符 6"/>
          <p:cNvSpPr>
            <a:spLocks noGrp="1"/>
          </p:cNvSpPr>
          <p:nvPr>
            <p:ph type="dt" sz="half" idx="10"/>
          </p:nvPr>
        </p:nvSpPr>
        <p:spPr/>
        <p:txBody>
          <a:bodyPr/>
          <a:lstStyle/>
          <a:p>
            <a:fld id="{B8C40DAD-E20B-41EC-B788-3EAE527B1E0B}" type="datetime2">
              <a:rPr lang="zh-CN" altLang="en-US" smtClean="0"/>
              <a:pPr/>
              <a:t>2016年7月14日</a:t>
            </a:fld>
            <a:endParaRPr lang="en-US" altLang="zh-CN" dirty="0"/>
          </a:p>
        </p:txBody>
      </p:sp>
      <p:sp>
        <p:nvSpPr>
          <p:cNvPr id="8" name="灯片编号占位符 7"/>
          <p:cNvSpPr>
            <a:spLocks noGrp="1"/>
          </p:cNvSpPr>
          <p:nvPr>
            <p:ph type="sldNum" sz="quarter" idx="11"/>
          </p:nvPr>
        </p:nvSpPr>
        <p:spPr/>
        <p:txBody>
          <a:bodyPr/>
          <a:lstStyle/>
          <a:p>
            <a:fld id="{947CB985-09D2-4724-917F-80B7A7E07E02}" type="slidenum">
              <a:rPr lang="en-US" altLang="zh-CN" smtClean="0"/>
              <a:pPr/>
              <a:t>‹#›</a:t>
            </a:fld>
            <a:endParaRPr lang="en-US" altLang="zh-CN"/>
          </a:p>
        </p:txBody>
      </p:sp>
      <p:sp>
        <p:nvSpPr>
          <p:cNvPr id="9" name="页脚占位符 8"/>
          <p:cNvSpPr>
            <a:spLocks noGrp="1"/>
          </p:cNvSpPr>
          <p:nvPr>
            <p:ph type="ftr" sz="quarter" idx="12"/>
          </p:nvPr>
        </p:nvSpPr>
        <p:spPr/>
        <p:txBody>
          <a:body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1DD04BF8-6477-4AD8-AE76-E862F9A9539D}" type="datetime2">
              <a:rPr lang="zh-CN" altLang="en-US" smtClean="0"/>
              <a:pPr/>
              <a:t>2016年7月14日</a:t>
            </a:fld>
            <a:endParaRPr lang="en-US" altLang="zh-CN" dirty="0"/>
          </a:p>
        </p:txBody>
      </p:sp>
      <p:sp>
        <p:nvSpPr>
          <p:cNvPr id="6" name="页脚占位符 5"/>
          <p:cNvSpPr>
            <a:spLocks noGrp="1"/>
          </p:cNvSpPr>
          <p:nvPr>
            <p:ph type="ftr" sz="quarter" idx="11"/>
          </p:nvPr>
        </p:nvSpPr>
        <p:spPr/>
        <p:txBody>
          <a:bodyPr/>
          <a:lstStyle>
            <a:lvl1pPr>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7" name="灯片编号占位符 6"/>
          <p:cNvSpPr>
            <a:spLocks noGrp="1"/>
          </p:cNvSpPr>
          <p:nvPr>
            <p:ph type="sldNum" sz="quarter" idx="12"/>
          </p:nvPr>
        </p:nvSpPr>
        <p:spPr/>
        <p:txBody>
          <a:bodyPr/>
          <a:lstStyle>
            <a:lvl1pPr>
              <a:defRPr/>
            </a:lvl1pPr>
          </a:lstStyle>
          <a:p>
            <a:fld id="{68BC4EA2-A6CE-4637-87A2-EC07E3DEA922}"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63398933-8963-4CC0-A2A0-8E94422432E5}" type="datetime2">
              <a:rPr lang="zh-CN" altLang="en-US" smtClean="0"/>
              <a:pPr/>
              <a:t>2016年7月14日</a:t>
            </a:fld>
            <a:endParaRPr lang="en-US" altLang="zh-CN" dirty="0"/>
          </a:p>
        </p:txBody>
      </p:sp>
      <p:sp>
        <p:nvSpPr>
          <p:cNvPr id="8" name="页脚占位符 7"/>
          <p:cNvSpPr>
            <a:spLocks noGrp="1"/>
          </p:cNvSpPr>
          <p:nvPr>
            <p:ph type="ftr" sz="quarter" idx="11"/>
          </p:nvPr>
        </p:nvSpPr>
        <p:spPr/>
        <p:txBody>
          <a:bodyPr/>
          <a:lstStyle>
            <a:lvl1pPr>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9" name="灯片编号占位符 8"/>
          <p:cNvSpPr>
            <a:spLocks noGrp="1"/>
          </p:cNvSpPr>
          <p:nvPr>
            <p:ph type="sldNum" sz="quarter" idx="12"/>
          </p:nvPr>
        </p:nvSpPr>
        <p:spPr/>
        <p:txBody>
          <a:bodyPr/>
          <a:lstStyle>
            <a:lvl1pPr>
              <a:defRPr/>
            </a:lvl1pPr>
          </a:lstStyle>
          <a:p>
            <a:fld id="{0ABF38D9-BAD1-45FB-9FDB-0A91F1583886}"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D8EFEF0A-1B79-46C8-B089-391695B7BF35}" type="datetime2">
              <a:rPr lang="zh-CN" altLang="en-US" smtClean="0"/>
              <a:pPr/>
              <a:t>2016年7月14日</a:t>
            </a:fld>
            <a:endParaRPr lang="en-US" altLang="zh-CN" dirty="0"/>
          </a:p>
        </p:txBody>
      </p:sp>
      <p:sp>
        <p:nvSpPr>
          <p:cNvPr id="4" name="页脚占位符 3"/>
          <p:cNvSpPr>
            <a:spLocks noGrp="1"/>
          </p:cNvSpPr>
          <p:nvPr>
            <p:ph type="ftr" sz="quarter" idx="11"/>
          </p:nvPr>
        </p:nvSpPr>
        <p:spPr/>
        <p:txBody>
          <a:bodyPr/>
          <a:lstStyle>
            <a:lvl1pPr>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5" name="灯片编号占位符 4"/>
          <p:cNvSpPr>
            <a:spLocks noGrp="1"/>
          </p:cNvSpPr>
          <p:nvPr>
            <p:ph type="sldNum" sz="quarter" idx="12"/>
          </p:nvPr>
        </p:nvSpPr>
        <p:spPr/>
        <p:txBody>
          <a:bodyPr/>
          <a:lstStyle>
            <a:lvl1pPr>
              <a:defRPr/>
            </a:lvl1pPr>
          </a:lstStyle>
          <a:p>
            <a:fld id="{591CC6B2-47BC-4937-A433-8DD3C9320D93}"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32F955AF-1AF1-446A-8FF6-6D4573D0F8BE}" type="datetime2">
              <a:rPr lang="zh-CN" altLang="en-US" smtClean="0"/>
              <a:pPr/>
              <a:t>2016年7月14日</a:t>
            </a:fld>
            <a:endParaRPr lang="en-US" altLang="zh-CN" dirty="0"/>
          </a:p>
        </p:txBody>
      </p:sp>
      <p:sp>
        <p:nvSpPr>
          <p:cNvPr id="3" name="页脚占位符 2"/>
          <p:cNvSpPr>
            <a:spLocks noGrp="1"/>
          </p:cNvSpPr>
          <p:nvPr>
            <p:ph type="ftr" sz="quarter" idx="11"/>
          </p:nvPr>
        </p:nvSpPr>
        <p:spPr/>
        <p:txBody>
          <a:bodyPr/>
          <a:lstStyle>
            <a:lvl1pPr>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4" name="灯片编号占位符 3"/>
          <p:cNvSpPr>
            <a:spLocks noGrp="1"/>
          </p:cNvSpPr>
          <p:nvPr>
            <p:ph type="sldNum" sz="quarter" idx="12"/>
          </p:nvPr>
        </p:nvSpPr>
        <p:spPr/>
        <p:txBody>
          <a:bodyPr/>
          <a:lstStyle>
            <a:lvl1pPr>
              <a:defRPr/>
            </a:lvl1pPr>
          </a:lstStyle>
          <a:p>
            <a:fld id="{2598B621-1CDB-4F7E-B259-2916F1F1F3B3}"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34504450-0474-4DD3-B169-507782F5A0E4}" type="datetime2">
              <a:rPr lang="zh-CN" altLang="en-US" smtClean="0"/>
              <a:pPr/>
              <a:t>2016年7月14日</a:t>
            </a:fld>
            <a:endParaRPr lang="en-US" altLang="zh-CN" dirty="0"/>
          </a:p>
        </p:txBody>
      </p:sp>
      <p:sp>
        <p:nvSpPr>
          <p:cNvPr id="6" name="页脚占位符 5"/>
          <p:cNvSpPr>
            <a:spLocks noGrp="1"/>
          </p:cNvSpPr>
          <p:nvPr>
            <p:ph type="ftr" sz="quarter" idx="11"/>
          </p:nvPr>
        </p:nvSpPr>
        <p:spPr/>
        <p:txBody>
          <a:bodyPr/>
          <a:lstStyle>
            <a:lvl1pPr>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7" name="灯片编号占位符 6"/>
          <p:cNvSpPr>
            <a:spLocks noGrp="1"/>
          </p:cNvSpPr>
          <p:nvPr>
            <p:ph type="sldNum" sz="quarter" idx="12"/>
          </p:nvPr>
        </p:nvSpPr>
        <p:spPr/>
        <p:txBody>
          <a:bodyPr/>
          <a:lstStyle>
            <a:lvl1pPr>
              <a:defRPr/>
            </a:lvl1pPr>
          </a:lstStyle>
          <a:p>
            <a:fld id="{1362CF37-0CC3-4895-B3BD-2DC3B191FCB6}" type="slidenum">
              <a:rPr lang="en-US" altLang="zh-CN"/>
              <a:pPr/>
              <a:t>‹#›</a:t>
            </a:fld>
            <a:endParaRPr lang="en-US" altLang="zh-C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960CA695-0C41-4294-A398-BA94AD508846}" type="datetime2">
              <a:rPr lang="zh-CN" altLang="en-US" smtClean="0"/>
              <a:pPr/>
              <a:t>2016年7月14日</a:t>
            </a:fld>
            <a:endParaRPr lang="en-US" altLang="zh-CN" dirty="0"/>
          </a:p>
        </p:txBody>
      </p:sp>
      <p:sp>
        <p:nvSpPr>
          <p:cNvPr id="6" name="页脚占位符 5"/>
          <p:cNvSpPr>
            <a:spLocks noGrp="1"/>
          </p:cNvSpPr>
          <p:nvPr>
            <p:ph type="ftr" sz="quarter" idx="11"/>
          </p:nvPr>
        </p:nvSpPr>
        <p:spPr/>
        <p:txBody>
          <a:bodyPr/>
          <a:lstStyle>
            <a:lvl1pPr>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7" name="灯片编号占位符 6"/>
          <p:cNvSpPr>
            <a:spLocks noGrp="1"/>
          </p:cNvSpPr>
          <p:nvPr>
            <p:ph type="sldNum" sz="quarter" idx="12"/>
          </p:nvPr>
        </p:nvSpPr>
        <p:spPr/>
        <p:txBody>
          <a:bodyPr/>
          <a:lstStyle>
            <a:lvl1pPr>
              <a:defRPr/>
            </a:lvl1pPr>
          </a:lstStyle>
          <a:p>
            <a:fld id="{79E32B07-D652-428D-A8EA-7239BD1CA35B}"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单击此处编辑母版标题样式</a:t>
            </a:r>
          </a:p>
        </p:txBody>
      </p:sp>
      <p:sp>
        <p:nvSpPr>
          <p:cNvPr id="28675"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28676"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j-lt"/>
              </a:defRPr>
            </a:lvl1pPr>
          </a:lstStyle>
          <a:p>
            <a:fld id="{B8C40DAD-E20B-41EC-B788-3EAE527B1E0B}" type="datetime2">
              <a:rPr lang="zh-CN" altLang="en-US" smtClean="0"/>
              <a:pPr/>
              <a:t>2016年7月14日</a:t>
            </a:fld>
            <a:endParaRPr lang="en-US" altLang="zh-CN" dirty="0"/>
          </a:p>
        </p:txBody>
      </p:sp>
      <p:sp>
        <p:nvSpPr>
          <p:cNvPr id="28677" name="Rectangle 5"/>
          <p:cNvSpPr>
            <a:spLocks noGrp="1" noChangeArrowheads="1"/>
          </p:cNvSpPr>
          <p:nvPr>
            <p:ph type="ftr" sz="quarter" idx="3"/>
          </p:nvPr>
        </p:nvSpPr>
        <p:spPr bwMode="auto">
          <a:xfrm>
            <a:off x="2411760" y="6248400"/>
            <a:ext cx="5328592"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j-lt"/>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28678"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mj-lt"/>
              </a:defRPr>
            </a:lvl1pPr>
          </a:lstStyle>
          <a:p>
            <a:fld id="{947CB985-09D2-4724-917F-80B7A7E07E02}" type="slidenum">
              <a:rPr lang="en-US" altLang="zh-CN"/>
              <a:pPr/>
              <a:t>‹#›</a:t>
            </a:fld>
            <a:endParaRPr lang="en-US" altLang="zh-CN"/>
          </a:p>
        </p:txBody>
      </p:sp>
      <p:sp>
        <p:nvSpPr>
          <p:cNvPr id="28679"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endParaRPr lang="zh-CN" altLang="en-US"/>
          </a:p>
        </p:txBody>
      </p:sp>
      <p:sp>
        <p:nvSpPr>
          <p:cNvPr id="28680"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endParaRPr lang="zh-CN" altLang="en-US"/>
          </a:p>
        </p:txBody>
      </p:sp>
      <p:pic>
        <p:nvPicPr>
          <p:cNvPr id="10" name="Picture 10" descr="C:\Users\osmond\Desktop\centos5-fig\centos-logo.png"/>
          <p:cNvPicPr>
            <a:picLocks noChangeAspect="1" noChangeArrowheads="1"/>
          </p:cNvPicPr>
          <p:nvPr/>
        </p:nvPicPr>
        <p:blipFill>
          <a:blip r:embed="rId13" cstate="print"/>
          <a:srcRect/>
          <a:stretch>
            <a:fillRect/>
          </a:stretch>
        </p:blipFill>
        <p:spPr bwMode="auto">
          <a:xfrm>
            <a:off x="7020273" y="332656"/>
            <a:ext cx="1584175" cy="520264"/>
          </a:xfrm>
          <a:prstGeom prst="rect">
            <a:avLst/>
          </a:prstGeom>
          <a:noFill/>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par>
    </p:tnLst>
  </p:timing>
  <p:hf hdr="0"/>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ea typeface="宋体" charset="-122"/>
        </a:defRPr>
      </a:lvl2pPr>
      <a:lvl3pPr algn="l" rtl="0" eaLnBrk="1" fontAlgn="base" hangingPunct="1">
        <a:spcBef>
          <a:spcPct val="0"/>
        </a:spcBef>
        <a:spcAft>
          <a:spcPct val="0"/>
        </a:spcAft>
        <a:defRPr sz="4200">
          <a:solidFill>
            <a:schemeClr val="tx2"/>
          </a:solidFill>
          <a:latin typeface="Garamond" pitchFamily="18" charset="0"/>
          <a:ea typeface="宋体" charset="-122"/>
        </a:defRPr>
      </a:lvl3pPr>
      <a:lvl4pPr algn="l" rtl="0" eaLnBrk="1" fontAlgn="base" hangingPunct="1">
        <a:spcBef>
          <a:spcPct val="0"/>
        </a:spcBef>
        <a:spcAft>
          <a:spcPct val="0"/>
        </a:spcAft>
        <a:defRPr sz="4200">
          <a:solidFill>
            <a:schemeClr val="tx2"/>
          </a:solidFill>
          <a:latin typeface="Garamond" pitchFamily="18" charset="0"/>
          <a:ea typeface="宋体" charset="-122"/>
        </a:defRPr>
      </a:lvl4pPr>
      <a:lvl5pPr algn="l" rtl="0" eaLnBrk="1" fontAlgn="base" hangingPunct="1">
        <a:spcBef>
          <a:spcPct val="0"/>
        </a:spcBef>
        <a:spcAft>
          <a:spcPct val="0"/>
        </a:spcAft>
        <a:defRPr sz="4200">
          <a:solidFill>
            <a:schemeClr val="tx2"/>
          </a:solidFill>
          <a:latin typeface="Garamond" pitchFamily="18" charset="0"/>
          <a:ea typeface="宋体" charset="-122"/>
        </a:defRPr>
      </a:lvl5pPr>
      <a:lvl6pPr marL="457200" algn="l" rtl="0" eaLnBrk="1" fontAlgn="base" hangingPunct="1">
        <a:spcBef>
          <a:spcPct val="0"/>
        </a:spcBef>
        <a:spcAft>
          <a:spcPct val="0"/>
        </a:spcAft>
        <a:defRPr sz="4200">
          <a:solidFill>
            <a:schemeClr val="tx2"/>
          </a:solidFill>
          <a:latin typeface="Garamond" pitchFamily="18" charset="0"/>
          <a:ea typeface="宋体" charset="-122"/>
        </a:defRPr>
      </a:lvl6pPr>
      <a:lvl7pPr marL="914400" algn="l" rtl="0" eaLnBrk="1" fontAlgn="base" hangingPunct="1">
        <a:spcBef>
          <a:spcPct val="0"/>
        </a:spcBef>
        <a:spcAft>
          <a:spcPct val="0"/>
        </a:spcAft>
        <a:defRPr sz="4200">
          <a:solidFill>
            <a:schemeClr val="tx2"/>
          </a:solidFill>
          <a:latin typeface="Garamond" pitchFamily="18" charset="0"/>
          <a:ea typeface="宋体" charset="-122"/>
        </a:defRPr>
      </a:lvl7pPr>
      <a:lvl8pPr marL="1371600" algn="l" rtl="0" eaLnBrk="1" fontAlgn="base" hangingPunct="1">
        <a:spcBef>
          <a:spcPct val="0"/>
        </a:spcBef>
        <a:spcAft>
          <a:spcPct val="0"/>
        </a:spcAft>
        <a:defRPr sz="4200">
          <a:solidFill>
            <a:schemeClr val="tx2"/>
          </a:solidFill>
          <a:latin typeface="Garamond" pitchFamily="18" charset="0"/>
          <a:ea typeface="宋体" charset="-122"/>
        </a:defRPr>
      </a:lvl8pPr>
      <a:lvl9pPr marL="1828800" algn="l" rtl="0" eaLnBrk="1" fontAlgn="base" hangingPunct="1">
        <a:spcBef>
          <a:spcPct val="0"/>
        </a:spcBef>
        <a:spcAft>
          <a:spcPct val="0"/>
        </a:spcAft>
        <a:defRPr sz="4200">
          <a:solidFill>
            <a:schemeClr val="tx2"/>
          </a:solidFill>
          <a:latin typeface="Garamond" pitchFamily="18" charset="0"/>
          <a:ea typeface="宋体" charset="-122"/>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hyperlink" Target="http://winscp.net/"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hi.baidu.com/qrpeng/blog/item/4743f554412eb246d10906ba.html" TargetMode="External"/><Relationship Id="rId5" Type="http://schemas.openxmlformats.org/officeDocument/2006/relationships/hyperlink" Target="https://www.ibm.com/developerworks/cn/linux/l-cn-sshforward/" TargetMode="External"/><Relationship Id="rId4" Type="http://schemas.openxmlformats.org/officeDocument/2006/relationships/hyperlink" Target="https://www.itefix.no/i2/cwrsync" TargetMode="External"/></Relationships>
</file>

<file path=ppt/slides/_rels/slide131.xml.rels><?xml version="1.0" encoding="UTF-8" standalone="yes"?>
<Relationships xmlns="http://schemas.openxmlformats.org/package/2006/relationships"><Relationship Id="rId3" Type="http://schemas.openxmlformats.org/officeDocument/2006/relationships/hyperlink" Target="http://code.google.com/p/smarthosts/" TargetMode="External"/><Relationship Id="rId2" Type="http://schemas.openxmlformats.org/officeDocument/2006/relationships/hyperlink" Target="https://code.google.com/p/chnroutes/" TargetMode="External"/><Relationship Id="rId1" Type="http://schemas.openxmlformats.org/officeDocument/2006/relationships/slideLayout" Target="../slideLayouts/slideLayout2.xml"/><Relationship Id="rId6" Type="http://schemas.openxmlformats.org/officeDocument/2006/relationships/hyperlink" Target="http://www.itoldme.net/archives/168" TargetMode="External"/><Relationship Id="rId5" Type="http://schemas.openxmlformats.org/officeDocument/2006/relationships/hyperlink" Target="https://www.torproject.org/" TargetMode="External"/><Relationship Id="rId4" Type="http://schemas.openxmlformats.org/officeDocument/2006/relationships/hyperlink" Target="https://code.google.com/p/goagent/" TargetMode="Externa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hyperlink" Target="http://lftp.yar.ru/"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ftp.example.org/pub" TargetMode="External"/><Relationship Id="rId2" Type="http://schemas.openxmlformats.org/officeDocument/2006/relationships/hyperlink" Target="ftp://ftp.example.org/pub"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http://wget.sunsite.dk/"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http://ftp.example.com/isos/somefile.iso"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hyperlink" Target="http://rsync.samba.org/tech_report/"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rsync.samba.org/" TargetMode="External"/><Relationship Id="rId4" Type="http://schemas.openxmlformats.org/officeDocument/2006/relationships/hyperlink" Target="http://rsync.samba.org/how-rsync-works.html"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4213" y="2060575"/>
            <a:ext cx="7991475" cy="1576388"/>
          </a:xfrm>
        </p:spPr>
        <p:txBody>
          <a:bodyPr/>
          <a:lstStyle/>
          <a:p>
            <a:pPr algn="r"/>
            <a:r>
              <a:rPr lang="zh-CN" altLang="en-US" sz="4600" dirty="0" smtClean="0"/>
              <a:t>第</a:t>
            </a:r>
            <a:r>
              <a:rPr lang="en-US" altLang="zh-CN" sz="4600" dirty="0" smtClean="0"/>
              <a:t>5</a:t>
            </a:r>
            <a:r>
              <a:rPr lang="zh-CN" altLang="en-US" sz="4600" dirty="0" smtClean="0"/>
              <a:t>章</a:t>
            </a:r>
            <a:r>
              <a:rPr lang="en-US" altLang="zh-CN" sz="4600" dirty="0"/>
              <a:t/>
            </a:r>
            <a:br>
              <a:rPr lang="en-US" altLang="zh-CN" sz="4600" dirty="0"/>
            </a:br>
            <a:r>
              <a:rPr lang="en-US" altLang="zh-CN" sz="4600" dirty="0" smtClean="0"/>
              <a:t> </a:t>
            </a:r>
            <a:r>
              <a:rPr lang="zh-CN" altLang="en-US" sz="4600" dirty="0" smtClean="0"/>
              <a:t>网络配置与包管理</a:t>
            </a:r>
            <a:endParaRPr lang="zh-CN" altLang="en-US" sz="4600" dirty="0"/>
          </a:p>
        </p:txBody>
      </p:sp>
      <p:sp>
        <p:nvSpPr>
          <p:cNvPr id="2056" name="Text Box 8"/>
          <p:cNvSpPr txBox="1">
            <a:spLocks noChangeArrowheads="1"/>
          </p:cNvSpPr>
          <p:nvPr/>
        </p:nvSpPr>
        <p:spPr bwMode="auto">
          <a:xfrm>
            <a:off x="2771775" y="4724400"/>
            <a:ext cx="4105275" cy="854075"/>
          </a:xfrm>
          <a:prstGeom prst="rect">
            <a:avLst/>
          </a:prstGeom>
          <a:noFill/>
          <a:ln w="9525">
            <a:noFill/>
            <a:miter lim="800000"/>
            <a:headEnd/>
            <a:tailEnd/>
          </a:ln>
          <a:effectLst/>
        </p:spPr>
        <p:txBody>
          <a:bodyPr>
            <a:spAutoFit/>
          </a:bodyPr>
          <a:lstStyle/>
          <a:p>
            <a:pPr algn="ctr">
              <a:spcBef>
                <a:spcPct val="50000"/>
              </a:spcBef>
            </a:pPr>
            <a:r>
              <a:rPr lang="zh-CN" altLang="en-US" sz="2000" b="1" dirty="0"/>
              <a:t>主讲人： 梁如军</a:t>
            </a:r>
          </a:p>
          <a:p>
            <a:pPr algn="ctr">
              <a:spcBef>
                <a:spcPct val="50000"/>
              </a:spcBef>
            </a:pPr>
            <a:r>
              <a:rPr lang="en-US" altLang="zh-CN" sz="2000" b="1" smtClean="0"/>
              <a:t>2015-05-05</a:t>
            </a:r>
            <a:endParaRPr lang="zh-CN" altLang="en-US" sz="2000" b="1" dirty="0"/>
          </a:p>
        </p:txBody>
      </p:sp>
      <p:pic>
        <p:nvPicPr>
          <p:cNvPr id="5" name="Picture 1"/>
          <p:cNvPicPr>
            <a:picLocks noChangeAspect="1" noChangeArrowheads="1"/>
          </p:cNvPicPr>
          <p:nvPr/>
        </p:nvPicPr>
        <p:blipFill>
          <a:blip r:embed="rId2"/>
          <a:srcRect/>
          <a:stretch>
            <a:fillRect/>
          </a:stretch>
        </p:blipFill>
        <p:spPr bwMode="auto">
          <a:xfrm>
            <a:off x="357158" y="1928802"/>
            <a:ext cx="3372434" cy="435769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一致的网络设备</a:t>
            </a:r>
            <a:r>
              <a:rPr lang="zh-CN" altLang="zh-CN" dirty="0" smtClean="0"/>
              <a:t>名</a:t>
            </a:r>
            <a:r>
              <a:rPr lang="zh-CN" altLang="en-US" dirty="0"/>
              <a:t>举例</a:t>
            </a:r>
          </a:p>
        </p:txBody>
      </p:sp>
      <p:sp>
        <p:nvSpPr>
          <p:cNvPr id="3" name="内容占位符 2"/>
          <p:cNvSpPr>
            <a:spLocks noGrp="1"/>
          </p:cNvSpPr>
          <p:nvPr>
            <p:ph idx="1"/>
          </p:nvPr>
        </p:nvSpPr>
        <p:spPr/>
        <p:txBody>
          <a:bodyPr/>
          <a:lstStyle/>
          <a:p>
            <a:pPr lvl="0"/>
            <a:r>
              <a:rPr lang="en-US" altLang="zh-CN" b="1" dirty="0" smtClean="0"/>
              <a:t>eno16777736</a:t>
            </a:r>
            <a:endParaRPr lang="en-US" altLang="zh-CN" dirty="0" smtClean="0"/>
          </a:p>
          <a:p>
            <a:pPr lvl="1"/>
            <a:r>
              <a:rPr lang="zh-CN" altLang="zh-CN" dirty="0" smtClean="0"/>
              <a:t>板</a:t>
            </a:r>
            <a:r>
              <a:rPr lang="zh-CN" altLang="zh-CN" dirty="0"/>
              <a:t>载的以太网设备</a:t>
            </a:r>
            <a:r>
              <a:rPr lang="zh-CN" altLang="zh-CN" dirty="0" smtClean="0"/>
              <a:t>（设备</a:t>
            </a:r>
            <a:r>
              <a:rPr lang="zh-CN" altLang="zh-CN" dirty="0"/>
              <a:t>索引编号为</a:t>
            </a:r>
            <a:r>
              <a:rPr lang="en-US" altLang="zh-CN" dirty="0"/>
              <a:t>16777736</a:t>
            </a:r>
            <a:r>
              <a:rPr lang="zh-CN" altLang="zh-CN" dirty="0"/>
              <a:t>）</a:t>
            </a:r>
          </a:p>
          <a:p>
            <a:pPr lvl="0"/>
            <a:r>
              <a:rPr lang="en-US" altLang="zh-CN" b="1" dirty="0" smtClean="0"/>
              <a:t>enp0s8</a:t>
            </a:r>
            <a:endParaRPr lang="en-US" altLang="zh-CN" dirty="0" smtClean="0"/>
          </a:p>
          <a:p>
            <a:pPr lvl="1"/>
            <a:r>
              <a:rPr lang="en-US" altLang="zh-CN" dirty="0" smtClean="0"/>
              <a:t>PCI</a:t>
            </a:r>
            <a:r>
              <a:rPr lang="zh-CN" altLang="zh-CN" dirty="0"/>
              <a:t>接口的以太网设备（</a:t>
            </a:r>
            <a:r>
              <a:rPr lang="en-US" altLang="zh-CN" dirty="0"/>
              <a:t>PCI</a:t>
            </a:r>
            <a:r>
              <a:rPr lang="zh-CN" altLang="zh-CN" dirty="0"/>
              <a:t>总线地址</a:t>
            </a:r>
            <a:r>
              <a:rPr lang="en-US" altLang="zh-CN" dirty="0"/>
              <a:t>0</a:t>
            </a:r>
            <a:r>
              <a:rPr lang="zh-CN" altLang="zh-CN" dirty="0"/>
              <a:t>，插槽编号为</a:t>
            </a:r>
            <a:r>
              <a:rPr lang="en-US" altLang="zh-CN" dirty="0"/>
              <a:t>8</a:t>
            </a:r>
            <a:r>
              <a:rPr lang="zh-CN" altLang="zh-CN" dirty="0"/>
              <a:t>）</a:t>
            </a:r>
          </a:p>
          <a:p>
            <a:r>
              <a:rPr lang="en-US" altLang="zh-CN" b="1" dirty="0" smtClean="0"/>
              <a:t>wlp12s0</a:t>
            </a:r>
            <a:endParaRPr lang="en-US" altLang="zh-CN" dirty="0" smtClean="0"/>
          </a:p>
          <a:p>
            <a:pPr lvl="1"/>
            <a:r>
              <a:rPr lang="en-US" altLang="zh-CN" dirty="0" smtClean="0"/>
              <a:t>PCI</a:t>
            </a:r>
            <a:r>
              <a:rPr lang="zh-CN" altLang="zh-CN" dirty="0"/>
              <a:t>接口的无线以太网设备（</a:t>
            </a:r>
            <a:r>
              <a:rPr lang="en-US" altLang="zh-CN" dirty="0"/>
              <a:t>PCI</a:t>
            </a:r>
            <a:r>
              <a:rPr lang="zh-CN" altLang="zh-CN" dirty="0"/>
              <a:t>总线地址</a:t>
            </a:r>
            <a:r>
              <a:rPr lang="en-US" altLang="zh-CN" dirty="0"/>
              <a:t>12</a:t>
            </a:r>
            <a:r>
              <a:rPr lang="zh-CN" altLang="zh-CN" dirty="0"/>
              <a:t>，插槽编号为</a:t>
            </a:r>
            <a:r>
              <a:rPr lang="en-US" altLang="zh-CN" dirty="0"/>
              <a:t>0</a:t>
            </a:r>
            <a:r>
              <a:rPr lang="zh-CN" altLang="zh-CN" dirty="0"/>
              <a:t>）</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a:t>
            </a:fld>
            <a:endParaRPr lang="en-US" altLang="zh-CN" dirty="0"/>
          </a:p>
        </p:txBody>
      </p:sp>
    </p:spTree>
    <p:extLst>
      <p:ext uri="{BB962C8B-B14F-4D97-AF65-F5344CB8AC3E}">
        <p14:creationId xmlns="" xmlns:p14="http://schemas.microsoft.com/office/powerpoint/2010/main" val="379921481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YUM</a:t>
            </a:r>
            <a:r>
              <a:rPr lang="zh-CN" altLang="en-US" dirty="0" smtClean="0"/>
              <a:t>更新系统</a:t>
            </a:r>
            <a:endParaRPr lang="zh-CN" altLang="en-US" dirty="0"/>
          </a:p>
        </p:txBody>
      </p:sp>
      <p:sp>
        <p:nvSpPr>
          <p:cNvPr id="3" name="文本占位符 2"/>
          <p:cNvSpPr>
            <a:spLocks noGrp="1"/>
          </p:cNvSpPr>
          <p:nvPr>
            <p:ph type="body" idx="1"/>
          </p:nvPr>
        </p:nvSpPr>
        <p:spPr/>
        <p:txBody>
          <a:bodyPr/>
          <a:lstStyle/>
          <a:p>
            <a:endParaRPr lang="zh-CN" altLang="en-US"/>
          </a:p>
        </p:txBody>
      </p:sp>
      <p:sp>
        <p:nvSpPr>
          <p:cNvPr id="4" name="日期占位符 3"/>
          <p:cNvSpPr>
            <a:spLocks noGrp="1"/>
          </p:cNvSpPr>
          <p:nvPr>
            <p:ph type="dt" sz="half" idx="10"/>
          </p:nvPr>
        </p:nvSpPr>
        <p:spPr/>
        <p:txBody>
          <a:bodyPr/>
          <a:lstStyle/>
          <a:p>
            <a:fld id="{B8C40DAD-E20B-41EC-B788-3EAE527B1E0B}" type="datetime2">
              <a:rPr lang="zh-CN" altLang="en-US" smtClean="0"/>
              <a:pPr/>
              <a:t>2016年7月14日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100</a:t>
            </a:fld>
            <a:endParaRPr lang="en-US" altLang="zh-CN"/>
          </a:p>
        </p:txBody>
      </p:sp>
      <p:sp>
        <p:nvSpPr>
          <p:cNvPr id="6" name="页脚占位符 5"/>
          <p:cNvSpPr>
            <a:spLocks noGrp="1"/>
          </p:cNvSpPr>
          <p:nvPr>
            <p:ph type="ftr" sz="quarter" idx="12"/>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软件包管理与系统更新</a:t>
            </a:r>
            <a:endParaRPr lang="zh-CN" altLang="en-US" dirty="0"/>
          </a:p>
        </p:txBody>
      </p:sp>
      <p:sp>
        <p:nvSpPr>
          <p:cNvPr id="3" name="内容占位符 2"/>
          <p:cNvSpPr>
            <a:spLocks noGrp="1"/>
          </p:cNvSpPr>
          <p:nvPr>
            <p:ph idx="1"/>
          </p:nvPr>
        </p:nvSpPr>
        <p:spPr>
          <a:xfrm>
            <a:off x="457200" y="1600200"/>
            <a:ext cx="8229600" cy="4421087"/>
          </a:xfrm>
        </p:spPr>
        <p:txBody>
          <a:bodyPr/>
          <a:lstStyle/>
          <a:p>
            <a:r>
              <a:rPr lang="zh-CN" altLang="en-US" dirty="0" smtClean="0"/>
              <a:t>使用软件更新系统的目的</a:t>
            </a:r>
          </a:p>
          <a:p>
            <a:pPr lvl="1"/>
            <a:r>
              <a:rPr lang="zh-CN" altLang="en-US" dirty="0" smtClean="0"/>
              <a:t>为了要解决安装</a:t>
            </a:r>
            <a:r>
              <a:rPr lang="en-US" altLang="zh-CN" dirty="0" smtClean="0"/>
              <a:t>RPM</a:t>
            </a:r>
            <a:r>
              <a:rPr lang="zh-CN" altLang="en-US" dirty="0" smtClean="0"/>
              <a:t>时的依赖性问题</a:t>
            </a:r>
            <a:endParaRPr lang="en-US" altLang="zh-CN" dirty="0" smtClean="0"/>
          </a:p>
          <a:p>
            <a:r>
              <a:rPr lang="zh-CN" altLang="en-US" dirty="0" smtClean="0"/>
              <a:t>常见的基于</a:t>
            </a:r>
            <a:r>
              <a:rPr lang="en-US" altLang="zh-CN" dirty="0" smtClean="0"/>
              <a:t>RPM</a:t>
            </a:r>
            <a:r>
              <a:rPr lang="zh-CN" altLang="en-US" dirty="0" smtClean="0"/>
              <a:t>的更新系统</a:t>
            </a:r>
            <a:endParaRPr lang="en-US" altLang="zh-CN" dirty="0" smtClean="0"/>
          </a:p>
          <a:p>
            <a:pPr lvl="1"/>
            <a:r>
              <a:rPr lang="en-US" altLang="zh-CN" dirty="0" smtClean="0">
                <a:solidFill>
                  <a:schemeClr val="accent6">
                    <a:lumMod val="75000"/>
                  </a:schemeClr>
                </a:solidFill>
              </a:rPr>
              <a:t>Red Hat Network </a:t>
            </a:r>
            <a:r>
              <a:rPr lang="en-US" altLang="zh-CN" dirty="0" smtClean="0"/>
              <a:t>—— Red Hat </a:t>
            </a:r>
            <a:r>
              <a:rPr lang="zh-CN" altLang="en-US" dirty="0" smtClean="0"/>
              <a:t>的企业级更新系统</a:t>
            </a:r>
            <a:endParaRPr lang="en-US" altLang="zh-CN" dirty="0" smtClean="0"/>
          </a:p>
          <a:p>
            <a:pPr lvl="1"/>
            <a:r>
              <a:rPr lang="en-US" altLang="zh-CN" dirty="0" smtClean="0">
                <a:solidFill>
                  <a:schemeClr val="accent6">
                    <a:lumMod val="75000"/>
                  </a:schemeClr>
                </a:solidFill>
              </a:rPr>
              <a:t>yum</a:t>
            </a:r>
            <a:r>
              <a:rPr lang="en-US" altLang="zh-CN" dirty="0" smtClean="0"/>
              <a:t> —— Fedora, </a:t>
            </a:r>
            <a:r>
              <a:rPr lang="en-US" altLang="zh-CN" dirty="0" err="1" smtClean="0"/>
              <a:t>CentOS</a:t>
            </a:r>
            <a:endParaRPr lang="en-US" altLang="zh-CN" dirty="0" smtClean="0"/>
          </a:p>
          <a:p>
            <a:pPr lvl="1"/>
            <a:r>
              <a:rPr lang="en-US" altLang="zh-CN" dirty="0" err="1" smtClean="0">
                <a:solidFill>
                  <a:schemeClr val="accent6">
                    <a:lumMod val="75000"/>
                  </a:schemeClr>
                </a:solidFill>
              </a:rPr>
              <a:t>zypp</a:t>
            </a:r>
            <a:r>
              <a:rPr lang="en-US" altLang="zh-CN" dirty="0" smtClean="0"/>
              <a:t> —— </a:t>
            </a:r>
            <a:r>
              <a:rPr lang="en-US" altLang="zh-CN" dirty="0" err="1" smtClean="0"/>
              <a:t>openSUSE</a:t>
            </a:r>
            <a:endParaRPr lang="en-US" altLang="zh-CN" dirty="0" smtClean="0"/>
          </a:p>
          <a:p>
            <a:pPr lvl="1"/>
            <a:r>
              <a:rPr lang="en-US" altLang="zh-CN" dirty="0" err="1" smtClean="0">
                <a:solidFill>
                  <a:schemeClr val="accent6">
                    <a:lumMod val="75000"/>
                  </a:schemeClr>
                </a:solidFill>
              </a:rPr>
              <a:t>urpmi</a:t>
            </a:r>
            <a:r>
              <a:rPr lang="en-US" altLang="zh-CN" dirty="0" smtClean="0">
                <a:solidFill>
                  <a:schemeClr val="accent6">
                    <a:lumMod val="75000"/>
                  </a:schemeClr>
                </a:solidFill>
              </a:rPr>
              <a:t> </a:t>
            </a:r>
            <a:r>
              <a:rPr lang="en-US" altLang="zh-CN" dirty="0" smtClean="0"/>
              <a:t>—— </a:t>
            </a:r>
            <a:r>
              <a:rPr lang="en-US" altLang="zh-CN" dirty="0" err="1" smtClean="0"/>
              <a:t>Mandriva</a:t>
            </a:r>
            <a:endParaRPr lang="en-US" altLang="zh-CN" dirty="0" smtClean="0"/>
          </a:p>
          <a:p>
            <a:pPr lvl="1"/>
            <a:r>
              <a:rPr lang="en-US" altLang="zh-CN" dirty="0" smtClean="0">
                <a:solidFill>
                  <a:schemeClr val="accent6">
                    <a:lumMod val="75000"/>
                  </a:schemeClr>
                </a:solidFill>
              </a:rPr>
              <a:t>APT-RPM</a:t>
            </a:r>
            <a:r>
              <a:rPr lang="en-US" altLang="zh-CN" dirty="0" smtClean="0"/>
              <a:t> —— </a:t>
            </a:r>
            <a:r>
              <a:rPr lang="en-US" altLang="zh-CN" dirty="0" err="1" smtClean="0"/>
              <a:t>PCLinuxOS</a:t>
            </a:r>
            <a:r>
              <a:rPr lang="zh-CN" altLang="en-US" dirty="0" smtClean="0"/>
              <a:t>，</a:t>
            </a:r>
            <a:r>
              <a:rPr lang="en-US" altLang="zh-CN" dirty="0" smtClean="0"/>
              <a:t> ALT Linux</a:t>
            </a: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101</a:t>
            </a:fld>
            <a:endParaRPr lang="en-US" altLang="zh-CN"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其他</a:t>
            </a:r>
            <a:r>
              <a:rPr lang="en-US" altLang="zh-CN" dirty="0" smtClean="0"/>
              <a:t>Linux</a:t>
            </a:r>
            <a:r>
              <a:rPr lang="zh-CN" altLang="en-US" dirty="0" smtClean="0"/>
              <a:t>发行的更新软件</a:t>
            </a:r>
            <a:endParaRPr lang="zh-CN" altLang="en-US" dirty="0"/>
          </a:p>
        </p:txBody>
      </p:sp>
      <p:sp>
        <p:nvSpPr>
          <p:cNvPr id="3" name="内容占位符 2"/>
          <p:cNvSpPr>
            <a:spLocks noGrp="1"/>
          </p:cNvSpPr>
          <p:nvPr>
            <p:ph idx="1"/>
          </p:nvPr>
        </p:nvSpPr>
        <p:spPr/>
        <p:txBody>
          <a:bodyPr/>
          <a:lstStyle/>
          <a:p>
            <a:r>
              <a:rPr lang="en-US" altLang="zh-CN" dirty="0" smtClean="0">
                <a:solidFill>
                  <a:schemeClr val="accent6">
                    <a:lumMod val="75000"/>
                  </a:schemeClr>
                </a:solidFill>
              </a:rPr>
              <a:t>apt </a:t>
            </a:r>
            <a:r>
              <a:rPr lang="en-US" altLang="zh-CN" dirty="0" smtClean="0"/>
              <a:t>—— </a:t>
            </a:r>
            <a:r>
              <a:rPr lang="en-US" altLang="zh-CN" dirty="0" err="1" smtClean="0"/>
              <a:t>Debian</a:t>
            </a:r>
            <a:r>
              <a:rPr lang="en-US" altLang="zh-CN" dirty="0" smtClean="0"/>
              <a:t>, Ubuntu, </a:t>
            </a:r>
            <a:r>
              <a:rPr lang="en-US" altLang="zh-CN" dirty="0" err="1" smtClean="0"/>
              <a:t>LinuxMint</a:t>
            </a:r>
            <a:endParaRPr lang="en-US" altLang="zh-CN" dirty="0" smtClean="0"/>
          </a:p>
          <a:p>
            <a:r>
              <a:rPr lang="en-US" altLang="zh-CN" dirty="0" err="1">
                <a:solidFill>
                  <a:schemeClr val="accent6">
                    <a:lumMod val="75000"/>
                  </a:schemeClr>
                </a:solidFill>
              </a:rPr>
              <a:t>apk</a:t>
            </a:r>
            <a:r>
              <a:rPr lang="en-US" altLang="zh-CN" dirty="0" smtClean="0"/>
              <a:t> </a:t>
            </a:r>
            <a:r>
              <a:rPr lang="en-US" altLang="zh-CN" dirty="0"/>
              <a:t>——</a:t>
            </a:r>
            <a:r>
              <a:rPr lang="en-US" altLang="zh-CN" dirty="0" smtClean="0"/>
              <a:t> Alpine</a:t>
            </a:r>
          </a:p>
          <a:p>
            <a:r>
              <a:rPr lang="en-US" altLang="zh-CN" dirty="0" err="1" smtClean="0">
                <a:solidFill>
                  <a:schemeClr val="accent6">
                    <a:lumMod val="75000"/>
                  </a:schemeClr>
                </a:solidFill>
              </a:rPr>
              <a:t>slackpkg</a:t>
            </a:r>
            <a:r>
              <a:rPr lang="en-US" altLang="zh-CN" dirty="0" smtClean="0"/>
              <a:t> —— </a:t>
            </a:r>
            <a:r>
              <a:rPr lang="en-US" altLang="zh-CN" dirty="0" err="1" smtClean="0"/>
              <a:t>Slackware</a:t>
            </a:r>
            <a:endParaRPr lang="en-US" altLang="zh-CN" dirty="0" smtClean="0"/>
          </a:p>
          <a:p>
            <a:r>
              <a:rPr lang="en-US" altLang="zh-CN" dirty="0" smtClean="0">
                <a:solidFill>
                  <a:schemeClr val="accent6">
                    <a:lumMod val="75000"/>
                  </a:schemeClr>
                </a:solidFill>
              </a:rPr>
              <a:t>emerge</a:t>
            </a:r>
            <a:r>
              <a:rPr lang="en-US" altLang="zh-CN" dirty="0" smtClean="0"/>
              <a:t> —— </a:t>
            </a:r>
            <a:r>
              <a:rPr lang="en-US" altLang="zh-CN" dirty="0" err="1" smtClean="0"/>
              <a:t>Gentoo</a:t>
            </a:r>
            <a:endParaRPr lang="en-US" altLang="zh-CN" dirty="0" smtClean="0"/>
          </a:p>
          <a:p>
            <a:r>
              <a:rPr lang="en-US" altLang="zh-CN" dirty="0" err="1" smtClean="0">
                <a:solidFill>
                  <a:schemeClr val="accent6">
                    <a:lumMod val="75000"/>
                  </a:schemeClr>
                </a:solidFill>
              </a:rPr>
              <a:t>pacman</a:t>
            </a:r>
            <a:r>
              <a:rPr lang="en-US" altLang="zh-CN" dirty="0" smtClean="0"/>
              <a:t> —— Arch</a:t>
            </a:r>
            <a:endParaRPr lang="zh-CN" altLang="en-US" dirty="0" smtClean="0"/>
          </a:p>
          <a:p>
            <a:r>
              <a:rPr lang="en-US" altLang="zh-CN" dirty="0" err="1" smtClean="0">
                <a:solidFill>
                  <a:schemeClr val="accent6">
                    <a:lumMod val="75000"/>
                  </a:schemeClr>
                </a:solidFill>
              </a:rPr>
              <a:t>conary</a:t>
            </a:r>
            <a:r>
              <a:rPr lang="en-US" altLang="zh-CN" dirty="0" smtClean="0"/>
              <a:t> —— </a:t>
            </a:r>
            <a:r>
              <a:rPr lang="en-US" altLang="zh-CN" dirty="0" err="1" smtClean="0"/>
              <a:t>rPath</a:t>
            </a:r>
            <a:r>
              <a:rPr lang="en-US" altLang="zh-CN" dirty="0" smtClean="0"/>
              <a:t>, Foresight</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102</a:t>
            </a:fld>
            <a:endParaRPr lang="en-US" altLang="zh-CN"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YUM</a:t>
            </a:r>
            <a:r>
              <a:rPr lang="zh-CN" altLang="en-US" dirty="0" smtClean="0"/>
              <a:t>简介</a:t>
            </a:r>
            <a:endParaRPr lang="zh-CN" altLang="en-US" dirty="0"/>
          </a:p>
        </p:txBody>
      </p:sp>
      <p:sp>
        <p:nvSpPr>
          <p:cNvPr id="3" name="内容占位符 2"/>
          <p:cNvSpPr>
            <a:spLocks noGrp="1"/>
          </p:cNvSpPr>
          <p:nvPr>
            <p:ph idx="1"/>
          </p:nvPr>
        </p:nvSpPr>
        <p:spPr>
          <a:xfrm>
            <a:off x="457200" y="1196752"/>
            <a:ext cx="8229600" cy="4934173"/>
          </a:xfrm>
        </p:spPr>
        <p:txBody>
          <a:bodyPr/>
          <a:lstStyle/>
          <a:p>
            <a:r>
              <a:rPr lang="en-US" altLang="zh-CN" sz="2600" dirty="0" smtClean="0"/>
              <a:t>yum </a:t>
            </a:r>
            <a:r>
              <a:rPr lang="zh-CN" altLang="en-US" sz="2600" dirty="0" smtClean="0"/>
              <a:t>是 </a:t>
            </a:r>
            <a:r>
              <a:rPr lang="en-US" altLang="zh-CN" sz="2600" dirty="0" smtClean="0"/>
              <a:t>Yellow dog Updater, Modified </a:t>
            </a:r>
            <a:r>
              <a:rPr lang="zh-CN" altLang="en-US" sz="2600" dirty="0" smtClean="0"/>
              <a:t>的简称，用 </a:t>
            </a:r>
            <a:r>
              <a:rPr lang="en-US" altLang="zh-CN" sz="2600" dirty="0" smtClean="0"/>
              <a:t>python </a:t>
            </a:r>
            <a:r>
              <a:rPr lang="zh-CN" altLang="en-US" sz="2600" dirty="0" smtClean="0"/>
              <a:t>写成。</a:t>
            </a:r>
            <a:endParaRPr lang="en-US" altLang="zh-CN" sz="2600" dirty="0" smtClean="0"/>
          </a:p>
          <a:p>
            <a:r>
              <a:rPr lang="en-US" altLang="zh-CN" sz="2600" dirty="0" smtClean="0"/>
              <a:t>yum </a:t>
            </a:r>
            <a:r>
              <a:rPr lang="zh-CN" altLang="en-US" sz="2600" dirty="0" smtClean="0"/>
              <a:t>的宗旨是自动化地升级，安装</a:t>
            </a:r>
            <a:r>
              <a:rPr lang="en-US" altLang="zh-CN" sz="2600" dirty="0" smtClean="0"/>
              <a:t>/</a:t>
            </a:r>
            <a:r>
              <a:rPr lang="zh-CN" altLang="en-US" sz="2600" dirty="0" smtClean="0"/>
              <a:t>移除</a:t>
            </a:r>
            <a:r>
              <a:rPr lang="en-US" altLang="zh-CN" sz="2600" dirty="0" smtClean="0"/>
              <a:t>rpm</a:t>
            </a:r>
            <a:r>
              <a:rPr lang="zh-CN" altLang="en-US" sz="2600" dirty="0" smtClean="0"/>
              <a:t>包，收集</a:t>
            </a:r>
            <a:r>
              <a:rPr lang="en-US" altLang="zh-CN" sz="2600" dirty="0" smtClean="0"/>
              <a:t>rpm</a:t>
            </a:r>
            <a:r>
              <a:rPr lang="zh-CN" altLang="en-US" sz="2600" dirty="0" smtClean="0"/>
              <a:t>包的相关信息，检查依赖性并自动提示用户解决。</a:t>
            </a:r>
            <a:endParaRPr lang="en-US" altLang="zh-CN" sz="2600" dirty="0" smtClean="0"/>
          </a:p>
          <a:p>
            <a:r>
              <a:rPr lang="en-US" altLang="zh-CN" sz="2600" dirty="0" smtClean="0"/>
              <a:t>yum </a:t>
            </a:r>
            <a:r>
              <a:rPr lang="zh-CN" altLang="en-US" sz="2600" dirty="0" smtClean="0"/>
              <a:t>是 </a:t>
            </a:r>
            <a:r>
              <a:rPr lang="en-US" altLang="zh-CN" sz="2600" dirty="0" smtClean="0"/>
              <a:t>rpm </a:t>
            </a:r>
            <a:r>
              <a:rPr lang="zh-CN" altLang="en-US" sz="2600" dirty="0" smtClean="0"/>
              <a:t>的前端程序 ，</a:t>
            </a:r>
            <a:r>
              <a:rPr lang="en-US" altLang="zh-CN" sz="2600" dirty="0" smtClean="0"/>
              <a:t>RHEL </a:t>
            </a:r>
            <a:r>
              <a:rPr lang="zh-CN" altLang="en-US" sz="2600" dirty="0" smtClean="0"/>
              <a:t>的 </a:t>
            </a:r>
            <a:r>
              <a:rPr lang="en-US" altLang="zh-CN" sz="2600" dirty="0" smtClean="0"/>
              <a:t>up2date </a:t>
            </a:r>
            <a:r>
              <a:rPr lang="zh-CN" altLang="en-US" sz="2600" dirty="0" smtClean="0"/>
              <a:t>的替代工具。</a:t>
            </a:r>
            <a:endParaRPr lang="en-US" altLang="zh-CN" sz="2600" dirty="0" smtClean="0"/>
          </a:p>
          <a:p>
            <a:r>
              <a:rPr lang="en-US" altLang="zh-CN" sz="2600" dirty="0" smtClean="0"/>
              <a:t>yum </a:t>
            </a:r>
            <a:r>
              <a:rPr lang="zh-CN" altLang="en-US" sz="2600" dirty="0" smtClean="0"/>
              <a:t>的关键之处是要有可靠的 </a:t>
            </a:r>
            <a:r>
              <a:rPr lang="en-US" altLang="zh-CN" sz="2600" dirty="0" smtClean="0"/>
              <a:t>repository</a:t>
            </a:r>
            <a:r>
              <a:rPr lang="zh-CN" altLang="en-US" sz="2600" dirty="0" smtClean="0"/>
              <a:t>（软件仓库）</a:t>
            </a:r>
          </a:p>
          <a:p>
            <a:pPr lvl="1"/>
            <a:r>
              <a:rPr lang="zh-CN" altLang="en-US" sz="2200" dirty="0" smtClean="0"/>
              <a:t>可以是 </a:t>
            </a:r>
            <a:r>
              <a:rPr lang="en-US" altLang="zh-CN" sz="2200" dirty="0" smtClean="0"/>
              <a:t>http </a:t>
            </a:r>
            <a:r>
              <a:rPr lang="zh-CN" altLang="en-US" sz="2200" dirty="0" smtClean="0"/>
              <a:t>或 </a:t>
            </a:r>
            <a:r>
              <a:rPr lang="en-US" altLang="zh-CN" sz="2200" dirty="0" smtClean="0"/>
              <a:t>ftp </a:t>
            </a:r>
            <a:r>
              <a:rPr lang="zh-CN" altLang="en-US" sz="2200" dirty="0" smtClean="0"/>
              <a:t>站点，也可以是本地软件池</a:t>
            </a:r>
          </a:p>
          <a:p>
            <a:pPr lvl="1"/>
            <a:r>
              <a:rPr lang="zh-CN" altLang="en-US" sz="2200" dirty="0" smtClean="0"/>
              <a:t>包含</a:t>
            </a:r>
            <a:r>
              <a:rPr lang="en-US" altLang="zh-CN" sz="2200" dirty="0" smtClean="0"/>
              <a:t>rpm </a:t>
            </a:r>
            <a:r>
              <a:rPr lang="zh-CN" altLang="en-US" sz="2200" dirty="0" smtClean="0"/>
              <a:t>包的各种信息（包括描述，功能，提供的文件，依赖性等）</a:t>
            </a:r>
          </a:p>
          <a:p>
            <a:pPr lvl="1"/>
            <a:r>
              <a:rPr lang="en-US" altLang="zh-CN" sz="2200" dirty="0" smtClean="0"/>
              <a:t>yum </a:t>
            </a:r>
            <a:r>
              <a:rPr lang="zh-CN" altLang="en-US" sz="2200" dirty="0" smtClean="0"/>
              <a:t>正是由于对收集的这些 </a:t>
            </a:r>
            <a:r>
              <a:rPr lang="en-US" altLang="zh-CN" sz="2200" dirty="0" smtClean="0"/>
              <a:t>header</a:t>
            </a:r>
            <a:r>
              <a:rPr lang="zh-CN" altLang="en-US" sz="2200" dirty="0" smtClean="0"/>
              <a:t>并加以分析，才能自动化地完成安装</a:t>
            </a:r>
            <a:r>
              <a:rPr lang="en-US" altLang="zh-CN" sz="2200" dirty="0" smtClean="0"/>
              <a:t>/</a:t>
            </a:r>
            <a:r>
              <a:rPr lang="zh-CN" altLang="en-US" sz="2200" dirty="0" smtClean="0"/>
              <a:t>更新</a:t>
            </a:r>
            <a:r>
              <a:rPr lang="en-US" altLang="zh-CN" sz="2200" dirty="0" smtClean="0"/>
              <a:t>/</a:t>
            </a:r>
            <a:r>
              <a:rPr lang="zh-CN" altLang="en-US" sz="2200" dirty="0" smtClean="0"/>
              <a:t>删除等任务</a:t>
            </a:r>
            <a:endParaRPr lang="zh-CN" altLang="en-US" sz="26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103</a:t>
            </a:fld>
            <a:endParaRPr lang="en-US" altLang="zh-CN"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yum </a:t>
            </a:r>
            <a:r>
              <a:rPr lang="zh-CN" altLang="en-US" dirty="0" smtClean="0"/>
              <a:t>的特点</a:t>
            </a:r>
            <a:endParaRPr lang="zh-CN" altLang="en-US" dirty="0"/>
          </a:p>
        </p:txBody>
      </p:sp>
      <p:sp>
        <p:nvSpPr>
          <p:cNvPr id="3" name="内容占位符 2"/>
          <p:cNvSpPr>
            <a:spLocks noGrp="1"/>
          </p:cNvSpPr>
          <p:nvPr>
            <p:ph idx="1"/>
          </p:nvPr>
        </p:nvSpPr>
        <p:spPr>
          <a:xfrm>
            <a:off x="457200" y="1340768"/>
            <a:ext cx="8229600" cy="4790157"/>
          </a:xfrm>
        </p:spPr>
        <p:txBody>
          <a:bodyPr/>
          <a:lstStyle/>
          <a:p>
            <a:r>
              <a:rPr lang="zh-CN" altLang="en-US" sz="2800" dirty="0" smtClean="0"/>
              <a:t>便于管理大量系统的更新问题</a:t>
            </a:r>
            <a:endParaRPr lang="en-US" altLang="zh-CN" sz="2800" dirty="0" smtClean="0"/>
          </a:p>
          <a:p>
            <a:pPr lvl="1"/>
            <a:r>
              <a:rPr lang="zh-CN" altLang="en-US" sz="2400" dirty="0" smtClean="0"/>
              <a:t>自动解决包的倚赖性问题能更方便的 添加</a:t>
            </a:r>
            <a:r>
              <a:rPr lang="en-US" altLang="zh-CN" sz="2400" dirty="0" smtClean="0"/>
              <a:t>/</a:t>
            </a:r>
            <a:r>
              <a:rPr lang="zh-CN" altLang="en-US" sz="2400" dirty="0" smtClean="0"/>
              <a:t>删除</a:t>
            </a:r>
            <a:r>
              <a:rPr lang="en-US" altLang="zh-CN" sz="2400" dirty="0" smtClean="0"/>
              <a:t>/</a:t>
            </a:r>
            <a:r>
              <a:rPr lang="zh-CN" altLang="en-US" sz="2400" dirty="0" smtClean="0"/>
              <a:t>更新 </a:t>
            </a:r>
            <a:r>
              <a:rPr lang="en-US" altLang="zh-CN" sz="2400" dirty="0" smtClean="0"/>
              <a:t>RPM</a:t>
            </a:r>
            <a:r>
              <a:rPr lang="zh-CN" altLang="en-US" sz="2400" dirty="0" smtClean="0"/>
              <a:t>包</a:t>
            </a:r>
          </a:p>
          <a:p>
            <a:r>
              <a:rPr lang="zh-CN" altLang="en-US" sz="2800" dirty="0" smtClean="0"/>
              <a:t>可以同时配置多个资源库（</a:t>
            </a:r>
            <a:r>
              <a:rPr lang="en-US" altLang="zh-CN" sz="2800" dirty="0" smtClean="0"/>
              <a:t>Repository</a:t>
            </a:r>
            <a:r>
              <a:rPr lang="zh-CN" altLang="en-US" sz="2800" dirty="0" smtClean="0"/>
              <a:t>）</a:t>
            </a:r>
            <a:endParaRPr lang="en-US" altLang="zh-CN" sz="2800" dirty="0" smtClean="0"/>
          </a:p>
          <a:p>
            <a:pPr lvl="1"/>
            <a:r>
              <a:rPr lang="zh-CN" altLang="en-US" sz="2400" dirty="0" smtClean="0"/>
              <a:t>可以在多个库之间定位软件包</a:t>
            </a:r>
          </a:p>
          <a:p>
            <a:r>
              <a:rPr lang="zh-CN" altLang="en-US" sz="2800" dirty="0" smtClean="0"/>
              <a:t>简洁的配置文件</a:t>
            </a:r>
            <a:endParaRPr lang="en-US" altLang="zh-CN" sz="2800" dirty="0" smtClean="0"/>
          </a:p>
          <a:p>
            <a:pPr lvl="1"/>
            <a:r>
              <a:rPr lang="en-US" altLang="zh-CN" sz="2400" dirty="0" smtClean="0"/>
              <a:t>/etc/</a:t>
            </a:r>
            <a:r>
              <a:rPr lang="en-US" altLang="zh-CN" sz="2400" dirty="0" err="1" smtClean="0"/>
              <a:t>yum.conf</a:t>
            </a:r>
            <a:r>
              <a:rPr lang="en-US" altLang="zh-CN" sz="2400" dirty="0" smtClean="0"/>
              <a:t> </a:t>
            </a:r>
            <a:r>
              <a:rPr lang="zh-CN" altLang="en-US" sz="2400" dirty="0" smtClean="0"/>
              <a:t>和 </a:t>
            </a:r>
            <a:r>
              <a:rPr lang="en-US" altLang="zh-CN" sz="2400" dirty="0" smtClean="0"/>
              <a:t>/etc/</a:t>
            </a:r>
            <a:r>
              <a:rPr lang="en-US" altLang="zh-CN" sz="2400" dirty="0" err="1" smtClean="0"/>
              <a:t>yum.repos.d</a:t>
            </a:r>
            <a:r>
              <a:rPr lang="en-US" altLang="zh-CN" sz="2400" dirty="0" smtClean="0"/>
              <a:t>/*.repo</a:t>
            </a:r>
          </a:p>
          <a:p>
            <a:r>
              <a:rPr lang="zh-CN" altLang="en-US" sz="2800" dirty="0" smtClean="0"/>
              <a:t>保持与</a:t>
            </a:r>
            <a:r>
              <a:rPr lang="en-US" altLang="zh-CN" sz="2800" dirty="0" smtClean="0"/>
              <a:t>RPM</a:t>
            </a:r>
            <a:r>
              <a:rPr lang="zh-CN" altLang="en-US" sz="2800" dirty="0" smtClean="0"/>
              <a:t>数据库的一致性 </a:t>
            </a:r>
          </a:p>
          <a:p>
            <a:r>
              <a:rPr lang="zh-CN" altLang="en-US" sz="2800" dirty="0" smtClean="0"/>
              <a:t>有一个比较详细的</a:t>
            </a:r>
            <a:r>
              <a:rPr lang="en-US" altLang="zh-CN" sz="2800" dirty="0" smtClean="0"/>
              <a:t>log</a:t>
            </a:r>
            <a:r>
              <a:rPr lang="zh-CN" altLang="en-US" sz="2800" dirty="0" smtClean="0"/>
              <a:t>，可以查看何时升级安装了什么软件包等</a:t>
            </a:r>
            <a:endParaRPr lang="zh-CN" altLang="en-US" sz="28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104</a:t>
            </a:fld>
            <a:endParaRPr lang="en-US" altLang="zh-CN"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YUM</a:t>
            </a:r>
            <a:r>
              <a:rPr lang="zh-CN" altLang="en-US" dirty="0" smtClean="0"/>
              <a:t>组件</a:t>
            </a:r>
            <a:endParaRPr lang="zh-CN" altLang="en-US" dirty="0"/>
          </a:p>
        </p:txBody>
      </p:sp>
      <p:sp>
        <p:nvSpPr>
          <p:cNvPr id="3" name="内容占位符 2"/>
          <p:cNvSpPr>
            <a:spLocks noGrp="1"/>
          </p:cNvSpPr>
          <p:nvPr>
            <p:ph idx="1"/>
          </p:nvPr>
        </p:nvSpPr>
        <p:spPr>
          <a:xfrm>
            <a:off x="457200" y="1268760"/>
            <a:ext cx="8229600" cy="4862165"/>
          </a:xfrm>
        </p:spPr>
        <p:txBody>
          <a:bodyPr/>
          <a:lstStyle/>
          <a:p>
            <a:r>
              <a:rPr lang="en-US" altLang="zh-CN" dirty="0" smtClean="0"/>
              <a:t>YUM</a:t>
            </a:r>
            <a:r>
              <a:rPr lang="zh-CN" altLang="en-US" dirty="0" smtClean="0"/>
              <a:t>命令</a:t>
            </a:r>
          </a:p>
          <a:p>
            <a:pPr lvl="1"/>
            <a:r>
              <a:rPr lang="zh-CN" altLang="en-US" dirty="0" smtClean="0"/>
              <a:t>通过</a:t>
            </a:r>
            <a:r>
              <a:rPr lang="en-US" altLang="zh-CN" dirty="0" smtClean="0"/>
              <a:t>yum</a:t>
            </a:r>
            <a:r>
              <a:rPr lang="zh-CN" altLang="en-US" dirty="0" smtClean="0"/>
              <a:t>命令使用</a:t>
            </a:r>
            <a:r>
              <a:rPr lang="en-US" altLang="zh-CN" dirty="0" smtClean="0"/>
              <a:t>YUM</a:t>
            </a:r>
            <a:r>
              <a:rPr lang="zh-CN" altLang="en-US" dirty="0" smtClean="0"/>
              <a:t>提供的众多功能。</a:t>
            </a:r>
          </a:p>
          <a:p>
            <a:pPr lvl="1"/>
            <a:r>
              <a:rPr lang="zh-CN" altLang="en-US" dirty="0" smtClean="0"/>
              <a:t>由名为“</a:t>
            </a:r>
            <a:r>
              <a:rPr lang="en-US" altLang="zh-CN" dirty="0" smtClean="0"/>
              <a:t>yum”</a:t>
            </a:r>
            <a:r>
              <a:rPr lang="zh-CN" altLang="en-US" dirty="0" smtClean="0"/>
              <a:t>软件包提供（默认已安装）。</a:t>
            </a:r>
          </a:p>
          <a:p>
            <a:pPr lvl="1"/>
            <a:r>
              <a:rPr lang="en-US" altLang="zh-CN" dirty="0" smtClean="0"/>
              <a:t>YUM</a:t>
            </a:r>
            <a:r>
              <a:rPr lang="zh-CN" altLang="en-US" dirty="0" smtClean="0"/>
              <a:t>软件的主页为</a:t>
            </a:r>
            <a:r>
              <a:rPr lang="en-US" altLang="zh-CN" dirty="0" smtClean="0"/>
              <a:t>http://linux.duke.edu/yum/</a:t>
            </a:r>
            <a:r>
              <a:rPr lang="zh-CN" altLang="en-US" dirty="0" smtClean="0"/>
              <a:t>。</a:t>
            </a:r>
          </a:p>
          <a:p>
            <a:r>
              <a:rPr lang="en-US" altLang="zh-CN" dirty="0" smtClean="0"/>
              <a:t>YUM</a:t>
            </a:r>
            <a:r>
              <a:rPr lang="zh-CN" altLang="en-US" dirty="0" smtClean="0"/>
              <a:t>插件</a:t>
            </a:r>
          </a:p>
          <a:p>
            <a:pPr lvl="1"/>
            <a:r>
              <a:rPr lang="zh-CN" altLang="en-US" dirty="0" smtClean="0"/>
              <a:t>由官方或第三方开发的</a:t>
            </a:r>
            <a:r>
              <a:rPr lang="en-US" altLang="zh-CN" dirty="0" smtClean="0"/>
              <a:t>YUM</a:t>
            </a:r>
            <a:r>
              <a:rPr lang="zh-CN" altLang="en-US" dirty="0" smtClean="0"/>
              <a:t>插件用于扩展</a:t>
            </a:r>
            <a:r>
              <a:rPr lang="en-US" altLang="zh-CN" dirty="0" smtClean="0"/>
              <a:t>YUM</a:t>
            </a:r>
            <a:r>
              <a:rPr lang="zh-CN" altLang="en-US" dirty="0" smtClean="0"/>
              <a:t>的功能。</a:t>
            </a:r>
          </a:p>
          <a:p>
            <a:pPr lvl="1"/>
            <a:r>
              <a:rPr lang="zh-CN" altLang="en-US" dirty="0" smtClean="0"/>
              <a:t>通常由以名为“</a:t>
            </a:r>
            <a:r>
              <a:rPr lang="en-US" altLang="zh-CN" dirty="0" smtClean="0"/>
              <a:t>yum -&lt;</a:t>
            </a:r>
            <a:r>
              <a:rPr lang="en-US" altLang="zh-CN" dirty="0" err="1" smtClean="0"/>
              <a:t>pluginname</a:t>
            </a:r>
            <a:r>
              <a:rPr lang="en-US" altLang="zh-CN" dirty="0" smtClean="0"/>
              <a:t>&gt;”</a:t>
            </a:r>
            <a:r>
              <a:rPr lang="zh-CN" altLang="en-US" dirty="0" smtClean="0"/>
              <a:t>的软件包提供。</a:t>
            </a:r>
          </a:p>
          <a:p>
            <a:r>
              <a:rPr lang="en-US" altLang="zh-CN" dirty="0" smtClean="0"/>
              <a:t>YUM</a:t>
            </a:r>
            <a:r>
              <a:rPr lang="zh-CN" altLang="en-US" dirty="0" smtClean="0"/>
              <a:t>仓库</a:t>
            </a:r>
            <a:endParaRPr lang="en-US" altLang="zh-CN" dirty="0" smtClean="0"/>
          </a:p>
          <a:p>
            <a:r>
              <a:rPr lang="en-US" altLang="zh-CN" dirty="0" smtClean="0"/>
              <a:t>YUM</a:t>
            </a:r>
            <a:r>
              <a:rPr lang="zh-CN" altLang="en-US" dirty="0" smtClean="0"/>
              <a:t>缓存</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105</a:t>
            </a:fld>
            <a:endParaRPr lang="en-US" altLang="zh-CN"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常用的</a:t>
            </a:r>
            <a:r>
              <a:rPr lang="en-US" altLang="zh-CN" dirty="0" smtClean="0"/>
              <a:t>YUM</a:t>
            </a:r>
            <a:r>
              <a:rPr lang="zh-CN" altLang="en-US" dirty="0" smtClean="0"/>
              <a:t>插件</a:t>
            </a:r>
            <a:endParaRPr lang="zh-CN" altLang="en-US" dirty="0"/>
          </a:p>
        </p:txBody>
      </p:sp>
      <p:sp>
        <p:nvSpPr>
          <p:cNvPr id="3" name="内容占位符 2"/>
          <p:cNvSpPr>
            <a:spLocks noGrp="1"/>
          </p:cNvSpPr>
          <p:nvPr>
            <p:ph idx="1"/>
          </p:nvPr>
        </p:nvSpPr>
        <p:spPr/>
        <p:txBody>
          <a:bodyPr/>
          <a:lstStyle/>
          <a:p>
            <a:r>
              <a:rPr lang="en-US" altLang="zh-CN" dirty="0" smtClean="0"/>
              <a:t>yum-priorities</a:t>
            </a:r>
            <a:r>
              <a:rPr lang="zh-CN" altLang="en-US" dirty="0" smtClean="0"/>
              <a:t>：设置多个仓库的使用优先级别</a:t>
            </a:r>
            <a:endParaRPr lang="en-US" altLang="zh-CN" dirty="0" smtClean="0"/>
          </a:p>
          <a:p>
            <a:r>
              <a:rPr lang="en-US" altLang="zh-CN" dirty="0" smtClean="0"/>
              <a:t>yum-</a:t>
            </a:r>
            <a:r>
              <a:rPr lang="en-US" altLang="zh-CN" dirty="0" err="1" smtClean="0"/>
              <a:t>versionlock</a:t>
            </a:r>
            <a:r>
              <a:rPr lang="zh-CN" altLang="en-US" dirty="0" smtClean="0"/>
              <a:t>：用于锁定某软件的版本，以免更新</a:t>
            </a:r>
          </a:p>
          <a:p>
            <a:r>
              <a:rPr lang="en-US" altLang="zh-CN" dirty="0" smtClean="0"/>
              <a:t>yum-</a:t>
            </a:r>
            <a:r>
              <a:rPr lang="en-US" altLang="zh-CN" dirty="0" err="1" smtClean="0"/>
              <a:t>changelog</a:t>
            </a:r>
            <a:r>
              <a:rPr lang="zh-CN" altLang="en-US" dirty="0" smtClean="0"/>
              <a:t>：查看包更新前后的改变</a:t>
            </a:r>
            <a:endParaRPr lang="en-US" altLang="zh-CN" dirty="0" smtClean="0"/>
          </a:p>
          <a:p>
            <a:r>
              <a:rPr lang="en-US" altLang="zh-CN" dirty="0" smtClean="0"/>
              <a:t>yum-aliases</a:t>
            </a:r>
            <a:r>
              <a:rPr lang="zh-CN" altLang="en-US" dirty="0" smtClean="0"/>
              <a:t>：为</a:t>
            </a:r>
            <a:r>
              <a:rPr lang="en-US" altLang="zh-CN" dirty="0" smtClean="0"/>
              <a:t>yum</a:t>
            </a:r>
            <a:r>
              <a:rPr lang="zh-CN" altLang="en-US" dirty="0" smtClean="0"/>
              <a:t>命令使用别名</a:t>
            </a:r>
          </a:p>
          <a:p>
            <a:r>
              <a:rPr lang="en-US" altLang="zh-CN" dirty="0" smtClean="0"/>
              <a:t>yum-security</a:t>
            </a:r>
            <a:r>
              <a:rPr lang="zh-CN" altLang="en-US" dirty="0" smtClean="0"/>
              <a:t>：为</a:t>
            </a:r>
            <a:r>
              <a:rPr lang="en-US" altLang="zh-CN" dirty="0" smtClean="0"/>
              <a:t>YUM</a:t>
            </a:r>
            <a:r>
              <a:rPr lang="zh-CN" altLang="en-US" dirty="0" smtClean="0"/>
              <a:t>提供安全过滤器</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106</a:t>
            </a:fld>
            <a:endParaRPr lang="en-US" altLang="zh-CN"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YUM</a:t>
            </a:r>
            <a:r>
              <a:rPr lang="zh-CN" altLang="en-US" dirty="0" smtClean="0"/>
              <a:t>仓库和镜像站点</a:t>
            </a:r>
            <a:endParaRPr lang="zh-CN" altLang="en-US" dirty="0"/>
          </a:p>
        </p:txBody>
      </p:sp>
      <p:sp>
        <p:nvSpPr>
          <p:cNvPr id="3" name="文本占位符 2"/>
          <p:cNvSpPr>
            <a:spLocks noGrp="1"/>
          </p:cNvSpPr>
          <p:nvPr>
            <p:ph type="body" idx="1"/>
          </p:nvPr>
        </p:nvSpPr>
        <p:spPr/>
        <p:txBody>
          <a:bodyPr/>
          <a:lstStyle/>
          <a:p>
            <a:endParaRPr lang="zh-CN" altLang="en-US"/>
          </a:p>
        </p:txBody>
      </p:sp>
      <p:sp>
        <p:nvSpPr>
          <p:cNvPr id="4" name="日期占位符 3"/>
          <p:cNvSpPr>
            <a:spLocks noGrp="1"/>
          </p:cNvSpPr>
          <p:nvPr>
            <p:ph type="dt" sz="half" idx="10"/>
          </p:nvPr>
        </p:nvSpPr>
        <p:spPr/>
        <p:txBody>
          <a:bodyPr/>
          <a:lstStyle/>
          <a:p>
            <a:fld id="{B8C40DAD-E20B-41EC-B788-3EAE527B1E0B}" type="datetime2">
              <a:rPr lang="zh-CN" altLang="en-US" smtClean="0"/>
              <a:pPr/>
              <a:t>2016年7月14日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107</a:t>
            </a:fld>
            <a:endParaRPr lang="en-US" altLang="zh-CN"/>
          </a:p>
        </p:txBody>
      </p:sp>
      <p:sp>
        <p:nvSpPr>
          <p:cNvPr id="6" name="页脚占位符 5"/>
          <p:cNvSpPr>
            <a:spLocks noGrp="1"/>
          </p:cNvSpPr>
          <p:nvPr>
            <p:ph type="ftr" sz="quarter" idx="12"/>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YUM</a:t>
            </a:r>
            <a:r>
              <a:rPr lang="zh-CN" altLang="en-US" dirty="0" smtClean="0"/>
              <a:t>仓库</a:t>
            </a:r>
            <a:endParaRPr lang="zh-CN" altLang="en-US" dirty="0"/>
          </a:p>
        </p:txBody>
      </p:sp>
      <p:sp>
        <p:nvSpPr>
          <p:cNvPr id="3" name="内容占位符 2"/>
          <p:cNvSpPr>
            <a:spLocks noGrp="1"/>
          </p:cNvSpPr>
          <p:nvPr>
            <p:ph idx="1"/>
          </p:nvPr>
        </p:nvSpPr>
        <p:spPr/>
        <p:txBody>
          <a:bodyPr/>
          <a:lstStyle/>
          <a:p>
            <a:r>
              <a:rPr lang="en-US" altLang="zh-CN" sz="2400" dirty="0" smtClean="0"/>
              <a:t>YUM</a:t>
            </a:r>
            <a:r>
              <a:rPr lang="zh-CN" altLang="en-US" sz="2400" dirty="0" smtClean="0"/>
              <a:t>仓库（</a:t>
            </a:r>
            <a:r>
              <a:rPr lang="en-US" altLang="zh-CN" sz="2400" dirty="0" smtClean="0"/>
              <a:t>repository</a:t>
            </a:r>
            <a:r>
              <a:rPr lang="zh-CN" altLang="en-US" sz="2400" dirty="0" smtClean="0"/>
              <a:t>）亦称“更新源”。</a:t>
            </a:r>
          </a:p>
          <a:p>
            <a:r>
              <a:rPr lang="zh-CN" altLang="en-US" sz="2400" dirty="0" smtClean="0"/>
              <a:t>一个</a:t>
            </a:r>
            <a:r>
              <a:rPr lang="en-US" altLang="zh-CN" sz="2400" dirty="0" smtClean="0"/>
              <a:t>YUM</a:t>
            </a:r>
            <a:r>
              <a:rPr lang="zh-CN" altLang="en-US" sz="2400" dirty="0" smtClean="0"/>
              <a:t>软件仓库就是一个包含了仓库数据的存放众多</a:t>
            </a:r>
            <a:r>
              <a:rPr lang="en-US" altLang="zh-CN" sz="2400" dirty="0" smtClean="0"/>
              <a:t>RPM</a:t>
            </a:r>
            <a:r>
              <a:rPr lang="zh-CN" altLang="en-US" sz="2400" dirty="0" smtClean="0"/>
              <a:t>文件的目录。</a:t>
            </a:r>
          </a:p>
          <a:p>
            <a:r>
              <a:rPr lang="en-US" altLang="zh-CN" sz="2400" dirty="0" smtClean="0"/>
              <a:t>YUM</a:t>
            </a:r>
            <a:r>
              <a:rPr lang="zh-CN" altLang="en-US" sz="2400" dirty="0" smtClean="0"/>
              <a:t>仓库数据通常存放在名为“</a:t>
            </a:r>
            <a:r>
              <a:rPr lang="en-US" altLang="zh-CN" sz="2400" dirty="0" err="1" smtClean="0"/>
              <a:t>repodata</a:t>
            </a:r>
            <a:r>
              <a:rPr lang="en-US" altLang="zh-CN" sz="2400" dirty="0" smtClean="0"/>
              <a:t>”</a:t>
            </a:r>
            <a:r>
              <a:rPr lang="zh-CN" altLang="en-US" sz="2400" dirty="0" smtClean="0"/>
              <a:t>的子目录中。</a:t>
            </a:r>
          </a:p>
          <a:p>
            <a:r>
              <a:rPr lang="en-US" altLang="zh-CN" sz="2400" dirty="0" smtClean="0"/>
              <a:t>YUM</a:t>
            </a:r>
            <a:r>
              <a:rPr lang="zh-CN" altLang="en-US" sz="2400" dirty="0" smtClean="0"/>
              <a:t>客户通过访问</a:t>
            </a:r>
            <a:r>
              <a:rPr lang="en-US" altLang="zh-CN" sz="2400" dirty="0" smtClean="0"/>
              <a:t>YUM</a:t>
            </a:r>
            <a:r>
              <a:rPr lang="zh-CN" altLang="en-US" sz="2400" dirty="0" smtClean="0"/>
              <a:t>仓库数据进行分析并完成查询、安装、更新等操作。</a:t>
            </a:r>
          </a:p>
          <a:p>
            <a:pPr lvl="1"/>
            <a:r>
              <a:rPr lang="en-US" altLang="zh-CN" sz="2000" dirty="0" smtClean="0"/>
              <a:t>YUM</a:t>
            </a:r>
            <a:r>
              <a:rPr lang="zh-CN" altLang="en-US" sz="2000" dirty="0" smtClean="0"/>
              <a:t>客户可以使用</a:t>
            </a:r>
            <a:r>
              <a:rPr lang="en-US" altLang="zh-CN" sz="2000" dirty="0" smtClean="0"/>
              <a:t>http://</a:t>
            </a:r>
            <a:r>
              <a:rPr lang="zh-CN" altLang="en-US" sz="2000" dirty="0" smtClean="0"/>
              <a:t>、</a:t>
            </a:r>
            <a:r>
              <a:rPr lang="en-US" altLang="zh-CN" sz="2000" dirty="0" smtClean="0"/>
              <a:t>ftp:// </a:t>
            </a:r>
            <a:r>
              <a:rPr lang="zh-CN" altLang="en-US" sz="2000" dirty="0" smtClean="0"/>
              <a:t>或</a:t>
            </a:r>
            <a:r>
              <a:rPr lang="en-US" altLang="zh-CN" sz="2000" dirty="0" smtClean="0"/>
              <a:t>file://</a:t>
            </a:r>
            <a:r>
              <a:rPr lang="zh-CN" altLang="en-US" sz="2000" dirty="0" smtClean="0"/>
              <a:t>（本地文件）协议访问</a:t>
            </a:r>
            <a:r>
              <a:rPr lang="en-US" altLang="zh-CN" sz="2000" dirty="0" smtClean="0"/>
              <a:t>YUM</a:t>
            </a:r>
            <a:r>
              <a:rPr lang="zh-CN" altLang="en-US" sz="2000" dirty="0" smtClean="0"/>
              <a:t>仓库。</a:t>
            </a:r>
          </a:p>
          <a:p>
            <a:pPr lvl="1"/>
            <a:r>
              <a:rPr lang="en-US" altLang="zh-CN" sz="2000" dirty="0" smtClean="0"/>
              <a:t>YUM</a:t>
            </a:r>
            <a:r>
              <a:rPr lang="zh-CN" altLang="en-US" sz="2000" dirty="0" smtClean="0"/>
              <a:t>客户可以使用官方和第三方提供的众多</a:t>
            </a:r>
            <a:r>
              <a:rPr lang="en-US" altLang="zh-CN" sz="2000" dirty="0" smtClean="0"/>
              <a:t>YUM</a:t>
            </a:r>
            <a:r>
              <a:rPr lang="zh-CN" altLang="en-US" sz="2000" dirty="0" smtClean="0"/>
              <a:t>仓库更新系统。</a:t>
            </a:r>
          </a:p>
          <a:p>
            <a:r>
              <a:rPr lang="en-US" altLang="zh-CN" sz="2400" dirty="0" err="1" smtClean="0"/>
              <a:t>createrepo</a:t>
            </a:r>
            <a:r>
              <a:rPr lang="zh-CN" altLang="en-US" sz="2400" dirty="0" smtClean="0"/>
              <a:t>、</a:t>
            </a:r>
            <a:r>
              <a:rPr lang="en-US" altLang="zh-CN" sz="2400" dirty="0" smtClean="0"/>
              <a:t>yum-</a:t>
            </a:r>
            <a:r>
              <a:rPr lang="en-US" altLang="zh-CN" sz="2400" dirty="0" err="1" smtClean="0"/>
              <a:t>utils</a:t>
            </a:r>
            <a:r>
              <a:rPr lang="zh-CN" altLang="en-US" sz="2400" dirty="0" smtClean="0"/>
              <a:t>等软件包（默认未安装）中提供了</a:t>
            </a:r>
            <a:r>
              <a:rPr lang="en-US" altLang="zh-CN" sz="2400" dirty="0" smtClean="0"/>
              <a:t>YUM</a:t>
            </a:r>
            <a:r>
              <a:rPr lang="zh-CN" altLang="en-US" sz="2400" dirty="0" smtClean="0"/>
              <a:t>仓库管理工具。</a:t>
            </a:r>
            <a:endParaRPr lang="zh-CN" altLang="en-US" sz="24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108</a:t>
            </a:fld>
            <a:endParaRPr lang="en-US" altLang="zh-CN"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CentOS</a:t>
            </a:r>
            <a:r>
              <a:rPr lang="en-US" altLang="zh-CN" dirty="0" smtClean="0"/>
              <a:t> </a:t>
            </a:r>
            <a:r>
              <a:rPr lang="zh-CN" altLang="en-US" dirty="0" smtClean="0"/>
              <a:t>的镜像站点</a:t>
            </a:r>
            <a:endParaRPr lang="zh-CN" altLang="en-US" dirty="0"/>
          </a:p>
        </p:txBody>
      </p:sp>
      <p:sp>
        <p:nvSpPr>
          <p:cNvPr id="3" name="内容占位符 2"/>
          <p:cNvSpPr>
            <a:spLocks noGrp="1"/>
          </p:cNvSpPr>
          <p:nvPr>
            <p:ph idx="1"/>
          </p:nvPr>
        </p:nvSpPr>
        <p:spPr>
          <a:xfrm>
            <a:off x="457200" y="1340768"/>
            <a:ext cx="8229600" cy="4790157"/>
          </a:xfrm>
        </p:spPr>
        <p:txBody>
          <a:bodyPr/>
          <a:lstStyle/>
          <a:p>
            <a:r>
              <a:rPr lang="en-US" altLang="zh-CN" sz="2400" dirty="0" err="1" smtClean="0"/>
              <a:t>CentOS</a:t>
            </a:r>
            <a:r>
              <a:rPr lang="en-US" altLang="zh-CN" sz="2400" dirty="0" smtClean="0"/>
              <a:t> </a:t>
            </a:r>
            <a:r>
              <a:rPr lang="zh-CN" altLang="en-US" sz="2400" dirty="0" smtClean="0"/>
              <a:t>的 </a:t>
            </a:r>
            <a:r>
              <a:rPr lang="en-US" altLang="zh-CN" sz="2400" dirty="0" smtClean="0"/>
              <a:t>YUM</a:t>
            </a:r>
            <a:r>
              <a:rPr lang="zh-CN" altLang="en-US" sz="2400" dirty="0" smtClean="0"/>
              <a:t>仓库 位于 </a:t>
            </a:r>
            <a:r>
              <a:rPr lang="en-US" altLang="zh-CN" sz="2400" dirty="0" err="1" smtClean="0"/>
              <a:t>CentOS</a:t>
            </a:r>
            <a:r>
              <a:rPr lang="en-US" altLang="zh-CN" sz="2400" dirty="0" smtClean="0"/>
              <a:t> </a:t>
            </a:r>
            <a:r>
              <a:rPr lang="zh-CN" altLang="en-US" sz="2400" dirty="0" smtClean="0"/>
              <a:t>的镜像站点。</a:t>
            </a:r>
            <a:endParaRPr lang="en-US" altLang="zh-CN" sz="2400" dirty="0" smtClean="0"/>
          </a:p>
          <a:p>
            <a:r>
              <a:rPr lang="zh-CN" altLang="en-US" sz="2400" dirty="0" smtClean="0"/>
              <a:t>用 </a:t>
            </a:r>
            <a:r>
              <a:rPr lang="en-US" altLang="zh-CN" sz="2400" dirty="0" smtClean="0"/>
              <a:t>yum </a:t>
            </a:r>
            <a:r>
              <a:rPr lang="zh-CN" altLang="en-US" sz="2400" dirty="0" smtClean="0"/>
              <a:t>命令可以通过 </a:t>
            </a:r>
            <a:r>
              <a:rPr lang="en-US" altLang="zh-CN" sz="2400" dirty="0" smtClean="0"/>
              <a:t>FTP </a:t>
            </a:r>
            <a:r>
              <a:rPr lang="zh-CN" altLang="en-US" sz="2400" dirty="0" smtClean="0"/>
              <a:t>或 </a:t>
            </a:r>
            <a:r>
              <a:rPr lang="en-US" altLang="zh-CN" sz="2400" dirty="0" smtClean="0"/>
              <a:t>HTTP </a:t>
            </a:r>
            <a:r>
              <a:rPr lang="zh-CN" altLang="en-US" sz="2400" dirty="0" smtClean="0"/>
              <a:t>访问远程 </a:t>
            </a:r>
            <a:r>
              <a:rPr lang="en-US" altLang="zh-CN" sz="2400" dirty="0" smtClean="0"/>
              <a:t>YUM</a:t>
            </a:r>
            <a:r>
              <a:rPr lang="zh-CN" altLang="en-US" sz="2400" dirty="0" smtClean="0"/>
              <a:t>仓库。</a:t>
            </a:r>
            <a:endParaRPr lang="en-US" altLang="zh-CN" sz="2400" dirty="0" smtClean="0"/>
          </a:p>
          <a:p>
            <a:r>
              <a:rPr lang="zh-CN" altLang="en-US" sz="2400" dirty="0" smtClean="0"/>
              <a:t>镜像站点的第一级目录是发行版本号，如 </a:t>
            </a:r>
            <a:r>
              <a:rPr lang="en-US" altLang="zh-CN" sz="2400" dirty="0" smtClean="0"/>
              <a:t>3</a:t>
            </a:r>
            <a:r>
              <a:rPr lang="zh-CN" altLang="en-US" sz="2400" dirty="0" smtClean="0"/>
              <a:t>、</a:t>
            </a:r>
            <a:r>
              <a:rPr lang="en-US" altLang="zh-CN" sz="2400" dirty="0" smtClean="0"/>
              <a:t>4</a:t>
            </a:r>
            <a:r>
              <a:rPr lang="zh-CN" altLang="en-US" sz="2400" dirty="0" smtClean="0"/>
              <a:t>、</a:t>
            </a:r>
            <a:r>
              <a:rPr lang="en-US" altLang="zh-CN" sz="2400" dirty="0" smtClean="0"/>
              <a:t>5</a:t>
            </a:r>
            <a:r>
              <a:rPr lang="zh-CN" altLang="en-US" sz="2400" dirty="0" smtClean="0"/>
              <a:t>、</a:t>
            </a:r>
            <a:r>
              <a:rPr lang="en-US" altLang="zh-CN" sz="2400" dirty="0" smtClean="0"/>
              <a:t>6 </a:t>
            </a:r>
            <a:r>
              <a:rPr lang="zh-CN" altLang="en-US" sz="2400" dirty="0" smtClean="0"/>
              <a:t>等。</a:t>
            </a:r>
            <a:endParaRPr lang="en-US" altLang="zh-CN" sz="2400" dirty="0" smtClean="0"/>
          </a:p>
          <a:p>
            <a:r>
              <a:rPr lang="en-US" altLang="zh-CN" sz="2400" dirty="0" err="1" smtClean="0"/>
              <a:t>CentOS</a:t>
            </a:r>
            <a:r>
              <a:rPr lang="en-US" altLang="zh-CN" sz="2400" dirty="0" smtClean="0"/>
              <a:t> </a:t>
            </a:r>
            <a:r>
              <a:rPr lang="zh-CN" altLang="en-US" sz="2400" dirty="0" smtClean="0"/>
              <a:t>镜像站点的版本号为</a:t>
            </a:r>
            <a:r>
              <a:rPr lang="en-US" altLang="zh-CN" sz="2400" dirty="0" smtClean="0"/>
              <a:t>6</a:t>
            </a:r>
            <a:r>
              <a:rPr lang="zh-CN" altLang="en-US" sz="2400" dirty="0" smtClean="0"/>
              <a:t>的</a:t>
            </a:r>
            <a:r>
              <a:rPr lang="en-US" altLang="zh-CN" sz="2400" dirty="0" smtClean="0"/>
              <a:t>YUM</a:t>
            </a:r>
            <a:r>
              <a:rPr lang="zh-CN" altLang="en-US" sz="2400" dirty="0" smtClean="0"/>
              <a:t>仓库。</a:t>
            </a:r>
            <a:endParaRPr lang="en-US" altLang="zh-CN" sz="2400" dirty="0" smtClean="0"/>
          </a:p>
          <a:p>
            <a:pPr lvl="1"/>
            <a:r>
              <a:rPr lang="en-US" altLang="zh-CN" sz="2000" dirty="0" err="1" smtClean="0">
                <a:solidFill>
                  <a:schemeClr val="accent6">
                    <a:lumMod val="75000"/>
                  </a:schemeClr>
                </a:solidFill>
              </a:rPr>
              <a:t>os</a:t>
            </a:r>
            <a:r>
              <a:rPr lang="en-US" altLang="zh-CN" sz="2000" dirty="0" smtClean="0"/>
              <a:t>/</a:t>
            </a:r>
            <a:r>
              <a:rPr lang="zh-CN" altLang="en-US" sz="2000" dirty="0" smtClean="0"/>
              <a:t>：发行版（</a:t>
            </a:r>
            <a:r>
              <a:rPr lang="en-US" altLang="zh-CN" sz="2000" dirty="0" smtClean="0"/>
              <a:t>distributions</a:t>
            </a:r>
            <a:r>
              <a:rPr lang="zh-CN" altLang="en-US" sz="2000" dirty="0" smtClean="0"/>
              <a:t>）的</a:t>
            </a:r>
            <a:r>
              <a:rPr lang="en-US" altLang="zh-CN" sz="2000" dirty="0" smtClean="0"/>
              <a:t>base</a:t>
            </a:r>
            <a:r>
              <a:rPr lang="zh-CN" altLang="en-US" sz="2000" dirty="0" smtClean="0"/>
              <a:t>仓库</a:t>
            </a:r>
          </a:p>
          <a:p>
            <a:pPr lvl="1"/>
            <a:r>
              <a:rPr lang="en-US" altLang="zh-CN" sz="2000" dirty="0" smtClean="0">
                <a:solidFill>
                  <a:schemeClr val="accent6">
                    <a:lumMod val="75000"/>
                  </a:schemeClr>
                </a:solidFill>
              </a:rPr>
              <a:t>updates</a:t>
            </a:r>
            <a:r>
              <a:rPr lang="en-US" altLang="zh-CN" sz="2000" dirty="0" smtClean="0"/>
              <a:t>/</a:t>
            </a:r>
            <a:r>
              <a:rPr lang="zh-CN" altLang="en-US" sz="2000" dirty="0" smtClean="0"/>
              <a:t>：</a:t>
            </a:r>
            <a:r>
              <a:rPr lang="en-US" altLang="zh-CN" sz="2000" dirty="0" smtClean="0"/>
              <a:t>updates </a:t>
            </a:r>
            <a:r>
              <a:rPr lang="zh-CN" altLang="en-US" sz="2000" dirty="0" smtClean="0"/>
              <a:t>仓库</a:t>
            </a:r>
          </a:p>
          <a:p>
            <a:pPr lvl="1"/>
            <a:r>
              <a:rPr lang="en-US" altLang="zh-CN" sz="2000" dirty="0" smtClean="0">
                <a:solidFill>
                  <a:schemeClr val="accent6">
                    <a:lumMod val="75000"/>
                  </a:schemeClr>
                </a:solidFill>
              </a:rPr>
              <a:t>SCL</a:t>
            </a:r>
            <a:r>
              <a:rPr lang="en-US" altLang="zh-CN" sz="2000" dirty="0" smtClean="0"/>
              <a:t>/</a:t>
            </a:r>
            <a:r>
              <a:rPr lang="zh-CN" altLang="en-US" sz="2000" dirty="0" smtClean="0"/>
              <a:t>：</a:t>
            </a:r>
            <a:r>
              <a:rPr lang="en-US" altLang="zh-CN" sz="2000" dirty="0" smtClean="0"/>
              <a:t>SCL(The Software Collections)</a:t>
            </a:r>
            <a:r>
              <a:rPr lang="zh-CN" altLang="en-US" sz="2000" dirty="0" smtClean="0"/>
              <a:t>仓库</a:t>
            </a:r>
          </a:p>
          <a:p>
            <a:pPr lvl="1"/>
            <a:r>
              <a:rPr lang="en-US" altLang="zh-CN" sz="2000" dirty="0" err="1" smtClean="0">
                <a:solidFill>
                  <a:schemeClr val="accent6">
                    <a:lumMod val="75000"/>
                  </a:schemeClr>
                </a:solidFill>
              </a:rPr>
              <a:t>centosplus</a:t>
            </a:r>
            <a:r>
              <a:rPr lang="en-US" altLang="zh-CN" sz="2000" dirty="0" smtClean="0"/>
              <a:t>/</a:t>
            </a:r>
            <a:r>
              <a:rPr lang="zh-CN" altLang="en-US" sz="2000" dirty="0" smtClean="0"/>
              <a:t>：</a:t>
            </a:r>
            <a:r>
              <a:rPr lang="en-US" altLang="zh-CN" sz="2000" dirty="0" err="1" smtClean="0"/>
              <a:t>centosplus</a:t>
            </a:r>
            <a:r>
              <a:rPr lang="en-US" altLang="zh-CN" sz="2000" dirty="0" smtClean="0"/>
              <a:t> </a:t>
            </a:r>
            <a:r>
              <a:rPr lang="zh-CN" altLang="en-US" sz="2000" dirty="0" smtClean="0"/>
              <a:t>仓库</a:t>
            </a:r>
          </a:p>
          <a:p>
            <a:pPr lvl="1"/>
            <a:r>
              <a:rPr lang="en-US" altLang="zh-CN" sz="2000" dirty="0" smtClean="0">
                <a:solidFill>
                  <a:schemeClr val="accent6">
                    <a:lumMod val="75000"/>
                  </a:schemeClr>
                </a:solidFill>
              </a:rPr>
              <a:t>extras</a:t>
            </a:r>
            <a:r>
              <a:rPr lang="en-US" altLang="zh-CN" sz="2000" dirty="0" smtClean="0"/>
              <a:t>/</a:t>
            </a:r>
            <a:r>
              <a:rPr lang="zh-CN" altLang="en-US" sz="2000" dirty="0" smtClean="0"/>
              <a:t>：</a:t>
            </a:r>
            <a:r>
              <a:rPr lang="en-US" altLang="zh-CN" sz="2000" dirty="0" smtClean="0"/>
              <a:t>extras </a:t>
            </a:r>
            <a:r>
              <a:rPr lang="zh-CN" altLang="en-US" sz="2000" dirty="0" smtClean="0"/>
              <a:t>仓库</a:t>
            </a:r>
          </a:p>
          <a:p>
            <a:pPr lvl="1"/>
            <a:r>
              <a:rPr lang="en-US" altLang="zh-CN" sz="2000" dirty="0" err="1" smtClean="0">
                <a:solidFill>
                  <a:schemeClr val="accent6">
                    <a:lumMod val="75000"/>
                  </a:schemeClr>
                </a:solidFill>
              </a:rPr>
              <a:t>fasttrack</a:t>
            </a:r>
            <a:r>
              <a:rPr lang="en-US" altLang="zh-CN" sz="2000" dirty="0" smtClean="0"/>
              <a:t>/</a:t>
            </a:r>
            <a:r>
              <a:rPr lang="zh-CN" altLang="en-US" sz="2000" dirty="0" smtClean="0"/>
              <a:t>：</a:t>
            </a:r>
            <a:r>
              <a:rPr lang="en-US" altLang="zh-CN" sz="2000" dirty="0" err="1" smtClean="0"/>
              <a:t>fasttrack</a:t>
            </a:r>
            <a:r>
              <a:rPr lang="en-US" altLang="zh-CN" sz="2000" dirty="0" smtClean="0"/>
              <a:t> </a:t>
            </a:r>
            <a:r>
              <a:rPr lang="zh-CN" altLang="en-US" sz="2000" dirty="0" smtClean="0"/>
              <a:t>仓库</a:t>
            </a:r>
          </a:p>
          <a:p>
            <a:pPr lvl="1"/>
            <a:r>
              <a:rPr lang="en-US" altLang="zh-CN" sz="2000" dirty="0" err="1" smtClean="0">
                <a:solidFill>
                  <a:schemeClr val="accent6">
                    <a:lumMod val="75000"/>
                  </a:schemeClr>
                </a:solidFill>
              </a:rPr>
              <a:t>isos</a:t>
            </a:r>
            <a:r>
              <a:rPr lang="en-US" altLang="zh-CN" sz="2000" dirty="0" smtClean="0"/>
              <a:t>/</a:t>
            </a:r>
            <a:r>
              <a:rPr lang="zh-CN" altLang="en-US" sz="2000" dirty="0" smtClean="0"/>
              <a:t>：本目录包含发行版的 </a:t>
            </a:r>
            <a:r>
              <a:rPr lang="en-US" altLang="zh-CN" sz="2000" dirty="0" smtClean="0"/>
              <a:t>CD/ DVD </a:t>
            </a:r>
            <a:r>
              <a:rPr lang="en-US" altLang="zh-CN" sz="2000" dirty="0" err="1" smtClean="0"/>
              <a:t>isos</a:t>
            </a:r>
            <a:r>
              <a:rPr lang="en-US" altLang="zh-CN" sz="2000" dirty="0" smtClean="0"/>
              <a:t> </a:t>
            </a:r>
            <a:r>
              <a:rPr lang="zh-CN" altLang="en-US" sz="2000" dirty="0" smtClean="0"/>
              <a:t>下载文件</a:t>
            </a:r>
            <a:endParaRPr lang="en-US" altLang="zh-CN" sz="2000" dirty="0" smtClean="0"/>
          </a:p>
          <a:p>
            <a:pPr lvl="1"/>
            <a:endParaRPr lang="zh-CN" altLang="en-US" sz="2000" dirty="0" smtClean="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109</a:t>
            </a:fld>
            <a:endParaRPr lang="en-US" altLang="zh-CN" dirty="0"/>
          </a:p>
        </p:txBody>
      </p:sp>
      <p:sp>
        <p:nvSpPr>
          <p:cNvPr id="7" name="矩形 6"/>
          <p:cNvSpPr/>
          <p:nvPr/>
        </p:nvSpPr>
        <p:spPr>
          <a:xfrm>
            <a:off x="395536" y="5733256"/>
            <a:ext cx="8280920"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http://wiki.centos.org/AdditionalResources/Repositories</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禁用一致的网络设备名</a:t>
            </a:r>
            <a:endParaRPr lang="zh-CN" altLang="en-US" dirty="0"/>
          </a:p>
        </p:txBody>
      </p:sp>
      <p:sp>
        <p:nvSpPr>
          <p:cNvPr id="3" name="内容占位符 2"/>
          <p:cNvSpPr>
            <a:spLocks noGrp="1"/>
          </p:cNvSpPr>
          <p:nvPr>
            <p:ph idx="1"/>
          </p:nvPr>
        </p:nvSpPr>
        <p:spPr/>
        <p:txBody>
          <a:bodyPr/>
          <a:lstStyle/>
          <a:p>
            <a:r>
              <a:rPr lang="zh-CN" altLang="en-US" dirty="0" smtClean="0"/>
              <a:t>方法</a:t>
            </a:r>
            <a:r>
              <a:rPr lang="en-US" altLang="zh-CN" dirty="0" smtClean="0"/>
              <a:t>1</a:t>
            </a:r>
          </a:p>
          <a:p>
            <a:pPr marL="344487" lvl="1" indent="0">
              <a:buNone/>
            </a:pPr>
            <a:r>
              <a:rPr lang="en-US" altLang="zh-CN" dirty="0"/>
              <a:t>ln -s  /dev/null  /</a:t>
            </a:r>
            <a:r>
              <a:rPr lang="en-US" altLang="zh-CN" dirty="0" err="1"/>
              <a:t>etc</a:t>
            </a:r>
            <a:r>
              <a:rPr lang="en-US" altLang="zh-CN" dirty="0"/>
              <a:t>/</a:t>
            </a:r>
            <a:r>
              <a:rPr lang="en-US" altLang="zh-CN" dirty="0" err="1"/>
              <a:t>udev</a:t>
            </a:r>
            <a:r>
              <a:rPr lang="en-US" altLang="zh-CN" dirty="0"/>
              <a:t>/</a:t>
            </a:r>
            <a:r>
              <a:rPr lang="en-US" altLang="zh-CN" dirty="0" err="1"/>
              <a:t>rules.d</a:t>
            </a:r>
            <a:r>
              <a:rPr lang="en-US" altLang="zh-CN" dirty="0"/>
              <a:t>/80-net-name-slot.rules</a:t>
            </a:r>
          </a:p>
          <a:p>
            <a:r>
              <a:rPr lang="zh-CN" altLang="en-US" dirty="0" smtClean="0"/>
              <a:t>方法</a:t>
            </a:r>
            <a:r>
              <a:rPr lang="en-US" altLang="zh-CN" dirty="0" smtClean="0"/>
              <a:t>2</a:t>
            </a:r>
          </a:p>
          <a:p>
            <a:pPr marL="344487" lvl="1" indent="0">
              <a:buNone/>
            </a:pPr>
            <a:r>
              <a:rPr lang="en-US" altLang="zh-CN" dirty="0"/>
              <a:t>grubby --update-kernel=ALL --</a:t>
            </a:r>
            <a:r>
              <a:rPr lang="en-US" altLang="zh-CN" dirty="0" err="1" smtClean="0"/>
              <a:t>args</a:t>
            </a:r>
            <a:r>
              <a:rPr lang="en-US" altLang="zh-CN" dirty="0" smtClean="0"/>
              <a:t>=</a:t>
            </a:r>
            <a:r>
              <a:rPr lang="en-US" altLang="zh-CN" dirty="0" err="1" smtClean="0"/>
              <a:t>net.ifnames</a:t>
            </a:r>
            <a:r>
              <a:rPr lang="en-US" altLang="zh-CN" dirty="0" smtClean="0"/>
              <a:t>=0</a:t>
            </a:r>
          </a:p>
          <a:p>
            <a:pPr marL="344487" lvl="1" indent="0">
              <a:buNone/>
            </a:pPr>
            <a:endParaRPr lang="en-US" altLang="zh-CN" dirty="0"/>
          </a:p>
          <a:p>
            <a:r>
              <a:rPr lang="zh-CN" altLang="zh-CN" dirty="0"/>
              <a:t>无论使用哪种方法，执行上面的命令之后需要重新启动系统。</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11</a:t>
            </a:fld>
            <a:endParaRPr lang="en-US" altLang="zh-CN" dirty="0"/>
          </a:p>
        </p:txBody>
      </p:sp>
    </p:spTree>
    <p:extLst>
      <p:ext uri="{BB962C8B-B14F-4D97-AF65-F5344CB8AC3E}">
        <p14:creationId xmlns="" xmlns:p14="http://schemas.microsoft.com/office/powerpoint/2010/main" val="1955524984"/>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CentOS</a:t>
            </a:r>
            <a:r>
              <a:rPr lang="en-US" altLang="zh-CN" dirty="0" smtClean="0"/>
              <a:t> </a:t>
            </a:r>
            <a:r>
              <a:rPr lang="zh-CN" altLang="en-US" dirty="0" smtClean="0"/>
              <a:t>仓库的目录结构</a:t>
            </a:r>
            <a:endParaRPr lang="zh-CN" altLang="en-US" dirty="0"/>
          </a:p>
        </p:txBody>
      </p:sp>
      <p:sp>
        <p:nvSpPr>
          <p:cNvPr id="3" name="内容占位符 2"/>
          <p:cNvSpPr>
            <a:spLocks noGrp="1"/>
          </p:cNvSpPr>
          <p:nvPr>
            <p:ph idx="1"/>
          </p:nvPr>
        </p:nvSpPr>
        <p:spPr>
          <a:xfrm>
            <a:off x="457200" y="1556792"/>
            <a:ext cx="8229600" cy="4574133"/>
          </a:xfrm>
        </p:spPr>
        <p:txBody>
          <a:bodyPr/>
          <a:lstStyle/>
          <a:p>
            <a:pPr>
              <a:buNone/>
            </a:pPr>
            <a:r>
              <a:rPr lang="en-US" altLang="zh-CN" sz="2000" dirty="0" smtClean="0">
                <a:latin typeface="Microsoft Sans Serif" pitchFamily="34" charset="0"/>
                <a:cs typeface="Microsoft Sans Serif" pitchFamily="34" charset="0"/>
              </a:rPr>
              <a:t>|-- i386				 # Intel 32</a:t>
            </a:r>
            <a:r>
              <a:rPr lang="zh-CN" altLang="en-US" sz="2000" dirty="0" smtClean="0">
                <a:latin typeface="Microsoft Sans Serif" pitchFamily="34" charset="0"/>
                <a:cs typeface="Microsoft Sans Serif" pitchFamily="34" charset="0"/>
              </a:rPr>
              <a:t>位平台目录</a:t>
            </a:r>
          </a:p>
          <a:p>
            <a:pPr>
              <a:buNone/>
            </a:pPr>
            <a:r>
              <a:rPr lang="en-US" altLang="zh-CN" sz="2000" dirty="0" smtClean="0">
                <a:latin typeface="Microsoft Sans Serif" pitchFamily="34" charset="0"/>
                <a:cs typeface="Microsoft Sans Serif" pitchFamily="34" charset="0"/>
              </a:rPr>
              <a:t>|   |-- Packages/			 # Intel 32</a:t>
            </a:r>
            <a:r>
              <a:rPr lang="zh-CN" altLang="en-US" sz="2000" dirty="0" smtClean="0">
                <a:latin typeface="Microsoft Sans Serif" pitchFamily="34" charset="0"/>
                <a:cs typeface="Microsoft Sans Serif" pitchFamily="34" charset="0"/>
              </a:rPr>
              <a:t>位平台的</a:t>
            </a:r>
            <a:r>
              <a:rPr lang="en-US" altLang="zh-CN" sz="2000" dirty="0" smtClean="0">
                <a:latin typeface="Microsoft Sans Serif" pitchFamily="34" charset="0"/>
                <a:cs typeface="Microsoft Sans Serif" pitchFamily="34" charset="0"/>
              </a:rPr>
              <a:t>RPMS</a:t>
            </a:r>
            <a:r>
              <a:rPr lang="zh-CN" altLang="en-US" sz="2000" dirty="0" smtClean="0">
                <a:latin typeface="Microsoft Sans Serif" pitchFamily="34" charset="0"/>
                <a:cs typeface="Microsoft Sans Serif" pitchFamily="34" charset="0"/>
              </a:rPr>
              <a:t>目录</a:t>
            </a:r>
          </a:p>
          <a:p>
            <a:pPr>
              <a:buNone/>
            </a:pPr>
            <a:r>
              <a:rPr lang="en-US" altLang="zh-CN" sz="2000" dirty="0" smtClean="0">
                <a:latin typeface="Microsoft Sans Serif" pitchFamily="34" charset="0"/>
                <a:cs typeface="Microsoft Sans Serif" pitchFamily="34" charset="0"/>
              </a:rPr>
              <a:t>|   |   |-- *.i386.rpm		 # </a:t>
            </a:r>
            <a:r>
              <a:rPr lang="zh-CN" altLang="en-US" sz="2000" dirty="0" smtClean="0">
                <a:latin typeface="Microsoft Sans Serif" pitchFamily="34" charset="0"/>
                <a:cs typeface="Microsoft Sans Serif" pitchFamily="34" charset="0"/>
              </a:rPr>
              <a:t>在</a:t>
            </a:r>
            <a:r>
              <a:rPr lang="en-US" altLang="zh-CN" sz="2000" dirty="0" smtClean="0">
                <a:latin typeface="Microsoft Sans Serif" pitchFamily="34" charset="0"/>
                <a:cs typeface="Microsoft Sans Serif" pitchFamily="34" charset="0"/>
              </a:rPr>
              <a:t>Intel 32</a:t>
            </a:r>
            <a:r>
              <a:rPr lang="zh-CN" altLang="en-US" sz="2000" dirty="0" smtClean="0">
                <a:latin typeface="Microsoft Sans Serif" pitchFamily="34" charset="0"/>
                <a:cs typeface="Microsoft Sans Serif" pitchFamily="34" charset="0"/>
              </a:rPr>
              <a:t>位平台上编译的包文件</a:t>
            </a:r>
          </a:p>
          <a:p>
            <a:pPr>
              <a:buNone/>
            </a:pPr>
            <a:r>
              <a:rPr lang="en-US" altLang="zh-CN" sz="2000" dirty="0" smtClean="0">
                <a:latin typeface="Microsoft Sans Serif" pitchFamily="34" charset="0"/>
                <a:cs typeface="Microsoft Sans Serif" pitchFamily="34" charset="0"/>
              </a:rPr>
              <a:t>|   |   `-- *.</a:t>
            </a:r>
            <a:r>
              <a:rPr lang="en-US" altLang="zh-CN" sz="2000" dirty="0" err="1" smtClean="0">
                <a:latin typeface="Microsoft Sans Serif" pitchFamily="34" charset="0"/>
                <a:cs typeface="Microsoft Sans Serif" pitchFamily="34" charset="0"/>
              </a:rPr>
              <a:t>centos.noarch.rpm</a:t>
            </a:r>
            <a:r>
              <a:rPr lang="en-US" altLang="zh-CN" sz="2000" dirty="0" smtClean="0">
                <a:latin typeface="Microsoft Sans Serif" pitchFamily="34" charset="0"/>
                <a:cs typeface="Microsoft Sans Serif" pitchFamily="34" charset="0"/>
              </a:rPr>
              <a:t>	 # </a:t>
            </a:r>
            <a:r>
              <a:rPr lang="zh-CN" altLang="en-US" sz="2000" dirty="0" smtClean="0">
                <a:latin typeface="Microsoft Sans Serif" pitchFamily="34" charset="0"/>
                <a:cs typeface="Microsoft Sans Serif" pitchFamily="34" charset="0"/>
              </a:rPr>
              <a:t>与平台无关的已编译的包文件</a:t>
            </a:r>
          </a:p>
          <a:p>
            <a:pPr>
              <a:buNone/>
            </a:pPr>
            <a:r>
              <a:rPr lang="en-US" altLang="zh-CN" sz="2000" dirty="0" smtClean="0">
                <a:latin typeface="Microsoft Sans Serif" pitchFamily="34" charset="0"/>
                <a:cs typeface="Microsoft Sans Serif" pitchFamily="34" charset="0"/>
              </a:rPr>
              <a:t>|   `-- </a:t>
            </a:r>
            <a:r>
              <a:rPr lang="en-US" altLang="zh-CN" sz="2000" dirty="0" err="1" smtClean="0">
                <a:latin typeface="Microsoft Sans Serif" pitchFamily="34" charset="0"/>
                <a:cs typeface="Microsoft Sans Serif" pitchFamily="34" charset="0"/>
              </a:rPr>
              <a:t>repodata</a:t>
            </a:r>
            <a:r>
              <a:rPr lang="en-US" altLang="zh-CN" sz="2000" dirty="0" smtClean="0">
                <a:latin typeface="Microsoft Sans Serif" pitchFamily="34" charset="0"/>
                <a:cs typeface="Microsoft Sans Serif" pitchFamily="34" charset="0"/>
              </a:rPr>
              <a:t>/ 			 # Intel 32</a:t>
            </a:r>
            <a:r>
              <a:rPr lang="zh-CN" altLang="en-US" sz="2000" dirty="0" smtClean="0">
                <a:latin typeface="Microsoft Sans Serif" pitchFamily="34" charset="0"/>
                <a:cs typeface="Microsoft Sans Serif" pitchFamily="34" charset="0"/>
              </a:rPr>
              <a:t>位平台的索引文件</a:t>
            </a:r>
          </a:p>
          <a:p>
            <a:pPr>
              <a:buNone/>
            </a:pPr>
            <a:r>
              <a:rPr lang="en-US" altLang="zh-CN" sz="2000" dirty="0" smtClean="0">
                <a:latin typeface="Microsoft Sans Serif" pitchFamily="34" charset="0"/>
                <a:cs typeface="Microsoft Sans Serif" pitchFamily="34" charset="0"/>
              </a:rPr>
              <a:t>`-- x86_64 			 # 64</a:t>
            </a:r>
            <a:r>
              <a:rPr lang="zh-CN" altLang="en-US" sz="2000" dirty="0" smtClean="0">
                <a:latin typeface="Microsoft Sans Serif" pitchFamily="34" charset="0"/>
                <a:cs typeface="Microsoft Sans Serif" pitchFamily="34" charset="0"/>
              </a:rPr>
              <a:t>位平台目录</a:t>
            </a:r>
          </a:p>
          <a:p>
            <a:pPr>
              <a:buNone/>
            </a:pPr>
            <a:r>
              <a:rPr lang="zh-CN" altLang="en-US" sz="2000" dirty="0" smtClean="0">
                <a:latin typeface="Microsoft Sans Serif" pitchFamily="34" charset="0"/>
                <a:cs typeface="Microsoft Sans Serif" pitchFamily="34" charset="0"/>
              </a:rPr>
              <a:t>    </a:t>
            </a:r>
            <a:r>
              <a:rPr lang="en-US" altLang="zh-CN" sz="2000" dirty="0" smtClean="0">
                <a:latin typeface="Microsoft Sans Serif" pitchFamily="34" charset="0"/>
                <a:cs typeface="Microsoft Sans Serif" pitchFamily="34" charset="0"/>
              </a:rPr>
              <a:t>|-- Packages/			 # 64</a:t>
            </a:r>
            <a:r>
              <a:rPr lang="zh-CN" altLang="en-US" sz="2000" dirty="0" smtClean="0">
                <a:latin typeface="Microsoft Sans Serif" pitchFamily="34" charset="0"/>
                <a:cs typeface="Microsoft Sans Serif" pitchFamily="34" charset="0"/>
              </a:rPr>
              <a:t>位平台的</a:t>
            </a:r>
            <a:r>
              <a:rPr lang="en-US" altLang="zh-CN" sz="2000" dirty="0" smtClean="0">
                <a:latin typeface="Microsoft Sans Serif" pitchFamily="34" charset="0"/>
                <a:cs typeface="Microsoft Sans Serif" pitchFamily="34" charset="0"/>
              </a:rPr>
              <a:t>RPMS</a:t>
            </a:r>
            <a:r>
              <a:rPr lang="zh-CN" altLang="en-US" sz="2000" dirty="0" smtClean="0">
                <a:latin typeface="Microsoft Sans Serif" pitchFamily="34" charset="0"/>
                <a:cs typeface="Microsoft Sans Serif" pitchFamily="34" charset="0"/>
              </a:rPr>
              <a:t>目录</a:t>
            </a:r>
          </a:p>
          <a:p>
            <a:pPr>
              <a:buNone/>
            </a:pPr>
            <a:r>
              <a:rPr lang="zh-CN" altLang="en-US" sz="2000" dirty="0" smtClean="0">
                <a:latin typeface="Microsoft Sans Serif" pitchFamily="34" charset="0"/>
                <a:cs typeface="Microsoft Sans Serif" pitchFamily="34" charset="0"/>
              </a:rPr>
              <a:t>    </a:t>
            </a:r>
            <a:r>
              <a:rPr lang="en-US" altLang="zh-CN" sz="2000" dirty="0" smtClean="0">
                <a:latin typeface="Microsoft Sans Serif" pitchFamily="34" charset="0"/>
                <a:cs typeface="Microsoft Sans Serif" pitchFamily="34" charset="0"/>
              </a:rPr>
              <a:t>|   |-- *.x86_64.rpm 		 # </a:t>
            </a:r>
            <a:r>
              <a:rPr lang="zh-CN" altLang="en-US" sz="2000" dirty="0" smtClean="0">
                <a:latin typeface="Microsoft Sans Serif" pitchFamily="34" charset="0"/>
                <a:cs typeface="Microsoft Sans Serif" pitchFamily="34" charset="0"/>
              </a:rPr>
              <a:t>在</a:t>
            </a:r>
            <a:r>
              <a:rPr lang="en-US" altLang="zh-CN" sz="2000" dirty="0" smtClean="0">
                <a:latin typeface="Microsoft Sans Serif" pitchFamily="34" charset="0"/>
                <a:cs typeface="Microsoft Sans Serif" pitchFamily="34" charset="0"/>
              </a:rPr>
              <a:t>64</a:t>
            </a:r>
            <a:r>
              <a:rPr lang="zh-CN" altLang="en-US" sz="2000" dirty="0" smtClean="0">
                <a:latin typeface="Microsoft Sans Serif" pitchFamily="34" charset="0"/>
                <a:cs typeface="Microsoft Sans Serif" pitchFamily="34" charset="0"/>
              </a:rPr>
              <a:t>位平台上编译的包文件</a:t>
            </a:r>
          </a:p>
          <a:p>
            <a:pPr>
              <a:buNone/>
            </a:pPr>
            <a:r>
              <a:rPr lang="zh-CN" altLang="en-US" sz="2000" dirty="0" smtClean="0">
                <a:latin typeface="Microsoft Sans Serif" pitchFamily="34" charset="0"/>
                <a:cs typeface="Microsoft Sans Serif" pitchFamily="34" charset="0"/>
              </a:rPr>
              <a:t>    </a:t>
            </a:r>
            <a:r>
              <a:rPr lang="en-US" altLang="zh-CN" sz="2000" dirty="0" smtClean="0">
                <a:latin typeface="Microsoft Sans Serif" pitchFamily="34" charset="0"/>
                <a:cs typeface="Microsoft Sans Serif" pitchFamily="34" charset="0"/>
              </a:rPr>
              <a:t>|   `-- *.</a:t>
            </a:r>
            <a:r>
              <a:rPr lang="en-US" altLang="zh-CN" sz="2000" dirty="0" err="1" smtClean="0">
                <a:latin typeface="Microsoft Sans Serif" pitchFamily="34" charset="0"/>
                <a:cs typeface="Microsoft Sans Serif" pitchFamily="34" charset="0"/>
              </a:rPr>
              <a:t>centos.noarch.rpm</a:t>
            </a:r>
            <a:r>
              <a:rPr lang="en-US" altLang="zh-CN" sz="2000" dirty="0" smtClean="0">
                <a:latin typeface="Microsoft Sans Serif" pitchFamily="34" charset="0"/>
                <a:cs typeface="Microsoft Sans Serif" pitchFamily="34" charset="0"/>
              </a:rPr>
              <a:t>	 # </a:t>
            </a:r>
            <a:r>
              <a:rPr lang="zh-CN" altLang="en-US" sz="2000" dirty="0" smtClean="0">
                <a:latin typeface="Microsoft Sans Serif" pitchFamily="34" charset="0"/>
                <a:cs typeface="Microsoft Sans Serif" pitchFamily="34" charset="0"/>
              </a:rPr>
              <a:t>与平台无关的已编译的包文件</a:t>
            </a:r>
          </a:p>
          <a:p>
            <a:pPr>
              <a:buNone/>
            </a:pPr>
            <a:r>
              <a:rPr lang="zh-CN" altLang="en-US" sz="2000" dirty="0" smtClean="0">
                <a:latin typeface="Microsoft Sans Serif" pitchFamily="34" charset="0"/>
                <a:cs typeface="Microsoft Sans Serif" pitchFamily="34" charset="0"/>
              </a:rPr>
              <a:t>    </a:t>
            </a:r>
            <a:r>
              <a:rPr lang="en-US" altLang="zh-CN" sz="2000" dirty="0" smtClean="0">
                <a:latin typeface="Microsoft Sans Serif" pitchFamily="34" charset="0"/>
                <a:cs typeface="Microsoft Sans Serif" pitchFamily="34" charset="0"/>
              </a:rPr>
              <a:t>`-- </a:t>
            </a:r>
            <a:r>
              <a:rPr lang="en-US" altLang="zh-CN" sz="2000" dirty="0" err="1" smtClean="0">
                <a:latin typeface="Microsoft Sans Serif" pitchFamily="34" charset="0"/>
                <a:cs typeface="Microsoft Sans Serif" pitchFamily="34" charset="0"/>
              </a:rPr>
              <a:t>repodata</a:t>
            </a:r>
            <a:r>
              <a:rPr lang="en-US" altLang="zh-CN" sz="2000" dirty="0" smtClean="0">
                <a:latin typeface="Microsoft Sans Serif" pitchFamily="34" charset="0"/>
                <a:cs typeface="Microsoft Sans Serif" pitchFamily="34" charset="0"/>
              </a:rPr>
              <a:t>/              		 # 64</a:t>
            </a:r>
            <a:r>
              <a:rPr lang="zh-CN" altLang="en-US" sz="2000" dirty="0" smtClean="0">
                <a:latin typeface="Microsoft Sans Serif" pitchFamily="34" charset="0"/>
                <a:cs typeface="Microsoft Sans Serif" pitchFamily="34" charset="0"/>
              </a:rPr>
              <a:t>位平台的索引文件</a:t>
            </a:r>
            <a:endParaRPr lang="zh-CN" altLang="en-US" sz="2000" dirty="0">
              <a:latin typeface="Microsoft Sans Serif" pitchFamily="34" charset="0"/>
              <a:cs typeface="Microsoft Sans Serif" pitchFamily="34" charset="0"/>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110</a:t>
            </a:fld>
            <a:endParaRPr lang="en-US" altLang="zh-CN"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YUM</a:t>
            </a:r>
            <a:r>
              <a:rPr lang="zh-CN" altLang="en-US" dirty="0" smtClean="0"/>
              <a:t>的配置</a:t>
            </a:r>
            <a:endParaRPr lang="zh-CN" altLang="en-US" dirty="0"/>
          </a:p>
        </p:txBody>
      </p:sp>
      <p:sp>
        <p:nvSpPr>
          <p:cNvPr id="3" name="文本占位符 2"/>
          <p:cNvSpPr>
            <a:spLocks noGrp="1"/>
          </p:cNvSpPr>
          <p:nvPr>
            <p:ph type="body" idx="1"/>
          </p:nvPr>
        </p:nvSpPr>
        <p:spPr/>
        <p:txBody>
          <a:bodyPr/>
          <a:lstStyle/>
          <a:p>
            <a:endParaRPr lang="zh-CN" altLang="en-US"/>
          </a:p>
        </p:txBody>
      </p:sp>
      <p:sp>
        <p:nvSpPr>
          <p:cNvPr id="4" name="日期占位符 3"/>
          <p:cNvSpPr>
            <a:spLocks noGrp="1"/>
          </p:cNvSpPr>
          <p:nvPr>
            <p:ph type="dt" sz="half" idx="10"/>
          </p:nvPr>
        </p:nvSpPr>
        <p:spPr/>
        <p:txBody>
          <a:bodyPr/>
          <a:lstStyle/>
          <a:p>
            <a:fld id="{B8C40DAD-E20B-41EC-B788-3EAE527B1E0B}" type="datetime2">
              <a:rPr lang="zh-CN" altLang="en-US" smtClean="0"/>
              <a:pPr/>
              <a:t>2016年7月14日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111</a:t>
            </a:fld>
            <a:endParaRPr lang="en-US" altLang="zh-CN"/>
          </a:p>
        </p:txBody>
      </p:sp>
      <p:sp>
        <p:nvSpPr>
          <p:cNvPr id="6" name="页脚占位符 5"/>
          <p:cNvSpPr>
            <a:spLocks noGrp="1"/>
          </p:cNvSpPr>
          <p:nvPr>
            <p:ph type="ftr" sz="quarter" idx="12"/>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YUM</a:t>
            </a:r>
            <a:r>
              <a:rPr lang="zh-CN" altLang="en-US" dirty="0" smtClean="0"/>
              <a:t>主配置文件</a:t>
            </a:r>
            <a:r>
              <a:rPr lang="en-US" altLang="zh-CN" dirty="0" smtClean="0"/>
              <a:t/>
            </a:r>
            <a:br>
              <a:rPr lang="en-US" altLang="zh-CN" dirty="0" smtClean="0"/>
            </a:br>
            <a:r>
              <a:rPr lang="en-US" altLang="zh-CN" dirty="0" smtClean="0"/>
              <a:t>/etc/</a:t>
            </a:r>
            <a:r>
              <a:rPr lang="en-US" altLang="zh-CN" dirty="0" err="1" smtClean="0"/>
              <a:t>yum.conf</a:t>
            </a:r>
            <a:endParaRPr lang="zh-CN" altLang="en-US" dirty="0"/>
          </a:p>
        </p:txBody>
      </p:sp>
      <p:sp>
        <p:nvSpPr>
          <p:cNvPr id="3" name="内容占位符 2"/>
          <p:cNvSpPr>
            <a:spLocks noGrp="1"/>
          </p:cNvSpPr>
          <p:nvPr>
            <p:ph idx="1"/>
          </p:nvPr>
        </p:nvSpPr>
        <p:spPr>
          <a:xfrm>
            <a:off x="457200" y="1988840"/>
            <a:ext cx="8229600" cy="4142085"/>
          </a:xfrm>
        </p:spPr>
        <p:txBody>
          <a:bodyPr/>
          <a:lstStyle/>
          <a:p>
            <a:pPr>
              <a:buNone/>
            </a:pPr>
            <a:r>
              <a:rPr lang="en-US" altLang="zh-CN" sz="1400" dirty="0" smtClean="0"/>
              <a:t>[main]</a:t>
            </a:r>
          </a:p>
          <a:p>
            <a:pPr>
              <a:buNone/>
            </a:pPr>
            <a:r>
              <a:rPr lang="en-US" altLang="zh-CN" sz="1400" dirty="0" err="1" smtClean="0"/>
              <a:t>cachedir</a:t>
            </a:r>
            <a:r>
              <a:rPr lang="en-US" altLang="zh-CN" sz="1400" dirty="0" smtClean="0"/>
              <a:t>=/</a:t>
            </a:r>
            <a:r>
              <a:rPr lang="en-US" altLang="zh-CN" sz="1400" dirty="0" err="1" smtClean="0"/>
              <a:t>var</a:t>
            </a:r>
            <a:r>
              <a:rPr lang="en-US" altLang="zh-CN" sz="1400" dirty="0" smtClean="0"/>
              <a:t>/cache/yum	# </a:t>
            </a:r>
            <a:r>
              <a:rPr lang="zh-CN" altLang="en-US" sz="1400" dirty="0" smtClean="0"/>
              <a:t>指定</a:t>
            </a:r>
            <a:r>
              <a:rPr lang="en-US" altLang="zh-CN" sz="1400" dirty="0" smtClean="0"/>
              <a:t>YUM</a:t>
            </a:r>
            <a:r>
              <a:rPr lang="zh-CN" altLang="en-US" sz="1400" dirty="0" smtClean="0"/>
              <a:t>缓存目录</a:t>
            </a:r>
          </a:p>
          <a:p>
            <a:pPr>
              <a:buNone/>
            </a:pPr>
            <a:r>
              <a:rPr lang="en-US" altLang="zh-CN" sz="1400" dirty="0" err="1" smtClean="0"/>
              <a:t>keepcache</a:t>
            </a:r>
            <a:r>
              <a:rPr lang="en-US" altLang="zh-CN" sz="1400" dirty="0" smtClean="0"/>
              <a:t>=0		# </a:t>
            </a:r>
            <a:r>
              <a:rPr lang="zh-CN" altLang="en-US" sz="1400" dirty="0" smtClean="0"/>
              <a:t>是否保持缓存（包括仓库数据和</a:t>
            </a:r>
            <a:r>
              <a:rPr lang="en-US" altLang="zh-CN" sz="1400" dirty="0" smtClean="0"/>
              <a:t>RPM</a:t>
            </a:r>
            <a:r>
              <a:rPr lang="zh-CN" altLang="en-US" sz="1400" dirty="0" smtClean="0"/>
              <a:t>），</a:t>
            </a:r>
            <a:r>
              <a:rPr lang="en-US" altLang="zh-CN" sz="1400" dirty="0" smtClean="0"/>
              <a:t>1</a:t>
            </a:r>
            <a:r>
              <a:rPr lang="zh-CN" altLang="en-US" sz="1400" dirty="0" smtClean="0"/>
              <a:t>保存，</a:t>
            </a:r>
            <a:r>
              <a:rPr lang="en-US" altLang="zh-CN" sz="1400" dirty="0" smtClean="0"/>
              <a:t>0</a:t>
            </a:r>
            <a:r>
              <a:rPr lang="zh-CN" altLang="en-US" sz="1400" dirty="0" smtClean="0"/>
              <a:t>不保存</a:t>
            </a:r>
          </a:p>
          <a:p>
            <a:pPr>
              <a:buNone/>
            </a:pPr>
            <a:r>
              <a:rPr lang="en-US" altLang="zh-CN" sz="1400" dirty="0" err="1" smtClean="0"/>
              <a:t>debuglevel</a:t>
            </a:r>
            <a:r>
              <a:rPr lang="en-US" altLang="zh-CN" sz="1400" dirty="0" smtClean="0"/>
              <a:t>=2		# </a:t>
            </a:r>
            <a:r>
              <a:rPr lang="zh-CN" altLang="en-US" sz="1400" dirty="0" smtClean="0"/>
              <a:t>设置日志记录等级</a:t>
            </a:r>
            <a:r>
              <a:rPr lang="en-US" altLang="zh-CN" sz="1400" dirty="0" smtClean="0"/>
              <a:t>(0-10)</a:t>
            </a:r>
            <a:r>
              <a:rPr lang="zh-CN" altLang="en-US" sz="1400" dirty="0" smtClean="0"/>
              <a:t>，数值越高记录的信息越多</a:t>
            </a:r>
          </a:p>
          <a:p>
            <a:pPr>
              <a:buNone/>
            </a:pPr>
            <a:r>
              <a:rPr lang="en-US" altLang="zh-CN" sz="1400" dirty="0" err="1" smtClean="0"/>
              <a:t>logfile</a:t>
            </a:r>
            <a:r>
              <a:rPr lang="en-US" altLang="zh-CN" sz="1400" dirty="0" smtClean="0"/>
              <a:t>=/</a:t>
            </a:r>
            <a:r>
              <a:rPr lang="en-US" altLang="zh-CN" sz="1400" dirty="0" err="1" smtClean="0"/>
              <a:t>var</a:t>
            </a:r>
            <a:r>
              <a:rPr lang="en-US" altLang="zh-CN" sz="1400" dirty="0" smtClean="0"/>
              <a:t>/log/yum.log		# </a:t>
            </a:r>
            <a:r>
              <a:rPr lang="zh-CN" altLang="en-US" sz="1400" dirty="0" smtClean="0"/>
              <a:t>设置日志文件路径</a:t>
            </a:r>
          </a:p>
          <a:p>
            <a:pPr>
              <a:buNone/>
            </a:pPr>
            <a:r>
              <a:rPr lang="en-US" altLang="zh-CN" sz="1400" dirty="0" err="1" smtClean="0"/>
              <a:t>distroverpkg</a:t>
            </a:r>
            <a:r>
              <a:rPr lang="en-US" altLang="zh-CN" sz="1400" dirty="0" smtClean="0"/>
              <a:t>=</a:t>
            </a:r>
            <a:r>
              <a:rPr lang="en-US" altLang="zh-CN" sz="1400" dirty="0" err="1" smtClean="0"/>
              <a:t>redhat</a:t>
            </a:r>
            <a:r>
              <a:rPr lang="en-US" altLang="zh-CN" sz="1400" dirty="0" smtClean="0"/>
              <a:t>-release	# </a:t>
            </a:r>
            <a:r>
              <a:rPr lang="zh-CN" altLang="en-US" sz="1400" dirty="0" smtClean="0"/>
              <a:t>指定发行版本的软件包名称</a:t>
            </a:r>
          </a:p>
          <a:p>
            <a:pPr>
              <a:buNone/>
            </a:pPr>
            <a:r>
              <a:rPr lang="en-US" altLang="zh-CN" sz="1400" dirty="0" smtClean="0"/>
              <a:t>tolerant=1			# </a:t>
            </a:r>
            <a:r>
              <a:rPr lang="zh-CN" altLang="en-US" sz="1400" dirty="0" smtClean="0"/>
              <a:t>允许</a:t>
            </a:r>
            <a:r>
              <a:rPr lang="en-US" altLang="zh-CN" sz="1400" dirty="0" smtClean="0"/>
              <a:t>yum</a:t>
            </a:r>
            <a:r>
              <a:rPr lang="zh-CN" altLang="en-US" sz="1400" dirty="0" smtClean="0"/>
              <a:t>在出现错误时继续运行，比如不需要更新的程序包</a:t>
            </a:r>
          </a:p>
          <a:p>
            <a:pPr>
              <a:buNone/>
            </a:pPr>
            <a:r>
              <a:rPr lang="en-US" altLang="zh-CN" sz="1400" dirty="0" err="1" smtClean="0"/>
              <a:t>exactarch</a:t>
            </a:r>
            <a:r>
              <a:rPr lang="en-US" altLang="zh-CN" sz="1400" dirty="0" smtClean="0"/>
              <a:t>=1		# </a:t>
            </a:r>
            <a:r>
              <a:rPr lang="zh-CN" altLang="en-US" sz="1400" dirty="0" smtClean="0"/>
              <a:t>更新时不允许更新不同版本的</a:t>
            </a:r>
            <a:r>
              <a:rPr lang="en-US" altLang="zh-CN" sz="1400" dirty="0" smtClean="0"/>
              <a:t>RPM</a:t>
            </a:r>
            <a:r>
              <a:rPr lang="zh-CN" altLang="en-US" sz="1400" dirty="0" smtClean="0"/>
              <a:t>包</a:t>
            </a:r>
          </a:p>
          <a:p>
            <a:pPr>
              <a:buNone/>
            </a:pPr>
            <a:r>
              <a:rPr lang="en-US" altLang="zh-CN" sz="1400" dirty="0" smtClean="0"/>
              <a:t>obsoletes=1		# </a:t>
            </a:r>
            <a:r>
              <a:rPr lang="zh-CN" altLang="en-US" sz="1400" dirty="0" smtClean="0"/>
              <a:t>相当于</a:t>
            </a:r>
            <a:r>
              <a:rPr lang="en-US" altLang="zh-CN" sz="1400" dirty="0" smtClean="0"/>
              <a:t>upgrade</a:t>
            </a:r>
            <a:r>
              <a:rPr lang="zh-CN" altLang="en-US" sz="1400" dirty="0" smtClean="0"/>
              <a:t>，允许更新陈旧的</a:t>
            </a:r>
            <a:r>
              <a:rPr lang="en-US" altLang="zh-CN" sz="1400" dirty="0" smtClean="0"/>
              <a:t>RPM</a:t>
            </a:r>
            <a:r>
              <a:rPr lang="zh-CN" altLang="en-US" sz="1400" dirty="0" smtClean="0"/>
              <a:t>包</a:t>
            </a:r>
          </a:p>
          <a:p>
            <a:pPr>
              <a:buNone/>
            </a:pPr>
            <a:r>
              <a:rPr lang="en-US" altLang="zh-CN" sz="1400" dirty="0" err="1" smtClean="0"/>
              <a:t>gpgcheck</a:t>
            </a:r>
            <a:r>
              <a:rPr lang="en-US" altLang="zh-CN" sz="1400" dirty="0" smtClean="0"/>
              <a:t>=1		# </a:t>
            </a:r>
            <a:r>
              <a:rPr lang="zh-CN" altLang="en-US" sz="1400" dirty="0" smtClean="0"/>
              <a:t>校验软件包的</a:t>
            </a:r>
            <a:r>
              <a:rPr lang="en-US" altLang="zh-CN" sz="1400" dirty="0" smtClean="0"/>
              <a:t>GPG</a:t>
            </a:r>
            <a:r>
              <a:rPr lang="zh-CN" altLang="en-US" sz="1400" dirty="0" smtClean="0"/>
              <a:t>签名</a:t>
            </a:r>
          </a:p>
          <a:p>
            <a:pPr>
              <a:buNone/>
            </a:pPr>
            <a:r>
              <a:rPr lang="en-US" altLang="zh-CN" sz="1400" dirty="0" err="1" smtClean="0"/>
              <a:t>plugins</a:t>
            </a:r>
            <a:r>
              <a:rPr lang="en-US" altLang="zh-CN" sz="1400" dirty="0" smtClean="0"/>
              <a:t>=1			# </a:t>
            </a:r>
            <a:r>
              <a:rPr lang="zh-CN" altLang="en-US" sz="1400" dirty="0" smtClean="0"/>
              <a:t>默认开启</a:t>
            </a:r>
            <a:r>
              <a:rPr lang="en-US" altLang="zh-CN" sz="1400" dirty="0" smtClean="0"/>
              <a:t>YUM</a:t>
            </a:r>
            <a:r>
              <a:rPr lang="zh-CN" altLang="en-US" sz="1400" dirty="0" smtClean="0"/>
              <a:t>的插件使用</a:t>
            </a:r>
          </a:p>
          <a:p>
            <a:pPr>
              <a:buNone/>
            </a:pPr>
            <a:r>
              <a:rPr lang="en-US" altLang="zh-CN" sz="1400" dirty="0" err="1" smtClean="0"/>
              <a:t>metadata_expire</a:t>
            </a:r>
            <a:r>
              <a:rPr lang="en-US" altLang="zh-CN" sz="1400" dirty="0" smtClean="0"/>
              <a:t>=1h		# </a:t>
            </a:r>
            <a:r>
              <a:rPr lang="zh-CN" altLang="en-US" sz="1400" dirty="0" smtClean="0"/>
              <a:t>设置仓库数据的失效时间为</a:t>
            </a:r>
            <a:r>
              <a:rPr lang="en-US" altLang="zh-CN" sz="1400" dirty="0" smtClean="0"/>
              <a:t>1</a:t>
            </a:r>
            <a:r>
              <a:rPr lang="zh-CN" altLang="en-US" sz="1400" dirty="0" smtClean="0"/>
              <a:t>小时</a:t>
            </a:r>
          </a:p>
          <a:p>
            <a:pPr>
              <a:buNone/>
            </a:pPr>
            <a:r>
              <a:rPr lang="en-US" altLang="zh-CN" sz="1400" dirty="0" err="1" smtClean="0"/>
              <a:t>installonly_limit</a:t>
            </a:r>
            <a:r>
              <a:rPr lang="en-US" altLang="zh-CN" sz="1400" dirty="0" smtClean="0"/>
              <a:t> = 5		# </a:t>
            </a:r>
            <a:r>
              <a:rPr lang="zh-CN" altLang="en-US" sz="1400" dirty="0" smtClean="0"/>
              <a:t>允许保留多少个内核包</a:t>
            </a:r>
          </a:p>
          <a:p>
            <a:pPr>
              <a:buNone/>
            </a:pPr>
            <a:r>
              <a:rPr lang="en-US" altLang="zh-CN" sz="1400" dirty="0" err="1" smtClean="0"/>
              <a:t>reposdir</a:t>
            </a:r>
            <a:r>
              <a:rPr lang="en-US" altLang="zh-CN" sz="1400" dirty="0" smtClean="0"/>
              <a:t> = /etc/</a:t>
            </a:r>
            <a:r>
              <a:rPr lang="en-US" altLang="zh-CN" sz="1400" dirty="0" err="1" smtClean="0"/>
              <a:t>yum.repos.d</a:t>
            </a:r>
            <a:r>
              <a:rPr lang="en-US" altLang="zh-CN" sz="1400" dirty="0" smtClean="0"/>
              <a:t>	# </a:t>
            </a:r>
            <a:r>
              <a:rPr lang="zh-CN" altLang="en-US" sz="1400" dirty="0" smtClean="0"/>
              <a:t>指定仓库配置文件的目录，此为默认值</a:t>
            </a:r>
            <a:endParaRPr lang="zh-CN" altLang="en-US" sz="14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112</a:t>
            </a:fld>
            <a:endParaRPr lang="en-US" altLang="zh-CN" dirty="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YUM</a:t>
            </a:r>
            <a:r>
              <a:rPr lang="zh-CN" altLang="en-US" dirty="0" smtClean="0"/>
              <a:t>的仓库配置语法</a:t>
            </a:r>
            <a:endParaRPr lang="zh-CN" altLang="en-US" dirty="0"/>
          </a:p>
        </p:txBody>
      </p:sp>
      <p:sp>
        <p:nvSpPr>
          <p:cNvPr id="3" name="内容占位符 2"/>
          <p:cNvSpPr>
            <a:spLocks noGrp="1"/>
          </p:cNvSpPr>
          <p:nvPr>
            <p:ph idx="1"/>
          </p:nvPr>
        </p:nvSpPr>
        <p:spPr>
          <a:xfrm>
            <a:off x="457200" y="1484784"/>
            <a:ext cx="8229600" cy="4646141"/>
          </a:xfrm>
        </p:spPr>
        <p:txBody>
          <a:bodyPr/>
          <a:lstStyle/>
          <a:p>
            <a:pPr>
              <a:buNone/>
            </a:pPr>
            <a:r>
              <a:rPr lang="en-US" altLang="zh-CN" sz="2800" dirty="0" smtClean="0">
                <a:solidFill>
                  <a:srgbClr val="C00000"/>
                </a:solidFill>
              </a:rPr>
              <a:t>[</a:t>
            </a:r>
            <a:r>
              <a:rPr lang="en-US" altLang="zh-CN" sz="2800" dirty="0" err="1" smtClean="0">
                <a:solidFill>
                  <a:srgbClr val="C00000"/>
                </a:solidFill>
              </a:rPr>
              <a:t>repositoryid</a:t>
            </a:r>
            <a:r>
              <a:rPr lang="en-US" altLang="zh-CN" sz="2800" dirty="0" smtClean="0">
                <a:solidFill>
                  <a:srgbClr val="C00000"/>
                </a:solidFill>
              </a:rPr>
              <a:t>]</a:t>
            </a:r>
          </a:p>
          <a:p>
            <a:pPr>
              <a:buNone/>
            </a:pPr>
            <a:r>
              <a:rPr lang="en-US" altLang="zh-CN" sz="2800" dirty="0" smtClean="0">
                <a:solidFill>
                  <a:srgbClr val="C00000"/>
                </a:solidFill>
              </a:rPr>
              <a:t>name=</a:t>
            </a:r>
            <a:r>
              <a:rPr lang="en-US" altLang="zh-CN" sz="2800" dirty="0" smtClean="0"/>
              <a:t>name for this repository</a:t>
            </a:r>
          </a:p>
          <a:p>
            <a:pPr>
              <a:buNone/>
            </a:pPr>
            <a:r>
              <a:rPr lang="en-US" altLang="zh-CN" sz="2800" dirty="0" err="1" smtClean="0">
                <a:solidFill>
                  <a:srgbClr val="C00000"/>
                </a:solidFill>
              </a:rPr>
              <a:t>baseurl</a:t>
            </a:r>
            <a:r>
              <a:rPr lang="en-US" altLang="zh-CN" sz="2800" dirty="0" smtClean="0">
                <a:solidFill>
                  <a:srgbClr val="C00000"/>
                </a:solidFill>
              </a:rPr>
              <a:t>=</a:t>
            </a:r>
            <a:r>
              <a:rPr lang="en-US" altLang="zh-CN" sz="2800" dirty="0" smtClean="0"/>
              <a:t>url://server1/path/to/repository/</a:t>
            </a:r>
          </a:p>
          <a:p>
            <a:pPr>
              <a:buNone/>
            </a:pPr>
            <a:r>
              <a:rPr lang="en-US" altLang="zh-CN" sz="2800" dirty="0" smtClean="0"/>
              <a:t>              url://server2/path/to/repository/</a:t>
            </a:r>
          </a:p>
          <a:p>
            <a:pPr>
              <a:buNone/>
            </a:pPr>
            <a:r>
              <a:rPr lang="en-US" altLang="zh-CN" sz="2800" dirty="0" smtClean="0"/>
              <a:t>              url://server3/path/to/repository/</a:t>
            </a:r>
          </a:p>
          <a:p>
            <a:pPr>
              <a:buNone/>
            </a:pPr>
            <a:r>
              <a:rPr lang="en-US" altLang="zh-CN" sz="2800" dirty="0" err="1" smtClean="0">
                <a:solidFill>
                  <a:srgbClr val="C00000"/>
                </a:solidFill>
              </a:rPr>
              <a:t>mirrorlist</a:t>
            </a:r>
            <a:r>
              <a:rPr lang="en-US" altLang="zh-CN" sz="2800" dirty="0" smtClean="0">
                <a:solidFill>
                  <a:srgbClr val="C00000"/>
                </a:solidFill>
              </a:rPr>
              <a:t>=</a:t>
            </a:r>
            <a:r>
              <a:rPr lang="en-US" altLang="zh-CN" sz="2800" dirty="0" smtClean="0"/>
              <a:t>url://path/to/mirrorlist/repository/</a:t>
            </a:r>
          </a:p>
          <a:p>
            <a:pPr>
              <a:buNone/>
            </a:pPr>
            <a:r>
              <a:rPr lang="en-US" altLang="zh-CN" sz="2800" dirty="0" smtClean="0">
                <a:solidFill>
                  <a:srgbClr val="C00000"/>
                </a:solidFill>
              </a:rPr>
              <a:t>enabled=</a:t>
            </a:r>
            <a:r>
              <a:rPr lang="en-US" altLang="zh-CN" sz="2800" dirty="0" smtClean="0"/>
              <a:t>0/1</a:t>
            </a:r>
          </a:p>
          <a:p>
            <a:pPr>
              <a:buNone/>
            </a:pPr>
            <a:r>
              <a:rPr lang="en-US" altLang="zh-CN" sz="2800" dirty="0" err="1" smtClean="0">
                <a:solidFill>
                  <a:srgbClr val="C00000"/>
                </a:solidFill>
              </a:rPr>
              <a:t>gpgcheck</a:t>
            </a:r>
            <a:r>
              <a:rPr lang="en-US" altLang="zh-CN" sz="2800" dirty="0" smtClean="0">
                <a:solidFill>
                  <a:srgbClr val="C00000"/>
                </a:solidFill>
              </a:rPr>
              <a:t>=</a:t>
            </a:r>
            <a:r>
              <a:rPr lang="en-US" altLang="zh-CN" sz="2800" dirty="0" smtClean="0"/>
              <a:t>0/1</a:t>
            </a:r>
          </a:p>
          <a:p>
            <a:pPr>
              <a:buNone/>
            </a:pPr>
            <a:r>
              <a:rPr lang="en-US" altLang="zh-CN" sz="2800" dirty="0" err="1" smtClean="0">
                <a:solidFill>
                  <a:srgbClr val="C00000"/>
                </a:solidFill>
              </a:rPr>
              <a:t>gpgkey</a:t>
            </a:r>
            <a:r>
              <a:rPr lang="en-US" altLang="zh-CN" sz="2800" dirty="0" smtClean="0">
                <a:solidFill>
                  <a:srgbClr val="C00000"/>
                </a:solidFill>
              </a:rPr>
              <a:t>=</a:t>
            </a:r>
            <a:r>
              <a:rPr lang="en-US" altLang="zh-CN" sz="2800" dirty="0" smtClean="0"/>
              <a:t>A URL pointing to the GPG key file</a:t>
            </a:r>
            <a:endParaRPr lang="zh-CN" altLang="en-US" sz="28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113</a:t>
            </a:fld>
            <a:endParaRPr lang="en-US" altLang="zh-CN" dirty="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设置网络更新源</a:t>
            </a:r>
            <a:r>
              <a:rPr lang="en-US" altLang="zh-CN" dirty="0" smtClean="0"/>
              <a:t/>
            </a:r>
            <a:br>
              <a:rPr lang="en-US" altLang="zh-CN" dirty="0" smtClean="0"/>
            </a:br>
            <a:r>
              <a:rPr lang="en-US" altLang="zh-CN" dirty="0" smtClean="0"/>
              <a:t>/etc/</a:t>
            </a:r>
            <a:r>
              <a:rPr lang="en-US" altLang="zh-CN" dirty="0" err="1" smtClean="0"/>
              <a:t>yum.repos.d</a:t>
            </a:r>
            <a:r>
              <a:rPr lang="en-US" altLang="zh-CN" dirty="0" smtClean="0"/>
              <a:t>/</a:t>
            </a:r>
            <a:r>
              <a:rPr lang="en-US" altLang="zh-CN" b="1" dirty="0" smtClean="0"/>
              <a:t>*</a:t>
            </a:r>
            <a:r>
              <a:rPr lang="en-US" altLang="zh-CN" dirty="0" smtClean="0"/>
              <a:t>.repo</a:t>
            </a:r>
            <a:endParaRPr lang="zh-CN" altLang="en-US" dirty="0"/>
          </a:p>
        </p:txBody>
      </p:sp>
      <p:sp>
        <p:nvSpPr>
          <p:cNvPr id="3" name="内容占位符 2"/>
          <p:cNvSpPr>
            <a:spLocks noGrp="1"/>
          </p:cNvSpPr>
          <p:nvPr>
            <p:ph idx="1"/>
          </p:nvPr>
        </p:nvSpPr>
        <p:spPr/>
        <p:txBody>
          <a:bodyPr/>
          <a:lstStyle/>
          <a:p>
            <a:r>
              <a:rPr lang="zh-CN" altLang="en-US" dirty="0" smtClean="0"/>
              <a:t>网络更新源</a:t>
            </a:r>
            <a:endParaRPr lang="en-US" altLang="zh-CN" dirty="0" smtClean="0"/>
          </a:p>
          <a:p>
            <a:pPr lvl="1"/>
            <a:r>
              <a:rPr lang="zh-CN" altLang="en-US" dirty="0" smtClean="0"/>
              <a:t>默认配置文件：</a:t>
            </a:r>
            <a:r>
              <a:rPr lang="en-US" altLang="zh-CN" dirty="0" err="1" smtClean="0"/>
              <a:t>CentOS-Base.repo</a:t>
            </a:r>
            <a:endParaRPr lang="en-US" altLang="zh-CN" dirty="0" smtClean="0"/>
          </a:p>
          <a:p>
            <a:pPr lvl="1"/>
            <a:r>
              <a:rPr lang="zh-CN" altLang="en-US" dirty="0" smtClean="0"/>
              <a:t>下载使用国内的镜像站点提供的仓库配置文件</a:t>
            </a:r>
          </a:p>
          <a:p>
            <a:pPr lvl="2"/>
            <a:r>
              <a:rPr lang="en-US" altLang="zh-CN" dirty="0" smtClean="0"/>
              <a:t>http://mirrors.sohu.com/help/CentOS-Base-sohu.repo</a:t>
            </a:r>
          </a:p>
          <a:p>
            <a:pPr lvl="2"/>
            <a:r>
              <a:rPr lang="en-US" altLang="zh-CN" dirty="0" smtClean="0"/>
              <a:t>http://mirrors.163.com/.help/CentOS-Base-163.repo</a:t>
            </a:r>
          </a:p>
          <a:p>
            <a:pPr lvl="2"/>
            <a:r>
              <a:rPr lang="en-US" altLang="zh-CN" dirty="0" smtClean="0"/>
              <a:t>http://centos.ustc.edu.cn/CentOS-Base.repo.6</a:t>
            </a:r>
          </a:p>
          <a:p>
            <a:r>
              <a:rPr lang="zh-CN" altLang="en-US" dirty="0" smtClean="0"/>
              <a:t>本地更新源</a:t>
            </a:r>
            <a:endParaRPr lang="en-US" altLang="zh-CN" dirty="0" smtClean="0"/>
          </a:p>
          <a:p>
            <a:pPr lvl="1"/>
            <a:r>
              <a:rPr lang="zh-CN" altLang="en-US" dirty="0" smtClean="0"/>
              <a:t>默认配置文件：</a:t>
            </a:r>
            <a:r>
              <a:rPr lang="en-US" altLang="zh-CN" dirty="0" err="1" smtClean="0"/>
              <a:t>CentOS-Media.repo</a:t>
            </a:r>
            <a:endParaRPr lang="en-US" altLang="zh-CN" dirty="0" smtClean="0"/>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114</a:t>
            </a:fld>
            <a:endParaRPr lang="en-US" altLang="zh-CN"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使用非官方软件仓库</a:t>
            </a:r>
            <a:endParaRPr lang="zh-CN" altLang="en-US" dirty="0"/>
          </a:p>
        </p:txBody>
      </p:sp>
      <p:sp>
        <p:nvSpPr>
          <p:cNvPr id="3" name="文本占位符 2"/>
          <p:cNvSpPr>
            <a:spLocks noGrp="1"/>
          </p:cNvSpPr>
          <p:nvPr>
            <p:ph type="body" idx="1"/>
          </p:nvPr>
        </p:nvSpPr>
        <p:spPr/>
        <p:txBody>
          <a:bodyPr/>
          <a:lstStyle/>
          <a:p>
            <a:endParaRPr lang="zh-CN" altLang="en-US"/>
          </a:p>
        </p:txBody>
      </p:sp>
      <p:sp>
        <p:nvSpPr>
          <p:cNvPr id="4" name="日期占位符 3"/>
          <p:cNvSpPr>
            <a:spLocks noGrp="1"/>
          </p:cNvSpPr>
          <p:nvPr>
            <p:ph type="dt" sz="half" idx="10"/>
          </p:nvPr>
        </p:nvSpPr>
        <p:spPr/>
        <p:txBody>
          <a:bodyPr/>
          <a:lstStyle/>
          <a:p>
            <a:fld id="{B8C40DAD-E20B-41EC-B788-3EAE527B1E0B}" type="datetime2">
              <a:rPr lang="zh-CN" altLang="en-US" smtClean="0"/>
              <a:pPr/>
              <a:t>2016年7月14日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115</a:t>
            </a:fld>
            <a:endParaRPr lang="en-US" altLang="zh-CN"/>
          </a:p>
        </p:txBody>
      </p:sp>
      <p:sp>
        <p:nvSpPr>
          <p:cNvPr id="6" name="页脚占位符 5"/>
          <p:cNvSpPr>
            <a:spLocks noGrp="1"/>
          </p:cNvSpPr>
          <p:nvPr>
            <p:ph type="ftr" sz="quarter" idx="12"/>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为什么使用非官方仓库</a:t>
            </a:r>
            <a:endParaRPr lang="zh-CN" altLang="en-US" dirty="0"/>
          </a:p>
        </p:txBody>
      </p:sp>
      <p:sp>
        <p:nvSpPr>
          <p:cNvPr id="3" name="内容占位符 2"/>
          <p:cNvSpPr>
            <a:spLocks noGrp="1"/>
          </p:cNvSpPr>
          <p:nvPr>
            <p:ph idx="1"/>
          </p:nvPr>
        </p:nvSpPr>
        <p:spPr>
          <a:xfrm>
            <a:off x="457200" y="1484784"/>
            <a:ext cx="8229600" cy="4646141"/>
          </a:xfrm>
        </p:spPr>
        <p:txBody>
          <a:bodyPr/>
          <a:lstStyle/>
          <a:p>
            <a:r>
              <a:rPr lang="zh-CN" altLang="en-US" dirty="0" smtClean="0"/>
              <a:t>官方仓库是指</a:t>
            </a:r>
            <a:r>
              <a:rPr lang="en-US" altLang="zh-CN" dirty="0" err="1" smtClean="0"/>
              <a:t>RedHat</a:t>
            </a:r>
            <a:r>
              <a:rPr lang="en-US" altLang="zh-CN" dirty="0" smtClean="0"/>
              <a:t>/</a:t>
            </a:r>
            <a:r>
              <a:rPr lang="en-US" altLang="zh-CN" dirty="0" err="1" smtClean="0"/>
              <a:t>CentOS</a:t>
            </a:r>
            <a:r>
              <a:rPr lang="zh-CN" altLang="en-US" dirty="0" smtClean="0"/>
              <a:t>提供的仓库</a:t>
            </a:r>
          </a:p>
          <a:p>
            <a:r>
              <a:rPr lang="zh-CN" altLang="en-US" dirty="0" smtClean="0"/>
              <a:t>非官方仓库是指官方仓库之外的由其他社区或某软件制作者提供的仓库。</a:t>
            </a:r>
          </a:p>
          <a:p>
            <a:r>
              <a:rPr lang="zh-CN" altLang="en-US" dirty="0" smtClean="0"/>
              <a:t>使用非官方仓库的目的</a:t>
            </a:r>
          </a:p>
          <a:p>
            <a:pPr lvl="1"/>
            <a:r>
              <a:rPr lang="zh-CN" altLang="en-US" dirty="0" smtClean="0"/>
              <a:t>安装官方仓库中不提供的软件包</a:t>
            </a:r>
          </a:p>
          <a:p>
            <a:pPr lvl="1"/>
            <a:r>
              <a:rPr lang="zh-CN" altLang="en-US" dirty="0" smtClean="0"/>
              <a:t>安装比官方仓库中版本更新的软件包</a:t>
            </a:r>
            <a:endParaRPr lang="en-US" altLang="zh-CN" dirty="0" smtClean="0"/>
          </a:p>
          <a:p>
            <a:r>
              <a:rPr lang="zh-CN" altLang="en-US" dirty="0" smtClean="0"/>
              <a:t>应该选择使用何种非官方仓库</a:t>
            </a:r>
          </a:p>
          <a:p>
            <a:pPr lvl="1"/>
            <a:r>
              <a:rPr lang="zh-CN" altLang="en-US" dirty="0" smtClean="0"/>
              <a:t>知名的非官方仓库</a:t>
            </a:r>
          </a:p>
          <a:p>
            <a:pPr lvl="1"/>
            <a:r>
              <a:rPr lang="zh-CN" altLang="en-US" dirty="0" smtClean="0"/>
              <a:t>具有</a:t>
            </a:r>
            <a:r>
              <a:rPr lang="en-US" altLang="zh-CN" dirty="0" smtClean="0"/>
              <a:t>GPG</a:t>
            </a:r>
            <a:r>
              <a:rPr lang="zh-CN" altLang="en-US" dirty="0" smtClean="0"/>
              <a:t>签名的非官方仓库</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116</a:t>
            </a:fld>
            <a:endParaRPr lang="en-US" altLang="zh-CN"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常用的非官方仓库</a:t>
            </a:r>
            <a:endParaRPr lang="zh-CN" altLang="en-US" dirty="0"/>
          </a:p>
        </p:txBody>
      </p:sp>
      <p:graphicFrame>
        <p:nvGraphicFramePr>
          <p:cNvPr id="7" name="内容占位符 6"/>
          <p:cNvGraphicFramePr>
            <a:graphicFrameLocks noGrp="1"/>
          </p:cNvGraphicFramePr>
          <p:nvPr>
            <p:ph idx="1"/>
          </p:nvPr>
        </p:nvGraphicFramePr>
        <p:xfrm>
          <a:off x="457200" y="1600200"/>
          <a:ext cx="8229601" cy="4114800"/>
        </p:xfrm>
        <a:graphic>
          <a:graphicData uri="http://schemas.openxmlformats.org/drawingml/2006/table">
            <a:tbl>
              <a:tblPr firstRow="1" bandRow="1">
                <a:tableStyleId>{21E4AEA4-8DFA-4A89-87EB-49C32662AFE0}</a:tableStyleId>
              </a:tblPr>
              <a:tblGrid>
                <a:gridCol w="2386608"/>
                <a:gridCol w="5842993"/>
              </a:tblGrid>
              <a:tr h="370840">
                <a:tc>
                  <a:txBody>
                    <a:bodyPr/>
                    <a:lstStyle/>
                    <a:p>
                      <a:r>
                        <a:rPr lang="zh-CN" altLang="en-US" sz="2400" dirty="0" smtClean="0"/>
                        <a:t>仓库名</a:t>
                      </a:r>
                      <a:endParaRPr lang="zh-CN" altLang="en-US" sz="2400" dirty="0"/>
                    </a:p>
                  </a:txBody>
                  <a:tcPr/>
                </a:tc>
                <a:tc>
                  <a:txBody>
                    <a:bodyPr/>
                    <a:lstStyle/>
                    <a:p>
                      <a:r>
                        <a:rPr lang="en-US" altLang="zh-CN" sz="2400" dirty="0" smtClean="0"/>
                        <a:t>URL</a:t>
                      </a:r>
                      <a:endParaRPr lang="zh-CN" altLang="en-US" sz="2400" dirty="0"/>
                    </a:p>
                  </a:txBody>
                  <a:tcPr/>
                </a:tc>
              </a:tr>
              <a:tr h="370840">
                <a:tc>
                  <a:txBody>
                    <a:bodyPr/>
                    <a:lstStyle/>
                    <a:p>
                      <a:r>
                        <a:rPr lang="en-US" altLang="zh-CN" sz="2400" dirty="0" err="1" smtClean="0">
                          <a:solidFill>
                            <a:srgbClr val="C00000"/>
                          </a:solidFill>
                        </a:rPr>
                        <a:t>epel</a:t>
                      </a:r>
                      <a:endParaRPr lang="zh-CN" altLang="en-US" sz="2400" dirty="0">
                        <a:solidFill>
                          <a:srgbClr val="C00000"/>
                        </a:solidFill>
                      </a:endParaRPr>
                    </a:p>
                  </a:txBody>
                  <a:tcPr/>
                </a:tc>
                <a:tc>
                  <a:txBody>
                    <a:bodyPr/>
                    <a:lstStyle/>
                    <a:p>
                      <a:r>
                        <a:rPr lang="en-US" altLang="zh-CN" sz="2400" dirty="0" smtClean="0"/>
                        <a:t>http://fedoraproject.org/wiki/EPEL</a:t>
                      </a:r>
                      <a:endParaRPr lang="zh-CN" altLang="en-US" sz="2400" dirty="0"/>
                    </a:p>
                  </a:txBody>
                  <a:tcPr/>
                </a:tc>
              </a:tr>
              <a:tr h="370840">
                <a:tc>
                  <a:txBody>
                    <a:bodyPr/>
                    <a:lstStyle/>
                    <a:p>
                      <a:r>
                        <a:rPr lang="en-US" altLang="zh-CN" sz="2400" dirty="0" err="1" smtClean="0">
                          <a:solidFill>
                            <a:srgbClr val="C00000"/>
                          </a:solidFill>
                        </a:rPr>
                        <a:t>rpmforge</a:t>
                      </a:r>
                      <a:endParaRPr lang="zh-CN" altLang="en-US" sz="2400" dirty="0">
                        <a:solidFill>
                          <a:srgbClr val="C00000"/>
                        </a:solidFill>
                      </a:endParaRPr>
                    </a:p>
                  </a:txBody>
                  <a:tcPr/>
                </a:tc>
                <a:tc>
                  <a:txBody>
                    <a:bodyPr/>
                    <a:lstStyle/>
                    <a:p>
                      <a:r>
                        <a:rPr lang="en-US" altLang="zh-CN" sz="2400" dirty="0" smtClean="0"/>
                        <a:t>http://rpmforge.net/</a:t>
                      </a:r>
                      <a:endParaRPr lang="zh-CN" altLang="en-US" sz="2400" dirty="0"/>
                    </a:p>
                  </a:txBody>
                  <a:tcPr/>
                </a:tc>
              </a:tr>
              <a:tr h="370840">
                <a:tc>
                  <a:txBody>
                    <a:bodyPr/>
                    <a:lstStyle/>
                    <a:p>
                      <a:r>
                        <a:rPr lang="en-US" altLang="zh-CN" sz="2400" dirty="0" err="1" smtClean="0">
                          <a:solidFill>
                            <a:srgbClr val="C00000"/>
                          </a:solidFill>
                        </a:rPr>
                        <a:t>remi</a:t>
                      </a:r>
                      <a:endParaRPr lang="zh-CN" altLang="en-US" sz="2400" dirty="0">
                        <a:solidFill>
                          <a:srgbClr val="C00000"/>
                        </a:solidFill>
                      </a:endParaRPr>
                    </a:p>
                  </a:txBody>
                  <a:tcPr/>
                </a:tc>
                <a:tc>
                  <a:txBody>
                    <a:bodyPr/>
                    <a:lstStyle/>
                    <a:p>
                      <a:r>
                        <a:rPr lang="en-US" altLang="zh-CN" sz="2400" dirty="0" smtClean="0"/>
                        <a:t>http://rpms.famillecollet.com/</a:t>
                      </a:r>
                      <a:endParaRPr lang="zh-CN" altLang="en-US" sz="2400" dirty="0"/>
                    </a:p>
                  </a:txBody>
                  <a:tcPr/>
                </a:tc>
              </a:tr>
              <a:tr h="370840">
                <a:tc>
                  <a:txBody>
                    <a:bodyPr/>
                    <a:lstStyle/>
                    <a:p>
                      <a:r>
                        <a:rPr lang="en-US" altLang="zh-CN" sz="2400" dirty="0" err="1" smtClean="0"/>
                        <a:t>rpmfusion</a:t>
                      </a:r>
                      <a:endParaRPr lang="zh-CN" altLang="en-US" sz="2400" dirty="0"/>
                    </a:p>
                  </a:txBody>
                  <a:tcPr/>
                </a:tc>
                <a:tc>
                  <a:txBody>
                    <a:bodyPr/>
                    <a:lstStyle/>
                    <a:p>
                      <a:r>
                        <a:rPr lang="en-US" altLang="zh-CN" sz="2400" dirty="0" smtClean="0"/>
                        <a:t>http://rpmfusion.org/</a:t>
                      </a:r>
                      <a:endParaRPr lang="zh-CN" altLang="en-US" sz="2400" dirty="0"/>
                    </a:p>
                  </a:txBody>
                  <a:tcPr/>
                </a:tc>
              </a:tr>
              <a:tr h="185420">
                <a:tc>
                  <a:txBody>
                    <a:bodyPr/>
                    <a:lstStyle/>
                    <a:p>
                      <a:r>
                        <a:rPr lang="en-US" altLang="zh-CN" sz="2400" dirty="0" err="1" smtClean="0"/>
                        <a:t>atrpms</a:t>
                      </a:r>
                      <a:endParaRPr lang="zh-CN" altLang="en-US" sz="2400" dirty="0"/>
                    </a:p>
                  </a:txBody>
                  <a:tcPr/>
                </a:tc>
                <a:tc>
                  <a:txBody>
                    <a:bodyPr/>
                    <a:lstStyle/>
                    <a:p>
                      <a:r>
                        <a:rPr lang="en-US" altLang="zh-CN" sz="2400" dirty="0" smtClean="0"/>
                        <a:t>http://atrpms.net/</a:t>
                      </a:r>
                      <a:endParaRPr lang="zh-CN" altLang="en-US" sz="2400" dirty="0"/>
                    </a:p>
                  </a:txBody>
                  <a:tcPr/>
                </a:tc>
              </a:tr>
              <a:tr h="185420">
                <a:tc>
                  <a:txBody>
                    <a:bodyPr/>
                    <a:lstStyle/>
                    <a:p>
                      <a:endParaRPr lang="zh-CN" altLang="en-US" sz="2400" dirty="0"/>
                    </a:p>
                  </a:txBody>
                  <a:tcPr/>
                </a:tc>
                <a:tc>
                  <a:txBody>
                    <a:bodyPr/>
                    <a:lstStyle/>
                    <a:p>
                      <a:endParaRPr lang="zh-CN" altLang="en-US" sz="2400" dirty="0"/>
                    </a:p>
                  </a:txBody>
                  <a:tcPr/>
                </a:tc>
              </a:tr>
              <a:tr h="370840">
                <a:tc>
                  <a:txBody>
                    <a:bodyPr/>
                    <a:lstStyle/>
                    <a:p>
                      <a:r>
                        <a:rPr lang="en-US" altLang="zh-CN" sz="2400" dirty="0" err="1" smtClean="0"/>
                        <a:t>webmin</a:t>
                      </a:r>
                      <a:endParaRPr lang="zh-CN" altLang="en-US" sz="2400" dirty="0"/>
                    </a:p>
                  </a:txBody>
                  <a:tcPr/>
                </a:tc>
                <a:tc>
                  <a:txBody>
                    <a:bodyPr/>
                    <a:lstStyle/>
                    <a:p>
                      <a:r>
                        <a:rPr lang="en-US" altLang="zh-CN" sz="2400" dirty="0" smtClean="0"/>
                        <a:t>http://www.webmin.com.cn/rpm.html</a:t>
                      </a:r>
                      <a:endParaRPr lang="zh-CN" altLang="en-US" sz="2400" dirty="0"/>
                    </a:p>
                  </a:txBody>
                  <a:tcPr/>
                </a:tc>
              </a:tr>
              <a:tr h="370840">
                <a:tc>
                  <a:txBody>
                    <a:bodyPr/>
                    <a:lstStyle/>
                    <a:p>
                      <a:r>
                        <a:rPr lang="en-US" altLang="zh-CN" sz="2400" dirty="0" err="1" smtClean="0"/>
                        <a:t>openvz</a:t>
                      </a:r>
                      <a:endParaRPr lang="zh-CN" altLang="en-US" sz="2400" dirty="0"/>
                    </a:p>
                  </a:txBody>
                  <a:tcPr/>
                </a:tc>
                <a:tc>
                  <a:txBody>
                    <a:bodyPr/>
                    <a:lstStyle/>
                    <a:p>
                      <a:r>
                        <a:rPr lang="en-US" altLang="zh-CN" sz="2400" dirty="0" smtClean="0"/>
                        <a:t>http://wiki.openvz.org/Yum</a:t>
                      </a:r>
                      <a:endParaRPr lang="zh-CN" altLang="en-US" sz="2400" dirty="0"/>
                    </a:p>
                  </a:txBody>
                  <a:tcPr/>
                </a:tc>
              </a:tr>
            </a:tbl>
          </a:graphicData>
        </a:graphic>
      </p:graphicFrame>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117</a:t>
            </a:fld>
            <a:endParaRPr lang="en-US" altLang="zh-CN"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使用非官方仓库有两种方法</a:t>
            </a:r>
            <a:endParaRPr lang="zh-CN" altLang="en-US" dirty="0"/>
          </a:p>
        </p:txBody>
      </p:sp>
      <p:sp>
        <p:nvSpPr>
          <p:cNvPr id="3" name="内容占位符 2"/>
          <p:cNvSpPr>
            <a:spLocks noGrp="1"/>
          </p:cNvSpPr>
          <p:nvPr>
            <p:ph idx="1"/>
          </p:nvPr>
        </p:nvSpPr>
        <p:spPr>
          <a:xfrm>
            <a:off x="251520" y="1600200"/>
            <a:ext cx="8568952" cy="4530725"/>
          </a:xfrm>
        </p:spPr>
        <p:txBody>
          <a:bodyPr/>
          <a:lstStyle/>
          <a:p>
            <a:r>
              <a:rPr lang="zh-CN" altLang="en-US" dirty="0" smtClean="0"/>
              <a:t>提供仓库 </a:t>
            </a:r>
            <a:r>
              <a:rPr lang="en-US" altLang="zh-CN" dirty="0" smtClean="0">
                <a:solidFill>
                  <a:srgbClr val="C00000"/>
                </a:solidFill>
              </a:rPr>
              <a:t>”release” RPM</a:t>
            </a:r>
            <a:r>
              <a:rPr lang="zh-CN" altLang="en-US" dirty="0" smtClean="0">
                <a:solidFill>
                  <a:srgbClr val="C00000"/>
                </a:solidFill>
              </a:rPr>
              <a:t>包</a:t>
            </a:r>
            <a:r>
              <a:rPr lang="zh-CN" altLang="en-US" dirty="0" smtClean="0"/>
              <a:t>的非官方仓库</a:t>
            </a:r>
            <a:endParaRPr lang="en-US" altLang="zh-CN" dirty="0" smtClean="0"/>
          </a:p>
          <a:p>
            <a:pPr lvl="1"/>
            <a:r>
              <a:rPr lang="zh-CN" altLang="en-US" dirty="0" smtClean="0"/>
              <a:t>下载非官方仓库的“</a:t>
            </a:r>
            <a:r>
              <a:rPr lang="en-US" altLang="zh-CN" dirty="0" smtClean="0"/>
              <a:t>release</a:t>
            </a:r>
            <a:r>
              <a:rPr lang="zh-CN" altLang="en-US" dirty="0" smtClean="0"/>
              <a:t>”</a:t>
            </a:r>
            <a:r>
              <a:rPr lang="en-US" altLang="zh-CN" dirty="0" smtClean="0"/>
              <a:t>RPM</a:t>
            </a:r>
            <a:r>
              <a:rPr lang="zh-CN" altLang="en-US" dirty="0" smtClean="0"/>
              <a:t>包</a:t>
            </a:r>
          </a:p>
          <a:p>
            <a:pPr lvl="1"/>
            <a:r>
              <a:rPr lang="zh-CN" altLang="en-US" dirty="0" smtClean="0"/>
              <a:t>导入仓库的 </a:t>
            </a:r>
            <a:r>
              <a:rPr lang="en-US" altLang="zh-CN" dirty="0" smtClean="0"/>
              <a:t>RPM </a:t>
            </a:r>
            <a:r>
              <a:rPr lang="zh-CN" altLang="en-US" dirty="0" smtClean="0"/>
              <a:t>公钥文件并验证“</a:t>
            </a:r>
            <a:r>
              <a:rPr lang="en-US" altLang="zh-CN" dirty="0" smtClean="0"/>
              <a:t>release</a:t>
            </a:r>
            <a:r>
              <a:rPr lang="zh-CN" altLang="en-US" dirty="0" smtClean="0"/>
              <a:t>”</a:t>
            </a:r>
            <a:r>
              <a:rPr lang="en-US" altLang="zh-CN" dirty="0" smtClean="0"/>
              <a:t>RPM</a:t>
            </a:r>
            <a:r>
              <a:rPr lang="zh-CN" altLang="en-US" dirty="0" smtClean="0"/>
              <a:t>包</a:t>
            </a:r>
          </a:p>
          <a:p>
            <a:pPr lvl="1"/>
            <a:r>
              <a:rPr lang="zh-CN" altLang="en-US" dirty="0" smtClean="0"/>
              <a:t>使用 </a:t>
            </a:r>
            <a:r>
              <a:rPr lang="en-US" altLang="zh-CN" dirty="0" smtClean="0"/>
              <a:t>rpm </a:t>
            </a:r>
            <a:r>
              <a:rPr lang="zh-CN" altLang="en-US" dirty="0" smtClean="0"/>
              <a:t>命令安装非官方仓库的“</a:t>
            </a:r>
            <a:r>
              <a:rPr lang="en-US" altLang="zh-CN" dirty="0" smtClean="0"/>
              <a:t>release</a:t>
            </a:r>
            <a:r>
              <a:rPr lang="zh-CN" altLang="en-US" dirty="0" smtClean="0"/>
              <a:t>”</a:t>
            </a:r>
            <a:r>
              <a:rPr lang="en-US" altLang="zh-CN" dirty="0" smtClean="0"/>
              <a:t>RPM</a:t>
            </a:r>
            <a:r>
              <a:rPr lang="zh-CN" altLang="en-US" dirty="0" smtClean="0"/>
              <a:t>包</a:t>
            </a:r>
            <a:endParaRPr lang="en-US" altLang="zh-CN" dirty="0" smtClean="0"/>
          </a:p>
          <a:p>
            <a:r>
              <a:rPr lang="zh-CN" altLang="en-US" dirty="0" smtClean="0"/>
              <a:t>未提供仓库 </a:t>
            </a:r>
            <a:r>
              <a:rPr lang="en-US" altLang="zh-CN" dirty="0" smtClean="0">
                <a:solidFill>
                  <a:srgbClr val="C00000"/>
                </a:solidFill>
              </a:rPr>
              <a:t>”release” RPM</a:t>
            </a:r>
            <a:r>
              <a:rPr lang="zh-CN" altLang="en-US" dirty="0" smtClean="0">
                <a:solidFill>
                  <a:srgbClr val="C00000"/>
                </a:solidFill>
              </a:rPr>
              <a:t>包</a:t>
            </a:r>
            <a:r>
              <a:rPr lang="zh-CN" altLang="en-US" dirty="0" smtClean="0"/>
              <a:t>的非官方仓库</a:t>
            </a:r>
            <a:endParaRPr lang="en-US" altLang="zh-CN" dirty="0" smtClean="0"/>
          </a:p>
          <a:p>
            <a:pPr lvl="1"/>
            <a:r>
              <a:rPr lang="zh-CN" altLang="en-US" dirty="0" smtClean="0"/>
              <a:t>进入 </a:t>
            </a:r>
            <a:r>
              <a:rPr lang="en-US" altLang="zh-CN" dirty="0" smtClean="0"/>
              <a:t>/etc/</a:t>
            </a:r>
            <a:r>
              <a:rPr lang="en-US" altLang="zh-CN" dirty="0" err="1" smtClean="0"/>
              <a:t>yum.repos.d</a:t>
            </a:r>
            <a:r>
              <a:rPr lang="en-US" altLang="zh-CN" dirty="0" smtClean="0"/>
              <a:t> </a:t>
            </a:r>
            <a:r>
              <a:rPr lang="zh-CN" altLang="en-US" dirty="0" smtClean="0"/>
              <a:t>目录</a:t>
            </a:r>
          </a:p>
          <a:p>
            <a:pPr lvl="1"/>
            <a:r>
              <a:rPr lang="zh-CN" altLang="en-US" dirty="0" smtClean="0"/>
              <a:t>下载或直接编辑“</a:t>
            </a:r>
            <a:r>
              <a:rPr lang="en-US" altLang="zh-CN" dirty="0" smtClean="0"/>
              <a:t>.repo”</a:t>
            </a:r>
            <a:r>
              <a:rPr lang="zh-CN" altLang="en-US" dirty="0" smtClean="0"/>
              <a:t>文件</a:t>
            </a:r>
          </a:p>
          <a:p>
            <a:pPr lvl="1"/>
            <a:r>
              <a:rPr lang="zh-CN" altLang="en-US" dirty="0" smtClean="0"/>
              <a:t>导入仓库的 </a:t>
            </a:r>
            <a:r>
              <a:rPr lang="en-US" altLang="zh-CN" dirty="0" smtClean="0"/>
              <a:t>RPM </a:t>
            </a:r>
            <a:r>
              <a:rPr lang="zh-CN" altLang="en-US" dirty="0" smtClean="0"/>
              <a:t>公钥</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118</a:t>
            </a:fld>
            <a:endParaRPr lang="en-US" altLang="zh-CN"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 </a:t>
            </a:r>
            <a:r>
              <a:rPr lang="en-US" altLang="zh-CN" dirty="0" smtClean="0"/>
              <a:t>yum </a:t>
            </a:r>
            <a:r>
              <a:rPr lang="zh-CN" altLang="en-US" dirty="0" smtClean="0"/>
              <a:t>命令</a:t>
            </a:r>
            <a:endParaRPr lang="zh-CN" altLang="en-US" dirty="0"/>
          </a:p>
        </p:txBody>
      </p:sp>
      <p:sp>
        <p:nvSpPr>
          <p:cNvPr id="3" name="文本占位符 2"/>
          <p:cNvSpPr>
            <a:spLocks noGrp="1"/>
          </p:cNvSpPr>
          <p:nvPr>
            <p:ph type="body" idx="1"/>
          </p:nvPr>
        </p:nvSpPr>
        <p:spPr/>
        <p:txBody>
          <a:bodyPr/>
          <a:lstStyle/>
          <a:p>
            <a:endParaRPr lang="zh-CN" altLang="en-US"/>
          </a:p>
        </p:txBody>
      </p:sp>
      <p:sp>
        <p:nvSpPr>
          <p:cNvPr id="4" name="日期占位符 3"/>
          <p:cNvSpPr>
            <a:spLocks noGrp="1"/>
          </p:cNvSpPr>
          <p:nvPr>
            <p:ph type="dt" sz="half" idx="10"/>
          </p:nvPr>
        </p:nvSpPr>
        <p:spPr/>
        <p:txBody>
          <a:bodyPr/>
          <a:lstStyle/>
          <a:p>
            <a:fld id="{B8C40DAD-E20B-41EC-B788-3EAE527B1E0B}" type="datetime2">
              <a:rPr lang="zh-CN" altLang="en-US" smtClean="0"/>
              <a:pPr/>
              <a:t>2016年7月14日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119</a:t>
            </a:fld>
            <a:endParaRPr lang="en-US" altLang="zh-CN"/>
          </a:p>
        </p:txBody>
      </p:sp>
      <p:sp>
        <p:nvSpPr>
          <p:cNvPr id="6" name="页脚占位符 5"/>
          <p:cNvSpPr>
            <a:spLocks noGrp="1"/>
          </p:cNvSpPr>
          <p:nvPr>
            <p:ph type="ftr" sz="quarter" idx="12"/>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a:t>
            </a:r>
            <a:r>
              <a:rPr lang="zh-CN" altLang="en-US" dirty="0" smtClean="0"/>
              <a:t>的网络服务应用</a:t>
            </a:r>
            <a:endParaRPr lang="zh-CN" altLang="en-US" dirty="0"/>
          </a:p>
        </p:txBody>
      </p:sp>
      <p:sp>
        <p:nvSpPr>
          <p:cNvPr id="3" name="内容占位符 2"/>
          <p:cNvSpPr>
            <a:spLocks noGrp="1"/>
          </p:cNvSpPr>
          <p:nvPr>
            <p:ph idx="1"/>
          </p:nvPr>
        </p:nvSpPr>
        <p:spPr>
          <a:xfrm>
            <a:off x="457200" y="1268760"/>
            <a:ext cx="8229600" cy="4862165"/>
          </a:xfrm>
        </p:spPr>
        <p:txBody>
          <a:bodyPr/>
          <a:lstStyle/>
          <a:p>
            <a:r>
              <a:rPr lang="en-US" altLang="zh-CN" dirty="0" smtClean="0"/>
              <a:t>Linux</a:t>
            </a:r>
            <a:r>
              <a:rPr lang="zh-CN" altLang="en-US" dirty="0" smtClean="0"/>
              <a:t>几乎支持</a:t>
            </a:r>
            <a:r>
              <a:rPr lang="en-US" altLang="zh-CN" dirty="0" smtClean="0"/>
              <a:t>Internet</a:t>
            </a:r>
            <a:r>
              <a:rPr lang="zh-CN" altLang="en-US" dirty="0" smtClean="0"/>
              <a:t>世界里所有的网络服务</a:t>
            </a:r>
            <a:endParaRPr lang="en-US" altLang="zh-CN" dirty="0" smtClean="0"/>
          </a:p>
          <a:p>
            <a:pPr lvl="1"/>
            <a:r>
              <a:rPr lang="en-US" altLang="zh-CN" dirty="0" smtClean="0"/>
              <a:t>WWW</a:t>
            </a:r>
            <a:r>
              <a:rPr lang="zh-CN" altLang="en-US" dirty="0" smtClean="0"/>
              <a:t>服务：</a:t>
            </a:r>
            <a:r>
              <a:rPr lang="en-US" altLang="zh-CN" dirty="0" smtClean="0"/>
              <a:t> </a:t>
            </a:r>
            <a:r>
              <a:rPr lang="en-US" altLang="zh-CN" dirty="0" smtClean="0">
                <a:solidFill>
                  <a:srgbClr val="002060"/>
                </a:solidFill>
              </a:rPr>
              <a:t>Apache</a:t>
            </a:r>
            <a:r>
              <a:rPr lang="zh-CN" altLang="en-US" dirty="0" smtClean="0">
                <a:solidFill>
                  <a:srgbClr val="002060"/>
                </a:solidFill>
              </a:rPr>
              <a:t>、</a:t>
            </a:r>
            <a:r>
              <a:rPr lang="en-US" altLang="zh-CN" dirty="0" err="1" smtClean="0">
                <a:solidFill>
                  <a:srgbClr val="002060"/>
                </a:solidFill>
              </a:rPr>
              <a:t>Ngnix</a:t>
            </a:r>
            <a:r>
              <a:rPr lang="zh-CN" altLang="en-US" dirty="0" smtClean="0">
                <a:solidFill>
                  <a:srgbClr val="002060"/>
                </a:solidFill>
              </a:rPr>
              <a:t>、</a:t>
            </a:r>
            <a:r>
              <a:rPr lang="en-US" altLang="zh-CN" dirty="0" err="1" smtClean="0">
                <a:solidFill>
                  <a:srgbClr val="002060"/>
                </a:solidFill>
              </a:rPr>
              <a:t>Lighttpd</a:t>
            </a:r>
            <a:endParaRPr lang="en-US" altLang="zh-CN" dirty="0" smtClean="0">
              <a:solidFill>
                <a:srgbClr val="002060"/>
              </a:solidFill>
            </a:endParaRPr>
          </a:p>
          <a:p>
            <a:pPr lvl="1"/>
            <a:r>
              <a:rPr lang="en-US" altLang="zh-CN" dirty="0" smtClean="0"/>
              <a:t>Email</a:t>
            </a:r>
            <a:r>
              <a:rPr lang="zh-CN" altLang="en-US" dirty="0" smtClean="0"/>
              <a:t>服务：</a:t>
            </a:r>
            <a:r>
              <a:rPr lang="en-US" altLang="zh-CN" dirty="0" smtClean="0"/>
              <a:t> </a:t>
            </a:r>
            <a:r>
              <a:rPr lang="en-US" altLang="zh-CN" dirty="0" smtClean="0">
                <a:solidFill>
                  <a:srgbClr val="002060"/>
                </a:solidFill>
              </a:rPr>
              <a:t>Postfix</a:t>
            </a:r>
            <a:r>
              <a:rPr lang="zh-CN" altLang="en-US" dirty="0" smtClean="0">
                <a:solidFill>
                  <a:srgbClr val="002060"/>
                </a:solidFill>
              </a:rPr>
              <a:t>、</a:t>
            </a:r>
            <a:r>
              <a:rPr lang="en-US" altLang="zh-CN" dirty="0" err="1" smtClean="0">
                <a:solidFill>
                  <a:srgbClr val="002060"/>
                </a:solidFill>
              </a:rPr>
              <a:t>Qmail</a:t>
            </a:r>
            <a:r>
              <a:rPr lang="zh-CN" altLang="en-US" dirty="0" smtClean="0">
                <a:solidFill>
                  <a:srgbClr val="002060"/>
                </a:solidFill>
              </a:rPr>
              <a:t>、</a:t>
            </a:r>
            <a:r>
              <a:rPr lang="en-US" altLang="zh-CN" dirty="0" err="1" smtClean="0">
                <a:solidFill>
                  <a:srgbClr val="002060"/>
                </a:solidFill>
              </a:rPr>
              <a:t>Sendmail</a:t>
            </a:r>
            <a:r>
              <a:rPr lang="zh-CN" altLang="en-US" dirty="0" smtClean="0">
                <a:solidFill>
                  <a:srgbClr val="002060"/>
                </a:solidFill>
              </a:rPr>
              <a:t>、</a:t>
            </a:r>
            <a:r>
              <a:rPr lang="en-US" altLang="zh-CN" dirty="0" err="1" smtClean="0">
                <a:solidFill>
                  <a:srgbClr val="002060"/>
                </a:solidFill>
              </a:rPr>
              <a:t>Exim</a:t>
            </a:r>
            <a:endParaRPr lang="en-US" altLang="zh-CN" dirty="0" smtClean="0">
              <a:solidFill>
                <a:srgbClr val="002060"/>
              </a:solidFill>
            </a:endParaRPr>
          </a:p>
          <a:p>
            <a:pPr lvl="2"/>
            <a:r>
              <a:rPr lang="en-US" altLang="zh-CN" dirty="0" smtClean="0">
                <a:solidFill>
                  <a:schemeClr val="accent6">
                    <a:lumMod val="75000"/>
                  </a:schemeClr>
                </a:solidFill>
              </a:rPr>
              <a:t>Dovecot IMAP</a:t>
            </a:r>
            <a:r>
              <a:rPr lang="zh-CN" altLang="en-US" dirty="0" smtClean="0">
                <a:solidFill>
                  <a:schemeClr val="accent6">
                    <a:lumMod val="75000"/>
                  </a:schemeClr>
                </a:solidFill>
              </a:rPr>
              <a:t>、</a:t>
            </a:r>
            <a:r>
              <a:rPr lang="en-US" altLang="zh-CN" dirty="0" smtClean="0">
                <a:solidFill>
                  <a:schemeClr val="accent6">
                    <a:lumMod val="75000"/>
                  </a:schemeClr>
                </a:solidFill>
              </a:rPr>
              <a:t>Cyrus IMAP</a:t>
            </a:r>
            <a:r>
              <a:rPr lang="zh-CN" altLang="en-US" dirty="0" smtClean="0">
                <a:solidFill>
                  <a:schemeClr val="accent6">
                    <a:lumMod val="75000"/>
                  </a:schemeClr>
                </a:solidFill>
              </a:rPr>
              <a:t>、</a:t>
            </a:r>
            <a:r>
              <a:rPr lang="en-US" altLang="zh-CN" dirty="0" smtClean="0">
                <a:solidFill>
                  <a:schemeClr val="accent6">
                    <a:lumMod val="75000"/>
                  </a:schemeClr>
                </a:solidFill>
              </a:rPr>
              <a:t>Courier IMAP</a:t>
            </a:r>
          </a:p>
          <a:p>
            <a:pPr lvl="1"/>
            <a:r>
              <a:rPr lang="en-US" altLang="zh-CN" dirty="0" smtClean="0"/>
              <a:t>FTP</a:t>
            </a:r>
            <a:r>
              <a:rPr lang="zh-CN" altLang="en-US" dirty="0" smtClean="0"/>
              <a:t>服务：</a:t>
            </a:r>
            <a:r>
              <a:rPr lang="en-US" altLang="zh-CN" dirty="0" smtClean="0"/>
              <a:t> </a:t>
            </a:r>
            <a:r>
              <a:rPr lang="en-US" altLang="zh-CN" dirty="0" err="1" smtClean="0">
                <a:solidFill>
                  <a:srgbClr val="002060"/>
                </a:solidFill>
              </a:rPr>
              <a:t>Vsftpd</a:t>
            </a:r>
            <a:r>
              <a:rPr lang="zh-CN" altLang="en-US" dirty="0" smtClean="0">
                <a:solidFill>
                  <a:srgbClr val="002060"/>
                </a:solidFill>
              </a:rPr>
              <a:t>、</a:t>
            </a:r>
            <a:r>
              <a:rPr lang="en-US" altLang="zh-CN" dirty="0" smtClean="0">
                <a:solidFill>
                  <a:srgbClr val="002060"/>
                </a:solidFill>
              </a:rPr>
              <a:t>pure-</a:t>
            </a:r>
            <a:r>
              <a:rPr lang="en-US" altLang="zh-CN" dirty="0" err="1" smtClean="0">
                <a:solidFill>
                  <a:srgbClr val="002060"/>
                </a:solidFill>
              </a:rPr>
              <a:t>ftpd</a:t>
            </a:r>
            <a:r>
              <a:rPr lang="zh-CN" altLang="en-US" dirty="0" smtClean="0">
                <a:solidFill>
                  <a:srgbClr val="002060"/>
                </a:solidFill>
              </a:rPr>
              <a:t>、</a:t>
            </a:r>
            <a:r>
              <a:rPr lang="en-US" altLang="zh-CN" dirty="0" err="1" smtClean="0">
                <a:solidFill>
                  <a:srgbClr val="002060"/>
                </a:solidFill>
              </a:rPr>
              <a:t>Proftpd</a:t>
            </a:r>
            <a:r>
              <a:rPr lang="en-US" altLang="zh-CN" dirty="0" smtClean="0">
                <a:solidFill>
                  <a:srgbClr val="002060"/>
                </a:solidFill>
              </a:rPr>
              <a:t> </a:t>
            </a:r>
            <a:r>
              <a:rPr lang="zh-CN" altLang="en-US" dirty="0" smtClean="0">
                <a:solidFill>
                  <a:srgbClr val="002060"/>
                </a:solidFill>
              </a:rPr>
              <a:t>、</a:t>
            </a:r>
            <a:r>
              <a:rPr lang="en-US" altLang="zh-CN" dirty="0" smtClean="0">
                <a:solidFill>
                  <a:srgbClr val="002060"/>
                </a:solidFill>
              </a:rPr>
              <a:t>Wu-</a:t>
            </a:r>
            <a:r>
              <a:rPr lang="en-US" altLang="zh-CN" dirty="0" err="1" smtClean="0">
                <a:solidFill>
                  <a:srgbClr val="002060"/>
                </a:solidFill>
              </a:rPr>
              <a:t>ftpd</a:t>
            </a:r>
            <a:endParaRPr lang="en-US" altLang="zh-CN" dirty="0" smtClean="0">
              <a:solidFill>
                <a:srgbClr val="002060"/>
              </a:solidFill>
            </a:endParaRPr>
          </a:p>
          <a:p>
            <a:pPr lvl="1"/>
            <a:r>
              <a:rPr lang="zh-CN" altLang="en-US" dirty="0" smtClean="0"/>
              <a:t>文件共享服务：</a:t>
            </a:r>
            <a:r>
              <a:rPr lang="en-US" altLang="zh-CN" dirty="0" smtClean="0">
                <a:solidFill>
                  <a:srgbClr val="002060"/>
                </a:solidFill>
              </a:rPr>
              <a:t>Samba</a:t>
            </a:r>
            <a:r>
              <a:rPr lang="zh-CN" altLang="en-US" dirty="0" smtClean="0">
                <a:solidFill>
                  <a:srgbClr val="002060"/>
                </a:solidFill>
              </a:rPr>
              <a:t>、</a:t>
            </a:r>
            <a:r>
              <a:rPr lang="en-US" altLang="zh-CN" dirty="0" smtClean="0">
                <a:solidFill>
                  <a:srgbClr val="002060"/>
                </a:solidFill>
              </a:rPr>
              <a:t>NFS</a:t>
            </a:r>
          </a:p>
          <a:p>
            <a:pPr lvl="1"/>
            <a:r>
              <a:rPr lang="en-US" altLang="zh-CN" dirty="0" smtClean="0"/>
              <a:t>DNS</a:t>
            </a:r>
            <a:r>
              <a:rPr lang="zh-CN" altLang="en-US" dirty="0" smtClean="0"/>
              <a:t>服务：</a:t>
            </a:r>
            <a:r>
              <a:rPr lang="en-US" altLang="zh-CN" dirty="0" smtClean="0">
                <a:solidFill>
                  <a:srgbClr val="002060"/>
                </a:solidFill>
              </a:rPr>
              <a:t>BIND</a:t>
            </a:r>
          </a:p>
          <a:p>
            <a:pPr lvl="1"/>
            <a:r>
              <a:rPr lang="zh-CN" altLang="en-US" dirty="0" smtClean="0"/>
              <a:t>目录服务：</a:t>
            </a:r>
            <a:r>
              <a:rPr lang="en-US" altLang="zh-CN" dirty="0" err="1" smtClean="0">
                <a:solidFill>
                  <a:srgbClr val="002060"/>
                </a:solidFill>
              </a:rPr>
              <a:t>OpenLDAP</a:t>
            </a:r>
            <a:endParaRPr lang="en-US" altLang="zh-CN" dirty="0" smtClean="0">
              <a:solidFill>
                <a:srgbClr val="002060"/>
              </a:solidFill>
            </a:endParaRPr>
          </a:p>
          <a:p>
            <a:pPr lvl="1"/>
            <a:r>
              <a:rPr lang="zh-CN" altLang="en-US" dirty="0" smtClean="0"/>
              <a:t>数据库服务：</a:t>
            </a:r>
            <a:r>
              <a:rPr lang="en-US" altLang="zh-CN" dirty="0" smtClean="0"/>
              <a:t> </a:t>
            </a:r>
            <a:r>
              <a:rPr lang="en-US" altLang="zh-CN" dirty="0" err="1" smtClean="0">
                <a:solidFill>
                  <a:srgbClr val="002060"/>
                </a:solidFill>
              </a:rPr>
              <a:t>PostgreSQL</a:t>
            </a:r>
            <a:r>
              <a:rPr lang="zh-CN" altLang="en-US" dirty="0" smtClean="0">
                <a:solidFill>
                  <a:srgbClr val="002060"/>
                </a:solidFill>
              </a:rPr>
              <a:t>、</a:t>
            </a:r>
            <a:r>
              <a:rPr lang="en-US" altLang="zh-CN" dirty="0" err="1" smtClean="0">
                <a:solidFill>
                  <a:srgbClr val="002060"/>
                </a:solidFill>
              </a:rPr>
              <a:t>MySQL</a:t>
            </a:r>
            <a:r>
              <a:rPr lang="zh-CN" altLang="en-US" dirty="0" smtClean="0">
                <a:solidFill>
                  <a:srgbClr val="002060"/>
                </a:solidFill>
              </a:rPr>
              <a:t>、</a:t>
            </a:r>
            <a:r>
              <a:rPr lang="en-US" altLang="zh-CN" dirty="0" smtClean="0">
                <a:solidFill>
                  <a:srgbClr val="002060"/>
                </a:solidFill>
              </a:rPr>
              <a:t> Oracle</a:t>
            </a:r>
          </a:p>
          <a:p>
            <a:pPr lvl="1"/>
            <a:r>
              <a:rPr lang="zh-CN" altLang="en-US" dirty="0" smtClean="0"/>
              <a:t>远程登录与管理：</a:t>
            </a:r>
            <a:r>
              <a:rPr lang="en-US" altLang="zh-CN" dirty="0" err="1" smtClean="0">
                <a:solidFill>
                  <a:srgbClr val="002060"/>
                </a:solidFill>
              </a:rPr>
              <a:t>OpenSSH</a:t>
            </a:r>
            <a:r>
              <a:rPr lang="zh-CN" altLang="en-US" dirty="0" smtClean="0">
                <a:solidFill>
                  <a:srgbClr val="002060"/>
                </a:solidFill>
              </a:rPr>
              <a:t>、</a:t>
            </a:r>
            <a:r>
              <a:rPr lang="en-US" altLang="zh-CN" dirty="0" smtClean="0">
                <a:solidFill>
                  <a:srgbClr val="002060"/>
                </a:solidFill>
              </a:rPr>
              <a:t>VNC</a:t>
            </a:r>
          </a:p>
          <a:p>
            <a:pPr lvl="1"/>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12</a:t>
            </a:fld>
            <a:endParaRPr lang="en-US" altLang="zh-CN" dirty="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yum</a:t>
            </a:r>
            <a:r>
              <a:rPr lang="zh-CN" altLang="zh-CN" dirty="0" smtClean="0"/>
              <a:t>命令语法</a:t>
            </a:r>
            <a:endParaRPr lang="zh-CN" altLang="en-US" dirty="0"/>
          </a:p>
        </p:txBody>
      </p:sp>
      <p:sp>
        <p:nvSpPr>
          <p:cNvPr id="3" name="内容占位符 2"/>
          <p:cNvSpPr>
            <a:spLocks noGrp="1"/>
          </p:cNvSpPr>
          <p:nvPr>
            <p:ph idx="1"/>
          </p:nvPr>
        </p:nvSpPr>
        <p:spPr>
          <a:xfrm>
            <a:off x="457200" y="1268760"/>
            <a:ext cx="8229600" cy="4862165"/>
          </a:xfrm>
        </p:spPr>
        <p:txBody>
          <a:bodyPr/>
          <a:lstStyle/>
          <a:p>
            <a:r>
              <a:rPr lang="en-US" altLang="zh-CN" dirty="0" smtClean="0"/>
              <a:t>yum</a:t>
            </a:r>
            <a:r>
              <a:rPr lang="zh-CN" altLang="en-US" dirty="0" smtClean="0"/>
              <a:t>是</a:t>
            </a:r>
            <a:r>
              <a:rPr lang="en-US" altLang="zh-CN" dirty="0" smtClean="0"/>
              <a:t>YUM</a:t>
            </a:r>
            <a:r>
              <a:rPr lang="zh-CN" altLang="en-US" dirty="0" smtClean="0"/>
              <a:t>系统的字符界面管理工具</a:t>
            </a:r>
          </a:p>
          <a:p>
            <a:pPr lvl="1"/>
            <a:r>
              <a:rPr lang="en-US" altLang="zh-CN" dirty="0" smtClean="0">
                <a:solidFill>
                  <a:schemeClr val="accent6">
                    <a:lumMod val="75000"/>
                  </a:schemeClr>
                </a:solidFill>
              </a:rPr>
              <a:t>yum  [</a:t>
            </a:r>
            <a:r>
              <a:rPr lang="zh-CN" altLang="en-US" dirty="0" smtClean="0">
                <a:solidFill>
                  <a:schemeClr val="accent6">
                    <a:lumMod val="75000"/>
                  </a:schemeClr>
                </a:solidFill>
              </a:rPr>
              <a:t>全局参数</a:t>
            </a:r>
            <a:r>
              <a:rPr lang="en-US" altLang="zh-CN" dirty="0" smtClean="0">
                <a:solidFill>
                  <a:schemeClr val="accent6">
                    <a:lumMod val="75000"/>
                  </a:schemeClr>
                </a:solidFill>
              </a:rPr>
              <a:t>] </a:t>
            </a:r>
            <a:r>
              <a:rPr lang="zh-CN" altLang="en-US" dirty="0" smtClean="0">
                <a:solidFill>
                  <a:schemeClr val="accent6">
                    <a:lumMod val="75000"/>
                  </a:schemeClr>
                </a:solidFill>
              </a:rPr>
              <a:t>命令 </a:t>
            </a:r>
            <a:r>
              <a:rPr lang="en-US" altLang="zh-CN" dirty="0" smtClean="0">
                <a:solidFill>
                  <a:schemeClr val="accent6">
                    <a:lumMod val="75000"/>
                  </a:schemeClr>
                </a:solidFill>
              </a:rPr>
              <a:t>[</a:t>
            </a:r>
            <a:r>
              <a:rPr lang="zh-CN" altLang="en-US" dirty="0" smtClean="0">
                <a:solidFill>
                  <a:schemeClr val="accent6">
                    <a:lumMod val="75000"/>
                  </a:schemeClr>
                </a:solidFill>
              </a:rPr>
              <a:t>命令参数</a:t>
            </a:r>
            <a:r>
              <a:rPr lang="en-US" altLang="zh-CN" dirty="0" smtClean="0">
                <a:solidFill>
                  <a:schemeClr val="accent6">
                    <a:lumMod val="75000"/>
                  </a:schemeClr>
                </a:solidFill>
              </a:rPr>
              <a:t>]</a:t>
            </a:r>
          </a:p>
          <a:p>
            <a:r>
              <a:rPr lang="zh-CN" altLang="en-US" dirty="0" smtClean="0"/>
              <a:t>常用的全局参数</a:t>
            </a:r>
          </a:p>
          <a:p>
            <a:pPr lvl="1"/>
            <a:r>
              <a:rPr lang="en-US" altLang="zh-CN" sz="2400" dirty="0" smtClean="0">
                <a:solidFill>
                  <a:srgbClr val="C00000"/>
                </a:solidFill>
              </a:rPr>
              <a:t>-y</a:t>
            </a:r>
            <a:r>
              <a:rPr lang="zh-CN" altLang="en-US" sz="2400" dirty="0" smtClean="0"/>
              <a:t>：对</a:t>
            </a:r>
            <a:r>
              <a:rPr lang="en-US" altLang="zh-CN" sz="2400" dirty="0" smtClean="0"/>
              <a:t>yum</a:t>
            </a:r>
            <a:r>
              <a:rPr lang="zh-CN" altLang="en-US" sz="2400" dirty="0" smtClean="0"/>
              <a:t>命令的提问回答“是（</a:t>
            </a:r>
            <a:r>
              <a:rPr lang="en-US" altLang="zh-CN" sz="2400" dirty="0" smtClean="0"/>
              <a:t>yes</a:t>
            </a:r>
            <a:r>
              <a:rPr lang="zh-CN" altLang="en-US" sz="2400" dirty="0" smtClean="0"/>
              <a:t>）”</a:t>
            </a:r>
          </a:p>
          <a:p>
            <a:pPr lvl="1"/>
            <a:r>
              <a:rPr lang="en-US" altLang="zh-CN" sz="2400" dirty="0" smtClean="0">
                <a:solidFill>
                  <a:srgbClr val="C00000"/>
                </a:solidFill>
              </a:rPr>
              <a:t>-C</a:t>
            </a:r>
            <a:r>
              <a:rPr lang="zh-CN" altLang="en-US" sz="2400" dirty="0" smtClean="0"/>
              <a:t>：只利用本地缓存，不从远程仓库下载文件</a:t>
            </a:r>
          </a:p>
          <a:p>
            <a:pPr lvl="1"/>
            <a:r>
              <a:rPr lang="en-US" altLang="zh-CN" sz="2400" dirty="0" smtClean="0">
                <a:solidFill>
                  <a:srgbClr val="C00000"/>
                </a:solidFill>
              </a:rPr>
              <a:t>--</a:t>
            </a:r>
            <a:r>
              <a:rPr lang="en-US" altLang="zh-CN" sz="2400" dirty="0" err="1" smtClean="0">
                <a:solidFill>
                  <a:srgbClr val="C00000"/>
                </a:solidFill>
              </a:rPr>
              <a:t>enablerepo</a:t>
            </a:r>
            <a:r>
              <a:rPr lang="en-US" altLang="zh-CN" sz="2400" dirty="0" smtClean="0">
                <a:solidFill>
                  <a:srgbClr val="C00000"/>
                </a:solidFill>
              </a:rPr>
              <a:t>=REPO</a:t>
            </a:r>
            <a:r>
              <a:rPr lang="zh-CN" altLang="en-US" sz="2400" dirty="0" smtClean="0"/>
              <a:t>：临时启用指定的名为</a:t>
            </a:r>
            <a:r>
              <a:rPr lang="en-US" altLang="zh-CN" sz="2400" dirty="0" smtClean="0"/>
              <a:t>REPO</a:t>
            </a:r>
            <a:r>
              <a:rPr lang="zh-CN" altLang="en-US" sz="2400" dirty="0" smtClean="0"/>
              <a:t>的仓库</a:t>
            </a:r>
          </a:p>
          <a:p>
            <a:pPr lvl="1"/>
            <a:r>
              <a:rPr lang="en-US" altLang="zh-CN" sz="2400" dirty="0" smtClean="0">
                <a:solidFill>
                  <a:srgbClr val="C00000"/>
                </a:solidFill>
              </a:rPr>
              <a:t>--</a:t>
            </a:r>
            <a:r>
              <a:rPr lang="en-US" altLang="zh-CN" sz="2400" dirty="0" err="1" smtClean="0">
                <a:solidFill>
                  <a:srgbClr val="C00000"/>
                </a:solidFill>
              </a:rPr>
              <a:t>disablerepo</a:t>
            </a:r>
            <a:r>
              <a:rPr lang="en-US" altLang="zh-CN" sz="2400" dirty="0" smtClean="0">
                <a:solidFill>
                  <a:srgbClr val="C00000"/>
                </a:solidFill>
              </a:rPr>
              <a:t>=REPO</a:t>
            </a:r>
            <a:r>
              <a:rPr lang="zh-CN" altLang="en-US" sz="2400" dirty="0" smtClean="0"/>
              <a:t>：临时禁用指定的名为</a:t>
            </a:r>
            <a:r>
              <a:rPr lang="en-US" altLang="zh-CN" sz="2400" dirty="0" smtClean="0"/>
              <a:t>REPO</a:t>
            </a:r>
            <a:r>
              <a:rPr lang="zh-CN" altLang="en-US" sz="2400" dirty="0" smtClean="0"/>
              <a:t>的仓库</a:t>
            </a:r>
          </a:p>
          <a:p>
            <a:pPr lvl="1"/>
            <a:r>
              <a:rPr lang="en-US" altLang="zh-CN" sz="2400" dirty="0" smtClean="0">
                <a:solidFill>
                  <a:srgbClr val="C00000"/>
                </a:solidFill>
              </a:rPr>
              <a:t>--</a:t>
            </a:r>
            <a:r>
              <a:rPr lang="en-US" altLang="zh-CN" sz="2400" dirty="0" err="1" smtClean="0">
                <a:solidFill>
                  <a:srgbClr val="C00000"/>
                </a:solidFill>
              </a:rPr>
              <a:t>installlroot</a:t>
            </a:r>
            <a:r>
              <a:rPr lang="en-US" altLang="zh-CN" sz="2400" dirty="0" smtClean="0">
                <a:solidFill>
                  <a:srgbClr val="C00000"/>
                </a:solidFill>
              </a:rPr>
              <a:t>=PATH</a:t>
            </a:r>
            <a:r>
              <a:rPr lang="zh-CN" altLang="en-US" sz="2400" dirty="0" smtClean="0"/>
              <a:t>：指定安装软件时的根目录，主要用于为</a:t>
            </a:r>
            <a:r>
              <a:rPr lang="en-US" altLang="zh-CN" sz="2400" dirty="0" err="1" smtClean="0"/>
              <a:t>chroot</a:t>
            </a:r>
            <a:r>
              <a:rPr lang="zh-CN" altLang="en-US" sz="2400" dirty="0" smtClean="0"/>
              <a:t>环境安装软件</a:t>
            </a:r>
            <a:endParaRPr lang="zh-CN" altLang="en-US" sz="24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120</a:t>
            </a:fld>
            <a:endParaRPr lang="en-US" altLang="zh-CN"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yum </a:t>
            </a:r>
            <a:r>
              <a:rPr lang="zh-CN" altLang="en-US" dirty="0" smtClean="0"/>
              <a:t>安装、更新和删除</a:t>
            </a:r>
            <a:endParaRPr lang="zh-CN" altLang="en-US" dirty="0"/>
          </a:p>
        </p:txBody>
      </p:sp>
      <p:sp>
        <p:nvSpPr>
          <p:cNvPr id="3" name="内容占位符 2"/>
          <p:cNvSpPr>
            <a:spLocks noGrp="1"/>
          </p:cNvSpPr>
          <p:nvPr>
            <p:ph idx="1"/>
          </p:nvPr>
        </p:nvSpPr>
        <p:spPr>
          <a:xfrm>
            <a:off x="457200" y="1268760"/>
            <a:ext cx="8229600" cy="4862165"/>
          </a:xfrm>
        </p:spPr>
        <p:txBody>
          <a:bodyPr/>
          <a:lstStyle/>
          <a:p>
            <a:r>
              <a:rPr lang="en-US" altLang="zh-CN" dirty="0" smtClean="0"/>
              <a:t>yum </a:t>
            </a:r>
            <a:r>
              <a:rPr lang="en-US" altLang="zh-CN" dirty="0" smtClean="0">
                <a:solidFill>
                  <a:srgbClr val="C00000"/>
                </a:solidFill>
              </a:rPr>
              <a:t>install</a:t>
            </a:r>
            <a:r>
              <a:rPr lang="en-US" altLang="zh-CN" dirty="0" smtClean="0"/>
              <a:t> &lt;package&gt; … </a:t>
            </a:r>
          </a:p>
          <a:p>
            <a:r>
              <a:rPr lang="en-US" altLang="zh-CN" dirty="0" smtClean="0"/>
              <a:t>yum </a:t>
            </a:r>
            <a:r>
              <a:rPr lang="en-US" altLang="zh-CN" dirty="0" err="1" smtClean="0">
                <a:solidFill>
                  <a:srgbClr val="C00000"/>
                </a:solidFill>
              </a:rPr>
              <a:t>localinstall</a:t>
            </a:r>
            <a:r>
              <a:rPr lang="en-US" altLang="zh-CN" dirty="0" smtClean="0"/>
              <a:t> &lt;</a:t>
            </a:r>
            <a:r>
              <a:rPr lang="en-US" altLang="zh-CN" dirty="0" err="1" smtClean="0"/>
              <a:t>rpmfile</a:t>
            </a:r>
            <a:r>
              <a:rPr lang="en-US" altLang="zh-CN" dirty="0" smtClean="0"/>
              <a:t>&gt; … </a:t>
            </a:r>
          </a:p>
          <a:p>
            <a:r>
              <a:rPr lang="en-US" altLang="zh-CN" dirty="0" smtClean="0"/>
              <a:t>yum </a:t>
            </a:r>
            <a:r>
              <a:rPr lang="en-US" altLang="zh-CN" dirty="0" err="1" smtClean="0">
                <a:solidFill>
                  <a:srgbClr val="C00000"/>
                </a:solidFill>
              </a:rPr>
              <a:t>groupinstall</a:t>
            </a:r>
            <a:r>
              <a:rPr lang="en-US" altLang="zh-CN" dirty="0" smtClean="0"/>
              <a:t> &lt;</a:t>
            </a:r>
            <a:r>
              <a:rPr lang="en-US" altLang="zh-CN" dirty="0" err="1" smtClean="0"/>
              <a:t>packagegroup</a:t>
            </a:r>
            <a:r>
              <a:rPr lang="en-US" altLang="zh-CN" dirty="0" smtClean="0"/>
              <a:t>&gt; … </a:t>
            </a:r>
          </a:p>
          <a:p>
            <a:endParaRPr lang="en-US" altLang="zh-CN" sz="1400" dirty="0" smtClean="0"/>
          </a:p>
          <a:p>
            <a:r>
              <a:rPr lang="en-US" altLang="zh-CN" dirty="0" smtClean="0"/>
              <a:t>yum </a:t>
            </a:r>
            <a:r>
              <a:rPr lang="en-US" altLang="zh-CN" dirty="0" smtClean="0">
                <a:solidFill>
                  <a:srgbClr val="C00000"/>
                </a:solidFill>
              </a:rPr>
              <a:t>update</a:t>
            </a:r>
            <a:r>
              <a:rPr lang="en-US" altLang="zh-CN" dirty="0" smtClean="0"/>
              <a:t> [package …]</a:t>
            </a:r>
          </a:p>
          <a:p>
            <a:r>
              <a:rPr lang="en-US" altLang="zh-CN" dirty="0" smtClean="0"/>
              <a:t>yum </a:t>
            </a:r>
            <a:r>
              <a:rPr lang="en-US" altLang="zh-CN" dirty="0" err="1" smtClean="0">
                <a:solidFill>
                  <a:srgbClr val="C00000"/>
                </a:solidFill>
              </a:rPr>
              <a:t>localupdate</a:t>
            </a:r>
            <a:r>
              <a:rPr lang="en-US" altLang="zh-CN" dirty="0" smtClean="0"/>
              <a:t> &lt;</a:t>
            </a:r>
            <a:r>
              <a:rPr lang="en-US" altLang="zh-CN" dirty="0" err="1" smtClean="0"/>
              <a:t>rpmfile</a:t>
            </a:r>
            <a:r>
              <a:rPr lang="en-US" altLang="zh-CN" dirty="0" smtClean="0"/>
              <a:t>&gt; … </a:t>
            </a:r>
            <a:endParaRPr lang="en-US" altLang="zh-CN" dirty="0" smtClean="0">
              <a:solidFill>
                <a:srgbClr val="C00000"/>
              </a:solidFill>
            </a:endParaRPr>
          </a:p>
          <a:p>
            <a:r>
              <a:rPr lang="en-US" altLang="zh-CN" dirty="0" smtClean="0"/>
              <a:t>yum </a:t>
            </a:r>
            <a:r>
              <a:rPr lang="en-US" altLang="zh-CN" dirty="0" err="1" smtClean="0">
                <a:solidFill>
                  <a:srgbClr val="C00000"/>
                </a:solidFill>
              </a:rPr>
              <a:t>groupupdate</a:t>
            </a:r>
            <a:r>
              <a:rPr lang="en-US" altLang="zh-CN" dirty="0" smtClean="0"/>
              <a:t> &lt;</a:t>
            </a:r>
            <a:r>
              <a:rPr lang="en-US" altLang="zh-CN" dirty="0" err="1" smtClean="0"/>
              <a:t>packagegroup</a:t>
            </a:r>
            <a:r>
              <a:rPr lang="en-US" altLang="zh-CN" dirty="0" smtClean="0"/>
              <a:t>&gt; …</a:t>
            </a:r>
          </a:p>
          <a:p>
            <a:endParaRPr lang="en-US" altLang="zh-CN" sz="1400" dirty="0" smtClean="0"/>
          </a:p>
          <a:p>
            <a:r>
              <a:rPr lang="en-US" altLang="zh-CN" dirty="0" smtClean="0"/>
              <a:t>yum </a:t>
            </a:r>
            <a:r>
              <a:rPr lang="en-US" altLang="zh-CN" dirty="0" smtClean="0">
                <a:solidFill>
                  <a:srgbClr val="C00000"/>
                </a:solidFill>
              </a:rPr>
              <a:t>remove</a:t>
            </a:r>
            <a:r>
              <a:rPr lang="en-US" altLang="zh-CN" dirty="0" smtClean="0"/>
              <a:t> &lt;package&gt; … </a:t>
            </a:r>
          </a:p>
          <a:p>
            <a:r>
              <a:rPr lang="en-US" altLang="zh-CN" dirty="0" smtClean="0"/>
              <a:t>yum </a:t>
            </a:r>
            <a:r>
              <a:rPr lang="en-US" altLang="zh-CN" dirty="0" err="1" smtClean="0">
                <a:solidFill>
                  <a:srgbClr val="C00000"/>
                </a:solidFill>
              </a:rPr>
              <a:t>groupremove</a:t>
            </a:r>
            <a:r>
              <a:rPr lang="en-US" altLang="zh-CN" dirty="0" smtClean="0"/>
              <a:t> &lt;</a:t>
            </a:r>
            <a:r>
              <a:rPr lang="en-US" altLang="zh-CN" dirty="0" err="1" smtClean="0"/>
              <a:t>packagegroup</a:t>
            </a:r>
            <a:r>
              <a:rPr lang="en-US" altLang="zh-CN" dirty="0" smtClean="0"/>
              <a:t>&gt; … </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121</a:t>
            </a:fld>
            <a:endParaRPr lang="en-US" altLang="zh-CN"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yum</a:t>
            </a:r>
            <a:r>
              <a:rPr lang="zh-CN" altLang="en-US" dirty="0" smtClean="0"/>
              <a:t>查询</a:t>
            </a:r>
            <a:endParaRPr lang="zh-CN" altLang="en-US" dirty="0"/>
          </a:p>
        </p:txBody>
      </p:sp>
      <p:sp>
        <p:nvSpPr>
          <p:cNvPr id="3" name="内容占位符 2"/>
          <p:cNvSpPr>
            <a:spLocks noGrp="1"/>
          </p:cNvSpPr>
          <p:nvPr>
            <p:ph idx="1"/>
          </p:nvPr>
        </p:nvSpPr>
        <p:spPr/>
        <p:txBody>
          <a:bodyPr/>
          <a:lstStyle/>
          <a:p>
            <a:r>
              <a:rPr lang="en-US" altLang="zh-CN" dirty="0" smtClean="0"/>
              <a:t>yum </a:t>
            </a:r>
            <a:r>
              <a:rPr lang="en-US" altLang="zh-CN" dirty="0" smtClean="0">
                <a:solidFill>
                  <a:srgbClr val="C00000"/>
                </a:solidFill>
              </a:rPr>
              <a:t>search</a:t>
            </a:r>
            <a:r>
              <a:rPr lang="en-US" altLang="zh-CN" dirty="0" smtClean="0"/>
              <a:t> &lt;search-term&gt; </a:t>
            </a:r>
          </a:p>
          <a:p>
            <a:r>
              <a:rPr lang="en-US" altLang="zh-CN" dirty="0" smtClean="0"/>
              <a:t>yum </a:t>
            </a:r>
            <a:r>
              <a:rPr lang="en-US" altLang="zh-CN" dirty="0" smtClean="0">
                <a:solidFill>
                  <a:srgbClr val="C00000"/>
                </a:solidFill>
              </a:rPr>
              <a:t>list</a:t>
            </a:r>
            <a:r>
              <a:rPr lang="en-US" altLang="zh-CN" dirty="0" smtClean="0"/>
              <a:t> [all] [</a:t>
            </a:r>
            <a:r>
              <a:rPr lang="en-US" altLang="zh-CN" dirty="0" err="1" smtClean="0"/>
              <a:t>glob_exp</a:t>
            </a:r>
            <a:r>
              <a:rPr lang="en-US" altLang="zh-CN" dirty="0" smtClean="0"/>
              <a:t>] [recent]</a:t>
            </a:r>
          </a:p>
          <a:p>
            <a:r>
              <a:rPr lang="en-US" altLang="zh-CN" dirty="0" smtClean="0"/>
              <a:t>yum </a:t>
            </a:r>
            <a:r>
              <a:rPr lang="en-US" altLang="zh-CN" dirty="0" smtClean="0">
                <a:solidFill>
                  <a:srgbClr val="C00000"/>
                </a:solidFill>
              </a:rPr>
              <a:t>list</a:t>
            </a:r>
            <a:r>
              <a:rPr lang="en-US" altLang="zh-CN" dirty="0" smtClean="0"/>
              <a:t> &lt;</a:t>
            </a:r>
            <a:r>
              <a:rPr lang="en-US" altLang="zh-CN" dirty="0" err="1" smtClean="0"/>
              <a:t>available|extras|installed|updates</a:t>
            </a:r>
            <a:r>
              <a:rPr lang="en-US" altLang="zh-CN" dirty="0" smtClean="0"/>
              <a:t>&gt; [</a:t>
            </a:r>
            <a:r>
              <a:rPr lang="en-US" altLang="zh-CN" dirty="0" err="1" smtClean="0"/>
              <a:t>glob_exp</a:t>
            </a:r>
            <a:r>
              <a:rPr lang="en-US" altLang="zh-CN" dirty="0" smtClean="0"/>
              <a:t>]</a:t>
            </a:r>
          </a:p>
          <a:p>
            <a:r>
              <a:rPr lang="en-US" altLang="zh-CN" dirty="0" smtClean="0"/>
              <a:t>yum </a:t>
            </a:r>
            <a:r>
              <a:rPr lang="en-US" altLang="zh-CN" dirty="0" smtClean="0">
                <a:solidFill>
                  <a:srgbClr val="C00000"/>
                </a:solidFill>
              </a:rPr>
              <a:t>info</a:t>
            </a:r>
            <a:r>
              <a:rPr lang="en-US" altLang="zh-CN" dirty="0" smtClean="0"/>
              <a:t> &lt;package&gt;</a:t>
            </a:r>
          </a:p>
          <a:p>
            <a:r>
              <a:rPr lang="en-US" altLang="zh-CN" dirty="0" smtClean="0"/>
              <a:t>yum </a:t>
            </a:r>
            <a:r>
              <a:rPr lang="en-US" altLang="zh-CN" dirty="0" err="1" smtClean="0">
                <a:solidFill>
                  <a:srgbClr val="C00000"/>
                </a:solidFill>
              </a:rPr>
              <a:t>grouplist</a:t>
            </a:r>
            <a:r>
              <a:rPr lang="en-US" altLang="zh-CN" dirty="0" smtClean="0"/>
              <a:t> &lt;group-wildcard&gt;</a:t>
            </a:r>
          </a:p>
          <a:p>
            <a:r>
              <a:rPr lang="en-US" altLang="zh-CN" dirty="0" smtClean="0"/>
              <a:t>yum </a:t>
            </a:r>
            <a:r>
              <a:rPr lang="en-US" altLang="zh-CN" dirty="0" err="1" smtClean="0">
                <a:solidFill>
                  <a:srgbClr val="C00000"/>
                </a:solidFill>
              </a:rPr>
              <a:t>groupinfo</a:t>
            </a:r>
            <a:r>
              <a:rPr lang="en-US" altLang="zh-CN" dirty="0" smtClean="0"/>
              <a:t> &lt;</a:t>
            </a:r>
            <a:r>
              <a:rPr lang="en-US" altLang="zh-CN" dirty="0" err="1" smtClean="0"/>
              <a:t>packagegroup</a:t>
            </a:r>
            <a:r>
              <a:rPr lang="en-US" altLang="zh-CN" dirty="0" smtClean="0"/>
              <a:t>&gt;</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122</a:t>
            </a:fld>
            <a:endParaRPr lang="en-US" altLang="zh-CN"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yum</a:t>
            </a:r>
            <a:r>
              <a:rPr lang="zh-CN" altLang="en-US" dirty="0" smtClean="0"/>
              <a:t>的更多用法</a:t>
            </a:r>
            <a:endParaRPr lang="zh-CN" altLang="en-US" dirty="0"/>
          </a:p>
        </p:txBody>
      </p:sp>
      <p:sp>
        <p:nvSpPr>
          <p:cNvPr id="3" name="内容占位符 2"/>
          <p:cNvSpPr>
            <a:spLocks noGrp="1"/>
          </p:cNvSpPr>
          <p:nvPr>
            <p:ph idx="1"/>
          </p:nvPr>
        </p:nvSpPr>
        <p:spPr/>
        <p:txBody>
          <a:bodyPr/>
          <a:lstStyle/>
          <a:p>
            <a:r>
              <a:rPr lang="zh-CN" altLang="en-US" dirty="0" smtClean="0"/>
              <a:t>检查可更新的所有软件包 </a:t>
            </a:r>
          </a:p>
          <a:p>
            <a:pPr lvl="1"/>
            <a:r>
              <a:rPr lang="en-US" altLang="zh-CN" dirty="0" smtClean="0">
                <a:solidFill>
                  <a:schemeClr val="accent6">
                    <a:lumMod val="75000"/>
                  </a:schemeClr>
                </a:solidFill>
              </a:rPr>
              <a:t>yum check-update </a:t>
            </a:r>
          </a:p>
          <a:p>
            <a:r>
              <a:rPr lang="zh-CN" altLang="en-US" dirty="0" smtClean="0"/>
              <a:t>清除缓存中的</a:t>
            </a:r>
            <a:r>
              <a:rPr lang="en-US" altLang="zh-CN" dirty="0" smtClean="0"/>
              <a:t>rpm</a:t>
            </a:r>
            <a:r>
              <a:rPr lang="zh-CN" altLang="en-US" dirty="0" smtClean="0"/>
              <a:t>头文件和包文件 </a:t>
            </a:r>
          </a:p>
          <a:p>
            <a:pPr lvl="1"/>
            <a:r>
              <a:rPr lang="en-US" altLang="zh-CN" dirty="0" smtClean="0">
                <a:solidFill>
                  <a:schemeClr val="accent6">
                    <a:lumMod val="75000"/>
                  </a:schemeClr>
                </a:solidFill>
              </a:rPr>
              <a:t>yum clean all </a:t>
            </a:r>
          </a:p>
          <a:p>
            <a:r>
              <a:rPr lang="zh-CN" altLang="en-US" dirty="0" smtClean="0"/>
              <a:t>显示软件包的依赖信息</a:t>
            </a:r>
          </a:p>
          <a:p>
            <a:pPr lvl="1"/>
            <a:r>
              <a:rPr lang="en-US" altLang="zh-CN" dirty="0" smtClean="0">
                <a:solidFill>
                  <a:schemeClr val="accent6">
                    <a:lumMod val="75000"/>
                  </a:schemeClr>
                </a:solidFill>
              </a:rPr>
              <a:t>yum </a:t>
            </a:r>
            <a:r>
              <a:rPr lang="en-US" altLang="zh-CN" dirty="0" err="1" smtClean="0">
                <a:solidFill>
                  <a:schemeClr val="accent6">
                    <a:lumMod val="75000"/>
                  </a:schemeClr>
                </a:solidFill>
              </a:rPr>
              <a:t>deplist</a:t>
            </a:r>
            <a:r>
              <a:rPr lang="en-US" altLang="zh-CN" dirty="0" smtClean="0">
                <a:solidFill>
                  <a:schemeClr val="accent6">
                    <a:lumMod val="75000"/>
                  </a:schemeClr>
                </a:solidFill>
              </a:rPr>
              <a:t> &lt;packages&gt; </a:t>
            </a:r>
          </a:p>
          <a:p>
            <a:r>
              <a:rPr lang="zh-CN" altLang="en-US" dirty="0" smtClean="0"/>
              <a:t>搜索文件 </a:t>
            </a:r>
          </a:p>
          <a:p>
            <a:pPr lvl="1"/>
            <a:r>
              <a:rPr lang="en-US" altLang="zh-CN" dirty="0" smtClean="0">
                <a:solidFill>
                  <a:schemeClr val="accent6">
                    <a:lumMod val="75000"/>
                  </a:schemeClr>
                </a:solidFill>
              </a:rPr>
              <a:t>yum provides &lt;filename&gt;</a:t>
            </a:r>
            <a:endParaRPr lang="zh-CN" altLang="en-US"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123</a:t>
            </a:fld>
            <a:endParaRPr lang="en-US" altLang="zh-CN"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yum </a:t>
            </a:r>
            <a:r>
              <a:rPr lang="zh-CN" altLang="en-US" dirty="0" smtClean="0"/>
              <a:t>仓库管理</a:t>
            </a:r>
            <a:endParaRPr lang="zh-CN" altLang="en-US" dirty="0"/>
          </a:p>
        </p:txBody>
      </p:sp>
      <p:sp>
        <p:nvSpPr>
          <p:cNvPr id="3" name="文本占位符 2"/>
          <p:cNvSpPr>
            <a:spLocks noGrp="1"/>
          </p:cNvSpPr>
          <p:nvPr>
            <p:ph type="body" idx="1"/>
          </p:nvPr>
        </p:nvSpPr>
        <p:spPr/>
        <p:txBody>
          <a:bodyPr/>
          <a:lstStyle/>
          <a:p>
            <a:endParaRPr lang="zh-CN" altLang="en-US"/>
          </a:p>
        </p:txBody>
      </p:sp>
      <p:sp>
        <p:nvSpPr>
          <p:cNvPr id="4" name="日期占位符 3"/>
          <p:cNvSpPr>
            <a:spLocks noGrp="1"/>
          </p:cNvSpPr>
          <p:nvPr>
            <p:ph type="dt" sz="half" idx="10"/>
          </p:nvPr>
        </p:nvSpPr>
        <p:spPr/>
        <p:txBody>
          <a:bodyPr/>
          <a:lstStyle/>
          <a:p>
            <a:fld id="{B8C40DAD-E20B-41EC-B788-3EAE527B1E0B}" type="datetime2">
              <a:rPr lang="zh-CN" altLang="en-US" smtClean="0"/>
              <a:pPr/>
              <a:t>2016年7月14日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124</a:t>
            </a:fld>
            <a:endParaRPr lang="en-US" altLang="zh-CN"/>
          </a:p>
        </p:txBody>
      </p:sp>
      <p:sp>
        <p:nvSpPr>
          <p:cNvPr id="6" name="页脚占位符 5"/>
          <p:cNvSpPr>
            <a:spLocks noGrp="1"/>
          </p:cNvSpPr>
          <p:nvPr>
            <p:ph type="ftr" sz="quarter" idx="12"/>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YUM</a:t>
            </a:r>
            <a:r>
              <a:rPr lang="zh-CN" altLang="en-US" dirty="0" smtClean="0"/>
              <a:t>仓库管理工具</a:t>
            </a:r>
            <a:endParaRPr lang="zh-CN" altLang="en-US" dirty="0"/>
          </a:p>
        </p:txBody>
      </p:sp>
      <p:sp>
        <p:nvSpPr>
          <p:cNvPr id="3" name="内容占位符 2"/>
          <p:cNvSpPr>
            <a:spLocks noGrp="1"/>
          </p:cNvSpPr>
          <p:nvPr>
            <p:ph idx="1"/>
          </p:nvPr>
        </p:nvSpPr>
        <p:spPr>
          <a:xfrm>
            <a:off x="457200" y="1268760"/>
            <a:ext cx="8229600" cy="4862165"/>
          </a:xfrm>
        </p:spPr>
        <p:txBody>
          <a:bodyPr/>
          <a:lstStyle/>
          <a:p>
            <a:r>
              <a:rPr lang="zh-CN" altLang="en-US" sz="2800" dirty="0" smtClean="0"/>
              <a:t>软件包</a:t>
            </a:r>
            <a:r>
              <a:rPr lang="en-US" altLang="zh-CN" sz="2800" dirty="0" err="1" smtClean="0">
                <a:solidFill>
                  <a:srgbClr val="C00000"/>
                </a:solidFill>
              </a:rPr>
              <a:t>createrepo</a:t>
            </a:r>
            <a:endParaRPr lang="en-US" altLang="zh-CN" sz="2800" dirty="0" smtClean="0">
              <a:solidFill>
                <a:srgbClr val="C00000"/>
              </a:solidFill>
            </a:endParaRPr>
          </a:p>
          <a:p>
            <a:pPr lvl="1"/>
            <a:r>
              <a:rPr lang="zh-CN" altLang="en-US" sz="2400" dirty="0" smtClean="0"/>
              <a:t>提供了 </a:t>
            </a:r>
            <a:r>
              <a:rPr lang="en-US" altLang="zh-CN" sz="2400" dirty="0" err="1" smtClean="0"/>
              <a:t>createrepo</a:t>
            </a:r>
            <a:r>
              <a:rPr lang="zh-CN" altLang="en-US" sz="2400" dirty="0" smtClean="0"/>
              <a:t>命令用于生成</a:t>
            </a:r>
            <a:r>
              <a:rPr lang="en-US" altLang="zh-CN" sz="2400" dirty="0" smtClean="0"/>
              <a:t>YUM</a:t>
            </a:r>
            <a:r>
              <a:rPr lang="zh-CN" altLang="en-US" sz="2400" dirty="0" smtClean="0"/>
              <a:t>仓库</a:t>
            </a:r>
          </a:p>
          <a:p>
            <a:r>
              <a:rPr lang="zh-CN" altLang="en-US" sz="2800" dirty="0" smtClean="0"/>
              <a:t>软件包</a:t>
            </a:r>
            <a:r>
              <a:rPr lang="en-US" altLang="zh-CN" sz="2800" dirty="0" smtClean="0">
                <a:solidFill>
                  <a:srgbClr val="C00000"/>
                </a:solidFill>
              </a:rPr>
              <a:t>yum-</a:t>
            </a:r>
            <a:r>
              <a:rPr lang="en-US" altLang="zh-CN" sz="2800" dirty="0" err="1" smtClean="0">
                <a:solidFill>
                  <a:srgbClr val="C00000"/>
                </a:solidFill>
              </a:rPr>
              <a:t>utils</a:t>
            </a:r>
            <a:r>
              <a:rPr lang="zh-CN" altLang="en-US" sz="2800" dirty="0" smtClean="0"/>
              <a:t>主要提供了如下常用工具</a:t>
            </a:r>
          </a:p>
          <a:p>
            <a:pPr lvl="1"/>
            <a:r>
              <a:rPr lang="en-US" altLang="zh-CN" sz="2400" dirty="0" err="1" smtClean="0">
                <a:solidFill>
                  <a:schemeClr val="accent6">
                    <a:lumMod val="75000"/>
                  </a:schemeClr>
                </a:solidFill>
              </a:rPr>
              <a:t>yumdownloader</a:t>
            </a:r>
            <a:r>
              <a:rPr lang="zh-CN" altLang="en-US" sz="2400" dirty="0" smtClean="0"/>
              <a:t>：从</a:t>
            </a:r>
            <a:r>
              <a:rPr lang="en-US" altLang="zh-CN" sz="2400" dirty="0" smtClean="0"/>
              <a:t>YUM</a:t>
            </a:r>
            <a:r>
              <a:rPr lang="zh-CN" altLang="en-US" sz="2400" dirty="0" smtClean="0"/>
              <a:t>仓库（包括</a:t>
            </a:r>
            <a:r>
              <a:rPr lang="en-US" altLang="zh-CN" sz="2400" dirty="0" smtClean="0"/>
              <a:t>SRPMs</a:t>
            </a:r>
            <a:r>
              <a:rPr lang="zh-CN" altLang="en-US" sz="2400" dirty="0" smtClean="0"/>
              <a:t>）下载</a:t>
            </a:r>
            <a:r>
              <a:rPr lang="en-US" altLang="zh-CN" sz="2400" dirty="0" smtClean="0"/>
              <a:t>RPM</a:t>
            </a:r>
            <a:r>
              <a:rPr lang="zh-CN" altLang="en-US" sz="2400" dirty="0" smtClean="0"/>
              <a:t>文件。 </a:t>
            </a:r>
          </a:p>
          <a:p>
            <a:pPr lvl="1"/>
            <a:r>
              <a:rPr lang="en-US" altLang="zh-CN" sz="2400" dirty="0" err="1" smtClean="0">
                <a:solidFill>
                  <a:schemeClr val="accent6">
                    <a:lumMod val="75000"/>
                  </a:schemeClr>
                </a:solidFill>
              </a:rPr>
              <a:t>reposync</a:t>
            </a:r>
            <a:r>
              <a:rPr lang="zh-CN" altLang="en-US" sz="2400" dirty="0" smtClean="0"/>
              <a:t>：使用</a:t>
            </a:r>
            <a:r>
              <a:rPr lang="en-US" altLang="zh-CN" sz="2400" dirty="0" smtClean="0"/>
              <a:t>YUM</a:t>
            </a:r>
            <a:r>
              <a:rPr lang="zh-CN" altLang="en-US" sz="2400" dirty="0" smtClean="0"/>
              <a:t>配置检索</a:t>
            </a:r>
            <a:r>
              <a:rPr lang="en-US" altLang="zh-CN" sz="2400" dirty="0" smtClean="0"/>
              <a:t>YUM</a:t>
            </a:r>
            <a:r>
              <a:rPr lang="zh-CN" altLang="en-US" sz="2400" dirty="0" smtClean="0"/>
              <a:t>远程仓库并同步到本地目录。</a:t>
            </a:r>
          </a:p>
          <a:p>
            <a:pPr lvl="1"/>
            <a:r>
              <a:rPr lang="en-US" altLang="zh-CN" sz="2400" dirty="0" err="1" smtClean="0">
                <a:solidFill>
                  <a:schemeClr val="accent6">
                    <a:lumMod val="75000"/>
                  </a:schemeClr>
                </a:solidFill>
              </a:rPr>
              <a:t>verifytree</a:t>
            </a:r>
            <a:r>
              <a:rPr lang="zh-CN" altLang="en-US" sz="2400" dirty="0" smtClean="0"/>
              <a:t>：校验本地</a:t>
            </a:r>
            <a:r>
              <a:rPr lang="en-US" altLang="zh-CN" sz="2400" dirty="0" smtClean="0"/>
              <a:t>YUM</a:t>
            </a:r>
            <a:r>
              <a:rPr lang="zh-CN" altLang="en-US" sz="2400" dirty="0" smtClean="0"/>
              <a:t>仓库的一致性。</a:t>
            </a:r>
          </a:p>
          <a:p>
            <a:pPr lvl="1"/>
            <a:r>
              <a:rPr lang="en-US" altLang="zh-CN" sz="2400" dirty="0" smtClean="0">
                <a:solidFill>
                  <a:schemeClr val="accent6">
                    <a:lumMod val="75000"/>
                  </a:schemeClr>
                </a:solidFill>
              </a:rPr>
              <a:t>yum-complete-transaction</a:t>
            </a:r>
            <a:r>
              <a:rPr lang="zh-CN" altLang="en-US" sz="2400" dirty="0" smtClean="0"/>
              <a:t>：查找并处理</a:t>
            </a:r>
            <a:r>
              <a:rPr lang="en-US" altLang="zh-CN" sz="2400" dirty="0" smtClean="0"/>
              <a:t>YUM</a:t>
            </a:r>
            <a:r>
              <a:rPr lang="zh-CN" altLang="en-US" sz="2400" dirty="0" smtClean="0"/>
              <a:t>完整性。</a:t>
            </a: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125</a:t>
            </a:fld>
            <a:endParaRPr lang="en-US" altLang="zh-CN"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本地仓库创建过程</a:t>
            </a:r>
            <a:endParaRPr lang="zh-CN" altLang="en-US" dirty="0"/>
          </a:p>
        </p:txBody>
      </p:sp>
      <p:sp>
        <p:nvSpPr>
          <p:cNvPr id="3" name="内容占位符 2"/>
          <p:cNvSpPr>
            <a:spLocks noGrp="1"/>
          </p:cNvSpPr>
          <p:nvPr>
            <p:ph idx="1"/>
          </p:nvPr>
        </p:nvSpPr>
        <p:spPr/>
        <p:txBody>
          <a:bodyPr/>
          <a:lstStyle/>
          <a:p>
            <a:r>
              <a:rPr lang="zh-CN" altLang="en-US" sz="2800" dirty="0" smtClean="0"/>
              <a:t>创建存放</a:t>
            </a:r>
            <a:r>
              <a:rPr lang="en-US" altLang="zh-CN" sz="2800" dirty="0" smtClean="0"/>
              <a:t>RPM</a:t>
            </a:r>
            <a:r>
              <a:rPr lang="zh-CN" altLang="en-US" sz="2800" dirty="0" smtClean="0"/>
              <a:t>包的目录</a:t>
            </a:r>
          </a:p>
          <a:p>
            <a:r>
              <a:rPr lang="zh-CN" altLang="en-US" sz="2800" dirty="0" smtClean="0"/>
              <a:t>在</a:t>
            </a:r>
            <a:r>
              <a:rPr lang="en-US" altLang="zh-CN" sz="2800" dirty="0" smtClean="0"/>
              <a:t>RPM</a:t>
            </a:r>
            <a:r>
              <a:rPr lang="zh-CN" altLang="en-US" sz="2800" dirty="0" smtClean="0"/>
              <a:t>包的目录中准备</a:t>
            </a:r>
            <a:r>
              <a:rPr lang="en-US" altLang="zh-CN" sz="2800" dirty="0" smtClean="0"/>
              <a:t>RPM</a:t>
            </a:r>
            <a:r>
              <a:rPr lang="zh-CN" altLang="en-US" sz="2800" dirty="0" smtClean="0"/>
              <a:t>包文件：</a:t>
            </a:r>
            <a:endParaRPr lang="en-US" altLang="zh-CN" sz="2800" dirty="0" smtClean="0"/>
          </a:p>
          <a:p>
            <a:pPr lvl="1">
              <a:buNone/>
            </a:pPr>
            <a:r>
              <a:rPr lang="en-US" altLang="zh-CN" sz="2400" dirty="0" smtClean="0">
                <a:solidFill>
                  <a:srgbClr val="C00000"/>
                </a:solidFill>
              </a:rPr>
              <a:t>1</a:t>
            </a:r>
            <a:r>
              <a:rPr lang="zh-CN" altLang="en-US" sz="2400" dirty="0" smtClean="0">
                <a:solidFill>
                  <a:srgbClr val="C00000"/>
                </a:solidFill>
              </a:rPr>
              <a:t>）</a:t>
            </a:r>
            <a:r>
              <a:rPr lang="zh-CN" altLang="en-US" sz="2400" dirty="0" smtClean="0"/>
              <a:t>从安装光盘获得</a:t>
            </a:r>
          </a:p>
          <a:p>
            <a:pPr lvl="1">
              <a:buNone/>
            </a:pPr>
            <a:r>
              <a:rPr lang="en-US" altLang="zh-CN" sz="2400" dirty="0" smtClean="0">
                <a:solidFill>
                  <a:srgbClr val="C00000"/>
                </a:solidFill>
              </a:rPr>
              <a:t>2</a:t>
            </a:r>
            <a:r>
              <a:rPr lang="zh-CN" altLang="en-US" sz="2400" dirty="0" smtClean="0">
                <a:solidFill>
                  <a:srgbClr val="C00000"/>
                </a:solidFill>
              </a:rPr>
              <a:t>）</a:t>
            </a:r>
            <a:r>
              <a:rPr lang="zh-CN" altLang="en-US" sz="2400" dirty="0" smtClean="0"/>
              <a:t>通过</a:t>
            </a:r>
            <a:r>
              <a:rPr lang="en-US" altLang="zh-CN" sz="2400" dirty="0" err="1" smtClean="0"/>
              <a:t>wget</a:t>
            </a:r>
            <a:r>
              <a:rPr lang="zh-CN" altLang="en-US" sz="2400" dirty="0" smtClean="0"/>
              <a:t>、</a:t>
            </a:r>
            <a:r>
              <a:rPr lang="en-US" altLang="zh-CN" sz="2400" dirty="0" err="1" smtClean="0"/>
              <a:t>lftp</a:t>
            </a:r>
            <a:r>
              <a:rPr lang="zh-CN" altLang="en-US" sz="2400" dirty="0" smtClean="0"/>
              <a:t>等工具从远程下载</a:t>
            </a:r>
          </a:p>
          <a:p>
            <a:pPr lvl="1">
              <a:buNone/>
            </a:pPr>
            <a:r>
              <a:rPr lang="en-US" altLang="zh-CN" sz="2400" dirty="0" smtClean="0">
                <a:solidFill>
                  <a:srgbClr val="C00000"/>
                </a:solidFill>
              </a:rPr>
              <a:t>3</a:t>
            </a:r>
            <a:r>
              <a:rPr lang="zh-CN" altLang="en-US" sz="2400" dirty="0" smtClean="0">
                <a:solidFill>
                  <a:srgbClr val="C00000"/>
                </a:solidFill>
              </a:rPr>
              <a:t>）</a:t>
            </a:r>
            <a:r>
              <a:rPr lang="zh-CN" altLang="en-US" sz="2400" dirty="0" smtClean="0"/>
              <a:t>通过 </a:t>
            </a:r>
            <a:r>
              <a:rPr lang="en-US" altLang="zh-CN" sz="2400" dirty="0" err="1" smtClean="0"/>
              <a:t>yumdownloader</a:t>
            </a:r>
            <a:r>
              <a:rPr lang="en-US" altLang="zh-CN" sz="2400" dirty="0" smtClean="0"/>
              <a:t> </a:t>
            </a:r>
            <a:r>
              <a:rPr lang="zh-CN" altLang="en-US" sz="2400" dirty="0" smtClean="0"/>
              <a:t>工具从远程下载</a:t>
            </a:r>
          </a:p>
          <a:p>
            <a:pPr lvl="2"/>
            <a:r>
              <a:rPr lang="en-US" altLang="zh-CN" sz="2000" dirty="0" err="1" smtClean="0">
                <a:solidFill>
                  <a:schemeClr val="accent6">
                    <a:lumMod val="75000"/>
                  </a:schemeClr>
                </a:solidFill>
              </a:rPr>
              <a:t>yumdownloader</a:t>
            </a:r>
            <a:r>
              <a:rPr lang="en-US" altLang="zh-CN" sz="2000" dirty="0" smtClean="0">
                <a:solidFill>
                  <a:schemeClr val="accent6">
                    <a:lumMod val="75000"/>
                  </a:schemeClr>
                </a:solidFill>
              </a:rPr>
              <a:t>  --resolve   #</a:t>
            </a:r>
            <a:r>
              <a:rPr lang="zh-CN" altLang="en-US" sz="2000" dirty="0" smtClean="0"/>
              <a:t>可以同时下载被依赖的</a:t>
            </a:r>
            <a:r>
              <a:rPr lang="en-US" altLang="zh-CN" sz="2000" dirty="0" smtClean="0"/>
              <a:t>RPM</a:t>
            </a:r>
            <a:r>
              <a:rPr lang="zh-CN" altLang="en-US" sz="2000" dirty="0" smtClean="0"/>
              <a:t>包</a:t>
            </a:r>
          </a:p>
          <a:p>
            <a:pPr lvl="2"/>
            <a:r>
              <a:rPr lang="en-US" altLang="zh-CN" sz="2000" dirty="0" err="1" smtClean="0">
                <a:solidFill>
                  <a:schemeClr val="accent6">
                    <a:lumMod val="75000"/>
                  </a:schemeClr>
                </a:solidFill>
              </a:rPr>
              <a:t>yumdownloader</a:t>
            </a:r>
            <a:r>
              <a:rPr lang="en-US" altLang="zh-CN" sz="2000" dirty="0" smtClean="0">
                <a:solidFill>
                  <a:schemeClr val="accent6">
                    <a:lumMod val="75000"/>
                  </a:schemeClr>
                </a:solidFill>
              </a:rPr>
              <a:t>  --source    #</a:t>
            </a:r>
            <a:r>
              <a:rPr lang="zh-CN" altLang="en-US" sz="2000" dirty="0" smtClean="0"/>
              <a:t>可以下载</a:t>
            </a:r>
            <a:r>
              <a:rPr lang="en-US" altLang="zh-CN" sz="2000" dirty="0" smtClean="0"/>
              <a:t>SRPM</a:t>
            </a:r>
            <a:r>
              <a:rPr lang="zh-CN" altLang="en-US" sz="2000" dirty="0" smtClean="0"/>
              <a:t>的</a:t>
            </a:r>
            <a:r>
              <a:rPr lang="en-US" altLang="zh-CN" sz="2000" dirty="0" smtClean="0"/>
              <a:t>RPM</a:t>
            </a:r>
            <a:r>
              <a:rPr lang="zh-CN" altLang="en-US" sz="2000" dirty="0" smtClean="0"/>
              <a:t>包</a:t>
            </a:r>
          </a:p>
          <a:p>
            <a:pPr lvl="1">
              <a:buNone/>
            </a:pPr>
            <a:r>
              <a:rPr lang="en-US" altLang="zh-CN" sz="2400" dirty="0" smtClean="0">
                <a:solidFill>
                  <a:srgbClr val="C00000"/>
                </a:solidFill>
              </a:rPr>
              <a:t>4</a:t>
            </a:r>
            <a:r>
              <a:rPr lang="zh-CN" altLang="en-US" sz="2400" dirty="0" smtClean="0">
                <a:solidFill>
                  <a:srgbClr val="C00000"/>
                </a:solidFill>
              </a:rPr>
              <a:t>）</a:t>
            </a:r>
            <a:r>
              <a:rPr lang="zh-CN" altLang="en-US" sz="2400" dirty="0" smtClean="0"/>
              <a:t>可以使用 </a:t>
            </a:r>
            <a:r>
              <a:rPr lang="en-US" altLang="zh-CN" sz="2400" dirty="0" err="1" smtClean="0"/>
              <a:t>rpmbuild</a:t>
            </a:r>
            <a:r>
              <a:rPr lang="zh-CN" altLang="en-US" sz="2400" dirty="0" smtClean="0"/>
              <a:t>命令本地编译</a:t>
            </a:r>
            <a:endParaRPr lang="en-US" altLang="zh-CN" sz="2400" dirty="0" smtClean="0"/>
          </a:p>
          <a:p>
            <a:r>
              <a:rPr lang="zh-CN" altLang="en-US" sz="2800" dirty="0" smtClean="0"/>
              <a:t>使用</a:t>
            </a:r>
            <a:r>
              <a:rPr lang="en-US" altLang="zh-CN" sz="2800" dirty="0" err="1" smtClean="0"/>
              <a:t>createrepo</a:t>
            </a:r>
            <a:r>
              <a:rPr lang="zh-CN" altLang="en-US" sz="2800" dirty="0" smtClean="0"/>
              <a:t>命令生成本地仓库</a:t>
            </a:r>
            <a:endParaRPr lang="zh-CN" altLang="en-US" sz="28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126</a:t>
            </a:fld>
            <a:endParaRPr lang="en-US" altLang="zh-CN"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createrepo</a:t>
            </a:r>
            <a:r>
              <a:rPr lang="en-US" altLang="zh-CN" dirty="0" smtClean="0"/>
              <a:t> </a:t>
            </a:r>
            <a:r>
              <a:rPr lang="zh-CN" altLang="en-US" dirty="0" smtClean="0"/>
              <a:t>命令</a:t>
            </a:r>
            <a:endParaRPr lang="zh-CN" altLang="en-US" dirty="0"/>
          </a:p>
        </p:txBody>
      </p:sp>
      <p:sp>
        <p:nvSpPr>
          <p:cNvPr id="3" name="内容占位符 2"/>
          <p:cNvSpPr>
            <a:spLocks noGrp="1"/>
          </p:cNvSpPr>
          <p:nvPr>
            <p:ph idx="1"/>
          </p:nvPr>
        </p:nvSpPr>
        <p:spPr>
          <a:xfrm>
            <a:off x="457200" y="1340768"/>
            <a:ext cx="8229600" cy="4790157"/>
          </a:xfrm>
        </p:spPr>
        <p:txBody>
          <a:bodyPr/>
          <a:lstStyle/>
          <a:p>
            <a:r>
              <a:rPr lang="zh-CN" altLang="en-US" dirty="0" smtClean="0"/>
              <a:t>命令格式</a:t>
            </a:r>
          </a:p>
          <a:p>
            <a:pPr lvl="1"/>
            <a:r>
              <a:rPr lang="en-US" altLang="zh-CN" dirty="0" err="1" smtClean="0">
                <a:solidFill>
                  <a:schemeClr val="accent6">
                    <a:lumMod val="75000"/>
                  </a:schemeClr>
                </a:solidFill>
              </a:rPr>
              <a:t>createrepo</a:t>
            </a:r>
            <a:r>
              <a:rPr lang="en-US" altLang="zh-CN" dirty="0" smtClean="0">
                <a:solidFill>
                  <a:schemeClr val="accent6">
                    <a:lumMod val="75000"/>
                  </a:schemeClr>
                </a:solidFill>
              </a:rPr>
              <a:t> [</a:t>
            </a:r>
            <a:r>
              <a:rPr lang="zh-CN" altLang="en-US" dirty="0" smtClean="0">
                <a:solidFill>
                  <a:schemeClr val="accent6">
                    <a:lumMod val="75000"/>
                  </a:schemeClr>
                </a:solidFill>
              </a:rPr>
              <a:t>选项</a:t>
            </a:r>
            <a:r>
              <a:rPr lang="en-US" altLang="zh-CN" dirty="0" smtClean="0">
                <a:solidFill>
                  <a:schemeClr val="accent6">
                    <a:lumMod val="75000"/>
                  </a:schemeClr>
                </a:solidFill>
              </a:rPr>
              <a:t>] </a:t>
            </a:r>
            <a:r>
              <a:rPr lang="zh-CN" altLang="en-US" dirty="0" smtClean="0">
                <a:solidFill>
                  <a:schemeClr val="accent6">
                    <a:lumMod val="75000"/>
                  </a:schemeClr>
                </a:solidFill>
              </a:rPr>
              <a:t>包目录</a:t>
            </a:r>
          </a:p>
          <a:p>
            <a:r>
              <a:rPr lang="zh-CN" altLang="en-US" dirty="0" smtClean="0"/>
              <a:t>常用选项</a:t>
            </a:r>
          </a:p>
          <a:p>
            <a:pPr lvl="1"/>
            <a:r>
              <a:rPr lang="en-US" altLang="zh-CN" dirty="0" smtClean="0">
                <a:solidFill>
                  <a:schemeClr val="accent6">
                    <a:lumMod val="75000"/>
                  </a:schemeClr>
                </a:solidFill>
              </a:rPr>
              <a:t>-g, --</a:t>
            </a:r>
            <a:r>
              <a:rPr lang="en-US" altLang="zh-CN" dirty="0" err="1" smtClean="0">
                <a:solidFill>
                  <a:schemeClr val="accent6">
                    <a:lumMod val="75000"/>
                  </a:schemeClr>
                </a:solidFill>
              </a:rPr>
              <a:t>groupfile</a:t>
            </a:r>
            <a:r>
              <a:rPr lang="en-US" altLang="zh-CN" dirty="0" smtClean="0">
                <a:solidFill>
                  <a:schemeClr val="accent6">
                    <a:lumMod val="75000"/>
                  </a:schemeClr>
                </a:solidFill>
              </a:rPr>
              <a:t> &lt;filename&gt;</a:t>
            </a:r>
            <a:r>
              <a:rPr lang="zh-CN" altLang="en-US" dirty="0" smtClean="0"/>
              <a:t>：指定</a:t>
            </a:r>
            <a:r>
              <a:rPr lang="en-US" altLang="zh-CN" dirty="0" smtClean="0"/>
              <a:t>YUM</a:t>
            </a:r>
            <a:r>
              <a:rPr lang="zh-CN" altLang="en-US" dirty="0" smtClean="0"/>
              <a:t>组操作所需的</a:t>
            </a:r>
            <a:r>
              <a:rPr lang="en-US" altLang="zh-CN" dirty="0" smtClean="0"/>
              <a:t>XML</a:t>
            </a:r>
            <a:r>
              <a:rPr lang="zh-CN" altLang="en-US" dirty="0" smtClean="0"/>
              <a:t>文件</a:t>
            </a:r>
          </a:p>
          <a:p>
            <a:pPr lvl="1"/>
            <a:r>
              <a:rPr lang="en-US" altLang="zh-CN" dirty="0" smtClean="0">
                <a:solidFill>
                  <a:schemeClr val="accent6">
                    <a:lumMod val="75000"/>
                  </a:schemeClr>
                </a:solidFill>
              </a:rPr>
              <a:t>-d, --database</a:t>
            </a:r>
            <a:r>
              <a:rPr lang="zh-CN" altLang="en-US" dirty="0" smtClean="0"/>
              <a:t>：生成</a:t>
            </a:r>
            <a:r>
              <a:rPr lang="en-US" altLang="zh-CN" dirty="0" err="1" smtClean="0"/>
              <a:t>sqlite</a:t>
            </a:r>
            <a:r>
              <a:rPr lang="en-US" altLang="zh-CN" dirty="0" smtClean="0"/>
              <a:t> </a:t>
            </a:r>
            <a:r>
              <a:rPr lang="zh-CN" altLang="en-US" dirty="0" smtClean="0"/>
              <a:t>数据库文件</a:t>
            </a:r>
          </a:p>
          <a:p>
            <a:pPr lvl="1"/>
            <a:r>
              <a:rPr lang="en-US" altLang="zh-CN" dirty="0" smtClean="0">
                <a:solidFill>
                  <a:schemeClr val="accent6">
                    <a:lumMod val="75000"/>
                  </a:schemeClr>
                </a:solidFill>
              </a:rPr>
              <a:t>--update</a:t>
            </a:r>
            <a:r>
              <a:rPr lang="zh-CN" altLang="en-US" dirty="0" smtClean="0"/>
              <a:t>：更新仓库的元数据文件</a:t>
            </a:r>
          </a:p>
          <a:p>
            <a:pPr lvl="1"/>
            <a:r>
              <a:rPr lang="en-US" altLang="zh-CN" dirty="0" smtClean="0">
                <a:solidFill>
                  <a:schemeClr val="accent6">
                    <a:lumMod val="75000"/>
                  </a:schemeClr>
                </a:solidFill>
              </a:rPr>
              <a:t>-q, --quiet</a:t>
            </a:r>
            <a:r>
              <a:rPr lang="zh-CN" altLang="en-US" dirty="0" smtClean="0"/>
              <a:t>：不显示操作过程</a:t>
            </a:r>
          </a:p>
          <a:p>
            <a:pPr lvl="1"/>
            <a:r>
              <a:rPr lang="en-US" altLang="zh-CN" dirty="0" smtClean="0">
                <a:solidFill>
                  <a:schemeClr val="accent6">
                    <a:lumMod val="75000"/>
                  </a:schemeClr>
                </a:solidFill>
              </a:rPr>
              <a:t>-v, --verbose</a:t>
            </a:r>
            <a:r>
              <a:rPr lang="zh-CN" altLang="en-US" dirty="0" smtClean="0"/>
              <a:t>：显示完整的操作过程</a:t>
            </a:r>
          </a:p>
          <a:p>
            <a:pPr lvl="1"/>
            <a:r>
              <a:rPr lang="en-US" altLang="zh-CN" dirty="0" smtClean="0">
                <a:solidFill>
                  <a:schemeClr val="accent6">
                    <a:lumMod val="75000"/>
                  </a:schemeClr>
                </a:solidFill>
              </a:rPr>
              <a:t>-h, --help</a:t>
            </a:r>
            <a:r>
              <a:rPr lang="zh-CN" altLang="en-US" dirty="0" smtClean="0"/>
              <a:t>：显示帮助信息</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127</a:t>
            </a:fld>
            <a:endParaRPr lang="en-US" altLang="zh-CN"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zh-CN" altLang="en-US" dirty="0" smtClean="0"/>
              <a:t>本章思考题</a:t>
            </a:r>
            <a:endParaRPr lang="zh-CN" altLang="en-US" dirty="0"/>
          </a:p>
        </p:txBody>
      </p:sp>
      <p:sp>
        <p:nvSpPr>
          <p:cNvPr id="108547" name="Rectangle 3"/>
          <p:cNvSpPr>
            <a:spLocks noGrp="1" noChangeArrowheads="1"/>
          </p:cNvSpPr>
          <p:nvPr>
            <p:ph type="body" idx="1"/>
          </p:nvPr>
        </p:nvSpPr>
        <p:spPr>
          <a:xfrm>
            <a:off x="395536" y="1196752"/>
            <a:ext cx="8291264" cy="4934173"/>
          </a:xfrm>
        </p:spPr>
        <p:txBody>
          <a:bodyPr/>
          <a:lstStyle/>
          <a:p>
            <a:r>
              <a:rPr lang="zh-CN" altLang="en-US" sz="2400" dirty="0" smtClean="0"/>
              <a:t>简述</a:t>
            </a:r>
            <a:r>
              <a:rPr lang="en-US" altLang="zh-CN" sz="2400" dirty="0" smtClean="0"/>
              <a:t>TCP/IP</a:t>
            </a:r>
            <a:r>
              <a:rPr lang="zh-CN" altLang="en-US" sz="2400" dirty="0" smtClean="0"/>
              <a:t>模型及协议栈。</a:t>
            </a:r>
          </a:p>
          <a:p>
            <a:r>
              <a:rPr lang="zh-CN" altLang="en-US" sz="2400" dirty="0" smtClean="0"/>
              <a:t>如何使用命令配置以太网接口？ </a:t>
            </a:r>
          </a:p>
          <a:p>
            <a:r>
              <a:rPr lang="zh-CN" altLang="en-US" sz="2400" dirty="0" smtClean="0"/>
              <a:t>简述路由类型？ </a:t>
            </a:r>
          </a:p>
          <a:p>
            <a:r>
              <a:rPr lang="zh-CN" altLang="en-US" sz="2400" dirty="0" smtClean="0"/>
              <a:t>简述</a:t>
            </a:r>
            <a:r>
              <a:rPr lang="en-US" altLang="zh-CN" sz="2400" dirty="0" smtClean="0"/>
              <a:t>RHEL/</a:t>
            </a:r>
            <a:r>
              <a:rPr lang="en-US" altLang="zh-CN" sz="2400" dirty="0" err="1" smtClean="0"/>
              <a:t>CentOS</a:t>
            </a:r>
            <a:r>
              <a:rPr lang="zh-CN" altLang="en-US" sz="2400" dirty="0" smtClean="0"/>
              <a:t>下的</a:t>
            </a:r>
            <a:r>
              <a:rPr lang="en-US" altLang="zh-CN" sz="2400" dirty="0" smtClean="0"/>
              <a:t>TCP/IP</a:t>
            </a:r>
            <a:r>
              <a:rPr lang="zh-CN" altLang="en-US" sz="2400" dirty="0" smtClean="0"/>
              <a:t>配置文件族。</a:t>
            </a:r>
          </a:p>
          <a:p>
            <a:r>
              <a:rPr lang="zh-CN" altLang="en-US" sz="2400" dirty="0" smtClean="0"/>
              <a:t>简述</a:t>
            </a:r>
            <a:r>
              <a:rPr lang="en-US" altLang="zh-CN" sz="2400" dirty="0" smtClean="0"/>
              <a:t>Linux</a:t>
            </a:r>
            <a:r>
              <a:rPr lang="zh-CN" altLang="en-US" sz="2400" dirty="0" smtClean="0"/>
              <a:t>下常用的网络服务和网络客户端。</a:t>
            </a:r>
            <a:endParaRPr lang="en-US" altLang="zh-CN" sz="2400" dirty="0" smtClean="0"/>
          </a:p>
          <a:p>
            <a:r>
              <a:rPr lang="zh-CN" altLang="en-US" sz="2400" dirty="0" smtClean="0"/>
              <a:t>什么是</a:t>
            </a:r>
            <a:r>
              <a:rPr lang="en-US" altLang="zh-CN" sz="2400" dirty="0" smtClean="0"/>
              <a:t>RPM</a:t>
            </a:r>
            <a:r>
              <a:rPr lang="zh-CN" altLang="en-US" sz="2400" dirty="0" smtClean="0"/>
              <a:t>？为什么使用</a:t>
            </a:r>
            <a:r>
              <a:rPr lang="en-US" altLang="zh-CN" sz="2400" dirty="0" smtClean="0"/>
              <a:t>RPM</a:t>
            </a:r>
            <a:r>
              <a:rPr lang="zh-CN" altLang="en-US" sz="2400" dirty="0" smtClean="0"/>
              <a:t>？</a:t>
            </a:r>
            <a:r>
              <a:rPr lang="en-US" altLang="zh-CN" sz="2400" dirty="0" smtClean="0"/>
              <a:t>RPM</a:t>
            </a:r>
            <a:r>
              <a:rPr lang="zh-CN" altLang="en-US" sz="2400" dirty="0" smtClean="0"/>
              <a:t>具有什么功能？</a:t>
            </a:r>
          </a:p>
          <a:p>
            <a:r>
              <a:rPr lang="zh-CN" altLang="en-US" sz="2400" dirty="0" smtClean="0"/>
              <a:t>举例说明使用</a:t>
            </a:r>
            <a:r>
              <a:rPr lang="en-US" altLang="zh-CN" sz="2400" dirty="0" smtClean="0"/>
              <a:t>RPM</a:t>
            </a:r>
            <a:r>
              <a:rPr lang="zh-CN" altLang="en-US" sz="2400" dirty="0" smtClean="0"/>
              <a:t>命令安装、升级、删除、查询、校验软件包的方法。</a:t>
            </a:r>
          </a:p>
          <a:p>
            <a:r>
              <a:rPr lang="zh-CN" altLang="en-US" sz="2400" dirty="0" smtClean="0"/>
              <a:t>为何使用</a:t>
            </a:r>
            <a:r>
              <a:rPr lang="en-US" altLang="zh-CN" sz="2400" dirty="0" smtClean="0"/>
              <a:t>YUM</a:t>
            </a:r>
            <a:r>
              <a:rPr lang="zh-CN" altLang="en-US" sz="2400" dirty="0" smtClean="0"/>
              <a:t>？</a:t>
            </a:r>
            <a:r>
              <a:rPr lang="en-US" altLang="zh-CN" sz="2400" dirty="0" smtClean="0"/>
              <a:t>yum</a:t>
            </a:r>
            <a:r>
              <a:rPr lang="zh-CN" altLang="en-US" sz="2400" dirty="0" smtClean="0"/>
              <a:t>常用命令及参数有哪些？</a:t>
            </a:r>
          </a:p>
          <a:p>
            <a:r>
              <a:rPr lang="zh-CN" altLang="en-US" sz="2400" dirty="0" smtClean="0"/>
              <a:t>如何创建本地仓库？</a:t>
            </a:r>
          </a:p>
          <a:p>
            <a:r>
              <a:rPr lang="zh-CN" altLang="en-US" sz="2400" dirty="0" smtClean="0"/>
              <a:t>镜像远程仓库可以使用哪些命令工具？</a:t>
            </a:r>
          </a:p>
          <a:p>
            <a:endParaRPr lang="zh-CN" altLang="en-US" sz="2400" dirty="0"/>
          </a:p>
        </p:txBody>
      </p:sp>
      <p:sp>
        <p:nvSpPr>
          <p:cNvPr id="6" name="日期占位符 5"/>
          <p:cNvSpPr>
            <a:spLocks noGrp="1"/>
          </p:cNvSpPr>
          <p:nvPr>
            <p:ph type="dt" sz="half" idx="10"/>
          </p:nvPr>
        </p:nvSpPr>
        <p:spPr/>
        <p:txBody>
          <a:bodyPr/>
          <a:lstStyle/>
          <a:p>
            <a:fld id="{49B00342-E55E-4A6A-AB5F-6477F90B311C}" type="datetime2">
              <a:rPr lang="zh-CN" altLang="en-US" smtClean="0"/>
              <a:pPr/>
              <a:t>2016年7月14日</a:t>
            </a:fld>
            <a:endParaRPr lang="en-US" altLang="zh-CN" dirty="0"/>
          </a:p>
        </p:txBody>
      </p:sp>
      <p:sp>
        <p:nvSpPr>
          <p:cNvPr id="7" name="灯片编号占位符 6"/>
          <p:cNvSpPr>
            <a:spLocks noGrp="1"/>
          </p:cNvSpPr>
          <p:nvPr>
            <p:ph type="sldNum" sz="quarter" idx="12"/>
          </p:nvPr>
        </p:nvSpPr>
        <p:spPr/>
        <p:txBody>
          <a:bodyPr/>
          <a:lstStyle/>
          <a:p>
            <a:fld id="{1D884F6B-D068-45E9-B250-41F0C46488DC}" type="slidenum">
              <a:rPr lang="en-US" altLang="zh-CN" smtClean="0"/>
              <a:pPr/>
              <a:t>128</a:t>
            </a:fld>
            <a:endParaRPr lang="en-US" altLang="zh-CN"/>
          </a:p>
        </p:txBody>
      </p:sp>
      <p:sp>
        <p:nvSpPr>
          <p:cNvPr id="8" name="页脚占位符 7"/>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smtClean="0"/>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323850" y="260350"/>
            <a:ext cx="8229600" cy="1139825"/>
          </a:xfrm>
        </p:spPr>
        <p:txBody>
          <a:bodyPr/>
          <a:lstStyle/>
          <a:p>
            <a:r>
              <a:rPr lang="zh-CN" altLang="en-US" dirty="0" smtClean="0"/>
              <a:t>本章实验</a:t>
            </a:r>
            <a:endParaRPr lang="zh-CN" altLang="en-US" dirty="0"/>
          </a:p>
        </p:txBody>
      </p:sp>
      <p:sp>
        <p:nvSpPr>
          <p:cNvPr id="107523" name="Rectangle 3"/>
          <p:cNvSpPr>
            <a:spLocks noGrp="1" noChangeArrowheads="1"/>
          </p:cNvSpPr>
          <p:nvPr>
            <p:ph type="body" idx="1"/>
          </p:nvPr>
        </p:nvSpPr>
        <p:spPr>
          <a:xfrm>
            <a:off x="457200" y="980728"/>
            <a:ext cx="8229600" cy="5150197"/>
          </a:xfrm>
        </p:spPr>
        <p:txBody>
          <a:bodyPr/>
          <a:lstStyle/>
          <a:p>
            <a:pPr>
              <a:lnSpc>
                <a:spcPct val="90000"/>
              </a:lnSpc>
            </a:pPr>
            <a:r>
              <a:rPr lang="zh-CN" altLang="en-US" sz="2800" dirty="0" smtClean="0"/>
              <a:t>学会使用</a:t>
            </a:r>
            <a:r>
              <a:rPr lang="en-US" altLang="zh-CN" sz="2800" dirty="0" err="1" smtClean="0"/>
              <a:t>ifconfig</a:t>
            </a:r>
            <a:r>
              <a:rPr lang="zh-CN" altLang="en-US" sz="2800" dirty="0" smtClean="0"/>
              <a:t>命令配置以太网接口。</a:t>
            </a:r>
          </a:p>
          <a:p>
            <a:pPr>
              <a:lnSpc>
                <a:spcPct val="90000"/>
              </a:lnSpc>
            </a:pPr>
            <a:r>
              <a:rPr lang="zh-CN" altLang="en-US" sz="2800" dirty="0" smtClean="0"/>
              <a:t>学会使用</a:t>
            </a:r>
            <a:r>
              <a:rPr lang="en-US" altLang="zh-CN" sz="2800" dirty="0" smtClean="0"/>
              <a:t>route</a:t>
            </a:r>
            <a:r>
              <a:rPr lang="zh-CN" altLang="en-US" sz="2800" dirty="0" smtClean="0"/>
              <a:t>命令设置静态路由。</a:t>
            </a:r>
          </a:p>
          <a:p>
            <a:pPr>
              <a:lnSpc>
                <a:spcPct val="90000"/>
              </a:lnSpc>
            </a:pPr>
            <a:r>
              <a:rPr lang="zh-CN" altLang="en-US" sz="2800" dirty="0" smtClean="0"/>
              <a:t>学会通过修改配置文件的方法配置网络参数。</a:t>
            </a:r>
          </a:p>
          <a:p>
            <a:pPr>
              <a:lnSpc>
                <a:spcPct val="90000"/>
              </a:lnSpc>
            </a:pPr>
            <a:r>
              <a:rPr lang="zh-CN" altLang="en-US" sz="2800" dirty="0" smtClean="0"/>
              <a:t>学会使用</a:t>
            </a:r>
            <a:r>
              <a:rPr lang="en-US" altLang="zh-CN" sz="2800" dirty="0" smtClean="0"/>
              <a:t>system-</a:t>
            </a:r>
            <a:r>
              <a:rPr lang="en-US" altLang="zh-CN" sz="2800" dirty="0" err="1" smtClean="0"/>
              <a:t>config</a:t>
            </a:r>
            <a:r>
              <a:rPr lang="en-US" altLang="zh-CN" sz="2800" dirty="0" smtClean="0"/>
              <a:t>-network-</a:t>
            </a:r>
            <a:r>
              <a:rPr lang="en-US" altLang="zh-CN" sz="2800" dirty="0" err="1" smtClean="0"/>
              <a:t>tui</a:t>
            </a:r>
            <a:r>
              <a:rPr lang="zh-CN" altLang="en-US" sz="2800" dirty="0" smtClean="0"/>
              <a:t>配置网络。</a:t>
            </a:r>
          </a:p>
          <a:p>
            <a:pPr>
              <a:lnSpc>
                <a:spcPct val="90000"/>
              </a:lnSpc>
            </a:pPr>
            <a:r>
              <a:rPr lang="zh-CN" altLang="en-US" sz="2800" dirty="0" smtClean="0"/>
              <a:t>学会使用常用的网络测试工具。</a:t>
            </a:r>
          </a:p>
          <a:p>
            <a:pPr>
              <a:lnSpc>
                <a:spcPct val="90000"/>
              </a:lnSpc>
            </a:pPr>
            <a:r>
              <a:rPr lang="zh-CN" altLang="en-US" sz="2800" dirty="0" smtClean="0"/>
              <a:t>学会使用</a:t>
            </a:r>
            <a:r>
              <a:rPr lang="en-US" altLang="zh-CN" sz="2800" dirty="0" err="1" smtClean="0"/>
              <a:t>lftp</a:t>
            </a:r>
            <a:r>
              <a:rPr lang="zh-CN" altLang="en-US" sz="2800" dirty="0" smtClean="0"/>
              <a:t>命令、</a:t>
            </a:r>
            <a:r>
              <a:rPr lang="en-US" altLang="zh-CN" sz="2800" dirty="0" err="1" smtClean="0"/>
              <a:t>wget</a:t>
            </a:r>
            <a:r>
              <a:rPr lang="zh-CN" altLang="en-US" sz="2800" dirty="0" smtClean="0"/>
              <a:t>命令和</a:t>
            </a:r>
            <a:r>
              <a:rPr lang="en-US" altLang="zh-CN" sz="2800" dirty="0" smtClean="0"/>
              <a:t>links/w3m</a:t>
            </a:r>
            <a:r>
              <a:rPr lang="zh-CN" altLang="en-US" sz="2800" dirty="0" smtClean="0"/>
              <a:t>命令。</a:t>
            </a:r>
            <a:endParaRPr lang="en-US" altLang="zh-CN" sz="2800" dirty="0" smtClean="0"/>
          </a:p>
          <a:p>
            <a:pPr>
              <a:lnSpc>
                <a:spcPct val="90000"/>
              </a:lnSpc>
            </a:pPr>
            <a:r>
              <a:rPr lang="zh-CN" altLang="en-US" sz="2800" dirty="0" smtClean="0"/>
              <a:t>学会使用 </a:t>
            </a:r>
            <a:r>
              <a:rPr lang="en-US" altLang="zh-CN" sz="2800" dirty="0" err="1" smtClean="0"/>
              <a:t>rsync</a:t>
            </a:r>
            <a:r>
              <a:rPr lang="en-US" altLang="zh-CN" sz="2800" dirty="0" smtClean="0"/>
              <a:t> </a:t>
            </a:r>
            <a:r>
              <a:rPr lang="zh-CN" altLang="en-US" sz="2800" dirty="0" smtClean="0"/>
              <a:t>命令同步文件或目录。</a:t>
            </a:r>
          </a:p>
          <a:p>
            <a:pPr>
              <a:lnSpc>
                <a:spcPct val="90000"/>
              </a:lnSpc>
            </a:pPr>
            <a:r>
              <a:rPr lang="zh-CN" altLang="en-US" sz="2800" dirty="0" smtClean="0"/>
              <a:t>学会使用安全的网络客户工具</a:t>
            </a:r>
            <a:r>
              <a:rPr lang="en-US" altLang="zh-CN" sz="2800" dirty="0" err="1" smtClean="0"/>
              <a:t>ssh</a:t>
            </a:r>
            <a:r>
              <a:rPr lang="zh-CN" altLang="en-US" sz="2800" dirty="0" smtClean="0"/>
              <a:t>、</a:t>
            </a:r>
            <a:r>
              <a:rPr lang="en-US" altLang="zh-CN" sz="2800" dirty="0" err="1" smtClean="0"/>
              <a:t>scp</a:t>
            </a:r>
            <a:r>
              <a:rPr lang="zh-CN" altLang="en-US" sz="2800" dirty="0" smtClean="0"/>
              <a:t>和</a:t>
            </a:r>
            <a:r>
              <a:rPr lang="en-US" altLang="zh-CN" sz="2800" dirty="0" err="1" smtClean="0"/>
              <a:t>sftp</a:t>
            </a:r>
            <a:r>
              <a:rPr lang="zh-CN" altLang="en-US" sz="2800" dirty="0" smtClean="0"/>
              <a:t>。</a:t>
            </a:r>
            <a:endParaRPr lang="en-US" altLang="zh-CN" sz="2800" dirty="0" smtClean="0"/>
          </a:p>
          <a:p>
            <a:pPr>
              <a:lnSpc>
                <a:spcPct val="90000"/>
              </a:lnSpc>
            </a:pPr>
            <a:r>
              <a:rPr lang="zh-CN" altLang="en-US" sz="2800" dirty="0" smtClean="0"/>
              <a:t>学会使用</a:t>
            </a:r>
            <a:r>
              <a:rPr lang="en-US" altLang="zh-CN" sz="2800" dirty="0" smtClean="0"/>
              <a:t>RPM</a:t>
            </a:r>
            <a:r>
              <a:rPr lang="zh-CN" altLang="en-US" sz="2800" dirty="0" smtClean="0"/>
              <a:t>命令。</a:t>
            </a:r>
          </a:p>
          <a:p>
            <a:pPr>
              <a:lnSpc>
                <a:spcPct val="90000"/>
              </a:lnSpc>
            </a:pPr>
            <a:r>
              <a:rPr lang="zh-CN" altLang="en-US" sz="2800" dirty="0" smtClean="0"/>
              <a:t>学会使用</a:t>
            </a:r>
            <a:r>
              <a:rPr lang="en-US" altLang="zh-CN" sz="2800" dirty="0" smtClean="0"/>
              <a:t>YUM</a:t>
            </a:r>
            <a:r>
              <a:rPr lang="zh-CN" altLang="en-US" sz="2800" dirty="0" smtClean="0"/>
              <a:t>进行系统更新。</a:t>
            </a:r>
          </a:p>
          <a:p>
            <a:pPr>
              <a:lnSpc>
                <a:spcPct val="90000"/>
              </a:lnSpc>
            </a:pPr>
            <a:r>
              <a:rPr lang="zh-CN" altLang="en-US" sz="2800" dirty="0" smtClean="0"/>
              <a:t>学会配置</a:t>
            </a:r>
            <a:r>
              <a:rPr lang="en-US" altLang="zh-CN" sz="2800" dirty="0" smtClean="0"/>
              <a:t>YUM</a:t>
            </a:r>
            <a:r>
              <a:rPr lang="zh-CN" altLang="en-US" sz="2800" dirty="0" smtClean="0"/>
              <a:t>仓库配置文件。</a:t>
            </a:r>
          </a:p>
        </p:txBody>
      </p:sp>
      <p:sp>
        <p:nvSpPr>
          <p:cNvPr id="6" name="日期占位符 5"/>
          <p:cNvSpPr>
            <a:spLocks noGrp="1"/>
          </p:cNvSpPr>
          <p:nvPr>
            <p:ph type="dt" sz="half" idx="10"/>
          </p:nvPr>
        </p:nvSpPr>
        <p:spPr/>
        <p:txBody>
          <a:bodyPr/>
          <a:lstStyle/>
          <a:p>
            <a:fld id="{F17523F5-3FF5-46C6-B56E-AE35FC053B79}" type="datetime2">
              <a:rPr lang="zh-CN" altLang="en-US" smtClean="0"/>
              <a:pPr/>
              <a:t>2016年7月14日</a:t>
            </a:fld>
            <a:endParaRPr lang="en-US" altLang="zh-CN" dirty="0"/>
          </a:p>
        </p:txBody>
      </p:sp>
      <p:sp>
        <p:nvSpPr>
          <p:cNvPr id="7" name="灯片编号占位符 6"/>
          <p:cNvSpPr>
            <a:spLocks noGrp="1"/>
          </p:cNvSpPr>
          <p:nvPr>
            <p:ph type="sldNum" sz="quarter" idx="12"/>
          </p:nvPr>
        </p:nvSpPr>
        <p:spPr/>
        <p:txBody>
          <a:bodyPr/>
          <a:lstStyle/>
          <a:p>
            <a:fld id="{1D884F6B-D068-45E9-B250-41F0C46488DC}" type="slidenum">
              <a:rPr lang="en-US" altLang="zh-CN" smtClean="0"/>
              <a:pPr/>
              <a:t>129</a:t>
            </a:fld>
            <a:endParaRPr lang="en-US" altLang="zh-CN"/>
          </a:p>
        </p:txBody>
      </p:sp>
      <p:sp>
        <p:nvSpPr>
          <p:cNvPr id="8" name="页脚占位符 7"/>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配置网络参数的方法</a:t>
            </a:r>
            <a:endParaRPr lang="zh-CN" altLang="en-US" dirty="0"/>
          </a:p>
        </p:txBody>
      </p:sp>
      <p:sp>
        <p:nvSpPr>
          <p:cNvPr id="3" name="内容占位符 2"/>
          <p:cNvSpPr>
            <a:spLocks noGrp="1"/>
          </p:cNvSpPr>
          <p:nvPr>
            <p:ph idx="1"/>
          </p:nvPr>
        </p:nvSpPr>
        <p:spPr>
          <a:xfrm>
            <a:off x="457200" y="980728"/>
            <a:ext cx="8229600" cy="5150197"/>
          </a:xfrm>
        </p:spPr>
        <p:txBody>
          <a:bodyPr/>
          <a:lstStyle/>
          <a:p>
            <a:r>
              <a:rPr lang="zh-CN" altLang="en-US" dirty="0" smtClean="0"/>
              <a:t>临时性网络配置</a:t>
            </a:r>
            <a:endParaRPr lang="en-US" altLang="zh-CN" dirty="0" smtClean="0"/>
          </a:p>
          <a:p>
            <a:pPr lvl="1"/>
            <a:r>
              <a:rPr lang="zh-CN" altLang="en-US" dirty="0" smtClean="0"/>
              <a:t>通过命令修改当前内核中的网络相关参数实现</a:t>
            </a:r>
            <a:endParaRPr lang="en-US" altLang="zh-CN" dirty="0" smtClean="0"/>
          </a:p>
          <a:p>
            <a:pPr lvl="2"/>
            <a:r>
              <a:rPr lang="en-US" altLang="zh-CN" dirty="0" err="1">
                <a:solidFill>
                  <a:schemeClr val="accent6">
                    <a:lumMod val="75000"/>
                  </a:schemeClr>
                </a:solidFill>
              </a:rPr>
              <a:t>ip</a:t>
            </a:r>
            <a:r>
              <a:rPr lang="zh-CN" altLang="en-US" dirty="0">
                <a:solidFill>
                  <a:schemeClr val="accent6">
                    <a:lumMod val="75000"/>
                  </a:schemeClr>
                </a:solidFill>
              </a:rPr>
              <a:t>、 </a:t>
            </a:r>
            <a:r>
              <a:rPr lang="en-US" altLang="zh-CN" dirty="0" err="1" smtClean="0">
                <a:solidFill>
                  <a:schemeClr val="accent6">
                    <a:lumMod val="75000"/>
                  </a:schemeClr>
                </a:solidFill>
              </a:rPr>
              <a:t>ifconfig</a:t>
            </a:r>
            <a:r>
              <a:rPr lang="zh-CN" altLang="en-US" dirty="0" smtClean="0">
                <a:solidFill>
                  <a:schemeClr val="accent6">
                    <a:lumMod val="75000"/>
                  </a:schemeClr>
                </a:solidFill>
              </a:rPr>
              <a:t>、</a:t>
            </a:r>
            <a:r>
              <a:rPr lang="en-US" altLang="zh-CN" dirty="0" smtClean="0">
                <a:solidFill>
                  <a:schemeClr val="accent6">
                    <a:lumMod val="75000"/>
                  </a:schemeClr>
                </a:solidFill>
              </a:rPr>
              <a:t>route</a:t>
            </a:r>
            <a:r>
              <a:rPr lang="zh-CN" altLang="en-US" dirty="0" smtClean="0">
                <a:solidFill>
                  <a:schemeClr val="accent6">
                    <a:lumMod val="75000"/>
                  </a:schemeClr>
                </a:solidFill>
              </a:rPr>
              <a:t>、</a:t>
            </a:r>
            <a:r>
              <a:rPr lang="en-US" altLang="zh-CN" dirty="0" err="1" smtClean="0">
                <a:solidFill>
                  <a:schemeClr val="accent6">
                    <a:lumMod val="75000"/>
                  </a:schemeClr>
                </a:solidFill>
              </a:rPr>
              <a:t>sysctl</a:t>
            </a:r>
            <a:r>
              <a:rPr lang="en-US" altLang="zh-CN" dirty="0" smtClean="0">
                <a:solidFill>
                  <a:schemeClr val="accent6">
                    <a:lumMod val="75000"/>
                  </a:schemeClr>
                </a:solidFill>
              </a:rPr>
              <a:t> -w</a:t>
            </a:r>
          </a:p>
          <a:p>
            <a:pPr lvl="1"/>
            <a:r>
              <a:rPr lang="zh-CN" altLang="en-US" dirty="0" smtClean="0"/>
              <a:t>配置后立即生效</a:t>
            </a:r>
            <a:endParaRPr lang="en-US" altLang="zh-CN" dirty="0" smtClean="0"/>
          </a:p>
          <a:p>
            <a:pPr lvl="1"/>
            <a:r>
              <a:rPr lang="zh-CN" altLang="en-US" dirty="0" smtClean="0"/>
              <a:t>重新开机后失效</a:t>
            </a:r>
          </a:p>
          <a:p>
            <a:r>
              <a:rPr lang="zh-CN" altLang="en-US" dirty="0" smtClean="0"/>
              <a:t>永久性网络配置</a:t>
            </a:r>
            <a:endParaRPr lang="en-US" altLang="zh-CN" dirty="0" smtClean="0"/>
          </a:p>
          <a:p>
            <a:pPr lvl="1"/>
            <a:r>
              <a:rPr lang="zh-CN" altLang="en-US" dirty="0" smtClean="0"/>
              <a:t>通过修改网络相关的配置文件实现</a:t>
            </a:r>
            <a:endParaRPr lang="en-US" altLang="zh-CN" dirty="0" smtClean="0"/>
          </a:p>
          <a:p>
            <a:pPr lvl="2"/>
            <a:r>
              <a:rPr lang="zh-CN" altLang="en-US" dirty="0" smtClean="0"/>
              <a:t>使用</a:t>
            </a:r>
            <a:r>
              <a:rPr lang="en-US" altLang="zh-CN" dirty="0" smtClean="0"/>
              <a:t>vim/</a:t>
            </a:r>
            <a:r>
              <a:rPr lang="en-US" altLang="zh-CN" dirty="0" err="1" smtClean="0"/>
              <a:t>nano</a:t>
            </a:r>
            <a:r>
              <a:rPr lang="zh-CN" altLang="en-US" dirty="0" smtClean="0"/>
              <a:t>编辑器直接编辑</a:t>
            </a:r>
            <a:endParaRPr lang="en-US" altLang="zh-CN" dirty="0" smtClean="0"/>
          </a:p>
          <a:p>
            <a:pPr lvl="2"/>
            <a:r>
              <a:rPr lang="zh-CN" altLang="en-US" dirty="0" smtClean="0"/>
              <a:t>使用</a:t>
            </a:r>
            <a:r>
              <a:rPr lang="en-US" altLang="zh-CN" dirty="0" err="1" smtClean="0"/>
              <a:t>nmcli</a:t>
            </a:r>
            <a:r>
              <a:rPr lang="en-US" altLang="zh-CN" dirty="0" smtClean="0"/>
              <a:t>/</a:t>
            </a:r>
            <a:r>
              <a:rPr lang="en-US" altLang="zh-CN" dirty="0" err="1" smtClean="0"/>
              <a:t>nmtui</a:t>
            </a:r>
            <a:r>
              <a:rPr lang="zh-CN" altLang="en-US" dirty="0" smtClean="0"/>
              <a:t>工具</a:t>
            </a:r>
            <a:endParaRPr lang="en-US" altLang="zh-CN" dirty="0" smtClean="0"/>
          </a:p>
          <a:p>
            <a:pPr lvl="1"/>
            <a:r>
              <a:rPr lang="zh-CN" altLang="en-US" dirty="0" smtClean="0"/>
              <a:t>修改后，重新连接指定的网络接口</a:t>
            </a:r>
            <a:endParaRPr lang="en-US" altLang="zh-CN" dirty="0" smtClean="0"/>
          </a:p>
          <a:p>
            <a:pPr lvl="1"/>
            <a:r>
              <a:rPr lang="zh-CN" altLang="en-US" dirty="0" smtClean="0"/>
              <a:t>重新开机后保留所有配置</a:t>
            </a:r>
            <a:endParaRPr lang="en-US" altLang="zh-CN" dirty="0" smtClean="0"/>
          </a:p>
          <a:p>
            <a:pPr lvl="1"/>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13</a:t>
            </a:fld>
            <a:endParaRPr lang="en-US" altLang="zh-CN" dirty="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323850" y="260350"/>
            <a:ext cx="8229600" cy="1139825"/>
          </a:xfrm>
        </p:spPr>
        <p:txBody>
          <a:bodyPr/>
          <a:lstStyle/>
          <a:p>
            <a:r>
              <a:rPr lang="zh-CN" altLang="en-US" dirty="0" smtClean="0"/>
              <a:t>进一步学习</a:t>
            </a:r>
            <a:endParaRPr lang="zh-CN" altLang="en-US" dirty="0"/>
          </a:p>
        </p:txBody>
      </p:sp>
      <p:sp>
        <p:nvSpPr>
          <p:cNvPr id="107523" name="Rectangle 3"/>
          <p:cNvSpPr>
            <a:spLocks noGrp="1" noChangeArrowheads="1"/>
          </p:cNvSpPr>
          <p:nvPr>
            <p:ph type="body" idx="1"/>
          </p:nvPr>
        </p:nvSpPr>
        <p:spPr>
          <a:xfrm>
            <a:off x="457200" y="1052736"/>
            <a:ext cx="8229600" cy="5078189"/>
          </a:xfrm>
        </p:spPr>
        <p:txBody>
          <a:bodyPr/>
          <a:lstStyle/>
          <a:p>
            <a:pPr>
              <a:lnSpc>
                <a:spcPct val="90000"/>
              </a:lnSpc>
            </a:pPr>
            <a:r>
              <a:rPr lang="zh-CN" altLang="en-US" sz="2800" dirty="0" smtClean="0"/>
              <a:t>学习</a:t>
            </a:r>
            <a:r>
              <a:rPr lang="en-US" altLang="zh-CN" sz="2800" dirty="0" smtClean="0"/>
              <a:t>Linux</a:t>
            </a:r>
            <a:r>
              <a:rPr lang="zh-CN" altLang="en-US" sz="2800" dirty="0" smtClean="0"/>
              <a:t>环境下的</a:t>
            </a:r>
            <a:r>
              <a:rPr lang="en-US" altLang="zh-CN" sz="2800" dirty="0" smtClean="0"/>
              <a:t>IPv6</a:t>
            </a:r>
            <a:r>
              <a:rPr lang="zh-CN" altLang="en-US" sz="2800" dirty="0" smtClean="0"/>
              <a:t>相关概念及配置。</a:t>
            </a:r>
          </a:p>
          <a:p>
            <a:pPr>
              <a:lnSpc>
                <a:spcPct val="90000"/>
              </a:lnSpc>
            </a:pPr>
            <a:r>
              <a:rPr lang="zh-CN" altLang="en-US" sz="2800" dirty="0" smtClean="0"/>
              <a:t>学习使用</a:t>
            </a:r>
            <a:r>
              <a:rPr lang="en-US" altLang="zh-CN" sz="2800" dirty="0" err="1" smtClean="0"/>
              <a:t>quagga</a:t>
            </a:r>
            <a:r>
              <a:rPr lang="zh-CN" altLang="en-US" sz="2800" dirty="0" smtClean="0"/>
              <a:t>路由守护进程配置动态路由。</a:t>
            </a:r>
            <a:endParaRPr lang="en-US" altLang="zh-CN" sz="2800" dirty="0" smtClean="0"/>
          </a:p>
          <a:p>
            <a:pPr>
              <a:lnSpc>
                <a:spcPct val="90000"/>
              </a:lnSpc>
            </a:pPr>
            <a:r>
              <a:rPr lang="zh-CN" altLang="en-US" sz="2800" dirty="0" smtClean="0"/>
              <a:t>学习使用</a:t>
            </a:r>
            <a:r>
              <a:rPr lang="en-US" altLang="zh-CN" sz="2800" dirty="0" smtClean="0"/>
              <a:t>Windows</a:t>
            </a:r>
            <a:r>
              <a:rPr lang="zh-CN" altLang="en-US" sz="2800" dirty="0" smtClean="0"/>
              <a:t>下的</a:t>
            </a:r>
            <a:r>
              <a:rPr lang="en-US" altLang="zh-CN" sz="2800" dirty="0" err="1" smtClean="0"/>
              <a:t>sftp</a:t>
            </a:r>
            <a:r>
              <a:rPr lang="zh-CN" altLang="en-US" sz="2800" dirty="0" smtClean="0"/>
              <a:t>工具</a:t>
            </a:r>
            <a:r>
              <a:rPr lang="en-US" altLang="zh-CN" sz="2800" dirty="0" err="1" smtClean="0"/>
              <a:t>WinSCP</a:t>
            </a:r>
            <a:r>
              <a:rPr lang="zh-CN" altLang="en-US" sz="2800" dirty="0" smtClean="0"/>
              <a:t>。</a:t>
            </a:r>
            <a:endParaRPr lang="en-US" altLang="zh-CN" sz="2800" dirty="0" smtClean="0"/>
          </a:p>
          <a:p>
            <a:pPr lvl="1">
              <a:lnSpc>
                <a:spcPct val="90000"/>
              </a:lnSpc>
            </a:pPr>
            <a:r>
              <a:rPr lang="en-US" altLang="zh-CN" sz="2400" dirty="0" smtClean="0">
                <a:hlinkClick r:id="rId3"/>
              </a:rPr>
              <a:t>http://winscp.net/</a:t>
            </a:r>
            <a:endParaRPr lang="en-US" altLang="zh-CN" sz="2400" dirty="0" smtClean="0"/>
          </a:p>
          <a:p>
            <a:pPr>
              <a:lnSpc>
                <a:spcPct val="90000"/>
              </a:lnSpc>
            </a:pPr>
            <a:r>
              <a:rPr lang="zh-CN" altLang="en-US" sz="2800" dirty="0" smtClean="0"/>
              <a:t>学习使用</a:t>
            </a:r>
            <a:r>
              <a:rPr lang="en-US" altLang="zh-CN" sz="2800" dirty="0" smtClean="0"/>
              <a:t>Windows</a:t>
            </a:r>
            <a:r>
              <a:rPr lang="zh-CN" altLang="en-US" sz="2800" dirty="0" smtClean="0"/>
              <a:t>下的</a:t>
            </a:r>
            <a:r>
              <a:rPr lang="en-US" altLang="zh-CN" sz="2800" dirty="0" err="1" smtClean="0"/>
              <a:t>rsync</a:t>
            </a:r>
            <a:r>
              <a:rPr lang="zh-CN" altLang="en-US" sz="2800" dirty="0" smtClean="0"/>
              <a:t>工具</a:t>
            </a:r>
            <a:r>
              <a:rPr lang="en-US" altLang="zh-CN" sz="2800" dirty="0" err="1" smtClean="0"/>
              <a:t>cwRsync</a:t>
            </a:r>
            <a:r>
              <a:rPr lang="zh-CN" altLang="en-US" sz="2800" dirty="0" smtClean="0"/>
              <a:t>。</a:t>
            </a:r>
            <a:endParaRPr lang="en-US" altLang="zh-CN" sz="2800" dirty="0" smtClean="0"/>
          </a:p>
          <a:p>
            <a:pPr lvl="1">
              <a:lnSpc>
                <a:spcPct val="90000"/>
              </a:lnSpc>
            </a:pPr>
            <a:r>
              <a:rPr lang="en-US" altLang="zh-CN" sz="2400" dirty="0" smtClean="0">
                <a:hlinkClick r:id="rId4"/>
              </a:rPr>
              <a:t>https://www.itefix.no/i2/cwrsync</a:t>
            </a:r>
            <a:endParaRPr lang="en-US" altLang="zh-CN" sz="2400" dirty="0" smtClean="0"/>
          </a:p>
          <a:p>
            <a:pPr>
              <a:lnSpc>
                <a:spcPct val="90000"/>
              </a:lnSpc>
            </a:pPr>
            <a:r>
              <a:rPr lang="zh-CN" altLang="en-US" sz="3200" dirty="0" smtClean="0"/>
              <a:t>学习使用</a:t>
            </a:r>
            <a:r>
              <a:rPr lang="en-US" altLang="zh-CN" sz="3200" dirty="0" smtClean="0"/>
              <a:t>SSH </a:t>
            </a:r>
            <a:r>
              <a:rPr lang="zh-CN" altLang="en-US" sz="3200" dirty="0" smtClean="0"/>
              <a:t>隧道（</a:t>
            </a:r>
            <a:r>
              <a:rPr lang="en-US" altLang="zh-CN" sz="3200" dirty="0" smtClean="0"/>
              <a:t>Tunnel</a:t>
            </a:r>
            <a:r>
              <a:rPr lang="zh-CN" altLang="en-US" sz="3200" dirty="0" smtClean="0"/>
              <a:t>）实现端口转发（</a:t>
            </a:r>
            <a:r>
              <a:rPr lang="en-US" altLang="zh-CN" sz="3200" dirty="0" smtClean="0"/>
              <a:t>Port forward</a:t>
            </a:r>
            <a:r>
              <a:rPr lang="zh-CN" altLang="en-US" sz="3200" dirty="0" smtClean="0"/>
              <a:t>）的方法。</a:t>
            </a:r>
          </a:p>
          <a:p>
            <a:pPr lvl="1">
              <a:lnSpc>
                <a:spcPct val="90000"/>
              </a:lnSpc>
            </a:pPr>
            <a:r>
              <a:rPr lang="en-US" altLang="zh-CN" sz="1800" dirty="0" smtClean="0">
                <a:hlinkClick r:id="rId5"/>
              </a:rPr>
              <a:t>https://www.ibm.com/developerworks/cn/linux/l-cn-sshforward/</a:t>
            </a:r>
            <a:endParaRPr lang="en-US" altLang="zh-CN" sz="1800" dirty="0" smtClean="0"/>
          </a:p>
          <a:p>
            <a:pPr lvl="1">
              <a:lnSpc>
                <a:spcPct val="90000"/>
              </a:lnSpc>
            </a:pPr>
            <a:r>
              <a:rPr lang="en-US" altLang="zh-CN" sz="1800" dirty="0" smtClean="0">
                <a:hlinkClick r:id="rId6"/>
              </a:rPr>
              <a:t>http://hi.baidu.com/qrpeng/blog/item/4743f554412eb246d10906ba.html</a:t>
            </a:r>
          </a:p>
        </p:txBody>
      </p:sp>
      <p:sp>
        <p:nvSpPr>
          <p:cNvPr id="6" name="日期占位符 5"/>
          <p:cNvSpPr>
            <a:spLocks noGrp="1"/>
          </p:cNvSpPr>
          <p:nvPr>
            <p:ph type="dt" sz="half" idx="10"/>
          </p:nvPr>
        </p:nvSpPr>
        <p:spPr/>
        <p:txBody>
          <a:bodyPr/>
          <a:lstStyle/>
          <a:p>
            <a:fld id="{F17523F5-3FF5-46C6-B56E-AE35FC053B79}" type="datetime2">
              <a:rPr lang="zh-CN" altLang="en-US" smtClean="0"/>
              <a:pPr/>
              <a:t>2016年7月14日</a:t>
            </a:fld>
            <a:endParaRPr lang="en-US" altLang="zh-CN" dirty="0"/>
          </a:p>
        </p:txBody>
      </p:sp>
      <p:sp>
        <p:nvSpPr>
          <p:cNvPr id="7" name="灯片编号占位符 6"/>
          <p:cNvSpPr>
            <a:spLocks noGrp="1"/>
          </p:cNvSpPr>
          <p:nvPr>
            <p:ph type="sldNum" sz="quarter" idx="12"/>
          </p:nvPr>
        </p:nvSpPr>
        <p:spPr/>
        <p:txBody>
          <a:bodyPr/>
          <a:lstStyle/>
          <a:p>
            <a:fld id="{1D884F6B-D068-45E9-B250-41F0C46488DC}" type="slidenum">
              <a:rPr lang="en-US" altLang="zh-CN" smtClean="0"/>
              <a:pPr/>
              <a:t>130</a:t>
            </a:fld>
            <a:endParaRPr lang="en-US" altLang="zh-CN"/>
          </a:p>
        </p:txBody>
      </p:sp>
      <p:sp>
        <p:nvSpPr>
          <p:cNvPr id="8" name="页脚占位符 7"/>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smtClean="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进一步学习</a:t>
            </a:r>
            <a:endParaRPr lang="zh-CN" altLang="en-US" dirty="0"/>
          </a:p>
        </p:txBody>
      </p:sp>
      <p:sp>
        <p:nvSpPr>
          <p:cNvPr id="3" name="内容占位符 2"/>
          <p:cNvSpPr>
            <a:spLocks noGrp="1"/>
          </p:cNvSpPr>
          <p:nvPr>
            <p:ph idx="1"/>
          </p:nvPr>
        </p:nvSpPr>
        <p:spPr/>
        <p:txBody>
          <a:bodyPr/>
          <a:lstStyle/>
          <a:p>
            <a:r>
              <a:rPr lang="zh-CN" altLang="zh-CN" dirty="0" smtClean="0"/>
              <a:t>科学上网</a:t>
            </a:r>
            <a:endParaRPr lang="en-US" altLang="zh-CN" dirty="0" smtClean="0"/>
          </a:p>
          <a:p>
            <a:pPr lvl="2"/>
            <a:r>
              <a:rPr lang="en-US" altLang="zh-CN" sz="2400" dirty="0" smtClean="0">
                <a:hlinkClick r:id="rId2"/>
              </a:rPr>
              <a:t>https://code.google.com/p/chnroutes/</a:t>
            </a:r>
            <a:endParaRPr lang="zh-CN" altLang="zh-CN" sz="2400" dirty="0" smtClean="0"/>
          </a:p>
          <a:p>
            <a:pPr lvl="2"/>
            <a:r>
              <a:rPr lang="en-US" altLang="zh-CN" sz="2400" dirty="0" smtClean="0">
                <a:hlinkClick r:id="rId3"/>
              </a:rPr>
              <a:t>http://code.google.com/p/smarthosts/</a:t>
            </a:r>
            <a:endParaRPr lang="zh-CN" altLang="zh-CN" sz="2400" dirty="0" smtClean="0"/>
          </a:p>
          <a:p>
            <a:pPr lvl="2"/>
            <a:r>
              <a:rPr lang="en-US" altLang="zh-CN" sz="2400" dirty="0" smtClean="0">
                <a:hlinkClick r:id="rId4"/>
              </a:rPr>
              <a:t>https://code.google.com/p/goagent/</a:t>
            </a:r>
            <a:endParaRPr lang="zh-CN" altLang="zh-CN" sz="2400" dirty="0" smtClean="0"/>
          </a:p>
          <a:p>
            <a:pPr lvl="2"/>
            <a:r>
              <a:rPr lang="en-US" altLang="zh-CN" sz="2400" dirty="0" smtClean="0">
                <a:hlinkClick r:id="rId5"/>
              </a:rPr>
              <a:t>https://www.torproject.org/</a:t>
            </a:r>
            <a:endParaRPr lang="zh-CN" altLang="zh-CN" sz="2400" dirty="0" smtClean="0"/>
          </a:p>
          <a:p>
            <a:pPr lvl="2"/>
            <a:r>
              <a:rPr lang="en-US" altLang="zh-CN" sz="2400" dirty="0" smtClean="0">
                <a:hlinkClick r:id="rId6"/>
              </a:rPr>
              <a:t>http://www.itoldme.net/archives/168</a:t>
            </a:r>
            <a:endParaRPr lang="zh-CN" altLang="zh-CN" sz="2400" dirty="0" smtClean="0"/>
          </a:p>
          <a:p>
            <a:r>
              <a:rPr lang="en-US" altLang="zh-CN" dirty="0" smtClean="0"/>
              <a:t>IP</a:t>
            </a:r>
            <a:r>
              <a:rPr lang="zh-CN" altLang="zh-CN" dirty="0" smtClean="0"/>
              <a:t>子网计算</a:t>
            </a:r>
            <a:endParaRPr lang="en-US" altLang="zh-CN" dirty="0" smtClean="0"/>
          </a:p>
          <a:p>
            <a:pPr lvl="2"/>
            <a:r>
              <a:rPr lang="en-US" altLang="zh-CN" dirty="0" err="1" smtClean="0"/>
              <a:t>sipcalc</a:t>
            </a:r>
            <a:r>
              <a:rPr lang="zh-CN" altLang="zh-CN" dirty="0" smtClean="0"/>
              <a:t>：</a:t>
            </a:r>
            <a:r>
              <a:rPr lang="en-US" altLang="zh-CN" dirty="0" smtClean="0"/>
              <a:t>http://www.routemeister.net/projects/sipcalc/</a:t>
            </a:r>
            <a:r>
              <a:rPr lang="zh-CN" altLang="zh-CN" dirty="0" smtClean="0"/>
              <a:t>（</a:t>
            </a:r>
            <a:r>
              <a:rPr lang="en-US" altLang="zh-CN" dirty="0" smtClean="0"/>
              <a:t>EPEL</a:t>
            </a:r>
            <a:r>
              <a:rPr lang="zh-CN" altLang="zh-CN" dirty="0" smtClean="0"/>
              <a:t>仓库提供）</a:t>
            </a:r>
          </a:p>
          <a:p>
            <a:pPr lvl="2"/>
            <a:r>
              <a:rPr lang="en-US" altLang="zh-CN" dirty="0" err="1" smtClean="0"/>
              <a:t>ipcalc</a:t>
            </a:r>
            <a:r>
              <a:rPr lang="zh-CN" altLang="zh-CN" dirty="0" smtClean="0"/>
              <a:t>：</a:t>
            </a:r>
            <a:r>
              <a:rPr lang="en-US" altLang="zh-CN" dirty="0" smtClean="0"/>
              <a:t>http://jodies.de/ipcalc</a:t>
            </a:r>
            <a:r>
              <a:rPr lang="zh-CN" altLang="zh-CN" dirty="0" smtClean="0"/>
              <a:t>（</a:t>
            </a:r>
            <a:r>
              <a:rPr lang="en-US" altLang="zh-CN" dirty="0" err="1" smtClean="0"/>
              <a:t>RPMForge</a:t>
            </a:r>
            <a:r>
              <a:rPr lang="zh-CN" altLang="zh-CN" dirty="0" smtClean="0"/>
              <a:t>仓库提供）</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131</a:t>
            </a:fld>
            <a:endParaRPr lang="en-US" altLang="zh-CN"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323850" y="260350"/>
            <a:ext cx="8229600" cy="1139825"/>
          </a:xfrm>
        </p:spPr>
        <p:txBody>
          <a:bodyPr/>
          <a:lstStyle/>
          <a:p>
            <a:r>
              <a:rPr lang="zh-CN" altLang="en-US" dirty="0" smtClean="0"/>
              <a:t>进一步学习</a:t>
            </a:r>
            <a:endParaRPr lang="zh-CN" altLang="en-US" dirty="0"/>
          </a:p>
        </p:txBody>
      </p:sp>
      <p:sp>
        <p:nvSpPr>
          <p:cNvPr id="107523" name="Rectangle 3"/>
          <p:cNvSpPr>
            <a:spLocks noGrp="1" noChangeArrowheads="1"/>
          </p:cNvSpPr>
          <p:nvPr>
            <p:ph type="body" idx="1"/>
          </p:nvPr>
        </p:nvSpPr>
        <p:spPr/>
        <p:txBody>
          <a:bodyPr/>
          <a:lstStyle/>
          <a:p>
            <a:pPr>
              <a:lnSpc>
                <a:spcPct val="90000"/>
              </a:lnSpc>
            </a:pPr>
            <a:r>
              <a:rPr lang="en-US" altLang="zh-CN" sz="2400" dirty="0" smtClean="0"/>
              <a:t>Packaging software with RPM</a:t>
            </a:r>
          </a:p>
          <a:p>
            <a:pPr lvl="1">
              <a:lnSpc>
                <a:spcPct val="90000"/>
              </a:lnSpc>
            </a:pPr>
            <a:r>
              <a:rPr lang="en-US" altLang="zh-CN" sz="2000" dirty="0" smtClean="0"/>
              <a:t>Part 1</a:t>
            </a:r>
            <a:r>
              <a:rPr lang="zh-CN" altLang="en-US" sz="2000" dirty="0" smtClean="0"/>
              <a:t>：</a:t>
            </a:r>
            <a:r>
              <a:rPr lang="en-US" altLang="zh-CN" sz="2000" dirty="0" smtClean="0"/>
              <a:t>http://www.ibm.com/developerworks/library/l-rpm1/</a:t>
            </a:r>
          </a:p>
          <a:p>
            <a:pPr lvl="1">
              <a:lnSpc>
                <a:spcPct val="90000"/>
              </a:lnSpc>
            </a:pPr>
            <a:r>
              <a:rPr lang="en-US" altLang="zh-CN" sz="2000" dirty="0" smtClean="0"/>
              <a:t>Part 2</a:t>
            </a:r>
            <a:r>
              <a:rPr lang="zh-CN" altLang="en-US" sz="2000" dirty="0" smtClean="0"/>
              <a:t>：</a:t>
            </a:r>
            <a:r>
              <a:rPr lang="en-US" altLang="zh-CN" sz="2000" dirty="0" smtClean="0"/>
              <a:t>http://www.ibm.com/developerworks/library/l-rpm2/</a:t>
            </a:r>
          </a:p>
          <a:p>
            <a:pPr lvl="1">
              <a:lnSpc>
                <a:spcPct val="90000"/>
              </a:lnSpc>
            </a:pPr>
            <a:r>
              <a:rPr lang="en-US" altLang="zh-CN" sz="2000" dirty="0" smtClean="0"/>
              <a:t>Part 3</a:t>
            </a:r>
            <a:r>
              <a:rPr lang="zh-CN" altLang="en-US" sz="2000" dirty="0" smtClean="0"/>
              <a:t>：</a:t>
            </a:r>
            <a:r>
              <a:rPr lang="en-US" altLang="zh-CN" sz="2000" dirty="0" smtClean="0"/>
              <a:t>http://www.ibm.com/developerworks/library/l-rpm3/</a:t>
            </a:r>
          </a:p>
          <a:p>
            <a:pPr>
              <a:lnSpc>
                <a:spcPct val="90000"/>
              </a:lnSpc>
            </a:pPr>
            <a:r>
              <a:rPr lang="en-US" altLang="zh-CN" sz="2400" dirty="0" smtClean="0"/>
              <a:t>How to create an RPM package</a:t>
            </a:r>
            <a:r>
              <a:rPr lang="zh-CN" altLang="en-US" sz="2000" dirty="0" smtClean="0"/>
              <a:t>（</a:t>
            </a:r>
            <a:r>
              <a:rPr lang="en-US" altLang="zh-CN" sz="2000" dirty="0" smtClean="0"/>
              <a:t>http://fedoraproject.org/wiki/How_to_create_an_ </a:t>
            </a:r>
            <a:r>
              <a:rPr lang="en-US" altLang="zh-CN" sz="2000" dirty="0" err="1" smtClean="0"/>
              <a:t>RPM_package</a:t>
            </a:r>
            <a:r>
              <a:rPr lang="zh-CN" altLang="en-US" sz="2000" dirty="0" smtClean="0"/>
              <a:t>）</a:t>
            </a:r>
          </a:p>
          <a:p>
            <a:pPr>
              <a:lnSpc>
                <a:spcPct val="90000"/>
              </a:lnSpc>
            </a:pPr>
            <a:r>
              <a:rPr lang="en-US" altLang="zh-CN" sz="2400" dirty="0" smtClean="0"/>
              <a:t>RPM Guide</a:t>
            </a:r>
            <a:r>
              <a:rPr lang="zh-CN" altLang="en-US" sz="2400" dirty="0" smtClean="0"/>
              <a:t>（</a:t>
            </a:r>
            <a:r>
              <a:rPr lang="en-US" altLang="zh-CN" sz="2400" dirty="0" smtClean="0"/>
              <a:t>http://docs.fedoraproject.org/en-US/Fedora_Draft_Documentation/0.1/ html/ </a:t>
            </a:r>
            <a:r>
              <a:rPr lang="en-US" altLang="zh-CN" sz="2400" dirty="0" err="1" smtClean="0"/>
              <a:t>RPM_Guide</a:t>
            </a:r>
            <a:r>
              <a:rPr lang="en-US" altLang="zh-CN" sz="2400" dirty="0" smtClean="0"/>
              <a:t>/</a:t>
            </a:r>
          </a:p>
          <a:p>
            <a:pPr>
              <a:lnSpc>
                <a:spcPct val="90000"/>
              </a:lnSpc>
            </a:pPr>
            <a:r>
              <a:rPr lang="en-US" altLang="zh-CN" sz="2400" dirty="0" smtClean="0"/>
              <a:t>RPM Build Environment and tracking system</a:t>
            </a:r>
          </a:p>
          <a:p>
            <a:pPr lvl="1">
              <a:lnSpc>
                <a:spcPct val="90000"/>
              </a:lnSpc>
            </a:pPr>
            <a:r>
              <a:rPr lang="en-US" altLang="zh-CN" sz="2000" dirty="0" smtClean="0"/>
              <a:t>http://fedoraproject.org/wiki/Projects/Mock</a:t>
            </a:r>
          </a:p>
          <a:p>
            <a:pPr lvl="1">
              <a:lnSpc>
                <a:spcPct val="90000"/>
              </a:lnSpc>
            </a:pPr>
            <a:r>
              <a:rPr lang="en-US" altLang="zh-CN" sz="2000" dirty="0" smtClean="0"/>
              <a:t>http://fedoraproject.org/wiki/Projects/Koji</a:t>
            </a:r>
            <a:endParaRPr lang="zh-CN" altLang="en-US" sz="2000" dirty="0"/>
          </a:p>
        </p:txBody>
      </p:sp>
      <p:sp>
        <p:nvSpPr>
          <p:cNvPr id="6" name="日期占位符 5"/>
          <p:cNvSpPr>
            <a:spLocks noGrp="1"/>
          </p:cNvSpPr>
          <p:nvPr>
            <p:ph type="dt" sz="half" idx="10"/>
          </p:nvPr>
        </p:nvSpPr>
        <p:spPr/>
        <p:txBody>
          <a:bodyPr/>
          <a:lstStyle/>
          <a:p>
            <a:fld id="{F17523F5-3FF5-46C6-B56E-AE35FC053B79}" type="datetime2">
              <a:rPr lang="zh-CN" altLang="en-US" smtClean="0"/>
              <a:pPr/>
              <a:t>2016年7月14日</a:t>
            </a:fld>
            <a:endParaRPr lang="en-US" altLang="zh-CN" dirty="0"/>
          </a:p>
        </p:txBody>
      </p:sp>
      <p:sp>
        <p:nvSpPr>
          <p:cNvPr id="7" name="灯片编号占位符 6"/>
          <p:cNvSpPr>
            <a:spLocks noGrp="1"/>
          </p:cNvSpPr>
          <p:nvPr>
            <p:ph type="sldNum" sz="quarter" idx="12"/>
          </p:nvPr>
        </p:nvSpPr>
        <p:spPr/>
        <p:txBody>
          <a:bodyPr/>
          <a:lstStyle/>
          <a:p>
            <a:fld id="{1D884F6B-D068-45E9-B250-41F0C46488DC}" type="slidenum">
              <a:rPr lang="en-US" altLang="zh-CN" smtClean="0"/>
              <a:pPr/>
              <a:t>132</a:t>
            </a:fld>
            <a:endParaRPr lang="en-US" altLang="zh-CN"/>
          </a:p>
        </p:txBody>
      </p:sp>
      <p:sp>
        <p:nvSpPr>
          <p:cNvPr id="8" name="页脚占位符 7"/>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临时性配置网络参数</a:t>
            </a:r>
            <a:endParaRPr lang="zh-CN" altLang="en-US" dirty="0"/>
          </a:p>
        </p:txBody>
      </p:sp>
      <p:sp>
        <p:nvSpPr>
          <p:cNvPr id="3" name="文本占位符 2"/>
          <p:cNvSpPr>
            <a:spLocks noGrp="1"/>
          </p:cNvSpPr>
          <p:nvPr>
            <p:ph type="body" idx="1"/>
          </p:nvPr>
        </p:nvSpPr>
        <p:spPr/>
        <p:txBody>
          <a:bodyPr/>
          <a:lstStyle/>
          <a:p>
            <a:endParaRPr lang="zh-CN" altLang="en-US"/>
          </a:p>
        </p:txBody>
      </p:sp>
      <p:sp>
        <p:nvSpPr>
          <p:cNvPr id="4" name="日期占位符 3"/>
          <p:cNvSpPr>
            <a:spLocks noGrp="1"/>
          </p:cNvSpPr>
          <p:nvPr>
            <p:ph type="dt" sz="half" idx="10"/>
          </p:nvPr>
        </p:nvSpPr>
        <p:spPr/>
        <p:txBody>
          <a:bodyPr/>
          <a:lstStyle/>
          <a:p>
            <a:fld id="{B8C40DAD-E20B-41EC-B788-3EAE527B1E0B}" type="datetime2">
              <a:rPr lang="zh-CN" altLang="en-US" smtClean="0"/>
              <a:pPr/>
              <a:t>2016年7月14日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14</a:t>
            </a:fld>
            <a:endParaRPr lang="en-US" altLang="zh-CN"/>
          </a:p>
        </p:txBody>
      </p:sp>
      <p:sp>
        <p:nvSpPr>
          <p:cNvPr id="6" name="页脚占位符 5"/>
          <p:cNvSpPr>
            <a:spLocks noGrp="1"/>
          </p:cNvSpPr>
          <p:nvPr>
            <p:ph type="ftr" sz="quarter" idx="12"/>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a:t>
            </a:r>
            <a:r>
              <a:rPr lang="en-US" altLang="zh-CN" dirty="0" err="1" smtClean="0"/>
              <a:t>ip</a:t>
            </a:r>
            <a:r>
              <a:rPr lang="zh-CN" altLang="en-US" dirty="0" smtClean="0"/>
              <a:t>命令</a:t>
            </a:r>
            <a:r>
              <a:rPr lang="zh-CN" altLang="zh-CN" dirty="0" smtClean="0"/>
              <a:t>显示网络</a:t>
            </a:r>
            <a:r>
              <a:rPr lang="zh-CN" altLang="zh-CN" dirty="0"/>
              <a:t>参数</a:t>
            </a:r>
            <a:endParaRPr lang="zh-CN" altLang="en-US" dirty="0"/>
          </a:p>
        </p:txBody>
      </p:sp>
      <p:sp>
        <p:nvSpPr>
          <p:cNvPr id="3" name="内容占位符 2"/>
          <p:cNvSpPr>
            <a:spLocks noGrp="1"/>
          </p:cNvSpPr>
          <p:nvPr>
            <p:ph idx="1"/>
          </p:nvPr>
        </p:nvSpPr>
        <p:spPr/>
        <p:txBody>
          <a:bodyPr/>
          <a:lstStyle/>
          <a:p>
            <a:r>
              <a:rPr lang="zh-CN" altLang="en-US" dirty="0"/>
              <a:t>显示全部接口的</a:t>
            </a:r>
            <a:r>
              <a:rPr lang="en-US" altLang="zh-CN" dirty="0"/>
              <a:t>IP</a:t>
            </a:r>
            <a:r>
              <a:rPr lang="zh-CN" altLang="en-US" dirty="0"/>
              <a:t>地址</a:t>
            </a:r>
          </a:p>
          <a:p>
            <a:pPr lvl="1"/>
            <a:r>
              <a:rPr lang="en-US" altLang="zh-CN" dirty="0" err="1"/>
              <a:t>ip</a:t>
            </a:r>
            <a:r>
              <a:rPr lang="en-US" altLang="zh-CN" dirty="0"/>
              <a:t> address show </a:t>
            </a:r>
            <a:r>
              <a:rPr lang="zh-CN" altLang="en-US" dirty="0"/>
              <a:t>或 </a:t>
            </a:r>
            <a:r>
              <a:rPr lang="en-US" altLang="zh-CN" dirty="0" err="1"/>
              <a:t>ip</a:t>
            </a:r>
            <a:r>
              <a:rPr lang="en-US" altLang="zh-CN" dirty="0"/>
              <a:t> </a:t>
            </a:r>
            <a:r>
              <a:rPr lang="en-US" altLang="zh-CN" dirty="0" err="1"/>
              <a:t>addr</a:t>
            </a:r>
            <a:r>
              <a:rPr lang="en-US" altLang="zh-CN" dirty="0"/>
              <a:t> show </a:t>
            </a:r>
            <a:r>
              <a:rPr lang="zh-CN" altLang="en-US" dirty="0"/>
              <a:t>或 </a:t>
            </a:r>
            <a:r>
              <a:rPr lang="en-US" altLang="zh-CN" b="1" dirty="0" err="1"/>
              <a:t>ip</a:t>
            </a:r>
            <a:r>
              <a:rPr lang="en-US" altLang="zh-CN" b="1" dirty="0"/>
              <a:t> a s </a:t>
            </a:r>
            <a:r>
              <a:rPr lang="zh-CN" altLang="en-US" dirty="0"/>
              <a:t>或 </a:t>
            </a:r>
            <a:r>
              <a:rPr lang="en-US" altLang="zh-CN" b="1" dirty="0" err="1"/>
              <a:t>ip</a:t>
            </a:r>
            <a:r>
              <a:rPr lang="en-US" altLang="zh-CN" b="1" dirty="0"/>
              <a:t> a</a:t>
            </a:r>
          </a:p>
          <a:p>
            <a:r>
              <a:rPr lang="zh-CN" altLang="en-US" dirty="0"/>
              <a:t>显示指定接口的</a:t>
            </a:r>
            <a:r>
              <a:rPr lang="en-US" altLang="zh-CN" dirty="0"/>
              <a:t>IP</a:t>
            </a:r>
            <a:r>
              <a:rPr lang="zh-CN" altLang="en-US" dirty="0"/>
              <a:t>地址</a:t>
            </a:r>
          </a:p>
          <a:p>
            <a:pPr lvl="1"/>
            <a:r>
              <a:rPr lang="en-US" altLang="zh-CN" dirty="0" err="1"/>
              <a:t>ip</a:t>
            </a:r>
            <a:r>
              <a:rPr lang="en-US" altLang="zh-CN" dirty="0"/>
              <a:t> a s eno1677736 </a:t>
            </a:r>
          </a:p>
          <a:p>
            <a:pPr lvl="1"/>
            <a:r>
              <a:rPr lang="en-US" altLang="zh-CN" dirty="0" err="1"/>
              <a:t>ip</a:t>
            </a:r>
            <a:r>
              <a:rPr lang="en-US" altLang="zh-CN" dirty="0"/>
              <a:t> -4 a s eno1677736</a:t>
            </a:r>
          </a:p>
          <a:p>
            <a:r>
              <a:rPr lang="zh-CN" altLang="en-US" dirty="0"/>
              <a:t>显示全部接口的传输统计信息</a:t>
            </a:r>
          </a:p>
          <a:p>
            <a:pPr lvl="1"/>
            <a:r>
              <a:rPr lang="en-US" altLang="zh-CN" dirty="0" err="1"/>
              <a:t>ip</a:t>
            </a:r>
            <a:r>
              <a:rPr lang="en-US" altLang="zh-CN" dirty="0"/>
              <a:t> -s link show </a:t>
            </a:r>
            <a:r>
              <a:rPr lang="zh-CN" altLang="en-US" dirty="0"/>
              <a:t>或 </a:t>
            </a:r>
            <a:r>
              <a:rPr lang="en-US" altLang="zh-CN" dirty="0" err="1"/>
              <a:t>ip</a:t>
            </a:r>
            <a:r>
              <a:rPr lang="en-US" altLang="zh-CN" dirty="0"/>
              <a:t> -s l s </a:t>
            </a:r>
            <a:r>
              <a:rPr lang="zh-CN" altLang="en-US" dirty="0"/>
              <a:t>或 </a:t>
            </a:r>
            <a:r>
              <a:rPr lang="en-US" altLang="zh-CN" dirty="0" err="1"/>
              <a:t>ip</a:t>
            </a:r>
            <a:r>
              <a:rPr lang="en-US" altLang="zh-CN" dirty="0"/>
              <a:t> -s l</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15</a:t>
            </a:fld>
            <a:endParaRPr lang="en-US" altLang="zh-CN" dirty="0"/>
          </a:p>
        </p:txBody>
      </p:sp>
    </p:spTree>
    <p:extLst>
      <p:ext uri="{BB962C8B-B14F-4D97-AF65-F5344CB8AC3E}">
        <p14:creationId xmlns="" xmlns:p14="http://schemas.microsoft.com/office/powerpoint/2010/main" val="23269260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a:t>
            </a:r>
            <a:r>
              <a:rPr lang="en-US" altLang="zh-CN" dirty="0" err="1"/>
              <a:t>ip</a:t>
            </a:r>
            <a:r>
              <a:rPr lang="zh-CN" altLang="en-US" dirty="0"/>
              <a:t>命令</a:t>
            </a:r>
            <a:r>
              <a:rPr lang="zh-CN" altLang="zh-CN" dirty="0"/>
              <a:t>显示网络</a:t>
            </a:r>
            <a:r>
              <a:rPr lang="zh-CN" altLang="zh-CN" dirty="0" smtClean="0"/>
              <a:t>参数</a:t>
            </a:r>
            <a:r>
              <a:rPr lang="zh-CN" altLang="en-US" dirty="0"/>
              <a:t>续</a:t>
            </a:r>
          </a:p>
        </p:txBody>
      </p:sp>
      <p:sp>
        <p:nvSpPr>
          <p:cNvPr id="3" name="内容占位符 2"/>
          <p:cNvSpPr>
            <a:spLocks noGrp="1"/>
          </p:cNvSpPr>
          <p:nvPr>
            <p:ph idx="1"/>
          </p:nvPr>
        </p:nvSpPr>
        <p:spPr/>
        <p:txBody>
          <a:bodyPr/>
          <a:lstStyle/>
          <a:p>
            <a:r>
              <a:rPr lang="zh-CN" altLang="en-US" dirty="0"/>
              <a:t>显示指定接口的传输统计信息</a:t>
            </a:r>
          </a:p>
          <a:p>
            <a:pPr lvl="1"/>
            <a:r>
              <a:rPr lang="en-US" altLang="zh-CN" dirty="0" err="1"/>
              <a:t>ip</a:t>
            </a:r>
            <a:r>
              <a:rPr lang="en-US" altLang="zh-CN" dirty="0"/>
              <a:t> -s l s eno1677736</a:t>
            </a:r>
          </a:p>
          <a:p>
            <a:r>
              <a:rPr lang="zh-CN" altLang="en-US" dirty="0"/>
              <a:t>显示路由信息</a:t>
            </a:r>
          </a:p>
          <a:p>
            <a:pPr lvl="1"/>
            <a:r>
              <a:rPr lang="en-US" altLang="zh-CN" dirty="0" err="1"/>
              <a:t>ip</a:t>
            </a:r>
            <a:r>
              <a:rPr lang="en-US" altLang="zh-CN" dirty="0"/>
              <a:t> route show </a:t>
            </a:r>
            <a:r>
              <a:rPr lang="zh-CN" altLang="en-US" dirty="0"/>
              <a:t>或 </a:t>
            </a:r>
            <a:r>
              <a:rPr lang="en-US" altLang="zh-CN" dirty="0" err="1"/>
              <a:t>ip</a:t>
            </a:r>
            <a:r>
              <a:rPr lang="en-US" altLang="zh-CN" dirty="0"/>
              <a:t> r s </a:t>
            </a:r>
            <a:r>
              <a:rPr lang="zh-CN" altLang="en-US" dirty="0"/>
              <a:t>或 </a:t>
            </a:r>
            <a:r>
              <a:rPr lang="en-US" altLang="zh-CN" dirty="0" err="1"/>
              <a:t>ip</a:t>
            </a:r>
            <a:r>
              <a:rPr lang="en-US" altLang="zh-CN" dirty="0"/>
              <a:t> r</a:t>
            </a:r>
          </a:p>
          <a:p>
            <a:r>
              <a:rPr lang="zh-CN" altLang="en-US" dirty="0"/>
              <a:t>显示</a:t>
            </a:r>
            <a:r>
              <a:rPr lang="en-US" altLang="zh-CN" dirty="0"/>
              <a:t>ARP</a:t>
            </a:r>
            <a:r>
              <a:rPr lang="zh-CN" altLang="en-US" dirty="0"/>
              <a:t>缓存信息</a:t>
            </a:r>
          </a:p>
          <a:p>
            <a:pPr lvl="1"/>
            <a:r>
              <a:rPr lang="en-US" altLang="zh-CN" dirty="0" err="1"/>
              <a:t>ip</a:t>
            </a:r>
            <a:r>
              <a:rPr lang="en-US" altLang="zh-CN" dirty="0"/>
              <a:t> neighbor show </a:t>
            </a:r>
            <a:r>
              <a:rPr lang="zh-CN" altLang="en-US" dirty="0"/>
              <a:t>或 </a:t>
            </a:r>
            <a:r>
              <a:rPr lang="en-US" altLang="zh-CN" dirty="0" err="1"/>
              <a:t>ip</a:t>
            </a:r>
            <a:r>
              <a:rPr lang="en-US" altLang="zh-CN" dirty="0"/>
              <a:t> n s </a:t>
            </a:r>
            <a:r>
              <a:rPr lang="zh-CN" altLang="en-US" dirty="0"/>
              <a:t>或 </a:t>
            </a:r>
            <a:r>
              <a:rPr lang="en-US" altLang="zh-CN" dirty="0" err="1"/>
              <a:t>ip</a:t>
            </a:r>
            <a:r>
              <a:rPr lang="en-US" altLang="zh-CN" dirty="0"/>
              <a:t> n</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16</a:t>
            </a:fld>
            <a:endParaRPr lang="en-US" altLang="zh-CN" dirty="0"/>
          </a:p>
        </p:txBody>
      </p:sp>
    </p:spTree>
    <p:extLst>
      <p:ext uri="{BB962C8B-B14F-4D97-AF65-F5344CB8AC3E}">
        <p14:creationId xmlns="" xmlns:p14="http://schemas.microsoft.com/office/powerpoint/2010/main" val="15388479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使用</a:t>
            </a:r>
            <a:r>
              <a:rPr lang="en-US" altLang="zh-CN" dirty="0" err="1"/>
              <a:t>ip</a:t>
            </a:r>
            <a:r>
              <a:rPr lang="zh-CN" altLang="zh-CN" dirty="0"/>
              <a:t>命令更改</a:t>
            </a:r>
            <a:r>
              <a:rPr lang="en-US" altLang="zh-CN" dirty="0"/>
              <a:t>IP</a:t>
            </a:r>
            <a:r>
              <a:rPr lang="zh-CN" altLang="zh-CN" dirty="0"/>
              <a:t>网络地址</a:t>
            </a:r>
            <a:endParaRPr lang="zh-CN" altLang="en-US" dirty="0"/>
          </a:p>
        </p:txBody>
      </p:sp>
      <p:sp>
        <p:nvSpPr>
          <p:cNvPr id="3" name="内容占位符 2"/>
          <p:cNvSpPr>
            <a:spLocks noGrp="1"/>
          </p:cNvSpPr>
          <p:nvPr>
            <p:ph idx="1"/>
          </p:nvPr>
        </p:nvSpPr>
        <p:spPr>
          <a:xfrm>
            <a:off x="457200" y="2276872"/>
            <a:ext cx="8229600" cy="3854053"/>
          </a:xfrm>
        </p:spPr>
        <p:txBody>
          <a:bodyPr/>
          <a:lstStyle/>
          <a:p>
            <a:r>
              <a:rPr lang="zh-CN" altLang="en-US" dirty="0" smtClean="0"/>
              <a:t>修改网络接口的</a:t>
            </a:r>
            <a:r>
              <a:rPr lang="en-US" altLang="zh-CN" dirty="0" smtClean="0"/>
              <a:t>IP</a:t>
            </a:r>
          </a:p>
          <a:p>
            <a:pPr marL="344487" lvl="1" indent="0">
              <a:buNone/>
            </a:pPr>
            <a:r>
              <a:rPr lang="zh-CN" altLang="zh-CN" dirty="0" smtClean="0"/>
              <a:t> </a:t>
            </a:r>
            <a:r>
              <a:rPr lang="en-US" altLang="zh-CN" dirty="0" err="1"/>
              <a:t>ip</a:t>
            </a:r>
            <a:r>
              <a:rPr lang="en-US" altLang="zh-CN" dirty="0"/>
              <a:t> </a:t>
            </a:r>
            <a:r>
              <a:rPr lang="en-US" altLang="zh-CN" dirty="0" err="1"/>
              <a:t>addr</a:t>
            </a:r>
            <a:r>
              <a:rPr lang="en-US" altLang="zh-CN" dirty="0"/>
              <a:t> del 192.168.140.3/24 dev </a:t>
            </a:r>
            <a:r>
              <a:rPr lang="en-US" altLang="zh-CN" dirty="0" smtClean="0"/>
              <a:t>eth1</a:t>
            </a:r>
          </a:p>
          <a:p>
            <a:pPr marL="344487" lvl="1" indent="0">
              <a:buNone/>
            </a:pPr>
            <a:r>
              <a:rPr lang="zh-CN" altLang="zh-CN" dirty="0"/>
              <a:t> </a:t>
            </a:r>
            <a:r>
              <a:rPr lang="en-US" altLang="zh-CN" dirty="0" err="1"/>
              <a:t>ip</a:t>
            </a:r>
            <a:r>
              <a:rPr lang="en-US" altLang="zh-CN" dirty="0"/>
              <a:t> </a:t>
            </a:r>
            <a:r>
              <a:rPr lang="en-US" altLang="zh-CN" dirty="0" err="1"/>
              <a:t>addr</a:t>
            </a:r>
            <a:r>
              <a:rPr lang="en-US" altLang="zh-CN" dirty="0"/>
              <a:t> add 192.168.1.3/24 dev </a:t>
            </a:r>
            <a:r>
              <a:rPr lang="en-US" altLang="zh-CN" dirty="0" smtClean="0"/>
              <a:t>eth1</a:t>
            </a:r>
          </a:p>
          <a:p>
            <a:r>
              <a:rPr lang="zh-CN" altLang="en-US" dirty="0" smtClean="0"/>
              <a:t>为网络接口绑定多个</a:t>
            </a:r>
            <a:r>
              <a:rPr lang="en-US" altLang="zh-CN" dirty="0" smtClean="0"/>
              <a:t>IP</a:t>
            </a:r>
          </a:p>
          <a:p>
            <a:pPr marL="344487" lvl="1" indent="0">
              <a:buNone/>
            </a:pPr>
            <a:r>
              <a:rPr lang="en-US" altLang="zh-CN" dirty="0"/>
              <a:t> </a:t>
            </a:r>
            <a:r>
              <a:rPr lang="en-US" altLang="zh-CN" dirty="0" err="1"/>
              <a:t>ip</a:t>
            </a:r>
            <a:r>
              <a:rPr lang="en-US" altLang="zh-CN" dirty="0"/>
              <a:t> </a:t>
            </a:r>
            <a:r>
              <a:rPr lang="en-US" altLang="zh-CN" dirty="0" err="1"/>
              <a:t>addr</a:t>
            </a:r>
            <a:r>
              <a:rPr lang="en-US" altLang="zh-CN" dirty="0"/>
              <a:t> add 192.168.10.3/24 dev eth1 </a:t>
            </a:r>
          </a:p>
          <a:p>
            <a:pPr marL="344487" lvl="1" indent="0">
              <a:buNone/>
            </a:pPr>
            <a:r>
              <a:rPr lang="en-US" altLang="zh-CN" dirty="0"/>
              <a:t> </a:t>
            </a:r>
            <a:r>
              <a:rPr lang="en-US" altLang="zh-CN" dirty="0" err="1"/>
              <a:t>ip</a:t>
            </a:r>
            <a:r>
              <a:rPr lang="en-US" altLang="zh-CN" dirty="0"/>
              <a:t> </a:t>
            </a:r>
            <a:r>
              <a:rPr lang="en-US" altLang="zh-CN" dirty="0" err="1"/>
              <a:t>addr</a:t>
            </a:r>
            <a:r>
              <a:rPr lang="en-US" altLang="zh-CN" dirty="0"/>
              <a:t> add 192.168.100.3/24 dev </a:t>
            </a:r>
            <a:r>
              <a:rPr lang="en-US" altLang="zh-CN" dirty="0" smtClean="0"/>
              <a:t>eth1</a:t>
            </a:r>
            <a:endParaRPr lang="en-US" altLang="zh-CN"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17</a:t>
            </a:fld>
            <a:endParaRPr lang="en-US" altLang="zh-CN" dirty="0"/>
          </a:p>
        </p:txBody>
      </p:sp>
      <p:sp>
        <p:nvSpPr>
          <p:cNvPr id="7" name="文本框 6"/>
          <p:cNvSpPr txBox="1"/>
          <p:nvPr/>
        </p:nvSpPr>
        <p:spPr>
          <a:xfrm>
            <a:off x="251520" y="1340768"/>
            <a:ext cx="8435280"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zh-CN" altLang="zh-CN" sz="2400" dirty="0"/>
              <a:t> </a:t>
            </a:r>
            <a:r>
              <a:rPr lang="en-US" altLang="zh-CN" sz="2400" dirty="0" err="1"/>
              <a:t>ip</a:t>
            </a:r>
            <a:r>
              <a:rPr lang="en-US" altLang="zh-CN" sz="2400" dirty="0"/>
              <a:t> </a:t>
            </a:r>
            <a:r>
              <a:rPr lang="en-US" altLang="zh-CN" sz="2400" dirty="0" err="1"/>
              <a:t>addr</a:t>
            </a:r>
            <a:r>
              <a:rPr lang="en-US" altLang="zh-CN" sz="2400" dirty="0"/>
              <a:t>  [ add | del ]  &lt;CIDR</a:t>
            </a:r>
            <a:r>
              <a:rPr lang="zh-CN" altLang="zh-CN" sz="2400" dirty="0"/>
              <a:t>形式的</a:t>
            </a:r>
            <a:r>
              <a:rPr lang="en-US" altLang="zh-CN" sz="2400" dirty="0"/>
              <a:t>IP</a:t>
            </a:r>
            <a:r>
              <a:rPr lang="zh-CN" altLang="zh-CN" sz="2400" dirty="0"/>
              <a:t>地址</a:t>
            </a:r>
            <a:r>
              <a:rPr lang="en-US" altLang="zh-CN" sz="2400" dirty="0"/>
              <a:t>&gt;  dev &lt;</a:t>
            </a:r>
            <a:r>
              <a:rPr lang="zh-CN" altLang="zh-CN" sz="2400" dirty="0" smtClean="0"/>
              <a:t>网络接口</a:t>
            </a:r>
            <a:r>
              <a:rPr lang="en-US" altLang="zh-CN" sz="2400" dirty="0"/>
              <a:t>&gt;</a:t>
            </a:r>
            <a:endParaRPr lang="zh-CN" altLang="en-US" sz="2400" dirty="0"/>
          </a:p>
        </p:txBody>
      </p:sp>
    </p:spTree>
    <p:extLst>
      <p:ext uri="{BB962C8B-B14F-4D97-AF65-F5344CB8AC3E}">
        <p14:creationId xmlns="" xmlns:p14="http://schemas.microsoft.com/office/powerpoint/2010/main" val="42023916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使用</a:t>
            </a:r>
            <a:r>
              <a:rPr lang="en-US" altLang="zh-CN" dirty="0" err="1"/>
              <a:t>ip</a:t>
            </a:r>
            <a:r>
              <a:rPr lang="zh-CN" altLang="zh-CN" dirty="0"/>
              <a:t>命令设置静态路由</a:t>
            </a:r>
            <a:endParaRPr lang="zh-CN" altLang="en-US" dirty="0"/>
          </a:p>
        </p:txBody>
      </p:sp>
      <p:sp>
        <p:nvSpPr>
          <p:cNvPr id="3" name="内容占位符 2"/>
          <p:cNvSpPr>
            <a:spLocks noGrp="1"/>
          </p:cNvSpPr>
          <p:nvPr>
            <p:ph idx="1"/>
          </p:nvPr>
        </p:nvSpPr>
        <p:spPr>
          <a:xfrm>
            <a:off x="457200" y="1484784"/>
            <a:ext cx="8229600" cy="4646141"/>
          </a:xfrm>
        </p:spPr>
        <p:txBody>
          <a:bodyPr/>
          <a:lstStyle/>
          <a:p>
            <a:r>
              <a:rPr lang="zh-CN" altLang="zh-CN" dirty="0"/>
              <a:t>添加</a:t>
            </a:r>
            <a:r>
              <a:rPr lang="en-US" altLang="zh-CN" dirty="0"/>
              <a:t>/</a:t>
            </a:r>
            <a:r>
              <a:rPr lang="zh-CN" altLang="zh-CN" dirty="0"/>
              <a:t>删除到主机的</a:t>
            </a:r>
            <a:r>
              <a:rPr lang="zh-CN" altLang="zh-CN" dirty="0" smtClean="0"/>
              <a:t>路由</a:t>
            </a:r>
            <a:endParaRPr lang="en-US" altLang="zh-CN" dirty="0" smtClean="0"/>
          </a:p>
          <a:p>
            <a:pPr marL="344487" lvl="1" indent="0">
              <a:buNone/>
            </a:pPr>
            <a:r>
              <a:rPr lang="en-US" altLang="zh-CN" sz="2800" dirty="0"/>
              <a:t># </a:t>
            </a:r>
            <a:r>
              <a:rPr lang="en-US" altLang="zh-CN" sz="2800" dirty="0" err="1"/>
              <a:t>ip</a:t>
            </a:r>
            <a:r>
              <a:rPr lang="en-US" altLang="zh-CN" sz="2800" dirty="0"/>
              <a:t> route add 192.0.2.1 via 10.0.0.1 dev eth0</a:t>
            </a:r>
            <a:endParaRPr lang="zh-CN" altLang="zh-CN" sz="2800" dirty="0"/>
          </a:p>
          <a:p>
            <a:pPr marL="344487" lvl="1" indent="0">
              <a:buNone/>
            </a:pPr>
            <a:r>
              <a:rPr lang="en-US" altLang="zh-CN" sz="2800" dirty="0"/>
              <a:t># </a:t>
            </a:r>
            <a:r>
              <a:rPr lang="en-US" altLang="zh-CN" sz="2800" dirty="0" err="1"/>
              <a:t>ip</a:t>
            </a:r>
            <a:r>
              <a:rPr lang="en-US" altLang="zh-CN" sz="2800" dirty="0"/>
              <a:t> route del 192.0.2.1 via 10.0.0.1 dev eth0</a:t>
            </a:r>
            <a:endParaRPr lang="en-US" altLang="zh-CN" dirty="0"/>
          </a:p>
          <a:p>
            <a:r>
              <a:rPr lang="zh-CN" altLang="zh-CN" dirty="0"/>
              <a:t>添加</a:t>
            </a:r>
            <a:r>
              <a:rPr lang="en-US" altLang="zh-CN" dirty="0"/>
              <a:t>/</a:t>
            </a:r>
            <a:r>
              <a:rPr lang="zh-CN" altLang="zh-CN" dirty="0"/>
              <a:t>删除到网络的</a:t>
            </a:r>
            <a:r>
              <a:rPr lang="zh-CN" altLang="zh-CN" dirty="0" smtClean="0"/>
              <a:t>路由</a:t>
            </a:r>
            <a:endParaRPr lang="en-US" altLang="zh-CN" dirty="0" smtClean="0"/>
          </a:p>
          <a:p>
            <a:pPr marL="344487" lvl="1" indent="0">
              <a:buNone/>
            </a:pPr>
            <a:r>
              <a:rPr lang="en-US" altLang="zh-CN" sz="2800" dirty="0"/>
              <a:t># </a:t>
            </a:r>
            <a:r>
              <a:rPr lang="en-US" altLang="zh-CN" sz="2800" dirty="0" err="1"/>
              <a:t>ip</a:t>
            </a:r>
            <a:r>
              <a:rPr lang="en-US" altLang="zh-CN" sz="2800" dirty="0"/>
              <a:t> route add 192.0.2.0/24 via 10.0.0.1 dev eth0</a:t>
            </a:r>
            <a:endParaRPr lang="zh-CN" altLang="zh-CN" sz="2800" dirty="0"/>
          </a:p>
          <a:p>
            <a:pPr marL="344487" lvl="1" indent="0">
              <a:buNone/>
            </a:pPr>
            <a:r>
              <a:rPr lang="en-US" altLang="zh-CN" sz="2800" dirty="0"/>
              <a:t># </a:t>
            </a:r>
            <a:r>
              <a:rPr lang="en-US" altLang="zh-CN" sz="2800" dirty="0" err="1"/>
              <a:t>ip</a:t>
            </a:r>
            <a:r>
              <a:rPr lang="en-US" altLang="zh-CN" sz="2800" dirty="0"/>
              <a:t> route del 192.0.2.0/24 via 10.0.0.1 dev </a:t>
            </a:r>
            <a:r>
              <a:rPr lang="en-US" altLang="zh-CN" sz="2800" dirty="0" smtClean="0"/>
              <a:t>eth0</a:t>
            </a:r>
            <a:endParaRPr lang="en-US" altLang="zh-CN" dirty="0"/>
          </a:p>
          <a:p>
            <a:r>
              <a:rPr lang="zh-CN" altLang="zh-CN" dirty="0"/>
              <a:t>添加</a:t>
            </a:r>
            <a:r>
              <a:rPr lang="en-US" altLang="zh-CN" dirty="0"/>
              <a:t>/</a:t>
            </a:r>
            <a:r>
              <a:rPr lang="zh-CN" altLang="zh-CN" dirty="0"/>
              <a:t>删除默认</a:t>
            </a:r>
            <a:r>
              <a:rPr lang="zh-CN" altLang="zh-CN" dirty="0" smtClean="0"/>
              <a:t>路由</a:t>
            </a:r>
            <a:endParaRPr lang="en-US" altLang="zh-CN" dirty="0" smtClean="0"/>
          </a:p>
          <a:p>
            <a:pPr marL="327025" lvl="1" indent="0">
              <a:buNone/>
            </a:pPr>
            <a:r>
              <a:rPr lang="en-US" altLang="zh-CN" sz="2800" dirty="0"/>
              <a:t># </a:t>
            </a:r>
            <a:r>
              <a:rPr lang="en-US" altLang="zh-CN" sz="2800" dirty="0" err="1"/>
              <a:t>ip</a:t>
            </a:r>
            <a:r>
              <a:rPr lang="en-US" altLang="zh-CN" sz="2800" dirty="0"/>
              <a:t> route add default via 192.168.1.1 dev eth0</a:t>
            </a:r>
            <a:endParaRPr lang="zh-CN" altLang="zh-CN" sz="2800" dirty="0"/>
          </a:p>
          <a:p>
            <a:pPr marL="327025" lvl="1" indent="0">
              <a:buNone/>
            </a:pPr>
            <a:r>
              <a:rPr lang="en-US" altLang="zh-CN" sz="2800" dirty="0"/>
              <a:t># </a:t>
            </a:r>
            <a:r>
              <a:rPr lang="en-US" altLang="zh-CN" sz="2800" dirty="0" err="1"/>
              <a:t>ip</a:t>
            </a:r>
            <a:r>
              <a:rPr lang="en-US" altLang="zh-CN" sz="2800" dirty="0"/>
              <a:t> route del default via 192.168.1.1 dev eth0</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18</a:t>
            </a:fld>
            <a:endParaRPr lang="en-US" altLang="zh-CN" dirty="0"/>
          </a:p>
        </p:txBody>
      </p:sp>
      <p:sp>
        <p:nvSpPr>
          <p:cNvPr id="7" name="文本框 6"/>
          <p:cNvSpPr txBox="1"/>
          <p:nvPr/>
        </p:nvSpPr>
        <p:spPr>
          <a:xfrm>
            <a:off x="35496" y="1043444"/>
            <a:ext cx="9036496"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dirty="0" err="1"/>
              <a:t>ip</a:t>
            </a:r>
            <a:r>
              <a:rPr lang="en-US" altLang="zh-CN" dirty="0"/>
              <a:t> route [</a:t>
            </a:r>
            <a:r>
              <a:rPr lang="en-US" altLang="zh-CN" dirty="0" err="1"/>
              <a:t>add|del</a:t>
            </a:r>
            <a:r>
              <a:rPr lang="en-US" altLang="zh-CN" dirty="0"/>
              <a:t>] default|&lt;</a:t>
            </a:r>
            <a:r>
              <a:rPr lang="zh-CN" altLang="zh-CN" dirty="0"/>
              <a:t>主机地址</a:t>
            </a:r>
            <a:r>
              <a:rPr lang="en-US" altLang="zh-CN" dirty="0"/>
              <a:t>&gt;|&lt;</a:t>
            </a:r>
            <a:r>
              <a:rPr lang="zh-CN" altLang="zh-CN" dirty="0"/>
              <a:t>网络地址</a:t>
            </a:r>
            <a:r>
              <a:rPr lang="en-US" altLang="zh-CN" dirty="0"/>
              <a:t>&gt; via &lt;</a:t>
            </a:r>
            <a:r>
              <a:rPr lang="zh-CN" altLang="zh-CN" dirty="0"/>
              <a:t>网关地址</a:t>
            </a:r>
            <a:r>
              <a:rPr lang="en-US" altLang="zh-CN" dirty="0"/>
              <a:t>&gt; [dev &lt;</a:t>
            </a:r>
            <a:r>
              <a:rPr lang="zh-CN" altLang="zh-CN" dirty="0"/>
              <a:t>流出设备接口</a:t>
            </a:r>
            <a:r>
              <a:rPr lang="en-US" altLang="zh-CN" dirty="0" smtClean="0"/>
              <a:t>&gt;]</a:t>
            </a:r>
            <a:endParaRPr lang="zh-CN" altLang="en-US" dirty="0"/>
          </a:p>
        </p:txBody>
      </p:sp>
    </p:spTree>
    <p:extLst>
      <p:ext uri="{BB962C8B-B14F-4D97-AF65-F5344CB8AC3E}">
        <p14:creationId xmlns="" xmlns:p14="http://schemas.microsoft.com/office/powerpoint/2010/main" val="3053167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设置包转发</a:t>
            </a:r>
            <a:endParaRPr lang="zh-CN" altLang="en-US" dirty="0"/>
          </a:p>
        </p:txBody>
      </p:sp>
      <p:sp>
        <p:nvSpPr>
          <p:cNvPr id="3" name="内容占位符 2"/>
          <p:cNvSpPr>
            <a:spLocks noGrp="1"/>
          </p:cNvSpPr>
          <p:nvPr>
            <p:ph idx="1"/>
          </p:nvPr>
        </p:nvSpPr>
        <p:spPr>
          <a:xfrm>
            <a:off x="457200" y="1196752"/>
            <a:ext cx="8229600" cy="4934173"/>
          </a:xfrm>
        </p:spPr>
        <p:txBody>
          <a:bodyPr/>
          <a:lstStyle/>
          <a:p>
            <a:r>
              <a:rPr lang="zh-CN" altLang="en-US" dirty="0" smtClean="0"/>
              <a:t>使用</a:t>
            </a:r>
            <a:r>
              <a:rPr lang="en-US" altLang="zh-CN" dirty="0" err="1" smtClean="0"/>
              <a:t>sysctl</a:t>
            </a:r>
            <a:r>
              <a:rPr lang="zh-CN" altLang="en-US" dirty="0" smtClean="0"/>
              <a:t>命令可以临时地开启内核的包转发</a:t>
            </a:r>
            <a:endParaRPr lang="en-US" altLang="zh-CN" dirty="0" smtClean="0"/>
          </a:p>
          <a:p>
            <a:pPr lvl="1"/>
            <a:r>
              <a:rPr lang="en-US" altLang="zh-CN" dirty="0" err="1" smtClean="0"/>
              <a:t>sysctl</a:t>
            </a:r>
            <a:r>
              <a:rPr lang="zh-CN" altLang="en-US" dirty="0" smtClean="0"/>
              <a:t>命令用于临时调整内核参数</a:t>
            </a:r>
            <a:endParaRPr lang="en-US" altLang="zh-CN" dirty="0" smtClean="0"/>
          </a:p>
          <a:p>
            <a:pPr lvl="1"/>
            <a:r>
              <a:rPr lang="zh-CN" altLang="en-US" dirty="0" smtClean="0"/>
              <a:t>开启内核的包转发功能使用如下命令</a:t>
            </a:r>
            <a:endParaRPr lang="en-US" altLang="zh-CN" dirty="0" smtClean="0"/>
          </a:p>
          <a:p>
            <a:pPr lvl="1">
              <a:buNone/>
            </a:pPr>
            <a:r>
              <a:rPr lang="en-US" altLang="zh-CN" dirty="0" smtClean="0">
                <a:solidFill>
                  <a:schemeClr val="accent6">
                    <a:lumMod val="75000"/>
                  </a:schemeClr>
                </a:solidFill>
              </a:rPr>
              <a:t># </a:t>
            </a:r>
            <a:r>
              <a:rPr lang="en-US" altLang="zh-CN" dirty="0" err="1" smtClean="0">
                <a:solidFill>
                  <a:schemeClr val="accent6">
                    <a:lumMod val="75000"/>
                  </a:schemeClr>
                </a:solidFill>
              </a:rPr>
              <a:t>sysctl</a:t>
            </a:r>
            <a:r>
              <a:rPr lang="en-US" altLang="zh-CN" dirty="0" smtClean="0">
                <a:solidFill>
                  <a:schemeClr val="accent6">
                    <a:lumMod val="75000"/>
                  </a:schemeClr>
                </a:solidFill>
              </a:rPr>
              <a:t> -w net.ipv4.ip_forward=1</a:t>
            </a:r>
            <a:endParaRPr lang="zh-CN" altLang="zh-CN" dirty="0" smtClean="0">
              <a:solidFill>
                <a:schemeClr val="accent6">
                  <a:lumMod val="75000"/>
                </a:schemeClr>
              </a:solidFill>
            </a:endParaRPr>
          </a:p>
          <a:p>
            <a:pPr lvl="1">
              <a:buNone/>
            </a:pPr>
            <a:r>
              <a:rPr lang="zh-CN" altLang="en-US" dirty="0" smtClean="0"/>
              <a:t>或</a:t>
            </a:r>
            <a:endParaRPr lang="en-US" altLang="zh-CN" dirty="0" smtClean="0"/>
          </a:p>
          <a:p>
            <a:pPr lvl="1">
              <a:buNone/>
            </a:pPr>
            <a:r>
              <a:rPr lang="en-US" altLang="zh-CN" dirty="0" smtClean="0">
                <a:solidFill>
                  <a:schemeClr val="accent6">
                    <a:lumMod val="75000"/>
                  </a:schemeClr>
                </a:solidFill>
              </a:rPr>
              <a:t># echo “1” &gt; /proc/sys/net/ipv4/</a:t>
            </a:r>
            <a:r>
              <a:rPr lang="en-US" altLang="zh-CN" dirty="0" err="1" smtClean="0">
                <a:solidFill>
                  <a:schemeClr val="accent6">
                    <a:lumMod val="75000"/>
                  </a:schemeClr>
                </a:solidFill>
              </a:rPr>
              <a:t>ip_forward</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19</a:t>
            </a:fld>
            <a:endParaRPr lang="en-US" altLang="zh-C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zh-CN" altLang="en-US" dirty="0" smtClean="0"/>
              <a:t>本章内容要点</a:t>
            </a:r>
            <a:endParaRPr lang="zh-CN" altLang="en-US" dirty="0"/>
          </a:p>
        </p:txBody>
      </p:sp>
      <p:sp>
        <p:nvSpPr>
          <p:cNvPr id="110595" name="Rectangle 3"/>
          <p:cNvSpPr>
            <a:spLocks noGrp="1" noChangeArrowheads="1"/>
          </p:cNvSpPr>
          <p:nvPr>
            <p:ph type="body" idx="1"/>
          </p:nvPr>
        </p:nvSpPr>
        <p:spPr/>
        <p:txBody>
          <a:bodyPr/>
          <a:lstStyle/>
          <a:p>
            <a:r>
              <a:rPr lang="zh-CN" altLang="en-US" dirty="0" smtClean="0"/>
              <a:t>回顾网络的相关知识</a:t>
            </a:r>
            <a:endParaRPr lang="en-US" altLang="zh-CN" dirty="0" smtClean="0"/>
          </a:p>
          <a:p>
            <a:r>
              <a:rPr lang="zh-CN" altLang="en-US" dirty="0" smtClean="0"/>
              <a:t>配置以太网络接口</a:t>
            </a:r>
            <a:endParaRPr lang="en-US" altLang="zh-CN" dirty="0" smtClean="0"/>
          </a:p>
          <a:p>
            <a:r>
              <a:rPr lang="zh-CN" altLang="en-US" dirty="0" smtClean="0"/>
              <a:t>使用网络检测工具</a:t>
            </a:r>
            <a:endParaRPr lang="en-US" altLang="zh-CN" dirty="0" smtClean="0"/>
          </a:p>
          <a:p>
            <a:r>
              <a:rPr lang="zh-CN" altLang="en-US" dirty="0" smtClean="0"/>
              <a:t>使用网络客户工具</a:t>
            </a:r>
            <a:endParaRPr lang="en-US" altLang="zh-CN" dirty="0" smtClean="0"/>
          </a:p>
          <a:p>
            <a:r>
              <a:rPr lang="zh-CN" altLang="en-US" dirty="0" smtClean="0"/>
              <a:t>使用安全的网络客户工具</a:t>
            </a:r>
            <a:endParaRPr lang="en-US" altLang="zh-CN" dirty="0" smtClean="0"/>
          </a:p>
          <a:p>
            <a:r>
              <a:rPr lang="en-US" altLang="zh-CN" dirty="0" smtClean="0"/>
              <a:t>RPM </a:t>
            </a:r>
            <a:r>
              <a:rPr lang="zh-CN" altLang="en-US" dirty="0" smtClean="0"/>
              <a:t>包管理</a:t>
            </a:r>
            <a:endParaRPr lang="en-US" altLang="zh-CN" dirty="0" smtClean="0"/>
          </a:p>
          <a:p>
            <a:r>
              <a:rPr lang="en-US" altLang="zh-CN" dirty="0" smtClean="0"/>
              <a:t>YUM</a:t>
            </a:r>
            <a:r>
              <a:rPr lang="zh-CN" altLang="en-US" dirty="0" smtClean="0"/>
              <a:t>更新系统</a:t>
            </a:r>
          </a:p>
          <a:p>
            <a:endParaRPr lang="zh-CN" altLang="en-US" dirty="0"/>
          </a:p>
        </p:txBody>
      </p:sp>
      <p:sp>
        <p:nvSpPr>
          <p:cNvPr id="6" name="日期占位符 5"/>
          <p:cNvSpPr>
            <a:spLocks noGrp="1"/>
          </p:cNvSpPr>
          <p:nvPr>
            <p:ph type="dt" sz="half" idx="10"/>
          </p:nvPr>
        </p:nvSpPr>
        <p:spPr/>
        <p:txBody>
          <a:bodyPr/>
          <a:lstStyle/>
          <a:p>
            <a:fld id="{29A22462-6AFA-4DFA-AFDB-F17DF9625822}" type="datetime2">
              <a:rPr lang="zh-CN" altLang="en-US" smtClean="0"/>
              <a:pPr/>
              <a:t>2016年7月14日</a:t>
            </a:fld>
            <a:endParaRPr lang="en-US" altLang="zh-CN" dirty="0"/>
          </a:p>
        </p:txBody>
      </p:sp>
      <p:sp>
        <p:nvSpPr>
          <p:cNvPr id="7" name="灯片编号占位符 6"/>
          <p:cNvSpPr>
            <a:spLocks noGrp="1"/>
          </p:cNvSpPr>
          <p:nvPr>
            <p:ph type="sldNum" sz="quarter" idx="12"/>
          </p:nvPr>
        </p:nvSpPr>
        <p:spPr/>
        <p:txBody>
          <a:bodyPr/>
          <a:lstStyle/>
          <a:p>
            <a:fld id="{1D884F6B-D068-45E9-B250-41F0C46488DC}" type="slidenum">
              <a:rPr lang="en-US" altLang="zh-CN" smtClean="0"/>
              <a:pPr/>
              <a:t>2</a:t>
            </a:fld>
            <a:endParaRPr lang="en-US" altLang="zh-CN" dirty="0"/>
          </a:p>
        </p:txBody>
      </p:sp>
      <p:sp>
        <p:nvSpPr>
          <p:cNvPr id="8" name="页脚占位符 7"/>
          <p:cNvSpPr>
            <a:spLocks noGrp="1"/>
          </p:cNvSpPr>
          <p:nvPr>
            <p:ph type="ftr" sz="quarter" idx="11"/>
          </p:nvPr>
        </p:nvSpPr>
        <p:spPr/>
        <p:txBody>
          <a:bodyPr/>
          <a:lstStyle/>
          <a:p>
            <a:r>
              <a:rPr lang="zh-CN" altLang="en-US" smtClean="0"/>
              <a:t>梁如军（</a:t>
            </a:r>
            <a:r>
              <a:rPr lang="en-US" altLang="zh-CN" dirty="0" smtClean="0"/>
              <a:t>linuxbooks@126.com</a:t>
            </a:r>
            <a:r>
              <a:rPr lang="zh-CN" altLang="en-US" smtClean="0"/>
              <a:t>）</a:t>
            </a:r>
            <a:endParaRPr lang="en-US" altLang="zh-CN" dirty="0" smtClean="0"/>
          </a:p>
          <a:p>
            <a:r>
              <a:rPr lang="en-US" altLang="zh-CN" dirty="0" smtClean="0"/>
              <a:t>Creative Commons License</a:t>
            </a:r>
            <a:r>
              <a:rPr lang="zh-CN" altLang="en-US" smtClean="0"/>
              <a:t>（</a:t>
            </a:r>
            <a:r>
              <a:rPr lang="en-US" altLang="zh-CN" dirty="0" smtClean="0"/>
              <a:t>BY-NC-SA</a:t>
            </a:r>
            <a:r>
              <a:rPr lang="zh-CN" altLang="en-US" smtClean="0"/>
              <a:t>）</a:t>
            </a:r>
            <a:endParaRPr lang="en-US" altLang="zh-C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永久性配置网络参数</a:t>
            </a:r>
            <a:endParaRPr lang="zh-CN" altLang="en-US" dirty="0"/>
          </a:p>
        </p:txBody>
      </p:sp>
      <p:sp>
        <p:nvSpPr>
          <p:cNvPr id="3" name="文本占位符 2"/>
          <p:cNvSpPr>
            <a:spLocks noGrp="1"/>
          </p:cNvSpPr>
          <p:nvPr>
            <p:ph type="body" idx="1"/>
          </p:nvPr>
        </p:nvSpPr>
        <p:spPr/>
        <p:txBody>
          <a:bodyPr/>
          <a:lstStyle/>
          <a:p>
            <a:endParaRPr lang="zh-CN" altLang="en-US"/>
          </a:p>
        </p:txBody>
      </p:sp>
      <p:sp>
        <p:nvSpPr>
          <p:cNvPr id="4" name="日期占位符 3"/>
          <p:cNvSpPr>
            <a:spLocks noGrp="1"/>
          </p:cNvSpPr>
          <p:nvPr>
            <p:ph type="dt" sz="half" idx="10"/>
          </p:nvPr>
        </p:nvSpPr>
        <p:spPr/>
        <p:txBody>
          <a:bodyPr/>
          <a:lstStyle/>
          <a:p>
            <a:fld id="{B8C40DAD-E20B-41EC-B788-3EAE527B1E0B}" type="datetime2">
              <a:rPr lang="zh-CN" altLang="en-US" smtClean="0"/>
              <a:pPr/>
              <a:t>2016年7月14日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20</a:t>
            </a:fld>
            <a:endParaRPr lang="en-US" altLang="zh-CN"/>
          </a:p>
        </p:txBody>
      </p:sp>
      <p:sp>
        <p:nvSpPr>
          <p:cNvPr id="6" name="页脚占位符 5"/>
          <p:cNvSpPr>
            <a:spLocks noGrp="1"/>
          </p:cNvSpPr>
          <p:nvPr>
            <p:ph type="ftr" sz="quarter" idx="12"/>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CentOS</a:t>
            </a:r>
            <a:r>
              <a:rPr lang="zh-CN" altLang="en-US" dirty="0" smtClean="0"/>
              <a:t>中的</a:t>
            </a:r>
            <a:r>
              <a:rPr lang="en-US" altLang="zh-CN" dirty="0" smtClean="0"/>
              <a:t>TCP/IP</a:t>
            </a:r>
            <a:r>
              <a:rPr lang="zh-CN" altLang="en-US" dirty="0" smtClean="0"/>
              <a:t>配置文件</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21</a:t>
            </a:fld>
            <a:endParaRPr lang="en-US" altLang="zh-CN" dirty="0"/>
          </a:p>
        </p:txBody>
      </p:sp>
      <p:graphicFrame>
        <p:nvGraphicFramePr>
          <p:cNvPr id="8" name="内容占位符 7"/>
          <p:cNvGraphicFramePr>
            <a:graphicFrameLocks noGrp="1"/>
          </p:cNvGraphicFramePr>
          <p:nvPr>
            <p:ph idx="1"/>
            <p:extLst>
              <p:ext uri="{D42A27DB-BD31-4B8C-83A1-F6EECF244321}">
                <p14:modId xmlns="" xmlns:p14="http://schemas.microsoft.com/office/powerpoint/2010/main" val="3073557259"/>
              </p:ext>
            </p:extLst>
          </p:nvPr>
        </p:nvGraphicFramePr>
        <p:xfrm>
          <a:off x="467544" y="1700808"/>
          <a:ext cx="8316774" cy="4104457"/>
        </p:xfrm>
        <a:graphic>
          <a:graphicData uri="http://schemas.openxmlformats.org/drawingml/2006/table">
            <a:tbl>
              <a:tblPr>
                <a:tableStyleId>{5C22544A-7EE6-4342-B048-85BDC9FD1C3A}</a:tableStyleId>
              </a:tblPr>
              <a:tblGrid>
                <a:gridCol w="4356334"/>
                <a:gridCol w="3960440"/>
              </a:tblGrid>
              <a:tr h="604618">
                <a:tc>
                  <a:txBody>
                    <a:bodyPr/>
                    <a:lstStyle/>
                    <a:p>
                      <a:pPr indent="74295" algn="just">
                        <a:lnSpc>
                          <a:spcPts val="1400"/>
                        </a:lnSpc>
                        <a:spcAft>
                          <a:spcPts val="0"/>
                        </a:spcAft>
                      </a:pPr>
                      <a:r>
                        <a:rPr lang="en-US" sz="2000" dirty="0">
                          <a:effectLst/>
                        </a:rPr>
                        <a:t>/</a:t>
                      </a:r>
                      <a:r>
                        <a:rPr lang="en-US" sz="2000" dirty="0" err="1">
                          <a:effectLst/>
                        </a:rPr>
                        <a:t>etc</a:t>
                      </a:r>
                      <a:r>
                        <a:rPr lang="en-US" sz="2000" dirty="0">
                          <a:effectLst/>
                        </a:rPr>
                        <a:t>/</a:t>
                      </a:r>
                      <a:r>
                        <a:rPr lang="en-US" sz="2000" dirty="0" err="1">
                          <a:effectLst/>
                        </a:rPr>
                        <a:t>sysconfig</a:t>
                      </a:r>
                      <a:r>
                        <a:rPr lang="en-US" sz="2000" dirty="0">
                          <a:effectLst/>
                        </a:rPr>
                        <a:t>/network-scripts/</a:t>
                      </a:r>
                      <a:r>
                        <a:rPr lang="en-US" sz="2000" dirty="0" err="1">
                          <a:effectLst/>
                        </a:rPr>
                        <a:t>ifcfg</a:t>
                      </a:r>
                      <a:r>
                        <a:rPr lang="en-US" sz="2000" dirty="0">
                          <a:effectLst/>
                        </a:rPr>
                        <a:t>-*</a:t>
                      </a:r>
                      <a:endParaRPr lang="zh-CN" sz="20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33350" algn="just">
                        <a:lnSpc>
                          <a:spcPts val="1400"/>
                        </a:lnSpc>
                        <a:spcAft>
                          <a:spcPts val="0"/>
                        </a:spcAft>
                      </a:pPr>
                      <a:r>
                        <a:rPr lang="zh-CN" sz="2000">
                          <a:effectLst/>
                        </a:rPr>
                        <a:t>网络接口配置文件</a:t>
                      </a:r>
                      <a:endParaRPr lang="zh-CN" sz="2000">
                        <a:effectLst/>
                        <a:latin typeface="Times New Roman" panose="02020603050405020304" pitchFamily="18" charset="0"/>
                        <a:ea typeface="宋体" panose="02010600030101010101" pitchFamily="2" charset="-122"/>
                      </a:endParaRPr>
                    </a:p>
                  </a:txBody>
                  <a:tcPr marL="68580" marR="68580" marT="0" marB="0" anchor="ctr"/>
                </a:tc>
              </a:tr>
              <a:tr h="671797">
                <a:tc>
                  <a:txBody>
                    <a:bodyPr/>
                    <a:lstStyle/>
                    <a:p>
                      <a:pPr indent="74295" algn="just">
                        <a:lnSpc>
                          <a:spcPts val="1400"/>
                        </a:lnSpc>
                        <a:spcAft>
                          <a:spcPts val="0"/>
                        </a:spcAft>
                      </a:pPr>
                      <a:r>
                        <a:rPr lang="en-US" sz="2000">
                          <a:effectLst/>
                        </a:rPr>
                        <a:t>/etc/sysconfig/network-scripts/route-*</a:t>
                      </a:r>
                      <a:endParaRPr lang="zh-CN" sz="20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33350" algn="just">
                        <a:lnSpc>
                          <a:spcPts val="1400"/>
                        </a:lnSpc>
                        <a:spcAft>
                          <a:spcPts val="0"/>
                        </a:spcAft>
                      </a:pPr>
                      <a:r>
                        <a:rPr lang="zh-CN" sz="2000">
                          <a:effectLst/>
                        </a:rPr>
                        <a:t>网络接口路由配置文件</a:t>
                      </a:r>
                      <a:endParaRPr lang="zh-CN" sz="2000">
                        <a:effectLst/>
                        <a:latin typeface="Times New Roman" panose="02020603050405020304" pitchFamily="18" charset="0"/>
                        <a:ea typeface="宋体" panose="02010600030101010101" pitchFamily="2" charset="-122"/>
                      </a:endParaRPr>
                    </a:p>
                  </a:txBody>
                  <a:tcPr marL="68580" marR="68580" marT="0" marB="0" anchor="ctr"/>
                </a:tc>
              </a:tr>
              <a:tr h="470258">
                <a:tc>
                  <a:txBody>
                    <a:bodyPr/>
                    <a:lstStyle/>
                    <a:p>
                      <a:pPr indent="74295" algn="just">
                        <a:lnSpc>
                          <a:spcPts val="1400"/>
                        </a:lnSpc>
                        <a:spcAft>
                          <a:spcPts val="0"/>
                        </a:spcAft>
                      </a:pPr>
                      <a:r>
                        <a:rPr lang="en-US" sz="2000">
                          <a:effectLst/>
                        </a:rPr>
                        <a:t>/etc/hostname</a:t>
                      </a:r>
                      <a:endParaRPr lang="zh-CN" sz="20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33350" algn="just">
                        <a:lnSpc>
                          <a:spcPts val="1400"/>
                        </a:lnSpc>
                        <a:spcAft>
                          <a:spcPts val="0"/>
                        </a:spcAft>
                      </a:pPr>
                      <a:r>
                        <a:rPr lang="zh-CN" sz="2000">
                          <a:effectLst/>
                        </a:rPr>
                        <a:t>本地主机名配置文件</a:t>
                      </a:r>
                      <a:endParaRPr lang="zh-CN" sz="2000">
                        <a:effectLst/>
                        <a:latin typeface="Times New Roman" panose="02020603050405020304" pitchFamily="18" charset="0"/>
                        <a:ea typeface="宋体" panose="02010600030101010101" pitchFamily="2" charset="-122"/>
                      </a:endParaRPr>
                    </a:p>
                  </a:txBody>
                  <a:tcPr marL="68580" marR="68580" marT="0" marB="0" anchor="ctr"/>
                </a:tc>
              </a:tr>
              <a:tr h="537437">
                <a:tc>
                  <a:txBody>
                    <a:bodyPr/>
                    <a:lstStyle/>
                    <a:p>
                      <a:pPr indent="74295" algn="just">
                        <a:lnSpc>
                          <a:spcPts val="1400"/>
                        </a:lnSpc>
                        <a:spcAft>
                          <a:spcPts val="0"/>
                        </a:spcAft>
                      </a:pPr>
                      <a:r>
                        <a:rPr lang="en-US" sz="2000">
                          <a:effectLst/>
                        </a:rPr>
                        <a:t>/etc/hosts</a:t>
                      </a:r>
                      <a:endParaRPr lang="zh-CN" sz="20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33350" algn="just">
                        <a:lnSpc>
                          <a:spcPts val="1400"/>
                        </a:lnSpc>
                        <a:spcAft>
                          <a:spcPts val="0"/>
                        </a:spcAft>
                      </a:pPr>
                      <a:r>
                        <a:rPr lang="zh-CN" sz="2000" dirty="0" smtClean="0">
                          <a:effectLst/>
                        </a:rPr>
                        <a:t>主机名</a:t>
                      </a:r>
                      <a:r>
                        <a:rPr lang="zh-CN" sz="2000" dirty="0">
                          <a:effectLst/>
                        </a:rPr>
                        <a:t>映射为</a:t>
                      </a:r>
                      <a:r>
                        <a:rPr lang="en-US" sz="2000" dirty="0">
                          <a:effectLst/>
                        </a:rPr>
                        <a:t>IP</a:t>
                      </a:r>
                      <a:r>
                        <a:rPr lang="zh-CN" sz="2000" dirty="0">
                          <a:effectLst/>
                        </a:rPr>
                        <a:t>地址的解析功能</a:t>
                      </a:r>
                      <a:endParaRPr lang="zh-CN" sz="2000" dirty="0">
                        <a:effectLst/>
                        <a:latin typeface="Times New Roman" panose="02020603050405020304" pitchFamily="18" charset="0"/>
                        <a:ea typeface="宋体" panose="02010600030101010101" pitchFamily="2" charset="-122"/>
                      </a:endParaRPr>
                    </a:p>
                  </a:txBody>
                  <a:tcPr marL="68580" marR="68580" marT="0" marB="0" anchor="ctr"/>
                </a:tc>
              </a:tr>
              <a:tr h="537437">
                <a:tc>
                  <a:txBody>
                    <a:bodyPr/>
                    <a:lstStyle/>
                    <a:p>
                      <a:pPr indent="74295" algn="just">
                        <a:lnSpc>
                          <a:spcPts val="1400"/>
                        </a:lnSpc>
                        <a:spcAft>
                          <a:spcPts val="0"/>
                        </a:spcAft>
                      </a:pPr>
                      <a:r>
                        <a:rPr lang="en-US" sz="2000">
                          <a:effectLst/>
                        </a:rPr>
                        <a:t>/etc/networks</a:t>
                      </a:r>
                      <a:endParaRPr lang="zh-CN" sz="20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33350" algn="just">
                        <a:lnSpc>
                          <a:spcPts val="1400"/>
                        </a:lnSpc>
                        <a:spcAft>
                          <a:spcPts val="0"/>
                        </a:spcAft>
                      </a:pPr>
                      <a:r>
                        <a:rPr lang="zh-CN" sz="2000" dirty="0">
                          <a:effectLst/>
                        </a:rPr>
                        <a:t>完成域名与网络</a:t>
                      </a:r>
                      <a:r>
                        <a:rPr lang="zh-CN" sz="2000" dirty="0" smtClean="0">
                          <a:effectLst/>
                        </a:rPr>
                        <a:t>地址的</a:t>
                      </a:r>
                      <a:r>
                        <a:rPr lang="zh-CN" sz="2000" dirty="0">
                          <a:effectLst/>
                        </a:rPr>
                        <a:t>映射</a:t>
                      </a:r>
                      <a:endParaRPr lang="zh-CN" sz="2000" dirty="0">
                        <a:effectLst/>
                        <a:latin typeface="Times New Roman" panose="02020603050405020304" pitchFamily="18" charset="0"/>
                        <a:ea typeface="宋体" panose="02010600030101010101" pitchFamily="2" charset="-122"/>
                      </a:endParaRPr>
                    </a:p>
                  </a:txBody>
                  <a:tcPr marL="68580" marR="68580" marT="0" marB="0" anchor="ctr"/>
                </a:tc>
              </a:tr>
              <a:tr h="604617">
                <a:tc>
                  <a:txBody>
                    <a:bodyPr/>
                    <a:lstStyle/>
                    <a:p>
                      <a:pPr indent="74295" algn="just">
                        <a:lnSpc>
                          <a:spcPts val="1400"/>
                        </a:lnSpc>
                        <a:spcAft>
                          <a:spcPts val="0"/>
                        </a:spcAft>
                      </a:pPr>
                      <a:r>
                        <a:rPr lang="en-US" sz="2000">
                          <a:effectLst/>
                        </a:rPr>
                        <a:t>/etc/host.conf</a:t>
                      </a:r>
                      <a:endParaRPr lang="zh-CN" sz="20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33350" algn="just">
                        <a:lnSpc>
                          <a:spcPts val="1400"/>
                        </a:lnSpc>
                        <a:spcAft>
                          <a:spcPts val="0"/>
                        </a:spcAft>
                      </a:pPr>
                      <a:r>
                        <a:rPr lang="zh-CN" sz="2000">
                          <a:effectLst/>
                        </a:rPr>
                        <a:t>配置域名服务客户端的控制文件</a:t>
                      </a:r>
                      <a:endParaRPr lang="zh-CN" sz="2000">
                        <a:effectLst/>
                        <a:latin typeface="Times New Roman" panose="02020603050405020304" pitchFamily="18" charset="0"/>
                        <a:ea typeface="宋体" panose="02010600030101010101" pitchFamily="2" charset="-122"/>
                      </a:endParaRPr>
                    </a:p>
                  </a:txBody>
                  <a:tcPr marL="68580" marR="68580" marT="0" marB="0" anchor="ctr"/>
                </a:tc>
              </a:tr>
              <a:tr h="678293">
                <a:tc>
                  <a:txBody>
                    <a:bodyPr/>
                    <a:lstStyle/>
                    <a:p>
                      <a:pPr indent="74295" algn="just">
                        <a:lnSpc>
                          <a:spcPts val="1400"/>
                        </a:lnSpc>
                        <a:spcAft>
                          <a:spcPts val="0"/>
                        </a:spcAft>
                      </a:pPr>
                      <a:r>
                        <a:rPr lang="en-US" sz="2000">
                          <a:effectLst/>
                        </a:rPr>
                        <a:t>/etc/resolv.conf</a:t>
                      </a:r>
                      <a:endParaRPr lang="zh-CN" sz="20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33350" algn="just">
                        <a:lnSpc>
                          <a:spcPts val="1400"/>
                        </a:lnSpc>
                        <a:spcAft>
                          <a:spcPts val="0"/>
                        </a:spcAft>
                      </a:pPr>
                      <a:r>
                        <a:rPr lang="zh-CN" sz="2000" dirty="0">
                          <a:effectLst/>
                        </a:rPr>
                        <a:t>配置域名服务客户端的</a:t>
                      </a:r>
                      <a:r>
                        <a:rPr lang="zh-CN" sz="2000" dirty="0" smtClean="0">
                          <a:effectLst/>
                        </a:rPr>
                        <a:t>配置文件</a:t>
                      </a:r>
                      <a:endParaRPr lang="zh-CN" sz="2000" dirty="0">
                        <a:effectLst/>
                        <a:latin typeface="Times New Roman" panose="02020603050405020304" pitchFamily="18" charset="0"/>
                        <a:ea typeface="宋体" panose="02010600030101010101" pitchFamily="2" charset="-122"/>
                      </a:endParaRPr>
                    </a:p>
                  </a:txBody>
                  <a:tcPr marL="68580" marR="68580" marT="0" marB="0" anchor="ct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网络接口配置文件</a:t>
            </a:r>
            <a:endParaRPr lang="zh-CN" altLang="en-US" dirty="0"/>
          </a:p>
        </p:txBody>
      </p:sp>
      <p:sp>
        <p:nvSpPr>
          <p:cNvPr id="3" name="内容占位符 2"/>
          <p:cNvSpPr>
            <a:spLocks noGrp="1"/>
          </p:cNvSpPr>
          <p:nvPr>
            <p:ph idx="1"/>
          </p:nvPr>
        </p:nvSpPr>
        <p:spPr>
          <a:xfrm>
            <a:off x="457200" y="1124744"/>
            <a:ext cx="8229600" cy="2664297"/>
          </a:xfrm>
        </p:spPr>
        <p:txBody>
          <a:bodyPr/>
          <a:lstStyle/>
          <a:p>
            <a:r>
              <a:rPr lang="zh-CN" altLang="en-US" dirty="0" smtClean="0"/>
              <a:t>网络设备的配置被保存在文本文件中 </a:t>
            </a:r>
          </a:p>
          <a:p>
            <a:pPr lvl="1"/>
            <a:r>
              <a:rPr lang="en-US" altLang="zh-CN" dirty="0" smtClean="0"/>
              <a:t>/</a:t>
            </a:r>
            <a:r>
              <a:rPr lang="en-US" altLang="zh-CN" dirty="0" err="1" smtClean="0"/>
              <a:t>etc</a:t>
            </a:r>
            <a:r>
              <a:rPr lang="en-US" altLang="zh-CN" dirty="0" smtClean="0"/>
              <a:t>/</a:t>
            </a:r>
            <a:r>
              <a:rPr lang="en-US" altLang="zh-CN" dirty="0" err="1" smtClean="0"/>
              <a:t>sysconfig</a:t>
            </a:r>
            <a:r>
              <a:rPr lang="en-US" altLang="zh-CN" dirty="0" smtClean="0"/>
              <a:t>/network-scripts/</a:t>
            </a:r>
            <a:r>
              <a:rPr lang="en-US" altLang="zh-CN" dirty="0" err="1" smtClean="0"/>
              <a:t>ifcfg</a:t>
            </a:r>
            <a:r>
              <a:rPr lang="en-US" altLang="zh-CN" dirty="0" smtClean="0"/>
              <a:t>-</a:t>
            </a:r>
            <a:r>
              <a:rPr lang="zh-CN" altLang="en-US" dirty="0" smtClean="0"/>
              <a:t>*</a:t>
            </a:r>
            <a:endParaRPr lang="en-US" altLang="zh-CN" dirty="0" smtClean="0"/>
          </a:p>
          <a:p>
            <a:r>
              <a:rPr lang="zh-CN" altLang="en-US" dirty="0" smtClean="0"/>
              <a:t>配置文件的语法和完整选项列表</a:t>
            </a:r>
            <a:endParaRPr lang="en-US" altLang="zh-CN" dirty="0" smtClean="0">
              <a:solidFill>
                <a:srgbClr val="002060"/>
              </a:solidFill>
            </a:endParaRPr>
          </a:p>
          <a:p>
            <a:pPr lvl="1"/>
            <a:r>
              <a:rPr lang="zh-CN" altLang="en-US" dirty="0" smtClean="0">
                <a:solidFill>
                  <a:srgbClr val="C00000"/>
                </a:solidFill>
              </a:rPr>
              <a:t>参见</a:t>
            </a:r>
            <a:r>
              <a:rPr lang="zh-CN" altLang="en-US" dirty="0" smtClean="0">
                <a:solidFill>
                  <a:srgbClr val="002060"/>
                </a:solidFill>
              </a:rPr>
              <a:t> </a:t>
            </a:r>
            <a:r>
              <a:rPr lang="en-US" altLang="zh-CN" dirty="0" smtClean="0"/>
              <a:t>/</a:t>
            </a:r>
            <a:r>
              <a:rPr lang="en-US" altLang="zh-CN" dirty="0" err="1" smtClean="0"/>
              <a:t>usr</a:t>
            </a:r>
            <a:r>
              <a:rPr lang="en-US" altLang="zh-CN" dirty="0" smtClean="0"/>
              <a:t>/share/doc/</a:t>
            </a:r>
            <a:r>
              <a:rPr lang="en-US" altLang="zh-CN" dirty="0" err="1" smtClean="0"/>
              <a:t>initscripts</a:t>
            </a:r>
            <a:r>
              <a:rPr lang="en-US" altLang="zh-CN" dirty="0" smtClean="0"/>
              <a:t>-*/sysconfig.txt</a:t>
            </a:r>
          </a:p>
          <a:p>
            <a:pPr lvl="1"/>
            <a:r>
              <a:rPr lang="zh-CN" altLang="en-US" dirty="0" smtClean="0"/>
              <a:t>常用选项</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22</a:t>
            </a:fld>
            <a:endParaRPr lang="en-US" altLang="zh-CN" dirty="0"/>
          </a:p>
        </p:txBody>
      </p:sp>
      <p:graphicFrame>
        <p:nvGraphicFramePr>
          <p:cNvPr id="8" name="表格 7"/>
          <p:cNvGraphicFramePr>
            <a:graphicFrameLocks noGrp="1"/>
          </p:cNvGraphicFramePr>
          <p:nvPr/>
        </p:nvGraphicFramePr>
        <p:xfrm>
          <a:off x="467544" y="3796248"/>
          <a:ext cx="8280930" cy="2225040"/>
        </p:xfrm>
        <a:graphic>
          <a:graphicData uri="http://schemas.openxmlformats.org/drawingml/2006/table">
            <a:tbl>
              <a:tblPr firstRow="1" bandRow="1">
                <a:tableStyleId>{21E4AEA4-8DFA-4A89-87EB-49C32662AFE0}</a:tableStyleId>
              </a:tblPr>
              <a:tblGrid>
                <a:gridCol w="1800200"/>
                <a:gridCol w="2952328"/>
                <a:gridCol w="1728192"/>
                <a:gridCol w="1800210"/>
              </a:tblGrid>
              <a:tr h="370840">
                <a:tc>
                  <a:txBody>
                    <a:bodyPr/>
                    <a:lstStyle/>
                    <a:p>
                      <a:pPr algn="ctr"/>
                      <a:r>
                        <a:rPr lang="zh-CN" altLang="en-US" dirty="0" smtClean="0"/>
                        <a:t>选项</a:t>
                      </a:r>
                      <a:endParaRPr lang="zh-CN" altLang="en-US" dirty="0"/>
                    </a:p>
                  </a:txBody>
                  <a:tcPr/>
                </a:tc>
                <a:tc>
                  <a:txBody>
                    <a:bodyPr/>
                    <a:lstStyle/>
                    <a:p>
                      <a:pPr algn="ctr"/>
                      <a:r>
                        <a:rPr lang="zh-CN" altLang="en-US" dirty="0" smtClean="0"/>
                        <a:t>说明</a:t>
                      </a:r>
                      <a:endParaRPr lang="zh-CN" altLang="en-US" dirty="0"/>
                    </a:p>
                  </a:txBody>
                  <a:tcPr/>
                </a:tc>
                <a:tc>
                  <a:txBody>
                    <a:bodyPr/>
                    <a:lstStyle/>
                    <a:p>
                      <a:pPr algn="ctr"/>
                      <a:r>
                        <a:rPr lang="zh-CN" altLang="en-US" dirty="0" smtClean="0"/>
                        <a:t>选项</a:t>
                      </a:r>
                      <a:endParaRPr lang="zh-CN" altLang="en-US" dirty="0"/>
                    </a:p>
                  </a:txBody>
                  <a:tcPr/>
                </a:tc>
                <a:tc>
                  <a:txBody>
                    <a:bodyPr/>
                    <a:lstStyle/>
                    <a:p>
                      <a:pPr algn="ctr"/>
                      <a:r>
                        <a:rPr lang="zh-CN" altLang="en-US" dirty="0" smtClean="0"/>
                        <a:t>说明</a:t>
                      </a:r>
                      <a:endParaRPr lang="zh-CN" altLang="en-US" dirty="0"/>
                    </a:p>
                  </a:txBody>
                  <a:tcPr/>
                </a:tc>
              </a:tr>
              <a:tr h="370840">
                <a:tc>
                  <a:txBody>
                    <a:bodyPr/>
                    <a:lstStyle/>
                    <a:p>
                      <a:r>
                        <a:rPr lang="en-US" altLang="zh-CN" dirty="0" smtClean="0"/>
                        <a:t>Type</a:t>
                      </a:r>
                      <a:endParaRPr lang="zh-CN" altLang="en-US" dirty="0"/>
                    </a:p>
                  </a:txBody>
                  <a:tcPr/>
                </a:tc>
                <a:tc>
                  <a:txBody>
                    <a:bodyPr/>
                    <a:lstStyle/>
                    <a:p>
                      <a:r>
                        <a:rPr lang="zh-CN" altLang="en-US" dirty="0" smtClean="0"/>
                        <a:t>指定网络接口类型</a:t>
                      </a:r>
                      <a:endParaRPr lang="zh-CN" altLang="en-US" dirty="0"/>
                    </a:p>
                  </a:txBody>
                  <a:tcPr/>
                </a:tc>
                <a:tc>
                  <a:txBody>
                    <a:bodyPr/>
                    <a:lstStyle/>
                    <a:p>
                      <a:r>
                        <a:rPr lang="en-US" altLang="zh-CN" dirty="0" smtClean="0"/>
                        <a:t>IPADDR</a:t>
                      </a:r>
                      <a:endParaRPr lang="zh-CN" altLang="en-US" dirty="0"/>
                    </a:p>
                  </a:txBody>
                  <a:tcPr/>
                </a:tc>
                <a:tc>
                  <a:txBody>
                    <a:bodyPr/>
                    <a:lstStyle/>
                    <a:p>
                      <a:r>
                        <a:rPr lang="zh-CN" altLang="en-US" dirty="0" smtClean="0"/>
                        <a:t>指定静态</a:t>
                      </a:r>
                      <a:r>
                        <a:rPr lang="en-US" altLang="zh-CN" dirty="0" smtClean="0"/>
                        <a:t>IP</a:t>
                      </a:r>
                      <a:r>
                        <a:rPr lang="zh-CN" altLang="en-US" dirty="0" smtClean="0"/>
                        <a:t>地址</a:t>
                      </a:r>
                      <a:endParaRPr lang="zh-CN" altLang="en-US" dirty="0"/>
                    </a:p>
                  </a:txBody>
                  <a:tcPr/>
                </a:tc>
              </a:tr>
              <a:tr h="370840">
                <a:tc>
                  <a:txBody>
                    <a:bodyPr/>
                    <a:lstStyle/>
                    <a:p>
                      <a:r>
                        <a:rPr lang="en-US" altLang="zh-CN" dirty="0" smtClean="0"/>
                        <a:t>DEVICE</a:t>
                      </a:r>
                      <a:endParaRPr lang="zh-CN" altLang="en-US" dirty="0"/>
                    </a:p>
                  </a:txBody>
                  <a:tcPr/>
                </a:tc>
                <a:tc>
                  <a:txBody>
                    <a:bodyPr/>
                    <a:lstStyle/>
                    <a:p>
                      <a:r>
                        <a:rPr lang="zh-CN" altLang="en-US" dirty="0" smtClean="0"/>
                        <a:t>指定设备名</a:t>
                      </a:r>
                      <a:endParaRPr lang="zh-CN" altLang="en-US" dirty="0"/>
                    </a:p>
                  </a:txBody>
                  <a:tcPr/>
                </a:tc>
                <a:tc>
                  <a:txBody>
                    <a:bodyPr/>
                    <a:lstStyle/>
                    <a:p>
                      <a:r>
                        <a:rPr lang="en-US" altLang="zh-CN" dirty="0" smtClean="0"/>
                        <a:t>NETMASK</a:t>
                      </a:r>
                      <a:endParaRPr lang="zh-CN" altLang="en-US" dirty="0"/>
                    </a:p>
                  </a:txBody>
                  <a:tcPr/>
                </a:tc>
                <a:tc>
                  <a:txBody>
                    <a:bodyPr/>
                    <a:lstStyle/>
                    <a:p>
                      <a:r>
                        <a:rPr lang="zh-CN" altLang="en-US" dirty="0" smtClean="0"/>
                        <a:t>指定子网掩码</a:t>
                      </a:r>
                      <a:endParaRPr lang="zh-CN" altLang="en-US" dirty="0"/>
                    </a:p>
                  </a:txBody>
                  <a:tcPr/>
                </a:tc>
              </a:tr>
              <a:tr h="370840">
                <a:tc>
                  <a:txBody>
                    <a:bodyPr/>
                    <a:lstStyle/>
                    <a:p>
                      <a:r>
                        <a:rPr lang="en-US" altLang="zh-CN" dirty="0" smtClean="0"/>
                        <a:t>HWADDR</a:t>
                      </a:r>
                      <a:endParaRPr lang="zh-CN" altLang="en-US" dirty="0"/>
                    </a:p>
                  </a:txBody>
                  <a:tcPr/>
                </a:tc>
                <a:tc>
                  <a:txBody>
                    <a:bodyPr/>
                    <a:lstStyle/>
                    <a:p>
                      <a:r>
                        <a:rPr lang="zh-CN" altLang="en-US" dirty="0" smtClean="0"/>
                        <a:t>指定网卡的</a:t>
                      </a:r>
                      <a:r>
                        <a:rPr lang="en-US" altLang="zh-CN" dirty="0" smtClean="0"/>
                        <a:t>MAC</a:t>
                      </a:r>
                      <a:r>
                        <a:rPr lang="zh-CN" altLang="en-US" dirty="0" smtClean="0"/>
                        <a:t>地址</a:t>
                      </a:r>
                      <a:endParaRPr lang="zh-CN" altLang="en-US" dirty="0"/>
                    </a:p>
                  </a:txBody>
                  <a:tcPr/>
                </a:tc>
                <a:tc>
                  <a:txBody>
                    <a:bodyPr/>
                    <a:lstStyle/>
                    <a:p>
                      <a:r>
                        <a:rPr lang="en-US" altLang="zh-CN" dirty="0" smtClean="0"/>
                        <a:t>BROADCAST</a:t>
                      </a:r>
                      <a:endParaRPr lang="zh-CN" altLang="en-US" dirty="0"/>
                    </a:p>
                  </a:txBody>
                  <a:tcPr/>
                </a:tc>
                <a:tc>
                  <a:txBody>
                    <a:bodyPr/>
                    <a:lstStyle/>
                    <a:p>
                      <a:r>
                        <a:rPr lang="zh-CN" altLang="en-US" dirty="0" smtClean="0"/>
                        <a:t>指定广播地址</a:t>
                      </a:r>
                      <a:endParaRPr lang="zh-CN" altLang="en-US" dirty="0"/>
                    </a:p>
                  </a:txBody>
                  <a:tcPr/>
                </a:tc>
              </a:tr>
              <a:tr h="370840">
                <a:tc>
                  <a:txBody>
                    <a:bodyPr/>
                    <a:lstStyle/>
                    <a:p>
                      <a:r>
                        <a:rPr lang="en-US" altLang="zh-CN" dirty="0" smtClean="0"/>
                        <a:t>BOOTPROTO</a:t>
                      </a:r>
                      <a:endParaRPr lang="zh-CN" altLang="en-US" dirty="0"/>
                    </a:p>
                  </a:txBody>
                  <a:tcPr/>
                </a:tc>
                <a:tc>
                  <a:txBody>
                    <a:bodyPr/>
                    <a:lstStyle/>
                    <a:p>
                      <a:r>
                        <a:rPr lang="zh-CN" altLang="en-US" dirty="0" smtClean="0"/>
                        <a:t>指定获取网络参数的方式</a:t>
                      </a:r>
                      <a:endParaRPr lang="zh-CN" altLang="en-US" dirty="0"/>
                    </a:p>
                  </a:txBody>
                  <a:tcPr/>
                </a:tc>
                <a:tc>
                  <a:txBody>
                    <a:bodyPr/>
                    <a:lstStyle/>
                    <a:p>
                      <a:r>
                        <a:rPr lang="en-US" altLang="zh-CN" dirty="0" smtClean="0"/>
                        <a:t>GATEWAY</a:t>
                      </a:r>
                      <a:endParaRPr lang="zh-CN" altLang="en-US" dirty="0"/>
                    </a:p>
                  </a:txBody>
                  <a:tcPr/>
                </a:tc>
                <a:tc>
                  <a:txBody>
                    <a:bodyPr/>
                    <a:lstStyle/>
                    <a:p>
                      <a:r>
                        <a:rPr lang="zh-CN" altLang="en-US" dirty="0" smtClean="0"/>
                        <a:t>指定设备的网关</a:t>
                      </a:r>
                      <a:endParaRPr lang="zh-CN" altLang="en-US" dirty="0"/>
                    </a:p>
                  </a:txBody>
                  <a:tcPr/>
                </a:tc>
              </a:tr>
              <a:tr h="370840">
                <a:tc>
                  <a:txBody>
                    <a:bodyPr/>
                    <a:lstStyle/>
                    <a:p>
                      <a:r>
                        <a:rPr lang="en-US" altLang="zh-CN" dirty="0" smtClean="0"/>
                        <a:t>ONBOOT</a:t>
                      </a:r>
                      <a:endParaRPr lang="zh-CN" altLang="en-US" dirty="0"/>
                    </a:p>
                  </a:txBody>
                  <a:tcPr/>
                </a:tc>
                <a:tc>
                  <a:txBody>
                    <a:bodyPr/>
                    <a:lstStyle/>
                    <a:p>
                      <a:r>
                        <a:rPr lang="zh-CN" altLang="en-US" dirty="0" smtClean="0"/>
                        <a:t>指定是否在启动时启用设备</a:t>
                      </a:r>
                      <a:endParaRPr lang="zh-CN" altLang="en-US" dirty="0"/>
                    </a:p>
                  </a:txBody>
                  <a:tcPr/>
                </a:tc>
                <a:tc>
                  <a:txBody>
                    <a:bodyPr/>
                    <a:lstStyle/>
                    <a:p>
                      <a:endParaRPr lang="zh-CN" altLang="en-US"/>
                    </a:p>
                  </a:txBody>
                  <a:tcPr/>
                </a:tc>
                <a:tc>
                  <a:txBody>
                    <a:bodyPr/>
                    <a:lstStyle/>
                    <a:p>
                      <a:endParaRPr lang="zh-CN" altLang="en-US" dirty="0"/>
                    </a:p>
                  </a:txBody>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网络接口配置文件举例</a:t>
            </a:r>
            <a:r>
              <a:rPr lang="en-US" altLang="zh-CN" dirty="0" smtClean="0"/>
              <a:t/>
            </a:r>
            <a:br>
              <a:rPr lang="en-US" altLang="zh-CN" dirty="0" smtClean="0"/>
            </a:br>
            <a:r>
              <a:rPr lang="en-US" altLang="zh-CN" dirty="0" smtClean="0"/>
              <a:t>——</a:t>
            </a:r>
            <a:r>
              <a:rPr lang="zh-CN" altLang="en-US" dirty="0" smtClean="0"/>
              <a:t>静态配置</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23</a:t>
            </a:fld>
            <a:endParaRPr lang="en-US" altLang="zh-CN" dirty="0"/>
          </a:p>
        </p:txBody>
      </p:sp>
      <p:sp>
        <p:nvSpPr>
          <p:cNvPr id="7" name="内容占位符 2"/>
          <p:cNvSpPr>
            <a:spLocks noGrp="1"/>
          </p:cNvSpPr>
          <p:nvPr>
            <p:ph idx="1"/>
          </p:nvPr>
        </p:nvSpPr>
        <p:spPr/>
        <p:txBody>
          <a:bodyPr/>
          <a:lstStyle/>
          <a:p>
            <a:pPr>
              <a:buNone/>
            </a:pPr>
            <a:r>
              <a:rPr lang="en-US" altLang="zh-CN" dirty="0" smtClean="0">
                <a:solidFill>
                  <a:srgbClr val="002060"/>
                </a:solidFill>
              </a:rPr>
              <a:t># vim /etc/</a:t>
            </a:r>
            <a:r>
              <a:rPr lang="en-US" altLang="zh-CN" dirty="0" err="1" smtClean="0">
                <a:solidFill>
                  <a:srgbClr val="002060"/>
                </a:solidFill>
              </a:rPr>
              <a:t>sysconfig</a:t>
            </a:r>
            <a:r>
              <a:rPr lang="en-US" altLang="zh-CN" dirty="0" smtClean="0">
                <a:solidFill>
                  <a:srgbClr val="002060"/>
                </a:solidFill>
              </a:rPr>
              <a:t>/network-scripts/ifcfg-eth0</a:t>
            </a:r>
          </a:p>
          <a:p>
            <a:pPr>
              <a:buNone/>
            </a:pPr>
            <a:r>
              <a:rPr lang="en-US" altLang="zh-CN" sz="2400" dirty="0" smtClean="0"/>
              <a:t>Type=Ethernet</a:t>
            </a:r>
          </a:p>
          <a:p>
            <a:pPr>
              <a:buNone/>
            </a:pPr>
            <a:r>
              <a:rPr lang="en-US" altLang="zh-CN" sz="2400" dirty="0" smtClean="0"/>
              <a:t>DEVICE=eth0</a:t>
            </a:r>
          </a:p>
          <a:p>
            <a:pPr>
              <a:buNone/>
            </a:pPr>
            <a:r>
              <a:rPr lang="en-US" altLang="zh-CN" sz="2400" dirty="0"/>
              <a:t>UUID=8efea5fc-390e-4572-87fb-22621e6cb3a6</a:t>
            </a:r>
            <a:endParaRPr lang="en-US" altLang="zh-CN" sz="2400" dirty="0" smtClean="0"/>
          </a:p>
          <a:p>
            <a:pPr>
              <a:buNone/>
            </a:pPr>
            <a:r>
              <a:rPr lang="en-US" altLang="zh-CN" sz="2400" dirty="0" smtClean="0"/>
              <a:t>BOOTPROTO=static</a:t>
            </a:r>
          </a:p>
          <a:p>
            <a:pPr>
              <a:buNone/>
            </a:pPr>
            <a:r>
              <a:rPr lang="en-US" altLang="zh-CN" sz="2400" dirty="0" smtClean="0"/>
              <a:t>ONBOOT=yes</a:t>
            </a:r>
          </a:p>
          <a:p>
            <a:pPr>
              <a:buNone/>
            </a:pPr>
            <a:r>
              <a:rPr lang="en-US" altLang="zh-CN" sz="2400" b="1" dirty="0" smtClean="0"/>
              <a:t>IPADDR</a:t>
            </a:r>
            <a:r>
              <a:rPr lang="en-US" altLang="zh-CN" sz="2400" dirty="0" smtClean="0"/>
              <a:t>=192.168.0.123</a:t>
            </a:r>
          </a:p>
          <a:p>
            <a:pPr>
              <a:buNone/>
            </a:pPr>
            <a:r>
              <a:rPr lang="en-US" altLang="zh-CN" sz="2400" b="1" dirty="0"/>
              <a:t>PREFIX</a:t>
            </a:r>
            <a:r>
              <a:rPr lang="en-US" altLang="zh-CN" sz="2400" dirty="0"/>
              <a:t>=24</a:t>
            </a:r>
            <a:endParaRPr lang="en-US" altLang="zh-CN" sz="2400" dirty="0" smtClean="0"/>
          </a:p>
          <a:p>
            <a:pPr>
              <a:buNone/>
            </a:pPr>
            <a:r>
              <a:rPr lang="en-US" altLang="zh-CN" sz="2400" dirty="0" smtClean="0"/>
              <a:t>BROADCAST=192.168.0.255</a:t>
            </a:r>
          </a:p>
          <a:p>
            <a:pPr>
              <a:buNone/>
            </a:pPr>
            <a:r>
              <a:rPr lang="en-US" altLang="zh-CN" sz="2400" dirty="0" smtClean="0"/>
              <a:t>GATEWAY=192.168.0.1</a:t>
            </a:r>
            <a:endParaRPr lang="zh-CN" altLang="en-US" sz="24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为网络</a:t>
            </a:r>
            <a:r>
              <a:rPr lang="zh-CN" altLang="zh-CN" dirty="0"/>
              <a:t>接口绑定多个</a:t>
            </a:r>
            <a:r>
              <a:rPr lang="en-US" altLang="zh-CN" dirty="0"/>
              <a:t>IP</a:t>
            </a:r>
            <a:r>
              <a:rPr lang="zh-CN" altLang="zh-CN" dirty="0"/>
              <a:t>地址</a:t>
            </a:r>
            <a:endParaRPr lang="zh-CN" altLang="en-US" dirty="0"/>
          </a:p>
        </p:txBody>
      </p:sp>
      <p:sp>
        <p:nvSpPr>
          <p:cNvPr id="3" name="内容占位符 2"/>
          <p:cNvSpPr>
            <a:spLocks noGrp="1"/>
          </p:cNvSpPr>
          <p:nvPr>
            <p:ph idx="1"/>
          </p:nvPr>
        </p:nvSpPr>
        <p:spPr/>
        <p:txBody>
          <a:bodyPr/>
          <a:lstStyle/>
          <a:p>
            <a:r>
              <a:rPr lang="zh-CN" altLang="zh-CN" dirty="0" smtClean="0"/>
              <a:t>可使用</a:t>
            </a:r>
            <a:r>
              <a:rPr lang="zh-CN" altLang="zh-CN" dirty="0"/>
              <a:t>带数字编号的</a:t>
            </a:r>
            <a:r>
              <a:rPr lang="en-US" altLang="zh-CN" dirty="0"/>
              <a:t>IPADDR</a:t>
            </a:r>
            <a:r>
              <a:rPr lang="zh-CN" altLang="zh-CN" dirty="0"/>
              <a:t>和</a:t>
            </a:r>
            <a:r>
              <a:rPr lang="en-US" altLang="zh-CN" dirty="0"/>
              <a:t>PREFIX</a:t>
            </a:r>
            <a:r>
              <a:rPr lang="zh-CN" altLang="zh-CN" dirty="0" smtClean="0"/>
              <a:t>指令</a:t>
            </a:r>
            <a:endParaRPr lang="en-US" altLang="zh-CN" dirty="0" smtClean="0"/>
          </a:p>
          <a:p>
            <a:endParaRPr lang="en-US" altLang="zh-CN" dirty="0"/>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24</a:t>
            </a:fld>
            <a:endParaRPr lang="en-US" altLang="zh-CN" dirty="0"/>
          </a:p>
        </p:txBody>
      </p:sp>
      <p:sp>
        <p:nvSpPr>
          <p:cNvPr id="7" name="文本框 6"/>
          <p:cNvSpPr txBox="1"/>
          <p:nvPr/>
        </p:nvSpPr>
        <p:spPr>
          <a:xfrm>
            <a:off x="827584" y="2819691"/>
            <a:ext cx="7488832" cy="2585323"/>
          </a:xfrm>
          <a:prstGeom prst="rect">
            <a:avLst/>
          </a:prstGeom>
          <a:noFill/>
        </p:spPr>
        <p:txBody>
          <a:bodyPr wrap="square" rtlCol="0">
            <a:spAutoFit/>
          </a:bodyPr>
          <a:lstStyle/>
          <a:p>
            <a:pPr>
              <a:buNone/>
            </a:pPr>
            <a:r>
              <a:rPr lang="en-US" altLang="zh-CN" sz="2400" b="1" dirty="0"/>
              <a:t>IPADDR</a:t>
            </a:r>
            <a:r>
              <a:rPr lang="en-US" altLang="zh-CN" sz="2400" dirty="0"/>
              <a:t>=192.168.0.123</a:t>
            </a:r>
          </a:p>
          <a:p>
            <a:pPr>
              <a:buNone/>
            </a:pPr>
            <a:r>
              <a:rPr lang="en-US" altLang="zh-CN" sz="2400" b="1" dirty="0"/>
              <a:t>PREFIX</a:t>
            </a:r>
            <a:r>
              <a:rPr lang="en-US" altLang="zh-CN" sz="2400" dirty="0"/>
              <a:t>=24</a:t>
            </a:r>
          </a:p>
          <a:p>
            <a:r>
              <a:rPr lang="en-US" altLang="zh-CN" sz="2400" b="1" dirty="0" smtClean="0"/>
              <a:t>IPADDR1</a:t>
            </a:r>
            <a:r>
              <a:rPr lang="en-US" altLang="zh-CN" sz="2400" dirty="0" smtClean="0"/>
              <a:t>=192.168.99.1</a:t>
            </a:r>
            <a:endParaRPr lang="zh-CN" altLang="zh-CN" sz="2400" dirty="0"/>
          </a:p>
          <a:p>
            <a:r>
              <a:rPr lang="en-US" altLang="zh-CN" sz="2400" b="1" dirty="0"/>
              <a:t>PREFIX1</a:t>
            </a:r>
            <a:r>
              <a:rPr lang="en-US" altLang="zh-CN" sz="2400" dirty="0"/>
              <a:t>=24</a:t>
            </a:r>
            <a:endParaRPr lang="zh-CN" altLang="zh-CN" sz="2400" dirty="0"/>
          </a:p>
          <a:p>
            <a:r>
              <a:rPr lang="en-US" altLang="zh-CN" sz="2400" b="1" dirty="0"/>
              <a:t>IPADDR2</a:t>
            </a:r>
            <a:r>
              <a:rPr lang="en-US" altLang="zh-CN" sz="2400" dirty="0"/>
              <a:t>=192.168.199.1</a:t>
            </a:r>
            <a:endParaRPr lang="zh-CN" altLang="zh-CN" sz="2400" dirty="0"/>
          </a:p>
          <a:p>
            <a:r>
              <a:rPr lang="en-US" altLang="zh-CN" sz="2400" b="1" dirty="0"/>
              <a:t>PREFIX2</a:t>
            </a:r>
            <a:r>
              <a:rPr lang="en-US" altLang="zh-CN" sz="2400" dirty="0"/>
              <a:t>=24</a:t>
            </a:r>
            <a:endParaRPr lang="zh-CN" altLang="zh-CN" sz="2400" dirty="0"/>
          </a:p>
          <a:p>
            <a:r>
              <a:rPr lang="en-US" altLang="zh-CN" dirty="0" smtClean="0"/>
              <a:t>………………</a:t>
            </a:r>
            <a:endParaRPr lang="zh-CN" altLang="en-US" dirty="0"/>
          </a:p>
        </p:txBody>
      </p:sp>
    </p:spTree>
    <p:extLst>
      <p:ext uri="{BB962C8B-B14F-4D97-AF65-F5344CB8AC3E}">
        <p14:creationId xmlns="" xmlns:p14="http://schemas.microsoft.com/office/powerpoint/2010/main" val="35433728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网络接口配置文件举例</a:t>
            </a:r>
            <a:r>
              <a:rPr lang="en-US" altLang="zh-CN" dirty="0" smtClean="0"/>
              <a:t/>
            </a:r>
            <a:br>
              <a:rPr lang="en-US" altLang="zh-CN" dirty="0" smtClean="0"/>
            </a:br>
            <a:r>
              <a:rPr lang="en-US" altLang="zh-CN" dirty="0" smtClean="0"/>
              <a:t>——</a:t>
            </a:r>
            <a:r>
              <a:rPr lang="zh-CN" altLang="en-US" dirty="0" smtClean="0"/>
              <a:t>动态配置</a:t>
            </a:r>
            <a:endParaRPr lang="zh-CN" altLang="en-US" dirty="0"/>
          </a:p>
        </p:txBody>
      </p:sp>
      <p:sp>
        <p:nvSpPr>
          <p:cNvPr id="3" name="内容占位符 2"/>
          <p:cNvSpPr>
            <a:spLocks noGrp="1"/>
          </p:cNvSpPr>
          <p:nvPr>
            <p:ph idx="1"/>
          </p:nvPr>
        </p:nvSpPr>
        <p:spPr>
          <a:xfrm>
            <a:off x="457200" y="1844824"/>
            <a:ext cx="8507288" cy="4286101"/>
          </a:xfrm>
        </p:spPr>
        <p:txBody>
          <a:bodyPr/>
          <a:lstStyle/>
          <a:p>
            <a:pPr>
              <a:buNone/>
            </a:pPr>
            <a:r>
              <a:rPr lang="en-US" altLang="zh-CN" dirty="0" smtClean="0">
                <a:solidFill>
                  <a:srgbClr val="002060"/>
                </a:solidFill>
              </a:rPr>
              <a:t># vim /etc/</a:t>
            </a:r>
            <a:r>
              <a:rPr lang="en-US" altLang="zh-CN" dirty="0" err="1" smtClean="0">
                <a:solidFill>
                  <a:srgbClr val="002060"/>
                </a:solidFill>
              </a:rPr>
              <a:t>sysconfig</a:t>
            </a:r>
            <a:r>
              <a:rPr lang="en-US" altLang="zh-CN" dirty="0" smtClean="0">
                <a:solidFill>
                  <a:srgbClr val="002060"/>
                </a:solidFill>
              </a:rPr>
              <a:t>/network-scripts/ifcfg-eth0</a:t>
            </a:r>
            <a:r>
              <a:rPr lang="en-US" altLang="zh-CN" dirty="0" smtClean="0"/>
              <a:t>	</a:t>
            </a:r>
          </a:p>
          <a:p>
            <a:pPr>
              <a:buNone/>
            </a:pPr>
            <a:r>
              <a:rPr lang="en-US" altLang="zh-CN" sz="2400" dirty="0" smtClean="0"/>
              <a:t>Type=Ethernet</a:t>
            </a:r>
          </a:p>
          <a:p>
            <a:pPr>
              <a:buNone/>
            </a:pPr>
            <a:r>
              <a:rPr lang="en-US" altLang="zh-CN" sz="2400" dirty="0" smtClean="0"/>
              <a:t>DEVICE=eth0</a:t>
            </a:r>
          </a:p>
          <a:p>
            <a:pPr>
              <a:buNone/>
            </a:pPr>
            <a:r>
              <a:rPr lang="en-US" altLang="zh-CN" sz="2400" dirty="0"/>
              <a:t>UUID=8efea5fc-390e-4572-87fb-22621e6cb3a6</a:t>
            </a:r>
          </a:p>
          <a:p>
            <a:pPr>
              <a:buNone/>
            </a:pPr>
            <a:r>
              <a:rPr lang="en-US" altLang="zh-CN" sz="2400" dirty="0" smtClean="0"/>
              <a:t>BOOTPROTO=</a:t>
            </a:r>
            <a:r>
              <a:rPr lang="en-US" altLang="zh-CN" sz="2400" dirty="0" err="1" smtClean="0"/>
              <a:t>dhcp</a:t>
            </a:r>
            <a:endParaRPr lang="en-US" altLang="zh-CN" sz="2400" dirty="0" smtClean="0"/>
          </a:p>
          <a:p>
            <a:pPr>
              <a:buNone/>
            </a:pPr>
            <a:r>
              <a:rPr lang="en-US" altLang="zh-CN" sz="2400" dirty="0" smtClean="0"/>
              <a:t>ONBOOT=yes</a:t>
            </a:r>
            <a:endParaRPr lang="zh-CN" altLang="en-US" sz="24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25</a:t>
            </a:fld>
            <a:endParaRPr lang="en-US" altLang="zh-C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网络接口的</a:t>
            </a:r>
            <a:r>
              <a:rPr lang="en-US" altLang="zh-CN" dirty="0" smtClean="0"/>
              <a:t/>
            </a:r>
            <a:br>
              <a:rPr lang="en-US" altLang="zh-CN" dirty="0" smtClean="0"/>
            </a:br>
            <a:r>
              <a:rPr lang="zh-CN" altLang="en-US" dirty="0" smtClean="0"/>
              <a:t>静态路由配置文件</a:t>
            </a:r>
            <a:endParaRPr lang="zh-CN" altLang="en-US" dirty="0"/>
          </a:p>
        </p:txBody>
      </p:sp>
      <p:sp>
        <p:nvSpPr>
          <p:cNvPr id="3" name="内容占位符 2"/>
          <p:cNvSpPr>
            <a:spLocks noGrp="1"/>
          </p:cNvSpPr>
          <p:nvPr>
            <p:ph idx="1"/>
          </p:nvPr>
        </p:nvSpPr>
        <p:spPr/>
        <p:txBody>
          <a:bodyPr/>
          <a:lstStyle/>
          <a:p>
            <a:r>
              <a:rPr lang="zh-CN" altLang="en-US" dirty="0" smtClean="0"/>
              <a:t>网络接口的静态路由配置文件</a:t>
            </a:r>
            <a:endParaRPr lang="en-US" altLang="zh-CN" dirty="0" smtClean="0"/>
          </a:p>
          <a:p>
            <a:pPr lvl="1"/>
            <a:r>
              <a:rPr lang="zh-CN" altLang="en-US" dirty="0" smtClean="0"/>
              <a:t>每个网络接口均可有其静态路由配置文件</a:t>
            </a:r>
          </a:p>
          <a:p>
            <a:pPr lvl="1"/>
            <a:r>
              <a:rPr lang="en-US" altLang="zh-CN" dirty="0" smtClean="0"/>
              <a:t>/</a:t>
            </a:r>
            <a:r>
              <a:rPr lang="en-US" altLang="zh-CN" dirty="0" err="1" smtClean="0"/>
              <a:t>etc</a:t>
            </a:r>
            <a:r>
              <a:rPr lang="en-US" altLang="zh-CN" dirty="0" smtClean="0"/>
              <a:t>/</a:t>
            </a:r>
            <a:r>
              <a:rPr lang="en-US" altLang="zh-CN" dirty="0" err="1" smtClean="0"/>
              <a:t>sysconfig</a:t>
            </a:r>
            <a:r>
              <a:rPr lang="en-US" altLang="zh-CN" dirty="0" smtClean="0"/>
              <a:t>/network-scripts/route-</a:t>
            </a:r>
            <a:r>
              <a:rPr lang="zh-CN" altLang="en-US" dirty="0" smtClean="0"/>
              <a:t>*</a:t>
            </a:r>
            <a:endParaRPr lang="en-US" altLang="zh-CN" dirty="0" smtClean="0"/>
          </a:p>
          <a:p>
            <a:r>
              <a:rPr lang="zh-CN" altLang="en-US" dirty="0" smtClean="0"/>
              <a:t>例如</a:t>
            </a:r>
            <a:endParaRPr lang="en-US" altLang="zh-CN" dirty="0" smtClean="0"/>
          </a:p>
          <a:p>
            <a:pPr lvl="1"/>
            <a:r>
              <a:rPr lang="zh-CN" altLang="en-US" dirty="0" smtClean="0"/>
              <a:t>配置网络接口</a:t>
            </a:r>
            <a:r>
              <a:rPr lang="en-US" altLang="zh-CN" dirty="0" smtClean="0"/>
              <a:t>eth0</a:t>
            </a:r>
            <a:r>
              <a:rPr lang="zh-CN" altLang="en-US" dirty="0" smtClean="0"/>
              <a:t>的静态路由</a:t>
            </a:r>
            <a:endParaRPr lang="en-US" altLang="zh-CN" dirty="0" smtClean="0"/>
          </a:p>
          <a:p>
            <a:pPr lvl="1">
              <a:buNone/>
            </a:pPr>
            <a:r>
              <a:rPr lang="en-US" altLang="zh-CN" dirty="0" smtClean="0">
                <a:solidFill>
                  <a:srgbClr val="002060"/>
                </a:solidFill>
              </a:rPr>
              <a:t># vim /etc/</a:t>
            </a:r>
            <a:r>
              <a:rPr lang="en-US" altLang="zh-CN" dirty="0" err="1" smtClean="0">
                <a:solidFill>
                  <a:srgbClr val="002060"/>
                </a:solidFill>
              </a:rPr>
              <a:t>sysconfig</a:t>
            </a:r>
            <a:r>
              <a:rPr lang="en-US" altLang="zh-CN" dirty="0" smtClean="0">
                <a:solidFill>
                  <a:srgbClr val="002060"/>
                </a:solidFill>
              </a:rPr>
              <a:t>/network-scripts/route-eth0</a:t>
            </a:r>
          </a:p>
          <a:p>
            <a:pPr lvl="1">
              <a:buNone/>
            </a:pPr>
            <a:r>
              <a:rPr lang="en-US" altLang="zh-CN" dirty="0" smtClean="0"/>
              <a:t>192.168.2.0/24 </a:t>
            </a:r>
            <a:r>
              <a:rPr lang="en-US" altLang="zh-CN" dirty="0" smtClean="0">
                <a:solidFill>
                  <a:srgbClr val="C00000"/>
                </a:solidFill>
              </a:rPr>
              <a:t> via  </a:t>
            </a:r>
            <a:r>
              <a:rPr lang="en-US" altLang="zh-CN" dirty="0" smtClean="0"/>
              <a:t>172.16.10.88</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26</a:t>
            </a:fld>
            <a:endParaRPr lang="en-US" altLang="zh-C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本地域名解析配置文件</a:t>
            </a:r>
            <a:endParaRPr lang="zh-CN" altLang="en-US" dirty="0"/>
          </a:p>
        </p:txBody>
      </p:sp>
      <p:sp>
        <p:nvSpPr>
          <p:cNvPr id="3" name="内容占位符 2"/>
          <p:cNvSpPr>
            <a:spLocks noGrp="1"/>
          </p:cNvSpPr>
          <p:nvPr>
            <p:ph idx="1"/>
          </p:nvPr>
        </p:nvSpPr>
        <p:spPr/>
        <p:txBody>
          <a:bodyPr/>
          <a:lstStyle/>
          <a:p>
            <a:r>
              <a:rPr lang="zh-CN" altLang="en-US" dirty="0" smtClean="0"/>
              <a:t>本地域名解析数据库文件为 </a:t>
            </a:r>
            <a:r>
              <a:rPr lang="en-US" altLang="zh-CN" dirty="0" smtClean="0"/>
              <a:t>/etc/hosts</a:t>
            </a:r>
          </a:p>
          <a:p>
            <a:r>
              <a:rPr lang="zh-CN" altLang="en-US" dirty="0" smtClean="0"/>
              <a:t>例如</a:t>
            </a:r>
            <a:endParaRPr lang="en-US" altLang="zh-CN" dirty="0" smtClean="0"/>
          </a:p>
          <a:p>
            <a:pPr lvl="1">
              <a:buNone/>
            </a:pPr>
            <a:r>
              <a:rPr lang="en-US" altLang="zh-CN" dirty="0" smtClean="0">
                <a:solidFill>
                  <a:srgbClr val="002060"/>
                </a:solidFill>
              </a:rPr>
              <a:t># vim /etc/hosts</a:t>
            </a:r>
          </a:p>
          <a:p>
            <a:pPr lvl="1">
              <a:buNone/>
            </a:pPr>
            <a:r>
              <a:rPr lang="en-US" altLang="zh-CN" dirty="0" smtClean="0"/>
              <a:t>127.0.0.1    </a:t>
            </a:r>
            <a:r>
              <a:rPr lang="en-US" altLang="zh-CN" dirty="0" err="1" smtClean="0"/>
              <a:t>localhost.localdomain</a:t>
            </a:r>
            <a:r>
              <a:rPr lang="en-US" altLang="zh-CN" dirty="0" smtClean="0"/>
              <a:t>   </a:t>
            </a:r>
            <a:r>
              <a:rPr lang="en-US" altLang="zh-CN" dirty="0" err="1" smtClean="0"/>
              <a:t>localhost</a:t>
            </a:r>
            <a:endParaRPr lang="en-US" altLang="zh-CN" dirty="0" smtClean="0"/>
          </a:p>
          <a:p>
            <a:pPr lvl="1">
              <a:buNone/>
            </a:pPr>
            <a:r>
              <a:rPr lang="en-US" altLang="zh-CN" dirty="0" smtClean="0"/>
              <a:t>::1          localhost6.localdomain6 localhost6</a:t>
            </a:r>
          </a:p>
          <a:p>
            <a:pPr lvl="1">
              <a:buNone/>
            </a:pPr>
            <a:endParaRPr lang="en-US" altLang="zh-CN" dirty="0" smtClean="0"/>
          </a:p>
          <a:p>
            <a:pPr lvl="1">
              <a:buNone/>
            </a:pPr>
            <a:r>
              <a:rPr lang="en-US" altLang="zh-CN" dirty="0" smtClean="0"/>
              <a:t>192.168.1.200    centos1.ls-al.lan   centos1</a:t>
            </a:r>
          </a:p>
          <a:p>
            <a:pPr lvl="1">
              <a:buNone/>
            </a:pPr>
            <a:r>
              <a:rPr lang="en-US" altLang="zh-CN" dirty="0" smtClean="0"/>
              <a:t>192.168.0.200    </a:t>
            </a:r>
            <a:r>
              <a:rPr lang="en-US" altLang="zh-CN" dirty="0" err="1" smtClean="0"/>
              <a:t>soho.mylabs.me</a:t>
            </a:r>
            <a:r>
              <a:rPr lang="en-US" altLang="zh-CN" dirty="0" smtClean="0"/>
              <a:t>      </a:t>
            </a:r>
            <a:r>
              <a:rPr lang="en-US" altLang="zh-CN" dirty="0" err="1" smtClean="0"/>
              <a:t>soho</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27</a:t>
            </a:fld>
            <a:endParaRPr lang="en-US" altLang="zh-C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配置远程域名解析器</a:t>
            </a:r>
            <a:endParaRPr lang="zh-CN" altLang="en-US" dirty="0"/>
          </a:p>
        </p:txBody>
      </p:sp>
      <p:sp>
        <p:nvSpPr>
          <p:cNvPr id="3" name="内容占位符 2"/>
          <p:cNvSpPr>
            <a:spLocks noGrp="1"/>
          </p:cNvSpPr>
          <p:nvPr>
            <p:ph idx="1"/>
          </p:nvPr>
        </p:nvSpPr>
        <p:spPr>
          <a:xfrm>
            <a:off x="457200" y="1600200"/>
            <a:ext cx="8219256" cy="4530725"/>
          </a:xfrm>
        </p:spPr>
        <p:txBody>
          <a:bodyPr/>
          <a:lstStyle/>
          <a:p>
            <a:r>
              <a:rPr lang="zh-CN" altLang="zh-CN" dirty="0" smtClean="0"/>
              <a:t>设置</a:t>
            </a:r>
            <a:r>
              <a:rPr lang="en-US" altLang="zh-CN" dirty="0" smtClean="0"/>
              <a:t>Linux</a:t>
            </a:r>
            <a:r>
              <a:rPr lang="zh-CN" altLang="zh-CN" dirty="0" smtClean="0"/>
              <a:t>的</a:t>
            </a:r>
            <a:r>
              <a:rPr lang="en-US" altLang="zh-CN" dirty="0" smtClean="0"/>
              <a:t>DNS</a:t>
            </a:r>
            <a:r>
              <a:rPr lang="zh-CN" altLang="zh-CN" dirty="0" smtClean="0"/>
              <a:t>客户</a:t>
            </a:r>
            <a:endParaRPr lang="en-US" altLang="zh-CN" dirty="0" smtClean="0"/>
          </a:p>
          <a:p>
            <a:pPr lvl="1"/>
            <a:r>
              <a:rPr lang="zh-CN" altLang="zh-CN" dirty="0" smtClean="0"/>
              <a:t>可以编辑</a:t>
            </a:r>
            <a:r>
              <a:rPr lang="en-US" altLang="zh-CN" dirty="0" smtClean="0"/>
              <a:t>/etc/</a:t>
            </a:r>
            <a:r>
              <a:rPr lang="en-US" altLang="zh-CN" dirty="0" err="1" smtClean="0"/>
              <a:t>resolv.conf</a:t>
            </a:r>
            <a:r>
              <a:rPr lang="zh-CN" altLang="zh-CN" dirty="0" smtClean="0"/>
              <a:t>文件</a:t>
            </a:r>
            <a:endParaRPr lang="en-US" altLang="zh-CN" dirty="0" smtClean="0"/>
          </a:p>
          <a:p>
            <a:r>
              <a:rPr lang="zh-CN" altLang="en-US" dirty="0" smtClean="0"/>
              <a:t>举例</a:t>
            </a:r>
            <a:endParaRPr lang="en-US" altLang="zh-CN" dirty="0" smtClean="0"/>
          </a:p>
          <a:p>
            <a:pPr lvl="1">
              <a:buNone/>
            </a:pPr>
            <a:r>
              <a:rPr lang="en-US" altLang="zh-CN" dirty="0" smtClean="0">
                <a:solidFill>
                  <a:srgbClr val="002060"/>
                </a:solidFill>
              </a:rPr>
              <a:t># vim /etc/</a:t>
            </a:r>
            <a:r>
              <a:rPr lang="en-US" altLang="zh-CN" dirty="0" err="1" smtClean="0">
                <a:solidFill>
                  <a:srgbClr val="002060"/>
                </a:solidFill>
              </a:rPr>
              <a:t>resolv.conf</a:t>
            </a:r>
            <a:endParaRPr lang="en-US" altLang="zh-CN" dirty="0" smtClean="0">
              <a:solidFill>
                <a:srgbClr val="002060"/>
              </a:solidFill>
            </a:endParaRPr>
          </a:p>
          <a:p>
            <a:pPr lvl="1">
              <a:buNone/>
            </a:pPr>
            <a:r>
              <a:rPr lang="en-US" altLang="zh-CN" dirty="0" err="1" smtClean="0">
                <a:solidFill>
                  <a:srgbClr val="C00000"/>
                </a:solidFill>
              </a:rPr>
              <a:t>nameserver</a:t>
            </a:r>
            <a:r>
              <a:rPr lang="en-US" altLang="zh-CN" dirty="0" smtClean="0">
                <a:solidFill>
                  <a:srgbClr val="C00000"/>
                </a:solidFill>
              </a:rPr>
              <a:t> </a:t>
            </a:r>
            <a:r>
              <a:rPr lang="en-US" altLang="zh-CN" dirty="0" smtClean="0"/>
              <a:t> 192.168.1.1</a:t>
            </a:r>
          </a:p>
          <a:p>
            <a:pPr lvl="1">
              <a:buNone/>
            </a:pPr>
            <a:r>
              <a:rPr lang="en-US" altLang="zh-CN" dirty="0" err="1" smtClean="0">
                <a:solidFill>
                  <a:srgbClr val="C00000"/>
                </a:solidFill>
              </a:rPr>
              <a:t>nameverver</a:t>
            </a:r>
            <a:r>
              <a:rPr lang="en-US" altLang="zh-CN" dirty="0" smtClean="0"/>
              <a:t>  208.67.222.222</a:t>
            </a:r>
          </a:p>
          <a:p>
            <a:pPr lvl="1">
              <a:buNone/>
            </a:pPr>
            <a:r>
              <a:rPr lang="en-US" altLang="zh-CN" dirty="0" err="1" smtClean="0">
                <a:solidFill>
                  <a:srgbClr val="C00000"/>
                </a:solidFill>
              </a:rPr>
              <a:t>nameverver</a:t>
            </a:r>
            <a:r>
              <a:rPr lang="en-US" altLang="zh-CN" dirty="0" smtClean="0">
                <a:solidFill>
                  <a:srgbClr val="C00000"/>
                </a:solidFill>
              </a:rPr>
              <a:t> </a:t>
            </a:r>
            <a:r>
              <a:rPr lang="en-US" altLang="zh-CN" dirty="0" smtClean="0"/>
              <a:t> 208.67.220.220</a:t>
            </a:r>
          </a:p>
          <a:p>
            <a:pPr lvl="1">
              <a:buNone/>
            </a:pPr>
            <a:r>
              <a:rPr lang="en-US" altLang="zh-CN" dirty="0" smtClean="0"/>
              <a:t>domain     sinolido.org		</a:t>
            </a:r>
            <a:r>
              <a:rPr lang="en-US" altLang="zh-CN" dirty="0" smtClean="0">
                <a:solidFill>
                  <a:schemeClr val="accent6">
                    <a:lumMod val="75000"/>
                  </a:schemeClr>
                </a:solidFill>
              </a:rPr>
              <a:t># </a:t>
            </a:r>
            <a:r>
              <a:rPr lang="zh-CN" altLang="en-US" dirty="0" smtClean="0">
                <a:solidFill>
                  <a:schemeClr val="accent6">
                    <a:lumMod val="75000"/>
                  </a:schemeClr>
                </a:solidFill>
              </a:rPr>
              <a:t>指定本机所在的域</a:t>
            </a:r>
            <a:endParaRPr lang="en-US" altLang="zh-CN" dirty="0" smtClean="0">
              <a:solidFill>
                <a:schemeClr val="accent6">
                  <a:lumMod val="75000"/>
                </a:schemeClr>
              </a:solidFill>
            </a:endParaRPr>
          </a:p>
          <a:p>
            <a:pPr lvl="1">
              <a:buNone/>
            </a:pPr>
            <a:r>
              <a:rPr lang="en-US" altLang="zh-CN" dirty="0" smtClean="0"/>
              <a:t>search      sinolido.org		</a:t>
            </a:r>
            <a:r>
              <a:rPr lang="en-US" altLang="zh-CN" dirty="0" smtClean="0">
                <a:solidFill>
                  <a:schemeClr val="accent6">
                    <a:lumMod val="75000"/>
                  </a:schemeClr>
                </a:solidFill>
              </a:rPr>
              <a:t># </a:t>
            </a:r>
            <a:r>
              <a:rPr lang="zh-CN" altLang="en-US" dirty="0" smtClean="0">
                <a:solidFill>
                  <a:schemeClr val="accent6">
                    <a:lumMod val="75000"/>
                  </a:schemeClr>
                </a:solidFill>
              </a:rPr>
              <a:t>指定默认搜索域</a:t>
            </a:r>
            <a:endParaRPr lang="zh-CN" altLang="en-US"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28</a:t>
            </a:fld>
            <a:endParaRPr lang="en-US" altLang="zh-CN"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配置域名解析顺序</a:t>
            </a:r>
            <a:endParaRPr lang="zh-CN" altLang="en-US" dirty="0"/>
          </a:p>
        </p:txBody>
      </p:sp>
      <p:sp>
        <p:nvSpPr>
          <p:cNvPr id="3" name="内容占位符 2"/>
          <p:cNvSpPr>
            <a:spLocks noGrp="1"/>
          </p:cNvSpPr>
          <p:nvPr>
            <p:ph idx="1"/>
          </p:nvPr>
        </p:nvSpPr>
        <p:spPr/>
        <p:txBody>
          <a:bodyPr/>
          <a:lstStyle/>
          <a:p>
            <a:r>
              <a:rPr lang="zh-CN" altLang="en-US" dirty="0" smtClean="0"/>
              <a:t>域名解析的优先顺序</a:t>
            </a:r>
            <a:endParaRPr lang="en-US" altLang="zh-CN" dirty="0" smtClean="0"/>
          </a:p>
          <a:p>
            <a:pPr lvl="1"/>
            <a:r>
              <a:rPr lang="zh-CN" altLang="en-US" dirty="0" smtClean="0"/>
              <a:t>由配置文件</a:t>
            </a:r>
            <a:r>
              <a:rPr lang="en-US" altLang="zh-CN" dirty="0" smtClean="0"/>
              <a:t>/etc/</a:t>
            </a:r>
            <a:r>
              <a:rPr lang="en-US" altLang="zh-CN" dirty="0" err="1" smtClean="0"/>
              <a:t>host.conf</a:t>
            </a:r>
            <a:r>
              <a:rPr lang="zh-CN" altLang="en-US" dirty="0" smtClean="0"/>
              <a:t>决定</a:t>
            </a:r>
            <a:endParaRPr lang="en-US" altLang="zh-CN" dirty="0" smtClean="0"/>
          </a:p>
          <a:p>
            <a:r>
              <a:rPr lang="zh-CN" altLang="en-US" dirty="0" smtClean="0"/>
              <a:t>例如</a:t>
            </a:r>
            <a:endParaRPr lang="en-US" altLang="zh-CN" dirty="0" smtClean="0"/>
          </a:p>
          <a:p>
            <a:pPr lvl="1"/>
            <a:r>
              <a:rPr lang="zh-CN" altLang="en-US" dirty="0" smtClean="0"/>
              <a:t>首先查找 </a:t>
            </a:r>
            <a:r>
              <a:rPr lang="en-US" altLang="zh-CN" dirty="0" smtClean="0"/>
              <a:t>/etc/hosts </a:t>
            </a:r>
            <a:r>
              <a:rPr lang="zh-CN" altLang="en-US" dirty="0" smtClean="0"/>
              <a:t>文件进行域名解析</a:t>
            </a:r>
          </a:p>
          <a:p>
            <a:pPr lvl="1"/>
            <a:r>
              <a:rPr lang="zh-CN" altLang="en-US" dirty="0" smtClean="0"/>
              <a:t>然后使用</a:t>
            </a:r>
            <a:r>
              <a:rPr lang="en-US" altLang="zh-CN" dirty="0" smtClean="0"/>
              <a:t>/etc/</a:t>
            </a:r>
            <a:r>
              <a:rPr lang="en-US" altLang="zh-CN" dirty="0" err="1" smtClean="0"/>
              <a:t>resolv.conf</a:t>
            </a:r>
            <a:r>
              <a:rPr lang="zh-CN" altLang="en-US" dirty="0" smtClean="0"/>
              <a:t>文件中指定的域名服务器进行域名解析</a:t>
            </a:r>
          </a:p>
          <a:p>
            <a:pPr lvl="1">
              <a:buNone/>
            </a:pPr>
            <a:r>
              <a:rPr lang="en-US" altLang="zh-CN" dirty="0" smtClean="0">
                <a:solidFill>
                  <a:srgbClr val="002060"/>
                </a:solidFill>
              </a:rPr>
              <a:t># vim /etc/</a:t>
            </a:r>
            <a:r>
              <a:rPr lang="en-US" altLang="zh-CN" dirty="0" err="1" smtClean="0">
                <a:solidFill>
                  <a:srgbClr val="002060"/>
                </a:solidFill>
              </a:rPr>
              <a:t>host.conf</a:t>
            </a:r>
            <a:endParaRPr lang="en-US" altLang="zh-CN" dirty="0" smtClean="0">
              <a:solidFill>
                <a:srgbClr val="002060"/>
              </a:solidFill>
            </a:endParaRPr>
          </a:p>
          <a:p>
            <a:pPr lvl="1">
              <a:buNone/>
            </a:pPr>
            <a:r>
              <a:rPr lang="en-US" altLang="zh-CN" dirty="0" smtClean="0"/>
              <a:t>order </a:t>
            </a:r>
            <a:r>
              <a:rPr lang="en-US" altLang="zh-CN" dirty="0" err="1" smtClean="0">
                <a:solidFill>
                  <a:srgbClr val="C00000"/>
                </a:solidFill>
              </a:rPr>
              <a:t>hosts,bind</a:t>
            </a:r>
            <a:endParaRPr lang="en-US" altLang="zh-CN" dirty="0" smtClean="0">
              <a:solidFill>
                <a:srgbClr val="C00000"/>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29</a:t>
            </a:fld>
            <a:endParaRPr lang="en-US" altLang="zh-C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zh-CN" altLang="en-US" dirty="0" smtClean="0"/>
              <a:t>本章学习目标 </a:t>
            </a:r>
            <a:endParaRPr lang="zh-CN" altLang="en-US" dirty="0"/>
          </a:p>
        </p:txBody>
      </p:sp>
      <p:sp>
        <p:nvSpPr>
          <p:cNvPr id="104451" name="Rectangle 3"/>
          <p:cNvSpPr>
            <a:spLocks noGrp="1" noChangeArrowheads="1"/>
          </p:cNvSpPr>
          <p:nvPr>
            <p:ph type="body" idx="1"/>
          </p:nvPr>
        </p:nvSpPr>
        <p:spPr>
          <a:xfrm>
            <a:off x="457200" y="1268760"/>
            <a:ext cx="8229600" cy="4862165"/>
          </a:xfrm>
        </p:spPr>
        <p:txBody>
          <a:bodyPr/>
          <a:lstStyle/>
          <a:p>
            <a:r>
              <a:rPr lang="zh-CN" altLang="en-US" dirty="0" smtClean="0"/>
              <a:t>学会配置以太网络接口并激活</a:t>
            </a:r>
            <a:endParaRPr lang="en-US" altLang="zh-CN" dirty="0" smtClean="0"/>
          </a:p>
          <a:p>
            <a:pPr lvl="1"/>
            <a:r>
              <a:rPr lang="zh-CN" altLang="en-US" dirty="0" smtClean="0"/>
              <a:t>配置</a:t>
            </a:r>
            <a:r>
              <a:rPr lang="en-US" altLang="zh-CN" dirty="0" smtClean="0"/>
              <a:t>IP</a:t>
            </a:r>
            <a:r>
              <a:rPr lang="zh-CN" altLang="en-US" dirty="0" smtClean="0"/>
              <a:t>地址、子网掩码、默认网关、</a:t>
            </a:r>
            <a:r>
              <a:rPr lang="en-US" altLang="zh-CN" dirty="0" smtClean="0"/>
              <a:t>DNS</a:t>
            </a:r>
          </a:p>
          <a:p>
            <a:pPr lvl="1"/>
            <a:r>
              <a:rPr lang="en-US" altLang="zh-CN" dirty="0" err="1" smtClean="0"/>
              <a:t>nmtui</a:t>
            </a:r>
            <a:r>
              <a:rPr lang="en-US" altLang="zh-CN" dirty="0" smtClean="0"/>
              <a:t>/</a:t>
            </a:r>
            <a:r>
              <a:rPr lang="en-US" altLang="zh-CN" dirty="0" err="1" smtClean="0"/>
              <a:t>nmcli</a:t>
            </a:r>
            <a:endParaRPr lang="en-US" altLang="zh-CN" dirty="0" smtClean="0"/>
          </a:p>
          <a:p>
            <a:pPr lvl="1"/>
            <a:r>
              <a:rPr lang="en-US" altLang="zh-CN" dirty="0" err="1" smtClean="0"/>
              <a:t>ifup</a:t>
            </a:r>
            <a:r>
              <a:rPr lang="zh-CN" altLang="en-US" dirty="0" smtClean="0"/>
              <a:t>、</a:t>
            </a:r>
            <a:r>
              <a:rPr lang="en-US" altLang="zh-CN" dirty="0" err="1" smtClean="0"/>
              <a:t>ifdown</a:t>
            </a:r>
            <a:r>
              <a:rPr lang="zh-CN" altLang="en-US" dirty="0" smtClean="0"/>
              <a:t>、</a:t>
            </a:r>
            <a:r>
              <a:rPr lang="en-US" altLang="zh-CN" dirty="0" smtClean="0"/>
              <a:t>service network restart</a:t>
            </a:r>
          </a:p>
          <a:p>
            <a:r>
              <a:rPr lang="zh-CN" altLang="en-US" dirty="0" smtClean="0"/>
              <a:t>区别临时性网络配置和永久性网络配置</a:t>
            </a:r>
            <a:endParaRPr lang="en-US" altLang="zh-CN" dirty="0" smtClean="0"/>
          </a:p>
          <a:p>
            <a:r>
              <a:rPr lang="zh-CN" altLang="en-US" dirty="0" smtClean="0"/>
              <a:t>学会使用常用的网络检测工具</a:t>
            </a:r>
            <a:endParaRPr lang="en-US" altLang="zh-CN" dirty="0" smtClean="0"/>
          </a:p>
          <a:p>
            <a:r>
              <a:rPr lang="zh-CN" altLang="en-US" dirty="0" smtClean="0"/>
              <a:t>学会使用常用的网络客户工具</a:t>
            </a:r>
            <a:endParaRPr lang="en-US" altLang="zh-CN" dirty="0" smtClean="0"/>
          </a:p>
        </p:txBody>
      </p:sp>
      <p:sp>
        <p:nvSpPr>
          <p:cNvPr id="6" name="日期占位符 5"/>
          <p:cNvSpPr>
            <a:spLocks noGrp="1"/>
          </p:cNvSpPr>
          <p:nvPr>
            <p:ph type="dt" sz="half" idx="10"/>
          </p:nvPr>
        </p:nvSpPr>
        <p:spPr/>
        <p:txBody>
          <a:bodyPr/>
          <a:lstStyle/>
          <a:p>
            <a:fld id="{ECC8B645-3D00-4390-A80B-A886A73B120C}" type="datetime2">
              <a:rPr lang="zh-CN" altLang="en-US" smtClean="0"/>
              <a:pPr/>
              <a:t>2016年7月14日</a:t>
            </a:fld>
            <a:endParaRPr lang="en-US" altLang="zh-CN" dirty="0"/>
          </a:p>
        </p:txBody>
      </p:sp>
      <p:sp>
        <p:nvSpPr>
          <p:cNvPr id="7" name="灯片编号占位符 6"/>
          <p:cNvSpPr>
            <a:spLocks noGrp="1"/>
          </p:cNvSpPr>
          <p:nvPr>
            <p:ph type="sldNum" sz="quarter" idx="12"/>
          </p:nvPr>
        </p:nvSpPr>
        <p:spPr/>
        <p:txBody>
          <a:bodyPr/>
          <a:lstStyle/>
          <a:p>
            <a:fld id="{1D884F6B-D068-45E9-B250-41F0C46488DC}" type="slidenum">
              <a:rPr lang="en-US" altLang="zh-CN" smtClean="0"/>
              <a:pPr/>
              <a:t>3</a:t>
            </a:fld>
            <a:endParaRPr lang="en-US" altLang="zh-CN"/>
          </a:p>
        </p:txBody>
      </p:sp>
      <p:sp>
        <p:nvSpPr>
          <p:cNvPr id="8" name="页脚占位符 7"/>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设置包转发</a:t>
            </a:r>
            <a:endParaRPr lang="zh-CN" altLang="en-US" dirty="0"/>
          </a:p>
        </p:txBody>
      </p:sp>
      <p:sp>
        <p:nvSpPr>
          <p:cNvPr id="3" name="内容占位符 2"/>
          <p:cNvSpPr>
            <a:spLocks noGrp="1"/>
          </p:cNvSpPr>
          <p:nvPr>
            <p:ph idx="1"/>
          </p:nvPr>
        </p:nvSpPr>
        <p:spPr/>
        <p:txBody>
          <a:bodyPr/>
          <a:lstStyle/>
          <a:p>
            <a:r>
              <a:rPr lang="zh-CN" altLang="en-US" dirty="0" smtClean="0"/>
              <a:t>永久性配置包转发需要修改要配置文件</a:t>
            </a:r>
            <a:endParaRPr lang="en-US" altLang="zh-CN" dirty="0" smtClean="0"/>
          </a:p>
          <a:p>
            <a:pPr lvl="1">
              <a:buNone/>
            </a:pPr>
            <a:r>
              <a:rPr lang="en-US" altLang="zh-CN" dirty="0" smtClean="0">
                <a:solidFill>
                  <a:srgbClr val="002060"/>
                </a:solidFill>
              </a:rPr>
              <a:t># vim /etc/</a:t>
            </a:r>
            <a:r>
              <a:rPr lang="en-US" altLang="zh-CN" dirty="0" err="1" smtClean="0">
                <a:solidFill>
                  <a:srgbClr val="002060"/>
                </a:solidFill>
              </a:rPr>
              <a:t>sysctl.conf</a:t>
            </a:r>
            <a:endParaRPr lang="en-US" altLang="zh-CN" dirty="0" smtClean="0">
              <a:solidFill>
                <a:srgbClr val="002060"/>
              </a:solidFill>
            </a:endParaRPr>
          </a:p>
          <a:p>
            <a:pPr lvl="1">
              <a:buNone/>
            </a:pPr>
            <a:r>
              <a:rPr lang="zh-CN" altLang="en-US" dirty="0" smtClean="0"/>
              <a:t>确保如下配置行存在 </a:t>
            </a:r>
          </a:p>
          <a:p>
            <a:pPr lvl="1">
              <a:buNone/>
            </a:pPr>
            <a:r>
              <a:rPr lang="en-US" altLang="zh-CN" b="1" dirty="0" smtClean="0"/>
              <a:t>net.ipv4.ip_forward = 1</a:t>
            </a:r>
          </a:p>
          <a:p>
            <a:r>
              <a:rPr lang="zh-CN" altLang="en-US" dirty="0" smtClean="0"/>
              <a:t>查看当前系统是否支持包转发</a:t>
            </a:r>
          </a:p>
          <a:p>
            <a:pPr lvl="1">
              <a:buNone/>
            </a:pPr>
            <a:r>
              <a:rPr lang="en-US" altLang="zh-CN" dirty="0" smtClean="0">
                <a:solidFill>
                  <a:srgbClr val="002060"/>
                </a:solidFill>
              </a:rPr>
              <a:t># </a:t>
            </a:r>
            <a:r>
              <a:rPr lang="en-US" altLang="zh-CN" dirty="0" err="1" smtClean="0">
                <a:solidFill>
                  <a:srgbClr val="002060"/>
                </a:solidFill>
              </a:rPr>
              <a:t>sysctl</a:t>
            </a:r>
            <a:r>
              <a:rPr lang="en-US" altLang="zh-CN" dirty="0" smtClean="0">
                <a:solidFill>
                  <a:srgbClr val="002060"/>
                </a:solidFill>
              </a:rPr>
              <a:t>  net.ipv4.ip_forward</a:t>
            </a:r>
          </a:p>
          <a:p>
            <a:r>
              <a:rPr lang="zh-CN" altLang="en-US" dirty="0" smtClean="0"/>
              <a:t>使配置文件的修改在当前环境下生效</a:t>
            </a:r>
          </a:p>
          <a:p>
            <a:pPr lvl="1">
              <a:buNone/>
            </a:pPr>
            <a:r>
              <a:rPr lang="en-US" altLang="zh-CN" dirty="0" smtClean="0">
                <a:solidFill>
                  <a:srgbClr val="002060"/>
                </a:solidFill>
              </a:rPr>
              <a:t># </a:t>
            </a:r>
            <a:r>
              <a:rPr lang="en-US" altLang="zh-CN" dirty="0" err="1" smtClean="0">
                <a:solidFill>
                  <a:srgbClr val="002060"/>
                </a:solidFill>
              </a:rPr>
              <a:t>sysctl</a:t>
            </a:r>
            <a:r>
              <a:rPr lang="en-US" altLang="zh-CN" dirty="0" smtClean="0">
                <a:solidFill>
                  <a:srgbClr val="002060"/>
                </a:solidFill>
              </a:rPr>
              <a:t>  -p</a:t>
            </a:r>
            <a:endParaRPr lang="zh-CN" altLang="en-US" dirty="0">
              <a:solidFill>
                <a:srgbClr val="002060"/>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30</a:t>
            </a:fld>
            <a:endParaRPr lang="en-US" altLang="zh-CN"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使用</a:t>
            </a:r>
            <a:r>
              <a:rPr lang="en-US" altLang="zh-CN" dirty="0" err="1"/>
              <a:t>nmcli</a:t>
            </a:r>
            <a:r>
              <a:rPr lang="zh-CN" altLang="zh-CN" dirty="0"/>
              <a:t>管理网络</a:t>
            </a:r>
            <a:endParaRPr lang="zh-CN" altLang="en-US" dirty="0"/>
          </a:p>
        </p:txBody>
      </p:sp>
      <p:sp>
        <p:nvSpPr>
          <p:cNvPr id="3" name="文本占位符 2"/>
          <p:cNvSpPr>
            <a:spLocks noGrp="1"/>
          </p:cNvSpPr>
          <p:nvPr>
            <p:ph type="body" idx="1"/>
          </p:nvPr>
        </p:nvSpPr>
        <p:spPr/>
        <p:txBody>
          <a:bodyPr/>
          <a:lstStyle/>
          <a:p>
            <a:endParaRPr lang="zh-CN" altLang="en-US"/>
          </a:p>
        </p:txBody>
      </p:sp>
      <p:sp>
        <p:nvSpPr>
          <p:cNvPr id="4" name="日期占位符 3"/>
          <p:cNvSpPr>
            <a:spLocks noGrp="1"/>
          </p:cNvSpPr>
          <p:nvPr>
            <p:ph type="dt" sz="half" idx="10"/>
          </p:nvPr>
        </p:nvSpPr>
        <p:spPr/>
        <p:txBody>
          <a:bodyPr/>
          <a:lstStyle/>
          <a:p>
            <a:fld id="{B8C40DAD-E20B-41EC-B788-3EAE527B1E0B}" type="datetime2">
              <a:rPr lang="zh-CN" altLang="en-US" smtClean="0"/>
              <a:pPr/>
              <a:t>2016年7月14日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31</a:t>
            </a:fld>
            <a:endParaRPr lang="en-US" altLang="zh-CN"/>
          </a:p>
        </p:txBody>
      </p:sp>
      <p:sp>
        <p:nvSpPr>
          <p:cNvPr id="6" name="页脚占位符 5"/>
          <p:cNvSpPr>
            <a:spLocks noGrp="1"/>
          </p:cNvSpPr>
          <p:nvPr>
            <p:ph type="ftr" sz="quarter" idx="12"/>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Tree>
    <p:extLst>
      <p:ext uri="{BB962C8B-B14F-4D97-AF65-F5344CB8AC3E}">
        <p14:creationId xmlns="" xmlns:p14="http://schemas.microsoft.com/office/powerpoint/2010/main" val="39345518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NetworkManager</a:t>
            </a:r>
            <a:r>
              <a:rPr lang="zh-CN" altLang="zh-CN" dirty="0"/>
              <a:t>服务</a:t>
            </a:r>
            <a:endParaRPr lang="zh-CN" altLang="en-US" dirty="0"/>
          </a:p>
        </p:txBody>
      </p:sp>
      <p:sp>
        <p:nvSpPr>
          <p:cNvPr id="3" name="内容占位符 2"/>
          <p:cNvSpPr>
            <a:spLocks noGrp="1"/>
          </p:cNvSpPr>
          <p:nvPr>
            <p:ph idx="1"/>
          </p:nvPr>
        </p:nvSpPr>
        <p:spPr/>
        <p:txBody>
          <a:bodyPr/>
          <a:lstStyle/>
          <a:p>
            <a:r>
              <a:rPr lang="en-US" altLang="zh-CN" dirty="0" err="1"/>
              <a:t>NetworkManager</a:t>
            </a:r>
            <a:r>
              <a:rPr lang="en-US" altLang="zh-CN" dirty="0"/>
              <a:t> </a:t>
            </a:r>
            <a:r>
              <a:rPr lang="zh-CN" altLang="zh-CN" dirty="0"/>
              <a:t>是一项管理网络接口和配置网络连接的系统</a:t>
            </a:r>
            <a:r>
              <a:rPr lang="zh-CN" altLang="zh-CN" dirty="0" smtClean="0"/>
              <a:t>服务</a:t>
            </a:r>
            <a:r>
              <a:rPr lang="zh-CN" altLang="en-US" dirty="0" smtClean="0"/>
              <a:t>。</a:t>
            </a:r>
            <a:endParaRPr lang="en-US" altLang="zh-CN" dirty="0" smtClean="0"/>
          </a:p>
          <a:p>
            <a:pPr lvl="1"/>
            <a:r>
              <a:rPr lang="zh-CN" altLang="zh-CN" dirty="0"/>
              <a:t>后台服务进程、感知网络状态变化的</a:t>
            </a:r>
            <a:r>
              <a:rPr lang="en-US" altLang="zh-CN" dirty="0"/>
              <a:t>D-BUS</a:t>
            </a:r>
            <a:r>
              <a:rPr lang="zh-CN" altLang="zh-CN" dirty="0"/>
              <a:t>以及控制管理工具</a:t>
            </a:r>
            <a:r>
              <a:rPr lang="zh-CN" altLang="zh-CN" dirty="0" smtClean="0"/>
              <a:t>组成</a:t>
            </a:r>
            <a:endParaRPr lang="en-US" altLang="zh-CN" dirty="0" smtClean="0"/>
          </a:p>
          <a:p>
            <a:r>
              <a:rPr lang="en-US" altLang="zh-CN" dirty="0" err="1"/>
              <a:t>NetworkManager</a:t>
            </a:r>
            <a:r>
              <a:rPr lang="zh-CN" altLang="zh-CN" dirty="0"/>
              <a:t>支持动态的管理和配置方式来保持网络接口激活和连接的</a:t>
            </a:r>
            <a:r>
              <a:rPr lang="zh-CN" altLang="zh-CN" dirty="0" smtClean="0"/>
              <a:t>可用性</a:t>
            </a:r>
            <a:endParaRPr lang="en-US" altLang="zh-CN" dirty="0" smtClean="0"/>
          </a:p>
          <a:p>
            <a:pPr lvl="1"/>
            <a:r>
              <a:rPr lang="zh-CN" altLang="zh-CN" dirty="0"/>
              <a:t>网络状态的变化通过</a:t>
            </a:r>
            <a:r>
              <a:rPr lang="en-US" altLang="zh-CN" dirty="0"/>
              <a:t>D-BUS</a:t>
            </a:r>
            <a:r>
              <a:rPr lang="zh-CN" altLang="zh-CN" dirty="0"/>
              <a:t>报告给后台的</a:t>
            </a:r>
            <a:r>
              <a:rPr lang="en-US" altLang="zh-CN" dirty="0" err="1"/>
              <a:t>NetworkManager</a:t>
            </a:r>
            <a:r>
              <a:rPr lang="zh-CN" altLang="zh-CN" dirty="0"/>
              <a:t>服务，用户可以使用</a:t>
            </a:r>
            <a:r>
              <a:rPr lang="en-US" altLang="zh-CN" dirty="0" err="1"/>
              <a:t>NetworkManager</a:t>
            </a:r>
            <a:r>
              <a:rPr lang="zh-CN" altLang="zh-CN" dirty="0"/>
              <a:t>的控制管理</a:t>
            </a:r>
            <a:r>
              <a:rPr lang="zh-CN" altLang="zh-CN" dirty="0" smtClean="0"/>
              <a:t>工具</a:t>
            </a:r>
            <a:r>
              <a:rPr lang="zh-CN" altLang="en-US" dirty="0" smtClean="0"/>
              <a:t>（如 </a:t>
            </a:r>
            <a:r>
              <a:rPr lang="en-US" altLang="zh-CN" dirty="0" err="1" smtClean="0"/>
              <a:t>nmtui</a:t>
            </a:r>
            <a:r>
              <a:rPr lang="zh-CN" altLang="en-US" dirty="0" smtClean="0"/>
              <a:t>、</a:t>
            </a:r>
            <a:r>
              <a:rPr lang="en-US" altLang="zh-CN" dirty="0" err="1" smtClean="0"/>
              <a:t>nmcli</a:t>
            </a:r>
            <a:r>
              <a:rPr lang="zh-CN" altLang="zh-CN" dirty="0" smtClean="0"/>
              <a:t>）变更</a:t>
            </a:r>
            <a:r>
              <a:rPr lang="zh-CN" altLang="zh-CN" dirty="0"/>
              <a:t>网络状态从而实现网络管理。</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32</a:t>
            </a:fld>
            <a:endParaRPr lang="en-US" altLang="zh-CN" dirty="0"/>
          </a:p>
        </p:txBody>
      </p:sp>
    </p:spTree>
    <p:extLst>
      <p:ext uri="{BB962C8B-B14F-4D97-AF65-F5344CB8AC3E}">
        <p14:creationId xmlns="" xmlns:p14="http://schemas.microsoft.com/office/powerpoint/2010/main" val="3721616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使用</a:t>
            </a:r>
            <a:r>
              <a:rPr lang="en-US" altLang="zh-CN" dirty="0" err="1" smtClean="0"/>
              <a:t>nmcli</a:t>
            </a:r>
            <a:r>
              <a:rPr lang="zh-CN" altLang="en-US" dirty="0" smtClean="0"/>
              <a:t>显示网络接口设备</a:t>
            </a:r>
            <a:endParaRPr lang="zh-CN" altLang="en-US" dirty="0"/>
          </a:p>
        </p:txBody>
      </p:sp>
      <p:sp>
        <p:nvSpPr>
          <p:cNvPr id="3" name="内容占位符 2"/>
          <p:cNvSpPr>
            <a:spLocks noGrp="1"/>
          </p:cNvSpPr>
          <p:nvPr>
            <p:ph idx="1"/>
          </p:nvPr>
        </p:nvSpPr>
        <p:spPr/>
        <p:txBody>
          <a:bodyPr/>
          <a:lstStyle/>
          <a:p>
            <a:r>
              <a:rPr lang="zh-CN" altLang="en-US" dirty="0"/>
              <a:t>显示所有网络接口信息</a:t>
            </a:r>
          </a:p>
          <a:p>
            <a:pPr lvl="1"/>
            <a:r>
              <a:rPr lang="en-US" altLang="zh-CN" dirty="0" err="1"/>
              <a:t>nmcli</a:t>
            </a:r>
            <a:r>
              <a:rPr lang="en-US" altLang="zh-CN" dirty="0"/>
              <a:t> device status</a:t>
            </a:r>
          </a:p>
          <a:p>
            <a:pPr lvl="1"/>
            <a:r>
              <a:rPr lang="en-US" altLang="zh-CN" dirty="0" err="1"/>
              <a:t>nmcli</a:t>
            </a:r>
            <a:r>
              <a:rPr lang="en-US" altLang="zh-CN" dirty="0"/>
              <a:t> dev s</a:t>
            </a:r>
          </a:p>
          <a:p>
            <a:pPr lvl="1"/>
            <a:r>
              <a:rPr lang="en-US" altLang="zh-CN" dirty="0" err="1"/>
              <a:t>nmcli</a:t>
            </a:r>
            <a:r>
              <a:rPr lang="en-US" altLang="zh-CN" dirty="0"/>
              <a:t> d s</a:t>
            </a:r>
          </a:p>
          <a:p>
            <a:pPr lvl="1"/>
            <a:r>
              <a:rPr lang="en-US" altLang="zh-CN" dirty="0" err="1"/>
              <a:t>nmcli</a:t>
            </a:r>
            <a:r>
              <a:rPr lang="en-US" altLang="zh-CN" dirty="0"/>
              <a:t> d</a:t>
            </a:r>
          </a:p>
          <a:p>
            <a:r>
              <a:rPr lang="zh-CN" altLang="en-US" dirty="0"/>
              <a:t>显示指定网络接口信息</a:t>
            </a:r>
          </a:p>
          <a:p>
            <a:pPr lvl="1"/>
            <a:r>
              <a:rPr lang="en-US" altLang="zh-CN" dirty="0" err="1"/>
              <a:t>nmcli</a:t>
            </a:r>
            <a:r>
              <a:rPr lang="en-US" altLang="zh-CN" dirty="0"/>
              <a:t> device show eno16777736</a:t>
            </a:r>
          </a:p>
          <a:p>
            <a:pPr lvl="1"/>
            <a:r>
              <a:rPr lang="en-US" altLang="zh-CN" dirty="0" err="1"/>
              <a:t>nmcli</a:t>
            </a:r>
            <a:r>
              <a:rPr lang="en-US" altLang="zh-CN" dirty="0"/>
              <a:t> </a:t>
            </a:r>
            <a:r>
              <a:rPr lang="en-US" altLang="zh-CN" dirty="0" smtClean="0"/>
              <a:t>dev </a:t>
            </a:r>
            <a:r>
              <a:rPr lang="en-US" altLang="zh-CN" dirty="0"/>
              <a:t>show eno16777736</a:t>
            </a:r>
          </a:p>
          <a:p>
            <a:pPr lvl="1"/>
            <a:r>
              <a:rPr lang="en-US" altLang="zh-CN" dirty="0" err="1"/>
              <a:t>nmcli</a:t>
            </a:r>
            <a:r>
              <a:rPr lang="en-US" altLang="zh-CN" dirty="0"/>
              <a:t> d </a:t>
            </a:r>
            <a:r>
              <a:rPr lang="en-US" altLang="zh-CN" dirty="0" err="1"/>
              <a:t>sh</a:t>
            </a:r>
            <a:r>
              <a:rPr lang="en-US" altLang="zh-CN" dirty="0"/>
              <a:t> eno16777736</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33</a:t>
            </a:fld>
            <a:endParaRPr lang="en-US" altLang="zh-CN" dirty="0"/>
          </a:p>
        </p:txBody>
      </p:sp>
    </p:spTree>
    <p:extLst>
      <p:ext uri="{BB962C8B-B14F-4D97-AF65-F5344CB8AC3E}">
        <p14:creationId xmlns="" xmlns:p14="http://schemas.microsoft.com/office/powerpoint/2010/main" val="34277336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使用</a:t>
            </a:r>
            <a:r>
              <a:rPr lang="en-US" altLang="zh-CN" dirty="0" err="1"/>
              <a:t>nmcli</a:t>
            </a:r>
            <a:r>
              <a:rPr lang="zh-CN" altLang="en-US" dirty="0" smtClean="0"/>
              <a:t>显示连接</a:t>
            </a:r>
            <a:endParaRPr lang="zh-CN" altLang="en-US" dirty="0"/>
          </a:p>
        </p:txBody>
      </p:sp>
      <p:sp>
        <p:nvSpPr>
          <p:cNvPr id="3" name="内容占位符 2"/>
          <p:cNvSpPr>
            <a:spLocks noGrp="1"/>
          </p:cNvSpPr>
          <p:nvPr>
            <p:ph idx="1"/>
          </p:nvPr>
        </p:nvSpPr>
        <p:spPr/>
        <p:txBody>
          <a:bodyPr/>
          <a:lstStyle/>
          <a:p>
            <a:r>
              <a:rPr lang="zh-CN" altLang="en-US" dirty="0"/>
              <a:t>显示所有连接的信息</a:t>
            </a:r>
          </a:p>
          <a:p>
            <a:pPr lvl="1"/>
            <a:r>
              <a:rPr lang="en-US" altLang="zh-CN" dirty="0" err="1"/>
              <a:t>nmcli</a:t>
            </a:r>
            <a:r>
              <a:rPr lang="en-US" altLang="zh-CN" dirty="0"/>
              <a:t> connection show [--active] </a:t>
            </a:r>
          </a:p>
          <a:p>
            <a:pPr lvl="1"/>
            <a:r>
              <a:rPr lang="en-US" altLang="zh-CN" dirty="0" err="1"/>
              <a:t>nmcli</a:t>
            </a:r>
            <a:r>
              <a:rPr lang="en-US" altLang="zh-CN" dirty="0"/>
              <a:t> con s [--active]</a:t>
            </a:r>
          </a:p>
          <a:p>
            <a:pPr lvl="1"/>
            <a:r>
              <a:rPr lang="en-US" altLang="zh-CN" dirty="0" err="1"/>
              <a:t>nmcli</a:t>
            </a:r>
            <a:r>
              <a:rPr lang="en-US" altLang="zh-CN" dirty="0"/>
              <a:t> c s [--active] </a:t>
            </a:r>
          </a:p>
          <a:p>
            <a:pPr lvl="1"/>
            <a:r>
              <a:rPr lang="en-US" altLang="zh-CN" dirty="0" err="1"/>
              <a:t>nmcli</a:t>
            </a:r>
            <a:r>
              <a:rPr lang="en-US" altLang="zh-CN" dirty="0"/>
              <a:t> c</a:t>
            </a:r>
          </a:p>
          <a:p>
            <a:r>
              <a:rPr lang="zh-CN" altLang="en-US" dirty="0"/>
              <a:t>显示指定连接的信息</a:t>
            </a:r>
          </a:p>
          <a:p>
            <a:pPr lvl="1"/>
            <a:r>
              <a:rPr lang="en-US" altLang="zh-CN" dirty="0" err="1"/>
              <a:t>nmcli</a:t>
            </a:r>
            <a:r>
              <a:rPr lang="en-US" altLang="zh-CN" dirty="0"/>
              <a:t> connection show eno16777736  </a:t>
            </a:r>
          </a:p>
          <a:p>
            <a:pPr lvl="1"/>
            <a:r>
              <a:rPr lang="en-US" altLang="zh-CN" dirty="0" err="1"/>
              <a:t>nmcli</a:t>
            </a:r>
            <a:r>
              <a:rPr lang="en-US" altLang="zh-CN" dirty="0"/>
              <a:t> con s eno16777736 </a:t>
            </a:r>
          </a:p>
          <a:p>
            <a:pPr lvl="1"/>
            <a:r>
              <a:rPr lang="en-US" altLang="zh-CN" dirty="0" err="1"/>
              <a:t>nmcli</a:t>
            </a:r>
            <a:r>
              <a:rPr lang="en-US" altLang="zh-CN" dirty="0"/>
              <a:t> c s eno16777736</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34</a:t>
            </a:fld>
            <a:endParaRPr lang="en-US" altLang="zh-CN" dirty="0"/>
          </a:p>
        </p:txBody>
      </p:sp>
    </p:spTree>
    <p:extLst>
      <p:ext uri="{BB962C8B-B14F-4D97-AF65-F5344CB8AC3E}">
        <p14:creationId xmlns="" xmlns:p14="http://schemas.microsoft.com/office/powerpoint/2010/main" val="12849152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使用</a:t>
            </a:r>
            <a:r>
              <a:rPr lang="en-US" altLang="zh-CN" dirty="0" err="1" smtClean="0"/>
              <a:t>nmcli</a:t>
            </a:r>
            <a:r>
              <a:rPr lang="zh-CN" altLang="en-US" dirty="0" smtClean="0"/>
              <a:t>管理连接</a:t>
            </a:r>
            <a:endParaRPr lang="zh-CN" altLang="en-US" dirty="0"/>
          </a:p>
        </p:txBody>
      </p:sp>
      <p:sp>
        <p:nvSpPr>
          <p:cNvPr id="3" name="内容占位符 2"/>
          <p:cNvSpPr>
            <a:spLocks noGrp="1"/>
          </p:cNvSpPr>
          <p:nvPr>
            <p:ph idx="1"/>
          </p:nvPr>
        </p:nvSpPr>
        <p:spPr/>
        <p:txBody>
          <a:bodyPr/>
          <a:lstStyle/>
          <a:p>
            <a:r>
              <a:rPr lang="zh-CN" altLang="zh-CN" dirty="0"/>
              <a:t>断开指定</a:t>
            </a:r>
            <a:r>
              <a:rPr lang="zh-CN" altLang="zh-CN" dirty="0" smtClean="0"/>
              <a:t>设备</a:t>
            </a:r>
            <a:r>
              <a:rPr lang="zh-CN" altLang="en-US" dirty="0" smtClean="0"/>
              <a:t>上</a:t>
            </a:r>
            <a:r>
              <a:rPr lang="zh-CN" altLang="zh-CN" dirty="0" smtClean="0"/>
              <a:t>的连接</a:t>
            </a:r>
            <a:endParaRPr lang="en-US" altLang="zh-CN" dirty="0" smtClean="0"/>
          </a:p>
          <a:p>
            <a:pPr lvl="1"/>
            <a:r>
              <a:rPr lang="it-IT" altLang="zh-CN" dirty="0"/>
              <a:t>nmcli device disconnect eno16777736</a:t>
            </a:r>
          </a:p>
          <a:p>
            <a:pPr lvl="1"/>
            <a:r>
              <a:rPr lang="it-IT" altLang="zh-CN" dirty="0"/>
              <a:t>nmcli dev disc eno16777736 </a:t>
            </a:r>
          </a:p>
          <a:p>
            <a:pPr lvl="1"/>
            <a:r>
              <a:rPr lang="it-IT" altLang="zh-CN" dirty="0"/>
              <a:t>nmcli d d </a:t>
            </a:r>
            <a:r>
              <a:rPr lang="it-IT" altLang="zh-CN" dirty="0" smtClean="0"/>
              <a:t>eno16777736</a:t>
            </a:r>
          </a:p>
          <a:p>
            <a:r>
              <a:rPr lang="zh-CN" altLang="en-US" dirty="0"/>
              <a:t>激活指定网络接口上的</a:t>
            </a:r>
            <a:r>
              <a:rPr lang="zh-CN" altLang="en-US" dirty="0" smtClean="0"/>
              <a:t>连接</a:t>
            </a:r>
            <a:endParaRPr lang="en-US" altLang="zh-CN" dirty="0" smtClean="0"/>
          </a:p>
          <a:p>
            <a:pPr lvl="1"/>
            <a:r>
              <a:rPr lang="en-US" altLang="zh-CN" dirty="0" err="1"/>
              <a:t>nmcli</a:t>
            </a:r>
            <a:r>
              <a:rPr lang="en-US" altLang="zh-CN" dirty="0"/>
              <a:t> connection up </a:t>
            </a:r>
            <a:r>
              <a:rPr lang="en-US" altLang="zh-CN" dirty="0" err="1"/>
              <a:t>ifname</a:t>
            </a:r>
            <a:r>
              <a:rPr lang="en-US" altLang="zh-CN" dirty="0"/>
              <a:t> eno16777736</a:t>
            </a:r>
          </a:p>
          <a:p>
            <a:pPr lvl="1"/>
            <a:r>
              <a:rPr lang="en-US" altLang="zh-CN" dirty="0" err="1"/>
              <a:t>nmcli</a:t>
            </a:r>
            <a:r>
              <a:rPr lang="en-US" altLang="zh-CN" dirty="0"/>
              <a:t> con up </a:t>
            </a:r>
            <a:r>
              <a:rPr lang="en-US" altLang="zh-CN" dirty="0" err="1"/>
              <a:t>ifname</a:t>
            </a:r>
            <a:r>
              <a:rPr lang="en-US" altLang="zh-CN" dirty="0"/>
              <a:t> eno16777736</a:t>
            </a:r>
          </a:p>
          <a:p>
            <a:pPr lvl="1"/>
            <a:r>
              <a:rPr lang="en-US" altLang="zh-CN" dirty="0" err="1"/>
              <a:t>nmcli</a:t>
            </a:r>
            <a:r>
              <a:rPr lang="en-US" altLang="zh-CN" dirty="0"/>
              <a:t> c up </a:t>
            </a:r>
            <a:r>
              <a:rPr lang="en-US" altLang="zh-CN" dirty="0" err="1"/>
              <a:t>ifname</a:t>
            </a:r>
            <a:r>
              <a:rPr lang="en-US" altLang="zh-CN" dirty="0"/>
              <a:t> eno16777736</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35</a:t>
            </a:fld>
            <a:endParaRPr lang="en-US" altLang="zh-CN" dirty="0"/>
          </a:p>
        </p:txBody>
      </p:sp>
    </p:spTree>
    <p:extLst>
      <p:ext uri="{BB962C8B-B14F-4D97-AF65-F5344CB8AC3E}">
        <p14:creationId xmlns="" xmlns:p14="http://schemas.microsoft.com/office/powerpoint/2010/main" val="143050162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使用</a:t>
            </a:r>
            <a:r>
              <a:rPr lang="en-US" altLang="zh-CN" dirty="0" err="1"/>
              <a:t>nmcli</a:t>
            </a:r>
            <a:r>
              <a:rPr lang="zh-CN" altLang="en-US" dirty="0"/>
              <a:t>管理</a:t>
            </a:r>
            <a:r>
              <a:rPr lang="zh-CN" altLang="en-US" dirty="0" smtClean="0"/>
              <a:t>连接（续）</a:t>
            </a:r>
            <a:endParaRPr lang="zh-CN" altLang="en-US" dirty="0"/>
          </a:p>
        </p:txBody>
      </p:sp>
      <p:sp>
        <p:nvSpPr>
          <p:cNvPr id="3" name="内容占位符 2"/>
          <p:cNvSpPr>
            <a:spLocks noGrp="1"/>
          </p:cNvSpPr>
          <p:nvPr>
            <p:ph idx="1"/>
          </p:nvPr>
        </p:nvSpPr>
        <p:spPr/>
        <p:txBody>
          <a:bodyPr/>
          <a:lstStyle/>
          <a:p>
            <a:r>
              <a:rPr lang="zh-CN" altLang="en-US" dirty="0"/>
              <a:t>通过连接名激活</a:t>
            </a:r>
            <a:r>
              <a:rPr lang="zh-CN" altLang="en-US" dirty="0" smtClean="0"/>
              <a:t>连接</a:t>
            </a:r>
            <a:endParaRPr lang="en-US" altLang="zh-CN" dirty="0" smtClean="0"/>
          </a:p>
          <a:p>
            <a:pPr lvl="1"/>
            <a:r>
              <a:rPr lang="en-US" altLang="zh-CN" dirty="0" err="1"/>
              <a:t>nmcli</a:t>
            </a:r>
            <a:r>
              <a:rPr lang="en-US" altLang="zh-CN" dirty="0"/>
              <a:t> connection up id eno16777736</a:t>
            </a:r>
          </a:p>
          <a:p>
            <a:pPr lvl="1"/>
            <a:r>
              <a:rPr lang="en-US" altLang="zh-CN" dirty="0" err="1"/>
              <a:t>nmcli</a:t>
            </a:r>
            <a:r>
              <a:rPr lang="en-US" altLang="zh-CN" dirty="0"/>
              <a:t> con up id eno16777736</a:t>
            </a:r>
          </a:p>
          <a:p>
            <a:pPr lvl="1"/>
            <a:r>
              <a:rPr lang="en-US" altLang="zh-CN" dirty="0" err="1"/>
              <a:t>nmcli</a:t>
            </a:r>
            <a:r>
              <a:rPr lang="en-US" altLang="zh-CN" dirty="0"/>
              <a:t> c up id eno16777736</a:t>
            </a:r>
          </a:p>
          <a:p>
            <a:pPr lvl="1"/>
            <a:r>
              <a:rPr lang="en-US" altLang="zh-CN" dirty="0" err="1"/>
              <a:t>nmcli</a:t>
            </a:r>
            <a:r>
              <a:rPr lang="en-US" altLang="zh-CN" dirty="0"/>
              <a:t> c up eno16777736</a:t>
            </a:r>
          </a:p>
          <a:p>
            <a:r>
              <a:rPr lang="zh-CN" altLang="en-US" dirty="0"/>
              <a:t>激活指定接口上的连接配置</a:t>
            </a:r>
          </a:p>
          <a:p>
            <a:pPr lvl="1"/>
            <a:r>
              <a:rPr lang="en-US" altLang="zh-CN" dirty="0" err="1"/>
              <a:t>nmcli</a:t>
            </a:r>
            <a:r>
              <a:rPr lang="en-US" altLang="zh-CN" dirty="0"/>
              <a:t> con up "My connection" </a:t>
            </a:r>
            <a:r>
              <a:rPr lang="en-US" altLang="zh-CN" dirty="0" err="1"/>
              <a:t>ifname</a:t>
            </a:r>
            <a:r>
              <a:rPr lang="en-US" altLang="zh-CN" dirty="0"/>
              <a:t> eno16777736</a:t>
            </a:r>
          </a:p>
          <a:p>
            <a:pPr lvl="1"/>
            <a:r>
              <a:rPr lang="en-US" altLang="zh-CN" dirty="0" err="1"/>
              <a:t>nmcli</a:t>
            </a:r>
            <a:r>
              <a:rPr lang="en-US" altLang="zh-CN" dirty="0"/>
              <a:t> c up "My connection" </a:t>
            </a:r>
            <a:r>
              <a:rPr lang="en-US" altLang="zh-CN" dirty="0" err="1"/>
              <a:t>ifname</a:t>
            </a:r>
            <a:r>
              <a:rPr lang="en-US" altLang="zh-CN" dirty="0"/>
              <a:t> eno16777736</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36</a:t>
            </a:fld>
            <a:endParaRPr lang="en-US" altLang="zh-CN" dirty="0"/>
          </a:p>
        </p:txBody>
      </p:sp>
    </p:spTree>
    <p:extLst>
      <p:ext uri="{BB962C8B-B14F-4D97-AF65-F5344CB8AC3E}">
        <p14:creationId xmlns="" xmlns:p14="http://schemas.microsoft.com/office/powerpoint/2010/main" val="417770081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使用</a:t>
            </a:r>
            <a:r>
              <a:rPr lang="en-US" altLang="zh-CN" dirty="0" err="1" smtClean="0"/>
              <a:t>nmcli</a:t>
            </a:r>
            <a:r>
              <a:rPr lang="zh-CN" altLang="en-US" dirty="0" smtClean="0"/>
              <a:t>配置网络参数</a:t>
            </a:r>
            <a:endParaRPr lang="zh-CN" altLang="en-US" dirty="0"/>
          </a:p>
        </p:txBody>
      </p:sp>
      <p:sp>
        <p:nvSpPr>
          <p:cNvPr id="3" name="内容占位符 2"/>
          <p:cNvSpPr>
            <a:spLocks noGrp="1"/>
          </p:cNvSpPr>
          <p:nvPr>
            <p:ph idx="1"/>
          </p:nvPr>
        </p:nvSpPr>
        <p:spPr/>
        <p:txBody>
          <a:bodyPr/>
          <a:lstStyle/>
          <a:p>
            <a:r>
              <a:rPr lang="zh-CN" altLang="zh-CN" dirty="0"/>
              <a:t>修改</a:t>
            </a:r>
            <a:r>
              <a:rPr lang="en-US" altLang="zh-CN" dirty="0"/>
              <a:t>IP</a:t>
            </a:r>
            <a:r>
              <a:rPr lang="zh-CN" altLang="zh-CN" dirty="0" smtClean="0"/>
              <a:t>地址获得方式</a:t>
            </a:r>
            <a:endParaRPr lang="en-US" altLang="zh-CN" dirty="0" smtClean="0"/>
          </a:p>
          <a:p>
            <a:pPr marL="344487" lvl="1" indent="0">
              <a:buNone/>
            </a:pPr>
            <a:r>
              <a:rPr lang="en-US" altLang="zh-CN" dirty="0" err="1"/>
              <a:t>nmcli</a:t>
            </a:r>
            <a:r>
              <a:rPr lang="en-US" altLang="zh-CN" dirty="0"/>
              <a:t> con modify eno16777736 ipv4.method manual </a:t>
            </a:r>
          </a:p>
          <a:p>
            <a:pPr marL="344487" lvl="1" indent="0">
              <a:buNone/>
            </a:pPr>
            <a:r>
              <a:rPr lang="en-US" altLang="zh-CN" dirty="0" err="1"/>
              <a:t>nmcli</a:t>
            </a:r>
            <a:r>
              <a:rPr lang="en-US" altLang="zh-CN" dirty="0"/>
              <a:t> c m eno16777736 ipv4.method auto</a:t>
            </a:r>
          </a:p>
          <a:p>
            <a:r>
              <a:rPr lang="zh-CN" altLang="zh-CN" dirty="0"/>
              <a:t>设置</a:t>
            </a:r>
            <a:r>
              <a:rPr lang="en-US" altLang="zh-CN" dirty="0"/>
              <a:t>IP</a:t>
            </a:r>
            <a:r>
              <a:rPr lang="zh-CN" altLang="zh-CN" dirty="0"/>
              <a:t>地址、网关</a:t>
            </a:r>
            <a:r>
              <a:rPr lang="zh-CN" altLang="zh-CN" dirty="0" smtClean="0"/>
              <a:t>和</a:t>
            </a:r>
            <a:r>
              <a:rPr lang="en-US" altLang="zh-CN" dirty="0" smtClean="0"/>
              <a:t>DNS</a:t>
            </a:r>
            <a:r>
              <a:rPr lang="zh-CN" altLang="zh-CN" dirty="0" smtClean="0"/>
              <a:t>解析</a:t>
            </a:r>
            <a:endParaRPr lang="en-US" altLang="zh-CN" dirty="0" smtClean="0"/>
          </a:p>
          <a:p>
            <a:pPr marL="344487" lvl="1" indent="0">
              <a:buNone/>
            </a:pPr>
            <a:r>
              <a:rPr lang="en-US" altLang="zh-CN" dirty="0" err="1"/>
              <a:t>nmcli</a:t>
            </a:r>
            <a:r>
              <a:rPr lang="en-US" altLang="zh-CN" dirty="0"/>
              <a:t> c m eno16777736 ipv4.addresses 10.0.0.30/24 </a:t>
            </a:r>
          </a:p>
          <a:p>
            <a:pPr marL="344487" lvl="1" indent="0">
              <a:buNone/>
            </a:pPr>
            <a:r>
              <a:rPr lang="en-US" altLang="zh-CN" dirty="0" err="1"/>
              <a:t>nmcli</a:t>
            </a:r>
            <a:r>
              <a:rPr lang="en-US" altLang="zh-CN" dirty="0"/>
              <a:t> c m eno16777736 ipv4.gateway 10.0.0.1 </a:t>
            </a:r>
          </a:p>
          <a:p>
            <a:pPr marL="344487" lvl="1" indent="0">
              <a:buNone/>
            </a:pPr>
            <a:r>
              <a:rPr lang="en-US" altLang="zh-CN" dirty="0" err="1"/>
              <a:t>nmcli</a:t>
            </a:r>
            <a:r>
              <a:rPr lang="en-US" altLang="zh-CN" dirty="0"/>
              <a:t> c m eno16777736 ipv4.dns "10.0.0.1 8.8.8.8"</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37</a:t>
            </a:fld>
            <a:endParaRPr lang="en-US" altLang="zh-CN" dirty="0"/>
          </a:p>
        </p:txBody>
      </p:sp>
    </p:spTree>
    <p:extLst>
      <p:ext uri="{BB962C8B-B14F-4D97-AF65-F5344CB8AC3E}">
        <p14:creationId xmlns="" xmlns:p14="http://schemas.microsoft.com/office/powerpoint/2010/main" val="41732209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使用</a:t>
            </a:r>
            <a:r>
              <a:rPr lang="en-US" altLang="zh-CN" dirty="0" err="1"/>
              <a:t>nmcli</a:t>
            </a:r>
            <a:r>
              <a:rPr lang="zh-CN" altLang="en-US" dirty="0"/>
              <a:t>配置网络</a:t>
            </a:r>
            <a:r>
              <a:rPr lang="zh-CN" altLang="en-US" dirty="0" smtClean="0"/>
              <a:t>参数</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p:txBody>
          <a:bodyPr/>
          <a:lstStyle/>
          <a:p>
            <a:r>
              <a:rPr lang="zh-CN" altLang="en-US" dirty="0"/>
              <a:t>绑定多个</a:t>
            </a:r>
            <a:r>
              <a:rPr lang="en-US" altLang="zh-CN" dirty="0"/>
              <a:t>IP</a:t>
            </a:r>
            <a:r>
              <a:rPr lang="zh-CN" altLang="en-US" dirty="0"/>
              <a:t>地址</a:t>
            </a:r>
          </a:p>
          <a:p>
            <a:pPr lvl="1"/>
            <a:r>
              <a:rPr lang="en-US" altLang="zh-CN" dirty="0" err="1"/>
              <a:t>nmcli</a:t>
            </a:r>
            <a:r>
              <a:rPr lang="en-US" altLang="zh-CN" dirty="0"/>
              <a:t> c m eno16777736 </a:t>
            </a:r>
            <a:r>
              <a:rPr lang="en-US" altLang="zh-CN" b="1" dirty="0">
                <a:solidFill>
                  <a:srgbClr val="FF0000"/>
                </a:solidFill>
              </a:rPr>
              <a:t>+</a:t>
            </a:r>
            <a:r>
              <a:rPr lang="en-US" altLang="zh-CN" dirty="0"/>
              <a:t>ipv4.addr "10.0.1.30/24"</a:t>
            </a:r>
          </a:p>
          <a:p>
            <a:r>
              <a:rPr lang="zh-CN" altLang="en-US" dirty="0"/>
              <a:t>修改</a:t>
            </a:r>
            <a:r>
              <a:rPr lang="en-US" altLang="zh-CN" dirty="0"/>
              <a:t>DNS</a:t>
            </a:r>
            <a:r>
              <a:rPr lang="zh-CN" altLang="en-US" dirty="0"/>
              <a:t>解析</a:t>
            </a:r>
          </a:p>
          <a:p>
            <a:pPr lvl="1"/>
            <a:r>
              <a:rPr lang="en-US" altLang="zh-CN" dirty="0" err="1"/>
              <a:t>nmcli</a:t>
            </a:r>
            <a:r>
              <a:rPr lang="en-US" altLang="zh-CN" dirty="0"/>
              <a:t> c m eno16777736 </a:t>
            </a:r>
            <a:r>
              <a:rPr lang="en-US" altLang="zh-CN" b="1" dirty="0">
                <a:solidFill>
                  <a:srgbClr val="FF0000"/>
                </a:solidFill>
              </a:rPr>
              <a:t>-</a:t>
            </a:r>
            <a:r>
              <a:rPr lang="en-US" altLang="zh-CN" dirty="0"/>
              <a:t>ipv4.dns "8.8.8.8" </a:t>
            </a:r>
          </a:p>
          <a:p>
            <a:pPr lvl="1"/>
            <a:r>
              <a:rPr lang="en-US" altLang="zh-CN" dirty="0" err="1"/>
              <a:t>nmcli</a:t>
            </a:r>
            <a:r>
              <a:rPr lang="en-US" altLang="zh-CN" dirty="0"/>
              <a:t> c m eno16777736 </a:t>
            </a:r>
            <a:r>
              <a:rPr lang="en-US" altLang="zh-CN" b="1" dirty="0">
                <a:solidFill>
                  <a:srgbClr val="FF0000"/>
                </a:solidFill>
              </a:rPr>
              <a:t>+</a:t>
            </a:r>
            <a:r>
              <a:rPr lang="en-US" altLang="zh-CN" dirty="0"/>
              <a:t>ipv4.dns "114.114.114.114"</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38</a:t>
            </a:fld>
            <a:endParaRPr lang="en-US" altLang="zh-CN" dirty="0"/>
          </a:p>
        </p:txBody>
      </p:sp>
    </p:spTree>
    <p:extLst>
      <p:ext uri="{BB962C8B-B14F-4D97-AF65-F5344CB8AC3E}">
        <p14:creationId xmlns="" xmlns:p14="http://schemas.microsoft.com/office/powerpoint/2010/main" val="2897419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使用</a:t>
            </a:r>
            <a:r>
              <a:rPr lang="en-US" altLang="zh-CN" dirty="0" err="1"/>
              <a:t>nmcli</a:t>
            </a:r>
            <a:r>
              <a:rPr lang="zh-CN" altLang="en-US" dirty="0"/>
              <a:t>配置网络</a:t>
            </a:r>
          </a:p>
        </p:txBody>
      </p:sp>
      <p:sp>
        <p:nvSpPr>
          <p:cNvPr id="3" name="内容占位符 2"/>
          <p:cNvSpPr>
            <a:spLocks noGrp="1"/>
          </p:cNvSpPr>
          <p:nvPr>
            <p:ph idx="1"/>
          </p:nvPr>
        </p:nvSpPr>
        <p:spPr/>
        <p:txBody>
          <a:bodyPr/>
          <a:lstStyle/>
          <a:p>
            <a:r>
              <a:rPr lang="zh-CN" altLang="zh-CN" dirty="0"/>
              <a:t>手工修改网络配置文件</a:t>
            </a:r>
            <a:r>
              <a:rPr lang="zh-CN" altLang="zh-CN" dirty="0" smtClean="0"/>
              <a:t>之后</a:t>
            </a:r>
            <a:endParaRPr lang="en-US" altLang="zh-CN" dirty="0" smtClean="0"/>
          </a:p>
          <a:p>
            <a:r>
              <a:rPr lang="zh-CN" altLang="en-US" dirty="0" smtClean="0"/>
              <a:t>需重新读取网络配置文件</a:t>
            </a:r>
            <a:endParaRPr lang="en-US" altLang="zh-CN" dirty="0" smtClean="0"/>
          </a:p>
          <a:p>
            <a:pPr lvl="1"/>
            <a:r>
              <a:rPr lang="en-US" altLang="zh-CN" dirty="0" err="1" smtClean="0"/>
              <a:t>nmcli</a:t>
            </a:r>
            <a:r>
              <a:rPr lang="en-US" altLang="zh-CN" dirty="0" smtClean="0"/>
              <a:t> </a:t>
            </a:r>
            <a:r>
              <a:rPr lang="en-US" altLang="zh-CN" dirty="0"/>
              <a:t>con </a:t>
            </a:r>
            <a:r>
              <a:rPr lang="en-US" altLang="zh-CN" dirty="0" smtClean="0"/>
              <a:t>reload</a:t>
            </a:r>
          </a:p>
          <a:p>
            <a:r>
              <a:rPr lang="zh-CN" altLang="en-US" dirty="0" smtClean="0"/>
              <a:t>然后 断开</a:t>
            </a:r>
            <a:r>
              <a:rPr lang="en-US" altLang="zh-CN" dirty="0" smtClean="0"/>
              <a:t>/</a:t>
            </a:r>
            <a:r>
              <a:rPr lang="zh-CN" altLang="en-US" dirty="0" smtClean="0"/>
              <a:t>激活 网络连接</a:t>
            </a:r>
            <a:endParaRPr lang="en-US" altLang="zh-CN" dirty="0"/>
          </a:p>
          <a:p>
            <a:pPr lvl="1"/>
            <a:r>
              <a:rPr lang="en-US" altLang="zh-CN" dirty="0" err="1"/>
              <a:t>nmcli</a:t>
            </a:r>
            <a:r>
              <a:rPr lang="en-US" altLang="zh-CN" dirty="0"/>
              <a:t> </a:t>
            </a:r>
            <a:r>
              <a:rPr lang="en-US" altLang="zh-CN" dirty="0" smtClean="0"/>
              <a:t>d </a:t>
            </a:r>
            <a:r>
              <a:rPr lang="en-US" altLang="zh-CN" dirty="0" err="1" smtClean="0"/>
              <a:t>d</a:t>
            </a:r>
            <a:r>
              <a:rPr lang="en-US" altLang="zh-CN" dirty="0" smtClean="0"/>
              <a:t> </a:t>
            </a:r>
            <a:r>
              <a:rPr lang="en-US" altLang="zh-CN" dirty="0"/>
              <a:t>eno16777736</a:t>
            </a:r>
          </a:p>
          <a:p>
            <a:pPr lvl="1"/>
            <a:r>
              <a:rPr lang="en-US" altLang="zh-CN" dirty="0" err="1"/>
              <a:t>nmcli</a:t>
            </a:r>
            <a:r>
              <a:rPr lang="en-US" altLang="zh-CN" dirty="0"/>
              <a:t> c up eno16777736</a:t>
            </a:r>
          </a:p>
          <a:p>
            <a:pPr lvl="1"/>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39</a:t>
            </a:fld>
            <a:endParaRPr lang="en-US" altLang="zh-CN" dirty="0"/>
          </a:p>
        </p:txBody>
      </p:sp>
    </p:spTree>
    <p:extLst>
      <p:ext uri="{BB962C8B-B14F-4D97-AF65-F5344CB8AC3E}">
        <p14:creationId xmlns="" xmlns:p14="http://schemas.microsoft.com/office/powerpoint/2010/main" val="6517571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本章学习目标 （续）</a:t>
            </a:r>
            <a:endParaRPr lang="zh-CN" altLang="en-US" dirty="0"/>
          </a:p>
        </p:txBody>
      </p:sp>
      <p:sp>
        <p:nvSpPr>
          <p:cNvPr id="3" name="内容占位符 2"/>
          <p:cNvSpPr>
            <a:spLocks noGrp="1"/>
          </p:cNvSpPr>
          <p:nvPr>
            <p:ph idx="1"/>
          </p:nvPr>
        </p:nvSpPr>
        <p:spPr/>
        <p:txBody>
          <a:bodyPr/>
          <a:lstStyle/>
          <a:p>
            <a:r>
              <a:rPr lang="zh-CN" altLang="en-US" dirty="0" smtClean="0"/>
              <a:t>使用</a:t>
            </a:r>
            <a:r>
              <a:rPr lang="en-US" altLang="zh-CN" dirty="0" smtClean="0"/>
              <a:t>RPM</a:t>
            </a:r>
            <a:r>
              <a:rPr lang="zh-CN" altLang="en-US" dirty="0" smtClean="0"/>
              <a:t>安装和删除软件包 </a:t>
            </a:r>
          </a:p>
          <a:p>
            <a:r>
              <a:rPr lang="zh-CN" altLang="en-US" dirty="0" smtClean="0"/>
              <a:t>使用</a:t>
            </a:r>
            <a:r>
              <a:rPr lang="en-US" altLang="zh-CN" dirty="0" smtClean="0"/>
              <a:t>RPM</a:t>
            </a:r>
            <a:r>
              <a:rPr lang="zh-CN" altLang="en-US" dirty="0" smtClean="0"/>
              <a:t>查询软件包和状态验证 </a:t>
            </a:r>
          </a:p>
          <a:p>
            <a:r>
              <a:rPr lang="zh-CN" altLang="en-US" dirty="0" smtClean="0"/>
              <a:t>用 </a:t>
            </a:r>
            <a:r>
              <a:rPr lang="en-US" altLang="zh-CN" dirty="0" smtClean="0"/>
              <a:t>yum </a:t>
            </a:r>
            <a:r>
              <a:rPr lang="zh-CN" altLang="en-US" dirty="0" smtClean="0"/>
              <a:t>管理软件包 </a:t>
            </a:r>
          </a:p>
          <a:p>
            <a:r>
              <a:rPr lang="zh-CN" altLang="en-US" dirty="0" smtClean="0"/>
              <a:t>了解 </a:t>
            </a:r>
            <a:r>
              <a:rPr lang="en-US" altLang="zh-CN" dirty="0" smtClean="0"/>
              <a:t>yum </a:t>
            </a:r>
            <a:r>
              <a:rPr lang="zh-CN" altLang="en-US" dirty="0" smtClean="0"/>
              <a:t>和 </a:t>
            </a:r>
            <a:r>
              <a:rPr lang="en-US" altLang="zh-CN" dirty="0" smtClean="0"/>
              <a:t>rpm </a:t>
            </a:r>
            <a:r>
              <a:rPr lang="zh-CN" altLang="en-US" dirty="0" smtClean="0"/>
              <a:t>之间的关系 </a:t>
            </a:r>
          </a:p>
          <a:p>
            <a:r>
              <a:rPr lang="zh-CN" altLang="en-US" dirty="0" smtClean="0"/>
              <a:t>配置 </a:t>
            </a:r>
            <a:r>
              <a:rPr lang="en-US" altLang="zh-CN" dirty="0" smtClean="0"/>
              <a:t>yum</a:t>
            </a:r>
            <a:r>
              <a:rPr lang="zh-CN" altLang="en-US" dirty="0" smtClean="0"/>
              <a:t>，使之连接到更多</a:t>
            </a:r>
            <a:r>
              <a:rPr lang="en-US" altLang="zh-CN" dirty="0" smtClean="0"/>
              <a:t>YUM</a:t>
            </a:r>
            <a:r>
              <a:rPr lang="zh-CN" altLang="en-US" dirty="0" smtClean="0"/>
              <a:t>仓库</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a:t>
            </a:fld>
            <a:endParaRPr lang="en-US" altLang="zh-CN"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网络测试工具</a:t>
            </a:r>
            <a:endParaRPr lang="zh-CN" altLang="en-US" dirty="0"/>
          </a:p>
        </p:txBody>
      </p:sp>
      <p:sp>
        <p:nvSpPr>
          <p:cNvPr id="3" name="文本占位符 2"/>
          <p:cNvSpPr>
            <a:spLocks noGrp="1"/>
          </p:cNvSpPr>
          <p:nvPr>
            <p:ph type="body" idx="1"/>
          </p:nvPr>
        </p:nvSpPr>
        <p:spPr/>
        <p:txBody>
          <a:bodyPr/>
          <a:lstStyle/>
          <a:p>
            <a:endParaRPr lang="zh-CN" altLang="en-US"/>
          </a:p>
        </p:txBody>
      </p:sp>
      <p:sp>
        <p:nvSpPr>
          <p:cNvPr id="4" name="日期占位符 3"/>
          <p:cNvSpPr>
            <a:spLocks noGrp="1"/>
          </p:cNvSpPr>
          <p:nvPr>
            <p:ph type="dt" sz="half" idx="10"/>
          </p:nvPr>
        </p:nvSpPr>
        <p:spPr/>
        <p:txBody>
          <a:bodyPr/>
          <a:lstStyle/>
          <a:p>
            <a:fld id="{B8C40DAD-E20B-41EC-B788-3EAE527B1E0B}" type="datetime2">
              <a:rPr lang="zh-CN" altLang="en-US" smtClean="0"/>
              <a:pPr/>
              <a:t>2016年7月14日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40</a:t>
            </a:fld>
            <a:endParaRPr lang="en-US" altLang="zh-CN"/>
          </a:p>
        </p:txBody>
      </p:sp>
      <p:sp>
        <p:nvSpPr>
          <p:cNvPr id="6" name="页脚占位符 5"/>
          <p:cNvSpPr>
            <a:spLocks noGrp="1"/>
          </p:cNvSpPr>
          <p:nvPr>
            <p:ph type="ftr" sz="quarter" idx="12"/>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GB" b="1" dirty="0" smtClean="0"/>
              <a:t>网络检测</a:t>
            </a:r>
            <a:r>
              <a:rPr lang="zh-CN" altLang="en-US" b="1" dirty="0" smtClean="0"/>
              <a:t>的常用工具</a:t>
            </a:r>
            <a:endParaRPr lang="zh-CN" altLang="en-US" dirty="0"/>
          </a:p>
        </p:txBody>
      </p:sp>
      <p:graphicFrame>
        <p:nvGraphicFramePr>
          <p:cNvPr id="7" name="内容占位符 6"/>
          <p:cNvGraphicFramePr>
            <a:graphicFrameLocks noGrp="1"/>
          </p:cNvGraphicFramePr>
          <p:nvPr>
            <p:ph idx="1"/>
            <p:extLst>
              <p:ext uri="{D42A27DB-BD31-4B8C-83A1-F6EECF244321}">
                <p14:modId xmlns="" xmlns:p14="http://schemas.microsoft.com/office/powerpoint/2010/main" val="2289677502"/>
              </p:ext>
            </p:extLst>
          </p:nvPr>
        </p:nvGraphicFramePr>
        <p:xfrm>
          <a:off x="467545" y="1412776"/>
          <a:ext cx="8136904" cy="4480560"/>
        </p:xfrm>
        <a:graphic>
          <a:graphicData uri="http://schemas.openxmlformats.org/drawingml/2006/table">
            <a:tbl>
              <a:tblPr firstRow="1" bandRow="1">
                <a:tableStyleId>{21E4AEA4-8DFA-4A89-87EB-49C32662AFE0}</a:tableStyleId>
              </a:tblPr>
              <a:tblGrid>
                <a:gridCol w="3061466"/>
                <a:gridCol w="5075438"/>
              </a:tblGrid>
              <a:tr h="370840">
                <a:tc>
                  <a:txBody>
                    <a:bodyPr/>
                    <a:lstStyle/>
                    <a:p>
                      <a:pPr algn="ctr"/>
                      <a:r>
                        <a:rPr lang="zh-CN" altLang="en-US" sz="2400" dirty="0" smtClean="0"/>
                        <a:t>命令工具</a:t>
                      </a:r>
                      <a:endParaRPr lang="zh-CN" altLang="en-US" sz="2400" dirty="0"/>
                    </a:p>
                  </a:txBody>
                  <a:tcPr/>
                </a:tc>
                <a:tc>
                  <a:txBody>
                    <a:bodyPr/>
                    <a:lstStyle/>
                    <a:p>
                      <a:pPr algn="ctr"/>
                      <a:r>
                        <a:rPr lang="zh-CN" altLang="en-US" sz="2400" dirty="0" smtClean="0"/>
                        <a:t>功能说明</a:t>
                      </a:r>
                      <a:endParaRPr lang="zh-CN" altLang="en-US" sz="2400" dirty="0"/>
                    </a:p>
                  </a:txBody>
                  <a:tcPr/>
                </a:tc>
              </a:tr>
              <a:tr h="213360">
                <a:tc>
                  <a:txBody>
                    <a:bodyPr/>
                    <a:lstStyle/>
                    <a:p>
                      <a:r>
                        <a:rPr lang="en-US" altLang="zh-CN" sz="2400" b="1" dirty="0" err="1" smtClean="0">
                          <a:solidFill>
                            <a:srgbClr val="002060"/>
                          </a:solidFill>
                        </a:rPr>
                        <a:t>i</a:t>
                      </a:r>
                      <a:r>
                        <a:rPr lang="en-GB" altLang="zh-CN" sz="2400" b="1" dirty="0" err="1" smtClean="0">
                          <a:solidFill>
                            <a:srgbClr val="002060"/>
                          </a:solidFill>
                        </a:rPr>
                        <a:t>fconfig</a:t>
                      </a:r>
                      <a:endParaRPr lang="zh-CN" altLang="en-US" sz="2400" b="1" dirty="0">
                        <a:solidFill>
                          <a:srgbClr val="002060"/>
                        </a:solidFill>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GB" sz="2400" dirty="0" smtClean="0"/>
                        <a:t>检测网络接口</a:t>
                      </a:r>
                      <a:r>
                        <a:rPr lang="zh-CN" altLang="en-US" sz="2400" dirty="0" smtClean="0"/>
                        <a:t>配置</a:t>
                      </a:r>
                      <a:endParaRPr lang="zh-CN" altLang="en-US" sz="2400" dirty="0"/>
                    </a:p>
                  </a:txBody>
                  <a:tcPr/>
                </a:tc>
              </a:tr>
              <a:tr h="21336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2400" b="1" kern="1200" dirty="0" smtClean="0">
                          <a:solidFill>
                            <a:srgbClr val="002060"/>
                          </a:solidFill>
                          <a:latin typeface="+mn-lt"/>
                          <a:ea typeface="+mn-ea"/>
                          <a:cs typeface="+mn-cs"/>
                        </a:rPr>
                        <a:t>route</a:t>
                      </a:r>
                      <a:endParaRPr lang="zh-CN" altLang="en-US" sz="2400" b="1" kern="1200" dirty="0" smtClean="0">
                        <a:solidFill>
                          <a:srgbClr val="002060"/>
                        </a:solidFill>
                        <a:latin typeface="+mn-lt"/>
                        <a:ea typeface="+mn-ea"/>
                        <a:cs typeface="+mn-cs"/>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GB" sz="2400" kern="1200" dirty="0" smtClean="0">
                          <a:solidFill>
                            <a:schemeClr val="dk1"/>
                          </a:solidFill>
                          <a:latin typeface="+mn-lt"/>
                          <a:ea typeface="+mn-ea"/>
                          <a:cs typeface="+mn-cs"/>
                        </a:rPr>
                        <a:t>检测</a:t>
                      </a:r>
                      <a:r>
                        <a:rPr lang="zh-CN" altLang="en-US" sz="2400" kern="1200" dirty="0" smtClean="0">
                          <a:solidFill>
                            <a:schemeClr val="dk1"/>
                          </a:solidFill>
                          <a:latin typeface="+mn-lt"/>
                          <a:ea typeface="+mn-ea"/>
                          <a:cs typeface="+mn-cs"/>
                        </a:rPr>
                        <a:t>路由配置</a:t>
                      </a:r>
                    </a:p>
                  </a:txBody>
                  <a:tcPr/>
                </a:tc>
              </a:tr>
              <a:tr h="370840">
                <a:tc>
                  <a:txBody>
                    <a:bodyPr/>
                    <a:lstStyle/>
                    <a:p>
                      <a:r>
                        <a:rPr lang="en-GB" altLang="zh-CN" sz="2400" b="1" dirty="0" smtClean="0">
                          <a:solidFill>
                            <a:srgbClr val="002060"/>
                          </a:solidFill>
                        </a:rPr>
                        <a:t>ping</a:t>
                      </a:r>
                      <a:endParaRPr lang="zh-CN" altLang="en-US" sz="2400" b="1" dirty="0">
                        <a:solidFill>
                          <a:srgbClr val="002060"/>
                        </a:solidFill>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GB" sz="2400" dirty="0" smtClean="0"/>
                        <a:t>检测网络连通性</a:t>
                      </a:r>
                      <a:endParaRPr lang="zh-CN" altLang="en-US" sz="2400" dirty="0"/>
                    </a:p>
                  </a:txBody>
                  <a:tcPr/>
                </a:tc>
              </a:tr>
              <a:tr h="370840">
                <a:tc>
                  <a:txBody>
                    <a:bodyPr/>
                    <a:lstStyle/>
                    <a:p>
                      <a:r>
                        <a:rPr lang="en-US" altLang="zh-CN" sz="2400" b="1" dirty="0" err="1" smtClean="0">
                          <a:solidFill>
                            <a:srgbClr val="002060"/>
                          </a:solidFill>
                        </a:rPr>
                        <a:t>ss</a:t>
                      </a:r>
                      <a:endParaRPr lang="zh-CN" altLang="en-US" sz="2400" b="1" dirty="0">
                        <a:solidFill>
                          <a:srgbClr val="002060"/>
                        </a:solidFill>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GB" sz="2400" kern="1200" dirty="0" smtClean="0">
                          <a:solidFill>
                            <a:schemeClr val="dk1"/>
                          </a:solidFill>
                          <a:latin typeface="+mn-lt"/>
                          <a:ea typeface="+mn-ea"/>
                          <a:cs typeface="+mn-cs"/>
                        </a:rPr>
                        <a:t>查看</a:t>
                      </a:r>
                      <a:r>
                        <a:rPr lang="zh-CN" altLang="en-US" sz="2400" kern="1200" dirty="0" smtClean="0">
                          <a:solidFill>
                            <a:schemeClr val="dk1"/>
                          </a:solidFill>
                          <a:latin typeface="+mn-lt"/>
                          <a:ea typeface="+mn-ea"/>
                          <a:cs typeface="+mn-cs"/>
                        </a:rPr>
                        <a:t>套接字信息</a:t>
                      </a:r>
                    </a:p>
                  </a:txBody>
                  <a:tcPr/>
                </a:tc>
              </a:tr>
              <a:tr h="370840">
                <a:tc>
                  <a:txBody>
                    <a:bodyPr/>
                    <a:lstStyle/>
                    <a:p>
                      <a:r>
                        <a:rPr lang="en-US" altLang="zh-CN" sz="2400" b="1" dirty="0" err="1" smtClean="0">
                          <a:solidFill>
                            <a:srgbClr val="002060"/>
                          </a:solidFill>
                        </a:rPr>
                        <a:t>lsof</a:t>
                      </a:r>
                      <a:endParaRPr lang="zh-CN" altLang="en-US" sz="2400" b="1" dirty="0">
                        <a:solidFill>
                          <a:srgbClr val="002060"/>
                        </a:solidFill>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2400" kern="1200" dirty="0" smtClean="0">
                          <a:solidFill>
                            <a:schemeClr val="dk1"/>
                          </a:solidFill>
                          <a:latin typeface="+mn-lt"/>
                          <a:ea typeface="+mn-ea"/>
                          <a:cs typeface="+mn-cs"/>
                        </a:rPr>
                        <a:t>查看指定</a:t>
                      </a:r>
                      <a:r>
                        <a:rPr lang="en-US" altLang="zh-CN" sz="2400" kern="1200" dirty="0" smtClean="0">
                          <a:solidFill>
                            <a:schemeClr val="dk1"/>
                          </a:solidFill>
                          <a:latin typeface="+mn-lt"/>
                          <a:ea typeface="+mn-ea"/>
                          <a:cs typeface="+mn-cs"/>
                        </a:rPr>
                        <a:t>IP </a:t>
                      </a:r>
                      <a:r>
                        <a:rPr lang="zh-CN" altLang="en-US" sz="2400" kern="1200" dirty="0" smtClean="0">
                          <a:solidFill>
                            <a:schemeClr val="dk1"/>
                          </a:solidFill>
                          <a:latin typeface="+mn-lt"/>
                          <a:ea typeface="+mn-ea"/>
                          <a:cs typeface="+mn-cs"/>
                        </a:rPr>
                        <a:t>和</a:t>
                      </a:r>
                      <a:r>
                        <a:rPr lang="en-US" altLang="zh-CN" sz="2400" kern="1200" dirty="0" smtClean="0">
                          <a:solidFill>
                            <a:schemeClr val="dk1"/>
                          </a:solidFill>
                          <a:latin typeface="+mn-lt"/>
                          <a:ea typeface="+mn-ea"/>
                          <a:cs typeface="+mn-cs"/>
                        </a:rPr>
                        <a:t>/</a:t>
                      </a:r>
                      <a:r>
                        <a:rPr lang="zh-CN" altLang="en-US" sz="2400" kern="1200" dirty="0" smtClean="0">
                          <a:solidFill>
                            <a:schemeClr val="dk1"/>
                          </a:solidFill>
                          <a:latin typeface="+mn-lt"/>
                          <a:ea typeface="+mn-ea"/>
                          <a:cs typeface="+mn-cs"/>
                        </a:rPr>
                        <a:t>或 端口的进程的当前运行情况</a:t>
                      </a:r>
                    </a:p>
                  </a:txBody>
                  <a:tcPr/>
                </a:tc>
              </a:tr>
              <a:tr h="370840">
                <a:tc>
                  <a:txBody>
                    <a:bodyPr/>
                    <a:lstStyle/>
                    <a:p>
                      <a:r>
                        <a:rPr lang="en-US" altLang="zh-CN" sz="2400" b="1" dirty="0" smtClean="0">
                          <a:solidFill>
                            <a:srgbClr val="002060"/>
                          </a:solidFill>
                        </a:rPr>
                        <a:t>host/dig/</a:t>
                      </a:r>
                      <a:r>
                        <a:rPr lang="en-US" altLang="zh-CN" sz="2400" b="1" dirty="0" err="1" smtClean="0">
                          <a:solidFill>
                            <a:srgbClr val="002060"/>
                          </a:solidFill>
                        </a:rPr>
                        <a:t>nslookup</a:t>
                      </a:r>
                      <a:endParaRPr lang="zh-CN" altLang="en-US" sz="2400" b="1" dirty="0">
                        <a:solidFill>
                          <a:srgbClr val="002060"/>
                        </a:solidFill>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2400" kern="1200" dirty="0" smtClean="0">
                          <a:solidFill>
                            <a:schemeClr val="dk1"/>
                          </a:solidFill>
                          <a:latin typeface="+mn-lt"/>
                          <a:ea typeface="+mn-ea"/>
                          <a:cs typeface="+mn-cs"/>
                        </a:rPr>
                        <a:t>检测</a:t>
                      </a:r>
                      <a:r>
                        <a:rPr lang="en-US" altLang="zh-CN" sz="2400" kern="1200" dirty="0" smtClean="0">
                          <a:solidFill>
                            <a:schemeClr val="dk1"/>
                          </a:solidFill>
                          <a:latin typeface="+mn-lt"/>
                          <a:ea typeface="+mn-ea"/>
                          <a:cs typeface="+mn-cs"/>
                        </a:rPr>
                        <a:t>DNS</a:t>
                      </a:r>
                      <a:r>
                        <a:rPr lang="zh-CN" altLang="en-US" sz="2400" kern="1200" dirty="0" smtClean="0">
                          <a:solidFill>
                            <a:schemeClr val="dk1"/>
                          </a:solidFill>
                          <a:latin typeface="+mn-lt"/>
                          <a:ea typeface="+mn-ea"/>
                          <a:cs typeface="+mn-cs"/>
                        </a:rPr>
                        <a:t>解析</a:t>
                      </a:r>
                    </a:p>
                  </a:txBody>
                  <a:tcPr/>
                </a:tc>
              </a:tr>
              <a:tr h="1236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dirty="0" err="1" smtClean="0">
                          <a:solidFill>
                            <a:srgbClr val="002060"/>
                          </a:solidFill>
                        </a:rPr>
                        <a:t>traceroute</a:t>
                      </a:r>
                      <a:endParaRPr lang="zh-CN" altLang="en-US" sz="2400" b="1" dirty="0">
                        <a:solidFill>
                          <a:srgbClr val="002060"/>
                        </a:solidFill>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GB" sz="2400" dirty="0" smtClean="0"/>
                        <a:t>检测到目的主机所经过的路由器</a:t>
                      </a:r>
                      <a:endParaRPr lang="zh-CN" altLang="en-US" sz="2400" dirty="0"/>
                    </a:p>
                  </a:txBody>
                  <a:tcPr/>
                </a:tc>
              </a:tr>
              <a:tr h="242147">
                <a:tc>
                  <a:txBody>
                    <a:bodyPr/>
                    <a:lstStyle/>
                    <a:p>
                      <a:r>
                        <a:rPr lang="en-US" altLang="zh-CN" sz="2400" b="1" dirty="0" err="1" smtClean="0">
                          <a:solidFill>
                            <a:srgbClr val="002060"/>
                          </a:solidFill>
                        </a:rPr>
                        <a:t>tcpdump</a:t>
                      </a:r>
                      <a:endParaRPr lang="zh-CN" altLang="en-US" sz="2400" b="1" dirty="0">
                        <a:solidFill>
                          <a:srgbClr val="002060"/>
                        </a:solidFill>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GB" sz="2400" dirty="0" smtClean="0"/>
                        <a:t>显示本机网络流量的状态</a:t>
                      </a:r>
                      <a:endParaRPr lang="zh-CN" altLang="en-US" sz="2400" dirty="0"/>
                    </a:p>
                  </a:txBody>
                  <a:tcPr/>
                </a:tc>
              </a:tr>
            </a:tbl>
          </a:graphicData>
        </a:graphic>
      </p:graphicFrame>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41</a:t>
            </a:fld>
            <a:endParaRPr lang="en-US" altLang="zh-CN"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ping</a:t>
            </a:r>
            <a:r>
              <a:rPr lang="zh-CN" altLang="en-US" dirty="0" smtClean="0"/>
              <a:t>和</a:t>
            </a:r>
            <a:r>
              <a:rPr lang="en-US" altLang="zh-CN" dirty="0" err="1" smtClean="0"/>
              <a:t>traceroute</a:t>
            </a:r>
            <a:endParaRPr lang="zh-CN" altLang="en-US" dirty="0"/>
          </a:p>
        </p:txBody>
      </p:sp>
      <p:sp>
        <p:nvSpPr>
          <p:cNvPr id="3" name="内容占位符 2"/>
          <p:cNvSpPr>
            <a:spLocks noGrp="1"/>
          </p:cNvSpPr>
          <p:nvPr>
            <p:ph idx="1"/>
          </p:nvPr>
        </p:nvSpPr>
        <p:spPr/>
        <p:txBody>
          <a:bodyPr/>
          <a:lstStyle/>
          <a:p>
            <a:r>
              <a:rPr lang="en-US" altLang="zh-CN" dirty="0" smtClean="0"/>
              <a:t>ping</a:t>
            </a:r>
          </a:p>
          <a:p>
            <a:pPr lvl="1"/>
            <a:r>
              <a:rPr lang="zh-CN" altLang="zh-CN" dirty="0" smtClean="0"/>
              <a:t>测试网络的连通性</a:t>
            </a:r>
            <a:endParaRPr lang="en-US" altLang="zh-CN" dirty="0" smtClean="0"/>
          </a:p>
          <a:p>
            <a:pPr lvl="1"/>
            <a:r>
              <a:rPr lang="zh-CN" altLang="en-US" dirty="0" smtClean="0"/>
              <a:t>例如：</a:t>
            </a:r>
            <a:endParaRPr lang="en-US" altLang="zh-CN" dirty="0" smtClean="0"/>
          </a:p>
          <a:p>
            <a:pPr lvl="1">
              <a:buNone/>
            </a:pPr>
            <a:r>
              <a:rPr lang="en-US" altLang="zh-CN" sz="2800" dirty="0" smtClean="0">
                <a:solidFill>
                  <a:srgbClr val="002060"/>
                </a:solidFill>
              </a:rPr>
              <a:t># ping www.sina.com.cn</a:t>
            </a:r>
            <a:endParaRPr lang="zh-CN" altLang="zh-CN" sz="2800" dirty="0" smtClean="0">
              <a:solidFill>
                <a:srgbClr val="002060"/>
              </a:solidFill>
            </a:endParaRPr>
          </a:p>
          <a:p>
            <a:pPr lvl="1">
              <a:buNone/>
            </a:pPr>
            <a:r>
              <a:rPr lang="en-US" altLang="zh-CN" sz="2800" dirty="0" smtClean="0">
                <a:solidFill>
                  <a:srgbClr val="002060"/>
                </a:solidFill>
              </a:rPr>
              <a:t># ping -c 4 192.168.1.12</a:t>
            </a:r>
            <a:endParaRPr lang="en-US" altLang="zh-CN" dirty="0" smtClean="0">
              <a:solidFill>
                <a:srgbClr val="002060"/>
              </a:solidFill>
            </a:endParaRPr>
          </a:p>
          <a:p>
            <a:r>
              <a:rPr lang="en-US" altLang="zh-CN" dirty="0" err="1" smtClean="0"/>
              <a:t>traceroute</a:t>
            </a:r>
            <a:endParaRPr lang="en-US" altLang="zh-CN" dirty="0" smtClean="0"/>
          </a:p>
          <a:p>
            <a:pPr lvl="1"/>
            <a:r>
              <a:rPr lang="zh-CN" altLang="en-US" dirty="0" smtClean="0"/>
              <a:t>显示数据包到达目的主机所经过的路由</a:t>
            </a:r>
            <a:endParaRPr lang="en-US" altLang="zh-CN" dirty="0" smtClean="0"/>
          </a:p>
          <a:p>
            <a:pPr lvl="1"/>
            <a:r>
              <a:rPr lang="zh-CN" altLang="en-US" dirty="0" smtClean="0"/>
              <a:t>例如：</a:t>
            </a:r>
            <a:endParaRPr lang="en-US" altLang="zh-CN" dirty="0" smtClean="0"/>
          </a:p>
          <a:p>
            <a:pPr lvl="1">
              <a:buNone/>
            </a:pPr>
            <a:r>
              <a:rPr lang="en-US" altLang="zh-CN" dirty="0" smtClean="0">
                <a:solidFill>
                  <a:srgbClr val="002060"/>
                </a:solidFill>
              </a:rPr>
              <a:t># </a:t>
            </a:r>
            <a:r>
              <a:rPr lang="en-US" altLang="zh-CN" dirty="0" err="1" smtClean="0">
                <a:solidFill>
                  <a:srgbClr val="002060"/>
                </a:solidFill>
              </a:rPr>
              <a:t>traceroute</a:t>
            </a:r>
            <a:r>
              <a:rPr lang="en-US" altLang="zh-CN" dirty="0" smtClean="0">
                <a:solidFill>
                  <a:srgbClr val="002060"/>
                </a:solidFill>
              </a:rPr>
              <a:t>  www.sina.com.cn</a:t>
            </a:r>
            <a:endParaRPr lang="zh-CN" altLang="en-US" dirty="0">
              <a:solidFill>
                <a:srgbClr val="002060"/>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42</a:t>
            </a:fld>
            <a:endParaRPr lang="en-US" altLang="zh-CN"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查看网络端口的使用情况</a:t>
            </a:r>
            <a:endParaRPr lang="zh-CN" altLang="en-US" dirty="0"/>
          </a:p>
        </p:txBody>
      </p:sp>
      <p:sp>
        <p:nvSpPr>
          <p:cNvPr id="3" name="内容占位符 2"/>
          <p:cNvSpPr>
            <a:spLocks noGrp="1"/>
          </p:cNvSpPr>
          <p:nvPr>
            <p:ph idx="1"/>
          </p:nvPr>
        </p:nvSpPr>
        <p:spPr>
          <a:xfrm>
            <a:off x="457200" y="1340768"/>
            <a:ext cx="8229600" cy="4790157"/>
          </a:xfrm>
        </p:spPr>
        <p:txBody>
          <a:bodyPr/>
          <a:lstStyle/>
          <a:p>
            <a:r>
              <a:rPr lang="en-US" altLang="zh-CN" sz="2800" dirty="0" err="1" smtClean="0"/>
              <a:t>netstat</a:t>
            </a:r>
            <a:r>
              <a:rPr lang="en-US" altLang="zh-CN" sz="2800" dirty="0" smtClean="0"/>
              <a:t> —— </a:t>
            </a:r>
            <a:r>
              <a:rPr lang="zh-CN" altLang="en-US" sz="2800" dirty="0" smtClean="0"/>
              <a:t>查看网络端口 </a:t>
            </a:r>
          </a:p>
          <a:p>
            <a:pPr lvl="1">
              <a:buNone/>
            </a:pPr>
            <a:r>
              <a:rPr lang="en-US" altLang="zh-CN" sz="2400" dirty="0" smtClean="0">
                <a:solidFill>
                  <a:schemeClr val="accent6">
                    <a:lumMod val="75000"/>
                  </a:schemeClr>
                </a:solidFill>
              </a:rPr>
              <a:t># </a:t>
            </a:r>
            <a:r>
              <a:rPr lang="en-US" altLang="zh-CN" sz="2400" dirty="0" err="1" smtClean="0">
                <a:solidFill>
                  <a:schemeClr val="accent6">
                    <a:lumMod val="75000"/>
                  </a:schemeClr>
                </a:solidFill>
              </a:rPr>
              <a:t>netstat</a:t>
            </a:r>
            <a:r>
              <a:rPr lang="en-US" altLang="zh-CN" sz="2400" dirty="0" smtClean="0">
                <a:solidFill>
                  <a:schemeClr val="accent6">
                    <a:lumMod val="75000"/>
                  </a:schemeClr>
                </a:solidFill>
              </a:rPr>
              <a:t> -an </a:t>
            </a:r>
          </a:p>
          <a:p>
            <a:pPr lvl="1">
              <a:buNone/>
            </a:pPr>
            <a:r>
              <a:rPr lang="en-US" altLang="zh-CN" sz="2400" dirty="0" smtClean="0">
                <a:solidFill>
                  <a:schemeClr val="accent6">
                    <a:lumMod val="75000"/>
                  </a:schemeClr>
                </a:solidFill>
              </a:rPr>
              <a:t># </a:t>
            </a:r>
            <a:r>
              <a:rPr lang="en-US" altLang="zh-CN" sz="2400" dirty="0" err="1" smtClean="0">
                <a:solidFill>
                  <a:schemeClr val="accent6">
                    <a:lumMod val="75000"/>
                  </a:schemeClr>
                </a:solidFill>
              </a:rPr>
              <a:t>netstat</a:t>
            </a:r>
            <a:r>
              <a:rPr lang="en-US" altLang="zh-CN" sz="2400" dirty="0" smtClean="0">
                <a:solidFill>
                  <a:schemeClr val="accent6">
                    <a:lumMod val="75000"/>
                  </a:schemeClr>
                </a:solidFill>
              </a:rPr>
              <a:t> -</a:t>
            </a:r>
            <a:r>
              <a:rPr lang="en-US" altLang="zh-CN" sz="2400" dirty="0" err="1" smtClean="0">
                <a:solidFill>
                  <a:schemeClr val="accent6">
                    <a:lumMod val="75000"/>
                  </a:schemeClr>
                </a:solidFill>
              </a:rPr>
              <a:t>lunpt</a:t>
            </a:r>
            <a:endParaRPr lang="en-US" altLang="zh-CN" sz="2400" dirty="0" smtClean="0">
              <a:solidFill>
                <a:schemeClr val="accent6">
                  <a:lumMod val="75000"/>
                </a:schemeClr>
              </a:solidFill>
            </a:endParaRPr>
          </a:p>
          <a:p>
            <a:r>
              <a:rPr lang="en-US" altLang="zh-CN" sz="2800" dirty="0" err="1" smtClean="0"/>
              <a:t>lsof</a:t>
            </a:r>
            <a:r>
              <a:rPr lang="en-US" altLang="zh-CN" sz="2800" dirty="0" smtClean="0"/>
              <a:t> —— </a:t>
            </a:r>
            <a:r>
              <a:rPr lang="zh-CN" altLang="en-US" sz="2800" dirty="0" smtClean="0"/>
              <a:t>查看在指定</a:t>
            </a:r>
            <a:r>
              <a:rPr lang="en-US" altLang="zh-CN" sz="2800" dirty="0" smtClean="0"/>
              <a:t>IP </a:t>
            </a:r>
            <a:r>
              <a:rPr lang="zh-CN" altLang="en-US" sz="2800" dirty="0" smtClean="0"/>
              <a:t>和</a:t>
            </a:r>
            <a:r>
              <a:rPr lang="en-US" altLang="zh-CN" sz="2800" dirty="0" smtClean="0"/>
              <a:t>/</a:t>
            </a:r>
            <a:r>
              <a:rPr lang="zh-CN" altLang="en-US" sz="2800" dirty="0" smtClean="0"/>
              <a:t>或 端口上打开的进程</a:t>
            </a:r>
          </a:p>
          <a:p>
            <a:pPr lvl="1"/>
            <a:r>
              <a:rPr lang="zh-CN" altLang="en-US" sz="2400" dirty="0" smtClean="0"/>
              <a:t>查看指定</a:t>
            </a:r>
            <a:r>
              <a:rPr lang="en-US" altLang="zh-CN" sz="2400" dirty="0" smtClean="0"/>
              <a:t>IP</a:t>
            </a:r>
            <a:r>
              <a:rPr lang="zh-CN" altLang="en-US" sz="2400" dirty="0" smtClean="0"/>
              <a:t>的进程的运行情况 </a:t>
            </a:r>
          </a:p>
          <a:p>
            <a:pPr lvl="2">
              <a:buNone/>
            </a:pPr>
            <a:r>
              <a:rPr lang="en-US" altLang="zh-CN" sz="2000" dirty="0" smtClean="0">
                <a:solidFill>
                  <a:schemeClr val="accent6">
                    <a:lumMod val="75000"/>
                  </a:schemeClr>
                </a:solidFill>
              </a:rPr>
              <a:t># </a:t>
            </a:r>
            <a:r>
              <a:rPr lang="en-US" altLang="zh-CN" sz="2000" dirty="0" err="1" smtClean="0">
                <a:solidFill>
                  <a:schemeClr val="accent6">
                    <a:lumMod val="75000"/>
                  </a:schemeClr>
                </a:solidFill>
              </a:rPr>
              <a:t>lsof</a:t>
            </a:r>
            <a:r>
              <a:rPr lang="en-US" altLang="zh-CN" sz="2000" dirty="0" smtClean="0">
                <a:solidFill>
                  <a:schemeClr val="accent6">
                    <a:lumMod val="75000"/>
                  </a:schemeClr>
                </a:solidFill>
              </a:rPr>
              <a:t> -</a:t>
            </a:r>
            <a:r>
              <a:rPr lang="en-US" altLang="zh-CN" sz="2000" dirty="0" err="1" smtClean="0">
                <a:solidFill>
                  <a:schemeClr val="accent6">
                    <a:lumMod val="75000"/>
                  </a:schemeClr>
                </a:solidFill>
              </a:rPr>
              <a:t>i</a:t>
            </a:r>
            <a:r>
              <a:rPr lang="en-US" altLang="zh-CN" sz="2000" dirty="0" smtClean="0">
                <a:solidFill>
                  <a:schemeClr val="accent6">
                    <a:lumMod val="75000"/>
                  </a:schemeClr>
                </a:solidFill>
              </a:rPr>
              <a:t> @192.168.0.200</a:t>
            </a:r>
          </a:p>
          <a:p>
            <a:pPr lvl="2">
              <a:buNone/>
            </a:pPr>
            <a:r>
              <a:rPr lang="en-US" altLang="zh-CN" sz="2000" dirty="0" smtClean="0">
                <a:solidFill>
                  <a:schemeClr val="accent6">
                    <a:lumMod val="75000"/>
                  </a:schemeClr>
                </a:solidFill>
              </a:rPr>
              <a:t># </a:t>
            </a:r>
            <a:r>
              <a:rPr lang="en-US" altLang="zh-CN" sz="2000" dirty="0" err="1" smtClean="0">
                <a:solidFill>
                  <a:schemeClr val="accent6">
                    <a:lumMod val="75000"/>
                  </a:schemeClr>
                </a:solidFill>
              </a:rPr>
              <a:t>lsof</a:t>
            </a:r>
            <a:r>
              <a:rPr lang="en-US" altLang="zh-CN" sz="2000" dirty="0" smtClean="0">
                <a:solidFill>
                  <a:schemeClr val="accent6">
                    <a:lumMod val="75000"/>
                  </a:schemeClr>
                </a:solidFill>
              </a:rPr>
              <a:t> -n -</a:t>
            </a:r>
            <a:r>
              <a:rPr lang="en-US" altLang="zh-CN" sz="2000" dirty="0" err="1" smtClean="0">
                <a:solidFill>
                  <a:schemeClr val="accent6">
                    <a:lumMod val="75000"/>
                  </a:schemeClr>
                </a:solidFill>
              </a:rPr>
              <a:t>i</a:t>
            </a:r>
            <a:r>
              <a:rPr lang="en-US" altLang="zh-CN" sz="2000" dirty="0" smtClean="0">
                <a:solidFill>
                  <a:schemeClr val="accent6">
                    <a:lumMod val="75000"/>
                  </a:schemeClr>
                </a:solidFill>
              </a:rPr>
              <a:t> UDP@192.168.0.200</a:t>
            </a:r>
          </a:p>
          <a:p>
            <a:pPr lvl="1"/>
            <a:r>
              <a:rPr lang="zh-CN" altLang="en-US" sz="2400" dirty="0" smtClean="0"/>
              <a:t>查看指定端口运行的程序 </a:t>
            </a:r>
          </a:p>
          <a:p>
            <a:pPr lvl="2">
              <a:buNone/>
            </a:pPr>
            <a:r>
              <a:rPr lang="en-US" altLang="zh-CN" sz="2000" dirty="0" smtClean="0">
                <a:solidFill>
                  <a:schemeClr val="accent6">
                    <a:lumMod val="75000"/>
                  </a:schemeClr>
                </a:solidFill>
              </a:rPr>
              <a:t># </a:t>
            </a:r>
            <a:r>
              <a:rPr lang="en-US" altLang="zh-CN" sz="2000" dirty="0" err="1" smtClean="0">
                <a:solidFill>
                  <a:schemeClr val="accent6">
                    <a:lumMod val="75000"/>
                  </a:schemeClr>
                </a:solidFill>
              </a:rPr>
              <a:t>lsof</a:t>
            </a:r>
            <a:r>
              <a:rPr lang="en-US" altLang="zh-CN" sz="2000" dirty="0" smtClean="0">
                <a:solidFill>
                  <a:schemeClr val="accent6">
                    <a:lumMod val="75000"/>
                  </a:schemeClr>
                </a:solidFill>
              </a:rPr>
              <a:t> -</a:t>
            </a:r>
            <a:r>
              <a:rPr lang="en-US" altLang="zh-CN" sz="2000" dirty="0" err="1" smtClean="0">
                <a:solidFill>
                  <a:schemeClr val="accent6">
                    <a:lumMod val="75000"/>
                  </a:schemeClr>
                </a:solidFill>
              </a:rPr>
              <a:t>i</a:t>
            </a:r>
            <a:r>
              <a:rPr lang="en-US" altLang="zh-CN" sz="2000" dirty="0" smtClean="0">
                <a:solidFill>
                  <a:schemeClr val="accent6">
                    <a:lumMod val="75000"/>
                  </a:schemeClr>
                </a:solidFill>
              </a:rPr>
              <a:t> :</a:t>
            </a:r>
            <a:r>
              <a:rPr lang="en-US" altLang="zh-CN" sz="2000" dirty="0" err="1" smtClean="0">
                <a:solidFill>
                  <a:schemeClr val="accent6">
                    <a:lumMod val="75000"/>
                  </a:schemeClr>
                </a:solidFill>
              </a:rPr>
              <a:t>ssh</a:t>
            </a:r>
            <a:endParaRPr lang="en-US" altLang="zh-CN" sz="2000" dirty="0" smtClean="0">
              <a:solidFill>
                <a:schemeClr val="accent6">
                  <a:lumMod val="75000"/>
                </a:schemeClr>
              </a:solidFill>
            </a:endParaRPr>
          </a:p>
          <a:p>
            <a:pPr lvl="2">
              <a:buNone/>
            </a:pPr>
            <a:r>
              <a:rPr lang="en-US" altLang="zh-CN" sz="2000" dirty="0" smtClean="0">
                <a:solidFill>
                  <a:schemeClr val="accent6">
                    <a:lumMod val="75000"/>
                  </a:schemeClr>
                </a:solidFill>
              </a:rPr>
              <a:t># </a:t>
            </a:r>
            <a:r>
              <a:rPr lang="en-US" altLang="zh-CN" sz="2000" dirty="0" err="1" smtClean="0">
                <a:solidFill>
                  <a:schemeClr val="accent6">
                    <a:lumMod val="75000"/>
                  </a:schemeClr>
                </a:solidFill>
              </a:rPr>
              <a:t>lsof</a:t>
            </a:r>
            <a:r>
              <a:rPr lang="en-US" altLang="zh-CN" sz="2000" dirty="0" smtClean="0">
                <a:solidFill>
                  <a:schemeClr val="accent6">
                    <a:lumMod val="75000"/>
                  </a:schemeClr>
                </a:solidFill>
              </a:rPr>
              <a:t> -</a:t>
            </a:r>
            <a:r>
              <a:rPr lang="en-US" altLang="zh-CN" sz="2000" dirty="0" err="1" smtClean="0">
                <a:solidFill>
                  <a:schemeClr val="accent6">
                    <a:lumMod val="75000"/>
                  </a:schemeClr>
                </a:solidFill>
              </a:rPr>
              <a:t>i</a:t>
            </a:r>
            <a:r>
              <a:rPr lang="en-US" altLang="zh-CN" sz="2000" dirty="0" smtClean="0">
                <a:solidFill>
                  <a:schemeClr val="accent6">
                    <a:lumMod val="75000"/>
                  </a:schemeClr>
                </a:solidFill>
              </a:rPr>
              <a:t> :22</a:t>
            </a:r>
          </a:p>
          <a:p>
            <a:r>
              <a:rPr lang="en-US" altLang="zh-CN" sz="2800" dirty="0" err="1" smtClean="0"/>
              <a:t>nmap</a:t>
            </a:r>
            <a:r>
              <a:rPr lang="en-US" altLang="zh-CN" sz="2800" dirty="0" smtClean="0"/>
              <a:t> —— </a:t>
            </a:r>
            <a:r>
              <a:rPr lang="zh-CN" altLang="en-US" sz="2800" dirty="0" smtClean="0"/>
              <a:t>端口扫描 </a:t>
            </a:r>
            <a:endParaRPr lang="zh-CN" altLang="en-US" sz="28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43</a:t>
            </a:fld>
            <a:endParaRPr lang="en-US" altLang="zh-CN"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查看套接字统计信息</a:t>
            </a:r>
            <a:endParaRPr lang="zh-CN" altLang="en-US" dirty="0"/>
          </a:p>
        </p:txBody>
      </p:sp>
      <p:graphicFrame>
        <p:nvGraphicFramePr>
          <p:cNvPr id="7" name="内容占位符 6"/>
          <p:cNvGraphicFramePr>
            <a:graphicFrameLocks noGrp="1"/>
          </p:cNvGraphicFramePr>
          <p:nvPr>
            <p:ph idx="1"/>
            <p:extLst>
              <p:ext uri="{D42A27DB-BD31-4B8C-83A1-F6EECF244321}">
                <p14:modId xmlns="" xmlns:p14="http://schemas.microsoft.com/office/powerpoint/2010/main" val="1586324084"/>
              </p:ext>
            </p:extLst>
          </p:nvPr>
        </p:nvGraphicFramePr>
        <p:xfrm>
          <a:off x="457200" y="1600200"/>
          <a:ext cx="8229600" cy="1483360"/>
        </p:xfrm>
        <a:graphic>
          <a:graphicData uri="http://schemas.openxmlformats.org/drawingml/2006/table">
            <a:tbl>
              <a:tblPr firstRow="1" bandRow="1">
                <a:tableStyleId>{5C22544A-7EE6-4342-B048-85BDC9FD1C3A}</a:tableStyleId>
              </a:tblPr>
              <a:tblGrid>
                <a:gridCol w="2962672"/>
                <a:gridCol w="1296144"/>
                <a:gridCol w="1224136"/>
                <a:gridCol w="1373324"/>
                <a:gridCol w="1373324"/>
              </a:tblGrid>
              <a:tr h="370840">
                <a:tc>
                  <a:txBody>
                    <a:bodyPr/>
                    <a:lstStyle/>
                    <a:p>
                      <a:endParaRPr lang="zh-CN" altLang="en-US" dirty="0"/>
                    </a:p>
                  </a:txBody>
                  <a:tcPr/>
                </a:tc>
                <a:tc>
                  <a:txBody>
                    <a:bodyPr/>
                    <a:lstStyle/>
                    <a:p>
                      <a:r>
                        <a:rPr lang="zh-CN" altLang="en-US" dirty="0" smtClean="0"/>
                        <a:t>所有类似</a:t>
                      </a:r>
                      <a:endParaRPr lang="zh-CN" altLang="en-US" dirty="0"/>
                    </a:p>
                  </a:txBody>
                  <a:tcPr/>
                </a:tc>
                <a:tc>
                  <a:txBody>
                    <a:bodyPr/>
                    <a:lstStyle/>
                    <a:p>
                      <a:r>
                        <a:rPr lang="en-US" altLang="zh-CN" dirty="0" smtClean="0"/>
                        <a:t>TCP</a:t>
                      </a:r>
                      <a:r>
                        <a:rPr lang="zh-CN" altLang="en-US" dirty="0" smtClean="0"/>
                        <a:t>类型</a:t>
                      </a:r>
                      <a:endParaRPr lang="zh-CN" altLang="en-US" dirty="0"/>
                    </a:p>
                  </a:txBody>
                  <a:tcPr/>
                </a:tc>
                <a:tc>
                  <a:txBody>
                    <a:bodyPr/>
                    <a:lstStyle/>
                    <a:p>
                      <a:r>
                        <a:rPr lang="en-US" altLang="zh-CN" dirty="0" smtClean="0"/>
                        <a:t>UDP</a:t>
                      </a:r>
                      <a:r>
                        <a:rPr lang="zh-CN" altLang="en-US" dirty="0" smtClean="0"/>
                        <a:t>类型</a:t>
                      </a:r>
                      <a:endParaRPr lang="zh-CN" altLang="en-US" dirty="0"/>
                    </a:p>
                  </a:txBody>
                  <a:tcPr/>
                </a:tc>
                <a:tc>
                  <a:txBody>
                    <a:bodyPr/>
                    <a:lstStyle/>
                    <a:p>
                      <a:r>
                        <a:rPr lang="en-US" altLang="zh-CN" dirty="0" smtClean="0"/>
                        <a:t>TCP/UDP</a:t>
                      </a:r>
                      <a:endParaRPr lang="zh-CN" altLang="en-US" dirty="0"/>
                    </a:p>
                  </a:txBody>
                  <a:tcPr/>
                </a:tc>
              </a:tr>
              <a:tr h="370840">
                <a:tc>
                  <a:txBody>
                    <a:bodyPr/>
                    <a:lstStyle/>
                    <a:p>
                      <a:r>
                        <a:rPr lang="zh-CN" altLang="zh-CN" sz="1800" kern="1200" dirty="0" smtClean="0">
                          <a:solidFill>
                            <a:schemeClr val="dk1"/>
                          </a:solidFill>
                          <a:effectLst/>
                          <a:latin typeface="+mn-lt"/>
                          <a:ea typeface="+mn-ea"/>
                          <a:cs typeface="+mn-cs"/>
                        </a:rPr>
                        <a:t>显示已建立连接的</a:t>
                      </a:r>
                      <a:r>
                        <a:rPr lang="en-US" altLang="zh-CN" sz="1800" kern="1200" dirty="0" smtClean="0">
                          <a:solidFill>
                            <a:schemeClr val="dk1"/>
                          </a:solidFill>
                          <a:effectLst/>
                          <a:latin typeface="+mn-lt"/>
                          <a:ea typeface="+mn-ea"/>
                          <a:cs typeface="+mn-cs"/>
                        </a:rPr>
                        <a:t>Socket</a:t>
                      </a:r>
                      <a:endParaRPr lang="zh-CN" altLang="en-US" dirty="0"/>
                    </a:p>
                  </a:txBody>
                  <a:tcPr/>
                </a:tc>
                <a:tc>
                  <a:txBody>
                    <a:bodyPr/>
                    <a:lstStyle/>
                    <a:p>
                      <a:r>
                        <a:rPr lang="en-US" altLang="zh-CN" dirty="0" err="1" smtClean="0"/>
                        <a:t>ss</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ss</a:t>
                      </a:r>
                      <a:r>
                        <a:rPr lang="zh-CN" altLang="en-US" baseline="0" dirty="0" smtClean="0"/>
                        <a:t> </a:t>
                      </a:r>
                      <a:r>
                        <a:rPr lang="en-US" altLang="zh-CN" baseline="0" dirty="0" smtClean="0"/>
                        <a:t>-t</a:t>
                      </a:r>
                      <a:endParaRPr lang="zh-CN"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ss</a:t>
                      </a:r>
                      <a:r>
                        <a:rPr lang="zh-CN" altLang="en-US" baseline="0" dirty="0" smtClean="0"/>
                        <a:t> </a:t>
                      </a:r>
                      <a:r>
                        <a:rPr lang="en-US" altLang="zh-CN" baseline="0" dirty="0" smtClean="0"/>
                        <a:t>-u</a:t>
                      </a:r>
                      <a:endParaRPr lang="zh-CN"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ss</a:t>
                      </a:r>
                      <a:r>
                        <a:rPr lang="zh-CN" altLang="en-US" baseline="0" dirty="0" smtClean="0"/>
                        <a:t> </a:t>
                      </a:r>
                      <a:r>
                        <a:rPr lang="en-US" altLang="zh-CN" baseline="0" dirty="0" smtClean="0"/>
                        <a:t>-</a:t>
                      </a:r>
                      <a:r>
                        <a:rPr lang="en-US" altLang="zh-CN" baseline="0" dirty="0" err="1" smtClean="0"/>
                        <a:t>tu</a:t>
                      </a:r>
                      <a:endParaRPr lang="zh-CN" alt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solidFill>
                            <a:schemeClr val="dk1"/>
                          </a:solidFill>
                          <a:effectLst/>
                          <a:latin typeface="+mn-lt"/>
                          <a:ea typeface="+mn-ea"/>
                          <a:cs typeface="+mn-cs"/>
                        </a:rPr>
                        <a:t>显示所有</a:t>
                      </a:r>
                      <a:r>
                        <a:rPr lang="en-US" altLang="zh-CN" sz="1800" kern="1200" dirty="0" smtClean="0">
                          <a:solidFill>
                            <a:schemeClr val="dk1"/>
                          </a:solidFill>
                          <a:effectLst/>
                          <a:latin typeface="+mn-lt"/>
                          <a:ea typeface="+mn-ea"/>
                          <a:cs typeface="+mn-cs"/>
                        </a:rPr>
                        <a:t>Socket</a:t>
                      </a:r>
                      <a:endParaRPr lang="zh-CN" altLang="en-US" dirty="0" smtClean="0"/>
                    </a:p>
                  </a:txBody>
                  <a:tcPr/>
                </a:tc>
                <a:tc>
                  <a:txBody>
                    <a:bodyPr/>
                    <a:lstStyle/>
                    <a:p>
                      <a:r>
                        <a:rPr lang="en-US" altLang="zh-CN" dirty="0" err="1" smtClean="0"/>
                        <a:t>ss</a:t>
                      </a:r>
                      <a:r>
                        <a:rPr lang="en-US" altLang="zh-CN" dirty="0" smtClean="0"/>
                        <a:t> -a</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ss</a:t>
                      </a:r>
                      <a:r>
                        <a:rPr lang="en-US" altLang="zh-CN" dirty="0" smtClean="0"/>
                        <a:t> -at</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ss</a:t>
                      </a:r>
                      <a:r>
                        <a:rPr lang="en-US" altLang="zh-CN" dirty="0" smtClean="0"/>
                        <a:t> -au</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ss</a:t>
                      </a:r>
                      <a:r>
                        <a:rPr lang="en-US" altLang="zh-CN" dirty="0" smtClean="0"/>
                        <a:t> -</a:t>
                      </a:r>
                      <a:r>
                        <a:rPr lang="en-US" altLang="zh-CN" dirty="0" err="1" smtClean="0"/>
                        <a:t>atu</a:t>
                      </a:r>
                      <a:endParaRPr lang="zh-CN" altLang="en-US" dirty="0"/>
                    </a:p>
                  </a:txBody>
                  <a:tcPr/>
                </a:tc>
              </a:tr>
              <a:tr h="370840">
                <a:tc>
                  <a:txBody>
                    <a:bodyPr/>
                    <a:lstStyle/>
                    <a:p>
                      <a:r>
                        <a:rPr lang="zh-CN" altLang="zh-CN" sz="1800" kern="1200" dirty="0" smtClean="0">
                          <a:solidFill>
                            <a:schemeClr val="dk1"/>
                          </a:solidFill>
                          <a:effectLst/>
                          <a:latin typeface="+mn-lt"/>
                          <a:ea typeface="+mn-ea"/>
                          <a:cs typeface="+mn-cs"/>
                        </a:rPr>
                        <a:t>显示本地监听的</a:t>
                      </a:r>
                      <a:r>
                        <a:rPr lang="en-US" altLang="zh-CN" sz="1800" kern="1200" dirty="0" smtClean="0">
                          <a:solidFill>
                            <a:schemeClr val="dk1"/>
                          </a:solidFill>
                          <a:effectLst/>
                          <a:latin typeface="+mn-lt"/>
                          <a:ea typeface="+mn-ea"/>
                          <a:cs typeface="+mn-cs"/>
                        </a:rPr>
                        <a:t>Socket</a:t>
                      </a:r>
                      <a:endParaRPr lang="zh-CN" altLang="en-US" dirty="0"/>
                    </a:p>
                  </a:txBody>
                  <a:tcPr/>
                </a:tc>
                <a:tc>
                  <a:txBody>
                    <a:bodyPr/>
                    <a:lstStyle/>
                    <a:p>
                      <a:r>
                        <a:rPr lang="en-US" altLang="zh-CN" dirty="0" err="1" smtClean="0"/>
                        <a:t>ss</a:t>
                      </a:r>
                      <a:r>
                        <a:rPr lang="en-US" altLang="zh-CN" dirty="0" smtClean="0"/>
                        <a:t> -l</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ss</a:t>
                      </a:r>
                      <a:r>
                        <a:rPr lang="en-US" altLang="zh-CN" dirty="0" smtClean="0"/>
                        <a:t> -</a:t>
                      </a:r>
                      <a:r>
                        <a:rPr lang="en-US" altLang="zh-CN" dirty="0" err="1" smtClean="0"/>
                        <a:t>lt</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ss</a:t>
                      </a:r>
                      <a:r>
                        <a:rPr lang="en-US" altLang="zh-CN" dirty="0" smtClean="0"/>
                        <a:t> -</a:t>
                      </a:r>
                      <a:r>
                        <a:rPr lang="en-US" altLang="zh-CN" dirty="0" err="1" smtClean="0"/>
                        <a:t>lu</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ss</a:t>
                      </a:r>
                      <a:r>
                        <a:rPr lang="en-US" altLang="zh-CN" dirty="0" smtClean="0"/>
                        <a:t> -</a:t>
                      </a:r>
                      <a:r>
                        <a:rPr lang="en-US" altLang="zh-CN" dirty="0" err="1" smtClean="0"/>
                        <a:t>ltu</a:t>
                      </a:r>
                      <a:endParaRPr lang="zh-CN" altLang="en-US" dirty="0"/>
                    </a:p>
                  </a:txBody>
                  <a:tcPr/>
                </a:tc>
              </a:tr>
            </a:tbl>
          </a:graphicData>
        </a:graphic>
      </p:graphicFrame>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44</a:t>
            </a:fld>
            <a:endParaRPr lang="en-US" altLang="zh-CN" dirty="0"/>
          </a:p>
        </p:txBody>
      </p:sp>
      <p:sp>
        <p:nvSpPr>
          <p:cNvPr id="8" name="文本框 7"/>
          <p:cNvSpPr txBox="1"/>
          <p:nvPr/>
        </p:nvSpPr>
        <p:spPr>
          <a:xfrm>
            <a:off x="374848" y="3212976"/>
            <a:ext cx="8373616" cy="286232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dirty="0"/>
              <a:t>使用状态</a:t>
            </a:r>
            <a:r>
              <a:rPr lang="zh-CN" altLang="en-US" dirty="0" smtClean="0"/>
              <a:t>过滤器</a:t>
            </a:r>
            <a:endParaRPr lang="en-US" altLang="zh-CN" dirty="0" smtClean="0"/>
          </a:p>
          <a:p>
            <a:endParaRPr lang="zh-CN" altLang="en-US" dirty="0"/>
          </a:p>
          <a:p>
            <a:r>
              <a:rPr lang="en-US" altLang="zh-CN" dirty="0"/>
              <a:t>// </a:t>
            </a:r>
            <a:r>
              <a:rPr lang="zh-CN" altLang="en-US" dirty="0"/>
              <a:t>显示指定服务</a:t>
            </a:r>
            <a:r>
              <a:rPr lang="en-US" altLang="zh-CN" dirty="0"/>
              <a:t>/</a:t>
            </a:r>
            <a:r>
              <a:rPr lang="zh-CN" altLang="en-US" dirty="0"/>
              <a:t>端口的</a:t>
            </a:r>
            <a:r>
              <a:rPr lang="en-US" altLang="zh-CN" dirty="0"/>
              <a:t>TCP</a:t>
            </a:r>
            <a:r>
              <a:rPr lang="zh-CN" altLang="en-US" dirty="0"/>
              <a:t>状态为 </a:t>
            </a:r>
            <a:r>
              <a:rPr lang="en-US" altLang="zh-CN" dirty="0"/>
              <a:t>established </a:t>
            </a:r>
            <a:r>
              <a:rPr lang="zh-CN" altLang="en-US" dirty="0"/>
              <a:t>的入站 </a:t>
            </a:r>
            <a:r>
              <a:rPr lang="en-US" altLang="zh-CN" dirty="0"/>
              <a:t>Socket</a:t>
            </a:r>
          </a:p>
          <a:p>
            <a:r>
              <a:rPr lang="en-US" altLang="zh-CN" dirty="0"/>
              <a:t>$ </a:t>
            </a:r>
            <a:r>
              <a:rPr lang="en-US" altLang="zh-CN" dirty="0" err="1"/>
              <a:t>ss</a:t>
            </a:r>
            <a:r>
              <a:rPr lang="en-US" altLang="zh-CN" dirty="0"/>
              <a:t> state established sport = :</a:t>
            </a:r>
            <a:r>
              <a:rPr lang="en-US" altLang="zh-CN" dirty="0" err="1"/>
              <a:t>ssh</a:t>
            </a:r>
            <a:endParaRPr lang="en-US" altLang="zh-CN" dirty="0"/>
          </a:p>
          <a:p>
            <a:endParaRPr lang="en-US" altLang="zh-CN" dirty="0" smtClean="0"/>
          </a:p>
          <a:p>
            <a:r>
              <a:rPr lang="en-US" altLang="zh-CN" dirty="0" smtClean="0"/>
              <a:t>// </a:t>
            </a:r>
            <a:r>
              <a:rPr lang="zh-CN" altLang="en-US" dirty="0"/>
              <a:t>显示指定服务</a:t>
            </a:r>
            <a:r>
              <a:rPr lang="en-US" altLang="zh-CN" dirty="0"/>
              <a:t>/</a:t>
            </a:r>
            <a:r>
              <a:rPr lang="zh-CN" altLang="en-US" dirty="0"/>
              <a:t>端口的</a:t>
            </a:r>
            <a:r>
              <a:rPr lang="en-US" altLang="zh-CN" dirty="0"/>
              <a:t>TCP</a:t>
            </a:r>
            <a:r>
              <a:rPr lang="zh-CN" altLang="en-US" dirty="0"/>
              <a:t>状态为 </a:t>
            </a:r>
            <a:r>
              <a:rPr lang="en-US" altLang="zh-CN" dirty="0"/>
              <a:t>established </a:t>
            </a:r>
            <a:r>
              <a:rPr lang="zh-CN" altLang="en-US" dirty="0"/>
              <a:t>的所有 </a:t>
            </a:r>
            <a:r>
              <a:rPr lang="en-US" altLang="zh-CN" dirty="0"/>
              <a:t>Socket</a:t>
            </a:r>
          </a:p>
          <a:p>
            <a:r>
              <a:rPr lang="en-US" altLang="zh-CN" dirty="0"/>
              <a:t>$ </a:t>
            </a:r>
            <a:r>
              <a:rPr lang="en-US" altLang="zh-CN" dirty="0" err="1"/>
              <a:t>ss</a:t>
            </a:r>
            <a:r>
              <a:rPr lang="en-US" altLang="zh-CN" dirty="0"/>
              <a:t> state established '( </a:t>
            </a:r>
            <a:r>
              <a:rPr lang="en-US" altLang="zh-CN" dirty="0" err="1"/>
              <a:t>dport</a:t>
            </a:r>
            <a:r>
              <a:rPr lang="en-US" altLang="zh-CN" dirty="0"/>
              <a:t> = :</a:t>
            </a:r>
            <a:r>
              <a:rPr lang="en-US" altLang="zh-CN" dirty="0" err="1"/>
              <a:t>ssh</a:t>
            </a:r>
            <a:r>
              <a:rPr lang="en-US" altLang="zh-CN" dirty="0"/>
              <a:t> or sport = :</a:t>
            </a:r>
            <a:r>
              <a:rPr lang="en-US" altLang="zh-CN" dirty="0" err="1"/>
              <a:t>ssh</a:t>
            </a:r>
            <a:r>
              <a:rPr lang="en-US" altLang="zh-CN" dirty="0"/>
              <a:t> )'</a:t>
            </a:r>
          </a:p>
          <a:p>
            <a:endParaRPr lang="en-US" altLang="zh-CN" dirty="0" smtClean="0"/>
          </a:p>
          <a:p>
            <a:r>
              <a:rPr lang="en-US" altLang="zh-CN" dirty="0" smtClean="0"/>
              <a:t>// </a:t>
            </a:r>
            <a:r>
              <a:rPr lang="zh-CN" altLang="en-US" dirty="0"/>
              <a:t>显示</a:t>
            </a:r>
            <a:r>
              <a:rPr lang="en-US" altLang="zh-CN" dirty="0"/>
              <a:t>TCP</a:t>
            </a:r>
            <a:r>
              <a:rPr lang="zh-CN" altLang="en-US" dirty="0"/>
              <a:t>状态为 </a:t>
            </a:r>
            <a:r>
              <a:rPr lang="en-US" altLang="zh-CN" dirty="0"/>
              <a:t>fin-wait-1 </a:t>
            </a:r>
            <a:r>
              <a:rPr lang="zh-CN" altLang="en-US" dirty="0"/>
              <a:t>的目标地址为 </a:t>
            </a:r>
            <a:r>
              <a:rPr lang="en-US" altLang="zh-CN" dirty="0"/>
              <a:t>193.233.7/24 </a:t>
            </a:r>
            <a:r>
              <a:rPr lang="zh-CN" altLang="en-US" dirty="0"/>
              <a:t>的 </a:t>
            </a:r>
            <a:r>
              <a:rPr lang="en-US" altLang="zh-CN" dirty="0"/>
              <a:t>Web </a:t>
            </a:r>
            <a:r>
              <a:rPr lang="zh-CN" altLang="en-US" dirty="0"/>
              <a:t>服务的入站连接</a:t>
            </a:r>
          </a:p>
          <a:p>
            <a:r>
              <a:rPr lang="en-US" altLang="zh-CN" dirty="0"/>
              <a:t>$ </a:t>
            </a:r>
            <a:r>
              <a:rPr lang="en-US" altLang="zh-CN" dirty="0" err="1"/>
              <a:t>ss</a:t>
            </a:r>
            <a:r>
              <a:rPr lang="en-US" altLang="zh-CN" dirty="0"/>
              <a:t> state fin-wait-1 '( sport = :http or sport = :https )' </a:t>
            </a:r>
            <a:r>
              <a:rPr lang="en-US" altLang="zh-CN" dirty="0" err="1"/>
              <a:t>dst</a:t>
            </a:r>
            <a:r>
              <a:rPr lang="en-US" altLang="zh-CN" dirty="0"/>
              <a:t> </a:t>
            </a:r>
            <a:r>
              <a:rPr lang="en-US" altLang="zh-CN" dirty="0" smtClean="0"/>
              <a:t>193.233.7/24</a:t>
            </a:r>
            <a:endParaRPr lang="zh-CN" altLang="en-US" dirty="0"/>
          </a:p>
        </p:txBody>
      </p:sp>
    </p:spTree>
    <p:extLst>
      <p:ext uri="{BB962C8B-B14F-4D97-AF65-F5344CB8AC3E}">
        <p14:creationId xmlns="" xmlns:p14="http://schemas.microsoft.com/office/powerpoint/2010/main" val="51203298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dig</a:t>
            </a:r>
            <a:r>
              <a:rPr lang="zh-CN" altLang="zh-CN" dirty="0" smtClean="0"/>
              <a:t>命令</a:t>
            </a:r>
            <a:endParaRPr lang="zh-CN" altLang="en-US" dirty="0"/>
          </a:p>
        </p:txBody>
      </p:sp>
      <p:sp>
        <p:nvSpPr>
          <p:cNvPr id="3" name="内容占位符 2"/>
          <p:cNvSpPr>
            <a:spLocks noGrp="1"/>
          </p:cNvSpPr>
          <p:nvPr>
            <p:ph idx="1"/>
          </p:nvPr>
        </p:nvSpPr>
        <p:spPr/>
        <p:txBody>
          <a:bodyPr/>
          <a:lstStyle/>
          <a:p>
            <a:r>
              <a:rPr lang="zh-CN" altLang="en-US" dirty="0" smtClean="0"/>
              <a:t>根据</a:t>
            </a:r>
            <a:r>
              <a:rPr lang="en-US" altLang="zh-CN" dirty="0" smtClean="0"/>
              <a:t>/etc/</a:t>
            </a:r>
            <a:r>
              <a:rPr lang="en-US" altLang="zh-CN" dirty="0" err="1" smtClean="0"/>
              <a:t>resolv.conf</a:t>
            </a:r>
            <a:r>
              <a:rPr lang="en-US" altLang="zh-CN" dirty="0" smtClean="0"/>
              <a:t> </a:t>
            </a:r>
            <a:r>
              <a:rPr lang="zh-CN" altLang="en-US" dirty="0" smtClean="0"/>
              <a:t>中的</a:t>
            </a:r>
            <a:r>
              <a:rPr lang="en-US" altLang="zh-CN" dirty="0" smtClean="0"/>
              <a:t>DNS</a:t>
            </a:r>
            <a:r>
              <a:rPr lang="zh-CN" altLang="en-US" dirty="0" smtClean="0"/>
              <a:t>服务器配置查询 </a:t>
            </a:r>
            <a:r>
              <a:rPr lang="en-US" altLang="zh-CN" dirty="0" err="1" smtClean="0"/>
              <a:t>ls-al.me</a:t>
            </a:r>
            <a:r>
              <a:rPr lang="en-US" altLang="zh-CN" dirty="0" smtClean="0"/>
              <a:t> </a:t>
            </a:r>
            <a:r>
              <a:rPr lang="zh-CN" altLang="en-US" dirty="0" smtClean="0"/>
              <a:t>的</a:t>
            </a:r>
            <a:r>
              <a:rPr lang="en-US" altLang="zh-CN" dirty="0" smtClean="0"/>
              <a:t>IP</a:t>
            </a:r>
            <a:r>
              <a:rPr lang="zh-CN" altLang="en-US" dirty="0" smtClean="0"/>
              <a:t>地址</a:t>
            </a:r>
          </a:p>
          <a:p>
            <a:pPr lvl="1">
              <a:buNone/>
            </a:pPr>
            <a:r>
              <a:rPr lang="en-US" altLang="zh-CN" dirty="0" smtClean="0">
                <a:solidFill>
                  <a:schemeClr val="accent6">
                    <a:lumMod val="75000"/>
                  </a:schemeClr>
                </a:solidFill>
              </a:rPr>
              <a:t># dig </a:t>
            </a:r>
            <a:r>
              <a:rPr lang="en-US" altLang="zh-CN" dirty="0" err="1" smtClean="0">
                <a:solidFill>
                  <a:schemeClr val="accent6">
                    <a:lumMod val="75000"/>
                  </a:schemeClr>
                </a:solidFill>
              </a:rPr>
              <a:t>ls-al.me</a:t>
            </a:r>
            <a:endParaRPr lang="en-US" altLang="zh-CN" dirty="0" smtClean="0">
              <a:solidFill>
                <a:schemeClr val="accent6">
                  <a:lumMod val="75000"/>
                </a:schemeClr>
              </a:solidFill>
            </a:endParaRPr>
          </a:p>
          <a:p>
            <a:r>
              <a:rPr lang="zh-CN" altLang="en-US" dirty="0" smtClean="0"/>
              <a:t>向指定的</a:t>
            </a:r>
            <a:r>
              <a:rPr lang="en-US" altLang="zh-CN" dirty="0" smtClean="0"/>
              <a:t>DNS</a:t>
            </a:r>
            <a:r>
              <a:rPr lang="zh-CN" altLang="en-US" dirty="0" smtClean="0"/>
              <a:t>服务器查询 </a:t>
            </a:r>
            <a:r>
              <a:rPr lang="en-US" altLang="zh-CN" dirty="0" smtClean="0"/>
              <a:t>g.cn </a:t>
            </a:r>
            <a:r>
              <a:rPr lang="zh-CN" altLang="en-US" dirty="0" smtClean="0"/>
              <a:t>的</a:t>
            </a:r>
            <a:r>
              <a:rPr lang="en-US" altLang="zh-CN" dirty="0" smtClean="0"/>
              <a:t>IP</a:t>
            </a:r>
            <a:r>
              <a:rPr lang="zh-CN" altLang="en-US" dirty="0" smtClean="0"/>
              <a:t>地址</a:t>
            </a:r>
          </a:p>
          <a:p>
            <a:pPr lvl="1">
              <a:buNone/>
            </a:pPr>
            <a:r>
              <a:rPr lang="en-US" altLang="zh-CN" dirty="0" smtClean="0">
                <a:solidFill>
                  <a:schemeClr val="accent6">
                    <a:lumMod val="75000"/>
                  </a:schemeClr>
                </a:solidFill>
              </a:rPr>
              <a:t># dig @202.106.196.115  g.cn</a:t>
            </a:r>
          </a:p>
          <a:p>
            <a:r>
              <a:rPr lang="zh-CN" altLang="en-US" dirty="0" smtClean="0"/>
              <a:t>查询 </a:t>
            </a:r>
            <a:r>
              <a:rPr lang="en-US" altLang="zh-CN" dirty="0" smtClean="0"/>
              <a:t>192.168.0.252 </a:t>
            </a:r>
            <a:r>
              <a:rPr lang="zh-CN" altLang="en-US" dirty="0" smtClean="0"/>
              <a:t>所对应的域名</a:t>
            </a:r>
          </a:p>
          <a:p>
            <a:pPr lvl="1">
              <a:buNone/>
            </a:pPr>
            <a:r>
              <a:rPr lang="en-US" altLang="zh-CN" dirty="0" smtClean="0">
                <a:solidFill>
                  <a:schemeClr val="accent6">
                    <a:lumMod val="75000"/>
                  </a:schemeClr>
                </a:solidFill>
              </a:rPr>
              <a:t># dig -x 192.168.0.252</a:t>
            </a:r>
          </a:p>
          <a:p>
            <a:r>
              <a:rPr lang="zh-CN" altLang="en-US" dirty="0" smtClean="0"/>
              <a:t>查询 </a:t>
            </a:r>
            <a:r>
              <a:rPr lang="en-US" altLang="zh-CN" dirty="0" err="1" smtClean="0"/>
              <a:t>ls-al.me</a:t>
            </a:r>
            <a:r>
              <a:rPr lang="en-US" altLang="zh-CN" dirty="0" smtClean="0"/>
              <a:t> </a:t>
            </a:r>
            <a:r>
              <a:rPr lang="zh-CN" altLang="en-US" dirty="0" smtClean="0"/>
              <a:t>域的</a:t>
            </a:r>
            <a:r>
              <a:rPr lang="en-US" altLang="zh-CN" dirty="0" smtClean="0"/>
              <a:t>MX</a:t>
            </a:r>
            <a:r>
              <a:rPr lang="zh-CN" altLang="en-US" dirty="0" smtClean="0"/>
              <a:t>记录</a:t>
            </a:r>
          </a:p>
          <a:p>
            <a:pPr lvl="1">
              <a:buNone/>
            </a:pPr>
            <a:r>
              <a:rPr lang="en-US" altLang="zh-CN" dirty="0" smtClean="0">
                <a:solidFill>
                  <a:schemeClr val="accent6">
                    <a:lumMod val="75000"/>
                  </a:schemeClr>
                </a:solidFill>
              </a:rPr>
              <a:t># dig -t </a:t>
            </a:r>
            <a:r>
              <a:rPr lang="en-US" altLang="zh-CN" dirty="0" err="1" smtClean="0">
                <a:solidFill>
                  <a:schemeClr val="accent6">
                    <a:lumMod val="75000"/>
                  </a:schemeClr>
                </a:solidFill>
              </a:rPr>
              <a:t>mx</a:t>
            </a:r>
            <a:r>
              <a:rPr lang="en-US" altLang="zh-CN" dirty="0" smtClean="0">
                <a:solidFill>
                  <a:schemeClr val="accent6">
                    <a:lumMod val="75000"/>
                  </a:schemeClr>
                </a:solidFill>
              </a:rPr>
              <a:t>  </a:t>
            </a:r>
            <a:r>
              <a:rPr lang="en-US" altLang="zh-CN" dirty="0" err="1" smtClean="0">
                <a:solidFill>
                  <a:schemeClr val="accent6">
                    <a:lumMod val="75000"/>
                  </a:schemeClr>
                </a:solidFill>
              </a:rPr>
              <a:t>ls-al.me</a:t>
            </a:r>
            <a:endParaRPr lang="zh-CN" altLang="en-US"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45</a:t>
            </a:fld>
            <a:endParaRPr lang="en-US" altLang="zh-CN"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网络</a:t>
            </a:r>
            <a:r>
              <a:rPr lang="zh-CN" altLang="en-US" dirty="0" smtClean="0"/>
              <a:t>客户</a:t>
            </a:r>
            <a:r>
              <a:rPr lang="zh-CN" altLang="zh-CN" dirty="0" smtClean="0"/>
              <a:t>工具</a:t>
            </a:r>
            <a:endParaRPr lang="zh-CN" altLang="en-US" dirty="0"/>
          </a:p>
        </p:txBody>
      </p:sp>
      <p:sp>
        <p:nvSpPr>
          <p:cNvPr id="3" name="文本占位符 2"/>
          <p:cNvSpPr>
            <a:spLocks noGrp="1"/>
          </p:cNvSpPr>
          <p:nvPr>
            <p:ph type="body" idx="1"/>
          </p:nvPr>
        </p:nvSpPr>
        <p:spPr/>
        <p:txBody>
          <a:bodyPr/>
          <a:lstStyle/>
          <a:p>
            <a:endParaRPr lang="zh-CN" altLang="en-US"/>
          </a:p>
        </p:txBody>
      </p:sp>
      <p:sp>
        <p:nvSpPr>
          <p:cNvPr id="4" name="日期占位符 3"/>
          <p:cNvSpPr>
            <a:spLocks noGrp="1"/>
          </p:cNvSpPr>
          <p:nvPr>
            <p:ph type="dt" sz="half" idx="10"/>
          </p:nvPr>
        </p:nvSpPr>
        <p:spPr/>
        <p:txBody>
          <a:bodyPr/>
          <a:lstStyle/>
          <a:p>
            <a:fld id="{B8C40DAD-E20B-41EC-B788-3EAE527B1E0B}" type="datetime2">
              <a:rPr lang="zh-CN" altLang="en-US" smtClean="0"/>
              <a:pPr/>
              <a:t>2016年7月14日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46</a:t>
            </a:fld>
            <a:endParaRPr lang="en-US" altLang="zh-CN"/>
          </a:p>
        </p:txBody>
      </p:sp>
      <p:sp>
        <p:nvSpPr>
          <p:cNvPr id="6" name="页脚占位符 5"/>
          <p:cNvSpPr>
            <a:spLocks noGrp="1"/>
          </p:cNvSpPr>
          <p:nvPr>
            <p:ph type="ftr" sz="quarter" idx="12"/>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图形界面网络客户工具</a:t>
            </a:r>
            <a:endParaRPr lang="zh-CN" altLang="en-US" dirty="0"/>
          </a:p>
        </p:txBody>
      </p:sp>
      <p:sp>
        <p:nvSpPr>
          <p:cNvPr id="3" name="内容占位符 2"/>
          <p:cNvSpPr>
            <a:spLocks noGrp="1"/>
          </p:cNvSpPr>
          <p:nvPr>
            <p:ph idx="1"/>
          </p:nvPr>
        </p:nvSpPr>
        <p:spPr>
          <a:xfrm>
            <a:off x="457200" y="1600201"/>
            <a:ext cx="8229600" cy="3124944"/>
          </a:xfrm>
        </p:spPr>
        <p:txBody>
          <a:bodyPr/>
          <a:lstStyle/>
          <a:p>
            <a:r>
              <a:rPr lang="zh-CN" altLang="en-US" dirty="0" smtClean="0"/>
              <a:t>图形界面浏览器：</a:t>
            </a:r>
            <a:r>
              <a:rPr lang="en-US" altLang="zh-CN" dirty="0" smtClean="0"/>
              <a:t>Firefox</a:t>
            </a:r>
            <a:r>
              <a:rPr lang="zh-CN" altLang="en-US" dirty="0" smtClean="0"/>
              <a:t>、</a:t>
            </a:r>
            <a:r>
              <a:rPr lang="en-US" altLang="zh-CN" dirty="0" smtClean="0"/>
              <a:t>Mozilla</a:t>
            </a:r>
          </a:p>
          <a:p>
            <a:r>
              <a:rPr lang="zh-CN" altLang="en-US" dirty="0" smtClean="0"/>
              <a:t>图形界面</a:t>
            </a:r>
            <a:r>
              <a:rPr lang="en-US" altLang="zh-CN" dirty="0" smtClean="0"/>
              <a:t>E-mail</a:t>
            </a:r>
            <a:r>
              <a:rPr lang="zh-CN" altLang="en-US" dirty="0" smtClean="0"/>
              <a:t>客户端：</a:t>
            </a:r>
            <a:r>
              <a:rPr lang="en-US" altLang="zh-CN" dirty="0" smtClean="0"/>
              <a:t>Thunderbird</a:t>
            </a:r>
            <a:r>
              <a:rPr lang="zh-CN" altLang="en-US" dirty="0" smtClean="0"/>
              <a:t>、</a:t>
            </a:r>
            <a:r>
              <a:rPr lang="en-US" altLang="zh-CN" dirty="0" smtClean="0"/>
              <a:t>Evolution</a:t>
            </a:r>
          </a:p>
          <a:p>
            <a:r>
              <a:rPr lang="zh-CN" altLang="en-US" dirty="0" smtClean="0"/>
              <a:t>图形界面</a:t>
            </a:r>
            <a:r>
              <a:rPr lang="en-US" altLang="zh-CN" dirty="0" smtClean="0"/>
              <a:t>FTP</a:t>
            </a:r>
            <a:r>
              <a:rPr lang="zh-CN" altLang="en-US" dirty="0" smtClean="0"/>
              <a:t>客户端：</a:t>
            </a:r>
            <a:r>
              <a:rPr lang="en-US" altLang="zh-CN" dirty="0" err="1" smtClean="0"/>
              <a:t>Gftp</a:t>
            </a:r>
            <a:r>
              <a:rPr lang="zh-CN" altLang="en-US" dirty="0" smtClean="0"/>
              <a:t>、</a:t>
            </a:r>
            <a:r>
              <a:rPr lang="en-US" altLang="zh-CN" dirty="0" err="1" smtClean="0"/>
              <a:t>Konqueror</a:t>
            </a:r>
            <a:endParaRPr lang="en-US" altLang="zh-CN" dirty="0" smtClean="0"/>
          </a:p>
          <a:p>
            <a:r>
              <a:rPr lang="zh-CN" altLang="en-US" dirty="0" smtClean="0"/>
              <a:t>图形界面下载工具：</a:t>
            </a:r>
            <a:r>
              <a:rPr lang="en-US" altLang="zh-CN" dirty="0" err="1" smtClean="0"/>
              <a:t>WebDownloader</a:t>
            </a:r>
            <a:r>
              <a:rPr lang="en-US" altLang="zh-CN" dirty="0" smtClean="0"/>
              <a:t> for X</a:t>
            </a:r>
            <a:r>
              <a:rPr lang="zh-CN" altLang="en-US" dirty="0" smtClean="0"/>
              <a:t>、</a:t>
            </a:r>
            <a:r>
              <a:rPr lang="en-US" altLang="zh-CN" dirty="0" err="1" smtClean="0"/>
              <a:t>Httrack</a:t>
            </a:r>
            <a:r>
              <a:rPr lang="zh-CN" altLang="en-US" dirty="0" smtClean="0"/>
              <a:t>、</a:t>
            </a:r>
            <a:r>
              <a:rPr lang="en-US" altLang="zh-CN" dirty="0" err="1" smtClean="0"/>
              <a:t>Getleft</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47</a:t>
            </a:fld>
            <a:endParaRPr lang="en-US" altLang="zh-CN" dirty="0"/>
          </a:p>
        </p:txBody>
      </p:sp>
      <p:sp>
        <p:nvSpPr>
          <p:cNvPr id="7" name="TextBox 6"/>
          <p:cNvSpPr txBox="1"/>
          <p:nvPr/>
        </p:nvSpPr>
        <p:spPr>
          <a:xfrm>
            <a:off x="1043608" y="5085184"/>
            <a:ext cx="7128792" cy="58477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3200" dirty="0" smtClean="0"/>
              <a:t>操作相对简单，请自学这些工具的使用</a:t>
            </a:r>
            <a:endParaRPr lang="zh-CN" altLang="en-US" sz="320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字符界面网络工具</a:t>
            </a:r>
            <a:endParaRPr lang="zh-CN" altLang="en-US" dirty="0"/>
          </a:p>
        </p:txBody>
      </p:sp>
      <p:graphicFrame>
        <p:nvGraphicFramePr>
          <p:cNvPr id="7" name="内容占位符 6"/>
          <p:cNvGraphicFramePr>
            <a:graphicFrameLocks noGrp="1"/>
          </p:cNvGraphicFramePr>
          <p:nvPr>
            <p:ph idx="1"/>
          </p:nvPr>
        </p:nvGraphicFramePr>
        <p:xfrm>
          <a:off x="467544" y="1540728"/>
          <a:ext cx="8229602" cy="4480560"/>
        </p:xfrm>
        <a:graphic>
          <a:graphicData uri="http://schemas.openxmlformats.org/drawingml/2006/table">
            <a:tbl>
              <a:tblPr firstRow="1" bandRow="1">
                <a:tableStyleId>{21E4AEA4-8DFA-4A89-87EB-49C32662AFE0}</a:tableStyleId>
              </a:tblPr>
              <a:tblGrid>
                <a:gridCol w="2674640"/>
                <a:gridCol w="5554962"/>
              </a:tblGrid>
              <a:tr h="370840">
                <a:tc>
                  <a:txBody>
                    <a:bodyPr/>
                    <a:lstStyle/>
                    <a:p>
                      <a:r>
                        <a:rPr lang="zh-CN" altLang="en-US" sz="2400" dirty="0" smtClean="0"/>
                        <a:t>命令</a:t>
                      </a:r>
                      <a:endParaRPr lang="zh-CN" altLang="en-US" sz="2400" dirty="0"/>
                    </a:p>
                  </a:txBody>
                  <a:tcPr/>
                </a:tc>
                <a:tc>
                  <a:txBody>
                    <a:bodyPr/>
                    <a:lstStyle/>
                    <a:p>
                      <a:r>
                        <a:rPr lang="zh-CN" altLang="en-US" sz="2400" dirty="0" smtClean="0"/>
                        <a:t>功能</a:t>
                      </a:r>
                      <a:endParaRPr lang="zh-CN" altLang="en-US" sz="2400" dirty="0"/>
                    </a:p>
                  </a:txBody>
                  <a:tcPr/>
                </a:tc>
              </a:tr>
              <a:tr h="370840">
                <a:tc>
                  <a:txBody>
                    <a:bodyPr/>
                    <a:lstStyle/>
                    <a:p>
                      <a:r>
                        <a:rPr lang="en-US" altLang="zh-CN" sz="2400" b="1" dirty="0" smtClean="0"/>
                        <a:t>telnet</a:t>
                      </a:r>
                      <a:endParaRPr lang="zh-CN" altLang="en-US" sz="2400" b="1" dirty="0"/>
                    </a:p>
                  </a:txBody>
                  <a:tcPr/>
                </a:tc>
                <a:tc>
                  <a:txBody>
                    <a:bodyPr/>
                    <a:lstStyle/>
                    <a:p>
                      <a:r>
                        <a:rPr lang="zh-CN" altLang="en-US" sz="2400" dirty="0" smtClean="0"/>
                        <a:t>远程登录</a:t>
                      </a:r>
                      <a:endParaRPr lang="zh-CN" altLang="en-US" sz="2400" dirty="0"/>
                    </a:p>
                  </a:txBody>
                  <a:tcPr/>
                </a:tc>
              </a:tr>
              <a:tr h="370840">
                <a:tc>
                  <a:txBody>
                    <a:bodyPr/>
                    <a:lstStyle/>
                    <a:p>
                      <a:r>
                        <a:rPr lang="en-US" altLang="zh-CN" sz="2400" b="1" dirty="0" smtClean="0"/>
                        <a:t>ftp / </a:t>
                      </a:r>
                      <a:r>
                        <a:rPr lang="en-US" altLang="zh-CN" sz="2400" b="1" dirty="0" err="1" smtClean="0"/>
                        <a:t>lftp</a:t>
                      </a:r>
                      <a:r>
                        <a:rPr lang="en-US" altLang="zh-CN" sz="2400" b="1" dirty="0" smtClean="0"/>
                        <a:t> / </a:t>
                      </a:r>
                      <a:r>
                        <a:rPr lang="en-US" altLang="zh-CN" sz="2400" b="1" dirty="0" err="1" smtClean="0"/>
                        <a:t>ncftp</a:t>
                      </a:r>
                      <a:endParaRPr lang="zh-CN" altLang="en-US" sz="2400" b="1" dirty="0"/>
                    </a:p>
                  </a:txBody>
                  <a:tcPr/>
                </a:tc>
                <a:tc>
                  <a:txBody>
                    <a:bodyPr/>
                    <a:lstStyle/>
                    <a:p>
                      <a:r>
                        <a:rPr lang="en-US" altLang="zh-CN" sz="2400" dirty="0" smtClean="0"/>
                        <a:t>FTP</a:t>
                      </a:r>
                      <a:r>
                        <a:rPr lang="zh-CN" altLang="en-US" sz="2400" dirty="0" smtClean="0"/>
                        <a:t>工具</a:t>
                      </a:r>
                      <a:endParaRPr lang="zh-CN" altLang="en-US" sz="2400" dirty="0"/>
                    </a:p>
                  </a:txBody>
                  <a:tcPr/>
                </a:tc>
              </a:tr>
              <a:tr h="370840">
                <a:tc>
                  <a:txBody>
                    <a:bodyPr/>
                    <a:lstStyle/>
                    <a:p>
                      <a:r>
                        <a:rPr lang="en-US" altLang="zh-CN" sz="2400" b="1" dirty="0" err="1" smtClean="0"/>
                        <a:t>smbclient</a:t>
                      </a:r>
                      <a:endParaRPr lang="zh-CN" altLang="en-US" sz="2400" b="1" dirty="0"/>
                    </a:p>
                  </a:txBody>
                  <a:tcPr/>
                </a:tc>
                <a:tc>
                  <a:txBody>
                    <a:bodyPr/>
                    <a:lstStyle/>
                    <a:p>
                      <a:r>
                        <a:rPr lang="zh-CN" altLang="en-US" sz="2400" dirty="0" smtClean="0"/>
                        <a:t>存取 </a:t>
                      </a:r>
                      <a:r>
                        <a:rPr lang="en-US" altLang="zh-CN" sz="2400" dirty="0" smtClean="0"/>
                        <a:t>SMB/CIFS </a:t>
                      </a:r>
                      <a:r>
                        <a:rPr lang="zh-CN" altLang="en-US" sz="2400" dirty="0" smtClean="0"/>
                        <a:t>共享资源（类似于</a:t>
                      </a:r>
                      <a:r>
                        <a:rPr lang="en-US" altLang="zh-CN" sz="2400" dirty="0" smtClean="0"/>
                        <a:t>ftp</a:t>
                      </a:r>
                      <a:r>
                        <a:rPr lang="zh-CN" altLang="en-US" sz="2400" dirty="0" smtClean="0"/>
                        <a:t>）</a:t>
                      </a:r>
                      <a:endParaRPr lang="zh-CN" altLang="en-US" sz="2400" dirty="0"/>
                    </a:p>
                  </a:txBody>
                  <a:tcPr/>
                </a:tc>
              </a:tr>
              <a:tr h="370840">
                <a:tc>
                  <a:txBody>
                    <a:bodyPr/>
                    <a:lstStyle/>
                    <a:p>
                      <a:r>
                        <a:rPr lang="en-US" altLang="zh-CN" sz="2400" b="1" dirty="0" err="1" smtClean="0"/>
                        <a:t>wget</a:t>
                      </a:r>
                      <a:endParaRPr lang="zh-CN" altLang="en-US" sz="24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dirty="0" smtClean="0"/>
                        <a:t>下载文件、镜像 </a:t>
                      </a:r>
                      <a:r>
                        <a:rPr lang="en-US" altLang="zh-CN" sz="2400" dirty="0" smtClean="0"/>
                        <a:t>WEB</a:t>
                      </a:r>
                      <a:r>
                        <a:rPr lang="zh-CN" altLang="en-US" sz="2400" dirty="0" smtClean="0"/>
                        <a:t>站点</a:t>
                      </a:r>
                      <a:endParaRPr lang="zh-CN" altLang="en-US" sz="2400" dirty="0"/>
                    </a:p>
                  </a:txBody>
                  <a:tcPr/>
                </a:tc>
              </a:tr>
              <a:tr h="370840">
                <a:tc>
                  <a:txBody>
                    <a:bodyPr/>
                    <a:lstStyle/>
                    <a:p>
                      <a:r>
                        <a:rPr lang="en-US" altLang="zh-CN" sz="2400" b="1" dirty="0" err="1" smtClean="0"/>
                        <a:t>rsync</a:t>
                      </a:r>
                      <a:endParaRPr lang="zh-CN" altLang="en-US" sz="2400" b="1" dirty="0"/>
                    </a:p>
                  </a:txBody>
                  <a:tcPr/>
                </a:tc>
                <a:tc>
                  <a:txBody>
                    <a:bodyPr/>
                    <a:lstStyle/>
                    <a:p>
                      <a:r>
                        <a:rPr lang="zh-CN" altLang="en-US" sz="2400" dirty="0" smtClean="0"/>
                        <a:t>远程文件同步</a:t>
                      </a:r>
                      <a:endParaRPr lang="zh-CN" altLang="en-US" sz="2400" dirty="0"/>
                    </a:p>
                  </a:txBody>
                  <a:tcPr/>
                </a:tc>
              </a:tr>
              <a:tr h="370840">
                <a:tc>
                  <a:txBody>
                    <a:bodyPr/>
                    <a:lstStyle/>
                    <a:p>
                      <a:r>
                        <a:rPr lang="en-US" altLang="zh-CN" sz="2400" b="1" dirty="0" smtClean="0"/>
                        <a:t>links / w3m / lynx</a:t>
                      </a:r>
                      <a:endParaRPr lang="zh-CN" altLang="en-US" sz="2400" b="1" dirty="0"/>
                    </a:p>
                  </a:txBody>
                  <a:tcPr/>
                </a:tc>
                <a:tc>
                  <a:txBody>
                    <a:bodyPr/>
                    <a:lstStyle/>
                    <a:p>
                      <a:r>
                        <a:rPr lang="zh-CN" altLang="en-US" sz="2400" dirty="0" smtClean="0"/>
                        <a:t>浏览器</a:t>
                      </a:r>
                      <a:endParaRPr lang="zh-CN" altLang="en-US" sz="2400" dirty="0"/>
                    </a:p>
                  </a:txBody>
                  <a:tcPr/>
                </a:tc>
              </a:tr>
              <a:tr h="185420">
                <a:tc>
                  <a:txBody>
                    <a:bodyPr/>
                    <a:lstStyle/>
                    <a:p>
                      <a:r>
                        <a:rPr lang="en-US" altLang="zh-CN" sz="2400" b="1" dirty="0" smtClean="0"/>
                        <a:t>mutt / mail</a:t>
                      </a:r>
                      <a:endParaRPr lang="zh-CN" altLang="en-US" sz="2400" b="1" dirty="0"/>
                    </a:p>
                  </a:txBody>
                  <a:tcPr/>
                </a:tc>
                <a:tc>
                  <a:txBody>
                    <a:bodyPr/>
                    <a:lstStyle/>
                    <a:p>
                      <a:r>
                        <a:rPr lang="zh-CN" altLang="en-US" sz="2400" dirty="0" smtClean="0"/>
                        <a:t>邮件客户</a:t>
                      </a:r>
                      <a:endParaRPr lang="zh-CN" altLang="en-US" sz="2400" dirty="0"/>
                    </a:p>
                  </a:txBody>
                  <a:tcPr/>
                </a:tc>
              </a:tr>
              <a:tr h="185420">
                <a:tc>
                  <a:txBody>
                    <a:bodyPr/>
                    <a:lstStyle/>
                    <a:p>
                      <a:r>
                        <a:rPr lang="en-US" altLang="zh-CN" sz="2400" b="1" dirty="0" err="1" smtClean="0">
                          <a:solidFill>
                            <a:srgbClr val="7030A0"/>
                          </a:solidFill>
                        </a:rPr>
                        <a:t>ssh</a:t>
                      </a:r>
                      <a:r>
                        <a:rPr lang="en-US" altLang="zh-CN" sz="2400" b="1" dirty="0" smtClean="0"/>
                        <a:t> / </a:t>
                      </a:r>
                      <a:r>
                        <a:rPr lang="en-US" altLang="zh-CN" sz="2400" b="1" dirty="0" err="1" smtClean="0">
                          <a:solidFill>
                            <a:srgbClr val="00B050"/>
                          </a:solidFill>
                        </a:rPr>
                        <a:t>scp</a:t>
                      </a:r>
                      <a:r>
                        <a:rPr lang="en-US" altLang="zh-CN" sz="2400" b="1" dirty="0" smtClean="0"/>
                        <a:t> / </a:t>
                      </a:r>
                      <a:r>
                        <a:rPr lang="en-US" altLang="zh-CN" sz="2400" b="1" dirty="0" err="1" smtClean="0">
                          <a:solidFill>
                            <a:srgbClr val="002060"/>
                          </a:solidFill>
                        </a:rPr>
                        <a:t>sftp</a:t>
                      </a:r>
                      <a:endParaRPr lang="zh-CN" altLang="en-US" sz="2400" b="1" dirty="0">
                        <a:solidFill>
                          <a:srgbClr val="002060"/>
                        </a:solidFill>
                      </a:endParaRPr>
                    </a:p>
                  </a:txBody>
                  <a:tcPr/>
                </a:tc>
                <a:tc>
                  <a:txBody>
                    <a:bodyPr/>
                    <a:lstStyle/>
                    <a:p>
                      <a:r>
                        <a:rPr lang="zh-CN" altLang="en-US" sz="2400" dirty="0" smtClean="0">
                          <a:solidFill>
                            <a:srgbClr val="C00000"/>
                          </a:solidFill>
                        </a:rPr>
                        <a:t>基于安全协议的</a:t>
                      </a:r>
                      <a:r>
                        <a:rPr lang="zh-CN" altLang="en-US" sz="2400" dirty="0" smtClean="0"/>
                        <a:t> </a:t>
                      </a:r>
                      <a:r>
                        <a:rPr lang="zh-CN" altLang="en-US" sz="2400" dirty="0" smtClean="0">
                          <a:solidFill>
                            <a:srgbClr val="7030A0"/>
                          </a:solidFill>
                        </a:rPr>
                        <a:t>远程登录</a:t>
                      </a:r>
                      <a:r>
                        <a:rPr lang="en-US" altLang="zh-CN" sz="2400" dirty="0" smtClean="0"/>
                        <a:t>/</a:t>
                      </a:r>
                      <a:r>
                        <a:rPr lang="zh-CN" altLang="en-US" sz="2400" dirty="0" smtClean="0">
                          <a:solidFill>
                            <a:srgbClr val="00B050"/>
                          </a:solidFill>
                        </a:rPr>
                        <a:t>远程复制</a:t>
                      </a:r>
                      <a:r>
                        <a:rPr lang="en-US" altLang="zh-CN" sz="2400" dirty="0" smtClean="0"/>
                        <a:t>/</a:t>
                      </a:r>
                      <a:r>
                        <a:rPr lang="zh-CN" altLang="en-US" sz="2400" dirty="0" smtClean="0">
                          <a:solidFill>
                            <a:srgbClr val="002060"/>
                          </a:solidFill>
                        </a:rPr>
                        <a:t>远程</a:t>
                      </a:r>
                      <a:r>
                        <a:rPr lang="en-US" altLang="zh-CN" sz="2400" dirty="0" smtClean="0">
                          <a:solidFill>
                            <a:srgbClr val="002060"/>
                          </a:solidFill>
                        </a:rPr>
                        <a:t>FTP</a:t>
                      </a:r>
                      <a:endParaRPr lang="zh-CN" altLang="en-US" sz="2400" dirty="0">
                        <a:solidFill>
                          <a:srgbClr val="002060"/>
                        </a:solidFill>
                      </a:endParaRPr>
                    </a:p>
                  </a:txBody>
                  <a:tcPr/>
                </a:tc>
              </a:tr>
            </a:tbl>
          </a:graphicData>
        </a:graphic>
      </p:graphicFrame>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48</a:t>
            </a:fld>
            <a:endParaRPr lang="en-US" altLang="zh-CN"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传统的</a:t>
            </a:r>
            <a:r>
              <a:rPr lang="en-US" altLang="zh-CN" dirty="0" smtClean="0"/>
              <a:t>ftp</a:t>
            </a:r>
            <a:r>
              <a:rPr lang="zh-CN" altLang="en-US" dirty="0" smtClean="0"/>
              <a:t>命令</a:t>
            </a:r>
            <a:endParaRPr lang="zh-CN" altLang="en-US" dirty="0"/>
          </a:p>
        </p:txBody>
      </p:sp>
      <p:graphicFrame>
        <p:nvGraphicFramePr>
          <p:cNvPr id="7" name="内容占位符 6"/>
          <p:cNvGraphicFramePr>
            <a:graphicFrameLocks noGrp="1"/>
          </p:cNvGraphicFramePr>
          <p:nvPr>
            <p:ph idx="1"/>
          </p:nvPr>
        </p:nvGraphicFramePr>
        <p:xfrm>
          <a:off x="467544" y="3123024"/>
          <a:ext cx="8229607" cy="2682240"/>
        </p:xfrm>
        <a:graphic>
          <a:graphicData uri="http://schemas.openxmlformats.org/drawingml/2006/table">
            <a:tbl>
              <a:tblPr firstRow="1" bandRow="1">
                <a:tableStyleId>{21E4AEA4-8DFA-4A89-87EB-49C32662AFE0}</a:tableStyleId>
              </a:tblPr>
              <a:tblGrid>
                <a:gridCol w="1800200"/>
                <a:gridCol w="2592289"/>
                <a:gridCol w="1152128"/>
                <a:gridCol w="2684990"/>
              </a:tblGrid>
              <a:tr h="370840">
                <a:tc>
                  <a:txBody>
                    <a:bodyPr/>
                    <a:lstStyle/>
                    <a:p>
                      <a:pPr algn="ctr"/>
                      <a:r>
                        <a:rPr lang="zh-CN" altLang="en-US" sz="2000" dirty="0" smtClean="0"/>
                        <a:t>子命令</a:t>
                      </a:r>
                      <a:endParaRPr lang="zh-CN" altLang="en-US" sz="2000" dirty="0"/>
                    </a:p>
                  </a:txBody>
                  <a:tcPr/>
                </a:tc>
                <a:tc>
                  <a:txBody>
                    <a:bodyPr/>
                    <a:lstStyle/>
                    <a:p>
                      <a:pPr algn="ctr"/>
                      <a:r>
                        <a:rPr lang="zh-CN" altLang="en-US" sz="2000" dirty="0" smtClean="0"/>
                        <a:t>功能</a:t>
                      </a:r>
                      <a:endParaRPr lang="zh-CN" altLang="en-US" sz="2000" dirty="0"/>
                    </a:p>
                  </a:txBody>
                  <a:tcPr/>
                </a:tc>
                <a:tc>
                  <a:txBody>
                    <a:bodyPr/>
                    <a:lstStyle/>
                    <a:p>
                      <a:pPr algn="ctr"/>
                      <a:r>
                        <a:rPr lang="zh-CN" altLang="en-US" sz="2000" dirty="0" smtClean="0"/>
                        <a:t>子命令</a:t>
                      </a:r>
                      <a:endParaRPr lang="zh-CN" altLang="en-US" sz="2000" dirty="0"/>
                    </a:p>
                  </a:txBody>
                  <a:tcPr/>
                </a:tc>
                <a:tc>
                  <a:txBody>
                    <a:bodyPr/>
                    <a:lstStyle/>
                    <a:p>
                      <a:pPr algn="ctr"/>
                      <a:r>
                        <a:rPr lang="zh-CN" altLang="en-US" sz="2000" dirty="0" smtClean="0"/>
                        <a:t>功能</a:t>
                      </a:r>
                      <a:endParaRPr lang="zh-CN" altLang="en-US" sz="2000" dirty="0"/>
                    </a:p>
                  </a:txBody>
                  <a:tcPr/>
                </a:tc>
              </a:tr>
              <a:tr h="370840">
                <a:tc>
                  <a:txBody>
                    <a:bodyPr/>
                    <a:lstStyle/>
                    <a:p>
                      <a:r>
                        <a:rPr lang="en-US" altLang="zh-CN" sz="2000" dirty="0" smtClean="0">
                          <a:solidFill>
                            <a:srgbClr val="002060"/>
                          </a:solidFill>
                        </a:rPr>
                        <a:t>?</a:t>
                      </a:r>
                      <a:endParaRPr lang="zh-CN" altLang="en-US" sz="2000" dirty="0">
                        <a:solidFill>
                          <a:srgbClr val="002060"/>
                        </a:solidFill>
                      </a:endParaRPr>
                    </a:p>
                  </a:txBody>
                  <a:tcPr/>
                </a:tc>
                <a:tc>
                  <a:txBody>
                    <a:bodyPr/>
                    <a:lstStyle/>
                    <a:p>
                      <a:r>
                        <a:rPr lang="zh-CN" altLang="en-US" sz="2000" dirty="0" smtClean="0"/>
                        <a:t>获得命令帮助</a:t>
                      </a:r>
                      <a:endParaRPr lang="zh-CN" altLang="en-US" sz="2000" dirty="0"/>
                    </a:p>
                  </a:txBody>
                  <a:tcPr/>
                </a:tc>
                <a:tc>
                  <a:txBody>
                    <a:bodyPr/>
                    <a:lstStyle/>
                    <a:p>
                      <a:r>
                        <a:rPr lang="en-US" altLang="zh-CN" sz="2000" dirty="0" err="1" smtClean="0">
                          <a:solidFill>
                            <a:srgbClr val="002060"/>
                          </a:solidFill>
                        </a:rPr>
                        <a:t>lcd</a:t>
                      </a:r>
                      <a:endParaRPr lang="zh-CN" altLang="en-US" sz="2000" dirty="0">
                        <a:solidFill>
                          <a:srgbClr val="002060"/>
                        </a:solidFill>
                      </a:endParaRPr>
                    </a:p>
                  </a:txBody>
                  <a:tcPr/>
                </a:tc>
                <a:tc>
                  <a:txBody>
                    <a:bodyPr/>
                    <a:lstStyle/>
                    <a:p>
                      <a:r>
                        <a:rPr lang="zh-CN" altLang="en-US" sz="2000" dirty="0" smtClean="0"/>
                        <a:t>切换本地目录</a:t>
                      </a:r>
                      <a:endParaRPr lang="zh-CN" altLang="en-US" sz="2000" dirty="0"/>
                    </a:p>
                  </a:txBody>
                  <a:tcPr/>
                </a:tc>
              </a:tr>
              <a:tr h="370840">
                <a:tc>
                  <a:txBody>
                    <a:bodyPr/>
                    <a:lstStyle/>
                    <a:p>
                      <a:r>
                        <a:rPr lang="en-US" altLang="zh-CN" sz="2000" dirty="0" smtClean="0">
                          <a:solidFill>
                            <a:srgbClr val="002060"/>
                          </a:solidFill>
                        </a:rPr>
                        <a:t>!&lt;CMD&gt;</a:t>
                      </a:r>
                      <a:endParaRPr lang="zh-CN" altLang="en-US" sz="2000" dirty="0">
                        <a:solidFill>
                          <a:srgbClr val="002060"/>
                        </a:solidFill>
                      </a:endParaRPr>
                    </a:p>
                  </a:txBody>
                  <a:tcPr/>
                </a:tc>
                <a:tc>
                  <a:txBody>
                    <a:bodyPr/>
                    <a:lstStyle/>
                    <a:p>
                      <a:r>
                        <a:rPr lang="zh-CN" altLang="en-US" sz="2000" dirty="0" smtClean="0"/>
                        <a:t>执行本地</a:t>
                      </a:r>
                      <a:r>
                        <a:rPr lang="en-US" altLang="zh-CN" sz="2000" dirty="0" smtClean="0"/>
                        <a:t>Shell</a:t>
                      </a:r>
                      <a:r>
                        <a:rPr lang="zh-CN" altLang="en-US" sz="2000" dirty="0" smtClean="0"/>
                        <a:t>命令</a:t>
                      </a:r>
                      <a:endParaRPr lang="zh-CN" altLang="en-US" sz="2000" dirty="0"/>
                    </a:p>
                  </a:txBody>
                  <a:tcPr/>
                </a:tc>
                <a:tc>
                  <a:txBody>
                    <a:bodyPr/>
                    <a:lstStyle/>
                    <a:p>
                      <a:r>
                        <a:rPr lang="en-US" altLang="zh-CN" sz="2000" dirty="0" smtClean="0">
                          <a:solidFill>
                            <a:srgbClr val="002060"/>
                          </a:solidFill>
                        </a:rPr>
                        <a:t>!</a:t>
                      </a:r>
                      <a:r>
                        <a:rPr lang="en-US" altLang="zh-CN" sz="2000" dirty="0" err="1" smtClean="0">
                          <a:solidFill>
                            <a:srgbClr val="002060"/>
                          </a:solidFill>
                        </a:rPr>
                        <a:t>ls</a:t>
                      </a:r>
                      <a:endParaRPr lang="zh-CN" altLang="en-US" sz="2000" dirty="0">
                        <a:solidFill>
                          <a:srgbClr val="002060"/>
                        </a:solidFill>
                      </a:endParaRPr>
                    </a:p>
                  </a:txBody>
                  <a:tcPr/>
                </a:tc>
                <a:tc>
                  <a:txBody>
                    <a:bodyPr/>
                    <a:lstStyle/>
                    <a:p>
                      <a:r>
                        <a:rPr lang="zh-CN" altLang="en-US" sz="2000" dirty="0" smtClean="0"/>
                        <a:t>显示本地目录列表</a:t>
                      </a:r>
                      <a:endParaRPr lang="zh-CN" altLang="en-US" sz="2000" dirty="0"/>
                    </a:p>
                  </a:txBody>
                  <a:tcPr/>
                </a:tc>
              </a:tr>
              <a:tr h="370840">
                <a:tc>
                  <a:txBody>
                    <a:bodyPr/>
                    <a:lstStyle/>
                    <a:p>
                      <a:r>
                        <a:rPr lang="en-US" altLang="zh-CN" sz="2000" dirty="0" smtClean="0">
                          <a:solidFill>
                            <a:srgbClr val="002060"/>
                          </a:solidFill>
                        </a:rPr>
                        <a:t>open/close</a:t>
                      </a:r>
                      <a:endParaRPr lang="zh-CN" altLang="en-US" sz="2000" dirty="0">
                        <a:solidFill>
                          <a:srgbClr val="002060"/>
                        </a:solidFill>
                      </a:endParaRPr>
                    </a:p>
                  </a:txBody>
                  <a:tcPr/>
                </a:tc>
                <a:tc>
                  <a:txBody>
                    <a:bodyPr/>
                    <a:lstStyle/>
                    <a:p>
                      <a:r>
                        <a:rPr lang="zh-CN" altLang="en-US" sz="2000" dirty="0" smtClean="0"/>
                        <a:t>开启</a:t>
                      </a:r>
                      <a:r>
                        <a:rPr lang="en-US" altLang="zh-CN" sz="2000" dirty="0" smtClean="0"/>
                        <a:t>/</a:t>
                      </a:r>
                      <a:r>
                        <a:rPr lang="zh-CN" altLang="en-US" sz="2000" dirty="0" smtClean="0"/>
                        <a:t>关闭连接会话</a:t>
                      </a:r>
                      <a:endParaRPr lang="zh-CN" altLang="en-US" sz="2000" dirty="0"/>
                    </a:p>
                  </a:txBody>
                  <a:tcPr/>
                </a:tc>
                <a:tc>
                  <a:txBody>
                    <a:bodyPr/>
                    <a:lstStyle/>
                    <a:p>
                      <a:r>
                        <a:rPr lang="en-US" altLang="zh-CN" sz="2000" dirty="0" smtClean="0">
                          <a:solidFill>
                            <a:srgbClr val="002060"/>
                          </a:solidFill>
                        </a:rPr>
                        <a:t>bye/quit</a:t>
                      </a:r>
                      <a:endParaRPr lang="zh-CN" altLang="en-US" sz="2000" dirty="0">
                        <a:solidFill>
                          <a:srgbClr val="002060"/>
                        </a:solidFill>
                      </a:endParaRPr>
                    </a:p>
                  </a:txBody>
                  <a:tcPr/>
                </a:tc>
                <a:tc>
                  <a:txBody>
                    <a:bodyPr/>
                    <a:lstStyle/>
                    <a:p>
                      <a:r>
                        <a:rPr lang="zh-CN" altLang="en-US" sz="2000" dirty="0" smtClean="0"/>
                        <a:t>退出</a:t>
                      </a:r>
                      <a:r>
                        <a:rPr lang="en-US" altLang="zh-CN" sz="2000" dirty="0" smtClean="0"/>
                        <a:t>ftp</a:t>
                      </a:r>
                      <a:r>
                        <a:rPr lang="zh-CN" altLang="en-US" sz="2000" dirty="0" smtClean="0"/>
                        <a:t>交互</a:t>
                      </a:r>
                      <a:endParaRPr lang="zh-CN" altLang="en-US" sz="2000" dirty="0"/>
                    </a:p>
                  </a:txBody>
                  <a:tcPr/>
                </a:tc>
              </a:tr>
              <a:tr h="370840">
                <a:tc>
                  <a:txBody>
                    <a:bodyPr/>
                    <a:lstStyle/>
                    <a:p>
                      <a:r>
                        <a:rPr lang="en-US" altLang="zh-CN" sz="2000" dirty="0" smtClean="0">
                          <a:solidFill>
                            <a:srgbClr val="002060"/>
                          </a:solidFill>
                        </a:rPr>
                        <a:t>bin/</a:t>
                      </a:r>
                      <a:r>
                        <a:rPr lang="en-US" altLang="zh-CN" sz="2000" dirty="0" err="1" smtClean="0">
                          <a:solidFill>
                            <a:srgbClr val="002060"/>
                          </a:solidFill>
                        </a:rPr>
                        <a:t>asc</a:t>
                      </a:r>
                      <a:endParaRPr lang="zh-CN" altLang="en-US" sz="2000" dirty="0">
                        <a:solidFill>
                          <a:srgbClr val="002060"/>
                        </a:solidFill>
                      </a:endParaRPr>
                    </a:p>
                  </a:txBody>
                  <a:tcPr/>
                </a:tc>
                <a:tc>
                  <a:txBody>
                    <a:bodyPr/>
                    <a:lstStyle/>
                    <a:p>
                      <a:r>
                        <a:rPr lang="zh-CN" altLang="en-US" sz="2000" dirty="0" smtClean="0"/>
                        <a:t>指定二进制</a:t>
                      </a:r>
                      <a:r>
                        <a:rPr lang="en-US" altLang="zh-CN" sz="2000" dirty="0" smtClean="0"/>
                        <a:t>/</a:t>
                      </a:r>
                      <a:r>
                        <a:rPr lang="zh-CN" altLang="en-US" sz="2000" dirty="0" smtClean="0"/>
                        <a:t>文本传输</a:t>
                      </a:r>
                      <a:endParaRPr lang="zh-CN" altLang="en-US" sz="2000" dirty="0"/>
                    </a:p>
                  </a:txBody>
                  <a:tcPr/>
                </a:tc>
                <a:tc>
                  <a:txBody>
                    <a:bodyPr/>
                    <a:lstStyle/>
                    <a:p>
                      <a:r>
                        <a:rPr lang="en-US" altLang="zh-CN" sz="2000" dirty="0" smtClean="0">
                          <a:solidFill>
                            <a:srgbClr val="002060"/>
                          </a:solidFill>
                        </a:rPr>
                        <a:t>get/put</a:t>
                      </a:r>
                      <a:endParaRPr lang="zh-CN" altLang="en-US" sz="2000" dirty="0">
                        <a:solidFill>
                          <a:srgbClr val="00206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dirty="0" smtClean="0"/>
                        <a:t>单文件上传、下载</a:t>
                      </a:r>
                      <a:endParaRPr lang="zh-CN" altLang="en-US" sz="2000" dirty="0"/>
                    </a:p>
                  </a:txBody>
                  <a:tcPr/>
                </a:tc>
              </a:tr>
              <a:tr h="370840">
                <a:tc>
                  <a:txBody>
                    <a:bodyPr/>
                    <a:lstStyle/>
                    <a:p>
                      <a:r>
                        <a:rPr lang="en-US" altLang="zh-CN" sz="2000" dirty="0" err="1" smtClean="0">
                          <a:solidFill>
                            <a:srgbClr val="002060"/>
                          </a:solidFill>
                        </a:rPr>
                        <a:t>pwd</a:t>
                      </a:r>
                      <a:r>
                        <a:rPr lang="zh-CN" altLang="en-US" sz="2000" dirty="0" smtClean="0">
                          <a:solidFill>
                            <a:srgbClr val="002060"/>
                          </a:solidFill>
                        </a:rPr>
                        <a:t>、</a:t>
                      </a:r>
                      <a:r>
                        <a:rPr lang="en-US" altLang="zh-CN" sz="2000" dirty="0" err="1" smtClean="0">
                          <a:solidFill>
                            <a:srgbClr val="002060"/>
                          </a:solidFill>
                        </a:rPr>
                        <a:t>ls</a:t>
                      </a:r>
                      <a:r>
                        <a:rPr lang="zh-CN" altLang="en-US" sz="2000" dirty="0" smtClean="0">
                          <a:solidFill>
                            <a:srgbClr val="002060"/>
                          </a:solidFill>
                        </a:rPr>
                        <a:t>、</a:t>
                      </a:r>
                      <a:r>
                        <a:rPr lang="en-US" altLang="zh-CN" sz="2000" dirty="0" err="1" smtClean="0">
                          <a:solidFill>
                            <a:srgbClr val="002060"/>
                          </a:solidFill>
                        </a:rPr>
                        <a:t>cd</a:t>
                      </a:r>
                      <a:r>
                        <a:rPr lang="zh-CN" altLang="en-US" sz="2000" dirty="0" smtClean="0">
                          <a:solidFill>
                            <a:srgbClr val="002060"/>
                          </a:solidFill>
                        </a:rPr>
                        <a:t>、</a:t>
                      </a:r>
                      <a:r>
                        <a:rPr lang="en-US" altLang="zh-CN" sz="2000" dirty="0" err="1" smtClean="0">
                          <a:solidFill>
                            <a:srgbClr val="002060"/>
                          </a:solidFill>
                        </a:rPr>
                        <a:t>mkdir</a:t>
                      </a:r>
                      <a:r>
                        <a:rPr lang="zh-CN" altLang="en-US" sz="2000" dirty="0" smtClean="0">
                          <a:solidFill>
                            <a:srgbClr val="002060"/>
                          </a:solidFill>
                        </a:rPr>
                        <a:t>、</a:t>
                      </a:r>
                      <a:r>
                        <a:rPr lang="en-US" altLang="zh-CN" sz="2000" dirty="0" err="1" smtClean="0">
                          <a:solidFill>
                            <a:srgbClr val="002060"/>
                          </a:solidFill>
                        </a:rPr>
                        <a:t>rmdir</a:t>
                      </a:r>
                      <a:endParaRPr lang="zh-CN" altLang="en-US" sz="2000" dirty="0">
                        <a:solidFill>
                          <a:srgbClr val="002060"/>
                        </a:solidFill>
                      </a:endParaRPr>
                    </a:p>
                  </a:txBody>
                  <a:tcPr/>
                </a:tc>
                <a:tc>
                  <a:txBody>
                    <a:bodyPr/>
                    <a:lstStyle/>
                    <a:p>
                      <a:r>
                        <a:rPr lang="zh-CN" altLang="en-US" sz="2000" dirty="0" smtClean="0"/>
                        <a:t>远程目录管理</a:t>
                      </a:r>
                      <a:endParaRPr lang="zh-CN" altLang="en-US" sz="2000" dirty="0"/>
                    </a:p>
                  </a:txBody>
                  <a:tcPr/>
                </a:tc>
                <a:tc>
                  <a:txBody>
                    <a:bodyPr/>
                    <a:lstStyle/>
                    <a:p>
                      <a:r>
                        <a:rPr lang="en-US" altLang="zh-CN" sz="2000" dirty="0" err="1" smtClean="0">
                          <a:solidFill>
                            <a:srgbClr val="002060"/>
                          </a:solidFill>
                        </a:rPr>
                        <a:t>mget</a:t>
                      </a:r>
                      <a:r>
                        <a:rPr lang="zh-CN" altLang="en-US" sz="2000" dirty="0" smtClean="0">
                          <a:solidFill>
                            <a:srgbClr val="002060"/>
                          </a:solidFill>
                        </a:rPr>
                        <a:t>、</a:t>
                      </a:r>
                      <a:r>
                        <a:rPr lang="en-US" altLang="zh-CN" sz="2000" dirty="0" err="1" smtClean="0">
                          <a:solidFill>
                            <a:srgbClr val="002060"/>
                          </a:solidFill>
                        </a:rPr>
                        <a:t>mput</a:t>
                      </a:r>
                      <a:endParaRPr lang="zh-CN" altLang="en-US" sz="2000" dirty="0">
                        <a:solidFill>
                          <a:srgbClr val="002060"/>
                        </a:solidFill>
                      </a:endParaRPr>
                    </a:p>
                  </a:txBody>
                  <a:tcPr/>
                </a:tc>
                <a:tc>
                  <a:txBody>
                    <a:bodyPr/>
                    <a:lstStyle/>
                    <a:p>
                      <a:r>
                        <a:rPr lang="zh-CN" altLang="en-US" sz="2000" dirty="0" smtClean="0"/>
                        <a:t>多文件上传、下载（支持通配符）</a:t>
                      </a:r>
                      <a:endParaRPr lang="zh-CN" altLang="en-US" sz="2000" dirty="0"/>
                    </a:p>
                  </a:txBody>
                  <a:tcPr/>
                </a:tc>
              </a:tr>
            </a:tbl>
          </a:graphicData>
        </a:graphic>
      </p:graphicFrame>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49</a:t>
            </a:fld>
            <a:endParaRPr lang="en-US" altLang="zh-CN" dirty="0"/>
          </a:p>
        </p:txBody>
      </p:sp>
      <p:sp>
        <p:nvSpPr>
          <p:cNvPr id="8" name="内容占位符 2"/>
          <p:cNvSpPr txBox="1">
            <a:spLocks/>
          </p:cNvSpPr>
          <p:nvPr/>
        </p:nvSpPr>
        <p:spPr bwMode="auto">
          <a:xfrm>
            <a:off x="457200" y="1340768"/>
            <a:ext cx="8229600" cy="479015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a:pPr>
            <a:r>
              <a:rPr kumimoji="0" lang="zh-CN" altLang="en-US" sz="2800" b="0" i="0" u="none" strike="noStrike" kern="0" cap="none" spc="0" normalizeH="0" baseline="0" noProof="0" dirty="0" smtClean="0">
                <a:ln>
                  <a:noFill/>
                </a:ln>
                <a:effectLst/>
                <a:uLnTx/>
                <a:uFillTx/>
                <a:latin typeface="+mn-lt"/>
                <a:ea typeface="+mn-ea"/>
              </a:rPr>
              <a:t>只支持交互式使用方式</a:t>
            </a:r>
            <a:endParaRPr kumimoji="0" lang="en-US" altLang="zh-CN" sz="2800" b="0" i="0" u="none" strike="noStrike" kern="0" cap="none" spc="0" normalizeH="0" baseline="0" noProof="0" dirty="0" smtClean="0">
              <a:ln>
                <a:noFill/>
              </a:ln>
              <a:effectLst/>
              <a:uLnTx/>
              <a:uFillTx/>
              <a:latin typeface="+mn-lt"/>
              <a:ea typeface="+mn-ea"/>
            </a:endParaRPr>
          </a:p>
          <a:p>
            <a:pPr marL="800100" lvl="1" indent="-342900">
              <a:spcBef>
                <a:spcPct val="20000"/>
              </a:spcBef>
              <a:buClr>
                <a:schemeClr val="accent1"/>
              </a:buClr>
              <a:buSzPct val="65000"/>
            </a:pPr>
            <a:r>
              <a:rPr lang="en-US" altLang="zh-CN" sz="2600" kern="0" dirty="0" smtClean="0">
                <a:solidFill>
                  <a:schemeClr val="accent6">
                    <a:lumMod val="75000"/>
                  </a:schemeClr>
                </a:solidFill>
                <a:latin typeface="+mn-lt"/>
                <a:ea typeface="+mn-ea"/>
              </a:rPr>
              <a:t>$ ftp [&lt;hostname </a:t>
            </a:r>
            <a:r>
              <a:rPr lang="en-US" altLang="zh-CN" sz="2600" kern="0" dirty="0" smtClean="0">
                <a:latin typeface="+mn-lt"/>
                <a:ea typeface="+mn-ea"/>
              </a:rPr>
              <a:t>or</a:t>
            </a:r>
            <a:r>
              <a:rPr lang="en-US" altLang="zh-CN" sz="2600" kern="0" dirty="0" smtClean="0">
                <a:solidFill>
                  <a:schemeClr val="accent6">
                    <a:lumMod val="75000"/>
                  </a:schemeClr>
                </a:solidFill>
                <a:latin typeface="+mn-lt"/>
                <a:ea typeface="+mn-ea"/>
              </a:rPr>
              <a:t> </a:t>
            </a:r>
            <a:r>
              <a:rPr lang="en-US" altLang="zh-CN" sz="2600" kern="0" dirty="0" err="1" smtClean="0">
                <a:solidFill>
                  <a:schemeClr val="accent6">
                    <a:lumMod val="75000"/>
                  </a:schemeClr>
                </a:solidFill>
                <a:latin typeface="+mn-lt"/>
                <a:ea typeface="+mn-ea"/>
              </a:rPr>
              <a:t>IPAddress</a:t>
            </a:r>
            <a:r>
              <a:rPr lang="en-US" altLang="zh-CN" sz="2600" kern="0" dirty="0" smtClean="0">
                <a:solidFill>
                  <a:schemeClr val="accent6">
                    <a:lumMod val="75000"/>
                  </a:schemeClr>
                </a:solidFill>
                <a:latin typeface="+mn-lt"/>
                <a:ea typeface="+mn-ea"/>
              </a:rPr>
              <a:t>&gt;]</a:t>
            </a:r>
          </a:p>
          <a:p>
            <a:pPr marL="342900" indent="-342900">
              <a:spcBef>
                <a:spcPct val="20000"/>
              </a:spcBef>
              <a:buClr>
                <a:schemeClr val="accent1"/>
              </a:buClr>
              <a:buSzPct val="65000"/>
              <a:buFont typeface="Wingdings" pitchFamily="2" charset="2"/>
              <a:buChar char="n"/>
            </a:pPr>
            <a:r>
              <a:rPr lang="zh-CN" altLang="en-US" sz="2800" kern="0" noProof="0" dirty="0" smtClean="0">
                <a:latin typeface="+mn-lt"/>
                <a:ea typeface="+mn-ea"/>
              </a:rPr>
              <a:t>常用的交互子命令</a:t>
            </a:r>
            <a:endParaRPr kumimoji="0" lang="zh-CN" altLang="en-US" sz="2800" b="0" i="0" u="none" strike="noStrike" kern="0" cap="none" spc="0" normalizeH="0" baseline="0" noProof="0" dirty="0">
              <a:ln>
                <a:noFill/>
              </a:ln>
              <a:effectLst/>
              <a:uLnTx/>
              <a:uFillTx/>
              <a:latin typeface="+mn-lt"/>
              <a:ea typeface="+mn-e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a:t>
            </a:r>
            <a:r>
              <a:rPr lang="zh-CN" altLang="en-US" dirty="0" smtClean="0"/>
              <a:t>的网络支持</a:t>
            </a:r>
            <a:endParaRPr lang="zh-CN" altLang="en-US" dirty="0"/>
          </a:p>
        </p:txBody>
      </p:sp>
      <p:sp>
        <p:nvSpPr>
          <p:cNvPr id="3" name="文本占位符 2"/>
          <p:cNvSpPr>
            <a:spLocks noGrp="1"/>
          </p:cNvSpPr>
          <p:nvPr>
            <p:ph type="body" idx="1"/>
          </p:nvPr>
        </p:nvSpPr>
        <p:spPr/>
        <p:txBody>
          <a:bodyPr/>
          <a:lstStyle/>
          <a:p>
            <a:endParaRPr lang="zh-CN" altLang="en-US"/>
          </a:p>
        </p:txBody>
      </p:sp>
      <p:sp>
        <p:nvSpPr>
          <p:cNvPr id="4" name="日期占位符 3"/>
          <p:cNvSpPr>
            <a:spLocks noGrp="1"/>
          </p:cNvSpPr>
          <p:nvPr>
            <p:ph type="dt" sz="half" idx="10"/>
          </p:nvPr>
        </p:nvSpPr>
        <p:spPr/>
        <p:txBody>
          <a:bodyPr/>
          <a:lstStyle/>
          <a:p>
            <a:fld id="{B8C40DAD-E20B-41EC-B788-3EAE527B1E0B}" type="datetime2">
              <a:rPr lang="zh-CN" altLang="en-US" smtClean="0"/>
              <a:pPr/>
              <a:t>2016年7月14日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5</a:t>
            </a:fld>
            <a:endParaRPr lang="en-US" altLang="zh-CN"/>
          </a:p>
        </p:txBody>
      </p:sp>
      <p:sp>
        <p:nvSpPr>
          <p:cNvPr id="6" name="页脚占位符 5"/>
          <p:cNvSpPr>
            <a:spLocks noGrp="1"/>
          </p:cNvSpPr>
          <p:nvPr>
            <p:ph type="ftr" sz="quarter" idx="12"/>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lftp</a:t>
            </a:r>
            <a:r>
              <a:rPr lang="zh-CN" altLang="en-US" dirty="0" smtClean="0"/>
              <a:t>简介</a:t>
            </a:r>
            <a:endParaRPr lang="zh-CN" altLang="en-US" dirty="0"/>
          </a:p>
        </p:txBody>
      </p:sp>
      <p:sp>
        <p:nvSpPr>
          <p:cNvPr id="3" name="内容占位符 2"/>
          <p:cNvSpPr>
            <a:spLocks noGrp="1"/>
          </p:cNvSpPr>
          <p:nvPr>
            <p:ph idx="1"/>
          </p:nvPr>
        </p:nvSpPr>
        <p:spPr>
          <a:xfrm>
            <a:off x="457200" y="1268760"/>
            <a:ext cx="8229600" cy="4862165"/>
          </a:xfrm>
        </p:spPr>
        <p:txBody>
          <a:bodyPr/>
          <a:lstStyle/>
          <a:p>
            <a:r>
              <a:rPr lang="en-US" altLang="zh-CN" sz="2800" dirty="0" err="1" smtClean="0"/>
              <a:t>lftp</a:t>
            </a:r>
            <a:r>
              <a:rPr lang="zh-CN" altLang="en-US" sz="2800" dirty="0" smtClean="0"/>
              <a:t>是个功能强大的字符界面文件传输工具</a:t>
            </a:r>
            <a:endParaRPr lang="en-US" altLang="zh-CN" sz="2800" dirty="0" smtClean="0"/>
          </a:p>
          <a:p>
            <a:pPr lvl="1"/>
            <a:r>
              <a:rPr lang="zh-CN" altLang="en-US" sz="2400" dirty="0" smtClean="0"/>
              <a:t>主页：</a:t>
            </a:r>
            <a:r>
              <a:rPr lang="en-US" altLang="zh-CN" sz="2400" dirty="0" smtClean="0">
                <a:hlinkClick r:id="rId2"/>
              </a:rPr>
              <a:t>http://lftp.yar.ru/</a:t>
            </a:r>
            <a:endParaRPr lang="en-US" altLang="zh-CN" sz="2400" dirty="0" smtClean="0"/>
          </a:p>
          <a:p>
            <a:pPr lvl="1"/>
            <a:r>
              <a:rPr lang="zh-CN" altLang="en-US" sz="2400" dirty="0" smtClean="0"/>
              <a:t>在</a:t>
            </a:r>
            <a:r>
              <a:rPr lang="en-US" altLang="zh-CN" sz="2400" dirty="0" smtClean="0"/>
              <a:t>RHEL/</a:t>
            </a:r>
            <a:r>
              <a:rPr lang="en-US" altLang="zh-CN" sz="2400" dirty="0" err="1" smtClean="0"/>
              <a:t>CentOS</a:t>
            </a:r>
            <a:r>
              <a:rPr lang="zh-CN" altLang="en-US" sz="2400" dirty="0" smtClean="0"/>
              <a:t>中由名为</a:t>
            </a:r>
            <a:r>
              <a:rPr lang="zh-CN" altLang="en-US" sz="2400" dirty="0" smtClean="0">
                <a:solidFill>
                  <a:schemeClr val="accent6">
                    <a:lumMod val="75000"/>
                  </a:schemeClr>
                </a:solidFill>
              </a:rPr>
              <a:t> </a:t>
            </a:r>
            <a:r>
              <a:rPr lang="en-US" altLang="zh-CN" sz="2400" dirty="0" err="1" smtClean="0">
                <a:solidFill>
                  <a:schemeClr val="accent6">
                    <a:lumMod val="75000"/>
                  </a:schemeClr>
                </a:solidFill>
              </a:rPr>
              <a:t>lftp</a:t>
            </a:r>
            <a:r>
              <a:rPr lang="zh-CN" altLang="en-US" sz="2400" dirty="0" smtClean="0">
                <a:solidFill>
                  <a:schemeClr val="accent6">
                    <a:lumMod val="75000"/>
                  </a:schemeClr>
                </a:solidFill>
              </a:rPr>
              <a:t> </a:t>
            </a:r>
            <a:r>
              <a:rPr lang="zh-CN" altLang="en-US" sz="2400" dirty="0" smtClean="0"/>
              <a:t>的</a:t>
            </a:r>
            <a:r>
              <a:rPr lang="en-US" altLang="zh-CN" sz="2400" dirty="0" smtClean="0"/>
              <a:t>RPM</a:t>
            </a:r>
            <a:r>
              <a:rPr lang="zh-CN" altLang="en-US" sz="2400" dirty="0" smtClean="0"/>
              <a:t>包提供</a:t>
            </a:r>
          </a:p>
          <a:p>
            <a:r>
              <a:rPr lang="zh-CN" altLang="en-US" sz="2800" dirty="0" smtClean="0"/>
              <a:t>功能</a:t>
            </a:r>
          </a:p>
          <a:p>
            <a:pPr lvl="1"/>
            <a:r>
              <a:rPr lang="zh-CN" altLang="en-US" sz="1800" dirty="0" smtClean="0"/>
              <a:t>支持交互式和命令行两种工作模式</a:t>
            </a:r>
          </a:p>
          <a:p>
            <a:pPr lvl="1"/>
            <a:r>
              <a:rPr lang="zh-CN" altLang="en-US" sz="1800" dirty="0" smtClean="0"/>
              <a:t>支持</a:t>
            </a:r>
            <a:r>
              <a:rPr lang="en-US" altLang="zh-CN" sz="1800" dirty="0" smtClean="0"/>
              <a:t>ftp</a:t>
            </a:r>
            <a:r>
              <a:rPr lang="zh-CN" altLang="en-US" sz="1800" dirty="0" smtClean="0"/>
              <a:t>、</a:t>
            </a:r>
            <a:r>
              <a:rPr lang="en-US" altLang="zh-CN" sz="1800" dirty="0" err="1" smtClean="0"/>
              <a:t>ftps</a:t>
            </a:r>
            <a:r>
              <a:rPr lang="zh-CN" altLang="en-US" sz="1800" dirty="0" smtClean="0"/>
              <a:t>、</a:t>
            </a:r>
            <a:r>
              <a:rPr lang="en-US" altLang="zh-CN" sz="1800" dirty="0" smtClean="0"/>
              <a:t>http</a:t>
            </a:r>
            <a:r>
              <a:rPr lang="zh-CN" altLang="en-US" sz="1800" dirty="0" smtClean="0"/>
              <a:t>、</a:t>
            </a:r>
            <a:r>
              <a:rPr lang="en-US" altLang="zh-CN" sz="1800" dirty="0" smtClean="0"/>
              <a:t>https</a:t>
            </a:r>
            <a:r>
              <a:rPr lang="zh-CN" altLang="en-US" sz="1800" dirty="0" smtClean="0"/>
              <a:t>、</a:t>
            </a:r>
            <a:r>
              <a:rPr lang="en-US" altLang="zh-CN" sz="1800" dirty="0" err="1" smtClean="0"/>
              <a:t>hftp</a:t>
            </a:r>
            <a:r>
              <a:rPr lang="zh-CN" altLang="en-US" sz="1800" dirty="0" smtClean="0"/>
              <a:t>、</a:t>
            </a:r>
            <a:r>
              <a:rPr lang="en-US" altLang="zh-CN" sz="1800" dirty="0" smtClean="0"/>
              <a:t>fish</a:t>
            </a:r>
            <a:r>
              <a:rPr lang="zh-CN" altLang="en-US" sz="1800" dirty="0" smtClean="0"/>
              <a:t>等传输协议</a:t>
            </a:r>
          </a:p>
          <a:p>
            <a:pPr lvl="1"/>
            <a:r>
              <a:rPr lang="zh-CN" altLang="en-US" sz="1800" dirty="0" smtClean="0"/>
              <a:t>支持</a:t>
            </a:r>
            <a:r>
              <a:rPr lang="en-US" altLang="zh-CN" sz="1800" dirty="0" err="1" smtClean="0"/>
              <a:t>FXP【File</a:t>
            </a:r>
            <a:r>
              <a:rPr lang="en-US" altLang="zh-CN" sz="1800" dirty="0" smtClean="0"/>
              <a:t> </a:t>
            </a:r>
            <a:r>
              <a:rPr lang="en-US" altLang="zh-CN" sz="1800" dirty="0" err="1" smtClean="0"/>
              <a:t>eXchange</a:t>
            </a:r>
            <a:r>
              <a:rPr lang="en-US" altLang="zh-CN" sz="1800" dirty="0" smtClean="0"/>
              <a:t> Protocol】</a:t>
            </a:r>
            <a:r>
              <a:rPr lang="zh-CN" altLang="en-US" sz="1800" dirty="0" smtClean="0"/>
              <a:t>（在两个</a:t>
            </a:r>
            <a:r>
              <a:rPr lang="en-US" altLang="zh-CN" sz="1800" dirty="0" smtClean="0"/>
              <a:t>FTP</a:t>
            </a:r>
            <a:r>
              <a:rPr lang="zh-CN" altLang="en-US" sz="1800" dirty="0" smtClean="0"/>
              <a:t>服务器之间传输文件）</a:t>
            </a:r>
          </a:p>
          <a:p>
            <a:pPr lvl="1"/>
            <a:r>
              <a:rPr lang="zh-CN" altLang="en-US" sz="1800" dirty="0" smtClean="0"/>
              <a:t>支持代理、支持多线程传输、支持断点续传</a:t>
            </a:r>
          </a:p>
          <a:p>
            <a:pPr lvl="1"/>
            <a:r>
              <a:rPr lang="zh-CN" altLang="en-US" sz="1800" dirty="0" smtClean="0"/>
              <a:t>支持传输队列（</a:t>
            </a:r>
            <a:r>
              <a:rPr lang="en-US" altLang="zh-CN" sz="1800" dirty="0" smtClean="0"/>
              <a:t>queue)</a:t>
            </a:r>
            <a:r>
              <a:rPr lang="zh-CN" altLang="en-US" sz="1800" dirty="0" smtClean="0"/>
              <a:t>、支持书签（</a:t>
            </a:r>
            <a:r>
              <a:rPr lang="en-US" altLang="zh-CN" sz="1800" dirty="0" smtClean="0"/>
              <a:t>bookmark</a:t>
            </a:r>
            <a:r>
              <a:rPr lang="zh-CN" altLang="en-US" sz="1800" dirty="0" smtClean="0"/>
              <a:t>）</a:t>
            </a:r>
          </a:p>
          <a:p>
            <a:pPr lvl="1"/>
            <a:r>
              <a:rPr lang="zh-CN" altLang="en-US" sz="1800" dirty="0" smtClean="0"/>
              <a:t>支持镜像（</a:t>
            </a:r>
            <a:r>
              <a:rPr lang="en-US" altLang="zh-CN" sz="1800" dirty="0" smtClean="0"/>
              <a:t>mirror</a:t>
            </a:r>
            <a:r>
              <a:rPr lang="zh-CN" altLang="en-US" sz="1800" dirty="0" smtClean="0"/>
              <a:t>）</a:t>
            </a:r>
          </a:p>
          <a:p>
            <a:pPr lvl="1"/>
            <a:r>
              <a:rPr lang="zh-CN" altLang="en-US" sz="1800" dirty="0" smtClean="0"/>
              <a:t>类似</a:t>
            </a:r>
            <a:r>
              <a:rPr lang="en-US" altLang="zh-CN" sz="1800" dirty="0" smtClean="0"/>
              <a:t>bash</a:t>
            </a:r>
            <a:r>
              <a:rPr lang="zh-CN" altLang="en-US" sz="1800" dirty="0" smtClean="0"/>
              <a:t>，提供后台命令、</a:t>
            </a:r>
            <a:r>
              <a:rPr lang="en-US" altLang="zh-CN" sz="1800" dirty="0" err="1" smtClean="0"/>
              <a:t>nohop</a:t>
            </a:r>
            <a:r>
              <a:rPr lang="zh-CN" altLang="en-US" sz="1800" dirty="0" smtClean="0"/>
              <a:t>模式、命令历史、命令别名、命令补齐、作业控制、</a:t>
            </a:r>
            <a:r>
              <a:rPr lang="en-US" altLang="zh-CN" sz="1800" dirty="0" err="1" smtClean="0"/>
              <a:t>lftp</a:t>
            </a:r>
            <a:r>
              <a:rPr lang="zh-CN" altLang="en-US" sz="1800" dirty="0" smtClean="0"/>
              <a:t>环境设置等支持。</a:t>
            </a:r>
          </a:p>
          <a:p>
            <a:pPr lvl="1"/>
            <a:r>
              <a:rPr lang="zh-CN" altLang="en-US" sz="1800" dirty="0" smtClean="0"/>
              <a:t>使用 </a:t>
            </a:r>
            <a:r>
              <a:rPr lang="en-US" altLang="zh-CN" sz="1800" dirty="0" err="1" smtClean="0"/>
              <a:t>lftpget</a:t>
            </a:r>
            <a:r>
              <a:rPr lang="en-US" altLang="zh-CN" sz="1800" dirty="0" smtClean="0"/>
              <a:t> </a:t>
            </a:r>
            <a:r>
              <a:rPr lang="zh-CN" altLang="en-US" sz="1800" dirty="0" smtClean="0"/>
              <a:t>来实现自动化传输</a:t>
            </a:r>
            <a:endParaRPr lang="zh-CN" altLang="en-US" sz="18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50</a:t>
            </a:fld>
            <a:endParaRPr lang="en-US" altLang="zh-CN"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lftp</a:t>
            </a:r>
            <a:r>
              <a:rPr lang="zh-CN" altLang="en-US" dirty="0" smtClean="0"/>
              <a:t>的交互模式</a:t>
            </a:r>
            <a:endParaRPr lang="zh-CN" altLang="en-US" dirty="0"/>
          </a:p>
        </p:txBody>
      </p:sp>
      <p:sp>
        <p:nvSpPr>
          <p:cNvPr id="3" name="内容占位符 2"/>
          <p:cNvSpPr>
            <a:spLocks noGrp="1"/>
          </p:cNvSpPr>
          <p:nvPr>
            <p:ph idx="1"/>
          </p:nvPr>
        </p:nvSpPr>
        <p:spPr>
          <a:xfrm>
            <a:off x="457200" y="1268760"/>
            <a:ext cx="8229600" cy="4862165"/>
          </a:xfrm>
        </p:spPr>
        <p:txBody>
          <a:bodyPr/>
          <a:lstStyle/>
          <a:p>
            <a:r>
              <a:rPr lang="zh-CN" altLang="en-US" dirty="0" smtClean="0"/>
              <a:t>进入</a:t>
            </a:r>
            <a:r>
              <a:rPr lang="en-US" altLang="zh-CN" dirty="0" err="1" smtClean="0"/>
              <a:t>lftp</a:t>
            </a:r>
            <a:r>
              <a:rPr lang="zh-CN" altLang="en-US" dirty="0" smtClean="0"/>
              <a:t>交互模式的命令格式</a:t>
            </a:r>
            <a:endParaRPr lang="en-US" altLang="zh-CN" dirty="0" smtClean="0"/>
          </a:p>
          <a:p>
            <a:pPr lvl="1">
              <a:buNone/>
            </a:pPr>
            <a:r>
              <a:rPr lang="fr-FR" altLang="zh-CN" dirty="0" smtClean="0">
                <a:solidFill>
                  <a:schemeClr val="accent6">
                    <a:lumMod val="75000"/>
                  </a:schemeClr>
                </a:solidFill>
              </a:rPr>
              <a:t>lftp [-p &lt;port&gt;] [-u &lt;user&gt;[,&lt;pass&gt;]] &lt;site&gt;</a:t>
            </a:r>
          </a:p>
          <a:p>
            <a:pPr lvl="1">
              <a:buNone/>
            </a:pPr>
            <a:r>
              <a:rPr lang="fr-FR" altLang="zh-CN" dirty="0" smtClean="0">
                <a:solidFill>
                  <a:schemeClr val="accent6">
                    <a:lumMod val="75000"/>
                  </a:schemeClr>
                </a:solidFill>
              </a:rPr>
              <a:t>lftp </a:t>
            </a:r>
            <a:r>
              <a:rPr lang="fr-FR" altLang="zh-CN" dirty="0" smtClean="0">
                <a:solidFill>
                  <a:srgbClr val="C00000"/>
                </a:solidFill>
              </a:rPr>
              <a:t>ftp://</a:t>
            </a:r>
            <a:r>
              <a:rPr lang="fr-FR" altLang="zh-CN" dirty="0" smtClean="0">
                <a:solidFill>
                  <a:schemeClr val="accent6">
                    <a:lumMod val="75000"/>
                  </a:schemeClr>
                </a:solidFill>
              </a:rPr>
              <a:t>[&lt;user&gt;[</a:t>
            </a:r>
            <a:r>
              <a:rPr lang="fr-FR" altLang="zh-CN" dirty="0" smtClean="0">
                <a:solidFill>
                  <a:srgbClr val="C00000"/>
                </a:solidFill>
              </a:rPr>
              <a:t>:</a:t>
            </a:r>
            <a:r>
              <a:rPr lang="fr-FR" altLang="zh-CN" dirty="0" smtClean="0">
                <a:solidFill>
                  <a:schemeClr val="accent6">
                    <a:lumMod val="75000"/>
                  </a:schemeClr>
                </a:solidFill>
              </a:rPr>
              <a:t>&lt;pass&gt;]]</a:t>
            </a:r>
            <a:r>
              <a:rPr lang="fr-FR" altLang="zh-CN" dirty="0" smtClean="0">
                <a:solidFill>
                  <a:srgbClr val="C00000"/>
                </a:solidFill>
              </a:rPr>
              <a:t>@</a:t>
            </a:r>
            <a:r>
              <a:rPr lang="fr-FR" altLang="zh-CN" dirty="0" smtClean="0">
                <a:solidFill>
                  <a:schemeClr val="accent6">
                    <a:lumMod val="75000"/>
                  </a:schemeClr>
                </a:solidFill>
              </a:rPr>
              <a:t>&lt;site&gt;</a:t>
            </a:r>
            <a:r>
              <a:rPr lang="en-US" altLang="zh-CN" dirty="0" smtClean="0">
                <a:solidFill>
                  <a:schemeClr val="accent6">
                    <a:lumMod val="75000"/>
                  </a:schemeClr>
                </a:solidFill>
              </a:rPr>
              <a:t>[:port]</a:t>
            </a:r>
          </a:p>
          <a:p>
            <a:r>
              <a:rPr lang="zh-CN" altLang="en-US" dirty="0" smtClean="0"/>
              <a:t>例如</a:t>
            </a:r>
            <a:endParaRPr lang="en-US" altLang="zh-CN" dirty="0" smtClean="0"/>
          </a:p>
          <a:p>
            <a:pPr lvl="1">
              <a:buNone/>
            </a:pPr>
            <a:r>
              <a:rPr lang="fr-FR" altLang="zh-CN" dirty="0" smtClean="0">
                <a:solidFill>
                  <a:schemeClr val="accent6">
                    <a:lumMod val="75000"/>
                  </a:schemeClr>
                </a:solidFill>
              </a:rPr>
              <a:t>$ lftp ftp.example.com</a:t>
            </a:r>
          </a:p>
          <a:p>
            <a:pPr lvl="1">
              <a:buNone/>
            </a:pPr>
            <a:r>
              <a:rPr lang="fr-FR" altLang="zh-CN" dirty="0" smtClean="0">
                <a:solidFill>
                  <a:schemeClr val="accent6">
                    <a:lumMod val="75000"/>
                  </a:schemeClr>
                </a:solidFill>
              </a:rPr>
              <a:t>$ lftp </a:t>
            </a:r>
            <a:r>
              <a:rPr lang="en-US" altLang="zh-CN" dirty="0" smtClean="0">
                <a:solidFill>
                  <a:schemeClr val="accent6">
                    <a:lumMod val="75000"/>
                  </a:schemeClr>
                </a:solidFill>
              </a:rPr>
              <a:t>-p 2021 </a:t>
            </a:r>
            <a:r>
              <a:rPr lang="fr-FR" altLang="zh-CN" dirty="0" smtClean="0">
                <a:solidFill>
                  <a:schemeClr val="accent6">
                    <a:lumMod val="75000"/>
                  </a:schemeClr>
                </a:solidFill>
              </a:rPr>
              <a:t>ftp.example.com</a:t>
            </a:r>
          </a:p>
          <a:p>
            <a:pPr lvl="1">
              <a:buNone/>
            </a:pPr>
            <a:r>
              <a:rPr lang="fr-FR" altLang="zh-CN" dirty="0" smtClean="0">
                <a:solidFill>
                  <a:schemeClr val="accent6">
                    <a:lumMod val="75000"/>
                  </a:schemeClr>
                </a:solidFill>
              </a:rPr>
              <a:t>$ lftp -u joe ftp.example.com</a:t>
            </a:r>
          </a:p>
          <a:p>
            <a:pPr lvl="1">
              <a:buNone/>
            </a:pPr>
            <a:r>
              <a:rPr lang="fr-FR" altLang="zh-CN" dirty="0" smtClean="0">
                <a:solidFill>
                  <a:schemeClr val="accent6">
                    <a:lumMod val="75000"/>
                  </a:schemeClr>
                </a:solidFill>
              </a:rPr>
              <a:t>$ lftp -u joe,joespass ftp.example.com</a:t>
            </a:r>
          </a:p>
          <a:p>
            <a:pPr lvl="1">
              <a:buNone/>
            </a:pPr>
            <a:r>
              <a:rPr lang="fr-FR" altLang="zh-CN" dirty="0" smtClean="0">
                <a:solidFill>
                  <a:schemeClr val="accent6">
                    <a:lumMod val="75000"/>
                  </a:schemeClr>
                </a:solidFill>
              </a:rPr>
              <a:t>$ lftp ftp://joe@ftp.example.com</a:t>
            </a:r>
          </a:p>
          <a:p>
            <a:pPr lvl="1">
              <a:buNone/>
            </a:pPr>
            <a:r>
              <a:rPr lang="fr-FR" altLang="zh-CN" dirty="0" smtClean="0">
                <a:solidFill>
                  <a:schemeClr val="accent6">
                    <a:lumMod val="75000"/>
                  </a:schemeClr>
                </a:solidFill>
              </a:rPr>
              <a:t>$ lftp ftp://joe:joespass@ftp.example.com</a:t>
            </a: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51</a:t>
            </a:fld>
            <a:endParaRPr lang="en-US" altLang="zh-CN"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lftp</a:t>
            </a:r>
            <a:r>
              <a:rPr lang="zh-CN" altLang="en-US" dirty="0" smtClean="0"/>
              <a:t>的交互子命令</a:t>
            </a:r>
            <a:endParaRPr lang="zh-CN" altLang="en-US" dirty="0"/>
          </a:p>
        </p:txBody>
      </p:sp>
      <p:sp>
        <p:nvSpPr>
          <p:cNvPr id="3" name="内容占位符 2"/>
          <p:cNvSpPr>
            <a:spLocks noGrp="1"/>
          </p:cNvSpPr>
          <p:nvPr>
            <p:ph idx="1"/>
          </p:nvPr>
        </p:nvSpPr>
        <p:spPr/>
        <p:txBody>
          <a:bodyPr/>
          <a:lstStyle/>
          <a:p>
            <a:r>
              <a:rPr lang="en-US" altLang="zh-CN" dirty="0" err="1" smtClean="0"/>
              <a:t>lftp</a:t>
            </a:r>
            <a:r>
              <a:rPr lang="zh-CN" altLang="en-US" dirty="0" smtClean="0"/>
              <a:t>支持传统</a:t>
            </a:r>
            <a:r>
              <a:rPr lang="en-US" altLang="zh-CN" dirty="0" smtClean="0"/>
              <a:t>ftp</a:t>
            </a:r>
            <a:r>
              <a:rPr lang="zh-CN" altLang="en-US" dirty="0" smtClean="0"/>
              <a:t>的所有子命令</a:t>
            </a:r>
            <a:endParaRPr lang="en-US" altLang="zh-CN" dirty="0" smtClean="0"/>
          </a:p>
          <a:p>
            <a:r>
              <a:rPr lang="en-US" altLang="zh-CN" dirty="0" err="1" smtClean="0"/>
              <a:t>lftp</a:t>
            </a:r>
            <a:r>
              <a:rPr lang="zh-CN" altLang="en-US" dirty="0" smtClean="0"/>
              <a:t>还支持如下子命令（常用的）</a:t>
            </a:r>
            <a:endParaRPr lang="en-US" altLang="zh-CN" dirty="0" smtClean="0"/>
          </a:p>
          <a:p>
            <a:pPr lvl="1"/>
            <a:r>
              <a:rPr lang="en-US" altLang="zh-CN" dirty="0" smtClean="0">
                <a:solidFill>
                  <a:schemeClr val="accent6">
                    <a:lumMod val="75000"/>
                  </a:schemeClr>
                </a:solidFill>
              </a:rPr>
              <a:t>help &lt;</a:t>
            </a:r>
            <a:r>
              <a:rPr lang="en-US" altLang="zh-CN" dirty="0" err="1" smtClean="0">
                <a:solidFill>
                  <a:schemeClr val="accent6">
                    <a:lumMod val="75000"/>
                  </a:schemeClr>
                </a:solidFill>
              </a:rPr>
              <a:t>cmd</a:t>
            </a:r>
            <a:r>
              <a:rPr lang="en-US" altLang="zh-CN" dirty="0" smtClean="0">
                <a:solidFill>
                  <a:schemeClr val="accent6">
                    <a:lumMod val="75000"/>
                  </a:schemeClr>
                </a:solidFill>
              </a:rPr>
              <a:t>&gt;</a:t>
            </a:r>
            <a:r>
              <a:rPr lang="zh-CN" altLang="en-US" dirty="0" smtClean="0"/>
              <a:t>：显示指定子命令的帮助信息</a:t>
            </a:r>
            <a:endParaRPr lang="en-US" altLang="zh-CN" dirty="0" smtClean="0"/>
          </a:p>
          <a:p>
            <a:pPr lvl="1"/>
            <a:r>
              <a:rPr lang="en-US" altLang="zh-CN" dirty="0" smtClean="0">
                <a:solidFill>
                  <a:schemeClr val="accent6">
                    <a:lumMod val="75000"/>
                  </a:schemeClr>
                </a:solidFill>
              </a:rPr>
              <a:t>get/put/</a:t>
            </a:r>
            <a:r>
              <a:rPr lang="en-US" altLang="zh-CN" dirty="0" err="1" smtClean="0">
                <a:solidFill>
                  <a:schemeClr val="accent6">
                    <a:lumMod val="75000"/>
                  </a:schemeClr>
                </a:solidFill>
              </a:rPr>
              <a:t>mget</a:t>
            </a:r>
            <a:r>
              <a:rPr lang="en-US" altLang="zh-CN" dirty="0" smtClean="0">
                <a:solidFill>
                  <a:schemeClr val="accent6">
                    <a:lumMod val="75000"/>
                  </a:schemeClr>
                </a:solidFill>
              </a:rPr>
              <a:t>/</a:t>
            </a:r>
            <a:r>
              <a:rPr lang="en-US" altLang="zh-CN" dirty="0" err="1" smtClean="0">
                <a:solidFill>
                  <a:schemeClr val="accent6">
                    <a:lumMod val="75000"/>
                  </a:schemeClr>
                </a:solidFill>
              </a:rPr>
              <a:t>mput</a:t>
            </a:r>
            <a:r>
              <a:rPr lang="zh-CN" altLang="en-US" dirty="0" smtClean="0"/>
              <a:t>：比传统</a:t>
            </a:r>
            <a:r>
              <a:rPr lang="en-US" altLang="zh-CN" dirty="0" smtClean="0"/>
              <a:t>ftp</a:t>
            </a:r>
            <a:r>
              <a:rPr lang="zh-CN" altLang="en-US" dirty="0" smtClean="0"/>
              <a:t>提供更多的选项</a:t>
            </a:r>
            <a:endParaRPr lang="en-US" altLang="zh-CN" dirty="0" smtClean="0"/>
          </a:p>
          <a:p>
            <a:pPr lvl="1"/>
            <a:r>
              <a:rPr lang="en-US" altLang="zh-CN" dirty="0" err="1" smtClean="0">
                <a:solidFill>
                  <a:schemeClr val="accent6">
                    <a:lumMod val="75000"/>
                  </a:schemeClr>
                </a:solidFill>
              </a:rPr>
              <a:t>pget</a:t>
            </a:r>
            <a:r>
              <a:rPr lang="zh-CN" altLang="en-US" dirty="0" smtClean="0"/>
              <a:t>：多线程下载</a:t>
            </a:r>
            <a:endParaRPr lang="en-US" altLang="zh-CN" dirty="0" smtClean="0"/>
          </a:p>
          <a:p>
            <a:pPr lvl="1"/>
            <a:r>
              <a:rPr lang="en-US" altLang="zh-CN" dirty="0" err="1" smtClean="0">
                <a:solidFill>
                  <a:schemeClr val="accent6">
                    <a:lumMod val="75000"/>
                  </a:schemeClr>
                </a:solidFill>
              </a:rPr>
              <a:t>reget</a:t>
            </a:r>
            <a:r>
              <a:rPr lang="en-US" altLang="zh-CN" dirty="0" smtClean="0">
                <a:solidFill>
                  <a:schemeClr val="accent6">
                    <a:lumMod val="75000"/>
                  </a:schemeClr>
                </a:solidFill>
              </a:rPr>
              <a:t>/</a:t>
            </a:r>
            <a:r>
              <a:rPr lang="en-US" altLang="zh-CN" dirty="0" err="1" smtClean="0">
                <a:solidFill>
                  <a:schemeClr val="accent6">
                    <a:lumMod val="75000"/>
                  </a:schemeClr>
                </a:solidFill>
              </a:rPr>
              <a:t>reput</a:t>
            </a:r>
            <a:r>
              <a:rPr lang="zh-CN" altLang="en-US" dirty="0" smtClean="0"/>
              <a:t>：续传，等效于 </a:t>
            </a:r>
            <a:r>
              <a:rPr lang="en-US" altLang="zh-CN" dirty="0" smtClean="0"/>
              <a:t>get/put </a:t>
            </a:r>
            <a:r>
              <a:rPr lang="zh-CN" altLang="en-US" dirty="0" smtClean="0"/>
              <a:t>的 </a:t>
            </a:r>
            <a:r>
              <a:rPr lang="en-US" altLang="zh-CN" dirty="0" smtClean="0"/>
              <a:t>–c </a:t>
            </a:r>
            <a:r>
              <a:rPr lang="zh-CN" altLang="en-US" dirty="0" smtClean="0"/>
              <a:t>选项</a:t>
            </a:r>
            <a:endParaRPr lang="en-US" altLang="zh-CN" dirty="0" smtClean="0"/>
          </a:p>
          <a:p>
            <a:pPr lvl="1"/>
            <a:r>
              <a:rPr lang="en-US" altLang="zh-CN" dirty="0" smtClean="0">
                <a:solidFill>
                  <a:schemeClr val="accent6">
                    <a:lumMod val="75000"/>
                  </a:schemeClr>
                </a:solidFill>
              </a:rPr>
              <a:t>mirror</a:t>
            </a:r>
            <a:r>
              <a:rPr lang="zh-CN" altLang="en-US" dirty="0" smtClean="0"/>
              <a:t>：镜像站点目录</a:t>
            </a:r>
            <a:endParaRPr lang="en-US" altLang="zh-CN" dirty="0" smtClean="0"/>
          </a:p>
          <a:p>
            <a:pPr lvl="1"/>
            <a:r>
              <a:rPr lang="en-US" altLang="zh-CN" dirty="0" smtClean="0">
                <a:solidFill>
                  <a:schemeClr val="accent6">
                    <a:lumMod val="75000"/>
                  </a:schemeClr>
                </a:solidFill>
              </a:rPr>
              <a:t>open/close</a:t>
            </a:r>
            <a:r>
              <a:rPr lang="zh-CN" altLang="en-US" dirty="0" smtClean="0"/>
              <a:t>：开始</a:t>
            </a:r>
            <a:r>
              <a:rPr lang="en-US" altLang="zh-CN" dirty="0" smtClean="0"/>
              <a:t>/</a:t>
            </a:r>
            <a:r>
              <a:rPr lang="zh-CN" altLang="en-US" dirty="0" smtClean="0"/>
              <a:t>关闭一个</a:t>
            </a:r>
            <a:r>
              <a:rPr lang="en-US" altLang="zh-CN" dirty="0" smtClean="0"/>
              <a:t>FTP</a:t>
            </a:r>
            <a:r>
              <a:rPr lang="zh-CN" altLang="en-US" dirty="0" smtClean="0"/>
              <a:t>连接</a:t>
            </a:r>
            <a:endParaRPr lang="en-US" altLang="zh-CN" dirty="0" smtClean="0"/>
          </a:p>
          <a:p>
            <a:pPr lvl="1"/>
            <a:r>
              <a:rPr lang="en-US" altLang="zh-CN" dirty="0" smtClean="0">
                <a:solidFill>
                  <a:schemeClr val="accent6">
                    <a:lumMod val="75000"/>
                  </a:schemeClr>
                </a:solidFill>
              </a:rPr>
              <a:t>set</a:t>
            </a:r>
            <a:r>
              <a:rPr lang="zh-CN" altLang="en-US" dirty="0" smtClean="0"/>
              <a:t>：设置</a:t>
            </a:r>
            <a:r>
              <a:rPr lang="en-US" altLang="zh-CN" dirty="0" err="1" smtClean="0"/>
              <a:t>lftp</a:t>
            </a:r>
            <a:r>
              <a:rPr lang="zh-CN" altLang="en-US" dirty="0" smtClean="0"/>
              <a:t>的环境参数</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52</a:t>
            </a:fld>
            <a:endParaRPr lang="en-US" altLang="zh-CN"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lftp</a:t>
            </a:r>
            <a:r>
              <a:rPr lang="zh-CN" altLang="en-US" dirty="0" smtClean="0"/>
              <a:t>的交互子命令</a:t>
            </a:r>
            <a:r>
              <a:rPr lang="en-US" altLang="zh-CN" dirty="0" smtClean="0"/>
              <a:t/>
            </a:r>
            <a:br>
              <a:rPr lang="en-US" altLang="zh-CN" dirty="0" smtClean="0"/>
            </a:br>
            <a:r>
              <a:rPr lang="en-US" altLang="zh-CN" dirty="0" smtClean="0"/>
              <a:t>—— get/put</a:t>
            </a:r>
            <a:endParaRPr lang="zh-CN" altLang="en-US" dirty="0"/>
          </a:p>
        </p:txBody>
      </p:sp>
      <p:sp>
        <p:nvSpPr>
          <p:cNvPr id="3" name="内容占位符 2"/>
          <p:cNvSpPr>
            <a:spLocks noGrp="1"/>
          </p:cNvSpPr>
          <p:nvPr>
            <p:ph idx="1"/>
          </p:nvPr>
        </p:nvSpPr>
        <p:spPr>
          <a:xfrm>
            <a:off x="457200" y="1772816"/>
            <a:ext cx="8229600" cy="4358109"/>
          </a:xfrm>
        </p:spPr>
        <p:txBody>
          <a:bodyPr/>
          <a:lstStyle/>
          <a:p>
            <a:r>
              <a:rPr lang="zh-CN" altLang="en-US" dirty="0" smtClean="0"/>
              <a:t>格式</a:t>
            </a:r>
            <a:endParaRPr lang="en-US" altLang="zh-CN" dirty="0" smtClean="0"/>
          </a:p>
          <a:p>
            <a:pPr lvl="1"/>
            <a:r>
              <a:rPr lang="pt-BR" altLang="zh-CN" sz="2400" dirty="0" smtClean="0">
                <a:solidFill>
                  <a:schemeClr val="accent6">
                    <a:lumMod val="75000"/>
                  </a:schemeClr>
                </a:solidFill>
              </a:rPr>
              <a:t>get [-E] [-a] [-c] [-O base] rfile [-o lfile]</a:t>
            </a:r>
          </a:p>
          <a:p>
            <a:pPr lvl="1"/>
            <a:r>
              <a:rPr lang="pt-BR" altLang="zh-CN" sz="2400" dirty="0" smtClean="0">
                <a:solidFill>
                  <a:schemeClr val="accent6">
                    <a:lumMod val="75000"/>
                  </a:schemeClr>
                </a:solidFill>
              </a:rPr>
              <a:t>put [-E] [-a] [-c] [-O base] lfile [-o rfile]</a:t>
            </a:r>
          </a:p>
          <a:p>
            <a:r>
              <a:rPr lang="zh-CN" altLang="en-US" dirty="0" smtClean="0"/>
              <a:t>选项</a:t>
            </a:r>
            <a:endParaRPr lang="en-US" altLang="zh-CN" dirty="0" smtClean="0"/>
          </a:p>
          <a:p>
            <a:pPr lvl="1"/>
            <a:r>
              <a:rPr lang="en-US" altLang="zh-CN" sz="2400" dirty="0" smtClean="0"/>
              <a:t>-E</a:t>
            </a:r>
            <a:r>
              <a:rPr lang="zh-CN" altLang="en-US" sz="2400" dirty="0" smtClean="0"/>
              <a:t>：传输完毕删除源文件</a:t>
            </a:r>
            <a:endParaRPr lang="en-US" altLang="zh-CN" sz="2400" dirty="0" smtClean="0"/>
          </a:p>
          <a:p>
            <a:pPr lvl="1"/>
            <a:r>
              <a:rPr lang="en-US" altLang="zh-CN" sz="2400" dirty="0" smtClean="0"/>
              <a:t>-a</a:t>
            </a:r>
            <a:r>
              <a:rPr lang="zh-CN" altLang="en-US" sz="2400" dirty="0" smtClean="0"/>
              <a:t>：使用</a:t>
            </a:r>
            <a:r>
              <a:rPr lang="en-US" altLang="zh-CN" sz="2400" dirty="0" err="1" smtClean="0"/>
              <a:t>ASCii</a:t>
            </a:r>
            <a:r>
              <a:rPr lang="zh-CN" altLang="en-US" sz="2400" dirty="0" smtClean="0"/>
              <a:t>模式传输（默认使用</a:t>
            </a:r>
            <a:r>
              <a:rPr lang="en-US" altLang="zh-CN" sz="2400" dirty="0" err="1" smtClean="0"/>
              <a:t>BINary</a:t>
            </a:r>
            <a:r>
              <a:rPr lang="zh-CN" altLang="en-US" sz="2400" dirty="0" smtClean="0"/>
              <a:t>模式）</a:t>
            </a:r>
            <a:endParaRPr lang="en-US" altLang="zh-CN" sz="2400" dirty="0" smtClean="0"/>
          </a:p>
          <a:p>
            <a:pPr lvl="1"/>
            <a:r>
              <a:rPr lang="en-US" altLang="zh-CN" sz="2400" dirty="0" smtClean="0"/>
              <a:t>-c</a:t>
            </a:r>
            <a:r>
              <a:rPr lang="zh-CN" altLang="en-US" sz="2400" dirty="0" smtClean="0"/>
              <a:t>：续传（</a:t>
            </a:r>
            <a:r>
              <a:rPr lang="en-US" altLang="zh-CN" sz="2400" dirty="0" smtClean="0"/>
              <a:t>continue</a:t>
            </a:r>
            <a:r>
              <a:rPr lang="zh-CN" altLang="en-US" sz="2400" dirty="0" smtClean="0"/>
              <a:t>）</a:t>
            </a:r>
            <a:endParaRPr lang="en-US" altLang="zh-CN" sz="2400" dirty="0" smtClean="0"/>
          </a:p>
          <a:p>
            <a:pPr lvl="1"/>
            <a:r>
              <a:rPr lang="en-US" altLang="zh-CN" sz="2400" dirty="0" smtClean="0"/>
              <a:t>-O base</a:t>
            </a:r>
            <a:r>
              <a:rPr lang="zh-CN" altLang="en-US" sz="2400" dirty="0" smtClean="0"/>
              <a:t>：指定目标文件存放的目录或指定的</a:t>
            </a:r>
            <a:r>
              <a:rPr lang="en-US" altLang="zh-CN" sz="2400" dirty="0" smtClean="0"/>
              <a:t>URL</a:t>
            </a:r>
          </a:p>
          <a:p>
            <a:pPr lvl="1"/>
            <a:r>
              <a:rPr lang="en-US" altLang="zh-CN" sz="2400" dirty="0" smtClean="0"/>
              <a:t>-o</a:t>
            </a:r>
            <a:r>
              <a:rPr lang="zh-CN" altLang="en-US" sz="2400" dirty="0" smtClean="0"/>
              <a:t>：指定目标文件的名字或</a:t>
            </a:r>
            <a:r>
              <a:rPr lang="en-US" altLang="zh-CN" sz="2400" dirty="0" smtClean="0"/>
              <a:t>URL</a:t>
            </a:r>
            <a:r>
              <a:rPr lang="zh-CN" altLang="en-US" sz="2400" dirty="0" smtClean="0"/>
              <a:t>（用于传输后改名存储）</a:t>
            </a:r>
            <a:endParaRPr lang="en-US" altLang="zh-CN" sz="2400" dirty="0" smtClean="0"/>
          </a:p>
          <a:p>
            <a:pPr lvl="1"/>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53</a:t>
            </a:fld>
            <a:endParaRPr lang="en-US" altLang="zh-CN"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lftp</a:t>
            </a:r>
            <a:r>
              <a:rPr lang="zh-CN" altLang="en-US" dirty="0" smtClean="0"/>
              <a:t>的交互子命令</a:t>
            </a:r>
            <a:r>
              <a:rPr lang="en-US" altLang="zh-CN" dirty="0" smtClean="0"/>
              <a:t/>
            </a:r>
            <a:br>
              <a:rPr lang="en-US" altLang="zh-CN" dirty="0" smtClean="0"/>
            </a:br>
            <a:r>
              <a:rPr lang="en-US" altLang="zh-CN" dirty="0" smtClean="0"/>
              <a:t>—— get/put </a:t>
            </a:r>
            <a:r>
              <a:rPr lang="zh-CN" altLang="en-US" dirty="0" smtClean="0"/>
              <a:t>举例</a:t>
            </a:r>
            <a:endParaRPr lang="zh-CN" altLang="en-US" dirty="0"/>
          </a:p>
        </p:txBody>
      </p:sp>
      <p:sp>
        <p:nvSpPr>
          <p:cNvPr id="3" name="内容占位符 2"/>
          <p:cNvSpPr>
            <a:spLocks noGrp="1"/>
          </p:cNvSpPr>
          <p:nvPr>
            <p:ph idx="1"/>
          </p:nvPr>
        </p:nvSpPr>
        <p:spPr>
          <a:xfrm>
            <a:off x="395536" y="1700808"/>
            <a:ext cx="8280920" cy="4430117"/>
          </a:xfrm>
        </p:spPr>
        <p:txBody>
          <a:bodyPr/>
          <a:lstStyle/>
          <a:p>
            <a:pPr>
              <a:buNone/>
            </a:pPr>
            <a:r>
              <a:rPr lang="en-US" altLang="zh-CN" sz="2000" dirty="0" smtClean="0"/>
              <a:t>&gt; get README</a:t>
            </a:r>
          </a:p>
          <a:p>
            <a:pPr>
              <a:buNone/>
            </a:pPr>
            <a:r>
              <a:rPr lang="en-US" altLang="zh-CN" sz="2000" dirty="0" smtClean="0"/>
              <a:t>&gt; get README -o </a:t>
            </a:r>
            <a:r>
              <a:rPr lang="en-US" altLang="zh-CN" sz="2000" dirty="0" err="1" smtClean="0"/>
              <a:t>centos.README</a:t>
            </a:r>
            <a:endParaRPr lang="en-US" altLang="zh-CN" sz="2000" dirty="0" smtClean="0"/>
          </a:p>
          <a:p>
            <a:pPr>
              <a:buNone/>
            </a:pPr>
            <a:r>
              <a:rPr lang="en-US" altLang="zh-CN" sz="2000" dirty="0" smtClean="0"/>
              <a:t>&gt; get README </a:t>
            </a:r>
            <a:r>
              <a:rPr lang="en-US" altLang="zh-CN" sz="2000" dirty="0" err="1" smtClean="0"/>
              <a:t>centos.mirrors</a:t>
            </a:r>
            <a:endParaRPr lang="en-US" altLang="zh-CN" sz="2000" dirty="0" smtClean="0"/>
          </a:p>
          <a:p>
            <a:pPr>
              <a:buNone/>
            </a:pPr>
            <a:r>
              <a:rPr lang="en-US" altLang="zh-CN" sz="2000" dirty="0" smtClean="0"/>
              <a:t>&gt; get README -o </a:t>
            </a:r>
            <a:r>
              <a:rPr lang="en-US" altLang="zh-CN" sz="2000" dirty="0" err="1" smtClean="0"/>
              <a:t>centos.README</a:t>
            </a:r>
            <a:r>
              <a:rPr lang="en-US" altLang="zh-CN" sz="2000" dirty="0" smtClean="0"/>
              <a:t> </a:t>
            </a:r>
            <a:r>
              <a:rPr lang="en-US" altLang="zh-CN" sz="2000" dirty="0" err="1" smtClean="0"/>
              <a:t>README.mirrors</a:t>
            </a:r>
            <a:r>
              <a:rPr lang="en-US" altLang="zh-CN" sz="2000" dirty="0" smtClean="0"/>
              <a:t> -o </a:t>
            </a:r>
            <a:r>
              <a:rPr lang="en-US" altLang="zh-CN" sz="2000" dirty="0" err="1" smtClean="0"/>
              <a:t>centos.mirrors</a:t>
            </a:r>
            <a:endParaRPr lang="en-US" altLang="zh-CN" sz="2000" dirty="0" smtClean="0"/>
          </a:p>
          <a:p>
            <a:pPr>
              <a:buNone/>
            </a:pPr>
            <a:r>
              <a:rPr lang="en-US" altLang="zh-CN" sz="2000" dirty="0" smtClean="0"/>
              <a:t>&gt; get README -o ftp://some.host.org/centos.README</a:t>
            </a:r>
          </a:p>
          <a:p>
            <a:pPr>
              <a:buNone/>
            </a:pPr>
            <a:r>
              <a:rPr lang="en-US" altLang="zh-CN" sz="2000" dirty="0" smtClean="0"/>
              <a:t>&gt; get README -o ftp://some.host.org/centos-dir/</a:t>
            </a:r>
          </a:p>
          <a:p>
            <a:pPr>
              <a:buNone/>
            </a:pPr>
            <a:r>
              <a:rPr lang="en-US" altLang="zh-CN" sz="2000" dirty="0" smtClean="0">
                <a:solidFill>
                  <a:srgbClr val="002060"/>
                </a:solidFill>
              </a:rPr>
              <a:t>&gt; get ftp://site1/pub/file  -o ftp://site2/incoming/file1</a:t>
            </a:r>
          </a:p>
          <a:p>
            <a:pPr>
              <a:buNone/>
            </a:pPr>
            <a:r>
              <a:rPr lang="en-US" altLang="zh-CN" sz="2000" dirty="0" smtClean="0">
                <a:solidFill>
                  <a:srgbClr val="002060"/>
                </a:solidFill>
              </a:rPr>
              <a:t>&gt; get -O ftp://site1/pub/  file1 file2</a:t>
            </a:r>
          </a:p>
          <a:p>
            <a:pPr>
              <a:buNone/>
            </a:pPr>
            <a:endParaRPr lang="en-US" altLang="zh-CN" sz="2000" dirty="0" smtClean="0"/>
          </a:p>
          <a:p>
            <a:pPr>
              <a:buNone/>
            </a:pPr>
            <a:r>
              <a:rPr lang="en-US" altLang="zh-CN" sz="2000" dirty="0" smtClean="0"/>
              <a:t>&gt; put README</a:t>
            </a:r>
          </a:p>
          <a:p>
            <a:pPr>
              <a:buNone/>
            </a:pPr>
            <a:r>
              <a:rPr lang="en-US" altLang="zh-CN" sz="2000" dirty="0" smtClean="0"/>
              <a:t>&gt; put README </a:t>
            </a:r>
            <a:r>
              <a:rPr lang="en-US" altLang="zh-CN" sz="2000" dirty="0" err="1" smtClean="0"/>
              <a:t>centos.mirrors</a:t>
            </a:r>
            <a:endParaRPr lang="en-US" altLang="zh-CN" sz="2000" dirty="0" smtClean="0"/>
          </a:p>
          <a:p>
            <a:pPr>
              <a:buNone/>
            </a:pPr>
            <a:r>
              <a:rPr lang="en-US" altLang="zh-CN" sz="2000" dirty="0" smtClean="0"/>
              <a:t>&gt; put ftp://site1/pub/file</a:t>
            </a: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54</a:t>
            </a:fld>
            <a:endParaRPr lang="en-US" altLang="zh-CN"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lftp</a:t>
            </a:r>
            <a:r>
              <a:rPr lang="zh-CN" altLang="en-US" dirty="0" smtClean="0"/>
              <a:t>的交互子命令</a:t>
            </a:r>
            <a:r>
              <a:rPr lang="en-US" altLang="zh-CN" dirty="0" smtClean="0"/>
              <a:t/>
            </a:r>
            <a:br>
              <a:rPr lang="en-US" altLang="zh-CN" dirty="0" smtClean="0"/>
            </a:br>
            <a:r>
              <a:rPr lang="en-US" altLang="zh-CN" dirty="0" smtClean="0"/>
              <a:t>——</a:t>
            </a:r>
            <a:r>
              <a:rPr lang="en-US" altLang="zh-CN" dirty="0" err="1" smtClean="0"/>
              <a:t>mget</a:t>
            </a:r>
            <a:r>
              <a:rPr lang="en-US" altLang="zh-CN" dirty="0" smtClean="0"/>
              <a:t>/</a:t>
            </a:r>
            <a:r>
              <a:rPr lang="en-US" altLang="zh-CN" dirty="0" err="1" smtClean="0"/>
              <a:t>mput</a:t>
            </a:r>
            <a:endParaRPr lang="zh-CN" altLang="en-US" dirty="0"/>
          </a:p>
        </p:txBody>
      </p:sp>
      <p:sp>
        <p:nvSpPr>
          <p:cNvPr id="3" name="内容占位符 2"/>
          <p:cNvSpPr>
            <a:spLocks noGrp="1"/>
          </p:cNvSpPr>
          <p:nvPr>
            <p:ph idx="1"/>
          </p:nvPr>
        </p:nvSpPr>
        <p:spPr/>
        <p:txBody>
          <a:bodyPr/>
          <a:lstStyle/>
          <a:p>
            <a:r>
              <a:rPr lang="zh-CN" altLang="en-US" dirty="0" smtClean="0"/>
              <a:t>格式</a:t>
            </a:r>
            <a:endParaRPr lang="en-US" altLang="zh-CN" dirty="0" smtClean="0"/>
          </a:p>
          <a:p>
            <a:pPr lvl="1"/>
            <a:r>
              <a:rPr lang="pt-BR" altLang="zh-CN" sz="2400" dirty="0" smtClean="0">
                <a:solidFill>
                  <a:schemeClr val="accent6">
                    <a:lumMod val="75000"/>
                  </a:schemeClr>
                </a:solidFill>
              </a:rPr>
              <a:t>mget [-c] [-d] [-a] [-E] [-O base] files</a:t>
            </a:r>
          </a:p>
          <a:p>
            <a:pPr lvl="1"/>
            <a:r>
              <a:rPr lang="pt-BR" altLang="zh-CN" sz="2400" dirty="0" smtClean="0">
                <a:solidFill>
                  <a:schemeClr val="accent6">
                    <a:lumMod val="75000"/>
                  </a:schemeClr>
                </a:solidFill>
              </a:rPr>
              <a:t>mput [-c] [-d] [-a] [-E] [-O base] files</a:t>
            </a:r>
            <a:endParaRPr lang="en-US" altLang="zh-CN" sz="2400" dirty="0" smtClean="0">
              <a:solidFill>
                <a:schemeClr val="accent6">
                  <a:lumMod val="75000"/>
                </a:schemeClr>
              </a:solidFill>
            </a:endParaRPr>
          </a:p>
          <a:p>
            <a:r>
              <a:rPr lang="zh-CN" altLang="en-US" dirty="0" smtClean="0"/>
              <a:t>选项</a:t>
            </a:r>
            <a:endParaRPr lang="en-US" altLang="zh-CN" dirty="0" smtClean="0"/>
          </a:p>
          <a:p>
            <a:pPr lvl="1"/>
            <a:r>
              <a:rPr lang="en-US" altLang="zh-CN" sz="2400" dirty="0" smtClean="0"/>
              <a:t>-c</a:t>
            </a:r>
            <a:r>
              <a:rPr lang="zh-CN" altLang="en-US" sz="2400" dirty="0" smtClean="0"/>
              <a:t>：续传（</a:t>
            </a:r>
            <a:r>
              <a:rPr lang="en-US" altLang="zh-CN" sz="2400" dirty="0" smtClean="0"/>
              <a:t>continue</a:t>
            </a:r>
            <a:r>
              <a:rPr lang="zh-CN" altLang="en-US" sz="2400" dirty="0" smtClean="0"/>
              <a:t>）</a:t>
            </a:r>
            <a:endParaRPr lang="en-US" altLang="zh-CN" sz="2400" dirty="0" smtClean="0"/>
          </a:p>
          <a:p>
            <a:pPr lvl="1"/>
            <a:r>
              <a:rPr lang="en-US" altLang="zh-CN" sz="2400" dirty="0" smtClean="0"/>
              <a:t>-d</a:t>
            </a:r>
            <a:r>
              <a:rPr lang="zh-CN" altLang="en-US" sz="2400" dirty="0" smtClean="0"/>
              <a:t>：创建与被传输文件同名的目录，并将目标文件存入该目录而非当前目录</a:t>
            </a:r>
            <a:endParaRPr lang="en-US" altLang="zh-CN" sz="2400" dirty="0" smtClean="0"/>
          </a:p>
          <a:p>
            <a:pPr lvl="1"/>
            <a:r>
              <a:rPr lang="en-US" altLang="zh-CN" sz="2400" dirty="0" smtClean="0"/>
              <a:t>-E</a:t>
            </a:r>
            <a:r>
              <a:rPr lang="zh-CN" altLang="en-US" sz="2400" dirty="0" smtClean="0"/>
              <a:t>：传输完毕删除源文件</a:t>
            </a:r>
            <a:endParaRPr lang="en-US" altLang="zh-CN" sz="2400" dirty="0" smtClean="0"/>
          </a:p>
          <a:p>
            <a:pPr lvl="1"/>
            <a:r>
              <a:rPr lang="en-US" altLang="zh-CN" sz="2400" dirty="0" smtClean="0"/>
              <a:t>-a</a:t>
            </a:r>
            <a:r>
              <a:rPr lang="zh-CN" altLang="en-US" sz="2400" dirty="0" smtClean="0"/>
              <a:t>：使用</a:t>
            </a:r>
            <a:r>
              <a:rPr lang="en-US" altLang="zh-CN" sz="2400" dirty="0" err="1" smtClean="0"/>
              <a:t>ASCii</a:t>
            </a:r>
            <a:r>
              <a:rPr lang="zh-CN" altLang="en-US" sz="2400" dirty="0" smtClean="0"/>
              <a:t>模式传输（默认使用</a:t>
            </a:r>
            <a:r>
              <a:rPr lang="en-US" altLang="zh-CN" sz="2400" dirty="0" err="1" smtClean="0"/>
              <a:t>BINary</a:t>
            </a:r>
            <a:r>
              <a:rPr lang="zh-CN" altLang="en-US" sz="2400" dirty="0" smtClean="0"/>
              <a:t>模式）</a:t>
            </a:r>
            <a:endParaRPr lang="en-US" altLang="zh-CN" sz="2400" dirty="0" smtClean="0"/>
          </a:p>
          <a:p>
            <a:pPr lvl="1"/>
            <a:r>
              <a:rPr lang="en-US" altLang="zh-CN" sz="2400" dirty="0" smtClean="0"/>
              <a:t>-O base</a:t>
            </a:r>
            <a:r>
              <a:rPr lang="zh-CN" altLang="en-US" sz="2400" dirty="0" smtClean="0"/>
              <a:t>：指定目标文件存放的目录或指定的</a:t>
            </a:r>
            <a:r>
              <a:rPr lang="en-US" altLang="zh-CN" sz="2400" dirty="0" smtClean="0"/>
              <a:t>URL</a:t>
            </a: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55</a:t>
            </a:fld>
            <a:endParaRPr lang="en-US" altLang="zh-CN"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lftp</a:t>
            </a:r>
            <a:r>
              <a:rPr lang="zh-CN" altLang="en-US" dirty="0" smtClean="0"/>
              <a:t>的交互子命令</a:t>
            </a:r>
            <a:r>
              <a:rPr lang="en-US" altLang="zh-CN" dirty="0" smtClean="0"/>
              <a:t/>
            </a:r>
            <a:br>
              <a:rPr lang="en-US" altLang="zh-CN" dirty="0" smtClean="0"/>
            </a:br>
            <a:r>
              <a:rPr lang="en-US" altLang="zh-CN" dirty="0" smtClean="0"/>
              <a:t>—— </a:t>
            </a:r>
            <a:r>
              <a:rPr lang="en-US" altLang="zh-CN" dirty="0" err="1" smtClean="0"/>
              <a:t>mget</a:t>
            </a:r>
            <a:r>
              <a:rPr lang="en-US" altLang="zh-CN" dirty="0" smtClean="0"/>
              <a:t>/</a:t>
            </a:r>
            <a:r>
              <a:rPr lang="en-US" altLang="zh-CN" dirty="0" err="1" smtClean="0"/>
              <a:t>mput</a:t>
            </a:r>
            <a:r>
              <a:rPr lang="en-US" altLang="zh-CN" dirty="0" smtClean="0"/>
              <a:t> </a:t>
            </a:r>
            <a:r>
              <a:rPr lang="zh-CN" altLang="en-US" dirty="0" smtClean="0"/>
              <a:t>举例</a:t>
            </a:r>
            <a:endParaRPr lang="zh-CN" altLang="en-US" dirty="0"/>
          </a:p>
        </p:txBody>
      </p:sp>
      <p:sp>
        <p:nvSpPr>
          <p:cNvPr id="3" name="内容占位符 2"/>
          <p:cNvSpPr>
            <a:spLocks noGrp="1"/>
          </p:cNvSpPr>
          <p:nvPr>
            <p:ph idx="1"/>
          </p:nvPr>
        </p:nvSpPr>
        <p:spPr>
          <a:xfrm>
            <a:off x="457200" y="1988840"/>
            <a:ext cx="8229600" cy="4142085"/>
          </a:xfrm>
        </p:spPr>
        <p:txBody>
          <a:bodyPr/>
          <a:lstStyle/>
          <a:p>
            <a:pPr>
              <a:buNone/>
            </a:pPr>
            <a:r>
              <a:rPr lang="en-US" altLang="zh-CN" dirty="0" smtClean="0"/>
              <a:t>&gt; </a:t>
            </a:r>
            <a:r>
              <a:rPr lang="en-US" altLang="zh-CN" dirty="0" err="1" smtClean="0"/>
              <a:t>mget</a:t>
            </a:r>
            <a:r>
              <a:rPr lang="en-US" altLang="zh-CN" dirty="0" smtClean="0"/>
              <a:t> Note*</a:t>
            </a:r>
          </a:p>
          <a:p>
            <a:pPr>
              <a:buNone/>
            </a:pPr>
            <a:r>
              <a:rPr lang="en-US" altLang="zh-CN" dirty="0" smtClean="0"/>
              <a:t>&gt; </a:t>
            </a:r>
            <a:r>
              <a:rPr lang="en-US" altLang="zh-CN" dirty="0" err="1" smtClean="0"/>
              <a:t>mget</a:t>
            </a:r>
            <a:r>
              <a:rPr lang="en-US" altLang="zh-CN" dirty="0" smtClean="0"/>
              <a:t> -O /</a:t>
            </a:r>
            <a:r>
              <a:rPr lang="en-US" altLang="zh-CN" dirty="0" err="1" smtClean="0"/>
              <a:t>var</a:t>
            </a:r>
            <a:r>
              <a:rPr lang="en-US" altLang="zh-CN" dirty="0" smtClean="0"/>
              <a:t>/downloads item* </a:t>
            </a:r>
          </a:p>
          <a:p>
            <a:pPr>
              <a:buNone/>
            </a:pPr>
            <a:r>
              <a:rPr lang="en-US" altLang="zh-CN" dirty="0" smtClean="0"/>
              <a:t>&gt; </a:t>
            </a:r>
            <a:r>
              <a:rPr lang="en-US" altLang="zh-CN" dirty="0" err="1" smtClean="0"/>
              <a:t>mget</a:t>
            </a:r>
            <a:r>
              <a:rPr lang="en-US" altLang="zh-CN" dirty="0" smtClean="0"/>
              <a:t> -O ftp://site2/incoming/  ftp://site1/pub/*</a:t>
            </a:r>
          </a:p>
          <a:p>
            <a:pPr>
              <a:buNone/>
            </a:pPr>
            <a:endParaRPr lang="en-US" altLang="zh-CN" dirty="0" smtClean="0"/>
          </a:p>
          <a:p>
            <a:pPr>
              <a:buNone/>
            </a:pPr>
            <a:r>
              <a:rPr lang="en-US" altLang="zh-CN" dirty="0" smtClean="0"/>
              <a:t>&gt; </a:t>
            </a:r>
            <a:r>
              <a:rPr lang="en-US" altLang="zh-CN" dirty="0" err="1" smtClean="0"/>
              <a:t>mput</a:t>
            </a:r>
            <a:r>
              <a:rPr lang="en-US" altLang="zh-CN" dirty="0" smtClean="0"/>
              <a:t> Note*</a:t>
            </a:r>
          </a:p>
          <a:p>
            <a:pPr>
              <a:buNone/>
            </a:pPr>
            <a:r>
              <a:rPr lang="en-US" altLang="zh-CN" dirty="0" smtClean="0"/>
              <a:t>&gt; </a:t>
            </a:r>
            <a:r>
              <a:rPr lang="en-US" altLang="zh-CN" dirty="0" err="1" smtClean="0"/>
              <a:t>mput</a:t>
            </a:r>
            <a:r>
              <a:rPr lang="en-US" altLang="zh-CN" dirty="0" smtClean="0"/>
              <a:t> ftp://site1/pub/*</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56</a:t>
            </a:fld>
            <a:endParaRPr lang="en-US" altLang="zh-CN"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lftp</a:t>
            </a:r>
            <a:r>
              <a:rPr lang="zh-CN" altLang="en-US" dirty="0" smtClean="0"/>
              <a:t>的交互子命令</a:t>
            </a:r>
            <a:r>
              <a:rPr lang="en-US" altLang="zh-CN" dirty="0" smtClean="0"/>
              <a:t/>
            </a:r>
            <a:br>
              <a:rPr lang="en-US" altLang="zh-CN" dirty="0" smtClean="0"/>
            </a:br>
            <a:r>
              <a:rPr lang="en-US" altLang="zh-CN" dirty="0" smtClean="0"/>
              <a:t>——</a:t>
            </a:r>
            <a:r>
              <a:rPr lang="en-US" altLang="zh-CN" dirty="0" err="1" smtClean="0"/>
              <a:t>pget</a:t>
            </a:r>
            <a:endParaRPr lang="zh-CN" altLang="en-US" dirty="0"/>
          </a:p>
        </p:txBody>
      </p:sp>
      <p:sp>
        <p:nvSpPr>
          <p:cNvPr id="3" name="内容占位符 2"/>
          <p:cNvSpPr>
            <a:spLocks noGrp="1"/>
          </p:cNvSpPr>
          <p:nvPr>
            <p:ph idx="1"/>
          </p:nvPr>
        </p:nvSpPr>
        <p:spPr/>
        <p:txBody>
          <a:bodyPr/>
          <a:lstStyle/>
          <a:p>
            <a:r>
              <a:rPr lang="zh-CN" altLang="en-US" dirty="0" smtClean="0"/>
              <a:t>格式</a:t>
            </a:r>
            <a:endParaRPr lang="en-US" altLang="zh-CN" dirty="0" smtClean="0"/>
          </a:p>
          <a:p>
            <a:pPr lvl="1"/>
            <a:r>
              <a:rPr lang="pt-BR" altLang="zh-CN" dirty="0" smtClean="0"/>
              <a:t>pget [-c] [-n &lt;maxconn&gt;] rfile [-o lfile]</a:t>
            </a:r>
          </a:p>
          <a:p>
            <a:r>
              <a:rPr lang="zh-CN" altLang="en-US" dirty="0" smtClean="0"/>
              <a:t>选项</a:t>
            </a:r>
            <a:endParaRPr lang="en-US" altLang="zh-CN" dirty="0" smtClean="0"/>
          </a:p>
          <a:p>
            <a:pPr lvl="1"/>
            <a:r>
              <a:rPr lang="en-US" altLang="zh-CN" dirty="0" smtClean="0"/>
              <a:t>-c</a:t>
            </a:r>
            <a:r>
              <a:rPr lang="zh-CN" altLang="en-US" dirty="0" smtClean="0"/>
              <a:t>：续传（要求 </a:t>
            </a:r>
            <a:r>
              <a:rPr lang="en-US" altLang="zh-CN" dirty="0" err="1" smtClean="0"/>
              <a:t>lfile.lftp</a:t>
            </a:r>
            <a:r>
              <a:rPr lang="en-US" altLang="zh-CN" dirty="0" smtClean="0"/>
              <a:t>-</a:t>
            </a:r>
            <a:r>
              <a:rPr lang="en-US" altLang="zh-CN" dirty="0" err="1" smtClean="0"/>
              <a:t>pget</a:t>
            </a:r>
            <a:r>
              <a:rPr lang="en-US" altLang="zh-CN" dirty="0" smtClean="0"/>
              <a:t>-status </a:t>
            </a:r>
            <a:r>
              <a:rPr lang="zh-CN" altLang="en-US" dirty="0" smtClean="0"/>
              <a:t>文件存在）</a:t>
            </a:r>
            <a:endParaRPr lang="en-US" altLang="zh-CN" dirty="0" smtClean="0"/>
          </a:p>
          <a:p>
            <a:pPr lvl="1"/>
            <a:r>
              <a:rPr lang="pt-BR" altLang="zh-CN" dirty="0" smtClean="0"/>
              <a:t>-n &lt;maxconn&gt;</a:t>
            </a:r>
            <a:r>
              <a:rPr lang="zh-CN" altLang="en-US" dirty="0" smtClean="0"/>
              <a:t>：指定最大连接数，默认为</a:t>
            </a:r>
            <a:r>
              <a:rPr lang="en-US" altLang="zh-CN" dirty="0" smtClean="0"/>
              <a:t>5</a:t>
            </a:r>
          </a:p>
          <a:p>
            <a:r>
              <a:rPr lang="zh-CN" altLang="en-US" dirty="0" smtClean="0"/>
              <a:t>举例</a:t>
            </a:r>
            <a:endParaRPr lang="en-US" altLang="zh-CN" dirty="0" smtClean="0"/>
          </a:p>
          <a:p>
            <a:pPr lvl="1">
              <a:buNone/>
            </a:pPr>
            <a:r>
              <a:rPr lang="en-US" altLang="zh-CN" dirty="0" smtClean="0"/>
              <a:t>&gt; </a:t>
            </a:r>
            <a:r>
              <a:rPr lang="en-US" altLang="zh-CN" dirty="0" err="1" smtClean="0"/>
              <a:t>pget</a:t>
            </a:r>
            <a:r>
              <a:rPr lang="en-US" altLang="zh-CN" dirty="0" smtClean="0"/>
              <a:t>  -n 8  somefile.iso</a:t>
            </a:r>
          </a:p>
          <a:p>
            <a:pPr lvl="1">
              <a:buNone/>
            </a:pPr>
            <a:r>
              <a:rPr lang="en-US" altLang="zh-CN" dirty="0" smtClean="0"/>
              <a:t>&gt; </a:t>
            </a:r>
            <a:r>
              <a:rPr lang="en-US" altLang="zh-CN" dirty="0" err="1" smtClean="0"/>
              <a:t>pget</a:t>
            </a:r>
            <a:r>
              <a:rPr lang="en-US" altLang="zh-CN" dirty="0" smtClean="0"/>
              <a:t>  -c -n 8  somefile.iso</a:t>
            </a:r>
          </a:p>
          <a:p>
            <a:pPr lvl="1">
              <a:buNone/>
            </a:pPr>
            <a:endParaRPr lang="zh-CN" altLang="en-US" dirty="0" smtClean="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57</a:t>
            </a:fld>
            <a:endParaRPr lang="en-US" altLang="zh-CN" dirty="0"/>
          </a:p>
        </p:txBody>
      </p:sp>
      <p:sp>
        <p:nvSpPr>
          <p:cNvPr id="7" name="TextBox 6"/>
          <p:cNvSpPr txBox="1"/>
          <p:nvPr/>
        </p:nvSpPr>
        <p:spPr>
          <a:xfrm>
            <a:off x="5076056" y="4365104"/>
            <a:ext cx="3744416" cy="126188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200" dirty="0" smtClean="0"/>
              <a:t>查看</a:t>
            </a:r>
            <a:r>
              <a:rPr lang="en-US" altLang="zh-CN" sz="2200" dirty="0" err="1" smtClean="0"/>
              <a:t>pget</a:t>
            </a:r>
            <a:r>
              <a:rPr lang="zh-CN" altLang="en-US" sz="2200" dirty="0" smtClean="0"/>
              <a:t>默认的最大连接数</a:t>
            </a:r>
            <a:endParaRPr lang="en-US" altLang="zh-CN" sz="2200" dirty="0" smtClean="0"/>
          </a:p>
          <a:p>
            <a:endParaRPr lang="en-US" altLang="zh-CN" sz="1000" dirty="0" smtClean="0"/>
          </a:p>
          <a:p>
            <a:r>
              <a:rPr lang="en-US" altLang="zh-CN" sz="2200" dirty="0" smtClean="0">
                <a:solidFill>
                  <a:srgbClr val="002060"/>
                </a:solidFill>
              </a:rPr>
              <a:t>&gt; set -d | </a:t>
            </a:r>
            <a:r>
              <a:rPr lang="en-US" altLang="zh-CN" sz="2200" dirty="0" err="1" smtClean="0">
                <a:solidFill>
                  <a:srgbClr val="002060"/>
                </a:solidFill>
              </a:rPr>
              <a:t>grep</a:t>
            </a:r>
            <a:r>
              <a:rPr lang="en-US" altLang="zh-CN" sz="2200" dirty="0" smtClean="0">
                <a:solidFill>
                  <a:srgbClr val="002060"/>
                </a:solidFill>
              </a:rPr>
              <a:t> </a:t>
            </a:r>
            <a:r>
              <a:rPr lang="en-US" altLang="zh-CN" sz="2200" dirty="0" err="1" smtClean="0">
                <a:solidFill>
                  <a:srgbClr val="002060"/>
                </a:solidFill>
              </a:rPr>
              <a:t>pget:default</a:t>
            </a:r>
            <a:r>
              <a:rPr lang="en-US" altLang="zh-CN" sz="2200" dirty="0" smtClean="0">
                <a:solidFill>
                  <a:srgbClr val="002060"/>
                </a:solidFill>
              </a:rPr>
              <a:t>-n</a:t>
            </a:r>
          </a:p>
          <a:p>
            <a:r>
              <a:rPr lang="en-US" altLang="zh-CN" sz="2200" dirty="0" smtClean="0"/>
              <a:t>set </a:t>
            </a:r>
            <a:r>
              <a:rPr lang="en-US" altLang="zh-CN" sz="2200" dirty="0" err="1" smtClean="0"/>
              <a:t>pget:default</a:t>
            </a:r>
            <a:r>
              <a:rPr lang="en-US" altLang="zh-CN" sz="2200" dirty="0" smtClean="0"/>
              <a:t>-n </a:t>
            </a:r>
            <a:r>
              <a:rPr lang="en-US" altLang="zh-CN" sz="2200" dirty="0" smtClean="0">
                <a:solidFill>
                  <a:srgbClr val="C00000"/>
                </a:solidFill>
              </a:rPr>
              <a:t>5</a:t>
            </a:r>
            <a:endParaRPr lang="zh-CN" altLang="en-US" sz="2200" dirty="0">
              <a:solidFill>
                <a:srgbClr val="C00000"/>
              </a:solidFill>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lftp</a:t>
            </a:r>
            <a:r>
              <a:rPr lang="zh-CN" altLang="en-US" dirty="0" smtClean="0"/>
              <a:t>的交互子命令</a:t>
            </a:r>
            <a:r>
              <a:rPr lang="en-US" altLang="zh-CN" dirty="0" smtClean="0"/>
              <a:t/>
            </a:r>
            <a:br>
              <a:rPr lang="en-US" altLang="zh-CN" dirty="0" smtClean="0"/>
            </a:br>
            <a:r>
              <a:rPr lang="en-US" altLang="zh-CN" dirty="0" smtClean="0"/>
              <a:t>——mirror</a:t>
            </a:r>
            <a:endParaRPr lang="zh-CN" altLang="en-US" dirty="0"/>
          </a:p>
        </p:txBody>
      </p:sp>
      <p:sp>
        <p:nvSpPr>
          <p:cNvPr id="3" name="内容占位符 2"/>
          <p:cNvSpPr>
            <a:spLocks noGrp="1"/>
          </p:cNvSpPr>
          <p:nvPr>
            <p:ph idx="1"/>
          </p:nvPr>
        </p:nvSpPr>
        <p:spPr/>
        <p:txBody>
          <a:bodyPr/>
          <a:lstStyle/>
          <a:p>
            <a:r>
              <a:rPr lang="zh-CN" altLang="en-US" sz="2800" dirty="0" smtClean="0"/>
              <a:t>格式</a:t>
            </a:r>
            <a:endParaRPr lang="en-US" altLang="zh-CN" sz="2800" dirty="0" smtClean="0"/>
          </a:p>
          <a:p>
            <a:pPr lvl="1"/>
            <a:r>
              <a:rPr lang="en-US" altLang="zh-CN" sz="2400" dirty="0" smtClean="0"/>
              <a:t>mirror [OPTS] &lt;</a:t>
            </a:r>
            <a:r>
              <a:rPr lang="en-US" altLang="zh-CN" sz="2400" dirty="0" smtClean="0">
                <a:solidFill>
                  <a:srgbClr val="C00000"/>
                </a:solidFill>
              </a:rPr>
              <a:t>source</a:t>
            </a:r>
            <a:r>
              <a:rPr lang="en-US" altLang="zh-CN" sz="2400" dirty="0" smtClean="0"/>
              <a:t>&gt; [&lt;</a:t>
            </a:r>
            <a:r>
              <a:rPr lang="en-US" altLang="zh-CN" sz="2400" dirty="0" smtClean="0">
                <a:solidFill>
                  <a:srgbClr val="002060"/>
                </a:solidFill>
              </a:rPr>
              <a:t>target</a:t>
            </a:r>
            <a:r>
              <a:rPr lang="en-US" altLang="zh-CN" sz="2400" dirty="0" smtClean="0"/>
              <a:t>&gt;]</a:t>
            </a:r>
          </a:p>
          <a:p>
            <a:r>
              <a:rPr lang="zh-CN" altLang="en-US" sz="2800" dirty="0" smtClean="0"/>
              <a:t>说明</a:t>
            </a:r>
            <a:endParaRPr lang="en-US" altLang="zh-CN" sz="2800" dirty="0" smtClean="0"/>
          </a:p>
          <a:p>
            <a:pPr lvl="1"/>
            <a:r>
              <a:rPr lang="zh-CN" altLang="en-US" sz="2000" dirty="0" smtClean="0"/>
              <a:t>将源目录</a:t>
            </a:r>
            <a:r>
              <a:rPr lang="en-US" altLang="zh-CN" sz="2000" dirty="0" smtClean="0">
                <a:solidFill>
                  <a:srgbClr val="C00000"/>
                </a:solidFill>
              </a:rPr>
              <a:t>source</a:t>
            </a:r>
            <a:r>
              <a:rPr lang="zh-CN" altLang="en-US" sz="2000" dirty="0" smtClean="0"/>
              <a:t>镜像到目标目录</a:t>
            </a:r>
            <a:r>
              <a:rPr lang="en-US" altLang="zh-CN" sz="2000" dirty="0" smtClean="0">
                <a:solidFill>
                  <a:srgbClr val="002060"/>
                </a:solidFill>
              </a:rPr>
              <a:t>target</a:t>
            </a:r>
          </a:p>
          <a:p>
            <a:pPr lvl="1"/>
            <a:r>
              <a:rPr lang="en-US" altLang="zh-CN" sz="2000" dirty="0" smtClean="0">
                <a:solidFill>
                  <a:srgbClr val="C00000"/>
                </a:solidFill>
              </a:rPr>
              <a:t>source</a:t>
            </a:r>
            <a:r>
              <a:rPr lang="zh-CN" altLang="en-US" sz="2000" dirty="0" smtClean="0"/>
              <a:t>可以使用</a:t>
            </a:r>
            <a:r>
              <a:rPr lang="en-US" altLang="zh-CN" sz="2000" dirty="0" smtClean="0"/>
              <a:t>URL</a:t>
            </a:r>
            <a:r>
              <a:rPr lang="zh-CN" altLang="en-US" sz="2000" dirty="0" smtClean="0"/>
              <a:t>指定</a:t>
            </a:r>
            <a:endParaRPr lang="en-US" altLang="zh-CN" sz="2000" dirty="0" smtClean="0"/>
          </a:p>
          <a:p>
            <a:pPr lvl="1"/>
            <a:r>
              <a:rPr lang="zh-CN" altLang="en-US" sz="2000" dirty="0" smtClean="0"/>
              <a:t>目标目录省略时表示当前目录</a:t>
            </a:r>
            <a:endParaRPr lang="en-US" altLang="zh-CN" sz="2000" dirty="0" smtClean="0"/>
          </a:p>
          <a:p>
            <a:r>
              <a:rPr lang="zh-CN" altLang="en-US" sz="2800" dirty="0" smtClean="0"/>
              <a:t>常用选项</a:t>
            </a:r>
            <a:endParaRPr lang="en-US" altLang="zh-CN" sz="2800" dirty="0" smtClean="0"/>
          </a:p>
          <a:p>
            <a:pPr lvl="1"/>
            <a:r>
              <a:rPr lang="en-US" altLang="zh-CN" sz="2000" b="1" dirty="0" smtClean="0"/>
              <a:t>-e, --delete</a:t>
            </a:r>
            <a:r>
              <a:rPr lang="zh-CN" altLang="en-US" sz="2000" dirty="0" smtClean="0"/>
              <a:t>：删除本地存在而远程不存在的文件</a:t>
            </a:r>
          </a:p>
          <a:p>
            <a:pPr lvl="1"/>
            <a:r>
              <a:rPr lang="en-US" altLang="zh-CN" sz="2000" b="1" dirty="0" smtClean="0"/>
              <a:t>-n, --only-newer</a:t>
            </a:r>
            <a:r>
              <a:rPr lang="zh-CN" altLang="en-US" sz="2000" dirty="0" smtClean="0"/>
              <a:t>：仅下载比本地新的文件</a:t>
            </a:r>
          </a:p>
          <a:p>
            <a:pPr lvl="1"/>
            <a:r>
              <a:rPr lang="en-US" altLang="zh-CN" sz="2000" b="1" dirty="0" smtClean="0"/>
              <a:t>-P, --parallel[=N]</a:t>
            </a:r>
            <a:r>
              <a:rPr lang="zh-CN" altLang="en-US" sz="2000" dirty="0" smtClean="0"/>
              <a:t>：并行下载 </a:t>
            </a:r>
            <a:r>
              <a:rPr lang="en-US" altLang="zh-CN" sz="2000" dirty="0" smtClean="0"/>
              <a:t>N </a:t>
            </a:r>
            <a:r>
              <a:rPr lang="zh-CN" altLang="en-US" sz="2000" dirty="0" smtClean="0"/>
              <a:t>个文件</a:t>
            </a:r>
          </a:p>
          <a:p>
            <a:pPr lvl="1"/>
            <a:r>
              <a:rPr lang="en-US" altLang="zh-CN" sz="2000" b="1" dirty="0" smtClean="0"/>
              <a:t>-v, --verbose[=level]</a:t>
            </a:r>
            <a:r>
              <a:rPr lang="zh-CN" altLang="en-US" sz="2000" dirty="0" smtClean="0"/>
              <a:t>：显示操作的输出</a:t>
            </a:r>
            <a:endParaRPr lang="zh-CN" altLang="en-US" sz="20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58</a:t>
            </a:fld>
            <a:endParaRPr lang="en-US" altLang="zh-CN"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lftp</a:t>
            </a:r>
            <a:r>
              <a:rPr lang="zh-CN" altLang="en-US" dirty="0" smtClean="0"/>
              <a:t>的交互子命令</a:t>
            </a:r>
            <a:r>
              <a:rPr lang="en-US" altLang="zh-CN" dirty="0" smtClean="0"/>
              <a:t/>
            </a:r>
            <a:br>
              <a:rPr lang="en-US" altLang="zh-CN" dirty="0" smtClean="0"/>
            </a:br>
            <a:r>
              <a:rPr lang="en-US" altLang="zh-CN" dirty="0" smtClean="0"/>
              <a:t>——mirror</a:t>
            </a:r>
            <a:r>
              <a:rPr lang="zh-CN" altLang="en-US" dirty="0" smtClean="0"/>
              <a:t>的其他常用选项</a:t>
            </a:r>
            <a:endParaRPr lang="zh-CN" altLang="en-US" dirty="0"/>
          </a:p>
        </p:txBody>
      </p:sp>
      <p:graphicFrame>
        <p:nvGraphicFramePr>
          <p:cNvPr id="7" name="内容占位符 6"/>
          <p:cNvGraphicFramePr>
            <a:graphicFrameLocks noGrp="1"/>
          </p:cNvGraphicFramePr>
          <p:nvPr>
            <p:ph idx="1"/>
          </p:nvPr>
        </p:nvGraphicFramePr>
        <p:xfrm>
          <a:off x="457200" y="1600200"/>
          <a:ext cx="8229602" cy="4450080"/>
        </p:xfrm>
        <a:graphic>
          <a:graphicData uri="http://schemas.openxmlformats.org/drawingml/2006/table">
            <a:tbl>
              <a:tblPr firstRow="1" bandRow="1">
                <a:tableStyleId>{21E4AEA4-8DFA-4A89-87EB-49C32662AFE0}</a:tableStyleId>
              </a:tblPr>
              <a:tblGrid>
                <a:gridCol w="3178696"/>
                <a:gridCol w="5050906"/>
              </a:tblGrid>
              <a:tr h="370840">
                <a:tc>
                  <a:txBody>
                    <a:bodyPr/>
                    <a:lstStyle/>
                    <a:p>
                      <a:pPr algn="ctr"/>
                      <a:r>
                        <a:rPr lang="zh-CN" altLang="en-US" dirty="0" smtClean="0"/>
                        <a:t>选项</a:t>
                      </a:r>
                      <a:endParaRPr lang="zh-CN" altLang="en-US" dirty="0"/>
                    </a:p>
                  </a:txBody>
                  <a:tcPr/>
                </a:tc>
                <a:tc>
                  <a:txBody>
                    <a:bodyPr/>
                    <a:lstStyle/>
                    <a:p>
                      <a:pPr algn="ctr"/>
                      <a:r>
                        <a:rPr lang="zh-CN" altLang="en-US" dirty="0" smtClean="0"/>
                        <a:t>说明</a:t>
                      </a:r>
                      <a:endParaRPr lang="zh-CN" altLang="en-US" dirty="0"/>
                    </a:p>
                  </a:txBody>
                  <a:tcPr/>
                </a:tc>
              </a:tr>
              <a:tr h="370840">
                <a:tc>
                  <a:txBody>
                    <a:bodyPr/>
                    <a:lstStyle/>
                    <a:p>
                      <a:r>
                        <a:rPr lang="en-US" altLang="zh-CN" b="1" dirty="0" smtClean="0">
                          <a:solidFill>
                            <a:srgbClr val="002060"/>
                          </a:solidFill>
                        </a:rPr>
                        <a:t>--only-missing</a:t>
                      </a:r>
                      <a:endParaRPr lang="zh-CN" altLang="en-US" b="1" dirty="0">
                        <a:solidFill>
                          <a:srgbClr val="002060"/>
                        </a:solidFill>
                      </a:endParaRPr>
                    </a:p>
                  </a:txBody>
                  <a:tcPr/>
                </a:tc>
                <a:tc>
                  <a:txBody>
                    <a:bodyPr/>
                    <a:lstStyle/>
                    <a:p>
                      <a:r>
                        <a:rPr lang="zh-CN" altLang="en-US" dirty="0" smtClean="0"/>
                        <a:t>仅下载本地不存在的文件</a:t>
                      </a:r>
                      <a:endParaRPr lang="zh-CN" altLang="en-US" dirty="0"/>
                    </a:p>
                  </a:txBody>
                  <a:tcPr/>
                </a:tc>
              </a:tr>
              <a:tr h="370840">
                <a:tc>
                  <a:txBody>
                    <a:bodyPr/>
                    <a:lstStyle/>
                    <a:p>
                      <a:r>
                        <a:rPr lang="en-US" altLang="zh-CN" b="1" dirty="0" smtClean="0">
                          <a:solidFill>
                            <a:srgbClr val="002060"/>
                          </a:solidFill>
                        </a:rPr>
                        <a:t>--only-existing</a:t>
                      </a:r>
                      <a:endParaRPr lang="zh-CN" altLang="en-US" b="1" dirty="0">
                        <a:solidFill>
                          <a:srgbClr val="00206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仅下载更新本地存在的文件</a:t>
                      </a:r>
                      <a:endParaRPr lang="zh-CN" altLang="en-US" dirty="0"/>
                    </a:p>
                  </a:txBody>
                  <a:tcPr/>
                </a:tc>
              </a:tr>
              <a:tr h="370840">
                <a:tc>
                  <a:txBody>
                    <a:bodyPr/>
                    <a:lstStyle/>
                    <a:p>
                      <a:r>
                        <a:rPr lang="en-US" altLang="zh-CN" b="1" dirty="0" smtClean="0">
                          <a:solidFill>
                            <a:srgbClr val="002060"/>
                          </a:solidFill>
                        </a:rPr>
                        <a:t>-r, --no-recursion</a:t>
                      </a:r>
                      <a:endParaRPr lang="zh-CN" altLang="en-US" b="1" dirty="0">
                        <a:solidFill>
                          <a:srgbClr val="002060"/>
                        </a:solidFill>
                      </a:endParaRPr>
                    </a:p>
                  </a:txBody>
                  <a:tcPr/>
                </a:tc>
                <a:tc>
                  <a:txBody>
                    <a:bodyPr/>
                    <a:lstStyle/>
                    <a:p>
                      <a:r>
                        <a:rPr lang="zh-CN" altLang="en-US" dirty="0" smtClean="0"/>
                        <a:t>不镜像子目录</a:t>
                      </a:r>
                      <a:endParaRPr lang="zh-CN" altLang="en-US" dirty="0"/>
                    </a:p>
                  </a:txBody>
                  <a:tcPr/>
                </a:tc>
              </a:tr>
              <a:tr h="370840">
                <a:tc>
                  <a:txBody>
                    <a:bodyPr/>
                    <a:lstStyle/>
                    <a:p>
                      <a:r>
                        <a:rPr lang="en-US" altLang="zh-CN" b="1" dirty="0" smtClean="0">
                          <a:solidFill>
                            <a:srgbClr val="002060"/>
                          </a:solidFill>
                        </a:rPr>
                        <a:t>-R, --reverse</a:t>
                      </a:r>
                      <a:endParaRPr lang="zh-CN" altLang="en-US" b="1" dirty="0">
                        <a:solidFill>
                          <a:srgbClr val="002060"/>
                        </a:solidFill>
                      </a:endParaRPr>
                    </a:p>
                  </a:txBody>
                  <a:tcPr/>
                </a:tc>
                <a:tc>
                  <a:txBody>
                    <a:bodyPr/>
                    <a:lstStyle/>
                    <a:p>
                      <a:r>
                        <a:rPr lang="zh-CN" altLang="en-US" dirty="0" smtClean="0"/>
                        <a:t>反向镜像（将本地目录上传到远程）</a:t>
                      </a:r>
                      <a:endParaRPr lang="zh-CN" altLang="en-US" dirty="0"/>
                    </a:p>
                  </a:txBody>
                  <a:tcPr/>
                </a:tc>
              </a:tr>
              <a:tr h="370840">
                <a:tc>
                  <a:txBody>
                    <a:bodyPr/>
                    <a:lstStyle/>
                    <a:p>
                      <a:r>
                        <a:rPr lang="en-US" altLang="zh-CN" b="1" dirty="0" smtClean="0">
                          <a:solidFill>
                            <a:srgbClr val="002060"/>
                          </a:solidFill>
                        </a:rPr>
                        <a:t>-</a:t>
                      </a:r>
                      <a:r>
                        <a:rPr lang="en-US" altLang="zh-CN" b="1" dirty="0" err="1" smtClean="0">
                          <a:solidFill>
                            <a:srgbClr val="002060"/>
                          </a:solidFill>
                        </a:rPr>
                        <a:t>i</a:t>
                      </a:r>
                      <a:r>
                        <a:rPr lang="en-US" altLang="zh-CN" b="1" dirty="0" smtClean="0">
                          <a:solidFill>
                            <a:srgbClr val="002060"/>
                          </a:solidFill>
                        </a:rPr>
                        <a:t> RX, --include RX</a:t>
                      </a:r>
                      <a:endParaRPr lang="zh-CN" altLang="en-US" b="1" dirty="0">
                        <a:solidFill>
                          <a:srgbClr val="002060"/>
                        </a:solidFill>
                      </a:endParaRPr>
                    </a:p>
                  </a:txBody>
                  <a:tcPr/>
                </a:tc>
                <a:tc>
                  <a:txBody>
                    <a:bodyPr/>
                    <a:lstStyle/>
                    <a:p>
                      <a:r>
                        <a:rPr lang="zh-CN" altLang="en-US" dirty="0" smtClean="0"/>
                        <a:t>使用正则表达式匹配指定包含的文件</a:t>
                      </a:r>
                      <a:endParaRPr lang="zh-CN" altLang="en-US" dirty="0"/>
                    </a:p>
                  </a:txBody>
                  <a:tcPr/>
                </a:tc>
              </a:tr>
              <a:tr h="370840">
                <a:tc>
                  <a:txBody>
                    <a:bodyPr/>
                    <a:lstStyle/>
                    <a:p>
                      <a:r>
                        <a:rPr lang="en-US" altLang="zh-CN" b="1" dirty="0" smtClean="0">
                          <a:solidFill>
                            <a:srgbClr val="002060"/>
                          </a:solidFill>
                        </a:rPr>
                        <a:t>-x RX, --exclude RX</a:t>
                      </a:r>
                      <a:endParaRPr lang="zh-CN" altLang="en-US" b="1" dirty="0">
                        <a:solidFill>
                          <a:srgbClr val="00206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使用正则表达式匹配指定剔除的文件</a:t>
                      </a:r>
                      <a:endParaRPr lang="zh-CN" altLang="en-US" dirty="0"/>
                    </a:p>
                  </a:txBody>
                  <a:tcPr/>
                </a:tc>
              </a:tr>
              <a:tr h="370840">
                <a:tc>
                  <a:txBody>
                    <a:bodyPr/>
                    <a:lstStyle/>
                    <a:p>
                      <a:r>
                        <a:rPr lang="en-US" altLang="zh-CN" b="1" dirty="0" smtClean="0">
                          <a:solidFill>
                            <a:srgbClr val="002060"/>
                          </a:solidFill>
                        </a:rPr>
                        <a:t>-I GP, --include-glob GP</a:t>
                      </a:r>
                      <a:endParaRPr lang="zh-CN" altLang="en-US" b="1" dirty="0">
                        <a:solidFill>
                          <a:srgbClr val="00206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使用</a:t>
                      </a:r>
                      <a:r>
                        <a:rPr lang="en-US" altLang="zh-CN" dirty="0" smtClean="0"/>
                        <a:t>shell</a:t>
                      </a:r>
                      <a:r>
                        <a:rPr lang="zh-CN" altLang="en-US" dirty="0" smtClean="0"/>
                        <a:t>通配符匹配指定包含的文件</a:t>
                      </a:r>
                      <a:endParaRPr lang="zh-CN" altLang="en-US" dirty="0"/>
                    </a:p>
                  </a:txBody>
                  <a:tcPr/>
                </a:tc>
              </a:tr>
              <a:tr h="370840">
                <a:tc>
                  <a:txBody>
                    <a:bodyPr/>
                    <a:lstStyle/>
                    <a:p>
                      <a:r>
                        <a:rPr lang="en-US" altLang="zh-CN" b="1" dirty="0" smtClean="0">
                          <a:solidFill>
                            <a:srgbClr val="002060"/>
                          </a:solidFill>
                        </a:rPr>
                        <a:t>-X GP, --exclude-glob GP</a:t>
                      </a:r>
                      <a:endParaRPr lang="zh-CN" altLang="en-US" b="1" dirty="0">
                        <a:solidFill>
                          <a:srgbClr val="00206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使用</a:t>
                      </a:r>
                      <a:r>
                        <a:rPr lang="en-US" altLang="zh-CN" dirty="0" smtClean="0"/>
                        <a:t>shell</a:t>
                      </a:r>
                      <a:r>
                        <a:rPr lang="zh-CN" altLang="en-US" dirty="0" smtClean="0"/>
                        <a:t>通配符匹配指定剔除的文件</a:t>
                      </a:r>
                      <a:endParaRPr lang="zh-CN" altLang="en-US" dirty="0"/>
                    </a:p>
                  </a:txBody>
                  <a:tcPr/>
                </a:tc>
              </a:tr>
              <a:tr h="370840">
                <a:tc>
                  <a:txBody>
                    <a:bodyPr/>
                    <a:lstStyle/>
                    <a:p>
                      <a:r>
                        <a:rPr lang="en-US" altLang="zh-CN" b="1" dirty="0" smtClean="0">
                          <a:solidFill>
                            <a:srgbClr val="002060"/>
                          </a:solidFill>
                        </a:rPr>
                        <a:t>--log=FILE</a:t>
                      </a:r>
                      <a:endParaRPr lang="zh-CN" altLang="en-US" b="1" dirty="0">
                        <a:solidFill>
                          <a:srgbClr val="002060"/>
                        </a:solidFill>
                      </a:endParaRPr>
                    </a:p>
                  </a:txBody>
                  <a:tcPr/>
                </a:tc>
                <a:tc>
                  <a:txBody>
                    <a:bodyPr/>
                    <a:lstStyle/>
                    <a:p>
                      <a:r>
                        <a:rPr lang="zh-CN" altLang="en-US" dirty="0" smtClean="0"/>
                        <a:t>将执行的 </a:t>
                      </a:r>
                      <a:r>
                        <a:rPr lang="en-US" altLang="zh-CN" dirty="0" err="1" smtClean="0"/>
                        <a:t>lftp</a:t>
                      </a:r>
                      <a:r>
                        <a:rPr lang="en-US" altLang="zh-CN" dirty="0" smtClean="0"/>
                        <a:t> </a:t>
                      </a:r>
                      <a:r>
                        <a:rPr lang="zh-CN" altLang="en-US" dirty="0" smtClean="0"/>
                        <a:t>命令写入 </a:t>
                      </a:r>
                      <a:r>
                        <a:rPr lang="en-US" altLang="zh-CN" dirty="0" smtClean="0"/>
                        <a:t>FILE</a:t>
                      </a:r>
                      <a:endParaRPr lang="zh-CN" altLang="en-US" dirty="0"/>
                    </a:p>
                  </a:txBody>
                  <a:tcPr/>
                </a:tc>
              </a:tr>
              <a:tr h="370840">
                <a:tc>
                  <a:txBody>
                    <a:bodyPr/>
                    <a:lstStyle/>
                    <a:p>
                      <a:r>
                        <a:rPr lang="en-US" altLang="zh-CN" b="1" dirty="0" smtClean="0">
                          <a:solidFill>
                            <a:srgbClr val="002060"/>
                          </a:solidFill>
                        </a:rPr>
                        <a:t>--script=FILE</a:t>
                      </a:r>
                      <a:endParaRPr lang="zh-CN" altLang="en-US" b="1" dirty="0">
                        <a:solidFill>
                          <a:srgbClr val="002060"/>
                        </a:solidFill>
                      </a:endParaRPr>
                    </a:p>
                  </a:txBody>
                  <a:tcPr/>
                </a:tc>
                <a:tc>
                  <a:txBody>
                    <a:bodyPr/>
                    <a:lstStyle/>
                    <a:p>
                      <a:r>
                        <a:rPr lang="zh-CN" altLang="en-US" dirty="0" smtClean="0"/>
                        <a:t>将要执行的 </a:t>
                      </a:r>
                      <a:r>
                        <a:rPr lang="en-US" altLang="zh-CN" dirty="0" err="1" smtClean="0"/>
                        <a:t>lftp</a:t>
                      </a:r>
                      <a:r>
                        <a:rPr lang="en-US" altLang="zh-CN" dirty="0" smtClean="0"/>
                        <a:t> </a:t>
                      </a:r>
                      <a:r>
                        <a:rPr lang="zh-CN" altLang="en-US" dirty="0" smtClean="0"/>
                        <a:t>命令写入 </a:t>
                      </a:r>
                      <a:r>
                        <a:rPr lang="en-US" altLang="zh-CN" dirty="0" smtClean="0"/>
                        <a:t>FILE, </a:t>
                      </a:r>
                      <a:r>
                        <a:rPr lang="zh-CN" altLang="en-US" dirty="0" smtClean="0"/>
                        <a:t>但不执行</a:t>
                      </a:r>
                      <a:endParaRPr lang="zh-CN" altLang="en-US" dirty="0"/>
                    </a:p>
                  </a:txBody>
                  <a:tcPr/>
                </a:tc>
              </a:tr>
              <a:tr h="370840">
                <a:tc>
                  <a:txBody>
                    <a:bodyPr/>
                    <a:lstStyle/>
                    <a:p>
                      <a:r>
                        <a:rPr lang="en-US" altLang="zh-CN" b="1" dirty="0" smtClean="0">
                          <a:solidFill>
                            <a:srgbClr val="002060"/>
                          </a:solidFill>
                        </a:rPr>
                        <a:t>--just-print, --dry-run</a:t>
                      </a:r>
                      <a:endParaRPr lang="zh-CN" altLang="en-US" b="1" dirty="0">
                        <a:solidFill>
                          <a:srgbClr val="002060"/>
                        </a:solidFill>
                      </a:endParaRPr>
                    </a:p>
                  </a:txBody>
                  <a:tcPr/>
                </a:tc>
                <a:tc>
                  <a:txBody>
                    <a:bodyPr/>
                    <a:lstStyle/>
                    <a:p>
                      <a:r>
                        <a:rPr lang="zh-CN" altLang="en-US" dirty="0" smtClean="0"/>
                        <a:t>模拟执行（相当于</a:t>
                      </a:r>
                      <a:r>
                        <a:rPr lang="en-US" altLang="zh-CN" dirty="0" smtClean="0"/>
                        <a:t>--script=-</a:t>
                      </a:r>
                      <a:r>
                        <a:rPr lang="zh-CN" altLang="en-US" dirty="0" smtClean="0"/>
                        <a:t>）</a:t>
                      </a:r>
                      <a:endParaRPr lang="zh-CN" altLang="en-US" dirty="0"/>
                    </a:p>
                  </a:txBody>
                  <a:tcPr/>
                </a:tc>
              </a:tr>
            </a:tbl>
          </a:graphicData>
        </a:graphic>
      </p:graphicFrame>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59</a:t>
            </a:fld>
            <a:endParaRPr lang="en-US" altLang="zh-C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a:t>
            </a:r>
            <a:r>
              <a:rPr lang="zh-CN" altLang="en-US" dirty="0" smtClean="0"/>
              <a:t>对网络协议的支持</a:t>
            </a:r>
            <a:endParaRPr lang="zh-CN" altLang="en-US" dirty="0"/>
          </a:p>
        </p:txBody>
      </p:sp>
      <p:sp>
        <p:nvSpPr>
          <p:cNvPr id="3" name="内容占位符 2"/>
          <p:cNvSpPr>
            <a:spLocks noGrp="1"/>
          </p:cNvSpPr>
          <p:nvPr>
            <p:ph idx="1"/>
          </p:nvPr>
        </p:nvSpPr>
        <p:spPr/>
        <p:txBody>
          <a:bodyPr/>
          <a:lstStyle/>
          <a:p>
            <a:r>
              <a:rPr lang="en-US" altLang="zh-CN" dirty="0" smtClean="0"/>
              <a:t>Linux</a:t>
            </a:r>
            <a:r>
              <a:rPr lang="zh-CN" altLang="en-US" dirty="0" smtClean="0"/>
              <a:t>支持各种协议类型的网络</a:t>
            </a:r>
          </a:p>
          <a:p>
            <a:pPr lvl="1"/>
            <a:r>
              <a:rPr lang="en-US" altLang="zh-CN" dirty="0" smtClean="0"/>
              <a:t>TCP/IP</a:t>
            </a:r>
            <a:r>
              <a:rPr lang="zh-CN" altLang="en-US" dirty="0" smtClean="0"/>
              <a:t>、</a:t>
            </a:r>
            <a:r>
              <a:rPr lang="en-US" altLang="zh-CN" dirty="0" smtClean="0"/>
              <a:t>NetBIOS/NetBEUI</a:t>
            </a:r>
            <a:r>
              <a:rPr lang="zh-CN" altLang="en-US" dirty="0" smtClean="0"/>
              <a:t>、</a:t>
            </a:r>
            <a:r>
              <a:rPr lang="en-US" altLang="zh-CN" dirty="0" smtClean="0"/>
              <a:t>IPX/SPX</a:t>
            </a:r>
            <a:r>
              <a:rPr lang="zh-CN" altLang="en-US" dirty="0" smtClean="0"/>
              <a:t>、</a:t>
            </a:r>
            <a:r>
              <a:rPr lang="en-US" altLang="zh-CN" dirty="0" err="1" smtClean="0"/>
              <a:t>AppleTake</a:t>
            </a:r>
            <a:r>
              <a:rPr lang="zh-CN" altLang="en-US" dirty="0" smtClean="0"/>
              <a:t>等</a:t>
            </a:r>
          </a:p>
          <a:p>
            <a:pPr lvl="1"/>
            <a:r>
              <a:rPr lang="zh-CN" altLang="en-US" dirty="0" smtClean="0"/>
              <a:t>在网络底层也支持</a:t>
            </a:r>
            <a:r>
              <a:rPr lang="en-US" altLang="zh-CN" dirty="0" smtClean="0"/>
              <a:t>Ethernet</a:t>
            </a:r>
            <a:r>
              <a:rPr lang="zh-CN" altLang="en-US" dirty="0" smtClean="0"/>
              <a:t>、</a:t>
            </a:r>
            <a:r>
              <a:rPr lang="en-US" altLang="zh-CN" dirty="0" smtClean="0"/>
              <a:t>Token Ring</a:t>
            </a:r>
            <a:r>
              <a:rPr lang="zh-CN" altLang="en-US" dirty="0" smtClean="0"/>
              <a:t>、</a:t>
            </a:r>
            <a:r>
              <a:rPr lang="en-US" altLang="zh-CN" dirty="0" smtClean="0"/>
              <a:t>ATM</a:t>
            </a:r>
            <a:r>
              <a:rPr lang="zh-CN" altLang="en-US" dirty="0" smtClean="0"/>
              <a:t>、</a:t>
            </a:r>
            <a:r>
              <a:rPr lang="en-US" altLang="zh-CN" dirty="0" smtClean="0"/>
              <a:t>PPP</a:t>
            </a:r>
            <a:r>
              <a:rPr lang="zh-CN" altLang="en-US" dirty="0" smtClean="0"/>
              <a:t>（</a:t>
            </a:r>
            <a:r>
              <a:rPr lang="en-US" altLang="zh-CN" dirty="0" err="1" smtClean="0"/>
              <a:t>PPPoE</a:t>
            </a:r>
            <a:r>
              <a:rPr lang="zh-CN" altLang="en-US" dirty="0" smtClean="0"/>
              <a:t>）、</a:t>
            </a:r>
            <a:r>
              <a:rPr lang="en-US" altLang="zh-CN" dirty="0" smtClean="0"/>
              <a:t>FDDI</a:t>
            </a:r>
            <a:r>
              <a:rPr lang="zh-CN" altLang="en-US" dirty="0" smtClean="0"/>
              <a:t>、</a:t>
            </a:r>
            <a:r>
              <a:rPr lang="en-US" altLang="zh-CN" dirty="0" smtClean="0"/>
              <a:t>Frame Relay</a:t>
            </a:r>
            <a:r>
              <a:rPr lang="zh-CN" altLang="en-US" dirty="0" smtClean="0"/>
              <a:t>等网络协议。</a:t>
            </a:r>
          </a:p>
          <a:p>
            <a:r>
              <a:rPr lang="zh-CN" altLang="en-US" dirty="0" smtClean="0"/>
              <a:t>这些网络协议是</a:t>
            </a:r>
            <a:r>
              <a:rPr lang="en-US" altLang="zh-CN" dirty="0" smtClean="0"/>
              <a:t>Linux</a:t>
            </a:r>
            <a:r>
              <a:rPr lang="zh-CN" altLang="en-US" dirty="0" smtClean="0"/>
              <a:t>内核提供的功能，具体的支持情况由内核编译参数决定。</a:t>
            </a:r>
          </a:p>
          <a:p>
            <a:r>
              <a:rPr lang="en-US" altLang="zh-CN" dirty="0" smtClean="0"/>
              <a:t>RHEL/</a:t>
            </a:r>
            <a:r>
              <a:rPr lang="en-US" altLang="zh-CN" dirty="0" err="1" smtClean="0"/>
              <a:t>CentOS</a:t>
            </a:r>
            <a:r>
              <a:rPr lang="zh-CN" altLang="en-US" dirty="0" smtClean="0"/>
              <a:t>的</a:t>
            </a:r>
            <a:r>
              <a:rPr lang="en-US" altLang="zh-CN" dirty="0" smtClean="0"/>
              <a:t>Linux</a:t>
            </a:r>
            <a:r>
              <a:rPr lang="zh-CN" altLang="en-US" dirty="0" smtClean="0"/>
              <a:t>内核默认支持上述的网络协议。</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a:t>
            </a:fld>
            <a:endParaRPr lang="en-US" altLang="zh-CN"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lftp</a:t>
            </a:r>
            <a:r>
              <a:rPr lang="zh-CN" altLang="en-US" dirty="0" smtClean="0"/>
              <a:t>的交互子命令</a:t>
            </a:r>
            <a:r>
              <a:rPr lang="en-US" altLang="zh-CN" dirty="0" smtClean="0"/>
              <a:t/>
            </a:r>
            <a:br>
              <a:rPr lang="en-US" altLang="zh-CN" dirty="0" smtClean="0"/>
            </a:br>
            <a:r>
              <a:rPr lang="en-US" altLang="zh-CN" dirty="0" smtClean="0"/>
              <a:t>——mirror</a:t>
            </a:r>
            <a:r>
              <a:rPr lang="zh-CN" altLang="en-US" dirty="0" smtClean="0"/>
              <a:t>举例</a:t>
            </a:r>
            <a:endParaRPr lang="zh-CN" altLang="en-US" dirty="0"/>
          </a:p>
        </p:txBody>
      </p:sp>
      <p:sp>
        <p:nvSpPr>
          <p:cNvPr id="3" name="内容占位符 2"/>
          <p:cNvSpPr>
            <a:spLocks noGrp="1"/>
          </p:cNvSpPr>
          <p:nvPr>
            <p:ph idx="1"/>
          </p:nvPr>
        </p:nvSpPr>
        <p:spPr>
          <a:xfrm>
            <a:off x="457200" y="1556792"/>
            <a:ext cx="8229600" cy="4574133"/>
          </a:xfrm>
        </p:spPr>
        <p:txBody>
          <a:bodyPr/>
          <a:lstStyle/>
          <a:p>
            <a:r>
              <a:rPr lang="zh-CN" altLang="en-US" sz="2800" dirty="0" smtClean="0"/>
              <a:t>并行镜像远程的</a:t>
            </a:r>
            <a:r>
              <a:rPr lang="en-US" altLang="zh-CN" sz="2800" dirty="0" err="1" smtClean="0"/>
              <a:t>iso</a:t>
            </a:r>
            <a:r>
              <a:rPr lang="zh-CN" altLang="en-US" sz="2800" dirty="0" smtClean="0"/>
              <a:t>目录到本地当前目录</a:t>
            </a:r>
            <a:endParaRPr lang="en-US" altLang="zh-CN" sz="2800" dirty="0" smtClean="0"/>
          </a:p>
          <a:p>
            <a:pPr lvl="1">
              <a:buNone/>
            </a:pPr>
            <a:r>
              <a:rPr lang="en-US" altLang="zh-CN" dirty="0" smtClean="0">
                <a:solidFill>
                  <a:schemeClr val="accent6">
                    <a:lumMod val="75000"/>
                  </a:schemeClr>
                </a:solidFill>
              </a:rPr>
              <a:t>&gt; mirror -P </a:t>
            </a:r>
            <a:r>
              <a:rPr lang="en-US" altLang="zh-CN" dirty="0" err="1" smtClean="0">
                <a:solidFill>
                  <a:schemeClr val="accent6">
                    <a:lumMod val="75000"/>
                  </a:schemeClr>
                </a:solidFill>
              </a:rPr>
              <a:t>iso</a:t>
            </a:r>
            <a:r>
              <a:rPr lang="en-US" altLang="zh-CN" dirty="0" smtClean="0">
                <a:solidFill>
                  <a:schemeClr val="accent6">
                    <a:lumMod val="75000"/>
                  </a:schemeClr>
                </a:solidFill>
              </a:rPr>
              <a:t>/</a:t>
            </a:r>
          </a:p>
          <a:p>
            <a:r>
              <a:rPr lang="zh-CN" altLang="en-US" sz="2800" dirty="0" smtClean="0"/>
              <a:t>并行镜像 </a:t>
            </a:r>
            <a:r>
              <a:rPr lang="en-US" altLang="zh-CN" sz="2800" dirty="0" smtClean="0">
                <a:hlinkClick r:id="rId2"/>
              </a:rPr>
              <a:t>ftp://ftp.example.org/pub</a:t>
            </a:r>
            <a:r>
              <a:rPr lang="en-US" altLang="zh-CN" sz="2800" dirty="0" smtClean="0"/>
              <a:t> </a:t>
            </a:r>
            <a:r>
              <a:rPr lang="zh-CN" altLang="en-US" sz="2800" dirty="0" smtClean="0"/>
              <a:t>到本地当前目录（删除远程不存在的文件，仅下载新文件）</a:t>
            </a:r>
            <a:endParaRPr lang="en-US" altLang="zh-CN" sz="2800" dirty="0" smtClean="0"/>
          </a:p>
          <a:p>
            <a:pPr lvl="1">
              <a:buNone/>
            </a:pPr>
            <a:r>
              <a:rPr lang="en-US" altLang="zh-CN" dirty="0" smtClean="0">
                <a:solidFill>
                  <a:schemeClr val="accent6">
                    <a:lumMod val="75000"/>
                  </a:schemeClr>
                </a:solidFill>
              </a:rPr>
              <a:t>&gt; mirror -P --delete --only-newer --verbose  ftp://ftp.example.org/pub</a:t>
            </a:r>
          </a:p>
          <a:p>
            <a:r>
              <a:rPr lang="zh-CN" altLang="en-US" sz="2800" dirty="0" smtClean="0"/>
              <a:t>并行镜像</a:t>
            </a:r>
            <a:r>
              <a:rPr lang="en-US" altLang="zh-CN" sz="2800" dirty="0" smtClean="0">
                <a:hlinkClick r:id="rId3"/>
              </a:rPr>
              <a:t>http://ftp.example.org/pub</a:t>
            </a:r>
            <a:r>
              <a:rPr lang="en-US" altLang="zh-CN" sz="2800" dirty="0" smtClean="0"/>
              <a:t> </a:t>
            </a:r>
            <a:r>
              <a:rPr lang="zh-CN" altLang="en-US" sz="2800" dirty="0" smtClean="0"/>
              <a:t>到本地当前目录下的 </a:t>
            </a:r>
            <a:r>
              <a:rPr lang="en-US" altLang="zh-CN" sz="2800" dirty="0" smtClean="0"/>
              <a:t>ftp.example.org </a:t>
            </a:r>
            <a:r>
              <a:rPr lang="zh-CN" altLang="en-US" sz="2800" dirty="0" smtClean="0"/>
              <a:t>子目录</a:t>
            </a:r>
            <a:endParaRPr lang="en-US" altLang="zh-CN" sz="2800" dirty="0" smtClean="0"/>
          </a:p>
          <a:p>
            <a:pPr lvl="1">
              <a:buNone/>
            </a:pPr>
            <a:r>
              <a:rPr lang="en-US" altLang="zh-CN" dirty="0" smtClean="0">
                <a:solidFill>
                  <a:schemeClr val="accent6">
                    <a:lumMod val="75000"/>
                  </a:schemeClr>
                </a:solidFill>
              </a:rPr>
              <a:t>&gt; mirror -P --delete --only-newer --verbose  http://ftp.example.org/pub        ftp.example.org/</a:t>
            </a:r>
          </a:p>
          <a:p>
            <a:pPr>
              <a:buNone/>
            </a:pP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60</a:t>
            </a:fld>
            <a:endParaRPr lang="en-US" altLang="zh-CN"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lftp</a:t>
            </a:r>
            <a:r>
              <a:rPr lang="zh-CN" altLang="en-US" dirty="0" smtClean="0"/>
              <a:t>的交互子命令</a:t>
            </a:r>
            <a:r>
              <a:rPr lang="en-US" altLang="zh-CN" dirty="0" smtClean="0"/>
              <a:t/>
            </a:r>
            <a:br>
              <a:rPr lang="en-US" altLang="zh-CN" dirty="0" smtClean="0"/>
            </a:br>
            <a:r>
              <a:rPr lang="en-US" altLang="zh-CN" dirty="0" smtClean="0"/>
              <a:t>——open</a:t>
            </a:r>
            <a:endParaRPr lang="zh-CN" altLang="en-US" dirty="0"/>
          </a:p>
        </p:txBody>
      </p:sp>
      <p:sp>
        <p:nvSpPr>
          <p:cNvPr id="3" name="内容占位符 2"/>
          <p:cNvSpPr>
            <a:spLocks noGrp="1"/>
          </p:cNvSpPr>
          <p:nvPr>
            <p:ph idx="1"/>
          </p:nvPr>
        </p:nvSpPr>
        <p:spPr>
          <a:xfrm>
            <a:off x="457200" y="1772816"/>
            <a:ext cx="8435280" cy="4358109"/>
          </a:xfrm>
        </p:spPr>
        <p:txBody>
          <a:bodyPr/>
          <a:lstStyle/>
          <a:p>
            <a:r>
              <a:rPr lang="zh-CN" altLang="en-US" dirty="0" smtClean="0"/>
              <a:t>格式</a:t>
            </a:r>
            <a:endParaRPr lang="en-US" altLang="zh-CN" dirty="0" smtClean="0"/>
          </a:p>
          <a:p>
            <a:pPr lvl="1">
              <a:buNone/>
            </a:pPr>
            <a:r>
              <a:rPr lang="en-US" altLang="zh-CN" sz="2400" dirty="0" smtClean="0">
                <a:solidFill>
                  <a:schemeClr val="accent6">
                    <a:lumMod val="75000"/>
                  </a:schemeClr>
                </a:solidFill>
              </a:rPr>
              <a:t>open [-e </a:t>
            </a:r>
            <a:r>
              <a:rPr lang="en-US" altLang="zh-CN" sz="2400" dirty="0" err="1" smtClean="0">
                <a:solidFill>
                  <a:schemeClr val="accent6">
                    <a:lumMod val="75000"/>
                  </a:schemeClr>
                </a:solidFill>
              </a:rPr>
              <a:t>cmds</a:t>
            </a:r>
            <a:r>
              <a:rPr lang="en-US" altLang="zh-CN" sz="2400" dirty="0" smtClean="0">
                <a:solidFill>
                  <a:schemeClr val="accent6">
                    <a:lumMod val="75000"/>
                  </a:schemeClr>
                </a:solidFill>
              </a:rPr>
              <a:t>] [-p &lt;port&gt;] [-u &lt;user&gt;[,&lt;pass&gt;]] &lt;host&gt;</a:t>
            </a:r>
          </a:p>
          <a:p>
            <a:pPr lvl="1">
              <a:buNone/>
            </a:pPr>
            <a:r>
              <a:rPr lang="en-US" altLang="zh-CN" sz="2400" dirty="0" smtClean="0">
                <a:solidFill>
                  <a:schemeClr val="accent6">
                    <a:lumMod val="75000"/>
                  </a:schemeClr>
                </a:solidFill>
              </a:rPr>
              <a:t>open [-e </a:t>
            </a:r>
            <a:r>
              <a:rPr lang="en-US" altLang="zh-CN" sz="2400" dirty="0" err="1" smtClean="0">
                <a:solidFill>
                  <a:schemeClr val="accent6">
                    <a:lumMod val="75000"/>
                  </a:schemeClr>
                </a:solidFill>
              </a:rPr>
              <a:t>cmds</a:t>
            </a:r>
            <a:r>
              <a:rPr lang="en-US" altLang="zh-CN" sz="2400" dirty="0" smtClean="0">
                <a:solidFill>
                  <a:schemeClr val="accent6">
                    <a:lumMod val="75000"/>
                  </a:schemeClr>
                </a:solidFill>
              </a:rPr>
              <a:t>] ftp://[&lt;user&gt;[:&lt;pass&gt;]]@&lt;host&gt; [:port]</a:t>
            </a:r>
          </a:p>
          <a:p>
            <a:r>
              <a:rPr lang="zh-CN" altLang="en-US" dirty="0" smtClean="0"/>
              <a:t>选项</a:t>
            </a:r>
            <a:endParaRPr lang="en-US" altLang="zh-CN" dirty="0" smtClean="0"/>
          </a:p>
          <a:p>
            <a:pPr lvl="1"/>
            <a:r>
              <a:rPr lang="en-US" altLang="zh-CN" sz="2800" dirty="0" smtClean="0">
                <a:solidFill>
                  <a:schemeClr val="accent6">
                    <a:lumMod val="75000"/>
                  </a:schemeClr>
                </a:solidFill>
              </a:rPr>
              <a:t>-e </a:t>
            </a:r>
            <a:r>
              <a:rPr lang="en-US" altLang="zh-CN" sz="2800" dirty="0" err="1" smtClean="0">
                <a:solidFill>
                  <a:schemeClr val="accent6">
                    <a:lumMod val="75000"/>
                  </a:schemeClr>
                </a:solidFill>
              </a:rPr>
              <a:t>cmds</a:t>
            </a:r>
            <a:r>
              <a:rPr lang="zh-CN" altLang="en-US" sz="2800" dirty="0" smtClean="0"/>
              <a:t>：在打开连接后执行</a:t>
            </a:r>
            <a:r>
              <a:rPr lang="en-US" altLang="zh-CN" sz="2800" dirty="0" err="1" smtClean="0"/>
              <a:t>lftp</a:t>
            </a:r>
            <a:r>
              <a:rPr lang="zh-CN" altLang="en-US" sz="2800" dirty="0" smtClean="0"/>
              <a:t>子命令</a:t>
            </a:r>
            <a:endParaRPr lang="en-US" altLang="zh-CN" dirty="0" smtClean="0"/>
          </a:p>
          <a:p>
            <a:r>
              <a:rPr lang="zh-CN" altLang="en-US" dirty="0" smtClean="0"/>
              <a:t>用于</a:t>
            </a:r>
            <a:endParaRPr lang="en-US" altLang="zh-CN" dirty="0" smtClean="0"/>
          </a:p>
          <a:p>
            <a:pPr lvl="1"/>
            <a:r>
              <a:rPr lang="zh-CN" altLang="en-US" dirty="0" smtClean="0"/>
              <a:t>使用不带任何参数的</a:t>
            </a:r>
            <a:r>
              <a:rPr lang="en-US" altLang="zh-CN" dirty="0" err="1" smtClean="0"/>
              <a:t>lftp</a:t>
            </a:r>
            <a:r>
              <a:rPr lang="zh-CN" altLang="en-US" dirty="0" smtClean="0"/>
              <a:t>命令进入交互模式之后</a:t>
            </a:r>
            <a:endParaRPr lang="en-US" altLang="zh-CN" dirty="0" smtClean="0"/>
          </a:p>
          <a:p>
            <a:pPr lvl="1"/>
            <a:r>
              <a:rPr lang="zh-CN" altLang="en-US" dirty="0" smtClean="0"/>
              <a:t>重新打开新的</a:t>
            </a:r>
            <a:r>
              <a:rPr lang="en-US" altLang="zh-CN" dirty="0" smtClean="0"/>
              <a:t>FTP</a:t>
            </a:r>
            <a:r>
              <a:rPr lang="zh-CN" altLang="en-US" dirty="0" smtClean="0"/>
              <a:t>连接</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61</a:t>
            </a:fld>
            <a:endParaRPr lang="en-US" altLang="zh-CN"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lftp</a:t>
            </a:r>
            <a:r>
              <a:rPr lang="zh-CN" altLang="en-US" dirty="0" smtClean="0"/>
              <a:t>的环境设置</a:t>
            </a:r>
            <a:endParaRPr lang="zh-CN" altLang="en-US" dirty="0"/>
          </a:p>
        </p:txBody>
      </p:sp>
      <p:sp>
        <p:nvSpPr>
          <p:cNvPr id="3" name="内容占位符 2"/>
          <p:cNvSpPr>
            <a:spLocks noGrp="1"/>
          </p:cNvSpPr>
          <p:nvPr>
            <p:ph idx="1"/>
          </p:nvPr>
        </p:nvSpPr>
        <p:spPr>
          <a:xfrm>
            <a:off x="457200" y="1340768"/>
            <a:ext cx="8229600" cy="4790157"/>
          </a:xfrm>
        </p:spPr>
        <p:txBody>
          <a:bodyPr/>
          <a:lstStyle/>
          <a:p>
            <a:r>
              <a:rPr lang="zh-CN" altLang="en-US" dirty="0" smtClean="0"/>
              <a:t>交互模式：使用</a:t>
            </a:r>
            <a:r>
              <a:rPr lang="en-US" altLang="zh-CN" dirty="0" smtClean="0"/>
              <a:t>set</a:t>
            </a:r>
            <a:r>
              <a:rPr lang="zh-CN" altLang="en-US" dirty="0" smtClean="0"/>
              <a:t>命令设置</a:t>
            </a:r>
            <a:r>
              <a:rPr lang="en-US" altLang="zh-CN" dirty="0" err="1" smtClean="0"/>
              <a:t>lftp</a:t>
            </a:r>
            <a:r>
              <a:rPr lang="zh-CN" altLang="en-US" dirty="0" smtClean="0"/>
              <a:t>环境变量</a:t>
            </a:r>
            <a:endParaRPr lang="en-US" altLang="zh-CN" dirty="0" smtClean="0"/>
          </a:p>
          <a:p>
            <a:pPr lvl="1"/>
            <a:r>
              <a:rPr lang="en-US" altLang="zh-CN" dirty="0" smtClean="0">
                <a:solidFill>
                  <a:schemeClr val="accent6">
                    <a:lumMod val="75000"/>
                  </a:schemeClr>
                </a:solidFill>
              </a:rPr>
              <a:t>set -a</a:t>
            </a:r>
            <a:r>
              <a:rPr lang="zh-CN" altLang="en-US" dirty="0" smtClean="0"/>
              <a:t>：显示所有的环境变量</a:t>
            </a:r>
            <a:endParaRPr lang="en-US" altLang="zh-CN" dirty="0" smtClean="0"/>
          </a:p>
          <a:p>
            <a:pPr lvl="1"/>
            <a:r>
              <a:rPr lang="en-US" altLang="zh-CN" dirty="0" smtClean="0">
                <a:solidFill>
                  <a:schemeClr val="accent6">
                    <a:lumMod val="75000"/>
                  </a:schemeClr>
                </a:solidFill>
              </a:rPr>
              <a:t>set -d</a:t>
            </a:r>
            <a:r>
              <a:rPr lang="zh-CN" altLang="en-US" dirty="0" smtClean="0"/>
              <a:t>：显示默认的环境变量</a:t>
            </a:r>
            <a:endParaRPr lang="en-US" altLang="zh-CN" dirty="0" smtClean="0"/>
          </a:p>
          <a:p>
            <a:pPr lvl="1"/>
            <a:r>
              <a:rPr lang="en-US" altLang="zh-CN" dirty="0" smtClean="0">
                <a:solidFill>
                  <a:schemeClr val="accent6">
                    <a:lumMod val="75000"/>
                  </a:schemeClr>
                </a:solidFill>
              </a:rPr>
              <a:t>set </a:t>
            </a:r>
            <a:r>
              <a:rPr lang="en-US" altLang="zh-CN" dirty="0" err="1" smtClean="0">
                <a:solidFill>
                  <a:schemeClr val="accent6">
                    <a:lumMod val="75000"/>
                  </a:schemeClr>
                </a:solidFill>
              </a:rPr>
              <a:t>var</a:t>
            </a:r>
            <a:r>
              <a:rPr lang="en-US" altLang="zh-CN" dirty="0" smtClean="0">
                <a:solidFill>
                  <a:schemeClr val="accent6">
                    <a:lumMod val="75000"/>
                  </a:schemeClr>
                </a:solidFill>
              </a:rPr>
              <a:t> [</a:t>
            </a:r>
            <a:r>
              <a:rPr lang="en-US" altLang="zh-CN" dirty="0" err="1" smtClean="0">
                <a:solidFill>
                  <a:schemeClr val="accent6">
                    <a:lumMod val="75000"/>
                  </a:schemeClr>
                </a:solidFill>
              </a:rPr>
              <a:t>val</a:t>
            </a:r>
            <a:r>
              <a:rPr lang="en-US" altLang="zh-CN" dirty="0" smtClean="0">
                <a:solidFill>
                  <a:schemeClr val="accent6">
                    <a:lumMod val="75000"/>
                  </a:schemeClr>
                </a:solidFill>
              </a:rPr>
              <a:t>]</a:t>
            </a:r>
            <a:r>
              <a:rPr lang="zh-CN" altLang="en-US" dirty="0" smtClean="0"/>
              <a:t>：设置环境变量</a:t>
            </a:r>
            <a:r>
              <a:rPr lang="en-US" altLang="zh-CN" dirty="0" err="1" smtClean="0"/>
              <a:t>var</a:t>
            </a:r>
            <a:r>
              <a:rPr lang="zh-CN" altLang="en-US" dirty="0" smtClean="0"/>
              <a:t>的值为</a:t>
            </a:r>
            <a:r>
              <a:rPr lang="en-US" altLang="zh-CN" dirty="0" err="1" smtClean="0"/>
              <a:t>val</a:t>
            </a:r>
            <a:r>
              <a:rPr lang="zh-CN" altLang="en-US" dirty="0" smtClean="0"/>
              <a:t>，若省略值</a:t>
            </a:r>
            <a:r>
              <a:rPr lang="en-US" altLang="zh-CN" dirty="0" err="1" smtClean="0"/>
              <a:t>val</a:t>
            </a:r>
            <a:r>
              <a:rPr lang="zh-CN" altLang="en-US" dirty="0" smtClean="0"/>
              <a:t>表示取消此环境变量的设置</a:t>
            </a:r>
            <a:endParaRPr lang="en-US" altLang="zh-CN" dirty="0" smtClean="0"/>
          </a:p>
          <a:p>
            <a:r>
              <a:rPr lang="zh-CN" altLang="en-US" dirty="0" smtClean="0"/>
              <a:t>环境文件</a:t>
            </a:r>
            <a:endParaRPr lang="en-US" altLang="zh-CN" dirty="0" smtClean="0"/>
          </a:p>
          <a:p>
            <a:pPr lvl="1"/>
            <a:r>
              <a:rPr lang="zh-CN" altLang="en-US" dirty="0" smtClean="0"/>
              <a:t>全局：</a:t>
            </a:r>
            <a:r>
              <a:rPr lang="en-US" altLang="zh-CN" dirty="0" smtClean="0"/>
              <a:t> /etc/</a:t>
            </a:r>
            <a:r>
              <a:rPr lang="en-US" altLang="zh-CN" dirty="0" err="1" smtClean="0"/>
              <a:t>lftp.conf</a:t>
            </a:r>
            <a:endParaRPr lang="en-US" altLang="zh-CN" dirty="0" smtClean="0"/>
          </a:p>
          <a:p>
            <a:pPr lvl="1"/>
            <a:r>
              <a:rPr lang="zh-CN" altLang="en-US" dirty="0" smtClean="0"/>
              <a:t>每用户：</a:t>
            </a:r>
            <a:r>
              <a:rPr lang="en-US" altLang="zh-CN" dirty="0" smtClean="0"/>
              <a:t>~/.</a:t>
            </a:r>
            <a:r>
              <a:rPr lang="en-US" altLang="zh-CN" dirty="0" err="1" smtClean="0"/>
              <a:t>lftp</a:t>
            </a:r>
            <a:r>
              <a:rPr lang="en-US" altLang="zh-CN" dirty="0" smtClean="0"/>
              <a:t>/</a:t>
            </a:r>
            <a:r>
              <a:rPr lang="en-US" altLang="zh-CN" dirty="0" err="1" smtClean="0"/>
              <a:t>rc</a:t>
            </a:r>
            <a:endParaRPr lang="en-US" altLang="zh-CN" dirty="0" smtClean="0"/>
          </a:p>
          <a:p>
            <a:pPr lvl="2"/>
            <a:r>
              <a:rPr lang="zh-CN" altLang="en-US" dirty="0" smtClean="0"/>
              <a:t>用户可以将用于自己环境设置的</a:t>
            </a:r>
            <a:r>
              <a:rPr lang="en-US" altLang="zh-CN" dirty="0" smtClean="0"/>
              <a:t>set</a:t>
            </a:r>
            <a:r>
              <a:rPr lang="zh-CN" altLang="en-US" dirty="0" smtClean="0"/>
              <a:t>命令放入其中</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62</a:t>
            </a:fld>
            <a:endParaRPr lang="en-US" altLang="zh-CN"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设置</a:t>
            </a:r>
            <a:r>
              <a:rPr lang="en-US" altLang="zh-CN" dirty="0" err="1" smtClean="0"/>
              <a:t>lftp</a:t>
            </a:r>
            <a:r>
              <a:rPr lang="zh-CN" altLang="en-US" dirty="0" smtClean="0"/>
              <a:t>的常用环境变量</a:t>
            </a:r>
            <a:endParaRPr lang="zh-CN" altLang="en-US" dirty="0"/>
          </a:p>
        </p:txBody>
      </p:sp>
      <p:graphicFrame>
        <p:nvGraphicFramePr>
          <p:cNvPr id="7" name="内容占位符 6"/>
          <p:cNvGraphicFramePr>
            <a:graphicFrameLocks noGrp="1"/>
          </p:cNvGraphicFramePr>
          <p:nvPr>
            <p:ph idx="1"/>
          </p:nvPr>
        </p:nvGraphicFramePr>
        <p:xfrm>
          <a:off x="251520" y="1052736"/>
          <a:ext cx="8640960" cy="5002093"/>
        </p:xfrm>
        <a:graphic>
          <a:graphicData uri="http://schemas.openxmlformats.org/drawingml/2006/table">
            <a:tbl>
              <a:tblPr firstRow="1" bandRow="1">
                <a:tableStyleId>{21E4AEA4-8DFA-4A89-87EB-49C32662AFE0}</a:tableStyleId>
              </a:tblPr>
              <a:tblGrid>
                <a:gridCol w="5328592"/>
                <a:gridCol w="3312368"/>
              </a:tblGrid>
              <a:tr h="392633">
                <a:tc>
                  <a:txBody>
                    <a:bodyPr/>
                    <a:lstStyle/>
                    <a:p>
                      <a:pPr algn="ctr"/>
                      <a:r>
                        <a:rPr lang="zh-CN" altLang="en-US" dirty="0" smtClean="0"/>
                        <a:t>设置环境变量 </a:t>
                      </a:r>
                      <a:endParaRPr lang="zh-CN" altLang="en-US" dirty="0"/>
                    </a:p>
                  </a:txBody>
                  <a:tcPr/>
                </a:tc>
                <a:tc>
                  <a:txBody>
                    <a:bodyPr/>
                    <a:lstStyle/>
                    <a:p>
                      <a:pPr algn="ctr"/>
                      <a:r>
                        <a:rPr lang="zh-CN" altLang="en-US" dirty="0" smtClean="0"/>
                        <a:t>说明</a:t>
                      </a:r>
                      <a:endParaRPr lang="zh-CN" altLang="en-US" dirty="0"/>
                    </a:p>
                  </a:txBody>
                  <a:tcPr/>
                </a:tc>
              </a:tr>
              <a:tr h="338848">
                <a:tc>
                  <a:txBody>
                    <a:bodyPr/>
                    <a:lstStyle/>
                    <a:p>
                      <a:r>
                        <a:rPr lang="en-US" altLang="zh-CN" dirty="0" smtClean="0">
                          <a:solidFill>
                            <a:srgbClr val="C00000"/>
                          </a:solidFill>
                        </a:rPr>
                        <a:t>set ftp:timezone &lt;TZ&gt;</a:t>
                      </a:r>
                      <a:endParaRPr lang="zh-CN" altLang="en-US" dirty="0">
                        <a:solidFill>
                          <a:srgbClr val="C00000"/>
                        </a:solidFill>
                      </a:endParaRPr>
                    </a:p>
                  </a:txBody>
                  <a:tcPr/>
                </a:tc>
                <a:tc>
                  <a:txBody>
                    <a:bodyPr/>
                    <a:lstStyle/>
                    <a:p>
                      <a:r>
                        <a:rPr lang="zh-CN" altLang="en-US" dirty="0" smtClean="0"/>
                        <a:t>设置时区，默认为</a:t>
                      </a:r>
                      <a:r>
                        <a:rPr lang="en-US" altLang="zh-CN" dirty="0" smtClean="0"/>
                        <a:t>GMT</a:t>
                      </a:r>
                      <a:r>
                        <a:rPr lang="zh-CN" altLang="en-US" dirty="0" smtClean="0"/>
                        <a:t>。东</a:t>
                      </a:r>
                      <a:r>
                        <a:rPr lang="en-US" altLang="zh-CN" dirty="0" smtClean="0"/>
                        <a:t>8</a:t>
                      </a:r>
                      <a:r>
                        <a:rPr lang="zh-CN" altLang="en-US" dirty="0" smtClean="0"/>
                        <a:t>区为</a:t>
                      </a:r>
                      <a:r>
                        <a:rPr lang="zh-CN" altLang="en-US" baseline="0" dirty="0" smtClean="0"/>
                        <a:t> </a:t>
                      </a:r>
                      <a:r>
                        <a:rPr lang="en-US" altLang="zh-CN" baseline="0" dirty="0" smtClean="0"/>
                        <a:t>GMT offset +8</a:t>
                      </a:r>
                      <a:endParaRPr lang="zh-CN" altLang="en-US" dirty="0"/>
                    </a:p>
                  </a:txBody>
                  <a:tcPr/>
                </a:tc>
              </a:tr>
              <a:tr h="338848">
                <a:tc>
                  <a:txBody>
                    <a:bodyPr/>
                    <a:lstStyle/>
                    <a:p>
                      <a:r>
                        <a:rPr lang="en-US" altLang="zh-CN" dirty="0" smtClean="0">
                          <a:solidFill>
                            <a:srgbClr val="C00000"/>
                          </a:solidFill>
                        </a:rPr>
                        <a:t>ftp:charset &lt;</a:t>
                      </a:r>
                      <a:r>
                        <a:rPr lang="en-US" altLang="zh-CN" dirty="0" err="1" smtClean="0">
                          <a:solidFill>
                            <a:srgbClr val="C00000"/>
                          </a:solidFill>
                        </a:rPr>
                        <a:t>CharSET</a:t>
                      </a:r>
                      <a:r>
                        <a:rPr lang="en-US" altLang="zh-CN" dirty="0" smtClean="0">
                          <a:solidFill>
                            <a:srgbClr val="C00000"/>
                          </a:solidFill>
                        </a:rPr>
                        <a:t>&gt;</a:t>
                      </a:r>
                      <a:endParaRPr lang="zh-CN" altLang="en-US" dirty="0">
                        <a:solidFill>
                          <a:srgbClr val="C00000"/>
                        </a:solidFill>
                      </a:endParaRPr>
                    </a:p>
                  </a:txBody>
                  <a:tcPr/>
                </a:tc>
                <a:tc>
                  <a:txBody>
                    <a:bodyPr/>
                    <a:lstStyle/>
                    <a:p>
                      <a:r>
                        <a:rPr lang="zh-CN" altLang="en-US" dirty="0" smtClean="0"/>
                        <a:t>设置服务器端字符集，如：</a:t>
                      </a:r>
                      <a:r>
                        <a:rPr lang="en-US" altLang="zh-CN" dirty="0" err="1" smtClean="0"/>
                        <a:t>gbk</a:t>
                      </a:r>
                      <a:endParaRPr lang="zh-CN" altLang="en-US" dirty="0"/>
                    </a:p>
                  </a:txBody>
                  <a:tcPr/>
                </a:tc>
              </a:tr>
              <a:tr h="677696">
                <a:tc>
                  <a:txBody>
                    <a:bodyPr/>
                    <a:lstStyle/>
                    <a:p>
                      <a:r>
                        <a:rPr lang="en-US" altLang="zh-CN" dirty="0" smtClean="0">
                          <a:solidFill>
                            <a:srgbClr val="C00000"/>
                          </a:solidFill>
                        </a:rPr>
                        <a:t>set </a:t>
                      </a:r>
                      <a:r>
                        <a:rPr lang="en-US" altLang="zh-CN" dirty="0" err="1" smtClean="0">
                          <a:solidFill>
                            <a:srgbClr val="C00000"/>
                          </a:solidFill>
                        </a:rPr>
                        <a:t>mirror:exclude-regex</a:t>
                      </a:r>
                      <a:r>
                        <a:rPr lang="en-US" altLang="zh-CN" dirty="0" smtClean="0">
                          <a:solidFill>
                            <a:srgbClr val="C00000"/>
                          </a:solidFill>
                        </a:rPr>
                        <a:t> &lt;REGEX&gt;</a:t>
                      </a:r>
                      <a:endParaRPr lang="zh-CN" altLang="en-US" dirty="0">
                        <a:solidFill>
                          <a:srgbClr val="C00000"/>
                        </a:solidFill>
                      </a:endParaRPr>
                    </a:p>
                  </a:txBody>
                  <a:tcPr/>
                </a:tc>
                <a:tc>
                  <a:txBody>
                    <a:bodyPr/>
                    <a:lstStyle/>
                    <a:p>
                      <a:r>
                        <a:rPr lang="zh-CN" altLang="en-US" dirty="0" smtClean="0"/>
                        <a:t>使用正则表达式匹配指定在镜像时应剔除的文件</a:t>
                      </a:r>
                      <a:endParaRPr lang="zh-CN" altLang="en-US" dirty="0"/>
                    </a:p>
                  </a:txBody>
                  <a:tcPr/>
                </a:tc>
              </a:tr>
              <a:tr h="677696">
                <a:tc>
                  <a:txBody>
                    <a:bodyPr/>
                    <a:lstStyle/>
                    <a:p>
                      <a:r>
                        <a:rPr lang="en-US" altLang="zh-CN" dirty="0" smtClean="0">
                          <a:solidFill>
                            <a:srgbClr val="C00000"/>
                          </a:solidFill>
                        </a:rPr>
                        <a:t>set </a:t>
                      </a:r>
                      <a:r>
                        <a:rPr lang="en-US" altLang="zh-CN" dirty="0" err="1" smtClean="0">
                          <a:solidFill>
                            <a:srgbClr val="C00000"/>
                          </a:solidFill>
                        </a:rPr>
                        <a:t>mirror:include-regex</a:t>
                      </a:r>
                      <a:r>
                        <a:rPr lang="en-US" altLang="zh-CN" dirty="0" smtClean="0">
                          <a:solidFill>
                            <a:srgbClr val="C00000"/>
                          </a:solidFill>
                        </a:rPr>
                        <a:t> &lt;REGEX&gt;</a:t>
                      </a:r>
                      <a:endParaRPr lang="zh-CN" altLang="en-US" dirty="0">
                        <a:solidFill>
                          <a:srgbClr val="C00000"/>
                        </a:solidFill>
                      </a:endParaRPr>
                    </a:p>
                  </a:txBody>
                  <a:tcPr/>
                </a:tc>
                <a:tc>
                  <a:txBody>
                    <a:bodyPr/>
                    <a:lstStyle/>
                    <a:p>
                      <a:r>
                        <a:rPr lang="zh-CN" altLang="en-US" dirty="0" smtClean="0"/>
                        <a:t>仅用于上面的剔除规则之后，用</a:t>
                      </a:r>
                      <a:r>
                        <a:rPr lang="en-US" altLang="zh-CN" dirty="0" smtClean="0"/>
                        <a:t>RE</a:t>
                      </a:r>
                      <a:r>
                        <a:rPr lang="zh-CN" altLang="en-US" dirty="0" smtClean="0"/>
                        <a:t>指定应该镜像的文件</a:t>
                      </a:r>
                      <a:endParaRPr lang="zh-CN" altLang="en-US" dirty="0"/>
                    </a:p>
                  </a:txBody>
                  <a:tcPr/>
                </a:tc>
              </a:tr>
              <a:tr h="392633">
                <a:tc>
                  <a:txBody>
                    <a:bodyPr/>
                    <a:lstStyle/>
                    <a:p>
                      <a:r>
                        <a:rPr lang="en-US" altLang="zh-CN" dirty="0" smtClean="0">
                          <a:solidFill>
                            <a:srgbClr val="C00000"/>
                          </a:solidFill>
                        </a:rPr>
                        <a:t>set </a:t>
                      </a:r>
                      <a:r>
                        <a:rPr lang="en-US" altLang="zh-CN" dirty="0" err="1" smtClean="0">
                          <a:solidFill>
                            <a:srgbClr val="C00000"/>
                          </a:solidFill>
                        </a:rPr>
                        <a:t>net:connection</a:t>
                      </a:r>
                      <a:r>
                        <a:rPr lang="en-US" altLang="zh-CN" dirty="0" smtClean="0">
                          <a:solidFill>
                            <a:srgbClr val="C00000"/>
                          </a:solidFill>
                        </a:rPr>
                        <a:t>-limit &lt;NUMBER&gt;</a:t>
                      </a:r>
                      <a:endParaRPr lang="zh-CN" altLang="en-US" dirty="0">
                        <a:solidFill>
                          <a:srgbClr val="C00000"/>
                        </a:solidFill>
                      </a:endParaRPr>
                    </a:p>
                  </a:txBody>
                  <a:tcPr/>
                </a:tc>
                <a:tc>
                  <a:txBody>
                    <a:bodyPr/>
                    <a:lstStyle/>
                    <a:p>
                      <a:r>
                        <a:rPr lang="zh-CN" altLang="en-US" dirty="0" smtClean="0"/>
                        <a:t>设置同一站点的最大连接数</a:t>
                      </a:r>
                      <a:endParaRPr lang="zh-CN" altLang="en-US" dirty="0"/>
                    </a:p>
                  </a:txBody>
                  <a:tcPr/>
                </a:tc>
              </a:tr>
              <a:tr h="677696">
                <a:tc>
                  <a:txBody>
                    <a:bodyPr/>
                    <a:lstStyle/>
                    <a:p>
                      <a:r>
                        <a:rPr lang="en-US" altLang="zh-CN" dirty="0" smtClean="0">
                          <a:solidFill>
                            <a:srgbClr val="C00000"/>
                          </a:solidFill>
                        </a:rPr>
                        <a:t>set </a:t>
                      </a:r>
                      <a:r>
                        <a:rPr lang="en-US" altLang="zh-CN" dirty="0" err="1" smtClean="0">
                          <a:solidFill>
                            <a:srgbClr val="C00000"/>
                          </a:solidFill>
                        </a:rPr>
                        <a:t>net:limit</a:t>
                      </a:r>
                      <a:r>
                        <a:rPr lang="en-US" altLang="zh-CN" dirty="0" smtClean="0">
                          <a:solidFill>
                            <a:srgbClr val="C00000"/>
                          </a:solidFill>
                        </a:rPr>
                        <a:t>-rate &lt;DOWN-RATE&gt;:&lt;UP-RATE&gt;</a:t>
                      </a:r>
                      <a:endParaRPr lang="zh-CN" altLang="en-US" dirty="0">
                        <a:solidFill>
                          <a:srgbClr val="C00000"/>
                        </a:solidFill>
                      </a:endParaRPr>
                    </a:p>
                  </a:txBody>
                  <a:tcPr/>
                </a:tc>
                <a:tc>
                  <a:txBody>
                    <a:bodyPr/>
                    <a:lstStyle/>
                    <a:p>
                      <a:r>
                        <a:rPr lang="zh-CN" altLang="en-US" dirty="0" smtClean="0"/>
                        <a:t>设置数据连接的下载和上传的传输速率（</a:t>
                      </a:r>
                      <a:r>
                        <a:rPr lang="en-US" altLang="zh-CN" dirty="0" smtClean="0"/>
                        <a:t>bytes/sec</a:t>
                      </a:r>
                      <a:r>
                        <a:rPr lang="zh-CN" altLang="en-US" dirty="0" smtClean="0"/>
                        <a:t>）</a:t>
                      </a:r>
                      <a:endParaRPr lang="zh-CN" altLang="en-US" dirty="0"/>
                    </a:p>
                  </a:txBody>
                  <a:tcPr/>
                </a:tc>
              </a:tr>
              <a:tr h="392633">
                <a:tc>
                  <a:txBody>
                    <a:bodyPr/>
                    <a:lstStyle/>
                    <a:p>
                      <a:r>
                        <a:rPr lang="en-US" altLang="zh-CN" dirty="0" smtClean="0">
                          <a:solidFill>
                            <a:srgbClr val="C00000"/>
                          </a:solidFill>
                        </a:rPr>
                        <a:t>set </a:t>
                      </a:r>
                      <a:r>
                        <a:rPr lang="en-US" altLang="zh-CN" dirty="0" err="1" smtClean="0">
                          <a:solidFill>
                            <a:srgbClr val="C00000"/>
                          </a:solidFill>
                        </a:rPr>
                        <a:t>net:reconnect</a:t>
                      </a:r>
                      <a:r>
                        <a:rPr lang="en-US" altLang="zh-CN" dirty="0" smtClean="0">
                          <a:solidFill>
                            <a:srgbClr val="C00000"/>
                          </a:solidFill>
                        </a:rPr>
                        <a:t>-interval-base &lt;SECONDS&gt;</a:t>
                      </a:r>
                      <a:endParaRPr lang="zh-CN" altLang="en-US" dirty="0">
                        <a:solidFill>
                          <a:srgbClr val="C00000"/>
                        </a:solidFill>
                      </a:endParaRPr>
                    </a:p>
                  </a:txBody>
                  <a:tcPr/>
                </a:tc>
                <a:tc>
                  <a:txBody>
                    <a:bodyPr/>
                    <a:lstStyle/>
                    <a:p>
                      <a:r>
                        <a:rPr lang="zh-CN" altLang="en-US" dirty="0" smtClean="0"/>
                        <a:t>设置两次连接的最小时间间隔</a:t>
                      </a:r>
                      <a:endParaRPr lang="zh-CN" altLang="en-US" dirty="0"/>
                    </a:p>
                  </a:txBody>
                  <a:tcPr/>
                </a:tc>
              </a:tr>
              <a:tr h="392633">
                <a:tc>
                  <a:txBody>
                    <a:bodyPr/>
                    <a:lstStyle/>
                    <a:p>
                      <a:r>
                        <a:rPr lang="en-US" altLang="zh-CN" dirty="0" smtClean="0">
                          <a:solidFill>
                            <a:srgbClr val="C00000"/>
                          </a:solidFill>
                        </a:rPr>
                        <a:t>set </a:t>
                      </a:r>
                      <a:r>
                        <a:rPr lang="en-US" altLang="zh-CN" dirty="0" err="1" smtClean="0">
                          <a:solidFill>
                            <a:srgbClr val="C00000"/>
                          </a:solidFill>
                        </a:rPr>
                        <a:t>net:reconnect</a:t>
                      </a:r>
                      <a:r>
                        <a:rPr lang="en-US" altLang="zh-CN" dirty="0" smtClean="0">
                          <a:solidFill>
                            <a:srgbClr val="C00000"/>
                          </a:solidFill>
                        </a:rPr>
                        <a:t>-interval-max &lt;SECONDS&gt;</a:t>
                      </a:r>
                      <a:endParaRPr lang="zh-CN" altLang="en-US" dirty="0">
                        <a:solidFill>
                          <a:srgbClr val="C0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设置两次连接的最大时间间隔</a:t>
                      </a:r>
                      <a:endParaRPr lang="zh-CN" altLang="en-US" dirty="0"/>
                    </a:p>
                  </a:txBody>
                  <a:tcPr/>
                </a:tc>
              </a:tr>
              <a:tr h="392633">
                <a:tc>
                  <a:txBody>
                    <a:bodyPr/>
                    <a:lstStyle/>
                    <a:p>
                      <a:r>
                        <a:rPr lang="en-US" altLang="zh-CN" dirty="0" smtClean="0">
                          <a:solidFill>
                            <a:srgbClr val="C00000"/>
                          </a:solidFill>
                        </a:rPr>
                        <a:t>set </a:t>
                      </a:r>
                      <a:r>
                        <a:rPr lang="en-US" altLang="zh-CN" dirty="0" err="1" smtClean="0">
                          <a:solidFill>
                            <a:srgbClr val="C00000"/>
                          </a:solidFill>
                        </a:rPr>
                        <a:t>net:reconnect</a:t>
                      </a:r>
                      <a:r>
                        <a:rPr lang="en-US" altLang="zh-CN" dirty="0" smtClean="0">
                          <a:solidFill>
                            <a:srgbClr val="C00000"/>
                          </a:solidFill>
                        </a:rPr>
                        <a:t>-interval-multiplier &lt;REAL-NUM&gt;</a:t>
                      </a:r>
                      <a:endParaRPr lang="zh-CN" altLang="en-US" dirty="0">
                        <a:solidFill>
                          <a:srgbClr val="C00000"/>
                        </a:solidFill>
                      </a:endParaRPr>
                    </a:p>
                  </a:txBody>
                  <a:tcPr/>
                </a:tc>
                <a:tc>
                  <a:txBody>
                    <a:bodyPr/>
                    <a:lstStyle/>
                    <a:p>
                      <a:r>
                        <a:rPr lang="zh-CN" altLang="en-US" dirty="0" smtClean="0"/>
                        <a:t>设置间隔倍增器，默认为</a:t>
                      </a:r>
                      <a:r>
                        <a:rPr lang="en-US" altLang="zh-CN" dirty="0" smtClean="0"/>
                        <a:t>1.5</a:t>
                      </a:r>
                      <a:endParaRPr lang="zh-CN" altLang="en-US" dirty="0"/>
                    </a:p>
                  </a:txBody>
                  <a:tcPr/>
                </a:tc>
              </a:tr>
            </a:tbl>
          </a:graphicData>
        </a:graphic>
      </p:graphicFrame>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63</a:t>
            </a:fld>
            <a:endParaRPr lang="en-US" altLang="zh-CN"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lftp</a:t>
            </a:r>
            <a:r>
              <a:rPr lang="zh-CN" altLang="en-US" dirty="0" smtClean="0"/>
              <a:t>的命令行模式</a:t>
            </a:r>
            <a:endParaRPr lang="zh-CN" altLang="en-US" dirty="0"/>
          </a:p>
        </p:txBody>
      </p:sp>
      <p:sp>
        <p:nvSpPr>
          <p:cNvPr id="3" name="内容占位符 2"/>
          <p:cNvSpPr>
            <a:spLocks noGrp="1"/>
          </p:cNvSpPr>
          <p:nvPr>
            <p:ph idx="1"/>
          </p:nvPr>
        </p:nvSpPr>
        <p:spPr>
          <a:xfrm>
            <a:off x="457200" y="1196752"/>
            <a:ext cx="8229600" cy="4934173"/>
          </a:xfrm>
        </p:spPr>
        <p:txBody>
          <a:bodyPr/>
          <a:lstStyle/>
          <a:p>
            <a:r>
              <a:rPr lang="en-US" altLang="zh-CN" sz="2800" dirty="0" err="1" smtClean="0"/>
              <a:t>lftp</a:t>
            </a:r>
            <a:r>
              <a:rPr lang="zh-CN" altLang="en-US" sz="2800" dirty="0" smtClean="0"/>
              <a:t>命令行模式的命令格式</a:t>
            </a:r>
            <a:endParaRPr lang="en-US" altLang="zh-CN" sz="2800" dirty="0" smtClean="0"/>
          </a:p>
          <a:p>
            <a:pPr lvl="1"/>
            <a:r>
              <a:rPr lang="zh-CN" altLang="en-US" sz="2400" dirty="0" smtClean="0"/>
              <a:t>登录站点后执行命令</a:t>
            </a:r>
            <a:r>
              <a:rPr lang="en-US" altLang="zh-CN" sz="2400" dirty="0" err="1" smtClean="0"/>
              <a:t>cmds</a:t>
            </a:r>
            <a:endParaRPr lang="en-US" altLang="zh-CN" sz="2400" dirty="0" smtClean="0"/>
          </a:p>
          <a:p>
            <a:pPr lvl="2">
              <a:buNone/>
            </a:pPr>
            <a:r>
              <a:rPr lang="en-US" altLang="zh-CN" dirty="0" smtClean="0">
                <a:solidFill>
                  <a:schemeClr val="accent6">
                    <a:lumMod val="75000"/>
                  </a:schemeClr>
                </a:solidFill>
              </a:rPr>
              <a:t>$ l</a:t>
            </a:r>
            <a:r>
              <a:rPr lang="fr-FR" altLang="zh-CN" dirty="0" smtClean="0">
                <a:solidFill>
                  <a:schemeClr val="accent6">
                    <a:lumMod val="75000"/>
                  </a:schemeClr>
                </a:solidFill>
              </a:rPr>
              <a:t>ftp </a:t>
            </a:r>
            <a:r>
              <a:rPr lang="fr-FR" altLang="zh-CN" dirty="0" smtClean="0">
                <a:solidFill>
                  <a:srgbClr val="C00000"/>
                </a:solidFill>
              </a:rPr>
              <a:t>-</a:t>
            </a:r>
            <a:r>
              <a:rPr lang="en-US" altLang="zh-CN" dirty="0" smtClean="0">
                <a:solidFill>
                  <a:srgbClr val="C00000"/>
                </a:solidFill>
              </a:rPr>
              <a:t>e</a:t>
            </a:r>
            <a:r>
              <a:rPr lang="fr-FR" altLang="zh-CN" dirty="0" smtClean="0">
                <a:solidFill>
                  <a:srgbClr val="C00000"/>
                </a:solidFill>
              </a:rPr>
              <a:t> &lt;</a:t>
            </a:r>
            <a:r>
              <a:rPr lang="en-US" altLang="zh-CN" dirty="0" err="1" smtClean="0">
                <a:solidFill>
                  <a:srgbClr val="C00000"/>
                </a:solidFill>
              </a:rPr>
              <a:t>cmds</a:t>
            </a:r>
            <a:r>
              <a:rPr lang="fr-FR" altLang="zh-CN" dirty="0" smtClean="0">
                <a:solidFill>
                  <a:srgbClr val="C00000"/>
                </a:solidFill>
              </a:rPr>
              <a:t>&gt; </a:t>
            </a:r>
            <a:r>
              <a:rPr lang="fr-FR" altLang="zh-CN" dirty="0" smtClean="0">
                <a:solidFill>
                  <a:schemeClr val="accent6">
                    <a:lumMod val="75000"/>
                  </a:schemeClr>
                </a:solidFill>
              </a:rPr>
              <a:t>[-p &lt;port&gt;] [-u &lt;user&gt;[,&lt;pass&gt;]] &lt;site&gt;</a:t>
            </a:r>
          </a:p>
          <a:p>
            <a:pPr lvl="2">
              <a:buNone/>
            </a:pPr>
            <a:r>
              <a:rPr lang="en-US" altLang="zh-CN" dirty="0" smtClean="0">
                <a:solidFill>
                  <a:schemeClr val="accent6">
                    <a:lumMod val="75000"/>
                  </a:schemeClr>
                </a:solidFill>
              </a:rPr>
              <a:t>$ l</a:t>
            </a:r>
            <a:r>
              <a:rPr lang="fr-FR" altLang="zh-CN" dirty="0" smtClean="0">
                <a:solidFill>
                  <a:schemeClr val="accent6">
                    <a:lumMod val="75000"/>
                  </a:schemeClr>
                </a:solidFill>
              </a:rPr>
              <a:t>ftp </a:t>
            </a:r>
            <a:r>
              <a:rPr lang="fr-FR" altLang="zh-CN" dirty="0" smtClean="0">
                <a:solidFill>
                  <a:srgbClr val="C00000"/>
                </a:solidFill>
              </a:rPr>
              <a:t>-</a:t>
            </a:r>
            <a:r>
              <a:rPr lang="en-US" altLang="zh-CN" dirty="0" smtClean="0">
                <a:solidFill>
                  <a:srgbClr val="C00000"/>
                </a:solidFill>
              </a:rPr>
              <a:t>e</a:t>
            </a:r>
            <a:r>
              <a:rPr lang="fr-FR" altLang="zh-CN" dirty="0" smtClean="0">
                <a:solidFill>
                  <a:srgbClr val="C00000"/>
                </a:solidFill>
              </a:rPr>
              <a:t> &lt;</a:t>
            </a:r>
            <a:r>
              <a:rPr lang="en-US" altLang="zh-CN" dirty="0" err="1" smtClean="0">
                <a:solidFill>
                  <a:srgbClr val="C00000"/>
                </a:solidFill>
              </a:rPr>
              <a:t>cmds</a:t>
            </a:r>
            <a:r>
              <a:rPr lang="fr-FR" altLang="zh-CN" dirty="0" smtClean="0">
                <a:solidFill>
                  <a:srgbClr val="C00000"/>
                </a:solidFill>
              </a:rPr>
              <a:t>&gt; </a:t>
            </a:r>
            <a:r>
              <a:rPr lang="fr-FR" altLang="zh-CN" dirty="0" smtClean="0">
                <a:solidFill>
                  <a:schemeClr val="accent6">
                    <a:lumMod val="75000"/>
                  </a:schemeClr>
                </a:solidFill>
              </a:rPr>
              <a:t>ftp://[&lt;user&gt;[</a:t>
            </a:r>
            <a:r>
              <a:rPr lang="fr-FR" altLang="zh-CN" dirty="0" smtClean="0">
                <a:solidFill>
                  <a:srgbClr val="C00000"/>
                </a:solidFill>
              </a:rPr>
              <a:t>:</a:t>
            </a:r>
            <a:r>
              <a:rPr lang="fr-FR" altLang="zh-CN" dirty="0" smtClean="0">
                <a:solidFill>
                  <a:schemeClr val="accent6">
                    <a:lumMod val="75000"/>
                  </a:schemeClr>
                </a:solidFill>
              </a:rPr>
              <a:t>&lt;pass&gt;]]@&lt;site</a:t>
            </a:r>
            <a:r>
              <a:rPr lang="en-US" altLang="zh-CN" dirty="0" smtClean="0">
                <a:solidFill>
                  <a:schemeClr val="accent6">
                    <a:lumMod val="75000"/>
                  </a:schemeClr>
                </a:solidFill>
              </a:rPr>
              <a:t>[:port]</a:t>
            </a:r>
            <a:r>
              <a:rPr lang="fr-FR" altLang="zh-CN" dirty="0" smtClean="0">
                <a:solidFill>
                  <a:schemeClr val="accent6">
                    <a:lumMod val="75000"/>
                  </a:schemeClr>
                </a:solidFill>
              </a:rPr>
              <a:t>&gt;</a:t>
            </a:r>
            <a:endParaRPr lang="en-US" altLang="zh-CN" dirty="0" smtClean="0">
              <a:solidFill>
                <a:schemeClr val="accent6">
                  <a:lumMod val="75000"/>
                </a:schemeClr>
              </a:solidFill>
            </a:endParaRPr>
          </a:p>
          <a:p>
            <a:pPr lvl="1"/>
            <a:r>
              <a:rPr lang="zh-CN" altLang="en-US" sz="2400" dirty="0" smtClean="0"/>
              <a:t>执行命令</a:t>
            </a:r>
            <a:r>
              <a:rPr lang="en-US" altLang="zh-CN" sz="2400" dirty="0" err="1" smtClean="0"/>
              <a:t>cmds</a:t>
            </a:r>
            <a:endParaRPr lang="en-US" altLang="zh-CN" sz="2400" dirty="0" smtClean="0"/>
          </a:p>
          <a:p>
            <a:pPr lvl="2">
              <a:buNone/>
            </a:pPr>
            <a:r>
              <a:rPr lang="en-US" altLang="zh-CN" dirty="0" smtClean="0">
                <a:solidFill>
                  <a:schemeClr val="accent6">
                    <a:lumMod val="75000"/>
                  </a:schemeClr>
                </a:solidFill>
              </a:rPr>
              <a:t>$ </a:t>
            </a:r>
            <a:r>
              <a:rPr lang="en-US" altLang="zh-CN" dirty="0" err="1" smtClean="0">
                <a:solidFill>
                  <a:schemeClr val="accent6">
                    <a:lumMod val="75000"/>
                  </a:schemeClr>
                </a:solidFill>
              </a:rPr>
              <a:t>lftp</a:t>
            </a:r>
            <a:r>
              <a:rPr lang="en-US" altLang="zh-CN" dirty="0" smtClean="0">
                <a:solidFill>
                  <a:schemeClr val="accent6">
                    <a:lumMod val="75000"/>
                  </a:schemeClr>
                </a:solidFill>
              </a:rPr>
              <a:t> </a:t>
            </a:r>
            <a:r>
              <a:rPr lang="en-US" altLang="zh-CN" dirty="0" smtClean="0">
                <a:solidFill>
                  <a:srgbClr val="C00000"/>
                </a:solidFill>
              </a:rPr>
              <a:t>-c &lt;</a:t>
            </a:r>
            <a:r>
              <a:rPr lang="en-US" altLang="zh-CN" dirty="0" err="1" smtClean="0">
                <a:solidFill>
                  <a:srgbClr val="C00000"/>
                </a:solidFill>
              </a:rPr>
              <a:t>cmds</a:t>
            </a:r>
            <a:r>
              <a:rPr lang="en-US" altLang="zh-CN" dirty="0" smtClean="0">
                <a:solidFill>
                  <a:srgbClr val="C00000"/>
                </a:solidFill>
              </a:rPr>
              <a:t>&gt;</a:t>
            </a:r>
          </a:p>
          <a:p>
            <a:pPr lvl="1"/>
            <a:r>
              <a:rPr lang="zh-CN" altLang="en-US" sz="2400" dirty="0" smtClean="0"/>
              <a:t>执行</a:t>
            </a:r>
            <a:r>
              <a:rPr lang="en-US" altLang="zh-CN" sz="2400" dirty="0" err="1" smtClean="0"/>
              <a:t>lftp</a:t>
            </a:r>
            <a:r>
              <a:rPr lang="zh-CN" altLang="en-US" sz="2400" dirty="0" smtClean="0"/>
              <a:t>脚本（预先将所有要执行的</a:t>
            </a:r>
            <a:r>
              <a:rPr lang="en-US" altLang="zh-CN" sz="2400" dirty="0" err="1" smtClean="0"/>
              <a:t>lftp</a:t>
            </a:r>
            <a:r>
              <a:rPr lang="zh-CN" altLang="en-US" sz="2400" dirty="0" smtClean="0"/>
              <a:t>子命令写入脚本）</a:t>
            </a:r>
            <a:endParaRPr lang="en-US" altLang="zh-CN" sz="2400" dirty="0" smtClean="0"/>
          </a:p>
          <a:p>
            <a:pPr lvl="2">
              <a:buNone/>
            </a:pPr>
            <a:r>
              <a:rPr lang="en-US" altLang="zh-CN" dirty="0" smtClean="0">
                <a:solidFill>
                  <a:schemeClr val="accent6">
                    <a:lumMod val="75000"/>
                  </a:schemeClr>
                </a:solidFill>
              </a:rPr>
              <a:t>$ </a:t>
            </a:r>
            <a:r>
              <a:rPr lang="en-US" altLang="zh-CN" dirty="0" err="1" smtClean="0">
                <a:solidFill>
                  <a:schemeClr val="accent6">
                    <a:lumMod val="75000"/>
                  </a:schemeClr>
                </a:solidFill>
              </a:rPr>
              <a:t>lftp</a:t>
            </a:r>
            <a:r>
              <a:rPr lang="en-US" altLang="zh-CN" dirty="0" smtClean="0">
                <a:solidFill>
                  <a:schemeClr val="accent6">
                    <a:lumMod val="75000"/>
                  </a:schemeClr>
                </a:solidFill>
              </a:rPr>
              <a:t> </a:t>
            </a:r>
            <a:r>
              <a:rPr lang="en-US" altLang="zh-CN" dirty="0" smtClean="0">
                <a:solidFill>
                  <a:srgbClr val="C00000"/>
                </a:solidFill>
              </a:rPr>
              <a:t>-f &lt;</a:t>
            </a:r>
            <a:r>
              <a:rPr lang="en-US" altLang="zh-CN" dirty="0" err="1" smtClean="0">
                <a:solidFill>
                  <a:srgbClr val="C00000"/>
                </a:solidFill>
              </a:rPr>
              <a:t>script_file</a:t>
            </a:r>
            <a:r>
              <a:rPr lang="en-US" altLang="zh-CN" dirty="0" smtClean="0">
                <a:solidFill>
                  <a:srgbClr val="C00000"/>
                </a:solidFill>
              </a:rPr>
              <a:t>&gt;</a:t>
            </a:r>
          </a:p>
          <a:p>
            <a:r>
              <a:rPr lang="zh-CN" altLang="en-US" sz="2800" dirty="0" smtClean="0"/>
              <a:t>说明</a:t>
            </a:r>
            <a:endParaRPr lang="en-US" altLang="zh-CN" sz="2800" dirty="0" smtClean="0"/>
          </a:p>
          <a:p>
            <a:pPr lvl="1"/>
            <a:r>
              <a:rPr lang="en-US" altLang="zh-CN" sz="2400" dirty="0" smtClean="0"/>
              <a:t>-e</a:t>
            </a:r>
            <a:r>
              <a:rPr lang="zh-CN" altLang="en-US" sz="2400" dirty="0" smtClean="0"/>
              <a:t>执行命令后不退出交互模式；</a:t>
            </a:r>
            <a:r>
              <a:rPr lang="en-US" altLang="zh-CN" sz="2400" dirty="0" smtClean="0"/>
              <a:t>-c</a:t>
            </a:r>
            <a:r>
              <a:rPr lang="zh-CN" altLang="en-US" sz="2400" dirty="0" smtClean="0"/>
              <a:t>执行命令后返回</a:t>
            </a:r>
            <a:r>
              <a:rPr lang="en-US" altLang="zh-CN" sz="2400" dirty="0" smtClean="0"/>
              <a:t>Shell</a:t>
            </a:r>
          </a:p>
          <a:p>
            <a:pPr lvl="1"/>
            <a:r>
              <a:rPr lang="zh-CN" altLang="en-US" dirty="0" smtClean="0"/>
              <a:t>在</a:t>
            </a:r>
            <a:r>
              <a:rPr lang="en-US" altLang="zh-CN" dirty="0" err="1" smtClean="0"/>
              <a:t>cmds</a:t>
            </a:r>
            <a:r>
              <a:rPr lang="zh-CN" altLang="en-US" dirty="0" smtClean="0"/>
              <a:t>中可以使用 </a:t>
            </a:r>
            <a:r>
              <a:rPr lang="en-US" altLang="zh-CN" dirty="0" smtClean="0"/>
              <a:t>;</a:t>
            </a:r>
            <a:r>
              <a:rPr lang="zh-CN" altLang="en-US" dirty="0" smtClean="0"/>
              <a:t>、</a:t>
            </a:r>
            <a:r>
              <a:rPr lang="en-US" altLang="zh-CN" dirty="0" smtClean="0"/>
              <a:t>&amp;&amp;</a:t>
            </a:r>
            <a:r>
              <a:rPr lang="zh-CN" altLang="en-US" dirty="0" smtClean="0"/>
              <a:t>、</a:t>
            </a:r>
            <a:r>
              <a:rPr lang="en-US" altLang="zh-CN" dirty="0" smtClean="0"/>
              <a:t>||</a:t>
            </a:r>
            <a:r>
              <a:rPr lang="zh-CN" altLang="en-US" dirty="0" smtClean="0"/>
              <a:t>组合多个</a:t>
            </a:r>
            <a:r>
              <a:rPr lang="en-US" altLang="zh-CN" dirty="0" err="1" smtClean="0"/>
              <a:t>lftp</a:t>
            </a:r>
            <a:r>
              <a:rPr lang="zh-CN" altLang="en-US" dirty="0" smtClean="0"/>
              <a:t>子命令</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64</a:t>
            </a:fld>
            <a:endParaRPr lang="en-US" altLang="zh-CN"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lftp</a:t>
            </a:r>
            <a:r>
              <a:rPr lang="zh-CN" altLang="en-US" dirty="0" smtClean="0"/>
              <a:t>的命令行模式举例</a:t>
            </a:r>
            <a:endParaRPr lang="zh-CN" altLang="en-US" dirty="0"/>
          </a:p>
        </p:txBody>
      </p:sp>
      <p:sp>
        <p:nvSpPr>
          <p:cNvPr id="3" name="内容占位符 2"/>
          <p:cNvSpPr>
            <a:spLocks noGrp="1"/>
          </p:cNvSpPr>
          <p:nvPr>
            <p:ph idx="1"/>
          </p:nvPr>
        </p:nvSpPr>
        <p:spPr>
          <a:xfrm>
            <a:off x="457200" y="1196752"/>
            <a:ext cx="8229600" cy="4934173"/>
          </a:xfrm>
        </p:spPr>
        <p:txBody>
          <a:bodyPr/>
          <a:lstStyle/>
          <a:p>
            <a:r>
              <a:rPr lang="zh-CN" altLang="en-US" sz="2400" dirty="0" smtClean="0"/>
              <a:t>匿名登录</a:t>
            </a:r>
            <a:r>
              <a:rPr lang="en-US" altLang="zh-CN" sz="2400" dirty="0" smtClean="0"/>
              <a:t>ftp://ftp.example.com/pub</a:t>
            </a:r>
            <a:r>
              <a:rPr lang="zh-CN" altLang="en-US" sz="2400" dirty="0" smtClean="0"/>
              <a:t>，下载</a:t>
            </a:r>
            <a:r>
              <a:rPr lang="en-US" altLang="zh-CN" sz="2400" dirty="0" err="1" smtClean="0"/>
              <a:t>lsof</a:t>
            </a:r>
            <a:r>
              <a:rPr lang="en-US" altLang="zh-CN" sz="2400" dirty="0" smtClean="0"/>
              <a:t>*</a:t>
            </a:r>
            <a:r>
              <a:rPr lang="zh-CN" altLang="en-US" sz="2400" dirty="0" smtClean="0"/>
              <a:t>文件到本地当前目录</a:t>
            </a:r>
          </a:p>
          <a:p>
            <a:pPr lvl="1">
              <a:buNone/>
            </a:pPr>
            <a:r>
              <a:rPr lang="en-US" altLang="zh-CN" sz="1800" dirty="0" smtClean="0">
                <a:solidFill>
                  <a:schemeClr val="accent6">
                    <a:lumMod val="75000"/>
                  </a:schemeClr>
                </a:solidFill>
              </a:rPr>
              <a:t>$ </a:t>
            </a:r>
            <a:r>
              <a:rPr lang="en-US" altLang="zh-CN" sz="1800" dirty="0" err="1" smtClean="0">
                <a:solidFill>
                  <a:schemeClr val="accent6">
                    <a:lumMod val="75000"/>
                  </a:schemeClr>
                </a:solidFill>
              </a:rPr>
              <a:t>lftp</a:t>
            </a:r>
            <a:r>
              <a:rPr lang="en-US" altLang="zh-CN" sz="1800" dirty="0" smtClean="0">
                <a:solidFill>
                  <a:schemeClr val="accent6">
                    <a:lumMod val="75000"/>
                  </a:schemeClr>
                </a:solidFill>
              </a:rPr>
              <a:t> -e "</a:t>
            </a:r>
            <a:r>
              <a:rPr lang="en-US" altLang="zh-CN" sz="1800" dirty="0" err="1" smtClean="0">
                <a:solidFill>
                  <a:schemeClr val="accent6">
                    <a:lumMod val="75000"/>
                  </a:schemeClr>
                </a:solidFill>
              </a:rPr>
              <a:t>mget</a:t>
            </a:r>
            <a:r>
              <a:rPr lang="en-US" altLang="zh-CN" sz="1800" dirty="0" smtClean="0">
                <a:solidFill>
                  <a:schemeClr val="accent6">
                    <a:lumMod val="75000"/>
                  </a:schemeClr>
                </a:solidFill>
              </a:rPr>
              <a:t> </a:t>
            </a:r>
            <a:r>
              <a:rPr lang="en-US" altLang="zh-CN" sz="1800" dirty="0" err="1" smtClean="0">
                <a:solidFill>
                  <a:schemeClr val="accent6">
                    <a:lumMod val="75000"/>
                  </a:schemeClr>
                </a:solidFill>
              </a:rPr>
              <a:t>lsof</a:t>
            </a:r>
            <a:r>
              <a:rPr lang="en-US" altLang="zh-CN" sz="1800" dirty="0" smtClean="0">
                <a:solidFill>
                  <a:schemeClr val="accent6">
                    <a:lumMod val="75000"/>
                  </a:schemeClr>
                </a:solidFill>
              </a:rPr>
              <a:t>*; exit" ftp://ftp.example.com/pub</a:t>
            </a:r>
          </a:p>
          <a:p>
            <a:pPr lvl="1">
              <a:buNone/>
            </a:pPr>
            <a:r>
              <a:rPr lang="en-US" altLang="zh-CN" sz="1800" dirty="0" smtClean="0">
                <a:solidFill>
                  <a:schemeClr val="accent6">
                    <a:lumMod val="75000"/>
                  </a:schemeClr>
                </a:solidFill>
              </a:rPr>
              <a:t>$ </a:t>
            </a:r>
            <a:r>
              <a:rPr lang="en-US" altLang="zh-CN" sz="1800" dirty="0" err="1" smtClean="0">
                <a:solidFill>
                  <a:schemeClr val="accent6">
                    <a:lumMod val="75000"/>
                  </a:schemeClr>
                </a:solidFill>
              </a:rPr>
              <a:t>lftp</a:t>
            </a:r>
            <a:r>
              <a:rPr lang="en-US" altLang="zh-CN" sz="1800" dirty="0" smtClean="0">
                <a:solidFill>
                  <a:schemeClr val="accent6">
                    <a:lumMod val="75000"/>
                  </a:schemeClr>
                </a:solidFill>
              </a:rPr>
              <a:t> -c 'open -e "</a:t>
            </a:r>
            <a:r>
              <a:rPr lang="en-US" altLang="zh-CN" sz="1800" dirty="0" err="1" smtClean="0">
                <a:solidFill>
                  <a:schemeClr val="accent6">
                    <a:lumMod val="75000"/>
                  </a:schemeClr>
                </a:solidFill>
              </a:rPr>
              <a:t>mget</a:t>
            </a:r>
            <a:r>
              <a:rPr lang="en-US" altLang="zh-CN" sz="1800" dirty="0" smtClean="0">
                <a:solidFill>
                  <a:schemeClr val="accent6">
                    <a:lumMod val="75000"/>
                  </a:schemeClr>
                </a:solidFill>
              </a:rPr>
              <a:t> </a:t>
            </a:r>
            <a:r>
              <a:rPr lang="en-US" altLang="zh-CN" sz="1800" dirty="0" err="1" smtClean="0">
                <a:solidFill>
                  <a:schemeClr val="accent6">
                    <a:lumMod val="75000"/>
                  </a:schemeClr>
                </a:solidFill>
              </a:rPr>
              <a:t>lsof</a:t>
            </a:r>
            <a:r>
              <a:rPr lang="en-US" altLang="zh-CN" sz="1800" dirty="0" smtClean="0">
                <a:solidFill>
                  <a:schemeClr val="accent6">
                    <a:lumMod val="75000"/>
                  </a:schemeClr>
                </a:solidFill>
              </a:rPr>
              <a:t>*" ftp://ftp.example.com/pub'</a:t>
            </a:r>
          </a:p>
          <a:p>
            <a:r>
              <a:rPr lang="zh-CN" altLang="en-US" sz="2400" dirty="0" smtClean="0"/>
              <a:t>以</a:t>
            </a:r>
            <a:r>
              <a:rPr lang="en-US" altLang="zh-CN" sz="2400" dirty="0" err="1" smtClean="0"/>
              <a:t>joe</a:t>
            </a:r>
            <a:r>
              <a:rPr lang="zh-CN" altLang="en-US" sz="2400" dirty="0" smtClean="0"/>
              <a:t>用户登录</a:t>
            </a:r>
            <a:r>
              <a:rPr lang="en-US" altLang="zh-CN" sz="2400" dirty="0" smtClean="0"/>
              <a:t>ftp://ftp.example.com/</a:t>
            </a:r>
            <a:r>
              <a:rPr lang="zh-CN" altLang="en-US" sz="2400" dirty="0" smtClean="0"/>
              <a:t>，上传本地当前目录下的</a:t>
            </a:r>
            <a:r>
              <a:rPr lang="en-US" altLang="zh-CN" sz="2400" dirty="0" err="1" smtClean="0"/>
              <a:t>lsof</a:t>
            </a:r>
            <a:r>
              <a:rPr lang="en-US" altLang="zh-CN" sz="2400" dirty="0" smtClean="0"/>
              <a:t>*</a:t>
            </a:r>
            <a:r>
              <a:rPr lang="zh-CN" altLang="en-US" sz="2400" dirty="0" smtClean="0"/>
              <a:t>文件到远程当前目录</a:t>
            </a:r>
          </a:p>
          <a:p>
            <a:pPr lvl="1">
              <a:buNone/>
            </a:pPr>
            <a:r>
              <a:rPr lang="en-US" altLang="zh-CN" sz="1800" dirty="0" smtClean="0">
                <a:solidFill>
                  <a:schemeClr val="accent6">
                    <a:lumMod val="75000"/>
                  </a:schemeClr>
                </a:solidFill>
              </a:rPr>
              <a:t>$ </a:t>
            </a:r>
            <a:r>
              <a:rPr lang="en-US" altLang="zh-CN" sz="1800" dirty="0" err="1" smtClean="0">
                <a:solidFill>
                  <a:schemeClr val="accent6">
                    <a:lumMod val="75000"/>
                  </a:schemeClr>
                </a:solidFill>
              </a:rPr>
              <a:t>lftp</a:t>
            </a:r>
            <a:r>
              <a:rPr lang="en-US" altLang="zh-CN" sz="1800" dirty="0" smtClean="0">
                <a:solidFill>
                  <a:schemeClr val="accent6">
                    <a:lumMod val="75000"/>
                  </a:schemeClr>
                </a:solidFill>
              </a:rPr>
              <a:t> -e "</a:t>
            </a:r>
            <a:r>
              <a:rPr lang="en-US" altLang="zh-CN" sz="1800" dirty="0" err="1" smtClean="0">
                <a:solidFill>
                  <a:schemeClr val="accent6">
                    <a:lumMod val="75000"/>
                  </a:schemeClr>
                </a:solidFill>
              </a:rPr>
              <a:t>mput</a:t>
            </a:r>
            <a:r>
              <a:rPr lang="en-US" altLang="zh-CN" sz="1800" dirty="0" smtClean="0">
                <a:solidFill>
                  <a:schemeClr val="accent6">
                    <a:lumMod val="75000"/>
                  </a:schemeClr>
                </a:solidFill>
              </a:rPr>
              <a:t> </a:t>
            </a:r>
            <a:r>
              <a:rPr lang="en-US" altLang="zh-CN" sz="1800" dirty="0" err="1" smtClean="0">
                <a:solidFill>
                  <a:schemeClr val="accent6">
                    <a:lumMod val="75000"/>
                  </a:schemeClr>
                </a:solidFill>
              </a:rPr>
              <a:t>lsof</a:t>
            </a:r>
            <a:r>
              <a:rPr lang="en-US" altLang="zh-CN" sz="1800" dirty="0" smtClean="0">
                <a:solidFill>
                  <a:schemeClr val="accent6">
                    <a:lumMod val="75000"/>
                  </a:schemeClr>
                </a:solidFill>
              </a:rPr>
              <a:t>* &amp;&amp; exit" ftp://joe:joespass@ftp.example.com</a:t>
            </a:r>
          </a:p>
          <a:p>
            <a:pPr lvl="1">
              <a:buNone/>
            </a:pPr>
            <a:r>
              <a:rPr lang="en-US" altLang="zh-CN" sz="1800" dirty="0" smtClean="0">
                <a:solidFill>
                  <a:schemeClr val="accent6">
                    <a:lumMod val="75000"/>
                  </a:schemeClr>
                </a:solidFill>
              </a:rPr>
              <a:t>$ </a:t>
            </a:r>
            <a:r>
              <a:rPr lang="en-US" altLang="zh-CN" sz="1800" dirty="0" err="1" smtClean="0">
                <a:solidFill>
                  <a:schemeClr val="accent6">
                    <a:lumMod val="75000"/>
                  </a:schemeClr>
                </a:solidFill>
              </a:rPr>
              <a:t>lftp</a:t>
            </a:r>
            <a:r>
              <a:rPr lang="en-US" altLang="zh-CN" sz="1800" dirty="0" smtClean="0">
                <a:solidFill>
                  <a:schemeClr val="accent6">
                    <a:lumMod val="75000"/>
                  </a:schemeClr>
                </a:solidFill>
              </a:rPr>
              <a:t> -c 'open -e "</a:t>
            </a:r>
            <a:r>
              <a:rPr lang="en-US" altLang="zh-CN" sz="1800" dirty="0" err="1" smtClean="0">
                <a:solidFill>
                  <a:schemeClr val="accent6">
                    <a:lumMod val="75000"/>
                  </a:schemeClr>
                </a:solidFill>
              </a:rPr>
              <a:t>mput</a:t>
            </a:r>
            <a:r>
              <a:rPr lang="en-US" altLang="zh-CN" sz="1800" dirty="0" smtClean="0">
                <a:solidFill>
                  <a:schemeClr val="accent6">
                    <a:lumMod val="75000"/>
                  </a:schemeClr>
                </a:solidFill>
              </a:rPr>
              <a:t> </a:t>
            </a:r>
            <a:r>
              <a:rPr lang="en-US" altLang="zh-CN" sz="1800" dirty="0" err="1" smtClean="0">
                <a:solidFill>
                  <a:schemeClr val="accent6">
                    <a:lumMod val="75000"/>
                  </a:schemeClr>
                </a:solidFill>
              </a:rPr>
              <a:t>lsof</a:t>
            </a:r>
            <a:r>
              <a:rPr lang="en-US" altLang="zh-CN" sz="1800" dirty="0" smtClean="0">
                <a:solidFill>
                  <a:schemeClr val="accent6">
                    <a:lumMod val="75000"/>
                  </a:schemeClr>
                </a:solidFill>
              </a:rPr>
              <a:t>*" ftp://joe:joespass@ftp.example.com'</a:t>
            </a:r>
          </a:p>
          <a:p>
            <a:r>
              <a:rPr lang="zh-CN" altLang="en-US" sz="2400" dirty="0" smtClean="0"/>
              <a:t>将 </a:t>
            </a:r>
            <a:r>
              <a:rPr lang="en-US" altLang="zh-CN" sz="2400" dirty="0" smtClean="0"/>
              <a:t>ftp://ftp.example.com/yum/Changelogs </a:t>
            </a:r>
            <a:r>
              <a:rPr lang="zh-CN" altLang="en-US" sz="2400" dirty="0" smtClean="0"/>
              <a:t>目录镜像到</a:t>
            </a:r>
            <a:r>
              <a:rPr lang="en-US" altLang="zh-CN" sz="2400" dirty="0" smtClean="0"/>
              <a:t>tom</a:t>
            </a:r>
            <a:r>
              <a:rPr lang="zh-CN" altLang="en-US" sz="2400" dirty="0" smtClean="0"/>
              <a:t>用户在</a:t>
            </a:r>
            <a:r>
              <a:rPr lang="en-US" altLang="zh-CN" sz="2400" dirty="0" smtClean="0"/>
              <a:t>ftp://ftp.blah.org/</a:t>
            </a:r>
            <a:r>
              <a:rPr lang="zh-CN" altLang="en-US" sz="2400" dirty="0" smtClean="0"/>
              <a:t>上的自家目录</a:t>
            </a:r>
          </a:p>
          <a:p>
            <a:pPr lvl="1">
              <a:buNone/>
            </a:pPr>
            <a:r>
              <a:rPr lang="en-US" altLang="zh-CN" sz="1800" dirty="0" smtClean="0">
                <a:solidFill>
                  <a:schemeClr val="accent6">
                    <a:lumMod val="75000"/>
                  </a:schemeClr>
                </a:solidFill>
              </a:rPr>
              <a:t>$ </a:t>
            </a:r>
            <a:r>
              <a:rPr lang="en-US" altLang="zh-CN" sz="1800" dirty="0" err="1" smtClean="0">
                <a:solidFill>
                  <a:schemeClr val="accent6">
                    <a:lumMod val="75000"/>
                  </a:schemeClr>
                </a:solidFill>
              </a:rPr>
              <a:t>lftp</a:t>
            </a:r>
            <a:r>
              <a:rPr lang="en-US" altLang="zh-CN" sz="1800" dirty="0" smtClean="0">
                <a:solidFill>
                  <a:schemeClr val="accent6">
                    <a:lumMod val="75000"/>
                  </a:schemeClr>
                </a:solidFill>
              </a:rPr>
              <a:t> -e "mirror </a:t>
            </a:r>
            <a:r>
              <a:rPr lang="en-US" altLang="zh-CN" sz="1800" dirty="0" err="1" smtClean="0">
                <a:solidFill>
                  <a:schemeClr val="accent6">
                    <a:lumMod val="75000"/>
                  </a:schemeClr>
                </a:solidFill>
              </a:rPr>
              <a:t>Changelogs</a:t>
            </a:r>
            <a:r>
              <a:rPr lang="en-US" altLang="zh-CN" sz="1800" dirty="0" smtClean="0">
                <a:solidFill>
                  <a:schemeClr val="accent6">
                    <a:lumMod val="75000"/>
                  </a:schemeClr>
                </a:solidFill>
              </a:rPr>
              <a:t> ftp://tom:tomspass@ftp.blah.org/~; exit" ftp://ftp.example.com/yum</a:t>
            </a:r>
          </a:p>
          <a:p>
            <a:pPr lvl="1">
              <a:buNone/>
            </a:pPr>
            <a:r>
              <a:rPr lang="en-US" altLang="zh-CN" sz="1800" dirty="0" smtClean="0">
                <a:solidFill>
                  <a:schemeClr val="accent6">
                    <a:lumMod val="75000"/>
                  </a:schemeClr>
                </a:solidFill>
              </a:rPr>
              <a:t>$ </a:t>
            </a:r>
            <a:r>
              <a:rPr lang="en-US" altLang="zh-CN" sz="1800" dirty="0" err="1" smtClean="0">
                <a:solidFill>
                  <a:schemeClr val="accent6">
                    <a:lumMod val="75000"/>
                  </a:schemeClr>
                </a:solidFill>
              </a:rPr>
              <a:t>lftp</a:t>
            </a:r>
            <a:r>
              <a:rPr lang="en-US" altLang="zh-CN" sz="1800" dirty="0" smtClean="0">
                <a:solidFill>
                  <a:schemeClr val="accent6">
                    <a:lumMod val="75000"/>
                  </a:schemeClr>
                </a:solidFill>
              </a:rPr>
              <a:t> -c 'open -e "mirror </a:t>
            </a:r>
            <a:r>
              <a:rPr lang="en-US" altLang="zh-CN" sz="1800" dirty="0" err="1" smtClean="0">
                <a:solidFill>
                  <a:schemeClr val="accent6">
                    <a:lumMod val="75000"/>
                  </a:schemeClr>
                </a:solidFill>
              </a:rPr>
              <a:t>Changelogs</a:t>
            </a:r>
            <a:r>
              <a:rPr lang="en-US" altLang="zh-CN" sz="1800" dirty="0" smtClean="0">
                <a:solidFill>
                  <a:schemeClr val="accent6">
                    <a:lumMod val="75000"/>
                  </a:schemeClr>
                </a:solidFill>
              </a:rPr>
              <a:t> ftp://tom:tomspass@ftp.blah.org/~" ftp://ftp.example.com/yum'</a:t>
            </a:r>
            <a:endParaRPr lang="zh-CN" altLang="en-US" sz="1800"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65</a:t>
            </a:fld>
            <a:endParaRPr lang="en-US" altLang="zh-CN"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lftp</a:t>
            </a:r>
            <a:r>
              <a:rPr lang="zh-CN" altLang="en-US" dirty="0" smtClean="0"/>
              <a:t>的命令行模式举例</a:t>
            </a:r>
            <a:r>
              <a:rPr lang="en-US" altLang="zh-CN" dirty="0" smtClean="0"/>
              <a:t/>
            </a:r>
            <a:br>
              <a:rPr lang="en-US" altLang="zh-CN" dirty="0" smtClean="0"/>
            </a:br>
            <a:r>
              <a:rPr lang="en-US" altLang="zh-CN" dirty="0" smtClean="0"/>
              <a:t>——</a:t>
            </a:r>
            <a:r>
              <a:rPr lang="zh-CN" altLang="en-US" dirty="0" smtClean="0"/>
              <a:t>使用</a:t>
            </a:r>
            <a:r>
              <a:rPr lang="en-US" altLang="zh-CN" dirty="0" err="1" smtClean="0"/>
              <a:t>lftp</a:t>
            </a:r>
            <a:r>
              <a:rPr lang="zh-CN" altLang="en-US" dirty="0" smtClean="0"/>
              <a:t>脚本文件</a:t>
            </a:r>
            <a:endParaRPr lang="zh-CN" altLang="en-US" dirty="0"/>
          </a:p>
        </p:txBody>
      </p:sp>
      <p:sp>
        <p:nvSpPr>
          <p:cNvPr id="3" name="内容占位符 2"/>
          <p:cNvSpPr>
            <a:spLocks noGrp="1"/>
          </p:cNvSpPr>
          <p:nvPr>
            <p:ph idx="1"/>
          </p:nvPr>
        </p:nvSpPr>
        <p:spPr>
          <a:xfrm>
            <a:off x="457200" y="1600201"/>
            <a:ext cx="8229600" cy="532656"/>
          </a:xfrm>
        </p:spPr>
        <p:txBody>
          <a:bodyPr/>
          <a:lstStyle/>
          <a:p>
            <a:pPr>
              <a:buNone/>
            </a:pPr>
            <a:r>
              <a:rPr lang="en-US" altLang="zh-CN" dirty="0" smtClean="0">
                <a:solidFill>
                  <a:schemeClr val="accent6">
                    <a:lumMod val="75000"/>
                  </a:schemeClr>
                </a:solidFill>
              </a:rPr>
              <a:t>$ </a:t>
            </a:r>
            <a:r>
              <a:rPr lang="en-US" altLang="zh-CN" dirty="0" err="1" smtClean="0">
                <a:solidFill>
                  <a:schemeClr val="accent6">
                    <a:lumMod val="75000"/>
                  </a:schemeClr>
                </a:solidFill>
              </a:rPr>
              <a:t>lftp</a:t>
            </a:r>
            <a:r>
              <a:rPr lang="en-US" altLang="zh-CN" dirty="0" smtClean="0">
                <a:solidFill>
                  <a:schemeClr val="accent6">
                    <a:lumMod val="75000"/>
                  </a:schemeClr>
                </a:solidFill>
              </a:rPr>
              <a:t> -f </a:t>
            </a:r>
            <a:r>
              <a:rPr lang="en-US" altLang="zh-CN" dirty="0" err="1" smtClean="0">
                <a:solidFill>
                  <a:schemeClr val="accent6">
                    <a:lumMod val="75000"/>
                  </a:schemeClr>
                </a:solidFill>
              </a:rPr>
              <a:t>myscript.lftp</a:t>
            </a:r>
            <a:endParaRPr lang="zh-CN" altLang="en-US"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66</a:t>
            </a:fld>
            <a:endParaRPr lang="en-US" altLang="zh-CN" dirty="0"/>
          </a:p>
        </p:txBody>
      </p:sp>
      <p:sp>
        <p:nvSpPr>
          <p:cNvPr id="7" name="TextBox 6"/>
          <p:cNvSpPr txBox="1"/>
          <p:nvPr/>
        </p:nvSpPr>
        <p:spPr>
          <a:xfrm>
            <a:off x="539552" y="2132856"/>
            <a:ext cx="8064896" cy="3970318"/>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dirty="0" smtClean="0">
                <a:solidFill>
                  <a:srgbClr val="7030A0"/>
                </a:solidFill>
              </a:rPr>
              <a:t>$ cat </a:t>
            </a:r>
            <a:r>
              <a:rPr lang="en-US" altLang="zh-CN" dirty="0" err="1" smtClean="0">
                <a:solidFill>
                  <a:srgbClr val="7030A0"/>
                </a:solidFill>
              </a:rPr>
              <a:t>myscript.lftp</a:t>
            </a:r>
            <a:endParaRPr lang="en-US" altLang="zh-CN" dirty="0" smtClean="0">
              <a:solidFill>
                <a:srgbClr val="7030A0"/>
              </a:solidFill>
            </a:endParaRPr>
          </a:p>
          <a:p>
            <a:r>
              <a:rPr lang="en-US" altLang="zh-CN" dirty="0" smtClean="0"/>
              <a:t># </a:t>
            </a:r>
            <a:r>
              <a:rPr lang="zh-CN" altLang="en-US" dirty="0" smtClean="0"/>
              <a:t>将</a:t>
            </a:r>
            <a:r>
              <a:rPr lang="en-US" altLang="zh-CN" dirty="0" smtClean="0"/>
              <a:t>debug</a:t>
            </a:r>
            <a:r>
              <a:rPr lang="zh-CN" altLang="en-US" dirty="0" smtClean="0"/>
              <a:t>设置为</a:t>
            </a:r>
            <a:r>
              <a:rPr lang="en-US" altLang="zh-CN" dirty="0" smtClean="0"/>
              <a:t>3</a:t>
            </a:r>
            <a:r>
              <a:rPr lang="zh-CN" altLang="en-US" dirty="0" smtClean="0"/>
              <a:t>级，并将日志写入 </a:t>
            </a:r>
            <a:r>
              <a:rPr lang="en-US" altLang="zh-CN" dirty="0" smtClean="0"/>
              <a:t>~/logs/</a:t>
            </a:r>
            <a:r>
              <a:rPr lang="en-US" altLang="zh-CN" dirty="0" err="1" smtClean="0"/>
              <a:t>lftp.debug.txt</a:t>
            </a:r>
            <a:endParaRPr lang="en-US" altLang="zh-CN" dirty="0" smtClean="0"/>
          </a:p>
          <a:p>
            <a:r>
              <a:rPr lang="en-US" altLang="zh-CN" dirty="0" smtClean="0">
                <a:solidFill>
                  <a:srgbClr val="C00000"/>
                </a:solidFill>
              </a:rPr>
              <a:t>debug -o ~/logs/</a:t>
            </a:r>
            <a:r>
              <a:rPr lang="en-US" altLang="zh-CN" dirty="0" err="1" smtClean="0">
                <a:solidFill>
                  <a:srgbClr val="C00000"/>
                </a:solidFill>
              </a:rPr>
              <a:t>lftp.debug.txt</a:t>
            </a:r>
            <a:r>
              <a:rPr lang="en-US" altLang="zh-CN" dirty="0" smtClean="0">
                <a:solidFill>
                  <a:srgbClr val="C00000"/>
                </a:solidFill>
              </a:rPr>
              <a:t> 3 </a:t>
            </a:r>
          </a:p>
          <a:p>
            <a:r>
              <a:rPr lang="en-US" altLang="zh-CN" dirty="0" smtClean="0"/>
              <a:t># </a:t>
            </a:r>
            <a:r>
              <a:rPr lang="zh-CN" altLang="en-US" dirty="0" smtClean="0"/>
              <a:t>设置环境变量 </a:t>
            </a:r>
            <a:r>
              <a:rPr lang="en-US" altLang="zh-CN" dirty="0" err="1" smtClean="0"/>
              <a:t>mirror:exclude-regex</a:t>
            </a:r>
            <a:endParaRPr lang="en-US" altLang="zh-CN" dirty="0" smtClean="0"/>
          </a:p>
          <a:p>
            <a:r>
              <a:rPr lang="en-US" altLang="zh-CN" dirty="0" smtClean="0">
                <a:solidFill>
                  <a:srgbClr val="C00000"/>
                </a:solidFill>
              </a:rPr>
              <a:t>set </a:t>
            </a:r>
            <a:r>
              <a:rPr lang="en-US" altLang="zh-CN" dirty="0" err="1" smtClean="0">
                <a:solidFill>
                  <a:srgbClr val="C00000"/>
                </a:solidFill>
              </a:rPr>
              <a:t>mirror:exclude-regex</a:t>
            </a:r>
            <a:r>
              <a:rPr lang="en-US" altLang="zh-CN" dirty="0" smtClean="0">
                <a:solidFill>
                  <a:srgbClr val="C00000"/>
                </a:solidFill>
              </a:rPr>
              <a:t> "(i386)|(SRPMS)|(</a:t>
            </a:r>
            <a:r>
              <a:rPr lang="en-US" altLang="zh-CN" dirty="0" err="1" smtClean="0">
                <a:solidFill>
                  <a:srgbClr val="C00000"/>
                </a:solidFill>
              </a:rPr>
              <a:t>ppc</a:t>
            </a:r>
            <a:r>
              <a:rPr lang="en-US" altLang="zh-CN" dirty="0" smtClean="0">
                <a:solidFill>
                  <a:srgbClr val="C00000"/>
                </a:solidFill>
              </a:rPr>
              <a:t>)|(</a:t>
            </a:r>
            <a:r>
              <a:rPr lang="en-US" altLang="zh-CN" dirty="0" err="1" smtClean="0">
                <a:solidFill>
                  <a:srgbClr val="C00000"/>
                </a:solidFill>
              </a:rPr>
              <a:t>isos</a:t>
            </a:r>
            <a:r>
              <a:rPr lang="en-US" altLang="zh-CN" dirty="0" smtClean="0">
                <a:solidFill>
                  <a:srgbClr val="C00000"/>
                </a:solidFill>
              </a:rPr>
              <a:t>)"</a:t>
            </a:r>
          </a:p>
          <a:p>
            <a:r>
              <a:rPr lang="en-US" altLang="zh-CN" dirty="0" smtClean="0"/>
              <a:t># </a:t>
            </a:r>
            <a:r>
              <a:rPr lang="zh-CN" altLang="en-US" dirty="0" smtClean="0"/>
              <a:t>切换本地目录</a:t>
            </a:r>
          </a:p>
          <a:p>
            <a:r>
              <a:rPr lang="en-US" altLang="zh-CN" dirty="0" err="1" smtClean="0">
                <a:solidFill>
                  <a:srgbClr val="C00000"/>
                </a:solidFill>
              </a:rPr>
              <a:t>lcd</a:t>
            </a:r>
            <a:r>
              <a:rPr lang="en-US" altLang="zh-CN" dirty="0" smtClean="0">
                <a:solidFill>
                  <a:srgbClr val="C00000"/>
                </a:solidFill>
              </a:rPr>
              <a:t> /</a:t>
            </a:r>
            <a:r>
              <a:rPr lang="en-US" altLang="zh-CN" dirty="0" err="1" smtClean="0">
                <a:solidFill>
                  <a:srgbClr val="C00000"/>
                </a:solidFill>
              </a:rPr>
              <a:t>var</a:t>
            </a:r>
            <a:r>
              <a:rPr lang="en-US" altLang="zh-CN" dirty="0" smtClean="0">
                <a:solidFill>
                  <a:srgbClr val="C00000"/>
                </a:solidFill>
              </a:rPr>
              <a:t>/ftp/yum/</a:t>
            </a:r>
            <a:r>
              <a:rPr lang="en-US" altLang="zh-CN" dirty="0" err="1" smtClean="0">
                <a:solidFill>
                  <a:srgbClr val="C00000"/>
                </a:solidFill>
              </a:rPr>
              <a:t>distr</a:t>
            </a:r>
            <a:r>
              <a:rPr lang="en-US" altLang="zh-CN" dirty="0" smtClean="0">
                <a:solidFill>
                  <a:srgbClr val="C00000"/>
                </a:solidFill>
              </a:rPr>
              <a:t>/centos/6</a:t>
            </a:r>
          </a:p>
          <a:p>
            <a:r>
              <a:rPr lang="en-US" altLang="zh-CN" dirty="0" smtClean="0"/>
              <a:t># </a:t>
            </a:r>
            <a:r>
              <a:rPr lang="zh-CN" altLang="en-US" dirty="0" smtClean="0"/>
              <a:t>镜像 </a:t>
            </a:r>
            <a:r>
              <a:rPr lang="en-US" altLang="zh-CN" dirty="0" smtClean="0"/>
              <a:t>http://mirrors.163.com/centos/6/ </a:t>
            </a:r>
            <a:r>
              <a:rPr lang="zh-CN" altLang="en-US" dirty="0" smtClean="0"/>
              <a:t>到本地当前目录</a:t>
            </a:r>
          </a:p>
          <a:p>
            <a:r>
              <a:rPr lang="en-US" altLang="zh-CN" dirty="0" smtClean="0">
                <a:solidFill>
                  <a:srgbClr val="C00000"/>
                </a:solidFill>
              </a:rPr>
              <a:t>mirror -P --delete --only-newer  http://mirrors.163.com/centos/6/</a:t>
            </a:r>
          </a:p>
          <a:p>
            <a:r>
              <a:rPr lang="en-US" altLang="zh-CN" dirty="0" smtClean="0"/>
              <a:t># </a:t>
            </a:r>
            <a:r>
              <a:rPr lang="zh-CN" altLang="en-US" dirty="0" smtClean="0"/>
              <a:t>开启新的</a:t>
            </a:r>
            <a:r>
              <a:rPr lang="en-US" altLang="zh-CN" dirty="0" smtClean="0"/>
              <a:t>FTP</a:t>
            </a:r>
            <a:r>
              <a:rPr lang="zh-CN" altLang="en-US" dirty="0" smtClean="0"/>
              <a:t>连接</a:t>
            </a:r>
          </a:p>
          <a:p>
            <a:r>
              <a:rPr lang="en-US" altLang="zh-CN" dirty="0" smtClean="0">
                <a:solidFill>
                  <a:srgbClr val="C00000"/>
                </a:solidFill>
              </a:rPr>
              <a:t>open ftp://joe:joespass@ftp.example.com</a:t>
            </a:r>
          </a:p>
          <a:p>
            <a:r>
              <a:rPr lang="en-US" altLang="zh-CN" dirty="0" err="1" smtClean="0">
                <a:solidFill>
                  <a:srgbClr val="C00000"/>
                </a:solidFill>
              </a:rPr>
              <a:t>mget</a:t>
            </a:r>
            <a:r>
              <a:rPr lang="en-US" altLang="zh-CN" dirty="0" smtClean="0">
                <a:solidFill>
                  <a:srgbClr val="C00000"/>
                </a:solidFill>
              </a:rPr>
              <a:t> </a:t>
            </a:r>
            <a:r>
              <a:rPr lang="en-US" altLang="zh-CN" dirty="0" err="1" smtClean="0">
                <a:solidFill>
                  <a:srgbClr val="C00000"/>
                </a:solidFill>
              </a:rPr>
              <a:t>lsof</a:t>
            </a:r>
            <a:r>
              <a:rPr lang="en-US" altLang="zh-CN" dirty="0" smtClean="0">
                <a:solidFill>
                  <a:srgbClr val="C00000"/>
                </a:solidFill>
              </a:rPr>
              <a:t>*</a:t>
            </a:r>
          </a:p>
          <a:p>
            <a:r>
              <a:rPr lang="en-US" altLang="zh-CN" dirty="0" err="1" smtClean="0">
                <a:solidFill>
                  <a:srgbClr val="C00000"/>
                </a:solidFill>
              </a:rPr>
              <a:t>mput</a:t>
            </a:r>
            <a:r>
              <a:rPr lang="en-US" altLang="zh-CN" dirty="0" smtClean="0">
                <a:solidFill>
                  <a:srgbClr val="C00000"/>
                </a:solidFill>
              </a:rPr>
              <a:t> </a:t>
            </a:r>
            <a:r>
              <a:rPr lang="en-US" altLang="zh-CN" dirty="0" err="1" smtClean="0">
                <a:solidFill>
                  <a:srgbClr val="C00000"/>
                </a:solidFill>
              </a:rPr>
              <a:t>xclip</a:t>
            </a:r>
            <a:r>
              <a:rPr lang="en-US" altLang="zh-CN" dirty="0" smtClean="0">
                <a:solidFill>
                  <a:srgbClr val="C00000"/>
                </a:solidFill>
              </a:rPr>
              <a:t>*</a:t>
            </a:r>
          </a:p>
          <a:p>
            <a:r>
              <a:rPr lang="en-US" altLang="zh-CN" dirty="0" smtClean="0">
                <a:solidFill>
                  <a:srgbClr val="C00000"/>
                </a:solidFill>
              </a:rPr>
              <a:t>exit</a:t>
            </a:r>
            <a:endParaRPr lang="zh-CN" altLang="en-US" dirty="0">
              <a:solidFill>
                <a:srgbClr val="C00000"/>
              </a:solidFill>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在</a:t>
            </a:r>
            <a:r>
              <a:rPr lang="en-US" altLang="zh-CN" dirty="0" smtClean="0"/>
              <a:t>bash</a:t>
            </a:r>
            <a:r>
              <a:rPr lang="zh-CN" altLang="en-US" dirty="0" smtClean="0"/>
              <a:t>中使用</a:t>
            </a:r>
            <a:r>
              <a:rPr lang="en-US" altLang="zh-CN" dirty="0" err="1" smtClean="0"/>
              <a:t>lftp</a:t>
            </a:r>
            <a:r>
              <a:rPr lang="zh-CN" altLang="en-US" dirty="0" smtClean="0"/>
              <a:t>命令行模式</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67</a:t>
            </a:fld>
            <a:endParaRPr lang="en-US" altLang="zh-CN" dirty="0"/>
          </a:p>
        </p:txBody>
      </p:sp>
      <p:sp>
        <p:nvSpPr>
          <p:cNvPr id="9" name="TextBox 8"/>
          <p:cNvSpPr txBox="1"/>
          <p:nvPr/>
        </p:nvSpPr>
        <p:spPr>
          <a:xfrm>
            <a:off x="539552" y="1268760"/>
            <a:ext cx="8136904" cy="480131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b="1" dirty="0" smtClean="0"/>
              <a:t>#!/bin/bash    </a:t>
            </a:r>
          </a:p>
          <a:p>
            <a:r>
              <a:rPr lang="en-US" altLang="zh-CN" b="1" dirty="0" smtClean="0"/>
              <a:t>HOST="</a:t>
            </a:r>
            <a:r>
              <a:rPr lang="en-US" altLang="zh-CN" b="1" dirty="0" err="1" smtClean="0"/>
              <a:t>your.ftp.host.dom</a:t>
            </a:r>
            <a:r>
              <a:rPr lang="en-US" altLang="zh-CN" b="1" dirty="0" smtClean="0"/>
              <a:t>"</a:t>
            </a:r>
          </a:p>
          <a:p>
            <a:r>
              <a:rPr lang="en-US" altLang="zh-CN" b="1" dirty="0" smtClean="0"/>
              <a:t>USER="username"</a:t>
            </a:r>
          </a:p>
          <a:p>
            <a:r>
              <a:rPr lang="en-US" altLang="zh-CN" b="1" dirty="0" smtClean="0"/>
              <a:t>PASS="password"</a:t>
            </a:r>
          </a:p>
          <a:p>
            <a:r>
              <a:rPr lang="en-US" altLang="zh-CN" b="1" dirty="0" smtClean="0"/>
              <a:t>LCD="/path/of/your/local/dir"</a:t>
            </a:r>
          </a:p>
          <a:p>
            <a:r>
              <a:rPr lang="en-US" altLang="zh-CN" b="1" dirty="0" smtClean="0"/>
              <a:t>RCD="/path/of/your/remote/dir"</a:t>
            </a:r>
          </a:p>
          <a:p>
            <a:r>
              <a:rPr lang="en-US" altLang="zh-CN" b="1" dirty="0" err="1" smtClean="0"/>
              <a:t>lftp</a:t>
            </a:r>
            <a:r>
              <a:rPr lang="en-US" altLang="zh-CN" b="1" dirty="0" smtClean="0">
                <a:solidFill>
                  <a:srgbClr val="FF0000"/>
                </a:solidFill>
              </a:rPr>
              <a:t> -c "</a:t>
            </a:r>
            <a:r>
              <a:rPr lang="en-US" altLang="zh-CN" b="1" dirty="0" smtClean="0"/>
              <a:t>set ftp:list-options -a;</a:t>
            </a:r>
          </a:p>
          <a:p>
            <a:r>
              <a:rPr lang="en-US" altLang="zh-CN" b="1" dirty="0" smtClean="0">
                <a:solidFill>
                  <a:srgbClr val="002060"/>
                </a:solidFill>
              </a:rPr>
              <a:t>open</a:t>
            </a:r>
            <a:r>
              <a:rPr lang="en-US" altLang="zh-CN" b="1" dirty="0" smtClean="0"/>
              <a:t> ftp://$USER:$PASS@$HOST; </a:t>
            </a:r>
          </a:p>
          <a:p>
            <a:r>
              <a:rPr lang="en-US" altLang="zh-CN" b="1" dirty="0" err="1" smtClean="0">
                <a:solidFill>
                  <a:srgbClr val="002060"/>
                </a:solidFill>
              </a:rPr>
              <a:t>lcd</a:t>
            </a:r>
            <a:r>
              <a:rPr lang="en-US" altLang="zh-CN" b="1" dirty="0" smtClean="0"/>
              <a:t> $LCD;</a:t>
            </a:r>
          </a:p>
          <a:p>
            <a:r>
              <a:rPr lang="en-US" altLang="zh-CN" b="1" dirty="0" err="1" smtClean="0">
                <a:solidFill>
                  <a:srgbClr val="002060"/>
                </a:solidFill>
              </a:rPr>
              <a:t>cd</a:t>
            </a:r>
            <a:r>
              <a:rPr lang="en-US" altLang="zh-CN" b="1" dirty="0" smtClean="0"/>
              <a:t> $RCD;</a:t>
            </a:r>
          </a:p>
          <a:p>
            <a:r>
              <a:rPr lang="en-US" altLang="zh-CN" b="1" dirty="0" smtClean="0">
                <a:solidFill>
                  <a:srgbClr val="002060"/>
                </a:solidFill>
              </a:rPr>
              <a:t>mirror --reverse \</a:t>
            </a:r>
          </a:p>
          <a:p>
            <a:r>
              <a:rPr lang="en-US" altLang="zh-CN" b="1" dirty="0" smtClean="0">
                <a:solidFill>
                  <a:srgbClr val="002060"/>
                </a:solidFill>
              </a:rPr>
              <a:t>       --delete \</a:t>
            </a:r>
          </a:p>
          <a:p>
            <a:r>
              <a:rPr lang="en-US" altLang="zh-CN" b="1" dirty="0" smtClean="0">
                <a:solidFill>
                  <a:srgbClr val="002060"/>
                </a:solidFill>
              </a:rPr>
              <a:t>       --verbose \</a:t>
            </a:r>
          </a:p>
          <a:p>
            <a:r>
              <a:rPr lang="en-US" altLang="zh-CN" b="1" dirty="0" smtClean="0">
                <a:solidFill>
                  <a:srgbClr val="002060"/>
                </a:solidFill>
              </a:rPr>
              <a:t>       --exclude-glob a-dir-to-exclude/ \</a:t>
            </a:r>
          </a:p>
          <a:p>
            <a:r>
              <a:rPr lang="en-US" altLang="zh-CN" b="1" dirty="0" smtClean="0">
                <a:solidFill>
                  <a:srgbClr val="002060"/>
                </a:solidFill>
              </a:rPr>
              <a:t>       --exclude-glob a-file-to-exclude \</a:t>
            </a:r>
          </a:p>
          <a:p>
            <a:r>
              <a:rPr lang="en-US" altLang="zh-CN" b="1" dirty="0" smtClean="0">
                <a:solidFill>
                  <a:srgbClr val="002060"/>
                </a:solidFill>
              </a:rPr>
              <a:t>       --exclude-glob a-file-group-to-exclude* \</a:t>
            </a:r>
          </a:p>
          <a:p>
            <a:r>
              <a:rPr lang="en-US" altLang="zh-CN" b="1" dirty="0" smtClean="0">
                <a:solidFill>
                  <a:srgbClr val="002060"/>
                </a:solidFill>
              </a:rPr>
              <a:t>       --exclude-glob other-files-to-</a:t>
            </a:r>
            <a:r>
              <a:rPr lang="en-US" altLang="zh-CN" b="1" dirty="0" err="1" smtClean="0">
                <a:solidFill>
                  <a:srgbClr val="002060"/>
                </a:solidFill>
              </a:rPr>
              <a:t>esclude</a:t>
            </a:r>
            <a:r>
              <a:rPr lang="en-US" altLang="zh-CN" b="1" dirty="0" smtClean="0">
                <a:solidFill>
                  <a:srgbClr val="FF0000"/>
                </a:solidFill>
              </a:rPr>
              <a:t>"</a:t>
            </a:r>
            <a:endParaRPr lang="zh-CN" altLang="en-US" b="1" dirty="0">
              <a:solidFill>
                <a:srgbClr val="FF0000"/>
              </a:solidFill>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wget</a:t>
            </a:r>
            <a:r>
              <a:rPr lang="zh-CN" altLang="en-US" dirty="0" smtClean="0"/>
              <a:t>简介</a:t>
            </a:r>
            <a:endParaRPr lang="zh-CN" altLang="en-US" dirty="0"/>
          </a:p>
        </p:txBody>
      </p:sp>
      <p:sp>
        <p:nvSpPr>
          <p:cNvPr id="3" name="内容占位符 2"/>
          <p:cNvSpPr>
            <a:spLocks noGrp="1"/>
          </p:cNvSpPr>
          <p:nvPr>
            <p:ph idx="1"/>
          </p:nvPr>
        </p:nvSpPr>
        <p:spPr>
          <a:xfrm>
            <a:off x="457200" y="1124744"/>
            <a:ext cx="8229600" cy="5006181"/>
          </a:xfrm>
        </p:spPr>
        <p:txBody>
          <a:bodyPr/>
          <a:lstStyle/>
          <a:p>
            <a:r>
              <a:rPr lang="en-US" altLang="zh-CN" dirty="0" err="1" smtClean="0"/>
              <a:t>wget</a:t>
            </a:r>
            <a:r>
              <a:rPr lang="zh-CN" altLang="en-US" dirty="0" smtClean="0"/>
              <a:t>是基于控制台的</a:t>
            </a:r>
            <a:r>
              <a:rPr lang="en-US" altLang="zh-CN" dirty="0" smtClean="0"/>
              <a:t>HTTP/FTP</a:t>
            </a:r>
            <a:r>
              <a:rPr lang="zh-CN" altLang="en-US" dirty="0" smtClean="0"/>
              <a:t>下载工具。</a:t>
            </a:r>
            <a:endParaRPr lang="en-US" altLang="zh-CN" dirty="0" smtClean="0"/>
          </a:p>
          <a:p>
            <a:pPr lvl="1"/>
            <a:r>
              <a:rPr lang="zh-CN" altLang="en-US" sz="2400" dirty="0" smtClean="0"/>
              <a:t>主页：</a:t>
            </a:r>
            <a:r>
              <a:rPr lang="en-US" altLang="zh-CN" sz="2400" dirty="0" smtClean="0">
                <a:hlinkClick r:id="rId2"/>
              </a:rPr>
              <a:t>http://wget.sunsite.dk/</a:t>
            </a:r>
            <a:endParaRPr lang="en-US" altLang="zh-CN" sz="2400" dirty="0" smtClean="0"/>
          </a:p>
          <a:p>
            <a:pPr lvl="1"/>
            <a:r>
              <a:rPr lang="zh-CN" altLang="en-US" sz="2400" dirty="0" smtClean="0"/>
              <a:t>在</a:t>
            </a:r>
            <a:r>
              <a:rPr lang="en-US" altLang="zh-CN" sz="2400" dirty="0" smtClean="0"/>
              <a:t>RHEL/</a:t>
            </a:r>
            <a:r>
              <a:rPr lang="en-US" altLang="zh-CN" sz="2400" dirty="0" err="1" smtClean="0"/>
              <a:t>CentOS</a:t>
            </a:r>
            <a:r>
              <a:rPr lang="zh-CN" altLang="en-US" sz="2400" dirty="0" smtClean="0"/>
              <a:t>中由名为</a:t>
            </a:r>
            <a:r>
              <a:rPr lang="zh-CN" altLang="en-US" sz="2400" dirty="0" smtClean="0">
                <a:solidFill>
                  <a:schemeClr val="accent6">
                    <a:lumMod val="75000"/>
                  </a:schemeClr>
                </a:solidFill>
              </a:rPr>
              <a:t> </a:t>
            </a:r>
            <a:r>
              <a:rPr lang="en-US" altLang="zh-CN" sz="2400" dirty="0" err="1" smtClean="0">
                <a:solidFill>
                  <a:schemeClr val="accent6">
                    <a:lumMod val="75000"/>
                  </a:schemeClr>
                </a:solidFill>
              </a:rPr>
              <a:t>wget</a:t>
            </a:r>
            <a:r>
              <a:rPr lang="zh-CN" altLang="en-US" sz="2400" dirty="0" smtClean="0">
                <a:solidFill>
                  <a:schemeClr val="accent6">
                    <a:lumMod val="75000"/>
                  </a:schemeClr>
                </a:solidFill>
              </a:rPr>
              <a:t> </a:t>
            </a:r>
            <a:r>
              <a:rPr lang="zh-CN" altLang="en-US" sz="2400" dirty="0" smtClean="0"/>
              <a:t>的</a:t>
            </a:r>
            <a:r>
              <a:rPr lang="en-US" altLang="zh-CN" sz="2400" dirty="0" smtClean="0"/>
              <a:t>RPM</a:t>
            </a:r>
            <a:r>
              <a:rPr lang="zh-CN" altLang="en-US" sz="2400" dirty="0" smtClean="0"/>
              <a:t>包提供</a:t>
            </a:r>
            <a:endParaRPr lang="en-US" altLang="zh-CN" sz="2400" dirty="0" smtClean="0"/>
          </a:p>
          <a:p>
            <a:r>
              <a:rPr lang="zh-CN" altLang="en-US" dirty="0" smtClean="0"/>
              <a:t>功能</a:t>
            </a:r>
            <a:endParaRPr lang="en-US" altLang="zh-CN" dirty="0" smtClean="0"/>
          </a:p>
          <a:p>
            <a:pPr lvl="1"/>
            <a:r>
              <a:rPr lang="zh-CN" altLang="en-US" sz="2000" dirty="0" smtClean="0"/>
              <a:t>不使用交互界面，可以在后台工作。</a:t>
            </a:r>
          </a:p>
          <a:p>
            <a:pPr lvl="1"/>
            <a:r>
              <a:rPr lang="zh-CN" altLang="en-US" sz="2000" dirty="0" smtClean="0"/>
              <a:t>支持 </a:t>
            </a:r>
            <a:r>
              <a:rPr lang="en-US" altLang="zh-CN" sz="2000" dirty="0" smtClean="0"/>
              <a:t>HTTP</a:t>
            </a:r>
            <a:r>
              <a:rPr lang="zh-CN" altLang="en-US" sz="2000" dirty="0" smtClean="0"/>
              <a:t>、</a:t>
            </a:r>
            <a:r>
              <a:rPr lang="en-US" altLang="zh-CN" sz="2000" dirty="0" smtClean="0"/>
              <a:t>HTTPS </a:t>
            </a:r>
            <a:r>
              <a:rPr lang="zh-CN" altLang="en-US" sz="2000" dirty="0" smtClean="0"/>
              <a:t>和 </a:t>
            </a:r>
            <a:r>
              <a:rPr lang="en-US" altLang="zh-CN" sz="2000" dirty="0" smtClean="0"/>
              <a:t>FTP </a:t>
            </a:r>
            <a:r>
              <a:rPr lang="zh-CN" altLang="en-US" sz="2000" dirty="0" smtClean="0"/>
              <a:t>协议。</a:t>
            </a:r>
          </a:p>
          <a:p>
            <a:pPr lvl="1"/>
            <a:r>
              <a:rPr lang="zh-CN" altLang="en-US" sz="2000" dirty="0" smtClean="0"/>
              <a:t>在</a:t>
            </a:r>
            <a:r>
              <a:rPr lang="en-US" altLang="zh-CN" sz="2000" dirty="0" err="1" smtClean="0"/>
              <a:t>wget</a:t>
            </a:r>
            <a:r>
              <a:rPr lang="zh-CN" altLang="en-US" sz="2000" dirty="0" smtClean="0"/>
              <a:t>通过</a:t>
            </a:r>
            <a:r>
              <a:rPr lang="en-US" altLang="zh-CN" sz="2000" dirty="0" smtClean="0"/>
              <a:t>FTP</a:t>
            </a:r>
            <a:r>
              <a:rPr lang="zh-CN" altLang="en-US" sz="2000" dirty="0" smtClean="0"/>
              <a:t>下载时，具有文件名通配符匹配和目录递归镜像功能，并支持被动</a:t>
            </a:r>
            <a:r>
              <a:rPr lang="en-US" altLang="zh-CN" sz="2000" dirty="0" smtClean="0"/>
              <a:t>FTP</a:t>
            </a:r>
            <a:r>
              <a:rPr lang="zh-CN" altLang="en-US" sz="2000" dirty="0" smtClean="0"/>
              <a:t>下载。</a:t>
            </a:r>
          </a:p>
          <a:p>
            <a:pPr lvl="1"/>
            <a:r>
              <a:rPr lang="zh-CN" altLang="en-US" sz="2000" dirty="0" smtClean="0"/>
              <a:t>可以读出并储存</a:t>
            </a:r>
            <a:r>
              <a:rPr lang="en-US" altLang="zh-CN" sz="2000" dirty="0" smtClean="0"/>
              <a:t>HTTP</a:t>
            </a:r>
            <a:r>
              <a:rPr lang="zh-CN" altLang="en-US" sz="2000" dirty="0" smtClean="0"/>
              <a:t>和</a:t>
            </a:r>
            <a:r>
              <a:rPr lang="en-US" altLang="zh-CN" sz="2000" dirty="0" smtClean="0"/>
              <a:t>FTP</a:t>
            </a:r>
            <a:r>
              <a:rPr lang="zh-CN" altLang="en-US" sz="2000" dirty="0" smtClean="0"/>
              <a:t>站点给出的时间戳，从而可以判断远程文件的更新状况。</a:t>
            </a:r>
          </a:p>
          <a:p>
            <a:pPr lvl="1"/>
            <a:r>
              <a:rPr lang="zh-CN" altLang="en-US" sz="2000" dirty="0" smtClean="0"/>
              <a:t>断点续传的功能使得在缓慢和不稳定的连接状态下表现依然出色。</a:t>
            </a:r>
          </a:p>
          <a:p>
            <a:pPr lvl="1"/>
            <a:r>
              <a:rPr lang="zh-CN" altLang="en-US" sz="2000" dirty="0" smtClean="0"/>
              <a:t>支持代理服务器的特性使得</a:t>
            </a:r>
            <a:r>
              <a:rPr lang="en-US" altLang="zh-CN" sz="2000" dirty="0" err="1" smtClean="0"/>
              <a:t>wget</a:t>
            </a:r>
            <a:r>
              <a:rPr lang="zh-CN" altLang="en-US" sz="2000" dirty="0" smtClean="0"/>
              <a:t>在使用中减小网络负载、加速下载以及配合防火墙使用成为可能。</a:t>
            </a:r>
            <a:endParaRPr lang="zh-CN" altLang="en-US" sz="20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68</a:t>
            </a:fld>
            <a:endParaRPr lang="en-US" altLang="zh-CN"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wget</a:t>
            </a:r>
            <a:r>
              <a:rPr lang="zh-CN" altLang="en-US" dirty="0" smtClean="0"/>
              <a:t>命令</a:t>
            </a:r>
            <a:endParaRPr lang="zh-CN" altLang="en-US" dirty="0"/>
          </a:p>
        </p:txBody>
      </p:sp>
      <p:sp>
        <p:nvSpPr>
          <p:cNvPr id="3" name="内容占位符 2"/>
          <p:cNvSpPr>
            <a:spLocks noGrp="1"/>
          </p:cNvSpPr>
          <p:nvPr>
            <p:ph idx="1"/>
          </p:nvPr>
        </p:nvSpPr>
        <p:spPr/>
        <p:txBody>
          <a:bodyPr/>
          <a:lstStyle/>
          <a:p>
            <a:r>
              <a:rPr lang="zh-CN" altLang="en-US" dirty="0" smtClean="0"/>
              <a:t>格式</a:t>
            </a:r>
            <a:endParaRPr lang="en-US" altLang="zh-CN" dirty="0" smtClean="0"/>
          </a:p>
          <a:p>
            <a:pPr lvl="1"/>
            <a:r>
              <a:rPr lang="en-US" altLang="zh-CN" dirty="0" err="1" smtClean="0">
                <a:solidFill>
                  <a:schemeClr val="accent6">
                    <a:lumMod val="75000"/>
                  </a:schemeClr>
                </a:solidFill>
              </a:rPr>
              <a:t>wget</a:t>
            </a:r>
            <a:r>
              <a:rPr lang="en-US" altLang="zh-CN" dirty="0" smtClean="0">
                <a:solidFill>
                  <a:schemeClr val="accent6">
                    <a:lumMod val="75000"/>
                  </a:schemeClr>
                </a:solidFill>
              </a:rPr>
              <a:t> [option] [&lt;URL-list&gt;]</a:t>
            </a:r>
          </a:p>
          <a:p>
            <a:r>
              <a:rPr lang="zh-CN" altLang="en-US" dirty="0" smtClean="0"/>
              <a:t>基本选项</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69</a:t>
            </a:fld>
            <a:endParaRPr lang="en-US" altLang="zh-CN" dirty="0"/>
          </a:p>
        </p:txBody>
      </p:sp>
      <p:graphicFrame>
        <p:nvGraphicFramePr>
          <p:cNvPr id="7" name="内容占位符 6"/>
          <p:cNvGraphicFramePr>
            <a:graphicFrameLocks/>
          </p:cNvGraphicFramePr>
          <p:nvPr/>
        </p:nvGraphicFramePr>
        <p:xfrm>
          <a:off x="467544" y="3429000"/>
          <a:ext cx="8229602" cy="2225040"/>
        </p:xfrm>
        <a:graphic>
          <a:graphicData uri="http://schemas.openxmlformats.org/drawingml/2006/table">
            <a:tbl>
              <a:tblPr firstRow="1" bandRow="1">
                <a:tableStyleId>{21E4AEA4-8DFA-4A89-87EB-49C32662AFE0}</a:tableStyleId>
              </a:tblPr>
              <a:tblGrid>
                <a:gridCol w="802432"/>
                <a:gridCol w="1944216"/>
                <a:gridCol w="1584176"/>
                <a:gridCol w="3898778"/>
              </a:tblGrid>
              <a:tr h="370840">
                <a:tc>
                  <a:txBody>
                    <a:bodyPr/>
                    <a:lstStyle/>
                    <a:p>
                      <a:pPr algn="ctr"/>
                      <a:r>
                        <a:rPr lang="zh-CN" altLang="en-US" dirty="0" smtClean="0"/>
                        <a:t>选项</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说明</a:t>
                      </a:r>
                      <a:endParaRPr lang="zh-CN" altLang="en-US" dirty="0"/>
                    </a:p>
                  </a:txBody>
                  <a:tcPr/>
                </a:tc>
                <a:tc>
                  <a:txBody>
                    <a:bodyPr/>
                    <a:lstStyle/>
                    <a:p>
                      <a:pPr algn="ctr"/>
                      <a:r>
                        <a:rPr lang="zh-CN" altLang="en-US" dirty="0" smtClean="0"/>
                        <a:t>选项</a:t>
                      </a:r>
                      <a:endParaRPr lang="zh-CN" altLang="en-US" dirty="0"/>
                    </a:p>
                  </a:txBody>
                  <a:tcPr/>
                </a:tc>
                <a:tc>
                  <a:txBody>
                    <a:bodyPr/>
                    <a:lstStyle/>
                    <a:p>
                      <a:pPr algn="ctr"/>
                      <a:r>
                        <a:rPr lang="zh-CN" altLang="en-US" dirty="0" smtClean="0"/>
                        <a:t>说明</a:t>
                      </a:r>
                      <a:endParaRPr lang="zh-CN" altLang="en-US" dirty="0"/>
                    </a:p>
                  </a:txBody>
                  <a:tcPr/>
                </a:tc>
              </a:tr>
              <a:tr h="370840">
                <a:tc>
                  <a:txBody>
                    <a:bodyPr/>
                    <a:lstStyle/>
                    <a:p>
                      <a:r>
                        <a:rPr lang="en-US" altLang="zh-CN" dirty="0" smtClean="0">
                          <a:solidFill>
                            <a:srgbClr val="C00000"/>
                          </a:solidFill>
                        </a:rPr>
                        <a:t>-h</a:t>
                      </a:r>
                      <a:endParaRPr lang="zh-CN" altLang="en-US" dirty="0">
                        <a:solidFill>
                          <a:srgbClr val="C00000"/>
                        </a:solidFill>
                      </a:endParaRPr>
                    </a:p>
                  </a:txBody>
                  <a:tcPr/>
                </a:tc>
                <a:tc>
                  <a:txBody>
                    <a:bodyPr/>
                    <a:lstStyle/>
                    <a:p>
                      <a:r>
                        <a:rPr lang="zh-CN" altLang="en-US" dirty="0" smtClean="0"/>
                        <a:t>显示命令帮助</a:t>
                      </a:r>
                      <a:endParaRPr lang="zh-CN" altLang="en-US" dirty="0"/>
                    </a:p>
                  </a:txBody>
                  <a:tcPr/>
                </a:tc>
                <a:tc>
                  <a:txBody>
                    <a:bodyPr/>
                    <a:lstStyle/>
                    <a:p>
                      <a:r>
                        <a:rPr lang="en-US" altLang="zh-CN" dirty="0" smtClean="0">
                          <a:solidFill>
                            <a:srgbClr val="C00000"/>
                          </a:solidFill>
                        </a:rPr>
                        <a:t>-o </a:t>
                      </a:r>
                      <a:r>
                        <a:rPr lang="en-US" altLang="zh-CN" dirty="0" err="1" smtClean="0">
                          <a:solidFill>
                            <a:srgbClr val="C00000"/>
                          </a:solidFill>
                        </a:rPr>
                        <a:t>logfile</a:t>
                      </a:r>
                      <a:endParaRPr lang="zh-CN" altLang="en-US" dirty="0">
                        <a:solidFill>
                          <a:srgbClr val="C00000"/>
                        </a:solidFill>
                      </a:endParaRPr>
                    </a:p>
                  </a:txBody>
                  <a:tcPr/>
                </a:tc>
                <a:tc>
                  <a:txBody>
                    <a:bodyPr/>
                    <a:lstStyle/>
                    <a:p>
                      <a:r>
                        <a:rPr lang="zh-CN" altLang="en-US" dirty="0" smtClean="0"/>
                        <a:t>将执行过程写入日志文件</a:t>
                      </a:r>
                      <a:r>
                        <a:rPr lang="en-US" altLang="zh-CN" dirty="0" err="1" smtClean="0"/>
                        <a:t>logfile</a:t>
                      </a:r>
                      <a:endParaRPr lang="zh-CN" altLang="en-US" dirty="0"/>
                    </a:p>
                  </a:txBody>
                  <a:tcPr/>
                </a:tc>
              </a:tr>
              <a:tr h="370840">
                <a:tc>
                  <a:txBody>
                    <a:bodyPr/>
                    <a:lstStyle/>
                    <a:p>
                      <a:r>
                        <a:rPr lang="en-US" altLang="zh-CN" dirty="0" smtClean="0">
                          <a:solidFill>
                            <a:srgbClr val="C00000"/>
                          </a:solidFill>
                        </a:rPr>
                        <a:t>-b</a:t>
                      </a:r>
                      <a:endParaRPr lang="zh-CN" altLang="en-US" dirty="0">
                        <a:solidFill>
                          <a:srgbClr val="C0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后台执行</a:t>
                      </a:r>
                      <a:endParaRPr lang="zh-CN" altLang="en-US" dirty="0"/>
                    </a:p>
                  </a:txBody>
                  <a:tcPr/>
                </a:tc>
                <a:tc>
                  <a:txBody>
                    <a:bodyPr/>
                    <a:lstStyle/>
                    <a:p>
                      <a:r>
                        <a:rPr lang="en-US" altLang="zh-CN" dirty="0" smtClean="0">
                          <a:solidFill>
                            <a:srgbClr val="C00000"/>
                          </a:solidFill>
                        </a:rPr>
                        <a:t>-a </a:t>
                      </a:r>
                      <a:r>
                        <a:rPr lang="en-US" altLang="zh-CN" dirty="0" err="1" smtClean="0">
                          <a:solidFill>
                            <a:srgbClr val="C00000"/>
                          </a:solidFill>
                        </a:rPr>
                        <a:t>logfile</a:t>
                      </a:r>
                      <a:endParaRPr lang="zh-CN" altLang="en-US" dirty="0">
                        <a:solidFill>
                          <a:srgbClr val="C0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将执行过程追加到日志文件</a:t>
                      </a:r>
                      <a:r>
                        <a:rPr lang="en-US" altLang="zh-CN" dirty="0" err="1" smtClean="0"/>
                        <a:t>logfile</a:t>
                      </a:r>
                      <a:endParaRPr lang="zh-CN" altLang="en-US" dirty="0"/>
                    </a:p>
                  </a:txBody>
                  <a:tcPr/>
                </a:tc>
              </a:tr>
              <a:tr h="370840">
                <a:tc>
                  <a:txBody>
                    <a:bodyPr/>
                    <a:lstStyle/>
                    <a:p>
                      <a:r>
                        <a:rPr lang="en-US" altLang="zh-CN" dirty="0" smtClean="0">
                          <a:solidFill>
                            <a:srgbClr val="C00000"/>
                          </a:solidFill>
                        </a:rPr>
                        <a:t>-v</a:t>
                      </a:r>
                      <a:endParaRPr lang="zh-CN" altLang="en-US" dirty="0">
                        <a:solidFill>
                          <a:srgbClr val="C00000"/>
                        </a:solidFill>
                      </a:endParaRPr>
                    </a:p>
                  </a:txBody>
                  <a:tcPr/>
                </a:tc>
                <a:tc>
                  <a:txBody>
                    <a:bodyPr/>
                    <a:lstStyle/>
                    <a:p>
                      <a:r>
                        <a:rPr lang="zh-CN" altLang="en-US" dirty="0" smtClean="0"/>
                        <a:t>显示冗余输出</a:t>
                      </a:r>
                      <a:endParaRPr lang="zh-CN" altLang="en-US" dirty="0"/>
                    </a:p>
                  </a:txBody>
                  <a:tcPr/>
                </a:tc>
                <a:tc>
                  <a:txBody>
                    <a:bodyPr/>
                    <a:lstStyle/>
                    <a:p>
                      <a:r>
                        <a:rPr lang="en-US" altLang="zh-CN" dirty="0" smtClean="0">
                          <a:solidFill>
                            <a:srgbClr val="C00000"/>
                          </a:solidFill>
                        </a:rPr>
                        <a:t>-</a:t>
                      </a:r>
                      <a:r>
                        <a:rPr lang="en-US" altLang="zh-CN" dirty="0" err="1" smtClean="0">
                          <a:solidFill>
                            <a:srgbClr val="C00000"/>
                          </a:solidFill>
                        </a:rPr>
                        <a:t>i</a:t>
                      </a:r>
                      <a:r>
                        <a:rPr lang="en-US" altLang="zh-CN" dirty="0" smtClean="0">
                          <a:solidFill>
                            <a:srgbClr val="C00000"/>
                          </a:solidFill>
                        </a:rPr>
                        <a:t> </a:t>
                      </a:r>
                      <a:r>
                        <a:rPr lang="en-US" altLang="zh-CN" dirty="0" err="1" smtClean="0">
                          <a:solidFill>
                            <a:srgbClr val="C00000"/>
                          </a:solidFill>
                        </a:rPr>
                        <a:t>urlfile</a:t>
                      </a:r>
                      <a:endParaRPr lang="zh-CN" altLang="en-US" dirty="0">
                        <a:solidFill>
                          <a:srgbClr val="C00000"/>
                        </a:solidFill>
                      </a:endParaRPr>
                    </a:p>
                  </a:txBody>
                  <a:tcPr/>
                </a:tc>
                <a:tc>
                  <a:txBody>
                    <a:bodyPr/>
                    <a:lstStyle/>
                    <a:p>
                      <a:r>
                        <a:rPr lang="zh-CN" altLang="en-US" dirty="0" smtClean="0"/>
                        <a:t>从</a:t>
                      </a:r>
                      <a:r>
                        <a:rPr lang="en-US" altLang="zh-CN" dirty="0" err="1" smtClean="0"/>
                        <a:t>urlfile</a:t>
                      </a:r>
                      <a:r>
                        <a:rPr lang="zh-CN" altLang="en-US" dirty="0" smtClean="0"/>
                        <a:t>文件读取要下载的文件列表</a:t>
                      </a:r>
                      <a:endParaRPr lang="zh-CN" altLang="en-US" dirty="0"/>
                    </a:p>
                  </a:txBody>
                  <a:tcPr/>
                </a:tc>
              </a:tr>
              <a:tr h="370840">
                <a:tc>
                  <a:txBody>
                    <a:bodyPr/>
                    <a:lstStyle/>
                    <a:p>
                      <a:r>
                        <a:rPr lang="en-US" altLang="zh-CN" dirty="0" smtClean="0">
                          <a:solidFill>
                            <a:srgbClr val="C00000"/>
                          </a:solidFill>
                        </a:rPr>
                        <a:t>-q</a:t>
                      </a:r>
                      <a:endParaRPr lang="zh-CN" altLang="en-US" dirty="0">
                        <a:solidFill>
                          <a:srgbClr val="C00000"/>
                        </a:solidFill>
                      </a:endParaRPr>
                    </a:p>
                  </a:txBody>
                  <a:tcPr/>
                </a:tc>
                <a:tc>
                  <a:txBody>
                    <a:bodyPr/>
                    <a:lstStyle/>
                    <a:p>
                      <a:r>
                        <a:rPr lang="zh-CN" altLang="en-US" dirty="0" smtClean="0"/>
                        <a:t>不显示执行输出</a:t>
                      </a:r>
                      <a:endParaRPr lang="zh-CN" altLang="en-US" dirty="0"/>
                    </a:p>
                  </a:txBody>
                  <a:tcPr/>
                </a:tc>
                <a:tc>
                  <a:txBody>
                    <a:bodyPr/>
                    <a:lstStyle/>
                    <a:p>
                      <a:r>
                        <a:rPr lang="en-US" altLang="zh-CN" dirty="0" smtClean="0">
                          <a:solidFill>
                            <a:srgbClr val="C00000"/>
                          </a:solidFill>
                        </a:rPr>
                        <a:t>-O </a:t>
                      </a:r>
                      <a:r>
                        <a:rPr lang="en-US" altLang="zh-CN" dirty="0" err="1" smtClean="0">
                          <a:solidFill>
                            <a:srgbClr val="C00000"/>
                          </a:solidFill>
                        </a:rPr>
                        <a:t>outputfile</a:t>
                      </a:r>
                      <a:endParaRPr lang="zh-CN" altLang="en-US" dirty="0">
                        <a:solidFill>
                          <a:srgbClr val="C0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将下载的文件改名为</a:t>
                      </a:r>
                      <a:r>
                        <a:rPr lang="en-US" altLang="zh-CN" dirty="0" err="1" smtClean="0"/>
                        <a:t>outputfile</a:t>
                      </a:r>
                      <a:endParaRPr lang="zh-CN" altLang="en-US" dirty="0"/>
                    </a:p>
                  </a:txBody>
                  <a:tcPr/>
                </a:tc>
              </a:tr>
              <a:tr h="370840">
                <a:tc>
                  <a:txBody>
                    <a:bodyPr/>
                    <a:lstStyle/>
                    <a:p>
                      <a:r>
                        <a:rPr lang="en-US" altLang="zh-CN" dirty="0" smtClean="0">
                          <a:solidFill>
                            <a:srgbClr val="C00000"/>
                          </a:solidFill>
                        </a:rPr>
                        <a:t>-d</a:t>
                      </a:r>
                      <a:endParaRPr lang="zh-CN" altLang="en-US" dirty="0">
                        <a:solidFill>
                          <a:srgbClr val="C00000"/>
                        </a:solidFill>
                      </a:endParaRPr>
                    </a:p>
                  </a:txBody>
                  <a:tcPr/>
                </a:tc>
                <a:tc>
                  <a:txBody>
                    <a:bodyPr/>
                    <a:lstStyle/>
                    <a:p>
                      <a:r>
                        <a:rPr lang="zh-CN" altLang="en-US" dirty="0" smtClean="0"/>
                        <a:t>显示调试信息</a:t>
                      </a:r>
                      <a:endParaRPr lang="zh-CN" altLang="en-US" dirty="0"/>
                    </a:p>
                  </a:txBody>
                  <a:tcPr/>
                </a:tc>
                <a:tc>
                  <a:txBody>
                    <a:bodyPr/>
                    <a:lstStyle/>
                    <a:p>
                      <a:r>
                        <a:rPr lang="en-US" altLang="zh-CN" dirty="0" smtClean="0">
                          <a:solidFill>
                            <a:srgbClr val="C00000"/>
                          </a:solidFill>
                        </a:rPr>
                        <a:t>-P PREFIX</a:t>
                      </a:r>
                      <a:endParaRPr lang="zh-CN" altLang="en-US" dirty="0">
                        <a:solidFill>
                          <a:srgbClr val="C00000"/>
                        </a:solidFill>
                      </a:endParaRPr>
                    </a:p>
                  </a:txBody>
                  <a:tcPr/>
                </a:tc>
                <a:tc>
                  <a:txBody>
                    <a:bodyPr/>
                    <a:lstStyle/>
                    <a:p>
                      <a:r>
                        <a:rPr lang="zh-CN" altLang="en-US" dirty="0" smtClean="0"/>
                        <a:t>将下载的文件存入</a:t>
                      </a:r>
                      <a:r>
                        <a:rPr lang="en-US" altLang="zh-CN" dirty="0" smtClean="0"/>
                        <a:t>PREFIX/</a:t>
                      </a:r>
                      <a:r>
                        <a:rPr lang="zh-CN" altLang="en-US" dirty="0" smtClean="0"/>
                        <a:t>目录</a:t>
                      </a:r>
                      <a:endParaRPr lang="zh-CN" altLang="en-US" dirty="0"/>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a:t>
            </a:r>
            <a:r>
              <a:rPr lang="zh-CN" altLang="en-US" dirty="0" smtClean="0"/>
              <a:t>的网络接口</a:t>
            </a:r>
            <a:endParaRPr lang="zh-CN" altLang="en-US" dirty="0"/>
          </a:p>
        </p:txBody>
      </p:sp>
      <p:sp>
        <p:nvSpPr>
          <p:cNvPr id="3" name="内容占位符 2"/>
          <p:cNvSpPr>
            <a:spLocks noGrp="1"/>
          </p:cNvSpPr>
          <p:nvPr>
            <p:ph idx="1"/>
          </p:nvPr>
        </p:nvSpPr>
        <p:spPr>
          <a:xfrm>
            <a:off x="457200" y="1052736"/>
            <a:ext cx="8229600" cy="5078189"/>
          </a:xfrm>
        </p:spPr>
        <p:txBody>
          <a:bodyPr/>
          <a:lstStyle/>
          <a:p>
            <a:r>
              <a:rPr lang="en-US" altLang="zh-CN" sz="2800" dirty="0" smtClean="0"/>
              <a:t>Linux</a:t>
            </a:r>
            <a:r>
              <a:rPr lang="zh-CN" altLang="en-US" sz="2800" dirty="0" smtClean="0"/>
              <a:t>支持众多类型的网络接口</a:t>
            </a:r>
          </a:p>
          <a:p>
            <a:pPr lvl="1"/>
            <a:r>
              <a:rPr lang="zh-CN" altLang="en-US" sz="2200" dirty="0" smtClean="0"/>
              <a:t>每一个网络接口设备在</a:t>
            </a:r>
            <a:r>
              <a:rPr lang="en-US" altLang="zh-CN" sz="2200" dirty="0" smtClean="0"/>
              <a:t>Linux</a:t>
            </a:r>
            <a:r>
              <a:rPr lang="zh-CN" altLang="en-US" sz="2200" dirty="0" smtClean="0"/>
              <a:t>的内核中都有相应的设备名称</a:t>
            </a:r>
          </a:p>
          <a:p>
            <a:r>
              <a:rPr lang="zh-CN" altLang="en-US" sz="2800" dirty="0" smtClean="0"/>
              <a:t>每一种网络接口设备（网络适配器）都需要相应的设备驱动程序</a:t>
            </a:r>
          </a:p>
          <a:p>
            <a:pPr lvl="1"/>
            <a:r>
              <a:rPr lang="zh-CN" altLang="en-US" sz="2200" dirty="0" smtClean="0"/>
              <a:t>网络接口设备的驱动程序被编译在系统内核中</a:t>
            </a:r>
          </a:p>
          <a:p>
            <a:pPr lvl="1"/>
            <a:r>
              <a:rPr lang="zh-CN" altLang="en-US" sz="2200" dirty="0" smtClean="0"/>
              <a:t>或者被编译为系统内核模块以便让系统内核进行调用</a:t>
            </a:r>
          </a:p>
          <a:p>
            <a:r>
              <a:rPr lang="en-US" altLang="zh-CN" sz="2800" dirty="0" smtClean="0"/>
              <a:t>RHEL/</a:t>
            </a:r>
            <a:r>
              <a:rPr lang="en-US" altLang="zh-CN" sz="2800" dirty="0" err="1" smtClean="0"/>
              <a:t>CentOS</a:t>
            </a:r>
            <a:r>
              <a:rPr lang="zh-CN" altLang="en-US" sz="2800" dirty="0" smtClean="0"/>
              <a:t>默认是采用内核模块（</a:t>
            </a:r>
            <a:r>
              <a:rPr lang="en-US" altLang="zh-CN" sz="2800" dirty="0" smtClean="0"/>
              <a:t>Module</a:t>
            </a:r>
            <a:r>
              <a:rPr lang="zh-CN" altLang="en-US" sz="2800" dirty="0" smtClean="0"/>
              <a:t>）的方式在系统引导时驱动网络接口的</a:t>
            </a:r>
          </a:p>
          <a:p>
            <a:pPr lvl="1"/>
            <a:r>
              <a:rPr lang="zh-CN" altLang="en-US" sz="2200" dirty="0" smtClean="0"/>
              <a:t>在</a:t>
            </a:r>
            <a:r>
              <a:rPr lang="en-US" altLang="zh-CN" sz="2200" dirty="0" smtClean="0"/>
              <a:t>/lib/modules/$(</a:t>
            </a:r>
            <a:r>
              <a:rPr lang="en-US" altLang="zh-CN" sz="2200" dirty="0" err="1" smtClean="0"/>
              <a:t>uname</a:t>
            </a:r>
            <a:r>
              <a:rPr lang="en-US" altLang="zh-CN" sz="2200" dirty="0" smtClean="0"/>
              <a:t> -r)/kernel/drivers/net</a:t>
            </a:r>
            <a:r>
              <a:rPr lang="zh-CN" altLang="en-US" sz="2200" dirty="0" smtClean="0"/>
              <a:t>目录下可以找到可加载的驱动</a:t>
            </a:r>
          </a:p>
          <a:p>
            <a:pPr lvl="1"/>
            <a:r>
              <a:rPr lang="zh-CN" altLang="en-US" sz="2200" dirty="0" smtClean="0"/>
              <a:t>可以从系统内核模块配置文件</a:t>
            </a:r>
            <a:r>
              <a:rPr lang="en-US" altLang="zh-CN" sz="2200" dirty="0" smtClean="0"/>
              <a:t>/etc/</a:t>
            </a:r>
            <a:r>
              <a:rPr lang="en-US" altLang="zh-CN" sz="2200" dirty="0" err="1" smtClean="0"/>
              <a:t>modprobe.conf</a:t>
            </a:r>
            <a:r>
              <a:rPr lang="zh-CN" altLang="en-US" sz="2200" dirty="0" smtClean="0"/>
              <a:t>中查看系统加载的网卡驱动模块</a:t>
            </a:r>
            <a:endParaRPr lang="zh-CN" altLang="en-US" sz="22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a:t>
            </a:fld>
            <a:endParaRPr lang="en-US" altLang="zh-CN"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wget</a:t>
            </a:r>
            <a:r>
              <a:rPr lang="zh-CN" altLang="en-US" dirty="0" smtClean="0"/>
              <a:t>命令</a:t>
            </a:r>
            <a:r>
              <a:rPr lang="en-US" altLang="zh-CN" dirty="0" smtClean="0"/>
              <a:t/>
            </a:r>
            <a:br>
              <a:rPr lang="en-US" altLang="zh-CN" dirty="0" smtClean="0"/>
            </a:br>
            <a:r>
              <a:rPr lang="en-US" altLang="zh-CN" dirty="0" smtClean="0"/>
              <a:t>——</a:t>
            </a:r>
            <a:r>
              <a:rPr lang="zh-CN" altLang="en-US" dirty="0" smtClean="0"/>
              <a:t>常用下载选项</a:t>
            </a:r>
            <a:endParaRPr lang="zh-CN" altLang="en-US" dirty="0"/>
          </a:p>
        </p:txBody>
      </p:sp>
      <p:graphicFrame>
        <p:nvGraphicFramePr>
          <p:cNvPr id="7" name="内容占位符 6"/>
          <p:cNvGraphicFramePr>
            <a:graphicFrameLocks noGrp="1"/>
          </p:cNvGraphicFramePr>
          <p:nvPr>
            <p:ph idx="1"/>
          </p:nvPr>
        </p:nvGraphicFramePr>
        <p:xfrm>
          <a:off x="395536" y="1776824"/>
          <a:ext cx="8435280" cy="4211320"/>
        </p:xfrm>
        <a:graphic>
          <a:graphicData uri="http://schemas.openxmlformats.org/drawingml/2006/table">
            <a:tbl>
              <a:tblPr firstRow="1" bandRow="1">
                <a:tableStyleId>{21E4AEA4-8DFA-4A89-87EB-49C32662AFE0}</a:tableStyleId>
              </a:tblPr>
              <a:tblGrid>
                <a:gridCol w="970101"/>
                <a:gridCol w="2657074"/>
                <a:gridCol w="2071801"/>
                <a:gridCol w="2736304"/>
              </a:tblGrid>
              <a:tr h="370840">
                <a:tc>
                  <a:txBody>
                    <a:bodyPr/>
                    <a:lstStyle/>
                    <a:p>
                      <a:pPr algn="ctr"/>
                      <a:r>
                        <a:rPr lang="zh-CN" altLang="en-US" dirty="0" smtClean="0"/>
                        <a:t>选项</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说明</a:t>
                      </a:r>
                      <a:endParaRPr lang="zh-CN" altLang="en-US" dirty="0"/>
                    </a:p>
                  </a:txBody>
                  <a:tcPr/>
                </a:tc>
                <a:tc>
                  <a:txBody>
                    <a:bodyPr/>
                    <a:lstStyle/>
                    <a:p>
                      <a:pPr algn="ctr"/>
                      <a:r>
                        <a:rPr lang="zh-CN" altLang="en-US" dirty="0" smtClean="0"/>
                        <a:t>选项</a:t>
                      </a:r>
                      <a:endParaRPr lang="zh-CN" altLang="en-US" dirty="0"/>
                    </a:p>
                  </a:txBody>
                  <a:tcPr/>
                </a:tc>
                <a:tc>
                  <a:txBody>
                    <a:bodyPr/>
                    <a:lstStyle/>
                    <a:p>
                      <a:pPr algn="ctr"/>
                      <a:r>
                        <a:rPr lang="zh-CN" altLang="en-US" dirty="0" smtClean="0"/>
                        <a:t>说明</a:t>
                      </a:r>
                      <a:endParaRPr lang="zh-CN" altLang="en-US" dirty="0"/>
                    </a:p>
                  </a:txBody>
                  <a:tcPr/>
                </a:tc>
              </a:tr>
              <a:tr h="185420">
                <a:tc>
                  <a:txBody>
                    <a:bodyPr/>
                    <a:lstStyle/>
                    <a:p>
                      <a:r>
                        <a:rPr lang="en-US" altLang="zh-CN" dirty="0" smtClean="0">
                          <a:solidFill>
                            <a:srgbClr val="C00000"/>
                          </a:solidFill>
                        </a:rPr>
                        <a:t>-t NUM</a:t>
                      </a:r>
                      <a:endParaRPr lang="zh-CN" altLang="en-US" dirty="0">
                        <a:solidFill>
                          <a:srgbClr val="C00000"/>
                        </a:solidFill>
                      </a:endParaRPr>
                    </a:p>
                  </a:txBody>
                  <a:tcPr/>
                </a:tc>
                <a:tc>
                  <a:txBody>
                    <a:bodyPr/>
                    <a:lstStyle/>
                    <a:p>
                      <a:r>
                        <a:rPr lang="zh-CN" altLang="en-US" dirty="0" smtClean="0"/>
                        <a:t>重试次数为</a:t>
                      </a:r>
                      <a:r>
                        <a:rPr lang="en-US" altLang="zh-CN" dirty="0" smtClean="0"/>
                        <a:t>NUM</a:t>
                      </a:r>
                      <a:endParaRPr lang="zh-CN" altLang="en-US" dirty="0"/>
                    </a:p>
                  </a:txBody>
                  <a:tcPr/>
                </a:tc>
                <a:tc>
                  <a:txBody>
                    <a:bodyPr/>
                    <a:lstStyle/>
                    <a:p>
                      <a:r>
                        <a:rPr lang="en-US" altLang="zh-CN" dirty="0" smtClean="0">
                          <a:solidFill>
                            <a:srgbClr val="C00000"/>
                          </a:solidFill>
                        </a:rPr>
                        <a:t>--limit-rate=RATE</a:t>
                      </a:r>
                      <a:endParaRPr lang="zh-CN" altLang="en-US" dirty="0">
                        <a:solidFill>
                          <a:srgbClr val="C00000"/>
                        </a:solidFill>
                      </a:endParaRPr>
                    </a:p>
                  </a:txBody>
                  <a:tcPr/>
                </a:tc>
                <a:tc>
                  <a:txBody>
                    <a:bodyPr/>
                    <a:lstStyle/>
                    <a:p>
                      <a:r>
                        <a:rPr lang="zh-CN" altLang="en-US" dirty="0" smtClean="0"/>
                        <a:t>限制下载速度</a:t>
                      </a:r>
                      <a:endParaRPr lang="zh-CN" altLang="en-US" dirty="0"/>
                    </a:p>
                  </a:txBody>
                  <a:tcPr/>
                </a:tc>
              </a:tr>
              <a:tr h="185420">
                <a:tc>
                  <a:txBody>
                    <a:bodyPr/>
                    <a:lstStyle/>
                    <a:p>
                      <a:r>
                        <a:rPr lang="en-US" altLang="zh-CN" dirty="0" smtClean="0">
                          <a:solidFill>
                            <a:srgbClr val="C00000"/>
                          </a:solidFill>
                        </a:rPr>
                        <a:t>-c</a:t>
                      </a:r>
                      <a:endParaRPr lang="zh-CN" altLang="en-US" dirty="0">
                        <a:solidFill>
                          <a:srgbClr val="C00000"/>
                        </a:solidFill>
                      </a:endParaRPr>
                    </a:p>
                  </a:txBody>
                  <a:tcPr/>
                </a:tc>
                <a:tc>
                  <a:txBody>
                    <a:bodyPr/>
                    <a:lstStyle/>
                    <a:p>
                      <a:r>
                        <a:rPr lang="zh-CN" altLang="en-US" dirty="0" smtClean="0"/>
                        <a:t>继续未完成的任务</a:t>
                      </a:r>
                      <a:endParaRPr lang="zh-CN" altLang="en-US" dirty="0"/>
                    </a:p>
                  </a:txBody>
                  <a:tcPr/>
                </a:tc>
                <a:tc>
                  <a:txBody>
                    <a:bodyPr/>
                    <a:lstStyle/>
                    <a:p>
                      <a:r>
                        <a:rPr lang="en-US" altLang="zh-CN" dirty="0" smtClean="0">
                          <a:solidFill>
                            <a:srgbClr val="C00000"/>
                          </a:solidFill>
                        </a:rPr>
                        <a:t>-m</a:t>
                      </a:r>
                      <a:endParaRPr lang="zh-CN" altLang="en-US" dirty="0">
                        <a:solidFill>
                          <a:srgbClr val="C00000"/>
                        </a:solidFill>
                      </a:endParaRPr>
                    </a:p>
                  </a:txBody>
                  <a:tcPr/>
                </a:tc>
                <a:tc>
                  <a:txBody>
                    <a:bodyPr/>
                    <a:lstStyle/>
                    <a:p>
                      <a:r>
                        <a:rPr lang="zh-CN" altLang="en-US" dirty="0" smtClean="0"/>
                        <a:t>镜像站点目录</a:t>
                      </a:r>
                      <a:endParaRPr lang="zh-CN" altLang="en-US" dirty="0"/>
                    </a:p>
                  </a:txBody>
                  <a:tcPr/>
                </a:tc>
              </a:tr>
              <a:tr h="185420">
                <a:tc>
                  <a:txBody>
                    <a:bodyPr/>
                    <a:lstStyle/>
                    <a:p>
                      <a:r>
                        <a:rPr lang="en-US" altLang="zh-CN" dirty="0" smtClean="0">
                          <a:solidFill>
                            <a:srgbClr val="C00000"/>
                          </a:solidFill>
                        </a:rPr>
                        <a:t>-N</a:t>
                      </a:r>
                      <a:endParaRPr lang="zh-CN" altLang="en-US" dirty="0">
                        <a:solidFill>
                          <a:srgbClr val="C0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开启时间戳比较，仅下载比本地新的文件</a:t>
                      </a:r>
                      <a:endParaRPr lang="zh-CN" altLang="en-US" dirty="0"/>
                    </a:p>
                  </a:txBody>
                  <a:tcPr/>
                </a:tc>
                <a:tc>
                  <a:txBody>
                    <a:bodyPr/>
                    <a:lstStyle/>
                    <a:p>
                      <a:r>
                        <a:rPr lang="en-US" altLang="zh-CN" dirty="0" smtClean="0">
                          <a:solidFill>
                            <a:srgbClr val="C00000"/>
                          </a:solidFill>
                        </a:rPr>
                        <a:t>-k</a:t>
                      </a:r>
                      <a:endParaRPr lang="zh-CN" altLang="en-US" dirty="0">
                        <a:solidFill>
                          <a:srgbClr val="C0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将下载文件中的链接转换为本地的相对链接</a:t>
                      </a:r>
                      <a:endParaRPr lang="zh-CN" altLang="en-US" dirty="0"/>
                    </a:p>
                  </a:txBody>
                  <a:tcPr/>
                </a:tc>
              </a:tr>
              <a:tr h="185420">
                <a:tc>
                  <a:txBody>
                    <a:bodyPr/>
                    <a:lstStyle/>
                    <a:p>
                      <a:r>
                        <a:rPr lang="en-US" altLang="zh-CN" dirty="0" smtClean="0">
                          <a:solidFill>
                            <a:srgbClr val="C00000"/>
                          </a:solidFill>
                        </a:rPr>
                        <a:t>-r</a:t>
                      </a:r>
                      <a:endParaRPr lang="zh-CN" altLang="en-US" dirty="0">
                        <a:solidFill>
                          <a:srgbClr val="C00000"/>
                        </a:solidFill>
                      </a:endParaRPr>
                    </a:p>
                  </a:txBody>
                  <a:tcPr/>
                </a:tc>
                <a:tc>
                  <a:txBody>
                    <a:bodyPr/>
                    <a:lstStyle/>
                    <a:p>
                      <a:r>
                        <a:rPr lang="zh-CN" altLang="en-US" dirty="0" smtClean="0"/>
                        <a:t>递归下载</a:t>
                      </a:r>
                      <a:endParaRPr lang="zh-CN" altLang="en-US" dirty="0"/>
                    </a:p>
                  </a:txBody>
                  <a:tcPr/>
                </a:tc>
                <a:tc>
                  <a:txBody>
                    <a:bodyPr/>
                    <a:lstStyle/>
                    <a:p>
                      <a:r>
                        <a:rPr lang="en-US" altLang="zh-CN" dirty="0" smtClean="0">
                          <a:solidFill>
                            <a:srgbClr val="C00000"/>
                          </a:solidFill>
                        </a:rPr>
                        <a:t>-K</a:t>
                      </a:r>
                      <a:endParaRPr lang="zh-CN" altLang="en-US" dirty="0">
                        <a:solidFill>
                          <a:srgbClr val="C00000"/>
                        </a:solidFill>
                      </a:endParaRPr>
                    </a:p>
                  </a:txBody>
                  <a:tcPr/>
                </a:tc>
                <a:tc>
                  <a:txBody>
                    <a:bodyPr/>
                    <a:lstStyle/>
                    <a:p>
                      <a:r>
                        <a:rPr lang="zh-CN" altLang="en-US" dirty="0" smtClean="0"/>
                        <a:t>转换链接前先备份文件</a:t>
                      </a:r>
                      <a:endParaRPr lang="zh-CN" altLang="en-US" dirty="0"/>
                    </a:p>
                  </a:txBody>
                  <a:tcPr/>
                </a:tc>
              </a:tr>
              <a:tr h="185420">
                <a:tc>
                  <a:txBody>
                    <a:bodyPr/>
                    <a:lstStyle/>
                    <a:p>
                      <a:r>
                        <a:rPr lang="en-US" altLang="zh-CN" dirty="0" smtClean="0">
                          <a:solidFill>
                            <a:srgbClr val="C00000"/>
                          </a:solidFill>
                        </a:rPr>
                        <a:t>-l NUM</a:t>
                      </a:r>
                      <a:endParaRPr lang="zh-CN" altLang="en-US" dirty="0">
                        <a:solidFill>
                          <a:srgbClr val="C00000"/>
                        </a:solidFill>
                      </a:endParaRPr>
                    </a:p>
                  </a:txBody>
                  <a:tcPr/>
                </a:tc>
                <a:tc>
                  <a:txBody>
                    <a:bodyPr/>
                    <a:lstStyle/>
                    <a:p>
                      <a:r>
                        <a:rPr lang="zh-CN" altLang="en-US" dirty="0" smtClean="0"/>
                        <a:t>指定下载深度为</a:t>
                      </a:r>
                      <a:r>
                        <a:rPr lang="en-US" altLang="zh-CN" dirty="0" smtClean="0"/>
                        <a:t>NUM</a:t>
                      </a:r>
                      <a:endParaRPr lang="zh-CN" altLang="en-US" dirty="0"/>
                    </a:p>
                  </a:txBody>
                  <a:tcPr/>
                </a:tc>
                <a:tc>
                  <a:txBody>
                    <a:bodyPr/>
                    <a:lstStyle/>
                    <a:p>
                      <a:r>
                        <a:rPr lang="en-US" altLang="zh-CN" dirty="0" smtClean="0">
                          <a:solidFill>
                            <a:srgbClr val="C00000"/>
                          </a:solidFill>
                        </a:rPr>
                        <a:t>--user=USER</a:t>
                      </a:r>
                      <a:endParaRPr lang="zh-CN" altLang="en-US" dirty="0">
                        <a:solidFill>
                          <a:srgbClr val="C00000"/>
                        </a:solidFill>
                      </a:endParaRPr>
                    </a:p>
                  </a:txBody>
                  <a:tcPr/>
                </a:tc>
                <a:tc>
                  <a:txBody>
                    <a:bodyPr/>
                    <a:lstStyle/>
                    <a:p>
                      <a:r>
                        <a:rPr lang="zh-CN" altLang="en-US" dirty="0" smtClean="0"/>
                        <a:t>指定用户名</a:t>
                      </a:r>
                      <a:endParaRPr lang="zh-CN" altLang="en-US" dirty="0"/>
                    </a:p>
                  </a:txBody>
                  <a:tcPr/>
                </a:tc>
              </a:tr>
              <a:tr h="1854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C00000"/>
                          </a:solidFill>
                        </a:rPr>
                        <a:t>-</a:t>
                      </a:r>
                      <a:r>
                        <a:rPr lang="en-US" altLang="zh-CN" dirty="0" err="1" smtClean="0">
                          <a:solidFill>
                            <a:srgbClr val="C00000"/>
                          </a:solidFill>
                        </a:rPr>
                        <a:t>nc</a:t>
                      </a:r>
                      <a:endParaRPr lang="zh-CN" altLang="en-US" dirty="0">
                        <a:solidFill>
                          <a:srgbClr val="C0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不下载已存在的文件</a:t>
                      </a:r>
                      <a:endParaRPr lang="zh-CN" altLang="en-US" dirty="0"/>
                    </a:p>
                  </a:txBody>
                  <a:tcPr/>
                </a:tc>
                <a:tc>
                  <a:txBody>
                    <a:bodyPr/>
                    <a:lstStyle/>
                    <a:p>
                      <a:r>
                        <a:rPr lang="en-US" altLang="zh-CN" dirty="0" smtClean="0">
                          <a:solidFill>
                            <a:srgbClr val="C00000"/>
                          </a:solidFill>
                        </a:rPr>
                        <a:t>--password=PASS</a:t>
                      </a:r>
                      <a:endParaRPr lang="zh-CN" altLang="en-US" dirty="0">
                        <a:solidFill>
                          <a:srgbClr val="C0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指定用户的口令</a:t>
                      </a:r>
                      <a:endParaRPr lang="zh-CN" altLang="en-US" dirty="0"/>
                    </a:p>
                  </a:txBody>
                  <a:tcPr/>
                </a:tc>
              </a:tr>
              <a:tr h="185420">
                <a:tc>
                  <a:txBody>
                    <a:bodyPr/>
                    <a:lstStyle/>
                    <a:p>
                      <a:r>
                        <a:rPr lang="en-US" altLang="zh-CN" dirty="0" smtClean="0">
                          <a:solidFill>
                            <a:srgbClr val="C00000"/>
                          </a:solidFill>
                        </a:rPr>
                        <a:t>-</a:t>
                      </a:r>
                      <a:r>
                        <a:rPr lang="en-US" altLang="zh-CN" dirty="0" err="1" smtClean="0">
                          <a:solidFill>
                            <a:srgbClr val="C00000"/>
                          </a:solidFill>
                        </a:rPr>
                        <a:t>nd</a:t>
                      </a:r>
                      <a:endParaRPr lang="zh-CN" altLang="en-US" dirty="0">
                        <a:solidFill>
                          <a:srgbClr val="C00000"/>
                        </a:solidFill>
                      </a:endParaRPr>
                    </a:p>
                  </a:txBody>
                  <a:tcPr/>
                </a:tc>
                <a:tc>
                  <a:txBody>
                    <a:bodyPr/>
                    <a:lstStyle/>
                    <a:p>
                      <a:r>
                        <a:rPr lang="zh-CN" altLang="en-US" dirty="0" smtClean="0"/>
                        <a:t>不在本地创建目录结构</a:t>
                      </a:r>
                      <a:endParaRPr lang="zh-CN" altLang="en-US" dirty="0"/>
                    </a:p>
                  </a:txBody>
                  <a:tcPr/>
                </a:tc>
                <a:tc>
                  <a:txBody>
                    <a:bodyPr/>
                    <a:lstStyle/>
                    <a:p>
                      <a:r>
                        <a:rPr lang="en-US" altLang="zh-CN" dirty="0" smtClean="0">
                          <a:solidFill>
                            <a:srgbClr val="C00000"/>
                          </a:solidFill>
                        </a:rPr>
                        <a:t>-L</a:t>
                      </a:r>
                      <a:endParaRPr lang="zh-CN" altLang="en-US" dirty="0">
                        <a:solidFill>
                          <a:srgbClr val="C0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仅下载本站相关联的链接</a:t>
                      </a:r>
                      <a:endParaRPr lang="zh-CN" altLang="en-US" dirty="0"/>
                    </a:p>
                  </a:txBody>
                  <a:tcPr/>
                </a:tc>
              </a:tr>
              <a:tr h="185420">
                <a:tc>
                  <a:txBody>
                    <a:bodyPr/>
                    <a:lstStyle/>
                    <a:p>
                      <a:r>
                        <a:rPr lang="en-US" altLang="zh-CN" dirty="0" smtClean="0">
                          <a:solidFill>
                            <a:srgbClr val="C00000"/>
                          </a:solidFill>
                        </a:rPr>
                        <a:t>-</a:t>
                      </a:r>
                      <a:r>
                        <a:rPr lang="en-US" altLang="zh-CN" dirty="0" err="1" smtClean="0">
                          <a:solidFill>
                            <a:srgbClr val="C00000"/>
                          </a:solidFill>
                        </a:rPr>
                        <a:t>np</a:t>
                      </a:r>
                      <a:endParaRPr lang="zh-CN" altLang="en-US" dirty="0">
                        <a:solidFill>
                          <a:srgbClr val="C00000"/>
                        </a:solidFill>
                      </a:endParaRPr>
                    </a:p>
                  </a:txBody>
                  <a:tcPr/>
                </a:tc>
                <a:tc>
                  <a:txBody>
                    <a:bodyPr/>
                    <a:lstStyle/>
                    <a:p>
                      <a:r>
                        <a:rPr lang="zh-CN" altLang="zh-CN" sz="1800" kern="1200" dirty="0" smtClean="0">
                          <a:solidFill>
                            <a:schemeClr val="dk1"/>
                          </a:solidFill>
                          <a:latin typeface="+mn-lt"/>
                          <a:ea typeface="+mn-ea"/>
                          <a:cs typeface="+mn-cs"/>
                        </a:rPr>
                        <a:t>不遍历父目录</a:t>
                      </a:r>
                      <a:endParaRPr lang="zh-CN" altLang="en-US" dirty="0"/>
                    </a:p>
                  </a:txBody>
                  <a:tcPr/>
                </a:tc>
                <a:tc>
                  <a:txBody>
                    <a:bodyPr/>
                    <a:lstStyle/>
                    <a:p>
                      <a:r>
                        <a:rPr lang="en-US" altLang="zh-CN" dirty="0" smtClean="0">
                          <a:solidFill>
                            <a:srgbClr val="C00000"/>
                          </a:solidFill>
                        </a:rPr>
                        <a:t>-H</a:t>
                      </a:r>
                      <a:endParaRPr lang="zh-CN" altLang="en-US" dirty="0">
                        <a:solidFill>
                          <a:srgbClr val="C00000"/>
                        </a:solidFill>
                      </a:endParaRPr>
                    </a:p>
                  </a:txBody>
                  <a:tcPr/>
                </a:tc>
                <a:tc>
                  <a:txBody>
                    <a:bodyPr/>
                    <a:lstStyle/>
                    <a:p>
                      <a:r>
                        <a:rPr lang="zh-CN" altLang="en-US" dirty="0" smtClean="0"/>
                        <a:t>可下载外部站点相关文件</a:t>
                      </a:r>
                      <a:endParaRPr lang="zh-CN" altLang="en-US" dirty="0"/>
                    </a:p>
                  </a:txBody>
                  <a:tcPr/>
                </a:tc>
              </a:tr>
              <a:tr h="185420">
                <a:tc>
                  <a:txBody>
                    <a:bodyPr/>
                    <a:lstStyle/>
                    <a:p>
                      <a:r>
                        <a:rPr lang="en-US" altLang="zh-CN" dirty="0" smtClean="0">
                          <a:solidFill>
                            <a:srgbClr val="C00000"/>
                          </a:solidFill>
                        </a:rPr>
                        <a:t>-p</a:t>
                      </a:r>
                      <a:endParaRPr lang="zh-CN" altLang="en-US" dirty="0">
                        <a:solidFill>
                          <a:srgbClr val="C00000"/>
                        </a:solidFill>
                      </a:endParaRPr>
                    </a:p>
                  </a:txBody>
                  <a:tcPr/>
                </a:tc>
                <a:tc>
                  <a:txBody>
                    <a:bodyPr/>
                    <a:lstStyle/>
                    <a:p>
                      <a:r>
                        <a:rPr lang="zh-CN" altLang="en-US" dirty="0" smtClean="0"/>
                        <a:t>下载</a:t>
                      </a:r>
                      <a:r>
                        <a:rPr lang="en-US" altLang="zh-CN" dirty="0" smtClean="0"/>
                        <a:t>HTML</a:t>
                      </a:r>
                      <a:r>
                        <a:rPr lang="zh-CN" altLang="en-US" dirty="0" smtClean="0"/>
                        <a:t>页面所包含的所有元素文件</a:t>
                      </a:r>
                      <a:endParaRPr lang="zh-CN" altLang="en-US" dirty="0"/>
                    </a:p>
                  </a:txBody>
                  <a:tcPr/>
                </a:tc>
                <a:tc>
                  <a:txBody>
                    <a:bodyPr/>
                    <a:lstStyle/>
                    <a:p>
                      <a:r>
                        <a:rPr lang="en-US" altLang="zh-CN" dirty="0" smtClean="0">
                          <a:solidFill>
                            <a:srgbClr val="C00000"/>
                          </a:solidFill>
                        </a:rPr>
                        <a:t>--delete-after</a:t>
                      </a:r>
                      <a:endParaRPr lang="zh-CN" altLang="en-US" dirty="0">
                        <a:solidFill>
                          <a:srgbClr val="C00000"/>
                        </a:solidFill>
                      </a:endParaRPr>
                    </a:p>
                  </a:txBody>
                  <a:tcPr/>
                </a:tc>
                <a:tc>
                  <a:txBody>
                    <a:bodyPr/>
                    <a:lstStyle/>
                    <a:p>
                      <a:r>
                        <a:rPr lang="zh-CN" altLang="en-US" dirty="0" smtClean="0"/>
                        <a:t>下载后删除本地文件，常用于生成</a:t>
                      </a:r>
                      <a:r>
                        <a:rPr lang="en-US" altLang="zh-CN" dirty="0" smtClean="0"/>
                        <a:t>Squid</a:t>
                      </a:r>
                      <a:r>
                        <a:rPr lang="zh-CN" altLang="en-US" dirty="0" smtClean="0"/>
                        <a:t>缓存</a:t>
                      </a:r>
                      <a:endParaRPr lang="zh-CN" altLang="en-US" dirty="0"/>
                    </a:p>
                  </a:txBody>
                  <a:tcPr/>
                </a:tc>
              </a:tr>
            </a:tbl>
          </a:graphicData>
        </a:graphic>
      </p:graphicFrame>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70</a:t>
            </a:fld>
            <a:endParaRPr lang="en-US" altLang="zh-CN"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wget</a:t>
            </a:r>
            <a:r>
              <a:rPr lang="zh-CN" altLang="en-US" dirty="0" smtClean="0"/>
              <a:t>命令</a:t>
            </a:r>
            <a:r>
              <a:rPr lang="en-US" altLang="zh-CN" dirty="0" smtClean="0"/>
              <a:t/>
            </a:r>
            <a:br>
              <a:rPr lang="en-US" altLang="zh-CN" dirty="0" smtClean="0"/>
            </a:br>
            <a:r>
              <a:rPr lang="en-US" altLang="zh-CN" dirty="0" smtClean="0"/>
              <a:t>——</a:t>
            </a:r>
            <a:r>
              <a:rPr lang="zh-CN" altLang="en-US" dirty="0" smtClean="0"/>
              <a:t>常用筛选选项</a:t>
            </a:r>
            <a:endParaRPr lang="zh-CN" altLang="en-US" dirty="0"/>
          </a:p>
        </p:txBody>
      </p:sp>
      <p:graphicFrame>
        <p:nvGraphicFramePr>
          <p:cNvPr id="7" name="内容占位符 6"/>
          <p:cNvGraphicFramePr>
            <a:graphicFrameLocks noGrp="1"/>
          </p:cNvGraphicFramePr>
          <p:nvPr>
            <p:ph idx="1"/>
          </p:nvPr>
        </p:nvGraphicFramePr>
        <p:xfrm>
          <a:off x="467544" y="1772816"/>
          <a:ext cx="8229601" cy="3261360"/>
        </p:xfrm>
        <a:graphic>
          <a:graphicData uri="http://schemas.openxmlformats.org/drawingml/2006/table">
            <a:tbl>
              <a:tblPr firstRow="1" bandRow="1">
                <a:tableStyleId>{21E4AEA4-8DFA-4A89-87EB-49C32662AFE0}</a:tableStyleId>
              </a:tblPr>
              <a:tblGrid>
                <a:gridCol w="3888432"/>
                <a:gridCol w="4341169"/>
              </a:tblGrid>
              <a:tr h="370840">
                <a:tc>
                  <a:txBody>
                    <a:bodyPr/>
                    <a:lstStyle/>
                    <a:p>
                      <a:pPr algn="ctr"/>
                      <a:r>
                        <a:rPr lang="zh-CN" altLang="en-US" sz="2400" dirty="0" smtClean="0"/>
                        <a:t>选项</a:t>
                      </a:r>
                      <a:endParaRPr lang="zh-CN" altLang="en-US" sz="2400" dirty="0"/>
                    </a:p>
                  </a:txBody>
                  <a:tcPr/>
                </a:tc>
                <a:tc>
                  <a:txBody>
                    <a:bodyPr/>
                    <a:lstStyle/>
                    <a:p>
                      <a:pPr algn="ctr"/>
                      <a:r>
                        <a:rPr lang="zh-CN" altLang="en-US" sz="2400" dirty="0" smtClean="0"/>
                        <a:t>说明</a:t>
                      </a:r>
                      <a:endParaRPr lang="zh-CN" altLang="en-US" sz="2400" dirty="0"/>
                    </a:p>
                  </a:txBody>
                  <a:tcPr/>
                </a:tc>
              </a:tr>
              <a:tr h="370840">
                <a:tc>
                  <a:txBody>
                    <a:bodyPr/>
                    <a:lstStyle/>
                    <a:p>
                      <a:r>
                        <a:rPr lang="en-US" altLang="zh-CN" sz="2000" dirty="0" smtClean="0">
                          <a:solidFill>
                            <a:srgbClr val="C00000"/>
                          </a:solidFill>
                        </a:rPr>
                        <a:t>-A,  --accept=LIST</a:t>
                      </a:r>
                      <a:endParaRPr lang="zh-CN" altLang="en-US" sz="2000" dirty="0">
                        <a:solidFill>
                          <a:srgbClr val="C00000"/>
                        </a:solidFill>
                      </a:endParaRPr>
                    </a:p>
                  </a:txBody>
                  <a:tcPr/>
                </a:tc>
                <a:tc>
                  <a:txBody>
                    <a:bodyPr/>
                    <a:lstStyle/>
                    <a:p>
                      <a:r>
                        <a:rPr lang="zh-CN" altLang="en-US" sz="2000" dirty="0" smtClean="0"/>
                        <a:t>使用逗号间隔的列表指出</a:t>
                      </a:r>
                      <a:r>
                        <a:rPr lang="zh-CN" altLang="en-US" sz="2000" dirty="0" smtClean="0">
                          <a:solidFill>
                            <a:srgbClr val="C00000"/>
                          </a:solidFill>
                        </a:rPr>
                        <a:t>允许</a:t>
                      </a:r>
                      <a:r>
                        <a:rPr lang="zh-CN" altLang="en-US" sz="2000" dirty="0" smtClean="0"/>
                        <a:t>下载的文件扩展名</a:t>
                      </a:r>
                      <a:endParaRPr lang="zh-CN" altLang="en-US" sz="2000" dirty="0"/>
                    </a:p>
                  </a:txBody>
                  <a:tcPr/>
                </a:tc>
              </a:tr>
              <a:tr h="370840">
                <a:tc>
                  <a:txBody>
                    <a:bodyPr/>
                    <a:lstStyle/>
                    <a:p>
                      <a:r>
                        <a:rPr lang="en-US" altLang="zh-CN" sz="2000" dirty="0" smtClean="0">
                          <a:solidFill>
                            <a:srgbClr val="C00000"/>
                          </a:solidFill>
                        </a:rPr>
                        <a:t>-R,  --reject=LIST</a:t>
                      </a:r>
                      <a:endParaRPr lang="zh-CN" altLang="en-US" sz="2000" dirty="0">
                        <a:solidFill>
                          <a:srgbClr val="C00000"/>
                        </a:solidFill>
                      </a:endParaRPr>
                    </a:p>
                  </a:txBody>
                  <a:tcPr/>
                </a:tc>
                <a:tc>
                  <a:txBody>
                    <a:bodyPr/>
                    <a:lstStyle/>
                    <a:p>
                      <a:r>
                        <a:rPr lang="zh-CN" altLang="en-US" sz="2000" dirty="0" smtClean="0"/>
                        <a:t>使用逗号间隔的列表指出</a:t>
                      </a:r>
                      <a:r>
                        <a:rPr lang="zh-CN" altLang="en-US" sz="2000" dirty="0" smtClean="0">
                          <a:solidFill>
                            <a:srgbClr val="C00000"/>
                          </a:solidFill>
                        </a:rPr>
                        <a:t>不允许</a:t>
                      </a:r>
                      <a:r>
                        <a:rPr lang="zh-CN" altLang="en-US" sz="2000" dirty="0" smtClean="0"/>
                        <a:t>下载的文件扩展名</a:t>
                      </a:r>
                      <a:endParaRPr lang="zh-CN" altLang="en-US" sz="2000" dirty="0"/>
                    </a:p>
                  </a:txBody>
                  <a:tcPr/>
                </a:tc>
              </a:tr>
              <a:tr h="370840">
                <a:tc>
                  <a:txBody>
                    <a:bodyPr/>
                    <a:lstStyle/>
                    <a:p>
                      <a:r>
                        <a:rPr lang="en-US" altLang="zh-CN" sz="2000" dirty="0" smtClean="0">
                          <a:solidFill>
                            <a:srgbClr val="C00000"/>
                          </a:solidFill>
                        </a:rPr>
                        <a:t>-I,  --include-directories=LIST</a:t>
                      </a:r>
                      <a:endParaRPr lang="zh-CN" altLang="en-US" sz="2000" dirty="0">
                        <a:solidFill>
                          <a:srgbClr val="C00000"/>
                        </a:solidFill>
                      </a:endParaRPr>
                    </a:p>
                  </a:txBody>
                  <a:tcPr/>
                </a:tc>
                <a:tc>
                  <a:txBody>
                    <a:bodyPr/>
                    <a:lstStyle/>
                    <a:p>
                      <a:r>
                        <a:rPr lang="zh-CN" altLang="en-US" sz="2000" dirty="0" smtClean="0"/>
                        <a:t>使用逗号间隔的列表指出</a:t>
                      </a:r>
                      <a:r>
                        <a:rPr lang="zh-CN" altLang="en-US" sz="2000" dirty="0" smtClean="0">
                          <a:solidFill>
                            <a:srgbClr val="C00000"/>
                          </a:solidFill>
                        </a:rPr>
                        <a:t>允许</a:t>
                      </a:r>
                      <a:r>
                        <a:rPr lang="zh-CN" altLang="en-US" sz="2000" dirty="0" smtClean="0"/>
                        <a:t>下载的目录名</a:t>
                      </a:r>
                      <a:endParaRPr lang="zh-CN" altLang="en-US" sz="2000" dirty="0"/>
                    </a:p>
                  </a:txBody>
                  <a:tcPr/>
                </a:tc>
              </a:tr>
              <a:tr h="370840">
                <a:tc>
                  <a:txBody>
                    <a:bodyPr/>
                    <a:lstStyle/>
                    <a:p>
                      <a:r>
                        <a:rPr lang="en-US" altLang="zh-CN" sz="2000" dirty="0" smtClean="0">
                          <a:solidFill>
                            <a:srgbClr val="C00000"/>
                          </a:solidFill>
                        </a:rPr>
                        <a:t>-X,  --exclude-directories=LIST</a:t>
                      </a:r>
                      <a:endParaRPr lang="zh-CN" altLang="en-US" sz="2000" dirty="0">
                        <a:solidFill>
                          <a:srgbClr val="C0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dirty="0" smtClean="0"/>
                        <a:t>使用逗号间隔的列表指出</a:t>
                      </a:r>
                      <a:r>
                        <a:rPr lang="zh-CN" altLang="en-US" sz="2000" dirty="0" smtClean="0">
                          <a:solidFill>
                            <a:srgbClr val="C00000"/>
                          </a:solidFill>
                        </a:rPr>
                        <a:t>不允许</a:t>
                      </a:r>
                      <a:r>
                        <a:rPr lang="zh-CN" altLang="en-US" sz="2000" dirty="0" smtClean="0"/>
                        <a:t>下载的目录名</a:t>
                      </a:r>
                      <a:endParaRPr lang="zh-CN" altLang="en-US" sz="2000" dirty="0"/>
                    </a:p>
                  </a:txBody>
                  <a:tcPr/>
                </a:tc>
              </a:tr>
            </a:tbl>
          </a:graphicData>
        </a:graphic>
      </p:graphicFrame>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71</a:t>
            </a:fld>
            <a:endParaRPr lang="en-US" altLang="zh-CN" dirty="0"/>
          </a:p>
        </p:txBody>
      </p:sp>
      <p:sp>
        <p:nvSpPr>
          <p:cNvPr id="8" name="TextBox 7"/>
          <p:cNvSpPr txBox="1"/>
          <p:nvPr/>
        </p:nvSpPr>
        <p:spPr>
          <a:xfrm>
            <a:off x="2123728" y="5445224"/>
            <a:ext cx="4464496"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400" dirty="0" smtClean="0">
                <a:solidFill>
                  <a:srgbClr val="C00000"/>
                </a:solidFill>
              </a:rPr>
              <a:t>LIST</a:t>
            </a:r>
            <a:r>
              <a:rPr lang="en-US" altLang="zh-CN" sz="2400" dirty="0" smtClean="0"/>
              <a:t> </a:t>
            </a:r>
            <a:r>
              <a:rPr lang="zh-CN" altLang="en-US" sz="2400" dirty="0" smtClean="0"/>
              <a:t>中可以使用</a:t>
            </a:r>
            <a:r>
              <a:rPr lang="en-US" altLang="zh-CN" sz="2400" dirty="0" smtClean="0"/>
              <a:t>Shell</a:t>
            </a:r>
            <a:r>
              <a:rPr lang="zh-CN" altLang="en-US" sz="2400" dirty="0" smtClean="0"/>
              <a:t>的通配符</a:t>
            </a:r>
            <a:endParaRPr lang="zh-CN" altLang="en-US" sz="2400"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wget</a:t>
            </a:r>
            <a:r>
              <a:rPr lang="zh-CN" altLang="en-US" dirty="0" smtClean="0"/>
              <a:t>命令举例</a:t>
            </a:r>
            <a:endParaRPr lang="zh-CN" altLang="en-US" dirty="0"/>
          </a:p>
        </p:txBody>
      </p:sp>
      <p:sp>
        <p:nvSpPr>
          <p:cNvPr id="3" name="内容占位符 2"/>
          <p:cNvSpPr>
            <a:spLocks noGrp="1"/>
          </p:cNvSpPr>
          <p:nvPr>
            <p:ph idx="1"/>
          </p:nvPr>
        </p:nvSpPr>
        <p:spPr>
          <a:xfrm>
            <a:off x="457200" y="1052736"/>
            <a:ext cx="8229600" cy="5078189"/>
          </a:xfrm>
        </p:spPr>
        <p:txBody>
          <a:bodyPr/>
          <a:lstStyle/>
          <a:p>
            <a:r>
              <a:rPr lang="zh-CN" altLang="en-US" sz="2800" dirty="0" smtClean="0"/>
              <a:t>下载单个文件</a:t>
            </a:r>
          </a:p>
          <a:p>
            <a:pPr lvl="1">
              <a:buNone/>
            </a:pPr>
            <a:r>
              <a:rPr lang="en-US" altLang="zh-CN" sz="2400" dirty="0" smtClean="0">
                <a:solidFill>
                  <a:schemeClr val="accent6">
                    <a:lumMod val="75000"/>
                  </a:schemeClr>
                </a:solidFill>
              </a:rPr>
              <a:t>$ </a:t>
            </a:r>
            <a:r>
              <a:rPr lang="en-US" altLang="zh-CN" sz="2400" dirty="0" err="1" smtClean="0">
                <a:solidFill>
                  <a:schemeClr val="accent6">
                    <a:lumMod val="75000"/>
                  </a:schemeClr>
                </a:solidFill>
              </a:rPr>
              <a:t>wget</a:t>
            </a:r>
            <a:r>
              <a:rPr lang="en-US" altLang="zh-CN" sz="2400" dirty="0" smtClean="0">
                <a:solidFill>
                  <a:schemeClr val="accent6">
                    <a:lumMod val="75000"/>
                  </a:schemeClr>
                </a:solidFill>
              </a:rPr>
              <a:t> http://ftp.example.com/pub/getme</a:t>
            </a:r>
          </a:p>
          <a:p>
            <a:r>
              <a:rPr lang="zh-CN" altLang="en-US" sz="2800" dirty="0" smtClean="0"/>
              <a:t>下载单个文件（断点续传）、在后台运行（</a:t>
            </a:r>
            <a:r>
              <a:rPr lang="en-US" altLang="zh-CN" sz="2800" dirty="0" smtClean="0"/>
              <a:t>-b</a:t>
            </a:r>
            <a:r>
              <a:rPr lang="zh-CN" altLang="en-US" sz="2800" dirty="0" smtClean="0"/>
              <a:t>）</a:t>
            </a:r>
          </a:p>
          <a:p>
            <a:pPr lvl="1">
              <a:buNone/>
            </a:pPr>
            <a:r>
              <a:rPr lang="en-US" altLang="zh-CN" sz="2400" dirty="0" smtClean="0">
                <a:solidFill>
                  <a:schemeClr val="accent6">
                    <a:lumMod val="75000"/>
                  </a:schemeClr>
                </a:solidFill>
              </a:rPr>
              <a:t>$ </a:t>
            </a:r>
            <a:r>
              <a:rPr lang="en-US" altLang="zh-CN" sz="2400" dirty="0" err="1" smtClean="0">
                <a:solidFill>
                  <a:schemeClr val="accent6">
                    <a:lumMod val="75000"/>
                  </a:schemeClr>
                </a:solidFill>
              </a:rPr>
              <a:t>wget</a:t>
            </a:r>
            <a:r>
              <a:rPr lang="en-US" altLang="zh-CN" sz="2400" dirty="0" smtClean="0">
                <a:solidFill>
                  <a:schemeClr val="accent6">
                    <a:lumMod val="75000"/>
                  </a:schemeClr>
                </a:solidFill>
              </a:rPr>
              <a:t> -</a:t>
            </a:r>
            <a:r>
              <a:rPr lang="en-US" altLang="zh-CN" sz="2400" dirty="0" err="1" smtClean="0">
                <a:solidFill>
                  <a:schemeClr val="accent6">
                    <a:lumMod val="75000"/>
                  </a:schemeClr>
                </a:solidFill>
              </a:rPr>
              <a:t>cb</a:t>
            </a:r>
            <a:r>
              <a:rPr lang="en-US" altLang="zh-CN" sz="2400" dirty="0" smtClean="0">
                <a:solidFill>
                  <a:schemeClr val="accent6">
                    <a:lumMod val="75000"/>
                  </a:schemeClr>
                </a:solidFill>
              </a:rPr>
              <a:t> </a:t>
            </a:r>
            <a:r>
              <a:rPr lang="en-US" altLang="zh-CN" sz="2400" dirty="0" smtClean="0">
                <a:solidFill>
                  <a:schemeClr val="accent6">
                    <a:lumMod val="75000"/>
                  </a:schemeClr>
                </a:solidFill>
                <a:hlinkClick r:id="rId2"/>
              </a:rPr>
              <a:t>http://ftp.example.com/isos/somefile.iso</a:t>
            </a:r>
            <a:endParaRPr lang="en-US" altLang="zh-CN" sz="2400" dirty="0" smtClean="0">
              <a:solidFill>
                <a:schemeClr val="accent6">
                  <a:lumMod val="75000"/>
                </a:schemeClr>
              </a:solidFill>
            </a:endParaRPr>
          </a:p>
          <a:p>
            <a:r>
              <a:rPr lang="zh-CN" altLang="en-US" sz="2800" dirty="0" smtClean="0"/>
              <a:t>下载单一</a:t>
            </a:r>
            <a:r>
              <a:rPr lang="en-US" altLang="zh-CN" sz="2800" dirty="0" smtClean="0"/>
              <a:t>HTML</a:t>
            </a:r>
            <a:r>
              <a:rPr lang="zh-CN" altLang="en-US" sz="2800" dirty="0" smtClean="0"/>
              <a:t>文件（</a:t>
            </a:r>
            <a:r>
              <a:rPr lang="en-US" altLang="zh-CN" sz="2800" dirty="0" smtClean="0"/>
              <a:t>-p</a:t>
            </a:r>
            <a:r>
              <a:rPr lang="zh-CN" altLang="en-US" sz="2800" dirty="0" smtClean="0"/>
              <a:t>确保页面显示的所有元素均被下载，</a:t>
            </a:r>
            <a:r>
              <a:rPr lang="en-US" altLang="zh-CN" sz="2800" dirty="0" smtClean="0"/>
              <a:t>-k</a:t>
            </a:r>
            <a:r>
              <a:rPr lang="zh-CN" altLang="en-US" sz="2800" dirty="0" smtClean="0"/>
              <a:t>重新建立链接）</a:t>
            </a:r>
          </a:p>
          <a:p>
            <a:pPr lvl="1">
              <a:buNone/>
            </a:pPr>
            <a:r>
              <a:rPr lang="en-US" altLang="zh-CN" sz="2400" dirty="0" smtClean="0">
                <a:solidFill>
                  <a:schemeClr val="accent6">
                    <a:lumMod val="75000"/>
                  </a:schemeClr>
                </a:solidFill>
              </a:rPr>
              <a:t>$ </a:t>
            </a:r>
            <a:r>
              <a:rPr lang="en-US" altLang="zh-CN" sz="2400" dirty="0" err="1" smtClean="0">
                <a:solidFill>
                  <a:schemeClr val="accent6">
                    <a:lumMod val="75000"/>
                  </a:schemeClr>
                </a:solidFill>
              </a:rPr>
              <a:t>wget</a:t>
            </a:r>
            <a:r>
              <a:rPr lang="en-US" altLang="zh-CN" sz="2400" dirty="0" smtClean="0">
                <a:solidFill>
                  <a:schemeClr val="accent6">
                    <a:lumMod val="75000"/>
                  </a:schemeClr>
                </a:solidFill>
              </a:rPr>
              <a:t> -p -k http://esl.jamond.net/index.html</a:t>
            </a:r>
          </a:p>
          <a:p>
            <a:r>
              <a:rPr lang="zh-CN" altLang="en-US" sz="2800" dirty="0" smtClean="0"/>
              <a:t>下载 </a:t>
            </a:r>
            <a:r>
              <a:rPr lang="en-US" altLang="zh-CN" sz="2800" dirty="0" smtClean="0"/>
              <a:t>http://example.com </a:t>
            </a:r>
            <a:r>
              <a:rPr lang="zh-CN" altLang="en-US" sz="2800" dirty="0" smtClean="0"/>
              <a:t>网站上 </a:t>
            </a:r>
            <a:r>
              <a:rPr lang="en-US" altLang="zh-CN" sz="2800" dirty="0" smtClean="0"/>
              <a:t>packages </a:t>
            </a:r>
            <a:r>
              <a:rPr lang="zh-CN" altLang="en-US" sz="2800" dirty="0" smtClean="0"/>
              <a:t>目录中的所有文件。</a:t>
            </a:r>
            <a:r>
              <a:rPr lang="en-US" altLang="zh-CN" sz="2800" dirty="0" smtClean="0"/>
              <a:t>(-</a:t>
            </a:r>
            <a:r>
              <a:rPr lang="en-US" altLang="zh-CN" sz="2800" dirty="0" err="1" smtClean="0"/>
              <a:t>np</a:t>
            </a:r>
            <a:r>
              <a:rPr lang="en-US" altLang="zh-CN" sz="2800" dirty="0" smtClean="0"/>
              <a:t> </a:t>
            </a:r>
            <a:r>
              <a:rPr lang="zh-CN" altLang="en-US" sz="2800" dirty="0" smtClean="0"/>
              <a:t>不遍历父目录，</a:t>
            </a:r>
            <a:r>
              <a:rPr lang="en-US" altLang="zh-CN" sz="2800" dirty="0" smtClean="0"/>
              <a:t>-</a:t>
            </a:r>
            <a:r>
              <a:rPr lang="en-US" altLang="zh-CN" sz="2800" dirty="0" err="1" smtClean="0"/>
              <a:t>nd</a:t>
            </a:r>
            <a:r>
              <a:rPr lang="en-US" altLang="zh-CN" sz="2800" dirty="0" smtClean="0"/>
              <a:t> </a:t>
            </a:r>
            <a:r>
              <a:rPr lang="zh-CN" altLang="en-US" sz="2800" dirty="0" smtClean="0"/>
              <a:t>不在本机重新创建目录结构）</a:t>
            </a:r>
          </a:p>
          <a:p>
            <a:pPr lvl="1">
              <a:buNone/>
            </a:pPr>
            <a:r>
              <a:rPr lang="en-US" altLang="zh-CN" sz="2400" dirty="0" smtClean="0">
                <a:solidFill>
                  <a:schemeClr val="accent6">
                    <a:lumMod val="75000"/>
                  </a:schemeClr>
                </a:solidFill>
              </a:rPr>
              <a:t>$ </a:t>
            </a:r>
            <a:r>
              <a:rPr lang="en-US" altLang="zh-CN" sz="2400" dirty="0" err="1" smtClean="0">
                <a:solidFill>
                  <a:schemeClr val="accent6">
                    <a:lumMod val="75000"/>
                  </a:schemeClr>
                </a:solidFill>
              </a:rPr>
              <a:t>wget</a:t>
            </a:r>
            <a:r>
              <a:rPr lang="en-US" altLang="zh-CN" sz="2400" dirty="0" smtClean="0">
                <a:solidFill>
                  <a:schemeClr val="accent6">
                    <a:lumMod val="75000"/>
                  </a:schemeClr>
                </a:solidFill>
              </a:rPr>
              <a:t> -r -</a:t>
            </a:r>
            <a:r>
              <a:rPr lang="en-US" altLang="zh-CN" sz="2400" dirty="0" err="1" smtClean="0">
                <a:solidFill>
                  <a:schemeClr val="accent6">
                    <a:lumMod val="75000"/>
                  </a:schemeClr>
                </a:solidFill>
              </a:rPr>
              <a:t>np</a:t>
            </a:r>
            <a:r>
              <a:rPr lang="en-US" altLang="zh-CN" sz="2400" dirty="0" smtClean="0">
                <a:solidFill>
                  <a:schemeClr val="accent6">
                    <a:lumMod val="75000"/>
                  </a:schemeClr>
                </a:solidFill>
              </a:rPr>
              <a:t> -</a:t>
            </a:r>
            <a:r>
              <a:rPr lang="en-US" altLang="zh-CN" sz="2400" dirty="0" err="1" smtClean="0">
                <a:solidFill>
                  <a:schemeClr val="accent6">
                    <a:lumMod val="75000"/>
                  </a:schemeClr>
                </a:solidFill>
              </a:rPr>
              <a:t>nd</a:t>
            </a:r>
            <a:r>
              <a:rPr lang="en-US" altLang="zh-CN" sz="2400" dirty="0" smtClean="0">
                <a:solidFill>
                  <a:schemeClr val="accent6">
                    <a:lumMod val="75000"/>
                  </a:schemeClr>
                </a:solidFill>
              </a:rPr>
              <a:t> http://example.com/packages/</a:t>
            </a:r>
            <a:endParaRPr lang="zh-CN" altLang="en-US" sz="2400"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72</a:t>
            </a:fld>
            <a:endParaRPr lang="en-US" altLang="zh-CN"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wget</a:t>
            </a:r>
            <a:r>
              <a:rPr lang="zh-CN" altLang="en-US" dirty="0" smtClean="0"/>
              <a:t>命令举例（续）</a:t>
            </a:r>
            <a:endParaRPr lang="zh-CN" altLang="en-US" dirty="0"/>
          </a:p>
        </p:txBody>
      </p:sp>
      <p:sp>
        <p:nvSpPr>
          <p:cNvPr id="3" name="内容占位符 2"/>
          <p:cNvSpPr>
            <a:spLocks noGrp="1"/>
          </p:cNvSpPr>
          <p:nvPr>
            <p:ph idx="1"/>
          </p:nvPr>
        </p:nvSpPr>
        <p:spPr>
          <a:xfrm>
            <a:off x="457200" y="1124744"/>
            <a:ext cx="8229600" cy="5006181"/>
          </a:xfrm>
        </p:spPr>
        <p:txBody>
          <a:bodyPr/>
          <a:lstStyle/>
          <a:p>
            <a:r>
              <a:rPr lang="zh-CN" altLang="en-US" sz="2800" dirty="0" smtClean="0"/>
              <a:t>仅下载指定目录及其子目录中的所有*</a:t>
            </a:r>
            <a:r>
              <a:rPr lang="en-US" altLang="zh-CN" sz="2800" dirty="0" smtClean="0"/>
              <a:t>.</a:t>
            </a:r>
            <a:r>
              <a:rPr lang="en-US" altLang="zh-CN" sz="2800" dirty="0" err="1" smtClean="0"/>
              <a:t>iso</a:t>
            </a:r>
            <a:r>
              <a:rPr lang="en-US" altLang="zh-CN" sz="2800" dirty="0" smtClean="0"/>
              <a:t> </a:t>
            </a:r>
            <a:r>
              <a:rPr lang="zh-CN" altLang="en-US" sz="2800" dirty="0" smtClean="0"/>
              <a:t>文件</a:t>
            </a:r>
          </a:p>
          <a:p>
            <a:pPr lvl="1">
              <a:buNone/>
            </a:pPr>
            <a:r>
              <a:rPr lang="en-US" altLang="zh-CN" sz="2200" dirty="0" smtClean="0">
                <a:solidFill>
                  <a:schemeClr val="accent6">
                    <a:lumMod val="75000"/>
                  </a:schemeClr>
                </a:solidFill>
              </a:rPr>
              <a:t>$ </a:t>
            </a:r>
            <a:r>
              <a:rPr lang="en-US" altLang="zh-CN" sz="2200" dirty="0" err="1" smtClean="0">
                <a:solidFill>
                  <a:schemeClr val="accent6">
                    <a:lumMod val="75000"/>
                  </a:schemeClr>
                </a:solidFill>
              </a:rPr>
              <a:t>wget</a:t>
            </a:r>
            <a:r>
              <a:rPr lang="en-US" altLang="zh-CN" sz="2200" dirty="0" smtClean="0">
                <a:solidFill>
                  <a:schemeClr val="accent6">
                    <a:lumMod val="75000"/>
                  </a:schemeClr>
                </a:solidFill>
              </a:rPr>
              <a:t> -r -</a:t>
            </a:r>
            <a:r>
              <a:rPr lang="en-US" altLang="zh-CN" sz="2200" dirty="0" err="1" smtClean="0">
                <a:solidFill>
                  <a:schemeClr val="accent6">
                    <a:lumMod val="75000"/>
                  </a:schemeClr>
                </a:solidFill>
              </a:rPr>
              <a:t>np</a:t>
            </a:r>
            <a:r>
              <a:rPr lang="en-US" altLang="zh-CN" sz="2200" dirty="0" smtClean="0">
                <a:solidFill>
                  <a:schemeClr val="accent6">
                    <a:lumMod val="75000"/>
                  </a:schemeClr>
                </a:solidFill>
              </a:rPr>
              <a:t> -</a:t>
            </a:r>
            <a:r>
              <a:rPr lang="en-US" altLang="zh-CN" sz="2200" dirty="0" err="1" smtClean="0">
                <a:solidFill>
                  <a:schemeClr val="accent6">
                    <a:lumMod val="75000"/>
                  </a:schemeClr>
                </a:solidFill>
              </a:rPr>
              <a:t>nd</a:t>
            </a:r>
            <a:r>
              <a:rPr lang="en-US" altLang="zh-CN" sz="2200" dirty="0" smtClean="0">
                <a:solidFill>
                  <a:schemeClr val="accent6">
                    <a:lumMod val="75000"/>
                  </a:schemeClr>
                </a:solidFill>
              </a:rPr>
              <a:t> --accept=</a:t>
            </a:r>
            <a:r>
              <a:rPr lang="en-US" altLang="zh-CN" sz="2200" dirty="0" err="1" smtClean="0">
                <a:solidFill>
                  <a:schemeClr val="accent6">
                    <a:lumMod val="75000"/>
                  </a:schemeClr>
                </a:solidFill>
              </a:rPr>
              <a:t>iso</a:t>
            </a:r>
            <a:r>
              <a:rPr lang="en-US" altLang="zh-CN" sz="2200" dirty="0" smtClean="0">
                <a:solidFill>
                  <a:schemeClr val="accent6">
                    <a:lumMod val="75000"/>
                  </a:schemeClr>
                </a:solidFill>
              </a:rPr>
              <a:t> http://example.com/centos/5/ </a:t>
            </a:r>
          </a:p>
          <a:p>
            <a:r>
              <a:rPr lang="zh-CN" altLang="en-US" sz="2800" dirty="0" smtClean="0"/>
              <a:t>镜像一个网站，将链接转换成本地地址</a:t>
            </a:r>
            <a:r>
              <a:rPr lang="en-US" altLang="zh-CN" sz="2800" dirty="0" smtClean="0"/>
              <a:t>(-k)</a:t>
            </a:r>
            <a:r>
              <a:rPr lang="zh-CN" altLang="en-US" sz="2800" dirty="0" smtClean="0"/>
              <a:t>，若链接的文件在外部站点则一同下载之</a:t>
            </a:r>
            <a:r>
              <a:rPr lang="en-US" altLang="zh-CN" sz="2800" dirty="0" smtClean="0"/>
              <a:t>(-h)</a:t>
            </a:r>
          </a:p>
          <a:p>
            <a:pPr lvl="1">
              <a:buNone/>
            </a:pPr>
            <a:r>
              <a:rPr lang="en-US" altLang="zh-CN" sz="2200" dirty="0" smtClean="0">
                <a:solidFill>
                  <a:schemeClr val="accent6">
                    <a:lumMod val="75000"/>
                  </a:schemeClr>
                </a:solidFill>
              </a:rPr>
              <a:t>$ </a:t>
            </a:r>
            <a:r>
              <a:rPr lang="en-US" altLang="zh-CN" sz="2200" dirty="0" err="1" smtClean="0">
                <a:solidFill>
                  <a:schemeClr val="accent6">
                    <a:lumMod val="75000"/>
                  </a:schemeClr>
                </a:solidFill>
              </a:rPr>
              <a:t>wget</a:t>
            </a:r>
            <a:r>
              <a:rPr lang="en-US" altLang="zh-CN" sz="2200" dirty="0" smtClean="0">
                <a:solidFill>
                  <a:schemeClr val="accent6">
                    <a:lumMod val="75000"/>
                  </a:schemeClr>
                </a:solidFill>
              </a:rPr>
              <a:t> -m -k -H http://www.example.com/</a:t>
            </a:r>
          </a:p>
          <a:p>
            <a:r>
              <a:rPr lang="zh-CN" altLang="en-US" sz="2800" dirty="0" smtClean="0"/>
              <a:t>在本地镜像网站</a:t>
            </a:r>
            <a:r>
              <a:rPr lang="en-US" altLang="zh-CN" sz="2800" dirty="0" smtClean="0"/>
              <a:t>http://www.xyz.edu.cn</a:t>
            </a:r>
            <a:r>
              <a:rPr lang="zh-CN" altLang="en-US" sz="2800" dirty="0" smtClean="0"/>
              <a:t>的内容（</a:t>
            </a:r>
            <a:r>
              <a:rPr lang="en-US" altLang="zh-CN" sz="2800" dirty="0" smtClean="0"/>
              <a:t>-l</a:t>
            </a:r>
            <a:r>
              <a:rPr lang="zh-CN" altLang="en-US" sz="2800" dirty="0" smtClean="0"/>
              <a:t>指定深度，</a:t>
            </a:r>
            <a:r>
              <a:rPr lang="en-US" altLang="zh-CN" sz="2800" dirty="0" smtClean="0"/>
              <a:t>-t0</a:t>
            </a:r>
            <a:r>
              <a:rPr lang="zh-CN" altLang="en-US" sz="2800" dirty="0" smtClean="0"/>
              <a:t>一直重试）</a:t>
            </a:r>
          </a:p>
          <a:p>
            <a:pPr lvl="1">
              <a:buNone/>
            </a:pPr>
            <a:r>
              <a:rPr lang="en-US" altLang="zh-CN" sz="2200" dirty="0" smtClean="0">
                <a:solidFill>
                  <a:schemeClr val="accent6">
                    <a:lumMod val="75000"/>
                  </a:schemeClr>
                </a:solidFill>
              </a:rPr>
              <a:t>$ </a:t>
            </a:r>
            <a:r>
              <a:rPr lang="en-US" altLang="zh-CN" sz="2200" dirty="0" err="1" smtClean="0">
                <a:solidFill>
                  <a:schemeClr val="accent6">
                    <a:lumMod val="75000"/>
                  </a:schemeClr>
                </a:solidFill>
              </a:rPr>
              <a:t>wget</a:t>
            </a:r>
            <a:r>
              <a:rPr lang="en-US" altLang="zh-CN" sz="2200" dirty="0" smtClean="0">
                <a:solidFill>
                  <a:schemeClr val="accent6">
                    <a:lumMod val="75000"/>
                  </a:schemeClr>
                </a:solidFill>
              </a:rPr>
              <a:t> -m  -l4  -t0  http://www.xyz.edu.cn</a:t>
            </a:r>
          </a:p>
          <a:p>
            <a:r>
              <a:rPr lang="zh-CN" altLang="en-US" sz="2800" dirty="0" smtClean="0"/>
              <a:t>只下载网站指定的目录，避免向远程主机的其他目录扩散，并拒绝下载</a:t>
            </a:r>
            <a:r>
              <a:rPr lang="en-US" altLang="zh-CN" sz="2800" dirty="0" smtClean="0"/>
              <a:t>gif</a:t>
            </a:r>
            <a:r>
              <a:rPr lang="zh-CN" altLang="en-US" sz="2800" dirty="0" smtClean="0"/>
              <a:t>和</a:t>
            </a:r>
            <a:r>
              <a:rPr lang="en-US" altLang="zh-CN" sz="2800" dirty="0" err="1" smtClean="0"/>
              <a:t>png</a:t>
            </a:r>
            <a:r>
              <a:rPr lang="zh-CN" altLang="en-US" sz="2800" dirty="0" smtClean="0"/>
              <a:t>文件</a:t>
            </a:r>
          </a:p>
          <a:p>
            <a:pPr lvl="1">
              <a:buNone/>
            </a:pPr>
            <a:r>
              <a:rPr lang="en-US" altLang="zh-CN" sz="2200" dirty="0" smtClean="0">
                <a:solidFill>
                  <a:schemeClr val="accent6">
                    <a:lumMod val="75000"/>
                  </a:schemeClr>
                </a:solidFill>
              </a:rPr>
              <a:t>$ </a:t>
            </a:r>
            <a:r>
              <a:rPr lang="en-US" altLang="zh-CN" sz="2200" dirty="0" err="1" smtClean="0">
                <a:solidFill>
                  <a:schemeClr val="accent6">
                    <a:lumMod val="75000"/>
                  </a:schemeClr>
                </a:solidFill>
              </a:rPr>
              <a:t>wget</a:t>
            </a:r>
            <a:r>
              <a:rPr lang="en-US" altLang="zh-CN" sz="2200" dirty="0" smtClean="0">
                <a:solidFill>
                  <a:schemeClr val="accent6">
                    <a:lumMod val="75000"/>
                  </a:schemeClr>
                </a:solidFill>
              </a:rPr>
              <a:t> -L --reject=</a:t>
            </a:r>
            <a:r>
              <a:rPr lang="en-US" altLang="zh-CN" sz="2200" dirty="0" err="1" smtClean="0">
                <a:solidFill>
                  <a:schemeClr val="accent6">
                    <a:lumMod val="75000"/>
                  </a:schemeClr>
                </a:solidFill>
              </a:rPr>
              <a:t>gif,png</a:t>
            </a:r>
            <a:r>
              <a:rPr lang="en-US" altLang="zh-CN" sz="2200" dirty="0" smtClean="0">
                <a:solidFill>
                  <a:schemeClr val="accent6">
                    <a:lumMod val="75000"/>
                  </a:schemeClr>
                </a:solidFill>
              </a:rPr>
              <a:t>  http://www.xyz.edu.cn/doc/</a:t>
            </a:r>
            <a:endParaRPr lang="zh-CN" altLang="en-US" sz="2200" dirty="0" smtClean="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73</a:t>
            </a:fld>
            <a:endParaRPr lang="en-US" altLang="zh-CN"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字符界面浏览器</a:t>
            </a:r>
            <a:r>
              <a:rPr lang="en-US" altLang="zh-CN" dirty="0" smtClean="0"/>
              <a:t/>
            </a:r>
            <a:br>
              <a:rPr lang="en-US" altLang="zh-CN" dirty="0" smtClean="0"/>
            </a:br>
            <a:r>
              <a:rPr lang="en-US" altLang="zh-CN" dirty="0" smtClean="0"/>
              <a:t>—— links/w3m</a:t>
            </a:r>
            <a:endParaRPr lang="zh-CN" altLang="en-US" dirty="0"/>
          </a:p>
        </p:txBody>
      </p:sp>
      <p:sp>
        <p:nvSpPr>
          <p:cNvPr id="3" name="内容占位符 2"/>
          <p:cNvSpPr>
            <a:spLocks noGrp="1"/>
          </p:cNvSpPr>
          <p:nvPr>
            <p:ph idx="1"/>
          </p:nvPr>
        </p:nvSpPr>
        <p:spPr/>
        <p:txBody>
          <a:bodyPr/>
          <a:lstStyle/>
          <a:p>
            <a:r>
              <a:rPr lang="zh-CN" altLang="en-US" dirty="0" smtClean="0"/>
              <a:t>浏览指定的</a:t>
            </a:r>
            <a:r>
              <a:rPr lang="en-US" altLang="zh-CN" dirty="0" smtClean="0"/>
              <a:t>URL</a:t>
            </a:r>
          </a:p>
          <a:p>
            <a:pPr lvl="1">
              <a:buNone/>
            </a:pPr>
            <a:r>
              <a:rPr lang="en-US" altLang="zh-CN" dirty="0" smtClean="0">
                <a:solidFill>
                  <a:schemeClr val="accent6">
                    <a:lumMod val="75000"/>
                  </a:schemeClr>
                </a:solidFill>
              </a:rPr>
              <a:t>$ links http://www.example.com</a:t>
            </a:r>
          </a:p>
          <a:p>
            <a:pPr lvl="1">
              <a:buNone/>
            </a:pPr>
            <a:r>
              <a:rPr lang="en-US" altLang="zh-CN" dirty="0" smtClean="0">
                <a:solidFill>
                  <a:schemeClr val="accent6">
                    <a:lumMod val="75000"/>
                  </a:schemeClr>
                </a:solidFill>
              </a:rPr>
              <a:t>$ w3m http://www.example.com</a:t>
            </a:r>
          </a:p>
          <a:p>
            <a:r>
              <a:rPr lang="zh-CN" altLang="en-US" dirty="0" smtClean="0"/>
              <a:t>在标准输出显示</a:t>
            </a:r>
            <a:r>
              <a:rPr lang="en-US" altLang="zh-CN" dirty="0" smtClean="0"/>
              <a:t>html</a:t>
            </a:r>
            <a:r>
              <a:rPr lang="zh-CN" altLang="en-US" dirty="0" smtClean="0"/>
              <a:t>页面的</a:t>
            </a:r>
            <a:r>
              <a:rPr lang="en-US" altLang="zh-CN" dirty="0" smtClean="0"/>
              <a:t>TXT</a:t>
            </a:r>
            <a:r>
              <a:rPr lang="zh-CN" altLang="en-US" dirty="0" smtClean="0"/>
              <a:t>版本</a:t>
            </a:r>
          </a:p>
          <a:p>
            <a:pPr lvl="1">
              <a:buNone/>
            </a:pPr>
            <a:r>
              <a:rPr lang="en-US" altLang="zh-CN" dirty="0" smtClean="0">
                <a:solidFill>
                  <a:schemeClr val="accent6">
                    <a:lumMod val="75000"/>
                  </a:schemeClr>
                </a:solidFill>
              </a:rPr>
              <a:t>$ links</a:t>
            </a:r>
            <a:r>
              <a:rPr lang="en-US" altLang="zh-CN" dirty="0" smtClean="0">
                <a:solidFill>
                  <a:srgbClr val="C00000"/>
                </a:solidFill>
              </a:rPr>
              <a:t> -dump </a:t>
            </a:r>
            <a:r>
              <a:rPr lang="en-US" altLang="zh-CN" dirty="0" smtClean="0">
                <a:solidFill>
                  <a:schemeClr val="accent6">
                    <a:lumMod val="75000"/>
                  </a:schemeClr>
                </a:solidFill>
              </a:rPr>
              <a:t>http://www.example.com</a:t>
            </a:r>
          </a:p>
          <a:p>
            <a:pPr lvl="1">
              <a:buNone/>
            </a:pPr>
            <a:r>
              <a:rPr lang="en-US" altLang="zh-CN" dirty="0" smtClean="0">
                <a:solidFill>
                  <a:schemeClr val="accent6">
                    <a:lumMod val="75000"/>
                  </a:schemeClr>
                </a:solidFill>
              </a:rPr>
              <a:t>$ w3m </a:t>
            </a:r>
            <a:r>
              <a:rPr lang="en-US" altLang="zh-CN" dirty="0" smtClean="0">
                <a:solidFill>
                  <a:srgbClr val="C00000"/>
                </a:solidFill>
              </a:rPr>
              <a:t>-dump </a:t>
            </a:r>
            <a:r>
              <a:rPr lang="en-US" altLang="zh-CN" dirty="0" smtClean="0">
                <a:solidFill>
                  <a:schemeClr val="accent6">
                    <a:lumMod val="75000"/>
                  </a:schemeClr>
                </a:solidFill>
              </a:rPr>
              <a:t>http://www.example.com</a:t>
            </a:r>
          </a:p>
          <a:p>
            <a:r>
              <a:rPr lang="zh-CN" altLang="en-US" dirty="0" smtClean="0"/>
              <a:t>在标准输出显示</a:t>
            </a:r>
            <a:r>
              <a:rPr lang="en-US" altLang="zh-CN" dirty="0" smtClean="0"/>
              <a:t>html</a:t>
            </a:r>
            <a:r>
              <a:rPr lang="zh-CN" altLang="en-US" dirty="0" smtClean="0"/>
              <a:t>页面的源代码</a:t>
            </a:r>
          </a:p>
          <a:p>
            <a:pPr lvl="1">
              <a:buNone/>
            </a:pPr>
            <a:r>
              <a:rPr lang="en-US" altLang="zh-CN" dirty="0" smtClean="0">
                <a:solidFill>
                  <a:schemeClr val="accent6">
                    <a:lumMod val="75000"/>
                  </a:schemeClr>
                </a:solidFill>
              </a:rPr>
              <a:t>$ links</a:t>
            </a:r>
            <a:r>
              <a:rPr lang="en-US" altLang="zh-CN" dirty="0" smtClean="0">
                <a:solidFill>
                  <a:srgbClr val="C00000"/>
                </a:solidFill>
              </a:rPr>
              <a:t> -source </a:t>
            </a:r>
            <a:r>
              <a:rPr lang="en-US" altLang="zh-CN" dirty="0" smtClean="0">
                <a:solidFill>
                  <a:schemeClr val="accent6">
                    <a:lumMod val="75000"/>
                  </a:schemeClr>
                </a:solidFill>
              </a:rPr>
              <a:t>http://www.example.com</a:t>
            </a:r>
          </a:p>
          <a:p>
            <a:pPr lvl="1">
              <a:buNone/>
            </a:pPr>
            <a:r>
              <a:rPr lang="en-US" altLang="zh-CN" dirty="0" smtClean="0">
                <a:solidFill>
                  <a:schemeClr val="accent6">
                    <a:lumMod val="75000"/>
                  </a:schemeClr>
                </a:solidFill>
              </a:rPr>
              <a:t>$ w3m </a:t>
            </a:r>
            <a:r>
              <a:rPr lang="en-US" altLang="zh-CN" dirty="0" smtClean="0">
                <a:solidFill>
                  <a:srgbClr val="C00000"/>
                </a:solidFill>
              </a:rPr>
              <a:t>-</a:t>
            </a:r>
            <a:r>
              <a:rPr lang="en-US" altLang="zh-CN" dirty="0" err="1" smtClean="0">
                <a:solidFill>
                  <a:srgbClr val="C00000"/>
                </a:solidFill>
              </a:rPr>
              <a:t>dump_source</a:t>
            </a:r>
            <a:r>
              <a:rPr lang="en-US" altLang="zh-CN" dirty="0" smtClean="0">
                <a:solidFill>
                  <a:srgbClr val="C00000"/>
                </a:solidFill>
              </a:rPr>
              <a:t> </a:t>
            </a:r>
            <a:r>
              <a:rPr lang="en-US" altLang="zh-CN" dirty="0" smtClean="0">
                <a:solidFill>
                  <a:schemeClr val="accent6">
                    <a:lumMod val="75000"/>
                  </a:schemeClr>
                </a:solidFill>
              </a:rPr>
              <a:t>http://www.example.com</a:t>
            </a:r>
            <a:endParaRPr lang="zh-CN" altLang="en-US"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74</a:t>
            </a:fld>
            <a:endParaRPr lang="en-US" altLang="zh-CN"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邮件客户</a:t>
            </a:r>
            <a:r>
              <a:rPr lang="en-US" altLang="zh-CN" dirty="0" smtClean="0"/>
              <a:t>——mutt</a:t>
            </a:r>
            <a:endParaRPr lang="zh-CN" altLang="en-US" dirty="0"/>
          </a:p>
        </p:txBody>
      </p:sp>
      <p:sp>
        <p:nvSpPr>
          <p:cNvPr id="3" name="内容占位符 2"/>
          <p:cNvSpPr>
            <a:spLocks noGrp="1"/>
          </p:cNvSpPr>
          <p:nvPr>
            <p:ph idx="1"/>
          </p:nvPr>
        </p:nvSpPr>
        <p:spPr/>
        <p:txBody>
          <a:bodyPr/>
          <a:lstStyle/>
          <a:p>
            <a:r>
              <a:rPr lang="zh-CN" altLang="en-US" dirty="0" smtClean="0"/>
              <a:t>支持</a:t>
            </a:r>
            <a:r>
              <a:rPr lang="en-US" altLang="zh-CN" dirty="0" smtClean="0"/>
              <a:t>POP</a:t>
            </a:r>
            <a:r>
              <a:rPr lang="zh-CN" altLang="en-US" dirty="0" smtClean="0"/>
              <a:t>、 </a:t>
            </a:r>
            <a:r>
              <a:rPr lang="en-US" altLang="zh-CN" dirty="0" smtClean="0"/>
              <a:t>IMAP</a:t>
            </a:r>
            <a:r>
              <a:rPr lang="zh-CN" altLang="en-US" dirty="0" smtClean="0"/>
              <a:t>和本地邮箱 </a:t>
            </a:r>
          </a:p>
          <a:p>
            <a:r>
              <a:rPr lang="zh-CN" altLang="en-US" dirty="0" smtClean="0"/>
              <a:t>高度的可配置性 </a:t>
            </a:r>
          </a:p>
          <a:p>
            <a:r>
              <a:rPr lang="zh-CN" altLang="en-US" dirty="0" smtClean="0"/>
              <a:t>可映射的“热键”（</a:t>
            </a:r>
            <a:r>
              <a:rPr lang="en-US" altLang="zh-CN" dirty="0" smtClean="0"/>
              <a:t>hotkey</a:t>
            </a:r>
            <a:r>
              <a:rPr lang="zh-CN" altLang="en-US" dirty="0" smtClean="0"/>
              <a:t>，功能键） </a:t>
            </a:r>
          </a:p>
          <a:p>
            <a:r>
              <a:rPr lang="zh-CN" altLang="en-US" dirty="0" smtClean="0"/>
              <a:t>消息串线和彩色显示 </a:t>
            </a:r>
          </a:p>
          <a:p>
            <a:r>
              <a:rPr lang="en-US" altLang="zh-CN" dirty="0" err="1" smtClean="0"/>
              <a:t>GnuPG</a:t>
            </a:r>
            <a:r>
              <a:rPr lang="zh-CN" altLang="en-US" dirty="0" smtClean="0"/>
              <a:t>整合 </a:t>
            </a:r>
          </a:p>
          <a:p>
            <a:r>
              <a:rPr lang="zh-CN" altLang="en-US" dirty="0" smtClean="0"/>
              <a:t>上下文敏感的帮助（“</a:t>
            </a:r>
            <a:r>
              <a:rPr lang="en-US" altLang="zh-CN" dirty="0" smtClean="0"/>
              <a:t>?</a:t>
            </a:r>
            <a:r>
              <a:rPr lang="zh-CN" altLang="en-US" dirty="0" smtClean="0"/>
              <a:t>”）</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75</a:t>
            </a:fld>
            <a:endParaRPr lang="en-US" altLang="zh-CN"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文件同步</a:t>
            </a:r>
            <a:r>
              <a:rPr lang="en-US" altLang="zh-CN" dirty="0" smtClean="0"/>
              <a:t/>
            </a:r>
            <a:br>
              <a:rPr lang="en-US" altLang="zh-CN" dirty="0" smtClean="0"/>
            </a:br>
            <a:r>
              <a:rPr lang="en-US" altLang="zh-CN" dirty="0" smtClean="0"/>
              <a:t>——</a:t>
            </a:r>
            <a:r>
              <a:rPr lang="en-US" altLang="zh-CN" dirty="0" err="1" smtClean="0"/>
              <a:t>rsync</a:t>
            </a:r>
            <a:r>
              <a:rPr lang="zh-CN" altLang="en-US" sz="4400" dirty="0" smtClean="0"/>
              <a:t>（</a:t>
            </a:r>
            <a:r>
              <a:rPr lang="en-US" altLang="zh-CN" sz="4400" dirty="0" smtClean="0"/>
              <a:t>remote synchronize</a:t>
            </a:r>
            <a:r>
              <a:rPr lang="zh-CN" altLang="en-US" sz="4400" dirty="0" smtClean="0"/>
              <a:t>）</a:t>
            </a:r>
            <a:endParaRPr lang="zh-CN" altLang="en-US" dirty="0"/>
          </a:p>
        </p:txBody>
      </p:sp>
      <p:sp>
        <p:nvSpPr>
          <p:cNvPr id="3" name="内容占位符 2"/>
          <p:cNvSpPr>
            <a:spLocks noGrp="1"/>
          </p:cNvSpPr>
          <p:nvPr>
            <p:ph idx="1"/>
          </p:nvPr>
        </p:nvSpPr>
        <p:spPr>
          <a:xfrm>
            <a:off x="457200" y="1700808"/>
            <a:ext cx="8229600" cy="4430117"/>
          </a:xfrm>
        </p:spPr>
        <p:txBody>
          <a:bodyPr/>
          <a:lstStyle/>
          <a:p>
            <a:r>
              <a:rPr lang="en-US" altLang="zh-CN" sz="3200" dirty="0" err="1" smtClean="0"/>
              <a:t>rsync</a:t>
            </a:r>
            <a:r>
              <a:rPr lang="en-US" altLang="zh-CN" sz="3200" dirty="0" smtClean="0"/>
              <a:t> </a:t>
            </a:r>
            <a:r>
              <a:rPr lang="zh-CN" altLang="en-US" sz="3200" dirty="0" smtClean="0"/>
              <a:t>是一个远程数据同步工具</a:t>
            </a:r>
            <a:endParaRPr lang="en-US" altLang="zh-CN" sz="3200" dirty="0" smtClean="0"/>
          </a:p>
          <a:p>
            <a:pPr lvl="1"/>
            <a:r>
              <a:rPr lang="zh-CN" altLang="en-US" dirty="0" smtClean="0"/>
              <a:t>可通过</a:t>
            </a:r>
            <a:r>
              <a:rPr lang="en-US" altLang="zh-CN" dirty="0" smtClean="0"/>
              <a:t>LAN/WAN</a:t>
            </a:r>
            <a:r>
              <a:rPr lang="zh-CN" altLang="en-US" dirty="0" smtClean="0"/>
              <a:t>同步不同主机上的文件或目录</a:t>
            </a:r>
          </a:p>
          <a:p>
            <a:pPr lvl="1"/>
            <a:r>
              <a:rPr lang="zh-CN" altLang="en-US" dirty="0" smtClean="0"/>
              <a:t>可以同步本地硬盘中的不同文件或目录</a:t>
            </a:r>
            <a:endParaRPr lang="en-US" altLang="zh-CN" dirty="0" smtClean="0"/>
          </a:p>
          <a:p>
            <a:r>
              <a:rPr lang="en-US" altLang="zh-CN" sz="3200" dirty="0" err="1" smtClean="0"/>
              <a:t>rsync</a:t>
            </a:r>
            <a:r>
              <a:rPr lang="en-US" altLang="zh-CN" sz="3200" dirty="0" smtClean="0"/>
              <a:t> </a:t>
            </a:r>
            <a:r>
              <a:rPr lang="zh-CN" altLang="en-US" sz="3200" dirty="0" smtClean="0"/>
              <a:t>使用所谓的 </a:t>
            </a:r>
            <a:r>
              <a:rPr lang="en-US" altLang="zh-CN" sz="3200" b="1" dirty="0" err="1" smtClean="0">
                <a:hlinkClick r:id="rId3" tooltip="http://rsync.samba.org/tech_report/"/>
              </a:rPr>
              <a:t>rsync</a:t>
            </a:r>
            <a:r>
              <a:rPr lang="zh-CN" altLang="en-US" sz="3200" b="1" dirty="0" smtClean="0">
                <a:hlinkClick r:id="rId3" tooltip="http://rsync.samba.org/tech_report/"/>
              </a:rPr>
              <a:t>算法</a:t>
            </a:r>
            <a:r>
              <a:rPr lang="zh-CN" altLang="en-US" sz="3200" dirty="0" smtClean="0"/>
              <a:t> 进行数据同步</a:t>
            </a:r>
            <a:endParaRPr lang="en-US" altLang="zh-CN" sz="3200" dirty="0" smtClean="0"/>
          </a:p>
          <a:p>
            <a:pPr lvl="1"/>
            <a:r>
              <a:rPr lang="zh-CN" altLang="en-US" dirty="0" smtClean="0"/>
              <a:t>同步若干新文件时：只复制有变化的文件</a:t>
            </a:r>
          </a:p>
          <a:p>
            <a:pPr lvl="1"/>
            <a:r>
              <a:rPr lang="zh-CN" altLang="en-US" dirty="0" smtClean="0"/>
              <a:t>同步原有文件时：只复制文件的变化部分</a:t>
            </a:r>
            <a:endParaRPr lang="en-US" altLang="zh-CN" dirty="0" smtClean="0"/>
          </a:p>
          <a:p>
            <a:pPr lvl="1"/>
            <a:r>
              <a:rPr lang="zh-CN" altLang="en-US" sz="2800" dirty="0" smtClean="0"/>
              <a:t>参考 </a:t>
            </a:r>
            <a:r>
              <a:rPr lang="en-US" altLang="zh-CN" sz="2800" dirty="0" smtClean="0">
                <a:hlinkClick r:id="rId4" tooltip="http://rsync.samba.org/how-rsync-works.html"/>
              </a:rPr>
              <a:t>How </a:t>
            </a:r>
            <a:r>
              <a:rPr lang="en-US" altLang="zh-CN" sz="2800" dirty="0" err="1" smtClean="0">
                <a:hlinkClick r:id="rId4" tooltip="http://rsync.samba.org/how-rsync-works.html"/>
              </a:rPr>
              <a:t>Rsync</a:t>
            </a:r>
            <a:r>
              <a:rPr lang="en-US" altLang="zh-CN" sz="2800" dirty="0" smtClean="0">
                <a:hlinkClick r:id="rId4" tooltip="http://rsync.samba.org/how-rsync-works.html"/>
              </a:rPr>
              <a:t> Works A Practical Overview</a:t>
            </a:r>
            <a:endParaRPr lang="en-US" altLang="zh-CN" dirty="0" smtClean="0"/>
          </a:p>
          <a:p>
            <a:r>
              <a:rPr lang="en-US" altLang="zh-CN" sz="3200" dirty="0" err="1" smtClean="0"/>
              <a:t>rsync</a:t>
            </a:r>
            <a:r>
              <a:rPr lang="en-US" altLang="zh-CN" sz="3200" dirty="0" smtClean="0"/>
              <a:t> </a:t>
            </a:r>
            <a:r>
              <a:rPr lang="zh-CN" altLang="en-US" sz="3200" dirty="0" smtClean="0"/>
              <a:t>目前由 </a:t>
            </a:r>
            <a:r>
              <a:rPr lang="en-US" altLang="zh-CN" sz="3200" dirty="0" smtClean="0">
                <a:hlinkClick r:id="rId5" tooltip="http://rsync.samba.org"/>
              </a:rPr>
              <a:t>http://rsync.samba.org</a:t>
            </a:r>
            <a:r>
              <a:rPr lang="en-US" altLang="zh-CN" sz="3200" dirty="0" smtClean="0"/>
              <a:t> </a:t>
            </a:r>
            <a:r>
              <a:rPr lang="zh-CN" altLang="en-US" sz="3200" dirty="0" smtClean="0"/>
              <a:t>维护</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76</a:t>
            </a:fld>
            <a:endParaRPr lang="en-US" altLang="zh-CN"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rsync</a:t>
            </a:r>
            <a:r>
              <a:rPr lang="en-US" altLang="zh-CN" dirty="0" smtClean="0"/>
              <a:t> </a:t>
            </a:r>
            <a:r>
              <a:rPr lang="zh-CN" altLang="en-US" dirty="0" smtClean="0"/>
              <a:t>的基本特性</a:t>
            </a:r>
            <a:endParaRPr lang="zh-CN" altLang="en-US" dirty="0"/>
          </a:p>
        </p:txBody>
      </p:sp>
      <p:sp>
        <p:nvSpPr>
          <p:cNvPr id="3" name="内容占位符 2"/>
          <p:cNvSpPr>
            <a:spLocks noGrp="1"/>
          </p:cNvSpPr>
          <p:nvPr>
            <p:ph idx="1"/>
          </p:nvPr>
        </p:nvSpPr>
        <p:spPr/>
        <p:txBody>
          <a:bodyPr/>
          <a:lstStyle/>
          <a:p>
            <a:pPr marL="609600" indent="-609600">
              <a:lnSpc>
                <a:spcPct val="90000"/>
              </a:lnSpc>
            </a:pPr>
            <a:r>
              <a:rPr lang="zh-CN" altLang="en-US" sz="3200" dirty="0" smtClean="0"/>
              <a:t>可以镜像保存整个目录树和文件系统</a:t>
            </a:r>
          </a:p>
          <a:p>
            <a:pPr marL="609600" indent="-609600">
              <a:lnSpc>
                <a:spcPct val="90000"/>
              </a:lnSpc>
            </a:pPr>
            <a:r>
              <a:rPr lang="zh-CN" altLang="en-US" sz="3200" dirty="0" smtClean="0"/>
              <a:t>可以很容易做到保持原来文件的权限、时间、软硬链接等</a:t>
            </a:r>
          </a:p>
          <a:p>
            <a:pPr marL="609600" indent="-609600">
              <a:lnSpc>
                <a:spcPct val="90000"/>
              </a:lnSpc>
            </a:pPr>
            <a:r>
              <a:rPr lang="zh-CN" altLang="en-US" sz="3200" dirty="0" smtClean="0"/>
              <a:t>无须特殊权限即可安装</a:t>
            </a:r>
          </a:p>
          <a:p>
            <a:pPr marL="609600" indent="-609600">
              <a:lnSpc>
                <a:spcPct val="90000"/>
              </a:lnSpc>
            </a:pPr>
            <a:r>
              <a:rPr lang="zh-CN" altLang="en-US" sz="3200" dirty="0" smtClean="0"/>
              <a:t>优化的流程，文件传输效率高</a:t>
            </a:r>
          </a:p>
          <a:p>
            <a:pPr marL="609600" indent="-609600">
              <a:lnSpc>
                <a:spcPct val="90000"/>
              </a:lnSpc>
            </a:pPr>
            <a:r>
              <a:rPr lang="zh-CN" altLang="en-US" sz="3200" dirty="0" smtClean="0"/>
              <a:t>可以使用 </a:t>
            </a:r>
            <a:r>
              <a:rPr lang="en-US" altLang="zh-CN" sz="3200" dirty="0" err="1" smtClean="0"/>
              <a:t>rsh</a:t>
            </a:r>
            <a:r>
              <a:rPr lang="zh-CN" altLang="en-US" sz="3200" dirty="0" smtClean="0"/>
              <a:t>、</a:t>
            </a:r>
            <a:r>
              <a:rPr lang="en-US" altLang="zh-CN" sz="3200" dirty="0" err="1" smtClean="0"/>
              <a:t>ssh</a:t>
            </a:r>
            <a:r>
              <a:rPr lang="en-US" altLang="zh-CN" sz="3200" dirty="0" smtClean="0"/>
              <a:t> </a:t>
            </a:r>
            <a:r>
              <a:rPr lang="zh-CN" altLang="en-US" sz="3200" dirty="0" smtClean="0"/>
              <a:t>方式来传输文件，当然也可以通过直接的 </a:t>
            </a:r>
            <a:r>
              <a:rPr lang="en-US" altLang="zh-CN" sz="3200" dirty="0" smtClean="0"/>
              <a:t>socket </a:t>
            </a:r>
            <a:r>
              <a:rPr lang="zh-CN" altLang="en-US" sz="3200" dirty="0" smtClean="0"/>
              <a:t>连接</a:t>
            </a:r>
          </a:p>
          <a:p>
            <a:pPr marL="609600" indent="-609600">
              <a:lnSpc>
                <a:spcPct val="90000"/>
              </a:lnSpc>
            </a:pPr>
            <a:r>
              <a:rPr lang="zh-CN" altLang="en-US" sz="3200" dirty="0" smtClean="0"/>
              <a:t>支持匿名传输，以方便进行网站镜象</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77</a:t>
            </a:fld>
            <a:endParaRPr lang="en-US" altLang="zh-CN"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rsync</a:t>
            </a:r>
            <a:r>
              <a:rPr lang="en-US" altLang="zh-CN" dirty="0" smtClean="0"/>
              <a:t> </a:t>
            </a:r>
            <a:r>
              <a:rPr lang="zh-CN" altLang="en-US" dirty="0" smtClean="0"/>
              <a:t>使用的两种方式</a:t>
            </a:r>
            <a:endParaRPr lang="zh-CN" altLang="en-US" dirty="0"/>
          </a:p>
        </p:txBody>
      </p:sp>
      <p:sp>
        <p:nvSpPr>
          <p:cNvPr id="3" name="内容占位符 2"/>
          <p:cNvSpPr>
            <a:spLocks noGrp="1"/>
          </p:cNvSpPr>
          <p:nvPr>
            <p:ph idx="1"/>
          </p:nvPr>
        </p:nvSpPr>
        <p:spPr/>
        <p:txBody>
          <a:bodyPr/>
          <a:lstStyle/>
          <a:p>
            <a:r>
              <a:rPr lang="zh-CN" altLang="en-US" dirty="0" smtClean="0"/>
              <a:t>远程</a:t>
            </a:r>
            <a:r>
              <a:rPr lang="en-US" altLang="zh-CN" dirty="0" smtClean="0"/>
              <a:t>Shell</a:t>
            </a:r>
            <a:r>
              <a:rPr lang="zh-CN" altLang="en-US" dirty="0" smtClean="0"/>
              <a:t>方式</a:t>
            </a:r>
          </a:p>
          <a:p>
            <a:pPr lvl="1"/>
            <a:r>
              <a:rPr lang="zh-CN" altLang="en-US" dirty="0" smtClean="0"/>
              <a:t>可以使用</a:t>
            </a:r>
            <a:r>
              <a:rPr lang="en-US" altLang="zh-CN" dirty="0" err="1" smtClean="0"/>
              <a:t>rsh</a:t>
            </a:r>
            <a:r>
              <a:rPr lang="zh-CN" altLang="en-US" dirty="0" smtClean="0"/>
              <a:t>、</a:t>
            </a:r>
            <a:r>
              <a:rPr lang="en-US" altLang="zh-CN" dirty="0" err="1" smtClean="0"/>
              <a:t>ssh</a:t>
            </a:r>
            <a:r>
              <a:rPr lang="zh-CN" altLang="en-US" dirty="0" smtClean="0"/>
              <a:t>等远程</a:t>
            </a:r>
            <a:r>
              <a:rPr lang="en-US" altLang="zh-CN" dirty="0" smtClean="0"/>
              <a:t>Shell</a:t>
            </a:r>
            <a:r>
              <a:rPr lang="zh-CN" altLang="en-US" dirty="0" smtClean="0"/>
              <a:t>，默认使用</a:t>
            </a:r>
            <a:r>
              <a:rPr lang="en-US" altLang="zh-CN" dirty="0" err="1" smtClean="0"/>
              <a:t>ssh</a:t>
            </a:r>
            <a:endParaRPr lang="en-US" altLang="zh-CN" dirty="0" smtClean="0"/>
          </a:p>
          <a:p>
            <a:pPr lvl="1"/>
            <a:r>
              <a:rPr lang="zh-CN" altLang="en-US" dirty="0" smtClean="0"/>
              <a:t>用户验证由远程</a:t>
            </a:r>
            <a:r>
              <a:rPr lang="en-US" altLang="zh-CN" dirty="0" smtClean="0"/>
              <a:t>Shell</a:t>
            </a:r>
            <a:r>
              <a:rPr lang="zh-CN" altLang="en-US" dirty="0" smtClean="0"/>
              <a:t>负责</a:t>
            </a:r>
          </a:p>
          <a:p>
            <a:r>
              <a:rPr lang="en-US" altLang="zh-CN" dirty="0" smtClean="0"/>
              <a:t>C/S</a:t>
            </a:r>
            <a:r>
              <a:rPr lang="zh-CN" altLang="en-US" dirty="0" smtClean="0"/>
              <a:t>方式</a:t>
            </a:r>
          </a:p>
          <a:p>
            <a:pPr lvl="1"/>
            <a:r>
              <a:rPr lang="zh-CN" altLang="en-US" dirty="0" smtClean="0"/>
              <a:t>客户连接远程 </a:t>
            </a:r>
            <a:r>
              <a:rPr lang="en-US" altLang="zh-CN" dirty="0" err="1" smtClean="0"/>
              <a:t>rsync</a:t>
            </a:r>
            <a:r>
              <a:rPr lang="en-US" altLang="zh-CN" dirty="0" smtClean="0"/>
              <a:t> </a:t>
            </a:r>
            <a:r>
              <a:rPr lang="zh-CN" altLang="en-US" dirty="0" smtClean="0"/>
              <a:t>服务器</a:t>
            </a:r>
          </a:p>
          <a:p>
            <a:pPr lvl="1"/>
            <a:r>
              <a:rPr lang="en-US" altLang="zh-CN" dirty="0" err="1" smtClean="0"/>
              <a:t>rsync</a:t>
            </a:r>
            <a:r>
              <a:rPr lang="en-US" altLang="zh-CN" dirty="0" smtClean="0"/>
              <a:t> </a:t>
            </a:r>
            <a:r>
              <a:rPr lang="zh-CN" altLang="en-US" dirty="0" smtClean="0"/>
              <a:t>服务器默认监听 </a:t>
            </a:r>
            <a:r>
              <a:rPr lang="en-US" altLang="zh-CN" b="1" dirty="0" smtClean="0">
                <a:solidFill>
                  <a:srgbClr val="002060"/>
                </a:solidFill>
              </a:rPr>
              <a:t>873</a:t>
            </a:r>
            <a:r>
              <a:rPr lang="en-US" altLang="zh-CN" dirty="0" smtClean="0"/>
              <a:t> </a:t>
            </a:r>
            <a:r>
              <a:rPr lang="zh-CN" altLang="en-US" dirty="0" smtClean="0"/>
              <a:t>端口</a:t>
            </a:r>
          </a:p>
          <a:p>
            <a:pPr lvl="1"/>
            <a:r>
              <a:rPr lang="zh-CN" altLang="en-US" dirty="0" smtClean="0"/>
              <a:t>用户验证由 </a:t>
            </a:r>
            <a:r>
              <a:rPr lang="en-US" altLang="zh-CN" dirty="0" err="1" smtClean="0"/>
              <a:t>rsync</a:t>
            </a:r>
            <a:r>
              <a:rPr lang="en-US" altLang="zh-CN" dirty="0" smtClean="0"/>
              <a:t> </a:t>
            </a:r>
            <a:r>
              <a:rPr lang="zh-CN" altLang="en-US" dirty="0" smtClean="0"/>
              <a:t>服务器负责</a:t>
            </a:r>
            <a:endParaRPr lang="en-US" altLang="zh-CN" dirty="0" smtClean="0"/>
          </a:p>
          <a:p>
            <a:pPr lvl="2"/>
            <a:r>
              <a:rPr lang="en-US" altLang="zh-CN" dirty="0" err="1" smtClean="0"/>
              <a:t>rsync</a:t>
            </a:r>
            <a:r>
              <a:rPr lang="en-US" altLang="zh-CN" dirty="0" smtClean="0"/>
              <a:t> </a:t>
            </a:r>
            <a:r>
              <a:rPr lang="zh-CN" altLang="en-US" dirty="0" smtClean="0"/>
              <a:t>服务器也可配置为匿名访问</a:t>
            </a:r>
          </a:p>
          <a:p>
            <a:pPr lvl="1"/>
            <a:r>
              <a:rPr lang="zh-CN" altLang="en-US" dirty="0" smtClean="0"/>
              <a:t>访问</a:t>
            </a:r>
            <a:r>
              <a:rPr lang="en-US" altLang="zh-CN" dirty="0" err="1" smtClean="0"/>
              <a:t>rsync</a:t>
            </a:r>
            <a:r>
              <a:rPr lang="zh-CN" altLang="en-US" dirty="0" smtClean="0"/>
              <a:t>服务器时可使用</a:t>
            </a:r>
            <a:r>
              <a:rPr lang="en-US" altLang="zh-CN" dirty="0" smtClean="0"/>
              <a:t>URL</a:t>
            </a:r>
            <a:r>
              <a:rPr lang="zh-CN" altLang="en-US" dirty="0" smtClean="0"/>
              <a:t>（</a:t>
            </a:r>
            <a:r>
              <a:rPr lang="en-US" altLang="zh-CN" b="1" dirty="0" smtClean="0">
                <a:solidFill>
                  <a:srgbClr val="002060"/>
                </a:solidFill>
              </a:rPr>
              <a:t>rsync://host</a:t>
            </a:r>
            <a:r>
              <a:rPr lang="zh-CN" altLang="en-US" dirty="0" smtClean="0"/>
              <a:t>）</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78</a:t>
            </a:fld>
            <a:endParaRPr lang="en-US" altLang="zh-CN"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rsync</a:t>
            </a:r>
            <a:r>
              <a:rPr lang="en-US" altLang="zh-CN" dirty="0" smtClean="0"/>
              <a:t> </a:t>
            </a:r>
            <a:r>
              <a:rPr lang="zh-CN" altLang="zh-CN" dirty="0" smtClean="0"/>
              <a:t>命令</a:t>
            </a:r>
            <a:endParaRPr lang="zh-CN" altLang="en-US" dirty="0"/>
          </a:p>
        </p:txBody>
      </p:sp>
      <p:sp>
        <p:nvSpPr>
          <p:cNvPr id="3" name="内容占位符 2"/>
          <p:cNvSpPr>
            <a:spLocks noGrp="1"/>
          </p:cNvSpPr>
          <p:nvPr>
            <p:ph idx="1"/>
          </p:nvPr>
        </p:nvSpPr>
        <p:spPr/>
        <p:txBody>
          <a:bodyPr/>
          <a:lstStyle/>
          <a:p>
            <a:r>
              <a:rPr lang="zh-CN" altLang="en-US" dirty="0" smtClean="0"/>
              <a:t>同步本地文件或目录</a:t>
            </a:r>
          </a:p>
          <a:p>
            <a:pPr lvl="1"/>
            <a:r>
              <a:rPr lang="en-US" altLang="zh-CN" b="1" dirty="0" err="1" smtClean="0">
                <a:solidFill>
                  <a:schemeClr val="accent6">
                    <a:lumMod val="75000"/>
                  </a:schemeClr>
                </a:solidFill>
              </a:rPr>
              <a:t>rsync</a:t>
            </a:r>
            <a:r>
              <a:rPr lang="en-US" altLang="zh-CN" b="1" dirty="0" smtClean="0">
                <a:solidFill>
                  <a:schemeClr val="accent6">
                    <a:lumMod val="75000"/>
                  </a:schemeClr>
                </a:solidFill>
              </a:rPr>
              <a:t> [OPTION...] SRC... [DEST]</a:t>
            </a:r>
          </a:p>
          <a:p>
            <a:r>
              <a:rPr lang="zh-CN" altLang="en-US" dirty="0" smtClean="0"/>
              <a:t>将远程文件或目录同步到本地（拉）</a:t>
            </a:r>
          </a:p>
          <a:p>
            <a:pPr lvl="1"/>
            <a:r>
              <a:rPr lang="en-US" altLang="zh-CN" b="1" dirty="0" err="1" smtClean="0">
                <a:solidFill>
                  <a:schemeClr val="accent6">
                    <a:lumMod val="75000"/>
                  </a:schemeClr>
                </a:solidFill>
              </a:rPr>
              <a:t>rsync</a:t>
            </a:r>
            <a:r>
              <a:rPr lang="en-US" altLang="zh-CN" b="1" dirty="0" smtClean="0">
                <a:solidFill>
                  <a:schemeClr val="accent6">
                    <a:lumMod val="75000"/>
                  </a:schemeClr>
                </a:solidFill>
              </a:rPr>
              <a:t> [OPTION...] [USER@]HOST:SRC... [DEST]</a:t>
            </a:r>
          </a:p>
          <a:p>
            <a:r>
              <a:rPr lang="zh-CN" altLang="en-US" dirty="0" smtClean="0"/>
              <a:t>将本地文件或目录同步到远程（推）</a:t>
            </a:r>
          </a:p>
          <a:p>
            <a:pPr lvl="1"/>
            <a:r>
              <a:rPr lang="en-US" altLang="zh-CN" b="1" dirty="0" err="1" smtClean="0">
                <a:solidFill>
                  <a:schemeClr val="accent6">
                    <a:lumMod val="75000"/>
                  </a:schemeClr>
                </a:solidFill>
              </a:rPr>
              <a:t>rsync</a:t>
            </a:r>
            <a:r>
              <a:rPr lang="en-US" altLang="zh-CN" b="1" dirty="0" smtClean="0">
                <a:solidFill>
                  <a:schemeClr val="accent6">
                    <a:lumMod val="75000"/>
                  </a:schemeClr>
                </a:solidFill>
              </a:rPr>
              <a:t> [OPTION...] SRC... [USER@]HOST:DEST</a:t>
            </a:r>
            <a:endParaRPr lang="zh-CN" altLang="en-US" b="1" dirty="0" smtClean="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79</a:t>
            </a:fld>
            <a:endParaRPr lang="en-US" altLang="zh-C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a:t>
            </a:r>
            <a:r>
              <a:rPr lang="zh-CN" altLang="en-US" dirty="0" smtClean="0"/>
              <a:t>下常见的网络接口</a:t>
            </a:r>
            <a:endParaRPr lang="zh-CN" altLang="en-US" dirty="0"/>
          </a:p>
        </p:txBody>
      </p:sp>
      <p:graphicFrame>
        <p:nvGraphicFramePr>
          <p:cNvPr id="7" name="内容占位符 6"/>
          <p:cNvGraphicFramePr>
            <a:graphicFrameLocks noGrp="1"/>
          </p:cNvGraphicFramePr>
          <p:nvPr>
            <p:ph idx="1"/>
          </p:nvPr>
        </p:nvGraphicFramePr>
        <p:xfrm>
          <a:off x="457200" y="1600200"/>
          <a:ext cx="8229604" cy="3291840"/>
        </p:xfrm>
        <a:graphic>
          <a:graphicData uri="http://schemas.openxmlformats.org/drawingml/2006/table">
            <a:tbl>
              <a:tblPr firstRow="1" bandRow="1">
                <a:tableStyleId>{21E4AEA4-8DFA-4A89-87EB-49C32662AFE0}</a:tableStyleId>
              </a:tblPr>
              <a:tblGrid>
                <a:gridCol w="2386608"/>
                <a:gridCol w="1296144"/>
                <a:gridCol w="4546852"/>
              </a:tblGrid>
              <a:tr h="370840">
                <a:tc>
                  <a:txBody>
                    <a:bodyPr/>
                    <a:lstStyle/>
                    <a:p>
                      <a:pPr algn="ctr"/>
                      <a:r>
                        <a:rPr lang="zh-CN" altLang="en-US" sz="2000" dirty="0" smtClean="0"/>
                        <a:t>接口类型</a:t>
                      </a:r>
                      <a:endParaRPr lang="zh-CN" altLang="en-US" sz="2000" dirty="0"/>
                    </a:p>
                  </a:txBody>
                  <a:tcPr/>
                </a:tc>
                <a:tc>
                  <a:txBody>
                    <a:bodyPr/>
                    <a:lstStyle/>
                    <a:p>
                      <a:pPr algn="ctr"/>
                      <a:r>
                        <a:rPr lang="zh-CN" altLang="en-US" sz="2000" dirty="0" smtClean="0"/>
                        <a:t>接口名称</a:t>
                      </a:r>
                      <a:endParaRPr lang="zh-CN" altLang="en-US" sz="2000" dirty="0"/>
                    </a:p>
                  </a:txBody>
                  <a:tcPr/>
                </a:tc>
                <a:tc>
                  <a:txBody>
                    <a:bodyPr/>
                    <a:lstStyle/>
                    <a:p>
                      <a:pPr algn="ctr"/>
                      <a:r>
                        <a:rPr lang="zh-CN" altLang="en-US" sz="2000" dirty="0" smtClean="0"/>
                        <a:t>说明</a:t>
                      </a:r>
                      <a:endParaRPr lang="zh-CN" altLang="en-US" sz="2000" dirty="0"/>
                    </a:p>
                  </a:txBody>
                  <a:tcPr/>
                </a:tc>
              </a:tr>
              <a:tr h="370840">
                <a:tc>
                  <a:txBody>
                    <a:bodyPr/>
                    <a:lstStyle/>
                    <a:p>
                      <a:r>
                        <a:rPr lang="zh-CN" altLang="en-US" sz="2000" dirty="0" smtClean="0"/>
                        <a:t>以太网接口</a:t>
                      </a:r>
                      <a:endParaRPr lang="zh-CN" altLang="en-US" sz="2000" dirty="0"/>
                    </a:p>
                  </a:txBody>
                  <a:tcPr/>
                </a:tc>
                <a:tc>
                  <a:txBody>
                    <a:bodyPr/>
                    <a:lstStyle/>
                    <a:p>
                      <a:pPr algn="ctr"/>
                      <a:r>
                        <a:rPr lang="en-US" altLang="zh-CN" sz="2000" dirty="0" err="1" smtClean="0"/>
                        <a:t>eth</a:t>
                      </a:r>
                      <a:r>
                        <a:rPr lang="en-US" altLang="zh-CN" sz="2000" dirty="0" err="1" smtClean="0">
                          <a:solidFill>
                            <a:srgbClr val="C00000"/>
                          </a:solidFill>
                        </a:rPr>
                        <a:t>X</a:t>
                      </a:r>
                      <a:endParaRPr lang="zh-CN" altLang="en-US" sz="2000" dirty="0">
                        <a:solidFill>
                          <a:srgbClr val="C00000"/>
                        </a:solidFill>
                      </a:endParaRPr>
                    </a:p>
                  </a:txBody>
                  <a:tcPr/>
                </a:tc>
                <a:tc>
                  <a:txBody>
                    <a:bodyPr/>
                    <a:lstStyle/>
                    <a:p>
                      <a:r>
                        <a:rPr lang="zh-CN" altLang="en-US" sz="2000" dirty="0" smtClean="0"/>
                        <a:t>是最常用的网络接口</a:t>
                      </a:r>
                      <a:endParaRPr lang="zh-CN" altLang="en-US" sz="2000" dirty="0"/>
                    </a:p>
                  </a:txBody>
                  <a:tcPr/>
                </a:tc>
              </a:tr>
              <a:tr h="370840">
                <a:tc>
                  <a:txBody>
                    <a:bodyPr/>
                    <a:lstStyle/>
                    <a:p>
                      <a:r>
                        <a:rPr lang="zh-CN" altLang="en-US" sz="2000" dirty="0" smtClean="0"/>
                        <a:t>令牌环接口</a:t>
                      </a:r>
                      <a:endParaRPr lang="zh-CN" altLang="en-US" sz="2000" dirty="0"/>
                    </a:p>
                  </a:txBody>
                  <a:tcPr/>
                </a:tc>
                <a:tc>
                  <a:txBody>
                    <a:bodyPr/>
                    <a:lstStyle/>
                    <a:p>
                      <a:pPr algn="ctr"/>
                      <a:r>
                        <a:rPr lang="en-US" altLang="zh-CN" sz="2000" dirty="0" err="1" smtClean="0"/>
                        <a:t>tr</a:t>
                      </a:r>
                      <a:r>
                        <a:rPr lang="en-US" altLang="zh-CN" sz="2000" dirty="0" err="1" smtClean="0">
                          <a:solidFill>
                            <a:srgbClr val="C00000"/>
                          </a:solidFill>
                        </a:rPr>
                        <a:t>X</a:t>
                      </a:r>
                      <a:endParaRPr lang="zh-CN" altLang="en-US" sz="2000" dirty="0">
                        <a:solidFill>
                          <a:srgbClr val="C00000"/>
                        </a:solidFill>
                      </a:endParaRPr>
                    </a:p>
                  </a:txBody>
                  <a:tcPr/>
                </a:tc>
                <a:tc>
                  <a:txBody>
                    <a:bodyPr/>
                    <a:lstStyle/>
                    <a:p>
                      <a:r>
                        <a:rPr lang="zh-CN" altLang="en-US" sz="2000" dirty="0" smtClean="0"/>
                        <a:t>只出现在少数纯</a:t>
                      </a:r>
                      <a:r>
                        <a:rPr lang="en-US" altLang="zh-CN" sz="2000" dirty="0" smtClean="0"/>
                        <a:t>IBM</a:t>
                      </a:r>
                      <a:r>
                        <a:rPr lang="zh-CN" altLang="en-US" sz="2000" dirty="0" smtClean="0"/>
                        <a:t>环境的网络中</a:t>
                      </a:r>
                      <a:endParaRPr lang="zh-CN" altLang="en-US" sz="2000" dirty="0"/>
                    </a:p>
                  </a:txBody>
                  <a:tcPr/>
                </a:tc>
              </a:tr>
              <a:tr h="370840">
                <a:tc>
                  <a:txBody>
                    <a:bodyPr/>
                    <a:lstStyle/>
                    <a:p>
                      <a:r>
                        <a:rPr lang="zh-CN" altLang="en-US" sz="2000" dirty="0" smtClean="0"/>
                        <a:t>光纤分布式数据接口</a:t>
                      </a:r>
                      <a:endParaRPr lang="zh-CN" altLang="en-US" sz="2000" dirty="0"/>
                    </a:p>
                  </a:txBody>
                  <a:tcPr/>
                </a:tc>
                <a:tc>
                  <a:txBody>
                    <a:bodyPr/>
                    <a:lstStyle/>
                    <a:p>
                      <a:pPr algn="ctr"/>
                      <a:r>
                        <a:rPr lang="en-US" altLang="zh-CN" sz="2000" dirty="0" err="1" smtClean="0"/>
                        <a:t>fddi</a:t>
                      </a:r>
                      <a:r>
                        <a:rPr lang="en-US" altLang="zh-CN" sz="2000" dirty="0" err="1" smtClean="0">
                          <a:solidFill>
                            <a:srgbClr val="C00000"/>
                          </a:solidFill>
                        </a:rPr>
                        <a:t>X</a:t>
                      </a:r>
                      <a:endParaRPr lang="zh-CN" altLang="en-US" sz="2000" dirty="0">
                        <a:solidFill>
                          <a:srgbClr val="C00000"/>
                        </a:solidFill>
                      </a:endParaRPr>
                    </a:p>
                  </a:txBody>
                  <a:tcPr/>
                </a:tc>
                <a:tc>
                  <a:txBody>
                    <a:bodyPr/>
                    <a:lstStyle/>
                    <a:p>
                      <a:r>
                        <a:rPr lang="en-US" altLang="zh-CN" sz="2000" dirty="0" smtClean="0"/>
                        <a:t>FDDI</a:t>
                      </a:r>
                      <a:r>
                        <a:rPr lang="zh-CN" altLang="en-US" sz="2000" dirty="0" smtClean="0"/>
                        <a:t>接口设备昂贵，通常用于核心网或高速网络中</a:t>
                      </a:r>
                      <a:endParaRPr lang="zh-CN" altLang="en-US" sz="2000" dirty="0"/>
                    </a:p>
                  </a:txBody>
                  <a:tcPr/>
                </a:tc>
              </a:tr>
              <a:tr h="370840">
                <a:tc>
                  <a:txBody>
                    <a:bodyPr/>
                    <a:lstStyle/>
                    <a:p>
                      <a:r>
                        <a:rPr lang="zh-CN" altLang="en-US" sz="2000" dirty="0" smtClean="0"/>
                        <a:t>点对点协议接口</a:t>
                      </a:r>
                      <a:endParaRPr lang="zh-CN" altLang="en-US" sz="2000" dirty="0"/>
                    </a:p>
                  </a:txBody>
                  <a:tcPr/>
                </a:tc>
                <a:tc>
                  <a:txBody>
                    <a:bodyPr/>
                    <a:lstStyle/>
                    <a:p>
                      <a:pPr algn="ctr"/>
                      <a:r>
                        <a:rPr lang="en-US" altLang="zh-CN" sz="2000" dirty="0" err="1" smtClean="0"/>
                        <a:t>ppp</a:t>
                      </a:r>
                      <a:r>
                        <a:rPr lang="en-US" altLang="zh-CN" sz="2000" dirty="0" err="1" smtClean="0">
                          <a:solidFill>
                            <a:srgbClr val="C00000"/>
                          </a:solidFill>
                        </a:rPr>
                        <a:t>X</a:t>
                      </a:r>
                      <a:endParaRPr lang="zh-CN" altLang="en-US" sz="2000" dirty="0">
                        <a:solidFill>
                          <a:srgbClr val="C00000"/>
                        </a:solidFill>
                      </a:endParaRPr>
                    </a:p>
                  </a:txBody>
                  <a:tcPr/>
                </a:tc>
                <a:tc>
                  <a:txBody>
                    <a:bodyPr/>
                    <a:lstStyle/>
                    <a:p>
                      <a:r>
                        <a:rPr lang="zh-CN" altLang="en-US" sz="2000" dirty="0" smtClean="0"/>
                        <a:t>用于</a:t>
                      </a:r>
                      <a:r>
                        <a:rPr lang="en-US" altLang="zh-CN" sz="2000" dirty="0" smtClean="0"/>
                        <a:t>Modem/ADSL</a:t>
                      </a:r>
                      <a:r>
                        <a:rPr lang="zh-CN" altLang="en-US" sz="2000" dirty="0" smtClean="0"/>
                        <a:t>拨号网络或基于</a:t>
                      </a:r>
                      <a:r>
                        <a:rPr lang="en-US" altLang="zh-CN" sz="2000" dirty="0" smtClean="0"/>
                        <a:t>PPTP</a:t>
                      </a:r>
                      <a:r>
                        <a:rPr lang="zh-CN" altLang="en-US" sz="2000" dirty="0" smtClean="0"/>
                        <a:t>协议的</a:t>
                      </a:r>
                      <a:r>
                        <a:rPr lang="en-US" altLang="zh-CN" sz="2000" dirty="0" smtClean="0"/>
                        <a:t>VPN</a:t>
                      </a:r>
                      <a:r>
                        <a:rPr lang="zh-CN" altLang="en-US" sz="2000" dirty="0" smtClean="0"/>
                        <a:t>等</a:t>
                      </a:r>
                      <a:endParaRPr lang="zh-CN" altLang="en-US" sz="2000" dirty="0"/>
                    </a:p>
                  </a:txBody>
                  <a:tcPr/>
                </a:tc>
              </a:tr>
              <a:tr h="370840">
                <a:tc>
                  <a:txBody>
                    <a:bodyPr/>
                    <a:lstStyle/>
                    <a:p>
                      <a:r>
                        <a:rPr lang="zh-CN" altLang="en-US" sz="2000" dirty="0" smtClean="0"/>
                        <a:t>本地回环接口</a:t>
                      </a:r>
                      <a:endParaRPr lang="zh-CN" altLang="en-US" sz="2000" dirty="0"/>
                    </a:p>
                  </a:txBody>
                  <a:tcPr/>
                </a:tc>
                <a:tc>
                  <a:txBody>
                    <a:bodyPr/>
                    <a:lstStyle/>
                    <a:p>
                      <a:pPr algn="ctr"/>
                      <a:r>
                        <a:rPr lang="en-US" altLang="zh-CN" sz="2000" dirty="0" smtClean="0"/>
                        <a:t>lo</a:t>
                      </a:r>
                      <a:endParaRPr lang="zh-CN" altLang="en-US" sz="2000" dirty="0"/>
                    </a:p>
                  </a:txBody>
                  <a:tcPr/>
                </a:tc>
                <a:tc>
                  <a:txBody>
                    <a:bodyPr/>
                    <a:lstStyle/>
                    <a:p>
                      <a:r>
                        <a:rPr lang="zh-CN" altLang="en-US" sz="2000" dirty="0" smtClean="0"/>
                        <a:t>用于支持</a:t>
                      </a:r>
                      <a:r>
                        <a:rPr lang="en-US" altLang="zh-CN" sz="2000" dirty="0" smtClean="0"/>
                        <a:t>UNIX Domain Socket</a:t>
                      </a:r>
                      <a:r>
                        <a:rPr lang="zh-CN" altLang="en-US" sz="2000" dirty="0" smtClean="0"/>
                        <a:t>技术的进程相互通信（</a:t>
                      </a:r>
                      <a:r>
                        <a:rPr lang="en-US" altLang="zh-CN" sz="2000" dirty="0" smtClean="0"/>
                        <a:t>IPC</a:t>
                      </a:r>
                      <a:r>
                        <a:rPr lang="zh-CN" altLang="en-US" sz="2000" dirty="0" smtClean="0"/>
                        <a:t>）</a:t>
                      </a:r>
                      <a:endParaRPr lang="zh-CN" altLang="en-US" sz="2000" dirty="0"/>
                    </a:p>
                  </a:txBody>
                  <a:tcPr/>
                </a:tc>
              </a:tr>
            </a:tbl>
          </a:graphicData>
        </a:graphic>
      </p:graphicFrame>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a:t>
            </a:fld>
            <a:endParaRPr lang="en-US" altLang="zh-CN" dirty="0"/>
          </a:p>
        </p:txBody>
      </p:sp>
      <p:sp>
        <p:nvSpPr>
          <p:cNvPr id="8" name="TextBox 7"/>
          <p:cNvSpPr txBox="1"/>
          <p:nvPr/>
        </p:nvSpPr>
        <p:spPr>
          <a:xfrm>
            <a:off x="1259632" y="5229200"/>
            <a:ext cx="6480720" cy="70788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000" dirty="0" smtClean="0">
                <a:solidFill>
                  <a:srgbClr val="C00000"/>
                </a:solidFill>
              </a:rPr>
              <a:t>X</a:t>
            </a:r>
            <a:r>
              <a:rPr lang="zh-CN" altLang="en-US" sz="2000" dirty="0" smtClean="0"/>
              <a:t>是从</a:t>
            </a:r>
            <a:r>
              <a:rPr lang="en-US" altLang="zh-CN" sz="2000" dirty="0" smtClean="0"/>
              <a:t>0</a:t>
            </a:r>
            <a:r>
              <a:rPr lang="zh-CN" altLang="en-US" sz="2000" dirty="0" smtClean="0"/>
              <a:t>开始的整数。如：</a:t>
            </a:r>
            <a:r>
              <a:rPr lang="en-US" altLang="zh-CN" sz="2000" dirty="0" smtClean="0"/>
              <a:t>eth0</a:t>
            </a:r>
            <a:r>
              <a:rPr lang="zh-CN" altLang="en-US" sz="2000" dirty="0" smtClean="0"/>
              <a:t>代表第一块以太网卡，</a:t>
            </a:r>
            <a:r>
              <a:rPr lang="en-US" altLang="zh-CN" sz="2000" dirty="0" smtClean="0"/>
              <a:t>eth1</a:t>
            </a:r>
            <a:r>
              <a:rPr lang="zh-CN" altLang="en-US" sz="2000" dirty="0" smtClean="0"/>
              <a:t>代表第二块以太网卡等。</a:t>
            </a:r>
            <a:endParaRPr lang="en-US" altLang="zh-CN" sz="2000" dirty="0" smtClean="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rsync</a:t>
            </a:r>
            <a:r>
              <a:rPr lang="en-US" altLang="zh-CN" dirty="0" smtClean="0"/>
              <a:t> </a:t>
            </a:r>
            <a:r>
              <a:rPr lang="zh-CN" altLang="en-US" dirty="0" smtClean="0"/>
              <a:t>命令的常用选项</a:t>
            </a:r>
            <a:endParaRPr lang="zh-CN" altLang="en-US" dirty="0"/>
          </a:p>
        </p:txBody>
      </p:sp>
      <p:graphicFrame>
        <p:nvGraphicFramePr>
          <p:cNvPr id="7" name="内容占位符 6"/>
          <p:cNvGraphicFramePr>
            <a:graphicFrameLocks noGrp="1"/>
          </p:cNvGraphicFramePr>
          <p:nvPr>
            <p:ph idx="1"/>
          </p:nvPr>
        </p:nvGraphicFramePr>
        <p:xfrm>
          <a:off x="467544" y="1340768"/>
          <a:ext cx="8229601" cy="4572000"/>
        </p:xfrm>
        <a:graphic>
          <a:graphicData uri="http://schemas.openxmlformats.org/drawingml/2006/table">
            <a:tbl>
              <a:tblPr firstRow="1" bandRow="1">
                <a:tableStyleId>{5C22544A-7EE6-4342-B048-85BDC9FD1C3A}</a:tableStyleId>
              </a:tblPr>
              <a:tblGrid>
                <a:gridCol w="2592288"/>
                <a:gridCol w="5637313"/>
              </a:tblGrid>
              <a:tr h="370840">
                <a:tc>
                  <a:txBody>
                    <a:bodyPr/>
                    <a:lstStyle/>
                    <a:p>
                      <a:r>
                        <a:rPr lang="zh-CN" altLang="en-US" sz="2400" dirty="0" smtClean="0"/>
                        <a:t>选项</a:t>
                      </a:r>
                      <a:endParaRPr lang="zh-CN" altLang="en-US" sz="2400" dirty="0"/>
                    </a:p>
                  </a:txBody>
                  <a:tcPr/>
                </a:tc>
                <a:tc>
                  <a:txBody>
                    <a:bodyPr/>
                    <a:lstStyle/>
                    <a:p>
                      <a:r>
                        <a:rPr lang="zh-CN" altLang="en-US" sz="2400" dirty="0" smtClean="0"/>
                        <a:t>说明</a:t>
                      </a:r>
                      <a:endParaRPr lang="zh-CN" altLang="en-US" sz="2400" dirty="0"/>
                    </a:p>
                  </a:txBody>
                  <a:tcPr/>
                </a:tc>
              </a:tr>
              <a:tr h="370840">
                <a:tc>
                  <a:txBody>
                    <a:bodyPr/>
                    <a:lstStyle/>
                    <a:p>
                      <a:r>
                        <a:rPr lang="en-US" altLang="zh-CN" sz="2400" b="1" dirty="0" smtClean="0">
                          <a:solidFill>
                            <a:srgbClr val="FF0000"/>
                          </a:solidFill>
                        </a:rPr>
                        <a:t>-a</a:t>
                      </a:r>
                      <a:r>
                        <a:rPr lang="zh-CN" altLang="en-US" sz="2400" b="1" dirty="0" smtClean="0">
                          <a:solidFill>
                            <a:srgbClr val="FF0000"/>
                          </a:solidFill>
                        </a:rPr>
                        <a:t>，</a:t>
                      </a:r>
                      <a:r>
                        <a:rPr lang="en-US" altLang="zh-CN" sz="2400" b="1" dirty="0" smtClean="0">
                          <a:solidFill>
                            <a:srgbClr val="FF0000"/>
                          </a:solidFill>
                        </a:rPr>
                        <a:t>--archive</a:t>
                      </a:r>
                      <a:endParaRPr lang="zh-CN" altLang="en-US" sz="2400" b="1" dirty="0">
                        <a:solidFill>
                          <a:srgbClr val="FF0000"/>
                        </a:solidFill>
                      </a:endParaRPr>
                    </a:p>
                  </a:txBody>
                  <a:tcPr/>
                </a:tc>
                <a:tc>
                  <a:txBody>
                    <a:bodyPr/>
                    <a:lstStyle/>
                    <a:p>
                      <a:r>
                        <a:rPr lang="zh-CN" altLang="en-US" sz="2400" dirty="0" smtClean="0"/>
                        <a:t>归档模式，等价于 </a:t>
                      </a:r>
                      <a:r>
                        <a:rPr lang="en-US" altLang="zh-CN" sz="2400" dirty="0" smtClean="0"/>
                        <a:t>-</a:t>
                      </a:r>
                      <a:r>
                        <a:rPr lang="en-US" altLang="zh-CN" sz="2400" dirty="0" err="1" smtClean="0"/>
                        <a:t>rlptgoD</a:t>
                      </a:r>
                      <a:r>
                        <a:rPr lang="zh-CN" altLang="en-US" sz="2400" dirty="0" smtClean="0"/>
                        <a:t>（不包括</a:t>
                      </a:r>
                      <a:r>
                        <a:rPr lang="en-US" altLang="zh-CN" sz="2400" dirty="0" smtClean="0"/>
                        <a:t>-H</a:t>
                      </a:r>
                      <a:r>
                        <a:rPr lang="zh-CN" altLang="en-US" sz="2400" dirty="0" smtClean="0"/>
                        <a:t>）</a:t>
                      </a:r>
                      <a:endParaRPr lang="zh-CN" altLang="en-US" sz="2400" dirty="0"/>
                    </a:p>
                  </a:txBody>
                  <a:tcPr/>
                </a:tc>
              </a:tr>
              <a:tr h="370840">
                <a:tc>
                  <a:txBody>
                    <a:bodyPr/>
                    <a:lstStyle/>
                    <a:p>
                      <a:r>
                        <a:rPr lang="en-US" altLang="zh-CN" sz="2400" b="1" dirty="0" smtClean="0">
                          <a:solidFill>
                            <a:srgbClr val="002060"/>
                          </a:solidFill>
                        </a:rPr>
                        <a:t>-r</a:t>
                      </a:r>
                      <a:r>
                        <a:rPr lang="zh-CN" altLang="en-US" sz="2400" b="1" dirty="0" smtClean="0">
                          <a:solidFill>
                            <a:srgbClr val="002060"/>
                          </a:solidFill>
                        </a:rPr>
                        <a:t>，</a:t>
                      </a:r>
                      <a:r>
                        <a:rPr lang="en-US" altLang="zh-CN" sz="2400" b="1" dirty="0" smtClean="0">
                          <a:solidFill>
                            <a:srgbClr val="002060"/>
                          </a:solidFill>
                        </a:rPr>
                        <a:t>--recursive</a:t>
                      </a:r>
                      <a:endParaRPr lang="zh-CN" altLang="en-US" sz="2400" b="1" dirty="0">
                        <a:solidFill>
                          <a:srgbClr val="002060"/>
                        </a:solidFill>
                      </a:endParaRPr>
                    </a:p>
                  </a:txBody>
                  <a:tcPr/>
                </a:tc>
                <a:tc>
                  <a:txBody>
                    <a:bodyPr/>
                    <a:lstStyle/>
                    <a:p>
                      <a:r>
                        <a:rPr lang="zh-CN" altLang="en-US" sz="2400" dirty="0" smtClean="0"/>
                        <a:t>对子目录以递归模式处理</a:t>
                      </a:r>
                      <a:endParaRPr lang="zh-CN" altLang="en-US" sz="2400" dirty="0"/>
                    </a:p>
                  </a:txBody>
                  <a:tcPr/>
                </a:tc>
              </a:tr>
              <a:tr h="370840">
                <a:tc>
                  <a:txBody>
                    <a:bodyPr/>
                    <a:lstStyle/>
                    <a:p>
                      <a:r>
                        <a:rPr lang="en-US" altLang="zh-CN" sz="2400" b="1" dirty="0" smtClean="0">
                          <a:solidFill>
                            <a:srgbClr val="002060"/>
                          </a:solidFill>
                        </a:rPr>
                        <a:t>-l</a:t>
                      </a:r>
                      <a:r>
                        <a:rPr lang="zh-CN" altLang="en-US" sz="2400" b="1" dirty="0" smtClean="0">
                          <a:solidFill>
                            <a:srgbClr val="002060"/>
                          </a:solidFill>
                        </a:rPr>
                        <a:t>，</a:t>
                      </a:r>
                      <a:r>
                        <a:rPr lang="en-US" altLang="zh-CN" sz="2400" b="1" dirty="0" smtClean="0">
                          <a:solidFill>
                            <a:srgbClr val="002060"/>
                          </a:solidFill>
                        </a:rPr>
                        <a:t>--links</a:t>
                      </a:r>
                      <a:endParaRPr lang="zh-CN" altLang="en-US" sz="2400" b="1" dirty="0">
                        <a:solidFill>
                          <a:srgbClr val="002060"/>
                        </a:solidFill>
                      </a:endParaRPr>
                    </a:p>
                  </a:txBody>
                  <a:tcPr/>
                </a:tc>
                <a:tc>
                  <a:txBody>
                    <a:bodyPr/>
                    <a:lstStyle/>
                    <a:p>
                      <a:r>
                        <a:rPr lang="zh-CN" altLang="en-US" sz="2400" dirty="0" smtClean="0"/>
                        <a:t>保持符号链接文件</a:t>
                      </a:r>
                      <a:endParaRPr lang="zh-CN" altLang="en-US" sz="2400" dirty="0"/>
                    </a:p>
                  </a:txBody>
                  <a:tcPr/>
                </a:tc>
              </a:tr>
              <a:tr h="370840">
                <a:tc>
                  <a:txBody>
                    <a:bodyPr/>
                    <a:lstStyle/>
                    <a:p>
                      <a:r>
                        <a:rPr lang="en-US" altLang="zh-CN" sz="2400" b="1" dirty="0" smtClean="0">
                          <a:solidFill>
                            <a:srgbClr val="002060"/>
                          </a:solidFill>
                        </a:rPr>
                        <a:t>-H</a:t>
                      </a:r>
                      <a:r>
                        <a:rPr lang="zh-CN" altLang="en-US" sz="2400" b="1" dirty="0" smtClean="0">
                          <a:solidFill>
                            <a:srgbClr val="002060"/>
                          </a:solidFill>
                        </a:rPr>
                        <a:t>，</a:t>
                      </a:r>
                      <a:r>
                        <a:rPr lang="en-US" altLang="zh-CN" sz="2400" b="1" dirty="0" smtClean="0">
                          <a:solidFill>
                            <a:srgbClr val="002060"/>
                          </a:solidFill>
                        </a:rPr>
                        <a:t>--hard-links</a:t>
                      </a:r>
                      <a:endParaRPr lang="zh-CN" altLang="en-US" sz="2400" b="1" dirty="0">
                        <a:solidFill>
                          <a:srgbClr val="002060"/>
                        </a:solidFill>
                      </a:endParaRPr>
                    </a:p>
                  </a:txBody>
                  <a:tcPr/>
                </a:tc>
                <a:tc>
                  <a:txBody>
                    <a:bodyPr/>
                    <a:lstStyle/>
                    <a:p>
                      <a:r>
                        <a:rPr lang="zh-CN" altLang="en-US" sz="2400" dirty="0" smtClean="0"/>
                        <a:t>保持硬链接文件</a:t>
                      </a:r>
                      <a:endParaRPr lang="zh-CN" altLang="en-US" sz="2400" dirty="0"/>
                    </a:p>
                  </a:txBody>
                  <a:tcPr/>
                </a:tc>
              </a:tr>
              <a:tr h="370840">
                <a:tc>
                  <a:txBody>
                    <a:bodyPr/>
                    <a:lstStyle/>
                    <a:p>
                      <a:r>
                        <a:rPr lang="en-US" altLang="zh-CN" sz="2400" b="1" dirty="0" smtClean="0">
                          <a:solidFill>
                            <a:srgbClr val="002060"/>
                          </a:solidFill>
                        </a:rPr>
                        <a:t>-p</a:t>
                      </a:r>
                      <a:r>
                        <a:rPr lang="zh-CN" altLang="en-US" sz="2400" b="1" dirty="0" smtClean="0">
                          <a:solidFill>
                            <a:srgbClr val="002060"/>
                          </a:solidFill>
                        </a:rPr>
                        <a:t>，</a:t>
                      </a:r>
                      <a:r>
                        <a:rPr lang="en-US" altLang="zh-CN" sz="2400" b="1" dirty="0" smtClean="0">
                          <a:solidFill>
                            <a:srgbClr val="002060"/>
                          </a:solidFill>
                        </a:rPr>
                        <a:t>--perms</a:t>
                      </a:r>
                      <a:endParaRPr lang="zh-CN" altLang="en-US" sz="2400" b="1" dirty="0">
                        <a:solidFill>
                          <a:srgbClr val="002060"/>
                        </a:solidFill>
                      </a:endParaRPr>
                    </a:p>
                  </a:txBody>
                  <a:tcPr/>
                </a:tc>
                <a:tc>
                  <a:txBody>
                    <a:bodyPr/>
                    <a:lstStyle/>
                    <a:p>
                      <a:r>
                        <a:rPr lang="zh-CN" altLang="en-US" sz="2400" dirty="0" smtClean="0"/>
                        <a:t>保持文件权限</a:t>
                      </a:r>
                      <a:endParaRPr lang="zh-CN" altLang="en-US" sz="2400" dirty="0"/>
                    </a:p>
                  </a:txBody>
                  <a:tcPr/>
                </a:tc>
              </a:tr>
              <a:tr h="370840">
                <a:tc>
                  <a:txBody>
                    <a:bodyPr/>
                    <a:lstStyle/>
                    <a:p>
                      <a:r>
                        <a:rPr lang="en-US" altLang="zh-CN" sz="2400" b="1" dirty="0" smtClean="0">
                          <a:solidFill>
                            <a:srgbClr val="002060"/>
                          </a:solidFill>
                        </a:rPr>
                        <a:t>-t</a:t>
                      </a:r>
                      <a:r>
                        <a:rPr lang="zh-CN" altLang="en-US" sz="2400" b="1" dirty="0" smtClean="0">
                          <a:solidFill>
                            <a:srgbClr val="002060"/>
                          </a:solidFill>
                        </a:rPr>
                        <a:t>，</a:t>
                      </a:r>
                      <a:r>
                        <a:rPr lang="en-US" altLang="zh-CN" sz="2400" b="1" dirty="0" smtClean="0">
                          <a:solidFill>
                            <a:srgbClr val="002060"/>
                          </a:solidFill>
                        </a:rPr>
                        <a:t>--times</a:t>
                      </a:r>
                      <a:endParaRPr lang="zh-CN" altLang="en-US" sz="2400" b="1" dirty="0">
                        <a:solidFill>
                          <a:srgbClr val="002060"/>
                        </a:solidFill>
                      </a:endParaRPr>
                    </a:p>
                  </a:txBody>
                  <a:tcPr/>
                </a:tc>
                <a:tc>
                  <a:txBody>
                    <a:bodyPr/>
                    <a:lstStyle/>
                    <a:p>
                      <a:r>
                        <a:rPr lang="zh-CN" altLang="en-US" sz="2400" dirty="0" smtClean="0"/>
                        <a:t>保持文件时间信息</a:t>
                      </a:r>
                      <a:endParaRPr lang="zh-CN" altLang="en-US" sz="2400" dirty="0"/>
                    </a:p>
                  </a:txBody>
                  <a:tcPr/>
                </a:tc>
              </a:tr>
              <a:tr h="123613">
                <a:tc>
                  <a:txBody>
                    <a:bodyPr/>
                    <a:lstStyle/>
                    <a:p>
                      <a:r>
                        <a:rPr lang="en-US" altLang="zh-CN" sz="2400" b="1" dirty="0" smtClean="0">
                          <a:solidFill>
                            <a:srgbClr val="002060"/>
                          </a:solidFill>
                        </a:rPr>
                        <a:t>-g</a:t>
                      </a:r>
                      <a:r>
                        <a:rPr lang="zh-CN" altLang="en-US" sz="2400" b="1" dirty="0" smtClean="0">
                          <a:solidFill>
                            <a:srgbClr val="002060"/>
                          </a:solidFill>
                        </a:rPr>
                        <a:t>，</a:t>
                      </a:r>
                      <a:r>
                        <a:rPr lang="en-US" altLang="zh-CN" sz="2400" b="1" dirty="0" smtClean="0">
                          <a:solidFill>
                            <a:srgbClr val="002060"/>
                          </a:solidFill>
                        </a:rPr>
                        <a:t>--group</a:t>
                      </a:r>
                      <a:endParaRPr lang="zh-CN" altLang="en-US" sz="2400" b="1" dirty="0">
                        <a:solidFill>
                          <a:srgbClr val="002060"/>
                        </a:solidFill>
                      </a:endParaRPr>
                    </a:p>
                  </a:txBody>
                  <a:tcPr/>
                </a:tc>
                <a:tc>
                  <a:txBody>
                    <a:bodyPr/>
                    <a:lstStyle/>
                    <a:p>
                      <a:r>
                        <a:rPr lang="zh-CN" altLang="en-US" sz="2400" dirty="0" smtClean="0"/>
                        <a:t>保持文件属组信息</a:t>
                      </a:r>
                      <a:endParaRPr lang="zh-CN" altLang="en-US" sz="2400" dirty="0"/>
                    </a:p>
                  </a:txBody>
                  <a:tcPr/>
                </a:tc>
              </a:tr>
              <a:tr h="242147">
                <a:tc>
                  <a:txBody>
                    <a:bodyPr/>
                    <a:lstStyle/>
                    <a:p>
                      <a:r>
                        <a:rPr lang="en-US" altLang="zh-CN" sz="2400" b="1" dirty="0" smtClean="0">
                          <a:solidFill>
                            <a:srgbClr val="002060"/>
                          </a:solidFill>
                        </a:rPr>
                        <a:t>-o</a:t>
                      </a:r>
                      <a:r>
                        <a:rPr lang="zh-CN" altLang="en-US" sz="2400" b="1" dirty="0" smtClean="0">
                          <a:solidFill>
                            <a:srgbClr val="002060"/>
                          </a:solidFill>
                        </a:rPr>
                        <a:t>，</a:t>
                      </a:r>
                      <a:r>
                        <a:rPr lang="en-US" altLang="zh-CN" sz="2400" b="1" dirty="0" smtClean="0">
                          <a:solidFill>
                            <a:srgbClr val="002060"/>
                          </a:solidFill>
                        </a:rPr>
                        <a:t>--owner</a:t>
                      </a:r>
                      <a:endParaRPr lang="zh-CN" altLang="en-US" sz="2400" b="1" dirty="0">
                        <a:solidFill>
                          <a:srgbClr val="002060"/>
                        </a:solidFill>
                      </a:endParaRPr>
                    </a:p>
                  </a:txBody>
                  <a:tcPr/>
                </a:tc>
                <a:tc>
                  <a:txBody>
                    <a:bodyPr/>
                    <a:lstStyle/>
                    <a:p>
                      <a:r>
                        <a:rPr lang="zh-CN" altLang="en-US" sz="2400" dirty="0" smtClean="0"/>
                        <a:t>保持文件属主信息（仅 </a:t>
                      </a:r>
                      <a:r>
                        <a:rPr lang="en-US" altLang="zh-CN" sz="2400" dirty="0" smtClean="0"/>
                        <a:t>root </a:t>
                      </a:r>
                      <a:r>
                        <a:rPr lang="zh-CN" altLang="en-US" sz="2400" dirty="0" smtClean="0"/>
                        <a:t>可用）</a:t>
                      </a:r>
                      <a:endParaRPr lang="zh-CN" altLang="en-US" sz="2400" dirty="0"/>
                    </a:p>
                  </a:txBody>
                  <a:tcPr/>
                </a:tc>
              </a:tr>
              <a:tr h="123613">
                <a:tc>
                  <a:txBody>
                    <a:bodyPr/>
                    <a:lstStyle/>
                    <a:p>
                      <a:r>
                        <a:rPr lang="en-US" altLang="zh-CN" sz="2400" b="1" dirty="0" smtClean="0">
                          <a:solidFill>
                            <a:srgbClr val="002060"/>
                          </a:solidFill>
                        </a:rPr>
                        <a:t>-D</a:t>
                      </a:r>
                      <a:endParaRPr lang="zh-CN" altLang="en-US" sz="2400" b="1" dirty="0">
                        <a:solidFill>
                          <a:srgbClr val="002060"/>
                        </a:solidFill>
                      </a:endParaRPr>
                    </a:p>
                  </a:txBody>
                  <a:tcPr/>
                </a:tc>
                <a:tc>
                  <a:txBody>
                    <a:bodyPr/>
                    <a:lstStyle/>
                    <a:p>
                      <a:r>
                        <a:rPr lang="zh-CN" altLang="en-US" sz="2400" dirty="0" smtClean="0"/>
                        <a:t>保持设备文件和特殊文件（仅 </a:t>
                      </a:r>
                      <a:r>
                        <a:rPr lang="en-US" altLang="zh-CN" sz="2400" dirty="0" smtClean="0"/>
                        <a:t>root </a:t>
                      </a:r>
                      <a:r>
                        <a:rPr lang="zh-CN" altLang="en-US" sz="2400" dirty="0" smtClean="0"/>
                        <a:t>可用）</a:t>
                      </a:r>
                      <a:endParaRPr lang="zh-CN" altLang="en-US" sz="2400" dirty="0"/>
                    </a:p>
                  </a:txBody>
                  <a:tcPr/>
                </a:tc>
              </a:tr>
            </a:tbl>
          </a:graphicData>
        </a:graphic>
      </p:graphicFrame>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80</a:t>
            </a:fld>
            <a:endParaRPr lang="en-US" altLang="zh-CN"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rsync</a:t>
            </a:r>
            <a:r>
              <a:rPr lang="en-US" altLang="zh-CN" dirty="0" smtClean="0"/>
              <a:t> </a:t>
            </a:r>
            <a:r>
              <a:rPr lang="zh-CN" altLang="en-US" dirty="0" smtClean="0"/>
              <a:t>命令的常用选项续</a:t>
            </a:r>
            <a:endParaRPr lang="zh-CN" altLang="en-US" dirty="0"/>
          </a:p>
        </p:txBody>
      </p:sp>
      <p:graphicFrame>
        <p:nvGraphicFramePr>
          <p:cNvPr id="7" name="内容占位符 6"/>
          <p:cNvGraphicFramePr>
            <a:graphicFrameLocks noGrp="1"/>
          </p:cNvGraphicFramePr>
          <p:nvPr>
            <p:ph idx="1"/>
          </p:nvPr>
        </p:nvGraphicFramePr>
        <p:xfrm>
          <a:off x="457200" y="1484784"/>
          <a:ext cx="8229601" cy="4450080"/>
        </p:xfrm>
        <a:graphic>
          <a:graphicData uri="http://schemas.openxmlformats.org/drawingml/2006/table">
            <a:tbl>
              <a:tblPr firstRow="1" bandRow="1">
                <a:tableStyleId>{5C22544A-7EE6-4342-B048-85BDC9FD1C3A}</a:tableStyleId>
              </a:tblPr>
              <a:tblGrid>
                <a:gridCol w="2530624"/>
                <a:gridCol w="5698977"/>
              </a:tblGrid>
              <a:tr h="370840">
                <a:tc>
                  <a:txBody>
                    <a:bodyPr/>
                    <a:lstStyle/>
                    <a:p>
                      <a:r>
                        <a:rPr lang="zh-CN" altLang="en-US" dirty="0" smtClean="0"/>
                        <a:t>选项</a:t>
                      </a:r>
                      <a:endParaRPr lang="zh-CN" altLang="en-US" dirty="0"/>
                    </a:p>
                  </a:txBody>
                  <a:tcPr/>
                </a:tc>
                <a:tc>
                  <a:txBody>
                    <a:bodyPr/>
                    <a:lstStyle/>
                    <a:p>
                      <a:r>
                        <a:rPr lang="zh-CN" altLang="en-US" dirty="0" smtClean="0"/>
                        <a:t>说明</a:t>
                      </a:r>
                      <a:endParaRPr lang="zh-CN" altLang="en-US" dirty="0"/>
                    </a:p>
                  </a:txBody>
                  <a:tcPr/>
                </a:tc>
              </a:tr>
              <a:tr h="370840">
                <a:tc>
                  <a:txBody>
                    <a:bodyPr/>
                    <a:lstStyle/>
                    <a:p>
                      <a:r>
                        <a:rPr lang="en-US" altLang="zh-CN" b="1" dirty="0" smtClean="0">
                          <a:solidFill>
                            <a:srgbClr val="002060"/>
                          </a:solidFill>
                        </a:rPr>
                        <a:t>-e</a:t>
                      </a:r>
                      <a:r>
                        <a:rPr lang="zh-CN" altLang="en-US" b="1" dirty="0" smtClean="0">
                          <a:solidFill>
                            <a:srgbClr val="002060"/>
                          </a:solidFill>
                        </a:rPr>
                        <a:t>，</a:t>
                      </a:r>
                      <a:r>
                        <a:rPr lang="en-US" altLang="zh-CN" b="1" dirty="0" smtClean="0">
                          <a:solidFill>
                            <a:srgbClr val="002060"/>
                          </a:solidFill>
                        </a:rPr>
                        <a:t>--</a:t>
                      </a:r>
                      <a:r>
                        <a:rPr lang="en-US" altLang="zh-CN" b="1" dirty="0" err="1" smtClean="0">
                          <a:solidFill>
                            <a:srgbClr val="002060"/>
                          </a:solidFill>
                        </a:rPr>
                        <a:t>rsh</a:t>
                      </a:r>
                      <a:r>
                        <a:rPr lang="en-US" altLang="zh-CN" b="1" dirty="0" smtClean="0">
                          <a:solidFill>
                            <a:srgbClr val="002060"/>
                          </a:solidFill>
                        </a:rPr>
                        <a:t>=COMMAND</a:t>
                      </a:r>
                      <a:endParaRPr lang="zh-CN" altLang="en-US" b="1" dirty="0">
                        <a:solidFill>
                          <a:srgbClr val="002060"/>
                        </a:solidFill>
                      </a:endParaRPr>
                    </a:p>
                  </a:txBody>
                  <a:tcPr/>
                </a:tc>
                <a:tc>
                  <a:txBody>
                    <a:bodyPr/>
                    <a:lstStyle/>
                    <a:p>
                      <a:r>
                        <a:rPr lang="zh-CN" altLang="en-US" dirty="0" smtClean="0"/>
                        <a:t>指定远程</a:t>
                      </a:r>
                      <a:r>
                        <a:rPr lang="en-US" altLang="zh-CN" dirty="0" smtClean="0"/>
                        <a:t>Shell</a:t>
                      </a:r>
                      <a:r>
                        <a:rPr lang="zh-CN" altLang="en-US" dirty="0" smtClean="0"/>
                        <a:t>程序，</a:t>
                      </a:r>
                      <a:r>
                        <a:rPr lang="en-US" altLang="zh-CN" dirty="0" smtClean="0"/>
                        <a:t>RHEL/</a:t>
                      </a:r>
                      <a:r>
                        <a:rPr lang="en-US" altLang="zh-CN" dirty="0" err="1" smtClean="0"/>
                        <a:t>CentOS</a:t>
                      </a:r>
                      <a:r>
                        <a:rPr lang="zh-CN" altLang="en-US" dirty="0" smtClean="0"/>
                        <a:t>默认为</a:t>
                      </a:r>
                      <a:r>
                        <a:rPr lang="en-US" altLang="zh-CN" dirty="0" err="1" smtClean="0"/>
                        <a:t>ssh</a:t>
                      </a:r>
                      <a:endParaRPr lang="zh-CN" altLang="en-US" dirty="0"/>
                    </a:p>
                  </a:txBody>
                  <a:tcPr/>
                </a:tc>
              </a:tr>
              <a:tr h="370840">
                <a:tc>
                  <a:txBody>
                    <a:bodyPr/>
                    <a:lstStyle/>
                    <a:p>
                      <a:r>
                        <a:rPr lang="en-US" altLang="zh-CN" b="1" dirty="0" smtClean="0">
                          <a:solidFill>
                            <a:srgbClr val="FF0000"/>
                          </a:solidFill>
                        </a:rPr>
                        <a:t>-z</a:t>
                      </a:r>
                      <a:r>
                        <a:rPr lang="zh-CN" altLang="en-US" b="1" dirty="0" smtClean="0">
                          <a:solidFill>
                            <a:srgbClr val="FF0000"/>
                          </a:solidFill>
                        </a:rPr>
                        <a:t>，</a:t>
                      </a:r>
                      <a:r>
                        <a:rPr lang="en-US" altLang="zh-CN" b="1" dirty="0" smtClean="0">
                          <a:solidFill>
                            <a:srgbClr val="FF0000"/>
                          </a:solidFill>
                        </a:rPr>
                        <a:t>--compress</a:t>
                      </a:r>
                      <a:endParaRPr lang="zh-CN" altLang="en-US" b="1" dirty="0">
                        <a:solidFill>
                          <a:srgbClr val="FF0000"/>
                        </a:solidFill>
                      </a:endParaRPr>
                    </a:p>
                  </a:txBody>
                  <a:tcPr/>
                </a:tc>
                <a:tc>
                  <a:txBody>
                    <a:bodyPr/>
                    <a:lstStyle/>
                    <a:p>
                      <a:r>
                        <a:rPr lang="zh-CN" altLang="en-US" dirty="0" smtClean="0"/>
                        <a:t>在传输文件时进行压缩处理</a:t>
                      </a:r>
                      <a:endParaRPr lang="zh-CN" altLang="en-US" dirty="0"/>
                    </a:p>
                  </a:txBody>
                  <a:tcPr/>
                </a:tc>
              </a:tr>
              <a:tr h="370840">
                <a:tc>
                  <a:txBody>
                    <a:bodyPr/>
                    <a:lstStyle/>
                    <a:p>
                      <a:r>
                        <a:rPr lang="en-US" altLang="zh-CN" b="1" dirty="0" smtClean="0">
                          <a:solidFill>
                            <a:srgbClr val="FF0000"/>
                          </a:solidFill>
                        </a:rPr>
                        <a:t>--delete</a:t>
                      </a:r>
                      <a:endParaRPr lang="zh-CN" altLang="en-US" b="1" dirty="0">
                        <a:solidFill>
                          <a:srgbClr val="FF0000"/>
                        </a:solidFill>
                      </a:endParaRPr>
                    </a:p>
                  </a:txBody>
                  <a:tcPr/>
                </a:tc>
                <a:tc>
                  <a:txBody>
                    <a:bodyPr/>
                    <a:lstStyle/>
                    <a:p>
                      <a:r>
                        <a:rPr lang="zh-CN" altLang="en-US" dirty="0" smtClean="0"/>
                        <a:t>删除那些接收端还保留而发送端已经不存在的文件</a:t>
                      </a:r>
                      <a:endParaRPr lang="zh-CN" altLang="en-US" dirty="0"/>
                    </a:p>
                  </a:txBody>
                  <a:tcPr/>
                </a:tc>
              </a:tr>
              <a:tr h="370840">
                <a:tc>
                  <a:txBody>
                    <a:bodyPr/>
                    <a:lstStyle/>
                    <a:p>
                      <a:r>
                        <a:rPr lang="en-US" altLang="zh-CN" b="1" dirty="0" smtClean="0">
                          <a:solidFill>
                            <a:srgbClr val="FF0000"/>
                          </a:solidFill>
                        </a:rPr>
                        <a:t>--delete-after</a:t>
                      </a:r>
                      <a:endParaRPr lang="zh-CN" altLang="en-US" b="1" dirty="0">
                        <a:solidFill>
                          <a:srgbClr val="FF0000"/>
                        </a:solidFill>
                      </a:endParaRPr>
                    </a:p>
                  </a:txBody>
                  <a:tcPr/>
                </a:tc>
                <a:tc>
                  <a:txBody>
                    <a:bodyPr/>
                    <a:lstStyle/>
                    <a:p>
                      <a:r>
                        <a:rPr lang="zh-CN" altLang="en-US" dirty="0" smtClean="0"/>
                        <a:t>接收者在传输之后才进行删除操作</a:t>
                      </a:r>
                      <a:endParaRPr lang="zh-CN" altLang="en-US" dirty="0"/>
                    </a:p>
                  </a:txBody>
                  <a:tcPr/>
                </a:tc>
              </a:tr>
              <a:tr h="370840">
                <a:tc>
                  <a:txBody>
                    <a:bodyPr/>
                    <a:lstStyle/>
                    <a:p>
                      <a:r>
                        <a:rPr lang="en-US" altLang="zh-CN" b="1" dirty="0" smtClean="0">
                          <a:solidFill>
                            <a:srgbClr val="FF0000"/>
                          </a:solidFill>
                        </a:rPr>
                        <a:t>--exclude=</a:t>
                      </a:r>
                      <a:r>
                        <a:rPr lang="en-US" altLang="zh-CN" b="1" i="1" dirty="0" smtClean="0">
                          <a:solidFill>
                            <a:srgbClr val="FF0000"/>
                          </a:solidFill>
                        </a:rPr>
                        <a:t>PATTERN</a:t>
                      </a:r>
                      <a:endParaRPr lang="zh-CN" altLang="en-US" b="1" i="1" dirty="0">
                        <a:solidFill>
                          <a:srgbClr val="FF0000"/>
                        </a:solidFill>
                      </a:endParaRPr>
                    </a:p>
                  </a:txBody>
                  <a:tcPr/>
                </a:tc>
                <a:tc>
                  <a:txBody>
                    <a:bodyPr/>
                    <a:lstStyle/>
                    <a:p>
                      <a:r>
                        <a:rPr lang="zh-CN" altLang="en-US" dirty="0" smtClean="0"/>
                        <a:t>指定排除不需要传输的文件匹配模式</a:t>
                      </a:r>
                      <a:endParaRPr lang="zh-CN" altLang="en-US" dirty="0"/>
                    </a:p>
                  </a:txBody>
                  <a:tcPr/>
                </a:tc>
              </a:tr>
              <a:tr h="370840">
                <a:tc>
                  <a:txBody>
                    <a:bodyPr/>
                    <a:lstStyle/>
                    <a:p>
                      <a:r>
                        <a:rPr lang="en-US" altLang="zh-CN" b="1" dirty="0" smtClean="0">
                          <a:solidFill>
                            <a:srgbClr val="FF0000"/>
                          </a:solidFill>
                        </a:rPr>
                        <a:t>--include=</a:t>
                      </a:r>
                      <a:r>
                        <a:rPr lang="en-US" altLang="zh-CN" b="1" i="1" dirty="0" smtClean="0">
                          <a:solidFill>
                            <a:srgbClr val="FF0000"/>
                          </a:solidFill>
                        </a:rPr>
                        <a:t>PATTERN</a:t>
                      </a:r>
                      <a:endParaRPr lang="zh-CN" altLang="en-US" b="1" i="1" dirty="0">
                        <a:solidFill>
                          <a:srgbClr val="FF0000"/>
                        </a:solidFill>
                      </a:endParaRPr>
                    </a:p>
                  </a:txBody>
                  <a:tcPr/>
                </a:tc>
                <a:tc>
                  <a:txBody>
                    <a:bodyPr/>
                    <a:lstStyle/>
                    <a:p>
                      <a:r>
                        <a:rPr lang="zh-CN" altLang="en-US" dirty="0" smtClean="0"/>
                        <a:t>指定需要传输的文件匹配模式</a:t>
                      </a:r>
                      <a:endParaRPr lang="zh-CN" altLang="en-US" dirty="0"/>
                    </a:p>
                  </a:txBody>
                  <a:tcPr/>
                </a:tc>
              </a:tr>
              <a:tr h="370840">
                <a:tc>
                  <a:txBody>
                    <a:bodyPr/>
                    <a:lstStyle/>
                    <a:p>
                      <a:r>
                        <a:rPr lang="en-US" altLang="zh-CN" b="1" dirty="0" smtClean="0">
                          <a:solidFill>
                            <a:srgbClr val="FF0000"/>
                          </a:solidFill>
                        </a:rPr>
                        <a:t>-P</a:t>
                      </a:r>
                      <a:endParaRPr lang="zh-CN" altLang="en-US" b="1" dirty="0">
                        <a:solidFill>
                          <a:srgbClr val="FF0000"/>
                        </a:solidFill>
                      </a:endParaRPr>
                    </a:p>
                  </a:txBody>
                  <a:tcPr/>
                </a:tc>
                <a:tc>
                  <a:txBody>
                    <a:bodyPr/>
                    <a:lstStyle/>
                    <a:p>
                      <a:r>
                        <a:rPr lang="zh-CN" altLang="en-US" dirty="0" smtClean="0"/>
                        <a:t>等价于</a:t>
                      </a:r>
                      <a:r>
                        <a:rPr lang="en-US" altLang="zh-CN" dirty="0" smtClean="0"/>
                        <a:t>--partial --progress</a:t>
                      </a:r>
                      <a:endParaRPr lang="zh-CN" altLang="en-US" dirty="0"/>
                    </a:p>
                  </a:txBody>
                  <a:tcPr/>
                </a:tc>
              </a:tr>
              <a:tr h="370840">
                <a:tc>
                  <a:txBody>
                    <a:bodyPr/>
                    <a:lstStyle/>
                    <a:p>
                      <a:r>
                        <a:rPr lang="en-US" altLang="zh-CN" b="1" dirty="0" smtClean="0">
                          <a:solidFill>
                            <a:srgbClr val="002060"/>
                          </a:solidFill>
                        </a:rPr>
                        <a:t>--partial</a:t>
                      </a:r>
                      <a:endParaRPr lang="zh-CN" altLang="en-US" b="1" dirty="0">
                        <a:solidFill>
                          <a:srgbClr val="002060"/>
                        </a:solidFill>
                      </a:endParaRPr>
                    </a:p>
                  </a:txBody>
                  <a:tcPr/>
                </a:tc>
                <a:tc>
                  <a:txBody>
                    <a:bodyPr/>
                    <a:lstStyle/>
                    <a:p>
                      <a:r>
                        <a:rPr lang="zh-CN" altLang="en-US" dirty="0" smtClean="0"/>
                        <a:t>保留因故没有完全传输的文件，以加快随后的再次传输</a:t>
                      </a:r>
                      <a:endParaRPr lang="zh-CN" altLang="en-US" dirty="0"/>
                    </a:p>
                  </a:txBody>
                  <a:tcPr/>
                </a:tc>
              </a:tr>
              <a:tr h="370840">
                <a:tc>
                  <a:txBody>
                    <a:bodyPr/>
                    <a:lstStyle/>
                    <a:p>
                      <a:r>
                        <a:rPr lang="en-US" altLang="zh-CN" b="1" dirty="0" smtClean="0">
                          <a:solidFill>
                            <a:srgbClr val="002060"/>
                          </a:solidFill>
                        </a:rPr>
                        <a:t>--progress</a:t>
                      </a:r>
                      <a:endParaRPr lang="zh-CN" altLang="en-US" b="1" dirty="0">
                        <a:solidFill>
                          <a:srgbClr val="002060"/>
                        </a:solidFill>
                      </a:endParaRPr>
                    </a:p>
                  </a:txBody>
                  <a:tcPr/>
                </a:tc>
                <a:tc>
                  <a:txBody>
                    <a:bodyPr/>
                    <a:lstStyle/>
                    <a:p>
                      <a:r>
                        <a:rPr lang="zh-CN" altLang="en-US" dirty="0" smtClean="0"/>
                        <a:t>在传输时显示传输过程</a:t>
                      </a:r>
                      <a:endParaRPr lang="zh-CN" altLang="en-US" dirty="0"/>
                    </a:p>
                  </a:txBody>
                  <a:tcPr/>
                </a:tc>
              </a:tr>
              <a:tr h="370840">
                <a:tc>
                  <a:txBody>
                    <a:bodyPr/>
                    <a:lstStyle/>
                    <a:p>
                      <a:r>
                        <a:rPr lang="en-US" altLang="zh-CN" b="1" dirty="0" smtClean="0">
                          <a:solidFill>
                            <a:srgbClr val="002060"/>
                          </a:solidFill>
                        </a:rPr>
                        <a:t>-v</a:t>
                      </a:r>
                      <a:r>
                        <a:rPr lang="zh-CN" altLang="en-US" b="1" dirty="0" smtClean="0">
                          <a:solidFill>
                            <a:srgbClr val="002060"/>
                          </a:solidFill>
                        </a:rPr>
                        <a:t>，</a:t>
                      </a:r>
                      <a:r>
                        <a:rPr lang="en-US" altLang="zh-CN" b="1" dirty="0" smtClean="0">
                          <a:solidFill>
                            <a:srgbClr val="002060"/>
                          </a:solidFill>
                        </a:rPr>
                        <a:t>--verbose</a:t>
                      </a:r>
                      <a:endParaRPr lang="zh-CN" altLang="en-US" b="1" dirty="0">
                        <a:solidFill>
                          <a:srgbClr val="002060"/>
                        </a:solidFill>
                      </a:endParaRPr>
                    </a:p>
                  </a:txBody>
                  <a:tcPr/>
                </a:tc>
                <a:tc>
                  <a:txBody>
                    <a:bodyPr/>
                    <a:lstStyle/>
                    <a:p>
                      <a:r>
                        <a:rPr lang="zh-CN" altLang="en-US" dirty="0" smtClean="0"/>
                        <a:t>详细输出模式</a:t>
                      </a:r>
                      <a:endParaRPr lang="zh-CN" altLang="en-US" dirty="0"/>
                    </a:p>
                  </a:txBody>
                  <a:tcPr/>
                </a:tc>
              </a:tr>
              <a:tr h="370840">
                <a:tc>
                  <a:txBody>
                    <a:bodyPr/>
                    <a:lstStyle/>
                    <a:p>
                      <a:r>
                        <a:rPr lang="en-US" altLang="zh-CN" b="1" dirty="0" smtClean="0">
                          <a:solidFill>
                            <a:srgbClr val="002060"/>
                          </a:solidFill>
                        </a:rPr>
                        <a:t>-q</a:t>
                      </a:r>
                      <a:r>
                        <a:rPr lang="zh-CN" altLang="en-US" b="1" dirty="0" smtClean="0">
                          <a:solidFill>
                            <a:srgbClr val="002060"/>
                          </a:solidFill>
                        </a:rPr>
                        <a:t>，</a:t>
                      </a:r>
                      <a:r>
                        <a:rPr lang="en-US" altLang="zh-CN" b="1" dirty="0" smtClean="0">
                          <a:solidFill>
                            <a:srgbClr val="002060"/>
                          </a:solidFill>
                        </a:rPr>
                        <a:t>--quiet</a:t>
                      </a:r>
                      <a:endParaRPr lang="zh-CN" altLang="en-US" b="1" dirty="0">
                        <a:solidFill>
                          <a:srgbClr val="002060"/>
                        </a:solidFill>
                      </a:endParaRPr>
                    </a:p>
                  </a:txBody>
                  <a:tcPr/>
                </a:tc>
                <a:tc>
                  <a:txBody>
                    <a:bodyPr/>
                    <a:lstStyle/>
                    <a:p>
                      <a:r>
                        <a:rPr lang="zh-CN" altLang="en-US" dirty="0" smtClean="0"/>
                        <a:t>精简输出模式</a:t>
                      </a:r>
                      <a:endParaRPr lang="zh-CN" altLang="en-US" dirty="0"/>
                    </a:p>
                  </a:txBody>
                  <a:tcPr/>
                </a:tc>
              </a:tr>
            </a:tbl>
          </a:graphicData>
        </a:graphic>
      </p:graphicFrame>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81</a:t>
            </a:fld>
            <a:endParaRPr lang="en-US" altLang="zh-CN"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rsync</a:t>
            </a:r>
            <a:r>
              <a:rPr lang="en-US" altLang="zh-CN" dirty="0" smtClean="0"/>
              <a:t> </a:t>
            </a:r>
            <a:r>
              <a:rPr lang="zh-CN" altLang="en-US" dirty="0" smtClean="0"/>
              <a:t>命令应用举例（</a:t>
            </a:r>
            <a:r>
              <a:rPr lang="en-US" altLang="zh-CN" dirty="0" smtClean="0"/>
              <a:t>1</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sz="2800" dirty="0" smtClean="0"/>
              <a:t>将整个 </a:t>
            </a:r>
            <a:r>
              <a:rPr lang="en-US" altLang="zh-CN" sz="2800" dirty="0" smtClean="0"/>
              <a:t>/home </a:t>
            </a:r>
            <a:r>
              <a:rPr lang="zh-CN" altLang="en-US" sz="2800" dirty="0" smtClean="0"/>
              <a:t>目录及其子目录同步到  </a:t>
            </a:r>
            <a:r>
              <a:rPr lang="en-US" altLang="zh-CN" sz="2800" dirty="0" smtClean="0"/>
              <a:t>/backups</a:t>
            </a:r>
          </a:p>
          <a:p>
            <a:pPr lvl="1">
              <a:buNone/>
            </a:pPr>
            <a:r>
              <a:rPr lang="en-US" altLang="zh-CN" sz="2400" b="1" dirty="0" smtClean="0">
                <a:solidFill>
                  <a:schemeClr val="accent6">
                    <a:lumMod val="75000"/>
                  </a:schemeClr>
                </a:solidFill>
              </a:rPr>
              <a:t># </a:t>
            </a:r>
            <a:r>
              <a:rPr lang="en-US" altLang="zh-CN" sz="2400" b="1" dirty="0" err="1" smtClean="0">
                <a:solidFill>
                  <a:schemeClr val="accent6">
                    <a:lumMod val="75000"/>
                  </a:schemeClr>
                </a:solidFill>
              </a:rPr>
              <a:t>rsync</a:t>
            </a:r>
            <a:r>
              <a:rPr lang="en-US" altLang="zh-CN" sz="2400" b="1" dirty="0" smtClean="0">
                <a:solidFill>
                  <a:schemeClr val="accent6">
                    <a:lumMod val="75000"/>
                  </a:schemeClr>
                </a:solidFill>
              </a:rPr>
              <a:t> -a --delete </a:t>
            </a:r>
            <a:r>
              <a:rPr lang="en-US" altLang="zh-CN" sz="2400" b="1" dirty="0" smtClean="0">
                <a:solidFill>
                  <a:srgbClr val="FF0000"/>
                </a:solidFill>
              </a:rPr>
              <a:t>/home</a:t>
            </a:r>
            <a:r>
              <a:rPr lang="en-US" altLang="zh-CN" sz="2400" b="1" dirty="0" smtClean="0">
                <a:solidFill>
                  <a:schemeClr val="accent6">
                    <a:lumMod val="75000"/>
                  </a:schemeClr>
                </a:solidFill>
              </a:rPr>
              <a:t> /backups</a:t>
            </a:r>
          </a:p>
          <a:p>
            <a:r>
              <a:rPr lang="zh-CN" altLang="en-US" sz="2800" dirty="0" smtClean="0"/>
              <a:t>将 </a:t>
            </a:r>
            <a:r>
              <a:rPr lang="en-US" altLang="zh-CN" sz="2800" dirty="0" smtClean="0"/>
              <a:t>/home </a:t>
            </a:r>
            <a:r>
              <a:rPr lang="zh-CN" altLang="en-US" sz="2800" dirty="0" smtClean="0"/>
              <a:t>目录下的所有内容同步到  </a:t>
            </a:r>
            <a:r>
              <a:rPr lang="en-US" altLang="zh-CN" sz="2800" dirty="0" smtClean="0"/>
              <a:t>/backups/home.0</a:t>
            </a:r>
          </a:p>
          <a:p>
            <a:pPr lvl="1">
              <a:buNone/>
            </a:pPr>
            <a:r>
              <a:rPr lang="en-US" altLang="zh-CN" sz="2400" b="1" dirty="0" smtClean="0">
                <a:solidFill>
                  <a:schemeClr val="accent6">
                    <a:lumMod val="75000"/>
                  </a:schemeClr>
                </a:solidFill>
              </a:rPr>
              <a:t># </a:t>
            </a:r>
            <a:r>
              <a:rPr lang="en-US" altLang="zh-CN" sz="2400" b="1" dirty="0" err="1" smtClean="0">
                <a:solidFill>
                  <a:schemeClr val="accent6">
                    <a:lumMod val="75000"/>
                  </a:schemeClr>
                </a:solidFill>
              </a:rPr>
              <a:t>rsync</a:t>
            </a:r>
            <a:r>
              <a:rPr lang="en-US" altLang="zh-CN" sz="2400" b="1" dirty="0" smtClean="0">
                <a:solidFill>
                  <a:schemeClr val="accent6">
                    <a:lumMod val="75000"/>
                  </a:schemeClr>
                </a:solidFill>
              </a:rPr>
              <a:t> -a --delete </a:t>
            </a:r>
            <a:r>
              <a:rPr lang="en-US" altLang="zh-CN" sz="2400" b="1" dirty="0" smtClean="0">
                <a:solidFill>
                  <a:srgbClr val="FF0000"/>
                </a:solidFill>
              </a:rPr>
              <a:t>/home/</a:t>
            </a:r>
            <a:r>
              <a:rPr lang="en-US" altLang="zh-CN" sz="2400" b="1" dirty="0" smtClean="0">
                <a:solidFill>
                  <a:schemeClr val="accent6">
                    <a:lumMod val="75000"/>
                  </a:schemeClr>
                </a:solidFill>
              </a:rPr>
              <a:t> /backups/home.0</a:t>
            </a:r>
          </a:p>
          <a:p>
            <a:r>
              <a:rPr lang="zh-CN" altLang="en-US" sz="2800" dirty="0" smtClean="0"/>
              <a:t>执行“推”复制同步</a:t>
            </a:r>
          </a:p>
          <a:p>
            <a:pPr lvl="1">
              <a:buNone/>
            </a:pPr>
            <a:r>
              <a:rPr lang="en-US" altLang="zh-CN" sz="2400" b="1" dirty="0" smtClean="0">
                <a:solidFill>
                  <a:schemeClr val="accent6">
                    <a:lumMod val="75000"/>
                  </a:schemeClr>
                </a:solidFill>
              </a:rPr>
              <a:t>[</a:t>
            </a:r>
            <a:r>
              <a:rPr lang="en-US" altLang="zh-CN" sz="2400" b="1" dirty="0" err="1" smtClean="0">
                <a:solidFill>
                  <a:schemeClr val="accent6">
                    <a:lumMod val="75000"/>
                  </a:schemeClr>
                </a:solidFill>
              </a:rPr>
              <a:t>root@soho</a:t>
            </a:r>
            <a:r>
              <a:rPr lang="en-US" altLang="zh-CN" sz="2400" b="1" dirty="0" smtClean="0">
                <a:solidFill>
                  <a:schemeClr val="accent6">
                    <a:lumMod val="75000"/>
                  </a:schemeClr>
                </a:solidFill>
              </a:rPr>
              <a:t> ~]# </a:t>
            </a:r>
            <a:r>
              <a:rPr lang="en-US" altLang="zh-CN" sz="2400" b="1" dirty="0" err="1" smtClean="0">
                <a:solidFill>
                  <a:schemeClr val="accent6">
                    <a:lumMod val="75000"/>
                  </a:schemeClr>
                </a:solidFill>
              </a:rPr>
              <a:t>rsync</a:t>
            </a:r>
            <a:r>
              <a:rPr lang="en-US" altLang="zh-CN" sz="2400" b="1" dirty="0" smtClean="0">
                <a:solidFill>
                  <a:schemeClr val="accent6">
                    <a:lumMod val="75000"/>
                  </a:schemeClr>
                </a:solidFill>
              </a:rPr>
              <a:t> /etc/hosts centos5</a:t>
            </a:r>
            <a:r>
              <a:rPr lang="en-US" altLang="zh-CN" sz="2400" b="1" dirty="0" smtClean="0">
                <a:solidFill>
                  <a:srgbClr val="FF0000"/>
                </a:solidFill>
              </a:rPr>
              <a:t>:</a:t>
            </a:r>
            <a:r>
              <a:rPr lang="en-US" altLang="zh-CN" sz="2400" b="1" dirty="0" smtClean="0">
                <a:solidFill>
                  <a:schemeClr val="accent6">
                    <a:lumMod val="75000"/>
                  </a:schemeClr>
                </a:solidFill>
              </a:rPr>
              <a:t>/etc/hosts</a:t>
            </a:r>
          </a:p>
          <a:p>
            <a:r>
              <a:rPr lang="zh-CN" altLang="en-US" sz="2800" dirty="0" smtClean="0"/>
              <a:t>执行“拉”复制同步</a:t>
            </a:r>
          </a:p>
          <a:p>
            <a:pPr lvl="1">
              <a:buNone/>
            </a:pPr>
            <a:r>
              <a:rPr lang="en-US" altLang="zh-CN" sz="2400" b="1" dirty="0" smtClean="0">
                <a:solidFill>
                  <a:schemeClr val="accent6">
                    <a:lumMod val="75000"/>
                  </a:schemeClr>
                </a:solidFill>
              </a:rPr>
              <a:t>[root@centos5 ~]# </a:t>
            </a:r>
            <a:r>
              <a:rPr lang="en-US" altLang="zh-CN" sz="2400" b="1" dirty="0" err="1" smtClean="0">
                <a:solidFill>
                  <a:schemeClr val="accent6">
                    <a:lumMod val="75000"/>
                  </a:schemeClr>
                </a:solidFill>
              </a:rPr>
              <a:t>rsync</a:t>
            </a:r>
            <a:r>
              <a:rPr lang="en-US" altLang="zh-CN" sz="2400" b="1" dirty="0" smtClean="0">
                <a:solidFill>
                  <a:schemeClr val="accent6">
                    <a:lumMod val="75000"/>
                  </a:schemeClr>
                </a:solidFill>
              </a:rPr>
              <a:t> </a:t>
            </a:r>
            <a:r>
              <a:rPr lang="en-US" altLang="zh-CN" sz="2400" b="1" dirty="0" err="1" smtClean="0">
                <a:solidFill>
                  <a:schemeClr val="accent6">
                    <a:lumMod val="75000"/>
                  </a:schemeClr>
                </a:solidFill>
              </a:rPr>
              <a:t>soho</a:t>
            </a:r>
            <a:r>
              <a:rPr lang="en-US" altLang="zh-CN" sz="2400" b="1" dirty="0" smtClean="0">
                <a:solidFill>
                  <a:srgbClr val="FF0000"/>
                </a:solidFill>
              </a:rPr>
              <a:t>:</a:t>
            </a:r>
            <a:r>
              <a:rPr lang="en-US" altLang="zh-CN" sz="2400" b="1" dirty="0" smtClean="0">
                <a:solidFill>
                  <a:schemeClr val="accent6">
                    <a:lumMod val="75000"/>
                  </a:schemeClr>
                </a:solidFill>
              </a:rPr>
              <a:t>/etc/hosts /etc/hosts</a:t>
            </a:r>
            <a:endParaRPr lang="zh-CN" altLang="en-US" sz="2400" b="1"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82</a:t>
            </a:fld>
            <a:endParaRPr lang="en-US" altLang="zh-CN"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rsync</a:t>
            </a:r>
            <a:r>
              <a:rPr lang="en-US" altLang="zh-CN" dirty="0" smtClean="0"/>
              <a:t> </a:t>
            </a:r>
            <a:r>
              <a:rPr lang="zh-CN" altLang="en-US" dirty="0" smtClean="0"/>
              <a:t>命令应用举例（</a:t>
            </a:r>
            <a:r>
              <a:rPr lang="en-US" altLang="zh-CN" dirty="0" smtClean="0"/>
              <a:t>2</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sz="2800" dirty="0" smtClean="0"/>
              <a:t>执行“推”复制同步用户的环境文件</a:t>
            </a:r>
          </a:p>
          <a:p>
            <a:pPr lvl="1">
              <a:buNone/>
            </a:pPr>
            <a:r>
              <a:rPr lang="en-US" altLang="zh-CN" sz="2400" b="1" dirty="0" smtClean="0">
                <a:solidFill>
                  <a:schemeClr val="accent6">
                    <a:lumMod val="75000"/>
                  </a:schemeClr>
                </a:solidFill>
              </a:rPr>
              <a:t>[</a:t>
            </a:r>
            <a:r>
              <a:rPr lang="en-US" altLang="zh-CN" sz="2400" b="1" dirty="0" err="1" smtClean="0">
                <a:solidFill>
                  <a:schemeClr val="accent6">
                    <a:lumMod val="75000"/>
                  </a:schemeClr>
                </a:solidFill>
              </a:rPr>
              <a:t>osmond@soho</a:t>
            </a:r>
            <a:r>
              <a:rPr lang="en-US" altLang="zh-CN" sz="2400" b="1" dirty="0" smtClean="0">
                <a:solidFill>
                  <a:schemeClr val="accent6">
                    <a:lumMod val="75000"/>
                  </a:schemeClr>
                </a:solidFill>
              </a:rPr>
              <a:t> ~]$ </a:t>
            </a:r>
            <a:r>
              <a:rPr lang="en-US" altLang="zh-CN" sz="2400" b="1" dirty="0" err="1" smtClean="0">
                <a:solidFill>
                  <a:schemeClr val="accent6">
                    <a:lumMod val="75000"/>
                  </a:schemeClr>
                </a:solidFill>
              </a:rPr>
              <a:t>rsync</a:t>
            </a:r>
            <a:r>
              <a:rPr lang="en-US" altLang="zh-CN" sz="2400" b="1" dirty="0" smtClean="0">
                <a:solidFill>
                  <a:schemeClr val="accent6">
                    <a:lumMod val="75000"/>
                  </a:schemeClr>
                </a:solidFill>
              </a:rPr>
              <a:t> ~/.bash* centos5</a:t>
            </a:r>
            <a:r>
              <a:rPr lang="en-US" altLang="zh-CN" sz="2400" b="1" dirty="0" smtClean="0">
                <a:solidFill>
                  <a:srgbClr val="FF0000"/>
                </a:solidFill>
              </a:rPr>
              <a:t>:</a:t>
            </a:r>
          </a:p>
          <a:p>
            <a:r>
              <a:rPr lang="zh-CN" altLang="en-US" sz="2800" dirty="0" smtClean="0"/>
              <a:t>执行“拉”复制同步用户的环境文件</a:t>
            </a:r>
          </a:p>
          <a:p>
            <a:pPr lvl="1">
              <a:buNone/>
            </a:pPr>
            <a:r>
              <a:rPr lang="en-US" altLang="zh-CN" sz="2400" b="1" dirty="0" smtClean="0">
                <a:solidFill>
                  <a:schemeClr val="accent6">
                    <a:lumMod val="75000"/>
                  </a:schemeClr>
                </a:solidFill>
              </a:rPr>
              <a:t>[osmond@cnetos5 ~]$ </a:t>
            </a:r>
            <a:r>
              <a:rPr lang="en-US" altLang="zh-CN" sz="2400" b="1" dirty="0" err="1" smtClean="0">
                <a:solidFill>
                  <a:schemeClr val="accent6">
                    <a:lumMod val="75000"/>
                  </a:schemeClr>
                </a:solidFill>
              </a:rPr>
              <a:t>rsync</a:t>
            </a:r>
            <a:r>
              <a:rPr lang="en-US" altLang="zh-CN" sz="2400" b="1" dirty="0" smtClean="0">
                <a:solidFill>
                  <a:schemeClr val="accent6">
                    <a:lumMod val="75000"/>
                  </a:schemeClr>
                </a:solidFill>
              </a:rPr>
              <a:t> </a:t>
            </a:r>
            <a:r>
              <a:rPr lang="en-US" altLang="zh-CN" sz="2400" b="1" dirty="0" err="1" smtClean="0">
                <a:solidFill>
                  <a:schemeClr val="accent6">
                    <a:lumMod val="75000"/>
                  </a:schemeClr>
                </a:solidFill>
              </a:rPr>
              <a:t>soho</a:t>
            </a:r>
            <a:r>
              <a:rPr lang="en-US" altLang="zh-CN" sz="2400" b="1" dirty="0" smtClean="0">
                <a:solidFill>
                  <a:schemeClr val="accent6">
                    <a:lumMod val="75000"/>
                  </a:schemeClr>
                </a:solidFill>
              </a:rPr>
              <a:t>:~/.bash* </a:t>
            </a:r>
            <a:r>
              <a:rPr lang="en-US" altLang="zh-CN" sz="2400" b="1" dirty="0" smtClean="0">
                <a:solidFill>
                  <a:srgbClr val="FF0000"/>
                </a:solidFill>
              </a:rPr>
              <a:t>.</a:t>
            </a:r>
          </a:p>
          <a:p>
            <a:r>
              <a:rPr lang="zh-CN" altLang="en-US" sz="2800" dirty="0" smtClean="0"/>
              <a:t>执行“推”复制同步站点根目录</a:t>
            </a:r>
          </a:p>
          <a:p>
            <a:pPr lvl="1">
              <a:buNone/>
            </a:pPr>
            <a:r>
              <a:rPr lang="en-US" altLang="zh-CN" sz="2400" b="1" dirty="0" smtClean="0">
                <a:solidFill>
                  <a:schemeClr val="accent6">
                    <a:lumMod val="75000"/>
                  </a:schemeClr>
                </a:solidFill>
              </a:rPr>
              <a:t>[</a:t>
            </a:r>
            <a:r>
              <a:rPr lang="en-US" altLang="zh-CN" sz="2400" b="1" dirty="0" err="1" smtClean="0">
                <a:solidFill>
                  <a:schemeClr val="accent6">
                    <a:lumMod val="75000"/>
                  </a:schemeClr>
                </a:solidFill>
              </a:rPr>
              <a:t>osmond@soho</a:t>
            </a:r>
            <a:r>
              <a:rPr lang="en-US" altLang="zh-CN" sz="2400" b="1" dirty="0" smtClean="0">
                <a:solidFill>
                  <a:schemeClr val="accent6">
                    <a:lumMod val="75000"/>
                  </a:schemeClr>
                </a:solidFill>
              </a:rPr>
              <a:t> ~]$ </a:t>
            </a:r>
            <a:r>
              <a:rPr lang="en-US" altLang="zh-CN" sz="2400" b="1" dirty="0" err="1" smtClean="0">
                <a:solidFill>
                  <a:schemeClr val="accent6">
                    <a:lumMod val="75000"/>
                  </a:schemeClr>
                </a:solidFill>
              </a:rPr>
              <a:t>rsync</a:t>
            </a:r>
            <a:r>
              <a:rPr lang="en-US" altLang="zh-CN" sz="2400" b="1" dirty="0" smtClean="0">
                <a:solidFill>
                  <a:schemeClr val="accent6">
                    <a:lumMod val="75000"/>
                  </a:schemeClr>
                </a:solidFill>
              </a:rPr>
              <a:t> -</a:t>
            </a:r>
            <a:r>
              <a:rPr lang="en-US" altLang="zh-CN" sz="2400" b="1" dirty="0" err="1" smtClean="0">
                <a:solidFill>
                  <a:schemeClr val="accent6">
                    <a:lumMod val="75000"/>
                  </a:schemeClr>
                </a:solidFill>
              </a:rPr>
              <a:t>avz</a:t>
            </a:r>
            <a:r>
              <a:rPr lang="en-US" altLang="zh-CN" sz="2400" b="1" dirty="0" smtClean="0">
                <a:solidFill>
                  <a:schemeClr val="accent6">
                    <a:lumMod val="75000"/>
                  </a:schemeClr>
                </a:solidFill>
              </a:rPr>
              <a:t> --delete /</a:t>
            </a:r>
            <a:r>
              <a:rPr lang="en-US" altLang="zh-CN" sz="2400" b="1" dirty="0" err="1" smtClean="0">
                <a:solidFill>
                  <a:schemeClr val="accent6">
                    <a:lumMod val="75000"/>
                  </a:schemeClr>
                </a:solidFill>
              </a:rPr>
              <a:t>var</a:t>
            </a:r>
            <a:r>
              <a:rPr lang="en-US" altLang="zh-CN" sz="2400" b="1" dirty="0" smtClean="0">
                <a:solidFill>
                  <a:schemeClr val="accent6">
                    <a:lumMod val="75000"/>
                  </a:schemeClr>
                </a:solidFill>
              </a:rPr>
              <a:t>/www          </a:t>
            </a:r>
            <a:r>
              <a:rPr lang="en-US" altLang="zh-CN" sz="2400" b="1" dirty="0" smtClean="0">
                <a:solidFill>
                  <a:srgbClr val="FF0000"/>
                </a:solidFill>
              </a:rPr>
              <a:t>root@</a:t>
            </a:r>
            <a:r>
              <a:rPr lang="en-US" altLang="zh-CN" sz="2400" b="1" dirty="0" smtClean="0">
                <a:solidFill>
                  <a:schemeClr val="accent6">
                    <a:lumMod val="75000"/>
                  </a:schemeClr>
                </a:solidFill>
              </a:rPr>
              <a:t>192.168.0.101</a:t>
            </a:r>
            <a:r>
              <a:rPr lang="en-US" altLang="zh-CN" sz="2400" b="1" dirty="0" smtClean="0">
                <a:solidFill>
                  <a:srgbClr val="FF0000"/>
                </a:solidFill>
              </a:rPr>
              <a:t>:</a:t>
            </a:r>
            <a:r>
              <a:rPr lang="en-US" altLang="zh-CN" sz="2400" b="1" dirty="0" smtClean="0">
                <a:solidFill>
                  <a:schemeClr val="accent6">
                    <a:lumMod val="75000"/>
                  </a:schemeClr>
                </a:solidFill>
              </a:rPr>
              <a:t>/</a:t>
            </a:r>
            <a:r>
              <a:rPr lang="en-US" altLang="zh-CN" sz="2400" b="1" dirty="0" err="1" smtClean="0">
                <a:solidFill>
                  <a:schemeClr val="accent6">
                    <a:lumMod val="75000"/>
                  </a:schemeClr>
                </a:solidFill>
              </a:rPr>
              <a:t>var</a:t>
            </a:r>
            <a:r>
              <a:rPr lang="en-US" altLang="zh-CN" sz="2400" b="1" dirty="0" smtClean="0">
                <a:solidFill>
                  <a:schemeClr val="accent6">
                    <a:lumMod val="75000"/>
                  </a:schemeClr>
                </a:solidFill>
              </a:rPr>
              <a:t>/www</a:t>
            </a:r>
          </a:p>
          <a:p>
            <a:r>
              <a:rPr lang="zh-CN" altLang="en-US" sz="2800" dirty="0" smtClean="0"/>
              <a:t>执行“拉”复制同步站点根目录</a:t>
            </a:r>
          </a:p>
          <a:p>
            <a:pPr lvl="1">
              <a:buNone/>
            </a:pPr>
            <a:r>
              <a:rPr lang="en-US" altLang="zh-CN" sz="2400" b="1" dirty="0" smtClean="0">
                <a:solidFill>
                  <a:schemeClr val="accent6">
                    <a:lumMod val="75000"/>
                  </a:schemeClr>
                </a:solidFill>
              </a:rPr>
              <a:t>[osmond@cnetos5 ~]$ </a:t>
            </a:r>
            <a:r>
              <a:rPr lang="en-US" altLang="zh-CN" sz="2400" b="1" dirty="0" err="1" smtClean="0">
                <a:solidFill>
                  <a:schemeClr val="accent6">
                    <a:lumMod val="75000"/>
                  </a:schemeClr>
                </a:solidFill>
              </a:rPr>
              <a:t>rsync</a:t>
            </a:r>
            <a:r>
              <a:rPr lang="en-US" altLang="zh-CN" sz="2400" b="1" dirty="0" smtClean="0">
                <a:solidFill>
                  <a:schemeClr val="accent6">
                    <a:lumMod val="75000"/>
                  </a:schemeClr>
                </a:solidFill>
              </a:rPr>
              <a:t> -</a:t>
            </a:r>
            <a:r>
              <a:rPr lang="en-US" altLang="zh-CN" sz="2400" b="1" dirty="0" err="1" smtClean="0">
                <a:solidFill>
                  <a:schemeClr val="accent6">
                    <a:lumMod val="75000"/>
                  </a:schemeClr>
                </a:solidFill>
              </a:rPr>
              <a:t>avz</a:t>
            </a:r>
            <a:r>
              <a:rPr lang="en-US" altLang="zh-CN" sz="2400" b="1" dirty="0" smtClean="0">
                <a:solidFill>
                  <a:schemeClr val="accent6">
                    <a:lumMod val="75000"/>
                  </a:schemeClr>
                </a:solidFill>
              </a:rPr>
              <a:t> --delete       </a:t>
            </a:r>
            <a:r>
              <a:rPr lang="en-US" altLang="zh-CN" sz="2400" b="1" dirty="0" smtClean="0">
                <a:solidFill>
                  <a:srgbClr val="FF0000"/>
                </a:solidFill>
              </a:rPr>
              <a:t>root@</a:t>
            </a:r>
            <a:r>
              <a:rPr lang="en-US" altLang="zh-CN" sz="2400" b="1" dirty="0" smtClean="0">
                <a:solidFill>
                  <a:schemeClr val="accent6">
                    <a:lumMod val="75000"/>
                  </a:schemeClr>
                </a:solidFill>
              </a:rPr>
              <a:t>192.168.0.55</a:t>
            </a:r>
            <a:r>
              <a:rPr lang="en-US" altLang="zh-CN" sz="2400" b="1" dirty="0" smtClean="0">
                <a:solidFill>
                  <a:srgbClr val="FF0000"/>
                </a:solidFill>
              </a:rPr>
              <a:t>:</a:t>
            </a:r>
            <a:r>
              <a:rPr lang="en-US" altLang="zh-CN" sz="2400" b="1" dirty="0" smtClean="0">
                <a:solidFill>
                  <a:schemeClr val="accent6">
                    <a:lumMod val="75000"/>
                  </a:schemeClr>
                </a:solidFill>
              </a:rPr>
              <a:t>/</a:t>
            </a:r>
            <a:r>
              <a:rPr lang="en-US" altLang="zh-CN" sz="2400" b="1" dirty="0" err="1" smtClean="0">
                <a:solidFill>
                  <a:schemeClr val="accent6">
                    <a:lumMod val="75000"/>
                  </a:schemeClr>
                </a:solidFill>
              </a:rPr>
              <a:t>var</a:t>
            </a:r>
            <a:r>
              <a:rPr lang="en-US" altLang="zh-CN" sz="2400" b="1" dirty="0" smtClean="0">
                <a:solidFill>
                  <a:schemeClr val="accent6">
                    <a:lumMod val="75000"/>
                  </a:schemeClr>
                </a:solidFill>
              </a:rPr>
              <a:t>/www /</a:t>
            </a:r>
            <a:r>
              <a:rPr lang="en-US" altLang="zh-CN" sz="2400" b="1" dirty="0" err="1" smtClean="0">
                <a:solidFill>
                  <a:schemeClr val="accent6">
                    <a:lumMod val="75000"/>
                  </a:schemeClr>
                </a:solidFill>
              </a:rPr>
              <a:t>var</a:t>
            </a:r>
            <a:r>
              <a:rPr lang="en-US" altLang="zh-CN" sz="2400" b="1" dirty="0" smtClean="0">
                <a:solidFill>
                  <a:schemeClr val="accent6">
                    <a:lumMod val="75000"/>
                  </a:schemeClr>
                </a:solidFill>
              </a:rPr>
              <a:t>/www</a:t>
            </a:r>
            <a:endParaRPr lang="zh-CN" altLang="en-US" sz="2400" b="1"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83</a:t>
            </a:fld>
            <a:endParaRPr lang="en-US" altLang="zh-CN"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rsync</a:t>
            </a:r>
            <a:r>
              <a:rPr lang="en-US" altLang="zh-CN" dirty="0" smtClean="0"/>
              <a:t> </a:t>
            </a:r>
            <a:r>
              <a:rPr lang="zh-CN" altLang="en-US" dirty="0" smtClean="0"/>
              <a:t>命令应用举例（</a:t>
            </a:r>
            <a:r>
              <a:rPr lang="en-US" altLang="zh-CN" dirty="0" smtClean="0"/>
              <a:t>3</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sz="2800" dirty="0" smtClean="0"/>
              <a:t>从匿名 </a:t>
            </a:r>
            <a:r>
              <a:rPr lang="en-US" altLang="zh-CN" sz="2800" dirty="0" err="1" smtClean="0"/>
              <a:t>rsync</a:t>
            </a:r>
            <a:r>
              <a:rPr lang="en-US" altLang="zh-CN" sz="2800" dirty="0" smtClean="0"/>
              <a:t> </a:t>
            </a:r>
            <a:r>
              <a:rPr lang="zh-CN" altLang="en-US" sz="2800" dirty="0" smtClean="0"/>
              <a:t>服务器同步 </a:t>
            </a:r>
            <a:r>
              <a:rPr lang="en-US" altLang="zh-CN" sz="2800" dirty="0" err="1" smtClean="0"/>
              <a:t>CentOS</a:t>
            </a:r>
            <a:r>
              <a:rPr lang="en-US" altLang="zh-CN" sz="2800" dirty="0" smtClean="0"/>
              <a:t> </a:t>
            </a:r>
            <a:r>
              <a:rPr lang="zh-CN" altLang="en-US" sz="2800" dirty="0" smtClean="0"/>
              <a:t>的 </a:t>
            </a:r>
            <a:r>
              <a:rPr lang="en-US" altLang="zh-CN" sz="2800" dirty="0" smtClean="0"/>
              <a:t>yum </a:t>
            </a:r>
            <a:r>
              <a:rPr lang="zh-CN" altLang="en-US" sz="2800" dirty="0" smtClean="0"/>
              <a:t>仓库</a:t>
            </a:r>
            <a:endParaRPr lang="en-US" altLang="zh-CN" sz="2800" dirty="0" smtClean="0"/>
          </a:p>
          <a:p>
            <a:pPr lvl="1"/>
            <a:r>
              <a:rPr lang="zh-CN" altLang="en-US" sz="2400" dirty="0" smtClean="0"/>
              <a:t>同步到本地 </a:t>
            </a:r>
            <a:r>
              <a:rPr lang="en-US" altLang="zh-CN" sz="2400" dirty="0" smtClean="0"/>
              <a:t>/</a:t>
            </a:r>
            <a:r>
              <a:rPr lang="en-US" altLang="zh-CN" sz="2400" dirty="0" err="1" smtClean="0"/>
              <a:t>var</a:t>
            </a:r>
            <a:r>
              <a:rPr lang="en-US" altLang="zh-CN" sz="2400" dirty="0" smtClean="0"/>
              <a:t>/ftp/yum/</a:t>
            </a:r>
            <a:r>
              <a:rPr lang="en-US" altLang="zh-CN" sz="2400" dirty="0" err="1" smtClean="0"/>
              <a:t>distr</a:t>
            </a:r>
            <a:r>
              <a:rPr lang="en-US" altLang="zh-CN" sz="2400" dirty="0" smtClean="0"/>
              <a:t>/centos/ </a:t>
            </a:r>
            <a:r>
              <a:rPr lang="zh-CN" altLang="en-US" sz="2400" dirty="0" smtClean="0"/>
              <a:t>目录</a:t>
            </a:r>
          </a:p>
          <a:p>
            <a:pPr lvl="1"/>
            <a:r>
              <a:rPr lang="zh-CN" altLang="en-US" sz="2400" dirty="0" smtClean="0"/>
              <a:t>不同步</a:t>
            </a:r>
            <a:r>
              <a:rPr lang="en-US" altLang="zh-CN" sz="2400" dirty="0" smtClean="0"/>
              <a:t>SRPMS</a:t>
            </a:r>
            <a:r>
              <a:rPr lang="zh-CN" altLang="en-US" sz="2400" dirty="0" smtClean="0"/>
              <a:t>、</a:t>
            </a:r>
            <a:r>
              <a:rPr lang="en-US" altLang="zh-CN" sz="2400" dirty="0" smtClean="0"/>
              <a:t>x86_64</a:t>
            </a:r>
            <a:r>
              <a:rPr lang="zh-CN" altLang="en-US" sz="2400" dirty="0" smtClean="0"/>
              <a:t>和</a:t>
            </a:r>
            <a:r>
              <a:rPr lang="en-US" altLang="zh-CN" sz="2400" dirty="0" err="1" smtClean="0"/>
              <a:t>isos</a:t>
            </a:r>
            <a:r>
              <a:rPr lang="en-US" altLang="zh-CN" sz="2400" dirty="0" smtClean="0"/>
              <a:t> </a:t>
            </a:r>
            <a:r>
              <a:rPr lang="zh-CN" altLang="en-US" sz="2400" dirty="0" smtClean="0"/>
              <a:t>目录</a:t>
            </a:r>
            <a:endParaRPr lang="en-US" altLang="zh-CN" sz="2400" dirty="0" smtClean="0"/>
          </a:p>
          <a:p>
            <a:pPr lvl="1"/>
            <a:endParaRPr lang="en-US" altLang="zh-CN" sz="2400" dirty="0" smtClean="0"/>
          </a:p>
          <a:p>
            <a:pPr>
              <a:buNone/>
            </a:pPr>
            <a:r>
              <a:rPr lang="en-US" altLang="zh-CN" sz="2800" b="1" dirty="0" smtClean="0">
                <a:solidFill>
                  <a:schemeClr val="accent6">
                    <a:lumMod val="75000"/>
                  </a:schemeClr>
                </a:solidFill>
              </a:rPr>
              <a:t># </a:t>
            </a:r>
            <a:r>
              <a:rPr lang="en-US" altLang="zh-CN" sz="2800" b="1" dirty="0" err="1" smtClean="0">
                <a:solidFill>
                  <a:schemeClr val="accent6">
                    <a:lumMod val="75000"/>
                  </a:schemeClr>
                </a:solidFill>
              </a:rPr>
              <a:t>rsync</a:t>
            </a:r>
            <a:r>
              <a:rPr lang="en-US" altLang="zh-CN" sz="2800" b="1" dirty="0" smtClean="0">
                <a:solidFill>
                  <a:schemeClr val="accent6">
                    <a:lumMod val="75000"/>
                  </a:schemeClr>
                </a:solidFill>
              </a:rPr>
              <a:t> -</a:t>
            </a:r>
            <a:r>
              <a:rPr lang="en-US" altLang="zh-CN" sz="2800" b="1" dirty="0" err="1" smtClean="0">
                <a:solidFill>
                  <a:schemeClr val="accent6">
                    <a:lumMod val="75000"/>
                  </a:schemeClr>
                </a:solidFill>
              </a:rPr>
              <a:t>aqzH</a:t>
            </a:r>
            <a:r>
              <a:rPr lang="en-US" altLang="zh-CN" sz="2800" b="1" dirty="0" smtClean="0">
                <a:solidFill>
                  <a:schemeClr val="accent6">
                    <a:lumMod val="75000"/>
                  </a:schemeClr>
                </a:solidFill>
              </a:rPr>
              <a:t> --delete --delay-updates \</a:t>
            </a:r>
          </a:p>
          <a:p>
            <a:pPr>
              <a:buNone/>
            </a:pPr>
            <a:r>
              <a:rPr lang="en-US" altLang="zh-CN" sz="2800" b="1" dirty="0" smtClean="0">
                <a:solidFill>
                  <a:schemeClr val="accent6">
                    <a:lumMod val="75000"/>
                  </a:schemeClr>
                </a:solidFill>
              </a:rPr>
              <a:t>   --exclude=SRPMS/  --exclude=x86_64/ \</a:t>
            </a:r>
          </a:p>
          <a:p>
            <a:pPr>
              <a:buNone/>
            </a:pPr>
            <a:r>
              <a:rPr lang="en-US" altLang="zh-CN" sz="2800" b="1" dirty="0" smtClean="0">
                <a:solidFill>
                  <a:schemeClr val="accent6">
                    <a:lumMod val="75000"/>
                  </a:schemeClr>
                </a:solidFill>
              </a:rPr>
              <a:t>   --exclude=</a:t>
            </a:r>
            <a:r>
              <a:rPr lang="en-US" altLang="zh-CN" sz="2800" b="1" dirty="0" err="1" smtClean="0">
                <a:solidFill>
                  <a:schemeClr val="accent6">
                    <a:lumMod val="75000"/>
                  </a:schemeClr>
                </a:solidFill>
              </a:rPr>
              <a:t>isos</a:t>
            </a:r>
            <a:r>
              <a:rPr lang="en-US" altLang="zh-CN" sz="2800" b="1" dirty="0" smtClean="0">
                <a:solidFill>
                  <a:schemeClr val="accent6">
                    <a:lumMod val="75000"/>
                  </a:schemeClr>
                </a:solidFill>
              </a:rPr>
              <a:t>/ \</a:t>
            </a:r>
          </a:p>
          <a:p>
            <a:pPr>
              <a:buNone/>
            </a:pPr>
            <a:r>
              <a:rPr lang="en-US" altLang="zh-CN" sz="2800" b="1" dirty="0" smtClean="0">
                <a:solidFill>
                  <a:schemeClr val="accent6">
                    <a:lumMod val="75000"/>
                  </a:schemeClr>
                </a:solidFill>
              </a:rPr>
              <a:t>   rsync://mirror.centos.net.cn/centos/5.5  \</a:t>
            </a:r>
          </a:p>
          <a:p>
            <a:pPr>
              <a:buNone/>
            </a:pPr>
            <a:r>
              <a:rPr lang="en-US" altLang="zh-CN" sz="2800" b="1" dirty="0" smtClean="0">
                <a:solidFill>
                  <a:schemeClr val="accent6">
                    <a:lumMod val="75000"/>
                  </a:schemeClr>
                </a:solidFill>
              </a:rPr>
              <a:t>   /</a:t>
            </a:r>
            <a:r>
              <a:rPr lang="en-US" altLang="zh-CN" sz="2800" b="1" dirty="0" err="1" smtClean="0">
                <a:solidFill>
                  <a:schemeClr val="accent6">
                    <a:lumMod val="75000"/>
                  </a:schemeClr>
                </a:solidFill>
              </a:rPr>
              <a:t>var</a:t>
            </a:r>
            <a:r>
              <a:rPr lang="en-US" altLang="zh-CN" sz="2800" b="1" dirty="0" smtClean="0">
                <a:solidFill>
                  <a:schemeClr val="accent6">
                    <a:lumMod val="75000"/>
                  </a:schemeClr>
                </a:solidFill>
              </a:rPr>
              <a:t>/ftp/yum/</a:t>
            </a:r>
            <a:r>
              <a:rPr lang="en-US" altLang="zh-CN" sz="2800" b="1" dirty="0" err="1" smtClean="0">
                <a:solidFill>
                  <a:schemeClr val="accent6">
                    <a:lumMod val="75000"/>
                  </a:schemeClr>
                </a:solidFill>
              </a:rPr>
              <a:t>distr</a:t>
            </a:r>
            <a:r>
              <a:rPr lang="en-US" altLang="zh-CN" sz="2800" b="1" dirty="0" smtClean="0">
                <a:solidFill>
                  <a:schemeClr val="accent6">
                    <a:lumMod val="75000"/>
                  </a:schemeClr>
                </a:solidFill>
              </a:rPr>
              <a:t>/centos/</a:t>
            </a:r>
            <a:endParaRPr lang="zh-CN" altLang="en-US" sz="2800" b="1"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84</a:t>
            </a:fld>
            <a:endParaRPr lang="en-US" altLang="zh-CN"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ssh</a:t>
            </a:r>
            <a:endParaRPr lang="zh-CN" altLang="en-US" dirty="0"/>
          </a:p>
        </p:txBody>
      </p:sp>
      <p:sp>
        <p:nvSpPr>
          <p:cNvPr id="3" name="内容占位符 2"/>
          <p:cNvSpPr>
            <a:spLocks noGrp="1"/>
          </p:cNvSpPr>
          <p:nvPr>
            <p:ph idx="1"/>
          </p:nvPr>
        </p:nvSpPr>
        <p:spPr/>
        <p:txBody>
          <a:bodyPr/>
          <a:lstStyle/>
          <a:p>
            <a:r>
              <a:rPr lang="en-US" altLang="zh-CN" dirty="0" err="1" smtClean="0"/>
              <a:t>ssh</a:t>
            </a:r>
            <a:r>
              <a:rPr lang="en-US" altLang="zh-CN" dirty="0" smtClean="0"/>
              <a:t> </a:t>
            </a:r>
            <a:r>
              <a:rPr lang="zh-CN" altLang="en-US" dirty="0" smtClean="0"/>
              <a:t>用于替代 </a:t>
            </a:r>
            <a:r>
              <a:rPr lang="en-US" altLang="zh-CN" dirty="0" smtClean="0"/>
              <a:t>telnet/rlogin</a:t>
            </a:r>
          </a:p>
          <a:p>
            <a:r>
              <a:rPr lang="zh-CN" altLang="en-US" dirty="0" smtClean="0"/>
              <a:t>格式</a:t>
            </a:r>
            <a:endParaRPr lang="en-US" altLang="zh-CN" dirty="0" smtClean="0"/>
          </a:p>
          <a:p>
            <a:pPr lvl="1"/>
            <a:r>
              <a:rPr lang="en-US" altLang="zh-CN" dirty="0" err="1" smtClean="0">
                <a:solidFill>
                  <a:schemeClr val="accent6">
                    <a:lumMod val="75000"/>
                  </a:schemeClr>
                </a:solidFill>
              </a:rPr>
              <a:t>ssh</a:t>
            </a:r>
            <a:r>
              <a:rPr lang="en-US" altLang="zh-CN" dirty="0" smtClean="0">
                <a:solidFill>
                  <a:schemeClr val="accent6">
                    <a:lumMod val="75000"/>
                  </a:schemeClr>
                </a:solidFill>
              </a:rPr>
              <a:t> [user@]hostname </a:t>
            </a:r>
          </a:p>
          <a:p>
            <a:pPr lvl="1"/>
            <a:r>
              <a:rPr lang="en-US" altLang="zh-CN" dirty="0" err="1" smtClean="0">
                <a:solidFill>
                  <a:schemeClr val="accent6">
                    <a:lumMod val="75000"/>
                  </a:schemeClr>
                </a:solidFill>
              </a:rPr>
              <a:t>ssh</a:t>
            </a:r>
            <a:r>
              <a:rPr lang="en-US" altLang="zh-CN" dirty="0" smtClean="0">
                <a:solidFill>
                  <a:schemeClr val="accent6">
                    <a:lumMod val="75000"/>
                  </a:schemeClr>
                </a:solidFill>
              </a:rPr>
              <a:t> [user@]hostname command </a:t>
            </a:r>
          </a:p>
          <a:p>
            <a:r>
              <a:rPr lang="zh-CN" altLang="en-US" dirty="0" smtClean="0"/>
              <a:t>举例</a:t>
            </a:r>
            <a:endParaRPr lang="en-US" altLang="zh-CN" dirty="0" smtClean="0"/>
          </a:p>
          <a:p>
            <a:pPr lvl="1">
              <a:buNone/>
            </a:pPr>
            <a:r>
              <a:rPr lang="en-US" altLang="zh-CN" dirty="0" smtClean="0"/>
              <a:t>$ </a:t>
            </a:r>
            <a:r>
              <a:rPr lang="en-US" altLang="zh-CN" dirty="0" err="1" smtClean="0"/>
              <a:t>ssh</a:t>
            </a:r>
            <a:r>
              <a:rPr lang="en-US" altLang="zh-CN" dirty="0" smtClean="0"/>
              <a:t> -l </a:t>
            </a:r>
            <a:r>
              <a:rPr lang="en-US" altLang="zh-CN" dirty="0" err="1" smtClean="0"/>
              <a:t>osmond</a:t>
            </a:r>
            <a:r>
              <a:rPr lang="en-US" altLang="zh-CN" dirty="0" smtClean="0"/>
              <a:t> 192.168.0.100</a:t>
            </a:r>
          </a:p>
          <a:p>
            <a:pPr lvl="1">
              <a:buNone/>
            </a:pPr>
            <a:r>
              <a:rPr lang="en-US" altLang="zh-CN" dirty="0" smtClean="0"/>
              <a:t>$ </a:t>
            </a:r>
            <a:r>
              <a:rPr lang="en-US" altLang="zh-CN" dirty="0" err="1" smtClean="0"/>
              <a:t>ssh</a:t>
            </a:r>
            <a:r>
              <a:rPr lang="en-US" altLang="zh-CN" dirty="0" smtClean="0"/>
              <a:t> osmond@192.168.0.100</a:t>
            </a:r>
          </a:p>
          <a:p>
            <a:pPr lvl="1">
              <a:buNone/>
            </a:pPr>
            <a:r>
              <a:rPr lang="en-US" altLang="zh-CN" dirty="0" smtClean="0"/>
              <a:t>$ </a:t>
            </a:r>
            <a:r>
              <a:rPr lang="en-US" altLang="zh-CN" dirty="0" err="1" smtClean="0"/>
              <a:t>ssh</a:t>
            </a:r>
            <a:r>
              <a:rPr lang="en-US" altLang="zh-CN" dirty="0" smtClean="0"/>
              <a:t> osmond@192.168.0.100 “</a:t>
            </a:r>
            <a:r>
              <a:rPr lang="en-US" altLang="zh-CN" dirty="0" err="1" smtClean="0"/>
              <a:t>ls</a:t>
            </a:r>
            <a:r>
              <a:rPr lang="en-US" altLang="zh-CN" dirty="0" smtClean="0"/>
              <a:t> ~”</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85</a:t>
            </a:fld>
            <a:endParaRPr lang="en-US" altLang="zh-CN"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scp</a:t>
            </a:r>
            <a:endParaRPr lang="zh-CN" altLang="en-US" dirty="0"/>
          </a:p>
        </p:txBody>
      </p:sp>
      <p:sp>
        <p:nvSpPr>
          <p:cNvPr id="3" name="内容占位符 2"/>
          <p:cNvSpPr>
            <a:spLocks noGrp="1"/>
          </p:cNvSpPr>
          <p:nvPr>
            <p:ph idx="1"/>
          </p:nvPr>
        </p:nvSpPr>
        <p:spPr>
          <a:xfrm>
            <a:off x="457200" y="1052736"/>
            <a:ext cx="8229600" cy="5078189"/>
          </a:xfrm>
        </p:spPr>
        <p:txBody>
          <a:bodyPr/>
          <a:lstStyle/>
          <a:p>
            <a:r>
              <a:rPr lang="en-US" altLang="zh-CN" dirty="0" err="1" smtClean="0"/>
              <a:t>scp</a:t>
            </a:r>
            <a:r>
              <a:rPr lang="en-US" altLang="zh-CN" dirty="0" smtClean="0"/>
              <a:t> </a:t>
            </a:r>
            <a:r>
              <a:rPr lang="zh-CN" altLang="en-US" dirty="0" smtClean="0"/>
              <a:t>用于替代 </a:t>
            </a:r>
            <a:r>
              <a:rPr lang="en-US" altLang="zh-CN" dirty="0" err="1" smtClean="0"/>
              <a:t>rcp</a:t>
            </a:r>
            <a:endParaRPr lang="en-US" altLang="zh-CN" dirty="0" smtClean="0"/>
          </a:p>
          <a:p>
            <a:r>
              <a:rPr lang="zh-CN" altLang="en-US" dirty="0" smtClean="0"/>
              <a:t>格式：</a:t>
            </a:r>
            <a:r>
              <a:rPr lang="fr-FR" altLang="zh-CN" dirty="0" smtClean="0">
                <a:solidFill>
                  <a:schemeClr val="accent6">
                    <a:lumMod val="75000"/>
                  </a:schemeClr>
                </a:solidFill>
              </a:rPr>
              <a:t>scp </a:t>
            </a:r>
            <a:r>
              <a:rPr lang="en-US" altLang="zh-CN" dirty="0" smtClean="0">
                <a:solidFill>
                  <a:schemeClr val="accent6">
                    <a:lumMod val="75000"/>
                  </a:schemeClr>
                </a:solidFill>
              </a:rPr>
              <a:t>[option] &lt;</a:t>
            </a:r>
            <a:r>
              <a:rPr lang="fr-FR" altLang="zh-CN" dirty="0" smtClean="0">
                <a:solidFill>
                  <a:schemeClr val="accent6">
                    <a:lumMod val="75000"/>
                  </a:schemeClr>
                </a:solidFill>
              </a:rPr>
              <a:t>source&gt; &lt;destination&gt;</a:t>
            </a:r>
          </a:p>
          <a:p>
            <a:pPr lvl="1"/>
            <a:r>
              <a:rPr lang="zh-CN" altLang="fr-FR" dirty="0" smtClean="0"/>
              <a:t>远程文件的指定方式是：</a:t>
            </a:r>
          </a:p>
          <a:p>
            <a:pPr lvl="2"/>
            <a:r>
              <a:rPr lang="fr-FR" altLang="zh-CN" dirty="0" smtClean="0">
                <a:solidFill>
                  <a:schemeClr val="accent6">
                    <a:lumMod val="75000"/>
                  </a:schemeClr>
                </a:solidFill>
              </a:rPr>
              <a:t>[user@]host:/path/to/file</a:t>
            </a:r>
          </a:p>
          <a:p>
            <a:pPr lvl="1"/>
            <a:r>
              <a:rPr lang="zh-CN" altLang="en-US" dirty="0" smtClean="0"/>
              <a:t>选项：</a:t>
            </a:r>
          </a:p>
          <a:p>
            <a:pPr lvl="2"/>
            <a:r>
              <a:rPr lang="en-US" altLang="zh-CN" dirty="0" smtClean="0"/>
              <a:t>-r</a:t>
            </a:r>
            <a:r>
              <a:rPr lang="zh-CN" altLang="en-US" dirty="0" smtClean="0"/>
              <a:t>：用于递归复制子目录</a:t>
            </a:r>
          </a:p>
          <a:p>
            <a:pPr lvl="2"/>
            <a:r>
              <a:rPr lang="en-US" altLang="zh-CN" dirty="0" smtClean="0"/>
              <a:t>-p</a:t>
            </a:r>
            <a:r>
              <a:rPr lang="zh-CN" altLang="en-US" dirty="0" smtClean="0"/>
              <a:t>：用于保留被复制文件的时间戳和权限</a:t>
            </a:r>
          </a:p>
          <a:p>
            <a:pPr lvl="2"/>
            <a:r>
              <a:rPr lang="en-US" altLang="zh-CN" dirty="0" smtClean="0"/>
              <a:t>-C</a:t>
            </a:r>
            <a:r>
              <a:rPr lang="zh-CN" altLang="en-US" dirty="0" smtClean="0"/>
              <a:t>：用于压缩数据流</a:t>
            </a:r>
            <a:endParaRPr lang="en-US" altLang="zh-CN" dirty="0" smtClean="0"/>
          </a:p>
          <a:p>
            <a:r>
              <a:rPr lang="zh-CN" altLang="en-US" dirty="0" smtClean="0"/>
              <a:t>举例</a:t>
            </a:r>
            <a:endParaRPr lang="en-US" altLang="zh-CN" dirty="0" smtClean="0"/>
          </a:p>
          <a:p>
            <a:pPr lvl="1"/>
            <a:r>
              <a:rPr lang="en-US" altLang="zh-CN" sz="2400" dirty="0" smtClean="0"/>
              <a:t>$ </a:t>
            </a:r>
            <a:r>
              <a:rPr lang="en-US" altLang="zh-CN" sz="2400" dirty="0" err="1" smtClean="0"/>
              <a:t>scp</a:t>
            </a:r>
            <a:r>
              <a:rPr lang="en-US" altLang="zh-CN" sz="2400" dirty="0" smtClean="0"/>
              <a:t> osmond@192.168.0.101:remotefile  </a:t>
            </a:r>
            <a:r>
              <a:rPr lang="en-US" altLang="zh-CN" sz="2400" dirty="0" err="1" smtClean="0"/>
              <a:t>localfile</a:t>
            </a:r>
            <a:endParaRPr lang="zh-CN" altLang="zh-CN" sz="2400" dirty="0" smtClean="0"/>
          </a:p>
          <a:p>
            <a:pPr lvl="1"/>
            <a:r>
              <a:rPr lang="en-US" altLang="zh-CN" sz="2400" dirty="0" smtClean="0"/>
              <a:t>$ </a:t>
            </a:r>
            <a:r>
              <a:rPr lang="en-US" altLang="zh-CN" sz="2400" dirty="0" err="1" smtClean="0"/>
              <a:t>scp</a:t>
            </a:r>
            <a:r>
              <a:rPr lang="en-US" altLang="zh-CN" sz="2400" dirty="0" smtClean="0"/>
              <a:t> -</a:t>
            </a:r>
            <a:r>
              <a:rPr lang="en-US" altLang="zh-CN" sz="2400" dirty="0" err="1" smtClean="0"/>
              <a:t>rpC</a:t>
            </a:r>
            <a:r>
              <a:rPr lang="en-US" altLang="zh-CN" sz="2400" dirty="0" smtClean="0"/>
              <a:t> osmond@backup.ls-al.me:/data  .</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86</a:t>
            </a:fld>
            <a:endParaRPr lang="en-US" altLang="zh-CN"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sftp</a:t>
            </a:r>
            <a:endParaRPr lang="zh-CN" altLang="en-US" dirty="0"/>
          </a:p>
        </p:txBody>
      </p:sp>
      <p:sp>
        <p:nvSpPr>
          <p:cNvPr id="3" name="内容占位符 2"/>
          <p:cNvSpPr>
            <a:spLocks noGrp="1"/>
          </p:cNvSpPr>
          <p:nvPr>
            <p:ph idx="1"/>
          </p:nvPr>
        </p:nvSpPr>
        <p:spPr>
          <a:xfrm>
            <a:off x="457200" y="1412776"/>
            <a:ext cx="8229600" cy="4718149"/>
          </a:xfrm>
        </p:spPr>
        <p:txBody>
          <a:bodyPr/>
          <a:lstStyle/>
          <a:p>
            <a:r>
              <a:rPr lang="en-US" altLang="zh-CN" dirty="0" err="1" smtClean="0"/>
              <a:t>sftp</a:t>
            </a:r>
            <a:r>
              <a:rPr lang="zh-CN" altLang="en-US" dirty="0" smtClean="0"/>
              <a:t>命令是基于</a:t>
            </a:r>
            <a:r>
              <a:rPr lang="en-US" altLang="zh-CN" dirty="0" smtClean="0"/>
              <a:t>SSH</a:t>
            </a:r>
            <a:r>
              <a:rPr lang="zh-CN" altLang="en-US" dirty="0" smtClean="0"/>
              <a:t>协议的 </a:t>
            </a:r>
            <a:r>
              <a:rPr lang="en-US" altLang="zh-CN" dirty="0" smtClean="0"/>
              <a:t>ftp </a:t>
            </a:r>
            <a:r>
              <a:rPr lang="zh-CN" altLang="en-US" dirty="0" smtClean="0"/>
              <a:t>的客户端</a:t>
            </a:r>
          </a:p>
          <a:p>
            <a:r>
              <a:rPr lang="zh-CN" altLang="en-US" dirty="0" smtClean="0"/>
              <a:t>与 </a:t>
            </a:r>
            <a:r>
              <a:rPr lang="en-US" altLang="zh-CN" dirty="0" smtClean="0"/>
              <a:t>ftp </a:t>
            </a:r>
            <a:r>
              <a:rPr lang="zh-CN" altLang="en-US" dirty="0" smtClean="0"/>
              <a:t>类似</a:t>
            </a:r>
            <a:r>
              <a:rPr lang="en-US" altLang="zh-CN" dirty="0" smtClean="0"/>
              <a:t>, </a:t>
            </a:r>
            <a:r>
              <a:rPr lang="zh-CN" altLang="en-US" dirty="0" smtClean="0"/>
              <a:t>但它进行加密传输，比</a:t>
            </a:r>
            <a:r>
              <a:rPr lang="en-US" altLang="zh-CN" dirty="0" smtClean="0"/>
              <a:t>FTP</a:t>
            </a:r>
            <a:r>
              <a:rPr lang="zh-CN" altLang="en-US" dirty="0" smtClean="0"/>
              <a:t>有更高的安全性</a:t>
            </a:r>
            <a:endParaRPr lang="en-US" altLang="zh-CN" dirty="0" smtClean="0"/>
          </a:p>
          <a:p>
            <a:r>
              <a:rPr lang="zh-CN" altLang="zh-CN" dirty="0" smtClean="0"/>
              <a:t>格式</a:t>
            </a:r>
            <a:endParaRPr lang="en-US" altLang="zh-CN" dirty="0" smtClean="0"/>
          </a:p>
          <a:p>
            <a:pPr lvl="1"/>
            <a:r>
              <a:rPr lang="en-US" altLang="zh-CN" dirty="0" err="1" smtClean="0">
                <a:solidFill>
                  <a:schemeClr val="accent6">
                    <a:lumMod val="75000"/>
                  </a:schemeClr>
                </a:solidFill>
              </a:rPr>
              <a:t>sftp</a:t>
            </a:r>
            <a:r>
              <a:rPr lang="en-US" altLang="zh-CN" dirty="0" smtClean="0">
                <a:solidFill>
                  <a:schemeClr val="accent6">
                    <a:lumMod val="75000"/>
                  </a:schemeClr>
                </a:solidFill>
              </a:rPr>
              <a:t> [user@]hostname</a:t>
            </a:r>
            <a:endParaRPr lang="zh-CN" altLang="zh-CN" dirty="0" smtClean="0">
              <a:solidFill>
                <a:schemeClr val="accent6">
                  <a:lumMod val="75000"/>
                </a:schemeClr>
              </a:solidFill>
            </a:endParaRPr>
          </a:p>
          <a:p>
            <a:r>
              <a:rPr lang="zh-CN" altLang="en-US" dirty="0" smtClean="0"/>
              <a:t>举例：</a:t>
            </a:r>
          </a:p>
          <a:p>
            <a:pPr lvl="1"/>
            <a:r>
              <a:rPr lang="en-US" altLang="zh-CN" dirty="0" smtClean="0"/>
              <a:t>$ </a:t>
            </a:r>
            <a:r>
              <a:rPr lang="en-US" altLang="zh-CN" dirty="0" err="1" smtClean="0"/>
              <a:t>sftp</a:t>
            </a:r>
            <a:r>
              <a:rPr lang="en-US" altLang="zh-CN" dirty="0" smtClean="0"/>
              <a:t> osmond@192.168.0.101</a:t>
            </a:r>
          </a:p>
          <a:p>
            <a:r>
              <a:rPr lang="zh-CN" altLang="en-US" dirty="0" smtClean="0"/>
              <a:t>进入 </a:t>
            </a:r>
            <a:r>
              <a:rPr lang="en-US" altLang="zh-CN" dirty="0" err="1" smtClean="0"/>
              <a:t>sftp</a:t>
            </a:r>
            <a:r>
              <a:rPr lang="en-US" altLang="zh-CN" dirty="0" smtClean="0"/>
              <a:t> </a:t>
            </a:r>
            <a:r>
              <a:rPr lang="zh-CN" altLang="en-US" dirty="0" smtClean="0"/>
              <a:t>会话之后就可以使用 </a:t>
            </a:r>
            <a:r>
              <a:rPr lang="en-US" altLang="zh-CN" dirty="0" smtClean="0"/>
              <a:t>ftp </a:t>
            </a:r>
            <a:r>
              <a:rPr lang="zh-CN" altLang="en-US" dirty="0" smtClean="0"/>
              <a:t>子命令上传和下载文件了</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87</a:t>
            </a:fld>
            <a:endParaRPr lang="en-US" altLang="zh-CN"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RPM</a:t>
            </a:r>
            <a:r>
              <a:rPr lang="zh-CN" altLang="en-US" smtClean="0"/>
              <a:t>包管理</a:t>
            </a:r>
            <a:endParaRPr lang="zh-CN" altLang="en-US" dirty="0"/>
          </a:p>
        </p:txBody>
      </p:sp>
      <p:sp>
        <p:nvSpPr>
          <p:cNvPr id="3" name="文本占位符 2"/>
          <p:cNvSpPr>
            <a:spLocks noGrp="1"/>
          </p:cNvSpPr>
          <p:nvPr>
            <p:ph type="body" idx="1"/>
          </p:nvPr>
        </p:nvSpPr>
        <p:spPr/>
        <p:txBody>
          <a:bodyPr/>
          <a:lstStyle/>
          <a:p>
            <a:endParaRPr lang="zh-CN" altLang="en-US" dirty="0"/>
          </a:p>
        </p:txBody>
      </p:sp>
      <p:sp>
        <p:nvSpPr>
          <p:cNvPr id="4" name="日期占位符 3"/>
          <p:cNvSpPr>
            <a:spLocks noGrp="1"/>
          </p:cNvSpPr>
          <p:nvPr>
            <p:ph type="dt" sz="half" idx="10"/>
          </p:nvPr>
        </p:nvSpPr>
        <p:spPr/>
        <p:txBody>
          <a:bodyPr/>
          <a:lstStyle/>
          <a:p>
            <a:fld id="{B8C40DAD-E20B-41EC-B788-3EAE527B1E0B}" type="datetime2">
              <a:rPr lang="zh-CN" altLang="en-US" smtClean="0"/>
              <a:pPr/>
              <a:t>2016年7月14日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88</a:t>
            </a:fld>
            <a:endParaRPr lang="en-US" altLang="zh-CN"/>
          </a:p>
        </p:txBody>
      </p:sp>
      <p:sp>
        <p:nvSpPr>
          <p:cNvPr id="6" name="页脚占位符 5"/>
          <p:cNvSpPr>
            <a:spLocks noGrp="1"/>
          </p:cNvSpPr>
          <p:nvPr>
            <p:ph type="ftr" sz="quarter" idx="12"/>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RPM</a:t>
            </a:r>
            <a:r>
              <a:rPr lang="zh-CN" altLang="en-US" dirty="0" smtClean="0"/>
              <a:t>概述</a:t>
            </a:r>
            <a:endParaRPr lang="zh-CN" altLang="en-US" dirty="0"/>
          </a:p>
        </p:txBody>
      </p:sp>
      <p:sp>
        <p:nvSpPr>
          <p:cNvPr id="3" name="内容占位符 2"/>
          <p:cNvSpPr>
            <a:spLocks noGrp="1"/>
          </p:cNvSpPr>
          <p:nvPr>
            <p:ph idx="1"/>
          </p:nvPr>
        </p:nvSpPr>
        <p:spPr/>
        <p:txBody>
          <a:bodyPr/>
          <a:lstStyle/>
          <a:p>
            <a:r>
              <a:rPr lang="en-US" altLang="zh-CN" dirty="0" smtClean="0"/>
              <a:t>RPM </a:t>
            </a:r>
            <a:r>
              <a:rPr lang="zh-CN" altLang="en-US" dirty="0" smtClean="0"/>
              <a:t>最早是由 </a:t>
            </a:r>
            <a:r>
              <a:rPr lang="en-US" altLang="zh-CN" dirty="0" smtClean="0"/>
              <a:t>Red Hat </a:t>
            </a:r>
            <a:r>
              <a:rPr lang="zh-CN" altLang="en-US" dirty="0" smtClean="0"/>
              <a:t>公司提出的软件包管理标准，最初的全称是 </a:t>
            </a:r>
            <a:r>
              <a:rPr lang="en-US" altLang="zh-CN" dirty="0" smtClean="0"/>
              <a:t>Red Hat Package Manager</a:t>
            </a:r>
            <a:r>
              <a:rPr lang="zh-CN" altLang="en-US" dirty="0" smtClean="0"/>
              <a:t>。</a:t>
            </a:r>
          </a:p>
          <a:p>
            <a:r>
              <a:rPr lang="zh-CN" altLang="en-US" dirty="0" smtClean="0"/>
              <a:t>后来随着版本的升级又融入了许多其他的优秀特性， 成为了</a:t>
            </a:r>
            <a:r>
              <a:rPr lang="en-US" altLang="zh-CN" dirty="0" smtClean="0"/>
              <a:t>Linux</a:t>
            </a:r>
            <a:r>
              <a:rPr lang="zh-CN" altLang="en-US" dirty="0" smtClean="0"/>
              <a:t>中公认的软件包管理标准。</a:t>
            </a:r>
          </a:p>
          <a:p>
            <a:r>
              <a:rPr lang="zh-CN" altLang="en-US" dirty="0" smtClean="0"/>
              <a:t>被许多</a:t>
            </a:r>
            <a:r>
              <a:rPr lang="en-US" altLang="zh-CN" dirty="0" smtClean="0"/>
              <a:t>Linux</a:t>
            </a:r>
            <a:r>
              <a:rPr lang="zh-CN" altLang="en-US" dirty="0" smtClean="0"/>
              <a:t>发行使用，如：</a:t>
            </a:r>
            <a:r>
              <a:rPr lang="en-US" altLang="zh-CN" dirty="0" smtClean="0"/>
              <a:t>RHEL/</a:t>
            </a:r>
            <a:r>
              <a:rPr lang="en-US" altLang="zh-CN" dirty="0" err="1" smtClean="0"/>
              <a:t>CentOS</a:t>
            </a:r>
            <a:r>
              <a:rPr lang="en-US" altLang="zh-CN" dirty="0" smtClean="0"/>
              <a:t>/Fedora, SLES/</a:t>
            </a:r>
            <a:r>
              <a:rPr lang="en-US" altLang="zh-CN" dirty="0" err="1" smtClean="0"/>
              <a:t>openSUSE</a:t>
            </a:r>
            <a:r>
              <a:rPr lang="en-US" altLang="zh-CN" dirty="0" smtClean="0"/>
              <a:t> </a:t>
            </a:r>
            <a:r>
              <a:rPr lang="zh-CN" altLang="en-US" dirty="0" smtClean="0"/>
              <a:t>等。</a:t>
            </a:r>
          </a:p>
          <a:p>
            <a:r>
              <a:rPr lang="zh-CN" altLang="en-US" dirty="0" smtClean="0"/>
              <a:t>如今</a:t>
            </a:r>
            <a:r>
              <a:rPr lang="en-US" altLang="zh-CN" dirty="0" smtClean="0"/>
              <a:t>RPM</a:t>
            </a:r>
            <a:r>
              <a:rPr lang="zh-CN" altLang="en-US" dirty="0" smtClean="0"/>
              <a:t>是</a:t>
            </a:r>
            <a:r>
              <a:rPr lang="en-US" altLang="zh-CN" dirty="0" smtClean="0">
                <a:solidFill>
                  <a:schemeClr val="accent6">
                    <a:lumMod val="75000"/>
                  </a:schemeClr>
                </a:solidFill>
              </a:rPr>
              <a:t>RPM Package Manager</a:t>
            </a:r>
            <a:r>
              <a:rPr lang="zh-CN" altLang="en-US" dirty="0" smtClean="0"/>
              <a:t>的缩写，由</a:t>
            </a:r>
            <a:r>
              <a:rPr lang="en-US" altLang="zh-CN" dirty="0" smtClean="0"/>
              <a:t>RPM</a:t>
            </a:r>
            <a:r>
              <a:rPr lang="zh-CN" altLang="en-US" dirty="0" smtClean="0"/>
              <a:t>社区（</a:t>
            </a:r>
            <a:r>
              <a:rPr lang="en-US" altLang="zh-CN" dirty="0" smtClean="0"/>
              <a:t>http://www.rpm.org/</a:t>
            </a:r>
            <a:r>
              <a:rPr lang="zh-CN" altLang="en-US" dirty="0" smtClean="0"/>
              <a:t>）负责维护。</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89</a:t>
            </a:fld>
            <a:endParaRPr lang="en-US" altLang="zh-C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一致的网络设备命名</a:t>
            </a:r>
            <a:endParaRPr lang="zh-CN" altLang="en-US" dirty="0"/>
          </a:p>
        </p:txBody>
      </p:sp>
      <p:sp>
        <p:nvSpPr>
          <p:cNvPr id="3" name="内容占位符 2"/>
          <p:cNvSpPr>
            <a:spLocks noGrp="1"/>
          </p:cNvSpPr>
          <p:nvPr>
            <p:ph idx="1"/>
          </p:nvPr>
        </p:nvSpPr>
        <p:spPr>
          <a:xfrm>
            <a:off x="457200" y="1196752"/>
            <a:ext cx="8229600" cy="4934173"/>
          </a:xfrm>
        </p:spPr>
        <p:txBody>
          <a:bodyPr/>
          <a:lstStyle/>
          <a:p>
            <a:r>
              <a:rPr lang="en-US" altLang="zh-CN" dirty="0"/>
              <a:t>Consistent Network Device </a:t>
            </a:r>
            <a:r>
              <a:rPr lang="en-US" altLang="zh-CN" dirty="0" smtClean="0"/>
              <a:t>Naming</a:t>
            </a:r>
            <a:endParaRPr lang="en-US" altLang="zh-CN" dirty="0"/>
          </a:p>
          <a:p>
            <a:pPr lvl="1"/>
            <a:r>
              <a:rPr lang="zh-CN" altLang="zh-CN" dirty="0" smtClean="0"/>
              <a:t>基于固件</a:t>
            </a:r>
            <a:r>
              <a:rPr lang="en-US" altLang="zh-CN" dirty="0" smtClean="0"/>
              <a:t>/</a:t>
            </a:r>
            <a:r>
              <a:rPr lang="zh-CN" altLang="zh-CN" dirty="0" smtClean="0"/>
              <a:t>硬件</a:t>
            </a:r>
            <a:r>
              <a:rPr lang="zh-CN" altLang="zh-CN" dirty="0"/>
              <a:t>拓扑和设备位置信息分配的固定</a:t>
            </a:r>
            <a:r>
              <a:rPr lang="zh-CN" altLang="zh-CN" dirty="0" smtClean="0"/>
              <a:t>名称</a:t>
            </a:r>
            <a:endParaRPr lang="en-US" altLang="zh-CN" dirty="0" smtClean="0"/>
          </a:p>
          <a:p>
            <a:r>
              <a:rPr lang="zh-CN" altLang="zh-CN" dirty="0"/>
              <a:t>一致的网络设备名以双字符前缀开始：</a:t>
            </a:r>
          </a:p>
          <a:p>
            <a:pPr lvl="1"/>
            <a:r>
              <a:rPr lang="en-US" altLang="zh-CN" b="1" dirty="0" err="1"/>
              <a:t>en</a:t>
            </a:r>
            <a:r>
              <a:rPr lang="zh-CN" altLang="zh-CN" dirty="0"/>
              <a:t>：表示以太网设备（</a:t>
            </a:r>
            <a:r>
              <a:rPr lang="en-US" altLang="zh-CN" b="1" dirty="0" err="1"/>
              <a:t>E</a:t>
            </a:r>
            <a:r>
              <a:rPr lang="en-US" altLang="zh-CN" dirty="0" err="1"/>
              <a:t>ther</a:t>
            </a:r>
            <a:r>
              <a:rPr lang="en-US" altLang="zh-CN" b="1" dirty="0" err="1"/>
              <a:t>N</a:t>
            </a:r>
            <a:r>
              <a:rPr lang="en-US" altLang="zh-CN" dirty="0" err="1"/>
              <a:t>et</a:t>
            </a:r>
            <a:r>
              <a:rPr lang="zh-CN" altLang="zh-CN" dirty="0"/>
              <a:t>）</a:t>
            </a:r>
          </a:p>
          <a:p>
            <a:pPr lvl="1"/>
            <a:r>
              <a:rPr lang="en-US" altLang="zh-CN" b="1" dirty="0" err="1"/>
              <a:t>wl</a:t>
            </a:r>
            <a:r>
              <a:rPr lang="zh-CN" altLang="zh-CN" dirty="0"/>
              <a:t>：表示无线局域网设备（</a:t>
            </a:r>
            <a:r>
              <a:rPr lang="en-US" altLang="zh-CN" b="1" dirty="0"/>
              <a:t>W</a:t>
            </a:r>
            <a:r>
              <a:rPr lang="en-US" altLang="zh-CN" dirty="0"/>
              <a:t>ireless </a:t>
            </a:r>
            <a:r>
              <a:rPr lang="en-US" altLang="zh-CN" b="1" dirty="0"/>
              <a:t>L</a:t>
            </a:r>
            <a:r>
              <a:rPr lang="en-US" altLang="zh-CN" dirty="0"/>
              <a:t>AN</a:t>
            </a:r>
            <a:r>
              <a:rPr lang="zh-CN" altLang="zh-CN" dirty="0"/>
              <a:t>）</a:t>
            </a:r>
          </a:p>
          <a:p>
            <a:pPr lvl="1"/>
            <a:r>
              <a:rPr lang="en-US" altLang="zh-CN" b="1" dirty="0" err="1"/>
              <a:t>ww</a:t>
            </a:r>
            <a:r>
              <a:rPr lang="zh-CN" altLang="zh-CN" dirty="0"/>
              <a:t>：表示无线广域网设备（</a:t>
            </a:r>
            <a:r>
              <a:rPr lang="en-US" altLang="zh-CN" b="1" dirty="0"/>
              <a:t>W</a:t>
            </a:r>
            <a:r>
              <a:rPr lang="en-US" altLang="zh-CN" dirty="0"/>
              <a:t>ireless </a:t>
            </a:r>
            <a:r>
              <a:rPr lang="en-US" altLang="zh-CN" b="1" dirty="0"/>
              <a:t>W</a:t>
            </a:r>
            <a:r>
              <a:rPr lang="en-US" altLang="zh-CN" dirty="0"/>
              <a:t>AN</a:t>
            </a:r>
            <a:r>
              <a:rPr lang="zh-CN" altLang="zh-CN" dirty="0"/>
              <a:t>）</a:t>
            </a:r>
          </a:p>
          <a:p>
            <a:r>
              <a:rPr lang="zh-CN" altLang="zh-CN" dirty="0"/>
              <a:t>随后的第三个字符用于区分不同的硬件类型：</a:t>
            </a:r>
          </a:p>
          <a:p>
            <a:pPr lvl="1"/>
            <a:r>
              <a:rPr lang="en-US" altLang="zh-CN" b="1" dirty="0"/>
              <a:t>o</a:t>
            </a:r>
            <a:r>
              <a:rPr lang="zh-CN" altLang="zh-CN" dirty="0"/>
              <a:t>：表示主板板载设备（</a:t>
            </a:r>
            <a:r>
              <a:rPr lang="en-US" altLang="zh-CN" b="1" dirty="0"/>
              <a:t>O</a:t>
            </a:r>
            <a:r>
              <a:rPr lang="en-US" altLang="zh-CN" dirty="0"/>
              <a:t>nboard device</a:t>
            </a:r>
            <a:r>
              <a:rPr lang="zh-CN" altLang="zh-CN" dirty="0"/>
              <a:t>）</a:t>
            </a:r>
          </a:p>
          <a:p>
            <a:pPr lvl="1"/>
            <a:r>
              <a:rPr lang="en-US" altLang="zh-CN" b="1" dirty="0"/>
              <a:t>s</a:t>
            </a:r>
            <a:r>
              <a:rPr lang="zh-CN" altLang="zh-CN" dirty="0"/>
              <a:t>：表示热插拔插槽上的设备（</a:t>
            </a:r>
            <a:r>
              <a:rPr lang="en-US" altLang="zh-CN" dirty="0"/>
              <a:t>hot-plug </a:t>
            </a:r>
            <a:r>
              <a:rPr lang="en-US" altLang="zh-CN" b="1" dirty="0"/>
              <a:t>S</a:t>
            </a:r>
            <a:r>
              <a:rPr lang="en-US" altLang="zh-CN" dirty="0"/>
              <a:t>lot</a:t>
            </a:r>
            <a:r>
              <a:rPr lang="zh-CN" altLang="zh-CN" dirty="0"/>
              <a:t>）</a:t>
            </a:r>
          </a:p>
          <a:p>
            <a:pPr lvl="1"/>
            <a:r>
              <a:rPr lang="en-US" altLang="zh-CN" b="1" dirty="0"/>
              <a:t>p</a:t>
            </a:r>
            <a:r>
              <a:rPr lang="zh-CN" altLang="zh-CN" dirty="0"/>
              <a:t>：表示</a:t>
            </a:r>
            <a:r>
              <a:rPr lang="en-US" altLang="zh-CN" dirty="0"/>
              <a:t>PCI</a:t>
            </a:r>
            <a:r>
              <a:rPr lang="zh-CN" altLang="zh-CN" dirty="0"/>
              <a:t>总线或</a:t>
            </a:r>
            <a:r>
              <a:rPr lang="en-US" altLang="zh-CN" dirty="0"/>
              <a:t>USB</a:t>
            </a:r>
            <a:r>
              <a:rPr lang="zh-CN" altLang="zh-CN" dirty="0"/>
              <a:t>接口上的设备（</a:t>
            </a:r>
            <a:r>
              <a:rPr lang="en-US" altLang="zh-CN" b="1" dirty="0"/>
              <a:t>P</a:t>
            </a:r>
            <a:r>
              <a:rPr lang="en-US" altLang="zh-CN" dirty="0"/>
              <a:t>CI device</a:t>
            </a:r>
            <a:r>
              <a:rPr lang="zh-CN" altLang="zh-CN" dirty="0"/>
              <a:t>）</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a:t>
            </a:fld>
            <a:endParaRPr lang="en-US" altLang="zh-CN" dirty="0"/>
          </a:p>
        </p:txBody>
      </p:sp>
    </p:spTree>
    <p:extLst>
      <p:ext uri="{BB962C8B-B14F-4D97-AF65-F5344CB8AC3E}">
        <p14:creationId xmlns="" xmlns:p14="http://schemas.microsoft.com/office/powerpoint/2010/main" val="263586877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RPM</a:t>
            </a:r>
            <a:r>
              <a:rPr lang="zh-CN" altLang="en-US" dirty="0" smtClean="0"/>
              <a:t>的优点</a:t>
            </a:r>
            <a:endParaRPr lang="zh-CN" altLang="en-US" dirty="0"/>
          </a:p>
        </p:txBody>
      </p:sp>
      <p:sp>
        <p:nvSpPr>
          <p:cNvPr id="3" name="内容占位符 2"/>
          <p:cNvSpPr>
            <a:spLocks noGrp="1"/>
          </p:cNvSpPr>
          <p:nvPr>
            <p:ph idx="1"/>
          </p:nvPr>
        </p:nvSpPr>
        <p:spPr/>
        <p:txBody>
          <a:bodyPr/>
          <a:lstStyle/>
          <a:p>
            <a:r>
              <a:rPr lang="zh-CN" altLang="en-US" dirty="0" smtClean="0"/>
              <a:t>易于安装、升级便利</a:t>
            </a:r>
          </a:p>
          <a:p>
            <a:r>
              <a:rPr lang="zh-CN" altLang="en-US" dirty="0" smtClean="0"/>
              <a:t>丰富的软件包查询功能</a:t>
            </a:r>
          </a:p>
          <a:p>
            <a:r>
              <a:rPr lang="zh-CN" altLang="en-US" dirty="0" smtClean="0"/>
              <a:t>软件包内容校验功能</a:t>
            </a:r>
          </a:p>
          <a:p>
            <a:r>
              <a:rPr lang="zh-CN" altLang="en-US" dirty="0" smtClean="0"/>
              <a:t>支持多种硬件平台</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90</a:t>
            </a:fld>
            <a:endParaRPr lang="en-US" altLang="zh-CN"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RPM</a:t>
            </a:r>
            <a:r>
              <a:rPr lang="zh-CN" altLang="en-US" dirty="0" smtClean="0"/>
              <a:t>的五大功能</a:t>
            </a:r>
            <a:endParaRPr lang="zh-CN" altLang="en-US" dirty="0"/>
          </a:p>
        </p:txBody>
      </p:sp>
      <p:sp>
        <p:nvSpPr>
          <p:cNvPr id="3" name="内容占位符 2"/>
          <p:cNvSpPr>
            <a:spLocks noGrp="1"/>
          </p:cNvSpPr>
          <p:nvPr>
            <p:ph idx="1"/>
          </p:nvPr>
        </p:nvSpPr>
        <p:spPr/>
        <p:txBody>
          <a:bodyPr/>
          <a:lstStyle/>
          <a:p>
            <a:r>
              <a:rPr lang="zh-CN" altLang="en-US" dirty="0" smtClean="0"/>
              <a:t>安装</a:t>
            </a:r>
            <a:r>
              <a:rPr lang="en-US" altLang="zh-CN" dirty="0" smtClean="0"/>
              <a:t>——</a:t>
            </a:r>
            <a:r>
              <a:rPr lang="zh-CN" altLang="en-US" dirty="0" smtClean="0"/>
              <a:t>将软件从包中解出来，并安装到硬盘。</a:t>
            </a:r>
          </a:p>
          <a:p>
            <a:r>
              <a:rPr lang="zh-CN" altLang="en-US" dirty="0" smtClean="0"/>
              <a:t>卸载</a:t>
            </a:r>
            <a:r>
              <a:rPr lang="en-US" altLang="zh-CN" dirty="0" smtClean="0"/>
              <a:t>——</a:t>
            </a:r>
            <a:r>
              <a:rPr lang="zh-CN" altLang="en-US" dirty="0" smtClean="0"/>
              <a:t>将软件从硬盘清除。</a:t>
            </a:r>
          </a:p>
          <a:p>
            <a:r>
              <a:rPr lang="zh-CN" altLang="en-US" dirty="0" smtClean="0"/>
              <a:t>升级</a:t>
            </a:r>
            <a:r>
              <a:rPr lang="en-US" altLang="zh-CN" dirty="0" smtClean="0"/>
              <a:t>——</a:t>
            </a:r>
            <a:r>
              <a:rPr lang="zh-CN" altLang="en-US" dirty="0" smtClean="0"/>
              <a:t>替换软件的旧版本。</a:t>
            </a:r>
          </a:p>
          <a:p>
            <a:r>
              <a:rPr lang="zh-CN" altLang="en-US" dirty="0" smtClean="0"/>
              <a:t>查询</a:t>
            </a:r>
            <a:r>
              <a:rPr lang="en-US" altLang="zh-CN" dirty="0" smtClean="0"/>
              <a:t>——</a:t>
            </a:r>
            <a:r>
              <a:rPr lang="zh-CN" altLang="en-US" dirty="0" smtClean="0"/>
              <a:t>查询软件包的信息。</a:t>
            </a:r>
          </a:p>
          <a:p>
            <a:r>
              <a:rPr lang="zh-CN" altLang="en-US" dirty="0" smtClean="0"/>
              <a:t>验证</a:t>
            </a:r>
            <a:r>
              <a:rPr lang="en-US" altLang="zh-CN" dirty="0" smtClean="0"/>
              <a:t>——</a:t>
            </a:r>
            <a:r>
              <a:rPr lang="zh-CN" altLang="en-US" dirty="0" smtClean="0"/>
              <a:t>检验系统中的软件与包中软件的区别。</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91</a:t>
            </a:fld>
            <a:endParaRPr lang="en-US" altLang="zh-CN"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RPM </a:t>
            </a:r>
            <a:r>
              <a:rPr lang="zh-CN" altLang="en-US" dirty="0" smtClean="0"/>
              <a:t>组件</a:t>
            </a:r>
            <a:endParaRPr lang="zh-CN" altLang="en-US" dirty="0"/>
          </a:p>
        </p:txBody>
      </p:sp>
      <p:sp>
        <p:nvSpPr>
          <p:cNvPr id="3" name="内容占位符 2"/>
          <p:cNvSpPr>
            <a:spLocks noGrp="1"/>
          </p:cNvSpPr>
          <p:nvPr>
            <p:ph idx="1"/>
          </p:nvPr>
        </p:nvSpPr>
        <p:spPr/>
        <p:txBody>
          <a:bodyPr/>
          <a:lstStyle/>
          <a:p>
            <a:r>
              <a:rPr lang="zh-CN" altLang="en-US" dirty="0" smtClean="0"/>
              <a:t>本地数据库 </a:t>
            </a:r>
          </a:p>
          <a:p>
            <a:r>
              <a:rPr lang="en-US" altLang="zh-CN" dirty="0" smtClean="0"/>
              <a:t>rpm</a:t>
            </a:r>
            <a:r>
              <a:rPr lang="zh-CN" altLang="en-US" dirty="0" smtClean="0"/>
              <a:t>及其相关的可执行文件 </a:t>
            </a:r>
          </a:p>
          <a:p>
            <a:r>
              <a:rPr lang="en-US" altLang="zh-CN" dirty="0" smtClean="0"/>
              <a:t>RPM </a:t>
            </a:r>
            <a:r>
              <a:rPr lang="zh-CN" altLang="en-US" dirty="0" smtClean="0"/>
              <a:t>前端工具，如 </a:t>
            </a:r>
            <a:r>
              <a:rPr lang="en-US" altLang="zh-CN" dirty="0" smtClean="0"/>
              <a:t>yum </a:t>
            </a:r>
          </a:p>
          <a:p>
            <a:r>
              <a:rPr lang="zh-CN" altLang="en-US" dirty="0" smtClean="0"/>
              <a:t>软件包文件</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92</a:t>
            </a:fld>
            <a:endParaRPr lang="en-US" altLang="zh-CN"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RPM</a:t>
            </a:r>
            <a:r>
              <a:rPr lang="zh-CN" altLang="en-US" dirty="0" smtClean="0"/>
              <a:t>包的名称格式</a:t>
            </a:r>
            <a:endParaRPr lang="zh-CN" altLang="en-US" dirty="0"/>
          </a:p>
        </p:txBody>
      </p:sp>
      <p:sp>
        <p:nvSpPr>
          <p:cNvPr id="3" name="内容占位符 2"/>
          <p:cNvSpPr>
            <a:spLocks noGrp="1"/>
          </p:cNvSpPr>
          <p:nvPr>
            <p:ph idx="1"/>
          </p:nvPr>
        </p:nvSpPr>
        <p:spPr>
          <a:xfrm>
            <a:off x="467544" y="2276872"/>
            <a:ext cx="8229600" cy="3816424"/>
          </a:xfrm>
        </p:spPr>
        <p:txBody>
          <a:bodyPr/>
          <a:lstStyle/>
          <a:p>
            <a:r>
              <a:rPr lang="en-US" altLang="zh-CN" sz="2800" dirty="0" smtClean="0">
                <a:solidFill>
                  <a:srgbClr val="C00000"/>
                </a:solidFill>
              </a:rPr>
              <a:t>name</a:t>
            </a:r>
            <a:r>
              <a:rPr lang="zh-CN" altLang="en-US" sz="2800" dirty="0" smtClean="0"/>
              <a:t>：软件的名称</a:t>
            </a:r>
            <a:endParaRPr lang="en-US" altLang="zh-CN" sz="2800" dirty="0" smtClean="0"/>
          </a:p>
          <a:p>
            <a:r>
              <a:rPr lang="en-US" altLang="zh-CN" sz="2800" dirty="0" smtClean="0">
                <a:solidFill>
                  <a:srgbClr val="0070C0"/>
                </a:solidFill>
              </a:rPr>
              <a:t>version</a:t>
            </a:r>
            <a:r>
              <a:rPr lang="zh-CN" altLang="en-US" sz="2800" dirty="0" smtClean="0"/>
              <a:t>：软件的版本号</a:t>
            </a:r>
            <a:endParaRPr lang="en-US" altLang="zh-CN" sz="2800" dirty="0" smtClean="0"/>
          </a:p>
          <a:p>
            <a:r>
              <a:rPr lang="en-US" altLang="zh-CN" sz="2800" dirty="0" smtClean="0">
                <a:solidFill>
                  <a:schemeClr val="accent6">
                    <a:lumMod val="75000"/>
                  </a:schemeClr>
                </a:solidFill>
              </a:rPr>
              <a:t>type</a:t>
            </a:r>
            <a:r>
              <a:rPr lang="zh-CN" altLang="en-US" sz="2800" dirty="0" smtClean="0"/>
              <a:t>：包的类型</a:t>
            </a:r>
            <a:endParaRPr lang="en-US" altLang="zh-CN" sz="2800" dirty="0" smtClean="0"/>
          </a:p>
          <a:p>
            <a:pPr lvl="1"/>
            <a:r>
              <a:rPr lang="en-US" altLang="zh-CN" sz="2400" dirty="0" err="1" smtClean="0"/>
              <a:t>i</a:t>
            </a:r>
            <a:r>
              <a:rPr lang="en-US" altLang="zh-CN" sz="2400" dirty="0" smtClean="0"/>
              <a:t>[3456]86</a:t>
            </a:r>
            <a:r>
              <a:rPr lang="zh-CN" altLang="en-US" sz="2400" dirty="0" smtClean="0"/>
              <a:t>：在</a:t>
            </a:r>
            <a:r>
              <a:rPr lang="en-US" altLang="zh-CN" sz="2400" dirty="0" smtClean="0"/>
              <a:t>Intel x86</a:t>
            </a:r>
            <a:r>
              <a:rPr lang="zh-CN" altLang="en-US" sz="2400" dirty="0" smtClean="0"/>
              <a:t>计算机平台上编译的</a:t>
            </a:r>
          </a:p>
          <a:p>
            <a:pPr lvl="1"/>
            <a:r>
              <a:rPr lang="en-US" altLang="zh-CN" sz="2400" dirty="0" smtClean="0"/>
              <a:t>x86_64</a:t>
            </a:r>
            <a:r>
              <a:rPr lang="zh-CN" altLang="en-US" sz="2400" dirty="0" smtClean="0"/>
              <a:t>：在</a:t>
            </a:r>
            <a:r>
              <a:rPr lang="en-US" altLang="zh-CN" sz="2400" dirty="0" smtClean="0"/>
              <a:t>Intel x86_64</a:t>
            </a:r>
            <a:r>
              <a:rPr lang="zh-CN" altLang="en-US" sz="2400" dirty="0" smtClean="0"/>
              <a:t>计算机平台上编译的</a:t>
            </a:r>
          </a:p>
          <a:p>
            <a:pPr lvl="1"/>
            <a:r>
              <a:rPr lang="en-US" altLang="zh-CN" sz="2400" dirty="0" err="1" smtClean="0"/>
              <a:t>sparc</a:t>
            </a:r>
            <a:r>
              <a:rPr lang="en-US" altLang="zh-CN" sz="2400" dirty="0" smtClean="0"/>
              <a:t>/ alpha </a:t>
            </a:r>
            <a:r>
              <a:rPr lang="zh-CN" altLang="en-US" sz="2400" dirty="0" smtClean="0"/>
              <a:t>：在</a:t>
            </a:r>
            <a:r>
              <a:rPr lang="en-US" altLang="zh-CN" sz="2400" dirty="0" err="1" smtClean="0"/>
              <a:t>sparc</a:t>
            </a:r>
            <a:r>
              <a:rPr lang="en-US" altLang="zh-CN" sz="2400" dirty="0" smtClean="0"/>
              <a:t> / alpha</a:t>
            </a:r>
            <a:r>
              <a:rPr lang="zh-CN" altLang="en-US" sz="2400" dirty="0" smtClean="0"/>
              <a:t>计算机平台上编译的</a:t>
            </a:r>
          </a:p>
          <a:p>
            <a:pPr lvl="1"/>
            <a:r>
              <a:rPr lang="en-US" altLang="zh-CN" sz="2400" dirty="0" err="1" smtClean="0"/>
              <a:t>src</a:t>
            </a:r>
            <a:r>
              <a:rPr lang="zh-CN" altLang="en-US" sz="2400" dirty="0" smtClean="0"/>
              <a:t>：软件源代码</a:t>
            </a:r>
            <a:endParaRPr lang="en-US" altLang="zh-CN" sz="2400" dirty="0" smtClean="0"/>
          </a:p>
          <a:p>
            <a:r>
              <a:rPr lang="en-US" altLang="zh-CN" sz="2800" b="1" dirty="0" smtClean="0"/>
              <a:t>rpm</a:t>
            </a:r>
            <a:r>
              <a:rPr lang="zh-CN" altLang="en-US" sz="2800" dirty="0" smtClean="0"/>
              <a:t>：</a:t>
            </a:r>
            <a:r>
              <a:rPr lang="zh-CN" altLang="en-US" sz="2800" b="1" dirty="0" smtClean="0"/>
              <a:t>文件扩展名</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93</a:t>
            </a:fld>
            <a:endParaRPr lang="en-US" altLang="zh-CN" dirty="0"/>
          </a:p>
        </p:txBody>
      </p:sp>
      <p:sp>
        <p:nvSpPr>
          <p:cNvPr id="8" name="TextBox 7"/>
          <p:cNvSpPr txBox="1"/>
          <p:nvPr/>
        </p:nvSpPr>
        <p:spPr>
          <a:xfrm>
            <a:off x="899592" y="1124745"/>
            <a:ext cx="7488832" cy="107721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0" lvl="1"/>
            <a:r>
              <a:rPr lang="en-US" altLang="zh-CN" sz="3200" dirty="0" smtClean="0">
                <a:solidFill>
                  <a:srgbClr val="C00000"/>
                </a:solidFill>
              </a:rPr>
              <a:t>       name</a:t>
            </a:r>
            <a:r>
              <a:rPr lang="en-US" altLang="zh-CN" sz="3200" dirty="0" smtClean="0"/>
              <a:t>-</a:t>
            </a:r>
            <a:r>
              <a:rPr lang="en-US" altLang="zh-CN" sz="3200" dirty="0" err="1" smtClean="0">
                <a:solidFill>
                  <a:srgbClr val="0070C0"/>
                </a:solidFill>
              </a:rPr>
              <a:t>version</a:t>
            </a:r>
            <a:r>
              <a:rPr lang="en-US" altLang="zh-CN" sz="3200" dirty="0" err="1" smtClean="0"/>
              <a:t>.</a:t>
            </a:r>
            <a:r>
              <a:rPr lang="en-US" altLang="zh-CN" sz="3200" dirty="0" err="1" smtClean="0">
                <a:solidFill>
                  <a:schemeClr val="accent6">
                    <a:lumMod val="75000"/>
                  </a:schemeClr>
                </a:solidFill>
              </a:rPr>
              <a:t>type</a:t>
            </a:r>
            <a:r>
              <a:rPr lang="en-US" altLang="zh-CN" sz="3200" dirty="0" err="1" smtClean="0"/>
              <a:t>.</a:t>
            </a:r>
            <a:r>
              <a:rPr lang="en-US" altLang="zh-CN" sz="3200" b="1" dirty="0" err="1" smtClean="0"/>
              <a:t>rpm</a:t>
            </a:r>
            <a:endParaRPr lang="en-US" altLang="zh-CN" sz="3200" b="1" dirty="0" smtClean="0"/>
          </a:p>
          <a:p>
            <a:pPr marL="0" lvl="1"/>
            <a:r>
              <a:rPr lang="zh-CN" altLang="en-US" sz="3200" dirty="0" smtClean="0"/>
              <a:t>如：</a:t>
            </a:r>
            <a:r>
              <a:rPr lang="en-US" altLang="zh-CN" sz="3200" dirty="0" smtClean="0">
                <a:solidFill>
                  <a:srgbClr val="C00000"/>
                </a:solidFill>
              </a:rPr>
              <a:t>zsh</a:t>
            </a:r>
            <a:r>
              <a:rPr lang="en-US" altLang="zh-CN" sz="3200" dirty="0" smtClean="0"/>
              <a:t>-</a:t>
            </a:r>
            <a:r>
              <a:rPr lang="en-US" altLang="zh-CN" sz="3200" dirty="0" smtClean="0">
                <a:solidFill>
                  <a:srgbClr val="0070C0"/>
                </a:solidFill>
              </a:rPr>
              <a:t>3.0.5-15</a:t>
            </a:r>
            <a:r>
              <a:rPr lang="en-US" altLang="zh-CN" sz="3200" dirty="0" smtClean="0"/>
              <a:t>.{</a:t>
            </a:r>
            <a:r>
              <a:rPr lang="en-US" altLang="zh-CN" sz="3200" dirty="0" smtClean="0">
                <a:solidFill>
                  <a:schemeClr val="accent6">
                    <a:lumMod val="75000"/>
                  </a:schemeClr>
                </a:solidFill>
              </a:rPr>
              <a:t>i386</a:t>
            </a:r>
            <a:r>
              <a:rPr lang="en-US" altLang="zh-CN" sz="3200" dirty="0" smtClean="0"/>
              <a:t>,</a:t>
            </a:r>
            <a:r>
              <a:rPr lang="en-US" altLang="zh-CN" sz="3200" dirty="0" smtClean="0">
                <a:solidFill>
                  <a:schemeClr val="accent6">
                    <a:lumMod val="75000"/>
                  </a:schemeClr>
                </a:solidFill>
              </a:rPr>
              <a:t>x86_64</a:t>
            </a:r>
            <a:r>
              <a:rPr lang="en-US" altLang="zh-CN" sz="3200" dirty="0" smtClean="0"/>
              <a:t>,</a:t>
            </a:r>
            <a:r>
              <a:rPr lang="en-US" altLang="zh-CN" sz="3200" dirty="0" smtClean="0">
                <a:solidFill>
                  <a:schemeClr val="accent6">
                    <a:lumMod val="75000"/>
                  </a:schemeClr>
                </a:solidFill>
              </a:rPr>
              <a:t>src</a:t>
            </a:r>
            <a:r>
              <a:rPr lang="en-US" altLang="zh-CN" sz="3200" dirty="0" smtClean="0"/>
              <a:t>}.rpm</a:t>
            </a:r>
            <a:endParaRPr lang="zh-CN" altLang="en-US"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获得</a:t>
            </a:r>
            <a:r>
              <a:rPr lang="en-US" altLang="zh-CN" dirty="0" smtClean="0"/>
              <a:t>RPM</a:t>
            </a:r>
            <a:r>
              <a:rPr lang="zh-CN" altLang="en-US" dirty="0" smtClean="0"/>
              <a:t>包</a:t>
            </a:r>
            <a:endParaRPr lang="zh-CN" altLang="en-US" dirty="0"/>
          </a:p>
        </p:txBody>
      </p:sp>
      <p:sp>
        <p:nvSpPr>
          <p:cNvPr id="3" name="内容占位符 2"/>
          <p:cNvSpPr>
            <a:spLocks noGrp="1"/>
          </p:cNvSpPr>
          <p:nvPr>
            <p:ph idx="1"/>
          </p:nvPr>
        </p:nvSpPr>
        <p:spPr/>
        <p:txBody>
          <a:bodyPr/>
          <a:lstStyle/>
          <a:p>
            <a:r>
              <a:rPr lang="zh-CN" altLang="en-US" dirty="0" smtClean="0"/>
              <a:t>从发行套件的</a:t>
            </a:r>
            <a:r>
              <a:rPr lang="en-US" altLang="zh-CN" dirty="0" smtClean="0"/>
              <a:t>CD</a:t>
            </a:r>
            <a:r>
              <a:rPr lang="zh-CN" altLang="en-US" dirty="0" smtClean="0"/>
              <a:t>中查找</a:t>
            </a:r>
          </a:p>
          <a:p>
            <a:r>
              <a:rPr lang="zh-CN" altLang="en-US" dirty="0" smtClean="0"/>
              <a:t>从软件的主站点查找下载</a:t>
            </a:r>
          </a:p>
          <a:p>
            <a:r>
              <a:rPr lang="zh-CN" altLang="en-US" dirty="0" smtClean="0"/>
              <a:t>从</a:t>
            </a:r>
            <a:r>
              <a:rPr lang="en-US" altLang="zh-CN" dirty="0" smtClean="0"/>
              <a:t>http://www.rpmfind.net</a:t>
            </a:r>
            <a:r>
              <a:rPr lang="zh-CN" altLang="en-US" dirty="0" smtClean="0"/>
              <a:t>查找下载</a:t>
            </a:r>
          </a:p>
          <a:p>
            <a:r>
              <a:rPr lang="zh-CN" altLang="en-US" dirty="0" smtClean="0"/>
              <a:t>从</a:t>
            </a:r>
            <a:r>
              <a:rPr lang="en-US" altLang="zh-CN" dirty="0" smtClean="0"/>
              <a:t>http://atrpms.net/</a:t>
            </a:r>
            <a:r>
              <a:rPr lang="zh-CN" altLang="en-US" dirty="0" smtClean="0"/>
              <a:t>查找下载</a:t>
            </a:r>
          </a:p>
          <a:p>
            <a:r>
              <a:rPr lang="zh-CN" altLang="en-US" dirty="0" smtClean="0"/>
              <a:t>从</a:t>
            </a:r>
            <a:r>
              <a:rPr lang="en-US" altLang="zh-CN" dirty="0" smtClean="0"/>
              <a:t>http://rpm.pbone.net/</a:t>
            </a:r>
            <a:r>
              <a:rPr lang="zh-CN" altLang="en-US" dirty="0" smtClean="0"/>
              <a:t>查找下载</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94</a:t>
            </a:fld>
            <a:endParaRPr lang="en-US" altLang="zh-CN"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安装、升级和删除软件</a:t>
            </a:r>
            <a:endParaRPr lang="zh-CN" altLang="en-US" dirty="0"/>
          </a:p>
        </p:txBody>
      </p:sp>
      <p:sp>
        <p:nvSpPr>
          <p:cNvPr id="3" name="内容占位符 2"/>
          <p:cNvSpPr>
            <a:spLocks noGrp="1"/>
          </p:cNvSpPr>
          <p:nvPr>
            <p:ph idx="1"/>
          </p:nvPr>
        </p:nvSpPr>
        <p:spPr>
          <a:xfrm>
            <a:off x="457200" y="3140968"/>
            <a:ext cx="8229600" cy="2989957"/>
          </a:xfrm>
        </p:spPr>
        <p:txBody>
          <a:bodyPr/>
          <a:lstStyle/>
          <a:p>
            <a:r>
              <a:rPr lang="zh-CN" altLang="en-US" dirty="0" smtClean="0"/>
              <a:t>输出选项：</a:t>
            </a:r>
          </a:p>
          <a:p>
            <a:pPr lvl="1"/>
            <a:r>
              <a:rPr lang="en-US" altLang="zh-CN" dirty="0" smtClean="0"/>
              <a:t>-v</a:t>
            </a:r>
            <a:r>
              <a:rPr lang="zh-CN" altLang="en-US" dirty="0" smtClean="0"/>
              <a:t>：安装时显示软件名称</a:t>
            </a:r>
          </a:p>
          <a:p>
            <a:pPr lvl="1"/>
            <a:r>
              <a:rPr lang="en-US" altLang="zh-CN" dirty="0" smtClean="0"/>
              <a:t>-h</a:t>
            </a:r>
            <a:r>
              <a:rPr lang="zh-CN" altLang="en-US" dirty="0" smtClean="0"/>
              <a:t>：使用“</a:t>
            </a:r>
            <a:r>
              <a:rPr lang="en-US" altLang="zh-CN" dirty="0" smtClean="0"/>
              <a:t>#”</a:t>
            </a:r>
            <a:r>
              <a:rPr lang="zh-CN" altLang="en-US" dirty="0" smtClean="0"/>
              <a:t>显示进度</a:t>
            </a:r>
          </a:p>
          <a:p>
            <a:r>
              <a:rPr lang="en-US" altLang="zh-CN" dirty="0" err="1" smtClean="0"/>
              <a:t>rpmfile</a:t>
            </a:r>
            <a:r>
              <a:rPr lang="en-US" altLang="zh-CN" dirty="0" smtClean="0"/>
              <a:t> </a:t>
            </a:r>
            <a:r>
              <a:rPr lang="zh-CN" altLang="en-US" dirty="0" smtClean="0"/>
              <a:t>的</a:t>
            </a:r>
            <a:r>
              <a:rPr lang="en-US" altLang="zh-CN" dirty="0" smtClean="0"/>
              <a:t>URL</a:t>
            </a:r>
            <a:r>
              <a:rPr lang="zh-CN" altLang="en-US" dirty="0" smtClean="0"/>
              <a:t>支持</a:t>
            </a:r>
          </a:p>
          <a:p>
            <a:pPr lvl="1"/>
            <a:r>
              <a:rPr lang="en-US" altLang="zh-CN" dirty="0" smtClean="0"/>
              <a:t>ftp://</a:t>
            </a:r>
          </a:p>
          <a:p>
            <a:pPr lvl="1"/>
            <a:r>
              <a:rPr lang="en-US" altLang="zh-CN" dirty="0" smtClean="0"/>
              <a:t>http://</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95</a:t>
            </a:fld>
            <a:endParaRPr lang="en-US" altLang="zh-CN" dirty="0"/>
          </a:p>
        </p:txBody>
      </p:sp>
      <p:sp>
        <p:nvSpPr>
          <p:cNvPr id="7" name="TextBox 6"/>
          <p:cNvSpPr txBox="1"/>
          <p:nvPr/>
        </p:nvSpPr>
        <p:spPr>
          <a:xfrm>
            <a:off x="899592" y="1196752"/>
            <a:ext cx="7416824" cy="181588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800" b="1" dirty="0" smtClean="0"/>
              <a:t>安装</a:t>
            </a:r>
            <a:r>
              <a:rPr lang="zh-CN" altLang="en-US" sz="2800" dirty="0" smtClean="0"/>
              <a:t>：</a:t>
            </a:r>
            <a:r>
              <a:rPr lang="en-US" altLang="zh-CN" sz="2800" dirty="0" smtClean="0">
                <a:latin typeface="Microsoft Sans Serif" pitchFamily="34" charset="0"/>
                <a:cs typeface="Microsoft Sans Serif" pitchFamily="34" charset="0"/>
              </a:rPr>
              <a:t>rpm   </a:t>
            </a:r>
            <a:r>
              <a:rPr lang="en-US" altLang="zh-CN" sz="2800" dirty="0" smtClean="0">
                <a:solidFill>
                  <a:srgbClr val="C00000"/>
                </a:solidFill>
                <a:latin typeface="Microsoft Sans Serif" pitchFamily="34" charset="0"/>
                <a:cs typeface="Microsoft Sans Serif" pitchFamily="34" charset="0"/>
              </a:rPr>
              <a:t>-</a:t>
            </a:r>
            <a:r>
              <a:rPr lang="en-US" altLang="zh-CN" sz="2800" dirty="0" err="1" smtClean="0">
                <a:solidFill>
                  <a:srgbClr val="C00000"/>
                </a:solidFill>
                <a:latin typeface="Microsoft Sans Serif" pitchFamily="34" charset="0"/>
                <a:cs typeface="Microsoft Sans Serif" pitchFamily="34" charset="0"/>
              </a:rPr>
              <a:t>i</a:t>
            </a:r>
            <a:r>
              <a:rPr lang="en-US" altLang="zh-CN" sz="2800" dirty="0" smtClean="0">
                <a:solidFill>
                  <a:srgbClr val="C00000"/>
                </a:solidFill>
                <a:latin typeface="Microsoft Sans Serif" pitchFamily="34" charset="0"/>
                <a:cs typeface="Microsoft Sans Serif" pitchFamily="34" charset="0"/>
              </a:rPr>
              <a:t>|--install        </a:t>
            </a:r>
            <a:r>
              <a:rPr lang="en-US" altLang="zh-CN" sz="2800" dirty="0" smtClean="0">
                <a:latin typeface="Microsoft Sans Serif" pitchFamily="34" charset="0"/>
                <a:cs typeface="Microsoft Sans Serif" pitchFamily="34" charset="0"/>
              </a:rPr>
              <a:t>&lt;</a:t>
            </a:r>
            <a:r>
              <a:rPr lang="en-US" altLang="zh-CN" sz="2800" dirty="0" err="1" smtClean="0">
                <a:latin typeface="Microsoft Sans Serif" pitchFamily="34" charset="0"/>
                <a:cs typeface="Microsoft Sans Serif" pitchFamily="34" charset="0"/>
              </a:rPr>
              <a:t>rpmfile</a:t>
            </a:r>
            <a:r>
              <a:rPr lang="en-US" altLang="zh-CN" sz="2800" dirty="0" smtClean="0">
                <a:latin typeface="Microsoft Sans Serif" pitchFamily="34" charset="0"/>
                <a:cs typeface="Microsoft Sans Serif" pitchFamily="34" charset="0"/>
              </a:rPr>
              <a:t>&gt; … </a:t>
            </a:r>
          </a:p>
          <a:p>
            <a:r>
              <a:rPr lang="zh-CN" altLang="en-US" sz="2800" b="1" dirty="0" smtClean="0"/>
              <a:t>升级</a:t>
            </a:r>
            <a:r>
              <a:rPr lang="zh-CN" altLang="en-US" sz="2800" dirty="0" smtClean="0"/>
              <a:t>：</a:t>
            </a:r>
            <a:r>
              <a:rPr lang="en-US" altLang="zh-CN" sz="2800" dirty="0" smtClean="0">
                <a:latin typeface="Microsoft Sans Serif" pitchFamily="34" charset="0"/>
                <a:cs typeface="Microsoft Sans Serif" pitchFamily="34" charset="0"/>
              </a:rPr>
              <a:t>rpm   </a:t>
            </a:r>
            <a:r>
              <a:rPr lang="en-US" altLang="zh-CN" sz="2800" dirty="0" smtClean="0">
                <a:solidFill>
                  <a:srgbClr val="C00000"/>
                </a:solidFill>
                <a:latin typeface="Microsoft Sans Serif" pitchFamily="34" charset="0"/>
                <a:cs typeface="Microsoft Sans Serif" pitchFamily="34" charset="0"/>
              </a:rPr>
              <a:t>-U|--upgrade  </a:t>
            </a:r>
            <a:r>
              <a:rPr lang="en-US" altLang="zh-CN" sz="2800" dirty="0" smtClean="0">
                <a:latin typeface="Microsoft Sans Serif" pitchFamily="34" charset="0"/>
                <a:cs typeface="Microsoft Sans Serif" pitchFamily="34" charset="0"/>
              </a:rPr>
              <a:t>&lt;</a:t>
            </a:r>
            <a:r>
              <a:rPr lang="en-US" altLang="zh-CN" sz="2800" dirty="0" err="1" smtClean="0">
                <a:latin typeface="Microsoft Sans Serif" pitchFamily="34" charset="0"/>
                <a:cs typeface="Microsoft Sans Serif" pitchFamily="34" charset="0"/>
              </a:rPr>
              <a:t>rpmfile</a:t>
            </a:r>
            <a:r>
              <a:rPr lang="en-US" altLang="zh-CN" sz="2800" dirty="0" smtClean="0">
                <a:latin typeface="Microsoft Sans Serif" pitchFamily="34" charset="0"/>
                <a:cs typeface="Microsoft Sans Serif" pitchFamily="34" charset="0"/>
              </a:rPr>
              <a:t>&gt; … </a:t>
            </a:r>
          </a:p>
          <a:p>
            <a:r>
              <a:rPr lang="zh-CN" altLang="en-US" sz="2800" b="1" dirty="0" smtClean="0"/>
              <a:t>刷新</a:t>
            </a:r>
            <a:r>
              <a:rPr lang="zh-CN" altLang="en-US" sz="2800" dirty="0" smtClean="0"/>
              <a:t>：</a:t>
            </a:r>
            <a:r>
              <a:rPr lang="en-US" altLang="zh-CN" sz="2800" dirty="0" smtClean="0">
                <a:latin typeface="Microsoft Sans Serif" pitchFamily="34" charset="0"/>
                <a:cs typeface="Microsoft Sans Serif" pitchFamily="34" charset="0"/>
              </a:rPr>
              <a:t>rpm   </a:t>
            </a:r>
            <a:r>
              <a:rPr lang="en-US" altLang="zh-CN" sz="2800" dirty="0" smtClean="0">
                <a:solidFill>
                  <a:srgbClr val="C00000"/>
                </a:solidFill>
                <a:latin typeface="Microsoft Sans Serif" pitchFamily="34" charset="0"/>
                <a:cs typeface="Microsoft Sans Serif" pitchFamily="34" charset="0"/>
              </a:rPr>
              <a:t>-F|--freshen    </a:t>
            </a:r>
            <a:r>
              <a:rPr lang="en-US" altLang="zh-CN" sz="2800" dirty="0" smtClean="0">
                <a:latin typeface="Microsoft Sans Serif" pitchFamily="34" charset="0"/>
                <a:cs typeface="Microsoft Sans Serif" pitchFamily="34" charset="0"/>
              </a:rPr>
              <a:t>&lt;</a:t>
            </a:r>
            <a:r>
              <a:rPr lang="en-US" altLang="zh-CN" sz="2800" dirty="0" err="1" smtClean="0">
                <a:latin typeface="Microsoft Sans Serif" pitchFamily="34" charset="0"/>
                <a:cs typeface="Microsoft Sans Serif" pitchFamily="34" charset="0"/>
              </a:rPr>
              <a:t>rpmfile</a:t>
            </a:r>
            <a:r>
              <a:rPr lang="en-US" altLang="zh-CN" sz="2800" dirty="0" smtClean="0">
                <a:latin typeface="Microsoft Sans Serif" pitchFamily="34" charset="0"/>
                <a:cs typeface="Microsoft Sans Serif" pitchFamily="34" charset="0"/>
              </a:rPr>
              <a:t>&gt; … </a:t>
            </a:r>
          </a:p>
          <a:p>
            <a:r>
              <a:rPr lang="zh-CN" altLang="en-US" sz="2800" b="1" dirty="0" smtClean="0"/>
              <a:t>删除</a:t>
            </a:r>
            <a:r>
              <a:rPr lang="zh-CN" altLang="en-US" sz="2800" dirty="0" smtClean="0"/>
              <a:t>：</a:t>
            </a:r>
            <a:r>
              <a:rPr lang="en-US" altLang="zh-CN" sz="2800" dirty="0" smtClean="0">
                <a:latin typeface="Microsoft Sans Serif" pitchFamily="34" charset="0"/>
                <a:cs typeface="Microsoft Sans Serif" pitchFamily="34" charset="0"/>
              </a:rPr>
              <a:t>rpm   </a:t>
            </a:r>
            <a:r>
              <a:rPr lang="en-US" altLang="zh-CN" sz="2800" dirty="0" smtClean="0">
                <a:solidFill>
                  <a:srgbClr val="C00000"/>
                </a:solidFill>
                <a:latin typeface="Microsoft Sans Serif" pitchFamily="34" charset="0"/>
                <a:cs typeface="Microsoft Sans Serif" pitchFamily="34" charset="0"/>
              </a:rPr>
              <a:t>-e|--erase       </a:t>
            </a:r>
            <a:r>
              <a:rPr lang="en-US" altLang="zh-CN" sz="2800" dirty="0" smtClean="0">
                <a:latin typeface="Microsoft Sans Serif" pitchFamily="34" charset="0"/>
                <a:cs typeface="Microsoft Sans Serif" pitchFamily="34" charset="0"/>
              </a:rPr>
              <a:t>&lt;package&gt; …</a:t>
            </a:r>
            <a:endParaRPr lang="zh-CN" altLang="en-US" sz="2800" dirty="0" smtClean="0">
              <a:latin typeface="Microsoft Sans Serif" pitchFamily="34" charset="0"/>
              <a:cs typeface="Microsoft Sans Serif" pitchFamily="34" charset="0"/>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RPM</a:t>
            </a:r>
            <a:r>
              <a:rPr lang="zh-CN" altLang="en-US" dirty="0" smtClean="0"/>
              <a:t>的基本查询</a:t>
            </a:r>
            <a:endParaRPr lang="zh-CN" altLang="en-US" dirty="0"/>
          </a:p>
        </p:txBody>
      </p:sp>
      <p:sp>
        <p:nvSpPr>
          <p:cNvPr id="3" name="内容占位符 2"/>
          <p:cNvSpPr>
            <a:spLocks noGrp="1"/>
          </p:cNvSpPr>
          <p:nvPr>
            <p:ph idx="1"/>
          </p:nvPr>
        </p:nvSpPr>
        <p:spPr>
          <a:xfrm>
            <a:off x="457200" y="1268760"/>
            <a:ext cx="8229600" cy="4862165"/>
          </a:xfrm>
        </p:spPr>
        <p:txBody>
          <a:bodyPr/>
          <a:lstStyle/>
          <a:p>
            <a:r>
              <a:rPr lang="zh-CN" altLang="en-US" sz="2400" dirty="0" smtClean="0"/>
              <a:t>查询已安装的所有软件包</a:t>
            </a:r>
          </a:p>
          <a:p>
            <a:pPr lvl="1">
              <a:buNone/>
            </a:pPr>
            <a:r>
              <a:rPr lang="en-US" altLang="zh-CN" sz="2000" dirty="0" smtClean="0">
                <a:solidFill>
                  <a:schemeClr val="accent6">
                    <a:lumMod val="75000"/>
                  </a:schemeClr>
                </a:solidFill>
              </a:rPr>
              <a:t>rpm -</a:t>
            </a:r>
            <a:r>
              <a:rPr lang="en-US" altLang="zh-CN" sz="2000" dirty="0" err="1" smtClean="0">
                <a:solidFill>
                  <a:schemeClr val="accent6">
                    <a:lumMod val="75000"/>
                  </a:schemeClr>
                </a:solidFill>
              </a:rPr>
              <a:t>qa</a:t>
            </a:r>
            <a:endParaRPr lang="en-US" altLang="zh-CN" sz="2000" dirty="0" smtClean="0">
              <a:solidFill>
                <a:schemeClr val="accent6">
                  <a:lumMod val="75000"/>
                </a:schemeClr>
              </a:solidFill>
            </a:endParaRPr>
          </a:p>
          <a:p>
            <a:r>
              <a:rPr lang="zh-CN" altLang="en-US" sz="2400" dirty="0" smtClean="0"/>
              <a:t>查询软件包是否安装并查看软件包的版本</a:t>
            </a:r>
          </a:p>
          <a:p>
            <a:pPr lvl="1">
              <a:buNone/>
            </a:pPr>
            <a:r>
              <a:rPr lang="en-US" altLang="zh-CN" sz="2000" dirty="0" smtClean="0">
                <a:solidFill>
                  <a:schemeClr val="accent6">
                    <a:lumMod val="75000"/>
                  </a:schemeClr>
                </a:solidFill>
              </a:rPr>
              <a:t>rpm -q &lt;</a:t>
            </a:r>
            <a:r>
              <a:rPr lang="en-US" altLang="zh-CN" sz="2000" dirty="0" err="1" smtClean="0">
                <a:solidFill>
                  <a:schemeClr val="accent6">
                    <a:lumMod val="75000"/>
                  </a:schemeClr>
                </a:solidFill>
              </a:rPr>
              <a:t>package_name</a:t>
            </a:r>
            <a:r>
              <a:rPr lang="en-US" altLang="zh-CN" sz="2000" dirty="0" smtClean="0">
                <a:solidFill>
                  <a:schemeClr val="accent6">
                    <a:lumMod val="75000"/>
                  </a:schemeClr>
                </a:solidFill>
              </a:rPr>
              <a:t>&gt;</a:t>
            </a:r>
          </a:p>
          <a:p>
            <a:r>
              <a:rPr lang="zh-CN" altLang="en-US" sz="2400" dirty="0" smtClean="0"/>
              <a:t>查询软件包信息 </a:t>
            </a:r>
          </a:p>
          <a:p>
            <a:pPr lvl="1">
              <a:buNone/>
            </a:pPr>
            <a:r>
              <a:rPr lang="en-US" altLang="zh-CN" sz="2000" dirty="0" smtClean="0">
                <a:solidFill>
                  <a:schemeClr val="accent6">
                    <a:lumMod val="75000"/>
                  </a:schemeClr>
                </a:solidFill>
              </a:rPr>
              <a:t>rpm -</a:t>
            </a:r>
            <a:r>
              <a:rPr lang="en-US" altLang="zh-CN" sz="2000" dirty="0" err="1" smtClean="0">
                <a:solidFill>
                  <a:schemeClr val="accent6">
                    <a:lumMod val="75000"/>
                  </a:schemeClr>
                </a:solidFill>
              </a:rPr>
              <a:t>qi</a:t>
            </a:r>
            <a:r>
              <a:rPr lang="en-US" altLang="zh-CN" sz="2000" dirty="0" smtClean="0">
                <a:solidFill>
                  <a:schemeClr val="accent6">
                    <a:lumMod val="75000"/>
                  </a:schemeClr>
                </a:solidFill>
              </a:rPr>
              <a:t> &lt;</a:t>
            </a:r>
            <a:r>
              <a:rPr lang="en-US" altLang="zh-CN" sz="2000" dirty="0" err="1" smtClean="0">
                <a:solidFill>
                  <a:schemeClr val="accent6">
                    <a:lumMod val="75000"/>
                  </a:schemeClr>
                </a:solidFill>
              </a:rPr>
              <a:t>package_name</a:t>
            </a:r>
            <a:r>
              <a:rPr lang="en-US" altLang="zh-CN" sz="2000" dirty="0" smtClean="0">
                <a:solidFill>
                  <a:schemeClr val="accent6">
                    <a:lumMod val="75000"/>
                  </a:schemeClr>
                </a:solidFill>
              </a:rPr>
              <a:t>&gt;</a:t>
            </a:r>
          </a:p>
          <a:p>
            <a:pPr lvl="1">
              <a:buNone/>
            </a:pPr>
            <a:r>
              <a:rPr lang="en-US" altLang="zh-CN" sz="2000" dirty="0" smtClean="0">
                <a:solidFill>
                  <a:schemeClr val="accent6">
                    <a:lumMod val="75000"/>
                  </a:schemeClr>
                </a:solidFill>
              </a:rPr>
              <a:t>rpm -</a:t>
            </a:r>
            <a:r>
              <a:rPr lang="en-US" altLang="zh-CN" sz="2000" dirty="0" err="1" smtClean="0">
                <a:solidFill>
                  <a:schemeClr val="accent6">
                    <a:lumMod val="75000"/>
                  </a:schemeClr>
                </a:solidFill>
              </a:rPr>
              <a:t>qip</a:t>
            </a:r>
            <a:r>
              <a:rPr lang="en-US" altLang="zh-CN" sz="2000" dirty="0" smtClean="0">
                <a:solidFill>
                  <a:schemeClr val="accent6">
                    <a:lumMod val="75000"/>
                  </a:schemeClr>
                </a:solidFill>
              </a:rPr>
              <a:t> &lt;</a:t>
            </a:r>
            <a:r>
              <a:rPr lang="en-US" altLang="zh-CN" sz="2000" dirty="0" err="1" smtClean="0">
                <a:solidFill>
                  <a:schemeClr val="accent6">
                    <a:lumMod val="75000"/>
                  </a:schemeClr>
                </a:solidFill>
              </a:rPr>
              <a:t>package_file_path_name</a:t>
            </a:r>
            <a:r>
              <a:rPr lang="en-US" altLang="zh-CN" sz="2000" dirty="0" smtClean="0">
                <a:solidFill>
                  <a:schemeClr val="accent6">
                    <a:lumMod val="75000"/>
                  </a:schemeClr>
                </a:solidFill>
              </a:rPr>
              <a:t>&gt;</a:t>
            </a:r>
          </a:p>
          <a:p>
            <a:r>
              <a:rPr lang="zh-CN" altLang="en-US" sz="2400" dirty="0" smtClean="0"/>
              <a:t>查询软件包中所有文件的名称</a:t>
            </a:r>
          </a:p>
          <a:p>
            <a:pPr lvl="1">
              <a:buNone/>
            </a:pPr>
            <a:r>
              <a:rPr lang="en-US" altLang="zh-CN" sz="2000" dirty="0" smtClean="0">
                <a:solidFill>
                  <a:schemeClr val="accent6">
                    <a:lumMod val="75000"/>
                  </a:schemeClr>
                </a:solidFill>
              </a:rPr>
              <a:t>rpm -</a:t>
            </a:r>
            <a:r>
              <a:rPr lang="en-US" altLang="zh-CN" sz="2000" dirty="0" err="1" smtClean="0">
                <a:solidFill>
                  <a:schemeClr val="accent6">
                    <a:lumMod val="75000"/>
                  </a:schemeClr>
                </a:solidFill>
              </a:rPr>
              <a:t>ql</a:t>
            </a:r>
            <a:r>
              <a:rPr lang="en-US" altLang="zh-CN" sz="2000" dirty="0" smtClean="0">
                <a:solidFill>
                  <a:schemeClr val="accent6">
                    <a:lumMod val="75000"/>
                  </a:schemeClr>
                </a:solidFill>
              </a:rPr>
              <a:t> &lt;</a:t>
            </a:r>
            <a:r>
              <a:rPr lang="en-US" altLang="zh-CN" sz="2000" dirty="0" err="1" smtClean="0">
                <a:solidFill>
                  <a:schemeClr val="accent6">
                    <a:lumMod val="75000"/>
                  </a:schemeClr>
                </a:solidFill>
              </a:rPr>
              <a:t>package_name</a:t>
            </a:r>
            <a:r>
              <a:rPr lang="en-US" altLang="zh-CN" sz="2000" dirty="0" smtClean="0">
                <a:solidFill>
                  <a:schemeClr val="accent6">
                    <a:lumMod val="75000"/>
                  </a:schemeClr>
                </a:solidFill>
              </a:rPr>
              <a:t>&gt;</a:t>
            </a:r>
          </a:p>
          <a:p>
            <a:pPr lvl="1">
              <a:buNone/>
            </a:pPr>
            <a:r>
              <a:rPr lang="en-US" altLang="zh-CN" sz="2000" dirty="0" smtClean="0">
                <a:solidFill>
                  <a:schemeClr val="accent6">
                    <a:lumMod val="75000"/>
                  </a:schemeClr>
                </a:solidFill>
              </a:rPr>
              <a:t>rpm -</a:t>
            </a:r>
            <a:r>
              <a:rPr lang="en-US" altLang="zh-CN" sz="2000" dirty="0" err="1" smtClean="0">
                <a:solidFill>
                  <a:schemeClr val="accent6">
                    <a:lumMod val="75000"/>
                  </a:schemeClr>
                </a:solidFill>
              </a:rPr>
              <a:t>qlp</a:t>
            </a:r>
            <a:r>
              <a:rPr lang="en-US" altLang="zh-CN" sz="2000" dirty="0" smtClean="0">
                <a:solidFill>
                  <a:schemeClr val="accent6">
                    <a:lumMod val="75000"/>
                  </a:schemeClr>
                </a:solidFill>
              </a:rPr>
              <a:t> &lt;</a:t>
            </a:r>
            <a:r>
              <a:rPr lang="en-US" altLang="zh-CN" sz="2000" dirty="0" err="1" smtClean="0">
                <a:solidFill>
                  <a:schemeClr val="accent6">
                    <a:lumMod val="75000"/>
                  </a:schemeClr>
                </a:solidFill>
              </a:rPr>
              <a:t>package_file_path_name</a:t>
            </a:r>
            <a:r>
              <a:rPr lang="en-US" altLang="zh-CN" sz="2000" dirty="0" smtClean="0">
                <a:solidFill>
                  <a:schemeClr val="accent6">
                    <a:lumMod val="75000"/>
                  </a:schemeClr>
                </a:solidFill>
              </a:rPr>
              <a:t>&gt;</a:t>
            </a:r>
          </a:p>
          <a:p>
            <a:r>
              <a:rPr lang="zh-CN" altLang="en-US" sz="2400" dirty="0" smtClean="0"/>
              <a:t>查询磁盘上的文件是从何软件包安装的</a:t>
            </a:r>
          </a:p>
          <a:p>
            <a:pPr lvl="1">
              <a:buNone/>
            </a:pPr>
            <a:r>
              <a:rPr lang="en-US" altLang="zh-CN" sz="2000" dirty="0" smtClean="0">
                <a:solidFill>
                  <a:schemeClr val="accent6">
                    <a:lumMod val="75000"/>
                  </a:schemeClr>
                </a:solidFill>
              </a:rPr>
              <a:t>rpm -</a:t>
            </a:r>
            <a:r>
              <a:rPr lang="en-US" altLang="zh-CN" sz="2000" dirty="0" err="1" smtClean="0">
                <a:solidFill>
                  <a:schemeClr val="accent6">
                    <a:lumMod val="75000"/>
                  </a:schemeClr>
                </a:solidFill>
              </a:rPr>
              <a:t>qf</a:t>
            </a:r>
            <a:r>
              <a:rPr lang="en-US" altLang="zh-CN" sz="2000" dirty="0" smtClean="0">
                <a:solidFill>
                  <a:schemeClr val="accent6">
                    <a:lumMod val="75000"/>
                  </a:schemeClr>
                </a:solidFill>
              </a:rPr>
              <a:t> &lt;</a:t>
            </a:r>
            <a:r>
              <a:rPr lang="en-US" altLang="zh-CN" sz="2000" dirty="0" err="1" smtClean="0">
                <a:solidFill>
                  <a:schemeClr val="accent6">
                    <a:lumMod val="75000"/>
                  </a:schemeClr>
                </a:solidFill>
              </a:rPr>
              <a:t>path_name</a:t>
            </a:r>
            <a:r>
              <a:rPr lang="en-US" altLang="zh-CN" sz="2000" dirty="0" smtClean="0">
                <a:solidFill>
                  <a:schemeClr val="accent6">
                    <a:lumMod val="75000"/>
                  </a:schemeClr>
                </a:solidFill>
              </a:rPr>
              <a:t>&gt;</a:t>
            </a:r>
            <a:endParaRPr lang="zh-CN" altLang="en-US" sz="2000"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96</a:t>
            </a:fld>
            <a:endParaRPr lang="en-US" altLang="zh-CN"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RPM</a:t>
            </a:r>
            <a:r>
              <a:rPr lang="zh-CN" altLang="en-US" dirty="0" smtClean="0"/>
              <a:t>的更多查询</a:t>
            </a:r>
            <a:endParaRPr lang="zh-CN" altLang="en-US" dirty="0"/>
          </a:p>
        </p:txBody>
      </p:sp>
      <p:sp>
        <p:nvSpPr>
          <p:cNvPr id="3" name="内容占位符 2"/>
          <p:cNvSpPr>
            <a:spLocks noGrp="1"/>
          </p:cNvSpPr>
          <p:nvPr>
            <p:ph idx="1"/>
          </p:nvPr>
        </p:nvSpPr>
        <p:spPr>
          <a:xfrm>
            <a:off x="457200" y="1268760"/>
            <a:ext cx="8229600" cy="4862165"/>
          </a:xfrm>
        </p:spPr>
        <p:txBody>
          <a:bodyPr/>
          <a:lstStyle/>
          <a:p>
            <a:r>
              <a:rPr lang="zh-CN" altLang="en-US" sz="2800" dirty="0" smtClean="0"/>
              <a:t>查询依赖于一个已安装软件包的所有</a:t>
            </a:r>
            <a:r>
              <a:rPr lang="en-US" altLang="zh-CN" sz="2800" dirty="0" smtClean="0"/>
              <a:t>RPM</a:t>
            </a:r>
            <a:r>
              <a:rPr lang="zh-CN" altLang="en-US" sz="2800" dirty="0" smtClean="0"/>
              <a:t>包</a:t>
            </a:r>
          </a:p>
          <a:p>
            <a:pPr lvl="1">
              <a:buNone/>
            </a:pPr>
            <a:r>
              <a:rPr lang="en-US" altLang="zh-CN" sz="2400" dirty="0" smtClean="0">
                <a:solidFill>
                  <a:schemeClr val="accent6">
                    <a:lumMod val="75000"/>
                  </a:schemeClr>
                </a:solidFill>
              </a:rPr>
              <a:t>rpm -q --</a:t>
            </a:r>
            <a:r>
              <a:rPr lang="en-US" altLang="zh-CN" sz="2400" dirty="0" err="1" smtClean="0">
                <a:solidFill>
                  <a:schemeClr val="accent6">
                    <a:lumMod val="75000"/>
                  </a:schemeClr>
                </a:solidFill>
              </a:rPr>
              <a:t>whatrequires</a:t>
            </a:r>
            <a:r>
              <a:rPr lang="en-US" altLang="zh-CN" sz="2400" dirty="0" smtClean="0">
                <a:solidFill>
                  <a:schemeClr val="accent6">
                    <a:lumMod val="75000"/>
                  </a:schemeClr>
                </a:solidFill>
              </a:rPr>
              <a:t> &lt;package-name&gt;</a:t>
            </a:r>
          </a:p>
          <a:p>
            <a:r>
              <a:rPr lang="zh-CN" altLang="en-US" sz="2800" dirty="0" smtClean="0"/>
              <a:t>查询一个已安装软件包的依赖要求</a:t>
            </a:r>
          </a:p>
          <a:p>
            <a:pPr lvl="1">
              <a:buNone/>
            </a:pPr>
            <a:r>
              <a:rPr lang="en-US" altLang="zh-CN" sz="2400" dirty="0" smtClean="0">
                <a:solidFill>
                  <a:schemeClr val="accent6">
                    <a:lumMod val="75000"/>
                  </a:schemeClr>
                </a:solidFill>
              </a:rPr>
              <a:t>rpm -q --requires &lt;package-name&gt;</a:t>
            </a:r>
          </a:p>
          <a:p>
            <a:r>
              <a:rPr lang="zh-CN" altLang="en-US" sz="2800" dirty="0" smtClean="0"/>
              <a:t>查询一个已安装软件包的安装、删除脚本</a:t>
            </a:r>
          </a:p>
          <a:p>
            <a:pPr lvl="1">
              <a:buNone/>
            </a:pPr>
            <a:r>
              <a:rPr lang="en-US" altLang="zh-CN" sz="2400" dirty="0" smtClean="0">
                <a:solidFill>
                  <a:schemeClr val="accent6">
                    <a:lumMod val="75000"/>
                  </a:schemeClr>
                </a:solidFill>
              </a:rPr>
              <a:t>rpm -q --scripts &lt;package-name&gt;</a:t>
            </a:r>
          </a:p>
          <a:p>
            <a:r>
              <a:rPr lang="zh-CN" altLang="en-US" sz="2800" dirty="0" smtClean="0"/>
              <a:t>查询与一个已安装软件包相冲突的</a:t>
            </a:r>
            <a:r>
              <a:rPr lang="en-US" altLang="zh-CN" sz="2800" dirty="0" smtClean="0"/>
              <a:t>RPM</a:t>
            </a:r>
            <a:r>
              <a:rPr lang="zh-CN" altLang="en-US" sz="2800" dirty="0" smtClean="0"/>
              <a:t>包</a:t>
            </a:r>
          </a:p>
          <a:p>
            <a:pPr lvl="1">
              <a:buNone/>
            </a:pPr>
            <a:r>
              <a:rPr lang="en-US" altLang="zh-CN" sz="2400" dirty="0" smtClean="0">
                <a:solidFill>
                  <a:schemeClr val="accent6">
                    <a:lumMod val="75000"/>
                  </a:schemeClr>
                </a:solidFill>
              </a:rPr>
              <a:t>rpm -q --conflicts &lt;package-name&gt;</a:t>
            </a:r>
          </a:p>
          <a:p>
            <a:r>
              <a:rPr lang="zh-CN" altLang="en-US" sz="2800" dirty="0" smtClean="0"/>
              <a:t>查询一个已安装软件包的变更日志</a:t>
            </a:r>
          </a:p>
          <a:p>
            <a:pPr lvl="1">
              <a:buNone/>
            </a:pPr>
            <a:r>
              <a:rPr lang="en-US" altLang="zh-CN" sz="2400" dirty="0" smtClean="0">
                <a:solidFill>
                  <a:schemeClr val="accent6">
                    <a:lumMod val="75000"/>
                  </a:schemeClr>
                </a:solidFill>
              </a:rPr>
              <a:t>rpm -q --</a:t>
            </a:r>
            <a:r>
              <a:rPr lang="en-US" altLang="zh-CN" sz="2400" dirty="0" err="1" smtClean="0">
                <a:solidFill>
                  <a:schemeClr val="accent6">
                    <a:lumMod val="75000"/>
                  </a:schemeClr>
                </a:solidFill>
              </a:rPr>
              <a:t>changelog</a:t>
            </a:r>
            <a:r>
              <a:rPr lang="en-US" altLang="zh-CN" sz="2400" dirty="0" smtClean="0">
                <a:solidFill>
                  <a:schemeClr val="accent6">
                    <a:lumMod val="75000"/>
                  </a:schemeClr>
                </a:solidFill>
              </a:rPr>
              <a:t> &lt;package-name&gt;</a:t>
            </a:r>
            <a:endParaRPr lang="zh-CN" altLang="en-US" sz="2400"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97</a:t>
            </a:fld>
            <a:endParaRPr lang="en-US" altLang="zh-CN"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RPM</a:t>
            </a:r>
            <a:r>
              <a:rPr lang="zh-CN" altLang="en-US" dirty="0" smtClean="0"/>
              <a:t>校验</a:t>
            </a:r>
            <a:endParaRPr lang="zh-CN" altLang="en-US" dirty="0"/>
          </a:p>
        </p:txBody>
      </p:sp>
      <p:sp>
        <p:nvSpPr>
          <p:cNvPr id="3" name="内容占位符 2"/>
          <p:cNvSpPr>
            <a:spLocks noGrp="1"/>
          </p:cNvSpPr>
          <p:nvPr>
            <p:ph idx="1"/>
          </p:nvPr>
        </p:nvSpPr>
        <p:spPr/>
        <p:txBody>
          <a:bodyPr/>
          <a:lstStyle/>
          <a:p>
            <a:r>
              <a:rPr lang="zh-CN" altLang="en-US" dirty="0" smtClean="0"/>
              <a:t>校验有已安装的所有软件包</a:t>
            </a:r>
          </a:p>
          <a:p>
            <a:pPr lvl="1">
              <a:buNone/>
            </a:pPr>
            <a:r>
              <a:rPr lang="en-US" altLang="zh-CN" sz="2400" dirty="0" smtClean="0">
                <a:solidFill>
                  <a:schemeClr val="accent6">
                    <a:lumMod val="75000"/>
                  </a:schemeClr>
                </a:solidFill>
              </a:rPr>
              <a:t>rpm -</a:t>
            </a:r>
            <a:r>
              <a:rPr lang="en-US" altLang="zh-CN" sz="2400" dirty="0" err="1" smtClean="0">
                <a:solidFill>
                  <a:schemeClr val="accent6">
                    <a:lumMod val="75000"/>
                  </a:schemeClr>
                </a:solidFill>
              </a:rPr>
              <a:t>Va</a:t>
            </a:r>
            <a:endParaRPr lang="en-US" altLang="zh-CN" sz="2400" dirty="0" smtClean="0">
              <a:solidFill>
                <a:schemeClr val="accent6">
                  <a:lumMod val="75000"/>
                </a:schemeClr>
              </a:solidFill>
            </a:endParaRPr>
          </a:p>
          <a:p>
            <a:r>
              <a:rPr lang="zh-CN" altLang="en-US" dirty="0" smtClean="0"/>
              <a:t>校验指定的软件包</a:t>
            </a:r>
          </a:p>
          <a:p>
            <a:pPr lvl="1">
              <a:buNone/>
            </a:pPr>
            <a:r>
              <a:rPr lang="en-US" altLang="zh-CN" sz="2400" dirty="0" smtClean="0">
                <a:solidFill>
                  <a:schemeClr val="accent6">
                    <a:lumMod val="75000"/>
                  </a:schemeClr>
                </a:solidFill>
              </a:rPr>
              <a:t>rpm -V &lt;</a:t>
            </a:r>
            <a:r>
              <a:rPr lang="en-US" altLang="zh-CN" sz="2400" dirty="0" err="1" smtClean="0">
                <a:solidFill>
                  <a:schemeClr val="accent6">
                    <a:lumMod val="75000"/>
                  </a:schemeClr>
                </a:solidFill>
              </a:rPr>
              <a:t>package_name</a:t>
            </a:r>
            <a:r>
              <a:rPr lang="en-US" altLang="zh-CN" sz="2400" dirty="0" smtClean="0">
                <a:solidFill>
                  <a:schemeClr val="accent6">
                    <a:lumMod val="75000"/>
                  </a:schemeClr>
                </a:solidFill>
              </a:rPr>
              <a:t>&gt;</a:t>
            </a:r>
          </a:p>
          <a:p>
            <a:r>
              <a:rPr lang="zh-CN" altLang="en-US" dirty="0" smtClean="0"/>
              <a:t>校验指定的</a:t>
            </a:r>
            <a:r>
              <a:rPr lang="en-US" altLang="zh-CN" dirty="0" smtClean="0"/>
              <a:t>RPM</a:t>
            </a:r>
            <a:r>
              <a:rPr lang="zh-CN" altLang="en-US" dirty="0" smtClean="0"/>
              <a:t>包文件</a:t>
            </a:r>
          </a:p>
          <a:p>
            <a:pPr lvl="1">
              <a:buNone/>
            </a:pPr>
            <a:r>
              <a:rPr lang="en-US" altLang="zh-CN" sz="2400" dirty="0" smtClean="0">
                <a:solidFill>
                  <a:schemeClr val="accent6">
                    <a:lumMod val="75000"/>
                  </a:schemeClr>
                </a:solidFill>
              </a:rPr>
              <a:t>rpm -</a:t>
            </a:r>
            <a:r>
              <a:rPr lang="en-US" altLang="zh-CN" sz="2400" dirty="0" err="1" smtClean="0">
                <a:solidFill>
                  <a:schemeClr val="accent6">
                    <a:lumMod val="75000"/>
                  </a:schemeClr>
                </a:solidFill>
              </a:rPr>
              <a:t>Vp</a:t>
            </a:r>
            <a:r>
              <a:rPr lang="en-US" altLang="zh-CN" sz="2400" dirty="0" smtClean="0">
                <a:solidFill>
                  <a:schemeClr val="accent6">
                    <a:lumMod val="75000"/>
                  </a:schemeClr>
                </a:solidFill>
              </a:rPr>
              <a:t> &lt;</a:t>
            </a:r>
            <a:r>
              <a:rPr lang="en-US" altLang="zh-CN" sz="2400" dirty="0" err="1" smtClean="0">
                <a:solidFill>
                  <a:schemeClr val="accent6">
                    <a:lumMod val="75000"/>
                  </a:schemeClr>
                </a:solidFill>
              </a:rPr>
              <a:t>package_file_path_name</a:t>
            </a:r>
            <a:r>
              <a:rPr lang="en-US" altLang="zh-CN" sz="2400" dirty="0" smtClean="0">
                <a:solidFill>
                  <a:schemeClr val="accent6">
                    <a:lumMod val="75000"/>
                  </a:schemeClr>
                </a:solidFill>
              </a:rPr>
              <a:t>&gt;</a:t>
            </a:r>
          </a:p>
          <a:p>
            <a:r>
              <a:rPr lang="zh-CN" altLang="en-US" dirty="0" smtClean="0"/>
              <a:t>验证包含指定文件的软件包</a:t>
            </a:r>
            <a:endParaRPr lang="zh-CN" altLang="en-GB" dirty="0" smtClean="0"/>
          </a:p>
          <a:p>
            <a:pPr lvl="1">
              <a:buNone/>
            </a:pPr>
            <a:r>
              <a:rPr lang="en-US" altLang="zh-CN" sz="2400" dirty="0" smtClean="0">
                <a:solidFill>
                  <a:schemeClr val="accent6">
                    <a:lumMod val="75000"/>
                  </a:schemeClr>
                </a:solidFill>
              </a:rPr>
              <a:t>rpm -</a:t>
            </a:r>
            <a:r>
              <a:rPr lang="en-US" altLang="zh-CN" sz="2400" dirty="0" err="1" smtClean="0">
                <a:solidFill>
                  <a:schemeClr val="accent6">
                    <a:lumMod val="75000"/>
                  </a:schemeClr>
                </a:solidFill>
              </a:rPr>
              <a:t>Vf</a:t>
            </a:r>
            <a:r>
              <a:rPr lang="en-US" altLang="zh-CN" sz="2400" dirty="0" smtClean="0">
                <a:solidFill>
                  <a:schemeClr val="accent6">
                    <a:lumMod val="75000"/>
                  </a:schemeClr>
                </a:solidFill>
              </a:rPr>
              <a:t> &lt;</a:t>
            </a:r>
            <a:r>
              <a:rPr lang="en-US" altLang="zh-CN" sz="2400" dirty="0" err="1" smtClean="0">
                <a:solidFill>
                  <a:schemeClr val="accent6">
                    <a:lumMod val="75000"/>
                  </a:schemeClr>
                </a:solidFill>
              </a:rPr>
              <a:t>path_name</a:t>
            </a:r>
            <a:r>
              <a:rPr lang="en-US" altLang="zh-CN" sz="2400" dirty="0" smtClean="0">
                <a:solidFill>
                  <a:schemeClr val="accent6">
                    <a:lumMod val="75000"/>
                  </a:schemeClr>
                </a:solidFill>
              </a:rPr>
              <a:t>&gt;</a:t>
            </a:r>
            <a:endParaRPr lang="zh-CN" altLang="en-US" sz="2400" dirty="0" smtClean="0">
              <a:solidFill>
                <a:schemeClr val="accent6">
                  <a:lumMod val="75000"/>
                </a:schemeClr>
              </a:solidFill>
            </a:endParaRP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98</a:t>
            </a:fld>
            <a:endParaRPr lang="en-US" altLang="zh-CN"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RPM</a:t>
            </a:r>
            <a:r>
              <a:rPr lang="zh-CN" altLang="en-US" dirty="0" smtClean="0"/>
              <a:t>包的公钥和签名</a:t>
            </a:r>
            <a:endParaRPr lang="zh-CN" altLang="en-US" dirty="0"/>
          </a:p>
        </p:txBody>
      </p:sp>
      <p:sp>
        <p:nvSpPr>
          <p:cNvPr id="3" name="内容占位符 2"/>
          <p:cNvSpPr>
            <a:spLocks noGrp="1"/>
          </p:cNvSpPr>
          <p:nvPr>
            <p:ph idx="1"/>
          </p:nvPr>
        </p:nvSpPr>
        <p:spPr>
          <a:xfrm>
            <a:off x="251520" y="1600200"/>
            <a:ext cx="8568952" cy="4530725"/>
          </a:xfrm>
        </p:spPr>
        <p:txBody>
          <a:bodyPr/>
          <a:lstStyle/>
          <a:p>
            <a:r>
              <a:rPr lang="zh-CN" altLang="en-US" dirty="0" smtClean="0"/>
              <a:t>导入</a:t>
            </a:r>
            <a:r>
              <a:rPr lang="en-US" altLang="zh-CN" dirty="0" smtClean="0"/>
              <a:t>RPM</a:t>
            </a:r>
            <a:r>
              <a:rPr lang="zh-CN" altLang="en-US" dirty="0" smtClean="0"/>
              <a:t>包的公钥</a:t>
            </a:r>
            <a:endParaRPr lang="en-US" altLang="zh-CN" dirty="0" smtClean="0"/>
          </a:p>
          <a:p>
            <a:pPr lvl="1"/>
            <a:r>
              <a:rPr lang="zh-CN" altLang="en-US" dirty="0" smtClean="0"/>
              <a:t>格式：</a:t>
            </a:r>
            <a:r>
              <a:rPr lang="en-US" altLang="zh-CN" dirty="0" smtClean="0"/>
              <a:t>rpm --import &lt;</a:t>
            </a:r>
            <a:r>
              <a:rPr lang="zh-CN" altLang="en-US" dirty="0" smtClean="0"/>
              <a:t>公钥文件名</a:t>
            </a:r>
            <a:r>
              <a:rPr lang="en-US" altLang="zh-CN" dirty="0" smtClean="0"/>
              <a:t>&gt;</a:t>
            </a:r>
          </a:p>
          <a:p>
            <a:pPr lvl="1"/>
            <a:r>
              <a:rPr lang="zh-CN" altLang="en-US" dirty="0" smtClean="0"/>
              <a:t>例如</a:t>
            </a:r>
            <a:endParaRPr lang="en-US" altLang="zh-CN" dirty="0" smtClean="0"/>
          </a:p>
          <a:p>
            <a:pPr lvl="1">
              <a:buNone/>
            </a:pPr>
            <a:r>
              <a:rPr lang="en-US" altLang="zh-CN" dirty="0" smtClean="0">
                <a:solidFill>
                  <a:schemeClr val="accent6">
                    <a:lumMod val="75000"/>
                  </a:schemeClr>
                </a:solidFill>
              </a:rPr>
              <a:t># rpm --import  /etc/</a:t>
            </a:r>
            <a:r>
              <a:rPr lang="en-US" altLang="zh-CN" dirty="0" err="1" smtClean="0">
                <a:solidFill>
                  <a:schemeClr val="accent6">
                    <a:lumMod val="75000"/>
                  </a:schemeClr>
                </a:solidFill>
              </a:rPr>
              <a:t>pki</a:t>
            </a:r>
            <a:r>
              <a:rPr lang="en-US" altLang="zh-CN" dirty="0" smtClean="0">
                <a:solidFill>
                  <a:schemeClr val="accent6">
                    <a:lumMod val="75000"/>
                  </a:schemeClr>
                </a:solidFill>
              </a:rPr>
              <a:t>/rpm-</a:t>
            </a:r>
            <a:r>
              <a:rPr lang="en-US" altLang="zh-CN" dirty="0" err="1" smtClean="0">
                <a:solidFill>
                  <a:schemeClr val="accent6">
                    <a:lumMod val="75000"/>
                  </a:schemeClr>
                </a:solidFill>
              </a:rPr>
              <a:t>gpg</a:t>
            </a:r>
            <a:r>
              <a:rPr lang="en-US" altLang="zh-CN" dirty="0" smtClean="0">
                <a:solidFill>
                  <a:schemeClr val="accent6">
                    <a:lumMod val="75000"/>
                  </a:schemeClr>
                </a:solidFill>
              </a:rPr>
              <a:t>/RPM-GPG-*</a:t>
            </a:r>
          </a:p>
          <a:p>
            <a:pPr lvl="1">
              <a:buNone/>
            </a:pPr>
            <a:r>
              <a:rPr lang="en-US" altLang="zh-CN" dirty="0" smtClean="0">
                <a:solidFill>
                  <a:schemeClr val="accent6">
                    <a:lumMod val="75000"/>
                  </a:schemeClr>
                </a:solidFill>
              </a:rPr>
              <a:t># rpm --import http://apt.sw.be/RPM-GPG-KEY.dag.txt</a:t>
            </a:r>
          </a:p>
          <a:p>
            <a:r>
              <a:rPr lang="zh-CN" altLang="en-US" dirty="0" smtClean="0"/>
              <a:t>检查指定</a:t>
            </a:r>
            <a:r>
              <a:rPr lang="en-US" altLang="zh-CN" dirty="0" smtClean="0"/>
              <a:t>RPM</a:t>
            </a:r>
            <a:r>
              <a:rPr lang="zh-CN" altLang="en-US" dirty="0" smtClean="0"/>
              <a:t>包的数字签名</a:t>
            </a:r>
          </a:p>
          <a:p>
            <a:pPr lvl="1"/>
            <a:r>
              <a:rPr lang="en-US" altLang="zh-CN" dirty="0" smtClean="0"/>
              <a:t>rpm -K  &lt;</a:t>
            </a:r>
            <a:r>
              <a:rPr lang="en-US" altLang="zh-CN" dirty="0" err="1" smtClean="0"/>
              <a:t>rpmfile</a:t>
            </a:r>
            <a:r>
              <a:rPr lang="en-US" altLang="zh-CN" dirty="0" smtClean="0"/>
              <a:t>&gt;</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99</a:t>
            </a:fld>
            <a:endParaRPr lang="en-US" altLang="zh-C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entOS-CH-PPT2">
  <a:themeElements>
    <a:clrScheme name="介绍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介绍">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介绍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介绍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介绍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介绍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介绍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介绍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介绍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介绍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介绍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CentOS-CH-PPT2</Template>
  <TotalTime>6408</TotalTime>
  <Words>10296</Words>
  <Application>Microsoft Office PowerPoint</Application>
  <PresentationFormat>全屏显示(4:3)</PresentationFormat>
  <Paragraphs>1872</Paragraphs>
  <Slides>132</Slides>
  <Notes>11</Notes>
  <HiddenSlides>0</HiddenSlides>
  <MMClips>0</MMClips>
  <ScaleCrop>false</ScaleCrop>
  <HeadingPairs>
    <vt:vector size="4" baseType="variant">
      <vt:variant>
        <vt:lpstr>主题</vt:lpstr>
      </vt:variant>
      <vt:variant>
        <vt:i4>1</vt:i4>
      </vt:variant>
      <vt:variant>
        <vt:lpstr>幻灯片标题</vt:lpstr>
      </vt:variant>
      <vt:variant>
        <vt:i4>132</vt:i4>
      </vt:variant>
    </vt:vector>
  </HeadingPairs>
  <TitlesOfParts>
    <vt:vector size="133" baseType="lpstr">
      <vt:lpstr>CentOS-CH-PPT2</vt:lpstr>
      <vt:lpstr>第5章  网络配置与包管理</vt:lpstr>
      <vt:lpstr>本章内容要点</vt:lpstr>
      <vt:lpstr>本章学习目标 </vt:lpstr>
      <vt:lpstr>本章学习目标 （续）</vt:lpstr>
      <vt:lpstr>Linux的网络支持</vt:lpstr>
      <vt:lpstr>Linux对网络协议的支持</vt:lpstr>
      <vt:lpstr>Linux的网络接口</vt:lpstr>
      <vt:lpstr>Linux下常见的网络接口</vt:lpstr>
      <vt:lpstr>一致的网络设备命名</vt:lpstr>
      <vt:lpstr>一致的网络设备名举例</vt:lpstr>
      <vt:lpstr>禁用一致的网络设备名</vt:lpstr>
      <vt:lpstr>Linux的网络服务应用</vt:lpstr>
      <vt:lpstr>配置网络参数的方法</vt:lpstr>
      <vt:lpstr>临时性配置网络参数</vt:lpstr>
      <vt:lpstr>使用ip命令显示网络参数</vt:lpstr>
      <vt:lpstr>使用ip命令显示网络参数续</vt:lpstr>
      <vt:lpstr>使用ip命令更改IP网络地址</vt:lpstr>
      <vt:lpstr>使用ip命令设置静态路由</vt:lpstr>
      <vt:lpstr>设置包转发</vt:lpstr>
      <vt:lpstr>永久性配置网络参数</vt:lpstr>
      <vt:lpstr>CentOS中的TCP/IP配置文件</vt:lpstr>
      <vt:lpstr>网络接口配置文件</vt:lpstr>
      <vt:lpstr>网络接口配置文件举例 ——静态配置</vt:lpstr>
      <vt:lpstr>为网络接口绑定多个IP地址</vt:lpstr>
      <vt:lpstr>网络接口配置文件举例 ——动态配置</vt:lpstr>
      <vt:lpstr>网络接口的 静态路由配置文件</vt:lpstr>
      <vt:lpstr>本地域名解析配置文件</vt:lpstr>
      <vt:lpstr>配置远程域名解析器</vt:lpstr>
      <vt:lpstr>配置域名解析顺序</vt:lpstr>
      <vt:lpstr>设置包转发</vt:lpstr>
      <vt:lpstr>使用nmcli管理网络</vt:lpstr>
      <vt:lpstr>NetworkManager服务</vt:lpstr>
      <vt:lpstr>使用nmcli显示网络接口设备</vt:lpstr>
      <vt:lpstr>使用nmcli显示连接</vt:lpstr>
      <vt:lpstr>使用nmcli管理连接</vt:lpstr>
      <vt:lpstr>使用nmcli管理连接（续）</vt:lpstr>
      <vt:lpstr>使用nmcli配置网络参数</vt:lpstr>
      <vt:lpstr>使用nmcli配置网络参数(续)</vt:lpstr>
      <vt:lpstr>使用nmcli配置网络</vt:lpstr>
      <vt:lpstr>网络测试工具</vt:lpstr>
      <vt:lpstr>网络检测的常用工具</vt:lpstr>
      <vt:lpstr>ping和traceroute</vt:lpstr>
      <vt:lpstr>查看网络端口的使用情况</vt:lpstr>
      <vt:lpstr>查看套接字统计信息</vt:lpstr>
      <vt:lpstr>dig命令</vt:lpstr>
      <vt:lpstr>网络客户工具</vt:lpstr>
      <vt:lpstr>图形界面网络客户工具</vt:lpstr>
      <vt:lpstr>字符界面网络工具</vt:lpstr>
      <vt:lpstr>传统的ftp命令</vt:lpstr>
      <vt:lpstr>lftp简介</vt:lpstr>
      <vt:lpstr>lftp的交互模式</vt:lpstr>
      <vt:lpstr>lftp的交互子命令</vt:lpstr>
      <vt:lpstr>lftp的交互子命令 —— get/put</vt:lpstr>
      <vt:lpstr>lftp的交互子命令 —— get/put 举例</vt:lpstr>
      <vt:lpstr>lftp的交互子命令 ——mget/mput</vt:lpstr>
      <vt:lpstr>lftp的交互子命令 —— mget/mput 举例</vt:lpstr>
      <vt:lpstr>lftp的交互子命令 ——pget</vt:lpstr>
      <vt:lpstr>lftp的交互子命令 ——mirror</vt:lpstr>
      <vt:lpstr>lftp的交互子命令 ——mirror的其他常用选项</vt:lpstr>
      <vt:lpstr>lftp的交互子命令 ——mirror举例</vt:lpstr>
      <vt:lpstr>lftp的交互子命令 ——open</vt:lpstr>
      <vt:lpstr>lftp的环境设置</vt:lpstr>
      <vt:lpstr>设置lftp的常用环境变量</vt:lpstr>
      <vt:lpstr>lftp的命令行模式</vt:lpstr>
      <vt:lpstr>lftp的命令行模式举例</vt:lpstr>
      <vt:lpstr>lftp的命令行模式举例 ——使用lftp脚本文件</vt:lpstr>
      <vt:lpstr>在bash中使用lftp命令行模式</vt:lpstr>
      <vt:lpstr>wget简介</vt:lpstr>
      <vt:lpstr>wget命令</vt:lpstr>
      <vt:lpstr>wget命令 ——常用下载选项</vt:lpstr>
      <vt:lpstr>wget命令 ——常用筛选选项</vt:lpstr>
      <vt:lpstr>wget命令举例</vt:lpstr>
      <vt:lpstr>wget命令举例（续）</vt:lpstr>
      <vt:lpstr>字符界面浏览器 —— links/w3m</vt:lpstr>
      <vt:lpstr>邮件客户——mutt</vt:lpstr>
      <vt:lpstr>文件同步 ——rsync（remote synchronize）</vt:lpstr>
      <vt:lpstr>rsync 的基本特性</vt:lpstr>
      <vt:lpstr>rsync 使用的两种方式</vt:lpstr>
      <vt:lpstr>rsync 命令</vt:lpstr>
      <vt:lpstr>rsync 命令的常用选项</vt:lpstr>
      <vt:lpstr>rsync 命令的常用选项续</vt:lpstr>
      <vt:lpstr>rsync 命令应用举例（1）</vt:lpstr>
      <vt:lpstr>rsync 命令应用举例（2）</vt:lpstr>
      <vt:lpstr>rsync 命令应用举例（3）</vt:lpstr>
      <vt:lpstr>ssh</vt:lpstr>
      <vt:lpstr>scp</vt:lpstr>
      <vt:lpstr>sftp</vt:lpstr>
      <vt:lpstr>RPM包管理</vt:lpstr>
      <vt:lpstr>RPM概述</vt:lpstr>
      <vt:lpstr>RPM的优点</vt:lpstr>
      <vt:lpstr>RPM的五大功能</vt:lpstr>
      <vt:lpstr>RPM 组件</vt:lpstr>
      <vt:lpstr>RPM包的名称格式</vt:lpstr>
      <vt:lpstr>获得RPM包</vt:lpstr>
      <vt:lpstr>安装、升级和删除软件</vt:lpstr>
      <vt:lpstr>RPM的基本查询</vt:lpstr>
      <vt:lpstr>RPM的更多查询</vt:lpstr>
      <vt:lpstr>RPM校验</vt:lpstr>
      <vt:lpstr>RPM包的公钥和签名</vt:lpstr>
      <vt:lpstr>YUM更新系统</vt:lpstr>
      <vt:lpstr>软件包管理与系统更新</vt:lpstr>
      <vt:lpstr>其他Linux发行的更新软件</vt:lpstr>
      <vt:lpstr>YUM简介</vt:lpstr>
      <vt:lpstr>yum 的特点</vt:lpstr>
      <vt:lpstr>YUM组件</vt:lpstr>
      <vt:lpstr>常用的YUM插件</vt:lpstr>
      <vt:lpstr>YUM仓库和镜像站点</vt:lpstr>
      <vt:lpstr>YUM仓库</vt:lpstr>
      <vt:lpstr>CentOS 的镜像站点</vt:lpstr>
      <vt:lpstr>CentOS 仓库的目录结构</vt:lpstr>
      <vt:lpstr>YUM的配置</vt:lpstr>
      <vt:lpstr>YUM主配置文件 /etc/yum.conf</vt:lpstr>
      <vt:lpstr>YUM的仓库配置语法</vt:lpstr>
      <vt:lpstr>设置网络更新源 /etc/yum.repos.d/*.repo</vt:lpstr>
      <vt:lpstr>使用非官方软件仓库</vt:lpstr>
      <vt:lpstr>为什么使用非官方仓库</vt:lpstr>
      <vt:lpstr>常用的非官方仓库</vt:lpstr>
      <vt:lpstr>使用非官方仓库有两种方法</vt:lpstr>
      <vt:lpstr>使用 yum 命令</vt:lpstr>
      <vt:lpstr>yum命令语法</vt:lpstr>
      <vt:lpstr>yum 安装、更新和删除</vt:lpstr>
      <vt:lpstr>yum查询</vt:lpstr>
      <vt:lpstr>yum的更多用法</vt:lpstr>
      <vt:lpstr>yum 仓库管理</vt:lpstr>
      <vt:lpstr>YUM仓库管理工具</vt:lpstr>
      <vt:lpstr>本地仓库创建过程</vt:lpstr>
      <vt:lpstr>createrepo 命令</vt:lpstr>
      <vt:lpstr>本章思考题</vt:lpstr>
      <vt:lpstr>本章实验</vt:lpstr>
      <vt:lpstr>进一步学习</vt:lpstr>
      <vt:lpstr>进一步学习</vt:lpstr>
      <vt:lpstr>进一步学习</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第8章  Linux网络配置</dc:title>
  <dc:creator>osmond</dc:creator>
  <cp:lastModifiedBy>osmond</cp:lastModifiedBy>
  <cp:revision>392</cp:revision>
  <dcterms:created xsi:type="dcterms:W3CDTF">2011-06-22T09:51:37Z</dcterms:created>
  <dcterms:modified xsi:type="dcterms:W3CDTF">2016-07-14T10:43:27Z</dcterms:modified>
</cp:coreProperties>
</file>