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21"/>
  </p:notesMasterIdLst>
  <p:sldIdLst>
    <p:sldId id="256" r:id="rId2"/>
    <p:sldId id="271" r:id="rId3"/>
    <p:sldId id="266" r:id="rId4"/>
    <p:sldId id="370" r:id="rId5"/>
    <p:sldId id="365" r:id="rId6"/>
    <p:sldId id="494" r:id="rId7"/>
    <p:sldId id="495" r:id="rId8"/>
    <p:sldId id="496" r:id="rId9"/>
    <p:sldId id="497" r:id="rId10"/>
    <p:sldId id="379" r:id="rId11"/>
    <p:sldId id="374" r:id="rId12"/>
    <p:sldId id="481" r:id="rId13"/>
    <p:sldId id="470" r:id="rId14"/>
    <p:sldId id="471" r:id="rId15"/>
    <p:sldId id="378" r:id="rId16"/>
    <p:sldId id="472" r:id="rId17"/>
    <p:sldId id="473" r:id="rId18"/>
    <p:sldId id="474" r:id="rId19"/>
    <p:sldId id="475" r:id="rId20"/>
    <p:sldId id="476" r:id="rId21"/>
    <p:sldId id="462" r:id="rId22"/>
    <p:sldId id="464" r:id="rId23"/>
    <p:sldId id="463" r:id="rId24"/>
    <p:sldId id="465" r:id="rId25"/>
    <p:sldId id="477" r:id="rId26"/>
    <p:sldId id="478" r:id="rId27"/>
    <p:sldId id="479" r:id="rId28"/>
    <p:sldId id="480" r:id="rId29"/>
    <p:sldId id="410" r:id="rId30"/>
    <p:sldId id="413" r:id="rId31"/>
    <p:sldId id="415" r:id="rId32"/>
    <p:sldId id="431"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1" r:id="rId52"/>
    <p:sldId id="452" r:id="rId53"/>
    <p:sldId id="453" r:id="rId54"/>
    <p:sldId id="454" r:id="rId55"/>
    <p:sldId id="455" r:id="rId56"/>
    <p:sldId id="456" r:id="rId57"/>
    <p:sldId id="457" r:id="rId58"/>
    <p:sldId id="458" r:id="rId59"/>
    <p:sldId id="459" r:id="rId60"/>
    <p:sldId id="501" r:id="rId61"/>
    <p:sldId id="502" r:id="rId62"/>
    <p:sldId id="503" r:id="rId63"/>
    <p:sldId id="504" r:id="rId64"/>
    <p:sldId id="505" r:id="rId65"/>
    <p:sldId id="506" r:id="rId66"/>
    <p:sldId id="507" r:id="rId67"/>
    <p:sldId id="508" r:id="rId68"/>
    <p:sldId id="509" r:id="rId69"/>
    <p:sldId id="510" r:id="rId70"/>
    <p:sldId id="511" r:id="rId71"/>
    <p:sldId id="512" r:id="rId72"/>
    <p:sldId id="513" r:id="rId73"/>
    <p:sldId id="514" r:id="rId74"/>
    <p:sldId id="515" r:id="rId75"/>
    <p:sldId id="516" r:id="rId76"/>
    <p:sldId id="517" r:id="rId77"/>
    <p:sldId id="518" r:id="rId78"/>
    <p:sldId id="519" r:id="rId79"/>
    <p:sldId id="520" r:id="rId80"/>
    <p:sldId id="521" r:id="rId81"/>
    <p:sldId id="522" r:id="rId82"/>
    <p:sldId id="523" r:id="rId83"/>
    <p:sldId id="524" r:id="rId84"/>
    <p:sldId id="525" r:id="rId85"/>
    <p:sldId id="526" r:id="rId86"/>
    <p:sldId id="535" r:id="rId87"/>
    <p:sldId id="527" r:id="rId88"/>
    <p:sldId id="528" r:id="rId89"/>
    <p:sldId id="529" r:id="rId90"/>
    <p:sldId id="530" r:id="rId91"/>
    <p:sldId id="531" r:id="rId92"/>
    <p:sldId id="532" r:id="rId93"/>
    <p:sldId id="533" r:id="rId94"/>
    <p:sldId id="498" r:id="rId95"/>
    <p:sldId id="499" r:id="rId96"/>
    <p:sldId id="500" r:id="rId97"/>
    <p:sldId id="534" r:id="rId98"/>
    <p:sldId id="468" r:id="rId99"/>
    <p:sldId id="466" r:id="rId100"/>
    <p:sldId id="483" r:id="rId101"/>
    <p:sldId id="482" r:id="rId102"/>
    <p:sldId id="484" r:id="rId103"/>
    <p:sldId id="485" r:id="rId104"/>
    <p:sldId id="488" r:id="rId105"/>
    <p:sldId id="489" r:id="rId106"/>
    <p:sldId id="490" r:id="rId107"/>
    <p:sldId id="487" r:id="rId108"/>
    <p:sldId id="486" r:id="rId109"/>
    <p:sldId id="469" r:id="rId110"/>
    <p:sldId id="467" r:id="rId111"/>
    <p:sldId id="491" r:id="rId112"/>
    <p:sldId id="492" r:id="rId113"/>
    <p:sldId id="493" r:id="rId114"/>
    <p:sldId id="429" r:id="rId115"/>
    <p:sldId id="418" r:id="rId116"/>
    <p:sldId id="419" r:id="rId117"/>
    <p:sldId id="420" r:id="rId118"/>
    <p:sldId id="421" r:id="rId119"/>
    <p:sldId id="422" r:id="rId1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320" autoAdjust="0"/>
  </p:normalViewPr>
  <p:slideViewPr>
    <p:cSldViewPr>
      <p:cViewPr varScale="1">
        <p:scale>
          <a:sx n="83" d="100"/>
          <a:sy n="83" d="100"/>
        </p:scale>
        <p:origin x="-139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xmlns="" val="135403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thegeekstuff.com/2012/03/chroot-sftp-setup/" TargetMode="External"/><Relationship Id="rId2" Type="http://schemas.openxmlformats.org/officeDocument/2006/relationships/slide" Target="../slides/slide91.xml"/><Relationship Id="rId1" Type="http://schemas.openxmlformats.org/officeDocument/2006/relationships/notesMaster" Target="../notesMasters/notesMaster1.xml"/><Relationship Id="rId4" Type="http://schemas.openxmlformats.org/officeDocument/2006/relationships/hyperlink" Target="http://www.chriscowley.me.uk/blog/2012/11/19/sftp-chroot-on-cento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nblogs.com/tobeseeker/archive/2013/03/10/2953250.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dirty="0" smtClean="0"/>
              <a:t>DNS</a:t>
            </a:r>
            <a:r>
              <a:rPr lang="zh-CN" altLang="en-US" dirty="0" smtClean="0"/>
              <a:t>缓存与转发器</a:t>
            </a:r>
            <a:endParaRPr lang="en-US" altLang="zh-CN" dirty="0" smtClean="0"/>
          </a:p>
          <a:p>
            <a:r>
              <a:rPr lang="en-US" altLang="zh-CN" dirty="0" smtClean="0"/>
              <a:t>HTTP</a:t>
            </a:r>
            <a:r>
              <a:rPr lang="zh-CN" altLang="en-US" dirty="0" smtClean="0"/>
              <a:t>缓存器</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a:t>
            </a:fld>
            <a:endParaRPr lang="zh-CN" altLang="en-US"/>
          </a:p>
        </p:txBody>
      </p:sp>
    </p:spTree>
    <p:extLst>
      <p:ext uri="{BB962C8B-B14F-4D97-AF65-F5344CB8AC3E}">
        <p14:creationId xmlns:p14="http://schemas.microsoft.com/office/powerpoint/2010/main" xmlns="" val="1872796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Grp="1" noChangeArrowheads="1"/>
          </p:cNvSpPr>
          <p:nvPr>
            <p:ph type="sldNum" sz="quarter" idx="5"/>
          </p:nvPr>
        </p:nvSpPr>
        <p:spPr>
          <a:ln/>
        </p:spPr>
        <p:txBody>
          <a:bodyPr/>
          <a:lstStyle/>
          <a:p>
            <a:fld id="{A73ED819-9E4C-4900-A1F1-B7ACB9448C9C}" type="slidenum">
              <a:rPr lang="de-DE"/>
              <a:pPr/>
              <a:t>74</a:t>
            </a:fld>
            <a:endParaRPr lang="de-DE"/>
          </a:p>
        </p:txBody>
      </p:sp>
      <p:sp>
        <p:nvSpPr>
          <p:cNvPr id="886786" name="Rectangle 2"/>
          <p:cNvSpPr>
            <a:spLocks noGrp="1" noRot="1" noChangeAspect="1" noChangeArrowheads="1" noTextEdit="1"/>
          </p:cNvSpPr>
          <p:nvPr>
            <p:ph type="sldImg"/>
          </p:nvPr>
        </p:nvSpPr>
        <p:spPr>
          <a:xfrm>
            <a:off x="1154113" y="692150"/>
            <a:ext cx="4552950" cy="3416300"/>
          </a:xfrm>
          <a:ln/>
        </p:spPr>
      </p:sp>
      <p:sp>
        <p:nvSpPr>
          <p:cNvPr id="886787" name="Rectangle 3"/>
          <p:cNvSpPr>
            <a:spLocks noGrp="1" noChangeArrowheads="1"/>
          </p:cNvSpPr>
          <p:nvPr>
            <p:ph type="body" idx="1"/>
          </p:nvPr>
        </p:nvSpPr>
        <p:spPr>
          <a:ln/>
        </p:spPr>
        <p:txBody>
          <a:bodyPr lIns="83085" tIns="41542" rIns="83085" bIns="41542"/>
          <a:lstStyle/>
          <a:p>
            <a:r>
              <a:rPr lang="en-US" b="1"/>
              <a:t>SSH 2 Authentication Protocol</a:t>
            </a:r>
            <a:r>
              <a:rPr lang="en-US"/>
              <a:t>: </a:t>
            </a:r>
            <a:r>
              <a:rPr lang="de-DE"/>
              <a:t>RFC 4252</a:t>
            </a:r>
            <a:r>
              <a:rPr lang="en-US"/>
              <a:t> </a:t>
            </a:r>
            <a:endParaRPr lang="de-CH"/>
          </a:p>
          <a:p>
            <a:endParaRPr lang="de-CH"/>
          </a:p>
        </p:txBody>
      </p:sp>
      <p:sp>
        <p:nvSpPr>
          <p:cNvPr id="886789" name="Line 5"/>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0" name="Line 6"/>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1" name="Line 7"/>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2" name="Line 8"/>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3" name="Line 9"/>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4"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5"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6"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7"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8"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799"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800"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801"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6802"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xmlns="" val="2141841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Grp="1" noChangeArrowheads="1"/>
          </p:cNvSpPr>
          <p:nvPr>
            <p:ph type="sldNum" sz="quarter" idx="5"/>
          </p:nvPr>
        </p:nvSpPr>
        <p:spPr>
          <a:ln/>
        </p:spPr>
        <p:txBody>
          <a:bodyPr/>
          <a:lstStyle/>
          <a:p>
            <a:fld id="{3E90BCAD-B2D6-49AA-9243-391D7B6E3FB8}" type="slidenum">
              <a:rPr lang="de-DE"/>
              <a:pPr/>
              <a:t>75</a:t>
            </a:fld>
            <a:endParaRPr lang="de-DE"/>
          </a:p>
        </p:txBody>
      </p:sp>
      <p:sp>
        <p:nvSpPr>
          <p:cNvPr id="888834" name="Rectangle 2"/>
          <p:cNvSpPr>
            <a:spLocks noGrp="1" noRot="1" noChangeAspect="1" noChangeArrowheads="1" noTextEdit="1"/>
          </p:cNvSpPr>
          <p:nvPr>
            <p:ph type="sldImg"/>
          </p:nvPr>
        </p:nvSpPr>
        <p:spPr>
          <a:xfrm>
            <a:off x="1154113" y="692150"/>
            <a:ext cx="4552950" cy="3416300"/>
          </a:xfrm>
          <a:ln/>
        </p:spPr>
      </p:sp>
      <p:sp>
        <p:nvSpPr>
          <p:cNvPr id="888835" name="Rectangle 3"/>
          <p:cNvSpPr>
            <a:spLocks noGrp="1" noChangeArrowheads="1"/>
          </p:cNvSpPr>
          <p:nvPr>
            <p:ph type="body" idx="1"/>
          </p:nvPr>
        </p:nvSpPr>
        <p:spPr>
          <a:ln/>
        </p:spPr>
        <p:txBody>
          <a:bodyPr lIns="83085" tIns="41542" rIns="83085" bIns="41542"/>
          <a:lstStyle/>
          <a:p>
            <a:r>
              <a:rPr lang="en-US" b="1"/>
              <a:t>SSH 2 Connection Protocol</a:t>
            </a:r>
            <a:r>
              <a:rPr lang="en-US"/>
              <a:t>: </a:t>
            </a:r>
            <a:r>
              <a:rPr lang="de-DE"/>
              <a:t>RFC 4254 </a:t>
            </a:r>
            <a:endParaRPr lang="de-CH"/>
          </a:p>
        </p:txBody>
      </p:sp>
      <p:sp>
        <p:nvSpPr>
          <p:cNvPr id="888837" name="Line 5"/>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38" name="Line 6"/>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39" name="Line 7"/>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0" name="Line 8"/>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1" name="Line 9"/>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2"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3"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4"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5"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6"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7"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8"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49"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8850"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xmlns="" val="2399646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B887986C-83D7-438E-AE7F-96FE92B33BF3}" type="slidenum">
              <a:rPr lang="de-DE"/>
              <a:pPr/>
              <a:t>76</a:t>
            </a:fld>
            <a:endParaRPr lang="de-DE"/>
          </a:p>
        </p:txBody>
      </p:sp>
      <p:sp>
        <p:nvSpPr>
          <p:cNvPr id="890882" name="Rectangle 2"/>
          <p:cNvSpPr>
            <a:spLocks noGrp="1" noRot="1" noChangeAspect="1" noChangeArrowheads="1" noTextEdit="1"/>
          </p:cNvSpPr>
          <p:nvPr>
            <p:ph type="sldImg"/>
          </p:nvPr>
        </p:nvSpPr>
        <p:spPr>
          <a:xfrm>
            <a:off x="1154113" y="692150"/>
            <a:ext cx="4552950" cy="3416300"/>
          </a:xfrm>
          <a:ln/>
        </p:spPr>
      </p:sp>
      <p:sp>
        <p:nvSpPr>
          <p:cNvPr id="890883" name="Rectangle 3"/>
          <p:cNvSpPr>
            <a:spLocks noGrp="1" noChangeArrowheads="1"/>
          </p:cNvSpPr>
          <p:nvPr>
            <p:ph type="body" idx="1"/>
          </p:nvPr>
        </p:nvSpPr>
        <p:spPr>
          <a:ln/>
        </p:spPr>
        <p:txBody>
          <a:bodyPr lIns="83085" tIns="41542" rIns="83085" bIns="41542"/>
          <a:lstStyle/>
          <a:p>
            <a:r>
              <a:rPr lang="en-US" altLang="zh-CN" sz="1200" kern="1200" dirty="0" err="1" smtClean="0">
                <a:solidFill>
                  <a:schemeClr val="tx1"/>
                </a:solidFill>
                <a:latin typeface="+mn-lt"/>
                <a:ea typeface="+mn-ea"/>
                <a:cs typeface="+mn-cs"/>
              </a:rPr>
              <a:t>ssh</a:t>
            </a:r>
            <a:r>
              <a:rPr lang="en-US" altLang="zh-CN" sz="1200" kern="1200" dirty="0" smtClean="0">
                <a:solidFill>
                  <a:schemeClr val="tx1"/>
                </a:solidFill>
                <a:latin typeface="+mn-lt"/>
                <a:ea typeface="+mn-ea"/>
                <a:cs typeface="+mn-cs"/>
              </a:rPr>
              <a:t> -L8000:dev.ulezone.com:8080 osmond@dev1.ulezone.com</a:t>
            </a:r>
            <a:br>
              <a:rPr lang="en-US" altLang="zh-CN" sz="1200" kern="1200" dirty="0" smtClean="0">
                <a:solidFill>
                  <a:schemeClr val="tx1"/>
                </a:solidFill>
                <a:latin typeface="+mn-lt"/>
                <a:ea typeface="+mn-ea"/>
                <a:cs typeface="+mn-cs"/>
              </a:rPr>
            </a:br>
            <a:r>
              <a:rPr lang="en-US" altLang="zh-CN" sz="1200" kern="1200" dirty="0" smtClean="0">
                <a:solidFill>
                  <a:schemeClr val="tx1"/>
                </a:solidFill>
                <a:latin typeface="+mn-lt"/>
                <a:ea typeface="+mn-ea"/>
                <a:cs typeface="+mn-cs"/>
              </a:rPr>
              <a:t/>
            </a:r>
            <a:br>
              <a:rPr lang="en-US" altLang="zh-CN" sz="1200" kern="1200" dirty="0" smtClean="0">
                <a:solidFill>
                  <a:schemeClr val="tx1"/>
                </a:solidFill>
                <a:latin typeface="+mn-lt"/>
                <a:ea typeface="+mn-ea"/>
                <a:cs typeface="+mn-cs"/>
              </a:rPr>
            </a:br>
            <a:r>
              <a:rPr lang="en-US" altLang="zh-CN" sz="1200" kern="1200" dirty="0" smtClean="0">
                <a:solidFill>
                  <a:schemeClr val="tx1"/>
                </a:solidFill>
                <a:latin typeface="+mn-lt"/>
                <a:ea typeface="+mn-ea"/>
                <a:cs typeface="+mn-cs"/>
              </a:rPr>
              <a:t>Note: 8000 is the local port, it's forwarded to dev.ulezone.com port 8080 </a:t>
            </a:r>
            <a:r>
              <a:rPr lang="en-US" altLang="zh-CN" sz="1200" kern="1200" smtClean="0">
                <a:solidFill>
                  <a:schemeClr val="tx1"/>
                </a:solidFill>
                <a:latin typeface="+mn-lt"/>
                <a:ea typeface="+mn-ea"/>
                <a:cs typeface="+mn-cs"/>
              </a:rPr>
              <a:t>through dev-1</a:t>
            </a:r>
            <a:r>
              <a:rPr lang="en-US" altLang="zh-CN" sz="1200" kern="1200" dirty="0" smtClean="0">
                <a:solidFill>
                  <a:schemeClr val="tx1"/>
                </a:solidFill>
                <a:latin typeface="+mn-lt"/>
                <a:ea typeface="+mn-ea"/>
                <a:cs typeface="+mn-cs"/>
              </a:rPr>
              <a:t/>
            </a:r>
            <a:br>
              <a:rPr lang="en-US" altLang="zh-CN" sz="1200" kern="1200" dirty="0" smtClean="0">
                <a:solidFill>
                  <a:schemeClr val="tx1"/>
                </a:solidFill>
                <a:latin typeface="+mn-lt"/>
                <a:ea typeface="+mn-ea"/>
                <a:cs typeface="+mn-cs"/>
              </a:rPr>
            </a:br>
            <a:r>
              <a:rPr lang="en-US" altLang="zh-CN" sz="1200" kern="1200" dirty="0" smtClean="0">
                <a:solidFill>
                  <a:schemeClr val="tx1"/>
                </a:solidFill>
                <a:latin typeface="+mn-lt"/>
                <a:ea typeface="+mn-ea"/>
                <a:cs typeface="+mn-cs"/>
              </a:rPr>
              <a:t/>
            </a:r>
            <a:br>
              <a:rPr lang="en-US" altLang="zh-CN" sz="1200" kern="1200" dirty="0" smtClean="0">
                <a:solidFill>
                  <a:schemeClr val="tx1"/>
                </a:solidFill>
                <a:latin typeface="+mn-lt"/>
                <a:ea typeface="+mn-ea"/>
                <a:cs typeface="+mn-cs"/>
              </a:rPr>
            </a:br>
            <a:r>
              <a:rPr lang="en-US" altLang="zh-CN" sz="1200" kern="1200" dirty="0" smtClean="0">
                <a:solidFill>
                  <a:schemeClr val="tx1"/>
                </a:solidFill>
                <a:latin typeface="+mn-lt"/>
                <a:ea typeface="+mn-ea"/>
                <a:cs typeface="+mn-cs"/>
              </a:rPr>
              <a:t>Use http://localhost:8000 to access http://dev.ulezone.com:8080 </a:t>
            </a:r>
            <a:br>
              <a:rPr lang="en-US" altLang="zh-CN" sz="1200" kern="1200" dirty="0" smtClean="0">
                <a:solidFill>
                  <a:schemeClr val="tx1"/>
                </a:solidFill>
                <a:latin typeface="+mn-lt"/>
                <a:ea typeface="+mn-ea"/>
                <a:cs typeface="+mn-cs"/>
              </a:rPr>
            </a:br>
            <a:endParaRPr lang="de-CH" dirty="0"/>
          </a:p>
        </p:txBody>
      </p:sp>
      <p:sp>
        <p:nvSpPr>
          <p:cNvPr id="890884" name="Line 4"/>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5" name="Line 5"/>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6" name="Line 6"/>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7" name="Line 7"/>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8" name="Line 8"/>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89" name="Line 9"/>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0" name="Line 10"/>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1" name="Line 11"/>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2" name="Line 12"/>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3" name="Line 13"/>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4" name="Line 14"/>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5" name="Line 15"/>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6" name="Line 16"/>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7" name="Line 17"/>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0898" name="Line 18"/>
          <p:cNvSpPr>
            <a:spLocks noChangeShapeType="1"/>
          </p:cNvSpPr>
          <p:nvPr/>
        </p:nvSpPr>
        <p:spPr bwMode="auto">
          <a:xfrm>
            <a:off x="1051064" y="46386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xmlns="" val="3225036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E1DE2A63-B953-40C6-AF42-A67C0ACD6B5A}" type="slidenum">
              <a:rPr lang="de-DE"/>
              <a:pPr/>
              <a:t>77</a:t>
            </a:fld>
            <a:endParaRPr lang="de-DE"/>
          </a:p>
        </p:txBody>
      </p:sp>
      <p:sp>
        <p:nvSpPr>
          <p:cNvPr id="892930" name="Rectangle 2"/>
          <p:cNvSpPr>
            <a:spLocks noGrp="1" noRot="1" noChangeAspect="1" noChangeArrowheads="1" noTextEdit="1"/>
          </p:cNvSpPr>
          <p:nvPr>
            <p:ph type="sldImg"/>
          </p:nvPr>
        </p:nvSpPr>
        <p:spPr>
          <a:xfrm>
            <a:off x="1154113" y="692150"/>
            <a:ext cx="4552950" cy="3416300"/>
          </a:xfrm>
          <a:ln/>
        </p:spPr>
      </p:sp>
      <p:sp>
        <p:nvSpPr>
          <p:cNvPr id="892931" name="Rectangle 3"/>
          <p:cNvSpPr>
            <a:spLocks noGrp="1" noChangeArrowheads="1"/>
          </p:cNvSpPr>
          <p:nvPr>
            <p:ph type="body" idx="1"/>
          </p:nvPr>
        </p:nvSpPr>
        <p:spPr>
          <a:ln/>
        </p:spPr>
        <p:txBody>
          <a:bodyPr lIns="83085" tIns="41542" rIns="83085" bIns="41542"/>
          <a:lstStyle/>
          <a:p>
            <a:r>
              <a:rPr lang="de-CH"/>
              <a:t> </a:t>
            </a:r>
          </a:p>
        </p:txBody>
      </p:sp>
      <p:sp>
        <p:nvSpPr>
          <p:cNvPr id="892932" name="Line 4"/>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3" name="Line 5"/>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4" name="Line 6"/>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5" name="Line 7"/>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6" name="Line 8"/>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7" name="Line 9"/>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8" name="Line 10"/>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39" name="Line 11"/>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0" name="Line 12"/>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1" name="Line 13"/>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2" name="Line 14"/>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3" name="Line 15"/>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4" name="Line 16"/>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5" name="Line 17"/>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92946" name="Line 18"/>
          <p:cNvSpPr>
            <a:spLocks noChangeShapeType="1"/>
          </p:cNvSpPr>
          <p:nvPr/>
        </p:nvSpPr>
        <p:spPr bwMode="auto">
          <a:xfrm>
            <a:off x="1051064" y="46386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xmlns="" val="224790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在没有提供</a:t>
            </a:r>
            <a:r>
              <a:rPr lang="en-US" altLang="zh-CN" sz="1200" kern="1200" dirty="0" err="1" smtClean="0">
                <a:solidFill>
                  <a:schemeClr val="tx1"/>
                </a:solidFill>
                <a:latin typeface="+mn-lt"/>
                <a:ea typeface="+mn-ea"/>
                <a:cs typeface="+mn-cs"/>
              </a:rPr>
              <a:t>ssh</a:t>
            </a:r>
            <a:r>
              <a:rPr lang="en-US" altLang="zh-CN" sz="1200" kern="1200" dirty="0" smtClean="0">
                <a:solidFill>
                  <a:schemeClr val="tx1"/>
                </a:solidFill>
                <a:latin typeface="+mn-lt"/>
                <a:ea typeface="+mn-ea"/>
                <a:cs typeface="+mn-cs"/>
              </a:rPr>
              <a:t>-copy-id </a:t>
            </a:r>
            <a:r>
              <a:rPr lang="zh-CN" altLang="zh-CN" sz="1200" kern="1200" dirty="0" smtClean="0">
                <a:solidFill>
                  <a:schemeClr val="tx1"/>
                </a:solidFill>
                <a:latin typeface="+mn-lt"/>
                <a:ea typeface="+mn-ea"/>
                <a:cs typeface="+mn-cs"/>
              </a:rPr>
              <a:t>命令的系统中，可以使用如下命令：</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accent6">
                    <a:lumMod val="75000"/>
                  </a:schemeClr>
                </a:solidFill>
              </a:rPr>
              <a:t>$ cat .</a:t>
            </a:r>
            <a:r>
              <a:rPr lang="en-US" altLang="zh-CN" dirty="0" err="1" smtClean="0">
                <a:solidFill>
                  <a:schemeClr val="accent6">
                    <a:lumMod val="75000"/>
                  </a:schemeClr>
                </a:solidFill>
              </a:rPr>
              <a:t>ssh</a:t>
            </a:r>
            <a:r>
              <a:rPr lang="en-US" altLang="zh-CN" dirty="0" smtClean="0">
                <a:solidFill>
                  <a:schemeClr val="accent6">
                    <a:lumMod val="75000"/>
                  </a:schemeClr>
                </a:solidFill>
              </a:rPr>
              <a:t>/id_dsa.pub | </a:t>
            </a:r>
            <a:r>
              <a:rPr lang="en-US" altLang="zh-CN" dirty="0" err="1" smtClean="0">
                <a:solidFill>
                  <a:schemeClr val="accent6">
                    <a:lumMod val="75000"/>
                  </a:schemeClr>
                </a:solidFill>
              </a:rPr>
              <a:t>ssh</a:t>
            </a:r>
            <a:r>
              <a:rPr lang="en-US" altLang="zh-CN" dirty="0" smtClean="0">
                <a:solidFill>
                  <a:schemeClr val="accent6">
                    <a:lumMod val="75000"/>
                  </a:schemeClr>
                </a:solidFill>
              </a:rPr>
              <a:t> [user@]host "cat - &gt;&gt; ~/.</a:t>
            </a:r>
            <a:r>
              <a:rPr lang="en-US" altLang="zh-CN" dirty="0" err="1" smtClean="0">
                <a:solidFill>
                  <a:schemeClr val="accent6">
                    <a:lumMod val="75000"/>
                  </a:schemeClr>
                </a:solidFill>
              </a:rPr>
              <a:t>ssh</a:t>
            </a:r>
            <a:r>
              <a:rPr lang="en-US" altLang="zh-CN" dirty="0" smtClean="0">
                <a:solidFill>
                  <a:schemeClr val="accent6">
                    <a:lumMod val="75000"/>
                  </a:schemeClr>
                </a:solidFill>
              </a:rPr>
              <a:t>/</a:t>
            </a:r>
            <a:r>
              <a:rPr lang="en-US" altLang="zh-CN" dirty="0" err="1" smtClean="0">
                <a:solidFill>
                  <a:schemeClr val="accent6">
                    <a:lumMod val="75000"/>
                  </a:schemeClr>
                </a:solidFill>
              </a:rPr>
              <a:t>authorized_keys</a:t>
            </a:r>
            <a:r>
              <a:rPr lang="en-US" altLang="zh-CN" dirty="0" smtClean="0">
                <a:solidFill>
                  <a:schemeClr val="accent6">
                    <a:lumMod val="75000"/>
                  </a:schemeClr>
                </a:solidFill>
              </a:rPr>
              <a:t>"</a:t>
            </a:r>
            <a:endParaRPr lang="zh-CN" altLang="en-US" dirty="0" smtClean="0">
              <a:solidFill>
                <a:schemeClr val="accent6">
                  <a:lumMod val="75000"/>
                </a:schemeClr>
              </a:solidFill>
            </a:endParaRP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82</a:t>
            </a:fld>
            <a:endParaRPr lang="zh-CN" altLang="en-US"/>
          </a:p>
        </p:txBody>
      </p:sp>
    </p:spTree>
    <p:extLst>
      <p:ext uri="{BB962C8B-B14F-4D97-AF65-F5344CB8AC3E}">
        <p14:creationId xmlns:p14="http://schemas.microsoft.com/office/powerpoint/2010/main" xmlns="" val="766805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还可以</a:t>
            </a:r>
          </a:p>
          <a:p>
            <a:r>
              <a:rPr lang="zh-CN" altLang="en-US" dirty="0" smtClean="0"/>
              <a:t>还可以使用 </a:t>
            </a:r>
            <a:r>
              <a:rPr lang="en-US" altLang="zh-CN" dirty="0" smtClean="0"/>
              <a:t>PAM </a:t>
            </a:r>
            <a:r>
              <a:rPr lang="zh-CN" altLang="en-US" dirty="0" smtClean="0"/>
              <a:t>的 </a:t>
            </a:r>
            <a:r>
              <a:rPr lang="en-US" altLang="zh-CN" dirty="0" err="1" smtClean="0"/>
              <a:t>pam_access</a:t>
            </a:r>
            <a:r>
              <a:rPr lang="en-US" altLang="zh-CN" dirty="0" smtClean="0"/>
              <a:t> </a:t>
            </a:r>
            <a:r>
              <a:rPr lang="zh-CN" altLang="en-US" dirty="0" smtClean="0"/>
              <a:t>模块实现基于用户口令认证的访问控制（参见第</a:t>
            </a:r>
            <a:r>
              <a:rPr lang="en-US" altLang="zh-CN" dirty="0" smtClean="0"/>
              <a:t>13</a:t>
            </a:r>
            <a:r>
              <a:rPr lang="zh-CN" altLang="en-US" dirty="0" smtClean="0"/>
              <a:t>章）</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89</a:t>
            </a:fld>
            <a:endParaRPr lang="zh-CN" altLang="en-US"/>
          </a:p>
        </p:txBody>
      </p:sp>
    </p:spTree>
    <p:extLst>
      <p:ext uri="{BB962C8B-B14F-4D97-AF65-F5344CB8AC3E}">
        <p14:creationId xmlns:p14="http://schemas.microsoft.com/office/powerpoint/2010/main" xmlns="" val="132218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http://www.thegeekstuff.com/2012/03/chroot-sftp-setup/</a:t>
            </a:r>
            <a:endParaRPr lang="en-US" altLang="zh-CN" dirty="0" smtClean="0"/>
          </a:p>
          <a:p>
            <a:r>
              <a:rPr lang="en-US" altLang="zh-CN" smtClean="0">
                <a:hlinkClick r:id="rId4"/>
              </a:rPr>
              <a:t>http://www.chriscowley.me.uk/blog/2012/11/19/sftp-chroot-on-centos/</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91</a:t>
            </a:fld>
            <a:endParaRPr lang="zh-CN" altLang="en-US"/>
          </a:p>
        </p:txBody>
      </p:sp>
    </p:spTree>
    <p:extLst>
      <p:ext uri="{BB962C8B-B14F-4D97-AF65-F5344CB8AC3E}">
        <p14:creationId xmlns:p14="http://schemas.microsoft.com/office/powerpoint/2010/main" xmlns="" val="1585172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94</a:t>
            </a:fld>
            <a:endParaRPr lang="zh-CN" altLang="en-US"/>
          </a:p>
        </p:txBody>
      </p:sp>
    </p:spTree>
    <p:extLst>
      <p:ext uri="{BB962C8B-B14F-4D97-AF65-F5344CB8AC3E}">
        <p14:creationId xmlns:p14="http://schemas.microsoft.com/office/powerpoint/2010/main" xmlns="" val="3704054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zh-CN" altLang="en-US" dirty="0" smtClean="0"/>
              <a:t>掌握</a:t>
            </a:r>
            <a:r>
              <a:rPr lang="en-US" altLang="zh-CN" dirty="0" err="1" smtClean="0"/>
              <a:t>Dnsmasq</a:t>
            </a:r>
            <a:r>
              <a:rPr lang="zh-CN" altLang="en-US" dirty="0" smtClean="0"/>
              <a:t>的配置</a:t>
            </a:r>
            <a:endParaRPr lang="en-US" altLang="zh-CN" dirty="0" smtClean="0"/>
          </a:p>
          <a:p>
            <a:r>
              <a:rPr lang="zh-CN" altLang="en-US" dirty="0" smtClean="0"/>
              <a:t>掌握</a:t>
            </a:r>
            <a:r>
              <a:rPr lang="en-US" altLang="zh-CN" dirty="0" err="1" smtClean="0"/>
              <a:t>Polipo</a:t>
            </a:r>
            <a:r>
              <a:rPr lang="zh-CN" altLang="en-US" dirty="0" smtClean="0"/>
              <a:t>的配置</a:t>
            </a:r>
            <a:endParaRPr lang="en-US" altLang="zh-CN" dirty="0" smtClean="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a:t>
            </a:fld>
            <a:endParaRPr lang="zh-CN" altLang="en-US"/>
          </a:p>
        </p:txBody>
      </p:sp>
    </p:spTree>
    <p:extLst>
      <p:ext uri="{BB962C8B-B14F-4D97-AF65-F5344CB8AC3E}">
        <p14:creationId xmlns:p14="http://schemas.microsoft.com/office/powerpoint/2010/main" xmlns="" val="1391435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 </a:t>
            </a:r>
            <a:r>
              <a:rPr lang="en-US" altLang="zh-CN" dirty="0" err="1" smtClean="0"/>
              <a:t>anacron</a:t>
            </a:r>
            <a:r>
              <a:rPr lang="en-US" altLang="zh-CN" dirty="0" smtClean="0"/>
              <a:t> </a:t>
            </a:r>
            <a:r>
              <a:rPr lang="zh-CN" altLang="en-US" dirty="0" smtClean="0"/>
              <a:t>运行时，它检查自作业上一次运行以来是否已经经过了所需的天数，如果需要，就运行作业</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21</a:t>
            </a:fld>
            <a:endParaRPr lang="zh-CN" altLang="en-US"/>
          </a:p>
        </p:txBody>
      </p:sp>
    </p:spTree>
    <p:extLst>
      <p:ext uri="{BB962C8B-B14F-4D97-AF65-F5344CB8AC3E}">
        <p14:creationId xmlns:p14="http://schemas.microsoft.com/office/powerpoint/2010/main" xmlns="" val="263101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r>
              <a:rPr lang="en-US" altLang="zh-CN" dirty="0" err="1" smtClean="0"/>
              <a:t>loganalyzer</a:t>
            </a:r>
            <a:r>
              <a:rPr lang="en-US" altLang="zh-CN" dirty="0" smtClean="0"/>
              <a:t> </a:t>
            </a:r>
            <a:r>
              <a:rPr lang="zh-CN" altLang="en-US" dirty="0" smtClean="0"/>
              <a:t>（</a:t>
            </a:r>
            <a:r>
              <a:rPr lang="en-US" altLang="zh-CN" dirty="0" smtClean="0"/>
              <a:t>http://loganalyzer.adiscon.com/</a:t>
            </a:r>
            <a:r>
              <a:rPr lang="zh-CN" altLang="en-US" dirty="0" smtClean="0"/>
              <a:t>）</a:t>
            </a:r>
            <a:endParaRPr lang="en-US" altLang="zh-CN" dirty="0" smtClean="0"/>
          </a:p>
          <a:p>
            <a:pPr lvl="2"/>
            <a:r>
              <a:rPr lang="zh-CN" altLang="en-US" dirty="0" smtClean="0"/>
              <a:t>之前的</a:t>
            </a:r>
            <a:r>
              <a:rPr lang="en-US" altLang="zh-CN" dirty="0" err="1" smtClean="0"/>
              <a:t>phplogcon</a:t>
            </a:r>
            <a:r>
              <a:rPr lang="zh-CN" altLang="en-US" dirty="0" smtClean="0"/>
              <a:t>（ </a:t>
            </a:r>
            <a:r>
              <a:rPr lang="en-US" altLang="zh-CN" dirty="0" smtClean="0"/>
              <a:t>http://www.phplogcon.org</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35</a:t>
            </a:fld>
            <a:endParaRPr lang="zh-CN" altLang="en-US"/>
          </a:p>
        </p:txBody>
      </p:sp>
    </p:spTree>
    <p:extLst>
      <p:ext uri="{BB962C8B-B14F-4D97-AF65-F5344CB8AC3E}">
        <p14:creationId xmlns:p14="http://schemas.microsoft.com/office/powerpoint/2010/main" xmlns="" val="382879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Filetr</a:t>
            </a:r>
            <a:r>
              <a:rPr lang="zh-CN" altLang="en-US" dirty="0" smtClean="0"/>
              <a:t>模块处理消息的分析和过滤，</a:t>
            </a:r>
            <a:r>
              <a:rPr lang="en-US" altLang="zh-CN" dirty="0" err="1" smtClean="0"/>
              <a:t>rsyslog</a:t>
            </a:r>
            <a:r>
              <a:rPr lang="zh-CN" altLang="en-US" dirty="0" smtClean="0"/>
              <a:t>可以根据消息的任何部分进行过滤。</a:t>
            </a:r>
          </a:p>
          <a:p>
            <a:r>
              <a:rPr lang="en-US" altLang="zh-CN" dirty="0" smtClean="0"/>
              <a:t>Queue</a:t>
            </a:r>
            <a:r>
              <a:rPr lang="zh-CN" altLang="en-US" dirty="0" smtClean="0"/>
              <a:t>模块负责消息的存储，从</a:t>
            </a:r>
            <a:r>
              <a:rPr lang="en-US" altLang="zh-CN" dirty="0" smtClean="0"/>
              <a:t>Input</a:t>
            </a:r>
            <a:r>
              <a:rPr lang="zh-CN" altLang="en-US" dirty="0" smtClean="0"/>
              <a:t>传入的未经过滤的消息放在主队列中，过滤后的消息放入到不同</a:t>
            </a:r>
            <a:r>
              <a:rPr lang="en-US" altLang="zh-CN" dirty="0" smtClean="0"/>
              <a:t>action queue</a:t>
            </a:r>
            <a:r>
              <a:rPr lang="zh-CN" altLang="en-US" dirty="0" smtClean="0"/>
              <a:t>中，再由</a:t>
            </a:r>
            <a:r>
              <a:rPr lang="en-US" altLang="zh-CN" dirty="0" smtClean="0"/>
              <a:t>action queue</a:t>
            </a:r>
            <a:r>
              <a:rPr lang="zh-CN" altLang="en-US" dirty="0" smtClean="0"/>
              <a:t>送到各个输出模块。</a:t>
            </a:r>
            <a:endParaRPr lang="en-US" altLang="zh-CN" dirty="0" smtClean="0"/>
          </a:p>
          <a:p>
            <a:endParaRPr lang="en-US" altLang="zh-CN" dirty="0" smtClean="0"/>
          </a:p>
          <a:p>
            <a:r>
              <a:rPr lang="en-US" altLang="zh-CN" smtClean="0">
                <a:sym typeface="Wingdings" pitchFamily="2" charset="2"/>
              </a:rPr>
              <a:t></a:t>
            </a:r>
            <a:r>
              <a:rPr lang="en-US" altLang="zh-CN" smtClean="0">
                <a:hlinkClick r:id="rId3"/>
              </a:rPr>
              <a:t>http://www.cnblogs.com/tobeseeker/archive/2013/03/10/2953250.html</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37</a:t>
            </a:fld>
            <a:endParaRPr lang="zh-CN" altLang="en-US"/>
          </a:p>
        </p:txBody>
      </p:sp>
    </p:spTree>
    <p:extLst>
      <p:ext uri="{BB962C8B-B14F-4D97-AF65-F5344CB8AC3E}">
        <p14:creationId xmlns:p14="http://schemas.microsoft.com/office/powerpoint/2010/main" xmlns="" val="142049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buFont typeface="Wingdings" pitchFamily="2" charset="2"/>
              <a:buChar char="l"/>
            </a:pPr>
            <a:r>
              <a:rPr lang="zh-CN" altLang="en-US" b="1" dirty="0" smtClean="0"/>
              <a:t>时间标签</a:t>
            </a:r>
            <a:r>
              <a:rPr lang="zh-CN" altLang="en-US" dirty="0" smtClean="0"/>
              <a:t>：消息发出的日期和时间</a:t>
            </a:r>
            <a:endParaRPr lang="zh-CN" altLang="en-US" b="1" dirty="0" smtClean="0"/>
          </a:p>
          <a:p>
            <a:pPr lvl="1">
              <a:buFont typeface="Wingdings" pitchFamily="2" charset="2"/>
              <a:buChar char="l"/>
            </a:pPr>
            <a:r>
              <a:rPr lang="zh-CN" altLang="en-US" b="1" dirty="0" smtClean="0"/>
              <a:t>主机名</a:t>
            </a:r>
            <a:r>
              <a:rPr lang="zh-CN" altLang="en-US" dirty="0" smtClean="0"/>
              <a:t>：生成消息的计算机的名字</a:t>
            </a:r>
            <a:endParaRPr lang="zh-CN" altLang="en-US" b="1" dirty="0" smtClean="0"/>
          </a:p>
          <a:p>
            <a:pPr lvl="1">
              <a:buFont typeface="Wingdings" pitchFamily="2" charset="2"/>
              <a:buChar char="l"/>
            </a:pPr>
            <a:r>
              <a:rPr lang="zh-CN" altLang="en-US" b="1" dirty="0" smtClean="0"/>
              <a:t>子系统名称</a:t>
            </a:r>
            <a:r>
              <a:rPr lang="zh-CN" altLang="en-US" dirty="0" smtClean="0"/>
              <a:t>：发出消息的应用程序名称</a:t>
            </a:r>
            <a:endParaRPr lang="zh-CN" altLang="en-US" b="1" dirty="0" smtClean="0"/>
          </a:p>
          <a:p>
            <a:pPr lvl="1">
              <a:buFont typeface="Wingdings" pitchFamily="2" charset="2"/>
              <a:buChar char="l"/>
            </a:pPr>
            <a:r>
              <a:rPr lang="zh-CN" altLang="en-US" b="1" dirty="0" smtClean="0"/>
              <a:t>消息</a:t>
            </a:r>
            <a:r>
              <a:rPr lang="zh-CN" altLang="en-US" dirty="0" smtClean="0"/>
              <a:t>：消息的具体内容</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56</a:t>
            </a:fld>
            <a:endParaRPr lang="zh-CN" altLang="en-US"/>
          </a:p>
        </p:txBody>
      </p:sp>
    </p:spTree>
    <p:extLst>
      <p:ext uri="{BB962C8B-B14F-4D97-AF65-F5344CB8AC3E}">
        <p14:creationId xmlns:p14="http://schemas.microsoft.com/office/powerpoint/2010/main" xmlns="" val="126772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
          <p:cNvSpPr>
            <a:spLocks noGrp="1" noChangeArrowheads="1"/>
          </p:cNvSpPr>
          <p:nvPr>
            <p:ph type="sldNum" sz="quarter" idx="5"/>
          </p:nvPr>
        </p:nvSpPr>
        <p:spPr>
          <a:ln/>
        </p:spPr>
        <p:txBody>
          <a:bodyPr/>
          <a:lstStyle/>
          <a:p>
            <a:fld id="{E0141844-8FD8-4277-B811-A17B3FF5CE89}" type="slidenum">
              <a:rPr lang="de-DE"/>
              <a:pPr/>
              <a:t>71</a:t>
            </a:fld>
            <a:endParaRPr lang="de-DE"/>
          </a:p>
        </p:txBody>
      </p:sp>
      <p:sp>
        <p:nvSpPr>
          <p:cNvPr id="882690" name="Rectangle 2"/>
          <p:cNvSpPr>
            <a:spLocks noGrp="1" noRot="1" noChangeAspect="1" noChangeArrowheads="1" noTextEdit="1"/>
          </p:cNvSpPr>
          <p:nvPr>
            <p:ph type="sldImg"/>
          </p:nvPr>
        </p:nvSpPr>
        <p:spPr>
          <a:xfrm>
            <a:off x="1154113" y="692150"/>
            <a:ext cx="4552950" cy="3416300"/>
          </a:xfrm>
          <a:ln/>
        </p:spPr>
      </p:sp>
      <p:sp>
        <p:nvSpPr>
          <p:cNvPr id="882691" name="Rectangle 3"/>
          <p:cNvSpPr>
            <a:spLocks noGrp="1" noChangeArrowheads="1"/>
          </p:cNvSpPr>
          <p:nvPr>
            <p:ph type="body" idx="1"/>
          </p:nvPr>
        </p:nvSpPr>
        <p:spPr>
          <a:xfrm>
            <a:off x="910922" y="4353997"/>
            <a:ext cx="5104737" cy="4135995"/>
          </a:xfrm>
          <a:ln/>
        </p:spPr>
        <p:txBody>
          <a:bodyPr lIns="83085" tIns="41542" rIns="83085" bIns="41542"/>
          <a:lstStyle/>
          <a:p>
            <a:r>
              <a:rPr lang="de-CH"/>
              <a:t>In January 2006 the SSH 2 Protocol architecture became an official Internet Standard:</a:t>
            </a:r>
          </a:p>
          <a:p>
            <a:r>
              <a:rPr lang="de-DE"/>
              <a:t> • RFC 4250 The Secure Shell (SSH) Protocol Assigned Numbers </a:t>
            </a:r>
          </a:p>
          <a:p>
            <a:r>
              <a:rPr lang="de-DE"/>
              <a:t> • RFC 4251 The Secure Shell (SSH) Protocol Architecture</a:t>
            </a:r>
          </a:p>
          <a:p>
            <a:r>
              <a:rPr lang="de-DE"/>
              <a:t> • RFC 4252 The Secure Shell (SSH) Authentication Protocol </a:t>
            </a:r>
          </a:p>
          <a:p>
            <a:r>
              <a:rPr lang="de-DE"/>
              <a:t> • RFC 4253 The Secure Shell (SSH) Transport Layer Protocol </a:t>
            </a:r>
          </a:p>
          <a:p>
            <a:r>
              <a:rPr lang="de-DE"/>
              <a:t> • RFC 4254 The Secure Shell (SSH) Connection Protocol </a:t>
            </a:r>
          </a:p>
          <a:p>
            <a:r>
              <a:rPr lang="de-DE"/>
              <a:t> • RFC 4255 Using DNS to Securely Publish Secure Shell (SSH) Key Fingerprints</a:t>
            </a:r>
          </a:p>
          <a:p>
            <a:r>
              <a:rPr lang="de-DE"/>
              <a:t> • RFC 4256 Generic Message Exchange Authentication for the Secure Shell Protocol  </a:t>
            </a:r>
            <a:endParaRPr lang="de-CH"/>
          </a:p>
        </p:txBody>
      </p:sp>
      <p:sp>
        <p:nvSpPr>
          <p:cNvPr id="882698"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699"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0"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1"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2"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3"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4"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5"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2706"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xmlns="" val="413057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Grp="1" noChangeArrowheads="1"/>
          </p:cNvSpPr>
          <p:nvPr>
            <p:ph type="sldNum" sz="quarter" idx="5"/>
          </p:nvPr>
        </p:nvSpPr>
        <p:spPr>
          <a:ln/>
        </p:spPr>
        <p:txBody>
          <a:bodyPr/>
          <a:lstStyle/>
          <a:p>
            <a:fld id="{E5615E87-D67B-4E4C-981E-333CBEB7ADF4}" type="slidenum">
              <a:rPr lang="de-DE"/>
              <a:pPr/>
              <a:t>72</a:t>
            </a:fld>
            <a:endParaRPr lang="de-DE"/>
          </a:p>
        </p:txBody>
      </p:sp>
      <p:sp>
        <p:nvSpPr>
          <p:cNvPr id="884738" name="Rectangle 2"/>
          <p:cNvSpPr>
            <a:spLocks noGrp="1" noRot="1" noChangeAspect="1" noChangeArrowheads="1" noTextEdit="1"/>
          </p:cNvSpPr>
          <p:nvPr>
            <p:ph type="sldImg"/>
          </p:nvPr>
        </p:nvSpPr>
        <p:spPr>
          <a:xfrm>
            <a:off x="1154113" y="692150"/>
            <a:ext cx="4552950" cy="3416300"/>
          </a:xfrm>
          <a:ln/>
        </p:spPr>
      </p:sp>
      <p:sp>
        <p:nvSpPr>
          <p:cNvPr id="884739" name="Rectangle 3"/>
          <p:cNvSpPr>
            <a:spLocks noGrp="1" noChangeArrowheads="1"/>
          </p:cNvSpPr>
          <p:nvPr>
            <p:ph type="body" idx="1"/>
          </p:nvPr>
        </p:nvSpPr>
        <p:spPr>
          <a:ln/>
        </p:spPr>
        <p:txBody>
          <a:bodyPr lIns="83085" tIns="41542" rIns="83085" bIns="41542"/>
          <a:lstStyle/>
          <a:p>
            <a:r>
              <a:rPr lang="en-US" b="1"/>
              <a:t>SSH 2 Transport Layer Protocol</a:t>
            </a:r>
            <a:r>
              <a:rPr lang="en-US"/>
              <a:t>: </a:t>
            </a:r>
            <a:r>
              <a:rPr lang="de-DE"/>
              <a:t>RFC 4253</a:t>
            </a:r>
            <a:r>
              <a:rPr lang="en-US"/>
              <a:t> </a:t>
            </a:r>
            <a:endParaRPr lang="de-CH"/>
          </a:p>
        </p:txBody>
      </p:sp>
      <p:sp>
        <p:nvSpPr>
          <p:cNvPr id="884741" name="Line 5"/>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2" name="Line 6"/>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3" name="Line 7"/>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4" name="Line 8"/>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5" name="Line 9"/>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6"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7"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8"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49"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0"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1"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2"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3"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84754"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xmlns="" val="391738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
          <p:cNvSpPr>
            <a:spLocks noGrp="1" noChangeArrowheads="1"/>
          </p:cNvSpPr>
          <p:nvPr>
            <p:ph type="sldNum" sz="quarter" idx="5"/>
          </p:nvPr>
        </p:nvSpPr>
        <p:spPr>
          <a:ln/>
        </p:spPr>
        <p:txBody>
          <a:bodyPr/>
          <a:lstStyle/>
          <a:p>
            <a:fld id="{9CE82DCF-87C5-437F-9C91-4594539ADDB0}" type="slidenum">
              <a:rPr lang="de-DE"/>
              <a:pPr/>
              <a:t>73</a:t>
            </a:fld>
            <a:endParaRPr lang="de-DE"/>
          </a:p>
        </p:txBody>
      </p:sp>
      <p:sp>
        <p:nvSpPr>
          <p:cNvPr id="854018" name="Rectangle 2"/>
          <p:cNvSpPr>
            <a:spLocks noGrp="1" noRot="1" noChangeAspect="1" noChangeArrowheads="1" noTextEdit="1"/>
          </p:cNvSpPr>
          <p:nvPr>
            <p:ph type="sldImg"/>
          </p:nvPr>
        </p:nvSpPr>
        <p:spPr>
          <a:xfrm>
            <a:off x="1154113" y="692150"/>
            <a:ext cx="4552950" cy="3416300"/>
          </a:xfrm>
          <a:ln/>
        </p:spPr>
      </p:sp>
      <p:sp>
        <p:nvSpPr>
          <p:cNvPr id="854019" name="Rectangle 3"/>
          <p:cNvSpPr>
            <a:spLocks noGrp="1" noChangeArrowheads="1"/>
          </p:cNvSpPr>
          <p:nvPr>
            <p:ph type="body" idx="1"/>
          </p:nvPr>
        </p:nvSpPr>
        <p:spPr>
          <a:ln/>
        </p:spPr>
        <p:txBody>
          <a:bodyPr lIns="83085" tIns="41542" rIns="83085" bIns="41542"/>
          <a:lstStyle/>
          <a:p>
            <a:r>
              <a:rPr lang="de-CH"/>
              <a:t>  </a:t>
            </a:r>
          </a:p>
        </p:txBody>
      </p:sp>
      <p:sp>
        <p:nvSpPr>
          <p:cNvPr id="854020" name="Line 4"/>
          <p:cNvSpPr>
            <a:spLocks noChangeShapeType="1"/>
          </p:cNvSpPr>
          <p:nvPr/>
        </p:nvSpPr>
        <p:spPr bwMode="auto">
          <a:xfrm>
            <a:off x="1051064" y="46386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1" name="Line 5"/>
          <p:cNvSpPr>
            <a:spLocks noChangeShapeType="1"/>
          </p:cNvSpPr>
          <p:nvPr/>
        </p:nvSpPr>
        <p:spPr bwMode="auto">
          <a:xfrm>
            <a:off x="1051064" y="490960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2" name="Line 6"/>
          <p:cNvSpPr>
            <a:spLocks noChangeShapeType="1"/>
          </p:cNvSpPr>
          <p:nvPr/>
        </p:nvSpPr>
        <p:spPr bwMode="auto">
          <a:xfrm>
            <a:off x="1051064" y="51790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3" name="Line 7"/>
          <p:cNvSpPr>
            <a:spLocks noChangeShapeType="1"/>
          </p:cNvSpPr>
          <p:nvPr/>
        </p:nvSpPr>
        <p:spPr bwMode="auto">
          <a:xfrm>
            <a:off x="1051064" y="5450066"/>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4" name="Line 8"/>
          <p:cNvSpPr>
            <a:spLocks noChangeShapeType="1"/>
          </p:cNvSpPr>
          <p:nvPr/>
        </p:nvSpPr>
        <p:spPr bwMode="auto">
          <a:xfrm>
            <a:off x="1051064" y="571802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5" name="Line 9"/>
          <p:cNvSpPr>
            <a:spLocks noChangeShapeType="1"/>
          </p:cNvSpPr>
          <p:nvPr/>
        </p:nvSpPr>
        <p:spPr bwMode="auto">
          <a:xfrm>
            <a:off x="1051064" y="598901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6" name="Line 10"/>
          <p:cNvSpPr>
            <a:spLocks noChangeShapeType="1"/>
          </p:cNvSpPr>
          <p:nvPr/>
        </p:nvSpPr>
        <p:spPr bwMode="auto">
          <a:xfrm>
            <a:off x="1051064" y="625849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7" name="Line 11"/>
          <p:cNvSpPr>
            <a:spLocks noChangeShapeType="1"/>
          </p:cNvSpPr>
          <p:nvPr/>
        </p:nvSpPr>
        <p:spPr bwMode="auto">
          <a:xfrm>
            <a:off x="1051064" y="652948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8" name="Line 12"/>
          <p:cNvSpPr>
            <a:spLocks noChangeShapeType="1"/>
          </p:cNvSpPr>
          <p:nvPr/>
        </p:nvSpPr>
        <p:spPr bwMode="auto">
          <a:xfrm>
            <a:off x="1051064" y="679895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29" name="Line 13"/>
          <p:cNvSpPr>
            <a:spLocks noChangeShapeType="1"/>
          </p:cNvSpPr>
          <p:nvPr/>
        </p:nvSpPr>
        <p:spPr bwMode="auto">
          <a:xfrm>
            <a:off x="1051064" y="706994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0" name="Line 14"/>
          <p:cNvSpPr>
            <a:spLocks noChangeShapeType="1"/>
          </p:cNvSpPr>
          <p:nvPr/>
        </p:nvSpPr>
        <p:spPr bwMode="auto">
          <a:xfrm>
            <a:off x="1051064" y="7339423"/>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1" name="Line 15"/>
          <p:cNvSpPr>
            <a:spLocks noChangeShapeType="1"/>
          </p:cNvSpPr>
          <p:nvPr/>
        </p:nvSpPr>
        <p:spPr bwMode="auto">
          <a:xfrm>
            <a:off x="1051064" y="761041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2" name="Line 16"/>
          <p:cNvSpPr>
            <a:spLocks noChangeShapeType="1"/>
          </p:cNvSpPr>
          <p:nvPr/>
        </p:nvSpPr>
        <p:spPr bwMode="auto">
          <a:xfrm>
            <a:off x="1051064" y="7879888"/>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3" name="Line 17"/>
          <p:cNvSpPr>
            <a:spLocks noChangeShapeType="1"/>
          </p:cNvSpPr>
          <p:nvPr/>
        </p:nvSpPr>
        <p:spPr bwMode="auto">
          <a:xfrm>
            <a:off x="1051064" y="8150877"/>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
        <p:nvSpPr>
          <p:cNvPr id="854034" name="Line 18"/>
          <p:cNvSpPr>
            <a:spLocks noChangeShapeType="1"/>
          </p:cNvSpPr>
          <p:nvPr/>
        </p:nvSpPr>
        <p:spPr bwMode="auto">
          <a:xfrm>
            <a:off x="1051064" y="8420352"/>
            <a:ext cx="4755874" cy="0"/>
          </a:xfrm>
          <a:prstGeom prst="line">
            <a:avLst/>
          </a:prstGeom>
          <a:noFill/>
          <a:ln w="12700" cap="rnd">
            <a:solidFill>
              <a:schemeClr val="tx1"/>
            </a:solidFill>
            <a:prstDash val="sysDot"/>
            <a:round/>
            <a:headEnd/>
            <a:tailEnd/>
          </a:ln>
          <a:effectLst/>
        </p:spPr>
        <p:txBody>
          <a:bodyPr lIns="86621" tIns="102308" rIns="86621" bIns="102308"/>
          <a:lstStyle/>
          <a:p>
            <a:endParaRPr lang="de-CH"/>
          </a:p>
        </p:txBody>
      </p:sp>
    </p:spTree>
    <p:extLst>
      <p:ext uri="{BB962C8B-B14F-4D97-AF65-F5344CB8AC3E}">
        <p14:creationId xmlns:p14="http://schemas.microsoft.com/office/powerpoint/2010/main" xmlns="" val="110322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lamp.linux.gov.cn/OpenSSH/sshd_config.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6</a:t>
            </a:r>
            <a:r>
              <a:rPr lang="zh-CN" altLang="en-US" sz="4600" dirty="0" smtClean="0"/>
              <a:t>章</a:t>
            </a:r>
            <a:r>
              <a:rPr lang="en-US" altLang="zh-CN" sz="4600" dirty="0"/>
              <a:t/>
            </a:r>
            <a:br>
              <a:rPr lang="en-US" altLang="zh-CN" sz="4600" dirty="0"/>
            </a:br>
            <a:r>
              <a:rPr lang="zh-CN" altLang="en-US" sz="4600" dirty="0" smtClean="0"/>
              <a:t>基础架构服务</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285720" y="1928802"/>
            <a:ext cx="3372434" cy="4357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安排自动化任务</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10</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Dnsmasq</a:t>
            </a:r>
            <a:r>
              <a:rPr lang="zh-CN" altLang="en-US" dirty="0" smtClean="0"/>
              <a:t>的功能</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使用</a:t>
            </a:r>
            <a:r>
              <a:rPr lang="en-US" altLang="zh-CN" dirty="0" smtClean="0"/>
              <a:t>/etc/hosts</a:t>
            </a:r>
            <a:r>
              <a:rPr lang="zh-CN" altLang="en-US" dirty="0" smtClean="0"/>
              <a:t>文件实现本地内网解析</a:t>
            </a:r>
            <a:endParaRPr lang="en-US" altLang="zh-CN" dirty="0" smtClean="0"/>
          </a:p>
          <a:p>
            <a:r>
              <a:rPr lang="zh-CN" altLang="en-US" dirty="0" smtClean="0"/>
              <a:t>从上游域名解析服务器中获取公网的</a:t>
            </a:r>
            <a:r>
              <a:rPr lang="en-US" altLang="zh-CN" dirty="0" smtClean="0"/>
              <a:t>IP</a:t>
            </a:r>
            <a:r>
              <a:rPr lang="zh-CN" altLang="en-US" dirty="0" smtClean="0"/>
              <a:t>地址</a:t>
            </a:r>
            <a:r>
              <a:rPr lang="en-US" altLang="zh-CN" dirty="0" smtClean="0"/>
              <a:t>-</a:t>
            </a:r>
            <a:r>
              <a:rPr lang="zh-CN" altLang="en-US" dirty="0" smtClean="0"/>
              <a:t>域名映射关系放入缓存</a:t>
            </a:r>
            <a:endParaRPr lang="en-US" altLang="zh-CN" dirty="0" smtClean="0"/>
          </a:p>
          <a:p>
            <a:r>
              <a:rPr lang="zh-CN" altLang="en-US" dirty="0" smtClean="0"/>
              <a:t>被配置用来向特定的上游</a:t>
            </a:r>
            <a:r>
              <a:rPr lang="en-US" altLang="zh-CN" dirty="0" smtClean="0"/>
              <a:t>DNS</a:t>
            </a:r>
            <a:r>
              <a:rPr lang="zh-CN" altLang="en-US" dirty="0" smtClean="0"/>
              <a:t>服务器发送特定的域名解析请求，从而可以简单的与私有的</a:t>
            </a:r>
            <a:r>
              <a:rPr lang="en-US" altLang="zh-CN" dirty="0" smtClean="0"/>
              <a:t>DNS</a:t>
            </a:r>
            <a:r>
              <a:rPr lang="zh-CN" altLang="en-US" dirty="0" smtClean="0"/>
              <a:t>服务器结合使用</a:t>
            </a:r>
            <a:endParaRPr lang="en-US" altLang="zh-CN" dirty="0" smtClean="0"/>
          </a:p>
          <a:p>
            <a:r>
              <a:rPr lang="zh-CN" altLang="en-US" dirty="0" smtClean="0"/>
              <a:t>集成的</a:t>
            </a:r>
            <a:r>
              <a:rPr lang="en-US" altLang="zh-CN" dirty="0" smtClean="0"/>
              <a:t>DHCP</a:t>
            </a:r>
            <a:r>
              <a:rPr lang="zh-CN" altLang="en-US" dirty="0" smtClean="0"/>
              <a:t>服务器支持静态和动态的</a:t>
            </a:r>
            <a:r>
              <a:rPr lang="en-US" altLang="zh-CN" dirty="0" smtClean="0"/>
              <a:t>DHCP</a:t>
            </a:r>
            <a:r>
              <a:rPr lang="zh-CN" altLang="en-US" dirty="0" smtClean="0"/>
              <a:t>租约服务，支持多网络和多</a:t>
            </a:r>
            <a:r>
              <a:rPr lang="en-US" altLang="zh-CN" dirty="0" smtClean="0"/>
              <a:t>IP</a:t>
            </a:r>
            <a:r>
              <a:rPr lang="zh-CN" altLang="en-US" dirty="0" smtClean="0"/>
              <a:t>地址范围，并且实现了 </a:t>
            </a:r>
            <a:r>
              <a:rPr lang="en-US" altLang="zh-CN" dirty="0" smtClean="0"/>
              <a:t>BOOTP/TFTP/PXE </a:t>
            </a:r>
            <a:r>
              <a:rPr lang="zh-CN" altLang="en-US" dirty="0" smtClean="0"/>
              <a:t>协议用于支持无盘工作站或网络设备的远程启动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7</a:t>
            </a:r>
            <a:r>
              <a:rPr lang="zh-CN" altLang="en-US" dirty="0" smtClean="0"/>
              <a:t>中的</a:t>
            </a:r>
            <a:r>
              <a:rPr lang="en-US" altLang="zh-CN" dirty="0" err="1" smtClean="0"/>
              <a:t>dnsmasq</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400" dirty="0" smtClean="0"/>
              <a:t>软件包名：</a:t>
            </a:r>
            <a:r>
              <a:rPr lang="en-US" altLang="zh-CN" sz="2400" dirty="0" smtClean="0"/>
              <a:t> </a:t>
            </a:r>
            <a:r>
              <a:rPr lang="en-US" altLang="zh-CN" sz="2400" dirty="0" err="1" smtClean="0"/>
              <a:t>dnsmasq</a:t>
            </a:r>
            <a:endParaRPr lang="en-US" altLang="zh-CN" sz="2400" dirty="0" smtClean="0"/>
          </a:p>
          <a:p>
            <a:r>
              <a:rPr lang="zh-CN" altLang="en-US" sz="2400" dirty="0" smtClean="0"/>
              <a:t>服务类型：由</a:t>
            </a:r>
            <a:r>
              <a:rPr lang="en-US" altLang="zh-CN" sz="2400" dirty="0" err="1" smtClean="0"/>
              <a:t>Systemd</a:t>
            </a:r>
            <a:r>
              <a:rPr lang="zh-CN" altLang="en-US" sz="2400" dirty="0" smtClean="0"/>
              <a:t>启动的守护进程</a:t>
            </a:r>
          </a:p>
          <a:p>
            <a:r>
              <a:rPr lang="zh-CN" altLang="en-US" sz="2400" dirty="0" smtClean="0"/>
              <a:t>配置单元： </a:t>
            </a:r>
            <a:r>
              <a:rPr lang="en-US" altLang="zh-CN" sz="2400" dirty="0" smtClean="0"/>
              <a:t>/</a:t>
            </a:r>
            <a:r>
              <a:rPr lang="en-US" altLang="zh-CN" sz="2400" dirty="0" err="1" smtClean="0"/>
              <a:t>usr</a:t>
            </a:r>
            <a:r>
              <a:rPr lang="en-US" altLang="zh-CN" sz="2400" dirty="0" smtClean="0"/>
              <a:t>/lib/</a:t>
            </a:r>
            <a:r>
              <a:rPr lang="en-US" altLang="zh-CN" sz="2400" dirty="0" err="1" smtClean="0"/>
              <a:t>systemd</a:t>
            </a:r>
            <a:r>
              <a:rPr lang="en-US" altLang="zh-CN" sz="2400" dirty="0" smtClean="0"/>
              <a:t>/system/</a:t>
            </a:r>
            <a:r>
              <a:rPr lang="en-US" altLang="zh-CN" sz="2400" dirty="0" err="1" smtClean="0">
                <a:solidFill>
                  <a:srgbClr val="FF0000"/>
                </a:solidFill>
              </a:rPr>
              <a:t>dnsmasq.service</a:t>
            </a:r>
            <a:endParaRPr lang="en-US" altLang="zh-CN" sz="2400" dirty="0" smtClean="0">
              <a:solidFill>
                <a:srgbClr val="FF0000"/>
              </a:solidFill>
            </a:endParaRPr>
          </a:p>
          <a:p>
            <a:r>
              <a:rPr lang="zh-CN" altLang="en-US" sz="2400" dirty="0" smtClean="0"/>
              <a:t>守护进程：</a:t>
            </a:r>
            <a:r>
              <a:rPr lang="en-US" altLang="zh-CN" sz="2400" dirty="0" smtClean="0"/>
              <a:t> /</a:t>
            </a:r>
            <a:r>
              <a:rPr lang="en-US" altLang="zh-CN" sz="2400" dirty="0" err="1" smtClean="0"/>
              <a:t>usr</a:t>
            </a:r>
            <a:r>
              <a:rPr lang="en-US" altLang="zh-CN" sz="2400" dirty="0" smtClean="0"/>
              <a:t>/</a:t>
            </a:r>
            <a:r>
              <a:rPr lang="en-US" altLang="zh-CN" sz="2400" dirty="0" err="1" smtClean="0"/>
              <a:t>sbin</a:t>
            </a:r>
            <a:r>
              <a:rPr lang="en-US" altLang="zh-CN" sz="2400" dirty="0" smtClean="0"/>
              <a:t>/</a:t>
            </a:r>
            <a:r>
              <a:rPr lang="en-US" altLang="zh-CN" sz="2400" dirty="0" err="1" smtClean="0">
                <a:solidFill>
                  <a:srgbClr val="FF0000"/>
                </a:solidFill>
              </a:rPr>
              <a:t>dnsmasq</a:t>
            </a:r>
            <a:endParaRPr lang="en-US" altLang="zh-CN" sz="2400" dirty="0" smtClean="0"/>
          </a:p>
          <a:p>
            <a:r>
              <a:rPr lang="zh-CN" altLang="en-US" sz="2400" dirty="0" smtClean="0"/>
              <a:t>配置文件</a:t>
            </a:r>
            <a:endParaRPr lang="en-US" altLang="zh-CN" sz="2400" dirty="0" smtClean="0"/>
          </a:p>
          <a:p>
            <a:pPr lvl="1"/>
            <a:r>
              <a:rPr lang="en-US" altLang="zh-CN" sz="2400" dirty="0" smtClean="0"/>
              <a:t>/etc/</a:t>
            </a:r>
            <a:r>
              <a:rPr lang="en-US" altLang="zh-CN" sz="2400" dirty="0" err="1" smtClean="0">
                <a:solidFill>
                  <a:srgbClr val="FF0000"/>
                </a:solidFill>
              </a:rPr>
              <a:t>dnsmasq.conf</a:t>
            </a:r>
            <a:r>
              <a:rPr lang="en-US" altLang="zh-CN" sz="2400" dirty="0" smtClean="0">
                <a:solidFill>
                  <a:srgbClr val="FF0000"/>
                </a:solidFill>
              </a:rPr>
              <a:t> </a:t>
            </a:r>
            <a:endParaRPr lang="en-US" altLang="zh-CN" sz="2400" dirty="0" smtClean="0"/>
          </a:p>
          <a:p>
            <a:pPr lvl="1"/>
            <a:r>
              <a:rPr lang="en-US" altLang="zh-CN" sz="2400" dirty="0" smtClean="0"/>
              <a:t>/etc/</a:t>
            </a:r>
            <a:r>
              <a:rPr lang="en-US" altLang="zh-CN" sz="2400" dirty="0" err="1" smtClean="0">
                <a:solidFill>
                  <a:srgbClr val="FF0000"/>
                </a:solidFill>
              </a:rPr>
              <a:t>dnsmasq.d</a:t>
            </a:r>
            <a:r>
              <a:rPr lang="en-US" altLang="zh-CN" sz="2400" dirty="0" smtClean="0">
                <a:solidFill>
                  <a:srgbClr val="FF0000"/>
                </a:solidFill>
              </a:rPr>
              <a:t>/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Dnsmasq</a:t>
            </a:r>
            <a:r>
              <a:rPr lang="zh-CN" altLang="zh-CN" dirty="0" smtClean="0"/>
              <a:t>的配置文件</a:t>
            </a:r>
            <a:endParaRPr lang="zh-CN" altLang="en-US" dirty="0"/>
          </a:p>
        </p:txBody>
      </p:sp>
      <p:sp>
        <p:nvSpPr>
          <p:cNvPr id="3" name="内容占位符 2"/>
          <p:cNvSpPr>
            <a:spLocks noGrp="1"/>
          </p:cNvSpPr>
          <p:nvPr>
            <p:ph idx="1"/>
          </p:nvPr>
        </p:nvSpPr>
        <p:spPr/>
        <p:txBody>
          <a:bodyPr/>
          <a:lstStyle/>
          <a:p>
            <a:r>
              <a:rPr lang="zh-CN" altLang="en-US" dirty="0" smtClean="0"/>
              <a:t>安装</a:t>
            </a:r>
            <a:r>
              <a:rPr lang="en-US" altLang="zh-CN" dirty="0" err="1" smtClean="0"/>
              <a:t>Dnsmasq</a:t>
            </a:r>
            <a:endParaRPr lang="en-US" altLang="zh-CN" dirty="0" smtClean="0"/>
          </a:p>
          <a:p>
            <a:pPr lvl="1"/>
            <a:r>
              <a:rPr lang="en-US" altLang="zh-CN" dirty="0" smtClean="0"/>
              <a:t># yum install </a:t>
            </a:r>
            <a:r>
              <a:rPr lang="en-US" altLang="zh-CN" dirty="0" err="1" smtClean="0"/>
              <a:t>dnsmasq</a:t>
            </a:r>
            <a:endParaRPr lang="zh-CN" altLang="zh-CN" dirty="0" smtClean="0"/>
          </a:p>
          <a:p>
            <a:r>
              <a:rPr lang="en-US" altLang="zh-CN" dirty="0" err="1" smtClean="0"/>
              <a:t>Dnsmasq</a:t>
            </a:r>
            <a:r>
              <a:rPr lang="zh-CN" altLang="zh-CN" dirty="0" smtClean="0"/>
              <a:t>的主配置文件是</a:t>
            </a:r>
            <a:r>
              <a:rPr lang="en-US" altLang="zh-CN" dirty="0" smtClean="0"/>
              <a:t>/etc/</a:t>
            </a:r>
            <a:r>
              <a:rPr lang="en-US" altLang="zh-CN" dirty="0" err="1" smtClean="0"/>
              <a:t>dnsmasq.conf</a:t>
            </a:r>
            <a:endParaRPr lang="en-US" altLang="zh-CN" dirty="0" smtClean="0"/>
          </a:p>
          <a:p>
            <a:pPr lvl="1"/>
            <a:r>
              <a:rPr lang="zh-CN" altLang="en-US" dirty="0" smtClean="0"/>
              <a:t>在</a:t>
            </a:r>
            <a:r>
              <a:rPr lang="en-US" altLang="zh-CN" dirty="0" smtClean="0"/>
              <a:t>/etc/</a:t>
            </a:r>
            <a:r>
              <a:rPr lang="en-US" altLang="zh-CN" dirty="0" err="1" smtClean="0"/>
              <a:t>dnsmasq.conf</a:t>
            </a:r>
            <a:r>
              <a:rPr lang="zh-CN" altLang="en-US" dirty="0" smtClean="0"/>
              <a:t>中启用</a:t>
            </a:r>
            <a:r>
              <a:rPr lang="en-US" altLang="zh-CN" dirty="0" smtClean="0"/>
              <a:t>/etc/</a:t>
            </a:r>
            <a:r>
              <a:rPr lang="en-US" altLang="zh-CN" dirty="0" err="1" smtClean="0"/>
              <a:t>dnsmasq.d</a:t>
            </a:r>
            <a:r>
              <a:rPr lang="zh-CN" altLang="en-US" dirty="0" smtClean="0"/>
              <a:t>目录</a:t>
            </a:r>
            <a:endParaRPr lang="en-US" altLang="zh-CN" dirty="0" smtClean="0"/>
          </a:p>
          <a:p>
            <a:pPr lvl="1">
              <a:buNone/>
            </a:pPr>
            <a:r>
              <a:rPr lang="en-US" altLang="zh-CN" b="1" dirty="0" smtClean="0">
                <a:solidFill>
                  <a:schemeClr val="accent6">
                    <a:lumMod val="75000"/>
                  </a:schemeClr>
                </a:solidFill>
              </a:rPr>
              <a:t>    conf-dir=/etc/</a:t>
            </a:r>
            <a:r>
              <a:rPr lang="en-US" altLang="zh-CN" b="1" dirty="0" err="1" smtClean="0">
                <a:solidFill>
                  <a:schemeClr val="accent6">
                    <a:lumMod val="75000"/>
                  </a:schemeClr>
                </a:solidFill>
              </a:rPr>
              <a:t>dnsmasq.d</a:t>
            </a:r>
            <a:endParaRPr lang="en-US" altLang="zh-CN" b="1" dirty="0" smtClean="0">
              <a:solidFill>
                <a:schemeClr val="accent6">
                  <a:lumMod val="75000"/>
                </a:schemeClr>
              </a:solidFill>
            </a:endParaRPr>
          </a:p>
          <a:p>
            <a:r>
              <a:rPr lang="zh-CN" altLang="zh-CN" dirty="0" smtClean="0"/>
              <a:t>检查</a:t>
            </a:r>
            <a:r>
              <a:rPr lang="en-US" altLang="zh-CN" dirty="0" err="1" smtClean="0"/>
              <a:t>Dnsmasq</a:t>
            </a:r>
            <a:r>
              <a:rPr lang="zh-CN" altLang="zh-CN" dirty="0" smtClean="0"/>
              <a:t>配置语法的正确性</a:t>
            </a:r>
          </a:p>
          <a:p>
            <a:pPr lvl="1"/>
            <a:r>
              <a:rPr lang="en-US" altLang="zh-CN" dirty="0" smtClean="0"/>
              <a:t># </a:t>
            </a:r>
            <a:r>
              <a:rPr lang="en-US" altLang="zh-CN" dirty="0" err="1" smtClean="0"/>
              <a:t>dnsmasq</a:t>
            </a:r>
            <a:r>
              <a:rPr lang="en-US" altLang="zh-CN" dirty="0" smtClean="0"/>
              <a:t> --test</a:t>
            </a:r>
            <a:endParaRPr lang="zh-CN" altLang="zh-CN" dirty="0" smtClean="0"/>
          </a:p>
          <a:p>
            <a:pPr>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Dnsmasq</a:t>
            </a:r>
            <a:r>
              <a:rPr lang="zh-CN" altLang="zh-CN" dirty="0" smtClean="0"/>
              <a:t>的基本配置</a:t>
            </a:r>
            <a:endParaRPr lang="zh-CN" altLang="en-US" dirty="0"/>
          </a:p>
        </p:txBody>
      </p:sp>
      <p:sp>
        <p:nvSpPr>
          <p:cNvPr id="3" name="内容占位符 2"/>
          <p:cNvSpPr>
            <a:spLocks noGrp="1"/>
          </p:cNvSpPr>
          <p:nvPr>
            <p:ph idx="1"/>
          </p:nvPr>
        </p:nvSpPr>
        <p:spPr/>
        <p:txBody>
          <a:bodyPr/>
          <a:lstStyle/>
          <a:p>
            <a:r>
              <a:rPr lang="en-US" altLang="zh-CN" dirty="0" smtClean="0"/>
              <a:t>/etc/</a:t>
            </a:r>
            <a:r>
              <a:rPr lang="en-US" altLang="zh-CN" dirty="0" err="1" smtClean="0"/>
              <a:t>dnsmasq.d</a:t>
            </a:r>
            <a:r>
              <a:rPr lang="en-US" altLang="zh-CN" dirty="0" smtClean="0"/>
              <a:t>/</a:t>
            </a:r>
            <a:r>
              <a:rPr lang="en-US" altLang="zh-CN" dirty="0" err="1" smtClean="0"/>
              <a:t>common.conf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
        <p:nvSpPr>
          <p:cNvPr id="7" name="TextBox 6"/>
          <p:cNvSpPr txBox="1"/>
          <p:nvPr/>
        </p:nvSpPr>
        <p:spPr>
          <a:xfrm>
            <a:off x="683568" y="2636912"/>
            <a:ext cx="792088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smtClean="0"/>
              <a:t>listen-address=127.0.0.1,192.168.0.254</a:t>
            </a:r>
            <a:endParaRPr lang="zh-CN" altLang="zh-CN" sz="2400" dirty="0" smtClean="0"/>
          </a:p>
          <a:p>
            <a:r>
              <a:rPr lang="en-US" altLang="zh-CN" sz="2400" dirty="0" smtClean="0"/>
              <a:t>user=</a:t>
            </a:r>
            <a:r>
              <a:rPr lang="en-US" altLang="zh-CN" sz="2400" dirty="0" err="1" smtClean="0"/>
              <a:t>dnsmasq</a:t>
            </a:r>
            <a:endParaRPr lang="zh-CN" altLang="zh-CN" sz="2400" dirty="0" smtClean="0"/>
          </a:p>
          <a:p>
            <a:r>
              <a:rPr lang="en-US" altLang="zh-CN" sz="2400" dirty="0" smtClean="0"/>
              <a:t>group=</a:t>
            </a:r>
            <a:r>
              <a:rPr lang="en-US" altLang="zh-CN" sz="2400" dirty="0" err="1" smtClean="0"/>
              <a:t>dnsmasq</a:t>
            </a:r>
            <a:endParaRPr lang="zh-CN" altLang="zh-CN" sz="2400" dirty="0" smtClean="0"/>
          </a:p>
          <a:p>
            <a:r>
              <a:rPr lang="en-US" altLang="zh-CN" sz="2400" dirty="0" smtClean="0"/>
              <a:t>log-queries</a:t>
            </a:r>
            <a:endParaRPr lang="zh-CN" altLang="zh-CN" sz="2400" dirty="0" smtClean="0"/>
          </a:p>
          <a:p>
            <a:r>
              <a:rPr lang="en-US" altLang="zh-CN" sz="2400" dirty="0" smtClean="0"/>
              <a:t>log-facility=/</a:t>
            </a:r>
            <a:r>
              <a:rPr lang="en-US" altLang="zh-CN" sz="2400" dirty="0" err="1" smtClean="0"/>
              <a:t>var</a:t>
            </a:r>
            <a:r>
              <a:rPr lang="en-US" altLang="zh-CN" sz="2400" dirty="0" smtClean="0"/>
              <a:t>/log/dnsmasq.log</a:t>
            </a:r>
            <a:endParaRPr lang="zh-CN" altLang="zh-CN" sz="2400" dirty="0" smtClean="0"/>
          </a:p>
          <a:p>
            <a:r>
              <a:rPr lang="en-US" altLang="zh-CN" sz="2400" dirty="0" err="1" smtClean="0"/>
              <a:t>pid</a:t>
            </a:r>
            <a:r>
              <a:rPr lang="en-US" altLang="zh-CN" sz="2400" dirty="0" smtClean="0"/>
              <a:t>-file=/</a:t>
            </a:r>
            <a:r>
              <a:rPr lang="en-US" altLang="zh-CN" sz="2400" dirty="0" err="1" smtClean="0"/>
              <a:t>var</a:t>
            </a:r>
            <a:r>
              <a:rPr lang="en-US" altLang="zh-CN" sz="2400" dirty="0" smtClean="0"/>
              <a:t>/run/dnsmasq.pid</a:t>
            </a:r>
            <a:endParaRPr lang="zh-CN" altLang="en-US" sz="24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Dnsmasq</a:t>
            </a:r>
            <a:r>
              <a:rPr lang="zh-CN" altLang="en-US" dirty="0" smtClean="0"/>
              <a:t>的日志滚动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sp>
        <p:nvSpPr>
          <p:cNvPr id="8" name="TextBox 7"/>
          <p:cNvSpPr txBox="1"/>
          <p:nvPr/>
        </p:nvSpPr>
        <p:spPr>
          <a:xfrm>
            <a:off x="467544" y="1340768"/>
            <a:ext cx="8208912"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smtClean="0"/>
              <a:t># </a:t>
            </a:r>
            <a:r>
              <a:rPr lang="en-US" altLang="zh-CN" dirty="0" err="1" smtClean="0"/>
              <a:t>groupadd</a:t>
            </a:r>
            <a:r>
              <a:rPr lang="en-US" altLang="zh-CN" dirty="0" smtClean="0"/>
              <a:t> -r </a:t>
            </a:r>
            <a:r>
              <a:rPr lang="en-US" altLang="zh-CN" dirty="0" err="1" smtClean="0"/>
              <a:t>dnsmasq</a:t>
            </a:r>
            <a:endParaRPr lang="zh-CN" altLang="zh-CN" dirty="0" smtClean="0"/>
          </a:p>
          <a:p>
            <a:r>
              <a:rPr lang="en-US" altLang="zh-CN" dirty="0" smtClean="0"/>
              <a:t># </a:t>
            </a:r>
            <a:r>
              <a:rPr lang="en-US" altLang="zh-CN" dirty="0" err="1" smtClean="0"/>
              <a:t>useradd</a:t>
            </a:r>
            <a:r>
              <a:rPr lang="en-US" altLang="zh-CN" dirty="0" smtClean="0"/>
              <a:t> -r -g </a:t>
            </a:r>
            <a:r>
              <a:rPr lang="en-US" altLang="zh-CN" dirty="0" err="1" smtClean="0"/>
              <a:t>dnsmasq</a:t>
            </a:r>
            <a:r>
              <a:rPr lang="en-US" altLang="zh-CN" dirty="0" smtClean="0"/>
              <a:t> </a:t>
            </a:r>
            <a:r>
              <a:rPr lang="en-US" altLang="zh-CN" dirty="0" err="1" smtClean="0"/>
              <a:t>dnsmasq</a:t>
            </a:r>
            <a:endParaRPr lang="zh-CN" altLang="zh-CN" dirty="0" smtClean="0"/>
          </a:p>
          <a:p>
            <a:r>
              <a:rPr lang="en-US" altLang="zh-CN" dirty="0" smtClean="0"/>
              <a:t># cat &gt;  /etc/</a:t>
            </a:r>
            <a:r>
              <a:rPr lang="en-US" altLang="zh-CN" dirty="0" err="1" smtClean="0"/>
              <a:t>logrotate.d</a:t>
            </a:r>
            <a:r>
              <a:rPr lang="en-US" altLang="zh-CN" dirty="0" smtClean="0"/>
              <a:t>/</a:t>
            </a:r>
            <a:r>
              <a:rPr lang="en-US" altLang="zh-CN" dirty="0" err="1" smtClean="0"/>
              <a:t>dnsmasq</a:t>
            </a:r>
            <a:r>
              <a:rPr lang="en-US" altLang="zh-CN" dirty="0" smtClean="0"/>
              <a:t> &lt;&lt;END</a:t>
            </a:r>
            <a:endParaRPr lang="zh-CN" altLang="zh-CN" dirty="0" smtClean="0"/>
          </a:p>
          <a:p>
            <a:r>
              <a:rPr lang="en-US" altLang="zh-CN" dirty="0" smtClean="0"/>
              <a:t>/</a:t>
            </a:r>
            <a:r>
              <a:rPr lang="en-US" altLang="zh-CN" dirty="0" err="1" smtClean="0"/>
              <a:t>var</a:t>
            </a:r>
            <a:r>
              <a:rPr lang="en-US" altLang="zh-CN" dirty="0" smtClean="0"/>
              <a:t>/log/dnsmasq.log {</a:t>
            </a:r>
            <a:endParaRPr lang="zh-CN" altLang="zh-CN" dirty="0" smtClean="0"/>
          </a:p>
          <a:p>
            <a:r>
              <a:rPr lang="en-US" altLang="zh-CN" dirty="0" smtClean="0"/>
              <a:t>        </a:t>
            </a:r>
            <a:r>
              <a:rPr lang="en-US" altLang="zh-CN" dirty="0" err="1" smtClean="0"/>
              <a:t>missingok</a:t>
            </a:r>
            <a:endParaRPr lang="zh-CN" altLang="zh-CN" dirty="0" smtClean="0"/>
          </a:p>
          <a:p>
            <a:r>
              <a:rPr lang="en-US" altLang="zh-CN" dirty="0" smtClean="0"/>
              <a:t>        </a:t>
            </a:r>
            <a:r>
              <a:rPr lang="en-US" altLang="zh-CN" dirty="0" err="1" smtClean="0"/>
              <a:t>notifempty</a:t>
            </a:r>
            <a:endParaRPr lang="zh-CN" altLang="zh-CN" dirty="0" smtClean="0"/>
          </a:p>
          <a:p>
            <a:r>
              <a:rPr lang="en-US" altLang="zh-CN" dirty="0" smtClean="0"/>
              <a:t>        </a:t>
            </a:r>
            <a:r>
              <a:rPr lang="en-US" altLang="zh-CN" dirty="0" err="1" smtClean="0"/>
              <a:t>delaycompress</a:t>
            </a:r>
            <a:endParaRPr lang="zh-CN" altLang="zh-CN" dirty="0" smtClean="0"/>
          </a:p>
          <a:p>
            <a:r>
              <a:rPr lang="en-US" altLang="zh-CN" dirty="0" smtClean="0"/>
              <a:t>        </a:t>
            </a:r>
            <a:r>
              <a:rPr lang="en-US" altLang="zh-CN" dirty="0" err="1" smtClean="0"/>
              <a:t>sharedscripts</a:t>
            </a:r>
            <a:endParaRPr lang="zh-CN" altLang="zh-CN" dirty="0" smtClean="0"/>
          </a:p>
          <a:p>
            <a:r>
              <a:rPr lang="en-US" altLang="zh-CN" dirty="0" smtClean="0"/>
              <a:t>        size 200M</a:t>
            </a:r>
            <a:endParaRPr lang="zh-CN" altLang="zh-CN" dirty="0" smtClean="0"/>
          </a:p>
          <a:p>
            <a:r>
              <a:rPr lang="en-US" altLang="zh-CN" dirty="0" smtClean="0"/>
              <a:t>        weekly</a:t>
            </a:r>
            <a:endParaRPr lang="zh-CN" altLang="zh-CN" dirty="0" smtClean="0"/>
          </a:p>
          <a:p>
            <a:r>
              <a:rPr lang="en-US" altLang="zh-CN" dirty="0" smtClean="0"/>
              <a:t>        create 0640 </a:t>
            </a:r>
            <a:r>
              <a:rPr lang="en-US" altLang="zh-CN" dirty="0" err="1" smtClean="0"/>
              <a:t>dnsmasq</a:t>
            </a:r>
            <a:r>
              <a:rPr lang="en-US" altLang="zh-CN" dirty="0" smtClean="0"/>
              <a:t> </a:t>
            </a:r>
            <a:r>
              <a:rPr lang="en-US" altLang="zh-CN" dirty="0" err="1" smtClean="0"/>
              <a:t>dnsmasq</a:t>
            </a:r>
            <a:endParaRPr lang="zh-CN" altLang="zh-CN" dirty="0" smtClean="0"/>
          </a:p>
          <a:p>
            <a:r>
              <a:rPr lang="en-US" altLang="zh-CN" dirty="0" smtClean="0"/>
              <a:t>        </a:t>
            </a:r>
            <a:r>
              <a:rPr lang="en-US" altLang="zh-CN" dirty="0" err="1" smtClean="0"/>
              <a:t>postrotate</a:t>
            </a:r>
            <a:endParaRPr lang="zh-CN" altLang="zh-CN" dirty="0" smtClean="0"/>
          </a:p>
          <a:p>
            <a:r>
              <a:rPr lang="en-US" altLang="zh-CN" dirty="0" smtClean="0"/>
              <a:t>                [ ! -f /</a:t>
            </a:r>
            <a:r>
              <a:rPr lang="en-US" altLang="zh-CN" dirty="0" err="1" smtClean="0"/>
              <a:t>var</a:t>
            </a:r>
            <a:r>
              <a:rPr lang="en-US" altLang="zh-CN" dirty="0" smtClean="0"/>
              <a:t>/run/dnsmasq.pid ] \</a:t>
            </a:r>
            <a:endParaRPr lang="zh-CN" altLang="zh-CN" dirty="0" smtClean="0"/>
          </a:p>
          <a:p>
            <a:r>
              <a:rPr lang="en-US" altLang="zh-CN" dirty="0" smtClean="0"/>
              <a:t> || kill -USR2 \`cat /</a:t>
            </a:r>
            <a:r>
              <a:rPr lang="en-US" altLang="zh-CN" dirty="0" err="1" smtClean="0"/>
              <a:t>var</a:t>
            </a:r>
            <a:r>
              <a:rPr lang="en-US" altLang="zh-CN" dirty="0" smtClean="0"/>
              <a:t>/run/dnsmasq.pid\`</a:t>
            </a:r>
            <a:endParaRPr lang="zh-CN" altLang="zh-CN" dirty="0" smtClean="0"/>
          </a:p>
          <a:p>
            <a:r>
              <a:rPr lang="en-US" altLang="zh-CN" dirty="0" smtClean="0"/>
              <a:t>        </a:t>
            </a:r>
            <a:r>
              <a:rPr lang="en-US" altLang="zh-CN" dirty="0" err="1" smtClean="0"/>
              <a:t>endscript</a:t>
            </a:r>
            <a:endParaRPr lang="zh-CN" altLang="zh-CN" dirty="0" smtClean="0"/>
          </a:p>
          <a:p>
            <a:r>
              <a:rPr lang="en-US" altLang="zh-CN" dirty="0" smtClean="0"/>
              <a:t>}</a:t>
            </a:r>
            <a:endParaRPr lang="zh-CN" altLang="zh-CN" dirty="0" smtClean="0"/>
          </a:p>
          <a:p>
            <a:r>
              <a:rPr lang="en-US" altLang="zh-CN" dirty="0" smtClean="0"/>
              <a:t>END</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Dnsmasq</a:t>
            </a:r>
            <a:r>
              <a:rPr lang="zh-CN" altLang="en-US" dirty="0" smtClean="0"/>
              <a:t>的</a:t>
            </a:r>
            <a:r>
              <a:rPr lang="en-US" altLang="zh-CN" dirty="0" smtClean="0"/>
              <a:t/>
            </a:r>
            <a:br>
              <a:rPr lang="en-US" altLang="zh-CN" dirty="0" smtClean="0"/>
            </a:br>
            <a:r>
              <a:rPr lang="zh-CN" altLang="en-US" dirty="0" smtClean="0"/>
              <a:t>本地</a:t>
            </a:r>
            <a:r>
              <a:rPr lang="en-US" altLang="zh-CN" dirty="0" smtClean="0"/>
              <a:t>DNS</a:t>
            </a:r>
            <a:r>
              <a:rPr lang="zh-CN" altLang="en-US" dirty="0" smtClean="0"/>
              <a:t>缓存和转发器</a:t>
            </a:r>
            <a:endParaRPr lang="zh-CN" altLang="en-US" dirty="0"/>
          </a:p>
        </p:txBody>
      </p:sp>
      <p:sp>
        <p:nvSpPr>
          <p:cNvPr id="3" name="内容占位符 2"/>
          <p:cNvSpPr>
            <a:spLocks noGrp="1"/>
          </p:cNvSpPr>
          <p:nvPr>
            <p:ph idx="1"/>
          </p:nvPr>
        </p:nvSpPr>
        <p:spPr/>
        <p:txBody>
          <a:bodyPr/>
          <a:lstStyle/>
          <a:p>
            <a:r>
              <a:rPr lang="en-US" altLang="zh-CN" dirty="0" smtClean="0"/>
              <a:t>/etc/</a:t>
            </a:r>
            <a:r>
              <a:rPr lang="en-US" altLang="zh-CN" dirty="0" err="1" smtClean="0"/>
              <a:t>dnsmasq.d</a:t>
            </a:r>
            <a:r>
              <a:rPr lang="en-US" altLang="zh-CN" dirty="0" smtClean="0"/>
              <a:t>/</a:t>
            </a:r>
            <a:r>
              <a:rPr lang="en-US" altLang="zh-CN" dirty="0" err="1" smtClean="0"/>
              <a:t>dns.conf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
        <p:nvSpPr>
          <p:cNvPr id="7" name="TextBox 6"/>
          <p:cNvSpPr txBox="1"/>
          <p:nvPr/>
        </p:nvSpPr>
        <p:spPr>
          <a:xfrm>
            <a:off x="611560" y="2204864"/>
            <a:ext cx="7920880"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dirty="0" smtClean="0"/>
              <a:t>domain-needed</a:t>
            </a:r>
            <a:endParaRPr lang="zh-CN" altLang="zh-CN" sz="1600" dirty="0" smtClean="0"/>
          </a:p>
          <a:p>
            <a:r>
              <a:rPr lang="en-US" altLang="zh-CN" sz="1600" dirty="0" smtClean="0"/>
              <a:t>bogus-</a:t>
            </a:r>
            <a:r>
              <a:rPr lang="en-US" altLang="zh-CN" sz="1600" dirty="0" err="1" smtClean="0"/>
              <a:t>priv</a:t>
            </a:r>
            <a:endParaRPr lang="zh-CN" altLang="zh-CN" sz="1600" dirty="0" smtClean="0"/>
          </a:p>
          <a:p>
            <a:r>
              <a:rPr lang="en-US" altLang="zh-CN" sz="1600" dirty="0" err="1" smtClean="0"/>
              <a:t>dns</a:t>
            </a:r>
            <a:r>
              <a:rPr lang="en-US" altLang="zh-CN" sz="1600" dirty="0" smtClean="0"/>
              <a:t>-forward-max=150</a:t>
            </a:r>
            <a:endParaRPr lang="zh-CN" altLang="zh-CN" sz="1600" dirty="0" smtClean="0"/>
          </a:p>
          <a:p>
            <a:r>
              <a:rPr lang="en-US" altLang="zh-CN" sz="1600" dirty="0" smtClean="0"/>
              <a:t>cache-size=1000</a:t>
            </a:r>
            <a:endParaRPr lang="zh-CN" altLang="zh-CN" sz="1600" dirty="0" smtClean="0"/>
          </a:p>
          <a:p>
            <a:r>
              <a:rPr lang="en-US" altLang="zh-CN" sz="1600" dirty="0" err="1" smtClean="0"/>
              <a:t>neg-ttl</a:t>
            </a:r>
            <a:r>
              <a:rPr lang="en-US" altLang="zh-CN" sz="1600" dirty="0" smtClean="0"/>
              <a:t>=3600</a:t>
            </a:r>
            <a:endParaRPr lang="zh-CN" altLang="zh-CN" sz="1600" dirty="0" smtClean="0"/>
          </a:p>
          <a:p>
            <a:r>
              <a:rPr lang="en-US" altLang="zh-CN" sz="1600" dirty="0" smtClean="0"/>
              <a:t>no-poll</a:t>
            </a:r>
            <a:endParaRPr lang="zh-CN" altLang="zh-CN" sz="1600" dirty="0" smtClean="0"/>
          </a:p>
          <a:p>
            <a:r>
              <a:rPr lang="en-US" altLang="zh-CN" sz="1600" dirty="0" smtClean="0"/>
              <a:t>no-</a:t>
            </a:r>
            <a:r>
              <a:rPr lang="en-US" altLang="zh-CN" sz="1600" dirty="0" err="1" smtClean="0"/>
              <a:t>resolv</a:t>
            </a:r>
            <a:endParaRPr lang="zh-CN" altLang="zh-CN" sz="1600" dirty="0" smtClean="0"/>
          </a:p>
          <a:p>
            <a:r>
              <a:rPr lang="en-US" altLang="zh-CN" sz="1600" dirty="0" smtClean="0"/>
              <a:t> </a:t>
            </a:r>
            <a:endParaRPr lang="zh-CN" altLang="zh-CN" sz="1600" dirty="0" smtClean="0"/>
          </a:p>
          <a:p>
            <a:r>
              <a:rPr lang="en-US" altLang="zh-CN" sz="1600" dirty="0" smtClean="0"/>
              <a:t>local=/olabs.lan/</a:t>
            </a:r>
          </a:p>
          <a:p>
            <a:r>
              <a:rPr lang="en-US" altLang="zh-CN" sz="1600" dirty="0" smtClean="0"/>
              <a:t>server=8.8.8.8</a:t>
            </a:r>
            <a:endParaRPr lang="zh-CN" altLang="zh-CN" sz="1600" dirty="0" smtClean="0"/>
          </a:p>
          <a:p>
            <a:r>
              <a:rPr lang="en-US" altLang="zh-CN" sz="1600" dirty="0" smtClean="0"/>
              <a:t>server=208.67.222.222</a:t>
            </a:r>
          </a:p>
          <a:p>
            <a:endParaRPr lang="zh-CN" altLang="zh-CN" sz="1600" dirty="0" smtClean="0"/>
          </a:p>
          <a:p>
            <a:r>
              <a:rPr lang="en-US" altLang="zh-CN" sz="1600" dirty="0" smtClean="0"/>
              <a:t>server=/baidu.com/114.114.114.114</a:t>
            </a:r>
            <a:endParaRPr lang="zh-CN" altLang="zh-CN" sz="1600" dirty="0" smtClean="0"/>
          </a:p>
          <a:p>
            <a:r>
              <a:rPr lang="en-US" altLang="zh-CN" sz="1600" dirty="0" smtClean="0"/>
              <a:t>address=/</a:t>
            </a:r>
            <a:r>
              <a:rPr lang="en-US" altLang="zh-CN" sz="1600" dirty="0" err="1" smtClean="0"/>
              <a:t>lan</a:t>
            </a:r>
            <a:r>
              <a:rPr lang="en-US" altLang="zh-CN" sz="1600" dirty="0" smtClean="0"/>
              <a:t>/192.168.0.254</a:t>
            </a:r>
            <a:endParaRPr lang="zh-CN" altLang="zh-CN" sz="16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Dnsmasq</a:t>
            </a:r>
            <a:r>
              <a:rPr lang="zh-CN" altLang="en-US" dirty="0" smtClean="0"/>
              <a:t>的内网解析</a:t>
            </a:r>
            <a:endParaRPr lang="zh-CN" altLang="en-US" dirty="0"/>
          </a:p>
        </p:txBody>
      </p:sp>
      <p:sp>
        <p:nvSpPr>
          <p:cNvPr id="3" name="内容占位符 2"/>
          <p:cNvSpPr>
            <a:spLocks noGrp="1"/>
          </p:cNvSpPr>
          <p:nvPr>
            <p:ph idx="1"/>
          </p:nvPr>
        </p:nvSpPr>
        <p:spPr/>
        <p:txBody>
          <a:bodyPr/>
          <a:lstStyle/>
          <a:p>
            <a:r>
              <a:rPr lang="en-US" altLang="zh-CN" dirty="0" smtClean="0"/>
              <a:t>/etc/hosts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
        <p:nvSpPr>
          <p:cNvPr id="7" name="TextBox 6"/>
          <p:cNvSpPr txBox="1"/>
          <p:nvPr/>
        </p:nvSpPr>
        <p:spPr>
          <a:xfrm>
            <a:off x="539552" y="2636912"/>
            <a:ext cx="7992888"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smtClean="0"/>
              <a:t>192.168.0.254   	</a:t>
            </a:r>
            <a:r>
              <a:rPr lang="en-US" altLang="zh-CN" sz="2400" dirty="0" err="1" smtClean="0"/>
              <a:t>zbox</a:t>
            </a:r>
            <a:endParaRPr lang="zh-CN" altLang="zh-CN" sz="2400" dirty="0" smtClean="0"/>
          </a:p>
          <a:p>
            <a:r>
              <a:rPr lang="en-US" altLang="zh-CN" sz="2400" dirty="0" smtClean="0"/>
              <a:t>192.168.0.253	</a:t>
            </a:r>
            <a:r>
              <a:rPr lang="en-US" altLang="zh-CN" sz="2400" dirty="0" err="1" smtClean="0"/>
              <a:t>mele</a:t>
            </a:r>
            <a:endParaRPr lang="zh-CN" altLang="zh-CN" sz="2400" dirty="0" smtClean="0"/>
          </a:p>
          <a:p>
            <a:r>
              <a:rPr lang="en-US" altLang="zh-CN" sz="2400" dirty="0" smtClean="0"/>
              <a:t>192.168.0.252   	</a:t>
            </a:r>
            <a:r>
              <a:rPr lang="en-US" altLang="zh-CN" sz="2400" dirty="0" err="1" smtClean="0"/>
              <a:t>soho</a:t>
            </a:r>
            <a:endParaRPr lang="zh-CN" altLang="zh-CN" sz="2400" dirty="0" smtClean="0"/>
          </a:p>
          <a:p>
            <a:r>
              <a:rPr lang="en-US" altLang="zh-CN" sz="2400" dirty="0" smtClean="0"/>
              <a:t>192.168.0.251	</a:t>
            </a:r>
            <a:r>
              <a:rPr lang="en-US" altLang="zh-CN" sz="2400" dirty="0" err="1" smtClean="0"/>
              <a:t>cubie</a:t>
            </a:r>
            <a:endParaRPr lang="zh-CN" altLang="en-US" sz="24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Dnsmasq</a:t>
            </a:r>
            <a:r>
              <a:rPr lang="zh-CN" altLang="en-US" dirty="0" smtClean="0"/>
              <a:t>的</a:t>
            </a:r>
            <a:r>
              <a:rPr lang="en-US" altLang="zh-CN" dirty="0" smtClean="0"/>
              <a:t/>
            </a:r>
            <a:br>
              <a:rPr lang="en-US" altLang="zh-CN" dirty="0" smtClean="0"/>
            </a:br>
            <a:r>
              <a:rPr lang="en-US" altLang="zh-CN" dirty="0" smtClean="0"/>
              <a:t>DHCP</a:t>
            </a:r>
            <a:r>
              <a:rPr lang="zh-CN" altLang="en-US" dirty="0" smtClean="0"/>
              <a:t>和</a:t>
            </a:r>
            <a:r>
              <a:rPr lang="en-US" altLang="zh-CN" dirty="0" err="1" smtClean="0"/>
              <a:t>tftpd</a:t>
            </a:r>
            <a:r>
              <a:rPr lang="zh-CN" altLang="en-US" dirty="0" smtClean="0"/>
              <a:t>服务</a:t>
            </a:r>
            <a:endParaRPr lang="zh-CN" altLang="en-US" dirty="0"/>
          </a:p>
        </p:txBody>
      </p:sp>
      <p:sp>
        <p:nvSpPr>
          <p:cNvPr id="3" name="内容占位符 2"/>
          <p:cNvSpPr>
            <a:spLocks noGrp="1"/>
          </p:cNvSpPr>
          <p:nvPr>
            <p:ph idx="1"/>
          </p:nvPr>
        </p:nvSpPr>
        <p:spPr/>
        <p:txBody>
          <a:bodyPr/>
          <a:lstStyle/>
          <a:p>
            <a:r>
              <a:rPr lang="en-US" altLang="zh-CN" dirty="0" smtClean="0"/>
              <a:t>/etc/</a:t>
            </a:r>
            <a:r>
              <a:rPr lang="en-US" altLang="zh-CN" dirty="0" err="1" smtClean="0"/>
              <a:t>dnsmasq.d</a:t>
            </a:r>
            <a:r>
              <a:rPr lang="en-US" altLang="zh-CN" dirty="0" smtClean="0"/>
              <a:t>/</a:t>
            </a:r>
            <a:r>
              <a:rPr lang="en-US" altLang="zh-CN" dirty="0" err="1" smtClean="0"/>
              <a:t>dhcp-tftp.conf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107</a:t>
            </a:fld>
            <a:endParaRPr lang="en-US" altLang="zh-CN" dirty="0"/>
          </a:p>
        </p:txBody>
      </p:sp>
      <p:sp>
        <p:nvSpPr>
          <p:cNvPr id="7" name="TextBox 6"/>
          <p:cNvSpPr txBox="1"/>
          <p:nvPr/>
        </p:nvSpPr>
        <p:spPr>
          <a:xfrm>
            <a:off x="683568" y="2204864"/>
            <a:ext cx="7920880"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err="1" smtClean="0"/>
              <a:t>dhcp</a:t>
            </a:r>
            <a:r>
              <a:rPr lang="en-US" altLang="zh-CN" sz="2000" dirty="0" smtClean="0"/>
              <a:t>-range=192.168.0.30,192.168.0.80,255.255.255.0,12h</a:t>
            </a:r>
            <a:endParaRPr lang="zh-CN" altLang="zh-CN" sz="2000" dirty="0" smtClean="0"/>
          </a:p>
          <a:p>
            <a:r>
              <a:rPr lang="en-US" altLang="zh-CN" sz="2000" dirty="0" err="1" smtClean="0"/>
              <a:t>dhcp</a:t>
            </a:r>
            <a:r>
              <a:rPr lang="en-US" altLang="zh-CN" sz="2000" dirty="0" smtClean="0"/>
              <a:t>-option=3,192.168.0.1	</a:t>
            </a:r>
            <a:endParaRPr lang="zh-CN" altLang="zh-CN" sz="2000" dirty="0" smtClean="0"/>
          </a:p>
          <a:p>
            <a:r>
              <a:rPr lang="en-US" altLang="zh-CN" sz="2000" dirty="0" err="1" smtClean="0"/>
              <a:t>dhcp</a:t>
            </a:r>
            <a:r>
              <a:rPr lang="en-US" altLang="zh-CN" sz="2000" dirty="0" smtClean="0"/>
              <a:t>-option=6,192.168.0.254</a:t>
            </a:r>
            <a:endParaRPr lang="zh-CN" altLang="zh-CN" sz="2000" dirty="0" smtClean="0"/>
          </a:p>
          <a:p>
            <a:r>
              <a:rPr lang="en-US" altLang="zh-CN" sz="2000" dirty="0" smtClean="0"/>
              <a:t> </a:t>
            </a:r>
            <a:endParaRPr lang="zh-CN" altLang="zh-CN" sz="2000" dirty="0" smtClean="0"/>
          </a:p>
          <a:p>
            <a:r>
              <a:rPr lang="en-US" altLang="zh-CN" sz="2000" dirty="0" err="1" smtClean="0"/>
              <a:t>dhcp</a:t>
            </a:r>
            <a:r>
              <a:rPr lang="en-US" altLang="zh-CN" sz="2000" dirty="0" smtClean="0"/>
              <a:t>-host=11:22:33:44:55:66,fred,192.168.0.60</a:t>
            </a:r>
            <a:endParaRPr lang="zh-CN" altLang="zh-CN" sz="2000" dirty="0" smtClean="0"/>
          </a:p>
          <a:p>
            <a:r>
              <a:rPr lang="en-US" altLang="zh-CN" sz="2000" dirty="0" smtClean="0"/>
              <a:t> </a:t>
            </a:r>
            <a:endParaRPr lang="zh-CN" altLang="zh-CN" sz="2000" dirty="0" smtClean="0"/>
          </a:p>
          <a:p>
            <a:r>
              <a:rPr lang="en-US" altLang="zh-CN" sz="2000" dirty="0" err="1" smtClean="0"/>
              <a:t>dhcp</a:t>
            </a:r>
            <a:r>
              <a:rPr lang="en-US" altLang="zh-CN" sz="2000" dirty="0" smtClean="0"/>
              <a:t>-boot=pxelinux.0,192.168.0.254</a:t>
            </a:r>
            <a:endParaRPr lang="zh-CN" altLang="zh-CN" sz="2000" dirty="0" smtClean="0"/>
          </a:p>
          <a:p>
            <a:r>
              <a:rPr lang="en-US" altLang="zh-CN" sz="2000" dirty="0" smtClean="0"/>
              <a:t>enable-</a:t>
            </a:r>
            <a:r>
              <a:rPr lang="en-US" altLang="zh-CN" sz="2000" dirty="0" err="1" smtClean="0"/>
              <a:t>tftp</a:t>
            </a:r>
            <a:endParaRPr lang="zh-CN" altLang="zh-CN" sz="2000" dirty="0" smtClean="0"/>
          </a:p>
          <a:p>
            <a:r>
              <a:rPr lang="en-US" altLang="zh-CN" sz="2000" dirty="0" err="1" smtClean="0"/>
              <a:t>tftp</a:t>
            </a:r>
            <a:r>
              <a:rPr lang="en-US" altLang="zh-CN" sz="2000" dirty="0" smtClean="0"/>
              <a:t>-root=/</a:t>
            </a:r>
            <a:r>
              <a:rPr lang="en-US" altLang="zh-CN" sz="2000" dirty="0" err="1" smtClean="0"/>
              <a:t>var</a:t>
            </a:r>
            <a:r>
              <a:rPr lang="en-US" altLang="zh-CN" sz="2000" dirty="0" smtClean="0"/>
              <a:t>/lib/</a:t>
            </a:r>
            <a:r>
              <a:rPr lang="en-US" altLang="zh-CN" sz="2000" dirty="0" err="1" smtClean="0"/>
              <a:t>tftpboot</a:t>
            </a:r>
            <a:endParaRPr lang="zh-CN" altLang="zh-CN" sz="2000" dirty="0" smtClean="0"/>
          </a:p>
          <a:p>
            <a:r>
              <a:rPr lang="en-US" altLang="zh-CN" sz="2000" dirty="0" err="1" smtClean="0"/>
              <a:t>dhcp</a:t>
            </a:r>
            <a:r>
              <a:rPr lang="en-US" altLang="zh-CN" sz="2000" dirty="0" smtClean="0"/>
              <a:t>-authoritative</a:t>
            </a:r>
            <a:endParaRPr lang="zh-CN" altLang="zh-CN" sz="2000" dirty="0" smtClean="0"/>
          </a:p>
          <a:p>
            <a:r>
              <a:rPr lang="en-US" altLang="zh-CN" sz="2000" dirty="0" err="1" smtClean="0"/>
              <a:t>dhcp</a:t>
            </a:r>
            <a:r>
              <a:rPr lang="en-US" altLang="zh-CN" sz="2000" dirty="0" smtClean="0"/>
              <a:t>-ignore=tag:!known</a:t>
            </a:r>
            <a:endParaRPr lang="zh-CN" altLang="zh-CN" sz="2000" dirty="0" smtClean="0"/>
          </a:p>
          <a:p>
            <a:r>
              <a:rPr lang="en-US" altLang="zh-CN" sz="2000" dirty="0" err="1" smtClean="0"/>
              <a:t>dhcp</a:t>
            </a:r>
            <a:r>
              <a:rPr lang="en-US" altLang="zh-CN" sz="2000" dirty="0" smtClean="0"/>
              <a:t>-ignore=#known</a:t>
            </a:r>
            <a:endParaRPr lang="zh-CN" altLang="zh-CN" sz="2000" dirty="0" smtClean="0"/>
          </a:p>
          <a:p>
            <a:r>
              <a:rPr lang="en-US" altLang="zh-CN" sz="2000" dirty="0" smtClean="0"/>
              <a:t>no-</a:t>
            </a:r>
            <a:r>
              <a:rPr lang="en-US" altLang="zh-CN" sz="2000" dirty="0" err="1" smtClean="0"/>
              <a:t>dhcp</a:t>
            </a:r>
            <a:r>
              <a:rPr lang="en-US" altLang="zh-CN" sz="2000" dirty="0" smtClean="0"/>
              <a:t>-interface=eth1</a:t>
            </a:r>
            <a:endParaRPr lang="zh-CN" altLang="zh-CN" sz="20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a:t>
            </a:r>
            <a:r>
              <a:rPr lang="en-US" altLang="zh-CN" dirty="0" err="1" smtClean="0"/>
              <a:t>Dnsmasq</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
        <p:nvSpPr>
          <p:cNvPr id="7" name="TextBox 6"/>
          <p:cNvSpPr txBox="1"/>
          <p:nvPr/>
        </p:nvSpPr>
        <p:spPr>
          <a:xfrm>
            <a:off x="395536" y="2150854"/>
            <a:ext cx="8280920"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smtClean="0"/>
              <a:t># service </a:t>
            </a:r>
            <a:r>
              <a:rPr lang="en-US" altLang="zh-CN" sz="2000" dirty="0" err="1" smtClean="0"/>
              <a:t>dnsmasq</a:t>
            </a:r>
            <a:r>
              <a:rPr lang="en-US" altLang="zh-CN" sz="2000" dirty="0" smtClean="0"/>
              <a:t> restart</a:t>
            </a:r>
            <a:endParaRPr lang="zh-CN" altLang="zh-CN" sz="2000" dirty="0" smtClean="0"/>
          </a:p>
          <a:p>
            <a:endParaRPr lang="en-US" altLang="zh-CN" sz="2000" dirty="0" smtClean="0"/>
          </a:p>
          <a:p>
            <a:r>
              <a:rPr lang="en-US" altLang="zh-CN" sz="2000" dirty="0" smtClean="0"/>
              <a:t># </a:t>
            </a:r>
            <a:r>
              <a:rPr lang="en-US" altLang="zh-CN" sz="2000" dirty="0" err="1" smtClean="0"/>
              <a:t>netstat</a:t>
            </a:r>
            <a:r>
              <a:rPr lang="en-US" altLang="zh-CN" sz="2000" dirty="0" smtClean="0"/>
              <a:t> -</a:t>
            </a:r>
            <a:r>
              <a:rPr lang="en-US" altLang="zh-CN" sz="2000" dirty="0" err="1" smtClean="0"/>
              <a:t>ltup|grep</a:t>
            </a:r>
            <a:r>
              <a:rPr lang="en-US" altLang="zh-CN" sz="2000" dirty="0" smtClean="0"/>
              <a:t> </a:t>
            </a:r>
            <a:r>
              <a:rPr lang="en-US" altLang="zh-CN" sz="2000" dirty="0" err="1" smtClean="0"/>
              <a:t>dnsmasq</a:t>
            </a:r>
            <a:endParaRPr lang="zh-CN" altLang="zh-CN" sz="2000" dirty="0" smtClean="0"/>
          </a:p>
          <a:p>
            <a:r>
              <a:rPr lang="en-US" altLang="zh-CN" sz="2000" dirty="0" err="1" smtClean="0"/>
              <a:t>tcp</a:t>
            </a:r>
            <a:r>
              <a:rPr lang="en-US" altLang="zh-CN" sz="2000" dirty="0" smtClean="0"/>
              <a:t>        0      0 *:domain       *:*             LISTEN     5278/</a:t>
            </a:r>
            <a:r>
              <a:rPr lang="en-US" altLang="zh-CN" sz="2000" dirty="0" err="1" smtClean="0"/>
              <a:t>dnsmasq</a:t>
            </a:r>
            <a:endParaRPr lang="zh-CN" altLang="zh-CN" sz="2000" dirty="0" smtClean="0"/>
          </a:p>
          <a:p>
            <a:r>
              <a:rPr lang="en-US" altLang="zh-CN" sz="2000" dirty="0" err="1" smtClean="0"/>
              <a:t>tcp</a:t>
            </a:r>
            <a:r>
              <a:rPr lang="en-US" altLang="zh-CN" sz="2000" dirty="0" smtClean="0"/>
              <a:t>        0      0 *:domain       *:*             LISTEN     5278/</a:t>
            </a:r>
            <a:r>
              <a:rPr lang="en-US" altLang="zh-CN" sz="2000" dirty="0" err="1" smtClean="0"/>
              <a:t>dnsmasq</a:t>
            </a:r>
            <a:endParaRPr lang="zh-CN" altLang="zh-CN" sz="2000" dirty="0" smtClean="0"/>
          </a:p>
          <a:p>
            <a:r>
              <a:rPr lang="en-US" altLang="zh-CN" sz="2000" dirty="0" err="1" smtClean="0"/>
              <a:t>udp</a:t>
            </a:r>
            <a:r>
              <a:rPr lang="en-US" altLang="zh-CN" sz="2000" dirty="0" smtClean="0"/>
              <a:t>        0      0 *:domain       *:*                         5278/</a:t>
            </a:r>
            <a:r>
              <a:rPr lang="en-US" altLang="zh-CN" sz="2000" dirty="0" err="1" smtClean="0"/>
              <a:t>dnsmasq</a:t>
            </a:r>
            <a:endParaRPr lang="zh-CN" altLang="zh-CN" sz="2000" dirty="0" smtClean="0"/>
          </a:p>
          <a:p>
            <a:r>
              <a:rPr lang="en-US" altLang="zh-CN" sz="2000" b="1" dirty="0" err="1" smtClean="0"/>
              <a:t>udp</a:t>
            </a:r>
            <a:r>
              <a:rPr lang="en-US" altLang="zh-CN" sz="2000" dirty="0" smtClean="0"/>
              <a:t>        0      0 *:</a:t>
            </a:r>
            <a:r>
              <a:rPr lang="en-US" altLang="zh-CN" sz="2000" b="1" dirty="0" err="1" smtClean="0"/>
              <a:t>bootps</a:t>
            </a:r>
            <a:r>
              <a:rPr lang="en-US" altLang="zh-CN" sz="2000" dirty="0" smtClean="0"/>
              <a:t>       *:*                         5278/</a:t>
            </a:r>
            <a:r>
              <a:rPr lang="en-US" altLang="zh-CN" sz="2000" dirty="0" err="1" smtClean="0"/>
              <a:t>dnsmasq</a:t>
            </a:r>
            <a:endParaRPr lang="zh-CN" altLang="zh-CN" sz="2000" dirty="0" smtClean="0"/>
          </a:p>
          <a:p>
            <a:r>
              <a:rPr lang="en-US" altLang="zh-CN" sz="2000" b="1" dirty="0" err="1" smtClean="0"/>
              <a:t>udp</a:t>
            </a:r>
            <a:r>
              <a:rPr lang="en-US" altLang="zh-CN" sz="2000" dirty="0" smtClean="0"/>
              <a:t>        0      0 *:</a:t>
            </a:r>
            <a:r>
              <a:rPr lang="en-US" altLang="zh-CN" sz="2000" b="1" dirty="0" err="1" smtClean="0"/>
              <a:t>tftp</a:t>
            </a:r>
            <a:r>
              <a:rPr lang="en-US" altLang="zh-CN" sz="2000" dirty="0" smtClean="0"/>
              <a:t>         *:*                         5278/</a:t>
            </a:r>
            <a:r>
              <a:rPr lang="en-US" altLang="zh-CN" sz="2000" dirty="0" err="1" smtClean="0"/>
              <a:t>dnsmasq</a:t>
            </a:r>
            <a:endParaRPr lang="zh-CN" altLang="zh-CN" sz="2000" dirty="0" smtClean="0"/>
          </a:p>
          <a:p>
            <a:r>
              <a:rPr lang="en-US" altLang="zh-CN" sz="2000" dirty="0" err="1" smtClean="0"/>
              <a:t>udp</a:t>
            </a:r>
            <a:r>
              <a:rPr lang="en-US" altLang="zh-CN" sz="2000" dirty="0" smtClean="0"/>
              <a:t>        0      0 *:domain       *:*                         5278/</a:t>
            </a:r>
            <a:r>
              <a:rPr lang="en-US" altLang="zh-CN" sz="2000" dirty="0" err="1" smtClean="0"/>
              <a:t>dnsmasq</a:t>
            </a:r>
            <a:endParaRPr lang="zh-CN" altLang="en-US" sz="20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zh-CN" dirty="0" smtClean="0"/>
              <a:t>缓存服务（</a:t>
            </a:r>
            <a:r>
              <a:rPr lang="en-US" altLang="zh-CN" dirty="0" err="1" smtClean="0"/>
              <a:t>Polipo</a:t>
            </a:r>
            <a:r>
              <a:rPr lang="zh-CN" altLang="zh-CN" dirty="0" smtClean="0"/>
              <a:t>）</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109</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自动安排进程任务</a:t>
            </a:r>
            <a:r>
              <a:rPr lang="zh-CN" altLang="en-US" b="1" dirty="0" smtClean="0"/>
              <a:t/>
            </a:r>
            <a:br>
              <a:rPr lang="zh-CN" altLang="en-US" b="1" dirty="0" smtClean="0"/>
            </a:br>
            <a:endParaRPr lang="zh-CN" altLang="en-US" dirty="0"/>
          </a:p>
        </p:txBody>
      </p:sp>
      <p:sp>
        <p:nvSpPr>
          <p:cNvPr id="3" name="内容占位符 2"/>
          <p:cNvSpPr>
            <a:spLocks noGrp="1"/>
          </p:cNvSpPr>
          <p:nvPr>
            <p:ph idx="1"/>
          </p:nvPr>
        </p:nvSpPr>
        <p:spPr/>
        <p:txBody>
          <a:bodyPr/>
          <a:lstStyle/>
          <a:p>
            <a:r>
              <a:rPr lang="zh-CN" altLang="en-US" dirty="0" smtClean="0"/>
              <a:t>为什么要安排调度进程任务</a:t>
            </a:r>
          </a:p>
          <a:p>
            <a:r>
              <a:rPr lang="zh-CN" altLang="en-US" dirty="0" smtClean="0"/>
              <a:t>调度任务的守护进程</a:t>
            </a:r>
            <a:endParaRPr lang="en-US" altLang="zh-CN" dirty="0" smtClean="0"/>
          </a:p>
          <a:p>
            <a:pPr lvl="1"/>
            <a:r>
              <a:rPr lang="en-US" altLang="zh-CN" dirty="0" err="1" smtClean="0"/>
              <a:t>atd</a:t>
            </a:r>
            <a:endParaRPr lang="en-US" altLang="zh-CN" dirty="0" smtClean="0"/>
          </a:p>
          <a:p>
            <a:pPr lvl="1"/>
            <a:r>
              <a:rPr lang="en-US" altLang="zh-CN" dirty="0" err="1" smtClean="0"/>
              <a:t>crond</a:t>
            </a:r>
            <a:endParaRPr lang="zh-CN" altLang="en-US" dirty="0" smtClean="0"/>
          </a:p>
          <a:p>
            <a:r>
              <a:rPr lang="zh-CN" altLang="en-US" dirty="0" smtClean="0"/>
              <a:t>安排调度任务的几个命令  </a:t>
            </a:r>
          </a:p>
          <a:p>
            <a:pPr lvl="1"/>
            <a:r>
              <a:rPr lang="en-US" altLang="zh-CN" dirty="0" smtClean="0"/>
              <a:t>at</a:t>
            </a:r>
            <a:r>
              <a:rPr lang="zh-CN" altLang="en-US" dirty="0" smtClean="0"/>
              <a:t>	安排作业在某一时刻执行一次</a:t>
            </a:r>
          </a:p>
          <a:p>
            <a:pPr lvl="1"/>
            <a:r>
              <a:rPr lang="en-US" altLang="zh-CN" dirty="0" smtClean="0"/>
              <a:t>batch</a:t>
            </a:r>
            <a:r>
              <a:rPr lang="zh-CN" altLang="en-US" dirty="0" smtClean="0"/>
              <a:t>	安排作业在系统负载不重时执行一次</a:t>
            </a:r>
          </a:p>
          <a:p>
            <a:pPr lvl="1"/>
            <a:r>
              <a:rPr lang="en-US" altLang="zh-CN" dirty="0" err="1" smtClean="0"/>
              <a:t>cron</a:t>
            </a:r>
            <a:r>
              <a:rPr lang="zh-CN" altLang="en-US" dirty="0" smtClean="0"/>
              <a:t>	安排周期性运行的作业</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Polipo</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err="1" smtClean="0"/>
              <a:t>Polipo</a:t>
            </a:r>
            <a:r>
              <a:rPr lang="zh-CN" altLang="zh-CN" dirty="0" smtClean="0"/>
              <a:t>是一个为个人或小型网络设计的轻量级的</a:t>
            </a:r>
            <a:r>
              <a:rPr lang="en-US" altLang="zh-CN" dirty="0" smtClean="0"/>
              <a:t>Web</a:t>
            </a:r>
            <a:r>
              <a:rPr lang="zh-CN" altLang="zh-CN" dirty="0" smtClean="0"/>
              <a:t>缓存代理</a:t>
            </a:r>
            <a:endParaRPr lang="en-US" altLang="zh-CN" dirty="0" smtClean="0"/>
          </a:p>
          <a:p>
            <a:r>
              <a:rPr lang="en-US" altLang="zh-CN" dirty="0" err="1" smtClean="0"/>
              <a:t>Polipo</a:t>
            </a:r>
            <a:r>
              <a:rPr lang="zh-CN" altLang="zh-CN" dirty="0" smtClean="0"/>
              <a:t>同时提供了一个</a:t>
            </a:r>
            <a:r>
              <a:rPr lang="en-US" altLang="zh-CN" dirty="0" smtClean="0"/>
              <a:t>Web</a:t>
            </a:r>
            <a:r>
              <a:rPr lang="zh-CN" altLang="zh-CN" dirty="0" smtClean="0"/>
              <a:t>接口</a:t>
            </a:r>
            <a:endParaRPr lang="en-US" altLang="zh-CN" dirty="0" smtClean="0"/>
          </a:p>
          <a:p>
            <a:pPr lvl="1"/>
            <a:r>
              <a:rPr lang="zh-CN" altLang="zh-CN" dirty="0" smtClean="0"/>
              <a:t>用于查看文档、查看配置和本地磁盘缓存等</a:t>
            </a:r>
            <a:endParaRPr lang="en-US" altLang="zh-CN" dirty="0" smtClean="0"/>
          </a:p>
          <a:p>
            <a:pPr lvl="1"/>
            <a:r>
              <a:rPr lang="en-US" altLang="zh-CN" dirty="0" smtClean="0"/>
              <a:t>http://your_polipo_server:</a:t>
            </a:r>
            <a:r>
              <a:rPr lang="en-US" altLang="zh-CN" b="1" dirty="0" smtClean="0">
                <a:solidFill>
                  <a:srgbClr val="FF0000"/>
                </a:solidFill>
              </a:rPr>
              <a:t>8123</a:t>
            </a:r>
            <a:endParaRPr lang="zh-CN" altLang="en-US"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7</a:t>
            </a:r>
            <a:r>
              <a:rPr lang="zh-CN" altLang="en-US" dirty="0" smtClean="0"/>
              <a:t>中的</a:t>
            </a:r>
            <a:r>
              <a:rPr lang="en-US" altLang="zh-CN" dirty="0" err="1" smtClean="0"/>
              <a:t>Polipo</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400" dirty="0" smtClean="0"/>
              <a:t>软件包名：</a:t>
            </a:r>
            <a:r>
              <a:rPr lang="en-US" altLang="zh-CN" sz="2400" dirty="0" smtClean="0"/>
              <a:t> </a:t>
            </a:r>
            <a:r>
              <a:rPr lang="en-US" altLang="zh-CN" sz="2400" dirty="0" err="1" smtClean="0"/>
              <a:t>polipo</a:t>
            </a:r>
            <a:r>
              <a:rPr lang="zh-CN" altLang="en-US" sz="2400" dirty="0" smtClean="0"/>
              <a:t>（</a:t>
            </a:r>
            <a:r>
              <a:rPr lang="en-US" altLang="zh-CN" sz="2400" dirty="0" smtClean="0"/>
              <a:t>EPEL</a:t>
            </a:r>
            <a:r>
              <a:rPr lang="zh-CN" altLang="en-US" sz="2400" dirty="0" smtClean="0"/>
              <a:t>仓库）</a:t>
            </a:r>
            <a:endParaRPr lang="en-US" altLang="zh-CN" sz="2400" dirty="0" smtClean="0"/>
          </a:p>
          <a:p>
            <a:r>
              <a:rPr lang="zh-CN" altLang="en-US" sz="2400" dirty="0" smtClean="0"/>
              <a:t>服务类型：由</a:t>
            </a:r>
            <a:r>
              <a:rPr lang="en-US" altLang="zh-CN" sz="2400" dirty="0" err="1" smtClean="0"/>
              <a:t>Systemd</a:t>
            </a:r>
            <a:r>
              <a:rPr lang="zh-CN" altLang="en-US" sz="2400" dirty="0" smtClean="0"/>
              <a:t>启动的守护进程</a:t>
            </a:r>
          </a:p>
          <a:p>
            <a:r>
              <a:rPr lang="zh-CN" altLang="en-US" sz="2400" dirty="0" smtClean="0"/>
              <a:t>配置单元： </a:t>
            </a:r>
            <a:r>
              <a:rPr lang="en-US" altLang="zh-CN" sz="2400" dirty="0" smtClean="0"/>
              <a:t>/</a:t>
            </a:r>
            <a:r>
              <a:rPr lang="en-US" altLang="zh-CN" sz="2400" dirty="0" err="1" smtClean="0"/>
              <a:t>usr</a:t>
            </a:r>
            <a:r>
              <a:rPr lang="en-US" altLang="zh-CN" sz="2400" dirty="0" smtClean="0"/>
              <a:t>/lib/</a:t>
            </a:r>
            <a:r>
              <a:rPr lang="en-US" altLang="zh-CN" sz="2400" dirty="0" err="1" smtClean="0"/>
              <a:t>systemd</a:t>
            </a:r>
            <a:r>
              <a:rPr lang="en-US" altLang="zh-CN" sz="2400" dirty="0" smtClean="0"/>
              <a:t>/system/</a:t>
            </a:r>
            <a:r>
              <a:rPr lang="en-US" altLang="zh-CN" sz="2400" dirty="0" err="1" smtClean="0">
                <a:solidFill>
                  <a:srgbClr val="FF0000"/>
                </a:solidFill>
              </a:rPr>
              <a:t>polipo.service</a:t>
            </a:r>
            <a:endParaRPr lang="en-US" altLang="zh-CN" sz="2400" dirty="0" smtClean="0">
              <a:solidFill>
                <a:srgbClr val="FF0000"/>
              </a:solidFill>
            </a:endParaRPr>
          </a:p>
          <a:p>
            <a:r>
              <a:rPr lang="zh-CN" altLang="en-US" sz="2400" dirty="0" smtClean="0"/>
              <a:t>守护进程：</a:t>
            </a:r>
            <a:r>
              <a:rPr lang="en-US" altLang="zh-CN" sz="2400" dirty="0" smtClean="0"/>
              <a:t> /</a:t>
            </a:r>
            <a:r>
              <a:rPr lang="en-US" altLang="zh-CN" sz="2400" dirty="0" err="1" smtClean="0"/>
              <a:t>usr</a:t>
            </a:r>
            <a:r>
              <a:rPr lang="en-US" altLang="zh-CN" sz="2400" dirty="0" smtClean="0"/>
              <a:t>/bin/</a:t>
            </a:r>
            <a:r>
              <a:rPr lang="en-US" altLang="zh-CN" sz="2400" dirty="0" err="1" smtClean="0"/>
              <a:t>polipo</a:t>
            </a:r>
            <a:endParaRPr lang="en-US" altLang="zh-CN" sz="2400" dirty="0" smtClean="0"/>
          </a:p>
          <a:p>
            <a:r>
              <a:rPr lang="zh-CN" altLang="en-US" sz="2400" dirty="0" smtClean="0"/>
              <a:t>配置文件</a:t>
            </a:r>
            <a:endParaRPr lang="en-US" altLang="zh-CN" sz="2400" dirty="0" smtClean="0"/>
          </a:p>
          <a:p>
            <a:pPr lvl="1"/>
            <a:r>
              <a:rPr lang="en-US" altLang="zh-CN" sz="2400" dirty="0" smtClean="0"/>
              <a:t>/etc/</a:t>
            </a:r>
            <a:r>
              <a:rPr lang="en-US" altLang="zh-CN" sz="2400" dirty="0" err="1" smtClean="0"/>
              <a:t>polipo</a:t>
            </a:r>
            <a:r>
              <a:rPr lang="en-US" altLang="zh-CN" sz="2400" dirty="0" smtClean="0"/>
              <a:t>/</a:t>
            </a:r>
            <a:r>
              <a:rPr lang="en-US" altLang="zh-CN" sz="2400" dirty="0" err="1" smtClean="0"/>
              <a:t>config</a:t>
            </a:r>
            <a:r>
              <a:rPr lang="en-US" altLang="zh-CN" sz="2400" dirty="0" smtClean="0">
                <a:solidFill>
                  <a:srgbClr val="FF0000"/>
                </a:solidFill>
              </a:rPr>
              <a:t> </a:t>
            </a:r>
          </a:p>
          <a:p>
            <a:pPr lvl="1"/>
            <a:r>
              <a:rPr lang="en-US" altLang="zh-CN" sz="2400" dirty="0" smtClean="0"/>
              <a:t>/etc/</a:t>
            </a:r>
            <a:r>
              <a:rPr lang="en-US" altLang="zh-CN" sz="2400" dirty="0" err="1" smtClean="0"/>
              <a:t>logrotate.d</a:t>
            </a:r>
            <a:r>
              <a:rPr lang="en-US" altLang="zh-CN" sz="2400" dirty="0" smtClean="0"/>
              <a:t>/</a:t>
            </a:r>
            <a:r>
              <a:rPr lang="en-US" altLang="zh-CN" sz="2400" dirty="0" err="1" smtClean="0"/>
              <a:t>polipo</a:t>
            </a:r>
            <a:endParaRPr lang="en-US" altLang="zh-CN" sz="24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111</a:t>
            </a:fld>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err="1" smtClean="0"/>
              <a:t>Polipo</a:t>
            </a:r>
            <a:r>
              <a:rPr lang="zh-CN" altLang="zh-CN" dirty="0" smtClean="0"/>
              <a:t>配置</a:t>
            </a:r>
            <a:r>
              <a:rPr lang="en-US" altLang="zh-CN" dirty="0" smtClean="0"/>
              <a:t>HTTP</a:t>
            </a:r>
            <a:r>
              <a:rPr lang="zh-CN" altLang="zh-CN" dirty="0" smtClean="0"/>
              <a:t>缓存代理</a:t>
            </a:r>
            <a:endParaRPr lang="zh-CN" altLang="en-US" dirty="0"/>
          </a:p>
        </p:txBody>
      </p:sp>
      <p:sp>
        <p:nvSpPr>
          <p:cNvPr id="3" name="内容占位符 2"/>
          <p:cNvSpPr>
            <a:spLocks noGrp="1"/>
          </p:cNvSpPr>
          <p:nvPr>
            <p:ph idx="1"/>
          </p:nvPr>
        </p:nvSpPr>
        <p:spPr/>
        <p:txBody>
          <a:bodyPr/>
          <a:lstStyle/>
          <a:p>
            <a:r>
              <a:rPr lang="en-US" altLang="zh-CN" dirty="0" smtClean="0"/>
              <a:t>/etc/</a:t>
            </a:r>
            <a:r>
              <a:rPr lang="en-US" altLang="zh-CN" dirty="0" err="1" smtClean="0"/>
              <a:t>polipo</a:t>
            </a:r>
            <a:r>
              <a:rPr lang="en-US" altLang="zh-CN" dirty="0" smtClean="0"/>
              <a:t>/</a:t>
            </a:r>
            <a:r>
              <a:rPr lang="en-US" altLang="zh-CN" dirty="0" err="1" smtClean="0"/>
              <a:t>config</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
        <p:nvSpPr>
          <p:cNvPr id="7" name="TextBox 6"/>
          <p:cNvSpPr txBox="1"/>
          <p:nvPr/>
        </p:nvSpPr>
        <p:spPr>
          <a:xfrm>
            <a:off x="467544" y="2492896"/>
            <a:ext cx="8064896"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smtClean="0"/>
              <a:t>daemonise</a:t>
            </a:r>
            <a:r>
              <a:rPr lang="en-US" altLang="zh-CN" sz="2400" dirty="0" smtClean="0"/>
              <a:t> = true</a:t>
            </a:r>
            <a:endParaRPr lang="zh-CN" altLang="zh-CN" sz="2400" dirty="0" smtClean="0"/>
          </a:p>
          <a:p>
            <a:r>
              <a:rPr lang="en-US" altLang="zh-CN" sz="2400" dirty="0" err="1" smtClean="0"/>
              <a:t>pidFile</a:t>
            </a:r>
            <a:r>
              <a:rPr lang="en-US" altLang="zh-CN" sz="2400" dirty="0" smtClean="0"/>
              <a:t> = /</a:t>
            </a:r>
            <a:r>
              <a:rPr lang="en-US" altLang="zh-CN" sz="2400" dirty="0" err="1" smtClean="0"/>
              <a:t>var</a:t>
            </a:r>
            <a:r>
              <a:rPr lang="en-US" altLang="zh-CN" sz="2400" dirty="0" smtClean="0"/>
              <a:t>/run/</a:t>
            </a:r>
            <a:r>
              <a:rPr lang="en-US" altLang="zh-CN" sz="2400" dirty="0" err="1" smtClean="0"/>
              <a:t>polipo</a:t>
            </a:r>
            <a:r>
              <a:rPr lang="en-US" altLang="zh-CN" sz="2400" dirty="0" smtClean="0"/>
              <a:t>/polipo.pid</a:t>
            </a:r>
            <a:endParaRPr lang="zh-CN" altLang="zh-CN" sz="2400" dirty="0" smtClean="0"/>
          </a:p>
          <a:p>
            <a:r>
              <a:rPr lang="en-US" altLang="zh-CN" sz="2400" dirty="0" err="1" smtClean="0"/>
              <a:t>proxyAddress</a:t>
            </a:r>
            <a:r>
              <a:rPr lang="en-US" altLang="zh-CN" sz="2400" dirty="0" smtClean="0"/>
              <a:t> = 0.0.0.0</a:t>
            </a:r>
            <a:endParaRPr lang="zh-CN" altLang="zh-CN" sz="2400" dirty="0" smtClean="0"/>
          </a:p>
          <a:p>
            <a:r>
              <a:rPr lang="en-US" altLang="zh-CN" sz="2400" dirty="0" err="1" smtClean="0"/>
              <a:t>allowedClients</a:t>
            </a:r>
            <a:r>
              <a:rPr lang="en-US" altLang="zh-CN" sz="2400" dirty="0" smtClean="0"/>
              <a:t> = 127.0.0.1,192.168.0.0/24</a:t>
            </a:r>
            <a:endParaRPr lang="zh-CN" altLang="zh-CN" sz="2400" dirty="0" smtClean="0"/>
          </a:p>
          <a:p>
            <a:r>
              <a:rPr lang="en-US" altLang="zh-CN" sz="2400" dirty="0" err="1" smtClean="0"/>
              <a:t>cacheIsShared</a:t>
            </a:r>
            <a:r>
              <a:rPr lang="en-US" altLang="zh-CN" sz="2400" dirty="0" smtClean="0"/>
              <a:t> = true</a:t>
            </a:r>
            <a:endParaRPr lang="zh-CN" altLang="zh-CN" sz="2400" dirty="0" smtClean="0"/>
          </a:p>
          <a:p>
            <a:r>
              <a:rPr lang="en-US" altLang="zh-CN" sz="2400" dirty="0" err="1" smtClean="0"/>
              <a:t>chunkHighMark</a:t>
            </a:r>
            <a:r>
              <a:rPr lang="en-US" altLang="zh-CN" sz="2400" dirty="0" smtClean="0"/>
              <a:t> = 50331648</a:t>
            </a:r>
            <a:endParaRPr lang="zh-CN" altLang="zh-CN" sz="2400" dirty="0" smtClean="0"/>
          </a:p>
          <a:p>
            <a:r>
              <a:rPr lang="en-US" altLang="zh-CN" sz="2400" dirty="0" err="1" smtClean="0"/>
              <a:t>objectHighMark</a:t>
            </a:r>
            <a:r>
              <a:rPr lang="en-US" altLang="zh-CN" sz="2400" dirty="0" smtClean="0"/>
              <a:t> = 16384</a:t>
            </a:r>
            <a:endParaRPr lang="zh-CN" altLang="zh-CN" sz="2400" dirty="0" smtClean="0"/>
          </a:p>
          <a:p>
            <a:r>
              <a:rPr lang="en-US" altLang="zh-CN" sz="2400" dirty="0" err="1" smtClean="0"/>
              <a:t>disableIndexing</a:t>
            </a:r>
            <a:r>
              <a:rPr lang="en-US" altLang="zh-CN" sz="2400" dirty="0" smtClean="0"/>
              <a:t> = false</a:t>
            </a:r>
            <a:endParaRPr lang="zh-CN" altLang="zh-CN" sz="2400" dirty="0" smtClean="0"/>
          </a:p>
          <a:p>
            <a:r>
              <a:rPr lang="en-US" altLang="zh-CN" sz="2400" dirty="0" smtClean="0"/>
              <a:t>dnsQueryIPv6 = no</a:t>
            </a:r>
            <a:endParaRPr lang="zh-CN" altLang="en-US" sz="24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polipo</a:t>
            </a:r>
            <a:r>
              <a:rPr lang="zh-CN" altLang="en-US" dirty="0" smtClean="0"/>
              <a:t>的代理客户</a:t>
            </a:r>
            <a:endParaRPr lang="zh-CN" altLang="en-US" dirty="0"/>
          </a:p>
        </p:txBody>
      </p:sp>
      <p:sp>
        <p:nvSpPr>
          <p:cNvPr id="3" name="内容占位符 2"/>
          <p:cNvSpPr>
            <a:spLocks noGrp="1"/>
          </p:cNvSpPr>
          <p:nvPr>
            <p:ph idx="1"/>
          </p:nvPr>
        </p:nvSpPr>
        <p:spPr/>
        <p:txBody>
          <a:bodyPr/>
          <a:lstStyle/>
          <a:p>
            <a:r>
              <a:rPr lang="zh-CN" altLang="zh-CN" dirty="0" smtClean="0"/>
              <a:t>设置</a:t>
            </a:r>
            <a:r>
              <a:rPr lang="en-US" altLang="zh-CN" dirty="0" smtClean="0"/>
              <a:t> yum </a:t>
            </a:r>
            <a:r>
              <a:rPr lang="zh-CN" altLang="zh-CN" dirty="0" smtClean="0"/>
              <a:t>使用代理</a:t>
            </a:r>
            <a:endParaRPr lang="en-US" altLang="zh-CN" dirty="0" smtClean="0"/>
          </a:p>
          <a:p>
            <a:pPr lvl="1">
              <a:buNone/>
            </a:pPr>
            <a:r>
              <a:rPr lang="en-US" altLang="zh-CN" sz="2400" dirty="0" smtClean="0">
                <a:solidFill>
                  <a:schemeClr val="accent6">
                    <a:lumMod val="75000"/>
                  </a:schemeClr>
                </a:solidFill>
              </a:rPr>
              <a:t># echo 'proxy=http://127.0.0.1:8123' &gt;&gt; /etc/</a:t>
            </a:r>
            <a:r>
              <a:rPr lang="en-US" altLang="zh-CN" sz="2400" dirty="0" err="1" smtClean="0">
                <a:solidFill>
                  <a:schemeClr val="accent6">
                    <a:lumMod val="75000"/>
                  </a:schemeClr>
                </a:solidFill>
              </a:rPr>
              <a:t>yum.conf</a:t>
            </a:r>
            <a:endParaRPr lang="zh-CN" altLang="zh-CN" sz="2400" dirty="0" smtClean="0">
              <a:solidFill>
                <a:schemeClr val="accent6">
                  <a:lumMod val="75000"/>
                </a:schemeClr>
              </a:solidFill>
            </a:endParaRPr>
          </a:p>
          <a:p>
            <a:endParaRPr lang="en-US" altLang="zh-CN" dirty="0" smtClean="0"/>
          </a:p>
          <a:p>
            <a:r>
              <a:rPr lang="zh-CN" altLang="zh-CN" dirty="0" smtClean="0"/>
              <a:t>设置</a:t>
            </a:r>
            <a:r>
              <a:rPr lang="en-US" altLang="zh-CN" dirty="0" smtClean="0"/>
              <a:t> </a:t>
            </a:r>
            <a:r>
              <a:rPr lang="en-US" altLang="zh-CN" dirty="0" err="1" smtClean="0"/>
              <a:t>wget</a:t>
            </a:r>
            <a:r>
              <a:rPr lang="en-US" altLang="zh-CN" dirty="0" smtClean="0"/>
              <a:t> </a:t>
            </a:r>
            <a:r>
              <a:rPr lang="zh-CN" altLang="zh-CN" dirty="0" smtClean="0"/>
              <a:t>使用代理</a:t>
            </a:r>
            <a:endParaRPr lang="en-US" altLang="zh-CN" dirty="0" smtClean="0"/>
          </a:p>
          <a:p>
            <a:pPr lvl="1">
              <a:buNone/>
            </a:pPr>
            <a:r>
              <a:rPr lang="en-US" altLang="zh-CN" sz="2400" dirty="0" smtClean="0">
                <a:solidFill>
                  <a:schemeClr val="accent6">
                    <a:lumMod val="75000"/>
                  </a:schemeClr>
                </a:solidFill>
              </a:rPr>
              <a:t># echo 'http-proxy = 127.0.0.1:8123' &gt;&gt; /etc/</a:t>
            </a:r>
            <a:r>
              <a:rPr lang="en-US" altLang="zh-CN" sz="2400" dirty="0" err="1" smtClean="0">
                <a:solidFill>
                  <a:schemeClr val="accent6">
                    <a:lumMod val="75000"/>
                  </a:schemeClr>
                </a:solidFill>
              </a:rPr>
              <a:t>wgetrc</a:t>
            </a:r>
            <a:endParaRPr lang="en-US" altLang="zh-CN" sz="2400" dirty="0" smtClean="0">
              <a:solidFill>
                <a:schemeClr val="accent6">
                  <a:lumMod val="75000"/>
                </a:schemeClr>
              </a:solidFill>
            </a:endParaRPr>
          </a:p>
          <a:p>
            <a:pPr lvl="1"/>
            <a:r>
              <a:rPr lang="zh-CN" altLang="zh-CN" dirty="0" smtClean="0"/>
              <a:t>或 </a:t>
            </a:r>
            <a:endParaRPr lang="en-US" altLang="zh-CN" dirty="0" smtClean="0"/>
          </a:p>
          <a:p>
            <a:pPr lvl="1">
              <a:buNone/>
            </a:pPr>
            <a:r>
              <a:rPr lang="en-US" altLang="zh-CN" sz="2400" dirty="0" smtClean="0">
                <a:solidFill>
                  <a:schemeClr val="accent6">
                    <a:lumMod val="75000"/>
                  </a:schemeClr>
                </a:solidFill>
              </a:rPr>
              <a:t># echo 'http-proxy = 127.0.0.1:8123' &gt;&gt; ~/.</a:t>
            </a:r>
            <a:r>
              <a:rPr lang="en-US" altLang="zh-CN" sz="2400" dirty="0" err="1" smtClean="0">
                <a:solidFill>
                  <a:schemeClr val="accent6">
                    <a:lumMod val="75000"/>
                  </a:schemeClr>
                </a:solidFill>
              </a:rPr>
              <a:t>wgetrc</a:t>
            </a:r>
            <a:endParaRPr lang="zh-CN" altLang="zh-CN" sz="2400" dirty="0" smtClean="0">
              <a:solidFill>
                <a:schemeClr val="accent6">
                  <a:lumMod val="75000"/>
                </a:schemeClr>
              </a:solidFill>
            </a:endParaRPr>
          </a:p>
          <a:p>
            <a:pPr lvl="1">
              <a:buNone/>
            </a:pPr>
            <a:endParaRPr lang="zh-CN" altLang="en-US" sz="2400"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atd</a:t>
            </a:r>
            <a:r>
              <a:rPr lang="zh-CN" altLang="en-US" dirty="0" smtClean="0"/>
              <a:t>守护进程和</a:t>
            </a:r>
            <a:r>
              <a:rPr lang="en-US" altLang="zh-CN" dirty="0" smtClean="0"/>
              <a:t>at</a:t>
            </a:r>
            <a:r>
              <a:rPr lang="zh-CN" altLang="en-US" dirty="0" smtClean="0"/>
              <a:t>命令</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atd</a:t>
            </a:r>
            <a:r>
              <a:rPr lang="zh-CN" altLang="en-US" dirty="0" smtClean="0"/>
              <a:t>守护进程</a:t>
            </a:r>
            <a:endParaRPr lang="zh-CN" altLang="en-US" dirty="0"/>
          </a:p>
        </p:txBody>
      </p:sp>
      <p:sp>
        <p:nvSpPr>
          <p:cNvPr id="3" name="内容占位符 2"/>
          <p:cNvSpPr>
            <a:spLocks noGrp="1"/>
          </p:cNvSpPr>
          <p:nvPr>
            <p:ph idx="1"/>
          </p:nvPr>
        </p:nvSpPr>
        <p:spPr/>
        <p:txBody>
          <a:bodyPr/>
          <a:lstStyle/>
          <a:p>
            <a:r>
              <a:rPr lang="en-US" altLang="zh-CN" dirty="0" err="1" smtClean="0"/>
              <a:t>atd</a:t>
            </a:r>
            <a:r>
              <a:rPr lang="zh-CN" altLang="en-US" dirty="0" smtClean="0"/>
              <a:t>守护进程负责监控一次性任务的执行</a:t>
            </a:r>
            <a:endParaRPr lang="en-US" altLang="zh-CN" dirty="0" smtClean="0"/>
          </a:p>
          <a:p>
            <a:r>
              <a:rPr lang="en-US" altLang="zh-CN" dirty="0" err="1" smtClean="0"/>
              <a:t>atd</a:t>
            </a:r>
            <a:r>
              <a:rPr lang="zh-CN" altLang="en-US" dirty="0" smtClean="0"/>
              <a:t>守护进程的执行参数 </a:t>
            </a:r>
            <a:r>
              <a:rPr lang="en-US" altLang="zh-CN" dirty="0" smtClean="0"/>
              <a:t>/etc/</a:t>
            </a:r>
            <a:r>
              <a:rPr lang="en-US" altLang="zh-CN" dirty="0" err="1" smtClean="0"/>
              <a:t>sysconfig</a:t>
            </a:r>
            <a:r>
              <a:rPr lang="en-US" altLang="zh-CN" dirty="0" smtClean="0"/>
              <a:t>/</a:t>
            </a:r>
            <a:r>
              <a:rPr lang="en-US" altLang="zh-CN" dirty="0" err="1" smtClean="0"/>
              <a:t>atd</a:t>
            </a:r>
            <a:endParaRPr lang="en-US" altLang="zh-CN" dirty="0" smtClean="0"/>
          </a:p>
          <a:p>
            <a:r>
              <a:rPr lang="zh-CN" altLang="en-US" dirty="0" smtClean="0"/>
              <a:t>控制普通用户的使用</a:t>
            </a:r>
            <a:endParaRPr lang="en-US" altLang="zh-CN" dirty="0" smtClean="0"/>
          </a:p>
          <a:p>
            <a:pPr lvl="1"/>
            <a:r>
              <a:rPr lang="zh-CN" altLang="en-US" dirty="0" smtClean="0"/>
              <a:t>若</a:t>
            </a:r>
            <a:r>
              <a:rPr lang="en-US" altLang="zh-CN" dirty="0" smtClean="0">
                <a:solidFill>
                  <a:srgbClr val="002060"/>
                </a:solidFill>
              </a:rPr>
              <a:t>/etc/</a:t>
            </a:r>
            <a:r>
              <a:rPr lang="en-US" altLang="zh-CN" dirty="0" err="1" smtClean="0">
                <a:solidFill>
                  <a:srgbClr val="002060"/>
                </a:solidFill>
              </a:rPr>
              <a:t>at.allow</a:t>
            </a:r>
            <a:r>
              <a:rPr lang="zh-CN" altLang="en-US" dirty="0" smtClean="0"/>
              <a:t>存在，仅列在其中的用户允许使用</a:t>
            </a:r>
            <a:endParaRPr lang="en-US" altLang="zh-CN" dirty="0" smtClean="0"/>
          </a:p>
          <a:p>
            <a:pPr lvl="1"/>
            <a:r>
              <a:rPr lang="zh-CN" altLang="en-US" dirty="0" smtClean="0"/>
              <a:t>若</a:t>
            </a:r>
            <a:r>
              <a:rPr lang="en-US" altLang="zh-CN" dirty="0" smtClean="0"/>
              <a:t>/etc/</a:t>
            </a:r>
            <a:r>
              <a:rPr lang="en-US" altLang="zh-CN" dirty="0" err="1" smtClean="0"/>
              <a:t>at.allow</a:t>
            </a:r>
            <a:r>
              <a:rPr lang="en-US" altLang="zh-CN" dirty="0" smtClean="0"/>
              <a:t> </a:t>
            </a:r>
            <a:r>
              <a:rPr lang="zh-CN" altLang="en-US" dirty="0" smtClean="0"/>
              <a:t>不存在，检查</a:t>
            </a:r>
            <a:r>
              <a:rPr lang="en-US" altLang="zh-CN" dirty="0" smtClean="0">
                <a:solidFill>
                  <a:srgbClr val="002060"/>
                </a:solidFill>
              </a:rPr>
              <a:t>/etc/</a:t>
            </a:r>
            <a:r>
              <a:rPr lang="en-US" altLang="zh-CN" dirty="0" err="1" smtClean="0">
                <a:solidFill>
                  <a:srgbClr val="002060"/>
                </a:solidFill>
              </a:rPr>
              <a:t>at.deny</a:t>
            </a:r>
            <a:r>
              <a:rPr lang="zh-CN" altLang="en-US" dirty="0" smtClean="0"/>
              <a:t>，没有列于其中的所有用户允许使用</a:t>
            </a:r>
            <a:endParaRPr lang="en-US" altLang="zh-CN" dirty="0" smtClean="0"/>
          </a:p>
          <a:p>
            <a:pPr lvl="1"/>
            <a:r>
              <a:rPr lang="zh-CN" altLang="en-US" dirty="0" smtClean="0"/>
              <a:t>若两个文件均不存在，仅允许</a:t>
            </a:r>
            <a:r>
              <a:rPr lang="en-US" altLang="zh-CN" dirty="0" smtClean="0"/>
              <a:t>root</a:t>
            </a:r>
            <a:r>
              <a:rPr lang="zh-CN" altLang="en-US" dirty="0" smtClean="0"/>
              <a:t>用户使用</a:t>
            </a:r>
            <a:endParaRPr lang="en-US" altLang="zh-CN" dirty="0" smtClean="0"/>
          </a:p>
          <a:p>
            <a:pPr lvl="1"/>
            <a:r>
              <a:rPr lang="zh-CN" altLang="en-US" dirty="0" smtClean="0"/>
              <a:t>空的</a:t>
            </a:r>
            <a:r>
              <a:rPr lang="en-US" altLang="zh-CN" dirty="0" smtClean="0"/>
              <a:t>/etc/</a:t>
            </a:r>
            <a:r>
              <a:rPr lang="en-US" altLang="zh-CN" dirty="0" err="1" smtClean="0"/>
              <a:t>at.deny</a:t>
            </a:r>
            <a:r>
              <a:rPr lang="zh-CN" altLang="en-US" dirty="0" smtClean="0"/>
              <a:t>文件，表示允许所有用户使用（默认值）</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115</a:t>
            </a:fld>
            <a:endParaRPr lang="en-US" altLang="zh-C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at</a:t>
            </a:r>
            <a:r>
              <a:rPr lang="zh-CN" altLang="en-US" b="1" dirty="0" smtClean="0"/>
              <a:t>命令的功能和格式</a:t>
            </a:r>
            <a:endParaRPr lang="zh-CN" altLang="en-US" dirty="0"/>
          </a:p>
        </p:txBody>
      </p:sp>
      <p:sp>
        <p:nvSpPr>
          <p:cNvPr id="3" name="内容占位符 2"/>
          <p:cNvSpPr>
            <a:spLocks noGrp="1"/>
          </p:cNvSpPr>
          <p:nvPr>
            <p:ph idx="1"/>
          </p:nvPr>
        </p:nvSpPr>
        <p:spPr/>
        <p:txBody>
          <a:bodyPr/>
          <a:lstStyle/>
          <a:p>
            <a:r>
              <a:rPr lang="zh-CN" altLang="en-US" dirty="0" smtClean="0"/>
              <a:t>功能：安排一个或多个命令在指定的时间运行 一次。</a:t>
            </a:r>
          </a:p>
          <a:p>
            <a:r>
              <a:rPr lang="en-US" altLang="zh-CN" dirty="0" smtClean="0"/>
              <a:t>at</a:t>
            </a:r>
            <a:r>
              <a:rPr lang="zh-CN" altLang="en-US" dirty="0" smtClean="0"/>
              <a:t> 命令格式及参数  </a:t>
            </a:r>
          </a:p>
          <a:p>
            <a:pPr lvl="1"/>
            <a:r>
              <a:rPr lang="en-US" altLang="zh-CN" dirty="0" smtClean="0"/>
              <a:t>at [-q </a:t>
            </a:r>
            <a:r>
              <a:rPr lang="zh-CN" altLang="en-US" dirty="0" smtClean="0"/>
              <a:t>队列</a:t>
            </a:r>
            <a:r>
              <a:rPr lang="en-US" altLang="zh-CN" dirty="0" smtClean="0"/>
              <a:t>] [-f </a:t>
            </a:r>
            <a:r>
              <a:rPr lang="zh-CN" altLang="en-US" dirty="0" smtClean="0"/>
              <a:t>文件名</a:t>
            </a:r>
            <a:r>
              <a:rPr lang="en-US" altLang="zh-CN" dirty="0" smtClean="0"/>
              <a:t>] </a:t>
            </a:r>
            <a:r>
              <a:rPr lang="zh-CN" altLang="en-US" dirty="0" smtClean="0"/>
              <a:t>时间  </a:t>
            </a:r>
          </a:p>
          <a:p>
            <a:pPr lvl="1"/>
            <a:r>
              <a:rPr lang="en-US" altLang="zh-CN" dirty="0" smtClean="0"/>
              <a:t>at -d</a:t>
            </a:r>
          </a:p>
          <a:p>
            <a:pPr lvl="1"/>
            <a:r>
              <a:rPr lang="en-US" altLang="zh-CN" dirty="0" smtClean="0"/>
              <a:t>at -l</a:t>
            </a:r>
          </a:p>
          <a:p>
            <a:pPr lvl="1"/>
            <a:r>
              <a:rPr lang="en-US" altLang="zh-CN" dirty="0" smtClean="0"/>
              <a:t>at -c</a:t>
            </a:r>
          </a:p>
          <a:p>
            <a:r>
              <a:rPr lang="en-US" altLang="zh-CN" dirty="0" err="1" smtClean="0"/>
              <a:t>atq</a:t>
            </a:r>
            <a:r>
              <a:rPr lang="zh-CN" altLang="en-US" dirty="0" smtClean="0"/>
              <a:t>（</a:t>
            </a:r>
            <a:r>
              <a:rPr lang="en-US" altLang="zh-CN" dirty="0" smtClean="0"/>
              <a:t>at -q</a:t>
            </a:r>
            <a:r>
              <a:rPr lang="zh-CN" altLang="en-US" dirty="0" smtClean="0"/>
              <a:t>）</a:t>
            </a:r>
            <a:endParaRPr lang="en-US" altLang="zh-CN" dirty="0" smtClean="0"/>
          </a:p>
          <a:p>
            <a:r>
              <a:rPr lang="en-US" altLang="zh-CN" dirty="0" err="1" smtClean="0"/>
              <a:t>atrm</a:t>
            </a:r>
            <a:r>
              <a:rPr lang="zh-CN" altLang="en-US" dirty="0" smtClean="0"/>
              <a:t>（</a:t>
            </a:r>
            <a:r>
              <a:rPr lang="en-US" altLang="zh-CN" dirty="0" smtClean="0"/>
              <a:t>at -d</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a:t>
            </a:r>
            <a:r>
              <a:rPr lang="zh-CN" altLang="en-US" dirty="0" smtClean="0"/>
              <a:t>命令指定时间的方式</a:t>
            </a:r>
            <a:br>
              <a:rPr lang="zh-CN" altLang="en-US" dirty="0" smtClean="0"/>
            </a:b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smtClean="0"/>
              <a:t>绝对计时方法</a:t>
            </a:r>
          </a:p>
          <a:p>
            <a:pPr lvl="1"/>
            <a:r>
              <a:rPr lang="en-US" altLang="zh-CN" sz="2400" dirty="0" smtClean="0"/>
              <a:t> midnight	noon		teatime</a:t>
            </a:r>
          </a:p>
          <a:p>
            <a:pPr lvl="1"/>
            <a:r>
              <a:rPr lang="en-US" altLang="zh-CN" sz="2400" dirty="0" smtClean="0"/>
              <a:t> </a:t>
            </a:r>
            <a:r>
              <a:rPr lang="en-US" altLang="zh-CN" sz="2400" dirty="0" err="1" smtClean="0"/>
              <a:t>hh:mm</a:t>
            </a:r>
            <a:r>
              <a:rPr lang="en-US" altLang="zh-CN" sz="2400" dirty="0" smtClean="0"/>
              <a:t> [today]	</a:t>
            </a:r>
          </a:p>
          <a:p>
            <a:pPr lvl="1"/>
            <a:r>
              <a:rPr lang="en-US" altLang="zh-CN" sz="2400" dirty="0" smtClean="0"/>
              <a:t> </a:t>
            </a:r>
            <a:r>
              <a:rPr lang="en-US" altLang="zh-CN" sz="2400" dirty="0" err="1" smtClean="0"/>
              <a:t>hh:mm</a:t>
            </a:r>
            <a:r>
              <a:rPr lang="en-US" altLang="zh-CN" sz="2400" dirty="0" smtClean="0"/>
              <a:t> tomorrow	</a:t>
            </a:r>
          </a:p>
          <a:p>
            <a:pPr lvl="1"/>
            <a:r>
              <a:rPr lang="en-US" altLang="zh-CN" sz="2400" dirty="0" smtClean="0"/>
              <a:t> </a:t>
            </a:r>
            <a:r>
              <a:rPr lang="en-US" altLang="zh-CN" sz="2400" dirty="0" err="1" smtClean="0"/>
              <a:t>hh:mm</a:t>
            </a:r>
            <a:r>
              <a:rPr lang="en-US" altLang="zh-CN" sz="2400" dirty="0" smtClean="0"/>
              <a:t> </a:t>
            </a:r>
            <a:r>
              <a:rPr lang="zh-CN" altLang="en-US" sz="2400" dirty="0" smtClean="0"/>
              <a:t>星期	</a:t>
            </a:r>
          </a:p>
          <a:p>
            <a:pPr lvl="1"/>
            <a:r>
              <a:rPr lang="en-US" altLang="zh-CN" sz="2400" dirty="0" smtClean="0"/>
              <a:t> </a:t>
            </a:r>
            <a:r>
              <a:rPr lang="en-US" altLang="zh-CN" sz="2400" dirty="0" err="1" smtClean="0"/>
              <a:t>hh:mm</a:t>
            </a:r>
            <a:r>
              <a:rPr lang="en-US" altLang="zh-CN" sz="2400" dirty="0" smtClean="0"/>
              <a:t> mm/</a:t>
            </a:r>
            <a:r>
              <a:rPr lang="en-US" altLang="zh-CN" sz="2400" dirty="0" err="1" smtClean="0"/>
              <a:t>dd</a:t>
            </a:r>
            <a:r>
              <a:rPr lang="en-US" altLang="zh-CN" sz="2400" dirty="0" smtClean="0"/>
              <a:t>/</a:t>
            </a:r>
            <a:r>
              <a:rPr lang="en-US" altLang="zh-CN" sz="2400" dirty="0" err="1" smtClean="0"/>
              <a:t>yyyy</a:t>
            </a:r>
            <a:r>
              <a:rPr lang="en-US" altLang="zh-CN" sz="2400" dirty="0" smtClean="0"/>
              <a:t>	</a:t>
            </a:r>
          </a:p>
          <a:p>
            <a:r>
              <a:rPr lang="zh-CN" altLang="en-US" sz="2800" dirty="0" smtClean="0"/>
              <a:t>相对计时方法</a:t>
            </a:r>
          </a:p>
          <a:p>
            <a:pPr lvl="1"/>
            <a:r>
              <a:rPr lang="en-US" altLang="zh-CN" sz="2400" dirty="0" smtClean="0"/>
              <a:t>now + n minutes	</a:t>
            </a:r>
          </a:p>
          <a:p>
            <a:pPr lvl="1"/>
            <a:r>
              <a:rPr lang="en-US" altLang="zh-CN" sz="2400" dirty="0" smtClean="0"/>
              <a:t>now + n hours	</a:t>
            </a:r>
          </a:p>
          <a:p>
            <a:pPr lvl="1"/>
            <a:r>
              <a:rPr lang="en-US" altLang="zh-CN" sz="2400" dirty="0" smtClean="0"/>
              <a:t>now + n days	</a:t>
            </a:r>
          </a:p>
          <a:p>
            <a:pPr lvl="1"/>
            <a:r>
              <a:rPr lang="en-US" altLang="zh-CN" sz="2400" dirty="0" smtClean="0"/>
              <a:t>now + n weeks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a:t>
            </a:r>
            <a:r>
              <a:rPr lang="zh-CN" altLang="en-US" dirty="0" smtClean="0"/>
              <a:t>命令指定时间的方式举例</a:t>
            </a:r>
            <a:endParaRPr lang="zh-CN" altLang="en-US" dirty="0"/>
          </a:p>
        </p:txBody>
      </p:sp>
      <p:sp>
        <p:nvSpPr>
          <p:cNvPr id="3" name="内容占位符 2"/>
          <p:cNvSpPr>
            <a:spLocks noGrp="1"/>
          </p:cNvSpPr>
          <p:nvPr>
            <p:ph idx="1"/>
          </p:nvPr>
        </p:nvSpPr>
        <p:spPr/>
        <p:txBody>
          <a:bodyPr/>
          <a:lstStyle/>
          <a:p>
            <a:r>
              <a:rPr lang="zh-CN" altLang="en-US" dirty="0" smtClean="0"/>
              <a:t>指定在今天下午 </a:t>
            </a:r>
            <a:r>
              <a:rPr lang="en-US" altLang="zh-CN" dirty="0" smtClean="0"/>
              <a:t>5:30 </a:t>
            </a:r>
            <a:r>
              <a:rPr lang="zh-CN" altLang="en-US" dirty="0" smtClean="0"/>
              <a:t>执行某命令（假设现在时间是中午</a:t>
            </a:r>
            <a:r>
              <a:rPr lang="en-US" altLang="zh-CN" dirty="0" smtClean="0"/>
              <a:t>12:30</a:t>
            </a:r>
            <a:r>
              <a:rPr lang="zh-CN" altLang="en-US" dirty="0" smtClean="0"/>
              <a:t>，</a:t>
            </a:r>
            <a:r>
              <a:rPr lang="en-US" altLang="zh-CN" dirty="0" smtClean="0"/>
              <a:t>2011</a:t>
            </a:r>
            <a:r>
              <a:rPr lang="zh-CN" altLang="en-US" dirty="0" smtClean="0"/>
              <a:t>年</a:t>
            </a:r>
            <a:r>
              <a:rPr lang="en-US" altLang="zh-CN" dirty="0" smtClean="0"/>
              <a:t>4</a:t>
            </a:r>
            <a:r>
              <a:rPr lang="zh-CN" altLang="en-US" dirty="0" smtClean="0"/>
              <a:t>月</a:t>
            </a:r>
            <a:r>
              <a:rPr lang="en-US" altLang="zh-CN" dirty="0" smtClean="0"/>
              <a:t>16</a:t>
            </a:r>
            <a:r>
              <a:rPr lang="zh-CN" altLang="en-US" dirty="0" smtClean="0"/>
              <a:t>）</a:t>
            </a:r>
          </a:p>
          <a:p>
            <a:r>
              <a:rPr lang="zh-CN" altLang="en-US" dirty="0" smtClean="0"/>
              <a:t>命令格式如下∶  </a:t>
            </a:r>
          </a:p>
          <a:p>
            <a:pPr lvl="1"/>
            <a:r>
              <a:rPr lang="en-US" altLang="zh-CN" sz="2000" dirty="0" smtClean="0"/>
              <a:t>at 5:30pm </a:t>
            </a:r>
          </a:p>
          <a:p>
            <a:pPr lvl="1"/>
            <a:r>
              <a:rPr lang="en-US" altLang="zh-CN" sz="2000" dirty="0" smtClean="0"/>
              <a:t>at 17:30 </a:t>
            </a:r>
          </a:p>
          <a:p>
            <a:pPr lvl="1"/>
            <a:r>
              <a:rPr lang="en-US" altLang="zh-CN" sz="2000" dirty="0" smtClean="0"/>
              <a:t>at 17:30 today </a:t>
            </a:r>
          </a:p>
          <a:p>
            <a:pPr lvl="1"/>
            <a:r>
              <a:rPr lang="en-US" altLang="zh-CN" sz="2000" dirty="0" smtClean="0"/>
              <a:t>at now + 5 hours </a:t>
            </a:r>
          </a:p>
          <a:p>
            <a:pPr lvl="1"/>
            <a:r>
              <a:rPr lang="en-US" altLang="zh-CN" sz="2000" dirty="0" smtClean="0"/>
              <a:t>at now + 300 minutes </a:t>
            </a:r>
          </a:p>
          <a:p>
            <a:pPr lvl="1"/>
            <a:r>
              <a:rPr lang="en-US" altLang="zh-CN" sz="2000" dirty="0" smtClean="0"/>
              <a:t>at 17:30 16.4.2011</a:t>
            </a:r>
          </a:p>
          <a:p>
            <a:pPr lvl="1"/>
            <a:r>
              <a:rPr lang="en-US" altLang="zh-CN" sz="2000" dirty="0" smtClean="0"/>
              <a:t>at 17:30 4/16/2011</a:t>
            </a:r>
          </a:p>
          <a:p>
            <a:pPr lvl="1"/>
            <a:r>
              <a:rPr lang="en-US" altLang="zh-CN" sz="2000" dirty="0" smtClean="0"/>
              <a:t>at 17:30 Apr 16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118</a:t>
            </a:fld>
            <a:endParaRPr lang="en-US" altLang="zh-C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a:t>
            </a:r>
            <a:r>
              <a:rPr lang="zh-CN" altLang="en-US" dirty="0" smtClean="0"/>
              <a:t>命令使用范例</a:t>
            </a:r>
            <a:r>
              <a:rPr lang="zh-CN" altLang="en-US" b="1" dirty="0" smtClean="0"/>
              <a:t/>
            </a:r>
            <a:br>
              <a:rPr lang="zh-CN" altLang="en-US" b="1" dirty="0" smtClean="0"/>
            </a:b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交互方式</a:t>
            </a:r>
          </a:p>
          <a:p>
            <a:pPr lvl="1">
              <a:buNone/>
            </a:pPr>
            <a:r>
              <a:rPr lang="en-US" altLang="zh-CN" dirty="0" smtClean="0">
                <a:solidFill>
                  <a:srgbClr val="002060"/>
                </a:solidFill>
              </a:rPr>
              <a:t>$ at 4:00 6/20/2001</a:t>
            </a:r>
          </a:p>
          <a:p>
            <a:r>
              <a:rPr lang="zh-CN" altLang="en-US" dirty="0" smtClean="0"/>
              <a:t>使用命令文件方式</a:t>
            </a:r>
          </a:p>
          <a:p>
            <a:pPr lvl="1"/>
            <a:r>
              <a:rPr lang="zh-CN" altLang="en-US" dirty="0" smtClean="0"/>
              <a:t>生成文件</a:t>
            </a:r>
            <a:r>
              <a:rPr lang="en-US" altLang="zh-CN" dirty="0" err="1" smtClean="0"/>
              <a:t>myatjob</a:t>
            </a:r>
            <a:r>
              <a:rPr lang="zh-CN" altLang="en-US" dirty="0" smtClean="0"/>
              <a:t>：</a:t>
            </a:r>
          </a:p>
          <a:p>
            <a:pPr lvl="1">
              <a:buNone/>
            </a:pPr>
            <a:r>
              <a:rPr lang="en-US" altLang="zh-CN" dirty="0" smtClean="0">
                <a:solidFill>
                  <a:srgbClr val="002060"/>
                </a:solidFill>
              </a:rPr>
              <a:t>$ echo “find / -name *.txt &gt; ~/</a:t>
            </a:r>
            <a:r>
              <a:rPr lang="en-US" altLang="zh-CN" dirty="0" err="1" smtClean="0">
                <a:solidFill>
                  <a:srgbClr val="002060"/>
                </a:solidFill>
              </a:rPr>
              <a:t>txtfiles</a:t>
            </a:r>
            <a:r>
              <a:rPr lang="en-US" altLang="zh-CN" dirty="0" smtClean="0">
                <a:solidFill>
                  <a:srgbClr val="002060"/>
                </a:solidFill>
              </a:rPr>
              <a:t>”&gt; </a:t>
            </a:r>
            <a:r>
              <a:rPr lang="en-US" altLang="zh-CN" dirty="0" err="1" smtClean="0">
                <a:solidFill>
                  <a:srgbClr val="002060"/>
                </a:solidFill>
              </a:rPr>
              <a:t>myatjob</a:t>
            </a:r>
            <a:endParaRPr lang="en-US" altLang="zh-CN" dirty="0" smtClean="0">
              <a:solidFill>
                <a:srgbClr val="002060"/>
              </a:solidFill>
            </a:endParaRPr>
          </a:p>
          <a:p>
            <a:pPr lvl="1"/>
            <a:r>
              <a:rPr lang="zh-CN" altLang="en-US" dirty="0" smtClean="0"/>
              <a:t>使用</a:t>
            </a:r>
            <a:r>
              <a:rPr lang="en-US" altLang="zh-CN" dirty="0" smtClean="0"/>
              <a:t>at</a:t>
            </a:r>
            <a:r>
              <a:rPr lang="zh-CN" altLang="en-US" dirty="0" smtClean="0"/>
              <a:t>命令</a:t>
            </a:r>
          </a:p>
          <a:p>
            <a:pPr lvl="1">
              <a:buNone/>
            </a:pPr>
            <a:r>
              <a:rPr lang="da-DK" altLang="zh-CN" dirty="0" smtClean="0">
                <a:solidFill>
                  <a:srgbClr val="002060"/>
                </a:solidFill>
              </a:rPr>
              <a:t>$ at -f </a:t>
            </a:r>
            <a:r>
              <a:rPr lang="en-US" altLang="zh-CN" dirty="0" err="1" smtClean="0">
                <a:solidFill>
                  <a:srgbClr val="002060"/>
                </a:solidFill>
              </a:rPr>
              <a:t>myatjob</a:t>
            </a:r>
            <a:r>
              <a:rPr lang="da-DK" altLang="zh-CN" dirty="0" smtClean="0">
                <a:solidFill>
                  <a:srgbClr val="002060"/>
                </a:solidFill>
              </a:rPr>
              <a:t> 4:00 6/20/2011 </a:t>
            </a:r>
          </a:p>
          <a:p>
            <a:pPr lvl="1"/>
            <a:r>
              <a:rPr lang="en-US" altLang="zh-CN" dirty="0" smtClean="0"/>
              <a:t>or</a:t>
            </a:r>
          </a:p>
          <a:p>
            <a:pPr lvl="1">
              <a:buNone/>
            </a:pPr>
            <a:r>
              <a:rPr lang="en-US" altLang="zh-CN" dirty="0" smtClean="0">
                <a:solidFill>
                  <a:srgbClr val="002060"/>
                </a:solidFill>
              </a:rPr>
              <a:t>$ at &lt; </a:t>
            </a:r>
            <a:r>
              <a:rPr lang="en-US" altLang="zh-CN" dirty="0" err="1" smtClean="0">
                <a:solidFill>
                  <a:srgbClr val="002060"/>
                </a:solidFill>
              </a:rPr>
              <a:t>myatjob</a:t>
            </a:r>
            <a:r>
              <a:rPr lang="en-US" altLang="zh-CN" dirty="0" smtClean="0">
                <a:solidFill>
                  <a:srgbClr val="002060"/>
                </a:solidFill>
              </a:rPr>
              <a:t> 4:00 6/20/2011</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119</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7</a:t>
            </a:r>
            <a:r>
              <a:rPr lang="zh-CN" altLang="en-US" dirty="0" smtClean="0"/>
              <a:t>中的</a:t>
            </a:r>
            <a:r>
              <a:rPr lang="en-US" altLang="zh-CN" dirty="0" err="1" smtClean="0"/>
              <a:t>cron</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sz="2400" dirty="0" smtClean="0"/>
              <a:t>软件包名：</a:t>
            </a:r>
            <a:r>
              <a:rPr lang="en-US" altLang="zh-CN" sz="2400" dirty="0" smtClean="0"/>
              <a:t> </a:t>
            </a:r>
            <a:r>
              <a:rPr lang="en-US" altLang="zh-CN" sz="2400" dirty="0" err="1" smtClean="0"/>
              <a:t>cronie</a:t>
            </a:r>
            <a:endParaRPr lang="en-US" altLang="zh-CN" sz="2400" dirty="0" smtClean="0"/>
          </a:p>
          <a:p>
            <a:r>
              <a:rPr lang="zh-CN" altLang="en-US" sz="2400" dirty="0" smtClean="0"/>
              <a:t>服务类型：由</a:t>
            </a:r>
            <a:r>
              <a:rPr lang="en-US" altLang="zh-CN" sz="2400" dirty="0" err="1" smtClean="0"/>
              <a:t>Systemd</a:t>
            </a:r>
            <a:r>
              <a:rPr lang="zh-CN" altLang="en-US" sz="2400" dirty="0" smtClean="0"/>
              <a:t>启动的守护进程</a:t>
            </a:r>
            <a:endParaRPr lang="en-US" altLang="zh-CN" sz="2400" dirty="0" smtClean="0"/>
          </a:p>
          <a:p>
            <a:r>
              <a:rPr lang="zh-CN" altLang="en-US" sz="2400" dirty="0" smtClean="0"/>
              <a:t>配置单元：</a:t>
            </a:r>
            <a:r>
              <a:rPr lang="en-US" altLang="zh-CN" sz="2400" dirty="0" smtClean="0"/>
              <a:t> /</a:t>
            </a:r>
            <a:r>
              <a:rPr lang="en-US" altLang="zh-CN" sz="2400" dirty="0" err="1" smtClean="0"/>
              <a:t>usr</a:t>
            </a:r>
            <a:r>
              <a:rPr lang="en-US" altLang="zh-CN" sz="2400" dirty="0" smtClean="0"/>
              <a:t>/lib/</a:t>
            </a:r>
            <a:r>
              <a:rPr lang="en-US" altLang="zh-CN" sz="2400" dirty="0" err="1" smtClean="0"/>
              <a:t>systemd</a:t>
            </a:r>
            <a:r>
              <a:rPr lang="en-US" altLang="zh-CN" sz="2400" dirty="0" smtClean="0"/>
              <a:t>/system/</a:t>
            </a:r>
            <a:r>
              <a:rPr lang="en-US" altLang="zh-CN" sz="2400" dirty="0" err="1" smtClean="0">
                <a:solidFill>
                  <a:srgbClr val="FF0000"/>
                </a:solidFill>
              </a:rPr>
              <a:t>crond.service</a:t>
            </a:r>
            <a:endParaRPr lang="en-US" altLang="zh-CN" sz="2400" dirty="0" smtClean="0">
              <a:solidFill>
                <a:srgbClr val="FF0000"/>
              </a:solidFill>
            </a:endParaRPr>
          </a:p>
          <a:p>
            <a:r>
              <a:rPr lang="zh-CN" altLang="en-US" sz="2400" dirty="0" smtClean="0"/>
              <a:t>守护进程：</a:t>
            </a:r>
            <a:r>
              <a:rPr lang="en-US" altLang="zh-CN" sz="2400" dirty="0" smtClean="0"/>
              <a:t> /</a:t>
            </a:r>
            <a:r>
              <a:rPr lang="en-US" altLang="zh-CN" sz="2400" dirty="0" err="1" smtClean="0"/>
              <a:t>usr</a:t>
            </a:r>
            <a:r>
              <a:rPr lang="en-US" altLang="zh-CN" sz="2400" dirty="0" smtClean="0"/>
              <a:t>/</a:t>
            </a:r>
            <a:r>
              <a:rPr lang="en-US" altLang="zh-CN" sz="2400" dirty="0" err="1" smtClean="0"/>
              <a:t>sbin</a:t>
            </a:r>
            <a:r>
              <a:rPr lang="en-US" altLang="zh-CN" sz="2400" dirty="0" smtClean="0"/>
              <a:t>/</a:t>
            </a:r>
            <a:r>
              <a:rPr lang="en-US" altLang="zh-CN" sz="2400" dirty="0" err="1" smtClean="0">
                <a:solidFill>
                  <a:srgbClr val="FF0000"/>
                </a:solidFill>
              </a:rPr>
              <a:t>crond</a:t>
            </a:r>
            <a:endParaRPr lang="en-US" altLang="zh-CN" sz="2400" dirty="0" smtClean="0"/>
          </a:p>
          <a:p>
            <a:r>
              <a:rPr lang="zh-CN" altLang="en-US" sz="2400" dirty="0" smtClean="0"/>
              <a:t>配置文件</a:t>
            </a:r>
            <a:endParaRPr lang="en-US" altLang="zh-CN" sz="2400" dirty="0" smtClean="0"/>
          </a:p>
          <a:p>
            <a:pPr lvl="1"/>
            <a:r>
              <a:rPr lang="en-US" altLang="zh-CN" sz="2400" dirty="0" smtClean="0"/>
              <a:t>/etc/</a:t>
            </a:r>
            <a:r>
              <a:rPr lang="en-US" altLang="zh-CN" sz="2400" dirty="0" err="1" smtClean="0"/>
              <a:t>sysconfig</a:t>
            </a:r>
            <a:r>
              <a:rPr lang="en-US" altLang="zh-CN" sz="2400" dirty="0" smtClean="0"/>
              <a:t>/</a:t>
            </a:r>
            <a:r>
              <a:rPr lang="en-US" altLang="zh-CN" sz="2400" dirty="0" err="1" smtClean="0"/>
              <a:t>crond</a:t>
            </a:r>
            <a:endParaRPr lang="en-US" altLang="zh-CN" sz="2400" dirty="0" smtClean="0"/>
          </a:p>
          <a:p>
            <a:pPr lvl="1"/>
            <a:r>
              <a:rPr lang="en-US" altLang="zh-CN" sz="2400" dirty="0" smtClean="0"/>
              <a:t>/etc/</a:t>
            </a:r>
            <a:r>
              <a:rPr lang="en-US" altLang="zh-CN" sz="2400" dirty="0" err="1" smtClean="0"/>
              <a:t>cron.d</a:t>
            </a:r>
            <a:r>
              <a:rPr lang="en-US" altLang="zh-CN" sz="2400" dirty="0" smtClean="0"/>
              <a:t>/0hourly</a:t>
            </a:r>
          </a:p>
          <a:p>
            <a:pPr lvl="1"/>
            <a:r>
              <a:rPr lang="en-US" altLang="zh-CN" sz="2400" dirty="0" smtClean="0"/>
              <a:t>/etc/</a:t>
            </a:r>
            <a:r>
              <a:rPr lang="en-US" altLang="zh-CN" sz="2400" dirty="0" err="1" smtClean="0"/>
              <a:t>cron.deny</a:t>
            </a:r>
            <a:endParaRPr lang="en-US" altLang="zh-CN" sz="2400" dirty="0" smtClean="0"/>
          </a:p>
          <a:p>
            <a:pPr lvl="1"/>
            <a:r>
              <a:rPr lang="en-US" altLang="zh-CN" sz="2400" dirty="0" smtClean="0"/>
              <a:t>/etc/</a:t>
            </a:r>
            <a:r>
              <a:rPr lang="en-US" altLang="zh-CN" sz="2400" dirty="0" err="1" smtClean="0"/>
              <a:t>pam.d</a:t>
            </a:r>
            <a:r>
              <a:rPr lang="en-US" altLang="zh-CN" sz="2400" dirty="0" smtClean="0"/>
              <a:t>/</a:t>
            </a:r>
            <a:r>
              <a:rPr lang="en-US" altLang="zh-CN" sz="2400" dirty="0" err="1" smtClean="0"/>
              <a:t>crond</a:t>
            </a:r>
            <a:endParaRPr lang="en-US" altLang="zh-CN" sz="2400" dirty="0" smtClean="0"/>
          </a:p>
          <a:p>
            <a:pPr lvl="1"/>
            <a:endParaRPr lang="zh-CN" altLang="en-US" dirty="0" smtClean="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与</a:t>
            </a:r>
            <a:r>
              <a:rPr lang="en-US" altLang="zh-CN" dirty="0" err="1" smtClean="0"/>
              <a:t>cronie</a:t>
            </a:r>
            <a:r>
              <a:rPr lang="zh-CN" altLang="zh-CN" dirty="0" smtClean="0"/>
              <a:t>相关的软件包</a:t>
            </a:r>
            <a:endParaRPr lang="zh-CN" altLang="en-US" dirty="0"/>
          </a:p>
        </p:txBody>
      </p:sp>
      <p:sp>
        <p:nvSpPr>
          <p:cNvPr id="3" name="内容占位符 2"/>
          <p:cNvSpPr>
            <a:spLocks noGrp="1"/>
          </p:cNvSpPr>
          <p:nvPr>
            <p:ph idx="1"/>
          </p:nvPr>
        </p:nvSpPr>
        <p:spPr/>
        <p:txBody>
          <a:bodyPr/>
          <a:lstStyle/>
          <a:p>
            <a:r>
              <a:rPr lang="zh-CN" altLang="en-US" dirty="0" smtClean="0"/>
              <a:t>周期性计划任务由</a:t>
            </a:r>
            <a:r>
              <a:rPr lang="en-US" altLang="zh-CN" dirty="0" err="1" smtClean="0"/>
              <a:t>cronie</a:t>
            </a:r>
            <a:r>
              <a:rPr lang="zh-CN" altLang="en-US" dirty="0" smtClean="0"/>
              <a:t>软件提供</a:t>
            </a:r>
            <a:endParaRPr lang="en-US" altLang="zh-CN" dirty="0" smtClean="0"/>
          </a:p>
          <a:p>
            <a:r>
              <a:rPr lang="zh-CN" altLang="zh-CN" dirty="0" smtClean="0"/>
              <a:t>与</a:t>
            </a:r>
            <a:r>
              <a:rPr lang="en-US" altLang="zh-CN" dirty="0" err="1" smtClean="0"/>
              <a:t>cronie</a:t>
            </a:r>
            <a:r>
              <a:rPr lang="zh-CN" altLang="zh-CN" dirty="0" smtClean="0"/>
              <a:t>相关的软件包</a:t>
            </a:r>
            <a:endParaRPr lang="en-US" altLang="zh-CN" dirty="0" smtClean="0"/>
          </a:p>
          <a:p>
            <a:pPr lvl="1"/>
            <a:r>
              <a:rPr lang="en-US" altLang="zh-CN" dirty="0" err="1" smtClean="0"/>
              <a:t>cronie</a:t>
            </a:r>
            <a:r>
              <a:rPr lang="zh-CN" altLang="en-US" dirty="0" smtClean="0"/>
              <a:t>：提供</a:t>
            </a:r>
            <a:r>
              <a:rPr lang="en-US" altLang="zh-CN" dirty="0" err="1" smtClean="0"/>
              <a:t>crond</a:t>
            </a:r>
            <a:r>
              <a:rPr lang="zh-CN" altLang="en-US" dirty="0" smtClean="0"/>
              <a:t>守护进程及其配置目录</a:t>
            </a:r>
            <a:r>
              <a:rPr lang="en-US" altLang="zh-CN" dirty="0" smtClean="0"/>
              <a:t>/etc/</a:t>
            </a:r>
            <a:r>
              <a:rPr lang="en-US" altLang="zh-CN" dirty="0" err="1" smtClean="0"/>
              <a:t>cron.d</a:t>
            </a:r>
            <a:r>
              <a:rPr lang="zh-CN" altLang="en-US" dirty="0" smtClean="0"/>
              <a:t>以及用户使用的</a:t>
            </a:r>
            <a:r>
              <a:rPr lang="en-US" altLang="zh-CN" dirty="0" err="1" smtClean="0"/>
              <a:t>crontab</a:t>
            </a:r>
            <a:r>
              <a:rPr lang="zh-CN" altLang="en-US" dirty="0" smtClean="0"/>
              <a:t>命令</a:t>
            </a:r>
          </a:p>
          <a:p>
            <a:pPr lvl="1"/>
            <a:r>
              <a:rPr lang="en-US" altLang="zh-CN" dirty="0" err="1" smtClean="0"/>
              <a:t>cronie-anacron</a:t>
            </a:r>
            <a:r>
              <a:rPr lang="zh-CN" altLang="en-US" dirty="0" smtClean="0"/>
              <a:t>：提供由</a:t>
            </a:r>
            <a:r>
              <a:rPr lang="en-US" altLang="zh-CN" dirty="0" err="1" smtClean="0"/>
              <a:t>crond</a:t>
            </a:r>
            <a:r>
              <a:rPr lang="zh-CN" altLang="en-US" dirty="0" smtClean="0"/>
              <a:t>调用的</a:t>
            </a:r>
            <a:r>
              <a:rPr lang="en-US" altLang="zh-CN" dirty="0" err="1" smtClean="0"/>
              <a:t>anacron</a:t>
            </a:r>
            <a:r>
              <a:rPr lang="zh-CN" altLang="en-US" dirty="0" smtClean="0"/>
              <a:t>程序及其配置文件</a:t>
            </a:r>
            <a:r>
              <a:rPr lang="en-US" altLang="zh-CN" dirty="0" smtClean="0"/>
              <a:t>/etc/</a:t>
            </a:r>
            <a:r>
              <a:rPr lang="en-US" altLang="zh-CN" dirty="0" err="1" smtClean="0"/>
              <a:t>anacrontab</a:t>
            </a:r>
            <a:endParaRPr lang="en-US" altLang="zh-CN" dirty="0" smtClean="0"/>
          </a:p>
          <a:p>
            <a:pPr lvl="1"/>
            <a:r>
              <a:rPr lang="en-US" altLang="zh-CN" dirty="0" err="1" smtClean="0"/>
              <a:t>crontabs</a:t>
            </a:r>
            <a:r>
              <a:rPr lang="zh-CN" altLang="en-US" dirty="0" smtClean="0"/>
              <a:t>：提供</a:t>
            </a:r>
            <a:r>
              <a:rPr lang="en-US" altLang="zh-CN" dirty="0" smtClean="0"/>
              <a:t>run-parts</a:t>
            </a:r>
            <a:r>
              <a:rPr lang="zh-CN" altLang="en-US" dirty="0" smtClean="0"/>
              <a:t>脚本以及依赖于此脚本的系统计划任务配置文件</a:t>
            </a:r>
            <a:r>
              <a:rPr lang="en-US" altLang="zh-CN" dirty="0" smtClean="0"/>
              <a:t>/etc/</a:t>
            </a:r>
            <a:r>
              <a:rPr lang="en-US" altLang="zh-CN" dirty="0" err="1" smtClean="0"/>
              <a:t>crontab</a:t>
            </a:r>
            <a:r>
              <a:rPr lang="zh-CN" altLang="en-US" dirty="0" smtClean="0"/>
              <a:t>和配置目录</a:t>
            </a:r>
            <a:r>
              <a:rPr lang="en-US" altLang="zh-CN" dirty="0" smtClean="0"/>
              <a:t>/etc/</a:t>
            </a:r>
            <a:r>
              <a:rPr lang="en-US" altLang="zh-CN" dirty="0" err="1" smtClean="0"/>
              <a:t>cron</a:t>
            </a:r>
            <a:r>
              <a:rPr lang="en-US" altLang="zh-CN" dirty="0" smtClean="0"/>
              <a:t>.{</a:t>
            </a:r>
            <a:r>
              <a:rPr lang="en-US" altLang="zh-CN" dirty="0" err="1" smtClean="0"/>
              <a:t>daily,weekly,monthly</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cron</a:t>
            </a:r>
            <a:r>
              <a:rPr lang="zh-CN" altLang="zh-CN" dirty="0" smtClean="0"/>
              <a:t>与</a:t>
            </a:r>
            <a:r>
              <a:rPr lang="en-US" altLang="zh-CN" dirty="0" err="1" smtClean="0"/>
              <a:t>anacron</a:t>
            </a:r>
            <a:endParaRPr lang="zh-CN" altLang="en-US" dirty="0"/>
          </a:p>
        </p:txBody>
      </p:sp>
      <p:sp>
        <p:nvSpPr>
          <p:cNvPr id="3" name="内容占位符 2"/>
          <p:cNvSpPr>
            <a:spLocks noGrp="1"/>
          </p:cNvSpPr>
          <p:nvPr>
            <p:ph idx="1"/>
          </p:nvPr>
        </p:nvSpPr>
        <p:spPr/>
        <p:txBody>
          <a:bodyPr/>
          <a:lstStyle/>
          <a:p>
            <a:r>
              <a:rPr lang="en-US" altLang="zh-CN" dirty="0" err="1" smtClean="0"/>
              <a:t>cron</a:t>
            </a:r>
            <a:r>
              <a:rPr lang="zh-CN" altLang="zh-CN" dirty="0" smtClean="0"/>
              <a:t>假定服务器是</a:t>
            </a:r>
            <a:r>
              <a:rPr lang="en-US" altLang="zh-CN" dirty="0" smtClean="0"/>
              <a:t>24*7</a:t>
            </a:r>
            <a:r>
              <a:rPr lang="zh-CN" altLang="zh-CN" dirty="0" smtClean="0"/>
              <a:t>全天候运行的</a:t>
            </a:r>
            <a:endParaRPr lang="en-US" altLang="zh-CN" dirty="0" smtClean="0"/>
          </a:p>
          <a:p>
            <a:pPr lvl="1"/>
            <a:r>
              <a:rPr lang="zh-CN" altLang="zh-CN" dirty="0" smtClean="0"/>
              <a:t>当系统时间变化或有一段关机时间就会遗漏这段时间应该执行的</a:t>
            </a:r>
            <a:r>
              <a:rPr lang="en-US" altLang="zh-CN" dirty="0" err="1" smtClean="0"/>
              <a:t>cron</a:t>
            </a:r>
            <a:r>
              <a:rPr lang="zh-CN" altLang="zh-CN" dirty="0" smtClean="0"/>
              <a:t>任务</a:t>
            </a:r>
            <a:endParaRPr lang="en-US" altLang="zh-CN" dirty="0" smtClean="0"/>
          </a:p>
          <a:p>
            <a:r>
              <a:rPr lang="en-US" altLang="zh-CN" dirty="0" err="1" smtClean="0"/>
              <a:t>anacron</a:t>
            </a:r>
            <a:r>
              <a:rPr lang="zh-CN" altLang="en-US" sz="3200" dirty="0" smtClean="0"/>
              <a:t> （</a:t>
            </a:r>
            <a:r>
              <a:rPr lang="en-US" altLang="zh-CN" sz="3200" dirty="0" smtClean="0"/>
              <a:t>anachronistic </a:t>
            </a:r>
            <a:r>
              <a:rPr lang="en-US" altLang="zh-CN" sz="3200" dirty="0" err="1" smtClean="0"/>
              <a:t>cron</a:t>
            </a:r>
            <a:r>
              <a:rPr lang="zh-CN" altLang="en-US" sz="3200" dirty="0" smtClean="0"/>
              <a:t>）</a:t>
            </a:r>
            <a:endParaRPr lang="en-US" altLang="zh-CN" sz="3200" dirty="0" smtClean="0"/>
          </a:p>
          <a:p>
            <a:pPr lvl="1"/>
            <a:r>
              <a:rPr lang="zh-CN" altLang="en-US" dirty="0" smtClean="0"/>
              <a:t>是针对非全天候运行而设计的</a:t>
            </a:r>
          </a:p>
          <a:p>
            <a:pPr lvl="1"/>
            <a:r>
              <a:rPr lang="zh-CN" altLang="en-US" dirty="0" smtClean="0"/>
              <a:t>是</a:t>
            </a:r>
            <a:r>
              <a:rPr lang="en-US" altLang="zh-CN" dirty="0" err="1" smtClean="0"/>
              <a:t>cron</a:t>
            </a:r>
            <a:r>
              <a:rPr lang="zh-CN" altLang="en-US" dirty="0" smtClean="0"/>
              <a:t>的一个连续时间版本</a:t>
            </a:r>
          </a:p>
          <a:p>
            <a:pPr lvl="1"/>
            <a:r>
              <a:rPr lang="zh-CN" altLang="en-US" dirty="0" smtClean="0"/>
              <a:t>不会因为时间不连续而遗漏计划任务的执行</a:t>
            </a:r>
            <a:endParaRPr lang="en-US" altLang="zh-CN" dirty="0" smtClean="0"/>
          </a:p>
          <a:p>
            <a:pPr lvl="1"/>
            <a:r>
              <a:rPr lang="zh-CN" altLang="zh-CN" dirty="0" smtClean="0"/>
              <a:t>在</a:t>
            </a:r>
            <a:r>
              <a:rPr lang="en-US" altLang="zh-CN" dirty="0" err="1" smtClean="0"/>
              <a:t>CentOS</a:t>
            </a:r>
            <a:r>
              <a:rPr lang="en-US" altLang="zh-CN" dirty="0" smtClean="0"/>
              <a:t> 7</a:t>
            </a:r>
            <a:r>
              <a:rPr lang="zh-CN" altLang="zh-CN" dirty="0" smtClean="0"/>
              <a:t>中，</a:t>
            </a:r>
            <a:r>
              <a:rPr lang="en-US" altLang="zh-CN" dirty="0" err="1" smtClean="0"/>
              <a:t>anacron</a:t>
            </a:r>
            <a:r>
              <a:rPr lang="zh-CN" altLang="zh-CN" dirty="0" smtClean="0"/>
              <a:t>是</a:t>
            </a:r>
            <a:r>
              <a:rPr lang="en-US" altLang="zh-CN" dirty="0" err="1" smtClean="0"/>
              <a:t>cronie</a:t>
            </a:r>
            <a:r>
              <a:rPr lang="zh-CN" altLang="zh-CN" dirty="0" smtClean="0"/>
              <a:t>的一部分，且由</a:t>
            </a:r>
            <a:r>
              <a:rPr lang="en-US" altLang="zh-CN" dirty="0" err="1" smtClean="0"/>
              <a:t>crond</a:t>
            </a:r>
            <a:r>
              <a:rPr lang="zh-CN" altLang="zh-CN" dirty="0" smtClean="0"/>
              <a:t>调用的，仅用于运行系统常规计划任务</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crond</a:t>
            </a:r>
            <a:r>
              <a:rPr lang="zh-CN" altLang="en-US" dirty="0" smtClean="0"/>
              <a:t>守护进程</a:t>
            </a:r>
            <a:endParaRPr lang="zh-CN" altLang="en-US" dirty="0"/>
          </a:p>
        </p:txBody>
      </p:sp>
      <p:sp>
        <p:nvSpPr>
          <p:cNvPr id="3" name="内容占位符 2"/>
          <p:cNvSpPr>
            <a:spLocks noGrp="1"/>
          </p:cNvSpPr>
          <p:nvPr>
            <p:ph idx="1"/>
          </p:nvPr>
        </p:nvSpPr>
        <p:spPr>
          <a:xfrm>
            <a:off x="323528" y="1340768"/>
            <a:ext cx="8435280" cy="4790157"/>
          </a:xfrm>
        </p:spPr>
        <p:txBody>
          <a:bodyPr/>
          <a:lstStyle/>
          <a:p>
            <a:r>
              <a:rPr lang="en-US" altLang="zh-CN" dirty="0" err="1" smtClean="0"/>
              <a:t>crond</a:t>
            </a:r>
            <a:r>
              <a:rPr lang="zh-CN" altLang="en-US" dirty="0" smtClean="0"/>
              <a:t>守护进程负责监控周期性任务的执行</a:t>
            </a:r>
            <a:endParaRPr lang="en-US" altLang="zh-CN" dirty="0" smtClean="0"/>
          </a:p>
          <a:p>
            <a:r>
              <a:rPr lang="en-US" altLang="zh-CN" dirty="0" err="1" smtClean="0"/>
              <a:t>crond</a:t>
            </a:r>
            <a:r>
              <a:rPr lang="zh-CN" altLang="en-US" dirty="0" smtClean="0"/>
              <a:t>守护进程的执行参数配置文件</a:t>
            </a:r>
            <a:endParaRPr lang="en-US" altLang="zh-CN" dirty="0" smtClean="0"/>
          </a:p>
          <a:p>
            <a:pPr lvl="1"/>
            <a:r>
              <a:rPr lang="en-US" altLang="zh-CN" dirty="0" smtClean="0"/>
              <a:t>/etc/</a:t>
            </a:r>
            <a:r>
              <a:rPr lang="en-US" altLang="zh-CN" dirty="0" err="1" smtClean="0"/>
              <a:t>sysconfig</a:t>
            </a:r>
            <a:r>
              <a:rPr lang="en-US" altLang="zh-CN" dirty="0" smtClean="0"/>
              <a:t>/</a:t>
            </a:r>
            <a:r>
              <a:rPr lang="en-US" altLang="zh-CN" dirty="0" err="1" smtClean="0"/>
              <a:t>crond</a:t>
            </a:r>
            <a:endParaRPr lang="en-US" altLang="zh-CN" dirty="0" smtClean="0"/>
          </a:p>
          <a:p>
            <a:r>
              <a:rPr lang="zh-CN" altLang="en-US" dirty="0" smtClean="0"/>
              <a:t>控制普通用户的使用</a:t>
            </a:r>
            <a:endParaRPr lang="en-US" altLang="zh-CN" dirty="0" smtClean="0"/>
          </a:p>
          <a:p>
            <a:pPr lvl="1"/>
            <a:r>
              <a:rPr lang="zh-CN" altLang="en-US" dirty="0" smtClean="0"/>
              <a:t>若</a:t>
            </a:r>
            <a:r>
              <a:rPr lang="en-US" altLang="zh-CN" dirty="0" smtClean="0">
                <a:solidFill>
                  <a:srgbClr val="002060"/>
                </a:solidFill>
              </a:rPr>
              <a:t>/etc/</a:t>
            </a:r>
            <a:r>
              <a:rPr lang="en-US" altLang="zh-CN" sz="2800" dirty="0" err="1" smtClean="0"/>
              <a:t>cron</a:t>
            </a:r>
            <a:r>
              <a:rPr lang="en-US" altLang="zh-CN" dirty="0" err="1" smtClean="0">
                <a:solidFill>
                  <a:srgbClr val="002060"/>
                </a:solidFill>
              </a:rPr>
              <a:t>.allow</a:t>
            </a:r>
            <a:r>
              <a:rPr lang="zh-CN" altLang="en-US" dirty="0" smtClean="0"/>
              <a:t>存在，仅列在其中的用户允许使用</a:t>
            </a:r>
            <a:endParaRPr lang="en-US" altLang="zh-CN" dirty="0" smtClean="0"/>
          </a:p>
          <a:p>
            <a:pPr lvl="1"/>
            <a:r>
              <a:rPr lang="zh-CN" altLang="en-US" dirty="0" smtClean="0"/>
              <a:t>若</a:t>
            </a:r>
            <a:r>
              <a:rPr lang="en-US" altLang="zh-CN" dirty="0" smtClean="0"/>
              <a:t>/etc/</a:t>
            </a:r>
            <a:r>
              <a:rPr lang="en-US" altLang="zh-CN" sz="2400" dirty="0" err="1" smtClean="0"/>
              <a:t>cron</a:t>
            </a:r>
            <a:r>
              <a:rPr lang="en-US" altLang="zh-CN" dirty="0" err="1" smtClean="0"/>
              <a:t>.allow</a:t>
            </a:r>
            <a:r>
              <a:rPr lang="en-US" altLang="zh-CN" dirty="0" smtClean="0"/>
              <a:t> </a:t>
            </a:r>
            <a:r>
              <a:rPr lang="zh-CN" altLang="en-US" dirty="0" smtClean="0"/>
              <a:t>不存在，检查</a:t>
            </a:r>
            <a:r>
              <a:rPr lang="en-US" altLang="zh-CN" dirty="0" smtClean="0">
                <a:solidFill>
                  <a:srgbClr val="002060"/>
                </a:solidFill>
              </a:rPr>
              <a:t>/etc/</a:t>
            </a:r>
            <a:r>
              <a:rPr lang="en-US" altLang="zh-CN" sz="2400" dirty="0" err="1" smtClean="0"/>
              <a:t>cron</a:t>
            </a:r>
            <a:r>
              <a:rPr lang="en-US" altLang="zh-CN" dirty="0" err="1" smtClean="0">
                <a:solidFill>
                  <a:srgbClr val="002060"/>
                </a:solidFill>
              </a:rPr>
              <a:t>.deny</a:t>
            </a:r>
            <a:r>
              <a:rPr lang="zh-CN" altLang="en-US" dirty="0" smtClean="0"/>
              <a:t>，没有列于其中的所有用户允许使用</a:t>
            </a:r>
            <a:endParaRPr lang="en-US" altLang="zh-CN" dirty="0" smtClean="0"/>
          </a:p>
          <a:p>
            <a:pPr lvl="1"/>
            <a:r>
              <a:rPr lang="zh-CN" altLang="en-US" dirty="0" smtClean="0"/>
              <a:t>若两个文件均不存在，仅允许</a:t>
            </a:r>
            <a:r>
              <a:rPr lang="en-US" altLang="zh-CN" dirty="0" smtClean="0"/>
              <a:t>root</a:t>
            </a:r>
            <a:r>
              <a:rPr lang="zh-CN" altLang="en-US" dirty="0" smtClean="0"/>
              <a:t>用户使用</a:t>
            </a:r>
            <a:endParaRPr lang="en-US" altLang="zh-CN" dirty="0" smtClean="0"/>
          </a:p>
          <a:p>
            <a:pPr lvl="1"/>
            <a:r>
              <a:rPr lang="zh-CN" altLang="en-US" dirty="0" smtClean="0"/>
              <a:t>空的</a:t>
            </a:r>
            <a:r>
              <a:rPr lang="en-US" altLang="zh-CN" dirty="0" smtClean="0"/>
              <a:t>/etc/</a:t>
            </a:r>
            <a:r>
              <a:rPr lang="en-US" altLang="zh-CN" sz="2400" dirty="0" err="1" smtClean="0"/>
              <a:t>cron</a:t>
            </a:r>
            <a:r>
              <a:rPr lang="en-US" altLang="zh-CN" dirty="0" err="1" smtClean="0"/>
              <a:t>.deny</a:t>
            </a:r>
            <a:r>
              <a:rPr lang="zh-CN" altLang="en-US" dirty="0" smtClean="0"/>
              <a:t>文件，表示允许所有用户使用（默认值）</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cron</a:t>
            </a:r>
            <a:r>
              <a:rPr lang="zh-CN" altLang="zh-CN" dirty="0" smtClean="0"/>
              <a:t>的工作过程</a:t>
            </a:r>
            <a:endParaRPr lang="zh-CN" altLang="en-US" dirty="0"/>
          </a:p>
        </p:txBody>
      </p:sp>
      <p:sp>
        <p:nvSpPr>
          <p:cNvPr id="3" name="内容占位符 2"/>
          <p:cNvSpPr>
            <a:spLocks noGrp="1"/>
          </p:cNvSpPr>
          <p:nvPr>
            <p:ph idx="1"/>
          </p:nvPr>
        </p:nvSpPr>
        <p:spPr>
          <a:xfrm>
            <a:off x="457200" y="1052736"/>
            <a:ext cx="8363272" cy="5078189"/>
          </a:xfrm>
        </p:spPr>
        <p:txBody>
          <a:bodyPr/>
          <a:lstStyle/>
          <a:p>
            <a:r>
              <a:rPr lang="en-US" altLang="zh-CN" sz="2800" dirty="0" err="1" smtClean="0"/>
              <a:t>crond</a:t>
            </a:r>
            <a:r>
              <a:rPr lang="zh-CN" altLang="zh-CN" sz="2800" dirty="0" smtClean="0"/>
              <a:t>启动以后，每分钟唤醒一次，检测如下文件的变化并将其加载到内存</a:t>
            </a:r>
            <a:endParaRPr lang="en-US" altLang="zh-CN" sz="2800" dirty="0" smtClean="0"/>
          </a:p>
          <a:p>
            <a:pPr lvl="1"/>
            <a:r>
              <a:rPr lang="en-US" altLang="zh-CN" sz="2000" b="1" dirty="0" smtClean="0">
                <a:solidFill>
                  <a:srgbClr val="C00000"/>
                </a:solidFill>
              </a:rPr>
              <a:t>/etc/</a:t>
            </a:r>
            <a:r>
              <a:rPr lang="en-US" altLang="zh-CN" sz="2000" b="1" dirty="0" err="1" smtClean="0">
                <a:solidFill>
                  <a:srgbClr val="C00000"/>
                </a:solidFill>
              </a:rPr>
              <a:t>crontab</a:t>
            </a:r>
            <a:r>
              <a:rPr lang="zh-CN" altLang="en-US" sz="2000" dirty="0" smtClean="0"/>
              <a:t>：是</a:t>
            </a:r>
            <a:r>
              <a:rPr lang="en-US" altLang="zh-CN" sz="2000" dirty="0" err="1" smtClean="0"/>
              <a:t>crontab</a:t>
            </a:r>
            <a:r>
              <a:rPr lang="zh-CN" altLang="en-US" sz="2000" dirty="0" smtClean="0"/>
              <a:t>格式（</a:t>
            </a:r>
            <a:r>
              <a:rPr lang="en-US" altLang="zh-CN" sz="2000" dirty="0" smtClean="0"/>
              <a:t>man 5 </a:t>
            </a:r>
            <a:r>
              <a:rPr lang="en-US" altLang="zh-CN" sz="2000" dirty="0" err="1" smtClean="0"/>
              <a:t>crontab</a:t>
            </a:r>
            <a:r>
              <a:rPr lang="zh-CN" altLang="en-US" sz="2000" dirty="0" smtClean="0"/>
              <a:t>）的文件</a:t>
            </a:r>
          </a:p>
          <a:p>
            <a:pPr lvl="1"/>
            <a:r>
              <a:rPr lang="en-US" altLang="zh-CN" sz="2000" b="1" dirty="0" smtClean="0">
                <a:solidFill>
                  <a:srgbClr val="C00000"/>
                </a:solidFill>
              </a:rPr>
              <a:t>/etc/</a:t>
            </a:r>
            <a:r>
              <a:rPr lang="en-US" altLang="zh-CN" sz="2000" b="1" dirty="0" err="1" smtClean="0">
                <a:solidFill>
                  <a:srgbClr val="C00000"/>
                </a:solidFill>
              </a:rPr>
              <a:t>cron.d</a:t>
            </a:r>
            <a:r>
              <a:rPr lang="en-US" altLang="zh-CN" sz="2000" b="1" dirty="0" smtClean="0">
                <a:solidFill>
                  <a:srgbClr val="C00000"/>
                </a:solidFill>
              </a:rPr>
              <a:t>/*</a:t>
            </a:r>
            <a:r>
              <a:rPr lang="zh-CN" altLang="en-US" sz="2000" dirty="0" smtClean="0"/>
              <a:t>：是</a:t>
            </a:r>
            <a:r>
              <a:rPr lang="en-US" altLang="zh-CN" sz="2000" dirty="0" err="1" smtClean="0"/>
              <a:t>crontab</a:t>
            </a:r>
            <a:r>
              <a:rPr lang="zh-CN" altLang="en-US" sz="2000" dirty="0" smtClean="0"/>
              <a:t>格式（</a:t>
            </a:r>
            <a:r>
              <a:rPr lang="en-US" altLang="zh-CN" sz="2000" dirty="0" smtClean="0"/>
              <a:t>man 5 </a:t>
            </a:r>
            <a:r>
              <a:rPr lang="en-US" altLang="zh-CN" sz="2000" dirty="0" err="1" smtClean="0"/>
              <a:t>crontab</a:t>
            </a:r>
            <a:r>
              <a:rPr lang="zh-CN" altLang="en-US" sz="2000" dirty="0" smtClean="0"/>
              <a:t>）的文件</a:t>
            </a:r>
          </a:p>
          <a:p>
            <a:pPr lvl="1"/>
            <a:r>
              <a:rPr lang="en-US" altLang="zh-CN" sz="2000" b="1" dirty="0" smtClean="0">
                <a:solidFill>
                  <a:srgbClr val="C00000"/>
                </a:solidFill>
              </a:rPr>
              <a:t>/</a:t>
            </a:r>
            <a:r>
              <a:rPr lang="en-US" altLang="zh-CN" sz="2000" b="1" dirty="0" err="1" smtClean="0">
                <a:solidFill>
                  <a:srgbClr val="C00000"/>
                </a:solidFill>
              </a:rPr>
              <a:t>var</a:t>
            </a:r>
            <a:r>
              <a:rPr lang="en-US" altLang="zh-CN" sz="2000" b="1" dirty="0" smtClean="0">
                <a:solidFill>
                  <a:srgbClr val="C00000"/>
                </a:solidFill>
              </a:rPr>
              <a:t>/spool/</a:t>
            </a:r>
            <a:r>
              <a:rPr lang="en-US" altLang="zh-CN" sz="2000" b="1" dirty="0" err="1" smtClean="0">
                <a:solidFill>
                  <a:srgbClr val="C00000"/>
                </a:solidFill>
              </a:rPr>
              <a:t>cron</a:t>
            </a:r>
            <a:r>
              <a:rPr lang="en-US" altLang="zh-CN" sz="2000" b="1" dirty="0" smtClean="0">
                <a:solidFill>
                  <a:srgbClr val="C00000"/>
                </a:solidFill>
              </a:rPr>
              <a:t>/*</a:t>
            </a:r>
            <a:r>
              <a:rPr lang="zh-CN" altLang="en-US" sz="2000" dirty="0" smtClean="0"/>
              <a:t>：是</a:t>
            </a:r>
            <a:r>
              <a:rPr lang="en-US" altLang="zh-CN" sz="2000" dirty="0" err="1" smtClean="0"/>
              <a:t>crontab</a:t>
            </a:r>
            <a:r>
              <a:rPr lang="zh-CN" altLang="en-US" sz="2000" dirty="0" smtClean="0"/>
              <a:t>格式（</a:t>
            </a:r>
            <a:r>
              <a:rPr lang="en-US" altLang="zh-CN" sz="2000" dirty="0" smtClean="0"/>
              <a:t>man 5 </a:t>
            </a:r>
            <a:r>
              <a:rPr lang="en-US" altLang="zh-CN" sz="2000" dirty="0" err="1" smtClean="0"/>
              <a:t>crontab</a:t>
            </a:r>
            <a:r>
              <a:rPr lang="zh-CN" altLang="en-US" sz="2000" dirty="0" smtClean="0"/>
              <a:t>）的文件</a:t>
            </a:r>
          </a:p>
          <a:p>
            <a:pPr lvl="1"/>
            <a:r>
              <a:rPr lang="en-US" altLang="zh-CN" sz="2000" b="1" dirty="0" smtClean="0">
                <a:solidFill>
                  <a:srgbClr val="C00000"/>
                </a:solidFill>
              </a:rPr>
              <a:t>/etc/</a:t>
            </a:r>
            <a:r>
              <a:rPr lang="en-US" altLang="zh-CN" sz="2000" b="1" dirty="0" err="1" smtClean="0">
                <a:solidFill>
                  <a:srgbClr val="C00000"/>
                </a:solidFill>
              </a:rPr>
              <a:t>anacrontab</a:t>
            </a:r>
            <a:r>
              <a:rPr lang="zh-CN" altLang="en-US" sz="2000" dirty="0" smtClean="0"/>
              <a:t>：是</a:t>
            </a:r>
            <a:r>
              <a:rPr lang="en-US" altLang="zh-CN" sz="2000" dirty="0" err="1" smtClean="0"/>
              <a:t>anacrontab</a:t>
            </a:r>
            <a:r>
              <a:rPr lang="zh-CN" altLang="en-US" sz="2000" dirty="0" smtClean="0"/>
              <a:t>格式（</a:t>
            </a:r>
            <a:r>
              <a:rPr lang="en-US" altLang="zh-CN" sz="2000" dirty="0" smtClean="0"/>
              <a:t>man 5 </a:t>
            </a:r>
            <a:r>
              <a:rPr lang="en-US" altLang="zh-CN" sz="2000" dirty="0" err="1" smtClean="0"/>
              <a:t>anacrontab</a:t>
            </a:r>
            <a:r>
              <a:rPr lang="zh-CN" altLang="en-US" sz="2000" dirty="0" smtClean="0"/>
              <a:t>）的文件</a:t>
            </a:r>
            <a:endParaRPr lang="en-US" altLang="zh-CN" sz="2000" dirty="0" smtClean="0"/>
          </a:p>
          <a:p>
            <a:r>
              <a:rPr lang="zh-CN" altLang="zh-CN" sz="2800" dirty="0" smtClean="0"/>
              <a:t>一旦发现配置文件中安排的</a:t>
            </a:r>
            <a:r>
              <a:rPr lang="en-US" altLang="zh-CN" sz="2800" dirty="0" err="1" smtClean="0"/>
              <a:t>cron</a:t>
            </a:r>
            <a:r>
              <a:rPr lang="zh-CN" altLang="zh-CN" sz="2800" dirty="0" smtClean="0"/>
              <a:t>任务的时间和日期与系统的当前时间和日期符合时，就执行相应的</a:t>
            </a:r>
            <a:r>
              <a:rPr lang="en-US" altLang="zh-CN" sz="2800" dirty="0" err="1" smtClean="0"/>
              <a:t>cron</a:t>
            </a:r>
            <a:r>
              <a:rPr lang="zh-CN" altLang="zh-CN" sz="2800" dirty="0" smtClean="0"/>
              <a:t>任务</a:t>
            </a:r>
            <a:endParaRPr lang="en-US" altLang="zh-CN" sz="2800" dirty="0" smtClean="0"/>
          </a:p>
          <a:p>
            <a:r>
              <a:rPr lang="zh-CN" altLang="zh-CN" sz="2800" dirty="0" smtClean="0"/>
              <a:t>当</a:t>
            </a:r>
            <a:r>
              <a:rPr lang="en-US" altLang="zh-CN" sz="2800" dirty="0" err="1" smtClean="0"/>
              <a:t>cron</a:t>
            </a:r>
            <a:r>
              <a:rPr lang="zh-CN" altLang="zh-CN" sz="2800" dirty="0" smtClean="0"/>
              <a:t>任务执行结束后，任何输出都将作为邮件发送给安排</a:t>
            </a:r>
            <a:r>
              <a:rPr lang="en-US" altLang="zh-CN" sz="2800" dirty="0" err="1" smtClean="0"/>
              <a:t>cron</a:t>
            </a:r>
            <a:r>
              <a:rPr lang="zh-CN" altLang="zh-CN" sz="2800" dirty="0" smtClean="0"/>
              <a:t>任务的所有者，或者是配置文件中指定的</a:t>
            </a:r>
            <a:r>
              <a:rPr lang="en-US" altLang="zh-CN" sz="2800" dirty="0" smtClean="0"/>
              <a:t>MAILTO</a:t>
            </a:r>
            <a:r>
              <a:rPr lang="zh-CN" altLang="zh-CN" sz="2800" dirty="0" smtClean="0"/>
              <a:t>环境变量中指定的用户</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cron</a:t>
            </a:r>
            <a:r>
              <a:rPr lang="zh-CN" altLang="zh-CN" dirty="0" smtClean="0"/>
              <a:t>的工作过程</a:t>
            </a:r>
            <a:r>
              <a:rPr lang="zh-CN" altLang="en-US" dirty="0" smtClean="0"/>
              <a:t>（续）</a:t>
            </a:r>
            <a:endParaRPr lang="zh-CN" altLang="en-US" dirty="0"/>
          </a:p>
        </p:txBody>
      </p:sp>
      <p:sp>
        <p:nvSpPr>
          <p:cNvPr id="3" name="内容占位符 2"/>
          <p:cNvSpPr>
            <a:spLocks noGrp="1"/>
          </p:cNvSpPr>
          <p:nvPr>
            <p:ph idx="1"/>
          </p:nvPr>
        </p:nvSpPr>
        <p:spPr/>
        <p:txBody>
          <a:bodyPr/>
          <a:lstStyle/>
          <a:p>
            <a:r>
              <a:rPr lang="en-US" altLang="zh-CN" dirty="0" smtClean="0"/>
              <a:t>/</a:t>
            </a:r>
            <a:r>
              <a:rPr lang="en-US" altLang="zh-CN" dirty="0" err="1" smtClean="0"/>
              <a:t>var</a:t>
            </a:r>
            <a:r>
              <a:rPr lang="en-US" altLang="zh-CN" dirty="0" smtClean="0"/>
              <a:t>/spool/</a:t>
            </a:r>
            <a:r>
              <a:rPr lang="en-US" altLang="zh-CN" dirty="0" err="1" smtClean="0"/>
              <a:t>cron</a:t>
            </a:r>
            <a:r>
              <a:rPr lang="zh-CN" altLang="zh-CN" dirty="0" smtClean="0"/>
              <a:t>目录下的</a:t>
            </a:r>
            <a:r>
              <a:rPr lang="en-US" altLang="zh-CN" dirty="0" err="1" smtClean="0"/>
              <a:t>crontab</a:t>
            </a:r>
            <a:r>
              <a:rPr lang="zh-CN" altLang="zh-CN" dirty="0" smtClean="0"/>
              <a:t>文件</a:t>
            </a:r>
            <a:endParaRPr lang="en-US" altLang="zh-CN" dirty="0" smtClean="0"/>
          </a:p>
          <a:p>
            <a:pPr lvl="1"/>
            <a:r>
              <a:rPr lang="zh-CN" altLang="zh-CN" dirty="0" smtClean="0"/>
              <a:t>是由用户使用</a:t>
            </a:r>
            <a:r>
              <a:rPr lang="en-US" altLang="zh-CN" b="1" dirty="0" err="1" smtClean="0">
                <a:solidFill>
                  <a:srgbClr val="002060"/>
                </a:solidFill>
              </a:rPr>
              <a:t>crontab</a:t>
            </a:r>
            <a:r>
              <a:rPr lang="zh-CN" altLang="zh-CN" dirty="0" smtClean="0"/>
              <a:t>命令编辑创建的</a:t>
            </a:r>
            <a:endParaRPr lang="en-US" altLang="zh-CN" dirty="0" smtClean="0"/>
          </a:p>
          <a:p>
            <a:pPr lvl="1"/>
            <a:r>
              <a:rPr lang="zh-CN" altLang="zh-CN" dirty="0" smtClean="0"/>
              <a:t>当每个用户使用</a:t>
            </a:r>
            <a:r>
              <a:rPr lang="en-US" altLang="zh-CN" dirty="0" err="1" smtClean="0"/>
              <a:t>crontab</a:t>
            </a:r>
            <a:r>
              <a:rPr lang="zh-CN" altLang="zh-CN" dirty="0" smtClean="0"/>
              <a:t>命令安排了</a:t>
            </a:r>
            <a:r>
              <a:rPr lang="en-US" altLang="zh-CN" dirty="0" err="1" smtClean="0"/>
              <a:t>cron</a:t>
            </a:r>
            <a:r>
              <a:rPr lang="zh-CN" altLang="zh-CN" dirty="0" smtClean="0"/>
              <a:t>任务之后，在</a:t>
            </a:r>
            <a:r>
              <a:rPr lang="en-US" altLang="zh-CN" dirty="0" smtClean="0"/>
              <a:t>/</a:t>
            </a:r>
            <a:r>
              <a:rPr lang="en-US" altLang="zh-CN" dirty="0" err="1" smtClean="0"/>
              <a:t>var</a:t>
            </a:r>
            <a:r>
              <a:rPr lang="en-US" altLang="zh-CN" dirty="0" smtClean="0"/>
              <a:t>/spool/</a:t>
            </a:r>
            <a:r>
              <a:rPr lang="en-US" altLang="zh-CN" dirty="0" err="1" smtClean="0"/>
              <a:t>cron</a:t>
            </a:r>
            <a:r>
              <a:rPr lang="zh-CN" altLang="zh-CN" dirty="0" smtClean="0"/>
              <a:t>目录下就会存在一个与用户同名的</a:t>
            </a:r>
            <a:r>
              <a:rPr lang="en-US" altLang="zh-CN" dirty="0" err="1" smtClean="0"/>
              <a:t>crontab</a:t>
            </a:r>
            <a:r>
              <a:rPr lang="zh-CN" altLang="zh-CN" dirty="0" smtClean="0"/>
              <a:t>文件</a:t>
            </a:r>
            <a:endParaRPr lang="en-US" altLang="zh-CN" dirty="0" smtClean="0"/>
          </a:p>
          <a:p>
            <a:pPr lvl="1"/>
            <a:r>
              <a:rPr lang="zh-CN" altLang="zh-CN" dirty="0" smtClean="0"/>
              <a:t>例如一个用户名为</a:t>
            </a:r>
            <a:r>
              <a:rPr lang="en-US" altLang="zh-CN" dirty="0" err="1" smtClean="0"/>
              <a:t>osmond</a:t>
            </a:r>
            <a:r>
              <a:rPr lang="zh-CN" altLang="zh-CN" dirty="0" smtClean="0"/>
              <a:t>的用户，它所对应的</a:t>
            </a:r>
            <a:r>
              <a:rPr lang="en-US" altLang="zh-CN" dirty="0" err="1" smtClean="0"/>
              <a:t>crontab</a:t>
            </a:r>
            <a:r>
              <a:rPr lang="zh-CN" altLang="zh-CN" dirty="0" smtClean="0"/>
              <a:t>文件就是 </a:t>
            </a:r>
            <a:r>
              <a:rPr lang="en-US" altLang="zh-CN" dirty="0" smtClean="0"/>
              <a:t>/</a:t>
            </a:r>
            <a:r>
              <a:rPr lang="en-US" altLang="zh-CN" dirty="0" err="1" smtClean="0"/>
              <a:t>var</a:t>
            </a:r>
            <a:r>
              <a:rPr lang="en-US" altLang="zh-CN" dirty="0" smtClean="0"/>
              <a:t>/spool/</a:t>
            </a:r>
            <a:r>
              <a:rPr lang="en-US" altLang="zh-CN" dirty="0" err="1" smtClean="0"/>
              <a:t>cron</a:t>
            </a:r>
            <a:r>
              <a:rPr lang="en-US" altLang="zh-CN" dirty="0" smtClean="0"/>
              <a:t>/</a:t>
            </a:r>
            <a:r>
              <a:rPr lang="en-US" altLang="zh-CN" dirty="0" err="1" smtClean="0"/>
              <a:t>osmond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crontab</a:t>
            </a:r>
            <a:r>
              <a:rPr lang="zh-CN" altLang="en-US" dirty="0" smtClean="0"/>
              <a:t>文件的格式</a:t>
            </a:r>
            <a:r>
              <a:rPr lang="zh-CN" altLang="en-US" b="1" dirty="0" smtClean="0"/>
              <a:t/>
            </a:r>
            <a:br>
              <a:rPr lang="zh-CN" altLang="en-US" b="1" dirty="0" smtClean="0"/>
            </a:b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注释行以 </a:t>
            </a:r>
            <a:r>
              <a:rPr lang="en-US" altLang="zh-CN" dirty="0" smtClean="0"/>
              <a:t># </a:t>
            </a:r>
            <a:r>
              <a:rPr lang="zh-CN" altLang="en-US" dirty="0" smtClean="0"/>
              <a:t>开头 </a:t>
            </a:r>
          </a:p>
          <a:p>
            <a:r>
              <a:rPr lang="zh-CN" altLang="en-US" dirty="0" smtClean="0"/>
              <a:t>详情参见 </a:t>
            </a:r>
            <a:r>
              <a:rPr lang="en-US" altLang="zh-CN" dirty="0" smtClean="0">
                <a:solidFill>
                  <a:schemeClr val="accent6">
                    <a:lumMod val="75000"/>
                  </a:schemeClr>
                </a:solidFill>
              </a:rPr>
              <a:t>man 5 </a:t>
            </a:r>
            <a:r>
              <a:rPr lang="en-US" altLang="zh-CN" dirty="0" err="1" smtClean="0">
                <a:solidFill>
                  <a:schemeClr val="accent6">
                    <a:lumMod val="75000"/>
                  </a:schemeClr>
                </a:solidFill>
              </a:rPr>
              <a:t>crontab</a:t>
            </a:r>
            <a:endParaRPr lang="en-US" altLang="zh-CN" dirty="0" smtClean="0">
              <a:solidFill>
                <a:schemeClr val="accent6">
                  <a:lumMod val="75000"/>
                </a:schemeClr>
              </a:solidFill>
            </a:endParaRPr>
          </a:p>
          <a:p>
            <a:r>
              <a:rPr lang="zh-CN" altLang="en-US" dirty="0" smtClean="0">
                <a:solidFill>
                  <a:srgbClr val="002060"/>
                </a:solidFill>
              </a:rPr>
              <a:t>每一行由</a:t>
            </a:r>
            <a:r>
              <a:rPr lang="en-US" altLang="zh-CN" dirty="0" smtClean="0">
                <a:solidFill>
                  <a:srgbClr val="002060"/>
                </a:solidFill>
              </a:rPr>
              <a:t>5</a:t>
            </a:r>
            <a:r>
              <a:rPr lang="zh-CN" altLang="en-US" dirty="0" smtClean="0">
                <a:solidFill>
                  <a:srgbClr val="002060"/>
                </a:solidFill>
              </a:rPr>
              <a:t>个时间字段及命令组成</a:t>
            </a:r>
            <a:endParaRPr lang="en-US" altLang="zh-CN" dirty="0" smtClean="0">
              <a:solidFill>
                <a:srgbClr val="002060"/>
              </a:solidFill>
            </a:endParaRPr>
          </a:p>
          <a:p>
            <a:pPr lvl="1">
              <a:buNone/>
            </a:pPr>
            <a:r>
              <a:rPr lang="en-US" altLang="zh-CN" sz="2000" dirty="0" smtClean="0">
                <a:solidFill>
                  <a:srgbClr val="C00000"/>
                </a:solidFill>
              </a:rPr>
              <a:t>minute hour  day-of-month  month-of-year  day-of-week  </a:t>
            </a:r>
            <a:r>
              <a:rPr lang="en-US" altLang="zh-CN" sz="2000" dirty="0" smtClean="0">
                <a:solidFill>
                  <a:srgbClr val="002060"/>
                </a:solidFill>
              </a:rPr>
              <a:t>commands</a:t>
            </a:r>
          </a:p>
          <a:p>
            <a:r>
              <a:rPr lang="zh-CN" altLang="en-US" dirty="0" smtClean="0">
                <a:solidFill>
                  <a:srgbClr val="002060"/>
                </a:solidFill>
              </a:rPr>
              <a:t>五个时间字段</a:t>
            </a:r>
          </a:p>
          <a:p>
            <a:pPr lvl="1"/>
            <a:r>
              <a:rPr lang="en-US" altLang="zh-CN" sz="2400" dirty="0" smtClean="0">
                <a:solidFill>
                  <a:srgbClr val="C00000"/>
                </a:solidFill>
              </a:rPr>
              <a:t>minute</a:t>
            </a:r>
            <a:r>
              <a:rPr lang="zh-CN" altLang="en-US" sz="2400" dirty="0" smtClean="0">
                <a:solidFill>
                  <a:srgbClr val="C00000"/>
                </a:solidFill>
              </a:rPr>
              <a:t>：</a:t>
            </a:r>
            <a:r>
              <a:rPr lang="en-US" altLang="zh-CN" sz="2400" dirty="0" smtClean="0"/>
              <a:t>		</a:t>
            </a:r>
            <a:r>
              <a:rPr lang="zh-CN" altLang="en-US" sz="2400" dirty="0" smtClean="0"/>
              <a:t>一小时中的哪一分钟 </a:t>
            </a:r>
            <a:r>
              <a:rPr lang="en-US" altLang="zh-CN" sz="2400" b="1" dirty="0" smtClean="0">
                <a:solidFill>
                  <a:srgbClr val="002060"/>
                </a:solidFill>
              </a:rPr>
              <a:t>[0</a:t>
            </a:r>
            <a:r>
              <a:rPr lang="zh-CN" altLang="en-US" sz="2400" b="1" dirty="0" smtClean="0">
                <a:solidFill>
                  <a:srgbClr val="002060"/>
                </a:solidFill>
              </a:rPr>
              <a:t>～</a:t>
            </a:r>
            <a:r>
              <a:rPr lang="en-US" altLang="zh-CN" sz="2400" b="1" dirty="0" smtClean="0">
                <a:solidFill>
                  <a:srgbClr val="002060"/>
                </a:solidFill>
              </a:rPr>
              <a:t>59]</a:t>
            </a:r>
            <a:endParaRPr lang="zh-CN" altLang="en-US" sz="2400" b="1" dirty="0" smtClean="0">
              <a:solidFill>
                <a:srgbClr val="002060"/>
              </a:solidFill>
            </a:endParaRPr>
          </a:p>
          <a:p>
            <a:pPr lvl="1"/>
            <a:r>
              <a:rPr lang="en-US" altLang="zh-CN" sz="2400" dirty="0" smtClean="0">
                <a:solidFill>
                  <a:srgbClr val="C00000"/>
                </a:solidFill>
              </a:rPr>
              <a:t>hour</a:t>
            </a:r>
            <a:r>
              <a:rPr lang="zh-CN" altLang="en-US" sz="2400" dirty="0" smtClean="0">
                <a:solidFill>
                  <a:srgbClr val="C00000"/>
                </a:solidFill>
              </a:rPr>
              <a:t>：</a:t>
            </a:r>
            <a:r>
              <a:rPr lang="en-US" altLang="zh-CN" sz="2400" dirty="0" smtClean="0"/>
              <a:t>			</a:t>
            </a:r>
            <a:r>
              <a:rPr lang="zh-CN" altLang="en-US" sz="2400" dirty="0" smtClean="0"/>
              <a:t>一天中的哪个小时 </a:t>
            </a:r>
            <a:r>
              <a:rPr lang="en-US" altLang="zh-CN" sz="2400" dirty="0" smtClean="0"/>
              <a:t>[</a:t>
            </a:r>
            <a:r>
              <a:rPr lang="en-US" altLang="zh-CN" sz="2400" b="1" dirty="0" smtClean="0">
                <a:solidFill>
                  <a:srgbClr val="002060"/>
                </a:solidFill>
              </a:rPr>
              <a:t>0</a:t>
            </a:r>
            <a:r>
              <a:rPr lang="zh-CN" altLang="en-US" sz="2400" b="1" dirty="0" smtClean="0">
                <a:solidFill>
                  <a:srgbClr val="002060"/>
                </a:solidFill>
              </a:rPr>
              <a:t>～</a:t>
            </a:r>
            <a:r>
              <a:rPr lang="en-US" altLang="zh-CN" sz="2400" b="1" dirty="0" smtClean="0">
                <a:solidFill>
                  <a:srgbClr val="002060"/>
                </a:solidFill>
              </a:rPr>
              <a:t>23]</a:t>
            </a:r>
            <a:endParaRPr lang="zh-CN" altLang="en-US" sz="2400" b="1" dirty="0" smtClean="0">
              <a:solidFill>
                <a:srgbClr val="002060"/>
              </a:solidFill>
            </a:endParaRPr>
          </a:p>
          <a:p>
            <a:pPr lvl="1"/>
            <a:r>
              <a:rPr lang="en-US" altLang="zh-CN" sz="2400" dirty="0" smtClean="0">
                <a:solidFill>
                  <a:srgbClr val="C00000"/>
                </a:solidFill>
              </a:rPr>
              <a:t>day-of-month</a:t>
            </a:r>
            <a:r>
              <a:rPr lang="zh-CN" altLang="en-US" sz="2400" dirty="0" smtClean="0">
                <a:solidFill>
                  <a:srgbClr val="C00000"/>
                </a:solidFill>
              </a:rPr>
              <a:t>：</a:t>
            </a:r>
            <a:r>
              <a:rPr lang="en-US" altLang="zh-CN" sz="2400" dirty="0" smtClean="0">
                <a:solidFill>
                  <a:srgbClr val="C00000"/>
                </a:solidFill>
              </a:rPr>
              <a:t>	</a:t>
            </a:r>
            <a:r>
              <a:rPr lang="zh-CN" altLang="en-US" sz="2400" dirty="0" smtClean="0"/>
              <a:t>一月中的哪一天 </a:t>
            </a:r>
            <a:r>
              <a:rPr lang="en-US" altLang="zh-CN" sz="2400" b="1" dirty="0" smtClean="0">
                <a:solidFill>
                  <a:srgbClr val="002060"/>
                </a:solidFill>
              </a:rPr>
              <a:t>[1</a:t>
            </a:r>
            <a:r>
              <a:rPr lang="zh-CN" altLang="en-US" sz="2400" b="1" dirty="0" smtClean="0">
                <a:solidFill>
                  <a:srgbClr val="002060"/>
                </a:solidFill>
              </a:rPr>
              <a:t>～</a:t>
            </a:r>
            <a:r>
              <a:rPr lang="en-US" altLang="zh-CN" sz="2400" b="1" dirty="0" smtClean="0">
                <a:solidFill>
                  <a:srgbClr val="002060"/>
                </a:solidFill>
              </a:rPr>
              <a:t>31]</a:t>
            </a:r>
            <a:endParaRPr lang="zh-CN" altLang="en-US" sz="2400" b="1" dirty="0" smtClean="0">
              <a:solidFill>
                <a:srgbClr val="002060"/>
              </a:solidFill>
            </a:endParaRPr>
          </a:p>
          <a:p>
            <a:pPr lvl="1"/>
            <a:r>
              <a:rPr lang="en-US" altLang="zh-CN" sz="2400" dirty="0" smtClean="0">
                <a:solidFill>
                  <a:srgbClr val="C00000"/>
                </a:solidFill>
              </a:rPr>
              <a:t>month-of-year</a:t>
            </a:r>
            <a:r>
              <a:rPr lang="zh-CN" altLang="en-US" sz="2400" dirty="0" smtClean="0">
                <a:solidFill>
                  <a:srgbClr val="C00000"/>
                </a:solidFill>
              </a:rPr>
              <a:t>：</a:t>
            </a:r>
            <a:r>
              <a:rPr lang="en-US" altLang="zh-CN" sz="2400" dirty="0" smtClean="0">
                <a:solidFill>
                  <a:srgbClr val="C00000"/>
                </a:solidFill>
              </a:rPr>
              <a:t>	</a:t>
            </a:r>
            <a:r>
              <a:rPr lang="zh-CN" altLang="en-US" sz="2400" dirty="0" smtClean="0"/>
              <a:t>一年中的哪一月 </a:t>
            </a:r>
            <a:r>
              <a:rPr lang="en-US" altLang="zh-CN" sz="2400" b="1" dirty="0" smtClean="0">
                <a:solidFill>
                  <a:srgbClr val="002060"/>
                </a:solidFill>
              </a:rPr>
              <a:t>[1</a:t>
            </a:r>
            <a:r>
              <a:rPr lang="zh-CN" altLang="en-US" sz="2400" b="1" dirty="0" smtClean="0">
                <a:solidFill>
                  <a:srgbClr val="002060"/>
                </a:solidFill>
              </a:rPr>
              <a:t>～</a:t>
            </a:r>
            <a:r>
              <a:rPr lang="en-US" altLang="zh-CN" sz="2400" b="1" dirty="0" smtClean="0">
                <a:solidFill>
                  <a:srgbClr val="002060"/>
                </a:solidFill>
              </a:rPr>
              <a:t>12]</a:t>
            </a:r>
            <a:endParaRPr lang="zh-CN" altLang="en-US" sz="2400" b="1" dirty="0" smtClean="0">
              <a:solidFill>
                <a:srgbClr val="002060"/>
              </a:solidFill>
            </a:endParaRPr>
          </a:p>
          <a:p>
            <a:pPr lvl="1"/>
            <a:r>
              <a:rPr lang="en-US" altLang="zh-CN" sz="2400" dirty="0" smtClean="0">
                <a:solidFill>
                  <a:srgbClr val="C00000"/>
                </a:solidFill>
              </a:rPr>
              <a:t>day-of-week</a:t>
            </a:r>
            <a:r>
              <a:rPr lang="zh-CN" altLang="en-US" sz="2400" dirty="0" smtClean="0">
                <a:solidFill>
                  <a:srgbClr val="C00000"/>
                </a:solidFill>
              </a:rPr>
              <a:t>：</a:t>
            </a:r>
            <a:r>
              <a:rPr lang="en-US" altLang="zh-CN" sz="2400" dirty="0" smtClean="0">
                <a:solidFill>
                  <a:srgbClr val="C00000"/>
                </a:solidFill>
              </a:rPr>
              <a:t>		</a:t>
            </a:r>
            <a:r>
              <a:rPr lang="zh-CN" altLang="en-US" sz="2400" dirty="0" smtClean="0"/>
              <a:t>一周中的哪一天 </a:t>
            </a:r>
            <a:r>
              <a:rPr lang="en-US" altLang="zh-CN" sz="2400" b="1" dirty="0" smtClean="0">
                <a:solidFill>
                  <a:srgbClr val="002060"/>
                </a:solidFill>
              </a:rPr>
              <a:t>[0</a:t>
            </a:r>
            <a:r>
              <a:rPr lang="zh-CN" altLang="en-US" sz="2400" b="1" dirty="0" smtClean="0">
                <a:solidFill>
                  <a:srgbClr val="002060"/>
                </a:solidFill>
              </a:rPr>
              <a:t>～</a:t>
            </a:r>
            <a:r>
              <a:rPr lang="en-US" altLang="zh-CN" sz="2400" b="1" dirty="0" smtClean="0">
                <a:solidFill>
                  <a:srgbClr val="002060"/>
                </a:solidFill>
              </a:rPr>
              <a:t>6]</a:t>
            </a:r>
            <a:endParaRPr lang="zh-CN" altLang="en-US" sz="2400" b="1" dirty="0" smtClean="0">
              <a:solidFill>
                <a:srgbClr val="002060"/>
              </a:solidFill>
            </a:endParaRPr>
          </a:p>
          <a:p>
            <a:pPr lvl="1"/>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crontab</a:t>
            </a:r>
            <a:r>
              <a:rPr lang="zh-CN" altLang="en-US" dirty="0" smtClean="0"/>
              <a:t>文件的书写注意事项</a:t>
            </a:r>
            <a:r>
              <a:rPr lang="zh-CN" altLang="en-US" b="1" dirty="0" smtClean="0"/>
              <a:t/>
            </a:r>
            <a:br>
              <a:rPr lang="zh-CN" altLang="en-US" b="1" dirty="0" smtClean="0"/>
            </a:b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smtClean="0"/>
              <a:t>这些项都</a:t>
            </a:r>
            <a:r>
              <a:rPr lang="zh-CN" altLang="en-US" sz="2800" b="1" dirty="0" smtClean="0">
                <a:solidFill>
                  <a:srgbClr val="C00000"/>
                </a:solidFill>
              </a:rPr>
              <a:t>不能为空</a:t>
            </a:r>
            <a:r>
              <a:rPr lang="zh-CN" altLang="en-US" sz="2800" dirty="0" smtClean="0"/>
              <a:t>，必须填入 </a:t>
            </a:r>
          </a:p>
          <a:p>
            <a:r>
              <a:rPr lang="zh-CN" altLang="en-US" sz="2800" dirty="0" smtClean="0"/>
              <a:t>如果用户不需要指定其中的几项时间，那么可以</a:t>
            </a:r>
            <a:r>
              <a:rPr lang="zh-CN" altLang="en-US" sz="2800" b="1" dirty="0" smtClean="0">
                <a:solidFill>
                  <a:srgbClr val="C00000"/>
                </a:solidFill>
              </a:rPr>
              <a:t>使用统配符*表示任何时间 </a:t>
            </a:r>
          </a:p>
          <a:p>
            <a:r>
              <a:rPr lang="zh-CN" altLang="en-US" sz="2800" dirty="0" smtClean="0"/>
              <a:t>每个时间字段都可以指定多个值，它们之间</a:t>
            </a:r>
            <a:r>
              <a:rPr lang="zh-CN" altLang="en-US" sz="2800" b="1" dirty="0" smtClean="0">
                <a:solidFill>
                  <a:srgbClr val="C00000"/>
                </a:solidFill>
              </a:rPr>
              <a:t>用”</a:t>
            </a:r>
            <a:r>
              <a:rPr lang="en-US" altLang="zh-CN" sz="2800" b="1" dirty="0" smtClean="0">
                <a:solidFill>
                  <a:srgbClr val="C00000"/>
                </a:solidFill>
              </a:rPr>
              <a:t>,”</a:t>
            </a:r>
            <a:r>
              <a:rPr lang="zh-CN" altLang="en-US" sz="2800" b="1" dirty="0" smtClean="0">
                <a:solidFill>
                  <a:srgbClr val="C00000"/>
                </a:solidFill>
              </a:rPr>
              <a:t>间隔</a:t>
            </a:r>
            <a:r>
              <a:rPr lang="zh-CN" altLang="en-US" sz="2800" dirty="0" smtClean="0"/>
              <a:t>，如：</a:t>
            </a:r>
            <a:r>
              <a:rPr lang="en-US" altLang="zh-CN" sz="2800" dirty="0" smtClean="0"/>
              <a:t>1,3,5</a:t>
            </a:r>
          </a:p>
          <a:p>
            <a:r>
              <a:rPr lang="zh-CN" altLang="en-US" sz="2800" dirty="0" smtClean="0"/>
              <a:t>每个时间字段都可以指定范围，它们之间</a:t>
            </a:r>
            <a:r>
              <a:rPr lang="zh-CN" altLang="en-US" sz="2800" b="1" dirty="0" smtClean="0">
                <a:solidFill>
                  <a:srgbClr val="C00000"/>
                </a:solidFill>
              </a:rPr>
              <a:t>用“</a:t>
            </a:r>
            <a:r>
              <a:rPr lang="en-US" altLang="zh-CN" sz="2800" b="1" dirty="0" smtClean="0">
                <a:solidFill>
                  <a:srgbClr val="C00000"/>
                </a:solidFill>
              </a:rPr>
              <a:t>-”</a:t>
            </a:r>
            <a:r>
              <a:rPr lang="zh-CN" altLang="en-US" sz="2800" b="1" dirty="0" smtClean="0">
                <a:solidFill>
                  <a:srgbClr val="C00000"/>
                </a:solidFill>
              </a:rPr>
              <a:t>间隔</a:t>
            </a:r>
            <a:r>
              <a:rPr lang="zh-CN" altLang="en-US" sz="2800" dirty="0" smtClean="0"/>
              <a:t> ，如：</a:t>
            </a:r>
            <a:r>
              <a:rPr lang="en-US" altLang="zh-CN" sz="2800" dirty="0" smtClean="0"/>
              <a:t>12-20</a:t>
            </a:r>
          </a:p>
          <a:p>
            <a:r>
              <a:rPr lang="zh-CN" altLang="en-US" sz="2800" dirty="0" smtClean="0"/>
              <a:t>每个时间字段都可以使用</a:t>
            </a:r>
            <a:r>
              <a:rPr lang="zh-CN" altLang="en-US" sz="2800" b="1" dirty="0" smtClean="0">
                <a:solidFill>
                  <a:srgbClr val="C00000"/>
                </a:solidFill>
              </a:rPr>
              <a:t>*</a:t>
            </a:r>
            <a:r>
              <a:rPr lang="en-US" altLang="zh-CN" sz="2800" b="1" dirty="0" smtClean="0">
                <a:solidFill>
                  <a:srgbClr val="C00000"/>
                </a:solidFill>
              </a:rPr>
              <a:t>/n</a:t>
            </a:r>
            <a:r>
              <a:rPr lang="zh-CN" altLang="en-US" sz="2800" b="1" dirty="0" smtClean="0">
                <a:solidFill>
                  <a:srgbClr val="C00000"/>
                </a:solidFill>
              </a:rPr>
              <a:t>表示每隔</a:t>
            </a:r>
            <a:r>
              <a:rPr lang="en-US" altLang="zh-CN" sz="2800" b="1" dirty="0" smtClean="0">
                <a:solidFill>
                  <a:srgbClr val="C00000"/>
                </a:solidFill>
              </a:rPr>
              <a:t>n</a:t>
            </a:r>
            <a:r>
              <a:rPr lang="zh-CN" altLang="en-US" sz="2800" dirty="0" smtClean="0"/>
              <a:t>，如：*</a:t>
            </a:r>
            <a:r>
              <a:rPr lang="en-US" altLang="zh-CN" sz="2800" dirty="0" smtClean="0"/>
              <a:t>/2</a:t>
            </a:r>
          </a:p>
          <a:p>
            <a:r>
              <a:rPr lang="zh-CN" altLang="en-US" sz="2800" dirty="0" smtClean="0"/>
              <a:t>命令应该给出</a:t>
            </a:r>
            <a:r>
              <a:rPr lang="zh-CN" altLang="en-US" sz="2800" b="1" dirty="0" smtClean="0">
                <a:solidFill>
                  <a:srgbClr val="C00000"/>
                </a:solidFill>
              </a:rPr>
              <a:t>绝对路径</a:t>
            </a:r>
            <a:r>
              <a:rPr lang="zh-CN" altLang="en-US" sz="2800" dirty="0" smtClean="0"/>
              <a:t>，或</a:t>
            </a:r>
            <a:r>
              <a:rPr lang="zh-CN" altLang="en-US" sz="2800" b="1" dirty="0" smtClean="0">
                <a:solidFill>
                  <a:srgbClr val="C00000"/>
                </a:solidFill>
              </a:rPr>
              <a:t>设置</a:t>
            </a:r>
            <a:r>
              <a:rPr lang="en-US" altLang="zh-CN" sz="2800" b="1" dirty="0" smtClean="0">
                <a:solidFill>
                  <a:srgbClr val="C00000"/>
                </a:solidFill>
              </a:rPr>
              <a:t>PATH</a:t>
            </a:r>
            <a:r>
              <a:rPr lang="zh-CN" altLang="en-US" sz="2800" b="1" dirty="0" smtClean="0">
                <a:solidFill>
                  <a:srgbClr val="C00000"/>
                </a:solidFill>
              </a:rPr>
              <a:t>环境变量 </a:t>
            </a:r>
          </a:p>
          <a:p>
            <a:r>
              <a:rPr lang="zh-CN" altLang="en-US" sz="2800" dirty="0" smtClean="0"/>
              <a:t>用户必须</a:t>
            </a:r>
            <a:r>
              <a:rPr lang="zh-CN" altLang="en-US" sz="2800" b="1" dirty="0" smtClean="0">
                <a:solidFill>
                  <a:srgbClr val="C00000"/>
                </a:solidFill>
              </a:rPr>
              <a:t>具有运行</a:t>
            </a:r>
            <a:r>
              <a:rPr lang="zh-CN" altLang="en-US" sz="2800" dirty="0" smtClean="0"/>
              <a:t>所对应的命令或程序的</a:t>
            </a:r>
            <a:r>
              <a:rPr lang="zh-CN" altLang="en-US" sz="2800" b="1" dirty="0" smtClean="0">
                <a:solidFill>
                  <a:srgbClr val="C00000"/>
                </a:solidFill>
              </a:rPr>
              <a:t>权限</a:t>
            </a:r>
            <a:endParaRPr lang="zh-CN" altLang="en-US" sz="2800" b="1" dirty="0">
              <a:solidFill>
                <a:srgbClr val="C0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p:txBody>
          <a:bodyPr/>
          <a:lstStyle/>
          <a:p>
            <a:r>
              <a:rPr lang="zh-CN" altLang="en-US" dirty="0" smtClean="0"/>
              <a:t>守护进程</a:t>
            </a:r>
            <a:endParaRPr lang="en-US" altLang="zh-CN" dirty="0" smtClean="0"/>
          </a:p>
          <a:p>
            <a:r>
              <a:rPr lang="zh-CN" altLang="zh-CN" dirty="0" smtClean="0"/>
              <a:t>使用</a:t>
            </a:r>
            <a:r>
              <a:rPr lang="en-US" altLang="zh-CN" dirty="0" err="1"/>
              <a:t>systemctl</a:t>
            </a:r>
            <a:r>
              <a:rPr lang="zh-CN" altLang="zh-CN" dirty="0"/>
              <a:t>管理服务</a:t>
            </a:r>
            <a:endParaRPr lang="zh-CN" altLang="en-US" dirty="0" smtClean="0"/>
          </a:p>
          <a:p>
            <a:r>
              <a:rPr lang="zh-CN" altLang="en-US" dirty="0" smtClean="0"/>
              <a:t>安排周期性任务</a:t>
            </a:r>
            <a:endParaRPr lang="en-US" altLang="zh-CN" dirty="0" smtClean="0"/>
          </a:p>
          <a:p>
            <a:r>
              <a:rPr lang="zh-CN" altLang="en-US" dirty="0" smtClean="0"/>
              <a:t>日志系统与系统日志</a:t>
            </a:r>
            <a:endParaRPr lang="en-US" altLang="zh-CN" dirty="0" smtClean="0"/>
          </a:p>
          <a:p>
            <a:r>
              <a:rPr lang="en-US" altLang="zh-CN" dirty="0"/>
              <a:t>SSH</a:t>
            </a:r>
            <a:r>
              <a:rPr lang="zh-CN" altLang="zh-CN" dirty="0"/>
              <a:t>与</a:t>
            </a:r>
            <a:r>
              <a:rPr lang="en-US" altLang="zh-CN" dirty="0" err="1"/>
              <a:t>OpenSSH</a:t>
            </a:r>
            <a:endParaRPr lang="en-US" altLang="zh-CN" dirty="0" smtClean="0"/>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run-parts</a:t>
            </a:r>
            <a:r>
              <a:rPr lang="zh-CN" altLang="zh-CN" dirty="0" smtClean="0"/>
              <a:t>与</a:t>
            </a:r>
            <a:r>
              <a:rPr lang="en-US" altLang="zh-CN" dirty="0" smtClean="0"/>
              <a:t>/etc/</a:t>
            </a:r>
            <a:r>
              <a:rPr lang="en-US" altLang="zh-CN" dirty="0" err="1" smtClean="0"/>
              <a:t>cron</a:t>
            </a:r>
            <a:r>
              <a:rPr lang="en-US" altLang="zh-CN" dirty="0" smtClean="0"/>
              <a:t>.</a:t>
            </a:r>
            <a:br>
              <a:rPr lang="en-US" altLang="zh-CN" dirty="0" smtClean="0"/>
            </a:br>
            <a:r>
              <a:rPr lang="en-US" altLang="zh-CN" dirty="0" smtClean="0"/>
              <a:t>{</a:t>
            </a:r>
            <a:r>
              <a:rPr lang="en-US" altLang="zh-CN" dirty="0" err="1" smtClean="0"/>
              <a:t>hourly,daily,weekly,monthly</a:t>
            </a:r>
            <a:r>
              <a:rPr lang="en-US" altLang="zh-CN" dirty="0" smtClean="0"/>
              <a:t>}</a:t>
            </a:r>
            <a:r>
              <a:rPr lang="zh-CN" altLang="zh-CN" dirty="0" smtClean="0"/>
              <a:t>目录</a:t>
            </a:r>
            <a:endParaRPr lang="zh-CN" altLang="en-US" dirty="0"/>
          </a:p>
        </p:txBody>
      </p:sp>
      <p:sp>
        <p:nvSpPr>
          <p:cNvPr id="3" name="内容占位符 2"/>
          <p:cNvSpPr>
            <a:spLocks noGrp="1"/>
          </p:cNvSpPr>
          <p:nvPr>
            <p:ph idx="1"/>
          </p:nvPr>
        </p:nvSpPr>
        <p:spPr/>
        <p:txBody>
          <a:bodyPr/>
          <a:lstStyle/>
          <a:p>
            <a:r>
              <a:rPr lang="en-US" altLang="zh-CN" dirty="0" err="1" smtClean="0"/>
              <a:t>crontabs</a:t>
            </a:r>
            <a:r>
              <a:rPr lang="zh-CN" altLang="zh-CN" dirty="0" smtClean="0"/>
              <a:t>软件包</a:t>
            </a:r>
            <a:endParaRPr lang="en-US" altLang="zh-CN" dirty="0" smtClean="0"/>
          </a:p>
          <a:p>
            <a:pPr lvl="1"/>
            <a:r>
              <a:rPr lang="en-US" altLang="zh-CN" dirty="0" smtClean="0"/>
              <a:t>run-parts</a:t>
            </a:r>
            <a:r>
              <a:rPr lang="zh-CN" altLang="en-US" dirty="0" smtClean="0"/>
              <a:t>：</a:t>
            </a:r>
            <a:r>
              <a:rPr lang="zh-CN" altLang="zh-CN" dirty="0" smtClean="0"/>
              <a:t>执行</a:t>
            </a:r>
            <a:r>
              <a:rPr lang="zh-CN" altLang="en-US" dirty="0" smtClean="0"/>
              <a:t>指定</a:t>
            </a:r>
            <a:r>
              <a:rPr lang="zh-CN" altLang="zh-CN" dirty="0" smtClean="0"/>
              <a:t>目录中的所有可执行文件</a:t>
            </a:r>
            <a:endParaRPr lang="en-US" altLang="zh-CN" dirty="0" smtClean="0"/>
          </a:p>
          <a:p>
            <a:pPr lvl="2">
              <a:buNone/>
            </a:pPr>
            <a:r>
              <a:rPr lang="en-US" altLang="zh-CN" dirty="0" smtClean="0">
                <a:solidFill>
                  <a:srgbClr val="002060"/>
                </a:solidFill>
              </a:rPr>
              <a:t>#  run-parts &lt;directory&gt;</a:t>
            </a:r>
            <a:endParaRPr lang="zh-CN" altLang="zh-CN" dirty="0" smtClean="0">
              <a:solidFill>
                <a:srgbClr val="002060"/>
              </a:solidFill>
            </a:endParaRPr>
          </a:p>
          <a:p>
            <a:pPr lvl="1"/>
            <a:r>
              <a:rPr lang="en-US" altLang="zh-CN" dirty="0" smtClean="0"/>
              <a:t>/etc/</a:t>
            </a:r>
            <a:r>
              <a:rPr lang="en-US" altLang="zh-CN" dirty="0" err="1" smtClean="0"/>
              <a:t>cron</a:t>
            </a:r>
            <a:r>
              <a:rPr lang="en-US" altLang="zh-CN" dirty="0" smtClean="0"/>
              <a:t>.{</a:t>
            </a:r>
            <a:r>
              <a:rPr lang="en-US" altLang="zh-CN" dirty="0" err="1" smtClean="0"/>
              <a:t>hourly,daily,weekly,monthly</a:t>
            </a:r>
            <a:r>
              <a:rPr lang="en-US" altLang="zh-CN" dirty="0" smtClean="0"/>
              <a:t>}</a:t>
            </a:r>
            <a:r>
              <a:rPr lang="zh-CN" altLang="zh-CN" dirty="0" smtClean="0"/>
              <a:t>目录</a:t>
            </a:r>
            <a:endParaRPr lang="en-US" altLang="zh-CN" dirty="0" smtClean="0"/>
          </a:p>
          <a:p>
            <a:pPr lvl="2"/>
            <a:r>
              <a:rPr lang="en-US" altLang="zh-CN" sz="2000" b="1" dirty="0" smtClean="0">
                <a:solidFill>
                  <a:srgbClr val="002060"/>
                </a:solidFill>
              </a:rPr>
              <a:t>/etc/</a:t>
            </a:r>
            <a:r>
              <a:rPr lang="en-US" altLang="zh-CN" sz="2000" b="1" dirty="0" err="1" smtClean="0">
                <a:solidFill>
                  <a:srgbClr val="002060"/>
                </a:solidFill>
              </a:rPr>
              <a:t>cron.hourly</a:t>
            </a:r>
            <a:r>
              <a:rPr lang="en-US" altLang="zh-CN" sz="2000" b="1" dirty="0" smtClean="0">
                <a:solidFill>
                  <a:srgbClr val="002060"/>
                </a:solidFill>
              </a:rPr>
              <a:t>/ </a:t>
            </a:r>
            <a:r>
              <a:rPr lang="zh-CN" altLang="en-US" sz="2000" dirty="0" smtClean="0"/>
              <a:t>：存放每小时要执行的任务脚本文件</a:t>
            </a:r>
            <a:endParaRPr lang="en-US" altLang="zh-CN" sz="2000" dirty="0" smtClean="0"/>
          </a:p>
          <a:p>
            <a:pPr lvl="2"/>
            <a:r>
              <a:rPr lang="en-US" altLang="zh-CN" sz="2000" b="1" dirty="0" smtClean="0">
                <a:solidFill>
                  <a:srgbClr val="002060"/>
                </a:solidFill>
              </a:rPr>
              <a:t>/etc/</a:t>
            </a:r>
            <a:r>
              <a:rPr lang="en-US" altLang="zh-CN" sz="2000" b="1" dirty="0" err="1" smtClean="0">
                <a:solidFill>
                  <a:srgbClr val="002060"/>
                </a:solidFill>
              </a:rPr>
              <a:t>cron.daily</a:t>
            </a:r>
            <a:r>
              <a:rPr lang="en-US" altLang="zh-CN" sz="2000" b="1" dirty="0" smtClean="0">
                <a:solidFill>
                  <a:srgbClr val="002060"/>
                </a:solidFill>
              </a:rPr>
              <a:t>/ </a:t>
            </a:r>
            <a:r>
              <a:rPr lang="zh-CN" altLang="en-US" sz="2000" dirty="0" smtClean="0"/>
              <a:t>：存放每天要执行的任务脚本文件</a:t>
            </a:r>
            <a:endParaRPr lang="en-US" altLang="zh-CN" sz="2000" dirty="0" smtClean="0"/>
          </a:p>
          <a:p>
            <a:pPr lvl="2"/>
            <a:r>
              <a:rPr lang="en-US" altLang="zh-CN" sz="2000" b="1" dirty="0" smtClean="0">
                <a:solidFill>
                  <a:srgbClr val="002060"/>
                </a:solidFill>
              </a:rPr>
              <a:t>/etc/</a:t>
            </a:r>
            <a:r>
              <a:rPr lang="en-US" altLang="zh-CN" sz="2000" b="1" dirty="0" err="1" smtClean="0">
                <a:solidFill>
                  <a:srgbClr val="002060"/>
                </a:solidFill>
              </a:rPr>
              <a:t>cron.weekly</a:t>
            </a:r>
            <a:r>
              <a:rPr lang="en-US" altLang="zh-CN" sz="2000" b="1" dirty="0" smtClean="0">
                <a:solidFill>
                  <a:srgbClr val="002060"/>
                </a:solidFill>
              </a:rPr>
              <a:t>/ </a:t>
            </a:r>
            <a:r>
              <a:rPr lang="zh-CN" altLang="en-US" sz="2000" dirty="0" smtClean="0"/>
              <a:t>：存放每周要执行的任务脚本文件</a:t>
            </a:r>
            <a:endParaRPr lang="en-US" altLang="zh-CN" sz="2000" dirty="0" smtClean="0"/>
          </a:p>
          <a:p>
            <a:pPr lvl="2"/>
            <a:r>
              <a:rPr lang="en-US" altLang="zh-CN" sz="2000" b="1" dirty="0" smtClean="0">
                <a:solidFill>
                  <a:srgbClr val="002060"/>
                </a:solidFill>
              </a:rPr>
              <a:t>/etc/</a:t>
            </a:r>
            <a:r>
              <a:rPr lang="en-US" altLang="zh-CN" sz="2000" b="1" dirty="0" err="1" smtClean="0">
                <a:solidFill>
                  <a:srgbClr val="002060"/>
                </a:solidFill>
              </a:rPr>
              <a:t>cron.monthly</a:t>
            </a:r>
            <a:r>
              <a:rPr lang="en-US" altLang="zh-CN" sz="2000" b="1" dirty="0" smtClean="0">
                <a:solidFill>
                  <a:srgbClr val="002060"/>
                </a:solidFill>
              </a:rPr>
              <a:t>/</a:t>
            </a:r>
            <a:r>
              <a:rPr lang="zh-CN" altLang="en-US" sz="2000" b="1" dirty="0" smtClean="0">
                <a:solidFill>
                  <a:srgbClr val="002060"/>
                </a:solidFill>
              </a:rPr>
              <a:t> </a:t>
            </a:r>
            <a:r>
              <a:rPr lang="zh-CN" altLang="en-US" sz="2000" dirty="0" smtClean="0"/>
              <a:t>：存放每月要执行的任务脚本文件</a:t>
            </a:r>
            <a:endParaRPr lang="en-US" altLang="zh-CN" dirty="0" smtClean="0"/>
          </a:p>
          <a:p>
            <a:r>
              <a:rPr lang="zh-CN" altLang="en-US" dirty="0" smtClean="0"/>
              <a:t>例如 </a:t>
            </a:r>
            <a:r>
              <a:rPr lang="en-US" altLang="zh-CN" dirty="0" smtClean="0"/>
              <a:t>/etc/</a:t>
            </a:r>
            <a:r>
              <a:rPr lang="en-US" altLang="zh-CN" dirty="0" err="1" smtClean="0"/>
              <a:t>cron.d</a:t>
            </a:r>
            <a:r>
              <a:rPr lang="en-US" altLang="zh-CN" dirty="0" smtClean="0"/>
              <a:t>/0hourly</a:t>
            </a:r>
          </a:p>
          <a:p>
            <a:pPr lvl="1">
              <a:buNone/>
            </a:pPr>
            <a:r>
              <a:rPr lang="en-US" altLang="zh-CN" dirty="0" smtClean="0">
                <a:solidFill>
                  <a:schemeClr val="accent6">
                    <a:lumMod val="75000"/>
                  </a:schemeClr>
                </a:solidFill>
              </a:rPr>
              <a:t>    01 * * * * root run-parts /etc/</a:t>
            </a:r>
            <a:r>
              <a:rPr lang="en-US" altLang="zh-CN" dirty="0" err="1" smtClean="0">
                <a:solidFill>
                  <a:schemeClr val="accent6">
                    <a:lumMod val="75000"/>
                  </a:schemeClr>
                </a:solidFill>
              </a:rPr>
              <a:t>cron.hourly</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anacron</a:t>
            </a:r>
            <a:r>
              <a:rPr lang="en-US" altLang="zh-CN" dirty="0" smtClean="0"/>
              <a:t> </a:t>
            </a:r>
            <a:r>
              <a:rPr lang="zh-CN" altLang="en-US" dirty="0" smtClean="0"/>
              <a:t>任务的执行</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dirty="0" err="1" smtClean="0"/>
              <a:t>anacron</a:t>
            </a:r>
            <a:r>
              <a:rPr lang="zh-CN" altLang="en-US" dirty="0" smtClean="0"/>
              <a:t>由</a:t>
            </a:r>
            <a:r>
              <a:rPr lang="en-US" altLang="zh-CN" dirty="0" err="1" smtClean="0"/>
              <a:t>crond</a:t>
            </a:r>
            <a:r>
              <a:rPr lang="zh-CN" altLang="en-US" dirty="0" smtClean="0"/>
              <a:t>调用间接执行</a:t>
            </a:r>
            <a:endParaRPr lang="en-US" altLang="zh-CN" dirty="0" smtClean="0"/>
          </a:p>
          <a:p>
            <a:pPr lvl="1"/>
            <a:r>
              <a:rPr lang="en-US" altLang="zh-CN" dirty="0" smtClean="0"/>
              <a:t>/etc/</a:t>
            </a:r>
            <a:r>
              <a:rPr lang="en-US" altLang="zh-CN" dirty="0" err="1" smtClean="0"/>
              <a:t>cron.hourly</a:t>
            </a:r>
            <a:r>
              <a:rPr lang="en-US" altLang="zh-CN" dirty="0" smtClean="0"/>
              <a:t>/0anacron</a:t>
            </a:r>
          </a:p>
          <a:p>
            <a:pPr lvl="1">
              <a:buNone/>
            </a:pPr>
            <a:r>
              <a:rPr lang="en-US" altLang="zh-CN" dirty="0" smtClean="0">
                <a:solidFill>
                  <a:schemeClr val="accent6">
                    <a:lumMod val="75000"/>
                  </a:schemeClr>
                </a:solidFill>
              </a:rPr>
              <a:t>/</a:t>
            </a:r>
            <a:r>
              <a:rPr lang="en-US" altLang="zh-CN" dirty="0" err="1" smtClean="0">
                <a:solidFill>
                  <a:schemeClr val="accent6">
                    <a:lumMod val="75000"/>
                  </a:schemeClr>
                </a:solidFill>
              </a:rPr>
              <a:t>usr</a:t>
            </a:r>
            <a:r>
              <a:rPr lang="en-US" altLang="zh-CN" dirty="0" smtClean="0">
                <a:solidFill>
                  <a:schemeClr val="accent6">
                    <a:lumMod val="75000"/>
                  </a:schemeClr>
                </a:solidFill>
              </a:rPr>
              <a:t>/</a:t>
            </a:r>
            <a:r>
              <a:rPr lang="en-US" altLang="zh-CN" dirty="0" err="1" smtClean="0">
                <a:solidFill>
                  <a:schemeClr val="accent6">
                    <a:lumMod val="75000"/>
                  </a:schemeClr>
                </a:solidFill>
              </a:rPr>
              <a:t>sbin</a:t>
            </a:r>
            <a:r>
              <a:rPr lang="en-US" altLang="zh-CN" dirty="0" smtClean="0">
                <a:solidFill>
                  <a:schemeClr val="accent6">
                    <a:lumMod val="75000"/>
                  </a:schemeClr>
                </a:solidFill>
              </a:rPr>
              <a:t>/</a:t>
            </a:r>
            <a:r>
              <a:rPr lang="en-US" altLang="zh-CN" dirty="0" err="1" smtClean="0">
                <a:solidFill>
                  <a:schemeClr val="accent6">
                    <a:lumMod val="75000"/>
                  </a:schemeClr>
                </a:solidFill>
              </a:rPr>
              <a:t>anacron</a:t>
            </a:r>
            <a:r>
              <a:rPr lang="en-US" altLang="zh-CN" dirty="0" smtClean="0">
                <a:solidFill>
                  <a:schemeClr val="accent6">
                    <a:lumMod val="75000"/>
                  </a:schemeClr>
                </a:solidFill>
              </a:rPr>
              <a:t> -s</a:t>
            </a:r>
            <a:endParaRPr lang="zh-CN" altLang="zh-CN" dirty="0" smtClean="0">
              <a:solidFill>
                <a:schemeClr val="accent6">
                  <a:lumMod val="75000"/>
                </a:schemeClr>
              </a:solidFill>
            </a:endParaRPr>
          </a:p>
          <a:p>
            <a:r>
              <a:rPr lang="en-US" altLang="zh-CN" dirty="0" err="1" smtClean="0"/>
              <a:t>anacron</a:t>
            </a:r>
            <a:r>
              <a:rPr lang="zh-CN" altLang="zh-CN" dirty="0" smtClean="0"/>
              <a:t>执行时会读取其配置文件 </a:t>
            </a:r>
            <a:endParaRPr lang="en-US" altLang="zh-CN" dirty="0" smtClean="0"/>
          </a:p>
          <a:p>
            <a:pPr lvl="1"/>
            <a:r>
              <a:rPr lang="en-US" altLang="zh-CN" dirty="0" smtClean="0"/>
              <a:t>/etc/</a:t>
            </a:r>
            <a:r>
              <a:rPr lang="en-US" altLang="zh-CN" dirty="0" err="1" smtClean="0"/>
              <a:t>anacrontab</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anacron</a:t>
            </a:r>
            <a:r>
              <a:rPr lang="en-US" altLang="zh-CN" dirty="0" smtClean="0"/>
              <a:t> </a:t>
            </a:r>
            <a:r>
              <a:rPr lang="zh-CN" altLang="en-US" dirty="0" smtClean="0"/>
              <a:t>的执行过程</a:t>
            </a:r>
            <a:endParaRPr lang="zh-CN" altLang="en-US" dirty="0"/>
          </a:p>
        </p:txBody>
      </p:sp>
      <p:sp>
        <p:nvSpPr>
          <p:cNvPr id="3" name="内容占位符 2"/>
          <p:cNvSpPr>
            <a:spLocks noGrp="1"/>
          </p:cNvSpPr>
          <p:nvPr>
            <p:ph idx="1"/>
          </p:nvPr>
        </p:nvSpPr>
        <p:spPr/>
        <p:txBody>
          <a:bodyPr/>
          <a:lstStyle/>
          <a:p>
            <a:pPr>
              <a:lnSpc>
                <a:spcPct val="90000"/>
              </a:lnSpc>
            </a:pPr>
            <a:r>
              <a:rPr lang="zh-CN" altLang="en-US" sz="2800" dirty="0" smtClean="0"/>
              <a:t>对于每项任务，</a:t>
            </a:r>
            <a:r>
              <a:rPr lang="en-US" altLang="zh-CN" sz="2800" dirty="0" err="1" smtClean="0"/>
              <a:t>anacron</a:t>
            </a:r>
            <a:r>
              <a:rPr lang="en-US" altLang="zh-CN" sz="2800" dirty="0" smtClean="0"/>
              <a:t> </a:t>
            </a:r>
            <a:r>
              <a:rPr lang="zh-CN" altLang="en-US" sz="2800" dirty="0" smtClean="0"/>
              <a:t>先判定该任务是否已在配置文件的周期字段中指定的期间内被执行了。 如果它在给定周期内还没有被执行，</a:t>
            </a:r>
            <a:r>
              <a:rPr lang="en-US" altLang="zh-CN" sz="2800" dirty="0" err="1" smtClean="0"/>
              <a:t>anacron</a:t>
            </a:r>
            <a:r>
              <a:rPr lang="en-US" altLang="zh-CN" sz="2800" dirty="0" smtClean="0"/>
              <a:t> </a:t>
            </a:r>
            <a:r>
              <a:rPr lang="zh-CN" altLang="en-US" sz="2800" dirty="0" smtClean="0"/>
              <a:t>会等待延迟字段中指定的分钟数，然后再次尝试执行命令字段中指定的命令。 </a:t>
            </a:r>
          </a:p>
          <a:p>
            <a:pPr>
              <a:lnSpc>
                <a:spcPct val="90000"/>
              </a:lnSpc>
            </a:pPr>
            <a:r>
              <a:rPr lang="zh-CN" altLang="en-US" sz="2800" dirty="0" smtClean="0"/>
              <a:t>当任务完成后，</a:t>
            </a:r>
            <a:r>
              <a:rPr lang="en-US" altLang="zh-CN" sz="2800" dirty="0" err="1" smtClean="0"/>
              <a:t>anacron</a:t>
            </a:r>
            <a:r>
              <a:rPr lang="en-US" altLang="zh-CN" sz="2800" dirty="0" smtClean="0"/>
              <a:t> </a:t>
            </a:r>
            <a:r>
              <a:rPr lang="zh-CN" altLang="en-US" sz="2800" dirty="0" smtClean="0"/>
              <a:t>会将此日期记录在 </a:t>
            </a:r>
            <a:r>
              <a:rPr lang="en-US" altLang="zh-CN" sz="2800" dirty="0" smtClean="0"/>
              <a:t>/</a:t>
            </a:r>
            <a:r>
              <a:rPr lang="en-US" altLang="zh-CN" sz="2800" dirty="0" err="1" smtClean="0"/>
              <a:t>var</a:t>
            </a:r>
            <a:r>
              <a:rPr lang="en-US" altLang="zh-CN" sz="2800" dirty="0" smtClean="0"/>
              <a:t>/spool/</a:t>
            </a:r>
            <a:r>
              <a:rPr lang="en-US" altLang="zh-CN" sz="2800" dirty="0" err="1" smtClean="0"/>
              <a:t>anacron</a:t>
            </a:r>
            <a:r>
              <a:rPr lang="en-US" altLang="zh-CN" sz="2800" dirty="0" smtClean="0"/>
              <a:t> </a:t>
            </a:r>
            <a:r>
              <a:rPr lang="zh-CN" altLang="en-US" sz="2800" dirty="0" smtClean="0"/>
              <a:t>目录的时间戳（</a:t>
            </a:r>
            <a:r>
              <a:rPr lang="en-US" altLang="zh-CN" sz="2800" dirty="0" smtClean="0"/>
              <a:t>Timestamp</a:t>
            </a:r>
            <a:r>
              <a:rPr lang="zh-CN" altLang="en-US" sz="2800" dirty="0" smtClean="0"/>
              <a:t>）文件中， 默认的时间戳文件有三个：</a:t>
            </a:r>
            <a:r>
              <a:rPr lang="en-US" altLang="zh-CN" sz="2800" dirty="0" err="1" smtClean="0"/>
              <a:t>cron.daily</a:t>
            </a:r>
            <a:r>
              <a:rPr lang="zh-CN" altLang="en-US" sz="2800" dirty="0" smtClean="0"/>
              <a:t>，</a:t>
            </a:r>
            <a:r>
              <a:rPr lang="en-US" altLang="zh-CN" sz="2800" dirty="0" err="1" smtClean="0"/>
              <a:t>cron.monthly</a:t>
            </a:r>
            <a:r>
              <a:rPr lang="en-US" altLang="zh-CN" sz="2800" dirty="0" smtClean="0"/>
              <a:t> </a:t>
            </a:r>
            <a:r>
              <a:rPr lang="zh-CN" altLang="en-US" sz="2800" dirty="0" smtClean="0"/>
              <a:t>和 </a:t>
            </a:r>
            <a:r>
              <a:rPr lang="en-US" altLang="zh-CN" sz="2800" dirty="0" err="1" smtClean="0"/>
              <a:t>cron.weekly</a:t>
            </a:r>
            <a:r>
              <a:rPr lang="zh-CN" altLang="en-US" sz="2800" dirty="0" smtClean="0"/>
              <a:t>。</a:t>
            </a:r>
            <a:endParaRPr lang="en-US" altLang="zh-CN" sz="2800" dirty="0" smtClean="0"/>
          </a:p>
          <a:p>
            <a:pPr>
              <a:lnSpc>
                <a:spcPct val="90000"/>
              </a:lnSpc>
              <a:buNone/>
            </a:pPr>
            <a:r>
              <a:rPr lang="zh-CN" altLang="en-US" sz="2800" dirty="0" smtClean="0"/>
              <a:t>   </a:t>
            </a:r>
            <a:r>
              <a:rPr lang="en-US" altLang="zh-CN" sz="2800" dirty="0" smtClean="0"/>
              <a:t># </a:t>
            </a:r>
            <a:r>
              <a:rPr lang="en-US" altLang="zh-CN" sz="2800" b="1" dirty="0" err="1" smtClean="0">
                <a:solidFill>
                  <a:srgbClr val="002060"/>
                </a:solidFill>
              </a:rPr>
              <a:t>ls</a:t>
            </a:r>
            <a:r>
              <a:rPr lang="en-US" altLang="zh-CN" sz="2800" b="1" dirty="0" smtClean="0">
                <a:solidFill>
                  <a:srgbClr val="002060"/>
                </a:solidFill>
              </a:rPr>
              <a:t> /</a:t>
            </a:r>
            <a:r>
              <a:rPr lang="en-US" altLang="zh-CN" sz="2800" b="1" dirty="0" err="1" smtClean="0">
                <a:solidFill>
                  <a:srgbClr val="002060"/>
                </a:solidFill>
              </a:rPr>
              <a:t>var</a:t>
            </a:r>
            <a:r>
              <a:rPr lang="en-US" altLang="zh-CN" sz="2800" b="1" dirty="0" smtClean="0">
                <a:solidFill>
                  <a:srgbClr val="002060"/>
                </a:solidFill>
              </a:rPr>
              <a:t>/spool/</a:t>
            </a:r>
            <a:r>
              <a:rPr lang="en-US" altLang="zh-CN" sz="2800" b="1" dirty="0" err="1" smtClean="0">
                <a:solidFill>
                  <a:srgbClr val="002060"/>
                </a:solidFill>
              </a:rPr>
              <a:t>anacron</a:t>
            </a:r>
            <a:r>
              <a:rPr lang="en-US" altLang="zh-CN" sz="2800" b="1" dirty="0" smtClean="0">
                <a:solidFill>
                  <a:srgbClr val="002060"/>
                </a:solidFill>
              </a:rPr>
              <a:t>/ </a:t>
            </a:r>
            <a:endParaRPr lang="zh-CN" altLang="en-US" sz="2800"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err="1" smtClean="0"/>
              <a:t>anacron</a:t>
            </a:r>
            <a:r>
              <a:rPr lang="zh-CN" altLang="en-US" sz="4000" dirty="0" smtClean="0"/>
              <a:t>的配置文件</a:t>
            </a:r>
            <a:r>
              <a:rPr lang="en-US" altLang="zh-CN" sz="4000" dirty="0" smtClean="0"/>
              <a:t/>
            </a:r>
            <a:br>
              <a:rPr lang="en-US" altLang="zh-CN" sz="4000" dirty="0" smtClean="0"/>
            </a:br>
            <a:r>
              <a:rPr lang="en-US" altLang="zh-CN" sz="4000" dirty="0" smtClean="0"/>
              <a:t>——</a:t>
            </a:r>
            <a:r>
              <a:rPr lang="en-US" altLang="zh-CN" dirty="0" smtClean="0"/>
              <a:t>/etc/</a:t>
            </a:r>
            <a:r>
              <a:rPr lang="en-US" altLang="zh-CN" dirty="0" err="1" smtClean="0"/>
              <a:t>anacrontab</a:t>
            </a:r>
            <a:r>
              <a:rPr lang="en-US" altLang="zh-CN" dirty="0" smtClean="0"/>
              <a:t> </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sz="2800" dirty="0" smtClean="0"/>
              <a:t>详情参见 </a:t>
            </a:r>
            <a:r>
              <a:rPr lang="en-US" altLang="zh-CN" sz="2800" dirty="0" smtClean="0">
                <a:solidFill>
                  <a:schemeClr val="accent6">
                    <a:lumMod val="75000"/>
                  </a:schemeClr>
                </a:solidFill>
              </a:rPr>
              <a:t>man 5 </a:t>
            </a:r>
            <a:r>
              <a:rPr lang="en-US" altLang="zh-CN" sz="2800" dirty="0" err="1" smtClean="0">
                <a:solidFill>
                  <a:schemeClr val="accent6">
                    <a:lumMod val="75000"/>
                  </a:schemeClr>
                </a:solidFill>
              </a:rPr>
              <a:t>anacrontab</a:t>
            </a:r>
            <a:endParaRPr lang="en-US" altLang="zh-CN" sz="2800" dirty="0" smtClean="0">
              <a:solidFill>
                <a:schemeClr val="accent6">
                  <a:lumMod val="75000"/>
                </a:schemeClr>
              </a:solidFill>
            </a:endParaRPr>
          </a:p>
          <a:p>
            <a:r>
              <a:rPr lang="zh-CN" altLang="en-US" sz="2800" dirty="0" smtClean="0">
                <a:solidFill>
                  <a:srgbClr val="002060"/>
                </a:solidFill>
              </a:rPr>
              <a:t>每一行由</a:t>
            </a:r>
            <a:r>
              <a:rPr lang="en-US" altLang="zh-CN" sz="2800" dirty="0" smtClean="0">
                <a:solidFill>
                  <a:srgbClr val="002060"/>
                </a:solidFill>
              </a:rPr>
              <a:t>4</a:t>
            </a:r>
            <a:r>
              <a:rPr lang="zh-CN" altLang="en-US" sz="2800" dirty="0" smtClean="0">
                <a:solidFill>
                  <a:srgbClr val="002060"/>
                </a:solidFill>
              </a:rPr>
              <a:t>个字段组成</a:t>
            </a:r>
            <a:endParaRPr lang="en-US" altLang="zh-CN" sz="2800" dirty="0" smtClean="0">
              <a:solidFill>
                <a:srgbClr val="002060"/>
              </a:solidFill>
            </a:endParaRPr>
          </a:p>
          <a:p>
            <a:pPr lvl="1">
              <a:buNone/>
            </a:pPr>
            <a:r>
              <a:rPr lang="en-US" altLang="zh-CN" dirty="0" smtClean="0">
                <a:solidFill>
                  <a:srgbClr val="002060"/>
                </a:solidFill>
              </a:rPr>
              <a:t>period     delay    job-identifier    command</a:t>
            </a:r>
          </a:p>
          <a:p>
            <a:pPr lvl="1"/>
            <a:r>
              <a:rPr lang="zh-CN" altLang="en-US" sz="2400" dirty="0" smtClean="0"/>
              <a:t>周期（</a:t>
            </a:r>
            <a:r>
              <a:rPr lang="en-US" altLang="zh-CN" sz="2400" dirty="0" smtClean="0"/>
              <a:t>period</a:t>
            </a:r>
            <a:r>
              <a:rPr lang="zh-CN" altLang="en-US" sz="2400" dirty="0" smtClean="0"/>
              <a:t>）：命令执行的时间间隔（天数）。</a:t>
            </a:r>
          </a:p>
          <a:p>
            <a:pPr lvl="1"/>
            <a:r>
              <a:rPr lang="zh-CN" altLang="en-US" sz="2400" dirty="0" smtClean="0"/>
              <a:t>延迟（</a:t>
            </a:r>
            <a:r>
              <a:rPr lang="en-US" altLang="zh-CN" sz="2400" dirty="0" smtClean="0"/>
              <a:t>delay</a:t>
            </a:r>
            <a:r>
              <a:rPr lang="zh-CN" altLang="en-US" sz="2400" dirty="0" smtClean="0"/>
              <a:t>）：重启多少分钟后执行任务。可以使用这个设置防止在系统启动时集中执行作业。</a:t>
            </a:r>
          </a:p>
          <a:p>
            <a:pPr lvl="1"/>
            <a:r>
              <a:rPr lang="zh-CN" altLang="en-US" sz="2400" dirty="0" smtClean="0"/>
              <a:t>作业标识符（</a:t>
            </a:r>
            <a:r>
              <a:rPr lang="en-US" altLang="zh-CN" sz="2400" dirty="0" smtClean="0"/>
              <a:t>job-identifier</a:t>
            </a:r>
            <a:r>
              <a:rPr lang="zh-CN" altLang="en-US" sz="2400" dirty="0" smtClean="0"/>
              <a:t>）：任务的描述，用在</a:t>
            </a:r>
            <a:r>
              <a:rPr lang="en-US" altLang="zh-CN" sz="2400" dirty="0" err="1" smtClean="0"/>
              <a:t>anacron</a:t>
            </a:r>
            <a:r>
              <a:rPr lang="en-US" altLang="zh-CN" sz="2400" dirty="0" smtClean="0"/>
              <a:t> </a:t>
            </a:r>
            <a:r>
              <a:rPr lang="zh-CN" altLang="en-US" sz="2400" dirty="0" smtClean="0"/>
              <a:t>的消息中，并作为作业时间戳文件的名称，只能包括非空白的字符（斜线除外）。</a:t>
            </a:r>
          </a:p>
          <a:p>
            <a:pPr lvl="1"/>
            <a:r>
              <a:rPr lang="zh-CN" altLang="en-US" sz="2400" dirty="0" smtClean="0"/>
              <a:t>命令（</a:t>
            </a:r>
            <a:r>
              <a:rPr lang="en-US" altLang="zh-CN" sz="2400" dirty="0" smtClean="0"/>
              <a:t>command</a:t>
            </a:r>
            <a:r>
              <a:rPr lang="zh-CN" altLang="en-US" sz="2400" dirty="0" smtClean="0"/>
              <a:t>）：实际执行的任务。</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zh-CN" altLang="zh-CN" dirty="0" smtClean="0"/>
              <a:t>默认的</a:t>
            </a:r>
            <a:r>
              <a:rPr lang="en-US" altLang="zh-CN" dirty="0" smtClean="0"/>
              <a:t/>
            </a:r>
            <a:br>
              <a:rPr lang="en-US" altLang="zh-CN" dirty="0" smtClean="0"/>
            </a:br>
            <a:r>
              <a:rPr lang="en-US" altLang="zh-CN" dirty="0" smtClean="0"/>
              <a:t>/etc/</a:t>
            </a:r>
            <a:r>
              <a:rPr lang="en-US" altLang="zh-CN" dirty="0" err="1" smtClean="0"/>
              <a:t>anacrontab</a:t>
            </a:r>
            <a:r>
              <a:rPr lang="zh-CN" altLang="zh-CN" dirty="0" smtClean="0"/>
              <a:t>文件</a:t>
            </a:r>
            <a:endParaRPr lang="zh-CN" altLang="en-US" dirty="0"/>
          </a:p>
        </p:txBody>
      </p:sp>
      <p:sp>
        <p:nvSpPr>
          <p:cNvPr id="3" name="内容占位符 2"/>
          <p:cNvSpPr>
            <a:spLocks noGrp="1"/>
          </p:cNvSpPr>
          <p:nvPr>
            <p:ph idx="1"/>
          </p:nvPr>
        </p:nvSpPr>
        <p:spPr>
          <a:xfrm>
            <a:off x="457200" y="1700808"/>
            <a:ext cx="8229600" cy="4430117"/>
          </a:xfrm>
        </p:spPr>
        <p:txBody>
          <a:bodyPr/>
          <a:lstStyle/>
          <a:p>
            <a:pPr>
              <a:buNone/>
            </a:pPr>
            <a:r>
              <a:rPr lang="en-US" altLang="zh-CN" sz="2000" dirty="0" smtClean="0"/>
              <a:t>SHELL=/bin/</a:t>
            </a:r>
            <a:r>
              <a:rPr lang="en-US" altLang="zh-CN" sz="2000" dirty="0" err="1" smtClean="0"/>
              <a:t>sh</a:t>
            </a:r>
            <a:endParaRPr lang="en-US" altLang="zh-CN" sz="2000" dirty="0" smtClean="0"/>
          </a:p>
          <a:p>
            <a:pPr>
              <a:buNone/>
            </a:pPr>
            <a:r>
              <a:rPr lang="en-US" altLang="zh-CN" sz="2000" dirty="0" smtClean="0"/>
              <a:t>PATH=/</a:t>
            </a:r>
            <a:r>
              <a:rPr lang="en-US" altLang="zh-CN" sz="2000" dirty="0" err="1" smtClean="0"/>
              <a:t>sbin</a:t>
            </a:r>
            <a:r>
              <a:rPr lang="en-US" altLang="zh-CN" sz="2000" dirty="0" smtClean="0"/>
              <a:t>:/bin:/</a:t>
            </a:r>
            <a:r>
              <a:rPr lang="en-US" altLang="zh-CN" sz="2000" dirty="0" err="1" smtClean="0"/>
              <a:t>usr</a:t>
            </a:r>
            <a:r>
              <a:rPr lang="en-US" altLang="zh-CN" sz="2000" dirty="0" smtClean="0"/>
              <a:t>/</a:t>
            </a:r>
            <a:r>
              <a:rPr lang="en-US" altLang="zh-CN" sz="2000" dirty="0" err="1" smtClean="0"/>
              <a:t>sbin</a:t>
            </a:r>
            <a:r>
              <a:rPr lang="en-US" altLang="zh-CN" sz="2000" dirty="0" smtClean="0"/>
              <a:t>:/</a:t>
            </a:r>
            <a:r>
              <a:rPr lang="en-US" altLang="zh-CN" sz="2000" dirty="0" err="1" smtClean="0"/>
              <a:t>usr</a:t>
            </a:r>
            <a:r>
              <a:rPr lang="en-US" altLang="zh-CN" sz="2000" dirty="0" smtClean="0"/>
              <a:t>/bin</a:t>
            </a:r>
          </a:p>
          <a:p>
            <a:pPr>
              <a:buNone/>
            </a:pPr>
            <a:r>
              <a:rPr lang="en-US" altLang="zh-CN" sz="2000" dirty="0" smtClean="0"/>
              <a:t>MAILTO=root</a:t>
            </a:r>
          </a:p>
          <a:p>
            <a:pPr>
              <a:buNone/>
            </a:pPr>
            <a:r>
              <a:rPr lang="en-US" altLang="zh-CN" sz="2000" dirty="0" smtClean="0"/>
              <a:t>RANDOM_DELAY=45</a:t>
            </a:r>
          </a:p>
          <a:p>
            <a:pPr>
              <a:buNone/>
            </a:pPr>
            <a:r>
              <a:rPr lang="en-US" altLang="zh-CN" sz="2000" dirty="0" smtClean="0"/>
              <a:t>START_HOURS_RANGE=3-22</a:t>
            </a:r>
          </a:p>
          <a:p>
            <a:pPr>
              <a:buNone/>
            </a:pPr>
            <a:endParaRPr lang="en-US" altLang="zh-CN" sz="2000" dirty="0" smtClean="0"/>
          </a:p>
          <a:p>
            <a:pPr>
              <a:buNone/>
            </a:pPr>
            <a:r>
              <a:rPr lang="en-US" altLang="zh-CN" sz="2000" dirty="0" smtClean="0"/>
              <a:t># </a:t>
            </a:r>
            <a:r>
              <a:rPr lang="zh-CN" altLang="en-US" sz="2000" dirty="0" smtClean="0"/>
              <a:t>若</a:t>
            </a:r>
            <a:r>
              <a:rPr lang="en-US" altLang="zh-CN" sz="2000" dirty="0" smtClean="0"/>
              <a:t>1</a:t>
            </a:r>
            <a:r>
              <a:rPr lang="zh-CN" altLang="en-US" sz="2000" dirty="0" smtClean="0"/>
              <a:t>天之内没有运行“日任务”，则 </a:t>
            </a:r>
            <a:r>
              <a:rPr lang="en-US" altLang="zh-CN" sz="2000" dirty="0" smtClean="0"/>
              <a:t>5 </a:t>
            </a:r>
            <a:r>
              <a:rPr lang="zh-CN" altLang="en-US" sz="2000" dirty="0" smtClean="0"/>
              <a:t>分钟之后运行它</a:t>
            </a:r>
          </a:p>
          <a:p>
            <a:pPr>
              <a:buNone/>
            </a:pPr>
            <a:r>
              <a:rPr lang="en-US" altLang="zh-CN" sz="2000" dirty="0" smtClean="0">
                <a:solidFill>
                  <a:srgbClr val="002060"/>
                </a:solidFill>
              </a:rPr>
              <a:t>1       5      </a:t>
            </a:r>
            <a:r>
              <a:rPr lang="en-US" altLang="zh-CN" sz="2000" dirty="0" err="1" smtClean="0">
                <a:solidFill>
                  <a:srgbClr val="002060"/>
                </a:solidFill>
              </a:rPr>
              <a:t>cron.daily</a:t>
            </a:r>
            <a:r>
              <a:rPr lang="en-US" altLang="zh-CN" sz="2000" dirty="0" smtClean="0">
                <a:solidFill>
                  <a:srgbClr val="002060"/>
                </a:solidFill>
              </a:rPr>
              <a:t>            nice   run-parts /etc/</a:t>
            </a:r>
            <a:r>
              <a:rPr lang="en-US" altLang="zh-CN" sz="2000" dirty="0" err="1" smtClean="0">
                <a:solidFill>
                  <a:srgbClr val="002060"/>
                </a:solidFill>
              </a:rPr>
              <a:t>cron.daily</a:t>
            </a:r>
            <a:endParaRPr lang="en-US" altLang="zh-CN" sz="2000" dirty="0" smtClean="0">
              <a:solidFill>
                <a:srgbClr val="002060"/>
              </a:solidFill>
            </a:endParaRPr>
          </a:p>
          <a:p>
            <a:pPr>
              <a:buNone/>
            </a:pPr>
            <a:r>
              <a:rPr lang="en-US" altLang="zh-CN" sz="2000" dirty="0" smtClean="0"/>
              <a:t># </a:t>
            </a:r>
            <a:r>
              <a:rPr lang="zh-CN" altLang="en-US" sz="2000" dirty="0" smtClean="0"/>
              <a:t>若</a:t>
            </a:r>
            <a:r>
              <a:rPr lang="en-US" altLang="zh-CN" sz="2000" dirty="0" smtClean="0"/>
              <a:t>7</a:t>
            </a:r>
            <a:r>
              <a:rPr lang="zh-CN" altLang="en-US" sz="2000" dirty="0" smtClean="0"/>
              <a:t>天之内没有运行“周任务”，则 </a:t>
            </a:r>
            <a:r>
              <a:rPr lang="en-US" altLang="zh-CN" sz="2000" dirty="0" smtClean="0"/>
              <a:t>25 </a:t>
            </a:r>
            <a:r>
              <a:rPr lang="zh-CN" altLang="en-US" sz="2000" dirty="0" smtClean="0"/>
              <a:t>分钟之后运行它</a:t>
            </a:r>
          </a:p>
          <a:p>
            <a:pPr>
              <a:buNone/>
            </a:pPr>
            <a:r>
              <a:rPr lang="en-US" altLang="zh-CN" sz="2000" dirty="0" smtClean="0">
                <a:solidFill>
                  <a:srgbClr val="002060"/>
                </a:solidFill>
              </a:rPr>
              <a:t>7       25      </a:t>
            </a:r>
            <a:r>
              <a:rPr lang="en-US" altLang="zh-CN" sz="2000" dirty="0" err="1" smtClean="0">
                <a:solidFill>
                  <a:srgbClr val="002060"/>
                </a:solidFill>
              </a:rPr>
              <a:t>cron.weekly</a:t>
            </a:r>
            <a:r>
              <a:rPr lang="en-US" altLang="zh-CN" sz="2000" dirty="0" smtClean="0">
                <a:solidFill>
                  <a:srgbClr val="002060"/>
                </a:solidFill>
              </a:rPr>
              <a:t>         nice   run-parts /etc/</a:t>
            </a:r>
            <a:r>
              <a:rPr lang="en-US" altLang="zh-CN" sz="2000" dirty="0" err="1" smtClean="0">
                <a:solidFill>
                  <a:srgbClr val="002060"/>
                </a:solidFill>
              </a:rPr>
              <a:t>cron.weekly</a:t>
            </a:r>
            <a:endParaRPr lang="en-US" altLang="zh-CN" sz="2000" dirty="0" smtClean="0">
              <a:solidFill>
                <a:srgbClr val="002060"/>
              </a:solidFill>
            </a:endParaRPr>
          </a:p>
          <a:p>
            <a:pPr>
              <a:buNone/>
            </a:pPr>
            <a:r>
              <a:rPr lang="en-US" altLang="zh-CN" sz="2000" dirty="0" smtClean="0"/>
              <a:t># </a:t>
            </a:r>
            <a:r>
              <a:rPr lang="zh-CN" altLang="en-US" sz="2000" dirty="0" smtClean="0"/>
              <a:t>若一个月之内没有运行“月任务”，则 </a:t>
            </a:r>
            <a:r>
              <a:rPr lang="en-US" altLang="zh-CN" sz="2000" dirty="0" smtClean="0"/>
              <a:t>45 </a:t>
            </a:r>
            <a:r>
              <a:rPr lang="zh-CN" altLang="en-US" sz="2000" dirty="0" smtClean="0"/>
              <a:t>分钟之后运行它</a:t>
            </a:r>
          </a:p>
          <a:p>
            <a:pPr>
              <a:buNone/>
            </a:pPr>
            <a:r>
              <a:rPr lang="en-US" altLang="zh-CN" sz="2000" dirty="0" smtClean="0">
                <a:solidFill>
                  <a:srgbClr val="002060"/>
                </a:solidFill>
              </a:rPr>
              <a:t>@monthly         45      </a:t>
            </a:r>
            <a:r>
              <a:rPr lang="en-US" altLang="zh-CN" sz="2000" dirty="0" err="1" smtClean="0">
                <a:solidFill>
                  <a:srgbClr val="002060"/>
                </a:solidFill>
              </a:rPr>
              <a:t>cron.monthly</a:t>
            </a:r>
            <a:r>
              <a:rPr lang="en-US" altLang="zh-CN" sz="2000" dirty="0" smtClean="0">
                <a:solidFill>
                  <a:srgbClr val="002060"/>
                </a:solidFill>
              </a:rPr>
              <a:t>      nice   run-parts /etc/</a:t>
            </a:r>
            <a:r>
              <a:rPr lang="en-US" altLang="zh-CN" sz="2000" dirty="0" err="1" smtClean="0">
                <a:solidFill>
                  <a:srgbClr val="002060"/>
                </a:solidFill>
              </a:rPr>
              <a:t>cron.monthly</a:t>
            </a:r>
            <a:endParaRPr lang="zh-CN" altLang="en-US" sz="2000"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计划任务的安排方法</a:t>
            </a:r>
            <a:endParaRPr lang="zh-CN" altLang="en-US" dirty="0"/>
          </a:p>
        </p:txBody>
      </p:sp>
      <p:sp>
        <p:nvSpPr>
          <p:cNvPr id="3" name="内容占位符 2"/>
          <p:cNvSpPr>
            <a:spLocks noGrp="1"/>
          </p:cNvSpPr>
          <p:nvPr>
            <p:ph idx="1"/>
          </p:nvPr>
        </p:nvSpPr>
        <p:spPr/>
        <p:txBody>
          <a:bodyPr/>
          <a:lstStyle/>
          <a:p>
            <a:r>
              <a:rPr lang="zh-CN" altLang="en-US" dirty="0" smtClean="0"/>
              <a:t>管理员可在</a:t>
            </a:r>
            <a:r>
              <a:rPr lang="en-US" altLang="zh-CN" dirty="0" smtClean="0"/>
              <a:t>/etc/</a:t>
            </a:r>
            <a:r>
              <a:rPr lang="en-US" altLang="zh-CN" dirty="0" err="1" smtClean="0"/>
              <a:t>crontab</a:t>
            </a:r>
            <a:r>
              <a:rPr lang="en-US" altLang="zh-CN" dirty="0" smtClean="0"/>
              <a:t> </a:t>
            </a:r>
            <a:r>
              <a:rPr lang="zh-CN" altLang="en-US" dirty="0" smtClean="0"/>
              <a:t>文件和</a:t>
            </a:r>
            <a:r>
              <a:rPr lang="en-US" altLang="zh-CN" dirty="0" smtClean="0"/>
              <a:t>/etc/</a:t>
            </a:r>
            <a:r>
              <a:rPr lang="en-US" altLang="zh-CN" dirty="0" err="1" smtClean="0"/>
              <a:t>cron.d</a:t>
            </a:r>
            <a:r>
              <a:rPr lang="en-US" altLang="zh-CN" dirty="0" smtClean="0"/>
              <a:t>/*</a:t>
            </a:r>
            <a:r>
              <a:rPr lang="zh-CN" altLang="en-US" dirty="0" smtClean="0"/>
              <a:t>目录的文件中书写</a:t>
            </a:r>
            <a:r>
              <a:rPr lang="en-US" altLang="zh-CN" dirty="0" err="1" smtClean="0"/>
              <a:t>crontab</a:t>
            </a:r>
            <a:r>
              <a:rPr lang="zh-CN" altLang="en-US" dirty="0" smtClean="0"/>
              <a:t>格式的文件</a:t>
            </a:r>
          </a:p>
          <a:p>
            <a:r>
              <a:rPr lang="zh-CN" altLang="en-US" dirty="0" smtClean="0"/>
              <a:t>管理员可在</a:t>
            </a:r>
            <a:r>
              <a:rPr lang="en-US" altLang="zh-CN" dirty="0" smtClean="0"/>
              <a:t>/etc/</a:t>
            </a:r>
            <a:r>
              <a:rPr lang="en-US" altLang="zh-CN" dirty="0" err="1" smtClean="0"/>
              <a:t>cron</a:t>
            </a:r>
            <a:r>
              <a:rPr lang="en-US" altLang="zh-CN" dirty="0" smtClean="0"/>
              <a:t>.{</a:t>
            </a:r>
            <a:r>
              <a:rPr lang="en-US" altLang="zh-CN" dirty="0" err="1" smtClean="0"/>
              <a:t>hourly,daily,weekly,monthly</a:t>
            </a:r>
            <a:r>
              <a:rPr lang="en-US" altLang="zh-CN" dirty="0" smtClean="0"/>
              <a:t>}</a:t>
            </a:r>
            <a:r>
              <a:rPr lang="zh-CN" altLang="en-US" dirty="0" smtClean="0"/>
              <a:t>目录下安排每小时、每天、每周、每月要执行的脚本</a:t>
            </a:r>
          </a:p>
          <a:p>
            <a:r>
              <a:rPr lang="zh-CN" altLang="en-US" dirty="0" smtClean="0"/>
              <a:t>管理员可以修改</a:t>
            </a:r>
            <a:r>
              <a:rPr lang="en-US" altLang="zh-CN" dirty="0" smtClean="0"/>
              <a:t>/etc/</a:t>
            </a:r>
            <a:r>
              <a:rPr lang="en-US" altLang="zh-CN" dirty="0" err="1" smtClean="0"/>
              <a:t>anacrontab</a:t>
            </a:r>
            <a:r>
              <a:rPr lang="zh-CN" altLang="en-US" dirty="0" smtClean="0"/>
              <a:t>文件配置非每天、每周、每月要执行的计划任务</a:t>
            </a:r>
          </a:p>
          <a:p>
            <a:r>
              <a:rPr lang="zh-CN" altLang="en-US" dirty="0" smtClean="0"/>
              <a:t>每个用户都可以使用</a:t>
            </a:r>
            <a:r>
              <a:rPr lang="en-US" altLang="zh-CN" dirty="0" err="1" smtClean="0"/>
              <a:t>crontab</a:t>
            </a:r>
            <a:r>
              <a:rPr lang="zh-CN" altLang="en-US" dirty="0" smtClean="0"/>
              <a:t>命令安排自己的</a:t>
            </a:r>
            <a:r>
              <a:rPr lang="en-US" altLang="zh-CN" dirty="0" err="1" smtClean="0"/>
              <a:t>cron</a:t>
            </a:r>
            <a:r>
              <a:rPr lang="zh-CN" altLang="en-US" dirty="0" smtClean="0"/>
              <a:t>任务</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修改系统</a:t>
            </a:r>
            <a:r>
              <a:rPr lang="en-US" altLang="zh-CN" dirty="0" err="1" smtClean="0"/>
              <a:t>crontab</a:t>
            </a:r>
            <a:r>
              <a:rPr lang="zh-CN" altLang="zh-CN" dirty="0" smtClean="0"/>
              <a:t>文件</a:t>
            </a:r>
            <a:r>
              <a:rPr lang="en-US" altLang="zh-CN" dirty="0" smtClean="0"/>
              <a:t/>
            </a:r>
            <a:br>
              <a:rPr lang="en-US" altLang="zh-CN" dirty="0" smtClean="0"/>
            </a:br>
            <a:r>
              <a:rPr lang="zh-CN" altLang="zh-CN" dirty="0" smtClean="0"/>
              <a:t>安排计划任务</a:t>
            </a:r>
            <a:endParaRPr lang="zh-CN" altLang="en-US" dirty="0"/>
          </a:p>
        </p:txBody>
      </p:sp>
      <p:sp>
        <p:nvSpPr>
          <p:cNvPr id="3" name="内容占位符 2"/>
          <p:cNvSpPr>
            <a:spLocks noGrp="1"/>
          </p:cNvSpPr>
          <p:nvPr>
            <p:ph idx="1"/>
          </p:nvPr>
        </p:nvSpPr>
        <p:spPr/>
        <p:txBody>
          <a:bodyPr/>
          <a:lstStyle/>
          <a:p>
            <a:r>
              <a:rPr lang="zh-CN" altLang="en-US" dirty="0" smtClean="0"/>
              <a:t>编辑 </a:t>
            </a:r>
            <a:r>
              <a:rPr lang="en-US" altLang="zh-CN" dirty="0" smtClean="0"/>
              <a:t>/etc/</a:t>
            </a:r>
            <a:r>
              <a:rPr lang="en-US" altLang="zh-CN" dirty="0" err="1" smtClean="0"/>
              <a:t>crontab</a:t>
            </a:r>
            <a:endParaRPr lang="en-US" altLang="zh-CN" dirty="0" smtClean="0"/>
          </a:p>
          <a:p>
            <a:pPr lvl="1">
              <a:buNone/>
            </a:pPr>
            <a:r>
              <a:rPr lang="en-US" altLang="zh-CN" sz="2400" dirty="0" smtClean="0">
                <a:solidFill>
                  <a:schemeClr val="accent6">
                    <a:lumMod val="75000"/>
                  </a:schemeClr>
                </a:solidFill>
              </a:rPr>
              <a:t>0 */2 * * * </a:t>
            </a:r>
            <a:r>
              <a:rPr lang="en-US" altLang="zh-CN" sz="2400" dirty="0" err="1" smtClean="0">
                <a:solidFill>
                  <a:schemeClr val="accent6">
                    <a:lumMod val="75000"/>
                  </a:schemeClr>
                </a:solidFill>
              </a:rPr>
              <a:t>netstat</a:t>
            </a:r>
            <a:r>
              <a:rPr lang="en-US" altLang="zh-CN" sz="2400" dirty="0" smtClean="0">
                <a:solidFill>
                  <a:schemeClr val="accent6">
                    <a:lumMod val="75000"/>
                  </a:schemeClr>
                </a:solidFill>
              </a:rPr>
              <a:t> -a | mail osmond@mydomain.com</a:t>
            </a:r>
            <a:endParaRPr lang="zh-CN" altLang="zh-CN" sz="2400" dirty="0" smtClean="0">
              <a:solidFill>
                <a:schemeClr val="accent6">
                  <a:lumMod val="75000"/>
                </a:schemeClr>
              </a:solidFill>
            </a:endParaRPr>
          </a:p>
          <a:p>
            <a:pPr lvl="1">
              <a:buNone/>
            </a:pPr>
            <a:r>
              <a:rPr lang="en-US" altLang="zh-CN" sz="2400" dirty="0" smtClean="0">
                <a:solidFill>
                  <a:schemeClr val="accent6">
                    <a:lumMod val="75000"/>
                  </a:schemeClr>
                </a:solidFill>
              </a:rPr>
              <a:t>0 2 * * 0 root du -</a:t>
            </a:r>
            <a:r>
              <a:rPr lang="en-US" altLang="zh-CN" sz="2400" dirty="0" err="1" smtClean="0">
                <a:solidFill>
                  <a:schemeClr val="accent6">
                    <a:lumMod val="75000"/>
                  </a:schemeClr>
                </a:solidFill>
              </a:rPr>
              <a:t>sh</a:t>
            </a:r>
            <a:r>
              <a:rPr lang="en-US" altLang="zh-CN" sz="2400" dirty="0" smtClean="0">
                <a:solidFill>
                  <a:schemeClr val="accent6">
                    <a:lumMod val="75000"/>
                  </a:schemeClr>
                </a:solidFill>
              </a:rPr>
              <a:t> /home/* | sort -nr | head -10</a:t>
            </a:r>
          </a:p>
          <a:p>
            <a:pPr lvl="1">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smtClean="0"/>
              <a:t>/etc/</a:t>
            </a:r>
            <a:r>
              <a:rPr lang="en-US" altLang="zh-CN" dirty="0" err="1" smtClean="0"/>
              <a:t>cron.d</a:t>
            </a:r>
            <a:r>
              <a:rPr lang="en-US" altLang="zh-CN" dirty="0" smtClean="0"/>
              <a:t>/</a:t>
            </a:r>
            <a:r>
              <a:rPr lang="zh-CN" altLang="en-US" dirty="0" smtClean="0"/>
              <a:t>目录下</a:t>
            </a:r>
            <a:r>
              <a:rPr lang="en-US" altLang="zh-CN" dirty="0" smtClean="0"/>
              <a:t/>
            </a:r>
            <a:br>
              <a:rPr lang="en-US" altLang="zh-CN" dirty="0" smtClean="0"/>
            </a:br>
            <a:r>
              <a:rPr lang="zh-CN" altLang="en-US" dirty="0" smtClean="0"/>
              <a:t>的</a:t>
            </a:r>
            <a:r>
              <a:rPr lang="zh-CN" altLang="zh-CN" dirty="0" smtClean="0"/>
              <a:t>文件安排计划任务</a:t>
            </a:r>
            <a:endParaRPr lang="zh-CN" altLang="en-US" dirty="0"/>
          </a:p>
        </p:txBody>
      </p:sp>
      <p:sp>
        <p:nvSpPr>
          <p:cNvPr id="3" name="内容占位符 2"/>
          <p:cNvSpPr>
            <a:spLocks noGrp="1"/>
          </p:cNvSpPr>
          <p:nvPr>
            <p:ph idx="1"/>
          </p:nvPr>
        </p:nvSpPr>
        <p:spPr/>
        <p:txBody>
          <a:bodyPr/>
          <a:lstStyle/>
          <a:p>
            <a:r>
              <a:rPr lang="zh-CN" altLang="en-US" sz="2800" dirty="0" smtClean="0"/>
              <a:t>例如：</a:t>
            </a:r>
            <a:r>
              <a:rPr lang="zh-CN" altLang="zh-CN" sz="2800" dirty="0" smtClean="0"/>
              <a:t>创建</a:t>
            </a:r>
            <a:r>
              <a:rPr lang="en-US" altLang="zh-CN" sz="2800" dirty="0" smtClean="0"/>
              <a:t>/etc/</a:t>
            </a:r>
            <a:r>
              <a:rPr lang="en-US" altLang="zh-CN" sz="2800" dirty="0" err="1" smtClean="0"/>
              <a:t>cron.d</a:t>
            </a:r>
            <a:r>
              <a:rPr lang="en-US" altLang="zh-CN" sz="2800" dirty="0" smtClean="0"/>
              <a:t>/</a:t>
            </a:r>
            <a:r>
              <a:rPr lang="en-US" altLang="zh-CN" sz="2800" dirty="0" err="1" smtClean="0"/>
              <a:t>ddns</a:t>
            </a:r>
            <a:r>
              <a:rPr lang="en-US" altLang="zh-CN" sz="2800" dirty="0" smtClean="0"/>
              <a:t>-update</a:t>
            </a:r>
            <a:r>
              <a:rPr lang="zh-CN" altLang="zh-CN" sz="2800" dirty="0" smtClean="0"/>
              <a:t>文件</a:t>
            </a:r>
            <a:endParaRPr lang="en-US" altLang="zh-CN" sz="2800" dirty="0" smtClean="0"/>
          </a:p>
          <a:p>
            <a:endParaRPr lang="en-US" altLang="zh-CN" sz="2800" dirty="0" smtClean="0"/>
          </a:p>
          <a:p>
            <a:pPr lvl="1">
              <a:buNone/>
            </a:pPr>
            <a:r>
              <a:rPr lang="en-US" altLang="zh-CN" sz="2400" dirty="0" smtClean="0"/>
              <a:t>*/5 * * * * root /</a:t>
            </a:r>
            <a:r>
              <a:rPr lang="en-US" altLang="zh-CN" sz="2400" dirty="0" err="1" smtClean="0"/>
              <a:t>usr</a:t>
            </a:r>
            <a:r>
              <a:rPr lang="en-US" altLang="zh-CN" sz="2400" dirty="0" smtClean="0"/>
              <a:t>/bin/</a:t>
            </a:r>
            <a:r>
              <a:rPr lang="en-US" altLang="zh-CN" sz="2400" dirty="0" err="1" smtClean="0"/>
              <a:t>wget</a:t>
            </a:r>
            <a:r>
              <a:rPr lang="en-US" altLang="zh-CN" sz="2400" dirty="0" smtClean="0"/>
              <a:t> -O /dev/null </a:t>
            </a:r>
          </a:p>
          <a:p>
            <a:pPr lvl="1">
              <a:buNone/>
            </a:pPr>
            <a:r>
              <a:rPr lang="en-US" altLang="zh-CN" sz="2400" dirty="0" smtClean="0"/>
              <a:t>--http-user=</a:t>
            </a:r>
            <a:r>
              <a:rPr lang="en-US" altLang="zh-CN" sz="2400" b="1" dirty="0" smtClean="0"/>
              <a:t>YOURNAME</a:t>
            </a:r>
            <a:r>
              <a:rPr lang="en-US" altLang="zh-CN" sz="2400" dirty="0" smtClean="0"/>
              <a:t> </a:t>
            </a:r>
          </a:p>
          <a:p>
            <a:pPr lvl="1">
              <a:buNone/>
            </a:pPr>
            <a:r>
              <a:rPr lang="en-US" altLang="zh-CN" sz="2400" dirty="0" smtClean="0"/>
              <a:t>--http-</a:t>
            </a:r>
            <a:r>
              <a:rPr lang="en-US" altLang="zh-CN" sz="2400" dirty="0" err="1" smtClean="0"/>
              <a:t>passwd</a:t>
            </a:r>
            <a:r>
              <a:rPr lang="en-US" altLang="zh-CN" sz="2400" dirty="0" smtClean="0"/>
              <a:t>=</a:t>
            </a:r>
            <a:r>
              <a:rPr lang="en-US" altLang="zh-CN" sz="2400" b="1" dirty="0" smtClean="0"/>
              <a:t>YOURPASSWORD</a:t>
            </a:r>
            <a:r>
              <a:rPr lang="en-US" altLang="zh-CN" sz="2400" dirty="0" smtClean="0"/>
              <a:t> </a:t>
            </a:r>
          </a:p>
          <a:p>
            <a:pPr lvl="1">
              <a:buNone/>
            </a:pPr>
            <a:r>
              <a:rPr lang="en-US" altLang="zh-CN" sz="2400" dirty="0" smtClean="0"/>
              <a:t>http://www.3322.org/dyndns/ </a:t>
            </a:r>
            <a:r>
              <a:rPr lang="en-US" altLang="zh-CN" sz="2400" dirty="0" err="1" smtClean="0"/>
              <a:t>update?system</a:t>
            </a:r>
            <a:r>
              <a:rPr lang="en-US" altLang="zh-CN" sz="2400" dirty="0" smtClean="0"/>
              <a:t>=</a:t>
            </a:r>
            <a:r>
              <a:rPr lang="en-US" altLang="zh-CN" sz="2400" dirty="0" err="1" smtClean="0"/>
              <a:t>dyndns</a:t>
            </a:r>
            <a:r>
              <a:rPr lang="en-US" altLang="zh-CN" sz="2400" dirty="0" smtClean="0"/>
              <a:t>&amp; hostname=</a:t>
            </a:r>
            <a:r>
              <a:rPr lang="en-US" altLang="zh-CN" sz="2400" b="1" dirty="0" smtClean="0"/>
              <a:t>YOURHOSTNAME</a:t>
            </a:r>
            <a:r>
              <a:rPr lang="en-US" altLang="zh-CN" sz="2400" dirty="0" smtClean="0"/>
              <a:t>.f3322.org"</a:t>
            </a:r>
            <a:endParaRPr lang="zh-CN" altLang="zh-CN" sz="2400" dirty="0" smtClean="0"/>
          </a:p>
          <a:p>
            <a:pPr lvl="1"/>
            <a:endParaRPr lang="zh-CN" altLang="zh-CN" sz="2400"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smtClean="0"/>
              <a:t>直接编写任务脚本</a:t>
            </a:r>
            <a:r>
              <a:rPr lang="en-US" altLang="zh-CN" sz="4000" dirty="0" smtClean="0"/>
              <a:t/>
            </a:r>
            <a:br>
              <a:rPr lang="en-US" altLang="zh-CN" sz="4000" dirty="0" smtClean="0"/>
            </a:br>
            <a:r>
              <a:rPr lang="zh-CN" altLang="zh-CN" sz="4000" dirty="0" smtClean="0"/>
              <a:t>安排计划任务</a:t>
            </a:r>
            <a:endParaRPr lang="zh-CN" altLang="en-US" sz="4000" dirty="0"/>
          </a:p>
        </p:txBody>
      </p:sp>
      <p:sp>
        <p:nvSpPr>
          <p:cNvPr id="3" name="内容占位符 2"/>
          <p:cNvSpPr>
            <a:spLocks noGrp="1"/>
          </p:cNvSpPr>
          <p:nvPr>
            <p:ph idx="1"/>
          </p:nvPr>
        </p:nvSpPr>
        <p:spPr/>
        <p:txBody>
          <a:bodyPr/>
          <a:lstStyle/>
          <a:p>
            <a:r>
              <a:rPr lang="zh-CN" altLang="en-US" sz="3200" dirty="0" smtClean="0"/>
              <a:t>直接编写目录下的脚本安排计划任务</a:t>
            </a:r>
            <a:endParaRPr lang="en-US" altLang="zh-CN" sz="3200" dirty="0" smtClean="0"/>
          </a:p>
          <a:p>
            <a:pPr lvl="1"/>
            <a:r>
              <a:rPr lang="en-US" altLang="zh-CN" sz="2800" dirty="0" smtClean="0"/>
              <a:t>/etc/</a:t>
            </a:r>
            <a:r>
              <a:rPr lang="en-US" altLang="zh-CN" sz="2800" dirty="0" err="1" smtClean="0"/>
              <a:t>cron</a:t>
            </a:r>
            <a:r>
              <a:rPr lang="en-US" altLang="zh-CN" sz="2800" dirty="0" smtClean="0"/>
              <a:t>.{</a:t>
            </a:r>
            <a:r>
              <a:rPr lang="en-US" altLang="zh-CN" sz="2800" dirty="0" err="1" smtClean="0"/>
              <a:t>hourly,daily,weekly,monthly</a:t>
            </a:r>
            <a:r>
              <a:rPr lang="en-US" altLang="zh-CN" sz="2800" dirty="0" smtClean="0"/>
              <a:t>}</a:t>
            </a:r>
            <a:endParaRPr lang="en-US" altLang="zh-CN" dirty="0" smtClean="0"/>
          </a:p>
          <a:p>
            <a:r>
              <a:rPr lang="zh-CN" altLang="en-US" dirty="0" smtClean="0"/>
              <a:t>例如</a:t>
            </a:r>
            <a:endParaRPr lang="en-US" altLang="zh-CN" dirty="0" smtClean="0"/>
          </a:p>
          <a:p>
            <a:pPr lvl="1"/>
            <a:r>
              <a:rPr lang="en-US" altLang="zh-CN" dirty="0" smtClean="0"/>
              <a:t># vi /etc/</a:t>
            </a:r>
            <a:r>
              <a:rPr lang="en-US" altLang="zh-CN" dirty="0" err="1" smtClean="0"/>
              <a:t>cron.daily</a:t>
            </a:r>
            <a:r>
              <a:rPr lang="en-US" altLang="zh-CN" dirty="0" smtClean="0"/>
              <a:t>/cleanup-backups</a:t>
            </a:r>
          </a:p>
          <a:p>
            <a:pPr lvl="1">
              <a:buNone/>
            </a:pPr>
            <a:r>
              <a:rPr lang="en-US" altLang="zh-CN" sz="2800" b="1" dirty="0" smtClean="0">
                <a:solidFill>
                  <a:schemeClr val="accent6">
                    <a:lumMod val="75000"/>
                  </a:schemeClr>
                </a:solidFill>
              </a:rPr>
              <a:t>   find /backup -</a:t>
            </a:r>
            <a:r>
              <a:rPr lang="en-US" altLang="zh-CN" sz="2800" b="1" dirty="0" err="1" smtClean="0">
                <a:solidFill>
                  <a:schemeClr val="accent6">
                    <a:lumMod val="75000"/>
                  </a:schemeClr>
                </a:solidFill>
              </a:rPr>
              <a:t>mtime</a:t>
            </a:r>
            <a:r>
              <a:rPr lang="en-US" altLang="zh-CN" sz="2800" b="1" dirty="0" smtClean="0">
                <a:solidFill>
                  <a:schemeClr val="accent6">
                    <a:lumMod val="75000"/>
                  </a:schemeClr>
                </a:solidFill>
              </a:rPr>
              <a:t> +60 ! -name </a:t>
            </a:r>
            <a:r>
              <a:rPr lang="en-US" altLang="zh-CN" sz="2800" b="1" dirty="0" err="1" smtClean="0">
                <a:solidFill>
                  <a:schemeClr val="accent6">
                    <a:lumMod val="75000"/>
                  </a:schemeClr>
                </a:solidFill>
              </a:rPr>
              <a:t>lost+found</a:t>
            </a:r>
            <a:r>
              <a:rPr lang="en-US" altLang="zh-CN" sz="2800" b="1" dirty="0" smtClean="0">
                <a:solidFill>
                  <a:schemeClr val="accent6">
                    <a:lumMod val="75000"/>
                  </a:schemeClr>
                </a:solidFill>
              </a:rPr>
              <a:t> -exec /bin/</a:t>
            </a:r>
            <a:r>
              <a:rPr lang="en-US" altLang="zh-CN" sz="2800" b="1" dirty="0" err="1" smtClean="0">
                <a:solidFill>
                  <a:schemeClr val="accent6">
                    <a:lumMod val="75000"/>
                  </a:schemeClr>
                </a:solidFill>
              </a:rPr>
              <a:t>rm</a:t>
            </a:r>
            <a:r>
              <a:rPr lang="en-US" altLang="zh-CN" sz="2800" b="1" dirty="0" smtClean="0">
                <a:solidFill>
                  <a:schemeClr val="accent6">
                    <a:lumMod val="75000"/>
                  </a:schemeClr>
                </a:solidFill>
              </a:rPr>
              <a:t> –</a:t>
            </a:r>
            <a:r>
              <a:rPr lang="en-US" altLang="zh-CN" sz="2800" b="1" dirty="0" err="1" smtClean="0">
                <a:solidFill>
                  <a:schemeClr val="accent6">
                    <a:lumMod val="75000"/>
                  </a:schemeClr>
                </a:solidFill>
              </a:rPr>
              <a:t>rf</a:t>
            </a:r>
            <a:r>
              <a:rPr lang="en-US" altLang="zh-CN" sz="2800" b="1" dirty="0" smtClean="0">
                <a:solidFill>
                  <a:schemeClr val="accent6">
                    <a:lumMod val="75000"/>
                  </a:schemeClr>
                </a:solidFill>
              </a:rPr>
              <a:t> {} \;</a:t>
            </a:r>
            <a:endParaRPr lang="en-US" altLang="zh-CN" b="1" dirty="0" smtClean="0">
              <a:solidFill>
                <a:schemeClr val="accent6">
                  <a:lumMod val="75000"/>
                </a:schemeClr>
              </a:solidFill>
            </a:endParaRPr>
          </a:p>
          <a:p>
            <a:pPr lvl="1"/>
            <a:r>
              <a:rPr lang="en-US" altLang="zh-CN" dirty="0" smtClean="0"/>
              <a:t># </a:t>
            </a:r>
            <a:r>
              <a:rPr lang="en-US" altLang="zh-CN" dirty="0" err="1" smtClean="0"/>
              <a:t>chmod</a:t>
            </a:r>
            <a:r>
              <a:rPr lang="en-US" altLang="zh-CN" dirty="0" smtClean="0"/>
              <a:t> +x /etc/</a:t>
            </a:r>
            <a:r>
              <a:rPr lang="en-US" altLang="zh-CN" dirty="0" err="1" smtClean="0"/>
              <a:t>cron.daily</a:t>
            </a:r>
            <a:r>
              <a:rPr lang="en-US" altLang="zh-CN" dirty="0" smtClean="0"/>
              <a:t>/cleanup-backups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err="1" smtClean="0"/>
              <a:t>crontab</a:t>
            </a:r>
            <a:r>
              <a:rPr lang="zh-CN" altLang="zh-CN" dirty="0" smtClean="0"/>
              <a:t>命令</a:t>
            </a:r>
            <a:r>
              <a:rPr lang="en-US" altLang="zh-CN" dirty="0" smtClean="0"/>
              <a:t/>
            </a:r>
            <a:br>
              <a:rPr lang="en-US" altLang="zh-CN" dirty="0" smtClean="0"/>
            </a:br>
            <a:r>
              <a:rPr lang="zh-CN" altLang="zh-CN" dirty="0" smtClean="0"/>
              <a:t>安排用户自己的</a:t>
            </a:r>
            <a:r>
              <a:rPr lang="en-US" altLang="zh-CN" dirty="0" err="1" smtClean="0"/>
              <a:t>cron</a:t>
            </a:r>
            <a:r>
              <a:rPr lang="zh-CN" altLang="zh-CN" dirty="0" smtClean="0"/>
              <a:t>任务</a:t>
            </a:r>
            <a:r>
              <a:rPr lang="zh-CN" altLang="en-US" b="1" dirty="0" smtClean="0"/>
              <a:t/>
            </a:r>
            <a:br>
              <a:rPr lang="zh-CN" altLang="en-US" b="1" dirty="0" smtClean="0"/>
            </a:br>
            <a:endParaRPr lang="zh-CN" altLang="en-US" dirty="0"/>
          </a:p>
        </p:txBody>
      </p:sp>
      <p:sp>
        <p:nvSpPr>
          <p:cNvPr id="3" name="内容占位符 2"/>
          <p:cNvSpPr>
            <a:spLocks noGrp="1"/>
          </p:cNvSpPr>
          <p:nvPr>
            <p:ph idx="1"/>
          </p:nvPr>
        </p:nvSpPr>
        <p:spPr>
          <a:xfrm>
            <a:off x="457200" y="1412776"/>
            <a:ext cx="8363272" cy="4718149"/>
          </a:xfrm>
        </p:spPr>
        <p:txBody>
          <a:bodyPr/>
          <a:lstStyle/>
          <a:p>
            <a:r>
              <a:rPr lang="en-US" altLang="zh-CN" dirty="0" err="1" smtClean="0"/>
              <a:t>crontab</a:t>
            </a:r>
            <a:r>
              <a:rPr lang="zh-CN" altLang="en-US" dirty="0" smtClean="0"/>
              <a:t>命令功能</a:t>
            </a:r>
            <a:endParaRPr lang="en-US" altLang="zh-CN" dirty="0" smtClean="0"/>
          </a:p>
          <a:p>
            <a:pPr lvl="1"/>
            <a:r>
              <a:rPr lang="zh-CN" altLang="en-US" dirty="0" smtClean="0"/>
              <a:t>用于生成</a:t>
            </a:r>
            <a:r>
              <a:rPr lang="en-US" altLang="zh-CN" dirty="0" err="1" smtClean="0"/>
              <a:t>cron</a:t>
            </a:r>
            <a:r>
              <a:rPr lang="zh-CN" altLang="en-US" dirty="0" smtClean="0"/>
              <a:t>进程所需要的用户</a:t>
            </a:r>
            <a:r>
              <a:rPr lang="en-US" altLang="zh-CN" dirty="0" err="1" smtClean="0"/>
              <a:t>crontab</a:t>
            </a:r>
            <a:r>
              <a:rPr lang="zh-CN" altLang="en-US" dirty="0" smtClean="0"/>
              <a:t>文件</a:t>
            </a:r>
          </a:p>
          <a:p>
            <a:r>
              <a:rPr lang="en-US" altLang="zh-CN" dirty="0" err="1" smtClean="0"/>
              <a:t>crontab</a:t>
            </a:r>
            <a:r>
              <a:rPr lang="zh-CN" altLang="en-US" dirty="0" smtClean="0"/>
              <a:t>命令格式 </a:t>
            </a:r>
          </a:p>
          <a:p>
            <a:pPr lvl="1">
              <a:buNone/>
            </a:pPr>
            <a:r>
              <a:rPr lang="en-US" altLang="zh-CN" dirty="0" err="1" smtClean="0">
                <a:solidFill>
                  <a:srgbClr val="002060"/>
                </a:solidFill>
              </a:rPr>
              <a:t>crontab</a:t>
            </a:r>
            <a:r>
              <a:rPr lang="en-US" altLang="zh-CN" dirty="0" smtClean="0">
                <a:solidFill>
                  <a:srgbClr val="002060"/>
                </a:solidFill>
              </a:rPr>
              <a:t> [-u user] file</a:t>
            </a:r>
          </a:p>
          <a:p>
            <a:pPr lvl="1">
              <a:buNone/>
            </a:pPr>
            <a:r>
              <a:rPr lang="en-US" altLang="zh-CN" dirty="0" err="1" smtClean="0">
                <a:solidFill>
                  <a:srgbClr val="002060"/>
                </a:solidFill>
              </a:rPr>
              <a:t>crontab</a:t>
            </a:r>
            <a:r>
              <a:rPr lang="en-US" altLang="zh-CN" dirty="0" smtClean="0">
                <a:solidFill>
                  <a:srgbClr val="002060"/>
                </a:solidFill>
              </a:rPr>
              <a:t> [-u user] {-l|-r|-e} </a:t>
            </a:r>
          </a:p>
          <a:p>
            <a:pPr lvl="1"/>
            <a:r>
              <a:rPr lang="en-US" altLang="zh-CN" sz="2400" dirty="0" smtClean="0"/>
              <a:t>-l</a:t>
            </a:r>
            <a:r>
              <a:rPr lang="zh-CN" altLang="en-US" sz="2400" dirty="0" smtClean="0"/>
              <a:t>	   在标准输出上显示当前的</a:t>
            </a:r>
            <a:r>
              <a:rPr lang="en-US" altLang="zh-CN" sz="2400" dirty="0" err="1" smtClean="0"/>
              <a:t>crontab</a:t>
            </a:r>
            <a:endParaRPr lang="zh-CN" altLang="en-US" sz="2400" dirty="0" smtClean="0"/>
          </a:p>
          <a:p>
            <a:pPr lvl="1"/>
            <a:r>
              <a:rPr lang="en-US" altLang="zh-CN" sz="2400" dirty="0" smtClean="0"/>
              <a:t>-r	   </a:t>
            </a:r>
            <a:r>
              <a:rPr lang="zh-CN" altLang="en-US" sz="2400" dirty="0" smtClean="0"/>
              <a:t>删除当前的</a:t>
            </a:r>
            <a:r>
              <a:rPr lang="en-US" altLang="zh-CN" sz="2400" dirty="0" err="1" smtClean="0"/>
              <a:t>crontab</a:t>
            </a:r>
            <a:endParaRPr lang="en-US" altLang="zh-CN" sz="2400" dirty="0" smtClean="0"/>
          </a:p>
          <a:p>
            <a:pPr lvl="1"/>
            <a:r>
              <a:rPr lang="en-US" altLang="zh-CN" sz="2400" dirty="0" smtClean="0"/>
              <a:t>-e  </a:t>
            </a:r>
            <a:r>
              <a:rPr lang="zh-CN" altLang="en-US" sz="2400" dirty="0" smtClean="0"/>
              <a:t>使用编辑器编辑当前的</a:t>
            </a:r>
            <a:r>
              <a:rPr lang="en-US" altLang="zh-CN" sz="2400" dirty="0" err="1" smtClean="0"/>
              <a:t>crontab</a:t>
            </a:r>
            <a:r>
              <a:rPr lang="zh-CN" altLang="en-US" sz="2400" dirty="0" smtClean="0"/>
              <a:t>文件</a:t>
            </a:r>
            <a:endParaRPr lang="en-US" altLang="zh-CN" sz="2400" dirty="0" smtClean="0"/>
          </a:p>
          <a:p>
            <a:pPr lvl="1"/>
            <a:r>
              <a:rPr lang="zh-CN" altLang="en-US" sz="2400" dirty="0" smtClean="0"/>
              <a:t>当结束编辑离开时，将自动安装</a:t>
            </a:r>
            <a:r>
              <a:rPr lang="en-US" altLang="zh-CN" sz="2400" dirty="0" smtClean="0"/>
              <a:t>/</a:t>
            </a:r>
            <a:r>
              <a:rPr lang="en-US" altLang="zh-CN" sz="2400" dirty="0" err="1" smtClean="0"/>
              <a:t>var</a:t>
            </a:r>
            <a:r>
              <a:rPr lang="en-US" altLang="zh-CN" sz="2400" dirty="0" smtClean="0"/>
              <a:t>/spool/</a:t>
            </a:r>
            <a:r>
              <a:rPr lang="en-US" altLang="zh-CN" sz="2400" dirty="0" err="1" smtClean="0"/>
              <a:t>cron</a:t>
            </a:r>
            <a:r>
              <a:rPr lang="zh-CN" altLang="zh-CN" sz="2400" dirty="0" smtClean="0"/>
              <a:t>目录下</a:t>
            </a:r>
            <a:endParaRPr lang="zh-CN" altLang="en-US" sz="2400" dirty="0" smtClean="0"/>
          </a:p>
          <a:p>
            <a:r>
              <a:rPr lang="zh-CN" altLang="en-US" dirty="0" smtClean="0">
                <a:solidFill>
                  <a:srgbClr val="002060"/>
                </a:solidFill>
              </a:rPr>
              <a:t>任何被允许的用户都可以使用</a:t>
            </a:r>
            <a:r>
              <a:rPr lang="en-US" altLang="zh-CN" dirty="0" err="1" smtClean="0">
                <a:solidFill>
                  <a:srgbClr val="002060"/>
                </a:solidFill>
              </a:rPr>
              <a:t>crontab</a:t>
            </a:r>
            <a:r>
              <a:rPr lang="zh-CN" altLang="en-US" dirty="0" smtClean="0">
                <a:solidFill>
                  <a:srgbClr val="002060"/>
                </a:solidFill>
              </a:rPr>
              <a:t>安排任务</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p:txBody>
          <a:bodyPr/>
          <a:lstStyle/>
          <a:p>
            <a:r>
              <a:rPr lang="zh-CN" altLang="en-US" dirty="0" smtClean="0"/>
              <a:t>理解并管理守护进程</a:t>
            </a:r>
            <a:endParaRPr lang="en-US" altLang="zh-CN" dirty="0" smtClean="0"/>
          </a:p>
          <a:p>
            <a:r>
              <a:rPr lang="zh-CN" altLang="en-US" dirty="0" smtClean="0"/>
              <a:t>掌握周期性任务的设置方法</a:t>
            </a:r>
            <a:endParaRPr lang="en-US" altLang="zh-CN" dirty="0" smtClean="0"/>
          </a:p>
          <a:p>
            <a:r>
              <a:rPr lang="zh-CN" altLang="en-US" dirty="0" smtClean="0"/>
              <a:t>掌握日志系统的配置</a:t>
            </a:r>
            <a:endParaRPr lang="en-US" altLang="zh-CN" dirty="0" smtClean="0"/>
          </a:p>
          <a:p>
            <a:r>
              <a:rPr lang="zh-CN" altLang="en-US" dirty="0" smtClean="0"/>
              <a:t>查看系统日志</a:t>
            </a:r>
            <a:endParaRPr lang="en-US" altLang="zh-CN" dirty="0" smtClean="0"/>
          </a:p>
          <a:p>
            <a:r>
              <a:rPr lang="zh-CN" altLang="en-US" dirty="0"/>
              <a:t>理解</a:t>
            </a:r>
            <a:r>
              <a:rPr lang="en-US" altLang="zh-CN" dirty="0"/>
              <a:t>SSH</a:t>
            </a:r>
            <a:r>
              <a:rPr lang="zh-CN" altLang="zh-CN" dirty="0"/>
              <a:t>协议体系结构</a:t>
            </a:r>
            <a:endParaRPr lang="en-US" altLang="zh-CN" dirty="0"/>
          </a:p>
          <a:p>
            <a:r>
              <a:rPr lang="zh-CN" altLang="en-US" dirty="0"/>
              <a:t>理解</a:t>
            </a:r>
            <a:r>
              <a:rPr lang="en-US" altLang="zh-CN" dirty="0"/>
              <a:t>SSH</a:t>
            </a:r>
            <a:r>
              <a:rPr lang="zh-CN" altLang="zh-CN" dirty="0"/>
              <a:t>基于主机</a:t>
            </a:r>
            <a:r>
              <a:rPr lang="zh-CN" altLang="en-US" dirty="0"/>
              <a:t>和用户</a:t>
            </a:r>
            <a:r>
              <a:rPr lang="zh-CN" altLang="zh-CN" dirty="0"/>
              <a:t>的安全验证</a:t>
            </a:r>
            <a:endParaRPr lang="en-US" altLang="zh-CN" dirty="0"/>
          </a:p>
          <a:p>
            <a:r>
              <a:rPr lang="zh-CN" altLang="en-US" dirty="0"/>
              <a:t>掌握</a:t>
            </a:r>
            <a:r>
              <a:rPr lang="en-US" altLang="zh-CN" dirty="0" err="1"/>
              <a:t>OpenSSH</a:t>
            </a:r>
            <a:r>
              <a:rPr lang="zh-CN" altLang="zh-CN" dirty="0"/>
              <a:t>服务</a:t>
            </a:r>
            <a:r>
              <a:rPr lang="zh-CN" altLang="en-US" dirty="0"/>
              <a:t>的</a:t>
            </a:r>
            <a:r>
              <a:rPr lang="zh-CN" altLang="zh-CN" dirty="0"/>
              <a:t>配置</a:t>
            </a:r>
            <a:endParaRPr lang="en-US" altLang="zh-CN" dirty="0"/>
          </a:p>
          <a:p>
            <a:r>
              <a:rPr lang="zh-CN" altLang="en-US" dirty="0"/>
              <a:t>掌握</a:t>
            </a:r>
            <a:r>
              <a:rPr lang="en-US" altLang="zh-CN" dirty="0" err="1"/>
              <a:t>OpenSSH</a:t>
            </a:r>
            <a:r>
              <a:rPr lang="zh-CN" altLang="zh-CN" dirty="0"/>
              <a:t>的用户</a:t>
            </a:r>
            <a:r>
              <a:rPr lang="zh-CN" altLang="zh-CN" dirty="0" smtClean="0"/>
              <a:t>密钥管理</a:t>
            </a:r>
            <a:endParaRPr lang="en-US" altLang="zh-CN" dirty="0" smtClean="0"/>
          </a:p>
          <a:p>
            <a:endParaRPr lang="zh-CN" altLang="en-US"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cron</a:t>
            </a:r>
            <a:r>
              <a:rPr lang="zh-CN" altLang="en-US" dirty="0" smtClean="0"/>
              <a:t>的使用举例</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使用命令</a:t>
            </a:r>
            <a:r>
              <a:rPr lang="en-US" altLang="zh-CN" b="1" dirty="0" err="1" smtClean="0"/>
              <a:t>crontab</a:t>
            </a:r>
            <a:r>
              <a:rPr lang="en-US" altLang="zh-CN" b="1" dirty="0" smtClean="0"/>
              <a:t> -e</a:t>
            </a:r>
            <a:r>
              <a:rPr lang="zh-CN" altLang="en-US" dirty="0" smtClean="0"/>
              <a:t>加载任务</a:t>
            </a:r>
          </a:p>
          <a:p>
            <a:pPr lvl="1"/>
            <a:r>
              <a:rPr lang="zh-CN" altLang="en-US" dirty="0" smtClean="0"/>
              <a:t>在编辑器中编辑</a:t>
            </a:r>
          </a:p>
          <a:p>
            <a:pPr lvl="1">
              <a:buNone/>
            </a:pPr>
            <a:r>
              <a:rPr lang="en-US" altLang="zh-CN" sz="2800" dirty="0" smtClean="0">
                <a:solidFill>
                  <a:schemeClr val="accent6">
                    <a:lumMod val="75000"/>
                  </a:schemeClr>
                </a:solidFill>
              </a:rPr>
              <a:t>00 02 * * * </a:t>
            </a:r>
            <a:r>
              <a:rPr lang="en-US" altLang="zh-CN" sz="2800" dirty="0" err="1" smtClean="0">
                <a:solidFill>
                  <a:schemeClr val="accent6">
                    <a:lumMod val="75000"/>
                  </a:schemeClr>
                </a:solidFill>
              </a:rPr>
              <a:t>rm</a:t>
            </a:r>
            <a:r>
              <a:rPr lang="en-US" altLang="zh-CN" sz="2800" dirty="0" smtClean="0">
                <a:solidFill>
                  <a:schemeClr val="accent6">
                    <a:lumMod val="75000"/>
                  </a:schemeClr>
                </a:solidFill>
              </a:rPr>
              <a:t> -</a:t>
            </a:r>
            <a:r>
              <a:rPr lang="en-US" altLang="zh-CN" sz="2800" dirty="0" err="1" smtClean="0">
                <a:solidFill>
                  <a:schemeClr val="accent6">
                    <a:lumMod val="75000"/>
                  </a:schemeClr>
                </a:solidFill>
              </a:rPr>
              <a:t>rf</a:t>
            </a:r>
            <a:r>
              <a:rPr lang="en-US" altLang="zh-CN" sz="2800" dirty="0" smtClean="0">
                <a:solidFill>
                  <a:schemeClr val="accent6">
                    <a:lumMod val="75000"/>
                  </a:schemeClr>
                </a:solidFill>
              </a:rPr>
              <a:t>  ~/temp/*</a:t>
            </a:r>
            <a:endParaRPr lang="zh-CN" altLang="zh-CN" sz="2800" dirty="0" smtClean="0">
              <a:solidFill>
                <a:schemeClr val="accent6">
                  <a:lumMod val="75000"/>
                </a:schemeClr>
              </a:solidFill>
            </a:endParaRPr>
          </a:p>
          <a:p>
            <a:pPr lvl="1"/>
            <a:r>
              <a:rPr lang="zh-CN" altLang="en-US" dirty="0" smtClean="0"/>
              <a:t>存盘退出</a:t>
            </a:r>
          </a:p>
          <a:p>
            <a:r>
              <a:rPr lang="zh-CN" altLang="en-US" dirty="0" smtClean="0"/>
              <a:t>用户的</a:t>
            </a:r>
            <a:r>
              <a:rPr lang="en-US" altLang="zh-CN" dirty="0" err="1" smtClean="0"/>
              <a:t>cron</a:t>
            </a:r>
            <a:r>
              <a:rPr lang="zh-CN" altLang="en-US" dirty="0" smtClean="0"/>
              <a:t>任务加载以后</a:t>
            </a:r>
            <a:endParaRPr lang="en-US" altLang="zh-CN" dirty="0" smtClean="0"/>
          </a:p>
          <a:p>
            <a:pPr lvl="1"/>
            <a:r>
              <a:rPr lang="zh-CN" altLang="en-US" dirty="0" smtClean="0"/>
              <a:t>可以使用</a:t>
            </a:r>
            <a:r>
              <a:rPr lang="en-US" altLang="zh-CN" b="1" dirty="0" err="1" smtClean="0"/>
              <a:t>crontab</a:t>
            </a:r>
            <a:r>
              <a:rPr lang="en-US" altLang="zh-CN" b="1" dirty="0" smtClean="0"/>
              <a:t> -l</a:t>
            </a:r>
            <a:r>
              <a:rPr lang="zh-CN" altLang="en-US" dirty="0" smtClean="0"/>
              <a:t>命令查看</a:t>
            </a:r>
            <a:endParaRPr lang="en-US" altLang="zh-CN" dirty="0" smtClean="0"/>
          </a:p>
          <a:p>
            <a:pPr lvl="1"/>
            <a:r>
              <a:rPr lang="zh-CN" altLang="en-US" dirty="0" smtClean="0"/>
              <a:t>可以到</a:t>
            </a:r>
            <a:r>
              <a:rPr lang="en-US" altLang="zh-CN" dirty="0" smtClean="0"/>
              <a:t>/</a:t>
            </a:r>
            <a:r>
              <a:rPr lang="en-US" altLang="zh-CN" dirty="0" err="1" smtClean="0"/>
              <a:t>var</a:t>
            </a:r>
            <a:r>
              <a:rPr lang="en-US" altLang="zh-CN" dirty="0" smtClean="0"/>
              <a:t>/spool/</a:t>
            </a:r>
            <a:r>
              <a:rPr lang="en-US" altLang="zh-CN" dirty="0" err="1" smtClean="0"/>
              <a:t>cron</a:t>
            </a:r>
            <a:r>
              <a:rPr lang="zh-CN" altLang="en-US" dirty="0" smtClean="0"/>
              <a:t>目录确认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系统日常的</a:t>
            </a:r>
            <a:r>
              <a:rPr lang="en-US" altLang="zh-CN" dirty="0" err="1" smtClean="0"/>
              <a:t>cron</a:t>
            </a:r>
            <a:r>
              <a:rPr lang="zh-CN" altLang="en-US" dirty="0" smtClean="0"/>
              <a:t>任务</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US" altLang="zh-CN" dirty="0" err="1" smtClean="0"/>
              <a:t>tmpwatch</a:t>
            </a:r>
            <a:r>
              <a:rPr lang="en-US" altLang="zh-CN" dirty="0" smtClean="0"/>
              <a:t> </a:t>
            </a:r>
          </a:p>
          <a:p>
            <a:pPr lvl="1"/>
            <a:r>
              <a:rPr lang="zh-CN" altLang="en-US" dirty="0" smtClean="0"/>
              <a:t>清除指定目录中的文件，不让</a:t>
            </a:r>
            <a:r>
              <a:rPr lang="en-US" altLang="zh-CN" dirty="0" smtClean="0"/>
              <a:t>/</a:t>
            </a:r>
            <a:r>
              <a:rPr lang="en-US" altLang="zh-CN" dirty="0" err="1" smtClean="0"/>
              <a:t>tmp</a:t>
            </a:r>
            <a:r>
              <a:rPr lang="zh-CN" altLang="en-US" dirty="0" smtClean="0"/>
              <a:t>目录处于满状态 </a:t>
            </a:r>
          </a:p>
          <a:p>
            <a:r>
              <a:rPr lang="en-US" altLang="zh-CN" dirty="0" err="1" smtClean="0"/>
              <a:t>logrotate</a:t>
            </a:r>
            <a:r>
              <a:rPr lang="en-US" altLang="zh-CN" dirty="0" smtClean="0"/>
              <a:t> </a:t>
            </a:r>
          </a:p>
          <a:p>
            <a:pPr lvl="1"/>
            <a:r>
              <a:rPr lang="zh-CN" altLang="en-US" dirty="0" smtClean="0"/>
              <a:t>日志滚动，让日志文件不要变得太大 </a:t>
            </a:r>
          </a:p>
          <a:p>
            <a:pPr lvl="1"/>
            <a:r>
              <a:rPr lang="zh-CN" altLang="en-US" dirty="0" smtClean="0"/>
              <a:t>配置文件：</a:t>
            </a:r>
            <a:r>
              <a:rPr lang="en-US" altLang="zh-CN" dirty="0" smtClean="0"/>
              <a:t>/etc/</a:t>
            </a:r>
            <a:r>
              <a:rPr lang="en-US" altLang="zh-CN" dirty="0" err="1" smtClean="0"/>
              <a:t>logrotate.conf</a:t>
            </a:r>
            <a:r>
              <a:rPr lang="en-US" altLang="zh-CN" dirty="0" smtClean="0"/>
              <a:t> </a:t>
            </a:r>
          </a:p>
          <a:p>
            <a:r>
              <a:rPr lang="en-US" altLang="zh-CN" dirty="0" err="1" smtClean="0"/>
              <a:t>logwatch</a:t>
            </a:r>
            <a:r>
              <a:rPr lang="en-US" altLang="zh-CN" dirty="0" smtClean="0"/>
              <a:t> </a:t>
            </a:r>
          </a:p>
          <a:p>
            <a:pPr lvl="1"/>
            <a:r>
              <a:rPr lang="zh-CN" altLang="en-US" dirty="0" smtClean="0"/>
              <a:t>一个日志文件分析程序，提供系统活动摘要，报告可疑信息 </a:t>
            </a:r>
          </a:p>
          <a:p>
            <a:pPr lvl="1"/>
            <a:r>
              <a:rPr lang="zh-CN" altLang="en-US" dirty="0" smtClean="0"/>
              <a:t>配置文件：</a:t>
            </a:r>
            <a:r>
              <a:rPr lang="en-US" altLang="zh-CN" dirty="0" smtClean="0"/>
              <a:t>/etc/</a:t>
            </a:r>
            <a:r>
              <a:rPr lang="en-US" altLang="zh-CN" dirty="0" err="1" smtClean="0"/>
              <a:t>logwatch</a:t>
            </a:r>
            <a:r>
              <a:rPr lang="en-US" altLang="zh-CN" dirty="0" smtClean="0"/>
              <a:t>/conf/</a:t>
            </a:r>
            <a:r>
              <a:rPr lang="en-US" altLang="zh-CN" dirty="0" err="1" smtClean="0"/>
              <a:t>logwatch.conf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日志系统和系统日志</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32</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系统日志简介</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日志的用途</a:t>
            </a:r>
          </a:p>
          <a:p>
            <a:pPr lvl="1"/>
            <a:r>
              <a:rPr lang="zh-CN" altLang="en-US" dirty="0" smtClean="0"/>
              <a:t>系统审计、监测追踪和分析统计。</a:t>
            </a:r>
          </a:p>
          <a:p>
            <a:r>
              <a:rPr lang="zh-CN" altLang="en-US" dirty="0" smtClean="0"/>
              <a:t>日志的功能 </a:t>
            </a:r>
          </a:p>
          <a:p>
            <a:pPr lvl="1"/>
            <a:r>
              <a:rPr lang="zh-CN" altLang="en-US" dirty="0" smtClean="0"/>
              <a:t>用于记录系统、程序运行中发生的各种事件</a:t>
            </a:r>
          </a:p>
          <a:p>
            <a:pPr lvl="1"/>
            <a:r>
              <a:rPr lang="zh-CN" altLang="en-US" dirty="0" smtClean="0"/>
              <a:t>通过阅读日志，有助于诊断和解决系统故障</a:t>
            </a:r>
            <a:endParaRPr lang="en-US" altLang="zh-CN" dirty="0" smtClean="0"/>
          </a:p>
          <a:p>
            <a:pPr lvl="1"/>
            <a:r>
              <a:rPr lang="zh-CN" altLang="en-US" dirty="0" smtClean="0"/>
              <a:t>帮助系统管理员寻找攻击者留下的痕迹</a:t>
            </a:r>
            <a:endParaRPr lang="en-US" altLang="zh-CN" dirty="0" smtClean="0"/>
          </a:p>
          <a:p>
            <a:r>
              <a:rPr lang="zh-CN" altLang="en-US" dirty="0" smtClean="0"/>
              <a:t>日志的分类</a:t>
            </a:r>
            <a:endParaRPr lang="en-US" altLang="zh-CN" dirty="0" smtClean="0"/>
          </a:p>
          <a:p>
            <a:pPr lvl="1"/>
            <a:r>
              <a:rPr lang="zh-CN" altLang="en-US" dirty="0" smtClean="0"/>
              <a:t>文件日志：将日志记录到文件中</a:t>
            </a:r>
            <a:endParaRPr lang="en-US" altLang="zh-CN" dirty="0" smtClean="0"/>
          </a:p>
          <a:p>
            <a:pPr lvl="1"/>
            <a:r>
              <a:rPr lang="zh-CN" altLang="en-US" dirty="0" smtClean="0"/>
              <a:t>数据库日志：将日志记录关系数据库中</a:t>
            </a:r>
            <a:endParaRPr lang="en-US" altLang="zh-CN" dirty="0" smtClean="0"/>
          </a:p>
          <a:p>
            <a:pPr lvl="1"/>
            <a:r>
              <a:rPr lang="zh-CN" altLang="en-US" dirty="0" smtClean="0"/>
              <a:t>管道日志：将日志通过管道传递给应用程序处理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日志系统简介</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日志系统</a:t>
            </a:r>
            <a:endParaRPr lang="en-US" altLang="zh-CN" dirty="0" smtClean="0"/>
          </a:p>
          <a:p>
            <a:pPr lvl="1"/>
            <a:r>
              <a:rPr lang="zh-CN" altLang="en-US" dirty="0" smtClean="0"/>
              <a:t>负责系统日志和内核消息捕捉的日志记录系统</a:t>
            </a:r>
            <a:endParaRPr lang="en-US" altLang="zh-CN" dirty="0" smtClean="0"/>
          </a:p>
          <a:p>
            <a:r>
              <a:rPr lang="zh-CN" altLang="en-US" dirty="0" smtClean="0"/>
              <a:t>日志系统的主要功能</a:t>
            </a:r>
          </a:p>
          <a:p>
            <a:pPr lvl="1"/>
            <a:r>
              <a:rPr lang="zh-CN" altLang="en-US" dirty="0" smtClean="0"/>
              <a:t>分类存放日志、方便日志管理</a:t>
            </a:r>
          </a:p>
          <a:p>
            <a:pPr lvl="1"/>
            <a:r>
              <a:rPr lang="zh-CN" altLang="en-US" dirty="0" smtClean="0"/>
              <a:t>可将日志消息记录到远程主机</a:t>
            </a:r>
            <a:endParaRPr lang="en-US" altLang="zh-CN" dirty="0" smtClean="0"/>
          </a:p>
          <a:p>
            <a:r>
              <a:rPr lang="zh-CN" altLang="en-US" dirty="0" smtClean="0"/>
              <a:t>日志系统的常用软件</a:t>
            </a:r>
            <a:endParaRPr lang="en-US" altLang="zh-CN" dirty="0" smtClean="0"/>
          </a:p>
          <a:p>
            <a:pPr lvl="1"/>
            <a:r>
              <a:rPr lang="en-US" altLang="zh-CN" dirty="0" err="1" smtClean="0"/>
              <a:t>syslog</a:t>
            </a:r>
            <a:r>
              <a:rPr lang="zh-CN" altLang="en-US" dirty="0" smtClean="0"/>
              <a:t>（</a:t>
            </a:r>
            <a:r>
              <a:rPr lang="en-US" altLang="zh-CN" dirty="0" smtClean="0"/>
              <a:t> http://www.syslog.org/ </a:t>
            </a:r>
            <a:r>
              <a:rPr lang="zh-CN" altLang="en-US" dirty="0" smtClean="0"/>
              <a:t>）</a:t>
            </a:r>
            <a:endParaRPr lang="en-US" altLang="zh-CN" dirty="0" smtClean="0"/>
          </a:p>
          <a:p>
            <a:pPr lvl="1"/>
            <a:r>
              <a:rPr lang="en-US" altLang="zh-CN" dirty="0" err="1" smtClean="0"/>
              <a:t>syslog-ng</a:t>
            </a:r>
            <a:r>
              <a:rPr lang="zh-CN" altLang="en-US" dirty="0" smtClean="0"/>
              <a:t>（</a:t>
            </a:r>
            <a:r>
              <a:rPr lang="en-US" altLang="zh-CN" dirty="0" smtClean="0"/>
              <a:t>http://www.balabit.com/network-security/syslog-ng</a:t>
            </a:r>
            <a:r>
              <a:rPr lang="zh-CN" altLang="en-US" dirty="0" smtClean="0"/>
              <a:t>）</a:t>
            </a:r>
            <a:endParaRPr lang="en-US" altLang="zh-CN" dirty="0" smtClean="0"/>
          </a:p>
          <a:p>
            <a:pPr lvl="1"/>
            <a:r>
              <a:rPr lang="en-US" altLang="zh-CN" dirty="0" err="1" smtClean="0"/>
              <a:t>rsyslog</a:t>
            </a:r>
            <a:r>
              <a:rPr lang="zh-CN" altLang="en-US" dirty="0" smtClean="0"/>
              <a:t>（</a:t>
            </a:r>
            <a:r>
              <a:rPr lang="en-US" altLang="zh-CN" dirty="0" smtClean="0"/>
              <a:t>http://www.rsyslog.com/</a:t>
            </a:r>
            <a:r>
              <a:rPr lang="zh-CN" altLang="en-US" dirty="0" smtClean="0"/>
              <a:t>）</a:t>
            </a:r>
            <a:r>
              <a:rPr lang="en-US" altLang="zh-CN" dirty="0" smtClean="0"/>
              <a:t>【</a:t>
            </a:r>
            <a:r>
              <a:rPr lang="zh-CN" altLang="en-US" dirty="0" smtClean="0"/>
              <a:t>默认安装</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rsyslog</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en-US" altLang="zh-CN" dirty="0" err="1" smtClean="0"/>
              <a:t>rsyslog</a:t>
            </a:r>
            <a:r>
              <a:rPr lang="zh-CN" altLang="en-US" dirty="0" smtClean="0"/>
              <a:t>采用模块化设计，是</a:t>
            </a:r>
            <a:r>
              <a:rPr lang="en-US" altLang="zh-CN" dirty="0" err="1" smtClean="0"/>
              <a:t>syslog</a:t>
            </a:r>
            <a:r>
              <a:rPr lang="zh-CN" altLang="en-US" dirty="0" smtClean="0"/>
              <a:t>的替代品</a:t>
            </a:r>
            <a:endParaRPr lang="en-US" altLang="zh-CN" dirty="0" smtClean="0"/>
          </a:p>
          <a:p>
            <a:r>
              <a:rPr lang="zh-CN" altLang="en-US" dirty="0" smtClean="0"/>
              <a:t>特点</a:t>
            </a:r>
          </a:p>
          <a:p>
            <a:pPr lvl="1"/>
            <a:r>
              <a:rPr lang="zh-CN" altLang="en-US" dirty="0" smtClean="0"/>
              <a:t>实现了基本的</a:t>
            </a:r>
            <a:r>
              <a:rPr lang="en-US" altLang="zh-CN" dirty="0" err="1" smtClean="0"/>
              <a:t>syslog</a:t>
            </a:r>
            <a:r>
              <a:rPr lang="zh-CN" altLang="en-US" dirty="0" smtClean="0"/>
              <a:t>协议</a:t>
            </a:r>
            <a:endParaRPr lang="en-US" altLang="zh-CN" dirty="0" smtClean="0"/>
          </a:p>
          <a:p>
            <a:pPr lvl="1"/>
            <a:r>
              <a:rPr lang="zh-CN" altLang="en-US" dirty="0" smtClean="0"/>
              <a:t>直接兼容</a:t>
            </a:r>
            <a:r>
              <a:rPr lang="en-US" altLang="zh-CN" dirty="0" err="1" smtClean="0"/>
              <a:t>syslogd</a:t>
            </a:r>
            <a:r>
              <a:rPr lang="zh-CN" altLang="en-US" dirty="0" smtClean="0"/>
              <a:t>的</a:t>
            </a:r>
            <a:r>
              <a:rPr lang="en-US" altLang="zh-CN" dirty="0" err="1" smtClean="0"/>
              <a:t>syslog.conf</a:t>
            </a:r>
            <a:r>
              <a:rPr lang="en-US" altLang="zh-CN" dirty="0" smtClean="0"/>
              <a:t> </a:t>
            </a:r>
            <a:r>
              <a:rPr lang="zh-CN" altLang="en-US" dirty="0" smtClean="0"/>
              <a:t>配置文件</a:t>
            </a:r>
          </a:p>
          <a:p>
            <a:pPr lvl="1"/>
            <a:r>
              <a:rPr lang="zh-CN" altLang="en-US" dirty="0" smtClean="0"/>
              <a:t>在同一台机器上支持多个</a:t>
            </a:r>
            <a:r>
              <a:rPr lang="en-US" altLang="zh-CN" dirty="0" err="1" smtClean="0"/>
              <a:t>rsyslogd</a:t>
            </a:r>
            <a:r>
              <a:rPr lang="zh-CN" altLang="en-US" dirty="0" smtClean="0"/>
              <a:t>进程</a:t>
            </a:r>
            <a:endParaRPr lang="en-US" altLang="zh-CN" dirty="0" smtClean="0"/>
          </a:p>
          <a:p>
            <a:pPr lvl="1"/>
            <a:r>
              <a:rPr lang="zh-CN" altLang="en-US" dirty="0" smtClean="0"/>
              <a:t>丰富的过滤功能，可将消息过滤后再转发</a:t>
            </a:r>
          </a:p>
          <a:p>
            <a:pPr lvl="1"/>
            <a:r>
              <a:rPr lang="zh-CN" altLang="en-US" dirty="0" smtClean="0"/>
              <a:t>灵活的配置选项，配置文件中可写简单的逻辑判断</a:t>
            </a:r>
          </a:p>
          <a:p>
            <a:pPr lvl="1"/>
            <a:r>
              <a:rPr lang="zh-CN" altLang="en-US" dirty="0" smtClean="0"/>
              <a:t>增加了重要的功能，如使用</a:t>
            </a:r>
            <a:r>
              <a:rPr lang="en-US" altLang="zh-CN" dirty="0" smtClean="0"/>
              <a:t>TCP</a:t>
            </a:r>
            <a:r>
              <a:rPr lang="zh-CN" altLang="en-US" dirty="0" smtClean="0"/>
              <a:t>进行消息传输</a:t>
            </a:r>
            <a:endParaRPr lang="en-US" altLang="zh-CN" dirty="0" smtClean="0"/>
          </a:p>
          <a:p>
            <a:pPr lvl="1"/>
            <a:r>
              <a:rPr lang="zh-CN" altLang="en-US" dirty="0" smtClean="0"/>
              <a:t>有现成的前端</a:t>
            </a:r>
            <a:r>
              <a:rPr lang="en-US" altLang="zh-CN" dirty="0" smtClean="0"/>
              <a:t>web</a:t>
            </a:r>
            <a:r>
              <a:rPr lang="zh-CN" altLang="en-US" dirty="0" smtClean="0"/>
              <a:t>展示程序</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rsyslog</a:t>
            </a:r>
            <a:r>
              <a:rPr lang="zh-CN" altLang="en-US" dirty="0" smtClean="0"/>
              <a:t>的体系结构</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pic>
        <p:nvPicPr>
          <p:cNvPr id="1026" name="Picture 2" descr="D:\__PJT\books\CentOS 6 应用基础教程\fig\rsyslog.png"/>
          <p:cNvPicPr>
            <a:picLocks noChangeAspect="1" noChangeArrowheads="1"/>
          </p:cNvPicPr>
          <p:nvPr/>
        </p:nvPicPr>
        <p:blipFill>
          <a:blip r:embed="rId2" cstate="print"/>
          <a:srcRect/>
          <a:stretch>
            <a:fillRect/>
          </a:stretch>
        </p:blipFill>
        <p:spPr bwMode="auto">
          <a:xfrm>
            <a:off x="624545" y="1556792"/>
            <a:ext cx="7979903" cy="4464496"/>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rsyslog</a:t>
            </a:r>
            <a:r>
              <a:rPr lang="zh-CN" altLang="en-US" dirty="0" smtClean="0"/>
              <a:t>的消息流与模块</a:t>
            </a:r>
            <a:endParaRPr lang="zh-CN" altLang="en-US" dirty="0"/>
          </a:p>
        </p:txBody>
      </p:sp>
      <p:sp>
        <p:nvSpPr>
          <p:cNvPr id="3" name="内容占位符 2"/>
          <p:cNvSpPr>
            <a:spLocks noGrp="1"/>
          </p:cNvSpPr>
          <p:nvPr>
            <p:ph idx="1"/>
          </p:nvPr>
        </p:nvSpPr>
        <p:spPr/>
        <p:txBody>
          <a:bodyPr/>
          <a:lstStyle/>
          <a:p>
            <a:r>
              <a:rPr lang="zh-CN" altLang="en-US" dirty="0" smtClean="0"/>
              <a:t>输入模块</a:t>
            </a:r>
            <a:endParaRPr lang="en-US" altLang="zh-CN" dirty="0" smtClean="0"/>
          </a:p>
          <a:p>
            <a:pPr lvl="1"/>
            <a:r>
              <a:rPr lang="en-US" altLang="zh-CN" dirty="0" err="1" smtClean="0"/>
              <a:t>imklg</a:t>
            </a:r>
            <a:r>
              <a:rPr lang="zh-CN" altLang="en-US" dirty="0" smtClean="0"/>
              <a:t>、</a:t>
            </a:r>
            <a:r>
              <a:rPr lang="en-US" altLang="zh-CN" dirty="0" err="1" smtClean="0"/>
              <a:t>imsock</a:t>
            </a:r>
            <a:r>
              <a:rPr lang="zh-CN" altLang="en-US" dirty="0" smtClean="0"/>
              <a:t>、</a:t>
            </a:r>
            <a:r>
              <a:rPr lang="en-US" altLang="zh-CN" dirty="0" err="1" smtClean="0"/>
              <a:t>imfile</a:t>
            </a:r>
            <a:r>
              <a:rPr lang="zh-CN" altLang="en-US" dirty="0" smtClean="0"/>
              <a:t>、</a:t>
            </a:r>
            <a:r>
              <a:rPr lang="en-US" altLang="zh-CN" dirty="0" err="1" smtClean="0"/>
              <a:t>imtcp</a:t>
            </a:r>
            <a:endParaRPr lang="zh-CN" altLang="en-US" dirty="0" smtClean="0"/>
          </a:p>
          <a:p>
            <a:r>
              <a:rPr lang="zh-CN" altLang="en-US" dirty="0" smtClean="0"/>
              <a:t>预处理模块</a:t>
            </a:r>
          </a:p>
          <a:p>
            <a:r>
              <a:rPr lang="zh-CN" altLang="en-US" dirty="0" smtClean="0"/>
              <a:t>主队列</a:t>
            </a:r>
          </a:p>
          <a:p>
            <a:r>
              <a:rPr lang="zh-CN" altLang="en-US" dirty="0" smtClean="0"/>
              <a:t>过滤模块</a:t>
            </a:r>
          </a:p>
          <a:p>
            <a:r>
              <a:rPr lang="zh-CN" altLang="en-US" dirty="0" smtClean="0"/>
              <a:t>执行队列</a:t>
            </a:r>
          </a:p>
          <a:p>
            <a:r>
              <a:rPr lang="zh-CN" altLang="en-US" dirty="0" smtClean="0"/>
              <a:t>输出模块</a:t>
            </a:r>
            <a:endParaRPr lang="en-US" altLang="zh-CN" dirty="0" smtClean="0"/>
          </a:p>
          <a:p>
            <a:pPr lvl="1"/>
            <a:r>
              <a:rPr lang="en-US" altLang="zh-CN" dirty="0" err="1" smtClean="0"/>
              <a:t>omudp</a:t>
            </a:r>
            <a:r>
              <a:rPr lang="zh-CN" altLang="en-US" dirty="0" smtClean="0"/>
              <a:t>、</a:t>
            </a:r>
            <a:r>
              <a:rPr lang="en-US" altLang="zh-CN" dirty="0" err="1" smtClean="0"/>
              <a:t>omtcp</a:t>
            </a:r>
            <a:r>
              <a:rPr lang="zh-CN" altLang="en-US" dirty="0" smtClean="0"/>
              <a:t>、</a:t>
            </a:r>
            <a:r>
              <a:rPr lang="en-US" altLang="zh-CN" dirty="0" err="1" smtClean="0"/>
              <a:t>omfile</a:t>
            </a:r>
            <a:r>
              <a:rPr lang="zh-CN" altLang="en-US" dirty="0" smtClean="0"/>
              <a:t>、</a:t>
            </a:r>
            <a:r>
              <a:rPr lang="en-US" altLang="zh-CN" dirty="0" err="1" smtClean="0"/>
              <a:t>omprog</a:t>
            </a:r>
            <a:r>
              <a:rPr lang="zh-CN" altLang="en-US" dirty="0" smtClean="0"/>
              <a:t>、</a:t>
            </a:r>
            <a:r>
              <a:rPr lang="en-US" altLang="zh-CN" dirty="0" err="1" smtClean="0"/>
              <a:t>ommysql</a:t>
            </a:r>
            <a:r>
              <a:rPr lang="zh-CN" altLang="en-US" dirty="0" smtClean="0"/>
              <a:t>、</a:t>
            </a:r>
            <a:r>
              <a:rPr lang="en-US" altLang="zh-CN" dirty="0" err="1" smtClean="0"/>
              <a:t>omruleset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7</a:t>
            </a:r>
            <a:r>
              <a:rPr lang="zh-CN" altLang="en-US" dirty="0" smtClean="0"/>
              <a:t>中的</a:t>
            </a:r>
            <a:r>
              <a:rPr lang="en-US" altLang="zh-CN" dirty="0" err="1" smtClean="0"/>
              <a:t>rsyslog</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400" dirty="0" smtClean="0"/>
              <a:t>软件包名：</a:t>
            </a:r>
            <a:r>
              <a:rPr lang="en-US" altLang="zh-CN" sz="2400" dirty="0" smtClean="0"/>
              <a:t> </a:t>
            </a:r>
            <a:r>
              <a:rPr lang="en-US" altLang="zh-CN" sz="2400" dirty="0" err="1" smtClean="0"/>
              <a:t>rsyslog</a:t>
            </a:r>
            <a:endParaRPr lang="en-US" altLang="zh-CN" sz="2400" dirty="0" smtClean="0"/>
          </a:p>
          <a:p>
            <a:r>
              <a:rPr lang="zh-CN" altLang="en-US" sz="2400" dirty="0" smtClean="0"/>
              <a:t>服务类型：由</a:t>
            </a:r>
            <a:r>
              <a:rPr lang="en-US" altLang="zh-CN" sz="2400" dirty="0" err="1" smtClean="0"/>
              <a:t>Systemd</a:t>
            </a:r>
            <a:r>
              <a:rPr lang="zh-CN" altLang="en-US" sz="2400" dirty="0" smtClean="0"/>
              <a:t>启动的守护进程</a:t>
            </a:r>
          </a:p>
          <a:p>
            <a:r>
              <a:rPr lang="zh-CN" altLang="en-US" sz="2400" dirty="0" smtClean="0"/>
              <a:t>配置单元： </a:t>
            </a:r>
            <a:r>
              <a:rPr lang="en-US" altLang="zh-CN" sz="2400" dirty="0" smtClean="0"/>
              <a:t>/</a:t>
            </a:r>
            <a:r>
              <a:rPr lang="en-US" altLang="zh-CN" sz="2400" dirty="0" err="1" smtClean="0"/>
              <a:t>usr</a:t>
            </a:r>
            <a:r>
              <a:rPr lang="en-US" altLang="zh-CN" sz="2400" dirty="0" smtClean="0"/>
              <a:t>/lib/</a:t>
            </a:r>
            <a:r>
              <a:rPr lang="en-US" altLang="zh-CN" sz="2400" dirty="0" err="1" smtClean="0"/>
              <a:t>systemd</a:t>
            </a:r>
            <a:r>
              <a:rPr lang="en-US" altLang="zh-CN" sz="2400" dirty="0" smtClean="0"/>
              <a:t>/system/</a:t>
            </a:r>
            <a:r>
              <a:rPr lang="en-US" altLang="zh-CN" sz="2400" dirty="0" err="1" smtClean="0">
                <a:solidFill>
                  <a:srgbClr val="FF0000"/>
                </a:solidFill>
              </a:rPr>
              <a:t>rsyslog.service</a:t>
            </a:r>
            <a:endParaRPr lang="en-US" altLang="zh-CN" sz="2400" dirty="0" smtClean="0">
              <a:solidFill>
                <a:srgbClr val="FF0000"/>
              </a:solidFill>
            </a:endParaRPr>
          </a:p>
          <a:p>
            <a:r>
              <a:rPr lang="zh-CN" altLang="en-US" sz="2400" dirty="0" smtClean="0"/>
              <a:t>守护进程：</a:t>
            </a:r>
            <a:r>
              <a:rPr lang="en-US" altLang="zh-CN" sz="2400" dirty="0" smtClean="0"/>
              <a:t>/</a:t>
            </a:r>
            <a:r>
              <a:rPr lang="en-US" altLang="zh-CN" sz="2400" dirty="0" err="1" smtClean="0"/>
              <a:t>sbin</a:t>
            </a:r>
            <a:r>
              <a:rPr lang="en-US" altLang="zh-CN" sz="2400" dirty="0" smtClean="0"/>
              <a:t>/</a:t>
            </a:r>
            <a:r>
              <a:rPr lang="en-US" altLang="zh-CN" sz="2400" dirty="0" err="1" smtClean="0">
                <a:solidFill>
                  <a:srgbClr val="FF0000"/>
                </a:solidFill>
              </a:rPr>
              <a:t>rsyslogd</a:t>
            </a:r>
            <a:endParaRPr lang="en-US" altLang="zh-CN" sz="2400" dirty="0" smtClean="0"/>
          </a:p>
          <a:p>
            <a:r>
              <a:rPr lang="zh-CN" altLang="en-US" sz="2400" dirty="0" smtClean="0"/>
              <a:t>配置文件</a:t>
            </a:r>
            <a:endParaRPr lang="en-US" altLang="zh-CN" sz="2400" dirty="0" smtClean="0"/>
          </a:p>
          <a:p>
            <a:pPr lvl="1"/>
            <a:r>
              <a:rPr lang="en-US" altLang="zh-CN" sz="2400" dirty="0" smtClean="0"/>
              <a:t>/etc/</a:t>
            </a:r>
            <a:r>
              <a:rPr lang="en-US" altLang="zh-CN" sz="2400" dirty="0" err="1" smtClean="0">
                <a:solidFill>
                  <a:srgbClr val="FF0000"/>
                </a:solidFill>
              </a:rPr>
              <a:t>rsyslog.conf</a:t>
            </a:r>
            <a:r>
              <a:rPr lang="en-US" altLang="zh-CN" sz="2400" dirty="0" smtClean="0">
                <a:solidFill>
                  <a:srgbClr val="FF0000"/>
                </a:solidFill>
              </a:rPr>
              <a:t> </a:t>
            </a:r>
            <a:r>
              <a:rPr lang="zh-CN" altLang="en-US" sz="2400" dirty="0" smtClean="0"/>
              <a:t>和 </a:t>
            </a:r>
            <a:r>
              <a:rPr lang="en-US" altLang="zh-CN" sz="2400" dirty="0" smtClean="0"/>
              <a:t>/etc/</a:t>
            </a:r>
            <a:r>
              <a:rPr lang="en-US" altLang="zh-CN" sz="2400" dirty="0" err="1" smtClean="0">
                <a:solidFill>
                  <a:srgbClr val="FF0000"/>
                </a:solidFill>
              </a:rPr>
              <a:t>rsyslog.d</a:t>
            </a:r>
            <a:r>
              <a:rPr lang="en-US" altLang="zh-CN" sz="2400" dirty="0" smtClean="0">
                <a:solidFill>
                  <a:srgbClr val="FF0000"/>
                </a:solidFill>
              </a:rPr>
              <a:t>/ </a:t>
            </a:r>
          </a:p>
          <a:p>
            <a:pPr lvl="1"/>
            <a:r>
              <a:rPr lang="en-US" altLang="zh-CN" sz="2400" dirty="0" smtClean="0"/>
              <a:t>/etc/</a:t>
            </a:r>
            <a:r>
              <a:rPr lang="en-US" altLang="zh-CN" sz="2400" dirty="0" err="1" smtClean="0"/>
              <a:t>sysconfig</a:t>
            </a:r>
            <a:r>
              <a:rPr lang="en-US" altLang="zh-CN" sz="2400" dirty="0" smtClean="0"/>
              <a:t>/</a:t>
            </a:r>
            <a:r>
              <a:rPr lang="en-US" altLang="zh-CN" sz="2400" dirty="0" err="1" smtClean="0">
                <a:solidFill>
                  <a:srgbClr val="FF0000"/>
                </a:solidFill>
              </a:rPr>
              <a:t>rsyslog</a:t>
            </a:r>
            <a:endParaRPr lang="zh-CN" altLang="en-US" sz="2400" dirty="0" smtClean="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rsyslog.conf</a:t>
            </a:r>
            <a:r>
              <a:rPr lang="en-US" altLang="zh-CN" dirty="0" smtClean="0"/>
              <a:t> </a:t>
            </a:r>
            <a:r>
              <a:rPr lang="zh-CN" altLang="en-US" dirty="0" smtClean="0">
                <a:latin typeface="Arial" charset="0"/>
              </a:rPr>
              <a:t>的组成部分</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solidFill>
                  <a:srgbClr val="002060"/>
                </a:solidFill>
                <a:latin typeface="黑体" pitchFamily="49" charset="-122"/>
                <a:ea typeface="黑体" pitchFamily="49" charset="-122"/>
              </a:rPr>
              <a:t>全局指令</a:t>
            </a:r>
            <a:r>
              <a:rPr lang="zh-CN" altLang="en-US" dirty="0" smtClean="0">
                <a:latin typeface="Arial" charset="0"/>
              </a:rPr>
              <a:t>（</a:t>
            </a:r>
            <a:r>
              <a:rPr lang="en-US" altLang="zh-CN" dirty="0" smtClean="0">
                <a:latin typeface="Arial" charset="0"/>
              </a:rPr>
              <a:t>Global directives</a:t>
            </a:r>
            <a:r>
              <a:rPr lang="zh-CN" altLang="en-US" dirty="0" smtClean="0">
                <a:latin typeface="Arial" charset="0"/>
              </a:rPr>
              <a:t>）</a:t>
            </a:r>
            <a:endParaRPr lang="en-US" altLang="zh-CN" dirty="0" smtClean="0">
              <a:latin typeface="Arial" charset="0"/>
            </a:endParaRPr>
          </a:p>
          <a:p>
            <a:pPr lvl="1"/>
            <a:r>
              <a:rPr lang="zh-CN" altLang="en-US" sz="2400" dirty="0" smtClean="0">
                <a:latin typeface="Arial" charset="0"/>
              </a:rPr>
              <a:t>设置全局参数，如：主消息队列尺寸、加载扩展模块等</a:t>
            </a:r>
            <a:endParaRPr lang="en-US" altLang="zh-CN" sz="2400" dirty="0" smtClean="0">
              <a:latin typeface="Arial" charset="0"/>
            </a:endParaRPr>
          </a:p>
          <a:p>
            <a:r>
              <a:rPr lang="zh-CN" altLang="en-US" dirty="0" smtClean="0">
                <a:solidFill>
                  <a:srgbClr val="002060"/>
                </a:solidFill>
                <a:latin typeface="黑体" pitchFamily="49" charset="-122"/>
                <a:ea typeface="黑体" pitchFamily="49" charset="-122"/>
              </a:rPr>
              <a:t>模板</a:t>
            </a:r>
            <a:r>
              <a:rPr lang="zh-CN" altLang="en-US" dirty="0" smtClean="0">
                <a:latin typeface="Arial" charset="0"/>
              </a:rPr>
              <a:t>（</a:t>
            </a:r>
            <a:r>
              <a:rPr lang="en-US" altLang="zh-CN" dirty="0" smtClean="0">
                <a:latin typeface="Arial" charset="0"/>
              </a:rPr>
              <a:t>Templates</a:t>
            </a:r>
            <a:r>
              <a:rPr lang="zh-CN" altLang="en-US" dirty="0" smtClean="0">
                <a:latin typeface="Arial" charset="0"/>
              </a:rPr>
              <a:t>）</a:t>
            </a:r>
            <a:endParaRPr lang="en-US" altLang="zh-CN" dirty="0" smtClean="0">
              <a:latin typeface="Arial" charset="0"/>
            </a:endParaRPr>
          </a:p>
          <a:p>
            <a:pPr lvl="1"/>
            <a:r>
              <a:rPr lang="zh-CN" altLang="en-US" sz="2400" dirty="0" smtClean="0">
                <a:latin typeface="Arial" charset="0"/>
              </a:rPr>
              <a:t>指定记录的消息格式，也用于动态文件名称生成</a:t>
            </a:r>
            <a:endParaRPr lang="en-US" altLang="zh-CN" sz="2400" dirty="0" smtClean="0">
              <a:latin typeface="Arial" charset="0"/>
            </a:endParaRPr>
          </a:p>
          <a:p>
            <a:r>
              <a:rPr lang="zh-CN" altLang="en-US" dirty="0" smtClean="0">
                <a:solidFill>
                  <a:srgbClr val="002060"/>
                </a:solidFill>
                <a:latin typeface="黑体" pitchFamily="49" charset="-122"/>
                <a:ea typeface="黑体" pitchFamily="49" charset="-122"/>
              </a:rPr>
              <a:t>输出通道</a:t>
            </a:r>
            <a:r>
              <a:rPr lang="zh-CN" altLang="en-US" dirty="0" smtClean="0">
                <a:latin typeface="Arial" charset="0"/>
              </a:rPr>
              <a:t>（</a:t>
            </a:r>
            <a:r>
              <a:rPr lang="en-US" altLang="zh-CN" dirty="0" smtClean="0">
                <a:latin typeface="Arial" charset="0"/>
              </a:rPr>
              <a:t>Output channels</a:t>
            </a:r>
            <a:r>
              <a:rPr lang="zh-CN" altLang="en-US" dirty="0" smtClean="0">
                <a:latin typeface="Arial" charset="0"/>
              </a:rPr>
              <a:t>）</a:t>
            </a:r>
            <a:endParaRPr lang="en-US" altLang="zh-CN" dirty="0" smtClean="0">
              <a:latin typeface="Arial" charset="0"/>
            </a:endParaRPr>
          </a:p>
          <a:p>
            <a:pPr lvl="1"/>
            <a:r>
              <a:rPr lang="zh-CN" altLang="en-US" sz="2400" dirty="0" smtClean="0">
                <a:latin typeface="Arial" charset="0"/>
              </a:rPr>
              <a:t>对用户期望的消息输出进行预定义</a:t>
            </a:r>
            <a:endParaRPr lang="en-US" altLang="zh-CN" sz="2400" dirty="0" smtClean="0">
              <a:latin typeface="Arial" charset="0"/>
            </a:endParaRPr>
          </a:p>
          <a:p>
            <a:r>
              <a:rPr lang="zh-CN" altLang="en-US" dirty="0" smtClean="0">
                <a:solidFill>
                  <a:srgbClr val="002060"/>
                </a:solidFill>
                <a:latin typeface="黑体" pitchFamily="49" charset="-122"/>
                <a:ea typeface="黑体" pitchFamily="49" charset="-122"/>
              </a:rPr>
              <a:t>规则</a:t>
            </a:r>
            <a:r>
              <a:rPr lang="zh-CN" altLang="en-US" dirty="0" smtClean="0">
                <a:latin typeface="Arial" charset="0"/>
              </a:rPr>
              <a:t>（</a:t>
            </a:r>
            <a:r>
              <a:rPr lang="en-US" altLang="zh-CN" dirty="0" smtClean="0">
                <a:latin typeface="Arial" charset="0"/>
              </a:rPr>
              <a:t>Rules</a:t>
            </a:r>
            <a:r>
              <a:rPr lang="zh-CN" altLang="en-US" dirty="0" smtClean="0">
                <a:latin typeface="Arial" charset="0"/>
              </a:rPr>
              <a:t>）</a:t>
            </a:r>
            <a:r>
              <a:rPr lang="en-US" altLang="zh-CN" dirty="0" smtClean="0">
                <a:latin typeface="Arial" charset="0"/>
              </a:rPr>
              <a:t> 【selector + action】</a:t>
            </a:r>
          </a:p>
          <a:p>
            <a:pPr lvl="1"/>
            <a:r>
              <a:rPr lang="zh-CN" altLang="en-US" sz="2400" dirty="0" smtClean="0">
                <a:latin typeface="Arial" charset="0"/>
              </a:rPr>
              <a:t>指定消息规则</a:t>
            </a:r>
            <a:endParaRPr lang="en-US" altLang="zh-CN" sz="2400" dirty="0" smtClean="0">
              <a:latin typeface="Arial" charset="0"/>
            </a:endParaRPr>
          </a:p>
          <a:p>
            <a:pPr lvl="1"/>
            <a:r>
              <a:rPr lang="zh-CN" altLang="en-US" sz="2400" dirty="0" smtClean="0">
                <a:latin typeface="Arial" charset="0"/>
              </a:rPr>
              <a:t>在规则中可以引用之前定义的模板和输出通道</a:t>
            </a:r>
            <a:endParaRPr lang="en-US" altLang="zh-CN" sz="2400" dirty="0" smtClean="0">
              <a:latin typeface="Arial" charset="0"/>
            </a:endParaRPr>
          </a:p>
          <a:p>
            <a:r>
              <a:rPr lang="zh-CN" altLang="en-US" sz="2800" dirty="0" smtClean="0">
                <a:latin typeface="Arial" charset="0"/>
              </a:rPr>
              <a:t>以 </a:t>
            </a:r>
            <a:r>
              <a:rPr lang="en-US" altLang="zh-CN" sz="2800" dirty="0" smtClean="0">
                <a:latin typeface="Arial" charset="0"/>
              </a:rPr>
              <a:t># </a:t>
            </a:r>
            <a:r>
              <a:rPr lang="zh-CN" altLang="en-US" sz="2800" dirty="0" smtClean="0">
                <a:latin typeface="Arial" charset="0"/>
              </a:rPr>
              <a:t>开始的行为注释，所有空行将被忽略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管理守护进程</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rsyslog.conf</a:t>
            </a:r>
            <a:r>
              <a:rPr lang="en-US" altLang="zh-CN" dirty="0" smtClean="0"/>
              <a:t> </a:t>
            </a:r>
            <a:r>
              <a:rPr lang="zh-CN" altLang="en-US" dirty="0" smtClean="0"/>
              <a:t>的规则</a:t>
            </a:r>
            <a:endParaRPr lang="zh-CN" altLang="en-US" dirty="0"/>
          </a:p>
        </p:txBody>
      </p:sp>
      <p:sp>
        <p:nvSpPr>
          <p:cNvPr id="3" name="内容占位符 2"/>
          <p:cNvSpPr>
            <a:spLocks noGrp="1"/>
          </p:cNvSpPr>
          <p:nvPr>
            <p:ph idx="1"/>
          </p:nvPr>
        </p:nvSpPr>
        <p:spPr>
          <a:xfrm>
            <a:off x="467544" y="1556792"/>
            <a:ext cx="8229600" cy="4608512"/>
          </a:xfrm>
        </p:spPr>
        <p:txBody>
          <a:bodyPr/>
          <a:lstStyle/>
          <a:p>
            <a:r>
              <a:rPr lang="zh-CN" altLang="en-US" dirty="0" smtClean="0">
                <a:latin typeface="Arial" charset="0"/>
              </a:rPr>
              <a:t>规则由 </a:t>
            </a:r>
            <a:r>
              <a:rPr lang="en-US" altLang="zh-CN" dirty="0" smtClean="0">
                <a:latin typeface="Arial" charset="0"/>
              </a:rPr>
              <a:t>selector </a:t>
            </a:r>
            <a:r>
              <a:rPr lang="zh-CN" altLang="en-US" dirty="0" smtClean="0">
                <a:latin typeface="Arial" charset="0"/>
              </a:rPr>
              <a:t>和</a:t>
            </a:r>
            <a:r>
              <a:rPr lang="en-US" altLang="zh-CN" dirty="0" smtClean="0">
                <a:latin typeface="Arial" charset="0"/>
              </a:rPr>
              <a:t> action </a:t>
            </a:r>
            <a:r>
              <a:rPr lang="zh-CN" altLang="en-US" dirty="0" smtClean="0">
                <a:latin typeface="Arial" charset="0"/>
              </a:rPr>
              <a:t>两部分组成</a:t>
            </a:r>
            <a:endParaRPr lang="en-US" altLang="zh-CN" dirty="0" smtClean="0">
              <a:latin typeface="Arial" charset="0"/>
            </a:endParaRPr>
          </a:p>
          <a:p>
            <a:pPr lvl="1"/>
            <a:r>
              <a:rPr lang="zh-CN" altLang="en-US" dirty="0" smtClean="0">
                <a:latin typeface="Arial" charset="0"/>
              </a:rPr>
              <a:t>每一行的格式为</a:t>
            </a:r>
            <a:endParaRPr lang="en-US" altLang="zh-CN" dirty="0" smtClean="0">
              <a:latin typeface="Arial" charset="0"/>
            </a:endParaRPr>
          </a:p>
          <a:p>
            <a:pPr lvl="2">
              <a:buNone/>
            </a:pPr>
            <a:r>
              <a:rPr lang="en-US" altLang="zh-CN" sz="2800" b="1" dirty="0" err="1" smtClean="0">
                <a:solidFill>
                  <a:srgbClr val="002060"/>
                </a:solidFill>
              </a:rPr>
              <a:t>facility</a:t>
            </a:r>
            <a:r>
              <a:rPr lang="en-US" altLang="zh-CN" sz="2800" b="1" dirty="0" err="1" smtClean="0"/>
              <a:t>.priority</a:t>
            </a:r>
            <a:r>
              <a:rPr lang="en-US" altLang="zh-CN" sz="2800" b="1" dirty="0" smtClean="0"/>
              <a:t>        </a:t>
            </a:r>
            <a:r>
              <a:rPr lang="en-US" altLang="zh-CN" sz="2800" b="1" dirty="0" smtClean="0">
                <a:solidFill>
                  <a:srgbClr val="7030A0"/>
                </a:solidFill>
              </a:rPr>
              <a:t>action</a:t>
            </a:r>
            <a:endParaRPr lang="zh-CN" altLang="zh-CN" sz="2800" b="1" dirty="0" smtClean="0">
              <a:solidFill>
                <a:srgbClr val="7030A0"/>
              </a:solidFill>
            </a:endParaRPr>
          </a:p>
          <a:p>
            <a:pPr lvl="2">
              <a:buNone/>
            </a:pPr>
            <a:r>
              <a:rPr lang="en-US" altLang="zh-CN" sz="2400" b="1" dirty="0" smtClean="0"/>
              <a:t>      </a:t>
            </a:r>
            <a:r>
              <a:rPr lang="zh-CN" altLang="zh-CN" sz="2400" b="1" dirty="0" smtClean="0">
                <a:solidFill>
                  <a:srgbClr val="002060"/>
                </a:solidFill>
              </a:rPr>
              <a:t>设备</a:t>
            </a:r>
            <a:r>
              <a:rPr lang="en-US" altLang="zh-CN" sz="2400" b="1" dirty="0" smtClean="0"/>
              <a:t>.</a:t>
            </a:r>
            <a:r>
              <a:rPr lang="zh-CN" altLang="en-US" sz="2400" b="1" dirty="0" smtClean="0"/>
              <a:t>级别</a:t>
            </a:r>
            <a:r>
              <a:rPr lang="en-US" altLang="zh-CN" sz="2400" b="1" dirty="0" smtClean="0"/>
              <a:t>		    </a:t>
            </a:r>
            <a:r>
              <a:rPr lang="zh-CN" altLang="zh-CN" sz="2400" b="1" dirty="0" smtClean="0">
                <a:solidFill>
                  <a:srgbClr val="7030A0"/>
                </a:solidFill>
              </a:rPr>
              <a:t>动作</a:t>
            </a:r>
          </a:p>
          <a:p>
            <a:r>
              <a:rPr lang="zh-CN" altLang="en-US" sz="2800" dirty="0" smtClean="0">
                <a:latin typeface="Arial" charset="0"/>
              </a:rPr>
              <a:t>详情 </a:t>
            </a:r>
            <a:r>
              <a:rPr lang="en-US" altLang="zh-CN" sz="2800" b="1" dirty="0" smtClean="0">
                <a:solidFill>
                  <a:schemeClr val="accent6">
                    <a:lumMod val="75000"/>
                  </a:schemeClr>
                </a:solidFill>
                <a:latin typeface="Arial" charset="0"/>
              </a:rPr>
              <a:t>man 5 </a:t>
            </a:r>
            <a:r>
              <a:rPr lang="en-US" altLang="zh-CN" sz="2800" b="1" dirty="0" err="1" smtClean="0">
                <a:solidFill>
                  <a:schemeClr val="accent6">
                    <a:lumMod val="75000"/>
                  </a:schemeClr>
                </a:solidFill>
                <a:latin typeface="Arial" charset="0"/>
              </a:rPr>
              <a:t>rsyslog.conf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默认的</a:t>
            </a:r>
            <a:r>
              <a:rPr lang="en-US" altLang="zh-CN" sz="4000" b="1" dirty="0" smtClean="0">
                <a:solidFill>
                  <a:schemeClr val="accent6">
                    <a:lumMod val="75000"/>
                  </a:schemeClr>
                </a:solidFill>
              </a:rPr>
              <a:t>/etc/</a:t>
            </a:r>
            <a:r>
              <a:rPr lang="en-US" altLang="zh-CN" sz="4000" b="1" dirty="0" err="1" smtClean="0">
                <a:solidFill>
                  <a:schemeClr val="accent6">
                    <a:lumMod val="75000"/>
                  </a:schemeClr>
                </a:solidFill>
              </a:rPr>
              <a:t>rsyslog.conf</a:t>
            </a:r>
            <a:endParaRPr lang="zh-CN" altLang="en-US" dirty="0"/>
          </a:p>
        </p:txBody>
      </p:sp>
      <p:sp>
        <p:nvSpPr>
          <p:cNvPr id="3" name="内容占位符 2"/>
          <p:cNvSpPr>
            <a:spLocks noGrp="1"/>
          </p:cNvSpPr>
          <p:nvPr>
            <p:ph idx="1"/>
          </p:nvPr>
        </p:nvSpPr>
        <p:spPr>
          <a:xfrm>
            <a:off x="457200" y="980728"/>
            <a:ext cx="8229600" cy="5150197"/>
          </a:xfrm>
        </p:spPr>
        <p:txBody>
          <a:bodyPr/>
          <a:lstStyle/>
          <a:p>
            <a:pPr>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egrep</a:t>
            </a:r>
            <a:r>
              <a:rPr lang="en-US" altLang="zh-CN" sz="2400" b="1" dirty="0" smtClean="0">
                <a:solidFill>
                  <a:schemeClr val="accent6">
                    <a:lumMod val="75000"/>
                  </a:schemeClr>
                </a:solidFill>
              </a:rPr>
              <a:t> -v '^#|^$' /etc/</a:t>
            </a:r>
            <a:r>
              <a:rPr lang="en-US" altLang="zh-CN" sz="2400" b="1" dirty="0" err="1" smtClean="0">
                <a:solidFill>
                  <a:schemeClr val="accent6">
                    <a:lumMod val="75000"/>
                  </a:schemeClr>
                </a:solidFill>
              </a:rPr>
              <a:t>rsyslog.conf</a:t>
            </a:r>
            <a:endParaRPr lang="en-US" altLang="zh-CN" sz="2400" b="1" dirty="0" smtClean="0">
              <a:solidFill>
                <a:schemeClr val="accent6">
                  <a:lumMod val="75000"/>
                </a:schemeClr>
              </a:solidFill>
            </a:endParaRPr>
          </a:p>
          <a:p>
            <a:pPr>
              <a:buNone/>
            </a:pPr>
            <a:r>
              <a:rPr lang="en-US" altLang="zh-CN" sz="2000" dirty="0" smtClean="0"/>
              <a:t># provides support for local system logging (e.g. via logger command)</a:t>
            </a:r>
          </a:p>
          <a:p>
            <a:pPr>
              <a:buNone/>
            </a:pPr>
            <a:r>
              <a:rPr lang="en-US" altLang="zh-CN" sz="2000" dirty="0" smtClean="0"/>
              <a:t>$</a:t>
            </a:r>
            <a:r>
              <a:rPr lang="en-US" altLang="zh-CN" sz="2000" dirty="0" err="1" smtClean="0"/>
              <a:t>ModLoad</a:t>
            </a:r>
            <a:r>
              <a:rPr lang="en-US" altLang="zh-CN" sz="2000" dirty="0" smtClean="0"/>
              <a:t> </a:t>
            </a:r>
            <a:r>
              <a:rPr lang="en-US" altLang="zh-CN" sz="2000" dirty="0" err="1" smtClean="0"/>
              <a:t>imuxsock</a:t>
            </a:r>
            <a:r>
              <a:rPr lang="en-US" altLang="zh-CN" sz="2000" dirty="0" smtClean="0"/>
              <a:t> </a:t>
            </a:r>
          </a:p>
          <a:p>
            <a:pPr>
              <a:buNone/>
            </a:pPr>
            <a:r>
              <a:rPr lang="en-US" altLang="zh-CN" sz="2000" dirty="0" smtClean="0"/>
              <a:t># provides kernel logging support (previously done by </a:t>
            </a:r>
            <a:r>
              <a:rPr lang="en-US" altLang="zh-CN" sz="2000" dirty="0" err="1" smtClean="0"/>
              <a:t>rklogd</a:t>
            </a:r>
            <a:r>
              <a:rPr lang="en-US" altLang="zh-CN" sz="2000" dirty="0" smtClean="0"/>
              <a:t>)</a:t>
            </a:r>
          </a:p>
          <a:p>
            <a:pPr>
              <a:buNone/>
            </a:pPr>
            <a:r>
              <a:rPr lang="en-US" altLang="zh-CN" sz="2000" dirty="0" smtClean="0"/>
              <a:t>$</a:t>
            </a:r>
            <a:r>
              <a:rPr lang="en-US" altLang="zh-CN" sz="2000" dirty="0" err="1" smtClean="0"/>
              <a:t>ModLoad</a:t>
            </a:r>
            <a:r>
              <a:rPr lang="en-US" altLang="zh-CN" sz="2000" dirty="0" smtClean="0"/>
              <a:t> </a:t>
            </a:r>
            <a:r>
              <a:rPr lang="en-US" altLang="zh-CN" sz="2000" dirty="0" err="1" smtClean="0"/>
              <a:t>imklog</a:t>
            </a:r>
            <a:endParaRPr lang="en-US" altLang="zh-CN" sz="2000" dirty="0" smtClean="0"/>
          </a:p>
          <a:p>
            <a:pPr>
              <a:buNone/>
            </a:pPr>
            <a:r>
              <a:rPr lang="en-US" altLang="zh-CN" sz="2000" dirty="0" smtClean="0"/>
              <a:t>$</a:t>
            </a:r>
            <a:r>
              <a:rPr lang="en-US" altLang="zh-CN" sz="2000" dirty="0" err="1" smtClean="0"/>
              <a:t>ActionFileDefaultTemplate</a:t>
            </a:r>
            <a:r>
              <a:rPr lang="en-US" altLang="zh-CN" sz="2000" dirty="0" smtClean="0"/>
              <a:t> </a:t>
            </a:r>
            <a:r>
              <a:rPr lang="en-US" altLang="zh-CN" sz="2000" dirty="0" err="1" smtClean="0"/>
              <a:t>RSYSLOG_TraditionalFileFormat</a:t>
            </a:r>
            <a:endParaRPr lang="en-US" altLang="zh-CN" sz="2000" dirty="0" smtClean="0"/>
          </a:p>
          <a:p>
            <a:pPr>
              <a:buNone/>
            </a:pPr>
            <a:r>
              <a:rPr lang="en-US" altLang="zh-CN" sz="2000" dirty="0" smtClean="0"/>
              <a:t>$</a:t>
            </a:r>
            <a:r>
              <a:rPr lang="en-US" altLang="zh-CN" sz="2000" dirty="0" err="1" smtClean="0"/>
              <a:t>IncludeConfig</a:t>
            </a:r>
            <a:r>
              <a:rPr lang="en-US" altLang="zh-CN" sz="2000" dirty="0" smtClean="0"/>
              <a:t> /etc/</a:t>
            </a:r>
            <a:r>
              <a:rPr lang="en-US" altLang="zh-CN" sz="2000" dirty="0" err="1" smtClean="0"/>
              <a:t>rsyslog.d</a:t>
            </a:r>
            <a:r>
              <a:rPr lang="en-US" altLang="zh-CN" sz="2000" dirty="0" smtClean="0"/>
              <a:t>/*.conf</a:t>
            </a:r>
          </a:p>
          <a:p>
            <a:pPr>
              <a:buNone/>
            </a:pPr>
            <a:r>
              <a:rPr lang="en-US" altLang="zh-CN" sz="2000" dirty="0" smtClean="0"/>
              <a:t>*.</a:t>
            </a:r>
            <a:r>
              <a:rPr lang="en-US" altLang="zh-CN" sz="2000" dirty="0" err="1" smtClean="0"/>
              <a:t>info;mail.none;authpriv.none;cron.none</a:t>
            </a:r>
            <a:r>
              <a:rPr lang="en-US" altLang="zh-CN" sz="2000" dirty="0" smtClean="0"/>
              <a:t>                /</a:t>
            </a:r>
            <a:r>
              <a:rPr lang="en-US" altLang="zh-CN" sz="2000" dirty="0" err="1" smtClean="0"/>
              <a:t>var</a:t>
            </a:r>
            <a:r>
              <a:rPr lang="en-US" altLang="zh-CN" sz="2000" dirty="0" smtClean="0"/>
              <a:t>/log/messages</a:t>
            </a:r>
          </a:p>
          <a:p>
            <a:pPr>
              <a:buNone/>
            </a:pPr>
            <a:r>
              <a:rPr lang="en-US" altLang="zh-CN" sz="2000" dirty="0" smtClean="0"/>
              <a:t>authpriv.*                                              /</a:t>
            </a:r>
            <a:r>
              <a:rPr lang="en-US" altLang="zh-CN" sz="2000" dirty="0" err="1" smtClean="0"/>
              <a:t>var</a:t>
            </a:r>
            <a:r>
              <a:rPr lang="en-US" altLang="zh-CN" sz="2000" dirty="0" smtClean="0"/>
              <a:t>/log/secure</a:t>
            </a:r>
          </a:p>
          <a:p>
            <a:pPr>
              <a:buNone/>
            </a:pPr>
            <a:r>
              <a:rPr lang="en-US" altLang="zh-CN" sz="2000" dirty="0" smtClean="0"/>
              <a:t>mail.*                                                  -/</a:t>
            </a:r>
            <a:r>
              <a:rPr lang="en-US" altLang="zh-CN" sz="2000" dirty="0" err="1" smtClean="0"/>
              <a:t>var</a:t>
            </a:r>
            <a:r>
              <a:rPr lang="en-US" altLang="zh-CN" sz="2000" dirty="0" smtClean="0"/>
              <a:t>/log/</a:t>
            </a:r>
            <a:r>
              <a:rPr lang="en-US" altLang="zh-CN" sz="2000" dirty="0" err="1" smtClean="0"/>
              <a:t>maillog</a:t>
            </a:r>
            <a:endParaRPr lang="en-US" altLang="zh-CN" sz="2000" dirty="0" smtClean="0"/>
          </a:p>
          <a:p>
            <a:pPr>
              <a:buNone/>
            </a:pPr>
            <a:r>
              <a:rPr lang="en-US" altLang="zh-CN" sz="2000" dirty="0" smtClean="0"/>
              <a:t>cron.*                                                   /</a:t>
            </a:r>
            <a:r>
              <a:rPr lang="en-US" altLang="zh-CN" sz="2000" dirty="0" err="1" smtClean="0"/>
              <a:t>var</a:t>
            </a:r>
            <a:r>
              <a:rPr lang="en-US" altLang="zh-CN" sz="2000" dirty="0" smtClean="0"/>
              <a:t>/log/</a:t>
            </a:r>
            <a:r>
              <a:rPr lang="en-US" altLang="zh-CN" sz="2000" dirty="0" err="1" smtClean="0"/>
              <a:t>cron</a:t>
            </a:r>
            <a:endParaRPr lang="en-US" altLang="zh-CN" sz="2000" dirty="0" smtClean="0"/>
          </a:p>
          <a:p>
            <a:pPr>
              <a:buNone/>
            </a:pPr>
            <a:r>
              <a:rPr lang="en-US" altLang="zh-CN" sz="2000" dirty="0" smtClean="0"/>
              <a:t>*.</a:t>
            </a:r>
            <a:r>
              <a:rPr lang="en-US" altLang="zh-CN" sz="2000" dirty="0" err="1" smtClean="0"/>
              <a:t>emerg</a:t>
            </a:r>
            <a:r>
              <a:rPr lang="en-US" altLang="zh-CN" sz="2000" dirty="0" smtClean="0"/>
              <a:t>                                                 *</a:t>
            </a:r>
          </a:p>
          <a:p>
            <a:pPr>
              <a:buNone/>
            </a:pPr>
            <a:r>
              <a:rPr lang="en-US" altLang="zh-CN" sz="2000" dirty="0" err="1" smtClean="0"/>
              <a:t>uucp,news.crit</a:t>
            </a:r>
            <a:r>
              <a:rPr lang="en-US" altLang="zh-CN" sz="2000" dirty="0" smtClean="0"/>
              <a:t>                                     /</a:t>
            </a:r>
            <a:r>
              <a:rPr lang="en-US" altLang="zh-CN" sz="2000" dirty="0" err="1" smtClean="0"/>
              <a:t>var</a:t>
            </a:r>
            <a:r>
              <a:rPr lang="en-US" altLang="zh-CN" sz="2000" dirty="0" smtClean="0"/>
              <a:t>/log/spooler</a:t>
            </a:r>
          </a:p>
          <a:p>
            <a:pPr>
              <a:buNone/>
            </a:pPr>
            <a:r>
              <a:rPr lang="en-US" altLang="zh-CN" sz="2000" dirty="0" smtClean="0"/>
              <a:t>local7.*                                                /</a:t>
            </a:r>
            <a:r>
              <a:rPr lang="en-US" altLang="zh-CN" sz="2000" dirty="0" err="1" smtClean="0"/>
              <a:t>var</a:t>
            </a:r>
            <a:r>
              <a:rPr lang="en-US" altLang="zh-CN" sz="2000" dirty="0" smtClean="0"/>
              <a:t>/log/boot.log</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设备类别（</a:t>
            </a:r>
            <a:r>
              <a:rPr lang="en-US" altLang="zh-CN" sz="4400" b="1" dirty="0" smtClean="0">
                <a:solidFill>
                  <a:schemeClr val="accent6">
                    <a:lumMod val="75000"/>
                  </a:schemeClr>
                </a:solidFill>
              </a:rPr>
              <a:t>facility</a:t>
            </a:r>
            <a:r>
              <a:rPr lang="zh-CN" altLang="en-US" dirty="0" smtClean="0"/>
              <a:t>）</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sz="2200" b="1" dirty="0" err="1" smtClean="0">
                <a:solidFill>
                  <a:srgbClr val="002060"/>
                </a:solidFill>
              </a:rPr>
              <a:t>authpriv</a:t>
            </a:r>
            <a:r>
              <a:rPr lang="zh-CN" altLang="en-US" sz="2200" dirty="0" smtClean="0"/>
              <a:t>：与安全、认证相关的信息</a:t>
            </a:r>
          </a:p>
          <a:p>
            <a:r>
              <a:rPr lang="en-US" altLang="zh-CN" sz="2200" b="1" dirty="0" err="1" smtClean="0">
                <a:solidFill>
                  <a:srgbClr val="002060"/>
                </a:solidFill>
              </a:rPr>
              <a:t>cron</a:t>
            </a:r>
            <a:r>
              <a:rPr lang="zh-CN" altLang="en-US" sz="2200" dirty="0" smtClean="0"/>
              <a:t>：与</a:t>
            </a:r>
            <a:r>
              <a:rPr lang="en-US" altLang="zh-CN" sz="2200" dirty="0" err="1" smtClean="0"/>
              <a:t>cron</a:t>
            </a:r>
            <a:r>
              <a:rPr lang="zh-CN" altLang="en-US" sz="2200" dirty="0" smtClean="0"/>
              <a:t>和</a:t>
            </a:r>
            <a:r>
              <a:rPr lang="en-US" altLang="zh-CN" sz="2200" dirty="0" smtClean="0"/>
              <a:t>at</a:t>
            </a:r>
            <a:r>
              <a:rPr lang="zh-CN" altLang="en-US" sz="2200" dirty="0" smtClean="0"/>
              <a:t>有关的信息</a:t>
            </a:r>
          </a:p>
          <a:p>
            <a:r>
              <a:rPr lang="en-US" altLang="zh-CN" sz="2200" b="1" dirty="0" smtClean="0">
                <a:solidFill>
                  <a:srgbClr val="002060"/>
                </a:solidFill>
              </a:rPr>
              <a:t>daemon</a:t>
            </a:r>
            <a:r>
              <a:rPr lang="zh-CN" altLang="en-US" sz="2200" dirty="0" smtClean="0"/>
              <a:t>：没有明确设备定义的守护进程的信息</a:t>
            </a:r>
          </a:p>
          <a:p>
            <a:r>
              <a:rPr lang="en-US" altLang="zh-CN" sz="2200" b="1" dirty="0" smtClean="0">
                <a:solidFill>
                  <a:srgbClr val="002060"/>
                </a:solidFill>
              </a:rPr>
              <a:t>ftp</a:t>
            </a:r>
            <a:r>
              <a:rPr lang="zh-CN" altLang="en-US" sz="2200" dirty="0" smtClean="0"/>
              <a:t>：报告</a:t>
            </a:r>
            <a:r>
              <a:rPr lang="en-US" altLang="zh-CN" sz="2200" dirty="0" smtClean="0"/>
              <a:t>FTP</a:t>
            </a:r>
            <a:r>
              <a:rPr lang="zh-CN" altLang="en-US" sz="2200" dirty="0" smtClean="0"/>
              <a:t>守护进程的信息</a:t>
            </a:r>
          </a:p>
          <a:p>
            <a:r>
              <a:rPr lang="en-US" altLang="zh-CN" sz="2200" b="1" dirty="0" smtClean="0">
                <a:solidFill>
                  <a:srgbClr val="002060"/>
                </a:solidFill>
              </a:rPr>
              <a:t>kern</a:t>
            </a:r>
            <a:r>
              <a:rPr lang="zh-CN" altLang="en-US" sz="2200" dirty="0" smtClean="0"/>
              <a:t>：报告与内核有关的信息</a:t>
            </a:r>
          </a:p>
          <a:p>
            <a:r>
              <a:rPr lang="en-US" altLang="zh-CN" sz="2200" b="1" dirty="0" err="1" smtClean="0">
                <a:solidFill>
                  <a:srgbClr val="002060"/>
                </a:solidFill>
              </a:rPr>
              <a:t>lpr</a:t>
            </a:r>
            <a:r>
              <a:rPr lang="zh-CN" altLang="en-US" sz="2200" dirty="0" smtClean="0"/>
              <a:t>：报告与打印服务有关的信息</a:t>
            </a:r>
          </a:p>
          <a:p>
            <a:r>
              <a:rPr lang="en-US" altLang="zh-CN" sz="2200" b="1" dirty="0" smtClean="0">
                <a:solidFill>
                  <a:srgbClr val="002060"/>
                </a:solidFill>
              </a:rPr>
              <a:t>mail</a:t>
            </a:r>
            <a:r>
              <a:rPr lang="zh-CN" altLang="en-US" sz="2200" dirty="0" smtClean="0"/>
              <a:t>：报告与邮件服务有关的信息</a:t>
            </a:r>
          </a:p>
          <a:p>
            <a:r>
              <a:rPr lang="en-US" altLang="zh-CN" sz="2200" b="1" dirty="0" smtClean="0">
                <a:solidFill>
                  <a:srgbClr val="002060"/>
                </a:solidFill>
              </a:rPr>
              <a:t>news</a:t>
            </a:r>
            <a:r>
              <a:rPr lang="zh-CN" altLang="en-US" sz="2200" dirty="0" smtClean="0"/>
              <a:t>：报告与网络新闻服务有关的信息</a:t>
            </a:r>
          </a:p>
          <a:p>
            <a:r>
              <a:rPr lang="en-US" altLang="zh-CN" sz="2200" b="1" dirty="0" err="1" smtClean="0">
                <a:solidFill>
                  <a:srgbClr val="002060"/>
                </a:solidFill>
              </a:rPr>
              <a:t>syslog</a:t>
            </a:r>
            <a:r>
              <a:rPr lang="zh-CN" altLang="en-US" sz="2200" dirty="0" smtClean="0"/>
              <a:t>：报告由</a:t>
            </a:r>
            <a:r>
              <a:rPr lang="en-US" altLang="zh-CN" sz="2200" dirty="0" err="1" smtClean="0"/>
              <a:t>syslog</a:t>
            </a:r>
            <a:r>
              <a:rPr lang="zh-CN" altLang="en-US" sz="2200" dirty="0" smtClean="0"/>
              <a:t>生成的信息</a:t>
            </a:r>
          </a:p>
          <a:p>
            <a:r>
              <a:rPr lang="en-US" altLang="zh-CN" sz="2200" b="1" dirty="0" smtClean="0">
                <a:solidFill>
                  <a:srgbClr val="002060"/>
                </a:solidFill>
              </a:rPr>
              <a:t>user</a:t>
            </a:r>
            <a:r>
              <a:rPr lang="zh-CN" altLang="en-US" sz="2200" dirty="0" smtClean="0"/>
              <a:t>：报告一般的用户级别信息</a:t>
            </a:r>
          </a:p>
          <a:p>
            <a:r>
              <a:rPr lang="en-US" altLang="zh-CN" sz="2200" b="1" dirty="0" err="1" smtClean="0">
                <a:solidFill>
                  <a:srgbClr val="002060"/>
                </a:solidFill>
              </a:rPr>
              <a:t>uucp</a:t>
            </a:r>
            <a:r>
              <a:rPr lang="zh-CN" altLang="en-US" sz="2200" dirty="0" smtClean="0"/>
              <a:t>：由</a:t>
            </a:r>
            <a:r>
              <a:rPr lang="en-US" altLang="zh-CN" sz="2200" dirty="0" smtClean="0"/>
              <a:t>UUCP</a:t>
            </a:r>
            <a:r>
              <a:rPr lang="zh-CN" altLang="en-US" sz="2200" dirty="0" smtClean="0"/>
              <a:t>子系统生成的信息</a:t>
            </a:r>
          </a:p>
          <a:p>
            <a:r>
              <a:rPr lang="en-US" altLang="zh-CN" sz="2200" b="1" dirty="0" smtClean="0">
                <a:solidFill>
                  <a:srgbClr val="002060"/>
                </a:solidFill>
              </a:rPr>
              <a:t>local0</a:t>
            </a:r>
            <a:r>
              <a:rPr lang="en-US" altLang="zh-CN" sz="2200" dirty="0" smtClean="0"/>
              <a:t>~</a:t>
            </a:r>
            <a:r>
              <a:rPr lang="en-US" altLang="zh-CN" sz="2200" b="1" dirty="0" smtClean="0">
                <a:solidFill>
                  <a:srgbClr val="002060"/>
                </a:solidFill>
              </a:rPr>
              <a:t>local7</a:t>
            </a:r>
            <a:r>
              <a:rPr lang="zh-CN" altLang="en-US" sz="2200" dirty="0" smtClean="0"/>
              <a:t>：保留给本地其他应用程序使用</a:t>
            </a:r>
            <a:endParaRPr lang="zh-CN" altLang="en-US" sz="22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日志级别（</a:t>
            </a:r>
            <a:r>
              <a:rPr lang="en-US" altLang="zh-CN" sz="4400" b="1" dirty="0" smtClean="0"/>
              <a:t>priority</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400" dirty="0" smtClean="0"/>
              <a:t>0  </a:t>
            </a:r>
            <a:r>
              <a:rPr lang="en-US" altLang="zh-CN" sz="2400" b="1" dirty="0" smtClean="0">
                <a:solidFill>
                  <a:srgbClr val="FF0000"/>
                </a:solidFill>
              </a:rPr>
              <a:t>EMERG</a:t>
            </a:r>
            <a:r>
              <a:rPr lang="zh-CN" altLang="en-US" sz="2400" dirty="0" smtClean="0"/>
              <a:t>（紧急）：会导致主机系统不可用的情况</a:t>
            </a:r>
          </a:p>
          <a:p>
            <a:r>
              <a:rPr lang="en-US" altLang="zh-CN" sz="2400" dirty="0" smtClean="0"/>
              <a:t>1  </a:t>
            </a:r>
            <a:r>
              <a:rPr lang="en-US" altLang="zh-CN" sz="2400" b="1" dirty="0" smtClean="0">
                <a:solidFill>
                  <a:srgbClr val="FF0000"/>
                </a:solidFill>
              </a:rPr>
              <a:t>ALERT</a:t>
            </a:r>
            <a:r>
              <a:rPr lang="zh-CN" altLang="en-US" sz="2400" dirty="0" smtClean="0"/>
              <a:t>（警告）：必须马上采取措施解决的问题</a:t>
            </a:r>
          </a:p>
          <a:p>
            <a:r>
              <a:rPr lang="en-US" altLang="zh-CN" sz="2400" dirty="0" smtClean="0"/>
              <a:t>2  </a:t>
            </a:r>
            <a:r>
              <a:rPr lang="en-US" altLang="zh-CN" sz="2400" b="1" dirty="0" smtClean="0">
                <a:solidFill>
                  <a:srgbClr val="FF0000"/>
                </a:solidFill>
              </a:rPr>
              <a:t>CRIT</a:t>
            </a:r>
            <a:r>
              <a:rPr lang="zh-CN" altLang="en-US" sz="2400" dirty="0" smtClean="0"/>
              <a:t>（严重）：比较严重的情况</a:t>
            </a:r>
          </a:p>
          <a:p>
            <a:r>
              <a:rPr lang="en-US" altLang="zh-CN" sz="2400" dirty="0" smtClean="0"/>
              <a:t>3  </a:t>
            </a:r>
            <a:r>
              <a:rPr lang="en-US" altLang="zh-CN" sz="2400" b="1" dirty="0" smtClean="0">
                <a:solidFill>
                  <a:srgbClr val="FF0000"/>
                </a:solidFill>
              </a:rPr>
              <a:t>ERR</a:t>
            </a:r>
            <a:r>
              <a:rPr lang="zh-CN" altLang="en-US" sz="2400" dirty="0" smtClean="0"/>
              <a:t>（错误）：运行出现错误</a:t>
            </a:r>
          </a:p>
          <a:p>
            <a:r>
              <a:rPr lang="en-US" altLang="zh-CN" sz="2400" dirty="0" smtClean="0"/>
              <a:t>4  </a:t>
            </a:r>
            <a:r>
              <a:rPr lang="en-US" altLang="zh-CN" sz="2400" b="1" dirty="0" smtClean="0">
                <a:solidFill>
                  <a:srgbClr val="FF0000"/>
                </a:solidFill>
              </a:rPr>
              <a:t>WARNING</a:t>
            </a:r>
            <a:r>
              <a:rPr lang="zh-CN" altLang="en-US" sz="2400" dirty="0" smtClean="0"/>
              <a:t>（提醒）：可能会影响系统功能的事件</a:t>
            </a:r>
          </a:p>
          <a:p>
            <a:r>
              <a:rPr lang="en-US" altLang="zh-CN" sz="2400" dirty="0" smtClean="0"/>
              <a:t>5  </a:t>
            </a:r>
            <a:r>
              <a:rPr lang="en-US" altLang="zh-CN" sz="2400" b="1" dirty="0" smtClean="0">
                <a:solidFill>
                  <a:srgbClr val="FF0000"/>
                </a:solidFill>
              </a:rPr>
              <a:t>NOTICE</a:t>
            </a:r>
            <a:r>
              <a:rPr lang="zh-CN" altLang="en-US" sz="2400" dirty="0" smtClean="0"/>
              <a:t>（注意）：不会影响系统但值得注意</a:t>
            </a:r>
          </a:p>
          <a:p>
            <a:r>
              <a:rPr lang="en-US" altLang="zh-CN" sz="2400" dirty="0" smtClean="0"/>
              <a:t>6  </a:t>
            </a:r>
            <a:r>
              <a:rPr lang="en-US" altLang="zh-CN" sz="2400" b="1" dirty="0" smtClean="0">
                <a:solidFill>
                  <a:srgbClr val="FF0000"/>
                </a:solidFill>
              </a:rPr>
              <a:t>INFO</a:t>
            </a:r>
            <a:r>
              <a:rPr lang="zh-CN" altLang="en-US" sz="2400" dirty="0" smtClean="0"/>
              <a:t>（信息）：一般信息</a:t>
            </a:r>
          </a:p>
          <a:p>
            <a:r>
              <a:rPr lang="en-US" altLang="zh-CN" sz="2400" dirty="0" smtClean="0"/>
              <a:t>7  </a:t>
            </a:r>
            <a:r>
              <a:rPr lang="en-US" altLang="zh-CN" sz="2400" b="1" dirty="0" smtClean="0">
                <a:solidFill>
                  <a:srgbClr val="FF0000"/>
                </a:solidFill>
              </a:rPr>
              <a:t>DEBUG</a:t>
            </a:r>
            <a:r>
              <a:rPr lang="zh-CN" altLang="en-US" sz="2400" dirty="0" smtClean="0"/>
              <a:t>（调试）：程序或系统调试信息等</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err="1" smtClean="0">
                <a:solidFill>
                  <a:srgbClr val="002060"/>
                </a:solidFill>
              </a:rPr>
              <a:t>facility</a:t>
            </a:r>
            <a:r>
              <a:rPr lang="en-US" altLang="zh-CN" sz="4400" b="1" dirty="0" err="1" smtClean="0"/>
              <a:t>.priority</a:t>
            </a:r>
            <a:r>
              <a:rPr lang="zh-CN" altLang="en-US" sz="4400" b="1" dirty="0" smtClean="0">
                <a:solidFill>
                  <a:schemeClr val="tx1"/>
                </a:solidFill>
              </a:rPr>
              <a:t>语法</a:t>
            </a:r>
            <a:endParaRPr lang="zh-CN" altLang="en-US" dirty="0">
              <a:solidFill>
                <a:schemeClr val="tx1"/>
              </a:solidFill>
            </a:endParaRPr>
          </a:p>
        </p:txBody>
      </p:sp>
      <p:sp>
        <p:nvSpPr>
          <p:cNvPr id="3" name="内容占位符 2"/>
          <p:cNvSpPr>
            <a:spLocks noGrp="1"/>
          </p:cNvSpPr>
          <p:nvPr>
            <p:ph idx="1"/>
          </p:nvPr>
        </p:nvSpPr>
        <p:spPr>
          <a:xfrm>
            <a:off x="457200" y="1124744"/>
            <a:ext cx="8229600" cy="5006181"/>
          </a:xfrm>
        </p:spPr>
        <p:txBody>
          <a:bodyPr/>
          <a:lstStyle/>
          <a:p>
            <a:pPr marL="342900" lvl="1" indent="-342900">
              <a:buClr>
                <a:schemeClr val="accent1"/>
              </a:buClr>
              <a:buSzPct val="65000"/>
              <a:buFont typeface="Wingdings" pitchFamily="2" charset="2"/>
              <a:buChar char="n"/>
            </a:pPr>
            <a:r>
              <a:rPr lang="zh-CN" altLang="en-US" sz="3000" dirty="0" smtClean="0"/>
              <a:t>可以在同一行中设置多个“</a:t>
            </a:r>
            <a:r>
              <a:rPr lang="zh-CN" altLang="en-US" sz="3000" b="1" dirty="0" smtClean="0">
                <a:solidFill>
                  <a:srgbClr val="002060"/>
                </a:solidFill>
              </a:rPr>
              <a:t>设备</a:t>
            </a:r>
            <a:r>
              <a:rPr lang="en-US" altLang="zh-CN" sz="3000" b="1" dirty="0" smtClean="0"/>
              <a:t>.</a:t>
            </a:r>
            <a:r>
              <a:rPr lang="zh-CN" altLang="en-US" sz="3000" b="1" dirty="0" smtClean="0">
                <a:solidFill>
                  <a:schemeClr val="accent6">
                    <a:lumMod val="75000"/>
                  </a:schemeClr>
                </a:solidFill>
              </a:rPr>
              <a:t>级别</a:t>
            </a:r>
            <a:r>
              <a:rPr lang="zh-CN" altLang="en-US" sz="3000" dirty="0" smtClean="0"/>
              <a:t>”组合，每组之间用</a:t>
            </a:r>
            <a:r>
              <a:rPr lang="zh-CN" altLang="en-US" sz="3000" b="1" dirty="0" smtClean="0">
                <a:solidFill>
                  <a:srgbClr val="FF0000"/>
                </a:solidFill>
              </a:rPr>
              <a:t>分号</a:t>
            </a:r>
            <a:r>
              <a:rPr lang="zh-CN" altLang="en-US" sz="3000" dirty="0" smtClean="0"/>
              <a:t>隔开</a:t>
            </a:r>
            <a:endParaRPr lang="en-US" altLang="zh-CN" sz="3000" dirty="0" smtClean="0"/>
          </a:p>
          <a:p>
            <a:pPr marL="342900" lvl="1" indent="-342900">
              <a:buClr>
                <a:schemeClr val="accent1"/>
              </a:buClr>
              <a:buSzPct val="65000"/>
              <a:buFont typeface="Wingdings" pitchFamily="2" charset="2"/>
              <a:buChar char="n"/>
            </a:pPr>
            <a:r>
              <a:rPr lang="zh-CN" altLang="en-US" sz="3000" dirty="0" smtClean="0">
                <a:cs typeface="+mn-cs"/>
              </a:rPr>
              <a:t>可以同时指定多个</a:t>
            </a:r>
            <a:r>
              <a:rPr lang="zh-CN" altLang="en-US" sz="3000" b="1" dirty="0" smtClean="0">
                <a:solidFill>
                  <a:srgbClr val="002060"/>
                </a:solidFill>
                <a:cs typeface="+mn-cs"/>
              </a:rPr>
              <a:t>设备</a:t>
            </a:r>
            <a:r>
              <a:rPr lang="zh-CN" altLang="en-US" sz="3000" dirty="0" smtClean="0">
                <a:cs typeface="+mn-cs"/>
              </a:rPr>
              <a:t>或</a:t>
            </a:r>
            <a:r>
              <a:rPr lang="zh-CN" altLang="en-US" sz="3000" b="1" dirty="0" smtClean="0">
                <a:solidFill>
                  <a:schemeClr val="accent6">
                    <a:lumMod val="75000"/>
                  </a:schemeClr>
                </a:solidFill>
                <a:cs typeface="+mn-cs"/>
              </a:rPr>
              <a:t>级别</a:t>
            </a:r>
            <a:r>
              <a:rPr lang="zh-CN" altLang="en-US" sz="3000" dirty="0" smtClean="0">
                <a:cs typeface="+mn-cs"/>
              </a:rPr>
              <a:t>，用</a:t>
            </a:r>
            <a:r>
              <a:rPr lang="zh-CN" altLang="en-US" sz="3000" b="1" dirty="0" smtClean="0">
                <a:solidFill>
                  <a:srgbClr val="FF0000"/>
                </a:solidFill>
                <a:cs typeface="+mn-cs"/>
              </a:rPr>
              <a:t>逗号</a:t>
            </a:r>
            <a:r>
              <a:rPr lang="zh-CN" altLang="en-US" sz="3000" dirty="0" smtClean="0">
                <a:cs typeface="+mn-cs"/>
              </a:rPr>
              <a:t>间隔</a:t>
            </a:r>
            <a:endParaRPr lang="en-US" altLang="zh-CN" sz="3000" dirty="0" smtClean="0">
              <a:cs typeface="+mn-cs"/>
            </a:endParaRPr>
          </a:p>
          <a:p>
            <a:r>
              <a:rPr lang="zh-CN" altLang="en-US" dirty="0" smtClean="0"/>
              <a:t>可以使用通配符“</a:t>
            </a:r>
            <a:r>
              <a:rPr lang="zh-CN" altLang="en-US" b="1" dirty="0" smtClean="0">
                <a:solidFill>
                  <a:srgbClr val="FF0000"/>
                </a:solidFill>
              </a:rPr>
              <a:t>*</a:t>
            </a:r>
            <a:r>
              <a:rPr lang="zh-CN" altLang="en-US" dirty="0" smtClean="0"/>
              <a:t>”表示所有的</a:t>
            </a:r>
            <a:r>
              <a:rPr lang="zh-CN" altLang="en-US" b="1" dirty="0" smtClean="0">
                <a:solidFill>
                  <a:srgbClr val="002060"/>
                </a:solidFill>
              </a:rPr>
              <a:t>设备</a:t>
            </a:r>
            <a:r>
              <a:rPr lang="zh-CN" altLang="en-US" dirty="0" smtClean="0"/>
              <a:t>或</a:t>
            </a:r>
            <a:r>
              <a:rPr lang="zh-CN" altLang="en-US" b="1" dirty="0" smtClean="0">
                <a:solidFill>
                  <a:schemeClr val="accent6">
                    <a:lumMod val="75000"/>
                  </a:schemeClr>
                </a:solidFill>
              </a:rPr>
              <a:t>级别</a:t>
            </a:r>
            <a:endParaRPr lang="en-US" altLang="zh-CN" b="1" dirty="0" smtClean="0">
              <a:solidFill>
                <a:schemeClr val="accent6">
                  <a:lumMod val="75000"/>
                </a:schemeClr>
              </a:solidFill>
            </a:endParaRPr>
          </a:p>
          <a:p>
            <a:r>
              <a:rPr lang="zh-CN" altLang="en-US" dirty="0" smtClean="0"/>
              <a:t>级别（</a:t>
            </a:r>
            <a:r>
              <a:rPr lang="en-US" altLang="zh-CN" dirty="0" smtClean="0"/>
              <a:t>priority</a:t>
            </a:r>
            <a:r>
              <a:rPr lang="zh-CN" altLang="en-US" dirty="0" smtClean="0"/>
              <a:t>）的指定</a:t>
            </a:r>
            <a:endParaRPr lang="en-US" altLang="zh-CN" dirty="0" smtClean="0"/>
          </a:p>
          <a:p>
            <a:pPr lvl="1"/>
            <a:r>
              <a:rPr lang="zh-CN" altLang="en-US" dirty="0" smtClean="0"/>
              <a:t>直接指定：记录比指定级别高的所有级别的消息</a:t>
            </a:r>
            <a:endParaRPr lang="en-US" altLang="zh-CN" dirty="0" smtClean="0"/>
          </a:p>
          <a:p>
            <a:pPr lvl="1"/>
            <a:r>
              <a:rPr lang="zh-CN" altLang="en-US" dirty="0" smtClean="0"/>
              <a:t>使用</a:t>
            </a:r>
            <a:r>
              <a:rPr lang="en-US" altLang="zh-CN" dirty="0" smtClean="0">
                <a:solidFill>
                  <a:srgbClr val="FF0000"/>
                </a:solidFill>
              </a:rPr>
              <a:t>=</a:t>
            </a:r>
            <a:r>
              <a:rPr lang="zh-CN" altLang="en-US" dirty="0" smtClean="0"/>
              <a:t>前缀：只记录指定级别的日志消息</a:t>
            </a:r>
            <a:endParaRPr lang="en-US" altLang="zh-CN" dirty="0" smtClean="0"/>
          </a:p>
          <a:p>
            <a:pPr lvl="1"/>
            <a:r>
              <a:rPr lang="zh-CN" altLang="en-US" dirty="0" smtClean="0"/>
              <a:t>使用</a:t>
            </a:r>
            <a:r>
              <a:rPr lang="en-US" altLang="zh-CN" dirty="0" smtClean="0">
                <a:solidFill>
                  <a:srgbClr val="FF0000"/>
                </a:solidFill>
              </a:rPr>
              <a:t>!</a:t>
            </a:r>
            <a:r>
              <a:rPr lang="zh-CN" altLang="en-US" dirty="0" smtClean="0"/>
              <a:t>前缀：不记录比指定级别高的所有级别的消息</a:t>
            </a:r>
            <a:endParaRPr lang="en-US" altLang="zh-CN" dirty="0" smtClean="0"/>
          </a:p>
          <a:p>
            <a:pPr lvl="1"/>
            <a:r>
              <a:rPr lang="zh-CN" altLang="en-US" dirty="0" smtClean="0"/>
              <a:t>使用</a:t>
            </a:r>
            <a:r>
              <a:rPr lang="en-US" altLang="zh-CN" dirty="0" smtClean="0">
                <a:solidFill>
                  <a:srgbClr val="FF0000"/>
                </a:solidFill>
              </a:rPr>
              <a:t>!=</a:t>
            </a:r>
            <a:r>
              <a:rPr lang="zh-CN" altLang="en-US" dirty="0" smtClean="0"/>
              <a:t>前缀：不记录指定级别的日志消息</a:t>
            </a:r>
            <a:endParaRPr lang="en-US" altLang="zh-CN" dirty="0" smtClean="0"/>
          </a:p>
          <a:p>
            <a:pPr lvl="1"/>
            <a:r>
              <a:rPr lang="en-US" altLang="zh-CN" sz="2800" dirty="0" smtClean="0">
                <a:solidFill>
                  <a:srgbClr val="FF0000"/>
                </a:solidFill>
              </a:rPr>
              <a:t>none</a:t>
            </a:r>
            <a:r>
              <a:rPr lang="zh-CN" altLang="en-US" sz="2800" dirty="0" smtClean="0"/>
              <a:t>：</a:t>
            </a:r>
            <a:r>
              <a:rPr lang="zh-CN" altLang="zh-CN" sz="2800" dirty="0" smtClean="0"/>
              <a:t>用于禁止任何</a:t>
            </a:r>
            <a:r>
              <a:rPr lang="zh-CN" altLang="en-US" sz="2800" dirty="0" smtClean="0"/>
              <a:t>日志</a:t>
            </a:r>
            <a:r>
              <a:rPr lang="zh-CN" altLang="zh-CN" sz="2800" dirty="0" smtClean="0"/>
              <a:t>消息</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2060"/>
                </a:solidFill>
              </a:rPr>
              <a:t>facility</a:t>
            </a:r>
            <a:r>
              <a:rPr lang="en-US" altLang="zh-CN" sz="4000" b="1" dirty="0" err="1" smtClean="0"/>
              <a:t>.priority</a:t>
            </a:r>
            <a:r>
              <a:rPr lang="zh-CN" altLang="en-US" sz="4000" b="1" dirty="0" smtClean="0">
                <a:solidFill>
                  <a:schemeClr val="tx1"/>
                </a:solidFill>
              </a:rPr>
              <a:t>语法举例</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en-US" altLang="zh-CN" b="1" dirty="0" smtClean="0">
                <a:solidFill>
                  <a:schemeClr val="accent6">
                    <a:lumMod val="75000"/>
                  </a:schemeClr>
                </a:solidFill>
              </a:rPr>
              <a:t>mail.info</a:t>
            </a:r>
          </a:p>
          <a:p>
            <a:r>
              <a:rPr lang="en-US" altLang="zh-CN" b="1" dirty="0" smtClean="0">
                <a:solidFill>
                  <a:schemeClr val="accent6">
                    <a:lumMod val="75000"/>
                  </a:schemeClr>
                </a:solidFill>
              </a:rPr>
              <a:t>mail.</a:t>
            </a:r>
            <a:r>
              <a:rPr lang="en-US" altLang="zh-CN" b="1" dirty="0" smtClean="0">
                <a:solidFill>
                  <a:srgbClr val="FF0000"/>
                </a:solidFill>
              </a:rPr>
              <a:t>=</a:t>
            </a:r>
            <a:r>
              <a:rPr lang="en-US" altLang="zh-CN" b="1" dirty="0" smtClean="0">
                <a:solidFill>
                  <a:schemeClr val="accent6">
                    <a:lumMod val="75000"/>
                  </a:schemeClr>
                </a:solidFill>
              </a:rPr>
              <a:t>info</a:t>
            </a:r>
          </a:p>
          <a:p>
            <a:r>
              <a:rPr lang="en-US" altLang="zh-CN" b="1" dirty="0" smtClean="0">
                <a:solidFill>
                  <a:schemeClr val="accent6">
                    <a:lumMod val="75000"/>
                  </a:schemeClr>
                </a:solidFill>
              </a:rPr>
              <a:t>kern.</a:t>
            </a:r>
            <a:r>
              <a:rPr lang="en-US" altLang="zh-CN" b="1" dirty="0" smtClean="0">
                <a:solidFill>
                  <a:srgbClr val="FF0000"/>
                </a:solidFill>
              </a:rPr>
              <a:t>*</a:t>
            </a:r>
          </a:p>
          <a:p>
            <a:r>
              <a:rPr lang="en-US" altLang="zh-CN" b="1" dirty="0" err="1" smtClean="0">
                <a:solidFill>
                  <a:schemeClr val="accent6">
                    <a:lumMod val="75000"/>
                  </a:schemeClr>
                </a:solidFill>
              </a:rPr>
              <a:t>kern.info</a:t>
            </a:r>
            <a:r>
              <a:rPr lang="en-US" altLang="zh-CN" b="1" dirty="0" err="1" smtClean="0">
                <a:solidFill>
                  <a:srgbClr val="FF0000"/>
                </a:solidFill>
              </a:rPr>
              <a:t>;</a:t>
            </a:r>
            <a:r>
              <a:rPr lang="en-US" altLang="zh-CN" b="1" dirty="0" err="1" smtClean="0">
                <a:solidFill>
                  <a:schemeClr val="accent6">
                    <a:lumMod val="75000"/>
                  </a:schemeClr>
                </a:solidFill>
              </a:rPr>
              <a:t>kern</a:t>
            </a:r>
            <a:r>
              <a:rPr lang="en-US" altLang="zh-CN" b="1" dirty="0" smtClean="0">
                <a:solidFill>
                  <a:schemeClr val="accent6">
                    <a:lumMod val="75000"/>
                  </a:schemeClr>
                </a:solidFill>
              </a:rPr>
              <a:t>.</a:t>
            </a:r>
            <a:r>
              <a:rPr lang="en-US" altLang="zh-CN" b="1" dirty="0" smtClean="0">
                <a:solidFill>
                  <a:srgbClr val="FF0000"/>
                </a:solidFill>
              </a:rPr>
              <a:t>!</a:t>
            </a:r>
            <a:r>
              <a:rPr lang="en-US" altLang="zh-CN" b="1" dirty="0" smtClean="0">
                <a:solidFill>
                  <a:schemeClr val="accent6">
                    <a:lumMod val="75000"/>
                  </a:schemeClr>
                </a:solidFill>
              </a:rPr>
              <a:t>err</a:t>
            </a:r>
          </a:p>
          <a:p>
            <a:r>
              <a:rPr lang="en-US" altLang="zh-CN" b="1" dirty="0" smtClean="0">
                <a:solidFill>
                  <a:schemeClr val="accent6">
                    <a:lumMod val="75000"/>
                  </a:schemeClr>
                </a:solidFill>
              </a:rPr>
              <a:t>mail.</a:t>
            </a:r>
            <a:r>
              <a:rPr lang="en-US" altLang="zh-CN" b="1" dirty="0" smtClean="0">
                <a:solidFill>
                  <a:srgbClr val="FF0000"/>
                </a:solidFill>
              </a:rPr>
              <a:t>*;</a:t>
            </a:r>
            <a:r>
              <a:rPr lang="en-US" altLang="zh-CN" b="1" dirty="0" smtClean="0">
                <a:solidFill>
                  <a:schemeClr val="accent6">
                    <a:lumMod val="75000"/>
                  </a:schemeClr>
                </a:solidFill>
              </a:rPr>
              <a:t>mail.</a:t>
            </a:r>
            <a:r>
              <a:rPr lang="en-US" altLang="zh-CN" b="1" dirty="0" smtClean="0">
                <a:solidFill>
                  <a:srgbClr val="FF0000"/>
                </a:solidFill>
              </a:rPr>
              <a:t>!=</a:t>
            </a:r>
            <a:r>
              <a:rPr lang="en-US" altLang="zh-CN" b="1" dirty="0" smtClean="0">
                <a:solidFill>
                  <a:schemeClr val="accent6">
                    <a:lumMod val="75000"/>
                  </a:schemeClr>
                </a:solidFill>
              </a:rPr>
              <a:t>info</a:t>
            </a:r>
          </a:p>
          <a:p>
            <a:r>
              <a:rPr lang="en-US" altLang="zh-CN" b="1" dirty="0" err="1" smtClean="0">
                <a:solidFill>
                  <a:schemeClr val="accent6">
                    <a:lumMod val="75000"/>
                  </a:schemeClr>
                </a:solidFill>
              </a:rPr>
              <a:t>mail</a:t>
            </a:r>
            <a:r>
              <a:rPr lang="en-US" altLang="zh-CN" b="1" dirty="0" err="1" smtClean="0">
                <a:solidFill>
                  <a:srgbClr val="FF0000"/>
                </a:solidFill>
              </a:rPr>
              <a:t>,</a:t>
            </a:r>
            <a:r>
              <a:rPr lang="en-US" altLang="zh-CN" b="1" dirty="0" err="1" smtClean="0">
                <a:solidFill>
                  <a:schemeClr val="accent6">
                    <a:lumMod val="75000"/>
                  </a:schemeClr>
                </a:solidFill>
              </a:rPr>
              <a:t>news</a:t>
            </a:r>
            <a:r>
              <a:rPr lang="en-US" altLang="zh-CN" b="1" dirty="0" smtClean="0">
                <a:solidFill>
                  <a:schemeClr val="accent6">
                    <a:lumMod val="75000"/>
                  </a:schemeClr>
                </a:solidFill>
              </a:rPr>
              <a:t>.</a:t>
            </a:r>
            <a:r>
              <a:rPr lang="en-US" altLang="zh-CN" b="1" dirty="0" smtClean="0">
                <a:solidFill>
                  <a:srgbClr val="FF0000"/>
                </a:solidFill>
              </a:rPr>
              <a:t>=</a:t>
            </a:r>
            <a:r>
              <a:rPr lang="en-US" altLang="zh-CN" b="1" dirty="0" smtClean="0">
                <a:solidFill>
                  <a:schemeClr val="accent6">
                    <a:lumMod val="75000"/>
                  </a:schemeClr>
                </a:solidFill>
              </a:rPr>
              <a:t>info</a:t>
            </a:r>
          </a:p>
          <a:p>
            <a:r>
              <a:rPr lang="en-US" altLang="zh-CN" b="1" dirty="0" smtClean="0">
                <a:solidFill>
                  <a:srgbClr val="FF0000"/>
                </a:solidFill>
              </a:rPr>
              <a:t>*</a:t>
            </a:r>
            <a:r>
              <a:rPr lang="en-US" altLang="zh-CN" b="1" dirty="0" smtClean="0">
                <a:solidFill>
                  <a:schemeClr val="accent6">
                    <a:lumMod val="75000"/>
                  </a:schemeClr>
                </a:solidFill>
              </a:rPr>
              <a:t>.</a:t>
            </a:r>
            <a:r>
              <a:rPr lang="en-US" altLang="zh-CN" b="1" dirty="0" smtClean="0">
                <a:solidFill>
                  <a:srgbClr val="FF0000"/>
                </a:solidFill>
              </a:rPr>
              <a:t>=</a:t>
            </a:r>
            <a:r>
              <a:rPr lang="en-US" altLang="zh-CN" b="1" dirty="0" err="1" smtClean="0">
                <a:solidFill>
                  <a:schemeClr val="accent6">
                    <a:lumMod val="75000"/>
                  </a:schemeClr>
                </a:solidFill>
              </a:rPr>
              <a:t>crit</a:t>
            </a:r>
            <a:r>
              <a:rPr lang="en-US" altLang="zh-CN" b="1" dirty="0" err="1" smtClean="0">
                <a:solidFill>
                  <a:srgbClr val="FF0000"/>
                </a:solidFill>
              </a:rPr>
              <a:t>;</a:t>
            </a:r>
            <a:r>
              <a:rPr lang="en-US" altLang="zh-CN" b="1" dirty="0" err="1" smtClean="0">
                <a:solidFill>
                  <a:schemeClr val="accent6">
                    <a:lumMod val="75000"/>
                  </a:schemeClr>
                </a:solidFill>
              </a:rPr>
              <a:t>kern.</a:t>
            </a:r>
            <a:r>
              <a:rPr lang="en-US" altLang="zh-CN" b="1" dirty="0" err="1" smtClean="0">
                <a:solidFill>
                  <a:srgbClr val="FF0000"/>
                </a:solidFill>
              </a:rPr>
              <a:t>none</a:t>
            </a:r>
            <a:endParaRPr lang="en-US" altLang="zh-CN" b="1" dirty="0" smtClean="0">
              <a:solidFill>
                <a:srgbClr val="FF0000"/>
              </a:solidFill>
            </a:endParaRPr>
          </a:p>
          <a:p>
            <a:r>
              <a:rPr lang="en-US" altLang="zh-CN" b="1" dirty="0" smtClean="0">
                <a:solidFill>
                  <a:srgbClr val="FF0000"/>
                </a:solidFill>
              </a:rPr>
              <a:t>*</a:t>
            </a:r>
            <a:r>
              <a:rPr lang="en-US" altLang="zh-CN" b="1" dirty="0" smtClean="0">
                <a:solidFill>
                  <a:schemeClr val="accent6">
                    <a:lumMod val="75000"/>
                  </a:schemeClr>
                </a:solidFill>
              </a:rPr>
              <a:t>.</a:t>
            </a:r>
            <a:r>
              <a:rPr lang="en-US" altLang="zh-CN" b="1" dirty="0" smtClean="0">
                <a:solidFill>
                  <a:srgbClr val="FF0000"/>
                </a:solidFill>
              </a:rPr>
              <a:t>=</a:t>
            </a:r>
            <a:r>
              <a:rPr lang="en-US" altLang="zh-CN" b="1" dirty="0" err="1" smtClean="0">
                <a:solidFill>
                  <a:schemeClr val="accent6">
                    <a:lumMod val="75000"/>
                  </a:schemeClr>
                </a:solidFill>
              </a:rPr>
              <a:t>info</a:t>
            </a:r>
            <a:r>
              <a:rPr lang="en-US" altLang="zh-CN" b="1" dirty="0" err="1" smtClean="0">
                <a:solidFill>
                  <a:srgbClr val="FF0000"/>
                </a:solidFill>
              </a:rPr>
              <a:t>;</a:t>
            </a:r>
            <a:r>
              <a:rPr lang="en-US" altLang="zh-CN" b="1" dirty="0" err="1" smtClean="0">
                <a:solidFill>
                  <a:schemeClr val="accent6">
                    <a:lumMod val="75000"/>
                  </a:schemeClr>
                </a:solidFill>
              </a:rPr>
              <a:t>mail</a:t>
            </a:r>
            <a:r>
              <a:rPr lang="en-US" altLang="zh-CN" b="1" dirty="0" err="1" smtClean="0">
                <a:solidFill>
                  <a:srgbClr val="FF0000"/>
                </a:solidFill>
              </a:rPr>
              <a:t>,</a:t>
            </a:r>
            <a:r>
              <a:rPr lang="en-US" altLang="zh-CN" b="1" dirty="0" err="1" smtClean="0">
                <a:solidFill>
                  <a:schemeClr val="accent6">
                    <a:lumMod val="75000"/>
                  </a:schemeClr>
                </a:solidFill>
              </a:rPr>
              <a:t>news.</a:t>
            </a:r>
            <a:r>
              <a:rPr lang="en-US" altLang="zh-CN" b="1" dirty="0" err="1" smtClean="0">
                <a:solidFill>
                  <a:srgbClr val="FF0000"/>
                </a:solidFill>
              </a:rPr>
              <a:t>none</a:t>
            </a:r>
            <a:endParaRPr lang="zh-CN" altLang="en-US"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目标动作（</a:t>
            </a:r>
            <a:r>
              <a:rPr lang="en-US" altLang="zh-CN" sz="4400" b="1" dirty="0" smtClean="0">
                <a:solidFill>
                  <a:srgbClr val="7030A0"/>
                </a:solidFill>
              </a:rPr>
              <a:t> </a:t>
            </a:r>
            <a:r>
              <a:rPr lang="en-US" altLang="zh-CN" sz="4400" b="1" dirty="0" smtClean="0">
                <a:solidFill>
                  <a:schemeClr val="accent6">
                    <a:lumMod val="75000"/>
                  </a:schemeClr>
                </a:solidFill>
              </a:rPr>
              <a:t>action</a:t>
            </a:r>
            <a:r>
              <a:rPr lang="en-US" altLang="zh-CN" sz="4400" b="1" dirty="0" smtClean="0">
                <a:solidFill>
                  <a:srgbClr val="7030A0"/>
                </a:solidFill>
              </a:rPr>
              <a:t> </a:t>
            </a:r>
            <a:r>
              <a:rPr lang="zh-CN" altLang="en-US" dirty="0" smtClean="0"/>
              <a:t>）</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sz="2800" dirty="0" smtClean="0"/>
              <a:t>常规文件</a:t>
            </a:r>
            <a:endParaRPr lang="en-US" altLang="zh-CN" sz="2800" dirty="0" smtClean="0"/>
          </a:p>
          <a:p>
            <a:pPr lvl="1"/>
            <a:r>
              <a:rPr lang="zh-CN" altLang="en-US" dirty="0" smtClean="0"/>
              <a:t>将日志记录于文件：以“</a:t>
            </a:r>
            <a:r>
              <a:rPr lang="en-US" altLang="zh-CN" b="1" dirty="0" smtClean="0">
                <a:solidFill>
                  <a:srgbClr val="002060"/>
                </a:solidFill>
              </a:rPr>
              <a:t>/</a:t>
            </a:r>
            <a:r>
              <a:rPr lang="zh-CN" altLang="en-US" b="1" dirty="0" smtClean="0">
                <a:solidFill>
                  <a:srgbClr val="002060"/>
                </a:solidFill>
              </a:rPr>
              <a:t>”</a:t>
            </a:r>
            <a:r>
              <a:rPr lang="zh-CN" altLang="en-US" dirty="0" smtClean="0"/>
              <a:t>开始的全路径文件名</a:t>
            </a:r>
            <a:endParaRPr lang="en-US" altLang="zh-CN" dirty="0" smtClean="0"/>
          </a:p>
          <a:p>
            <a:pPr lvl="1"/>
            <a:r>
              <a:rPr lang="en-US" altLang="zh-CN" b="1" dirty="0" smtClean="0">
                <a:solidFill>
                  <a:srgbClr val="002060"/>
                </a:solidFill>
              </a:rPr>
              <a:t>[-]/path/filename</a:t>
            </a:r>
          </a:p>
          <a:p>
            <a:pPr lvl="1"/>
            <a:r>
              <a:rPr lang="zh-CN" altLang="zh-CN" dirty="0" smtClean="0"/>
              <a:t>文件名之前的减号（</a:t>
            </a:r>
            <a:r>
              <a:rPr lang="en-US" altLang="zh-CN" b="1" dirty="0" smtClean="0">
                <a:solidFill>
                  <a:srgbClr val="002060"/>
                </a:solidFill>
              </a:rPr>
              <a:t>-</a:t>
            </a:r>
            <a:r>
              <a:rPr lang="zh-CN" altLang="zh-CN" dirty="0" smtClean="0"/>
              <a:t>）表示对文件的写入</a:t>
            </a:r>
            <a:r>
              <a:rPr lang="zh-CN" altLang="en-US" dirty="0" smtClean="0"/>
              <a:t>同时</a:t>
            </a:r>
            <a:r>
              <a:rPr lang="zh-CN" altLang="zh-CN" dirty="0" smtClean="0"/>
              <a:t>不立即同步到磁盘</a:t>
            </a:r>
            <a:r>
              <a:rPr lang="zh-CN" altLang="en-US" dirty="0" smtClean="0"/>
              <a:t>，这样可以加快日志写入速度</a:t>
            </a:r>
            <a:endParaRPr lang="en-US" altLang="zh-CN" dirty="0" smtClean="0"/>
          </a:p>
          <a:p>
            <a:r>
              <a:rPr lang="zh-CN" altLang="en-US" sz="2800" dirty="0" smtClean="0"/>
              <a:t>终端设备</a:t>
            </a:r>
            <a:endParaRPr lang="en-US" altLang="zh-CN" sz="2800" dirty="0" smtClean="0"/>
          </a:p>
          <a:p>
            <a:pPr lvl="1"/>
            <a:r>
              <a:rPr lang="zh-CN" altLang="en-US" dirty="0" smtClean="0"/>
              <a:t>将日志发送到终端：</a:t>
            </a:r>
            <a:r>
              <a:rPr lang="en-US" altLang="zh-CN" b="1" dirty="0" smtClean="0">
                <a:solidFill>
                  <a:srgbClr val="002060"/>
                </a:solidFill>
              </a:rPr>
              <a:t>/dev/console</a:t>
            </a:r>
            <a:r>
              <a:rPr lang="zh-CN" altLang="en-US" b="1" dirty="0" smtClean="0">
                <a:solidFill>
                  <a:srgbClr val="002060"/>
                </a:solidFill>
              </a:rPr>
              <a:t>，</a:t>
            </a:r>
            <a:r>
              <a:rPr lang="en-US" altLang="zh-CN" b="1" dirty="0" smtClean="0">
                <a:solidFill>
                  <a:srgbClr val="002060"/>
                </a:solidFill>
              </a:rPr>
              <a:t>/dev/</a:t>
            </a:r>
            <a:r>
              <a:rPr lang="en-US" altLang="zh-CN" b="1" dirty="0" err="1" smtClean="0">
                <a:solidFill>
                  <a:srgbClr val="002060"/>
                </a:solidFill>
              </a:rPr>
              <a:t>ttyX</a:t>
            </a:r>
            <a:endParaRPr lang="en-US" altLang="zh-CN" b="1" dirty="0" smtClean="0">
              <a:solidFill>
                <a:srgbClr val="002060"/>
              </a:solidFill>
            </a:endParaRPr>
          </a:p>
          <a:p>
            <a:r>
              <a:rPr lang="zh-CN" altLang="en-US" sz="2800" dirty="0" smtClean="0"/>
              <a:t>命名管道</a:t>
            </a:r>
            <a:endParaRPr lang="en-US" altLang="zh-CN" sz="2800" dirty="0" smtClean="0"/>
          </a:p>
          <a:p>
            <a:pPr lvl="1"/>
            <a:r>
              <a:rPr lang="zh-CN" altLang="en-US" dirty="0" smtClean="0"/>
              <a:t>将日志记录到命名管道，用于日志调试非常方便</a:t>
            </a:r>
            <a:endParaRPr lang="en-US" altLang="zh-CN" dirty="0" smtClean="0"/>
          </a:p>
          <a:p>
            <a:pPr lvl="1"/>
            <a:r>
              <a:rPr lang="en-US" altLang="zh-CN" b="1" dirty="0" smtClean="0">
                <a:solidFill>
                  <a:srgbClr val="002060"/>
                </a:solidFill>
              </a:rPr>
              <a:t>| </a:t>
            </a:r>
            <a:r>
              <a:rPr lang="en-US" altLang="zh-CN" b="1" dirty="0" err="1" smtClean="0">
                <a:solidFill>
                  <a:srgbClr val="002060"/>
                </a:solidFill>
              </a:rPr>
              <a:t>named_pipe</a:t>
            </a:r>
            <a:endParaRPr lang="en-US" altLang="zh-CN"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目标动作（</a:t>
            </a:r>
            <a:r>
              <a:rPr lang="en-US" altLang="zh-CN" sz="4000" b="1" dirty="0" smtClean="0">
                <a:solidFill>
                  <a:srgbClr val="7030A0"/>
                </a:solidFill>
              </a:rPr>
              <a:t> </a:t>
            </a:r>
            <a:r>
              <a:rPr lang="en-US" altLang="zh-CN" sz="4000" b="1" dirty="0" smtClean="0">
                <a:solidFill>
                  <a:schemeClr val="accent6">
                    <a:lumMod val="75000"/>
                  </a:schemeClr>
                </a:solidFill>
              </a:rPr>
              <a:t>action</a:t>
            </a:r>
            <a:r>
              <a:rPr lang="en-US" altLang="zh-CN" sz="4000" b="1" dirty="0" smtClean="0">
                <a:solidFill>
                  <a:srgbClr val="7030A0"/>
                </a:solidFill>
              </a:rPr>
              <a:t> </a:t>
            </a:r>
            <a:r>
              <a:rPr lang="zh-CN" altLang="en-US" dirty="0" smtClean="0"/>
              <a:t>）续</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sz="3200" dirty="0" smtClean="0"/>
              <a:t>远程主机</a:t>
            </a:r>
            <a:endParaRPr lang="en-US" altLang="zh-CN" sz="3200" dirty="0" smtClean="0"/>
          </a:p>
          <a:p>
            <a:pPr lvl="1"/>
            <a:r>
              <a:rPr lang="en-US" altLang="zh-CN" sz="2800" b="1" dirty="0" smtClean="0">
                <a:solidFill>
                  <a:srgbClr val="002060"/>
                </a:solidFill>
              </a:rPr>
              <a:t>@hostname</a:t>
            </a:r>
          </a:p>
          <a:p>
            <a:pPr lvl="1"/>
            <a:r>
              <a:rPr lang="zh-CN" altLang="en-US" sz="2800" dirty="0" smtClean="0"/>
              <a:t>将信息发送到可解析的远程主机</a:t>
            </a:r>
            <a:r>
              <a:rPr lang="en-US" altLang="zh-CN" sz="2800" dirty="0" smtClean="0"/>
              <a:t>hostname</a:t>
            </a:r>
            <a:r>
              <a:rPr lang="zh-CN" altLang="en-US" sz="2800" dirty="0" smtClean="0"/>
              <a:t>或</a:t>
            </a:r>
            <a:r>
              <a:rPr lang="en-US" altLang="zh-CN" sz="2800" dirty="0" smtClean="0"/>
              <a:t>IP</a:t>
            </a:r>
          </a:p>
          <a:p>
            <a:pPr lvl="1"/>
            <a:r>
              <a:rPr lang="zh-CN" altLang="en-US" sz="2800" dirty="0" smtClean="0"/>
              <a:t>该主机必须正在运行</a:t>
            </a:r>
            <a:r>
              <a:rPr lang="en-US" altLang="zh-CN" sz="2800" dirty="0" err="1" smtClean="0"/>
              <a:t>rsyslogd</a:t>
            </a:r>
            <a:r>
              <a:rPr lang="zh-CN" altLang="en-US" sz="2800" dirty="0" smtClean="0"/>
              <a:t>，并可以识别</a:t>
            </a:r>
            <a:r>
              <a:rPr lang="en-US" altLang="zh-CN" sz="2800" dirty="0" err="1" smtClean="0"/>
              <a:t>rsyslog</a:t>
            </a:r>
            <a:r>
              <a:rPr lang="zh-CN" altLang="en-US" sz="2800" dirty="0" smtClean="0"/>
              <a:t>的配置文件</a:t>
            </a:r>
          </a:p>
          <a:p>
            <a:pPr lvl="1"/>
            <a:r>
              <a:rPr lang="en-US" altLang="zh-CN" sz="2800" dirty="0" err="1" smtClean="0"/>
              <a:t>rsyslog</a:t>
            </a:r>
            <a:r>
              <a:rPr lang="en-US" altLang="zh-CN" sz="2800" dirty="0" smtClean="0"/>
              <a:t> </a:t>
            </a:r>
            <a:r>
              <a:rPr lang="zh-CN" altLang="en-US" sz="2800" dirty="0" smtClean="0"/>
              <a:t>使用 </a:t>
            </a:r>
            <a:r>
              <a:rPr lang="en-US" altLang="zh-CN" sz="2800" b="1" dirty="0" smtClean="0">
                <a:solidFill>
                  <a:srgbClr val="FF0000"/>
                </a:solidFill>
              </a:rPr>
              <a:t>udp:514</a:t>
            </a:r>
            <a:r>
              <a:rPr lang="en-US" altLang="zh-CN" sz="2800" dirty="0" smtClean="0"/>
              <a:t> </a:t>
            </a:r>
            <a:r>
              <a:rPr lang="zh-CN" altLang="en-US" sz="2800" dirty="0" smtClean="0"/>
              <a:t>端口传送日志信息</a:t>
            </a:r>
            <a:endParaRPr lang="en-US" altLang="zh-CN" sz="2800" dirty="0" smtClean="0"/>
          </a:p>
          <a:p>
            <a:r>
              <a:rPr lang="zh-CN" altLang="en-US" sz="3200" dirty="0" smtClean="0"/>
              <a:t>用户列表</a:t>
            </a:r>
            <a:endParaRPr lang="en-US" altLang="zh-CN" sz="3200" dirty="0" smtClean="0"/>
          </a:p>
          <a:p>
            <a:pPr lvl="1"/>
            <a:r>
              <a:rPr lang="en-US" altLang="zh-CN" sz="2800" b="1" dirty="0" smtClean="0">
                <a:solidFill>
                  <a:srgbClr val="002060"/>
                </a:solidFill>
              </a:rPr>
              <a:t>:omusrmsg:User1,User2,…</a:t>
            </a:r>
            <a:r>
              <a:rPr lang="en-US" altLang="zh-CN" sz="2800" b="1" dirty="0" err="1" smtClean="0">
                <a:solidFill>
                  <a:srgbClr val="002060"/>
                </a:solidFill>
              </a:rPr>
              <a:t>Usern</a:t>
            </a:r>
            <a:endParaRPr lang="en-US" altLang="zh-CN" sz="2800" b="1" dirty="0" smtClean="0">
              <a:solidFill>
                <a:srgbClr val="002060"/>
              </a:solidFill>
            </a:endParaRPr>
          </a:p>
          <a:p>
            <a:pPr lvl="1"/>
            <a:r>
              <a:rPr lang="zh-CN" altLang="zh-CN" sz="2800" dirty="0" smtClean="0"/>
              <a:t>发送信息到指定</a:t>
            </a:r>
            <a:r>
              <a:rPr lang="zh-CN" altLang="en-US" sz="2800" dirty="0" smtClean="0"/>
              <a:t>的登录</a:t>
            </a:r>
            <a:r>
              <a:rPr lang="zh-CN" altLang="zh-CN" sz="2800" dirty="0" smtClean="0"/>
              <a:t>用户</a:t>
            </a:r>
            <a:r>
              <a:rPr lang="zh-CN" altLang="en-US" sz="2800" dirty="0" smtClean="0"/>
              <a:t>，</a:t>
            </a:r>
            <a:r>
              <a:rPr lang="en-US" altLang="zh-CN" sz="2800" b="1" dirty="0" smtClean="0">
                <a:solidFill>
                  <a:srgbClr val="FF0000"/>
                </a:solidFill>
              </a:rPr>
              <a:t>*</a:t>
            </a:r>
            <a:r>
              <a:rPr lang="zh-CN" altLang="zh-CN" sz="2800" dirty="0" smtClean="0"/>
              <a:t>表示所有用户</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smtClean="0">
                <a:solidFill>
                  <a:srgbClr val="7030A0"/>
                </a:solidFill>
              </a:rPr>
              <a:t>action</a:t>
            </a:r>
            <a:r>
              <a:rPr lang="zh-CN" altLang="en-US" sz="4400" b="1" dirty="0" smtClean="0">
                <a:solidFill>
                  <a:schemeClr val="accent6">
                    <a:lumMod val="75000"/>
                  </a:schemeClr>
                </a:solidFill>
              </a:rPr>
              <a:t>语法举例</a:t>
            </a:r>
            <a:endParaRPr lang="zh-CN" altLang="en-US" dirty="0">
              <a:solidFill>
                <a:schemeClr val="accent6">
                  <a:lumMod val="75000"/>
                </a:schemeClr>
              </a:solidFill>
            </a:endParaRPr>
          </a:p>
        </p:txBody>
      </p:sp>
      <p:sp>
        <p:nvSpPr>
          <p:cNvPr id="3" name="内容占位符 2"/>
          <p:cNvSpPr>
            <a:spLocks noGrp="1"/>
          </p:cNvSpPr>
          <p:nvPr>
            <p:ph idx="1"/>
          </p:nvPr>
        </p:nvSpPr>
        <p:spPr>
          <a:xfrm>
            <a:off x="457200" y="1484784"/>
            <a:ext cx="8229600" cy="4646141"/>
          </a:xfrm>
        </p:spPr>
        <p:txBody>
          <a:bodyPr/>
          <a:lstStyle/>
          <a:p>
            <a:r>
              <a:rPr lang="en-US" altLang="zh-CN" sz="3200" dirty="0" smtClean="0"/>
              <a:t>kern.*                      </a:t>
            </a:r>
            <a:r>
              <a:rPr lang="en-US" altLang="zh-CN" sz="3200" b="1" dirty="0" smtClean="0"/>
              <a:t> </a:t>
            </a:r>
            <a:r>
              <a:rPr lang="en-US" altLang="zh-CN" sz="3200" b="1" dirty="0" smtClean="0">
                <a:solidFill>
                  <a:srgbClr val="FF0000"/>
                </a:solidFill>
              </a:rPr>
              <a:t>/</a:t>
            </a:r>
            <a:r>
              <a:rPr lang="en-US" altLang="zh-CN" sz="3200" b="1" dirty="0" err="1" smtClean="0"/>
              <a:t>var</a:t>
            </a:r>
            <a:r>
              <a:rPr lang="en-US" altLang="zh-CN" sz="3200" b="1" dirty="0" smtClean="0"/>
              <a:t>/</a:t>
            </a:r>
            <a:r>
              <a:rPr lang="en-US" altLang="zh-CN" sz="3200" b="1" dirty="0" err="1" smtClean="0"/>
              <a:t>adm</a:t>
            </a:r>
            <a:r>
              <a:rPr lang="en-US" altLang="zh-CN" sz="3200" b="1" dirty="0" smtClean="0"/>
              <a:t>/kernel</a:t>
            </a:r>
          </a:p>
          <a:p>
            <a:r>
              <a:rPr lang="en-US" altLang="zh-CN" sz="3200" dirty="0" smtClean="0"/>
              <a:t>mail.*                       </a:t>
            </a:r>
            <a:r>
              <a:rPr lang="en-US" altLang="zh-CN" sz="3200" b="1" dirty="0" smtClean="0">
                <a:solidFill>
                  <a:srgbClr val="FF0000"/>
                </a:solidFill>
              </a:rPr>
              <a:t>-/</a:t>
            </a:r>
            <a:r>
              <a:rPr lang="en-US" altLang="zh-CN" sz="3200" b="1" dirty="0" err="1" smtClean="0"/>
              <a:t>var</a:t>
            </a:r>
            <a:r>
              <a:rPr lang="en-US" altLang="zh-CN" sz="3200" b="1" dirty="0" smtClean="0"/>
              <a:t>/log/</a:t>
            </a:r>
            <a:r>
              <a:rPr lang="en-US" altLang="zh-CN" sz="3200" b="1" dirty="0" err="1" smtClean="0"/>
              <a:t>maillog</a:t>
            </a:r>
            <a:endParaRPr lang="en-US" altLang="zh-CN" sz="3200" b="1" dirty="0" smtClean="0"/>
          </a:p>
          <a:p>
            <a:r>
              <a:rPr lang="en-US" altLang="zh-CN" sz="3200" dirty="0" smtClean="0"/>
              <a:t>mail.=info                 </a:t>
            </a:r>
            <a:r>
              <a:rPr lang="en-US" altLang="zh-CN" sz="3200" b="1" dirty="0" smtClean="0">
                <a:solidFill>
                  <a:srgbClr val="FF0000"/>
                </a:solidFill>
              </a:rPr>
              <a:t>/dev</a:t>
            </a:r>
            <a:r>
              <a:rPr lang="en-US" altLang="zh-CN" sz="3200" b="1" dirty="0" smtClean="0"/>
              <a:t>/tty12</a:t>
            </a:r>
          </a:p>
          <a:p>
            <a:r>
              <a:rPr lang="en-US" altLang="zh-CN" sz="3200" dirty="0" smtClean="0"/>
              <a:t>*.alert                       </a:t>
            </a:r>
            <a:r>
              <a:rPr lang="en-US" altLang="zh-CN" sz="3200" b="1" dirty="0" err="1" smtClean="0"/>
              <a:t>root,joey</a:t>
            </a:r>
            <a:endParaRPr lang="en-US" altLang="zh-CN" sz="3200" b="1" dirty="0" smtClean="0"/>
          </a:p>
          <a:p>
            <a:r>
              <a:rPr lang="en-US" altLang="zh-CN" sz="3200" dirty="0" smtClean="0"/>
              <a:t>*.=</a:t>
            </a:r>
            <a:r>
              <a:rPr lang="en-US" altLang="zh-CN" sz="3200" dirty="0" err="1" smtClean="0"/>
              <a:t>emerg</a:t>
            </a:r>
            <a:r>
              <a:rPr lang="en-US" altLang="zh-CN" sz="3200" dirty="0" smtClean="0"/>
              <a:t>                  </a:t>
            </a:r>
            <a:r>
              <a:rPr lang="en-US" altLang="zh-CN" sz="3200" b="1" dirty="0" smtClean="0">
                <a:solidFill>
                  <a:srgbClr val="FF0000"/>
                </a:solidFill>
              </a:rPr>
              <a:t>*</a:t>
            </a:r>
          </a:p>
          <a:p>
            <a:r>
              <a:rPr lang="en-US" altLang="zh-CN" sz="3200" dirty="0" smtClean="0"/>
              <a:t>*.*                            </a:t>
            </a:r>
            <a:r>
              <a:rPr lang="en-US" altLang="zh-CN" sz="3200" b="1" dirty="0" smtClean="0">
                <a:solidFill>
                  <a:srgbClr val="FF0000"/>
                </a:solidFill>
              </a:rPr>
              <a:t>@</a:t>
            </a:r>
            <a:r>
              <a:rPr lang="en-US" altLang="zh-CN" sz="3200" b="1" dirty="0" err="1" smtClean="0"/>
              <a:t>finlandia</a:t>
            </a:r>
            <a:endParaRPr lang="zh-CN" altLang="en-US" sz="3200"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将日志发往另一台主机</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传统的</a:t>
            </a:r>
            <a:r>
              <a:rPr lang="en-US" altLang="zh-CN" dirty="0" smtClean="0"/>
              <a:t>UDP</a:t>
            </a:r>
            <a:r>
              <a:rPr lang="zh-CN" altLang="en-US" dirty="0" smtClean="0"/>
              <a:t>传输</a:t>
            </a:r>
            <a:endParaRPr lang="en-US" altLang="zh-CN" dirty="0" smtClean="0"/>
          </a:p>
          <a:p>
            <a:pPr lvl="1"/>
            <a:r>
              <a:rPr lang="zh-CN" altLang="en-US" dirty="0" smtClean="0"/>
              <a:t>很有可能会丢失消息，但是传统的标准方法</a:t>
            </a:r>
            <a:endParaRPr lang="en-US" altLang="zh-CN" dirty="0" smtClean="0"/>
          </a:p>
          <a:p>
            <a:pPr lvl="1"/>
            <a:r>
              <a:rPr lang="en-US" altLang="zh-CN" b="1" dirty="0" smtClean="0">
                <a:solidFill>
                  <a:srgbClr val="002060"/>
                </a:solidFill>
              </a:rPr>
              <a:t>*.* @192.168.0.1</a:t>
            </a:r>
          </a:p>
          <a:p>
            <a:r>
              <a:rPr lang="zh-CN" altLang="en-US" dirty="0" smtClean="0"/>
              <a:t>基于</a:t>
            </a:r>
            <a:r>
              <a:rPr lang="en-US" altLang="zh-CN" dirty="0" smtClean="0"/>
              <a:t>TCP</a:t>
            </a:r>
            <a:r>
              <a:rPr lang="zh-CN" altLang="en-US" dirty="0" smtClean="0"/>
              <a:t>传输</a:t>
            </a:r>
            <a:endParaRPr lang="en-US" altLang="zh-CN" dirty="0" smtClean="0"/>
          </a:p>
          <a:p>
            <a:pPr lvl="1"/>
            <a:r>
              <a:rPr lang="zh-CN" altLang="en-US" dirty="0" smtClean="0"/>
              <a:t>仅在某些特殊情况下丢失消息，被广泛使用</a:t>
            </a:r>
            <a:endParaRPr lang="en-US" altLang="zh-CN" dirty="0" smtClean="0"/>
          </a:p>
          <a:p>
            <a:pPr lvl="1"/>
            <a:r>
              <a:rPr lang="en-US" altLang="zh-CN" b="1" dirty="0" smtClean="0">
                <a:solidFill>
                  <a:srgbClr val="002060"/>
                </a:solidFill>
              </a:rPr>
              <a:t>*.* @@192.168.0.1</a:t>
            </a:r>
          </a:p>
          <a:p>
            <a:r>
              <a:rPr lang="zh-CN" altLang="en-US" dirty="0" smtClean="0"/>
              <a:t>基于</a:t>
            </a:r>
            <a:r>
              <a:rPr lang="en-US" altLang="zh-CN" dirty="0" smtClean="0"/>
              <a:t> RELP </a:t>
            </a:r>
            <a:r>
              <a:rPr lang="zh-CN" altLang="en-US" dirty="0" smtClean="0"/>
              <a:t>传输</a:t>
            </a:r>
            <a:r>
              <a:rPr lang="en-US" altLang="zh-CN" dirty="0" smtClean="0"/>
              <a:t> </a:t>
            </a:r>
          </a:p>
          <a:p>
            <a:pPr lvl="1"/>
            <a:r>
              <a:rPr lang="zh-CN" altLang="en-US" dirty="0" smtClean="0"/>
              <a:t>从不丢失消息，但要求 </a:t>
            </a:r>
            <a:r>
              <a:rPr lang="en-US" altLang="zh-CN" dirty="0" err="1" smtClean="0"/>
              <a:t>rsyslogd</a:t>
            </a:r>
            <a:r>
              <a:rPr lang="zh-CN" altLang="en-US" dirty="0" smtClean="0"/>
              <a:t> 的版本大于</a:t>
            </a:r>
            <a:r>
              <a:rPr lang="en-US" altLang="zh-CN" dirty="0" smtClean="0"/>
              <a:t> 3.15.0</a:t>
            </a:r>
          </a:p>
          <a:p>
            <a:pPr lvl="1"/>
            <a:r>
              <a:rPr lang="en-US" altLang="zh-CN" b="1" dirty="0" smtClean="0">
                <a:solidFill>
                  <a:srgbClr val="002060"/>
                </a:solidFill>
              </a:rPr>
              <a:t>*.* :omrelp:192.168.0.1:2514</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守护进程</a:t>
            </a:r>
            <a:r>
              <a:rPr lang="zh-CN" altLang="en-US" dirty="0" smtClean="0"/>
              <a:t>（</a:t>
            </a:r>
            <a:r>
              <a:rPr lang="en-US" altLang="zh-CN" dirty="0" smtClean="0"/>
              <a:t> Daemon </a:t>
            </a:r>
            <a:r>
              <a:rPr lang="zh-CN" altLang="en-US" dirty="0" smtClean="0"/>
              <a:t>）</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始终在后台运行并响应合法请求的程序称为守护（</a:t>
            </a:r>
            <a:r>
              <a:rPr lang="en-US" altLang="zh-CN" dirty="0" smtClean="0"/>
              <a:t>Daemon</a:t>
            </a:r>
            <a:r>
              <a:rPr lang="zh-CN" altLang="en-US" dirty="0" smtClean="0"/>
              <a:t>）进程。</a:t>
            </a:r>
            <a:endParaRPr lang="en-US" altLang="zh-CN" dirty="0" smtClean="0"/>
          </a:p>
          <a:p>
            <a:pPr lvl="1"/>
            <a:r>
              <a:rPr lang="zh-CN" altLang="en-US" dirty="0" smtClean="0"/>
              <a:t>守护进程不是由用户启动运行的，也不与终端关联。</a:t>
            </a:r>
            <a:endParaRPr lang="en-US" altLang="zh-CN" dirty="0" smtClean="0"/>
          </a:p>
          <a:p>
            <a:pPr lvl="1"/>
            <a:r>
              <a:rPr lang="zh-CN" altLang="en-US" dirty="0" smtClean="0"/>
              <a:t>一个实际运行中的系统一般会有多个守护进程在运行，且各个系统中运行的守护进程都不尽相同。</a:t>
            </a:r>
            <a:endParaRPr lang="en-US" altLang="zh-CN" dirty="0" smtClean="0"/>
          </a:p>
          <a:p>
            <a:pPr lvl="1"/>
            <a:r>
              <a:rPr lang="zh-CN" altLang="en-US" dirty="0" smtClean="0"/>
              <a:t>除非程序异常中止或者人为终止，否则它们将一直运行下去直至系统关闭。</a:t>
            </a:r>
            <a:endParaRPr lang="en-US" altLang="zh-CN" dirty="0" smtClean="0"/>
          </a:p>
          <a:p>
            <a:r>
              <a:rPr lang="en-US" altLang="zh-CN" dirty="0" smtClean="0"/>
              <a:t>UNIX/Linux</a:t>
            </a:r>
            <a:r>
              <a:rPr lang="zh-CN" altLang="en-US" dirty="0" smtClean="0"/>
              <a:t>的守护进程在</a:t>
            </a:r>
            <a:r>
              <a:rPr lang="en-US" altLang="zh-CN" dirty="0" smtClean="0"/>
              <a:t>Windows</a:t>
            </a:r>
            <a:r>
              <a:rPr lang="zh-CN" altLang="en-US" dirty="0" smtClean="0"/>
              <a:t>系统中被称作“服务”。</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日志管理策略</a:t>
            </a:r>
            <a:endParaRPr lang="zh-CN" altLang="en-US" dirty="0"/>
          </a:p>
        </p:txBody>
      </p:sp>
      <p:sp>
        <p:nvSpPr>
          <p:cNvPr id="3" name="内容占位符 2"/>
          <p:cNvSpPr>
            <a:spLocks noGrp="1"/>
          </p:cNvSpPr>
          <p:nvPr>
            <p:ph idx="1"/>
          </p:nvPr>
        </p:nvSpPr>
        <p:spPr/>
        <p:txBody>
          <a:bodyPr/>
          <a:lstStyle/>
          <a:p>
            <a:r>
              <a:rPr lang="zh-CN" altLang="en-US" dirty="0" smtClean="0"/>
              <a:t>及时作好备份和归档</a:t>
            </a:r>
          </a:p>
          <a:p>
            <a:r>
              <a:rPr lang="zh-CN" altLang="en-US" dirty="0" smtClean="0"/>
              <a:t>延长日志保存期限</a:t>
            </a:r>
          </a:p>
          <a:p>
            <a:r>
              <a:rPr lang="zh-CN" altLang="en-US" dirty="0" smtClean="0"/>
              <a:t>控制日志访问权限</a:t>
            </a:r>
          </a:p>
          <a:p>
            <a:pPr lvl="1"/>
            <a:r>
              <a:rPr lang="zh-CN" altLang="en-US" dirty="0" smtClean="0"/>
              <a:t>日志中可能会包含各类敏感信息，如账户、口令等</a:t>
            </a:r>
          </a:p>
          <a:p>
            <a:r>
              <a:rPr lang="zh-CN" altLang="en-US" dirty="0" smtClean="0"/>
              <a:t>集中管理日志</a:t>
            </a:r>
          </a:p>
          <a:p>
            <a:pPr lvl="1"/>
            <a:r>
              <a:rPr lang="zh-CN" altLang="en-US" dirty="0" smtClean="0"/>
              <a:t>便于日志信息的统一收集、整理和分析</a:t>
            </a:r>
          </a:p>
          <a:p>
            <a:pPr lvl="1"/>
            <a:r>
              <a:rPr lang="zh-CN" altLang="en-US" dirty="0" smtClean="0"/>
              <a:t>杜绝日志信息的意外丢失、恶意篡改或删除</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日志滚动</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为什么进行日志滚动</a:t>
            </a:r>
            <a:endParaRPr lang="en-US" altLang="zh-CN" dirty="0" smtClean="0"/>
          </a:p>
          <a:p>
            <a:pPr lvl="1"/>
            <a:r>
              <a:rPr lang="zh-CN" altLang="en-US" dirty="0" smtClean="0"/>
              <a:t>对日志文件进行定期清理以免造成磁盘空间的不必要的浪费</a:t>
            </a:r>
            <a:endParaRPr lang="en-US" altLang="zh-CN" dirty="0" smtClean="0"/>
          </a:p>
          <a:p>
            <a:pPr lvl="1"/>
            <a:r>
              <a:rPr lang="zh-CN" altLang="en-US" dirty="0" smtClean="0"/>
              <a:t>加快了管理员查看日志所用的时间</a:t>
            </a:r>
            <a:endParaRPr lang="en-US" altLang="zh-CN" dirty="0" smtClean="0"/>
          </a:p>
          <a:p>
            <a:r>
              <a:rPr lang="zh-CN" altLang="en-US" dirty="0" smtClean="0"/>
              <a:t>日志滚动程序</a:t>
            </a:r>
          </a:p>
          <a:p>
            <a:pPr lvl="1"/>
            <a:r>
              <a:rPr lang="en-US" altLang="zh-CN" dirty="0" smtClean="0"/>
              <a:t>RHEL/</a:t>
            </a:r>
            <a:r>
              <a:rPr lang="en-US" altLang="zh-CN" dirty="0" err="1" smtClean="0"/>
              <a:t>CentOS</a:t>
            </a:r>
            <a:r>
              <a:rPr lang="en-US" altLang="zh-CN" dirty="0" smtClean="0"/>
              <a:t> </a:t>
            </a:r>
            <a:r>
              <a:rPr lang="zh-CN" altLang="en-US" dirty="0" smtClean="0"/>
              <a:t>使用程序 </a:t>
            </a:r>
            <a:r>
              <a:rPr lang="en-US" altLang="zh-CN" dirty="0" err="1" smtClean="0"/>
              <a:t>logrotate</a:t>
            </a:r>
            <a:r>
              <a:rPr lang="en-US" altLang="zh-CN" dirty="0" smtClean="0"/>
              <a:t> </a:t>
            </a:r>
            <a:r>
              <a:rPr lang="zh-CN" altLang="en-US" dirty="0" smtClean="0"/>
              <a:t>处理日志滚动</a:t>
            </a:r>
          </a:p>
          <a:p>
            <a:pPr lvl="1"/>
            <a:r>
              <a:rPr lang="en-US" altLang="zh-CN" dirty="0" err="1" smtClean="0"/>
              <a:t>logrotate</a:t>
            </a:r>
            <a:r>
              <a:rPr lang="en-US" altLang="zh-CN" dirty="0" smtClean="0"/>
              <a:t> </a:t>
            </a:r>
            <a:r>
              <a:rPr lang="zh-CN" altLang="en-US" dirty="0" smtClean="0"/>
              <a:t>能够自动完成日志的压缩、备份、删除工作</a:t>
            </a:r>
          </a:p>
          <a:p>
            <a:pPr lvl="1"/>
            <a:r>
              <a:rPr lang="zh-CN" altLang="en-US" dirty="0" smtClean="0"/>
              <a:t>系统默认把 </a:t>
            </a:r>
            <a:r>
              <a:rPr lang="en-US" altLang="zh-CN" dirty="0" err="1" smtClean="0"/>
              <a:t>logrotate</a:t>
            </a:r>
            <a:r>
              <a:rPr lang="en-US" altLang="zh-CN" dirty="0" smtClean="0"/>
              <a:t> </a:t>
            </a:r>
            <a:r>
              <a:rPr lang="zh-CN" altLang="en-US" dirty="0" smtClean="0"/>
              <a:t>加入到系统每天执行的计划任务中</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logrotate</a:t>
            </a:r>
            <a:r>
              <a:rPr lang="en-US" altLang="zh-CN" dirty="0" smtClean="0"/>
              <a:t> </a:t>
            </a:r>
            <a:r>
              <a:rPr lang="zh-CN" altLang="en-US" dirty="0" smtClean="0"/>
              <a:t>的配置文件</a:t>
            </a:r>
            <a:endParaRPr lang="zh-CN" altLang="en-US" dirty="0"/>
          </a:p>
        </p:txBody>
      </p:sp>
      <p:sp>
        <p:nvSpPr>
          <p:cNvPr id="3" name="内容占位符 2"/>
          <p:cNvSpPr>
            <a:spLocks noGrp="1"/>
          </p:cNvSpPr>
          <p:nvPr>
            <p:ph idx="1"/>
          </p:nvPr>
        </p:nvSpPr>
        <p:spPr/>
        <p:txBody>
          <a:bodyPr/>
          <a:lstStyle/>
          <a:p>
            <a:pPr>
              <a:buNone/>
            </a:pPr>
            <a:r>
              <a:rPr lang="en-US" altLang="zh-CN" sz="2400" b="1" dirty="0" smtClean="0">
                <a:solidFill>
                  <a:schemeClr val="accent6">
                    <a:lumMod val="75000"/>
                  </a:schemeClr>
                </a:solidFill>
              </a:rPr>
              <a:t># cat /etc/</a:t>
            </a:r>
            <a:r>
              <a:rPr lang="en-US" altLang="zh-CN" sz="2400" b="1" dirty="0" err="1" smtClean="0">
                <a:solidFill>
                  <a:schemeClr val="accent6">
                    <a:lumMod val="75000"/>
                  </a:schemeClr>
                </a:solidFill>
              </a:rPr>
              <a:t>logrotate.conf</a:t>
            </a:r>
            <a:endParaRPr lang="en-US" altLang="zh-CN" sz="2400" b="1" dirty="0" smtClean="0">
              <a:solidFill>
                <a:schemeClr val="accent6">
                  <a:lumMod val="75000"/>
                </a:schemeClr>
              </a:solidFill>
            </a:endParaRPr>
          </a:p>
          <a:p>
            <a:pPr>
              <a:buNone/>
            </a:pPr>
            <a:endParaRPr lang="en-US" altLang="zh-CN" sz="2400" dirty="0" smtClean="0"/>
          </a:p>
          <a:p>
            <a:pPr>
              <a:buNone/>
            </a:pPr>
            <a:r>
              <a:rPr lang="en-US" altLang="zh-CN" sz="2400" dirty="0" smtClean="0"/>
              <a:t>// </a:t>
            </a:r>
            <a:r>
              <a:rPr lang="zh-CN" altLang="en-US" sz="2400" dirty="0" smtClean="0"/>
              <a:t>每周清理一次日志文件</a:t>
            </a:r>
          </a:p>
          <a:p>
            <a:pPr>
              <a:buNone/>
            </a:pPr>
            <a:r>
              <a:rPr lang="en-US" altLang="zh-CN" sz="2400" dirty="0" smtClean="0"/>
              <a:t>weekly</a:t>
            </a:r>
          </a:p>
          <a:p>
            <a:pPr>
              <a:buNone/>
            </a:pPr>
            <a:r>
              <a:rPr lang="en-US" altLang="zh-CN" sz="2400" dirty="0" smtClean="0"/>
              <a:t>// </a:t>
            </a:r>
            <a:r>
              <a:rPr lang="zh-CN" altLang="en-US" sz="2400" dirty="0" smtClean="0"/>
              <a:t>保存过去四周的日志文件</a:t>
            </a:r>
          </a:p>
          <a:p>
            <a:pPr>
              <a:buNone/>
            </a:pPr>
            <a:r>
              <a:rPr lang="en-US" altLang="zh-CN" sz="2400" dirty="0" smtClean="0"/>
              <a:t>rotate 4</a:t>
            </a:r>
          </a:p>
          <a:p>
            <a:pPr>
              <a:buNone/>
            </a:pPr>
            <a:r>
              <a:rPr lang="en-US" altLang="zh-CN" sz="2400" dirty="0" smtClean="0"/>
              <a:t>// </a:t>
            </a:r>
            <a:r>
              <a:rPr lang="zh-CN" altLang="en-US" sz="2400" dirty="0" smtClean="0"/>
              <a:t>清除旧日志文件的同时，创建新的空日志文件</a:t>
            </a:r>
          </a:p>
          <a:p>
            <a:pPr>
              <a:buNone/>
            </a:pPr>
            <a:r>
              <a:rPr lang="en-US" altLang="zh-CN" sz="2400" dirty="0" smtClean="0"/>
              <a:t>create</a:t>
            </a:r>
          </a:p>
          <a:p>
            <a:pPr>
              <a:buNone/>
            </a:pPr>
            <a:r>
              <a:rPr lang="en-US" altLang="zh-CN" sz="2400" dirty="0" smtClean="0"/>
              <a:t>// </a:t>
            </a:r>
            <a:r>
              <a:rPr lang="zh-CN" altLang="en-US" sz="2400" dirty="0" smtClean="0"/>
              <a:t>包含</a:t>
            </a:r>
            <a:r>
              <a:rPr lang="en-US" altLang="zh-CN" sz="2400" dirty="0" smtClean="0"/>
              <a:t>/etc/</a:t>
            </a:r>
            <a:r>
              <a:rPr lang="en-US" altLang="zh-CN" sz="2400" dirty="0" err="1" smtClean="0"/>
              <a:t>logrotate.d</a:t>
            </a:r>
            <a:r>
              <a:rPr lang="zh-CN" altLang="en-US" sz="2400" dirty="0" smtClean="0"/>
              <a:t>目录下的所有配置文件</a:t>
            </a:r>
          </a:p>
          <a:p>
            <a:pPr>
              <a:buNone/>
            </a:pPr>
            <a:r>
              <a:rPr lang="en-US" altLang="zh-CN" sz="2400" dirty="0" smtClean="0"/>
              <a:t>include /etc/</a:t>
            </a:r>
            <a:r>
              <a:rPr lang="en-US" altLang="zh-CN" sz="2400" dirty="0" err="1" smtClean="0"/>
              <a:t>logrotate.d</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logrotate.d</a:t>
            </a:r>
            <a:r>
              <a:rPr lang="zh-CN" altLang="en-US" dirty="0" smtClean="0"/>
              <a:t>目录下</a:t>
            </a:r>
            <a:r>
              <a:rPr lang="en-US" altLang="zh-CN" dirty="0" smtClean="0"/>
              <a:t/>
            </a:r>
            <a:br>
              <a:rPr lang="en-US" altLang="zh-CN" dirty="0" smtClean="0"/>
            </a:br>
            <a:r>
              <a:rPr lang="zh-CN" altLang="en-US" dirty="0" smtClean="0"/>
              <a:t>的配置文件</a:t>
            </a:r>
            <a:endParaRPr lang="zh-CN" altLang="en-US" dirty="0"/>
          </a:p>
        </p:txBody>
      </p:sp>
      <p:sp>
        <p:nvSpPr>
          <p:cNvPr id="3" name="内容占位符 2"/>
          <p:cNvSpPr>
            <a:spLocks noGrp="1"/>
          </p:cNvSpPr>
          <p:nvPr>
            <p:ph idx="1"/>
          </p:nvPr>
        </p:nvSpPr>
        <p:spPr>
          <a:xfrm>
            <a:off x="395536" y="2924944"/>
            <a:ext cx="8229600" cy="3412975"/>
          </a:xfrm>
        </p:spPr>
        <p:txBody>
          <a:bodyPr/>
          <a:lstStyle/>
          <a:p>
            <a:r>
              <a:rPr lang="zh-CN" altLang="en-US" sz="2400" dirty="0" smtClean="0"/>
              <a:t>每个文件的格式为：</a:t>
            </a:r>
            <a:endParaRPr lang="en-US" altLang="zh-CN" sz="2400" dirty="0" smtClean="0"/>
          </a:p>
          <a:p>
            <a:pPr lvl="1">
              <a:buNone/>
            </a:pPr>
            <a:r>
              <a:rPr lang="en-US" altLang="zh-CN" sz="2400" dirty="0" smtClean="0"/>
              <a:t># </a:t>
            </a:r>
            <a:r>
              <a:rPr lang="zh-CN" altLang="zh-CN" sz="2400" dirty="0" smtClean="0"/>
              <a:t>注释</a:t>
            </a:r>
          </a:p>
          <a:p>
            <a:pPr lvl="1">
              <a:buNone/>
            </a:pPr>
            <a:r>
              <a:rPr lang="en-US" altLang="zh-CN" sz="2400" dirty="0" smtClean="0"/>
              <a:t>/full/path/to/</a:t>
            </a:r>
            <a:r>
              <a:rPr lang="en-US" altLang="zh-CN" sz="2400" dirty="0" err="1" smtClean="0"/>
              <a:t>logfile</a:t>
            </a:r>
            <a:r>
              <a:rPr lang="en-US" altLang="zh-CN" sz="2400" dirty="0" smtClean="0"/>
              <a:t> {</a:t>
            </a:r>
            <a:endParaRPr lang="zh-CN" altLang="zh-CN" sz="2400" dirty="0" smtClean="0"/>
          </a:p>
          <a:p>
            <a:pPr lvl="1">
              <a:buNone/>
            </a:pPr>
            <a:r>
              <a:rPr lang="en-US" altLang="zh-CN" sz="2400" dirty="0" smtClean="0"/>
              <a:t>    </a:t>
            </a:r>
            <a:r>
              <a:rPr lang="zh-CN" altLang="zh-CN" sz="2400" dirty="0" smtClean="0"/>
              <a:t>配置语句</a:t>
            </a:r>
            <a:r>
              <a:rPr lang="en-US" altLang="zh-CN" sz="2400" dirty="0" smtClean="0"/>
              <a:t>1</a:t>
            </a:r>
            <a:endParaRPr lang="zh-CN" altLang="zh-CN" sz="2400" dirty="0" smtClean="0"/>
          </a:p>
          <a:p>
            <a:pPr lvl="1">
              <a:buNone/>
            </a:pPr>
            <a:r>
              <a:rPr lang="en-US" altLang="zh-CN" sz="2400" dirty="0" smtClean="0"/>
              <a:t>    …</a:t>
            </a:r>
            <a:endParaRPr lang="zh-CN" altLang="zh-CN" sz="2400" dirty="0" smtClean="0"/>
          </a:p>
          <a:p>
            <a:pPr lvl="1">
              <a:buNone/>
            </a:pPr>
            <a:r>
              <a:rPr lang="en-US" altLang="zh-CN" sz="2400" dirty="0" smtClean="0"/>
              <a:t>    </a:t>
            </a:r>
            <a:r>
              <a:rPr lang="zh-CN" altLang="zh-CN" sz="2400" dirty="0" smtClean="0"/>
              <a:t>配置语句</a:t>
            </a:r>
            <a:r>
              <a:rPr lang="en-US" altLang="zh-CN" sz="2400" dirty="0" smtClean="0"/>
              <a:t>n</a:t>
            </a:r>
            <a:endParaRPr lang="zh-CN" altLang="zh-CN" sz="2400" dirty="0" smtClean="0"/>
          </a:p>
          <a:p>
            <a:pPr lvl="1">
              <a:buNone/>
            </a:pPr>
            <a:r>
              <a:rPr lang="en-US" altLang="zh-CN" sz="2400" dirty="0" smtClean="0"/>
              <a:t>}</a:t>
            </a:r>
            <a:endParaRPr lang="zh-CN" altLang="zh-CN" sz="2400" dirty="0" smtClean="0"/>
          </a:p>
          <a:p>
            <a:pPr>
              <a:buNone/>
            </a:pP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
        <p:nvSpPr>
          <p:cNvPr id="7" name="TextBox 6"/>
          <p:cNvSpPr txBox="1"/>
          <p:nvPr/>
        </p:nvSpPr>
        <p:spPr>
          <a:xfrm>
            <a:off x="467544" y="1628800"/>
            <a:ext cx="8208912" cy="1200329"/>
          </a:xfrm>
          <a:prstGeom prst="rect">
            <a:avLst/>
          </a:prstGeom>
          <a:noFill/>
        </p:spPr>
        <p:txBody>
          <a:bodyPr wrap="square" rtlCol="0">
            <a:spAutoFit/>
          </a:bodyPr>
          <a:lstStyle/>
          <a:p>
            <a:pPr>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ls</a:t>
            </a:r>
            <a:r>
              <a:rPr lang="en-US" altLang="zh-CN" sz="2400" b="1" dirty="0" smtClean="0">
                <a:solidFill>
                  <a:schemeClr val="accent6">
                    <a:lumMod val="75000"/>
                  </a:schemeClr>
                </a:solidFill>
              </a:rPr>
              <a:t> /etc/</a:t>
            </a:r>
            <a:r>
              <a:rPr lang="en-US" altLang="zh-CN" sz="2400" b="1" dirty="0" err="1" smtClean="0">
                <a:solidFill>
                  <a:schemeClr val="accent6">
                    <a:lumMod val="75000"/>
                  </a:schemeClr>
                </a:solidFill>
              </a:rPr>
              <a:t>logrotate.d</a:t>
            </a:r>
            <a:endParaRPr lang="en-US" altLang="zh-CN" sz="2400" b="1" dirty="0" smtClean="0">
              <a:solidFill>
                <a:schemeClr val="accent6">
                  <a:lumMod val="75000"/>
                </a:schemeClr>
              </a:solidFill>
            </a:endParaRPr>
          </a:p>
          <a:p>
            <a:pPr>
              <a:buNone/>
            </a:pPr>
            <a:r>
              <a:rPr lang="en-US" altLang="zh-CN" sz="2400" dirty="0" err="1" smtClean="0"/>
              <a:t>acpid</a:t>
            </a:r>
            <a:r>
              <a:rPr lang="en-US" altLang="zh-CN" sz="2400" dirty="0" smtClean="0"/>
              <a:t>     cups    </a:t>
            </a:r>
            <a:r>
              <a:rPr lang="en-US" altLang="zh-CN" sz="2400" dirty="0" err="1" smtClean="0"/>
              <a:t>mgetty</a:t>
            </a:r>
            <a:r>
              <a:rPr lang="en-US" altLang="zh-CN" sz="2400" dirty="0" smtClean="0"/>
              <a:t>    rpm     </a:t>
            </a:r>
            <a:r>
              <a:rPr lang="en-US" altLang="zh-CN" sz="2400" dirty="0" err="1" smtClean="0"/>
              <a:t>syslog</a:t>
            </a:r>
            <a:r>
              <a:rPr lang="en-US" altLang="zh-CN" sz="2400" dirty="0" smtClean="0"/>
              <a:t>     named    samba</a:t>
            </a:r>
          </a:p>
          <a:p>
            <a:pPr>
              <a:buNone/>
            </a:pP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以</a:t>
            </a:r>
            <a:r>
              <a:rPr lang="en-US" altLang="zh-CN" dirty="0" err="1" smtClean="0"/>
              <a:t>cron</a:t>
            </a:r>
            <a:r>
              <a:rPr lang="zh-CN" altLang="zh-CN" dirty="0" smtClean="0"/>
              <a:t>方式运行</a:t>
            </a:r>
            <a:r>
              <a:rPr lang="en-US" altLang="zh-CN" dirty="0" err="1" smtClean="0"/>
              <a:t>logrotate</a:t>
            </a:r>
            <a:endParaRPr lang="zh-CN" altLang="en-US" dirty="0"/>
          </a:p>
        </p:txBody>
      </p:sp>
      <p:sp>
        <p:nvSpPr>
          <p:cNvPr id="3" name="内容占位符 2"/>
          <p:cNvSpPr>
            <a:spLocks noGrp="1"/>
          </p:cNvSpPr>
          <p:nvPr>
            <p:ph idx="1"/>
          </p:nvPr>
        </p:nvSpPr>
        <p:spPr/>
        <p:txBody>
          <a:bodyPr/>
          <a:lstStyle/>
          <a:p>
            <a:pPr>
              <a:buNone/>
            </a:pPr>
            <a:r>
              <a:rPr lang="en-US" altLang="zh-CN" sz="2400" b="1" dirty="0" smtClean="0">
                <a:solidFill>
                  <a:schemeClr val="accent6">
                    <a:lumMod val="75000"/>
                  </a:schemeClr>
                </a:solidFill>
              </a:rPr>
              <a:t># cat /etc/</a:t>
            </a:r>
            <a:r>
              <a:rPr lang="en-US" altLang="zh-CN" sz="2400" b="1" dirty="0" err="1" smtClean="0">
                <a:solidFill>
                  <a:schemeClr val="accent6">
                    <a:lumMod val="75000"/>
                  </a:schemeClr>
                </a:solidFill>
              </a:rPr>
              <a:t>cron.daily</a:t>
            </a:r>
            <a:r>
              <a:rPr lang="en-US" altLang="zh-CN" sz="2400" b="1" dirty="0" smtClean="0">
                <a:solidFill>
                  <a:schemeClr val="accent6">
                    <a:lumMod val="75000"/>
                  </a:schemeClr>
                </a:solidFill>
              </a:rPr>
              <a:t>/</a:t>
            </a:r>
            <a:r>
              <a:rPr lang="en-US" altLang="zh-CN" sz="2400" b="1" dirty="0" err="1" smtClean="0">
                <a:solidFill>
                  <a:schemeClr val="accent6">
                    <a:lumMod val="75000"/>
                  </a:schemeClr>
                </a:solidFill>
              </a:rPr>
              <a:t>logrotate</a:t>
            </a:r>
            <a:endParaRPr lang="en-US" altLang="zh-CN" sz="2400" b="1" dirty="0" smtClean="0">
              <a:solidFill>
                <a:schemeClr val="accent6">
                  <a:lumMod val="75000"/>
                </a:schemeClr>
              </a:solidFill>
            </a:endParaRPr>
          </a:p>
          <a:p>
            <a:pPr>
              <a:buNone/>
            </a:pPr>
            <a:r>
              <a:rPr lang="en-US" altLang="zh-CN" sz="2400" dirty="0" smtClean="0"/>
              <a:t>#!/bin/</a:t>
            </a:r>
            <a:r>
              <a:rPr lang="en-US" altLang="zh-CN" sz="2400" dirty="0" err="1" smtClean="0"/>
              <a:t>sh</a:t>
            </a:r>
            <a:endParaRPr lang="en-US" altLang="zh-CN" sz="2400" dirty="0" smtClean="0"/>
          </a:p>
          <a:p>
            <a:pPr>
              <a:buNone/>
            </a:pPr>
            <a:endParaRPr lang="en-US" altLang="zh-CN" sz="2400" dirty="0" smtClean="0"/>
          </a:p>
          <a:p>
            <a:pPr>
              <a:buNone/>
            </a:pPr>
            <a:r>
              <a:rPr lang="en-US" altLang="zh-CN" sz="2400" dirty="0" smtClean="0"/>
              <a:t>/</a:t>
            </a:r>
            <a:r>
              <a:rPr lang="en-US" altLang="zh-CN" sz="2400" dirty="0" err="1" smtClean="0"/>
              <a:t>usr</a:t>
            </a:r>
            <a:r>
              <a:rPr lang="en-US" altLang="zh-CN" sz="2400" dirty="0" smtClean="0"/>
              <a:t>/</a:t>
            </a:r>
            <a:r>
              <a:rPr lang="en-US" altLang="zh-CN" sz="2400" dirty="0" err="1" smtClean="0"/>
              <a:t>sbin</a:t>
            </a:r>
            <a:r>
              <a:rPr lang="en-US" altLang="zh-CN" sz="2400" dirty="0" smtClean="0"/>
              <a:t>/</a:t>
            </a:r>
            <a:r>
              <a:rPr lang="en-US" altLang="zh-CN" sz="2400" dirty="0" err="1" smtClean="0"/>
              <a:t>logrotate</a:t>
            </a:r>
            <a:r>
              <a:rPr lang="en-US" altLang="zh-CN" sz="2400" dirty="0" smtClean="0"/>
              <a:t> /etc/</a:t>
            </a:r>
            <a:r>
              <a:rPr lang="en-US" altLang="zh-CN" sz="2400" dirty="0" err="1" smtClean="0"/>
              <a:t>logrotate.conf</a:t>
            </a:r>
            <a:endParaRPr lang="en-US" altLang="zh-CN" sz="2400" dirty="0" smtClean="0"/>
          </a:p>
          <a:p>
            <a:pPr>
              <a:buNone/>
            </a:pPr>
            <a:r>
              <a:rPr lang="en-US" altLang="zh-CN" sz="2400" dirty="0" smtClean="0"/>
              <a:t>EXITVALUE=$?</a:t>
            </a:r>
          </a:p>
          <a:p>
            <a:pPr>
              <a:buNone/>
            </a:pPr>
            <a:r>
              <a:rPr lang="en-US" altLang="zh-CN" sz="2400" dirty="0" smtClean="0"/>
              <a:t>if [ $EXITVALUE != 0 ]; then</a:t>
            </a:r>
          </a:p>
          <a:p>
            <a:pPr>
              <a:buNone/>
            </a:pPr>
            <a:r>
              <a:rPr lang="en-US" altLang="zh-CN" sz="2400" dirty="0" smtClean="0"/>
              <a:t>    /</a:t>
            </a:r>
            <a:r>
              <a:rPr lang="en-US" altLang="zh-CN" sz="2400" dirty="0" err="1" smtClean="0"/>
              <a:t>usr</a:t>
            </a:r>
            <a:r>
              <a:rPr lang="en-US" altLang="zh-CN" sz="2400" dirty="0" smtClean="0"/>
              <a:t>/bin/logger -t </a:t>
            </a:r>
            <a:r>
              <a:rPr lang="en-US" altLang="zh-CN" sz="2400" dirty="0" err="1" smtClean="0"/>
              <a:t>logrotate</a:t>
            </a:r>
            <a:r>
              <a:rPr lang="en-US" altLang="zh-CN" sz="2400" dirty="0" smtClean="0"/>
              <a:t> "ALERT exited abnormally with [$EXITVALUE]"</a:t>
            </a:r>
          </a:p>
          <a:p>
            <a:pPr>
              <a:buNone/>
            </a:pPr>
            <a:r>
              <a:rPr lang="en-US" altLang="zh-CN" sz="2400" dirty="0" err="1" smtClean="0"/>
              <a:t>fi</a:t>
            </a:r>
            <a:endParaRPr lang="en-US" altLang="zh-CN" sz="2400" dirty="0" smtClean="0"/>
          </a:p>
          <a:p>
            <a:pPr>
              <a:buNone/>
            </a:pPr>
            <a:r>
              <a:rPr lang="en-US" altLang="zh-CN" sz="2400" dirty="0" smtClean="0"/>
              <a:t>exit 0</a:t>
            </a:r>
          </a:p>
          <a:p>
            <a:pPr>
              <a:buNone/>
            </a:pP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主要日志文件简介</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日志保存位置</a:t>
            </a:r>
          </a:p>
          <a:p>
            <a:pPr lvl="1"/>
            <a:r>
              <a:rPr lang="zh-CN" altLang="en-US" dirty="0" smtClean="0"/>
              <a:t>默认位于：</a:t>
            </a:r>
            <a:r>
              <a:rPr lang="en-US" altLang="zh-CN" dirty="0" smtClean="0">
                <a:solidFill>
                  <a:srgbClr val="FF0000"/>
                </a:solidFill>
              </a:rPr>
              <a:t>/</a:t>
            </a:r>
            <a:r>
              <a:rPr lang="en-US" altLang="zh-CN" dirty="0" err="1" smtClean="0">
                <a:solidFill>
                  <a:srgbClr val="FF0000"/>
                </a:solidFill>
              </a:rPr>
              <a:t>var</a:t>
            </a:r>
            <a:r>
              <a:rPr lang="en-US" altLang="zh-CN" dirty="0" smtClean="0">
                <a:solidFill>
                  <a:srgbClr val="FF0000"/>
                </a:solidFill>
              </a:rPr>
              <a:t>/log</a:t>
            </a:r>
            <a:r>
              <a:rPr lang="en-US" altLang="zh-CN" dirty="0" smtClean="0"/>
              <a:t> </a:t>
            </a:r>
            <a:r>
              <a:rPr lang="zh-CN" altLang="en-US" dirty="0" smtClean="0"/>
              <a:t>目录下</a:t>
            </a:r>
          </a:p>
          <a:p>
            <a:r>
              <a:rPr lang="zh-CN" altLang="en-US" dirty="0" smtClean="0"/>
              <a:t>主要日志文件介绍</a:t>
            </a:r>
          </a:p>
          <a:p>
            <a:pPr lvl="1"/>
            <a:r>
              <a:rPr lang="zh-CN" altLang="en-US" dirty="0" smtClean="0"/>
              <a:t>内核及常规消息日志：</a:t>
            </a:r>
            <a:r>
              <a:rPr lang="en-US" altLang="zh-CN" dirty="0" smtClean="0">
                <a:solidFill>
                  <a:srgbClr val="FF0000"/>
                </a:solidFill>
              </a:rPr>
              <a:t>/</a:t>
            </a:r>
            <a:r>
              <a:rPr lang="en-US" altLang="zh-CN" dirty="0" err="1" smtClean="0">
                <a:solidFill>
                  <a:srgbClr val="FF0000"/>
                </a:solidFill>
              </a:rPr>
              <a:t>var</a:t>
            </a:r>
            <a:r>
              <a:rPr lang="en-US" altLang="zh-CN" dirty="0" smtClean="0">
                <a:solidFill>
                  <a:srgbClr val="FF0000"/>
                </a:solidFill>
              </a:rPr>
              <a:t>/log/messages</a:t>
            </a:r>
          </a:p>
          <a:p>
            <a:pPr lvl="1"/>
            <a:r>
              <a:rPr lang="zh-CN" altLang="en-US" dirty="0" smtClean="0"/>
              <a:t>计划任务日志：</a:t>
            </a:r>
            <a:r>
              <a:rPr lang="en-US" altLang="zh-CN" dirty="0" smtClean="0"/>
              <a:t>/</a:t>
            </a:r>
            <a:r>
              <a:rPr lang="en-US" altLang="zh-CN" dirty="0" err="1" smtClean="0"/>
              <a:t>var</a:t>
            </a:r>
            <a:r>
              <a:rPr lang="en-US" altLang="zh-CN" dirty="0" smtClean="0"/>
              <a:t>/log/</a:t>
            </a:r>
            <a:r>
              <a:rPr lang="en-US" altLang="zh-CN" dirty="0" err="1" smtClean="0"/>
              <a:t>cron</a:t>
            </a:r>
            <a:endParaRPr lang="en-US" altLang="zh-CN" dirty="0" smtClean="0"/>
          </a:p>
          <a:p>
            <a:pPr lvl="1"/>
            <a:r>
              <a:rPr lang="zh-CN" altLang="en-US" dirty="0" smtClean="0"/>
              <a:t>系统引导日志：</a:t>
            </a:r>
            <a:r>
              <a:rPr lang="en-US" altLang="zh-CN" dirty="0" smtClean="0"/>
              <a:t>/</a:t>
            </a:r>
            <a:r>
              <a:rPr lang="en-US" altLang="zh-CN" dirty="0" err="1" smtClean="0"/>
              <a:t>var</a:t>
            </a:r>
            <a:r>
              <a:rPr lang="en-US" altLang="zh-CN" dirty="0" smtClean="0"/>
              <a:t>/log/</a:t>
            </a:r>
            <a:r>
              <a:rPr lang="en-US" altLang="zh-CN" dirty="0" err="1" smtClean="0"/>
              <a:t>dmesg</a:t>
            </a:r>
            <a:endParaRPr lang="en-US" altLang="zh-CN" dirty="0" smtClean="0"/>
          </a:p>
          <a:p>
            <a:pPr lvl="1"/>
            <a:r>
              <a:rPr lang="zh-CN" altLang="en-US" dirty="0" smtClean="0"/>
              <a:t>邮件系统日志：</a:t>
            </a:r>
            <a:r>
              <a:rPr lang="en-US" altLang="zh-CN" dirty="0" smtClean="0"/>
              <a:t>/</a:t>
            </a:r>
            <a:r>
              <a:rPr lang="en-US" altLang="zh-CN" dirty="0" err="1" smtClean="0"/>
              <a:t>var</a:t>
            </a:r>
            <a:r>
              <a:rPr lang="en-US" altLang="zh-CN" dirty="0" smtClean="0"/>
              <a:t>/log/</a:t>
            </a:r>
            <a:r>
              <a:rPr lang="en-US" altLang="zh-CN" dirty="0" err="1" smtClean="0"/>
              <a:t>maillog</a:t>
            </a:r>
            <a:endParaRPr lang="en-US" altLang="zh-CN" dirty="0" smtClean="0"/>
          </a:p>
          <a:p>
            <a:pPr lvl="1"/>
            <a:r>
              <a:rPr lang="zh-CN" altLang="en-US" dirty="0" smtClean="0"/>
              <a:t>用户登录日志：</a:t>
            </a:r>
            <a:r>
              <a:rPr lang="en-US" altLang="zh-CN" dirty="0" smtClean="0"/>
              <a:t>/</a:t>
            </a:r>
            <a:r>
              <a:rPr lang="en-US" altLang="zh-CN" dirty="0" err="1" smtClean="0"/>
              <a:t>var</a:t>
            </a:r>
            <a:r>
              <a:rPr lang="en-US" altLang="zh-CN" dirty="0" smtClean="0"/>
              <a:t>/log/</a:t>
            </a:r>
            <a:r>
              <a:rPr lang="en-US" altLang="zh-CN" dirty="0" err="1" smtClean="0"/>
              <a:t>lastlog</a:t>
            </a:r>
            <a:r>
              <a:rPr lang="zh-CN" altLang="en-US" dirty="0" smtClean="0"/>
              <a:t>、</a:t>
            </a:r>
            <a:r>
              <a:rPr lang="en-US" altLang="zh-CN" dirty="0" smtClean="0"/>
              <a:t>/</a:t>
            </a:r>
            <a:r>
              <a:rPr lang="en-US" altLang="zh-CN" dirty="0" err="1" smtClean="0"/>
              <a:t>var</a:t>
            </a:r>
            <a:r>
              <a:rPr lang="en-US" altLang="zh-CN" dirty="0" smtClean="0"/>
              <a:t>/log/secure</a:t>
            </a:r>
            <a:r>
              <a:rPr lang="zh-CN" altLang="en-US" dirty="0" smtClean="0"/>
              <a:t>、</a:t>
            </a:r>
            <a:r>
              <a:rPr lang="en-US" altLang="zh-CN" dirty="0" smtClean="0"/>
              <a:t>/</a:t>
            </a:r>
            <a:r>
              <a:rPr lang="en-US" altLang="zh-CN" dirty="0" err="1" smtClean="0"/>
              <a:t>var</a:t>
            </a:r>
            <a:r>
              <a:rPr lang="en-US" altLang="zh-CN" dirty="0" smtClean="0"/>
              <a:t>/log/</a:t>
            </a:r>
            <a:r>
              <a:rPr lang="en-US" altLang="zh-CN" dirty="0" err="1" smtClean="0"/>
              <a:t>wtmp</a:t>
            </a:r>
            <a:r>
              <a:rPr lang="zh-CN" altLang="en-US" dirty="0" smtClean="0"/>
              <a:t>、</a:t>
            </a:r>
            <a:r>
              <a:rPr lang="en-US" altLang="zh-CN" dirty="0" smtClean="0"/>
              <a:t>/</a:t>
            </a:r>
            <a:r>
              <a:rPr lang="en-US" altLang="zh-CN" dirty="0" err="1" smtClean="0"/>
              <a:t>var</a:t>
            </a:r>
            <a:r>
              <a:rPr lang="en-US" altLang="zh-CN" dirty="0" smtClean="0"/>
              <a:t>/run/</a:t>
            </a:r>
            <a:r>
              <a:rPr lang="en-US" altLang="zh-CN" dirty="0" err="1" smtClean="0"/>
              <a:t>utmp</a:t>
            </a:r>
            <a:endParaRPr lang="en-US" altLang="zh-CN" dirty="0" smtClean="0"/>
          </a:p>
          <a:p>
            <a:pPr lvl="1"/>
            <a:r>
              <a:rPr lang="en-US" altLang="zh-CN" dirty="0" smtClean="0"/>
              <a: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常规日志文件</a:t>
            </a:r>
            <a:r>
              <a:rPr lang="en-US" altLang="zh-CN" dirty="0" smtClean="0"/>
              <a:t/>
            </a:r>
            <a:br>
              <a:rPr lang="en-US" altLang="zh-CN" dirty="0" smtClean="0"/>
            </a:br>
            <a:r>
              <a:rPr lang="en-US" altLang="zh-CN" dirty="0" smtClean="0">
                <a:solidFill>
                  <a:schemeClr val="accent6">
                    <a:lumMod val="75000"/>
                  </a:schemeClr>
                </a:solidFill>
              </a:rPr>
              <a:t>/</a:t>
            </a:r>
            <a:r>
              <a:rPr lang="en-US" altLang="zh-CN" dirty="0" err="1" smtClean="0">
                <a:solidFill>
                  <a:schemeClr val="accent6">
                    <a:lumMod val="75000"/>
                  </a:schemeClr>
                </a:solidFill>
              </a:rPr>
              <a:t>var</a:t>
            </a:r>
            <a:r>
              <a:rPr lang="en-US" altLang="zh-CN" dirty="0" smtClean="0">
                <a:solidFill>
                  <a:schemeClr val="accent6">
                    <a:lumMod val="75000"/>
                  </a:schemeClr>
                </a:solidFill>
              </a:rPr>
              <a:t>/log/messages</a:t>
            </a:r>
            <a:endParaRPr lang="zh-CN" altLang="en-US" dirty="0">
              <a:solidFill>
                <a:schemeClr val="accent6">
                  <a:lumMod val="75000"/>
                </a:schemeClr>
              </a:solidFill>
            </a:endParaRPr>
          </a:p>
        </p:txBody>
      </p:sp>
      <p:sp>
        <p:nvSpPr>
          <p:cNvPr id="3" name="内容占位符 2"/>
          <p:cNvSpPr>
            <a:spLocks noGrp="1"/>
          </p:cNvSpPr>
          <p:nvPr>
            <p:ph idx="1"/>
          </p:nvPr>
        </p:nvSpPr>
        <p:spPr>
          <a:xfrm>
            <a:off x="457200" y="1600201"/>
            <a:ext cx="8229600" cy="2116832"/>
          </a:xfrm>
        </p:spPr>
        <p:txBody>
          <a:bodyPr/>
          <a:lstStyle/>
          <a:p>
            <a:r>
              <a:rPr lang="zh-CN" altLang="en-US" dirty="0" smtClean="0"/>
              <a:t>是纯文本文件，可以使用 </a:t>
            </a:r>
            <a:r>
              <a:rPr lang="en-US" altLang="zh-CN" dirty="0" smtClean="0"/>
              <a:t>cat</a:t>
            </a:r>
            <a:r>
              <a:rPr lang="zh-CN" altLang="en-US" dirty="0" smtClean="0"/>
              <a:t>、</a:t>
            </a:r>
            <a:r>
              <a:rPr lang="en-US" altLang="zh-CN" dirty="0" smtClean="0"/>
              <a:t>tail [-f] </a:t>
            </a:r>
            <a:r>
              <a:rPr lang="zh-CN" altLang="en-US" dirty="0" smtClean="0"/>
              <a:t>查看</a:t>
            </a:r>
            <a:endParaRPr lang="en-US" altLang="zh-CN" dirty="0" smtClean="0"/>
          </a:p>
          <a:p>
            <a:r>
              <a:rPr lang="zh-CN" altLang="en-US" dirty="0" smtClean="0"/>
              <a:t>文件中每条消息的格式</a:t>
            </a:r>
            <a:endParaRPr lang="en-US" altLang="zh-CN" dirty="0" smtClean="0"/>
          </a:p>
          <a:p>
            <a:pPr lvl="1"/>
            <a:r>
              <a:rPr lang="zh-CN" altLang="en-US" dirty="0" smtClean="0">
                <a:solidFill>
                  <a:schemeClr val="accent6">
                    <a:lumMod val="75000"/>
                  </a:schemeClr>
                </a:solidFill>
              </a:rPr>
              <a:t>时间标签   主机名   消息子系统   消息</a:t>
            </a:r>
            <a:endParaRPr lang="en-US" altLang="zh-CN" dirty="0" smtClean="0">
              <a:solidFill>
                <a:schemeClr val="accent6">
                  <a:lumMod val="75000"/>
                </a:schemeClr>
              </a:solidFill>
            </a:endParaRPr>
          </a:p>
          <a:p>
            <a:r>
              <a:rPr lang="zh-CN" altLang="en-US" dirty="0" smtClean="0"/>
              <a:t>例如</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
        <p:nvSpPr>
          <p:cNvPr id="7" name="TextBox 6"/>
          <p:cNvSpPr txBox="1"/>
          <p:nvPr/>
        </p:nvSpPr>
        <p:spPr>
          <a:xfrm>
            <a:off x="539552" y="3861048"/>
            <a:ext cx="8208912" cy="1200329"/>
          </a:xfrm>
          <a:prstGeom prst="rect">
            <a:avLst/>
          </a:prstGeom>
          <a:noFill/>
        </p:spPr>
        <p:txBody>
          <a:bodyPr wrap="square" rtlCol="0">
            <a:spAutoFit/>
          </a:bodyPr>
          <a:lstStyle/>
          <a:p>
            <a:r>
              <a:rPr lang="en-US" altLang="zh-CN" dirty="0" smtClean="0"/>
              <a:t>May 15 18:57:15 centos1 </a:t>
            </a:r>
            <a:r>
              <a:rPr lang="en-US" altLang="zh-CN" dirty="0" err="1" smtClean="0"/>
              <a:t>syslogd</a:t>
            </a:r>
            <a:r>
              <a:rPr lang="en-US" altLang="zh-CN" dirty="0" smtClean="0"/>
              <a:t> 1.4.1: restart.</a:t>
            </a:r>
            <a:endParaRPr lang="zh-CN" altLang="zh-CN" dirty="0" smtClean="0"/>
          </a:p>
          <a:p>
            <a:r>
              <a:rPr lang="en-US" altLang="zh-CN" dirty="0" smtClean="0"/>
              <a:t>May 15 19:20:13 centos1 </a:t>
            </a:r>
            <a:r>
              <a:rPr lang="en-US" altLang="zh-CN" dirty="0" err="1" smtClean="0"/>
              <a:t>sshd</a:t>
            </a:r>
            <a:r>
              <a:rPr lang="en-US" altLang="zh-CN" dirty="0" smtClean="0"/>
              <a:t>(</a:t>
            </a:r>
            <a:r>
              <a:rPr lang="en-US" altLang="zh-CN" dirty="0" err="1" smtClean="0"/>
              <a:t>pam_unix</a:t>
            </a:r>
            <a:r>
              <a:rPr lang="en-US" altLang="zh-CN" dirty="0" smtClean="0"/>
              <a:t>)[2968]: session opened for user root by (</a:t>
            </a:r>
            <a:r>
              <a:rPr lang="en-US" altLang="zh-CN" dirty="0" err="1" smtClean="0"/>
              <a:t>uid</a:t>
            </a:r>
            <a:r>
              <a:rPr lang="en-US" altLang="zh-CN" dirty="0" smtClean="0"/>
              <a:t>=0)</a:t>
            </a:r>
            <a:endParaRPr lang="zh-CN" altLang="zh-CN" dirty="0" smtClean="0"/>
          </a:p>
          <a:p>
            <a:r>
              <a:rPr lang="en-US" altLang="zh-CN" dirty="0" smtClean="0"/>
              <a:t>May 15 20:02:07 centos1 </a:t>
            </a:r>
            <a:r>
              <a:rPr lang="en-US" altLang="zh-CN" dirty="0" err="1" smtClean="0"/>
              <a:t>sshd</a:t>
            </a:r>
            <a:r>
              <a:rPr lang="en-US" altLang="zh-CN" dirty="0" smtClean="0"/>
              <a:t>(</a:t>
            </a:r>
            <a:r>
              <a:rPr lang="en-US" altLang="zh-CN" dirty="0" err="1" smtClean="0"/>
              <a:t>pam_unix</a:t>
            </a:r>
            <a:r>
              <a:rPr lang="en-US" altLang="zh-CN" dirty="0" smtClean="0"/>
              <a:t>)[763]: session closed for user root</a:t>
            </a:r>
            <a:endParaRPr lang="zh-CN" altLang="en-US" dirty="0"/>
          </a:p>
        </p:txBody>
      </p:sp>
      <p:grpSp>
        <p:nvGrpSpPr>
          <p:cNvPr id="8" name="Group 12"/>
          <p:cNvGrpSpPr>
            <a:grpSpLocks/>
          </p:cNvGrpSpPr>
          <p:nvPr/>
        </p:nvGrpSpPr>
        <p:grpSpPr bwMode="auto">
          <a:xfrm>
            <a:off x="611560" y="5373216"/>
            <a:ext cx="7344816" cy="396875"/>
            <a:chOff x="385" y="2817"/>
            <a:chExt cx="3538" cy="250"/>
          </a:xfrm>
        </p:grpSpPr>
        <p:sp>
          <p:nvSpPr>
            <p:cNvPr id="10" name="AutoShape 10"/>
            <p:cNvSpPr>
              <a:spLocks noChangeArrowheads="1"/>
            </p:cNvSpPr>
            <p:nvPr/>
          </p:nvSpPr>
          <p:spPr bwMode="auto">
            <a:xfrm>
              <a:off x="385" y="2817"/>
              <a:ext cx="694" cy="249"/>
            </a:xfrm>
            <a:prstGeom prst="wedgeRoundRectCallout">
              <a:avLst>
                <a:gd name="adj1" fmla="val 20976"/>
                <a:gd name="adj2" fmla="val -156426"/>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pPr algn="l"/>
              <a:r>
                <a:rPr lang="zh-CN" altLang="en-US" sz="1800" b="1" dirty="0">
                  <a:ea typeface="楷体_GB2312" pitchFamily="49" charset="-122"/>
                </a:rPr>
                <a:t>时间标签</a:t>
              </a:r>
            </a:p>
          </p:txBody>
        </p:sp>
        <p:sp>
          <p:nvSpPr>
            <p:cNvPr id="11" name="AutoShape 10"/>
            <p:cNvSpPr>
              <a:spLocks noChangeArrowheads="1"/>
            </p:cNvSpPr>
            <p:nvPr/>
          </p:nvSpPr>
          <p:spPr bwMode="auto">
            <a:xfrm>
              <a:off x="1217" y="2817"/>
              <a:ext cx="681" cy="250"/>
            </a:xfrm>
            <a:prstGeom prst="wedgeRoundRectCallout">
              <a:avLst>
                <a:gd name="adj1" fmla="val -39955"/>
                <a:gd name="adj2" fmla="val -141602"/>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pPr algn="l"/>
              <a:r>
                <a:rPr lang="zh-CN" altLang="en-US" sz="1800" b="1" dirty="0">
                  <a:ea typeface="楷体_GB2312" pitchFamily="49" charset="-122"/>
                </a:rPr>
                <a:t>主机名</a:t>
              </a:r>
            </a:p>
          </p:txBody>
        </p:sp>
        <p:sp>
          <p:nvSpPr>
            <p:cNvPr id="12" name="AutoShape 10"/>
            <p:cNvSpPr>
              <a:spLocks noChangeArrowheads="1"/>
            </p:cNvSpPr>
            <p:nvPr/>
          </p:nvSpPr>
          <p:spPr bwMode="auto">
            <a:xfrm>
              <a:off x="2154" y="2817"/>
              <a:ext cx="817" cy="249"/>
            </a:xfrm>
            <a:prstGeom prst="wedgeRoundRectCallout">
              <a:avLst>
                <a:gd name="adj1" fmla="val -53176"/>
                <a:gd name="adj2" fmla="val -145178"/>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pPr algn="l"/>
              <a:r>
                <a:rPr lang="zh-CN" altLang="en-US" sz="1800" b="1" dirty="0">
                  <a:ea typeface="楷体_GB2312" pitchFamily="49" charset="-122"/>
                </a:rPr>
                <a:t>子系统名</a:t>
              </a:r>
            </a:p>
          </p:txBody>
        </p:sp>
        <p:sp>
          <p:nvSpPr>
            <p:cNvPr id="13" name="AutoShape 10"/>
            <p:cNvSpPr>
              <a:spLocks noChangeArrowheads="1"/>
            </p:cNvSpPr>
            <p:nvPr/>
          </p:nvSpPr>
          <p:spPr bwMode="auto">
            <a:xfrm>
              <a:off x="3106" y="2817"/>
              <a:ext cx="817" cy="250"/>
            </a:xfrm>
            <a:prstGeom prst="wedgeRoundRectCallout">
              <a:avLst>
                <a:gd name="adj1" fmla="val 1936"/>
                <a:gd name="adj2" fmla="val -130001"/>
                <a:gd name="adj3" fmla="val 16667"/>
              </a:avLst>
            </a:prstGeom>
            <a:gradFill rotWithShape="1">
              <a:gsLst>
                <a:gs pos="0">
                  <a:srgbClr val="FFFF99"/>
                </a:gs>
                <a:gs pos="100000">
                  <a:srgbClr val="FFFFFF"/>
                </a:gs>
              </a:gsLst>
              <a:lin ang="5400000" scaled="1"/>
            </a:gradFill>
            <a:ln w="19050" algn="ctr">
              <a:solidFill>
                <a:srgbClr val="FF9900"/>
              </a:solidFill>
              <a:miter lim="800000"/>
              <a:headEnd/>
              <a:tailEnd/>
            </a:ln>
            <a:effectLst>
              <a:outerShdw dist="53882" dir="2700000" algn="ctr" rotWithShape="0">
                <a:schemeClr val="bg2">
                  <a:alpha val="50000"/>
                </a:schemeClr>
              </a:outerShdw>
            </a:effectLst>
          </p:spPr>
          <p:txBody>
            <a:bodyPr anchor="ctr" anchorCtr="1"/>
            <a:lstStyle/>
            <a:p>
              <a:pPr algn="l"/>
              <a:r>
                <a:rPr lang="zh-CN" altLang="en-US" sz="1800" b="1" dirty="0" smtClean="0">
                  <a:ea typeface="楷体_GB2312" pitchFamily="49" charset="-122"/>
                </a:rPr>
                <a:t>消息</a:t>
              </a:r>
              <a:endParaRPr lang="zh-CN" altLang="en-US" sz="1800" b="1" dirty="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用户登录日志</a:t>
            </a:r>
            <a:endParaRPr lang="zh-CN" altLang="en-US" dirty="0"/>
          </a:p>
        </p:txBody>
      </p:sp>
      <p:sp>
        <p:nvSpPr>
          <p:cNvPr id="3" name="内容占位符 2"/>
          <p:cNvSpPr>
            <a:spLocks noGrp="1"/>
          </p:cNvSpPr>
          <p:nvPr>
            <p:ph idx="1"/>
          </p:nvPr>
        </p:nvSpPr>
        <p:spPr>
          <a:xfrm>
            <a:off x="457200" y="1600200"/>
            <a:ext cx="8435280" cy="4530725"/>
          </a:xfrm>
        </p:spPr>
        <p:txBody>
          <a:bodyPr/>
          <a:lstStyle/>
          <a:p>
            <a:r>
              <a:rPr lang="zh-CN" altLang="en-US" dirty="0" smtClean="0"/>
              <a:t>保存了用户登录、退出系统等相关信息</a:t>
            </a:r>
          </a:p>
          <a:p>
            <a:pPr lvl="1"/>
            <a:r>
              <a:rPr lang="en-US" altLang="zh-CN" dirty="0" smtClean="0"/>
              <a:t>/</a:t>
            </a:r>
            <a:r>
              <a:rPr lang="en-US" altLang="zh-CN" dirty="0" err="1" smtClean="0"/>
              <a:t>var</a:t>
            </a:r>
            <a:r>
              <a:rPr lang="en-US" altLang="zh-CN" dirty="0" smtClean="0"/>
              <a:t>/log/</a:t>
            </a:r>
            <a:r>
              <a:rPr lang="en-US" altLang="zh-CN" dirty="0" err="1" smtClean="0">
                <a:solidFill>
                  <a:srgbClr val="FF0000"/>
                </a:solidFill>
              </a:rPr>
              <a:t>lastlog</a:t>
            </a:r>
            <a:r>
              <a:rPr lang="zh-CN" altLang="en-US" dirty="0" smtClean="0"/>
              <a:t>：最近的用户登录事件</a:t>
            </a:r>
          </a:p>
          <a:p>
            <a:pPr lvl="1"/>
            <a:r>
              <a:rPr lang="en-US" altLang="zh-CN" dirty="0" smtClean="0"/>
              <a:t>/</a:t>
            </a:r>
            <a:r>
              <a:rPr lang="en-US" altLang="zh-CN" dirty="0" err="1" smtClean="0"/>
              <a:t>var</a:t>
            </a:r>
            <a:r>
              <a:rPr lang="en-US" altLang="zh-CN" dirty="0" smtClean="0"/>
              <a:t>/log/</a:t>
            </a:r>
            <a:r>
              <a:rPr lang="en-US" altLang="zh-CN" dirty="0" err="1" smtClean="0">
                <a:solidFill>
                  <a:srgbClr val="FF0000"/>
                </a:solidFill>
              </a:rPr>
              <a:t>wtmp</a:t>
            </a:r>
            <a:r>
              <a:rPr lang="zh-CN" altLang="en-US" dirty="0" smtClean="0"/>
              <a:t>：用户登录、注销及系统开、关机事件 </a:t>
            </a:r>
          </a:p>
          <a:p>
            <a:pPr lvl="1"/>
            <a:r>
              <a:rPr lang="en-US" altLang="zh-CN" dirty="0" smtClean="0"/>
              <a:t>/</a:t>
            </a:r>
            <a:r>
              <a:rPr lang="en-US" altLang="zh-CN" dirty="0" err="1" smtClean="0"/>
              <a:t>var</a:t>
            </a:r>
            <a:r>
              <a:rPr lang="en-US" altLang="zh-CN" dirty="0" smtClean="0"/>
              <a:t>/run/</a:t>
            </a:r>
            <a:r>
              <a:rPr lang="en-US" altLang="zh-CN" dirty="0" err="1" smtClean="0">
                <a:solidFill>
                  <a:srgbClr val="FF0000"/>
                </a:solidFill>
              </a:rPr>
              <a:t>utmp</a:t>
            </a:r>
            <a:r>
              <a:rPr lang="zh-CN" altLang="en-US" dirty="0" smtClean="0"/>
              <a:t>：当前登录的每个用户的详细信息 </a:t>
            </a:r>
          </a:p>
          <a:p>
            <a:pPr lvl="1"/>
            <a:r>
              <a:rPr lang="en-US" altLang="zh-CN" dirty="0" smtClean="0"/>
              <a:t>/</a:t>
            </a:r>
            <a:r>
              <a:rPr lang="en-US" altLang="zh-CN" dirty="0" err="1" smtClean="0"/>
              <a:t>var</a:t>
            </a:r>
            <a:r>
              <a:rPr lang="en-US" altLang="zh-CN" dirty="0" smtClean="0"/>
              <a:t>/log/</a:t>
            </a:r>
            <a:r>
              <a:rPr lang="en-US" altLang="zh-CN" dirty="0" smtClean="0">
                <a:solidFill>
                  <a:srgbClr val="FF0000"/>
                </a:solidFill>
              </a:rPr>
              <a:t>secure</a:t>
            </a:r>
            <a:r>
              <a:rPr lang="zh-CN" altLang="en-US" dirty="0" smtClean="0"/>
              <a:t>：与用户验证相关的安全性事件</a:t>
            </a:r>
          </a:p>
          <a:p>
            <a:r>
              <a:rPr lang="zh-CN" altLang="en-US" dirty="0" smtClean="0"/>
              <a:t>分析工具</a:t>
            </a:r>
          </a:p>
          <a:p>
            <a:pPr lvl="1"/>
            <a:r>
              <a:rPr lang="en-US" altLang="zh-CN" dirty="0" smtClean="0"/>
              <a:t>who</a:t>
            </a:r>
            <a:r>
              <a:rPr lang="zh-CN" altLang="en-US" dirty="0" smtClean="0"/>
              <a:t>、</a:t>
            </a:r>
            <a:r>
              <a:rPr lang="en-US" altLang="zh-CN" dirty="0" smtClean="0"/>
              <a:t>w</a:t>
            </a:r>
            <a:r>
              <a:rPr lang="zh-CN" altLang="en-US" dirty="0" smtClean="0"/>
              <a:t>、</a:t>
            </a:r>
            <a:r>
              <a:rPr lang="en-US" altLang="zh-CN" dirty="0" err="1" smtClean="0"/>
              <a:t>lastlog</a:t>
            </a:r>
            <a:r>
              <a:rPr lang="zh-CN" altLang="en-US" dirty="0" smtClean="0"/>
              <a:t>、</a:t>
            </a:r>
            <a:r>
              <a:rPr lang="en-US" altLang="zh-CN" dirty="0" smtClean="0">
                <a:solidFill>
                  <a:srgbClr val="FF0000"/>
                </a:solidFill>
              </a:rPr>
              <a:t>last</a:t>
            </a:r>
            <a:r>
              <a:rPr lang="zh-CN" altLang="en-US" dirty="0" smtClean="0">
                <a:solidFill>
                  <a:srgbClr val="FF0000"/>
                </a:solidFill>
              </a:rPr>
              <a:t>、</a:t>
            </a:r>
            <a:r>
              <a:rPr lang="en-US" altLang="zh-CN" dirty="0" smtClean="0">
                <a:solidFill>
                  <a:srgbClr val="FF0000"/>
                </a:solidFill>
              </a:rPr>
              <a:t>ac</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应用程序日志</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由相应的应用程序独立进行管理</a:t>
            </a:r>
          </a:p>
          <a:p>
            <a:pPr lvl="1"/>
            <a:r>
              <a:rPr lang="en-US" altLang="zh-CN" dirty="0" smtClean="0"/>
              <a:t>Web</a:t>
            </a:r>
            <a:r>
              <a:rPr lang="zh-CN" altLang="en-US" dirty="0" smtClean="0"/>
              <a:t>服务：</a:t>
            </a:r>
            <a:r>
              <a:rPr lang="en-US" altLang="zh-CN" dirty="0" smtClean="0"/>
              <a:t>/</a:t>
            </a:r>
            <a:r>
              <a:rPr lang="en-US" altLang="zh-CN" dirty="0" err="1" smtClean="0"/>
              <a:t>var</a:t>
            </a:r>
            <a:r>
              <a:rPr lang="en-US" altLang="zh-CN" dirty="0" smtClean="0"/>
              <a:t>/log/</a:t>
            </a:r>
            <a:r>
              <a:rPr lang="en-US" altLang="zh-CN" dirty="0" err="1" smtClean="0"/>
              <a:t>httpd</a:t>
            </a:r>
            <a:r>
              <a:rPr lang="en-US" altLang="zh-CN" dirty="0" smtClean="0"/>
              <a:t>/</a:t>
            </a:r>
          </a:p>
          <a:p>
            <a:pPr lvl="2"/>
            <a:r>
              <a:rPr lang="en-US" altLang="zh-CN" dirty="0" smtClean="0"/>
              <a:t> </a:t>
            </a:r>
            <a:r>
              <a:rPr lang="en-US" altLang="zh-CN" dirty="0" err="1" smtClean="0"/>
              <a:t>access_log</a:t>
            </a:r>
            <a:r>
              <a:rPr lang="zh-CN" altLang="en-US" dirty="0" smtClean="0"/>
              <a:t>、</a:t>
            </a:r>
            <a:r>
              <a:rPr lang="en-US" altLang="zh-CN" dirty="0" err="1" smtClean="0"/>
              <a:t>error_log</a:t>
            </a:r>
            <a:r>
              <a:rPr lang="en-US" altLang="zh-CN" dirty="0" smtClean="0"/>
              <a:t> </a:t>
            </a:r>
          </a:p>
          <a:p>
            <a:pPr lvl="1"/>
            <a:r>
              <a:rPr lang="en-US" altLang="zh-CN" dirty="0" smtClean="0"/>
              <a:t>FTP</a:t>
            </a:r>
            <a:r>
              <a:rPr lang="zh-CN" altLang="en-US" dirty="0" smtClean="0"/>
              <a:t>服务：</a:t>
            </a:r>
            <a:r>
              <a:rPr lang="en-US" altLang="zh-CN" dirty="0" smtClean="0"/>
              <a:t>/</a:t>
            </a:r>
            <a:r>
              <a:rPr lang="en-US" altLang="zh-CN" dirty="0" err="1" smtClean="0"/>
              <a:t>var</a:t>
            </a:r>
            <a:r>
              <a:rPr lang="en-US" altLang="zh-CN" dirty="0" smtClean="0"/>
              <a:t>/log/vsftpd.log</a:t>
            </a:r>
          </a:p>
          <a:p>
            <a:pPr lvl="1"/>
            <a:r>
              <a:rPr lang="en-US" altLang="zh-CN" dirty="0" smtClean="0"/>
              <a:t>……</a:t>
            </a:r>
          </a:p>
          <a:p>
            <a:r>
              <a:rPr lang="en-US" altLang="zh-CN" dirty="0" smtClean="0"/>
              <a:t> </a:t>
            </a:r>
            <a:r>
              <a:rPr lang="zh-CN" altLang="en-US" dirty="0" smtClean="0"/>
              <a:t>分析工具</a:t>
            </a:r>
          </a:p>
          <a:p>
            <a:pPr lvl="1"/>
            <a:r>
              <a:rPr lang="zh-CN" altLang="en-US" dirty="0" smtClean="0"/>
              <a:t>文本查看、</a:t>
            </a:r>
            <a:r>
              <a:rPr lang="en-US" altLang="zh-CN" dirty="0" err="1" smtClean="0"/>
              <a:t>grep</a:t>
            </a:r>
            <a:r>
              <a:rPr lang="zh-CN" altLang="en-US" dirty="0" smtClean="0"/>
              <a:t>过滤检索</a:t>
            </a:r>
          </a:p>
          <a:p>
            <a:pPr lvl="1"/>
            <a:r>
              <a:rPr lang="en-US" altLang="zh-CN" dirty="0" err="1" smtClean="0"/>
              <a:t>awk</a:t>
            </a:r>
            <a:r>
              <a:rPr lang="zh-CN" altLang="en-US" dirty="0" smtClean="0"/>
              <a:t>、</a:t>
            </a:r>
            <a:r>
              <a:rPr lang="en-US" altLang="zh-CN" dirty="0" err="1" smtClean="0"/>
              <a:t>sed</a:t>
            </a:r>
            <a:r>
              <a:rPr lang="en-US" altLang="zh-CN" dirty="0" smtClean="0"/>
              <a:t> </a:t>
            </a:r>
            <a:r>
              <a:rPr lang="zh-CN" altLang="en-US" dirty="0" smtClean="0"/>
              <a:t>等文本过滤、格式化编辑工具</a:t>
            </a:r>
          </a:p>
          <a:p>
            <a:pPr lvl="1"/>
            <a:r>
              <a:rPr lang="en-US" altLang="zh-CN" dirty="0" err="1" smtClean="0"/>
              <a:t>Webalizer</a:t>
            </a:r>
            <a:r>
              <a:rPr lang="zh-CN" altLang="en-US" dirty="0" smtClean="0"/>
              <a:t>、</a:t>
            </a:r>
            <a:r>
              <a:rPr lang="en-US" altLang="zh-CN" dirty="0" err="1" smtClean="0"/>
              <a:t>Awstats</a:t>
            </a:r>
            <a:r>
              <a:rPr lang="zh-CN" altLang="en-US" dirty="0" smtClean="0"/>
              <a:t>等专用日志分析工具</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日志分析工具</a:t>
            </a:r>
            <a:r>
              <a:rPr lang="en-US" altLang="zh-CN" dirty="0" err="1" smtClean="0"/>
              <a:t>LogWatch</a:t>
            </a:r>
            <a:endParaRPr lang="zh-CN" altLang="en-US" dirty="0"/>
          </a:p>
        </p:txBody>
      </p:sp>
      <p:sp>
        <p:nvSpPr>
          <p:cNvPr id="3" name="内容占位符 2"/>
          <p:cNvSpPr>
            <a:spLocks noGrp="1"/>
          </p:cNvSpPr>
          <p:nvPr>
            <p:ph idx="1"/>
          </p:nvPr>
        </p:nvSpPr>
        <p:spPr/>
        <p:txBody>
          <a:bodyPr/>
          <a:lstStyle/>
          <a:p>
            <a:r>
              <a:rPr lang="en-US" altLang="zh-CN" dirty="0" err="1" smtClean="0"/>
              <a:t>LogWatch</a:t>
            </a:r>
            <a:r>
              <a:rPr lang="zh-CN" altLang="en-US" dirty="0" smtClean="0"/>
              <a:t>是一个对历史日志进行分析的工具</a:t>
            </a:r>
          </a:p>
          <a:p>
            <a:pPr lvl="1"/>
            <a:r>
              <a:rPr lang="en-US" altLang="zh-CN" dirty="0" err="1" smtClean="0"/>
              <a:t>LogWatch</a:t>
            </a:r>
            <a:r>
              <a:rPr lang="zh-CN" altLang="en-US" dirty="0" smtClean="0"/>
              <a:t>由</a:t>
            </a:r>
            <a:r>
              <a:rPr lang="en-US" altLang="zh-CN" dirty="0" smtClean="0"/>
              <a:t>Perl</a:t>
            </a:r>
            <a:r>
              <a:rPr lang="zh-CN" altLang="en-US" dirty="0" smtClean="0"/>
              <a:t>语言编写</a:t>
            </a:r>
            <a:endParaRPr lang="en-US" altLang="zh-CN" dirty="0" smtClean="0"/>
          </a:p>
          <a:p>
            <a:pPr lvl="1"/>
            <a:r>
              <a:rPr lang="zh-CN" altLang="en-US" dirty="0" smtClean="0"/>
              <a:t>主页为 </a:t>
            </a:r>
            <a:r>
              <a:rPr lang="en-US" altLang="zh-CN" dirty="0" smtClean="0"/>
              <a:t>http://www.logwatch.org/</a:t>
            </a:r>
          </a:p>
          <a:p>
            <a:pPr lvl="1"/>
            <a:r>
              <a:rPr lang="zh-CN" altLang="en-US" dirty="0" smtClean="0"/>
              <a:t>在</a:t>
            </a:r>
            <a:r>
              <a:rPr lang="en-US" altLang="zh-CN" dirty="0" smtClean="0"/>
              <a:t>RHEL/</a:t>
            </a:r>
            <a:r>
              <a:rPr lang="en-US" altLang="zh-CN" dirty="0" err="1" smtClean="0"/>
              <a:t>CentOS</a:t>
            </a:r>
            <a:r>
              <a:rPr lang="en-US" altLang="zh-CN" dirty="0" smtClean="0"/>
              <a:t> </a:t>
            </a:r>
            <a:r>
              <a:rPr lang="zh-CN" altLang="en-US" dirty="0" smtClean="0"/>
              <a:t>中 </a:t>
            </a:r>
            <a:r>
              <a:rPr lang="en-US" altLang="zh-CN" dirty="0" err="1" smtClean="0"/>
              <a:t>LogWatch</a:t>
            </a:r>
            <a:r>
              <a:rPr lang="zh-CN" altLang="en-US" dirty="0" smtClean="0"/>
              <a:t>工具由</a:t>
            </a:r>
            <a:r>
              <a:rPr lang="en-US" altLang="zh-CN" dirty="0" smtClean="0"/>
              <a:t>RPM</a:t>
            </a:r>
            <a:r>
              <a:rPr lang="zh-CN" altLang="en-US" dirty="0" smtClean="0"/>
              <a:t>包</a:t>
            </a:r>
            <a:r>
              <a:rPr lang="en-US" altLang="zh-CN" dirty="0" err="1" smtClean="0"/>
              <a:t>logwatch</a:t>
            </a:r>
            <a:r>
              <a:rPr lang="zh-CN" altLang="en-US" dirty="0" smtClean="0"/>
              <a:t>提供，且是默认安装的</a:t>
            </a:r>
          </a:p>
          <a:p>
            <a:pPr lvl="1"/>
            <a:r>
              <a:rPr lang="zh-CN" altLang="en-US" dirty="0" smtClean="0"/>
              <a:t>默认情况下，</a:t>
            </a:r>
            <a:r>
              <a:rPr lang="en-US" altLang="zh-CN" dirty="0" err="1" smtClean="0"/>
              <a:t>logwatch</a:t>
            </a:r>
            <a:r>
              <a:rPr lang="zh-CN" altLang="en-US" dirty="0" smtClean="0"/>
              <a:t>以</a:t>
            </a:r>
            <a:r>
              <a:rPr lang="en-US" altLang="zh-CN" dirty="0" err="1" smtClean="0"/>
              <a:t>cron</a:t>
            </a:r>
            <a:r>
              <a:rPr lang="zh-CN" altLang="en-US" dirty="0" smtClean="0"/>
              <a:t>任务方式每日运行一次。</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系统初始化进程</a:t>
            </a:r>
            <a:endParaRPr lang="zh-CN" altLang="en-US" dirty="0"/>
          </a:p>
        </p:txBody>
      </p:sp>
      <p:sp>
        <p:nvSpPr>
          <p:cNvPr id="3" name="内容占位符 2"/>
          <p:cNvSpPr>
            <a:spLocks noGrp="1"/>
          </p:cNvSpPr>
          <p:nvPr>
            <p:ph idx="1"/>
          </p:nvPr>
        </p:nvSpPr>
        <p:spPr/>
        <p:txBody>
          <a:bodyPr/>
          <a:lstStyle/>
          <a:p>
            <a:r>
              <a:rPr lang="en-US" altLang="zh-CN" b="1" dirty="0" err="1" smtClean="0"/>
              <a:t>SysVinit</a:t>
            </a:r>
            <a:endParaRPr lang="en-US" altLang="zh-CN" dirty="0" smtClean="0"/>
          </a:p>
          <a:p>
            <a:pPr lvl="1"/>
            <a:r>
              <a:rPr lang="zh-CN" altLang="zh-CN" dirty="0"/>
              <a:t>为</a:t>
            </a:r>
            <a:r>
              <a:rPr lang="en-US" altLang="zh-CN" dirty="0"/>
              <a:t> UNIX System V </a:t>
            </a:r>
            <a:r>
              <a:rPr lang="zh-CN" altLang="zh-CN" dirty="0"/>
              <a:t>系统创建</a:t>
            </a:r>
            <a:r>
              <a:rPr lang="zh-CN" altLang="zh-CN" dirty="0" smtClean="0"/>
              <a:t>的</a:t>
            </a:r>
            <a:endParaRPr lang="en-US" altLang="zh-CN" dirty="0" smtClean="0"/>
          </a:p>
          <a:p>
            <a:pPr lvl="1"/>
            <a:r>
              <a:rPr lang="en-US" altLang="zh-CN" dirty="0"/>
              <a:t>RHEL/CentOS 5</a:t>
            </a:r>
            <a:r>
              <a:rPr lang="zh-CN" altLang="zh-CN" dirty="0"/>
              <a:t>及之前的版本一直使用</a:t>
            </a:r>
            <a:endParaRPr lang="en-US" altLang="zh-CN" dirty="0" smtClean="0"/>
          </a:p>
          <a:p>
            <a:r>
              <a:rPr lang="en-US" altLang="zh-CN" b="1" dirty="0" smtClean="0"/>
              <a:t>Upstart</a:t>
            </a:r>
            <a:endParaRPr lang="en-US" altLang="zh-CN" dirty="0" smtClean="0"/>
          </a:p>
          <a:p>
            <a:pPr lvl="1"/>
            <a:r>
              <a:rPr lang="zh-CN" altLang="zh-CN" dirty="0"/>
              <a:t>由</a:t>
            </a:r>
            <a:r>
              <a:rPr lang="en-US" altLang="zh-CN" dirty="0"/>
              <a:t>Ubuntu</a:t>
            </a:r>
            <a:r>
              <a:rPr lang="zh-CN" altLang="zh-CN" dirty="0"/>
              <a:t>创建</a:t>
            </a:r>
            <a:r>
              <a:rPr lang="zh-CN" altLang="zh-CN" dirty="0" smtClean="0"/>
              <a:t>的</a:t>
            </a:r>
            <a:endParaRPr lang="en-US" altLang="zh-CN" dirty="0" smtClean="0"/>
          </a:p>
          <a:p>
            <a:pPr lvl="1"/>
            <a:r>
              <a:rPr lang="en-US" altLang="zh-CN" dirty="0" smtClean="0"/>
              <a:t>RHEL/CentOS 6 </a:t>
            </a:r>
            <a:r>
              <a:rPr lang="zh-CN" altLang="zh-CN" dirty="0" smtClean="0"/>
              <a:t>使用</a:t>
            </a:r>
            <a:r>
              <a:rPr lang="en-US" altLang="zh-CN" dirty="0"/>
              <a:t>Upstart</a:t>
            </a:r>
            <a:endParaRPr lang="en-US" altLang="zh-CN" b="1" dirty="0"/>
          </a:p>
          <a:p>
            <a:r>
              <a:rPr lang="en-US" altLang="zh-CN" b="1" dirty="0" err="1" smtClean="0"/>
              <a:t>Systemd</a:t>
            </a:r>
            <a:endParaRPr lang="en-US" altLang="zh-CN" b="1" dirty="0"/>
          </a:p>
          <a:p>
            <a:pPr lvl="1"/>
            <a:r>
              <a:rPr lang="zh-CN" altLang="zh-CN" dirty="0"/>
              <a:t>先进的初始化系统</a:t>
            </a:r>
            <a:endParaRPr lang="en-US" altLang="zh-CN" dirty="0" smtClean="0"/>
          </a:p>
          <a:p>
            <a:pPr lvl="1"/>
            <a:r>
              <a:rPr lang="en-US" altLang="zh-CN" dirty="0" smtClean="0"/>
              <a:t>RHEL/CentOS </a:t>
            </a:r>
            <a:r>
              <a:rPr lang="en-US" altLang="zh-CN" dirty="0"/>
              <a:t>7</a:t>
            </a:r>
            <a:r>
              <a:rPr lang="zh-CN" altLang="zh-CN" dirty="0" smtClean="0"/>
              <a:t>使用</a:t>
            </a:r>
            <a:r>
              <a:rPr lang="en-US" altLang="zh-CN" dirty="0" err="1"/>
              <a:t>Systemd</a:t>
            </a:r>
            <a:endParaRPr lang="zh-CN"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extLst>
      <p:ext uri="{BB962C8B-B14F-4D97-AF65-F5344CB8AC3E}">
        <p14:creationId xmlns:p14="http://schemas.microsoft.com/office/powerpoint/2010/main" xmlns="" val="6550092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OpenssH</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60</a:t>
            </a:fld>
            <a:endParaRPr lang="en-US" altLang="zh-CN" dirty="0"/>
          </a:p>
        </p:txBody>
      </p:sp>
      <p:sp>
        <p:nvSpPr>
          <p:cNvPr id="6" name="页脚占位符 5"/>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39453248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为什么使用 </a:t>
            </a:r>
            <a:r>
              <a:rPr lang="en-US" altLang="zh-CN" dirty="0" smtClean="0"/>
              <a:t>SSH</a:t>
            </a:r>
          </a:p>
          <a:p>
            <a:r>
              <a:rPr lang="en-US" altLang="zh-CN" dirty="0" smtClean="0"/>
              <a:t>SSH 2 </a:t>
            </a:r>
            <a:r>
              <a:rPr lang="zh-CN" altLang="en-US" dirty="0" smtClean="0"/>
              <a:t>体系结构</a:t>
            </a:r>
            <a:endParaRPr lang="en-US" altLang="zh-CN" dirty="0" smtClean="0"/>
          </a:p>
          <a:p>
            <a:r>
              <a:rPr lang="en-US" altLang="zh-CN" dirty="0" err="1" smtClean="0"/>
              <a:t>CentOS</a:t>
            </a:r>
            <a:r>
              <a:rPr lang="en-US" altLang="zh-CN" dirty="0" smtClean="0"/>
              <a:t> </a:t>
            </a:r>
            <a:r>
              <a:rPr lang="zh-CN" altLang="en-US" dirty="0" smtClean="0"/>
              <a:t>上的 </a:t>
            </a:r>
            <a:r>
              <a:rPr lang="en-US" altLang="zh-CN" dirty="0" err="1" smtClean="0"/>
              <a:t>OpenSSH</a:t>
            </a:r>
            <a:endParaRPr lang="en-US" altLang="zh-CN" dirty="0" smtClean="0"/>
          </a:p>
          <a:p>
            <a:r>
              <a:rPr lang="zh-CN" altLang="en-US" dirty="0" smtClean="0"/>
              <a:t>生成密钥对</a:t>
            </a:r>
            <a:endParaRPr lang="en-US" altLang="zh-CN" dirty="0" smtClean="0"/>
          </a:p>
          <a:p>
            <a:r>
              <a:rPr lang="zh-CN" altLang="en-US" dirty="0" smtClean="0"/>
              <a:t>复制公钥到目标</a:t>
            </a:r>
            <a:r>
              <a:rPr lang="en-US" altLang="zh-CN" dirty="0" smtClean="0"/>
              <a:t> </a:t>
            </a:r>
          </a:p>
          <a:p>
            <a:r>
              <a:rPr lang="zh-CN" altLang="en-US" dirty="0" smtClean="0"/>
              <a:t>服务器配置</a:t>
            </a:r>
            <a:endParaRPr lang="en-US" altLang="zh-CN" dirty="0" smtClean="0"/>
          </a:p>
          <a:p>
            <a:r>
              <a:rPr lang="zh-CN" altLang="en-US" dirty="0" smtClean="0"/>
              <a:t>客户端配置</a:t>
            </a:r>
            <a:endParaRPr lang="zh-CN" altLang="en-US" dirty="0"/>
          </a:p>
        </p:txBody>
      </p:sp>
      <p:sp>
        <p:nvSpPr>
          <p:cNvPr id="3" name="标题 2"/>
          <p:cNvSpPr>
            <a:spLocks noGrp="1"/>
          </p:cNvSpPr>
          <p:nvPr>
            <p:ph type="title"/>
          </p:nvPr>
        </p:nvSpPr>
        <p:spPr/>
        <p:txBody>
          <a:bodyPr/>
          <a:lstStyle/>
          <a:p>
            <a:r>
              <a:rPr lang="en-US" altLang="zh-CN" dirty="0" smtClean="0"/>
              <a:t>SSH</a:t>
            </a:r>
            <a:endParaRPr lang="zh-CN" altLang="en-US" dirty="0"/>
          </a:p>
        </p:txBody>
      </p:sp>
    </p:spTree>
    <p:extLst>
      <p:ext uri="{BB962C8B-B14F-4D97-AF65-F5344CB8AC3E}">
        <p14:creationId xmlns:p14="http://schemas.microsoft.com/office/powerpoint/2010/main" xmlns="" val="33974116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未加密的网络连接容易嗅探，欺骗，劫持</a:t>
            </a:r>
            <a:endParaRPr lang="en-US" altLang="zh-CN" dirty="0" smtClean="0"/>
          </a:p>
          <a:p>
            <a:r>
              <a:rPr lang="zh-CN" altLang="en-US" dirty="0" smtClean="0"/>
              <a:t>需要认证保护</a:t>
            </a:r>
            <a:endParaRPr lang="en-US" altLang="zh-CN" dirty="0" smtClean="0"/>
          </a:p>
          <a:p>
            <a:pPr lvl="1"/>
            <a:r>
              <a:rPr lang="zh-CN" altLang="en-US" dirty="0" smtClean="0"/>
              <a:t>抵御针对凭证的捕获攻击</a:t>
            </a:r>
            <a:endParaRPr lang="en-US" altLang="zh-CN" dirty="0" smtClean="0"/>
          </a:p>
          <a:p>
            <a:pPr lvl="1"/>
            <a:r>
              <a:rPr lang="zh-CN" altLang="en-US" dirty="0" smtClean="0"/>
              <a:t>允许认证方法的替代方案</a:t>
            </a:r>
            <a:endParaRPr lang="en-US" altLang="zh-CN" dirty="0" smtClean="0"/>
          </a:p>
          <a:p>
            <a:r>
              <a:rPr lang="zh-CN" altLang="en-US" dirty="0" smtClean="0"/>
              <a:t>需要保护数据</a:t>
            </a:r>
            <a:endParaRPr lang="en-US" altLang="zh-CN" dirty="0" smtClean="0"/>
          </a:p>
          <a:p>
            <a:pPr lvl="1"/>
            <a:r>
              <a:rPr lang="zh-CN" altLang="en-US" dirty="0" smtClean="0"/>
              <a:t>提供交互式登录安全</a:t>
            </a:r>
            <a:endParaRPr lang="en-US" altLang="zh-CN" dirty="0" smtClean="0"/>
          </a:p>
          <a:p>
            <a:pPr lvl="1"/>
            <a:r>
              <a:rPr lang="zh-CN" altLang="en-US" dirty="0" smtClean="0"/>
              <a:t>为所传输的数据提供安全保障</a:t>
            </a:r>
            <a:endParaRPr lang="zh-CN" altLang="en-US" dirty="0"/>
          </a:p>
        </p:txBody>
      </p:sp>
      <p:sp>
        <p:nvSpPr>
          <p:cNvPr id="3" name="标题 2"/>
          <p:cNvSpPr>
            <a:spLocks noGrp="1"/>
          </p:cNvSpPr>
          <p:nvPr>
            <p:ph type="title"/>
          </p:nvPr>
        </p:nvSpPr>
        <p:spPr/>
        <p:txBody>
          <a:bodyPr/>
          <a:lstStyle/>
          <a:p>
            <a:r>
              <a:rPr lang="zh-CN" altLang="en-US" b="1" dirty="0" smtClean="0"/>
              <a:t>漏洞</a:t>
            </a:r>
            <a:endParaRPr lang="zh-CN" altLang="en-US" dirty="0"/>
          </a:p>
        </p:txBody>
      </p:sp>
    </p:spTree>
    <p:extLst>
      <p:ext uri="{BB962C8B-B14F-4D97-AF65-F5344CB8AC3E}">
        <p14:creationId xmlns:p14="http://schemas.microsoft.com/office/powerpoint/2010/main" xmlns="" val="41952495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使用</a:t>
            </a:r>
            <a:r>
              <a:rPr lang="en-US" altLang="zh-CN" dirty="0" smtClean="0"/>
              <a:t>SSH</a:t>
            </a:r>
            <a:r>
              <a:rPr lang="zh-CN" altLang="en-US" dirty="0" smtClean="0"/>
              <a:t>进行交互式登录会话</a:t>
            </a:r>
          </a:p>
          <a:p>
            <a:r>
              <a:rPr lang="zh-CN" altLang="en-US" dirty="0" smtClean="0"/>
              <a:t>在可信任的主机之间配置用户的公钥认证</a:t>
            </a:r>
          </a:p>
          <a:p>
            <a:r>
              <a:rPr lang="zh-CN" altLang="en-US" dirty="0" smtClean="0"/>
              <a:t>使用</a:t>
            </a:r>
            <a:r>
              <a:rPr lang="en-US" altLang="zh-CN" dirty="0" smtClean="0"/>
              <a:t>TCP</a:t>
            </a:r>
            <a:r>
              <a:rPr lang="zh-CN" altLang="en-US" dirty="0" smtClean="0"/>
              <a:t>端口转发保护未加密的数据通道</a:t>
            </a:r>
            <a:endParaRPr lang="zh-CN" altLang="en-US" dirty="0"/>
          </a:p>
        </p:txBody>
      </p:sp>
      <p:sp>
        <p:nvSpPr>
          <p:cNvPr id="3" name="标题 2"/>
          <p:cNvSpPr>
            <a:spLocks noGrp="1"/>
          </p:cNvSpPr>
          <p:nvPr>
            <p:ph type="title"/>
          </p:nvPr>
        </p:nvSpPr>
        <p:spPr/>
        <p:txBody>
          <a:bodyPr/>
          <a:lstStyle/>
          <a:p>
            <a:r>
              <a:rPr lang="zh-CN" altLang="en-US" b="1" dirty="0" smtClean="0"/>
              <a:t>解决</a:t>
            </a:r>
            <a:endParaRPr lang="zh-CN" altLang="en-US" b="1" dirty="0"/>
          </a:p>
        </p:txBody>
      </p:sp>
    </p:spTree>
    <p:extLst>
      <p:ext uri="{BB962C8B-B14F-4D97-AF65-F5344CB8AC3E}">
        <p14:creationId xmlns:p14="http://schemas.microsoft.com/office/powerpoint/2010/main" xmlns="" val="21560679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SSH</a:t>
            </a:r>
            <a:r>
              <a:rPr lang="zh-CN" altLang="en-US" dirty="0" smtClean="0"/>
              <a:t>简介</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sz="2800" dirty="0" smtClean="0"/>
              <a:t>SSH </a:t>
            </a:r>
            <a:r>
              <a:rPr lang="zh-CN" altLang="en-US" sz="2800" dirty="0" smtClean="0"/>
              <a:t>的英文全称为 </a:t>
            </a:r>
            <a:r>
              <a:rPr lang="en-US" altLang="zh-CN" sz="2800" b="1" dirty="0" smtClean="0">
                <a:solidFill>
                  <a:srgbClr val="002060"/>
                </a:solidFill>
              </a:rPr>
              <a:t>S</a:t>
            </a:r>
            <a:r>
              <a:rPr lang="en-US" altLang="zh-CN" sz="2800" dirty="0" smtClean="0"/>
              <a:t>ecure </a:t>
            </a:r>
            <a:r>
              <a:rPr lang="en-US" altLang="zh-CN" sz="2800" b="1" dirty="0" err="1" smtClean="0">
                <a:solidFill>
                  <a:srgbClr val="002060"/>
                </a:solidFill>
              </a:rPr>
              <a:t>SH</a:t>
            </a:r>
            <a:r>
              <a:rPr lang="en-US" altLang="zh-CN" sz="2800" dirty="0" err="1" smtClean="0"/>
              <a:t>ell</a:t>
            </a:r>
            <a:endParaRPr lang="en-US" altLang="zh-CN" sz="2800" dirty="0" smtClean="0"/>
          </a:p>
          <a:p>
            <a:r>
              <a:rPr lang="en-US" altLang="zh-CN" sz="2800" dirty="0" smtClean="0"/>
              <a:t>SSH </a:t>
            </a:r>
            <a:r>
              <a:rPr lang="zh-CN" altLang="en-US" sz="2800" dirty="0" smtClean="0"/>
              <a:t>是</a:t>
            </a:r>
            <a:r>
              <a:rPr lang="en-US" altLang="zh-CN" sz="2800" dirty="0" smtClean="0"/>
              <a:t>IETF </a:t>
            </a:r>
            <a:r>
              <a:rPr lang="zh-CN" altLang="en-US" sz="2800" dirty="0" smtClean="0"/>
              <a:t>的网络工作组所制定的协议</a:t>
            </a:r>
          </a:p>
          <a:p>
            <a:r>
              <a:rPr lang="en-US" altLang="zh-CN" sz="2800" dirty="0" smtClean="0"/>
              <a:t>SSH </a:t>
            </a:r>
            <a:r>
              <a:rPr lang="zh-CN" altLang="en-US" sz="2800" dirty="0" smtClean="0"/>
              <a:t>是建立在应用层和传输层基础上的安全协议</a:t>
            </a:r>
          </a:p>
          <a:p>
            <a:r>
              <a:rPr lang="en-US" altLang="zh-CN" sz="2800" dirty="0" smtClean="0"/>
              <a:t>SSH</a:t>
            </a:r>
            <a:r>
              <a:rPr lang="zh-CN" altLang="en-US" sz="2800" dirty="0" smtClean="0"/>
              <a:t>（</a:t>
            </a:r>
            <a:r>
              <a:rPr lang="en-US" altLang="zh-CN" sz="2800" dirty="0" smtClean="0"/>
              <a:t>Secure </a:t>
            </a:r>
            <a:r>
              <a:rPr lang="en-US" altLang="zh-CN" sz="2800" dirty="0" err="1" smtClean="0"/>
              <a:t>SHell</a:t>
            </a:r>
            <a:r>
              <a:rPr lang="zh-CN" altLang="en-US" sz="2800" dirty="0" smtClean="0"/>
              <a:t>）协议是 </a:t>
            </a:r>
            <a:r>
              <a:rPr lang="en-US" altLang="zh-CN" sz="2800" dirty="0" smtClean="0"/>
              <a:t>C/S </a:t>
            </a:r>
            <a:r>
              <a:rPr lang="zh-CN" altLang="en-US" sz="2800" dirty="0" smtClean="0"/>
              <a:t>模式协议</a:t>
            </a:r>
          </a:p>
          <a:p>
            <a:pPr lvl="1"/>
            <a:r>
              <a:rPr lang="zh-CN" altLang="en-US" sz="2400" dirty="0" smtClean="0"/>
              <a:t>分为 </a:t>
            </a:r>
            <a:r>
              <a:rPr lang="en-US" altLang="zh-CN" sz="2400" dirty="0" smtClean="0"/>
              <a:t>SSH </a:t>
            </a:r>
            <a:r>
              <a:rPr lang="zh-CN" altLang="en-US" sz="2400" dirty="0" smtClean="0"/>
              <a:t>的客户端和服务器端</a:t>
            </a:r>
          </a:p>
          <a:p>
            <a:pPr lvl="1"/>
            <a:r>
              <a:rPr lang="zh-CN" altLang="en-US" sz="2400" dirty="0" smtClean="0"/>
              <a:t>一次成功的 </a:t>
            </a:r>
            <a:r>
              <a:rPr lang="en-US" altLang="zh-CN" sz="2400" dirty="0" smtClean="0"/>
              <a:t>SSH </a:t>
            </a:r>
            <a:r>
              <a:rPr lang="zh-CN" altLang="en-US" sz="2400" dirty="0" smtClean="0"/>
              <a:t>会话需要两端通力合作来完成</a:t>
            </a:r>
          </a:p>
          <a:p>
            <a:r>
              <a:rPr lang="en-US" altLang="zh-CN" sz="2800" dirty="0" smtClean="0"/>
              <a:t>SSH </a:t>
            </a:r>
            <a:r>
              <a:rPr lang="zh-CN" altLang="en-US" sz="2800" dirty="0" smtClean="0"/>
              <a:t>目的是要在非安全网络上提供安全的远程登录和其他安全服务</a:t>
            </a:r>
          </a:p>
          <a:p>
            <a:pPr lvl="1"/>
            <a:r>
              <a:rPr lang="zh-CN" altLang="en-US" sz="2200" dirty="0" smtClean="0"/>
              <a:t>所有使用 </a:t>
            </a:r>
            <a:r>
              <a:rPr lang="en-US" altLang="zh-CN" sz="2200" dirty="0" smtClean="0"/>
              <a:t>SSH </a:t>
            </a:r>
            <a:r>
              <a:rPr lang="zh-CN" altLang="en-US" sz="2200" dirty="0" smtClean="0"/>
              <a:t>协议的通信，包括口令，都会被加密传输</a:t>
            </a:r>
          </a:p>
          <a:p>
            <a:pPr lvl="1"/>
            <a:r>
              <a:rPr lang="zh-CN" altLang="en-US" sz="2200" dirty="0" smtClean="0"/>
              <a:t>用于替代传统的 </a:t>
            </a:r>
            <a:r>
              <a:rPr lang="en-US" altLang="zh-CN" sz="2200" dirty="0" smtClean="0"/>
              <a:t>telnet</a:t>
            </a:r>
            <a:r>
              <a:rPr lang="zh-CN" altLang="en-US" sz="2200" dirty="0" smtClean="0"/>
              <a:t>、</a:t>
            </a:r>
            <a:r>
              <a:rPr lang="en-US" altLang="zh-CN" sz="2200" dirty="0" smtClean="0"/>
              <a:t>ftp</a:t>
            </a:r>
            <a:r>
              <a:rPr lang="zh-CN" altLang="en-US" sz="2200" dirty="0" smtClean="0"/>
              <a:t>、</a:t>
            </a:r>
            <a:r>
              <a:rPr lang="en-US" altLang="zh-CN" sz="2200" dirty="0" smtClean="0"/>
              <a:t>r</a:t>
            </a:r>
            <a:r>
              <a:rPr lang="zh-CN" altLang="en-US" sz="2200" dirty="0" smtClean="0"/>
              <a:t>族命令（</a:t>
            </a:r>
            <a:r>
              <a:rPr lang="en-US" altLang="zh-CN" sz="2200" dirty="0" smtClean="0"/>
              <a:t>rlogin</a:t>
            </a:r>
            <a:r>
              <a:rPr lang="zh-CN" altLang="en-US" sz="2200" dirty="0" smtClean="0"/>
              <a:t>、</a:t>
            </a:r>
            <a:r>
              <a:rPr lang="en-US" altLang="zh-CN" sz="2200" dirty="0" err="1" smtClean="0"/>
              <a:t>rsh</a:t>
            </a:r>
            <a:r>
              <a:rPr lang="zh-CN" altLang="en-US" sz="2200" dirty="0" smtClean="0"/>
              <a:t>、</a:t>
            </a:r>
            <a:r>
              <a:rPr lang="en-US" altLang="zh-CN" sz="2200" dirty="0" err="1" smtClean="0"/>
              <a:t>rcp</a:t>
            </a:r>
            <a:r>
              <a:rPr lang="zh-CN" altLang="en-US" sz="2200" dirty="0" smtClean="0"/>
              <a:t>）</a:t>
            </a:r>
            <a:endParaRPr lang="zh-CN" altLang="en-US" sz="22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Tree>
    <p:extLst>
      <p:ext uri="{BB962C8B-B14F-4D97-AF65-F5344CB8AC3E}">
        <p14:creationId xmlns:p14="http://schemas.microsoft.com/office/powerpoint/2010/main" xmlns="" val="16569386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SSH</a:t>
            </a:r>
            <a:r>
              <a:rPr lang="zh-CN" altLang="en-US" dirty="0" smtClean="0"/>
              <a:t>协议体系结构</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pic>
        <p:nvPicPr>
          <p:cNvPr id="1026" name="图片 8"/>
          <p:cNvPicPr>
            <a:picLocks noChangeAspect="1" noChangeArrowheads="1"/>
          </p:cNvPicPr>
          <p:nvPr/>
        </p:nvPicPr>
        <p:blipFill>
          <a:blip r:embed="rId2" cstate="print"/>
          <a:srcRect/>
          <a:stretch>
            <a:fillRect/>
          </a:stretch>
        </p:blipFill>
        <p:spPr bwMode="auto">
          <a:xfrm>
            <a:off x="683568" y="1700808"/>
            <a:ext cx="7997235" cy="3528392"/>
          </a:xfrm>
          <a:prstGeom prst="rect">
            <a:avLst/>
          </a:prstGeom>
          <a:noFill/>
          <a:ln w="9525">
            <a:noFill/>
            <a:miter lim="800000"/>
            <a:headEnd/>
            <a:tailEnd/>
          </a:ln>
        </p:spPr>
      </p:pic>
    </p:spTree>
    <p:extLst>
      <p:ext uri="{BB962C8B-B14F-4D97-AF65-F5344CB8AC3E}">
        <p14:creationId xmlns:p14="http://schemas.microsoft.com/office/powerpoint/2010/main" xmlns="" val="12807899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SSH </a:t>
            </a:r>
            <a:r>
              <a:rPr lang="zh-CN" altLang="zh-CN" dirty="0" smtClean="0"/>
              <a:t>基于主机的安全验证</a:t>
            </a:r>
            <a:endParaRPr lang="zh-CN" altLang="en-US" dirty="0"/>
          </a:p>
        </p:txBody>
      </p:sp>
      <p:sp>
        <p:nvSpPr>
          <p:cNvPr id="3" name="内容占位符 2"/>
          <p:cNvSpPr>
            <a:spLocks noGrp="1"/>
          </p:cNvSpPr>
          <p:nvPr>
            <p:ph idx="1"/>
          </p:nvPr>
        </p:nvSpPr>
        <p:spPr/>
        <p:txBody>
          <a:bodyPr/>
          <a:lstStyle/>
          <a:p>
            <a:r>
              <a:rPr lang="zh-CN" altLang="en-US" dirty="0" smtClean="0"/>
              <a:t>在 </a:t>
            </a:r>
            <a:r>
              <a:rPr lang="en-US" altLang="zh-CN" dirty="0" smtClean="0"/>
              <a:t>SSH </a:t>
            </a:r>
            <a:r>
              <a:rPr lang="zh-CN" altLang="en-US" dirty="0" smtClean="0"/>
              <a:t>协议中每台主机都有一对或多对主机密钥</a:t>
            </a:r>
          </a:p>
          <a:p>
            <a:pPr lvl="1"/>
            <a:r>
              <a:rPr lang="zh-CN" altLang="en-US" dirty="0" smtClean="0"/>
              <a:t>首次启动 </a:t>
            </a:r>
            <a:r>
              <a:rPr lang="en-US" altLang="zh-CN" dirty="0" smtClean="0"/>
              <a:t>SSH </a:t>
            </a:r>
            <a:r>
              <a:rPr lang="zh-CN" altLang="en-US" dirty="0" smtClean="0"/>
              <a:t>服务时会自动生成，一般无需变更</a:t>
            </a:r>
          </a:p>
          <a:p>
            <a:r>
              <a:rPr lang="en-US" altLang="zh-CN" dirty="0" smtClean="0"/>
              <a:t>SSH </a:t>
            </a:r>
            <a:r>
              <a:rPr lang="zh-CN" altLang="en-US" dirty="0" smtClean="0"/>
              <a:t>通过严格的主机密钥检查</a:t>
            </a:r>
          </a:p>
          <a:p>
            <a:pPr lvl="1"/>
            <a:r>
              <a:rPr lang="zh-CN" altLang="en-US" dirty="0" smtClean="0"/>
              <a:t>用户可以核对来自服务器的公钥同之前所定义的密钥是否一致，防止了某个用户访问一个他没有相应公钥的主机</a:t>
            </a:r>
          </a:p>
          <a:p>
            <a:pPr lvl="1"/>
            <a:r>
              <a:rPr lang="en-US" altLang="zh-CN" dirty="0" smtClean="0"/>
              <a:t>SSH </a:t>
            </a:r>
            <a:r>
              <a:rPr lang="zh-CN" altLang="en-US" dirty="0" smtClean="0"/>
              <a:t>利用主机的公钥（而不是</a:t>
            </a:r>
            <a:r>
              <a:rPr lang="en-US" altLang="zh-CN" dirty="0" smtClean="0"/>
              <a:t>IP</a:t>
            </a:r>
            <a:r>
              <a:rPr lang="zh-CN" altLang="en-US" dirty="0" smtClean="0"/>
              <a:t>地址）实现主机身份认证，不容易受到</a:t>
            </a:r>
            <a:r>
              <a:rPr lang="en-US" altLang="zh-CN" dirty="0" smtClean="0"/>
              <a:t>IP</a:t>
            </a:r>
            <a:r>
              <a:rPr lang="zh-CN" altLang="en-US" dirty="0" smtClean="0"/>
              <a:t>地址欺骗的攻击</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extLst>
      <p:ext uri="{BB962C8B-B14F-4D97-AF65-F5344CB8AC3E}">
        <p14:creationId xmlns:p14="http://schemas.microsoft.com/office/powerpoint/2010/main" xmlns="" val="33598378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SSH </a:t>
            </a:r>
            <a:r>
              <a:rPr lang="zh-CN" altLang="en-US" dirty="0" smtClean="0"/>
              <a:t>基于用户的安全验证</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基于口令的安全验证</a:t>
            </a:r>
          </a:p>
          <a:p>
            <a:pPr lvl="1"/>
            <a:r>
              <a:rPr lang="zh-CN" altLang="en-US" dirty="0" smtClean="0"/>
              <a:t>只要用户知道自己用户账号和口令，就可以登录到远程主机</a:t>
            </a:r>
          </a:p>
          <a:p>
            <a:pPr lvl="1"/>
            <a:r>
              <a:rPr lang="zh-CN" altLang="en-US" dirty="0" smtClean="0"/>
              <a:t>口令验证由 </a:t>
            </a:r>
            <a:r>
              <a:rPr lang="en-US" altLang="zh-CN" dirty="0" smtClean="0"/>
              <a:t>PAM </a:t>
            </a:r>
            <a:r>
              <a:rPr lang="zh-CN" altLang="en-US" dirty="0" smtClean="0"/>
              <a:t>进行验证</a:t>
            </a:r>
          </a:p>
          <a:p>
            <a:pPr lvl="1"/>
            <a:r>
              <a:rPr lang="en-US" altLang="zh-CN" dirty="0" smtClean="0"/>
              <a:t>SSH </a:t>
            </a:r>
            <a:r>
              <a:rPr lang="zh-CN" altLang="en-US" dirty="0" smtClean="0"/>
              <a:t>对所有传输的数据进行加密传输（包括用户口令）</a:t>
            </a:r>
          </a:p>
          <a:p>
            <a:pPr lvl="1"/>
            <a:r>
              <a:rPr lang="zh-CN" altLang="en-US" dirty="0" smtClean="0"/>
              <a:t>不能避免受到“中间人”方式的攻击</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extLst>
      <p:ext uri="{BB962C8B-B14F-4D97-AF65-F5344CB8AC3E}">
        <p14:creationId xmlns:p14="http://schemas.microsoft.com/office/powerpoint/2010/main" xmlns="" val="10723794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SSH </a:t>
            </a:r>
            <a:r>
              <a:rPr lang="zh-CN" altLang="en-US" dirty="0" smtClean="0"/>
              <a:t>基于用户的安全验证</a:t>
            </a:r>
            <a:r>
              <a:rPr lang="en-US" altLang="zh-CN" dirty="0" smtClean="0"/>
              <a:t>2</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基于密钥的安全验证</a:t>
            </a:r>
          </a:p>
          <a:p>
            <a:pPr lvl="1"/>
            <a:r>
              <a:rPr lang="zh-CN" altLang="en-US" dirty="0" smtClean="0"/>
              <a:t>每个用户都拥有自己的一对或多对密钥</a:t>
            </a:r>
            <a:endParaRPr lang="en-US" altLang="zh-CN" dirty="0" smtClean="0"/>
          </a:p>
          <a:p>
            <a:pPr lvl="2"/>
            <a:r>
              <a:rPr lang="zh-CN" altLang="en-US" dirty="0" smtClean="0"/>
              <a:t>包括：公钥和私钥</a:t>
            </a:r>
            <a:endParaRPr lang="en-US" altLang="zh-CN" dirty="0" smtClean="0"/>
          </a:p>
          <a:p>
            <a:pPr lvl="2"/>
            <a:r>
              <a:rPr lang="zh-CN" altLang="en-US" dirty="0" smtClean="0"/>
              <a:t>密钥协议： </a:t>
            </a:r>
            <a:r>
              <a:rPr lang="en-US" altLang="zh-CN" dirty="0" smtClean="0"/>
              <a:t>RSA </a:t>
            </a:r>
            <a:r>
              <a:rPr lang="zh-CN" altLang="en-US" dirty="0" smtClean="0"/>
              <a:t>或 </a:t>
            </a:r>
            <a:r>
              <a:rPr lang="en-US" altLang="zh-CN" dirty="0" smtClean="0"/>
              <a:t>DSS/DSA</a:t>
            </a:r>
            <a:endParaRPr lang="zh-CN" altLang="en-US" dirty="0" smtClean="0"/>
          </a:p>
          <a:p>
            <a:pPr lvl="1"/>
            <a:r>
              <a:rPr lang="zh-CN" altLang="en-US" dirty="0" smtClean="0"/>
              <a:t>每个用户自己的密钥对需用户自己生成</a:t>
            </a:r>
            <a:endParaRPr lang="en-US" altLang="zh-CN" dirty="0" smtClean="0"/>
          </a:p>
          <a:p>
            <a:pPr lvl="2"/>
            <a:r>
              <a:rPr lang="zh-CN" altLang="en-US" dirty="0" smtClean="0"/>
              <a:t>可以使用不同的密钥协议创建多对密钥</a:t>
            </a:r>
            <a:endParaRPr lang="en-US" altLang="zh-CN" dirty="0" smtClean="0"/>
          </a:p>
          <a:p>
            <a:pPr lvl="2"/>
            <a:r>
              <a:rPr lang="zh-CN" altLang="en-US" dirty="0" smtClean="0"/>
              <a:t>并将公密发布到需要访问的服务器上</a:t>
            </a:r>
          </a:p>
          <a:p>
            <a:pPr lvl="1"/>
            <a:r>
              <a:rPr lang="zh-CN" altLang="en-US" dirty="0" smtClean="0"/>
              <a:t>基于密钥的安全验证不需要在网络上传送用户口令</a:t>
            </a:r>
          </a:p>
          <a:p>
            <a:pPr lvl="1"/>
            <a:r>
              <a:rPr lang="zh-CN" altLang="en-US" dirty="0" smtClean="0"/>
              <a:t>可以避免“中间人”的攻击方式，因为“中间人”没有你的私钥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extLst>
      <p:ext uri="{BB962C8B-B14F-4D97-AF65-F5344CB8AC3E}">
        <p14:creationId xmlns:p14="http://schemas.microsoft.com/office/powerpoint/2010/main" xmlns="" val="40027456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用户密钥认证协议</a:t>
            </a:r>
            <a:endParaRPr lang="zh-CN" altLang="en-US" dirty="0"/>
          </a:p>
        </p:txBody>
      </p:sp>
      <p:sp>
        <p:nvSpPr>
          <p:cNvPr id="3" name="内容占位符 2"/>
          <p:cNvSpPr>
            <a:spLocks noGrp="1"/>
          </p:cNvSpPr>
          <p:nvPr>
            <p:ph idx="1"/>
          </p:nvPr>
        </p:nvSpPr>
        <p:spPr/>
        <p:txBody>
          <a:bodyPr/>
          <a:lstStyle/>
          <a:p>
            <a:r>
              <a:rPr lang="en-US" altLang="zh-CN" sz="3200" dirty="0" smtClean="0"/>
              <a:t>RSA </a:t>
            </a:r>
            <a:r>
              <a:rPr lang="zh-CN" altLang="en-US" sz="3200" dirty="0" smtClean="0"/>
              <a:t>和 </a:t>
            </a:r>
            <a:r>
              <a:rPr lang="en-US" altLang="zh-CN" sz="3200" dirty="0" smtClean="0"/>
              <a:t>DSS/DSA </a:t>
            </a:r>
            <a:r>
              <a:rPr lang="zh-CN" altLang="en-US" sz="3200" dirty="0" smtClean="0"/>
              <a:t>认证承诺不必提供密码就能够同远程系统建立连接</a:t>
            </a:r>
            <a:endParaRPr lang="en-US" altLang="zh-CN" sz="3200" dirty="0" smtClean="0"/>
          </a:p>
          <a:p>
            <a:pPr>
              <a:lnSpc>
                <a:spcPct val="80000"/>
              </a:lnSpc>
            </a:pPr>
            <a:r>
              <a:rPr lang="en-US" altLang="zh-CN" sz="2800" dirty="0" smtClean="0"/>
              <a:t>RSA/DSA </a:t>
            </a:r>
            <a:r>
              <a:rPr lang="zh-CN" altLang="en-US" sz="2800" dirty="0" smtClean="0"/>
              <a:t>密钥认证协议的基本工作原理： </a:t>
            </a:r>
          </a:p>
          <a:p>
            <a:pPr lvl="1">
              <a:lnSpc>
                <a:spcPct val="80000"/>
              </a:lnSpc>
            </a:pPr>
            <a:r>
              <a:rPr lang="zh-CN" altLang="en-US" dirty="0" smtClean="0"/>
              <a:t>密钥由一对组成：一把专用密钥（亦称私钥）和一把公用密钥（亦称公钥）。</a:t>
            </a:r>
          </a:p>
          <a:p>
            <a:pPr lvl="1">
              <a:lnSpc>
                <a:spcPct val="80000"/>
              </a:lnSpc>
            </a:pPr>
            <a:r>
              <a:rPr lang="zh-CN" altLang="en-US" dirty="0" smtClean="0"/>
              <a:t>密钥对由客户端生成，私钥由用户自己保管，并将公钥散播到需要认证之处（登录服务器端）。</a:t>
            </a:r>
          </a:p>
          <a:p>
            <a:pPr lvl="1">
              <a:lnSpc>
                <a:spcPct val="80000"/>
              </a:lnSpc>
            </a:pPr>
            <a:r>
              <a:rPr lang="zh-CN" altLang="en-US" dirty="0" smtClean="0"/>
              <a:t>公钥用于对消息进行加密，只有拥有私钥的人才能对该消息进行解密。</a:t>
            </a:r>
          </a:p>
          <a:p>
            <a:pPr lvl="1">
              <a:lnSpc>
                <a:spcPct val="80000"/>
              </a:lnSpc>
            </a:pPr>
            <a:r>
              <a:rPr lang="zh-CN" altLang="en-US" dirty="0" smtClean="0"/>
              <a:t>公钥只能用于加密，而私钥只能用于对由匹配的公钥编码的消息进行解密。</a:t>
            </a:r>
          </a:p>
          <a:p>
            <a:endParaRPr lang="en-US" altLang="zh-CN" sz="3200"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Tree>
    <p:extLst>
      <p:ext uri="{BB962C8B-B14F-4D97-AF65-F5344CB8AC3E}">
        <p14:creationId xmlns:p14="http://schemas.microsoft.com/office/powerpoint/2010/main" xmlns="" val="3696641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systemctl</a:t>
            </a:r>
            <a:r>
              <a:rPr lang="zh-CN" altLang="zh-CN" dirty="0"/>
              <a:t>管理</a:t>
            </a:r>
            <a:r>
              <a:rPr lang="zh-CN" altLang="zh-CN" dirty="0" smtClean="0"/>
              <a:t>服务</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显示当前已运行的所有</a:t>
            </a:r>
            <a:r>
              <a:rPr lang="zh-CN" altLang="en-US" dirty="0" smtClean="0"/>
              <a:t>服务</a:t>
            </a:r>
            <a:endParaRPr lang="en-US" altLang="zh-CN" dirty="0" smtClean="0"/>
          </a:p>
          <a:p>
            <a:pPr lvl="1"/>
            <a:r>
              <a:rPr lang="en-US" altLang="zh-CN" dirty="0" err="1"/>
              <a:t>systemctl</a:t>
            </a:r>
            <a:r>
              <a:rPr lang="en-US" altLang="zh-CN" dirty="0"/>
              <a:t> --type service </a:t>
            </a:r>
            <a:r>
              <a:rPr lang="zh-CN" altLang="en-US" dirty="0" smtClean="0"/>
              <a:t>或</a:t>
            </a:r>
            <a:endParaRPr lang="en-US" altLang="zh-CN" dirty="0" smtClean="0"/>
          </a:p>
          <a:p>
            <a:pPr lvl="1"/>
            <a:r>
              <a:rPr lang="en-US" altLang="zh-CN" dirty="0" err="1" smtClean="0"/>
              <a:t>systemctl</a:t>
            </a:r>
            <a:r>
              <a:rPr lang="en-US" altLang="zh-CN" dirty="0" smtClean="0"/>
              <a:t> </a:t>
            </a:r>
            <a:r>
              <a:rPr lang="en-US" altLang="zh-CN" dirty="0"/>
              <a:t>-t service</a:t>
            </a:r>
            <a:endParaRPr lang="en-US" altLang="zh-CN" dirty="0" smtClean="0"/>
          </a:p>
          <a:p>
            <a:r>
              <a:rPr lang="zh-CN" altLang="en-US" dirty="0" smtClean="0"/>
              <a:t>显示</a:t>
            </a:r>
            <a:r>
              <a:rPr lang="zh-CN" altLang="en-US" dirty="0"/>
              <a:t>已加载的所有</a:t>
            </a:r>
            <a:r>
              <a:rPr lang="zh-CN" altLang="en-US" dirty="0" smtClean="0"/>
              <a:t>服务</a:t>
            </a:r>
            <a:endParaRPr lang="en-US" altLang="zh-CN" dirty="0" smtClean="0"/>
          </a:p>
          <a:p>
            <a:pPr lvl="1"/>
            <a:r>
              <a:rPr lang="en-US" altLang="zh-CN" dirty="0" err="1"/>
              <a:t>systemctl</a:t>
            </a:r>
            <a:r>
              <a:rPr lang="en-US" altLang="zh-CN" dirty="0"/>
              <a:t> --type service --all </a:t>
            </a:r>
            <a:r>
              <a:rPr lang="zh-CN" altLang="en-US" dirty="0" smtClean="0"/>
              <a:t>或</a:t>
            </a:r>
            <a:endParaRPr lang="en-US" altLang="zh-CN" dirty="0" smtClean="0"/>
          </a:p>
          <a:p>
            <a:pPr lvl="1"/>
            <a:r>
              <a:rPr lang="en-US" altLang="zh-CN" dirty="0" err="1" smtClean="0"/>
              <a:t>systemctl</a:t>
            </a:r>
            <a:r>
              <a:rPr lang="en-US" altLang="zh-CN" dirty="0" smtClean="0"/>
              <a:t> </a:t>
            </a:r>
            <a:r>
              <a:rPr lang="en-US" altLang="zh-CN" dirty="0"/>
              <a:t>-at service</a:t>
            </a:r>
          </a:p>
          <a:p>
            <a:r>
              <a:rPr lang="zh-CN" altLang="en-US" dirty="0" smtClean="0"/>
              <a:t>显示</a:t>
            </a:r>
            <a:r>
              <a:rPr lang="zh-CN" altLang="en-US" dirty="0"/>
              <a:t>已加载的但处于</a:t>
            </a:r>
            <a:r>
              <a:rPr lang="en-US" altLang="zh-CN" dirty="0"/>
              <a:t>failed</a:t>
            </a:r>
            <a:r>
              <a:rPr lang="zh-CN" altLang="en-US" dirty="0"/>
              <a:t>状态的</a:t>
            </a:r>
            <a:r>
              <a:rPr lang="zh-CN" altLang="en-US" dirty="0" smtClean="0"/>
              <a:t>服务</a:t>
            </a:r>
            <a:endParaRPr lang="en-US" altLang="zh-CN" dirty="0" smtClean="0"/>
          </a:p>
          <a:p>
            <a:pPr lvl="1"/>
            <a:r>
              <a:rPr lang="en-US" altLang="zh-CN" dirty="0" err="1"/>
              <a:t>systemctl</a:t>
            </a:r>
            <a:r>
              <a:rPr lang="en-US" altLang="zh-CN" dirty="0"/>
              <a:t> --type service --failed </a:t>
            </a:r>
            <a:r>
              <a:rPr lang="zh-CN" altLang="en-US" dirty="0" smtClean="0"/>
              <a:t>或</a:t>
            </a:r>
            <a:endParaRPr lang="en-US" altLang="zh-CN" dirty="0" smtClean="0"/>
          </a:p>
          <a:p>
            <a:pPr lvl="1"/>
            <a:r>
              <a:rPr lang="en-US" altLang="zh-CN" dirty="0" err="1" smtClean="0"/>
              <a:t>systemctl</a:t>
            </a:r>
            <a:r>
              <a:rPr lang="en-US" altLang="zh-CN" dirty="0" smtClean="0"/>
              <a:t> </a:t>
            </a:r>
            <a:r>
              <a:rPr lang="en-US" altLang="zh-CN" dirty="0"/>
              <a:t>-t service --failed</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extLst>
      <p:ext uri="{BB962C8B-B14F-4D97-AF65-F5344CB8AC3E}">
        <p14:creationId xmlns:p14="http://schemas.microsoft.com/office/powerpoint/2010/main" xmlns="" val="35884860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用户密钥认证过程</a:t>
            </a:r>
            <a:br>
              <a:rPr lang="zh-CN" altLang="en-US" dirty="0" smtClean="0"/>
            </a:br>
            <a:endParaRPr lang="zh-CN" altLang="en-US" dirty="0"/>
          </a:p>
        </p:txBody>
      </p:sp>
      <p:sp>
        <p:nvSpPr>
          <p:cNvPr id="3" name="内容占位符 2"/>
          <p:cNvSpPr>
            <a:spLocks noGrp="1"/>
          </p:cNvSpPr>
          <p:nvPr>
            <p:ph idx="1"/>
          </p:nvPr>
        </p:nvSpPr>
        <p:spPr/>
        <p:txBody>
          <a:bodyPr/>
          <a:lstStyle/>
          <a:p>
            <a:r>
              <a:rPr lang="en-US" altLang="zh-CN" sz="2800" dirty="0" smtClean="0"/>
              <a:t>SSH </a:t>
            </a:r>
            <a:r>
              <a:rPr lang="zh-CN" altLang="en-US" sz="2800" dirty="0" smtClean="0"/>
              <a:t>客户向 </a:t>
            </a:r>
            <a:r>
              <a:rPr lang="en-US" altLang="zh-CN" sz="2800" dirty="0" smtClean="0"/>
              <a:t>SSH </a:t>
            </a:r>
            <a:r>
              <a:rPr lang="zh-CN" altLang="en-US" sz="2800" dirty="0" smtClean="0"/>
              <a:t>服务器提出用户密钥认证请求</a:t>
            </a:r>
          </a:p>
          <a:p>
            <a:r>
              <a:rPr lang="en-US" altLang="zh-CN" sz="2800" dirty="0" smtClean="0"/>
              <a:t>SSH </a:t>
            </a:r>
            <a:r>
              <a:rPr lang="zh-CN" altLang="en-US" sz="2800" dirty="0" smtClean="0"/>
              <a:t>服务器在用户的家目录下寻找其公钥，然后把它和用户发送过来的公钥进行比较</a:t>
            </a:r>
          </a:p>
          <a:p>
            <a:pPr lvl="1"/>
            <a:r>
              <a:rPr lang="zh-CN" altLang="en-US" sz="2400" dirty="0" smtClean="0"/>
              <a:t>如果两个密钥一致</a:t>
            </a:r>
            <a:endParaRPr lang="en-US" altLang="zh-CN" sz="2400" dirty="0" smtClean="0"/>
          </a:p>
          <a:p>
            <a:pPr lvl="2"/>
            <a:r>
              <a:rPr lang="zh-CN" altLang="en-US" dirty="0" smtClean="0"/>
              <a:t>服务器就用公钥生成加密“质询”（</a:t>
            </a:r>
            <a:r>
              <a:rPr lang="en-US" altLang="zh-CN" dirty="0" smtClean="0"/>
              <a:t>challenge</a:t>
            </a:r>
            <a:r>
              <a:rPr lang="zh-CN" altLang="en-US" dirty="0" smtClean="0"/>
              <a:t>）并把它发送给客户端软件</a:t>
            </a:r>
          </a:p>
          <a:p>
            <a:pPr lvl="2"/>
            <a:r>
              <a:rPr lang="zh-CN" altLang="en-US" dirty="0" smtClean="0"/>
              <a:t>客户端软件收到“质询”之后就使用用户自己的私钥解密再把它送还给服务器</a:t>
            </a:r>
          </a:p>
          <a:p>
            <a:pPr lvl="2"/>
            <a:r>
              <a:rPr lang="zh-CN" altLang="en-US" dirty="0" smtClean="0"/>
              <a:t>认证通过后，客户端向服务器发送会话请求开始双方的加密会话</a:t>
            </a:r>
            <a:endParaRPr lang="en-US" altLang="zh-CN" dirty="0" smtClean="0"/>
          </a:p>
          <a:p>
            <a:pPr lvl="1"/>
            <a:r>
              <a:rPr lang="zh-CN" altLang="en-US" sz="2400" dirty="0" smtClean="0"/>
              <a:t>否则认证失败</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extLst>
      <p:ext uri="{BB962C8B-B14F-4D97-AF65-F5344CB8AC3E}">
        <p14:creationId xmlns:p14="http://schemas.microsoft.com/office/powerpoint/2010/main" xmlns="" val="768204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1673" name="AutoShape 9"/>
          <p:cNvSpPr>
            <a:spLocks noChangeArrowheads="1"/>
          </p:cNvSpPr>
          <p:nvPr/>
        </p:nvSpPr>
        <p:spPr bwMode="auto">
          <a:xfrm>
            <a:off x="630238" y="3806825"/>
            <a:ext cx="7910512" cy="2214563"/>
          </a:xfrm>
          <a:prstGeom prst="cube">
            <a:avLst>
              <a:gd name="adj" fmla="val 49144"/>
            </a:avLst>
          </a:prstGeom>
          <a:solidFill>
            <a:srgbClr val="FFFF9D"/>
          </a:solidFill>
          <a:ln w="12700">
            <a:solidFill>
              <a:schemeClr val="tx1"/>
            </a:solidFill>
            <a:miter lim="800000"/>
            <a:headEnd/>
            <a:tailEnd/>
          </a:ln>
          <a:effectLst/>
        </p:spPr>
        <p:txBody>
          <a:bodyPr wrap="none" lIns="85725" tIns="42862" rIns="85725" bIns="42862" anchor="ctr"/>
          <a:lstStyle/>
          <a:p>
            <a:endParaRPr lang="de-CH"/>
          </a:p>
        </p:txBody>
      </p:sp>
      <p:sp>
        <p:nvSpPr>
          <p:cNvPr id="15" name="内容占位符 14"/>
          <p:cNvSpPr>
            <a:spLocks noGrp="1"/>
          </p:cNvSpPr>
          <p:nvPr>
            <p:ph idx="1"/>
          </p:nvPr>
        </p:nvSpPr>
        <p:spPr/>
        <p:txBody>
          <a:bodyPr/>
          <a:lstStyle/>
          <a:p>
            <a:endParaRPr lang="zh-CN" altLang="en-US"/>
          </a:p>
        </p:txBody>
      </p:sp>
      <p:sp>
        <p:nvSpPr>
          <p:cNvPr id="881666" name="Rectangle 2"/>
          <p:cNvSpPr>
            <a:spLocks noGrp="1" noChangeArrowheads="1"/>
          </p:cNvSpPr>
          <p:nvPr>
            <p:ph type="title"/>
          </p:nvPr>
        </p:nvSpPr>
        <p:spPr/>
        <p:txBody>
          <a:bodyPr/>
          <a:lstStyle/>
          <a:p>
            <a:r>
              <a:rPr lang="de-CH" dirty="0"/>
              <a:t>SSH 2 </a:t>
            </a:r>
            <a:r>
              <a:rPr lang="zh-CN" altLang="en-US" dirty="0" smtClean="0"/>
              <a:t>体系结构</a:t>
            </a:r>
            <a:endParaRPr lang="de-DE" dirty="0"/>
          </a:p>
        </p:txBody>
      </p:sp>
      <p:sp>
        <p:nvSpPr>
          <p:cNvPr id="881667"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881676" name="Text Box 12"/>
          <p:cNvSpPr txBox="1">
            <a:spLocks noChangeArrowheads="1"/>
          </p:cNvSpPr>
          <p:nvPr/>
        </p:nvSpPr>
        <p:spPr bwMode="auto">
          <a:xfrm>
            <a:off x="3757613" y="5211763"/>
            <a:ext cx="1627187" cy="390525"/>
          </a:xfrm>
          <a:prstGeom prst="rect">
            <a:avLst/>
          </a:prstGeom>
          <a:noFill/>
          <a:ln w="12700" algn="ctr">
            <a:noFill/>
            <a:miter lim="800000"/>
            <a:headEnd/>
            <a:tailEnd/>
          </a:ln>
          <a:effectLst/>
        </p:spPr>
        <p:txBody>
          <a:bodyPr wrap="none" lIns="85725" tIns="42862" rIns="85725" bIns="42862">
            <a:spAutoFit/>
          </a:bodyPr>
          <a:lstStyle/>
          <a:p>
            <a:pPr marL="317500" indent="-317500" defTabSz="708025">
              <a:buFont typeface="Wingdings" pitchFamily="2" charset="2"/>
              <a:buNone/>
            </a:pPr>
            <a:r>
              <a:rPr lang="en-US"/>
              <a:t>TCP/IP Stack</a:t>
            </a:r>
          </a:p>
        </p:txBody>
      </p:sp>
      <p:grpSp>
        <p:nvGrpSpPr>
          <p:cNvPr id="2" name="Group 16"/>
          <p:cNvGrpSpPr>
            <a:grpSpLocks/>
          </p:cNvGrpSpPr>
          <p:nvPr/>
        </p:nvGrpSpPr>
        <p:grpSpPr bwMode="auto">
          <a:xfrm>
            <a:off x="1655763" y="2673350"/>
            <a:ext cx="6048375" cy="2052638"/>
            <a:chOff x="1043" y="1684"/>
            <a:chExt cx="3810" cy="1293"/>
          </a:xfrm>
        </p:grpSpPr>
        <p:sp>
          <p:nvSpPr>
            <p:cNvPr id="881672" name="AutoShape 8"/>
            <p:cNvSpPr>
              <a:spLocks noChangeArrowheads="1"/>
            </p:cNvSpPr>
            <p:nvPr/>
          </p:nvSpPr>
          <p:spPr bwMode="auto">
            <a:xfrm>
              <a:off x="1043" y="1684"/>
              <a:ext cx="3810" cy="1293"/>
            </a:xfrm>
            <a:prstGeom prst="can">
              <a:avLst>
                <a:gd name="adj" fmla="val 50000"/>
              </a:avLst>
            </a:prstGeom>
            <a:solidFill>
              <a:schemeClr val="hlink"/>
            </a:solidFill>
            <a:ln w="12700">
              <a:solidFill>
                <a:schemeClr val="tx1"/>
              </a:solidFill>
              <a:round/>
              <a:headEnd/>
              <a:tailEnd/>
            </a:ln>
            <a:effectLst/>
          </p:spPr>
          <p:txBody>
            <a:bodyPr wrap="none" lIns="85725" tIns="42862" rIns="85725" bIns="42862" anchor="ctr"/>
            <a:lstStyle/>
            <a:p>
              <a:endParaRPr lang="de-CH"/>
            </a:p>
          </p:txBody>
        </p:sp>
        <p:sp>
          <p:nvSpPr>
            <p:cNvPr id="881677" name="Text Box 13"/>
            <p:cNvSpPr txBox="1">
              <a:spLocks noChangeArrowheads="1"/>
            </p:cNvSpPr>
            <p:nvPr/>
          </p:nvSpPr>
          <p:spPr bwMode="auto">
            <a:xfrm>
              <a:off x="2169" y="2479"/>
              <a:ext cx="1562" cy="246"/>
            </a:xfrm>
            <a:prstGeom prst="rect">
              <a:avLst/>
            </a:prstGeom>
            <a:noFill/>
            <a:ln w="12700" algn="ctr">
              <a:noFill/>
              <a:miter lim="800000"/>
              <a:headEnd/>
              <a:tailEnd/>
            </a:ln>
            <a:effectLst/>
          </p:spPr>
          <p:txBody>
            <a:bodyPr wrap="none" lIns="85725" tIns="42862" rIns="85725" bIns="42862">
              <a:spAutoFit/>
            </a:bodyPr>
            <a:lstStyle/>
            <a:p>
              <a:pPr marL="317500" indent="-317500" algn="ctr" defTabSz="708025">
                <a:buFont typeface="Wingdings" pitchFamily="2" charset="2"/>
                <a:buNone/>
              </a:pPr>
              <a:r>
                <a:rPr lang="en-US"/>
                <a:t>SSH Transport Layer</a:t>
              </a:r>
            </a:p>
          </p:txBody>
        </p:sp>
      </p:grpSp>
      <p:grpSp>
        <p:nvGrpSpPr>
          <p:cNvPr id="3" name="Group 17"/>
          <p:cNvGrpSpPr>
            <a:grpSpLocks/>
          </p:cNvGrpSpPr>
          <p:nvPr/>
        </p:nvGrpSpPr>
        <p:grpSpPr bwMode="auto">
          <a:xfrm>
            <a:off x="2303463" y="1917700"/>
            <a:ext cx="4752975" cy="1565275"/>
            <a:chOff x="1451" y="1208"/>
            <a:chExt cx="2994" cy="986"/>
          </a:xfrm>
        </p:grpSpPr>
        <p:sp>
          <p:nvSpPr>
            <p:cNvPr id="881671" name="AutoShape 7"/>
            <p:cNvSpPr>
              <a:spLocks noChangeArrowheads="1"/>
            </p:cNvSpPr>
            <p:nvPr/>
          </p:nvSpPr>
          <p:spPr bwMode="auto">
            <a:xfrm>
              <a:off x="1451" y="1208"/>
              <a:ext cx="2994" cy="986"/>
            </a:xfrm>
            <a:prstGeom prst="can">
              <a:avLst>
                <a:gd name="adj" fmla="val 48375"/>
              </a:avLst>
            </a:prstGeom>
            <a:solidFill>
              <a:schemeClr val="accent1"/>
            </a:solidFill>
            <a:ln w="12700">
              <a:solidFill>
                <a:schemeClr val="tx1"/>
              </a:solidFill>
              <a:round/>
              <a:headEnd/>
              <a:tailEnd/>
            </a:ln>
            <a:effectLst/>
          </p:spPr>
          <p:txBody>
            <a:bodyPr wrap="none" lIns="85725" tIns="42862" rIns="85725" bIns="42862" anchor="ctr"/>
            <a:lstStyle/>
            <a:p>
              <a:endParaRPr lang="de-CH"/>
            </a:p>
          </p:txBody>
        </p:sp>
        <p:sp>
          <p:nvSpPr>
            <p:cNvPr id="881678" name="Text Box 14"/>
            <p:cNvSpPr txBox="1">
              <a:spLocks noChangeArrowheads="1"/>
            </p:cNvSpPr>
            <p:nvPr/>
          </p:nvSpPr>
          <p:spPr bwMode="auto">
            <a:xfrm>
              <a:off x="2003" y="1786"/>
              <a:ext cx="1897" cy="246"/>
            </a:xfrm>
            <a:prstGeom prst="rect">
              <a:avLst/>
            </a:prstGeom>
            <a:noFill/>
            <a:ln w="12700" algn="ctr">
              <a:noFill/>
              <a:miter lim="800000"/>
              <a:headEnd/>
              <a:tailEnd/>
            </a:ln>
            <a:effectLst/>
          </p:spPr>
          <p:txBody>
            <a:bodyPr wrap="none" lIns="85725" tIns="42862" rIns="85725" bIns="42862">
              <a:spAutoFit/>
            </a:bodyPr>
            <a:lstStyle/>
            <a:p>
              <a:pPr marL="317500" indent="-317500" algn="ctr" defTabSz="708025">
                <a:buFont typeface="Wingdings" pitchFamily="2" charset="2"/>
                <a:buNone/>
              </a:pPr>
              <a:r>
                <a:rPr lang="en-US"/>
                <a:t>SSH Authentication Layer</a:t>
              </a:r>
            </a:p>
          </p:txBody>
        </p:sp>
      </p:grpSp>
      <p:grpSp>
        <p:nvGrpSpPr>
          <p:cNvPr id="4" name="Group 18"/>
          <p:cNvGrpSpPr>
            <a:grpSpLocks/>
          </p:cNvGrpSpPr>
          <p:nvPr/>
        </p:nvGrpSpPr>
        <p:grpSpPr bwMode="auto">
          <a:xfrm>
            <a:off x="3005138" y="1214438"/>
            <a:ext cx="3349625" cy="1298575"/>
            <a:chOff x="1893" y="765"/>
            <a:chExt cx="2110" cy="818"/>
          </a:xfrm>
        </p:grpSpPr>
        <p:sp>
          <p:nvSpPr>
            <p:cNvPr id="881670" name="AutoShape 6"/>
            <p:cNvSpPr>
              <a:spLocks noChangeArrowheads="1"/>
            </p:cNvSpPr>
            <p:nvPr/>
          </p:nvSpPr>
          <p:spPr bwMode="auto">
            <a:xfrm>
              <a:off x="1893" y="765"/>
              <a:ext cx="2110" cy="818"/>
            </a:xfrm>
            <a:prstGeom prst="can">
              <a:avLst>
                <a:gd name="adj" fmla="val 39579"/>
              </a:avLst>
            </a:prstGeom>
            <a:solidFill>
              <a:srgbClr val="95CDFF"/>
            </a:solidFill>
            <a:ln w="12700">
              <a:solidFill>
                <a:schemeClr val="tx1"/>
              </a:solidFill>
              <a:round/>
              <a:headEnd/>
              <a:tailEnd/>
            </a:ln>
            <a:effectLst/>
          </p:spPr>
          <p:txBody>
            <a:bodyPr wrap="none" lIns="85725" tIns="42862" rIns="85725" bIns="42862" anchor="ctr"/>
            <a:lstStyle/>
            <a:p>
              <a:endParaRPr lang="de-CH"/>
            </a:p>
          </p:txBody>
        </p:sp>
        <p:sp>
          <p:nvSpPr>
            <p:cNvPr id="881679" name="Text Box 15"/>
            <p:cNvSpPr txBox="1">
              <a:spLocks noChangeArrowheads="1"/>
            </p:cNvSpPr>
            <p:nvPr/>
          </p:nvSpPr>
          <p:spPr bwMode="auto">
            <a:xfrm>
              <a:off x="2117" y="1173"/>
              <a:ext cx="1666" cy="246"/>
            </a:xfrm>
            <a:prstGeom prst="rect">
              <a:avLst/>
            </a:prstGeom>
            <a:noFill/>
            <a:ln w="12700" algn="ctr">
              <a:noFill/>
              <a:miter lim="800000"/>
              <a:headEnd/>
              <a:tailEnd/>
            </a:ln>
            <a:effectLst/>
          </p:spPr>
          <p:txBody>
            <a:bodyPr wrap="none" lIns="85725" tIns="42862" rIns="85725" bIns="42862">
              <a:spAutoFit/>
            </a:bodyPr>
            <a:lstStyle/>
            <a:p>
              <a:pPr marL="317500" indent="-317500" algn="ctr" defTabSz="708025">
                <a:buFont typeface="Wingdings" pitchFamily="2" charset="2"/>
                <a:buNone/>
              </a:pPr>
              <a:r>
                <a:rPr lang="en-US"/>
                <a:t>SSH Connection Layer</a:t>
              </a:r>
            </a:p>
          </p:txBody>
        </p:sp>
      </p:grpSp>
    </p:spTree>
    <p:extLst>
      <p:ext uri="{BB962C8B-B14F-4D97-AF65-F5344CB8AC3E}">
        <p14:creationId xmlns:p14="http://schemas.microsoft.com/office/powerpoint/2010/main" xmlns="" val="421753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881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6" name="Rectangle 4"/>
          <p:cNvSpPr>
            <a:spLocks noGrp="1" noChangeArrowheads="1"/>
          </p:cNvSpPr>
          <p:nvPr>
            <p:ph idx="1"/>
          </p:nvPr>
        </p:nvSpPr>
        <p:spPr>
          <a:xfrm>
            <a:off x="457200" y="1417639"/>
            <a:ext cx="8229600" cy="3299948"/>
          </a:xfrm>
          <a:noFill/>
          <a:ln/>
        </p:spPr>
        <p:txBody>
          <a:bodyPr>
            <a:normAutofit lnSpcReduction="10000"/>
          </a:bodyPr>
          <a:lstStyle/>
          <a:p>
            <a:r>
              <a:rPr lang="zh-CN" altLang="en-US" dirty="0" smtClean="0">
                <a:solidFill>
                  <a:srgbClr val="FF0000"/>
                </a:solidFill>
              </a:rPr>
              <a:t>传输层</a:t>
            </a:r>
            <a:r>
              <a:rPr lang="zh-CN" altLang="en-US" dirty="0" smtClean="0"/>
              <a:t>提供算法协商，密钥交换和</a:t>
            </a:r>
            <a:r>
              <a:rPr lang="zh-CN" altLang="en-US" dirty="0" smtClean="0">
                <a:solidFill>
                  <a:srgbClr val="FF0000"/>
                </a:solidFill>
              </a:rPr>
              <a:t>服务器</a:t>
            </a:r>
            <a:r>
              <a:rPr lang="zh-CN" altLang="en-US" dirty="0" smtClean="0"/>
              <a:t>身份验证，并设置了加密的安全连接，提供完整性，保密性和可选的压缩。</a:t>
            </a:r>
            <a:endParaRPr lang="en-US" dirty="0"/>
          </a:p>
          <a:p>
            <a:r>
              <a:rPr lang="zh-CN" altLang="en-US" dirty="0" smtClean="0"/>
              <a:t>密钥交换使用了一个</a:t>
            </a:r>
            <a:r>
              <a:rPr lang="en-US" altLang="zh-CN" dirty="0" smtClean="0"/>
              <a:t>1024</a:t>
            </a:r>
            <a:r>
              <a:rPr lang="zh-CN" altLang="en-US" dirty="0" smtClean="0"/>
              <a:t>位系数的 </a:t>
            </a:r>
            <a:r>
              <a:rPr lang="en-US" altLang="zh-CN" dirty="0" err="1" smtClean="0"/>
              <a:t>Diffie</a:t>
            </a:r>
            <a:r>
              <a:rPr lang="en-US" altLang="zh-CN" dirty="0" smtClean="0"/>
              <a:t>-Hellman </a:t>
            </a:r>
            <a:r>
              <a:rPr lang="zh-CN" altLang="en-US" dirty="0" smtClean="0"/>
              <a:t>协议确保完美的保密。</a:t>
            </a:r>
            <a:endParaRPr lang="en-US" dirty="0"/>
          </a:p>
          <a:p>
            <a:r>
              <a:rPr lang="zh-CN" altLang="en-US" dirty="0" smtClean="0"/>
              <a:t>服务器身份验证基于</a:t>
            </a:r>
            <a:r>
              <a:rPr lang="en-US" altLang="zh-CN" dirty="0" smtClean="0"/>
              <a:t>RSA​​</a:t>
            </a:r>
            <a:r>
              <a:rPr lang="zh-CN" altLang="en-US" dirty="0" smtClean="0"/>
              <a:t>或</a:t>
            </a:r>
            <a:r>
              <a:rPr lang="en-US" altLang="zh-CN" dirty="0" smtClean="0"/>
              <a:t>DSS</a:t>
            </a:r>
            <a:r>
              <a:rPr lang="zh-CN" altLang="en-US" dirty="0" smtClean="0"/>
              <a:t>签名，可以使用原始的公共密钥或</a:t>
            </a:r>
            <a:r>
              <a:rPr lang="en-US" altLang="zh-CN" dirty="0" smtClean="0"/>
              <a:t>X.509</a:t>
            </a:r>
            <a:r>
              <a:rPr lang="zh-CN" altLang="en-US" dirty="0" smtClean="0"/>
              <a:t>，</a:t>
            </a:r>
            <a:r>
              <a:rPr lang="en-US" altLang="zh-CN" dirty="0" smtClean="0"/>
              <a:t>PGP</a:t>
            </a:r>
            <a:r>
              <a:rPr lang="zh-CN" altLang="en-US" dirty="0" smtClean="0"/>
              <a:t>或</a:t>
            </a:r>
            <a:r>
              <a:rPr lang="en-US" altLang="zh-CN" dirty="0" smtClean="0"/>
              <a:t>SPKI</a:t>
            </a:r>
            <a:r>
              <a:rPr lang="zh-CN" altLang="en-US" dirty="0" smtClean="0"/>
              <a:t>证书。</a:t>
            </a:r>
            <a:endParaRPr lang="de-DE" dirty="0"/>
          </a:p>
        </p:txBody>
      </p:sp>
      <p:sp>
        <p:nvSpPr>
          <p:cNvPr id="883714" name="Rectangle 2"/>
          <p:cNvSpPr>
            <a:spLocks noGrp="1" noChangeArrowheads="1"/>
          </p:cNvSpPr>
          <p:nvPr>
            <p:ph type="title"/>
          </p:nvPr>
        </p:nvSpPr>
        <p:spPr/>
        <p:txBody>
          <a:bodyPr/>
          <a:lstStyle/>
          <a:p>
            <a:r>
              <a:rPr lang="de-CH" dirty="0"/>
              <a:t>SSH 2 </a:t>
            </a:r>
            <a:r>
              <a:rPr lang="de-CH" dirty="0" smtClean="0"/>
              <a:t>– </a:t>
            </a:r>
            <a:r>
              <a:rPr lang="zh-CN" altLang="en-US" dirty="0" smtClean="0"/>
              <a:t>传输层</a:t>
            </a:r>
            <a:endParaRPr lang="de-DE" dirty="0"/>
          </a:p>
        </p:txBody>
      </p:sp>
      <p:sp>
        <p:nvSpPr>
          <p:cNvPr id="883717" name="Rectangle 5"/>
          <p:cNvSpPr>
            <a:spLocks noChangeArrowheads="1"/>
          </p:cNvSpPr>
          <p:nvPr/>
        </p:nvSpPr>
        <p:spPr bwMode="auto">
          <a:xfrm>
            <a:off x="900113" y="4717587"/>
            <a:ext cx="1079500" cy="809625"/>
          </a:xfrm>
          <a:prstGeom prst="rect">
            <a:avLst/>
          </a:prstGeom>
          <a:solidFill>
            <a:srgbClr val="FFFF9D"/>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Packet</a:t>
            </a:r>
          </a:p>
          <a:p>
            <a:pPr marL="317500" indent="-317500" algn="ctr" defTabSz="708025">
              <a:spcBef>
                <a:spcPct val="0"/>
              </a:spcBef>
              <a:buFont typeface="Wingdings" pitchFamily="2" charset="2"/>
              <a:buNone/>
            </a:pPr>
            <a:r>
              <a:rPr lang="en-US"/>
              <a:t>Length</a:t>
            </a:r>
          </a:p>
        </p:txBody>
      </p:sp>
      <p:sp>
        <p:nvSpPr>
          <p:cNvPr id="883720" name="Rectangle 8"/>
          <p:cNvSpPr>
            <a:spLocks noChangeArrowheads="1"/>
          </p:cNvSpPr>
          <p:nvPr/>
        </p:nvSpPr>
        <p:spPr bwMode="auto">
          <a:xfrm>
            <a:off x="1979613" y="4717587"/>
            <a:ext cx="1079500" cy="809625"/>
          </a:xfrm>
          <a:prstGeom prst="rect">
            <a:avLst/>
          </a:prstGeom>
          <a:solidFill>
            <a:srgbClr val="FFCC99"/>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Padding</a:t>
            </a:r>
          </a:p>
          <a:p>
            <a:pPr marL="317500" indent="-317500" algn="ctr" defTabSz="708025">
              <a:spcBef>
                <a:spcPct val="0"/>
              </a:spcBef>
              <a:buFont typeface="Wingdings" pitchFamily="2" charset="2"/>
              <a:buNone/>
            </a:pPr>
            <a:r>
              <a:rPr lang="en-US"/>
              <a:t>Length</a:t>
            </a:r>
          </a:p>
        </p:txBody>
      </p:sp>
      <p:sp>
        <p:nvSpPr>
          <p:cNvPr id="883721" name="Rectangle 9"/>
          <p:cNvSpPr>
            <a:spLocks noChangeArrowheads="1"/>
          </p:cNvSpPr>
          <p:nvPr/>
        </p:nvSpPr>
        <p:spPr bwMode="auto">
          <a:xfrm>
            <a:off x="3059113" y="4717587"/>
            <a:ext cx="3133725" cy="809625"/>
          </a:xfrm>
          <a:prstGeom prst="rect">
            <a:avLst/>
          </a:prstGeom>
          <a:solidFill>
            <a:srgbClr val="FFFF9D"/>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Packet Data</a:t>
            </a:r>
          </a:p>
        </p:txBody>
      </p:sp>
      <p:sp>
        <p:nvSpPr>
          <p:cNvPr id="883722" name="Rectangle 10"/>
          <p:cNvSpPr>
            <a:spLocks noChangeArrowheads="1"/>
          </p:cNvSpPr>
          <p:nvPr/>
        </p:nvSpPr>
        <p:spPr bwMode="auto">
          <a:xfrm>
            <a:off x="6192838" y="4717587"/>
            <a:ext cx="1079500" cy="809625"/>
          </a:xfrm>
          <a:prstGeom prst="rect">
            <a:avLst/>
          </a:prstGeom>
          <a:solidFill>
            <a:srgbClr val="FFCC99"/>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Random</a:t>
            </a:r>
          </a:p>
          <a:p>
            <a:pPr marL="317500" indent="-317500" algn="ctr" defTabSz="708025">
              <a:spcBef>
                <a:spcPct val="0"/>
              </a:spcBef>
              <a:buFont typeface="Wingdings" pitchFamily="2" charset="2"/>
              <a:buNone/>
            </a:pPr>
            <a:r>
              <a:rPr lang="en-US"/>
              <a:t>Padding</a:t>
            </a:r>
          </a:p>
        </p:txBody>
      </p:sp>
      <p:sp>
        <p:nvSpPr>
          <p:cNvPr id="883723" name="Rectangle 11"/>
          <p:cNvSpPr>
            <a:spLocks noChangeArrowheads="1"/>
          </p:cNvSpPr>
          <p:nvPr/>
        </p:nvSpPr>
        <p:spPr bwMode="auto">
          <a:xfrm>
            <a:off x="7272338" y="4717587"/>
            <a:ext cx="1079500" cy="809625"/>
          </a:xfrm>
          <a:prstGeom prst="rect">
            <a:avLst/>
          </a:prstGeom>
          <a:solidFill>
            <a:schemeClr val="accent1"/>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MAC</a:t>
            </a:r>
          </a:p>
        </p:txBody>
      </p:sp>
      <p:sp>
        <p:nvSpPr>
          <p:cNvPr id="883724" name="Line 12"/>
          <p:cNvSpPr>
            <a:spLocks noChangeShapeType="1"/>
          </p:cNvSpPr>
          <p:nvPr/>
        </p:nvSpPr>
        <p:spPr bwMode="auto">
          <a:xfrm>
            <a:off x="3060700" y="5690725"/>
            <a:ext cx="3132138" cy="0"/>
          </a:xfrm>
          <a:prstGeom prst="line">
            <a:avLst/>
          </a:prstGeom>
          <a:noFill/>
          <a:ln w="38100">
            <a:solidFill>
              <a:srgbClr val="003399"/>
            </a:solidFill>
            <a:round/>
            <a:headEnd type="triangle" w="med" len="med"/>
            <a:tailEnd type="triangle" w="med" len="med"/>
          </a:ln>
          <a:effectLst/>
        </p:spPr>
        <p:txBody>
          <a:bodyPr lIns="85725" tIns="42862" rIns="85725" bIns="42862"/>
          <a:lstStyle/>
          <a:p>
            <a:endParaRPr lang="de-CH"/>
          </a:p>
        </p:txBody>
      </p:sp>
      <p:sp>
        <p:nvSpPr>
          <p:cNvPr id="883725" name="Text Box 13"/>
          <p:cNvSpPr txBox="1">
            <a:spLocks noChangeArrowheads="1"/>
          </p:cNvSpPr>
          <p:nvPr/>
        </p:nvSpPr>
        <p:spPr bwMode="auto">
          <a:xfrm>
            <a:off x="3168650" y="5690725"/>
            <a:ext cx="2862263" cy="390525"/>
          </a:xfrm>
          <a:prstGeom prst="rect">
            <a:avLst/>
          </a:prstGeom>
          <a:noFill/>
          <a:ln w="12700" algn="ctr">
            <a:noFill/>
            <a:miter lim="800000"/>
            <a:headEnd/>
            <a:tailEnd/>
          </a:ln>
          <a:effectLst/>
        </p:spPr>
        <p:txBody>
          <a:bodyPr lIns="85725" tIns="42862" rIns="85725" bIns="42862">
            <a:spAutoFit/>
          </a:bodyPr>
          <a:lstStyle/>
          <a:p>
            <a:pPr marL="317500" indent="-317500" algn="ctr" defTabSz="708025">
              <a:buFont typeface="Wingdings" pitchFamily="2" charset="2"/>
              <a:buNone/>
            </a:pPr>
            <a:r>
              <a:rPr lang="en-US">
                <a:solidFill>
                  <a:srgbClr val="003399"/>
                </a:solidFill>
              </a:rPr>
              <a:t>optional compression</a:t>
            </a:r>
          </a:p>
        </p:txBody>
      </p:sp>
      <p:sp>
        <p:nvSpPr>
          <p:cNvPr id="883726" name="Line 14"/>
          <p:cNvSpPr>
            <a:spLocks noChangeShapeType="1"/>
          </p:cNvSpPr>
          <p:nvPr/>
        </p:nvSpPr>
        <p:spPr bwMode="auto">
          <a:xfrm flipV="1">
            <a:off x="900113" y="6230475"/>
            <a:ext cx="6372225" cy="0"/>
          </a:xfrm>
          <a:prstGeom prst="line">
            <a:avLst/>
          </a:prstGeom>
          <a:noFill/>
          <a:ln w="38100">
            <a:solidFill>
              <a:srgbClr val="FF0000"/>
            </a:solidFill>
            <a:round/>
            <a:headEnd type="triangle" w="med" len="med"/>
            <a:tailEnd type="triangle" w="med" len="med"/>
          </a:ln>
          <a:effectLst/>
        </p:spPr>
        <p:txBody>
          <a:bodyPr lIns="85725" tIns="42862" rIns="85725" bIns="42862"/>
          <a:lstStyle/>
          <a:p>
            <a:endParaRPr lang="de-CH"/>
          </a:p>
        </p:txBody>
      </p:sp>
      <p:sp>
        <p:nvSpPr>
          <p:cNvPr id="883727" name="Text Box 15"/>
          <p:cNvSpPr txBox="1">
            <a:spLocks noChangeArrowheads="1"/>
          </p:cNvSpPr>
          <p:nvPr/>
        </p:nvSpPr>
        <p:spPr bwMode="auto">
          <a:xfrm>
            <a:off x="1062038" y="6217775"/>
            <a:ext cx="5994400" cy="390525"/>
          </a:xfrm>
          <a:prstGeom prst="rect">
            <a:avLst/>
          </a:prstGeom>
          <a:noFill/>
          <a:ln w="12700" algn="ctr">
            <a:noFill/>
            <a:miter lim="800000"/>
            <a:headEnd/>
            <a:tailEnd/>
          </a:ln>
          <a:effectLst/>
        </p:spPr>
        <p:txBody>
          <a:bodyPr lIns="85725" tIns="42862" rIns="85725" bIns="42862">
            <a:spAutoFit/>
          </a:bodyPr>
          <a:lstStyle/>
          <a:p>
            <a:pPr marL="317500" indent="-317500" algn="ctr" defTabSz="708025">
              <a:buFont typeface="Wingdings" pitchFamily="2" charset="2"/>
              <a:buNone/>
            </a:pPr>
            <a:r>
              <a:rPr lang="en-US">
                <a:solidFill>
                  <a:srgbClr val="FF0000"/>
                </a:solidFill>
              </a:rPr>
              <a:t>encryption</a:t>
            </a:r>
          </a:p>
        </p:txBody>
      </p:sp>
    </p:spTree>
    <p:extLst>
      <p:ext uri="{BB962C8B-B14F-4D97-AF65-F5344CB8AC3E}">
        <p14:creationId xmlns:p14="http://schemas.microsoft.com/office/powerpoint/2010/main" xmlns="" val="42096605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2996" name="Rectangle 4"/>
          <p:cNvSpPr>
            <a:spLocks noGrp="1" noChangeArrowheads="1"/>
          </p:cNvSpPr>
          <p:nvPr>
            <p:ph idx="1"/>
          </p:nvPr>
        </p:nvSpPr>
        <p:spPr>
          <a:noFill/>
          <a:ln/>
        </p:spPr>
        <p:txBody>
          <a:bodyPr>
            <a:normAutofit fontScale="92500" lnSpcReduction="20000"/>
          </a:bodyPr>
          <a:lstStyle/>
          <a:p>
            <a:r>
              <a:rPr lang="zh-CN" altLang="en-US" dirty="0" smtClean="0"/>
              <a:t>首先，一个客户连接到</a:t>
            </a:r>
            <a:r>
              <a:rPr lang="de-DE" dirty="0" smtClean="0"/>
              <a:t> ssh </a:t>
            </a:r>
            <a:r>
              <a:rPr lang="zh-CN" altLang="en-US" dirty="0" smtClean="0"/>
              <a:t>服务器并请求验证服务器的密钥</a:t>
            </a:r>
            <a:r>
              <a:rPr lang="de-DE" dirty="0"/>
              <a:t/>
            </a:r>
            <a:br>
              <a:rPr lang="de-DE" dirty="0"/>
            </a:br>
            <a:r>
              <a:rPr lang="de-DE" sz="1000" dirty="0"/>
              <a:t/>
            </a:r>
            <a:br>
              <a:rPr lang="de-DE" sz="1000" dirty="0"/>
            </a:br>
            <a:r>
              <a:rPr lang="de-DE" sz="1400" b="1" dirty="0">
                <a:latin typeface="Courier New" pitchFamily="49" charset="0"/>
              </a:rPr>
              <a:t>[djm@roku djm]$ ssh root@hachi.mindrot.org</a:t>
            </a:r>
            <a:br>
              <a:rPr lang="de-DE" sz="1400" b="1" dirty="0">
                <a:latin typeface="Courier New" pitchFamily="49" charset="0"/>
              </a:rPr>
            </a:br>
            <a:r>
              <a:rPr lang="de-DE" sz="1400" b="1" dirty="0">
                <a:latin typeface="Courier New" pitchFamily="49" charset="0"/>
              </a:rPr>
              <a:t>The authenticity of host ’hachi.mindrot.org (203.36.198.102)’</a:t>
            </a:r>
            <a:br>
              <a:rPr lang="de-DE" sz="1400" b="1" dirty="0">
                <a:latin typeface="Courier New" pitchFamily="49" charset="0"/>
              </a:rPr>
            </a:br>
            <a:r>
              <a:rPr lang="de-DE" sz="1400" b="1" dirty="0">
                <a:latin typeface="Courier New" pitchFamily="49" charset="0"/>
              </a:rPr>
              <a:t>    can’t be established.</a:t>
            </a:r>
            <a:br>
              <a:rPr lang="de-DE" sz="1400" b="1" dirty="0">
                <a:latin typeface="Courier New" pitchFamily="49" charset="0"/>
              </a:rPr>
            </a:br>
            <a:r>
              <a:rPr lang="de-DE" sz="1400" b="1" dirty="0">
                <a:latin typeface="Courier New" pitchFamily="49" charset="0"/>
              </a:rPr>
              <a:t>RSA key fingerprint is </a:t>
            </a:r>
            <a:r>
              <a:rPr lang="de-DE" sz="1400" b="1" dirty="0">
                <a:solidFill>
                  <a:srgbClr val="003399"/>
                </a:solidFill>
                <a:latin typeface="Courier New" pitchFamily="49" charset="0"/>
              </a:rPr>
              <a:t>cd:41:70:30:48:07:16:81:e5:30:34:66:f1:56:ef:db</a:t>
            </a:r>
            <a:r>
              <a:rPr lang="de-DE" sz="1400" b="1" dirty="0">
                <a:latin typeface="Courier New" pitchFamily="49" charset="0"/>
              </a:rPr>
              <a:t>.</a:t>
            </a:r>
            <a:br>
              <a:rPr lang="de-DE" sz="1400" b="1" dirty="0">
                <a:latin typeface="Courier New" pitchFamily="49" charset="0"/>
              </a:rPr>
            </a:br>
            <a:r>
              <a:rPr lang="de-DE" sz="1400" b="1" dirty="0">
                <a:latin typeface="Courier New" pitchFamily="49" charset="0"/>
              </a:rPr>
              <a:t>Are you sure you want to continue connecting (yes/no)? </a:t>
            </a:r>
            <a:r>
              <a:rPr lang="de-DE" sz="1400" b="1" dirty="0">
                <a:solidFill>
                  <a:srgbClr val="FF0000"/>
                </a:solidFill>
                <a:latin typeface="Courier New" pitchFamily="49" charset="0"/>
              </a:rPr>
              <a:t>yes</a:t>
            </a:r>
            <a:r>
              <a:rPr lang="de-DE" sz="1400" b="1" dirty="0">
                <a:latin typeface="Courier New" pitchFamily="49" charset="0"/>
              </a:rPr>
              <a:t/>
            </a:r>
            <a:br>
              <a:rPr lang="de-DE" sz="1400" b="1" dirty="0">
                <a:latin typeface="Courier New" pitchFamily="49" charset="0"/>
              </a:rPr>
            </a:br>
            <a:r>
              <a:rPr lang="de-DE" sz="1400" b="1" dirty="0">
                <a:latin typeface="Courier New" pitchFamily="49" charset="0"/>
              </a:rPr>
              <a:t>Warning: Permanently added ’localhost’ (RSA) to the list of known hosts.</a:t>
            </a:r>
            <a:br>
              <a:rPr lang="de-DE" sz="1400" b="1" dirty="0">
                <a:latin typeface="Courier New" pitchFamily="49" charset="0"/>
              </a:rPr>
            </a:br>
            <a:r>
              <a:rPr lang="de-DE" sz="1400" b="1" dirty="0">
                <a:latin typeface="Courier New" pitchFamily="49" charset="0"/>
              </a:rPr>
              <a:t>root@hachi.mindrot.org’s password: </a:t>
            </a:r>
            <a:r>
              <a:rPr lang="de-DE" sz="1400" b="1" dirty="0">
                <a:solidFill>
                  <a:srgbClr val="FF0000"/>
                </a:solidFill>
                <a:latin typeface="Courier New" pitchFamily="49" charset="0"/>
              </a:rPr>
              <a:t>xxxxxxxx</a:t>
            </a:r>
            <a:r>
              <a:rPr lang="de-DE" sz="1400" b="1" dirty="0">
                <a:latin typeface="Courier New" pitchFamily="49" charset="0"/>
              </a:rPr>
              <a:t/>
            </a:r>
            <a:br>
              <a:rPr lang="de-DE" sz="1400" b="1" dirty="0">
                <a:latin typeface="Courier New" pitchFamily="49" charset="0"/>
              </a:rPr>
            </a:br>
            <a:r>
              <a:rPr lang="de-DE" sz="1400" b="1" dirty="0">
                <a:latin typeface="Courier New" pitchFamily="49" charset="0"/>
              </a:rPr>
              <a:t>Last login: Tue Aug 27 10:56:25 2002</a:t>
            </a:r>
            <a:br>
              <a:rPr lang="de-DE" sz="1400" b="1" dirty="0">
                <a:latin typeface="Courier New" pitchFamily="49" charset="0"/>
              </a:rPr>
            </a:br>
            <a:r>
              <a:rPr lang="de-DE" sz="1400" b="1" dirty="0">
                <a:latin typeface="Courier New" pitchFamily="49" charset="0"/>
              </a:rPr>
              <a:t>[root@hachi root]#</a:t>
            </a:r>
          </a:p>
          <a:p>
            <a:r>
              <a:rPr lang="zh-CN" altLang="en-US" dirty="0" smtClean="0"/>
              <a:t>这样做是为了防止攻击者冒充服务器，这将让他们有机会捕捉到的密码或会话的内容。</a:t>
            </a:r>
            <a:endParaRPr lang="de-DE" dirty="0"/>
          </a:p>
          <a:p>
            <a:r>
              <a:rPr lang="zh-CN" altLang="en-US" dirty="0" smtClean="0"/>
              <a:t>一旦服务器的密钥已被验证，它被记录在</a:t>
            </a:r>
            <a:r>
              <a:rPr lang="de-DE" sz="1900" b="1" dirty="0" smtClean="0">
                <a:solidFill>
                  <a:srgbClr val="FF0000"/>
                </a:solidFill>
                <a:latin typeface="Courier New" pitchFamily="49" charset="0"/>
              </a:rPr>
              <a:t>~/.ssh/known_hosts </a:t>
            </a:r>
            <a:r>
              <a:rPr lang="zh-CN" altLang="en-US" dirty="0" smtClean="0"/>
              <a:t>里，因此它可以自动检查每个连接。</a:t>
            </a:r>
            <a:endParaRPr lang="de-DE" dirty="0"/>
          </a:p>
        </p:txBody>
      </p:sp>
      <p:sp>
        <p:nvSpPr>
          <p:cNvPr id="852994" name="Rectangle 2"/>
          <p:cNvSpPr>
            <a:spLocks noGrp="1" noChangeArrowheads="1"/>
          </p:cNvSpPr>
          <p:nvPr>
            <p:ph type="title"/>
          </p:nvPr>
        </p:nvSpPr>
        <p:spPr/>
        <p:txBody>
          <a:bodyPr/>
          <a:lstStyle/>
          <a:p>
            <a:r>
              <a:rPr lang="zh-CN" altLang="en-US" dirty="0" smtClean="0"/>
              <a:t>初始服务器密钥发现</a:t>
            </a:r>
            <a:endParaRPr lang="de-DE" dirty="0"/>
          </a:p>
        </p:txBody>
      </p:sp>
      <p:sp>
        <p:nvSpPr>
          <p:cNvPr id="852995"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extLst>
      <p:ext uri="{BB962C8B-B14F-4D97-AF65-F5344CB8AC3E}">
        <p14:creationId xmlns:p14="http://schemas.microsoft.com/office/powerpoint/2010/main" xmlns="" val="22597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52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4" name="Rectangle 4"/>
          <p:cNvSpPr>
            <a:spLocks noGrp="1" noChangeArrowheads="1"/>
          </p:cNvSpPr>
          <p:nvPr>
            <p:ph idx="1"/>
          </p:nvPr>
        </p:nvSpPr>
        <p:spPr>
          <a:noFill/>
          <a:ln/>
        </p:spPr>
        <p:txBody>
          <a:bodyPr>
            <a:normAutofit lnSpcReduction="10000"/>
          </a:bodyPr>
          <a:lstStyle/>
          <a:p>
            <a:r>
              <a:rPr lang="zh-CN" altLang="en-US" dirty="0" smtClean="0">
                <a:solidFill>
                  <a:srgbClr val="FF0000"/>
                </a:solidFill>
              </a:rPr>
              <a:t>认证层</a:t>
            </a:r>
            <a:r>
              <a:rPr lang="zh-CN" altLang="en-US" dirty="0" smtClean="0"/>
              <a:t>为</a:t>
            </a:r>
            <a:r>
              <a:rPr lang="zh-CN" altLang="en-US" dirty="0" smtClean="0">
                <a:solidFill>
                  <a:srgbClr val="FF0000"/>
                </a:solidFill>
              </a:rPr>
              <a:t>用户</a:t>
            </a:r>
            <a:r>
              <a:rPr lang="zh-CN" altLang="en-US" dirty="0" smtClean="0"/>
              <a:t>身份验证提供了几种机制。这些措施包括传统的密码认证，以及公共密钥或基于主机的认证机制。</a:t>
            </a:r>
            <a:endParaRPr lang="en-US" dirty="0"/>
          </a:p>
          <a:p>
            <a:r>
              <a:rPr lang="zh-CN" altLang="en-US" dirty="0" smtClean="0">
                <a:solidFill>
                  <a:srgbClr val="FF0000"/>
                </a:solidFill>
              </a:rPr>
              <a:t>基于口令的认证</a:t>
            </a:r>
            <a:r>
              <a:rPr lang="en-US" dirty="0" smtClean="0"/>
              <a:t>: </a:t>
            </a:r>
            <a:r>
              <a:rPr lang="zh-CN" altLang="en-US" dirty="0" smtClean="0"/>
              <a:t>用户名和口令的安全传输是基于加密的</a:t>
            </a:r>
            <a:r>
              <a:rPr lang="en-US" altLang="zh-CN" dirty="0" err="1" smtClean="0"/>
              <a:t>ssh</a:t>
            </a:r>
            <a:r>
              <a:rPr lang="zh-CN" altLang="en-US" dirty="0" smtClean="0"/>
              <a:t>传输层。在服务器上正常的基于口令的登录将会发生。</a:t>
            </a:r>
            <a:endParaRPr lang="en-US" dirty="0"/>
          </a:p>
          <a:p>
            <a:r>
              <a:rPr lang="zh-CN" altLang="en-US" dirty="0" smtClean="0">
                <a:solidFill>
                  <a:srgbClr val="FF0000"/>
                </a:solidFill>
              </a:rPr>
              <a:t>基于密钥的认证</a:t>
            </a:r>
            <a:r>
              <a:rPr lang="en-US" dirty="0" smtClean="0"/>
              <a:t>:</a:t>
            </a:r>
            <a:r>
              <a:rPr lang="zh-CN" altLang="en-US" dirty="0" smtClean="0"/>
              <a:t>用户使用其私钥签署一个由服务器发送的 </a:t>
            </a:r>
            <a:r>
              <a:rPr lang="en-US" altLang="zh-CN" dirty="0" smtClean="0"/>
              <a:t>challenge</a:t>
            </a:r>
            <a:r>
              <a:rPr lang="zh-CN" altLang="en-US" dirty="0" smtClean="0"/>
              <a:t>。用户的公钥文件 </a:t>
            </a:r>
            <a:r>
              <a:rPr lang="en-US" sz="1900" b="1" dirty="0" smtClean="0">
                <a:solidFill>
                  <a:srgbClr val="FF0000"/>
                </a:solidFill>
                <a:latin typeface="Courier New" pitchFamily="49" charset="0"/>
              </a:rPr>
              <a:t>id_rsa.pub</a:t>
            </a:r>
            <a:r>
              <a:rPr lang="zh-CN" altLang="en-US" dirty="0" smtClean="0"/>
              <a:t>必须首先安装在服务器 </a:t>
            </a:r>
            <a:r>
              <a:rPr lang="en-US" sz="1900" b="1" dirty="0" smtClean="0">
                <a:solidFill>
                  <a:srgbClr val="FF0000"/>
                </a:solidFill>
                <a:latin typeface="Courier New" pitchFamily="49" charset="0"/>
              </a:rPr>
              <a:t>~/.</a:t>
            </a:r>
            <a:r>
              <a:rPr lang="en-US" sz="1900" b="1" dirty="0" err="1" smtClean="0">
                <a:solidFill>
                  <a:srgbClr val="FF0000"/>
                </a:solidFill>
                <a:latin typeface="Courier New" pitchFamily="49" charset="0"/>
              </a:rPr>
              <a:t>ssh</a:t>
            </a:r>
            <a:r>
              <a:rPr lang="en-US" sz="1900" b="1" dirty="0" smtClean="0">
                <a:solidFill>
                  <a:srgbClr val="FF0000"/>
                </a:solidFill>
                <a:latin typeface="Courier New" pitchFamily="49" charset="0"/>
              </a:rPr>
              <a:t>/</a:t>
            </a:r>
            <a:r>
              <a:rPr lang="en-US" sz="1900" b="1" dirty="0" err="1" smtClean="0">
                <a:solidFill>
                  <a:srgbClr val="FF0000"/>
                </a:solidFill>
                <a:latin typeface="Courier New" pitchFamily="49" charset="0"/>
              </a:rPr>
              <a:t>authorized_keys</a:t>
            </a:r>
            <a:r>
              <a:rPr lang="en-US" sz="1900" b="1" dirty="0" smtClean="0">
                <a:solidFill>
                  <a:srgbClr val="FF0000"/>
                </a:solidFill>
                <a:latin typeface="Courier New" pitchFamily="49" charset="0"/>
              </a:rPr>
              <a:t> </a:t>
            </a:r>
            <a:r>
              <a:rPr lang="zh-CN" altLang="en-US" dirty="0" smtClean="0"/>
              <a:t>文件中</a:t>
            </a:r>
            <a:endParaRPr lang="de-DE" dirty="0"/>
          </a:p>
        </p:txBody>
      </p:sp>
      <p:sp>
        <p:nvSpPr>
          <p:cNvPr id="885762" name="Rectangle 2"/>
          <p:cNvSpPr>
            <a:spLocks noGrp="1" noChangeArrowheads="1"/>
          </p:cNvSpPr>
          <p:nvPr>
            <p:ph type="title"/>
          </p:nvPr>
        </p:nvSpPr>
        <p:spPr/>
        <p:txBody>
          <a:bodyPr/>
          <a:lstStyle/>
          <a:p>
            <a:r>
              <a:rPr lang="de-CH" dirty="0"/>
              <a:t>SSH 2 </a:t>
            </a:r>
            <a:r>
              <a:rPr lang="de-CH" dirty="0" smtClean="0"/>
              <a:t>– </a:t>
            </a:r>
            <a:r>
              <a:rPr lang="zh-CN" altLang="en-US" dirty="0" smtClean="0"/>
              <a:t>认证层</a:t>
            </a:r>
            <a:endParaRPr lang="de-DE" dirty="0"/>
          </a:p>
        </p:txBody>
      </p:sp>
      <p:sp>
        <p:nvSpPr>
          <p:cNvPr id="885763"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extLst>
      <p:ext uri="{BB962C8B-B14F-4D97-AF65-F5344CB8AC3E}">
        <p14:creationId xmlns:p14="http://schemas.microsoft.com/office/powerpoint/2010/main" xmlns="" val="251374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85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7812" name="Rectangle 4"/>
          <p:cNvSpPr>
            <a:spLocks noGrp="1" noChangeArrowheads="1"/>
          </p:cNvSpPr>
          <p:nvPr>
            <p:ph idx="1"/>
          </p:nvPr>
        </p:nvSpPr>
        <p:spPr>
          <a:noFill/>
          <a:ln/>
        </p:spPr>
        <p:txBody>
          <a:bodyPr>
            <a:normAutofit lnSpcReduction="10000"/>
          </a:bodyPr>
          <a:lstStyle/>
          <a:p>
            <a:r>
              <a:rPr lang="zh-CN" altLang="en-US" dirty="0" smtClean="0">
                <a:solidFill>
                  <a:srgbClr val="FF0000"/>
                </a:solidFill>
              </a:rPr>
              <a:t>连接层</a:t>
            </a:r>
            <a:r>
              <a:rPr lang="en-US" dirty="0" smtClean="0"/>
              <a:t> </a:t>
            </a:r>
            <a:r>
              <a:rPr lang="zh-CN" altLang="en-US" dirty="0" smtClean="0"/>
              <a:t>提供</a:t>
            </a:r>
            <a:endParaRPr lang="en-US" dirty="0"/>
          </a:p>
          <a:p>
            <a:pPr lvl="1"/>
            <a:r>
              <a:rPr lang="zh-CN" altLang="en-US" dirty="0" smtClean="0"/>
              <a:t>交互式登录会话</a:t>
            </a:r>
            <a:r>
              <a:rPr lang="en-US" dirty="0" smtClean="0"/>
              <a:t>:  </a:t>
            </a:r>
          </a:p>
          <a:p>
            <a:pPr lvl="1">
              <a:buNone/>
            </a:pPr>
            <a:r>
              <a:rPr lang="en-US" b="1" dirty="0" smtClean="0">
                <a:solidFill>
                  <a:srgbClr val="003399"/>
                </a:solidFill>
                <a:latin typeface="Courier New" pitchFamily="49" charset="0"/>
              </a:rPr>
              <a:t>$ </a:t>
            </a:r>
            <a:r>
              <a:rPr lang="en-US" b="1" dirty="0" err="1" smtClean="0">
                <a:solidFill>
                  <a:srgbClr val="003399"/>
                </a:solidFill>
                <a:latin typeface="Courier New" pitchFamily="49" charset="0"/>
              </a:rPr>
              <a:t>ssh</a:t>
            </a:r>
            <a:r>
              <a:rPr lang="en-US" b="1" dirty="0" smtClean="0">
                <a:solidFill>
                  <a:srgbClr val="003399"/>
                </a:solidFill>
                <a:latin typeface="Courier New" pitchFamily="49" charset="0"/>
              </a:rPr>
              <a:t> </a:t>
            </a:r>
            <a:r>
              <a:rPr lang="en-US" b="1" dirty="0">
                <a:solidFill>
                  <a:srgbClr val="003399"/>
                </a:solidFill>
                <a:latin typeface="Courier New" pitchFamily="49" charset="0"/>
              </a:rPr>
              <a:t>–l </a:t>
            </a:r>
            <a:r>
              <a:rPr lang="en-US" b="1" dirty="0" err="1">
                <a:solidFill>
                  <a:srgbClr val="003399"/>
                </a:solidFill>
                <a:latin typeface="Courier New" pitchFamily="49" charset="0"/>
              </a:rPr>
              <a:t>antje</a:t>
            </a:r>
            <a:r>
              <a:rPr lang="en-US" b="1" dirty="0">
                <a:solidFill>
                  <a:srgbClr val="003399"/>
                </a:solidFill>
                <a:latin typeface="Courier New" pitchFamily="49" charset="0"/>
              </a:rPr>
              <a:t> srv.kool.net</a:t>
            </a:r>
          </a:p>
          <a:p>
            <a:pPr lvl="1"/>
            <a:r>
              <a:rPr lang="zh-CN" altLang="en-US" dirty="0" smtClean="0"/>
              <a:t>远程执行命令</a:t>
            </a:r>
            <a:r>
              <a:rPr lang="en-US" dirty="0" smtClean="0"/>
              <a:t>:  </a:t>
            </a:r>
          </a:p>
          <a:p>
            <a:pPr lvl="1">
              <a:buNone/>
            </a:pPr>
            <a:r>
              <a:rPr lang="en-US" b="1" dirty="0" smtClean="0">
                <a:solidFill>
                  <a:srgbClr val="003399"/>
                </a:solidFill>
                <a:latin typeface="Courier New" pitchFamily="49" charset="0"/>
              </a:rPr>
              <a:t>$ </a:t>
            </a:r>
            <a:r>
              <a:rPr lang="en-US" b="1" dirty="0" err="1" smtClean="0">
                <a:solidFill>
                  <a:srgbClr val="003399"/>
                </a:solidFill>
                <a:latin typeface="Courier New" pitchFamily="49" charset="0"/>
              </a:rPr>
              <a:t>ssh</a:t>
            </a:r>
            <a:r>
              <a:rPr lang="en-US" b="1" dirty="0" smtClean="0">
                <a:solidFill>
                  <a:srgbClr val="003399"/>
                </a:solidFill>
                <a:latin typeface="Courier New" pitchFamily="49" charset="0"/>
              </a:rPr>
              <a:t> </a:t>
            </a:r>
            <a:r>
              <a:rPr lang="en-US" b="1" dirty="0">
                <a:solidFill>
                  <a:srgbClr val="003399"/>
                </a:solidFill>
                <a:latin typeface="Courier New" pitchFamily="49" charset="0"/>
              </a:rPr>
              <a:t>antje@srv.kool.net “</a:t>
            </a:r>
            <a:r>
              <a:rPr lang="en-US" b="1" dirty="0" err="1">
                <a:solidFill>
                  <a:srgbClr val="003399"/>
                </a:solidFill>
                <a:latin typeface="Courier New" pitchFamily="49" charset="0"/>
              </a:rPr>
              <a:t>rm</a:t>
            </a:r>
            <a:r>
              <a:rPr lang="en-US" b="1" dirty="0">
                <a:solidFill>
                  <a:srgbClr val="003399"/>
                </a:solidFill>
                <a:latin typeface="Courier New" pitchFamily="49" charset="0"/>
              </a:rPr>
              <a:t> *”</a:t>
            </a:r>
          </a:p>
          <a:p>
            <a:pPr lvl="1"/>
            <a:r>
              <a:rPr lang="zh-CN" altLang="en-US" dirty="0" smtClean="0"/>
              <a:t>通过</a:t>
            </a:r>
            <a:r>
              <a:rPr lang="en-US" dirty="0" smtClean="0"/>
              <a:t> </a:t>
            </a:r>
            <a:r>
              <a:rPr lang="en-US" dirty="0" err="1">
                <a:solidFill>
                  <a:srgbClr val="FF0000"/>
                </a:solidFill>
              </a:rPr>
              <a:t>scp</a:t>
            </a:r>
            <a:r>
              <a:rPr lang="en-US" dirty="0"/>
              <a:t> </a:t>
            </a:r>
            <a:r>
              <a:rPr lang="zh-CN" altLang="en-US" dirty="0" smtClean="0"/>
              <a:t>或</a:t>
            </a:r>
            <a:r>
              <a:rPr lang="en-US" dirty="0" smtClean="0"/>
              <a:t> </a:t>
            </a:r>
            <a:r>
              <a:rPr lang="en-US" dirty="0" err="1">
                <a:solidFill>
                  <a:srgbClr val="FF0000"/>
                </a:solidFill>
              </a:rPr>
              <a:t>sftp</a:t>
            </a:r>
            <a:r>
              <a:rPr lang="en-US" dirty="0"/>
              <a:t> </a:t>
            </a:r>
            <a:r>
              <a:rPr lang="zh-CN" altLang="en-US" dirty="0" smtClean="0"/>
              <a:t>命令安全地实现远程文件或目录的复制</a:t>
            </a:r>
            <a:endParaRPr lang="en-US" dirty="0"/>
          </a:p>
          <a:p>
            <a:pPr lvl="1"/>
            <a:r>
              <a:rPr lang="zh-CN" altLang="en-US" dirty="0" smtClean="0"/>
              <a:t>转发 </a:t>
            </a:r>
            <a:r>
              <a:rPr lang="en-US" altLang="zh-CN" dirty="0" smtClean="0"/>
              <a:t>TCP / IP </a:t>
            </a:r>
            <a:r>
              <a:rPr lang="zh-CN" altLang="en-US" dirty="0" smtClean="0"/>
              <a:t>连接</a:t>
            </a:r>
          </a:p>
          <a:p>
            <a:pPr lvl="1"/>
            <a:r>
              <a:rPr lang="zh-CN" altLang="en-US" dirty="0" smtClean="0"/>
              <a:t>和转发 </a:t>
            </a:r>
            <a:r>
              <a:rPr lang="en-US" altLang="zh-CN" dirty="0" smtClean="0"/>
              <a:t>X11 </a:t>
            </a:r>
            <a:r>
              <a:rPr lang="zh-CN" altLang="en-US" dirty="0" smtClean="0"/>
              <a:t>连接</a:t>
            </a:r>
            <a:endParaRPr lang="en-US" dirty="0"/>
          </a:p>
          <a:p>
            <a:r>
              <a:rPr lang="zh-CN" altLang="en-US" dirty="0" smtClean="0"/>
              <a:t>所有这些通道被复用成一个单一的加密隧道。</a:t>
            </a:r>
            <a:endParaRPr lang="de-DE" dirty="0"/>
          </a:p>
        </p:txBody>
      </p:sp>
      <p:sp>
        <p:nvSpPr>
          <p:cNvPr id="887810" name="Rectangle 2"/>
          <p:cNvSpPr>
            <a:spLocks noGrp="1" noChangeArrowheads="1"/>
          </p:cNvSpPr>
          <p:nvPr>
            <p:ph type="title"/>
          </p:nvPr>
        </p:nvSpPr>
        <p:spPr/>
        <p:txBody>
          <a:bodyPr/>
          <a:lstStyle/>
          <a:p>
            <a:r>
              <a:rPr lang="de-CH" dirty="0"/>
              <a:t>SSH 2 </a:t>
            </a:r>
            <a:r>
              <a:rPr lang="de-CH" dirty="0" smtClean="0"/>
              <a:t>– </a:t>
            </a:r>
            <a:r>
              <a:rPr lang="zh-CN" altLang="en-US" dirty="0" smtClean="0"/>
              <a:t>连接层</a:t>
            </a:r>
            <a:endParaRPr lang="de-DE" dirty="0"/>
          </a:p>
        </p:txBody>
      </p:sp>
      <p:sp>
        <p:nvSpPr>
          <p:cNvPr id="887811"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extLst>
      <p:ext uri="{BB962C8B-B14F-4D97-AF65-F5344CB8AC3E}">
        <p14:creationId xmlns:p14="http://schemas.microsoft.com/office/powerpoint/2010/main" xmlns="" val="367522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87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内容占位符 23"/>
          <p:cNvSpPr>
            <a:spLocks noGrp="1"/>
          </p:cNvSpPr>
          <p:nvPr>
            <p:ph idx="1"/>
          </p:nvPr>
        </p:nvSpPr>
        <p:spPr/>
        <p:txBody>
          <a:bodyPr/>
          <a:lstStyle/>
          <a:p>
            <a:endParaRPr lang="zh-CN" altLang="en-US"/>
          </a:p>
        </p:txBody>
      </p:sp>
      <p:sp>
        <p:nvSpPr>
          <p:cNvPr id="889858" name="Rectangle 2"/>
          <p:cNvSpPr>
            <a:spLocks noGrp="1" noChangeArrowheads="1"/>
          </p:cNvSpPr>
          <p:nvPr>
            <p:ph type="title"/>
          </p:nvPr>
        </p:nvSpPr>
        <p:spPr/>
        <p:txBody>
          <a:bodyPr/>
          <a:lstStyle/>
          <a:p>
            <a:r>
              <a:rPr lang="de-CH" dirty="0"/>
              <a:t>SSH 2 – TCP/IP </a:t>
            </a:r>
            <a:r>
              <a:rPr lang="zh-CN" altLang="en-US" dirty="0" smtClean="0"/>
              <a:t>端口转发</a:t>
            </a:r>
            <a:endParaRPr lang="de-DE" dirty="0"/>
          </a:p>
        </p:txBody>
      </p:sp>
      <p:sp>
        <p:nvSpPr>
          <p:cNvPr id="889859"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
        <p:nvSpPr>
          <p:cNvPr id="889863" name="AutoShape 7"/>
          <p:cNvSpPr>
            <a:spLocks noChangeArrowheads="1"/>
          </p:cNvSpPr>
          <p:nvPr/>
        </p:nvSpPr>
        <p:spPr bwMode="auto">
          <a:xfrm>
            <a:off x="3384550" y="998538"/>
            <a:ext cx="2700338" cy="1582737"/>
          </a:xfrm>
          <a:prstGeom prst="cloudCallout">
            <a:avLst>
              <a:gd name="adj1" fmla="val -6495"/>
              <a:gd name="adj2" fmla="val 190120"/>
            </a:avLst>
          </a:prstGeom>
          <a:solidFill>
            <a:srgbClr val="FFCC99"/>
          </a:solidFill>
          <a:ln w="12700">
            <a:solidFill>
              <a:schemeClr val="tx1"/>
            </a:solidFill>
            <a:round/>
            <a:headEnd/>
            <a:tailEnd/>
          </a:ln>
          <a:effectLst/>
        </p:spPr>
        <p:txBody>
          <a:bodyPr lIns="85725" tIns="42862" rIns="85725" bIns="42862"/>
          <a:lstStyle/>
          <a:p>
            <a:pPr marL="317500" indent="-317500" algn="ctr" defTabSz="708025">
              <a:buFont typeface="Wingdings" pitchFamily="2" charset="2"/>
              <a:buNone/>
            </a:pPr>
            <a:endParaRPr lang="en-US"/>
          </a:p>
        </p:txBody>
      </p:sp>
      <p:sp>
        <p:nvSpPr>
          <p:cNvPr id="889864" name="Rectangle 8"/>
          <p:cNvSpPr>
            <a:spLocks noChangeArrowheads="1"/>
          </p:cNvSpPr>
          <p:nvPr/>
        </p:nvSpPr>
        <p:spPr bwMode="auto">
          <a:xfrm>
            <a:off x="630238" y="2997200"/>
            <a:ext cx="2916237" cy="2214563"/>
          </a:xfrm>
          <a:prstGeom prst="rect">
            <a:avLst/>
          </a:prstGeom>
          <a:solidFill>
            <a:srgbClr val="FFFF9D"/>
          </a:solidFill>
          <a:ln w="12700" algn="ctr">
            <a:solidFill>
              <a:schemeClr val="tx1"/>
            </a:solidFill>
            <a:prstDash val="dash"/>
            <a:miter lim="800000"/>
            <a:headEnd/>
            <a:tailEnd/>
          </a:ln>
          <a:effectLst/>
        </p:spPr>
        <p:txBody>
          <a:bodyPr wrap="none" lIns="85725" tIns="42862" rIns="85725" bIns="42862" anchor="ctr"/>
          <a:lstStyle/>
          <a:p>
            <a:endParaRPr lang="de-CH"/>
          </a:p>
        </p:txBody>
      </p:sp>
      <p:sp>
        <p:nvSpPr>
          <p:cNvPr id="889865" name="Text Box 9"/>
          <p:cNvSpPr txBox="1">
            <a:spLocks noChangeArrowheads="1"/>
          </p:cNvSpPr>
          <p:nvPr/>
        </p:nvSpPr>
        <p:spPr bwMode="auto">
          <a:xfrm>
            <a:off x="1871663" y="2606675"/>
            <a:ext cx="1504950" cy="390525"/>
          </a:xfrm>
          <a:prstGeom prst="rect">
            <a:avLst/>
          </a:prstGeom>
          <a:noFill/>
          <a:ln w="12700" algn="ctr">
            <a:noFill/>
            <a:miter lim="800000"/>
            <a:headEnd/>
            <a:tailEnd/>
          </a:ln>
          <a:effectLst/>
        </p:spPr>
        <p:txBody>
          <a:bodyPr wrap="none" lIns="85725" tIns="42862" rIns="85725" bIns="42862">
            <a:spAutoFit/>
          </a:bodyPr>
          <a:lstStyle/>
          <a:p>
            <a:pPr marL="317500" indent="-317500" defTabSz="708025">
              <a:buFont typeface="Wingdings" pitchFamily="2" charset="2"/>
              <a:buNone/>
            </a:pPr>
            <a:r>
              <a:rPr lang="en-US"/>
              <a:t>11.22.33.44</a:t>
            </a:r>
          </a:p>
        </p:txBody>
      </p:sp>
      <p:sp>
        <p:nvSpPr>
          <p:cNvPr id="889866" name="Rectangle 10"/>
          <p:cNvSpPr>
            <a:spLocks noChangeArrowheads="1"/>
          </p:cNvSpPr>
          <p:nvPr/>
        </p:nvSpPr>
        <p:spPr bwMode="auto">
          <a:xfrm>
            <a:off x="5489575" y="2997200"/>
            <a:ext cx="3025775" cy="971550"/>
          </a:xfrm>
          <a:prstGeom prst="rect">
            <a:avLst/>
          </a:prstGeom>
          <a:solidFill>
            <a:srgbClr val="FFFF9D"/>
          </a:solidFill>
          <a:ln w="12700" algn="ctr">
            <a:solidFill>
              <a:schemeClr val="tx1"/>
            </a:solidFill>
            <a:prstDash val="dash"/>
            <a:miter lim="800000"/>
            <a:headEnd/>
            <a:tailEnd/>
          </a:ln>
          <a:effectLst/>
        </p:spPr>
        <p:txBody>
          <a:bodyPr wrap="none" lIns="85725" tIns="42862" rIns="85725" bIns="42862" anchor="ctr"/>
          <a:lstStyle/>
          <a:p>
            <a:endParaRPr lang="de-CH"/>
          </a:p>
        </p:txBody>
      </p:sp>
      <p:sp>
        <p:nvSpPr>
          <p:cNvPr id="889867" name="Text Box 11"/>
          <p:cNvSpPr txBox="1">
            <a:spLocks noChangeArrowheads="1"/>
          </p:cNvSpPr>
          <p:nvPr/>
        </p:nvSpPr>
        <p:spPr bwMode="auto">
          <a:xfrm>
            <a:off x="5597525" y="2606675"/>
            <a:ext cx="1504950" cy="390525"/>
          </a:xfrm>
          <a:prstGeom prst="rect">
            <a:avLst/>
          </a:prstGeom>
          <a:noFill/>
          <a:ln w="12700" algn="ctr">
            <a:noFill/>
            <a:miter lim="800000"/>
            <a:headEnd/>
            <a:tailEnd/>
          </a:ln>
          <a:effectLst/>
        </p:spPr>
        <p:txBody>
          <a:bodyPr wrap="none" lIns="85725" tIns="42862" rIns="85725" bIns="42862">
            <a:spAutoFit/>
          </a:bodyPr>
          <a:lstStyle/>
          <a:p>
            <a:pPr marL="317500" indent="-317500" defTabSz="708025">
              <a:buFont typeface="Wingdings" pitchFamily="2" charset="2"/>
              <a:buNone/>
            </a:pPr>
            <a:r>
              <a:rPr lang="en-US"/>
              <a:t>55.66.77.88</a:t>
            </a:r>
          </a:p>
        </p:txBody>
      </p:sp>
      <p:sp>
        <p:nvSpPr>
          <p:cNvPr id="889868" name="Rectangle 12"/>
          <p:cNvSpPr>
            <a:spLocks noChangeArrowheads="1"/>
          </p:cNvSpPr>
          <p:nvPr/>
        </p:nvSpPr>
        <p:spPr bwMode="auto">
          <a:xfrm>
            <a:off x="738188" y="3105150"/>
            <a:ext cx="1457325" cy="701675"/>
          </a:xfrm>
          <a:prstGeom prst="rect">
            <a:avLst/>
          </a:prstGeom>
          <a:solidFill>
            <a:schemeClr val="accent1"/>
          </a:solidFill>
          <a:ln w="12700" algn="ctr">
            <a:solidFill>
              <a:schemeClr val="tx1"/>
            </a:solidFill>
            <a:miter lim="800000"/>
            <a:headEnd/>
            <a:tailEnd/>
          </a:ln>
          <a:effectLst/>
        </p:spPr>
        <p:txBody>
          <a:bodyPr wrap="none" lIns="85725" tIns="42862" rIns="85725" bIns="42862" anchor="ctr"/>
          <a:lstStyle/>
          <a:p>
            <a:pPr marL="317500" indent="-317500" algn="ctr" defTabSz="708025">
              <a:buFont typeface="Wingdings" pitchFamily="2" charset="2"/>
              <a:buNone/>
            </a:pPr>
            <a:r>
              <a:rPr lang="en-US"/>
              <a:t>SSH client</a:t>
            </a:r>
          </a:p>
        </p:txBody>
      </p:sp>
      <p:sp>
        <p:nvSpPr>
          <p:cNvPr id="889869" name="Rectangle 13"/>
          <p:cNvSpPr>
            <a:spLocks noChangeArrowheads="1"/>
          </p:cNvSpPr>
          <p:nvPr/>
        </p:nvSpPr>
        <p:spPr bwMode="auto">
          <a:xfrm>
            <a:off x="6948488" y="3105150"/>
            <a:ext cx="1457325" cy="701675"/>
          </a:xfrm>
          <a:prstGeom prst="rect">
            <a:avLst/>
          </a:prstGeom>
          <a:solidFill>
            <a:schemeClr val="accent1"/>
          </a:solidFill>
          <a:ln w="12700" algn="ctr">
            <a:solidFill>
              <a:schemeClr val="tx1"/>
            </a:solidFill>
            <a:miter lim="800000"/>
            <a:headEnd/>
            <a:tailEnd/>
          </a:ln>
          <a:effectLst/>
        </p:spPr>
        <p:txBody>
          <a:bodyPr wrap="none" lIns="85725" tIns="42862" rIns="85725" bIns="42862" anchor="ctr"/>
          <a:lstStyle/>
          <a:p>
            <a:pPr marL="317500" indent="-317500" algn="ctr" defTabSz="708025">
              <a:buFont typeface="Wingdings" pitchFamily="2" charset="2"/>
              <a:buNone/>
            </a:pPr>
            <a:r>
              <a:rPr lang="en-US"/>
              <a:t>SSH server</a:t>
            </a:r>
          </a:p>
        </p:txBody>
      </p:sp>
      <p:sp>
        <p:nvSpPr>
          <p:cNvPr id="889870" name="Arc 14"/>
          <p:cNvSpPr>
            <a:spLocks/>
          </p:cNvSpPr>
          <p:nvPr/>
        </p:nvSpPr>
        <p:spPr bwMode="auto">
          <a:xfrm>
            <a:off x="1547813" y="1592263"/>
            <a:ext cx="6156325" cy="1570037"/>
          </a:xfrm>
          <a:custGeom>
            <a:avLst/>
            <a:gdLst>
              <a:gd name="G0" fmla="+- 21594 0 0"/>
              <a:gd name="G1" fmla="+- 21600 0 0"/>
              <a:gd name="G2" fmla="+- 21600 0 0"/>
              <a:gd name="T0" fmla="*/ 0 w 43190"/>
              <a:gd name="T1" fmla="*/ 21084 h 21600"/>
              <a:gd name="T2" fmla="*/ 43190 w 43190"/>
              <a:gd name="T3" fmla="*/ 21165 h 21600"/>
              <a:gd name="T4" fmla="*/ 21594 w 43190"/>
              <a:gd name="T5" fmla="*/ 21600 h 21600"/>
            </a:gdLst>
            <a:ahLst/>
            <a:cxnLst>
              <a:cxn ang="0">
                <a:pos x="T0" y="T1"/>
              </a:cxn>
              <a:cxn ang="0">
                <a:pos x="T2" y="T3"/>
              </a:cxn>
              <a:cxn ang="0">
                <a:pos x="T4" y="T5"/>
              </a:cxn>
            </a:cxnLst>
            <a:rect l="0" t="0" r="r" b="b"/>
            <a:pathLst>
              <a:path w="43190" h="21600" fill="none" extrusionOk="0">
                <a:moveTo>
                  <a:pt x="0" y="21084"/>
                </a:moveTo>
                <a:cubicBezTo>
                  <a:pt x="280" y="9359"/>
                  <a:pt x="9865" y="-1"/>
                  <a:pt x="21594" y="0"/>
                </a:cubicBezTo>
                <a:cubicBezTo>
                  <a:pt x="33353" y="0"/>
                  <a:pt x="42952" y="9407"/>
                  <a:pt x="43189" y="21165"/>
                </a:cubicBezTo>
              </a:path>
              <a:path w="43190" h="21600" stroke="0" extrusionOk="0">
                <a:moveTo>
                  <a:pt x="0" y="21084"/>
                </a:moveTo>
                <a:cubicBezTo>
                  <a:pt x="280" y="9359"/>
                  <a:pt x="9865" y="-1"/>
                  <a:pt x="21594" y="0"/>
                </a:cubicBezTo>
                <a:cubicBezTo>
                  <a:pt x="33353" y="0"/>
                  <a:pt x="42952" y="9407"/>
                  <a:pt x="43189" y="21165"/>
                </a:cubicBezTo>
                <a:lnTo>
                  <a:pt x="21594" y="21600"/>
                </a:lnTo>
                <a:close/>
              </a:path>
            </a:pathLst>
          </a:custGeom>
          <a:noFill/>
          <a:ln w="38100">
            <a:solidFill>
              <a:srgbClr val="FF0000"/>
            </a:solidFill>
            <a:round/>
            <a:headEnd/>
            <a:tailEnd/>
          </a:ln>
          <a:effectLst/>
        </p:spPr>
        <p:txBody>
          <a:bodyPr wrap="none" lIns="85725" tIns="42862" rIns="85725" bIns="42862" anchor="ctr"/>
          <a:lstStyle/>
          <a:p>
            <a:endParaRPr lang="de-CH"/>
          </a:p>
        </p:txBody>
      </p:sp>
      <p:sp>
        <p:nvSpPr>
          <p:cNvPr id="889871" name="Rectangle 15"/>
          <p:cNvSpPr>
            <a:spLocks noChangeArrowheads="1"/>
          </p:cNvSpPr>
          <p:nvPr/>
        </p:nvSpPr>
        <p:spPr bwMode="auto">
          <a:xfrm>
            <a:off x="4032250" y="2727325"/>
            <a:ext cx="1295400" cy="2214563"/>
          </a:xfrm>
          <a:prstGeom prst="rect">
            <a:avLst/>
          </a:prstGeom>
          <a:solidFill>
            <a:schemeClr val="bg1"/>
          </a:solidFill>
          <a:ln w="12700" algn="ctr">
            <a:noFill/>
            <a:miter lim="800000"/>
            <a:headEnd/>
            <a:tailEnd/>
          </a:ln>
          <a:effectLst/>
        </p:spPr>
        <p:txBody>
          <a:bodyPr wrap="none" lIns="85725" tIns="42862" rIns="85725" bIns="42862" anchor="ctr"/>
          <a:lstStyle/>
          <a:p>
            <a:endParaRPr lang="de-CH"/>
          </a:p>
        </p:txBody>
      </p:sp>
      <p:sp>
        <p:nvSpPr>
          <p:cNvPr id="889872" name="Text Box 16"/>
          <p:cNvSpPr txBox="1">
            <a:spLocks noChangeArrowheads="1"/>
          </p:cNvSpPr>
          <p:nvPr/>
        </p:nvSpPr>
        <p:spPr bwMode="auto">
          <a:xfrm>
            <a:off x="2249488" y="3051175"/>
            <a:ext cx="1154112" cy="909638"/>
          </a:xfrm>
          <a:prstGeom prst="rect">
            <a:avLst/>
          </a:prstGeom>
          <a:noFill/>
          <a:ln w="12700" algn="ctr">
            <a:noFill/>
            <a:miter lim="800000"/>
            <a:headEnd/>
            <a:tailEnd/>
          </a:ln>
          <a:effectLst/>
        </p:spPr>
        <p:txBody>
          <a:bodyPr wrap="none" lIns="85725" tIns="42862" rIns="85725" bIns="42862">
            <a:spAutoFit/>
          </a:bodyPr>
          <a:lstStyle/>
          <a:p>
            <a:pPr marL="317500" indent="-317500" defTabSz="708025">
              <a:spcBef>
                <a:spcPct val="0"/>
              </a:spcBef>
              <a:buFont typeface="Wingdings" pitchFamily="2" charset="2"/>
              <a:buNone/>
            </a:pPr>
            <a:r>
              <a:rPr lang="en-US" sz="1800"/>
              <a:t>listens on</a:t>
            </a:r>
          </a:p>
          <a:p>
            <a:pPr marL="317500" indent="-317500" defTabSz="708025">
              <a:spcBef>
                <a:spcPct val="0"/>
              </a:spcBef>
              <a:buFont typeface="Wingdings" pitchFamily="2" charset="2"/>
              <a:buNone/>
            </a:pPr>
            <a:r>
              <a:rPr lang="en-US" sz="1800"/>
              <a:t>127.0.0.1</a:t>
            </a:r>
          </a:p>
          <a:p>
            <a:pPr marL="317500" indent="-317500" defTabSz="708025">
              <a:spcBef>
                <a:spcPct val="0"/>
              </a:spcBef>
              <a:buFont typeface="Wingdings" pitchFamily="2" charset="2"/>
              <a:buNone/>
            </a:pPr>
            <a:r>
              <a:rPr lang="en-US" sz="1800"/>
              <a:t>port 8080</a:t>
            </a:r>
          </a:p>
        </p:txBody>
      </p:sp>
      <p:sp>
        <p:nvSpPr>
          <p:cNvPr id="889877" name="Rectangle 21"/>
          <p:cNvSpPr>
            <a:spLocks noChangeArrowheads="1"/>
          </p:cNvSpPr>
          <p:nvPr/>
        </p:nvSpPr>
        <p:spPr bwMode="auto">
          <a:xfrm>
            <a:off x="738188" y="4456113"/>
            <a:ext cx="1457325" cy="647700"/>
          </a:xfrm>
          <a:prstGeom prst="rect">
            <a:avLst/>
          </a:prstGeom>
          <a:solidFill>
            <a:srgbClr val="95CDFF"/>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HTTP</a:t>
            </a:r>
          </a:p>
          <a:p>
            <a:pPr marL="317500" indent="-317500" algn="ctr" defTabSz="708025">
              <a:spcBef>
                <a:spcPct val="0"/>
              </a:spcBef>
              <a:buFont typeface="Wingdings" pitchFamily="2" charset="2"/>
              <a:buNone/>
            </a:pPr>
            <a:r>
              <a:rPr lang="en-US"/>
              <a:t> browser</a:t>
            </a:r>
          </a:p>
        </p:txBody>
      </p:sp>
      <p:sp>
        <p:nvSpPr>
          <p:cNvPr id="889878" name="Line 22"/>
          <p:cNvSpPr>
            <a:spLocks noChangeShapeType="1"/>
          </p:cNvSpPr>
          <p:nvPr/>
        </p:nvSpPr>
        <p:spPr bwMode="auto">
          <a:xfrm>
            <a:off x="1493838" y="3860800"/>
            <a:ext cx="0" cy="539750"/>
          </a:xfrm>
          <a:prstGeom prst="line">
            <a:avLst/>
          </a:prstGeom>
          <a:noFill/>
          <a:ln w="38100">
            <a:solidFill>
              <a:schemeClr val="tx1"/>
            </a:solidFill>
            <a:round/>
            <a:headEnd/>
            <a:tailEnd/>
          </a:ln>
          <a:effectLst/>
        </p:spPr>
        <p:txBody>
          <a:bodyPr lIns="85725" tIns="42862" rIns="85725" bIns="42862"/>
          <a:lstStyle/>
          <a:p>
            <a:endParaRPr lang="de-CH"/>
          </a:p>
        </p:txBody>
      </p:sp>
      <p:sp>
        <p:nvSpPr>
          <p:cNvPr id="889879" name="Text Box 23"/>
          <p:cNvSpPr txBox="1">
            <a:spLocks noChangeArrowheads="1"/>
          </p:cNvSpPr>
          <p:nvPr/>
        </p:nvSpPr>
        <p:spPr bwMode="auto">
          <a:xfrm>
            <a:off x="2195513" y="4292600"/>
            <a:ext cx="1328737" cy="909638"/>
          </a:xfrm>
          <a:prstGeom prst="rect">
            <a:avLst/>
          </a:prstGeom>
          <a:noFill/>
          <a:ln w="12700" algn="ctr">
            <a:noFill/>
            <a:miter lim="800000"/>
            <a:headEnd/>
            <a:tailEnd/>
          </a:ln>
          <a:effectLst/>
        </p:spPr>
        <p:txBody>
          <a:bodyPr wrap="none" lIns="85725" tIns="42862" rIns="85725" bIns="42862">
            <a:spAutoFit/>
          </a:bodyPr>
          <a:lstStyle/>
          <a:p>
            <a:pPr marL="317500" indent="-317500" defTabSz="708025">
              <a:spcBef>
                <a:spcPct val="0"/>
              </a:spcBef>
              <a:buFont typeface="Wingdings" pitchFamily="2" charset="2"/>
              <a:buNone/>
            </a:pPr>
            <a:r>
              <a:rPr lang="en-US" sz="1800"/>
              <a:t>connects to</a:t>
            </a:r>
          </a:p>
          <a:p>
            <a:pPr marL="317500" indent="-317500" defTabSz="708025">
              <a:spcBef>
                <a:spcPct val="0"/>
              </a:spcBef>
              <a:buFont typeface="Wingdings" pitchFamily="2" charset="2"/>
              <a:buNone/>
            </a:pPr>
            <a:r>
              <a:rPr lang="en-US" sz="1800"/>
              <a:t>127.0.0.1</a:t>
            </a:r>
          </a:p>
          <a:p>
            <a:pPr marL="317500" indent="-317500" defTabSz="708025">
              <a:spcBef>
                <a:spcPct val="0"/>
              </a:spcBef>
              <a:buFont typeface="Wingdings" pitchFamily="2" charset="2"/>
              <a:buNone/>
            </a:pPr>
            <a:r>
              <a:rPr lang="en-US" sz="1800"/>
              <a:t>port 8080</a:t>
            </a:r>
          </a:p>
        </p:txBody>
      </p:sp>
      <p:sp>
        <p:nvSpPr>
          <p:cNvPr id="889880" name="Text Box 24"/>
          <p:cNvSpPr txBox="1">
            <a:spLocks noChangeArrowheads="1"/>
          </p:cNvSpPr>
          <p:nvPr/>
        </p:nvSpPr>
        <p:spPr bwMode="auto">
          <a:xfrm>
            <a:off x="5597525" y="2997200"/>
            <a:ext cx="1323975" cy="909638"/>
          </a:xfrm>
          <a:prstGeom prst="rect">
            <a:avLst/>
          </a:prstGeom>
          <a:noFill/>
          <a:ln w="12700" algn="ctr">
            <a:noFill/>
            <a:miter lim="800000"/>
            <a:headEnd/>
            <a:tailEnd/>
          </a:ln>
          <a:effectLst/>
        </p:spPr>
        <p:txBody>
          <a:bodyPr wrap="none" lIns="85725" tIns="42862" rIns="85725" bIns="42862">
            <a:spAutoFit/>
          </a:bodyPr>
          <a:lstStyle/>
          <a:p>
            <a:pPr marL="317500" indent="-317500" defTabSz="708025">
              <a:spcBef>
                <a:spcPct val="0"/>
              </a:spcBef>
              <a:buFont typeface="Wingdings" pitchFamily="2" charset="2"/>
              <a:buNone/>
            </a:pPr>
            <a:r>
              <a:rPr lang="en-US" sz="1800" dirty="0"/>
              <a:t>forwards to</a:t>
            </a:r>
          </a:p>
          <a:p>
            <a:pPr marL="317500" indent="-317500" defTabSz="708025">
              <a:spcBef>
                <a:spcPct val="0"/>
              </a:spcBef>
              <a:buFont typeface="Wingdings" pitchFamily="2" charset="2"/>
              <a:buNone/>
            </a:pPr>
            <a:r>
              <a:rPr lang="en-US" sz="1800" dirty="0"/>
              <a:t>10.1.0.10</a:t>
            </a:r>
          </a:p>
          <a:p>
            <a:pPr marL="317500" indent="-317500" defTabSz="708025">
              <a:spcBef>
                <a:spcPct val="0"/>
              </a:spcBef>
              <a:buFont typeface="Wingdings" pitchFamily="2" charset="2"/>
              <a:buNone/>
            </a:pPr>
            <a:r>
              <a:rPr lang="en-US" sz="1800" dirty="0"/>
              <a:t>port 80</a:t>
            </a:r>
          </a:p>
        </p:txBody>
      </p:sp>
      <p:sp>
        <p:nvSpPr>
          <p:cNvPr id="889881" name="Rectangle 25"/>
          <p:cNvSpPr>
            <a:spLocks noChangeArrowheads="1"/>
          </p:cNvSpPr>
          <p:nvPr/>
        </p:nvSpPr>
        <p:spPr bwMode="auto">
          <a:xfrm>
            <a:off x="5489575" y="4510088"/>
            <a:ext cx="3025775" cy="971550"/>
          </a:xfrm>
          <a:prstGeom prst="rect">
            <a:avLst/>
          </a:prstGeom>
          <a:solidFill>
            <a:srgbClr val="FFFF9D"/>
          </a:solidFill>
          <a:ln w="12700" algn="ctr">
            <a:solidFill>
              <a:schemeClr val="tx1"/>
            </a:solidFill>
            <a:prstDash val="dash"/>
            <a:miter lim="800000"/>
            <a:headEnd/>
            <a:tailEnd/>
          </a:ln>
          <a:effectLst/>
        </p:spPr>
        <p:txBody>
          <a:bodyPr wrap="none" lIns="85725" tIns="42862" rIns="85725" bIns="42862" anchor="ctr"/>
          <a:lstStyle/>
          <a:p>
            <a:endParaRPr lang="de-CH"/>
          </a:p>
        </p:txBody>
      </p:sp>
      <p:sp>
        <p:nvSpPr>
          <p:cNvPr id="889882" name="Text Box 26"/>
          <p:cNvSpPr txBox="1">
            <a:spLocks noChangeArrowheads="1"/>
          </p:cNvSpPr>
          <p:nvPr/>
        </p:nvSpPr>
        <p:spPr bwMode="auto">
          <a:xfrm>
            <a:off x="5597525" y="4130675"/>
            <a:ext cx="1228725" cy="390525"/>
          </a:xfrm>
          <a:prstGeom prst="rect">
            <a:avLst/>
          </a:prstGeom>
          <a:noFill/>
          <a:ln w="12700" algn="ctr">
            <a:noFill/>
            <a:miter lim="800000"/>
            <a:headEnd/>
            <a:tailEnd/>
          </a:ln>
          <a:effectLst/>
        </p:spPr>
        <p:txBody>
          <a:bodyPr wrap="none" lIns="85725" tIns="42862" rIns="85725" bIns="42862">
            <a:spAutoFit/>
          </a:bodyPr>
          <a:lstStyle/>
          <a:p>
            <a:pPr marL="317500" indent="-317500" defTabSz="708025">
              <a:buFont typeface="Wingdings" pitchFamily="2" charset="2"/>
              <a:buNone/>
            </a:pPr>
            <a:r>
              <a:rPr lang="en-US"/>
              <a:t>10.1.0.10</a:t>
            </a:r>
          </a:p>
        </p:txBody>
      </p:sp>
      <p:sp>
        <p:nvSpPr>
          <p:cNvPr id="889883" name="Rectangle 27"/>
          <p:cNvSpPr>
            <a:spLocks noChangeArrowheads="1"/>
          </p:cNvSpPr>
          <p:nvPr/>
        </p:nvSpPr>
        <p:spPr bwMode="auto">
          <a:xfrm>
            <a:off x="6948488" y="4618038"/>
            <a:ext cx="1457325" cy="701675"/>
          </a:xfrm>
          <a:prstGeom prst="rect">
            <a:avLst/>
          </a:prstGeom>
          <a:solidFill>
            <a:srgbClr val="95CDFF"/>
          </a:solidFill>
          <a:ln w="12700" algn="ctr">
            <a:solidFill>
              <a:schemeClr val="tx1"/>
            </a:solidFill>
            <a:miter lim="800000"/>
            <a:headEnd/>
            <a:tailEnd/>
          </a:ln>
          <a:effectLst/>
        </p:spPr>
        <p:txBody>
          <a:bodyPr wrap="none" lIns="85725" tIns="42862" rIns="85725" bIns="42862" anchor="ctr"/>
          <a:lstStyle/>
          <a:p>
            <a:pPr marL="317500" indent="-317500" algn="ctr" defTabSz="708025">
              <a:spcBef>
                <a:spcPct val="0"/>
              </a:spcBef>
              <a:buFont typeface="Wingdings" pitchFamily="2" charset="2"/>
              <a:buNone/>
            </a:pPr>
            <a:r>
              <a:rPr lang="en-US"/>
              <a:t>HTTP</a:t>
            </a:r>
          </a:p>
          <a:p>
            <a:pPr marL="317500" indent="-317500" algn="ctr" defTabSz="708025">
              <a:spcBef>
                <a:spcPct val="0"/>
              </a:spcBef>
              <a:buFont typeface="Wingdings" pitchFamily="2" charset="2"/>
              <a:buNone/>
            </a:pPr>
            <a:r>
              <a:rPr lang="en-US"/>
              <a:t>server</a:t>
            </a:r>
          </a:p>
        </p:txBody>
      </p:sp>
      <p:sp>
        <p:nvSpPr>
          <p:cNvPr id="889884" name="Text Box 28"/>
          <p:cNvSpPr txBox="1">
            <a:spLocks noChangeArrowheads="1"/>
          </p:cNvSpPr>
          <p:nvPr/>
        </p:nvSpPr>
        <p:spPr bwMode="auto">
          <a:xfrm>
            <a:off x="5597525" y="4510088"/>
            <a:ext cx="1133475" cy="909637"/>
          </a:xfrm>
          <a:prstGeom prst="rect">
            <a:avLst/>
          </a:prstGeom>
          <a:noFill/>
          <a:ln w="12700" algn="ctr">
            <a:noFill/>
            <a:miter lim="800000"/>
            <a:headEnd/>
            <a:tailEnd/>
          </a:ln>
          <a:effectLst/>
        </p:spPr>
        <p:txBody>
          <a:bodyPr wrap="none" lIns="85725" tIns="42862" rIns="85725" bIns="42862">
            <a:spAutoFit/>
          </a:bodyPr>
          <a:lstStyle/>
          <a:p>
            <a:pPr marL="317500" indent="-317500" defTabSz="708025">
              <a:spcBef>
                <a:spcPct val="0"/>
              </a:spcBef>
              <a:buFont typeface="Wingdings" pitchFamily="2" charset="2"/>
              <a:buNone/>
            </a:pPr>
            <a:r>
              <a:rPr lang="en-US" sz="1800"/>
              <a:t>listens on</a:t>
            </a:r>
          </a:p>
          <a:p>
            <a:pPr marL="317500" indent="-317500" defTabSz="708025">
              <a:spcBef>
                <a:spcPct val="0"/>
              </a:spcBef>
              <a:buFont typeface="Wingdings" pitchFamily="2" charset="2"/>
              <a:buNone/>
            </a:pPr>
            <a:r>
              <a:rPr lang="en-US" sz="1800"/>
              <a:t>10.1.0.10</a:t>
            </a:r>
          </a:p>
          <a:p>
            <a:pPr marL="317500" indent="-317500" defTabSz="708025">
              <a:spcBef>
                <a:spcPct val="0"/>
              </a:spcBef>
              <a:buFont typeface="Wingdings" pitchFamily="2" charset="2"/>
              <a:buNone/>
            </a:pPr>
            <a:r>
              <a:rPr lang="en-US" sz="1800"/>
              <a:t>port 80</a:t>
            </a:r>
          </a:p>
        </p:txBody>
      </p:sp>
      <p:sp>
        <p:nvSpPr>
          <p:cNvPr id="889885" name="Line 29"/>
          <p:cNvSpPr>
            <a:spLocks noChangeShapeType="1"/>
          </p:cNvSpPr>
          <p:nvPr/>
        </p:nvSpPr>
        <p:spPr bwMode="auto">
          <a:xfrm>
            <a:off x="7704138" y="3806825"/>
            <a:ext cx="0" cy="757238"/>
          </a:xfrm>
          <a:prstGeom prst="line">
            <a:avLst/>
          </a:prstGeom>
          <a:noFill/>
          <a:ln w="38100">
            <a:solidFill>
              <a:schemeClr val="tx1"/>
            </a:solidFill>
            <a:round/>
            <a:headEnd/>
            <a:tailEnd/>
          </a:ln>
          <a:effectLst/>
        </p:spPr>
        <p:txBody>
          <a:bodyPr lIns="85725" tIns="42862" rIns="85725" bIns="42862"/>
          <a:lstStyle/>
          <a:p>
            <a:endParaRPr lang="de-CH"/>
          </a:p>
        </p:txBody>
      </p:sp>
      <p:sp>
        <p:nvSpPr>
          <p:cNvPr id="889886" name="Text Box 30"/>
          <p:cNvSpPr txBox="1">
            <a:spLocks noChangeArrowheads="1"/>
          </p:cNvSpPr>
          <p:nvPr/>
        </p:nvSpPr>
        <p:spPr bwMode="auto">
          <a:xfrm>
            <a:off x="630238" y="5751513"/>
            <a:ext cx="5384800" cy="387350"/>
          </a:xfrm>
          <a:prstGeom prst="rect">
            <a:avLst/>
          </a:prstGeom>
          <a:solidFill>
            <a:srgbClr val="66FFCC"/>
          </a:solidFill>
          <a:ln w="12700" algn="ctr">
            <a:noFill/>
            <a:miter lim="800000"/>
            <a:headEnd/>
            <a:tailEnd/>
          </a:ln>
          <a:effectLst/>
        </p:spPr>
        <p:txBody>
          <a:bodyPr lIns="85725" tIns="42862" rIns="85725" bIns="42862"/>
          <a:lstStyle/>
          <a:p>
            <a:pPr marL="317500" indent="-317500" defTabSz="708025">
              <a:buFont typeface="Wingdings" pitchFamily="2" charset="2"/>
              <a:buNone/>
            </a:pPr>
            <a:r>
              <a:rPr lang="en-US" sz="1900" b="1">
                <a:latin typeface="Courier New" pitchFamily="49" charset="0"/>
              </a:rPr>
              <a:t>ssh –L8080:10.1.0.10:80  55.66.77.88</a:t>
            </a:r>
          </a:p>
        </p:txBody>
      </p:sp>
    </p:spTree>
    <p:extLst>
      <p:ext uri="{BB962C8B-B14F-4D97-AF65-F5344CB8AC3E}">
        <p14:creationId xmlns:p14="http://schemas.microsoft.com/office/powerpoint/2010/main" xmlns="" val="47431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89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9"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1908" name="Rectangle 4"/>
          <p:cNvSpPr>
            <a:spLocks noGrp="1" noChangeArrowheads="1"/>
          </p:cNvSpPr>
          <p:nvPr>
            <p:ph idx="1"/>
          </p:nvPr>
        </p:nvSpPr>
        <p:spPr>
          <a:xfrm>
            <a:off x="457200" y="1600200"/>
            <a:ext cx="8435280" cy="4530725"/>
          </a:xfrm>
          <a:noFill/>
          <a:ln/>
        </p:spPr>
        <p:txBody>
          <a:bodyPr/>
          <a:lstStyle/>
          <a:p>
            <a:r>
              <a:rPr lang="en-US" dirty="0" err="1">
                <a:solidFill>
                  <a:srgbClr val="FF0000"/>
                </a:solidFill>
              </a:rPr>
              <a:t>OpenSSH</a:t>
            </a:r>
            <a:r>
              <a:rPr lang="en-US" dirty="0"/>
              <a:t> for </a:t>
            </a:r>
            <a:r>
              <a:rPr lang="en-US" dirty="0" err="1"/>
              <a:t>OpenBSD</a:t>
            </a:r>
            <a:endParaRPr lang="en-US" dirty="0"/>
          </a:p>
          <a:p>
            <a:pPr lvl="1"/>
            <a:r>
              <a:rPr lang="en-US" dirty="0"/>
              <a:t>http://www.openssh.org</a:t>
            </a:r>
          </a:p>
          <a:p>
            <a:r>
              <a:rPr lang="en-US" dirty="0">
                <a:solidFill>
                  <a:srgbClr val="FF0000"/>
                </a:solidFill>
              </a:rPr>
              <a:t>Portable </a:t>
            </a:r>
            <a:r>
              <a:rPr lang="en-US" dirty="0" err="1">
                <a:solidFill>
                  <a:srgbClr val="FF0000"/>
                </a:solidFill>
              </a:rPr>
              <a:t>OpenSSH</a:t>
            </a:r>
            <a:r>
              <a:rPr lang="en-US" dirty="0"/>
              <a:t> for Linux, Unix, Mac OS X</a:t>
            </a:r>
          </a:p>
          <a:p>
            <a:pPr lvl="1"/>
            <a:r>
              <a:rPr lang="en-US" dirty="0"/>
              <a:t>http://www.openssh.org</a:t>
            </a:r>
          </a:p>
          <a:p>
            <a:r>
              <a:rPr lang="en-US" dirty="0" err="1">
                <a:solidFill>
                  <a:srgbClr val="FF0000"/>
                </a:solidFill>
              </a:rPr>
              <a:t>PuTTY</a:t>
            </a:r>
            <a:r>
              <a:rPr lang="en-US" dirty="0"/>
              <a:t> for Windows</a:t>
            </a:r>
          </a:p>
          <a:p>
            <a:pPr lvl="1"/>
            <a:r>
              <a:rPr lang="de-DE" dirty="0"/>
              <a:t>http://www.chiark.greenend.org.uk/~sgtatham/putty/</a:t>
            </a:r>
          </a:p>
          <a:p>
            <a:r>
              <a:rPr lang="de-DE" dirty="0" err="1">
                <a:solidFill>
                  <a:srgbClr val="FF0000"/>
                </a:solidFill>
              </a:rPr>
              <a:t>WinSCP</a:t>
            </a:r>
            <a:r>
              <a:rPr lang="de-DE" dirty="0"/>
              <a:t> </a:t>
            </a:r>
            <a:r>
              <a:rPr lang="de-DE" dirty="0" err="1"/>
              <a:t>graphical</a:t>
            </a:r>
            <a:r>
              <a:rPr lang="de-DE" dirty="0"/>
              <a:t> Windows </a:t>
            </a:r>
            <a:r>
              <a:rPr lang="de-DE" dirty="0" err="1"/>
              <a:t>scp</a:t>
            </a:r>
            <a:r>
              <a:rPr lang="de-DE" dirty="0"/>
              <a:t> </a:t>
            </a:r>
            <a:r>
              <a:rPr lang="de-DE" dirty="0" err="1"/>
              <a:t>and</a:t>
            </a:r>
            <a:r>
              <a:rPr lang="de-DE" dirty="0"/>
              <a:t> </a:t>
            </a:r>
            <a:r>
              <a:rPr lang="de-DE" dirty="0" err="1"/>
              <a:t>sftp</a:t>
            </a:r>
            <a:r>
              <a:rPr lang="de-DE" dirty="0"/>
              <a:t> </a:t>
            </a:r>
            <a:r>
              <a:rPr lang="de-DE" dirty="0" err="1"/>
              <a:t>client</a:t>
            </a:r>
            <a:endParaRPr lang="de-DE" dirty="0"/>
          </a:p>
          <a:p>
            <a:pPr lvl="1"/>
            <a:r>
              <a:rPr lang="de-DE" dirty="0"/>
              <a:t>http://winscp.net/</a:t>
            </a:r>
            <a:r>
              <a:rPr lang="de-DE" dirty="0">
                <a:solidFill>
                  <a:srgbClr val="003399"/>
                </a:solidFill>
              </a:rPr>
              <a:t>	</a:t>
            </a:r>
          </a:p>
        </p:txBody>
      </p:sp>
      <p:sp>
        <p:nvSpPr>
          <p:cNvPr id="891906" name="Rectangle 2"/>
          <p:cNvSpPr>
            <a:spLocks noGrp="1" noChangeArrowheads="1"/>
          </p:cNvSpPr>
          <p:nvPr>
            <p:ph type="title"/>
          </p:nvPr>
        </p:nvSpPr>
        <p:spPr/>
        <p:txBody>
          <a:bodyPr/>
          <a:lstStyle/>
          <a:p>
            <a:r>
              <a:rPr lang="de-CH" dirty="0"/>
              <a:t>SSH 2 – </a:t>
            </a:r>
            <a:r>
              <a:rPr lang="zh-CN" altLang="en-US" dirty="0" smtClean="0"/>
              <a:t>实现</a:t>
            </a:r>
            <a:endParaRPr lang="de-DE" dirty="0"/>
          </a:p>
        </p:txBody>
      </p:sp>
      <p:sp>
        <p:nvSpPr>
          <p:cNvPr id="891907" name="Rectangle 3"/>
          <p:cNvSpPr>
            <a:spLocks noChangeArrowheads="1"/>
          </p:cNvSpPr>
          <p:nvPr/>
        </p:nvSpPr>
        <p:spPr bwMode="auto">
          <a:xfrm>
            <a:off x="5481638" y="6467475"/>
            <a:ext cx="76200" cy="76200"/>
          </a:xfrm>
          <a:prstGeom prst="rect">
            <a:avLst/>
          </a:prstGeom>
          <a:solidFill>
            <a:srgbClr val="003399"/>
          </a:solidFill>
          <a:ln w="12700">
            <a:noFill/>
            <a:miter lim="800000"/>
            <a:headEnd/>
            <a:tailEnd/>
          </a:ln>
          <a:effectLst/>
        </p:spPr>
        <p:txBody>
          <a:bodyPr wrap="none" lIns="85725" tIns="42862" rIns="85725" bIns="42862" anchor="ctr"/>
          <a:lstStyle/>
          <a:p>
            <a:endParaRPr lang="de-CH"/>
          </a:p>
        </p:txBody>
      </p:sp>
    </p:spTree>
    <p:extLst>
      <p:ext uri="{BB962C8B-B14F-4D97-AF65-F5344CB8AC3E}">
        <p14:creationId xmlns:p14="http://schemas.microsoft.com/office/powerpoint/2010/main" xmlns="" val="352353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91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0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/etc/</a:t>
            </a:r>
            <a:r>
              <a:rPr lang="en-US" altLang="zh-CN" dirty="0" err="1" smtClean="0"/>
              <a:t>ssh</a:t>
            </a:r>
            <a:r>
              <a:rPr lang="en-US" altLang="zh-CN" dirty="0" smtClean="0"/>
              <a:t>/</a:t>
            </a:r>
            <a:r>
              <a:rPr lang="en-US" altLang="zh-CN" dirty="0" err="1" smtClean="0"/>
              <a:t>ssh_known_hosts</a:t>
            </a:r>
            <a:endParaRPr lang="en-US" altLang="zh-CN" dirty="0" smtClean="0"/>
          </a:p>
          <a:p>
            <a:pPr lvl="1"/>
            <a:r>
              <a:rPr lang="zh-CN" altLang="en-US" dirty="0" smtClean="0"/>
              <a:t>用户可能有 </a:t>
            </a:r>
            <a:r>
              <a:rPr lang="en-US" altLang="zh-CN" dirty="0" smtClean="0"/>
              <a:t>~/.</a:t>
            </a:r>
            <a:r>
              <a:rPr lang="en-US" altLang="zh-CN" dirty="0" err="1" smtClean="0"/>
              <a:t>ssh</a:t>
            </a:r>
            <a:r>
              <a:rPr lang="en-US" altLang="zh-CN" dirty="0" smtClean="0"/>
              <a:t>/</a:t>
            </a:r>
            <a:r>
              <a:rPr lang="en-US" altLang="zh-CN" dirty="0" err="1" smtClean="0"/>
              <a:t>known_hosts</a:t>
            </a:r>
            <a:endParaRPr lang="en-US" altLang="zh-CN" dirty="0" smtClean="0"/>
          </a:p>
          <a:p>
            <a:pPr lvl="1"/>
            <a:r>
              <a:rPr lang="en-US" altLang="zh-CN" dirty="0" err="1" smtClean="0">
                <a:solidFill>
                  <a:srgbClr val="002060"/>
                </a:solidFill>
              </a:rPr>
              <a:t>UserKnownHostsFile</a:t>
            </a:r>
            <a:endParaRPr lang="en-US" altLang="zh-CN" dirty="0" smtClean="0">
              <a:solidFill>
                <a:srgbClr val="002060"/>
              </a:solidFill>
            </a:endParaRPr>
          </a:p>
          <a:p>
            <a:r>
              <a:rPr lang="en-US" altLang="zh-CN" dirty="0" err="1" smtClean="0"/>
              <a:t>StrictHostKeyChecking</a:t>
            </a:r>
            <a:endParaRPr lang="en-US" altLang="zh-CN" dirty="0" smtClean="0"/>
          </a:p>
          <a:p>
            <a:pPr lvl="1"/>
            <a:r>
              <a:rPr lang="zh-CN" altLang="en-US" dirty="0" smtClean="0"/>
              <a:t>默认为</a:t>
            </a:r>
            <a:r>
              <a:rPr lang="en-US" altLang="zh-CN" dirty="0" smtClean="0"/>
              <a:t> </a:t>
            </a:r>
            <a:r>
              <a:rPr lang="en-US" altLang="zh-CN" b="1" i="1" dirty="0" smtClean="0"/>
              <a:t>ask</a:t>
            </a:r>
            <a:r>
              <a:rPr lang="en-US" altLang="zh-CN" dirty="0" smtClean="0"/>
              <a:t> </a:t>
            </a:r>
            <a:r>
              <a:rPr lang="zh-CN" altLang="en-US" dirty="0" smtClean="0"/>
              <a:t>，让用户决定是否接受未知的服务器密钥</a:t>
            </a:r>
            <a:endParaRPr lang="en-US" altLang="zh-CN" dirty="0" smtClean="0"/>
          </a:p>
          <a:p>
            <a:r>
              <a:rPr lang="en-US" altLang="zh-CN" dirty="0" err="1" smtClean="0"/>
              <a:t>ssh-keyscan</a:t>
            </a:r>
            <a:endParaRPr lang="en-US" altLang="zh-CN" dirty="0" smtClean="0"/>
          </a:p>
          <a:p>
            <a:pPr lvl="1"/>
            <a:r>
              <a:rPr lang="zh-CN" altLang="en-US" dirty="0" smtClean="0"/>
              <a:t>收集指定主机的公钥</a:t>
            </a:r>
            <a:endParaRPr lang="zh-CN" altLang="en-US" dirty="0"/>
          </a:p>
        </p:txBody>
      </p:sp>
      <p:sp>
        <p:nvSpPr>
          <p:cNvPr id="3" name="标题 2"/>
          <p:cNvSpPr>
            <a:spLocks noGrp="1"/>
          </p:cNvSpPr>
          <p:nvPr>
            <p:ph type="title"/>
          </p:nvPr>
        </p:nvSpPr>
        <p:spPr/>
        <p:txBody>
          <a:bodyPr/>
          <a:lstStyle/>
          <a:p>
            <a:r>
              <a:rPr lang="zh-CN" altLang="en-US" dirty="0" smtClean="0"/>
              <a:t>客户端的主机认证</a:t>
            </a:r>
            <a:endParaRPr lang="zh-CN" altLang="en-US" dirty="0"/>
          </a:p>
        </p:txBody>
      </p:sp>
    </p:spTree>
    <p:extLst>
      <p:ext uri="{BB962C8B-B14F-4D97-AF65-F5344CB8AC3E}">
        <p14:creationId xmlns:p14="http://schemas.microsoft.com/office/powerpoint/2010/main" xmlns="" val="7087525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用户身份验证方法请求</a:t>
            </a:r>
            <a:endParaRPr lang="en-US" altLang="zh-CN" dirty="0" smtClean="0"/>
          </a:p>
          <a:p>
            <a:pPr lvl="1"/>
            <a:r>
              <a:rPr lang="en-US" altLang="zh-CN" dirty="0" err="1" smtClean="0"/>
              <a:t>PasswordAuthentication</a:t>
            </a:r>
            <a:endParaRPr lang="en-US" altLang="zh-CN" dirty="0" smtClean="0"/>
          </a:p>
          <a:p>
            <a:pPr lvl="1"/>
            <a:r>
              <a:rPr lang="en-US" altLang="zh-CN" dirty="0" err="1" smtClean="0"/>
              <a:t>PubkeyAuthentication</a:t>
            </a:r>
            <a:endParaRPr lang="en-US" altLang="zh-CN" dirty="0" smtClean="0"/>
          </a:p>
          <a:p>
            <a:pPr lvl="2"/>
            <a:r>
              <a:rPr lang="en-US" altLang="zh-CN" dirty="0" smtClean="0"/>
              <a:t>Key files and ~/.</a:t>
            </a:r>
            <a:r>
              <a:rPr lang="en-US" altLang="zh-CN" dirty="0" err="1" smtClean="0"/>
              <a:t>ssh</a:t>
            </a:r>
            <a:r>
              <a:rPr lang="en-US" altLang="zh-CN" dirty="0" smtClean="0"/>
              <a:t>/</a:t>
            </a:r>
            <a:r>
              <a:rPr lang="en-US" altLang="zh-CN" dirty="0" err="1" smtClean="0"/>
              <a:t>authorized_keys</a:t>
            </a:r>
            <a:endParaRPr lang="en-US" altLang="zh-CN" dirty="0" smtClean="0"/>
          </a:p>
          <a:p>
            <a:pPr lvl="1"/>
            <a:r>
              <a:rPr lang="en-US" altLang="zh-CN" dirty="0" err="1" smtClean="0"/>
              <a:t>HostbasedAuthentication</a:t>
            </a:r>
            <a:endParaRPr lang="en-US" altLang="zh-CN" dirty="0" smtClean="0"/>
          </a:p>
          <a:p>
            <a:pPr lvl="2"/>
            <a:r>
              <a:rPr lang="en-US" altLang="zh-CN" dirty="0" smtClean="0"/>
              <a:t>Insecure, do not use</a:t>
            </a:r>
          </a:p>
          <a:p>
            <a:r>
              <a:rPr lang="zh-CN" altLang="en-US" dirty="0" smtClean="0"/>
              <a:t>实际使用的方法基于远程服务器的控制</a:t>
            </a:r>
            <a:endParaRPr lang="zh-CN" altLang="en-US" dirty="0"/>
          </a:p>
        </p:txBody>
      </p:sp>
      <p:sp>
        <p:nvSpPr>
          <p:cNvPr id="3" name="标题 2"/>
          <p:cNvSpPr>
            <a:spLocks noGrp="1"/>
          </p:cNvSpPr>
          <p:nvPr>
            <p:ph type="title"/>
          </p:nvPr>
        </p:nvSpPr>
        <p:spPr/>
        <p:txBody>
          <a:bodyPr/>
          <a:lstStyle/>
          <a:p>
            <a:r>
              <a:rPr lang="zh-CN" altLang="en-US" dirty="0" smtClean="0"/>
              <a:t>客户端的用户认证</a:t>
            </a:r>
            <a:endParaRPr lang="zh-CN" altLang="en-US" dirty="0"/>
          </a:p>
        </p:txBody>
      </p:sp>
    </p:spTree>
    <p:extLst>
      <p:ext uri="{BB962C8B-B14F-4D97-AF65-F5344CB8AC3E}">
        <p14:creationId xmlns:p14="http://schemas.microsoft.com/office/powerpoint/2010/main" xmlns="" val="2754957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systemctl</a:t>
            </a:r>
            <a:r>
              <a:rPr lang="zh-CN" altLang="zh-CN" dirty="0"/>
              <a:t>管理服务</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dirty="0"/>
              <a:t>启动名为</a:t>
            </a:r>
            <a:r>
              <a:rPr lang="en-US" altLang="zh-CN" dirty="0" err="1"/>
              <a:t>ServiceName</a:t>
            </a:r>
            <a:r>
              <a:rPr lang="zh-CN" altLang="en-US" dirty="0"/>
              <a:t>的服务</a:t>
            </a:r>
          </a:p>
          <a:p>
            <a:pPr lvl="1"/>
            <a:r>
              <a:rPr lang="en-US" altLang="zh-CN" b="1" dirty="0" err="1"/>
              <a:t>systemctl</a:t>
            </a:r>
            <a:r>
              <a:rPr lang="en-US" altLang="zh-CN" b="1" dirty="0"/>
              <a:t> start </a:t>
            </a:r>
            <a:r>
              <a:rPr lang="en-US" altLang="zh-CN" dirty="0"/>
              <a:t>&lt;</a:t>
            </a:r>
            <a:r>
              <a:rPr lang="en-US" altLang="zh-CN" dirty="0" err="1"/>
              <a:t>ServiceName</a:t>
            </a:r>
            <a:r>
              <a:rPr lang="en-US" altLang="zh-CN" dirty="0"/>
              <a:t>&gt;</a:t>
            </a:r>
          </a:p>
          <a:p>
            <a:r>
              <a:rPr lang="zh-CN" altLang="en-US" dirty="0"/>
              <a:t>停止名为</a:t>
            </a:r>
            <a:r>
              <a:rPr lang="en-US" altLang="zh-CN" dirty="0" err="1"/>
              <a:t>ServiceName</a:t>
            </a:r>
            <a:r>
              <a:rPr lang="zh-CN" altLang="en-US" dirty="0"/>
              <a:t>的服务</a:t>
            </a:r>
          </a:p>
          <a:p>
            <a:pPr lvl="1"/>
            <a:r>
              <a:rPr lang="en-US" altLang="zh-CN" b="1" dirty="0" err="1"/>
              <a:t>systemctl</a:t>
            </a:r>
            <a:r>
              <a:rPr lang="en-US" altLang="zh-CN" b="1" dirty="0"/>
              <a:t> stop </a:t>
            </a:r>
            <a:r>
              <a:rPr lang="en-US" altLang="zh-CN" dirty="0"/>
              <a:t>&lt;</a:t>
            </a:r>
            <a:r>
              <a:rPr lang="en-US" altLang="zh-CN" dirty="0" err="1"/>
              <a:t>ServiceName</a:t>
            </a:r>
            <a:r>
              <a:rPr lang="en-US" altLang="zh-CN" dirty="0"/>
              <a:t>&gt;</a:t>
            </a:r>
          </a:p>
          <a:p>
            <a:r>
              <a:rPr lang="zh-CN" altLang="en-US" dirty="0"/>
              <a:t>重启名为</a:t>
            </a:r>
            <a:r>
              <a:rPr lang="en-US" altLang="zh-CN" dirty="0" err="1"/>
              <a:t>ServiceName</a:t>
            </a:r>
            <a:r>
              <a:rPr lang="zh-CN" altLang="en-US" dirty="0"/>
              <a:t>的服务</a:t>
            </a:r>
          </a:p>
          <a:p>
            <a:pPr lvl="1"/>
            <a:r>
              <a:rPr lang="en-US" altLang="zh-CN" b="1" dirty="0" err="1"/>
              <a:t>systemctl</a:t>
            </a:r>
            <a:r>
              <a:rPr lang="en-US" altLang="zh-CN" b="1" dirty="0"/>
              <a:t> restart </a:t>
            </a:r>
            <a:r>
              <a:rPr lang="en-US" altLang="zh-CN" dirty="0"/>
              <a:t>&lt;</a:t>
            </a:r>
            <a:r>
              <a:rPr lang="en-US" altLang="zh-CN" dirty="0" err="1"/>
              <a:t>ServiceName</a:t>
            </a:r>
            <a:r>
              <a:rPr lang="en-US" altLang="zh-CN" dirty="0"/>
              <a:t>&gt;</a:t>
            </a:r>
          </a:p>
          <a:p>
            <a:r>
              <a:rPr lang="zh-CN" altLang="en-US" dirty="0"/>
              <a:t>重新加载名为</a:t>
            </a:r>
            <a:r>
              <a:rPr lang="en-US" altLang="zh-CN" dirty="0" err="1"/>
              <a:t>ServiceName</a:t>
            </a:r>
            <a:r>
              <a:rPr lang="zh-CN" altLang="en-US" dirty="0"/>
              <a:t>服务的配置文件</a:t>
            </a:r>
          </a:p>
          <a:p>
            <a:pPr lvl="1"/>
            <a:r>
              <a:rPr lang="en-US" altLang="zh-CN" b="1" dirty="0" err="1"/>
              <a:t>systemctl</a:t>
            </a:r>
            <a:r>
              <a:rPr lang="en-US" altLang="zh-CN" b="1" dirty="0"/>
              <a:t> reload </a:t>
            </a:r>
            <a:r>
              <a:rPr lang="en-US" altLang="zh-CN" dirty="0"/>
              <a:t>&lt;</a:t>
            </a:r>
            <a:r>
              <a:rPr lang="en-US" altLang="zh-CN" dirty="0" err="1"/>
              <a:t>ServiceName</a:t>
            </a:r>
            <a:r>
              <a:rPr lang="en-US" altLang="zh-CN" dirty="0"/>
              <a:t>&gt;</a:t>
            </a:r>
          </a:p>
          <a:p>
            <a:r>
              <a:rPr lang="zh-CN" altLang="en-US" dirty="0"/>
              <a:t>查看名为</a:t>
            </a:r>
            <a:r>
              <a:rPr lang="en-US" altLang="zh-CN" dirty="0" err="1"/>
              <a:t>ServiceName</a:t>
            </a:r>
            <a:r>
              <a:rPr lang="zh-CN" altLang="en-US" dirty="0"/>
              <a:t>服务的状态信息</a:t>
            </a:r>
          </a:p>
          <a:p>
            <a:pPr lvl="1"/>
            <a:r>
              <a:rPr lang="en-US" altLang="zh-CN" b="1" dirty="0" err="1"/>
              <a:t>systemctl</a:t>
            </a:r>
            <a:r>
              <a:rPr lang="en-US" altLang="zh-CN" b="1" dirty="0"/>
              <a:t> status </a:t>
            </a:r>
            <a:r>
              <a:rPr lang="en-US" altLang="zh-CN" dirty="0"/>
              <a:t>&lt;</a:t>
            </a:r>
            <a:r>
              <a:rPr lang="en-US" altLang="zh-CN" dirty="0" err="1"/>
              <a:t>ServiceName</a:t>
            </a:r>
            <a:r>
              <a:rPr lang="en-US" altLang="zh-CN" dirty="0"/>
              <a:t>&gt;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extLst>
      <p:ext uri="{BB962C8B-B14F-4D97-AF65-F5344CB8AC3E}">
        <p14:creationId xmlns:p14="http://schemas.microsoft.com/office/powerpoint/2010/main" xmlns="" val="37040410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OpenSSH</a:t>
            </a:r>
            <a:r>
              <a:rPr lang="zh-CN" altLang="zh-CN" dirty="0" smtClean="0"/>
              <a:t>的主机密钥管理</a:t>
            </a:r>
            <a:r>
              <a:rPr lang="en-US" altLang="zh-CN" dirty="0" smtClean="0"/>
              <a:t/>
            </a:r>
            <a:br>
              <a:rPr lang="en-US" altLang="zh-CN" dirty="0" smtClean="0"/>
            </a:br>
            <a:r>
              <a:rPr lang="en-US" altLang="zh-CN" dirty="0" smtClean="0"/>
              <a:t>——</a:t>
            </a:r>
            <a:r>
              <a:rPr lang="zh-CN" altLang="en-US" dirty="0" smtClean="0"/>
              <a:t>主机密钥生成</a:t>
            </a:r>
            <a:endParaRPr lang="zh-CN" altLang="en-US" dirty="0"/>
          </a:p>
        </p:txBody>
      </p:sp>
      <p:sp>
        <p:nvSpPr>
          <p:cNvPr id="3" name="内容占位符 2"/>
          <p:cNvSpPr>
            <a:spLocks noGrp="1"/>
          </p:cNvSpPr>
          <p:nvPr>
            <p:ph idx="1"/>
          </p:nvPr>
        </p:nvSpPr>
        <p:spPr/>
        <p:txBody>
          <a:bodyPr/>
          <a:lstStyle/>
          <a:p>
            <a:r>
              <a:rPr lang="en-US" altLang="zh-CN" dirty="0" err="1" smtClean="0"/>
              <a:t>OpenSSH</a:t>
            </a:r>
            <a:r>
              <a:rPr lang="zh-CN" altLang="en-US" dirty="0" smtClean="0"/>
              <a:t>的服务启动脚本 </a:t>
            </a:r>
            <a:r>
              <a:rPr lang="en-US" altLang="zh-CN" b="1" dirty="0" smtClean="0">
                <a:solidFill>
                  <a:srgbClr val="002060"/>
                </a:solidFill>
              </a:rPr>
              <a:t>/etc/</a:t>
            </a:r>
            <a:r>
              <a:rPr lang="en-US" altLang="zh-CN" b="1" dirty="0" err="1" smtClean="0">
                <a:solidFill>
                  <a:srgbClr val="002060"/>
                </a:solidFill>
              </a:rPr>
              <a:t>init.d</a:t>
            </a:r>
            <a:r>
              <a:rPr lang="en-US" altLang="zh-CN" b="1" dirty="0" smtClean="0">
                <a:solidFill>
                  <a:srgbClr val="002060"/>
                </a:solidFill>
              </a:rPr>
              <a:t>/</a:t>
            </a:r>
            <a:r>
              <a:rPr lang="en-US" altLang="zh-CN" b="1" dirty="0" err="1" smtClean="0">
                <a:solidFill>
                  <a:srgbClr val="002060"/>
                </a:solidFill>
              </a:rPr>
              <a:t>sshd</a:t>
            </a:r>
            <a:endParaRPr lang="en-US" altLang="zh-CN" b="1" dirty="0" smtClean="0">
              <a:solidFill>
                <a:srgbClr val="002060"/>
              </a:solidFill>
            </a:endParaRPr>
          </a:p>
          <a:p>
            <a:pPr lvl="1"/>
            <a:r>
              <a:rPr lang="zh-CN" altLang="en-US" sz="2400" dirty="0" smtClean="0"/>
              <a:t>包含了主机密钥的生成命令</a:t>
            </a:r>
            <a:endParaRPr lang="en-US" altLang="zh-CN" sz="2400" dirty="0" smtClean="0"/>
          </a:p>
          <a:p>
            <a:pPr lvl="1"/>
            <a:r>
              <a:rPr lang="en-US" altLang="zh-CN" sz="2400" dirty="0" err="1" smtClean="0"/>
              <a:t>sshd</a:t>
            </a:r>
            <a:r>
              <a:rPr lang="zh-CN" altLang="en-US" sz="2400" dirty="0" smtClean="0"/>
              <a:t>首次启动时默认会生成三对主机密钥（</a:t>
            </a:r>
            <a:r>
              <a:rPr lang="en-US" altLang="zh-CN" sz="2400" dirty="0" smtClean="0"/>
              <a:t>SSH-1 RSA</a:t>
            </a:r>
            <a:r>
              <a:rPr lang="zh-CN" altLang="en-US" sz="2400" dirty="0" smtClean="0"/>
              <a:t>、</a:t>
            </a:r>
            <a:r>
              <a:rPr lang="en-US" altLang="zh-CN" sz="2400" dirty="0" smtClean="0"/>
              <a:t>SSH-2 RSA</a:t>
            </a:r>
            <a:r>
              <a:rPr lang="zh-CN" altLang="en-US" sz="2400" dirty="0" smtClean="0"/>
              <a:t>、</a:t>
            </a:r>
            <a:r>
              <a:rPr lang="en-US" altLang="zh-CN" sz="2400" dirty="0" smtClean="0"/>
              <a:t>SSH-2 DSA</a:t>
            </a:r>
            <a:r>
              <a:rPr lang="zh-CN" altLang="en-US" sz="2400" dirty="0" smtClean="0"/>
              <a:t>）</a:t>
            </a:r>
          </a:p>
          <a:p>
            <a:r>
              <a:rPr lang="zh-CN" altLang="en-US" sz="2800" dirty="0" smtClean="0"/>
              <a:t>何时需要重新生成主机密钥</a:t>
            </a:r>
            <a:endParaRPr lang="en-US" altLang="zh-CN" sz="2800" dirty="0" smtClean="0"/>
          </a:p>
          <a:p>
            <a:pPr lvl="1"/>
            <a:r>
              <a:rPr lang="zh-CN" altLang="zh-CN" dirty="0" smtClean="0"/>
              <a:t>若系统是从一个旧系统克隆而来</a:t>
            </a:r>
            <a:endParaRPr lang="en-US" altLang="zh-CN" dirty="0" smtClean="0"/>
          </a:p>
          <a:p>
            <a:pPr lvl="2"/>
            <a:r>
              <a:rPr lang="zh-CN" altLang="zh-CN" dirty="0" smtClean="0"/>
              <a:t>如：硬盘对拷、复制的虚拟机文件等</a:t>
            </a:r>
            <a:endParaRPr lang="en-US" altLang="zh-CN" dirty="0" smtClean="0"/>
          </a:p>
          <a:p>
            <a:r>
              <a:rPr lang="zh-CN" altLang="en-US" sz="2800" dirty="0" smtClean="0"/>
              <a:t>在 </a:t>
            </a:r>
            <a:r>
              <a:rPr lang="en-US" altLang="zh-CN" sz="2800" dirty="0" smtClean="0"/>
              <a:t>RHEL/</a:t>
            </a:r>
            <a:r>
              <a:rPr lang="en-US" altLang="zh-CN" sz="2800" dirty="0" err="1" smtClean="0"/>
              <a:t>CentOS</a:t>
            </a:r>
            <a:r>
              <a:rPr lang="en-US" altLang="zh-CN" sz="2800" dirty="0" smtClean="0"/>
              <a:t> </a:t>
            </a:r>
            <a:r>
              <a:rPr lang="zh-CN" altLang="en-US" sz="2800" dirty="0" smtClean="0"/>
              <a:t>上重新生成主机密钥</a:t>
            </a:r>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rm</a:t>
            </a:r>
            <a:r>
              <a:rPr lang="en-US" altLang="zh-CN" b="1" dirty="0" smtClean="0">
                <a:solidFill>
                  <a:schemeClr val="accent6">
                    <a:lumMod val="75000"/>
                  </a:schemeClr>
                </a:solidFill>
              </a:rPr>
              <a:t> -f /etc/</a:t>
            </a:r>
            <a:r>
              <a:rPr lang="en-US" altLang="zh-CN" b="1" dirty="0" err="1" smtClean="0">
                <a:solidFill>
                  <a:schemeClr val="accent6">
                    <a:lumMod val="75000"/>
                  </a:schemeClr>
                </a:solidFill>
              </a:rPr>
              <a:t>ssh</a:t>
            </a:r>
            <a:r>
              <a:rPr lang="en-US" altLang="zh-CN" b="1" dirty="0" smtClean="0">
                <a:solidFill>
                  <a:schemeClr val="accent6">
                    <a:lumMod val="75000"/>
                  </a:schemeClr>
                </a:solidFill>
              </a:rPr>
              <a:t>/</a:t>
            </a:r>
            <a:r>
              <a:rPr lang="en-US" altLang="zh-CN" b="1" dirty="0" err="1" smtClean="0">
                <a:solidFill>
                  <a:schemeClr val="accent6">
                    <a:lumMod val="75000"/>
                  </a:schemeClr>
                </a:solidFill>
              </a:rPr>
              <a:t>ssh_host</a:t>
            </a:r>
            <a:r>
              <a:rPr lang="en-US" altLang="zh-CN" b="1" dirty="0" smtClean="0">
                <a:solidFill>
                  <a:schemeClr val="accent6">
                    <a:lumMod val="75000"/>
                  </a:schemeClr>
                </a:solidFill>
              </a:rPr>
              <a:t>_*</a:t>
            </a:r>
          </a:p>
          <a:p>
            <a:pPr lvl="1">
              <a:buNone/>
            </a:pPr>
            <a:r>
              <a:rPr lang="en-US" altLang="zh-CN" b="1" dirty="0" smtClean="0">
                <a:solidFill>
                  <a:schemeClr val="accent6">
                    <a:lumMod val="75000"/>
                  </a:schemeClr>
                </a:solidFill>
              </a:rPr>
              <a:t># service </a:t>
            </a:r>
            <a:r>
              <a:rPr lang="en-US" altLang="zh-CN" b="1" dirty="0" err="1" smtClean="0">
                <a:solidFill>
                  <a:schemeClr val="accent6">
                    <a:lumMod val="75000"/>
                  </a:schemeClr>
                </a:solidFill>
              </a:rPr>
              <a:t>sshd</a:t>
            </a:r>
            <a:r>
              <a:rPr lang="en-US" altLang="zh-CN" b="1" dirty="0" smtClean="0">
                <a:solidFill>
                  <a:schemeClr val="accent6">
                    <a:lumMod val="75000"/>
                  </a:schemeClr>
                </a:solidFill>
              </a:rPr>
              <a:t> restart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extLst>
      <p:ext uri="{BB962C8B-B14F-4D97-AF65-F5344CB8AC3E}">
        <p14:creationId xmlns:p14="http://schemas.microsoft.com/office/powerpoint/2010/main" xmlns="" val="41365689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OpenSSH</a:t>
            </a:r>
            <a:r>
              <a:rPr lang="zh-CN" altLang="zh-CN" dirty="0" smtClean="0"/>
              <a:t>的主机密钥管理</a:t>
            </a:r>
            <a:r>
              <a:rPr lang="en-US" altLang="zh-CN" dirty="0" smtClean="0"/>
              <a:t/>
            </a:r>
            <a:br>
              <a:rPr lang="en-US" altLang="zh-CN" dirty="0" smtClean="0"/>
            </a:br>
            <a:r>
              <a:rPr lang="en-US" altLang="zh-CN" dirty="0" smtClean="0"/>
              <a:t>——</a:t>
            </a:r>
            <a:r>
              <a:rPr lang="zh-CN" altLang="en-US" dirty="0" smtClean="0"/>
              <a:t>搜集可信任主机的公钥</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en-US" altLang="zh-CN" b="1" dirty="0" err="1" smtClean="0"/>
              <a:t>ssh-keyscan</a:t>
            </a:r>
            <a:r>
              <a:rPr lang="en-US" altLang="zh-CN" dirty="0" smtClean="0"/>
              <a:t> </a:t>
            </a:r>
            <a:r>
              <a:rPr lang="zh-CN" altLang="en-US" dirty="0" smtClean="0"/>
              <a:t>命令格式</a:t>
            </a:r>
          </a:p>
          <a:p>
            <a:pPr lvl="1">
              <a:buNone/>
            </a:pPr>
            <a:r>
              <a:rPr lang="en-US" altLang="zh-CN" sz="2400" dirty="0" err="1" smtClean="0">
                <a:solidFill>
                  <a:schemeClr val="accent6">
                    <a:lumMod val="75000"/>
                  </a:schemeClr>
                </a:solidFill>
              </a:rPr>
              <a:t>ssh-keyscan</a:t>
            </a:r>
            <a:r>
              <a:rPr lang="en-US" altLang="zh-CN" sz="2400" dirty="0" smtClean="0">
                <a:solidFill>
                  <a:schemeClr val="accent6">
                    <a:lumMod val="75000"/>
                  </a:schemeClr>
                </a:solidFill>
              </a:rPr>
              <a:t> -t &lt;rsa|ecdsa|ed25519&gt; &lt;</a:t>
            </a:r>
            <a:r>
              <a:rPr lang="en-US" altLang="zh-CN" sz="2400" dirty="0" err="1" smtClean="0">
                <a:solidFill>
                  <a:schemeClr val="accent6">
                    <a:lumMod val="75000"/>
                  </a:schemeClr>
                </a:solidFill>
              </a:rPr>
              <a:t>Hostname|IPaddress</a:t>
            </a:r>
            <a:r>
              <a:rPr lang="en-US" altLang="zh-CN" sz="2400" dirty="0" smtClean="0">
                <a:solidFill>
                  <a:schemeClr val="accent6">
                    <a:lumMod val="75000"/>
                  </a:schemeClr>
                </a:solidFill>
              </a:rPr>
              <a:t>&gt; [&lt;</a:t>
            </a:r>
            <a:r>
              <a:rPr lang="en-US" altLang="zh-CN" sz="2400" dirty="0" err="1" smtClean="0">
                <a:solidFill>
                  <a:schemeClr val="accent6">
                    <a:lumMod val="75000"/>
                  </a:schemeClr>
                </a:solidFill>
              </a:rPr>
              <a:t>Hostname|IPaddress</a:t>
            </a:r>
            <a:r>
              <a:rPr lang="en-US" altLang="zh-CN" sz="2400" dirty="0" smtClean="0">
                <a:solidFill>
                  <a:schemeClr val="accent6">
                    <a:lumMod val="75000"/>
                  </a:schemeClr>
                </a:solidFill>
              </a:rPr>
              <a:t>&gt; …]</a:t>
            </a:r>
          </a:p>
          <a:p>
            <a:pPr lvl="2"/>
            <a:r>
              <a:rPr lang="en-US" altLang="zh-CN" sz="2400" dirty="0" smtClean="0"/>
              <a:t>-t &lt;</a:t>
            </a:r>
            <a:r>
              <a:rPr lang="en-US" sz="2400" dirty="0" smtClean="0"/>
              <a:t>rsa</a:t>
            </a:r>
            <a:r>
              <a:rPr lang="en-US" altLang="zh-CN" sz="2400" dirty="0" smtClean="0"/>
              <a:t>|</a:t>
            </a:r>
            <a:r>
              <a:rPr lang="en-US" sz="2400" dirty="0" smtClean="0"/>
              <a:t>ecdsa</a:t>
            </a:r>
            <a:r>
              <a:rPr lang="en-US" altLang="zh-CN" sz="2400" dirty="0" smtClean="0"/>
              <a:t>|</a:t>
            </a:r>
            <a:r>
              <a:rPr lang="en-US" sz="2400" dirty="0" smtClean="0"/>
              <a:t>ed25519</a:t>
            </a:r>
            <a:r>
              <a:rPr lang="en-US" altLang="zh-CN" sz="2400" dirty="0" smtClean="0"/>
              <a:t>&gt;</a:t>
            </a:r>
            <a:r>
              <a:rPr lang="zh-CN" altLang="en-US" sz="2400" dirty="0" smtClean="0"/>
              <a:t>：用于指定密钥算法。可以同时指定多种算法（用逗号间隔）</a:t>
            </a:r>
          </a:p>
          <a:p>
            <a:pPr lvl="2"/>
            <a:r>
              <a:rPr lang="en-US" altLang="zh-CN" sz="2400" dirty="0" err="1" smtClean="0"/>
              <a:t>Hostname|IPaddress</a:t>
            </a:r>
            <a:r>
              <a:rPr lang="zh-CN" altLang="en-US" sz="2400" dirty="0" smtClean="0"/>
              <a:t>：指定被信任主机的主机名或 </a:t>
            </a:r>
            <a:r>
              <a:rPr lang="en-US" altLang="zh-CN" sz="2400" dirty="0" smtClean="0"/>
              <a:t>IP </a:t>
            </a:r>
            <a:r>
              <a:rPr lang="zh-CN" altLang="en-US" sz="2400" dirty="0" smtClean="0"/>
              <a:t>地址</a:t>
            </a:r>
          </a:p>
          <a:p>
            <a:r>
              <a:rPr lang="zh-CN" altLang="en-US" dirty="0" smtClean="0"/>
              <a:t>例如：</a:t>
            </a:r>
          </a:p>
          <a:p>
            <a:pPr lvl="1"/>
            <a:r>
              <a:rPr lang="en-US" altLang="zh-CN" sz="2400" dirty="0" smtClean="0">
                <a:solidFill>
                  <a:schemeClr val="accent6">
                    <a:lumMod val="75000"/>
                  </a:schemeClr>
                </a:solidFill>
              </a:rPr>
              <a:t>$ </a:t>
            </a:r>
            <a:r>
              <a:rPr lang="en-US" altLang="zh-CN" sz="2400" dirty="0" err="1" smtClean="0">
                <a:solidFill>
                  <a:schemeClr val="accent6">
                    <a:lumMod val="75000"/>
                  </a:schemeClr>
                </a:solidFill>
              </a:rPr>
              <a:t>ssh-keyscan</a:t>
            </a:r>
            <a:r>
              <a:rPr lang="en-US" altLang="zh-CN" sz="2400" dirty="0" smtClean="0">
                <a:solidFill>
                  <a:schemeClr val="accent6">
                    <a:lumMod val="75000"/>
                  </a:schemeClr>
                </a:solidFill>
              </a:rPr>
              <a:t>  -t  </a:t>
            </a:r>
            <a:r>
              <a:rPr lang="en-US" altLang="zh-CN" sz="2400" dirty="0" err="1" smtClean="0">
                <a:solidFill>
                  <a:schemeClr val="accent6">
                    <a:lumMod val="75000"/>
                  </a:schemeClr>
                </a:solidFill>
              </a:rPr>
              <a:t>rsa,ecdsa</a:t>
            </a:r>
            <a:r>
              <a:rPr lang="en-US" altLang="zh-CN" sz="2400" dirty="0" smtClean="0">
                <a:solidFill>
                  <a:schemeClr val="accent6">
                    <a:lumMod val="75000"/>
                  </a:schemeClr>
                </a:solidFill>
              </a:rPr>
              <a:t>  </a:t>
            </a:r>
            <a:r>
              <a:rPr lang="en-US" altLang="zh-CN" sz="2400" dirty="0" err="1" smtClean="0">
                <a:solidFill>
                  <a:schemeClr val="accent6">
                    <a:lumMod val="75000"/>
                  </a:schemeClr>
                </a:solidFill>
              </a:rPr>
              <a:t>soho</a:t>
            </a:r>
            <a:r>
              <a:rPr lang="en-US" altLang="zh-CN" sz="2400" dirty="0" smtClean="0">
                <a:solidFill>
                  <a:schemeClr val="accent6">
                    <a:lumMod val="75000"/>
                  </a:schemeClr>
                </a:solidFill>
              </a:rPr>
              <a:t>  soho.ls-</a:t>
            </a:r>
            <a:r>
              <a:rPr lang="en-US" altLang="zh-CN" sz="2400" dirty="0" err="1" smtClean="0">
                <a:solidFill>
                  <a:schemeClr val="accent6">
                    <a:lumMod val="75000"/>
                  </a:schemeClr>
                </a:solidFill>
              </a:rPr>
              <a:t>al.loc</a:t>
            </a:r>
            <a:r>
              <a:rPr lang="en-US" altLang="zh-CN" sz="2400" dirty="0" smtClean="0">
                <a:solidFill>
                  <a:schemeClr val="accent6">
                    <a:lumMod val="75000"/>
                  </a:schemeClr>
                </a:solidFill>
              </a:rPr>
              <a:t>  192.168.0.200 &gt; ~/.</a:t>
            </a:r>
            <a:r>
              <a:rPr lang="en-US" altLang="zh-CN" sz="2400" dirty="0" err="1" smtClean="0">
                <a:solidFill>
                  <a:schemeClr val="accent6">
                    <a:lumMod val="75000"/>
                  </a:schemeClr>
                </a:solidFill>
              </a:rPr>
              <a:t>ssh</a:t>
            </a:r>
            <a:r>
              <a:rPr lang="en-US" altLang="zh-CN" sz="2400" dirty="0" smtClean="0">
                <a:solidFill>
                  <a:schemeClr val="accent6">
                    <a:lumMod val="75000"/>
                  </a:schemeClr>
                </a:solidFill>
              </a:rPr>
              <a:t>/</a:t>
            </a:r>
            <a:r>
              <a:rPr lang="en-US" altLang="zh-CN" sz="2400" dirty="0" err="1" smtClean="0">
                <a:solidFill>
                  <a:schemeClr val="accent6">
                    <a:lumMod val="75000"/>
                  </a:schemeClr>
                </a:solidFill>
              </a:rPr>
              <a:t>known_hosts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extLst>
      <p:ext uri="{BB962C8B-B14F-4D97-AF65-F5344CB8AC3E}">
        <p14:creationId xmlns:p14="http://schemas.microsoft.com/office/powerpoint/2010/main" xmlns="" val="16504691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OpenSSH</a:t>
            </a:r>
            <a:r>
              <a:rPr lang="zh-CN" altLang="zh-CN" dirty="0" smtClean="0"/>
              <a:t>的</a:t>
            </a:r>
            <a:r>
              <a:rPr lang="zh-CN" altLang="en-US" dirty="0" smtClean="0"/>
              <a:t>用户</a:t>
            </a:r>
            <a:r>
              <a:rPr lang="zh-CN" altLang="zh-CN" dirty="0" smtClean="0"/>
              <a:t>密钥管理</a:t>
            </a:r>
            <a:r>
              <a:rPr lang="en-US" altLang="zh-CN" dirty="0" smtClean="0"/>
              <a:t/>
            </a:r>
            <a:br>
              <a:rPr lang="en-US" altLang="zh-CN" dirty="0" smtClean="0"/>
            </a:br>
            <a:r>
              <a:rPr lang="en-US" altLang="zh-CN" dirty="0" smtClean="0"/>
              <a:t>——</a:t>
            </a:r>
            <a:r>
              <a:rPr lang="zh-CN" altLang="en-US" dirty="0" smtClean="0"/>
              <a:t>密钥生成和分发</a:t>
            </a:r>
            <a:endParaRPr lang="zh-CN" altLang="en-US" dirty="0"/>
          </a:p>
        </p:txBody>
      </p:sp>
      <p:sp>
        <p:nvSpPr>
          <p:cNvPr id="3" name="内容占位符 2"/>
          <p:cNvSpPr>
            <a:spLocks noGrp="1"/>
          </p:cNvSpPr>
          <p:nvPr>
            <p:ph idx="1"/>
          </p:nvPr>
        </p:nvSpPr>
        <p:spPr/>
        <p:txBody>
          <a:bodyPr/>
          <a:lstStyle/>
          <a:p>
            <a:r>
              <a:rPr lang="zh-CN" altLang="en-US" dirty="0" smtClean="0"/>
              <a:t>密钥生成</a:t>
            </a:r>
            <a:endParaRPr lang="en-US" altLang="zh-CN" dirty="0" smtClean="0"/>
          </a:p>
          <a:p>
            <a:pPr lvl="1"/>
            <a:r>
              <a:rPr lang="en-US" altLang="zh-CN" dirty="0" err="1" smtClean="0"/>
              <a:t>ssh-keygen</a:t>
            </a:r>
            <a:r>
              <a:rPr lang="en-US" altLang="zh-CN" dirty="0" smtClean="0"/>
              <a:t>  [</a:t>
            </a:r>
            <a:r>
              <a:rPr lang="en-US" altLang="zh-CN" b="1" dirty="0" smtClean="0">
                <a:solidFill>
                  <a:srgbClr val="002060"/>
                </a:solidFill>
              </a:rPr>
              <a:t>-t </a:t>
            </a:r>
            <a:r>
              <a:rPr lang="en-US" altLang="zh-CN" b="1" dirty="0" err="1" smtClean="0">
                <a:solidFill>
                  <a:srgbClr val="002060"/>
                </a:solidFill>
              </a:rPr>
              <a:t>rsa|dsa|ecdsa</a:t>
            </a:r>
            <a:r>
              <a:rPr lang="en-US" altLang="zh-CN" dirty="0" smtClean="0">
                <a:solidFill>
                  <a:srgbClr val="002060"/>
                </a:solidFill>
              </a:rPr>
              <a:t>]</a:t>
            </a:r>
          </a:p>
          <a:p>
            <a:pPr lvl="2"/>
            <a:r>
              <a:rPr lang="zh-CN" altLang="en-US" dirty="0" smtClean="0"/>
              <a:t>默认使用</a:t>
            </a:r>
            <a:r>
              <a:rPr lang="en-US" altLang="zh-CN" dirty="0" err="1" smtClean="0"/>
              <a:t>rsa</a:t>
            </a:r>
            <a:r>
              <a:rPr lang="zh-CN" altLang="en-US" dirty="0" smtClean="0"/>
              <a:t>密钥认证类型</a:t>
            </a:r>
            <a:endParaRPr lang="en-US" altLang="zh-CN" dirty="0" smtClean="0"/>
          </a:p>
          <a:p>
            <a:r>
              <a:rPr lang="zh-CN" altLang="en-US" dirty="0" smtClean="0"/>
              <a:t>密钥分发</a:t>
            </a:r>
            <a:endParaRPr lang="en-US" altLang="zh-CN" dirty="0" smtClean="0"/>
          </a:p>
          <a:p>
            <a:pPr lvl="1"/>
            <a:r>
              <a:rPr lang="zh-CN" altLang="en-US" dirty="0" smtClean="0"/>
              <a:t>私钥（</a:t>
            </a:r>
            <a:r>
              <a:rPr lang="en-US" altLang="zh-CN" dirty="0" smtClean="0"/>
              <a:t>private key</a:t>
            </a:r>
            <a:r>
              <a:rPr lang="zh-CN" altLang="en-US" dirty="0" smtClean="0"/>
              <a:t>）被保留在自己的系统上</a:t>
            </a:r>
            <a:endParaRPr lang="en-US" altLang="zh-CN" dirty="0" smtClean="0"/>
          </a:p>
          <a:p>
            <a:pPr lvl="2"/>
            <a:r>
              <a:rPr lang="zh-CN" altLang="en-US" dirty="0" smtClean="0"/>
              <a:t>通常使用私钥短语保护私钥（推荐）</a:t>
            </a:r>
            <a:endParaRPr lang="en-US" altLang="zh-CN" dirty="0" smtClean="0"/>
          </a:p>
          <a:p>
            <a:pPr lvl="2"/>
            <a:r>
              <a:rPr lang="zh-CN" altLang="en-US" dirty="0" smtClean="0"/>
              <a:t>重新</a:t>
            </a:r>
            <a:r>
              <a:rPr lang="zh-CN" altLang="zh-CN" dirty="0" smtClean="0"/>
              <a:t>设置私钥保护短语</a:t>
            </a:r>
            <a:endParaRPr lang="en-US" altLang="zh-CN" dirty="0" smtClean="0"/>
          </a:p>
          <a:p>
            <a:pPr lvl="3">
              <a:buNone/>
            </a:pPr>
            <a:r>
              <a:rPr lang="en-US" altLang="zh-CN" dirty="0" smtClean="0">
                <a:solidFill>
                  <a:schemeClr val="accent6">
                    <a:lumMod val="75000"/>
                  </a:schemeClr>
                </a:solidFill>
              </a:rPr>
              <a:t>$ </a:t>
            </a:r>
            <a:r>
              <a:rPr lang="en-US" altLang="zh-CN" dirty="0" err="1" smtClean="0">
                <a:solidFill>
                  <a:schemeClr val="accent6">
                    <a:lumMod val="75000"/>
                  </a:schemeClr>
                </a:solidFill>
              </a:rPr>
              <a:t>ssh-keygen</a:t>
            </a:r>
            <a:r>
              <a:rPr lang="en-US" altLang="zh-CN" dirty="0" smtClean="0">
                <a:solidFill>
                  <a:schemeClr val="accent6">
                    <a:lumMod val="75000"/>
                  </a:schemeClr>
                </a:solidFill>
              </a:rPr>
              <a:t>  -f  ~/.</a:t>
            </a:r>
            <a:r>
              <a:rPr lang="en-US" altLang="zh-CN" dirty="0" err="1" smtClean="0">
                <a:solidFill>
                  <a:schemeClr val="accent6">
                    <a:lumMod val="75000"/>
                  </a:schemeClr>
                </a:solidFill>
              </a:rPr>
              <a:t>ssh</a:t>
            </a:r>
            <a:r>
              <a:rPr lang="en-US" altLang="zh-CN" dirty="0" smtClean="0">
                <a:solidFill>
                  <a:schemeClr val="accent6">
                    <a:lumMod val="75000"/>
                  </a:schemeClr>
                </a:solidFill>
              </a:rPr>
              <a:t>/</a:t>
            </a:r>
            <a:r>
              <a:rPr lang="en-US" altLang="zh-CN" dirty="0" err="1" smtClean="0">
                <a:solidFill>
                  <a:schemeClr val="accent6">
                    <a:lumMod val="75000"/>
                  </a:schemeClr>
                </a:solidFill>
              </a:rPr>
              <a:t>id_rsa</a:t>
            </a:r>
            <a:r>
              <a:rPr lang="en-US" altLang="zh-CN" dirty="0" smtClean="0">
                <a:solidFill>
                  <a:schemeClr val="accent6">
                    <a:lumMod val="75000"/>
                  </a:schemeClr>
                </a:solidFill>
              </a:rPr>
              <a:t>  -p</a:t>
            </a:r>
          </a:p>
          <a:p>
            <a:pPr lvl="1"/>
            <a:r>
              <a:rPr lang="zh-CN" altLang="en-US" dirty="0" smtClean="0"/>
              <a:t>公钥（</a:t>
            </a:r>
            <a:r>
              <a:rPr lang="en-US" altLang="zh-CN" dirty="0" smtClean="0"/>
              <a:t>public key</a:t>
            </a:r>
            <a:r>
              <a:rPr lang="zh-CN" altLang="en-US" dirty="0" smtClean="0"/>
              <a:t>）被分发（复制）到目标系统</a:t>
            </a:r>
            <a:endParaRPr lang="en-US" altLang="zh-CN" dirty="0" smtClean="0"/>
          </a:p>
          <a:p>
            <a:pPr lvl="2">
              <a:buNone/>
            </a:pPr>
            <a:r>
              <a:rPr lang="en-US" altLang="zh-CN" dirty="0" smtClean="0">
                <a:solidFill>
                  <a:schemeClr val="accent6">
                    <a:lumMod val="75000"/>
                  </a:schemeClr>
                </a:solidFill>
              </a:rPr>
              <a:t>$ </a:t>
            </a:r>
            <a:r>
              <a:rPr lang="en-US" altLang="zh-CN" dirty="0" err="1" smtClean="0">
                <a:solidFill>
                  <a:schemeClr val="accent6">
                    <a:lumMod val="75000"/>
                  </a:schemeClr>
                </a:solidFill>
              </a:rPr>
              <a:t>ssh</a:t>
            </a:r>
            <a:r>
              <a:rPr lang="en-US" altLang="zh-CN" dirty="0" smtClean="0">
                <a:solidFill>
                  <a:schemeClr val="accent6">
                    <a:lumMod val="75000"/>
                  </a:schemeClr>
                </a:solidFill>
              </a:rPr>
              <a:t>-copy-id -</a:t>
            </a:r>
            <a:r>
              <a:rPr lang="en-US" altLang="zh-CN" dirty="0" err="1" smtClean="0">
                <a:solidFill>
                  <a:schemeClr val="accent6">
                    <a:lumMod val="75000"/>
                  </a:schemeClr>
                </a:solidFill>
              </a:rPr>
              <a:t>i</a:t>
            </a:r>
            <a:r>
              <a:rPr lang="en-US" altLang="zh-CN" dirty="0" smtClean="0">
                <a:solidFill>
                  <a:schemeClr val="accent6">
                    <a:lumMod val="75000"/>
                  </a:schemeClr>
                </a:solidFill>
              </a:rPr>
              <a:t> ~/.</a:t>
            </a:r>
            <a:r>
              <a:rPr lang="en-US" altLang="zh-CN" dirty="0" err="1" smtClean="0">
                <a:solidFill>
                  <a:schemeClr val="accent6">
                    <a:lumMod val="75000"/>
                  </a:schemeClr>
                </a:solidFill>
              </a:rPr>
              <a:t>ssh</a:t>
            </a:r>
            <a:r>
              <a:rPr lang="en-US" altLang="zh-CN" dirty="0" smtClean="0">
                <a:solidFill>
                  <a:schemeClr val="accent6">
                    <a:lumMod val="75000"/>
                  </a:schemeClr>
                </a:solidFill>
              </a:rPr>
              <a:t>/id_rsa.pub [user@]host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extLst>
      <p:ext uri="{BB962C8B-B14F-4D97-AF65-F5344CB8AC3E}">
        <p14:creationId xmlns:p14="http://schemas.microsoft.com/office/powerpoint/2010/main" xmlns="" val="27586854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使用私钥保护短语保护私钥</a:t>
            </a:r>
            <a:endParaRPr lang="en-US" altLang="zh-CN" dirty="0" smtClean="0"/>
          </a:p>
          <a:p>
            <a:pPr lvl="1"/>
            <a:r>
              <a:rPr lang="zh-CN" altLang="en-US" dirty="0" smtClean="0"/>
              <a:t>是私钥丢失后的一道防线</a:t>
            </a:r>
            <a:endParaRPr lang="en-US" altLang="zh-CN" dirty="0" smtClean="0"/>
          </a:p>
          <a:p>
            <a:r>
              <a:rPr lang="en-US" altLang="zh-CN" b="1" dirty="0" err="1" smtClean="0"/>
              <a:t>ssh</a:t>
            </a:r>
            <a:r>
              <a:rPr lang="en-US" altLang="zh-CN" b="1" dirty="0" smtClean="0"/>
              <a:t>-agent</a:t>
            </a:r>
            <a:r>
              <a:rPr lang="en-US" altLang="zh-CN" dirty="0" smtClean="0"/>
              <a:t> </a:t>
            </a:r>
            <a:r>
              <a:rPr lang="zh-CN" altLang="en-US" dirty="0" smtClean="0"/>
              <a:t>存储私钥保护短语 </a:t>
            </a:r>
            <a:endParaRPr lang="en-US" altLang="zh-CN" dirty="0" smtClean="0"/>
          </a:p>
          <a:p>
            <a:pPr lvl="1"/>
            <a:r>
              <a:rPr lang="zh-CN" altLang="en-US" dirty="0" smtClean="0"/>
              <a:t>会话开始时输入私钥的保护短语</a:t>
            </a:r>
            <a:endParaRPr lang="en-US" altLang="zh-CN" dirty="0" smtClean="0"/>
          </a:p>
          <a:p>
            <a:pPr lvl="1"/>
            <a:r>
              <a:rPr lang="zh-CN" altLang="en-US" dirty="0" smtClean="0"/>
              <a:t>使用</a:t>
            </a:r>
            <a:r>
              <a:rPr lang="en-US" altLang="zh-CN" dirty="0" smtClean="0"/>
              <a:t> </a:t>
            </a:r>
            <a:r>
              <a:rPr lang="en-US" altLang="zh-CN" b="1" dirty="0" err="1" smtClean="0"/>
              <a:t>ssh</a:t>
            </a:r>
            <a:r>
              <a:rPr lang="en-US" altLang="zh-CN" b="1" dirty="0" smtClean="0"/>
              <a:t>-add </a:t>
            </a:r>
            <a:r>
              <a:rPr lang="zh-CN" altLang="en-US" dirty="0" smtClean="0"/>
              <a:t>管理私钥保护短语</a:t>
            </a:r>
            <a:endParaRPr lang="en-US" altLang="zh-CN" dirty="0" smtClean="0"/>
          </a:p>
          <a:p>
            <a:r>
              <a:rPr lang="zh-CN" altLang="en-US" dirty="0" smtClean="0"/>
              <a:t>使密钥盗窃更难，但不是不可能</a:t>
            </a:r>
            <a:endParaRPr lang="zh-CN" altLang="en-US" dirty="0"/>
          </a:p>
        </p:txBody>
      </p:sp>
      <p:sp>
        <p:nvSpPr>
          <p:cNvPr id="3" name="标题 2"/>
          <p:cNvSpPr>
            <a:spLocks noGrp="1"/>
          </p:cNvSpPr>
          <p:nvPr>
            <p:ph type="title"/>
          </p:nvPr>
        </p:nvSpPr>
        <p:spPr/>
        <p:txBody>
          <a:bodyPr/>
          <a:lstStyle/>
          <a:p>
            <a:r>
              <a:rPr lang="zh-CN" altLang="en-US" b="1" dirty="0" smtClean="0"/>
              <a:t>保护私钥</a:t>
            </a:r>
            <a:endParaRPr lang="zh-CN" altLang="en-US" dirty="0"/>
          </a:p>
        </p:txBody>
      </p:sp>
    </p:spTree>
    <p:extLst>
      <p:ext uri="{BB962C8B-B14F-4D97-AF65-F5344CB8AC3E}">
        <p14:creationId xmlns:p14="http://schemas.microsoft.com/office/powerpoint/2010/main" xmlns="" val="32975047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OpenSSH</a:t>
            </a:r>
            <a:r>
              <a:rPr lang="zh-CN" altLang="zh-CN" dirty="0" smtClean="0"/>
              <a:t>的</a:t>
            </a:r>
            <a:r>
              <a:rPr lang="zh-CN" altLang="en-US" dirty="0" smtClean="0"/>
              <a:t>用户</a:t>
            </a:r>
            <a:r>
              <a:rPr lang="zh-CN" altLang="zh-CN" dirty="0" smtClean="0"/>
              <a:t>密钥管理</a:t>
            </a:r>
            <a:r>
              <a:rPr lang="en-US" altLang="zh-CN" dirty="0" smtClean="0"/>
              <a:t/>
            </a:r>
            <a:br>
              <a:rPr lang="en-US" altLang="zh-CN" dirty="0" smtClean="0"/>
            </a:br>
            <a:r>
              <a:rPr lang="en-US" altLang="zh-CN" dirty="0" smtClean="0"/>
              <a:t>——</a:t>
            </a:r>
            <a:r>
              <a:rPr lang="en-US" altLang="zh-CN" dirty="0" err="1" smtClean="0"/>
              <a:t>ssh</a:t>
            </a:r>
            <a:r>
              <a:rPr lang="en-US" altLang="zh-CN" dirty="0" smtClean="0"/>
              <a:t>-agent</a:t>
            </a:r>
            <a:r>
              <a:rPr lang="zh-CN" altLang="zh-CN" dirty="0" smtClean="0"/>
              <a:t>和</a:t>
            </a:r>
            <a:r>
              <a:rPr lang="en-US" altLang="zh-CN" dirty="0" err="1" smtClean="0"/>
              <a:t>ssh</a:t>
            </a:r>
            <a:r>
              <a:rPr lang="en-US" altLang="zh-CN" dirty="0" smtClean="0"/>
              <a:t>-add</a:t>
            </a:r>
            <a:endParaRPr lang="zh-CN" altLang="en-US" dirty="0"/>
          </a:p>
        </p:txBody>
      </p:sp>
      <p:sp>
        <p:nvSpPr>
          <p:cNvPr id="3" name="内容占位符 2"/>
          <p:cNvSpPr>
            <a:spLocks noGrp="1"/>
          </p:cNvSpPr>
          <p:nvPr>
            <p:ph idx="1"/>
          </p:nvPr>
        </p:nvSpPr>
        <p:spPr/>
        <p:txBody>
          <a:bodyPr/>
          <a:lstStyle/>
          <a:p>
            <a:r>
              <a:rPr lang="en-US" altLang="zh-CN" dirty="0" err="1" smtClean="0"/>
              <a:t>ssh</a:t>
            </a:r>
            <a:r>
              <a:rPr lang="en-US" altLang="zh-CN" dirty="0" smtClean="0"/>
              <a:t>-agent</a:t>
            </a:r>
          </a:p>
          <a:p>
            <a:pPr lvl="1"/>
            <a:r>
              <a:rPr lang="zh-CN" altLang="en-US" dirty="0" smtClean="0"/>
              <a:t>是一个用户认证代理（</a:t>
            </a:r>
            <a:r>
              <a:rPr lang="en-US" altLang="zh-CN" dirty="0" smtClean="0"/>
              <a:t>authentication agent</a:t>
            </a:r>
            <a:r>
              <a:rPr lang="zh-CN" altLang="en-US" dirty="0" smtClean="0"/>
              <a:t>）</a:t>
            </a:r>
            <a:endParaRPr lang="en-US" altLang="zh-CN" dirty="0" smtClean="0"/>
          </a:p>
          <a:p>
            <a:pPr lvl="1"/>
            <a:r>
              <a:rPr lang="zh-CN" altLang="en-US" dirty="0" smtClean="0"/>
              <a:t>用于在登录会话中</a:t>
            </a:r>
            <a:r>
              <a:rPr lang="zh-CN" altLang="zh-CN" dirty="0" smtClean="0"/>
              <a:t>缓</a:t>
            </a:r>
            <a:r>
              <a:rPr lang="zh-CN" altLang="en-US" dirty="0" smtClean="0"/>
              <a:t>存解密后的私钥</a:t>
            </a:r>
            <a:endParaRPr lang="en-US" altLang="zh-CN" dirty="0" smtClean="0"/>
          </a:p>
          <a:p>
            <a:pPr lvl="1"/>
            <a:r>
              <a:rPr lang="en-US" altLang="zh-CN" dirty="0" err="1" smtClean="0"/>
              <a:t>ssh</a:t>
            </a:r>
            <a:r>
              <a:rPr lang="en-US" altLang="zh-CN" dirty="0" smtClean="0"/>
              <a:t>/</a:t>
            </a:r>
            <a:r>
              <a:rPr lang="en-US" altLang="zh-CN" dirty="0" err="1" smtClean="0"/>
              <a:t>scp</a:t>
            </a:r>
            <a:r>
              <a:rPr lang="en-US" altLang="zh-CN" dirty="0" smtClean="0"/>
              <a:t>/</a:t>
            </a:r>
            <a:r>
              <a:rPr lang="en-US" altLang="zh-CN" dirty="0" err="1" smtClean="0"/>
              <a:t>sftp</a:t>
            </a:r>
            <a:r>
              <a:rPr lang="zh-CN" altLang="zh-CN" dirty="0" smtClean="0"/>
              <a:t>命令内置支持了同</a:t>
            </a:r>
            <a:r>
              <a:rPr lang="en-US" altLang="zh-CN" dirty="0" smtClean="0"/>
              <a:t> </a:t>
            </a:r>
            <a:r>
              <a:rPr lang="en-US" altLang="zh-CN" dirty="0" err="1" smtClean="0"/>
              <a:t>ssh</a:t>
            </a:r>
            <a:r>
              <a:rPr lang="en-US" altLang="zh-CN" dirty="0" smtClean="0"/>
              <a:t>-agent </a:t>
            </a:r>
            <a:r>
              <a:rPr lang="zh-CN" altLang="zh-CN" dirty="0" smtClean="0"/>
              <a:t>通信的机制</a:t>
            </a:r>
            <a:endParaRPr lang="en-US" altLang="zh-CN" dirty="0" smtClean="0"/>
          </a:p>
          <a:p>
            <a:pPr lvl="1"/>
            <a:r>
              <a:rPr lang="zh-CN" altLang="en-US" dirty="0" smtClean="0"/>
              <a:t>使得私钥保护口令只需要输入一次</a:t>
            </a:r>
          </a:p>
          <a:p>
            <a:r>
              <a:rPr lang="en-US" altLang="zh-CN" dirty="0" err="1" smtClean="0"/>
              <a:t>ssh</a:t>
            </a:r>
            <a:r>
              <a:rPr lang="en-US" altLang="zh-CN" dirty="0" smtClean="0"/>
              <a:t>-add</a:t>
            </a:r>
          </a:p>
          <a:p>
            <a:pPr lvl="1"/>
            <a:r>
              <a:rPr lang="zh-CN" altLang="en-US" dirty="0" smtClean="0"/>
              <a:t>用于向认证代理的</a:t>
            </a:r>
            <a:r>
              <a:rPr lang="zh-CN" altLang="zh-CN" dirty="0" smtClean="0"/>
              <a:t>高速缓</a:t>
            </a:r>
            <a:r>
              <a:rPr lang="zh-CN" altLang="en-US" dirty="0" smtClean="0"/>
              <a:t>存</a:t>
            </a:r>
            <a:r>
              <a:rPr lang="zh-CN" altLang="zh-CN" dirty="0" smtClean="0"/>
              <a:t>中添加</a:t>
            </a:r>
            <a:r>
              <a:rPr lang="zh-CN" altLang="en-US" dirty="0" smtClean="0"/>
              <a:t>私钥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extLst>
      <p:ext uri="{BB962C8B-B14F-4D97-AF65-F5344CB8AC3E}">
        <p14:creationId xmlns:p14="http://schemas.microsoft.com/office/powerpoint/2010/main" xmlns="" val="741740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OpenSSH</a:t>
            </a:r>
            <a:r>
              <a:rPr lang="zh-CN" altLang="zh-CN" dirty="0" smtClean="0"/>
              <a:t>的</a:t>
            </a:r>
            <a:r>
              <a:rPr lang="zh-CN" altLang="en-US" dirty="0" smtClean="0"/>
              <a:t>用户</a:t>
            </a:r>
            <a:r>
              <a:rPr lang="zh-CN" altLang="zh-CN" dirty="0" smtClean="0"/>
              <a:t>密钥管理</a:t>
            </a:r>
            <a:r>
              <a:rPr lang="en-US" altLang="zh-CN" dirty="0" smtClean="0"/>
              <a:t/>
            </a:r>
            <a:br>
              <a:rPr lang="en-US" altLang="zh-CN" dirty="0" smtClean="0"/>
            </a:br>
            <a:r>
              <a:rPr lang="en-US" altLang="zh-CN" dirty="0" smtClean="0"/>
              <a:t>——</a:t>
            </a:r>
            <a:r>
              <a:rPr lang="en-US" altLang="zh-CN" dirty="0" err="1" smtClean="0"/>
              <a:t>ssh</a:t>
            </a:r>
            <a:r>
              <a:rPr lang="en-US" altLang="zh-CN" dirty="0" smtClean="0"/>
              <a:t>-agent</a:t>
            </a:r>
            <a:r>
              <a:rPr lang="zh-CN" altLang="en-US" dirty="0" smtClean="0"/>
              <a:t>的运行方法</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Shell</a:t>
            </a:r>
            <a:r>
              <a:rPr lang="zh-CN" altLang="en-US" dirty="0" smtClean="0"/>
              <a:t>中运行</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eval</a:t>
            </a:r>
            <a:r>
              <a:rPr lang="en-US" altLang="zh-CN" b="1" dirty="0" smtClean="0">
                <a:solidFill>
                  <a:schemeClr val="accent6">
                    <a:lumMod val="75000"/>
                  </a:schemeClr>
                </a:solidFill>
              </a:rPr>
              <a:t> $(</a:t>
            </a:r>
            <a:r>
              <a:rPr lang="en-US" altLang="zh-CN" b="1" dirty="0" err="1" smtClean="0">
                <a:solidFill>
                  <a:schemeClr val="accent6">
                    <a:lumMod val="75000"/>
                  </a:schemeClr>
                </a:solidFill>
              </a:rPr>
              <a:t>ssh</a:t>
            </a:r>
            <a:r>
              <a:rPr lang="en-US" altLang="zh-CN" b="1" dirty="0" smtClean="0">
                <a:solidFill>
                  <a:schemeClr val="accent6">
                    <a:lumMod val="75000"/>
                  </a:schemeClr>
                </a:solidFill>
              </a:rPr>
              <a:t>-agent)</a:t>
            </a:r>
          </a:p>
          <a:p>
            <a:pPr lvl="1"/>
            <a:r>
              <a:rPr lang="zh-CN" altLang="en-US" dirty="0" smtClean="0"/>
              <a:t>或</a:t>
            </a:r>
            <a:endParaRPr lang="en-US" altLang="zh-CN" dirty="0" smtClean="0"/>
          </a:p>
          <a:p>
            <a:pPr lvl="1">
              <a:buNone/>
            </a:pPr>
            <a:r>
              <a:rPr lang="en-US" altLang="zh-CN" b="1" dirty="0" smtClean="0">
                <a:solidFill>
                  <a:schemeClr val="accent6">
                    <a:lumMod val="75000"/>
                  </a:schemeClr>
                </a:solidFill>
              </a:rPr>
              <a:t>$ </a:t>
            </a:r>
            <a:r>
              <a:rPr lang="en-US" altLang="zh-CN" b="1" dirty="0" err="1" smtClean="0">
                <a:solidFill>
                  <a:schemeClr val="accent6">
                    <a:lumMod val="75000"/>
                  </a:schemeClr>
                </a:solidFill>
              </a:rPr>
              <a:t>ssh</a:t>
            </a:r>
            <a:r>
              <a:rPr lang="en-US" altLang="zh-CN" b="1" dirty="0" smtClean="0">
                <a:solidFill>
                  <a:schemeClr val="accent6">
                    <a:lumMod val="75000"/>
                  </a:schemeClr>
                </a:solidFill>
              </a:rPr>
              <a:t>-agent bash</a:t>
            </a:r>
          </a:p>
          <a:p>
            <a:r>
              <a:rPr lang="zh-CN" altLang="en-US" dirty="0" smtClean="0"/>
              <a:t>在用户登录脚本中运行</a:t>
            </a:r>
            <a:endParaRPr lang="en-US" altLang="zh-CN" dirty="0" smtClean="0"/>
          </a:p>
          <a:p>
            <a:pPr lvl="1">
              <a:buNone/>
            </a:pPr>
            <a:r>
              <a:rPr lang="en-US" altLang="zh-CN" b="1" dirty="0" smtClean="0">
                <a:solidFill>
                  <a:schemeClr val="accent6">
                    <a:lumMod val="75000"/>
                  </a:schemeClr>
                </a:solidFill>
              </a:rPr>
              <a:t>$ vi ~/.</a:t>
            </a:r>
            <a:r>
              <a:rPr lang="en-US" altLang="zh-CN" b="1" dirty="0" err="1" smtClean="0">
                <a:solidFill>
                  <a:schemeClr val="accent6">
                    <a:lumMod val="75000"/>
                  </a:schemeClr>
                </a:solidFill>
              </a:rPr>
              <a:t>bash_profile</a:t>
            </a:r>
            <a:endParaRPr lang="en-US" altLang="zh-CN" b="1" dirty="0" smtClean="0">
              <a:solidFill>
                <a:schemeClr val="accent6">
                  <a:lumMod val="75000"/>
                </a:schemeClr>
              </a:solidFill>
            </a:endParaRPr>
          </a:p>
          <a:p>
            <a:pPr lvl="1"/>
            <a:r>
              <a:rPr lang="zh-CN" altLang="en-US" dirty="0" smtClean="0"/>
              <a:t>添加如下行</a:t>
            </a:r>
            <a:endParaRPr lang="en-US" altLang="zh-CN" dirty="0" smtClean="0"/>
          </a:p>
          <a:p>
            <a:pPr lvl="1">
              <a:buNone/>
            </a:pPr>
            <a:r>
              <a:rPr lang="en-US" altLang="zh-CN" b="1" dirty="0" err="1" smtClean="0">
                <a:solidFill>
                  <a:schemeClr val="accent6">
                    <a:lumMod val="75000"/>
                  </a:schemeClr>
                </a:solidFill>
              </a:rPr>
              <a:t>eval</a:t>
            </a:r>
            <a:r>
              <a:rPr lang="en-US" altLang="zh-CN" b="1" dirty="0" smtClean="0">
                <a:solidFill>
                  <a:schemeClr val="accent6">
                    <a:lumMod val="75000"/>
                  </a:schemeClr>
                </a:solidFill>
              </a:rPr>
              <a:t> $(</a:t>
            </a:r>
            <a:r>
              <a:rPr lang="en-US" altLang="zh-CN" b="1" dirty="0" err="1" smtClean="0">
                <a:solidFill>
                  <a:schemeClr val="accent6">
                    <a:lumMod val="75000"/>
                  </a:schemeClr>
                </a:solidFill>
              </a:rPr>
              <a:t>ssh</a:t>
            </a:r>
            <a:r>
              <a:rPr lang="en-US" altLang="zh-CN" b="1" dirty="0" smtClean="0">
                <a:solidFill>
                  <a:schemeClr val="accent6">
                    <a:lumMod val="75000"/>
                  </a:schemeClr>
                </a:solidFill>
              </a:rPr>
              <a:t>-agent)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Tree>
    <p:extLst>
      <p:ext uri="{BB962C8B-B14F-4D97-AF65-F5344CB8AC3E}">
        <p14:creationId xmlns:p14="http://schemas.microsoft.com/office/powerpoint/2010/main" xmlns="" val="19486998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7</a:t>
            </a:r>
            <a:r>
              <a:rPr lang="zh-CN" altLang="en-US" dirty="0" smtClean="0"/>
              <a:t>中的</a:t>
            </a:r>
            <a:r>
              <a:rPr lang="en-US" altLang="zh-CN" dirty="0" err="1" smtClean="0"/>
              <a:t>sshd</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sz="2400" dirty="0" smtClean="0"/>
              <a:t>软件包名：</a:t>
            </a:r>
            <a:r>
              <a:rPr lang="en-US" altLang="zh-CN" sz="2400" dirty="0" smtClean="0"/>
              <a:t> </a:t>
            </a:r>
            <a:r>
              <a:rPr lang="en-US" altLang="zh-CN" sz="2400" dirty="0" err="1" smtClean="0"/>
              <a:t>openssh</a:t>
            </a:r>
            <a:r>
              <a:rPr lang="en-US" altLang="zh-CN" sz="2400" dirty="0" smtClean="0"/>
              <a:t>-server</a:t>
            </a:r>
          </a:p>
          <a:p>
            <a:r>
              <a:rPr lang="zh-CN" altLang="en-US" sz="2400" dirty="0" smtClean="0"/>
              <a:t>服务类型：由</a:t>
            </a:r>
            <a:r>
              <a:rPr lang="en-US" altLang="zh-CN" sz="2400" dirty="0" err="1" smtClean="0"/>
              <a:t>Systemd</a:t>
            </a:r>
            <a:r>
              <a:rPr lang="zh-CN" altLang="en-US" sz="2400" dirty="0" smtClean="0"/>
              <a:t>启动的守护进程</a:t>
            </a:r>
          </a:p>
          <a:p>
            <a:r>
              <a:rPr lang="zh-CN" altLang="en-US" sz="2400" dirty="0" smtClean="0"/>
              <a:t>配置单元： </a:t>
            </a:r>
            <a:r>
              <a:rPr lang="en-US" altLang="zh-CN" sz="2400" dirty="0" smtClean="0"/>
              <a:t>/</a:t>
            </a:r>
            <a:r>
              <a:rPr lang="en-US" altLang="zh-CN" sz="2400" dirty="0" err="1" smtClean="0"/>
              <a:t>usr</a:t>
            </a:r>
            <a:r>
              <a:rPr lang="en-US" altLang="zh-CN" sz="2400" dirty="0" smtClean="0"/>
              <a:t>/lib/</a:t>
            </a:r>
            <a:r>
              <a:rPr lang="en-US" altLang="zh-CN" sz="2400" dirty="0" err="1" smtClean="0"/>
              <a:t>systemd</a:t>
            </a:r>
            <a:r>
              <a:rPr lang="en-US" altLang="zh-CN" sz="2400" dirty="0" smtClean="0"/>
              <a:t>/system/</a:t>
            </a:r>
            <a:r>
              <a:rPr lang="en-US" altLang="zh-CN" sz="2400" dirty="0" err="1" smtClean="0">
                <a:solidFill>
                  <a:srgbClr val="FF0000"/>
                </a:solidFill>
              </a:rPr>
              <a:t>sshd.service</a:t>
            </a:r>
            <a:endParaRPr lang="en-US" altLang="zh-CN" sz="2400" dirty="0" smtClean="0">
              <a:solidFill>
                <a:srgbClr val="FF0000"/>
              </a:solidFill>
            </a:endParaRPr>
          </a:p>
          <a:p>
            <a:r>
              <a:rPr lang="zh-CN" altLang="en-US" sz="2400" dirty="0" smtClean="0"/>
              <a:t>守护进程：</a:t>
            </a:r>
            <a:r>
              <a:rPr lang="en-US" altLang="zh-CN" sz="2400" dirty="0" smtClean="0"/>
              <a:t> /</a:t>
            </a:r>
            <a:r>
              <a:rPr lang="en-US" altLang="zh-CN" sz="2400" dirty="0" err="1" smtClean="0"/>
              <a:t>usr</a:t>
            </a:r>
            <a:r>
              <a:rPr lang="en-US" altLang="zh-CN" sz="2400" dirty="0" smtClean="0"/>
              <a:t>/</a:t>
            </a:r>
            <a:r>
              <a:rPr lang="en-US" altLang="zh-CN" sz="2400" dirty="0" err="1" smtClean="0"/>
              <a:t>sbin</a:t>
            </a:r>
            <a:r>
              <a:rPr lang="en-US" altLang="zh-CN" sz="2400" dirty="0" smtClean="0"/>
              <a:t>/</a:t>
            </a:r>
            <a:r>
              <a:rPr lang="en-US" altLang="zh-CN" sz="2400" dirty="0" err="1" smtClean="0">
                <a:solidFill>
                  <a:srgbClr val="FF0000"/>
                </a:solidFill>
              </a:rPr>
              <a:t>sshd</a:t>
            </a:r>
            <a:endParaRPr lang="en-US" altLang="zh-CN" sz="2400" dirty="0" smtClean="0"/>
          </a:p>
          <a:p>
            <a:r>
              <a:rPr lang="zh-CN" altLang="en-US" sz="2400" dirty="0" smtClean="0"/>
              <a:t>配置文件</a:t>
            </a:r>
            <a:endParaRPr lang="en-US" altLang="zh-CN" sz="2400" dirty="0" smtClean="0"/>
          </a:p>
          <a:p>
            <a:pPr lvl="1"/>
            <a:r>
              <a:rPr lang="en-US" altLang="zh-CN" sz="2400" dirty="0" smtClean="0"/>
              <a:t>/etc/</a:t>
            </a:r>
            <a:r>
              <a:rPr lang="en-US" altLang="zh-CN" sz="2400" dirty="0" err="1" smtClean="0"/>
              <a:t>ssh</a:t>
            </a:r>
            <a:r>
              <a:rPr lang="en-US" altLang="zh-CN" sz="2400" dirty="0" smtClean="0"/>
              <a:t>/</a:t>
            </a:r>
            <a:r>
              <a:rPr lang="en-US" altLang="zh-CN" sz="2400" dirty="0" err="1" smtClean="0">
                <a:solidFill>
                  <a:srgbClr val="FF0000"/>
                </a:solidFill>
              </a:rPr>
              <a:t>sshd_config</a:t>
            </a:r>
            <a:r>
              <a:rPr lang="en-US" altLang="zh-CN" sz="2400" dirty="0" smtClean="0">
                <a:solidFill>
                  <a:srgbClr val="FF0000"/>
                </a:solidFill>
              </a:rPr>
              <a:t> </a:t>
            </a:r>
          </a:p>
          <a:p>
            <a:pPr lvl="1"/>
            <a:r>
              <a:rPr lang="en-US" altLang="zh-CN" sz="2400" dirty="0" smtClean="0"/>
              <a:t>/etc/</a:t>
            </a:r>
            <a:r>
              <a:rPr lang="en-US" altLang="zh-CN" sz="2400" dirty="0" err="1" smtClean="0"/>
              <a:t>sysconfig</a:t>
            </a:r>
            <a:r>
              <a:rPr lang="en-US" altLang="zh-CN" sz="2400" dirty="0" smtClean="0"/>
              <a:t>/</a:t>
            </a:r>
            <a:r>
              <a:rPr lang="en-US" altLang="zh-CN" sz="2400" dirty="0" err="1" smtClean="0">
                <a:solidFill>
                  <a:srgbClr val="FF0000"/>
                </a:solidFill>
              </a:rPr>
              <a:t>sshd</a:t>
            </a:r>
            <a:endParaRPr lang="zh-CN" altLang="en-US" sz="2400" dirty="0" smtClean="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OpenSSH</a:t>
            </a:r>
            <a:r>
              <a:rPr lang="en-US" altLang="zh-CN" dirty="0" smtClean="0"/>
              <a:t> </a:t>
            </a:r>
            <a:r>
              <a:rPr lang="zh-CN" altLang="en-US" dirty="0" smtClean="0"/>
              <a:t>服务</a:t>
            </a:r>
            <a:endParaRPr lang="zh-CN" altLang="en-US" dirty="0"/>
          </a:p>
        </p:txBody>
      </p:sp>
      <p:sp>
        <p:nvSpPr>
          <p:cNvPr id="3" name="内容占位符 2"/>
          <p:cNvSpPr>
            <a:spLocks noGrp="1"/>
          </p:cNvSpPr>
          <p:nvPr>
            <p:ph idx="1"/>
          </p:nvPr>
        </p:nvSpPr>
        <p:spPr>
          <a:xfrm>
            <a:off x="457200" y="1124744"/>
            <a:ext cx="8229600" cy="5006181"/>
          </a:xfrm>
        </p:spPr>
        <p:txBody>
          <a:bodyPr/>
          <a:lstStyle/>
          <a:p>
            <a:pPr marL="342900" lvl="1" indent="-342900">
              <a:buClr>
                <a:schemeClr val="accent1"/>
              </a:buClr>
              <a:buSzPct val="65000"/>
              <a:buFont typeface="Wingdings" pitchFamily="2" charset="2"/>
              <a:buChar char="n"/>
            </a:pPr>
            <a:r>
              <a:rPr lang="zh-CN" altLang="zh-CN" sz="2800" dirty="0" smtClean="0"/>
              <a:t>安装</a:t>
            </a:r>
            <a:r>
              <a:rPr lang="en-US" altLang="zh-CN" sz="2800" dirty="0" smtClean="0"/>
              <a:t> </a:t>
            </a:r>
            <a:r>
              <a:rPr lang="en-US" altLang="zh-CN" sz="2800" dirty="0" err="1" smtClean="0"/>
              <a:t>OpenSSH</a:t>
            </a:r>
            <a:r>
              <a:rPr lang="en-US" altLang="zh-CN" sz="2800" dirty="0" smtClean="0"/>
              <a:t> </a:t>
            </a:r>
            <a:r>
              <a:rPr lang="zh-CN" altLang="en-US" sz="2800" dirty="0" smtClean="0"/>
              <a:t>服务</a:t>
            </a:r>
            <a:endParaRPr lang="en-US" altLang="zh-CN" sz="2800" dirty="0" smtClean="0"/>
          </a:p>
          <a:p>
            <a:pPr marL="695325" lvl="2" indent="-342900">
              <a:buNone/>
            </a:pPr>
            <a:r>
              <a:rPr lang="en-US" altLang="zh-CN" sz="2400" b="1" dirty="0" smtClean="0">
                <a:solidFill>
                  <a:schemeClr val="accent6">
                    <a:lumMod val="75000"/>
                  </a:schemeClr>
                </a:solidFill>
              </a:rPr>
              <a:t># yum install </a:t>
            </a:r>
            <a:r>
              <a:rPr lang="en-US" altLang="zh-CN" sz="2400" b="1" dirty="0" err="1" smtClean="0">
                <a:solidFill>
                  <a:schemeClr val="accent6">
                    <a:lumMod val="75000"/>
                  </a:schemeClr>
                </a:solidFill>
              </a:rPr>
              <a:t>openssh</a:t>
            </a:r>
            <a:r>
              <a:rPr lang="en-US" altLang="zh-CN" sz="2400" b="1" dirty="0" smtClean="0">
                <a:solidFill>
                  <a:schemeClr val="accent6">
                    <a:lumMod val="75000"/>
                  </a:schemeClr>
                </a:solidFill>
              </a:rPr>
              <a:t>-server</a:t>
            </a:r>
          </a:p>
          <a:p>
            <a:pPr marL="809625" lvl="2" indent="-457200"/>
            <a:r>
              <a:rPr lang="en-US" altLang="zh-CN" sz="2400" dirty="0" smtClean="0"/>
              <a:t>RHEL/</a:t>
            </a:r>
            <a:r>
              <a:rPr lang="en-US" altLang="zh-CN" sz="2400" dirty="0" err="1" smtClean="0"/>
              <a:t>CentOS</a:t>
            </a:r>
            <a:r>
              <a:rPr lang="en-US" altLang="zh-CN" sz="2400" dirty="0" smtClean="0"/>
              <a:t> </a:t>
            </a:r>
            <a:r>
              <a:rPr lang="zh-CN" altLang="zh-CN" sz="2400" dirty="0" smtClean="0"/>
              <a:t>默认安装了</a:t>
            </a:r>
            <a:r>
              <a:rPr lang="en-US" altLang="zh-CN" sz="2400" dirty="0" err="1" smtClean="0"/>
              <a:t>openssh</a:t>
            </a:r>
            <a:r>
              <a:rPr lang="en-US" altLang="zh-CN" sz="2400" dirty="0" smtClean="0"/>
              <a:t>-server</a:t>
            </a:r>
            <a:endParaRPr lang="en-US" altLang="zh-CN" sz="2400" b="1" dirty="0" smtClean="0">
              <a:solidFill>
                <a:schemeClr val="accent6">
                  <a:lumMod val="75000"/>
                </a:schemeClr>
              </a:solidFill>
            </a:endParaRPr>
          </a:p>
          <a:p>
            <a:pPr marL="342900" lvl="1" indent="-342900">
              <a:buClr>
                <a:schemeClr val="accent1"/>
              </a:buClr>
              <a:buSzPct val="65000"/>
              <a:buFont typeface="Wingdings" pitchFamily="2" charset="2"/>
              <a:buChar char="n"/>
            </a:pPr>
            <a:r>
              <a:rPr lang="zh-CN" altLang="en-US" sz="2800" dirty="0" smtClean="0"/>
              <a:t>配置文件是 </a:t>
            </a:r>
            <a:r>
              <a:rPr lang="en-US" altLang="zh-CN" sz="2800" b="1" dirty="0" smtClean="0">
                <a:solidFill>
                  <a:srgbClr val="002060"/>
                </a:solidFill>
              </a:rPr>
              <a:t>/etc/</a:t>
            </a:r>
            <a:r>
              <a:rPr lang="en-US" altLang="zh-CN" sz="2800" b="1" dirty="0" err="1" smtClean="0">
                <a:solidFill>
                  <a:srgbClr val="002060"/>
                </a:solidFill>
              </a:rPr>
              <a:t>ssh</a:t>
            </a:r>
            <a:r>
              <a:rPr lang="en-US" altLang="zh-CN" sz="2800" b="1" dirty="0" smtClean="0">
                <a:solidFill>
                  <a:srgbClr val="002060"/>
                </a:solidFill>
              </a:rPr>
              <a:t>/</a:t>
            </a:r>
            <a:r>
              <a:rPr lang="en-US" altLang="zh-CN" sz="2800" b="1" dirty="0" err="1" smtClean="0">
                <a:solidFill>
                  <a:srgbClr val="002060"/>
                </a:solidFill>
              </a:rPr>
              <a:t>sshd_config</a:t>
            </a:r>
            <a:endParaRPr lang="en-US" altLang="zh-CN" sz="2800" b="1" dirty="0" smtClean="0">
              <a:solidFill>
                <a:srgbClr val="002060"/>
              </a:solidFill>
            </a:endParaRPr>
          </a:p>
          <a:p>
            <a:pPr marL="695325" lvl="2" indent="-342900"/>
            <a:r>
              <a:rPr lang="zh-CN" altLang="zh-CN" sz="2400" dirty="0" smtClean="0"/>
              <a:t>一般情况下无需修改，默认的配置即可工作良好</a:t>
            </a:r>
            <a:endParaRPr lang="en-US" altLang="zh-CN" sz="2400" dirty="0" smtClean="0"/>
          </a:p>
          <a:p>
            <a:pPr marL="695325" lvl="2" indent="-342900"/>
            <a:r>
              <a:rPr lang="zh-CN" altLang="en-US" sz="2400" dirty="0" smtClean="0"/>
              <a:t>配置文件中的语句说明参见</a:t>
            </a:r>
            <a:endParaRPr lang="en-US" altLang="zh-CN" sz="2400" dirty="0" smtClean="0"/>
          </a:p>
          <a:p>
            <a:pPr marL="1012825" lvl="3" indent="-342900"/>
            <a:r>
              <a:rPr lang="en-US" altLang="zh-CN" dirty="0" smtClean="0">
                <a:hlinkClick r:id="rId2" tooltip="http://lamp.linux.gov.cn/OpenSSH/sshd_config.html"/>
              </a:rPr>
              <a:t>http://lamp.linux.gov.cn/OpenSSH/sshd_config.html</a:t>
            </a:r>
            <a:r>
              <a:rPr lang="en-US" altLang="zh-CN" dirty="0" smtClean="0"/>
              <a:t> </a:t>
            </a:r>
          </a:p>
          <a:p>
            <a:r>
              <a:rPr lang="en-US" altLang="zh-CN" dirty="0" smtClean="0"/>
              <a:t>SSH </a:t>
            </a:r>
            <a:r>
              <a:rPr lang="zh-CN" altLang="en-US" dirty="0" smtClean="0"/>
              <a:t>服务安全</a:t>
            </a:r>
            <a:endParaRPr lang="en-US" altLang="zh-CN" dirty="0" smtClean="0"/>
          </a:p>
          <a:p>
            <a:pPr lvl="1"/>
            <a:r>
              <a:rPr lang="zh-CN" altLang="en-US" dirty="0" smtClean="0"/>
              <a:t>使用 </a:t>
            </a:r>
            <a:r>
              <a:rPr lang="en-US" altLang="zh-CN" sz="2800" kern="1200" dirty="0" err="1" smtClean="0"/>
              <a:t>DenyHosts</a:t>
            </a:r>
            <a:r>
              <a:rPr lang="en-US" altLang="zh-CN" dirty="0" smtClean="0"/>
              <a:t> / fail2ban </a:t>
            </a:r>
            <a:r>
              <a:rPr lang="zh-CN" altLang="en-US" dirty="0" smtClean="0"/>
              <a:t>实现访问控制</a:t>
            </a:r>
            <a:endParaRPr lang="en-US" altLang="zh-CN" dirty="0" smtClean="0"/>
          </a:p>
          <a:p>
            <a:pPr lvl="1"/>
            <a:r>
              <a:rPr lang="zh-CN" altLang="en-US" dirty="0" smtClean="0"/>
              <a:t>使用 </a:t>
            </a:r>
            <a:r>
              <a:rPr lang="en-US" altLang="zh-CN" dirty="0" err="1" smtClean="0"/>
              <a:t>pam_access</a:t>
            </a:r>
            <a:r>
              <a:rPr lang="en-US" altLang="zh-CN" dirty="0" smtClean="0"/>
              <a:t> </a:t>
            </a:r>
            <a:r>
              <a:rPr lang="zh-CN" altLang="en-US" dirty="0" smtClean="0"/>
              <a:t>模块实现口令认证的访问控制</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extLst>
      <p:ext uri="{BB962C8B-B14F-4D97-AF65-F5344CB8AC3E}">
        <p14:creationId xmlns:p14="http://schemas.microsoft.com/office/powerpoint/2010/main" xmlns="" val="23388405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OpenSSH</a:t>
            </a:r>
            <a:r>
              <a:rPr lang="zh-CN" altLang="en-US" dirty="0" smtClean="0"/>
              <a:t>服务配置</a:t>
            </a:r>
            <a:endParaRPr lang="zh-CN" altLang="en-US" dirty="0"/>
          </a:p>
        </p:txBody>
      </p:sp>
      <p:sp>
        <p:nvSpPr>
          <p:cNvPr id="3" name="内容占位符 2"/>
          <p:cNvSpPr>
            <a:spLocks noGrp="1"/>
          </p:cNvSpPr>
          <p:nvPr>
            <p:ph idx="1"/>
          </p:nvPr>
        </p:nvSpPr>
        <p:spPr/>
        <p:txBody>
          <a:bodyPr/>
          <a:lstStyle/>
          <a:p>
            <a:r>
              <a:rPr lang="zh-CN" altLang="en-US" dirty="0" smtClean="0"/>
              <a:t>用户访问控制</a:t>
            </a:r>
            <a:endParaRPr lang="en-US" altLang="zh-CN" dirty="0" smtClean="0"/>
          </a:p>
          <a:p>
            <a:pPr lvl="1"/>
            <a:r>
              <a:rPr lang="en-US" altLang="zh-CN" dirty="0" err="1" smtClean="0"/>
              <a:t>AllowUsers</a:t>
            </a:r>
            <a:r>
              <a:rPr lang="en-US" altLang="zh-CN" dirty="0" smtClean="0"/>
              <a:t>/</a:t>
            </a:r>
            <a:r>
              <a:rPr lang="en-US" altLang="zh-CN" dirty="0" err="1" smtClean="0"/>
              <a:t>AllowGroups</a:t>
            </a:r>
            <a:endParaRPr lang="en-US" altLang="zh-CN" dirty="0" smtClean="0"/>
          </a:p>
          <a:p>
            <a:pPr lvl="1"/>
            <a:r>
              <a:rPr lang="en-US" altLang="zh-CN" dirty="0" err="1" smtClean="0"/>
              <a:t>DenyUsers</a:t>
            </a:r>
            <a:r>
              <a:rPr lang="en-US" altLang="zh-CN" dirty="0" smtClean="0"/>
              <a:t>/</a:t>
            </a:r>
            <a:r>
              <a:rPr lang="en-US" altLang="zh-CN" dirty="0" err="1" smtClean="0"/>
              <a:t>DenyGroups</a:t>
            </a:r>
            <a:endParaRPr lang="en-US" altLang="zh-CN" dirty="0" smtClean="0"/>
          </a:p>
          <a:p>
            <a:pPr lvl="1"/>
            <a:r>
              <a:rPr lang="en-US" altLang="zh-CN" dirty="0" err="1" smtClean="0"/>
              <a:t>PermitRootLogin</a:t>
            </a:r>
            <a:endParaRPr lang="en-US" altLang="zh-CN" dirty="0" smtClean="0"/>
          </a:p>
          <a:p>
            <a:r>
              <a:rPr lang="zh-CN" altLang="en-US" dirty="0" smtClean="0"/>
              <a:t>认证方式</a:t>
            </a:r>
            <a:r>
              <a:rPr lang="en-US" altLang="zh-CN" dirty="0" smtClean="0"/>
              <a:t> (Password or/and Keys)</a:t>
            </a:r>
          </a:p>
          <a:p>
            <a:pPr lvl="1"/>
            <a:r>
              <a:rPr lang="en-US" altLang="zh-CN" dirty="0" err="1" smtClean="0"/>
              <a:t>PasswordAuthentication</a:t>
            </a:r>
            <a:endParaRPr lang="en-US" altLang="zh-CN" dirty="0" smtClean="0"/>
          </a:p>
          <a:p>
            <a:r>
              <a:rPr lang="en-US" altLang="zh-CN" dirty="0" err="1" smtClean="0"/>
              <a:t>StrictModes</a:t>
            </a:r>
            <a:endParaRPr lang="en-US" altLang="zh-CN" dirty="0" smtClean="0"/>
          </a:p>
          <a:p>
            <a:pPr lvl="1"/>
            <a:r>
              <a:rPr lang="en-US" altLang="zh-CN" dirty="0" smtClean="0"/>
              <a:t>If a user's SSH configuration files or home directory are world-writable, deny access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Tree>
    <p:extLst>
      <p:ext uri="{BB962C8B-B14F-4D97-AF65-F5344CB8AC3E}">
        <p14:creationId xmlns:p14="http://schemas.microsoft.com/office/powerpoint/2010/main" xmlns="" val="23273717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 </a:t>
            </a:r>
            <a:r>
              <a:rPr lang="en-US" altLang="zh-CN" sz="4400" dirty="0" smtClean="0"/>
              <a:t>/etc/</a:t>
            </a:r>
            <a:r>
              <a:rPr lang="en-US" altLang="zh-CN" sz="4400" dirty="0" err="1" smtClean="0"/>
              <a:t>ssh</a:t>
            </a:r>
            <a:r>
              <a:rPr lang="en-US" altLang="zh-CN" sz="4400" dirty="0" smtClean="0"/>
              <a:t>/</a:t>
            </a:r>
            <a:r>
              <a:rPr lang="en-US" altLang="zh-CN" sz="4400" dirty="0" err="1" smtClean="0"/>
              <a:t>sshd_config</a:t>
            </a:r>
            <a:r>
              <a:rPr lang="en-US" altLang="zh-CN" sz="4400" dirty="0" smtClean="0"/>
              <a:t/>
            </a:r>
            <a:br>
              <a:rPr lang="en-US" altLang="zh-CN" sz="4400" dirty="0" smtClean="0"/>
            </a:br>
            <a:r>
              <a:rPr lang="en-US" altLang="zh-CN" sz="4400" dirty="0" smtClean="0"/>
              <a:t>——</a:t>
            </a:r>
            <a:r>
              <a:rPr lang="en-US" altLang="zh-CN" dirty="0" err="1" smtClean="0"/>
              <a:t>OpenSSH</a:t>
            </a:r>
            <a:r>
              <a:rPr lang="en-US" altLang="zh-CN" dirty="0" smtClean="0"/>
              <a:t> </a:t>
            </a:r>
            <a:r>
              <a:rPr lang="zh-CN" altLang="en-US" dirty="0" smtClean="0"/>
              <a:t>服务的安全配置</a:t>
            </a:r>
            <a:r>
              <a:rPr lang="en-US" altLang="zh-CN" dirty="0" smtClean="0"/>
              <a:t>1</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en-US" dirty="0" smtClean="0"/>
              <a:t>仅使用</a:t>
            </a:r>
            <a:r>
              <a:rPr lang="en-US" altLang="zh-CN" dirty="0" smtClean="0"/>
              <a:t>SSH</a:t>
            </a:r>
            <a:r>
              <a:rPr lang="zh-CN" altLang="en-US" dirty="0" smtClean="0"/>
              <a:t>版本</a:t>
            </a:r>
            <a:r>
              <a:rPr lang="en-US" altLang="zh-CN" dirty="0" smtClean="0"/>
              <a:t>2</a:t>
            </a:r>
            <a:r>
              <a:rPr lang="zh-CN" altLang="en-US" dirty="0" smtClean="0"/>
              <a:t>协议</a:t>
            </a:r>
          </a:p>
          <a:p>
            <a:pPr lvl="1"/>
            <a:r>
              <a:rPr lang="en-US" altLang="zh-CN" b="1" dirty="0" smtClean="0">
                <a:solidFill>
                  <a:srgbClr val="002060"/>
                </a:solidFill>
              </a:rPr>
              <a:t>Protocol 2</a:t>
            </a:r>
          </a:p>
          <a:p>
            <a:r>
              <a:rPr lang="zh-CN" altLang="en-US" dirty="0" smtClean="0"/>
              <a:t>限制服务监听</a:t>
            </a:r>
            <a:r>
              <a:rPr lang="en-US" altLang="zh-CN" dirty="0" smtClean="0"/>
              <a:t>IP</a:t>
            </a:r>
            <a:r>
              <a:rPr lang="zh-CN" altLang="en-US" dirty="0" smtClean="0"/>
              <a:t>地址和端口（请根据需要修改）</a:t>
            </a:r>
          </a:p>
          <a:p>
            <a:pPr lvl="1"/>
            <a:r>
              <a:rPr lang="en-US" altLang="zh-CN" b="1" dirty="0" err="1" smtClean="0">
                <a:solidFill>
                  <a:srgbClr val="002060"/>
                </a:solidFill>
              </a:rPr>
              <a:t>ListenAddress</a:t>
            </a:r>
            <a:r>
              <a:rPr lang="en-US" altLang="zh-CN" b="1" dirty="0" smtClean="0">
                <a:solidFill>
                  <a:srgbClr val="002060"/>
                </a:solidFill>
              </a:rPr>
              <a:t> 192.168.0.222:22</a:t>
            </a:r>
          </a:p>
          <a:p>
            <a:pPr lvl="1"/>
            <a:r>
              <a:rPr lang="en-US" altLang="zh-CN" b="1" dirty="0" err="1" smtClean="0">
                <a:solidFill>
                  <a:srgbClr val="002060"/>
                </a:solidFill>
              </a:rPr>
              <a:t>ListenAddress</a:t>
            </a:r>
            <a:r>
              <a:rPr lang="en-US" altLang="zh-CN" b="1" dirty="0" smtClean="0">
                <a:solidFill>
                  <a:srgbClr val="002060"/>
                </a:solidFill>
              </a:rPr>
              <a:t> 202.55.66.77:2222</a:t>
            </a:r>
          </a:p>
          <a:p>
            <a:r>
              <a:rPr lang="zh-CN" altLang="en-US" dirty="0" smtClean="0"/>
              <a:t>限制用户访问（请根据需要修改）</a:t>
            </a:r>
          </a:p>
          <a:p>
            <a:pPr lvl="1"/>
            <a:r>
              <a:rPr lang="en-US" altLang="zh-CN" b="1" dirty="0" err="1" smtClean="0">
                <a:solidFill>
                  <a:srgbClr val="002060"/>
                </a:solidFill>
              </a:rPr>
              <a:t>DenyUsers</a:t>
            </a:r>
            <a:r>
              <a:rPr lang="en-US" altLang="zh-CN" b="1" dirty="0" smtClean="0">
                <a:solidFill>
                  <a:srgbClr val="002060"/>
                </a:solidFill>
              </a:rPr>
              <a:t>   user1 user2 </a:t>
            </a:r>
            <a:r>
              <a:rPr lang="en-US" altLang="zh-CN" b="1" dirty="0" err="1" smtClean="0">
                <a:solidFill>
                  <a:srgbClr val="002060"/>
                </a:solidFill>
              </a:rPr>
              <a:t>foo</a:t>
            </a:r>
            <a:endParaRPr lang="en-US" altLang="zh-CN" b="1" dirty="0" smtClean="0">
              <a:solidFill>
                <a:srgbClr val="002060"/>
              </a:solidFill>
            </a:endParaRPr>
          </a:p>
          <a:p>
            <a:pPr lvl="1"/>
            <a:r>
              <a:rPr lang="en-US" altLang="zh-CN" b="1" dirty="0" err="1" smtClean="0">
                <a:solidFill>
                  <a:srgbClr val="002060"/>
                </a:solidFill>
              </a:rPr>
              <a:t>AllowUsers</a:t>
            </a:r>
            <a:r>
              <a:rPr lang="en-US" altLang="zh-CN" b="1" dirty="0" smtClean="0">
                <a:solidFill>
                  <a:srgbClr val="002060"/>
                </a:solidFill>
              </a:rPr>
              <a:t>  root </a:t>
            </a:r>
            <a:r>
              <a:rPr lang="en-US" altLang="zh-CN" b="1" dirty="0" err="1" smtClean="0">
                <a:solidFill>
                  <a:srgbClr val="002060"/>
                </a:solidFill>
              </a:rPr>
              <a:t>osmond</a:t>
            </a:r>
            <a:r>
              <a:rPr lang="en-US" altLang="zh-CN" b="1" dirty="0" smtClean="0">
                <a:solidFill>
                  <a:srgbClr val="002060"/>
                </a:solidFill>
              </a:rPr>
              <a:t> </a:t>
            </a:r>
            <a:r>
              <a:rPr lang="en-US" altLang="zh-CN" b="1" dirty="0" err="1" smtClean="0">
                <a:solidFill>
                  <a:srgbClr val="002060"/>
                </a:solidFill>
              </a:rPr>
              <a:t>vivek</a:t>
            </a:r>
            <a:endParaRPr lang="zh-CN" altLang="en-US" b="1"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extLst>
      <p:ext uri="{BB962C8B-B14F-4D97-AF65-F5344CB8AC3E}">
        <p14:creationId xmlns:p14="http://schemas.microsoft.com/office/powerpoint/2010/main" xmlns="" val="605471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systemctl</a:t>
            </a:r>
            <a:r>
              <a:rPr lang="zh-CN" altLang="zh-CN" dirty="0"/>
              <a:t>管理服务</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在启动系统时启用名为</a:t>
            </a:r>
            <a:r>
              <a:rPr lang="en-US" altLang="zh-CN" dirty="0" err="1"/>
              <a:t>ServiceName</a:t>
            </a:r>
            <a:r>
              <a:rPr lang="zh-CN" altLang="en-US" dirty="0"/>
              <a:t>的服务</a:t>
            </a:r>
          </a:p>
          <a:p>
            <a:pPr lvl="1"/>
            <a:r>
              <a:rPr lang="en-US" altLang="zh-CN" b="1" dirty="0" err="1"/>
              <a:t>systemctl</a:t>
            </a:r>
            <a:r>
              <a:rPr lang="en-US" altLang="zh-CN" b="1" dirty="0"/>
              <a:t> enable </a:t>
            </a:r>
            <a:r>
              <a:rPr lang="en-US" altLang="zh-CN" dirty="0"/>
              <a:t>&lt;</a:t>
            </a:r>
            <a:r>
              <a:rPr lang="en-US" altLang="zh-CN" dirty="0" err="1"/>
              <a:t>ServiceName</a:t>
            </a:r>
            <a:r>
              <a:rPr lang="en-US" altLang="zh-CN" dirty="0"/>
              <a:t>&gt;</a:t>
            </a:r>
          </a:p>
          <a:p>
            <a:r>
              <a:rPr lang="zh-CN" altLang="en-US" dirty="0"/>
              <a:t>在启动系统时停用名为</a:t>
            </a:r>
            <a:r>
              <a:rPr lang="en-US" altLang="zh-CN" dirty="0" err="1"/>
              <a:t>ServiceName</a:t>
            </a:r>
            <a:r>
              <a:rPr lang="zh-CN" altLang="en-US" dirty="0"/>
              <a:t>的服务</a:t>
            </a:r>
          </a:p>
          <a:p>
            <a:pPr lvl="1"/>
            <a:r>
              <a:rPr lang="en-US" altLang="zh-CN" b="1" dirty="0" err="1"/>
              <a:t>systemctl</a:t>
            </a:r>
            <a:r>
              <a:rPr lang="en-US" altLang="zh-CN" b="1" dirty="0"/>
              <a:t> disable </a:t>
            </a:r>
            <a:r>
              <a:rPr lang="en-US" altLang="zh-CN" dirty="0"/>
              <a:t>&lt;</a:t>
            </a:r>
            <a:r>
              <a:rPr lang="en-US" altLang="zh-CN" dirty="0" err="1"/>
              <a:t>ServiceName</a:t>
            </a:r>
            <a:r>
              <a:rPr lang="en-US" altLang="zh-CN" dirty="0"/>
              <a:t>&gt;</a:t>
            </a:r>
          </a:p>
          <a:p>
            <a:r>
              <a:rPr lang="zh-CN" altLang="en-US" dirty="0"/>
              <a:t>查看名为</a:t>
            </a:r>
            <a:r>
              <a:rPr lang="en-US" altLang="zh-CN" dirty="0" err="1"/>
              <a:t>ServiceName</a:t>
            </a:r>
            <a:r>
              <a:rPr lang="zh-CN" altLang="en-US" dirty="0"/>
              <a:t>的服务是否在启动系统时启用</a:t>
            </a:r>
          </a:p>
          <a:p>
            <a:pPr lvl="1"/>
            <a:r>
              <a:rPr lang="en-US" altLang="zh-CN" b="1" dirty="0" err="1"/>
              <a:t>systemctl</a:t>
            </a:r>
            <a:r>
              <a:rPr lang="en-US" altLang="zh-CN" b="1" dirty="0"/>
              <a:t> is-enabled </a:t>
            </a:r>
            <a:r>
              <a:rPr lang="en-US" altLang="zh-CN" dirty="0"/>
              <a:t>&lt;</a:t>
            </a:r>
            <a:r>
              <a:rPr lang="en-US" altLang="zh-CN" dirty="0" err="1"/>
              <a:t>ServiceName</a:t>
            </a:r>
            <a:r>
              <a:rPr lang="en-US" altLang="zh-CN" dirty="0"/>
              <a:t>&gt;</a:t>
            </a:r>
          </a:p>
          <a:p>
            <a:r>
              <a:rPr lang="zh-CN" altLang="en-US" dirty="0"/>
              <a:t>查看所有服务是否在启动系统时启用</a:t>
            </a:r>
          </a:p>
          <a:p>
            <a:pPr lvl="1"/>
            <a:r>
              <a:rPr lang="en-US" altLang="zh-CN" b="1" dirty="0" err="1"/>
              <a:t>systemctl</a:t>
            </a:r>
            <a:r>
              <a:rPr lang="en-US" altLang="zh-CN" b="1" dirty="0"/>
              <a:t> list-unit-files -t service</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extLst>
      <p:ext uri="{BB962C8B-B14F-4D97-AF65-F5344CB8AC3E}">
        <p14:creationId xmlns:p14="http://schemas.microsoft.com/office/powerpoint/2010/main" xmlns="" val="34259142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 </a:t>
            </a:r>
            <a:r>
              <a:rPr lang="en-US" altLang="zh-CN" sz="4000" dirty="0" smtClean="0"/>
              <a:t>/etc/</a:t>
            </a:r>
            <a:r>
              <a:rPr lang="en-US" altLang="zh-CN" sz="4000" dirty="0" err="1" smtClean="0"/>
              <a:t>ssh</a:t>
            </a:r>
            <a:r>
              <a:rPr lang="en-US" altLang="zh-CN" sz="4000" dirty="0" smtClean="0"/>
              <a:t>/</a:t>
            </a:r>
            <a:r>
              <a:rPr lang="en-US" altLang="zh-CN" sz="4000" dirty="0" err="1" smtClean="0"/>
              <a:t>sshd_config</a:t>
            </a:r>
            <a:r>
              <a:rPr lang="en-US" altLang="zh-CN" sz="4000" dirty="0" smtClean="0"/>
              <a:t/>
            </a:r>
            <a:br>
              <a:rPr lang="en-US" altLang="zh-CN" sz="4000" dirty="0" smtClean="0"/>
            </a:br>
            <a:r>
              <a:rPr lang="en-US" altLang="zh-CN" sz="4000" dirty="0" smtClean="0"/>
              <a:t>——</a:t>
            </a:r>
            <a:r>
              <a:rPr lang="en-US" altLang="zh-CN" dirty="0" err="1" smtClean="0"/>
              <a:t>OpenSSH</a:t>
            </a:r>
            <a:r>
              <a:rPr lang="en-US" altLang="zh-CN" dirty="0" smtClean="0"/>
              <a:t> </a:t>
            </a:r>
            <a:r>
              <a:rPr lang="zh-CN" altLang="en-US" dirty="0" smtClean="0"/>
              <a:t>服务的安全配置</a:t>
            </a:r>
            <a:r>
              <a:rPr lang="en-US" altLang="zh-CN" dirty="0" smtClean="0"/>
              <a:t>2</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dirty="0" smtClean="0"/>
              <a:t>禁止</a:t>
            </a:r>
            <a:r>
              <a:rPr lang="en-US" altLang="zh-CN" dirty="0" smtClean="0"/>
              <a:t>root</a:t>
            </a:r>
            <a:r>
              <a:rPr lang="zh-CN" altLang="en-US" dirty="0" smtClean="0"/>
              <a:t>登录（需配置</a:t>
            </a:r>
            <a:r>
              <a:rPr lang="en-US" altLang="zh-CN" dirty="0" err="1" smtClean="0"/>
              <a:t>sudo</a:t>
            </a:r>
            <a:r>
              <a:rPr lang="zh-CN" altLang="en-US" dirty="0" smtClean="0"/>
              <a:t>）</a:t>
            </a:r>
            <a:endParaRPr lang="en-US" altLang="zh-CN" dirty="0" smtClean="0"/>
          </a:p>
          <a:p>
            <a:pPr lvl="1"/>
            <a:r>
              <a:rPr lang="en-US" altLang="zh-CN" b="1" dirty="0" err="1" smtClean="0">
                <a:solidFill>
                  <a:srgbClr val="002060"/>
                </a:solidFill>
              </a:rPr>
              <a:t>PermitRootLogin</a:t>
            </a:r>
            <a:r>
              <a:rPr lang="en-US" altLang="zh-CN" b="1" dirty="0" smtClean="0">
                <a:solidFill>
                  <a:srgbClr val="002060"/>
                </a:solidFill>
              </a:rPr>
              <a:t>  no</a:t>
            </a:r>
          </a:p>
          <a:p>
            <a:r>
              <a:rPr lang="zh-CN" altLang="en-US" dirty="0" smtClean="0"/>
              <a:t>仅允许</a:t>
            </a:r>
            <a:r>
              <a:rPr lang="en-US" altLang="zh-CN" dirty="0" smtClean="0"/>
              <a:t>root</a:t>
            </a:r>
            <a:r>
              <a:rPr lang="zh-CN" altLang="en-US" dirty="0" smtClean="0"/>
              <a:t>用户仅通过密钥认证登录</a:t>
            </a:r>
            <a:endParaRPr lang="en-US" altLang="zh-CN" dirty="0" smtClean="0"/>
          </a:p>
          <a:p>
            <a:pPr lvl="1"/>
            <a:r>
              <a:rPr lang="en-US" altLang="zh-CN" b="1" dirty="0" err="1" smtClean="0">
                <a:solidFill>
                  <a:srgbClr val="002060"/>
                </a:solidFill>
              </a:rPr>
              <a:t>PermitRootLogin</a:t>
            </a:r>
            <a:r>
              <a:rPr lang="en-US" altLang="zh-CN" b="1" dirty="0" smtClean="0">
                <a:solidFill>
                  <a:srgbClr val="002060"/>
                </a:solidFill>
              </a:rPr>
              <a:t>  without-password</a:t>
            </a:r>
          </a:p>
          <a:p>
            <a:r>
              <a:rPr lang="zh-CN" altLang="en-US" dirty="0" smtClean="0"/>
              <a:t>设置所有用户仅能通过密钥认证登录</a:t>
            </a:r>
            <a:endParaRPr lang="en-US" altLang="zh-CN" dirty="0" smtClean="0"/>
          </a:p>
          <a:p>
            <a:pPr lvl="1"/>
            <a:r>
              <a:rPr lang="en-US" altLang="zh-CN" b="1" dirty="0" err="1" smtClean="0">
                <a:solidFill>
                  <a:srgbClr val="002060"/>
                </a:solidFill>
              </a:rPr>
              <a:t>PasswordAuthentication</a:t>
            </a:r>
            <a:r>
              <a:rPr lang="en-US" altLang="zh-CN" b="1" dirty="0" smtClean="0">
                <a:solidFill>
                  <a:srgbClr val="002060"/>
                </a:solidFill>
              </a:rPr>
              <a:t>  no</a:t>
            </a:r>
          </a:p>
          <a:p>
            <a:r>
              <a:rPr lang="zh-CN" altLang="en-US" dirty="0" smtClean="0"/>
              <a:t>启用</a:t>
            </a:r>
            <a:r>
              <a:rPr lang="en-US" altLang="zh-CN" dirty="0" smtClean="0"/>
              <a:t>PAM</a:t>
            </a:r>
            <a:r>
              <a:rPr lang="zh-CN" altLang="en-US" dirty="0" smtClean="0"/>
              <a:t>用户认证</a:t>
            </a:r>
            <a:endParaRPr lang="en-US" altLang="zh-CN" dirty="0" smtClean="0"/>
          </a:p>
          <a:p>
            <a:pPr lvl="1"/>
            <a:r>
              <a:rPr lang="en-US" altLang="zh-CN" b="1" dirty="0" err="1" smtClean="0">
                <a:solidFill>
                  <a:srgbClr val="002060"/>
                </a:solidFill>
              </a:rPr>
              <a:t>UsePAM</a:t>
            </a:r>
            <a:r>
              <a:rPr lang="en-US" altLang="zh-CN" b="1" dirty="0" smtClean="0">
                <a:solidFill>
                  <a:srgbClr val="002060"/>
                </a:solidFill>
              </a:rPr>
              <a:t> yes</a:t>
            </a:r>
            <a:endParaRPr lang="zh-CN" altLang="en-US"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extLst>
      <p:ext uri="{BB962C8B-B14F-4D97-AF65-F5344CB8AC3E}">
        <p14:creationId xmlns:p14="http://schemas.microsoft.com/office/powerpoint/2010/main" xmlns="" val="40246816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 </a:t>
            </a:r>
            <a:r>
              <a:rPr lang="en-US" altLang="zh-CN" sz="4000" dirty="0" smtClean="0"/>
              <a:t>/etc/</a:t>
            </a:r>
            <a:r>
              <a:rPr lang="en-US" altLang="zh-CN" sz="4000" dirty="0" err="1" smtClean="0"/>
              <a:t>ssh</a:t>
            </a:r>
            <a:r>
              <a:rPr lang="en-US" altLang="zh-CN" sz="4000" dirty="0" smtClean="0"/>
              <a:t>/</a:t>
            </a:r>
            <a:r>
              <a:rPr lang="en-US" altLang="zh-CN" sz="4000" dirty="0" err="1" smtClean="0"/>
              <a:t>sshd_config</a:t>
            </a:r>
            <a:r>
              <a:rPr lang="en-US" altLang="zh-CN" sz="4000" dirty="0" smtClean="0"/>
              <a:t/>
            </a:r>
            <a:br>
              <a:rPr lang="en-US" altLang="zh-CN" sz="4000" dirty="0" smtClean="0"/>
            </a:br>
            <a:r>
              <a:rPr lang="en-US" altLang="zh-CN" sz="4000" dirty="0" smtClean="0"/>
              <a:t>——</a:t>
            </a:r>
            <a:r>
              <a:rPr lang="en-US" altLang="zh-CN" dirty="0" err="1" smtClean="0"/>
              <a:t>OpenSSH</a:t>
            </a:r>
            <a:r>
              <a:rPr lang="en-US" altLang="zh-CN" dirty="0" smtClean="0"/>
              <a:t> </a:t>
            </a:r>
            <a:r>
              <a:rPr lang="zh-CN" altLang="en-US" dirty="0" smtClean="0"/>
              <a:t>服务的安全配置</a:t>
            </a:r>
            <a:r>
              <a:rPr lang="en-US" altLang="zh-CN" dirty="0" smtClean="0"/>
              <a:t>3</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en-US" dirty="0" smtClean="0"/>
              <a:t>禁止模拟已被视为废弃的</a:t>
            </a:r>
            <a:r>
              <a:rPr lang="en-US" altLang="zh-CN" dirty="0" err="1" smtClean="0"/>
              <a:t>rsh</a:t>
            </a:r>
            <a:r>
              <a:rPr lang="zh-CN" altLang="en-US" dirty="0" smtClean="0"/>
              <a:t>的认证方式</a:t>
            </a:r>
            <a:endParaRPr lang="en-US" altLang="zh-CN" dirty="0" smtClean="0"/>
          </a:p>
          <a:p>
            <a:pPr lvl="1"/>
            <a:r>
              <a:rPr lang="zh-CN" altLang="en-US" dirty="0" smtClean="0"/>
              <a:t>即不读取文件 </a:t>
            </a:r>
            <a:r>
              <a:rPr lang="en-US" altLang="zh-CN" dirty="0" smtClean="0"/>
              <a:t>~/.</a:t>
            </a:r>
            <a:r>
              <a:rPr lang="en-US" altLang="zh-CN" dirty="0" err="1" smtClean="0"/>
              <a:t>rhosts</a:t>
            </a:r>
            <a:r>
              <a:rPr lang="en-US" altLang="zh-CN" dirty="0" smtClean="0"/>
              <a:t> </a:t>
            </a:r>
            <a:r>
              <a:rPr lang="zh-CN" altLang="en-US" dirty="0" smtClean="0"/>
              <a:t>和 </a:t>
            </a:r>
            <a:r>
              <a:rPr lang="en-US" altLang="zh-CN" dirty="0" smtClean="0"/>
              <a:t>~/.</a:t>
            </a:r>
            <a:r>
              <a:rPr lang="en-US" altLang="zh-CN" dirty="0" err="1" smtClean="0"/>
              <a:t>shosts</a:t>
            </a:r>
            <a:endParaRPr lang="en-US" altLang="zh-CN" dirty="0" smtClean="0"/>
          </a:p>
          <a:p>
            <a:pPr lvl="1"/>
            <a:r>
              <a:rPr lang="en-US" altLang="zh-CN" b="1" dirty="0" err="1" smtClean="0">
                <a:solidFill>
                  <a:srgbClr val="002060"/>
                </a:solidFill>
              </a:rPr>
              <a:t>ChallengeResponseAuthentication</a:t>
            </a:r>
            <a:r>
              <a:rPr lang="en-US" altLang="zh-CN" b="1" dirty="0" smtClean="0">
                <a:solidFill>
                  <a:srgbClr val="002060"/>
                </a:solidFill>
              </a:rPr>
              <a:t>  no</a:t>
            </a:r>
          </a:p>
          <a:p>
            <a:pPr lvl="1"/>
            <a:r>
              <a:rPr lang="en-US" altLang="zh-CN" b="1" dirty="0" err="1" smtClean="0">
                <a:solidFill>
                  <a:srgbClr val="002060"/>
                </a:solidFill>
              </a:rPr>
              <a:t>HostbasedAuthentication</a:t>
            </a:r>
            <a:r>
              <a:rPr lang="en-US" altLang="zh-CN" b="1" dirty="0" smtClean="0">
                <a:solidFill>
                  <a:srgbClr val="002060"/>
                </a:solidFill>
              </a:rPr>
              <a:t>  no</a:t>
            </a:r>
          </a:p>
          <a:p>
            <a:pPr lvl="1"/>
            <a:r>
              <a:rPr lang="en-US" altLang="zh-CN" b="1" dirty="0" err="1" smtClean="0">
                <a:solidFill>
                  <a:srgbClr val="002060"/>
                </a:solidFill>
              </a:rPr>
              <a:t>IgnoreRhosts</a:t>
            </a:r>
            <a:r>
              <a:rPr lang="en-US" altLang="zh-CN" b="1" dirty="0" smtClean="0">
                <a:solidFill>
                  <a:srgbClr val="002060"/>
                </a:solidFill>
              </a:rPr>
              <a:t>  yes</a:t>
            </a:r>
          </a:p>
          <a:p>
            <a:r>
              <a:rPr lang="zh-CN" altLang="en-US" dirty="0" smtClean="0"/>
              <a:t>设置用户登录会话空闲</a:t>
            </a:r>
            <a:r>
              <a:rPr lang="en-US" altLang="zh-CN" dirty="0" smtClean="0"/>
              <a:t>5</a:t>
            </a:r>
            <a:r>
              <a:rPr lang="zh-CN" altLang="en-US" dirty="0" smtClean="0"/>
              <a:t>分钟自动注销</a:t>
            </a:r>
          </a:p>
          <a:p>
            <a:pPr lvl="1"/>
            <a:r>
              <a:rPr lang="en-US" altLang="zh-CN" b="1" dirty="0" err="1" smtClean="0">
                <a:solidFill>
                  <a:srgbClr val="002060"/>
                </a:solidFill>
              </a:rPr>
              <a:t>ClientAliveInterval</a:t>
            </a:r>
            <a:r>
              <a:rPr lang="en-US" altLang="zh-CN" b="1" dirty="0" smtClean="0">
                <a:solidFill>
                  <a:srgbClr val="002060"/>
                </a:solidFill>
              </a:rPr>
              <a:t> 300</a:t>
            </a:r>
          </a:p>
          <a:p>
            <a:pPr lvl="1"/>
            <a:r>
              <a:rPr lang="en-US" altLang="zh-CN" b="1" dirty="0" err="1" smtClean="0">
                <a:solidFill>
                  <a:srgbClr val="002060"/>
                </a:solidFill>
              </a:rPr>
              <a:t>ClientAliveCountMax</a:t>
            </a:r>
            <a:r>
              <a:rPr lang="en-US" altLang="zh-CN" b="1" dirty="0" smtClean="0">
                <a:solidFill>
                  <a:srgbClr val="002060"/>
                </a:solidFill>
              </a:rPr>
              <a:t> 0</a:t>
            </a:r>
            <a:endParaRPr lang="zh-CN" altLang="en-US" b="1" dirty="0" smtClean="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spTree>
    <p:extLst>
      <p:ext uri="{BB962C8B-B14F-4D97-AF65-F5344CB8AC3E}">
        <p14:creationId xmlns:p14="http://schemas.microsoft.com/office/powerpoint/2010/main" xmlns="" val="16311992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为不安全的服务提供安全的访问</a:t>
            </a:r>
          </a:p>
          <a:p>
            <a:r>
              <a:rPr lang="zh-CN" altLang="en-US" dirty="0" smtClean="0"/>
              <a:t>使用</a:t>
            </a:r>
            <a:r>
              <a:rPr lang="en-US" altLang="zh-CN" dirty="0" smtClean="0"/>
              <a:t>SSL</a:t>
            </a:r>
            <a:r>
              <a:rPr lang="zh-CN" altLang="en-US" dirty="0" smtClean="0"/>
              <a:t>，没有内置的加密技术</a:t>
            </a:r>
          </a:p>
          <a:p>
            <a:pPr lvl="1"/>
            <a:r>
              <a:rPr lang="zh-CN" altLang="en-US" dirty="0" smtClean="0"/>
              <a:t>需要一个证书</a:t>
            </a:r>
          </a:p>
          <a:p>
            <a:r>
              <a:rPr lang="zh-CN" altLang="en-US" dirty="0" smtClean="0"/>
              <a:t>防止截取数据</a:t>
            </a:r>
          </a:p>
          <a:p>
            <a:r>
              <a:rPr lang="zh-CN" altLang="en-US" dirty="0" smtClean="0"/>
              <a:t>防止数据篡改</a:t>
            </a:r>
            <a:endParaRPr lang="zh-CN" altLang="en-US" dirty="0"/>
          </a:p>
        </p:txBody>
      </p:sp>
      <p:sp>
        <p:nvSpPr>
          <p:cNvPr id="3" name="标题 2"/>
          <p:cNvSpPr>
            <a:spLocks noGrp="1"/>
          </p:cNvSpPr>
          <p:nvPr>
            <p:ph type="title"/>
          </p:nvPr>
        </p:nvSpPr>
        <p:spPr/>
        <p:txBody>
          <a:bodyPr/>
          <a:lstStyle/>
          <a:p>
            <a:r>
              <a:rPr lang="zh-CN" altLang="en-US" b="1" dirty="0" smtClean="0"/>
              <a:t>安全隧道（</a:t>
            </a:r>
            <a:r>
              <a:rPr lang="en-US" altLang="zh-CN" b="1" dirty="0" err="1" smtClean="0"/>
              <a:t>stunnel</a:t>
            </a:r>
            <a:r>
              <a:rPr lang="zh-CN" altLang="en-US" b="1" dirty="0" smtClean="0"/>
              <a:t>）</a:t>
            </a:r>
            <a:endParaRPr lang="zh-CN" altLang="en-US" dirty="0"/>
          </a:p>
        </p:txBody>
      </p:sp>
    </p:spTree>
    <p:extLst>
      <p:ext uri="{BB962C8B-B14F-4D97-AF65-F5344CB8AC3E}">
        <p14:creationId xmlns:p14="http://schemas.microsoft.com/office/powerpoint/2010/main" xmlns="" val="4765439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i="1" dirty="0" err="1" smtClean="0"/>
              <a:t>ssh</a:t>
            </a:r>
            <a:r>
              <a:rPr lang="en-US" altLang="zh-CN" dirty="0" smtClean="0"/>
              <a:t> </a:t>
            </a:r>
            <a:r>
              <a:rPr lang="zh-CN" altLang="en-US" dirty="0" smtClean="0"/>
              <a:t>和</a:t>
            </a:r>
            <a:r>
              <a:rPr lang="en-US" altLang="zh-CN" dirty="0" smtClean="0"/>
              <a:t> </a:t>
            </a:r>
            <a:r>
              <a:rPr lang="en-US" altLang="zh-CN" i="1" dirty="0" err="1" smtClean="0"/>
              <a:t>sshd</a:t>
            </a:r>
            <a:r>
              <a:rPr lang="en-US" altLang="zh-CN" dirty="0" smtClean="0"/>
              <a:t> </a:t>
            </a:r>
            <a:r>
              <a:rPr lang="zh-CN" altLang="en-US" dirty="0" smtClean="0"/>
              <a:t>能转发</a:t>
            </a:r>
            <a:r>
              <a:rPr lang="en-US" altLang="zh-CN" dirty="0" smtClean="0"/>
              <a:t> TCP </a:t>
            </a:r>
            <a:r>
              <a:rPr lang="zh-CN" altLang="en-US" dirty="0" smtClean="0"/>
              <a:t>流量</a:t>
            </a:r>
            <a:endParaRPr lang="en-US" altLang="zh-CN" dirty="0" smtClean="0"/>
          </a:p>
          <a:p>
            <a:r>
              <a:rPr lang="zh-CN" altLang="en-US" dirty="0" smtClean="0"/>
              <a:t>语法</a:t>
            </a:r>
            <a:endParaRPr lang="en-US" altLang="zh-CN" dirty="0" smtClean="0"/>
          </a:p>
          <a:p>
            <a:pPr lvl="1"/>
            <a:r>
              <a:rPr lang="en-US" altLang="zh-CN" dirty="0" smtClean="0"/>
              <a:t>-L </a:t>
            </a:r>
            <a:r>
              <a:rPr lang="en-US" altLang="zh-CN" dirty="0" err="1" smtClean="0"/>
              <a:t>clientport:host:hostport</a:t>
            </a:r>
            <a:endParaRPr lang="en-US" altLang="zh-CN" dirty="0" smtClean="0"/>
          </a:p>
          <a:p>
            <a:pPr lvl="1"/>
            <a:r>
              <a:rPr lang="en-US" altLang="zh-CN" dirty="0" smtClean="0"/>
              <a:t>-R </a:t>
            </a:r>
            <a:r>
              <a:rPr lang="en-US" altLang="zh-CN" dirty="0" err="1" smtClean="0"/>
              <a:t>serverport:host:hostport</a:t>
            </a:r>
            <a:endParaRPr lang="en-US" altLang="zh-CN" dirty="0" smtClean="0"/>
          </a:p>
          <a:p>
            <a:r>
              <a:rPr lang="zh-CN" altLang="en-US" dirty="0" smtClean="0"/>
              <a:t>可以用来绕过访问控制</a:t>
            </a:r>
            <a:endParaRPr lang="en-US" altLang="zh-CN" dirty="0" smtClean="0"/>
          </a:p>
          <a:p>
            <a:pPr lvl="1"/>
            <a:r>
              <a:rPr lang="zh-CN" altLang="en-US" dirty="0" smtClean="0"/>
              <a:t>要求客户端成功验证远程的 </a:t>
            </a:r>
            <a:r>
              <a:rPr lang="en-US" altLang="zh-CN" dirty="0" err="1" smtClean="0"/>
              <a:t>sshd</a:t>
            </a:r>
            <a:r>
              <a:rPr lang="en-US" altLang="zh-CN" dirty="0" smtClean="0"/>
              <a:t> </a:t>
            </a:r>
          </a:p>
          <a:p>
            <a:pPr lvl="1"/>
            <a:r>
              <a:rPr lang="en-US" altLang="zh-CN" dirty="0" err="1" smtClean="0"/>
              <a:t>AllowTcpForwarding</a:t>
            </a:r>
            <a:endParaRPr lang="en-US" altLang="zh-CN" dirty="0" smtClean="0"/>
          </a:p>
        </p:txBody>
      </p:sp>
      <p:sp>
        <p:nvSpPr>
          <p:cNvPr id="3" name="标题 2"/>
          <p:cNvSpPr>
            <a:spLocks noGrp="1"/>
          </p:cNvSpPr>
          <p:nvPr>
            <p:ph type="title"/>
          </p:nvPr>
        </p:nvSpPr>
        <p:spPr/>
        <p:txBody>
          <a:bodyPr/>
          <a:lstStyle/>
          <a:p>
            <a:r>
              <a:rPr lang="zh-CN" altLang="en-US" dirty="0" smtClean="0"/>
              <a:t>端口转发</a:t>
            </a:r>
            <a:endParaRPr lang="zh-CN" altLang="en-US" dirty="0"/>
          </a:p>
        </p:txBody>
      </p:sp>
    </p:spTree>
    <p:extLst>
      <p:ext uri="{BB962C8B-B14F-4D97-AF65-F5344CB8AC3E}">
        <p14:creationId xmlns:p14="http://schemas.microsoft.com/office/powerpoint/2010/main" xmlns="" val="15283402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a:t>
            </a:r>
            <a:endParaRPr lang="zh-CN" altLang="en-US" dirty="0"/>
          </a:p>
        </p:txBody>
      </p:sp>
      <p:sp>
        <p:nvSpPr>
          <p:cNvPr id="108547" name="Rectangle 3"/>
          <p:cNvSpPr>
            <a:spLocks noGrp="1" noChangeArrowheads="1"/>
          </p:cNvSpPr>
          <p:nvPr>
            <p:ph type="body" idx="1"/>
          </p:nvPr>
        </p:nvSpPr>
        <p:spPr>
          <a:xfrm>
            <a:off x="251520" y="1340768"/>
            <a:ext cx="8435280" cy="4790157"/>
          </a:xfrm>
        </p:spPr>
        <p:txBody>
          <a:bodyPr/>
          <a:lstStyle/>
          <a:p>
            <a:r>
              <a:rPr lang="zh-CN" altLang="en-US" sz="2400" dirty="0" smtClean="0"/>
              <a:t>什么是守护进程？守护进程的运行方式和分类？ </a:t>
            </a:r>
          </a:p>
          <a:p>
            <a:r>
              <a:rPr lang="zh-CN" altLang="en-US" sz="2400" dirty="0" smtClean="0"/>
              <a:t>什么是</a:t>
            </a:r>
            <a:r>
              <a:rPr lang="en-US" altLang="zh-CN" sz="2400" dirty="0" err="1" smtClean="0"/>
              <a:t>cron</a:t>
            </a:r>
            <a:r>
              <a:rPr lang="zh-CN" altLang="en-US" sz="2400" dirty="0" smtClean="0"/>
              <a:t>任务？如何加载</a:t>
            </a:r>
            <a:r>
              <a:rPr lang="en-US" altLang="zh-CN" sz="2400" dirty="0" err="1" smtClean="0"/>
              <a:t>cron</a:t>
            </a:r>
            <a:r>
              <a:rPr lang="zh-CN" altLang="en-US" sz="2400" dirty="0" smtClean="0"/>
              <a:t>任务？如何安排</a:t>
            </a:r>
            <a:r>
              <a:rPr lang="en-US" altLang="zh-CN" sz="2400" dirty="0" err="1" smtClean="0"/>
              <a:t>cron</a:t>
            </a:r>
            <a:r>
              <a:rPr lang="zh-CN" altLang="en-US" sz="2400" dirty="0" smtClean="0"/>
              <a:t>任务</a:t>
            </a:r>
            <a:r>
              <a:rPr lang="en-US" altLang="zh-CN" sz="2400" dirty="0" smtClean="0"/>
              <a:t>?</a:t>
            </a:r>
            <a:endParaRPr lang="zh-CN" altLang="en-US" sz="2400" dirty="0" smtClean="0"/>
          </a:p>
          <a:p>
            <a:r>
              <a:rPr lang="zh-CN" altLang="en-US" sz="2400" dirty="0" smtClean="0"/>
              <a:t>简述</a:t>
            </a:r>
            <a:r>
              <a:rPr lang="en-US" altLang="zh-CN" sz="2400" dirty="0" err="1" smtClean="0"/>
              <a:t>crontab</a:t>
            </a:r>
            <a:r>
              <a:rPr lang="zh-CN" altLang="en-US" sz="2400" dirty="0" smtClean="0"/>
              <a:t>文件中各个字段的含义及书写规范。</a:t>
            </a:r>
          </a:p>
          <a:p>
            <a:r>
              <a:rPr lang="zh-CN" altLang="en-US" sz="2400" dirty="0" smtClean="0"/>
              <a:t>什么是</a:t>
            </a:r>
            <a:r>
              <a:rPr lang="en-US" altLang="zh-CN" sz="2400" dirty="0" err="1" smtClean="0"/>
              <a:t>rsyslog</a:t>
            </a:r>
            <a:r>
              <a:rPr lang="zh-CN" altLang="en-US" sz="2400" dirty="0" smtClean="0"/>
              <a:t>？</a:t>
            </a:r>
            <a:r>
              <a:rPr lang="en-US" altLang="zh-CN" sz="2400" dirty="0" err="1" smtClean="0"/>
              <a:t>rsyslog</a:t>
            </a:r>
            <a:r>
              <a:rPr lang="zh-CN" altLang="en-US" sz="2400" dirty="0" smtClean="0"/>
              <a:t>功能？</a:t>
            </a:r>
          </a:p>
          <a:p>
            <a:r>
              <a:rPr lang="zh-CN" altLang="en-US" sz="2400" dirty="0" smtClean="0"/>
              <a:t>可以使用哪些命令查看非文本日志文件？</a:t>
            </a:r>
          </a:p>
          <a:p>
            <a:r>
              <a:rPr lang="en-US" altLang="zh-CN" sz="2400" dirty="0" err="1" smtClean="0"/>
              <a:t>LogWatch</a:t>
            </a:r>
            <a:r>
              <a:rPr lang="zh-CN" altLang="en-US" sz="2400" dirty="0" smtClean="0"/>
              <a:t>和</a:t>
            </a:r>
            <a:r>
              <a:rPr lang="en-US" altLang="zh-CN" sz="2400" dirty="0" smtClean="0"/>
              <a:t>SEC</a:t>
            </a:r>
            <a:r>
              <a:rPr lang="zh-CN" altLang="en-US" sz="2400" dirty="0" smtClean="0"/>
              <a:t>的功能？</a:t>
            </a:r>
          </a:p>
          <a:p>
            <a:r>
              <a:rPr lang="zh-CN" altLang="en-US" sz="2400" dirty="0" smtClean="0"/>
              <a:t>为什么要进行日志滚动？</a:t>
            </a:r>
            <a:r>
              <a:rPr lang="en-US" altLang="zh-CN" sz="2400" dirty="0" err="1" smtClean="0"/>
              <a:t>CentOS</a:t>
            </a:r>
            <a:r>
              <a:rPr lang="zh-CN" altLang="en-US" sz="2400" dirty="0" smtClean="0"/>
              <a:t>如何实现日志滚动？</a:t>
            </a:r>
            <a:endParaRPr lang="en-US" altLang="zh-CN" sz="2400" dirty="0" smtClean="0"/>
          </a:p>
          <a:p>
            <a:r>
              <a:rPr lang="zh-CN" altLang="en-US" sz="2400" dirty="0"/>
              <a:t>简述</a:t>
            </a:r>
            <a:r>
              <a:rPr lang="en-US" altLang="zh-CN" sz="2400" dirty="0"/>
              <a:t>SSH</a:t>
            </a:r>
            <a:r>
              <a:rPr lang="zh-CN" altLang="en-US" sz="2400" dirty="0"/>
              <a:t>的工作过程。</a:t>
            </a:r>
            <a:endParaRPr lang="en-US" altLang="zh-CN" sz="2400" dirty="0" smtClean="0"/>
          </a:p>
          <a:p>
            <a:endParaRPr lang="zh-CN" altLang="en-US" sz="2400" dirty="0" smtClean="0"/>
          </a:p>
          <a:p>
            <a:endParaRPr lang="zh-CN" altLang="en-US" sz="2400" dirty="0"/>
          </a:p>
        </p:txBody>
      </p:sp>
      <p:sp>
        <p:nvSpPr>
          <p:cNvPr id="6" name="日期占位符 5"/>
          <p:cNvSpPr>
            <a:spLocks noGrp="1"/>
          </p:cNvSpPr>
          <p:nvPr>
            <p:ph type="dt" sz="half" idx="10"/>
          </p:nvPr>
        </p:nvSpPr>
        <p:spPr/>
        <p:txBody>
          <a:bodyPr/>
          <a:lstStyle/>
          <a:p>
            <a:fld id="{49B00342-E55E-4A6A-AB5F-6477F90B311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94</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extLst>
      <p:ext uri="{BB962C8B-B14F-4D97-AF65-F5344CB8AC3E}">
        <p14:creationId xmlns:p14="http://schemas.microsoft.com/office/powerpoint/2010/main" xmlns="" val="31108159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a:xfrm>
            <a:off x="457200" y="1400176"/>
            <a:ext cx="8229600" cy="4730750"/>
          </a:xfrm>
        </p:spPr>
        <p:txBody>
          <a:bodyPr/>
          <a:lstStyle/>
          <a:p>
            <a:pPr>
              <a:lnSpc>
                <a:spcPct val="90000"/>
              </a:lnSpc>
            </a:pPr>
            <a:r>
              <a:rPr lang="zh-CN" altLang="en-US" dirty="0" smtClean="0"/>
              <a:t>学会使用守护进程管理工具。</a:t>
            </a:r>
          </a:p>
          <a:p>
            <a:pPr>
              <a:lnSpc>
                <a:spcPct val="90000"/>
              </a:lnSpc>
            </a:pPr>
            <a:r>
              <a:rPr lang="zh-CN" altLang="en-US" dirty="0" smtClean="0"/>
              <a:t>学会安排用户自己的</a:t>
            </a:r>
            <a:r>
              <a:rPr lang="en-US" altLang="zh-CN" dirty="0" err="1" smtClean="0"/>
              <a:t>cron</a:t>
            </a:r>
            <a:r>
              <a:rPr lang="zh-CN" altLang="en-US" dirty="0" smtClean="0"/>
              <a:t>任务。</a:t>
            </a:r>
          </a:p>
          <a:p>
            <a:pPr>
              <a:lnSpc>
                <a:spcPct val="90000"/>
              </a:lnSpc>
            </a:pPr>
            <a:r>
              <a:rPr lang="zh-CN" altLang="en-US" dirty="0" smtClean="0"/>
              <a:t>学会安排系统的</a:t>
            </a:r>
            <a:r>
              <a:rPr lang="en-US" altLang="zh-CN" dirty="0" err="1" smtClean="0"/>
              <a:t>cron</a:t>
            </a:r>
            <a:r>
              <a:rPr lang="zh-CN" altLang="en-US" dirty="0" smtClean="0"/>
              <a:t>任务。</a:t>
            </a:r>
            <a:endParaRPr lang="en-US" altLang="zh-CN" dirty="0" smtClean="0"/>
          </a:p>
          <a:p>
            <a:pPr>
              <a:lnSpc>
                <a:spcPct val="90000"/>
              </a:lnSpc>
            </a:pPr>
            <a:r>
              <a:rPr lang="zh-CN" altLang="en-US" dirty="0" smtClean="0"/>
              <a:t>学会配置远程日志。</a:t>
            </a:r>
          </a:p>
          <a:p>
            <a:pPr>
              <a:lnSpc>
                <a:spcPct val="90000"/>
              </a:lnSpc>
            </a:pPr>
            <a:r>
              <a:rPr lang="zh-CN" altLang="en-US" dirty="0" smtClean="0"/>
              <a:t>学会配置日志滚动。</a:t>
            </a:r>
          </a:p>
          <a:p>
            <a:pPr>
              <a:lnSpc>
                <a:spcPct val="90000"/>
              </a:lnSpc>
            </a:pPr>
            <a:r>
              <a:rPr lang="zh-CN" altLang="en-US" dirty="0" smtClean="0"/>
              <a:t>学会查看系统日志文件。</a:t>
            </a:r>
            <a:endParaRPr lang="en-US" altLang="zh-CN" dirty="0" smtClean="0"/>
          </a:p>
          <a:p>
            <a:pPr>
              <a:lnSpc>
                <a:spcPct val="90000"/>
              </a:lnSpc>
            </a:pPr>
            <a:r>
              <a:rPr lang="zh-CN" altLang="en-US" sz="3200" dirty="0"/>
              <a:t>配置</a:t>
            </a:r>
            <a:r>
              <a:rPr lang="en-US" altLang="zh-CN" sz="3200" dirty="0" err="1"/>
              <a:t>ssh</a:t>
            </a:r>
            <a:r>
              <a:rPr lang="zh-CN" altLang="en-US" sz="3200" dirty="0"/>
              <a:t>服务以加强安全性</a:t>
            </a:r>
          </a:p>
          <a:p>
            <a:pPr>
              <a:lnSpc>
                <a:spcPct val="90000"/>
              </a:lnSpc>
            </a:pPr>
            <a:r>
              <a:rPr lang="zh-CN" altLang="en-US" sz="3200" dirty="0"/>
              <a:t>配置</a:t>
            </a:r>
            <a:r>
              <a:rPr lang="en-US" altLang="zh-CN" sz="3200" dirty="0" err="1"/>
              <a:t>ssh</a:t>
            </a:r>
            <a:r>
              <a:rPr lang="en-US" altLang="zh-CN" sz="3200" dirty="0"/>
              <a:t>/</a:t>
            </a:r>
            <a:r>
              <a:rPr lang="en-US" altLang="zh-CN" sz="3200" dirty="0" err="1"/>
              <a:t>scp</a:t>
            </a:r>
            <a:r>
              <a:rPr lang="en-US" altLang="zh-CN" sz="3200" dirty="0"/>
              <a:t>/</a:t>
            </a:r>
            <a:r>
              <a:rPr lang="en-US" altLang="zh-CN" sz="3200" dirty="0" err="1"/>
              <a:t>sftp</a:t>
            </a:r>
            <a:r>
              <a:rPr lang="zh-CN" altLang="en-US" sz="3200" dirty="0"/>
              <a:t>的密钥</a:t>
            </a:r>
            <a:r>
              <a:rPr lang="zh-CN" altLang="en-US" sz="3200" dirty="0" smtClean="0"/>
              <a:t>登录</a:t>
            </a:r>
            <a:endParaRPr lang="en-US" altLang="zh-CN" sz="3200" dirty="0" smtClean="0"/>
          </a:p>
          <a:p>
            <a:pPr>
              <a:lnSpc>
                <a:spcPct val="90000"/>
              </a:lnSpc>
            </a:pPr>
            <a:r>
              <a:rPr lang="zh-CN" altLang="en-US" sz="3200" dirty="0" smtClean="0"/>
              <a:t>使用</a:t>
            </a:r>
            <a:r>
              <a:rPr lang="en-US" altLang="zh-CN" sz="3200" dirty="0" err="1"/>
              <a:t>ssh</a:t>
            </a:r>
            <a:r>
              <a:rPr lang="en-US" altLang="zh-CN" sz="3200" dirty="0"/>
              <a:t>-agent</a:t>
            </a:r>
            <a:r>
              <a:rPr lang="zh-CN" altLang="en-US" sz="3200" dirty="0"/>
              <a:t>和</a:t>
            </a:r>
            <a:r>
              <a:rPr lang="en-US" altLang="zh-CN" sz="3200" dirty="0" err="1" smtClean="0"/>
              <a:t>ssh</a:t>
            </a:r>
            <a:r>
              <a:rPr lang="en-US" altLang="zh-CN" sz="3200" dirty="0" smtClean="0"/>
              <a:t>-add</a:t>
            </a:r>
            <a:endParaRPr lang="zh-CN" altLang="zh-CN" dirty="0" smtClean="0"/>
          </a:p>
          <a:p>
            <a:pPr>
              <a:lnSpc>
                <a:spcPct val="90000"/>
              </a:lnSpc>
            </a:pPr>
            <a:endParaRPr lang="zh-CN" altLang="en-US" dirty="0" smtClean="0"/>
          </a:p>
          <a:p>
            <a:pPr>
              <a:lnSpc>
                <a:spcPct val="90000"/>
              </a:lnSpc>
            </a:pP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95</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extLst>
      <p:ext uri="{BB962C8B-B14F-4D97-AF65-F5344CB8AC3E}">
        <p14:creationId xmlns:p14="http://schemas.microsoft.com/office/powerpoint/2010/main" xmlns="" val="415423823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zh-CN" altLang="zh-CN" sz="2400" dirty="0"/>
              <a:t>学习</a:t>
            </a:r>
            <a:r>
              <a:rPr lang="en-US" altLang="zh-CN" sz="2400" dirty="0" err="1"/>
              <a:t>systemctl</a:t>
            </a:r>
            <a:r>
              <a:rPr lang="zh-CN" altLang="zh-CN" sz="2400" dirty="0"/>
              <a:t>的使用方法。</a:t>
            </a:r>
            <a:endParaRPr lang="en-US" altLang="zh-CN" sz="2400" dirty="0"/>
          </a:p>
          <a:p>
            <a:pPr>
              <a:lnSpc>
                <a:spcPct val="90000"/>
              </a:lnSpc>
            </a:pPr>
            <a:r>
              <a:rPr lang="zh-CN" altLang="en-US" sz="2400" dirty="0"/>
              <a:t>学习使用</a:t>
            </a:r>
            <a:r>
              <a:rPr lang="en-US" altLang="zh-CN" sz="2400" dirty="0"/>
              <a:t>at</a:t>
            </a:r>
            <a:r>
              <a:rPr lang="zh-CN" altLang="en-US" sz="2400" dirty="0"/>
              <a:t>命令安排一次性任务。</a:t>
            </a:r>
            <a:endParaRPr lang="en-US" altLang="zh-CN" sz="2400" dirty="0"/>
          </a:p>
          <a:p>
            <a:pPr>
              <a:lnSpc>
                <a:spcPct val="90000"/>
              </a:lnSpc>
            </a:pPr>
            <a:r>
              <a:rPr lang="zh-CN" altLang="zh-CN" sz="2400" dirty="0"/>
              <a:t>学习使用</a:t>
            </a:r>
            <a:r>
              <a:rPr lang="en-US" altLang="zh-CN" sz="2400" dirty="0" err="1"/>
              <a:t>rsyslog</a:t>
            </a:r>
            <a:r>
              <a:rPr lang="zh-CN" altLang="zh-CN" sz="2400" dirty="0"/>
              <a:t>配置中央日志服务器。</a:t>
            </a:r>
            <a:endParaRPr lang="en-US" altLang="zh-CN" sz="2400" dirty="0"/>
          </a:p>
          <a:p>
            <a:pPr marL="342900" lvl="1" indent="-342900">
              <a:lnSpc>
                <a:spcPct val="90000"/>
              </a:lnSpc>
              <a:buClr>
                <a:schemeClr val="accent1"/>
              </a:buClr>
              <a:buSzPct val="65000"/>
              <a:buFont typeface="Wingdings" pitchFamily="2" charset="2"/>
              <a:buChar char="n"/>
            </a:pPr>
            <a:r>
              <a:rPr lang="zh-CN" altLang="en-US" sz="2400" dirty="0">
                <a:cs typeface="+mn-cs"/>
              </a:rPr>
              <a:t>学习在</a:t>
            </a:r>
            <a:r>
              <a:rPr lang="zh-CN" altLang="zh-CN" sz="2400" dirty="0">
                <a:cs typeface="+mn-cs"/>
              </a:rPr>
              <a:t>中央日志服务器</a:t>
            </a:r>
            <a:r>
              <a:rPr lang="zh-CN" altLang="en-US" sz="2400" dirty="0">
                <a:cs typeface="+mn-cs"/>
              </a:rPr>
              <a:t>上安装和使用</a:t>
            </a:r>
            <a:r>
              <a:rPr lang="en-US" altLang="zh-CN" sz="2400" dirty="0" err="1">
                <a:cs typeface="+mn-cs"/>
              </a:rPr>
              <a:t>LogAnalyzer</a:t>
            </a:r>
            <a:r>
              <a:rPr lang="zh-CN" altLang="en-US" sz="2400" dirty="0">
                <a:cs typeface="+mn-cs"/>
              </a:rPr>
              <a:t>。</a:t>
            </a:r>
            <a:endParaRPr lang="zh-CN" altLang="zh-CN" sz="2400" dirty="0">
              <a:cs typeface="+mn-cs"/>
            </a:endParaRPr>
          </a:p>
          <a:p>
            <a:pPr>
              <a:lnSpc>
                <a:spcPct val="90000"/>
              </a:lnSpc>
            </a:pPr>
            <a:r>
              <a:rPr lang="zh-CN" altLang="zh-CN" sz="2400" dirty="0"/>
              <a:t>学习时间同步服务器（</a:t>
            </a:r>
            <a:r>
              <a:rPr lang="en-US" altLang="zh-CN" sz="2400" dirty="0" err="1"/>
              <a:t>ntpdate</a:t>
            </a:r>
            <a:r>
              <a:rPr lang="zh-CN" altLang="zh-CN" sz="2400" dirty="0"/>
              <a:t>和</a:t>
            </a:r>
            <a:r>
              <a:rPr lang="en-US" altLang="zh-CN" sz="2400" dirty="0" err="1"/>
              <a:t>ntpd</a:t>
            </a:r>
            <a:r>
              <a:rPr lang="zh-CN" altLang="zh-CN" sz="2400" dirty="0"/>
              <a:t>）的配置和使用。</a:t>
            </a:r>
            <a:endParaRPr lang="en-US" altLang="zh-CN" sz="2400" dirty="0"/>
          </a:p>
          <a:p>
            <a:pPr>
              <a:lnSpc>
                <a:spcPct val="90000"/>
              </a:lnSpc>
            </a:pPr>
            <a:r>
              <a:rPr lang="zh-CN" altLang="en-US" sz="2400" dirty="0"/>
              <a:t>学习使用</a:t>
            </a:r>
            <a:r>
              <a:rPr lang="en-US" altLang="zh-CN" sz="2400" dirty="0"/>
              <a:t>SSH </a:t>
            </a:r>
            <a:r>
              <a:rPr lang="zh-CN" altLang="en-US" sz="2400" dirty="0"/>
              <a:t>隧道（</a:t>
            </a:r>
            <a:r>
              <a:rPr lang="en-US" altLang="zh-CN" sz="2400" dirty="0"/>
              <a:t>Tunnel</a:t>
            </a:r>
            <a:r>
              <a:rPr lang="zh-CN" altLang="en-US" sz="2400" dirty="0"/>
              <a:t>）</a:t>
            </a:r>
            <a:r>
              <a:rPr lang="zh-CN" altLang="en-US" sz="2400" dirty="0" smtClean="0"/>
              <a:t>实现</a:t>
            </a:r>
            <a:endParaRPr lang="en-US" altLang="zh-CN" sz="2400" dirty="0" smtClean="0"/>
          </a:p>
          <a:p>
            <a:pPr lvl="1">
              <a:lnSpc>
                <a:spcPct val="90000"/>
              </a:lnSpc>
            </a:pPr>
            <a:r>
              <a:rPr lang="zh-CN" altLang="en-US" sz="2000" dirty="0" smtClean="0"/>
              <a:t>端口</a:t>
            </a:r>
            <a:r>
              <a:rPr lang="zh-CN" altLang="en-US" sz="2000" dirty="0"/>
              <a:t>转发（</a:t>
            </a:r>
            <a:r>
              <a:rPr lang="en-US" altLang="zh-CN" sz="2000" dirty="0"/>
              <a:t>Port forward</a:t>
            </a:r>
            <a:r>
              <a:rPr lang="zh-CN" altLang="en-US" sz="2000" dirty="0"/>
              <a:t>）的方法</a:t>
            </a:r>
          </a:p>
          <a:p>
            <a:pPr lvl="1">
              <a:lnSpc>
                <a:spcPct val="90000"/>
              </a:lnSpc>
            </a:pPr>
            <a:r>
              <a:rPr lang="en-US" altLang="zh-CN" sz="2000" dirty="0" smtClean="0"/>
              <a:t>https</a:t>
            </a:r>
            <a:r>
              <a:rPr lang="en-US" altLang="zh-CN" sz="2000" dirty="0"/>
              <a:t>://www.ibm.com/developerworks/cn/linux/l-cn-sshforward</a:t>
            </a:r>
            <a:r>
              <a:rPr lang="en-US" altLang="zh-CN" sz="2000" dirty="0" smtClean="0"/>
              <a:t>/</a:t>
            </a:r>
            <a:r>
              <a:rPr lang="zh-CN" altLang="en-US" sz="2000" dirty="0" smtClean="0"/>
              <a:t>。</a:t>
            </a:r>
            <a:endParaRPr lang="zh-CN" altLang="en-US" sz="2000" dirty="0"/>
          </a:p>
          <a:p>
            <a:pPr>
              <a:lnSpc>
                <a:spcPct val="90000"/>
              </a:lnSpc>
            </a:pPr>
            <a:r>
              <a:rPr lang="zh-CN" altLang="en-US" sz="2400" dirty="0"/>
              <a:t>学习使用</a:t>
            </a:r>
            <a:r>
              <a:rPr lang="en-US" altLang="zh-CN" sz="2400" dirty="0"/>
              <a:t>keychain</a:t>
            </a:r>
            <a:r>
              <a:rPr lang="zh-CN" altLang="en-US" sz="2400" dirty="0"/>
              <a:t>完美实现</a:t>
            </a:r>
            <a:r>
              <a:rPr lang="en-US" altLang="zh-CN" sz="2400" dirty="0" err="1"/>
              <a:t>ssh</a:t>
            </a:r>
            <a:r>
              <a:rPr lang="en-US" altLang="zh-CN" sz="2400" dirty="0"/>
              <a:t>/</a:t>
            </a:r>
            <a:r>
              <a:rPr lang="en-US" altLang="zh-CN" sz="2400" dirty="0" err="1"/>
              <a:t>scp</a:t>
            </a:r>
            <a:r>
              <a:rPr lang="en-US" altLang="zh-CN" sz="2400" dirty="0"/>
              <a:t>/</a:t>
            </a:r>
            <a:r>
              <a:rPr lang="en-US" altLang="zh-CN" sz="2400" dirty="0" err="1"/>
              <a:t>sftp</a:t>
            </a:r>
            <a:r>
              <a:rPr lang="zh-CN" altLang="en-US" sz="2400" dirty="0"/>
              <a:t>无口令登录的方法。</a:t>
            </a:r>
          </a:p>
          <a:p>
            <a:pPr>
              <a:lnSpc>
                <a:spcPct val="90000"/>
              </a:lnSpc>
            </a:pPr>
            <a:r>
              <a:rPr lang="zh-CN" altLang="en-US" sz="2400" dirty="0"/>
              <a:t>学习使用</a:t>
            </a:r>
            <a:r>
              <a:rPr lang="en-US" altLang="zh-CN" sz="2400" dirty="0" err="1"/>
              <a:t>denyhost</a:t>
            </a:r>
            <a:r>
              <a:rPr lang="zh-CN" altLang="en-US" sz="2400" dirty="0"/>
              <a:t>或 </a:t>
            </a:r>
            <a:r>
              <a:rPr lang="en-US" altLang="zh-CN" sz="2400" dirty="0"/>
              <a:t>fail2ban</a:t>
            </a:r>
            <a:r>
              <a:rPr lang="zh-CN" altLang="en-US" sz="2400" dirty="0"/>
              <a:t>保护</a:t>
            </a:r>
            <a:r>
              <a:rPr lang="en-US" altLang="zh-CN" sz="2400" dirty="0" err="1"/>
              <a:t>ssh</a:t>
            </a:r>
            <a:r>
              <a:rPr lang="zh-CN" altLang="en-US" sz="2400" dirty="0" smtClean="0"/>
              <a:t>服务</a:t>
            </a:r>
            <a:r>
              <a:rPr lang="zh-CN" altLang="zh-CN" dirty="0" smtClean="0"/>
              <a:t>。</a:t>
            </a:r>
            <a:endParaRPr lang="zh-CN" altLang="en-US"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96</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extLst>
      <p:ext uri="{BB962C8B-B14F-4D97-AF65-F5344CB8AC3E}">
        <p14:creationId xmlns:p14="http://schemas.microsoft.com/office/powerpoint/2010/main" xmlns="" val="399723540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进一步学习（续）</a:t>
            </a:r>
            <a:endParaRPr lang="zh-CN" altLang="en-US" dirty="0"/>
          </a:p>
        </p:txBody>
      </p:sp>
      <p:sp>
        <p:nvSpPr>
          <p:cNvPr id="3" name="内容占位符 2"/>
          <p:cNvSpPr>
            <a:spLocks noGrp="1"/>
          </p:cNvSpPr>
          <p:nvPr>
            <p:ph idx="1"/>
          </p:nvPr>
        </p:nvSpPr>
        <p:spPr/>
        <p:txBody>
          <a:bodyPr/>
          <a:lstStyle/>
          <a:p>
            <a:r>
              <a:rPr lang="zh-CN" altLang="en-US" sz="2400" dirty="0" smtClean="0"/>
              <a:t>在</a:t>
            </a:r>
            <a:r>
              <a:rPr lang="en-US" altLang="zh-CN" sz="2400" dirty="0" smtClean="0"/>
              <a:t>Windows</a:t>
            </a:r>
            <a:r>
              <a:rPr lang="zh-CN" altLang="en-US" sz="2400" dirty="0" smtClean="0"/>
              <a:t>系统上安装</a:t>
            </a:r>
            <a:r>
              <a:rPr lang="en-US" altLang="zh-CN" sz="2400" dirty="0" err="1" smtClean="0"/>
              <a:t>Git</a:t>
            </a:r>
            <a:r>
              <a:rPr lang="zh-CN" altLang="en-US" sz="2400" dirty="0" smtClean="0"/>
              <a:t>（</a:t>
            </a:r>
            <a:r>
              <a:rPr lang="en-US" altLang="zh-CN" sz="2400" dirty="0" smtClean="0"/>
              <a:t>http://msysgit.github.io/</a:t>
            </a:r>
            <a:r>
              <a:rPr lang="zh-CN" altLang="en-US" sz="2400" dirty="0" smtClean="0"/>
              <a:t>），学习使用</a:t>
            </a:r>
            <a:r>
              <a:rPr lang="en-US" altLang="zh-CN" sz="2400" dirty="0" err="1" smtClean="0"/>
              <a:t>git</a:t>
            </a:r>
            <a:r>
              <a:rPr lang="zh-CN" altLang="en-US" sz="2400" dirty="0" smtClean="0"/>
              <a:t>命令操作本地仓库。</a:t>
            </a:r>
          </a:p>
          <a:p>
            <a:r>
              <a:rPr lang="zh-CN" altLang="en-US" sz="2400" dirty="0" smtClean="0"/>
              <a:t>使用</a:t>
            </a:r>
            <a:r>
              <a:rPr lang="en-US" altLang="zh-CN" sz="2400" dirty="0" err="1" smtClean="0"/>
              <a:t>Git</a:t>
            </a:r>
            <a:r>
              <a:rPr lang="zh-CN" altLang="en-US" sz="2400" dirty="0" smtClean="0"/>
              <a:t>同时安装的</a:t>
            </a:r>
            <a:r>
              <a:rPr lang="en-US" altLang="zh-CN" sz="2400" dirty="0" err="1" smtClean="0"/>
              <a:t>OpenSSH</a:t>
            </a:r>
            <a:r>
              <a:rPr lang="zh-CN" altLang="en-US" sz="2400" dirty="0" smtClean="0"/>
              <a:t>创建自己的密钥对，在</a:t>
            </a:r>
            <a:r>
              <a:rPr lang="en-US" altLang="zh-CN" sz="2400" dirty="0" err="1" smtClean="0"/>
              <a:t>GitHub</a:t>
            </a:r>
            <a:r>
              <a:rPr lang="zh-CN" altLang="en-US" sz="2400" dirty="0" smtClean="0"/>
              <a:t>（</a:t>
            </a:r>
            <a:r>
              <a:rPr lang="en-US" altLang="zh-CN" sz="2400" dirty="0" smtClean="0"/>
              <a:t>https://github.com</a:t>
            </a:r>
            <a:r>
              <a:rPr lang="zh-CN" altLang="en-US" sz="2400" dirty="0" smtClean="0"/>
              <a:t>）上注册自己的账号并上传自己的公钥，学习操作远程</a:t>
            </a:r>
            <a:r>
              <a:rPr lang="en-US" altLang="zh-CN" sz="2400" dirty="0" err="1" smtClean="0"/>
              <a:t>git</a:t>
            </a:r>
            <a:r>
              <a:rPr lang="zh-CN" altLang="en-US" sz="2400" dirty="0" smtClean="0"/>
              <a:t>仓库。有关 </a:t>
            </a:r>
            <a:r>
              <a:rPr lang="en-US" altLang="zh-CN" sz="2400" dirty="0" err="1" smtClean="0"/>
              <a:t>Github</a:t>
            </a:r>
            <a:r>
              <a:rPr lang="en-US" altLang="zh-CN" sz="2400" dirty="0" smtClean="0"/>
              <a:t> </a:t>
            </a:r>
            <a:r>
              <a:rPr lang="zh-CN" altLang="en-US" sz="2400" dirty="0" smtClean="0"/>
              <a:t>的使用，请参考蒋鑫所著的开源书 </a:t>
            </a:r>
            <a:r>
              <a:rPr lang="en-US" altLang="zh-CN" sz="2400" dirty="0" err="1" smtClean="0"/>
              <a:t>GotGitHub</a:t>
            </a:r>
            <a:r>
              <a:rPr lang="zh-CN" altLang="en-US" sz="2400" dirty="0" smtClean="0"/>
              <a:t>（</a:t>
            </a:r>
            <a:r>
              <a:rPr lang="en-US" altLang="zh-CN" sz="2400" dirty="0" smtClean="0"/>
              <a:t>http://www.worldhello.net/gotgithub/</a:t>
            </a:r>
            <a:r>
              <a:rPr lang="zh-CN" altLang="en-US" sz="2400" dirty="0" smtClean="0"/>
              <a:t>）。</a:t>
            </a:r>
          </a:p>
          <a:p>
            <a:r>
              <a:rPr lang="zh-CN" altLang="en-US" sz="2400" dirty="0" smtClean="0"/>
              <a:t>学习使用</a:t>
            </a:r>
            <a:r>
              <a:rPr lang="en-US" altLang="zh-CN" sz="2400" dirty="0" err="1" smtClean="0"/>
              <a:t>etckeeper</a:t>
            </a:r>
            <a:r>
              <a:rPr lang="zh-CN" altLang="en-US" sz="2400" dirty="0" smtClean="0"/>
              <a:t>（</a:t>
            </a:r>
            <a:r>
              <a:rPr lang="en-US" altLang="zh-CN" sz="2400" dirty="0" smtClean="0"/>
              <a:t>EPEL</a:t>
            </a:r>
            <a:r>
              <a:rPr lang="zh-CN" altLang="en-US" sz="2400" dirty="0" smtClean="0"/>
              <a:t>仓库有提供）以</a:t>
            </a:r>
            <a:r>
              <a:rPr lang="en-US" altLang="zh-CN" sz="2400" dirty="0" err="1" smtClean="0"/>
              <a:t>git</a:t>
            </a:r>
            <a:r>
              <a:rPr lang="zh-CN" altLang="en-US" sz="2400" dirty="0" smtClean="0"/>
              <a:t>方式管理系统的</a:t>
            </a:r>
            <a:r>
              <a:rPr lang="en-US" altLang="zh-CN" sz="2400" dirty="0" smtClean="0"/>
              <a:t>/etc</a:t>
            </a:r>
            <a:r>
              <a:rPr lang="zh-CN" altLang="en-US" sz="2400" dirty="0" smtClean="0"/>
              <a:t>目录。</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spTree>
    <p:extLst>
      <p:ext uri="{BB962C8B-B14F-4D97-AF65-F5344CB8AC3E}">
        <p14:creationId xmlns:p14="http://schemas.microsoft.com/office/powerpoint/2010/main" xmlns="" val="18463530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zh-CN" dirty="0" smtClean="0"/>
              <a:t>缓存服务（</a:t>
            </a:r>
            <a:r>
              <a:rPr lang="en-US" altLang="zh-CN" dirty="0" err="1" smtClean="0"/>
              <a:t>Dnsmasq</a:t>
            </a:r>
            <a:r>
              <a:rPr lang="zh-CN" altLang="zh-CN" dirty="0" smtClean="0"/>
              <a:t>）</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98</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Dnsmasq</a:t>
            </a:r>
            <a:endParaRPr lang="zh-CN" altLang="en-US" dirty="0"/>
          </a:p>
        </p:txBody>
      </p:sp>
      <p:sp>
        <p:nvSpPr>
          <p:cNvPr id="3" name="内容占位符 2"/>
          <p:cNvSpPr>
            <a:spLocks noGrp="1"/>
          </p:cNvSpPr>
          <p:nvPr>
            <p:ph idx="1"/>
          </p:nvPr>
        </p:nvSpPr>
        <p:spPr/>
        <p:txBody>
          <a:bodyPr/>
          <a:lstStyle/>
          <a:p>
            <a:r>
              <a:rPr lang="en-US" altLang="zh-CN" dirty="0" err="1" smtClean="0"/>
              <a:t>Dnsmasq</a:t>
            </a:r>
            <a:r>
              <a:rPr lang="zh-CN" altLang="zh-CN" dirty="0" smtClean="0"/>
              <a:t>是一个轻量级的易于配置的</a:t>
            </a:r>
            <a:r>
              <a:rPr lang="en-US" altLang="zh-CN" dirty="0" smtClean="0"/>
              <a:t>DNS</a:t>
            </a:r>
            <a:r>
              <a:rPr lang="zh-CN" altLang="zh-CN" dirty="0" smtClean="0"/>
              <a:t>转发器（</a:t>
            </a:r>
            <a:r>
              <a:rPr lang="en-US" altLang="zh-CN" dirty="0" smtClean="0"/>
              <a:t>DNS forwarder</a:t>
            </a:r>
            <a:r>
              <a:rPr lang="zh-CN" altLang="zh-CN" dirty="0" smtClean="0"/>
              <a:t>）和</a:t>
            </a:r>
            <a:r>
              <a:rPr lang="en-US" altLang="zh-CN" dirty="0" smtClean="0"/>
              <a:t>DHCP</a:t>
            </a:r>
            <a:r>
              <a:rPr lang="zh-CN" altLang="zh-CN" dirty="0" smtClean="0"/>
              <a:t>服务器</a:t>
            </a:r>
            <a:endParaRPr lang="en-US" altLang="zh-CN" dirty="0" smtClean="0"/>
          </a:p>
          <a:p>
            <a:r>
              <a:rPr lang="en-US" altLang="zh-CN" dirty="0" err="1" smtClean="0"/>
              <a:t>Dnsmasq</a:t>
            </a:r>
            <a:r>
              <a:rPr lang="zh-CN" altLang="zh-CN" dirty="0" smtClean="0"/>
              <a:t>为小型网络提供了</a:t>
            </a:r>
            <a:r>
              <a:rPr lang="en-US" altLang="zh-CN" dirty="0" smtClean="0"/>
              <a:t>DNS</a:t>
            </a:r>
            <a:r>
              <a:rPr lang="zh-CN" altLang="zh-CN" dirty="0" smtClean="0"/>
              <a:t>和可选择的</a:t>
            </a:r>
            <a:r>
              <a:rPr lang="en-US" altLang="zh-CN" dirty="0" smtClean="0"/>
              <a:t>DHCP</a:t>
            </a:r>
            <a:r>
              <a:rPr lang="zh-CN" altLang="zh-CN" dirty="0" smtClean="0"/>
              <a:t>功能。它服务那些只在本地适用的域名，这些域名是不会在全球的</a:t>
            </a:r>
            <a:r>
              <a:rPr lang="en-US" altLang="zh-CN" dirty="0" smtClean="0"/>
              <a:t>DNS</a:t>
            </a:r>
            <a:r>
              <a:rPr lang="zh-CN" altLang="zh-CN" dirty="0" smtClean="0"/>
              <a:t>服务器中出现的。</a:t>
            </a:r>
            <a:endParaRPr lang="en-US" altLang="zh-CN" dirty="0" smtClean="0"/>
          </a:p>
          <a:p>
            <a:r>
              <a:rPr lang="en-US" altLang="zh-CN" dirty="0" err="1" smtClean="0"/>
              <a:t>Dnsmasq</a:t>
            </a:r>
            <a:r>
              <a:rPr lang="zh-CN" altLang="zh-CN" dirty="0" smtClean="0"/>
              <a:t>的设计目标是用于使用</a:t>
            </a:r>
            <a:r>
              <a:rPr lang="en-US" altLang="zh-CN" dirty="0" smtClean="0"/>
              <a:t>NAT</a:t>
            </a:r>
            <a:r>
              <a:rPr lang="zh-CN" altLang="zh-CN" dirty="0" smtClean="0"/>
              <a:t>通过</a:t>
            </a:r>
            <a:r>
              <a:rPr lang="en-US" altLang="zh-CN" dirty="0" smtClean="0"/>
              <a:t>ADSL</a:t>
            </a:r>
            <a:r>
              <a:rPr lang="zh-CN" altLang="zh-CN" dirty="0" smtClean="0"/>
              <a:t>连接因特网的家庭网络。对于那些需求低资源消耗且配置方便简单的小型网络（最多可支持</a:t>
            </a:r>
            <a:r>
              <a:rPr lang="en-US" altLang="zh-CN" dirty="0" smtClean="0"/>
              <a:t>1000</a:t>
            </a:r>
            <a:r>
              <a:rPr lang="zh-CN" altLang="zh-CN" dirty="0" smtClean="0"/>
              <a:t>台主机）也是一个很好的选择。</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6745</TotalTime>
  <Words>8163</Words>
  <Application>Microsoft Office PowerPoint</Application>
  <PresentationFormat>全屏显示(4:3)</PresentationFormat>
  <Paragraphs>1446</Paragraphs>
  <Slides>119</Slides>
  <Notes>17</Notes>
  <HiddenSlides>0</HiddenSlides>
  <MMClips>0</MMClips>
  <ScaleCrop>false</ScaleCrop>
  <HeadingPairs>
    <vt:vector size="4" baseType="variant">
      <vt:variant>
        <vt:lpstr>主题</vt:lpstr>
      </vt:variant>
      <vt:variant>
        <vt:i4>1</vt:i4>
      </vt:variant>
      <vt:variant>
        <vt:lpstr>幻灯片标题</vt:lpstr>
      </vt:variant>
      <vt:variant>
        <vt:i4>119</vt:i4>
      </vt:variant>
    </vt:vector>
  </HeadingPairs>
  <TitlesOfParts>
    <vt:vector size="120" baseType="lpstr">
      <vt:lpstr>CentOS-CH-PPT2</vt:lpstr>
      <vt:lpstr>第6章 基础架构服务</vt:lpstr>
      <vt:lpstr>本章内容要点</vt:lpstr>
      <vt:lpstr>本章学习目标 </vt:lpstr>
      <vt:lpstr>管理守护进程</vt:lpstr>
      <vt:lpstr>守护进程（ Daemon ）</vt:lpstr>
      <vt:lpstr>系统初始化进程</vt:lpstr>
      <vt:lpstr>使用systemctl管理服务（1）</vt:lpstr>
      <vt:lpstr>使用systemctl管理服务（2）</vt:lpstr>
      <vt:lpstr>使用systemctl管理服务（3）</vt:lpstr>
      <vt:lpstr>安排自动化任务</vt:lpstr>
      <vt:lpstr>自动安排进程任务 </vt:lpstr>
      <vt:lpstr>CentOS 7中的cron</vt:lpstr>
      <vt:lpstr>与cronie相关的软件包</vt:lpstr>
      <vt:lpstr>cron与anacron</vt:lpstr>
      <vt:lpstr>crond守护进程</vt:lpstr>
      <vt:lpstr>cron的工作过程</vt:lpstr>
      <vt:lpstr>cron的工作过程（续）</vt:lpstr>
      <vt:lpstr>crontab文件的格式 </vt:lpstr>
      <vt:lpstr>crontab文件的书写注意事项 </vt:lpstr>
      <vt:lpstr>run-parts与/etc/cron. {hourly,daily,weekly,monthly}目录</vt:lpstr>
      <vt:lpstr>anacron 任务的执行</vt:lpstr>
      <vt:lpstr>anacron 的执行过程</vt:lpstr>
      <vt:lpstr>anacron的配置文件 ——/etc/anacrontab </vt:lpstr>
      <vt:lpstr>CentOS默认的 /etc/anacrontab文件</vt:lpstr>
      <vt:lpstr>计划任务的安排方法</vt:lpstr>
      <vt:lpstr>修改系统crontab文件 安排计划任务</vt:lpstr>
      <vt:lpstr>创建/etc/cron.d/目录下 的文件安排计划任务</vt:lpstr>
      <vt:lpstr>直接编写任务脚本 安排计划任务</vt:lpstr>
      <vt:lpstr>使用crontab命令 安排用户自己的cron任务 </vt:lpstr>
      <vt:lpstr>cron的使用举例</vt:lpstr>
      <vt:lpstr>系统日常的cron任务</vt:lpstr>
      <vt:lpstr>日志系统和系统日志</vt:lpstr>
      <vt:lpstr>系统日志简介</vt:lpstr>
      <vt:lpstr>日志系统简介</vt:lpstr>
      <vt:lpstr>rsyslog</vt:lpstr>
      <vt:lpstr>rsyslog的体系结构</vt:lpstr>
      <vt:lpstr>rsyslog的消息流与模块</vt:lpstr>
      <vt:lpstr>CentOS 7中的rsyslog</vt:lpstr>
      <vt:lpstr>/etc/rsyslog.conf 的组成部分</vt:lpstr>
      <vt:lpstr>/etc/rsyslog.conf 的规则</vt:lpstr>
      <vt:lpstr>默认的/etc/rsyslog.conf</vt:lpstr>
      <vt:lpstr>设备类别（facility）</vt:lpstr>
      <vt:lpstr>日志级别（priority）</vt:lpstr>
      <vt:lpstr>facility.priority语法</vt:lpstr>
      <vt:lpstr>facility.priority语法举例</vt:lpstr>
      <vt:lpstr>目标动作（ action ）</vt:lpstr>
      <vt:lpstr>目标动作（ action ）续</vt:lpstr>
      <vt:lpstr>action语法举例</vt:lpstr>
      <vt:lpstr>将日志发往另一台主机</vt:lpstr>
      <vt:lpstr>日志管理策略</vt:lpstr>
      <vt:lpstr>日志滚动</vt:lpstr>
      <vt:lpstr>logrotate 的配置文件</vt:lpstr>
      <vt:lpstr>/etc/logrotate.d目录下 的配置文件</vt:lpstr>
      <vt:lpstr>以cron方式运行logrotate</vt:lpstr>
      <vt:lpstr>主要日志文件简介</vt:lpstr>
      <vt:lpstr>常规日志文件 /var/log/messages</vt:lpstr>
      <vt:lpstr>用户登录日志</vt:lpstr>
      <vt:lpstr>应用程序日志</vt:lpstr>
      <vt:lpstr>日志分析工具LogWatch</vt:lpstr>
      <vt:lpstr>OpenssH</vt:lpstr>
      <vt:lpstr>SSH</vt:lpstr>
      <vt:lpstr>漏洞</vt:lpstr>
      <vt:lpstr>解决</vt:lpstr>
      <vt:lpstr>SSH简介</vt:lpstr>
      <vt:lpstr>SSH协议体系结构</vt:lpstr>
      <vt:lpstr>SSH 基于主机的安全验证</vt:lpstr>
      <vt:lpstr>SSH 基于用户的安全验证1</vt:lpstr>
      <vt:lpstr>SSH 基于用户的安全验证2</vt:lpstr>
      <vt:lpstr>用户密钥认证协议</vt:lpstr>
      <vt:lpstr>用户密钥认证过程 </vt:lpstr>
      <vt:lpstr>SSH 2 体系结构</vt:lpstr>
      <vt:lpstr>SSH 2 – 传输层</vt:lpstr>
      <vt:lpstr>初始服务器密钥发现</vt:lpstr>
      <vt:lpstr>SSH 2 – 认证层</vt:lpstr>
      <vt:lpstr>SSH 2 – 连接层</vt:lpstr>
      <vt:lpstr>SSH 2 – TCP/IP 端口转发</vt:lpstr>
      <vt:lpstr>SSH 2 – 实现</vt:lpstr>
      <vt:lpstr>客户端的主机认证</vt:lpstr>
      <vt:lpstr>客户端的用户认证</vt:lpstr>
      <vt:lpstr>OpenSSH的主机密钥管理 ——主机密钥生成</vt:lpstr>
      <vt:lpstr>OpenSSH的主机密钥管理 ——搜集可信任主机的公钥</vt:lpstr>
      <vt:lpstr>OpenSSH的用户密钥管理 ——密钥生成和分发</vt:lpstr>
      <vt:lpstr>保护私钥</vt:lpstr>
      <vt:lpstr>OpenSSH的用户密钥管理 ——ssh-agent和ssh-add</vt:lpstr>
      <vt:lpstr>OpenSSH的用户密钥管理 ——ssh-agent的运行方法</vt:lpstr>
      <vt:lpstr>CentOS 7中的sshd</vt:lpstr>
      <vt:lpstr>OpenSSH 服务</vt:lpstr>
      <vt:lpstr>OpenSSH服务配置</vt:lpstr>
      <vt:lpstr> /etc/ssh/sshd_config ——OpenSSH 服务的安全配置1</vt:lpstr>
      <vt:lpstr> /etc/ssh/sshd_config ——OpenSSH 服务的安全配置2</vt:lpstr>
      <vt:lpstr> /etc/ssh/sshd_config ——OpenSSH 服务的安全配置3</vt:lpstr>
      <vt:lpstr>安全隧道（stunnel）</vt:lpstr>
      <vt:lpstr>端口转发</vt:lpstr>
      <vt:lpstr>本章思考题</vt:lpstr>
      <vt:lpstr>本章实验</vt:lpstr>
      <vt:lpstr>进一步学习</vt:lpstr>
      <vt:lpstr>进一步学习（续）</vt:lpstr>
      <vt:lpstr>DNS缓存服务（Dnsmasq）</vt:lpstr>
      <vt:lpstr>Dnsmasq</vt:lpstr>
      <vt:lpstr>Dnsmasq的功能</vt:lpstr>
      <vt:lpstr>CentOS 7中的dnsmasq</vt:lpstr>
      <vt:lpstr>Dnsmasq的配置文件</vt:lpstr>
      <vt:lpstr>Dnsmasq的基本配置</vt:lpstr>
      <vt:lpstr>配置Dnsmasq的日志滚动</vt:lpstr>
      <vt:lpstr>配置Dnsmasq的 本地DNS缓存和转发器</vt:lpstr>
      <vt:lpstr>配置Dnsmasq的内网解析</vt:lpstr>
      <vt:lpstr>配置Dnsmasq的 DHCP和tftpd服务</vt:lpstr>
      <vt:lpstr>启动Dnsmasq</vt:lpstr>
      <vt:lpstr>HTTP缓存服务（Polipo）</vt:lpstr>
      <vt:lpstr>Polipo简介</vt:lpstr>
      <vt:lpstr>CentOS 7中的Polipo</vt:lpstr>
      <vt:lpstr>使用Polipo配置HTTP缓存代理</vt:lpstr>
      <vt:lpstr>配置polipo的代理客户</vt:lpstr>
      <vt:lpstr>atd守护进程和at命令</vt:lpstr>
      <vt:lpstr>atd守护进程</vt:lpstr>
      <vt:lpstr>at命令的功能和格式</vt:lpstr>
      <vt:lpstr>at命令指定时间的方式 </vt:lpstr>
      <vt:lpstr>at命令指定时间的方式举例</vt:lpstr>
      <vt:lpstr>at命令使用范例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进程管理</dc:title>
  <dc:creator>osmond</dc:creator>
  <cp:lastModifiedBy>osmond</cp:lastModifiedBy>
  <cp:revision>518</cp:revision>
  <dcterms:created xsi:type="dcterms:W3CDTF">2011-06-29T09:41:52Z</dcterms:created>
  <dcterms:modified xsi:type="dcterms:W3CDTF">2016-07-14T10:43:44Z</dcterms:modified>
</cp:coreProperties>
</file>