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slides/slide113.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s/slide102.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s/slide99.xml" ContentType="application/vnd.openxmlformats-officedocument.presentationml.slide+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107.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s/slide95.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3.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Override PartName="/ppt/slides/slide91.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Default Extension="gif" ContentType="image/gif"/>
  <Override PartName="/ppt/notesSlides/notesSlide8.xml" ContentType="application/vnd.openxmlformats-officedocument.presentationml.notesSlide+xml"/>
  <Override PartName="/ppt/slides/slide89.xml" ContentType="application/vnd.openxmlformats-officedocument.presentationml.slide+xml"/>
  <Override PartName="/ppt/slides/slide98.xml" ContentType="application/vnd.openxmlformats-officedocument.presentationml.slide+xml"/>
  <Override PartName="/ppt/slides/slide108.xml" ContentType="application/vnd.openxmlformats-officedocument.presentationml.slide+xml"/>
  <Override PartName="/ppt/slides/slide117.xml" ContentType="application/vnd.openxmlformats-officedocument.presentationml.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slides/slide96.xml" ContentType="application/vnd.openxmlformats-officedocument.presentationml.slide+xml"/>
  <Override PartName="/ppt/slides/slide106.xml" ContentType="application/vnd.openxmlformats-officedocument.presentationml.slide+xml"/>
  <Override PartName="/ppt/slides/slide115.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s/slide111.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slides/slide79.xml" ContentType="application/vnd.openxmlformats-officedocument.presentationml.slide+xml"/>
  <Override PartName="/ppt/slides/slide109.xml" ContentType="application/vnd.openxmlformats-officedocument.presentationml.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s/slide116.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Layouts/slideLayout5.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9" r:id="rId1"/>
  </p:sldMasterIdLst>
  <p:notesMasterIdLst>
    <p:notesMasterId r:id="rId119"/>
  </p:notesMasterIdLst>
  <p:sldIdLst>
    <p:sldId id="256" r:id="rId2"/>
    <p:sldId id="271" r:id="rId3"/>
    <p:sldId id="445" r:id="rId4"/>
    <p:sldId id="544" r:id="rId5"/>
    <p:sldId id="545" r:id="rId6"/>
    <p:sldId id="572" r:id="rId7"/>
    <p:sldId id="546" r:id="rId8"/>
    <p:sldId id="547" r:id="rId9"/>
    <p:sldId id="548" r:id="rId10"/>
    <p:sldId id="549" r:id="rId11"/>
    <p:sldId id="550" r:id="rId12"/>
    <p:sldId id="551" r:id="rId13"/>
    <p:sldId id="552" r:id="rId14"/>
    <p:sldId id="553" r:id="rId15"/>
    <p:sldId id="554" r:id="rId16"/>
    <p:sldId id="555" r:id="rId17"/>
    <p:sldId id="556" r:id="rId18"/>
    <p:sldId id="557" r:id="rId19"/>
    <p:sldId id="558" r:id="rId20"/>
    <p:sldId id="559" r:id="rId21"/>
    <p:sldId id="560" r:id="rId22"/>
    <p:sldId id="561" r:id="rId23"/>
    <p:sldId id="562" r:id="rId24"/>
    <p:sldId id="563" r:id="rId25"/>
    <p:sldId id="564" r:id="rId26"/>
    <p:sldId id="565" r:id="rId27"/>
    <p:sldId id="566" r:id="rId28"/>
    <p:sldId id="567" r:id="rId29"/>
    <p:sldId id="568" r:id="rId30"/>
    <p:sldId id="569" r:id="rId31"/>
    <p:sldId id="570" r:id="rId32"/>
    <p:sldId id="571" r:id="rId33"/>
    <p:sldId id="490" r:id="rId34"/>
    <p:sldId id="489" r:id="rId35"/>
    <p:sldId id="491" r:id="rId36"/>
    <p:sldId id="492" r:id="rId37"/>
    <p:sldId id="493" r:id="rId38"/>
    <p:sldId id="494" r:id="rId39"/>
    <p:sldId id="495" r:id="rId40"/>
    <p:sldId id="496" r:id="rId41"/>
    <p:sldId id="500" r:id="rId42"/>
    <p:sldId id="501" r:id="rId43"/>
    <p:sldId id="488" r:id="rId44"/>
    <p:sldId id="603" r:id="rId45"/>
    <p:sldId id="604" r:id="rId46"/>
    <p:sldId id="605" r:id="rId47"/>
    <p:sldId id="606" r:id="rId48"/>
    <p:sldId id="607" r:id="rId49"/>
    <p:sldId id="616" r:id="rId50"/>
    <p:sldId id="610" r:id="rId51"/>
    <p:sldId id="613" r:id="rId52"/>
    <p:sldId id="614" r:id="rId53"/>
    <p:sldId id="615" r:id="rId54"/>
    <p:sldId id="617" r:id="rId55"/>
    <p:sldId id="618" r:id="rId56"/>
    <p:sldId id="611" r:id="rId57"/>
    <p:sldId id="612" r:id="rId58"/>
    <p:sldId id="619" r:id="rId59"/>
    <p:sldId id="620" r:id="rId60"/>
    <p:sldId id="621" r:id="rId61"/>
    <p:sldId id="622" r:id="rId62"/>
    <p:sldId id="623" r:id="rId63"/>
    <p:sldId id="624" r:id="rId64"/>
    <p:sldId id="637" r:id="rId65"/>
    <p:sldId id="639" r:id="rId66"/>
    <p:sldId id="638" r:id="rId67"/>
    <p:sldId id="573" r:id="rId68"/>
    <p:sldId id="574" r:id="rId69"/>
    <p:sldId id="575" r:id="rId70"/>
    <p:sldId id="576" r:id="rId71"/>
    <p:sldId id="577" r:id="rId72"/>
    <p:sldId id="578" r:id="rId73"/>
    <p:sldId id="579" r:id="rId74"/>
    <p:sldId id="580" r:id="rId75"/>
    <p:sldId id="581" r:id="rId76"/>
    <p:sldId id="582" r:id="rId77"/>
    <p:sldId id="583" r:id="rId78"/>
    <p:sldId id="584" r:id="rId79"/>
    <p:sldId id="585" r:id="rId80"/>
    <p:sldId id="586" r:id="rId81"/>
    <p:sldId id="587" r:id="rId82"/>
    <p:sldId id="588" r:id="rId83"/>
    <p:sldId id="589" r:id="rId84"/>
    <p:sldId id="590" r:id="rId85"/>
    <p:sldId id="591" r:id="rId86"/>
    <p:sldId id="592" r:id="rId87"/>
    <p:sldId id="593" r:id="rId88"/>
    <p:sldId id="594" r:id="rId89"/>
    <p:sldId id="595" r:id="rId90"/>
    <p:sldId id="596" r:id="rId91"/>
    <p:sldId id="597" r:id="rId92"/>
    <p:sldId id="598" r:id="rId93"/>
    <p:sldId id="599" r:id="rId94"/>
    <p:sldId id="600" r:id="rId95"/>
    <p:sldId id="601" r:id="rId96"/>
    <p:sldId id="602" r:id="rId97"/>
    <p:sldId id="540" r:id="rId98"/>
    <p:sldId id="527" r:id="rId99"/>
    <p:sldId id="625" r:id="rId100"/>
    <p:sldId id="628" r:id="rId101"/>
    <p:sldId id="631" r:id="rId102"/>
    <p:sldId id="632" r:id="rId103"/>
    <p:sldId id="634" r:id="rId104"/>
    <p:sldId id="636" r:id="rId105"/>
    <p:sldId id="531" r:id="rId106"/>
    <p:sldId id="532" r:id="rId107"/>
    <p:sldId id="533" r:id="rId108"/>
    <p:sldId id="534" r:id="rId109"/>
    <p:sldId id="535" r:id="rId110"/>
    <p:sldId id="641" r:id="rId111"/>
    <p:sldId id="536" r:id="rId112"/>
    <p:sldId id="537" r:id="rId113"/>
    <p:sldId id="538" r:id="rId114"/>
    <p:sldId id="640" r:id="rId115"/>
    <p:sldId id="542" r:id="rId116"/>
    <p:sldId id="543" r:id="rId117"/>
    <p:sldId id="272" r:id="rId118"/>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3739" autoAdjust="0"/>
    <p:restoredTop sz="88399" autoAdjust="0"/>
  </p:normalViewPr>
  <p:slideViewPr>
    <p:cSldViewPr>
      <p:cViewPr varScale="1">
        <p:scale>
          <a:sx n="78" d="100"/>
          <a:sy n="78" d="100"/>
        </p:scale>
        <p:origin x="-1627" y="-6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58" d="100"/>
          <a:sy n="58" d="100"/>
        </p:scale>
        <p:origin x="-2532" y="-78"/>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slide" Target="slides/slide11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C6D6CB1-C28C-4AC0-9E57-7AED4F13BECC}" type="datetimeFigureOut">
              <a:rPr lang="zh-CN" altLang="en-US" smtClean="0"/>
              <a:pPr/>
              <a:t>2016/7/14</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5E67A7B-7D8A-4E03-B174-B3300045038D}" type="slidenum">
              <a:rPr lang="zh-CN" altLang="en-US" smtClean="0"/>
              <a:pPr/>
              <a:t>‹#›</a:t>
            </a:fld>
            <a:endParaRPr lang="zh-CN" altLang="en-US"/>
          </a:p>
        </p:txBody>
      </p:sp>
    </p:spTree>
    <p:extLst>
      <p:ext uri="{BB962C8B-B14F-4D97-AF65-F5344CB8AC3E}">
        <p14:creationId xmlns:p14="http://schemas.microsoft.com/office/powerpoint/2010/main" xmlns="" val="18258072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A5E67A7B-7D8A-4E03-B174-B3300045038D}" type="slidenum">
              <a:rPr lang="zh-CN" altLang="en-US" smtClean="0"/>
              <a:pPr/>
              <a:t>28</a:t>
            </a:fld>
            <a:endParaRPr lang="zh-CN" altLang="en-US"/>
          </a:p>
        </p:txBody>
      </p:sp>
    </p:spTree>
    <p:extLst>
      <p:ext uri="{BB962C8B-B14F-4D97-AF65-F5344CB8AC3E}">
        <p14:creationId xmlns:p14="http://schemas.microsoft.com/office/powerpoint/2010/main" xmlns="" val="21956012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sz="1200" kern="1200" dirty="0" smtClean="0">
                <a:solidFill>
                  <a:schemeClr val="tx1"/>
                </a:solidFill>
                <a:latin typeface="+mn-lt"/>
                <a:ea typeface="+mn-ea"/>
                <a:cs typeface="+mn-cs"/>
              </a:rPr>
              <a:t>sa1 </a:t>
            </a:r>
            <a:r>
              <a:rPr lang="zh-CN" altLang="zh-CN" sz="1200" kern="1200" dirty="0" smtClean="0">
                <a:solidFill>
                  <a:schemeClr val="tx1"/>
                </a:solidFill>
                <a:latin typeface="+mn-lt"/>
                <a:ea typeface="+mn-ea"/>
                <a:cs typeface="+mn-cs"/>
              </a:rPr>
              <a:t>：收集并存储系统每天动态信息到一个二进制的文件中，用做</a:t>
            </a:r>
            <a:r>
              <a:rPr lang="en-US" altLang="zh-CN" sz="1200" kern="1200" dirty="0" err="1" smtClean="0">
                <a:solidFill>
                  <a:schemeClr val="tx1"/>
                </a:solidFill>
                <a:latin typeface="+mn-lt"/>
                <a:ea typeface="+mn-ea"/>
                <a:cs typeface="+mn-cs"/>
              </a:rPr>
              <a:t>sadc</a:t>
            </a:r>
            <a:r>
              <a:rPr lang="zh-CN" altLang="zh-CN" sz="1200" kern="1200" dirty="0" smtClean="0">
                <a:solidFill>
                  <a:schemeClr val="tx1"/>
                </a:solidFill>
                <a:latin typeface="+mn-lt"/>
                <a:ea typeface="+mn-ea"/>
                <a:cs typeface="+mn-cs"/>
              </a:rPr>
              <a:t>的前端程序。</a:t>
            </a:r>
          </a:p>
          <a:p>
            <a:r>
              <a:rPr lang="en-US" altLang="zh-CN" sz="1200" kern="1200" dirty="0" smtClean="0">
                <a:solidFill>
                  <a:schemeClr val="tx1"/>
                </a:solidFill>
                <a:latin typeface="+mn-lt"/>
                <a:ea typeface="+mn-ea"/>
                <a:cs typeface="+mn-cs"/>
              </a:rPr>
              <a:t>sa2 </a:t>
            </a:r>
            <a:r>
              <a:rPr lang="zh-CN" altLang="zh-CN" sz="1200" kern="1200" dirty="0" smtClean="0">
                <a:solidFill>
                  <a:schemeClr val="tx1"/>
                </a:solidFill>
                <a:latin typeface="+mn-lt"/>
                <a:ea typeface="+mn-ea"/>
                <a:cs typeface="+mn-cs"/>
              </a:rPr>
              <a:t>：收集每天的系统活跃信息写入总结性的报告，用做</a:t>
            </a:r>
            <a:r>
              <a:rPr lang="en-US" altLang="zh-CN" sz="1200" kern="1200" dirty="0" err="1" smtClean="0">
                <a:solidFill>
                  <a:schemeClr val="tx1"/>
                </a:solidFill>
                <a:latin typeface="+mn-lt"/>
                <a:ea typeface="+mn-ea"/>
                <a:cs typeface="+mn-cs"/>
              </a:rPr>
              <a:t>sar</a:t>
            </a:r>
            <a:r>
              <a:rPr lang="zh-CN" altLang="zh-CN" sz="1200" kern="1200" dirty="0" smtClean="0">
                <a:solidFill>
                  <a:schemeClr val="tx1"/>
                </a:solidFill>
                <a:latin typeface="+mn-lt"/>
                <a:ea typeface="+mn-ea"/>
                <a:cs typeface="+mn-cs"/>
              </a:rPr>
              <a:t>的前端程序。</a:t>
            </a:r>
          </a:p>
          <a:p>
            <a:endParaRPr lang="zh-CN" altLang="en-US" dirty="0"/>
          </a:p>
        </p:txBody>
      </p:sp>
      <p:sp>
        <p:nvSpPr>
          <p:cNvPr id="4" name="灯片编号占位符 3"/>
          <p:cNvSpPr>
            <a:spLocks noGrp="1"/>
          </p:cNvSpPr>
          <p:nvPr>
            <p:ph type="sldNum" sz="quarter" idx="10"/>
          </p:nvPr>
        </p:nvSpPr>
        <p:spPr/>
        <p:txBody>
          <a:bodyPr/>
          <a:lstStyle/>
          <a:p>
            <a:fld id="{A5E67A7B-7D8A-4E03-B174-B3300045038D}" type="slidenum">
              <a:rPr lang="zh-CN" altLang="en-US" smtClean="0"/>
              <a:pPr/>
              <a:t>29</a:t>
            </a:fld>
            <a:endParaRPr lang="zh-CN" altLang="en-US"/>
          </a:p>
        </p:txBody>
      </p:sp>
    </p:spTree>
    <p:extLst>
      <p:ext uri="{BB962C8B-B14F-4D97-AF65-F5344CB8AC3E}">
        <p14:creationId xmlns:p14="http://schemas.microsoft.com/office/powerpoint/2010/main" xmlns="" val="41237915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z="2800" dirty="0" smtClean="0"/>
              <a:t>显示 </a:t>
            </a:r>
            <a:r>
              <a:rPr lang="en-US" altLang="zh-CN" sz="2800" dirty="0" smtClean="0"/>
              <a:t>LSB (Linux Standard Base) </a:t>
            </a:r>
            <a:r>
              <a:rPr lang="zh-CN" altLang="en-US" sz="2800" dirty="0" smtClean="0"/>
              <a:t>和发布信息（</a:t>
            </a:r>
            <a:r>
              <a:rPr lang="en-US" altLang="zh-CN" sz="2800" dirty="0" smtClean="0"/>
              <a:t>Distribution information</a:t>
            </a:r>
            <a:r>
              <a:rPr lang="zh-CN" altLang="en-US" sz="2800" dirty="0" smtClean="0"/>
              <a:t>） </a:t>
            </a:r>
          </a:p>
          <a:p>
            <a:pPr lvl="1"/>
            <a:r>
              <a:rPr lang="en-US" altLang="zh-CN" sz="2400" b="1" dirty="0" err="1" smtClean="0">
                <a:solidFill>
                  <a:schemeClr val="accent6">
                    <a:lumMod val="75000"/>
                  </a:schemeClr>
                </a:solidFill>
              </a:rPr>
              <a:t>lsb_release</a:t>
            </a:r>
            <a:r>
              <a:rPr lang="en-US" altLang="zh-CN" sz="2400" b="1" dirty="0" smtClean="0">
                <a:solidFill>
                  <a:schemeClr val="accent6">
                    <a:lumMod val="75000"/>
                  </a:schemeClr>
                </a:solidFill>
              </a:rPr>
              <a:t> -a   </a:t>
            </a:r>
            <a:r>
              <a:rPr lang="en-US" altLang="zh-CN" sz="2400" dirty="0" smtClean="0"/>
              <a:t># </a:t>
            </a:r>
            <a:r>
              <a:rPr lang="zh-CN" altLang="en-US" sz="2400" dirty="0" smtClean="0"/>
              <a:t>适用于所有的 </a:t>
            </a:r>
            <a:r>
              <a:rPr lang="en-US" altLang="zh-CN" sz="2400" dirty="0" smtClean="0"/>
              <a:t>Linux </a:t>
            </a:r>
            <a:r>
              <a:rPr lang="zh-CN" altLang="en-US" sz="2400" dirty="0" smtClean="0"/>
              <a:t>发行</a:t>
            </a:r>
          </a:p>
          <a:p>
            <a:endParaRPr lang="zh-CN" altLang="en-US" dirty="0"/>
          </a:p>
        </p:txBody>
      </p:sp>
      <p:sp>
        <p:nvSpPr>
          <p:cNvPr id="4" name="灯片编号占位符 3"/>
          <p:cNvSpPr>
            <a:spLocks noGrp="1"/>
          </p:cNvSpPr>
          <p:nvPr>
            <p:ph type="sldNum" sz="quarter" idx="10"/>
          </p:nvPr>
        </p:nvSpPr>
        <p:spPr/>
        <p:txBody>
          <a:bodyPr/>
          <a:lstStyle/>
          <a:p>
            <a:fld id="{A5E67A7B-7D8A-4E03-B174-B3300045038D}" type="slidenum">
              <a:rPr lang="zh-CN" altLang="en-US" smtClean="0"/>
              <a:pPr/>
              <a:t>35</a:t>
            </a:fld>
            <a:endParaRPr lang="zh-CN" altLang="en-US"/>
          </a:p>
        </p:txBody>
      </p:sp>
    </p:spTree>
    <p:extLst>
      <p:ext uri="{BB962C8B-B14F-4D97-AF65-F5344CB8AC3E}">
        <p14:creationId xmlns:p14="http://schemas.microsoft.com/office/powerpoint/2010/main" xmlns="" val="27928630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eaLnBrk="1" hangingPunct="1"/>
            <a:r>
              <a:rPr lang="zh-CN" altLang="en-US" dirty="0" smtClean="0">
                <a:latin typeface="Arial" pitchFamily="34" charset="0"/>
                <a:ea typeface="宋体" pitchFamily="2" charset="-122"/>
              </a:rPr>
              <a:t>常用的设备文件名 </a:t>
            </a:r>
          </a:p>
          <a:p>
            <a:pPr eaLnBrk="1" hangingPunct="1"/>
            <a:r>
              <a:rPr lang="zh-CN" altLang="en-US" dirty="0" smtClean="0">
                <a:latin typeface="Arial" pitchFamily="34" charset="0"/>
                <a:ea typeface="宋体" pitchFamily="2" charset="-122"/>
              </a:rPr>
              <a:t>光驱 </a:t>
            </a:r>
            <a:r>
              <a:rPr lang="en-US" altLang="zh-CN" dirty="0" smtClean="0">
                <a:latin typeface="Arial" pitchFamily="34" charset="0"/>
                <a:ea typeface="宋体" pitchFamily="2" charset="-122"/>
              </a:rPr>
              <a:t>– /dev/</a:t>
            </a:r>
            <a:r>
              <a:rPr lang="en-US" altLang="zh-CN" dirty="0" err="1" smtClean="0">
                <a:latin typeface="Arial" pitchFamily="34" charset="0"/>
                <a:ea typeface="宋体" pitchFamily="2" charset="-122"/>
              </a:rPr>
              <a:t>cdrom</a:t>
            </a:r>
            <a:r>
              <a:rPr lang="en-US" altLang="zh-CN" dirty="0" smtClean="0">
                <a:latin typeface="Arial" pitchFamily="34" charset="0"/>
                <a:ea typeface="宋体" pitchFamily="2" charset="-122"/>
              </a:rPr>
              <a:t> /dev/</a:t>
            </a:r>
            <a:r>
              <a:rPr lang="en-US" altLang="zh-CN" dirty="0" err="1" smtClean="0">
                <a:latin typeface="Arial" pitchFamily="34" charset="0"/>
                <a:ea typeface="宋体" pitchFamily="2" charset="-122"/>
              </a:rPr>
              <a:t>dvd</a:t>
            </a:r>
            <a:r>
              <a:rPr lang="en-US" altLang="zh-CN" dirty="0" smtClean="0">
                <a:latin typeface="Arial" pitchFamily="34" charset="0"/>
                <a:ea typeface="宋体" pitchFamily="2" charset="-122"/>
              </a:rPr>
              <a:t> </a:t>
            </a:r>
          </a:p>
          <a:p>
            <a:pPr eaLnBrk="1" hangingPunct="1"/>
            <a:r>
              <a:rPr lang="en-US" altLang="zh-CN" dirty="0" smtClean="0">
                <a:latin typeface="Arial" pitchFamily="34" charset="0"/>
                <a:ea typeface="宋体" pitchFamily="2" charset="-122"/>
              </a:rPr>
              <a:t>IDE </a:t>
            </a:r>
            <a:r>
              <a:rPr lang="zh-CN" altLang="en-US" dirty="0" smtClean="0">
                <a:latin typeface="Arial" pitchFamily="34" charset="0"/>
                <a:ea typeface="宋体" pitchFamily="2" charset="-122"/>
              </a:rPr>
              <a:t>硬盘 </a:t>
            </a:r>
            <a:r>
              <a:rPr lang="en-US" altLang="zh-CN" dirty="0" smtClean="0">
                <a:latin typeface="Arial" pitchFamily="34" charset="0"/>
                <a:ea typeface="宋体" pitchFamily="2" charset="-122"/>
              </a:rPr>
              <a:t>– /dev/</a:t>
            </a:r>
            <a:r>
              <a:rPr lang="en-US" altLang="zh-CN" dirty="0" err="1" smtClean="0">
                <a:latin typeface="Arial" pitchFamily="34" charset="0"/>
                <a:ea typeface="宋体" pitchFamily="2" charset="-122"/>
              </a:rPr>
              <a:t>hd</a:t>
            </a:r>
            <a:r>
              <a:rPr lang="en-US" altLang="zh-CN" dirty="0" smtClean="0">
                <a:latin typeface="Arial" pitchFamily="34" charset="0"/>
                <a:ea typeface="宋体" pitchFamily="2" charset="-122"/>
              </a:rPr>
              <a:t>[</a:t>
            </a:r>
            <a:r>
              <a:rPr lang="en-US" altLang="zh-CN" dirty="0" err="1" smtClean="0">
                <a:latin typeface="Arial" pitchFamily="34" charset="0"/>
                <a:ea typeface="宋体" pitchFamily="2" charset="-122"/>
              </a:rPr>
              <a:t>abcd</a:t>
            </a:r>
            <a:r>
              <a:rPr lang="en-US" altLang="zh-CN" dirty="0" smtClean="0">
                <a:latin typeface="Arial" pitchFamily="34" charset="0"/>
                <a:ea typeface="宋体" pitchFamily="2" charset="-122"/>
              </a:rPr>
              <a:t>][1-16]</a:t>
            </a:r>
          </a:p>
          <a:p>
            <a:pPr eaLnBrk="1" hangingPunct="1"/>
            <a:r>
              <a:rPr lang="en-US" altLang="zh-CN" dirty="0" smtClean="0">
                <a:latin typeface="Arial" pitchFamily="34" charset="0"/>
                <a:ea typeface="宋体" pitchFamily="2" charset="-122"/>
              </a:rPr>
              <a:t>SATA/SAS/SCSI/USB </a:t>
            </a:r>
            <a:r>
              <a:rPr lang="zh-CN" altLang="en-US" dirty="0" smtClean="0">
                <a:latin typeface="Arial" pitchFamily="34" charset="0"/>
                <a:ea typeface="宋体" pitchFamily="2" charset="-122"/>
              </a:rPr>
              <a:t>硬盘 </a:t>
            </a:r>
            <a:r>
              <a:rPr lang="en-US" altLang="zh-CN" dirty="0" smtClean="0">
                <a:latin typeface="Arial" pitchFamily="34" charset="0"/>
                <a:ea typeface="宋体" pitchFamily="2" charset="-122"/>
              </a:rPr>
              <a:t>– /dev/</a:t>
            </a:r>
            <a:r>
              <a:rPr lang="en-US" altLang="zh-CN" dirty="0" err="1" smtClean="0">
                <a:latin typeface="Arial" pitchFamily="34" charset="0"/>
                <a:ea typeface="宋体" pitchFamily="2" charset="-122"/>
              </a:rPr>
              <a:t>sd</a:t>
            </a:r>
            <a:r>
              <a:rPr lang="en-US" altLang="zh-CN" dirty="0" smtClean="0">
                <a:latin typeface="Arial" pitchFamily="34" charset="0"/>
                <a:ea typeface="宋体" pitchFamily="2" charset="-122"/>
              </a:rPr>
              <a:t>[a-p][1-16]</a:t>
            </a:r>
          </a:p>
          <a:p>
            <a:pPr eaLnBrk="1" hangingPunct="1"/>
            <a:r>
              <a:rPr lang="zh-CN" altLang="en-US" dirty="0" smtClean="0">
                <a:latin typeface="Arial" pitchFamily="34" charset="0"/>
                <a:ea typeface="宋体" pitchFamily="2" charset="-122"/>
              </a:rPr>
              <a:t>磁带机 </a:t>
            </a:r>
            <a:r>
              <a:rPr lang="en-US" altLang="zh-CN" dirty="0" smtClean="0">
                <a:latin typeface="Arial" pitchFamily="34" charset="0"/>
                <a:ea typeface="宋体" pitchFamily="2" charset="-122"/>
              </a:rPr>
              <a:t>– /dev/</a:t>
            </a:r>
            <a:r>
              <a:rPr lang="en-US" altLang="zh-CN" dirty="0" err="1" smtClean="0">
                <a:latin typeface="Arial" pitchFamily="34" charset="0"/>
                <a:ea typeface="宋体" pitchFamily="2" charset="-122"/>
              </a:rPr>
              <a:t>st</a:t>
            </a:r>
            <a:r>
              <a:rPr lang="en-US" altLang="zh-CN" dirty="0" smtClean="0">
                <a:latin typeface="Arial" pitchFamily="34" charset="0"/>
                <a:ea typeface="宋体" pitchFamily="2" charset="-122"/>
              </a:rPr>
              <a:t>[0-7]</a:t>
            </a:r>
            <a:r>
              <a:rPr lang="zh-CN" altLang="en-US" dirty="0" smtClean="0">
                <a:latin typeface="Arial" pitchFamily="34" charset="0"/>
                <a:ea typeface="宋体" pitchFamily="2" charset="-122"/>
              </a:rPr>
              <a:t>、</a:t>
            </a:r>
            <a:r>
              <a:rPr lang="en-US" altLang="zh-CN" dirty="0" smtClean="0">
                <a:latin typeface="Arial" pitchFamily="34" charset="0"/>
                <a:ea typeface="宋体" pitchFamily="2" charset="-122"/>
              </a:rPr>
              <a:t>/dev/</a:t>
            </a:r>
            <a:r>
              <a:rPr lang="en-US" altLang="zh-CN" dirty="0" err="1" smtClean="0">
                <a:latin typeface="Arial" pitchFamily="34" charset="0"/>
                <a:ea typeface="宋体" pitchFamily="2" charset="-122"/>
              </a:rPr>
              <a:t>nst</a:t>
            </a:r>
            <a:r>
              <a:rPr lang="en-US" altLang="zh-CN" dirty="0" smtClean="0">
                <a:latin typeface="Arial" pitchFamily="34" charset="0"/>
                <a:ea typeface="宋体" pitchFamily="2" charset="-122"/>
              </a:rPr>
              <a:t>[0-7]</a:t>
            </a:r>
            <a:r>
              <a:rPr lang="zh-CN" altLang="en-US" dirty="0" smtClean="0">
                <a:latin typeface="Arial" pitchFamily="34" charset="0"/>
                <a:ea typeface="宋体" pitchFamily="2" charset="-122"/>
              </a:rPr>
              <a:t>；</a:t>
            </a:r>
            <a:r>
              <a:rPr lang="en-US" altLang="zh-CN" dirty="0" smtClean="0">
                <a:latin typeface="Arial" pitchFamily="34" charset="0"/>
                <a:ea typeface="宋体" pitchFamily="2" charset="-122"/>
              </a:rPr>
              <a:t>/dev/</a:t>
            </a:r>
            <a:r>
              <a:rPr lang="en-US" altLang="zh-CN" dirty="0" err="1" smtClean="0">
                <a:latin typeface="Arial" pitchFamily="34" charset="0"/>
                <a:ea typeface="宋体" pitchFamily="2" charset="-122"/>
              </a:rPr>
              <a:t>rsmt</a:t>
            </a:r>
            <a:r>
              <a:rPr lang="en-US" altLang="zh-CN" dirty="0" smtClean="0">
                <a:latin typeface="Arial" pitchFamily="34" charset="0"/>
                <a:ea typeface="宋体" pitchFamily="2" charset="-122"/>
              </a:rPr>
              <a:t>[0-7]</a:t>
            </a:r>
            <a:r>
              <a:rPr lang="zh-CN" altLang="en-US" dirty="0" smtClean="0">
                <a:latin typeface="Arial" pitchFamily="34" charset="0"/>
                <a:ea typeface="宋体" pitchFamily="2" charset="-122"/>
              </a:rPr>
              <a:t>，</a:t>
            </a:r>
            <a:r>
              <a:rPr lang="en-US" altLang="zh-CN" dirty="0" smtClean="0">
                <a:latin typeface="Arial" pitchFamily="34" charset="0"/>
                <a:ea typeface="宋体" pitchFamily="2" charset="-122"/>
              </a:rPr>
              <a:t>/dev/</a:t>
            </a:r>
            <a:r>
              <a:rPr lang="en-US" altLang="zh-CN" dirty="0" err="1" smtClean="0">
                <a:latin typeface="Arial" pitchFamily="34" charset="0"/>
                <a:ea typeface="宋体" pitchFamily="2" charset="-122"/>
              </a:rPr>
              <a:t>nrsmt</a:t>
            </a:r>
            <a:r>
              <a:rPr lang="en-US" altLang="zh-CN" dirty="0" smtClean="0">
                <a:latin typeface="Arial" pitchFamily="34" charset="0"/>
                <a:ea typeface="宋体" pitchFamily="2" charset="-122"/>
              </a:rPr>
              <a:t>[0-7] </a:t>
            </a:r>
            <a:endParaRPr lang="zh-CN" altLang="en-US" dirty="0"/>
          </a:p>
        </p:txBody>
      </p:sp>
      <p:sp>
        <p:nvSpPr>
          <p:cNvPr id="4" name="灯片编号占位符 3"/>
          <p:cNvSpPr>
            <a:spLocks noGrp="1"/>
          </p:cNvSpPr>
          <p:nvPr>
            <p:ph type="sldNum" sz="quarter" idx="10"/>
          </p:nvPr>
        </p:nvSpPr>
        <p:spPr/>
        <p:txBody>
          <a:bodyPr/>
          <a:lstStyle/>
          <a:p>
            <a:fld id="{A5E67A7B-7D8A-4E03-B174-B3300045038D}" type="slidenum">
              <a:rPr lang="zh-CN" altLang="en-US" smtClean="0"/>
              <a:pPr/>
              <a:t>68</a:t>
            </a:fld>
            <a:endParaRPr lang="zh-CN" altLang="en-US"/>
          </a:p>
        </p:txBody>
      </p:sp>
    </p:spTree>
    <p:extLst>
      <p:ext uri="{BB962C8B-B14F-4D97-AF65-F5344CB8AC3E}">
        <p14:creationId xmlns:p14="http://schemas.microsoft.com/office/powerpoint/2010/main" xmlns="" val="4529876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sz="1200" dirty="0" err="1" smtClean="0"/>
              <a:t>Rsync</a:t>
            </a:r>
            <a:r>
              <a:rPr lang="en-US" altLang="zh-CN" sz="1200" dirty="0" smtClean="0"/>
              <a:t> </a:t>
            </a:r>
            <a:r>
              <a:rPr lang="zh-CN" altLang="en-US" sz="1200" dirty="0" smtClean="0"/>
              <a:t>的初始作者是 </a:t>
            </a:r>
            <a:r>
              <a:rPr lang="en-US" altLang="zh-CN" sz="1200" dirty="0" smtClean="0"/>
              <a:t>Andrew </a:t>
            </a:r>
            <a:r>
              <a:rPr lang="en-US" altLang="zh-CN" sz="1200" dirty="0" err="1" smtClean="0"/>
              <a:t>Tridgell</a:t>
            </a:r>
            <a:r>
              <a:rPr lang="en-US" altLang="zh-CN" sz="1200" dirty="0" smtClean="0"/>
              <a:t> </a:t>
            </a:r>
            <a:r>
              <a:rPr lang="zh-CN" altLang="en-US" sz="1200" dirty="0" smtClean="0"/>
              <a:t>和 </a:t>
            </a:r>
            <a:r>
              <a:rPr lang="en-US" altLang="zh-CN" sz="1200" dirty="0" smtClean="0"/>
              <a:t>Paul </a:t>
            </a:r>
            <a:r>
              <a:rPr lang="en-US" altLang="zh-CN" sz="1200" dirty="0" err="1" smtClean="0"/>
              <a:t>Mackerras</a:t>
            </a:r>
            <a:endParaRPr lang="zh-CN" altLang="en-US" dirty="0"/>
          </a:p>
        </p:txBody>
      </p:sp>
      <p:sp>
        <p:nvSpPr>
          <p:cNvPr id="4" name="灯片编号占位符 3"/>
          <p:cNvSpPr>
            <a:spLocks noGrp="1"/>
          </p:cNvSpPr>
          <p:nvPr>
            <p:ph type="sldNum" sz="quarter" idx="10"/>
          </p:nvPr>
        </p:nvSpPr>
        <p:spPr/>
        <p:txBody>
          <a:bodyPr/>
          <a:lstStyle/>
          <a:p>
            <a:fld id="{A5E67A7B-7D8A-4E03-B174-B3300045038D}" type="slidenum">
              <a:rPr lang="zh-CN" altLang="en-US" smtClean="0"/>
              <a:pPr/>
              <a:t>81</a:t>
            </a:fld>
            <a:endParaRPr lang="zh-CN" altLang="en-US"/>
          </a:p>
        </p:txBody>
      </p:sp>
    </p:spTree>
    <p:extLst>
      <p:ext uri="{BB962C8B-B14F-4D97-AF65-F5344CB8AC3E}">
        <p14:creationId xmlns:p14="http://schemas.microsoft.com/office/powerpoint/2010/main" xmlns="" val="12820596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zh-CN" sz="1200" kern="1200" dirty="0" smtClean="0">
                <a:solidFill>
                  <a:schemeClr val="tx1"/>
                </a:solidFill>
                <a:latin typeface="+mn-lt"/>
                <a:ea typeface="+mn-ea"/>
                <a:cs typeface="+mn-cs"/>
              </a:rPr>
              <a:t>您可以到</a:t>
            </a:r>
            <a:r>
              <a:rPr lang="en-US" altLang="zh-CN" sz="1200" kern="1200" dirty="0" smtClean="0">
                <a:solidFill>
                  <a:schemeClr val="tx1"/>
                </a:solidFill>
                <a:latin typeface="+mn-lt"/>
                <a:ea typeface="+mn-ea"/>
                <a:cs typeface="+mn-cs"/>
              </a:rPr>
              <a:t>http://www.centos.org/modules/tinycontent/index.php?id=13</a:t>
            </a:r>
            <a:r>
              <a:rPr lang="zh-CN" altLang="zh-CN" sz="1200" kern="1200" dirty="0" smtClean="0">
                <a:solidFill>
                  <a:schemeClr val="tx1"/>
                </a:solidFill>
                <a:latin typeface="+mn-lt"/>
                <a:ea typeface="+mn-ea"/>
                <a:cs typeface="+mn-cs"/>
              </a:rPr>
              <a:t>站点查找离自己最近的提供</a:t>
            </a:r>
            <a:r>
              <a:rPr lang="en-US" altLang="zh-CN" sz="1200" kern="1200" dirty="0" err="1" smtClean="0">
                <a:solidFill>
                  <a:schemeClr val="tx1"/>
                </a:solidFill>
                <a:latin typeface="+mn-lt"/>
                <a:ea typeface="+mn-ea"/>
                <a:cs typeface="+mn-cs"/>
              </a:rPr>
              <a:t>rsync</a:t>
            </a:r>
            <a:r>
              <a:rPr lang="zh-CN" altLang="zh-CN" sz="1200" kern="1200" dirty="0" smtClean="0">
                <a:solidFill>
                  <a:schemeClr val="tx1"/>
                </a:solidFill>
                <a:latin typeface="+mn-lt"/>
                <a:ea typeface="+mn-ea"/>
                <a:cs typeface="+mn-cs"/>
              </a:rPr>
              <a:t>服务的</a:t>
            </a:r>
            <a:r>
              <a:rPr lang="en-US" altLang="zh-CN" sz="1200" kern="1200" dirty="0" err="1" smtClean="0">
                <a:solidFill>
                  <a:schemeClr val="tx1"/>
                </a:solidFill>
                <a:latin typeface="+mn-lt"/>
                <a:ea typeface="+mn-ea"/>
                <a:cs typeface="+mn-cs"/>
              </a:rPr>
              <a:t>CentOS</a:t>
            </a:r>
            <a:r>
              <a:rPr lang="zh-CN" altLang="zh-CN" sz="1200" kern="1200" dirty="0" smtClean="0">
                <a:solidFill>
                  <a:schemeClr val="tx1"/>
                </a:solidFill>
                <a:latin typeface="+mn-lt"/>
                <a:ea typeface="+mn-ea"/>
                <a:cs typeface="+mn-cs"/>
              </a:rPr>
              <a:t>镜像站点。</a:t>
            </a:r>
            <a:endParaRPr lang="zh-CN" altLang="en-US" dirty="0"/>
          </a:p>
        </p:txBody>
      </p:sp>
      <p:sp>
        <p:nvSpPr>
          <p:cNvPr id="4" name="灯片编号占位符 3"/>
          <p:cNvSpPr>
            <a:spLocks noGrp="1"/>
          </p:cNvSpPr>
          <p:nvPr>
            <p:ph type="sldNum" sz="quarter" idx="10"/>
          </p:nvPr>
        </p:nvSpPr>
        <p:spPr/>
        <p:txBody>
          <a:bodyPr/>
          <a:lstStyle/>
          <a:p>
            <a:fld id="{A5E67A7B-7D8A-4E03-B174-B3300045038D}" type="slidenum">
              <a:rPr lang="zh-CN" altLang="en-US" smtClean="0"/>
              <a:pPr/>
              <a:t>89</a:t>
            </a:fld>
            <a:endParaRPr lang="zh-CN" altLang="en-US"/>
          </a:p>
        </p:txBody>
      </p:sp>
    </p:spTree>
    <p:extLst>
      <p:ext uri="{BB962C8B-B14F-4D97-AF65-F5344CB8AC3E}">
        <p14:creationId xmlns:p14="http://schemas.microsoft.com/office/powerpoint/2010/main" xmlns="" val="38802042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smtClean="0"/>
              <a:t>http://wiki.centos.org/HowTos/RsnapshotBackups</a:t>
            </a:r>
            <a:endParaRPr lang="zh-CN" altLang="en-US"/>
          </a:p>
        </p:txBody>
      </p:sp>
      <p:sp>
        <p:nvSpPr>
          <p:cNvPr id="4" name="灯片编号占位符 3"/>
          <p:cNvSpPr>
            <a:spLocks noGrp="1"/>
          </p:cNvSpPr>
          <p:nvPr>
            <p:ph type="sldNum" sz="quarter" idx="10"/>
          </p:nvPr>
        </p:nvSpPr>
        <p:spPr/>
        <p:txBody>
          <a:bodyPr/>
          <a:lstStyle/>
          <a:p>
            <a:fld id="{A5E67A7B-7D8A-4E03-B174-B3300045038D}" type="slidenum">
              <a:rPr lang="zh-CN" altLang="en-US" smtClean="0"/>
              <a:pPr/>
              <a:t>92</a:t>
            </a:fld>
            <a:endParaRPr lang="zh-CN" altLang="en-US"/>
          </a:p>
        </p:txBody>
      </p:sp>
    </p:spTree>
    <p:extLst>
      <p:ext uri="{BB962C8B-B14F-4D97-AF65-F5344CB8AC3E}">
        <p14:creationId xmlns:p14="http://schemas.microsoft.com/office/powerpoint/2010/main" xmlns="" val="32786442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a:buFontTx/>
              <a:buChar char="•"/>
            </a:pPr>
            <a:r>
              <a:rPr lang="en-US" altLang="zh-CN" dirty="0" smtClean="0"/>
              <a:t>Linux</a:t>
            </a:r>
            <a:r>
              <a:rPr lang="zh-CN" altLang="en-US" dirty="0" smtClean="0"/>
              <a:t>系统开机后，当提示“</a:t>
            </a:r>
            <a:r>
              <a:rPr lang="en-US" altLang="zh-CN" dirty="0" smtClean="0"/>
              <a:t>Give root password for maintenance”</a:t>
            </a:r>
            <a:r>
              <a:rPr lang="zh-CN" altLang="en-US" dirty="0" smtClean="0"/>
              <a:t>时，只需输入</a:t>
            </a:r>
            <a:r>
              <a:rPr lang="en-US" altLang="zh-CN" dirty="0" smtClean="0"/>
              <a:t>root</a:t>
            </a:r>
            <a:r>
              <a:rPr lang="zh-CN" altLang="en-US" dirty="0" smtClean="0"/>
              <a:t>用户的密码，即可进入到一个临时的</a:t>
            </a:r>
            <a:r>
              <a:rPr lang="en-US" altLang="zh-CN" dirty="0" smtClean="0"/>
              <a:t>Shell</a:t>
            </a:r>
            <a:r>
              <a:rPr lang="zh-CN" altLang="en-US" dirty="0" smtClean="0"/>
              <a:t>环境，用户可以对出现错误的文件系统进行修复 </a:t>
            </a:r>
          </a:p>
          <a:p>
            <a:pPr>
              <a:buFontTx/>
              <a:buChar char="•"/>
            </a:pPr>
            <a:r>
              <a:rPr lang="zh-CN" altLang="en-US" dirty="0" smtClean="0"/>
              <a:t>必要时可以执行“</a:t>
            </a:r>
            <a:r>
              <a:rPr lang="en-US" altLang="zh-CN" dirty="0" err="1" smtClean="0"/>
              <a:t>dd</a:t>
            </a:r>
            <a:r>
              <a:rPr lang="en-US" altLang="zh-CN" dirty="0" smtClean="0"/>
              <a:t> if=/dev/zero of=/dev/</a:t>
            </a:r>
            <a:r>
              <a:rPr lang="en-US" altLang="zh-CN" b="1" dirty="0" err="1" smtClean="0"/>
              <a:t>sdbX</a:t>
            </a:r>
            <a:r>
              <a:rPr lang="en-US" altLang="zh-CN" dirty="0" smtClean="0"/>
              <a:t> </a:t>
            </a:r>
            <a:r>
              <a:rPr lang="en-US" altLang="zh-CN" dirty="0" err="1" smtClean="0"/>
              <a:t>bs</a:t>
            </a:r>
            <a:r>
              <a:rPr lang="en-US" altLang="zh-CN" dirty="0" smtClean="0"/>
              <a:t>=512 count=4”</a:t>
            </a:r>
            <a:r>
              <a:rPr lang="zh-CN" altLang="en-US" dirty="0" smtClean="0"/>
              <a:t>命令模拟文件系统故障，然后演示修复过</a:t>
            </a:r>
            <a:endParaRPr lang="zh-CN" altLang="en-US" dirty="0"/>
          </a:p>
        </p:txBody>
      </p:sp>
      <p:sp>
        <p:nvSpPr>
          <p:cNvPr id="4" name="灯片编号占位符 3"/>
          <p:cNvSpPr>
            <a:spLocks noGrp="1"/>
          </p:cNvSpPr>
          <p:nvPr>
            <p:ph type="sldNum" sz="quarter" idx="10"/>
          </p:nvPr>
        </p:nvSpPr>
        <p:spPr/>
        <p:txBody>
          <a:bodyPr/>
          <a:lstStyle/>
          <a:p>
            <a:fld id="{A5E67A7B-7D8A-4E03-B174-B3300045038D}" type="slidenum">
              <a:rPr lang="zh-CN" altLang="en-US" smtClean="0"/>
              <a:pPr/>
              <a:t>106</a:t>
            </a:fld>
            <a:endParaRPr lang="zh-CN" altLang="en-US"/>
          </a:p>
        </p:txBody>
      </p:sp>
    </p:spTree>
    <p:extLst>
      <p:ext uri="{BB962C8B-B14F-4D97-AF65-F5344CB8AC3E}">
        <p14:creationId xmlns:p14="http://schemas.microsoft.com/office/powerpoint/2010/main" xmlns="" val="153939518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9698" name="Rectangle 2"/>
          <p:cNvSpPr>
            <a:spLocks noGrp="1" noChangeArrowheads="1"/>
          </p:cNvSpPr>
          <p:nvPr>
            <p:ph type="ctrTitle"/>
          </p:nvPr>
        </p:nvSpPr>
        <p:spPr>
          <a:xfrm>
            <a:off x="914400" y="1524000"/>
            <a:ext cx="7623175" cy="1752600"/>
          </a:xfrm>
        </p:spPr>
        <p:txBody>
          <a:bodyPr/>
          <a:lstStyle>
            <a:lvl1pPr>
              <a:defRPr sz="5000"/>
            </a:lvl1pPr>
          </a:lstStyle>
          <a:p>
            <a:r>
              <a:rPr lang="zh-CN" altLang="en-US" smtClean="0"/>
              <a:t>单击此处编辑母版标题样式</a:t>
            </a:r>
            <a:endParaRPr lang="zh-CN" altLang="en-US"/>
          </a:p>
        </p:txBody>
      </p:sp>
      <p:sp>
        <p:nvSpPr>
          <p:cNvPr id="29699" name="Rectangle 3"/>
          <p:cNvSpPr>
            <a:spLocks noGrp="1" noChangeArrowheads="1"/>
          </p:cNvSpPr>
          <p:nvPr>
            <p:ph type="subTitle" idx="1"/>
          </p:nvPr>
        </p:nvSpPr>
        <p:spPr>
          <a:xfrm>
            <a:off x="1981200" y="3962400"/>
            <a:ext cx="6553200" cy="1752600"/>
          </a:xfrm>
        </p:spPr>
        <p:txBody>
          <a:bodyPr/>
          <a:lstStyle>
            <a:lvl1pPr marL="0" indent="0">
              <a:buFont typeface="Wingdings" pitchFamily="2" charset="2"/>
              <a:buNone/>
              <a:defRPr sz="2800"/>
            </a:lvl1pPr>
          </a:lstStyle>
          <a:p>
            <a:r>
              <a:rPr lang="zh-CN" altLang="en-US" smtClean="0"/>
              <a:t>单击此处编辑母版副标题样式</a:t>
            </a:r>
            <a:endParaRPr lang="zh-CN" altLang="en-US"/>
          </a:p>
        </p:txBody>
      </p:sp>
      <p:sp>
        <p:nvSpPr>
          <p:cNvPr id="29700" name="Rectangle 4"/>
          <p:cNvSpPr>
            <a:spLocks noGrp="1" noChangeArrowheads="1"/>
          </p:cNvSpPr>
          <p:nvPr>
            <p:ph type="dt" sz="half" idx="2"/>
          </p:nvPr>
        </p:nvSpPr>
        <p:spPr/>
        <p:txBody>
          <a:bodyPr/>
          <a:lstStyle>
            <a:lvl1pPr>
              <a:defRPr/>
            </a:lvl1pPr>
          </a:lstStyle>
          <a:p>
            <a:fld id="{37690CB0-3BA7-4B7A-9A43-3904F46241E2}" type="datetime2">
              <a:rPr lang="zh-CN" altLang="en-US" smtClean="0"/>
              <a:pPr/>
              <a:t>2016年7月14日</a:t>
            </a:fld>
            <a:endParaRPr lang="en-US" altLang="zh-CN" dirty="0"/>
          </a:p>
        </p:txBody>
      </p:sp>
      <p:sp>
        <p:nvSpPr>
          <p:cNvPr id="29701" name="Rectangle 5"/>
          <p:cNvSpPr>
            <a:spLocks noGrp="1" noChangeArrowheads="1"/>
          </p:cNvSpPr>
          <p:nvPr>
            <p:ph type="ftr" sz="quarter" idx="3"/>
          </p:nvPr>
        </p:nvSpPr>
        <p:spPr>
          <a:xfrm>
            <a:off x="1979712" y="6243638"/>
            <a:ext cx="5760640" cy="457200"/>
          </a:xfrm>
        </p:spPr>
        <p:txBody>
          <a:bodyPr/>
          <a:lstStyle>
            <a:lvl1pPr>
              <a:defRPr/>
            </a:lvl1pPr>
          </a:lstStyle>
          <a:p>
            <a:r>
              <a:rPr lang="zh-CN" altLang="en-US" dirty="0" smtClean="0"/>
              <a:t>梁如军（</a:t>
            </a:r>
            <a:r>
              <a:rPr lang="en-US" altLang="zh-CN" dirty="0" smtClean="0"/>
              <a:t>linuxbooks@126.com</a:t>
            </a:r>
            <a:r>
              <a:rPr lang="zh-CN" altLang="en-US" dirty="0" smtClean="0"/>
              <a:t>）</a:t>
            </a:r>
            <a:endParaRPr lang="en-US" altLang="zh-CN" dirty="0" smtClean="0"/>
          </a:p>
          <a:p>
            <a:r>
              <a:rPr lang="en-US" altLang="zh-CN" dirty="0" smtClean="0"/>
              <a:t>Creative Commons License</a:t>
            </a:r>
            <a:r>
              <a:rPr lang="zh-CN" altLang="en-US" dirty="0" smtClean="0"/>
              <a:t>（</a:t>
            </a:r>
            <a:r>
              <a:rPr lang="en-US" altLang="zh-CN" dirty="0" smtClean="0"/>
              <a:t>BY-NC-SA</a:t>
            </a:r>
            <a:r>
              <a:rPr lang="zh-CN" altLang="en-US" dirty="0" smtClean="0"/>
              <a:t>）</a:t>
            </a:r>
            <a:endParaRPr lang="en-US" altLang="zh-CN" dirty="0"/>
          </a:p>
        </p:txBody>
      </p:sp>
      <p:sp>
        <p:nvSpPr>
          <p:cNvPr id="29702" name="Rectangle 6"/>
          <p:cNvSpPr>
            <a:spLocks noGrp="1" noChangeArrowheads="1"/>
          </p:cNvSpPr>
          <p:nvPr>
            <p:ph type="sldNum" sz="quarter" idx="4"/>
          </p:nvPr>
        </p:nvSpPr>
        <p:spPr/>
        <p:txBody>
          <a:bodyPr/>
          <a:lstStyle>
            <a:lvl1pPr>
              <a:defRPr/>
            </a:lvl1pPr>
          </a:lstStyle>
          <a:p>
            <a:fld id="{80084447-99C3-406B-8252-0DE4F691B7B8}" type="slidenum">
              <a:rPr lang="en-US" altLang="zh-CN" smtClean="0"/>
              <a:pPr/>
              <a:t>‹#›</a:t>
            </a:fld>
            <a:endParaRPr lang="en-US" altLang="zh-CN" dirty="0"/>
          </a:p>
        </p:txBody>
      </p:sp>
      <p:sp>
        <p:nvSpPr>
          <p:cNvPr id="29703" name="Freeform 7"/>
          <p:cNvSpPr>
            <a:spLocks noChangeArrowheads="1"/>
          </p:cNvSpPr>
          <p:nvPr/>
        </p:nvSpPr>
        <p:spPr bwMode="auto">
          <a:xfrm>
            <a:off x="609600" y="1219200"/>
            <a:ext cx="7924800" cy="9144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25400" cap="flat" cmpd="sng">
            <a:solidFill>
              <a:schemeClr val="accent1"/>
            </a:solidFill>
            <a:prstDash val="solid"/>
            <a:miter lim="800000"/>
            <a:headEnd/>
            <a:tailEnd/>
          </a:ln>
        </p:spPr>
        <p:txBody>
          <a:bodyPr/>
          <a:lstStyle/>
          <a:p>
            <a:endParaRPr lang="zh-CN" altLang="en-US"/>
          </a:p>
        </p:txBody>
      </p:sp>
      <p:sp>
        <p:nvSpPr>
          <p:cNvPr id="29704" name="Line 8"/>
          <p:cNvSpPr>
            <a:spLocks noChangeShapeType="1"/>
          </p:cNvSpPr>
          <p:nvPr/>
        </p:nvSpPr>
        <p:spPr bwMode="auto">
          <a:xfrm>
            <a:off x="1981200" y="3962400"/>
            <a:ext cx="6511925" cy="0"/>
          </a:xfrm>
          <a:prstGeom prst="line">
            <a:avLst/>
          </a:prstGeom>
          <a:noFill/>
          <a:ln w="19050">
            <a:solidFill>
              <a:schemeClr val="accent1"/>
            </a:solidFill>
            <a:round/>
            <a:headEnd/>
            <a:tailEnd/>
          </a:ln>
          <a:effectLst/>
        </p:spPr>
        <p:txBody>
          <a:bodyPr/>
          <a:lstStyle/>
          <a:p>
            <a:endParaRPr lang="zh-CN" altLang="en-US"/>
          </a:p>
        </p:txBody>
      </p:sp>
      <p:pic>
        <p:nvPicPr>
          <p:cNvPr id="29706" name="Picture 10" descr="C:\Users\osmond\Desktop\centos5-fig\centos-logo.png"/>
          <p:cNvPicPr>
            <a:picLocks noChangeAspect="1" noChangeArrowheads="1"/>
          </p:cNvPicPr>
          <p:nvPr userDrawn="1"/>
        </p:nvPicPr>
        <p:blipFill>
          <a:blip r:embed="rId2" cstate="print"/>
          <a:srcRect/>
          <a:stretch>
            <a:fillRect/>
          </a:stretch>
        </p:blipFill>
        <p:spPr bwMode="auto">
          <a:xfrm>
            <a:off x="6948264" y="404664"/>
            <a:ext cx="1584175" cy="520264"/>
          </a:xfrm>
          <a:prstGeom prst="rect">
            <a:avLst/>
          </a:prstGeom>
          <a:noFill/>
        </p:spPr>
      </p:pic>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CD04E7F7-D801-453F-A1BE-C13983D86E0A}" type="datetime2">
              <a:rPr lang="zh-CN" altLang="en-US" smtClean="0"/>
              <a:pPr/>
              <a:t>2016年7月14日</a:t>
            </a:fld>
            <a:endParaRPr lang="en-US" altLang="zh-CN"/>
          </a:p>
        </p:txBody>
      </p:sp>
      <p:sp>
        <p:nvSpPr>
          <p:cNvPr id="5" name="页脚占位符 4"/>
          <p:cNvSpPr>
            <a:spLocks noGrp="1"/>
          </p:cNvSpPr>
          <p:nvPr>
            <p:ph type="ftr" sz="quarter" idx="11"/>
          </p:nvPr>
        </p:nvSpPr>
        <p:spPr/>
        <p:txBody>
          <a:bodyPr/>
          <a:lstStyle>
            <a:lvl1pPr>
              <a:defRPr/>
            </a:lvl1pPr>
          </a:lstStyle>
          <a:p>
            <a:r>
              <a:rPr lang="zh-CN" altLang="en-US" dirty="0" smtClean="0"/>
              <a:t>梁如军（</a:t>
            </a:r>
            <a:r>
              <a:rPr lang="en-US" altLang="zh-CN" dirty="0" smtClean="0"/>
              <a:t>linuxbooks@126.com</a:t>
            </a:r>
            <a:r>
              <a:rPr lang="zh-CN" altLang="en-US" dirty="0" smtClean="0"/>
              <a:t>）</a:t>
            </a:r>
            <a:endParaRPr lang="en-US" altLang="zh-CN" dirty="0" smtClean="0"/>
          </a:p>
          <a:p>
            <a:r>
              <a:rPr lang="en-US" altLang="zh-CN" dirty="0" smtClean="0"/>
              <a:t>Creative Commons License</a:t>
            </a:r>
            <a:r>
              <a:rPr lang="zh-CN" altLang="en-US" dirty="0" smtClean="0"/>
              <a:t>（</a:t>
            </a:r>
            <a:r>
              <a:rPr lang="en-US" altLang="zh-CN" dirty="0" smtClean="0"/>
              <a:t>BY-NC-SA</a:t>
            </a:r>
            <a:r>
              <a:rPr lang="zh-CN" altLang="en-US" dirty="0" smtClean="0"/>
              <a:t>）</a:t>
            </a:r>
            <a:endParaRPr lang="en-US" altLang="zh-CN" dirty="0"/>
          </a:p>
        </p:txBody>
      </p:sp>
      <p:sp>
        <p:nvSpPr>
          <p:cNvPr id="6" name="灯片编号占位符 5"/>
          <p:cNvSpPr>
            <a:spLocks noGrp="1"/>
          </p:cNvSpPr>
          <p:nvPr>
            <p:ph type="sldNum" sz="quarter" idx="12"/>
          </p:nvPr>
        </p:nvSpPr>
        <p:spPr/>
        <p:txBody>
          <a:bodyPr/>
          <a:lstStyle>
            <a:lvl1pPr>
              <a:defRPr/>
            </a:lvl1pPr>
          </a:lstStyle>
          <a:p>
            <a:fld id="{6F9EA958-CD70-4A2C-BFA8-AED3B8799EE9}" type="slidenum">
              <a:rPr lang="en-US" altLang="zh-CN"/>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7813"/>
            <a:ext cx="2057400" cy="585311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7813"/>
            <a:ext cx="6019800" cy="585311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ABBE81E9-8965-42B3-8D4D-CC79855E8E54}" type="datetime2">
              <a:rPr lang="zh-CN" altLang="en-US" smtClean="0"/>
              <a:pPr/>
              <a:t>2016年7月14日</a:t>
            </a:fld>
            <a:endParaRPr lang="en-US" altLang="zh-CN"/>
          </a:p>
        </p:txBody>
      </p:sp>
      <p:sp>
        <p:nvSpPr>
          <p:cNvPr id="5" name="页脚占位符 4"/>
          <p:cNvSpPr>
            <a:spLocks noGrp="1"/>
          </p:cNvSpPr>
          <p:nvPr>
            <p:ph type="ftr" sz="quarter" idx="11"/>
          </p:nvPr>
        </p:nvSpPr>
        <p:spPr/>
        <p:txBody>
          <a:bodyPr/>
          <a:lstStyle>
            <a:lvl1pPr>
              <a:defRPr/>
            </a:lvl1pPr>
          </a:lstStyle>
          <a:p>
            <a:r>
              <a:rPr lang="zh-CN" altLang="en-US" dirty="0" smtClean="0"/>
              <a:t>梁如军（</a:t>
            </a:r>
            <a:r>
              <a:rPr lang="en-US" altLang="zh-CN" dirty="0" smtClean="0"/>
              <a:t>linuxbooks@126.com</a:t>
            </a:r>
            <a:r>
              <a:rPr lang="zh-CN" altLang="en-US" dirty="0" smtClean="0"/>
              <a:t>）</a:t>
            </a:r>
            <a:endParaRPr lang="en-US" altLang="zh-CN" dirty="0" smtClean="0"/>
          </a:p>
          <a:p>
            <a:r>
              <a:rPr lang="en-US" altLang="zh-CN" dirty="0" smtClean="0"/>
              <a:t>Creative Commons License</a:t>
            </a:r>
            <a:r>
              <a:rPr lang="zh-CN" altLang="en-US" dirty="0" smtClean="0"/>
              <a:t>（</a:t>
            </a:r>
            <a:r>
              <a:rPr lang="en-US" altLang="zh-CN" dirty="0" smtClean="0"/>
              <a:t>BY-NC-SA</a:t>
            </a:r>
            <a:r>
              <a:rPr lang="zh-CN" altLang="en-US" dirty="0" smtClean="0"/>
              <a:t>）</a:t>
            </a:r>
            <a:endParaRPr lang="en-US" altLang="zh-CN" dirty="0"/>
          </a:p>
        </p:txBody>
      </p:sp>
      <p:sp>
        <p:nvSpPr>
          <p:cNvPr id="6" name="灯片编号占位符 5"/>
          <p:cNvSpPr>
            <a:spLocks noGrp="1"/>
          </p:cNvSpPr>
          <p:nvPr>
            <p:ph type="sldNum" sz="quarter" idx="12"/>
          </p:nvPr>
        </p:nvSpPr>
        <p:spPr/>
        <p:txBody>
          <a:bodyPr/>
          <a:lstStyle>
            <a:lvl1pPr>
              <a:defRPr/>
            </a:lvl1pPr>
          </a:lstStyle>
          <a:p>
            <a:fld id="{D3B5142D-38AE-4EE8-8F37-3DA5582FC589}" type="slidenum">
              <a:rPr lang="en-US" altLang="zh-CN"/>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dirty="0"/>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日期占位符 3"/>
          <p:cNvSpPr>
            <a:spLocks noGrp="1"/>
          </p:cNvSpPr>
          <p:nvPr>
            <p:ph type="dt" sz="half" idx="10"/>
          </p:nvPr>
        </p:nvSpPr>
        <p:spPr/>
        <p:txBody>
          <a:bodyPr/>
          <a:lstStyle>
            <a:lvl1pPr>
              <a:defRPr/>
            </a:lvl1p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a:xfrm>
            <a:off x="2195736" y="6237312"/>
            <a:ext cx="5400600" cy="457200"/>
          </a:xfrm>
        </p:spPr>
        <p:txBody>
          <a:bodyPr/>
          <a:lstStyle>
            <a:lvl1pPr>
              <a:defRPr/>
            </a:lvl1pPr>
          </a:lstStyle>
          <a:p>
            <a:r>
              <a:rPr lang="zh-CN" altLang="en-US" dirty="0" smtClean="0"/>
              <a:t>梁如军（</a:t>
            </a:r>
            <a:r>
              <a:rPr lang="en-US" altLang="zh-CN" dirty="0" smtClean="0"/>
              <a:t>linuxbooks@126.com</a:t>
            </a:r>
            <a:r>
              <a:rPr lang="zh-CN" altLang="en-US" dirty="0" smtClean="0"/>
              <a:t>）</a:t>
            </a:r>
            <a:endParaRPr lang="en-US" altLang="zh-CN" dirty="0" smtClean="0"/>
          </a:p>
          <a:p>
            <a:r>
              <a:rPr lang="en-US" altLang="zh-CN" dirty="0" smtClean="0"/>
              <a:t>Creative Commons License</a:t>
            </a:r>
            <a:r>
              <a:rPr lang="zh-CN" altLang="en-US" dirty="0" smtClean="0"/>
              <a:t>（</a:t>
            </a:r>
            <a:r>
              <a:rPr lang="en-US" altLang="zh-CN" dirty="0" smtClean="0"/>
              <a:t>BY-NC-SA</a:t>
            </a:r>
            <a:r>
              <a:rPr lang="zh-CN" altLang="en-US" dirty="0" smtClean="0"/>
              <a:t>）</a:t>
            </a:r>
            <a:endParaRPr lang="en-US" altLang="zh-CN" dirty="0"/>
          </a:p>
        </p:txBody>
      </p:sp>
      <p:sp>
        <p:nvSpPr>
          <p:cNvPr id="6" name="灯片编号占位符 5"/>
          <p:cNvSpPr>
            <a:spLocks noGrp="1"/>
          </p:cNvSpPr>
          <p:nvPr>
            <p:ph type="sldNum" sz="quarter" idx="12"/>
          </p:nvPr>
        </p:nvSpPr>
        <p:spPr/>
        <p:txBody>
          <a:bodyPr/>
          <a:lstStyle>
            <a:lvl1pPr>
              <a:defRPr/>
            </a:lvl1pPr>
          </a:lstStyle>
          <a:p>
            <a:fld id="{1D884F6B-D068-45E9-B250-41F0C46488DC}" type="slidenum">
              <a:rPr lang="en-US" altLang="zh-CN"/>
              <a:pPr/>
              <a:t>‹#›</a:t>
            </a:fld>
            <a:endParaRPr lang="en-US" altLang="zh-CN"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7" name="日期占位符 6"/>
          <p:cNvSpPr>
            <a:spLocks noGrp="1"/>
          </p:cNvSpPr>
          <p:nvPr>
            <p:ph type="dt" sz="half" idx="10"/>
          </p:nvPr>
        </p:nvSpPr>
        <p:spPr/>
        <p:txBody>
          <a:bodyPr/>
          <a:lstStyle/>
          <a:p>
            <a:fld id="{B8C40DAD-E20B-41EC-B788-3EAE527B1E0B}" type="datetime2">
              <a:rPr lang="zh-CN" altLang="en-US" smtClean="0"/>
              <a:pPr/>
              <a:t>2016年7月14日</a:t>
            </a:fld>
            <a:endParaRPr lang="en-US" altLang="zh-CN" dirty="0"/>
          </a:p>
        </p:txBody>
      </p:sp>
      <p:sp>
        <p:nvSpPr>
          <p:cNvPr id="8" name="灯片编号占位符 7"/>
          <p:cNvSpPr>
            <a:spLocks noGrp="1"/>
          </p:cNvSpPr>
          <p:nvPr>
            <p:ph type="sldNum" sz="quarter" idx="11"/>
          </p:nvPr>
        </p:nvSpPr>
        <p:spPr/>
        <p:txBody>
          <a:bodyPr/>
          <a:lstStyle/>
          <a:p>
            <a:fld id="{947CB985-09D2-4724-917F-80B7A7E07E02}" type="slidenum">
              <a:rPr lang="en-US" altLang="zh-CN" smtClean="0"/>
              <a:pPr/>
              <a:t>‹#›</a:t>
            </a:fld>
            <a:endParaRPr lang="en-US" altLang="zh-CN"/>
          </a:p>
        </p:txBody>
      </p:sp>
      <p:sp>
        <p:nvSpPr>
          <p:cNvPr id="9" name="页脚占位符 8"/>
          <p:cNvSpPr>
            <a:spLocks noGrp="1"/>
          </p:cNvSpPr>
          <p:nvPr>
            <p:ph type="ftr" sz="quarter" idx="12"/>
          </p:nvPr>
        </p:nvSpPr>
        <p:spPr/>
        <p:txBody>
          <a:bodyPr/>
          <a:lstStyle/>
          <a:p>
            <a:r>
              <a:rPr lang="zh-CN" altLang="en-US" dirty="0" smtClean="0"/>
              <a:t>梁如军（</a:t>
            </a:r>
            <a:r>
              <a:rPr lang="en-US" altLang="zh-CN" dirty="0" smtClean="0"/>
              <a:t>linuxbooks@126.com</a:t>
            </a:r>
            <a:r>
              <a:rPr lang="zh-CN" altLang="en-US" dirty="0" smtClean="0"/>
              <a:t>）</a:t>
            </a:r>
            <a:endParaRPr lang="en-US" altLang="zh-CN" dirty="0" smtClean="0"/>
          </a:p>
          <a:p>
            <a:r>
              <a:rPr lang="en-US" altLang="zh-CN" dirty="0" smtClean="0"/>
              <a:t>Creative Commons License</a:t>
            </a:r>
            <a:r>
              <a:rPr lang="zh-CN" altLang="en-US" dirty="0" smtClean="0"/>
              <a:t>（</a:t>
            </a:r>
            <a:r>
              <a:rPr lang="en-US" altLang="zh-CN" dirty="0" smtClean="0"/>
              <a:t>BY-NC-SA</a:t>
            </a:r>
            <a:r>
              <a:rPr lang="zh-CN" altLang="en-US" dirty="0" smtClean="0"/>
              <a:t>）</a:t>
            </a:r>
            <a:endParaRPr lang="en-US" altLang="zh-CN"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fld id="{1DD04BF8-6477-4AD8-AE76-E862F9A9539D}" type="datetime2">
              <a:rPr lang="zh-CN" altLang="en-US" smtClean="0"/>
              <a:pPr/>
              <a:t>2016年7月14日</a:t>
            </a:fld>
            <a:endParaRPr lang="en-US" altLang="zh-CN" dirty="0"/>
          </a:p>
        </p:txBody>
      </p:sp>
      <p:sp>
        <p:nvSpPr>
          <p:cNvPr id="6" name="页脚占位符 5"/>
          <p:cNvSpPr>
            <a:spLocks noGrp="1"/>
          </p:cNvSpPr>
          <p:nvPr>
            <p:ph type="ftr" sz="quarter" idx="11"/>
          </p:nvPr>
        </p:nvSpPr>
        <p:spPr/>
        <p:txBody>
          <a:bodyPr/>
          <a:lstStyle>
            <a:lvl1pPr>
              <a:defRPr/>
            </a:lvl1pPr>
          </a:lstStyle>
          <a:p>
            <a:r>
              <a:rPr lang="zh-CN" altLang="en-US" dirty="0" smtClean="0"/>
              <a:t>梁如军（</a:t>
            </a:r>
            <a:r>
              <a:rPr lang="en-US" altLang="zh-CN" dirty="0" smtClean="0"/>
              <a:t>linuxbooks@126.com</a:t>
            </a:r>
            <a:r>
              <a:rPr lang="zh-CN" altLang="en-US" dirty="0" smtClean="0"/>
              <a:t>）</a:t>
            </a:r>
            <a:endParaRPr lang="en-US" altLang="zh-CN" dirty="0" smtClean="0"/>
          </a:p>
          <a:p>
            <a:r>
              <a:rPr lang="en-US" altLang="zh-CN" dirty="0" smtClean="0"/>
              <a:t>Creative Commons License</a:t>
            </a:r>
            <a:r>
              <a:rPr lang="zh-CN" altLang="en-US" dirty="0" smtClean="0"/>
              <a:t>（</a:t>
            </a:r>
            <a:r>
              <a:rPr lang="en-US" altLang="zh-CN" dirty="0" smtClean="0"/>
              <a:t>BY-NC-SA</a:t>
            </a:r>
            <a:r>
              <a:rPr lang="zh-CN" altLang="en-US" dirty="0" smtClean="0"/>
              <a:t>）</a:t>
            </a:r>
            <a:endParaRPr lang="en-US" altLang="zh-CN" dirty="0"/>
          </a:p>
        </p:txBody>
      </p:sp>
      <p:sp>
        <p:nvSpPr>
          <p:cNvPr id="7" name="灯片编号占位符 6"/>
          <p:cNvSpPr>
            <a:spLocks noGrp="1"/>
          </p:cNvSpPr>
          <p:nvPr>
            <p:ph type="sldNum" sz="quarter" idx="12"/>
          </p:nvPr>
        </p:nvSpPr>
        <p:spPr/>
        <p:txBody>
          <a:bodyPr/>
          <a:lstStyle>
            <a:lvl1pPr>
              <a:defRPr/>
            </a:lvl1pPr>
          </a:lstStyle>
          <a:p>
            <a:fld id="{68BC4EA2-A6CE-4637-87A2-EC07E3DEA922}" type="slidenum">
              <a:rPr lang="en-US" altLang="zh-CN"/>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fld id="{63398933-8963-4CC0-A2A0-8E94422432E5}" type="datetime2">
              <a:rPr lang="zh-CN" altLang="en-US" smtClean="0"/>
              <a:pPr/>
              <a:t>2016年7月14日</a:t>
            </a:fld>
            <a:endParaRPr lang="en-US" altLang="zh-CN" dirty="0"/>
          </a:p>
        </p:txBody>
      </p:sp>
      <p:sp>
        <p:nvSpPr>
          <p:cNvPr id="8" name="页脚占位符 7"/>
          <p:cNvSpPr>
            <a:spLocks noGrp="1"/>
          </p:cNvSpPr>
          <p:nvPr>
            <p:ph type="ftr" sz="quarter" idx="11"/>
          </p:nvPr>
        </p:nvSpPr>
        <p:spPr/>
        <p:txBody>
          <a:bodyPr/>
          <a:lstStyle>
            <a:lvl1pPr>
              <a:defRPr/>
            </a:lvl1pPr>
          </a:lstStyle>
          <a:p>
            <a:r>
              <a:rPr lang="zh-CN" altLang="en-US" dirty="0" smtClean="0"/>
              <a:t>梁如军（</a:t>
            </a:r>
            <a:r>
              <a:rPr lang="en-US" altLang="zh-CN" dirty="0" smtClean="0"/>
              <a:t>linuxbooks@126.com</a:t>
            </a:r>
            <a:r>
              <a:rPr lang="zh-CN" altLang="en-US" dirty="0" smtClean="0"/>
              <a:t>）</a:t>
            </a:r>
            <a:endParaRPr lang="en-US" altLang="zh-CN" dirty="0" smtClean="0"/>
          </a:p>
          <a:p>
            <a:r>
              <a:rPr lang="en-US" altLang="zh-CN" dirty="0" smtClean="0"/>
              <a:t>Creative Commons License</a:t>
            </a:r>
            <a:r>
              <a:rPr lang="zh-CN" altLang="en-US" dirty="0" smtClean="0"/>
              <a:t>（</a:t>
            </a:r>
            <a:r>
              <a:rPr lang="en-US" altLang="zh-CN" dirty="0" smtClean="0"/>
              <a:t>BY-NC-SA</a:t>
            </a:r>
            <a:r>
              <a:rPr lang="zh-CN" altLang="en-US" dirty="0" smtClean="0"/>
              <a:t>）</a:t>
            </a:r>
            <a:endParaRPr lang="en-US" altLang="zh-CN" dirty="0"/>
          </a:p>
        </p:txBody>
      </p:sp>
      <p:sp>
        <p:nvSpPr>
          <p:cNvPr id="9" name="灯片编号占位符 8"/>
          <p:cNvSpPr>
            <a:spLocks noGrp="1"/>
          </p:cNvSpPr>
          <p:nvPr>
            <p:ph type="sldNum" sz="quarter" idx="12"/>
          </p:nvPr>
        </p:nvSpPr>
        <p:spPr/>
        <p:txBody>
          <a:bodyPr/>
          <a:lstStyle>
            <a:lvl1pPr>
              <a:defRPr/>
            </a:lvl1pPr>
          </a:lstStyle>
          <a:p>
            <a:fld id="{0ABF38D9-BAD1-45FB-9FDB-0A91F1583886}" type="slidenum">
              <a:rPr lang="en-US" altLang="zh-CN"/>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fld id="{D8EFEF0A-1B79-46C8-B089-391695B7BF35}" type="datetime2">
              <a:rPr lang="zh-CN" altLang="en-US" smtClean="0"/>
              <a:pPr/>
              <a:t>2016年7月14日</a:t>
            </a:fld>
            <a:endParaRPr lang="en-US" altLang="zh-CN" dirty="0"/>
          </a:p>
        </p:txBody>
      </p:sp>
      <p:sp>
        <p:nvSpPr>
          <p:cNvPr id="4" name="页脚占位符 3"/>
          <p:cNvSpPr>
            <a:spLocks noGrp="1"/>
          </p:cNvSpPr>
          <p:nvPr>
            <p:ph type="ftr" sz="quarter" idx="11"/>
          </p:nvPr>
        </p:nvSpPr>
        <p:spPr/>
        <p:txBody>
          <a:bodyPr/>
          <a:lstStyle>
            <a:lvl1pPr>
              <a:defRPr/>
            </a:lvl1pPr>
          </a:lstStyle>
          <a:p>
            <a:r>
              <a:rPr lang="zh-CN" altLang="en-US" dirty="0" smtClean="0"/>
              <a:t>梁如军（</a:t>
            </a:r>
            <a:r>
              <a:rPr lang="en-US" altLang="zh-CN" dirty="0" smtClean="0"/>
              <a:t>linuxbooks@126.com</a:t>
            </a:r>
            <a:r>
              <a:rPr lang="zh-CN" altLang="en-US" dirty="0" smtClean="0"/>
              <a:t>）</a:t>
            </a:r>
            <a:endParaRPr lang="en-US" altLang="zh-CN" dirty="0" smtClean="0"/>
          </a:p>
          <a:p>
            <a:r>
              <a:rPr lang="en-US" altLang="zh-CN" dirty="0" smtClean="0"/>
              <a:t>Creative Commons License</a:t>
            </a:r>
            <a:r>
              <a:rPr lang="zh-CN" altLang="en-US" dirty="0" smtClean="0"/>
              <a:t>（</a:t>
            </a:r>
            <a:r>
              <a:rPr lang="en-US" altLang="zh-CN" dirty="0" smtClean="0"/>
              <a:t>BY-NC-SA</a:t>
            </a:r>
            <a:r>
              <a:rPr lang="zh-CN" altLang="en-US" dirty="0" smtClean="0"/>
              <a:t>）</a:t>
            </a:r>
            <a:endParaRPr lang="en-US" altLang="zh-CN" dirty="0"/>
          </a:p>
        </p:txBody>
      </p:sp>
      <p:sp>
        <p:nvSpPr>
          <p:cNvPr id="5" name="灯片编号占位符 4"/>
          <p:cNvSpPr>
            <a:spLocks noGrp="1"/>
          </p:cNvSpPr>
          <p:nvPr>
            <p:ph type="sldNum" sz="quarter" idx="12"/>
          </p:nvPr>
        </p:nvSpPr>
        <p:spPr/>
        <p:txBody>
          <a:bodyPr/>
          <a:lstStyle>
            <a:lvl1pPr>
              <a:defRPr/>
            </a:lvl1pPr>
          </a:lstStyle>
          <a:p>
            <a:fld id="{591CC6B2-47BC-4937-A433-8DD3C9320D93}" type="slidenum">
              <a:rPr lang="en-US" altLang="zh-CN"/>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fld id="{32F955AF-1AF1-446A-8FF6-6D4573D0F8BE}" type="datetime2">
              <a:rPr lang="zh-CN" altLang="en-US" smtClean="0"/>
              <a:pPr/>
              <a:t>2016年7月14日</a:t>
            </a:fld>
            <a:endParaRPr lang="en-US" altLang="zh-CN" dirty="0"/>
          </a:p>
        </p:txBody>
      </p:sp>
      <p:sp>
        <p:nvSpPr>
          <p:cNvPr id="3" name="页脚占位符 2"/>
          <p:cNvSpPr>
            <a:spLocks noGrp="1"/>
          </p:cNvSpPr>
          <p:nvPr>
            <p:ph type="ftr" sz="quarter" idx="11"/>
          </p:nvPr>
        </p:nvSpPr>
        <p:spPr/>
        <p:txBody>
          <a:bodyPr/>
          <a:lstStyle>
            <a:lvl1pPr>
              <a:defRPr/>
            </a:lvl1pPr>
          </a:lstStyle>
          <a:p>
            <a:r>
              <a:rPr lang="zh-CN" altLang="en-US" dirty="0" smtClean="0"/>
              <a:t>梁如军（</a:t>
            </a:r>
            <a:r>
              <a:rPr lang="en-US" altLang="zh-CN" dirty="0" smtClean="0"/>
              <a:t>linuxbooks@126.com</a:t>
            </a:r>
            <a:r>
              <a:rPr lang="zh-CN" altLang="en-US" dirty="0" smtClean="0"/>
              <a:t>）</a:t>
            </a:r>
            <a:endParaRPr lang="en-US" altLang="zh-CN" dirty="0" smtClean="0"/>
          </a:p>
          <a:p>
            <a:r>
              <a:rPr lang="en-US" altLang="zh-CN" dirty="0" smtClean="0"/>
              <a:t>Creative Commons License</a:t>
            </a:r>
            <a:r>
              <a:rPr lang="zh-CN" altLang="en-US" dirty="0" smtClean="0"/>
              <a:t>（</a:t>
            </a:r>
            <a:r>
              <a:rPr lang="en-US" altLang="zh-CN" dirty="0" smtClean="0"/>
              <a:t>BY-NC-SA</a:t>
            </a:r>
            <a:r>
              <a:rPr lang="zh-CN" altLang="en-US" dirty="0" smtClean="0"/>
              <a:t>）</a:t>
            </a:r>
            <a:endParaRPr lang="en-US" altLang="zh-CN" dirty="0"/>
          </a:p>
        </p:txBody>
      </p:sp>
      <p:sp>
        <p:nvSpPr>
          <p:cNvPr id="4" name="灯片编号占位符 3"/>
          <p:cNvSpPr>
            <a:spLocks noGrp="1"/>
          </p:cNvSpPr>
          <p:nvPr>
            <p:ph type="sldNum" sz="quarter" idx="12"/>
          </p:nvPr>
        </p:nvSpPr>
        <p:spPr/>
        <p:txBody>
          <a:bodyPr/>
          <a:lstStyle>
            <a:lvl1pPr>
              <a:defRPr/>
            </a:lvl1pPr>
          </a:lstStyle>
          <a:p>
            <a:fld id="{2598B621-1CDB-4F7E-B259-2916F1F1F3B3}" type="slidenum">
              <a:rPr lang="en-US" altLang="zh-CN"/>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fld id="{34504450-0474-4DD3-B169-507782F5A0E4}" type="datetime2">
              <a:rPr lang="zh-CN" altLang="en-US" smtClean="0"/>
              <a:pPr/>
              <a:t>2016年7月14日</a:t>
            </a:fld>
            <a:endParaRPr lang="en-US" altLang="zh-CN" dirty="0"/>
          </a:p>
        </p:txBody>
      </p:sp>
      <p:sp>
        <p:nvSpPr>
          <p:cNvPr id="6" name="页脚占位符 5"/>
          <p:cNvSpPr>
            <a:spLocks noGrp="1"/>
          </p:cNvSpPr>
          <p:nvPr>
            <p:ph type="ftr" sz="quarter" idx="11"/>
          </p:nvPr>
        </p:nvSpPr>
        <p:spPr/>
        <p:txBody>
          <a:bodyPr/>
          <a:lstStyle>
            <a:lvl1pPr>
              <a:defRPr/>
            </a:lvl1pPr>
          </a:lstStyle>
          <a:p>
            <a:r>
              <a:rPr lang="zh-CN" altLang="en-US" dirty="0" smtClean="0"/>
              <a:t>梁如军（</a:t>
            </a:r>
            <a:r>
              <a:rPr lang="en-US" altLang="zh-CN" dirty="0" smtClean="0"/>
              <a:t>linuxbooks@126.com</a:t>
            </a:r>
            <a:r>
              <a:rPr lang="zh-CN" altLang="en-US" dirty="0" smtClean="0"/>
              <a:t>）</a:t>
            </a:r>
            <a:endParaRPr lang="en-US" altLang="zh-CN" dirty="0" smtClean="0"/>
          </a:p>
          <a:p>
            <a:r>
              <a:rPr lang="en-US" altLang="zh-CN" dirty="0" smtClean="0"/>
              <a:t>Creative Commons License</a:t>
            </a:r>
            <a:r>
              <a:rPr lang="zh-CN" altLang="en-US" dirty="0" smtClean="0"/>
              <a:t>（</a:t>
            </a:r>
            <a:r>
              <a:rPr lang="en-US" altLang="zh-CN" dirty="0" smtClean="0"/>
              <a:t>BY-NC-SA</a:t>
            </a:r>
            <a:r>
              <a:rPr lang="zh-CN" altLang="en-US" dirty="0" smtClean="0"/>
              <a:t>）</a:t>
            </a:r>
            <a:endParaRPr lang="en-US" altLang="zh-CN" dirty="0"/>
          </a:p>
        </p:txBody>
      </p:sp>
      <p:sp>
        <p:nvSpPr>
          <p:cNvPr id="7" name="灯片编号占位符 6"/>
          <p:cNvSpPr>
            <a:spLocks noGrp="1"/>
          </p:cNvSpPr>
          <p:nvPr>
            <p:ph type="sldNum" sz="quarter" idx="12"/>
          </p:nvPr>
        </p:nvSpPr>
        <p:spPr/>
        <p:txBody>
          <a:bodyPr/>
          <a:lstStyle>
            <a:lvl1pPr>
              <a:defRPr/>
            </a:lvl1pPr>
          </a:lstStyle>
          <a:p>
            <a:fld id="{1362CF37-0CC3-4895-B3BD-2DC3B191FCB6}" type="slidenum">
              <a:rPr lang="en-US" altLang="zh-CN"/>
              <a:pPr/>
              <a:t>‹#›</a:t>
            </a:fld>
            <a:endParaRPr lang="en-US" altLang="zh-CN"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fld id="{960CA695-0C41-4294-A398-BA94AD508846}" type="datetime2">
              <a:rPr lang="zh-CN" altLang="en-US" smtClean="0"/>
              <a:pPr/>
              <a:t>2016年7月14日</a:t>
            </a:fld>
            <a:endParaRPr lang="en-US" altLang="zh-CN" dirty="0"/>
          </a:p>
        </p:txBody>
      </p:sp>
      <p:sp>
        <p:nvSpPr>
          <p:cNvPr id="6" name="页脚占位符 5"/>
          <p:cNvSpPr>
            <a:spLocks noGrp="1"/>
          </p:cNvSpPr>
          <p:nvPr>
            <p:ph type="ftr" sz="quarter" idx="11"/>
          </p:nvPr>
        </p:nvSpPr>
        <p:spPr/>
        <p:txBody>
          <a:bodyPr/>
          <a:lstStyle>
            <a:lvl1pPr>
              <a:defRPr/>
            </a:lvl1pPr>
          </a:lstStyle>
          <a:p>
            <a:r>
              <a:rPr lang="zh-CN" altLang="en-US" dirty="0" smtClean="0"/>
              <a:t>梁如军（</a:t>
            </a:r>
            <a:r>
              <a:rPr lang="en-US" altLang="zh-CN" dirty="0" smtClean="0"/>
              <a:t>linuxbooks@126.com</a:t>
            </a:r>
            <a:r>
              <a:rPr lang="zh-CN" altLang="en-US" dirty="0" smtClean="0"/>
              <a:t>）</a:t>
            </a:r>
            <a:endParaRPr lang="en-US" altLang="zh-CN" dirty="0" smtClean="0"/>
          </a:p>
          <a:p>
            <a:r>
              <a:rPr lang="en-US" altLang="zh-CN" dirty="0" smtClean="0"/>
              <a:t>Creative Commons License</a:t>
            </a:r>
            <a:r>
              <a:rPr lang="zh-CN" altLang="en-US" dirty="0" smtClean="0"/>
              <a:t>（</a:t>
            </a:r>
            <a:r>
              <a:rPr lang="en-US" altLang="zh-CN" dirty="0" smtClean="0"/>
              <a:t>BY-NC-SA</a:t>
            </a:r>
            <a:r>
              <a:rPr lang="zh-CN" altLang="en-US" dirty="0" smtClean="0"/>
              <a:t>）</a:t>
            </a:r>
            <a:endParaRPr lang="en-US" altLang="zh-CN" dirty="0"/>
          </a:p>
        </p:txBody>
      </p:sp>
      <p:sp>
        <p:nvSpPr>
          <p:cNvPr id="7" name="灯片编号占位符 6"/>
          <p:cNvSpPr>
            <a:spLocks noGrp="1"/>
          </p:cNvSpPr>
          <p:nvPr>
            <p:ph type="sldNum" sz="quarter" idx="12"/>
          </p:nvPr>
        </p:nvSpPr>
        <p:spPr/>
        <p:txBody>
          <a:bodyPr/>
          <a:lstStyle>
            <a:lvl1pPr>
              <a:defRPr/>
            </a:lvl1pPr>
          </a:lstStyle>
          <a:p>
            <a:fld id="{79E32B07-D652-428D-A8EA-7239BD1CA35B}" type="slidenum">
              <a:rPr lang="en-US" altLang="zh-CN"/>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bwMode="auto">
          <a:xfrm>
            <a:off x="457200" y="277813"/>
            <a:ext cx="8229600" cy="11398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smtClean="0"/>
              <a:t>单击此处编辑母版标题样式</a:t>
            </a:r>
          </a:p>
        </p:txBody>
      </p:sp>
      <p:sp>
        <p:nvSpPr>
          <p:cNvPr id="28675" name="Rectangle 3"/>
          <p:cNvSpPr>
            <a:spLocks noGrp="1" noChangeArrowheads="1"/>
          </p:cNvSpPr>
          <p:nvPr>
            <p:ph type="body" idx="1"/>
          </p:nvPr>
        </p:nvSpPr>
        <p:spPr bwMode="auto">
          <a:xfrm>
            <a:off x="457200" y="1600200"/>
            <a:ext cx="8229600" cy="45307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p:txBody>
      </p:sp>
      <p:sp>
        <p:nvSpPr>
          <p:cNvPr id="28676" name="Rectangle 4"/>
          <p:cNvSpPr>
            <a:spLocks noGrp="1" noChangeArrowheads="1"/>
          </p:cNvSpPr>
          <p:nvPr>
            <p:ph type="dt" sz="half" idx="2"/>
          </p:nvPr>
        </p:nvSpPr>
        <p:spPr bwMode="auto">
          <a:xfrm>
            <a:off x="457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mj-lt"/>
              </a:defRPr>
            </a:lvl1pPr>
          </a:lstStyle>
          <a:p>
            <a:fld id="{B8C40DAD-E20B-41EC-B788-3EAE527B1E0B}" type="datetime2">
              <a:rPr lang="zh-CN" altLang="en-US" smtClean="0"/>
              <a:pPr/>
              <a:t>2016年7月14日</a:t>
            </a:fld>
            <a:endParaRPr lang="en-US" altLang="zh-CN" dirty="0"/>
          </a:p>
        </p:txBody>
      </p:sp>
      <p:sp>
        <p:nvSpPr>
          <p:cNvPr id="28677" name="Rectangle 5"/>
          <p:cNvSpPr>
            <a:spLocks noGrp="1" noChangeArrowheads="1"/>
          </p:cNvSpPr>
          <p:nvPr>
            <p:ph type="ftr" sz="quarter" idx="3"/>
          </p:nvPr>
        </p:nvSpPr>
        <p:spPr bwMode="auto">
          <a:xfrm>
            <a:off x="2411760" y="6248400"/>
            <a:ext cx="5328592"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200">
                <a:latin typeface="+mj-lt"/>
              </a:defRPr>
            </a:lvl1pPr>
          </a:lstStyle>
          <a:p>
            <a:r>
              <a:rPr lang="zh-CN" altLang="en-US" dirty="0" smtClean="0"/>
              <a:t>梁如军（</a:t>
            </a:r>
            <a:r>
              <a:rPr lang="en-US" altLang="zh-CN" dirty="0" smtClean="0"/>
              <a:t>linuxbooks@126.com</a:t>
            </a:r>
            <a:r>
              <a:rPr lang="zh-CN" altLang="en-US" dirty="0" smtClean="0"/>
              <a:t>）</a:t>
            </a:r>
            <a:endParaRPr lang="en-US" altLang="zh-CN" dirty="0" smtClean="0"/>
          </a:p>
          <a:p>
            <a:r>
              <a:rPr lang="en-US" altLang="zh-CN" dirty="0" smtClean="0"/>
              <a:t>Creative Commons License</a:t>
            </a:r>
            <a:r>
              <a:rPr lang="zh-CN" altLang="en-US" dirty="0" smtClean="0"/>
              <a:t>（</a:t>
            </a:r>
            <a:r>
              <a:rPr lang="en-US" altLang="zh-CN" dirty="0" smtClean="0"/>
              <a:t>BY-NC-SA</a:t>
            </a:r>
            <a:r>
              <a:rPr lang="zh-CN" altLang="en-US" dirty="0" smtClean="0"/>
              <a:t>）</a:t>
            </a:r>
            <a:endParaRPr lang="en-US" altLang="zh-CN" dirty="0"/>
          </a:p>
        </p:txBody>
      </p:sp>
      <p:sp>
        <p:nvSpPr>
          <p:cNvPr id="28678" name="Rectangle 6"/>
          <p:cNvSpPr>
            <a:spLocks noGrp="1" noChangeArrowheads="1"/>
          </p:cNvSpPr>
          <p:nvPr>
            <p:ph type="sldNum" sz="quarter" idx="4"/>
          </p:nvPr>
        </p:nvSpPr>
        <p:spPr bwMode="auto">
          <a:xfrm>
            <a:off x="6553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mj-lt"/>
              </a:defRPr>
            </a:lvl1pPr>
          </a:lstStyle>
          <a:p>
            <a:fld id="{947CB985-09D2-4724-917F-80B7A7E07E02}" type="slidenum">
              <a:rPr lang="en-US" altLang="zh-CN"/>
              <a:pPr/>
              <a:t>‹#›</a:t>
            </a:fld>
            <a:endParaRPr lang="en-US" altLang="zh-CN"/>
          </a:p>
        </p:txBody>
      </p:sp>
      <p:sp>
        <p:nvSpPr>
          <p:cNvPr id="28679" name="Freeform 7"/>
          <p:cNvSpPr>
            <a:spLocks noChangeArrowheads="1"/>
          </p:cNvSpPr>
          <p:nvPr/>
        </p:nvSpPr>
        <p:spPr bwMode="auto">
          <a:xfrm>
            <a:off x="381000" y="228600"/>
            <a:ext cx="8229600" cy="6096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19050" cap="flat" cmpd="sng">
            <a:solidFill>
              <a:schemeClr val="accent1"/>
            </a:solidFill>
            <a:prstDash val="solid"/>
            <a:miter lim="800000"/>
            <a:headEnd/>
            <a:tailEnd/>
          </a:ln>
        </p:spPr>
        <p:txBody>
          <a:bodyPr/>
          <a:lstStyle/>
          <a:p>
            <a:endParaRPr lang="zh-CN" altLang="en-US"/>
          </a:p>
        </p:txBody>
      </p:sp>
      <p:sp>
        <p:nvSpPr>
          <p:cNvPr id="28680" name="Line 8"/>
          <p:cNvSpPr>
            <a:spLocks noChangeShapeType="1"/>
          </p:cNvSpPr>
          <p:nvPr/>
        </p:nvSpPr>
        <p:spPr bwMode="auto">
          <a:xfrm>
            <a:off x="457200" y="6172200"/>
            <a:ext cx="8229600" cy="0"/>
          </a:xfrm>
          <a:prstGeom prst="line">
            <a:avLst/>
          </a:prstGeom>
          <a:noFill/>
          <a:ln w="19050">
            <a:solidFill>
              <a:schemeClr val="accent1"/>
            </a:solidFill>
            <a:round/>
            <a:headEnd/>
            <a:tailEnd/>
          </a:ln>
          <a:effectLst/>
        </p:spPr>
        <p:txBody>
          <a:bodyPr/>
          <a:lstStyle/>
          <a:p>
            <a:endParaRPr lang="zh-CN" altLang="en-US"/>
          </a:p>
        </p:txBody>
      </p:sp>
      <p:pic>
        <p:nvPicPr>
          <p:cNvPr id="10" name="Picture 10" descr="C:\Users\osmond\Desktop\centos5-fig\centos-logo.png"/>
          <p:cNvPicPr>
            <a:picLocks noChangeAspect="1" noChangeArrowheads="1"/>
          </p:cNvPicPr>
          <p:nvPr/>
        </p:nvPicPr>
        <p:blipFill>
          <a:blip r:embed="rId13" cstate="print"/>
          <a:srcRect/>
          <a:stretch>
            <a:fillRect/>
          </a:stretch>
        </p:blipFill>
        <p:spPr bwMode="auto">
          <a:xfrm>
            <a:off x="7020273" y="332656"/>
            <a:ext cx="1584175" cy="520264"/>
          </a:xfrm>
          <a:prstGeom prst="rect">
            <a:avLst/>
          </a:prstGeom>
          <a:noFill/>
        </p:spPr>
      </p:pic>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iming>
    <p:tnLst>
      <p:par>
        <p:cTn id="1" dur="indefinite" restart="never" nodeType="tmRoot"/>
      </p:par>
    </p:tnLst>
  </p:timing>
  <p:hf hdr="0"/>
  <p:txStyles>
    <p:titleStyle>
      <a:lvl1pPr algn="l" rtl="0" eaLnBrk="1" fontAlgn="base" hangingPunct="1">
        <a:spcBef>
          <a:spcPct val="0"/>
        </a:spcBef>
        <a:spcAft>
          <a:spcPct val="0"/>
        </a:spcAft>
        <a:defRPr sz="4200">
          <a:solidFill>
            <a:schemeClr val="tx2"/>
          </a:solidFill>
          <a:latin typeface="+mj-lt"/>
          <a:ea typeface="+mj-ea"/>
          <a:cs typeface="+mj-cs"/>
        </a:defRPr>
      </a:lvl1pPr>
      <a:lvl2pPr algn="l" rtl="0" eaLnBrk="1" fontAlgn="base" hangingPunct="1">
        <a:spcBef>
          <a:spcPct val="0"/>
        </a:spcBef>
        <a:spcAft>
          <a:spcPct val="0"/>
        </a:spcAft>
        <a:defRPr sz="4200">
          <a:solidFill>
            <a:schemeClr val="tx2"/>
          </a:solidFill>
          <a:latin typeface="Garamond" pitchFamily="18" charset="0"/>
          <a:ea typeface="宋体" charset="-122"/>
        </a:defRPr>
      </a:lvl2pPr>
      <a:lvl3pPr algn="l" rtl="0" eaLnBrk="1" fontAlgn="base" hangingPunct="1">
        <a:spcBef>
          <a:spcPct val="0"/>
        </a:spcBef>
        <a:spcAft>
          <a:spcPct val="0"/>
        </a:spcAft>
        <a:defRPr sz="4200">
          <a:solidFill>
            <a:schemeClr val="tx2"/>
          </a:solidFill>
          <a:latin typeface="Garamond" pitchFamily="18" charset="0"/>
          <a:ea typeface="宋体" charset="-122"/>
        </a:defRPr>
      </a:lvl3pPr>
      <a:lvl4pPr algn="l" rtl="0" eaLnBrk="1" fontAlgn="base" hangingPunct="1">
        <a:spcBef>
          <a:spcPct val="0"/>
        </a:spcBef>
        <a:spcAft>
          <a:spcPct val="0"/>
        </a:spcAft>
        <a:defRPr sz="4200">
          <a:solidFill>
            <a:schemeClr val="tx2"/>
          </a:solidFill>
          <a:latin typeface="Garamond" pitchFamily="18" charset="0"/>
          <a:ea typeface="宋体" charset="-122"/>
        </a:defRPr>
      </a:lvl4pPr>
      <a:lvl5pPr algn="l" rtl="0" eaLnBrk="1" fontAlgn="base" hangingPunct="1">
        <a:spcBef>
          <a:spcPct val="0"/>
        </a:spcBef>
        <a:spcAft>
          <a:spcPct val="0"/>
        </a:spcAft>
        <a:defRPr sz="4200">
          <a:solidFill>
            <a:schemeClr val="tx2"/>
          </a:solidFill>
          <a:latin typeface="Garamond" pitchFamily="18" charset="0"/>
          <a:ea typeface="宋体" charset="-122"/>
        </a:defRPr>
      </a:lvl5pPr>
      <a:lvl6pPr marL="457200" algn="l" rtl="0" eaLnBrk="1" fontAlgn="base" hangingPunct="1">
        <a:spcBef>
          <a:spcPct val="0"/>
        </a:spcBef>
        <a:spcAft>
          <a:spcPct val="0"/>
        </a:spcAft>
        <a:defRPr sz="4200">
          <a:solidFill>
            <a:schemeClr val="tx2"/>
          </a:solidFill>
          <a:latin typeface="Garamond" pitchFamily="18" charset="0"/>
          <a:ea typeface="宋体" charset="-122"/>
        </a:defRPr>
      </a:lvl6pPr>
      <a:lvl7pPr marL="914400" algn="l" rtl="0" eaLnBrk="1" fontAlgn="base" hangingPunct="1">
        <a:spcBef>
          <a:spcPct val="0"/>
        </a:spcBef>
        <a:spcAft>
          <a:spcPct val="0"/>
        </a:spcAft>
        <a:defRPr sz="4200">
          <a:solidFill>
            <a:schemeClr val="tx2"/>
          </a:solidFill>
          <a:latin typeface="Garamond" pitchFamily="18" charset="0"/>
          <a:ea typeface="宋体" charset="-122"/>
        </a:defRPr>
      </a:lvl7pPr>
      <a:lvl8pPr marL="1371600" algn="l" rtl="0" eaLnBrk="1" fontAlgn="base" hangingPunct="1">
        <a:spcBef>
          <a:spcPct val="0"/>
        </a:spcBef>
        <a:spcAft>
          <a:spcPct val="0"/>
        </a:spcAft>
        <a:defRPr sz="4200">
          <a:solidFill>
            <a:schemeClr val="tx2"/>
          </a:solidFill>
          <a:latin typeface="Garamond" pitchFamily="18" charset="0"/>
          <a:ea typeface="宋体" charset="-122"/>
        </a:defRPr>
      </a:lvl8pPr>
      <a:lvl9pPr marL="1828800" algn="l" rtl="0" eaLnBrk="1" fontAlgn="base" hangingPunct="1">
        <a:spcBef>
          <a:spcPct val="0"/>
        </a:spcBef>
        <a:spcAft>
          <a:spcPct val="0"/>
        </a:spcAft>
        <a:defRPr sz="4200">
          <a:solidFill>
            <a:schemeClr val="tx2"/>
          </a:solidFill>
          <a:latin typeface="Garamond" pitchFamily="18" charset="0"/>
          <a:ea typeface="宋体" charset="-122"/>
        </a:defRPr>
      </a:lvl9pPr>
    </p:titleStyle>
    <p:bodyStyle>
      <a:lvl1pPr marL="342900" indent="-342900" algn="l" rtl="0" eaLnBrk="1" fontAlgn="base" hangingPunct="1">
        <a:spcBef>
          <a:spcPct val="20000"/>
        </a:spcBef>
        <a:spcAft>
          <a:spcPct val="0"/>
        </a:spcAft>
        <a:buClr>
          <a:schemeClr val="accent1"/>
        </a:buClr>
        <a:buSzPct val="65000"/>
        <a:buFont typeface="Wingdings" pitchFamily="2" charset="2"/>
        <a:buChar char="n"/>
        <a:defRPr sz="3000">
          <a:solidFill>
            <a:schemeClr val="tx1"/>
          </a:solidFill>
          <a:latin typeface="+mn-lt"/>
          <a:ea typeface="+mn-ea"/>
          <a:cs typeface="+mn-cs"/>
        </a:defRPr>
      </a:lvl1pPr>
      <a:lvl2pPr marL="669925" indent="-325438" algn="l" rtl="0" eaLnBrk="1" fontAlgn="base" hangingPunct="1">
        <a:spcBef>
          <a:spcPct val="20000"/>
        </a:spcBef>
        <a:spcAft>
          <a:spcPct val="0"/>
        </a:spcAft>
        <a:buClr>
          <a:schemeClr val="accent2"/>
        </a:buClr>
        <a:buSzPct val="60000"/>
        <a:buFont typeface="Wingdings" pitchFamily="2" charset="2"/>
        <a:buChar char="q"/>
        <a:defRPr sz="2600">
          <a:solidFill>
            <a:schemeClr val="tx1"/>
          </a:solidFill>
          <a:latin typeface="+mn-lt"/>
          <a:ea typeface="+mn-ea"/>
        </a:defRPr>
      </a:lvl2pPr>
      <a:lvl3pPr marL="1022350" indent="-350838" algn="l" rtl="0" eaLnBrk="1" fontAlgn="base" hangingPunct="1">
        <a:spcBef>
          <a:spcPct val="20000"/>
        </a:spcBef>
        <a:spcAft>
          <a:spcPct val="0"/>
        </a:spcAft>
        <a:buClr>
          <a:schemeClr val="accent1"/>
        </a:buClr>
        <a:buSzPct val="65000"/>
        <a:buFont typeface="Wingdings" pitchFamily="2" charset="2"/>
        <a:buChar char="n"/>
        <a:defRPr sz="2200">
          <a:solidFill>
            <a:schemeClr val="tx1"/>
          </a:solidFill>
          <a:latin typeface="+mn-lt"/>
          <a:ea typeface="+mn-ea"/>
        </a:defRPr>
      </a:lvl3pPr>
      <a:lvl4pPr marL="1339850" indent="-315913" algn="l" rtl="0" eaLnBrk="1" fontAlgn="base" hangingPunct="1">
        <a:spcBef>
          <a:spcPct val="20000"/>
        </a:spcBef>
        <a:spcAft>
          <a:spcPct val="0"/>
        </a:spcAft>
        <a:buClr>
          <a:schemeClr val="accent2"/>
        </a:buClr>
        <a:buSzPct val="70000"/>
        <a:buFont typeface="Wingdings" pitchFamily="2" charset="2"/>
        <a:buChar char="q"/>
        <a:defRPr sz="2000">
          <a:solidFill>
            <a:schemeClr val="tx1"/>
          </a:solidFill>
          <a:latin typeface="+mn-lt"/>
          <a:ea typeface="+mn-ea"/>
        </a:defRPr>
      </a:lvl4pPr>
      <a:lvl5pPr marL="16811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5pPr>
      <a:lvl6pPr marL="21383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6pPr>
      <a:lvl7pPr marL="25955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7pPr>
      <a:lvl8pPr marL="30527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8pPr>
      <a:lvl9pPr marL="35099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iptraf.seul.org/" TargetMode="External"/><Relationship Id="rId2" Type="http://schemas.openxmlformats.org/officeDocument/2006/relationships/hyperlink" Target="http://www.roland-riegel.de/nload/"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hyperlink" Target="http://www.cis.upenn.edu/~bcpierce/unison/" TargetMode="External"/><Relationship Id="rId7" Type="http://schemas.openxmlformats.org/officeDocument/2006/relationships/hyperlink" Target="http://www.bacula.org/" TargetMode="External"/><Relationship Id="rId2" Type="http://schemas.openxmlformats.org/officeDocument/2006/relationships/hyperlink" Target="http://rsync.samba.org/" TargetMode="External"/><Relationship Id="rId1" Type="http://schemas.openxmlformats.org/officeDocument/2006/relationships/slideLayout" Target="../slideLayouts/slideLayout2.xml"/><Relationship Id="rId6" Type="http://schemas.openxmlformats.org/officeDocument/2006/relationships/hyperlink" Target="http://duplicity.nongnu.org/" TargetMode="External"/><Relationship Id="rId5" Type="http://schemas.openxmlformats.org/officeDocument/2006/relationships/hyperlink" Target="http://www.rsnapshot.org/" TargetMode="External"/><Relationship Id="rId4" Type="http://schemas.openxmlformats.org/officeDocument/2006/relationships/hyperlink" Target="http://www.nongnu.org/rdiff-backup" TargetMode="Externa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hyperlink" Target="http://rsync.samba.org/tech_report/"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hyperlink" Target="http://rsync.samba.org/" TargetMode="External"/><Relationship Id="rId4" Type="http://schemas.openxmlformats.org/officeDocument/2006/relationships/hyperlink" Target="http://rsync.samba.org/how-rsync-works.html" TargetMode="Externa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684213" y="2060575"/>
            <a:ext cx="7991475" cy="1576388"/>
          </a:xfrm>
        </p:spPr>
        <p:txBody>
          <a:bodyPr/>
          <a:lstStyle/>
          <a:p>
            <a:pPr algn="r"/>
            <a:r>
              <a:rPr lang="zh-CN" altLang="en-US" sz="4600" dirty="0" smtClean="0"/>
              <a:t>第</a:t>
            </a:r>
            <a:r>
              <a:rPr lang="en-US" altLang="zh-CN" sz="4600" dirty="0" smtClean="0"/>
              <a:t>7</a:t>
            </a:r>
            <a:r>
              <a:rPr lang="zh-CN" altLang="en-US" sz="4600" dirty="0" smtClean="0"/>
              <a:t>章</a:t>
            </a:r>
            <a:r>
              <a:rPr lang="en-US" altLang="zh-CN" sz="4600" dirty="0"/>
              <a:t/>
            </a:r>
            <a:br>
              <a:rPr lang="en-US" altLang="zh-CN" sz="4600" dirty="0"/>
            </a:br>
            <a:r>
              <a:rPr lang="zh-CN" altLang="en-US" sz="4600" dirty="0" smtClean="0"/>
              <a:t>系统日常维护</a:t>
            </a:r>
            <a:endParaRPr lang="zh-CN" altLang="en-US" sz="4600" dirty="0"/>
          </a:p>
        </p:txBody>
      </p:sp>
      <p:sp>
        <p:nvSpPr>
          <p:cNvPr id="2056" name="Text Box 8"/>
          <p:cNvSpPr txBox="1">
            <a:spLocks noChangeArrowheads="1"/>
          </p:cNvSpPr>
          <p:nvPr/>
        </p:nvSpPr>
        <p:spPr bwMode="auto">
          <a:xfrm>
            <a:off x="2771775" y="4724400"/>
            <a:ext cx="4105275" cy="854075"/>
          </a:xfrm>
          <a:prstGeom prst="rect">
            <a:avLst/>
          </a:prstGeom>
          <a:noFill/>
          <a:ln w="9525">
            <a:noFill/>
            <a:miter lim="800000"/>
            <a:headEnd/>
            <a:tailEnd/>
          </a:ln>
          <a:effectLst/>
        </p:spPr>
        <p:txBody>
          <a:bodyPr>
            <a:spAutoFit/>
          </a:bodyPr>
          <a:lstStyle/>
          <a:p>
            <a:pPr algn="ctr">
              <a:spcBef>
                <a:spcPct val="50000"/>
              </a:spcBef>
            </a:pPr>
            <a:r>
              <a:rPr lang="zh-CN" altLang="en-US" sz="2000" b="1" dirty="0"/>
              <a:t>主讲人： 梁如军</a:t>
            </a:r>
          </a:p>
          <a:p>
            <a:pPr algn="ctr">
              <a:spcBef>
                <a:spcPct val="50000"/>
              </a:spcBef>
            </a:pPr>
            <a:r>
              <a:rPr lang="en-US" altLang="zh-CN" sz="2000" b="1" dirty="0" smtClean="0"/>
              <a:t>2015-05-05</a:t>
            </a:r>
            <a:endParaRPr lang="zh-CN" altLang="en-US" sz="2000" b="1" dirty="0"/>
          </a:p>
        </p:txBody>
      </p:sp>
      <p:pic>
        <p:nvPicPr>
          <p:cNvPr id="5" name="Picture 1"/>
          <p:cNvPicPr>
            <a:picLocks noChangeAspect="1" noChangeArrowheads="1"/>
          </p:cNvPicPr>
          <p:nvPr/>
        </p:nvPicPr>
        <p:blipFill>
          <a:blip r:embed="rId2"/>
          <a:srcRect/>
          <a:stretch>
            <a:fillRect/>
          </a:stretch>
        </p:blipFill>
        <p:spPr bwMode="auto">
          <a:xfrm>
            <a:off x="357158" y="1928802"/>
            <a:ext cx="3372434" cy="435769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top</a:t>
            </a:r>
            <a:r>
              <a:rPr lang="zh-CN" altLang="en-US" dirty="0" smtClean="0"/>
              <a:t>命令输出的统计信息</a:t>
            </a:r>
            <a:r>
              <a:rPr lang="en-US" altLang="zh-CN" dirty="0" smtClean="0"/>
              <a:t>(2)</a:t>
            </a:r>
            <a:endParaRPr lang="zh-CN" altLang="en-US" dirty="0"/>
          </a:p>
        </p:txBody>
      </p:sp>
      <p:sp>
        <p:nvSpPr>
          <p:cNvPr id="3" name="内容占位符 2"/>
          <p:cNvSpPr>
            <a:spLocks noGrp="1"/>
          </p:cNvSpPr>
          <p:nvPr>
            <p:ph idx="1"/>
          </p:nvPr>
        </p:nvSpPr>
        <p:spPr>
          <a:xfrm>
            <a:off x="457200" y="1988841"/>
            <a:ext cx="8229600" cy="3168352"/>
          </a:xfrm>
        </p:spPr>
        <p:txBody>
          <a:bodyPr/>
          <a:lstStyle/>
          <a:p>
            <a:pPr lvl="0"/>
            <a:r>
              <a:rPr lang="zh-CN" altLang="en-US" sz="3200" b="1" dirty="0" smtClean="0">
                <a:latin typeface="黑体" pitchFamily="49" charset="-122"/>
                <a:ea typeface="黑体" pitchFamily="49" charset="-122"/>
              </a:rPr>
              <a:t>进程状态</a:t>
            </a:r>
            <a:r>
              <a:rPr lang="zh-CN" altLang="en-US" sz="3200" dirty="0" smtClean="0"/>
              <a:t>的</a:t>
            </a:r>
            <a:r>
              <a:rPr lang="zh-CN" altLang="en-US" dirty="0" smtClean="0"/>
              <a:t>输出字段</a:t>
            </a:r>
            <a:endParaRPr lang="en-US" altLang="zh-CN" dirty="0" smtClean="0"/>
          </a:p>
          <a:p>
            <a:pPr lvl="1"/>
            <a:r>
              <a:rPr lang="zh-CN" altLang="en-US" sz="2800" b="1" dirty="0" smtClean="0"/>
              <a:t>总进程数（</a:t>
            </a:r>
            <a:r>
              <a:rPr lang="en-US" altLang="zh-CN" sz="2800" b="1" dirty="0" smtClean="0"/>
              <a:t>total</a:t>
            </a:r>
            <a:r>
              <a:rPr lang="zh-CN" altLang="en-US" sz="2800" b="1" dirty="0" smtClean="0"/>
              <a:t>）</a:t>
            </a:r>
            <a:endParaRPr lang="en-US" altLang="zh-CN" sz="2800" b="1" dirty="0" smtClean="0"/>
          </a:p>
          <a:p>
            <a:pPr lvl="1"/>
            <a:r>
              <a:rPr lang="zh-CN" altLang="en-US" sz="2800" b="1" dirty="0" smtClean="0">
                <a:solidFill>
                  <a:schemeClr val="accent6">
                    <a:lumMod val="75000"/>
                  </a:schemeClr>
                </a:solidFill>
              </a:rPr>
              <a:t>正在运行进程数（</a:t>
            </a:r>
            <a:r>
              <a:rPr lang="en-US" altLang="zh-CN" sz="2800" b="1" dirty="0" smtClean="0">
                <a:solidFill>
                  <a:schemeClr val="accent6">
                    <a:lumMod val="75000"/>
                  </a:schemeClr>
                </a:solidFill>
              </a:rPr>
              <a:t>running</a:t>
            </a:r>
            <a:r>
              <a:rPr lang="zh-CN" altLang="en-US" sz="2800" b="1" dirty="0" smtClean="0">
                <a:solidFill>
                  <a:schemeClr val="accent6">
                    <a:lumMod val="75000"/>
                  </a:schemeClr>
                </a:solidFill>
              </a:rPr>
              <a:t>）</a:t>
            </a:r>
            <a:endParaRPr lang="en-US" altLang="zh-CN" sz="2800" b="1" dirty="0" smtClean="0">
              <a:solidFill>
                <a:schemeClr val="accent6">
                  <a:lumMod val="75000"/>
                </a:schemeClr>
              </a:solidFill>
            </a:endParaRPr>
          </a:p>
          <a:p>
            <a:pPr lvl="1"/>
            <a:r>
              <a:rPr lang="zh-CN" altLang="en-US" sz="2800" b="1" dirty="0" smtClean="0">
                <a:solidFill>
                  <a:srgbClr val="002060"/>
                </a:solidFill>
              </a:rPr>
              <a:t>睡眠的进程数（</a:t>
            </a:r>
            <a:r>
              <a:rPr lang="en-US" altLang="zh-CN" sz="2800" b="1" dirty="0" smtClean="0">
                <a:solidFill>
                  <a:srgbClr val="002060"/>
                </a:solidFill>
              </a:rPr>
              <a:t>sleeping</a:t>
            </a:r>
            <a:r>
              <a:rPr lang="zh-CN" altLang="en-US" sz="2800" b="1" dirty="0" smtClean="0">
                <a:solidFill>
                  <a:srgbClr val="002060"/>
                </a:solidFill>
              </a:rPr>
              <a:t>）</a:t>
            </a:r>
            <a:endParaRPr lang="en-US" altLang="zh-CN" sz="2800" b="1" dirty="0" smtClean="0">
              <a:solidFill>
                <a:srgbClr val="002060"/>
              </a:solidFill>
            </a:endParaRPr>
          </a:p>
          <a:p>
            <a:pPr lvl="1"/>
            <a:r>
              <a:rPr lang="zh-CN" altLang="en-US" sz="2800" b="1" dirty="0" smtClean="0">
                <a:solidFill>
                  <a:srgbClr val="00B0F0"/>
                </a:solidFill>
              </a:rPr>
              <a:t>停止的进程数（</a:t>
            </a:r>
            <a:r>
              <a:rPr lang="en-US" altLang="zh-CN" sz="2800" b="1" dirty="0" smtClean="0">
                <a:solidFill>
                  <a:srgbClr val="00B0F0"/>
                </a:solidFill>
              </a:rPr>
              <a:t>stopped</a:t>
            </a:r>
            <a:r>
              <a:rPr lang="zh-CN" altLang="en-US" sz="2800" b="1" dirty="0" smtClean="0">
                <a:solidFill>
                  <a:srgbClr val="00B0F0"/>
                </a:solidFill>
              </a:rPr>
              <a:t>）</a:t>
            </a:r>
            <a:endParaRPr lang="en-US" altLang="zh-CN" sz="2800" b="1" dirty="0" smtClean="0">
              <a:solidFill>
                <a:srgbClr val="00B0F0"/>
              </a:solidFill>
            </a:endParaRPr>
          </a:p>
          <a:p>
            <a:pPr lvl="1"/>
            <a:r>
              <a:rPr lang="zh-CN" altLang="en-US" sz="2800" b="1" dirty="0" smtClean="0">
                <a:solidFill>
                  <a:srgbClr val="7030A0"/>
                </a:solidFill>
              </a:rPr>
              <a:t>僵尸进程数（</a:t>
            </a:r>
            <a:r>
              <a:rPr lang="en-US" altLang="zh-CN" sz="2800" b="1" dirty="0" smtClean="0">
                <a:solidFill>
                  <a:srgbClr val="7030A0"/>
                </a:solidFill>
              </a:rPr>
              <a:t>zombie</a:t>
            </a:r>
            <a:r>
              <a:rPr lang="zh-CN" altLang="en-US" sz="2800" b="1" dirty="0" smtClean="0">
                <a:solidFill>
                  <a:srgbClr val="7030A0"/>
                </a:solidFill>
              </a:rPr>
              <a:t>）</a:t>
            </a:r>
            <a:endParaRPr lang="en-US" altLang="zh-CN" sz="2800" dirty="0" smtClean="0">
              <a:solidFill>
                <a:srgbClr val="7030A0"/>
              </a:solidFill>
            </a:endParaRPr>
          </a:p>
          <a:p>
            <a:pPr lvl="1"/>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10</a:t>
            </a:fld>
            <a:endParaRPr lang="en-US" altLang="zh-CN" dirty="0"/>
          </a:p>
        </p:txBody>
      </p:sp>
      <p:sp>
        <p:nvSpPr>
          <p:cNvPr id="7" name="TextBox 6"/>
          <p:cNvSpPr txBox="1"/>
          <p:nvPr/>
        </p:nvSpPr>
        <p:spPr>
          <a:xfrm>
            <a:off x="395536" y="1340768"/>
            <a:ext cx="8568952" cy="40011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lvl="0"/>
            <a:r>
              <a:rPr lang="en-US" altLang="zh-CN" sz="2000" b="1" kern="0" dirty="0" smtClean="0">
                <a:solidFill>
                  <a:srgbClr val="FF0000"/>
                </a:solidFill>
              </a:rPr>
              <a:t>Tasks:  </a:t>
            </a:r>
            <a:r>
              <a:rPr lang="en-US" altLang="zh-CN" sz="2000" b="1" kern="0" dirty="0" smtClean="0"/>
              <a:t>98 total</a:t>
            </a:r>
            <a:r>
              <a:rPr lang="en-US" altLang="zh-CN" sz="2000" b="1" kern="0" dirty="0" smtClean="0">
                <a:solidFill>
                  <a:schemeClr val="accent6">
                    <a:lumMod val="75000"/>
                  </a:schemeClr>
                </a:solidFill>
              </a:rPr>
              <a:t>,   2 running,  </a:t>
            </a:r>
            <a:r>
              <a:rPr lang="en-US" altLang="zh-CN" sz="2000" b="1" kern="0" dirty="0" smtClean="0">
                <a:solidFill>
                  <a:srgbClr val="002060"/>
                </a:solidFill>
              </a:rPr>
              <a:t>96 sleeping</a:t>
            </a:r>
            <a:r>
              <a:rPr lang="en-US" altLang="zh-CN" sz="2000" b="1" kern="0" dirty="0" smtClean="0">
                <a:solidFill>
                  <a:schemeClr val="accent6">
                    <a:lumMod val="75000"/>
                  </a:schemeClr>
                </a:solidFill>
              </a:rPr>
              <a:t>,</a:t>
            </a:r>
            <a:r>
              <a:rPr lang="en-US" altLang="zh-CN" sz="2000" b="1" kern="0" dirty="0" smtClean="0">
                <a:solidFill>
                  <a:srgbClr val="00B0F0"/>
                </a:solidFill>
              </a:rPr>
              <a:t>   0 stopped</a:t>
            </a:r>
            <a:r>
              <a:rPr lang="en-US" altLang="zh-CN" sz="2000" b="1" kern="0" dirty="0" smtClean="0">
                <a:solidFill>
                  <a:schemeClr val="accent6">
                    <a:lumMod val="75000"/>
                  </a:schemeClr>
                </a:solidFill>
              </a:rPr>
              <a:t>,   </a:t>
            </a:r>
            <a:r>
              <a:rPr lang="en-US" altLang="zh-CN" sz="2000" b="1" kern="0" dirty="0" smtClean="0">
                <a:solidFill>
                  <a:srgbClr val="7030A0"/>
                </a:solidFill>
              </a:rPr>
              <a:t>0 zombie</a:t>
            </a:r>
            <a:endParaRPr lang="zh-CN" altLang="en-US" sz="2000" dirty="0"/>
          </a:p>
        </p:txBody>
      </p:sp>
      <p:sp>
        <p:nvSpPr>
          <p:cNvPr id="8" name="TextBox 7"/>
          <p:cNvSpPr txBox="1"/>
          <p:nvPr/>
        </p:nvSpPr>
        <p:spPr>
          <a:xfrm>
            <a:off x="1187624" y="5229200"/>
            <a:ext cx="6696744" cy="830997"/>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zh-CN" altLang="en-US" sz="2400" dirty="0" smtClean="0"/>
              <a:t>僵尸进程指的是子进程退出后父进程并没有处理子进程的退出信号，导致子进程变为僵尸进程。</a:t>
            </a:r>
            <a:endParaRPr lang="zh-CN" altLang="en-US" sz="2400" dirty="0"/>
          </a:p>
        </p:txBody>
      </p:sp>
    </p:spTree>
    <p:extLst>
      <p:ext uri="{BB962C8B-B14F-4D97-AF65-F5344CB8AC3E}">
        <p14:creationId xmlns:p14="http://schemas.microsoft.com/office/powerpoint/2010/main" xmlns="" val="1281127286"/>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GRUB</a:t>
            </a:r>
            <a:r>
              <a:rPr lang="zh-CN" altLang="en-US" dirty="0" smtClean="0"/>
              <a:t>的配置文件</a:t>
            </a:r>
            <a:endParaRPr lang="zh-CN" altLang="en-US" dirty="0"/>
          </a:p>
        </p:txBody>
      </p:sp>
      <p:sp>
        <p:nvSpPr>
          <p:cNvPr id="3" name="内容占位符 2"/>
          <p:cNvSpPr>
            <a:spLocks noGrp="1"/>
          </p:cNvSpPr>
          <p:nvPr>
            <p:ph idx="1"/>
          </p:nvPr>
        </p:nvSpPr>
        <p:spPr>
          <a:xfrm>
            <a:off x="457200" y="1412776"/>
            <a:ext cx="8229600" cy="4718149"/>
          </a:xfrm>
        </p:spPr>
        <p:txBody>
          <a:bodyPr/>
          <a:lstStyle/>
          <a:p>
            <a:r>
              <a:rPr lang="en-US" dirty="0" smtClean="0"/>
              <a:t>GRUB 2 </a:t>
            </a:r>
            <a:r>
              <a:rPr lang="zh-CN" altLang="en-US" dirty="0" smtClean="0"/>
              <a:t>在加载时会读取其配置文件：</a:t>
            </a:r>
          </a:p>
          <a:p>
            <a:pPr lvl="1"/>
            <a:r>
              <a:rPr lang="zh-CN" altLang="en-US" dirty="0" smtClean="0"/>
              <a:t>对于</a:t>
            </a:r>
            <a:r>
              <a:rPr lang="en-US" dirty="0" smtClean="0"/>
              <a:t> BIOS </a:t>
            </a:r>
            <a:r>
              <a:rPr lang="zh-CN" altLang="en-US" dirty="0" smtClean="0"/>
              <a:t>固件系统：</a:t>
            </a:r>
            <a:r>
              <a:rPr lang="en-US" dirty="0" smtClean="0"/>
              <a:t>/boot/grub2/grub.cfg</a:t>
            </a:r>
            <a:endParaRPr lang="zh-CN" altLang="en-US" dirty="0" smtClean="0"/>
          </a:p>
          <a:p>
            <a:pPr lvl="1"/>
            <a:r>
              <a:rPr lang="zh-CN" altLang="en-US" dirty="0" smtClean="0"/>
              <a:t>对于</a:t>
            </a:r>
            <a:r>
              <a:rPr lang="en-US" dirty="0" smtClean="0"/>
              <a:t> UEFI </a:t>
            </a:r>
            <a:r>
              <a:rPr lang="zh-CN" altLang="en-US" dirty="0" smtClean="0"/>
              <a:t>固件系统：</a:t>
            </a:r>
            <a:r>
              <a:rPr lang="en-US" dirty="0" smtClean="0"/>
              <a:t>/boot/EFI/</a:t>
            </a:r>
            <a:r>
              <a:rPr lang="en-US" dirty="0" err="1" smtClean="0"/>
              <a:t>redhat</a:t>
            </a:r>
            <a:r>
              <a:rPr lang="en-US" dirty="0" smtClean="0"/>
              <a:t>/grub2/grub.cfg</a:t>
            </a:r>
            <a:endParaRPr lang="zh-CN" altLang="en-US" dirty="0" smtClean="0"/>
          </a:p>
          <a:p>
            <a:r>
              <a:rPr lang="zh-CN" altLang="en-US" dirty="0" smtClean="0"/>
              <a:t>配置文件不能手工编辑，而是由 </a:t>
            </a:r>
            <a:r>
              <a:rPr lang="en-US" b="1" dirty="0" smtClean="0"/>
              <a:t>grub2-mkconfig</a:t>
            </a:r>
            <a:r>
              <a:rPr lang="en-US" dirty="0" smtClean="0"/>
              <a:t> </a:t>
            </a:r>
            <a:r>
              <a:rPr lang="zh-CN" altLang="en-US" dirty="0" smtClean="0"/>
              <a:t>工具生成的，生成时会参考：</a:t>
            </a:r>
          </a:p>
          <a:p>
            <a:pPr lvl="1"/>
            <a:r>
              <a:rPr lang="zh-CN" altLang="en-US" dirty="0" smtClean="0"/>
              <a:t>位于</a:t>
            </a:r>
            <a:r>
              <a:rPr lang="en-US" dirty="0" smtClean="0"/>
              <a:t>/boot</a:t>
            </a:r>
            <a:r>
              <a:rPr lang="zh-CN" altLang="en-US" dirty="0" smtClean="0"/>
              <a:t>目录中的</a:t>
            </a:r>
            <a:r>
              <a:rPr lang="en-US" dirty="0" smtClean="0"/>
              <a:t>kernel</a:t>
            </a:r>
            <a:r>
              <a:rPr lang="zh-CN" altLang="en-US" dirty="0" smtClean="0"/>
              <a:t>和</a:t>
            </a:r>
            <a:r>
              <a:rPr lang="en-US" dirty="0" err="1" smtClean="0"/>
              <a:t>initramfs</a:t>
            </a:r>
            <a:r>
              <a:rPr lang="zh-CN" altLang="en-US" dirty="0" smtClean="0"/>
              <a:t>文件</a:t>
            </a:r>
          </a:p>
          <a:p>
            <a:pPr lvl="1"/>
            <a:r>
              <a:rPr lang="zh-CN" altLang="en-US" dirty="0" smtClean="0"/>
              <a:t>位于</a:t>
            </a:r>
            <a:r>
              <a:rPr lang="en-US" dirty="0" smtClean="0"/>
              <a:t>/etc/default/grub</a:t>
            </a:r>
            <a:r>
              <a:rPr lang="zh-CN" altLang="en-US" dirty="0" smtClean="0"/>
              <a:t>的自定义设置文件</a:t>
            </a:r>
          </a:p>
          <a:p>
            <a:pPr lvl="1"/>
            <a:r>
              <a:rPr lang="zh-CN" altLang="en-US" dirty="0" smtClean="0"/>
              <a:t>位于</a:t>
            </a:r>
            <a:r>
              <a:rPr lang="en-US" dirty="0" smtClean="0"/>
              <a:t>/etc/</a:t>
            </a:r>
            <a:r>
              <a:rPr lang="en-US" dirty="0" err="1" smtClean="0"/>
              <a:t>grub.d</a:t>
            </a:r>
            <a:r>
              <a:rPr lang="en-US" dirty="0" smtClean="0"/>
              <a:t>/</a:t>
            </a:r>
            <a:r>
              <a:rPr lang="zh-CN" altLang="en-US" dirty="0" smtClean="0"/>
              <a:t>目录下的模板文件</a:t>
            </a:r>
            <a:endParaRPr lang="en-US" altLang="zh-CN" dirty="0" smtClean="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100</a:t>
            </a:fld>
            <a:endParaRPr lang="en-US" altLang="zh-CN" dirty="0"/>
          </a:p>
        </p:txBody>
      </p:sp>
      <p:sp>
        <p:nvSpPr>
          <p:cNvPr id="7" name="页脚占位符 4"/>
          <p:cNvSpPr>
            <a:spLocks noGrp="1"/>
          </p:cNvSpPr>
          <p:nvPr>
            <p:ph type="ftr" sz="quarter" idx="11"/>
          </p:nvPr>
        </p:nvSpPr>
        <p:spPr>
          <a:xfrm>
            <a:off x="2195736" y="6237312"/>
            <a:ext cx="5400600" cy="457200"/>
          </a:xfrm>
        </p:spPr>
        <p:txBody>
          <a:bodyPr/>
          <a:lstStyle/>
          <a:p>
            <a:r>
              <a:rPr lang="zh-CN" altLang="en-US" dirty="0" smtClean="0"/>
              <a:t>梁如军（</a:t>
            </a:r>
            <a:r>
              <a:rPr lang="en-US" altLang="zh-CN" dirty="0" smtClean="0"/>
              <a:t>linuxbooks@126.com</a:t>
            </a:r>
            <a:r>
              <a:rPr lang="zh-CN" altLang="en-US" dirty="0" smtClean="0"/>
              <a:t>）</a:t>
            </a:r>
            <a:endParaRPr lang="en-US" altLang="zh-CN" dirty="0" smtClean="0"/>
          </a:p>
          <a:p>
            <a:r>
              <a:rPr lang="en-US" altLang="zh-CN" dirty="0" smtClean="0"/>
              <a:t>Creative Commons License</a:t>
            </a:r>
            <a:r>
              <a:rPr lang="zh-CN" altLang="en-US" dirty="0" smtClean="0"/>
              <a:t>（</a:t>
            </a:r>
            <a:r>
              <a:rPr lang="en-US" altLang="zh-CN" dirty="0" smtClean="0"/>
              <a:t>BY-NC-SA</a:t>
            </a:r>
            <a:r>
              <a:rPr lang="zh-CN" altLang="en-US" dirty="0" smtClean="0"/>
              <a:t>）</a:t>
            </a:r>
            <a:endParaRPr lang="en-US" altLang="zh-CN" dirty="0"/>
          </a:p>
        </p:txBody>
      </p:sp>
    </p:spTree>
    <p:extLst>
      <p:ext uri="{BB962C8B-B14F-4D97-AF65-F5344CB8AC3E}">
        <p14:creationId xmlns:p14="http://schemas.microsoft.com/office/powerpoint/2010/main" xmlns="" val="2731080459"/>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GRUB</a:t>
            </a:r>
            <a:r>
              <a:rPr lang="zh-CN" altLang="en-US" dirty="0" smtClean="0"/>
              <a:t>的操作界面</a:t>
            </a:r>
            <a:endParaRPr lang="zh-CN" altLang="en-US" dirty="0"/>
          </a:p>
        </p:txBody>
      </p:sp>
      <p:sp>
        <p:nvSpPr>
          <p:cNvPr id="3" name="内容占位符 2"/>
          <p:cNvSpPr>
            <a:spLocks noGrp="1"/>
          </p:cNvSpPr>
          <p:nvPr>
            <p:ph idx="1"/>
          </p:nvPr>
        </p:nvSpPr>
        <p:spPr>
          <a:xfrm>
            <a:off x="457200" y="1340768"/>
            <a:ext cx="8229600" cy="4790157"/>
          </a:xfrm>
        </p:spPr>
        <p:txBody>
          <a:bodyPr/>
          <a:lstStyle/>
          <a:p>
            <a:r>
              <a:rPr lang="zh-CN" altLang="en-US" dirty="0" smtClean="0"/>
              <a:t>在引导屏中，可以：</a:t>
            </a:r>
            <a:endParaRPr lang="en-US" altLang="zh-CN" dirty="0" smtClean="0"/>
          </a:p>
          <a:p>
            <a:pPr lvl="1"/>
            <a:r>
              <a:rPr lang="zh-CN" altLang="en-US" dirty="0" smtClean="0"/>
              <a:t>使用空格键选择，用上</a:t>
            </a:r>
            <a:r>
              <a:rPr lang="en-US" altLang="zh-CN" dirty="0" smtClean="0"/>
              <a:t>/</a:t>
            </a:r>
            <a:r>
              <a:rPr lang="zh-CN" altLang="en-US" dirty="0" smtClean="0"/>
              <a:t>下方向键移动</a:t>
            </a:r>
            <a:endParaRPr lang="en-US" altLang="zh-CN" dirty="0" smtClean="0"/>
          </a:p>
          <a:p>
            <a:pPr lvl="1"/>
            <a:r>
              <a:rPr lang="zh-CN" altLang="en-US" dirty="0" smtClean="0"/>
              <a:t>在菜单编辑模式（</a:t>
            </a:r>
            <a:r>
              <a:rPr lang="en-US" altLang="zh-CN" dirty="0" smtClean="0"/>
              <a:t>’e’</a:t>
            </a:r>
            <a:r>
              <a:rPr lang="zh-CN" altLang="en-US" dirty="0" smtClean="0"/>
              <a:t>）修改现有配置段</a:t>
            </a:r>
            <a:endParaRPr lang="en-US" altLang="zh-CN" dirty="0" smtClean="0"/>
          </a:p>
          <a:p>
            <a:pPr lvl="1"/>
            <a:r>
              <a:rPr lang="zh-CN" altLang="en-US" dirty="0" smtClean="0"/>
              <a:t>键入</a:t>
            </a:r>
            <a:r>
              <a:rPr lang="en-US" altLang="zh-CN" dirty="0" smtClean="0"/>
              <a:t> ‘c’ </a:t>
            </a:r>
            <a:r>
              <a:rPr lang="zh-CN" altLang="en-US" dirty="0" smtClean="0"/>
              <a:t>进入 </a:t>
            </a:r>
            <a:r>
              <a:rPr lang="en-US" altLang="zh-CN" dirty="0" smtClean="0"/>
              <a:t>GRUB </a:t>
            </a:r>
            <a:r>
              <a:rPr lang="zh-CN" altLang="en-US" dirty="0" smtClean="0"/>
              <a:t>的命令行模式</a:t>
            </a:r>
            <a:endParaRPr lang="en-US" altLang="zh-CN" dirty="0" smtClean="0"/>
          </a:p>
          <a:p>
            <a:pPr lvl="2"/>
            <a:r>
              <a:rPr lang="zh-CN" altLang="en-US" dirty="0" smtClean="0"/>
              <a:t>启动</a:t>
            </a:r>
            <a:r>
              <a:rPr lang="en-US" altLang="zh-CN" dirty="0" smtClean="0"/>
              <a:t> </a:t>
            </a:r>
            <a:r>
              <a:rPr lang="en-US" altLang="zh-CN" dirty="0" err="1" smtClean="0"/>
              <a:t>grub.conf</a:t>
            </a:r>
            <a:r>
              <a:rPr lang="en-US" altLang="zh-CN" dirty="0" smtClean="0"/>
              <a:t> </a:t>
            </a:r>
            <a:r>
              <a:rPr lang="zh-CN" altLang="en-US" dirty="0" smtClean="0"/>
              <a:t>中没有配置的其他操作系统</a:t>
            </a:r>
            <a:endParaRPr lang="en-US" altLang="zh-CN" dirty="0" smtClean="0"/>
          </a:p>
          <a:p>
            <a:pPr lvl="2"/>
            <a:r>
              <a:rPr lang="zh-CN" altLang="en-US" dirty="0" smtClean="0"/>
              <a:t>显示系统信息</a:t>
            </a:r>
            <a:endParaRPr lang="en-US" altLang="zh-CN" dirty="0" smtClean="0"/>
          </a:p>
          <a:p>
            <a:pPr lvl="2"/>
            <a:r>
              <a:rPr lang="zh-CN" altLang="en-US" dirty="0" smtClean="0"/>
              <a:t>按</a:t>
            </a:r>
            <a:r>
              <a:rPr lang="en-US" altLang="zh-CN" dirty="0" smtClean="0"/>
              <a:t> TAB </a:t>
            </a:r>
            <a:r>
              <a:rPr lang="zh-CN" altLang="en-US" dirty="0" smtClean="0"/>
              <a:t>查看可用的命令</a:t>
            </a:r>
            <a:endParaRPr lang="en-US" altLang="zh-CN" dirty="0" smtClean="0"/>
          </a:p>
          <a:p>
            <a:r>
              <a:rPr lang="zh-CN" altLang="en-US" dirty="0" smtClean="0"/>
              <a:t>在</a:t>
            </a:r>
            <a:r>
              <a:rPr lang="en-US" altLang="zh-CN" dirty="0" smtClean="0"/>
              <a:t>Shell</a:t>
            </a:r>
            <a:r>
              <a:rPr lang="zh-CN" altLang="en-US" dirty="0" smtClean="0"/>
              <a:t>环境下</a:t>
            </a:r>
            <a:endParaRPr lang="en-US" altLang="zh-CN" dirty="0" smtClean="0"/>
          </a:p>
          <a:p>
            <a:pPr lvl="1"/>
            <a:r>
              <a:rPr lang="en-US" b="1" dirty="0" smtClean="0"/>
              <a:t>grub2-mkconfig </a:t>
            </a:r>
            <a:r>
              <a:rPr lang="zh-CN" altLang="en-US" b="1" dirty="0" smtClean="0"/>
              <a:t>生成</a:t>
            </a:r>
            <a:r>
              <a:rPr lang="en-US" altLang="zh-CN" b="1" dirty="0" smtClean="0"/>
              <a:t>grub</a:t>
            </a:r>
            <a:r>
              <a:rPr lang="zh-CN" altLang="en-US" b="1" dirty="0" smtClean="0"/>
              <a:t>的配置文件</a:t>
            </a:r>
            <a:endParaRPr lang="en-US" altLang="zh-CN" b="1" dirty="0" smtClean="0"/>
          </a:p>
          <a:p>
            <a:pPr lvl="1"/>
            <a:r>
              <a:rPr lang="en-US" b="1" dirty="0" smtClean="0"/>
              <a:t>grub2-install </a:t>
            </a:r>
            <a:r>
              <a:rPr lang="zh-CN" altLang="en-US" dirty="0" smtClean="0"/>
              <a:t>重新安装</a:t>
            </a:r>
            <a:r>
              <a:rPr lang="en-US" altLang="zh-CN" b="1" dirty="0" smtClean="0"/>
              <a:t>grub</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101</a:t>
            </a:fld>
            <a:endParaRPr lang="en-US" altLang="zh-CN" dirty="0"/>
          </a:p>
        </p:txBody>
      </p:sp>
      <p:sp>
        <p:nvSpPr>
          <p:cNvPr id="7" name="页脚占位符 4"/>
          <p:cNvSpPr>
            <a:spLocks noGrp="1"/>
          </p:cNvSpPr>
          <p:nvPr>
            <p:ph type="ftr" sz="quarter" idx="11"/>
          </p:nvPr>
        </p:nvSpPr>
        <p:spPr>
          <a:xfrm>
            <a:off x="2195736" y="6237312"/>
            <a:ext cx="5400600" cy="457200"/>
          </a:xfrm>
        </p:spPr>
        <p:txBody>
          <a:bodyPr/>
          <a:lstStyle/>
          <a:p>
            <a:r>
              <a:rPr lang="zh-CN" altLang="en-US" dirty="0" smtClean="0"/>
              <a:t>梁如军（</a:t>
            </a:r>
            <a:r>
              <a:rPr lang="en-US" altLang="zh-CN" dirty="0" smtClean="0"/>
              <a:t>linuxbooks@126.com</a:t>
            </a:r>
            <a:r>
              <a:rPr lang="zh-CN" altLang="en-US" dirty="0" smtClean="0"/>
              <a:t>）</a:t>
            </a:r>
            <a:endParaRPr lang="en-US" altLang="zh-CN" dirty="0" smtClean="0"/>
          </a:p>
          <a:p>
            <a:r>
              <a:rPr lang="en-US" altLang="zh-CN" dirty="0" smtClean="0"/>
              <a:t>Creative Commons License</a:t>
            </a:r>
            <a:r>
              <a:rPr lang="zh-CN" altLang="en-US" dirty="0" smtClean="0"/>
              <a:t>（</a:t>
            </a:r>
            <a:r>
              <a:rPr lang="en-US" altLang="zh-CN" dirty="0" smtClean="0"/>
              <a:t>BY-NC-SA</a:t>
            </a:r>
            <a:r>
              <a:rPr lang="zh-CN" altLang="en-US" dirty="0" smtClean="0"/>
              <a:t>）</a:t>
            </a:r>
            <a:endParaRPr lang="en-US" altLang="zh-CN" dirty="0"/>
          </a:p>
        </p:txBody>
      </p:sp>
    </p:spTree>
    <p:extLst>
      <p:ext uri="{BB962C8B-B14F-4D97-AF65-F5344CB8AC3E}">
        <p14:creationId xmlns:p14="http://schemas.microsoft.com/office/powerpoint/2010/main" xmlns="" val="2291272888"/>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s-ES" dirty="0" smtClean="0"/>
              <a:t>Systemd</a:t>
            </a:r>
            <a:r>
              <a:rPr lang="zh-CN" altLang="en-US" dirty="0" smtClean="0"/>
              <a:t>用于系统修复的目标</a:t>
            </a:r>
            <a:endParaRPr lang="zh-CN" altLang="en-US" dirty="0"/>
          </a:p>
        </p:txBody>
      </p:sp>
      <p:graphicFrame>
        <p:nvGraphicFramePr>
          <p:cNvPr id="8" name="内容占位符 7"/>
          <p:cNvGraphicFramePr>
            <a:graphicFrameLocks noGrp="1"/>
          </p:cNvGraphicFramePr>
          <p:nvPr>
            <p:ph idx="1"/>
          </p:nvPr>
        </p:nvGraphicFramePr>
        <p:xfrm>
          <a:off x="428596" y="1357298"/>
          <a:ext cx="8286808" cy="4643469"/>
        </p:xfrm>
        <a:graphic>
          <a:graphicData uri="http://schemas.openxmlformats.org/drawingml/2006/table">
            <a:tbl>
              <a:tblPr/>
              <a:tblGrid>
                <a:gridCol w="1201919"/>
                <a:gridCol w="3383642"/>
                <a:gridCol w="3701247"/>
              </a:tblGrid>
              <a:tr h="351092">
                <a:tc>
                  <a:txBody>
                    <a:bodyPr/>
                    <a:lstStyle/>
                    <a:p>
                      <a:pPr indent="127000" algn="just">
                        <a:lnSpc>
                          <a:spcPts val="1400"/>
                        </a:lnSpc>
                        <a:spcAft>
                          <a:spcPts val="0"/>
                        </a:spcAft>
                      </a:pPr>
                      <a:r>
                        <a:rPr lang="zh-CN" sz="1600" dirty="0">
                          <a:latin typeface="Times New Roman"/>
                          <a:ea typeface="黑体"/>
                        </a:rPr>
                        <a:t>项目</a:t>
                      </a:r>
                    </a:p>
                  </a:txBody>
                  <a:tcPr marL="9525" marR="9525" marT="9525" marB="9525"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7625" algn="ctr">
                        <a:lnSpc>
                          <a:spcPts val="1400"/>
                        </a:lnSpc>
                        <a:spcAft>
                          <a:spcPts val="0"/>
                        </a:spcAft>
                      </a:pPr>
                      <a:r>
                        <a:rPr lang="es-ES" sz="1600">
                          <a:latin typeface="Times New Roman"/>
                          <a:ea typeface="黑体"/>
                        </a:rPr>
                        <a:t>rescue.target</a:t>
                      </a:r>
                      <a:endParaRPr lang="zh-CN" sz="1600">
                        <a:latin typeface="Times New Roman"/>
                        <a:ea typeface="黑体"/>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90500" algn="ctr">
                        <a:lnSpc>
                          <a:spcPts val="1400"/>
                        </a:lnSpc>
                        <a:spcAft>
                          <a:spcPts val="0"/>
                        </a:spcAft>
                      </a:pPr>
                      <a:r>
                        <a:rPr lang="es-ES" sz="1600">
                          <a:latin typeface="Times New Roman"/>
                          <a:ea typeface="黑体"/>
                        </a:rPr>
                        <a:t>emergency.target</a:t>
                      </a:r>
                      <a:endParaRPr lang="zh-CN" sz="1600">
                        <a:latin typeface="Times New Roman"/>
                        <a:ea typeface="黑体"/>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936667">
                <a:tc>
                  <a:txBody>
                    <a:bodyPr/>
                    <a:lstStyle/>
                    <a:p>
                      <a:pPr indent="190500" algn="just">
                        <a:lnSpc>
                          <a:spcPts val="1400"/>
                        </a:lnSpc>
                        <a:spcAft>
                          <a:spcPts val="0"/>
                        </a:spcAft>
                      </a:pPr>
                      <a:r>
                        <a:rPr lang="zh-CN" sz="1600">
                          <a:latin typeface="Times New Roman"/>
                          <a:ea typeface="宋体"/>
                        </a:rPr>
                        <a:t>启动目标</a:t>
                      </a:r>
                    </a:p>
                  </a:txBody>
                  <a:tcPr marL="9525" marR="9525" marT="9525" marB="9525"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7625" algn="just">
                        <a:lnSpc>
                          <a:spcPts val="1400"/>
                        </a:lnSpc>
                        <a:spcAft>
                          <a:spcPts val="0"/>
                        </a:spcAft>
                      </a:pPr>
                      <a:r>
                        <a:rPr lang="es-ES" sz="1600" dirty="0">
                          <a:latin typeface="+mn-lt"/>
                          <a:ea typeface="黑体"/>
                        </a:rPr>
                        <a:t>rescue.target</a:t>
                      </a:r>
                      <a:endParaRPr lang="zh-CN" sz="1600" dirty="0">
                        <a:latin typeface="+mn-lt"/>
                        <a:ea typeface="黑体"/>
                      </a:endParaRPr>
                    </a:p>
                    <a:p>
                      <a:pPr indent="142875" algn="just">
                        <a:lnSpc>
                          <a:spcPts val="1400"/>
                        </a:lnSpc>
                        <a:spcAft>
                          <a:spcPts val="0"/>
                        </a:spcAft>
                      </a:pPr>
                      <a:r>
                        <a:rPr lang="zh-CN" sz="1600" dirty="0">
                          <a:latin typeface="+mn-lt"/>
                          <a:ea typeface="黑体"/>
                        </a:rPr>
                        <a:t>├─</a:t>
                      </a:r>
                      <a:r>
                        <a:rPr lang="es-ES" sz="1600" b="1" dirty="0">
                          <a:latin typeface="+mn-lt"/>
                          <a:ea typeface="黑体"/>
                        </a:rPr>
                        <a:t>rescue.service</a:t>
                      </a:r>
                      <a:endParaRPr lang="zh-CN" sz="1600" dirty="0">
                        <a:latin typeface="+mn-lt"/>
                        <a:ea typeface="黑体"/>
                      </a:endParaRPr>
                    </a:p>
                    <a:p>
                      <a:pPr indent="142875" algn="just">
                        <a:lnSpc>
                          <a:spcPts val="1400"/>
                        </a:lnSpc>
                        <a:spcAft>
                          <a:spcPts val="0"/>
                        </a:spcAft>
                      </a:pPr>
                      <a:r>
                        <a:rPr lang="zh-CN" sz="1600" dirty="0">
                          <a:latin typeface="+mn-lt"/>
                          <a:ea typeface="黑体"/>
                        </a:rPr>
                        <a:t>└─</a:t>
                      </a:r>
                      <a:r>
                        <a:rPr lang="es-ES" sz="1600" b="1" dirty="0">
                          <a:latin typeface="+mn-lt"/>
                          <a:ea typeface="黑体"/>
                        </a:rPr>
                        <a:t>sysinit.target</a:t>
                      </a:r>
                      <a:endParaRPr lang="zh-CN" sz="1600" dirty="0">
                        <a:latin typeface="+mn-lt"/>
                        <a:ea typeface="黑体"/>
                      </a:endParaRPr>
                    </a:p>
                    <a:p>
                      <a:pPr indent="238125" algn="just">
                        <a:lnSpc>
                          <a:spcPts val="1400"/>
                        </a:lnSpc>
                        <a:spcAft>
                          <a:spcPts val="0"/>
                        </a:spcAft>
                      </a:pPr>
                      <a:r>
                        <a:rPr lang="en-US" altLang="zh-CN" sz="1600" dirty="0" smtClean="0">
                          <a:latin typeface="+mn-lt"/>
                          <a:ea typeface="黑体"/>
                        </a:rPr>
                        <a:t>   </a:t>
                      </a:r>
                      <a:r>
                        <a:rPr lang="zh-CN" sz="1600" dirty="0" smtClean="0">
                          <a:latin typeface="+mn-lt"/>
                          <a:ea typeface="黑体"/>
                        </a:rPr>
                        <a:t>├─</a:t>
                      </a:r>
                      <a:r>
                        <a:rPr lang="es-ES" sz="1600" dirty="0">
                          <a:latin typeface="+mn-lt"/>
                          <a:ea typeface="黑体"/>
                        </a:rPr>
                        <a:t>cryptsetup.target</a:t>
                      </a:r>
                      <a:endParaRPr lang="zh-CN" sz="1600" dirty="0">
                        <a:latin typeface="+mn-lt"/>
                        <a:ea typeface="黑体"/>
                      </a:endParaRPr>
                    </a:p>
                    <a:p>
                      <a:pPr indent="238125" algn="just">
                        <a:lnSpc>
                          <a:spcPts val="1400"/>
                        </a:lnSpc>
                        <a:spcAft>
                          <a:spcPts val="0"/>
                        </a:spcAft>
                      </a:pPr>
                      <a:r>
                        <a:rPr lang="en-US" altLang="zh-CN" sz="1600" dirty="0" smtClean="0">
                          <a:latin typeface="+mn-lt"/>
                          <a:ea typeface="黑体"/>
                        </a:rPr>
                        <a:t>   </a:t>
                      </a:r>
                      <a:r>
                        <a:rPr lang="zh-CN" sz="1600" dirty="0" smtClean="0">
                          <a:latin typeface="+mn-lt"/>
                          <a:ea typeface="黑体"/>
                        </a:rPr>
                        <a:t>├─</a:t>
                      </a:r>
                      <a:r>
                        <a:rPr lang="es-ES" sz="1600" dirty="0">
                          <a:latin typeface="+mn-lt"/>
                          <a:ea typeface="黑体"/>
                        </a:rPr>
                        <a:t>local-fs.target</a:t>
                      </a:r>
                      <a:endParaRPr lang="zh-CN" sz="1600" dirty="0">
                        <a:latin typeface="+mn-lt"/>
                        <a:ea typeface="黑体"/>
                      </a:endParaRPr>
                    </a:p>
                    <a:p>
                      <a:pPr indent="127000" algn="just">
                        <a:lnSpc>
                          <a:spcPts val="1400"/>
                        </a:lnSpc>
                        <a:spcAft>
                          <a:spcPts val="0"/>
                        </a:spcAft>
                      </a:pPr>
                      <a:r>
                        <a:rPr lang="es-ES" sz="1600" dirty="0">
                          <a:latin typeface="+mn-lt"/>
                          <a:ea typeface="黑体"/>
                        </a:rPr>
                        <a:t>     </a:t>
                      </a:r>
                      <a:r>
                        <a:rPr lang="zh-CN" sz="1600" dirty="0">
                          <a:latin typeface="+mn-lt"/>
                          <a:ea typeface="黑体"/>
                        </a:rPr>
                        <a:t>└─</a:t>
                      </a:r>
                      <a:r>
                        <a:rPr lang="es-ES" sz="1600" dirty="0">
                          <a:latin typeface="+mn-lt"/>
                          <a:ea typeface="黑体"/>
                        </a:rPr>
                        <a:t>swap.target</a:t>
                      </a:r>
                      <a:endParaRPr lang="zh-CN" sz="1600" dirty="0">
                        <a:latin typeface="+mn-lt"/>
                        <a:ea typeface="黑体"/>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90500" algn="just">
                        <a:lnSpc>
                          <a:spcPts val="1400"/>
                        </a:lnSpc>
                        <a:spcAft>
                          <a:spcPts val="0"/>
                        </a:spcAft>
                      </a:pPr>
                      <a:r>
                        <a:rPr lang="en-US" sz="1600" dirty="0" err="1">
                          <a:latin typeface="+mn-lt"/>
                          <a:ea typeface="宋体"/>
                        </a:rPr>
                        <a:t>emergency.target</a:t>
                      </a:r>
                      <a:endParaRPr lang="zh-CN" sz="1600" dirty="0">
                        <a:latin typeface="+mn-lt"/>
                        <a:ea typeface="宋体"/>
                      </a:endParaRPr>
                    </a:p>
                    <a:p>
                      <a:pPr indent="95250" algn="just">
                        <a:lnSpc>
                          <a:spcPts val="1400"/>
                        </a:lnSpc>
                        <a:spcAft>
                          <a:spcPts val="0"/>
                        </a:spcAft>
                      </a:pPr>
                      <a:r>
                        <a:rPr lang="en-US" altLang="zh-CN" sz="1600" dirty="0" smtClean="0">
                          <a:latin typeface="+mn-lt"/>
                          <a:ea typeface="宋体"/>
                        </a:rPr>
                        <a:t>      </a:t>
                      </a:r>
                      <a:r>
                        <a:rPr lang="zh-CN" sz="1600" dirty="0" smtClean="0">
                          <a:latin typeface="+mn-lt"/>
                          <a:ea typeface="宋体"/>
                        </a:rPr>
                        <a:t>└─</a:t>
                      </a:r>
                      <a:r>
                        <a:rPr lang="en-US" sz="1600" b="1" dirty="0" err="1">
                          <a:latin typeface="+mn-lt"/>
                          <a:ea typeface="宋体"/>
                        </a:rPr>
                        <a:t>emergency.service</a:t>
                      </a:r>
                      <a:endParaRPr lang="zh-CN" sz="1600" dirty="0">
                        <a:latin typeface="+mn-lt"/>
                        <a:ea typeface="宋体"/>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51092">
                <a:tc>
                  <a:txBody>
                    <a:bodyPr/>
                    <a:lstStyle/>
                    <a:p>
                      <a:pPr indent="190500" algn="just">
                        <a:lnSpc>
                          <a:spcPts val="1400"/>
                        </a:lnSpc>
                        <a:spcAft>
                          <a:spcPts val="0"/>
                        </a:spcAft>
                      </a:pPr>
                      <a:r>
                        <a:rPr lang="en-US" sz="1600">
                          <a:latin typeface="Times New Roman"/>
                          <a:ea typeface="宋体"/>
                        </a:rPr>
                        <a:t>Shell</a:t>
                      </a:r>
                      <a:endParaRPr lang="zh-CN" sz="1600">
                        <a:latin typeface="Times New Roman"/>
                        <a:ea typeface="宋体"/>
                      </a:endParaRPr>
                    </a:p>
                  </a:txBody>
                  <a:tcPr marL="9525" marR="9525" marT="9525" marB="9525"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90500" algn="just">
                        <a:lnSpc>
                          <a:spcPts val="1400"/>
                        </a:lnSpc>
                        <a:spcAft>
                          <a:spcPts val="0"/>
                        </a:spcAft>
                      </a:pPr>
                      <a:r>
                        <a:rPr lang="en-US" sz="1600" dirty="0">
                          <a:latin typeface="Times New Roman"/>
                          <a:ea typeface="宋体"/>
                        </a:rPr>
                        <a:t> </a:t>
                      </a:r>
                      <a:r>
                        <a:rPr lang="es-ES" sz="1600" dirty="0">
                          <a:latin typeface="Times New Roman"/>
                          <a:ea typeface="宋体"/>
                        </a:rPr>
                        <a:t>rescue.service </a:t>
                      </a:r>
                      <a:r>
                        <a:rPr lang="zh-CN" sz="1600" dirty="0">
                          <a:latin typeface="Times New Roman"/>
                          <a:ea typeface="宋体"/>
                        </a:rPr>
                        <a:t>提供</a:t>
                      </a:r>
                      <a:r>
                        <a:rPr lang="en-US" sz="1600" dirty="0" err="1">
                          <a:latin typeface="Times New Roman"/>
                          <a:ea typeface="宋体"/>
                        </a:rPr>
                        <a:t>sulogin</a:t>
                      </a:r>
                      <a:endParaRPr lang="zh-CN" sz="1600" dirty="0">
                        <a:latin typeface="Times New Roman"/>
                        <a:ea typeface="宋体"/>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90500" algn="just">
                        <a:lnSpc>
                          <a:spcPts val="1400"/>
                        </a:lnSpc>
                        <a:spcAft>
                          <a:spcPts val="0"/>
                        </a:spcAft>
                      </a:pPr>
                      <a:r>
                        <a:rPr lang="en-US" sz="1600" dirty="0" err="1" smtClean="0">
                          <a:latin typeface="Times New Roman"/>
                          <a:ea typeface="宋体"/>
                        </a:rPr>
                        <a:t>emergency.service</a:t>
                      </a:r>
                      <a:r>
                        <a:rPr lang="en-US" sz="1600" dirty="0" smtClean="0">
                          <a:latin typeface="Times New Roman"/>
                          <a:ea typeface="宋体"/>
                        </a:rPr>
                        <a:t> </a:t>
                      </a:r>
                      <a:r>
                        <a:rPr lang="zh-CN" sz="1600" dirty="0" smtClean="0">
                          <a:latin typeface="Times New Roman"/>
                          <a:ea typeface="宋体"/>
                        </a:rPr>
                        <a:t>提供</a:t>
                      </a:r>
                      <a:r>
                        <a:rPr lang="en-US" sz="1600" dirty="0" err="1">
                          <a:latin typeface="Times New Roman"/>
                          <a:ea typeface="宋体"/>
                        </a:rPr>
                        <a:t>sulogin</a:t>
                      </a:r>
                      <a:endParaRPr lang="zh-CN" sz="1600" dirty="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68206">
                <a:tc>
                  <a:txBody>
                    <a:bodyPr/>
                    <a:lstStyle/>
                    <a:p>
                      <a:pPr indent="190500" algn="just">
                        <a:lnSpc>
                          <a:spcPts val="1400"/>
                        </a:lnSpc>
                        <a:spcAft>
                          <a:spcPts val="0"/>
                        </a:spcAft>
                      </a:pPr>
                      <a:r>
                        <a:rPr lang="en-US" sz="1600">
                          <a:latin typeface="Times New Roman"/>
                          <a:ea typeface="宋体"/>
                        </a:rPr>
                        <a:t>Root</a:t>
                      </a:r>
                      <a:r>
                        <a:rPr lang="zh-CN" sz="1600">
                          <a:latin typeface="Times New Roman"/>
                          <a:ea typeface="宋体"/>
                        </a:rPr>
                        <a:t>文件系统</a:t>
                      </a:r>
                    </a:p>
                  </a:txBody>
                  <a:tcPr marL="9525" marR="9525" marT="9525" marB="9525"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90500" algn="just">
                        <a:lnSpc>
                          <a:spcPts val="1400"/>
                        </a:lnSpc>
                        <a:spcAft>
                          <a:spcPts val="0"/>
                        </a:spcAft>
                      </a:pPr>
                      <a:r>
                        <a:rPr lang="en-US" sz="1600">
                          <a:latin typeface="Times New Roman"/>
                          <a:ea typeface="宋体"/>
                        </a:rPr>
                        <a:t> </a:t>
                      </a:r>
                      <a:r>
                        <a:rPr lang="zh-CN" sz="1600">
                          <a:latin typeface="Times New Roman"/>
                          <a:ea typeface="宋体"/>
                        </a:rPr>
                        <a:t>以</a:t>
                      </a:r>
                      <a:r>
                        <a:rPr lang="zh-CN" sz="1600" b="1">
                          <a:latin typeface="Times New Roman"/>
                          <a:ea typeface="宋体"/>
                        </a:rPr>
                        <a:t>读写</a:t>
                      </a:r>
                      <a:r>
                        <a:rPr lang="zh-CN" sz="1600">
                          <a:latin typeface="Times New Roman"/>
                          <a:ea typeface="宋体"/>
                        </a:rPr>
                        <a:t>方式挂装</a:t>
                      </a:r>
                      <a:r>
                        <a:rPr lang="en-US" sz="1600">
                          <a:latin typeface="Times New Roman"/>
                          <a:ea typeface="宋体"/>
                        </a:rPr>
                        <a:t>Root</a:t>
                      </a:r>
                      <a:r>
                        <a:rPr lang="zh-CN" sz="1600">
                          <a:latin typeface="Times New Roman"/>
                          <a:ea typeface="宋体"/>
                        </a:rPr>
                        <a:t>文件系统</a:t>
                      </a: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90500" algn="just">
                        <a:lnSpc>
                          <a:spcPts val="1400"/>
                        </a:lnSpc>
                        <a:spcAft>
                          <a:spcPts val="0"/>
                        </a:spcAft>
                      </a:pPr>
                      <a:r>
                        <a:rPr lang="zh-CN" sz="1600">
                          <a:latin typeface="Times New Roman"/>
                          <a:ea typeface="宋体"/>
                        </a:rPr>
                        <a:t>以</a:t>
                      </a:r>
                      <a:r>
                        <a:rPr lang="zh-CN" sz="1600" b="1">
                          <a:latin typeface="Times New Roman"/>
                          <a:ea typeface="宋体"/>
                        </a:rPr>
                        <a:t>只读</a:t>
                      </a:r>
                      <a:r>
                        <a:rPr lang="zh-CN" sz="1600">
                          <a:latin typeface="Times New Roman"/>
                          <a:ea typeface="宋体"/>
                        </a:rPr>
                        <a:t>方式挂装</a:t>
                      </a:r>
                      <a:r>
                        <a:rPr lang="en-US" sz="1600">
                          <a:latin typeface="Times New Roman"/>
                          <a:ea typeface="宋体"/>
                        </a:rPr>
                        <a:t>Root</a:t>
                      </a:r>
                      <a:r>
                        <a:rPr lang="zh-CN" sz="1600">
                          <a:latin typeface="Times New Roman"/>
                          <a:ea typeface="宋体"/>
                        </a:rPr>
                        <a:t>文件系统</a:t>
                      </a: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68206">
                <a:tc>
                  <a:txBody>
                    <a:bodyPr/>
                    <a:lstStyle/>
                    <a:p>
                      <a:pPr indent="190500" algn="just">
                        <a:lnSpc>
                          <a:spcPts val="1400"/>
                        </a:lnSpc>
                        <a:spcAft>
                          <a:spcPts val="0"/>
                        </a:spcAft>
                      </a:pPr>
                      <a:r>
                        <a:rPr lang="zh-CN" sz="1600">
                          <a:latin typeface="Times New Roman"/>
                          <a:ea typeface="宋体"/>
                        </a:rPr>
                        <a:t>从当前环境</a:t>
                      </a:r>
                    </a:p>
                    <a:p>
                      <a:pPr indent="190500" algn="just">
                        <a:lnSpc>
                          <a:spcPts val="1400"/>
                        </a:lnSpc>
                        <a:spcAft>
                          <a:spcPts val="0"/>
                        </a:spcAft>
                      </a:pPr>
                      <a:r>
                        <a:rPr lang="zh-CN" sz="1600">
                          <a:latin typeface="Times New Roman"/>
                          <a:ea typeface="宋体"/>
                        </a:rPr>
                        <a:t>切换进入</a:t>
                      </a:r>
                    </a:p>
                  </a:txBody>
                  <a:tcPr marL="9525" marR="9525" marT="9525" marB="9525"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90500" algn="just">
                        <a:lnSpc>
                          <a:spcPts val="1400"/>
                        </a:lnSpc>
                        <a:spcAft>
                          <a:spcPts val="0"/>
                        </a:spcAft>
                      </a:pPr>
                      <a:r>
                        <a:rPr lang="en-US" sz="1600">
                          <a:latin typeface="Times New Roman"/>
                          <a:ea typeface="宋体"/>
                        </a:rPr>
                        <a:t> </a:t>
                      </a:r>
                      <a:r>
                        <a:rPr lang="en-US" sz="1600" b="1">
                          <a:latin typeface="Times New Roman"/>
                          <a:ea typeface="宋体"/>
                        </a:rPr>
                        <a:t>systemctl isolate </a:t>
                      </a:r>
                      <a:r>
                        <a:rPr lang="es-ES" sz="1600" b="1">
                          <a:latin typeface="Times New Roman"/>
                          <a:ea typeface="宋体"/>
                        </a:rPr>
                        <a:t>rescue</a:t>
                      </a:r>
                      <a:r>
                        <a:rPr lang="en-US" sz="1600" b="1">
                          <a:latin typeface="Times New Roman"/>
                          <a:ea typeface="宋体"/>
                        </a:rPr>
                        <a:t>.target </a:t>
                      </a:r>
                      <a:r>
                        <a:rPr lang="zh-CN" sz="1600">
                          <a:latin typeface="Times New Roman"/>
                          <a:ea typeface="宋体"/>
                        </a:rPr>
                        <a:t>或</a:t>
                      </a:r>
                    </a:p>
                    <a:p>
                      <a:pPr indent="47625" algn="just">
                        <a:lnSpc>
                          <a:spcPts val="1400"/>
                        </a:lnSpc>
                        <a:spcAft>
                          <a:spcPts val="0"/>
                        </a:spcAft>
                      </a:pPr>
                      <a:r>
                        <a:rPr lang="en-US" sz="1600" b="1">
                          <a:latin typeface="Times New Roman"/>
                          <a:ea typeface="宋体"/>
                        </a:rPr>
                        <a:t>systemctl </a:t>
                      </a:r>
                      <a:r>
                        <a:rPr lang="es-ES" sz="1600" b="1">
                          <a:latin typeface="Times New Roman"/>
                          <a:ea typeface="宋体"/>
                        </a:rPr>
                        <a:t>rescue</a:t>
                      </a:r>
                      <a:endParaRPr lang="zh-CN" sz="1600">
                        <a:latin typeface="Times New Roman"/>
                        <a:ea typeface="宋体"/>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91135" algn="just">
                        <a:lnSpc>
                          <a:spcPts val="1400"/>
                        </a:lnSpc>
                        <a:spcAft>
                          <a:spcPts val="0"/>
                        </a:spcAft>
                      </a:pPr>
                      <a:r>
                        <a:rPr lang="en-US" sz="1600" b="1">
                          <a:latin typeface="Times New Roman"/>
                          <a:ea typeface="宋体"/>
                        </a:rPr>
                        <a:t>systemctl isolate emergency.target</a:t>
                      </a:r>
                      <a:r>
                        <a:rPr lang="en-US" sz="1600">
                          <a:latin typeface="Times New Roman"/>
                          <a:ea typeface="宋体"/>
                        </a:rPr>
                        <a:t> </a:t>
                      </a:r>
                      <a:r>
                        <a:rPr lang="zh-CN" sz="1600">
                          <a:latin typeface="Times New Roman"/>
                          <a:ea typeface="宋体"/>
                        </a:rPr>
                        <a:t>或</a:t>
                      </a:r>
                    </a:p>
                    <a:p>
                      <a:pPr indent="191135" algn="just">
                        <a:lnSpc>
                          <a:spcPts val="1400"/>
                        </a:lnSpc>
                        <a:spcAft>
                          <a:spcPts val="0"/>
                        </a:spcAft>
                      </a:pPr>
                      <a:r>
                        <a:rPr lang="en-US" sz="1600" b="1">
                          <a:latin typeface="Times New Roman"/>
                          <a:ea typeface="宋体"/>
                        </a:rPr>
                        <a:t>systemctl emergency</a:t>
                      </a:r>
                      <a:endParaRPr lang="zh-CN" sz="160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68206">
                <a:tc>
                  <a:txBody>
                    <a:bodyPr/>
                    <a:lstStyle/>
                    <a:p>
                      <a:pPr indent="190500" algn="just">
                        <a:lnSpc>
                          <a:spcPts val="1400"/>
                        </a:lnSpc>
                        <a:spcAft>
                          <a:spcPts val="0"/>
                        </a:spcAft>
                      </a:pPr>
                      <a:r>
                        <a:rPr lang="zh-CN" sz="1600">
                          <a:latin typeface="Times New Roman"/>
                          <a:ea typeface="宋体"/>
                        </a:rPr>
                        <a:t>通过</a:t>
                      </a:r>
                      <a:r>
                        <a:rPr lang="en-US" sz="1600">
                          <a:latin typeface="Times New Roman"/>
                          <a:ea typeface="宋体"/>
                        </a:rPr>
                        <a:t>GRUB</a:t>
                      </a:r>
                      <a:r>
                        <a:rPr lang="zh-CN" sz="1600">
                          <a:latin typeface="Times New Roman"/>
                          <a:ea typeface="宋体"/>
                        </a:rPr>
                        <a:t>编辑启动项进入</a:t>
                      </a:r>
                    </a:p>
                  </a:txBody>
                  <a:tcPr marL="9525" marR="9525" marT="9525" marB="9525"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90500" algn="just">
                        <a:lnSpc>
                          <a:spcPts val="1400"/>
                        </a:lnSpc>
                        <a:spcAft>
                          <a:spcPts val="0"/>
                        </a:spcAft>
                      </a:pPr>
                      <a:r>
                        <a:rPr lang="en-US" sz="1600" dirty="0">
                          <a:latin typeface="Times New Roman"/>
                          <a:ea typeface="宋体"/>
                        </a:rPr>
                        <a:t> </a:t>
                      </a:r>
                      <a:r>
                        <a:rPr lang="zh-CN" sz="1600" dirty="0" smtClean="0">
                          <a:latin typeface="Times New Roman"/>
                          <a:ea typeface="宋体"/>
                        </a:rPr>
                        <a:t>在</a:t>
                      </a:r>
                      <a:r>
                        <a:rPr lang="en-US" sz="1600" dirty="0" smtClean="0">
                          <a:latin typeface="Times New Roman"/>
                          <a:ea typeface="宋体"/>
                        </a:rPr>
                        <a:t>linux16</a:t>
                      </a:r>
                      <a:r>
                        <a:rPr lang="zh-CN" sz="1600" dirty="0">
                          <a:latin typeface="Times New Roman"/>
                          <a:ea typeface="宋体"/>
                        </a:rPr>
                        <a:t>一行的行末添加 </a:t>
                      </a:r>
                      <a:r>
                        <a:rPr lang="en-US" sz="1600" b="1" dirty="0" err="1">
                          <a:latin typeface="Times New Roman"/>
                          <a:ea typeface="宋体"/>
                        </a:rPr>
                        <a:t>systemd.unit</a:t>
                      </a:r>
                      <a:r>
                        <a:rPr lang="en-US" sz="1600" b="1" dirty="0">
                          <a:latin typeface="Times New Roman"/>
                          <a:ea typeface="宋体"/>
                        </a:rPr>
                        <a:t>=</a:t>
                      </a:r>
                      <a:r>
                        <a:rPr lang="es-ES" sz="1600" b="1" dirty="0">
                          <a:latin typeface="Times New Roman"/>
                          <a:ea typeface="宋体"/>
                        </a:rPr>
                        <a:t>rescue</a:t>
                      </a:r>
                      <a:r>
                        <a:rPr lang="en-US" sz="1600" b="1" dirty="0" smtClean="0">
                          <a:latin typeface="Times New Roman"/>
                          <a:ea typeface="宋体"/>
                        </a:rPr>
                        <a:t>. target</a:t>
                      </a:r>
                      <a:r>
                        <a:rPr lang="zh-CN" sz="1600" dirty="0">
                          <a:latin typeface="Times New Roman"/>
                          <a:ea typeface="宋体"/>
                        </a:rPr>
                        <a:t>，并按</a:t>
                      </a:r>
                      <a:r>
                        <a:rPr lang="en-US" sz="1600" dirty="0">
                          <a:latin typeface="Times New Roman"/>
                          <a:ea typeface="宋体"/>
                        </a:rPr>
                        <a:t>Ctrl-x</a:t>
                      </a:r>
                      <a:r>
                        <a:rPr lang="zh-CN" sz="1600" dirty="0">
                          <a:latin typeface="Times New Roman"/>
                          <a:ea typeface="宋体"/>
                        </a:rPr>
                        <a:t>启动</a:t>
                      </a: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90500" algn="just">
                        <a:lnSpc>
                          <a:spcPts val="1400"/>
                        </a:lnSpc>
                        <a:spcAft>
                          <a:spcPts val="0"/>
                        </a:spcAft>
                      </a:pPr>
                      <a:r>
                        <a:rPr lang="zh-CN" sz="1600" dirty="0" smtClean="0">
                          <a:latin typeface="Times New Roman"/>
                          <a:ea typeface="宋体"/>
                        </a:rPr>
                        <a:t>在</a:t>
                      </a:r>
                      <a:r>
                        <a:rPr lang="en-US" sz="1600" dirty="0" smtClean="0">
                          <a:latin typeface="Times New Roman"/>
                          <a:ea typeface="宋体"/>
                        </a:rPr>
                        <a:t>linux16</a:t>
                      </a:r>
                      <a:r>
                        <a:rPr lang="zh-CN" sz="1600" dirty="0">
                          <a:latin typeface="Times New Roman"/>
                          <a:ea typeface="宋体"/>
                        </a:rPr>
                        <a:t>一行的行末添加 </a:t>
                      </a:r>
                      <a:r>
                        <a:rPr lang="en-US" sz="1600" b="1" dirty="0" err="1">
                          <a:latin typeface="Times New Roman"/>
                          <a:ea typeface="宋体"/>
                        </a:rPr>
                        <a:t>systemd.unit</a:t>
                      </a:r>
                      <a:r>
                        <a:rPr lang="en-US" sz="1600" b="1" dirty="0">
                          <a:latin typeface="Times New Roman"/>
                          <a:ea typeface="宋体"/>
                        </a:rPr>
                        <a:t>=emergency. target</a:t>
                      </a:r>
                      <a:r>
                        <a:rPr lang="zh-CN" sz="1600" dirty="0">
                          <a:latin typeface="Times New Roman"/>
                          <a:ea typeface="宋体"/>
                        </a:rPr>
                        <a:t>，并按</a:t>
                      </a:r>
                      <a:r>
                        <a:rPr lang="en-US" sz="1600" dirty="0">
                          <a:latin typeface="Times New Roman"/>
                          <a:ea typeface="宋体"/>
                        </a:rPr>
                        <a:t>Ctrl-x</a:t>
                      </a:r>
                      <a:r>
                        <a:rPr lang="zh-CN" sz="1600" dirty="0">
                          <a:latin typeface="Times New Roman"/>
                          <a:ea typeface="宋体"/>
                        </a:rPr>
                        <a:t>启动</a:t>
                      </a: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102</a:t>
            </a:fld>
            <a:endParaRPr lang="en-US" altLang="zh-CN" dirty="0"/>
          </a:p>
        </p:txBody>
      </p:sp>
      <p:sp>
        <p:nvSpPr>
          <p:cNvPr id="7" name="页脚占位符 4"/>
          <p:cNvSpPr>
            <a:spLocks noGrp="1"/>
          </p:cNvSpPr>
          <p:nvPr>
            <p:ph type="ftr" sz="quarter" idx="11"/>
          </p:nvPr>
        </p:nvSpPr>
        <p:spPr>
          <a:xfrm>
            <a:off x="2195736" y="6237312"/>
            <a:ext cx="5400600" cy="457200"/>
          </a:xfrm>
        </p:spPr>
        <p:txBody>
          <a:bodyPr/>
          <a:lstStyle/>
          <a:p>
            <a:r>
              <a:rPr lang="zh-CN" altLang="en-US" dirty="0" smtClean="0"/>
              <a:t>梁如军（</a:t>
            </a:r>
            <a:r>
              <a:rPr lang="en-US" altLang="zh-CN" dirty="0" smtClean="0"/>
              <a:t>linuxbooks@126.com</a:t>
            </a:r>
            <a:r>
              <a:rPr lang="zh-CN" altLang="en-US" dirty="0" smtClean="0"/>
              <a:t>）</a:t>
            </a:r>
            <a:endParaRPr lang="en-US" altLang="zh-CN" dirty="0" smtClean="0"/>
          </a:p>
          <a:p>
            <a:r>
              <a:rPr lang="en-US" altLang="zh-CN" dirty="0" smtClean="0"/>
              <a:t>Creative Commons License</a:t>
            </a:r>
            <a:r>
              <a:rPr lang="zh-CN" altLang="en-US" dirty="0" smtClean="0"/>
              <a:t>（</a:t>
            </a:r>
            <a:r>
              <a:rPr lang="en-US" altLang="zh-CN" dirty="0" smtClean="0"/>
              <a:t>BY-NC-SA</a:t>
            </a:r>
            <a:r>
              <a:rPr lang="zh-CN" altLang="en-US" dirty="0" smtClean="0"/>
              <a:t>）</a:t>
            </a:r>
            <a:endParaRPr lang="en-US" altLang="zh-CN" dirty="0"/>
          </a:p>
        </p:txBody>
      </p:sp>
    </p:spTree>
    <p:extLst>
      <p:ext uri="{BB962C8B-B14F-4D97-AF65-F5344CB8AC3E}">
        <p14:creationId xmlns:p14="http://schemas.microsoft.com/office/powerpoint/2010/main" xmlns="" val="1063798524"/>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系统援救环境</a:t>
            </a:r>
            <a:endParaRPr lang="zh-CN" altLang="en-US" dirty="0"/>
          </a:p>
        </p:txBody>
      </p:sp>
      <p:sp>
        <p:nvSpPr>
          <p:cNvPr id="3" name="内容占位符 2"/>
          <p:cNvSpPr>
            <a:spLocks noGrp="1"/>
          </p:cNvSpPr>
          <p:nvPr>
            <p:ph idx="1"/>
          </p:nvPr>
        </p:nvSpPr>
        <p:spPr/>
        <p:txBody>
          <a:bodyPr/>
          <a:lstStyle/>
          <a:p>
            <a:r>
              <a:rPr lang="zh-CN" altLang="zh-CN" sz="2800" dirty="0" smtClean="0"/>
              <a:t>在</a:t>
            </a:r>
            <a:r>
              <a:rPr lang="en-US" altLang="zh-CN" sz="2800" dirty="0" smtClean="0"/>
              <a:t>RHEL/</a:t>
            </a:r>
            <a:r>
              <a:rPr lang="en-US" altLang="zh-CN" sz="2800" dirty="0" err="1" smtClean="0"/>
              <a:t>CentOS</a:t>
            </a:r>
            <a:r>
              <a:rPr lang="zh-CN" altLang="zh-CN" sz="2800" dirty="0" smtClean="0"/>
              <a:t>的安装程序</a:t>
            </a:r>
            <a:r>
              <a:rPr lang="en-US" altLang="zh-CN" sz="2800" dirty="0" smtClean="0"/>
              <a:t>Anaconda</a:t>
            </a:r>
            <a:r>
              <a:rPr lang="zh-CN" altLang="zh-CN" sz="2800" dirty="0" smtClean="0"/>
              <a:t>中提供了一种援救环境（</a:t>
            </a:r>
            <a:r>
              <a:rPr lang="en-US" altLang="zh-CN" sz="2800" dirty="0" smtClean="0"/>
              <a:t>rescue environment</a:t>
            </a:r>
            <a:r>
              <a:rPr lang="zh-CN" altLang="zh-CN" sz="2800" dirty="0" smtClean="0"/>
              <a:t>）</a:t>
            </a:r>
            <a:endParaRPr lang="en-US" altLang="zh-CN" sz="2800" dirty="0" smtClean="0"/>
          </a:p>
          <a:p>
            <a:r>
              <a:rPr lang="zh-CN" altLang="en-US" sz="2800" dirty="0" smtClean="0"/>
              <a:t>解决在执行</a:t>
            </a:r>
            <a:r>
              <a:rPr lang="en-US" altLang="zh-CN" sz="2800" dirty="0" err="1" smtClean="0"/>
              <a:t>systemd</a:t>
            </a:r>
            <a:r>
              <a:rPr lang="zh-CN" altLang="en-US" sz="2800" dirty="0" smtClean="0"/>
              <a:t>守护进程之前发生的故障</a:t>
            </a:r>
            <a:endParaRPr lang="en-US" altLang="zh-CN" sz="2800" dirty="0" smtClean="0"/>
          </a:p>
          <a:p>
            <a:pPr lvl="1"/>
            <a:r>
              <a:rPr lang="zh-CN" altLang="en-US" sz="2400" dirty="0" smtClean="0"/>
              <a:t>也可以修复目标</a:t>
            </a:r>
            <a:r>
              <a:rPr lang="es-ES" sz="2400" b="1" dirty="0" smtClean="0">
                <a:ea typeface="黑体"/>
              </a:rPr>
              <a:t>rescue</a:t>
            </a:r>
            <a:r>
              <a:rPr lang="en-US" altLang="zh-CN" sz="2400" b="1" dirty="0" smtClean="0">
                <a:ea typeface="黑体"/>
              </a:rPr>
              <a:t>/emergency</a:t>
            </a:r>
            <a:r>
              <a:rPr lang="zh-CN" altLang="en-US" sz="2400" dirty="0" smtClean="0"/>
              <a:t>能解决的故障</a:t>
            </a:r>
            <a:endParaRPr lang="en-US" altLang="zh-CN" sz="2400" dirty="0" smtClean="0"/>
          </a:p>
          <a:p>
            <a:r>
              <a:rPr lang="zh-CN" altLang="en-US" dirty="0" smtClean="0"/>
              <a:t>使用安装光盘启动系统</a:t>
            </a:r>
            <a:endParaRPr lang="en-US" altLang="zh-CN" dirty="0" smtClean="0"/>
          </a:p>
          <a:p>
            <a:pPr lvl="1"/>
            <a:r>
              <a:rPr lang="zh-CN" altLang="en-US" dirty="0" smtClean="0"/>
              <a:t>进入</a:t>
            </a:r>
            <a:r>
              <a:rPr lang="en-US" altLang="zh-CN" dirty="0" smtClean="0"/>
              <a:t>Troubleshooting</a:t>
            </a:r>
            <a:r>
              <a:rPr lang="zh-CN" altLang="en-US" dirty="0" smtClean="0"/>
              <a:t>菜单</a:t>
            </a:r>
            <a:endParaRPr lang="en-US" altLang="zh-CN" dirty="0" smtClean="0"/>
          </a:p>
          <a:p>
            <a:pPr lvl="1"/>
            <a:r>
              <a:rPr lang="zh-CN" altLang="en-US" dirty="0" smtClean="0"/>
              <a:t>选择 </a:t>
            </a:r>
            <a:r>
              <a:rPr lang="en-US" altLang="zh-CN" dirty="0" smtClean="0"/>
              <a:t>R</a:t>
            </a:r>
            <a:r>
              <a:rPr lang="es-ES" sz="2800" dirty="0" smtClean="0">
                <a:ea typeface="黑体"/>
              </a:rPr>
              <a:t>escue </a:t>
            </a:r>
            <a:r>
              <a:rPr lang="en-US" altLang="zh-CN" sz="2800" dirty="0" smtClean="0">
                <a:ea typeface="黑体"/>
              </a:rPr>
              <a:t>installed system</a:t>
            </a:r>
            <a:endParaRPr lang="en-US" altLang="zh-CN" dirty="0" smtClean="0"/>
          </a:p>
          <a:p>
            <a:r>
              <a:rPr lang="zh-CN" altLang="zh-CN" dirty="0" smtClean="0"/>
              <a:t>进入援救环境之后便可以使用其提供的各种工具对系统进行修复。</a:t>
            </a:r>
            <a:endParaRPr lang="en-US" altLang="zh-CN" dirty="0" smtClean="0"/>
          </a:p>
          <a:p>
            <a:endParaRPr lang="en-US" altLang="zh-CN" dirty="0" smtClean="0"/>
          </a:p>
          <a:p>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103</a:t>
            </a:fld>
            <a:endParaRPr lang="en-US" altLang="zh-CN" dirty="0"/>
          </a:p>
        </p:txBody>
      </p:sp>
      <p:sp>
        <p:nvSpPr>
          <p:cNvPr id="7" name="页脚占位符 4"/>
          <p:cNvSpPr>
            <a:spLocks noGrp="1"/>
          </p:cNvSpPr>
          <p:nvPr>
            <p:ph type="ftr" sz="quarter" idx="11"/>
          </p:nvPr>
        </p:nvSpPr>
        <p:spPr>
          <a:xfrm>
            <a:off x="2195736" y="6237312"/>
            <a:ext cx="5400600" cy="457200"/>
          </a:xfrm>
        </p:spPr>
        <p:txBody>
          <a:bodyPr/>
          <a:lstStyle/>
          <a:p>
            <a:r>
              <a:rPr lang="zh-CN" altLang="en-US" dirty="0" smtClean="0"/>
              <a:t>梁如军（</a:t>
            </a:r>
            <a:r>
              <a:rPr lang="en-US" altLang="zh-CN" dirty="0" smtClean="0"/>
              <a:t>linuxbooks@126.com</a:t>
            </a:r>
            <a:r>
              <a:rPr lang="zh-CN" altLang="en-US" dirty="0" smtClean="0"/>
              <a:t>）</a:t>
            </a:r>
            <a:endParaRPr lang="en-US" altLang="zh-CN" dirty="0" smtClean="0"/>
          </a:p>
          <a:p>
            <a:r>
              <a:rPr lang="en-US" altLang="zh-CN" dirty="0" smtClean="0"/>
              <a:t>Creative Commons License</a:t>
            </a:r>
            <a:r>
              <a:rPr lang="zh-CN" altLang="en-US" dirty="0" smtClean="0"/>
              <a:t>（</a:t>
            </a:r>
            <a:r>
              <a:rPr lang="en-US" altLang="zh-CN" dirty="0" smtClean="0"/>
              <a:t>BY-NC-SA</a:t>
            </a:r>
            <a:r>
              <a:rPr lang="zh-CN" altLang="en-US" dirty="0" smtClean="0"/>
              <a:t>）</a:t>
            </a:r>
            <a:endParaRPr lang="en-US" altLang="zh-CN" dirty="0"/>
          </a:p>
        </p:txBody>
      </p:sp>
    </p:spTree>
    <p:extLst>
      <p:ext uri="{BB962C8B-B14F-4D97-AF65-F5344CB8AC3E}">
        <p14:creationId xmlns:p14="http://schemas.microsoft.com/office/powerpoint/2010/main" xmlns="" val="558969660"/>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进入</a:t>
            </a:r>
            <a:r>
              <a:rPr lang="zh-CN" altLang="zh-CN" dirty="0" smtClean="0"/>
              <a:t>系统援救环境</a:t>
            </a:r>
            <a:r>
              <a:rPr lang="zh-CN" altLang="en-US" dirty="0" smtClean="0"/>
              <a:t>（续）</a:t>
            </a:r>
            <a:endParaRPr lang="zh-CN" altLang="en-US" dirty="0"/>
          </a:p>
        </p:txBody>
      </p:sp>
      <p:sp>
        <p:nvSpPr>
          <p:cNvPr id="3" name="内容占位符 2"/>
          <p:cNvSpPr>
            <a:spLocks noGrp="1"/>
          </p:cNvSpPr>
          <p:nvPr>
            <p:ph idx="1"/>
          </p:nvPr>
        </p:nvSpPr>
        <p:spPr/>
        <p:txBody>
          <a:bodyPr/>
          <a:lstStyle/>
          <a:p>
            <a:r>
              <a:rPr lang="zh-CN" altLang="zh-CN" dirty="0" smtClean="0"/>
              <a:t>自动挂载硬盘中的文件系统到当前</a:t>
            </a:r>
            <a:r>
              <a:rPr lang="en-US" altLang="zh-CN" dirty="0" smtClean="0"/>
              <a:t>Linux</a:t>
            </a:r>
            <a:r>
              <a:rPr lang="zh-CN" altLang="zh-CN" dirty="0" smtClean="0"/>
              <a:t>系统中的“</a:t>
            </a:r>
            <a:r>
              <a:rPr lang="en-US" altLang="zh-CN" dirty="0" smtClean="0"/>
              <a:t>/</a:t>
            </a:r>
            <a:r>
              <a:rPr lang="en-US" altLang="zh-CN" dirty="0" err="1" smtClean="0"/>
              <a:t>mnt</a:t>
            </a:r>
            <a:r>
              <a:rPr lang="en-US" altLang="zh-CN" dirty="0" smtClean="0"/>
              <a:t>/</a:t>
            </a:r>
            <a:r>
              <a:rPr lang="en-US" altLang="zh-CN" dirty="0" err="1" smtClean="0"/>
              <a:t>sysimage</a:t>
            </a:r>
            <a:r>
              <a:rPr lang="zh-CN" altLang="zh-CN" dirty="0" smtClean="0"/>
              <a:t>”目录中</a:t>
            </a:r>
            <a:endParaRPr lang="en-US" altLang="zh-CN" dirty="0" smtClean="0"/>
          </a:p>
          <a:p>
            <a:endParaRPr lang="en-US" altLang="zh-CN" dirty="0" smtClean="0"/>
          </a:p>
          <a:p>
            <a:endParaRPr lang="en-US" altLang="zh-CN" dirty="0" smtClean="0"/>
          </a:p>
          <a:p>
            <a:endParaRPr lang="en-US" altLang="zh-CN" dirty="0" smtClean="0"/>
          </a:p>
          <a:p>
            <a:r>
              <a:rPr lang="zh-CN" altLang="zh-CN" dirty="0" smtClean="0"/>
              <a:t>切换根环境到本地硬盘系统</a:t>
            </a:r>
            <a:endParaRPr lang="en-US" altLang="zh-CN" dirty="0" smtClean="0"/>
          </a:p>
          <a:p>
            <a:pPr lvl="1"/>
            <a:r>
              <a:rPr lang="en-US" altLang="zh-CN" b="1" dirty="0" smtClean="0">
                <a:solidFill>
                  <a:srgbClr val="002060"/>
                </a:solidFill>
              </a:rPr>
              <a:t># </a:t>
            </a:r>
            <a:r>
              <a:rPr lang="en-US" altLang="zh-CN" b="1" dirty="0" err="1" smtClean="0">
                <a:solidFill>
                  <a:srgbClr val="002060"/>
                </a:solidFill>
              </a:rPr>
              <a:t>chroot</a:t>
            </a:r>
            <a:r>
              <a:rPr lang="en-US" altLang="zh-CN" b="1" dirty="0" smtClean="0">
                <a:solidFill>
                  <a:srgbClr val="002060"/>
                </a:solidFill>
              </a:rPr>
              <a:t> /</a:t>
            </a:r>
            <a:r>
              <a:rPr lang="en-US" altLang="zh-CN" b="1" dirty="0" err="1" smtClean="0">
                <a:solidFill>
                  <a:srgbClr val="002060"/>
                </a:solidFill>
              </a:rPr>
              <a:t>mnt</a:t>
            </a:r>
            <a:r>
              <a:rPr lang="en-US" altLang="zh-CN" b="1" dirty="0" smtClean="0">
                <a:solidFill>
                  <a:srgbClr val="002060"/>
                </a:solidFill>
              </a:rPr>
              <a:t>/</a:t>
            </a:r>
            <a:r>
              <a:rPr lang="en-US" altLang="zh-CN" b="1" dirty="0" err="1" smtClean="0">
                <a:solidFill>
                  <a:srgbClr val="002060"/>
                </a:solidFill>
              </a:rPr>
              <a:t>sysimage</a:t>
            </a:r>
            <a:endParaRPr lang="zh-CN" altLang="en-US" b="1" dirty="0" smtClean="0">
              <a:solidFill>
                <a:srgbClr val="002060"/>
              </a:solidFill>
            </a:endParaRPr>
          </a:p>
          <a:p>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104</a:t>
            </a:fld>
            <a:endParaRPr lang="en-US" altLang="zh-CN" dirty="0"/>
          </a:p>
        </p:txBody>
      </p:sp>
      <p:pic>
        <p:nvPicPr>
          <p:cNvPr id="7" name="Picture 4"/>
          <p:cNvPicPr>
            <a:picLocks noChangeAspect="1" noChangeArrowheads="1"/>
          </p:cNvPicPr>
          <p:nvPr/>
        </p:nvPicPr>
        <p:blipFill>
          <a:blip r:embed="rId2" cstate="print"/>
          <a:srcRect/>
          <a:stretch>
            <a:fillRect/>
          </a:stretch>
        </p:blipFill>
        <p:spPr bwMode="auto">
          <a:xfrm>
            <a:off x="661988" y="2708920"/>
            <a:ext cx="7820025" cy="1447800"/>
          </a:xfrm>
          <a:prstGeom prst="rect">
            <a:avLst/>
          </a:prstGeom>
          <a:noFill/>
          <a:ln w="9525">
            <a:noFill/>
            <a:miter lim="800000"/>
            <a:headEnd/>
            <a:tailEnd/>
          </a:ln>
        </p:spPr>
      </p:pic>
    </p:spTree>
    <p:extLst>
      <p:ext uri="{BB962C8B-B14F-4D97-AF65-F5344CB8AC3E}">
        <p14:creationId xmlns:p14="http://schemas.microsoft.com/office/powerpoint/2010/main" xmlns="" val="3373716808"/>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修复</a:t>
            </a:r>
            <a:r>
              <a:rPr lang="en-US" altLang="zh-CN" dirty="0" smtClean="0"/>
              <a:t>/etc/</a:t>
            </a:r>
            <a:r>
              <a:rPr lang="en-US" altLang="zh-CN" dirty="0" err="1" smtClean="0"/>
              <a:t>fstab</a:t>
            </a:r>
            <a:r>
              <a:rPr lang="zh-CN" altLang="en-US" dirty="0" smtClean="0"/>
              <a:t>丢失故障</a:t>
            </a:r>
            <a:endParaRPr lang="zh-CN" altLang="en-US" dirty="0"/>
          </a:p>
        </p:txBody>
      </p:sp>
      <p:sp>
        <p:nvSpPr>
          <p:cNvPr id="3" name="内容占位符 2"/>
          <p:cNvSpPr>
            <a:spLocks noGrp="1"/>
          </p:cNvSpPr>
          <p:nvPr>
            <p:ph idx="1"/>
          </p:nvPr>
        </p:nvSpPr>
        <p:spPr/>
        <p:txBody>
          <a:bodyPr/>
          <a:lstStyle/>
          <a:p>
            <a:r>
              <a:rPr lang="zh-CN" altLang="zh-CN" dirty="0" smtClean="0"/>
              <a:t>首先进入援救环境</a:t>
            </a:r>
            <a:endParaRPr lang="en-US" altLang="zh-CN" dirty="0" smtClean="0"/>
          </a:p>
          <a:p>
            <a:r>
              <a:rPr lang="zh-CN" altLang="en-US" dirty="0" smtClean="0"/>
              <a:t>手动查找并挂载根分区</a:t>
            </a:r>
            <a:endParaRPr lang="en-US" altLang="zh-CN" dirty="0" smtClean="0"/>
          </a:p>
          <a:p>
            <a:pPr lvl="1"/>
            <a:r>
              <a:rPr lang="zh-CN" altLang="en-US" dirty="0" smtClean="0"/>
              <a:t>查找逻辑卷：</a:t>
            </a:r>
            <a:endParaRPr lang="en-US" altLang="zh-CN" dirty="0" smtClean="0"/>
          </a:p>
          <a:p>
            <a:pPr lvl="2"/>
            <a:r>
              <a:rPr lang="en-US" altLang="zh-CN" b="1" dirty="0" smtClean="0">
                <a:solidFill>
                  <a:schemeClr val="accent6">
                    <a:lumMod val="75000"/>
                  </a:schemeClr>
                </a:solidFill>
              </a:rPr>
              <a:t># </a:t>
            </a:r>
            <a:r>
              <a:rPr lang="en-US" altLang="zh-CN" b="1" dirty="0" err="1" smtClean="0">
                <a:solidFill>
                  <a:schemeClr val="accent6">
                    <a:lumMod val="75000"/>
                  </a:schemeClr>
                </a:solidFill>
              </a:rPr>
              <a:t>lvm</a:t>
            </a:r>
            <a:r>
              <a:rPr lang="en-US" altLang="zh-CN" b="1" dirty="0" smtClean="0">
                <a:solidFill>
                  <a:schemeClr val="accent6">
                    <a:lumMod val="75000"/>
                  </a:schemeClr>
                </a:solidFill>
              </a:rPr>
              <a:t> </a:t>
            </a:r>
            <a:r>
              <a:rPr lang="en-US" altLang="zh-CN" b="1" dirty="0" err="1" smtClean="0">
                <a:solidFill>
                  <a:schemeClr val="accent6">
                    <a:lumMod val="75000"/>
                  </a:schemeClr>
                </a:solidFill>
              </a:rPr>
              <a:t>vgscan</a:t>
            </a:r>
            <a:endParaRPr lang="en-US" altLang="zh-CN" b="1" dirty="0" smtClean="0">
              <a:solidFill>
                <a:schemeClr val="accent6">
                  <a:lumMod val="75000"/>
                </a:schemeClr>
              </a:solidFill>
            </a:endParaRPr>
          </a:p>
          <a:p>
            <a:pPr lvl="1"/>
            <a:r>
              <a:rPr lang="en-US" altLang="zh-CN" dirty="0" smtClean="0"/>
              <a:t> </a:t>
            </a:r>
            <a:r>
              <a:rPr lang="zh-CN" altLang="en-US" dirty="0" smtClean="0"/>
              <a:t>激活指定的逻辑卷</a:t>
            </a:r>
            <a:endParaRPr lang="en-US" altLang="zh-CN" dirty="0" smtClean="0"/>
          </a:p>
          <a:p>
            <a:pPr lvl="2"/>
            <a:r>
              <a:rPr lang="en-US" altLang="zh-CN" b="1" dirty="0" smtClean="0">
                <a:solidFill>
                  <a:schemeClr val="accent6">
                    <a:lumMod val="75000"/>
                  </a:schemeClr>
                </a:solidFill>
              </a:rPr>
              <a:t># </a:t>
            </a:r>
            <a:r>
              <a:rPr lang="en-US" altLang="zh-CN" b="1" dirty="0" err="1" smtClean="0">
                <a:solidFill>
                  <a:schemeClr val="accent6">
                    <a:lumMod val="75000"/>
                  </a:schemeClr>
                </a:solidFill>
              </a:rPr>
              <a:t>lvm</a:t>
            </a:r>
            <a:r>
              <a:rPr lang="en-US" altLang="zh-CN" b="1" dirty="0" smtClean="0">
                <a:solidFill>
                  <a:schemeClr val="accent6">
                    <a:lumMod val="75000"/>
                  </a:schemeClr>
                </a:solidFill>
              </a:rPr>
              <a:t> </a:t>
            </a:r>
            <a:r>
              <a:rPr lang="en-US" altLang="zh-CN" b="1" dirty="0" err="1" smtClean="0">
                <a:solidFill>
                  <a:schemeClr val="accent6">
                    <a:lumMod val="75000"/>
                  </a:schemeClr>
                </a:solidFill>
              </a:rPr>
              <a:t>vgchange</a:t>
            </a:r>
            <a:r>
              <a:rPr lang="en-US" altLang="zh-CN" b="1" dirty="0" smtClean="0">
                <a:solidFill>
                  <a:schemeClr val="accent6">
                    <a:lumMod val="75000"/>
                  </a:schemeClr>
                </a:solidFill>
              </a:rPr>
              <a:t> -ay  /dev/VolGroup00</a:t>
            </a:r>
          </a:p>
          <a:p>
            <a:r>
              <a:rPr lang="zh-CN" altLang="en-US" dirty="0" smtClean="0"/>
              <a:t>恢复或重建</a:t>
            </a:r>
            <a:r>
              <a:rPr lang="en-US" altLang="zh-CN" dirty="0" err="1" smtClean="0"/>
              <a:t>fstab</a:t>
            </a:r>
            <a:r>
              <a:rPr lang="zh-CN" altLang="en-US" dirty="0" smtClean="0"/>
              <a:t>配置文件</a:t>
            </a:r>
            <a:endParaRPr lang="en-US" altLang="zh-CN" dirty="0" smtClean="0"/>
          </a:p>
          <a:p>
            <a:r>
              <a:rPr lang="zh-CN" altLang="en-US" dirty="0" smtClean="0"/>
              <a:t>重新启动系统</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105</a:t>
            </a:fld>
            <a:endParaRPr lang="en-US" altLang="zh-CN" dirty="0"/>
          </a:p>
        </p:txBody>
      </p:sp>
      <p:sp>
        <p:nvSpPr>
          <p:cNvPr id="7" name="页脚占位符 5"/>
          <p:cNvSpPr>
            <a:spLocks noGrp="1"/>
          </p:cNvSpPr>
          <p:nvPr>
            <p:ph type="ftr" sz="quarter" idx="12"/>
          </p:nvPr>
        </p:nvSpPr>
        <p:spPr>
          <a:xfrm>
            <a:off x="2411760" y="6248400"/>
            <a:ext cx="5328592" cy="457200"/>
          </a:xfrm>
        </p:spPr>
        <p:txBody>
          <a:bodyPr/>
          <a:lstStyle/>
          <a:p>
            <a:pPr algn="ctr"/>
            <a:r>
              <a:rPr lang="zh-CN" altLang="en-US" dirty="0" smtClean="0"/>
              <a:t>梁如军（</a:t>
            </a:r>
            <a:r>
              <a:rPr lang="en-US" altLang="zh-CN" dirty="0" smtClean="0"/>
              <a:t>linuxbooks@126.com</a:t>
            </a:r>
            <a:r>
              <a:rPr lang="zh-CN" altLang="en-US" dirty="0" smtClean="0"/>
              <a:t>）</a:t>
            </a:r>
            <a:endParaRPr lang="en-US" altLang="zh-CN" dirty="0" smtClean="0"/>
          </a:p>
          <a:p>
            <a:pPr algn="ctr"/>
            <a:r>
              <a:rPr lang="en-US" altLang="zh-CN" dirty="0" smtClean="0"/>
              <a:t>Creative Commons License</a:t>
            </a:r>
            <a:r>
              <a:rPr lang="zh-CN" altLang="en-US" dirty="0" smtClean="0"/>
              <a:t>（</a:t>
            </a:r>
            <a:r>
              <a:rPr lang="en-US" altLang="zh-CN" dirty="0" smtClean="0"/>
              <a:t>BY-NC-SA</a:t>
            </a:r>
            <a:r>
              <a:rPr lang="zh-CN" altLang="en-US" dirty="0" smtClean="0"/>
              <a:t>）</a:t>
            </a:r>
            <a:endParaRPr lang="en-US" altLang="zh-CN" dirty="0"/>
          </a:p>
        </p:txBody>
      </p:sp>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修复文件系统故障</a:t>
            </a:r>
            <a:endParaRPr lang="zh-CN" altLang="en-US" dirty="0"/>
          </a:p>
        </p:txBody>
      </p:sp>
      <p:sp>
        <p:nvSpPr>
          <p:cNvPr id="3" name="内容占位符 2"/>
          <p:cNvSpPr>
            <a:spLocks noGrp="1"/>
          </p:cNvSpPr>
          <p:nvPr>
            <p:ph idx="1"/>
          </p:nvPr>
        </p:nvSpPr>
        <p:spPr>
          <a:xfrm>
            <a:off x="457200" y="1052736"/>
            <a:ext cx="8229600" cy="5078189"/>
          </a:xfrm>
        </p:spPr>
        <p:txBody>
          <a:bodyPr/>
          <a:lstStyle/>
          <a:p>
            <a:r>
              <a:rPr lang="zh-CN" altLang="en-US" dirty="0" smtClean="0"/>
              <a:t>故障原因</a:t>
            </a:r>
          </a:p>
          <a:p>
            <a:pPr lvl="1"/>
            <a:r>
              <a:rPr lang="zh-CN" altLang="en-US" dirty="0" smtClean="0"/>
              <a:t>非正常关机、突然断电、设备读写失误等</a:t>
            </a:r>
          </a:p>
          <a:p>
            <a:pPr lvl="1"/>
            <a:r>
              <a:rPr lang="zh-CN" altLang="en-US" dirty="0" smtClean="0"/>
              <a:t>文件系统的超级块（</a:t>
            </a:r>
            <a:r>
              <a:rPr lang="en-US" altLang="zh-CN" dirty="0" smtClean="0"/>
              <a:t>super-block</a:t>
            </a:r>
            <a:r>
              <a:rPr lang="zh-CN" altLang="en-US" dirty="0" smtClean="0"/>
              <a:t>）信息被破坏</a:t>
            </a:r>
          </a:p>
          <a:p>
            <a:r>
              <a:rPr lang="zh-CN" altLang="en-US" dirty="0" smtClean="0"/>
              <a:t>故障现象</a:t>
            </a:r>
          </a:p>
          <a:p>
            <a:pPr lvl="1"/>
            <a:r>
              <a:rPr lang="zh-CN" altLang="en-US" dirty="0" smtClean="0"/>
              <a:t>无法向分区中读取或写入数据</a:t>
            </a:r>
          </a:p>
          <a:p>
            <a:pPr lvl="1"/>
            <a:r>
              <a:rPr lang="zh-CN" altLang="en-US" dirty="0" smtClean="0"/>
              <a:t>启动后提示“</a:t>
            </a:r>
            <a:r>
              <a:rPr lang="en-US" altLang="zh-CN" dirty="0" smtClean="0"/>
              <a:t>Give root password for maintenance” </a:t>
            </a:r>
          </a:p>
          <a:p>
            <a:r>
              <a:rPr lang="zh-CN" altLang="en-US" dirty="0" smtClean="0"/>
              <a:t>解决思路</a:t>
            </a:r>
          </a:p>
          <a:p>
            <a:pPr lvl="1"/>
            <a:r>
              <a:rPr lang="zh-CN" altLang="en-US" dirty="0" smtClean="0"/>
              <a:t>根据提示输入</a:t>
            </a:r>
            <a:r>
              <a:rPr lang="en-US" altLang="zh-CN" dirty="0" smtClean="0"/>
              <a:t>root</a:t>
            </a:r>
            <a:r>
              <a:rPr lang="zh-CN" altLang="en-US" dirty="0" smtClean="0"/>
              <a:t>口令，进入修复状态</a:t>
            </a:r>
          </a:p>
          <a:p>
            <a:pPr lvl="1"/>
            <a:r>
              <a:rPr lang="zh-CN" altLang="en-US" dirty="0" smtClean="0"/>
              <a:t>使用</a:t>
            </a:r>
            <a:r>
              <a:rPr lang="en-US" altLang="zh-CN" dirty="0" err="1" smtClean="0"/>
              <a:t>fsck</a:t>
            </a:r>
            <a:r>
              <a:rPr lang="zh-CN" altLang="en-US" dirty="0" smtClean="0"/>
              <a:t>命令进行修复</a:t>
            </a:r>
            <a:endParaRPr lang="en-US" altLang="zh-CN" dirty="0" smtClean="0"/>
          </a:p>
          <a:p>
            <a:pPr lvl="2"/>
            <a:r>
              <a:rPr lang="en-US" altLang="zh-CN" dirty="0" smtClean="0">
                <a:solidFill>
                  <a:schemeClr val="accent6">
                    <a:lumMod val="75000"/>
                  </a:schemeClr>
                </a:solidFill>
              </a:rPr>
              <a:t>#</a:t>
            </a:r>
            <a:r>
              <a:rPr lang="zh-CN" altLang="en-US" dirty="0" smtClean="0">
                <a:solidFill>
                  <a:schemeClr val="accent6">
                    <a:lumMod val="75000"/>
                  </a:schemeClr>
                </a:solidFill>
              </a:rPr>
              <a:t> </a:t>
            </a:r>
            <a:r>
              <a:rPr lang="en-US" altLang="zh-CN" b="1" dirty="0" err="1" smtClean="0">
                <a:solidFill>
                  <a:schemeClr val="accent6">
                    <a:lumMod val="75000"/>
                  </a:schemeClr>
                </a:solidFill>
              </a:rPr>
              <a:t>fsck</a:t>
            </a:r>
            <a:r>
              <a:rPr lang="en-US" altLang="zh-CN" b="1" dirty="0" smtClean="0">
                <a:solidFill>
                  <a:schemeClr val="accent6">
                    <a:lumMod val="75000"/>
                  </a:schemeClr>
                </a:solidFill>
              </a:rPr>
              <a:t> -</a:t>
            </a:r>
            <a:r>
              <a:rPr lang="en-US" altLang="zh-CN" b="1" dirty="0" err="1" smtClean="0">
                <a:solidFill>
                  <a:schemeClr val="accent6">
                    <a:lumMod val="75000"/>
                  </a:schemeClr>
                </a:solidFill>
              </a:rPr>
              <a:t>yt</a:t>
            </a:r>
            <a:r>
              <a:rPr lang="en-US" altLang="zh-CN" b="1" dirty="0" smtClean="0">
                <a:solidFill>
                  <a:schemeClr val="accent6">
                    <a:lumMod val="75000"/>
                  </a:schemeClr>
                </a:solidFill>
              </a:rPr>
              <a:t> ext3 /dev/</a:t>
            </a:r>
            <a:r>
              <a:rPr lang="en-US" altLang="zh-CN" b="1" dirty="0" err="1" smtClean="0">
                <a:solidFill>
                  <a:schemeClr val="accent6">
                    <a:lumMod val="75000"/>
                  </a:schemeClr>
                </a:solidFill>
              </a:rPr>
              <a:t>sdbX</a:t>
            </a:r>
            <a:endParaRPr lang="en-US" altLang="zh-CN" dirty="0" smtClean="0">
              <a:solidFill>
                <a:schemeClr val="accent6">
                  <a:lumMod val="75000"/>
                </a:schemeClr>
              </a:solidFill>
            </a:endParaRPr>
          </a:p>
          <a:p>
            <a:pPr lvl="2"/>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106</a:t>
            </a:fld>
            <a:endParaRPr lang="en-US" altLang="zh-CN" dirty="0"/>
          </a:p>
        </p:txBody>
      </p:sp>
      <p:sp>
        <p:nvSpPr>
          <p:cNvPr id="7" name="页脚占位符 5"/>
          <p:cNvSpPr>
            <a:spLocks noGrp="1"/>
          </p:cNvSpPr>
          <p:nvPr>
            <p:ph type="ftr" sz="quarter" idx="12"/>
          </p:nvPr>
        </p:nvSpPr>
        <p:spPr>
          <a:xfrm>
            <a:off x="2411760" y="6248400"/>
            <a:ext cx="5328592" cy="457200"/>
          </a:xfrm>
        </p:spPr>
        <p:txBody>
          <a:bodyPr/>
          <a:lstStyle/>
          <a:p>
            <a:pPr algn="ctr"/>
            <a:r>
              <a:rPr lang="zh-CN" altLang="en-US" dirty="0" smtClean="0"/>
              <a:t>梁如军（</a:t>
            </a:r>
            <a:r>
              <a:rPr lang="en-US" altLang="zh-CN" dirty="0" smtClean="0"/>
              <a:t>linuxbooks@126.com</a:t>
            </a:r>
            <a:r>
              <a:rPr lang="zh-CN" altLang="en-US" dirty="0" smtClean="0"/>
              <a:t>）</a:t>
            </a:r>
            <a:endParaRPr lang="en-US" altLang="zh-CN" dirty="0" smtClean="0"/>
          </a:p>
          <a:p>
            <a:pPr algn="ctr"/>
            <a:r>
              <a:rPr lang="en-US" altLang="zh-CN" dirty="0" smtClean="0"/>
              <a:t>Creative Commons License</a:t>
            </a:r>
            <a:r>
              <a:rPr lang="zh-CN" altLang="en-US" dirty="0" smtClean="0"/>
              <a:t>（</a:t>
            </a:r>
            <a:r>
              <a:rPr lang="en-US" altLang="zh-CN" dirty="0" smtClean="0"/>
              <a:t>BY-NC-SA</a:t>
            </a:r>
            <a:r>
              <a:rPr lang="zh-CN" altLang="en-US" dirty="0" smtClean="0"/>
              <a:t>）</a:t>
            </a:r>
            <a:endParaRPr lang="en-US" altLang="zh-CN" dirty="0"/>
          </a:p>
        </p:txBody>
      </p:sp>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修复磁盘资源耗尽故障</a:t>
            </a:r>
            <a:endParaRPr lang="zh-CN" altLang="en-US" dirty="0"/>
          </a:p>
        </p:txBody>
      </p:sp>
      <p:sp>
        <p:nvSpPr>
          <p:cNvPr id="3" name="内容占位符 2"/>
          <p:cNvSpPr>
            <a:spLocks noGrp="1"/>
          </p:cNvSpPr>
          <p:nvPr>
            <p:ph idx="1"/>
          </p:nvPr>
        </p:nvSpPr>
        <p:spPr>
          <a:xfrm>
            <a:off x="457200" y="1124744"/>
            <a:ext cx="8229600" cy="5006181"/>
          </a:xfrm>
        </p:spPr>
        <p:txBody>
          <a:bodyPr/>
          <a:lstStyle/>
          <a:p>
            <a:r>
              <a:rPr lang="zh-CN" altLang="en-US" sz="2800" dirty="0" smtClean="0"/>
              <a:t>故障原因</a:t>
            </a:r>
          </a:p>
          <a:p>
            <a:pPr lvl="1"/>
            <a:r>
              <a:rPr lang="zh-CN" altLang="en-US" sz="2400" dirty="0" smtClean="0"/>
              <a:t>磁盘空间已被大量的数据占满，空间耗尽</a:t>
            </a:r>
          </a:p>
          <a:p>
            <a:pPr lvl="1"/>
            <a:r>
              <a:rPr lang="zh-CN" altLang="en-US" sz="2400" dirty="0" smtClean="0"/>
              <a:t>虽然还有可用空间，但文件数</a:t>
            </a:r>
            <a:r>
              <a:rPr lang="en-US" altLang="zh-CN" sz="2400" dirty="0" err="1" smtClean="0"/>
              <a:t>i</a:t>
            </a:r>
            <a:r>
              <a:rPr lang="zh-CN" altLang="en-US" sz="2400" dirty="0" smtClean="0"/>
              <a:t>节点耗尽 </a:t>
            </a:r>
          </a:p>
          <a:p>
            <a:r>
              <a:rPr lang="zh-CN" altLang="en-US" sz="2800" dirty="0" smtClean="0"/>
              <a:t>故障现象</a:t>
            </a:r>
          </a:p>
          <a:p>
            <a:pPr lvl="1"/>
            <a:r>
              <a:rPr lang="zh-CN" altLang="en-US" sz="2400" dirty="0" smtClean="0"/>
              <a:t>无法写入新的文件，提示“</a:t>
            </a:r>
            <a:r>
              <a:rPr lang="en-US" altLang="zh-CN" sz="2400" dirty="0" smtClean="0"/>
              <a:t>… : </a:t>
            </a:r>
            <a:r>
              <a:rPr lang="zh-CN" altLang="en-US" sz="2400" dirty="0" smtClean="0"/>
              <a:t>设备上没有空间”</a:t>
            </a:r>
          </a:p>
          <a:p>
            <a:pPr lvl="1"/>
            <a:r>
              <a:rPr lang="zh-CN" altLang="en-US" sz="2400" dirty="0" smtClean="0"/>
              <a:t>部分程序无法运行，甚至系统无法启动</a:t>
            </a:r>
          </a:p>
          <a:p>
            <a:r>
              <a:rPr lang="zh-CN" altLang="en-US" sz="2800" dirty="0" smtClean="0"/>
              <a:t>解决思路</a:t>
            </a:r>
          </a:p>
          <a:p>
            <a:pPr lvl="1"/>
            <a:r>
              <a:rPr lang="zh-CN" altLang="en-US" sz="2400" dirty="0" smtClean="0"/>
              <a:t>清理磁盘空间，删除无用、冗余的文件</a:t>
            </a:r>
          </a:p>
          <a:p>
            <a:pPr lvl="1"/>
            <a:r>
              <a:rPr lang="zh-CN" altLang="en-US" sz="2400" dirty="0" smtClean="0"/>
              <a:t>转移或删除占用大量</a:t>
            </a:r>
            <a:r>
              <a:rPr lang="en-US" altLang="zh-CN" sz="2400" dirty="0" err="1" smtClean="0"/>
              <a:t>i</a:t>
            </a:r>
            <a:r>
              <a:rPr lang="zh-CN" altLang="en-US" sz="2400" dirty="0" smtClean="0"/>
              <a:t>节点的琐碎文件</a:t>
            </a:r>
          </a:p>
          <a:p>
            <a:pPr lvl="1"/>
            <a:r>
              <a:rPr lang="zh-CN" altLang="en-US" sz="2400" dirty="0" smtClean="0"/>
              <a:t>进入单用户模式、急救模式进行修复</a:t>
            </a:r>
          </a:p>
          <a:p>
            <a:pPr lvl="1"/>
            <a:r>
              <a:rPr lang="zh-CN" altLang="en-US" sz="2400" dirty="0" smtClean="0"/>
              <a:t>为用户设置</a:t>
            </a:r>
            <a:r>
              <a:rPr lang="zh-CN" altLang="en-US" sz="2400" b="1" dirty="0" smtClean="0">
                <a:solidFill>
                  <a:srgbClr val="002060"/>
                </a:solidFill>
              </a:rPr>
              <a:t>磁盘限额</a:t>
            </a:r>
          </a:p>
          <a:p>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107</a:t>
            </a:fld>
            <a:endParaRPr lang="en-US" altLang="zh-CN" dirty="0"/>
          </a:p>
        </p:txBody>
      </p:sp>
      <p:sp>
        <p:nvSpPr>
          <p:cNvPr id="7" name="页脚占位符 5"/>
          <p:cNvSpPr>
            <a:spLocks noGrp="1"/>
          </p:cNvSpPr>
          <p:nvPr>
            <p:ph type="ftr" sz="quarter" idx="12"/>
          </p:nvPr>
        </p:nvSpPr>
        <p:spPr>
          <a:xfrm>
            <a:off x="2411760" y="6248400"/>
            <a:ext cx="5328592" cy="457200"/>
          </a:xfrm>
        </p:spPr>
        <p:txBody>
          <a:bodyPr/>
          <a:lstStyle/>
          <a:p>
            <a:pPr algn="ctr"/>
            <a:r>
              <a:rPr lang="zh-CN" altLang="en-US" dirty="0" smtClean="0"/>
              <a:t>梁如军（</a:t>
            </a:r>
            <a:r>
              <a:rPr lang="en-US" altLang="zh-CN" dirty="0" smtClean="0"/>
              <a:t>linuxbooks@126.com</a:t>
            </a:r>
            <a:r>
              <a:rPr lang="zh-CN" altLang="en-US" dirty="0" smtClean="0"/>
              <a:t>）</a:t>
            </a:r>
            <a:endParaRPr lang="en-US" altLang="zh-CN" dirty="0" smtClean="0"/>
          </a:p>
          <a:p>
            <a:pPr algn="ctr"/>
            <a:r>
              <a:rPr lang="en-US" altLang="zh-CN" dirty="0" smtClean="0"/>
              <a:t>Creative Commons License</a:t>
            </a:r>
            <a:r>
              <a:rPr lang="zh-CN" altLang="en-US" dirty="0" smtClean="0"/>
              <a:t>（</a:t>
            </a:r>
            <a:r>
              <a:rPr lang="en-US" altLang="zh-CN" dirty="0" smtClean="0"/>
              <a:t>BY-NC-SA</a:t>
            </a:r>
            <a:r>
              <a:rPr lang="zh-CN" altLang="en-US" dirty="0" smtClean="0"/>
              <a:t>）</a:t>
            </a:r>
            <a:endParaRPr lang="en-US" altLang="zh-CN" dirty="0"/>
          </a:p>
        </p:txBody>
      </p:sp>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修复</a:t>
            </a:r>
            <a:r>
              <a:rPr lang="zh-CN" altLang="zh-CN" dirty="0" smtClean="0"/>
              <a:t>用户登录故障</a:t>
            </a:r>
            <a:endParaRPr lang="zh-CN" altLang="en-US" dirty="0"/>
          </a:p>
        </p:txBody>
      </p:sp>
      <p:sp>
        <p:nvSpPr>
          <p:cNvPr id="3" name="内容占位符 2"/>
          <p:cNvSpPr>
            <a:spLocks noGrp="1"/>
          </p:cNvSpPr>
          <p:nvPr>
            <p:ph idx="1"/>
          </p:nvPr>
        </p:nvSpPr>
        <p:spPr>
          <a:xfrm>
            <a:off x="457200" y="1412776"/>
            <a:ext cx="8229600" cy="4718149"/>
          </a:xfrm>
        </p:spPr>
        <p:txBody>
          <a:bodyPr/>
          <a:lstStyle/>
          <a:p>
            <a:pPr lvl="0"/>
            <a:r>
              <a:rPr lang="zh-CN" altLang="zh-CN" dirty="0" smtClean="0"/>
              <a:t>若普通用户口令丢失，超级用户可以使用</a:t>
            </a:r>
            <a:r>
              <a:rPr lang="en-US" altLang="zh-CN" dirty="0" err="1" smtClean="0"/>
              <a:t>passwd</a:t>
            </a:r>
            <a:r>
              <a:rPr lang="zh-CN" altLang="zh-CN" dirty="0" smtClean="0"/>
              <a:t>命令为用户重新设置</a:t>
            </a:r>
            <a:endParaRPr lang="en-US" altLang="zh-CN" dirty="0" smtClean="0"/>
          </a:p>
          <a:p>
            <a:pPr lvl="0"/>
            <a:r>
              <a:rPr lang="zh-CN" altLang="zh-CN" dirty="0" smtClean="0"/>
              <a:t>若超级用户口令丢失，可以</a:t>
            </a:r>
            <a:r>
              <a:rPr lang="zh-CN" altLang="en-US" dirty="0" smtClean="0"/>
              <a:t>为内核传递参数</a:t>
            </a:r>
            <a:r>
              <a:rPr lang="en-US" b="1" dirty="0" err="1" smtClean="0"/>
              <a:t>rd.break</a:t>
            </a:r>
            <a:r>
              <a:rPr lang="zh-CN" altLang="en-US" dirty="0" smtClean="0"/>
              <a:t>中断启动过程，</a:t>
            </a:r>
            <a:r>
              <a:rPr lang="zh-CN" altLang="zh-CN" dirty="0" smtClean="0"/>
              <a:t>重新设置</a:t>
            </a:r>
            <a:r>
              <a:rPr lang="en-US" altLang="zh-CN" dirty="0" smtClean="0"/>
              <a:t>root</a:t>
            </a:r>
            <a:r>
              <a:rPr lang="zh-CN" altLang="zh-CN" dirty="0" smtClean="0"/>
              <a:t>口令。</a:t>
            </a:r>
          </a:p>
          <a:p>
            <a:pPr lvl="0"/>
            <a:r>
              <a:rPr lang="zh-CN" altLang="zh-CN" dirty="0" smtClean="0"/>
              <a:t>若用户账号过期，超级用户可以使用</a:t>
            </a:r>
            <a:r>
              <a:rPr lang="en-US" altLang="zh-CN" dirty="0" err="1" smtClean="0"/>
              <a:t>chage</a:t>
            </a:r>
            <a:r>
              <a:rPr lang="zh-CN" altLang="zh-CN" dirty="0" smtClean="0"/>
              <a:t>命令为用户重新设置期限。</a:t>
            </a:r>
          </a:p>
          <a:p>
            <a:pPr lvl="0"/>
            <a:r>
              <a:rPr lang="zh-CN" altLang="zh-CN" dirty="0" smtClean="0"/>
              <a:t>进一步检查</a:t>
            </a:r>
            <a:r>
              <a:rPr lang="en-US" altLang="zh-CN" dirty="0" smtClean="0"/>
              <a:t>PAM</a:t>
            </a:r>
            <a:r>
              <a:rPr lang="zh-CN" altLang="zh-CN" dirty="0" smtClean="0"/>
              <a:t>的登录配置</a:t>
            </a:r>
            <a:endParaRPr lang="en-US" altLang="zh-CN" dirty="0" smtClean="0"/>
          </a:p>
          <a:p>
            <a:pPr lvl="1"/>
            <a:r>
              <a:rPr lang="en-US" altLang="zh-CN" dirty="0" smtClean="0"/>
              <a:t>/etc/</a:t>
            </a:r>
            <a:r>
              <a:rPr lang="en-US" altLang="zh-CN" dirty="0" err="1" smtClean="0"/>
              <a:t>pam.d</a:t>
            </a:r>
            <a:r>
              <a:rPr lang="en-US" altLang="zh-CN" dirty="0" smtClean="0"/>
              <a:t>/login</a:t>
            </a:r>
          </a:p>
          <a:p>
            <a:pPr lvl="1"/>
            <a:r>
              <a:rPr lang="en-US" altLang="zh-CN" dirty="0" smtClean="0"/>
              <a:t>/etc/</a:t>
            </a:r>
            <a:r>
              <a:rPr lang="en-US" altLang="zh-CN" dirty="0" err="1" smtClean="0"/>
              <a:t>pam.d</a:t>
            </a:r>
            <a:r>
              <a:rPr lang="en-US" altLang="zh-CN" dirty="0" smtClean="0"/>
              <a:t>/system-auth</a:t>
            </a:r>
            <a:endParaRPr lang="zh-CN" altLang="zh-CN" dirty="0" smtClean="0"/>
          </a:p>
          <a:p>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108</a:t>
            </a:fld>
            <a:endParaRPr lang="en-US" altLang="zh-CN" dirty="0"/>
          </a:p>
        </p:txBody>
      </p:sp>
      <p:sp>
        <p:nvSpPr>
          <p:cNvPr id="7" name="页脚占位符 5"/>
          <p:cNvSpPr>
            <a:spLocks noGrp="1"/>
          </p:cNvSpPr>
          <p:nvPr>
            <p:ph type="ftr" sz="quarter" idx="12"/>
          </p:nvPr>
        </p:nvSpPr>
        <p:spPr>
          <a:xfrm>
            <a:off x="2411760" y="6248400"/>
            <a:ext cx="5328592" cy="457200"/>
          </a:xfrm>
        </p:spPr>
        <p:txBody>
          <a:bodyPr/>
          <a:lstStyle/>
          <a:p>
            <a:pPr algn="ctr"/>
            <a:r>
              <a:rPr lang="zh-CN" altLang="en-US" dirty="0" smtClean="0"/>
              <a:t>梁如军（</a:t>
            </a:r>
            <a:r>
              <a:rPr lang="en-US" altLang="zh-CN" dirty="0" smtClean="0"/>
              <a:t>linuxbooks@126.com</a:t>
            </a:r>
            <a:r>
              <a:rPr lang="zh-CN" altLang="en-US" dirty="0" smtClean="0"/>
              <a:t>）</a:t>
            </a:r>
            <a:endParaRPr lang="en-US" altLang="zh-CN" dirty="0" smtClean="0"/>
          </a:p>
          <a:p>
            <a:pPr algn="ctr"/>
            <a:r>
              <a:rPr lang="en-US" altLang="zh-CN" dirty="0" smtClean="0"/>
              <a:t>Creative Commons License</a:t>
            </a:r>
            <a:r>
              <a:rPr lang="zh-CN" altLang="en-US" dirty="0" smtClean="0"/>
              <a:t>（</a:t>
            </a:r>
            <a:r>
              <a:rPr lang="en-US" altLang="zh-CN" dirty="0" smtClean="0"/>
              <a:t>BY-NC-SA</a:t>
            </a:r>
            <a:r>
              <a:rPr lang="zh-CN" altLang="en-US" dirty="0" smtClean="0"/>
              <a:t>）</a:t>
            </a:r>
            <a:endParaRPr lang="en-US" altLang="zh-CN" dirty="0"/>
          </a:p>
        </p:txBody>
      </p:sp>
    </p:spTree>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修复</a:t>
            </a:r>
            <a:r>
              <a:rPr lang="en-US" altLang="zh-CN" dirty="0" smtClean="0"/>
              <a:t>root</a:t>
            </a:r>
            <a:r>
              <a:rPr lang="zh-CN" altLang="en-US" dirty="0" smtClean="0"/>
              <a:t>口令丢失故障</a:t>
            </a:r>
            <a:endParaRPr lang="zh-CN" altLang="en-US" dirty="0"/>
          </a:p>
        </p:txBody>
      </p:sp>
      <p:sp>
        <p:nvSpPr>
          <p:cNvPr id="3" name="内容占位符 2"/>
          <p:cNvSpPr>
            <a:spLocks noGrp="1"/>
          </p:cNvSpPr>
          <p:nvPr>
            <p:ph idx="1"/>
          </p:nvPr>
        </p:nvSpPr>
        <p:spPr/>
        <p:txBody>
          <a:bodyPr/>
          <a:lstStyle/>
          <a:p>
            <a:r>
              <a:rPr lang="zh-CN" altLang="en-US" dirty="0" smtClean="0"/>
              <a:t>在内核初始化后中断系统</a:t>
            </a:r>
            <a:r>
              <a:rPr lang="en-US" dirty="0" err="1" smtClean="0"/>
              <a:t>systemd</a:t>
            </a:r>
            <a:r>
              <a:rPr lang="zh-CN" altLang="en-US" dirty="0" smtClean="0"/>
              <a:t>的执行</a:t>
            </a:r>
            <a:endParaRPr lang="en-US" altLang="zh-CN" dirty="0" smtClean="0"/>
          </a:p>
          <a:p>
            <a:pPr lvl="1"/>
            <a:r>
              <a:rPr lang="zh-CN" altLang="en-US" dirty="0" smtClean="0"/>
              <a:t>可以为内核传递</a:t>
            </a:r>
            <a:r>
              <a:rPr lang="en-US" b="1" dirty="0" err="1" smtClean="0"/>
              <a:t>rd.break</a:t>
            </a:r>
            <a:r>
              <a:rPr lang="zh-CN" altLang="en-US" dirty="0" smtClean="0"/>
              <a:t>参数</a:t>
            </a:r>
            <a:endParaRPr lang="en-US" altLang="zh-CN" dirty="0" smtClean="0"/>
          </a:p>
          <a:p>
            <a:pPr lvl="1"/>
            <a:r>
              <a:rPr lang="zh-CN" altLang="en-US" dirty="0" smtClean="0"/>
              <a:t>提供一个无需</a:t>
            </a:r>
            <a:r>
              <a:rPr lang="en-US" dirty="0" smtClean="0"/>
              <a:t>root</a:t>
            </a:r>
            <a:r>
              <a:rPr lang="zh-CN" altLang="en-US" dirty="0" smtClean="0"/>
              <a:t>口令登录的调试</a:t>
            </a:r>
            <a:r>
              <a:rPr lang="en-US" dirty="0" smtClean="0"/>
              <a:t>Shell</a:t>
            </a:r>
            <a:endParaRPr lang="en-US" altLang="zh-CN" dirty="0" smtClean="0"/>
          </a:p>
          <a:p>
            <a:pPr lvl="1"/>
            <a:r>
              <a:rPr lang="zh-CN" altLang="en-US" dirty="0" smtClean="0"/>
              <a:t>可以修复系统</a:t>
            </a:r>
            <a:r>
              <a:rPr lang="en-US" dirty="0" err="1" smtClean="0"/>
              <a:t>systemd</a:t>
            </a:r>
            <a:r>
              <a:rPr lang="zh-CN" altLang="en-US" dirty="0" smtClean="0"/>
              <a:t>的错误，也可以用来重置</a:t>
            </a:r>
            <a:r>
              <a:rPr lang="en-US" dirty="0" smtClean="0"/>
              <a:t>root</a:t>
            </a:r>
            <a:r>
              <a:rPr lang="zh-CN" altLang="en-US" dirty="0" smtClean="0"/>
              <a:t>口令</a:t>
            </a:r>
            <a:endParaRPr lang="en-US" altLang="zh-CN" dirty="0" smtClean="0"/>
          </a:p>
          <a:p>
            <a:pPr lvl="1">
              <a:buNone/>
            </a:pPr>
            <a:endParaRPr lang="en-US" altLang="zh-CN" dirty="0" smtClean="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109</a:t>
            </a:fld>
            <a:endParaRPr lang="en-US" altLang="zh-CN" dirty="0"/>
          </a:p>
        </p:txBody>
      </p:sp>
      <p:sp>
        <p:nvSpPr>
          <p:cNvPr id="7" name="页脚占位符 5"/>
          <p:cNvSpPr>
            <a:spLocks noGrp="1"/>
          </p:cNvSpPr>
          <p:nvPr>
            <p:ph type="ftr" sz="quarter" idx="12"/>
          </p:nvPr>
        </p:nvSpPr>
        <p:spPr>
          <a:xfrm>
            <a:off x="2411760" y="6248400"/>
            <a:ext cx="5328592" cy="457200"/>
          </a:xfrm>
        </p:spPr>
        <p:txBody>
          <a:bodyPr/>
          <a:lstStyle/>
          <a:p>
            <a:pPr algn="ctr"/>
            <a:r>
              <a:rPr lang="zh-CN" altLang="en-US" dirty="0" smtClean="0"/>
              <a:t>梁如军（</a:t>
            </a:r>
            <a:r>
              <a:rPr lang="en-US" altLang="zh-CN" dirty="0" smtClean="0"/>
              <a:t>linuxbooks@126.com</a:t>
            </a:r>
            <a:r>
              <a:rPr lang="zh-CN" altLang="en-US" dirty="0" smtClean="0"/>
              <a:t>）</a:t>
            </a:r>
            <a:endParaRPr lang="en-US" altLang="zh-CN" dirty="0" smtClean="0"/>
          </a:p>
          <a:p>
            <a:pPr algn="ctr"/>
            <a:r>
              <a:rPr lang="en-US" altLang="zh-CN" dirty="0" smtClean="0"/>
              <a:t>Creative Commons License</a:t>
            </a:r>
            <a:r>
              <a:rPr lang="zh-CN" altLang="en-US" dirty="0" smtClean="0"/>
              <a:t>（</a:t>
            </a:r>
            <a:r>
              <a:rPr lang="en-US" altLang="zh-CN" dirty="0" smtClean="0"/>
              <a:t>BY-NC-SA</a:t>
            </a:r>
            <a:r>
              <a:rPr lang="zh-CN" altLang="en-US" dirty="0" smtClean="0"/>
              <a:t>）</a:t>
            </a:r>
            <a:endParaRPr lang="en-US" altLang="zh-CN" dirty="0"/>
          </a:p>
        </p:txBody>
      </p:sp>
      <p:sp>
        <p:nvSpPr>
          <p:cNvPr id="8" name="TextBox 7"/>
          <p:cNvSpPr txBox="1"/>
          <p:nvPr/>
        </p:nvSpPr>
        <p:spPr>
          <a:xfrm>
            <a:off x="785786" y="4143380"/>
            <a:ext cx="7786742" cy="1938992"/>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altLang="zh-CN" sz="2400" dirty="0" err="1" smtClean="0"/>
              <a:t>switch_root</a:t>
            </a:r>
            <a:r>
              <a:rPr lang="en-US" altLang="zh-CN" sz="2400" dirty="0" smtClean="0"/>
              <a:t>:/# mount -o </a:t>
            </a:r>
            <a:r>
              <a:rPr lang="en-US" altLang="zh-CN" sz="2400" dirty="0" err="1" smtClean="0"/>
              <a:t>remount,rw</a:t>
            </a:r>
            <a:r>
              <a:rPr lang="en-US" altLang="zh-CN" sz="2400" dirty="0" smtClean="0"/>
              <a:t> /</a:t>
            </a:r>
            <a:r>
              <a:rPr lang="en-US" altLang="zh-CN" sz="2400" dirty="0" err="1" smtClean="0"/>
              <a:t>sysroot</a:t>
            </a:r>
            <a:endParaRPr lang="en-US" altLang="zh-CN" sz="2400" dirty="0" smtClean="0"/>
          </a:p>
          <a:p>
            <a:r>
              <a:rPr lang="en-US" altLang="zh-CN" sz="2400" dirty="0" err="1" smtClean="0"/>
              <a:t>switch_root</a:t>
            </a:r>
            <a:r>
              <a:rPr lang="en-US" altLang="zh-CN" sz="2400" dirty="0" smtClean="0"/>
              <a:t>:/# </a:t>
            </a:r>
            <a:r>
              <a:rPr lang="en-US" altLang="zh-CN" sz="2400" dirty="0" err="1" smtClean="0"/>
              <a:t>chroot</a:t>
            </a:r>
            <a:r>
              <a:rPr lang="en-US" altLang="zh-CN" sz="2400" dirty="0" smtClean="0"/>
              <a:t> /</a:t>
            </a:r>
            <a:r>
              <a:rPr lang="en-US" altLang="zh-CN" sz="2400" dirty="0" err="1" smtClean="0"/>
              <a:t>sysroot</a:t>
            </a:r>
            <a:endParaRPr lang="en-US" altLang="zh-CN" sz="2400" dirty="0" smtClean="0"/>
          </a:p>
          <a:p>
            <a:r>
              <a:rPr lang="en-US" altLang="zh-CN" sz="2400" dirty="0" smtClean="0"/>
              <a:t>sh-4.2# </a:t>
            </a:r>
            <a:r>
              <a:rPr lang="en-US" altLang="zh-CN" sz="2400" dirty="0" err="1" smtClean="0"/>
              <a:t>passwd</a:t>
            </a:r>
            <a:r>
              <a:rPr lang="en-US" altLang="zh-CN" sz="2400" dirty="0" smtClean="0"/>
              <a:t> root</a:t>
            </a:r>
          </a:p>
          <a:p>
            <a:r>
              <a:rPr lang="en-US" altLang="zh-CN" sz="2400" dirty="0" smtClean="0"/>
              <a:t>sh-4.2# exit</a:t>
            </a:r>
          </a:p>
          <a:p>
            <a:r>
              <a:rPr lang="en-US" altLang="zh-CN" sz="2400" dirty="0" err="1" smtClean="0"/>
              <a:t>switch_root</a:t>
            </a:r>
            <a:r>
              <a:rPr lang="en-US" altLang="zh-CN" sz="2400" dirty="0" smtClean="0"/>
              <a:t>:/# exit</a:t>
            </a:r>
            <a:endParaRPr lang="zh-CN" altLang="en-US" sz="24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top</a:t>
            </a:r>
            <a:r>
              <a:rPr lang="zh-CN" altLang="en-US" dirty="0" smtClean="0"/>
              <a:t>命令输出的统计信息</a:t>
            </a:r>
            <a:r>
              <a:rPr lang="en-US" altLang="zh-CN" dirty="0" smtClean="0"/>
              <a:t>(3)</a:t>
            </a:r>
            <a:endParaRPr lang="zh-CN" altLang="en-US" dirty="0"/>
          </a:p>
        </p:txBody>
      </p:sp>
      <p:sp>
        <p:nvSpPr>
          <p:cNvPr id="3" name="内容占位符 2"/>
          <p:cNvSpPr>
            <a:spLocks noGrp="1"/>
          </p:cNvSpPr>
          <p:nvPr>
            <p:ph idx="1"/>
          </p:nvPr>
        </p:nvSpPr>
        <p:spPr>
          <a:xfrm>
            <a:off x="98176" y="1700809"/>
            <a:ext cx="9010328" cy="3528392"/>
          </a:xfrm>
        </p:spPr>
        <p:txBody>
          <a:bodyPr/>
          <a:lstStyle/>
          <a:p>
            <a:pPr lvl="0"/>
            <a:r>
              <a:rPr lang="en-US" altLang="zh-CN" sz="2800" b="1" dirty="0" smtClean="0"/>
              <a:t>CPU</a:t>
            </a:r>
            <a:r>
              <a:rPr lang="zh-CN" altLang="en-US" sz="2800" b="1" dirty="0" smtClean="0"/>
              <a:t>使用率</a:t>
            </a:r>
            <a:r>
              <a:rPr lang="zh-CN" altLang="en-US" sz="2800" dirty="0" smtClean="0"/>
              <a:t>的输出字段</a:t>
            </a:r>
            <a:endParaRPr lang="en-US" altLang="zh-CN" sz="2800" b="1" dirty="0" smtClean="0"/>
          </a:p>
          <a:p>
            <a:pPr lvl="1"/>
            <a:r>
              <a:rPr lang="en-US" altLang="zh-CN" sz="2000" dirty="0" smtClean="0"/>
              <a:t>%us(user)</a:t>
            </a:r>
            <a:r>
              <a:rPr lang="zh-CN" altLang="en-US" sz="2000" dirty="0" smtClean="0"/>
              <a:t>：</a:t>
            </a:r>
            <a:r>
              <a:rPr lang="zh-CN" altLang="zh-CN" sz="2000" dirty="0" smtClean="0"/>
              <a:t>用户</a:t>
            </a:r>
            <a:r>
              <a:rPr lang="zh-CN" altLang="en-US" sz="2000" dirty="0" smtClean="0"/>
              <a:t>态进程</a:t>
            </a:r>
            <a:r>
              <a:rPr lang="zh-CN" altLang="zh-CN" sz="2000" dirty="0" smtClean="0"/>
              <a:t>占用</a:t>
            </a:r>
            <a:r>
              <a:rPr lang="en-US" altLang="zh-CN" sz="2000" dirty="0" smtClean="0"/>
              <a:t>CPU</a:t>
            </a:r>
            <a:r>
              <a:rPr lang="zh-CN" altLang="zh-CN" sz="2000" dirty="0" smtClean="0"/>
              <a:t>百分比</a:t>
            </a:r>
            <a:endParaRPr lang="zh-CN" altLang="en-US" sz="2000" dirty="0" smtClean="0"/>
          </a:p>
          <a:p>
            <a:pPr lvl="1"/>
            <a:r>
              <a:rPr lang="en-US" altLang="zh-CN" sz="2000" dirty="0" smtClean="0"/>
              <a:t>%</a:t>
            </a:r>
            <a:r>
              <a:rPr lang="en-US" altLang="zh-CN" sz="2000" dirty="0" err="1" smtClean="0"/>
              <a:t>sy</a:t>
            </a:r>
            <a:r>
              <a:rPr lang="en-US" altLang="zh-CN" sz="2000" dirty="0" smtClean="0"/>
              <a:t>(system)</a:t>
            </a:r>
            <a:r>
              <a:rPr lang="zh-CN" altLang="en-US" sz="2000" dirty="0" smtClean="0"/>
              <a:t>：</a:t>
            </a:r>
            <a:r>
              <a:rPr lang="zh-CN" altLang="zh-CN" sz="2000" dirty="0" smtClean="0"/>
              <a:t>核</a:t>
            </a:r>
            <a:r>
              <a:rPr lang="zh-CN" altLang="en-US" sz="2000" dirty="0" smtClean="0"/>
              <a:t>心态进程</a:t>
            </a:r>
            <a:r>
              <a:rPr lang="zh-CN" altLang="zh-CN" sz="2000" dirty="0" smtClean="0"/>
              <a:t>占用</a:t>
            </a:r>
            <a:r>
              <a:rPr lang="en-US" altLang="zh-CN" sz="2000" dirty="0" smtClean="0"/>
              <a:t>CPU</a:t>
            </a:r>
            <a:r>
              <a:rPr lang="zh-CN" altLang="zh-CN" sz="2000" dirty="0" smtClean="0"/>
              <a:t>百分比</a:t>
            </a:r>
            <a:endParaRPr lang="zh-CN" altLang="en-US" sz="2000" dirty="0" smtClean="0"/>
          </a:p>
          <a:p>
            <a:pPr lvl="1"/>
            <a:r>
              <a:rPr lang="en-US" altLang="zh-CN" sz="2000" dirty="0" smtClean="0"/>
              <a:t>%</a:t>
            </a:r>
            <a:r>
              <a:rPr lang="en-US" altLang="zh-CN" sz="2000" dirty="0" err="1" smtClean="0"/>
              <a:t>ni</a:t>
            </a:r>
            <a:r>
              <a:rPr lang="en-US" altLang="zh-CN" sz="2000" dirty="0" smtClean="0"/>
              <a:t>(nice)</a:t>
            </a:r>
            <a:r>
              <a:rPr lang="zh-CN" altLang="en-US" sz="2000" dirty="0" smtClean="0"/>
              <a:t>：调整过优先级的用户态进程占用</a:t>
            </a:r>
            <a:r>
              <a:rPr lang="en-US" altLang="zh-CN" sz="2000" dirty="0" smtClean="0"/>
              <a:t>CPU</a:t>
            </a:r>
            <a:r>
              <a:rPr lang="zh-CN" altLang="en-US" sz="2000" dirty="0" smtClean="0"/>
              <a:t>时间的百分比</a:t>
            </a:r>
          </a:p>
          <a:p>
            <a:pPr lvl="1"/>
            <a:r>
              <a:rPr lang="en-US" altLang="zh-CN" sz="2000" dirty="0" smtClean="0">
                <a:solidFill>
                  <a:srgbClr val="FF0000"/>
                </a:solidFill>
              </a:rPr>
              <a:t>%id(</a:t>
            </a:r>
            <a:r>
              <a:rPr lang="en-US" altLang="zh-CN" sz="2000" dirty="0" err="1" smtClean="0">
                <a:solidFill>
                  <a:srgbClr val="FF0000"/>
                </a:solidFill>
              </a:rPr>
              <a:t>idel</a:t>
            </a:r>
            <a:r>
              <a:rPr lang="en-US" altLang="zh-CN" sz="2000" dirty="0" smtClean="0">
                <a:solidFill>
                  <a:srgbClr val="FF0000"/>
                </a:solidFill>
              </a:rPr>
              <a:t>)</a:t>
            </a:r>
            <a:r>
              <a:rPr lang="zh-CN" altLang="en-US" sz="2000" dirty="0" smtClean="0">
                <a:solidFill>
                  <a:srgbClr val="FF0000"/>
                </a:solidFill>
              </a:rPr>
              <a:t>：</a:t>
            </a:r>
            <a:r>
              <a:rPr lang="en-US" altLang="zh-CN" sz="2000" dirty="0" smtClean="0">
                <a:solidFill>
                  <a:srgbClr val="FF0000"/>
                </a:solidFill>
              </a:rPr>
              <a:t>CPU</a:t>
            </a:r>
            <a:r>
              <a:rPr lang="zh-CN" altLang="zh-CN" sz="2000" dirty="0" smtClean="0">
                <a:solidFill>
                  <a:srgbClr val="FF0000"/>
                </a:solidFill>
              </a:rPr>
              <a:t>空闲</a:t>
            </a:r>
            <a:r>
              <a:rPr lang="zh-CN" altLang="en-US" sz="2000" dirty="0" smtClean="0">
                <a:solidFill>
                  <a:srgbClr val="FF0000"/>
                </a:solidFill>
              </a:rPr>
              <a:t>的</a:t>
            </a:r>
            <a:r>
              <a:rPr lang="zh-CN" altLang="zh-CN" sz="2000" dirty="0" smtClean="0">
                <a:solidFill>
                  <a:srgbClr val="FF0000"/>
                </a:solidFill>
              </a:rPr>
              <a:t>百分比</a:t>
            </a:r>
            <a:endParaRPr lang="zh-CN" altLang="en-US" sz="2000" dirty="0" smtClean="0">
              <a:solidFill>
                <a:srgbClr val="FF0000"/>
              </a:solidFill>
            </a:endParaRPr>
          </a:p>
          <a:p>
            <a:pPr lvl="1"/>
            <a:r>
              <a:rPr lang="en-US" altLang="zh-CN" sz="2000" dirty="0" smtClean="0"/>
              <a:t>%</a:t>
            </a:r>
            <a:r>
              <a:rPr lang="en-US" altLang="zh-CN" sz="2000" dirty="0" err="1" smtClean="0"/>
              <a:t>wa</a:t>
            </a:r>
            <a:r>
              <a:rPr lang="en-US" altLang="zh-CN" sz="2000" dirty="0" smtClean="0"/>
              <a:t>(</a:t>
            </a:r>
            <a:r>
              <a:rPr lang="en-US" altLang="zh-CN" sz="2000" dirty="0" err="1" smtClean="0"/>
              <a:t>iowait</a:t>
            </a:r>
            <a:r>
              <a:rPr lang="en-US" altLang="zh-CN" sz="2000" dirty="0" smtClean="0"/>
              <a:t>)</a:t>
            </a:r>
            <a:r>
              <a:rPr lang="zh-CN" altLang="en-US" sz="2000" dirty="0" smtClean="0"/>
              <a:t>：</a:t>
            </a:r>
            <a:r>
              <a:rPr lang="zh-CN" altLang="zh-CN" sz="2000" dirty="0" smtClean="0"/>
              <a:t>等待</a:t>
            </a:r>
            <a:r>
              <a:rPr lang="zh-CN" altLang="en-US" sz="2000" dirty="0" smtClean="0"/>
              <a:t>系统</a:t>
            </a:r>
            <a:r>
              <a:rPr lang="en-US" altLang="zh-CN" sz="2000" dirty="0" smtClean="0"/>
              <a:t>I/O</a:t>
            </a:r>
            <a:r>
              <a:rPr lang="zh-CN" altLang="zh-CN" sz="2000" dirty="0" smtClean="0"/>
              <a:t>的</a:t>
            </a:r>
            <a:r>
              <a:rPr lang="en-US" altLang="zh-CN" sz="2000" dirty="0" smtClean="0"/>
              <a:t>CPU</a:t>
            </a:r>
            <a:r>
              <a:rPr lang="zh-CN" altLang="zh-CN" sz="2000" dirty="0" smtClean="0"/>
              <a:t>时间百分比</a:t>
            </a:r>
            <a:endParaRPr lang="zh-CN" altLang="en-US" sz="2000" dirty="0" smtClean="0"/>
          </a:p>
          <a:p>
            <a:pPr lvl="1"/>
            <a:r>
              <a:rPr lang="en-US" altLang="zh-CN" sz="2000" dirty="0" smtClean="0"/>
              <a:t>%hi(hard interrupt)</a:t>
            </a:r>
            <a:r>
              <a:rPr lang="zh-CN" altLang="en-US" sz="2000" dirty="0" smtClean="0"/>
              <a:t>： </a:t>
            </a:r>
            <a:r>
              <a:rPr lang="en-US" altLang="zh-CN" sz="2000" dirty="0" smtClean="0"/>
              <a:t>CPU</a:t>
            </a:r>
            <a:r>
              <a:rPr lang="zh-CN" altLang="en-US" sz="2000" dirty="0" smtClean="0"/>
              <a:t>用于处理硬件中断的时间</a:t>
            </a:r>
            <a:r>
              <a:rPr lang="zh-CN" altLang="zh-CN" sz="2000" dirty="0" smtClean="0"/>
              <a:t>百分比</a:t>
            </a:r>
            <a:endParaRPr lang="zh-CN" altLang="en-US" sz="2000" dirty="0" smtClean="0"/>
          </a:p>
          <a:p>
            <a:pPr lvl="1"/>
            <a:r>
              <a:rPr lang="en-US" altLang="zh-CN" sz="2000" dirty="0" smtClean="0"/>
              <a:t>%</a:t>
            </a:r>
            <a:r>
              <a:rPr lang="en-US" altLang="zh-CN" sz="2000" dirty="0" err="1" smtClean="0"/>
              <a:t>si</a:t>
            </a:r>
            <a:r>
              <a:rPr lang="en-US" altLang="zh-CN" sz="2000" dirty="0" smtClean="0"/>
              <a:t>(soft interrupt)</a:t>
            </a:r>
            <a:r>
              <a:rPr lang="zh-CN" altLang="en-US" sz="2000" dirty="0" smtClean="0"/>
              <a:t>：</a:t>
            </a:r>
            <a:r>
              <a:rPr lang="en-US" altLang="zh-CN" sz="2000" dirty="0" smtClean="0"/>
              <a:t> CPU</a:t>
            </a:r>
            <a:r>
              <a:rPr lang="zh-CN" altLang="en-US" sz="2000" dirty="0" smtClean="0"/>
              <a:t>用于处理软中断的时间</a:t>
            </a:r>
            <a:r>
              <a:rPr lang="zh-CN" altLang="zh-CN" sz="2000" dirty="0" smtClean="0"/>
              <a:t>百分比</a:t>
            </a:r>
            <a:endParaRPr lang="zh-CN" altLang="en-US" sz="2000" dirty="0" smtClean="0"/>
          </a:p>
          <a:p>
            <a:pPr lvl="1"/>
            <a:r>
              <a:rPr lang="en-US" altLang="zh-CN" sz="2000" dirty="0" smtClean="0"/>
              <a:t>%</a:t>
            </a:r>
            <a:r>
              <a:rPr lang="en-US" altLang="zh-CN" sz="2000" dirty="0" err="1" smtClean="0"/>
              <a:t>st</a:t>
            </a:r>
            <a:r>
              <a:rPr lang="en-US" altLang="zh-CN" sz="2000" dirty="0" smtClean="0"/>
              <a:t>(steal)</a:t>
            </a:r>
            <a:r>
              <a:rPr lang="zh-CN" altLang="en-US" sz="2000" dirty="0" smtClean="0"/>
              <a:t>：被虚拟机偷掉的</a:t>
            </a:r>
            <a:r>
              <a:rPr lang="en-US" altLang="zh-CN" sz="2000" dirty="0" smtClean="0"/>
              <a:t>CPU</a:t>
            </a:r>
            <a:r>
              <a:rPr lang="zh-CN" altLang="en-US" sz="2000" dirty="0" smtClean="0"/>
              <a:t>时间</a:t>
            </a:r>
            <a:r>
              <a:rPr lang="zh-CN" altLang="zh-CN" sz="2000" dirty="0" smtClean="0"/>
              <a:t>百分比</a:t>
            </a:r>
            <a:r>
              <a:rPr lang="zh-CN" altLang="en-US" sz="2000" dirty="0" smtClean="0"/>
              <a:t>（仅用于运行虚拟机的情况）</a:t>
            </a:r>
            <a:endParaRPr lang="zh-CN" altLang="en-US" sz="2000"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11</a:t>
            </a:fld>
            <a:endParaRPr lang="en-US" altLang="zh-CN" dirty="0"/>
          </a:p>
        </p:txBody>
      </p:sp>
      <p:sp>
        <p:nvSpPr>
          <p:cNvPr id="7" name="TextBox 6"/>
          <p:cNvSpPr txBox="1"/>
          <p:nvPr/>
        </p:nvSpPr>
        <p:spPr>
          <a:xfrm>
            <a:off x="323528" y="1196752"/>
            <a:ext cx="8568952"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altLang="zh-CN" b="1" kern="0" dirty="0" err="1" smtClean="0">
                <a:solidFill>
                  <a:srgbClr val="FF0000"/>
                </a:solidFill>
              </a:rPr>
              <a:t>Cpu</a:t>
            </a:r>
            <a:r>
              <a:rPr lang="en-US" altLang="zh-CN" b="1" kern="0" dirty="0" smtClean="0">
                <a:solidFill>
                  <a:srgbClr val="FF0000"/>
                </a:solidFill>
              </a:rPr>
              <a:t>(s):  </a:t>
            </a:r>
            <a:r>
              <a:rPr lang="en-US" altLang="zh-CN" b="1" kern="0" dirty="0" smtClean="0">
                <a:solidFill>
                  <a:schemeClr val="accent6">
                    <a:lumMod val="75000"/>
                  </a:schemeClr>
                </a:solidFill>
              </a:rPr>
              <a:t>0.0%us,  0.0%sy,  0.0%ni,100.0%id,  0.0%wa,  0.0%hi,  0.0%si,  0.0%st</a:t>
            </a:r>
            <a:endParaRPr lang="zh-CN" altLang="en-US" dirty="0"/>
          </a:p>
        </p:txBody>
      </p:sp>
      <p:sp>
        <p:nvSpPr>
          <p:cNvPr id="8" name="TextBox 7"/>
          <p:cNvSpPr txBox="1"/>
          <p:nvPr/>
        </p:nvSpPr>
        <p:spPr>
          <a:xfrm>
            <a:off x="467544" y="5373216"/>
            <a:ext cx="8352928" cy="646331"/>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buFont typeface="Arial" pitchFamily="34" charset="0"/>
              <a:buChar char="•"/>
            </a:pPr>
            <a:r>
              <a:rPr lang="zh-CN" altLang="en-US" b="1" dirty="0" smtClean="0">
                <a:solidFill>
                  <a:srgbClr val="002060"/>
                </a:solidFill>
              </a:rPr>
              <a:t> 交互命令</a:t>
            </a:r>
            <a:r>
              <a:rPr lang="zh-CN" altLang="en-US" b="1" dirty="0" smtClean="0">
                <a:solidFill>
                  <a:srgbClr val="FF0000"/>
                </a:solidFill>
              </a:rPr>
              <a:t> </a:t>
            </a:r>
            <a:r>
              <a:rPr lang="en-US" altLang="zh-CN" b="1" dirty="0" smtClean="0">
                <a:solidFill>
                  <a:srgbClr val="FF0000"/>
                </a:solidFill>
              </a:rPr>
              <a:t>t </a:t>
            </a:r>
            <a:r>
              <a:rPr lang="zh-CN" altLang="en-US" b="1" dirty="0" smtClean="0">
                <a:solidFill>
                  <a:srgbClr val="002060"/>
                </a:solidFill>
              </a:rPr>
              <a:t>是用于是否显示进程状态统计和</a:t>
            </a:r>
            <a:r>
              <a:rPr lang="en-US" altLang="zh-CN" b="1" dirty="0" smtClean="0">
                <a:solidFill>
                  <a:srgbClr val="002060"/>
                </a:solidFill>
              </a:rPr>
              <a:t>CPU</a:t>
            </a:r>
            <a:r>
              <a:rPr lang="zh-CN" altLang="en-US" b="1" dirty="0" smtClean="0">
                <a:solidFill>
                  <a:srgbClr val="002060"/>
                </a:solidFill>
              </a:rPr>
              <a:t>使用率的乒乓切换开关</a:t>
            </a:r>
          </a:p>
          <a:p>
            <a:pPr>
              <a:buFont typeface="Arial" pitchFamily="34" charset="0"/>
              <a:buChar char="•"/>
            </a:pPr>
            <a:r>
              <a:rPr lang="zh-CN" altLang="en-US" b="1" dirty="0" smtClean="0">
                <a:solidFill>
                  <a:srgbClr val="002060"/>
                </a:solidFill>
              </a:rPr>
              <a:t> 交互命令 </a:t>
            </a:r>
            <a:r>
              <a:rPr lang="en-US" altLang="zh-CN" b="1" dirty="0" smtClean="0">
                <a:solidFill>
                  <a:srgbClr val="FF0000"/>
                </a:solidFill>
              </a:rPr>
              <a:t>1</a:t>
            </a:r>
            <a:r>
              <a:rPr lang="en-US" altLang="zh-CN" b="1" dirty="0" smtClean="0">
                <a:solidFill>
                  <a:srgbClr val="002060"/>
                </a:solidFill>
              </a:rPr>
              <a:t> </a:t>
            </a:r>
            <a:r>
              <a:rPr lang="zh-CN" altLang="en-US" b="1" dirty="0" smtClean="0">
                <a:solidFill>
                  <a:srgbClr val="002060"/>
                </a:solidFill>
              </a:rPr>
              <a:t>是用于显示所有</a:t>
            </a:r>
            <a:r>
              <a:rPr lang="en-US" altLang="zh-CN" b="1" dirty="0" smtClean="0">
                <a:solidFill>
                  <a:srgbClr val="002060"/>
                </a:solidFill>
              </a:rPr>
              <a:t>CPU</a:t>
            </a:r>
            <a:r>
              <a:rPr lang="zh-CN" altLang="en-US" b="1" dirty="0" smtClean="0">
                <a:solidFill>
                  <a:srgbClr val="002060"/>
                </a:solidFill>
              </a:rPr>
              <a:t>的平均状态还是每个</a:t>
            </a:r>
            <a:r>
              <a:rPr lang="en-US" altLang="zh-CN" b="1" dirty="0" smtClean="0">
                <a:solidFill>
                  <a:srgbClr val="002060"/>
                </a:solidFill>
              </a:rPr>
              <a:t>CPU</a:t>
            </a:r>
            <a:r>
              <a:rPr lang="zh-CN" altLang="en-US" b="1" dirty="0" smtClean="0">
                <a:solidFill>
                  <a:srgbClr val="002060"/>
                </a:solidFill>
              </a:rPr>
              <a:t>状态的乒乓切换开关</a:t>
            </a:r>
            <a:endParaRPr lang="zh-CN" altLang="en-US" b="1" dirty="0">
              <a:solidFill>
                <a:srgbClr val="002060"/>
              </a:solidFill>
            </a:endParaRPr>
          </a:p>
        </p:txBody>
      </p:sp>
    </p:spTree>
    <p:extLst>
      <p:ext uri="{BB962C8B-B14F-4D97-AF65-F5344CB8AC3E}">
        <p14:creationId xmlns:p14="http://schemas.microsoft.com/office/powerpoint/2010/main" xmlns="" val="2816262388"/>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修复</a:t>
            </a:r>
            <a:r>
              <a:rPr lang="en-US" altLang="zh-CN" dirty="0" smtClean="0"/>
              <a:t>root</a:t>
            </a:r>
            <a:r>
              <a:rPr lang="zh-CN" altLang="en-US" dirty="0" smtClean="0"/>
              <a:t>口令丢失故障</a:t>
            </a:r>
            <a:endParaRPr lang="zh-CN" altLang="en-US" dirty="0"/>
          </a:p>
        </p:txBody>
      </p:sp>
      <p:sp>
        <p:nvSpPr>
          <p:cNvPr id="3" name="内容占位符 2"/>
          <p:cNvSpPr>
            <a:spLocks noGrp="1"/>
          </p:cNvSpPr>
          <p:nvPr>
            <p:ph idx="1"/>
          </p:nvPr>
        </p:nvSpPr>
        <p:spPr/>
        <p:txBody>
          <a:bodyPr/>
          <a:lstStyle/>
          <a:p>
            <a:endParaRPr lang="zh-CN" altLang="en-US"/>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110</a:t>
            </a:fld>
            <a:endParaRPr lang="en-US" altLang="zh-CN" dirty="0"/>
          </a:p>
        </p:txBody>
      </p:sp>
      <p:pic>
        <p:nvPicPr>
          <p:cNvPr id="7" name="Picture 1"/>
          <p:cNvPicPr>
            <a:picLocks noChangeAspect="1" noChangeArrowheads="1"/>
          </p:cNvPicPr>
          <p:nvPr/>
        </p:nvPicPr>
        <p:blipFill>
          <a:blip r:embed="rId2"/>
          <a:srcRect/>
          <a:stretch>
            <a:fillRect/>
          </a:stretch>
        </p:blipFill>
        <p:spPr bwMode="auto">
          <a:xfrm>
            <a:off x="428596" y="1500174"/>
            <a:ext cx="8257282" cy="4592228"/>
          </a:xfrm>
          <a:prstGeom prst="rect">
            <a:avLst/>
          </a:prstGeom>
          <a:noFill/>
          <a:ln w="9525">
            <a:noFill/>
            <a:miter lim="800000"/>
            <a:headEnd/>
            <a:tailEnd/>
          </a:ln>
        </p:spPr>
      </p:pic>
      <p:sp>
        <p:nvSpPr>
          <p:cNvPr id="8" name="圆角矩形 7"/>
          <p:cNvSpPr/>
          <p:nvPr/>
        </p:nvSpPr>
        <p:spPr>
          <a:xfrm>
            <a:off x="2214546" y="4357694"/>
            <a:ext cx="1143008" cy="285752"/>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ES" b="1" dirty="0" smtClean="0"/>
              <a:t>rd.break</a:t>
            </a:r>
            <a:endParaRPr lang="zh-CN" altLang="en-US" dirty="0"/>
          </a:p>
        </p:txBody>
      </p:sp>
      <p:sp>
        <p:nvSpPr>
          <p:cNvPr id="9" name="圆角矩形 8"/>
          <p:cNvSpPr/>
          <p:nvPr/>
        </p:nvSpPr>
        <p:spPr>
          <a:xfrm>
            <a:off x="3214678" y="4786322"/>
            <a:ext cx="1714512" cy="500066"/>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altLang="zh-CN" dirty="0" err="1" smtClean="0"/>
              <a:t>Ctrl+x</a:t>
            </a:r>
            <a:endParaRPr lang="zh-CN" alt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修复软件包故障</a:t>
            </a:r>
            <a:endParaRPr lang="zh-CN" altLang="en-US" dirty="0"/>
          </a:p>
        </p:txBody>
      </p:sp>
      <p:sp>
        <p:nvSpPr>
          <p:cNvPr id="3" name="内容占位符 2"/>
          <p:cNvSpPr>
            <a:spLocks noGrp="1"/>
          </p:cNvSpPr>
          <p:nvPr>
            <p:ph idx="1"/>
          </p:nvPr>
        </p:nvSpPr>
        <p:spPr>
          <a:xfrm>
            <a:off x="457200" y="1340768"/>
            <a:ext cx="8229600" cy="4790157"/>
          </a:xfrm>
        </p:spPr>
        <p:txBody>
          <a:bodyPr/>
          <a:lstStyle/>
          <a:p>
            <a:r>
              <a:rPr lang="zh-CN" altLang="en-US" dirty="0" smtClean="0"/>
              <a:t>故障原因</a:t>
            </a:r>
          </a:p>
          <a:p>
            <a:pPr lvl="1"/>
            <a:r>
              <a:rPr lang="zh-CN" altLang="en-US" dirty="0" smtClean="0"/>
              <a:t>非正常关机、误删除运行中的程序文件</a:t>
            </a:r>
          </a:p>
          <a:p>
            <a:pPr lvl="1"/>
            <a:r>
              <a:rPr lang="en-US" altLang="zh-CN" dirty="0" smtClean="0"/>
              <a:t>RPM</a:t>
            </a:r>
            <a:r>
              <a:rPr lang="zh-CN" altLang="en-US" dirty="0" smtClean="0"/>
              <a:t>数据文件被误写或删除</a:t>
            </a:r>
          </a:p>
          <a:p>
            <a:r>
              <a:rPr lang="zh-CN" altLang="en-US" dirty="0" smtClean="0"/>
              <a:t>故障现象</a:t>
            </a:r>
          </a:p>
          <a:p>
            <a:pPr lvl="1"/>
            <a:r>
              <a:rPr lang="zh-CN" altLang="en-US" dirty="0" smtClean="0"/>
              <a:t>不能正常查询</a:t>
            </a:r>
            <a:r>
              <a:rPr lang="en-US" altLang="zh-CN" dirty="0" smtClean="0"/>
              <a:t>rpm</a:t>
            </a:r>
            <a:r>
              <a:rPr lang="zh-CN" altLang="en-US" dirty="0" smtClean="0"/>
              <a:t>包信息</a:t>
            </a:r>
          </a:p>
          <a:p>
            <a:pPr lvl="1"/>
            <a:r>
              <a:rPr lang="zh-CN" altLang="en-US" dirty="0" smtClean="0"/>
              <a:t>无法安装、升级或卸载软件包等</a:t>
            </a:r>
          </a:p>
          <a:p>
            <a:r>
              <a:rPr lang="zh-CN" altLang="en-US" dirty="0" smtClean="0"/>
              <a:t>解决思路</a:t>
            </a:r>
          </a:p>
          <a:p>
            <a:pPr lvl="1"/>
            <a:r>
              <a:rPr lang="zh-CN" altLang="en-US" dirty="0" smtClean="0"/>
              <a:t>重建</a:t>
            </a:r>
            <a:r>
              <a:rPr lang="en-US" altLang="zh-CN" dirty="0" smtClean="0"/>
              <a:t>RPM</a:t>
            </a:r>
            <a:r>
              <a:rPr lang="zh-CN" altLang="en-US" dirty="0" smtClean="0"/>
              <a:t>数据库</a:t>
            </a:r>
          </a:p>
          <a:p>
            <a:pPr lvl="2"/>
            <a:r>
              <a:rPr lang="zh-CN" altLang="en-US" b="1" dirty="0" smtClean="0"/>
              <a:t> </a:t>
            </a:r>
            <a:r>
              <a:rPr lang="en-US" altLang="zh-CN" b="1" dirty="0" smtClean="0">
                <a:solidFill>
                  <a:srgbClr val="FF0000"/>
                </a:solidFill>
              </a:rPr>
              <a:t>rpm  --</a:t>
            </a:r>
            <a:r>
              <a:rPr lang="en-US" altLang="zh-CN" b="1" dirty="0" err="1" smtClean="0">
                <a:solidFill>
                  <a:srgbClr val="FF0000"/>
                </a:solidFill>
              </a:rPr>
              <a:t>rebuilddb</a:t>
            </a:r>
            <a:r>
              <a:rPr lang="en-US" altLang="zh-CN" b="1" dirty="0" smtClean="0"/>
              <a:t> </a:t>
            </a:r>
            <a:r>
              <a:rPr lang="zh-CN" altLang="en-US" b="1" dirty="0" smtClean="0"/>
              <a:t>或 </a:t>
            </a:r>
            <a:r>
              <a:rPr lang="en-US" altLang="zh-CN" b="1" dirty="0" smtClean="0">
                <a:solidFill>
                  <a:srgbClr val="FF0000"/>
                </a:solidFill>
              </a:rPr>
              <a:t>rpm  --</a:t>
            </a:r>
            <a:r>
              <a:rPr lang="en-US" altLang="zh-CN" b="1" dirty="0" err="1" smtClean="0">
                <a:solidFill>
                  <a:srgbClr val="FF0000"/>
                </a:solidFill>
              </a:rPr>
              <a:t>initdb</a:t>
            </a:r>
            <a:endParaRPr lang="en-US" altLang="zh-CN" b="1" dirty="0" smtClean="0">
              <a:solidFill>
                <a:srgbClr val="FF0000"/>
              </a:solidFill>
            </a:endParaRPr>
          </a:p>
          <a:p>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111</a:t>
            </a:fld>
            <a:endParaRPr lang="en-US" altLang="zh-CN" dirty="0"/>
          </a:p>
        </p:txBody>
      </p:sp>
      <p:sp>
        <p:nvSpPr>
          <p:cNvPr id="7" name="页脚占位符 5"/>
          <p:cNvSpPr>
            <a:spLocks noGrp="1"/>
          </p:cNvSpPr>
          <p:nvPr>
            <p:ph type="ftr" sz="quarter" idx="12"/>
          </p:nvPr>
        </p:nvSpPr>
        <p:spPr>
          <a:xfrm>
            <a:off x="2411760" y="6248400"/>
            <a:ext cx="5328592" cy="457200"/>
          </a:xfrm>
        </p:spPr>
        <p:txBody>
          <a:bodyPr/>
          <a:lstStyle/>
          <a:p>
            <a:pPr algn="ctr"/>
            <a:r>
              <a:rPr lang="zh-CN" altLang="en-US" dirty="0" smtClean="0"/>
              <a:t>梁如军（</a:t>
            </a:r>
            <a:r>
              <a:rPr lang="en-US" altLang="zh-CN" dirty="0" smtClean="0"/>
              <a:t>linuxbooks@126.com</a:t>
            </a:r>
            <a:r>
              <a:rPr lang="zh-CN" altLang="en-US" dirty="0" smtClean="0"/>
              <a:t>）</a:t>
            </a:r>
            <a:endParaRPr lang="en-US" altLang="zh-CN" dirty="0" smtClean="0"/>
          </a:p>
          <a:p>
            <a:pPr algn="ctr"/>
            <a:r>
              <a:rPr lang="en-US" altLang="zh-CN" dirty="0" smtClean="0"/>
              <a:t>Creative Commons License</a:t>
            </a:r>
            <a:r>
              <a:rPr lang="zh-CN" altLang="en-US" dirty="0" smtClean="0"/>
              <a:t>（</a:t>
            </a:r>
            <a:r>
              <a:rPr lang="en-US" altLang="zh-CN" dirty="0" smtClean="0"/>
              <a:t>BY-NC-SA</a:t>
            </a:r>
            <a:r>
              <a:rPr lang="zh-CN" altLang="en-US" dirty="0" smtClean="0"/>
              <a:t>）</a:t>
            </a:r>
            <a:endParaRPr lang="en-US" altLang="zh-CN" dirty="0"/>
          </a:p>
        </p:txBody>
      </p:sp>
    </p:spTree>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排查网络配置故障</a:t>
            </a:r>
            <a:endParaRPr lang="zh-CN" altLang="en-US" dirty="0"/>
          </a:p>
        </p:txBody>
      </p:sp>
      <p:sp>
        <p:nvSpPr>
          <p:cNvPr id="3" name="内容占位符 2"/>
          <p:cNvSpPr>
            <a:spLocks noGrp="1"/>
          </p:cNvSpPr>
          <p:nvPr>
            <p:ph idx="1"/>
          </p:nvPr>
        </p:nvSpPr>
        <p:spPr/>
        <p:txBody>
          <a:bodyPr/>
          <a:lstStyle/>
          <a:p>
            <a:r>
              <a:rPr lang="zh-CN" altLang="en-US" dirty="0" smtClean="0"/>
              <a:t>排除非自身因素</a:t>
            </a:r>
          </a:p>
          <a:p>
            <a:r>
              <a:rPr lang="zh-CN" altLang="en-US" dirty="0" smtClean="0"/>
              <a:t>查看本机</a:t>
            </a:r>
            <a:r>
              <a:rPr lang="en-US" altLang="zh-CN" dirty="0" smtClean="0"/>
              <a:t>IP</a:t>
            </a:r>
            <a:r>
              <a:rPr lang="zh-CN" altLang="en-US" dirty="0" smtClean="0"/>
              <a:t>地址</a:t>
            </a:r>
          </a:p>
          <a:p>
            <a:r>
              <a:rPr lang="zh-CN" altLang="en-US" dirty="0" smtClean="0"/>
              <a:t>检测与网关的连接</a:t>
            </a:r>
          </a:p>
          <a:p>
            <a:r>
              <a:rPr lang="zh-CN" altLang="en-US" dirty="0" smtClean="0"/>
              <a:t>检测与互联网的连接</a:t>
            </a:r>
          </a:p>
          <a:p>
            <a:r>
              <a:rPr lang="zh-CN" altLang="en-US" dirty="0" smtClean="0"/>
              <a:t>测试域名解析</a:t>
            </a:r>
          </a:p>
          <a:p>
            <a:r>
              <a:rPr lang="zh-CN" altLang="en-US" dirty="0" smtClean="0"/>
              <a:t>测试与远程主机的连接</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112</a:t>
            </a:fld>
            <a:endParaRPr lang="en-US" altLang="zh-CN" dirty="0"/>
          </a:p>
        </p:txBody>
      </p:sp>
      <p:sp>
        <p:nvSpPr>
          <p:cNvPr id="7" name="页脚占位符 5"/>
          <p:cNvSpPr>
            <a:spLocks noGrp="1"/>
          </p:cNvSpPr>
          <p:nvPr>
            <p:ph type="ftr" sz="quarter" idx="12"/>
          </p:nvPr>
        </p:nvSpPr>
        <p:spPr>
          <a:xfrm>
            <a:off x="2411760" y="6248400"/>
            <a:ext cx="5328592" cy="457200"/>
          </a:xfrm>
        </p:spPr>
        <p:txBody>
          <a:bodyPr/>
          <a:lstStyle/>
          <a:p>
            <a:pPr algn="ctr"/>
            <a:r>
              <a:rPr lang="zh-CN" altLang="en-US" dirty="0" smtClean="0"/>
              <a:t>梁如军（</a:t>
            </a:r>
            <a:r>
              <a:rPr lang="en-US" altLang="zh-CN" dirty="0" smtClean="0"/>
              <a:t>linuxbooks@126.com</a:t>
            </a:r>
            <a:r>
              <a:rPr lang="zh-CN" altLang="en-US" dirty="0" smtClean="0"/>
              <a:t>）</a:t>
            </a:r>
            <a:endParaRPr lang="en-US" altLang="zh-CN" dirty="0" smtClean="0"/>
          </a:p>
          <a:p>
            <a:pPr algn="ctr"/>
            <a:r>
              <a:rPr lang="en-US" altLang="zh-CN" dirty="0" smtClean="0"/>
              <a:t>Creative Commons License</a:t>
            </a:r>
            <a:r>
              <a:rPr lang="zh-CN" altLang="en-US" dirty="0" smtClean="0"/>
              <a:t>（</a:t>
            </a:r>
            <a:r>
              <a:rPr lang="en-US" altLang="zh-CN" dirty="0" smtClean="0"/>
              <a:t>BY-NC-SA</a:t>
            </a:r>
            <a:r>
              <a:rPr lang="zh-CN" altLang="en-US" dirty="0" smtClean="0"/>
              <a:t>）</a:t>
            </a:r>
            <a:endParaRPr lang="en-US" altLang="zh-CN" dirty="0"/>
          </a:p>
        </p:txBody>
      </p:sp>
    </p:spTree>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1"/>
            <a:r>
              <a:rPr lang="zh-CN" altLang="zh-CN" dirty="0" smtClean="0"/>
              <a:t>本机的服务无法被访问</a:t>
            </a:r>
            <a:endParaRPr lang="zh-CN" altLang="en-US" dirty="0"/>
          </a:p>
        </p:txBody>
      </p:sp>
      <p:sp>
        <p:nvSpPr>
          <p:cNvPr id="3" name="内容占位符 2"/>
          <p:cNvSpPr>
            <a:spLocks noGrp="1"/>
          </p:cNvSpPr>
          <p:nvPr>
            <p:ph idx="1"/>
          </p:nvPr>
        </p:nvSpPr>
        <p:spPr/>
        <p:txBody>
          <a:bodyPr/>
          <a:lstStyle/>
          <a:p>
            <a:r>
              <a:rPr lang="zh-CN" altLang="en-US" sz="2800" dirty="0" smtClean="0"/>
              <a:t>首先确定服务是否已经启动</a:t>
            </a:r>
          </a:p>
          <a:p>
            <a:r>
              <a:rPr lang="zh-CN" altLang="en-US" sz="2800" dirty="0" smtClean="0"/>
              <a:t>服务的主配置文件中的访问控制配置</a:t>
            </a:r>
          </a:p>
          <a:p>
            <a:r>
              <a:rPr lang="en-US" altLang="zh-CN" sz="2800" dirty="0" err="1" smtClean="0"/>
              <a:t>xinetd</a:t>
            </a:r>
            <a:r>
              <a:rPr lang="zh-CN" altLang="en-US" sz="2800" dirty="0" smtClean="0"/>
              <a:t>的访问控制配置（若此服务以</a:t>
            </a:r>
            <a:r>
              <a:rPr lang="en-US" altLang="zh-CN" sz="2800" dirty="0" err="1" smtClean="0"/>
              <a:t>xinetd</a:t>
            </a:r>
            <a:r>
              <a:rPr lang="zh-CN" altLang="en-US" sz="2800" dirty="0" smtClean="0"/>
              <a:t>启动）</a:t>
            </a:r>
          </a:p>
          <a:p>
            <a:r>
              <a:rPr lang="en-US" altLang="zh-CN" sz="2800" dirty="0" smtClean="0"/>
              <a:t>TCP </a:t>
            </a:r>
            <a:r>
              <a:rPr lang="en-US" altLang="zh-CN" sz="2800" dirty="0" err="1" smtClean="0"/>
              <a:t>Wappers</a:t>
            </a:r>
            <a:r>
              <a:rPr lang="zh-CN" altLang="en-US" sz="2800" dirty="0" smtClean="0"/>
              <a:t>（若此服务支持</a:t>
            </a:r>
            <a:r>
              <a:rPr lang="en-US" altLang="zh-CN" sz="2800" dirty="0" smtClean="0"/>
              <a:t>TCP </a:t>
            </a:r>
            <a:r>
              <a:rPr lang="en-US" altLang="zh-CN" sz="2800" dirty="0" err="1" smtClean="0"/>
              <a:t>Wappers</a:t>
            </a:r>
            <a:r>
              <a:rPr lang="zh-CN" altLang="en-US" sz="2800" dirty="0" smtClean="0"/>
              <a:t>访问控制）</a:t>
            </a:r>
          </a:p>
          <a:p>
            <a:r>
              <a:rPr lang="en-US" altLang="zh-CN" sz="2800" dirty="0" smtClean="0"/>
              <a:t>IPTABLES</a:t>
            </a:r>
            <a:r>
              <a:rPr lang="zh-CN" altLang="en-US" sz="2800" dirty="0" smtClean="0"/>
              <a:t>防火墙规则</a:t>
            </a:r>
          </a:p>
          <a:p>
            <a:r>
              <a:rPr lang="en-US" altLang="zh-CN" sz="2800" dirty="0" smtClean="0"/>
              <a:t>PAM</a:t>
            </a:r>
            <a:r>
              <a:rPr lang="zh-CN" altLang="en-US" sz="2800" dirty="0" smtClean="0"/>
              <a:t>配置（与系统账户相关的服务，如</a:t>
            </a:r>
            <a:r>
              <a:rPr lang="en-US" altLang="zh-CN" sz="2800" dirty="0" smtClean="0"/>
              <a:t>SSH</a:t>
            </a:r>
            <a:r>
              <a:rPr lang="zh-CN" altLang="en-US" sz="2800" dirty="0" smtClean="0"/>
              <a:t>服务、基于本地用户的</a:t>
            </a:r>
            <a:r>
              <a:rPr lang="en-US" altLang="zh-CN" sz="2800" dirty="0" smtClean="0"/>
              <a:t>FTP</a:t>
            </a:r>
            <a:r>
              <a:rPr lang="zh-CN" altLang="en-US" sz="2800" dirty="0" smtClean="0"/>
              <a:t>服务等）</a:t>
            </a:r>
          </a:p>
          <a:p>
            <a:r>
              <a:rPr lang="en-US" altLang="zh-CN" sz="2800" dirty="0" smtClean="0"/>
              <a:t>SELINUX</a:t>
            </a:r>
            <a:r>
              <a:rPr lang="zh-CN" altLang="en-US" sz="2800" dirty="0" smtClean="0"/>
              <a:t>配置（若系统启用了</a:t>
            </a:r>
            <a:r>
              <a:rPr lang="en-US" altLang="zh-CN" sz="2800" dirty="0" smtClean="0"/>
              <a:t>SELINUX</a:t>
            </a:r>
            <a:r>
              <a:rPr lang="zh-CN" altLang="en-US" sz="2800" dirty="0" smtClean="0"/>
              <a:t>）</a:t>
            </a:r>
            <a:endParaRPr lang="zh-CN" altLang="en-US" sz="2800"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113</a:t>
            </a:fld>
            <a:endParaRPr lang="en-US" altLang="zh-CN" dirty="0"/>
          </a:p>
        </p:txBody>
      </p:sp>
      <p:sp>
        <p:nvSpPr>
          <p:cNvPr id="7" name="页脚占位符 5"/>
          <p:cNvSpPr>
            <a:spLocks noGrp="1"/>
          </p:cNvSpPr>
          <p:nvPr>
            <p:ph type="ftr" sz="quarter" idx="12"/>
          </p:nvPr>
        </p:nvSpPr>
        <p:spPr>
          <a:xfrm>
            <a:off x="2411760" y="6248400"/>
            <a:ext cx="5328592" cy="457200"/>
          </a:xfrm>
        </p:spPr>
        <p:txBody>
          <a:bodyPr/>
          <a:lstStyle/>
          <a:p>
            <a:pPr algn="ctr"/>
            <a:r>
              <a:rPr lang="zh-CN" altLang="en-US" dirty="0" smtClean="0"/>
              <a:t>梁如军（</a:t>
            </a:r>
            <a:r>
              <a:rPr lang="en-US" altLang="zh-CN" dirty="0" smtClean="0"/>
              <a:t>linuxbooks@126.com</a:t>
            </a:r>
            <a:r>
              <a:rPr lang="zh-CN" altLang="en-US" dirty="0" smtClean="0"/>
              <a:t>）</a:t>
            </a:r>
            <a:endParaRPr lang="en-US" altLang="zh-CN" dirty="0" smtClean="0"/>
          </a:p>
          <a:p>
            <a:pPr algn="ctr"/>
            <a:r>
              <a:rPr lang="en-US" altLang="zh-CN" dirty="0" smtClean="0"/>
              <a:t>Creative Commons License</a:t>
            </a:r>
            <a:r>
              <a:rPr lang="zh-CN" altLang="en-US" dirty="0" smtClean="0"/>
              <a:t>（</a:t>
            </a:r>
            <a:r>
              <a:rPr lang="en-US" altLang="zh-CN" dirty="0" smtClean="0"/>
              <a:t>BY-NC-SA</a:t>
            </a:r>
            <a:r>
              <a:rPr lang="zh-CN" altLang="en-US" dirty="0" smtClean="0"/>
              <a:t>）</a:t>
            </a:r>
            <a:endParaRPr lang="en-US" altLang="zh-CN" dirty="0"/>
          </a:p>
        </p:txBody>
      </p:sp>
    </p:spTree>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本章思考题</a:t>
            </a:r>
            <a:endParaRPr lang="zh-CN" altLang="en-US" dirty="0"/>
          </a:p>
        </p:txBody>
      </p:sp>
      <p:sp>
        <p:nvSpPr>
          <p:cNvPr id="3" name="内容占位符 2"/>
          <p:cNvSpPr>
            <a:spLocks noGrp="1"/>
          </p:cNvSpPr>
          <p:nvPr>
            <p:ph idx="1"/>
          </p:nvPr>
        </p:nvSpPr>
        <p:spPr/>
        <p:txBody>
          <a:bodyPr/>
          <a:lstStyle/>
          <a:p>
            <a:r>
              <a:rPr lang="zh-CN" altLang="zh-CN" sz="2400" dirty="0" smtClean="0"/>
              <a:t>常用</a:t>
            </a:r>
            <a:r>
              <a:rPr lang="zh-CN" altLang="zh-CN" sz="2400" dirty="0"/>
              <a:t>的系统监视工具有哪些？如何判断系统性能的优劣？</a:t>
            </a:r>
          </a:p>
          <a:p>
            <a:r>
              <a:rPr lang="zh-CN" altLang="zh-CN" sz="2400" dirty="0" smtClean="0"/>
              <a:t>使用</a:t>
            </a:r>
            <a:r>
              <a:rPr lang="zh-CN" altLang="zh-CN" sz="2400" dirty="0"/>
              <a:t>系统监视工具如何判断</a:t>
            </a:r>
            <a:r>
              <a:rPr lang="en-US" altLang="zh-CN" sz="2400" dirty="0"/>
              <a:t>CPU</a:t>
            </a:r>
            <a:r>
              <a:rPr lang="zh-CN" altLang="zh-CN" sz="2400" dirty="0"/>
              <a:t>、内存和磁盘</a:t>
            </a:r>
            <a:r>
              <a:rPr lang="en-US" altLang="zh-CN" sz="2400" dirty="0"/>
              <a:t>I/O</a:t>
            </a:r>
            <a:r>
              <a:rPr lang="zh-CN" altLang="zh-CN" sz="2400" dirty="0"/>
              <a:t>的瓶颈？</a:t>
            </a:r>
          </a:p>
          <a:p>
            <a:r>
              <a:rPr lang="zh-CN" altLang="zh-CN" sz="2400" dirty="0" smtClean="0"/>
              <a:t>内核</a:t>
            </a:r>
            <a:r>
              <a:rPr lang="zh-CN" altLang="zh-CN" sz="2400" dirty="0"/>
              <a:t>的功能？内核的主要组件？什么是内核模块？</a:t>
            </a:r>
          </a:p>
          <a:p>
            <a:r>
              <a:rPr lang="zh-CN" altLang="zh-CN" sz="2400" dirty="0" smtClean="0"/>
              <a:t>如何</a:t>
            </a:r>
            <a:r>
              <a:rPr lang="zh-CN" altLang="zh-CN" sz="2400" dirty="0"/>
              <a:t>显示系统装载的内核模块、显示指定模块的信息、动态装载</a:t>
            </a:r>
            <a:r>
              <a:rPr lang="en-US" altLang="zh-CN" sz="2400" dirty="0"/>
              <a:t>/</a:t>
            </a:r>
            <a:r>
              <a:rPr lang="zh-CN" altLang="zh-CN" sz="2400" dirty="0"/>
              <a:t>卸载内核模块？</a:t>
            </a:r>
          </a:p>
          <a:p>
            <a:r>
              <a:rPr lang="zh-CN" altLang="zh-CN" sz="2400" dirty="0" smtClean="0"/>
              <a:t>如何</a:t>
            </a:r>
            <a:r>
              <a:rPr lang="zh-CN" altLang="zh-CN" sz="2400" dirty="0"/>
              <a:t>修改内核参数？</a:t>
            </a:r>
            <a:r>
              <a:rPr lang="en-US" altLang="zh-CN" sz="2400" dirty="0" err="1"/>
              <a:t>sysctl</a:t>
            </a:r>
            <a:r>
              <a:rPr lang="zh-CN" altLang="zh-CN" sz="2400" dirty="0"/>
              <a:t>的功能？</a:t>
            </a:r>
          </a:p>
          <a:p>
            <a:r>
              <a:rPr lang="zh-CN" altLang="zh-CN" sz="2400" dirty="0" smtClean="0"/>
              <a:t>简述</a:t>
            </a:r>
            <a:r>
              <a:rPr lang="en-US" altLang="zh-CN" sz="2400" dirty="0"/>
              <a:t>Linux</a:t>
            </a:r>
            <a:r>
              <a:rPr lang="zh-CN" altLang="zh-CN" sz="2400" dirty="0"/>
              <a:t>的启动过程。比较</a:t>
            </a:r>
            <a:r>
              <a:rPr lang="en-US" altLang="zh-CN" sz="2400" dirty="0" err="1"/>
              <a:t>Systemd</a:t>
            </a:r>
            <a:r>
              <a:rPr lang="zh-CN" altLang="zh-CN" sz="2400" dirty="0"/>
              <a:t>的目标与</a:t>
            </a:r>
            <a:r>
              <a:rPr lang="en-US" altLang="zh-CN" sz="2400" dirty="0" err="1"/>
              <a:t>SysVinit</a:t>
            </a:r>
            <a:r>
              <a:rPr lang="zh-CN" altLang="zh-CN" sz="2400" dirty="0"/>
              <a:t>的运行级别</a:t>
            </a:r>
            <a:r>
              <a:rPr lang="zh-CN" altLang="zh-CN" sz="2400" dirty="0" smtClean="0"/>
              <a:t>。</a:t>
            </a:r>
            <a:endParaRPr lang="zh-CN" altLang="zh-CN" sz="2400"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114</a:t>
            </a:fld>
            <a:endParaRPr lang="en-US" altLang="zh-CN" dirty="0"/>
          </a:p>
        </p:txBody>
      </p:sp>
    </p:spTree>
    <p:extLst>
      <p:ext uri="{BB962C8B-B14F-4D97-AF65-F5344CB8AC3E}">
        <p14:creationId xmlns:p14="http://schemas.microsoft.com/office/powerpoint/2010/main" xmlns="" val="3114973319"/>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本章思考题（续</a:t>
            </a:r>
            <a:r>
              <a:rPr lang="en-US" altLang="zh-CN" dirty="0" smtClean="0"/>
              <a:t>2</a:t>
            </a:r>
            <a:r>
              <a:rPr lang="zh-CN" altLang="en-US" dirty="0" smtClean="0"/>
              <a:t>）</a:t>
            </a:r>
            <a:endParaRPr lang="zh-CN" altLang="en-US" dirty="0"/>
          </a:p>
        </p:txBody>
      </p:sp>
      <p:sp>
        <p:nvSpPr>
          <p:cNvPr id="3" name="内容占位符 2"/>
          <p:cNvSpPr>
            <a:spLocks noGrp="1"/>
          </p:cNvSpPr>
          <p:nvPr>
            <p:ph idx="1"/>
          </p:nvPr>
        </p:nvSpPr>
        <p:spPr/>
        <p:txBody>
          <a:bodyPr/>
          <a:lstStyle/>
          <a:p>
            <a:r>
              <a:rPr lang="zh-CN" altLang="en-US" sz="2400" dirty="0" smtClean="0"/>
              <a:t>什么是备份？简述三种备份策略的不同。常用的备份工具有哪些？</a:t>
            </a:r>
          </a:p>
          <a:p>
            <a:r>
              <a:rPr lang="zh-CN" altLang="en-US" sz="2400" dirty="0" smtClean="0"/>
              <a:t>简述</a:t>
            </a:r>
            <a:r>
              <a:rPr lang="en-US" altLang="zh-CN" sz="2400" dirty="0" err="1" smtClean="0"/>
              <a:t>Inotify</a:t>
            </a:r>
            <a:r>
              <a:rPr lang="zh-CN" altLang="en-US" sz="2400" dirty="0" smtClean="0"/>
              <a:t>机制的作用？如何利用</a:t>
            </a:r>
            <a:r>
              <a:rPr lang="en-US" altLang="zh-CN" sz="2400" dirty="0" err="1" smtClean="0"/>
              <a:t>Inotify</a:t>
            </a:r>
            <a:r>
              <a:rPr lang="zh-CN" altLang="en-US" sz="2400" dirty="0" smtClean="0"/>
              <a:t>机制实现实时同步？</a:t>
            </a:r>
          </a:p>
          <a:p>
            <a:r>
              <a:rPr lang="zh-CN" altLang="zh-CN" sz="2400" dirty="0"/>
              <a:t>什么是</a:t>
            </a:r>
            <a:r>
              <a:rPr lang="en-US" altLang="zh-CN" sz="2400" dirty="0"/>
              <a:t>GRUB</a:t>
            </a:r>
            <a:r>
              <a:rPr lang="zh-CN" altLang="zh-CN" sz="2400" dirty="0"/>
              <a:t>？其功能如何？</a:t>
            </a:r>
            <a:r>
              <a:rPr lang="en-US" altLang="zh-CN" sz="2400" dirty="0"/>
              <a:t>GRUB</a:t>
            </a:r>
            <a:r>
              <a:rPr lang="zh-CN" altLang="zh-CN" sz="2400" dirty="0"/>
              <a:t>有哪几种操作界面？</a:t>
            </a:r>
          </a:p>
          <a:p>
            <a:r>
              <a:rPr lang="zh-CN" altLang="en-US" sz="2400" dirty="0" smtClean="0"/>
              <a:t>简述系统故障排查的方法和步骤。</a:t>
            </a:r>
          </a:p>
          <a:p>
            <a:r>
              <a:rPr lang="zh-CN" altLang="zh-CN" sz="2400" dirty="0"/>
              <a:t>如何进入</a:t>
            </a:r>
            <a:r>
              <a:rPr lang="es-ES" altLang="zh-CN" sz="2400" dirty="0"/>
              <a:t>rescue.target</a:t>
            </a:r>
            <a:r>
              <a:rPr lang="zh-CN" altLang="zh-CN" sz="2400" dirty="0"/>
              <a:t>和</a:t>
            </a:r>
            <a:r>
              <a:rPr lang="es-ES" altLang="zh-CN" sz="2400" dirty="0"/>
              <a:t>emergency.target</a:t>
            </a:r>
            <a:r>
              <a:rPr lang="zh-CN" altLang="zh-CN" sz="2400" dirty="0"/>
              <a:t>？能实施哪些故障修复？</a:t>
            </a:r>
          </a:p>
          <a:p>
            <a:r>
              <a:rPr lang="zh-CN" altLang="zh-CN" sz="2400" dirty="0"/>
              <a:t>如何进入</a:t>
            </a:r>
            <a:r>
              <a:rPr lang="en-US" altLang="zh-CN" sz="2400" dirty="0" err="1"/>
              <a:t>initramfs</a:t>
            </a:r>
            <a:r>
              <a:rPr lang="en-US" altLang="zh-CN" sz="2400" dirty="0"/>
              <a:t> </a:t>
            </a:r>
            <a:r>
              <a:rPr lang="zh-CN" altLang="zh-CN" sz="2400" dirty="0"/>
              <a:t>调试</a:t>
            </a:r>
            <a:r>
              <a:rPr lang="en-US" altLang="zh-CN" sz="2400" dirty="0"/>
              <a:t> shell</a:t>
            </a:r>
            <a:r>
              <a:rPr lang="zh-CN" altLang="zh-CN" sz="2400" dirty="0"/>
              <a:t>？能实施哪些故障修复？</a:t>
            </a:r>
            <a:endParaRPr lang="zh-CN" altLang="en-US" sz="2400" dirty="0"/>
          </a:p>
          <a:p>
            <a:r>
              <a:rPr lang="zh-CN" altLang="en-US" sz="2400" dirty="0" smtClean="0"/>
              <a:t>什么是系统援救环境？如何进入？能实施哪些故障修复？</a:t>
            </a:r>
            <a:endParaRPr lang="en-US" altLang="zh-CN" sz="2400" dirty="0" smtClean="0"/>
          </a:p>
          <a:p>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115</a:t>
            </a:fld>
            <a:endParaRPr lang="en-US" altLang="zh-CN"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本章实验</a:t>
            </a:r>
            <a:endParaRPr lang="zh-CN" altLang="en-US" dirty="0"/>
          </a:p>
        </p:txBody>
      </p:sp>
      <p:sp>
        <p:nvSpPr>
          <p:cNvPr id="3" name="内容占位符 2"/>
          <p:cNvSpPr>
            <a:spLocks noGrp="1"/>
          </p:cNvSpPr>
          <p:nvPr>
            <p:ph idx="1"/>
          </p:nvPr>
        </p:nvSpPr>
        <p:spPr/>
        <p:txBody>
          <a:bodyPr/>
          <a:lstStyle/>
          <a:p>
            <a:r>
              <a:rPr lang="zh-CN" altLang="zh-CN" sz="2400" dirty="0" smtClean="0"/>
              <a:t>学会</a:t>
            </a:r>
            <a:r>
              <a:rPr lang="zh-CN" altLang="zh-CN" sz="2400" dirty="0"/>
              <a:t>使用</a:t>
            </a:r>
            <a:r>
              <a:rPr lang="en-US" altLang="zh-CN" sz="2400" dirty="0"/>
              <a:t>top</a:t>
            </a:r>
            <a:r>
              <a:rPr lang="zh-CN" altLang="zh-CN" sz="2400" dirty="0"/>
              <a:t>、</a:t>
            </a:r>
            <a:r>
              <a:rPr lang="en-US" altLang="zh-CN" sz="2400" dirty="0" err="1"/>
              <a:t>mpstat</a:t>
            </a:r>
            <a:r>
              <a:rPr lang="zh-CN" altLang="zh-CN" sz="2400" dirty="0"/>
              <a:t>、</a:t>
            </a:r>
            <a:r>
              <a:rPr lang="en-US" altLang="zh-CN" sz="2400" dirty="0" err="1"/>
              <a:t>vmstst</a:t>
            </a:r>
            <a:r>
              <a:rPr lang="zh-CN" altLang="zh-CN" sz="2400" dirty="0"/>
              <a:t>、</a:t>
            </a:r>
            <a:r>
              <a:rPr lang="en-US" altLang="zh-CN" sz="2400" dirty="0" err="1"/>
              <a:t>iostat</a:t>
            </a:r>
            <a:r>
              <a:rPr lang="zh-CN" altLang="zh-CN" sz="2400" dirty="0"/>
              <a:t>工具分析系统性能。</a:t>
            </a:r>
          </a:p>
          <a:p>
            <a:r>
              <a:rPr lang="zh-CN" altLang="zh-CN" sz="2400" dirty="0" smtClean="0"/>
              <a:t>学会</a:t>
            </a:r>
            <a:r>
              <a:rPr lang="zh-CN" altLang="zh-CN" sz="2400" dirty="0"/>
              <a:t>设置内核支持的最大文件句柄数并开启包转发功能。</a:t>
            </a:r>
          </a:p>
          <a:p>
            <a:r>
              <a:rPr lang="zh-CN" altLang="zh-CN" sz="2400" dirty="0" smtClean="0"/>
              <a:t>学会</a:t>
            </a:r>
            <a:r>
              <a:rPr lang="zh-CN" altLang="zh-CN" sz="2400" dirty="0"/>
              <a:t>显示和管理</a:t>
            </a:r>
            <a:r>
              <a:rPr lang="en-US" altLang="zh-CN" sz="2400" dirty="0" err="1"/>
              <a:t>systemd</a:t>
            </a:r>
            <a:r>
              <a:rPr lang="zh-CN" altLang="zh-CN" sz="2400" dirty="0"/>
              <a:t>的目标。</a:t>
            </a:r>
          </a:p>
          <a:p>
            <a:r>
              <a:rPr lang="zh-CN" altLang="zh-CN" sz="2400" dirty="0" smtClean="0"/>
              <a:t>学会</a:t>
            </a:r>
            <a:r>
              <a:rPr lang="zh-CN" altLang="zh-CN" sz="2400" dirty="0"/>
              <a:t>使用</a:t>
            </a:r>
            <a:r>
              <a:rPr lang="en-US" altLang="zh-CN" sz="2400" dirty="0" err="1"/>
              <a:t>rsnapshot</a:t>
            </a:r>
            <a:r>
              <a:rPr lang="zh-CN" altLang="zh-CN" sz="2400" dirty="0"/>
              <a:t>实现备份，学会使用</a:t>
            </a:r>
            <a:r>
              <a:rPr lang="en-US" altLang="zh-CN" sz="2400" dirty="0" err="1"/>
              <a:t>lsyncd</a:t>
            </a:r>
            <a:r>
              <a:rPr lang="zh-CN" altLang="zh-CN" sz="2400" dirty="0"/>
              <a:t>实现实时同步</a:t>
            </a:r>
            <a:r>
              <a:rPr lang="zh-CN" altLang="zh-CN" sz="2400" dirty="0" smtClean="0"/>
              <a:t>。</a:t>
            </a:r>
            <a:endParaRPr lang="zh-CN" altLang="zh-CN" sz="2400" dirty="0"/>
          </a:p>
          <a:p>
            <a:r>
              <a:rPr lang="zh-CN" altLang="zh-CN" sz="2400" dirty="0" smtClean="0"/>
              <a:t>学会</a:t>
            </a:r>
            <a:r>
              <a:rPr lang="zh-CN" altLang="zh-CN" sz="2400" dirty="0"/>
              <a:t>使用</a:t>
            </a:r>
            <a:r>
              <a:rPr lang="en-US" altLang="zh-CN" sz="2400" dirty="0"/>
              <a:t>GRUB</a:t>
            </a:r>
            <a:r>
              <a:rPr lang="zh-CN" altLang="zh-CN" sz="2400" dirty="0"/>
              <a:t>的操作界面，设置</a:t>
            </a:r>
            <a:r>
              <a:rPr lang="en-US" altLang="zh-CN" sz="2400" dirty="0"/>
              <a:t>GRUB</a:t>
            </a:r>
            <a:r>
              <a:rPr lang="zh-CN" altLang="zh-CN" sz="2400" dirty="0"/>
              <a:t>口令保护。</a:t>
            </a:r>
          </a:p>
          <a:p>
            <a:r>
              <a:rPr lang="zh-CN" altLang="zh-CN" sz="2400" dirty="0" smtClean="0"/>
              <a:t>学会</a:t>
            </a:r>
            <a:r>
              <a:rPr lang="zh-CN" altLang="zh-CN" sz="2400" dirty="0"/>
              <a:t>进入</a:t>
            </a:r>
            <a:r>
              <a:rPr lang="en-US" altLang="zh-CN" sz="2400" dirty="0" err="1"/>
              <a:t>initramfs</a:t>
            </a:r>
            <a:r>
              <a:rPr lang="en-US" altLang="zh-CN" sz="2400" dirty="0"/>
              <a:t> </a:t>
            </a:r>
            <a:r>
              <a:rPr lang="zh-CN" altLang="zh-CN" sz="2400" dirty="0"/>
              <a:t>调试</a:t>
            </a:r>
            <a:r>
              <a:rPr lang="en-US" altLang="zh-CN" sz="2400" dirty="0"/>
              <a:t> shell</a:t>
            </a:r>
            <a:r>
              <a:rPr lang="zh-CN" altLang="zh-CN" sz="2400" dirty="0"/>
              <a:t>并重新设置</a:t>
            </a:r>
            <a:r>
              <a:rPr lang="en-US" altLang="zh-CN" sz="2400" dirty="0"/>
              <a:t>root</a:t>
            </a:r>
            <a:r>
              <a:rPr lang="zh-CN" altLang="zh-CN" sz="2400" dirty="0"/>
              <a:t>口令。</a:t>
            </a:r>
          </a:p>
          <a:p>
            <a:endParaRPr lang="zh-CN" altLang="en-US" sz="2400"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116</a:t>
            </a:fld>
            <a:endParaRPr lang="en-US" altLang="zh-CN"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a:xfrm>
            <a:off x="323850" y="260350"/>
            <a:ext cx="8229600" cy="1139825"/>
          </a:xfrm>
        </p:spPr>
        <p:txBody>
          <a:bodyPr/>
          <a:lstStyle/>
          <a:p>
            <a:r>
              <a:rPr lang="zh-CN" altLang="en-US" dirty="0" smtClean="0"/>
              <a:t>进一步学习</a:t>
            </a:r>
            <a:endParaRPr lang="zh-CN" altLang="en-US" dirty="0"/>
          </a:p>
        </p:txBody>
      </p:sp>
      <p:sp>
        <p:nvSpPr>
          <p:cNvPr id="107523" name="Rectangle 3"/>
          <p:cNvSpPr>
            <a:spLocks noGrp="1" noChangeArrowheads="1"/>
          </p:cNvSpPr>
          <p:nvPr>
            <p:ph type="body" idx="1"/>
          </p:nvPr>
        </p:nvSpPr>
        <p:spPr>
          <a:xfrm>
            <a:off x="457200" y="1772816"/>
            <a:ext cx="8229600" cy="4358109"/>
          </a:xfrm>
        </p:spPr>
        <p:txBody>
          <a:bodyPr/>
          <a:lstStyle/>
          <a:p>
            <a:r>
              <a:rPr lang="zh-CN" altLang="zh-CN" sz="2400" dirty="0" smtClean="0"/>
              <a:t>添加</a:t>
            </a:r>
            <a:r>
              <a:rPr lang="zh-CN" altLang="zh-CN" sz="2400" dirty="0"/>
              <a:t>自己的</a:t>
            </a:r>
            <a:r>
              <a:rPr lang="en-US" altLang="zh-CN" sz="2400" dirty="0" err="1"/>
              <a:t>usb</a:t>
            </a:r>
            <a:r>
              <a:rPr lang="zh-CN" altLang="zh-CN" sz="2400" dirty="0"/>
              <a:t>驱动，使用</a:t>
            </a:r>
            <a:r>
              <a:rPr lang="en-US" altLang="zh-CN" sz="2400" dirty="0" err="1"/>
              <a:t>dracut</a:t>
            </a:r>
            <a:r>
              <a:rPr lang="zh-CN" altLang="zh-CN" sz="2400" dirty="0"/>
              <a:t>命令重新生成</a:t>
            </a:r>
            <a:r>
              <a:rPr lang="en-US" altLang="zh-CN" sz="2400" dirty="0" err="1"/>
              <a:t>initramfs</a:t>
            </a:r>
            <a:r>
              <a:rPr lang="zh-CN" altLang="zh-CN" sz="2400" dirty="0"/>
              <a:t>文件。</a:t>
            </a:r>
          </a:p>
          <a:p>
            <a:r>
              <a:rPr lang="zh-CN" altLang="zh-CN" sz="2400" dirty="0" smtClean="0"/>
              <a:t>学习</a:t>
            </a:r>
            <a:r>
              <a:rPr lang="zh-CN" altLang="zh-CN" sz="2400" dirty="0"/>
              <a:t>类</a:t>
            </a:r>
            <a:r>
              <a:rPr lang="en-US" altLang="zh-CN" sz="2400" dirty="0"/>
              <a:t>top</a:t>
            </a:r>
            <a:r>
              <a:rPr lang="zh-CN" altLang="zh-CN" sz="2400" dirty="0"/>
              <a:t>在线监控命令（</a:t>
            </a:r>
            <a:r>
              <a:rPr lang="en-US" altLang="zh-CN" sz="2400" dirty="0" err="1"/>
              <a:t>htop</a:t>
            </a:r>
            <a:r>
              <a:rPr lang="zh-CN" altLang="zh-CN" sz="2400" dirty="0"/>
              <a:t>、</a:t>
            </a:r>
            <a:r>
              <a:rPr lang="en-US" altLang="zh-CN" sz="2400" dirty="0" err="1"/>
              <a:t>ftop</a:t>
            </a:r>
            <a:r>
              <a:rPr lang="zh-CN" altLang="zh-CN" sz="2400" dirty="0"/>
              <a:t>、</a:t>
            </a:r>
            <a:r>
              <a:rPr lang="en-US" altLang="zh-CN" sz="2400" dirty="0" err="1"/>
              <a:t>iftop</a:t>
            </a:r>
            <a:r>
              <a:rPr lang="zh-CN" altLang="zh-CN" sz="2400" dirty="0"/>
              <a:t>、</a:t>
            </a:r>
            <a:r>
              <a:rPr lang="en-US" altLang="zh-CN" sz="2400" dirty="0" err="1"/>
              <a:t>iotop</a:t>
            </a:r>
            <a:r>
              <a:rPr lang="zh-CN" altLang="zh-CN" sz="2400" dirty="0"/>
              <a:t>、</a:t>
            </a:r>
            <a:r>
              <a:rPr lang="en-US" altLang="zh-CN" sz="2400" dirty="0" err="1"/>
              <a:t>nettop</a:t>
            </a:r>
            <a:r>
              <a:rPr lang="zh-CN" altLang="zh-CN" sz="2400" dirty="0"/>
              <a:t>等）的使用。</a:t>
            </a:r>
          </a:p>
          <a:p>
            <a:r>
              <a:rPr lang="zh-CN" altLang="zh-CN" sz="2400" dirty="0" smtClean="0"/>
              <a:t>学习</a:t>
            </a:r>
            <a:r>
              <a:rPr lang="en-US" altLang="zh-CN" sz="2400" dirty="0" err="1"/>
              <a:t>sar</a:t>
            </a:r>
            <a:r>
              <a:rPr lang="zh-CN" altLang="zh-CN" sz="2400" dirty="0"/>
              <a:t>的运行机理及其命令的使用。</a:t>
            </a:r>
          </a:p>
          <a:p>
            <a:r>
              <a:rPr lang="zh-CN" altLang="zh-CN" sz="2400" dirty="0" smtClean="0"/>
              <a:t>学习</a:t>
            </a:r>
            <a:r>
              <a:rPr lang="zh-CN" altLang="zh-CN" sz="2400" dirty="0"/>
              <a:t>单机监视工具</a:t>
            </a:r>
            <a:r>
              <a:rPr lang="en-US" altLang="zh-CN" sz="2400" dirty="0" err="1"/>
              <a:t>Monitorix</a:t>
            </a:r>
            <a:r>
              <a:rPr lang="zh-CN" altLang="zh-CN" sz="2400" dirty="0"/>
              <a:t>和</a:t>
            </a:r>
            <a:r>
              <a:rPr lang="en-US" altLang="zh-CN" sz="2400" dirty="0" err="1"/>
              <a:t>Monit</a:t>
            </a:r>
            <a:r>
              <a:rPr lang="zh-CN" altLang="zh-CN" sz="2400" dirty="0"/>
              <a:t>的配置和使用（</a:t>
            </a:r>
            <a:r>
              <a:rPr lang="en-US" altLang="zh-CN" sz="2400" dirty="0"/>
              <a:t>EPEL</a:t>
            </a:r>
            <a:r>
              <a:rPr lang="zh-CN" altLang="zh-CN" sz="2400" dirty="0"/>
              <a:t>仓库有提供）。</a:t>
            </a:r>
          </a:p>
          <a:p>
            <a:r>
              <a:rPr lang="zh-CN" altLang="zh-CN" sz="2400" dirty="0" smtClean="0"/>
              <a:t>学习</a:t>
            </a:r>
            <a:r>
              <a:rPr lang="zh-CN" altLang="zh-CN" sz="2400" dirty="0"/>
              <a:t>监视工具</a:t>
            </a:r>
            <a:r>
              <a:rPr lang="en-US" altLang="zh-CN" sz="2400" dirty="0"/>
              <a:t>Cacti </a:t>
            </a:r>
            <a:r>
              <a:rPr lang="zh-CN" altLang="zh-CN" sz="2400" dirty="0"/>
              <a:t>、</a:t>
            </a:r>
            <a:r>
              <a:rPr lang="en-US" altLang="zh-CN" sz="2400" dirty="0"/>
              <a:t>Nagios</a:t>
            </a:r>
            <a:r>
              <a:rPr lang="zh-CN" altLang="zh-CN" sz="2400" dirty="0"/>
              <a:t>和</a:t>
            </a:r>
            <a:r>
              <a:rPr lang="en-US" altLang="zh-CN" sz="2400" dirty="0" err="1"/>
              <a:t>Zabbix</a:t>
            </a:r>
            <a:r>
              <a:rPr lang="zh-CN" altLang="zh-CN" sz="2400" dirty="0"/>
              <a:t>的配置和使用（</a:t>
            </a:r>
            <a:r>
              <a:rPr lang="en-US" altLang="zh-CN" sz="2400" dirty="0"/>
              <a:t>EPEL</a:t>
            </a:r>
            <a:r>
              <a:rPr lang="zh-CN" altLang="zh-CN" sz="2400" dirty="0"/>
              <a:t>仓库有提供）。</a:t>
            </a:r>
          </a:p>
          <a:p>
            <a:pPr>
              <a:lnSpc>
                <a:spcPct val="90000"/>
              </a:lnSpc>
            </a:pPr>
            <a:endParaRPr lang="zh-CN" altLang="en-US" sz="2400" dirty="0"/>
          </a:p>
        </p:txBody>
      </p:sp>
      <p:sp>
        <p:nvSpPr>
          <p:cNvPr id="6" name="日期占位符 5"/>
          <p:cNvSpPr>
            <a:spLocks noGrp="1"/>
          </p:cNvSpPr>
          <p:nvPr>
            <p:ph type="dt" sz="half" idx="10"/>
          </p:nvPr>
        </p:nvSpPr>
        <p:spPr/>
        <p:txBody>
          <a:bodyPr/>
          <a:lstStyle/>
          <a:p>
            <a:fld id="{F17523F5-3FF5-46C6-B56E-AE35FC053B79}" type="datetime2">
              <a:rPr lang="zh-CN" altLang="en-US" smtClean="0"/>
              <a:pPr/>
              <a:t>2016年7月14日</a:t>
            </a:fld>
            <a:endParaRPr lang="en-US" altLang="zh-CN" dirty="0"/>
          </a:p>
        </p:txBody>
      </p:sp>
      <p:sp>
        <p:nvSpPr>
          <p:cNvPr id="7" name="灯片编号占位符 6"/>
          <p:cNvSpPr>
            <a:spLocks noGrp="1"/>
          </p:cNvSpPr>
          <p:nvPr>
            <p:ph type="sldNum" sz="quarter" idx="12"/>
          </p:nvPr>
        </p:nvSpPr>
        <p:spPr/>
        <p:txBody>
          <a:bodyPr/>
          <a:lstStyle/>
          <a:p>
            <a:fld id="{1D884F6B-D068-45E9-B250-41F0C46488DC}" type="slidenum">
              <a:rPr lang="en-US" altLang="zh-CN" smtClean="0"/>
              <a:pPr/>
              <a:t>117</a:t>
            </a:fld>
            <a:endParaRPr lang="en-US" altLang="zh-CN"/>
          </a:p>
        </p:txBody>
      </p:sp>
      <p:sp>
        <p:nvSpPr>
          <p:cNvPr id="8" name="页脚占位符 7"/>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smtClean="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top</a:t>
            </a:r>
            <a:r>
              <a:rPr lang="zh-CN" altLang="en-US" dirty="0" smtClean="0"/>
              <a:t>命令输出的统计信息</a:t>
            </a:r>
            <a:r>
              <a:rPr lang="en-US" altLang="zh-CN" dirty="0" smtClean="0"/>
              <a:t>(4)</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12</a:t>
            </a:fld>
            <a:endParaRPr lang="en-US" altLang="zh-CN" dirty="0"/>
          </a:p>
        </p:txBody>
      </p:sp>
      <p:sp>
        <p:nvSpPr>
          <p:cNvPr id="9" name="内容占位符 2"/>
          <p:cNvSpPr txBox="1">
            <a:spLocks/>
          </p:cNvSpPr>
          <p:nvPr/>
        </p:nvSpPr>
        <p:spPr bwMode="auto">
          <a:xfrm>
            <a:off x="395536" y="2492896"/>
            <a:ext cx="8507288" cy="72008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defRPr/>
            </a:pPr>
            <a:r>
              <a:rPr kumimoji="0" lang="en-US" altLang="zh-CN" sz="1800" b="1" i="0" u="none" strike="noStrike" kern="0" cap="none" spc="0" normalizeH="0" baseline="0" noProof="0" dirty="0" err="1" smtClean="0">
                <a:ln>
                  <a:noFill/>
                </a:ln>
                <a:solidFill>
                  <a:srgbClr val="FF0000"/>
                </a:solidFill>
                <a:effectLst/>
                <a:uLnTx/>
                <a:uFillTx/>
                <a:latin typeface="+mn-lt"/>
                <a:ea typeface="+mn-ea"/>
                <a:cs typeface="+mn-cs"/>
              </a:rPr>
              <a:t>Mem</a:t>
            </a:r>
            <a:r>
              <a:rPr kumimoji="0" lang="en-US" altLang="zh-CN" sz="1800" b="1" i="0" u="none" strike="noStrike" kern="0" cap="none" spc="0" normalizeH="0" baseline="0" noProof="0" dirty="0" smtClean="0">
                <a:ln>
                  <a:noFill/>
                </a:ln>
                <a:solidFill>
                  <a:srgbClr val="FF0000"/>
                </a:solidFill>
                <a:effectLst/>
                <a:uLnTx/>
                <a:uFillTx/>
                <a:latin typeface="+mn-lt"/>
                <a:ea typeface="+mn-ea"/>
                <a:cs typeface="+mn-cs"/>
              </a:rPr>
              <a:t>:   </a:t>
            </a:r>
            <a:r>
              <a:rPr kumimoji="0" lang="en-US" altLang="zh-CN" sz="1800" b="1" i="0" u="none" strike="noStrike" kern="0" cap="none" spc="0" normalizeH="0" baseline="0" noProof="0" dirty="0" smtClean="0">
                <a:ln>
                  <a:noFill/>
                </a:ln>
                <a:solidFill>
                  <a:schemeClr val="accent6">
                    <a:lumMod val="75000"/>
                  </a:schemeClr>
                </a:solidFill>
                <a:effectLst/>
                <a:uLnTx/>
                <a:uFillTx/>
                <a:latin typeface="+mn-lt"/>
                <a:ea typeface="+mn-ea"/>
                <a:cs typeface="+mn-cs"/>
              </a:rPr>
              <a:t>1025692k total,   121072k used,   904620k free,    </a:t>
            </a:r>
            <a:r>
              <a:rPr kumimoji="0" lang="en-US" altLang="zh-CN" sz="1800" b="1" i="0" u="none" strike="noStrike" kern="0" cap="none" spc="0" normalizeH="0" baseline="0" noProof="0" dirty="0" smtClean="0">
                <a:ln>
                  <a:noFill/>
                </a:ln>
                <a:solidFill>
                  <a:srgbClr val="7030A0"/>
                </a:solidFill>
                <a:effectLst/>
                <a:uLnTx/>
                <a:uFillTx/>
                <a:latin typeface="+mn-lt"/>
                <a:ea typeface="+mn-ea"/>
                <a:cs typeface="+mn-cs"/>
              </a:rPr>
              <a:t>13236k buffers</a:t>
            </a:r>
          </a:p>
          <a:p>
            <a:pPr marL="342900" marR="0" lvl="0" indent="-34290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defRPr/>
            </a:pPr>
            <a:r>
              <a:rPr kumimoji="0" lang="en-US" altLang="zh-CN" sz="1800" b="1" i="0" u="none" strike="noStrike" kern="0" cap="none" spc="0" normalizeH="0" baseline="0" noProof="0" dirty="0" smtClean="0">
                <a:ln>
                  <a:noFill/>
                </a:ln>
                <a:solidFill>
                  <a:srgbClr val="FF0000"/>
                </a:solidFill>
                <a:effectLst/>
                <a:uLnTx/>
                <a:uFillTx/>
                <a:latin typeface="+mn-lt"/>
                <a:ea typeface="+mn-ea"/>
                <a:cs typeface="+mn-cs"/>
              </a:rPr>
              <a:t>Swap:  </a:t>
            </a:r>
            <a:r>
              <a:rPr kumimoji="0" lang="en-US" altLang="zh-CN" sz="1800" b="1" i="0" u="none" strike="noStrike" kern="0" cap="none" spc="0" normalizeH="0" baseline="0" noProof="0" dirty="0" smtClean="0">
                <a:ln>
                  <a:noFill/>
                </a:ln>
                <a:solidFill>
                  <a:srgbClr val="002060"/>
                </a:solidFill>
                <a:effectLst/>
                <a:uLnTx/>
                <a:uFillTx/>
                <a:latin typeface="+mn-lt"/>
                <a:ea typeface="+mn-ea"/>
                <a:cs typeface="+mn-cs"/>
              </a:rPr>
              <a:t>2064376k total,            0k used,  2064376k free,    </a:t>
            </a:r>
            <a:r>
              <a:rPr kumimoji="0" lang="en-US" altLang="zh-CN" sz="1800" b="1" i="0" u="none" strike="noStrike" kern="0" cap="none" spc="0" normalizeH="0" baseline="0" noProof="0" dirty="0" smtClean="0">
                <a:ln>
                  <a:noFill/>
                </a:ln>
                <a:solidFill>
                  <a:srgbClr val="00B050"/>
                </a:solidFill>
                <a:effectLst/>
                <a:uLnTx/>
                <a:uFillTx/>
                <a:latin typeface="+mn-lt"/>
                <a:ea typeface="+mn-ea"/>
                <a:cs typeface="+mn-cs"/>
              </a:rPr>
              <a:t>59436k cached</a:t>
            </a:r>
          </a:p>
          <a:p>
            <a:pPr marL="342900" marR="0" lvl="0" indent="-34290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defRPr/>
            </a:pPr>
            <a:endParaRPr kumimoji="0" lang="zh-CN" altLang="en-US" sz="1400" b="0" i="0" u="none" strike="noStrike" kern="0" cap="none" spc="0" normalizeH="0" baseline="0" noProof="0" dirty="0">
              <a:ln>
                <a:noFill/>
              </a:ln>
              <a:solidFill>
                <a:schemeClr val="tx1"/>
              </a:solidFill>
              <a:effectLst/>
              <a:uLnTx/>
              <a:uFillTx/>
              <a:latin typeface="+mn-lt"/>
              <a:ea typeface="+mn-ea"/>
              <a:cs typeface="+mn-cs"/>
            </a:endParaRPr>
          </a:p>
        </p:txBody>
      </p:sp>
      <p:sp>
        <p:nvSpPr>
          <p:cNvPr id="12" name="内容占位符 2"/>
          <p:cNvSpPr>
            <a:spLocks noGrp="1"/>
          </p:cNvSpPr>
          <p:nvPr>
            <p:ph idx="1"/>
          </p:nvPr>
        </p:nvSpPr>
        <p:spPr>
          <a:xfrm>
            <a:off x="457200" y="1340768"/>
            <a:ext cx="5770984" cy="4790157"/>
          </a:xfrm>
        </p:spPr>
        <p:txBody>
          <a:bodyPr/>
          <a:lstStyle/>
          <a:p>
            <a:r>
              <a:rPr lang="zh-CN" altLang="en-US" dirty="0" smtClean="0">
                <a:solidFill>
                  <a:schemeClr val="accent6">
                    <a:lumMod val="75000"/>
                  </a:schemeClr>
                </a:solidFill>
              </a:rPr>
              <a:t>物理内存</a:t>
            </a:r>
            <a:endParaRPr lang="en-US" altLang="zh-CN" dirty="0" smtClean="0">
              <a:solidFill>
                <a:schemeClr val="accent6">
                  <a:lumMod val="75000"/>
                </a:schemeClr>
              </a:solidFill>
            </a:endParaRPr>
          </a:p>
          <a:p>
            <a:pPr lvl="1"/>
            <a:r>
              <a:rPr lang="zh-CN" altLang="en-US" dirty="0" smtClean="0">
                <a:solidFill>
                  <a:schemeClr val="accent6">
                    <a:lumMod val="75000"/>
                  </a:schemeClr>
                </a:solidFill>
              </a:rPr>
              <a:t>总量，使用量，空闲量</a:t>
            </a:r>
            <a:endParaRPr lang="en-US" altLang="zh-CN" dirty="0" smtClean="0">
              <a:solidFill>
                <a:schemeClr val="accent6">
                  <a:lumMod val="75000"/>
                </a:schemeClr>
              </a:solidFill>
            </a:endParaRPr>
          </a:p>
          <a:p>
            <a:pPr lvl="1"/>
            <a:endParaRPr lang="en-US" altLang="zh-CN" dirty="0" smtClean="0"/>
          </a:p>
          <a:p>
            <a:pPr lvl="1"/>
            <a:endParaRPr lang="en-US" altLang="zh-CN" dirty="0" smtClean="0"/>
          </a:p>
          <a:p>
            <a:r>
              <a:rPr lang="zh-CN" altLang="en-US" dirty="0" smtClean="0">
                <a:solidFill>
                  <a:srgbClr val="002060"/>
                </a:solidFill>
              </a:rPr>
              <a:t>交换空间</a:t>
            </a:r>
            <a:endParaRPr lang="en-US" altLang="zh-CN" dirty="0" smtClean="0">
              <a:solidFill>
                <a:srgbClr val="002060"/>
              </a:solidFill>
            </a:endParaRPr>
          </a:p>
          <a:p>
            <a:pPr lvl="1"/>
            <a:r>
              <a:rPr lang="zh-CN" altLang="en-US" dirty="0" smtClean="0">
                <a:solidFill>
                  <a:srgbClr val="002060"/>
                </a:solidFill>
              </a:rPr>
              <a:t>总量，使用量，空闲量</a:t>
            </a:r>
            <a:endParaRPr lang="zh-CN" altLang="en-US" dirty="0">
              <a:solidFill>
                <a:srgbClr val="002060"/>
              </a:solidFill>
            </a:endParaRPr>
          </a:p>
        </p:txBody>
      </p:sp>
      <p:sp>
        <p:nvSpPr>
          <p:cNvPr id="13" name="TextBox 12"/>
          <p:cNvSpPr txBox="1"/>
          <p:nvPr/>
        </p:nvSpPr>
        <p:spPr>
          <a:xfrm>
            <a:off x="6012160" y="1517883"/>
            <a:ext cx="2736304" cy="830997"/>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altLang="zh-CN" sz="2400" b="1" dirty="0" smtClean="0">
                <a:solidFill>
                  <a:srgbClr val="7030A0"/>
                </a:solidFill>
              </a:rPr>
              <a:t>Buffers </a:t>
            </a:r>
            <a:r>
              <a:rPr lang="zh-CN" altLang="en-US" sz="2400" b="1" dirty="0" smtClean="0">
                <a:solidFill>
                  <a:srgbClr val="7030A0"/>
                </a:solidFill>
              </a:rPr>
              <a:t>指的是块设备的读写缓冲区</a:t>
            </a:r>
            <a:endParaRPr lang="zh-CN" altLang="en-US" sz="2400" b="1" dirty="0">
              <a:solidFill>
                <a:srgbClr val="7030A0"/>
              </a:solidFill>
            </a:endParaRPr>
          </a:p>
        </p:txBody>
      </p:sp>
      <p:sp>
        <p:nvSpPr>
          <p:cNvPr id="15" name="TextBox 14"/>
          <p:cNvSpPr txBox="1"/>
          <p:nvPr/>
        </p:nvSpPr>
        <p:spPr>
          <a:xfrm>
            <a:off x="5868144" y="3212976"/>
            <a:ext cx="3024336" cy="830997"/>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altLang="zh-CN" sz="2400" b="1" dirty="0" smtClean="0">
                <a:solidFill>
                  <a:srgbClr val="00B050"/>
                </a:solidFill>
              </a:rPr>
              <a:t>Cached </a:t>
            </a:r>
            <a:r>
              <a:rPr lang="zh-CN" altLang="en-US" sz="2400" b="1" dirty="0" smtClean="0">
                <a:solidFill>
                  <a:srgbClr val="00B050"/>
                </a:solidFill>
              </a:rPr>
              <a:t>指的是文件系统本身的页面缓存</a:t>
            </a:r>
            <a:endParaRPr lang="zh-CN" altLang="en-US" sz="2400" b="1" dirty="0">
              <a:solidFill>
                <a:srgbClr val="00B050"/>
              </a:solidFill>
            </a:endParaRPr>
          </a:p>
        </p:txBody>
      </p:sp>
      <p:sp>
        <p:nvSpPr>
          <p:cNvPr id="16" name="圆角矩形 15"/>
          <p:cNvSpPr/>
          <p:nvPr/>
        </p:nvSpPr>
        <p:spPr>
          <a:xfrm>
            <a:off x="5868144" y="4365104"/>
            <a:ext cx="3024336" cy="1728192"/>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17" name="TextBox 16"/>
          <p:cNvSpPr txBox="1"/>
          <p:nvPr/>
        </p:nvSpPr>
        <p:spPr>
          <a:xfrm>
            <a:off x="6012160" y="4581128"/>
            <a:ext cx="2736304" cy="1323439"/>
          </a:xfrm>
          <a:prstGeom prst="rect">
            <a:avLst/>
          </a:prstGeom>
          <a:noFill/>
        </p:spPr>
        <p:txBody>
          <a:bodyPr wrap="square" rtlCol="0">
            <a:spAutoFit/>
          </a:bodyPr>
          <a:lstStyle/>
          <a:p>
            <a:r>
              <a:rPr lang="en-US" altLang="zh-CN" sz="2000" b="1" dirty="0" smtClean="0">
                <a:solidFill>
                  <a:srgbClr val="002060"/>
                </a:solidFill>
              </a:rPr>
              <a:t>buffers</a:t>
            </a:r>
            <a:r>
              <a:rPr lang="zh-CN" altLang="en-US" sz="2000" b="1" dirty="0" smtClean="0">
                <a:solidFill>
                  <a:srgbClr val="002060"/>
                </a:solidFill>
              </a:rPr>
              <a:t>和</a:t>
            </a:r>
            <a:r>
              <a:rPr lang="en-US" altLang="zh-CN" sz="2000" b="1" dirty="0" smtClean="0">
                <a:solidFill>
                  <a:srgbClr val="002060"/>
                </a:solidFill>
              </a:rPr>
              <a:t>cached</a:t>
            </a:r>
            <a:r>
              <a:rPr lang="zh-CN" altLang="en-US" sz="2000" b="1" dirty="0" smtClean="0">
                <a:solidFill>
                  <a:srgbClr val="002060"/>
                </a:solidFill>
              </a:rPr>
              <a:t>都是</a:t>
            </a:r>
            <a:r>
              <a:rPr lang="en-US" altLang="zh-CN" sz="2000" b="1" dirty="0" smtClean="0">
                <a:solidFill>
                  <a:srgbClr val="002060"/>
                </a:solidFill>
              </a:rPr>
              <a:t>Linux</a:t>
            </a:r>
            <a:r>
              <a:rPr lang="zh-CN" altLang="en-US" sz="2000" b="1" dirty="0" smtClean="0">
                <a:solidFill>
                  <a:srgbClr val="002060"/>
                </a:solidFill>
              </a:rPr>
              <a:t>操作系统底层的机制，目的就是为了加速对磁盘的访问。</a:t>
            </a:r>
            <a:endParaRPr lang="zh-CN" altLang="en-US" sz="2000" b="1" dirty="0">
              <a:solidFill>
                <a:srgbClr val="002060"/>
              </a:solidFill>
            </a:endParaRPr>
          </a:p>
        </p:txBody>
      </p:sp>
      <p:sp>
        <p:nvSpPr>
          <p:cNvPr id="18" name="TextBox 17"/>
          <p:cNvSpPr txBox="1"/>
          <p:nvPr/>
        </p:nvSpPr>
        <p:spPr>
          <a:xfrm>
            <a:off x="611560" y="5013176"/>
            <a:ext cx="4320480" cy="707886"/>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zh-CN" altLang="en-US" sz="2000" dirty="0" smtClean="0"/>
              <a:t>交互命令 </a:t>
            </a:r>
            <a:r>
              <a:rPr lang="en-US" altLang="zh-CN" sz="2000" dirty="0" smtClean="0">
                <a:solidFill>
                  <a:srgbClr val="FF0000"/>
                </a:solidFill>
              </a:rPr>
              <a:t>m</a:t>
            </a:r>
            <a:r>
              <a:rPr lang="en-US" altLang="zh-CN" sz="2000" dirty="0" smtClean="0"/>
              <a:t> </a:t>
            </a:r>
            <a:r>
              <a:rPr lang="zh-CN" altLang="en-US" sz="2000" dirty="0" smtClean="0"/>
              <a:t>是用于是否显示系统内存和交换空间信息的乒乓切换开关</a:t>
            </a:r>
            <a:endParaRPr lang="zh-CN" altLang="en-US" sz="2000" dirty="0"/>
          </a:p>
        </p:txBody>
      </p:sp>
    </p:spTree>
    <p:extLst>
      <p:ext uri="{BB962C8B-B14F-4D97-AF65-F5344CB8AC3E}">
        <p14:creationId xmlns:p14="http://schemas.microsoft.com/office/powerpoint/2010/main" xmlns="" val="20208108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top</a:t>
            </a:r>
            <a:r>
              <a:rPr lang="zh-CN" altLang="en-US" dirty="0" smtClean="0"/>
              <a:t>命令输出的进程信息</a:t>
            </a:r>
            <a:endParaRPr lang="zh-CN" altLang="en-US" dirty="0"/>
          </a:p>
        </p:txBody>
      </p:sp>
      <p:sp>
        <p:nvSpPr>
          <p:cNvPr id="3" name="内容占位符 2"/>
          <p:cNvSpPr>
            <a:spLocks noGrp="1"/>
          </p:cNvSpPr>
          <p:nvPr>
            <p:ph idx="1"/>
          </p:nvPr>
        </p:nvSpPr>
        <p:spPr/>
        <p:txBody>
          <a:bodyPr/>
          <a:lstStyle/>
          <a:p>
            <a:r>
              <a:rPr lang="en-US" altLang="zh-CN" sz="2800" dirty="0" smtClean="0"/>
              <a:t>PID(</a:t>
            </a:r>
            <a:r>
              <a:rPr lang="zh-CN" altLang="en-US" sz="2800" dirty="0" smtClean="0"/>
              <a:t>进程号</a:t>
            </a:r>
            <a:r>
              <a:rPr lang="en-US" altLang="zh-CN" sz="2800" dirty="0" smtClean="0"/>
              <a:t>)</a:t>
            </a:r>
            <a:r>
              <a:rPr lang="zh-CN" altLang="en-US" sz="2800" dirty="0" smtClean="0"/>
              <a:t>， </a:t>
            </a:r>
            <a:r>
              <a:rPr lang="en-US" altLang="zh-CN" sz="2800" dirty="0" smtClean="0"/>
              <a:t>USER</a:t>
            </a:r>
            <a:r>
              <a:rPr lang="zh-CN" altLang="en-US" sz="2800" dirty="0" smtClean="0"/>
              <a:t>（运行用户）</a:t>
            </a:r>
            <a:endParaRPr lang="en-US" altLang="zh-CN" sz="2800" dirty="0" smtClean="0"/>
          </a:p>
          <a:p>
            <a:r>
              <a:rPr lang="en-US" altLang="zh-CN" sz="2800" dirty="0" smtClean="0"/>
              <a:t>PR</a:t>
            </a:r>
            <a:r>
              <a:rPr lang="zh-CN" altLang="en-US" sz="2800" dirty="0" smtClean="0"/>
              <a:t>（优先级），</a:t>
            </a:r>
            <a:r>
              <a:rPr lang="en-US" altLang="zh-CN" sz="2800" dirty="0" smtClean="0"/>
              <a:t>NI</a:t>
            </a:r>
            <a:r>
              <a:rPr lang="zh-CN" altLang="en-US" sz="2800" dirty="0" smtClean="0"/>
              <a:t>（任务</a:t>
            </a:r>
            <a:r>
              <a:rPr lang="en-US" altLang="zh-CN" sz="2800" dirty="0" smtClean="0"/>
              <a:t>nice</a:t>
            </a:r>
            <a:r>
              <a:rPr lang="zh-CN" altLang="en-US" sz="2800" dirty="0" smtClean="0"/>
              <a:t>值）</a:t>
            </a:r>
            <a:endParaRPr lang="en-US" altLang="zh-CN" sz="2800" dirty="0" smtClean="0"/>
          </a:p>
          <a:p>
            <a:r>
              <a:rPr lang="en-US" altLang="zh-CN" sz="2800" dirty="0" smtClean="0"/>
              <a:t>VIRT</a:t>
            </a:r>
            <a:r>
              <a:rPr lang="zh-CN" altLang="en-US" sz="2800" dirty="0" smtClean="0"/>
              <a:t>（虚拟内存用量），</a:t>
            </a:r>
            <a:r>
              <a:rPr lang="en-US" altLang="zh-CN" sz="2800" dirty="0" smtClean="0"/>
              <a:t>RES</a:t>
            </a:r>
            <a:r>
              <a:rPr lang="zh-CN" altLang="en-US" sz="2800" dirty="0" smtClean="0"/>
              <a:t>（物理内存用量），</a:t>
            </a:r>
            <a:r>
              <a:rPr lang="en-US" altLang="zh-CN" sz="2800" dirty="0" smtClean="0"/>
              <a:t>SHR</a:t>
            </a:r>
            <a:r>
              <a:rPr lang="zh-CN" altLang="en-US" sz="2800" dirty="0" smtClean="0"/>
              <a:t>（共享内存用量）</a:t>
            </a:r>
            <a:endParaRPr lang="en-US" altLang="zh-CN" sz="2800" dirty="0" smtClean="0"/>
          </a:p>
          <a:p>
            <a:r>
              <a:rPr lang="en-US" altLang="zh-CN" sz="2800" dirty="0" smtClean="0"/>
              <a:t>S</a:t>
            </a:r>
            <a:r>
              <a:rPr lang="zh-CN" altLang="en-US" sz="2800" dirty="0" smtClean="0"/>
              <a:t>（进程状态）</a:t>
            </a:r>
            <a:endParaRPr lang="en-US" altLang="zh-CN" sz="2800" dirty="0" smtClean="0"/>
          </a:p>
          <a:p>
            <a:pPr lvl="1"/>
            <a:r>
              <a:rPr lang="en-US" altLang="zh-CN" sz="2400" dirty="0" smtClean="0"/>
              <a:t>R=</a:t>
            </a:r>
            <a:r>
              <a:rPr lang="zh-CN" altLang="zh-CN" sz="2400" dirty="0" smtClean="0"/>
              <a:t>运行；</a:t>
            </a:r>
            <a:r>
              <a:rPr lang="en-US" altLang="zh-CN" sz="2400" dirty="0" smtClean="0"/>
              <a:t>S=</a:t>
            </a:r>
            <a:r>
              <a:rPr lang="zh-CN" altLang="zh-CN" sz="2400" dirty="0" smtClean="0"/>
              <a:t>睡眠；</a:t>
            </a:r>
            <a:r>
              <a:rPr lang="en-US" altLang="zh-CN" sz="2400" dirty="0" smtClean="0"/>
              <a:t>T=</a:t>
            </a:r>
            <a:r>
              <a:rPr lang="zh-CN" altLang="zh-CN" sz="2400" dirty="0" smtClean="0"/>
              <a:t>跟踪</a:t>
            </a:r>
            <a:r>
              <a:rPr lang="en-US" altLang="zh-CN" sz="2400" dirty="0" smtClean="0"/>
              <a:t>/</a:t>
            </a:r>
            <a:r>
              <a:rPr lang="zh-CN" altLang="zh-CN" sz="2400" dirty="0" smtClean="0"/>
              <a:t>停止；</a:t>
            </a:r>
            <a:r>
              <a:rPr lang="en-US" altLang="zh-CN" sz="2400" dirty="0" smtClean="0"/>
              <a:t>Z=</a:t>
            </a:r>
            <a:r>
              <a:rPr lang="zh-CN" altLang="zh-CN" sz="2400" dirty="0" smtClean="0"/>
              <a:t>僵尸</a:t>
            </a:r>
            <a:endParaRPr lang="en-US" altLang="zh-CN" sz="2400" dirty="0" smtClean="0"/>
          </a:p>
          <a:p>
            <a:r>
              <a:rPr lang="en-US" altLang="zh-CN" sz="2800" dirty="0" smtClean="0"/>
              <a:t>%CPU</a:t>
            </a:r>
            <a:r>
              <a:rPr lang="zh-CN" altLang="en-US" sz="2800" dirty="0" smtClean="0"/>
              <a:t>（</a:t>
            </a:r>
            <a:r>
              <a:rPr lang="en-US" altLang="zh-CN" sz="2800" dirty="0" smtClean="0"/>
              <a:t>CPU</a:t>
            </a:r>
            <a:r>
              <a:rPr lang="zh-CN" altLang="en-US" sz="2800" dirty="0" smtClean="0"/>
              <a:t>占用比），</a:t>
            </a:r>
            <a:r>
              <a:rPr lang="en-US" altLang="zh-CN" sz="2800" dirty="0" smtClean="0"/>
              <a:t>%MEM</a:t>
            </a:r>
            <a:r>
              <a:rPr lang="zh-CN" altLang="en-US" sz="2800" dirty="0" smtClean="0"/>
              <a:t>（内存占用比）</a:t>
            </a:r>
            <a:endParaRPr lang="en-US" altLang="zh-CN" sz="2800" dirty="0" smtClean="0"/>
          </a:p>
          <a:p>
            <a:r>
              <a:rPr lang="en-US" altLang="zh-CN" sz="2800" dirty="0" smtClean="0"/>
              <a:t>TIME+</a:t>
            </a:r>
            <a:r>
              <a:rPr lang="zh-CN" altLang="en-US" sz="2800" dirty="0" smtClean="0"/>
              <a:t>（累计</a:t>
            </a:r>
            <a:r>
              <a:rPr lang="en-US" altLang="zh-CN" sz="2800" dirty="0" smtClean="0"/>
              <a:t>CPU</a:t>
            </a:r>
            <a:r>
              <a:rPr lang="zh-CN" altLang="en-US" sz="2800" dirty="0" smtClean="0"/>
              <a:t>占用时间</a:t>
            </a:r>
            <a:r>
              <a:rPr lang="en-US" altLang="zh-CN" sz="2800" dirty="0" smtClean="0"/>
              <a:t>)</a:t>
            </a:r>
            <a:endParaRPr lang="zh-CN" altLang="en-US" sz="2800"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13</a:t>
            </a:fld>
            <a:endParaRPr lang="en-US" altLang="zh-CN" dirty="0"/>
          </a:p>
        </p:txBody>
      </p:sp>
    </p:spTree>
    <p:extLst>
      <p:ext uri="{BB962C8B-B14F-4D97-AF65-F5344CB8AC3E}">
        <p14:creationId xmlns:p14="http://schemas.microsoft.com/office/powerpoint/2010/main" xmlns="" val="329275071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top</a:t>
            </a:r>
            <a:r>
              <a:rPr lang="zh-CN" altLang="en-US" dirty="0" smtClean="0"/>
              <a:t>的交互命令（</a:t>
            </a:r>
            <a:r>
              <a:rPr lang="en-US" altLang="zh-CN" dirty="0" smtClean="0"/>
              <a:t>1</a:t>
            </a:r>
            <a:r>
              <a:rPr lang="zh-CN" altLang="en-US" dirty="0" smtClean="0"/>
              <a:t>）</a:t>
            </a:r>
            <a:endParaRPr lang="zh-CN" altLang="en-US" dirty="0"/>
          </a:p>
        </p:txBody>
      </p:sp>
      <p:sp>
        <p:nvSpPr>
          <p:cNvPr id="3" name="内容占位符 2"/>
          <p:cNvSpPr>
            <a:spLocks noGrp="1"/>
          </p:cNvSpPr>
          <p:nvPr>
            <p:ph idx="1"/>
          </p:nvPr>
        </p:nvSpPr>
        <p:spPr/>
        <p:txBody>
          <a:bodyPr/>
          <a:lstStyle/>
          <a:p>
            <a:r>
              <a:rPr lang="en-US" altLang="zh-CN" sz="2000" dirty="0" smtClean="0">
                <a:solidFill>
                  <a:srgbClr val="FF0000"/>
                </a:solidFill>
              </a:rPr>
              <a:t>&lt;Space&gt;</a:t>
            </a:r>
            <a:r>
              <a:rPr lang="zh-CN" altLang="en-US" sz="2000" dirty="0" smtClean="0">
                <a:solidFill>
                  <a:srgbClr val="FF0000"/>
                </a:solidFill>
              </a:rPr>
              <a:t>或</a:t>
            </a:r>
            <a:r>
              <a:rPr lang="en-US" altLang="zh-CN" sz="2000" dirty="0" smtClean="0">
                <a:solidFill>
                  <a:srgbClr val="FF0000"/>
                </a:solidFill>
              </a:rPr>
              <a:t>&lt;Enter&gt;</a:t>
            </a:r>
            <a:r>
              <a:rPr lang="zh-CN" altLang="en-US" sz="2000" dirty="0" smtClean="0"/>
              <a:t>：立即刷新显示</a:t>
            </a:r>
          </a:p>
          <a:p>
            <a:r>
              <a:rPr lang="en-US" altLang="zh-CN" sz="2000" dirty="0" smtClean="0">
                <a:solidFill>
                  <a:srgbClr val="FF0000"/>
                </a:solidFill>
              </a:rPr>
              <a:t>?</a:t>
            </a:r>
            <a:r>
              <a:rPr lang="zh-CN" altLang="en-US" sz="2000" dirty="0" smtClean="0">
                <a:solidFill>
                  <a:srgbClr val="FF0000"/>
                </a:solidFill>
              </a:rPr>
              <a:t>或</a:t>
            </a:r>
            <a:r>
              <a:rPr lang="en-US" altLang="zh-CN" sz="2000" dirty="0" smtClean="0">
                <a:solidFill>
                  <a:srgbClr val="FF0000"/>
                </a:solidFill>
              </a:rPr>
              <a:t>h</a:t>
            </a:r>
            <a:r>
              <a:rPr lang="zh-CN" altLang="en-US" sz="2000" dirty="0" smtClean="0"/>
              <a:t>：显示帮助信息屏幕</a:t>
            </a:r>
          </a:p>
          <a:p>
            <a:r>
              <a:rPr lang="en-US" altLang="zh-CN" sz="2000" dirty="0" smtClean="0">
                <a:solidFill>
                  <a:srgbClr val="FF0000"/>
                </a:solidFill>
              </a:rPr>
              <a:t>G[1234]</a:t>
            </a:r>
            <a:r>
              <a:rPr lang="zh-CN" altLang="en-US" sz="2000" dirty="0" smtClean="0"/>
              <a:t>：可以使用</a:t>
            </a:r>
            <a:r>
              <a:rPr lang="en-US" altLang="zh-CN" sz="2000" dirty="0" smtClean="0"/>
              <a:t>G1~G4</a:t>
            </a:r>
            <a:r>
              <a:rPr lang="zh-CN" altLang="en-US" sz="2000" dirty="0" smtClean="0"/>
              <a:t>切换</a:t>
            </a:r>
            <a:r>
              <a:rPr lang="en-US" altLang="zh-CN" sz="2000" dirty="0" smtClean="0"/>
              <a:t>top</a:t>
            </a:r>
            <a:r>
              <a:rPr lang="zh-CN" altLang="en-US" sz="2000" dirty="0" smtClean="0"/>
              <a:t>提供的四种字段方案的显示窗口</a:t>
            </a:r>
          </a:p>
          <a:p>
            <a:r>
              <a:rPr lang="en-US" altLang="zh-CN" sz="2000" dirty="0" smtClean="0">
                <a:solidFill>
                  <a:srgbClr val="FF0000"/>
                </a:solidFill>
              </a:rPr>
              <a:t>B</a:t>
            </a:r>
            <a:r>
              <a:rPr lang="zh-CN" altLang="en-US" sz="2000" dirty="0" smtClean="0"/>
              <a:t>：加粗加亮显示的乒乓切换开关</a:t>
            </a:r>
          </a:p>
          <a:p>
            <a:r>
              <a:rPr lang="en-US" altLang="zh-CN" sz="2000" dirty="0" smtClean="0">
                <a:solidFill>
                  <a:srgbClr val="FF0000"/>
                </a:solidFill>
              </a:rPr>
              <a:t>u</a:t>
            </a:r>
            <a:r>
              <a:rPr lang="zh-CN" altLang="en-US" sz="2000" dirty="0" smtClean="0"/>
              <a:t>：显示指定用户的进程（仅匹配</a:t>
            </a:r>
            <a:r>
              <a:rPr lang="en-US" altLang="zh-CN" sz="2000" dirty="0" smtClean="0"/>
              <a:t>EUID</a:t>
            </a:r>
            <a:r>
              <a:rPr lang="zh-CN" altLang="en-US" sz="2000" dirty="0" smtClean="0"/>
              <a:t>）</a:t>
            </a:r>
          </a:p>
          <a:p>
            <a:r>
              <a:rPr lang="en-US" altLang="zh-CN" sz="2000" dirty="0" smtClean="0">
                <a:solidFill>
                  <a:srgbClr val="FF0000"/>
                </a:solidFill>
              </a:rPr>
              <a:t>U</a:t>
            </a:r>
            <a:r>
              <a:rPr lang="zh-CN" altLang="en-US" sz="2000" dirty="0" smtClean="0"/>
              <a:t>：显示指定用户的进程（匹配</a:t>
            </a:r>
            <a:r>
              <a:rPr lang="en-US" altLang="zh-CN" sz="2000" dirty="0" smtClean="0"/>
              <a:t>RUID</a:t>
            </a:r>
            <a:r>
              <a:rPr lang="zh-CN" altLang="en-US" sz="2000" dirty="0" smtClean="0"/>
              <a:t>、</a:t>
            </a:r>
            <a:r>
              <a:rPr lang="en-US" altLang="zh-CN" sz="2000" dirty="0" smtClean="0"/>
              <a:t>EUID</a:t>
            </a:r>
            <a:r>
              <a:rPr lang="zh-CN" altLang="en-US" sz="2000" dirty="0" smtClean="0"/>
              <a:t>、</a:t>
            </a:r>
            <a:r>
              <a:rPr lang="en-US" altLang="zh-CN" sz="2000" dirty="0" smtClean="0"/>
              <a:t>SUID</a:t>
            </a:r>
            <a:r>
              <a:rPr lang="zh-CN" altLang="en-US" sz="2000" dirty="0" smtClean="0"/>
              <a:t>和</a:t>
            </a:r>
            <a:r>
              <a:rPr lang="en-US" altLang="zh-CN" sz="2000" dirty="0" smtClean="0"/>
              <a:t>UID</a:t>
            </a:r>
            <a:r>
              <a:rPr lang="zh-CN" altLang="en-US" sz="2000" dirty="0" smtClean="0"/>
              <a:t>）</a:t>
            </a:r>
          </a:p>
          <a:p>
            <a:r>
              <a:rPr lang="en-US" altLang="zh-CN" sz="2000" dirty="0" smtClean="0">
                <a:solidFill>
                  <a:srgbClr val="FF0000"/>
                </a:solidFill>
              </a:rPr>
              <a:t>k</a:t>
            </a:r>
            <a:r>
              <a:rPr lang="zh-CN" altLang="en-US" sz="2000" dirty="0" smtClean="0"/>
              <a:t>：杀死指定的进程（发送进程信号）</a:t>
            </a:r>
          </a:p>
          <a:p>
            <a:r>
              <a:rPr lang="en-US" altLang="zh-CN" sz="2000" dirty="0" smtClean="0">
                <a:solidFill>
                  <a:srgbClr val="FF0000"/>
                </a:solidFill>
              </a:rPr>
              <a:t>r</a:t>
            </a:r>
            <a:r>
              <a:rPr lang="zh-CN" altLang="en-US" sz="2000" dirty="0" smtClean="0"/>
              <a:t>：重新设置一个进程的优先级别</a:t>
            </a:r>
          </a:p>
          <a:p>
            <a:r>
              <a:rPr lang="en-US" altLang="zh-CN" sz="2000" dirty="0" smtClean="0">
                <a:solidFill>
                  <a:srgbClr val="FF0000"/>
                </a:solidFill>
              </a:rPr>
              <a:t>d</a:t>
            </a:r>
            <a:r>
              <a:rPr lang="zh-CN" altLang="en-US" sz="2000" dirty="0" smtClean="0">
                <a:solidFill>
                  <a:srgbClr val="FF0000"/>
                </a:solidFill>
              </a:rPr>
              <a:t>或</a:t>
            </a:r>
            <a:r>
              <a:rPr lang="en-US" altLang="zh-CN" sz="2000" dirty="0" smtClean="0">
                <a:solidFill>
                  <a:srgbClr val="FF0000"/>
                </a:solidFill>
              </a:rPr>
              <a:t>s</a:t>
            </a:r>
            <a:r>
              <a:rPr lang="zh-CN" altLang="en-US" sz="2000" dirty="0" smtClean="0"/>
              <a:t>：改变两次刷新显示之间的时间间隔，单位为秒</a:t>
            </a:r>
          </a:p>
          <a:p>
            <a:r>
              <a:rPr lang="en-US" altLang="zh-CN" sz="2000" dirty="0" smtClean="0">
                <a:solidFill>
                  <a:srgbClr val="FF0000"/>
                </a:solidFill>
              </a:rPr>
              <a:t>W</a:t>
            </a:r>
            <a:r>
              <a:rPr lang="zh-CN" altLang="en-US" sz="2000" dirty="0" smtClean="0"/>
              <a:t>：将当前的</a:t>
            </a:r>
            <a:r>
              <a:rPr lang="en-US" altLang="zh-CN" sz="2000" dirty="0" smtClean="0"/>
              <a:t>top</a:t>
            </a:r>
            <a:r>
              <a:rPr lang="zh-CN" altLang="en-US" sz="2000" dirty="0" smtClean="0"/>
              <a:t>设置写入</a:t>
            </a:r>
            <a:r>
              <a:rPr lang="en-US" altLang="zh-CN" sz="2000" dirty="0" smtClean="0"/>
              <a:t>~/.</a:t>
            </a:r>
            <a:r>
              <a:rPr lang="en-US" altLang="zh-CN" sz="2000" dirty="0" err="1" smtClean="0"/>
              <a:t>toprc</a:t>
            </a:r>
            <a:r>
              <a:rPr lang="zh-CN" altLang="en-US" sz="2000" dirty="0" smtClean="0"/>
              <a:t>文件中</a:t>
            </a:r>
          </a:p>
          <a:p>
            <a:r>
              <a:rPr lang="en-US" altLang="zh-CN" sz="2000" dirty="0" smtClean="0">
                <a:solidFill>
                  <a:srgbClr val="FF0000"/>
                </a:solidFill>
              </a:rPr>
              <a:t>q</a:t>
            </a:r>
            <a:r>
              <a:rPr lang="zh-CN" altLang="en-US" sz="2000" dirty="0" smtClean="0"/>
              <a:t>：退出</a:t>
            </a:r>
            <a:r>
              <a:rPr lang="en-US" altLang="zh-CN" sz="2000" dirty="0" smtClean="0"/>
              <a:t>top</a:t>
            </a:r>
            <a:endParaRPr lang="zh-CN" altLang="en-US" sz="2000"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14</a:t>
            </a:fld>
            <a:endParaRPr lang="en-US" altLang="zh-CN" dirty="0"/>
          </a:p>
        </p:txBody>
      </p:sp>
    </p:spTree>
    <p:extLst>
      <p:ext uri="{BB962C8B-B14F-4D97-AF65-F5344CB8AC3E}">
        <p14:creationId xmlns:p14="http://schemas.microsoft.com/office/powerpoint/2010/main" xmlns="" val="159700383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top</a:t>
            </a:r>
            <a:r>
              <a:rPr lang="zh-CN" altLang="en-US" dirty="0" smtClean="0"/>
              <a:t>的交互命令（</a:t>
            </a:r>
            <a:r>
              <a:rPr lang="en-US" altLang="zh-CN" dirty="0" smtClean="0"/>
              <a:t>2</a:t>
            </a:r>
            <a:r>
              <a:rPr lang="zh-CN" altLang="en-US" dirty="0" smtClean="0"/>
              <a:t>）</a:t>
            </a:r>
            <a:endParaRPr lang="zh-CN" altLang="en-US" dirty="0"/>
          </a:p>
        </p:txBody>
      </p:sp>
      <p:sp>
        <p:nvSpPr>
          <p:cNvPr id="3" name="内容占位符 2"/>
          <p:cNvSpPr>
            <a:spLocks noGrp="1"/>
          </p:cNvSpPr>
          <p:nvPr>
            <p:ph idx="1"/>
          </p:nvPr>
        </p:nvSpPr>
        <p:spPr>
          <a:xfrm>
            <a:off x="323528" y="1124744"/>
            <a:ext cx="3456384" cy="5040560"/>
          </a:xfrm>
        </p:spPr>
        <p:txBody>
          <a:bodyPr/>
          <a:lstStyle/>
          <a:p>
            <a:r>
              <a:rPr lang="zh-CN" altLang="en-US" dirty="0" smtClean="0"/>
              <a:t>多窗口显示</a:t>
            </a:r>
            <a:endParaRPr lang="en-US" altLang="zh-CN" dirty="0" smtClean="0"/>
          </a:p>
          <a:p>
            <a:pPr lvl="1"/>
            <a:r>
              <a:rPr lang="en-US" altLang="zh-CN" dirty="0" smtClean="0"/>
              <a:t>A</a:t>
            </a:r>
            <a:r>
              <a:rPr lang="zh-CN" altLang="en-US" dirty="0" smtClean="0"/>
              <a:t>：是否在一个界面中同时显示四种字段方案显示窗口的乒乓切换开关</a:t>
            </a:r>
          </a:p>
          <a:p>
            <a:pPr lvl="1"/>
            <a:r>
              <a:rPr lang="en-US" altLang="zh-CN" dirty="0" smtClean="0"/>
              <a:t>a</a:t>
            </a:r>
            <a:r>
              <a:rPr lang="zh-CN" altLang="en-US" dirty="0" smtClean="0"/>
              <a:t>和</a:t>
            </a:r>
            <a:r>
              <a:rPr lang="en-US" altLang="zh-CN" dirty="0" smtClean="0"/>
              <a:t>w</a:t>
            </a:r>
            <a:r>
              <a:rPr lang="zh-CN" altLang="en-US" dirty="0" smtClean="0"/>
              <a:t>：在四种字段方案的显示窗口中移动以确认当前窗口</a:t>
            </a:r>
            <a:endParaRPr lang="en-US" altLang="zh-CN" dirty="0" smtClean="0"/>
          </a:p>
          <a:p>
            <a:pPr lvl="2"/>
            <a:r>
              <a:rPr lang="en-US" altLang="zh-CN" dirty="0" smtClean="0"/>
              <a:t>a</a:t>
            </a:r>
            <a:r>
              <a:rPr lang="zh-CN" altLang="en-US" dirty="0" smtClean="0"/>
              <a:t>表示下一个窗口</a:t>
            </a:r>
            <a:endParaRPr lang="en-US" altLang="zh-CN" dirty="0" smtClean="0"/>
          </a:p>
          <a:p>
            <a:pPr lvl="2"/>
            <a:r>
              <a:rPr lang="en-US" altLang="zh-CN" dirty="0" smtClean="0"/>
              <a:t>w</a:t>
            </a:r>
            <a:r>
              <a:rPr lang="zh-CN" altLang="en-US" dirty="0" smtClean="0"/>
              <a:t>表示上一个窗口</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15</a:t>
            </a:fld>
            <a:endParaRPr lang="en-US" altLang="zh-CN" dirty="0"/>
          </a:p>
        </p:txBody>
      </p:sp>
      <p:pic>
        <p:nvPicPr>
          <p:cNvPr id="8" name="Picture 2"/>
          <p:cNvPicPr>
            <a:picLocks noChangeAspect="1" noChangeArrowheads="1"/>
          </p:cNvPicPr>
          <p:nvPr/>
        </p:nvPicPr>
        <p:blipFill>
          <a:blip r:embed="rId2" cstate="print"/>
          <a:srcRect/>
          <a:stretch>
            <a:fillRect/>
          </a:stretch>
        </p:blipFill>
        <p:spPr bwMode="auto">
          <a:xfrm>
            <a:off x="3635895" y="1772816"/>
            <a:ext cx="5376861" cy="3888432"/>
          </a:xfrm>
          <a:prstGeom prst="rect">
            <a:avLst/>
          </a:prstGeom>
          <a:noFill/>
          <a:ln w="9525">
            <a:noFill/>
            <a:miter lim="800000"/>
            <a:headEnd/>
            <a:tailEnd/>
          </a:ln>
        </p:spPr>
      </p:pic>
    </p:spTree>
    <p:extLst>
      <p:ext uri="{BB962C8B-B14F-4D97-AF65-F5344CB8AC3E}">
        <p14:creationId xmlns:p14="http://schemas.microsoft.com/office/powerpoint/2010/main" xmlns="" val="352747059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top</a:t>
            </a:r>
            <a:r>
              <a:rPr lang="zh-CN" altLang="en-US" dirty="0" smtClean="0"/>
              <a:t>的交互命令（</a:t>
            </a:r>
            <a:r>
              <a:rPr lang="en-US" altLang="zh-CN" dirty="0" smtClean="0"/>
              <a:t>3</a:t>
            </a:r>
            <a:r>
              <a:rPr lang="zh-CN" altLang="en-US" dirty="0" smtClean="0"/>
              <a:t>）</a:t>
            </a:r>
            <a:endParaRPr lang="zh-CN" altLang="en-US" dirty="0"/>
          </a:p>
        </p:txBody>
      </p:sp>
      <p:sp>
        <p:nvSpPr>
          <p:cNvPr id="3" name="内容占位符 2"/>
          <p:cNvSpPr>
            <a:spLocks noGrp="1"/>
          </p:cNvSpPr>
          <p:nvPr>
            <p:ph idx="1"/>
          </p:nvPr>
        </p:nvSpPr>
        <p:spPr>
          <a:xfrm>
            <a:off x="457200" y="1196752"/>
            <a:ext cx="8686800" cy="4934173"/>
          </a:xfrm>
        </p:spPr>
        <p:txBody>
          <a:bodyPr/>
          <a:lstStyle/>
          <a:p>
            <a:r>
              <a:rPr lang="zh-CN" altLang="en-US" dirty="0" smtClean="0"/>
              <a:t>加亮显示行和列</a:t>
            </a:r>
            <a:endParaRPr lang="en-US" altLang="zh-CN" dirty="0" smtClean="0"/>
          </a:p>
          <a:p>
            <a:pPr lvl="1"/>
            <a:r>
              <a:rPr lang="en-US" altLang="zh-CN" sz="2400" dirty="0" smtClean="0"/>
              <a:t>x</a:t>
            </a:r>
            <a:r>
              <a:rPr lang="zh-CN" altLang="en-US" sz="2400" dirty="0" smtClean="0"/>
              <a:t>：是否对当前排序字段进行加亮显示的乒乓切换开关</a:t>
            </a:r>
          </a:p>
          <a:p>
            <a:pPr lvl="1"/>
            <a:r>
              <a:rPr lang="en-US" altLang="zh-CN" sz="2400" dirty="0" smtClean="0"/>
              <a:t>y</a:t>
            </a:r>
            <a:r>
              <a:rPr lang="zh-CN" altLang="en-US" sz="2400" dirty="0" smtClean="0"/>
              <a:t>：是否对当前正在运行进程进行加亮显示的乒乓切换开关</a:t>
            </a:r>
            <a:endParaRPr lang="zh-CN" altLang="en-US" sz="2400"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16</a:t>
            </a:fld>
            <a:endParaRPr lang="en-US" altLang="zh-CN" dirty="0"/>
          </a:p>
        </p:txBody>
      </p:sp>
      <p:pic>
        <p:nvPicPr>
          <p:cNvPr id="2050" name="Picture 2"/>
          <p:cNvPicPr>
            <a:picLocks noChangeAspect="1" noChangeArrowheads="1"/>
          </p:cNvPicPr>
          <p:nvPr/>
        </p:nvPicPr>
        <p:blipFill>
          <a:blip r:embed="rId2" cstate="print"/>
          <a:srcRect/>
          <a:stretch>
            <a:fillRect/>
          </a:stretch>
        </p:blipFill>
        <p:spPr bwMode="auto">
          <a:xfrm>
            <a:off x="971600" y="2636912"/>
            <a:ext cx="6912768" cy="3524992"/>
          </a:xfrm>
          <a:prstGeom prst="rect">
            <a:avLst/>
          </a:prstGeom>
          <a:noFill/>
          <a:ln w="9525">
            <a:noFill/>
            <a:miter lim="800000"/>
            <a:headEnd/>
            <a:tailEnd/>
          </a:ln>
        </p:spPr>
      </p:pic>
    </p:spTree>
    <p:extLst>
      <p:ext uri="{BB962C8B-B14F-4D97-AF65-F5344CB8AC3E}">
        <p14:creationId xmlns:p14="http://schemas.microsoft.com/office/powerpoint/2010/main" xmlns="" val="201811034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top</a:t>
            </a:r>
            <a:r>
              <a:rPr lang="zh-CN" altLang="en-US" dirty="0" smtClean="0"/>
              <a:t>的交互命令（</a:t>
            </a:r>
            <a:r>
              <a:rPr lang="en-US" altLang="zh-CN" dirty="0" smtClean="0"/>
              <a:t>4</a:t>
            </a:r>
            <a:r>
              <a:rPr lang="zh-CN" altLang="en-US" dirty="0" smtClean="0"/>
              <a:t>）</a:t>
            </a:r>
            <a:endParaRPr lang="zh-CN" altLang="en-US" dirty="0"/>
          </a:p>
        </p:txBody>
      </p:sp>
      <p:sp>
        <p:nvSpPr>
          <p:cNvPr id="3" name="内容占位符 2"/>
          <p:cNvSpPr>
            <a:spLocks noGrp="1"/>
          </p:cNvSpPr>
          <p:nvPr>
            <p:ph idx="1"/>
          </p:nvPr>
        </p:nvSpPr>
        <p:spPr>
          <a:xfrm>
            <a:off x="457200" y="1412776"/>
            <a:ext cx="8229600" cy="4718149"/>
          </a:xfrm>
        </p:spPr>
        <p:txBody>
          <a:bodyPr/>
          <a:lstStyle/>
          <a:p>
            <a:r>
              <a:rPr lang="zh-CN" altLang="en-US" dirty="0" smtClean="0"/>
              <a:t>选择排序字段</a:t>
            </a:r>
            <a:endParaRPr lang="en-US" altLang="zh-CN" dirty="0" smtClean="0"/>
          </a:p>
          <a:p>
            <a:pPr lvl="1"/>
            <a:r>
              <a:rPr lang="zh-CN" altLang="en-US" dirty="0" smtClean="0"/>
              <a:t>快速选择排序字段</a:t>
            </a:r>
            <a:endParaRPr lang="en-US" altLang="zh-CN" dirty="0" smtClean="0"/>
          </a:p>
          <a:p>
            <a:pPr lvl="2"/>
            <a:r>
              <a:rPr lang="en-US" altLang="zh-CN" dirty="0" smtClean="0"/>
              <a:t>M</a:t>
            </a:r>
            <a:r>
              <a:rPr lang="zh-CN" altLang="en-US" dirty="0" smtClean="0"/>
              <a:t>：按 </a:t>
            </a:r>
            <a:r>
              <a:rPr lang="en-US" altLang="zh-CN" dirty="0" smtClean="0"/>
              <a:t>%MEM</a:t>
            </a:r>
            <a:r>
              <a:rPr lang="zh-CN" altLang="en-US" dirty="0" smtClean="0"/>
              <a:t>字段排序</a:t>
            </a:r>
          </a:p>
          <a:p>
            <a:pPr lvl="2"/>
            <a:r>
              <a:rPr lang="en-US" altLang="zh-CN" dirty="0" smtClean="0"/>
              <a:t>N</a:t>
            </a:r>
            <a:r>
              <a:rPr lang="zh-CN" altLang="en-US" dirty="0" smtClean="0"/>
              <a:t>：按 </a:t>
            </a:r>
            <a:r>
              <a:rPr lang="en-US" altLang="zh-CN" dirty="0" smtClean="0"/>
              <a:t>PID</a:t>
            </a:r>
            <a:r>
              <a:rPr lang="zh-CN" altLang="en-US" dirty="0" smtClean="0"/>
              <a:t>字段排序</a:t>
            </a:r>
          </a:p>
          <a:p>
            <a:pPr lvl="2"/>
            <a:r>
              <a:rPr lang="en-US" altLang="zh-CN" dirty="0" smtClean="0"/>
              <a:t>P</a:t>
            </a:r>
            <a:r>
              <a:rPr lang="zh-CN" altLang="en-US" dirty="0" smtClean="0"/>
              <a:t>：按 </a:t>
            </a:r>
            <a:r>
              <a:rPr lang="en-US" altLang="zh-CN" dirty="0" smtClean="0"/>
              <a:t>%CPU</a:t>
            </a:r>
            <a:r>
              <a:rPr lang="zh-CN" altLang="en-US" dirty="0" smtClean="0"/>
              <a:t>字段排序</a:t>
            </a:r>
          </a:p>
          <a:p>
            <a:pPr lvl="2"/>
            <a:r>
              <a:rPr lang="en-US" altLang="zh-CN" dirty="0" smtClean="0"/>
              <a:t>T</a:t>
            </a:r>
            <a:r>
              <a:rPr lang="zh-CN" altLang="en-US" dirty="0" smtClean="0"/>
              <a:t>：按 </a:t>
            </a:r>
            <a:r>
              <a:rPr lang="en-US" altLang="zh-CN" dirty="0" smtClean="0"/>
              <a:t>TIME+</a:t>
            </a:r>
            <a:r>
              <a:rPr lang="zh-CN" altLang="en-US" dirty="0" smtClean="0"/>
              <a:t>字段排序</a:t>
            </a:r>
            <a:endParaRPr lang="en-US" altLang="zh-CN" dirty="0" smtClean="0"/>
          </a:p>
          <a:p>
            <a:pPr lvl="1"/>
            <a:r>
              <a:rPr lang="zh-CN" altLang="en-US" dirty="0" smtClean="0"/>
              <a:t>交互式选择排序字段</a:t>
            </a:r>
            <a:endParaRPr lang="en-US" altLang="zh-CN" dirty="0" smtClean="0"/>
          </a:p>
          <a:p>
            <a:pPr lvl="2"/>
            <a:r>
              <a:rPr lang="en-US" altLang="zh-CN" dirty="0" smtClean="0"/>
              <a:t>F </a:t>
            </a:r>
            <a:r>
              <a:rPr lang="zh-CN" altLang="zh-CN" dirty="0" smtClean="0"/>
              <a:t>或</a:t>
            </a:r>
            <a:r>
              <a:rPr lang="en-US" altLang="zh-CN" dirty="0" smtClean="0"/>
              <a:t> O</a:t>
            </a:r>
          </a:p>
          <a:p>
            <a:pPr lvl="1"/>
            <a:r>
              <a:rPr lang="zh-CN" altLang="en-US" dirty="0" smtClean="0"/>
              <a:t>切换排序字段和逆向排序</a:t>
            </a:r>
            <a:endParaRPr lang="en-US" altLang="zh-CN" dirty="0" smtClean="0"/>
          </a:p>
          <a:p>
            <a:pPr lvl="2"/>
            <a:r>
              <a:rPr lang="en-US" altLang="zh-CN" dirty="0" smtClean="0"/>
              <a:t>&lt; </a:t>
            </a:r>
            <a:r>
              <a:rPr lang="zh-CN" altLang="zh-CN" dirty="0" smtClean="0"/>
              <a:t>或 </a:t>
            </a:r>
            <a:r>
              <a:rPr lang="en-US" altLang="zh-CN" dirty="0" smtClean="0"/>
              <a:t>&gt;</a:t>
            </a:r>
          </a:p>
          <a:p>
            <a:pPr lvl="2"/>
            <a:r>
              <a:rPr lang="en-US" altLang="zh-CN" dirty="0" smtClean="0"/>
              <a:t>R</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17</a:t>
            </a:fld>
            <a:endParaRPr lang="en-US" altLang="zh-CN" dirty="0"/>
          </a:p>
        </p:txBody>
      </p:sp>
    </p:spTree>
    <p:extLst>
      <p:ext uri="{BB962C8B-B14F-4D97-AF65-F5344CB8AC3E}">
        <p14:creationId xmlns:p14="http://schemas.microsoft.com/office/powerpoint/2010/main" xmlns="" val="323003677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mpstat</a:t>
            </a:r>
            <a:r>
              <a:rPr lang="zh-CN" altLang="en-US" dirty="0" smtClean="0"/>
              <a:t>命令</a:t>
            </a:r>
            <a:endParaRPr lang="zh-CN" altLang="en-US" dirty="0"/>
          </a:p>
        </p:txBody>
      </p:sp>
      <p:sp>
        <p:nvSpPr>
          <p:cNvPr id="3" name="内容占位符 2"/>
          <p:cNvSpPr>
            <a:spLocks noGrp="1"/>
          </p:cNvSpPr>
          <p:nvPr>
            <p:ph idx="1"/>
          </p:nvPr>
        </p:nvSpPr>
        <p:spPr/>
        <p:txBody>
          <a:bodyPr/>
          <a:lstStyle/>
          <a:p>
            <a:r>
              <a:rPr lang="zh-CN" altLang="en-US" dirty="0" smtClean="0"/>
              <a:t>功能：输出每一个 </a:t>
            </a:r>
            <a:r>
              <a:rPr lang="en-US" altLang="zh-CN" dirty="0" smtClean="0"/>
              <a:t>CPU </a:t>
            </a:r>
            <a:r>
              <a:rPr lang="zh-CN" altLang="en-US" dirty="0" smtClean="0"/>
              <a:t>的运行状况，为多处理器系统中的 </a:t>
            </a:r>
            <a:r>
              <a:rPr lang="en-US" altLang="zh-CN" dirty="0" smtClean="0"/>
              <a:t>CPU </a:t>
            </a:r>
            <a:r>
              <a:rPr lang="zh-CN" altLang="en-US" dirty="0" smtClean="0"/>
              <a:t>利用率提供统计信息。 </a:t>
            </a:r>
            <a:endParaRPr lang="en-US" altLang="zh-CN" dirty="0" smtClean="0"/>
          </a:p>
          <a:p>
            <a:r>
              <a:rPr lang="zh-CN" altLang="en-US" dirty="0" smtClean="0"/>
              <a:t>格式：</a:t>
            </a:r>
            <a:endParaRPr lang="en-US" altLang="zh-CN" dirty="0" smtClean="0"/>
          </a:p>
          <a:p>
            <a:pPr lvl="1"/>
            <a:r>
              <a:rPr lang="en-US" altLang="zh-CN" dirty="0" smtClean="0"/>
              <a:t> </a:t>
            </a:r>
            <a:r>
              <a:rPr lang="en-US" altLang="zh-CN" dirty="0" err="1" smtClean="0"/>
              <a:t>mpstat</a:t>
            </a:r>
            <a:r>
              <a:rPr lang="en-US" altLang="zh-CN" dirty="0" smtClean="0"/>
              <a:t> [ -P { </a:t>
            </a:r>
            <a:r>
              <a:rPr lang="en-US" altLang="zh-CN" dirty="0" err="1" smtClean="0"/>
              <a:t>cpu</a:t>
            </a:r>
            <a:r>
              <a:rPr lang="en-US" altLang="zh-CN" dirty="0" smtClean="0"/>
              <a:t> | ALL } ] [ interval [ count ] ]</a:t>
            </a:r>
          </a:p>
          <a:p>
            <a:pPr lvl="1"/>
            <a:r>
              <a:rPr lang="zh-CN" altLang="en-US" dirty="0" smtClean="0"/>
              <a:t>其中</a:t>
            </a:r>
            <a:endParaRPr lang="en-US" altLang="zh-CN" dirty="0" smtClean="0"/>
          </a:p>
          <a:p>
            <a:pPr lvl="2"/>
            <a:r>
              <a:rPr lang="en-US" altLang="zh-CN" dirty="0" smtClean="0"/>
              <a:t>-P {</a:t>
            </a:r>
            <a:r>
              <a:rPr lang="en-US" altLang="zh-CN" dirty="0" err="1" smtClean="0"/>
              <a:t>cpu-id|ALL</a:t>
            </a:r>
            <a:r>
              <a:rPr lang="en-US" altLang="zh-CN" dirty="0" smtClean="0"/>
              <a:t>}</a:t>
            </a:r>
            <a:r>
              <a:rPr lang="zh-CN" altLang="zh-CN" dirty="0" smtClean="0"/>
              <a:t>：用</a:t>
            </a:r>
            <a:r>
              <a:rPr lang="en-US" altLang="zh-CN" dirty="0" smtClean="0"/>
              <a:t>CPU-ID</a:t>
            </a:r>
            <a:r>
              <a:rPr lang="zh-CN" altLang="zh-CN" dirty="0" smtClean="0"/>
              <a:t>指定</a:t>
            </a:r>
            <a:r>
              <a:rPr lang="en-US" altLang="zh-CN" dirty="0" smtClean="0"/>
              <a:t>CPU</a:t>
            </a:r>
            <a:r>
              <a:rPr lang="zh-CN" altLang="zh-CN" dirty="0" smtClean="0"/>
              <a:t>，</a:t>
            </a:r>
            <a:r>
              <a:rPr lang="en-US" altLang="zh-CN" dirty="0" smtClean="0"/>
              <a:t>CPU-ID</a:t>
            </a:r>
            <a:r>
              <a:rPr lang="zh-CN" altLang="zh-CN" dirty="0" smtClean="0"/>
              <a:t>从</a:t>
            </a:r>
            <a:r>
              <a:rPr lang="en-US" altLang="zh-CN" dirty="0" smtClean="0"/>
              <a:t>0</a:t>
            </a:r>
            <a:r>
              <a:rPr lang="zh-CN" altLang="zh-CN" dirty="0" smtClean="0"/>
              <a:t>开始</a:t>
            </a:r>
            <a:endParaRPr lang="en-US" altLang="zh-CN" dirty="0" smtClean="0"/>
          </a:p>
          <a:p>
            <a:pPr lvl="2"/>
            <a:r>
              <a:rPr lang="en-US" altLang="zh-CN" dirty="0" smtClean="0"/>
              <a:t>interval : </a:t>
            </a:r>
            <a:r>
              <a:rPr lang="zh-CN" altLang="zh-CN" dirty="0" smtClean="0"/>
              <a:t>为取样时间间隔</a:t>
            </a:r>
            <a:endParaRPr lang="en-US" altLang="zh-CN" dirty="0" smtClean="0"/>
          </a:p>
          <a:p>
            <a:pPr lvl="2"/>
            <a:r>
              <a:rPr lang="en-US" altLang="zh-CN" dirty="0" smtClean="0"/>
              <a:t>count</a:t>
            </a:r>
            <a:r>
              <a:rPr lang="en-US" altLang="zh-CN" b="1" dirty="0" smtClean="0"/>
              <a:t> </a:t>
            </a:r>
            <a:r>
              <a:rPr lang="en-US" altLang="zh-CN" dirty="0" smtClean="0"/>
              <a:t>: </a:t>
            </a:r>
            <a:r>
              <a:rPr lang="zh-CN" altLang="zh-CN" dirty="0" smtClean="0"/>
              <a:t>为输出次数</a:t>
            </a:r>
          </a:p>
          <a:p>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18</a:t>
            </a:fld>
            <a:endParaRPr lang="en-US" altLang="zh-CN" dirty="0"/>
          </a:p>
        </p:txBody>
      </p:sp>
    </p:spTree>
    <p:extLst>
      <p:ext uri="{BB962C8B-B14F-4D97-AF65-F5344CB8AC3E}">
        <p14:creationId xmlns:p14="http://schemas.microsoft.com/office/powerpoint/2010/main" xmlns="" val="152904781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mpstat</a:t>
            </a:r>
            <a:r>
              <a:rPr lang="en-US" altLang="zh-CN" dirty="0" smtClean="0"/>
              <a:t> </a:t>
            </a:r>
            <a:r>
              <a:rPr lang="zh-CN" altLang="en-US" dirty="0" smtClean="0"/>
              <a:t>命令举例</a:t>
            </a:r>
            <a:endParaRPr lang="zh-CN" altLang="en-US" dirty="0"/>
          </a:p>
        </p:txBody>
      </p:sp>
      <p:sp>
        <p:nvSpPr>
          <p:cNvPr id="3" name="内容占位符 2"/>
          <p:cNvSpPr>
            <a:spLocks noGrp="1"/>
          </p:cNvSpPr>
          <p:nvPr>
            <p:ph idx="1"/>
          </p:nvPr>
        </p:nvSpPr>
        <p:spPr>
          <a:xfrm>
            <a:off x="107504" y="1412776"/>
            <a:ext cx="8892480" cy="4718149"/>
          </a:xfrm>
        </p:spPr>
        <p:txBody>
          <a:bodyPr/>
          <a:lstStyle/>
          <a:p>
            <a:pPr>
              <a:buNone/>
            </a:pPr>
            <a:r>
              <a:rPr lang="en-US" altLang="zh-CN" sz="1800" b="1" dirty="0" smtClean="0">
                <a:solidFill>
                  <a:schemeClr val="accent6">
                    <a:lumMod val="75000"/>
                  </a:schemeClr>
                </a:solidFill>
              </a:rPr>
              <a:t># </a:t>
            </a:r>
            <a:r>
              <a:rPr lang="en-US" altLang="zh-CN" sz="1800" b="1" dirty="0" err="1" smtClean="0">
                <a:solidFill>
                  <a:schemeClr val="accent6">
                    <a:lumMod val="75000"/>
                  </a:schemeClr>
                </a:solidFill>
              </a:rPr>
              <a:t>mpstat</a:t>
            </a:r>
            <a:endParaRPr lang="en-US" altLang="zh-CN" sz="1800" b="1" dirty="0" smtClean="0">
              <a:solidFill>
                <a:schemeClr val="accent6">
                  <a:lumMod val="75000"/>
                </a:schemeClr>
              </a:solidFill>
            </a:endParaRPr>
          </a:p>
          <a:p>
            <a:pPr>
              <a:buNone/>
            </a:pPr>
            <a:r>
              <a:rPr lang="en-US" altLang="zh-CN" sz="1800" dirty="0" smtClean="0"/>
              <a:t>Linux 2.6.18-194.32.1.el5 (centos1.ls-al.me)    04/29/11</a:t>
            </a:r>
          </a:p>
          <a:p>
            <a:pPr>
              <a:buNone/>
            </a:pPr>
            <a:endParaRPr lang="en-US" altLang="zh-CN" sz="1800" dirty="0" smtClean="0"/>
          </a:p>
          <a:p>
            <a:pPr>
              <a:buNone/>
            </a:pPr>
            <a:r>
              <a:rPr lang="en-US" altLang="zh-CN" sz="1800" dirty="0" smtClean="0"/>
              <a:t>12:56:27   CPU  %user  %nice   %sys %</a:t>
            </a:r>
            <a:r>
              <a:rPr lang="en-US" altLang="zh-CN" sz="1800" dirty="0" err="1" smtClean="0"/>
              <a:t>iowait</a:t>
            </a:r>
            <a:r>
              <a:rPr lang="en-US" altLang="zh-CN" sz="1800" dirty="0" smtClean="0"/>
              <a:t>   %</a:t>
            </a:r>
            <a:r>
              <a:rPr lang="en-US" altLang="zh-CN" sz="1800" dirty="0" err="1" smtClean="0"/>
              <a:t>irq</a:t>
            </a:r>
            <a:r>
              <a:rPr lang="en-US" altLang="zh-CN" sz="1800" dirty="0" smtClean="0"/>
              <a:t>   %soft  %steal   %idle    </a:t>
            </a:r>
            <a:r>
              <a:rPr lang="en-US" altLang="zh-CN" sz="1800" dirty="0" err="1" smtClean="0"/>
              <a:t>intr</a:t>
            </a:r>
            <a:r>
              <a:rPr lang="en-US" altLang="zh-CN" sz="1800" dirty="0" smtClean="0"/>
              <a:t>/s</a:t>
            </a:r>
          </a:p>
          <a:p>
            <a:pPr>
              <a:buNone/>
            </a:pPr>
            <a:r>
              <a:rPr lang="en-US" altLang="zh-CN" sz="1800" dirty="0" smtClean="0"/>
              <a:t>12:56:27       all     3.89   0.00     0.76      4.04     0.02    0.12    0.00    91.18   1050.99</a:t>
            </a:r>
          </a:p>
          <a:p>
            <a:pPr>
              <a:buNone/>
            </a:pPr>
            <a:endParaRPr lang="en-US" altLang="zh-CN" sz="1800" dirty="0" smtClean="0"/>
          </a:p>
          <a:p>
            <a:pPr>
              <a:buNone/>
            </a:pPr>
            <a:r>
              <a:rPr lang="en-US" altLang="zh-CN" sz="1800" b="1" dirty="0" smtClean="0">
                <a:solidFill>
                  <a:schemeClr val="accent6">
                    <a:lumMod val="75000"/>
                  </a:schemeClr>
                </a:solidFill>
              </a:rPr>
              <a:t># </a:t>
            </a:r>
            <a:r>
              <a:rPr lang="en-US" altLang="zh-CN" sz="1800" b="1" dirty="0" err="1" smtClean="0">
                <a:solidFill>
                  <a:schemeClr val="accent6">
                    <a:lumMod val="75000"/>
                  </a:schemeClr>
                </a:solidFill>
              </a:rPr>
              <a:t>mpstat</a:t>
            </a:r>
            <a:r>
              <a:rPr lang="en-US" altLang="zh-CN" sz="1800" b="1" dirty="0" smtClean="0">
                <a:solidFill>
                  <a:schemeClr val="accent6">
                    <a:lumMod val="75000"/>
                  </a:schemeClr>
                </a:solidFill>
              </a:rPr>
              <a:t> -P 0</a:t>
            </a:r>
          </a:p>
          <a:p>
            <a:pPr>
              <a:buNone/>
            </a:pPr>
            <a:r>
              <a:rPr lang="en-US" altLang="zh-CN" sz="1800" dirty="0" smtClean="0"/>
              <a:t>Linux 2.6.18-194.32.1.el5 (centos1.ls-al.me)    04/29/11</a:t>
            </a:r>
          </a:p>
          <a:p>
            <a:pPr>
              <a:buNone/>
            </a:pPr>
            <a:endParaRPr lang="en-US" altLang="zh-CN" sz="1800" dirty="0" smtClean="0"/>
          </a:p>
          <a:p>
            <a:pPr>
              <a:buNone/>
            </a:pPr>
            <a:r>
              <a:rPr lang="en-US" altLang="zh-CN" sz="1800" dirty="0" smtClean="0"/>
              <a:t>12:56:37   CPU  %user  %nice   %sys %</a:t>
            </a:r>
            <a:r>
              <a:rPr lang="en-US" altLang="zh-CN" sz="1800" dirty="0" err="1" smtClean="0"/>
              <a:t>iowait</a:t>
            </a:r>
            <a:r>
              <a:rPr lang="en-US" altLang="zh-CN" sz="1800" dirty="0" smtClean="0"/>
              <a:t>   %</a:t>
            </a:r>
            <a:r>
              <a:rPr lang="en-US" altLang="zh-CN" sz="1800" dirty="0" err="1" smtClean="0"/>
              <a:t>irq</a:t>
            </a:r>
            <a:r>
              <a:rPr lang="en-US" altLang="zh-CN" sz="1800" dirty="0" smtClean="0"/>
              <a:t>   %soft  %steal   %idle    </a:t>
            </a:r>
            <a:r>
              <a:rPr lang="en-US" altLang="zh-CN" sz="1800" dirty="0" err="1" smtClean="0"/>
              <a:t>intr</a:t>
            </a:r>
            <a:r>
              <a:rPr lang="en-US" altLang="zh-CN" sz="1800" dirty="0" smtClean="0"/>
              <a:t>/s</a:t>
            </a:r>
          </a:p>
          <a:p>
            <a:pPr>
              <a:buNone/>
            </a:pPr>
            <a:r>
              <a:rPr lang="en-US" altLang="zh-CN" sz="1800" dirty="0" smtClean="0"/>
              <a:t>12:56:37     0       3.86    0.00       0.75    4.01      0.02    0.12     0.00   91.24   1050.81</a:t>
            </a:r>
          </a:p>
          <a:p>
            <a:pPr>
              <a:buNone/>
            </a:pPr>
            <a:endParaRPr lang="en-US" altLang="zh-CN" sz="1800" dirty="0" smtClean="0"/>
          </a:p>
          <a:p>
            <a:pPr>
              <a:buNone/>
            </a:pPr>
            <a:r>
              <a:rPr lang="en-US" altLang="zh-CN" sz="1800" b="1" dirty="0" smtClean="0"/>
              <a:t># </a:t>
            </a:r>
            <a:r>
              <a:rPr lang="en-US" altLang="zh-CN" sz="1800" b="1" dirty="0" err="1" smtClean="0">
                <a:solidFill>
                  <a:schemeClr val="accent6">
                    <a:lumMod val="75000"/>
                  </a:schemeClr>
                </a:solidFill>
              </a:rPr>
              <a:t>mpstat</a:t>
            </a:r>
            <a:r>
              <a:rPr lang="en-US" altLang="zh-CN" sz="1800" b="1" dirty="0" smtClean="0">
                <a:solidFill>
                  <a:schemeClr val="accent6">
                    <a:lumMod val="75000"/>
                  </a:schemeClr>
                </a:solidFill>
              </a:rPr>
              <a:t> 5 10</a:t>
            </a:r>
          </a:p>
          <a:p>
            <a:pPr>
              <a:buNone/>
            </a:pPr>
            <a:r>
              <a:rPr lang="en-US" altLang="zh-CN" sz="1800" b="1" dirty="0" smtClean="0">
                <a:solidFill>
                  <a:schemeClr val="accent6">
                    <a:lumMod val="75000"/>
                  </a:schemeClr>
                </a:solidFill>
              </a:rPr>
              <a:t># </a:t>
            </a:r>
            <a:r>
              <a:rPr lang="en-US" altLang="zh-CN" sz="1800" b="1" dirty="0" err="1" smtClean="0">
                <a:solidFill>
                  <a:schemeClr val="accent6">
                    <a:lumMod val="75000"/>
                  </a:schemeClr>
                </a:solidFill>
              </a:rPr>
              <a:t>mpstat</a:t>
            </a:r>
            <a:r>
              <a:rPr lang="en-US" altLang="zh-CN" sz="1800" b="1" dirty="0" smtClean="0">
                <a:solidFill>
                  <a:schemeClr val="accent6">
                    <a:lumMod val="75000"/>
                  </a:schemeClr>
                </a:solidFill>
              </a:rPr>
              <a:t> –P 1  5 10</a:t>
            </a:r>
            <a:endParaRPr lang="zh-CN" altLang="en-US" sz="1800"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19</a:t>
            </a:fld>
            <a:endParaRPr lang="en-US" altLang="zh-CN" dirty="0"/>
          </a:p>
        </p:txBody>
      </p:sp>
    </p:spTree>
    <p:extLst>
      <p:ext uri="{BB962C8B-B14F-4D97-AF65-F5344CB8AC3E}">
        <p14:creationId xmlns:p14="http://schemas.microsoft.com/office/powerpoint/2010/main" xmlns="" val="46028928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title"/>
          </p:nvPr>
        </p:nvSpPr>
        <p:spPr/>
        <p:txBody>
          <a:bodyPr/>
          <a:lstStyle/>
          <a:p>
            <a:r>
              <a:rPr lang="zh-CN" altLang="en-US" dirty="0" smtClean="0"/>
              <a:t>本章内容要点</a:t>
            </a:r>
            <a:endParaRPr lang="zh-CN" altLang="en-US" dirty="0"/>
          </a:p>
        </p:txBody>
      </p:sp>
      <p:sp>
        <p:nvSpPr>
          <p:cNvPr id="110595" name="Rectangle 3"/>
          <p:cNvSpPr>
            <a:spLocks noGrp="1" noChangeArrowheads="1"/>
          </p:cNvSpPr>
          <p:nvPr>
            <p:ph type="body" idx="1"/>
          </p:nvPr>
        </p:nvSpPr>
        <p:spPr>
          <a:xfrm>
            <a:off x="457200" y="1268760"/>
            <a:ext cx="8229600" cy="4862165"/>
          </a:xfrm>
        </p:spPr>
        <p:txBody>
          <a:bodyPr/>
          <a:lstStyle/>
          <a:p>
            <a:r>
              <a:rPr lang="zh-CN" altLang="en-US" dirty="0"/>
              <a:t>理解影响系统性能的因素</a:t>
            </a:r>
            <a:endParaRPr lang="en-US" altLang="zh-CN" dirty="0"/>
          </a:p>
          <a:p>
            <a:r>
              <a:rPr lang="zh-CN" altLang="en-US" dirty="0"/>
              <a:t>系统性能分析工具</a:t>
            </a:r>
            <a:endParaRPr lang="en-US" altLang="zh-CN" dirty="0"/>
          </a:p>
          <a:p>
            <a:r>
              <a:rPr lang="en-US" altLang="zh-CN" dirty="0"/>
              <a:t>Linux</a:t>
            </a:r>
            <a:r>
              <a:rPr lang="zh-CN" altLang="zh-CN" dirty="0"/>
              <a:t>的内核参数的修改方法</a:t>
            </a:r>
            <a:endParaRPr lang="en-US" altLang="zh-CN" dirty="0"/>
          </a:p>
          <a:p>
            <a:r>
              <a:rPr lang="zh-CN" altLang="en-US" dirty="0"/>
              <a:t>内核</a:t>
            </a:r>
            <a:r>
              <a:rPr lang="zh-CN" altLang="en-US" dirty="0" smtClean="0"/>
              <a:t>管理</a:t>
            </a:r>
            <a:endParaRPr lang="en-US" altLang="zh-CN" dirty="0" smtClean="0"/>
          </a:p>
          <a:p>
            <a:r>
              <a:rPr lang="zh-CN" altLang="en-US" dirty="0" smtClean="0"/>
              <a:t>备份与同步</a:t>
            </a:r>
            <a:endParaRPr lang="en-US" altLang="zh-CN" dirty="0" smtClean="0"/>
          </a:p>
          <a:p>
            <a:r>
              <a:rPr lang="zh-CN" altLang="en-US" dirty="0" smtClean="0"/>
              <a:t>系统启动过程</a:t>
            </a:r>
            <a:endParaRPr lang="en-US" altLang="zh-CN" dirty="0" smtClean="0"/>
          </a:p>
          <a:p>
            <a:r>
              <a:rPr lang="zh-CN" altLang="en-US" dirty="0" smtClean="0"/>
              <a:t>故障排查与修复</a:t>
            </a:r>
            <a:endParaRPr lang="en-US" altLang="zh-CN" dirty="0" smtClean="0"/>
          </a:p>
          <a:p>
            <a:endParaRPr lang="zh-CN" altLang="en-US" dirty="0" smtClean="0"/>
          </a:p>
        </p:txBody>
      </p:sp>
      <p:sp>
        <p:nvSpPr>
          <p:cNvPr id="6" name="日期占位符 5"/>
          <p:cNvSpPr>
            <a:spLocks noGrp="1"/>
          </p:cNvSpPr>
          <p:nvPr>
            <p:ph type="dt" sz="half" idx="10"/>
          </p:nvPr>
        </p:nvSpPr>
        <p:spPr/>
        <p:txBody>
          <a:bodyPr/>
          <a:lstStyle/>
          <a:p>
            <a:fld id="{29A22462-6AFA-4DFA-AFDB-F17DF9625822}" type="datetime2">
              <a:rPr lang="zh-CN" altLang="en-US" smtClean="0"/>
              <a:pPr/>
              <a:t>2016年7月14日</a:t>
            </a:fld>
            <a:endParaRPr lang="en-US" altLang="zh-CN" dirty="0"/>
          </a:p>
        </p:txBody>
      </p:sp>
      <p:sp>
        <p:nvSpPr>
          <p:cNvPr id="7" name="灯片编号占位符 6"/>
          <p:cNvSpPr>
            <a:spLocks noGrp="1"/>
          </p:cNvSpPr>
          <p:nvPr>
            <p:ph type="sldNum" sz="quarter" idx="12"/>
          </p:nvPr>
        </p:nvSpPr>
        <p:spPr/>
        <p:txBody>
          <a:bodyPr/>
          <a:lstStyle/>
          <a:p>
            <a:fld id="{1D884F6B-D068-45E9-B250-41F0C46488DC}" type="slidenum">
              <a:rPr lang="en-US" altLang="zh-CN" smtClean="0"/>
              <a:pPr/>
              <a:t>2</a:t>
            </a:fld>
            <a:endParaRPr lang="en-US" altLang="zh-CN"/>
          </a:p>
        </p:txBody>
      </p:sp>
      <p:sp>
        <p:nvSpPr>
          <p:cNvPr id="8" name="页脚占位符 7"/>
          <p:cNvSpPr>
            <a:spLocks noGrp="1"/>
          </p:cNvSpPr>
          <p:nvPr>
            <p:ph type="ftr" sz="quarter" idx="11"/>
          </p:nvPr>
        </p:nvSpPr>
        <p:spPr/>
        <p:txBody>
          <a:bodyPr/>
          <a:lstStyle/>
          <a:p>
            <a:r>
              <a:rPr lang="zh-CN" altLang="en-US" dirty="0" smtClean="0"/>
              <a:t>梁如军（</a:t>
            </a:r>
            <a:r>
              <a:rPr lang="en-US" altLang="zh-CN" dirty="0" smtClean="0"/>
              <a:t>linuxbooks@126.com</a:t>
            </a:r>
            <a:r>
              <a:rPr lang="zh-CN" altLang="en-US" dirty="0" smtClean="0"/>
              <a:t>）</a:t>
            </a:r>
            <a:endParaRPr lang="en-US" altLang="zh-CN" dirty="0" smtClean="0"/>
          </a:p>
          <a:p>
            <a:r>
              <a:rPr lang="en-US" altLang="zh-CN" dirty="0" smtClean="0"/>
              <a:t>Creative Commons License</a:t>
            </a:r>
            <a:r>
              <a:rPr lang="zh-CN" altLang="en-US" dirty="0" smtClean="0"/>
              <a:t>（</a:t>
            </a:r>
            <a:r>
              <a:rPr lang="en-US" altLang="zh-CN" dirty="0" smtClean="0"/>
              <a:t>BY-NC-SA</a:t>
            </a:r>
            <a:r>
              <a:rPr lang="zh-CN" altLang="en-US" dirty="0" smtClean="0"/>
              <a:t>）</a:t>
            </a:r>
            <a:endParaRPr lang="en-US" altLang="zh-CN"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vmstat</a:t>
            </a:r>
            <a:r>
              <a:rPr lang="zh-CN" altLang="zh-CN" dirty="0" smtClean="0"/>
              <a:t>命令</a:t>
            </a:r>
            <a:endParaRPr lang="zh-CN" altLang="en-US" dirty="0"/>
          </a:p>
        </p:txBody>
      </p:sp>
      <p:sp>
        <p:nvSpPr>
          <p:cNvPr id="3" name="内容占位符 2"/>
          <p:cNvSpPr>
            <a:spLocks noGrp="1"/>
          </p:cNvSpPr>
          <p:nvPr>
            <p:ph idx="1"/>
          </p:nvPr>
        </p:nvSpPr>
        <p:spPr>
          <a:xfrm>
            <a:off x="457200" y="1484784"/>
            <a:ext cx="8229600" cy="4646141"/>
          </a:xfrm>
        </p:spPr>
        <p:txBody>
          <a:bodyPr/>
          <a:lstStyle/>
          <a:p>
            <a:r>
              <a:rPr lang="zh-CN" altLang="en-US" dirty="0" smtClean="0"/>
              <a:t>功能：</a:t>
            </a:r>
            <a:r>
              <a:rPr lang="zh-CN" altLang="zh-CN" dirty="0" smtClean="0"/>
              <a:t>显示进程队列、内存、交换空间、</a:t>
            </a:r>
            <a:r>
              <a:rPr lang="zh-CN" altLang="en-US" dirty="0" smtClean="0"/>
              <a:t>磁盘</a:t>
            </a:r>
            <a:r>
              <a:rPr lang="en-US" altLang="zh-CN" dirty="0" smtClean="0"/>
              <a:t>I/O</a:t>
            </a:r>
            <a:r>
              <a:rPr lang="zh-CN" altLang="zh-CN" dirty="0" smtClean="0"/>
              <a:t>、和</a:t>
            </a:r>
            <a:r>
              <a:rPr lang="en-US" altLang="zh-CN" dirty="0" smtClean="0"/>
              <a:t>CPU</a:t>
            </a:r>
            <a:r>
              <a:rPr lang="zh-CN" altLang="en-US" dirty="0" smtClean="0"/>
              <a:t>状态</a:t>
            </a:r>
            <a:r>
              <a:rPr lang="zh-CN" altLang="zh-CN" dirty="0" smtClean="0"/>
              <a:t>信息。</a:t>
            </a:r>
            <a:endParaRPr lang="en-US" altLang="zh-CN" dirty="0" smtClean="0"/>
          </a:p>
          <a:p>
            <a:r>
              <a:rPr lang="zh-CN" altLang="en-US" dirty="0" smtClean="0"/>
              <a:t>格式：</a:t>
            </a:r>
            <a:endParaRPr lang="en-US" altLang="zh-CN" dirty="0" smtClean="0"/>
          </a:p>
          <a:p>
            <a:pPr lvl="1"/>
            <a:r>
              <a:rPr lang="en-US" altLang="zh-CN" dirty="0" err="1" smtClean="0"/>
              <a:t>vmstat</a:t>
            </a:r>
            <a:r>
              <a:rPr lang="en-US" altLang="zh-CN" dirty="0" smtClean="0"/>
              <a:t> [-a] [-n] [-S </a:t>
            </a:r>
            <a:r>
              <a:rPr lang="en-US" altLang="zh-CN" dirty="0" err="1" smtClean="0"/>
              <a:t>k|K|m|M</a:t>
            </a:r>
            <a:r>
              <a:rPr lang="en-US" altLang="zh-CN" dirty="0" smtClean="0"/>
              <a:t>] [Interval [ Count ]]</a:t>
            </a:r>
            <a:endParaRPr lang="zh-CN" altLang="zh-CN" dirty="0" smtClean="0"/>
          </a:p>
          <a:p>
            <a:pPr lvl="1"/>
            <a:r>
              <a:rPr lang="zh-CN" altLang="en-US" dirty="0" smtClean="0"/>
              <a:t>其中：</a:t>
            </a:r>
            <a:endParaRPr lang="en-US" altLang="zh-CN" dirty="0" smtClean="0"/>
          </a:p>
          <a:p>
            <a:pPr lvl="2"/>
            <a:r>
              <a:rPr lang="en-US" altLang="zh-CN" dirty="0" smtClean="0"/>
              <a:t>-a</a:t>
            </a:r>
            <a:r>
              <a:rPr lang="zh-CN" altLang="en-US" dirty="0" smtClean="0"/>
              <a:t>：显示活跃和非活跃内存</a:t>
            </a:r>
            <a:endParaRPr lang="en-US" altLang="zh-CN" dirty="0" smtClean="0"/>
          </a:p>
          <a:p>
            <a:pPr lvl="2"/>
            <a:r>
              <a:rPr lang="en-US" altLang="zh-CN" dirty="0" smtClean="0"/>
              <a:t>-n</a:t>
            </a:r>
            <a:r>
              <a:rPr lang="zh-CN" altLang="en-US" dirty="0" smtClean="0"/>
              <a:t>：只在开始时显示一次各字段名称</a:t>
            </a:r>
            <a:endParaRPr lang="en-US" altLang="zh-CN" dirty="0" smtClean="0"/>
          </a:p>
          <a:p>
            <a:pPr lvl="2"/>
            <a:r>
              <a:rPr lang="en-US" altLang="zh-CN" dirty="0" smtClean="0"/>
              <a:t>-S</a:t>
            </a:r>
            <a:r>
              <a:rPr lang="zh-CN" altLang="en-US" dirty="0" smtClean="0"/>
              <a:t>：使用指定单位显示。</a:t>
            </a:r>
            <a:r>
              <a:rPr lang="en-US" altLang="zh-CN" dirty="0" smtClean="0"/>
              <a:t>k(1000)</a:t>
            </a:r>
            <a:r>
              <a:rPr lang="zh-CN" altLang="en-US" dirty="0" smtClean="0"/>
              <a:t>、</a:t>
            </a:r>
            <a:r>
              <a:rPr lang="en-US" altLang="zh-CN" dirty="0" smtClean="0"/>
              <a:t>K(1024)</a:t>
            </a:r>
            <a:r>
              <a:rPr lang="zh-CN" altLang="en-US" dirty="0" smtClean="0"/>
              <a:t>、</a:t>
            </a:r>
            <a:r>
              <a:rPr lang="en-US" altLang="zh-CN" dirty="0" smtClean="0"/>
              <a:t>m(1000000)</a:t>
            </a:r>
            <a:r>
              <a:rPr lang="zh-CN" altLang="en-US" dirty="0" smtClean="0"/>
              <a:t>、</a:t>
            </a:r>
            <a:r>
              <a:rPr lang="en-US" altLang="zh-CN" dirty="0" smtClean="0"/>
              <a:t>M(1048576) </a:t>
            </a:r>
            <a:r>
              <a:rPr lang="zh-CN" altLang="en-US" dirty="0" smtClean="0"/>
              <a:t>字节，默认单位为</a:t>
            </a:r>
            <a:r>
              <a:rPr lang="en-US" altLang="zh-CN" dirty="0" smtClean="0"/>
              <a:t>K</a:t>
            </a:r>
            <a:r>
              <a:rPr lang="zh-CN" altLang="en-US" dirty="0" smtClean="0"/>
              <a:t>。</a:t>
            </a:r>
            <a:endParaRPr lang="en-US" altLang="zh-CN" dirty="0" smtClean="0"/>
          </a:p>
          <a:p>
            <a:pPr lvl="2"/>
            <a:r>
              <a:rPr lang="en-US" altLang="zh-CN" dirty="0" smtClean="0"/>
              <a:t>interval</a:t>
            </a:r>
            <a:r>
              <a:rPr lang="zh-CN" altLang="zh-CN" dirty="0" smtClean="0"/>
              <a:t>和</a:t>
            </a:r>
            <a:r>
              <a:rPr lang="en-US" altLang="zh-CN" dirty="0" smtClean="0"/>
              <a:t>count</a:t>
            </a:r>
            <a:r>
              <a:rPr lang="zh-CN" altLang="zh-CN" dirty="0" smtClean="0"/>
              <a:t>的含义与</a:t>
            </a:r>
            <a:r>
              <a:rPr lang="en-US" altLang="zh-CN" dirty="0" err="1" smtClean="0"/>
              <a:t>mpstat</a:t>
            </a:r>
            <a:r>
              <a:rPr lang="zh-CN" altLang="zh-CN" dirty="0" smtClean="0"/>
              <a:t>一致</a:t>
            </a:r>
            <a:endParaRPr lang="en-US" altLang="zh-CN" dirty="0" smtClean="0"/>
          </a:p>
          <a:p>
            <a:pPr lvl="1"/>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20</a:t>
            </a:fld>
            <a:endParaRPr lang="en-US" altLang="zh-CN" dirty="0"/>
          </a:p>
        </p:txBody>
      </p:sp>
    </p:spTree>
    <p:extLst>
      <p:ext uri="{BB962C8B-B14F-4D97-AF65-F5344CB8AC3E}">
        <p14:creationId xmlns:p14="http://schemas.microsoft.com/office/powerpoint/2010/main" xmlns="" val="413679545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vmstat</a:t>
            </a:r>
            <a:r>
              <a:rPr lang="zh-CN" altLang="zh-CN" dirty="0" smtClean="0"/>
              <a:t>命令</a:t>
            </a:r>
            <a:r>
              <a:rPr lang="zh-CN" altLang="en-US" dirty="0" smtClean="0"/>
              <a:t>举例</a:t>
            </a:r>
            <a:endParaRPr lang="zh-CN" altLang="en-US" dirty="0"/>
          </a:p>
        </p:txBody>
      </p:sp>
      <p:sp>
        <p:nvSpPr>
          <p:cNvPr id="3" name="内容占位符 2"/>
          <p:cNvSpPr>
            <a:spLocks noGrp="1"/>
          </p:cNvSpPr>
          <p:nvPr>
            <p:ph idx="1"/>
          </p:nvPr>
        </p:nvSpPr>
        <p:spPr>
          <a:xfrm>
            <a:off x="395536" y="2132856"/>
            <a:ext cx="8291264" cy="3998069"/>
          </a:xfrm>
        </p:spPr>
        <p:txBody>
          <a:bodyPr/>
          <a:lstStyle/>
          <a:p>
            <a:r>
              <a:rPr lang="en-US" altLang="zh-CN" sz="2800" dirty="0" err="1" smtClean="0"/>
              <a:t>procs</a:t>
            </a:r>
            <a:endParaRPr lang="en-US" altLang="zh-CN" sz="2800" dirty="0" smtClean="0"/>
          </a:p>
          <a:p>
            <a:pPr lvl="1"/>
            <a:r>
              <a:rPr lang="en-US" altLang="zh-CN" sz="2000" dirty="0" smtClean="0"/>
              <a:t>r </a:t>
            </a:r>
            <a:r>
              <a:rPr lang="zh-CN" altLang="en-US" sz="2000" dirty="0" smtClean="0"/>
              <a:t>列表示运行和等待</a:t>
            </a:r>
            <a:r>
              <a:rPr lang="en-US" altLang="zh-CN" sz="2000" dirty="0" smtClean="0"/>
              <a:t>CPU</a:t>
            </a:r>
            <a:r>
              <a:rPr lang="zh-CN" altLang="en-US" sz="2000" dirty="0" smtClean="0"/>
              <a:t>时间片的进程数，这个值若长期大于系统</a:t>
            </a:r>
            <a:r>
              <a:rPr lang="en-US" altLang="zh-CN" sz="2000" dirty="0" smtClean="0"/>
              <a:t>CPU</a:t>
            </a:r>
            <a:r>
              <a:rPr lang="zh-CN" altLang="en-US" sz="2000" dirty="0" smtClean="0"/>
              <a:t>的个数，说明</a:t>
            </a:r>
            <a:r>
              <a:rPr lang="en-US" altLang="zh-CN" sz="2000" dirty="0" smtClean="0"/>
              <a:t>CPU</a:t>
            </a:r>
            <a:r>
              <a:rPr lang="zh-CN" altLang="en-US" sz="2000" dirty="0" smtClean="0"/>
              <a:t>资源不足。</a:t>
            </a:r>
            <a:endParaRPr lang="en-US" altLang="zh-CN" sz="2000" dirty="0" smtClean="0"/>
          </a:p>
          <a:p>
            <a:pPr lvl="1"/>
            <a:r>
              <a:rPr lang="en-US" altLang="zh-CN" sz="2000" dirty="0" smtClean="0"/>
              <a:t>b </a:t>
            </a:r>
            <a:r>
              <a:rPr lang="zh-CN" altLang="en-US" sz="2000" dirty="0" smtClean="0"/>
              <a:t>列表示在等待资源的进程数，比如正在等待</a:t>
            </a:r>
            <a:r>
              <a:rPr lang="en-US" altLang="zh-CN" sz="2000" dirty="0" smtClean="0"/>
              <a:t>I/O</a:t>
            </a:r>
            <a:r>
              <a:rPr lang="zh-CN" altLang="en-US" sz="2000" dirty="0" smtClean="0"/>
              <a:t>、或者内存交换等。</a:t>
            </a:r>
            <a:endParaRPr lang="en-US" altLang="zh-CN" sz="2000" dirty="0" smtClean="0"/>
          </a:p>
          <a:p>
            <a:r>
              <a:rPr lang="en-US" altLang="zh-CN" sz="2800" dirty="0" err="1" smtClean="0"/>
              <a:t>cpu</a:t>
            </a:r>
            <a:endParaRPr lang="en-US" altLang="zh-CN" sz="2800" dirty="0" smtClean="0"/>
          </a:p>
          <a:p>
            <a:pPr lvl="1"/>
            <a:r>
              <a:rPr lang="en-US" altLang="zh-CN" sz="2000" dirty="0" smtClean="0"/>
              <a:t>us </a:t>
            </a:r>
            <a:r>
              <a:rPr lang="zh-CN" altLang="en-US" sz="2000" dirty="0" smtClean="0"/>
              <a:t>列显示了用户态进程消耗的</a:t>
            </a:r>
            <a:r>
              <a:rPr lang="en-US" altLang="zh-CN" sz="2000" dirty="0" smtClean="0"/>
              <a:t>CPU </a:t>
            </a:r>
            <a:r>
              <a:rPr lang="zh-CN" altLang="en-US" sz="2000" dirty="0" smtClean="0"/>
              <a:t>时间百分比；</a:t>
            </a:r>
            <a:r>
              <a:rPr lang="en-US" altLang="zh-CN" sz="2000" dirty="0" err="1" smtClean="0"/>
              <a:t>sy</a:t>
            </a:r>
            <a:r>
              <a:rPr lang="en-US" altLang="zh-CN" sz="2000" dirty="0" smtClean="0"/>
              <a:t> </a:t>
            </a:r>
            <a:r>
              <a:rPr lang="zh-CN" altLang="en-US" sz="2000" dirty="0" smtClean="0"/>
              <a:t>列显示了核心态进程消耗的</a:t>
            </a:r>
            <a:r>
              <a:rPr lang="en-US" altLang="zh-CN" sz="2000" dirty="0" smtClean="0"/>
              <a:t>CPU</a:t>
            </a:r>
            <a:r>
              <a:rPr lang="zh-CN" altLang="en-US" sz="2000" dirty="0" smtClean="0"/>
              <a:t>时间百分比。</a:t>
            </a:r>
          </a:p>
          <a:p>
            <a:pPr lvl="1"/>
            <a:r>
              <a:rPr lang="en-US" altLang="zh-CN" sz="2000" dirty="0" smtClean="0"/>
              <a:t>us </a:t>
            </a:r>
            <a:r>
              <a:rPr lang="zh-CN" altLang="en-US" sz="2000" dirty="0" smtClean="0"/>
              <a:t>的值比较高时说明用户进程消耗的</a:t>
            </a:r>
            <a:r>
              <a:rPr lang="en-US" altLang="zh-CN" sz="2000" dirty="0" smtClean="0"/>
              <a:t>CPU</a:t>
            </a:r>
            <a:r>
              <a:rPr lang="zh-CN" altLang="en-US" sz="2000" dirty="0" smtClean="0"/>
              <a:t>时间多，</a:t>
            </a:r>
            <a:r>
              <a:rPr lang="en-US" altLang="zh-CN" sz="2000" dirty="0" err="1" smtClean="0"/>
              <a:t>sy</a:t>
            </a:r>
            <a:r>
              <a:rPr lang="en-US" altLang="zh-CN" sz="2000" dirty="0" smtClean="0"/>
              <a:t> </a:t>
            </a:r>
            <a:r>
              <a:rPr lang="zh-CN" altLang="en-US" sz="2000" dirty="0" smtClean="0"/>
              <a:t>值较高时说明内核消耗的</a:t>
            </a:r>
            <a:r>
              <a:rPr lang="en-US" altLang="zh-CN" sz="2000" dirty="0" smtClean="0"/>
              <a:t>CPU</a:t>
            </a:r>
            <a:r>
              <a:rPr lang="zh-CN" altLang="en-US" sz="2000" dirty="0" smtClean="0"/>
              <a:t>资源很多。</a:t>
            </a:r>
          </a:p>
          <a:p>
            <a:pPr lvl="1"/>
            <a:r>
              <a:rPr lang="zh-CN" altLang="en-US" sz="2000" b="1" dirty="0" smtClean="0">
                <a:solidFill>
                  <a:srgbClr val="FF0000"/>
                </a:solidFill>
              </a:rPr>
              <a:t>根据经验，</a:t>
            </a:r>
            <a:r>
              <a:rPr lang="en-US" altLang="zh-CN" sz="2000" b="1" dirty="0" err="1" smtClean="0">
                <a:solidFill>
                  <a:srgbClr val="FF0000"/>
                </a:solidFill>
              </a:rPr>
              <a:t>us+sy</a:t>
            </a:r>
            <a:r>
              <a:rPr lang="en-US" altLang="zh-CN" sz="2000" b="1" dirty="0" smtClean="0">
                <a:solidFill>
                  <a:srgbClr val="FF0000"/>
                </a:solidFill>
              </a:rPr>
              <a:t> </a:t>
            </a:r>
            <a:r>
              <a:rPr lang="zh-CN" altLang="en-US" sz="2000" b="1" dirty="0" smtClean="0">
                <a:solidFill>
                  <a:srgbClr val="FF0000"/>
                </a:solidFill>
              </a:rPr>
              <a:t>的参考值为</a:t>
            </a:r>
            <a:r>
              <a:rPr lang="en-US" altLang="zh-CN" sz="2000" b="1" dirty="0" smtClean="0">
                <a:solidFill>
                  <a:srgbClr val="FF0000"/>
                </a:solidFill>
              </a:rPr>
              <a:t>80%</a:t>
            </a:r>
            <a:r>
              <a:rPr lang="zh-CN" altLang="en-US" sz="2000" b="1" dirty="0" smtClean="0">
                <a:solidFill>
                  <a:srgbClr val="FF0000"/>
                </a:solidFill>
              </a:rPr>
              <a:t>，若 </a:t>
            </a:r>
            <a:r>
              <a:rPr lang="en-US" altLang="zh-CN" sz="2000" b="1" dirty="0" err="1" smtClean="0">
                <a:solidFill>
                  <a:srgbClr val="FF0000"/>
                </a:solidFill>
              </a:rPr>
              <a:t>us+sy</a:t>
            </a:r>
            <a:r>
              <a:rPr lang="en-US" altLang="zh-CN" sz="2000" b="1" dirty="0" smtClean="0">
                <a:solidFill>
                  <a:srgbClr val="FF0000"/>
                </a:solidFill>
              </a:rPr>
              <a:t>&gt;80% </a:t>
            </a:r>
            <a:r>
              <a:rPr lang="zh-CN" altLang="en-US" sz="2000" b="1" dirty="0" smtClean="0">
                <a:solidFill>
                  <a:srgbClr val="FF0000"/>
                </a:solidFill>
              </a:rPr>
              <a:t>说明可能存在</a:t>
            </a:r>
            <a:r>
              <a:rPr lang="en-US" altLang="zh-CN" sz="2000" b="1" dirty="0" smtClean="0">
                <a:solidFill>
                  <a:srgbClr val="FF0000"/>
                </a:solidFill>
              </a:rPr>
              <a:t>CPU</a:t>
            </a:r>
            <a:r>
              <a:rPr lang="zh-CN" altLang="en-US" sz="2000" b="1" dirty="0" smtClean="0">
                <a:solidFill>
                  <a:srgbClr val="FF0000"/>
                </a:solidFill>
              </a:rPr>
              <a:t>资源不足。</a:t>
            </a:r>
            <a:endParaRPr lang="zh-CN" altLang="en-US" sz="2000" b="1" dirty="0">
              <a:solidFill>
                <a:srgbClr val="FF0000"/>
              </a:solidFill>
            </a:endParaRPr>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21</a:t>
            </a:fld>
            <a:endParaRPr lang="en-US" altLang="zh-CN" dirty="0"/>
          </a:p>
        </p:txBody>
      </p:sp>
      <p:sp>
        <p:nvSpPr>
          <p:cNvPr id="7" name="TextBox 6"/>
          <p:cNvSpPr txBox="1"/>
          <p:nvPr/>
        </p:nvSpPr>
        <p:spPr>
          <a:xfrm>
            <a:off x="144016" y="1052736"/>
            <a:ext cx="8892480" cy="1169551"/>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altLang="zh-CN" sz="1400" b="1" dirty="0" smtClean="0">
                <a:solidFill>
                  <a:schemeClr val="accent6">
                    <a:lumMod val="75000"/>
                  </a:schemeClr>
                </a:solidFill>
                <a:latin typeface="Courier New" pitchFamily="49" charset="0"/>
                <a:cs typeface="Courier New" pitchFamily="49" charset="0"/>
              </a:rPr>
              <a:t># </a:t>
            </a:r>
            <a:r>
              <a:rPr lang="en-US" altLang="zh-CN" sz="1400" b="1" dirty="0" err="1" smtClean="0">
                <a:solidFill>
                  <a:schemeClr val="accent6">
                    <a:lumMod val="75000"/>
                  </a:schemeClr>
                </a:solidFill>
                <a:latin typeface="Courier New" pitchFamily="49" charset="0"/>
                <a:cs typeface="Courier New" pitchFamily="49" charset="0"/>
              </a:rPr>
              <a:t>vmstat</a:t>
            </a:r>
            <a:r>
              <a:rPr lang="en-US" altLang="zh-CN" sz="1400" b="1" dirty="0" smtClean="0">
                <a:solidFill>
                  <a:schemeClr val="accent6">
                    <a:lumMod val="75000"/>
                  </a:schemeClr>
                </a:solidFill>
                <a:latin typeface="Courier New" pitchFamily="49" charset="0"/>
                <a:cs typeface="Courier New" pitchFamily="49" charset="0"/>
              </a:rPr>
              <a:t> 5 2</a:t>
            </a:r>
          </a:p>
          <a:p>
            <a:r>
              <a:rPr lang="en-US" altLang="zh-CN" sz="1400" dirty="0" err="1" smtClean="0">
                <a:latin typeface="Courier New" pitchFamily="49" charset="0"/>
                <a:cs typeface="Courier New" pitchFamily="49" charset="0"/>
              </a:rPr>
              <a:t>procs</a:t>
            </a:r>
            <a:r>
              <a:rPr lang="en-US" altLang="zh-CN" sz="1400" dirty="0" smtClean="0">
                <a:latin typeface="Courier New" pitchFamily="49" charset="0"/>
                <a:cs typeface="Courier New" pitchFamily="49" charset="0"/>
              </a:rPr>
              <a:t> -----------memory---------- ---swap-- -----</a:t>
            </a:r>
            <a:r>
              <a:rPr lang="en-US" altLang="zh-CN" sz="1400" dirty="0" err="1" smtClean="0">
                <a:latin typeface="Courier New" pitchFamily="49" charset="0"/>
                <a:cs typeface="Courier New" pitchFamily="49" charset="0"/>
              </a:rPr>
              <a:t>io</a:t>
            </a:r>
            <a:r>
              <a:rPr lang="en-US" altLang="zh-CN" sz="1400" dirty="0" smtClean="0">
                <a:latin typeface="Courier New" pitchFamily="49" charset="0"/>
                <a:cs typeface="Courier New" pitchFamily="49" charset="0"/>
              </a:rPr>
              <a:t>---- --system-- -----</a:t>
            </a:r>
            <a:r>
              <a:rPr lang="en-US" altLang="zh-CN" sz="1400" dirty="0" err="1" smtClean="0">
                <a:latin typeface="Courier New" pitchFamily="49" charset="0"/>
                <a:cs typeface="Courier New" pitchFamily="49" charset="0"/>
              </a:rPr>
              <a:t>cpu</a:t>
            </a:r>
            <a:r>
              <a:rPr lang="en-US" altLang="zh-CN" sz="1400" dirty="0" smtClean="0">
                <a:latin typeface="Courier New" pitchFamily="49" charset="0"/>
                <a:cs typeface="Courier New" pitchFamily="49" charset="0"/>
              </a:rPr>
              <a:t>------</a:t>
            </a:r>
          </a:p>
          <a:p>
            <a:r>
              <a:rPr lang="en-US" altLang="zh-CN" sz="1400" dirty="0" smtClean="0">
                <a:latin typeface="Courier New" pitchFamily="49" charset="0"/>
                <a:cs typeface="Courier New" pitchFamily="49" charset="0"/>
              </a:rPr>
              <a:t> r  b   </a:t>
            </a:r>
            <a:r>
              <a:rPr lang="en-US" altLang="zh-CN" sz="1400" dirty="0" err="1" smtClean="0">
                <a:latin typeface="Courier New" pitchFamily="49" charset="0"/>
                <a:cs typeface="Courier New" pitchFamily="49" charset="0"/>
              </a:rPr>
              <a:t>swpd</a:t>
            </a:r>
            <a:r>
              <a:rPr lang="en-US" altLang="zh-CN" sz="1400" dirty="0" smtClean="0">
                <a:latin typeface="Courier New" pitchFamily="49" charset="0"/>
                <a:cs typeface="Courier New" pitchFamily="49" charset="0"/>
              </a:rPr>
              <a:t>   free   buff  cache   </a:t>
            </a:r>
            <a:r>
              <a:rPr lang="en-US" altLang="zh-CN" sz="1400" dirty="0" err="1" smtClean="0">
                <a:latin typeface="Courier New" pitchFamily="49" charset="0"/>
                <a:cs typeface="Courier New" pitchFamily="49" charset="0"/>
              </a:rPr>
              <a:t>si</a:t>
            </a:r>
            <a:r>
              <a:rPr lang="en-US" altLang="zh-CN" sz="1400" dirty="0" smtClean="0">
                <a:latin typeface="Courier New" pitchFamily="49" charset="0"/>
                <a:cs typeface="Courier New" pitchFamily="49" charset="0"/>
              </a:rPr>
              <a:t>   so    bi    </a:t>
            </a:r>
            <a:r>
              <a:rPr lang="en-US" altLang="zh-CN" sz="1400" dirty="0" err="1" smtClean="0">
                <a:latin typeface="Courier New" pitchFamily="49" charset="0"/>
                <a:cs typeface="Courier New" pitchFamily="49" charset="0"/>
              </a:rPr>
              <a:t>bo</a:t>
            </a:r>
            <a:r>
              <a:rPr lang="en-US" altLang="zh-CN" sz="1400" dirty="0" smtClean="0">
                <a:latin typeface="Courier New" pitchFamily="49" charset="0"/>
                <a:cs typeface="Courier New" pitchFamily="49" charset="0"/>
              </a:rPr>
              <a:t>   in   </a:t>
            </a:r>
            <a:r>
              <a:rPr lang="en-US" altLang="zh-CN" sz="1400" dirty="0" err="1" smtClean="0">
                <a:latin typeface="Courier New" pitchFamily="49" charset="0"/>
                <a:cs typeface="Courier New" pitchFamily="49" charset="0"/>
              </a:rPr>
              <a:t>cs</a:t>
            </a:r>
            <a:r>
              <a:rPr lang="en-US" altLang="zh-CN" sz="1400" dirty="0" smtClean="0">
                <a:latin typeface="Courier New" pitchFamily="49" charset="0"/>
                <a:cs typeface="Courier New" pitchFamily="49" charset="0"/>
              </a:rPr>
              <a:t> us </a:t>
            </a:r>
            <a:r>
              <a:rPr lang="en-US" altLang="zh-CN" sz="1400" dirty="0" err="1" smtClean="0">
                <a:latin typeface="Courier New" pitchFamily="49" charset="0"/>
                <a:cs typeface="Courier New" pitchFamily="49" charset="0"/>
              </a:rPr>
              <a:t>sy</a:t>
            </a:r>
            <a:r>
              <a:rPr lang="en-US" altLang="zh-CN" sz="1400" dirty="0" smtClean="0">
                <a:latin typeface="Courier New" pitchFamily="49" charset="0"/>
                <a:cs typeface="Courier New" pitchFamily="49" charset="0"/>
              </a:rPr>
              <a:t>  id </a:t>
            </a:r>
            <a:r>
              <a:rPr lang="en-US" altLang="zh-CN" sz="1400" dirty="0" err="1" smtClean="0">
                <a:latin typeface="Courier New" pitchFamily="49" charset="0"/>
                <a:cs typeface="Courier New" pitchFamily="49" charset="0"/>
              </a:rPr>
              <a:t>wa</a:t>
            </a:r>
            <a:r>
              <a:rPr lang="en-US" altLang="zh-CN" sz="1400" dirty="0" smtClean="0">
                <a:latin typeface="Courier New" pitchFamily="49" charset="0"/>
                <a:cs typeface="Courier New" pitchFamily="49" charset="0"/>
              </a:rPr>
              <a:t> </a:t>
            </a:r>
            <a:r>
              <a:rPr lang="en-US" altLang="zh-CN" sz="1400" dirty="0" err="1" smtClean="0">
                <a:latin typeface="Courier New" pitchFamily="49" charset="0"/>
                <a:cs typeface="Courier New" pitchFamily="49" charset="0"/>
              </a:rPr>
              <a:t>st</a:t>
            </a:r>
            <a:endParaRPr lang="en-US" altLang="zh-CN" sz="1400" dirty="0" smtClean="0">
              <a:latin typeface="Courier New" pitchFamily="49" charset="0"/>
              <a:cs typeface="Courier New" pitchFamily="49" charset="0"/>
            </a:endParaRPr>
          </a:p>
          <a:p>
            <a:r>
              <a:rPr lang="en-US" altLang="zh-CN" sz="1400" dirty="0" smtClean="0">
                <a:latin typeface="Courier New" pitchFamily="49" charset="0"/>
                <a:cs typeface="Courier New" pitchFamily="49" charset="0"/>
              </a:rPr>
              <a:t> 0  0      0 504544 119328 236716    0    0    46    30 1036   52  1  0  97  2  0</a:t>
            </a:r>
          </a:p>
          <a:p>
            <a:r>
              <a:rPr lang="en-US" altLang="zh-CN" sz="1400" dirty="0" smtClean="0">
                <a:latin typeface="Courier New" pitchFamily="49" charset="0"/>
                <a:cs typeface="Courier New" pitchFamily="49" charset="0"/>
              </a:rPr>
              <a:t> 0  0      0 504544 119336 236708    0    0     0     6 1002   28  0  0 100  0  0</a:t>
            </a:r>
            <a:endParaRPr lang="zh-CN" altLang="en-US" sz="1400" dirty="0">
              <a:latin typeface="Courier New" pitchFamily="49" charset="0"/>
              <a:cs typeface="Courier New" pitchFamily="49" charset="0"/>
            </a:endParaRPr>
          </a:p>
        </p:txBody>
      </p:sp>
    </p:spTree>
    <p:extLst>
      <p:ext uri="{BB962C8B-B14F-4D97-AF65-F5344CB8AC3E}">
        <p14:creationId xmlns:p14="http://schemas.microsoft.com/office/powerpoint/2010/main" xmlns="" val="410268193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vmstat</a:t>
            </a:r>
            <a:r>
              <a:rPr lang="zh-CN" altLang="zh-CN" dirty="0" smtClean="0"/>
              <a:t>命令</a:t>
            </a:r>
            <a:r>
              <a:rPr lang="zh-CN" altLang="en-US" dirty="0" smtClean="0"/>
              <a:t>举例（续）</a:t>
            </a:r>
            <a:endParaRPr lang="zh-CN" altLang="en-US" dirty="0"/>
          </a:p>
        </p:txBody>
      </p:sp>
      <p:sp>
        <p:nvSpPr>
          <p:cNvPr id="3" name="内容占位符 2"/>
          <p:cNvSpPr>
            <a:spLocks noGrp="1"/>
          </p:cNvSpPr>
          <p:nvPr>
            <p:ph idx="1"/>
          </p:nvPr>
        </p:nvSpPr>
        <p:spPr>
          <a:xfrm>
            <a:off x="395536" y="2276872"/>
            <a:ext cx="8291264" cy="3854053"/>
          </a:xfrm>
        </p:spPr>
        <p:txBody>
          <a:bodyPr/>
          <a:lstStyle/>
          <a:p>
            <a:r>
              <a:rPr lang="en-US" altLang="zh-CN" sz="2400" dirty="0" smtClean="0"/>
              <a:t>memory</a:t>
            </a:r>
          </a:p>
          <a:p>
            <a:pPr lvl="1"/>
            <a:r>
              <a:rPr lang="en-US" altLang="zh-CN" sz="2000" dirty="0" err="1" smtClean="0"/>
              <a:t>swpd</a:t>
            </a:r>
            <a:r>
              <a:rPr lang="en-US" altLang="zh-CN" sz="2000" dirty="0" smtClean="0"/>
              <a:t> </a:t>
            </a:r>
            <a:r>
              <a:rPr lang="zh-CN" altLang="en-US" sz="2000" dirty="0" smtClean="0"/>
              <a:t>列表示切换到内存交换区的内存数量</a:t>
            </a:r>
            <a:r>
              <a:rPr lang="en-US" altLang="zh-CN" sz="2000" dirty="0" smtClean="0"/>
              <a:t>(</a:t>
            </a:r>
            <a:r>
              <a:rPr lang="zh-CN" altLang="en-US" sz="2000" dirty="0" smtClean="0"/>
              <a:t>以</a:t>
            </a:r>
            <a:r>
              <a:rPr lang="en-US" altLang="zh-CN" sz="2000" dirty="0" smtClean="0"/>
              <a:t>k</a:t>
            </a:r>
            <a:r>
              <a:rPr lang="zh-CN" altLang="en-US" sz="2000" dirty="0" smtClean="0"/>
              <a:t>为单位</a:t>
            </a:r>
            <a:r>
              <a:rPr lang="en-US" altLang="zh-CN" sz="2000" dirty="0" smtClean="0"/>
              <a:t>)</a:t>
            </a:r>
            <a:r>
              <a:rPr lang="zh-CN" altLang="en-US" sz="2000" dirty="0" smtClean="0"/>
              <a:t>。</a:t>
            </a:r>
          </a:p>
          <a:p>
            <a:pPr lvl="1"/>
            <a:r>
              <a:rPr lang="zh-CN" altLang="en-US" sz="2000" dirty="0" smtClean="0"/>
              <a:t>若 </a:t>
            </a:r>
            <a:r>
              <a:rPr lang="en-US" altLang="zh-CN" sz="2000" dirty="0" err="1" smtClean="0"/>
              <a:t>swpd</a:t>
            </a:r>
            <a:r>
              <a:rPr lang="en-US" altLang="zh-CN" sz="2000" dirty="0" smtClean="0"/>
              <a:t> </a:t>
            </a:r>
            <a:r>
              <a:rPr lang="zh-CN" altLang="en-US" sz="2000" dirty="0" smtClean="0"/>
              <a:t>的值不为</a:t>
            </a:r>
            <a:r>
              <a:rPr lang="en-US" altLang="zh-CN" sz="2000" dirty="0" smtClean="0"/>
              <a:t>0</a:t>
            </a:r>
            <a:r>
              <a:rPr lang="zh-CN" altLang="en-US" sz="2000" dirty="0" smtClean="0"/>
              <a:t>，或者比较大，只要</a:t>
            </a:r>
            <a:r>
              <a:rPr lang="en-US" altLang="zh-CN" sz="2000" dirty="0" err="1" smtClean="0"/>
              <a:t>si</a:t>
            </a:r>
            <a:r>
              <a:rPr lang="zh-CN" altLang="en-US" sz="2000" dirty="0" smtClean="0"/>
              <a:t>、</a:t>
            </a:r>
            <a:r>
              <a:rPr lang="en-US" altLang="zh-CN" sz="2000" dirty="0" smtClean="0"/>
              <a:t>so</a:t>
            </a:r>
            <a:r>
              <a:rPr lang="zh-CN" altLang="en-US" sz="2000" dirty="0" smtClean="0"/>
              <a:t>的值长期为</a:t>
            </a:r>
            <a:r>
              <a:rPr lang="en-US" altLang="zh-CN" sz="2000" dirty="0" smtClean="0"/>
              <a:t>0</a:t>
            </a:r>
            <a:r>
              <a:rPr lang="zh-CN" altLang="en-US" sz="2000" dirty="0" smtClean="0"/>
              <a:t>，这种情况下一般不用担心，不会影响系统性能。</a:t>
            </a:r>
          </a:p>
          <a:p>
            <a:pPr lvl="1"/>
            <a:r>
              <a:rPr lang="en-US" altLang="zh-CN" sz="2000" dirty="0" smtClean="0"/>
              <a:t>free </a:t>
            </a:r>
            <a:r>
              <a:rPr lang="zh-CN" altLang="en-US" sz="2000" dirty="0" smtClean="0"/>
              <a:t>列表示当前空闲的物理内存数量</a:t>
            </a:r>
            <a:r>
              <a:rPr lang="en-US" altLang="zh-CN" sz="2000" dirty="0" smtClean="0"/>
              <a:t>(</a:t>
            </a:r>
            <a:r>
              <a:rPr lang="zh-CN" altLang="en-US" sz="2000" dirty="0" smtClean="0"/>
              <a:t>以</a:t>
            </a:r>
            <a:r>
              <a:rPr lang="en-US" altLang="zh-CN" sz="2000" dirty="0" smtClean="0"/>
              <a:t>k</a:t>
            </a:r>
            <a:r>
              <a:rPr lang="zh-CN" altLang="en-US" sz="2000" dirty="0" smtClean="0"/>
              <a:t>为单位</a:t>
            </a:r>
            <a:r>
              <a:rPr lang="en-US" altLang="zh-CN" sz="2000" dirty="0" smtClean="0"/>
              <a:t>)</a:t>
            </a:r>
            <a:r>
              <a:rPr lang="zh-CN" altLang="en-US" sz="2000" dirty="0" smtClean="0"/>
              <a:t>。</a:t>
            </a:r>
            <a:endParaRPr lang="en-US" altLang="zh-CN" sz="2000" dirty="0" smtClean="0"/>
          </a:p>
          <a:p>
            <a:pPr lvl="1"/>
            <a:r>
              <a:rPr lang="en-US" altLang="zh-CN" sz="2000" dirty="0" smtClean="0"/>
              <a:t>buff </a:t>
            </a:r>
            <a:r>
              <a:rPr lang="zh-CN" altLang="en-US" sz="2000" dirty="0" smtClean="0"/>
              <a:t>列表示 </a:t>
            </a:r>
            <a:r>
              <a:rPr lang="en-US" altLang="zh-CN" sz="2000" dirty="0" smtClean="0"/>
              <a:t>buffers cache </a:t>
            </a:r>
            <a:r>
              <a:rPr lang="zh-CN" altLang="en-US" sz="2000" dirty="0" smtClean="0"/>
              <a:t>的内存数量，一般对块设备的读写才需要缓冲。</a:t>
            </a:r>
          </a:p>
          <a:p>
            <a:pPr lvl="1"/>
            <a:r>
              <a:rPr lang="en-US" altLang="zh-CN" sz="2000" dirty="0" smtClean="0"/>
              <a:t>cache </a:t>
            </a:r>
            <a:r>
              <a:rPr lang="zh-CN" altLang="en-US" sz="2000" dirty="0" smtClean="0"/>
              <a:t>列表示 </a:t>
            </a:r>
            <a:r>
              <a:rPr lang="en-US" altLang="zh-CN" sz="2000" dirty="0" smtClean="0"/>
              <a:t>page cached </a:t>
            </a:r>
            <a:r>
              <a:rPr lang="zh-CN" altLang="en-US" sz="2000" dirty="0" smtClean="0"/>
              <a:t>的内存数量，一般作为文件系统</a:t>
            </a:r>
            <a:r>
              <a:rPr lang="en-US" altLang="zh-CN" sz="2000" dirty="0" smtClean="0"/>
              <a:t>cached</a:t>
            </a:r>
            <a:r>
              <a:rPr lang="zh-CN" altLang="en-US" sz="2000" dirty="0" smtClean="0"/>
              <a:t>，频繁访问的文件都会被 </a:t>
            </a:r>
            <a:r>
              <a:rPr lang="en-US" altLang="zh-CN" sz="2000" dirty="0" smtClean="0"/>
              <a:t>cached</a:t>
            </a:r>
          </a:p>
          <a:p>
            <a:pPr lvl="1"/>
            <a:r>
              <a:rPr lang="zh-CN" altLang="en-US" sz="2000" dirty="0" smtClean="0"/>
              <a:t>若</a:t>
            </a:r>
            <a:r>
              <a:rPr lang="en-US" altLang="zh-CN" sz="2000" dirty="0" smtClean="0"/>
              <a:t>cache</a:t>
            </a:r>
            <a:r>
              <a:rPr lang="zh-CN" altLang="en-US" sz="2000" dirty="0" smtClean="0"/>
              <a:t>值较大，说明</a:t>
            </a:r>
            <a:r>
              <a:rPr lang="en-US" altLang="zh-CN" sz="2000" dirty="0" smtClean="0"/>
              <a:t>cached</a:t>
            </a:r>
            <a:r>
              <a:rPr lang="zh-CN" altLang="en-US" sz="2000" dirty="0" smtClean="0"/>
              <a:t>的文件数较多，如果此时</a:t>
            </a:r>
            <a:r>
              <a:rPr lang="en-US" altLang="zh-CN" sz="2000" dirty="0" smtClean="0"/>
              <a:t>IO</a:t>
            </a:r>
            <a:r>
              <a:rPr lang="zh-CN" altLang="en-US" sz="2000" dirty="0" smtClean="0"/>
              <a:t>中</a:t>
            </a:r>
            <a:r>
              <a:rPr lang="en-US" altLang="zh-CN" sz="2000" dirty="0" smtClean="0"/>
              <a:t>bi</a:t>
            </a:r>
            <a:r>
              <a:rPr lang="zh-CN" altLang="en-US" sz="2000" dirty="0" smtClean="0"/>
              <a:t>比较小，说明文件系统效率比较好。</a:t>
            </a:r>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22</a:t>
            </a:fld>
            <a:endParaRPr lang="en-US" altLang="zh-CN" dirty="0"/>
          </a:p>
        </p:txBody>
      </p:sp>
      <p:sp>
        <p:nvSpPr>
          <p:cNvPr id="7" name="TextBox 6"/>
          <p:cNvSpPr txBox="1"/>
          <p:nvPr/>
        </p:nvSpPr>
        <p:spPr>
          <a:xfrm>
            <a:off x="144016" y="1124744"/>
            <a:ext cx="8892480" cy="1169551"/>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altLang="zh-CN" sz="1400" b="1" dirty="0" smtClean="0">
                <a:solidFill>
                  <a:schemeClr val="accent6">
                    <a:lumMod val="75000"/>
                  </a:schemeClr>
                </a:solidFill>
                <a:latin typeface="Courier New" pitchFamily="49" charset="0"/>
                <a:cs typeface="Courier New" pitchFamily="49" charset="0"/>
              </a:rPr>
              <a:t># </a:t>
            </a:r>
            <a:r>
              <a:rPr lang="en-US" altLang="zh-CN" sz="1400" b="1" dirty="0" err="1" smtClean="0">
                <a:solidFill>
                  <a:schemeClr val="accent6">
                    <a:lumMod val="75000"/>
                  </a:schemeClr>
                </a:solidFill>
                <a:latin typeface="Courier New" pitchFamily="49" charset="0"/>
                <a:cs typeface="Courier New" pitchFamily="49" charset="0"/>
              </a:rPr>
              <a:t>vmstat</a:t>
            </a:r>
            <a:r>
              <a:rPr lang="en-US" altLang="zh-CN" sz="1400" b="1" dirty="0" smtClean="0">
                <a:solidFill>
                  <a:schemeClr val="accent6">
                    <a:lumMod val="75000"/>
                  </a:schemeClr>
                </a:solidFill>
                <a:latin typeface="Courier New" pitchFamily="49" charset="0"/>
                <a:cs typeface="Courier New" pitchFamily="49" charset="0"/>
              </a:rPr>
              <a:t> 5 2</a:t>
            </a:r>
          </a:p>
          <a:p>
            <a:r>
              <a:rPr lang="en-US" altLang="zh-CN" sz="1400" dirty="0" err="1" smtClean="0">
                <a:latin typeface="Courier New" pitchFamily="49" charset="0"/>
                <a:cs typeface="Courier New" pitchFamily="49" charset="0"/>
              </a:rPr>
              <a:t>procs</a:t>
            </a:r>
            <a:r>
              <a:rPr lang="en-US" altLang="zh-CN" sz="1400" dirty="0" smtClean="0">
                <a:latin typeface="Courier New" pitchFamily="49" charset="0"/>
                <a:cs typeface="Courier New" pitchFamily="49" charset="0"/>
              </a:rPr>
              <a:t> -----------memory---------- ---swap-- -----</a:t>
            </a:r>
            <a:r>
              <a:rPr lang="en-US" altLang="zh-CN" sz="1400" dirty="0" err="1" smtClean="0">
                <a:latin typeface="Courier New" pitchFamily="49" charset="0"/>
                <a:cs typeface="Courier New" pitchFamily="49" charset="0"/>
              </a:rPr>
              <a:t>io</a:t>
            </a:r>
            <a:r>
              <a:rPr lang="en-US" altLang="zh-CN" sz="1400" dirty="0" smtClean="0">
                <a:latin typeface="Courier New" pitchFamily="49" charset="0"/>
                <a:cs typeface="Courier New" pitchFamily="49" charset="0"/>
              </a:rPr>
              <a:t>---- --system-- -----</a:t>
            </a:r>
            <a:r>
              <a:rPr lang="en-US" altLang="zh-CN" sz="1400" dirty="0" err="1" smtClean="0">
                <a:latin typeface="Courier New" pitchFamily="49" charset="0"/>
                <a:cs typeface="Courier New" pitchFamily="49" charset="0"/>
              </a:rPr>
              <a:t>cpu</a:t>
            </a:r>
            <a:r>
              <a:rPr lang="en-US" altLang="zh-CN" sz="1400" dirty="0" smtClean="0">
                <a:latin typeface="Courier New" pitchFamily="49" charset="0"/>
                <a:cs typeface="Courier New" pitchFamily="49" charset="0"/>
              </a:rPr>
              <a:t>------</a:t>
            </a:r>
          </a:p>
          <a:p>
            <a:r>
              <a:rPr lang="en-US" altLang="zh-CN" sz="1400" dirty="0" smtClean="0">
                <a:latin typeface="Courier New" pitchFamily="49" charset="0"/>
                <a:cs typeface="Courier New" pitchFamily="49" charset="0"/>
              </a:rPr>
              <a:t> r  b   </a:t>
            </a:r>
            <a:r>
              <a:rPr lang="en-US" altLang="zh-CN" sz="1400" dirty="0" err="1" smtClean="0">
                <a:latin typeface="Courier New" pitchFamily="49" charset="0"/>
                <a:cs typeface="Courier New" pitchFamily="49" charset="0"/>
              </a:rPr>
              <a:t>swpd</a:t>
            </a:r>
            <a:r>
              <a:rPr lang="en-US" altLang="zh-CN" sz="1400" dirty="0" smtClean="0">
                <a:latin typeface="Courier New" pitchFamily="49" charset="0"/>
                <a:cs typeface="Courier New" pitchFamily="49" charset="0"/>
              </a:rPr>
              <a:t>   free   buff  cache   </a:t>
            </a:r>
            <a:r>
              <a:rPr lang="en-US" altLang="zh-CN" sz="1400" dirty="0" err="1" smtClean="0">
                <a:latin typeface="Courier New" pitchFamily="49" charset="0"/>
                <a:cs typeface="Courier New" pitchFamily="49" charset="0"/>
              </a:rPr>
              <a:t>si</a:t>
            </a:r>
            <a:r>
              <a:rPr lang="en-US" altLang="zh-CN" sz="1400" dirty="0" smtClean="0">
                <a:latin typeface="Courier New" pitchFamily="49" charset="0"/>
                <a:cs typeface="Courier New" pitchFamily="49" charset="0"/>
              </a:rPr>
              <a:t>   so    bi    </a:t>
            </a:r>
            <a:r>
              <a:rPr lang="en-US" altLang="zh-CN" sz="1400" dirty="0" err="1" smtClean="0">
                <a:latin typeface="Courier New" pitchFamily="49" charset="0"/>
                <a:cs typeface="Courier New" pitchFamily="49" charset="0"/>
              </a:rPr>
              <a:t>bo</a:t>
            </a:r>
            <a:r>
              <a:rPr lang="en-US" altLang="zh-CN" sz="1400" dirty="0" smtClean="0">
                <a:latin typeface="Courier New" pitchFamily="49" charset="0"/>
                <a:cs typeface="Courier New" pitchFamily="49" charset="0"/>
              </a:rPr>
              <a:t>   in   </a:t>
            </a:r>
            <a:r>
              <a:rPr lang="en-US" altLang="zh-CN" sz="1400" dirty="0" err="1" smtClean="0">
                <a:latin typeface="Courier New" pitchFamily="49" charset="0"/>
                <a:cs typeface="Courier New" pitchFamily="49" charset="0"/>
              </a:rPr>
              <a:t>cs</a:t>
            </a:r>
            <a:r>
              <a:rPr lang="en-US" altLang="zh-CN" sz="1400" dirty="0" smtClean="0">
                <a:latin typeface="Courier New" pitchFamily="49" charset="0"/>
                <a:cs typeface="Courier New" pitchFamily="49" charset="0"/>
              </a:rPr>
              <a:t> us </a:t>
            </a:r>
            <a:r>
              <a:rPr lang="en-US" altLang="zh-CN" sz="1400" dirty="0" err="1" smtClean="0">
                <a:latin typeface="Courier New" pitchFamily="49" charset="0"/>
                <a:cs typeface="Courier New" pitchFamily="49" charset="0"/>
              </a:rPr>
              <a:t>sy</a:t>
            </a:r>
            <a:r>
              <a:rPr lang="en-US" altLang="zh-CN" sz="1400" dirty="0" smtClean="0">
                <a:latin typeface="Courier New" pitchFamily="49" charset="0"/>
                <a:cs typeface="Courier New" pitchFamily="49" charset="0"/>
              </a:rPr>
              <a:t>  id </a:t>
            </a:r>
            <a:r>
              <a:rPr lang="en-US" altLang="zh-CN" sz="1400" dirty="0" err="1" smtClean="0">
                <a:latin typeface="Courier New" pitchFamily="49" charset="0"/>
                <a:cs typeface="Courier New" pitchFamily="49" charset="0"/>
              </a:rPr>
              <a:t>wa</a:t>
            </a:r>
            <a:r>
              <a:rPr lang="en-US" altLang="zh-CN" sz="1400" dirty="0" smtClean="0">
                <a:latin typeface="Courier New" pitchFamily="49" charset="0"/>
                <a:cs typeface="Courier New" pitchFamily="49" charset="0"/>
              </a:rPr>
              <a:t> </a:t>
            </a:r>
            <a:r>
              <a:rPr lang="en-US" altLang="zh-CN" sz="1400" dirty="0" err="1" smtClean="0">
                <a:latin typeface="Courier New" pitchFamily="49" charset="0"/>
                <a:cs typeface="Courier New" pitchFamily="49" charset="0"/>
              </a:rPr>
              <a:t>st</a:t>
            </a:r>
            <a:endParaRPr lang="en-US" altLang="zh-CN" sz="1400" dirty="0" smtClean="0">
              <a:latin typeface="Courier New" pitchFamily="49" charset="0"/>
              <a:cs typeface="Courier New" pitchFamily="49" charset="0"/>
            </a:endParaRPr>
          </a:p>
          <a:p>
            <a:r>
              <a:rPr lang="en-US" altLang="zh-CN" sz="1400" dirty="0" smtClean="0">
                <a:latin typeface="Courier New" pitchFamily="49" charset="0"/>
                <a:cs typeface="Courier New" pitchFamily="49" charset="0"/>
              </a:rPr>
              <a:t> 0  0      0 504544 119328 236716    0    0    46    30 1036   52  1  0  97  2  0</a:t>
            </a:r>
          </a:p>
          <a:p>
            <a:r>
              <a:rPr lang="en-US" altLang="zh-CN" sz="1400" dirty="0" smtClean="0">
                <a:latin typeface="Courier New" pitchFamily="49" charset="0"/>
                <a:cs typeface="Courier New" pitchFamily="49" charset="0"/>
              </a:rPr>
              <a:t> 0  0      0 504544 119336 236708    0    0     0     6 1002   28  0  0 100  0  0</a:t>
            </a:r>
            <a:endParaRPr lang="zh-CN" altLang="en-US" sz="1400" dirty="0">
              <a:latin typeface="Courier New" pitchFamily="49" charset="0"/>
              <a:cs typeface="Courier New" pitchFamily="49" charset="0"/>
            </a:endParaRPr>
          </a:p>
        </p:txBody>
      </p:sp>
    </p:spTree>
    <p:extLst>
      <p:ext uri="{BB962C8B-B14F-4D97-AF65-F5344CB8AC3E}">
        <p14:creationId xmlns:p14="http://schemas.microsoft.com/office/powerpoint/2010/main" xmlns="" val="245769844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vmstat</a:t>
            </a:r>
            <a:r>
              <a:rPr lang="zh-CN" altLang="zh-CN" dirty="0" smtClean="0"/>
              <a:t>命令</a:t>
            </a:r>
            <a:r>
              <a:rPr lang="zh-CN" altLang="en-US" dirty="0" smtClean="0"/>
              <a:t>举例（续</a:t>
            </a:r>
            <a:r>
              <a:rPr lang="en-US" altLang="zh-CN" dirty="0" smtClean="0"/>
              <a:t>2</a:t>
            </a:r>
            <a:r>
              <a:rPr lang="zh-CN" altLang="en-US" dirty="0" smtClean="0"/>
              <a:t>）</a:t>
            </a:r>
            <a:endParaRPr lang="zh-CN" altLang="en-US" dirty="0"/>
          </a:p>
        </p:txBody>
      </p:sp>
      <p:sp>
        <p:nvSpPr>
          <p:cNvPr id="3" name="内容占位符 2"/>
          <p:cNvSpPr>
            <a:spLocks noGrp="1"/>
          </p:cNvSpPr>
          <p:nvPr>
            <p:ph idx="1"/>
          </p:nvPr>
        </p:nvSpPr>
        <p:spPr>
          <a:xfrm>
            <a:off x="395536" y="2492896"/>
            <a:ext cx="8291264" cy="3638029"/>
          </a:xfrm>
        </p:spPr>
        <p:txBody>
          <a:bodyPr/>
          <a:lstStyle/>
          <a:p>
            <a:r>
              <a:rPr lang="en-US" altLang="zh-CN" sz="2400" dirty="0" smtClean="0"/>
              <a:t>swap</a:t>
            </a:r>
          </a:p>
          <a:p>
            <a:pPr lvl="1"/>
            <a:r>
              <a:rPr lang="en-US" altLang="zh-CN" sz="2000" dirty="0" err="1" smtClean="0"/>
              <a:t>si</a:t>
            </a:r>
            <a:r>
              <a:rPr lang="en-US" altLang="zh-CN" sz="2000" dirty="0" smtClean="0"/>
              <a:t> </a:t>
            </a:r>
            <a:r>
              <a:rPr lang="zh-CN" altLang="en-US" sz="2000" dirty="0" smtClean="0"/>
              <a:t>列表示由磁盘调入内存，也就是内存进入内存交换区的数量。</a:t>
            </a:r>
          </a:p>
          <a:p>
            <a:pPr lvl="1"/>
            <a:r>
              <a:rPr lang="en-US" altLang="zh-CN" sz="2000" dirty="0" smtClean="0"/>
              <a:t>so </a:t>
            </a:r>
            <a:r>
              <a:rPr lang="zh-CN" altLang="en-US" sz="2000" dirty="0" smtClean="0"/>
              <a:t>列表示由内存调入磁盘，也就是内存交换区进入内存的数量。</a:t>
            </a:r>
          </a:p>
          <a:p>
            <a:pPr lvl="1"/>
            <a:r>
              <a:rPr lang="zh-CN" altLang="en-US" sz="2000" dirty="0" smtClean="0"/>
              <a:t>一般情况下，</a:t>
            </a:r>
            <a:r>
              <a:rPr lang="en-US" altLang="zh-CN" sz="2000" dirty="0" err="1" smtClean="0"/>
              <a:t>si</a:t>
            </a:r>
            <a:r>
              <a:rPr lang="zh-CN" altLang="en-US" sz="2000" dirty="0" smtClean="0"/>
              <a:t>、</a:t>
            </a:r>
            <a:r>
              <a:rPr lang="en-US" altLang="zh-CN" sz="2000" dirty="0" smtClean="0"/>
              <a:t>so</a:t>
            </a:r>
            <a:r>
              <a:rPr lang="zh-CN" altLang="en-US" sz="2000" dirty="0" smtClean="0"/>
              <a:t>的值都为</a:t>
            </a:r>
            <a:r>
              <a:rPr lang="en-US" altLang="zh-CN" sz="2000" dirty="0" smtClean="0"/>
              <a:t>0</a:t>
            </a:r>
            <a:r>
              <a:rPr lang="zh-CN" altLang="en-US" sz="2000" dirty="0" smtClean="0"/>
              <a:t>，</a:t>
            </a:r>
            <a:r>
              <a:rPr lang="zh-CN" altLang="en-US" sz="2000" b="1" dirty="0" smtClean="0">
                <a:solidFill>
                  <a:srgbClr val="FF0000"/>
                </a:solidFill>
              </a:rPr>
              <a:t>如果</a:t>
            </a:r>
            <a:r>
              <a:rPr lang="en-US" altLang="zh-CN" sz="2000" b="1" dirty="0" err="1" smtClean="0">
                <a:solidFill>
                  <a:srgbClr val="FF0000"/>
                </a:solidFill>
              </a:rPr>
              <a:t>si</a:t>
            </a:r>
            <a:r>
              <a:rPr lang="zh-CN" altLang="en-US" sz="2000" b="1" dirty="0" smtClean="0">
                <a:solidFill>
                  <a:srgbClr val="FF0000"/>
                </a:solidFill>
              </a:rPr>
              <a:t>、</a:t>
            </a:r>
            <a:r>
              <a:rPr lang="en-US" altLang="zh-CN" sz="2000" b="1" dirty="0" smtClean="0">
                <a:solidFill>
                  <a:srgbClr val="FF0000"/>
                </a:solidFill>
              </a:rPr>
              <a:t>so</a:t>
            </a:r>
            <a:r>
              <a:rPr lang="zh-CN" altLang="en-US" sz="2000" b="1" dirty="0" smtClean="0">
                <a:solidFill>
                  <a:srgbClr val="FF0000"/>
                </a:solidFill>
              </a:rPr>
              <a:t>的值长期不为</a:t>
            </a:r>
            <a:r>
              <a:rPr lang="en-US" altLang="zh-CN" sz="2000" b="1" dirty="0" smtClean="0">
                <a:solidFill>
                  <a:srgbClr val="FF0000"/>
                </a:solidFill>
              </a:rPr>
              <a:t>0</a:t>
            </a:r>
            <a:r>
              <a:rPr lang="zh-CN" altLang="en-US" sz="2000" b="1" dirty="0" smtClean="0">
                <a:solidFill>
                  <a:srgbClr val="FF0000"/>
                </a:solidFill>
              </a:rPr>
              <a:t>，则表示系统内存不足</a:t>
            </a:r>
            <a:r>
              <a:rPr lang="zh-CN" altLang="en-US" sz="2000" dirty="0" smtClean="0"/>
              <a:t>。</a:t>
            </a:r>
            <a:endParaRPr lang="zh-CN" altLang="en-US" sz="2000"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23</a:t>
            </a:fld>
            <a:endParaRPr lang="en-US" altLang="zh-CN" dirty="0"/>
          </a:p>
        </p:txBody>
      </p:sp>
      <p:sp>
        <p:nvSpPr>
          <p:cNvPr id="7" name="TextBox 6"/>
          <p:cNvSpPr txBox="1"/>
          <p:nvPr/>
        </p:nvSpPr>
        <p:spPr>
          <a:xfrm>
            <a:off x="144016" y="1196752"/>
            <a:ext cx="8892480" cy="1169551"/>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altLang="zh-CN" sz="1400" b="1" dirty="0" smtClean="0">
                <a:solidFill>
                  <a:schemeClr val="accent6">
                    <a:lumMod val="75000"/>
                  </a:schemeClr>
                </a:solidFill>
                <a:latin typeface="Courier New" pitchFamily="49" charset="0"/>
                <a:cs typeface="Courier New" pitchFamily="49" charset="0"/>
              </a:rPr>
              <a:t># </a:t>
            </a:r>
            <a:r>
              <a:rPr lang="en-US" altLang="zh-CN" sz="1400" b="1" dirty="0" err="1" smtClean="0">
                <a:solidFill>
                  <a:schemeClr val="accent6">
                    <a:lumMod val="75000"/>
                  </a:schemeClr>
                </a:solidFill>
                <a:latin typeface="Courier New" pitchFamily="49" charset="0"/>
                <a:cs typeface="Courier New" pitchFamily="49" charset="0"/>
              </a:rPr>
              <a:t>vmstat</a:t>
            </a:r>
            <a:r>
              <a:rPr lang="en-US" altLang="zh-CN" sz="1400" b="1" dirty="0" smtClean="0">
                <a:solidFill>
                  <a:schemeClr val="accent6">
                    <a:lumMod val="75000"/>
                  </a:schemeClr>
                </a:solidFill>
                <a:latin typeface="Courier New" pitchFamily="49" charset="0"/>
                <a:cs typeface="Courier New" pitchFamily="49" charset="0"/>
              </a:rPr>
              <a:t> 5 2</a:t>
            </a:r>
          </a:p>
          <a:p>
            <a:r>
              <a:rPr lang="en-US" altLang="zh-CN" sz="1400" dirty="0" err="1" smtClean="0">
                <a:latin typeface="Courier New" pitchFamily="49" charset="0"/>
                <a:cs typeface="Courier New" pitchFamily="49" charset="0"/>
              </a:rPr>
              <a:t>procs</a:t>
            </a:r>
            <a:r>
              <a:rPr lang="en-US" altLang="zh-CN" sz="1400" dirty="0" smtClean="0">
                <a:latin typeface="Courier New" pitchFamily="49" charset="0"/>
                <a:cs typeface="Courier New" pitchFamily="49" charset="0"/>
              </a:rPr>
              <a:t> -----------memory---------- ---swap-- -----</a:t>
            </a:r>
            <a:r>
              <a:rPr lang="en-US" altLang="zh-CN" sz="1400" dirty="0" err="1" smtClean="0">
                <a:latin typeface="Courier New" pitchFamily="49" charset="0"/>
                <a:cs typeface="Courier New" pitchFamily="49" charset="0"/>
              </a:rPr>
              <a:t>io</a:t>
            </a:r>
            <a:r>
              <a:rPr lang="en-US" altLang="zh-CN" sz="1400" dirty="0" smtClean="0">
                <a:latin typeface="Courier New" pitchFamily="49" charset="0"/>
                <a:cs typeface="Courier New" pitchFamily="49" charset="0"/>
              </a:rPr>
              <a:t>---- --system-- -----</a:t>
            </a:r>
            <a:r>
              <a:rPr lang="en-US" altLang="zh-CN" sz="1400" dirty="0" err="1" smtClean="0">
                <a:latin typeface="Courier New" pitchFamily="49" charset="0"/>
                <a:cs typeface="Courier New" pitchFamily="49" charset="0"/>
              </a:rPr>
              <a:t>cpu</a:t>
            </a:r>
            <a:r>
              <a:rPr lang="en-US" altLang="zh-CN" sz="1400" dirty="0" smtClean="0">
                <a:latin typeface="Courier New" pitchFamily="49" charset="0"/>
                <a:cs typeface="Courier New" pitchFamily="49" charset="0"/>
              </a:rPr>
              <a:t>------</a:t>
            </a:r>
          </a:p>
          <a:p>
            <a:r>
              <a:rPr lang="en-US" altLang="zh-CN" sz="1400" dirty="0" smtClean="0">
                <a:latin typeface="Courier New" pitchFamily="49" charset="0"/>
                <a:cs typeface="Courier New" pitchFamily="49" charset="0"/>
              </a:rPr>
              <a:t> r  b   </a:t>
            </a:r>
            <a:r>
              <a:rPr lang="en-US" altLang="zh-CN" sz="1400" dirty="0" err="1" smtClean="0">
                <a:latin typeface="Courier New" pitchFamily="49" charset="0"/>
                <a:cs typeface="Courier New" pitchFamily="49" charset="0"/>
              </a:rPr>
              <a:t>swpd</a:t>
            </a:r>
            <a:r>
              <a:rPr lang="en-US" altLang="zh-CN" sz="1400" dirty="0" smtClean="0">
                <a:latin typeface="Courier New" pitchFamily="49" charset="0"/>
                <a:cs typeface="Courier New" pitchFamily="49" charset="0"/>
              </a:rPr>
              <a:t>   free   buff  cache   </a:t>
            </a:r>
            <a:r>
              <a:rPr lang="en-US" altLang="zh-CN" sz="1400" dirty="0" err="1" smtClean="0">
                <a:latin typeface="Courier New" pitchFamily="49" charset="0"/>
                <a:cs typeface="Courier New" pitchFamily="49" charset="0"/>
              </a:rPr>
              <a:t>si</a:t>
            </a:r>
            <a:r>
              <a:rPr lang="en-US" altLang="zh-CN" sz="1400" dirty="0" smtClean="0">
                <a:latin typeface="Courier New" pitchFamily="49" charset="0"/>
                <a:cs typeface="Courier New" pitchFamily="49" charset="0"/>
              </a:rPr>
              <a:t>   so    bi    </a:t>
            </a:r>
            <a:r>
              <a:rPr lang="en-US" altLang="zh-CN" sz="1400" dirty="0" err="1" smtClean="0">
                <a:latin typeface="Courier New" pitchFamily="49" charset="0"/>
                <a:cs typeface="Courier New" pitchFamily="49" charset="0"/>
              </a:rPr>
              <a:t>bo</a:t>
            </a:r>
            <a:r>
              <a:rPr lang="en-US" altLang="zh-CN" sz="1400" dirty="0" smtClean="0">
                <a:latin typeface="Courier New" pitchFamily="49" charset="0"/>
                <a:cs typeface="Courier New" pitchFamily="49" charset="0"/>
              </a:rPr>
              <a:t>   in   </a:t>
            </a:r>
            <a:r>
              <a:rPr lang="en-US" altLang="zh-CN" sz="1400" dirty="0" err="1" smtClean="0">
                <a:latin typeface="Courier New" pitchFamily="49" charset="0"/>
                <a:cs typeface="Courier New" pitchFamily="49" charset="0"/>
              </a:rPr>
              <a:t>cs</a:t>
            </a:r>
            <a:r>
              <a:rPr lang="en-US" altLang="zh-CN" sz="1400" dirty="0" smtClean="0">
                <a:latin typeface="Courier New" pitchFamily="49" charset="0"/>
                <a:cs typeface="Courier New" pitchFamily="49" charset="0"/>
              </a:rPr>
              <a:t> us </a:t>
            </a:r>
            <a:r>
              <a:rPr lang="en-US" altLang="zh-CN" sz="1400" dirty="0" err="1" smtClean="0">
                <a:latin typeface="Courier New" pitchFamily="49" charset="0"/>
                <a:cs typeface="Courier New" pitchFamily="49" charset="0"/>
              </a:rPr>
              <a:t>sy</a:t>
            </a:r>
            <a:r>
              <a:rPr lang="en-US" altLang="zh-CN" sz="1400" dirty="0" smtClean="0">
                <a:latin typeface="Courier New" pitchFamily="49" charset="0"/>
                <a:cs typeface="Courier New" pitchFamily="49" charset="0"/>
              </a:rPr>
              <a:t>  id </a:t>
            </a:r>
            <a:r>
              <a:rPr lang="en-US" altLang="zh-CN" sz="1400" dirty="0" err="1" smtClean="0">
                <a:latin typeface="Courier New" pitchFamily="49" charset="0"/>
                <a:cs typeface="Courier New" pitchFamily="49" charset="0"/>
              </a:rPr>
              <a:t>wa</a:t>
            </a:r>
            <a:r>
              <a:rPr lang="en-US" altLang="zh-CN" sz="1400" dirty="0" smtClean="0">
                <a:latin typeface="Courier New" pitchFamily="49" charset="0"/>
                <a:cs typeface="Courier New" pitchFamily="49" charset="0"/>
              </a:rPr>
              <a:t> </a:t>
            </a:r>
            <a:r>
              <a:rPr lang="en-US" altLang="zh-CN" sz="1400" dirty="0" err="1" smtClean="0">
                <a:latin typeface="Courier New" pitchFamily="49" charset="0"/>
                <a:cs typeface="Courier New" pitchFamily="49" charset="0"/>
              </a:rPr>
              <a:t>st</a:t>
            </a:r>
            <a:endParaRPr lang="en-US" altLang="zh-CN" sz="1400" dirty="0" smtClean="0">
              <a:latin typeface="Courier New" pitchFamily="49" charset="0"/>
              <a:cs typeface="Courier New" pitchFamily="49" charset="0"/>
            </a:endParaRPr>
          </a:p>
          <a:p>
            <a:r>
              <a:rPr lang="en-US" altLang="zh-CN" sz="1400" dirty="0" smtClean="0">
                <a:latin typeface="Courier New" pitchFamily="49" charset="0"/>
                <a:cs typeface="Courier New" pitchFamily="49" charset="0"/>
              </a:rPr>
              <a:t> 0  0      0 504544 119328 236716    0    0    46    30 1036   52  1  0  97  2  0</a:t>
            </a:r>
          </a:p>
          <a:p>
            <a:r>
              <a:rPr lang="en-US" altLang="zh-CN" sz="1400" dirty="0" smtClean="0">
                <a:latin typeface="Courier New" pitchFamily="49" charset="0"/>
                <a:cs typeface="Courier New" pitchFamily="49" charset="0"/>
              </a:rPr>
              <a:t> 0  0      0 504544 119336 236708    0    0     0     6 1002   28  0  0 100  0  0</a:t>
            </a:r>
            <a:endParaRPr lang="zh-CN" altLang="en-US" sz="1400" dirty="0">
              <a:latin typeface="Courier New" pitchFamily="49" charset="0"/>
              <a:cs typeface="Courier New" pitchFamily="49" charset="0"/>
            </a:endParaRPr>
          </a:p>
        </p:txBody>
      </p:sp>
    </p:spTree>
    <p:extLst>
      <p:ext uri="{BB962C8B-B14F-4D97-AF65-F5344CB8AC3E}">
        <p14:creationId xmlns:p14="http://schemas.microsoft.com/office/powerpoint/2010/main" xmlns="" val="138075974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iostat</a:t>
            </a:r>
            <a:r>
              <a:rPr lang="zh-CN" altLang="zh-CN" dirty="0" smtClean="0"/>
              <a:t>命令</a:t>
            </a:r>
            <a:endParaRPr lang="zh-CN" altLang="en-US" dirty="0"/>
          </a:p>
        </p:txBody>
      </p:sp>
      <p:sp>
        <p:nvSpPr>
          <p:cNvPr id="3" name="内容占位符 2"/>
          <p:cNvSpPr>
            <a:spLocks noGrp="1"/>
          </p:cNvSpPr>
          <p:nvPr>
            <p:ph idx="1"/>
          </p:nvPr>
        </p:nvSpPr>
        <p:spPr>
          <a:xfrm>
            <a:off x="457200" y="1340768"/>
            <a:ext cx="8229600" cy="4790157"/>
          </a:xfrm>
        </p:spPr>
        <p:txBody>
          <a:bodyPr/>
          <a:lstStyle/>
          <a:p>
            <a:r>
              <a:rPr lang="zh-CN" altLang="en-US" dirty="0" smtClean="0"/>
              <a:t>功能：输出</a:t>
            </a:r>
            <a:r>
              <a:rPr lang="en-US" altLang="zh-CN" dirty="0" smtClean="0"/>
              <a:t>CPU</a:t>
            </a:r>
            <a:r>
              <a:rPr lang="zh-CN" altLang="en-US" dirty="0" smtClean="0"/>
              <a:t>和磁盘</a:t>
            </a:r>
            <a:r>
              <a:rPr lang="en-US" altLang="zh-CN" dirty="0" smtClean="0"/>
              <a:t>I/O</a:t>
            </a:r>
            <a:r>
              <a:rPr lang="zh-CN" altLang="en-US" dirty="0" smtClean="0"/>
              <a:t>相关的统计信息。 </a:t>
            </a:r>
            <a:endParaRPr lang="en-US" altLang="zh-CN" dirty="0" smtClean="0"/>
          </a:p>
          <a:p>
            <a:r>
              <a:rPr lang="zh-CN" altLang="en-US" dirty="0" smtClean="0"/>
              <a:t>格式：</a:t>
            </a:r>
            <a:endParaRPr lang="en-US" altLang="zh-CN" dirty="0" smtClean="0"/>
          </a:p>
          <a:p>
            <a:pPr lvl="1"/>
            <a:r>
              <a:rPr lang="en-US" altLang="zh-CN" sz="2200" dirty="0" err="1" smtClean="0"/>
              <a:t>iostat</a:t>
            </a:r>
            <a:r>
              <a:rPr lang="en-US" altLang="zh-CN" sz="2200" dirty="0" smtClean="0"/>
              <a:t> [-c|-d] [-x] [-k|-m] [ device | ALL ] [ interval [ count ] ]</a:t>
            </a:r>
          </a:p>
          <a:p>
            <a:pPr lvl="1"/>
            <a:r>
              <a:rPr lang="zh-CN" altLang="en-US" sz="2400" dirty="0" smtClean="0"/>
              <a:t>其中：</a:t>
            </a:r>
            <a:endParaRPr lang="en-US" altLang="zh-CN" sz="2400" dirty="0" smtClean="0"/>
          </a:p>
          <a:p>
            <a:pPr lvl="2"/>
            <a:r>
              <a:rPr lang="en-US" altLang="zh-CN" sz="2000" dirty="0" smtClean="0"/>
              <a:t>-c</a:t>
            </a:r>
            <a:r>
              <a:rPr lang="zh-CN" altLang="en-US" sz="2000" dirty="0" smtClean="0"/>
              <a:t>：仅显示</a:t>
            </a:r>
            <a:r>
              <a:rPr lang="en-US" altLang="zh-CN" sz="2000" dirty="0" smtClean="0"/>
              <a:t>CPU</a:t>
            </a:r>
            <a:r>
              <a:rPr lang="zh-CN" altLang="en-US" sz="2000" dirty="0" smtClean="0"/>
              <a:t>统计信息。与</a:t>
            </a:r>
            <a:r>
              <a:rPr lang="en-US" altLang="zh-CN" sz="2000" dirty="0" smtClean="0"/>
              <a:t>-d</a:t>
            </a:r>
            <a:r>
              <a:rPr lang="zh-CN" altLang="en-US" sz="2000" dirty="0" smtClean="0"/>
              <a:t>选项互斥</a:t>
            </a:r>
          </a:p>
          <a:p>
            <a:pPr lvl="2"/>
            <a:r>
              <a:rPr lang="en-US" altLang="zh-CN" sz="2000" dirty="0" smtClean="0"/>
              <a:t>-d</a:t>
            </a:r>
            <a:r>
              <a:rPr lang="zh-CN" altLang="en-US" sz="2000" dirty="0" smtClean="0"/>
              <a:t>：仅显示磁盘统计信息。与</a:t>
            </a:r>
            <a:r>
              <a:rPr lang="en-US" altLang="zh-CN" sz="2000" dirty="0" smtClean="0"/>
              <a:t>-c</a:t>
            </a:r>
            <a:r>
              <a:rPr lang="zh-CN" altLang="en-US" sz="2000" dirty="0" smtClean="0"/>
              <a:t>选项互斥</a:t>
            </a:r>
          </a:p>
          <a:p>
            <a:pPr lvl="2"/>
            <a:r>
              <a:rPr lang="en-US" altLang="zh-CN" sz="2000" dirty="0" smtClean="0"/>
              <a:t>-k</a:t>
            </a:r>
            <a:r>
              <a:rPr lang="zh-CN" altLang="en-US" sz="2000" dirty="0" smtClean="0"/>
              <a:t>：以</a:t>
            </a:r>
            <a:r>
              <a:rPr lang="en-US" altLang="zh-CN" sz="2000" dirty="0" smtClean="0"/>
              <a:t>KB</a:t>
            </a:r>
            <a:r>
              <a:rPr lang="zh-CN" altLang="en-US" sz="2000" dirty="0" smtClean="0"/>
              <a:t>为单位显示每秒的磁盘请求数。默认单位为块</a:t>
            </a:r>
          </a:p>
          <a:p>
            <a:pPr lvl="2"/>
            <a:r>
              <a:rPr lang="en-US" altLang="zh-CN" sz="2000" dirty="0" smtClean="0"/>
              <a:t>-m</a:t>
            </a:r>
            <a:r>
              <a:rPr lang="zh-CN" altLang="en-US" sz="2000" dirty="0" smtClean="0"/>
              <a:t>：以</a:t>
            </a:r>
            <a:r>
              <a:rPr lang="en-US" altLang="zh-CN" sz="2000" dirty="0" smtClean="0"/>
              <a:t>MB</a:t>
            </a:r>
            <a:r>
              <a:rPr lang="zh-CN" altLang="en-US" sz="2000" dirty="0" smtClean="0"/>
              <a:t>为单位显示每秒的磁盘请求数。默认单位为块</a:t>
            </a:r>
            <a:endParaRPr lang="en-US" altLang="zh-CN" sz="2000" dirty="0" smtClean="0"/>
          </a:p>
          <a:p>
            <a:pPr lvl="2"/>
            <a:r>
              <a:rPr lang="en-US" altLang="zh-CN" sz="2000" dirty="0" smtClean="0"/>
              <a:t>-x</a:t>
            </a:r>
            <a:r>
              <a:rPr lang="zh-CN" altLang="en-US" sz="2000" dirty="0" smtClean="0"/>
              <a:t>：输出扩展信息</a:t>
            </a:r>
            <a:endParaRPr lang="en-US" altLang="zh-CN" sz="2000" dirty="0" smtClean="0"/>
          </a:p>
          <a:p>
            <a:pPr lvl="2"/>
            <a:r>
              <a:rPr lang="en-US" altLang="zh-CN" sz="2000" dirty="0" smtClean="0"/>
              <a:t>device</a:t>
            </a:r>
            <a:r>
              <a:rPr lang="zh-CN" altLang="en-US" sz="2000" dirty="0" smtClean="0"/>
              <a:t>：用于指定磁盘设备</a:t>
            </a:r>
          </a:p>
          <a:p>
            <a:pPr lvl="2"/>
            <a:r>
              <a:rPr lang="en-US" altLang="zh-CN" sz="2000" dirty="0" smtClean="0"/>
              <a:t>interval</a:t>
            </a:r>
            <a:r>
              <a:rPr lang="zh-CN" altLang="zh-CN" sz="2000" dirty="0" smtClean="0"/>
              <a:t>和</a:t>
            </a:r>
            <a:r>
              <a:rPr lang="en-US" altLang="zh-CN" sz="2000" dirty="0" smtClean="0"/>
              <a:t>count</a:t>
            </a:r>
            <a:r>
              <a:rPr lang="zh-CN" altLang="zh-CN" sz="2000" dirty="0" smtClean="0"/>
              <a:t>的含义与</a:t>
            </a:r>
            <a:r>
              <a:rPr lang="en-US" altLang="zh-CN" sz="2000" dirty="0" err="1" smtClean="0"/>
              <a:t>mpstat</a:t>
            </a:r>
            <a:r>
              <a:rPr lang="zh-CN" altLang="zh-CN" sz="2000" dirty="0" smtClean="0"/>
              <a:t>一致</a:t>
            </a:r>
            <a:endParaRPr lang="en-US" altLang="zh-CN" sz="2000" dirty="0" smtClean="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24</a:t>
            </a:fld>
            <a:endParaRPr lang="en-US" altLang="zh-CN" dirty="0"/>
          </a:p>
        </p:txBody>
      </p:sp>
    </p:spTree>
    <p:extLst>
      <p:ext uri="{BB962C8B-B14F-4D97-AF65-F5344CB8AC3E}">
        <p14:creationId xmlns:p14="http://schemas.microsoft.com/office/powerpoint/2010/main" xmlns="" val="71089023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iostat</a:t>
            </a:r>
            <a:r>
              <a:rPr lang="zh-CN" altLang="zh-CN" dirty="0" smtClean="0"/>
              <a:t>命令</a:t>
            </a:r>
            <a:r>
              <a:rPr lang="zh-CN" altLang="en-US" dirty="0" smtClean="0"/>
              <a:t>举例（</a:t>
            </a:r>
            <a:r>
              <a:rPr lang="en-US" altLang="zh-CN" dirty="0" smtClean="0"/>
              <a:t>1</a:t>
            </a:r>
            <a:r>
              <a:rPr lang="zh-CN" altLang="en-US" dirty="0" smtClean="0"/>
              <a:t>）</a:t>
            </a:r>
            <a:endParaRPr lang="zh-CN" altLang="en-US" dirty="0"/>
          </a:p>
        </p:txBody>
      </p:sp>
      <p:sp>
        <p:nvSpPr>
          <p:cNvPr id="3" name="内容占位符 2"/>
          <p:cNvSpPr>
            <a:spLocks noGrp="1"/>
          </p:cNvSpPr>
          <p:nvPr>
            <p:ph idx="1"/>
          </p:nvPr>
        </p:nvSpPr>
        <p:spPr>
          <a:xfrm>
            <a:off x="457200" y="3861048"/>
            <a:ext cx="8229600" cy="2269877"/>
          </a:xfrm>
        </p:spPr>
        <p:txBody>
          <a:bodyPr/>
          <a:lstStyle/>
          <a:p>
            <a:r>
              <a:rPr lang="en-US" altLang="zh-CN" dirty="0" err="1" smtClean="0"/>
              <a:t>tps</a:t>
            </a:r>
            <a:r>
              <a:rPr lang="zh-CN" altLang="en-US" dirty="0" smtClean="0"/>
              <a:t>：每秒钟物理设备的</a:t>
            </a:r>
            <a:r>
              <a:rPr lang="en-US" altLang="zh-CN" dirty="0" smtClean="0"/>
              <a:t>I/O</a:t>
            </a:r>
            <a:r>
              <a:rPr lang="zh-CN" altLang="en-US" dirty="0" smtClean="0"/>
              <a:t>传输总量</a:t>
            </a:r>
            <a:endParaRPr lang="en-US" altLang="zh-CN" dirty="0" smtClean="0"/>
          </a:p>
          <a:p>
            <a:r>
              <a:rPr lang="zh-CN" altLang="en-US" dirty="0" smtClean="0"/>
              <a:t>长期的、超大的数据读写，肯定是不正常的，这种情况一定会影响系统性能。</a:t>
            </a:r>
          </a:p>
          <a:p>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25</a:t>
            </a:fld>
            <a:endParaRPr lang="en-US" altLang="zh-CN" dirty="0"/>
          </a:p>
        </p:txBody>
      </p:sp>
      <p:sp>
        <p:nvSpPr>
          <p:cNvPr id="7" name="TextBox 6"/>
          <p:cNvSpPr txBox="1"/>
          <p:nvPr/>
        </p:nvSpPr>
        <p:spPr>
          <a:xfrm>
            <a:off x="467544" y="1052736"/>
            <a:ext cx="8280920" cy="2554545"/>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altLang="zh-CN" sz="1600" b="1" dirty="0" smtClean="0">
                <a:solidFill>
                  <a:schemeClr val="accent6">
                    <a:lumMod val="75000"/>
                  </a:schemeClr>
                </a:solidFill>
                <a:latin typeface="Consolas" pitchFamily="49" charset="0"/>
                <a:cs typeface="Consolas" pitchFamily="49" charset="0"/>
              </a:rPr>
              <a:t># </a:t>
            </a:r>
            <a:r>
              <a:rPr lang="en-US" altLang="zh-CN" sz="1600" b="1" dirty="0" err="1" smtClean="0">
                <a:solidFill>
                  <a:schemeClr val="accent6">
                    <a:lumMod val="75000"/>
                  </a:schemeClr>
                </a:solidFill>
                <a:latin typeface="Consolas" pitchFamily="49" charset="0"/>
                <a:cs typeface="Consolas" pitchFamily="49" charset="0"/>
              </a:rPr>
              <a:t>iostat</a:t>
            </a:r>
            <a:r>
              <a:rPr lang="en-US" altLang="zh-CN" sz="1600" b="1" dirty="0" smtClean="0">
                <a:solidFill>
                  <a:schemeClr val="accent6">
                    <a:lumMod val="75000"/>
                  </a:schemeClr>
                </a:solidFill>
                <a:latin typeface="Consolas" pitchFamily="49" charset="0"/>
                <a:cs typeface="Consolas" pitchFamily="49" charset="0"/>
              </a:rPr>
              <a:t> -d </a:t>
            </a:r>
            <a:r>
              <a:rPr lang="en-US" altLang="zh-CN" sz="1600" b="1" dirty="0" err="1" smtClean="0">
                <a:solidFill>
                  <a:schemeClr val="accent6">
                    <a:lumMod val="75000"/>
                  </a:schemeClr>
                </a:solidFill>
                <a:latin typeface="Consolas" pitchFamily="49" charset="0"/>
                <a:cs typeface="Consolas" pitchFamily="49" charset="0"/>
              </a:rPr>
              <a:t>sda</a:t>
            </a:r>
            <a:r>
              <a:rPr lang="en-US" altLang="zh-CN" sz="1600" b="1" dirty="0" smtClean="0">
                <a:solidFill>
                  <a:schemeClr val="accent6">
                    <a:lumMod val="75000"/>
                  </a:schemeClr>
                </a:solidFill>
                <a:latin typeface="Consolas" pitchFamily="49" charset="0"/>
                <a:cs typeface="Consolas" pitchFamily="49" charset="0"/>
              </a:rPr>
              <a:t> sda3 5 2</a:t>
            </a:r>
          </a:p>
          <a:p>
            <a:r>
              <a:rPr lang="en-US" altLang="zh-CN" sz="1600" dirty="0" smtClean="0">
                <a:latin typeface="Consolas" pitchFamily="49" charset="0"/>
                <a:cs typeface="Consolas" pitchFamily="49" charset="0"/>
              </a:rPr>
              <a:t>Linux 2.6.18-194.32.1.el5 (centos1.ls-al.me)    2011</a:t>
            </a:r>
            <a:r>
              <a:rPr lang="zh-CN" altLang="en-US" sz="1600" dirty="0" smtClean="0">
                <a:latin typeface="Consolas" pitchFamily="49" charset="0"/>
                <a:cs typeface="Consolas" pitchFamily="49" charset="0"/>
              </a:rPr>
              <a:t>年</a:t>
            </a:r>
            <a:r>
              <a:rPr lang="en-US" altLang="zh-CN" sz="1600" dirty="0" smtClean="0">
                <a:latin typeface="Consolas" pitchFamily="49" charset="0"/>
                <a:cs typeface="Consolas" pitchFamily="49" charset="0"/>
              </a:rPr>
              <a:t>04</a:t>
            </a:r>
            <a:r>
              <a:rPr lang="zh-CN" altLang="en-US" sz="1600" dirty="0" smtClean="0">
                <a:latin typeface="Consolas" pitchFamily="49" charset="0"/>
                <a:cs typeface="Consolas" pitchFamily="49" charset="0"/>
              </a:rPr>
              <a:t>月</a:t>
            </a:r>
            <a:r>
              <a:rPr lang="en-US" altLang="zh-CN" sz="1600" dirty="0" smtClean="0">
                <a:latin typeface="Consolas" pitchFamily="49" charset="0"/>
                <a:cs typeface="Consolas" pitchFamily="49" charset="0"/>
              </a:rPr>
              <a:t>29</a:t>
            </a:r>
            <a:r>
              <a:rPr lang="zh-CN" altLang="en-US" sz="1600" dirty="0" smtClean="0">
                <a:latin typeface="Consolas" pitchFamily="49" charset="0"/>
                <a:cs typeface="Consolas" pitchFamily="49" charset="0"/>
              </a:rPr>
              <a:t>日</a:t>
            </a:r>
          </a:p>
          <a:p>
            <a:endParaRPr lang="zh-CN" altLang="en-US" sz="1600" dirty="0" smtClean="0">
              <a:latin typeface="Consolas" pitchFamily="49" charset="0"/>
              <a:cs typeface="Consolas" pitchFamily="49" charset="0"/>
            </a:endParaRPr>
          </a:p>
          <a:p>
            <a:r>
              <a:rPr lang="en-US" altLang="zh-CN" sz="1600" dirty="0" smtClean="0">
                <a:latin typeface="Consolas" pitchFamily="49" charset="0"/>
                <a:cs typeface="Consolas" pitchFamily="49" charset="0"/>
              </a:rPr>
              <a:t>Device:            </a:t>
            </a:r>
            <a:r>
              <a:rPr lang="en-US" altLang="zh-CN" sz="1600" dirty="0" err="1" smtClean="0">
                <a:latin typeface="Consolas" pitchFamily="49" charset="0"/>
                <a:cs typeface="Consolas" pitchFamily="49" charset="0"/>
              </a:rPr>
              <a:t>tps</a:t>
            </a:r>
            <a:r>
              <a:rPr lang="en-US" altLang="zh-CN" sz="1600" dirty="0" smtClean="0">
                <a:latin typeface="Consolas" pitchFamily="49" charset="0"/>
                <a:cs typeface="Consolas" pitchFamily="49" charset="0"/>
              </a:rPr>
              <a:t>   </a:t>
            </a:r>
            <a:r>
              <a:rPr lang="en-US" altLang="zh-CN" sz="1600" dirty="0" err="1" smtClean="0">
                <a:latin typeface="Consolas" pitchFamily="49" charset="0"/>
                <a:cs typeface="Consolas" pitchFamily="49" charset="0"/>
              </a:rPr>
              <a:t>Blk_read</a:t>
            </a:r>
            <a:r>
              <a:rPr lang="en-US" altLang="zh-CN" sz="1600" dirty="0" smtClean="0">
                <a:latin typeface="Consolas" pitchFamily="49" charset="0"/>
                <a:cs typeface="Consolas" pitchFamily="49" charset="0"/>
              </a:rPr>
              <a:t>/s   </a:t>
            </a:r>
            <a:r>
              <a:rPr lang="en-US" altLang="zh-CN" sz="1600" dirty="0" err="1" smtClean="0">
                <a:latin typeface="Consolas" pitchFamily="49" charset="0"/>
                <a:cs typeface="Consolas" pitchFamily="49" charset="0"/>
              </a:rPr>
              <a:t>Blk_wrtn</a:t>
            </a:r>
            <a:r>
              <a:rPr lang="en-US" altLang="zh-CN" sz="1600" dirty="0" smtClean="0">
                <a:latin typeface="Consolas" pitchFamily="49" charset="0"/>
                <a:cs typeface="Consolas" pitchFamily="49" charset="0"/>
              </a:rPr>
              <a:t>/s   </a:t>
            </a:r>
            <a:r>
              <a:rPr lang="en-US" altLang="zh-CN" sz="1600" dirty="0" err="1" smtClean="0">
                <a:latin typeface="Consolas" pitchFamily="49" charset="0"/>
                <a:cs typeface="Consolas" pitchFamily="49" charset="0"/>
              </a:rPr>
              <a:t>Blk_read</a:t>
            </a:r>
            <a:r>
              <a:rPr lang="en-US" altLang="zh-CN" sz="1600" dirty="0" smtClean="0">
                <a:latin typeface="Consolas" pitchFamily="49" charset="0"/>
                <a:cs typeface="Consolas" pitchFamily="49" charset="0"/>
              </a:rPr>
              <a:t>   </a:t>
            </a:r>
            <a:r>
              <a:rPr lang="en-US" altLang="zh-CN" sz="1600" dirty="0" err="1" smtClean="0">
                <a:latin typeface="Consolas" pitchFamily="49" charset="0"/>
                <a:cs typeface="Consolas" pitchFamily="49" charset="0"/>
              </a:rPr>
              <a:t>Blk_wrtn</a:t>
            </a:r>
            <a:endParaRPr lang="en-US" altLang="zh-CN" sz="1600" dirty="0" smtClean="0">
              <a:latin typeface="Consolas" pitchFamily="49" charset="0"/>
              <a:cs typeface="Consolas" pitchFamily="49" charset="0"/>
            </a:endParaRPr>
          </a:p>
          <a:p>
            <a:r>
              <a:rPr lang="en-US" altLang="zh-CN" sz="1600" dirty="0" err="1" smtClean="0">
                <a:latin typeface="Consolas" pitchFamily="49" charset="0"/>
                <a:cs typeface="Consolas" pitchFamily="49" charset="0"/>
              </a:rPr>
              <a:t>sda</a:t>
            </a:r>
            <a:r>
              <a:rPr lang="en-US" altLang="zh-CN" sz="1600" dirty="0" smtClean="0">
                <a:latin typeface="Consolas" pitchFamily="49" charset="0"/>
                <a:cs typeface="Consolas" pitchFamily="49" charset="0"/>
              </a:rPr>
              <a:t>               4.61        51.09        39.21     577048     442878</a:t>
            </a:r>
          </a:p>
          <a:p>
            <a:r>
              <a:rPr lang="en-US" altLang="zh-CN" sz="1600" dirty="0" smtClean="0">
                <a:latin typeface="Consolas" pitchFamily="49" charset="0"/>
                <a:cs typeface="Consolas" pitchFamily="49" charset="0"/>
              </a:rPr>
              <a:t>sda3              4.07        44.89        39.00     507088     440552</a:t>
            </a:r>
          </a:p>
          <a:p>
            <a:endParaRPr lang="en-US" altLang="zh-CN" sz="1600" dirty="0" smtClean="0">
              <a:latin typeface="Consolas" pitchFamily="49" charset="0"/>
              <a:cs typeface="Consolas" pitchFamily="49" charset="0"/>
            </a:endParaRPr>
          </a:p>
          <a:p>
            <a:r>
              <a:rPr lang="en-US" altLang="zh-CN" sz="1600" dirty="0" smtClean="0">
                <a:latin typeface="Consolas" pitchFamily="49" charset="0"/>
                <a:cs typeface="Consolas" pitchFamily="49" charset="0"/>
              </a:rPr>
              <a:t>Device:            </a:t>
            </a:r>
            <a:r>
              <a:rPr lang="en-US" altLang="zh-CN" sz="1600" dirty="0" err="1" smtClean="0">
                <a:latin typeface="Consolas" pitchFamily="49" charset="0"/>
                <a:cs typeface="Consolas" pitchFamily="49" charset="0"/>
              </a:rPr>
              <a:t>tps</a:t>
            </a:r>
            <a:r>
              <a:rPr lang="en-US" altLang="zh-CN" sz="1600" dirty="0" smtClean="0">
                <a:latin typeface="Consolas" pitchFamily="49" charset="0"/>
                <a:cs typeface="Consolas" pitchFamily="49" charset="0"/>
              </a:rPr>
              <a:t>   </a:t>
            </a:r>
            <a:r>
              <a:rPr lang="en-US" altLang="zh-CN" sz="1600" dirty="0" err="1" smtClean="0">
                <a:latin typeface="Consolas" pitchFamily="49" charset="0"/>
                <a:cs typeface="Consolas" pitchFamily="49" charset="0"/>
              </a:rPr>
              <a:t>Blk_read</a:t>
            </a:r>
            <a:r>
              <a:rPr lang="en-US" altLang="zh-CN" sz="1600" dirty="0" smtClean="0">
                <a:latin typeface="Consolas" pitchFamily="49" charset="0"/>
                <a:cs typeface="Consolas" pitchFamily="49" charset="0"/>
              </a:rPr>
              <a:t>/s   </a:t>
            </a:r>
            <a:r>
              <a:rPr lang="en-US" altLang="zh-CN" sz="1600" dirty="0" err="1" smtClean="0">
                <a:latin typeface="Consolas" pitchFamily="49" charset="0"/>
                <a:cs typeface="Consolas" pitchFamily="49" charset="0"/>
              </a:rPr>
              <a:t>Blk_wrtn</a:t>
            </a:r>
            <a:r>
              <a:rPr lang="en-US" altLang="zh-CN" sz="1600" dirty="0" smtClean="0">
                <a:latin typeface="Consolas" pitchFamily="49" charset="0"/>
                <a:cs typeface="Consolas" pitchFamily="49" charset="0"/>
              </a:rPr>
              <a:t>/s   </a:t>
            </a:r>
            <a:r>
              <a:rPr lang="en-US" altLang="zh-CN" sz="1600" dirty="0" err="1" smtClean="0">
                <a:latin typeface="Consolas" pitchFamily="49" charset="0"/>
                <a:cs typeface="Consolas" pitchFamily="49" charset="0"/>
              </a:rPr>
              <a:t>Blk_read</a:t>
            </a:r>
            <a:r>
              <a:rPr lang="en-US" altLang="zh-CN" sz="1600" dirty="0" smtClean="0">
                <a:latin typeface="Consolas" pitchFamily="49" charset="0"/>
                <a:cs typeface="Consolas" pitchFamily="49" charset="0"/>
              </a:rPr>
              <a:t>   </a:t>
            </a:r>
            <a:r>
              <a:rPr lang="en-US" altLang="zh-CN" sz="1600" dirty="0" err="1" smtClean="0">
                <a:latin typeface="Consolas" pitchFamily="49" charset="0"/>
                <a:cs typeface="Consolas" pitchFamily="49" charset="0"/>
              </a:rPr>
              <a:t>Blk_wrtn</a:t>
            </a:r>
            <a:endParaRPr lang="en-US" altLang="zh-CN" sz="1600" dirty="0" smtClean="0">
              <a:latin typeface="Consolas" pitchFamily="49" charset="0"/>
              <a:cs typeface="Consolas" pitchFamily="49" charset="0"/>
            </a:endParaRPr>
          </a:p>
          <a:p>
            <a:r>
              <a:rPr lang="en-US" altLang="zh-CN" sz="1600" dirty="0" err="1" smtClean="0">
                <a:latin typeface="Consolas" pitchFamily="49" charset="0"/>
                <a:cs typeface="Consolas" pitchFamily="49" charset="0"/>
              </a:rPr>
              <a:t>sda</a:t>
            </a:r>
            <a:r>
              <a:rPr lang="en-US" altLang="zh-CN" sz="1600" dirty="0" smtClean="0">
                <a:latin typeface="Consolas" pitchFamily="49" charset="0"/>
                <a:cs typeface="Consolas" pitchFamily="49" charset="0"/>
              </a:rPr>
              <a:t>               0.41         0.00        16.33          0         80</a:t>
            </a:r>
          </a:p>
          <a:p>
            <a:r>
              <a:rPr lang="en-US" altLang="zh-CN" sz="1600" dirty="0" smtClean="0">
                <a:latin typeface="Consolas" pitchFamily="49" charset="0"/>
                <a:cs typeface="Consolas" pitchFamily="49" charset="0"/>
              </a:rPr>
              <a:t>sda3              0.41         0.00        16.33          0         80</a:t>
            </a:r>
            <a:endParaRPr lang="en-US" altLang="zh-CN" dirty="0" smtClean="0">
              <a:latin typeface="Consolas" pitchFamily="49" charset="0"/>
              <a:cs typeface="Consolas" pitchFamily="49" charset="0"/>
            </a:endParaRPr>
          </a:p>
        </p:txBody>
      </p:sp>
    </p:spTree>
    <p:extLst>
      <p:ext uri="{BB962C8B-B14F-4D97-AF65-F5344CB8AC3E}">
        <p14:creationId xmlns:p14="http://schemas.microsoft.com/office/powerpoint/2010/main" xmlns="" val="369022003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iostat</a:t>
            </a:r>
            <a:r>
              <a:rPr lang="zh-CN" altLang="zh-CN" dirty="0" smtClean="0"/>
              <a:t>命令</a:t>
            </a:r>
            <a:r>
              <a:rPr lang="zh-CN" altLang="en-US" dirty="0" smtClean="0"/>
              <a:t>举例（</a:t>
            </a:r>
            <a:r>
              <a:rPr lang="en-US" altLang="zh-CN" dirty="0" smtClean="0"/>
              <a:t>2</a:t>
            </a:r>
            <a:r>
              <a:rPr lang="zh-CN" altLang="en-US" dirty="0" smtClean="0"/>
              <a:t>）</a:t>
            </a:r>
            <a:endParaRPr lang="zh-CN" altLang="en-US" dirty="0"/>
          </a:p>
        </p:txBody>
      </p:sp>
      <p:sp>
        <p:nvSpPr>
          <p:cNvPr id="3" name="内容占位符 2"/>
          <p:cNvSpPr>
            <a:spLocks noGrp="1"/>
          </p:cNvSpPr>
          <p:nvPr>
            <p:ph idx="1"/>
          </p:nvPr>
        </p:nvSpPr>
        <p:spPr>
          <a:xfrm>
            <a:off x="457200" y="3068960"/>
            <a:ext cx="8229600" cy="3061965"/>
          </a:xfrm>
        </p:spPr>
        <p:txBody>
          <a:bodyPr/>
          <a:lstStyle/>
          <a:p>
            <a:r>
              <a:rPr lang="en-US" altLang="zh-CN" sz="2000" dirty="0" err="1" smtClean="0"/>
              <a:t>rrqm</a:t>
            </a:r>
            <a:r>
              <a:rPr lang="en-US" altLang="zh-CN" sz="2000" dirty="0" smtClean="0"/>
              <a:t>/s</a:t>
            </a:r>
            <a:r>
              <a:rPr lang="zh-CN" altLang="en-US" sz="2000" dirty="0" smtClean="0"/>
              <a:t>：每秒发送到设备的读入请求数。</a:t>
            </a:r>
          </a:p>
          <a:p>
            <a:r>
              <a:rPr lang="en-US" altLang="zh-CN" sz="2000" dirty="0" err="1" smtClean="0"/>
              <a:t>wrqm</a:t>
            </a:r>
            <a:r>
              <a:rPr lang="en-US" altLang="zh-CN" sz="2000" dirty="0" smtClean="0"/>
              <a:t>/s</a:t>
            </a:r>
            <a:r>
              <a:rPr lang="zh-CN" altLang="en-US" sz="2000" dirty="0" smtClean="0"/>
              <a:t>：每秒发送到设备的写入请求数。</a:t>
            </a:r>
          </a:p>
          <a:p>
            <a:r>
              <a:rPr lang="en-US" altLang="zh-CN" sz="2000" dirty="0" err="1" smtClean="0"/>
              <a:t>avgrq-sz</a:t>
            </a:r>
            <a:r>
              <a:rPr lang="zh-CN" altLang="en-US" sz="2000" dirty="0" smtClean="0"/>
              <a:t>：发送到设备的请求的平均大小。</a:t>
            </a:r>
          </a:p>
          <a:p>
            <a:r>
              <a:rPr lang="en-US" altLang="zh-CN" sz="2000" dirty="0" err="1" smtClean="0"/>
              <a:t>avgqu-sz</a:t>
            </a:r>
            <a:r>
              <a:rPr lang="zh-CN" altLang="en-US" sz="2000" dirty="0" smtClean="0"/>
              <a:t>：发送到设备的请求的平均队列长度。</a:t>
            </a:r>
          </a:p>
          <a:p>
            <a:r>
              <a:rPr lang="en-US" altLang="zh-CN" sz="2000" dirty="0" smtClean="0"/>
              <a:t>await</a:t>
            </a:r>
            <a:r>
              <a:rPr lang="zh-CN" altLang="en-US" sz="2000" dirty="0" smtClean="0"/>
              <a:t>：表示平均每次设备</a:t>
            </a:r>
            <a:r>
              <a:rPr lang="en-US" altLang="zh-CN" sz="2000" dirty="0" smtClean="0"/>
              <a:t>I/O</a:t>
            </a:r>
            <a:r>
              <a:rPr lang="zh-CN" altLang="en-US" sz="2000" dirty="0" smtClean="0"/>
              <a:t>操作的等待时间</a:t>
            </a:r>
            <a:r>
              <a:rPr lang="en-US" altLang="zh-CN" sz="2000" dirty="0" smtClean="0"/>
              <a:t>(</a:t>
            </a:r>
            <a:r>
              <a:rPr lang="zh-CN" altLang="en-US" sz="2000" dirty="0" smtClean="0"/>
              <a:t>以毫秒为单位</a:t>
            </a:r>
            <a:r>
              <a:rPr lang="en-US" altLang="zh-CN" sz="2000" dirty="0" smtClean="0"/>
              <a:t>)</a:t>
            </a:r>
            <a:r>
              <a:rPr lang="zh-CN" altLang="en-US" sz="2000" dirty="0" smtClean="0"/>
              <a:t>。</a:t>
            </a:r>
          </a:p>
          <a:p>
            <a:r>
              <a:rPr lang="en-US" altLang="zh-CN" sz="2000" dirty="0" err="1" smtClean="0"/>
              <a:t>svctm</a:t>
            </a:r>
            <a:r>
              <a:rPr lang="zh-CN" altLang="en-US" sz="2000" dirty="0" smtClean="0"/>
              <a:t>：表示平均每次设备</a:t>
            </a:r>
            <a:r>
              <a:rPr lang="en-US" altLang="zh-CN" sz="2000" dirty="0" smtClean="0"/>
              <a:t>I/O</a:t>
            </a:r>
            <a:r>
              <a:rPr lang="zh-CN" altLang="en-US" sz="2000" dirty="0" smtClean="0"/>
              <a:t>操作的服务时间</a:t>
            </a:r>
            <a:r>
              <a:rPr lang="en-US" altLang="zh-CN" sz="2000" dirty="0" smtClean="0"/>
              <a:t>(</a:t>
            </a:r>
            <a:r>
              <a:rPr lang="zh-CN" altLang="en-US" sz="2000" dirty="0" smtClean="0"/>
              <a:t>以毫秒为单位</a:t>
            </a:r>
            <a:r>
              <a:rPr lang="en-US" altLang="zh-CN" sz="2000" dirty="0" smtClean="0"/>
              <a:t>)</a:t>
            </a:r>
            <a:r>
              <a:rPr lang="zh-CN" altLang="en-US" sz="2000" dirty="0" smtClean="0"/>
              <a:t>。</a:t>
            </a:r>
          </a:p>
          <a:p>
            <a:r>
              <a:rPr lang="en-US" altLang="zh-CN" sz="2000" dirty="0" smtClean="0"/>
              <a:t>%</a:t>
            </a:r>
            <a:r>
              <a:rPr lang="en-US" altLang="zh-CN" sz="2000" dirty="0" err="1" smtClean="0"/>
              <a:t>util</a:t>
            </a:r>
            <a:r>
              <a:rPr lang="zh-CN" altLang="en-US" sz="2000" dirty="0" smtClean="0"/>
              <a:t>：表示一秒中有百分之几的时间用于 </a:t>
            </a:r>
            <a:r>
              <a:rPr lang="en-US" altLang="zh-CN" sz="2000" dirty="0" smtClean="0"/>
              <a:t>I/O </a:t>
            </a:r>
            <a:r>
              <a:rPr lang="zh-CN" altLang="en-US" sz="2000" dirty="0" smtClean="0"/>
              <a:t>操作。</a:t>
            </a:r>
            <a:endParaRPr lang="zh-CN" altLang="en-US" sz="2000"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26</a:t>
            </a:fld>
            <a:endParaRPr lang="en-US" altLang="zh-CN" dirty="0"/>
          </a:p>
        </p:txBody>
      </p:sp>
      <p:sp>
        <p:nvSpPr>
          <p:cNvPr id="7" name="TextBox 6"/>
          <p:cNvSpPr txBox="1"/>
          <p:nvPr/>
        </p:nvSpPr>
        <p:spPr>
          <a:xfrm>
            <a:off x="0" y="1196752"/>
            <a:ext cx="9144000" cy="1754326"/>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altLang="zh-CN" b="1" dirty="0" smtClean="0">
                <a:solidFill>
                  <a:schemeClr val="accent6">
                    <a:lumMod val="75000"/>
                  </a:schemeClr>
                </a:solidFill>
                <a:latin typeface="+mn-lt"/>
                <a:cs typeface="Consolas" pitchFamily="49" charset="0"/>
              </a:rPr>
              <a:t># </a:t>
            </a:r>
            <a:r>
              <a:rPr lang="en-US" altLang="zh-CN" b="1" dirty="0" err="1" smtClean="0">
                <a:solidFill>
                  <a:schemeClr val="accent6">
                    <a:lumMod val="75000"/>
                  </a:schemeClr>
                </a:solidFill>
                <a:latin typeface="+mn-lt"/>
                <a:cs typeface="Consolas" pitchFamily="49" charset="0"/>
              </a:rPr>
              <a:t>iostat</a:t>
            </a:r>
            <a:r>
              <a:rPr lang="en-US" altLang="zh-CN" b="1" dirty="0" smtClean="0">
                <a:solidFill>
                  <a:schemeClr val="accent6">
                    <a:lumMod val="75000"/>
                  </a:schemeClr>
                </a:solidFill>
                <a:latin typeface="+mn-lt"/>
                <a:cs typeface="Consolas" pitchFamily="49" charset="0"/>
              </a:rPr>
              <a:t> -</a:t>
            </a:r>
            <a:r>
              <a:rPr lang="en-US" altLang="zh-CN" b="1" dirty="0" err="1" smtClean="0">
                <a:solidFill>
                  <a:schemeClr val="accent6">
                    <a:lumMod val="75000"/>
                  </a:schemeClr>
                </a:solidFill>
                <a:latin typeface="+mn-lt"/>
                <a:cs typeface="Consolas" pitchFamily="49" charset="0"/>
              </a:rPr>
              <a:t>dxk</a:t>
            </a:r>
            <a:r>
              <a:rPr lang="en-US" altLang="zh-CN" b="1" dirty="0" smtClean="0">
                <a:solidFill>
                  <a:schemeClr val="accent6">
                    <a:lumMod val="75000"/>
                  </a:schemeClr>
                </a:solidFill>
                <a:latin typeface="+mn-lt"/>
                <a:cs typeface="Consolas" pitchFamily="49" charset="0"/>
              </a:rPr>
              <a:t> </a:t>
            </a:r>
            <a:r>
              <a:rPr lang="en-US" altLang="zh-CN" b="1" dirty="0" err="1" smtClean="0">
                <a:solidFill>
                  <a:schemeClr val="accent6">
                    <a:lumMod val="75000"/>
                  </a:schemeClr>
                </a:solidFill>
                <a:latin typeface="+mn-lt"/>
                <a:cs typeface="Consolas" pitchFamily="49" charset="0"/>
              </a:rPr>
              <a:t>sda</a:t>
            </a:r>
            <a:r>
              <a:rPr lang="en-US" altLang="zh-CN" b="1" dirty="0" smtClean="0">
                <a:solidFill>
                  <a:schemeClr val="accent6">
                    <a:lumMod val="75000"/>
                  </a:schemeClr>
                </a:solidFill>
                <a:latin typeface="+mn-lt"/>
                <a:cs typeface="Consolas" pitchFamily="49" charset="0"/>
              </a:rPr>
              <a:t> sda3</a:t>
            </a:r>
          </a:p>
          <a:p>
            <a:r>
              <a:rPr lang="en-US" altLang="zh-CN" dirty="0" smtClean="0">
                <a:latin typeface="+mn-lt"/>
                <a:cs typeface="Consolas" pitchFamily="49" charset="0"/>
              </a:rPr>
              <a:t>Linux 2.6.18-194.32.1.el5 (centos1.ls-al.me)    2011</a:t>
            </a:r>
            <a:r>
              <a:rPr lang="zh-CN" altLang="en-US" dirty="0" smtClean="0">
                <a:latin typeface="+mn-lt"/>
                <a:cs typeface="Consolas" pitchFamily="49" charset="0"/>
              </a:rPr>
              <a:t>年</a:t>
            </a:r>
            <a:r>
              <a:rPr lang="en-US" altLang="zh-CN" dirty="0" smtClean="0">
                <a:latin typeface="+mn-lt"/>
                <a:cs typeface="Consolas" pitchFamily="49" charset="0"/>
              </a:rPr>
              <a:t>04</a:t>
            </a:r>
            <a:r>
              <a:rPr lang="zh-CN" altLang="en-US" dirty="0" smtClean="0">
                <a:latin typeface="+mn-lt"/>
                <a:cs typeface="Consolas" pitchFamily="49" charset="0"/>
              </a:rPr>
              <a:t>月</a:t>
            </a:r>
            <a:r>
              <a:rPr lang="en-US" altLang="zh-CN" dirty="0" smtClean="0">
                <a:latin typeface="+mn-lt"/>
                <a:cs typeface="Consolas" pitchFamily="49" charset="0"/>
              </a:rPr>
              <a:t>29</a:t>
            </a:r>
            <a:r>
              <a:rPr lang="zh-CN" altLang="en-US" dirty="0" smtClean="0">
                <a:latin typeface="+mn-lt"/>
                <a:cs typeface="Consolas" pitchFamily="49" charset="0"/>
              </a:rPr>
              <a:t>日</a:t>
            </a:r>
          </a:p>
          <a:p>
            <a:endParaRPr lang="zh-CN" altLang="en-US" dirty="0" smtClean="0">
              <a:latin typeface="+mn-lt"/>
              <a:cs typeface="Consolas" pitchFamily="49" charset="0"/>
            </a:endParaRPr>
          </a:p>
          <a:p>
            <a:r>
              <a:rPr lang="en-US" altLang="zh-CN" dirty="0" smtClean="0">
                <a:latin typeface="+mn-lt"/>
                <a:cs typeface="Consolas" pitchFamily="49" charset="0"/>
              </a:rPr>
              <a:t>Device:  </a:t>
            </a:r>
            <a:r>
              <a:rPr lang="en-US" altLang="zh-CN" dirty="0" err="1" smtClean="0">
                <a:latin typeface="+mn-lt"/>
                <a:cs typeface="Consolas" pitchFamily="49" charset="0"/>
              </a:rPr>
              <a:t>rrqm</a:t>
            </a:r>
            <a:r>
              <a:rPr lang="en-US" altLang="zh-CN" dirty="0" smtClean="0">
                <a:latin typeface="+mn-lt"/>
                <a:cs typeface="Consolas" pitchFamily="49" charset="0"/>
              </a:rPr>
              <a:t>/s  </a:t>
            </a:r>
            <a:r>
              <a:rPr lang="en-US" altLang="zh-CN" dirty="0" err="1" smtClean="0">
                <a:latin typeface="+mn-lt"/>
                <a:cs typeface="Consolas" pitchFamily="49" charset="0"/>
              </a:rPr>
              <a:t>wrqm</a:t>
            </a:r>
            <a:r>
              <a:rPr lang="en-US" altLang="zh-CN" dirty="0" smtClean="0">
                <a:latin typeface="+mn-lt"/>
                <a:cs typeface="Consolas" pitchFamily="49" charset="0"/>
              </a:rPr>
              <a:t>/s   r/s   w/s   </a:t>
            </a:r>
            <a:r>
              <a:rPr lang="en-US" altLang="zh-CN" dirty="0" err="1" smtClean="0">
                <a:latin typeface="+mn-lt"/>
                <a:cs typeface="Consolas" pitchFamily="49" charset="0"/>
              </a:rPr>
              <a:t>rkB</a:t>
            </a:r>
            <a:r>
              <a:rPr lang="en-US" altLang="zh-CN" dirty="0" smtClean="0">
                <a:latin typeface="+mn-lt"/>
                <a:cs typeface="Consolas" pitchFamily="49" charset="0"/>
              </a:rPr>
              <a:t>/s  </a:t>
            </a:r>
            <a:r>
              <a:rPr lang="en-US" altLang="zh-CN" dirty="0" err="1" smtClean="0">
                <a:latin typeface="+mn-lt"/>
                <a:cs typeface="Consolas" pitchFamily="49" charset="0"/>
              </a:rPr>
              <a:t>wkB</a:t>
            </a:r>
            <a:r>
              <a:rPr lang="en-US" altLang="zh-CN" dirty="0" smtClean="0">
                <a:latin typeface="+mn-lt"/>
                <a:cs typeface="Consolas" pitchFamily="49" charset="0"/>
              </a:rPr>
              <a:t>/s </a:t>
            </a:r>
            <a:r>
              <a:rPr lang="en-US" altLang="zh-CN" dirty="0" err="1" smtClean="0">
                <a:latin typeface="+mn-lt"/>
                <a:cs typeface="Consolas" pitchFamily="49" charset="0"/>
              </a:rPr>
              <a:t>avgrq-sz</a:t>
            </a:r>
            <a:r>
              <a:rPr lang="en-US" altLang="zh-CN" dirty="0" smtClean="0">
                <a:latin typeface="+mn-lt"/>
                <a:cs typeface="Consolas" pitchFamily="49" charset="0"/>
              </a:rPr>
              <a:t> </a:t>
            </a:r>
            <a:r>
              <a:rPr lang="en-US" altLang="zh-CN" dirty="0" err="1" smtClean="0">
                <a:latin typeface="+mn-lt"/>
                <a:cs typeface="Consolas" pitchFamily="49" charset="0"/>
              </a:rPr>
              <a:t>avgqu-sz</a:t>
            </a:r>
            <a:r>
              <a:rPr lang="en-US" altLang="zh-CN" dirty="0" smtClean="0">
                <a:latin typeface="+mn-lt"/>
                <a:cs typeface="Consolas" pitchFamily="49" charset="0"/>
              </a:rPr>
              <a:t>   await  </a:t>
            </a:r>
            <a:r>
              <a:rPr lang="en-US" altLang="zh-CN" dirty="0" err="1" smtClean="0">
                <a:latin typeface="+mn-lt"/>
                <a:cs typeface="Consolas" pitchFamily="49" charset="0"/>
              </a:rPr>
              <a:t>svctm</a:t>
            </a:r>
            <a:r>
              <a:rPr lang="en-US" altLang="zh-CN" dirty="0" smtClean="0">
                <a:latin typeface="+mn-lt"/>
                <a:cs typeface="Consolas" pitchFamily="49" charset="0"/>
              </a:rPr>
              <a:t>  %</a:t>
            </a:r>
            <a:r>
              <a:rPr lang="en-US" altLang="zh-CN" dirty="0" err="1" smtClean="0">
                <a:latin typeface="+mn-lt"/>
                <a:cs typeface="Consolas" pitchFamily="49" charset="0"/>
              </a:rPr>
              <a:t>util</a:t>
            </a:r>
            <a:endParaRPr lang="en-US" altLang="zh-CN" dirty="0" smtClean="0">
              <a:latin typeface="+mn-lt"/>
              <a:cs typeface="Consolas" pitchFamily="49" charset="0"/>
            </a:endParaRPr>
          </a:p>
          <a:p>
            <a:r>
              <a:rPr lang="en-US" altLang="zh-CN" dirty="0" err="1" smtClean="0">
                <a:latin typeface="+mn-lt"/>
                <a:cs typeface="Consolas" pitchFamily="49" charset="0"/>
              </a:rPr>
              <a:t>sda</a:t>
            </a:r>
            <a:r>
              <a:rPr lang="en-US" altLang="zh-CN" dirty="0" smtClean="0">
                <a:latin typeface="+mn-lt"/>
                <a:cs typeface="Consolas" pitchFamily="49" charset="0"/>
              </a:rPr>
              <a:t>         0.75       2.44  2.18  2.10  23.58  18.31    19.59     0.40        93.52   2.53   1.08</a:t>
            </a:r>
          </a:p>
          <a:p>
            <a:r>
              <a:rPr lang="en-US" altLang="zh-CN" dirty="0" smtClean="0">
                <a:latin typeface="+mn-lt"/>
                <a:cs typeface="Consolas" pitchFamily="49" charset="0"/>
              </a:rPr>
              <a:t>sda3       0.28       2.42  1.70  2.09  20.72  18.21    20.58     0.40      105.24   2.52   0.95</a:t>
            </a:r>
            <a:endParaRPr lang="zh-CN" altLang="en-US" dirty="0">
              <a:latin typeface="+mn-lt"/>
              <a:cs typeface="Consolas" pitchFamily="49" charset="0"/>
            </a:endParaRPr>
          </a:p>
        </p:txBody>
      </p:sp>
    </p:spTree>
    <p:extLst>
      <p:ext uri="{BB962C8B-B14F-4D97-AF65-F5344CB8AC3E}">
        <p14:creationId xmlns:p14="http://schemas.microsoft.com/office/powerpoint/2010/main" xmlns="" val="233542177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iostat</a:t>
            </a:r>
            <a:r>
              <a:rPr lang="zh-CN" altLang="zh-CN" dirty="0" smtClean="0"/>
              <a:t>命令</a:t>
            </a:r>
            <a:r>
              <a:rPr lang="zh-CN" altLang="en-US" dirty="0" smtClean="0"/>
              <a:t>举例（</a:t>
            </a:r>
            <a:r>
              <a:rPr lang="en-US" altLang="zh-CN" dirty="0" smtClean="0"/>
              <a:t>2</a:t>
            </a:r>
            <a:r>
              <a:rPr lang="zh-CN" altLang="en-US" dirty="0" smtClean="0"/>
              <a:t>续）</a:t>
            </a:r>
            <a:endParaRPr lang="zh-CN" altLang="en-US" dirty="0"/>
          </a:p>
        </p:txBody>
      </p:sp>
      <p:sp>
        <p:nvSpPr>
          <p:cNvPr id="3" name="内容占位符 2"/>
          <p:cNvSpPr>
            <a:spLocks noGrp="1"/>
          </p:cNvSpPr>
          <p:nvPr>
            <p:ph idx="1"/>
          </p:nvPr>
        </p:nvSpPr>
        <p:spPr>
          <a:xfrm>
            <a:off x="457200" y="2780928"/>
            <a:ext cx="8229600" cy="3349997"/>
          </a:xfrm>
        </p:spPr>
        <p:txBody>
          <a:bodyPr/>
          <a:lstStyle/>
          <a:p>
            <a:r>
              <a:rPr lang="zh-CN" altLang="en-US" sz="2000" dirty="0" smtClean="0"/>
              <a:t>正常情况下 </a:t>
            </a:r>
            <a:r>
              <a:rPr lang="en-US" altLang="zh-CN" sz="2000" dirty="0" err="1" smtClean="0"/>
              <a:t>svctm</a:t>
            </a:r>
            <a:r>
              <a:rPr lang="en-US" altLang="zh-CN" sz="2000" dirty="0" smtClean="0"/>
              <a:t> </a:t>
            </a:r>
            <a:r>
              <a:rPr lang="zh-CN" altLang="en-US" sz="2000" dirty="0" smtClean="0"/>
              <a:t>应该小于 </a:t>
            </a:r>
            <a:r>
              <a:rPr lang="en-US" altLang="zh-CN" sz="2000" dirty="0" smtClean="0"/>
              <a:t>await </a:t>
            </a:r>
            <a:r>
              <a:rPr lang="zh-CN" altLang="en-US" sz="2000" dirty="0" smtClean="0"/>
              <a:t>的值</a:t>
            </a:r>
          </a:p>
          <a:p>
            <a:pPr lvl="1"/>
            <a:r>
              <a:rPr lang="en-US" altLang="zh-CN" sz="1600" dirty="0" err="1" smtClean="0"/>
              <a:t>svctm</a:t>
            </a:r>
            <a:r>
              <a:rPr lang="en-US" altLang="zh-CN" sz="1600" dirty="0" smtClean="0"/>
              <a:t> </a:t>
            </a:r>
            <a:r>
              <a:rPr lang="zh-CN" altLang="en-US" sz="1600" dirty="0" smtClean="0"/>
              <a:t>的大小和磁盘性能有关</a:t>
            </a:r>
          </a:p>
          <a:p>
            <a:pPr lvl="1"/>
            <a:r>
              <a:rPr lang="en-US" altLang="zh-CN" sz="1600" dirty="0" smtClean="0"/>
              <a:t>CPU</a:t>
            </a:r>
            <a:r>
              <a:rPr lang="zh-CN" altLang="en-US" sz="1600" dirty="0" smtClean="0"/>
              <a:t>、内存的负荷也会对 </a:t>
            </a:r>
            <a:r>
              <a:rPr lang="en-US" altLang="zh-CN" sz="1600" dirty="0" err="1" smtClean="0"/>
              <a:t>svctm</a:t>
            </a:r>
            <a:r>
              <a:rPr lang="en-US" altLang="zh-CN" sz="1600" dirty="0" smtClean="0"/>
              <a:t> </a:t>
            </a:r>
            <a:r>
              <a:rPr lang="zh-CN" altLang="en-US" sz="1600" dirty="0" smtClean="0"/>
              <a:t>值造成影响</a:t>
            </a:r>
          </a:p>
          <a:p>
            <a:pPr lvl="1"/>
            <a:r>
              <a:rPr lang="zh-CN" altLang="en-US" sz="1600" dirty="0" smtClean="0"/>
              <a:t>过多的磁盘请求也会间接的导致 </a:t>
            </a:r>
            <a:r>
              <a:rPr lang="en-US" altLang="zh-CN" sz="1600" dirty="0" err="1" smtClean="0"/>
              <a:t>svctm</a:t>
            </a:r>
            <a:r>
              <a:rPr lang="en-US" altLang="zh-CN" sz="1600" dirty="0" smtClean="0"/>
              <a:t> </a:t>
            </a:r>
            <a:r>
              <a:rPr lang="zh-CN" altLang="en-US" sz="1600" dirty="0" smtClean="0"/>
              <a:t>值的增加</a:t>
            </a:r>
          </a:p>
          <a:p>
            <a:r>
              <a:rPr lang="en-US" altLang="zh-CN" sz="2000" dirty="0" smtClean="0"/>
              <a:t>await </a:t>
            </a:r>
            <a:r>
              <a:rPr lang="zh-CN" altLang="en-US" sz="2000" dirty="0" smtClean="0"/>
              <a:t>的大小一般取决与 </a:t>
            </a:r>
            <a:r>
              <a:rPr lang="en-US" altLang="zh-CN" sz="2000" dirty="0" err="1" smtClean="0"/>
              <a:t>svctm</a:t>
            </a:r>
            <a:r>
              <a:rPr lang="en-US" altLang="zh-CN" sz="2000" dirty="0" smtClean="0"/>
              <a:t> </a:t>
            </a:r>
            <a:r>
              <a:rPr lang="zh-CN" altLang="en-US" sz="2000" dirty="0" smtClean="0"/>
              <a:t>的值和</a:t>
            </a:r>
            <a:r>
              <a:rPr lang="en-US" altLang="zh-CN" sz="2000" dirty="0" smtClean="0"/>
              <a:t>I/O</a:t>
            </a:r>
            <a:r>
              <a:rPr lang="zh-CN" altLang="en-US" sz="2000" dirty="0" smtClean="0"/>
              <a:t>队列长度以及</a:t>
            </a:r>
            <a:r>
              <a:rPr lang="en-US" altLang="zh-CN" sz="2000" dirty="0" smtClean="0"/>
              <a:t>I/O</a:t>
            </a:r>
            <a:r>
              <a:rPr lang="zh-CN" altLang="en-US" sz="2000" dirty="0" smtClean="0"/>
              <a:t>请求模式</a:t>
            </a:r>
          </a:p>
          <a:p>
            <a:pPr lvl="1"/>
            <a:r>
              <a:rPr lang="zh-CN" altLang="en-US" sz="1600" dirty="0" smtClean="0"/>
              <a:t>如果 </a:t>
            </a:r>
            <a:r>
              <a:rPr lang="en-US" altLang="zh-CN" sz="1600" dirty="0" err="1" smtClean="0"/>
              <a:t>svctm</a:t>
            </a:r>
            <a:r>
              <a:rPr lang="en-US" altLang="zh-CN" sz="1600" dirty="0" smtClean="0"/>
              <a:t> </a:t>
            </a:r>
            <a:r>
              <a:rPr lang="zh-CN" altLang="en-US" sz="1600" dirty="0" smtClean="0"/>
              <a:t>的值与 </a:t>
            </a:r>
            <a:r>
              <a:rPr lang="en-US" altLang="zh-CN" sz="1600" dirty="0" smtClean="0"/>
              <a:t>await </a:t>
            </a:r>
            <a:r>
              <a:rPr lang="zh-CN" altLang="en-US" sz="1600" dirty="0" smtClean="0"/>
              <a:t>很接近，表示几乎没有</a:t>
            </a:r>
            <a:r>
              <a:rPr lang="en-US" altLang="zh-CN" sz="1600" dirty="0" smtClean="0"/>
              <a:t>I/O</a:t>
            </a:r>
            <a:r>
              <a:rPr lang="zh-CN" altLang="en-US" sz="1600" dirty="0" smtClean="0"/>
              <a:t>等待，磁盘性能很好</a:t>
            </a:r>
          </a:p>
          <a:p>
            <a:pPr lvl="1"/>
            <a:r>
              <a:rPr lang="zh-CN" altLang="en-US" sz="1600" dirty="0" smtClean="0">
                <a:solidFill>
                  <a:srgbClr val="FF0000"/>
                </a:solidFill>
              </a:rPr>
              <a:t>如果 </a:t>
            </a:r>
            <a:r>
              <a:rPr lang="en-US" altLang="zh-CN" sz="1600" dirty="0" smtClean="0">
                <a:solidFill>
                  <a:srgbClr val="FF0000"/>
                </a:solidFill>
              </a:rPr>
              <a:t>await </a:t>
            </a:r>
            <a:r>
              <a:rPr lang="zh-CN" altLang="en-US" sz="1600" dirty="0" smtClean="0">
                <a:solidFill>
                  <a:srgbClr val="FF0000"/>
                </a:solidFill>
              </a:rPr>
              <a:t>的值远高于 </a:t>
            </a:r>
            <a:r>
              <a:rPr lang="en-US" altLang="zh-CN" sz="1600" dirty="0" err="1" smtClean="0">
                <a:solidFill>
                  <a:srgbClr val="FF0000"/>
                </a:solidFill>
              </a:rPr>
              <a:t>svctm</a:t>
            </a:r>
            <a:r>
              <a:rPr lang="en-US" altLang="zh-CN" sz="1600" dirty="0" smtClean="0">
                <a:solidFill>
                  <a:srgbClr val="FF0000"/>
                </a:solidFill>
              </a:rPr>
              <a:t> </a:t>
            </a:r>
            <a:r>
              <a:rPr lang="zh-CN" altLang="en-US" sz="1600" dirty="0" smtClean="0">
                <a:solidFill>
                  <a:srgbClr val="FF0000"/>
                </a:solidFill>
              </a:rPr>
              <a:t>的值</a:t>
            </a:r>
            <a:r>
              <a:rPr lang="zh-CN" altLang="en-US" sz="1600" dirty="0" smtClean="0"/>
              <a:t>，则表示</a:t>
            </a:r>
            <a:r>
              <a:rPr lang="en-US" altLang="zh-CN" sz="1600" dirty="0" smtClean="0"/>
              <a:t>I/O</a:t>
            </a:r>
            <a:r>
              <a:rPr lang="zh-CN" altLang="en-US" sz="1600" dirty="0" smtClean="0"/>
              <a:t>队列等待太长，系统上运行的应用程序将变慢，此时</a:t>
            </a:r>
            <a:r>
              <a:rPr lang="zh-CN" altLang="en-US" sz="1600" dirty="0" smtClean="0">
                <a:solidFill>
                  <a:srgbClr val="FF0000"/>
                </a:solidFill>
              </a:rPr>
              <a:t>可以通过更换更快的硬盘来解决问题</a:t>
            </a:r>
            <a:r>
              <a:rPr lang="zh-CN" altLang="en-US" sz="1600" dirty="0" smtClean="0"/>
              <a:t>。</a:t>
            </a:r>
          </a:p>
          <a:p>
            <a:r>
              <a:rPr lang="en-US" altLang="zh-CN" sz="2000" dirty="0" smtClean="0"/>
              <a:t>%</a:t>
            </a:r>
            <a:r>
              <a:rPr lang="en-US" altLang="zh-CN" sz="2000" dirty="0" err="1" smtClean="0"/>
              <a:t>util</a:t>
            </a:r>
            <a:r>
              <a:rPr lang="en-US" altLang="zh-CN" sz="2000" dirty="0" smtClean="0"/>
              <a:t> </a:t>
            </a:r>
            <a:r>
              <a:rPr lang="zh-CN" altLang="en-US" sz="2000" dirty="0" smtClean="0"/>
              <a:t>项的值也是衡量磁盘</a:t>
            </a:r>
            <a:r>
              <a:rPr lang="en-US" altLang="zh-CN" sz="2000" dirty="0" smtClean="0"/>
              <a:t>I/O</a:t>
            </a:r>
            <a:r>
              <a:rPr lang="zh-CN" altLang="en-US" sz="2000" dirty="0" smtClean="0"/>
              <a:t>的一个重要指标</a:t>
            </a:r>
          </a:p>
          <a:p>
            <a:pPr lvl="1"/>
            <a:r>
              <a:rPr lang="zh-CN" altLang="en-US" sz="1600" dirty="0" smtClean="0">
                <a:solidFill>
                  <a:srgbClr val="FF0000"/>
                </a:solidFill>
              </a:rPr>
              <a:t>如果 </a:t>
            </a:r>
            <a:r>
              <a:rPr lang="en-US" altLang="zh-CN" sz="1600" dirty="0" smtClean="0">
                <a:solidFill>
                  <a:srgbClr val="FF0000"/>
                </a:solidFill>
              </a:rPr>
              <a:t>%</a:t>
            </a:r>
            <a:r>
              <a:rPr lang="en-US" altLang="zh-CN" sz="1600" dirty="0" err="1" smtClean="0">
                <a:solidFill>
                  <a:srgbClr val="FF0000"/>
                </a:solidFill>
              </a:rPr>
              <a:t>util</a:t>
            </a:r>
            <a:r>
              <a:rPr lang="en-US" altLang="zh-CN" sz="1600" dirty="0" smtClean="0">
                <a:solidFill>
                  <a:srgbClr val="FF0000"/>
                </a:solidFill>
              </a:rPr>
              <a:t> </a:t>
            </a:r>
            <a:r>
              <a:rPr lang="zh-CN" altLang="en-US" sz="1600" dirty="0" smtClean="0">
                <a:solidFill>
                  <a:srgbClr val="FF0000"/>
                </a:solidFill>
              </a:rPr>
              <a:t>接近 </a:t>
            </a:r>
            <a:r>
              <a:rPr lang="en-US" altLang="zh-CN" sz="1600" dirty="0" smtClean="0">
                <a:solidFill>
                  <a:srgbClr val="FF0000"/>
                </a:solidFill>
              </a:rPr>
              <a:t>100%</a:t>
            </a:r>
            <a:r>
              <a:rPr lang="zh-CN" altLang="en-US" sz="1600" dirty="0" smtClean="0"/>
              <a:t>，表示磁盘产生的</a:t>
            </a:r>
            <a:r>
              <a:rPr lang="en-US" altLang="zh-CN" sz="1600" dirty="0" smtClean="0"/>
              <a:t>I/O</a:t>
            </a:r>
            <a:r>
              <a:rPr lang="zh-CN" altLang="en-US" sz="1600" dirty="0" smtClean="0"/>
              <a:t>请求太多，</a:t>
            </a:r>
            <a:r>
              <a:rPr lang="en-US" altLang="zh-CN" sz="1600" dirty="0" smtClean="0"/>
              <a:t>I/O</a:t>
            </a:r>
            <a:r>
              <a:rPr lang="zh-CN" altLang="en-US" sz="1600" dirty="0" smtClean="0"/>
              <a:t>系统已经满负荷的在工作，</a:t>
            </a:r>
            <a:r>
              <a:rPr lang="zh-CN" altLang="en-US" sz="1600" dirty="0" smtClean="0">
                <a:solidFill>
                  <a:srgbClr val="FF0000"/>
                </a:solidFill>
              </a:rPr>
              <a:t>该磁盘可能存在瓶颈</a:t>
            </a:r>
            <a:r>
              <a:rPr lang="zh-CN" altLang="en-US" sz="1600" dirty="0" smtClean="0"/>
              <a:t>。</a:t>
            </a:r>
            <a:endParaRPr lang="zh-CN" altLang="en-US" sz="1600"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27</a:t>
            </a:fld>
            <a:endParaRPr lang="en-US" altLang="zh-CN" dirty="0"/>
          </a:p>
        </p:txBody>
      </p:sp>
      <p:sp>
        <p:nvSpPr>
          <p:cNvPr id="7" name="TextBox 6"/>
          <p:cNvSpPr txBox="1"/>
          <p:nvPr/>
        </p:nvSpPr>
        <p:spPr>
          <a:xfrm>
            <a:off x="0" y="980728"/>
            <a:ext cx="9144000" cy="1754326"/>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altLang="zh-CN" b="1" dirty="0" smtClean="0">
                <a:solidFill>
                  <a:schemeClr val="accent6">
                    <a:lumMod val="75000"/>
                  </a:schemeClr>
                </a:solidFill>
                <a:latin typeface="+mn-lt"/>
                <a:cs typeface="Consolas" pitchFamily="49" charset="0"/>
              </a:rPr>
              <a:t># </a:t>
            </a:r>
            <a:r>
              <a:rPr lang="en-US" altLang="zh-CN" b="1" dirty="0" err="1" smtClean="0">
                <a:solidFill>
                  <a:schemeClr val="accent6">
                    <a:lumMod val="75000"/>
                  </a:schemeClr>
                </a:solidFill>
                <a:latin typeface="+mn-lt"/>
                <a:cs typeface="Consolas" pitchFamily="49" charset="0"/>
              </a:rPr>
              <a:t>iostat</a:t>
            </a:r>
            <a:r>
              <a:rPr lang="en-US" altLang="zh-CN" b="1" dirty="0" smtClean="0">
                <a:solidFill>
                  <a:schemeClr val="accent6">
                    <a:lumMod val="75000"/>
                  </a:schemeClr>
                </a:solidFill>
                <a:latin typeface="+mn-lt"/>
                <a:cs typeface="Consolas" pitchFamily="49" charset="0"/>
              </a:rPr>
              <a:t> -</a:t>
            </a:r>
            <a:r>
              <a:rPr lang="en-US" altLang="zh-CN" b="1" dirty="0" err="1" smtClean="0">
                <a:solidFill>
                  <a:schemeClr val="accent6">
                    <a:lumMod val="75000"/>
                  </a:schemeClr>
                </a:solidFill>
                <a:latin typeface="+mn-lt"/>
                <a:cs typeface="Consolas" pitchFamily="49" charset="0"/>
              </a:rPr>
              <a:t>dxk</a:t>
            </a:r>
            <a:r>
              <a:rPr lang="en-US" altLang="zh-CN" b="1" dirty="0" smtClean="0">
                <a:solidFill>
                  <a:schemeClr val="accent6">
                    <a:lumMod val="75000"/>
                  </a:schemeClr>
                </a:solidFill>
                <a:latin typeface="+mn-lt"/>
                <a:cs typeface="Consolas" pitchFamily="49" charset="0"/>
              </a:rPr>
              <a:t> </a:t>
            </a:r>
            <a:r>
              <a:rPr lang="en-US" altLang="zh-CN" b="1" dirty="0" err="1" smtClean="0">
                <a:solidFill>
                  <a:schemeClr val="accent6">
                    <a:lumMod val="75000"/>
                  </a:schemeClr>
                </a:solidFill>
                <a:latin typeface="+mn-lt"/>
                <a:cs typeface="Consolas" pitchFamily="49" charset="0"/>
              </a:rPr>
              <a:t>sda</a:t>
            </a:r>
            <a:r>
              <a:rPr lang="en-US" altLang="zh-CN" b="1" dirty="0" smtClean="0">
                <a:solidFill>
                  <a:schemeClr val="accent6">
                    <a:lumMod val="75000"/>
                  </a:schemeClr>
                </a:solidFill>
                <a:latin typeface="+mn-lt"/>
                <a:cs typeface="Consolas" pitchFamily="49" charset="0"/>
              </a:rPr>
              <a:t> sda3</a:t>
            </a:r>
          </a:p>
          <a:p>
            <a:r>
              <a:rPr lang="en-US" altLang="zh-CN" dirty="0" smtClean="0">
                <a:latin typeface="+mn-lt"/>
                <a:cs typeface="Consolas" pitchFamily="49" charset="0"/>
              </a:rPr>
              <a:t>Linux 2.6.18-194.32.1.el5 (centos1.ls-al.me)    2011</a:t>
            </a:r>
            <a:r>
              <a:rPr lang="zh-CN" altLang="en-US" dirty="0" smtClean="0">
                <a:latin typeface="+mn-lt"/>
                <a:cs typeface="Consolas" pitchFamily="49" charset="0"/>
              </a:rPr>
              <a:t>年</a:t>
            </a:r>
            <a:r>
              <a:rPr lang="en-US" altLang="zh-CN" dirty="0" smtClean="0">
                <a:latin typeface="+mn-lt"/>
                <a:cs typeface="Consolas" pitchFamily="49" charset="0"/>
              </a:rPr>
              <a:t>04</a:t>
            </a:r>
            <a:r>
              <a:rPr lang="zh-CN" altLang="en-US" dirty="0" smtClean="0">
                <a:latin typeface="+mn-lt"/>
                <a:cs typeface="Consolas" pitchFamily="49" charset="0"/>
              </a:rPr>
              <a:t>月</a:t>
            </a:r>
            <a:r>
              <a:rPr lang="en-US" altLang="zh-CN" dirty="0" smtClean="0">
                <a:latin typeface="+mn-lt"/>
                <a:cs typeface="Consolas" pitchFamily="49" charset="0"/>
              </a:rPr>
              <a:t>29</a:t>
            </a:r>
            <a:r>
              <a:rPr lang="zh-CN" altLang="en-US" dirty="0" smtClean="0">
                <a:latin typeface="+mn-lt"/>
                <a:cs typeface="Consolas" pitchFamily="49" charset="0"/>
              </a:rPr>
              <a:t>日</a:t>
            </a:r>
          </a:p>
          <a:p>
            <a:endParaRPr lang="zh-CN" altLang="en-US" dirty="0" smtClean="0">
              <a:latin typeface="+mn-lt"/>
              <a:cs typeface="Consolas" pitchFamily="49" charset="0"/>
            </a:endParaRPr>
          </a:p>
          <a:p>
            <a:r>
              <a:rPr lang="en-US" altLang="zh-CN" dirty="0" smtClean="0">
                <a:latin typeface="+mn-lt"/>
                <a:cs typeface="Consolas" pitchFamily="49" charset="0"/>
              </a:rPr>
              <a:t>Device:  </a:t>
            </a:r>
            <a:r>
              <a:rPr lang="en-US" altLang="zh-CN" dirty="0" err="1" smtClean="0">
                <a:latin typeface="+mn-lt"/>
                <a:cs typeface="Consolas" pitchFamily="49" charset="0"/>
              </a:rPr>
              <a:t>rrqm</a:t>
            </a:r>
            <a:r>
              <a:rPr lang="en-US" altLang="zh-CN" dirty="0" smtClean="0">
                <a:latin typeface="+mn-lt"/>
                <a:cs typeface="Consolas" pitchFamily="49" charset="0"/>
              </a:rPr>
              <a:t>/s  </a:t>
            </a:r>
            <a:r>
              <a:rPr lang="en-US" altLang="zh-CN" dirty="0" err="1" smtClean="0">
                <a:latin typeface="+mn-lt"/>
                <a:cs typeface="Consolas" pitchFamily="49" charset="0"/>
              </a:rPr>
              <a:t>wrqm</a:t>
            </a:r>
            <a:r>
              <a:rPr lang="en-US" altLang="zh-CN" dirty="0" smtClean="0">
                <a:latin typeface="+mn-lt"/>
                <a:cs typeface="Consolas" pitchFamily="49" charset="0"/>
              </a:rPr>
              <a:t>/s   r/s   w/s   </a:t>
            </a:r>
            <a:r>
              <a:rPr lang="en-US" altLang="zh-CN" dirty="0" err="1" smtClean="0">
                <a:latin typeface="+mn-lt"/>
                <a:cs typeface="Consolas" pitchFamily="49" charset="0"/>
              </a:rPr>
              <a:t>rkB</a:t>
            </a:r>
            <a:r>
              <a:rPr lang="en-US" altLang="zh-CN" dirty="0" smtClean="0">
                <a:latin typeface="+mn-lt"/>
                <a:cs typeface="Consolas" pitchFamily="49" charset="0"/>
              </a:rPr>
              <a:t>/s  </a:t>
            </a:r>
            <a:r>
              <a:rPr lang="en-US" altLang="zh-CN" dirty="0" err="1" smtClean="0">
                <a:latin typeface="+mn-lt"/>
                <a:cs typeface="Consolas" pitchFamily="49" charset="0"/>
              </a:rPr>
              <a:t>wkB</a:t>
            </a:r>
            <a:r>
              <a:rPr lang="en-US" altLang="zh-CN" dirty="0" smtClean="0">
                <a:latin typeface="+mn-lt"/>
                <a:cs typeface="Consolas" pitchFamily="49" charset="0"/>
              </a:rPr>
              <a:t>/s </a:t>
            </a:r>
            <a:r>
              <a:rPr lang="en-US" altLang="zh-CN" dirty="0" err="1" smtClean="0">
                <a:latin typeface="+mn-lt"/>
                <a:cs typeface="Consolas" pitchFamily="49" charset="0"/>
              </a:rPr>
              <a:t>avgrq-sz</a:t>
            </a:r>
            <a:r>
              <a:rPr lang="en-US" altLang="zh-CN" dirty="0" smtClean="0">
                <a:latin typeface="+mn-lt"/>
                <a:cs typeface="Consolas" pitchFamily="49" charset="0"/>
              </a:rPr>
              <a:t> </a:t>
            </a:r>
            <a:r>
              <a:rPr lang="en-US" altLang="zh-CN" dirty="0" err="1" smtClean="0">
                <a:latin typeface="+mn-lt"/>
                <a:cs typeface="Consolas" pitchFamily="49" charset="0"/>
              </a:rPr>
              <a:t>avgqu-sz</a:t>
            </a:r>
            <a:r>
              <a:rPr lang="en-US" altLang="zh-CN" dirty="0" smtClean="0">
                <a:latin typeface="+mn-lt"/>
                <a:cs typeface="Consolas" pitchFamily="49" charset="0"/>
              </a:rPr>
              <a:t>   await  </a:t>
            </a:r>
            <a:r>
              <a:rPr lang="en-US" altLang="zh-CN" dirty="0" err="1" smtClean="0">
                <a:latin typeface="+mn-lt"/>
                <a:cs typeface="Consolas" pitchFamily="49" charset="0"/>
              </a:rPr>
              <a:t>svctm</a:t>
            </a:r>
            <a:r>
              <a:rPr lang="en-US" altLang="zh-CN" dirty="0" smtClean="0">
                <a:latin typeface="+mn-lt"/>
                <a:cs typeface="Consolas" pitchFamily="49" charset="0"/>
              </a:rPr>
              <a:t>  %</a:t>
            </a:r>
            <a:r>
              <a:rPr lang="en-US" altLang="zh-CN" dirty="0" err="1" smtClean="0">
                <a:latin typeface="+mn-lt"/>
                <a:cs typeface="Consolas" pitchFamily="49" charset="0"/>
              </a:rPr>
              <a:t>util</a:t>
            </a:r>
            <a:endParaRPr lang="en-US" altLang="zh-CN" dirty="0" smtClean="0">
              <a:latin typeface="+mn-lt"/>
              <a:cs typeface="Consolas" pitchFamily="49" charset="0"/>
            </a:endParaRPr>
          </a:p>
          <a:p>
            <a:r>
              <a:rPr lang="en-US" altLang="zh-CN" dirty="0" err="1" smtClean="0">
                <a:latin typeface="+mn-lt"/>
                <a:cs typeface="Consolas" pitchFamily="49" charset="0"/>
              </a:rPr>
              <a:t>sda</a:t>
            </a:r>
            <a:r>
              <a:rPr lang="en-US" altLang="zh-CN" dirty="0" smtClean="0">
                <a:latin typeface="+mn-lt"/>
                <a:cs typeface="Consolas" pitchFamily="49" charset="0"/>
              </a:rPr>
              <a:t>         0.75       2.44  2.18  2.10  23.58  18.31    19.59     0.40        93.52   2.53   1.08</a:t>
            </a:r>
          </a:p>
          <a:p>
            <a:r>
              <a:rPr lang="en-US" altLang="zh-CN" dirty="0" smtClean="0">
                <a:latin typeface="+mn-lt"/>
                <a:cs typeface="Consolas" pitchFamily="49" charset="0"/>
              </a:rPr>
              <a:t>sda3       0.28       2.42  1.70  2.09  20.72  18.21    20.58     0.40      105.24   2.52   0.95</a:t>
            </a:r>
            <a:endParaRPr lang="zh-CN" altLang="en-US" dirty="0">
              <a:latin typeface="+mn-lt"/>
              <a:cs typeface="Consolas" pitchFamily="49" charset="0"/>
            </a:endParaRPr>
          </a:p>
        </p:txBody>
      </p:sp>
    </p:spTree>
    <p:extLst>
      <p:ext uri="{BB962C8B-B14F-4D97-AF65-F5344CB8AC3E}">
        <p14:creationId xmlns:p14="http://schemas.microsoft.com/office/powerpoint/2010/main" xmlns="" val="138584197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Sysstat</a:t>
            </a:r>
            <a:r>
              <a:rPr lang="en-US" altLang="zh-CN" dirty="0" smtClean="0"/>
              <a:t>——</a:t>
            </a:r>
            <a:r>
              <a:rPr lang="en-US" altLang="zh-CN" dirty="0" err="1" smtClean="0"/>
              <a:t>sar</a:t>
            </a:r>
            <a:r>
              <a:rPr lang="zh-CN" altLang="en-US" dirty="0" smtClean="0"/>
              <a:t>与</a:t>
            </a:r>
            <a:r>
              <a:rPr lang="en-US" altLang="zh-CN" dirty="0" err="1" smtClean="0"/>
              <a:t>sadc</a:t>
            </a:r>
            <a:endParaRPr lang="zh-CN" altLang="en-US" dirty="0"/>
          </a:p>
        </p:txBody>
      </p:sp>
      <p:sp>
        <p:nvSpPr>
          <p:cNvPr id="3" name="内容占位符 2"/>
          <p:cNvSpPr>
            <a:spLocks noGrp="1"/>
          </p:cNvSpPr>
          <p:nvPr>
            <p:ph idx="1"/>
          </p:nvPr>
        </p:nvSpPr>
        <p:spPr/>
        <p:txBody>
          <a:bodyPr/>
          <a:lstStyle/>
          <a:p>
            <a:r>
              <a:rPr lang="en-US" altLang="zh-CN" sz="2800" dirty="0" err="1" smtClean="0"/>
              <a:t>sar</a:t>
            </a:r>
            <a:r>
              <a:rPr lang="zh-CN" altLang="zh-CN" sz="2800" dirty="0" smtClean="0"/>
              <a:t>（</a:t>
            </a:r>
            <a:r>
              <a:rPr lang="en-US" altLang="zh-CN" sz="2800" dirty="0" smtClean="0"/>
              <a:t>System Activity Reporter</a:t>
            </a:r>
            <a:r>
              <a:rPr lang="zh-CN" altLang="zh-CN" sz="2800" dirty="0" smtClean="0"/>
              <a:t>）是系统活动情况报告的缩写</a:t>
            </a:r>
            <a:endParaRPr lang="en-US" altLang="zh-CN" sz="2800" dirty="0" smtClean="0"/>
          </a:p>
          <a:p>
            <a:pPr lvl="1"/>
            <a:r>
              <a:rPr lang="en-US" altLang="zh-CN" sz="2000" dirty="0" err="1" smtClean="0"/>
              <a:t>sar</a:t>
            </a:r>
            <a:r>
              <a:rPr lang="zh-CN" altLang="zh-CN" sz="2000" dirty="0" smtClean="0"/>
              <a:t>是目前</a:t>
            </a:r>
            <a:r>
              <a:rPr lang="en-US" altLang="zh-CN" sz="2000" dirty="0" smtClean="0"/>
              <a:t>Linux</a:t>
            </a:r>
            <a:r>
              <a:rPr lang="zh-CN" altLang="zh-CN" sz="2000" dirty="0" smtClean="0"/>
              <a:t>上最为全面的系统性能分析工具之一，可以从多方面对系统的活动进行报告</a:t>
            </a:r>
            <a:endParaRPr lang="en-US" altLang="zh-CN" sz="2000" dirty="0" smtClean="0"/>
          </a:p>
          <a:p>
            <a:pPr lvl="1"/>
            <a:r>
              <a:rPr lang="zh-CN" altLang="zh-CN" sz="2000" dirty="0" smtClean="0"/>
              <a:t>文件的读写情况、系统调用的使用情况、磁盘</a:t>
            </a:r>
            <a:r>
              <a:rPr lang="en-US" altLang="zh-CN" sz="2000" dirty="0" smtClean="0"/>
              <a:t>I/O</a:t>
            </a:r>
            <a:r>
              <a:rPr lang="zh-CN" altLang="zh-CN" sz="2000" dirty="0" smtClean="0"/>
              <a:t>、</a:t>
            </a:r>
            <a:r>
              <a:rPr lang="en-US" altLang="zh-CN" sz="2000" dirty="0" smtClean="0"/>
              <a:t>CPU</a:t>
            </a:r>
            <a:r>
              <a:rPr lang="zh-CN" altLang="zh-CN" sz="2000" dirty="0" smtClean="0"/>
              <a:t>效率、内存使用状况、进程活动及</a:t>
            </a:r>
            <a:r>
              <a:rPr lang="en-US" altLang="zh-CN" sz="2000" dirty="0" smtClean="0"/>
              <a:t>IPC</a:t>
            </a:r>
            <a:r>
              <a:rPr lang="zh-CN" altLang="zh-CN" sz="2000" dirty="0" smtClean="0"/>
              <a:t>有关的活动等</a:t>
            </a:r>
            <a:endParaRPr lang="en-US" altLang="zh-CN" sz="2000" dirty="0" smtClean="0"/>
          </a:p>
          <a:p>
            <a:r>
              <a:rPr lang="en-US" altLang="zh-CN" sz="2800" dirty="0" err="1" smtClean="0"/>
              <a:t>sadc</a:t>
            </a:r>
            <a:r>
              <a:rPr lang="zh-CN" altLang="en-US" sz="2800" dirty="0" smtClean="0"/>
              <a:t>（</a:t>
            </a:r>
            <a:r>
              <a:rPr lang="en-US" altLang="zh-CN" sz="2800" dirty="0" smtClean="0"/>
              <a:t>System activity data collector </a:t>
            </a:r>
            <a:r>
              <a:rPr lang="zh-CN" altLang="en-US" sz="2800" dirty="0" smtClean="0"/>
              <a:t>）是系统活动数据收集系统</a:t>
            </a:r>
            <a:r>
              <a:rPr lang="zh-CN" altLang="zh-CN" sz="2800" dirty="0" smtClean="0"/>
              <a:t>的缩写</a:t>
            </a:r>
            <a:endParaRPr lang="en-US" altLang="zh-CN" sz="2800" dirty="0" smtClean="0"/>
          </a:p>
          <a:p>
            <a:pPr lvl="1"/>
            <a:r>
              <a:rPr lang="zh-CN" altLang="zh-CN" sz="2000" dirty="0" smtClean="0"/>
              <a:t>收集的数据被写入一个二进制的文件中</a:t>
            </a:r>
            <a:r>
              <a:rPr lang="zh-CN" altLang="en-US" sz="2000" dirty="0" smtClean="0"/>
              <a:t>（</a:t>
            </a:r>
            <a:r>
              <a:rPr lang="en-US" altLang="zh-CN" sz="2000" dirty="0" smtClean="0"/>
              <a:t> /</a:t>
            </a:r>
            <a:r>
              <a:rPr lang="en-US" altLang="zh-CN" sz="2000" dirty="0" err="1" smtClean="0"/>
              <a:t>var</a:t>
            </a:r>
            <a:r>
              <a:rPr lang="en-US" altLang="zh-CN" sz="2000" dirty="0" smtClean="0"/>
              <a:t>/log/</a:t>
            </a:r>
            <a:r>
              <a:rPr lang="en-US" altLang="zh-CN" sz="2000" dirty="0" err="1" smtClean="0"/>
              <a:t>sa</a:t>
            </a:r>
            <a:r>
              <a:rPr lang="en-US" altLang="zh-CN" sz="2000" dirty="0" smtClean="0"/>
              <a:t>/</a:t>
            </a:r>
            <a:r>
              <a:rPr lang="en-US" altLang="zh-CN" sz="2000" dirty="0" err="1" smtClean="0"/>
              <a:t>saDD</a:t>
            </a:r>
            <a:r>
              <a:rPr lang="en-US" altLang="zh-CN" sz="2000" dirty="0" smtClean="0"/>
              <a:t> </a:t>
            </a:r>
            <a:r>
              <a:rPr lang="zh-CN" altLang="en-US" sz="2000" dirty="0" smtClean="0"/>
              <a:t>）</a:t>
            </a:r>
            <a:endParaRPr lang="en-US" altLang="zh-CN" sz="2000" dirty="0" smtClean="0"/>
          </a:p>
          <a:p>
            <a:pPr lvl="1"/>
            <a:r>
              <a:rPr lang="zh-CN" altLang="zh-CN" sz="2000" dirty="0" smtClean="0"/>
              <a:t>它被用做</a:t>
            </a:r>
            <a:r>
              <a:rPr lang="en-US" altLang="zh-CN" sz="2000" dirty="0" err="1" smtClean="0"/>
              <a:t>sar</a:t>
            </a:r>
            <a:r>
              <a:rPr lang="zh-CN" altLang="zh-CN" sz="2000" dirty="0" smtClean="0"/>
              <a:t>工具的后端</a:t>
            </a:r>
            <a:endParaRPr lang="zh-CN" altLang="en-US" sz="2000"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28</a:t>
            </a:fld>
            <a:endParaRPr lang="en-US" altLang="zh-CN" dirty="0"/>
          </a:p>
        </p:txBody>
      </p:sp>
    </p:spTree>
    <p:extLst>
      <p:ext uri="{BB962C8B-B14F-4D97-AF65-F5344CB8AC3E}">
        <p14:creationId xmlns:p14="http://schemas.microsoft.com/office/powerpoint/2010/main" xmlns="" val="399377246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sar</a:t>
            </a:r>
            <a:r>
              <a:rPr lang="zh-CN" altLang="en-US" dirty="0" smtClean="0"/>
              <a:t>的运作机制</a:t>
            </a:r>
            <a:endParaRPr lang="zh-CN" altLang="en-US" dirty="0"/>
          </a:p>
        </p:txBody>
      </p:sp>
      <p:sp>
        <p:nvSpPr>
          <p:cNvPr id="3" name="内容占位符 2"/>
          <p:cNvSpPr>
            <a:spLocks noGrp="1"/>
          </p:cNvSpPr>
          <p:nvPr>
            <p:ph idx="1"/>
          </p:nvPr>
        </p:nvSpPr>
        <p:spPr/>
        <p:txBody>
          <a:bodyPr/>
          <a:lstStyle/>
          <a:p>
            <a:r>
              <a:rPr lang="zh-CN" altLang="en-US" dirty="0" smtClean="0"/>
              <a:t>守护进程 </a:t>
            </a:r>
            <a:r>
              <a:rPr lang="en-US" altLang="zh-CN" dirty="0" smtClean="0"/>
              <a:t>/etc/</a:t>
            </a:r>
            <a:r>
              <a:rPr lang="en-US" altLang="zh-CN" dirty="0" err="1" smtClean="0"/>
              <a:t>init.d</a:t>
            </a:r>
            <a:r>
              <a:rPr lang="en-US" altLang="zh-CN" dirty="0" smtClean="0"/>
              <a:t>/</a:t>
            </a:r>
            <a:r>
              <a:rPr lang="en-US" altLang="zh-CN" dirty="0" err="1" smtClean="0"/>
              <a:t>sysstat</a:t>
            </a:r>
            <a:endParaRPr lang="en-US" altLang="zh-CN" dirty="0" smtClean="0"/>
          </a:p>
          <a:p>
            <a:pPr lvl="1"/>
            <a:r>
              <a:rPr lang="zh-CN" altLang="en-US" dirty="0" smtClean="0"/>
              <a:t>每次开机重置系统活动日志</a:t>
            </a:r>
            <a:endParaRPr lang="en-US" altLang="zh-CN" dirty="0" smtClean="0"/>
          </a:p>
          <a:p>
            <a:r>
              <a:rPr lang="en-US" altLang="zh-CN" dirty="0" err="1" smtClean="0"/>
              <a:t>Cron</a:t>
            </a:r>
            <a:r>
              <a:rPr lang="zh-CN" altLang="en-US" dirty="0" smtClean="0"/>
              <a:t>任务 </a:t>
            </a:r>
            <a:r>
              <a:rPr lang="en-US" altLang="zh-CN" dirty="0" smtClean="0"/>
              <a:t>/etc/</a:t>
            </a:r>
            <a:r>
              <a:rPr lang="en-US" altLang="zh-CN" dirty="0" err="1" smtClean="0"/>
              <a:t>cron.d</a:t>
            </a:r>
            <a:r>
              <a:rPr lang="en-US" altLang="zh-CN" dirty="0" smtClean="0"/>
              <a:t>/</a:t>
            </a:r>
            <a:r>
              <a:rPr lang="en-US" altLang="zh-CN" dirty="0" err="1" smtClean="0"/>
              <a:t>sysstat</a:t>
            </a:r>
            <a:endParaRPr lang="en-US" altLang="zh-CN" dirty="0" smtClean="0"/>
          </a:p>
          <a:p>
            <a:pPr lvl="1"/>
            <a:r>
              <a:rPr lang="zh-CN" altLang="zh-CN" dirty="0" smtClean="0"/>
              <a:t>每隔</a:t>
            </a:r>
            <a:r>
              <a:rPr lang="en-US" altLang="zh-CN" dirty="0" smtClean="0"/>
              <a:t>10</a:t>
            </a:r>
            <a:r>
              <a:rPr lang="zh-CN" altLang="zh-CN" dirty="0" smtClean="0"/>
              <a:t>分钟执行一次</a:t>
            </a:r>
            <a:r>
              <a:rPr lang="en-US" altLang="zh-CN" dirty="0" smtClean="0">
                <a:solidFill>
                  <a:srgbClr val="002060"/>
                </a:solidFill>
              </a:rPr>
              <a:t>/</a:t>
            </a:r>
            <a:r>
              <a:rPr lang="en-US" altLang="zh-CN" dirty="0" err="1" smtClean="0">
                <a:solidFill>
                  <a:srgbClr val="002060"/>
                </a:solidFill>
              </a:rPr>
              <a:t>usr</a:t>
            </a:r>
            <a:r>
              <a:rPr lang="en-US" altLang="zh-CN" dirty="0" smtClean="0">
                <a:solidFill>
                  <a:srgbClr val="002060"/>
                </a:solidFill>
              </a:rPr>
              <a:t>/lib/</a:t>
            </a:r>
            <a:r>
              <a:rPr lang="en-US" altLang="zh-CN" dirty="0" err="1" smtClean="0">
                <a:solidFill>
                  <a:srgbClr val="002060"/>
                </a:solidFill>
              </a:rPr>
              <a:t>sa</a:t>
            </a:r>
            <a:r>
              <a:rPr lang="en-US" altLang="zh-CN" dirty="0" smtClean="0">
                <a:solidFill>
                  <a:srgbClr val="002060"/>
                </a:solidFill>
              </a:rPr>
              <a:t>/sa1 1 1</a:t>
            </a:r>
            <a:r>
              <a:rPr lang="zh-CN" altLang="zh-CN" dirty="0" smtClean="0"/>
              <a:t>命令，将信息写入文件</a:t>
            </a:r>
            <a:r>
              <a:rPr lang="en-US" altLang="zh-CN" dirty="0" smtClean="0"/>
              <a:t>/</a:t>
            </a:r>
            <a:r>
              <a:rPr lang="en-US" altLang="zh-CN" dirty="0" err="1" smtClean="0"/>
              <a:t>var</a:t>
            </a:r>
            <a:r>
              <a:rPr lang="en-US" altLang="zh-CN" dirty="0" smtClean="0"/>
              <a:t>/log/</a:t>
            </a:r>
            <a:r>
              <a:rPr lang="en-US" altLang="zh-CN" dirty="0" err="1" smtClean="0"/>
              <a:t>sa</a:t>
            </a:r>
            <a:r>
              <a:rPr lang="en-US" altLang="zh-CN" dirty="0" smtClean="0"/>
              <a:t>/</a:t>
            </a:r>
            <a:r>
              <a:rPr lang="en-US" altLang="zh-CN" dirty="0" err="1" smtClean="0"/>
              <a:t>saDD</a:t>
            </a:r>
            <a:endParaRPr lang="en-US" altLang="zh-CN" dirty="0" smtClean="0"/>
          </a:p>
          <a:p>
            <a:pPr lvl="1"/>
            <a:r>
              <a:rPr lang="zh-CN" altLang="zh-CN" dirty="0" smtClean="0"/>
              <a:t>每天</a:t>
            </a:r>
            <a:r>
              <a:rPr lang="en-US" altLang="zh-CN" dirty="0" smtClean="0"/>
              <a:t>23:53</a:t>
            </a:r>
            <a:r>
              <a:rPr lang="zh-CN" altLang="zh-CN" dirty="0" smtClean="0"/>
              <a:t>执行一次</a:t>
            </a:r>
            <a:r>
              <a:rPr lang="en-US" altLang="zh-CN" dirty="0" smtClean="0">
                <a:solidFill>
                  <a:srgbClr val="002060"/>
                </a:solidFill>
              </a:rPr>
              <a:t>/</a:t>
            </a:r>
            <a:r>
              <a:rPr lang="en-US" altLang="zh-CN" dirty="0" err="1" smtClean="0">
                <a:solidFill>
                  <a:srgbClr val="002060"/>
                </a:solidFill>
              </a:rPr>
              <a:t>usr</a:t>
            </a:r>
            <a:r>
              <a:rPr lang="en-US" altLang="zh-CN" dirty="0" smtClean="0">
                <a:solidFill>
                  <a:srgbClr val="002060"/>
                </a:solidFill>
              </a:rPr>
              <a:t>/lib/</a:t>
            </a:r>
            <a:r>
              <a:rPr lang="en-US" altLang="zh-CN" dirty="0" err="1" smtClean="0">
                <a:solidFill>
                  <a:srgbClr val="002060"/>
                </a:solidFill>
              </a:rPr>
              <a:t>sa</a:t>
            </a:r>
            <a:r>
              <a:rPr lang="en-US" altLang="zh-CN" dirty="0" smtClean="0">
                <a:solidFill>
                  <a:srgbClr val="002060"/>
                </a:solidFill>
              </a:rPr>
              <a:t>/sa2 -A </a:t>
            </a:r>
            <a:r>
              <a:rPr lang="zh-CN" altLang="zh-CN" dirty="0" smtClean="0"/>
              <a:t>命令，将当天的汇总信息写入文件</a:t>
            </a:r>
            <a:r>
              <a:rPr lang="en-US" altLang="zh-CN" dirty="0" smtClean="0"/>
              <a:t>/</a:t>
            </a:r>
            <a:r>
              <a:rPr lang="en-US" altLang="zh-CN" dirty="0" err="1" smtClean="0"/>
              <a:t>var</a:t>
            </a:r>
            <a:r>
              <a:rPr lang="en-US" altLang="zh-CN" dirty="0" smtClean="0"/>
              <a:t>/log/</a:t>
            </a:r>
            <a:r>
              <a:rPr lang="en-US" altLang="zh-CN" dirty="0" err="1" smtClean="0"/>
              <a:t>sa</a:t>
            </a:r>
            <a:r>
              <a:rPr lang="en-US" altLang="zh-CN" dirty="0" smtClean="0"/>
              <a:t>/</a:t>
            </a:r>
            <a:r>
              <a:rPr lang="en-US" altLang="zh-CN" dirty="0" err="1" smtClean="0"/>
              <a:t>saDD</a:t>
            </a:r>
            <a:endParaRPr lang="en-US" altLang="zh-CN" dirty="0" smtClean="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29</a:t>
            </a:fld>
            <a:endParaRPr lang="en-US" altLang="zh-CN" dirty="0"/>
          </a:p>
        </p:txBody>
      </p:sp>
    </p:spTree>
    <p:extLst>
      <p:ext uri="{BB962C8B-B14F-4D97-AF65-F5344CB8AC3E}">
        <p14:creationId xmlns:p14="http://schemas.microsoft.com/office/powerpoint/2010/main" xmlns="" val="26478847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本章学习目标</a:t>
            </a:r>
            <a:endParaRPr lang="zh-CN" altLang="en-US" dirty="0"/>
          </a:p>
        </p:txBody>
      </p:sp>
      <p:sp>
        <p:nvSpPr>
          <p:cNvPr id="3" name="内容占位符 2"/>
          <p:cNvSpPr>
            <a:spLocks noGrp="1"/>
          </p:cNvSpPr>
          <p:nvPr>
            <p:ph idx="1"/>
          </p:nvPr>
        </p:nvSpPr>
        <p:spPr>
          <a:xfrm>
            <a:off x="457200" y="1417638"/>
            <a:ext cx="8229600" cy="4713287"/>
          </a:xfrm>
        </p:spPr>
        <p:txBody>
          <a:bodyPr/>
          <a:lstStyle/>
          <a:p>
            <a:r>
              <a:rPr lang="zh-CN" altLang="en-US" dirty="0"/>
              <a:t>学会使用</a:t>
            </a:r>
            <a:r>
              <a:rPr lang="en-US" altLang="zh-CN" dirty="0"/>
              <a:t>top</a:t>
            </a:r>
            <a:r>
              <a:rPr lang="zh-CN" altLang="en-US" dirty="0"/>
              <a:t>、</a:t>
            </a:r>
            <a:r>
              <a:rPr lang="en-US" altLang="zh-CN" dirty="0" err="1"/>
              <a:t>mpstat</a:t>
            </a:r>
            <a:r>
              <a:rPr lang="zh-CN" altLang="en-US" dirty="0"/>
              <a:t>、</a:t>
            </a:r>
            <a:r>
              <a:rPr lang="en-US" altLang="zh-CN" dirty="0" err="1"/>
              <a:t>vmstst</a:t>
            </a:r>
            <a:r>
              <a:rPr lang="zh-CN" altLang="en-US" dirty="0"/>
              <a:t>、</a:t>
            </a:r>
            <a:r>
              <a:rPr lang="en-US" altLang="zh-CN" dirty="0" err="1"/>
              <a:t>iostat</a:t>
            </a:r>
            <a:r>
              <a:rPr lang="zh-CN" altLang="en-US" dirty="0"/>
              <a:t>工具分析系统性能</a:t>
            </a:r>
            <a:endParaRPr lang="en-US" altLang="zh-CN" dirty="0"/>
          </a:p>
          <a:p>
            <a:r>
              <a:rPr lang="zh-CN" altLang="en-US" dirty="0"/>
              <a:t>熟悉系统性能评估标准</a:t>
            </a:r>
            <a:endParaRPr lang="en-US" altLang="zh-CN" dirty="0"/>
          </a:p>
          <a:p>
            <a:r>
              <a:rPr lang="zh-CN" altLang="en-US" dirty="0" smtClean="0"/>
              <a:t>管理内核模块</a:t>
            </a:r>
            <a:endParaRPr lang="en-US" altLang="zh-CN" dirty="0" smtClean="0"/>
          </a:p>
          <a:p>
            <a:r>
              <a:rPr lang="zh-CN" altLang="en-US" dirty="0" smtClean="0"/>
              <a:t>调整内核参数</a:t>
            </a:r>
            <a:endParaRPr lang="en-US" altLang="zh-CN" dirty="0" smtClean="0"/>
          </a:p>
          <a:p>
            <a:r>
              <a:rPr lang="zh-CN" altLang="en-US" dirty="0" smtClean="0"/>
              <a:t>安全升级内核</a:t>
            </a:r>
            <a:endParaRPr lang="en-US" altLang="zh-CN" dirty="0" smtClean="0"/>
          </a:p>
          <a:p>
            <a:r>
              <a:rPr lang="zh-CN" altLang="en-US" dirty="0" smtClean="0"/>
              <a:t>熟悉系统系统过程</a:t>
            </a:r>
            <a:endParaRPr lang="en-US" altLang="zh-CN" dirty="0" smtClean="0"/>
          </a:p>
          <a:p>
            <a:r>
              <a:rPr lang="zh-CN" altLang="en-US" dirty="0" smtClean="0"/>
              <a:t>掌握</a:t>
            </a:r>
            <a:r>
              <a:rPr lang="zh-CN" altLang="zh-CN" dirty="0" smtClean="0"/>
              <a:t>修复运行级别</a:t>
            </a:r>
            <a:r>
              <a:rPr lang="zh-CN" altLang="en-US" dirty="0" smtClean="0"/>
              <a:t>和援救环境的使用</a:t>
            </a:r>
            <a:endParaRPr lang="en-US" altLang="zh-CN" dirty="0" smtClean="0"/>
          </a:p>
          <a:p>
            <a:r>
              <a:rPr lang="zh-CN" altLang="en-US" dirty="0" smtClean="0"/>
              <a:t>学会排查和修复常见的故障</a:t>
            </a:r>
          </a:p>
          <a:p>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3</a:t>
            </a:fld>
            <a:endParaRPr lang="en-US" altLang="zh-CN"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sar</a:t>
            </a:r>
            <a:r>
              <a:rPr lang="zh-CN" altLang="en-US" dirty="0" smtClean="0"/>
              <a:t>命令</a:t>
            </a:r>
            <a:endParaRPr lang="zh-CN" altLang="en-US" dirty="0"/>
          </a:p>
        </p:txBody>
      </p:sp>
      <p:sp>
        <p:nvSpPr>
          <p:cNvPr id="3" name="内容占位符 2"/>
          <p:cNvSpPr>
            <a:spLocks noGrp="1"/>
          </p:cNvSpPr>
          <p:nvPr>
            <p:ph idx="1"/>
          </p:nvPr>
        </p:nvSpPr>
        <p:spPr/>
        <p:txBody>
          <a:bodyPr/>
          <a:lstStyle/>
          <a:p>
            <a:r>
              <a:rPr lang="zh-CN" altLang="zh-CN" dirty="0" smtClean="0"/>
              <a:t>怀疑</a:t>
            </a:r>
            <a:r>
              <a:rPr lang="en-US" altLang="zh-CN" dirty="0" smtClean="0"/>
              <a:t>CPU</a:t>
            </a:r>
            <a:r>
              <a:rPr lang="zh-CN" altLang="zh-CN" dirty="0" smtClean="0"/>
              <a:t>存在瓶颈</a:t>
            </a:r>
            <a:endParaRPr lang="en-US" altLang="zh-CN" dirty="0" smtClean="0"/>
          </a:p>
          <a:p>
            <a:pPr lvl="1"/>
            <a:r>
              <a:rPr lang="zh-CN" altLang="zh-CN" dirty="0" smtClean="0"/>
              <a:t>可用</a:t>
            </a:r>
            <a:r>
              <a:rPr lang="en-US" altLang="zh-CN" dirty="0" err="1" smtClean="0">
                <a:solidFill>
                  <a:srgbClr val="002060"/>
                </a:solidFill>
              </a:rPr>
              <a:t>sar</a:t>
            </a:r>
            <a:r>
              <a:rPr lang="en-US" altLang="zh-CN" dirty="0" smtClean="0">
                <a:solidFill>
                  <a:srgbClr val="002060"/>
                </a:solidFill>
              </a:rPr>
              <a:t> -u</a:t>
            </a:r>
            <a:r>
              <a:rPr lang="zh-CN" altLang="zh-CN" dirty="0" smtClean="0"/>
              <a:t>和</a:t>
            </a:r>
            <a:r>
              <a:rPr lang="en-US" altLang="zh-CN" dirty="0" err="1" smtClean="0">
                <a:solidFill>
                  <a:srgbClr val="002060"/>
                </a:solidFill>
              </a:rPr>
              <a:t>sar</a:t>
            </a:r>
            <a:r>
              <a:rPr lang="en-US" altLang="zh-CN" dirty="0" smtClean="0">
                <a:solidFill>
                  <a:srgbClr val="002060"/>
                </a:solidFill>
              </a:rPr>
              <a:t> -q</a:t>
            </a:r>
            <a:r>
              <a:rPr lang="zh-CN" altLang="zh-CN" dirty="0" smtClean="0"/>
              <a:t>来查看。</a:t>
            </a:r>
          </a:p>
          <a:p>
            <a:r>
              <a:rPr lang="zh-CN" altLang="zh-CN" dirty="0" smtClean="0"/>
              <a:t>怀疑内存存在瓶颈</a:t>
            </a:r>
            <a:endParaRPr lang="en-US" altLang="zh-CN" dirty="0" smtClean="0"/>
          </a:p>
          <a:p>
            <a:pPr lvl="1"/>
            <a:r>
              <a:rPr lang="zh-CN" altLang="zh-CN" dirty="0" smtClean="0"/>
              <a:t>可用</a:t>
            </a:r>
            <a:r>
              <a:rPr lang="en-US" altLang="zh-CN" dirty="0" err="1" smtClean="0">
                <a:solidFill>
                  <a:srgbClr val="002060"/>
                </a:solidFill>
              </a:rPr>
              <a:t>sar</a:t>
            </a:r>
            <a:r>
              <a:rPr lang="en-US" altLang="zh-CN" dirty="0" smtClean="0">
                <a:solidFill>
                  <a:srgbClr val="002060"/>
                </a:solidFill>
              </a:rPr>
              <a:t> -B</a:t>
            </a:r>
            <a:r>
              <a:rPr lang="zh-CN" altLang="zh-CN" dirty="0" smtClean="0"/>
              <a:t>、</a:t>
            </a:r>
            <a:r>
              <a:rPr lang="en-US" altLang="zh-CN" dirty="0" err="1" smtClean="0">
                <a:solidFill>
                  <a:srgbClr val="002060"/>
                </a:solidFill>
              </a:rPr>
              <a:t>sar</a:t>
            </a:r>
            <a:r>
              <a:rPr lang="en-US" altLang="zh-CN" dirty="0" smtClean="0">
                <a:solidFill>
                  <a:srgbClr val="002060"/>
                </a:solidFill>
              </a:rPr>
              <a:t> -r</a:t>
            </a:r>
            <a:r>
              <a:rPr lang="zh-CN" altLang="zh-CN" dirty="0" smtClean="0"/>
              <a:t>和</a:t>
            </a:r>
            <a:r>
              <a:rPr lang="en-US" altLang="zh-CN" dirty="0" err="1" smtClean="0">
                <a:solidFill>
                  <a:srgbClr val="002060"/>
                </a:solidFill>
              </a:rPr>
              <a:t>sar</a:t>
            </a:r>
            <a:r>
              <a:rPr lang="en-US" altLang="zh-CN" dirty="0" smtClean="0">
                <a:solidFill>
                  <a:srgbClr val="002060"/>
                </a:solidFill>
              </a:rPr>
              <a:t> -W</a:t>
            </a:r>
            <a:r>
              <a:rPr lang="zh-CN" altLang="zh-CN" dirty="0" smtClean="0"/>
              <a:t>来查看。</a:t>
            </a:r>
          </a:p>
          <a:p>
            <a:r>
              <a:rPr lang="zh-CN" altLang="zh-CN" dirty="0" smtClean="0"/>
              <a:t>怀疑</a:t>
            </a:r>
            <a:r>
              <a:rPr lang="en-US" altLang="zh-CN" dirty="0" smtClean="0"/>
              <a:t>I/O</a:t>
            </a:r>
            <a:r>
              <a:rPr lang="zh-CN" altLang="zh-CN" dirty="0" smtClean="0"/>
              <a:t>存在瓶颈</a:t>
            </a:r>
            <a:endParaRPr lang="en-US" altLang="zh-CN" dirty="0" smtClean="0"/>
          </a:p>
          <a:p>
            <a:pPr lvl="1"/>
            <a:r>
              <a:rPr lang="zh-CN" altLang="zh-CN" dirty="0" smtClean="0"/>
              <a:t>可用</a:t>
            </a:r>
            <a:r>
              <a:rPr lang="en-US" altLang="zh-CN" dirty="0" err="1" smtClean="0">
                <a:solidFill>
                  <a:srgbClr val="002060"/>
                </a:solidFill>
              </a:rPr>
              <a:t>sar</a:t>
            </a:r>
            <a:r>
              <a:rPr lang="en-US" altLang="zh-CN" dirty="0" smtClean="0">
                <a:solidFill>
                  <a:srgbClr val="002060"/>
                </a:solidFill>
              </a:rPr>
              <a:t> -b</a:t>
            </a:r>
            <a:r>
              <a:rPr lang="zh-CN" altLang="zh-CN" dirty="0" smtClean="0"/>
              <a:t>、</a:t>
            </a:r>
            <a:r>
              <a:rPr lang="en-US" altLang="zh-CN" dirty="0" err="1" smtClean="0">
                <a:solidFill>
                  <a:srgbClr val="002060"/>
                </a:solidFill>
              </a:rPr>
              <a:t>sar</a:t>
            </a:r>
            <a:r>
              <a:rPr lang="en-US" altLang="zh-CN" dirty="0" smtClean="0">
                <a:solidFill>
                  <a:srgbClr val="002060"/>
                </a:solidFill>
              </a:rPr>
              <a:t> -u</a:t>
            </a:r>
            <a:r>
              <a:rPr lang="zh-CN" altLang="zh-CN" dirty="0" smtClean="0"/>
              <a:t>和</a:t>
            </a:r>
            <a:r>
              <a:rPr lang="en-US" altLang="zh-CN" dirty="0" err="1" smtClean="0">
                <a:solidFill>
                  <a:srgbClr val="002060"/>
                </a:solidFill>
              </a:rPr>
              <a:t>sar</a:t>
            </a:r>
            <a:r>
              <a:rPr lang="en-US" altLang="zh-CN" dirty="0" smtClean="0">
                <a:solidFill>
                  <a:srgbClr val="002060"/>
                </a:solidFill>
              </a:rPr>
              <a:t> -d</a:t>
            </a:r>
            <a:r>
              <a:rPr lang="zh-CN" altLang="zh-CN" dirty="0" smtClean="0"/>
              <a:t>来查看。</a:t>
            </a:r>
            <a:endParaRPr lang="en-US" altLang="zh-CN" dirty="0" smtClean="0"/>
          </a:p>
          <a:p>
            <a:r>
              <a:rPr lang="zh-CN" altLang="en-US" dirty="0" smtClean="0"/>
              <a:t>怀疑网络</a:t>
            </a:r>
            <a:r>
              <a:rPr lang="zh-CN" altLang="zh-CN" dirty="0" smtClean="0"/>
              <a:t>存在瓶颈</a:t>
            </a:r>
            <a:endParaRPr lang="en-US" altLang="zh-CN" dirty="0" smtClean="0"/>
          </a:p>
          <a:p>
            <a:pPr lvl="1"/>
            <a:r>
              <a:rPr lang="zh-CN" altLang="zh-CN" dirty="0" smtClean="0"/>
              <a:t>可用</a:t>
            </a:r>
            <a:r>
              <a:rPr lang="en-US" altLang="zh-CN" dirty="0" err="1" smtClean="0">
                <a:solidFill>
                  <a:srgbClr val="002060"/>
                </a:solidFill>
              </a:rPr>
              <a:t>sar</a:t>
            </a:r>
            <a:r>
              <a:rPr lang="en-US" altLang="zh-CN" dirty="0" smtClean="0">
                <a:solidFill>
                  <a:srgbClr val="002060"/>
                </a:solidFill>
              </a:rPr>
              <a:t> -n DEV </a:t>
            </a:r>
            <a:r>
              <a:rPr lang="zh-CN" altLang="en-US" dirty="0" smtClean="0"/>
              <a:t>和</a:t>
            </a:r>
            <a:r>
              <a:rPr lang="en-US" altLang="zh-CN" dirty="0" smtClean="0"/>
              <a:t> </a:t>
            </a:r>
            <a:r>
              <a:rPr lang="en-US" altLang="zh-CN" dirty="0" err="1" smtClean="0">
                <a:solidFill>
                  <a:srgbClr val="002060"/>
                </a:solidFill>
              </a:rPr>
              <a:t>sar</a:t>
            </a:r>
            <a:r>
              <a:rPr lang="en-US" altLang="zh-CN" dirty="0" smtClean="0">
                <a:solidFill>
                  <a:srgbClr val="002060"/>
                </a:solidFill>
              </a:rPr>
              <a:t> -n EDEV</a:t>
            </a:r>
            <a:r>
              <a:rPr lang="zh-CN" altLang="zh-CN" dirty="0" smtClean="0"/>
              <a:t>来查看。</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30</a:t>
            </a:fld>
            <a:endParaRPr lang="en-US" altLang="zh-CN" dirty="0"/>
          </a:p>
        </p:txBody>
      </p:sp>
    </p:spTree>
    <p:extLst>
      <p:ext uri="{BB962C8B-B14F-4D97-AF65-F5344CB8AC3E}">
        <p14:creationId xmlns:p14="http://schemas.microsoft.com/office/powerpoint/2010/main" xmlns="" val="354430351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系统性能评估</a:t>
            </a:r>
            <a:endParaRPr lang="zh-CN" altLang="en-US" dirty="0"/>
          </a:p>
        </p:txBody>
      </p:sp>
      <p:graphicFrame>
        <p:nvGraphicFramePr>
          <p:cNvPr id="7" name="内容占位符 6"/>
          <p:cNvGraphicFramePr>
            <a:graphicFrameLocks noGrp="1"/>
          </p:cNvGraphicFramePr>
          <p:nvPr>
            <p:ph idx="1"/>
          </p:nvPr>
        </p:nvGraphicFramePr>
        <p:xfrm>
          <a:off x="107504" y="1345113"/>
          <a:ext cx="8892480" cy="2443927"/>
        </p:xfrm>
        <a:graphic>
          <a:graphicData uri="http://schemas.openxmlformats.org/drawingml/2006/table">
            <a:tbl>
              <a:tblPr firstRow="1" bandRow="1">
                <a:tableStyleId>{93296810-A885-4BE3-A3E7-6D5BEEA58F35}</a:tableStyleId>
              </a:tblPr>
              <a:tblGrid>
                <a:gridCol w="1400546"/>
                <a:gridCol w="2567667"/>
                <a:gridCol w="2489859"/>
                <a:gridCol w="2434408"/>
              </a:tblGrid>
              <a:tr h="419233">
                <a:tc rowSpan="2">
                  <a:txBody>
                    <a:bodyPr/>
                    <a:lstStyle/>
                    <a:p>
                      <a:pPr algn="ctr"/>
                      <a:r>
                        <a:rPr lang="zh-CN" altLang="en-US" sz="2000" dirty="0" smtClean="0"/>
                        <a:t>影响因素</a:t>
                      </a:r>
                      <a:endParaRPr lang="zh-CN" altLang="en-US" sz="2000" dirty="0"/>
                    </a:p>
                  </a:txBody>
                  <a:tcPr/>
                </a:tc>
                <a:tc gridSpan="3">
                  <a:txBody>
                    <a:bodyPr/>
                    <a:lstStyle/>
                    <a:p>
                      <a:pPr algn="ctr"/>
                      <a:r>
                        <a:rPr lang="zh-CN" altLang="en-US" sz="2000" dirty="0" smtClean="0"/>
                        <a:t>评判标准</a:t>
                      </a:r>
                      <a:endParaRPr lang="zh-CN" altLang="en-US" sz="2000" dirty="0"/>
                    </a:p>
                  </a:txBody>
                  <a:tcPr>
                    <a:lnB w="12700" cap="flat" cmpd="sng" algn="ctr">
                      <a:solidFill>
                        <a:schemeClr val="tx1"/>
                      </a:solidFill>
                      <a:prstDash val="solid"/>
                      <a:round/>
                      <a:headEnd type="none" w="med" len="med"/>
                      <a:tailEnd type="none" w="med" len="med"/>
                    </a:lnB>
                  </a:tcPr>
                </a:tc>
                <a:tc hMerge="1">
                  <a:txBody>
                    <a:bodyPr/>
                    <a:lstStyle/>
                    <a:p>
                      <a:endParaRPr lang="zh-CN" altLang="en-US" dirty="0"/>
                    </a:p>
                  </a:txBody>
                  <a:tcPr>
                    <a:lnB w="12700" cap="flat" cmpd="sng" algn="ctr">
                      <a:solidFill>
                        <a:schemeClr val="tx1"/>
                      </a:solidFill>
                      <a:prstDash val="solid"/>
                      <a:round/>
                      <a:headEnd type="none" w="med" len="med"/>
                      <a:tailEnd type="none" w="med" len="med"/>
                    </a:lnB>
                  </a:tcPr>
                </a:tc>
                <a:tc hMerge="1">
                  <a:txBody>
                    <a:bodyPr/>
                    <a:lstStyle/>
                    <a:p>
                      <a:endParaRPr lang="zh-CN" altLang="en-US" dirty="0"/>
                    </a:p>
                  </a:txBody>
                  <a:tcPr>
                    <a:lnB w="12700" cap="flat" cmpd="sng" algn="ctr">
                      <a:solidFill>
                        <a:schemeClr val="tx1"/>
                      </a:solidFill>
                      <a:prstDash val="solid"/>
                      <a:round/>
                      <a:headEnd type="none" w="med" len="med"/>
                      <a:tailEnd type="none" w="med" len="med"/>
                    </a:lnB>
                  </a:tcPr>
                </a:tc>
              </a:tr>
              <a:tr h="445224">
                <a:tc vMerge="1">
                  <a:txBody>
                    <a:bodyPr/>
                    <a:lstStyle/>
                    <a:p>
                      <a:endParaRPr lang="zh-CN" altLang="en-US"/>
                    </a:p>
                  </a:txBody>
                  <a:tcPr/>
                </a:tc>
                <a:tc>
                  <a:txBody>
                    <a:bodyPr/>
                    <a:lstStyle/>
                    <a:p>
                      <a:pPr algn="ctr"/>
                      <a:r>
                        <a:rPr lang="zh-CN" altLang="en-US" sz="2400" dirty="0" smtClean="0"/>
                        <a:t>好</a:t>
                      </a:r>
                      <a:endParaRPr lang="zh-CN" altLang="en-US" sz="2400" dirty="0"/>
                    </a:p>
                  </a:txBody>
                  <a:tcPr>
                    <a:lnT w="12700" cap="flat" cmpd="sng" algn="ctr">
                      <a:solidFill>
                        <a:schemeClr val="tx1"/>
                      </a:solidFill>
                      <a:prstDash val="solid"/>
                      <a:round/>
                      <a:headEnd type="none" w="med" len="med"/>
                      <a:tailEnd type="none" w="med" len="med"/>
                    </a:lnT>
                  </a:tcPr>
                </a:tc>
                <a:tc>
                  <a:txBody>
                    <a:bodyPr/>
                    <a:lstStyle/>
                    <a:p>
                      <a:pPr algn="ctr"/>
                      <a:r>
                        <a:rPr lang="zh-CN" altLang="en-US" sz="2000" dirty="0" smtClean="0"/>
                        <a:t>坏</a:t>
                      </a:r>
                      <a:endParaRPr lang="zh-CN" altLang="en-US" sz="2000" dirty="0"/>
                    </a:p>
                  </a:txBody>
                  <a:tcPr>
                    <a:lnT w="12700" cap="flat" cmpd="sng" algn="ctr">
                      <a:solidFill>
                        <a:schemeClr val="tx1"/>
                      </a:solidFill>
                      <a:prstDash val="solid"/>
                      <a:round/>
                      <a:headEnd type="none" w="med" len="med"/>
                      <a:tailEnd type="none" w="med" len="med"/>
                    </a:lnT>
                  </a:tcPr>
                </a:tc>
                <a:tc>
                  <a:txBody>
                    <a:bodyPr/>
                    <a:lstStyle/>
                    <a:p>
                      <a:pPr algn="ctr"/>
                      <a:r>
                        <a:rPr lang="zh-CN" altLang="en-US" sz="2000" dirty="0" smtClean="0"/>
                        <a:t>糟</a:t>
                      </a:r>
                      <a:endParaRPr lang="zh-CN" altLang="en-US" sz="2000" dirty="0"/>
                    </a:p>
                  </a:txBody>
                  <a:tcPr>
                    <a:lnT w="12700" cap="flat" cmpd="sng" algn="ctr">
                      <a:solidFill>
                        <a:schemeClr val="tx1"/>
                      </a:solidFill>
                      <a:prstDash val="solid"/>
                      <a:round/>
                      <a:headEnd type="none" w="med" len="med"/>
                      <a:tailEnd type="none" w="med" len="med"/>
                    </a:lnT>
                  </a:tcPr>
                </a:tc>
              </a:tr>
              <a:tr h="419711">
                <a:tc>
                  <a:txBody>
                    <a:bodyPr/>
                    <a:lstStyle/>
                    <a:p>
                      <a:pPr algn="ctr"/>
                      <a:r>
                        <a:rPr lang="en-US" altLang="zh-CN" sz="2000" dirty="0" smtClean="0"/>
                        <a:t>CPU</a:t>
                      </a:r>
                      <a:endParaRPr lang="zh-CN" altLang="en-US" sz="2000" dirty="0"/>
                    </a:p>
                  </a:txBody>
                  <a:tcPr/>
                </a:tc>
                <a:tc>
                  <a:txBody>
                    <a:bodyPr/>
                    <a:lstStyle/>
                    <a:p>
                      <a:r>
                        <a:rPr lang="en-US" altLang="zh-CN" dirty="0" smtClean="0"/>
                        <a:t>user% + sys%&lt; 70%</a:t>
                      </a:r>
                      <a:endParaRPr lang="zh-CN" altLang="en-US" dirty="0"/>
                    </a:p>
                  </a:txBody>
                  <a:tcPr/>
                </a:tc>
                <a:tc>
                  <a:txBody>
                    <a:bodyPr/>
                    <a:lstStyle/>
                    <a:p>
                      <a:r>
                        <a:rPr lang="en-US" altLang="zh-CN" dirty="0" smtClean="0"/>
                        <a:t>user% + sys%= 85%</a:t>
                      </a:r>
                      <a:endParaRPr lang="zh-CN" altLang="en-US" dirty="0"/>
                    </a:p>
                  </a:txBody>
                  <a:tcPr/>
                </a:tc>
                <a:tc>
                  <a:txBody>
                    <a:bodyPr/>
                    <a:lstStyle/>
                    <a:p>
                      <a:r>
                        <a:rPr lang="en-US" altLang="zh-CN" dirty="0" smtClean="0"/>
                        <a:t>user% + sys% &gt;=90%</a:t>
                      </a:r>
                      <a:endParaRPr lang="zh-CN" altLang="en-US" dirty="0"/>
                    </a:p>
                  </a:txBody>
                  <a:tcPr/>
                </a:tc>
              </a:tr>
              <a:tr h="692764">
                <a:tc>
                  <a:txBody>
                    <a:bodyPr/>
                    <a:lstStyle/>
                    <a:p>
                      <a:pPr algn="ctr"/>
                      <a:r>
                        <a:rPr lang="zh-CN" altLang="en-US" sz="2000" dirty="0" smtClean="0"/>
                        <a:t>内存</a:t>
                      </a:r>
                      <a:endParaRPr lang="zh-CN" altLang="en-US" sz="2000" dirty="0"/>
                    </a:p>
                  </a:txBody>
                  <a:tcPr/>
                </a:tc>
                <a:tc>
                  <a:txBody>
                    <a:bodyPr/>
                    <a:lstStyle/>
                    <a:p>
                      <a:r>
                        <a:rPr lang="en-US" altLang="zh-CN" dirty="0" smtClean="0"/>
                        <a:t>Swap In</a:t>
                      </a:r>
                      <a:r>
                        <a:rPr lang="zh-CN" altLang="en-US" dirty="0" smtClean="0"/>
                        <a:t>（</a:t>
                      </a:r>
                      <a:r>
                        <a:rPr lang="en-US" altLang="zh-CN" dirty="0" err="1" smtClean="0"/>
                        <a:t>si</a:t>
                      </a:r>
                      <a:r>
                        <a:rPr lang="zh-CN" altLang="en-US" dirty="0" smtClean="0"/>
                        <a:t>）＝</a:t>
                      </a:r>
                      <a:r>
                        <a:rPr lang="en-US" altLang="zh-CN" dirty="0" smtClean="0"/>
                        <a:t>0 </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Swap Out</a:t>
                      </a:r>
                      <a:r>
                        <a:rPr lang="zh-CN" altLang="en-US" dirty="0" smtClean="0"/>
                        <a:t>（</a:t>
                      </a:r>
                      <a:r>
                        <a:rPr lang="en-US" altLang="zh-CN" dirty="0" smtClean="0"/>
                        <a:t>so</a:t>
                      </a:r>
                      <a:r>
                        <a:rPr lang="zh-CN" altLang="en-US" dirty="0" smtClean="0"/>
                        <a:t>）＝</a:t>
                      </a:r>
                      <a:r>
                        <a:rPr lang="en-US" altLang="zh-CN" dirty="0" smtClean="0"/>
                        <a:t>0</a:t>
                      </a:r>
                      <a:endParaRPr lang="zh-CN" altLang="en-US" dirty="0"/>
                    </a:p>
                  </a:txBody>
                  <a:tcPr/>
                </a:tc>
                <a:tc>
                  <a:txBody>
                    <a:bodyPr/>
                    <a:lstStyle/>
                    <a:p>
                      <a:r>
                        <a:rPr lang="en-US" altLang="zh-CN" dirty="0" smtClean="0"/>
                        <a:t>Per CPU with 10 page/s</a:t>
                      </a:r>
                      <a:endParaRPr lang="zh-CN" altLang="en-US" dirty="0"/>
                    </a:p>
                  </a:txBody>
                  <a:tcPr/>
                </a:tc>
                <a:tc>
                  <a:txBody>
                    <a:bodyPr/>
                    <a:lstStyle/>
                    <a:p>
                      <a:r>
                        <a:rPr lang="en-US" altLang="zh-CN" dirty="0" smtClean="0"/>
                        <a:t>More Swap In &amp; Swap Out</a:t>
                      </a:r>
                      <a:endParaRPr lang="zh-CN" altLang="en-US" dirty="0"/>
                    </a:p>
                  </a:txBody>
                  <a:tcPr/>
                </a:tc>
              </a:tr>
              <a:tr h="455019">
                <a:tc>
                  <a:txBody>
                    <a:bodyPr/>
                    <a:lstStyle/>
                    <a:p>
                      <a:pPr algn="ctr"/>
                      <a:r>
                        <a:rPr lang="zh-CN" altLang="en-US" sz="2000" dirty="0" smtClean="0"/>
                        <a:t>磁盘</a:t>
                      </a:r>
                      <a:endParaRPr lang="zh-CN" altLang="en-US" sz="2000" dirty="0"/>
                    </a:p>
                  </a:txBody>
                  <a:tcPr/>
                </a:tc>
                <a:tc>
                  <a:txBody>
                    <a:bodyPr/>
                    <a:lstStyle/>
                    <a:p>
                      <a:r>
                        <a:rPr lang="en-US" altLang="zh-CN" dirty="0" err="1" smtClean="0"/>
                        <a:t>iowait</a:t>
                      </a:r>
                      <a:r>
                        <a:rPr lang="en-US" altLang="zh-CN" dirty="0" smtClean="0"/>
                        <a:t> % &lt; 20%</a:t>
                      </a:r>
                      <a:endParaRPr lang="zh-CN" altLang="en-US" dirty="0"/>
                    </a:p>
                  </a:txBody>
                  <a:tcPr/>
                </a:tc>
                <a:tc>
                  <a:txBody>
                    <a:bodyPr/>
                    <a:lstStyle/>
                    <a:p>
                      <a:r>
                        <a:rPr lang="en-US" altLang="zh-CN" dirty="0" err="1" smtClean="0"/>
                        <a:t>iowait</a:t>
                      </a:r>
                      <a:r>
                        <a:rPr lang="en-US" altLang="zh-CN" dirty="0" smtClean="0"/>
                        <a:t> % =35%</a:t>
                      </a:r>
                      <a:endParaRPr lang="zh-CN" altLang="en-US" dirty="0"/>
                    </a:p>
                  </a:txBody>
                  <a:tcPr/>
                </a:tc>
                <a:tc>
                  <a:txBody>
                    <a:bodyPr/>
                    <a:lstStyle/>
                    <a:p>
                      <a:r>
                        <a:rPr lang="en-US" altLang="zh-CN" dirty="0" err="1" smtClean="0"/>
                        <a:t>iowait</a:t>
                      </a:r>
                      <a:r>
                        <a:rPr lang="en-US" altLang="zh-CN" dirty="0" smtClean="0"/>
                        <a:t> % &gt;= 50%</a:t>
                      </a:r>
                      <a:endParaRPr lang="zh-CN" altLang="en-US" dirty="0"/>
                    </a:p>
                  </a:txBody>
                  <a:tcPr/>
                </a:tc>
              </a:tr>
            </a:tbl>
          </a:graphicData>
        </a:graphic>
      </p:graphicFrame>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31</a:t>
            </a:fld>
            <a:endParaRPr lang="en-US" altLang="zh-CN" dirty="0"/>
          </a:p>
        </p:txBody>
      </p:sp>
      <p:sp>
        <p:nvSpPr>
          <p:cNvPr id="8" name="内容占位符 2"/>
          <p:cNvSpPr txBox="1">
            <a:spLocks/>
          </p:cNvSpPr>
          <p:nvPr/>
        </p:nvSpPr>
        <p:spPr bwMode="auto">
          <a:xfrm>
            <a:off x="457200" y="4048472"/>
            <a:ext cx="8229600" cy="168478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accent1"/>
              </a:buClr>
              <a:buSzPct val="65000"/>
              <a:buFont typeface="Wingdings" pitchFamily="2" charset="2"/>
              <a:buChar char="n"/>
              <a:tabLst/>
              <a:defRPr/>
            </a:pPr>
            <a:r>
              <a:rPr kumimoji="0" lang="en-US" altLang="zh-CN" sz="1800" b="0" i="0" u="none" strike="noStrike" kern="0" cap="none" spc="0" normalizeH="0" baseline="0" noProof="0" smtClean="0">
                <a:ln>
                  <a:noFill/>
                </a:ln>
                <a:solidFill>
                  <a:schemeClr val="tx1"/>
                </a:solidFill>
                <a:effectLst/>
                <a:uLnTx/>
                <a:uFillTx/>
                <a:latin typeface="+mn-lt"/>
                <a:ea typeface="+mn-ea"/>
                <a:cs typeface="+mn-cs"/>
              </a:rPr>
              <a:t>%user</a:t>
            </a:r>
            <a:r>
              <a:rPr kumimoji="0" lang="zh-CN" altLang="en-US" sz="1800" b="0" i="0" u="none" strike="noStrike" kern="0" cap="none" spc="0" normalizeH="0" baseline="0" noProof="0" smtClean="0">
                <a:ln>
                  <a:noFill/>
                </a:ln>
                <a:solidFill>
                  <a:schemeClr val="tx1"/>
                </a:solidFill>
                <a:effectLst/>
                <a:uLnTx/>
                <a:uFillTx/>
                <a:latin typeface="+mn-lt"/>
                <a:ea typeface="+mn-ea"/>
                <a:cs typeface="+mn-cs"/>
              </a:rPr>
              <a:t>：表示</a:t>
            </a:r>
            <a:r>
              <a:rPr kumimoji="0" lang="en-US" altLang="zh-CN" sz="1800" b="0" i="0" u="none" strike="noStrike" kern="0" cap="none" spc="0" normalizeH="0" baseline="0" noProof="0" smtClean="0">
                <a:ln>
                  <a:noFill/>
                </a:ln>
                <a:solidFill>
                  <a:schemeClr val="tx1"/>
                </a:solidFill>
                <a:effectLst/>
                <a:uLnTx/>
                <a:uFillTx/>
                <a:latin typeface="+mn-lt"/>
                <a:ea typeface="+mn-ea"/>
                <a:cs typeface="+mn-cs"/>
              </a:rPr>
              <a:t>CPU</a:t>
            </a:r>
            <a:r>
              <a:rPr kumimoji="0" lang="zh-CN" altLang="en-US" sz="1800" b="0" i="0" u="none" strike="noStrike" kern="0" cap="none" spc="0" normalizeH="0" baseline="0" noProof="0" smtClean="0">
                <a:ln>
                  <a:noFill/>
                </a:ln>
                <a:solidFill>
                  <a:schemeClr val="tx1"/>
                </a:solidFill>
                <a:effectLst/>
                <a:uLnTx/>
                <a:uFillTx/>
                <a:latin typeface="+mn-lt"/>
                <a:ea typeface="+mn-ea"/>
                <a:cs typeface="+mn-cs"/>
              </a:rPr>
              <a:t>处在用户模式下的时间百分比。</a:t>
            </a:r>
            <a:endParaRPr kumimoji="0" lang="en-US" altLang="zh-CN" sz="1800" b="0" i="0" u="none" strike="noStrike" kern="0" cap="none" spc="0" normalizeH="0" baseline="0" noProof="0" smtClean="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accent1"/>
              </a:buClr>
              <a:buSzPct val="65000"/>
              <a:buFont typeface="Wingdings" pitchFamily="2" charset="2"/>
              <a:buChar char="n"/>
              <a:tabLst/>
              <a:defRPr/>
            </a:pPr>
            <a:r>
              <a:rPr kumimoji="0" lang="en-US" altLang="zh-CN" sz="1800" b="0" i="0" u="none" strike="noStrike" kern="0" cap="none" spc="0" normalizeH="0" baseline="0" noProof="0" smtClean="0">
                <a:ln>
                  <a:noFill/>
                </a:ln>
                <a:solidFill>
                  <a:schemeClr val="tx1"/>
                </a:solidFill>
                <a:effectLst/>
                <a:uLnTx/>
                <a:uFillTx/>
                <a:latin typeface="+mn-lt"/>
                <a:ea typeface="+mn-ea"/>
                <a:cs typeface="+mn-cs"/>
              </a:rPr>
              <a:t>%sys</a:t>
            </a:r>
            <a:r>
              <a:rPr kumimoji="0" lang="zh-CN" altLang="en-US" sz="1800" b="0" i="0" u="none" strike="noStrike" kern="0" cap="none" spc="0" normalizeH="0" baseline="0" noProof="0" smtClean="0">
                <a:ln>
                  <a:noFill/>
                </a:ln>
                <a:solidFill>
                  <a:schemeClr val="tx1"/>
                </a:solidFill>
                <a:effectLst/>
                <a:uLnTx/>
                <a:uFillTx/>
                <a:latin typeface="+mn-lt"/>
                <a:ea typeface="+mn-ea"/>
                <a:cs typeface="+mn-cs"/>
              </a:rPr>
              <a:t>：表示</a:t>
            </a:r>
            <a:r>
              <a:rPr kumimoji="0" lang="en-US" altLang="zh-CN" sz="1800" b="0" i="0" u="none" strike="noStrike" kern="0" cap="none" spc="0" normalizeH="0" baseline="0" noProof="0" smtClean="0">
                <a:ln>
                  <a:noFill/>
                </a:ln>
                <a:solidFill>
                  <a:schemeClr val="tx1"/>
                </a:solidFill>
                <a:effectLst/>
                <a:uLnTx/>
                <a:uFillTx/>
                <a:latin typeface="+mn-lt"/>
                <a:ea typeface="+mn-ea"/>
                <a:cs typeface="+mn-cs"/>
              </a:rPr>
              <a:t>CPU</a:t>
            </a:r>
            <a:r>
              <a:rPr kumimoji="0" lang="zh-CN" altLang="en-US" sz="1800" b="0" i="0" u="none" strike="noStrike" kern="0" cap="none" spc="0" normalizeH="0" baseline="0" noProof="0" smtClean="0">
                <a:ln>
                  <a:noFill/>
                </a:ln>
                <a:solidFill>
                  <a:schemeClr val="tx1"/>
                </a:solidFill>
                <a:effectLst/>
                <a:uLnTx/>
                <a:uFillTx/>
                <a:latin typeface="+mn-lt"/>
                <a:ea typeface="+mn-ea"/>
                <a:cs typeface="+mn-cs"/>
              </a:rPr>
              <a:t>处在系统模式下的时间百分比。</a:t>
            </a:r>
            <a:endParaRPr kumimoji="0" lang="en-US" altLang="zh-CN" sz="1800" b="0" i="0" u="none" strike="noStrike" kern="0" cap="none" spc="0" normalizeH="0" baseline="0" noProof="0" smtClean="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accent1"/>
              </a:buClr>
              <a:buSzPct val="65000"/>
              <a:buFont typeface="Wingdings" pitchFamily="2" charset="2"/>
              <a:buChar char="n"/>
              <a:tabLst/>
              <a:defRPr/>
            </a:pPr>
            <a:r>
              <a:rPr kumimoji="0" lang="en-US" altLang="zh-CN" sz="1800" b="0" i="0" u="none" strike="noStrike" kern="0" cap="none" spc="0" normalizeH="0" baseline="0" noProof="0" smtClean="0">
                <a:ln>
                  <a:noFill/>
                </a:ln>
                <a:solidFill>
                  <a:schemeClr val="tx1"/>
                </a:solidFill>
                <a:effectLst/>
                <a:uLnTx/>
                <a:uFillTx/>
                <a:latin typeface="+mn-lt"/>
                <a:ea typeface="+mn-ea"/>
                <a:cs typeface="+mn-cs"/>
              </a:rPr>
              <a:t>%iowait</a:t>
            </a:r>
            <a:r>
              <a:rPr kumimoji="0" lang="zh-CN" altLang="en-US" sz="1800" b="0" i="0" u="none" strike="noStrike" kern="0" cap="none" spc="0" normalizeH="0" baseline="0" noProof="0" smtClean="0">
                <a:ln>
                  <a:noFill/>
                </a:ln>
                <a:solidFill>
                  <a:schemeClr val="tx1"/>
                </a:solidFill>
                <a:effectLst/>
                <a:uLnTx/>
                <a:uFillTx/>
                <a:latin typeface="+mn-lt"/>
                <a:ea typeface="+mn-ea"/>
                <a:cs typeface="+mn-cs"/>
              </a:rPr>
              <a:t>：表示</a:t>
            </a:r>
            <a:r>
              <a:rPr kumimoji="0" lang="en-US" altLang="zh-CN" sz="1800" b="0" i="0" u="none" strike="noStrike" kern="0" cap="none" spc="0" normalizeH="0" baseline="0" noProof="0" smtClean="0">
                <a:ln>
                  <a:noFill/>
                </a:ln>
                <a:solidFill>
                  <a:schemeClr val="tx1"/>
                </a:solidFill>
                <a:effectLst/>
                <a:uLnTx/>
                <a:uFillTx/>
                <a:latin typeface="+mn-lt"/>
                <a:ea typeface="+mn-ea"/>
                <a:cs typeface="+mn-cs"/>
              </a:rPr>
              <a:t>CPU</a:t>
            </a:r>
            <a:r>
              <a:rPr kumimoji="0" lang="zh-CN" altLang="en-US" sz="1800" b="0" i="0" u="none" strike="noStrike" kern="0" cap="none" spc="0" normalizeH="0" baseline="0" noProof="0" smtClean="0">
                <a:ln>
                  <a:noFill/>
                </a:ln>
                <a:solidFill>
                  <a:schemeClr val="tx1"/>
                </a:solidFill>
                <a:effectLst/>
                <a:uLnTx/>
                <a:uFillTx/>
                <a:latin typeface="+mn-lt"/>
                <a:ea typeface="+mn-ea"/>
                <a:cs typeface="+mn-cs"/>
              </a:rPr>
              <a:t>等待输入输出完成时间的百分比。</a:t>
            </a:r>
            <a:endParaRPr kumimoji="0" lang="en-US" altLang="zh-CN" sz="1800" b="0" i="0" u="none" strike="noStrike" kern="0" cap="none" spc="0" normalizeH="0" baseline="0" noProof="0" smtClean="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accent1"/>
              </a:buClr>
              <a:buSzPct val="65000"/>
              <a:buFont typeface="Wingdings" pitchFamily="2" charset="2"/>
              <a:buChar char="n"/>
              <a:tabLst/>
              <a:defRPr/>
            </a:pPr>
            <a:r>
              <a:rPr kumimoji="0" lang="en-US" altLang="zh-CN" sz="1800" b="0" i="0" u="none" strike="noStrike" kern="0" cap="none" spc="0" normalizeH="0" baseline="0" noProof="0" smtClean="0">
                <a:ln>
                  <a:noFill/>
                </a:ln>
                <a:solidFill>
                  <a:schemeClr val="tx1"/>
                </a:solidFill>
                <a:effectLst/>
                <a:uLnTx/>
                <a:uFillTx/>
                <a:latin typeface="+mn-lt"/>
                <a:ea typeface="+mn-ea"/>
                <a:cs typeface="+mn-cs"/>
              </a:rPr>
              <a:t>swap in</a:t>
            </a:r>
            <a:r>
              <a:rPr kumimoji="0" lang="zh-CN" altLang="en-US" sz="1800" b="0" i="0" u="none" strike="noStrike" kern="0" cap="none" spc="0" normalizeH="0" baseline="0" noProof="0" smtClean="0">
                <a:ln>
                  <a:noFill/>
                </a:ln>
                <a:solidFill>
                  <a:schemeClr val="tx1"/>
                </a:solidFill>
                <a:effectLst/>
                <a:uLnTx/>
                <a:uFillTx/>
                <a:latin typeface="+mn-lt"/>
                <a:ea typeface="+mn-ea"/>
                <a:cs typeface="+mn-cs"/>
              </a:rPr>
              <a:t>：即</a:t>
            </a:r>
            <a:r>
              <a:rPr kumimoji="0" lang="en-US" altLang="zh-CN" sz="1800" b="0" i="0" u="none" strike="noStrike" kern="0" cap="none" spc="0" normalizeH="0" baseline="0" noProof="0" smtClean="0">
                <a:ln>
                  <a:noFill/>
                </a:ln>
                <a:solidFill>
                  <a:schemeClr val="tx1"/>
                </a:solidFill>
                <a:effectLst/>
                <a:uLnTx/>
                <a:uFillTx/>
                <a:latin typeface="+mn-lt"/>
                <a:ea typeface="+mn-ea"/>
                <a:cs typeface="+mn-cs"/>
              </a:rPr>
              <a:t>si</a:t>
            </a:r>
            <a:r>
              <a:rPr kumimoji="0" lang="zh-CN" altLang="en-US" sz="1800" b="0" i="0" u="none" strike="noStrike" kern="0" cap="none" spc="0" normalizeH="0" baseline="0" noProof="0" smtClean="0">
                <a:ln>
                  <a:noFill/>
                </a:ln>
                <a:solidFill>
                  <a:schemeClr val="tx1"/>
                </a:solidFill>
                <a:effectLst/>
                <a:uLnTx/>
                <a:uFillTx/>
                <a:latin typeface="+mn-lt"/>
                <a:ea typeface="+mn-ea"/>
                <a:cs typeface="+mn-cs"/>
              </a:rPr>
              <a:t>，表示虚拟内存的页导入，即从</a:t>
            </a:r>
            <a:r>
              <a:rPr kumimoji="0" lang="en-US" altLang="zh-CN" sz="1800" b="0" i="0" u="none" strike="noStrike" kern="0" cap="none" spc="0" normalizeH="0" baseline="0" noProof="0" smtClean="0">
                <a:ln>
                  <a:noFill/>
                </a:ln>
                <a:solidFill>
                  <a:schemeClr val="tx1"/>
                </a:solidFill>
                <a:effectLst/>
                <a:uLnTx/>
                <a:uFillTx/>
                <a:latin typeface="+mn-lt"/>
                <a:ea typeface="+mn-ea"/>
                <a:cs typeface="+mn-cs"/>
              </a:rPr>
              <a:t>SWAP DISK</a:t>
            </a:r>
            <a:r>
              <a:rPr kumimoji="0" lang="zh-CN" altLang="en-US" sz="1800" b="0" i="0" u="none" strike="noStrike" kern="0" cap="none" spc="0" normalizeH="0" baseline="0" noProof="0" smtClean="0">
                <a:ln>
                  <a:noFill/>
                </a:ln>
                <a:solidFill>
                  <a:schemeClr val="tx1"/>
                </a:solidFill>
                <a:effectLst/>
                <a:uLnTx/>
                <a:uFillTx/>
                <a:latin typeface="+mn-lt"/>
                <a:ea typeface="+mn-ea"/>
                <a:cs typeface="+mn-cs"/>
              </a:rPr>
              <a:t>交换到</a:t>
            </a:r>
            <a:r>
              <a:rPr kumimoji="0" lang="en-US" altLang="zh-CN" sz="1800" b="0" i="0" u="none" strike="noStrike" kern="0" cap="none" spc="0" normalizeH="0" baseline="0" noProof="0" smtClean="0">
                <a:ln>
                  <a:noFill/>
                </a:ln>
                <a:solidFill>
                  <a:schemeClr val="tx1"/>
                </a:solidFill>
                <a:effectLst/>
                <a:uLnTx/>
                <a:uFillTx/>
                <a:latin typeface="+mn-lt"/>
                <a:ea typeface="+mn-ea"/>
                <a:cs typeface="+mn-cs"/>
              </a:rPr>
              <a:t>RAM</a:t>
            </a:r>
            <a:r>
              <a:rPr kumimoji="0" lang="zh-CN" altLang="en-US" sz="1800" b="0" i="0" u="none" strike="noStrike" kern="0" cap="none" spc="0" normalizeH="0" baseline="0" noProof="0" smtClean="0">
                <a:ln>
                  <a:noFill/>
                </a:ln>
                <a:solidFill>
                  <a:schemeClr val="tx1"/>
                </a:solidFill>
                <a:effectLst/>
                <a:uLnTx/>
                <a:uFillTx/>
                <a:latin typeface="+mn-lt"/>
                <a:ea typeface="+mn-ea"/>
                <a:cs typeface="+mn-cs"/>
              </a:rPr>
              <a:t>。</a:t>
            </a:r>
            <a:endParaRPr kumimoji="0" lang="en-US" altLang="zh-CN" sz="1800" b="0" i="0" u="none" strike="noStrike" kern="0" cap="none" spc="0" normalizeH="0" baseline="0" noProof="0" smtClean="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accent1"/>
              </a:buClr>
              <a:buSzPct val="65000"/>
              <a:buFont typeface="Wingdings" pitchFamily="2" charset="2"/>
              <a:buChar char="n"/>
              <a:tabLst/>
              <a:defRPr/>
            </a:pPr>
            <a:r>
              <a:rPr kumimoji="0" lang="en-US" altLang="zh-CN" sz="1800" b="0" i="0" u="none" strike="noStrike" kern="0" cap="none" spc="0" normalizeH="0" baseline="0" noProof="0" smtClean="0">
                <a:ln>
                  <a:noFill/>
                </a:ln>
                <a:solidFill>
                  <a:schemeClr val="tx1"/>
                </a:solidFill>
                <a:effectLst/>
                <a:uLnTx/>
                <a:uFillTx/>
                <a:latin typeface="+mn-lt"/>
                <a:ea typeface="+mn-ea"/>
                <a:cs typeface="+mn-cs"/>
              </a:rPr>
              <a:t>swap out</a:t>
            </a:r>
            <a:r>
              <a:rPr kumimoji="0" lang="zh-CN" altLang="en-US" sz="1800" b="0" i="0" u="none" strike="noStrike" kern="0" cap="none" spc="0" normalizeH="0" baseline="0" noProof="0" smtClean="0">
                <a:ln>
                  <a:noFill/>
                </a:ln>
                <a:solidFill>
                  <a:schemeClr val="tx1"/>
                </a:solidFill>
                <a:effectLst/>
                <a:uLnTx/>
                <a:uFillTx/>
                <a:latin typeface="+mn-lt"/>
                <a:ea typeface="+mn-ea"/>
                <a:cs typeface="+mn-cs"/>
              </a:rPr>
              <a:t>：即</a:t>
            </a:r>
            <a:r>
              <a:rPr kumimoji="0" lang="en-US" altLang="zh-CN" sz="1800" b="0" i="0" u="none" strike="noStrike" kern="0" cap="none" spc="0" normalizeH="0" baseline="0" noProof="0" smtClean="0">
                <a:ln>
                  <a:noFill/>
                </a:ln>
                <a:solidFill>
                  <a:schemeClr val="tx1"/>
                </a:solidFill>
                <a:effectLst/>
                <a:uLnTx/>
                <a:uFillTx/>
                <a:latin typeface="+mn-lt"/>
                <a:ea typeface="+mn-ea"/>
                <a:cs typeface="+mn-cs"/>
              </a:rPr>
              <a:t>so</a:t>
            </a:r>
            <a:r>
              <a:rPr kumimoji="0" lang="zh-CN" altLang="en-US" sz="1800" b="0" i="0" u="none" strike="noStrike" kern="0" cap="none" spc="0" normalizeH="0" baseline="0" noProof="0" smtClean="0">
                <a:ln>
                  <a:noFill/>
                </a:ln>
                <a:solidFill>
                  <a:schemeClr val="tx1"/>
                </a:solidFill>
                <a:effectLst/>
                <a:uLnTx/>
                <a:uFillTx/>
                <a:latin typeface="+mn-lt"/>
                <a:ea typeface="+mn-ea"/>
                <a:cs typeface="+mn-cs"/>
              </a:rPr>
              <a:t>，表示虚拟内存的页导出，即从</a:t>
            </a:r>
            <a:r>
              <a:rPr kumimoji="0" lang="en-US" altLang="zh-CN" sz="1800" b="0" i="0" u="none" strike="noStrike" kern="0" cap="none" spc="0" normalizeH="0" baseline="0" noProof="0" smtClean="0">
                <a:ln>
                  <a:noFill/>
                </a:ln>
                <a:solidFill>
                  <a:schemeClr val="tx1"/>
                </a:solidFill>
                <a:effectLst/>
                <a:uLnTx/>
                <a:uFillTx/>
                <a:latin typeface="+mn-lt"/>
                <a:ea typeface="+mn-ea"/>
                <a:cs typeface="+mn-cs"/>
              </a:rPr>
              <a:t>RAM</a:t>
            </a:r>
            <a:r>
              <a:rPr kumimoji="0" lang="zh-CN" altLang="en-US" sz="1800" b="0" i="0" u="none" strike="noStrike" kern="0" cap="none" spc="0" normalizeH="0" baseline="0" noProof="0" smtClean="0">
                <a:ln>
                  <a:noFill/>
                </a:ln>
                <a:solidFill>
                  <a:schemeClr val="tx1"/>
                </a:solidFill>
                <a:effectLst/>
                <a:uLnTx/>
                <a:uFillTx/>
                <a:latin typeface="+mn-lt"/>
                <a:ea typeface="+mn-ea"/>
                <a:cs typeface="+mn-cs"/>
              </a:rPr>
              <a:t>交换到</a:t>
            </a:r>
            <a:r>
              <a:rPr kumimoji="0" lang="en-US" altLang="zh-CN" sz="1800" b="0" i="0" u="none" strike="noStrike" kern="0" cap="none" spc="0" normalizeH="0" baseline="0" noProof="0" smtClean="0">
                <a:ln>
                  <a:noFill/>
                </a:ln>
                <a:solidFill>
                  <a:schemeClr val="tx1"/>
                </a:solidFill>
                <a:effectLst/>
                <a:uLnTx/>
                <a:uFillTx/>
                <a:latin typeface="+mn-lt"/>
                <a:ea typeface="+mn-ea"/>
                <a:cs typeface="+mn-cs"/>
              </a:rPr>
              <a:t>SWAP DISK</a:t>
            </a:r>
            <a:r>
              <a:rPr kumimoji="0" lang="zh-CN" altLang="en-US" sz="1800" b="0" i="0" u="none" strike="noStrike" kern="0" cap="none" spc="0" normalizeH="0" baseline="0" noProof="0" smtClean="0">
                <a:ln>
                  <a:noFill/>
                </a:ln>
                <a:solidFill>
                  <a:schemeClr val="tx1"/>
                </a:solidFill>
                <a:effectLst/>
                <a:uLnTx/>
                <a:uFillTx/>
                <a:latin typeface="+mn-lt"/>
                <a:ea typeface="+mn-ea"/>
                <a:cs typeface="+mn-cs"/>
              </a:rPr>
              <a:t>。</a:t>
            </a:r>
            <a:endParaRPr kumimoji="0" lang="zh-CN" altLang="en-US" sz="1800" b="0" i="0" u="none" strike="noStrike" kern="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xmlns="" val="25481231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网络性能评估工具</a:t>
            </a:r>
            <a:endParaRPr lang="zh-CN" altLang="en-US" dirty="0"/>
          </a:p>
        </p:txBody>
      </p:sp>
      <p:sp>
        <p:nvSpPr>
          <p:cNvPr id="3" name="内容占位符 2"/>
          <p:cNvSpPr>
            <a:spLocks noGrp="1"/>
          </p:cNvSpPr>
          <p:nvPr>
            <p:ph idx="1"/>
          </p:nvPr>
        </p:nvSpPr>
        <p:spPr>
          <a:xfrm>
            <a:off x="457200" y="1052736"/>
            <a:ext cx="8229600" cy="5078189"/>
          </a:xfrm>
        </p:spPr>
        <p:txBody>
          <a:bodyPr/>
          <a:lstStyle/>
          <a:p>
            <a:r>
              <a:rPr lang="en-US" altLang="zh-CN" dirty="0" err="1" smtClean="0"/>
              <a:t>nload</a:t>
            </a:r>
            <a:endParaRPr lang="en-US" altLang="zh-CN" dirty="0" smtClean="0"/>
          </a:p>
          <a:p>
            <a:pPr lvl="1"/>
            <a:r>
              <a:rPr lang="en-US" altLang="zh-CN" sz="2400" dirty="0" smtClean="0"/>
              <a:t>monitor network traffic and bandwidth usage </a:t>
            </a:r>
          </a:p>
          <a:p>
            <a:pPr lvl="1"/>
            <a:r>
              <a:rPr lang="en-US" altLang="zh-CN" sz="2400" dirty="0" smtClean="0">
                <a:hlinkClick r:id="rId2"/>
              </a:rPr>
              <a:t>http://www.roland-riegel.de/nload/</a:t>
            </a:r>
            <a:endParaRPr lang="en-US" altLang="zh-CN" sz="2400" dirty="0" smtClean="0"/>
          </a:p>
          <a:p>
            <a:pPr lvl="1"/>
            <a:r>
              <a:rPr lang="en-US" altLang="zh-CN" sz="2400" dirty="0" smtClean="0"/>
              <a:t>EPEL</a:t>
            </a:r>
            <a:r>
              <a:rPr lang="zh-CN" altLang="en-US" sz="2400" dirty="0" smtClean="0"/>
              <a:t>仓库提供</a:t>
            </a:r>
            <a:r>
              <a:rPr lang="en-US" altLang="zh-CN" sz="2400" dirty="0" smtClean="0"/>
              <a:t>RPM</a:t>
            </a:r>
            <a:r>
              <a:rPr lang="zh-CN" altLang="en-US" sz="2400" dirty="0" smtClean="0"/>
              <a:t>包</a:t>
            </a:r>
            <a:endParaRPr lang="en-US" altLang="zh-CN" sz="2400" dirty="0" smtClean="0"/>
          </a:p>
          <a:p>
            <a:r>
              <a:rPr lang="en-US" altLang="zh-CN" dirty="0" err="1" smtClean="0"/>
              <a:t>iftop</a:t>
            </a:r>
            <a:endParaRPr lang="en-US" altLang="zh-CN" dirty="0" smtClean="0"/>
          </a:p>
          <a:p>
            <a:pPr lvl="1"/>
            <a:r>
              <a:rPr lang="en-US" altLang="zh-CN" sz="2400" b="1" dirty="0" smtClean="0"/>
              <a:t>display bandwidth usage on an interface</a:t>
            </a:r>
            <a:endParaRPr lang="en-US" altLang="zh-CN" sz="2400" dirty="0" smtClean="0">
              <a:hlinkClick r:id=""/>
            </a:endParaRPr>
          </a:p>
          <a:p>
            <a:pPr lvl="1"/>
            <a:r>
              <a:rPr lang="en-US" altLang="zh-CN" sz="2400" dirty="0" smtClean="0">
                <a:hlinkClick r:id=""/>
              </a:rPr>
              <a:t>http://www.ex-parrot.com/~pdw/iftop/</a:t>
            </a:r>
            <a:endParaRPr lang="en-US" altLang="zh-CN" sz="2400" dirty="0" smtClean="0"/>
          </a:p>
          <a:p>
            <a:pPr lvl="1"/>
            <a:r>
              <a:rPr lang="en-US" altLang="zh-CN" sz="2400" dirty="0" smtClean="0"/>
              <a:t>EPEL</a:t>
            </a:r>
            <a:r>
              <a:rPr lang="zh-CN" altLang="en-US" sz="2400" dirty="0" smtClean="0"/>
              <a:t>仓库提供</a:t>
            </a:r>
            <a:r>
              <a:rPr lang="en-US" altLang="zh-CN" sz="2400" dirty="0" smtClean="0"/>
              <a:t>RPM</a:t>
            </a:r>
            <a:r>
              <a:rPr lang="zh-CN" altLang="en-US" sz="2400" dirty="0" smtClean="0"/>
              <a:t>包</a:t>
            </a:r>
          </a:p>
          <a:p>
            <a:r>
              <a:rPr lang="en-US" altLang="zh-CN" dirty="0" err="1" smtClean="0"/>
              <a:t>iptraf</a:t>
            </a:r>
            <a:endParaRPr lang="en-US" altLang="zh-CN" dirty="0" smtClean="0"/>
          </a:p>
          <a:p>
            <a:pPr lvl="1"/>
            <a:r>
              <a:rPr lang="en-US" altLang="zh-CN" sz="2400" dirty="0" smtClean="0"/>
              <a:t>IP Network Statistics Utility</a:t>
            </a:r>
          </a:p>
          <a:p>
            <a:pPr lvl="1"/>
            <a:r>
              <a:rPr lang="en-US" altLang="zh-CN" sz="2400" dirty="0" smtClean="0">
                <a:hlinkClick r:id="rId3"/>
              </a:rPr>
              <a:t>http://iptraf.seul.org/</a:t>
            </a:r>
            <a:r>
              <a:rPr lang="en-US" altLang="zh-CN" sz="2400" dirty="0" smtClean="0"/>
              <a:t> </a:t>
            </a:r>
            <a:endParaRPr lang="en-US" altLang="zh-CN" sz="2400" dirty="0" smtClean="0">
              <a:solidFill>
                <a:schemeClr val="accent6">
                  <a:lumMod val="75000"/>
                </a:schemeClr>
              </a:solidFill>
            </a:endParaRPr>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32</a:t>
            </a:fld>
            <a:endParaRPr lang="en-US" altLang="zh-CN" dirty="0"/>
          </a:p>
        </p:txBody>
      </p:sp>
    </p:spTree>
    <p:extLst>
      <p:ext uri="{BB962C8B-B14F-4D97-AF65-F5344CB8AC3E}">
        <p14:creationId xmlns:p14="http://schemas.microsoft.com/office/powerpoint/2010/main" xmlns="" val="91004619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内核管理</a:t>
            </a:r>
            <a:endParaRPr lang="zh-CN" altLang="en-US" dirty="0"/>
          </a:p>
        </p:txBody>
      </p:sp>
      <p:sp>
        <p:nvSpPr>
          <p:cNvPr id="3" name="文本占位符 2"/>
          <p:cNvSpPr>
            <a:spLocks noGrp="1"/>
          </p:cNvSpPr>
          <p:nvPr>
            <p:ph type="body" idx="1"/>
          </p:nvPr>
        </p:nvSpPr>
        <p:spPr/>
        <p:txBody>
          <a:bodyPr/>
          <a:lstStyle/>
          <a:p>
            <a:endParaRPr lang="zh-CN" altLang="en-US"/>
          </a:p>
        </p:txBody>
      </p:sp>
      <p:sp>
        <p:nvSpPr>
          <p:cNvPr id="4" name="日期占位符 3"/>
          <p:cNvSpPr>
            <a:spLocks noGrp="1"/>
          </p:cNvSpPr>
          <p:nvPr>
            <p:ph type="dt" sz="half" idx="10"/>
          </p:nvPr>
        </p:nvSpPr>
        <p:spPr/>
        <p:txBody>
          <a:bodyPr/>
          <a:lstStyle/>
          <a:p>
            <a:fld id="{B8C40DAD-E20B-41EC-B788-3EAE527B1E0B}" type="datetime2">
              <a:rPr lang="zh-CN" altLang="en-US" smtClean="0"/>
              <a:pPr/>
              <a:t>2016年7月14日</a:t>
            </a:fld>
            <a:endParaRPr lang="en-US" altLang="zh-CN" dirty="0"/>
          </a:p>
        </p:txBody>
      </p:sp>
      <p:sp>
        <p:nvSpPr>
          <p:cNvPr id="5" name="灯片编号占位符 4"/>
          <p:cNvSpPr>
            <a:spLocks noGrp="1"/>
          </p:cNvSpPr>
          <p:nvPr>
            <p:ph type="sldNum" sz="quarter" idx="11"/>
          </p:nvPr>
        </p:nvSpPr>
        <p:spPr/>
        <p:txBody>
          <a:bodyPr/>
          <a:lstStyle/>
          <a:p>
            <a:fld id="{947CB985-09D2-4724-917F-80B7A7E07E02}" type="slidenum">
              <a:rPr lang="en-US" altLang="zh-CN" smtClean="0"/>
              <a:pPr/>
              <a:t>33</a:t>
            </a:fld>
            <a:endParaRPr lang="en-US" altLang="zh-CN"/>
          </a:p>
        </p:txBody>
      </p:sp>
      <p:sp>
        <p:nvSpPr>
          <p:cNvPr id="6" name="页脚占位符 5"/>
          <p:cNvSpPr>
            <a:spLocks noGrp="1"/>
          </p:cNvSpPr>
          <p:nvPr>
            <p:ph type="ftr" sz="quarter" idx="12"/>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RHEL/</a:t>
            </a:r>
            <a:r>
              <a:rPr lang="en-US" altLang="zh-CN" dirty="0" err="1" smtClean="0"/>
              <a:t>CentOS</a:t>
            </a:r>
            <a:r>
              <a:rPr lang="zh-CN" altLang="zh-CN" dirty="0" smtClean="0"/>
              <a:t>下的内核</a:t>
            </a:r>
            <a:endParaRPr lang="zh-CN" altLang="en-US" dirty="0"/>
          </a:p>
        </p:txBody>
      </p:sp>
      <p:sp>
        <p:nvSpPr>
          <p:cNvPr id="3" name="内容占位符 2"/>
          <p:cNvSpPr>
            <a:spLocks noGrp="1"/>
          </p:cNvSpPr>
          <p:nvPr>
            <p:ph idx="1"/>
          </p:nvPr>
        </p:nvSpPr>
        <p:spPr/>
        <p:txBody>
          <a:bodyPr/>
          <a:lstStyle/>
          <a:p>
            <a:r>
              <a:rPr lang="zh-CN" altLang="en-US" dirty="0" smtClean="0"/>
              <a:t>支持的系统架构</a:t>
            </a:r>
            <a:endParaRPr lang="en-US" altLang="zh-CN" dirty="0" smtClean="0"/>
          </a:p>
          <a:p>
            <a:pPr lvl="1"/>
            <a:r>
              <a:rPr lang="en-US" altLang="zh-CN" b="1" dirty="0" smtClean="0">
                <a:solidFill>
                  <a:srgbClr val="002060"/>
                </a:solidFill>
              </a:rPr>
              <a:t>x86-64</a:t>
            </a:r>
            <a:r>
              <a:rPr lang="zh-CN" altLang="en-US" dirty="0" smtClean="0"/>
              <a:t>：</a:t>
            </a:r>
            <a:r>
              <a:rPr lang="en-US" altLang="zh-CN" dirty="0" smtClean="0"/>
              <a:t>Intel </a:t>
            </a:r>
            <a:r>
              <a:rPr lang="zh-CN" altLang="en-US" dirty="0" smtClean="0"/>
              <a:t>和 </a:t>
            </a:r>
            <a:r>
              <a:rPr lang="en-US" altLang="zh-CN" dirty="0" smtClean="0"/>
              <a:t>AMD 64 </a:t>
            </a:r>
            <a:r>
              <a:rPr lang="zh-CN" altLang="en-US" dirty="0" smtClean="0"/>
              <a:t>位</a:t>
            </a:r>
            <a:endParaRPr lang="en-US" altLang="zh-CN" dirty="0" smtClean="0"/>
          </a:p>
          <a:p>
            <a:pPr lvl="1"/>
            <a:r>
              <a:rPr lang="en-US" altLang="zh-CN" b="1" dirty="0" smtClean="0">
                <a:solidFill>
                  <a:srgbClr val="002060"/>
                </a:solidFill>
              </a:rPr>
              <a:t>x86</a:t>
            </a:r>
            <a:r>
              <a:rPr lang="zh-CN" altLang="en-US" b="1" dirty="0" smtClean="0">
                <a:solidFill>
                  <a:srgbClr val="002060"/>
                </a:solidFill>
              </a:rPr>
              <a:t> </a:t>
            </a:r>
            <a:r>
              <a:rPr lang="zh-CN" altLang="en-US" dirty="0" smtClean="0"/>
              <a:t>：</a:t>
            </a:r>
            <a:r>
              <a:rPr lang="en-US" altLang="zh-CN" dirty="0" smtClean="0"/>
              <a:t>Intel </a:t>
            </a:r>
            <a:r>
              <a:rPr lang="zh-CN" altLang="en-US" dirty="0" smtClean="0"/>
              <a:t>和 </a:t>
            </a:r>
            <a:r>
              <a:rPr lang="en-US" altLang="zh-CN" dirty="0" smtClean="0"/>
              <a:t>AMD 32 </a:t>
            </a:r>
            <a:r>
              <a:rPr lang="zh-CN" altLang="en-US" dirty="0" smtClean="0"/>
              <a:t>位</a:t>
            </a:r>
            <a:endParaRPr lang="en-US" altLang="zh-CN" dirty="0" smtClean="0"/>
          </a:p>
          <a:p>
            <a:pPr lvl="1"/>
            <a:r>
              <a:rPr lang="en-US" altLang="zh-CN" b="1" dirty="0" smtClean="0">
                <a:solidFill>
                  <a:srgbClr val="002060"/>
                </a:solidFill>
              </a:rPr>
              <a:t>IBM POWER</a:t>
            </a:r>
            <a:r>
              <a:rPr lang="zh-CN" altLang="en-US" dirty="0" smtClean="0"/>
              <a:t>： </a:t>
            </a:r>
            <a:r>
              <a:rPr lang="en-US" altLang="zh-CN" dirty="0" smtClean="0"/>
              <a:t>&gt;=  POWER</a:t>
            </a:r>
            <a:r>
              <a:rPr lang="en-US" altLang="zh-CN" dirty="0" smtClean="0">
                <a:solidFill>
                  <a:srgbClr val="FF0000"/>
                </a:solidFill>
              </a:rPr>
              <a:t>6</a:t>
            </a:r>
            <a:r>
              <a:rPr lang="en-US" altLang="zh-CN" dirty="0" smtClean="0"/>
              <a:t> </a:t>
            </a:r>
            <a:r>
              <a:rPr lang="zh-CN" altLang="en-US" dirty="0" smtClean="0"/>
              <a:t>的 </a:t>
            </a:r>
            <a:r>
              <a:rPr lang="en-US" altLang="zh-CN" dirty="0" smtClean="0"/>
              <a:t>64 </a:t>
            </a:r>
            <a:r>
              <a:rPr lang="zh-CN" altLang="en-US" dirty="0" smtClean="0"/>
              <a:t>位 </a:t>
            </a:r>
            <a:endParaRPr lang="en-US" altLang="zh-CN" dirty="0" smtClean="0"/>
          </a:p>
          <a:p>
            <a:pPr lvl="1"/>
            <a:r>
              <a:rPr lang="en-US" altLang="zh-CN" b="1" dirty="0" smtClean="0">
                <a:solidFill>
                  <a:srgbClr val="002060"/>
                </a:solidFill>
              </a:rPr>
              <a:t>IBM System z</a:t>
            </a:r>
            <a:r>
              <a:rPr lang="zh-CN" altLang="en-US" dirty="0" smtClean="0"/>
              <a:t>：</a:t>
            </a:r>
            <a:r>
              <a:rPr lang="en-US" altLang="zh-CN" dirty="0" smtClean="0"/>
              <a:t>&gt;= z</a:t>
            </a:r>
            <a:r>
              <a:rPr lang="en-US" altLang="zh-CN" dirty="0" smtClean="0">
                <a:solidFill>
                  <a:srgbClr val="FF0000"/>
                </a:solidFill>
              </a:rPr>
              <a:t>9</a:t>
            </a:r>
          </a:p>
          <a:p>
            <a:r>
              <a:rPr lang="zh-CN" altLang="en-US" dirty="0" smtClean="0"/>
              <a:t>内核的</a:t>
            </a:r>
            <a:r>
              <a:rPr lang="en-US" altLang="zh-CN" dirty="0" smtClean="0"/>
              <a:t>RPM</a:t>
            </a:r>
            <a:r>
              <a:rPr lang="zh-CN" altLang="en-US" dirty="0" smtClean="0"/>
              <a:t>包</a:t>
            </a:r>
            <a:endParaRPr lang="en-US" altLang="zh-CN" dirty="0" smtClean="0"/>
          </a:p>
          <a:p>
            <a:pPr lvl="1"/>
            <a:r>
              <a:rPr lang="en-US" altLang="zh-CN" b="1" dirty="0" smtClean="0">
                <a:solidFill>
                  <a:srgbClr val="002060"/>
                </a:solidFill>
              </a:rPr>
              <a:t>kernel</a:t>
            </a:r>
            <a:r>
              <a:rPr lang="zh-CN" altLang="en-US" dirty="0" smtClean="0"/>
              <a:t>：支持单核或多核</a:t>
            </a:r>
            <a:r>
              <a:rPr lang="en-US" altLang="zh-CN" dirty="0" smtClean="0"/>
              <a:t>CPU</a:t>
            </a:r>
            <a:endParaRPr lang="zh-CN" altLang="en-US" dirty="0" smtClean="0"/>
          </a:p>
          <a:p>
            <a:pPr lvl="1"/>
            <a:r>
              <a:rPr lang="en-US" altLang="zh-CN" b="1" dirty="0" smtClean="0">
                <a:solidFill>
                  <a:srgbClr val="002060"/>
                </a:solidFill>
              </a:rPr>
              <a:t>kernel-doc</a:t>
            </a:r>
            <a:r>
              <a:rPr lang="zh-CN" altLang="en-US" b="1" dirty="0" smtClean="0">
                <a:solidFill>
                  <a:srgbClr val="002060"/>
                </a:solidFill>
              </a:rPr>
              <a:t>：</a:t>
            </a:r>
            <a:r>
              <a:rPr lang="zh-CN" altLang="en-US" dirty="0" smtClean="0"/>
              <a:t>内核文档</a:t>
            </a:r>
          </a:p>
          <a:p>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dirty="0" smtClean="0"/>
              <a:t>梁如军（</a:t>
            </a:r>
            <a:r>
              <a:rPr lang="en-US" altLang="zh-CN" dirty="0" smtClean="0"/>
              <a:t>linuxbooks@126.com</a:t>
            </a:r>
            <a:r>
              <a:rPr lang="zh-CN" altLang="en-US" dirty="0" smtClean="0"/>
              <a:t>）</a:t>
            </a:r>
            <a:endParaRPr lang="en-US" altLang="zh-CN" dirty="0" smtClean="0"/>
          </a:p>
          <a:p>
            <a:r>
              <a:rPr lang="en-US" altLang="zh-CN" dirty="0" smtClean="0"/>
              <a:t>Creative Commons License</a:t>
            </a:r>
            <a:r>
              <a:rPr lang="zh-CN" altLang="en-US" dirty="0" smtClean="0"/>
              <a:t>（</a:t>
            </a:r>
            <a:r>
              <a:rPr lang="en-US" altLang="zh-CN" dirty="0" smtClean="0"/>
              <a:t>BY-NC-SA</a:t>
            </a:r>
            <a:r>
              <a:rPr lang="zh-CN" altLang="en-US" dirty="0"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34</a:t>
            </a:fld>
            <a:endParaRPr lang="en-US" altLang="zh-CN"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显示内核相关的信息</a:t>
            </a:r>
            <a:endParaRPr lang="zh-CN" altLang="en-US" dirty="0"/>
          </a:p>
        </p:txBody>
      </p:sp>
      <p:sp>
        <p:nvSpPr>
          <p:cNvPr id="3" name="内容占位符 2"/>
          <p:cNvSpPr>
            <a:spLocks noGrp="1"/>
          </p:cNvSpPr>
          <p:nvPr>
            <p:ph idx="1"/>
          </p:nvPr>
        </p:nvSpPr>
        <p:spPr>
          <a:xfrm>
            <a:off x="457200" y="1196752"/>
            <a:ext cx="8229600" cy="4934173"/>
          </a:xfrm>
        </p:spPr>
        <p:txBody>
          <a:bodyPr/>
          <a:lstStyle/>
          <a:p>
            <a:r>
              <a:rPr lang="zh-CN" altLang="en-US" sz="2800" dirty="0" smtClean="0"/>
              <a:t>显示安装的内核版本信息</a:t>
            </a:r>
            <a:endParaRPr lang="en-US" altLang="zh-CN" sz="2800" dirty="0" smtClean="0"/>
          </a:p>
          <a:p>
            <a:pPr lvl="1"/>
            <a:r>
              <a:rPr lang="en-US" altLang="zh-CN" sz="2000" b="1" dirty="0" smtClean="0">
                <a:solidFill>
                  <a:schemeClr val="accent6">
                    <a:lumMod val="75000"/>
                  </a:schemeClr>
                </a:solidFill>
              </a:rPr>
              <a:t>rpm -q {</a:t>
            </a:r>
            <a:r>
              <a:rPr lang="en-US" altLang="zh-CN" sz="2000" b="1" dirty="0" err="1" smtClean="0">
                <a:solidFill>
                  <a:schemeClr val="accent6">
                    <a:lumMod val="75000"/>
                  </a:schemeClr>
                </a:solidFill>
              </a:rPr>
              <a:t>redhat,centos</a:t>
            </a:r>
            <a:r>
              <a:rPr lang="en-US" altLang="zh-CN" sz="2000" b="1" dirty="0" smtClean="0">
                <a:solidFill>
                  <a:schemeClr val="accent6">
                    <a:lumMod val="75000"/>
                  </a:schemeClr>
                </a:solidFill>
              </a:rPr>
              <a:t>}-release</a:t>
            </a:r>
          </a:p>
          <a:p>
            <a:pPr lvl="1"/>
            <a:r>
              <a:rPr lang="en-US" altLang="zh-CN" sz="2000" b="1" dirty="0" smtClean="0">
                <a:solidFill>
                  <a:schemeClr val="accent6">
                    <a:lumMod val="75000"/>
                  </a:schemeClr>
                </a:solidFill>
              </a:rPr>
              <a:t>yum list installed kernel\*</a:t>
            </a:r>
            <a:endParaRPr lang="zh-CN" altLang="en-US" sz="2000" b="1" dirty="0" smtClean="0">
              <a:solidFill>
                <a:schemeClr val="accent6">
                  <a:lumMod val="75000"/>
                </a:schemeClr>
              </a:solidFill>
            </a:endParaRPr>
          </a:p>
          <a:p>
            <a:r>
              <a:rPr lang="zh-CN" altLang="en-US" sz="2800" dirty="0" smtClean="0"/>
              <a:t>显示当前运行的内核版本信息</a:t>
            </a:r>
          </a:p>
          <a:p>
            <a:pPr lvl="1"/>
            <a:r>
              <a:rPr lang="en-US" altLang="zh-CN" sz="2000" b="1" dirty="0" err="1" smtClean="0">
                <a:solidFill>
                  <a:schemeClr val="accent6">
                    <a:lumMod val="75000"/>
                  </a:schemeClr>
                </a:solidFill>
              </a:rPr>
              <a:t>uname</a:t>
            </a:r>
            <a:r>
              <a:rPr lang="en-US" altLang="zh-CN" sz="2000" b="1" dirty="0" smtClean="0">
                <a:solidFill>
                  <a:schemeClr val="accent6">
                    <a:lumMod val="75000"/>
                  </a:schemeClr>
                </a:solidFill>
              </a:rPr>
              <a:t> -r</a:t>
            </a:r>
          </a:p>
          <a:p>
            <a:pPr lvl="1"/>
            <a:r>
              <a:rPr lang="en-US" altLang="zh-CN" sz="2000" b="1" dirty="0" smtClean="0">
                <a:solidFill>
                  <a:schemeClr val="accent6">
                    <a:lumMod val="75000"/>
                  </a:schemeClr>
                </a:solidFill>
              </a:rPr>
              <a:t>cat /proc/version </a:t>
            </a:r>
          </a:p>
          <a:p>
            <a:r>
              <a:rPr lang="zh-CN" altLang="en-US" sz="2800" dirty="0" smtClean="0"/>
              <a:t>显示当前运行系统架构 </a:t>
            </a:r>
          </a:p>
          <a:p>
            <a:pPr lvl="1"/>
            <a:r>
              <a:rPr lang="en-US" altLang="zh-CN" sz="2000" b="1" dirty="0" smtClean="0">
                <a:solidFill>
                  <a:schemeClr val="accent6">
                    <a:lumMod val="75000"/>
                  </a:schemeClr>
                </a:solidFill>
              </a:rPr>
              <a:t>arch</a:t>
            </a:r>
          </a:p>
          <a:p>
            <a:pPr lvl="1"/>
            <a:r>
              <a:rPr lang="en-US" altLang="zh-CN" sz="2000" b="1" dirty="0" err="1" smtClean="0">
                <a:solidFill>
                  <a:schemeClr val="accent6">
                    <a:lumMod val="75000"/>
                  </a:schemeClr>
                </a:solidFill>
              </a:rPr>
              <a:t>uname</a:t>
            </a:r>
            <a:r>
              <a:rPr lang="en-US" altLang="zh-CN" sz="2000" b="1" dirty="0" smtClean="0">
                <a:solidFill>
                  <a:schemeClr val="accent6">
                    <a:lumMod val="75000"/>
                  </a:schemeClr>
                </a:solidFill>
              </a:rPr>
              <a:t> -m</a:t>
            </a:r>
          </a:p>
          <a:p>
            <a:r>
              <a:rPr lang="zh-CN" altLang="en-US" sz="2800" dirty="0" smtClean="0"/>
              <a:t>显示安装的发行版本信息</a:t>
            </a:r>
            <a:endParaRPr lang="en-US" altLang="zh-CN" sz="2800" dirty="0" smtClean="0"/>
          </a:p>
          <a:p>
            <a:pPr lvl="1"/>
            <a:r>
              <a:rPr lang="en-US" altLang="zh-CN" sz="2000" b="1" dirty="0" smtClean="0">
                <a:solidFill>
                  <a:schemeClr val="accent6">
                    <a:lumMod val="75000"/>
                  </a:schemeClr>
                </a:solidFill>
              </a:rPr>
              <a:t>cat /etc/</a:t>
            </a:r>
            <a:r>
              <a:rPr lang="en-US" altLang="zh-CN" sz="2000" b="1" dirty="0" err="1" smtClean="0">
                <a:solidFill>
                  <a:schemeClr val="accent6">
                    <a:lumMod val="75000"/>
                  </a:schemeClr>
                </a:solidFill>
              </a:rPr>
              <a:t>redhat</a:t>
            </a:r>
            <a:r>
              <a:rPr lang="en-US" altLang="zh-CN" sz="2000" b="1" dirty="0" smtClean="0">
                <a:solidFill>
                  <a:schemeClr val="accent6">
                    <a:lumMod val="75000"/>
                  </a:schemeClr>
                </a:solidFill>
              </a:rPr>
              <a:t>-release</a:t>
            </a:r>
          </a:p>
          <a:p>
            <a:pPr lvl="1"/>
            <a:r>
              <a:rPr lang="en-US" altLang="zh-CN" sz="2000" b="1" dirty="0" err="1" smtClean="0">
                <a:solidFill>
                  <a:schemeClr val="accent6">
                    <a:lumMod val="75000"/>
                  </a:schemeClr>
                </a:solidFill>
              </a:rPr>
              <a:t>lsb_release</a:t>
            </a:r>
            <a:r>
              <a:rPr lang="en-US" altLang="zh-CN" sz="2000" b="1" dirty="0" smtClean="0">
                <a:solidFill>
                  <a:schemeClr val="accent6">
                    <a:lumMod val="75000"/>
                  </a:schemeClr>
                </a:solidFill>
              </a:rPr>
              <a:t> -d</a:t>
            </a:r>
          </a:p>
          <a:p>
            <a:endParaRPr lang="en-US" altLang="zh-CN" sz="2800" b="1" dirty="0" smtClean="0">
              <a:solidFill>
                <a:schemeClr val="accent6">
                  <a:lumMod val="75000"/>
                </a:schemeClr>
              </a:solidFill>
            </a:endParaRPr>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35</a:t>
            </a:fld>
            <a:endParaRPr lang="en-US" altLang="zh-CN" dirty="0"/>
          </a:p>
        </p:txBody>
      </p:sp>
      <p:sp>
        <p:nvSpPr>
          <p:cNvPr id="7" name="页脚占位符 4"/>
          <p:cNvSpPr>
            <a:spLocks noGrp="1"/>
          </p:cNvSpPr>
          <p:nvPr>
            <p:ph type="ftr" sz="quarter" idx="11"/>
          </p:nvPr>
        </p:nvSpPr>
        <p:spPr>
          <a:xfrm>
            <a:off x="2195736" y="6237312"/>
            <a:ext cx="5400600" cy="457200"/>
          </a:xfrm>
        </p:spPr>
        <p:txBody>
          <a:bodyPr/>
          <a:lstStyle/>
          <a:p>
            <a:r>
              <a:rPr lang="zh-CN" altLang="en-US" dirty="0" smtClean="0"/>
              <a:t>梁如军（</a:t>
            </a:r>
            <a:r>
              <a:rPr lang="en-US" altLang="zh-CN" dirty="0" smtClean="0"/>
              <a:t>linuxbooks@126.com</a:t>
            </a:r>
            <a:r>
              <a:rPr lang="zh-CN" altLang="en-US" dirty="0" smtClean="0"/>
              <a:t>）</a:t>
            </a:r>
            <a:endParaRPr lang="en-US" altLang="zh-CN" dirty="0" smtClean="0"/>
          </a:p>
          <a:p>
            <a:r>
              <a:rPr lang="en-US" altLang="zh-CN" dirty="0" smtClean="0"/>
              <a:t>Creative Commons License</a:t>
            </a:r>
            <a:r>
              <a:rPr lang="zh-CN" altLang="en-US" dirty="0" smtClean="0"/>
              <a:t>（</a:t>
            </a:r>
            <a:r>
              <a:rPr lang="en-US" altLang="zh-CN" dirty="0" smtClean="0"/>
              <a:t>BY-NC-SA</a:t>
            </a:r>
            <a:r>
              <a:rPr lang="zh-CN" altLang="en-US" dirty="0" smtClean="0"/>
              <a:t>）</a:t>
            </a:r>
            <a:endParaRPr lang="en-US" altLang="zh-CN"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内核的重要组件</a:t>
            </a:r>
            <a:endParaRPr lang="zh-CN" altLang="en-US" dirty="0"/>
          </a:p>
        </p:txBody>
      </p:sp>
      <p:sp>
        <p:nvSpPr>
          <p:cNvPr id="3" name="内容占位符 2"/>
          <p:cNvSpPr>
            <a:spLocks noGrp="1"/>
          </p:cNvSpPr>
          <p:nvPr>
            <p:ph idx="1"/>
          </p:nvPr>
        </p:nvSpPr>
        <p:spPr/>
        <p:txBody>
          <a:bodyPr/>
          <a:lstStyle/>
          <a:p>
            <a:r>
              <a:rPr lang="zh-CN" altLang="en-US" dirty="0" smtClean="0"/>
              <a:t>内核映像文件</a:t>
            </a:r>
            <a:endParaRPr lang="en-US" altLang="zh-CN" dirty="0" smtClean="0"/>
          </a:p>
          <a:p>
            <a:pPr lvl="1"/>
            <a:r>
              <a:rPr lang="zh-CN" altLang="en-US" dirty="0" smtClean="0"/>
              <a:t>文件保存在 </a:t>
            </a:r>
            <a:r>
              <a:rPr lang="en-US" altLang="zh-CN" dirty="0" smtClean="0"/>
              <a:t>/boot/</a:t>
            </a:r>
            <a:r>
              <a:rPr lang="en-US" altLang="zh-CN" dirty="0" err="1" smtClean="0"/>
              <a:t>vmlinuz</a:t>
            </a:r>
            <a:r>
              <a:rPr lang="en-US" altLang="zh-CN" dirty="0" smtClean="0"/>
              <a:t>-$(</a:t>
            </a:r>
            <a:r>
              <a:rPr lang="en-US" altLang="zh-CN" dirty="0" err="1" smtClean="0"/>
              <a:t>uname</a:t>
            </a:r>
            <a:r>
              <a:rPr lang="en-US" altLang="zh-CN" dirty="0" smtClean="0"/>
              <a:t> -r) </a:t>
            </a:r>
            <a:r>
              <a:rPr lang="zh-CN" altLang="en-US" dirty="0" smtClean="0"/>
              <a:t>。</a:t>
            </a:r>
          </a:p>
          <a:p>
            <a:pPr lvl="1"/>
            <a:r>
              <a:rPr lang="zh-CN" altLang="en-US" dirty="0" smtClean="0"/>
              <a:t>由启动加载器（</a:t>
            </a:r>
            <a:r>
              <a:rPr lang="en-US" altLang="zh-CN" dirty="0" smtClean="0"/>
              <a:t>GRUB</a:t>
            </a:r>
            <a:r>
              <a:rPr lang="zh-CN" altLang="en-US" dirty="0" smtClean="0"/>
              <a:t>）直接加载到内存以便启动内核。</a:t>
            </a:r>
            <a:endParaRPr lang="en-US" altLang="zh-CN" dirty="0" smtClean="0"/>
          </a:p>
          <a:p>
            <a:r>
              <a:rPr lang="zh-CN" altLang="en-US" dirty="0" smtClean="0"/>
              <a:t>内核模块</a:t>
            </a:r>
            <a:endParaRPr lang="en-US" altLang="zh-CN" dirty="0" smtClean="0"/>
          </a:p>
          <a:p>
            <a:pPr lvl="1"/>
            <a:r>
              <a:rPr lang="zh-CN" altLang="en-US" dirty="0" smtClean="0"/>
              <a:t>可根据需要装载或者卸载的内核扩展</a:t>
            </a:r>
            <a:endParaRPr lang="en-US" altLang="zh-CN" dirty="0" smtClean="0"/>
          </a:p>
          <a:p>
            <a:pPr lvl="1"/>
            <a:r>
              <a:rPr lang="zh-CN" altLang="en-US" dirty="0" smtClean="0"/>
              <a:t>包括驱动程序、文件系统、防火墙等等</a:t>
            </a:r>
            <a:endParaRPr lang="en-US" altLang="zh-CN" dirty="0" smtClean="0"/>
          </a:p>
          <a:p>
            <a:r>
              <a:rPr lang="zh-CN" altLang="en-US" dirty="0" smtClean="0"/>
              <a:t>初始化内存盘</a:t>
            </a:r>
            <a:endParaRPr lang="en-US" altLang="zh-CN" dirty="0" smtClean="0"/>
          </a:p>
          <a:p>
            <a:pPr lvl="1"/>
            <a:r>
              <a:rPr lang="en-US" altLang="zh-CN" dirty="0" err="1" smtClean="0"/>
              <a:t>Bootloader</a:t>
            </a:r>
            <a:r>
              <a:rPr lang="en-US" altLang="zh-CN" dirty="0" smtClean="0"/>
              <a:t> Initialized RAM Disk</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36</a:t>
            </a:fld>
            <a:endParaRPr lang="en-US" altLang="zh-CN" dirty="0"/>
          </a:p>
        </p:txBody>
      </p:sp>
      <p:sp>
        <p:nvSpPr>
          <p:cNvPr id="7" name="页脚占位符 4"/>
          <p:cNvSpPr>
            <a:spLocks noGrp="1"/>
          </p:cNvSpPr>
          <p:nvPr>
            <p:ph type="ftr" sz="quarter" idx="11"/>
          </p:nvPr>
        </p:nvSpPr>
        <p:spPr>
          <a:xfrm>
            <a:off x="2195736" y="6237312"/>
            <a:ext cx="5400600" cy="457200"/>
          </a:xfrm>
        </p:spPr>
        <p:txBody>
          <a:bodyPr/>
          <a:lstStyle/>
          <a:p>
            <a:r>
              <a:rPr lang="zh-CN" altLang="en-US" dirty="0" smtClean="0"/>
              <a:t>梁如军（</a:t>
            </a:r>
            <a:r>
              <a:rPr lang="en-US" altLang="zh-CN" dirty="0" smtClean="0"/>
              <a:t>linuxbooks@126.com</a:t>
            </a:r>
            <a:r>
              <a:rPr lang="zh-CN" altLang="en-US" dirty="0" smtClean="0"/>
              <a:t>）</a:t>
            </a:r>
            <a:endParaRPr lang="en-US" altLang="zh-CN" dirty="0" smtClean="0"/>
          </a:p>
          <a:p>
            <a:r>
              <a:rPr lang="en-US" altLang="zh-CN" dirty="0" smtClean="0"/>
              <a:t>Creative Commons License</a:t>
            </a:r>
            <a:r>
              <a:rPr lang="zh-CN" altLang="en-US" dirty="0" smtClean="0"/>
              <a:t>（</a:t>
            </a:r>
            <a:r>
              <a:rPr lang="en-US" altLang="zh-CN" dirty="0" smtClean="0"/>
              <a:t>BY-NC-SA</a:t>
            </a:r>
            <a:r>
              <a:rPr lang="zh-CN" altLang="en-US" dirty="0" smtClean="0"/>
              <a:t>）</a:t>
            </a:r>
            <a:endParaRPr lang="en-US" altLang="zh-CN"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内核模块</a:t>
            </a:r>
            <a:endParaRPr lang="zh-CN" altLang="en-US" dirty="0"/>
          </a:p>
        </p:txBody>
      </p:sp>
      <p:sp>
        <p:nvSpPr>
          <p:cNvPr id="3" name="内容占位符 2"/>
          <p:cNvSpPr>
            <a:spLocks noGrp="1"/>
          </p:cNvSpPr>
          <p:nvPr>
            <p:ph idx="1"/>
          </p:nvPr>
        </p:nvSpPr>
        <p:spPr>
          <a:xfrm>
            <a:off x="457200" y="1484784"/>
            <a:ext cx="8229600" cy="4646141"/>
          </a:xfrm>
        </p:spPr>
        <p:txBody>
          <a:bodyPr/>
          <a:lstStyle/>
          <a:p>
            <a:r>
              <a:rPr lang="zh-CN" altLang="en-US" sz="3200" dirty="0" smtClean="0"/>
              <a:t>内核的众多功能</a:t>
            </a:r>
            <a:endParaRPr lang="en-US" altLang="zh-CN" sz="3200" dirty="0" smtClean="0"/>
          </a:p>
          <a:p>
            <a:pPr lvl="1"/>
            <a:r>
              <a:rPr lang="zh-CN" altLang="en-US" sz="2400" dirty="0" smtClean="0"/>
              <a:t>可以直接编译到内核映像文件</a:t>
            </a:r>
            <a:endParaRPr lang="en-US" altLang="zh-CN" sz="2400" dirty="0" smtClean="0"/>
          </a:p>
          <a:p>
            <a:pPr lvl="1"/>
            <a:r>
              <a:rPr lang="zh-CN" altLang="en-US" sz="2400" dirty="0" smtClean="0"/>
              <a:t>也可以编译为独立的模块</a:t>
            </a:r>
          </a:p>
          <a:p>
            <a:r>
              <a:rPr lang="zh-CN" altLang="en-US" sz="3200" dirty="0" smtClean="0"/>
              <a:t>内核模块</a:t>
            </a:r>
            <a:endParaRPr lang="en-US" altLang="zh-CN" sz="3200" dirty="0" smtClean="0"/>
          </a:p>
          <a:p>
            <a:pPr lvl="1"/>
            <a:r>
              <a:rPr lang="zh-CN" altLang="en-US" sz="2400" dirty="0" smtClean="0"/>
              <a:t>可以在系统运行期间动态地加载或卸载以改变系统功能</a:t>
            </a:r>
            <a:endParaRPr lang="en-US" altLang="zh-CN" sz="2400" dirty="0" smtClean="0"/>
          </a:p>
          <a:p>
            <a:pPr lvl="1"/>
            <a:r>
              <a:rPr lang="zh-CN" altLang="en-US" sz="2400" dirty="0" smtClean="0"/>
              <a:t>保存在 </a:t>
            </a:r>
            <a:r>
              <a:rPr lang="en-US" altLang="zh-CN" sz="2400" dirty="0" smtClean="0"/>
              <a:t>/lib{,64}/modules/$(</a:t>
            </a:r>
            <a:r>
              <a:rPr lang="en-US" altLang="zh-CN" sz="2400" dirty="0" err="1" smtClean="0"/>
              <a:t>uname</a:t>
            </a:r>
            <a:r>
              <a:rPr lang="en-US" altLang="zh-CN" sz="2400" dirty="0" smtClean="0"/>
              <a:t> -r)  </a:t>
            </a:r>
            <a:r>
              <a:rPr lang="zh-CN" altLang="en-US" sz="2400" dirty="0" smtClean="0"/>
              <a:t>目录，因为</a:t>
            </a:r>
            <a:r>
              <a:rPr lang="en-US" altLang="zh-CN" sz="2400" dirty="0" smtClean="0"/>
              <a:t>/lib{,64}</a:t>
            </a:r>
            <a:r>
              <a:rPr lang="zh-CN" altLang="en-US" sz="2400" dirty="0" smtClean="0"/>
              <a:t>存在根文件系统中，因此所有内核模块必须在根文件系统挂载后才能使用</a:t>
            </a:r>
            <a:endParaRPr lang="en-US" altLang="zh-CN" sz="2400" dirty="0" smtClean="0"/>
          </a:p>
          <a:p>
            <a:pPr lvl="1"/>
            <a:r>
              <a:rPr lang="zh-CN" altLang="en-US" sz="2400" dirty="0" smtClean="0"/>
              <a:t>必须为特定的内核版本编译，以</a:t>
            </a:r>
            <a:r>
              <a:rPr lang="en-US" altLang="zh-CN" sz="2400" dirty="0" smtClean="0"/>
              <a:t>Kernel</a:t>
            </a:r>
            <a:r>
              <a:rPr lang="zh-CN" altLang="en-US" sz="2400" dirty="0" smtClean="0"/>
              <a:t>的</a:t>
            </a:r>
            <a:r>
              <a:rPr lang="en-US" altLang="zh-CN" sz="2400" dirty="0" smtClean="0"/>
              <a:t>RPM</a:t>
            </a:r>
            <a:r>
              <a:rPr lang="zh-CN" altLang="en-US" sz="2400" dirty="0" smtClean="0"/>
              <a:t>提供，用户也可以添加第三方模块</a:t>
            </a:r>
          </a:p>
          <a:p>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37</a:t>
            </a:fld>
            <a:endParaRPr lang="en-US" altLang="zh-CN" dirty="0"/>
          </a:p>
        </p:txBody>
      </p:sp>
      <p:sp>
        <p:nvSpPr>
          <p:cNvPr id="7" name="页脚占位符 4"/>
          <p:cNvSpPr>
            <a:spLocks noGrp="1"/>
          </p:cNvSpPr>
          <p:nvPr>
            <p:ph type="ftr" sz="quarter" idx="11"/>
          </p:nvPr>
        </p:nvSpPr>
        <p:spPr>
          <a:xfrm>
            <a:off x="2195736" y="6237312"/>
            <a:ext cx="5400600" cy="457200"/>
          </a:xfrm>
        </p:spPr>
        <p:txBody>
          <a:bodyPr/>
          <a:lstStyle/>
          <a:p>
            <a:r>
              <a:rPr lang="zh-CN" altLang="en-US" dirty="0" smtClean="0"/>
              <a:t>梁如军（</a:t>
            </a:r>
            <a:r>
              <a:rPr lang="en-US" altLang="zh-CN" dirty="0" smtClean="0"/>
              <a:t>linuxbooks@126.com</a:t>
            </a:r>
            <a:r>
              <a:rPr lang="zh-CN" altLang="en-US" dirty="0" smtClean="0"/>
              <a:t>）</a:t>
            </a:r>
            <a:endParaRPr lang="en-US" altLang="zh-CN" dirty="0" smtClean="0"/>
          </a:p>
          <a:p>
            <a:r>
              <a:rPr lang="en-US" altLang="zh-CN" dirty="0" smtClean="0"/>
              <a:t>Creative Commons License</a:t>
            </a:r>
            <a:r>
              <a:rPr lang="zh-CN" altLang="en-US" dirty="0" smtClean="0"/>
              <a:t>（</a:t>
            </a:r>
            <a:r>
              <a:rPr lang="en-US" altLang="zh-CN" dirty="0" smtClean="0"/>
              <a:t>BY-NC-SA</a:t>
            </a:r>
            <a:r>
              <a:rPr lang="zh-CN" altLang="en-US" dirty="0" smtClean="0"/>
              <a:t>）</a:t>
            </a:r>
            <a:endParaRPr lang="en-US" altLang="zh-CN"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内核模块工具</a:t>
            </a:r>
            <a:endParaRPr lang="zh-CN" altLang="en-US" dirty="0"/>
          </a:p>
        </p:txBody>
      </p:sp>
      <p:sp>
        <p:nvSpPr>
          <p:cNvPr id="3" name="内容占位符 2"/>
          <p:cNvSpPr>
            <a:spLocks noGrp="1"/>
          </p:cNvSpPr>
          <p:nvPr>
            <p:ph idx="1"/>
          </p:nvPr>
        </p:nvSpPr>
        <p:spPr/>
        <p:txBody>
          <a:bodyPr/>
          <a:lstStyle/>
          <a:p>
            <a:r>
              <a:rPr lang="en-US" altLang="zh-CN" b="1" dirty="0" err="1" smtClean="0">
                <a:solidFill>
                  <a:schemeClr val="accent6">
                    <a:lumMod val="75000"/>
                  </a:schemeClr>
                </a:solidFill>
              </a:rPr>
              <a:t>lsmod</a:t>
            </a:r>
            <a:r>
              <a:rPr lang="zh-CN" altLang="en-US" b="1" dirty="0" smtClean="0">
                <a:solidFill>
                  <a:schemeClr val="accent6">
                    <a:lumMod val="75000"/>
                  </a:schemeClr>
                </a:solidFill>
              </a:rPr>
              <a:t>：</a:t>
            </a:r>
            <a:r>
              <a:rPr lang="zh-CN" altLang="en-US" dirty="0" smtClean="0"/>
              <a:t>列出已装载的模块</a:t>
            </a:r>
            <a:endParaRPr lang="en-US" altLang="zh-CN" dirty="0" smtClean="0"/>
          </a:p>
          <a:p>
            <a:pPr lvl="1"/>
            <a:r>
              <a:rPr lang="en-US" altLang="zh-CN" b="1" dirty="0" smtClean="0">
                <a:solidFill>
                  <a:schemeClr val="accent6">
                    <a:lumMod val="75000"/>
                  </a:schemeClr>
                </a:solidFill>
              </a:rPr>
              <a:t># </a:t>
            </a:r>
            <a:r>
              <a:rPr lang="en-US" altLang="zh-CN" b="1" dirty="0" err="1" smtClean="0">
                <a:solidFill>
                  <a:schemeClr val="accent6">
                    <a:lumMod val="75000"/>
                  </a:schemeClr>
                </a:solidFill>
              </a:rPr>
              <a:t>lsmod</a:t>
            </a:r>
            <a:r>
              <a:rPr lang="en-US" altLang="zh-CN" b="1" dirty="0" smtClean="0">
                <a:solidFill>
                  <a:schemeClr val="accent6">
                    <a:lumMod val="75000"/>
                  </a:schemeClr>
                </a:solidFill>
              </a:rPr>
              <a:t>  |</a:t>
            </a:r>
            <a:r>
              <a:rPr lang="en-US" altLang="zh-CN" b="1" dirty="0" err="1" smtClean="0">
                <a:solidFill>
                  <a:schemeClr val="accent6">
                    <a:lumMod val="75000"/>
                  </a:schemeClr>
                </a:solidFill>
              </a:rPr>
              <a:t>grep</a:t>
            </a:r>
            <a:r>
              <a:rPr lang="en-US" altLang="zh-CN" b="1" dirty="0" smtClean="0">
                <a:solidFill>
                  <a:schemeClr val="accent6">
                    <a:lumMod val="75000"/>
                  </a:schemeClr>
                </a:solidFill>
              </a:rPr>
              <a:t>  </a:t>
            </a:r>
            <a:r>
              <a:rPr lang="en-US" altLang="zh-CN" b="1" dirty="0" err="1" smtClean="0">
                <a:solidFill>
                  <a:schemeClr val="accent6">
                    <a:lumMod val="75000"/>
                  </a:schemeClr>
                </a:solidFill>
              </a:rPr>
              <a:t>usb</a:t>
            </a:r>
            <a:endParaRPr lang="zh-CN" altLang="en-US" b="1" dirty="0" smtClean="0">
              <a:solidFill>
                <a:schemeClr val="accent6">
                  <a:lumMod val="75000"/>
                </a:schemeClr>
              </a:solidFill>
            </a:endParaRPr>
          </a:p>
          <a:p>
            <a:r>
              <a:rPr lang="en-US" altLang="zh-CN" b="1" dirty="0" err="1" smtClean="0">
                <a:solidFill>
                  <a:schemeClr val="accent6">
                    <a:lumMod val="75000"/>
                  </a:schemeClr>
                </a:solidFill>
              </a:rPr>
              <a:t>modprobe</a:t>
            </a:r>
            <a:r>
              <a:rPr lang="zh-CN" altLang="en-US" b="1" dirty="0" smtClean="0">
                <a:solidFill>
                  <a:schemeClr val="accent6">
                    <a:lumMod val="75000"/>
                  </a:schemeClr>
                </a:solidFill>
              </a:rPr>
              <a:t>：</a:t>
            </a:r>
            <a:r>
              <a:rPr lang="zh-CN" altLang="en-US" dirty="0" smtClean="0"/>
              <a:t>装载和卸载模块</a:t>
            </a:r>
            <a:endParaRPr lang="en-US" altLang="zh-CN" b="1" dirty="0" smtClean="0">
              <a:solidFill>
                <a:schemeClr val="accent6">
                  <a:lumMod val="75000"/>
                </a:schemeClr>
              </a:solidFill>
            </a:endParaRPr>
          </a:p>
          <a:p>
            <a:pPr lvl="1"/>
            <a:r>
              <a:rPr lang="en-US" altLang="zh-CN" b="1" dirty="0" smtClean="0">
                <a:solidFill>
                  <a:schemeClr val="accent6">
                    <a:lumMod val="75000"/>
                  </a:schemeClr>
                </a:solidFill>
              </a:rPr>
              <a:t># </a:t>
            </a:r>
            <a:r>
              <a:rPr lang="en-US" altLang="zh-CN" b="1" dirty="0" err="1" smtClean="0">
                <a:solidFill>
                  <a:schemeClr val="accent6">
                    <a:lumMod val="75000"/>
                  </a:schemeClr>
                </a:solidFill>
              </a:rPr>
              <a:t>modprobe</a:t>
            </a:r>
            <a:r>
              <a:rPr lang="en-US" altLang="zh-CN" b="1" dirty="0" smtClean="0">
                <a:solidFill>
                  <a:schemeClr val="accent6">
                    <a:lumMod val="75000"/>
                  </a:schemeClr>
                </a:solidFill>
              </a:rPr>
              <a:t> </a:t>
            </a:r>
            <a:r>
              <a:rPr lang="en-US" altLang="zh-CN" b="1" dirty="0" err="1" smtClean="0">
                <a:solidFill>
                  <a:schemeClr val="accent6">
                    <a:lumMod val="75000"/>
                  </a:schemeClr>
                </a:solidFill>
              </a:rPr>
              <a:t>usb_storage</a:t>
            </a:r>
            <a:endParaRPr lang="en-US" altLang="zh-CN" b="1" dirty="0" smtClean="0">
              <a:solidFill>
                <a:schemeClr val="accent6">
                  <a:lumMod val="75000"/>
                </a:schemeClr>
              </a:solidFill>
            </a:endParaRPr>
          </a:p>
          <a:p>
            <a:pPr lvl="1"/>
            <a:r>
              <a:rPr lang="en-US" altLang="zh-CN" b="1" dirty="0" smtClean="0">
                <a:solidFill>
                  <a:schemeClr val="accent6">
                    <a:lumMod val="75000"/>
                  </a:schemeClr>
                </a:solidFill>
              </a:rPr>
              <a:t># </a:t>
            </a:r>
            <a:r>
              <a:rPr lang="en-US" altLang="zh-CN" b="1" dirty="0" err="1" smtClean="0">
                <a:solidFill>
                  <a:schemeClr val="accent6">
                    <a:lumMod val="75000"/>
                  </a:schemeClr>
                </a:solidFill>
              </a:rPr>
              <a:t>modprobe</a:t>
            </a:r>
            <a:r>
              <a:rPr lang="en-US" altLang="zh-CN" b="1" dirty="0" smtClean="0">
                <a:solidFill>
                  <a:schemeClr val="accent6">
                    <a:lumMod val="75000"/>
                  </a:schemeClr>
                </a:solidFill>
              </a:rPr>
              <a:t>  -r </a:t>
            </a:r>
            <a:r>
              <a:rPr lang="en-US" altLang="zh-CN" b="1" dirty="0" err="1" smtClean="0">
                <a:solidFill>
                  <a:schemeClr val="accent6">
                    <a:lumMod val="75000"/>
                  </a:schemeClr>
                </a:solidFill>
              </a:rPr>
              <a:t>usb_storage</a:t>
            </a:r>
            <a:endParaRPr lang="zh-CN" altLang="en-US" b="1" dirty="0" smtClean="0">
              <a:solidFill>
                <a:schemeClr val="accent6">
                  <a:lumMod val="75000"/>
                </a:schemeClr>
              </a:solidFill>
            </a:endParaRPr>
          </a:p>
          <a:p>
            <a:pPr marL="342900" lvl="1" indent="-342900">
              <a:buClr>
                <a:schemeClr val="accent1"/>
              </a:buClr>
              <a:buSzPct val="65000"/>
              <a:buFont typeface="Wingdings" pitchFamily="2" charset="2"/>
              <a:buChar char="n"/>
            </a:pPr>
            <a:r>
              <a:rPr lang="en-US" altLang="zh-CN" sz="3000" b="1" dirty="0" err="1" smtClean="0">
                <a:solidFill>
                  <a:schemeClr val="accent6">
                    <a:lumMod val="75000"/>
                  </a:schemeClr>
                </a:solidFill>
                <a:cs typeface="+mn-cs"/>
              </a:rPr>
              <a:t>modinfo</a:t>
            </a:r>
            <a:r>
              <a:rPr lang="zh-CN" altLang="en-US" sz="3000" b="1" dirty="0" smtClean="0">
                <a:solidFill>
                  <a:schemeClr val="accent6">
                    <a:lumMod val="75000"/>
                  </a:schemeClr>
                </a:solidFill>
                <a:cs typeface="+mn-cs"/>
              </a:rPr>
              <a:t>：</a:t>
            </a:r>
            <a:r>
              <a:rPr lang="zh-CN" altLang="en-US" sz="3000" dirty="0" smtClean="0">
                <a:cs typeface="+mn-cs"/>
              </a:rPr>
              <a:t>显示模块的信息</a:t>
            </a:r>
            <a:endParaRPr lang="en-US" altLang="zh-CN" sz="3000" b="1" dirty="0" smtClean="0">
              <a:solidFill>
                <a:schemeClr val="accent6">
                  <a:lumMod val="75000"/>
                </a:schemeClr>
              </a:solidFill>
              <a:cs typeface="+mn-cs"/>
            </a:endParaRPr>
          </a:p>
          <a:p>
            <a:pPr lvl="1"/>
            <a:r>
              <a:rPr lang="en-US" altLang="zh-CN" b="1" dirty="0" smtClean="0">
                <a:solidFill>
                  <a:schemeClr val="accent6">
                    <a:lumMod val="75000"/>
                  </a:schemeClr>
                </a:solidFill>
              </a:rPr>
              <a:t># </a:t>
            </a:r>
            <a:r>
              <a:rPr lang="en-US" altLang="zh-CN" b="1" dirty="0" err="1" smtClean="0">
                <a:solidFill>
                  <a:schemeClr val="accent6">
                    <a:lumMod val="75000"/>
                  </a:schemeClr>
                </a:solidFill>
              </a:rPr>
              <a:t>modinfo</a:t>
            </a:r>
            <a:r>
              <a:rPr lang="en-US" altLang="zh-CN" b="1" dirty="0" smtClean="0">
                <a:solidFill>
                  <a:schemeClr val="accent6">
                    <a:lumMod val="75000"/>
                  </a:schemeClr>
                </a:solidFill>
              </a:rPr>
              <a:t> </a:t>
            </a:r>
            <a:r>
              <a:rPr lang="en-US" altLang="zh-CN" b="1" dirty="0" err="1" smtClean="0">
                <a:solidFill>
                  <a:schemeClr val="accent6">
                    <a:lumMod val="75000"/>
                  </a:schemeClr>
                </a:solidFill>
              </a:rPr>
              <a:t>usb_storage</a:t>
            </a:r>
            <a:endParaRPr lang="en-US" altLang="zh-CN" b="1" dirty="0" smtClean="0">
              <a:solidFill>
                <a:schemeClr val="accent6">
                  <a:lumMod val="75000"/>
                </a:schemeClr>
              </a:solidFill>
            </a:endParaRPr>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38</a:t>
            </a:fld>
            <a:endParaRPr lang="en-US" altLang="zh-CN" dirty="0"/>
          </a:p>
        </p:txBody>
      </p:sp>
      <p:sp>
        <p:nvSpPr>
          <p:cNvPr id="7" name="页脚占位符 4"/>
          <p:cNvSpPr>
            <a:spLocks noGrp="1"/>
          </p:cNvSpPr>
          <p:nvPr>
            <p:ph type="ftr" sz="quarter" idx="11"/>
          </p:nvPr>
        </p:nvSpPr>
        <p:spPr>
          <a:xfrm>
            <a:off x="2195736" y="6237312"/>
            <a:ext cx="5400600" cy="457200"/>
          </a:xfrm>
        </p:spPr>
        <p:txBody>
          <a:bodyPr/>
          <a:lstStyle/>
          <a:p>
            <a:r>
              <a:rPr lang="zh-CN" altLang="en-US" dirty="0" smtClean="0"/>
              <a:t>梁如军（</a:t>
            </a:r>
            <a:r>
              <a:rPr lang="en-US" altLang="zh-CN" dirty="0" smtClean="0"/>
              <a:t>linuxbooks@126.com</a:t>
            </a:r>
            <a:r>
              <a:rPr lang="zh-CN" altLang="en-US" dirty="0" smtClean="0"/>
              <a:t>）</a:t>
            </a:r>
            <a:endParaRPr lang="en-US" altLang="zh-CN" dirty="0" smtClean="0"/>
          </a:p>
          <a:p>
            <a:r>
              <a:rPr lang="en-US" altLang="zh-CN" dirty="0" smtClean="0"/>
              <a:t>Creative Commons License</a:t>
            </a:r>
            <a:r>
              <a:rPr lang="zh-CN" altLang="en-US" dirty="0" smtClean="0"/>
              <a:t>（</a:t>
            </a:r>
            <a:r>
              <a:rPr lang="en-US" altLang="zh-CN" dirty="0" smtClean="0"/>
              <a:t>BY-NC-SA</a:t>
            </a:r>
            <a:r>
              <a:rPr lang="zh-CN" altLang="en-US" dirty="0" smtClean="0"/>
              <a:t>）</a:t>
            </a:r>
            <a:endParaRPr lang="en-US" altLang="zh-CN"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内核模块配置文件</a:t>
            </a:r>
            <a:r>
              <a:rPr lang="en-US" altLang="zh-CN" dirty="0" smtClean="0"/>
              <a:t/>
            </a:r>
            <a:br>
              <a:rPr lang="en-US" altLang="zh-CN" dirty="0" smtClean="0"/>
            </a:br>
            <a:r>
              <a:rPr lang="en-US" altLang="zh-CN" dirty="0" smtClean="0"/>
              <a:t> /etc/</a:t>
            </a:r>
            <a:r>
              <a:rPr lang="en-US" altLang="zh-CN" dirty="0" err="1" smtClean="0"/>
              <a:t>modprobe.d</a:t>
            </a:r>
            <a:r>
              <a:rPr lang="en-US" altLang="zh-CN" dirty="0" smtClean="0"/>
              <a:t>/</a:t>
            </a:r>
            <a:r>
              <a:rPr lang="zh-CN" altLang="en-US" b="1" dirty="0" smtClean="0"/>
              <a:t>*</a:t>
            </a:r>
            <a:r>
              <a:rPr lang="en-US" altLang="zh-CN" dirty="0" smtClean="0"/>
              <a:t>.conf</a:t>
            </a:r>
            <a:endParaRPr lang="zh-CN" altLang="en-US" dirty="0"/>
          </a:p>
        </p:txBody>
      </p:sp>
      <p:sp>
        <p:nvSpPr>
          <p:cNvPr id="3" name="内容占位符 2"/>
          <p:cNvSpPr>
            <a:spLocks noGrp="1"/>
          </p:cNvSpPr>
          <p:nvPr>
            <p:ph idx="1"/>
          </p:nvPr>
        </p:nvSpPr>
        <p:spPr>
          <a:xfrm>
            <a:off x="457200" y="1772816"/>
            <a:ext cx="8229600" cy="4358109"/>
          </a:xfrm>
        </p:spPr>
        <p:txBody>
          <a:bodyPr/>
          <a:lstStyle/>
          <a:p>
            <a:r>
              <a:rPr lang="zh-CN" altLang="zh-CN" dirty="0" smtClean="0"/>
              <a:t>定义模块别名、设置默认的模块执行参数、指定在装载或卸载模块时需要执行的操作</a:t>
            </a:r>
            <a:endParaRPr lang="en-US" altLang="zh-CN" dirty="0" smtClean="0"/>
          </a:p>
          <a:p>
            <a:r>
              <a:rPr lang="zh-CN" altLang="zh-CN" dirty="0" smtClean="0"/>
              <a:t>配置文件</a:t>
            </a:r>
            <a:r>
              <a:rPr lang="zh-CN" altLang="en-US" dirty="0" smtClean="0"/>
              <a:t>中 可以使用如下四个配置语句</a:t>
            </a:r>
          </a:p>
          <a:p>
            <a:pPr lvl="1"/>
            <a:r>
              <a:rPr lang="en-US" altLang="zh-CN" dirty="0" smtClean="0"/>
              <a:t>alias</a:t>
            </a:r>
            <a:r>
              <a:rPr lang="zh-CN" altLang="en-US" dirty="0" smtClean="0"/>
              <a:t>：用于指定别名。</a:t>
            </a:r>
          </a:p>
          <a:p>
            <a:pPr lvl="1"/>
            <a:r>
              <a:rPr lang="en-US" altLang="zh-CN" dirty="0" smtClean="0"/>
              <a:t>options</a:t>
            </a:r>
            <a:r>
              <a:rPr lang="zh-CN" altLang="en-US" dirty="0" smtClean="0"/>
              <a:t>：用于指定模块运行时的默认参数。</a:t>
            </a:r>
          </a:p>
          <a:p>
            <a:pPr lvl="1"/>
            <a:r>
              <a:rPr lang="en-US" altLang="zh-CN" dirty="0" smtClean="0"/>
              <a:t>install</a:t>
            </a:r>
            <a:r>
              <a:rPr lang="zh-CN" altLang="en-US" dirty="0" smtClean="0"/>
              <a:t>：用于指定加载模块时执行的命令。</a:t>
            </a:r>
          </a:p>
          <a:p>
            <a:pPr lvl="1"/>
            <a:r>
              <a:rPr lang="en-US" altLang="zh-CN" dirty="0" smtClean="0"/>
              <a:t>remove</a:t>
            </a:r>
            <a:r>
              <a:rPr lang="zh-CN" altLang="en-US" dirty="0" smtClean="0"/>
              <a:t>：用于指定卸载模块时执行的命令。</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39</a:t>
            </a:fld>
            <a:endParaRPr lang="en-US" altLang="zh-CN" dirty="0"/>
          </a:p>
        </p:txBody>
      </p:sp>
      <p:sp>
        <p:nvSpPr>
          <p:cNvPr id="7" name="页脚占位符 4"/>
          <p:cNvSpPr>
            <a:spLocks noGrp="1"/>
          </p:cNvSpPr>
          <p:nvPr>
            <p:ph type="ftr" sz="quarter" idx="11"/>
          </p:nvPr>
        </p:nvSpPr>
        <p:spPr>
          <a:xfrm>
            <a:off x="2195736" y="6237312"/>
            <a:ext cx="5400600" cy="457200"/>
          </a:xfrm>
        </p:spPr>
        <p:txBody>
          <a:bodyPr/>
          <a:lstStyle/>
          <a:p>
            <a:r>
              <a:rPr lang="zh-CN" altLang="en-US" dirty="0" smtClean="0"/>
              <a:t>梁如军（</a:t>
            </a:r>
            <a:r>
              <a:rPr lang="en-US" altLang="zh-CN" dirty="0" smtClean="0"/>
              <a:t>linuxbooks@126.com</a:t>
            </a:r>
            <a:r>
              <a:rPr lang="zh-CN" altLang="en-US" dirty="0" smtClean="0"/>
              <a:t>）</a:t>
            </a:r>
            <a:endParaRPr lang="en-US" altLang="zh-CN" dirty="0" smtClean="0"/>
          </a:p>
          <a:p>
            <a:r>
              <a:rPr lang="en-US" altLang="zh-CN" dirty="0" smtClean="0"/>
              <a:t>Creative Commons License</a:t>
            </a:r>
            <a:r>
              <a:rPr lang="zh-CN" altLang="en-US" dirty="0" smtClean="0"/>
              <a:t>（</a:t>
            </a:r>
            <a:r>
              <a:rPr lang="en-US" altLang="zh-CN" dirty="0" smtClean="0"/>
              <a:t>BY-NC-SA</a:t>
            </a:r>
            <a:r>
              <a:rPr lang="zh-CN" altLang="en-US" dirty="0" smtClean="0"/>
              <a:t>）</a:t>
            </a:r>
            <a:endParaRPr lang="en-US" altLang="zh-CN"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监视系统性能</a:t>
            </a:r>
            <a:endParaRPr lang="zh-CN" altLang="en-US" dirty="0"/>
          </a:p>
        </p:txBody>
      </p:sp>
      <p:sp>
        <p:nvSpPr>
          <p:cNvPr id="3" name="文本占位符 2"/>
          <p:cNvSpPr>
            <a:spLocks noGrp="1"/>
          </p:cNvSpPr>
          <p:nvPr>
            <p:ph type="body" idx="1"/>
          </p:nvPr>
        </p:nvSpPr>
        <p:spPr/>
        <p:txBody>
          <a:bodyPr/>
          <a:lstStyle/>
          <a:p>
            <a:endParaRPr lang="zh-CN" altLang="en-US" dirty="0"/>
          </a:p>
        </p:txBody>
      </p:sp>
      <p:sp>
        <p:nvSpPr>
          <p:cNvPr id="4" name="日期占位符 3"/>
          <p:cNvSpPr>
            <a:spLocks noGrp="1"/>
          </p:cNvSpPr>
          <p:nvPr>
            <p:ph type="dt" sz="half" idx="10"/>
          </p:nvPr>
        </p:nvSpPr>
        <p:spPr/>
        <p:txBody>
          <a:bodyPr/>
          <a:lstStyle/>
          <a:p>
            <a:fld id="{B8C40DAD-E20B-41EC-B788-3EAE527B1E0B}" type="datetime2">
              <a:rPr lang="zh-CN" altLang="en-US" smtClean="0"/>
              <a:pPr/>
              <a:t>2016年7月14日</a:t>
            </a:fld>
            <a:endParaRPr lang="en-US" altLang="zh-CN" dirty="0"/>
          </a:p>
        </p:txBody>
      </p:sp>
      <p:sp>
        <p:nvSpPr>
          <p:cNvPr id="5" name="灯片编号占位符 4"/>
          <p:cNvSpPr>
            <a:spLocks noGrp="1"/>
          </p:cNvSpPr>
          <p:nvPr>
            <p:ph type="sldNum" sz="quarter" idx="11"/>
          </p:nvPr>
        </p:nvSpPr>
        <p:spPr/>
        <p:txBody>
          <a:bodyPr/>
          <a:lstStyle/>
          <a:p>
            <a:fld id="{947CB985-09D2-4724-917F-80B7A7E07E02}" type="slidenum">
              <a:rPr lang="en-US" altLang="zh-CN" smtClean="0"/>
              <a:pPr/>
              <a:t>4</a:t>
            </a:fld>
            <a:endParaRPr lang="en-US" altLang="zh-CN"/>
          </a:p>
        </p:txBody>
      </p:sp>
      <p:sp>
        <p:nvSpPr>
          <p:cNvPr id="6" name="页脚占位符 5"/>
          <p:cNvSpPr>
            <a:spLocks noGrp="1"/>
          </p:cNvSpPr>
          <p:nvPr>
            <p:ph type="ftr" sz="quarter" idx="12"/>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Tree>
    <p:extLst>
      <p:ext uri="{BB962C8B-B14F-4D97-AF65-F5344CB8AC3E}">
        <p14:creationId xmlns:p14="http://schemas.microsoft.com/office/powerpoint/2010/main" xmlns="" val="164129757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初始化内存盘</a:t>
            </a:r>
            <a:endParaRPr lang="zh-CN" altLang="en-US" dirty="0"/>
          </a:p>
        </p:txBody>
      </p:sp>
      <p:sp>
        <p:nvSpPr>
          <p:cNvPr id="3" name="内容占位符 2"/>
          <p:cNvSpPr>
            <a:spLocks noGrp="1"/>
          </p:cNvSpPr>
          <p:nvPr>
            <p:ph idx="1"/>
          </p:nvPr>
        </p:nvSpPr>
        <p:spPr/>
        <p:txBody>
          <a:bodyPr/>
          <a:lstStyle/>
          <a:p>
            <a:r>
              <a:rPr lang="zh-CN" altLang="en-US" dirty="0" smtClean="0"/>
              <a:t>初始化内存盘提供在引导初期装载的模块</a:t>
            </a:r>
          </a:p>
          <a:p>
            <a:pPr lvl="1"/>
            <a:r>
              <a:rPr lang="zh-CN" altLang="en-US" dirty="0" smtClean="0"/>
              <a:t>用于内核映像文件 </a:t>
            </a:r>
            <a:r>
              <a:rPr lang="en-US" altLang="zh-CN" dirty="0" err="1" smtClean="0"/>
              <a:t>vmlinuz</a:t>
            </a:r>
            <a:r>
              <a:rPr lang="en-US" altLang="zh-CN" dirty="0" smtClean="0"/>
              <a:t> </a:t>
            </a:r>
            <a:r>
              <a:rPr lang="zh-CN" altLang="en-US" dirty="0" smtClean="0"/>
              <a:t>中没有提供的其他设备的内核驱动模块</a:t>
            </a:r>
          </a:p>
          <a:p>
            <a:pPr lvl="1"/>
            <a:r>
              <a:rPr lang="zh-CN" altLang="en-US" dirty="0" smtClean="0"/>
              <a:t>文件位于  </a:t>
            </a:r>
            <a:r>
              <a:rPr lang="en-US" altLang="zh-CN" b="1" dirty="0" smtClean="0">
                <a:solidFill>
                  <a:schemeClr val="accent6">
                    <a:lumMod val="75000"/>
                  </a:schemeClr>
                </a:solidFill>
              </a:rPr>
              <a:t>/boot/</a:t>
            </a:r>
            <a:r>
              <a:rPr lang="en-US" altLang="zh-CN" b="1" dirty="0" err="1" smtClean="0">
                <a:solidFill>
                  <a:schemeClr val="accent6">
                    <a:lumMod val="75000"/>
                  </a:schemeClr>
                </a:solidFill>
              </a:rPr>
              <a:t>initramfs</a:t>
            </a:r>
            <a:r>
              <a:rPr lang="en-US" altLang="zh-CN" b="1" dirty="0" smtClean="0">
                <a:solidFill>
                  <a:schemeClr val="accent6">
                    <a:lumMod val="75000"/>
                  </a:schemeClr>
                </a:solidFill>
              </a:rPr>
              <a:t>-$(</a:t>
            </a:r>
            <a:r>
              <a:rPr lang="en-US" altLang="zh-CN" b="1" dirty="0" err="1" smtClean="0">
                <a:solidFill>
                  <a:schemeClr val="accent6">
                    <a:lumMod val="75000"/>
                  </a:schemeClr>
                </a:solidFill>
              </a:rPr>
              <a:t>uname</a:t>
            </a:r>
            <a:r>
              <a:rPr lang="en-US" altLang="zh-CN" b="1" dirty="0" smtClean="0">
                <a:solidFill>
                  <a:schemeClr val="accent6">
                    <a:lumMod val="75000"/>
                  </a:schemeClr>
                </a:solidFill>
              </a:rPr>
              <a:t> -r).</a:t>
            </a:r>
            <a:r>
              <a:rPr lang="en-US" altLang="zh-CN" b="1" dirty="0" err="1" smtClean="0">
                <a:solidFill>
                  <a:schemeClr val="accent6">
                    <a:lumMod val="75000"/>
                  </a:schemeClr>
                </a:solidFill>
              </a:rPr>
              <a:t>img</a:t>
            </a:r>
            <a:r>
              <a:rPr lang="en-US" altLang="zh-CN" b="1" dirty="0" smtClean="0">
                <a:solidFill>
                  <a:schemeClr val="accent6">
                    <a:lumMod val="75000"/>
                  </a:schemeClr>
                </a:solidFill>
              </a:rPr>
              <a:t> </a:t>
            </a:r>
          </a:p>
          <a:p>
            <a:r>
              <a:rPr lang="zh-CN" altLang="en-US" dirty="0" smtClean="0"/>
              <a:t>由启动加载器（</a:t>
            </a:r>
            <a:r>
              <a:rPr lang="en-US" altLang="zh-CN" dirty="0" smtClean="0"/>
              <a:t>GRUB</a:t>
            </a:r>
            <a:r>
              <a:rPr lang="zh-CN" altLang="en-US" dirty="0" smtClean="0"/>
              <a:t>）直接加载到内存</a:t>
            </a:r>
          </a:p>
          <a:p>
            <a:r>
              <a:rPr lang="zh-CN" altLang="en-US" dirty="0" smtClean="0"/>
              <a:t>在引导初期，根文件系统挂载之前使用</a:t>
            </a:r>
          </a:p>
          <a:p>
            <a:r>
              <a:rPr lang="zh-CN" altLang="en-US" dirty="0" smtClean="0"/>
              <a:t>是</a:t>
            </a:r>
            <a:r>
              <a:rPr lang="en-US" altLang="zh-CN" dirty="0" smtClean="0"/>
              <a:t>Linux</a:t>
            </a:r>
            <a:r>
              <a:rPr lang="zh-CN" altLang="en-US" dirty="0" smtClean="0"/>
              <a:t>安装盘、</a:t>
            </a:r>
            <a:r>
              <a:rPr lang="en-US" altLang="zh-CN" dirty="0" smtClean="0"/>
              <a:t>Linux</a:t>
            </a:r>
            <a:r>
              <a:rPr lang="zh-CN" altLang="en-US" dirty="0" smtClean="0"/>
              <a:t>启动盘（</a:t>
            </a:r>
            <a:r>
              <a:rPr lang="en-US" altLang="zh-CN" dirty="0" smtClean="0"/>
              <a:t>CD</a:t>
            </a:r>
            <a:r>
              <a:rPr lang="zh-CN" altLang="en-US" dirty="0" smtClean="0"/>
              <a:t>、</a:t>
            </a:r>
            <a:r>
              <a:rPr lang="en-US" altLang="zh-CN" dirty="0" smtClean="0"/>
              <a:t>USB</a:t>
            </a:r>
            <a:r>
              <a:rPr lang="zh-CN" altLang="en-US" dirty="0" smtClean="0"/>
              <a:t>）、</a:t>
            </a:r>
            <a:r>
              <a:rPr lang="en-US" altLang="zh-CN" dirty="0" err="1" smtClean="0"/>
              <a:t>LiveCD</a:t>
            </a:r>
            <a:r>
              <a:rPr lang="zh-CN" altLang="en-US" dirty="0" smtClean="0"/>
              <a:t>的必备部件</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40</a:t>
            </a:fld>
            <a:endParaRPr lang="en-US" altLang="zh-CN" dirty="0"/>
          </a:p>
        </p:txBody>
      </p:sp>
      <p:sp>
        <p:nvSpPr>
          <p:cNvPr id="7" name="页脚占位符 4"/>
          <p:cNvSpPr>
            <a:spLocks noGrp="1"/>
          </p:cNvSpPr>
          <p:nvPr>
            <p:ph type="ftr" sz="quarter" idx="11"/>
          </p:nvPr>
        </p:nvSpPr>
        <p:spPr>
          <a:xfrm>
            <a:off x="2195736" y="6237312"/>
            <a:ext cx="5400600" cy="457200"/>
          </a:xfrm>
        </p:spPr>
        <p:txBody>
          <a:bodyPr/>
          <a:lstStyle/>
          <a:p>
            <a:r>
              <a:rPr lang="zh-CN" altLang="en-US" dirty="0" smtClean="0"/>
              <a:t>梁如军（</a:t>
            </a:r>
            <a:r>
              <a:rPr lang="en-US" altLang="zh-CN" dirty="0" smtClean="0"/>
              <a:t>linuxbooks@126.com</a:t>
            </a:r>
            <a:r>
              <a:rPr lang="zh-CN" altLang="en-US" dirty="0" smtClean="0"/>
              <a:t>）</a:t>
            </a:r>
            <a:endParaRPr lang="en-US" altLang="zh-CN" dirty="0" smtClean="0"/>
          </a:p>
          <a:p>
            <a:r>
              <a:rPr lang="en-US" altLang="zh-CN" dirty="0" smtClean="0"/>
              <a:t>Creative Commons License</a:t>
            </a:r>
            <a:r>
              <a:rPr lang="zh-CN" altLang="en-US" dirty="0" smtClean="0"/>
              <a:t>（</a:t>
            </a:r>
            <a:r>
              <a:rPr lang="en-US" altLang="zh-CN" dirty="0" smtClean="0"/>
              <a:t>BY-NC-SA</a:t>
            </a:r>
            <a:r>
              <a:rPr lang="zh-CN" altLang="en-US" dirty="0" smtClean="0"/>
              <a:t>）</a:t>
            </a:r>
            <a:endParaRPr lang="en-US" altLang="zh-CN"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使用</a:t>
            </a:r>
            <a:r>
              <a:rPr lang="en-US" altLang="zh-CN" dirty="0" smtClean="0"/>
              <a:t>rpm</a:t>
            </a:r>
            <a:r>
              <a:rPr lang="zh-CN" altLang="zh-CN" dirty="0" smtClean="0"/>
              <a:t>命令升级内核</a:t>
            </a:r>
            <a:endParaRPr lang="zh-CN" altLang="en-US" dirty="0"/>
          </a:p>
        </p:txBody>
      </p:sp>
      <p:sp>
        <p:nvSpPr>
          <p:cNvPr id="3" name="内容占位符 2"/>
          <p:cNvSpPr>
            <a:spLocks noGrp="1"/>
          </p:cNvSpPr>
          <p:nvPr>
            <p:ph idx="1"/>
          </p:nvPr>
        </p:nvSpPr>
        <p:spPr>
          <a:xfrm>
            <a:off x="457200" y="1412776"/>
            <a:ext cx="8229600" cy="4718149"/>
          </a:xfrm>
        </p:spPr>
        <p:txBody>
          <a:bodyPr/>
          <a:lstStyle/>
          <a:p>
            <a:r>
              <a:rPr lang="zh-CN" altLang="en-US" dirty="0" smtClean="0"/>
              <a:t>安装新版内核</a:t>
            </a:r>
            <a:endParaRPr lang="en-US" altLang="zh-CN" dirty="0" smtClean="0"/>
          </a:p>
          <a:p>
            <a:pPr lvl="1"/>
            <a:r>
              <a:rPr lang="en-US" altLang="zh-CN" b="1" dirty="0" smtClean="0">
                <a:solidFill>
                  <a:schemeClr val="accent6">
                    <a:lumMod val="75000"/>
                  </a:schemeClr>
                </a:solidFill>
              </a:rPr>
              <a:t># rpm </a:t>
            </a:r>
            <a:r>
              <a:rPr lang="en-US" altLang="zh-CN" b="1" dirty="0" smtClean="0">
                <a:solidFill>
                  <a:srgbClr val="FF0000"/>
                </a:solidFill>
              </a:rPr>
              <a:t>-</a:t>
            </a:r>
            <a:r>
              <a:rPr lang="en-US" altLang="zh-CN" b="1" dirty="0" err="1" smtClean="0">
                <a:solidFill>
                  <a:srgbClr val="FF0000"/>
                </a:solidFill>
              </a:rPr>
              <a:t>i</a:t>
            </a:r>
            <a:r>
              <a:rPr lang="en-US" altLang="zh-CN" b="1" dirty="0" smtClean="0">
                <a:solidFill>
                  <a:schemeClr val="accent6">
                    <a:lumMod val="75000"/>
                  </a:schemeClr>
                </a:solidFill>
              </a:rPr>
              <a:t> kernel</a:t>
            </a:r>
            <a:r>
              <a:rPr lang="zh-CN" altLang="en-US" b="1" dirty="0" smtClean="0">
                <a:solidFill>
                  <a:schemeClr val="accent6">
                    <a:lumMod val="75000"/>
                  </a:schemeClr>
                </a:solidFill>
              </a:rPr>
              <a:t>*</a:t>
            </a:r>
            <a:endParaRPr lang="en-US" altLang="zh-CN" b="1" dirty="0" smtClean="0">
              <a:solidFill>
                <a:schemeClr val="accent6">
                  <a:lumMod val="75000"/>
                </a:schemeClr>
              </a:solidFill>
            </a:endParaRPr>
          </a:p>
          <a:p>
            <a:pPr lvl="1"/>
            <a:r>
              <a:rPr lang="zh-CN" altLang="en-US" b="1" dirty="0" smtClean="0">
                <a:solidFill>
                  <a:srgbClr val="FF0000"/>
                </a:solidFill>
              </a:rPr>
              <a:t>不要使用 </a:t>
            </a:r>
            <a:r>
              <a:rPr lang="en-US" altLang="zh-CN" b="1" dirty="0" smtClean="0">
                <a:solidFill>
                  <a:srgbClr val="FF0000"/>
                </a:solidFill>
              </a:rPr>
              <a:t>rpm -U </a:t>
            </a:r>
            <a:r>
              <a:rPr lang="zh-CN" altLang="en-US" b="1" dirty="0" smtClean="0">
                <a:solidFill>
                  <a:srgbClr val="FF0000"/>
                </a:solidFill>
              </a:rPr>
              <a:t>或 </a:t>
            </a:r>
            <a:r>
              <a:rPr lang="en-US" altLang="zh-CN" b="1" dirty="0" smtClean="0">
                <a:solidFill>
                  <a:srgbClr val="FF0000"/>
                </a:solidFill>
              </a:rPr>
              <a:t>rpm -F !</a:t>
            </a:r>
            <a:endParaRPr lang="zh-CN" altLang="en-US" b="1" dirty="0" smtClean="0">
              <a:solidFill>
                <a:srgbClr val="FF0000"/>
              </a:solidFill>
            </a:endParaRPr>
          </a:p>
          <a:p>
            <a:r>
              <a:rPr lang="zh-CN" altLang="en-US" dirty="0" smtClean="0"/>
              <a:t>重新启动系统，在</a:t>
            </a:r>
            <a:r>
              <a:rPr lang="en-US" altLang="zh-CN" dirty="0" smtClean="0"/>
              <a:t>GRUB</a:t>
            </a:r>
            <a:r>
              <a:rPr lang="zh-CN" altLang="en-US" dirty="0" smtClean="0"/>
              <a:t>中选择新版内核启动系统</a:t>
            </a:r>
          </a:p>
          <a:p>
            <a:r>
              <a:rPr lang="zh-CN" altLang="en-US" dirty="0" smtClean="0"/>
              <a:t>测试新版内核，若有任何问题发生可以使用旧版内核重新启动系统</a:t>
            </a:r>
          </a:p>
          <a:p>
            <a:r>
              <a:rPr lang="zh-CN" altLang="en-US" dirty="0" smtClean="0"/>
              <a:t>当确信新版内核无任何问题时，删除旧版内核</a:t>
            </a:r>
            <a:endParaRPr lang="en-US" altLang="zh-CN" dirty="0" smtClean="0"/>
          </a:p>
          <a:p>
            <a:pPr lvl="1"/>
            <a:r>
              <a:rPr lang="en-US" altLang="zh-CN" b="1" dirty="0" smtClean="0">
                <a:solidFill>
                  <a:schemeClr val="accent6">
                    <a:lumMod val="75000"/>
                  </a:schemeClr>
                </a:solidFill>
              </a:rPr>
              <a:t>#</a:t>
            </a:r>
            <a:r>
              <a:rPr lang="zh-CN" altLang="en-US" b="1" dirty="0" smtClean="0">
                <a:solidFill>
                  <a:schemeClr val="accent6">
                    <a:lumMod val="75000"/>
                  </a:schemeClr>
                </a:solidFill>
              </a:rPr>
              <a:t> </a:t>
            </a:r>
            <a:r>
              <a:rPr lang="en-US" altLang="zh-CN" b="1" dirty="0" smtClean="0">
                <a:solidFill>
                  <a:schemeClr val="accent6">
                    <a:lumMod val="75000"/>
                  </a:schemeClr>
                </a:solidFill>
              </a:rPr>
              <a:t>rpm -e kernel-</a:t>
            </a:r>
            <a:r>
              <a:rPr lang="en-US" altLang="zh-CN" b="1" dirty="0" err="1" smtClean="0">
                <a:solidFill>
                  <a:schemeClr val="accent6">
                    <a:lumMod val="75000"/>
                  </a:schemeClr>
                </a:solidFill>
              </a:rPr>
              <a:t>oldversion</a:t>
            </a:r>
            <a:endParaRPr lang="zh-CN" altLang="en-US" b="1" dirty="0" smtClean="0">
              <a:solidFill>
                <a:schemeClr val="accent6">
                  <a:lumMod val="75000"/>
                </a:schemeClr>
              </a:solidFill>
            </a:endParaRPr>
          </a:p>
          <a:p>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41</a:t>
            </a:fld>
            <a:endParaRPr lang="en-US" altLang="zh-CN" dirty="0"/>
          </a:p>
        </p:txBody>
      </p:sp>
      <p:sp>
        <p:nvSpPr>
          <p:cNvPr id="7" name="页脚占位符 4"/>
          <p:cNvSpPr>
            <a:spLocks noGrp="1"/>
          </p:cNvSpPr>
          <p:nvPr>
            <p:ph type="ftr" sz="quarter" idx="11"/>
          </p:nvPr>
        </p:nvSpPr>
        <p:spPr>
          <a:xfrm>
            <a:off x="2195736" y="6237312"/>
            <a:ext cx="5400600" cy="457200"/>
          </a:xfrm>
        </p:spPr>
        <p:txBody>
          <a:bodyPr/>
          <a:lstStyle/>
          <a:p>
            <a:r>
              <a:rPr lang="zh-CN" altLang="en-US" dirty="0" smtClean="0"/>
              <a:t>梁如军（</a:t>
            </a:r>
            <a:r>
              <a:rPr lang="en-US" altLang="zh-CN" dirty="0" smtClean="0"/>
              <a:t>linuxbooks@126.com</a:t>
            </a:r>
            <a:r>
              <a:rPr lang="zh-CN" altLang="en-US" dirty="0" smtClean="0"/>
              <a:t>）</a:t>
            </a:r>
            <a:endParaRPr lang="en-US" altLang="zh-CN" dirty="0" smtClean="0"/>
          </a:p>
          <a:p>
            <a:r>
              <a:rPr lang="en-US" altLang="zh-CN" dirty="0" smtClean="0"/>
              <a:t>Creative Commons License</a:t>
            </a:r>
            <a:r>
              <a:rPr lang="zh-CN" altLang="en-US" dirty="0" smtClean="0"/>
              <a:t>（</a:t>
            </a:r>
            <a:r>
              <a:rPr lang="en-US" altLang="zh-CN" dirty="0" smtClean="0"/>
              <a:t>BY-NC-SA</a:t>
            </a:r>
            <a:r>
              <a:rPr lang="zh-CN" altLang="en-US" dirty="0" smtClean="0"/>
              <a:t>）</a:t>
            </a:r>
            <a:endParaRPr lang="en-US" altLang="zh-CN"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使用</a:t>
            </a:r>
            <a:r>
              <a:rPr lang="en-US" altLang="zh-CN" dirty="0" smtClean="0"/>
              <a:t>yum</a:t>
            </a:r>
            <a:r>
              <a:rPr lang="zh-CN" altLang="zh-CN" dirty="0" smtClean="0"/>
              <a:t>命令升级内核</a:t>
            </a:r>
            <a:endParaRPr lang="zh-CN" altLang="en-US" dirty="0"/>
          </a:p>
        </p:txBody>
      </p:sp>
      <p:sp>
        <p:nvSpPr>
          <p:cNvPr id="3" name="内容占位符 2"/>
          <p:cNvSpPr>
            <a:spLocks noGrp="1"/>
          </p:cNvSpPr>
          <p:nvPr>
            <p:ph idx="1"/>
          </p:nvPr>
        </p:nvSpPr>
        <p:spPr>
          <a:xfrm>
            <a:off x="457200" y="1340768"/>
            <a:ext cx="8229600" cy="4790157"/>
          </a:xfrm>
        </p:spPr>
        <p:txBody>
          <a:bodyPr/>
          <a:lstStyle/>
          <a:p>
            <a:r>
              <a:rPr lang="zh-CN" altLang="en-US" dirty="0" smtClean="0"/>
              <a:t>使用</a:t>
            </a:r>
            <a:r>
              <a:rPr lang="en-US" altLang="zh-CN" dirty="0" smtClean="0"/>
              <a:t>yum</a:t>
            </a:r>
            <a:r>
              <a:rPr lang="zh-CN" altLang="en-US" dirty="0" smtClean="0"/>
              <a:t>命令升级内核</a:t>
            </a:r>
            <a:endParaRPr lang="en-US" altLang="zh-CN" dirty="0" smtClean="0"/>
          </a:p>
          <a:p>
            <a:pPr lvl="1"/>
            <a:r>
              <a:rPr lang="en-US" altLang="zh-CN" b="1" dirty="0" smtClean="0">
                <a:solidFill>
                  <a:schemeClr val="accent6">
                    <a:lumMod val="75000"/>
                  </a:schemeClr>
                </a:solidFill>
              </a:rPr>
              <a:t># yum -y update kernel</a:t>
            </a:r>
            <a:endParaRPr lang="zh-CN" altLang="zh-CN" b="1" dirty="0" smtClean="0">
              <a:solidFill>
                <a:schemeClr val="accent6">
                  <a:lumMod val="75000"/>
                </a:schemeClr>
              </a:solidFill>
            </a:endParaRPr>
          </a:p>
          <a:p>
            <a:pPr lvl="1"/>
            <a:r>
              <a:rPr lang="zh-CN" altLang="zh-CN" dirty="0" smtClean="0"/>
              <a:t>主要包含如下操作：</a:t>
            </a:r>
          </a:p>
          <a:p>
            <a:pPr lvl="2">
              <a:buNone/>
            </a:pPr>
            <a:r>
              <a:rPr lang="zh-CN" altLang="zh-CN" dirty="0" smtClean="0"/>
              <a:t>（</a:t>
            </a:r>
            <a:r>
              <a:rPr lang="en-US" altLang="zh-CN" dirty="0" smtClean="0"/>
              <a:t>1</a:t>
            </a:r>
            <a:r>
              <a:rPr lang="zh-CN" altLang="zh-CN" dirty="0" smtClean="0"/>
              <a:t>）下载最新版的内核</a:t>
            </a:r>
            <a:r>
              <a:rPr lang="en-US" altLang="zh-CN" dirty="0" smtClean="0"/>
              <a:t>RPM</a:t>
            </a:r>
            <a:r>
              <a:rPr lang="zh-CN" altLang="zh-CN" dirty="0" smtClean="0"/>
              <a:t>文件</a:t>
            </a:r>
          </a:p>
          <a:p>
            <a:pPr lvl="2">
              <a:buNone/>
            </a:pPr>
            <a:r>
              <a:rPr lang="zh-CN" altLang="zh-CN" dirty="0" smtClean="0"/>
              <a:t>（</a:t>
            </a:r>
            <a:r>
              <a:rPr lang="en-US" altLang="zh-CN" dirty="0" smtClean="0"/>
              <a:t>2</a:t>
            </a:r>
            <a:r>
              <a:rPr lang="zh-CN" altLang="zh-CN" dirty="0" smtClean="0"/>
              <a:t>）安装新版的内核</a:t>
            </a:r>
            <a:r>
              <a:rPr lang="en-US" altLang="zh-CN" dirty="0" smtClean="0"/>
              <a:t>RPM</a:t>
            </a:r>
            <a:r>
              <a:rPr lang="zh-CN" altLang="zh-CN" dirty="0" smtClean="0"/>
              <a:t>文件</a:t>
            </a:r>
          </a:p>
          <a:p>
            <a:pPr lvl="2">
              <a:buNone/>
            </a:pPr>
            <a:r>
              <a:rPr lang="zh-CN" altLang="zh-CN" dirty="0" smtClean="0"/>
              <a:t>（</a:t>
            </a:r>
            <a:r>
              <a:rPr lang="en-US" altLang="zh-CN" dirty="0" smtClean="0"/>
              <a:t>3</a:t>
            </a:r>
            <a:r>
              <a:rPr lang="zh-CN" altLang="zh-CN" dirty="0" smtClean="0"/>
              <a:t>）根据</a:t>
            </a:r>
            <a:r>
              <a:rPr lang="en-US" altLang="zh-CN" dirty="0" smtClean="0"/>
              <a:t>/etc/</a:t>
            </a:r>
            <a:r>
              <a:rPr lang="en-US" altLang="zh-CN" dirty="0" err="1" smtClean="0"/>
              <a:t>syconfig</a:t>
            </a:r>
            <a:r>
              <a:rPr lang="en-US" altLang="zh-CN" dirty="0" smtClean="0"/>
              <a:t>/kernel</a:t>
            </a:r>
            <a:r>
              <a:rPr lang="zh-CN" altLang="zh-CN" dirty="0" smtClean="0"/>
              <a:t>的设置自动配置</a:t>
            </a:r>
            <a:r>
              <a:rPr lang="en-US" altLang="zh-CN" dirty="0" smtClean="0"/>
              <a:t>GRUB</a:t>
            </a:r>
            <a:endParaRPr lang="zh-CN" altLang="zh-CN" dirty="0" smtClean="0"/>
          </a:p>
          <a:p>
            <a:pPr marL="342900" lvl="1" indent="-342900">
              <a:buClr>
                <a:schemeClr val="accent1"/>
              </a:buClr>
              <a:buSzPct val="65000"/>
              <a:buFont typeface="Wingdings" pitchFamily="2" charset="2"/>
              <a:buChar char="n"/>
            </a:pPr>
            <a:r>
              <a:rPr lang="zh-CN" altLang="en-US" sz="3000" dirty="0" smtClean="0">
                <a:cs typeface="+mn-cs"/>
              </a:rPr>
              <a:t>测试新版内核，若有任何问题发生可以使用旧版内核重新启动系统</a:t>
            </a:r>
          </a:p>
          <a:p>
            <a:r>
              <a:rPr lang="zh-CN" altLang="en-US" dirty="0" smtClean="0"/>
              <a:t>当确信新版内核无任何问题时，删除旧内核 </a:t>
            </a:r>
            <a:endParaRPr lang="en-US" altLang="zh-CN" dirty="0" smtClean="0"/>
          </a:p>
          <a:p>
            <a:pPr lvl="1"/>
            <a:r>
              <a:rPr lang="en-US" altLang="zh-CN" b="1" dirty="0" smtClean="0">
                <a:solidFill>
                  <a:schemeClr val="accent6">
                    <a:lumMod val="75000"/>
                  </a:schemeClr>
                </a:solidFill>
              </a:rPr>
              <a:t># yum remove kernel-</a:t>
            </a:r>
            <a:r>
              <a:rPr lang="en-US" altLang="zh-CN" b="1" dirty="0" err="1" smtClean="0">
                <a:solidFill>
                  <a:schemeClr val="accent6">
                    <a:lumMod val="75000"/>
                  </a:schemeClr>
                </a:solidFill>
              </a:rPr>
              <a:t>oldversion</a:t>
            </a:r>
            <a:endParaRPr lang="en-US" altLang="zh-CN" b="1" dirty="0" smtClean="0">
              <a:solidFill>
                <a:schemeClr val="accent6">
                  <a:lumMod val="75000"/>
                </a:schemeClr>
              </a:solidFill>
            </a:endParaRPr>
          </a:p>
          <a:p>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42</a:t>
            </a:fld>
            <a:endParaRPr lang="en-US" altLang="zh-CN" dirty="0"/>
          </a:p>
        </p:txBody>
      </p:sp>
      <p:sp>
        <p:nvSpPr>
          <p:cNvPr id="7" name="页脚占位符 4"/>
          <p:cNvSpPr>
            <a:spLocks noGrp="1"/>
          </p:cNvSpPr>
          <p:nvPr>
            <p:ph type="ftr" sz="quarter" idx="11"/>
          </p:nvPr>
        </p:nvSpPr>
        <p:spPr>
          <a:xfrm>
            <a:off x="2195736" y="6237312"/>
            <a:ext cx="5400600" cy="457200"/>
          </a:xfrm>
        </p:spPr>
        <p:txBody>
          <a:bodyPr/>
          <a:lstStyle/>
          <a:p>
            <a:r>
              <a:rPr lang="zh-CN" altLang="en-US" dirty="0" smtClean="0"/>
              <a:t>梁如军（</a:t>
            </a:r>
            <a:r>
              <a:rPr lang="en-US" altLang="zh-CN" dirty="0" smtClean="0"/>
              <a:t>linuxbooks@126.com</a:t>
            </a:r>
            <a:r>
              <a:rPr lang="zh-CN" altLang="en-US" dirty="0" smtClean="0"/>
              <a:t>）</a:t>
            </a:r>
            <a:endParaRPr lang="en-US" altLang="zh-CN" dirty="0" smtClean="0"/>
          </a:p>
          <a:p>
            <a:r>
              <a:rPr lang="en-US" altLang="zh-CN" dirty="0" smtClean="0"/>
              <a:t>Creative Commons License</a:t>
            </a:r>
            <a:r>
              <a:rPr lang="zh-CN" altLang="en-US" dirty="0" smtClean="0"/>
              <a:t>（</a:t>
            </a:r>
            <a:r>
              <a:rPr lang="en-US" altLang="zh-CN" dirty="0" smtClean="0"/>
              <a:t>BY-NC-SA</a:t>
            </a:r>
            <a:r>
              <a:rPr lang="zh-CN" altLang="en-US" dirty="0" smtClean="0"/>
              <a:t>）</a:t>
            </a:r>
            <a:endParaRPr lang="en-US" altLang="zh-CN"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Systemd</a:t>
            </a:r>
            <a:r>
              <a:rPr lang="zh-CN" altLang="en-US" dirty="0" smtClean="0"/>
              <a:t>与系统启动过程</a:t>
            </a:r>
            <a:endParaRPr lang="zh-CN" altLang="en-US" dirty="0"/>
          </a:p>
        </p:txBody>
      </p:sp>
      <p:sp>
        <p:nvSpPr>
          <p:cNvPr id="3" name="文本占位符 2"/>
          <p:cNvSpPr>
            <a:spLocks noGrp="1"/>
          </p:cNvSpPr>
          <p:nvPr>
            <p:ph type="body" idx="1"/>
          </p:nvPr>
        </p:nvSpPr>
        <p:spPr/>
        <p:txBody>
          <a:bodyPr/>
          <a:lstStyle/>
          <a:p>
            <a:endParaRPr lang="zh-CN" altLang="en-US"/>
          </a:p>
        </p:txBody>
      </p:sp>
      <p:sp>
        <p:nvSpPr>
          <p:cNvPr id="4" name="日期占位符 3"/>
          <p:cNvSpPr>
            <a:spLocks noGrp="1"/>
          </p:cNvSpPr>
          <p:nvPr>
            <p:ph type="dt" sz="half" idx="10"/>
          </p:nvPr>
        </p:nvSpPr>
        <p:spPr/>
        <p:txBody>
          <a:bodyPr/>
          <a:lstStyle/>
          <a:p>
            <a:fld id="{B8C40DAD-E20B-41EC-B788-3EAE527B1E0B}" type="datetime2">
              <a:rPr lang="zh-CN" altLang="en-US" smtClean="0"/>
              <a:pPr/>
              <a:t>2016年7月14日</a:t>
            </a:fld>
            <a:endParaRPr lang="en-US" altLang="zh-CN" dirty="0"/>
          </a:p>
        </p:txBody>
      </p:sp>
      <p:sp>
        <p:nvSpPr>
          <p:cNvPr id="5" name="灯片编号占位符 4"/>
          <p:cNvSpPr>
            <a:spLocks noGrp="1"/>
          </p:cNvSpPr>
          <p:nvPr>
            <p:ph type="sldNum" sz="quarter" idx="11"/>
          </p:nvPr>
        </p:nvSpPr>
        <p:spPr/>
        <p:txBody>
          <a:bodyPr/>
          <a:lstStyle/>
          <a:p>
            <a:fld id="{947CB985-09D2-4724-917F-80B7A7E07E02}" type="slidenum">
              <a:rPr lang="en-US" altLang="zh-CN" smtClean="0"/>
              <a:pPr/>
              <a:t>43</a:t>
            </a:fld>
            <a:endParaRPr lang="en-US" altLang="zh-CN"/>
          </a:p>
        </p:txBody>
      </p:sp>
      <p:sp>
        <p:nvSpPr>
          <p:cNvPr id="6" name="页脚占位符 5"/>
          <p:cNvSpPr>
            <a:spLocks noGrp="1"/>
          </p:cNvSpPr>
          <p:nvPr>
            <p:ph type="ftr" sz="quarter" idx="12"/>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Systemd</a:t>
            </a:r>
            <a:r>
              <a:rPr lang="zh-CN" altLang="zh-CN" dirty="0"/>
              <a:t>简介</a:t>
            </a:r>
            <a:endParaRPr lang="zh-CN" altLang="en-US" dirty="0"/>
          </a:p>
        </p:txBody>
      </p:sp>
      <p:sp>
        <p:nvSpPr>
          <p:cNvPr id="3" name="内容占位符 2"/>
          <p:cNvSpPr>
            <a:spLocks noGrp="1"/>
          </p:cNvSpPr>
          <p:nvPr>
            <p:ph idx="1"/>
          </p:nvPr>
        </p:nvSpPr>
        <p:spPr/>
        <p:txBody>
          <a:bodyPr/>
          <a:lstStyle/>
          <a:p>
            <a:r>
              <a:rPr lang="en-US" altLang="zh-CN" dirty="0" err="1"/>
              <a:t>Systemd</a:t>
            </a:r>
            <a:r>
              <a:rPr lang="zh-CN" altLang="zh-CN" dirty="0"/>
              <a:t>是</a:t>
            </a:r>
            <a:r>
              <a:rPr lang="en-US" altLang="zh-CN" dirty="0"/>
              <a:t>Linux</a:t>
            </a:r>
            <a:r>
              <a:rPr lang="zh-CN" altLang="zh-CN" dirty="0"/>
              <a:t>的系统引导器和服务</a:t>
            </a:r>
            <a:r>
              <a:rPr lang="zh-CN" altLang="zh-CN" dirty="0" smtClean="0"/>
              <a:t>管理器</a:t>
            </a:r>
            <a:endParaRPr lang="en-US" altLang="zh-CN" dirty="0" smtClean="0"/>
          </a:p>
          <a:p>
            <a:r>
              <a:rPr lang="zh-CN" altLang="zh-CN" dirty="0"/>
              <a:t>大大加快了系统启动</a:t>
            </a:r>
            <a:r>
              <a:rPr lang="zh-CN" altLang="zh-CN" dirty="0" smtClean="0"/>
              <a:t>过程</a:t>
            </a:r>
            <a:endParaRPr lang="en-US" altLang="zh-CN" dirty="0" smtClean="0"/>
          </a:p>
          <a:p>
            <a:pPr lvl="1"/>
            <a:r>
              <a:rPr lang="en-US" altLang="zh-CN" dirty="0" err="1" smtClean="0"/>
              <a:t>Systemd</a:t>
            </a:r>
            <a:r>
              <a:rPr lang="zh-CN" altLang="zh-CN" dirty="0"/>
              <a:t>是</a:t>
            </a:r>
            <a:r>
              <a:rPr lang="en-US" altLang="zh-CN" dirty="0"/>
              <a:t>C</a:t>
            </a:r>
            <a:r>
              <a:rPr lang="zh-CN" altLang="zh-CN" dirty="0"/>
              <a:t>语言编写的经过编译的二进制</a:t>
            </a:r>
            <a:r>
              <a:rPr lang="zh-CN" altLang="zh-CN" dirty="0" smtClean="0"/>
              <a:t>程序</a:t>
            </a:r>
            <a:endParaRPr lang="en-US" altLang="zh-CN" dirty="0" smtClean="0"/>
          </a:p>
          <a:p>
            <a:pPr lvl="1"/>
            <a:r>
              <a:rPr lang="en-US" altLang="zh-CN" dirty="0" err="1"/>
              <a:t>systemd</a:t>
            </a:r>
            <a:r>
              <a:rPr lang="zh-CN" altLang="zh-CN" dirty="0"/>
              <a:t>尽可能减少对</a:t>
            </a:r>
            <a:r>
              <a:rPr lang="en-US" altLang="zh-CN" dirty="0"/>
              <a:t>shell</a:t>
            </a:r>
            <a:r>
              <a:rPr lang="zh-CN" altLang="zh-CN" dirty="0"/>
              <a:t>脚本的</a:t>
            </a:r>
            <a:r>
              <a:rPr lang="zh-CN" altLang="zh-CN" dirty="0" smtClean="0"/>
              <a:t>依赖</a:t>
            </a:r>
            <a:endParaRPr lang="en-US" altLang="zh-CN" dirty="0" smtClean="0"/>
          </a:p>
          <a:p>
            <a:pPr lvl="1"/>
            <a:r>
              <a:rPr lang="zh-CN" altLang="zh-CN" dirty="0"/>
              <a:t>提供优秀的框架用以表示系统服务间的依赖关系实现系统初始化时诸多服务的并行</a:t>
            </a:r>
            <a:r>
              <a:rPr lang="zh-CN" altLang="zh-CN" dirty="0" smtClean="0"/>
              <a:t>启动。</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44</a:t>
            </a:fld>
            <a:endParaRPr lang="en-US" altLang="zh-CN" dirty="0"/>
          </a:p>
        </p:txBody>
      </p:sp>
    </p:spTree>
    <p:extLst>
      <p:ext uri="{BB962C8B-B14F-4D97-AF65-F5344CB8AC3E}">
        <p14:creationId xmlns:p14="http://schemas.microsoft.com/office/powerpoint/2010/main" xmlns="" val="175590548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Systemd</a:t>
            </a:r>
            <a:r>
              <a:rPr lang="zh-CN" altLang="zh-CN" dirty="0"/>
              <a:t>的特性</a:t>
            </a:r>
            <a:endParaRPr lang="zh-CN" altLang="en-US" dirty="0"/>
          </a:p>
        </p:txBody>
      </p:sp>
      <p:sp>
        <p:nvSpPr>
          <p:cNvPr id="3" name="内容占位符 2"/>
          <p:cNvSpPr>
            <a:spLocks noGrp="1"/>
          </p:cNvSpPr>
          <p:nvPr>
            <p:ph idx="1"/>
          </p:nvPr>
        </p:nvSpPr>
        <p:spPr/>
        <p:txBody>
          <a:bodyPr/>
          <a:lstStyle/>
          <a:p>
            <a:r>
              <a:rPr lang="en-US" altLang="zh-CN" dirty="0" err="1"/>
              <a:t>Systemd</a:t>
            </a:r>
            <a:r>
              <a:rPr lang="en-US" altLang="zh-CN" dirty="0"/>
              <a:t> </a:t>
            </a:r>
            <a:r>
              <a:rPr lang="zh-CN" altLang="zh-CN" dirty="0"/>
              <a:t>通过</a:t>
            </a:r>
            <a:r>
              <a:rPr lang="en-US" altLang="zh-CN" dirty="0"/>
              <a:t>Socket</a:t>
            </a:r>
            <a:r>
              <a:rPr lang="zh-CN" altLang="zh-CN" dirty="0"/>
              <a:t>缓存、</a:t>
            </a:r>
            <a:r>
              <a:rPr lang="en-US" altLang="zh-CN" dirty="0" err="1"/>
              <a:t>DBus</a:t>
            </a:r>
            <a:r>
              <a:rPr lang="zh-CN" altLang="zh-CN" dirty="0"/>
              <a:t>缓存和建立临时挂载点等方法进一步解决了启动进程之间的依赖，实现了服务并发</a:t>
            </a:r>
            <a:r>
              <a:rPr lang="zh-CN" altLang="zh-CN" dirty="0" smtClean="0"/>
              <a:t>启动</a:t>
            </a:r>
            <a:endParaRPr lang="en-US" altLang="zh-CN" dirty="0" smtClean="0"/>
          </a:p>
          <a:p>
            <a:pPr lvl="0"/>
            <a:r>
              <a:rPr lang="en-US" altLang="zh-CN" dirty="0" err="1"/>
              <a:t>Systemd</a:t>
            </a:r>
            <a:r>
              <a:rPr lang="en-US" altLang="zh-CN" dirty="0"/>
              <a:t> </a:t>
            </a:r>
            <a:r>
              <a:rPr lang="zh-CN" altLang="zh-CN" dirty="0"/>
              <a:t>提供了服务按需启动的能力，使得特定的服务只有在被真正请求的时候才启动</a:t>
            </a:r>
          </a:p>
          <a:p>
            <a:pPr lvl="0"/>
            <a:r>
              <a:rPr lang="en-US" altLang="zh-CN" dirty="0" err="1"/>
              <a:t>Systemd</a:t>
            </a:r>
            <a:r>
              <a:rPr lang="en-US" altLang="zh-CN" dirty="0"/>
              <a:t> </a:t>
            </a:r>
            <a:r>
              <a:rPr lang="zh-CN" altLang="zh-CN" dirty="0"/>
              <a:t>提供了基于依赖关系的服务控制逻辑，即启动一个单元之前先启动其依赖的单元</a:t>
            </a:r>
          </a:p>
          <a:p>
            <a:pPr lvl="0"/>
            <a:r>
              <a:rPr lang="en-US" altLang="zh-CN" dirty="0" err="1"/>
              <a:t>Systemd</a:t>
            </a:r>
            <a:r>
              <a:rPr lang="en-US" altLang="zh-CN" dirty="0"/>
              <a:t> </a:t>
            </a:r>
            <a:r>
              <a:rPr lang="zh-CN" altLang="zh-CN" dirty="0"/>
              <a:t>通过控制组（</a:t>
            </a:r>
            <a:r>
              <a:rPr lang="en-US" altLang="zh-CN" dirty="0"/>
              <a:t>controller group</a:t>
            </a:r>
            <a:r>
              <a:rPr lang="zh-CN" altLang="zh-CN" dirty="0"/>
              <a:t>，</a:t>
            </a:r>
            <a:r>
              <a:rPr lang="en-US" altLang="zh-CN" dirty="0" err="1"/>
              <a:t>Cgroup</a:t>
            </a:r>
            <a:r>
              <a:rPr lang="zh-CN" altLang="zh-CN" dirty="0"/>
              <a:t>）跟踪和管理进程的</a:t>
            </a:r>
            <a:r>
              <a:rPr lang="zh-CN" altLang="zh-CN" dirty="0" smtClean="0"/>
              <a:t>生命周期</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45</a:t>
            </a:fld>
            <a:endParaRPr lang="en-US" altLang="zh-CN" dirty="0"/>
          </a:p>
        </p:txBody>
      </p:sp>
    </p:spTree>
    <p:extLst>
      <p:ext uri="{BB962C8B-B14F-4D97-AF65-F5344CB8AC3E}">
        <p14:creationId xmlns:p14="http://schemas.microsoft.com/office/powerpoint/2010/main" xmlns="" val="160665405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Systemd</a:t>
            </a:r>
            <a:r>
              <a:rPr lang="zh-CN" altLang="zh-CN" dirty="0"/>
              <a:t>的</a:t>
            </a:r>
            <a:r>
              <a:rPr lang="zh-CN" altLang="zh-CN" dirty="0" smtClean="0"/>
              <a:t>特性</a:t>
            </a:r>
            <a:r>
              <a:rPr lang="en-US" altLang="zh-CN" dirty="0" smtClean="0"/>
              <a:t> (</a:t>
            </a:r>
            <a:r>
              <a:rPr lang="zh-CN" altLang="en-US" dirty="0" smtClean="0"/>
              <a:t>续</a:t>
            </a:r>
            <a:r>
              <a:rPr lang="en-US" altLang="zh-CN" dirty="0" smtClean="0"/>
              <a:t>)</a:t>
            </a:r>
            <a:endParaRPr lang="zh-CN" altLang="en-US" dirty="0"/>
          </a:p>
        </p:txBody>
      </p:sp>
      <p:sp>
        <p:nvSpPr>
          <p:cNvPr id="3" name="内容占位符 2"/>
          <p:cNvSpPr>
            <a:spLocks noGrp="1"/>
          </p:cNvSpPr>
          <p:nvPr>
            <p:ph idx="1"/>
          </p:nvPr>
        </p:nvSpPr>
        <p:spPr/>
        <p:txBody>
          <a:bodyPr/>
          <a:lstStyle/>
          <a:p>
            <a:pPr lvl="0"/>
            <a:r>
              <a:rPr lang="en-US" altLang="zh-CN" dirty="0" err="1"/>
              <a:t>Systemd</a:t>
            </a:r>
            <a:r>
              <a:rPr lang="zh-CN" altLang="zh-CN" dirty="0" smtClean="0"/>
              <a:t>支持</a:t>
            </a:r>
            <a:r>
              <a:rPr lang="zh-CN" altLang="zh-CN" dirty="0"/>
              <a:t>已启动的服务的监控同时支持重启已崩溃的服务</a:t>
            </a:r>
            <a:r>
              <a:rPr lang="en-US" altLang="zh-CN" dirty="0"/>
              <a:t> </a:t>
            </a:r>
            <a:endParaRPr lang="zh-CN" altLang="zh-CN" dirty="0"/>
          </a:p>
          <a:p>
            <a:pPr lvl="0"/>
            <a:r>
              <a:rPr lang="zh-CN" altLang="zh-CN" dirty="0" smtClean="0"/>
              <a:t>支持</a:t>
            </a:r>
            <a:r>
              <a:rPr lang="zh-CN" altLang="zh-CN" dirty="0"/>
              <a:t>组件模块的加载和卸载</a:t>
            </a:r>
            <a:r>
              <a:rPr lang="en-US" altLang="zh-CN" dirty="0"/>
              <a:t> </a:t>
            </a:r>
            <a:endParaRPr lang="zh-CN" altLang="zh-CN" dirty="0"/>
          </a:p>
          <a:p>
            <a:pPr lvl="0"/>
            <a:r>
              <a:rPr lang="zh-CN" altLang="zh-CN" dirty="0" smtClean="0"/>
              <a:t>支持</a:t>
            </a:r>
            <a:r>
              <a:rPr lang="zh-CN" altLang="zh-CN" dirty="0"/>
              <a:t>低内存使用痕迹以及任务调度能力</a:t>
            </a:r>
            <a:r>
              <a:rPr lang="en-US" altLang="zh-CN" dirty="0"/>
              <a:t> </a:t>
            </a:r>
            <a:endParaRPr lang="zh-CN" altLang="zh-CN" dirty="0"/>
          </a:p>
          <a:p>
            <a:pPr lvl="0"/>
            <a:r>
              <a:rPr lang="zh-CN" altLang="zh-CN" dirty="0" smtClean="0"/>
              <a:t>通过</a:t>
            </a:r>
            <a:r>
              <a:rPr lang="en-US" altLang="zh-CN" dirty="0" err="1"/>
              <a:t>systemd-journald</a:t>
            </a:r>
            <a:r>
              <a:rPr lang="zh-CN" altLang="zh-CN" dirty="0"/>
              <a:t>模块记录二进制日志</a:t>
            </a:r>
            <a:r>
              <a:rPr lang="en-US" altLang="zh-CN" dirty="0"/>
              <a:t> </a:t>
            </a:r>
            <a:endParaRPr lang="zh-CN" altLang="zh-CN" dirty="0"/>
          </a:p>
          <a:p>
            <a:pPr lvl="0"/>
            <a:r>
              <a:rPr lang="zh-CN" altLang="zh-CN" dirty="0" smtClean="0"/>
              <a:t>通过</a:t>
            </a:r>
            <a:r>
              <a:rPr lang="en-US" altLang="zh-CN" dirty="0" err="1"/>
              <a:t>systemd</a:t>
            </a:r>
            <a:r>
              <a:rPr lang="en-US" altLang="zh-CN" dirty="0"/>
              <a:t>-login</a:t>
            </a:r>
            <a:r>
              <a:rPr lang="zh-CN" altLang="zh-CN" dirty="0"/>
              <a:t>模块用于控制用户登录</a:t>
            </a:r>
          </a:p>
          <a:p>
            <a:pPr lvl="0"/>
            <a:r>
              <a:rPr lang="zh-CN" altLang="zh-CN" dirty="0" smtClean="0"/>
              <a:t>支持</a:t>
            </a:r>
            <a:r>
              <a:rPr lang="zh-CN" altLang="zh-CN" dirty="0"/>
              <a:t>系统状态的快照和恢复</a:t>
            </a:r>
          </a:p>
          <a:p>
            <a:pPr lvl="0"/>
            <a:r>
              <a:rPr lang="zh-CN" altLang="zh-CN" dirty="0" smtClean="0"/>
              <a:t>向下兼容</a:t>
            </a:r>
            <a:r>
              <a:rPr lang="en-US" altLang="zh-CN" dirty="0" err="1" smtClean="0"/>
              <a:t>SysVinit</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46</a:t>
            </a:fld>
            <a:endParaRPr lang="en-US" altLang="zh-CN" dirty="0"/>
          </a:p>
        </p:txBody>
      </p:sp>
    </p:spTree>
    <p:extLst>
      <p:ext uri="{BB962C8B-B14F-4D97-AF65-F5344CB8AC3E}">
        <p14:creationId xmlns:p14="http://schemas.microsoft.com/office/powerpoint/2010/main" xmlns="" val="97966610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Systemd</a:t>
            </a:r>
            <a:r>
              <a:rPr lang="zh-CN" altLang="zh-CN" dirty="0"/>
              <a:t>的组件</a:t>
            </a:r>
            <a:endParaRPr lang="zh-CN" altLang="en-US" dirty="0"/>
          </a:p>
        </p:txBody>
      </p:sp>
      <p:sp>
        <p:nvSpPr>
          <p:cNvPr id="3" name="内容占位符 2"/>
          <p:cNvSpPr>
            <a:spLocks noGrp="1"/>
          </p:cNvSpPr>
          <p:nvPr>
            <p:ph idx="1"/>
          </p:nvPr>
        </p:nvSpPr>
        <p:spPr/>
        <p:txBody>
          <a:bodyPr/>
          <a:lstStyle/>
          <a:p>
            <a:r>
              <a:rPr lang="zh-CN" altLang="zh-CN" dirty="0"/>
              <a:t>核心</a:t>
            </a:r>
            <a:r>
              <a:rPr lang="zh-CN" altLang="zh-CN" dirty="0" smtClean="0"/>
              <a:t>组件</a:t>
            </a:r>
            <a:endParaRPr lang="en-US" altLang="zh-CN" dirty="0" smtClean="0"/>
          </a:p>
          <a:p>
            <a:pPr lvl="1"/>
            <a:r>
              <a:rPr lang="zh-CN" altLang="zh-CN" dirty="0"/>
              <a:t>守护进程</a:t>
            </a:r>
            <a:r>
              <a:rPr lang="en-US" altLang="zh-CN" b="1" dirty="0" err="1" smtClean="0"/>
              <a:t>systemd</a:t>
            </a:r>
            <a:endParaRPr lang="en-US" altLang="zh-CN" b="1" dirty="0" smtClean="0"/>
          </a:p>
          <a:p>
            <a:pPr lvl="1"/>
            <a:r>
              <a:rPr lang="en-US" altLang="zh-CN" b="1" dirty="0" err="1"/>
              <a:t>systemd-cgls</a:t>
            </a:r>
            <a:r>
              <a:rPr lang="zh-CN" altLang="zh-CN" dirty="0"/>
              <a:t>和</a:t>
            </a:r>
            <a:r>
              <a:rPr lang="en-US" altLang="zh-CN" b="1" dirty="0" err="1" smtClean="0"/>
              <a:t>systemd-cgtop</a:t>
            </a:r>
            <a:endParaRPr lang="en-US" altLang="zh-CN" b="1" dirty="0" smtClean="0"/>
          </a:p>
          <a:p>
            <a:pPr lvl="1"/>
            <a:r>
              <a:rPr lang="en-US" altLang="zh-CN" b="1" dirty="0" err="1"/>
              <a:t>systemd</a:t>
            </a:r>
            <a:r>
              <a:rPr lang="en-US" altLang="zh-CN" b="1" dirty="0"/>
              <a:t>-analyze</a:t>
            </a:r>
            <a:endParaRPr lang="en-US" altLang="zh-CN" dirty="0"/>
          </a:p>
          <a:p>
            <a:r>
              <a:rPr lang="zh-CN" altLang="zh-CN" dirty="0"/>
              <a:t>附加组件</a:t>
            </a:r>
            <a:endParaRPr lang="en-US" altLang="zh-CN" dirty="0" smtClean="0"/>
          </a:p>
          <a:p>
            <a:pPr lvl="1"/>
            <a:r>
              <a:rPr lang="en-US" altLang="zh-CN" b="1" dirty="0" err="1"/>
              <a:t>systemd-logind</a:t>
            </a:r>
            <a:r>
              <a:rPr lang="zh-CN" altLang="zh-CN" dirty="0"/>
              <a:t>守护进程负责管理用户</a:t>
            </a:r>
            <a:r>
              <a:rPr lang="zh-CN" altLang="zh-CN" dirty="0" smtClean="0"/>
              <a:t>登录</a:t>
            </a:r>
            <a:endParaRPr lang="en-US" altLang="zh-CN" dirty="0" smtClean="0"/>
          </a:p>
          <a:p>
            <a:pPr lvl="1"/>
            <a:r>
              <a:rPr lang="en-US" altLang="zh-CN" b="1" dirty="0" err="1"/>
              <a:t>systemd</a:t>
            </a:r>
            <a:r>
              <a:rPr lang="en-US" altLang="zh-CN" b="1" dirty="0"/>
              <a:t>-journal</a:t>
            </a:r>
            <a:r>
              <a:rPr lang="zh-CN" altLang="zh-CN" dirty="0"/>
              <a:t>守护进程负责</a:t>
            </a:r>
            <a:r>
              <a:rPr lang="zh-CN" altLang="zh-CN" dirty="0" smtClean="0"/>
              <a:t>记录二进制日志</a:t>
            </a:r>
            <a:endParaRPr lang="en-US" altLang="zh-CN" dirty="0" smtClean="0"/>
          </a:p>
          <a:p>
            <a:pPr lvl="1"/>
            <a:r>
              <a:rPr lang="en-US" altLang="zh-CN" b="1" dirty="0" err="1"/>
              <a:t>systemd-udevd</a:t>
            </a:r>
            <a:r>
              <a:rPr lang="zh-CN" altLang="zh-CN" dirty="0"/>
              <a:t>守护进程负责监听内核的</a:t>
            </a:r>
            <a:r>
              <a:rPr lang="en-US" altLang="zh-CN" dirty="0" err="1"/>
              <a:t>udev</a:t>
            </a:r>
            <a:r>
              <a:rPr lang="zh-CN" altLang="zh-CN" dirty="0" smtClean="0"/>
              <a:t>事件并</a:t>
            </a:r>
            <a:r>
              <a:rPr lang="zh-CN" altLang="zh-CN" dirty="0"/>
              <a:t>根据相应的</a:t>
            </a:r>
            <a:r>
              <a:rPr lang="en-US" altLang="zh-CN" dirty="0"/>
              <a:t> </a:t>
            </a:r>
            <a:r>
              <a:rPr lang="en-US" altLang="zh-CN" dirty="0" err="1"/>
              <a:t>udev</a:t>
            </a:r>
            <a:r>
              <a:rPr lang="en-US" altLang="zh-CN" dirty="0"/>
              <a:t> </a:t>
            </a:r>
            <a:r>
              <a:rPr lang="zh-CN" altLang="zh-CN" dirty="0"/>
              <a:t>规则执行匹配的指令</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47</a:t>
            </a:fld>
            <a:endParaRPr lang="en-US" altLang="zh-CN" dirty="0"/>
          </a:p>
        </p:txBody>
      </p:sp>
    </p:spTree>
    <p:extLst>
      <p:ext uri="{BB962C8B-B14F-4D97-AF65-F5344CB8AC3E}">
        <p14:creationId xmlns:p14="http://schemas.microsoft.com/office/powerpoint/2010/main" xmlns="" val="8612832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Systemd</a:t>
            </a:r>
            <a:r>
              <a:rPr lang="zh-CN" altLang="zh-CN" dirty="0"/>
              <a:t>的</a:t>
            </a:r>
            <a:r>
              <a:rPr lang="zh-CN" altLang="zh-CN" dirty="0" smtClean="0"/>
              <a:t>单元</a:t>
            </a:r>
            <a:r>
              <a:rPr lang="zh-CN" altLang="en-US" dirty="0" smtClean="0"/>
              <a:t>类型</a:t>
            </a:r>
            <a:endParaRPr lang="zh-CN" altLang="en-US" dirty="0"/>
          </a:p>
        </p:txBody>
      </p:sp>
      <p:graphicFrame>
        <p:nvGraphicFramePr>
          <p:cNvPr id="7" name="内容占位符 6"/>
          <p:cNvGraphicFramePr>
            <a:graphicFrameLocks noGrp="1"/>
          </p:cNvGraphicFramePr>
          <p:nvPr>
            <p:ph idx="1"/>
            <p:extLst>
              <p:ext uri="{D42A27DB-BD31-4B8C-83A1-F6EECF244321}">
                <p14:modId xmlns:p14="http://schemas.microsoft.com/office/powerpoint/2010/main" xmlns="" val="2290548391"/>
              </p:ext>
            </p:extLst>
          </p:nvPr>
        </p:nvGraphicFramePr>
        <p:xfrm>
          <a:off x="539552" y="1196751"/>
          <a:ext cx="8147248" cy="4896544"/>
        </p:xfrm>
        <a:graphic>
          <a:graphicData uri="http://schemas.openxmlformats.org/drawingml/2006/table">
            <a:tbl>
              <a:tblPr>
                <a:tableStyleId>{5C22544A-7EE6-4342-B048-85BDC9FD1C3A}</a:tableStyleId>
              </a:tblPr>
              <a:tblGrid>
                <a:gridCol w="1440160"/>
                <a:gridCol w="1440160"/>
                <a:gridCol w="5266928"/>
              </a:tblGrid>
              <a:tr h="357127">
                <a:tc>
                  <a:txBody>
                    <a:bodyPr/>
                    <a:lstStyle/>
                    <a:p>
                      <a:pPr indent="47625" algn="just">
                        <a:lnSpc>
                          <a:spcPts val="1400"/>
                        </a:lnSpc>
                        <a:spcAft>
                          <a:spcPts val="0"/>
                        </a:spcAft>
                      </a:pPr>
                      <a:r>
                        <a:rPr lang="en-US" sz="2000">
                          <a:effectLst/>
                        </a:rPr>
                        <a:t>service</a:t>
                      </a:r>
                      <a:endParaRPr lang="zh-CN" sz="20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lnSpc>
                          <a:spcPts val="1400"/>
                        </a:lnSpc>
                        <a:spcAft>
                          <a:spcPts val="0"/>
                        </a:spcAft>
                      </a:pPr>
                      <a:r>
                        <a:rPr lang="en-US" sz="2000">
                          <a:effectLst/>
                        </a:rPr>
                        <a:t>.service</a:t>
                      </a:r>
                      <a:endParaRPr lang="zh-CN" sz="20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lnSpc>
                          <a:spcPts val="1400"/>
                        </a:lnSpc>
                        <a:spcAft>
                          <a:spcPts val="0"/>
                        </a:spcAft>
                      </a:pPr>
                      <a:r>
                        <a:rPr lang="zh-CN" sz="2000">
                          <a:effectLst/>
                        </a:rPr>
                        <a:t>描述一个系统服务</a:t>
                      </a:r>
                      <a:endParaRPr lang="zh-CN" sz="2000">
                        <a:effectLst/>
                        <a:latin typeface="Times New Roman" panose="02020603050405020304" pitchFamily="18" charset="0"/>
                        <a:ea typeface="宋体" panose="02010600030101010101" pitchFamily="2" charset="-122"/>
                      </a:endParaRPr>
                    </a:p>
                  </a:txBody>
                  <a:tcPr marL="68580" marR="68580" marT="0" marB="0" anchor="ctr"/>
                </a:tc>
              </a:tr>
              <a:tr h="418229">
                <a:tc>
                  <a:txBody>
                    <a:bodyPr/>
                    <a:lstStyle/>
                    <a:p>
                      <a:pPr indent="47625" algn="just">
                        <a:lnSpc>
                          <a:spcPts val="1400"/>
                        </a:lnSpc>
                        <a:spcAft>
                          <a:spcPts val="0"/>
                        </a:spcAft>
                      </a:pPr>
                      <a:r>
                        <a:rPr lang="en-US" sz="2000">
                          <a:effectLst/>
                        </a:rPr>
                        <a:t>socket</a:t>
                      </a:r>
                      <a:endParaRPr lang="zh-CN" sz="20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lnSpc>
                          <a:spcPts val="1400"/>
                        </a:lnSpc>
                        <a:spcAft>
                          <a:spcPts val="0"/>
                        </a:spcAft>
                      </a:pPr>
                      <a:r>
                        <a:rPr lang="en-US" sz="2000">
                          <a:effectLst/>
                        </a:rPr>
                        <a:t>.socket</a:t>
                      </a:r>
                      <a:endParaRPr lang="zh-CN" sz="20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lnSpc>
                          <a:spcPts val="1400"/>
                        </a:lnSpc>
                        <a:spcAft>
                          <a:spcPts val="0"/>
                        </a:spcAft>
                      </a:pPr>
                      <a:r>
                        <a:rPr lang="zh-CN" sz="2000">
                          <a:effectLst/>
                        </a:rPr>
                        <a:t>描述一个进程间通信的套接字</a:t>
                      </a:r>
                      <a:endParaRPr lang="zh-CN" sz="2000">
                        <a:effectLst/>
                        <a:latin typeface="Times New Roman" panose="02020603050405020304" pitchFamily="18" charset="0"/>
                        <a:ea typeface="宋体" panose="02010600030101010101" pitchFamily="2" charset="-122"/>
                      </a:endParaRPr>
                    </a:p>
                  </a:txBody>
                  <a:tcPr marL="68580" marR="68580" marT="0" marB="0" anchor="ctr"/>
                </a:tc>
              </a:tr>
              <a:tr h="418229">
                <a:tc>
                  <a:txBody>
                    <a:bodyPr/>
                    <a:lstStyle/>
                    <a:p>
                      <a:pPr indent="47625" algn="just">
                        <a:lnSpc>
                          <a:spcPts val="1400"/>
                        </a:lnSpc>
                        <a:spcAft>
                          <a:spcPts val="0"/>
                        </a:spcAft>
                      </a:pPr>
                      <a:r>
                        <a:rPr lang="en-US" sz="2000">
                          <a:effectLst/>
                        </a:rPr>
                        <a:t>device</a:t>
                      </a:r>
                      <a:endParaRPr lang="zh-CN" sz="20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lnSpc>
                          <a:spcPts val="1400"/>
                        </a:lnSpc>
                        <a:spcAft>
                          <a:spcPts val="0"/>
                        </a:spcAft>
                      </a:pPr>
                      <a:r>
                        <a:rPr lang="en-US" sz="2000">
                          <a:effectLst/>
                        </a:rPr>
                        <a:t>.device</a:t>
                      </a:r>
                      <a:endParaRPr lang="zh-CN" sz="20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lnSpc>
                          <a:spcPts val="1400"/>
                        </a:lnSpc>
                        <a:spcAft>
                          <a:spcPts val="0"/>
                        </a:spcAft>
                      </a:pPr>
                      <a:r>
                        <a:rPr lang="zh-CN" sz="2000">
                          <a:effectLst/>
                        </a:rPr>
                        <a:t>描述一个由内核识别的设备文件</a:t>
                      </a:r>
                      <a:endParaRPr lang="zh-CN" sz="2000">
                        <a:effectLst/>
                        <a:latin typeface="Times New Roman" panose="02020603050405020304" pitchFamily="18" charset="0"/>
                        <a:ea typeface="宋体" panose="02010600030101010101" pitchFamily="2" charset="-122"/>
                      </a:endParaRPr>
                    </a:p>
                  </a:txBody>
                  <a:tcPr marL="68580" marR="68580" marT="0" marB="0" anchor="ctr"/>
                </a:tc>
              </a:tr>
              <a:tr h="418229">
                <a:tc>
                  <a:txBody>
                    <a:bodyPr/>
                    <a:lstStyle/>
                    <a:p>
                      <a:pPr indent="47625" algn="just">
                        <a:lnSpc>
                          <a:spcPts val="1400"/>
                        </a:lnSpc>
                        <a:spcAft>
                          <a:spcPts val="0"/>
                        </a:spcAft>
                      </a:pPr>
                      <a:r>
                        <a:rPr lang="en-US" sz="2000">
                          <a:effectLst/>
                        </a:rPr>
                        <a:t>mount</a:t>
                      </a:r>
                      <a:endParaRPr lang="zh-CN" sz="20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lnSpc>
                          <a:spcPts val="1400"/>
                        </a:lnSpc>
                        <a:spcAft>
                          <a:spcPts val="0"/>
                        </a:spcAft>
                      </a:pPr>
                      <a:r>
                        <a:rPr lang="en-US" sz="2000">
                          <a:effectLst/>
                        </a:rPr>
                        <a:t>.mount</a:t>
                      </a:r>
                      <a:endParaRPr lang="zh-CN" sz="20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lnSpc>
                          <a:spcPts val="1400"/>
                        </a:lnSpc>
                        <a:spcAft>
                          <a:spcPts val="0"/>
                        </a:spcAft>
                      </a:pPr>
                      <a:r>
                        <a:rPr lang="zh-CN" sz="2000">
                          <a:effectLst/>
                        </a:rPr>
                        <a:t>描述一个文件系统的挂装点</a:t>
                      </a:r>
                      <a:endParaRPr lang="zh-CN" sz="2000">
                        <a:effectLst/>
                        <a:latin typeface="Times New Roman" panose="02020603050405020304" pitchFamily="18" charset="0"/>
                        <a:ea typeface="宋体" panose="02010600030101010101" pitchFamily="2" charset="-122"/>
                      </a:endParaRPr>
                    </a:p>
                  </a:txBody>
                  <a:tcPr marL="68580" marR="68580" marT="0" marB="0" anchor="ctr"/>
                </a:tc>
              </a:tr>
              <a:tr h="418229">
                <a:tc>
                  <a:txBody>
                    <a:bodyPr/>
                    <a:lstStyle/>
                    <a:p>
                      <a:pPr indent="47625" algn="just">
                        <a:lnSpc>
                          <a:spcPts val="1400"/>
                        </a:lnSpc>
                        <a:spcAft>
                          <a:spcPts val="0"/>
                        </a:spcAft>
                      </a:pPr>
                      <a:r>
                        <a:rPr lang="en-US" sz="2000">
                          <a:effectLst/>
                        </a:rPr>
                        <a:t>automount</a:t>
                      </a:r>
                      <a:endParaRPr lang="zh-CN" sz="20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lnSpc>
                          <a:spcPts val="1400"/>
                        </a:lnSpc>
                        <a:spcAft>
                          <a:spcPts val="0"/>
                        </a:spcAft>
                      </a:pPr>
                      <a:r>
                        <a:rPr lang="en-US" sz="2000">
                          <a:effectLst/>
                        </a:rPr>
                        <a:t>.automount</a:t>
                      </a:r>
                      <a:endParaRPr lang="zh-CN" sz="20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lnSpc>
                          <a:spcPts val="1400"/>
                        </a:lnSpc>
                        <a:spcAft>
                          <a:spcPts val="0"/>
                        </a:spcAft>
                      </a:pPr>
                      <a:r>
                        <a:rPr lang="zh-CN" sz="2000">
                          <a:effectLst/>
                        </a:rPr>
                        <a:t>描述一个文件系统的自动挂装点</a:t>
                      </a:r>
                      <a:endParaRPr lang="zh-CN" sz="2000">
                        <a:effectLst/>
                        <a:latin typeface="Times New Roman" panose="02020603050405020304" pitchFamily="18" charset="0"/>
                        <a:ea typeface="宋体" panose="02010600030101010101" pitchFamily="2" charset="-122"/>
                      </a:endParaRPr>
                    </a:p>
                  </a:txBody>
                  <a:tcPr marL="68580" marR="68580" marT="0" marB="0" anchor="ctr"/>
                </a:tc>
              </a:tr>
              <a:tr h="418229">
                <a:tc>
                  <a:txBody>
                    <a:bodyPr/>
                    <a:lstStyle/>
                    <a:p>
                      <a:pPr indent="47625" algn="just">
                        <a:lnSpc>
                          <a:spcPts val="1400"/>
                        </a:lnSpc>
                        <a:spcAft>
                          <a:spcPts val="0"/>
                        </a:spcAft>
                      </a:pPr>
                      <a:r>
                        <a:rPr lang="en-US" sz="2000">
                          <a:effectLst/>
                        </a:rPr>
                        <a:t>swap</a:t>
                      </a:r>
                      <a:endParaRPr lang="zh-CN" sz="20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lnSpc>
                          <a:spcPts val="1400"/>
                        </a:lnSpc>
                        <a:spcAft>
                          <a:spcPts val="0"/>
                        </a:spcAft>
                      </a:pPr>
                      <a:r>
                        <a:rPr lang="en-US" sz="2000">
                          <a:effectLst/>
                        </a:rPr>
                        <a:t>.swap</a:t>
                      </a:r>
                      <a:endParaRPr lang="zh-CN" sz="20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lnSpc>
                          <a:spcPts val="1400"/>
                        </a:lnSpc>
                        <a:spcAft>
                          <a:spcPts val="0"/>
                        </a:spcAft>
                      </a:pPr>
                      <a:r>
                        <a:rPr lang="zh-CN" sz="2000">
                          <a:effectLst/>
                        </a:rPr>
                        <a:t>描述一个内存交换设备或交换文件</a:t>
                      </a:r>
                      <a:endParaRPr lang="zh-CN" sz="2000">
                        <a:effectLst/>
                        <a:latin typeface="Times New Roman" panose="02020603050405020304" pitchFamily="18" charset="0"/>
                        <a:ea typeface="宋体" panose="02010600030101010101" pitchFamily="2" charset="-122"/>
                      </a:endParaRPr>
                    </a:p>
                  </a:txBody>
                  <a:tcPr marL="68580" marR="68580" marT="0" marB="0" anchor="ctr"/>
                </a:tc>
              </a:tr>
              <a:tr h="418229">
                <a:tc>
                  <a:txBody>
                    <a:bodyPr/>
                    <a:lstStyle/>
                    <a:p>
                      <a:pPr indent="47625" algn="just">
                        <a:lnSpc>
                          <a:spcPts val="1400"/>
                        </a:lnSpc>
                        <a:spcAft>
                          <a:spcPts val="0"/>
                        </a:spcAft>
                      </a:pPr>
                      <a:r>
                        <a:rPr lang="en-US" sz="2000">
                          <a:effectLst/>
                        </a:rPr>
                        <a:t>path</a:t>
                      </a:r>
                      <a:endParaRPr lang="zh-CN" sz="20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lnSpc>
                          <a:spcPts val="1400"/>
                        </a:lnSpc>
                        <a:spcAft>
                          <a:spcPts val="0"/>
                        </a:spcAft>
                      </a:pPr>
                      <a:r>
                        <a:rPr lang="en-US" sz="2000">
                          <a:effectLst/>
                        </a:rPr>
                        <a:t>.path</a:t>
                      </a:r>
                      <a:endParaRPr lang="zh-CN" sz="20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lnSpc>
                          <a:spcPts val="1400"/>
                        </a:lnSpc>
                        <a:spcAft>
                          <a:spcPts val="0"/>
                        </a:spcAft>
                      </a:pPr>
                      <a:r>
                        <a:rPr lang="zh-CN" sz="2000">
                          <a:effectLst/>
                        </a:rPr>
                        <a:t>描述一个文件系统中文件或目录</a:t>
                      </a:r>
                      <a:endParaRPr lang="zh-CN" sz="2000">
                        <a:effectLst/>
                        <a:latin typeface="Times New Roman" panose="02020603050405020304" pitchFamily="18" charset="0"/>
                        <a:ea typeface="宋体" panose="02010600030101010101" pitchFamily="2" charset="-122"/>
                      </a:endParaRPr>
                    </a:p>
                  </a:txBody>
                  <a:tcPr marL="68580" marR="68580" marT="0" marB="0" anchor="ctr"/>
                </a:tc>
              </a:tr>
              <a:tr h="418229">
                <a:tc>
                  <a:txBody>
                    <a:bodyPr/>
                    <a:lstStyle/>
                    <a:p>
                      <a:pPr indent="47625" algn="just">
                        <a:lnSpc>
                          <a:spcPts val="1400"/>
                        </a:lnSpc>
                        <a:spcAft>
                          <a:spcPts val="0"/>
                        </a:spcAft>
                      </a:pPr>
                      <a:r>
                        <a:rPr lang="en-US" sz="2000">
                          <a:effectLst/>
                        </a:rPr>
                        <a:t>timer</a:t>
                      </a:r>
                      <a:endParaRPr lang="zh-CN" sz="20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lnSpc>
                          <a:spcPts val="1400"/>
                        </a:lnSpc>
                        <a:spcAft>
                          <a:spcPts val="0"/>
                        </a:spcAft>
                      </a:pPr>
                      <a:r>
                        <a:rPr lang="en-US" sz="2000">
                          <a:effectLst/>
                        </a:rPr>
                        <a:t>.timer</a:t>
                      </a:r>
                      <a:endParaRPr lang="zh-CN" sz="20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lnSpc>
                          <a:spcPts val="1400"/>
                        </a:lnSpc>
                        <a:spcAft>
                          <a:spcPts val="0"/>
                        </a:spcAft>
                      </a:pPr>
                      <a:r>
                        <a:rPr lang="zh-CN" sz="2000" dirty="0">
                          <a:effectLst/>
                        </a:rPr>
                        <a:t>描述一个</a:t>
                      </a:r>
                      <a:r>
                        <a:rPr lang="zh-CN" sz="2000" dirty="0" smtClean="0">
                          <a:effectLst/>
                        </a:rPr>
                        <a:t>定时器</a:t>
                      </a:r>
                      <a:endParaRPr lang="zh-CN" sz="2000" dirty="0">
                        <a:effectLst/>
                        <a:latin typeface="Times New Roman" panose="02020603050405020304" pitchFamily="18" charset="0"/>
                        <a:ea typeface="宋体" panose="02010600030101010101" pitchFamily="2" charset="-122"/>
                      </a:endParaRPr>
                    </a:p>
                  </a:txBody>
                  <a:tcPr marL="68580" marR="68580" marT="0" marB="0" anchor="ctr"/>
                </a:tc>
              </a:tr>
              <a:tr h="418229">
                <a:tc>
                  <a:txBody>
                    <a:bodyPr/>
                    <a:lstStyle/>
                    <a:p>
                      <a:pPr indent="47625" algn="just">
                        <a:lnSpc>
                          <a:spcPts val="1400"/>
                        </a:lnSpc>
                        <a:spcAft>
                          <a:spcPts val="0"/>
                        </a:spcAft>
                      </a:pPr>
                      <a:r>
                        <a:rPr lang="en-US" sz="2000">
                          <a:effectLst/>
                        </a:rPr>
                        <a:t>snapshot</a:t>
                      </a:r>
                      <a:endParaRPr lang="zh-CN" sz="20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lnSpc>
                          <a:spcPts val="1400"/>
                        </a:lnSpc>
                        <a:spcAft>
                          <a:spcPts val="0"/>
                        </a:spcAft>
                      </a:pPr>
                      <a:r>
                        <a:rPr lang="en-US" sz="2000">
                          <a:effectLst/>
                        </a:rPr>
                        <a:t>.snapshot</a:t>
                      </a:r>
                      <a:endParaRPr lang="zh-CN" sz="20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lnSpc>
                          <a:spcPts val="1400"/>
                        </a:lnSpc>
                        <a:spcAft>
                          <a:spcPts val="0"/>
                        </a:spcAft>
                      </a:pPr>
                      <a:r>
                        <a:rPr lang="zh-CN" sz="2000" dirty="0">
                          <a:effectLst/>
                        </a:rPr>
                        <a:t>用于保存一个</a:t>
                      </a:r>
                      <a:r>
                        <a:rPr lang="en-US" sz="2000" dirty="0" err="1">
                          <a:effectLst/>
                        </a:rPr>
                        <a:t>systemd</a:t>
                      </a:r>
                      <a:r>
                        <a:rPr lang="zh-CN" sz="2000" dirty="0">
                          <a:effectLst/>
                        </a:rPr>
                        <a:t>的状态</a:t>
                      </a:r>
                      <a:endParaRPr lang="zh-CN" sz="2000" dirty="0">
                        <a:effectLst/>
                        <a:latin typeface="Times New Roman" panose="02020603050405020304" pitchFamily="18" charset="0"/>
                        <a:ea typeface="宋体" panose="02010600030101010101" pitchFamily="2" charset="-122"/>
                      </a:endParaRPr>
                    </a:p>
                  </a:txBody>
                  <a:tcPr marL="68580" marR="68580" marT="0" marB="0" anchor="ctr"/>
                </a:tc>
              </a:tr>
              <a:tr h="418229">
                <a:tc>
                  <a:txBody>
                    <a:bodyPr/>
                    <a:lstStyle/>
                    <a:p>
                      <a:pPr indent="47625" algn="just">
                        <a:lnSpc>
                          <a:spcPts val="1400"/>
                        </a:lnSpc>
                        <a:spcAft>
                          <a:spcPts val="0"/>
                        </a:spcAft>
                      </a:pPr>
                      <a:r>
                        <a:rPr lang="en-US" sz="2000">
                          <a:effectLst/>
                        </a:rPr>
                        <a:t>scope</a:t>
                      </a:r>
                      <a:endParaRPr lang="zh-CN" sz="20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lnSpc>
                          <a:spcPts val="1400"/>
                        </a:lnSpc>
                        <a:spcAft>
                          <a:spcPts val="0"/>
                        </a:spcAft>
                      </a:pPr>
                      <a:r>
                        <a:rPr lang="en-US" sz="2000">
                          <a:effectLst/>
                        </a:rPr>
                        <a:t>.scope</a:t>
                      </a:r>
                      <a:endParaRPr lang="zh-CN" sz="20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lnSpc>
                          <a:spcPts val="1400"/>
                        </a:lnSpc>
                        <a:spcAft>
                          <a:spcPts val="0"/>
                        </a:spcAft>
                      </a:pPr>
                      <a:r>
                        <a:rPr lang="zh-CN" sz="2000" dirty="0" smtClean="0">
                          <a:effectLst/>
                        </a:rPr>
                        <a:t>以</a:t>
                      </a:r>
                      <a:r>
                        <a:rPr lang="zh-CN" sz="2000" dirty="0">
                          <a:effectLst/>
                        </a:rPr>
                        <a:t>编程方式创建的外部进程</a:t>
                      </a:r>
                      <a:endParaRPr lang="zh-CN" sz="2000" dirty="0">
                        <a:effectLst/>
                        <a:latin typeface="Times New Roman" panose="02020603050405020304" pitchFamily="18" charset="0"/>
                        <a:ea typeface="宋体" panose="02010600030101010101" pitchFamily="2" charset="-122"/>
                      </a:endParaRPr>
                    </a:p>
                  </a:txBody>
                  <a:tcPr marL="68580" marR="68580" marT="0" marB="0" anchor="ctr"/>
                </a:tc>
              </a:tr>
              <a:tr h="418229">
                <a:tc>
                  <a:txBody>
                    <a:bodyPr/>
                    <a:lstStyle/>
                    <a:p>
                      <a:pPr indent="47625" algn="just">
                        <a:lnSpc>
                          <a:spcPts val="1400"/>
                        </a:lnSpc>
                        <a:spcAft>
                          <a:spcPts val="0"/>
                        </a:spcAft>
                      </a:pPr>
                      <a:r>
                        <a:rPr lang="en-US" sz="2000">
                          <a:effectLst/>
                        </a:rPr>
                        <a:t>slice</a:t>
                      </a:r>
                      <a:endParaRPr lang="zh-CN" sz="20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lnSpc>
                          <a:spcPts val="1400"/>
                        </a:lnSpc>
                        <a:spcAft>
                          <a:spcPts val="0"/>
                        </a:spcAft>
                      </a:pPr>
                      <a:r>
                        <a:rPr lang="en-US" sz="2000">
                          <a:effectLst/>
                        </a:rPr>
                        <a:t>.slice</a:t>
                      </a:r>
                      <a:endParaRPr lang="zh-CN" sz="20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lnSpc>
                          <a:spcPts val="1400"/>
                        </a:lnSpc>
                        <a:spcAft>
                          <a:spcPts val="0"/>
                        </a:spcAft>
                      </a:pPr>
                      <a:r>
                        <a:rPr lang="zh-CN" sz="2000" dirty="0">
                          <a:effectLst/>
                        </a:rPr>
                        <a:t>描述基于</a:t>
                      </a:r>
                      <a:r>
                        <a:rPr lang="en-US" sz="2000" dirty="0" err="1">
                          <a:effectLst/>
                        </a:rPr>
                        <a:t>Cgroup</a:t>
                      </a:r>
                      <a:r>
                        <a:rPr lang="zh-CN" sz="2000" dirty="0">
                          <a:effectLst/>
                        </a:rPr>
                        <a:t>的一组通过层次组织的管理系统进程</a:t>
                      </a:r>
                      <a:endParaRPr lang="zh-CN" sz="2000" dirty="0">
                        <a:effectLst/>
                        <a:latin typeface="Times New Roman" panose="02020603050405020304" pitchFamily="18" charset="0"/>
                        <a:ea typeface="宋体" panose="02010600030101010101" pitchFamily="2" charset="-122"/>
                      </a:endParaRPr>
                    </a:p>
                  </a:txBody>
                  <a:tcPr marL="68580" marR="68580" marT="0" marB="0" anchor="ctr"/>
                </a:tc>
              </a:tr>
              <a:tr h="357127">
                <a:tc>
                  <a:txBody>
                    <a:bodyPr/>
                    <a:lstStyle/>
                    <a:p>
                      <a:pPr indent="47625" algn="just">
                        <a:lnSpc>
                          <a:spcPts val="1400"/>
                        </a:lnSpc>
                        <a:spcAft>
                          <a:spcPts val="0"/>
                        </a:spcAft>
                      </a:pPr>
                      <a:r>
                        <a:rPr lang="en-US" sz="2000">
                          <a:effectLst/>
                        </a:rPr>
                        <a:t>target</a:t>
                      </a:r>
                      <a:endParaRPr lang="zh-CN" sz="20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lnSpc>
                          <a:spcPts val="1400"/>
                        </a:lnSpc>
                        <a:spcAft>
                          <a:spcPts val="0"/>
                        </a:spcAft>
                      </a:pPr>
                      <a:r>
                        <a:rPr lang="en-US" sz="2000">
                          <a:effectLst/>
                        </a:rPr>
                        <a:t>.target</a:t>
                      </a:r>
                      <a:endParaRPr lang="zh-CN" sz="20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lnSpc>
                          <a:spcPts val="1400"/>
                        </a:lnSpc>
                        <a:spcAft>
                          <a:spcPts val="0"/>
                        </a:spcAft>
                      </a:pPr>
                      <a:r>
                        <a:rPr lang="zh-CN" sz="2000" dirty="0">
                          <a:effectLst/>
                        </a:rPr>
                        <a:t>描述一组</a:t>
                      </a:r>
                      <a:r>
                        <a:rPr lang="en-US" sz="2000" dirty="0" err="1">
                          <a:effectLst/>
                        </a:rPr>
                        <a:t>systemd</a:t>
                      </a:r>
                      <a:r>
                        <a:rPr lang="zh-CN" sz="2000" dirty="0">
                          <a:effectLst/>
                        </a:rPr>
                        <a:t>的单元</a:t>
                      </a:r>
                      <a:endParaRPr lang="zh-CN" sz="2000" dirty="0">
                        <a:effectLst/>
                        <a:latin typeface="Times New Roman" panose="02020603050405020304" pitchFamily="18" charset="0"/>
                        <a:ea typeface="宋体" panose="02010600030101010101" pitchFamily="2" charset="-122"/>
                      </a:endParaRPr>
                    </a:p>
                  </a:txBody>
                  <a:tcPr marL="68580" marR="68580" marT="0" marB="0" anchor="ctr"/>
                </a:tc>
              </a:tr>
            </a:tbl>
          </a:graphicData>
        </a:graphic>
      </p:graphicFrame>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48</a:t>
            </a:fld>
            <a:endParaRPr lang="en-US" altLang="zh-CN" dirty="0"/>
          </a:p>
        </p:txBody>
      </p:sp>
    </p:spTree>
    <p:extLst>
      <p:ext uri="{BB962C8B-B14F-4D97-AF65-F5344CB8AC3E}">
        <p14:creationId xmlns:p14="http://schemas.microsoft.com/office/powerpoint/2010/main" xmlns="" val="307232955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Systemd</a:t>
            </a:r>
            <a:r>
              <a:rPr lang="zh-CN" altLang="zh-CN" dirty="0"/>
              <a:t>的激活机制</a:t>
            </a:r>
            <a:endParaRPr lang="zh-CN" altLang="en-US" dirty="0"/>
          </a:p>
        </p:txBody>
      </p:sp>
      <p:sp>
        <p:nvSpPr>
          <p:cNvPr id="3" name="内容占位符 2"/>
          <p:cNvSpPr>
            <a:spLocks noGrp="1"/>
          </p:cNvSpPr>
          <p:nvPr>
            <p:ph idx="1"/>
          </p:nvPr>
        </p:nvSpPr>
        <p:spPr/>
        <p:txBody>
          <a:bodyPr/>
          <a:lstStyle/>
          <a:p>
            <a:r>
              <a:rPr lang="zh-CN" altLang="en-US" dirty="0"/>
              <a:t>基于</a:t>
            </a:r>
            <a:r>
              <a:rPr lang="en-US" altLang="zh-CN" dirty="0"/>
              <a:t>Socket</a:t>
            </a:r>
            <a:r>
              <a:rPr lang="zh-CN" altLang="en-US" dirty="0"/>
              <a:t>激活</a:t>
            </a:r>
          </a:p>
          <a:p>
            <a:r>
              <a:rPr lang="zh-CN" altLang="en-US" dirty="0"/>
              <a:t>基于</a:t>
            </a:r>
            <a:r>
              <a:rPr lang="en-US" altLang="zh-CN" dirty="0"/>
              <a:t>D-Bus</a:t>
            </a:r>
            <a:r>
              <a:rPr lang="zh-CN" altLang="en-US" dirty="0"/>
              <a:t>激活</a:t>
            </a:r>
          </a:p>
          <a:p>
            <a:r>
              <a:rPr lang="zh-CN" altLang="en-US" dirty="0"/>
              <a:t>基于</a:t>
            </a:r>
            <a:r>
              <a:rPr lang="en-US" altLang="zh-CN" dirty="0"/>
              <a:t>Device</a:t>
            </a:r>
            <a:r>
              <a:rPr lang="zh-CN" altLang="en-US" dirty="0"/>
              <a:t>激活</a:t>
            </a:r>
          </a:p>
          <a:p>
            <a:r>
              <a:rPr lang="zh-CN" altLang="en-US" dirty="0"/>
              <a:t>基于</a:t>
            </a:r>
            <a:r>
              <a:rPr lang="en-US" altLang="zh-CN" dirty="0"/>
              <a:t>Path</a:t>
            </a:r>
            <a:r>
              <a:rPr lang="zh-CN" altLang="en-US" dirty="0"/>
              <a:t>激活</a:t>
            </a:r>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49</a:t>
            </a:fld>
            <a:endParaRPr lang="en-US" altLang="zh-CN" dirty="0"/>
          </a:p>
        </p:txBody>
      </p:sp>
    </p:spTree>
    <p:extLst>
      <p:ext uri="{BB962C8B-B14F-4D97-AF65-F5344CB8AC3E}">
        <p14:creationId xmlns:p14="http://schemas.microsoft.com/office/powerpoint/2010/main" xmlns="" val="77177509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系统性能监视对象</a:t>
            </a:r>
            <a:endParaRPr lang="zh-CN" altLang="en-US" dirty="0"/>
          </a:p>
        </p:txBody>
      </p:sp>
      <p:sp>
        <p:nvSpPr>
          <p:cNvPr id="3" name="内容占位符 2"/>
          <p:cNvSpPr>
            <a:spLocks noGrp="1"/>
          </p:cNvSpPr>
          <p:nvPr>
            <p:ph idx="1"/>
          </p:nvPr>
        </p:nvSpPr>
        <p:spPr/>
        <p:txBody>
          <a:bodyPr/>
          <a:lstStyle/>
          <a:p>
            <a:r>
              <a:rPr lang="zh-CN" altLang="en-US" dirty="0" smtClean="0"/>
              <a:t>容易形成性能瓶颈的监视对象</a:t>
            </a:r>
            <a:endParaRPr lang="en-US" altLang="zh-CN" dirty="0" smtClean="0"/>
          </a:p>
          <a:p>
            <a:pPr lvl="1"/>
            <a:r>
              <a:rPr lang="en-US" altLang="zh-CN" dirty="0" smtClean="0"/>
              <a:t>CPU</a:t>
            </a:r>
            <a:r>
              <a:rPr lang="zh-CN" altLang="en-US" dirty="0" smtClean="0"/>
              <a:t>性能</a:t>
            </a:r>
            <a:endParaRPr lang="en-US" altLang="zh-CN" dirty="0" smtClean="0"/>
          </a:p>
          <a:p>
            <a:pPr lvl="1"/>
            <a:r>
              <a:rPr lang="zh-CN" altLang="en-US" dirty="0" smtClean="0"/>
              <a:t>内存性能</a:t>
            </a:r>
            <a:endParaRPr lang="en-US" altLang="zh-CN" dirty="0" smtClean="0"/>
          </a:p>
          <a:p>
            <a:pPr lvl="1"/>
            <a:r>
              <a:rPr lang="zh-CN" altLang="en-US" dirty="0" smtClean="0"/>
              <a:t>磁盘</a:t>
            </a:r>
            <a:r>
              <a:rPr lang="en-US" altLang="zh-CN" dirty="0" smtClean="0"/>
              <a:t>I/O</a:t>
            </a:r>
            <a:r>
              <a:rPr lang="zh-CN" altLang="en-US" dirty="0" smtClean="0"/>
              <a:t>性能</a:t>
            </a:r>
            <a:endParaRPr lang="en-US" altLang="zh-CN" dirty="0" smtClean="0"/>
          </a:p>
          <a:p>
            <a:pPr lvl="1"/>
            <a:r>
              <a:rPr lang="zh-CN" altLang="en-US" dirty="0" smtClean="0"/>
              <a:t>网络</a:t>
            </a:r>
            <a:r>
              <a:rPr lang="en-US" altLang="zh-CN" dirty="0" smtClean="0"/>
              <a:t>I/O</a:t>
            </a:r>
            <a:r>
              <a:rPr lang="zh-CN" altLang="en-US" dirty="0" smtClean="0"/>
              <a:t>带宽</a:t>
            </a:r>
          </a:p>
          <a:p>
            <a:pPr lvl="1"/>
            <a:endParaRPr lang="zh-CN" altLang="en-US" dirty="0" smtClean="0"/>
          </a:p>
          <a:p>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5</a:t>
            </a:fld>
            <a:endParaRPr lang="en-US" altLang="zh-CN" dirty="0"/>
          </a:p>
        </p:txBody>
      </p:sp>
    </p:spTree>
    <p:extLst>
      <p:ext uri="{BB962C8B-B14F-4D97-AF65-F5344CB8AC3E}">
        <p14:creationId xmlns:p14="http://schemas.microsoft.com/office/powerpoint/2010/main" xmlns="" val="302791590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Systemd</a:t>
            </a:r>
            <a:r>
              <a:rPr lang="zh-CN" altLang="zh-CN" dirty="0"/>
              <a:t>单元配置文件</a:t>
            </a:r>
            <a:endParaRPr lang="zh-CN" altLang="en-US" dirty="0"/>
          </a:p>
        </p:txBody>
      </p:sp>
      <p:graphicFrame>
        <p:nvGraphicFramePr>
          <p:cNvPr id="7" name="内容占位符 6"/>
          <p:cNvGraphicFramePr>
            <a:graphicFrameLocks noGrp="1"/>
          </p:cNvGraphicFramePr>
          <p:nvPr>
            <p:ph idx="1"/>
            <p:extLst>
              <p:ext uri="{D42A27DB-BD31-4B8C-83A1-F6EECF244321}">
                <p14:modId xmlns:p14="http://schemas.microsoft.com/office/powerpoint/2010/main" xmlns="" val="477344762"/>
              </p:ext>
            </p:extLst>
          </p:nvPr>
        </p:nvGraphicFramePr>
        <p:xfrm>
          <a:off x="179512" y="2204863"/>
          <a:ext cx="8507288" cy="3312368"/>
        </p:xfrm>
        <a:graphic>
          <a:graphicData uri="http://schemas.openxmlformats.org/drawingml/2006/table">
            <a:tbl>
              <a:tblPr>
                <a:tableStyleId>{5C22544A-7EE6-4342-B048-85BDC9FD1C3A}</a:tableStyleId>
              </a:tblPr>
              <a:tblGrid>
                <a:gridCol w="2983074"/>
                <a:gridCol w="4433750"/>
                <a:gridCol w="1090464"/>
              </a:tblGrid>
              <a:tr h="817148">
                <a:tc>
                  <a:txBody>
                    <a:bodyPr/>
                    <a:lstStyle/>
                    <a:p>
                      <a:pPr algn="ctr">
                        <a:lnSpc>
                          <a:spcPts val="1400"/>
                        </a:lnSpc>
                        <a:spcAft>
                          <a:spcPts val="0"/>
                        </a:spcAft>
                      </a:pPr>
                      <a:r>
                        <a:rPr lang="zh-CN" sz="2000" dirty="0">
                          <a:effectLst/>
                        </a:rPr>
                        <a:t>目录</a:t>
                      </a:r>
                      <a:endParaRPr lang="zh-CN" sz="20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lnSpc>
                          <a:spcPts val="1400"/>
                        </a:lnSpc>
                        <a:spcAft>
                          <a:spcPts val="0"/>
                        </a:spcAft>
                      </a:pPr>
                      <a:r>
                        <a:rPr lang="zh-CN" sz="2000">
                          <a:effectLst/>
                        </a:rPr>
                        <a:t>描述</a:t>
                      </a:r>
                      <a:endParaRPr lang="zh-CN" sz="20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lnSpc>
                          <a:spcPts val="1400"/>
                        </a:lnSpc>
                        <a:spcAft>
                          <a:spcPts val="0"/>
                        </a:spcAft>
                      </a:pPr>
                      <a:r>
                        <a:rPr lang="zh-CN" sz="2000" dirty="0" smtClean="0">
                          <a:effectLst/>
                        </a:rPr>
                        <a:t>优先级</a:t>
                      </a:r>
                      <a:endParaRPr lang="zh-CN" sz="2000" dirty="0">
                        <a:effectLst/>
                        <a:latin typeface="Times New Roman" panose="02020603050405020304" pitchFamily="18" charset="0"/>
                        <a:ea typeface="宋体" panose="02010600030101010101" pitchFamily="2" charset="-122"/>
                      </a:endParaRPr>
                    </a:p>
                  </a:txBody>
                  <a:tcPr marL="68580" marR="68580" marT="0" marB="0" anchor="ctr"/>
                </a:tc>
              </a:tr>
              <a:tr h="817148">
                <a:tc>
                  <a:txBody>
                    <a:bodyPr/>
                    <a:lstStyle/>
                    <a:p>
                      <a:pPr indent="47625" algn="just">
                        <a:lnSpc>
                          <a:spcPts val="1400"/>
                        </a:lnSpc>
                        <a:spcAft>
                          <a:spcPts val="0"/>
                        </a:spcAft>
                      </a:pPr>
                      <a:r>
                        <a:rPr lang="en-US" sz="2000">
                          <a:effectLst/>
                        </a:rPr>
                        <a:t>/usr/lib/systemd/system/</a:t>
                      </a:r>
                      <a:endParaRPr lang="zh-CN" sz="20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lnSpc>
                          <a:spcPts val="1400"/>
                        </a:lnSpc>
                        <a:spcAft>
                          <a:spcPts val="0"/>
                        </a:spcAft>
                      </a:pPr>
                      <a:r>
                        <a:rPr lang="zh-CN" sz="2000">
                          <a:effectLst/>
                        </a:rPr>
                        <a:t>由安装的</a:t>
                      </a:r>
                      <a:r>
                        <a:rPr lang="en-US" sz="2000">
                          <a:effectLst/>
                        </a:rPr>
                        <a:t>RPM</a:t>
                      </a:r>
                      <a:r>
                        <a:rPr lang="zh-CN" sz="2000">
                          <a:effectLst/>
                        </a:rPr>
                        <a:t>包发布的</a:t>
                      </a:r>
                      <a:r>
                        <a:rPr lang="en-US" sz="2000">
                          <a:effectLst/>
                        </a:rPr>
                        <a:t>Systemd</a:t>
                      </a:r>
                      <a:r>
                        <a:rPr lang="zh-CN" sz="2000">
                          <a:effectLst/>
                        </a:rPr>
                        <a:t>单元</a:t>
                      </a:r>
                      <a:endParaRPr lang="zh-CN" sz="20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lnSpc>
                          <a:spcPts val="1400"/>
                        </a:lnSpc>
                        <a:spcAft>
                          <a:spcPts val="0"/>
                        </a:spcAft>
                      </a:pPr>
                      <a:r>
                        <a:rPr lang="zh-CN" sz="2000">
                          <a:effectLst/>
                        </a:rPr>
                        <a:t>最低</a:t>
                      </a:r>
                      <a:endParaRPr lang="zh-CN" sz="2000">
                        <a:effectLst/>
                        <a:latin typeface="Times New Roman" panose="02020603050405020304" pitchFamily="18" charset="0"/>
                        <a:ea typeface="宋体" panose="02010600030101010101" pitchFamily="2" charset="-122"/>
                      </a:endParaRPr>
                    </a:p>
                  </a:txBody>
                  <a:tcPr marL="68580" marR="68580" marT="0" marB="0" anchor="ctr"/>
                </a:tc>
              </a:tr>
              <a:tr h="817148">
                <a:tc>
                  <a:txBody>
                    <a:bodyPr/>
                    <a:lstStyle/>
                    <a:p>
                      <a:pPr indent="47625" algn="just">
                        <a:lnSpc>
                          <a:spcPts val="1400"/>
                        </a:lnSpc>
                        <a:spcAft>
                          <a:spcPts val="0"/>
                        </a:spcAft>
                      </a:pPr>
                      <a:r>
                        <a:rPr lang="en-US" sz="2000">
                          <a:effectLst/>
                        </a:rPr>
                        <a:t>/run/systemd/system/</a:t>
                      </a:r>
                      <a:endParaRPr lang="zh-CN" sz="20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lnSpc>
                          <a:spcPts val="1400"/>
                        </a:lnSpc>
                        <a:spcAft>
                          <a:spcPts val="0"/>
                        </a:spcAft>
                      </a:pPr>
                      <a:r>
                        <a:rPr lang="zh-CN" sz="2000" dirty="0">
                          <a:effectLst/>
                        </a:rPr>
                        <a:t>在运行时创建的</a:t>
                      </a:r>
                      <a:r>
                        <a:rPr lang="en-US" sz="2000" dirty="0" err="1">
                          <a:effectLst/>
                        </a:rPr>
                        <a:t>Systemd</a:t>
                      </a:r>
                      <a:r>
                        <a:rPr lang="en-US" sz="2000" dirty="0">
                          <a:effectLst/>
                        </a:rPr>
                        <a:t> </a:t>
                      </a:r>
                      <a:r>
                        <a:rPr lang="zh-CN" sz="2000" dirty="0" smtClean="0">
                          <a:effectLst/>
                        </a:rPr>
                        <a:t>单元</a:t>
                      </a:r>
                      <a:endParaRPr lang="zh-CN" sz="20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lnSpc>
                          <a:spcPts val="1400"/>
                        </a:lnSpc>
                        <a:spcAft>
                          <a:spcPts val="0"/>
                        </a:spcAft>
                      </a:pPr>
                      <a:r>
                        <a:rPr lang="zh-CN" sz="2000">
                          <a:effectLst/>
                        </a:rPr>
                        <a:t>高</a:t>
                      </a:r>
                      <a:endParaRPr lang="zh-CN" sz="2000">
                        <a:effectLst/>
                        <a:latin typeface="Times New Roman" panose="02020603050405020304" pitchFamily="18" charset="0"/>
                        <a:ea typeface="宋体" panose="02010600030101010101" pitchFamily="2" charset="-122"/>
                      </a:endParaRPr>
                    </a:p>
                  </a:txBody>
                  <a:tcPr marL="68580" marR="68580" marT="0" marB="0" anchor="ctr"/>
                </a:tc>
              </a:tr>
              <a:tr h="860924">
                <a:tc>
                  <a:txBody>
                    <a:bodyPr/>
                    <a:lstStyle/>
                    <a:p>
                      <a:pPr indent="47625" algn="just">
                        <a:lnSpc>
                          <a:spcPts val="1400"/>
                        </a:lnSpc>
                        <a:spcAft>
                          <a:spcPts val="0"/>
                        </a:spcAft>
                      </a:pPr>
                      <a:r>
                        <a:rPr lang="en-US" sz="2000">
                          <a:effectLst/>
                        </a:rPr>
                        <a:t>/etc/systemd/system/</a:t>
                      </a:r>
                      <a:endParaRPr lang="zh-CN" sz="20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lnSpc>
                          <a:spcPts val="1400"/>
                        </a:lnSpc>
                        <a:spcAft>
                          <a:spcPts val="0"/>
                        </a:spcAft>
                      </a:pPr>
                      <a:r>
                        <a:rPr lang="zh-CN" sz="2000" dirty="0">
                          <a:effectLst/>
                        </a:rPr>
                        <a:t>由管理员创建和管理的</a:t>
                      </a:r>
                      <a:r>
                        <a:rPr lang="en-US" sz="2000" dirty="0" err="1">
                          <a:effectLst/>
                        </a:rPr>
                        <a:t>Systemd</a:t>
                      </a:r>
                      <a:r>
                        <a:rPr lang="zh-CN" sz="2000" dirty="0" smtClean="0">
                          <a:effectLst/>
                        </a:rPr>
                        <a:t>单元</a:t>
                      </a:r>
                      <a:endParaRPr lang="zh-CN" sz="20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lnSpc>
                          <a:spcPts val="1400"/>
                        </a:lnSpc>
                        <a:spcAft>
                          <a:spcPts val="0"/>
                        </a:spcAft>
                      </a:pPr>
                      <a:r>
                        <a:rPr lang="zh-CN" sz="2000" dirty="0">
                          <a:effectLst/>
                        </a:rPr>
                        <a:t>最高</a:t>
                      </a:r>
                      <a:endParaRPr lang="zh-CN" sz="2000" dirty="0">
                        <a:effectLst/>
                        <a:latin typeface="Times New Roman" panose="02020603050405020304" pitchFamily="18" charset="0"/>
                        <a:ea typeface="宋体" panose="02010600030101010101" pitchFamily="2" charset="-122"/>
                      </a:endParaRPr>
                    </a:p>
                  </a:txBody>
                  <a:tcPr marL="68580" marR="68580" marT="0" marB="0" anchor="ctr"/>
                </a:tc>
              </a:tr>
            </a:tbl>
          </a:graphicData>
        </a:graphic>
      </p:graphicFrame>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50</a:t>
            </a:fld>
            <a:endParaRPr lang="en-US" altLang="zh-CN" dirty="0"/>
          </a:p>
        </p:txBody>
      </p:sp>
    </p:spTree>
    <p:extLst>
      <p:ext uri="{BB962C8B-B14F-4D97-AF65-F5344CB8AC3E}">
        <p14:creationId xmlns:p14="http://schemas.microsoft.com/office/powerpoint/2010/main" xmlns="" val="353155876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Systemd</a:t>
            </a:r>
            <a:r>
              <a:rPr lang="zh-CN" altLang="en-US" dirty="0" smtClean="0"/>
              <a:t>单元的依赖关系</a:t>
            </a:r>
            <a:endParaRPr lang="zh-CN" altLang="en-US" dirty="0"/>
          </a:p>
        </p:txBody>
      </p:sp>
      <p:sp>
        <p:nvSpPr>
          <p:cNvPr id="3" name="内容占位符 2"/>
          <p:cNvSpPr>
            <a:spLocks noGrp="1"/>
          </p:cNvSpPr>
          <p:nvPr>
            <p:ph idx="1"/>
          </p:nvPr>
        </p:nvSpPr>
        <p:spPr/>
        <p:txBody>
          <a:bodyPr/>
          <a:lstStyle/>
          <a:p>
            <a:pPr lvl="0"/>
            <a:r>
              <a:rPr lang="zh-CN" altLang="zh-CN" dirty="0"/>
              <a:t>需求依赖（</a:t>
            </a:r>
            <a:r>
              <a:rPr lang="en-US" altLang="zh-CN" dirty="0"/>
              <a:t>Requirement dependence</a:t>
            </a:r>
            <a:r>
              <a:rPr lang="zh-CN" altLang="zh-CN" dirty="0" smtClean="0"/>
              <a:t>）</a:t>
            </a:r>
            <a:endParaRPr lang="en-US" altLang="zh-CN" dirty="0" smtClean="0"/>
          </a:p>
          <a:p>
            <a:pPr lvl="1"/>
            <a:r>
              <a:rPr lang="zh-CN" altLang="zh-CN" dirty="0" smtClean="0"/>
              <a:t>使用</a:t>
            </a:r>
            <a:r>
              <a:rPr lang="en-US" altLang="zh-CN" dirty="0"/>
              <a:t>Requires</a:t>
            </a:r>
            <a:r>
              <a:rPr lang="zh-CN" altLang="zh-CN" dirty="0"/>
              <a:t>或</a:t>
            </a:r>
            <a:r>
              <a:rPr lang="en-US" altLang="zh-CN" dirty="0"/>
              <a:t>Wants</a:t>
            </a:r>
            <a:r>
              <a:rPr lang="zh-CN" altLang="zh-CN" dirty="0"/>
              <a:t>配置语句来描述</a:t>
            </a:r>
          </a:p>
          <a:p>
            <a:pPr lvl="0"/>
            <a:r>
              <a:rPr lang="zh-CN" altLang="zh-CN" dirty="0"/>
              <a:t>顺序依赖（</a:t>
            </a:r>
            <a:r>
              <a:rPr lang="en-US" altLang="zh-CN" dirty="0"/>
              <a:t>Ordering dependence</a:t>
            </a:r>
            <a:r>
              <a:rPr lang="zh-CN" altLang="zh-CN" dirty="0" smtClean="0"/>
              <a:t>）</a:t>
            </a:r>
            <a:endParaRPr lang="en-US" altLang="zh-CN" dirty="0" smtClean="0"/>
          </a:p>
          <a:p>
            <a:pPr lvl="1"/>
            <a:r>
              <a:rPr lang="zh-CN" altLang="zh-CN" dirty="0" smtClean="0"/>
              <a:t>使用</a:t>
            </a:r>
            <a:r>
              <a:rPr lang="en-US" altLang="zh-CN" dirty="0"/>
              <a:t>After</a:t>
            </a:r>
            <a:r>
              <a:rPr lang="zh-CN" altLang="zh-CN" dirty="0"/>
              <a:t>或</a:t>
            </a:r>
            <a:r>
              <a:rPr lang="en-US" altLang="zh-CN" dirty="0"/>
              <a:t>Before</a:t>
            </a:r>
            <a:r>
              <a:rPr lang="zh-CN" altLang="zh-CN" dirty="0"/>
              <a:t>配置语句来描述</a:t>
            </a:r>
          </a:p>
          <a:p>
            <a:r>
              <a:rPr lang="zh-CN" altLang="zh-CN" dirty="0"/>
              <a:t>冲突依赖（</a:t>
            </a:r>
            <a:r>
              <a:rPr lang="en-US" altLang="zh-CN" dirty="0"/>
              <a:t>Conflict dependence</a:t>
            </a:r>
            <a:r>
              <a:rPr lang="zh-CN" altLang="zh-CN" dirty="0" smtClean="0"/>
              <a:t>）</a:t>
            </a:r>
            <a:endParaRPr lang="en-US" altLang="zh-CN" dirty="0" smtClean="0"/>
          </a:p>
          <a:p>
            <a:pPr lvl="1"/>
            <a:r>
              <a:rPr lang="zh-CN" altLang="zh-CN" dirty="0" smtClean="0"/>
              <a:t>使用</a:t>
            </a:r>
            <a:r>
              <a:rPr lang="en-US" altLang="zh-CN" dirty="0"/>
              <a:t>Conflicts</a:t>
            </a:r>
            <a:r>
              <a:rPr lang="zh-CN" altLang="zh-CN" dirty="0"/>
              <a:t>配置语句来描述</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51</a:t>
            </a:fld>
            <a:endParaRPr lang="en-US" altLang="zh-CN" dirty="0"/>
          </a:p>
        </p:txBody>
      </p:sp>
    </p:spTree>
    <p:extLst>
      <p:ext uri="{BB962C8B-B14F-4D97-AF65-F5344CB8AC3E}">
        <p14:creationId xmlns:p14="http://schemas.microsoft.com/office/powerpoint/2010/main" xmlns="" val="291585004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显示单元依赖关系</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52</a:t>
            </a:fld>
            <a:endParaRPr lang="en-US" altLang="zh-CN" dirty="0"/>
          </a:p>
        </p:txBody>
      </p:sp>
      <p:sp>
        <p:nvSpPr>
          <p:cNvPr id="7" name="文本框 6"/>
          <p:cNvSpPr txBox="1"/>
          <p:nvPr/>
        </p:nvSpPr>
        <p:spPr>
          <a:xfrm>
            <a:off x="395536" y="1700808"/>
            <a:ext cx="8291264" cy="2677656"/>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altLang="zh-CN" sz="2400" dirty="0" err="1"/>
              <a:t>systemctl</a:t>
            </a:r>
            <a:r>
              <a:rPr lang="en-US" altLang="zh-CN" sz="2400" dirty="0"/>
              <a:t> show --property "Requires" </a:t>
            </a:r>
            <a:r>
              <a:rPr lang="en-US" altLang="zh-CN" sz="2400" dirty="0" err="1"/>
              <a:t>boot.mount</a:t>
            </a:r>
            <a:endParaRPr lang="en-US" altLang="zh-CN" sz="2400" dirty="0"/>
          </a:p>
          <a:p>
            <a:r>
              <a:rPr lang="en-US" altLang="zh-CN" sz="2400" dirty="0" err="1"/>
              <a:t>systemctl</a:t>
            </a:r>
            <a:r>
              <a:rPr lang="en-US" altLang="zh-CN" sz="2400" dirty="0"/>
              <a:t> show --property "Wants"    </a:t>
            </a:r>
            <a:r>
              <a:rPr lang="en-US" altLang="zh-CN" sz="2400" dirty="0" err="1"/>
              <a:t>boot.mount</a:t>
            </a:r>
            <a:endParaRPr lang="en-US" altLang="zh-CN" sz="2400" dirty="0"/>
          </a:p>
          <a:p>
            <a:endParaRPr lang="en-US" altLang="zh-CN" sz="2400" dirty="0"/>
          </a:p>
          <a:p>
            <a:r>
              <a:rPr lang="en-US" altLang="zh-CN" sz="2400" dirty="0" err="1"/>
              <a:t>systemctl</a:t>
            </a:r>
            <a:r>
              <a:rPr lang="en-US" altLang="zh-CN" sz="2400" dirty="0"/>
              <a:t> show --property "Before"   </a:t>
            </a:r>
            <a:r>
              <a:rPr lang="en-US" altLang="zh-CN" sz="2400" dirty="0" err="1"/>
              <a:t>crond.service</a:t>
            </a:r>
            <a:endParaRPr lang="en-US" altLang="zh-CN" sz="2400" dirty="0"/>
          </a:p>
          <a:p>
            <a:r>
              <a:rPr lang="en-US" altLang="zh-CN" sz="2400" dirty="0" err="1"/>
              <a:t>systemctl</a:t>
            </a:r>
            <a:r>
              <a:rPr lang="en-US" altLang="zh-CN" sz="2400" dirty="0"/>
              <a:t> show --property "After"    </a:t>
            </a:r>
            <a:r>
              <a:rPr lang="en-US" altLang="zh-CN" sz="2400" dirty="0" err="1"/>
              <a:t>crond.service</a:t>
            </a:r>
            <a:endParaRPr lang="en-US" altLang="zh-CN" sz="2400" dirty="0"/>
          </a:p>
          <a:p>
            <a:endParaRPr lang="en-US" altLang="zh-CN" sz="2400" dirty="0"/>
          </a:p>
          <a:p>
            <a:r>
              <a:rPr lang="en-US" altLang="zh-CN" sz="2400" dirty="0" err="1"/>
              <a:t>systemctl</a:t>
            </a:r>
            <a:r>
              <a:rPr lang="en-US" altLang="zh-CN" sz="2400" dirty="0"/>
              <a:t> show --property "Conflicts" </a:t>
            </a:r>
            <a:r>
              <a:rPr lang="en-US" altLang="zh-CN" sz="2400" dirty="0" err="1"/>
              <a:t>postfix.service</a:t>
            </a:r>
            <a:endParaRPr lang="zh-CN" altLang="en-US" sz="2400" dirty="0"/>
          </a:p>
        </p:txBody>
      </p:sp>
    </p:spTree>
    <p:extLst>
      <p:ext uri="{BB962C8B-B14F-4D97-AF65-F5344CB8AC3E}">
        <p14:creationId xmlns:p14="http://schemas.microsoft.com/office/powerpoint/2010/main" xmlns="" val="2549530133"/>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Systemd</a:t>
            </a:r>
            <a:r>
              <a:rPr lang="zh-CN" altLang="zh-CN" dirty="0" smtClean="0"/>
              <a:t>单元配置文件</a:t>
            </a:r>
            <a:r>
              <a:rPr lang="zh-CN" altLang="zh-CN" dirty="0"/>
              <a:t>语法</a:t>
            </a:r>
            <a:endParaRPr lang="zh-CN" altLang="en-US" dirty="0"/>
          </a:p>
        </p:txBody>
      </p:sp>
      <p:sp>
        <p:nvSpPr>
          <p:cNvPr id="3" name="内容占位符 2"/>
          <p:cNvSpPr>
            <a:spLocks noGrp="1"/>
          </p:cNvSpPr>
          <p:nvPr>
            <p:ph idx="1"/>
          </p:nvPr>
        </p:nvSpPr>
        <p:spPr/>
        <p:txBody>
          <a:bodyPr/>
          <a:lstStyle/>
          <a:p>
            <a:r>
              <a:rPr lang="zh-CN" altLang="zh-CN" dirty="0"/>
              <a:t>使用描述性</a:t>
            </a:r>
            <a:r>
              <a:rPr lang="zh-CN" altLang="zh-CN" dirty="0" smtClean="0"/>
              <a:t>语言</a:t>
            </a:r>
            <a:endParaRPr lang="en-US" altLang="zh-CN" dirty="0" smtClean="0"/>
          </a:p>
          <a:p>
            <a:r>
              <a:rPr lang="zh-CN" altLang="zh-CN" dirty="0"/>
              <a:t>通常</a:t>
            </a:r>
            <a:r>
              <a:rPr lang="zh-CN" altLang="zh-CN" dirty="0" smtClean="0"/>
              <a:t>包括三</a:t>
            </a:r>
            <a:r>
              <a:rPr lang="zh-CN" altLang="zh-CN" dirty="0"/>
              <a:t>节内容</a:t>
            </a:r>
            <a:r>
              <a:rPr lang="zh-CN" altLang="zh-CN" dirty="0" smtClean="0"/>
              <a:t>：</a:t>
            </a:r>
            <a:endParaRPr lang="en-US" altLang="zh-CN" dirty="0" smtClean="0"/>
          </a:p>
          <a:p>
            <a:pPr lvl="1"/>
            <a:r>
              <a:rPr lang="zh-CN" altLang="zh-CN" sz="2800" dirty="0"/>
              <a:t>用于描述本单元的相关信息的</a:t>
            </a:r>
            <a:r>
              <a:rPr lang="en-US" altLang="zh-CN" sz="2800" dirty="0"/>
              <a:t>[Unit]</a:t>
            </a:r>
            <a:endParaRPr lang="zh-CN" altLang="zh-CN" sz="2800" dirty="0"/>
          </a:p>
          <a:p>
            <a:pPr lvl="1"/>
            <a:r>
              <a:rPr lang="zh-CN" altLang="zh-CN" sz="2800" dirty="0"/>
              <a:t>用于描述本单元的</a:t>
            </a:r>
            <a:r>
              <a:rPr lang="en-US" altLang="zh-CN" sz="2800" dirty="0"/>
              <a:t>[Install]</a:t>
            </a:r>
            <a:endParaRPr lang="zh-CN" altLang="zh-CN" sz="2800" dirty="0"/>
          </a:p>
          <a:p>
            <a:pPr lvl="1"/>
            <a:r>
              <a:rPr lang="zh-CN" altLang="zh-CN" sz="2800" dirty="0"/>
              <a:t>用于描述特定单元类型信息的</a:t>
            </a:r>
            <a:r>
              <a:rPr lang="en-US" altLang="zh-CN" sz="2800" dirty="0"/>
              <a:t>[Service]</a:t>
            </a:r>
            <a:r>
              <a:rPr lang="zh-CN" altLang="zh-CN" sz="2800" dirty="0"/>
              <a:t>、</a:t>
            </a:r>
            <a:r>
              <a:rPr lang="en-US" altLang="zh-CN" sz="2800" dirty="0"/>
              <a:t>[Socket]</a:t>
            </a:r>
            <a:r>
              <a:rPr lang="zh-CN" altLang="zh-CN" sz="2800" dirty="0"/>
              <a:t>、</a:t>
            </a:r>
            <a:r>
              <a:rPr lang="en-US" altLang="zh-CN" sz="2800" dirty="0"/>
              <a:t>[Mount]</a:t>
            </a:r>
            <a:r>
              <a:rPr lang="zh-CN" altLang="zh-CN" sz="2800" dirty="0"/>
              <a:t>、</a:t>
            </a:r>
            <a:r>
              <a:rPr lang="en-US" altLang="zh-CN" sz="2800" dirty="0"/>
              <a:t>[</a:t>
            </a:r>
            <a:r>
              <a:rPr lang="en-US" altLang="zh-CN" sz="2800" dirty="0" err="1"/>
              <a:t>Automount</a:t>
            </a:r>
            <a:r>
              <a:rPr lang="en-US" altLang="zh-CN" sz="2800" dirty="0"/>
              <a:t>]</a:t>
            </a:r>
            <a:r>
              <a:rPr lang="zh-CN" altLang="zh-CN" sz="2800" dirty="0"/>
              <a:t>、</a:t>
            </a:r>
            <a:r>
              <a:rPr lang="en-US" altLang="zh-CN" sz="2800" dirty="0"/>
              <a:t>[Swap]</a:t>
            </a:r>
            <a:r>
              <a:rPr lang="zh-CN" altLang="zh-CN" sz="2800" dirty="0"/>
              <a:t>、</a:t>
            </a:r>
            <a:r>
              <a:rPr lang="en-US" altLang="zh-CN" sz="2800" dirty="0"/>
              <a:t>[Path]</a:t>
            </a:r>
            <a:r>
              <a:rPr lang="zh-CN" altLang="zh-CN" sz="2800" dirty="0"/>
              <a:t>、</a:t>
            </a:r>
            <a:r>
              <a:rPr lang="en-US" altLang="zh-CN" sz="2800" dirty="0"/>
              <a:t>[Timer]</a:t>
            </a:r>
            <a:r>
              <a:rPr lang="zh-CN" altLang="zh-CN" sz="2800" dirty="0"/>
              <a:t>、</a:t>
            </a:r>
            <a:r>
              <a:rPr lang="en-US" altLang="zh-CN" sz="2800" dirty="0"/>
              <a:t>[Slice]</a:t>
            </a:r>
            <a:r>
              <a:rPr lang="zh-CN" altLang="zh-CN" sz="2800" dirty="0"/>
              <a:t>。</a:t>
            </a:r>
          </a:p>
          <a:p>
            <a:pPr lvl="1"/>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53</a:t>
            </a:fld>
            <a:endParaRPr lang="en-US" altLang="zh-CN" dirty="0"/>
          </a:p>
        </p:txBody>
      </p:sp>
    </p:spTree>
    <p:extLst>
      <p:ext uri="{BB962C8B-B14F-4D97-AF65-F5344CB8AC3E}">
        <p14:creationId xmlns:p14="http://schemas.microsoft.com/office/powerpoint/2010/main" xmlns="" val="3421340507"/>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Systemd</a:t>
            </a:r>
            <a:r>
              <a:rPr lang="zh-CN" altLang="zh-CN" dirty="0"/>
              <a:t>单元</a:t>
            </a:r>
            <a:r>
              <a:rPr lang="zh-CN" altLang="zh-CN" dirty="0" smtClean="0"/>
              <a:t>配置文件</a:t>
            </a:r>
            <a:r>
              <a:rPr lang="zh-CN" altLang="en-US" dirty="0" smtClean="0"/>
              <a:t>举例</a:t>
            </a:r>
            <a:r>
              <a:rPr lang="en-US" altLang="zh-CN" dirty="0" smtClean="0"/>
              <a:t>1</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54</a:t>
            </a:fld>
            <a:endParaRPr lang="en-US" altLang="zh-CN" dirty="0"/>
          </a:p>
        </p:txBody>
      </p:sp>
      <p:sp>
        <p:nvSpPr>
          <p:cNvPr id="7" name="文本框 6"/>
          <p:cNvSpPr txBox="1"/>
          <p:nvPr/>
        </p:nvSpPr>
        <p:spPr>
          <a:xfrm>
            <a:off x="457200" y="1484784"/>
            <a:ext cx="8229600" cy="4524315"/>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altLang="zh-CN" dirty="0"/>
              <a:t># cat /</a:t>
            </a:r>
            <a:r>
              <a:rPr lang="en-US" altLang="zh-CN" dirty="0" err="1"/>
              <a:t>etc</a:t>
            </a:r>
            <a:r>
              <a:rPr lang="en-US" altLang="zh-CN" dirty="0"/>
              <a:t>/</a:t>
            </a:r>
            <a:r>
              <a:rPr lang="en-US" altLang="zh-CN" dirty="0" err="1"/>
              <a:t>systemd</a:t>
            </a:r>
            <a:r>
              <a:rPr lang="en-US" altLang="zh-CN" dirty="0"/>
              <a:t>/system/multi-</a:t>
            </a:r>
            <a:r>
              <a:rPr lang="en-US" altLang="zh-CN" dirty="0" err="1"/>
              <a:t>user.target.wants</a:t>
            </a:r>
            <a:r>
              <a:rPr lang="en-US" altLang="zh-CN" dirty="0"/>
              <a:t>/</a:t>
            </a:r>
            <a:r>
              <a:rPr lang="en-US" altLang="zh-CN" dirty="0" err="1"/>
              <a:t>sshd.service</a:t>
            </a:r>
            <a:endParaRPr lang="zh-CN" altLang="zh-CN" dirty="0"/>
          </a:p>
          <a:p>
            <a:r>
              <a:rPr lang="en-US" altLang="zh-CN" b="1" dirty="0"/>
              <a:t>[Unit]</a:t>
            </a:r>
            <a:endParaRPr lang="zh-CN" altLang="zh-CN" dirty="0"/>
          </a:p>
          <a:p>
            <a:r>
              <a:rPr lang="en-US" altLang="zh-CN" b="1" dirty="0"/>
              <a:t>Description=</a:t>
            </a:r>
            <a:r>
              <a:rPr lang="en-US" altLang="zh-CN" dirty="0" err="1"/>
              <a:t>OpenSSH</a:t>
            </a:r>
            <a:r>
              <a:rPr lang="en-US" altLang="zh-CN" dirty="0"/>
              <a:t> server daemon</a:t>
            </a:r>
            <a:endParaRPr lang="zh-CN" altLang="zh-CN" dirty="0"/>
          </a:p>
          <a:p>
            <a:r>
              <a:rPr lang="en-US" altLang="zh-CN" b="1" dirty="0"/>
              <a:t>After=</a:t>
            </a:r>
            <a:r>
              <a:rPr lang="en-US" altLang="zh-CN" dirty="0" err="1"/>
              <a:t>network.target</a:t>
            </a:r>
            <a:r>
              <a:rPr lang="en-US" altLang="zh-CN" dirty="0"/>
              <a:t> </a:t>
            </a:r>
            <a:r>
              <a:rPr lang="en-US" altLang="zh-CN" dirty="0" err="1"/>
              <a:t>sshd-keygen.service</a:t>
            </a:r>
            <a:endParaRPr lang="zh-CN" altLang="zh-CN" dirty="0"/>
          </a:p>
          <a:p>
            <a:r>
              <a:rPr lang="en-US" altLang="zh-CN" b="1" dirty="0"/>
              <a:t>Wants=</a:t>
            </a:r>
            <a:r>
              <a:rPr lang="en-US" altLang="zh-CN" dirty="0" err="1"/>
              <a:t>sshd-keygen.service</a:t>
            </a:r>
            <a:endParaRPr lang="zh-CN" altLang="zh-CN" dirty="0"/>
          </a:p>
          <a:p>
            <a:r>
              <a:rPr lang="en-US" altLang="zh-CN" dirty="0"/>
              <a:t> </a:t>
            </a:r>
            <a:endParaRPr lang="zh-CN" altLang="zh-CN" dirty="0"/>
          </a:p>
          <a:p>
            <a:r>
              <a:rPr lang="en-US" altLang="zh-CN" b="1" dirty="0"/>
              <a:t>[Service]</a:t>
            </a:r>
            <a:endParaRPr lang="zh-CN" altLang="zh-CN" dirty="0"/>
          </a:p>
          <a:p>
            <a:r>
              <a:rPr lang="en-US" altLang="zh-CN" b="1" dirty="0" err="1"/>
              <a:t>EnvironmentFile</a:t>
            </a:r>
            <a:r>
              <a:rPr lang="en-US" altLang="zh-CN" b="1" dirty="0"/>
              <a:t>=</a:t>
            </a:r>
            <a:r>
              <a:rPr lang="en-US" altLang="zh-CN" dirty="0"/>
              <a:t>/</a:t>
            </a:r>
            <a:r>
              <a:rPr lang="en-US" altLang="zh-CN" dirty="0" err="1"/>
              <a:t>etc</a:t>
            </a:r>
            <a:r>
              <a:rPr lang="en-US" altLang="zh-CN" dirty="0"/>
              <a:t>/</a:t>
            </a:r>
            <a:r>
              <a:rPr lang="en-US" altLang="zh-CN" dirty="0" err="1"/>
              <a:t>sysconfig</a:t>
            </a:r>
            <a:r>
              <a:rPr lang="en-US" altLang="zh-CN" dirty="0"/>
              <a:t>/</a:t>
            </a:r>
            <a:r>
              <a:rPr lang="en-US" altLang="zh-CN" dirty="0" err="1"/>
              <a:t>sshd</a:t>
            </a:r>
            <a:endParaRPr lang="zh-CN" altLang="zh-CN" dirty="0"/>
          </a:p>
          <a:p>
            <a:r>
              <a:rPr lang="en-US" altLang="zh-CN" b="1" dirty="0" err="1"/>
              <a:t>ExecStart</a:t>
            </a:r>
            <a:r>
              <a:rPr lang="en-US" altLang="zh-CN" b="1" dirty="0"/>
              <a:t>=</a:t>
            </a:r>
            <a:r>
              <a:rPr lang="en-US" altLang="zh-CN" dirty="0"/>
              <a:t>/</a:t>
            </a:r>
            <a:r>
              <a:rPr lang="en-US" altLang="zh-CN" dirty="0" err="1"/>
              <a:t>usr</a:t>
            </a:r>
            <a:r>
              <a:rPr lang="en-US" altLang="zh-CN" dirty="0"/>
              <a:t>/</a:t>
            </a:r>
            <a:r>
              <a:rPr lang="en-US" altLang="zh-CN" dirty="0" err="1"/>
              <a:t>sbin</a:t>
            </a:r>
            <a:r>
              <a:rPr lang="en-US" altLang="zh-CN" dirty="0"/>
              <a:t>/</a:t>
            </a:r>
            <a:r>
              <a:rPr lang="en-US" altLang="zh-CN" dirty="0" err="1"/>
              <a:t>sshd</a:t>
            </a:r>
            <a:r>
              <a:rPr lang="en-US" altLang="zh-CN" dirty="0"/>
              <a:t> -D $OPTIONS</a:t>
            </a:r>
            <a:endParaRPr lang="zh-CN" altLang="zh-CN" dirty="0"/>
          </a:p>
          <a:p>
            <a:r>
              <a:rPr lang="en-US" altLang="zh-CN" b="1" dirty="0" err="1"/>
              <a:t>ExecReload</a:t>
            </a:r>
            <a:r>
              <a:rPr lang="en-US" altLang="zh-CN" b="1" dirty="0"/>
              <a:t>=</a:t>
            </a:r>
            <a:r>
              <a:rPr lang="en-US" altLang="zh-CN" dirty="0"/>
              <a:t>/bin/kill -HUP $MAINPID</a:t>
            </a:r>
            <a:endParaRPr lang="zh-CN" altLang="zh-CN" dirty="0"/>
          </a:p>
          <a:p>
            <a:r>
              <a:rPr lang="en-US" altLang="zh-CN" b="1" dirty="0" err="1"/>
              <a:t>KillMode</a:t>
            </a:r>
            <a:r>
              <a:rPr lang="en-US" altLang="zh-CN" b="1" dirty="0"/>
              <a:t>=</a:t>
            </a:r>
            <a:r>
              <a:rPr lang="en-US" altLang="zh-CN" dirty="0"/>
              <a:t>process</a:t>
            </a:r>
            <a:endParaRPr lang="zh-CN" altLang="zh-CN" dirty="0"/>
          </a:p>
          <a:p>
            <a:r>
              <a:rPr lang="en-US" altLang="zh-CN" b="1" dirty="0"/>
              <a:t>Restart=</a:t>
            </a:r>
            <a:r>
              <a:rPr lang="en-US" altLang="zh-CN" dirty="0"/>
              <a:t>on-failure</a:t>
            </a:r>
            <a:endParaRPr lang="zh-CN" altLang="zh-CN" dirty="0"/>
          </a:p>
          <a:p>
            <a:r>
              <a:rPr lang="en-US" altLang="zh-CN" b="1" dirty="0" err="1"/>
              <a:t>RestartSec</a:t>
            </a:r>
            <a:r>
              <a:rPr lang="en-US" altLang="zh-CN" b="1" dirty="0"/>
              <a:t>=</a:t>
            </a:r>
            <a:r>
              <a:rPr lang="en-US" altLang="zh-CN" dirty="0"/>
              <a:t>42s</a:t>
            </a:r>
            <a:endParaRPr lang="zh-CN" altLang="zh-CN" dirty="0"/>
          </a:p>
          <a:p>
            <a:r>
              <a:rPr lang="en-US" altLang="zh-CN" dirty="0"/>
              <a:t> </a:t>
            </a:r>
            <a:endParaRPr lang="zh-CN" altLang="zh-CN" dirty="0"/>
          </a:p>
          <a:p>
            <a:r>
              <a:rPr lang="en-US" altLang="zh-CN" b="1" dirty="0"/>
              <a:t>[Install]</a:t>
            </a:r>
            <a:endParaRPr lang="zh-CN" altLang="zh-CN" dirty="0"/>
          </a:p>
          <a:p>
            <a:r>
              <a:rPr lang="en-US" altLang="zh-CN" b="1" dirty="0" err="1" smtClean="0"/>
              <a:t>WantedBy</a:t>
            </a:r>
            <a:r>
              <a:rPr lang="en-US" altLang="zh-CN" b="1" dirty="0" smtClean="0"/>
              <a:t>=</a:t>
            </a:r>
            <a:r>
              <a:rPr lang="en-US" altLang="zh-CN" dirty="0" smtClean="0"/>
              <a:t>multi-</a:t>
            </a:r>
            <a:r>
              <a:rPr lang="en-US" altLang="zh-CN" dirty="0" err="1" smtClean="0"/>
              <a:t>user.target</a:t>
            </a:r>
            <a:endParaRPr lang="zh-CN" altLang="en-US" dirty="0"/>
          </a:p>
        </p:txBody>
      </p:sp>
    </p:spTree>
    <p:extLst>
      <p:ext uri="{BB962C8B-B14F-4D97-AF65-F5344CB8AC3E}">
        <p14:creationId xmlns:p14="http://schemas.microsoft.com/office/powerpoint/2010/main" xmlns="" val="321376844"/>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Systemd</a:t>
            </a:r>
            <a:r>
              <a:rPr lang="zh-CN" altLang="zh-CN" dirty="0"/>
              <a:t>单元配置文件</a:t>
            </a:r>
            <a:r>
              <a:rPr lang="zh-CN" altLang="en-US" dirty="0" smtClean="0"/>
              <a:t>举例</a:t>
            </a:r>
            <a:r>
              <a:rPr lang="en-US" altLang="zh-CN" dirty="0" smtClean="0"/>
              <a:t>2</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55</a:t>
            </a:fld>
            <a:endParaRPr lang="en-US" altLang="zh-CN" dirty="0"/>
          </a:p>
        </p:txBody>
      </p:sp>
      <p:sp>
        <p:nvSpPr>
          <p:cNvPr id="7" name="文本框 6"/>
          <p:cNvSpPr txBox="1"/>
          <p:nvPr/>
        </p:nvSpPr>
        <p:spPr>
          <a:xfrm>
            <a:off x="457200" y="1772816"/>
            <a:ext cx="8229600" cy="3477875"/>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altLang="zh-CN" sz="2000" dirty="0"/>
              <a:t># cat /</a:t>
            </a:r>
            <a:r>
              <a:rPr lang="en-US" altLang="zh-CN" sz="2000" dirty="0" err="1"/>
              <a:t>etc</a:t>
            </a:r>
            <a:r>
              <a:rPr lang="en-US" altLang="zh-CN" sz="2000" dirty="0"/>
              <a:t>/</a:t>
            </a:r>
            <a:r>
              <a:rPr lang="en-US" altLang="zh-CN" sz="2000" dirty="0" err="1"/>
              <a:t>systemd</a:t>
            </a:r>
            <a:r>
              <a:rPr lang="en-US" altLang="zh-CN" sz="2000" dirty="0"/>
              <a:t>/system/</a:t>
            </a:r>
            <a:r>
              <a:rPr lang="en-US" altLang="zh-CN" sz="2000" dirty="0" err="1"/>
              <a:t>default.target</a:t>
            </a:r>
            <a:endParaRPr lang="zh-CN" altLang="zh-CN" sz="2000" dirty="0"/>
          </a:p>
          <a:p>
            <a:r>
              <a:rPr lang="en-US" altLang="zh-CN" sz="2000" b="1" dirty="0"/>
              <a:t>[Unit]</a:t>
            </a:r>
            <a:endParaRPr lang="zh-CN" altLang="zh-CN" sz="2000" dirty="0"/>
          </a:p>
          <a:p>
            <a:r>
              <a:rPr lang="en-US" altLang="zh-CN" sz="2000" b="1" dirty="0"/>
              <a:t>Description=</a:t>
            </a:r>
            <a:r>
              <a:rPr lang="en-US" altLang="zh-CN" sz="2000" dirty="0"/>
              <a:t>Multi-User System</a:t>
            </a:r>
            <a:endParaRPr lang="zh-CN" altLang="zh-CN" sz="2000" dirty="0"/>
          </a:p>
          <a:p>
            <a:r>
              <a:rPr lang="en-US" altLang="zh-CN" sz="2000" b="1" dirty="0"/>
              <a:t>Documentation=</a:t>
            </a:r>
            <a:r>
              <a:rPr lang="en-US" altLang="zh-CN" sz="2000" dirty="0" err="1"/>
              <a:t>man:systemd.special</a:t>
            </a:r>
            <a:r>
              <a:rPr lang="en-US" altLang="zh-CN" sz="2000" dirty="0"/>
              <a:t>(7)</a:t>
            </a:r>
            <a:endParaRPr lang="zh-CN" altLang="zh-CN" sz="2000" dirty="0"/>
          </a:p>
          <a:p>
            <a:r>
              <a:rPr lang="en-US" altLang="zh-CN" sz="2000" b="1" dirty="0"/>
              <a:t>Requires=</a:t>
            </a:r>
            <a:r>
              <a:rPr lang="en-US" altLang="zh-CN" sz="2000" dirty="0" err="1"/>
              <a:t>basic.target</a:t>
            </a:r>
            <a:endParaRPr lang="zh-CN" altLang="zh-CN" sz="2000" dirty="0"/>
          </a:p>
          <a:p>
            <a:r>
              <a:rPr lang="en-US" altLang="zh-CN" sz="2000" b="1" dirty="0"/>
              <a:t>Conflicts=</a:t>
            </a:r>
            <a:r>
              <a:rPr lang="en-US" altLang="zh-CN" sz="2000" dirty="0" err="1"/>
              <a:t>rescue.service</a:t>
            </a:r>
            <a:r>
              <a:rPr lang="en-US" altLang="zh-CN" sz="2000" dirty="0"/>
              <a:t> </a:t>
            </a:r>
            <a:r>
              <a:rPr lang="en-US" altLang="zh-CN" sz="2000" dirty="0" err="1"/>
              <a:t>rescue.target</a:t>
            </a:r>
            <a:endParaRPr lang="zh-CN" altLang="zh-CN" sz="2000" dirty="0"/>
          </a:p>
          <a:p>
            <a:r>
              <a:rPr lang="en-US" altLang="zh-CN" sz="2000" b="1" dirty="0"/>
              <a:t>After=</a:t>
            </a:r>
            <a:r>
              <a:rPr lang="en-US" altLang="zh-CN" sz="2000" dirty="0" err="1"/>
              <a:t>basic.target</a:t>
            </a:r>
            <a:r>
              <a:rPr lang="en-US" altLang="zh-CN" sz="2000" dirty="0"/>
              <a:t> </a:t>
            </a:r>
            <a:r>
              <a:rPr lang="en-US" altLang="zh-CN" sz="2000" dirty="0" err="1"/>
              <a:t>rescue.service</a:t>
            </a:r>
            <a:r>
              <a:rPr lang="en-US" altLang="zh-CN" sz="2000" dirty="0"/>
              <a:t> </a:t>
            </a:r>
            <a:r>
              <a:rPr lang="en-US" altLang="zh-CN" sz="2000" dirty="0" err="1"/>
              <a:t>rescue.target</a:t>
            </a:r>
            <a:endParaRPr lang="zh-CN" altLang="zh-CN" sz="2000" dirty="0"/>
          </a:p>
          <a:p>
            <a:r>
              <a:rPr lang="en-US" altLang="zh-CN" sz="2000" b="1" dirty="0" err="1"/>
              <a:t>AllowIsolate</a:t>
            </a:r>
            <a:r>
              <a:rPr lang="en-US" altLang="zh-CN" sz="2000" b="1" dirty="0"/>
              <a:t>=</a:t>
            </a:r>
            <a:r>
              <a:rPr lang="en-US" altLang="zh-CN" sz="2000" dirty="0"/>
              <a:t>yes</a:t>
            </a:r>
            <a:endParaRPr lang="zh-CN" altLang="zh-CN" sz="2000" dirty="0"/>
          </a:p>
          <a:p>
            <a:r>
              <a:rPr lang="en-US" altLang="zh-CN" sz="2000" dirty="0"/>
              <a:t> </a:t>
            </a:r>
            <a:endParaRPr lang="zh-CN" altLang="zh-CN" sz="2000" dirty="0"/>
          </a:p>
          <a:p>
            <a:r>
              <a:rPr lang="en-US" altLang="zh-CN" sz="2000" b="1" dirty="0"/>
              <a:t>[Install]</a:t>
            </a:r>
            <a:endParaRPr lang="zh-CN" altLang="zh-CN" sz="2000" dirty="0"/>
          </a:p>
          <a:p>
            <a:r>
              <a:rPr lang="en-US" altLang="zh-CN" sz="2000" b="1" dirty="0" smtClean="0"/>
              <a:t>Alias=</a:t>
            </a:r>
            <a:r>
              <a:rPr lang="en-US" altLang="zh-CN" sz="2000" dirty="0" err="1" smtClean="0"/>
              <a:t>default.target</a:t>
            </a:r>
            <a:endParaRPr lang="zh-CN" altLang="en-US" sz="2000" dirty="0"/>
          </a:p>
        </p:txBody>
      </p:sp>
    </p:spTree>
    <p:extLst>
      <p:ext uri="{BB962C8B-B14F-4D97-AF65-F5344CB8AC3E}">
        <p14:creationId xmlns:p14="http://schemas.microsoft.com/office/powerpoint/2010/main" xmlns="" val="3100407766"/>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Systemd</a:t>
            </a:r>
            <a:r>
              <a:rPr lang="zh-CN" altLang="zh-CN" dirty="0"/>
              <a:t>的目标</a:t>
            </a:r>
            <a:endParaRPr lang="zh-CN" altLang="en-US" dirty="0"/>
          </a:p>
        </p:txBody>
      </p:sp>
      <p:sp>
        <p:nvSpPr>
          <p:cNvPr id="3" name="内容占位符 2"/>
          <p:cNvSpPr>
            <a:spLocks noGrp="1"/>
          </p:cNvSpPr>
          <p:nvPr>
            <p:ph idx="1"/>
          </p:nvPr>
        </p:nvSpPr>
        <p:spPr/>
        <p:txBody>
          <a:bodyPr/>
          <a:lstStyle/>
          <a:p>
            <a:r>
              <a:rPr lang="en-US" altLang="zh-CN" dirty="0" err="1"/>
              <a:t>Systemd</a:t>
            </a:r>
            <a:r>
              <a:rPr lang="zh-CN" altLang="zh-CN" dirty="0"/>
              <a:t>的目标是一种特殊类型的单元，其单元配置文件的扩展名为</a:t>
            </a:r>
            <a:r>
              <a:rPr lang="en-US" altLang="zh-CN" dirty="0"/>
              <a:t>.target</a:t>
            </a:r>
            <a:r>
              <a:rPr lang="zh-CN" altLang="zh-CN" dirty="0" smtClean="0"/>
              <a:t>。</a:t>
            </a:r>
            <a:endParaRPr lang="en-US" altLang="zh-CN" dirty="0" smtClean="0"/>
          </a:p>
          <a:p>
            <a:r>
              <a:rPr lang="en-US" altLang="zh-CN" dirty="0" err="1"/>
              <a:t>Systemd</a:t>
            </a:r>
            <a:r>
              <a:rPr lang="en-US" altLang="zh-CN" dirty="0"/>
              <a:t> </a:t>
            </a:r>
            <a:r>
              <a:rPr lang="zh-CN" altLang="zh-CN" dirty="0"/>
              <a:t>的目标代表一组单元，其目的是通过一个依赖关系链组织其他的系统单元</a:t>
            </a:r>
            <a:r>
              <a:rPr lang="zh-CN" altLang="zh-CN" dirty="0" smtClean="0"/>
              <a:t>。</a:t>
            </a:r>
            <a:endParaRPr lang="en-US" altLang="zh-CN" dirty="0" smtClean="0"/>
          </a:p>
          <a:p>
            <a:r>
              <a:rPr lang="zh-CN" altLang="zh-CN" dirty="0" smtClean="0"/>
              <a:t>一</a:t>
            </a:r>
            <a:r>
              <a:rPr lang="zh-CN" altLang="zh-CN" dirty="0"/>
              <a:t>个目标的启动代表了一种运行状态，即此目标包含依赖关系的一组单元均已被启动。</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56</a:t>
            </a:fld>
            <a:endParaRPr lang="en-US" altLang="zh-CN" dirty="0"/>
          </a:p>
        </p:txBody>
      </p:sp>
    </p:spTree>
    <p:extLst>
      <p:ext uri="{BB962C8B-B14F-4D97-AF65-F5344CB8AC3E}">
        <p14:creationId xmlns:p14="http://schemas.microsoft.com/office/powerpoint/2010/main" xmlns="" val="2693608057"/>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使用</a:t>
            </a:r>
            <a:r>
              <a:rPr lang="en-US" altLang="zh-CN" dirty="0" err="1"/>
              <a:t>systemctl</a:t>
            </a:r>
            <a:r>
              <a:rPr lang="zh-CN" altLang="zh-CN" dirty="0"/>
              <a:t>命令查看目标</a:t>
            </a:r>
            <a:endParaRPr lang="zh-CN" altLang="en-US" dirty="0"/>
          </a:p>
        </p:txBody>
      </p:sp>
      <p:sp>
        <p:nvSpPr>
          <p:cNvPr id="3" name="内容占位符 2"/>
          <p:cNvSpPr>
            <a:spLocks noGrp="1"/>
          </p:cNvSpPr>
          <p:nvPr>
            <p:ph idx="1"/>
          </p:nvPr>
        </p:nvSpPr>
        <p:spPr/>
        <p:txBody>
          <a:bodyPr/>
          <a:lstStyle/>
          <a:p>
            <a:r>
              <a:rPr lang="zh-CN" altLang="en-US" dirty="0"/>
              <a:t>显示当前已激活的</a:t>
            </a:r>
            <a:r>
              <a:rPr lang="zh-CN" altLang="en-US" dirty="0" smtClean="0"/>
              <a:t>目标</a:t>
            </a:r>
            <a:endParaRPr lang="en-US" altLang="zh-CN" dirty="0" smtClean="0"/>
          </a:p>
          <a:p>
            <a:pPr lvl="1"/>
            <a:r>
              <a:rPr lang="en-US" altLang="zh-CN" dirty="0" err="1">
                <a:solidFill>
                  <a:schemeClr val="accent6">
                    <a:lumMod val="75000"/>
                  </a:schemeClr>
                </a:solidFill>
              </a:rPr>
              <a:t>systemctl</a:t>
            </a:r>
            <a:r>
              <a:rPr lang="en-US" altLang="zh-CN" dirty="0">
                <a:solidFill>
                  <a:schemeClr val="accent6">
                    <a:lumMod val="75000"/>
                  </a:schemeClr>
                </a:solidFill>
              </a:rPr>
              <a:t> -t target	</a:t>
            </a:r>
          </a:p>
          <a:p>
            <a:r>
              <a:rPr lang="zh-CN" altLang="en-US" dirty="0"/>
              <a:t>显示当前已加载的所有目标</a:t>
            </a:r>
            <a:endParaRPr lang="en-US" altLang="zh-CN" dirty="0" smtClean="0"/>
          </a:p>
          <a:p>
            <a:pPr lvl="1"/>
            <a:r>
              <a:rPr lang="en-US" altLang="zh-CN" dirty="0" err="1">
                <a:solidFill>
                  <a:schemeClr val="accent6">
                    <a:lumMod val="75000"/>
                  </a:schemeClr>
                </a:solidFill>
              </a:rPr>
              <a:t>systemctl</a:t>
            </a:r>
            <a:r>
              <a:rPr lang="en-US" altLang="zh-CN" dirty="0">
                <a:solidFill>
                  <a:schemeClr val="accent6">
                    <a:lumMod val="75000"/>
                  </a:schemeClr>
                </a:solidFill>
              </a:rPr>
              <a:t> </a:t>
            </a:r>
            <a:r>
              <a:rPr lang="en-US" altLang="zh-CN" dirty="0" smtClean="0">
                <a:solidFill>
                  <a:schemeClr val="accent6">
                    <a:lumMod val="75000"/>
                  </a:schemeClr>
                </a:solidFill>
              </a:rPr>
              <a:t>-at </a:t>
            </a:r>
            <a:r>
              <a:rPr lang="en-US" altLang="zh-CN" dirty="0">
                <a:solidFill>
                  <a:schemeClr val="accent6">
                    <a:lumMod val="75000"/>
                  </a:schemeClr>
                </a:solidFill>
              </a:rPr>
              <a:t>target	</a:t>
            </a:r>
            <a:endParaRPr lang="en-US" altLang="zh-CN" dirty="0" smtClean="0">
              <a:solidFill>
                <a:schemeClr val="accent6">
                  <a:lumMod val="75000"/>
                </a:schemeClr>
              </a:solidFill>
            </a:endParaRPr>
          </a:p>
          <a:p>
            <a:r>
              <a:rPr lang="zh-CN" altLang="en-US" dirty="0"/>
              <a:t>显示</a:t>
            </a:r>
            <a:r>
              <a:rPr lang="en-US" altLang="zh-CN" dirty="0" err="1"/>
              <a:t>systemd</a:t>
            </a:r>
            <a:r>
              <a:rPr lang="zh-CN" altLang="en-US" dirty="0"/>
              <a:t>的</a:t>
            </a:r>
            <a:r>
              <a:rPr lang="en-US" altLang="zh-CN" dirty="0"/>
              <a:t>RPM</a:t>
            </a:r>
            <a:r>
              <a:rPr lang="zh-CN" altLang="en-US" dirty="0"/>
              <a:t>包安装的所有</a:t>
            </a:r>
            <a:r>
              <a:rPr lang="zh-CN" altLang="en-US" dirty="0" smtClean="0"/>
              <a:t>目标</a:t>
            </a:r>
            <a:endParaRPr lang="en-US" altLang="zh-CN" dirty="0" smtClean="0"/>
          </a:p>
          <a:p>
            <a:pPr lvl="1"/>
            <a:r>
              <a:rPr lang="en-US" altLang="zh-CN" dirty="0" err="1">
                <a:solidFill>
                  <a:schemeClr val="accent6">
                    <a:lumMod val="75000"/>
                  </a:schemeClr>
                </a:solidFill>
              </a:rPr>
              <a:t>systemctl</a:t>
            </a:r>
            <a:r>
              <a:rPr lang="en-US" altLang="zh-CN" dirty="0">
                <a:solidFill>
                  <a:schemeClr val="accent6">
                    <a:lumMod val="75000"/>
                  </a:schemeClr>
                </a:solidFill>
              </a:rPr>
              <a:t> list-unit-files -t target</a:t>
            </a:r>
          </a:p>
          <a:p>
            <a:r>
              <a:rPr lang="zh-CN" altLang="en-US" dirty="0"/>
              <a:t>显示指定</a:t>
            </a:r>
            <a:r>
              <a:rPr lang="zh-CN" altLang="en-US" dirty="0" smtClean="0"/>
              <a:t>目标的</a:t>
            </a:r>
            <a:r>
              <a:rPr lang="zh-CN" altLang="en-US" dirty="0"/>
              <a:t>依赖</a:t>
            </a:r>
            <a:r>
              <a:rPr lang="zh-CN" altLang="en-US" dirty="0" smtClean="0"/>
              <a:t>关系</a:t>
            </a:r>
            <a:endParaRPr lang="en-US" altLang="zh-CN" dirty="0" smtClean="0"/>
          </a:p>
          <a:p>
            <a:pPr lvl="1"/>
            <a:r>
              <a:rPr lang="en-US" altLang="zh-CN" dirty="0" err="1">
                <a:solidFill>
                  <a:schemeClr val="accent6">
                    <a:lumMod val="75000"/>
                  </a:schemeClr>
                </a:solidFill>
              </a:rPr>
              <a:t>systemctl</a:t>
            </a:r>
            <a:r>
              <a:rPr lang="en-US" altLang="zh-CN" dirty="0">
                <a:solidFill>
                  <a:schemeClr val="accent6">
                    <a:lumMod val="75000"/>
                  </a:schemeClr>
                </a:solidFill>
              </a:rPr>
              <a:t> list-dependencies &lt;</a:t>
            </a:r>
            <a:r>
              <a:rPr lang="en-US" altLang="zh-CN" dirty="0" err="1">
                <a:solidFill>
                  <a:schemeClr val="accent6">
                    <a:lumMod val="75000"/>
                  </a:schemeClr>
                </a:solidFill>
              </a:rPr>
              <a:t>TargetName</a:t>
            </a:r>
            <a:r>
              <a:rPr lang="en-US" altLang="zh-CN" dirty="0">
                <a:solidFill>
                  <a:schemeClr val="accent6">
                    <a:lumMod val="75000"/>
                  </a:schemeClr>
                </a:solidFill>
              </a:rPr>
              <a:t>&gt;.target</a:t>
            </a:r>
            <a:endParaRPr lang="zh-CN" altLang="en-US" dirty="0">
              <a:solidFill>
                <a:schemeClr val="accent6">
                  <a:lumMod val="75000"/>
                </a:schemeClr>
              </a:solidFill>
            </a:endParaRPr>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57</a:t>
            </a:fld>
            <a:endParaRPr lang="en-US" altLang="zh-CN" dirty="0"/>
          </a:p>
        </p:txBody>
      </p:sp>
    </p:spTree>
    <p:extLst>
      <p:ext uri="{BB962C8B-B14F-4D97-AF65-F5344CB8AC3E}">
        <p14:creationId xmlns:p14="http://schemas.microsoft.com/office/powerpoint/2010/main" xmlns="" val="3172932735"/>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目标与运行级别</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58</a:t>
            </a:fld>
            <a:endParaRPr lang="en-US" altLang="zh-CN" dirty="0"/>
          </a:p>
        </p:txBody>
      </p:sp>
      <p:graphicFrame>
        <p:nvGraphicFramePr>
          <p:cNvPr id="7" name="表格 6"/>
          <p:cNvGraphicFramePr>
            <a:graphicFrameLocks noGrp="1"/>
          </p:cNvGraphicFramePr>
          <p:nvPr>
            <p:extLst>
              <p:ext uri="{D42A27DB-BD31-4B8C-83A1-F6EECF244321}">
                <p14:modId xmlns:p14="http://schemas.microsoft.com/office/powerpoint/2010/main" xmlns="" val="4044117142"/>
              </p:ext>
            </p:extLst>
          </p:nvPr>
        </p:nvGraphicFramePr>
        <p:xfrm>
          <a:off x="457198" y="1628799"/>
          <a:ext cx="8229601" cy="4454501"/>
        </p:xfrm>
        <a:graphic>
          <a:graphicData uri="http://schemas.openxmlformats.org/drawingml/2006/table">
            <a:tbl>
              <a:tblPr>
                <a:tableStyleId>{5C22544A-7EE6-4342-B048-85BDC9FD1C3A}</a:tableStyleId>
              </a:tblPr>
              <a:tblGrid>
                <a:gridCol w="730426"/>
                <a:gridCol w="2448272"/>
                <a:gridCol w="2223049"/>
                <a:gridCol w="2827854"/>
              </a:tblGrid>
              <a:tr h="786088">
                <a:tc>
                  <a:txBody>
                    <a:bodyPr/>
                    <a:lstStyle/>
                    <a:p>
                      <a:pPr indent="266700" algn="ctr">
                        <a:lnSpc>
                          <a:spcPts val="1400"/>
                        </a:lnSpc>
                        <a:spcAft>
                          <a:spcPts val="0"/>
                        </a:spcAft>
                      </a:pPr>
                      <a:r>
                        <a:rPr lang="zh-CN" sz="1800">
                          <a:effectLst/>
                        </a:rPr>
                        <a:t>运行级别</a:t>
                      </a:r>
                      <a:endParaRPr lang="zh-CN" sz="18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266700" algn="ctr">
                        <a:lnSpc>
                          <a:spcPts val="1400"/>
                        </a:lnSpc>
                        <a:spcAft>
                          <a:spcPts val="0"/>
                        </a:spcAft>
                      </a:pPr>
                      <a:r>
                        <a:rPr lang="en-US" sz="1800">
                          <a:effectLst/>
                        </a:rPr>
                        <a:t>Systemd</a:t>
                      </a:r>
                      <a:r>
                        <a:rPr lang="zh-CN" sz="1800">
                          <a:effectLst/>
                        </a:rPr>
                        <a:t>的目标</a:t>
                      </a:r>
                      <a:endParaRPr lang="zh-CN" sz="18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266700" algn="ctr">
                        <a:lnSpc>
                          <a:spcPts val="1400"/>
                        </a:lnSpc>
                        <a:spcAft>
                          <a:spcPts val="0"/>
                        </a:spcAft>
                      </a:pPr>
                      <a:r>
                        <a:rPr lang="en-US" sz="1800">
                          <a:effectLst/>
                        </a:rPr>
                        <a:t>Systemd</a:t>
                      </a:r>
                      <a:r>
                        <a:rPr lang="zh-CN" sz="1800">
                          <a:effectLst/>
                        </a:rPr>
                        <a:t>模拟</a:t>
                      </a:r>
                      <a:r>
                        <a:rPr lang="en-US" sz="1800">
                          <a:effectLst/>
                        </a:rPr>
                        <a:t>SysVinit</a:t>
                      </a:r>
                      <a:r>
                        <a:rPr lang="zh-CN" sz="1800">
                          <a:effectLst/>
                        </a:rPr>
                        <a:t>的目标</a:t>
                      </a:r>
                      <a:endParaRPr lang="zh-CN" sz="18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266700" algn="ctr">
                        <a:lnSpc>
                          <a:spcPts val="1400"/>
                        </a:lnSpc>
                        <a:spcAft>
                          <a:spcPts val="0"/>
                        </a:spcAft>
                      </a:pPr>
                      <a:r>
                        <a:rPr lang="zh-CN" sz="1800">
                          <a:effectLst/>
                        </a:rPr>
                        <a:t>说明</a:t>
                      </a:r>
                      <a:endParaRPr lang="zh-CN" sz="1800">
                        <a:effectLst/>
                        <a:latin typeface="Times New Roman" panose="02020603050405020304" pitchFamily="18" charset="0"/>
                        <a:ea typeface="宋体" panose="02010600030101010101" pitchFamily="2" charset="-122"/>
                      </a:endParaRPr>
                    </a:p>
                  </a:txBody>
                  <a:tcPr marL="68580" marR="68580" marT="0" marB="0" anchor="ctr"/>
                </a:tc>
              </a:tr>
              <a:tr h="524059">
                <a:tc>
                  <a:txBody>
                    <a:bodyPr/>
                    <a:lstStyle/>
                    <a:p>
                      <a:pPr indent="266700" algn="just">
                        <a:lnSpc>
                          <a:spcPts val="1400"/>
                        </a:lnSpc>
                        <a:spcAft>
                          <a:spcPts val="0"/>
                        </a:spcAft>
                      </a:pPr>
                      <a:r>
                        <a:rPr lang="en-US" sz="1800">
                          <a:effectLst/>
                        </a:rPr>
                        <a:t>0</a:t>
                      </a:r>
                      <a:endParaRPr lang="zh-CN" sz="18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266700" algn="just">
                        <a:lnSpc>
                          <a:spcPts val="1400"/>
                        </a:lnSpc>
                        <a:spcAft>
                          <a:spcPts val="0"/>
                        </a:spcAft>
                      </a:pPr>
                      <a:r>
                        <a:rPr lang="en-US" sz="1800">
                          <a:effectLst/>
                        </a:rPr>
                        <a:t>poweroff.target</a:t>
                      </a:r>
                      <a:endParaRPr lang="zh-CN" sz="18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266700" algn="just">
                        <a:lnSpc>
                          <a:spcPts val="1400"/>
                        </a:lnSpc>
                        <a:spcAft>
                          <a:spcPts val="0"/>
                        </a:spcAft>
                      </a:pPr>
                      <a:r>
                        <a:rPr lang="en-US" sz="1800">
                          <a:effectLst/>
                        </a:rPr>
                        <a:t>runlevel0.target</a:t>
                      </a:r>
                      <a:endParaRPr lang="zh-CN" sz="18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266700" algn="just">
                        <a:lnSpc>
                          <a:spcPts val="1400"/>
                        </a:lnSpc>
                        <a:spcAft>
                          <a:spcPts val="0"/>
                        </a:spcAft>
                      </a:pPr>
                      <a:r>
                        <a:rPr lang="zh-CN" sz="1800">
                          <a:effectLst/>
                        </a:rPr>
                        <a:t>关机并断电</a:t>
                      </a:r>
                      <a:endParaRPr lang="zh-CN" sz="1800">
                        <a:effectLst/>
                        <a:latin typeface="Times New Roman" panose="02020603050405020304" pitchFamily="18" charset="0"/>
                        <a:ea typeface="宋体" panose="02010600030101010101" pitchFamily="2" charset="-122"/>
                      </a:endParaRPr>
                    </a:p>
                  </a:txBody>
                  <a:tcPr marL="68580" marR="68580" marT="0" marB="0" anchor="ctr"/>
                </a:tc>
              </a:tr>
              <a:tr h="524059">
                <a:tc>
                  <a:txBody>
                    <a:bodyPr/>
                    <a:lstStyle/>
                    <a:p>
                      <a:pPr indent="266700" algn="just">
                        <a:lnSpc>
                          <a:spcPts val="1400"/>
                        </a:lnSpc>
                        <a:spcAft>
                          <a:spcPts val="0"/>
                        </a:spcAft>
                      </a:pPr>
                      <a:r>
                        <a:rPr lang="en-US" sz="1800">
                          <a:effectLst/>
                        </a:rPr>
                        <a:t>1</a:t>
                      </a:r>
                      <a:endParaRPr lang="zh-CN" sz="18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266700" algn="just">
                        <a:lnSpc>
                          <a:spcPts val="1400"/>
                        </a:lnSpc>
                        <a:spcAft>
                          <a:spcPts val="0"/>
                        </a:spcAft>
                      </a:pPr>
                      <a:r>
                        <a:rPr lang="en-US" sz="1800">
                          <a:effectLst/>
                        </a:rPr>
                        <a:t>rescue.target</a:t>
                      </a:r>
                      <a:endParaRPr lang="zh-CN" sz="18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266700" algn="just">
                        <a:lnSpc>
                          <a:spcPts val="1400"/>
                        </a:lnSpc>
                        <a:spcAft>
                          <a:spcPts val="0"/>
                        </a:spcAft>
                      </a:pPr>
                      <a:r>
                        <a:rPr lang="en-US" sz="1800">
                          <a:effectLst/>
                        </a:rPr>
                        <a:t>runlevel1.target</a:t>
                      </a:r>
                      <a:endParaRPr lang="zh-CN" sz="18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266700" algn="just">
                        <a:lnSpc>
                          <a:spcPts val="1400"/>
                        </a:lnSpc>
                        <a:spcAft>
                          <a:spcPts val="0"/>
                        </a:spcAft>
                      </a:pPr>
                      <a:r>
                        <a:rPr lang="zh-CN" sz="1800">
                          <a:effectLst/>
                        </a:rPr>
                        <a:t>单用户或救援</a:t>
                      </a:r>
                      <a:r>
                        <a:rPr lang="en-US" sz="1800">
                          <a:effectLst/>
                        </a:rPr>
                        <a:t>Shell</a:t>
                      </a:r>
                      <a:r>
                        <a:rPr lang="zh-CN" sz="1800">
                          <a:effectLst/>
                        </a:rPr>
                        <a:t>模式</a:t>
                      </a:r>
                      <a:endParaRPr lang="zh-CN" sz="1800">
                        <a:effectLst/>
                        <a:latin typeface="Times New Roman" panose="02020603050405020304" pitchFamily="18" charset="0"/>
                        <a:ea typeface="宋体" panose="02010600030101010101" pitchFamily="2" charset="-122"/>
                      </a:endParaRPr>
                    </a:p>
                  </a:txBody>
                  <a:tcPr marL="68580" marR="68580" marT="0" marB="0" anchor="ctr"/>
                </a:tc>
              </a:tr>
              <a:tr h="524059">
                <a:tc>
                  <a:txBody>
                    <a:bodyPr/>
                    <a:lstStyle/>
                    <a:p>
                      <a:pPr indent="266700" algn="just">
                        <a:lnSpc>
                          <a:spcPts val="1400"/>
                        </a:lnSpc>
                        <a:spcAft>
                          <a:spcPts val="0"/>
                        </a:spcAft>
                      </a:pPr>
                      <a:r>
                        <a:rPr lang="en-US" sz="1800">
                          <a:effectLst/>
                        </a:rPr>
                        <a:t>2</a:t>
                      </a:r>
                      <a:endParaRPr lang="zh-CN" sz="18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266700" algn="just">
                        <a:lnSpc>
                          <a:spcPts val="1400"/>
                        </a:lnSpc>
                        <a:spcAft>
                          <a:spcPts val="0"/>
                        </a:spcAft>
                      </a:pPr>
                      <a:r>
                        <a:rPr lang="en-US" sz="1800">
                          <a:effectLst/>
                        </a:rPr>
                        <a:t>multi-user.target</a:t>
                      </a:r>
                      <a:endParaRPr lang="zh-CN" sz="18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266700" algn="just">
                        <a:lnSpc>
                          <a:spcPts val="1400"/>
                        </a:lnSpc>
                        <a:spcAft>
                          <a:spcPts val="0"/>
                        </a:spcAft>
                      </a:pPr>
                      <a:r>
                        <a:rPr lang="en-US" sz="1800">
                          <a:effectLst/>
                        </a:rPr>
                        <a:t>runlevel2.target</a:t>
                      </a:r>
                      <a:endParaRPr lang="zh-CN" sz="18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266700" algn="just">
                        <a:lnSpc>
                          <a:spcPts val="1400"/>
                        </a:lnSpc>
                        <a:spcAft>
                          <a:spcPts val="0"/>
                        </a:spcAft>
                      </a:pPr>
                      <a:r>
                        <a:rPr lang="zh-CN" sz="1800">
                          <a:effectLst/>
                        </a:rPr>
                        <a:t>非图形界面多用户系统</a:t>
                      </a:r>
                      <a:endParaRPr lang="zh-CN" sz="1800">
                        <a:effectLst/>
                        <a:latin typeface="Times New Roman" panose="02020603050405020304" pitchFamily="18" charset="0"/>
                        <a:ea typeface="宋体" panose="02010600030101010101" pitchFamily="2" charset="-122"/>
                      </a:endParaRPr>
                    </a:p>
                  </a:txBody>
                  <a:tcPr marL="68580" marR="68580" marT="0" marB="0" anchor="ctr"/>
                </a:tc>
              </a:tr>
              <a:tr h="524059">
                <a:tc>
                  <a:txBody>
                    <a:bodyPr/>
                    <a:lstStyle/>
                    <a:p>
                      <a:pPr indent="266700" algn="just">
                        <a:lnSpc>
                          <a:spcPts val="1400"/>
                        </a:lnSpc>
                        <a:spcAft>
                          <a:spcPts val="0"/>
                        </a:spcAft>
                      </a:pPr>
                      <a:r>
                        <a:rPr lang="en-US" sz="1800">
                          <a:effectLst/>
                        </a:rPr>
                        <a:t>3</a:t>
                      </a:r>
                      <a:endParaRPr lang="zh-CN" sz="18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266700" algn="just">
                        <a:lnSpc>
                          <a:spcPts val="1400"/>
                        </a:lnSpc>
                        <a:spcAft>
                          <a:spcPts val="0"/>
                        </a:spcAft>
                      </a:pPr>
                      <a:r>
                        <a:rPr lang="en-US" sz="1800">
                          <a:effectLst/>
                        </a:rPr>
                        <a:t>multi-user.target</a:t>
                      </a:r>
                      <a:endParaRPr lang="zh-CN" sz="18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266700" algn="just">
                        <a:lnSpc>
                          <a:spcPts val="1400"/>
                        </a:lnSpc>
                        <a:spcAft>
                          <a:spcPts val="0"/>
                        </a:spcAft>
                      </a:pPr>
                      <a:r>
                        <a:rPr lang="en-US" sz="1800">
                          <a:effectLst/>
                        </a:rPr>
                        <a:t>runlevel3.target</a:t>
                      </a:r>
                      <a:endParaRPr lang="zh-CN" sz="18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266700" algn="just">
                        <a:lnSpc>
                          <a:spcPts val="1400"/>
                        </a:lnSpc>
                        <a:spcAft>
                          <a:spcPts val="0"/>
                        </a:spcAft>
                      </a:pPr>
                      <a:r>
                        <a:rPr lang="zh-CN" sz="1800">
                          <a:effectLst/>
                        </a:rPr>
                        <a:t>非图形界面多用户系统</a:t>
                      </a:r>
                      <a:endParaRPr lang="zh-CN" sz="1800">
                        <a:effectLst/>
                        <a:latin typeface="Times New Roman" panose="02020603050405020304" pitchFamily="18" charset="0"/>
                        <a:ea typeface="宋体" panose="02010600030101010101" pitchFamily="2" charset="-122"/>
                      </a:endParaRPr>
                    </a:p>
                  </a:txBody>
                  <a:tcPr marL="68580" marR="68580" marT="0" marB="0" anchor="ctr"/>
                </a:tc>
              </a:tr>
              <a:tr h="524059">
                <a:tc>
                  <a:txBody>
                    <a:bodyPr/>
                    <a:lstStyle/>
                    <a:p>
                      <a:pPr indent="266700" algn="just">
                        <a:lnSpc>
                          <a:spcPts val="1400"/>
                        </a:lnSpc>
                        <a:spcAft>
                          <a:spcPts val="0"/>
                        </a:spcAft>
                      </a:pPr>
                      <a:r>
                        <a:rPr lang="en-US" sz="1800">
                          <a:effectLst/>
                        </a:rPr>
                        <a:t>4</a:t>
                      </a:r>
                      <a:endParaRPr lang="zh-CN" sz="18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266700" algn="just">
                        <a:lnSpc>
                          <a:spcPts val="1400"/>
                        </a:lnSpc>
                        <a:spcAft>
                          <a:spcPts val="0"/>
                        </a:spcAft>
                      </a:pPr>
                      <a:r>
                        <a:rPr lang="en-US" sz="1800">
                          <a:effectLst/>
                        </a:rPr>
                        <a:t>multi-user.target</a:t>
                      </a:r>
                      <a:endParaRPr lang="zh-CN" sz="18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266700" algn="just">
                        <a:lnSpc>
                          <a:spcPts val="1400"/>
                        </a:lnSpc>
                        <a:spcAft>
                          <a:spcPts val="0"/>
                        </a:spcAft>
                      </a:pPr>
                      <a:r>
                        <a:rPr lang="en-US" sz="1800">
                          <a:effectLst/>
                        </a:rPr>
                        <a:t>runlevel4.target</a:t>
                      </a:r>
                      <a:endParaRPr lang="zh-CN" sz="18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266700" algn="just">
                        <a:lnSpc>
                          <a:spcPts val="1400"/>
                        </a:lnSpc>
                        <a:spcAft>
                          <a:spcPts val="0"/>
                        </a:spcAft>
                      </a:pPr>
                      <a:r>
                        <a:rPr lang="zh-CN" sz="1800">
                          <a:effectLst/>
                        </a:rPr>
                        <a:t>非图形界面多用户系统</a:t>
                      </a:r>
                      <a:endParaRPr lang="zh-CN" sz="1800">
                        <a:effectLst/>
                        <a:latin typeface="Times New Roman" panose="02020603050405020304" pitchFamily="18" charset="0"/>
                        <a:ea typeface="宋体" panose="02010600030101010101" pitchFamily="2" charset="-122"/>
                      </a:endParaRPr>
                    </a:p>
                  </a:txBody>
                  <a:tcPr marL="68580" marR="68580" marT="0" marB="0" anchor="ctr"/>
                </a:tc>
              </a:tr>
              <a:tr h="524059">
                <a:tc>
                  <a:txBody>
                    <a:bodyPr/>
                    <a:lstStyle/>
                    <a:p>
                      <a:pPr indent="266700" algn="just">
                        <a:lnSpc>
                          <a:spcPts val="1400"/>
                        </a:lnSpc>
                        <a:spcAft>
                          <a:spcPts val="0"/>
                        </a:spcAft>
                      </a:pPr>
                      <a:r>
                        <a:rPr lang="en-US" sz="1800">
                          <a:effectLst/>
                        </a:rPr>
                        <a:t>5</a:t>
                      </a:r>
                      <a:endParaRPr lang="zh-CN" sz="18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266700" algn="just">
                        <a:lnSpc>
                          <a:spcPts val="1400"/>
                        </a:lnSpc>
                        <a:spcAft>
                          <a:spcPts val="0"/>
                        </a:spcAft>
                      </a:pPr>
                      <a:r>
                        <a:rPr lang="en-US" sz="1800">
                          <a:effectLst/>
                        </a:rPr>
                        <a:t>graphical.target</a:t>
                      </a:r>
                      <a:endParaRPr lang="zh-CN" sz="18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266700" algn="just">
                        <a:lnSpc>
                          <a:spcPts val="1400"/>
                        </a:lnSpc>
                        <a:spcAft>
                          <a:spcPts val="0"/>
                        </a:spcAft>
                      </a:pPr>
                      <a:r>
                        <a:rPr lang="en-US" sz="1800">
                          <a:effectLst/>
                        </a:rPr>
                        <a:t>runlevel5.target</a:t>
                      </a:r>
                      <a:endParaRPr lang="zh-CN" sz="18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266700" algn="just">
                        <a:lnSpc>
                          <a:spcPts val="1400"/>
                        </a:lnSpc>
                        <a:spcAft>
                          <a:spcPts val="0"/>
                        </a:spcAft>
                      </a:pPr>
                      <a:r>
                        <a:rPr lang="zh-CN" sz="1800">
                          <a:effectLst/>
                        </a:rPr>
                        <a:t>图形界面多用户系统</a:t>
                      </a:r>
                      <a:endParaRPr lang="zh-CN" sz="1800">
                        <a:effectLst/>
                        <a:latin typeface="Times New Roman" panose="02020603050405020304" pitchFamily="18" charset="0"/>
                        <a:ea typeface="宋体" panose="02010600030101010101" pitchFamily="2" charset="-122"/>
                      </a:endParaRPr>
                    </a:p>
                  </a:txBody>
                  <a:tcPr marL="68580" marR="68580" marT="0" marB="0" anchor="ctr"/>
                </a:tc>
              </a:tr>
              <a:tr h="524059">
                <a:tc>
                  <a:txBody>
                    <a:bodyPr/>
                    <a:lstStyle/>
                    <a:p>
                      <a:pPr indent="266700" algn="just">
                        <a:lnSpc>
                          <a:spcPts val="1400"/>
                        </a:lnSpc>
                        <a:spcAft>
                          <a:spcPts val="0"/>
                        </a:spcAft>
                      </a:pPr>
                      <a:r>
                        <a:rPr lang="en-US" sz="1800">
                          <a:effectLst/>
                        </a:rPr>
                        <a:t>6</a:t>
                      </a:r>
                      <a:endParaRPr lang="zh-CN" sz="18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266700" algn="just">
                        <a:lnSpc>
                          <a:spcPts val="1400"/>
                        </a:lnSpc>
                        <a:spcAft>
                          <a:spcPts val="0"/>
                        </a:spcAft>
                      </a:pPr>
                      <a:r>
                        <a:rPr lang="en-US" sz="1800">
                          <a:effectLst/>
                        </a:rPr>
                        <a:t>reboot.target</a:t>
                      </a:r>
                      <a:endParaRPr lang="zh-CN" sz="18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266700" algn="just">
                        <a:lnSpc>
                          <a:spcPts val="1400"/>
                        </a:lnSpc>
                        <a:spcAft>
                          <a:spcPts val="0"/>
                        </a:spcAft>
                      </a:pPr>
                      <a:r>
                        <a:rPr lang="en-US" sz="1800">
                          <a:effectLst/>
                        </a:rPr>
                        <a:t>runlevel6.target</a:t>
                      </a:r>
                      <a:endParaRPr lang="zh-CN" sz="18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266700" algn="just">
                        <a:lnSpc>
                          <a:spcPts val="1400"/>
                        </a:lnSpc>
                        <a:spcAft>
                          <a:spcPts val="0"/>
                        </a:spcAft>
                      </a:pPr>
                      <a:r>
                        <a:rPr lang="zh-CN" sz="1800" dirty="0">
                          <a:effectLst/>
                        </a:rPr>
                        <a:t>重新启动</a:t>
                      </a:r>
                      <a:endParaRPr lang="zh-CN" sz="1800" dirty="0">
                        <a:effectLst/>
                        <a:latin typeface="Times New Roman" panose="02020603050405020304" pitchFamily="18" charset="0"/>
                        <a:ea typeface="宋体" panose="02010600030101010101" pitchFamily="2" charset="-122"/>
                      </a:endParaRPr>
                    </a:p>
                  </a:txBody>
                  <a:tcPr marL="68580" marR="68580" marT="0" marB="0" anchor="ctr"/>
                </a:tc>
              </a:tr>
            </a:tbl>
          </a:graphicData>
        </a:graphic>
      </p:graphicFrame>
    </p:spTree>
    <p:extLst>
      <p:ext uri="{BB962C8B-B14F-4D97-AF65-F5344CB8AC3E}">
        <p14:creationId xmlns:p14="http://schemas.microsoft.com/office/powerpoint/2010/main" xmlns="" val="1151912107"/>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管理</a:t>
            </a:r>
            <a:r>
              <a:rPr lang="zh-CN" altLang="en-US" dirty="0" smtClean="0"/>
              <a:t>默认</a:t>
            </a:r>
            <a:r>
              <a:rPr lang="zh-CN" altLang="zh-CN" dirty="0" smtClean="0"/>
              <a:t>目标</a:t>
            </a:r>
            <a:endParaRPr lang="zh-CN" altLang="en-US" dirty="0"/>
          </a:p>
        </p:txBody>
      </p:sp>
      <p:sp>
        <p:nvSpPr>
          <p:cNvPr id="3" name="内容占位符 2"/>
          <p:cNvSpPr>
            <a:spLocks noGrp="1"/>
          </p:cNvSpPr>
          <p:nvPr>
            <p:ph idx="1"/>
          </p:nvPr>
        </p:nvSpPr>
        <p:spPr/>
        <p:txBody>
          <a:bodyPr/>
          <a:lstStyle/>
          <a:p>
            <a:r>
              <a:rPr lang="zh-CN" altLang="en-US" dirty="0"/>
              <a:t>显示默认的目标</a:t>
            </a:r>
          </a:p>
          <a:p>
            <a:pPr lvl="1"/>
            <a:r>
              <a:rPr lang="en-US" altLang="zh-CN" b="1" dirty="0" err="1">
                <a:solidFill>
                  <a:schemeClr val="accent6">
                    <a:lumMod val="75000"/>
                  </a:schemeClr>
                </a:solidFill>
              </a:rPr>
              <a:t>systemctl</a:t>
            </a:r>
            <a:r>
              <a:rPr lang="en-US" altLang="zh-CN" b="1" dirty="0">
                <a:solidFill>
                  <a:schemeClr val="accent6">
                    <a:lumMod val="75000"/>
                  </a:schemeClr>
                </a:solidFill>
              </a:rPr>
              <a:t> get-default</a:t>
            </a:r>
          </a:p>
          <a:p>
            <a:r>
              <a:rPr lang="zh-CN" altLang="en-US" dirty="0"/>
              <a:t>设置默认的目标（下次启动时生效）</a:t>
            </a:r>
          </a:p>
          <a:p>
            <a:pPr lvl="1"/>
            <a:r>
              <a:rPr lang="en-US" altLang="zh-CN" b="1" dirty="0" err="1">
                <a:solidFill>
                  <a:schemeClr val="accent6">
                    <a:lumMod val="75000"/>
                  </a:schemeClr>
                </a:solidFill>
              </a:rPr>
              <a:t>systemctl</a:t>
            </a:r>
            <a:r>
              <a:rPr lang="en-US" altLang="zh-CN" b="1" dirty="0">
                <a:solidFill>
                  <a:schemeClr val="accent6">
                    <a:lumMod val="75000"/>
                  </a:schemeClr>
                </a:solidFill>
              </a:rPr>
              <a:t> set-default </a:t>
            </a:r>
            <a:r>
              <a:rPr lang="en-US" altLang="zh-CN" b="1" dirty="0" err="1">
                <a:solidFill>
                  <a:schemeClr val="accent6">
                    <a:lumMod val="75000"/>
                  </a:schemeClr>
                </a:solidFill>
              </a:rPr>
              <a:t>graphical.target</a:t>
            </a:r>
            <a:endParaRPr lang="en-US" altLang="zh-CN" b="1" dirty="0">
              <a:solidFill>
                <a:schemeClr val="accent6">
                  <a:lumMod val="75000"/>
                </a:schemeClr>
              </a:solidFill>
            </a:endParaRPr>
          </a:p>
          <a:p>
            <a:r>
              <a:rPr lang="zh-CN" altLang="en-US" dirty="0"/>
              <a:t>更改当前的目标（立即生效）	</a:t>
            </a:r>
          </a:p>
          <a:p>
            <a:pPr lvl="1"/>
            <a:r>
              <a:rPr lang="en-US" altLang="zh-CN" b="1" dirty="0" err="1">
                <a:solidFill>
                  <a:schemeClr val="accent6">
                    <a:lumMod val="75000"/>
                  </a:schemeClr>
                </a:solidFill>
              </a:rPr>
              <a:t>systemctl</a:t>
            </a:r>
            <a:r>
              <a:rPr lang="en-US" altLang="zh-CN" b="1" dirty="0">
                <a:solidFill>
                  <a:schemeClr val="accent6">
                    <a:lumMod val="75000"/>
                  </a:schemeClr>
                </a:solidFill>
              </a:rPr>
              <a:t> isolate multi-</a:t>
            </a:r>
            <a:r>
              <a:rPr lang="en-US" altLang="zh-CN" b="1" dirty="0" err="1">
                <a:solidFill>
                  <a:schemeClr val="accent6">
                    <a:lumMod val="75000"/>
                  </a:schemeClr>
                </a:solidFill>
              </a:rPr>
              <a:t>user.target</a:t>
            </a:r>
            <a:endParaRPr lang="zh-CN" altLang="en-US" b="1" dirty="0">
              <a:solidFill>
                <a:schemeClr val="accent6">
                  <a:lumMod val="75000"/>
                </a:schemeClr>
              </a:solidFill>
            </a:endParaRPr>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59</a:t>
            </a:fld>
            <a:endParaRPr lang="en-US" altLang="zh-CN" dirty="0"/>
          </a:p>
        </p:txBody>
      </p:sp>
    </p:spTree>
    <p:extLst>
      <p:ext uri="{BB962C8B-B14F-4D97-AF65-F5344CB8AC3E}">
        <p14:creationId xmlns:p14="http://schemas.microsoft.com/office/powerpoint/2010/main" xmlns="" val="392356072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影响系统性能的因素</a:t>
            </a:r>
            <a:endParaRPr lang="en-US" altLang="zh-CN" dirty="0" smtClean="0"/>
          </a:p>
        </p:txBody>
      </p:sp>
      <p:sp>
        <p:nvSpPr>
          <p:cNvPr id="3" name="内容占位符 2"/>
          <p:cNvSpPr>
            <a:spLocks noGrp="1"/>
          </p:cNvSpPr>
          <p:nvPr>
            <p:ph idx="1"/>
          </p:nvPr>
        </p:nvSpPr>
        <p:spPr>
          <a:xfrm>
            <a:off x="457200" y="1627093"/>
            <a:ext cx="8229600" cy="4503831"/>
          </a:xfrm>
        </p:spPr>
        <p:txBody>
          <a:bodyPr/>
          <a:lstStyle/>
          <a:p>
            <a:r>
              <a:rPr lang="zh-CN" altLang="en-US" dirty="0" smtClean="0"/>
              <a:t>影响系统性能的因素众多</a:t>
            </a:r>
            <a:endParaRPr lang="en-US" altLang="zh-CN" dirty="0" smtClean="0"/>
          </a:p>
          <a:p>
            <a:pPr lvl="1"/>
            <a:r>
              <a:rPr lang="zh-CN" altLang="en-US" b="1" dirty="0" smtClean="0">
                <a:solidFill>
                  <a:srgbClr val="002060"/>
                </a:solidFill>
              </a:rPr>
              <a:t>硬件</a:t>
            </a:r>
            <a:endParaRPr lang="en-US" altLang="zh-CN" b="1" dirty="0" smtClean="0">
              <a:solidFill>
                <a:srgbClr val="002060"/>
              </a:solidFill>
            </a:endParaRPr>
          </a:p>
          <a:p>
            <a:pPr lvl="2"/>
            <a:r>
              <a:rPr lang="en-US" altLang="zh-CN" b="1" dirty="0" smtClean="0">
                <a:solidFill>
                  <a:srgbClr val="002060"/>
                </a:solidFill>
              </a:rPr>
              <a:t>CPU</a:t>
            </a:r>
          </a:p>
          <a:p>
            <a:pPr lvl="2"/>
            <a:r>
              <a:rPr lang="zh-CN" altLang="en-US" b="1" dirty="0" smtClean="0">
                <a:solidFill>
                  <a:srgbClr val="002060"/>
                </a:solidFill>
              </a:rPr>
              <a:t>内存</a:t>
            </a:r>
            <a:endParaRPr lang="en-US" altLang="zh-CN" b="1" dirty="0" smtClean="0">
              <a:solidFill>
                <a:srgbClr val="002060"/>
              </a:solidFill>
            </a:endParaRPr>
          </a:p>
          <a:p>
            <a:pPr lvl="2"/>
            <a:r>
              <a:rPr lang="en-US" altLang="zh-CN" b="1" dirty="0" smtClean="0">
                <a:solidFill>
                  <a:srgbClr val="002060"/>
                </a:solidFill>
              </a:rPr>
              <a:t>IO</a:t>
            </a:r>
            <a:r>
              <a:rPr lang="zh-CN" altLang="en-US" b="1" dirty="0" smtClean="0">
                <a:solidFill>
                  <a:srgbClr val="002060"/>
                </a:solidFill>
              </a:rPr>
              <a:t>总线等</a:t>
            </a:r>
            <a:endParaRPr lang="en-US" altLang="zh-CN" dirty="0" smtClean="0"/>
          </a:p>
          <a:p>
            <a:pPr lvl="1"/>
            <a:r>
              <a:rPr lang="zh-CN" altLang="en-US" b="1" dirty="0" smtClean="0">
                <a:solidFill>
                  <a:srgbClr val="002060"/>
                </a:solidFill>
              </a:rPr>
              <a:t>操作系统</a:t>
            </a:r>
            <a:endParaRPr lang="en-US" altLang="zh-CN" b="1" dirty="0" smtClean="0">
              <a:solidFill>
                <a:srgbClr val="002060"/>
              </a:solidFill>
            </a:endParaRPr>
          </a:p>
          <a:p>
            <a:pPr lvl="2"/>
            <a:r>
              <a:rPr lang="zh-CN" altLang="en-US" b="1" dirty="0" smtClean="0">
                <a:solidFill>
                  <a:srgbClr val="FF0000"/>
                </a:solidFill>
              </a:rPr>
              <a:t>内核子系统</a:t>
            </a:r>
            <a:endParaRPr lang="en-US" altLang="zh-CN" b="1" dirty="0" smtClean="0">
              <a:solidFill>
                <a:srgbClr val="FF0000"/>
              </a:solidFill>
            </a:endParaRPr>
          </a:p>
          <a:p>
            <a:pPr lvl="2"/>
            <a:r>
              <a:rPr lang="zh-CN" altLang="en-US" b="1" dirty="0" smtClean="0">
                <a:solidFill>
                  <a:srgbClr val="002060"/>
                </a:solidFill>
              </a:rPr>
              <a:t>驱动模块等</a:t>
            </a:r>
            <a:endParaRPr lang="en-US" altLang="zh-CN" dirty="0" smtClean="0"/>
          </a:p>
          <a:p>
            <a:pPr lvl="1"/>
            <a:r>
              <a:rPr lang="zh-CN" altLang="en-US" b="1" dirty="0" smtClean="0">
                <a:solidFill>
                  <a:srgbClr val="002060"/>
                </a:solidFill>
              </a:rPr>
              <a:t>应用程序</a:t>
            </a:r>
            <a:endParaRPr lang="en-US" altLang="zh-CN" b="1" dirty="0" smtClean="0">
              <a:solidFill>
                <a:srgbClr val="002060"/>
              </a:solidFill>
            </a:endParaRPr>
          </a:p>
          <a:p>
            <a:r>
              <a:rPr lang="zh-CN" altLang="en-US" b="1" dirty="0" smtClean="0">
                <a:solidFill>
                  <a:schemeClr val="accent6">
                    <a:lumMod val="75000"/>
                  </a:schemeClr>
                </a:solidFill>
              </a:rPr>
              <a:t>系统调优是一项非常复杂的任务</a:t>
            </a:r>
            <a:endParaRPr lang="en-US" altLang="zh-CN" b="1" dirty="0" smtClean="0">
              <a:solidFill>
                <a:schemeClr val="accent6">
                  <a:lumMod val="75000"/>
                </a:schemeClr>
              </a:solidFill>
            </a:endParaRPr>
          </a:p>
        </p:txBody>
      </p:sp>
      <p:pic>
        <p:nvPicPr>
          <p:cNvPr id="261122" name="Picture 2" descr="http://s2.51cto.com/wyfs01/M01/03/65/wKioOVE--rniOudRAAAjqgnEMuA386.gif"/>
          <p:cNvPicPr>
            <a:picLocks noChangeAspect="1" noChangeArrowheads="1"/>
          </p:cNvPicPr>
          <p:nvPr/>
        </p:nvPicPr>
        <p:blipFill>
          <a:blip r:embed="rId2" cstate="print"/>
          <a:srcRect/>
          <a:stretch>
            <a:fillRect/>
          </a:stretch>
        </p:blipFill>
        <p:spPr bwMode="auto">
          <a:xfrm>
            <a:off x="3505141" y="2138081"/>
            <a:ext cx="4783740" cy="3046875"/>
          </a:xfrm>
          <a:prstGeom prst="rect">
            <a:avLst/>
          </a:prstGeom>
          <a:noFill/>
        </p:spPr>
      </p:pic>
      <p:sp>
        <p:nvSpPr>
          <p:cNvPr id="5" name="日期占位符 3"/>
          <p:cNvSpPr>
            <a:spLocks noGrp="1"/>
          </p:cNvSpPr>
          <p:nvPr>
            <p:ph type="dt" sz="half" idx="10"/>
          </p:nvPr>
        </p:nvSpPr>
        <p:spPr>
          <a:xfrm>
            <a:off x="457200" y="6243638"/>
            <a:ext cx="2133600" cy="457200"/>
          </a:xfrm>
        </p:spPr>
        <p:txBody>
          <a:bodyPr/>
          <a:lstStyle/>
          <a:p>
            <a:fld id="{B8C40DAD-E20B-41EC-B788-3EAE527B1E0B}" type="datetime2">
              <a:rPr lang="zh-CN" altLang="en-US" smtClean="0"/>
              <a:pPr/>
              <a:t>2016年7月14日</a:t>
            </a:fld>
            <a:endParaRPr lang="en-US" altLang="zh-CN" dirty="0"/>
          </a:p>
        </p:txBody>
      </p:sp>
      <p:sp>
        <p:nvSpPr>
          <p:cNvPr id="6" name="灯片编号占位符 4"/>
          <p:cNvSpPr>
            <a:spLocks noGrp="1"/>
          </p:cNvSpPr>
          <p:nvPr>
            <p:ph type="sldNum" sz="quarter" idx="11"/>
          </p:nvPr>
        </p:nvSpPr>
        <p:spPr>
          <a:xfrm>
            <a:off x="8100392" y="6243638"/>
            <a:ext cx="586408" cy="457200"/>
          </a:xfrm>
        </p:spPr>
        <p:txBody>
          <a:bodyPr/>
          <a:lstStyle/>
          <a:p>
            <a:fld id="{947CB985-09D2-4724-917F-80B7A7E07E02}" type="slidenum">
              <a:rPr lang="en-US" altLang="zh-CN" smtClean="0"/>
              <a:pPr/>
              <a:t>6</a:t>
            </a:fld>
            <a:endParaRPr lang="en-US" altLang="zh-CN" dirty="0"/>
          </a:p>
        </p:txBody>
      </p:sp>
      <p:sp>
        <p:nvSpPr>
          <p:cNvPr id="7" name="页脚占位符 5"/>
          <p:cNvSpPr txBox="1">
            <a:spLocks/>
          </p:cNvSpPr>
          <p:nvPr/>
        </p:nvSpPr>
        <p:spPr bwMode="auto">
          <a:xfrm>
            <a:off x="3203848" y="6284168"/>
            <a:ext cx="324036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1200" b="0" i="0" u="none" strike="noStrike" kern="1200" cap="none" spc="0" normalizeH="0" baseline="0" noProof="0" dirty="0" smtClean="0">
                <a:ln>
                  <a:noFill/>
                </a:ln>
                <a:solidFill>
                  <a:schemeClr val="tx1"/>
                </a:solidFill>
                <a:effectLst/>
                <a:uLnTx/>
                <a:uFillTx/>
                <a:latin typeface="+mj-lt"/>
                <a:ea typeface="宋体" charset="-122"/>
                <a:cs typeface="+mn-cs"/>
              </a:rPr>
              <a:t>梁如军（</a:t>
            </a:r>
            <a:r>
              <a:rPr kumimoji="0" lang="en-US" altLang="zh-CN" sz="1200" b="0" i="0" u="none" strike="noStrike" kern="1200" cap="none" spc="0" normalizeH="0" baseline="0" noProof="0" dirty="0" smtClean="0">
                <a:ln>
                  <a:noFill/>
                </a:ln>
                <a:solidFill>
                  <a:schemeClr val="tx1"/>
                </a:solidFill>
                <a:effectLst/>
                <a:uLnTx/>
                <a:uFillTx/>
                <a:latin typeface="+mj-lt"/>
                <a:ea typeface="宋体" charset="-122"/>
                <a:cs typeface="+mn-cs"/>
              </a:rPr>
              <a:t>linuxbooks@126.com</a:t>
            </a:r>
            <a:r>
              <a:rPr kumimoji="0" lang="zh-CN" altLang="en-US" sz="1200" b="0" i="0" u="none" strike="noStrike" kern="1200" cap="none" spc="0" normalizeH="0" baseline="0" noProof="0" dirty="0" smtClean="0">
                <a:ln>
                  <a:noFill/>
                </a:ln>
                <a:solidFill>
                  <a:schemeClr val="tx1"/>
                </a:solidFill>
                <a:effectLst/>
                <a:uLnTx/>
                <a:uFillTx/>
                <a:latin typeface="+mj-lt"/>
                <a:ea typeface="宋体" charset="-122"/>
                <a:cs typeface="+mn-cs"/>
              </a:rPr>
              <a:t>）</a:t>
            </a:r>
            <a:endParaRPr kumimoji="0" lang="en-US" altLang="zh-CN" sz="1200" b="0" i="0" u="none" strike="noStrike" kern="1200" cap="none" spc="0" normalizeH="0" baseline="0" noProof="0" dirty="0" smtClean="0">
              <a:ln>
                <a:noFill/>
              </a:ln>
              <a:solidFill>
                <a:schemeClr val="tx1"/>
              </a:solidFill>
              <a:effectLst/>
              <a:uLnTx/>
              <a:uFillTx/>
              <a:latin typeface="+mj-lt"/>
              <a:ea typeface="宋体" charset="-122"/>
              <a:cs typeface="+mn-cs"/>
            </a:endParaRP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200" b="0" i="0" u="none" strike="noStrike" kern="1200" cap="none" spc="0" normalizeH="0" baseline="0" noProof="0" dirty="0" smtClean="0">
                <a:ln>
                  <a:noFill/>
                </a:ln>
                <a:solidFill>
                  <a:schemeClr val="tx1"/>
                </a:solidFill>
                <a:effectLst/>
                <a:uLnTx/>
                <a:uFillTx/>
                <a:latin typeface="+mj-lt"/>
                <a:ea typeface="宋体" charset="-122"/>
                <a:cs typeface="+mn-cs"/>
              </a:rPr>
              <a:t>Creative Commons License</a:t>
            </a:r>
            <a:r>
              <a:rPr kumimoji="0" lang="zh-CN" altLang="en-US" sz="1200" b="0" i="0" u="none" strike="noStrike" kern="1200" cap="none" spc="0" normalizeH="0" baseline="0" noProof="0" dirty="0" smtClean="0">
                <a:ln>
                  <a:noFill/>
                </a:ln>
                <a:solidFill>
                  <a:schemeClr val="tx1"/>
                </a:solidFill>
                <a:effectLst/>
                <a:uLnTx/>
                <a:uFillTx/>
                <a:latin typeface="+mj-lt"/>
                <a:ea typeface="宋体" charset="-122"/>
                <a:cs typeface="+mn-cs"/>
              </a:rPr>
              <a:t>（</a:t>
            </a:r>
            <a:r>
              <a:rPr kumimoji="0" lang="en-US" altLang="zh-CN" sz="1200" b="0" i="0" u="none" strike="noStrike" kern="1200" cap="none" spc="0" normalizeH="0" baseline="0" noProof="0" dirty="0" smtClean="0">
                <a:ln>
                  <a:noFill/>
                </a:ln>
                <a:solidFill>
                  <a:schemeClr val="tx1"/>
                </a:solidFill>
                <a:effectLst/>
                <a:uLnTx/>
                <a:uFillTx/>
                <a:latin typeface="+mj-lt"/>
                <a:ea typeface="宋体" charset="-122"/>
                <a:cs typeface="+mn-cs"/>
              </a:rPr>
              <a:t>BY-NC-SA</a:t>
            </a:r>
            <a:r>
              <a:rPr kumimoji="0" lang="zh-CN" altLang="en-US" sz="1200" b="0" i="0" u="none" strike="noStrike" kern="1200" cap="none" spc="0" normalizeH="0" baseline="0" noProof="0" dirty="0" smtClean="0">
                <a:ln>
                  <a:noFill/>
                </a:ln>
                <a:solidFill>
                  <a:schemeClr val="tx1"/>
                </a:solidFill>
                <a:effectLst/>
                <a:uLnTx/>
                <a:uFillTx/>
                <a:latin typeface="+mj-lt"/>
                <a:ea typeface="宋体" charset="-122"/>
                <a:cs typeface="+mn-cs"/>
              </a:rPr>
              <a:t>）</a:t>
            </a:r>
            <a:endParaRPr kumimoji="0" lang="en-US" altLang="zh-CN" sz="1200" b="0" i="0" u="none" strike="noStrike" kern="1200" cap="none" spc="0" normalizeH="0" baseline="0" noProof="0" dirty="0">
              <a:ln>
                <a:noFill/>
              </a:ln>
              <a:solidFill>
                <a:schemeClr val="tx1"/>
              </a:solidFill>
              <a:effectLst/>
              <a:uLnTx/>
              <a:uFillTx/>
              <a:latin typeface="+mj-lt"/>
              <a:ea typeface="宋体" charset="-122"/>
              <a:cs typeface="+mn-cs"/>
            </a:endParaRPr>
          </a:p>
        </p:txBody>
      </p:sp>
    </p:spTree>
    <p:extLst>
      <p:ext uri="{BB962C8B-B14F-4D97-AF65-F5344CB8AC3E}">
        <p14:creationId xmlns:p14="http://schemas.microsoft.com/office/powerpoint/2010/main" xmlns="" val="3669695263"/>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系统启动</a:t>
            </a:r>
            <a:r>
              <a:rPr lang="zh-CN" altLang="zh-CN" dirty="0" smtClean="0"/>
              <a:t>过程</a:t>
            </a:r>
            <a:r>
              <a:rPr lang="zh-CN" altLang="en-US" dirty="0" smtClean="0"/>
              <a:t>（</a:t>
            </a:r>
            <a:r>
              <a:rPr lang="en-US" altLang="zh-CN" dirty="0" smtClean="0"/>
              <a:t>1</a:t>
            </a:r>
            <a:r>
              <a:rPr lang="zh-CN" altLang="en-US" dirty="0" smtClean="0"/>
              <a:t>）</a:t>
            </a:r>
            <a:endParaRPr lang="zh-CN" altLang="en-US" dirty="0"/>
          </a:p>
        </p:txBody>
      </p:sp>
      <p:sp>
        <p:nvSpPr>
          <p:cNvPr id="3" name="内容占位符 2"/>
          <p:cNvSpPr>
            <a:spLocks noGrp="1"/>
          </p:cNvSpPr>
          <p:nvPr>
            <p:ph idx="1"/>
          </p:nvPr>
        </p:nvSpPr>
        <p:spPr/>
        <p:txBody>
          <a:bodyPr/>
          <a:lstStyle/>
          <a:p>
            <a:r>
              <a:rPr lang="zh-CN" altLang="zh-CN" dirty="0"/>
              <a:t>系统固件</a:t>
            </a:r>
            <a:r>
              <a:rPr lang="zh-CN" altLang="zh-CN" dirty="0" smtClean="0"/>
              <a:t>初始化</a:t>
            </a:r>
            <a:endParaRPr lang="en-US" altLang="zh-CN" dirty="0" smtClean="0"/>
          </a:p>
          <a:p>
            <a:pPr lvl="1"/>
            <a:r>
              <a:rPr lang="en-US" altLang="zh-CN" dirty="0"/>
              <a:t>1</a:t>
            </a:r>
            <a:r>
              <a:rPr lang="zh-CN" altLang="zh-CN" dirty="0"/>
              <a:t>）计算机加电，系统固件（</a:t>
            </a:r>
            <a:r>
              <a:rPr lang="en-US" altLang="zh-CN" dirty="0"/>
              <a:t>BIOS/UEFI</a:t>
            </a:r>
            <a:r>
              <a:rPr lang="zh-CN" altLang="zh-CN" dirty="0"/>
              <a:t>）执行开机自检。</a:t>
            </a:r>
          </a:p>
          <a:p>
            <a:pPr lvl="1"/>
            <a:r>
              <a:rPr lang="en-US" altLang="zh-CN" dirty="0"/>
              <a:t>2</a:t>
            </a:r>
            <a:r>
              <a:rPr lang="zh-CN" altLang="zh-CN" dirty="0"/>
              <a:t>）系统固件搜索可启动设备。</a:t>
            </a:r>
          </a:p>
          <a:p>
            <a:pPr lvl="1"/>
            <a:r>
              <a:rPr lang="en-US" altLang="zh-CN" dirty="0"/>
              <a:t>3</a:t>
            </a:r>
            <a:r>
              <a:rPr lang="zh-CN" altLang="zh-CN" dirty="0"/>
              <a:t>）系统固件从磁盘加载启动引导器，然后将系统控制权交给启动引导器</a:t>
            </a:r>
            <a:r>
              <a:rPr lang="zh-CN" altLang="zh-CN" dirty="0" smtClean="0"/>
              <a:t>。</a:t>
            </a:r>
            <a:endParaRPr lang="en-US" altLang="zh-CN" dirty="0" smtClean="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60</a:t>
            </a:fld>
            <a:endParaRPr lang="en-US" altLang="zh-CN" dirty="0"/>
          </a:p>
        </p:txBody>
      </p:sp>
    </p:spTree>
    <p:extLst>
      <p:ext uri="{BB962C8B-B14F-4D97-AF65-F5344CB8AC3E}">
        <p14:creationId xmlns:p14="http://schemas.microsoft.com/office/powerpoint/2010/main" xmlns="" val="4032877841"/>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系统启动过程</a:t>
            </a:r>
            <a:r>
              <a:rPr lang="zh-CN" altLang="en-US" dirty="0" smtClean="0"/>
              <a:t>（</a:t>
            </a:r>
            <a:r>
              <a:rPr lang="en-US" altLang="zh-CN" dirty="0" smtClean="0"/>
              <a:t>2</a:t>
            </a:r>
            <a:r>
              <a:rPr lang="zh-CN" altLang="en-US" dirty="0" smtClean="0"/>
              <a:t>）</a:t>
            </a:r>
            <a:endParaRPr lang="zh-CN" altLang="en-US" dirty="0"/>
          </a:p>
        </p:txBody>
      </p:sp>
      <p:sp>
        <p:nvSpPr>
          <p:cNvPr id="3" name="内容占位符 2"/>
          <p:cNvSpPr>
            <a:spLocks noGrp="1"/>
          </p:cNvSpPr>
          <p:nvPr>
            <p:ph idx="1"/>
          </p:nvPr>
        </p:nvSpPr>
        <p:spPr/>
        <p:txBody>
          <a:bodyPr/>
          <a:lstStyle/>
          <a:p>
            <a:r>
              <a:rPr lang="zh-CN" altLang="zh-CN" dirty="0"/>
              <a:t>启动引导器</a:t>
            </a:r>
            <a:r>
              <a:rPr lang="en-US" altLang="zh-CN" dirty="0"/>
              <a:t>GRUB2</a:t>
            </a:r>
          </a:p>
          <a:p>
            <a:pPr lvl="1"/>
            <a:r>
              <a:rPr lang="en-US" altLang="zh-CN" sz="2400" dirty="0"/>
              <a:t>1</a:t>
            </a:r>
            <a:r>
              <a:rPr lang="zh-CN" altLang="zh-CN" sz="2400" dirty="0"/>
              <a:t>）启动引导器从磁盘加载其配置。</a:t>
            </a:r>
          </a:p>
          <a:p>
            <a:pPr lvl="1"/>
            <a:r>
              <a:rPr lang="en-US" altLang="zh-CN" sz="2400" dirty="0"/>
              <a:t>2</a:t>
            </a:r>
            <a:r>
              <a:rPr lang="zh-CN" altLang="zh-CN" sz="2400" dirty="0"/>
              <a:t>）启动引导器向用户显示</a:t>
            </a:r>
            <a:r>
              <a:rPr lang="en-US" altLang="zh-CN" sz="2400" dirty="0"/>
              <a:t>GRUB</a:t>
            </a:r>
            <a:r>
              <a:rPr lang="zh-CN" altLang="zh-CN" sz="2400" dirty="0"/>
              <a:t>菜单。</a:t>
            </a:r>
          </a:p>
          <a:p>
            <a:pPr lvl="1"/>
            <a:r>
              <a:rPr lang="en-US" altLang="zh-CN" sz="2400" dirty="0"/>
              <a:t>3</a:t>
            </a:r>
            <a:r>
              <a:rPr lang="zh-CN" altLang="zh-CN" sz="2400" dirty="0"/>
              <a:t>）当用户选择了启动项或自动超时后，启动引导器从磁盘加载</a:t>
            </a:r>
            <a:r>
              <a:rPr lang="en-US" altLang="zh-CN" sz="2400" dirty="0"/>
              <a:t> kernel </a:t>
            </a:r>
            <a:r>
              <a:rPr lang="zh-CN" altLang="zh-CN" sz="2400" dirty="0"/>
              <a:t>和</a:t>
            </a:r>
            <a:r>
              <a:rPr lang="en-US" altLang="zh-CN" sz="2400" dirty="0"/>
              <a:t> </a:t>
            </a:r>
            <a:r>
              <a:rPr lang="en-US" altLang="zh-CN" sz="2400" dirty="0" err="1"/>
              <a:t>initramfs</a:t>
            </a:r>
            <a:r>
              <a:rPr lang="en-US" altLang="zh-CN" sz="2400" dirty="0"/>
              <a:t> </a:t>
            </a:r>
            <a:r>
              <a:rPr lang="zh-CN" altLang="zh-CN" sz="2400" dirty="0"/>
              <a:t>到内存（</a:t>
            </a:r>
            <a:r>
              <a:rPr lang="en-US" altLang="zh-CN" sz="2400" dirty="0" err="1"/>
              <a:t>initramfs</a:t>
            </a:r>
            <a:r>
              <a:rPr lang="zh-CN" altLang="zh-CN" sz="2400" dirty="0"/>
              <a:t>是以</a:t>
            </a:r>
            <a:r>
              <a:rPr lang="en-US" altLang="zh-CN" sz="2400" dirty="0" err="1"/>
              <a:t>gzip</a:t>
            </a:r>
            <a:r>
              <a:rPr lang="zh-CN" altLang="zh-CN" sz="2400" dirty="0"/>
              <a:t>压缩的</a:t>
            </a:r>
            <a:r>
              <a:rPr lang="en-US" altLang="zh-CN" sz="2400" dirty="0" err="1"/>
              <a:t>cpio</a:t>
            </a:r>
            <a:r>
              <a:rPr lang="zh-CN" altLang="zh-CN" sz="2400" dirty="0"/>
              <a:t>归档文件，其中包含启动时所需的所有必要硬件的内核模块以及初始化脚本等）。</a:t>
            </a:r>
          </a:p>
          <a:p>
            <a:pPr lvl="1"/>
            <a:r>
              <a:rPr lang="en-US" altLang="zh-CN" sz="2400" dirty="0"/>
              <a:t>4</a:t>
            </a:r>
            <a:r>
              <a:rPr lang="zh-CN" altLang="zh-CN" sz="2400" dirty="0"/>
              <a:t>）启动引导器将系统控制权交给内核，并为其传递启动引导器的内核命令行中指定的选项以及</a:t>
            </a:r>
            <a:r>
              <a:rPr lang="en-US" altLang="zh-CN" sz="2400" dirty="0" err="1"/>
              <a:t>initramfs</a:t>
            </a:r>
            <a:r>
              <a:rPr lang="zh-CN" altLang="zh-CN" sz="2400" dirty="0"/>
              <a:t>在内存中的位置。</a:t>
            </a:r>
          </a:p>
          <a:p>
            <a:pPr lvl="1"/>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61</a:t>
            </a:fld>
            <a:endParaRPr lang="en-US" altLang="zh-CN" dirty="0"/>
          </a:p>
        </p:txBody>
      </p:sp>
    </p:spTree>
    <p:extLst>
      <p:ext uri="{BB962C8B-B14F-4D97-AF65-F5344CB8AC3E}">
        <p14:creationId xmlns:p14="http://schemas.microsoft.com/office/powerpoint/2010/main" xmlns="" val="1893549011"/>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系统启动过程</a:t>
            </a:r>
            <a:r>
              <a:rPr lang="zh-CN" altLang="en-US" dirty="0" smtClean="0"/>
              <a:t>（</a:t>
            </a:r>
            <a:r>
              <a:rPr lang="en-US" altLang="zh-CN" dirty="0" smtClean="0"/>
              <a:t>3</a:t>
            </a:r>
            <a:r>
              <a:rPr lang="zh-CN" altLang="en-US" dirty="0" smtClean="0"/>
              <a:t>）</a:t>
            </a:r>
            <a:endParaRPr lang="zh-CN" altLang="en-US" dirty="0"/>
          </a:p>
        </p:txBody>
      </p:sp>
      <p:sp>
        <p:nvSpPr>
          <p:cNvPr id="3" name="内容占位符 2"/>
          <p:cNvSpPr>
            <a:spLocks noGrp="1"/>
          </p:cNvSpPr>
          <p:nvPr>
            <p:ph idx="1"/>
          </p:nvPr>
        </p:nvSpPr>
        <p:spPr>
          <a:xfrm>
            <a:off x="457200" y="980728"/>
            <a:ext cx="8229600" cy="5150197"/>
          </a:xfrm>
        </p:spPr>
        <p:txBody>
          <a:bodyPr/>
          <a:lstStyle/>
          <a:p>
            <a:r>
              <a:rPr lang="en-US" altLang="zh-CN" dirty="0"/>
              <a:t>Linux</a:t>
            </a:r>
            <a:r>
              <a:rPr lang="zh-CN" altLang="zh-CN" dirty="0"/>
              <a:t>内核初始化</a:t>
            </a:r>
            <a:endParaRPr lang="en-US" altLang="zh-CN" dirty="0"/>
          </a:p>
          <a:p>
            <a:pPr lvl="1"/>
            <a:r>
              <a:rPr lang="en-US" altLang="zh-CN" dirty="0"/>
              <a:t>1</a:t>
            </a:r>
            <a:r>
              <a:rPr lang="zh-CN" altLang="zh-CN" dirty="0"/>
              <a:t>）</a:t>
            </a:r>
            <a:r>
              <a:rPr lang="en-US" altLang="zh-CN" dirty="0"/>
              <a:t>kernel </a:t>
            </a:r>
            <a:r>
              <a:rPr lang="zh-CN" altLang="zh-CN" dirty="0"/>
              <a:t>从</a:t>
            </a:r>
            <a:r>
              <a:rPr lang="en-US" altLang="zh-CN" dirty="0"/>
              <a:t> </a:t>
            </a:r>
            <a:r>
              <a:rPr lang="en-US" altLang="zh-CN" dirty="0" err="1"/>
              <a:t>initramfs</a:t>
            </a:r>
            <a:r>
              <a:rPr lang="en-US" altLang="zh-CN" dirty="0"/>
              <a:t> </a:t>
            </a:r>
            <a:r>
              <a:rPr lang="zh-CN" altLang="zh-CN" dirty="0"/>
              <a:t>启动</a:t>
            </a:r>
            <a:r>
              <a:rPr lang="en-US" altLang="zh-CN" dirty="0"/>
              <a:t> </a:t>
            </a:r>
            <a:r>
              <a:rPr lang="en-US" altLang="zh-CN" dirty="0" err="1"/>
              <a:t>systemd</a:t>
            </a:r>
            <a:r>
              <a:rPr lang="en-US" altLang="zh-CN" dirty="0"/>
              <a:t> </a:t>
            </a:r>
            <a:r>
              <a:rPr lang="zh-CN" altLang="zh-CN" dirty="0"/>
              <a:t>的工作副本</a:t>
            </a:r>
            <a:r>
              <a:rPr lang="en-US" altLang="zh-CN" dirty="0"/>
              <a:t> /</a:t>
            </a:r>
            <a:r>
              <a:rPr lang="en-US" altLang="zh-CN" dirty="0" err="1"/>
              <a:t>sbin</a:t>
            </a:r>
            <a:r>
              <a:rPr lang="en-US" altLang="zh-CN" dirty="0"/>
              <a:t>/</a:t>
            </a:r>
            <a:r>
              <a:rPr lang="en-US" altLang="zh-CN" dirty="0" err="1"/>
              <a:t>init</a:t>
            </a:r>
            <a:r>
              <a:rPr lang="en-US" altLang="zh-CN" dirty="0"/>
              <a:t> </a:t>
            </a:r>
            <a:r>
              <a:rPr lang="zh-CN" altLang="zh-CN" dirty="0"/>
              <a:t>（</a:t>
            </a:r>
            <a:r>
              <a:rPr lang="en-US" altLang="zh-CN" dirty="0"/>
              <a:t>PID=0</a:t>
            </a:r>
            <a:r>
              <a:rPr lang="zh-CN" altLang="zh-CN" dirty="0"/>
              <a:t>）</a:t>
            </a:r>
          </a:p>
          <a:p>
            <a:pPr lvl="1"/>
            <a:r>
              <a:rPr lang="en-US" altLang="zh-CN" dirty="0"/>
              <a:t>2</a:t>
            </a:r>
            <a:r>
              <a:rPr lang="zh-CN" altLang="zh-CN" dirty="0"/>
              <a:t>）</a:t>
            </a:r>
            <a:r>
              <a:rPr lang="en-US" altLang="zh-CN" dirty="0" err="1"/>
              <a:t>initramfs</a:t>
            </a:r>
            <a:r>
              <a:rPr lang="en-US" altLang="zh-CN" dirty="0"/>
              <a:t> </a:t>
            </a:r>
            <a:r>
              <a:rPr lang="zh-CN" altLang="zh-CN" dirty="0"/>
              <a:t>的</a:t>
            </a:r>
            <a:r>
              <a:rPr lang="en-US" altLang="zh-CN" dirty="0"/>
              <a:t> </a:t>
            </a:r>
            <a:r>
              <a:rPr lang="en-US" altLang="zh-CN" dirty="0" err="1"/>
              <a:t>systemd</a:t>
            </a:r>
            <a:r>
              <a:rPr lang="en-US" altLang="zh-CN" dirty="0"/>
              <a:t> </a:t>
            </a:r>
            <a:r>
              <a:rPr lang="zh-CN" altLang="zh-CN" dirty="0"/>
              <a:t>执行</a:t>
            </a:r>
            <a:r>
              <a:rPr lang="en-US" altLang="zh-CN" b="1" dirty="0"/>
              <a:t> </a:t>
            </a:r>
            <a:r>
              <a:rPr lang="en-US" altLang="zh-CN" b="1" dirty="0" err="1"/>
              <a:t>initrd.target</a:t>
            </a:r>
            <a:r>
              <a:rPr lang="zh-CN" altLang="zh-CN" dirty="0"/>
              <a:t>目标的所有单元（包括其依赖的单元）</a:t>
            </a:r>
          </a:p>
          <a:p>
            <a:pPr lvl="2"/>
            <a:r>
              <a:rPr lang="zh-CN" altLang="zh-CN" dirty="0"/>
              <a:t>内核在</a:t>
            </a:r>
            <a:r>
              <a:rPr lang="en-US" altLang="zh-CN" dirty="0" err="1"/>
              <a:t>initramfs</a:t>
            </a:r>
            <a:r>
              <a:rPr lang="zh-CN" altLang="zh-CN" dirty="0"/>
              <a:t>中查找所有硬件的驱动程序，随后内核初始化这些硬件</a:t>
            </a:r>
          </a:p>
          <a:p>
            <a:pPr lvl="2"/>
            <a:r>
              <a:rPr lang="en-US" altLang="zh-CN" dirty="0" err="1"/>
              <a:t>initrd</a:t>
            </a:r>
            <a:r>
              <a:rPr lang="en-US" altLang="zh-CN" dirty="0"/>
              <a:t>-root-</a:t>
            </a:r>
            <a:r>
              <a:rPr lang="en-US" altLang="zh-CN" dirty="0" err="1"/>
              <a:t>fs.target</a:t>
            </a:r>
            <a:r>
              <a:rPr lang="en-US" altLang="zh-CN" dirty="0"/>
              <a:t> </a:t>
            </a:r>
            <a:r>
              <a:rPr lang="zh-CN" altLang="zh-CN" dirty="0"/>
              <a:t>以只读形式将系统实际的</a:t>
            </a:r>
            <a:r>
              <a:rPr lang="en-US" altLang="zh-CN" dirty="0"/>
              <a:t>root</a:t>
            </a:r>
            <a:r>
              <a:rPr lang="zh-CN" altLang="zh-CN" dirty="0"/>
              <a:t>文件系统挂载到</a:t>
            </a:r>
            <a:r>
              <a:rPr lang="en-US" altLang="zh-CN" dirty="0"/>
              <a:t> /</a:t>
            </a:r>
            <a:r>
              <a:rPr lang="en-US" altLang="zh-CN" dirty="0" err="1"/>
              <a:t>sysroot</a:t>
            </a:r>
            <a:endParaRPr lang="zh-CN" altLang="zh-CN" dirty="0"/>
          </a:p>
          <a:p>
            <a:pPr lvl="2"/>
            <a:r>
              <a:rPr lang="zh-CN" altLang="zh-CN" dirty="0"/>
              <a:t>执行</a:t>
            </a:r>
            <a:r>
              <a:rPr lang="en-US" altLang="zh-CN" dirty="0" err="1"/>
              <a:t>initrd.target</a:t>
            </a:r>
            <a:r>
              <a:rPr lang="en-US" altLang="zh-CN" dirty="0"/>
              <a:t> </a:t>
            </a:r>
            <a:r>
              <a:rPr lang="zh-CN" altLang="zh-CN" dirty="0"/>
              <a:t>目标的其他相关单元</a:t>
            </a:r>
          </a:p>
          <a:p>
            <a:pPr lvl="2"/>
            <a:r>
              <a:rPr lang="en-US" altLang="zh-CN" dirty="0" err="1"/>
              <a:t>initrd</a:t>
            </a:r>
            <a:r>
              <a:rPr lang="en-US" altLang="zh-CN" dirty="0"/>
              <a:t>-switch-</a:t>
            </a:r>
            <a:r>
              <a:rPr lang="en-US" altLang="zh-CN" dirty="0" err="1"/>
              <a:t>root.target</a:t>
            </a:r>
            <a:r>
              <a:rPr lang="en-US" altLang="zh-CN" dirty="0"/>
              <a:t> </a:t>
            </a:r>
            <a:r>
              <a:rPr lang="zh-CN" altLang="zh-CN" dirty="0"/>
              <a:t>切换</a:t>
            </a:r>
            <a:r>
              <a:rPr lang="en-US" altLang="zh-CN" dirty="0"/>
              <a:t> root</a:t>
            </a:r>
            <a:r>
              <a:rPr lang="zh-CN" altLang="zh-CN" dirty="0"/>
              <a:t>文件系统（从</a:t>
            </a:r>
            <a:r>
              <a:rPr lang="en-US" altLang="zh-CN" dirty="0"/>
              <a:t> </a:t>
            </a:r>
            <a:r>
              <a:rPr lang="en-US" altLang="zh-CN" dirty="0" err="1"/>
              <a:t>initramfs</a:t>
            </a:r>
            <a:r>
              <a:rPr lang="en-US" altLang="zh-CN" dirty="0"/>
              <a:t> </a:t>
            </a:r>
            <a:r>
              <a:rPr lang="zh-CN" altLang="zh-CN" dirty="0"/>
              <a:t>的</a:t>
            </a:r>
            <a:r>
              <a:rPr lang="en-US" altLang="zh-CN" dirty="0"/>
              <a:t>root</a:t>
            </a:r>
            <a:r>
              <a:rPr lang="zh-CN" altLang="zh-CN" dirty="0"/>
              <a:t>文件系统切换到系统实际</a:t>
            </a:r>
            <a:r>
              <a:rPr lang="en-US" altLang="zh-CN" dirty="0"/>
              <a:t>root</a:t>
            </a:r>
            <a:r>
              <a:rPr lang="zh-CN" altLang="zh-CN" dirty="0"/>
              <a:t>文件系统），并将控制权交给实际</a:t>
            </a:r>
            <a:r>
              <a:rPr lang="en-US" altLang="zh-CN" dirty="0"/>
              <a:t> root</a:t>
            </a:r>
            <a:r>
              <a:rPr lang="zh-CN" altLang="zh-CN" dirty="0"/>
              <a:t>文件系统上的</a:t>
            </a:r>
            <a:r>
              <a:rPr lang="en-US" altLang="zh-CN" dirty="0"/>
              <a:t> </a:t>
            </a:r>
            <a:r>
              <a:rPr lang="en-US" altLang="zh-CN" dirty="0" err="1"/>
              <a:t>systemd</a:t>
            </a:r>
            <a:r>
              <a:rPr lang="en-US" altLang="zh-CN" dirty="0"/>
              <a:t> </a:t>
            </a:r>
            <a:r>
              <a:rPr lang="zh-CN" altLang="zh-CN" dirty="0"/>
              <a:t>实例</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62</a:t>
            </a:fld>
            <a:endParaRPr lang="en-US" altLang="zh-CN" dirty="0"/>
          </a:p>
        </p:txBody>
      </p:sp>
    </p:spTree>
    <p:extLst>
      <p:ext uri="{BB962C8B-B14F-4D97-AF65-F5344CB8AC3E}">
        <p14:creationId xmlns:p14="http://schemas.microsoft.com/office/powerpoint/2010/main" xmlns="" val="1769821086"/>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系统启动过程</a:t>
            </a:r>
            <a:r>
              <a:rPr lang="zh-CN" altLang="en-US" dirty="0" smtClean="0"/>
              <a:t>（</a:t>
            </a:r>
            <a:r>
              <a:rPr lang="en-US" altLang="zh-CN" dirty="0" smtClean="0"/>
              <a:t>4</a:t>
            </a:r>
            <a:r>
              <a:rPr lang="zh-CN" altLang="en-US" dirty="0" smtClean="0"/>
              <a:t>）</a:t>
            </a:r>
            <a:endParaRPr lang="zh-CN" altLang="en-US" dirty="0"/>
          </a:p>
        </p:txBody>
      </p:sp>
      <p:sp>
        <p:nvSpPr>
          <p:cNvPr id="3" name="内容占位符 2"/>
          <p:cNvSpPr>
            <a:spLocks noGrp="1"/>
          </p:cNvSpPr>
          <p:nvPr>
            <p:ph idx="1"/>
          </p:nvPr>
        </p:nvSpPr>
        <p:spPr>
          <a:xfrm>
            <a:off x="457200" y="1600200"/>
            <a:ext cx="8435280" cy="4530725"/>
          </a:xfrm>
        </p:spPr>
        <p:txBody>
          <a:bodyPr/>
          <a:lstStyle/>
          <a:p>
            <a:r>
              <a:rPr lang="zh-CN" altLang="zh-CN" dirty="0"/>
              <a:t>执行本地系统的第一个进程</a:t>
            </a:r>
            <a:r>
              <a:rPr lang="en-US" altLang="zh-CN" dirty="0" err="1"/>
              <a:t>systemd</a:t>
            </a:r>
            <a:endParaRPr lang="zh-CN" altLang="en-US" dirty="0"/>
          </a:p>
          <a:p>
            <a:pPr lvl="1"/>
            <a:r>
              <a:rPr lang="en-US" altLang="zh-CN" dirty="0"/>
              <a:t>1</a:t>
            </a:r>
            <a:r>
              <a:rPr lang="zh-CN" altLang="zh-CN" dirty="0"/>
              <a:t>）</a:t>
            </a:r>
            <a:r>
              <a:rPr lang="en-US" altLang="zh-CN" dirty="0" err="1"/>
              <a:t>systemd</a:t>
            </a:r>
            <a:r>
              <a:rPr lang="zh-CN" altLang="zh-CN" dirty="0"/>
              <a:t>使用系统中安装的</a:t>
            </a:r>
            <a:r>
              <a:rPr lang="en-US" altLang="zh-CN" dirty="0"/>
              <a:t> </a:t>
            </a:r>
            <a:r>
              <a:rPr lang="en-US" altLang="zh-CN" dirty="0" err="1"/>
              <a:t>systemd</a:t>
            </a:r>
            <a:r>
              <a:rPr lang="en-US" altLang="zh-CN" dirty="0"/>
              <a:t> </a:t>
            </a:r>
            <a:r>
              <a:rPr lang="zh-CN" altLang="zh-CN" dirty="0"/>
              <a:t>副本（</a:t>
            </a:r>
            <a:r>
              <a:rPr lang="en-US" altLang="zh-CN" dirty="0"/>
              <a:t>PID=1</a:t>
            </a:r>
            <a:r>
              <a:rPr lang="zh-CN" altLang="zh-CN" dirty="0"/>
              <a:t>）自行重新执行</a:t>
            </a:r>
          </a:p>
          <a:p>
            <a:pPr lvl="1"/>
            <a:r>
              <a:rPr lang="en-US" altLang="zh-CN" dirty="0"/>
              <a:t>2</a:t>
            </a:r>
            <a:r>
              <a:rPr lang="zh-CN" altLang="zh-CN" dirty="0"/>
              <a:t>）</a:t>
            </a:r>
            <a:r>
              <a:rPr lang="en-US" altLang="zh-CN" dirty="0" err="1"/>
              <a:t>systemd</a:t>
            </a:r>
            <a:r>
              <a:rPr lang="zh-CN" altLang="zh-CN" dirty="0"/>
              <a:t>查找系统配置的默认目标或从内核命令行传递的默认目标</a:t>
            </a:r>
          </a:p>
          <a:p>
            <a:pPr lvl="1"/>
            <a:r>
              <a:rPr lang="en-US" altLang="zh-CN" dirty="0"/>
              <a:t>3</a:t>
            </a:r>
            <a:r>
              <a:rPr lang="zh-CN" altLang="zh-CN" dirty="0"/>
              <a:t>）</a:t>
            </a:r>
            <a:r>
              <a:rPr lang="en-US" altLang="zh-CN" dirty="0" err="1"/>
              <a:t>systemd</a:t>
            </a:r>
            <a:r>
              <a:rPr lang="zh-CN" altLang="zh-CN" dirty="0"/>
              <a:t>启动默认目标</a:t>
            </a:r>
            <a:r>
              <a:rPr lang="en-US" altLang="zh-CN" b="1" dirty="0" err="1"/>
              <a:t>default.target</a:t>
            </a:r>
            <a:r>
              <a:rPr lang="zh-CN" altLang="zh-CN" dirty="0"/>
              <a:t>的所有单元并自动解决单元间的依赖关系</a:t>
            </a:r>
          </a:p>
          <a:p>
            <a:pPr lvl="2"/>
            <a:r>
              <a:rPr lang="zh-CN" altLang="zh-CN" dirty="0"/>
              <a:t>若默认目标为</a:t>
            </a:r>
            <a:r>
              <a:rPr lang="en-US" altLang="zh-CN" dirty="0"/>
              <a:t> multi-</a:t>
            </a:r>
            <a:r>
              <a:rPr lang="en-US" altLang="zh-CN" dirty="0" err="1"/>
              <a:t>user.target</a:t>
            </a:r>
            <a:r>
              <a:rPr lang="zh-CN" altLang="zh-CN" dirty="0"/>
              <a:t>，则最终启用文本登录屏幕</a:t>
            </a:r>
          </a:p>
          <a:p>
            <a:pPr lvl="2"/>
            <a:r>
              <a:rPr lang="zh-CN" altLang="zh-CN" dirty="0"/>
              <a:t>若默认目标为</a:t>
            </a:r>
            <a:r>
              <a:rPr lang="en-US" altLang="zh-CN" dirty="0"/>
              <a:t> </a:t>
            </a:r>
            <a:r>
              <a:rPr lang="en-US" altLang="zh-CN" dirty="0" err="1"/>
              <a:t>graphical.target</a:t>
            </a:r>
            <a:r>
              <a:rPr lang="zh-CN" altLang="zh-CN" dirty="0"/>
              <a:t>，则最终启用图形登录屏幕</a:t>
            </a:r>
          </a:p>
          <a:p>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63</a:t>
            </a:fld>
            <a:endParaRPr lang="en-US" altLang="zh-CN" dirty="0"/>
          </a:p>
        </p:txBody>
      </p:sp>
    </p:spTree>
    <p:extLst>
      <p:ext uri="{BB962C8B-B14F-4D97-AF65-F5344CB8AC3E}">
        <p14:creationId xmlns:p14="http://schemas.microsoft.com/office/powerpoint/2010/main" xmlns="" val="1464611797"/>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Systemd</a:t>
            </a:r>
            <a:r>
              <a:rPr lang="zh-CN" altLang="zh-CN" dirty="0"/>
              <a:t>的相关</a:t>
            </a:r>
            <a:r>
              <a:rPr lang="zh-CN" altLang="zh-CN" dirty="0" smtClean="0"/>
              <a:t>工具</a:t>
            </a:r>
            <a:r>
              <a:rPr lang="en-US" altLang="zh-CN" dirty="0" smtClean="0"/>
              <a:t/>
            </a:r>
            <a:br>
              <a:rPr lang="en-US" altLang="zh-CN" dirty="0" smtClean="0"/>
            </a:br>
            <a:r>
              <a:rPr lang="en-US" altLang="zh-CN" dirty="0" smtClean="0"/>
              <a:t>——</a:t>
            </a:r>
            <a:r>
              <a:rPr lang="zh-CN" altLang="zh-CN" dirty="0"/>
              <a:t>启动过程性能分析</a:t>
            </a:r>
            <a:endParaRPr lang="zh-CN" altLang="en-US" dirty="0"/>
          </a:p>
        </p:txBody>
      </p:sp>
      <p:sp>
        <p:nvSpPr>
          <p:cNvPr id="3" name="内容占位符 2"/>
          <p:cNvSpPr>
            <a:spLocks noGrp="1"/>
          </p:cNvSpPr>
          <p:nvPr>
            <p:ph idx="1"/>
          </p:nvPr>
        </p:nvSpPr>
        <p:spPr/>
        <p:txBody>
          <a:bodyPr/>
          <a:lstStyle/>
          <a:p>
            <a:r>
              <a:rPr lang="zh-CN" altLang="zh-CN" dirty="0"/>
              <a:t>显示内核和普通用户空间启动时所花的</a:t>
            </a:r>
            <a:r>
              <a:rPr lang="zh-CN" altLang="zh-CN" dirty="0" smtClean="0"/>
              <a:t>时间</a:t>
            </a:r>
            <a:endParaRPr lang="en-US" altLang="zh-CN" dirty="0" smtClean="0"/>
          </a:p>
          <a:p>
            <a:pPr lvl="1"/>
            <a:r>
              <a:rPr lang="en-US" altLang="zh-CN" dirty="0" err="1"/>
              <a:t>systemd</a:t>
            </a:r>
            <a:r>
              <a:rPr lang="en-US" altLang="zh-CN" dirty="0"/>
              <a:t>-analyze </a:t>
            </a:r>
            <a:r>
              <a:rPr lang="en-US" altLang="zh-CN" b="1" dirty="0"/>
              <a:t>time</a:t>
            </a:r>
            <a:endParaRPr lang="en-US" altLang="zh-CN" dirty="0"/>
          </a:p>
          <a:p>
            <a:r>
              <a:rPr lang="zh-CN" altLang="zh-CN" dirty="0"/>
              <a:t>列出所有正在运行的单元</a:t>
            </a:r>
            <a:endParaRPr lang="en-US" altLang="zh-CN" dirty="0" smtClean="0"/>
          </a:p>
          <a:p>
            <a:pPr lvl="1"/>
            <a:r>
              <a:rPr lang="en-US" altLang="zh-CN" dirty="0" err="1"/>
              <a:t>systemd</a:t>
            </a:r>
            <a:r>
              <a:rPr lang="en-US" altLang="zh-CN" dirty="0"/>
              <a:t>-analyze </a:t>
            </a:r>
            <a:r>
              <a:rPr lang="en-US" altLang="zh-CN" b="1" dirty="0"/>
              <a:t>blame</a:t>
            </a:r>
            <a:endParaRPr lang="en-US" altLang="zh-CN" dirty="0" smtClean="0"/>
          </a:p>
          <a:p>
            <a:r>
              <a:rPr lang="zh-CN" altLang="zh-CN" dirty="0"/>
              <a:t>显示在所有系统单元中是否有语法错误</a:t>
            </a:r>
            <a:endParaRPr lang="en-US" altLang="zh-CN" dirty="0" smtClean="0"/>
          </a:p>
          <a:p>
            <a:pPr lvl="1"/>
            <a:r>
              <a:rPr lang="en-US" altLang="zh-CN" dirty="0" err="1"/>
              <a:t>systemd</a:t>
            </a:r>
            <a:r>
              <a:rPr lang="en-US" altLang="zh-CN" dirty="0"/>
              <a:t>-analyze </a:t>
            </a:r>
            <a:r>
              <a:rPr lang="en-US" altLang="zh-CN" b="1" dirty="0"/>
              <a:t>verify</a:t>
            </a:r>
            <a:endParaRPr lang="en-US" altLang="zh-CN" dirty="0" smtClean="0"/>
          </a:p>
          <a:p>
            <a:r>
              <a:rPr lang="zh-CN" altLang="zh-CN" dirty="0"/>
              <a:t>将整个引导过程写入一个</a:t>
            </a:r>
            <a:r>
              <a:rPr lang="en-US" altLang="zh-CN" dirty="0"/>
              <a:t>SVG</a:t>
            </a:r>
            <a:r>
              <a:rPr lang="zh-CN" altLang="zh-CN" dirty="0"/>
              <a:t>格式文件</a:t>
            </a:r>
            <a:endParaRPr lang="en-US" altLang="zh-CN" dirty="0"/>
          </a:p>
          <a:p>
            <a:pPr lvl="1"/>
            <a:r>
              <a:rPr lang="en-US" altLang="zh-CN" dirty="0" err="1"/>
              <a:t>systemd</a:t>
            </a:r>
            <a:r>
              <a:rPr lang="en-US" altLang="zh-CN" dirty="0"/>
              <a:t>-analyze </a:t>
            </a:r>
            <a:r>
              <a:rPr lang="en-US" altLang="zh-CN" b="1" dirty="0"/>
              <a:t>plot </a:t>
            </a:r>
            <a:r>
              <a:rPr lang="en-US" altLang="zh-CN" dirty="0"/>
              <a:t>&gt; </a:t>
            </a:r>
            <a:r>
              <a:rPr lang="en-US" altLang="zh-CN" dirty="0" err="1"/>
              <a:t>boot.svg</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64</a:t>
            </a:fld>
            <a:endParaRPr lang="en-US" altLang="zh-CN" dirty="0"/>
          </a:p>
        </p:txBody>
      </p:sp>
    </p:spTree>
    <p:extLst>
      <p:ext uri="{BB962C8B-B14F-4D97-AF65-F5344CB8AC3E}">
        <p14:creationId xmlns:p14="http://schemas.microsoft.com/office/powerpoint/2010/main" xmlns="" val="677223404"/>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Systemd</a:t>
            </a:r>
            <a:r>
              <a:rPr lang="zh-CN" altLang="zh-CN" dirty="0"/>
              <a:t>的相关</a:t>
            </a:r>
            <a:r>
              <a:rPr lang="zh-CN" altLang="zh-CN" dirty="0" smtClean="0"/>
              <a:t>工具</a:t>
            </a:r>
            <a:r>
              <a:rPr lang="en-US" altLang="zh-CN" dirty="0" smtClean="0"/>
              <a:t/>
            </a:r>
            <a:br>
              <a:rPr lang="en-US" altLang="zh-CN" dirty="0" smtClean="0"/>
            </a:br>
            <a:r>
              <a:rPr lang="en-US" altLang="zh-CN" dirty="0" smtClean="0"/>
              <a:t>——</a:t>
            </a:r>
            <a:r>
              <a:rPr lang="zh-CN" altLang="zh-CN" dirty="0"/>
              <a:t>查看单元的资源使用情况</a:t>
            </a:r>
            <a:endParaRPr lang="zh-CN" altLang="en-US" dirty="0"/>
          </a:p>
        </p:txBody>
      </p:sp>
      <p:sp>
        <p:nvSpPr>
          <p:cNvPr id="3" name="内容占位符 2"/>
          <p:cNvSpPr>
            <a:spLocks noGrp="1"/>
          </p:cNvSpPr>
          <p:nvPr>
            <p:ph idx="1"/>
          </p:nvPr>
        </p:nvSpPr>
        <p:spPr/>
        <p:txBody>
          <a:bodyPr/>
          <a:lstStyle/>
          <a:p>
            <a:endParaRPr lang="en-US" altLang="zh-CN" dirty="0" smtClean="0"/>
          </a:p>
          <a:p>
            <a:r>
              <a:rPr lang="zh-CN" altLang="zh-CN" dirty="0" smtClean="0"/>
              <a:t>以</a:t>
            </a:r>
            <a:r>
              <a:rPr lang="zh-CN" altLang="zh-CN" dirty="0"/>
              <a:t>递归形式显示</a:t>
            </a:r>
            <a:r>
              <a:rPr lang="en-US" altLang="zh-CN" dirty="0" err="1"/>
              <a:t>systemd</a:t>
            </a:r>
            <a:r>
              <a:rPr lang="zh-CN" altLang="zh-CN" dirty="0"/>
              <a:t>利用的</a:t>
            </a:r>
            <a:r>
              <a:rPr lang="en-US" altLang="zh-CN" dirty="0" err="1"/>
              <a:t>Cgroup</a:t>
            </a:r>
            <a:r>
              <a:rPr lang="zh-CN" altLang="zh-CN" dirty="0" smtClean="0"/>
              <a:t>结构</a:t>
            </a:r>
            <a:endParaRPr lang="en-US" altLang="zh-CN" dirty="0"/>
          </a:p>
          <a:p>
            <a:pPr lvl="1"/>
            <a:r>
              <a:rPr lang="en-US" altLang="zh-CN" dirty="0" err="1"/>
              <a:t>systemd-cgls</a:t>
            </a:r>
            <a:endParaRPr lang="en-US" altLang="zh-CN" dirty="0"/>
          </a:p>
          <a:p>
            <a:endParaRPr lang="en-US" altLang="zh-CN" dirty="0" smtClean="0"/>
          </a:p>
          <a:p>
            <a:r>
              <a:rPr lang="zh-CN" altLang="zh-CN" dirty="0" smtClean="0"/>
              <a:t>显示</a:t>
            </a:r>
            <a:r>
              <a:rPr lang="zh-CN" altLang="zh-CN" dirty="0"/>
              <a:t>每个</a:t>
            </a:r>
            <a:r>
              <a:rPr lang="en-US" altLang="zh-CN" dirty="0" err="1"/>
              <a:t>Cgroup</a:t>
            </a:r>
            <a:r>
              <a:rPr lang="zh-CN" altLang="zh-CN" dirty="0"/>
              <a:t>中的</a:t>
            </a:r>
            <a:r>
              <a:rPr lang="en-US" altLang="zh-CN" dirty="0" err="1"/>
              <a:t>systemd</a:t>
            </a:r>
            <a:r>
              <a:rPr lang="zh-CN" altLang="zh-CN" dirty="0"/>
              <a:t>单元的资源使用情况</a:t>
            </a:r>
            <a:endParaRPr lang="en-US" altLang="zh-CN" dirty="0"/>
          </a:p>
          <a:p>
            <a:pPr lvl="1"/>
            <a:r>
              <a:rPr lang="en-US" altLang="zh-CN" dirty="0" err="1" smtClean="0"/>
              <a:t>systemd-cgtop</a:t>
            </a:r>
            <a:endParaRPr lang="en-US" altLang="zh-CN" dirty="0" smtClean="0"/>
          </a:p>
          <a:p>
            <a:pPr lvl="1"/>
            <a:endParaRPr lang="zh-CN" altLang="zh-CN"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65</a:t>
            </a:fld>
            <a:endParaRPr lang="en-US" altLang="zh-CN" dirty="0"/>
          </a:p>
        </p:txBody>
      </p:sp>
    </p:spTree>
    <p:extLst>
      <p:ext uri="{BB962C8B-B14F-4D97-AF65-F5344CB8AC3E}">
        <p14:creationId xmlns:p14="http://schemas.microsoft.com/office/powerpoint/2010/main" xmlns="" val="2160411508"/>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Systemd</a:t>
            </a:r>
            <a:r>
              <a:rPr lang="zh-CN" altLang="zh-CN" dirty="0"/>
              <a:t>的相关</a:t>
            </a:r>
            <a:r>
              <a:rPr lang="zh-CN" altLang="zh-CN" dirty="0" smtClean="0"/>
              <a:t>工具</a:t>
            </a:r>
            <a:r>
              <a:rPr lang="en-US" altLang="zh-CN" dirty="0" smtClean="0"/>
              <a:t/>
            </a:r>
            <a:br>
              <a:rPr lang="en-US" altLang="zh-CN" dirty="0" smtClean="0"/>
            </a:br>
            <a:r>
              <a:rPr lang="en-US" altLang="zh-CN" dirty="0" smtClean="0"/>
              <a:t>——</a:t>
            </a:r>
            <a:r>
              <a:rPr lang="zh-CN" altLang="zh-CN" dirty="0"/>
              <a:t>使用</a:t>
            </a:r>
            <a:r>
              <a:rPr lang="en-US" altLang="zh-CN" dirty="0" err="1"/>
              <a:t>journalctl</a:t>
            </a:r>
            <a:r>
              <a:rPr lang="zh-CN" altLang="zh-CN" dirty="0"/>
              <a:t>命令查看日志</a:t>
            </a:r>
            <a:endParaRPr lang="zh-CN" altLang="en-US" dirty="0"/>
          </a:p>
        </p:txBody>
      </p:sp>
      <p:graphicFrame>
        <p:nvGraphicFramePr>
          <p:cNvPr id="7" name="内容占位符 6"/>
          <p:cNvGraphicFramePr>
            <a:graphicFrameLocks noGrp="1"/>
          </p:cNvGraphicFramePr>
          <p:nvPr>
            <p:ph idx="1"/>
            <p:extLst>
              <p:ext uri="{D42A27DB-BD31-4B8C-83A1-F6EECF244321}">
                <p14:modId xmlns:p14="http://schemas.microsoft.com/office/powerpoint/2010/main" xmlns="" val="1571127900"/>
              </p:ext>
            </p:extLst>
          </p:nvPr>
        </p:nvGraphicFramePr>
        <p:xfrm>
          <a:off x="457200" y="1700805"/>
          <a:ext cx="8229600" cy="4392488"/>
        </p:xfrm>
        <a:graphic>
          <a:graphicData uri="http://schemas.openxmlformats.org/drawingml/2006/table">
            <a:tbl>
              <a:tblPr>
                <a:tableStyleId>{5C22544A-7EE6-4342-B048-85BDC9FD1C3A}</a:tableStyleId>
              </a:tblPr>
              <a:tblGrid>
                <a:gridCol w="4186808"/>
                <a:gridCol w="4042792"/>
              </a:tblGrid>
              <a:tr h="493040">
                <a:tc>
                  <a:txBody>
                    <a:bodyPr/>
                    <a:lstStyle/>
                    <a:p>
                      <a:pPr algn="just">
                        <a:lnSpc>
                          <a:spcPts val="1400"/>
                        </a:lnSpc>
                        <a:spcAft>
                          <a:spcPts val="0"/>
                        </a:spcAft>
                      </a:pPr>
                      <a:endParaRPr lang="en-US" sz="2000" dirty="0" smtClean="0">
                        <a:effectLst/>
                      </a:endParaRPr>
                    </a:p>
                    <a:p>
                      <a:pPr algn="just">
                        <a:lnSpc>
                          <a:spcPts val="1400"/>
                        </a:lnSpc>
                        <a:spcAft>
                          <a:spcPts val="0"/>
                        </a:spcAft>
                      </a:pPr>
                      <a:r>
                        <a:rPr lang="en-US" sz="2000" dirty="0" err="1" smtClean="0">
                          <a:effectLst/>
                        </a:rPr>
                        <a:t>journalctl</a:t>
                      </a:r>
                      <a:endParaRPr lang="zh-CN" sz="2000" dirty="0">
                        <a:effectLst/>
                        <a:latin typeface="Times New Roman" panose="02020603050405020304" pitchFamily="18" charset="0"/>
                        <a:ea typeface="宋体" panose="02010600030101010101" pitchFamily="2" charset="-122"/>
                      </a:endParaRPr>
                    </a:p>
                  </a:txBody>
                  <a:tcPr marL="68580" marR="68580" marT="0" marB="0"/>
                </a:tc>
                <a:tc>
                  <a:txBody>
                    <a:bodyPr/>
                    <a:lstStyle/>
                    <a:p>
                      <a:pPr algn="just">
                        <a:lnSpc>
                          <a:spcPts val="1400"/>
                        </a:lnSpc>
                        <a:spcAft>
                          <a:spcPts val="0"/>
                        </a:spcAft>
                      </a:pPr>
                      <a:endParaRPr lang="en-US" altLang="zh-CN" sz="2000" dirty="0" smtClean="0">
                        <a:effectLst/>
                      </a:endParaRPr>
                    </a:p>
                    <a:p>
                      <a:pPr algn="just">
                        <a:lnSpc>
                          <a:spcPts val="1400"/>
                        </a:lnSpc>
                        <a:spcAft>
                          <a:spcPts val="0"/>
                        </a:spcAft>
                      </a:pPr>
                      <a:r>
                        <a:rPr lang="zh-CN" sz="2000" dirty="0" smtClean="0">
                          <a:effectLst/>
                        </a:rPr>
                        <a:t>显示</a:t>
                      </a:r>
                      <a:r>
                        <a:rPr lang="en-US" sz="2000" dirty="0">
                          <a:effectLst/>
                        </a:rPr>
                        <a:t>journal</a:t>
                      </a:r>
                      <a:r>
                        <a:rPr lang="zh-CN" sz="2000" dirty="0">
                          <a:effectLst/>
                        </a:rPr>
                        <a:t>记录的所有日志</a:t>
                      </a:r>
                      <a:endParaRPr lang="zh-CN" sz="2000" dirty="0">
                        <a:effectLst/>
                        <a:latin typeface="Times New Roman" panose="02020603050405020304" pitchFamily="18" charset="0"/>
                        <a:ea typeface="宋体" panose="02010600030101010101" pitchFamily="2" charset="-122"/>
                      </a:endParaRPr>
                    </a:p>
                  </a:txBody>
                  <a:tcPr marL="68580" marR="68580" marT="0" marB="0"/>
                </a:tc>
              </a:tr>
              <a:tr h="473949">
                <a:tc>
                  <a:txBody>
                    <a:bodyPr/>
                    <a:lstStyle/>
                    <a:p>
                      <a:pPr algn="just">
                        <a:lnSpc>
                          <a:spcPts val="1400"/>
                        </a:lnSpc>
                        <a:spcAft>
                          <a:spcPts val="0"/>
                        </a:spcAft>
                      </a:pPr>
                      <a:endParaRPr lang="en-US" sz="2000" dirty="0" smtClean="0">
                        <a:effectLst/>
                      </a:endParaRPr>
                    </a:p>
                    <a:p>
                      <a:pPr algn="just">
                        <a:lnSpc>
                          <a:spcPts val="1400"/>
                        </a:lnSpc>
                        <a:spcAft>
                          <a:spcPts val="0"/>
                        </a:spcAft>
                      </a:pPr>
                      <a:r>
                        <a:rPr lang="en-US" sz="2000" dirty="0" err="1" smtClean="0">
                          <a:effectLst/>
                        </a:rPr>
                        <a:t>journalctl</a:t>
                      </a:r>
                      <a:r>
                        <a:rPr lang="en-US" sz="2000" dirty="0" smtClean="0">
                          <a:effectLst/>
                        </a:rPr>
                        <a:t> </a:t>
                      </a:r>
                      <a:r>
                        <a:rPr lang="en-US" sz="2000" dirty="0">
                          <a:effectLst/>
                        </a:rPr>
                        <a:t>--since yesterday</a:t>
                      </a:r>
                      <a:endParaRPr lang="zh-CN" sz="2000" dirty="0">
                        <a:effectLst/>
                        <a:latin typeface="Times New Roman" panose="02020603050405020304" pitchFamily="18" charset="0"/>
                        <a:ea typeface="宋体" panose="02010600030101010101" pitchFamily="2" charset="-122"/>
                      </a:endParaRPr>
                    </a:p>
                  </a:txBody>
                  <a:tcPr marL="68580" marR="68580" marT="0" marB="0"/>
                </a:tc>
                <a:tc>
                  <a:txBody>
                    <a:bodyPr/>
                    <a:lstStyle/>
                    <a:p>
                      <a:pPr algn="just">
                        <a:lnSpc>
                          <a:spcPts val="1400"/>
                        </a:lnSpc>
                        <a:spcAft>
                          <a:spcPts val="0"/>
                        </a:spcAft>
                      </a:pPr>
                      <a:endParaRPr lang="en-US" altLang="zh-CN" sz="2000" dirty="0" smtClean="0">
                        <a:effectLst/>
                      </a:endParaRPr>
                    </a:p>
                    <a:p>
                      <a:pPr algn="just">
                        <a:lnSpc>
                          <a:spcPts val="1400"/>
                        </a:lnSpc>
                        <a:spcAft>
                          <a:spcPts val="0"/>
                        </a:spcAft>
                      </a:pPr>
                      <a:r>
                        <a:rPr lang="zh-CN" sz="2000" dirty="0" smtClean="0">
                          <a:effectLst/>
                        </a:rPr>
                        <a:t>显示</a:t>
                      </a:r>
                      <a:r>
                        <a:rPr lang="zh-CN" sz="2000" dirty="0">
                          <a:effectLst/>
                        </a:rPr>
                        <a:t>自昨天以来记录的</a:t>
                      </a:r>
                      <a:r>
                        <a:rPr lang="zh-CN" sz="2000" dirty="0" smtClean="0">
                          <a:effectLst/>
                        </a:rPr>
                        <a:t>日志</a:t>
                      </a:r>
                      <a:endParaRPr lang="zh-CN" sz="2000" dirty="0">
                        <a:effectLst/>
                        <a:latin typeface="Times New Roman" panose="02020603050405020304" pitchFamily="18" charset="0"/>
                        <a:ea typeface="宋体" panose="02010600030101010101" pitchFamily="2" charset="-122"/>
                      </a:endParaRPr>
                    </a:p>
                  </a:txBody>
                  <a:tcPr marL="68580" marR="68580" marT="0" marB="0"/>
                </a:tc>
              </a:tr>
              <a:tr h="493040">
                <a:tc>
                  <a:txBody>
                    <a:bodyPr/>
                    <a:lstStyle/>
                    <a:p>
                      <a:pPr algn="just">
                        <a:lnSpc>
                          <a:spcPts val="1400"/>
                        </a:lnSpc>
                        <a:spcAft>
                          <a:spcPts val="0"/>
                        </a:spcAft>
                      </a:pPr>
                      <a:endParaRPr lang="en-US" sz="2000" dirty="0" smtClean="0">
                        <a:effectLst/>
                      </a:endParaRPr>
                    </a:p>
                    <a:p>
                      <a:pPr algn="just">
                        <a:lnSpc>
                          <a:spcPts val="1400"/>
                        </a:lnSpc>
                        <a:spcAft>
                          <a:spcPts val="0"/>
                        </a:spcAft>
                      </a:pPr>
                      <a:r>
                        <a:rPr lang="en-US" sz="2000" dirty="0" err="1" smtClean="0">
                          <a:effectLst/>
                        </a:rPr>
                        <a:t>journalctl</a:t>
                      </a:r>
                      <a:r>
                        <a:rPr lang="en-US" sz="2000" dirty="0" smtClean="0">
                          <a:effectLst/>
                        </a:rPr>
                        <a:t> -f</a:t>
                      </a:r>
                      <a:endParaRPr lang="zh-CN" sz="2000" dirty="0">
                        <a:effectLst/>
                        <a:latin typeface="Times New Roman" panose="02020603050405020304" pitchFamily="18" charset="0"/>
                        <a:ea typeface="宋体" panose="02010600030101010101" pitchFamily="2" charset="-122"/>
                      </a:endParaRPr>
                    </a:p>
                  </a:txBody>
                  <a:tcPr marL="68580" marR="68580" marT="0" marB="0"/>
                </a:tc>
                <a:tc>
                  <a:txBody>
                    <a:bodyPr/>
                    <a:lstStyle/>
                    <a:p>
                      <a:pPr algn="just">
                        <a:lnSpc>
                          <a:spcPts val="1400"/>
                        </a:lnSpc>
                        <a:spcAft>
                          <a:spcPts val="0"/>
                        </a:spcAft>
                      </a:pPr>
                      <a:endParaRPr lang="en-US" altLang="zh-CN" sz="2000" dirty="0" smtClean="0">
                        <a:effectLst/>
                      </a:endParaRPr>
                    </a:p>
                    <a:p>
                      <a:pPr algn="just">
                        <a:lnSpc>
                          <a:spcPts val="1400"/>
                        </a:lnSpc>
                        <a:spcAft>
                          <a:spcPts val="0"/>
                        </a:spcAft>
                      </a:pPr>
                      <a:r>
                        <a:rPr lang="zh-CN" sz="2000" dirty="0" smtClean="0">
                          <a:effectLst/>
                        </a:rPr>
                        <a:t>动态</a:t>
                      </a:r>
                      <a:r>
                        <a:rPr lang="zh-CN" sz="2000" dirty="0">
                          <a:effectLst/>
                        </a:rPr>
                        <a:t>跟踪显示最新日志信息</a:t>
                      </a:r>
                      <a:endParaRPr lang="zh-CN" sz="2000" dirty="0">
                        <a:effectLst/>
                        <a:latin typeface="Times New Roman" panose="02020603050405020304" pitchFamily="18" charset="0"/>
                        <a:ea typeface="宋体" panose="02010600030101010101" pitchFamily="2" charset="-122"/>
                      </a:endParaRPr>
                    </a:p>
                  </a:txBody>
                  <a:tcPr marL="68580" marR="68580" marT="0" marB="0"/>
                </a:tc>
              </a:tr>
              <a:tr h="493040">
                <a:tc>
                  <a:txBody>
                    <a:bodyPr/>
                    <a:lstStyle/>
                    <a:p>
                      <a:pPr algn="just">
                        <a:lnSpc>
                          <a:spcPts val="1400"/>
                        </a:lnSpc>
                        <a:spcAft>
                          <a:spcPts val="0"/>
                        </a:spcAft>
                      </a:pPr>
                      <a:endParaRPr lang="en-US" sz="2000" dirty="0" smtClean="0">
                        <a:effectLst/>
                      </a:endParaRPr>
                    </a:p>
                    <a:p>
                      <a:pPr algn="just">
                        <a:lnSpc>
                          <a:spcPts val="1400"/>
                        </a:lnSpc>
                        <a:spcAft>
                          <a:spcPts val="0"/>
                        </a:spcAft>
                      </a:pPr>
                      <a:r>
                        <a:rPr lang="en-US" sz="2000" dirty="0" err="1" smtClean="0">
                          <a:effectLst/>
                        </a:rPr>
                        <a:t>journalctl</a:t>
                      </a:r>
                      <a:r>
                        <a:rPr lang="en-US" sz="2000" dirty="0" smtClean="0">
                          <a:effectLst/>
                        </a:rPr>
                        <a:t> </a:t>
                      </a:r>
                      <a:r>
                        <a:rPr lang="en-US" sz="2000" dirty="0">
                          <a:effectLst/>
                        </a:rPr>
                        <a:t>-p err</a:t>
                      </a:r>
                      <a:endParaRPr lang="zh-CN" sz="2000" dirty="0">
                        <a:effectLst/>
                        <a:latin typeface="Times New Roman" panose="02020603050405020304" pitchFamily="18" charset="0"/>
                        <a:ea typeface="宋体" panose="02010600030101010101" pitchFamily="2" charset="-122"/>
                      </a:endParaRPr>
                    </a:p>
                  </a:txBody>
                  <a:tcPr marL="68580" marR="68580" marT="0" marB="0"/>
                </a:tc>
                <a:tc>
                  <a:txBody>
                    <a:bodyPr/>
                    <a:lstStyle/>
                    <a:p>
                      <a:pPr algn="just">
                        <a:lnSpc>
                          <a:spcPts val="1400"/>
                        </a:lnSpc>
                        <a:spcAft>
                          <a:spcPts val="0"/>
                        </a:spcAft>
                      </a:pPr>
                      <a:endParaRPr lang="en-US" altLang="zh-CN" sz="2000" dirty="0" smtClean="0">
                        <a:effectLst/>
                      </a:endParaRPr>
                    </a:p>
                    <a:p>
                      <a:pPr algn="just">
                        <a:lnSpc>
                          <a:spcPts val="1400"/>
                        </a:lnSpc>
                        <a:spcAft>
                          <a:spcPts val="0"/>
                        </a:spcAft>
                      </a:pPr>
                      <a:r>
                        <a:rPr lang="zh-CN" sz="2000" dirty="0" smtClean="0">
                          <a:effectLst/>
                        </a:rPr>
                        <a:t>显示</a:t>
                      </a:r>
                      <a:r>
                        <a:rPr lang="zh-CN" sz="2000" dirty="0">
                          <a:effectLst/>
                        </a:rPr>
                        <a:t>日志级别为</a:t>
                      </a:r>
                      <a:r>
                        <a:rPr lang="en-US" sz="2000" dirty="0">
                          <a:effectLst/>
                        </a:rPr>
                        <a:t>err</a:t>
                      </a:r>
                      <a:r>
                        <a:rPr lang="zh-CN" sz="2000" dirty="0">
                          <a:effectLst/>
                        </a:rPr>
                        <a:t>的日志</a:t>
                      </a:r>
                      <a:endParaRPr lang="zh-CN" sz="2000" dirty="0">
                        <a:effectLst/>
                        <a:latin typeface="Times New Roman" panose="02020603050405020304" pitchFamily="18" charset="0"/>
                        <a:ea typeface="宋体" panose="02010600030101010101" pitchFamily="2" charset="-122"/>
                      </a:endParaRPr>
                    </a:p>
                  </a:txBody>
                  <a:tcPr marL="68580" marR="68580" marT="0" marB="0"/>
                </a:tc>
              </a:tr>
              <a:tr h="454368">
                <a:tc>
                  <a:txBody>
                    <a:bodyPr/>
                    <a:lstStyle/>
                    <a:p>
                      <a:pPr algn="just">
                        <a:lnSpc>
                          <a:spcPts val="1400"/>
                        </a:lnSpc>
                        <a:spcAft>
                          <a:spcPts val="0"/>
                        </a:spcAft>
                      </a:pPr>
                      <a:endParaRPr lang="en-US" sz="2000" dirty="0" smtClean="0">
                        <a:effectLst/>
                      </a:endParaRPr>
                    </a:p>
                    <a:p>
                      <a:pPr algn="just">
                        <a:lnSpc>
                          <a:spcPts val="1400"/>
                        </a:lnSpc>
                        <a:spcAft>
                          <a:spcPts val="0"/>
                        </a:spcAft>
                      </a:pPr>
                      <a:r>
                        <a:rPr lang="en-US" sz="2000" dirty="0" err="1" smtClean="0">
                          <a:effectLst/>
                        </a:rPr>
                        <a:t>journalctl</a:t>
                      </a:r>
                      <a:r>
                        <a:rPr lang="en-US" sz="2000" dirty="0" smtClean="0">
                          <a:effectLst/>
                        </a:rPr>
                        <a:t> -k</a:t>
                      </a:r>
                      <a:endParaRPr lang="zh-CN" sz="2000" dirty="0">
                        <a:effectLst/>
                        <a:latin typeface="Times New Roman" panose="02020603050405020304" pitchFamily="18" charset="0"/>
                        <a:ea typeface="宋体" panose="02010600030101010101" pitchFamily="2" charset="-122"/>
                      </a:endParaRPr>
                    </a:p>
                  </a:txBody>
                  <a:tcPr marL="68580" marR="68580" marT="0" marB="0"/>
                </a:tc>
                <a:tc>
                  <a:txBody>
                    <a:bodyPr/>
                    <a:lstStyle/>
                    <a:p>
                      <a:pPr algn="just">
                        <a:lnSpc>
                          <a:spcPts val="1400"/>
                        </a:lnSpc>
                        <a:spcAft>
                          <a:spcPts val="0"/>
                        </a:spcAft>
                      </a:pPr>
                      <a:endParaRPr lang="en-US" altLang="zh-CN" sz="2000" dirty="0" smtClean="0">
                        <a:effectLst/>
                      </a:endParaRPr>
                    </a:p>
                    <a:p>
                      <a:pPr algn="just">
                        <a:lnSpc>
                          <a:spcPts val="1400"/>
                        </a:lnSpc>
                        <a:spcAft>
                          <a:spcPts val="0"/>
                        </a:spcAft>
                      </a:pPr>
                      <a:r>
                        <a:rPr lang="zh-CN" sz="2000" dirty="0" smtClean="0">
                          <a:effectLst/>
                        </a:rPr>
                        <a:t>显示</a:t>
                      </a:r>
                      <a:r>
                        <a:rPr lang="zh-CN" sz="2000" dirty="0">
                          <a:effectLst/>
                        </a:rPr>
                        <a:t>内核日志</a:t>
                      </a:r>
                      <a:endParaRPr lang="zh-CN" sz="2000" dirty="0">
                        <a:effectLst/>
                        <a:latin typeface="Times New Roman" panose="02020603050405020304" pitchFamily="18" charset="0"/>
                        <a:ea typeface="宋体" panose="02010600030101010101" pitchFamily="2" charset="-122"/>
                      </a:endParaRPr>
                    </a:p>
                  </a:txBody>
                  <a:tcPr marL="68580" marR="68580" marT="0" marB="0"/>
                </a:tc>
              </a:tr>
              <a:tr h="493040">
                <a:tc>
                  <a:txBody>
                    <a:bodyPr/>
                    <a:lstStyle/>
                    <a:p>
                      <a:pPr algn="just">
                        <a:lnSpc>
                          <a:spcPts val="1400"/>
                        </a:lnSpc>
                        <a:spcAft>
                          <a:spcPts val="0"/>
                        </a:spcAft>
                      </a:pPr>
                      <a:endParaRPr lang="en-US" sz="2000" dirty="0" smtClean="0">
                        <a:effectLst/>
                      </a:endParaRPr>
                    </a:p>
                    <a:p>
                      <a:pPr algn="just">
                        <a:lnSpc>
                          <a:spcPts val="1400"/>
                        </a:lnSpc>
                        <a:spcAft>
                          <a:spcPts val="0"/>
                        </a:spcAft>
                      </a:pPr>
                      <a:r>
                        <a:rPr lang="en-US" sz="2000" dirty="0" err="1" smtClean="0">
                          <a:effectLst/>
                        </a:rPr>
                        <a:t>journalctl</a:t>
                      </a:r>
                      <a:r>
                        <a:rPr lang="en-US" sz="2000" dirty="0" smtClean="0">
                          <a:effectLst/>
                        </a:rPr>
                        <a:t> -b</a:t>
                      </a:r>
                      <a:endParaRPr lang="zh-CN" sz="2000" dirty="0">
                        <a:effectLst/>
                        <a:latin typeface="Times New Roman" panose="02020603050405020304" pitchFamily="18" charset="0"/>
                        <a:ea typeface="宋体" panose="02010600030101010101" pitchFamily="2" charset="-122"/>
                      </a:endParaRPr>
                    </a:p>
                  </a:txBody>
                  <a:tcPr marL="68580" marR="68580" marT="0" marB="0"/>
                </a:tc>
                <a:tc>
                  <a:txBody>
                    <a:bodyPr/>
                    <a:lstStyle/>
                    <a:p>
                      <a:pPr algn="just">
                        <a:lnSpc>
                          <a:spcPts val="1400"/>
                        </a:lnSpc>
                        <a:spcAft>
                          <a:spcPts val="0"/>
                        </a:spcAft>
                      </a:pPr>
                      <a:endParaRPr lang="en-US" altLang="zh-CN" sz="2000" dirty="0" smtClean="0">
                        <a:effectLst/>
                      </a:endParaRPr>
                    </a:p>
                    <a:p>
                      <a:pPr algn="just">
                        <a:lnSpc>
                          <a:spcPts val="1400"/>
                        </a:lnSpc>
                        <a:spcAft>
                          <a:spcPts val="0"/>
                        </a:spcAft>
                      </a:pPr>
                      <a:r>
                        <a:rPr lang="zh-CN" sz="2000" dirty="0" smtClean="0">
                          <a:effectLst/>
                        </a:rPr>
                        <a:t>显示</a:t>
                      </a:r>
                      <a:r>
                        <a:rPr lang="zh-CN" sz="2000" dirty="0">
                          <a:effectLst/>
                        </a:rPr>
                        <a:t>最近一次的启动日志</a:t>
                      </a:r>
                      <a:endParaRPr lang="zh-CN" sz="2000" dirty="0">
                        <a:effectLst/>
                        <a:latin typeface="Times New Roman" panose="02020603050405020304" pitchFamily="18" charset="0"/>
                        <a:ea typeface="宋体" panose="02010600030101010101" pitchFamily="2" charset="-122"/>
                      </a:endParaRPr>
                    </a:p>
                  </a:txBody>
                  <a:tcPr marL="68580" marR="68580" marT="0" marB="0"/>
                </a:tc>
              </a:tr>
              <a:tr h="497337">
                <a:tc>
                  <a:txBody>
                    <a:bodyPr/>
                    <a:lstStyle/>
                    <a:p>
                      <a:pPr algn="just">
                        <a:lnSpc>
                          <a:spcPts val="1400"/>
                        </a:lnSpc>
                        <a:spcAft>
                          <a:spcPts val="0"/>
                        </a:spcAft>
                      </a:pPr>
                      <a:endParaRPr lang="en-US" sz="2000" dirty="0" smtClean="0">
                        <a:effectLst/>
                      </a:endParaRPr>
                    </a:p>
                    <a:p>
                      <a:pPr algn="just">
                        <a:lnSpc>
                          <a:spcPts val="1400"/>
                        </a:lnSpc>
                        <a:spcAft>
                          <a:spcPts val="0"/>
                        </a:spcAft>
                      </a:pPr>
                      <a:r>
                        <a:rPr lang="en-US" sz="2000" dirty="0" err="1" smtClean="0">
                          <a:effectLst/>
                        </a:rPr>
                        <a:t>journalctl</a:t>
                      </a:r>
                      <a:r>
                        <a:rPr lang="en-US" sz="2000" dirty="0" smtClean="0">
                          <a:effectLst/>
                        </a:rPr>
                        <a:t> </a:t>
                      </a:r>
                      <a:r>
                        <a:rPr lang="en-US" sz="2000" dirty="0">
                          <a:effectLst/>
                        </a:rPr>
                        <a:t>-b-1 -p err</a:t>
                      </a:r>
                      <a:endParaRPr lang="zh-CN" sz="2000" dirty="0">
                        <a:effectLst/>
                        <a:latin typeface="Times New Roman" panose="02020603050405020304" pitchFamily="18" charset="0"/>
                        <a:ea typeface="宋体" panose="02010600030101010101" pitchFamily="2" charset="-122"/>
                      </a:endParaRPr>
                    </a:p>
                  </a:txBody>
                  <a:tcPr marL="68580" marR="68580" marT="0" marB="0"/>
                </a:tc>
                <a:tc>
                  <a:txBody>
                    <a:bodyPr/>
                    <a:lstStyle/>
                    <a:p>
                      <a:pPr algn="just">
                        <a:lnSpc>
                          <a:spcPts val="1400"/>
                        </a:lnSpc>
                        <a:spcAft>
                          <a:spcPts val="0"/>
                        </a:spcAft>
                      </a:pPr>
                      <a:endParaRPr lang="en-US" altLang="zh-CN" sz="2000" dirty="0" smtClean="0">
                        <a:effectLst/>
                      </a:endParaRPr>
                    </a:p>
                    <a:p>
                      <a:pPr algn="just">
                        <a:lnSpc>
                          <a:spcPts val="1400"/>
                        </a:lnSpc>
                        <a:spcAft>
                          <a:spcPts val="0"/>
                        </a:spcAft>
                      </a:pPr>
                      <a:r>
                        <a:rPr lang="zh-CN" sz="2000" dirty="0" smtClean="0">
                          <a:effectLst/>
                        </a:rPr>
                        <a:t>显示</a:t>
                      </a:r>
                      <a:r>
                        <a:rPr lang="zh-CN" sz="2000" dirty="0">
                          <a:effectLst/>
                        </a:rPr>
                        <a:t>上次启动时的错误日志</a:t>
                      </a:r>
                      <a:endParaRPr lang="zh-CN" sz="2000" dirty="0">
                        <a:effectLst/>
                        <a:latin typeface="Times New Roman" panose="02020603050405020304" pitchFamily="18" charset="0"/>
                        <a:ea typeface="宋体" panose="02010600030101010101" pitchFamily="2" charset="-122"/>
                      </a:endParaRPr>
                    </a:p>
                  </a:txBody>
                  <a:tcPr marL="68580" marR="68580" marT="0" marB="0"/>
                </a:tc>
              </a:tr>
              <a:tr h="497337">
                <a:tc>
                  <a:txBody>
                    <a:bodyPr/>
                    <a:lstStyle/>
                    <a:p>
                      <a:pPr algn="just">
                        <a:lnSpc>
                          <a:spcPts val="1400"/>
                        </a:lnSpc>
                        <a:spcAft>
                          <a:spcPts val="0"/>
                        </a:spcAft>
                      </a:pPr>
                      <a:endParaRPr lang="en-US" sz="2000" dirty="0" smtClean="0">
                        <a:effectLst/>
                      </a:endParaRPr>
                    </a:p>
                    <a:p>
                      <a:pPr algn="just">
                        <a:lnSpc>
                          <a:spcPts val="1400"/>
                        </a:lnSpc>
                        <a:spcAft>
                          <a:spcPts val="0"/>
                        </a:spcAft>
                      </a:pPr>
                      <a:r>
                        <a:rPr lang="en-US" sz="2000" dirty="0" err="1" smtClean="0">
                          <a:effectLst/>
                        </a:rPr>
                        <a:t>journalctl</a:t>
                      </a:r>
                      <a:r>
                        <a:rPr lang="en-US" sz="2000" dirty="0" smtClean="0">
                          <a:effectLst/>
                        </a:rPr>
                        <a:t> </a:t>
                      </a:r>
                      <a:r>
                        <a:rPr lang="en-US" sz="2000" dirty="0">
                          <a:effectLst/>
                        </a:rPr>
                        <a:t>-u </a:t>
                      </a:r>
                      <a:r>
                        <a:rPr lang="en-US" sz="2000" dirty="0" err="1">
                          <a:effectLst/>
                        </a:rPr>
                        <a:t>sshd.service</a:t>
                      </a:r>
                      <a:endParaRPr lang="zh-CN" sz="2000" dirty="0">
                        <a:effectLst/>
                        <a:latin typeface="Times New Roman" panose="02020603050405020304" pitchFamily="18" charset="0"/>
                        <a:ea typeface="宋体" panose="02010600030101010101" pitchFamily="2" charset="-122"/>
                      </a:endParaRPr>
                    </a:p>
                  </a:txBody>
                  <a:tcPr marL="68580" marR="68580" marT="0" marB="0"/>
                </a:tc>
                <a:tc>
                  <a:txBody>
                    <a:bodyPr/>
                    <a:lstStyle/>
                    <a:p>
                      <a:pPr algn="just">
                        <a:lnSpc>
                          <a:spcPts val="1400"/>
                        </a:lnSpc>
                        <a:spcAft>
                          <a:spcPts val="0"/>
                        </a:spcAft>
                      </a:pPr>
                      <a:endParaRPr lang="en-US" altLang="zh-CN" sz="2000" dirty="0" smtClean="0">
                        <a:effectLst/>
                      </a:endParaRPr>
                    </a:p>
                    <a:p>
                      <a:pPr algn="just">
                        <a:lnSpc>
                          <a:spcPts val="1400"/>
                        </a:lnSpc>
                        <a:spcAft>
                          <a:spcPts val="0"/>
                        </a:spcAft>
                      </a:pPr>
                      <a:r>
                        <a:rPr lang="zh-CN" sz="2000" dirty="0" smtClean="0">
                          <a:effectLst/>
                        </a:rPr>
                        <a:t>显示</a:t>
                      </a:r>
                      <a:r>
                        <a:rPr lang="en-US" sz="2000" dirty="0" err="1">
                          <a:effectLst/>
                        </a:rPr>
                        <a:t>systemd</a:t>
                      </a:r>
                      <a:r>
                        <a:rPr lang="zh-CN" sz="2000" dirty="0">
                          <a:effectLst/>
                        </a:rPr>
                        <a:t>指定单元的日志</a:t>
                      </a:r>
                      <a:endParaRPr lang="zh-CN" sz="2000" dirty="0">
                        <a:effectLst/>
                        <a:latin typeface="Times New Roman" panose="02020603050405020304" pitchFamily="18" charset="0"/>
                        <a:ea typeface="宋体" panose="02010600030101010101" pitchFamily="2" charset="-122"/>
                      </a:endParaRPr>
                    </a:p>
                  </a:txBody>
                  <a:tcPr marL="68580" marR="68580" marT="0" marB="0"/>
                </a:tc>
              </a:tr>
              <a:tr h="497337">
                <a:tc>
                  <a:txBody>
                    <a:bodyPr/>
                    <a:lstStyle/>
                    <a:p>
                      <a:pPr algn="just">
                        <a:lnSpc>
                          <a:spcPts val="1400"/>
                        </a:lnSpc>
                        <a:spcAft>
                          <a:spcPts val="0"/>
                        </a:spcAft>
                      </a:pPr>
                      <a:endParaRPr lang="en-US" sz="2000" dirty="0" smtClean="0">
                        <a:effectLst/>
                      </a:endParaRPr>
                    </a:p>
                    <a:p>
                      <a:pPr algn="just">
                        <a:lnSpc>
                          <a:spcPts val="1400"/>
                        </a:lnSpc>
                        <a:spcAft>
                          <a:spcPts val="0"/>
                        </a:spcAft>
                      </a:pPr>
                      <a:r>
                        <a:rPr lang="en-US" sz="2000" dirty="0" err="1" smtClean="0">
                          <a:effectLst/>
                        </a:rPr>
                        <a:t>journalctl</a:t>
                      </a:r>
                      <a:r>
                        <a:rPr lang="en-US" sz="2000" dirty="0" smtClean="0">
                          <a:effectLst/>
                        </a:rPr>
                        <a:t> </a:t>
                      </a:r>
                      <a:r>
                        <a:rPr lang="en-US" sz="2000" dirty="0">
                          <a:effectLst/>
                        </a:rPr>
                        <a:t>_COMM=</a:t>
                      </a:r>
                      <a:r>
                        <a:rPr lang="en-US" sz="2000" dirty="0" err="1">
                          <a:effectLst/>
                        </a:rPr>
                        <a:t>sshd</a:t>
                      </a:r>
                      <a:endParaRPr lang="zh-CN" sz="2000" dirty="0">
                        <a:effectLst/>
                        <a:latin typeface="Times New Roman" panose="02020603050405020304" pitchFamily="18" charset="0"/>
                        <a:ea typeface="宋体" panose="02010600030101010101" pitchFamily="2" charset="-122"/>
                      </a:endParaRPr>
                    </a:p>
                  </a:txBody>
                  <a:tcPr marL="68580" marR="68580" marT="0" marB="0"/>
                </a:tc>
                <a:tc>
                  <a:txBody>
                    <a:bodyPr/>
                    <a:lstStyle/>
                    <a:p>
                      <a:pPr algn="just">
                        <a:lnSpc>
                          <a:spcPts val="1400"/>
                        </a:lnSpc>
                        <a:spcAft>
                          <a:spcPts val="0"/>
                        </a:spcAft>
                      </a:pPr>
                      <a:endParaRPr lang="en-US" altLang="zh-CN" sz="2000" dirty="0" smtClean="0">
                        <a:effectLst/>
                      </a:endParaRPr>
                    </a:p>
                    <a:p>
                      <a:pPr algn="just">
                        <a:lnSpc>
                          <a:spcPts val="1400"/>
                        </a:lnSpc>
                        <a:spcAft>
                          <a:spcPts val="0"/>
                        </a:spcAft>
                      </a:pPr>
                      <a:r>
                        <a:rPr lang="zh-CN" sz="2000" dirty="0" smtClean="0">
                          <a:effectLst/>
                        </a:rPr>
                        <a:t>显示</a:t>
                      </a:r>
                      <a:r>
                        <a:rPr lang="zh-CN" sz="2000" dirty="0">
                          <a:effectLst/>
                        </a:rPr>
                        <a:t>进程名为</a:t>
                      </a:r>
                      <a:r>
                        <a:rPr lang="en-US" sz="2000" dirty="0" err="1">
                          <a:effectLst/>
                        </a:rPr>
                        <a:t>sshd</a:t>
                      </a:r>
                      <a:r>
                        <a:rPr lang="zh-CN" sz="2000" dirty="0">
                          <a:effectLst/>
                        </a:rPr>
                        <a:t>的相关日志</a:t>
                      </a:r>
                      <a:endParaRPr lang="zh-CN" sz="2000" dirty="0">
                        <a:effectLst/>
                        <a:latin typeface="Times New Roman" panose="02020603050405020304" pitchFamily="18" charset="0"/>
                        <a:ea typeface="宋体" panose="02010600030101010101" pitchFamily="2" charset="-122"/>
                      </a:endParaRPr>
                    </a:p>
                  </a:txBody>
                  <a:tcPr marL="68580" marR="68580" marT="0" marB="0"/>
                </a:tc>
              </a:tr>
            </a:tbl>
          </a:graphicData>
        </a:graphic>
      </p:graphicFrame>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66</a:t>
            </a:fld>
            <a:endParaRPr lang="en-US" altLang="zh-CN" dirty="0"/>
          </a:p>
        </p:txBody>
      </p:sp>
    </p:spTree>
    <p:extLst>
      <p:ext uri="{BB962C8B-B14F-4D97-AF65-F5344CB8AC3E}">
        <p14:creationId xmlns:p14="http://schemas.microsoft.com/office/powerpoint/2010/main" xmlns="" val="1117604438"/>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备份与同步</a:t>
            </a:r>
            <a:endParaRPr lang="zh-CN" altLang="en-US" dirty="0"/>
          </a:p>
        </p:txBody>
      </p:sp>
      <p:sp>
        <p:nvSpPr>
          <p:cNvPr id="3" name="文本占位符 2"/>
          <p:cNvSpPr>
            <a:spLocks noGrp="1"/>
          </p:cNvSpPr>
          <p:nvPr>
            <p:ph type="body" idx="1"/>
          </p:nvPr>
        </p:nvSpPr>
        <p:spPr/>
        <p:txBody>
          <a:bodyPr/>
          <a:lstStyle/>
          <a:p>
            <a:endParaRPr lang="zh-CN" altLang="en-US"/>
          </a:p>
        </p:txBody>
      </p:sp>
      <p:sp>
        <p:nvSpPr>
          <p:cNvPr id="4" name="日期占位符 3"/>
          <p:cNvSpPr>
            <a:spLocks noGrp="1"/>
          </p:cNvSpPr>
          <p:nvPr>
            <p:ph type="dt" sz="half" idx="10"/>
          </p:nvPr>
        </p:nvSpPr>
        <p:spPr/>
        <p:txBody>
          <a:bodyPr/>
          <a:lstStyle/>
          <a:p>
            <a:fld id="{B8C40DAD-E20B-41EC-B788-3EAE527B1E0B}" type="datetime2">
              <a:rPr lang="zh-CN" altLang="en-US" smtClean="0"/>
              <a:pPr/>
              <a:t>2016年7月14日</a:t>
            </a:fld>
            <a:endParaRPr lang="en-US" altLang="zh-CN" dirty="0"/>
          </a:p>
        </p:txBody>
      </p:sp>
      <p:sp>
        <p:nvSpPr>
          <p:cNvPr id="5" name="灯片编号占位符 4"/>
          <p:cNvSpPr>
            <a:spLocks noGrp="1"/>
          </p:cNvSpPr>
          <p:nvPr>
            <p:ph type="sldNum" sz="quarter" idx="11"/>
          </p:nvPr>
        </p:nvSpPr>
        <p:spPr/>
        <p:txBody>
          <a:bodyPr/>
          <a:lstStyle/>
          <a:p>
            <a:fld id="{947CB985-09D2-4724-917F-80B7A7E07E02}" type="slidenum">
              <a:rPr lang="en-US" altLang="zh-CN" smtClean="0"/>
              <a:pPr/>
              <a:t>67</a:t>
            </a:fld>
            <a:endParaRPr lang="en-US" altLang="zh-CN"/>
          </a:p>
        </p:txBody>
      </p:sp>
      <p:sp>
        <p:nvSpPr>
          <p:cNvPr id="6" name="页脚占位符 5"/>
          <p:cNvSpPr>
            <a:spLocks noGrp="1"/>
          </p:cNvSpPr>
          <p:nvPr>
            <p:ph type="ftr" sz="quarter" idx="12"/>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Tree>
    <p:extLst>
      <p:ext uri="{BB962C8B-B14F-4D97-AF65-F5344CB8AC3E}">
        <p14:creationId xmlns:p14="http://schemas.microsoft.com/office/powerpoint/2010/main" xmlns="" val="3435428373"/>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备份简介</a:t>
            </a:r>
            <a:endParaRPr lang="zh-CN" altLang="en-US" dirty="0"/>
          </a:p>
        </p:txBody>
      </p:sp>
      <p:sp>
        <p:nvSpPr>
          <p:cNvPr id="3" name="内容占位符 2"/>
          <p:cNvSpPr>
            <a:spLocks noGrp="1"/>
          </p:cNvSpPr>
          <p:nvPr>
            <p:ph idx="1"/>
          </p:nvPr>
        </p:nvSpPr>
        <p:spPr/>
        <p:txBody>
          <a:bodyPr/>
          <a:lstStyle/>
          <a:p>
            <a:r>
              <a:rPr lang="zh-CN" altLang="en-US" dirty="0" smtClean="0"/>
              <a:t>什么是备份 </a:t>
            </a:r>
          </a:p>
          <a:p>
            <a:pPr lvl="1"/>
            <a:r>
              <a:rPr lang="zh-CN" altLang="en-US" dirty="0" smtClean="0"/>
              <a:t>备份就是把一个文件系统或其部分文件存储到另外的介质中，以使得通过这些介质中的记录信息可以恢复原有的文件系统或其中的某些文件。 </a:t>
            </a:r>
          </a:p>
          <a:p>
            <a:r>
              <a:rPr lang="zh-CN" altLang="en-US" dirty="0" smtClean="0"/>
              <a:t>备份介质的选择 </a:t>
            </a:r>
          </a:p>
          <a:p>
            <a:pPr lvl="1"/>
            <a:r>
              <a:rPr lang="zh-CN" altLang="en-US" dirty="0" smtClean="0"/>
              <a:t>磁带、硬盘、光盘、软盘</a:t>
            </a:r>
          </a:p>
          <a:p>
            <a:pPr lvl="1"/>
            <a:r>
              <a:rPr lang="zh-CN" altLang="en-US" dirty="0" smtClean="0"/>
              <a:t>选择备份介质应该从存储容量、可靠性、速度和介质价格之间进行权衡  </a:t>
            </a:r>
          </a:p>
          <a:p>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68</a:t>
            </a:fld>
            <a:endParaRPr lang="en-US" altLang="zh-CN" dirty="0"/>
          </a:p>
        </p:txBody>
      </p:sp>
    </p:spTree>
    <p:extLst>
      <p:ext uri="{BB962C8B-B14F-4D97-AF65-F5344CB8AC3E}">
        <p14:creationId xmlns:p14="http://schemas.microsoft.com/office/powerpoint/2010/main" xmlns="" val="2497348410"/>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实施备份应考虑的因素</a:t>
            </a:r>
            <a:endParaRPr lang="zh-CN" altLang="en-US" dirty="0"/>
          </a:p>
        </p:txBody>
      </p:sp>
      <p:sp>
        <p:nvSpPr>
          <p:cNvPr id="3" name="内容占位符 2"/>
          <p:cNvSpPr>
            <a:spLocks noGrp="1"/>
          </p:cNvSpPr>
          <p:nvPr>
            <p:ph idx="1"/>
          </p:nvPr>
        </p:nvSpPr>
        <p:spPr/>
        <p:txBody>
          <a:bodyPr/>
          <a:lstStyle/>
          <a:p>
            <a:pPr marL="609600" indent="-609600">
              <a:lnSpc>
                <a:spcPct val="90000"/>
              </a:lnSpc>
            </a:pPr>
            <a:r>
              <a:rPr lang="zh-CN" altLang="en-US" dirty="0" smtClean="0"/>
              <a:t>选择备份介质</a:t>
            </a:r>
          </a:p>
          <a:p>
            <a:pPr marL="609600" indent="-609600">
              <a:lnSpc>
                <a:spcPct val="90000"/>
              </a:lnSpc>
            </a:pPr>
            <a:r>
              <a:rPr lang="zh-CN" altLang="en-US" dirty="0" smtClean="0"/>
              <a:t>选择备份策略</a:t>
            </a:r>
          </a:p>
          <a:p>
            <a:pPr marL="609600" indent="-609600">
              <a:lnSpc>
                <a:spcPct val="90000"/>
              </a:lnSpc>
            </a:pPr>
            <a:r>
              <a:rPr lang="zh-CN" altLang="en-US" dirty="0" smtClean="0"/>
              <a:t>选择要备份的数据</a:t>
            </a:r>
          </a:p>
          <a:p>
            <a:pPr marL="609600" indent="-609600">
              <a:lnSpc>
                <a:spcPct val="90000"/>
              </a:lnSpc>
            </a:pPr>
            <a:r>
              <a:rPr lang="zh-CN" altLang="en-US" dirty="0" smtClean="0"/>
              <a:t>选择合适的备份工具</a:t>
            </a:r>
          </a:p>
          <a:p>
            <a:pPr marL="609600" indent="-609600">
              <a:lnSpc>
                <a:spcPct val="90000"/>
              </a:lnSpc>
            </a:pPr>
            <a:r>
              <a:rPr lang="zh-CN" altLang="en-US" dirty="0" smtClean="0"/>
              <a:t>选择是否进行远程备份或网络备份</a:t>
            </a:r>
          </a:p>
          <a:p>
            <a:pPr marL="609600" indent="-609600">
              <a:lnSpc>
                <a:spcPct val="90000"/>
              </a:lnSpc>
            </a:pPr>
            <a:r>
              <a:rPr lang="zh-CN" altLang="en-US" dirty="0" smtClean="0"/>
              <a:t>备份的自动化（备份周期和备份文件的存放周期）</a:t>
            </a:r>
          </a:p>
          <a:p>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69</a:t>
            </a:fld>
            <a:endParaRPr lang="en-US" altLang="zh-CN" dirty="0"/>
          </a:p>
        </p:txBody>
      </p:sp>
    </p:spTree>
    <p:extLst>
      <p:ext uri="{BB962C8B-B14F-4D97-AF65-F5344CB8AC3E}">
        <p14:creationId xmlns:p14="http://schemas.microsoft.com/office/powerpoint/2010/main" xmlns="" val="181969624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系统性能监视常用工具</a:t>
            </a:r>
            <a:endParaRPr lang="zh-CN" altLang="en-US" dirty="0"/>
          </a:p>
        </p:txBody>
      </p:sp>
      <p:sp>
        <p:nvSpPr>
          <p:cNvPr id="3" name="内容占位符 2"/>
          <p:cNvSpPr>
            <a:spLocks noGrp="1"/>
          </p:cNvSpPr>
          <p:nvPr>
            <p:ph idx="1"/>
          </p:nvPr>
        </p:nvSpPr>
        <p:spPr>
          <a:xfrm>
            <a:off x="467544" y="1124744"/>
            <a:ext cx="8229600" cy="4934173"/>
          </a:xfrm>
        </p:spPr>
        <p:txBody>
          <a:bodyPr/>
          <a:lstStyle/>
          <a:p>
            <a:r>
              <a:rPr lang="en-US" altLang="zh-CN" sz="2800" dirty="0" smtClean="0"/>
              <a:t>CPU</a:t>
            </a:r>
            <a:r>
              <a:rPr lang="zh-CN" altLang="en-US" sz="2800" dirty="0" smtClean="0"/>
              <a:t>监视工具</a:t>
            </a:r>
            <a:endParaRPr lang="en-US" altLang="zh-CN" sz="2800" dirty="0" smtClean="0"/>
          </a:p>
          <a:p>
            <a:pPr lvl="1"/>
            <a:r>
              <a:rPr lang="en-US" altLang="zh-CN" sz="2400" dirty="0" smtClean="0"/>
              <a:t>uptime</a:t>
            </a:r>
            <a:r>
              <a:rPr lang="zh-CN" altLang="en-US" sz="2400" dirty="0" smtClean="0"/>
              <a:t>：</a:t>
            </a:r>
            <a:r>
              <a:rPr lang="zh-CN" altLang="zh-CN" sz="2400" dirty="0" smtClean="0"/>
              <a:t>显示系统平均负载</a:t>
            </a:r>
            <a:endParaRPr lang="en-US" altLang="zh-CN" sz="2400" dirty="0" smtClean="0"/>
          </a:p>
          <a:p>
            <a:pPr lvl="1"/>
            <a:r>
              <a:rPr lang="en-US" altLang="zh-CN" sz="2400" dirty="0" smtClean="0"/>
              <a:t>top</a:t>
            </a:r>
            <a:r>
              <a:rPr lang="zh-CN" altLang="en-US" sz="2400" dirty="0" smtClean="0"/>
              <a:t>：</a:t>
            </a:r>
            <a:r>
              <a:rPr lang="zh-CN" altLang="zh-CN" sz="2400" dirty="0" smtClean="0"/>
              <a:t>动态显示系统进程任务</a:t>
            </a:r>
            <a:endParaRPr lang="en-US" altLang="zh-CN" sz="2400" dirty="0" smtClean="0"/>
          </a:p>
          <a:p>
            <a:pPr lvl="1"/>
            <a:r>
              <a:rPr lang="en-US" altLang="zh-CN" sz="2400" dirty="0" err="1" smtClean="0"/>
              <a:t>mpstat</a:t>
            </a:r>
            <a:r>
              <a:rPr lang="zh-CN" altLang="en-US" sz="2400" dirty="0" smtClean="0"/>
              <a:t>：</a:t>
            </a:r>
            <a:r>
              <a:rPr lang="zh-CN" altLang="zh-CN" sz="2400" dirty="0" smtClean="0"/>
              <a:t>输出</a:t>
            </a:r>
            <a:r>
              <a:rPr lang="en-US" altLang="zh-CN" sz="2400" dirty="0" smtClean="0"/>
              <a:t>CPU</a:t>
            </a:r>
            <a:r>
              <a:rPr lang="zh-CN" altLang="zh-CN" sz="2400" dirty="0" smtClean="0"/>
              <a:t>的各种统计信息</a:t>
            </a:r>
            <a:endParaRPr lang="en-US" altLang="zh-CN" sz="2400" dirty="0" smtClean="0"/>
          </a:p>
          <a:p>
            <a:r>
              <a:rPr lang="zh-CN" altLang="en-US" sz="2800" dirty="0" smtClean="0"/>
              <a:t>内存监视工具</a:t>
            </a:r>
            <a:endParaRPr lang="en-US" altLang="zh-CN" sz="2800" dirty="0" smtClean="0"/>
          </a:p>
          <a:p>
            <a:pPr lvl="1"/>
            <a:r>
              <a:rPr lang="en-US" altLang="zh-CN" sz="2400" dirty="0" smtClean="0"/>
              <a:t>free</a:t>
            </a:r>
            <a:r>
              <a:rPr lang="zh-CN" altLang="en-US" sz="2400" dirty="0" smtClean="0"/>
              <a:t>：</a:t>
            </a:r>
            <a:r>
              <a:rPr lang="zh-CN" altLang="zh-CN" sz="2400" dirty="0" smtClean="0"/>
              <a:t>显示系统内存的使用</a:t>
            </a:r>
            <a:endParaRPr lang="en-US" altLang="zh-CN" sz="2400" dirty="0" smtClean="0"/>
          </a:p>
          <a:p>
            <a:pPr lvl="1"/>
            <a:r>
              <a:rPr lang="en-US" altLang="zh-CN" sz="2400" dirty="0" err="1" smtClean="0"/>
              <a:t>vmstat</a:t>
            </a:r>
            <a:r>
              <a:rPr lang="zh-CN" altLang="en-US" sz="2400" dirty="0" smtClean="0"/>
              <a:t>：</a:t>
            </a:r>
            <a:r>
              <a:rPr lang="zh-CN" altLang="zh-CN" sz="2400" dirty="0" smtClean="0"/>
              <a:t>报告虚拟内存的统计信息</a:t>
            </a:r>
            <a:endParaRPr lang="en-US" altLang="zh-CN" sz="2400" dirty="0" smtClean="0"/>
          </a:p>
          <a:p>
            <a:r>
              <a:rPr lang="zh-CN" altLang="en-US" sz="2800" dirty="0" smtClean="0"/>
              <a:t>磁盘</a:t>
            </a:r>
            <a:r>
              <a:rPr lang="en-US" altLang="zh-CN" sz="2800" dirty="0" smtClean="0"/>
              <a:t>I/O</a:t>
            </a:r>
            <a:r>
              <a:rPr lang="zh-CN" altLang="en-US" sz="2800" dirty="0" smtClean="0"/>
              <a:t>监视工具</a:t>
            </a:r>
            <a:endParaRPr lang="en-US" altLang="zh-CN" sz="2800" dirty="0" smtClean="0"/>
          </a:p>
          <a:p>
            <a:pPr lvl="1"/>
            <a:r>
              <a:rPr lang="en-US" altLang="zh-CN" sz="2400" dirty="0" err="1" smtClean="0"/>
              <a:t>iostat</a:t>
            </a:r>
            <a:r>
              <a:rPr lang="zh-CN" altLang="en-US" sz="2400" dirty="0" smtClean="0"/>
              <a:t>：</a:t>
            </a:r>
            <a:r>
              <a:rPr lang="zh-CN" altLang="zh-CN" sz="2400" dirty="0" smtClean="0"/>
              <a:t>输出</a:t>
            </a:r>
            <a:r>
              <a:rPr lang="en-US" altLang="zh-CN" sz="2400" dirty="0" smtClean="0"/>
              <a:t>CPU</a:t>
            </a:r>
            <a:r>
              <a:rPr lang="zh-CN" altLang="zh-CN" sz="2400" dirty="0" smtClean="0"/>
              <a:t>、</a:t>
            </a:r>
            <a:r>
              <a:rPr lang="en-US" altLang="zh-CN" sz="2400" dirty="0" smtClean="0"/>
              <a:t>I/O</a:t>
            </a:r>
            <a:r>
              <a:rPr lang="zh-CN" altLang="zh-CN" sz="2400" dirty="0" smtClean="0"/>
              <a:t>系统和磁盘的统计信息</a:t>
            </a:r>
            <a:endParaRPr lang="en-US" altLang="zh-CN" sz="2400" dirty="0" smtClean="0"/>
          </a:p>
          <a:p>
            <a:r>
              <a:rPr lang="zh-CN" altLang="en-US" sz="2800" dirty="0" smtClean="0"/>
              <a:t>网络流量</a:t>
            </a:r>
          </a:p>
          <a:p>
            <a:pPr lvl="1"/>
            <a:r>
              <a:rPr lang="en-US" altLang="zh-CN" sz="2400" dirty="0" err="1" smtClean="0"/>
              <a:t>nload</a:t>
            </a:r>
            <a:r>
              <a:rPr lang="zh-CN" altLang="en-US" sz="2400" dirty="0" smtClean="0"/>
              <a:t>：显示当前的网络流量</a:t>
            </a:r>
            <a:endParaRPr lang="zh-CN" altLang="en-US" sz="2400"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7</a:t>
            </a:fld>
            <a:endParaRPr lang="en-US" altLang="zh-CN" dirty="0"/>
          </a:p>
        </p:txBody>
      </p:sp>
    </p:spTree>
    <p:extLst>
      <p:ext uri="{BB962C8B-B14F-4D97-AF65-F5344CB8AC3E}">
        <p14:creationId xmlns:p14="http://schemas.microsoft.com/office/powerpoint/2010/main" xmlns="" val="2761102878"/>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备份策略</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70</a:t>
            </a:fld>
            <a:endParaRPr lang="en-US" altLang="zh-CN" dirty="0"/>
          </a:p>
        </p:txBody>
      </p:sp>
      <p:graphicFrame>
        <p:nvGraphicFramePr>
          <p:cNvPr id="7" name="表格 6"/>
          <p:cNvGraphicFramePr>
            <a:graphicFrameLocks noGrp="1"/>
          </p:cNvGraphicFramePr>
          <p:nvPr/>
        </p:nvGraphicFramePr>
        <p:xfrm>
          <a:off x="395536" y="1255862"/>
          <a:ext cx="8352927" cy="4765426"/>
        </p:xfrm>
        <a:graphic>
          <a:graphicData uri="http://schemas.openxmlformats.org/drawingml/2006/table">
            <a:tbl>
              <a:tblPr firstRow="1" bandRow="1">
                <a:tableStyleId>{21E4AEA4-8DFA-4A89-87EB-49C32662AFE0}</a:tableStyleId>
              </a:tblPr>
              <a:tblGrid>
                <a:gridCol w="944243"/>
                <a:gridCol w="1442309"/>
                <a:gridCol w="809349"/>
                <a:gridCol w="871609"/>
                <a:gridCol w="871609"/>
                <a:gridCol w="871609"/>
                <a:gridCol w="2542199"/>
              </a:tblGrid>
              <a:tr h="726778">
                <a:tc>
                  <a:txBody>
                    <a:bodyPr/>
                    <a:lstStyle/>
                    <a:p>
                      <a:r>
                        <a:rPr lang="zh-CN" altLang="en-US" sz="2400" dirty="0" smtClean="0"/>
                        <a:t>备份方式</a:t>
                      </a:r>
                      <a:endParaRPr lang="zh-CN" altLang="en-US" sz="2400" dirty="0"/>
                    </a:p>
                  </a:txBody>
                  <a:tcPr/>
                </a:tc>
                <a:tc>
                  <a:txBody>
                    <a:bodyPr/>
                    <a:lstStyle/>
                    <a:p>
                      <a:r>
                        <a:rPr lang="zh-CN" altLang="en-US" sz="2400" dirty="0" smtClean="0"/>
                        <a:t>备份内容</a:t>
                      </a:r>
                      <a:endParaRPr lang="zh-CN" altLang="en-US" sz="2400" dirty="0"/>
                    </a:p>
                  </a:txBody>
                  <a:tcPr/>
                </a:tc>
                <a:tc>
                  <a:txBody>
                    <a:bodyPr/>
                    <a:lstStyle/>
                    <a:p>
                      <a:r>
                        <a:rPr lang="zh-CN" altLang="en-US" sz="2400" dirty="0" smtClean="0"/>
                        <a:t>工作量</a:t>
                      </a:r>
                      <a:endParaRPr lang="zh-CN" altLang="en-US" sz="2400" dirty="0"/>
                    </a:p>
                  </a:txBody>
                  <a:tcPr/>
                </a:tc>
                <a:tc>
                  <a:txBody>
                    <a:bodyPr/>
                    <a:lstStyle/>
                    <a:p>
                      <a:r>
                        <a:rPr lang="zh-CN" altLang="en-US" sz="2400" dirty="0" smtClean="0"/>
                        <a:t>恢复步骤</a:t>
                      </a:r>
                      <a:endParaRPr lang="zh-CN" altLang="en-US" sz="2400" dirty="0"/>
                    </a:p>
                  </a:txBody>
                  <a:tcPr/>
                </a:tc>
                <a:tc>
                  <a:txBody>
                    <a:bodyPr/>
                    <a:lstStyle/>
                    <a:p>
                      <a:r>
                        <a:rPr lang="zh-CN" altLang="en-US" sz="2400" dirty="0" smtClean="0"/>
                        <a:t>备份速度</a:t>
                      </a:r>
                      <a:endParaRPr lang="zh-CN" altLang="en-US" sz="2400" dirty="0"/>
                    </a:p>
                  </a:txBody>
                  <a:tcPr/>
                </a:tc>
                <a:tc>
                  <a:txBody>
                    <a:bodyPr/>
                    <a:lstStyle/>
                    <a:p>
                      <a:r>
                        <a:rPr lang="zh-CN" altLang="en-US" sz="2400" dirty="0" smtClean="0"/>
                        <a:t>恢复速度</a:t>
                      </a:r>
                      <a:endParaRPr lang="zh-CN" altLang="en-US" sz="2400" dirty="0"/>
                    </a:p>
                  </a:txBody>
                  <a:tcPr/>
                </a:tc>
                <a:tc>
                  <a:txBody>
                    <a:bodyPr/>
                    <a:lstStyle/>
                    <a:p>
                      <a:r>
                        <a:rPr lang="zh-CN" altLang="en-US" sz="2400" dirty="0" smtClean="0"/>
                        <a:t>优缺点</a:t>
                      </a:r>
                      <a:endParaRPr lang="zh-CN" altLang="en-US" sz="2400" dirty="0"/>
                    </a:p>
                  </a:txBody>
                  <a:tcPr/>
                </a:tc>
              </a:tr>
              <a:tr h="1038255">
                <a:tc>
                  <a:txBody>
                    <a:bodyPr/>
                    <a:lstStyle/>
                    <a:p>
                      <a:r>
                        <a:rPr kumimoji="0" lang="zh-CN" altLang="en-US" sz="2400" b="1" u="none" strike="noStrike" cap="none" normalizeH="0" baseline="0" dirty="0" smtClean="0">
                          <a:ln>
                            <a:noFill/>
                          </a:ln>
                          <a:effectLst/>
                        </a:rPr>
                        <a:t>完全备份</a:t>
                      </a:r>
                      <a:endParaRPr lang="zh-CN" altLang="en-US" sz="2400" b="1" dirty="0"/>
                    </a:p>
                  </a:txBody>
                  <a:tcPr/>
                </a:tc>
                <a:tc>
                  <a:txBody>
                    <a:bodyPr/>
                    <a:lstStyle/>
                    <a:p>
                      <a:r>
                        <a:rPr kumimoji="0" lang="zh-CN" altLang="en-US" sz="2400" u="none" strike="noStrike" cap="none" normalizeH="0" baseline="0" dirty="0" smtClean="0">
                          <a:ln>
                            <a:noFill/>
                          </a:ln>
                          <a:effectLst/>
                        </a:rPr>
                        <a:t>全部内容</a:t>
                      </a:r>
                      <a:endParaRPr lang="zh-CN" altLang="en-US" sz="2400" dirty="0"/>
                    </a:p>
                  </a:txBody>
                  <a:tcPr/>
                </a:tc>
                <a:tc>
                  <a:txBody>
                    <a:bodyPr/>
                    <a:lstStyle/>
                    <a:p>
                      <a:pPr algn="ctr"/>
                      <a:r>
                        <a:rPr lang="zh-CN" altLang="en-US" sz="2400" dirty="0" smtClean="0"/>
                        <a:t>大</a:t>
                      </a:r>
                      <a:endParaRPr lang="zh-CN" altLang="en-US" sz="2400" dirty="0"/>
                    </a:p>
                  </a:txBody>
                  <a:tcPr/>
                </a:tc>
                <a:tc>
                  <a:txBody>
                    <a:bodyPr/>
                    <a:lstStyle/>
                    <a:p>
                      <a:pPr algn="ctr"/>
                      <a:r>
                        <a:rPr kumimoji="0" lang="zh-CN" altLang="en-US" sz="2400" u="none" strike="noStrike" cap="none" normalizeH="0" baseline="0" dirty="0" smtClean="0">
                          <a:ln>
                            <a:noFill/>
                          </a:ln>
                          <a:effectLst/>
                        </a:rPr>
                        <a:t>一次操作</a:t>
                      </a:r>
                      <a:endParaRPr lang="zh-CN" altLang="en-US" sz="2400" dirty="0"/>
                    </a:p>
                  </a:txBody>
                  <a:tcPr/>
                </a:tc>
                <a:tc>
                  <a:txBody>
                    <a:bodyPr/>
                    <a:lstStyle/>
                    <a:p>
                      <a:pPr algn="ctr"/>
                      <a:r>
                        <a:rPr lang="zh-CN" altLang="en-US" sz="2400" dirty="0" smtClean="0"/>
                        <a:t>慢</a:t>
                      </a:r>
                      <a:endParaRPr lang="zh-CN" altLang="en-US" sz="2400" dirty="0"/>
                    </a:p>
                  </a:txBody>
                  <a:tcPr/>
                </a:tc>
                <a:tc>
                  <a:txBody>
                    <a:bodyPr/>
                    <a:lstStyle/>
                    <a:p>
                      <a:pPr algn="ctr"/>
                      <a:r>
                        <a:rPr lang="zh-CN" altLang="en-US" sz="2400" dirty="0" smtClean="0"/>
                        <a:t>很快</a:t>
                      </a:r>
                      <a:endParaRPr lang="zh-CN" altLang="en-US" sz="2400" dirty="0"/>
                    </a:p>
                  </a:txBody>
                  <a:tcPr/>
                </a:tc>
                <a:tc>
                  <a:txBody>
                    <a:bodyPr/>
                    <a:lstStyle/>
                    <a:p>
                      <a:r>
                        <a:rPr kumimoji="0" lang="zh-CN" altLang="en-US" sz="2400" u="none" strike="noStrike" cap="none" normalizeH="0" baseline="0" dirty="0" smtClean="0">
                          <a:ln>
                            <a:noFill/>
                          </a:ln>
                          <a:effectLst/>
                        </a:rPr>
                        <a:t>占用空间大，</a:t>
                      </a:r>
                      <a:endParaRPr kumimoji="0" lang="en-US" altLang="zh-CN" sz="2400" u="none" strike="noStrike" cap="none" normalizeH="0" baseline="0" dirty="0" smtClean="0">
                        <a:ln>
                          <a:noFill/>
                        </a:ln>
                        <a:effectLst/>
                      </a:endParaRPr>
                    </a:p>
                    <a:p>
                      <a:r>
                        <a:rPr kumimoji="0" lang="zh-CN" altLang="en-US" sz="2400" u="none" strike="noStrike" cap="none" normalizeH="0" baseline="0" dirty="0" smtClean="0">
                          <a:ln>
                            <a:noFill/>
                          </a:ln>
                          <a:effectLst/>
                        </a:rPr>
                        <a:t>恢复快</a:t>
                      </a:r>
                      <a:endParaRPr lang="zh-CN" altLang="en-US" sz="2400" dirty="0"/>
                    </a:p>
                  </a:txBody>
                  <a:tcPr/>
                </a:tc>
              </a:tr>
              <a:tr h="1349731">
                <a:tc>
                  <a:txBody>
                    <a:bodyPr/>
                    <a:lstStyle/>
                    <a:p>
                      <a:r>
                        <a:rPr kumimoji="0" lang="zh-CN" altLang="en-US" sz="2400" b="1" u="none" strike="noStrike" cap="none" normalizeH="0" baseline="0" dirty="0" smtClean="0">
                          <a:ln>
                            <a:noFill/>
                          </a:ln>
                          <a:effectLst/>
                        </a:rPr>
                        <a:t>增量备份</a:t>
                      </a:r>
                      <a:endParaRPr lang="zh-CN" altLang="en-US" sz="2400" b="1" dirty="0"/>
                    </a:p>
                  </a:txBody>
                  <a:tcPr/>
                </a:tc>
                <a:tc>
                  <a:txBody>
                    <a:bodyPr/>
                    <a:lstStyle/>
                    <a:p>
                      <a:r>
                        <a:rPr kumimoji="0" lang="zh-CN" altLang="en-US" sz="2400" u="none" strike="noStrike" cap="none" normalizeH="0" baseline="0" dirty="0" smtClean="0">
                          <a:ln>
                            <a:noFill/>
                          </a:ln>
                          <a:effectLst/>
                        </a:rPr>
                        <a:t>每次修改后的所有内容</a:t>
                      </a:r>
                      <a:endParaRPr lang="zh-CN" altLang="en-US" sz="2400" dirty="0"/>
                    </a:p>
                  </a:txBody>
                  <a:tcPr/>
                </a:tc>
                <a:tc>
                  <a:txBody>
                    <a:bodyPr/>
                    <a:lstStyle/>
                    <a:p>
                      <a:pPr algn="ctr"/>
                      <a:r>
                        <a:rPr lang="zh-CN" altLang="en-US" sz="2400" dirty="0" smtClean="0"/>
                        <a:t>小</a:t>
                      </a:r>
                      <a:endParaRPr lang="zh-CN" altLang="en-US" sz="2400" dirty="0"/>
                    </a:p>
                  </a:txBody>
                  <a:tcPr/>
                </a:tc>
                <a:tc>
                  <a:txBody>
                    <a:bodyPr/>
                    <a:lstStyle/>
                    <a:p>
                      <a:pPr algn="ctr"/>
                      <a:r>
                        <a:rPr kumimoji="0" lang="zh-CN" altLang="en-US" sz="2400" u="none" strike="noStrike" cap="none" normalizeH="0" baseline="0" dirty="0" smtClean="0">
                          <a:ln>
                            <a:noFill/>
                          </a:ln>
                          <a:effectLst/>
                        </a:rPr>
                        <a:t>多次操作</a:t>
                      </a:r>
                      <a:endParaRPr lang="zh-CN" altLang="en-US" sz="2400" dirty="0"/>
                    </a:p>
                  </a:txBody>
                  <a:tcPr/>
                </a:tc>
                <a:tc>
                  <a:txBody>
                    <a:bodyPr/>
                    <a:lstStyle/>
                    <a:p>
                      <a:pPr algn="ctr"/>
                      <a:r>
                        <a:rPr lang="zh-CN" altLang="en-US" sz="2400" dirty="0" smtClean="0"/>
                        <a:t>很快</a:t>
                      </a:r>
                      <a:endParaRPr lang="zh-CN" altLang="en-US" sz="2400" dirty="0"/>
                    </a:p>
                  </a:txBody>
                  <a:tcPr/>
                </a:tc>
                <a:tc>
                  <a:txBody>
                    <a:bodyPr/>
                    <a:lstStyle/>
                    <a:p>
                      <a:pPr algn="ctr"/>
                      <a:r>
                        <a:rPr lang="zh-CN" altLang="en-US" sz="2400" dirty="0" smtClean="0"/>
                        <a:t>中</a:t>
                      </a:r>
                      <a:endParaRPr lang="zh-CN" altLang="en-US" sz="2400" dirty="0"/>
                    </a:p>
                  </a:txBody>
                  <a:tcPr/>
                </a:tc>
                <a:tc>
                  <a:txBody>
                    <a:bodyPr/>
                    <a:lstStyle/>
                    <a:p>
                      <a:r>
                        <a:rPr kumimoji="0" lang="zh-CN" altLang="en-US" sz="2400" u="none" strike="noStrike" cap="none" normalizeH="0" baseline="0" dirty="0" smtClean="0">
                          <a:ln>
                            <a:noFill/>
                          </a:ln>
                          <a:effectLst/>
                        </a:rPr>
                        <a:t>占用空间小，</a:t>
                      </a:r>
                      <a:endParaRPr kumimoji="0" lang="en-US" altLang="zh-CN" sz="2400" u="none" strike="noStrike" cap="none" normalizeH="0" baseline="0" dirty="0" smtClean="0">
                        <a:ln>
                          <a:noFill/>
                        </a:ln>
                        <a:effectLst/>
                      </a:endParaRPr>
                    </a:p>
                    <a:p>
                      <a:r>
                        <a:rPr kumimoji="0" lang="zh-CN" altLang="en-US" sz="2400" u="none" strike="noStrike" cap="none" normalizeH="0" baseline="0" dirty="0" smtClean="0">
                          <a:ln>
                            <a:noFill/>
                          </a:ln>
                          <a:effectLst/>
                        </a:rPr>
                        <a:t>恢复麻烦</a:t>
                      </a:r>
                      <a:endParaRPr lang="zh-CN" altLang="en-US" sz="2400" dirty="0"/>
                    </a:p>
                  </a:txBody>
                  <a:tcPr/>
                </a:tc>
              </a:tr>
              <a:tr h="1349731">
                <a:tc>
                  <a:txBody>
                    <a:bodyPr/>
                    <a:lstStyle/>
                    <a:p>
                      <a:r>
                        <a:rPr kumimoji="0" lang="zh-CN" altLang="en-US" sz="2400" b="1" u="none" strike="noStrike" cap="none" normalizeH="0" baseline="0" dirty="0" smtClean="0">
                          <a:ln>
                            <a:noFill/>
                          </a:ln>
                          <a:effectLst/>
                        </a:rPr>
                        <a:t>差分</a:t>
                      </a:r>
                      <a:endParaRPr kumimoji="0" lang="en-US" altLang="zh-CN" sz="2400" b="1" u="none" strike="noStrike" cap="none" normalizeH="0" baseline="0" dirty="0" smtClean="0">
                        <a:ln>
                          <a:noFill/>
                        </a:ln>
                        <a:effectLst/>
                      </a:endParaRPr>
                    </a:p>
                    <a:p>
                      <a:r>
                        <a:rPr kumimoji="0" lang="zh-CN" altLang="en-US" sz="2400" b="1" u="none" strike="noStrike" cap="none" normalizeH="0" baseline="0" dirty="0" smtClean="0">
                          <a:ln>
                            <a:noFill/>
                          </a:ln>
                          <a:effectLst/>
                        </a:rPr>
                        <a:t>（累计）备份</a:t>
                      </a:r>
                      <a:endParaRPr lang="zh-CN" altLang="en-US" sz="2400" b="1" dirty="0"/>
                    </a:p>
                  </a:txBody>
                  <a:tcPr/>
                </a:tc>
                <a:tc>
                  <a:txBody>
                    <a:bodyPr/>
                    <a:lstStyle/>
                    <a:p>
                      <a:r>
                        <a:rPr kumimoji="0" lang="zh-CN" altLang="en-US" sz="2400" u="none" strike="noStrike" cap="none" normalizeH="0" baseline="0" dirty="0" smtClean="0">
                          <a:ln>
                            <a:noFill/>
                          </a:ln>
                          <a:effectLst/>
                        </a:rPr>
                        <a:t>自上次完全备份之后修改的所有内容</a:t>
                      </a:r>
                      <a:endParaRPr lang="zh-CN" altLang="en-US" sz="2400" dirty="0"/>
                    </a:p>
                  </a:txBody>
                  <a:tcPr/>
                </a:tc>
                <a:tc>
                  <a:txBody>
                    <a:bodyPr/>
                    <a:lstStyle/>
                    <a:p>
                      <a:pPr algn="ctr"/>
                      <a:r>
                        <a:rPr lang="zh-CN" altLang="en-US" sz="2400" dirty="0" smtClean="0"/>
                        <a:t>中</a:t>
                      </a:r>
                      <a:endParaRPr lang="zh-CN" altLang="en-US" sz="2400" dirty="0"/>
                    </a:p>
                  </a:txBody>
                  <a:tcPr/>
                </a:tc>
                <a:tc>
                  <a:txBody>
                    <a:bodyPr/>
                    <a:lstStyle/>
                    <a:p>
                      <a:pPr algn="ctr"/>
                      <a:r>
                        <a:rPr kumimoji="0" lang="zh-CN" altLang="en-US" sz="2400" u="none" strike="noStrike" cap="none" normalizeH="0" baseline="0" dirty="0" smtClean="0">
                          <a:ln>
                            <a:noFill/>
                          </a:ln>
                          <a:effectLst/>
                        </a:rPr>
                        <a:t>二次操作</a:t>
                      </a:r>
                      <a:endParaRPr lang="zh-CN" altLang="en-US" sz="2400" dirty="0"/>
                    </a:p>
                  </a:txBody>
                  <a:tcPr/>
                </a:tc>
                <a:tc>
                  <a:txBody>
                    <a:bodyPr/>
                    <a:lstStyle/>
                    <a:p>
                      <a:pPr algn="ctr"/>
                      <a:r>
                        <a:rPr lang="zh-CN" altLang="en-US" sz="2400" dirty="0" smtClean="0"/>
                        <a:t>快</a:t>
                      </a:r>
                      <a:endParaRPr lang="zh-CN" altLang="en-US" sz="2400" dirty="0"/>
                    </a:p>
                  </a:txBody>
                  <a:tcPr/>
                </a:tc>
                <a:tc>
                  <a:txBody>
                    <a:bodyPr/>
                    <a:lstStyle/>
                    <a:p>
                      <a:pPr algn="ctr"/>
                      <a:r>
                        <a:rPr lang="zh-CN" altLang="en-US" sz="2400" dirty="0" smtClean="0"/>
                        <a:t>快</a:t>
                      </a:r>
                      <a:endParaRPr lang="zh-CN" altLang="en-US" sz="2400" dirty="0"/>
                    </a:p>
                  </a:txBody>
                  <a:tcPr/>
                </a:tc>
                <a:tc>
                  <a:txBody>
                    <a:bodyPr/>
                    <a:lstStyle/>
                    <a:p>
                      <a:r>
                        <a:rPr kumimoji="0" lang="zh-CN" altLang="en-US" sz="2400" u="none" strike="noStrike" cap="none" normalizeH="0" baseline="0" dirty="0" smtClean="0">
                          <a:ln>
                            <a:noFill/>
                          </a:ln>
                          <a:effectLst/>
                        </a:rPr>
                        <a:t>占用空间较小，恢复快</a:t>
                      </a:r>
                      <a:endParaRPr lang="zh-CN" altLang="en-US" sz="2400" dirty="0"/>
                    </a:p>
                  </a:txBody>
                  <a:tcPr/>
                </a:tc>
              </a:tr>
            </a:tbl>
          </a:graphicData>
        </a:graphic>
      </p:graphicFrame>
    </p:spTree>
    <p:extLst>
      <p:ext uri="{BB962C8B-B14F-4D97-AF65-F5344CB8AC3E}">
        <p14:creationId xmlns:p14="http://schemas.microsoft.com/office/powerpoint/2010/main" xmlns="" val="878200712"/>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备份分类</a:t>
            </a:r>
            <a:endParaRPr lang="zh-CN" altLang="en-US" dirty="0"/>
          </a:p>
        </p:txBody>
      </p:sp>
      <p:sp>
        <p:nvSpPr>
          <p:cNvPr id="3" name="内容占位符 2"/>
          <p:cNvSpPr>
            <a:spLocks noGrp="1"/>
          </p:cNvSpPr>
          <p:nvPr>
            <p:ph idx="1"/>
          </p:nvPr>
        </p:nvSpPr>
        <p:spPr/>
        <p:txBody>
          <a:bodyPr/>
          <a:lstStyle/>
          <a:p>
            <a:r>
              <a:rPr lang="zh-CN" altLang="en-US" sz="2800" dirty="0" smtClean="0"/>
              <a:t>系统备份：实现对操作系统和应用程序的备份 </a:t>
            </a:r>
          </a:p>
          <a:p>
            <a:pPr lvl="1"/>
            <a:r>
              <a:rPr lang="zh-CN" altLang="en-US" sz="2400" dirty="0" smtClean="0"/>
              <a:t>只需要备份不稳定部分</a:t>
            </a:r>
          </a:p>
          <a:p>
            <a:pPr lvl="1"/>
            <a:r>
              <a:rPr lang="zh-CN" altLang="en-US" sz="2400" dirty="0" smtClean="0"/>
              <a:t>系统数据并不经常发生改变，所以一般只有当系统内容发生变化时才进行  </a:t>
            </a:r>
          </a:p>
          <a:p>
            <a:r>
              <a:rPr lang="zh-CN" altLang="en-US" sz="2800" dirty="0" smtClean="0"/>
              <a:t>用户备份：实现对用户文件的备份 </a:t>
            </a:r>
          </a:p>
          <a:p>
            <a:pPr lvl="1"/>
            <a:r>
              <a:rPr lang="zh-CN" altLang="en-US" sz="2400" dirty="0" smtClean="0"/>
              <a:t>用户的数据变动更加频繁 </a:t>
            </a:r>
          </a:p>
          <a:p>
            <a:pPr lvl="1"/>
            <a:r>
              <a:rPr lang="zh-CN" altLang="en-US" sz="2400" dirty="0" smtClean="0"/>
              <a:t>需要为用户提供一个合理的最近的数据文件的备份 </a:t>
            </a:r>
          </a:p>
          <a:p>
            <a:pPr lvl="1"/>
            <a:r>
              <a:rPr lang="zh-CN" altLang="en-US" sz="2400" dirty="0" smtClean="0"/>
              <a:t>用户备份通常采用增量备份和（或）差分备份策略进行</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71</a:t>
            </a:fld>
            <a:endParaRPr lang="en-US" altLang="zh-CN" dirty="0"/>
          </a:p>
        </p:txBody>
      </p:sp>
    </p:spTree>
    <p:extLst>
      <p:ext uri="{BB962C8B-B14F-4D97-AF65-F5344CB8AC3E}">
        <p14:creationId xmlns:p14="http://schemas.microsoft.com/office/powerpoint/2010/main" xmlns="" val="889628641"/>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备份注意事项</a:t>
            </a:r>
            <a:endParaRPr lang="zh-CN" altLang="en-US" dirty="0"/>
          </a:p>
        </p:txBody>
      </p:sp>
      <p:sp>
        <p:nvSpPr>
          <p:cNvPr id="3" name="内容占位符 2"/>
          <p:cNvSpPr>
            <a:spLocks noGrp="1"/>
          </p:cNvSpPr>
          <p:nvPr>
            <p:ph idx="1"/>
          </p:nvPr>
        </p:nvSpPr>
        <p:spPr/>
        <p:txBody>
          <a:bodyPr/>
          <a:lstStyle/>
          <a:p>
            <a:r>
              <a:rPr lang="zh-CN" altLang="en-US" sz="2800" dirty="0" smtClean="0"/>
              <a:t>确保备份质量</a:t>
            </a:r>
          </a:p>
          <a:p>
            <a:pPr lvl="1"/>
            <a:r>
              <a:rPr lang="zh-CN" altLang="en-US" sz="2400" dirty="0" smtClean="0"/>
              <a:t>管理员必须经常验证所做的备份。一个没有验证的备份甚至比没有备份更糟。 </a:t>
            </a:r>
          </a:p>
          <a:p>
            <a:r>
              <a:rPr lang="zh-CN" altLang="en-US" sz="2800" dirty="0" smtClean="0"/>
              <a:t>确保介质安全</a:t>
            </a:r>
          </a:p>
          <a:p>
            <a:pPr lvl="1"/>
            <a:r>
              <a:rPr lang="zh-CN" altLang="en-US" sz="2400" dirty="0" smtClean="0"/>
              <a:t>保持至少一个备份远离源机器。这是为了防止源机器所在地发生灾难，如火灾等。 </a:t>
            </a:r>
          </a:p>
          <a:p>
            <a:r>
              <a:rPr lang="zh-CN" altLang="en-US" sz="2800" dirty="0" smtClean="0">
                <a:latin typeface="Arial" pitchFamily="34" charset="0"/>
                <a:ea typeface="宋体" pitchFamily="2" charset="-122"/>
              </a:rPr>
              <a:t>行业最佳经验</a:t>
            </a:r>
            <a:endParaRPr lang="en-US" altLang="zh-CN" sz="2800" dirty="0" smtClean="0">
              <a:latin typeface="Arial" pitchFamily="34" charset="0"/>
              <a:ea typeface="宋体" pitchFamily="2" charset="-122"/>
            </a:endParaRPr>
          </a:p>
          <a:p>
            <a:pPr lvl="1"/>
            <a:r>
              <a:rPr lang="zh-CN" altLang="en-US" sz="2400" dirty="0" smtClean="0">
                <a:latin typeface="Arial" pitchFamily="34" charset="0"/>
                <a:ea typeface="宋体" pitchFamily="2" charset="-122"/>
              </a:rPr>
              <a:t>提高备份的可靠性，建议将数据备份到多个介质</a:t>
            </a:r>
            <a:endParaRPr lang="en-US" altLang="zh-CN" sz="2400" dirty="0" smtClean="0">
              <a:latin typeface="Arial" pitchFamily="34" charset="0"/>
              <a:ea typeface="宋体" pitchFamily="2" charset="-122"/>
            </a:endParaRPr>
          </a:p>
          <a:p>
            <a:pPr lvl="1"/>
            <a:r>
              <a:rPr lang="zh-CN" altLang="en-US" sz="2400" dirty="0" smtClean="0">
                <a:latin typeface="Arial" pitchFamily="34" charset="0"/>
                <a:ea typeface="宋体" pitchFamily="2" charset="-122"/>
              </a:rPr>
              <a:t>并备份到分开的不同地理位置</a:t>
            </a:r>
            <a:endParaRPr lang="en-US" altLang="zh-CN" sz="2400" dirty="0" smtClean="0">
              <a:latin typeface="Arial" pitchFamily="34" charset="0"/>
              <a:ea typeface="宋体" pitchFamily="2" charset="-122"/>
            </a:endParaRPr>
          </a:p>
          <a:p>
            <a:pPr lvl="1"/>
            <a:r>
              <a:rPr lang="zh-CN" altLang="en-US" sz="2400" dirty="0" smtClean="0">
                <a:latin typeface="Arial" pitchFamily="34" charset="0"/>
                <a:ea typeface="宋体" pitchFamily="2" charset="-122"/>
              </a:rPr>
              <a:t>避免依赖于任何一个单独的存储媒体或物理位置</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72</a:t>
            </a:fld>
            <a:endParaRPr lang="en-US" altLang="zh-CN" dirty="0"/>
          </a:p>
        </p:txBody>
      </p:sp>
    </p:spTree>
    <p:extLst>
      <p:ext uri="{BB962C8B-B14F-4D97-AF65-F5344CB8AC3E}">
        <p14:creationId xmlns:p14="http://schemas.microsoft.com/office/powerpoint/2010/main" xmlns="" val="1248421642"/>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备份、同步与快照</a:t>
            </a:r>
            <a:endParaRPr lang="zh-CN" altLang="en-US" dirty="0"/>
          </a:p>
        </p:txBody>
      </p:sp>
      <p:sp>
        <p:nvSpPr>
          <p:cNvPr id="3" name="内容占位符 2"/>
          <p:cNvSpPr>
            <a:spLocks noGrp="1"/>
          </p:cNvSpPr>
          <p:nvPr>
            <p:ph idx="1"/>
          </p:nvPr>
        </p:nvSpPr>
        <p:spPr/>
        <p:txBody>
          <a:bodyPr/>
          <a:lstStyle/>
          <a:p>
            <a:r>
              <a:rPr lang="zh-CN" altLang="en-US" dirty="0" smtClean="0"/>
              <a:t>备份</a:t>
            </a:r>
            <a:endParaRPr lang="en-US" altLang="zh-CN" dirty="0" smtClean="0"/>
          </a:p>
          <a:p>
            <a:pPr lvl="1"/>
            <a:r>
              <a:rPr lang="zh-CN" altLang="en-US" sz="2400" dirty="0" smtClean="0"/>
              <a:t>在备份时保留历史的备份归档，是为了在系统出现错误后能恢复到从前正确的状态。</a:t>
            </a:r>
            <a:endParaRPr lang="en-US" altLang="zh-CN" dirty="0" smtClean="0"/>
          </a:p>
          <a:p>
            <a:r>
              <a:rPr lang="zh-CN" altLang="en-US" dirty="0" smtClean="0"/>
              <a:t>同步</a:t>
            </a:r>
            <a:endParaRPr lang="en-US" altLang="zh-CN" dirty="0" smtClean="0"/>
          </a:p>
          <a:p>
            <a:pPr lvl="1"/>
            <a:r>
              <a:rPr lang="zh-CN" altLang="zh-CN" dirty="0" smtClean="0"/>
              <a:t>若无需从历史备份恢复到正确状态，而只备份系统最“新鲜”的状态，此时通常称为同步或镜像。</a:t>
            </a:r>
            <a:endParaRPr lang="en-US" altLang="zh-CN" dirty="0" smtClean="0"/>
          </a:p>
          <a:p>
            <a:r>
              <a:rPr lang="zh-CN" altLang="en-US" dirty="0" smtClean="0"/>
              <a:t>快照</a:t>
            </a:r>
            <a:endParaRPr lang="en-US" altLang="zh-CN" dirty="0" smtClean="0"/>
          </a:p>
          <a:p>
            <a:pPr lvl="1"/>
            <a:r>
              <a:rPr lang="zh-CN" altLang="zh-CN" dirty="0" smtClean="0"/>
              <a:t>核心思想是：对有变化的文件进行复制；对无变化的文件创建硬链接以减少磁盘占用。</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73</a:t>
            </a:fld>
            <a:endParaRPr lang="en-US" altLang="zh-CN" dirty="0"/>
          </a:p>
        </p:txBody>
      </p:sp>
    </p:spTree>
    <p:extLst>
      <p:ext uri="{BB962C8B-B14F-4D97-AF65-F5344CB8AC3E}">
        <p14:creationId xmlns:p14="http://schemas.microsoft.com/office/powerpoint/2010/main" xmlns="" val="2754960269"/>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备份工具</a:t>
            </a:r>
            <a:endParaRPr lang="zh-CN" altLang="en-US" dirty="0"/>
          </a:p>
        </p:txBody>
      </p:sp>
      <p:sp>
        <p:nvSpPr>
          <p:cNvPr id="3" name="内容占位符 2"/>
          <p:cNvSpPr>
            <a:spLocks noGrp="1"/>
          </p:cNvSpPr>
          <p:nvPr>
            <p:ph idx="1"/>
          </p:nvPr>
        </p:nvSpPr>
        <p:spPr/>
        <p:txBody>
          <a:bodyPr/>
          <a:lstStyle/>
          <a:p>
            <a:r>
              <a:rPr lang="zh-CN" altLang="en-US" dirty="0" smtClean="0"/>
              <a:t>基本的备份工具</a:t>
            </a:r>
            <a:endParaRPr lang="en-US" altLang="zh-CN" dirty="0" smtClean="0"/>
          </a:p>
          <a:p>
            <a:pPr lvl="1"/>
            <a:r>
              <a:rPr lang="en-US" altLang="zh-CN" dirty="0" smtClean="0"/>
              <a:t>cp</a:t>
            </a:r>
            <a:r>
              <a:rPr lang="zh-CN" altLang="en-US" dirty="0" smtClean="0"/>
              <a:t>、</a:t>
            </a:r>
            <a:r>
              <a:rPr lang="en-US" altLang="zh-CN" b="1" dirty="0" smtClean="0"/>
              <a:t>tar</a:t>
            </a:r>
            <a:r>
              <a:rPr lang="zh-CN" altLang="en-US" dirty="0" smtClean="0"/>
              <a:t>、</a:t>
            </a:r>
            <a:r>
              <a:rPr lang="en-US" altLang="zh-CN" dirty="0" err="1" smtClean="0"/>
              <a:t>dd</a:t>
            </a:r>
            <a:endParaRPr lang="en-US" altLang="zh-CN" dirty="0" smtClean="0"/>
          </a:p>
          <a:p>
            <a:r>
              <a:rPr lang="zh-CN" altLang="en-US" dirty="0" smtClean="0"/>
              <a:t>常用的备份工具</a:t>
            </a:r>
            <a:endParaRPr lang="en-US" altLang="zh-CN" dirty="0" smtClean="0"/>
          </a:p>
          <a:p>
            <a:pPr lvl="1"/>
            <a:r>
              <a:rPr lang="en-US" altLang="zh-CN" sz="2400" b="1" dirty="0" err="1" smtClean="0"/>
              <a:t>rsync</a:t>
            </a:r>
            <a:r>
              <a:rPr lang="zh-CN" altLang="en-US" sz="2400" dirty="0" smtClean="0"/>
              <a:t>（</a:t>
            </a:r>
            <a:r>
              <a:rPr lang="en-US" altLang="zh-CN" sz="2400" dirty="0" smtClean="0">
                <a:hlinkClick r:id="rId2"/>
              </a:rPr>
              <a:t>http://rsync.samba.org/</a:t>
            </a:r>
            <a:r>
              <a:rPr lang="zh-CN" altLang="en-US" sz="2400" dirty="0" smtClean="0"/>
              <a:t>）</a:t>
            </a:r>
            <a:endParaRPr lang="en-US" altLang="zh-CN" sz="2400" dirty="0" smtClean="0"/>
          </a:p>
          <a:p>
            <a:pPr lvl="1"/>
            <a:r>
              <a:rPr lang="en-US" altLang="zh-CN" sz="2400" dirty="0" smtClean="0"/>
              <a:t>unison</a:t>
            </a:r>
            <a:r>
              <a:rPr lang="zh-CN" altLang="en-US" sz="2400" dirty="0" smtClean="0"/>
              <a:t>（</a:t>
            </a:r>
            <a:r>
              <a:rPr lang="en-US" altLang="zh-CN" sz="2400" dirty="0" smtClean="0">
                <a:hlinkClick r:id="rId3"/>
              </a:rPr>
              <a:t>http://www.cis.upenn.edu/~bcpierce/unison/</a:t>
            </a:r>
            <a:r>
              <a:rPr lang="zh-CN" altLang="en-US" sz="2400" dirty="0" smtClean="0"/>
              <a:t>）</a:t>
            </a:r>
            <a:endParaRPr lang="en-US" altLang="zh-CN" sz="2400" dirty="0" smtClean="0"/>
          </a:p>
          <a:p>
            <a:pPr lvl="1"/>
            <a:r>
              <a:rPr lang="en-US" altLang="zh-CN" sz="2400" dirty="0" err="1" smtClean="0"/>
              <a:t>rdiff</a:t>
            </a:r>
            <a:r>
              <a:rPr lang="en-US" altLang="zh-CN" sz="2400" dirty="0" smtClean="0"/>
              <a:t>-backup</a:t>
            </a:r>
            <a:r>
              <a:rPr lang="zh-CN" altLang="en-US" sz="2400" dirty="0" smtClean="0"/>
              <a:t>（</a:t>
            </a:r>
            <a:r>
              <a:rPr lang="en-US" altLang="zh-CN" sz="2400" dirty="0" smtClean="0">
                <a:hlinkClick r:id="rId4"/>
              </a:rPr>
              <a:t>http://www.nongnu.org/rdiff-backup</a:t>
            </a:r>
            <a:r>
              <a:rPr lang="zh-CN" altLang="en-US" sz="2400" dirty="0" smtClean="0"/>
              <a:t>）</a:t>
            </a:r>
            <a:endParaRPr lang="en-US" altLang="zh-CN" sz="2400" dirty="0" smtClean="0"/>
          </a:p>
          <a:p>
            <a:pPr lvl="1"/>
            <a:r>
              <a:rPr lang="en-US" altLang="zh-CN" sz="2400" b="1" dirty="0" err="1" smtClean="0"/>
              <a:t>rsnapshot</a:t>
            </a:r>
            <a:r>
              <a:rPr lang="zh-CN" altLang="en-US" sz="2400" dirty="0" smtClean="0"/>
              <a:t>（</a:t>
            </a:r>
            <a:r>
              <a:rPr lang="en-US" altLang="zh-CN" sz="2400" dirty="0" smtClean="0">
                <a:hlinkClick r:id="rId5"/>
              </a:rPr>
              <a:t>http://www.rsnapshot.org/</a:t>
            </a:r>
            <a:r>
              <a:rPr lang="zh-CN" altLang="en-US" sz="2400" dirty="0" smtClean="0"/>
              <a:t>）</a:t>
            </a:r>
            <a:r>
              <a:rPr lang="en-US" altLang="zh-CN" sz="2400" dirty="0" smtClean="0"/>
              <a:t> </a:t>
            </a:r>
          </a:p>
          <a:p>
            <a:pPr lvl="1"/>
            <a:r>
              <a:rPr lang="en-US" altLang="zh-CN" sz="2400" dirty="0" smtClean="0"/>
              <a:t>duplicity</a:t>
            </a:r>
            <a:r>
              <a:rPr lang="zh-CN" altLang="en-US" sz="2400" dirty="0" smtClean="0"/>
              <a:t>（</a:t>
            </a:r>
            <a:r>
              <a:rPr lang="en-US" altLang="zh-CN" sz="2400" dirty="0" smtClean="0">
                <a:hlinkClick r:id="rId6"/>
              </a:rPr>
              <a:t>http://duplicity.nongnu.org/</a:t>
            </a:r>
            <a:r>
              <a:rPr lang="zh-CN" altLang="en-US" sz="2400" dirty="0" smtClean="0"/>
              <a:t>）</a:t>
            </a:r>
            <a:endParaRPr lang="en-US" altLang="zh-CN" sz="2400" dirty="0" smtClean="0"/>
          </a:p>
          <a:p>
            <a:pPr lvl="1"/>
            <a:r>
              <a:rPr lang="en-US" altLang="zh-CN" sz="2400" dirty="0" err="1" smtClean="0"/>
              <a:t>bacula</a:t>
            </a:r>
            <a:r>
              <a:rPr lang="zh-CN" altLang="en-US" sz="2400" dirty="0" smtClean="0"/>
              <a:t>（</a:t>
            </a:r>
            <a:r>
              <a:rPr lang="en-US" altLang="zh-CN" sz="2400" dirty="0" smtClean="0">
                <a:hlinkClick r:id="rId7"/>
              </a:rPr>
              <a:t>http://www.bacula.org/</a:t>
            </a:r>
            <a:r>
              <a:rPr lang="zh-CN" altLang="en-US" sz="2400" dirty="0" smtClean="0"/>
              <a:t>）</a:t>
            </a:r>
          </a:p>
          <a:p>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dirty="0" smtClean="0"/>
              <a:t>梁如军（</a:t>
            </a:r>
            <a:r>
              <a:rPr lang="en-US" altLang="zh-CN" dirty="0" smtClean="0"/>
              <a:t>linuxbooks@126.com</a:t>
            </a:r>
            <a:r>
              <a:rPr lang="zh-CN" altLang="en-US" dirty="0" smtClean="0"/>
              <a:t>）</a:t>
            </a:r>
            <a:endParaRPr lang="en-US" altLang="zh-CN" dirty="0" smtClean="0"/>
          </a:p>
          <a:p>
            <a:r>
              <a:rPr lang="en-US" altLang="zh-CN" dirty="0" smtClean="0"/>
              <a:t>Creative Commons License</a:t>
            </a:r>
            <a:r>
              <a:rPr lang="zh-CN" altLang="en-US" dirty="0" smtClean="0"/>
              <a:t>（</a:t>
            </a:r>
            <a:r>
              <a:rPr lang="en-US" altLang="zh-CN" dirty="0" smtClean="0"/>
              <a:t>BY-NC-SA</a:t>
            </a:r>
            <a:r>
              <a:rPr lang="zh-CN" altLang="en-US" dirty="0"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74</a:t>
            </a:fld>
            <a:endParaRPr lang="en-US" altLang="zh-CN" dirty="0"/>
          </a:p>
        </p:txBody>
      </p:sp>
    </p:spTree>
    <p:extLst>
      <p:ext uri="{BB962C8B-B14F-4D97-AF65-F5344CB8AC3E}">
        <p14:creationId xmlns:p14="http://schemas.microsoft.com/office/powerpoint/2010/main" xmlns="" val="1318722551"/>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tar</a:t>
            </a:r>
            <a:endParaRPr lang="zh-CN" altLang="en-US" dirty="0"/>
          </a:p>
        </p:txBody>
      </p:sp>
      <p:sp>
        <p:nvSpPr>
          <p:cNvPr id="3" name="内容占位符 2"/>
          <p:cNvSpPr>
            <a:spLocks noGrp="1"/>
          </p:cNvSpPr>
          <p:nvPr>
            <p:ph idx="1"/>
          </p:nvPr>
        </p:nvSpPr>
        <p:spPr>
          <a:xfrm>
            <a:off x="467544" y="1412777"/>
            <a:ext cx="8219256" cy="4608512"/>
          </a:xfrm>
        </p:spPr>
        <p:txBody>
          <a:bodyPr/>
          <a:lstStyle/>
          <a:p>
            <a:r>
              <a:rPr lang="zh-CN" altLang="en-US" sz="2800" dirty="0" smtClean="0"/>
              <a:t>基本功能：打包和解包</a:t>
            </a:r>
            <a:endParaRPr lang="en-US" altLang="zh-CN" sz="2800" dirty="0" smtClean="0"/>
          </a:p>
          <a:p>
            <a:r>
              <a:rPr lang="zh-CN" altLang="en-US" sz="2800" dirty="0" smtClean="0"/>
              <a:t>格式：</a:t>
            </a:r>
            <a:r>
              <a:rPr lang="en-US" altLang="zh-CN" sz="2800" dirty="0" smtClean="0">
                <a:solidFill>
                  <a:srgbClr val="006400"/>
                </a:solidFill>
                <a:latin typeface="Courier New" pitchFamily="49" charset="0"/>
              </a:rPr>
              <a:t> tar</a:t>
            </a:r>
            <a:r>
              <a:rPr lang="en-US" altLang="zh-CN" sz="2800" dirty="0" smtClean="0">
                <a:solidFill>
                  <a:srgbClr val="006400"/>
                </a:solidFill>
                <a:latin typeface="Arial Unicode MS" pitchFamily="34" charset="-122"/>
              </a:rPr>
              <a:t>  </a:t>
            </a:r>
            <a:r>
              <a:rPr lang="en-US" altLang="zh-CN" sz="2800" dirty="0" smtClean="0">
                <a:solidFill>
                  <a:srgbClr val="0000CC"/>
                </a:solidFill>
                <a:latin typeface="Arial Unicode MS" pitchFamily="34" charset="-122"/>
              </a:rPr>
              <a:t>[</a:t>
            </a:r>
            <a:r>
              <a:rPr lang="zh-CN" altLang="en-US" sz="2800" dirty="0" smtClean="0">
                <a:solidFill>
                  <a:srgbClr val="0000CC"/>
                </a:solidFill>
                <a:latin typeface="Arial Unicode MS" pitchFamily="34" charset="-122"/>
              </a:rPr>
              <a:t>选项]   文件或者目录</a:t>
            </a:r>
            <a:r>
              <a:rPr lang="zh-CN" altLang="en-US" sz="2800" dirty="0" smtClean="0">
                <a:solidFill>
                  <a:srgbClr val="006400"/>
                </a:solidFill>
                <a:latin typeface="Arial Unicode MS" pitchFamily="34" charset="-122"/>
              </a:rPr>
              <a:t> </a:t>
            </a:r>
            <a:endParaRPr lang="en-US" altLang="zh-CN" sz="2800" dirty="0" smtClean="0"/>
          </a:p>
          <a:p>
            <a:r>
              <a:rPr lang="zh-CN" altLang="en-US" sz="2800" dirty="0" smtClean="0"/>
              <a:t>常用选项</a:t>
            </a:r>
            <a:endParaRPr lang="en-US" altLang="zh-CN" sz="2800" dirty="0" smtClean="0"/>
          </a:p>
          <a:p>
            <a:pPr lvl="1">
              <a:buNone/>
            </a:pPr>
            <a:r>
              <a:rPr lang="en-US" altLang="zh-CN" sz="2000" dirty="0" smtClean="0"/>
              <a:t>-c</a:t>
            </a:r>
            <a:r>
              <a:rPr lang="zh-CN" altLang="en-US" sz="2000" dirty="0" smtClean="0"/>
              <a:t>：创建新的打包文件。</a:t>
            </a:r>
          </a:p>
          <a:p>
            <a:pPr lvl="1">
              <a:buNone/>
            </a:pPr>
            <a:r>
              <a:rPr lang="en-US" altLang="zh-CN" sz="2000" dirty="0" smtClean="0"/>
              <a:t>-t</a:t>
            </a:r>
            <a:r>
              <a:rPr lang="zh-CN" altLang="en-US" sz="2000" dirty="0" smtClean="0"/>
              <a:t>：列出打包文件的内容，查看已经打包了哪些文件。 </a:t>
            </a:r>
          </a:p>
          <a:p>
            <a:pPr lvl="1">
              <a:buNone/>
            </a:pPr>
            <a:r>
              <a:rPr lang="en-US" altLang="zh-CN" sz="2000" dirty="0" smtClean="0"/>
              <a:t>-x</a:t>
            </a:r>
            <a:r>
              <a:rPr lang="zh-CN" altLang="en-US" sz="2000" dirty="0" smtClean="0"/>
              <a:t>：从打包文件中释放文件。 </a:t>
            </a:r>
          </a:p>
          <a:p>
            <a:pPr lvl="1">
              <a:buNone/>
            </a:pPr>
            <a:r>
              <a:rPr lang="en-US" altLang="zh-CN" sz="2000" dirty="0" smtClean="0"/>
              <a:t>-f</a:t>
            </a:r>
            <a:r>
              <a:rPr lang="zh-CN" altLang="en-US" sz="2000" dirty="0" smtClean="0"/>
              <a:t>：指定打包文件名。 </a:t>
            </a:r>
          </a:p>
          <a:p>
            <a:pPr lvl="1">
              <a:buNone/>
            </a:pPr>
            <a:r>
              <a:rPr lang="en-US" altLang="zh-CN" sz="2000" dirty="0" smtClean="0"/>
              <a:t>-v</a:t>
            </a:r>
            <a:r>
              <a:rPr lang="zh-CN" altLang="en-US" sz="2000" dirty="0" smtClean="0"/>
              <a:t>：详细列出 </a:t>
            </a:r>
            <a:r>
              <a:rPr lang="en-US" altLang="zh-CN" sz="2000" dirty="0" smtClean="0"/>
              <a:t>tar </a:t>
            </a:r>
            <a:r>
              <a:rPr lang="zh-CN" altLang="en-US" sz="2000" dirty="0" smtClean="0"/>
              <a:t>处理的文件信息。 </a:t>
            </a:r>
          </a:p>
          <a:p>
            <a:pPr lvl="1">
              <a:buNone/>
            </a:pPr>
            <a:r>
              <a:rPr lang="en-US" altLang="zh-CN" sz="2000" dirty="0" smtClean="0"/>
              <a:t>-z</a:t>
            </a:r>
            <a:r>
              <a:rPr lang="zh-CN" altLang="en-US" sz="2000" dirty="0" smtClean="0"/>
              <a:t>：用 </a:t>
            </a:r>
            <a:r>
              <a:rPr lang="en-US" altLang="zh-CN" sz="2000" dirty="0" err="1" smtClean="0"/>
              <a:t>gzip</a:t>
            </a:r>
            <a:r>
              <a:rPr lang="en-US" altLang="zh-CN" sz="2000" dirty="0" smtClean="0"/>
              <a:t> </a:t>
            </a:r>
            <a:r>
              <a:rPr lang="zh-CN" altLang="en-US" sz="2000" dirty="0" smtClean="0"/>
              <a:t>来压缩</a:t>
            </a:r>
            <a:r>
              <a:rPr lang="en-US" altLang="zh-CN" sz="2000" dirty="0" smtClean="0"/>
              <a:t>/</a:t>
            </a:r>
            <a:r>
              <a:rPr lang="zh-CN" altLang="en-US" sz="2000" dirty="0" smtClean="0"/>
              <a:t>解压缩打包文件。</a:t>
            </a:r>
          </a:p>
          <a:p>
            <a:pPr lvl="1">
              <a:buNone/>
            </a:pPr>
            <a:r>
              <a:rPr lang="en-US" altLang="zh-CN" sz="2000" dirty="0" smtClean="0"/>
              <a:t>-j</a:t>
            </a:r>
            <a:r>
              <a:rPr lang="zh-CN" altLang="en-US" sz="2000" dirty="0" smtClean="0"/>
              <a:t>：用 </a:t>
            </a:r>
            <a:r>
              <a:rPr lang="en-US" altLang="zh-CN" sz="2000" dirty="0" smtClean="0"/>
              <a:t>bzip2 </a:t>
            </a:r>
            <a:r>
              <a:rPr lang="zh-CN" altLang="en-US" sz="2000" dirty="0" smtClean="0"/>
              <a:t>来压缩</a:t>
            </a:r>
            <a:r>
              <a:rPr lang="en-US" altLang="zh-CN" sz="2000" dirty="0" smtClean="0"/>
              <a:t>/</a:t>
            </a:r>
            <a:r>
              <a:rPr lang="zh-CN" altLang="en-US" sz="2000" dirty="0" smtClean="0"/>
              <a:t>解压缩打包文件。 </a:t>
            </a:r>
            <a:endParaRPr lang="en-US" altLang="zh-CN" sz="2000" dirty="0" smtClean="0"/>
          </a:p>
          <a:p>
            <a:pPr lvl="1">
              <a:buNone/>
            </a:pPr>
            <a:r>
              <a:rPr lang="en-US" altLang="zh-CN" sz="2000" dirty="0" smtClean="0"/>
              <a:t>-J</a:t>
            </a:r>
            <a:r>
              <a:rPr lang="zh-CN" altLang="en-US" sz="2000" dirty="0" smtClean="0"/>
              <a:t>：用 </a:t>
            </a:r>
            <a:r>
              <a:rPr lang="en-US" altLang="zh-CN" sz="2000" dirty="0" err="1" smtClean="0"/>
              <a:t>xz</a:t>
            </a:r>
            <a:r>
              <a:rPr lang="en-US" altLang="zh-CN" sz="2000" dirty="0" smtClean="0"/>
              <a:t> </a:t>
            </a:r>
            <a:r>
              <a:rPr lang="zh-CN" altLang="en-US" sz="2000" dirty="0" smtClean="0"/>
              <a:t>来压缩</a:t>
            </a:r>
            <a:r>
              <a:rPr lang="en-US" altLang="zh-CN" sz="2000" dirty="0" smtClean="0"/>
              <a:t>/</a:t>
            </a:r>
            <a:r>
              <a:rPr lang="zh-CN" altLang="en-US" sz="2000" dirty="0" smtClean="0"/>
              <a:t>解压缩打包文件。 </a:t>
            </a:r>
            <a:endParaRPr lang="en-US" altLang="zh-CN" sz="2000" dirty="0" smtClean="0"/>
          </a:p>
          <a:p>
            <a:pPr lvl="1">
              <a:buNone/>
            </a:pPr>
            <a:endParaRPr lang="en-US" altLang="zh-CN" sz="2000" dirty="0" smtClean="0"/>
          </a:p>
          <a:p>
            <a:endParaRPr lang="en-US" altLang="zh-CN" dirty="0" smtClean="0"/>
          </a:p>
        </p:txBody>
      </p:sp>
      <p:sp>
        <p:nvSpPr>
          <p:cNvPr id="7" name="灯片编号占位符 6"/>
          <p:cNvSpPr>
            <a:spLocks noGrp="1"/>
          </p:cNvSpPr>
          <p:nvPr>
            <p:ph type="sldNum" sz="quarter" idx="12"/>
          </p:nvPr>
        </p:nvSpPr>
        <p:spPr/>
        <p:txBody>
          <a:bodyPr/>
          <a:lstStyle/>
          <a:p>
            <a:fld id="{3FA14863-5DA9-41EF-A33C-E1DD4B3326ED}" type="slidenum">
              <a:rPr lang="en-US" altLang="zh-CN" smtClean="0"/>
              <a:pPr/>
              <a:t>75</a:t>
            </a:fld>
            <a:endParaRPr lang="en-US" altLang="zh-CN"/>
          </a:p>
        </p:txBody>
      </p:sp>
      <p:sp>
        <p:nvSpPr>
          <p:cNvPr id="5" name="日期占位符 3"/>
          <p:cNvSpPr>
            <a:spLocks noGrp="1"/>
          </p:cNvSpPr>
          <p:nvPr>
            <p:ph type="dt" sz="half" idx="10"/>
          </p:nvPr>
        </p:nvSpPr>
        <p:spPr>
          <a:xfrm>
            <a:off x="457200" y="6243638"/>
            <a:ext cx="2133600" cy="457200"/>
          </a:xfrm>
        </p:spPr>
        <p:txBody>
          <a:bodyPr/>
          <a:lstStyle/>
          <a:p>
            <a:fld id="{0D3B9178-496E-49B4-BBFB-87BA11AA6CC7}" type="datetime2">
              <a:rPr lang="zh-CN" altLang="en-US" smtClean="0"/>
              <a:pPr/>
              <a:t>2016年7月14日</a:t>
            </a:fld>
            <a:endParaRPr lang="en-US" altLang="zh-CN" dirty="0"/>
          </a:p>
        </p:txBody>
      </p:sp>
      <p:sp>
        <p:nvSpPr>
          <p:cNvPr id="6" name="页脚占位符 4"/>
          <p:cNvSpPr>
            <a:spLocks noGrp="1"/>
          </p:cNvSpPr>
          <p:nvPr>
            <p:ph type="ftr" sz="quarter" idx="11"/>
          </p:nvPr>
        </p:nvSpPr>
        <p:spPr>
          <a:xfrm>
            <a:off x="2195736" y="6237312"/>
            <a:ext cx="5400600" cy="457200"/>
          </a:xfrm>
        </p:spPr>
        <p:txBody>
          <a:bodyPr/>
          <a:lstStyle/>
          <a:p>
            <a:r>
              <a:rPr lang="zh-CN" altLang="en-US" dirty="0" smtClean="0"/>
              <a:t>梁如军（</a:t>
            </a:r>
            <a:r>
              <a:rPr lang="en-US" altLang="zh-CN" dirty="0" smtClean="0"/>
              <a:t>linuxbooks@126.com</a:t>
            </a:r>
            <a:r>
              <a:rPr lang="zh-CN" altLang="en-US" dirty="0" smtClean="0"/>
              <a:t>）</a:t>
            </a:r>
            <a:endParaRPr lang="en-US" altLang="zh-CN" dirty="0" smtClean="0"/>
          </a:p>
          <a:p>
            <a:r>
              <a:rPr lang="en-US" altLang="zh-CN" dirty="0" smtClean="0"/>
              <a:t>Creative Commons License</a:t>
            </a:r>
            <a:r>
              <a:rPr lang="zh-CN" altLang="en-US" dirty="0" smtClean="0"/>
              <a:t>（</a:t>
            </a:r>
            <a:r>
              <a:rPr lang="en-US" altLang="zh-CN" dirty="0" smtClean="0"/>
              <a:t>BY-NC-SA</a:t>
            </a:r>
            <a:r>
              <a:rPr lang="zh-CN" altLang="en-US" dirty="0" smtClean="0"/>
              <a:t>）</a:t>
            </a:r>
            <a:endParaRPr lang="en-US" altLang="zh-CN" dirty="0"/>
          </a:p>
        </p:txBody>
      </p:sp>
    </p:spTree>
    <p:extLst>
      <p:ext uri="{BB962C8B-B14F-4D97-AF65-F5344CB8AC3E}">
        <p14:creationId xmlns:p14="http://schemas.microsoft.com/office/powerpoint/2010/main" xmlns="" val="2428124220"/>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tar</a:t>
            </a:r>
            <a:r>
              <a:rPr lang="zh-CN" altLang="en-US" dirty="0" smtClean="0"/>
              <a:t>命令举例</a:t>
            </a:r>
            <a:endParaRPr lang="zh-CN" altLang="en-US" dirty="0"/>
          </a:p>
        </p:txBody>
      </p:sp>
      <p:sp>
        <p:nvSpPr>
          <p:cNvPr id="3" name="内容占位符 2"/>
          <p:cNvSpPr>
            <a:spLocks noGrp="1"/>
          </p:cNvSpPr>
          <p:nvPr>
            <p:ph idx="1"/>
          </p:nvPr>
        </p:nvSpPr>
        <p:spPr>
          <a:xfrm>
            <a:off x="467544" y="980728"/>
            <a:ext cx="8219256" cy="5150197"/>
          </a:xfrm>
        </p:spPr>
        <p:txBody>
          <a:bodyPr/>
          <a:lstStyle/>
          <a:p>
            <a:pPr>
              <a:buNone/>
            </a:pPr>
            <a:r>
              <a:rPr lang="en-US" altLang="zh-CN" sz="2400" dirty="0" smtClean="0">
                <a:solidFill>
                  <a:schemeClr val="accent6">
                    <a:lumMod val="75000"/>
                  </a:schemeClr>
                </a:solidFill>
              </a:rPr>
              <a:t>$ tar -</a:t>
            </a:r>
            <a:r>
              <a:rPr lang="en-US" altLang="zh-CN" sz="2400" dirty="0" err="1" smtClean="0">
                <a:solidFill>
                  <a:schemeClr val="accent6">
                    <a:lumMod val="75000"/>
                  </a:schemeClr>
                </a:solidFill>
              </a:rPr>
              <a:t>cvf</a:t>
            </a:r>
            <a:r>
              <a:rPr lang="en-US" altLang="zh-CN" sz="2400" dirty="0" smtClean="0">
                <a:solidFill>
                  <a:schemeClr val="accent6">
                    <a:lumMod val="75000"/>
                  </a:schemeClr>
                </a:solidFill>
              </a:rPr>
              <a:t> myball.tar </a:t>
            </a:r>
            <a:r>
              <a:rPr lang="en-US" altLang="zh-CN" sz="2400" dirty="0" err="1" smtClean="0">
                <a:solidFill>
                  <a:schemeClr val="accent6">
                    <a:lumMod val="75000"/>
                  </a:schemeClr>
                </a:solidFill>
              </a:rPr>
              <a:t>somedirname</a:t>
            </a:r>
            <a:endParaRPr lang="en-US" altLang="zh-CN" sz="2400" dirty="0" smtClean="0">
              <a:solidFill>
                <a:schemeClr val="accent6">
                  <a:lumMod val="75000"/>
                </a:schemeClr>
              </a:solidFill>
            </a:endParaRPr>
          </a:p>
          <a:p>
            <a:pPr>
              <a:buNone/>
            </a:pPr>
            <a:r>
              <a:rPr lang="en-US" altLang="zh-CN" sz="2400" dirty="0" smtClean="0">
                <a:solidFill>
                  <a:schemeClr val="accent6">
                    <a:lumMod val="75000"/>
                  </a:schemeClr>
                </a:solidFill>
              </a:rPr>
              <a:t>$ tar -</a:t>
            </a:r>
            <a:r>
              <a:rPr lang="en-US" altLang="zh-CN" sz="2400" dirty="0" err="1" smtClean="0">
                <a:solidFill>
                  <a:schemeClr val="accent6">
                    <a:lumMod val="75000"/>
                  </a:schemeClr>
                </a:solidFill>
              </a:rPr>
              <a:t>tf</a:t>
            </a:r>
            <a:r>
              <a:rPr lang="en-US" altLang="zh-CN" sz="2400" dirty="0" smtClean="0">
                <a:solidFill>
                  <a:schemeClr val="accent6">
                    <a:lumMod val="75000"/>
                  </a:schemeClr>
                </a:solidFill>
              </a:rPr>
              <a:t> myball.tar</a:t>
            </a:r>
          </a:p>
          <a:p>
            <a:pPr>
              <a:buNone/>
            </a:pPr>
            <a:r>
              <a:rPr lang="en-US" altLang="zh-CN" sz="2400" dirty="0" smtClean="0">
                <a:solidFill>
                  <a:schemeClr val="accent6">
                    <a:lumMod val="75000"/>
                  </a:schemeClr>
                </a:solidFill>
              </a:rPr>
              <a:t>$ tar -</a:t>
            </a:r>
            <a:r>
              <a:rPr lang="en-US" altLang="zh-CN" sz="2400" dirty="0" err="1" smtClean="0">
                <a:solidFill>
                  <a:schemeClr val="accent6">
                    <a:lumMod val="75000"/>
                  </a:schemeClr>
                </a:solidFill>
              </a:rPr>
              <a:t>xvf</a:t>
            </a:r>
            <a:r>
              <a:rPr lang="en-US" altLang="zh-CN" sz="2400" dirty="0" smtClean="0">
                <a:solidFill>
                  <a:schemeClr val="accent6">
                    <a:lumMod val="75000"/>
                  </a:schemeClr>
                </a:solidFill>
              </a:rPr>
              <a:t> myball.tar</a:t>
            </a:r>
          </a:p>
          <a:p>
            <a:pPr>
              <a:buNone/>
            </a:pPr>
            <a:r>
              <a:rPr lang="en-US" altLang="zh-CN" sz="2400" dirty="0" smtClean="0">
                <a:solidFill>
                  <a:srgbClr val="002060"/>
                </a:solidFill>
              </a:rPr>
              <a:t>$ tar -</a:t>
            </a:r>
            <a:r>
              <a:rPr lang="en-US" altLang="zh-CN" sz="2400" dirty="0" err="1" smtClean="0">
                <a:solidFill>
                  <a:srgbClr val="002060"/>
                </a:solidFill>
              </a:rPr>
              <a:t>zcvf</a:t>
            </a:r>
            <a:r>
              <a:rPr lang="en-US" altLang="zh-CN" sz="2400" dirty="0" smtClean="0">
                <a:solidFill>
                  <a:srgbClr val="002060"/>
                </a:solidFill>
              </a:rPr>
              <a:t> </a:t>
            </a:r>
            <a:r>
              <a:rPr lang="en-US" altLang="zh-CN" sz="2400" dirty="0" err="1" smtClean="0">
                <a:solidFill>
                  <a:srgbClr val="002060"/>
                </a:solidFill>
              </a:rPr>
              <a:t>myball.tar.gz</a:t>
            </a:r>
            <a:r>
              <a:rPr lang="en-US" altLang="zh-CN" sz="2400" dirty="0" smtClean="0">
                <a:solidFill>
                  <a:srgbClr val="002060"/>
                </a:solidFill>
              </a:rPr>
              <a:t> </a:t>
            </a:r>
            <a:r>
              <a:rPr lang="en-US" altLang="zh-CN" sz="2400" dirty="0" err="1" smtClean="0">
                <a:solidFill>
                  <a:srgbClr val="002060"/>
                </a:solidFill>
              </a:rPr>
              <a:t>somedirname</a:t>
            </a:r>
            <a:endParaRPr lang="en-US" altLang="zh-CN" sz="2400" dirty="0" smtClean="0">
              <a:solidFill>
                <a:srgbClr val="002060"/>
              </a:solidFill>
            </a:endParaRPr>
          </a:p>
          <a:p>
            <a:pPr>
              <a:buNone/>
            </a:pPr>
            <a:r>
              <a:rPr lang="en-US" altLang="zh-CN" sz="2400" dirty="0" smtClean="0">
                <a:solidFill>
                  <a:srgbClr val="002060"/>
                </a:solidFill>
              </a:rPr>
              <a:t>$ tar -</a:t>
            </a:r>
            <a:r>
              <a:rPr lang="en-US" altLang="zh-CN" sz="2400" dirty="0" err="1" smtClean="0">
                <a:solidFill>
                  <a:srgbClr val="002060"/>
                </a:solidFill>
              </a:rPr>
              <a:t>ztf</a:t>
            </a:r>
            <a:r>
              <a:rPr lang="en-US" altLang="zh-CN" sz="2400" dirty="0" smtClean="0">
                <a:solidFill>
                  <a:srgbClr val="002060"/>
                </a:solidFill>
              </a:rPr>
              <a:t> </a:t>
            </a:r>
            <a:r>
              <a:rPr lang="en-US" altLang="zh-CN" sz="2400" dirty="0" err="1" smtClean="0">
                <a:solidFill>
                  <a:srgbClr val="002060"/>
                </a:solidFill>
              </a:rPr>
              <a:t>myball.tar.gz</a:t>
            </a:r>
            <a:endParaRPr lang="en-US" altLang="zh-CN" sz="2400" dirty="0" smtClean="0">
              <a:solidFill>
                <a:srgbClr val="002060"/>
              </a:solidFill>
            </a:endParaRPr>
          </a:p>
          <a:p>
            <a:pPr>
              <a:buNone/>
            </a:pPr>
            <a:r>
              <a:rPr lang="en-US" altLang="zh-CN" sz="2400" dirty="0" smtClean="0">
                <a:solidFill>
                  <a:srgbClr val="002060"/>
                </a:solidFill>
              </a:rPr>
              <a:t>$ tar -</a:t>
            </a:r>
            <a:r>
              <a:rPr lang="en-US" altLang="zh-CN" sz="2400" dirty="0" err="1" smtClean="0">
                <a:solidFill>
                  <a:srgbClr val="002060"/>
                </a:solidFill>
              </a:rPr>
              <a:t>zxvf</a:t>
            </a:r>
            <a:r>
              <a:rPr lang="en-US" altLang="zh-CN" sz="2400" dirty="0" smtClean="0">
                <a:solidFill>
                  <a:srgbClr val="002060"/>
                </a:solidFill>
              </a:rPr>
              <a:t> </a:t>
            </a:r>
            <a:r>
              <a:rPr lang="en-US" altLang="zh-CN" sz="2400" dirty="0" err="1" smtClean="0">
                <a:solidFill>
                  <a:srgbClr val="002060"/>
                </a:solidFill>
              </a:rPr>
              <a:t>myball.tar.gz</a:t>
            </a:r>
            <a:r>
              <a:rPr lang="en-US" altLang="zh-CN" sz="2400" dirty="0" smtClean="0">
                <a:solidFill>
                  <a:srgbClr val="002060"/>
                </a:solidFill>
              </a:rPr>
              <a:t> </a:t>
            </a:r>
          </a:p>
          <a:p>
            <a:pPr>
              <a:buNone/>
            </a:pPr>
            <a:r>
              <a:rPr lang="en-US" altLang="zh-CN" sz="2400" dirty="0" smtClean="0">
                <a:solidFill>
                  <a:schemeClr val="accent6">
                    <a:lumMod val="75000"/>
                  </a:schemeClr>
                </a:solidFill>
              </a:rPr>
              <a:t>$ tar -</a:t>
            </a:r>
            <a:r>
              <a:rPr lang="en-US" altLang="zh-CN" sz="2400" dirty="0" err="1" smtClean="0">
                <a:solidFill>
                  <a:schemeClr val="accent6">
                    <a:lumMod val="75000"/>
                  </a:schemeClr>
                </a:solidFill>
              </a:rPr>
              <a:t>jcvf</a:t>
            </a:r>
            <a:r>
              <a:rPr lang="en-US" altLang="zh-CN" sz="2400" dirty="0" smtClean="0">
                <a:solidFill>
                  <a:schemeClr val="accent6">
                    <a:lumMod val="75000"/>
                  </a:schemeClr>
                </a:solidFill>
              </a:rPr>
              <a:t> myball.tar.bz2 </a:t>
            </a:r>
            <a:r>
              <a:rPr lang="en-US" altLang="zh-CN" sz="2400" dirty="0" err="1" smtClean="0">
                <a:solidFill>
                  <a:schemeClr val="accent6">
                    <a:lumMod val="75000"/>
                  </a:schemeClr>
                </a:solidFill>
              </a:rPr>
              <a:t>somedirname</a:t>
            </a:r>
            <a:endParaRPr lang="en-US" altLang="zh-CN" sz="2400" dirty="0" smtClean="0">
              <a:solidFill>
                <a:schemeClr val="accent6">
                  <a:lumMod val="75000"/>
                </a:schemeClr>
              </a:solidFill>
            </a:endParaRPr>
          </a:p>
          <a:p>
            <a:pPr>
              <a:buNone/>
            </a:pPr>
            <a:r>
              <a:rPr lang="en-US" altLang="zh-CN" sz="2400" dirty="0" smtClean="0">
                <a:solidFill>
                  <a:schemeClr val="accent6">
                    <a:lumMod val="75000"/>
                  </a:schemeClr>
                </a:solidFill>
              </a:rPr>
              <a:t>$ tar -</a:t>
            </a:r>
            <a:r>
              <a:rPr lang="en-US" altLang="zh-CN" sz="2400" dirty="0" err="1" smtClean="0">
                <a:solidFill>
                  <a:schemeClr val="accent6">
                    <a:lumMod val="75000"/>
                  </a:schemeClr>
                </a:solidFill>
              </a:rPr>
              <a:t>jtf</a:t>
            </a:r>
            <a:r>
              <a:rPr lang="en-US" altLang="zh-CN" sz="2400" dirty="0" smtClean="0">
                <a:solidFill>
                  <a:schemeClr val="accent6">
                    <a:lumMod val="75000"/>
                  </a:schemeClr>
                </a:solidFill>
              </a:rPr>
              <a:t> myball.tar.bz2</a:t>
            </a:r>
          </a:p>
          <a:p>
            <a:pPr>
              <a:buNone/>
            </a:pPr>
            <a:r>
              <a:rPr lang="en-US" altLang="zh-CN" sz="2400" dirty="0" smtClean="0">
                <a:solidFill>
                  <a:schemeClr val="accent6">
                    <a:lumMod val="75000"/>
                  </a:schemeClr>
                </a:solidFill>
              </a:rPr>
              <a:t>$ tar -</a:t>
            </a:r>
            <a:r>
              <a:rPr lang="en-US" altLang="zh-CN" sz="2400" dirty="0" err="1" smtClean="0">
                <a:solidFill>
                  <a:schemeClr val="accent6">
                    <a:lumMod val="75000"/>
                  </a:schemeClr>
                </a:solidFill>
              </a:rPr>
              <a:t>jxvf</a:t>
            </a:r>
            <a:r>
              <a:rPr lang="en-US" altLang="zh-CN" sz="2400" dirty="0" smtClean="0">
                <a:solidFill>
                  <a:schemeClr val="accent6">
                    <a:lumMod val="75000"/>
                  </a:schemeClr>
                </a:solidFill>
              </a:rPr>
              <a:t> myball.tar.bz2</a:t>
            </a:r>
            <a:endParaRPr lang="zh-CN" altLang="en-US" sz="2400" dirty="0" smtClean="0">
              <a:solidFill>
                <a:schemeClr val="accent6">
                  <a:lumMod val="75000"/>
                </a:schemeClr>
              </a:solidFill>
            </a:endParaRPr>
          </a:p>
          <a:p>
            <a:pPr>
              <a:buNone/>
            </a:pPr>
            <a:r>
              <a:rPr lang="en-US" altLang="zh-CN" sz="2400" dirty="0" smtClean="0">
                <a:solidFill>
                  <a:srgbClr val="002060"/>
                </a:solidFill>
              </a:rPr>
              <a:t>$ tar -</a:t>
            </a:r>
            <a:r>
              <a:rPr lang="en-US" altLang="zh-CN" sz="2400" dirty="0" err="1" smtClean="0">
                <a:solidFill>
                  <a:srgbClr val="002060"/>
                </a:solidFill>
              </a:rPr>
              <a:t>Jcvf</a:t>
            </a:r>
            <a:r>
              <a:rPr lang="en-US" altLang="zh-CN" sz="2400" dirty="0" smtClean="0">
                <a:solidFill>
                  <a:srgbClr val="002060"/>
                </a:solidFill>
              </a:rPr>
              <a:t> </a:t>
            </a:r>
            <a:r>
              <a:rPr lang="en-US" altLang="zh-CN" sz="2400" dirty="0" err="1" smtClean="0">
                <a:solidFill>
                  <a:srgbClr val="002060"/>
                </a:solidFill>
              </a:rPr>
              <a:t>myball.tar.xz</a:t>
            </a:r>
            <a:r>
              <a:rPr lang="en-US" altLang="zh-CN" sz="2400" dirty="0" smtClean="0">
                <a:solidFill>
                  <a:srgbClr val="002060"/>
                </a:solidFill>
              </a:rPr>
              <a:t> </a:t>
            </a:r>
            <a:r>
              <a:rPr lang="en-US" altLang="zh-CN" sz="2400" dirty="0" err="1" smtClean="0">
                <a:solidFill>
                  <a:srgbClr val="002060"/>
                </a:solidFill>
              </a:rPr>
              <a:t>somedirname</a:t>
            </a:r>
            <a:endParaRPr lang="en-US" altLang="zh-CN" sz="2400" dirty="0" smtClean="0">
              <a:solidFill>
                <a:srgbClr val="002060"/>
              </a:solidFill>
            </a:endParaRPr>
          </a:p>
          <a:p>
            <a:pPr>
              <a:buNone/>
            </a:pPr>
            <a:r>
              <a:rPr lang="en-US" altLang="zh-CN" sz="2400" dirty="0" smtClean="0">
                <a:solidFill>
                  <a:srgbClr val="002060"/>
                </a:solidFill>
              </a:rPr>
              <a:t>$ tar -</a:t>
            </a:r>
            <a:r>
              <a:rPr lang="en-US" altLang="zh-CN" sz="2400" dirty="0" err="1" smtClean="0">
                <a:solidFill>
                  <a:srgbClr val="002060"/>
                </a:solidFill>
              </a:rPr>
              <a:t>Jtf</a:t>
            </a:r>
            <a:r>
              <a:rPr lang="en-US" altLang="zh-CN" sz="2400" dirty="0" smtClean="0">
                <a:solidFill>
                  <a:srgbClr val="002060"/>
                </a:solidFill>
              </a:rPr>
              <a:t> </a:t>
            </a:r>
            <a:r>
              <a:rPr lang="en-US" altLang="zh-CN" sz="2400" dirty="0" err="1" smtClean="0">
                <a:solidFill>
                  <a:srgbClr val="002060"/>
                </a:solidFill>
              </a:rPr>
              <a:t>myball.tar.xz</a:t>
            </a:r>
            <a:endParaRPr lang="en-US" altLang="zh-CN" sz="2400" dirty="0" smtClean="0">
              <a:solidFill>
                <a:srgbClr val="002060"/>
              </a:solidFill>
            </a:endParaRPr>
          </a:p>
          <a:p>
            <a:pPr>
              <a:buNone/>
            </a:pPr>
            <a:r>
              <a:rPr lang="en-US" altLang="zh-CN" sz="2400" dirty="0" smtClean="0">
                <a:solidFill>
                  <a:srgbClr val="002060"/>
                </a:solidFill>
              </a:rPr>
              <a:t>$ tar -</a:t>
            </a:r>
            <a:r>
              <a:rPr lang="en-US" altLang="zh-CN" sz="2400" dirty="0" err="1" smtClean="0">
                <a:solidFill>
                  <a:srgbClr val="002060"/>
                </a:solidFill>
              </a:rPr>
              <a:t>Jxvf</a:t>
            </a:r>
            <a:r>
              <a:rPr lang="en-US" altLang="zh-CN" sz="2400" dirty="0" smtClean="0">
                <a:solidFill>
                  <a:srgbClr val="002060"/>
                </a:solidFill>
              </a:rPr>
              <a:t> </a:t>
            </a:r>
            <a:r>
              <a:rPr lang="en-US" altLang="zh-CN" sz="2400" dirty="0" err="1" smtClean="0">
                <a:solidFill>
                  <a:srgbClr val="002060"/>
                </a:solidFill>
              </a:rPr>
              <a:t>myball.tar.xz</a:t>
            </a:r>
            <a:endParaRPr lang="zh-CN" altLang="en-US" sz="2400" dirty="0" smtClean="0">
              <a:solidFill>
                <a:srgbClr val="002060"/>
              </a:solidFill>
            </a:endParaRPr>
          </a:p>
          <a:p>
            <a:pPr>
              <a:buNone/>
            </a:pPr>
            <a:endParaRPr lang="zh-CN" altLang="en-US" dirty="0"/>
          </a:p>
        </p:txBody>
      </p:sp>
      <p:sp>
        <p:nvSpPr>
          <p:cNvPr id="8" name="灯片编号占位符 7"/>
          <p:cNvSpPr>
            <a:spLocks noGrp="1"/>
          </p:cNvSpPr>
          <p:nvPr>
            <p:ph type="sldNum" sz="quarter" idx="12"/>
          </p:nvPr>
        </p:nvSpPr>
        <p:spPr/>
        <p:txBody>
          <a:bodyPr/>
          <a:lstStyle/>
          <a:p>
            <a:fld id="{3FA14863-5DA9-41EF-A33C-E1DD4B3326ED}" type="slidenum">
              <a:rPr lang="en-US" altLang="zh-CN" smtClean="0"/>
              <a:pPr/>
              <a:t>76</a:t>
            </a:fld>
            <a:endParaRPr lang="en-US" altLang="zh-CN"/>
          </a:p>
        </p:txBody>
      </p:sp>
      <p:sp>
        <p:nvSpPr>
          <p:cNvPr id="5" name="日期占位符 3"/>
          <p:cNvSpPr>
            <a:spLocks noGrp="1"/>
          </p:cNvSpPr>
          <p:nvPr>
            <p:ph type="dt" sz="half" idx="10"/>
          </p:nvPr>
        </p:nvSpPr>
        <p:spPr>
          <a:xfrm>
            <a:off x="457200" y="6243638"/>
            <a:ext cx="2133600" cy="457200"/>
          </a:xfrm>
        </p:spPr>
        <p:txBody>
          <a:bodyPr/>
          <a:lstStyle/>
          <a:p>
            <a:fld id="{0D3B9178-496E-49B4-BBFB-87BA11AA6CC7}" type="datetime2">
              <a:rPr lang="zh-CN" altLang="en-US" smtClean="0"/>
              <a:pPr/>
              <a:t>2016年7月14日</a:t>
            </a:fld>
            <a:endParaRPr lang="en-US" altLang="zh-CN" dirty="0"/>
          </a:p>
        </p:txBody>
      </p:sp>
      <p:sp>
        <p:nvSpPr>
          <p:cNvPr id="6" name="页脚占位符 4"/>
          <p:cNvSpPr>
            <a:spLocks noGrp="1"/>
          </p:cNvSpPr>
          <p:nvPr>
            <p:ph type="ftr" sz="quarter" idx="11"/>
          </p:nvPr>
        </p:nvSpPr>
        <p:spPr>
          <a:xfrm>
            <a:off x="2195736" y="6237312"/>
            <a:ext cx="5400600" cy="457200"/>
          </a:xfrm>
        </p:spPr>
        <p:txBody>
          <a:bodyPr/>
          <a:lstStyle/>
          <a:p>
            <a:r>
              <a:rPr lang="zh-CN" altLang="en-US" dirty="0" smtClean="0"/>
              <a:t>梁如军（</a:t>
            </a:r>
            <a:r>
              <a:rPr lang="en-US" altLang="zh-CN" dirty="0" smtClean="0"/>
              <a:t>linuxbooks@126.com</a:t>
            </a:r>
            <a:r>
              <a:rPr lang="zh-CN" altLang="en-US" dirty="0" smtClean="0"/>
              <a:t>）</a:t>
            </a:r>
            <a:endParaRPr lang="en-US" altLang="zh-CN" dirty="0" smtClean="0"/>
          </a:p>
          <a:p>
            <a:r>
              <a:rPr lang="en-US" altLang="zh-CN" dirty="0" smtClean="0"/>
              <a:t>Creative Commons License</a:t>
            </a:r>
            <a:r>
              <a:rPr lang="zh-CN" altLang="en-US" dirty="0" smtClean="0"/>
              <a:t>（</a:t>
            </a:r>
            <a:r>
              <a:rPr lang="en-US" altLang="zh-CN" dirty="0" smtClean="0"/>
              <a:t>BY-NC-SA</a:t>
            </a:r>
            <a:r>
              <a:rPr lang="zh-CN" altLang="en-US" dirty="0" smtClean="0"/>
              <a:t>）</a:t>
            </a:r>
            <a:endParaRPr lang="en-US" altLang="zh-CN" dirty="0"/>
          </a:p>
        </p:txBody>
      </p:sp>
    </p:spTree>
    <p:extLst>
      <p:ext uri="{BB962C8B-B14F-4D97-AF65-F5344CB8AC3E}">
        <p14:creationId xmlns:p14="http://schemas.microsoft.com/office/powerpoint/2010/main" xmlns="" val="2860801166"/>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2"/>
          <p:cNvSpPr>
            <a:spLocks noGrp="1" noChangeArrowheads="1"/>
          </p:cNvSpPr>
          <p:nvPr>
            <p:ph type="title"/>
          </p:nvPr>
        </p:nvSpPr>
        <p:spPr/>
        <p:txBody>
          <a:bodyPr/>
          <a:lstStyle/>
          <a:p>
            <a:r>
              <a:rPr lang="zh-CN" dirty="0"/>
              <a:t>使用</a:t>
            </a:r>
            <a:r>
              <a:rPr lang="zh-CN" altLang="zh-CN" dirty="0"/>
              <a:t>tar</a:t>
            </a:r>
            <a:r>
              <a:rPr lang="zh-CN" dirty="0"/>
              <a:t>进行备份 </a:t>
            </a:r>
          </a:p>
        </p:txBody>
      </p:sp>
      <p:sp>
        <p:nvSpPr>
          <p:cNvPr id="172035" name="Rectangle 3"/>
          <p:cNvSpPr>
            <a:spLocks noGrp="1" noChangeArrowheads="1"/>
          </p:cNvSpPr>
          <p:nvPr>
            <p:ph type="body" idx="1"/>
          </p:nvPr>
        </p:nvSpPr>
        <p:spPr/>
        <p:txBody>
          <a:bodyPr/>
          <a:lstStyle/>
          <a:p>
            <a:r>
              <a:rPr lang="zh-CN" altLang="zh-CN" dirty="0"/>
              <a:t>tar</a:t>
            </a:r>
            <a:r>
              <a:rPr lang="zh-CN" dirty="0"/>
              <a:t>命令的完整格式</a:t>
            </a:r>
          </a:p>
          <a:p>
            <a:pPr lvl="1"/>
            <a:r>
              <a:rPr lang="zh-CN" altLang="zh-CN" sz="2400" dirty="0"/>
              <a:t>tar </a:t>
            </a:r>
            <a:r>
              <a:rPr lang="zh-CN" sz="2400" dirty="0"/>
              <a:t>选项 </a:t>
            </a:r>
            <a:r>
              <a:rPr lang="zh-CN" altLang="zh-CN" sz="2400" dirty="0"/>
              <a:t>&lt;-cf </a:t>
            </a:r>
            <a:r>
              <a:rPr lang="zh-CN" sz="2400" dirty="0"/>
              <a:t>备份文件或设备</a:t>
            </a:r>
            <a:r>
              <a:rPr lang="zh-CN" altLang="zh-CN" sz="2400" dirty="0"/>
              <a:t>&gt; &lt;</a:t>
            </a:r>
            <a:r>
              <a:rPr lang="zh-CN" sz="2400" dirty="0"/>
              <a:t>备份路径</a:t>
            </a:r>
            <a:r>
              <a:rPr lang="zh-CN" altLang="zh-CN" sz="2400" dirty="0"/>
              <a:t>&gt;</a:t>
            </a:r>
          </a:p>
          <a:p>
            <a:pPr lvl="1"/>
            <a:r>
              <a:rPr lang="zh-CN" altLang="zh-CN" sz="2400" dirty="0"/>
              <a:t>tar </a:t>
            </a:r>
            <a:r>
              <a:rPr lang="zh-CN" sz="2400" dirty="0"/>
              <a:t>选项 </a:t>
            </a:r>
            <a:r>
              <a:rPr lang="zh-CN" altLang="zh-CN" sz="2400" dirty="0"/>
              <a:t>&lt;-xf </a:t>
            </a:r>
            <a:r>
              <a:rPr lang="zh-CN" sz="2400" dirty="0"/>
              <a:t>备份文件或设备</a:t>
            </a:r>
            <a:r>
              <a:rPr lang="zh-CN" altLang="zh-CN" sz="2400" dirty="0"/>
              <a:t>&gt; [-C </a:t>
            </a:r>
            <a:r>
              <a:rPr lang="zh-CN" sz="2400" dirty="0"/>
              <a:t>恢复路径</a:t>
            </a:r>
            <a:r>
              <a:rPr lang="zh-CN" altLang="zh-CN" sz="2400" dirty="0"/>
              <a:t>]</a:t>
            </a:r>
          </a:p>
          <a:p>
            <a:r>
              <a:rPr lang="zh-CN" dirty="0"/>
              <a:t>常用选项</a:t>
            </a:r>
          </a:p>
          <a:p>
            <a:pPr lvl="1">
              <a:buNone/>
            </a:pPr>
            <a:r>
              <a:rPr lang="zh-CN" altLang="zh-CN" sz="2400" dirty="0"/>
              <a:t>-M </a:t>
            </a:r>
            <a:r>
              <a:rPr lang="zh-CN" sz="2400" dirty="0"/>
              <a:t>：分卷处理</a:t>
            </a:r>
          </a:p>
          <a:p>
            <a:pPr lvl="1">
              <a:buNone/>
            </a:pPr>
            <a:r>
              <a:rPr lang="zh-CN" altLang="zh-CN" sz="2400" dirty="0"/>
              <a:t>-p </a:t>
            </a:r>
            <a:r>
              <a:rPr lang="zh-CN" sz="2400" dirty="0"/>
              <a:t>：保留权限</a:t>
            </a:r>
          </a:p>
          <a:p>
            <a:pPr lvl="1">
              <a:buNone/>
            </a:pPr>
            <a:r>
              <a:rPr lang="zh-CN" altLang="zh-CN" sz="2400" dirty="0"/>
              <a:t>-T filename </a:t>
            </a:r>
            <a:r>
              <a:rPr lang="zh-CN" sz="2400" dirty="0"/>
              <a:t>：指定备份文件列表</a:t>
            </a:r>
          </a:p>
          <a:p>
            <a:pPr lvl="1">
              <a:buNone/>
            </a:pPr>
            <a:r>
              <a:rPr lang="zh-CN" altLang="zh-CN" sz="2400" dirty="0"/>
              <a:t>-N DATE </a:t>
            </a:r>
            <a:r>
              <a:rPr lang="zh-CN" sz="2400" dirty="0"/>
              <a:t>：备份指定日期之后修改的文件</a:t>
            </a:r>
          </a:p>
        </p:txBody>
      </p:sp>
      <p:sp>
        <p:nvSpPr>
          <p:cNvPr id="4" name="灯片编号占位符 3"/>
          <p:cNvSpPr>
            <a:spLocks noGrp="1"/>
          </p:cNvSpPr>
          <p:nvPr>
            <p:ph type="sldNum" sz="quarter" idx="12"/>
          </p:nvPr>
        </p:nvSpPr>
        <p:spPr/>
        <p:txBody>
          <a:bodyPr/>
          <a:lstStyle/>
          <a:p>
            <a:fld id="{3FA14863-5DA9-41EF-A33C-E1DD4B3326ED}" type="slidenum">
              <a:rPr lang="en-US" altLang="zh-CN" smtClean="0"/>
              <a:pPr/>
              <a:t>77</a:t>
            </a:fld>
            <a:endParaRPr lang="en-US" altLang="zh-CN"/>
          </a:p>
        </p:txBody>
      </p:sp>
      <p:sp>
        <p:nvSpPr>
          <p:cNvPr id="5" name="日期占位符 3"/>
          <p:cNvSpPr>
            <a:spLocks noGrp="1"/>
          </p:cNvSpPr>
          <p:nvPr>
            <p:ph type="dt" sz="half" idx="10"/>
          </p:nvPr>
        </p:nvSpPr>
        <p:spPr>
          <a:xfrm>
            <a:off x="457200" y="6243638"/>
            <a:ext cx="2133600" cy="457200"/>
          </a:xfrm>
        </p:spPr>
        <p:txBody>
          <a:bodyPr/>
          <a:lstStyle/>
          <a:p>
            <a:fld id="{0D3B9178-496E-49B4-BBFB-87BA11AA6CC7}" type="datetime2">
              <a:rPr lang="zh-CN" altLang="en-US" smtClean="0"/>
              <a:pPr/>
              <a:t>2016年7月14日</a:t>
            </a:fld>
            <a:endParaRPr lang="en-US" altLang="zh-CN" dirty="0"/>
          </a:p>
        </p:txBody>
      </p:sp>
      <p:sp>
        <p:nvSpPr>
          <p:cNvPr id="6" name="页脚占位符 4"/>
          <p:cNvSpPr>
            <a:spLocks noGrp="1"/>
          </p:cNvSpPr>
          <p:nvPr>
            <p:ph type="ftr" sz="quarter" idx="11"/>
          </p:nvPr>
        </p:nvSpPr>
        <p:spPr>
          <a:xfrm>
            <a:off x="2195736" y="6237312"/>
            <a:ext cx="5400600" cy="457200"/>
          </a:xfrm>
        </p:spPr>
        <p:txBody>
          <a:bodyPr/>
          <a:lstStyle/>
          <a:p>
            <a:r>
              <a:rPr lang="zh-CN" altLang="en-US" dirty="0" smtClean="0"/>
              <a:t>梁如军（</a:t>
            </a:r>
            <a:r>
              <a:rPr lang="en-US" altLang="zh-CN" dirty="0" smtClean="0"/>
              <a:t>linuxbooks@126.com</a:t>
            </a:r>
            <a:r>
              <a:rPr lang="zh-CN" altLang="en-US" dirty="0" smtClean="0"/>
              <a:t>）</a:t>
            </a:r>
            <a:endParaRPr lang="en-US" altLang="zh-CN" dirty="0" smtClean="0"/>
          </a:p>
          <a:p>
            <a:r>
              <a:rPr lang="en-US" altLang="zh-CN" dirty="0" smtClean="0"/>
              <a:t>Creative Commons License</a:t>
            </a:r>
            <a:r>
              <a:rPr lang="zh-CN" altLang="en-US" dirty="0" smtClean="0"/>
              <a:t>（</a:t>
            </a:r>
            <a:r>
              <a:rPr lang="en-US" altLang="zh-CN" dirty="0" smtClean="0"/>
              <a:t>BY-NC-SA</a:t>
            </a:r>
            <a:r>
              <a:rPr lang="zh-CN" altLang="en-US" dirty="0" smtClean="0"/>
              <a:t>）</a:t>
            </a:r>
            <a:endParaRPr lang="en-US" altLang="zh-CN" dirty="0"/>
          </a:p>
        </p:txBody>
      </p:sp>
    </p:spTree>
    <p:extLst>
      <p:ext uri="{BB962C8B-B14F-4D97-AF65-F5344CB8AC3E}">
        <p14:creationId xmlns:p14="http://schemas.microsoft.com/office/powerpoint/2010/main" xmlns="" val="2934433779"/>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tar备份</a:t>
            </a:r>
            <a:r>
              <a:rPr lang="zh-CN" altLang="en-US" dirty="0" smtClean="0"/>
              <a:t>举例</a:t>
            </a:r>
            <a:r>
              <a:rPr lang="en-US" altLang="zh-CN" dirty="0" smtClean="0"/>
              <a:t>(1)</a:t>
            </a:r>
            <a:endParaRPr lang="zh-CN" altLang="en-US" dirty="0"/>
          </a:p>
        </p:txBody>
      </p:sp>
      <p:sp>
        <p:nvSpPr>
          <p:cNvPr id="3" name="内容占位符 2"/>
          <p:cNvSpPr>
            <a:spLocks noGrp="1"/>
          </p:cNvSpPr>
          <p:nvPr>
            <p:ph idx="1"/>
          </p:nvPr>
        </p:nvSpPr>
        <p:spPr>
          <a:xfrm>
            <a:off x="467544" y="1700808"/>
            <a:ext cx="8424937" cy="4425355"/>
          </a:xfrm>
        </p:spPr>
        <p:txBody>
          <a:bodyPr/>
          <a:lstStyle/>
          <a:p>
            <a:pPr>
              <a:buNone/>
            </a:pPr>
            <a:r>
              <a:rPr lang="en-US" altLang="zh-CN" sz="2200" dirty="0" smtClean="0"/>
              <a:t># tar -</a:t>
            </a:r>
            <a:r>
              <a:rPr lang="en-US" altLang="zh-CN" sz="2200" dirty="0" err="1" smtClean="0"/>
              <a:t>zcvpf</a:t>
            </a:r>
            <a:r>
              <a:rPr lang="en-US" altLang="zh-CN" sz="2200" dirty="0" smtClean="0"/>
              <a:t> /backups/full-</a:t>
            </a:r>
            <a:r>
              <a:rPr lang="en-US" altLang="zh-CN" sz="2200" dirty="0" err="1" smtClean="0"/>
              <a:t>backup.tar.gz</a:t>
            </a:r>
            <a:r>
              <a:rPr lang="en-US" altLang="zh-CN" sz="2200" dirty="0" smtClean="0"/>
              <a:t> /home /etc</a:t>
            </a:r>
          </a:p>
          <a:p>
            <a:pPr>
              <a:buNone/>
            </a:pPr>
            <a:endParaRPr lang="en-US" altLang="zh-CN" sz="2200" dirty="0" smtClean="0"/>
          </a:p>
          <a:p>
            <a:pPr>
              <a:buNone/>
            </a:pPr>
            <a:r>
              <a:rPr lang="en-US" altLang="zh-CN" sz="2200" dirty="0" smtClean="0"/>
              <a:t># tar -</a:t>
            </a:r>
            <a:r>
              <a:rPr lang="en-US" altLang="zh-CN" sz="2200" dirty="0" err="1" smtClean="0"/>
              <a:t>zcvpf</a:t>
            </a:r>
            <a:r>
              <a:rPr lang="en-US" altLang="zh-CN" sz="2200" dirty="0" smtClean="0"/>
              <a:t> /backups/full-</a:t>
            </a:r>
            <a:r>
              <a:rPr lang="en-US" altLang="zh-CN" sz="2200" dirty="0" err="1" smtClean="0"/>
              <a:t>backup.tar.gz</a:t>
            </a:r>
            <a:r>
              <a:rPr lang="en-US" altLang="zh-CN" sz="2200" dirty="0" smtClean="0"/>
              <a:t> -C / \</a:t>
            </a:r>
          </a:p>
          <a:p>
            <a:pPr>
              <a:buNone/>
            </a:pPr>
            <a:r>
              <a:rPr lang="en-US" altLang="zh-CN" sz="2200" dirty="0" smtClean="0"/>
              <a:t>  $(</a:t>
            </a:r>
            <a:r>
              <a:rPr lang="en-US" altLang="zh-CN" sz="2200" dirty="0" err="1" smtClean="0"/>
              <a:t>ls</a:t>
            </a:r>
            <a:r>
              <a:rPr lang="en-US" altLang="zh-CN" sz="2200" dirty="0" smtClean="0"/>
              <a:t> /| </a:t>
            </a:r>
            <a:r>
              <a:rPr lang="en-US" altLang="zh-CN" sz="2200" dirty="0" err="1" smtClean="0"/>
              <a:t>egrep</a:t>
            </a:r>
            <a:r>
              <a:rPr lang="en-US" altLang="zh-CN" sz="2200" dirty="0" smtClean="0"/>
              <a:t> -v "</a:t>
            </a:r>
            <a:r>
              <a:rPr lang="en-US" altLang="zh-CN" sz="2200" dirty="0" err="1" smtClean="0"/>
              <a:t>backups|mnt|media|dev|lost+found|proc</a:t>
            </a:r>
            <a:r>
              <a:rPr lang="en-US" altLang="zh-CN" sz="2200" dirty="0" smtClean="0"/>
              <a:t>")</a:t>
            </a:r>
          </a:p>
          <a:p>
            <a:pPr>
              <a:buNone/>
            </a:pPr>
            <a:endParaRPr lang="en-US" altLang="zh-CN" sz="2200" dirty="0" smtClean="0"/>
          </a:p>
          <a:p>
            <a:pPr>
              <a:buNone/>
            </a:pPr>
            <a:r>
              <a:rPr lang="en-US" altLang="zh-CN" sz="2200" dirty="0" smtClean="0"/>
              <a:t># tar -</a:t>
            </a:r>
            <a:r>
              <a:rPr lang="en-US" altLang="zh-CN" sz="2200" dirty="0" err="1" smtClean="0"/>
              <a:t>zcvpf</a:t>
            </a:r>
            <a:r>
              <a:rPr lang="en-US" altLang="zh-CN" sz="2200" dirty="0" smtClean="0"/>
              <a:t> /backups/full-</a:t>
            </a:r>
            <a:r>
              <a:rPr lang="en-US" altLang="zh-CN" sz="2200" dirty="0" err="1" smtClean="0"/>
              <a:t>backup.tar.gz</a:t>
            </a:r>
            <a:r>
              <a:rPr lang="en-US" altLang="zh-CN" sz="2200" dirty="0" smtClean="0"/>
              <a:t> -C / \</a:t>
            </a:r>
          </a:p>
          <a:p>
            <a:pPr>
              <a:buNone/>
            </a:pPr>
            <a:r>
              <a:rPr lang="en-US" altLang="zh-CN" sz="2200" dirty="0" smtClean="0"/>
              <a:t>   --exclude=</a:t>
            </a:r>
            <a:r>
              <a:rPr lang="en-US" altLang="zh-CN" sz="2200" dirty="0" err="1" smtClean="0"/>
              <a:t>mnt</a:t>
            </a:r>
            <a:r>
              <a:rPr lang="en-US" altLang="zh-CN" sz="2200" dirty="0" smtClean="0"/>
              <a:t> --exclude=media --exclude=dev \</a:t>
            </a:r>
          </a:p>
          <a:p>
            <a:pPr>
              <a:buNone/>
            </a:pPr>
            <a:r>
              <a:rPr lang="en-US" altLang="zh-CN" sz="2200" dirty="0" smtClean="0"/>
              <a:t>   --exclude=proc  --exclude=backups  \</a:t>
            </a:r>
          </a:p>
          <a:p>
            <a:pPr>
              <a:buNone/>
            </a:pPr>
            <a:r>
              <a:rPr lang="en-US" altLang="zh-CN" sz="2200" dirty="0" smtClean="0"/>
              <a:t>   --exclude=*/</a:t>
            </a:r>
            <a:r>
              <a:rPr lang="en-US" altLang="zh-CN" sz="2200" dirty="0" err="1" smtClean="0"/>
              <a:t>lost+found</a:t>
            </a:r>
            <a:r>
              <a:rPr lang="en-US" altLang="zh-CN" sz="2200" dirty="0" smtClean="0"/>
              <a:t>  --exclude=</a:t>
            </a:r>
            <a:r>
              <a:rPr lang="en-US" altLang="zh-CN" sz="2200" dirty="0" err="1" smtClean="0"/>
              <a:t>var</a:t>
            </a:r>
            <a:r>
              <a:rPr lang="en-US" altLang="zh-CN" sz="2200" dirty="0" smtClean="0"/>
              <a:t>/spool/squid</a:t>
            </a:r>
            <a:endParaRPr lang="zh-CN" altLang="en-US" sz="2200" dirty="0"/>
          </a:p>
        </p:txBody>
      </p:sp>
      <p:sp>
        <p:nvSpPr>
          <p:cNvPr id="4" name="灯片编号占位符 3"/>
          <p:cNvSpPr>
            <a:spLocks noGrp="1"/>
          </p:cNvSpPr>
          <p:nvPr>
            <p:ph type="sldNum" sz="quarter" idx="12"/>
          </p:nvPr>
        </p:nvSpPr>
        <p:spPr/>
        <p:txBody>
          <a:bodyPr/>
          <a:lstStyle/>
          <a:p>
            <a:fld id="{3FA14863-5DA9-41EF-A33C-E1DD4B3326ED}" type="slidenum">
              <a:rPr lang="en-US" altLang="zh-CN" smtClean="0"/>
              <a:pPr/>
              <a:t>78</a:t>
            </a:fld>
            <a:endParaRPr lang="en-US" altLang="zh-CN"/>
          </a:p>
        </p:txBody>
      </p:sp>
      <p:sp>
        <p:nvSpPr>
          <p:cNvPr id="5" name="日期占位符 3"/>
          <p:cNvSpPr>
            <a:spLocks noGrp="1"/>
          </p:cNvSpPr>
          <p:nvPr>
            <p:ph type="dt" sz="half" idx="10"/>
          </p:nvPr>
        </p:nvSpPr>
        <p:spPr>
          <a:xfrm>
            <a:off x="457200" y="6243638"/>
            <a:ext cx="2133600" cy="457200"/>
          </a:xfrm>
        </p:spPr>
        <p:txBody>
          <a:bodyPr/>
          <a:lstStyle/>
          <a:p>
            <a:fld id="{0D3B9178-496E-49B4-BBFB-87BA11AA6CC7}" type="datetime2">
              <a:rPr lang="zh-CN" altLang="en-US" smtClean="0"/>
              <a:pPr/>
              <a:t>2016年7月14日</a:t>
            </a:fld>
            <a:endParaRPr lang="en-US" altLang="zh-CN" dirty="0"/>
          </a:p>
        </p:txBody>
      </p:sp>
      <p:sp>
        <p:nvSpPr>
          <p:cNvPr id="6" name="页脚占位符 4"/>
          <p:cNvSpPr>
            <a:spLocks noGrp="1"/>
          </p:cNvSpPr>
          <p:nvPr>
            <p:ph type="ftr" sz="quarter" idx="11"/>
          </p:nvPr>
        </p:nvSpPr>
        <p:spPr>
          <a:xfrm>
            <a:off x="2195736" y="6237312"/>
            <a:ext cx="5400600" cy="457200"/>
          </a:xfrm>
        </p:spPr>
        <p:txBody>
          <a:bodyPr/>
          <a:lstStyle/>
          <a:p>
            <a:r>
              <a:rPr lang="zh-CN" altLang="en-US" dirty="0" smtClean="0"/>
              <a:t>梁如军（</a:t>
            </a:r>
            <a:r>
              <a:rPr lang="en-US" altLang="zh-CN" dirty="0" smtClean="0"/>
              <a:t>linuxbooks@126.com</a:t>
            </a:r>
            <a:r>
              <a:rPr lang="zh-CN" altLang="en-US" dirty="0" smtClean="0"/>
              <a:t>）</a:t>
            </a:r>
            <a:endParaRPr lang="en-US" altLang="zh-CN" dirty="0" smtClean="0"/>
          </a:p>
          <a:p>
            <a:r>
              <a:rPr lang="en-US" altLang="zh-CN" dirty="0" smtClean="0"/>
              <a:t>Creative Commons License</a:t>
            </a:r>
            <a:r>
              <a:rPr lang="zh-CN" altLang="en-US" dirty="0" smtClean="0"/>
              <a:t>（</a:t>
            </a:r>
            <a:r>
              <a:rPr lang="en-US" altLang="zh-CN" dirty="0" smtClean="0"/>
              <a:t>BY-NC-SA</a:t>
            </a:r>
            <a:r>
              <a:rPr lang="zh-CN" altLang="en-US" dirty="0" smtClean="0"/>
              <a:t>）</a:t>
            </a:r>
            <a:endParaRPr lang="en-US" altLang="zh-CN" dirty="0"/>
          </a:p>
        </p:txBody>
      </p:sp>
    </p:spTree>
    <p:extLst>
      <p:ext uri="{BB962C8B-B14F-4D97-AF65-F5344CB8AC3E}">
        <p14:creationId xmlns:p14="http://schemas.microsoft.com/office/powerpoint/2010/main" xmlns="" val="4024186575"/>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tar备份</a:t>
            </a:r>
            <a:r>
              <a:rPr lang="zh-CN" altLang="en-US" dirty="0" smtClean="0"/>
              <a:t>举例</a:t>
            </a:r>
            <a:r>
              <a:rPr lang="en-US" altLang="zh-CN" dirty="0" smtClean="0"/>
              <a:t>(2)</a:t>
            </a:r>
            <a:endParaRPr lang="zh-CN" altLang="en-US" dirty="0"/>
          </a:p>
        </p:txBody>
      </p:sp>
      <p:sp>
        <p:nvSpPr>
          <p:cNvPr id="3" name="内容占位符 2"/>
          <p:cNvSpPr>
            <a:spLocks noGrp="1"/>
          </p:cNvSpPr>
          <p:nvPr>
            <p:ph idx="1"/>
          </p:nvPr>
        </p:nvSpPr>
        <p:spPr/>
        <p:txBody>
          <a:bodyPr/>
          <a:lstStyle/>
          <a:p>
            <a:pPr>
              <a:buNone/>
            </a:pPr>
            <a:r>
              <a:rPr lang="en-US" altLang="zh-CN" sz="1800" dirty="0" smtClean="0"/>
              <a:t>tar -</a:t>
            </a:r>
            <a:r>
              <a:rPr lang="en-US" altLang="zh-CN" sz="1800" dirty="0" err="1" smtClean="0"/>
              <a:t>zcvpf</a:t>
            </a:r>
            <a:r>
              <a:rPr lang="en-US" altLang="zh-CN" sz="1800" dirty="0" smtClean="0"/>
              <a:t> /backups/full-backup_$(date +%F).</a:t>
            </a:r>
            <a:r>
              <a:rPr lang="en-US" altLang="zh-CN" sz="1800" dirty="0" err="1" smtClean="0"/>
              <a:t>tar.gz</a:t>
            </a:r>
            <a:r>
              <a:rPr lang="en-US" altLang="zh-CN" sz="1800" dirty="0" smtClean="0"/>
              <a:t> /home</a:t>
            </a:r>
          </a:p>
          <a:p>
            <a:pPr>
              <a:buNone/>
            </a:pPr>
            <a:r>
              <a:rPr lang="en-US" altLang="zh-CN" sz="1800" dirty="0" smtClean="0"/>
              <a:t>tar -</a:t>
            </a:r>
            <a:r>
              <a:rPr lang="en-US" altLang="zh-CN" sz="1800" dirty="0" err="1" smtClean="0"/>
              <a:t>zcvpf</a:t>
            </a:r>
            <a:r>
              <a:rPr lang="en-US" altLang="zh-CN" sz="1800" dirty="0" smtClean="0"/>
              <a:t> /backups/full-backup_$(date +%</a:t>
            </a:r>
            <a:r>
              <a:rPr lang="en-US" altLang="zh-CN" sz="1800" dirty="0" err="1" smtClean="0"/>
              <a:t>Y%m%d</a:t>
            </a:r>
            <a:r>
              <a:rPr lang="en-US" altLang="zh-CN" sz="1800" dirty="0" smtClean="0"/>
              <a:t>-%H%M).</a:t>
            </a:r>
            <a:r>
              <a:rPr lang="en-US" altLang="zh-CN" sz="1800" dirty="0" err="1" smtClean="0"/>
              <a:t>tar.gz</a:t>
            </a:r>
            <a:r>
              <a:rPr lang="en-US" altLang="zh-CN" sz="1800" dirty="0" smtClean="0"/>
              <a:t> /home</a:t>
            </a:r>
          </a:p>
          <a:p>
            <a:pPr>
              <a:buNone/>
            </a:pPr>
            <a:endParaRPr lang="en-US" altLang="zh-CN" sz="1800" dirty="0" smtClean="0"/>
          </a:p>
          <a:p>
            <a:pPr>
              <a:buNone/>
            </a:pPr>
            <a:r>
              <a:rPr lang="en-US" altLang="zh-CN" sz="1800" dirty="0" smtClean="0"/>
              <a:t>tar -N 2014-01-29 -</a:t>
            </a:r>
            <a:r>
              <a:rPr lang="en-US" altLang="zh-CN" sz="1800" dirty="0" err="1" smtClean="0"/>
              <a:t>zcvpf</a:t>
            </a:r>
            <a:r>
              <a:rPr lang="en-US" altLang="zh-CN" sz="1800" dirty="0" smtClean="0"/>
              <a:t> /backups/inc-backup_$(date +%F).</a:t>
            </a:r>
            <a:r>
              <a:rPr lang="en-US" altLang="zh-CN" sz="1800" dirty="0" err="1" smtClean="0"/>
              <a:t>tar.gz</a:t>
            </a:r>
            <a:r>
              <a:rPr lang="en-US" altLang="zh-CN" sz="1800" dirty="0" smtClean="0"/>
              <a:t> /home</a:t>
            </a:r>
          </a:p>
          <a:p>
            <a:pPr>
              <a:buNone/>
            </a:pPr>
            <a:r>
              <a:rPr lang="en-US" altLang="zh-CN" sz="1800" dirty="0" smtClean="0"/>
              <a:t>tar -N $(date -d yesterday "+%F") \</a:t>
            </a:r>
          </a:p>
          <a:p>
            <a:pPr>
              <a:buNone/>
            </a:pPr>
            <a:r>
              <a:rPr lang="en-US" altLang="zh-CN" sz="1800" dirty="0" smtClean="0"/>
              <a:t>      -</a:t>
            </a:r>
            <a:r>
              <a:rPr lang="en-US" altLang="zh-CN" sz="1800" dirty="0" err="1" smtClean="0"/>
              <a:t>zcvpf</a:t>
            </a:r>
            <a:r>
              <a:rPr lang="en-US" altLang="zh-CN" sz="1800" dirty="0" smtClean="0"/>
              <a:t> /backups/inc-backup_$(date +%F).</a:t>
            </a:r>
            <a:r>
              <a:rPr lang="en-US" altLang="zh-CN" sz="1800" dirty="0" err="1" smtClean="0"/>
              <a:t>tar.gz</a:t>
            </a:r>
            <a:r>
              <a:rPr lang="en-US" altLang="zh-CN" sz="1800" dirty="0" smtClean="0"/>
              <a:t> /home</a:t>
            </a:r>
          </a:p>
          <a:p>
            <a:pPr>
              <a:buNone/>
            </a:pPr>
            <a:endParaRPr lang="en-US" altLang="zh-CN" sz="1800" dirty="0" smtClean="0"/>
          </a:p>
          <a:p>
            <a:pPr>
              <a:buNone/>
            </a:pPr>
            <a:r>
              <a:rPr lang="en-US" altLang="zh-CN" sz="1800" dirty="0" smtClean="0"/>
              <a:t>date +%F&gt;/backups/last-full/full-backup-date</a:t>
            </a:r>
          </a:p>
          <a:p>
            <a:pPr>
              <a:buNone/>
            </a:pPr>
            <a:r>
              <a:rPr lang="en-US" altLang="zh-CN" sz="1800" dirty="0" smtClean="0"/>
              <a:t>tar -N $(cat/backups/last-full/full-backup-date)\</a:t>
            </a:r>
          </a:p>
          <a:p>
            <a:pPr>
              <a:buNone/>
            </a:pPr>
            <a:r>
              <a:rPr lang="en-US" altLang="zh-CN" sz="1800" dirty="0" smtClean="0"/>
              <a:t>     -</a:t>
            </a:r>
            <a:r>
              <a:rPr lang="en-US" altLang="zh-CN" sz="1800" dirty="0" err="1" smtClean="0"/>
              <a:t>zcvpf</a:t>
            </a:r>
            <a:r>
              <a:rPr lang="en-US" altLang="zh-CN" sz="1800" dirty="0" smtClean="0"/>
              <a:t> /backups/inc-backup_$(date +%F).</a:t>
            </a:r>
            <a:r>
              <a:rPr lang="en-US" altLang="zh-CN" sz="1800" dirty="0" err="1" smtClean="0"/>
              <a:t>tar.gz</a:t>
            </a:r>
            <a:r>
              <a:rPr lang="en-US" altLang="zh-CN" sz="1800" dirty="0" smtClean="0"/>
              <a:t> /home</a:t>
            </a:r>
            <a:endParaRPr lang="zh-CN" altLang="en-US" sz="1800" dirty="0"/>
          </a:p>
        </p:txBody>
      </p:sp>
      <p:sp>
        <p:nvSpPr>
          <p:cNvPr id="4" name="灯片编号占位符 3"/>
          <p:cNvSpPr>
            <a:spLocks noGrp="1"/>
          </p:cNvSpPr>
          <p:nvPr>
            <p:ph type="sldNum" sz="quarter" idx="12"/>
          </p:nvPr>
        </p:nvSpPr>
        <p:spPr/>
        <p:txBody>
          <a:bodyPr/>
          <a:lstStyle/>
          <a:p>
            <a:fld id="{3FA14863-5DA9-41EF-A33C-E1DD4B3326ED}" type="slidenum">
              <a:rPr lang="en-US" altLang="zh-CN" smtClean="0"/>
              <a:pPr/>
              <a:t>79</a:t>
            </a:fld>
            <a:endParaRPr lang="en-US" altLang="zh-CN"/>
          </a:p>
        </p:txBody>
      </p:sp>
      <p:sp>
        <p:nvSpPr>
          <p:cNvPr id="5" name="日期占位符 3"/>
          <p:cNvSpPr>
            <a:spLocks noGrp="1"/>
          </p:cNvSpPr>
          <p:nvPr>
            <p:ph type="dt" sz="half" idx="10"/>
          </p:nvPr>
        </p:nvSpPr>
        <p:spPr>
          <a:xfrm>
            <a:off x="457200" y="6243638"/>
            <a:ext cx="2133600" cy="457200"/>
          </a:xfrm>
        </p:spPr>
        <p:txBody>
          <a:bodyPr/>
          <a:lstStyle/>
          <a:p>
            <a:fld id="{0D3B9178-496E-49B4-BBFB-87BA11AA6CC7}" type="datetime2">
              <a:rPr lang="zh-CN" altLang="en-US" smtClean="0"/>
              <a:pPr/>
              <a:t>2016年7月14日</a:t>
            </a:fld>
            <a:endParaRPr lang="en-US" altLang="zh-CN" dirty="0"/>
          </a:p>
        </p:txBody>
      </p:sp>
      <p:sp>
        <p:nvSpPr>
          <p:cNvPr id="6" name="页脚占位符 4"/>
          <p:cNvSpPr>
            <a:spLocks noGrp="1"/>
          </p:cNvSpPr>
          <p:nvPr>
            <p:ph type="ftr" sz="quarter" idx="11"/>
          </p:nvPr>
        </p:nvSpPr>
        <p:spPr>
          <a:xfrm>
            <a:off x="2195736" y="6237312"/>
            <a:ext cx="5400600" cy="457200"/>
          </a:xfrm>
        </p:spPr>
        <p:txBody>
          <a:bodyPr/>
          <a:lstStyle/>
          <a:p>
            <a:r>
              <a:rPr lang="zh-CN" altLang="en-US" dirty="0" smtClean="0"/>
              <a:t>梁如军（</a:t>
            </a:r>
            <a:r>
              <a:rPr lang="en-US" altLang="zh-CN" dirty="0" smtClean="0"/>
              <a:t>linuxbooks@126.com</a:t>
            </a:r>
            <a:r>
              <a:rPr lang="zh-CN" altLang="en-US" dirty="0" smtClean="0"/>
              <a:t>）</a:t>
            </a:r>
            <a:endParaRPr lang="en-US" altLang="zh-CN" dirty="0" smtClean="0"/>
          </a:p>
          <a:p>
            <a:r>
              <a:rPr lang="en-US" altLang="zh-CN" dirty="0" smtClean="0"/>
              <a:t>Creative Commons License</a:t>
            </a:r>
            <a:r>
              <a:rPr lang="zh-CN" altLang="en-US" dirty="0" smtClean="0"/>
              <a:t>（</a:t>
            </a:r>
            <a:r>
              <a:rPr lang="en-US" altLang="zh-CN" dirty="0" smtClean="0"/>
              <a:t>BY-NC-SA</a:t>
            </a:r>
            <a:r>
              <a:rPr lang="zh-CN" altLang="en-US" dirty="0" smtClean="0"/>
              <a:t>）</a:t>
            </a:r>
            <a:endParaRPr lang="en-US" altLang="zh-CN" dirty="0"/>
          </a:p>
        </p:txBody>
      </p:sp>
    </p:spTree>
    <p:extLst>
      <p:ext uri="{BB962C8B-B14F-4D97-AF65-F5344CB8AC3E}">
        <p14:creationId xmlns:p14="http://schemas.microsoft.com/office/powerpoint/2010/main" xmlns="" val="337840717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top</a:t>
            </a:r>
            <a:r>
              <a:rPr lang="zh-CN" altLang="en-US" dirty="0" smtClean="0"/>
              <a:t>命令</a:t>
            </a:r>
            <a:endParaRPr lang="zh-CN" altLang="en-US" dirty="0"/>
          </a:p>
        </p:txBody>
      </p:sp>
      <p:sp>
        <p:nvSpPr>
          <p:cNvPr id="3" name="内容占位符 2"/>
          <p:cNvSpPr>
            <a:spLocks noGrp="1"/>
          </p:cNvSpPr>
          <p:nvPr>
            <p:ph idx="1"/>
          </p:nvPr>
        </p:nvSpPr>
        <p:spPr>
          <a:xfrm>
            <a:off x="179512" y="1484784"/>
            <a:ext cx="8892480" cy="4646141"/>
          </a:xfrm>
        </p:spPr>
        <p:txBody>
          <a:bodyPr/>
          <a:lstStyle/>
          <a:p>
            <a:r>
              <a:rPr lang="zh-CN" altLang="en-US" dirty="0" smtClean="0"/>
              <a:t>动态</a:t>
            </a:r>
            <a:r>
              <a:rPr lang="zh-CN" altLang="zh-CN" dirty="0" smtClean="0"/>
              <a:t>显示</a:t>
            </a:r>
            <a:r>
              <a:rPr lang="zh-CN" altLang="en-US" dirty="0" smtClean="0"/>
              <a:t>系统的统计信息和</a:t>
            </a:r>
            <a:r>
              <a:rPr lang="zh-CN" altLang="zh-CN" dirty="0" smtClean="0"/>
              <a:t>进程的重要信息</a:t>
            </a:r>
            <a:endParaRPr lang="en-US" altLang="zh-CN" dirty="0" smtClean="0"/>
          </a:p>
          <a:p>
            <a:pPr lvl="1"/>
            <a:r>
              <a:rPr lang="zh-CN" altLang="en-US" dirty="0" smtClean="0"/>
              <a:t>统计信息</a:t>
            </a:r>
            <a:endParaRPr lang="en-US" altLang="zh-CN" dirty="0" smtClean="0"/>
          </a:p>
          <a:p>
            <a:pPr lvl="2"/>
            <a:r>
              <a:rPr lang="zh-CN" altLang="en-US" dirty="0" smtClean="0"/>
              <a:t>系统平均负载</a:t>
            </a:r>
            <a:endParaRPr lang="en-US" altLang="zh-CN" dirty="0" smtClean="0"/>
          </a:p>
          <a:p>
            <a:pPr lvl="2"/>
            <a:r>
              <a:rPr lang="zh-CN" altLang="en-US" dirty="0" smtClean="0"/>
              <a:t>进程状态统计</a:t>
            </a:r>
            <a:endParaRPr lang="en-US" altLang="zh-CN" dirty="0" smtClean="0"/>
          </a:p>
          <a:p>
            <a:pPr lvl="2"/>
            <a:r>
              <a:rPr lang="en-US" altLang="zh-CN" dirty="0" smtClean="0"/>
              <a:t>CPU</a:t>
            </a:r>
            <a:r>
              <a:rPr lang="zh-CN" altLang="en-US" dirty="0" smtClean="0"/>
              <a:t>使用的统计信息</a:t>
            </a:r>
            <a:endParaRPr lang="en-US" altLang="zh-CN" dirty="0" smtClean="0"/>
          </a:p>
          <a:p>
            <a:pPr lvl="2"/>
            <a:r>
              <a:rPr lang="zh-CN" altLang="en-US" dirty="0" smtClean="0"/>
              <a:t>物理内存和虚拟内存的使用统计信息</a:t>
            </a:r>
            <a:endParaRPr lang="en-US" altLang="zh-CN" dirty="0" smtClean="0"/>
          </a:p>
          <a:p>
            <a:pPr lvl="1"/>
            <a:r>
              <a:rPr lang="zh-CN" altLang="en-US" dirty="0" smtClean="0"/>
              <a:t>进程信息</a:t>
            </a:r>
            <a:endParaRPr lang="en-US" altLang="zh-CN" dirty="0" smtClean="0"/>
          </a:p>
          <a:p>
            <a:pPr lvl="2">
              <a:buNone/>
            </a:pPr>
            <a:r>
              <a:rPr lang="en-US" altLang="zh-CN" sz="1400" dirty="0" smtClean="0"/>
              <a:t>1  </a:t>
            </a:r>
            <a:r>
              <a:rPr lang="en-US" altLang="zh-CN" sz="1400" dirty="0" smtClean="0">
                <a:solidFill>
                  <a:srgbClr val="FF0000"/>
                </a:solidFill>
              </a:rPr>
              <a:t>PID USER      PR  NI  VIRT  RES  SHR S %CPU %MEM    TIME+  COMMAND</a:t>
            </a:r>
          </a:p>
          <a:p>
            <a:pPr lvl="2">
              <a:buNone/>
            </a:pPr>
            <a:r>
              <a:rPr lang="en-US" altLang="zh-CN" sz="1400" dirty="0" smtClean="0">
                <a:solidFill>
                  <a:srgbClr val="00B0F0"/>
                </a:solidFill>
              </a:rPr>
              <a:t>2  PID  PPID    TIME+  %CPU %MEM  PR  NI S  VIRT SWAP  RES  UID COMMAND</a:t>
            </a:r>
          </a:p>
          <a:p>
            <a:pPr lvl="2">
              <a:buNone/>
            </a:pPr>
            <a:r>
              <a:rPr lang="en-US" altLang="zh-CN" sz="1400" dirty="0" smtClean="0">
                <a:solidFill>
                  <a:srgbClr val="7030A0"/>
                </a:solidFill>
              </a:rPr>
              <a:t>3  PID %MEM  VIRT SWAP  RES CODE DATA  SHR </a:t>
            </a:r>
            <a:r>
              <a:rPr lang="en-US" altLang="zh-CN" sz="1400" dirty="0" err="1" smtClean="0">
                <a:solidFill>
                  <a:srgbClr val="7030A0"/>
                </a:solidFill>
              </a:rPr>
              <a:t>nFLT</a:t>
            </a:r>
            <a:r>
              <a:rPr lang="en-US" altLang="zh-CN" sz="1400" dirty="0" smtClean="0">
                <a:solidFill>
                  <a:srgbClr val="7030A0"/>
                </a:solidFill>
              </a:rPr>
              <a:t> </a:t>
            </a:r>
            <a:r>
              <a:rPr lang="en-US" altLang="zh-CN" sz="1400" dirty="0" err="1" smtClean="0">
                <a:solidFill>
                  <a:srgbClr val="7030A0"/>
                </a:solidFill>
              </a:rPr>
              <a:t>nDRT</a:t>
            </a:r>
            <a:r>
              <a:rPr lang="en-US" altLang="zh-CN" sz="1400" dirty="0" smtClean="0">
                <a:solidFill>
                  <a:srgbClr val="7030A0"/>
                </a:solidFill>
              </a:rPr>
              <a:t> S  PR  NI %CPU COMMAND</a:t>
            </a:r>
          </a:p>
          <a:p>
            <a:pPr lvl="2">
              <a:buNone/>
            </a:pPr>
            <a:r>
              <a:rPr lang="en-US" altLang="zh-CN" sz="1400" dirty="0" smtClean="0">
                <a:solidFill>
                  <a:schemeClr val="accent6">
                    <a:lumMod val="75000"/>
                  </a:schemeClr>
                </a:solidFill>
              </a:rPr>
              <a:t>4  PID  PPID  UID USER     RUSER    TTY         TIME+  %CPU %MEM S COMMAND</a:t>
            </a:r>
            <a:endParaRPr lang="zh-CN" altLang="en-US" sz="1400" dirty="0">
              <a:solidFill>
                <a:schemeClr val="accent6">
                  <a:lumMod val="75000"/>
                </a:schemeClr>
              </a:solidFill>
            </a:endParaRPr>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8</a:t>
            </a:fld>
            <a:endParaRPr lang="en-US" altLang="zh-CN" dirty="0"/>
          </a:p>
        </p:txBody>
      </p:sp>
    </p:spTree>
    <p:extLst>
      <p:ext uri="{BB962C8B-B14F-4D97-AF65-F5344CB8AC3E}">
        <p14:creationId xmlns:p14="http://schemas.microsoft.com/office/powerpoint/2010/main" xmlns="" val="2120664066"/>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b="1" dirty="0" smtClean="0"/>
              <a:t>使用 tar 恢复文件</a:t>
            </a:r>
            <a:endParaRPr lang="zh-CN" altLang="en-US" dirty="0"/>
          </a:p>
        </p:txBody>
      </p:sp>
      <p:sp>
        <p:nvSpPr>
          <p:cNvPr id="3" name="内容占位符 2"/>
          <p:cNvSpPr>
            <a:spLocks noGrp="1"/>
          </p:cNvSpPr>
          <p:nvPr>
            <p:ph idx="1"/>
          </p:nvPr>
        </p:nvSpPr>
        <p:spPr/>
        <p:txBody>
          <a:bodyPr/>
          <a:lstStyle/>
          <a:p>
            <a:r>
              <a:rPr lang="zh-CN" altLang="zh-CN" b="1" dirty="0" smtClean="0"/>
              <a:t>恢复全部文件</a:t>
            </a:r>
          </a:p>
          <a:p>
            <a:r>
              <a:rPr lang="zh-CN" altLang="zh-CN" b="1" dirty="0" smtClean="0"/>
              <a:t>恢复指定文件</a:t>
            </a:r>
          </a:p>
          <a:p>
            <a:r>
              <a:rPr lang="zh-CN" altLang="zh-CN" dirty="0" smtClean="0"/>
              <a:t>文件的恢复顺序</a:t>
            </a:r>
          </a:p>
          <a:p>
            <a:endParaRPr lang="zh-CN" altLang="en-US" dirty="0"/>
          </a:p>
        </p:txBody>
      </p:sp>
      <p:sp>
        <p:nvSpPr>
          <p:cNvPr id="4" name="灯片编号占位符 3"/>
          <p:cNvSpPr>
            <a:spLocks noGrp="1"/>
          </p:cNvSpPr>
          <p:nvPr>
            <p:ph type="sldNum" sz="quarter" idx="12"/>
          </p:nvPr>
        </p:nvSpPr>
        <p:spPr/>
        <p:txBody>
          <a:bodyPr/>
          <a:lstStyle/>
          <a:p>
            <a:fld id="{3FA14863-5DA9-41EF-A33C-E1DD4B3326ED}" type="slidenum">
              <a:rPr lang="en-US" altLang="zh-CN" smtClean="0"/>
              <a:pPr/>
              <a:t>80</a:t>
            </a:fld>
            <a:endParaRPr lang="en-US" altLang="zh-CN"/>
          </a:p>
        </p:txBody>
      </p:sp>
      <p:sp>
        <p:nvSpPr>
          <p:cNvPr id="5" name="日期占位符 3"/>
          <p:cNvSpPr>
            <a:spLocks noGrp="1"/>
          </p:cNvSpPr>
          <p:nvPr>
            <p:ph type="dt" sz="half" idx="10"/>
          </p:nvPr>
        </p:nvSpPr>
        <p:spPr>
          <a:xfrm>
            <a:off x="457200" y="6243638"/>
            <a:ext cx="2133600" cy="457200"/>
          </a:xfrm>
        </p:spPr>
        <p:txBody>
          <a:bodyPr/>
          <a:lstStyle/>
          <a:p>
            <a:fld id="{0D3B9178-496E-49B4-BBFB-87BA11AA6CC7}" type="datetime2">
              <a:rPr lang="zh-CN" altLang="en-US" smtClean="0"/>
              <a:pPr/>
              <a:t>2016年7月14日</a:t>
            </a:fld>
            <a:endParaRPr lang="en-US" altLang="zh-CN" dirty="0"/>
          </a:p>
        </p:txBody>
      </p:sp>
      <p:sp>
        <p:nvSpPr>
          <p:cNvPr id="6" name="页脚占位符 4"/>
          <p:cNvSpPr>
            <a:spLocks noGrp="1"/>
          </p:cNvSpPr>
          <p:nvPr>
            <p:ph type="ftr" sz="quarter" idx="11"/>
          </p:nvPr>
        </p:nvSpPr>
        <p:spPr>
          <a:xfrm>
            <a:off x="2195736" y="6237312"/>
            <a:ext cx="5400600" cy="457200"/>
          </a:xfrm>
        </p:spPr>
        <p:txBody>
          <a:bodyPr/>
          <a:lstStyle/>
          <a:p>
            <a:r>
              <a:rPr lang="zh-CN" altLang="en-US" dirty="0" smtClean="0"/>
              <a:t>梁如军（</a:t>
            </a:r>
            <a:r>
              <a:rPr lang="en-US" altLang="zh-CN" dirty="0" smtClean="0"/>
              <a:t>linuxbooks@126.com</a:t>
            </a:r>
            <a:r>
              <a:rPr lang="zh-CN" altLang="en-US" dirty="0" smtClean="0"/>
              <a:t>）</a:t>
            </a:r>
            <a:endParaRPr lang="en-US" altLang="zh-CN" dirty="0" smtClean="0"/>
          </a:p>
          <a:p>
            <a:r>
              <a:rPr lang="en-US" altLang="zh-CN" dirty="0" smtClean="0"/>
              <a:t>Creative Commons License</a:t>
            </a:r>
            <a:r>
              <a:rPr lang="zh-CN" altLang="en-US" dirty="0" smtClean="0"/>
              <a:t>（</a:t>
            </a:r>
            <a:r>
              <a:rPr lang="en-US" altLang="zh-CN" dirty="0" smtClean="0"/>
              <a:t>BY-NC-SA</a:t>
            </a:r>
            <a:r>
              <a:rPr lang="zh-CN" altLang="en-US" dirty="0" smtClean="0"/>
              <a:t>）</a:t>
            </a:r>
            <a:endParaRPr lang="en-US" altLang="zh-CN" dirty="0"/>
          </a:p>
        </p:txBody>
      </p:sp>
    </p:spTree>
    <p:extLst>
      <p:ext uri="{BB962C8B-B14F-4D97-AF65-F5344CB8AC3E}">
        <p14:creationId xmlns:p14="http://schemas.microsoft.com/office/powerpoint/2010/main" xmlns="" val="1620296127"/>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288" y="260648"/>
            <a:ext cx="8065144" cy="1071563"/>
          </a:xfrm>
        </p:spPr>
        <p:txBody>
          <a:bodyPr/>
          <a:lstStyle/>
          <a:p>
            <a:r>
              <a:rPr lang="en-US" altLang="zh-CN" dirty="0" err="1" smtClean="0"/>
              <a:t>rsync</a:t>
            </a:r>
            <a:r>
              <a:rPr lang="zh-CN" altLang="en-US" sz="4400" dirty="0" smtClean="0"/>
              <a:t>（</a:t>
            </a:r>
            <a:r>
              <a:rPr lang="en-US" altLang="zh-CN" sz="4400" dirty="0" smtClean="0"/>
              <a:t>remote synchronize</a:t>
            </a:r>
            <a:r>
              <a:rPr lang="zh-CN" altLang="en-US" sz="4400" dirty="0" smtClean="0"/>
              <a:t>）</a:t>
            </a:r>
            <a:endParaRPr lang="zh-CN" altLang="en-US" dirty="0"/>
          </a:p>
        </p:txBody>
      </p:sp>
      <p:sp>
        <p:nvSpPr>
          <p:cNvPr id="3" name="内容占位符 2"/>
          <p:cNvSpPr>
            <a:spLocks noGrp="1"/>
          </p:cNvSpPr>
          <p:nvPr>
            <p:ph idx="1"/>
          </p:nvPr>
        </p:nvSpPr>
        <p:spPr>
          <a:xfrm>
            <a:off x="467544" y="1556792"/>
            <a:ext cx="8136904" cy="4464496"/>
          </a:xfrm>
        </p:spPr>
        <p:txBody>
          <a:bodyPr/>
          <a:lstStyle/>
          <a:p>
            <a:r>
              <a:rPr lang="en-US" altLang="zh-CN" sz="2800" dirty="0" err="1" smtClean="0"/>
              <a:t>rsync</a:t>
            </a:r>
            <a:r>
              <a:rPr lang="en-US" altLang="zh-CN" sz="2800" dirty="0" smtClean="0"/>
              <a:t> </a:t>
            </a:r>
            <a:r>
              <a:rPr lang="zh-CN" altLang="en-US" sz="2800" dirty="0" smtClean="0"/>
              <a:t>是一个远程数据同步工具</a:t>
            </a:r>
            <a:endParaRPr lang="en-US" altLang="zh-CN" sz="2800" dirty="0" smtClean="0"/>
          </a:p>
          <a:p>
            <a:pPr lvl="1"/>
            <a:r>
              <a:rPr lang="zh-CN" altLang="en-US" sz="2400" dirty="0" smtClean="0"/>
              <a:t>可通过</a:t>
            </a:r>
            <a:r>
              <a:rPr lang="en-US" altLang="zh-CN" sz="2400" dirty="0" smtClean="0"/>
              <a:t>LAN/WAN</a:t>
            </a:r>
            <a:r>
              <a:rPr lang="zh-CN" altLang="en-US" sz="2400" dirty="0" smtClean="0"/>
              <a:t>同步不同主机上的文件或目录</a:t>
            </a:r>
          </a:p>
          <a:p>
            <a:pPr lvl="1"/>
            <a:r>
              <a:rPr lang="zh-CN" altLang="en-US" sz="2400" dirty="0" smtClean="0"/>
              <a:t>可以同步本地硬盘中的不同文件或目录</a:t>
            </a:r>
            <a:endParaRPr lang="en-US" altLang="zh-CN" sz="2400" dirty="0" smtClean="0"/>
          </a:p>
          <a:p>
            <a:r>
              <a:rPr lang="en-US" altLang="zh-CN" sz="2800" dirty="0" err="1" smtClean="0"/>
              <a:t>rsync</a:t>
            </a:r>
            <a:r>
              <a:rPr lang="en-US" altLang="zh-CN" sz="2800" dirty="0" smtClean="0"/>
              <a:t> </a:t>
            </a:r>
            <a:r>
              <a:rPr lang="zh-CN" altLang="en-US" sz="2800" dirty="0" smtClean="0"/>
              <a:t>使用所谓的 </a:t>
            </a:r>
            <a:r>
              <a:rPr lang="en-US" altLang="zh-CN" sz="2800" b="1" dirty="0" err="1" smtClean="0">
                <a:hlinkClick r:id="rId3" tooltip="http://rsync.samba.org/tech_report/"/>
              </a:rPr>
              <a:t>rsync</a:t>
            </a:r>
            <a:r>
              <a:rPr lang="zh-CN" altLang="en-US" sz="2800" b="1" dirty="0" smtClean="0">
                <a:hlinkClick r:id="rId3" tooltip="http://rsync.samba.org/tech_report/"/>
              </a:rPr>
              <a:t>算法</a:t>
            </a:r>
            <a:r>
              <a:rPr lang="zh-CN" altLang="en-US" sz="2800" dirty="0" smtClean="0"/>
              <a:t> 进行数据同步</a:t>
            </a:r>
            <a:endParaRPr lang="en-US" altLang="zh-CN" sz="2800" dirty="0" smtClean="0"/>
          </a:p>
          <a:p>
            <a:pPr lvl="1"/>
            <a:r>
              <a:rPr lang="zh-CN" altLang="en-US" sz="2400" dirty="0" smtClean="0"/>
              <a:t>同步若干新文件时：只复制有变化的文件</a:t>
            </a:r>
          </a:p>
          <a:p>
            <a:pPr lvl="1"/>
            <a:r>
              <a:rPr lang="zh-CN" altLang="en-US" sz="2400" dirty="0" smtClean="0"/>
              <a:t>同步原有文件时：只复制文件的变化部分</a:t>
            </a:r>
            <a:endParaRPr lang="en-US" altLang="zh-CN" sz="2400" dirty="0" smtClean="0"/>
          </a:p>
          <a:p>
            <a:pPr lvl="1"/>
            <a:r>
              <a:rPr lang="zh-CN" altLang="en-US" sz="2400" dirty="0" smtClean="0"/>
              <a:t>参考 </a:t>
            </a:r>
            <a:r>
              <a:rPr lang="en-US" altLang="zh-CN" sz="2400" dirty="0" smtClean="0">
                <a:hlinkClick r:id="rId4" tooltip="http://rsync.samba.org/how-rsync-works.html"/>
              </a:rPr>
              <a:t>How </a:t>
            </a:r>
            <a:r>
              <a:rPr lang="en-US" altLang="zh-CN" sz="2400" dirty="0" err="1" smtClean="0">
                <a:hlinkClick r:id="rId4" tooltip="http://rsync.samba.org/how-rsync-works.html"/>
              </a:rPr>
              <a:t>Rsync</a:t>
            </a:r>
            <a:r>
              <a:rPr lang="en-US" altLang="zh-CN" sz="2400" dirty="0" smtClean="0">
                <a:hlinkClick r:id="rId4" tooltip="http://rsync.samba.org/how-rsync-works.html"/>
              </a:rPr>
              <a:t> Works A Practical Overview</a:t>
            </a:r>
            <a:endParaRPr lang="en-US" altLang="zh-CN" sz="2400" dirty="0" smtClean="0"/>
          </a:p>
          <a:p>
            <a:r>
              <a:rPr lang="en-US" altLang="zh-CN" sz="2800" dirty="0" err="1" smtClean="0"/>
              <a:t>rsync</a:t>
            </a:r>
            <a:r>
              <a:rPr lang="en-US" altLang="zh-CN" sz="2800" dirty="0" smtClean="0"/>
              <a:t> </a:t>
            </a:r>
            <a:r>
              <a:rPr lang="zh-CN" altLang="en-US" sz="2800" dirty="0" smtClean="0"/>
              <a:t>目前由 </a:t>
            </a:r>
            <a:r>
              <a:rPr lang="en-US" altLang="zh-CN" sz="2800" dirty="0" smtClean="0">
                <a:hlinkClick r:id="rId5" tooltip="http://rsync.samba.org"/>
              </a:rPr>
              <a:t>http://rsync.samba.org</a:t>
            </a:r>
            <a:r>
              <a:rPr lang="en-US" altLang="zh-CN" sz="2800" dirty="0" smtClean="0"/>
              <a:t> </a:t>
            </a:r>
            <a:r>
              <a:rPr lang="zh-CN" altLang="en-US" sz="2800" dirty="0" smtClean="0"/>
              <a:t>维护</a:t>
            </a:r>
            <a:endParaRPr lang="zh-CN" altLang="en-US" sz="2800" dirty="0"/>
          </a:p>
        </p:txBody>
      </p:sp>
      <p:sp>
        <p:nvSpPr>
          <p:cNvPr id="7" name="灯片编号占位符 6"/>
          <p:cNvSpPr>
            <a:spLocks noGrp="1"/>
          </p:cNvSpPr>
          <p:nvPr>
            <p:ph type="sldNum" sz="quarter" idx="12"/>
          </p:nvPr>
        </p:nvSpPr>
        <p:spPr/>
        <p:txBody>
          <a:bodyPr/>
          <a:lstStyle/>
          <a:p>
            <a:fld id="{3FA14863-5DA9-41EF-A33C-E1DD4B3326ED}" type="slidenum">
              <a:rPr lang="en-US" altLang="zh-CN" smtClean="0"/>
              <a:pPr/>
              <a:t>81</a:t>
            </a:fld>
            <a:endParaRPr lang="en-US" altLang="zh-CN"/>
          </a:p>
        </p:txBody>
      </p:sp>
      <p:sp>
        <p:nvSpPr>
          <p:cNvPr id="5" name="日期占位符 3"/>
          <p:cNvSpPr>
            <a:spLocks noGrp="1"/>
          </p:cNvSpPr>
          <p:nvPr>
            <p:ph type="dt" sz="half" idx="10"/>
          </p:nvPr>
        </p:nvSpPr>
        <p:spPr>
          <a:xfrm>
            <a:off x="457200" y="6243638"/>
            <a:ext cx="2133600" cy="457200"/>
          </a:xfrm>
        </p:spPr>
        <p:txBody>
          <a:bodyPr/>
          <a:lstStyle/>
          <a:p>
            <a:fld id="{0D3B9178-496E-49B4-BBFB-87BA11AA6CC7}" type="datetime2">
              <a:rPr lang="zh-CN" altLang="en-US" smtClean="0"/>
              <a:pPr/>
              <a:t>2016年7月14日</a:t>
            </a:fld>
            <a:endParaRPr lang="en-US" altLang="zh-CN" dirty="0"/>
          </a:p>
        </p:txBody>
      </p:sp>
      <p:sp>
        <p:nvSpPr>
          <p:cNvPr id="6" name="页脚占位符 4"/>
          <p:cNvSpPr>
            <a:spLocks noGrp="1"/>
          </p:cNvSpPr>
          <p:nvPr>
            <p:ph type="ftr" sz="quarter" idx="11"/>
          </p:nvPr>
        </p:nvSpPr>
        <p:spPr>
          <a:xfrm>
            <a:off x="2195736" y="6237312"/>
            <a:ext cx="5400600" cy="457200"/>
          </a:xfrm>
        </p:spPr>
        <p:txBody>
          <a:bodyPr/>
          <a:lstStyle/>
          <a:p>
            <a:r>
              <a:rPr lang="zh-CN" altLang="en-US" dirty="0" smtClean="0"/>
              <a:t>梁如军（</a:t>
            </a:r>
            <a:r>
              <a:rPr lang="en-US" altLang="zh-CN" dirty="0" smtClean="0"/>
              <a:t>linuxbooks@126.com</a:t>
            </a:r>
            <a:r>
              <a:rPr lang="zh-CN" altLang="en-US" dirty="0" smtClean="0"/>
              <a:t>）</a:t>
            </a:r>
            <a:endParaRPr lang="en-US" altLang="zh-CN" dirty="0" smtClean="0"/>
          </a:p>
          <a:p>
            <a:r>
              <a:rPr lang="en-US" altLang="zh-CN" dirty="0" smtClean="0"/>
              <a:t>Creative Commons License</a:t>
            </a:r>
            <a:r>
              <a:rPr lang="zh-CN" altLang="en-US" dirty="0" smtClean="0"/>
              <a:t>（</a:t>
            </a:r>
            <a:r>
              <a:rPr lang="en-US" altLang="zh-CN" dirty="0" smtClean="0"/>
              <a:t>BY-NC-SA</a:t>
            </a:r>
            <a:r>
              <a:rPr lang="zh-CN" altLang="en-US" dirty="0" smtClean="0"/>
              <a:t>）</a:t>
            </a:r>
            <a:endParaRPr lang="en-US" altLang="zh-CN" dirty="0"/>
          </a:p>
        </p:txBody>
      </p:sp>
    </p:spTree>
    <p:extLst>
      <p:ext uri="{BB962C8B-B14F-4D97-AF65-F5344CB8AC3E}">
        <p14:creationId xmlns:p14="http://schemas.microsoft.com/office/powerpoint/2010/main" xmlns="" val="3830001066"/>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rsync</a:t>
            </a:r>
            <a:r>
              <a:rPr lang="en-US" altLang="zh-CN" dirty="0" smtClean="0"/>
              <a:t> </a:t>
            </a:r>
            <a:r>
              <a:rPr lang="zh-CN" altLang="en-US" dirty="0" smtClean="0"/>
              <a:t>的基本特性</a:t>
            </a:r>
            <a:endParaRPr lang="zh-CN" altLang="en-US" dirty="0"/>
          </a:p>
        </p:txBody>
      </p:sp>
      <p:sp>
        <p:nvSpPr>
          <p:cNvPr id="3" name="内容占位符 2"/>
          <p:cNvSpPr>
            <a:spLocks noGrp="1"/>
          </p:cNvSpPr>
          <p:nvPr>
            <p:ph idx="1"/>
          </p:nvPr>
        </p:nvSpPr>
        <p:spPr/>
        <p:txBody>
          <a:bodyPr/>
          <a:lstStyle/>
          <a:p>
            <a:pPr marL="609600" indent="-609600">
              <a:lnSpc>
                <a:spcPct val="90000"/>
              </a:lnSpc>
            </a:pPr>
            <a:r>
              <a:rPr lang="zh-CN" altLang="en-US" sz="2800" dirty="0" smtClean="0"/>
              <a:t>可以镜像保存整个目录树和文件系统</a:t>
            </a:r>
          </a:p>
          <a:p>
            <a:pPr marL="609600" indent="-609600">
              <a:lnSpc>
                <a:spcPct val="90000"/>
              </a:lnSpc>
            </a:pPr>
            <a:r>
              <a:rPr lang="zh-CN" altLang="en-US" sz="2800" dirty="0" smtClean="0"/>
              <a:t>可以很容易做到保持原来文件的权限、时间、软硬链接等</a:t>
            </a:r>
          </a:p>
          <a:p>
            <a:pPr marL="609600" indent="-609600">
              <a:lnSpc>
                <a:spcPct val="90000"/>
              </a:lnSpc>
            </a:pPr>
            <a:r>
              <a:rPr lang="zh-CN" altLang="en-US" sz="2800" dirty="0" smtClean="0"/>
              <a:t>无须特殊权限即可安装</a:t>
            </a:r>
          </a:p>
          <a:p>
            <a:pPr marL="609600" indent="-609600">
              <a:lnSpc>
                <a:spcPct val="90000"/>
              </a:lnSpc>
            </a:pPr>
            <a:r>
              <a:rPr lang="zh-CN" altLang="en-US" sz="2800" dirty="0" smtClean="0"/>
              <a:t>优化的流程，文件传输效率高</a:t>
            </a:r>
          </a:p>
          <a:p>
            <a:pPr marL="609600" indent="-609600">
              <a:lnSpc>
                <a:spcPct val="90000"/>
              </a:lnSpc>
            </a:pPr>
            <a:r>
              <a:rPr lang="zh-CN" altLang="en-US" sz="2800" dirty="0" smtClean="0"/>
              <a:t>可以使用 </a:t>
            </a:r>
            <a:r>
              <a:rPr lang="en-US" altLang="zh-CN" sz="2800" dirty="0" err="1" smtClean="0"/>
              <a:t>rsh</a:t>
            </a:r>
            <a:r>
              <a:rPr lang="zh-CN" altLang="en-US" sz="2800" dirty="0" smtClean="0"/>
              <a:t>、</a:t>
            </a:r>
            <a:r>
              <a:rPr lang="en-US" altLang="zh-CN" sz="2800" dirty="0" err="1" smtClean="0"/>
              <a:t>ssh</a:t>
            </a:r>
            <a:r>
              <a:rPr lang="en-US" altLang="zh-CN" sz="2800" dirty="0" smtClean="0"/>
              <a:t> </a:t>
            </a:r>
            <a:r>
              <a:rPr lang="zh-CN" altLang="en-US" sz="2800" dirty="0" smtClean="0"/>
              <a:t>方式来传输文件，当然也可以通过直接的 </a:t>
            </a:r>
            <a:r>
              <a:rPr lang="en-US" altLang="zh-CN" sz="2800" dirty="0" smtClean="0"/>
              <a:t>socket </a:t>
            </a:r>
            <a:r>
              <a:rPr lang="zh-CN" altLang="en-US" sz="2800" dirty="0" smtClean="0"/>
              <a:t>连接</a:t>
            </a:r>
          </a:p>
          <a:p>
            <a:pPr marL="609600" indent="-609600">
              <a:lnSpc>
                <a:spcPct val="90000"/>
              </a:lnSpc>
            </a:pPr>
            <a:r>
              <a:rPr lang="zh-CN" altLang="en-US" sz="2800" dirty="0" smtClean="0"/>
              <a:t>支持匿名传输，以方便进行网站镜象</a:t>
            </a:r>
            <a:endParaRPr lang="zh-CN" altLang="en-US" sz="2800" dirty="0"/>
          </a:p>
        </p:txBody>
      </p:sp>
      <p:sp>
        <p:nvSpPr>
          <p:cNvPr id="7" name="灯片编号占位符 6"/>
          <p:cNvSpPr>
            <a:spLocks noGrp="1"/>
          </p:cNvSpPr>
          <p:nvPr>
            <p:ph type="sldNum" sz="quarter" idx="12"/>
          </p:nvPr>
        </p:nvSpPr>
        <p:spPr/>
        <p:txBody>
          <a:bodyPr/>
          <a:lstStyle/>
          <a:p>
            <a:fld id="{3FA14863-5DA9-41EF-A33C-E1DD4B3326ED}" type="slidenum">
              <a:rPr lang="en-US" altLang="zh-CN" smtClean="0"/>
              <a:pPr/>
              <a:t>82</a:t>
            </a:fld>
            <a:endParaRPr lang="en-US" altLang="zh-CN"/>
          </a:p>
        </p:txBody>
      </p:sp>
      <p:sp>
        <p:nvSpPr>
          <p:cNvPr id="5" name="日期占位符 3"/>
          <p:cNvSpPr>
            <a:spLocks noGrp="1"/>
          </p:cNvSpPr>
          <p:nvPr>
            <p:ph type="dt" sz="half" idx="10"/>
          </p:nvPr>
        </p:nvSpPr>
        <p:spPr>
          <a:xfrm>
            <a:off x="457200" y="6243638"/>
            <a:ext cx="2133600" cy="457200"/>
          </a:xfrm>
        </p:spPr>
        <p:txBody>
          <a:bodyPr/>
          <a:lstStyle/>
          <a:p>
            <a:fld id="{0D3B9178-496E-49B4-BBFB-87BA11AA6CC7}" type="datetime2">
              <a:rPr lang="zh-CN" altLang="en-US" smtClean="0"/>
              <a:pPr/>
              <a:t>2016年7月14日</a:t>
            </a:fld>
            <a:endParaRPr lang="en-US" altLang="zh-CN" dirty="0"/>
          </a:p>
        </p:txBody>
      </p:sp>
      <p:sp>
        <p:nvSpPr>
          <p:cNvPr id="6" name="页脚占位符 4"/>
          <p:cNvSpPr>
            <a:spLocks noGrp="1"/>
          </p:cNvSpPr>
          <p:nvPr>
            <p:ph type="ftr" sz="quarter" idx="11"/>
          </p:nvPr>
        </p:nvSpPr>
        <p:spPr>
          <a:xfrm>
            <a:off x="2195736" y="6237312"/>
            <a:ext cx="5400600" cy="457200"/>
          </a:xfrm>
        </p:spPr>
        <p:txBody>
          <a:bodyPr/>
          <a:lstStyle/>
          <a:p>
            <a:r>
              <a:rPr lang="zh-CN" altLang="en-US" dirty="0" smtClean="0"/>
              <a:t>梁如军（</a:t>
            </a:r>
            <a:r>
              <a:rPr lang="en-US" altLang="zh-CN" dirty="0" smtClean="0"/>
              <a:t>linuxbooks@126.com</a:t>
            </a:r>
            <a:r>
              <a:rPr lang="zh-CN" altLang="en-US" dirty="0" smtClean="0"/>
              <a:t>）</a:t>
            </a:r>
            <a:endParaRPr lang="en-US" altLang="zh-CN" dirty="0" smtClean="0"/>
          </a:p>
          <a:p>
            <a:r>
              <a:rPr lang="en-US" altLang="zh-CN" dirty="0" smtClean="0"/>
              <a:t>Creative Commons License</a:t>
            </a:r>
            <a:r>
              <a:rPr lang="zh-CN" altLang="en-US" dirty="0" smtClean="0"/>
              <a:t>（</a:t>
            </a:r>
            <a:r>
              <a:rPr lang="en-US" altLang="zh-CN" dirty="0" smtClean="0"/>
              <a:t>BY-NC-SA</a:t>
            </a:r>
            <a:r>
              <a:rPr lang="zh-CN" altLang="en-US" dirty="0" smtClean="0"/>
              <a:t>）</a:t>
            </a:r>
            <a:endParaRPr lang="en-US" altLang="zh-CN" dirty="0"/>
          </a:p>
        </p:txBody>
      </p:sp>
    </p:spTree>
    <p:extLst>
      <p:ext uri="{BB962C8B-B14F-4D97-AF65-F5344CB8AC3E}">
        <p14:creationId xmlns:p14="http://schemas.microsoft.com/office/powerpoint/2010/main" xmlns="" val="4203889657"/>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rsync</a:t>
            </a:r>
            <a:r>
              <a:rPr lang="en-US" altLang="zh-CN" dirty="0" smtClean="0"/>
              <a:t> </a:t>
            </a:r>
            <a:r>
              <a:rPr lang="zh-CN" altLang="en-US" dirty="0" smtClean="0"/>
              <a:t>使用的两种方式</a:t>
            </a:r>
            <a:endParaRPr lang="zh-CN" altLang="en-US" dirty="0"/>
          </a:p>
        </p:txBody>
      </p:sp>
      <p:sp>
        <p:nvSpPr>
          <p:cNvPr id="3" name="内容占位符 2"/>
          <p:cNvSpPr>
            <a:spLocks noGrp="1"/>
          </p:cNvSpPr>
          <p:nvPr>
            <p:ph idx="1"/>
          </p:nvPr>
        </p:nvSpPr>
        <p:spPr>
          <a:xfrm>
            <a:off x="467545" y="1700808"/>
            <a:ext cx="8219256" cy="4425355"/>
          </a:xfrm>
        </p:spPr>
        <p:txBody>
          <a:bodyPr/>
          <a:lstStyle/>
          <a:p>
            <a:r>
              <a:rPr lang="zh-CN" altLang="en-US" sz="2800" dirty="0" smtClean="0"/>
              <a:t>远程</a:t>
            </a:r>
            <a:r>
              <a:rPr lang="en-US" altLang="zh-CN" sz="2800" dirty="0" smtClean="0"/>
              <a:t>Shell</a:t>
            </a:r>
            <a:r>
              <a:rPr lang="zh-CN" altLang="en-US" sz="2800" dirty="0" smtClean="0"/>
              <a:t>方式</a:t>
            </a:r>
          </a:p>
          <a:p>
            <a:pPr lvl="1"/>
            <a:r>
              <a:rPr lang="zh-CN" altLang="en-US" sz="2400" dirty="0" smtClean="0"/>
              <a:t>可以使用</a:t>
            </a:r>
            <a:r>
              <a:rPr lang="en-US" altLang="zh-CN" sz="2400" dirty="0" err="1" smtClean="0"/>
              <a:t>rsh</a:t>
            </a:r>
            <a:r>
              <a:rPr lang="zh-CN" altLang="en-US" sz="2400" dirty="0" smtClean="0"/>
              <a:t>、</a:t>
            </a:r>
            <a:r>
              <a:rPr lang="en-US" altLang="zh-CN" sz="2400" dirty="0" err="1" smtClean="0"/>
              <a:t>ssh</a:t>
            </a:r>
            <a:r>
              <a:rPr lang="zh-CN" altLang="en-US" sz="2400" dirty="0" smtClean="0"/>
              <a:t>等远程</a:t>
            </a:r>
            <a:r>
              <a:rPr lang="en-US" altLang="zh-CN" sz="2400" dirty="0" smtClean="0"/>
              <a:t>Shell</a:t>
            </a:r>
            <a:r>
              <a:rPr lang="zh-CN" altLang="en-US" sz="2400" dirty="0" smtClean="0"/>
              <a:t>，默认使用</a:t>
            </a:r>
            <a:r>
              <a:rPr lang="en-US" altLang="zh-CN" sz="2400" dirty="0" err="1" smtClean="0"/>
              <a:t>ssh</a:t>
            </a:r>
            <a:endParaRPr lang="en-US" altLang="zh-CN" sz="2400" dirty="0" smtClean="0"/>
          </a:p>
          <a:p>
            <a:pPr lvl="1"/>
            <a:r>
              <a:rPr lang="zh-CN" altLang="en-US" sz="2400" dirty="0" smtClean="0"/>
              <a:t>用户验证由远程</a:t>
            </a:r>
            <a:r>
              <a:rPr lang="en-US" altLang="zh-CN" sz="2400" dirty="0" smtClean="0"/>
              <a:t>Shell</a:t>
            </a:r>
            <a:r>
              <a:rPr lang="zh-CN" altLang="en-US" sz="2400" dirty="0" smtClean="0"/>
              <a:t>负责</a:t>
            </a:r>
          </a:p>
          <a:p>
            <a:r>
              <a:rPr lang="en-US" altLang="zh-CN" sz="2800" dirty="0" smtClean="0"/>
              <a:t>C/S</a:t>
            </a:r>
            <a:r>
              <a:rPr lang="zh-CN" altLang="en-US" sz="2800" dirty="0" smtClean="0"/>
              <a:t>方式</a:t>
            </a:r>
          </a:p>
          <a:p>
            <a:pPr lvl="1"/>
            <a:r>
              <a:rPr lang="zh-CN" altLang="en-US" sz="2400" dirty="0" smtClean="0"/>
              <a:t>客户连接远程 </a:t>
            </a:r>
            <a:r>
              <a:rPr lang="en-US" altLang="zh-CN" sz="2400" dirty="0" err="1" smtClean="0"/>
              <a:t>rsync</a:t>
            </a:r>
            <a:r>
              <a:rPr lang="en-US" altLang="zh-CN" sz="2400" dirty="0" smtClean="0"/>
              <a:t> </a:t>
            </a:r>
            <a:r>
              <a:rPr lang="zh-CN" altLang="en-US" sz="2400" dirty="0" smtClean="0"/>
              <a:t>服务器</a:t>
            </a:r>
          </a:p>
          <a:p>
            <a:pPr lvl="1"/>
            <a:r>
              <a:rPr lang="en-US" altLang="zh-CN" sz="2400" dirty="0" err="1" smtClean="0"/>
              <a:t>rsync</a:t>
            </a:r>
            <a:r>
              <a:rPr lang="en-US" altLang="zh-CN" sz="2400" dirty="0" smtClean="0"/>
              <a:t> </a:t>
            </a:r>
            <a:r>
              <a:rPr lang="zh-CN" altLang="en-US" sz="2400" dirty="0" smtClean="0"/>
              <a:t>服务器默认监听 </a:t>
            </a:r>
            <a:r>
              <a:rPr lang="en-US" altLang="zh-CN" sz="2400" b="1" dirty="0" smtClean="0">
                <a:solidFill>
                  <a:srgbClr val="002060"/>
                </a:solidFill>
              </a:rPr>
              <a:t>873</a:t>
            </a:r>
            <a:r>
              <a:rPr lang="en-US" altLang="zh-CN" sz="2400" dirty="0" smtClean="0"/>
              <a:t> </a:t>
            </a:r>
            <a:r>
              <a:rPr lang="zh-CN" altLang="en-US" sz="2400" dirty="0" smtClean="0"/>
              <a:t>端口</a:t>
            </a:r>
          </a:p>
          <a:p>
            <a:pPr lvl="1"/>
            <a:r>
              <a:rPr lang="zh-CN" altLang="en-US" sz="2400" dirty="0" smtClean="0"/>
              <a:t>用户验证由 </a:t>
            </a:r>
            <a:r>
              <a:rPr lang="en-US" altLang="zh-CN" sz="2400" dirty="0" err="1" smtClean="0"/>
              <a:t>rsync</a:t>
            </a:r>
            <a:r>
              <a:rPr lang="en-US" altLang="zh-CN" sz="2400" dirty="0" smtClean="0"/>
              <a:t> </a:t>
            </a:r>
            <a:r>
              <a:rPr lang="zh-CN" altLang="en-US" sz="2400" dirty="0" smtClean="0"/>
              <a:t>服务器负责</a:t>
            </a:r>
            <a:endParaRPr lang="en-US" altLang="zh-CN" sz="2400" dirty="0" smtClean="0"/>
          </a:p>
          <a:p>
            <a:pPr lvl="2"/>
            <a:r>
              <a:rPr lang="en-US" altLang="zh-CN" dirty="0" err="1" smtClean="0"/>
              <a:t>rsync</a:t>
            </a:r>
            <a:r>
              <a:rPr lang="en-US" altLang="zh-CN" dirty="0" smtClean="0"/>
              <a:t> </a:t>
            </a:r>
            <a:r>
              <a:rPr lang="zh-CN" altLang="en-US" dirty="0" smtClean="0"/>
              <a:t>服务器也可配置为匿名访问</a:t>
            </a:r>
          </a:p>
          <a:p>
            <a:pPr lvl="1"/>
            <a:r>
              <a:rPr lang="zh-CN" altLang="en-US" sz="2400" dirty="0" smtClean="0"/>
              <a:t>访问</a:t>
            </a:r>
            <a:r>
              <a:rPr lang="en-US" altLang="zh-CN" sz="2400" dirty="0" err="1" smtClean="0"/>
              <a:t>rsync</a:t>
            </a:r>
            <a:r>
              <a:rPr lang="zh-CN" altLang="en-US" sz="2400" dirty="0" smtClean="0"/>
              <a:t>服务器时可使用</a:t>
            </a:r>
            <a:r>
              <a:rPr lang="en-US" altLang="zh-CN" sz="2400" dirty="0" smtClean="0"/>
              <a:t>URL</a:t>
            </a:r>
            <a:r>
              <a:rPr lang="zh-CN" altLang="en-US" dirty="0" smtClean="0"/>
              <a:t>（</a:t>
            </a:r>
            <a:r>
              <a:rPr lang="en-US" altLang="zh-CN" b="1" dirty="0" smtClean="0">
                <a:solidFill>
                  <a:srgbClr val="002060"/>
                </a:solidFill>
              </a:rPr>
              <a:t>rsync://host</a:t>
            </a:r>
            <a:r>
              <a:rPr lang="zh-CN" altLang="en-US" dirty="0" smtClean="0"/>
              <a:t>）</a:t>
            </a:r>
            <a:endParaRPr lang="zh-CN" altLang="en-US" dirty="0"/>
          </a:p>
        </p:txBody>
      </p:sp>
      <p:sp>
        <p:nvSpPr>
          <p:cNvPr id="7" name="灯片编号占位符 6"/>
          <p:cNvSpPr>
            <a:spLocks noGrp="1"/>
          </p:cNvSpPr>
          <p:nvPr>
            <p:ph type="sldNum" sz="quarter" idx="12"/>
          </p:nvPr>
        </p:nvSpPr>
        <p:spPr/>
        <p:txBody>
          <a:bodyPr/>
          <a:lstStyle/>
          <a:p>
            <a:fld id="{3FA14863-5DA9-41EF-A33C-E1DD4B3326ED}" type="slidenum">
              <a:rPr lang="en-US" altLang="zh-CN" smtClean="0"/>
              <a:pPr/>
              <a:t>83</a:t>
            </a:fld>
            <a:endParaRPr lang="en-US" altLang="zh-CN"/>
          </a:p>
        </p:txBody>
      </p:sp>
      <p:sp>
        <p:nvSpPr>
          <p:cNvPr id="5" name="日期占位符 3"/>
          <p:cNvSpPr>
            <a:spLocks noGrp="1"/>
          </p:cNvSpPr>
          <p:nvPr>
            <p:ph type="dt" sz="half" idx="10"/>
          </p:nvPr>
        </p:nvSpPr>
        <p:spPr>
          <a:xfrm>
            <a:off x="457200" y="6243638"/>
            <a:ext cx="2133600" cy="457200"/>
          </a:xfrm>
        </p:spPr>
        <p:txBody>
          <a:bodyPr/>
          <a:lstStyle/>
          <a:p>
            <a:fld id="{0D3B9178-496E-49B4-BBFB-87BA11AA6CC7}" type="datetime2">
              <a:rPr lang="zh-CN" altLang="en-US" smtClean="0"/>
              <a:pPr/>
              <a:t>2016年7月14日</a:t>
            </a:fld>
            <a:endParaRPr lang="en-US" altLang="zh-CN" dirty="0"/>
          </a:p>
        </p:txBody>
      </p:sp>
      <p:sp>
        <p:nvSpPr>
          <p:cNvPr id="6" name="页脚占位符 4"/>
          <p:cNvSpPr>
            <a:spLocks noGrp="1"/>
          </p:cNvSpPr>
          <p:nvPr>
            <p:ph type="ftr" sz="quarter" idx="11"/>
          </p:nvPr>
        </p:nvSpPr>
        <p:spPr>
          <a:xfrm>
            <a:off x="2195736" y="6237312"/>
            <a:ext cx="5400600" cy="457200"/>
          </a:xfrm>
        </p:spPr>
        <p:txBody>
          <a:bodyPr/>
          <a:lstStyle/>
          <a:p>
            <a:r>
              <a:rPr lang="zh-CN" altLang="en-US" dirty="0" smtClean="0"/>
              <a:t>梁如军（</a:t>
            </a:r>
            <a:r>
              <a:rPr lang="en-US" altLang="zh-CN" dirty="0" smtClean="0"/>
              <a:t>linuxbooks@126.com</a:t>
            </a:r>
            <a:r>
              <a:rPr lang="zh-CN" altLang="en-US" dirty="0" smtClean="0"/>
              <a:t>）</a:t>
            </a:r>
            <a:endParaRPr lang="en-US" altLang="zh-CN" dirty="0" smtClean="0"/>
          </a:p>
          <a:p>
            <a:r>
              <a:rPr lang="en-US" altLang="zh-CN" dirty="0" smtClean="0"/>
              <a:t>Creative Commons License</a:t>
            </a:r>
            <a:r>
              <a:rPr lang="zh-CN" altLang="en-US" dirty="0" smtClean="0"/>
              <a:t>（</a:t>
            </a:r>
            <a:r>
              <a:rPr lang="en-US" altLang="zh-CN" dirty="0" smtClean="0"/>
              <a:t>BY-NC-SA</a:t>
            </a:r>
            <a:r>
              <a:rPr lang="zh-CN" altLang="en-US" dirty="0" smtClean="0"/>
              <a:t>）</a:t>
            </a:r>
            <a:endParaRPr lang="en-US" altLang="zh-CN" dirty="0"/>
          </a:p>
        </p:txBody>
      </p:sp>
    </p:spTree>
    <p:extLst>
      <p:ext uri="{BB962C8B-B14F-4D97-AF65-F5344CB8AC3E}">
        <p14:creationId xmlns:p14="http://schemas.microsoft.com/office/powerpoint/2010/main" xmlns="" val="1407330181"/>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288" y="260648"/>
            <a:ext cx="8229600" cy="791865"/>
          </a:xfrm>
        </p:spPr>
        <p:txBody>
          <a:bodyPr/>
          <a:lstStyle/>
          <a:p>
            <a:r>
              <a:rPr lang="en-US" altLang="zh-CN" dirty="0" err="1" smtClean="0"/>
              <a:t>rsync</a:t>
            </a:r>
            <a:r>
              <a:rPr lang="en-US" altLang="zh-CN" dirty="0" smtClean="0"/>
              <a:t> </a:t>
            </a:r>
            <a:r>
              <a:rPr lang="zh-CN" altLang="zh-CN" dirty="0" smtClean="0"/>
              <a:t>命令</a:t>
            </a:r>
            <a:endParaRPr lang="zh-CN" altLang="en-US" dirty="0"/>
          </a:p>
        </p:txBody>
      </p:sp>
      <p:sp>
        <p:nvSpPr>
          <p:cNvPr id="3" name="内容占位符 2"/>
          <p:cNvSpPr>
            <a:spLocks noGrp="1"/>
          </p:cNvSpPr>
          <p:nvPr>
            <p:ph idx="1"/>
          </p:nvPr>
        </p:nvSpPr>
        <p:spPr>
          <a:xfrm>
            <a:off x="467545" y="1556792"/>
            <a:ext cx="8219256" cy="4569371"/>
          </a:xfrm>
        </p:spPr>
        <p:txBody>
          <a:bodyPr/>
          <a:lstStyle/>
          <a:p>
            <a:r>
              <a:rPr lang="zh-CN" altLang="en-US" dirty="0" smtClean="0"/>
              <a:t>同步本地文件或目录</a:t>
            </a:r>
          </a:p>
          <a:p>
            <a:pPr lvl="1"/>
            <a:r>
              <a:rPr lang="en-US" altLang="zh-CN" b="1" dirty="0" err="1" smtClean="0">
                <a:solidFill>
                  <a:schemeClr val="accent6">
                    <a:lumMod val="75000"/>
                  </a:schemeClr>
                </a:solidFill>
              </a:rPr>
              <a:t>rsync</a:t>
            </a:r>
            <a:r>
              <a:rPr lang="en-US" altLang="zh-CN" b="1" dirty="0" smtClean="0">
                <a:solidFill>
                  <a:schemeClr val="accent6">
                    <a:lumMod val="75000"/>
                  </a:schemeClr>
                </a:solidFill>
              </a:rPr>
              <a:t> [OPTION...] SRC... [DEST]</a:t>
            </a:r>
          </a:p>
          <a:p>
            <a:r>
              <a:rPr lang="zh-CN" altLang="en-US" dirty="0" smtClean="0"/>
              <a:t>将远程文件或目录同步到本地（拉）</a:t>
            </a:r>
          </a:p>
          <a:p>
            <a:pPr lvl="1"/>
            <a:r>
              <a:rPr lang="en-US" altLang="zh-CN" b="1" dirty="0" err="1" smtClean="0">
                <a:solidFill>
                  <a:schemeClr val="accent6">
                    <a:lumMod val="75000"/>
                  </a:schemeClr>
                </a:solidFill>
              </a:rPr>
              <a:t>rsync</a:t>
            </a:r>
            <a:r>
              <a:rPr lang="en-US" altLang="zh-CN" b="1" dirty="0" smtClean="0">
                <a:solidFill>
                  <a:schemeClr val="accent6">
                    <a:lumMod val="75000"/>
                  </a:schemeClr>
                </a:solidFill>
              </a:rPr>
              <a:t> [OPTION...] [USER@]HOST:SRC... [DEST]</a:t>
            </a:r>
          </a:p>
          <a:p>
            <a:r>
              <a:rPr lang="zh-CN" altLang="en-US" dirty="0" smtClean="0"/>
              <a:t>将本地文件或目录同步到远程（推）</a:t>
            </a:r>
          </a:p>
          <a:p>
            <a:pPr lvl="1"/>
            <a:r>
              <a:rPr lang="en-US" altLang="zh-CN" b="1" dirty="0" err="1" smtClean="0">
                <a:solidFill>
                  <a:schemeClr val="accent6">
                    <a:lumMod val="75000"/>
                  </a:schemeClr>
                </a:solidFill>
              </a:rPr>
              <a:t>rsync</a:t>
            </a:r>
            <a:r>
              <a:rPr lang="en-US" altLang="zh-CN" b="1" dirty="0" smtClean="0">
                <a:solidFill>
                  <a:schemeClr val="accent6">
                    <a:lumMod val="75000"/>
                  </a:schemeClr>
                </a:solidFill>
              </a:rPr>
              <a:t> [OPTION...] SRC... [USER@]HOST:DEST</a:t>
            </a:r>
            <a:endParaRPr lang="zh-CN" altLang="en-US" b="1" dirty="0" smtClean="0">
              <a:solidFill>
                <a:schemeClr val="accent6">
                  <a:lumMod val="75000"/>
                </a:schemeClr>
              </a:solidFill>
            </a:endParaRPr>
          </a:p>
        </p:txBody>
      </p:sp>
      <p:sp>
        <p:nvSpPr>
          <p:cNvPr id="7" name="灯片编号占位符 6"/>
          <p:cNvSpPr>
            <a:spLocks noGrp="1"/>
          </p:cNvSpPr>
          <p:nvPr>
            <p:ph type="sldNum" sz="quarter" idx="12"/>
          </p:nvPr>
        </p:nvSpPr>
        <p:spPr/>
        <p:txBody>
          <a:bodyPr/>
          <a:lstStyle/>
          <a:p>
            <a:fld id="{3FA14863-5DA9-41EF-A33C-E1DD4B3326ED}" type="slidenum">
              <a:rPr lang="en-US" altLang="zh-CN" smtClean="0"/>
              <a:pPr/>
              <a:t>84</a:t>
            </a:fld>
            <a:endParaRPr lang="en-US" altLang="zh-CN"/>
          </a:p>
        </p:txBody>
      </p:sp>
      <p:sp>
        <p:nvSpPr>
          <p:cNvPr id="5" name="日期占位符 3"/>
          <p:cNvSpPr>
            <a:spLocks noGrp="1"/>
          </p:cNvSpPr>
          <p:nvPr>
            <p:ph type="dt" sz="half" idx="10"/>
          </p:nvPr>
        </p:nvSpPr>
        <p:spPr>
          <a:xfrm>
            <a:off x="457200" y="6243638"/>
            <a:ext cx="2133600" cy="457200"/>
          </a:xfrm>
        </p:spPr>
        <p:txBody>
          <a:bodyPr/>
          <a:lstStyle/>
          <a:p>
            <a:fld id="{0D3B9178-496E-49B4-BBFB-87BA11AA6CC7}" type="datetime2">
              <a:rPr lang="zh-CN" altLang="en-US" smtClean="0"/>
              <a:pPr/>
              <a:t>2016年7月14日</a:t>
            </a:fld>
            <a:endParaRPr lang="en-US" altLang="zh-CN" dirty="0"/>
          </a:p>
        </p:txBody>
      </p:sp>
      <p:sp>
        <p:nvSpPr>
          <p:cNvPr id="6" name="页脚占位符 4"/>
          <p:cNvSpPr>
            <a:spLocks noGrp="1"/>
          </p:cNvSpPr>
          <p:nvPr>
            <p:ph type="ftr" sz="quarter" idx="11"/>
          </p:nvPr>
        </p:nvSpPr>
        <p:spPr>
          <a:xfrm>
            <a:off x="2195736" y="6237312"/>
            <a:ext cx="5400600" cy="457200"/>
          </a:xfrm>
        </p:spPr>
        <p:txBody>
          <a:bodyPr/>
          <a:lstStyle/>
          <a:p>
            <a:r>
              <a:rPr lang="zh-CN" altLang="en-US" dirty="0" smtClean="0"/>
              <a:t>梁如军（</a:t>
            </a:r>
            <a:r>
              <a:rPr lang="en-US" altLang="zh-CN" dirty="0" smtClean="0"/>
              <a:t>linuxbooks@126.com</a:t>
            </a:r>
            <a:r>
              <a:rPr lang="zh-CN" altLang="en-US" dirty="0" smtClean="0"/>
              <a:t>）</a:t>
            </a:r>
            <a:endParaRPr lang="en-US" altLang="zh-CN" dirty="0" smtClean="0"/>
          </a:p>
          <a:p>
            <a:r>
              <a:rPr lang="en-US" altLang="zh-CN" dirty="0" smtClean="0"/>
              <a:t>Creative Commons License</a:t>
            </a:r>
            <a:r>
              <a:rPr lang="zh-CN" altLang="en-US" dirty="0" smtClean="0"/>
              <a:t>（</a:t>
            </a:r>
            <a:r>
              <a:rPr lang="en-US" altLang="zh-CN" dirty="0" smtClean="0"/>
              <a:t>BY-NC-SA</a:t>
            </a:r>
            <a:r>
              <a:rPr lang="zh-CN" altLang="en-US" dirty="0" smtClean="0"/>
              <a:t>）</a:t>
            </a:r>
            <a:endParaRPr lang="en-US" altLang="zh-CN" dirty="0"/>
          </a:p>
        </p:txBody>
      </p:sp>
    </p:spTree>
    <p:extLst>
      <p:ext uri="{BB962C8B-B14F-4D97-AF65-F5344CB8AC3E}">
        <p14:creationId xmlns:p14="http://schemas.microsoft.com/office/powerpoint/2010/main" xmlns="" val="1829945196"/>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288" y="260648"/>
            <a:ext cx="8229600" cy="719857"/>
          </a:xfrm>
        </p:spPr>
        <p:txBody>
          <a:bodyPr/>
          <a:lstStyle/>
          <a:p>
            <a:r>
              <a:rPr lang="en-US" altLang="zh-CN" dirty="0" err="1" smtClean="0"/>
              <a:t>rsync</a:t>
            </a:r>
            <a:r>
              <a:rPr lang="en-US" altLang="zh-CN" dirty="0" smtClean="0"/>
              <a:t> </a:t>
            </a:r>
            <a:r>
              <a:rPr lang="zh-CN" altLang="en-US" dirty="0" smtClean="0"/>
              <a:t>命令的常用选项</a:t>
            </a:r>
            <a:endParaRPr lang="zh-CN" altLang="en-US" dirty="0"/>
          </a:p>
        </p:txBody>
      </p:sp>
      <p:graphicFrame>
        <p:nvGraphicFramePr>
          <p:cNvPr id="7" name="内容占位符 6"/>
          <p:cNvGraphicFramePr>
            <a:graphicFrameLocks noGrp="1"/>
          </p:cNvGraphicFramePr>
          <p:nvPr>
            <p:ph idx="1"/>
          </p:nvPr>
        </p:nvGraphicFramePr>
        <p:xfrm>
          <a:off x="467544" y="1377280"/>
          <a:ext cx="8229601" cy="4572000"/>
        </p:xfrm>
        <a:graphic>
          <a:graphicData uri="http://schemas.openxmlformats.org/drawingml/2006/table">
            <a:tbl>
              <a:tblPr firstRow="1" bandRow="1">
                <a:tableStyleId>{5C22544A-7EE6-4342-B048-85BDC9FD1C3A}</a:tableStyleId>
              </a:tblPr>
              <a:tblGrid>
                <a:gridCol w="2592288"/>
                <a:gridCol w="5637313"/>
              </a:tblGrid>
              <a:tr h="370840">
                <a:tc>
                  <a:txBody>
                    <a:bodyPr/>
                    <a:lstStyle/>
                    <a:p>
                      <a:r>
                        <a:rPr lang="zh-CN" altLang="en-US" sz="2400" dirty="0" smtClean="0">
                          <a:solidFill>
                            <a:schemeClr val="tx1"/>
                          </a:solidFill>
                        </a:rPr>
                        <a:t>选项</a:t>
                      </a:r>
                      <a:endParaRPr lang="zh-CN" altLang="en-US" sz="2400" dirty="0">
                        <a:solidFill>
                          <a:schemeClr val="tx1"/>
                        </a:solidFill>
                      </a:endParaRPr>
                    </a:p>
                  </a:txBody>
                  <a:tcPr/>
                </a:tc>
                <a:tc>
                  <a:txBody>
                    <a:bodyPr/>
                    <a:lstStyle/>
                    <a:p>
                      <a:r>
                        <a:rPr lang="zh-CN" altLang="en-US" sz="2400" dirty="0" smtClean="0">
                          <a:solidFill>
                            <a:schemeClr val="tx1"/>
                          </a:solidFill>
                        </a:rPr>
                        <a:t>说明</a:t>
                      </a:r>
                      <a:endParaRPr lang="zh-CN" altLang="en-US" sz="2400" dirty="0">
                        <a:solidFill>
                          <a:schemeClr val="tx1"/>
                        </a:solidFill>
                      </a:endParaRPr>
                    </a:p>
                  </a:txBody>
                  <a:tcPr/>
                </a:tc>
              </a:tr>
              <a:tr h="370840">
                <a:tc>
                  <a:txBody>
                    <a:bodyPr/>
                    <a:lstStyle/>
                    <a:p>
                      <a:r>
                        <a:rPr lang="en-US" altLang="zh-CN" sz="2400" b="1" dirty="0" smtClean="0">
                          <a:solidFill>
                            <a:srgbClr val="FF0000"/>
                          </a:solidFill>
                        </a:rPr>
                        <a:t>-a</a:t>
                      </a:r>
                      <a:r>
                        <a:rPr lang="zh-CN" altLang="en-US" sz="2400" b="1" dirty="0" smtClean="0">
                          <a:solidFill>
                            <a:srgbClr val="FF0000"/>
                          </a:solidFill>
                        </a:rPr>
                        <a:t>，</a:t>
                      </a:r>
                      <a:r>
                        <a:rPr lang="en-US" altLang="zh-CN" sz="2400" b="1" dirty="0" smtClean="0">
                          <a:solidFill>
                            <a:srgbClr val="FF0000"/>
                          </a:solidFill>
                        </a:rPr>
                        <a:t>--archive</a:t>
                      </a:r>
                      <a:endParaRPr lang="zh-CN" altLang="en-US" sz="2400" b="1" dirty="0">
                        <a:solidFill>
                          <a:srgbClr val="FF0000"/>
                        </a:solidFill>
                      </a:endParaRPr>
                    </a:p>
                  </a:txBody>
                  <a:tcPr/>
                </a:tc>
                <a:tc>
                  <a:txBody>
                    <a:bodyPr/>
                    <a:lstStyle/>
                    <a:p>
                      <a:r>
                        <a:rPr lang="zh-CN" altLang="en-US" sz="2400" dirty="0" smtClean="0"/>
                        <a:t>归档模式，等价于 </a:t>
                      </a:r>
                      <a:r>
                        <a:rPr lang="en-US" altLang="zh-CN" sz="2400" dirty="0" smtClean="0"/>
                        <a:t>-</a:t>
                      </a:r>
                      <a:r>
                        <a:rPr lang="en-US" altLang="zh-CN" sz="2400" dirty="0" err="1" smtClean="0"/>
                        <a:t>rlptgoD</a:t>
                      </a:r>
                      <a:r>
                        <a:rPr lang="zh-CN" altLang="en-US" sz="2400" dirty="0" smtClean="0"/>
                        <a:t>（不包括</a:t>
                      </a:r>
                      <a:r>
                        <a:rPr lang="en-US" altLang="zh-CN" sz="2400" dirty="0" smtClean="0"/>
                        <a:t>-H</a:t>
                      </a:r>
                      <a:r>
                        <a:rPr lang="zh-CN" altLang="en-US" sz="2400" dirty="0" smtClean="0"/>
                        <a:t>）</a:t>
                      </a:r>
                      <a:endParaRPr lang="zh-CN" altLang="en-US" sz="2400" dirty="0"/>
                    </a:p>
                  </a:txBody>
                  <a:tcPr/>
                </a:tc>
              </a:tr>
              <a:tr h="370840">
                <a:tc>
                  <a:txBody>
                    <a:bodyPr/>
                    <a:lstStyle/>
                    <a:p>
                      <a:r>
                        <a:rPr lang="en-US" altLang="zh-CN" sz="2400" b="1" dirty="0" smtClean="0">
                          <a:solidFill>
                            <a:srgbClr val="002060"/>
                          </a:solidFill>
                        </a:rPr>
                        <a:t>-r</a:t>
                      </a:r>
                      <a:r>
                        <a:rPr lang="zh-CN" altLang="en-US" sz="2400" b="1" dirty="0" smtClean="0">
                          <a:solidFill>
                            <a:srgbClr val="002060"/>
                          </a:solidFill>
                        </a:rPr>
                        <a:t>，</a:t>
                      </a:r>
                      <a:r>
                        <a:rPr lang="en-US" altLang="zh-CN" sz="2400" b="1" dirty="0" smtClean="0">
                          <a:solidFill>
                            <a:srgbClr val="002060"/>
                          </a:solidFill>
                        </a:rPr>
                        <a:t>--recursive</a:t>
                      </a:r>
                      <a:endParaRPr lang="zh-CN" altLang="en-US" sz="2400" b="1" dirty="0">
                        <a:solidFill>
                          <a:srgbClr val="002060"/>
                        </a:solidFill>
                      </a:endParaRPr>
                    </a:p>
                  </a:txBody>
                  <a:tcPr/>
                </a:tc>
                <a:tc>
                  <a:txBody>
                    <a:bodyPr/>
                    <a:lstStyle/>
                    <a:p>
                      <a:r>
                        <a:rPr lang="zh-CN" altLang="en-US" sz="2400" dirty="0" smtClean="0"/>
                        <a:t>对子目录以递归模式处理</a:t>
                      </a:r>
                      <a:endParaRPr lang="zh-CN" altLang="en-US" sz="2400" dirty="0"/>
                    </a:p>
                  </a:txBody>
                  <a:tcPr/>
                </a:tc>
              </a:tr>
              <a:tr h="370840">
                <a:tc>
                  <a:txBody>
                    <a:bodyPr/>
                    <a:lstStyle/>
                    <a:p>
                      <a:r>
                        <a:rPr lang="en-US" altLang="zh-CN" sz="2400" b="1" dirty="0" smtClean="0">
                          <a:solidFill>
                            <a:srgbClr val="002060"/>
                          </a:solidFill>
                        </a:rPr>
                        <a:t>-l</a:t>
                      </a:r>
                      <a:r>
                        <a:rPr lang="zh-CN" altLang="en-US" sz="2400" b="1" dirty="0" smtClean="0">
                          <a:solidFill>
                            <a:srgbClr val="002060"/>
                          </a:solidFill>
                        </a:rPr>
                        <a:t>，</a:t>
                      </a:r>
                      <a:r>
                        <a:rPr lang="en-US" altLang="zh-CN" sz="2400" b="1" dirty="0" smtClean="0">
                          <a:solidFill>
                            <a:srgbClr val="002060"/>
                          </a:solidFill>
                        </a:rPr>
                        <a:t>--links</a:t>
                      </a:r>
                      <a:endParaRPr lang="zh-CN" altLang="en-US" sz="2400" b="1" dirty="0">
                        <a:solidFill>
                          <a:srgbClr val="002060"/>
                        </a:solidFill>
                      </a:endParaRPr>
                    </a:p>
                  </a:txBody>
                  <a:tcPr/>
                </a:tc>
                <a:tc>
                  <a:txBody>
                    <a:bodyPr/>
                    <a:lstStyle/>
                    <a:p>
                      <a:r>
                        <a:rPr lang="zh-CN" altLang="en-US" sz="2400" dirty="0" smtClean="0"/>
                        <a:t>保持符号链接文件</a:t>
                      </a:r>
                      <a:endParaRPr lang="zh-CN" altLang="en-US" sz="2400" dirty="0"/>
                    </a:p>
                  </a:txBody>
                  <a:tcPr/>
                </a:tc>
              </a:tr>
              <a:tr h="370840">
                <a:tc>
                  <a:txBody>
                    <a:bodyPr/>
                    <a:lstStyle/>
                    <a:p>
                      <a:r>
                        <a:rPr lang="en-US" altLang="zh-CN" sz="2400" b="1" dirty="0" smtClean="0">
                          <a:solidFill>
                            <a:srgbClr val="002060"/>
                          </a:solidFill>
                        </a:rPr>
                        <a:t>-H</a:t>
                      </a:r>
                      <a:r>
                        <a:rPr lang="zh-CN" altLang="en-US" sz="2400" b="1" dirty="0" smtClean="0">
                          <a:solidFill>
                            <a:srgbClr val="002060"/>
                          </a:solidFill>
                        </a:rPr>
                        <a:t>，</a:t>
                      </a:r>
                      <a:r>
                        <a:rPr lang="en-US" altLang="zh-CN" sz="2400" b="1" dirty="0" smtClean="0">
                          <a:solidFill>
                            <a:srgbClr val="002060"/>
                          </a:solidFill>
                        </a:rPr>
                        <a:t>--hard-links</a:t>
                      </a:r>
                      <a:endParaRPr lang="zh-CN" altLang="en-US" sz="2400" b="1" dirty="0">
                        <a:solidFill>
                          <a:srgbClr val="002060"/>
                        </a:solidFill>
                      </a:endParaRPr>
                    </a:p>
                  </a:txBody>
                  <a:tcPr/>
                </a:tc>
                <a:tc>
                  <a:txBody>
                    <a:bodyPr/>
                    <a:lstStyle/>
                    <a:p>
                      <a:r>
                        <a:rPr lang="zh-CN" altLang="en-US" sz="2400" dirty="0" smtClean="0"/>
                        <a:t>保持硬链接文件</a:t>
                      </a:r>
                      <a:endParaRPr lang="zh-CN" altLang="en-US" sz="2400" dirty="0"/>
                    </a:p>
                  </a:txBody>
                  <a:tcPr/>
                </a:tc>
              </a:tr>
              <a:tr h="370840">
                <a:tc>
                  <a:txBody>
                    <a:bodyPr/>
                    <a:lstStyle/>
                    <a:p>
                      <a:r>
                        <a:rPr lang="en-US" altLang="zh-CN" sz="2400" b="1" dirty="0" smtClean="0">
                          <a:solidFill>
                            <a:srgbClr val="002060"/>
                          </a:solidFill>
                        </a:rPr>
                        <a:t>-p</a:t>
                      </a:r>
                      <a:r>
                        <a:rPr lang="zh-CN" altLang="en-US" sz="2400" b="1" dirty="0" smtClean="0">
                          <a:solidFill>
                            <a:srgbClr val="002060"/>
                          </a:solidFill>
                        </a:rPr>
                        <a:t>，</a:t>
                      </a:r>
                      <a:r>
                        <a:rPr lang="en-US" altLang="zh-CN" sz="2400" b="1" dirty="0" smtClean="0">
                          <a:solidFill>
                            <a:srgbClr val="002060"/>
                          </a:solidFill>
                        </a:rPr>
                        <a:t>--perms</a:t>
                      </a:r>
                      <a:endParaRPr lang="zh-CN" altLang="en-US" sz="2400" b="1" dirty="0">
                        <a:solidFill>
                          <a:srgbClr val="002060"/>
                        </a:solidFill>
                      </a:endParaRPr>
                    </a:p>
                  </a:txBody>
                  <a:tcPr/>
                </a:tc>
                <a:tc>
                  <a:txBody>
                    <a:bodyPr/>
                    <a:lstStyle/>
                    <a:p>
                      <a:r>
                        <a:rPr lang="zh-CN" altLang="en-US" sz="2400" dirty="0" smtClean="0"/>
                        <a:t>保持文件权限</a:t>
                      </a:r>
                      <a:endParaRPr lang="zh-CN" altLang="en-US" sz="2400" dirty="0"/>
                    </a:p>
                  </a:txBody>
                  <a:tcPr/>
                </a:tc>
              </a:tr>
              <a:tr h="370840">
                <a:tc>
                  <a:txBody>
                    <a:bodyPr/>
                    <a:lstStyle/>
                    <a:p>
                      <a:r>
                        <a:rPr lang="en-US" altLang="zh-CN" sz="2400" b="1" dirty="0" smtClean="0">
                          <a:solidFill>
                            <a:srgbClr val="002060"/>
                          </a:solidFill>
                        </a:rPr>
                        <a:t>-t</a:t>
                      </a:r>
                      <a:r>
                        <a:rPr lang="zh-CN" altLang="en-US" sz="2400" b="1" dirty="0" smtClean="0">
                          <a:solidFill>
                            <a:srgbClr val="002060"/>
                          </a:solidFill>
                        </a:rPr>
                        <a:t>，</a:t>
                      </a:r>
                      <a:r>
                        <a:rPr lang="en-US" altLang="zh-CN" sz="2400" b="1" dirty="0" smtClean="0">
                          <a:solidFill>
                            <a:srgbClr val="002060"/>
                          </a:solidFill>
                        </a:rPr>
                        <a:t>--times</a:t>
                      </a:r>
                      <a:endParaRPr lang="zh-CN" altLang="en-US" sz="2400" b="1" dirty="0">
                        <a:solidFill>
                          <a:srgbClr val="002060"/>
                        </a:solidFill>
                      </a:endParaRPr>
                    </a:p>
                  </a:txBody>
                  <a:tcPr/>
                </a:tc>
                <a:tc>
                  <a:txBody>
                    <a:bodyPr/>
                    <a:lstStyle/>
                    <a:p>
                      <a:r>
                        <a:rPr lang="zh-CN" altLang="en-US" sz="2400" dirty="0" smtClean="0"/>
                        <a:t>保持文件时间信息</a:t>
                      </a:r>
                      <a:endParaRPr lang="zh-CN" altLang="en-US" sz="2400" dirty="0"/>
                    </a:p>
                  </a:txBody>
                  <a:tcPr/>
                </a:tc>
              </a:tr>
              <a:tr h="123613">
                <a:tc>
                  <a:txBody>
                    <a:bodyPr/>
                    <a:lstStyle/>
                    <a:p>
                      <a:r>
                        <a:rPr lang="en-US" altLang="zh-CN" sz="2400" b="1" dirty="0" smtClean="0">
                          <a:solidFill>
                            <a:srgbClr val="002060"/>
                          </a:solidFill>
                        </a:rPr>
                        <a:t>-g</a:t>
                      </a:r>
                      <a:r>
                        <a:rPr lang="zh-CN" altLang="en-US" sz="2400" b="1" dirty="0" smtClean="0">
                          <a:solidFill>
                            <a:srgbClr val="002060"/>
                          </a:solidFill>
                        </a:rPr>
                        <a:t>，</a:t>
                      </a:r>
                      <a:r>
                        <a:rPr lang="en-US" altLang="zh-CN" sz="2400" b="1" dirty="0" smtClean="0">
                          <a:solidFill>
                            <a:srgbClr val="002060"/>
                          </a:solidFill>
                        </a:rPr>
                        <a:t>--group</a:t>
                      </a:r>
                      <a:endParaRPr lang="zh-CN" altLang="en-US" sz="2400" b="1" dirty="0">
                        <a:solidFill>
                          <a:srgbClr val="002060"/>
                        </a:solidFill>
                      </a:endParaRPr>
                    </a:p>
                  </a:txBody>
                  <a:tcPr/>
                </a:tc>
                <a:tc>
                  <a:txBody>
                    <a:bodyPr/>
                    <a:lstStyle/>
                    <a:p>
                      <a:r>
                        <a:rPr lang="zh-CN" altLang="en-US" sz="2400" dirty="0" smtClean="0"/>
                        <a:t>保持文件属组信息</a:t>
                      </a:r>
                      <a:endParaRPr lang="zh-CN" altLang="en-US" sz="2400" dirty="0"/>
                    </a:p>
                  </a:txBody>
                  <a:tcPr/>
                </a:tc>
              </a:tr>
              <a:tr h="242147">
                <a:tc>
                  <a:txBody>
                    <a:bodyPr/>
                    <a:lstStyle/>
                    <a:p>
                      <a:r>
                        <a:rPr lang="en-US" altLang="zh-CN" sz="2400" b="1" dirty="0" smtClean="0">
                          <a:solidFill>
                            <a:srgbClr val="002060"/>
                          </a:solidFill>
                        </a:rPr>
                        <a:t>-o</a:t>
                      </a:r>
                      <a:r>
                        <a:rPr lang="zh-CN" altLang="en-US" sz="2400" b="1" dirty="0" smtClean="0">
                          <a:solidFill>
                            <a:srgbClr val="002060"/>
                          </a:solidFill>
                        </a:rPr>
                        <a:t>，</a:t>
                      </a:r>
                      <a:r>
                        <a:rPr lang="en-US" altLang="zh-CN" sz="2400" b="1" dirty="0" smtClean="0">
                          <a:solidFill>
                            <a:srgbClr val="002060"/>
                          </a:solidFill>
                        </a:rPr>
                        <a:t>--owner</a:t>
                      </a:r>
                      <a:endParaRPr lang="zh-CN" altLang="en-US" sz="2400" b="1" dirty="0">
                        <a:solidFill>
                          <a:srgbClr val="002060"/>
                        </a:solidFill>
                      </a:endParaRPr>
                    </a:p>
                  </a:txBody>
                  <a:tcPr/>
                </a:tc>
                <a:tc>
                  <a:txBody>
                    <a:bodyPr/>
                    <a:lstStyle/>
                    <a:p>
                      <a:r>
                        <a:rPr lang="zh-CN" altLang="en-US" sz="2400" dirty="0" smtClean="0"/>
                        <a:t>保持文件属主信息（仅 </a:t>
                      </a:r>
                      <a:r>
                        <a:rPr lang="en-US" altLang="zh-CN" sz="2400" dirty="0" smtClean="0"/>
                        <a:t>root </a:t>
                      </a:r>
                      <a:r>
                        <a:rPr lang="zh-CN" altLang="en-US" sz="2400" dirty="0" smtClean="0"/>
                        <a:t>可用）</a:t>
                      </a:r>
                      <a:endParaRPr lang="zh-CN" altLang="en-US" sz="2400" dirty="0"/>
                    </a:p>
                  </a:txBody>
                  <a:tcPr/>
                </a:tc>
              </a:tr>
              <a:tr h="123613">
                <a:tc>
                  <a:txBody>
                    <a:bodyPr/>
                    <a:lstStyle/>
                    <a:p>
                      <a:r>
                        <a:rPr lang="en-US" altLang="zh-CN" sz="2400" b="1" dirty="0" smtClean="0">
                          <a:solidFill>
                            <a:srgbClr val="002060"/>
                          </a:solidFill>
                        </a:rPr>
                        <a:t>-D</a:t>
                      </a:r>
                      <a:endParaRPr lang="zh-CN" altLang="en-US" sz="2400" b="1" dirty="0">
                        <a:solidFill>
                          <a:srgbClr val="002060"/>
                        </a:solidFill>
                      </a:endParaRPr>
                    </a:p>
                  </a:txBody>
                  <a:tcPr/>
                </a:tc>
                <a:tc>
                  <a:txBody>
                    <a:bodyPr/>
                    <a:lstStyle/>
                    <a:p>
                      <a:r>
                        <a:rPr lang="zh-CN" altLang="en-US" sz="2400" dirty="0" smtClean="0"/>
                        <a:t>保持设备文件和特殊文件（仅 </a:t>
                      </a:r>
                      <a:r>
                        <a:rPr lang="en-US" altLang="zh-CN" sz="2400" dirty="0" smtClean="0"/>
                        <a:t>root </a:t>
                      </a:r>
                      <a:r>
                        <a:rPr lang="zh-CN" altLang="en-US" sz="2400" dirty="0" smtClean="0"/>
                        <a:t>可用）</a:t>
                      </a:r>
                      <a:endParaRPr lang="zh-CN" altLang="en-US" sz="2400" dirty="0"/>
                    </a:p>
                  </a:txBody>
                  <a:tcPr/>
                </a:tc>
              </a:tr>
            </a:tbl>
          </a:graphicData>
        </a:graphic>
      </p:graphicFrame>
      <p:sp>
        <p:nvSpPr>
          <p:cNvPr id="8" name="灯片编号占位符 7"/>
          <p:cNvSpPr>
            <a:spLocks noGrp="1"/>
          </p:cNvSpPr>
          <p:nvPr>
            <p:ph type="sldNum" sz="quarter" idx="12"/>
          </p:nvPr>
        </p:nvSpPr>
        <p:spPr/>
        <p:txBody>
          <a:bodyPr/>
          <a:lstStyle/>
          <a:p>
            <a:fld id="{3FA14863-5DA9-41EF-A33C-E1DD4B3326ED}" type="slidenum">
              <a:rPr lang="en-US" altLang="zh-CN" smtClean="0"/>
              <a:pPr/>
              <a:t>85</a:t>
            </a:fld>
            <a:endParaRPr lang="en-US" altLang="zh-CN"/>
          </a:p>
        </p:txBody>
      </p:sp>
      <p:sp>
        <p:nvSpPr>
          <p:cNvPr id="5" name="日期占位符 3"/>
          <p:cNvSpPr>
            <a:spLocks noGrp="1"/>
          </p:cNvSpPr>
          <p:nvPr>
            <p:ph type="dt" sz="half" idx="10"/>
          </p:nvPr>
        </p:nvSpPr>
        <p:spPr>
          <a:xfrm>
            <a:off x="457200" y="6243638"/>
            <a:ext cx="2133600" cy="457200"/>
          </a:xfrm>
        </p:spPr>
        <p:txBody>
          <a:bodyPr/>
          <a:lstStyle/>
          <a:p>
            <a:fld id="{0D3B9178-496E-49B4-BBFB-87BA11AA6CC7}" type="datetime2">
              <a:rPr lang="zh-CN" altLang="en-US" smtClean="0"/>
              <a:pPr/>
              <a:t>2016年7月14日</a:t>
            </a:fld>
            <a:endParaRPr lang="en-US" altLang="zh-CN" dirty="0"/>
          </a:p>
        </p:txBody>
      </p:sp>
      <p:sp>
        <p:nvSpPr>
          <p:cNvPr id="6" name="页脚占位符 4"/>
          <p:cNvSpPr>
            <a:spLocks noGrp="1"/>
          </p:cNvSpPr>
          <p:nvPr>
            <p:ph type="ftr" sz="quarter" idx="11"/>
          </p:nvPr>
        </p:nvSpPr>
        <p:spPr>
          <a:xfrm>
            <a:off x="2195736" y="6237312"/>
            <a:ext cx="5400600" cy="457200"/>
          </a:xfrm>
        </p:spPr>
        <p:txBody>
          <a:bodyPr/>
          <a:lstStyle/>
          <a:p>
            <a:r>
              <a:rPr lang="zh-CN" altLang="en-US" dirty="0" smtClean="0"/>
              <a:t>梁如军（</a:t>
            </a:r>
            <a:r>
              <a:rPr lang="en-US" altLang="zh-CN" dirty="0" smtClean="0"/>
              <a:t>linuxbooks@126.com</a:t>
            </a:r>
            <a:r>
              <a:rPr lang="zh-CN" altLang="en-US" dirty="0" smtClean="0"/>
              <a:t>）</a:t>
            </a:r>
            <a:endParaRPr lang="en-US" altLang="zh-CN" dirty="0" smtClean="0"/>
          </a:p>
          <a:p>
            <a:r>
              <a:rPr lang="en-US" altLang="zh-CN" dirty="0" smtClean="0"/>
              <a:t>Creative Commons License</a:t>
            </a:r>
            <a:r>
              <a:rPr lang="zh-CN" altLang="en-US" dirty="0" smtClean="0"/>
              <a:t>（</a:t>
            </a:r>
            <a:r>
              <a:rPr lang="en-US" altLang="zh-CN" dirty="0" smtClean="0"/>
              <a:t>BY-NC-SA</a:t>
            </a:r>
            <a:r>
              <a:rPr lang="zh-CN" altLang="en-US" dirty="0" smtClean="0"/>
              <a:t>）</a:t>
            </a:r>
            <a:endParaRPr lang="en-US" altLang="zh-CN" dirty="0"/>
          </a:p>
        </p:txBody>
      </p:sp>
    </p:spTree>
    <p:extLst>
      <p:ext uri="{BB962C8B-B14F-4D97-AF65-F5344CB8AC3E}">
        <p14:creationId xmlns:p14="http://schemas.microsoft.com/office/powerpoint/2010/main" xmlns="" val="1280660286"/>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288" y="260648"/>
            <a:ext cx="8229600" cy="863873"/>
          </a:xfrm>
        </p:spPr>
        <p:txBody>
          <a:bodyPr/>
          <a:lstStyle/>
          <a:p>
            <a:r>
              <a:rPr lang="en-US" altLang="zh-CN" dirty="0" err="1" smtClean="0"/>
              <a:t>rsync</a:t>
            </a:r>
            <a:r>
              <a:rPr lang="en-US" altLang="zh-CN" dirty="0" smtClean="0"/>
              <a:t> </a:t>
            </a:r>
            <a:r>
              <a:rPr lang="zh-CN" altLang="en-US" dirty="0" smtClean="0"/>
              <a:t>命令的常用选项续</a:t>
            </a:r>
            <a:endParaRPr lang="zh-CN" altLang="en-US" dirty="0"/>
          </a:p>
        </p:txBody>
      </p:sp>
      <p:graphicFrame>
        <p:nvGraphicFramePr>
          <p:cNvPr id="7" name="内容占位符 6"/>
          <p:cNvGraphicFramePr>
            <a:graphicFrameLocks noGrp="1"/>
          </p:cNvGraphicFramePr>
          <p:nvPr>
            <p:ph idx="1"/>
          </p:nvPr>
        </p:nvGraphicFramePr>
        <p:xfrm>
          <a:off x="457200" y="1571208"/>
          <a:ext cx="8229601" cy="4450080"/>
        </p:xfrm>
        <a:graphic>
          <a:graphicData uri="http://schemas.openxmlformats.org/drawingml/2006/table">
            <a:tbl>
              <a:tblPr firstRow="1" bandRow="1">
                <a:tableStyleId>{5C22544A-7EE6-4342-B048-85BDC9FD1C3A}</a:tableStyleId>
              </a:tblPr>
              <a:tblGrid>
                <a:gridCol w="2530624"/>
                <a:gridCol w="5698977"/>
              </a:tblGrid>
              <a:tr h="370840">
                <a:tc>
                  <a:txBody>
                    <a:bodyPr/>
                    <a:lstStyle/>
                    <a:p>
                      <a:r>
                        <a:rPr lang="zh-CN" altLang="en-US" dirty="0" smtClean="0">
                          <a:solidFill>
                            <a:schemeClr val="tx1"/>
                          </a:solidFill>
                        </a:rPr>
                        <a:t>选项</a:t>
                      </a:r>
                      <a:endParaRPr lang="zh-CN" altLang="en-US" dirty="0">
                        <a:solidFill>
                          <a:schemeClr val="tx1"/>
                        </a:solidFill>
                      </a:endParaRPr>
                    </a:p>
                  </a:txBody>
                  <a:tcPr/>
                </a:tc>
                <a:tc>
                  <a:txBody>
                    <a:bodyPr/>
                    <a:lstStyle/>
                    <a:p>
                      <a:r>
                        <a:rPr lang="zh-CN" altLang="en-US" dirty="0" smtClean="0">
                          <a:solidFill>
                            <a:schemeClr val="tx1"/>
                          </a:solidFill>
                        </a:rPr>
                        <a:t>说明</a:t>
                      </a:r>
                      <a:endParaRPr lang="zh-CN" altLang="en-US" dirty="0">
                        <a:solidFill>
                          <a:schemeClr val="tx1"/>
                        </a:solidFill>
                      </a:endParaRPr>
                    </a:p>
                  </a:txBody>
                  <a:tcPr/>
                </a:tc>
              </a:tr>
              <a:tr h="370840">
                <a:tc>
                  <a:txBody>
                    <a:bodyPr/>
                    <a:lstStyle/>
                    <a:p>
                      <a:r>
                        <a:rPr lang="en-US" altLang="zh-CN" b="1" dirty="0" smtClean="0">
                          <a:solidFill>
                            <a:srgbClr val="002060"/>
                          </a:solidFill>
                        </a:rPr>
                        <a:t>-e</a:t>
                      </a:r>
                      <a:r>
                        <a:rPr lang="zh-CN" altLang="en-US" b="1" dirty="0" smtClean="0">
                          <a:solidFill>
                            <a:srgbClr val="002060"/>
                          </a:solidFill>
                        </a:rPr>
                        <a:t>，</a:t>
                      </a:r>
                      <a:r>
                        <a:rPr lang="en-US" altLang="zh-CN" b="1" dirty="0" smtClean="0">
                          <a:solidFill>
                            <a:srgbClr val="002060"/>
                          </a:solidFill>
                        </a:rPr>
                        <a:t>--</a:t>
                      </a:r>
                      <a:r>
                        <a:rPr lang="en-US" altLang="zh-CN" b="1" dirty="0" err="1" smtClean="0">
                          <a:solidFill>
                            <a:srgbClr val="002060"/>
                          </a:solidFill>
                        </a:rPr>
                        <a:t>rsh</a:t>
                      </a:r>
                      <a:r>
                        <a:rPr lang="en-US" altLang="zh-CN" b="1" dirty="0" smtClean="0">
                          <a:solidFill>
                            <a:srgbClr val="002060"/>
                          </a:solidFill>
                        </a:rPr>
                        <a:t>=COMMAND</a:t>
                      </a:r>
                      <a:endParaRPr lang="zh-CN" altLang="en-US" b="1" dirty="0">
                        <a:solidFill>
                          <a:srgbClr val="002060"/>
                        </a:solidFill>
                      </a:endParaRPr>
                    </a:p>
                  </a:txBody>
                  <a:tcPr/>
                </a:tc>
                <a:tc>
                  <a:txBody>
                    <a:bodyPr/>
                    <a:lstStyle/>
                    <a:p>
                      <a:r>
                        <a:rPr lang="zh-CN" altLang="en-US" dirty="0" smtClean="0"/>
                        <a:t>指定远程</a:t>
                      </a:r>
                      <a:r>
                        <a:rPr lang="en-US" altLang="zh-CN" dirty="0" smtClean="0"/>
                        <a:t>Shell</a:t>
                      </a:r>
                      <a:r>
                        <a:rPr lang="zh-CN" altLang="en-US" dirty="0" smtClean="0"/>
                        <a:t>程序，</a:t>
                      </a:r>
                      <a:r>
                        <a:rPr lang="en-US" altLang="zh-CN" dirty="0" smtClean="0"/>
                        <a:t>RHEL/</a:t>
                      </a:r>
                      <a:r>
                        <a:rPr lang="en-US" altLang="zh-CN" dirty="0" err="1" smtClean="0"/>
                        <a:t>CentOS</a:t>
                      </a:r>
                      <a:r>
                        <a:rPr lang="zh-CN" altLang="en-US" dirty="0" smtClean="0"/>
                        <a:t>默认为</a:t>
                      </a:r>
                      <a:r>
                        <a:rPr lang="en-US" altLang="zh-CN" dirty="0" err="1" smtClean="0"/>
                        <a:t>ssh</a:t>
                      </a:r>
                      <a:endParaRPr lang="zh-CN" altLang="en-US" dirty="0"/>
                    </a:p>
                  </a:txBody>
                  <a:tcPr/>
                </a:tc>
              </a:tr>
              <a:tr h="370840">
                <a:tc>
                  <a:txBody>
                    <a:bodyPr/>
                    <a:lstStyle/>
                    <a:p>
                      <a:r>
                        <a:rPr lang="en-US" altLang="zh-CN" b="1" dirty="0" smtClean="0">
                          <a:solidFill>
                            <a:srgbClr val="FF0000"/>
                          </a:solidFill>
                        </a:rPr>
                        <a:t>-z</a:t>
                      </a:r>
                      <a:r>
                        <a:rPr lang="zh-CN" altLang="en-US" b="1" dirty="0" smtClean="0">
                          <a:solidFill>
                            <a:srgbClr val="FF0000"/>
                          </a:solidFill>
                        </a:rPr>
                        <a:t>，</a:t>
                      </a:r>
                      <a:r>
                        <a:rPr lang="en-US" altLang="zh-CN" b="1" dirty="0" smtClean="0">
                          <a:solidFill>
                            <a:srgbClr val="FF0000"/>
                          </a:solidFill>
                        </a:rPr>
                        <a:t>--compress</a:t>
                      </a:r>
                      <a:endParaRPr lang="zh-CN" altLang="en-US" b="1" dirty="0">
                        <a:solidFill>
                          <a:srgbClr val="FF0000"/>
                        </a:solidFill>
                      </a:endParaRPr>
                    </a:p>
                  </a:txBody>
                  <a:tcPr/>
                </a:tc>
                <a:tc>
                  <a:txBody>
                    <a:bodyPr/>
                    <a:lstStyle/>
                    <a:p>
                      <a:r>
                        <a:rPr lang="zh-CN" altLang="en-US" dirty="0" smtClean="0"/>
                        <a:t>在传输文件时进行压缩处理</a:t>
                      </a:r>
                      <a:endParaRPr lang="zh-CN" altLang="en-US" dirty="0"/>
                    </a:p>
                  </a:txBody>
                  <a:tcPr/>
                </a:tc>
              </a:tr>
              <a:tr h="370840">
                <a:tc>
                  <a:txBody>
                    <a:bodyPr/>
                    <a:lstStyle/>
                    <a:p>
                      <a:r>
                        <a:rPr lang="en-US" altLang="zh-CN" b="1" dirty="0" smtClean="0">
                          <a:solidFill>
                            <a:srgbClr val="FF0000"/>
                          </a:solidFill>
                        </a:rPr>
                        <a:t>--delete</a:t>
                      </a:r>
                      <a:endParaRPr lang="zh-CN" altLang="en-US" b="1" dirty="0">
                        <a:solidFill>
                          <a:srgbClr val="FF0000"/>
                        </a:solidFill>
                      </a:endParaRPr>
                    </a:p>
                  </a:txBody>
                  <a:tcPr/>
                </a:tc>
                <a:tc>
                  <a:txBody>
                    <a:bodyPr/>
                    <a:lstStyle/>
                    <a:p>
                      <a:r>
                        <a:rPr lang="zh-CN" altLang="en-US" dirty="0" smtClean="0"/>
                        <a:t>删除那些接收端还保留而发送端已经不存在的文件</a:t>
                      </a:r>
                      <a:endParaRPr lang="zh-CN" altLang="en-US" dirty="0"/>
                    </a:p>
                  </a:txBody>
                  <a:tcPr/>
                </a:tc>
              </a:tr>
              <a:tr h="370840">
                <a:tc>
                  <a:txBody>
                    <a:bodyPr/>
                    <a:lstStyle/>
                    <a:p>
                      <a:r>
                        <a:rPr lang="en-US" altLang="zh-CN" b="1" dirty="0" smtClean="0">
                          <a:solidFill>
                            <a:srgbClr val="FF0000"/>
                          </a:solidFill>
                        </a:rPr>
                        <a:t>--delete-after</a:t>
                      </a:r>
                      <a:endParaRPr lang="zh-CN" altLang="en-US" b="1" dirty="0">
                        <a:solidFill>
                          <a:srgbClr val="FF0000"/>
                        </a:solidFill>
                      </a:endParaRPr>
                    </a:p>
                  </a:txBody>
                  <a:tcPr/>
                </a:tc>
                <a:tc>
                  <a:txBody>
                    <a:bodyPr/>
                    <a:lstStyle/>
                    <a:p>
                      <a:r>
                        <a:rPr lang="zh-CN" altLang="en-US" dirty="0" smtClean="0"/>
                        <a:t>接收者在传输之后才进行删除操作</a:t>
                      </a:r>
                      <a:endParaRPr lang="zh-CN" altLang="en-US" dirty="0"/>
                    </a:p>
                  </a:txBody>
                  <a:tcPr/>
                </a:tc>
              </a:tr>
              <a:tr h="370840">
                <a:tc>
                  <a:txBody>
                    <a:bodyPr/>
                    <a:lstStyle/>
                    <a:p>
                      <a:r>
                        <a:rPr lang="en-US" altLang="zh-CN" b="1" dirty="0" smtClean="0">
                          <a:solidFill>
                            <a:srgbClr val="FF0000"/>
                          </a:solidFill>
                        </a:rPr>
                        <a:t>--exclude=</a:t>
                      </a:r>
                      <a:r>
                        <a:rPr lang="en-US" altLang="zh-CN" b="1" i="1" dirty="0" smtClean="0">
                          <a:solidFill>
                            <a:srgbClr val="FF0000"/>
                          </a:solidFill>
                        </a:rPr>
                        <a:t>PATTERN</a:t>
                      </a:r>
                      <a:endParaRPr lang="zh-CN" altLang="en-US" b="1" i="1" dirty="0">
                        <a:solidFill>
                          <a:srgbClr val="FF0000"/>
                        </a:solidFill>
                      </a:endParaRPr>
                    </a:p>
                  </a:txBody>
                  <a:tcPr/>
                </a:tc>
                <a:tc>
                  <a:txBody>
                    <a:bodyPr/>
                    <a:lstStyle/>
                    <a:p>
                      <a:r>
                        <a:rPr lang="zh-CN" altLang="en-US" dirty="0" smtClean="0"/>
                        <a:t>指定排除不需要传输的文件匹配模式</a:t>
                      </a:r>
                      <a:endParaRPr lang="zh-CN" altLang="en-US" dirty="0"/>
                    </a:p>
                  </a:txBody>
                  <a:tcPr/>
                </a:tc>
              </a:tr>
              <a:tr h="370840">
                <a:tc>
                  <a:txBody>
                    <a:bodyPr/>
                    <a:lstStyle/>
                    <a:p>
                      <a:r>
                        <a:rPr lang="en-US" altLang="zh-CN" b="1" dirty="0" smtClean="0">
                          <a:solidFill>
                            <a:srgbClr val="FF0000"/>
                          </a:solidFill>
                        </a:rPr>
                        <a:t>--include=</a:t>
                      </a:r>
                      <a:r>
                        <a:rPr lang="en-US" altLang="zh-CN" b="1" i="1" dirty="0" smtClean="0">
                          <a:solidFill>
                            <a:srgbClr val="FF0000"/>
                          </a:solidFill>
                        </a:rPr>
                        <a:t>PATTERN</a:t>
                      </a:r>
                      <a:endParaRPr lang="zh-CN" altLang="en-US" b="1" i="1" dirty="0">
                        <a:solidFill>
                          <a:srgbClr val="FF0000"/>
                        </a:solidFill>
                      </a:endParaRPr>
                    </a:p>
                  </a:txBody>
                  <a:tcPr/>
                </a:tc>
                <a:tc>
                  <a:txBody>
                    <a:bodyPr/>
                    <a:lstStyle/>
                    <a:p>
                      <a:r>
                        <a:rPr lang="zh-CN" altLang="en-US" dirty="0" smtClean="0"/>
                        <a:t>指定需要传输的文件匹配模式</a:t>
                      </a:r>
                      <a:endParaRPr lang="zh-CN" altLang="en-US" dirty="0"/>
                    </a:p>
                  </a:txBody>
                  <a:tcPr/>
                </a:tc>
              </a:tr>
              <a:tr h="370840">
                <a:tc>
                  <a:txBody>
                    <a:bodyPr/>
                    <a:lstStyle/>
                    <a:p>
                      <a:r>
                        <a:rPr lang="en-US" altLang="zh-CN" b="1" dirty="0" smtClean="0">
                          <a:solidFill>
                            <a:srgbClr val="FF0000"/>
                          </a:solidFill>
                        </a:rPr>
                        <a:t>-P</a:t>
                      </a:r>
                      <a:endParaRPr lang="zh-CN" altLang="en-US" b="1" dirty="0">
                        <a:solidFill>
                          <a:srgbClr val="FF0000"/>
                        </a:solidFill>
                      </a:endParaRPr>
                    </a:p>
                  </a:txBody>
                  <a:tcPr/>
                </a:tc>
                <a:tc>
                  <a:txBody>
                    <a:bodyPr/>
                    <a:lstStyle/>
                    <a:p>
                      <a:r>
                        <a:rPr lang="zh-CN" altLang="en-US" dirty="0" smtClean="0"/>
                        <a:t>等价于</a:t>
                      </a:r>
                      <a:r>
                        <a:rPr lang="en-US" altLang="zh-CN" dirty="0" smtClean="0"/>
                        <a:t>--partial --progress</a:t>
                      </a:r>
                      <a:endParaRPr lang="zh-CN" altLang="en-US" dirty="0"/>
                    </a:p>
                  </a:txBody>
                  <a:tcPr/>
                </a:tc>
              </a:tr>
              <a:tr h="370840">
                <a:tc>
                  <a:txBody>
                    <a:bodyPr/>
                    <a:lstStyle/>
                    <a:p>
                      <a:r>
                        <a:rPr lang="en-US" altLang="zh-CN" b="1" dirty="0" smtClean="0">
                          <a:solidFill>
                            <a:srgbClr val="002060"/>
                          </a:solidFill>
                        </a:rPr>
                        <a:t>--partial</a:t>
                      </a:r>
                      <a:endParaRPr lang="zh-CN" altLang="en-US" b="1" dirty="0">
                        <a:solidFill>
                          <a:srgbClr val="002060"/>
                        </a:solidFill>
                      </a:endParaRPr>
                    </a:p>
                  </a:txBody>
                  <a:tcPr/>
                </a:tc>
                <a:tc>
                  <a:txBody>
                    <a:bodyPr/>
                    <a:lstStyle/>
                    <a:p>
                      <a:r>
                        <a:rPr lang="zh-CN" altLang="en-US" dirty="0" smtClean="0"/>
                        <a:t>保留因故没有完全传输的文件，以加快随后的再次传输</a:t>
                      </a:r>
                      <a:endParaRPr lang="zh-CN" altLang="en-US" dirty="0"/>
                    </a:p>
                  </a:txBody>
                  <a:tcPr/>
                </a:tc>
              </a:tr>
              <a:tr h="370840">
                <a:tc>
                  <a:txBody>
                    <a:bodyPr/>
                    <a:lstStyle/>
                    <a:p>
                      <a:r>
                        <a:rPr lang="en-US" altLang="zh-CN" b="1" dirty="0" smtClean="0">
                          <a:solidFill>
                            <a:srgbClr val="002060"/>
                          </a:solidFill>
                        </a:rPr>
                        <a:t>--progress</a:t>
                      </a:r>
                      <a:endParaRPr lang="zh-CN" altLang="en-US" b="1" dirty="0">
                        <a:solidFill>
                          <a:srgbClr val="002060"/>
                        </a:solidFill>
                      </a:endParaRPr>
                    </a:p>
                  </a:txBody>
                  <a:tcPr/>
                </a:tc>
                <a:tc>
                  <a:txBody>
                    <a:bodyPr/>
                    <a:lstStyle/>
                    <a:p>
                      <a:r>
                        <a:rPr lang="zh-CN" altLang="en-US" dirty="0" smtClean="0"/>
                        <a:t>在传输时显示传输过程</a:t>
                      </a:r>
                      <a:endParaRPr lang="zh-CN" altLang="en-US" dirty="0"/>
                    </a:p>
                  </a:txBody>
                  <a:tcPr/>
                </a:tc>
              </a:tr>
              <a:tr h="370840">
                <a:tc>
                  <a:txBody>
                    <a:bodyPr/>
                    <a:lstStyle/>
                    <a:p>
                      <a:r>
                        <a:rPr lang="en-US" altLang="zh-CN" b="1" dirty="0" smtClean="0">
                          <a:solidFill>
                            <a:srgbClr val="002060"/>
                          </a:solidFill>
                        </a:rPr>
                        <a:t>-v</a:t>
                      </a:r>
                      <a:r>
                        <a:rPr lang="zh-CN" altLang="en-US" b="1" dirty="0" smtClean="0">
                          <a:solidFill>
                            <a:srgbClr val="002060"/>
                          </a:solidFill>
                        </a:rPr>
                        <a:t>，</a:t>
                      </a:r>
                      <a:r>
                        <a:rPr lang="en-US" altLang="zh-CN" b="1" dirty="0" smtClean="0">
                          <a:solidFill>
                            <a:srgbClr val="002060"/>
                          </a:solidFill>
                        </a:rPr>
                        <a:t>--verbose</a:t>
                      </a:r>
                      <a:endParaRPr lang="zh-CN" altLang="en-US" b="1" dirty="0">
                        <a:solidFill>
                          <a:srgbClr val="002060"/>
                        </a:solidFill>
                      </a:endParaRPr>
                    </a:p>
                  </a:txBody>
                  <a:tcPr/>
                </a:tc>
                <a:tc>
                  <a:txBody>
                    <a:bodyPr/>
                    <a:lstStyle/>
                    <a:p>
                      <a:r>
                        <a:rPr lang="zh-CN" altLang="en-US" dirty="0" smtClean="0"/>
                        <a:t>详细输出模式</a:t>
                      </a:r>
                      <a:endParaRPr lang="zh-CN" altLang="en-US" dirty="0"/>
                    </a:p>
                  </a:txBody>
                  <a:tcPr/>
                </a:tc>
              </a:tr>
              <a:tr h="370840">
                <a:tc>
                  <a:txBody>
                    <a:bodyPr/>
                    <a:lstStyle/>
                    <a:p>
                      <a:r>
                        <a:rPr lang="en-US" altLang="zh-CN" b="1" dirty="0" smtClean="0">
                          <a:solidFill>
                            <a:srgbClr val="002060"/>
                          </a:solidFill>
                        </a:rPr>
                        <a:t>-q</a:t>
                      </a:r>
                      <a:r>
                        <a:rPr lang="zh-CN" altLang="en-US" b="1" dirty="0" smtClean="0">
                          <a:solidFill>
                            <a:srgbClr val="002060"/>
                          </a:solidFill>
                        </a:rPr>
                        <a:t>，</a:t>
                      </a:r>
                      <a:r>
                        <a:rPr lang="en-US" altLang="zh-CN" b="1" dirty="0" smtClean="0">
                          <a:solidFill>
                            <a:srgbClr val="002060"/>
                          </a:solidFill>
                        </a:rPr>
                        <a:t>--quiet</a:t>
                      </a:r>
                      <a:endParaRPr lang="zh-CN" altLang="en-US" b="1" dirty="0">
                        <a:solidFill>
                          <a:srgbClr val="002060"/>
                        </a:solidFill>
                      </a:endParaRPr>
                    </a:p>
                  </a:txBody>
                  <a:tcPr/>
                </a:tc>
                <a:tc>
                  <a:txBody>
                    <a:bodyPr/>
                    <a:lstStyle/>
                    <a:p>
                      <a:r>
                        <a:rPr lang="zh-CN" altLang="en-US" dirty="0" smtClean="0"/>
                        <a:t>精简输出模式</a:t>
                      </a:r>
                      <a:endParaRPr lang="zh-CN" altLang="en-US" dirty="0"/>
                    </a:p>
                  </a:txBody>
                  <a:tcPr/>
                </a:tc>
              </a:tr>
            </a:tbl>
          </a:graphicData>
        </a:graphic>
      </p:graphicFrame>
      <p:sp>
        <p:nvSpPr>
          <p:cNvPr id="8" name="灯片编号占位符 7"/>
          <p:cNvSpPr>
            <a:spLocks noGrp="1"/>
          </p:cNvSpPr>
          <p:nvPr>
            <p:ph type="sldNum" sz="quarter" idx="12"/>
          </p:nvPr>
        </p:nvSpPr>
        <p:spPr/>
        <p:txBody>
          <a:bodyPr/>
          <a:lstStyle/>
          <a:p>
            <a:fld id="{3FA14863-5DA9-41EF-A33C-E1DD4B3326ED}" type="slidenum">
              <a:rPr lang="en-US" altLang="zh-CN" smtClean="0"/>
              <a:pPr/>
              <a:t>86</a:t>
            </a:fld>
            <a:endParaRPr lang="en-US" altLang="zh-CN"/>
          </a:p>
        </p:txBody>
      </p:sp>
      <p:sp>
        <p:nvSpPr>
          <p:cNvPr id="5" name="日期占位符 3"/>
          <p:cNvSpPr>
            <a:spLocks noGrp="1"/>
          </p:cNvSpPr>
          <p:nvPr>
            <p:ph type="dt" sz="half" idx="10"/>
          </p:nvPr>
        </p:nvSpPr>
        <p:spPr>
          <a:xfrm>
            <a:off x="457200" y="6243638"/>
            <a:ext cx="2133600" cy="457200"/>
          </a:xfrm>
        </p:spPr>
        <p:txBody>
          <a:bodyPr/>
          <a:lstStyle/>
          <a:p>
            <a:fld id="{0D3B9178-496E-49B4-BBFB-87BA11AA6CC7}" type="datetime2">
              <a:rPr lang="zh-CN" altLang="en-US" smtClean="0"/>
              <a:pPr/>
              <a:t>2016年7月14日</a:t>
            </a:fld>
            <a:endParaRPr lang="en-US" altLang="zh-CN" dirty="0"/>
          </a:p>
        </p:txBody>
      </p:sp>
      <p:sp>
        <p:nvSpPr>
          <p:cNvPr id="6" name="页脚占位符 4"/>
          <p:cNvSpPr>
            <a:spLocks noGrp="1"/>
          </p:cNvSpPr>
          <p:nvPr>
            <p:ph type="ftr" sz="quarter" idx="11"/>
          </p:nvPr>
        </p:nvSpPr>
        <p:spPr>
          <a:xfrm>
            <a:off x="2195736" y="6237312"/>
            <a:ext cx="5400600" cy="457200"/>
          </a:xfrm>
        </p:spPr>
        <p:txBody>
          <a:bodyPr/>
          <a:lstStyle/>
          <a:p>
            <a:r>
              <a:rPr lang="zh-CN" altLang="en-US" dirty="0" smtClean="0"/>
              <a:t>梁如军（</a:t>
            </a:r>
            <a:r>
              <a:rPr lang="en-US" altLang="zh-CN" dirty="0" smtClean="0"/>
              <a:t>linuxbooks@126.com</a:t>
            </a:r>
            <a:r>
              <a:rPr lang="zh-CN" altLang="en-US" dirty="0" smtClean="0"/>
              <a:t>）</a:t>
            </a:r>
            <a:endParaRPr lang="en-US" altLang="zh-CN" dirty="0" smtClean="0"/>
          </a:p>
          <a:p>
            <a:r>
              <a:rPr lang="en-US" altLang="zh-CN" dirty="0" smtClean="0"/>
              <a:t>Creative Commons License</a:t>
            </a:r>
            <a:r>
              <a:rPr lang="zh-CN" altLang="en-US" dirty="0" smtClean="0"/>
              <a:t>（</a:t>
            </a:r>
            <a:r>
              <a:rPr lang="en-US" altLang="zh-CN" dirty="0" smtClean="0"/>
              <a:t>BY-NC-SA</a:t>
            </a:r>
            <a:r>
              <a:rPr lang="zh-CN" altLang="en-US" dirty="0" smtClean="0"/>
              <a:t>）</a:t>
            </a:r>
            <a:endParaRPr lang="en-US" altLang="zh-CN" dirty="0"/>
          </a:p>
        </p:txBody>
      </p:sp>
    </p:spTree>
    <p:extLst>
      <p:ext uri="{BB962C8B-B14F-4D97-AF65-F5344CB8AC3E}">
        <p14:creationId xmlns:p14="http://schemas.microsoft.com/office/powerpoint/2010/main" xmlns="" val="1164935068"/>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rsync</a:t>
            </a:r>
            <a:r>
              <a:rPr lang="en-US" altLang="zh-CN" dirty="0" smtClean="0"/>
              <a:t> </a:t>
            </a:r>
            <a:r>
              <a:rPr lang="zh-CN" altLang="en-US" dirty="0" smtClean="0"/>
              <a:t>命令应用举例（</a:t>
            </a:r>
            <a:r>
              <a:rPr lang="en-US" altLang="zh-CN" dirty="0" smtClean="0"/>
              <a:t>1</a:t>
            </a:r>
            <a:r>
              <a:rPr lang="zh-CN" altLang="en-US" dirty="0" smtClean="0"/>
              <a:t>）</a:t>
            </a:r>
            <a:endParaRPr lang="zh-CN" altLang="en-US" dirty="0"/>
          </a:p>
        </p:txBody>
      </p:sp>
      <p:sp>
        <p:nvSpPr>
          <p:cNvPr id="3" name="内容占位符 2"/>
          <p:cNvSpPr>
            <a:spLocks noGrp="1"/>
          </p:cNvSpPr>
          <p:nvPr>
            <p:ph idx="1"/>
          </p:nvPr>
        </p:nvSpPr>
        <p:spPr>
          <a:xfrm>
            <a:off x="457200" y="1700808"/>
            <a:ext cx="8219256" cy="4065315"/>
          </a:xfrm>
        </p:spPr>
        <p:txBody>
          <a:bodyPr/>
          <a:lstStyle/>
          <a:p>
            <a:r>
              <a:rPr lang="zh-CN" altLang="en-US" sz="2800" dirty="0" smtClean="0"/>
              <a:t>将整个 </a:t>
            </a:r>
            <a:r>
              <a:rPr lang="en-US" altLang="zh-CN" sz="2800" dirty="0" smtClean="0"/>
              <a:t>/home </a:t>
            </a:r>
            <a:r>
              <a:rPr lang="zh-CN" altLang="en-US" sz="2800" dirty="0" smtClean="0"/>
              <a:t>目录及其子目录同步到  </a:t>
            </a:r>
            <a:r>
              <a:rPr lang="en-US" altLang="zh-CN" sz="2800" dirty="0" smtClean="0"/>
              <a:t>/backups</a:t>
            </a:r>
          </a:p>
          <a:p>
            <a:pPr lvl="1">
              <a:buNone/>
            </a:pPr>
            <a:r>
              <a:rPr lang="en-US" altLang="zh-CN" sz="2400" b="1" dirty="0" smtClean="0">
                <a:solidFill>
                  <a:schemeClr val="accent6">
                    <a:lumMod val="75000"/>
                  </a:schemeClr>
                </a:solidFill>
              </a:rPr>
              <a:t># </a:t>
            </a:r>
            <a:r>
              <a:rPr lang="en-US" altLang="zh-CN" sz="2400" b="1" dirty="0" err="1" smtClean="0">
                <a:solidFill>
                  <a:schemeClr val="accent6">
                    <a:lumMod val="75000"/>
                  </a:schemeClr>
                </a:solidFill>
              </a:rPr>
              <a:t>rsync</a:t>
            </a:r>
            <a:r>
              <a:rPr lang="en-US" altLang="zh-CN" sz="2400" b="1" dirty="0" smtClean="0">
                <a:solidFill>
                  <a:schemeClr val="accent6">
                    <a:lumMod val="75000"/>
                  </a:schemeClr>
                </a:solidFill>
              </a:rPr>
              <a:t> -a --delete </a:t>
            </a:r>
            <a:r>
              <a:rPr lang="en-US" altLang="zh-CN" sz="2400" b="1" dirty="0" smtClean="0">
                <a:solidFill>
                  <a:srgbClr val="FF0000"/>
                </a:solidFill>
              </a:rPr>
              <a:t>/home</a:t>
            </a:r>
            <a:r>
              <a:rPr lang="en-US" altLang="zh-CN" sz="2400" b="1" dirty="0" smtClean="0">
                <a:solidFill>
                  <a:schemeClr val="accent6">
                    <a:lumMod val="75000"/>
                  </a:schemeClr>
                </a:solidFill>
              </a:rPr>
              <a:t> /backups</a:t>
            </a:r>
          </a:p>
          <a:p>
            <a:r>
              <a:rPr lang="zh-CN" altLang="en-US" sz="2800" dirty="0" smtClean="0"/>
              <a:t>将 </a:t>
            </a:r>
            <a:r>
              <a:rPr lang="en-US" altLang="zh-CN" sz="2800" dirty="0" smtClean="0"/>
              <a:t>/home </a:t>
            </a:r>
            <a:r>
              <a:rPr lang="zh-CN" altLang="en-US" sz="2800" dirty="0" smtClean="0"/>
              <a:t>目录下的所有内容同步到  </a:t>
            </a:r>
            <a:r>
              <a:rPr lang="en-US" altLang="zh-CN" sz="2800" dirty="0" smtClean="0"/>
              <a:t>/backups/home.0</a:t>
            </a:r>
          </a:p>
          <a:p>
            <a:pPr lvl="1">
              <a:buNone/>
            </a:pPr>
            <a:r>
              <a:rPr lang="en-US" altLang="zh-CN" sz="2400" b="1" dirty="0" smtClean="0">
                <a:solidFill>
                  <a:schemeClr val="accent6">
                    <a:lumMod val="75000"/>
                  </a:schemeClr>
                </a:solidFill>
              </a:rPr>
              <a:t># </a:t>
            </a:r>
            <a:r>
              <a:rPr lang="en-US" altLang="zh-CN" sz="2400" b="1" dirty="0" err="1" smtClean="0">
                <a:solidFill>
                  <a:schemeClr val="accent6">
                    <a:lumMod val="75000"/>
                  </a:schemeClr>
                </a:solidFill>
              </a:rPr>
              <a:t>rsync</a:t>
            </a:r>
            <a:r>
              <a:rPr lang="en-US" altLang="zh-CN" sz="2400" b="1" dirty="0" smtClean="0">
                <a:solidFill>
                  <a:schemeClr val="accent6">
                    <a:lumMod val="75000"/>
                  </a:schemeClr>
                </a:solidFill>
              </a:rPr>
              <a:t> -a --delete </a:t>
            </a:r>
            <a:r>
              <a:rPr lang="en-US" altLang="zh-CN" sz="2400" b="1" dirty="0" smtClean="0">
                <a:solidFill>
                  <a:srgbClr val="FF0000"/>
                </a:solidFill>
              </a:rPr>
              <a:t>/home/</a:t>
            </a:r>
            <a:r>
              <a:rPr lang="en-US" altLang="zh-CN" sz="2400" b="1" dirty="0" smtClean="0">
                <a:solidFill>
                  <a:schemeClr val="accent6">
                    <a:lumMod val="75000"/>
                  </a:schemeClr>
                </a:solidFill>
              </a:rPr>
              <a:t> /backups/home.0</a:t>
            </a:r>
          </a:p>
          <a:p>
            <a:r>
              <a:rPr lang="zh-CN" altLang="en-US" sz="2800" dirty="0" smtClean="0"/>
              <a:t>执行“推”复制同步</a:t>
            </a:r>
          </a:p>
          <a:p>
            <a:pPr lvl="1">
              <a:buNone/>
            </a:pPr>
            <a:r>
              <a:rPr lang="en-US" altLang="zh-CN" sz="2400" b="1" dirty="0" smtClean="0">
                <a:solidFill>
                  <a:schemeClr val="accent6">
                    <a:lumMod val="75000"/>
                  </a:schemeClr>
                </a:solidFill>
              </a:rPr>
              <a:t>[</a:t>
            </a:r>
            <a:r>
              <a:rPr lang="en-US" altLang="zh-CN" sz="2400" b="1" dirty="0" err="1" smtClean="0">
                <a:solidFill>
                  <a:schemeClr val="accent6">
                    <a:lumMod val="75000"/>
                  </a:schemeClr>
                </a:solidFill>
              </a:rPr>
              <a:t>root@soho</a:t>
            </a:r>
            <a:r>
              <a:rPr lang="en-US" altLang="zh-CN" sz="2400" b="1" dirty="0" smtClean="0">
                <a:solidFill>
                  <a:schemeClr val="accent6">
                    <a:lumMod val="75000"/>
                  </a:schemeClr>
                </a:solidFill>
              </a:rPr>
              <a:t> ~]# </a:t>
            </a:r>
            <a:r>
              <a:rPr lang="en-US" altLang="zh-CN" sz="2400" b="1" dirty="0" err="1" smtClean="0">
                <a:solidFill>
                  <a:schemeClr val="accent6">
                    <a:lumMod val="75000"/>
                  </a:schemeClr>
                </a:solidFill>
              </a:rPr>
              <a:t>rsync</a:t>
            </a:r>
            <a:r>
              <a:rPr lang="en-US" altLang="zh-CN" sz="2400" b="1" dirty="0" smtClean="0">
                <a:solidFill>
                  <a:schemeClr val="accent6">
                    <a:lumMod val="75000"/>
                  </a:schemeClr>
                </a:solidFill>
              </a:rPr>
              <a:t> /etc/hosts centos5</a:t>
            </a:r>
            <a:r>
              <a:rPr lang="en-US" altLang="zh-CN" sz="2400" b="1" dirty="0" smtClean="0">
                <a:solidFill>
                  <a:srgbClr val="FF0000"/>
                </a:solidFill>
              </a:rPr>
              <a:t>:</a:t>
            </a:r>
            <a:r>
              <a:rPr lang="en-US" altLang="zh-CN" sz="2400" b="1" dirty="0" smtClean="0">
                <a:solidFill>
                  <a:schemeClr val="accent6">
                    <a:lumMod val="75000"/>
                  </a:schemeClr>
                </a:solidFill>
              </a:rPr>
              <a:t>/etc/hosts</a:t>
            </a:r>
          </a:p>
          <a:p>
            <a:r>
              <a:rPr lang="zh-CN" altLang="en-US" sz="2800" dirty="0" smtClean="0"/>
              <a:t>执行“拉”复制同步</a:t>
            </a:r>
          </a:p>
          <a:p>
            <a:pPr lvl="1">
              <a:buNone/>
            </a:pPr>
            <a:r>
              <a:rPr lang="en-US" altLang="zh-CN" sz="2400" b="1" dirty="0" smtClean="0">
                <a:solidFill>
                  <a:schemeClr val="accent6">
                    <a:lumMod val="75000"/>
                  </a:schemeClr>
                </a:solidFill>
              </a:rPr>
              <a:t>[root@centos5 ~]# </a:t>
            </a:r>
            <a:r>
              <a:rPr lang="en-US" altLang="zh-CN" sz="2400" b="1" dirty="0" err="1" smtClean="0">
                <a:solidFill>
                  <a:schemeClr val="accent6">
                    <a:lumMod val="75000"/>
                  </a:schemeClr>
                </a:solidFill>
              </a:rPr>
              <a:t>rsync</a:t>
            </a:r>
            <a:r>
              <a:rPr lang="en-US" altLang="zh-CN" sz="2400" b="1" dirty="0" smtClean="0">
                <a:solidFill>
                  <a:schemeClr val="accent6">
                    <a:lumMod val="75000"/>
                  </a:schemeClr>
                </a:solidFill>
              </a:rPr>
              <a:t> </a:t>
            </a:r>
            <a:r>
              <a:rPr lang="en-US" altLang="zh-CN" sz="2400" b="1" dirty="0" err="1" smtClean="0">
                <a:solidFill>
                  <a:schemeClr val="accent6">
                    <a:lumMod val="75000"/>
                  </a:schemeClr>
                </a:solidFill>
              </a:rPr>
              <a:t>soho</a:t>
            </a:r>
            <a:r>
              <a:rPr lang="en-US" altLang="zh-CN" sz="2400" b="1" dirty="0" smtClean="0">
                <a:solidFill>
                  <a:srgbClr val="FF0000"/>
                </a:solidFill>
              </a:rPr>
              <a:t>:</a:t>
            </a:r>
            <a:r>
              <a:rPr lang="en-US" altLang="zh-CN" sz="2400" b="1" dirty="0" smtClean="0">
                <a:solidFill>
                  <a:schemeClr val="accent6">
                    <a:lumMod val="75000"/>
                  </a:schemeClr>
                </a:solidFill>
              </a:rPr>
              <a:t>/etc/hosts /etc/hosts</a:t>
            </a:r>
            <a:endParaRPr lang="zh-CN" altLang="en-US" sz="2400" b="1" dirty="0">
              <a:solidFill>
                <a:schemeClr val="accent6">
                  <a:lumMod val="75000"/>
                </a:schemeClr>
              </a:solidFill>
            </a:endParaRPr>
          </a:p>
        </p:txBody>
      </p:sp>
      <p:sp>
        <p:nvSpPr>
          <p:cNvPr id="7" name="灯片编号占位符 6"/>
          <p:cNvSpPr>
            <a:spLocks noGrp="1"/>
          </p:cNvSpPr>
          <p:nvPr>
            <p:ph type="sldNum" sz="quarter" idx="12"/>
          </p:nvPr>
        </p:nvSpPr>
        <p:spPr/>
        <p:txBody>
          <a:bodyPr/>
          <a:lstStyle/>
          <a:p>
            <a:fld id="{3FA14863-5DA9-41EF-A33C-E1DD4B3326ED}" type="slidenum">
              <a:rPr lang="en-US" altLang="zh-CN" smtClean="0"/>
              <a:pPr/>
              <a:t>87</a:t>
            </a:fld>
            <a:endParaRPr lang="en-US" altLang="zh-CN"/>
          </a:p>
        </p:txBody>
      </p:sp>
      <p:sp>
        <p:nvSpPr>
          <p:cNvPr id="5" name="日期占位符 3"/>
          <p:cNvSpPr>
            <a:spLocks noGrp="1"/>
          </p:cNvSpPr>
          <p:nvPr>
            <p:ph type="dt" sz="half" idx="10"/>
          </p:nvPr>
        </p:nvSpPr>
        <p:spPr>
          <a:xfrm>
            <a:off x="457200" y="6243638"/>
            <a:ext cx="2133600" cy="457200"/>
          </a:xfrm>
        </p:spPr>
        <p:txBody>
          <a:bodyPr/>
          <a:lstStyle/>
          <a:p>
            <a:fld id="{0D3B9178-496E-49B4-BBFB-87BA11AA6CC7}" type="datetime2">
              <a:rPr lang="zh-CN" altLang="en-US" smtClean="0"/>
              <a:pPr/>
              <a:t>2016年7月14日</a:t>
            </a:fld>
            <a:endParaRPr lang="en-US" altLang="zh-CN" dirty="0"/>
          </a:p>
        </p:txBody>
      </p:sp>
      <p:sp>
        <p:nvSpPr>
          <p:cNvPr id="6" name="页脚占位符 4"/>
          <p:cNvSpPr>
            <a:spLocks noGrp="1"/>
          </p:cNvSpPr>
          <p:nvPr>
            <p:ph type="ftr" sz="quarter" idx="11"/>
          </p:nvPr>
        </p:nvSpPr>
        <p:spPr>
          <a:xfrm>
            <a:off x="2195736" y="6237312"/>
            <a:ext cx="5400600" cy="457200"/>
          </a:xfrm>
        </p:spPr>
        <p:txBody>
          <a:bodyPr/>
          <a:lstStyle/>
          <a:p>
            <a:r>
              <a:rPr lang="zh-CN" altLang="en-US" dirty="0" smtClean="0"/>
              <a:t>梁如军（</a:t>
            </a:r>
            <a:r>
              <a:rPr lang="en-US" altLang="zh-CN" dirty="0" smtClean="0"/>
              <a:t>linuxbooks@126.com</a:t>
            </a:r>
            <a:r>
              <a:rPr lang="zh-CN" altLang="en-US" dirty="0" smtClean="0"/>
              <a:t>）</a:t>
            </a:r>
            <a:endParaRPr lang="en-US" altLang="zh-CN" dirty="0" smtClean="0"/>
          </a:p>
          <a:p>
            <a:r>
              <a:rPr lang="en-US" altLang="zh-CN" dirty="0" smtClean="0"/>
              <a:t>Creative Commons License</a:t>
            </a:r>
            <a:r>
              <a:rPr lang="zh-CN" altLang="en-US" dirty="0" smtClean="0"/>
              <a:t>（</a:t>
            </a:r>
            <a:r>
              <a:rPr lang="en-US" altLang="zh-CN" dirty="0" smtClean="0"/>
              <a:t>BY-NC-SA</a:t>
            </a:r>
            <a:r>
              <a:rPr lang="zh-CN" altLang="en-US" dirty="0" smtClean="0"/>
              <a:t>）</a:t>
            </a:r>
            <a:endParaRPr lang="en-US" altLang="zh-CN" dirty="0"/>
          </a:p>
        </p:txBody>
      </p:sp>
    </p:spTree>
    <p:extLst>
      <p:ext uri="{BB962C8B-B14F-4D97-AF65-F5344CB8AC3E}">
        <p14:creationId xmlns:p14="http://schemas.microsoft.com/office/powerpoint/2010/main" xmlns="" val="2257315874"/>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rsync</a:t>
            </a:r>
            <a:r>
              <a:rPr lang="en-US" altLang="zh-CN" dirty="0" smtClean="0"/>
              <a:t> </a:t>
            </a:r>
            <a:r>
              <a:rPr lang="zh-CN" altLang="en-US" dirty="0" smtClean="0"/>
              <a:t>命令应用举例（</a:t>
            </a:r>
            <a:r>
              <a:rPr lang="en-US" altLang="zh-CN" dirty="0" smtClean="0"/>
              <a:t>2</a:t>
            </a:r>
            <a:r>
              <a:rPr lang="zh-CN" altLang="en-US" dirty="0" smtClean="0"/>
              <a:t>）</a:t>
            </a:r>
            <a:endParaRPr lang="zh-CN" altLang="en-US" dirty="0"/>
          </a:p>
        </p:txBody>
      </p:sp>
      <p:sp>
        <p:nvSpPr>
          <p:cNvPr id="3" name="内容占位符 2"/>
          <p:cNvSpPr>
            <a:spLocks noGrp="1"/>
          </p:cNvSpPr>
          <p:nvPr>
            <p:ph idx="1"/>
          </p:nvPr>
        </p:nvSpPr>
        <p:spPr>
          <a:xfrm>
            <a:off x="467545" y="1628800"/>
            <a:ext cx="8219256" cy="4497363"/>
          </a:xfrm>
        </p:spPr>
        <p:txBody>
          <a:bodyPr/>
          <a:lstStyle/>
          <a:p>
            <a:r>
              <a:rPr lang="zh-CN" altLang="en-US" sz="2800" dirty="0" smtClean="0"/>
              <a:t>执行“推”复制同步用户的环境文件</a:t>
            </a:r>
          </a:p>
          <a:p>
            <a:pPr lvl="1">
              <a:buNone/>
            </a:pPr>
            <a:r>
              <a:rPr lang="en-US" altLang="zh-CN" sz="2200" b="1" dirty="0" smtClean="0">
                <a:solidFill>
                  <a:schemeClr val="accent6">
                    <a:lumMod val="75000"/>
                  </a:schemeClr>
                </a:solidFill>
              </a:rPr>
              <a:t>[</a:t>
            </a:r>
            <a:r>
              <a:rPr lang="en-US" altLang="zh-CN" sz="2200" b="1" dirty="0" err="1" smtClean="0">
                <a:solidFill>
                  <a:schemeClr val="accent6">
                    <a:lumMod val="75000"/>
                  </a:schemeClr>
                </a:solidFill>
              </a:rPr>
              <a:t>osmond@soho</a:t>
            </a:r>
            <a:r>
              <a:rPr lang="en-US" altLang="zh-CN" sz="2200" b="1" dirty="0" smtClean="0">
                <a:solidFill>
                  <a:schemeClr val="accent6">
                    <a:lumMod val="75000"/>
                  </a:schemeClr>
                </a:solidFill>
              </a:rPr>
              <a:t> ~]$ </a:t>
            </a:r>
            <a:r>
              <a:rPr lang="en-US" altLang="zh-CN" sz="2200" b="1" dirty="0" err="1" smtClean="0">
                <a:solidFill>
                  <a:schemeClr val="accent6">
                    <a:lumMod val="75000"/>
                  </a:schemeClr>
                </a:solidFill>
              </a:rPr>
              <a:t>rsync</a:t>
            </a:r>
            <a:r>
              <a:rPr lang="en-US" altLang="zh-CN" sz="2200" b="1" dirty="0" smtClean="0">
                <a:solidFill>
                  <a:schemeClr val="accent6">
                    <a:lumMod val="75000"/>
                  </a:schemeClr>
                </a:solidFill>
              </a:rPr>
              <a:t> ~/.bash* centos5</a:t>
            </a:r>
            <a:r>
              <a:rPr lang="en-US" altLang="zh-CN" sz="2200" b="1" dirty="0" smtClean="0">
                <a:solidFill>
                  <a:srgbClr val="FF0000"/>
                </a:solidFill>
              </a:rPr>
              <a:t>:</a:t>
            </a:r>
          </a:p>
          <a:p>
            <a:r>
              <a:rPr lang="zh-CN" altLang="en-US" sz="2800" dirty="0" smtClean="0"/>
              <a:t>执行“拉”复制同步用户的环境文件</a:t>
            </a:r>
          </a:p>
          <a:p>
            <a:pPr lvl="1">
              <a:buNone/>
            </a:pPr>
            <a:r>
              <a:rPr lang="en-US" altLang="zh-CN" sz="2200" b="1" dirty="0" smtClean="0">
                <a:solidFill>
                  <a:schemeClr val="accent6">
                    <a:lumMod val="75000"/>
                  </a:schemeClr>
                </a:solidFill>
              </a:rPr>
              <a:t>[osmond@cnetos5 ~]$ </a:t>
            </a:r>
            <a:r>
              <a:rPr lang="en-US" altLang="zh-CN" sz="2200" b="1" dirty="0" err="1" smtClean="0">
                <a:solidFill>
                  <a:schemeClr val="accent6">
                    <a:lumMod val="75000"/>
                  </a:schemeClr>
                </a:solidFill>
              </a:rPr>
              <a:t>rsync</a:t>
            </a:r>
            <a:r>
              <a:rPr lang="en-US" altLang="zh-CN" sz="2200" b="1" dirty="0" smtClean="0">
                <a:solidFill>
                  <a:schemeClr val="accent6">
                    <a:lumMod val="75000"/>
                  </a:schemeClr>
                </a:solidFill>
              </a:rPr>
              <a:t> </a:t>
            </a:r>
            <a:r>
              <a:rPr lang="en-US" altLang="zh-CN" sz="2200" b="1" dirty="0" err="1" smtClean="0">
                <a:solidFill>
                  <a:schemeClr val="accent6">
                    <a:lumMod val="75000"/>
                  </a:schemeClr>
                </a:solidFill>
              </a:rPr>
              <a:t>soho</a:t>
            </a:r>
            <a:r>
              <a:rPr lang="en-US" altLang="zh-CN" sz="2200" b="1" dirty="0" smtClean="0">
                <a:solidFill>
                  <a:schemeClr val="accent6">
                    <a:lumMod val="75000"/>
                  </a:schemeClr>
                </a:solidFill>
              </a:rPr>
              <a:t>:~/.bash* </a:t>
            </a:r>
            <a:r>
              <a:rPr lang="en-US" altLang="zh-CN" sz="2200" b="1" dirty="0" smtClean="0">
                <a:solidFill>
                  <a:srgbClr val="FF0000"/>
                </a:solidFill>
              </a:rPr>
              <a:t>.</a:t>
            </a:r>
          </a:p>
          <a:p>
            <a:r>
              <a:rPr lang="zh-CN" altLang="en-US" sz="2800" dirty="0" smtClean="0"/>
              <a:t>执行“推”复制同步站点根目录</a:t>
            </a:r>
          </a:p>
          <a:p>
            <a:pPr lvl="1">
              <a:buNone/>
            </a:pPr>
            <a:r>
              <a:rPr lang="en-US" altLang="zh-CN" sz="2200" b="1" dirty="0" smtClean="0">
                <a:solidFill>
                  <a:schemeClr val="accent6">
                    <a:lumMod val="75000"/>
                  </a:schemeClr>
                </a:solidFill>
              </a:rPr>
              <a:t>[</a:t>
            </a:r>
            <a:r>
              <a:rPr lang="en-US" altLang="zh-CN" sz="2200" b="1" dirty="0" err="1" smtClean="0">
                <a:solidFill>
                  <a:schemeClr val="accent6">
                    <a:lumMod val="75000"/>
                  </a:schemeClr>
                </a:solidFill>
              </a:rPr>
              <a:t>osmond@soho</a:t>
            </a:r>
            <a:r>
              <a:rPr lang="en-US" altLang="zh-CN" sz="2200" b="1" dirty="0" smtClean="0">
                <a:solidFill>
                  <a:schemeClr val="accent6">
                    <a:lumMod val="75000"/>
                  </a:schemeClr>
                </a:solidFill>
              </a:rPr>
              <a:t> ~]$ </a:t>
            </a:r>
            <a:r>
              <a:rPr lang="en-US" altLang="zh-CN" sz="2200" b="1" dirty="0" err="1" smtClean="0">
                <a:solidFill>
                  <a:schemeClr val="accent6">
                    <a:lumMod val="75000"/>
                  </a:schemeClr>
                </a:solidFill>
              </a:rPr>
              <a:t>rsync</a:t>
            </a:r>
            <a:r>
              <a:rPr lang="en-US" altLang="zh-CN" sz="2200" b="1" dirty="0" smtClean="0">
                <a:solidFill>
                  <a:schemeClr val="accent6">
                    <a:lumMod val="75000"/>
                  </a:schemeClr>
                </a:solidFill>
              </a:rPr>
              <a:t> -</a:t>
            </a:r>
            <a:r>
              <a:rPr lang="en-US" altLang="zh-CN" sz="2200" b="1" dirty="0" err="1" smtClean="0">
                <a:solidFill>
                  <a:schemeClr val="accent6">
                    <a:lumMod val="75000"/>
                  </a:schemeClr>
                </a:solidFill>
              </a:rPr>
              <a:t>avz</a:t>
            </a:r>
            <a:r>
              <a:rPr lang="en-US" altLang="zh-CN" sz="2200" b="1" dirty="0" smtClean="0">
                <a:solidFill>
                  <a:schemeClr val="accent6">
                    <a:lumMod val="75000"/>
                  </a:schemeClr>
                </a:solidFill>
              </a:rPr>
              <a:t> --delete /</a:t>
            </a:r>
            <a:r>
              <a:rPr lang="en-US" altLang="zh-CN" sz="2200" b="1" dirty="0" err="1" smtClean="0">
                <a:solidFill>
                  <a:schemeClr val="accent6">
                    <a:lumMod val="75000"/>
                  </a:schemeClr>
                </a:solidFill>
              </a:rPr>
              <a:t>var</a:t>
            </a:r>
            <a:r>
              <a:rPr lang="en-US" altLang="zh-CN" sz="2200" b="1" dirty="0" smtClean="0">
                <a:solidFill>
                  <a:schemeClr val="accent6">
                    <a:lumMod val="75000"/>
                  </a:schemeClr>
                </a:solidFill>
              </a:rPr>
              <a:t>/www          </a:t>
            </a:r>
            <a:r>
              <a:rPr lang="en-US" altLang="zh-CN" sz="2200" b="1" dirty="0" smtClean="0">
                <a:solidFill>
                  <a:srgbClr val="FF0000"/>
                </a:solidFill>
              </a:rPr>
              <a:t>root@</a:t>
            </a:r>
            <a:r>
              <a:rPr lang="en-US" altLang="zh-CN" sz="2200" b="1" dirty="0" smtClean="0">
                <a:solidFill>
                  <a:schemeClr val="accent6">
                    <a:lumMod val="75000"/>
                  </a:schemeClr>
                </a:solidFill>
              </a:rPr>
              <a:t>192.168.0.101</a:t>
            </a:r>
            <a:r>
              <a:rPr lang="en-US" altLang="zh-CN" sz="2200" b="1" dirty="0" smtClean="0">
                <a:solidFill>
                  <a:srgbClr val="FF0000"/>
                </a:solidFill>
              </a:rPr>
              <a:t>:</a:t>
            </a:r>
            <a:r>
              <a:rPr lang="en-US" altLang="zh-CN" sz="2200" b="1" dirty="0" smtClean="0">
                <a:solidFill>
                  <a:schemeClr val="accent6">
                    <a:lumMod val="75000"/>
                  </a:schemeClr>
                </a:solidFill>
              </a:rPr>
              <a:t>/</a:t>
            </a:r>
            <a:r>
              <a:rPr lang="en-US" altLang="zh-CN" sz="2200" b="1" dirty="0" err="1" smtClean="0">
                <a:solidFill>
                  <a:schemeClr val="accent6">
                    <a:lumMod val="75000"/>
                  </a:schemeClr>
                </a:solidFill>
              </a:rPr>
              <a:t>var</a:t>
            </a:r>
            <a:r>
              <a:rPr lang="en-US" altLang="zh-CN" sz="2200" b="1" dirty="0" smtClean="0">
                <a:solidFill>
                  <a:schemeClr val="accent6">
                    <a:lumMod val="75000"/>
                  </a:schemeClr>
                </a:solidFill>
              </a:rPr>
              <a:t>/www</a:t>
            </a:r>
          </a:p>
          <a:p>
            <a:r>
              <a:rPr lang="zh-CN" altLang="en-US" sz="2800" dirty="0" smtClean="0"/>
              <a:t>执行“拉”复制同步站点根目录</a:t>
            </a:r>
          </a:p>
          <a:p>
            <a:pPr lvl="1">
              <a:buNone/>
            </a:pPr>
            <a:r>
              <a:rPr lang="en-US" altLang="zh-CN" sz="2200" b="1" dirty="0" smtClean="0">
                <a:solidFill>
                  <a:schemeClr val="accent6">
                    <a:lumMod val="75000"/>
                  </a:schemeClr>
                </a:solidFill>
              </a:rPr>
              <a:t>[osmond@cnetos5 ~]$ </a:t>
            </a:r>
            <a:r>
              <a:rPr lang="en-US" altLang="zh-CN" sz="2200" b="1" dirty="0" err="1" smtClean="0">
                <a:solidFill>
                  <a:schemeClr val="accent6">
                    <a:lumMod val="75000"/>
                  </a:schemeClr>
                </a:solidFill>
              </a:rPr>
              <a:t>rsync</a:t>
            </a:r>
            <a:r>
              <a:rPr lang="en-US" altLang="zh-CN" sz="2200" b="1" dirty="0" smtClean="0">
                <a:solidFill>
                  <a:schemeClr val="accent6">
                    <a:lumMod val="75000"/>
                  </a:schemeClr>
                </a:solidFill>
              </a:rPr>
              <a:t> -</a:t>
            </a:r>
            <a:r>
              <a:rPr lang="en-US" altLang="zh-CN" sz="2200" b="1" dirty="0" err="1" smtClean="0">
                <a:solidFill>
                  <a:schemeClr val="accent6">
                    <a:lumMod val="75000"/>
                  </a:schemeClr>
                </a:solidFill>
              </a:rPr>
              <a:t>avz</a:t>
            </a:r>
            <a:r>
              <a:rPr lang="en-US" altLang="zh-CN" sz="2200" b="1" dirty="0" smtClean="0">
                <a:solidFill>
                  <a:schemeClr val="accent6">
                    <a:lumMod val="75000"/>
                  </a:schemeClr>
                </a:solidFill>
              </a:rPr>
              <a:t> --delete       </a:t>
            </a:r>
            <a:r>
              <a:rPr lang="en-US" altLang="zh-CN" sz="2200" b="1" dirty="0" smtClean="0">
                <a:solidFill>
                  <a:srgbClr val="FF0000"/>
                </a:solidFill>
              </a:rPr>
              <a:t>root@</a:t>
            </a:r>
            <a:r>
              <a:rPr lang="en-US" altLang="zh-CN" sz="2200" b="1" dirty="0" smtClean="0">
                <a:solidFill>
                  <a:schemeClr val="accent6">
                    <a:lumMod val="75000"/>
                  </a:schemeClr>
                </a:solidFill>
              </a:rPr>
              <a:t>192.168.0.55</a:t>
            </a:r>
            <a:r>
              <a:rPr lang="en-US" altLang="zh-CN" sz="2200" b="1" dirty="0" smtClean="0">
                <a:solidFill>
                  <a:srgbClr val="FF0000"/>
                </a:solidFill>
              </a:rPr>
              <a:t>:</a:t>
            </a:r>
            <a:r>
              <a:rPr lang="en-US" altLang="zh-CN" sz="2200" b="1" dirty="0" smtClean="0">
                <a:solidFill>
                  <a:schemeClr val="accent6">
                    <a:lumMod val="75000"/>
                  </a:schemeClr>
                </a:solidFill>
              </a:rPr>
              <a:t>/</a:t>
            </a:r>
            <a:r>
              <a:rPr lang="en-US" altLang="zh-CN" sz="2200" b="1" dirty="0" err="1" smtClean="0">
                <a:solidFill>
                  <a:schemeClr val="accent6">
                    <a:lumMod val="75000"/>
                  </a:schemeClr>
                </a:solidFill>
              </a:rPr>
              <a:t>var</a:t>
            </a:r>
            <a:r>
              <a:rPr lang="en-US" altLang="zh-CN" sz="2200" b="1" dirty="0" smtClean="0">
                <a:solidFill>
                  <a:schemeClr val="accent6">
                    <a:lumMod val="75000"/>
                  </a:schemeClr>
                </a:solidFill>
              </a:rPr>
              <a:t>/www /</a:t>
            </a:r>
            <a:r>
              <a:rPr lang="en-US" altLang="zh-CN" sz="2200" b="1" dirty="0" err="1" smtClean="0">
                <a:solidFill>
                  <a:schemeClr val="accent6">
                    <a:lumMod val="75000"/>
                  </a:schemeClr>
                </a:solidFill>
              </a:rPr>
              <a:t>var</a:t>
            </a:r>
            <a:r>
              <a:rPr lang="en-US" altLang="zh-CN" sz="2200" b="1" dirty="0" smtClean="0">
                <a:solidFill>
                  <a:schemeClr val="accent6">
                    <a:lumMod val="75000"/>
                  </a:schemeClr>
                </a:solidFill>
              </a:rPr>
              <a:t>/www</a:t>
            </a:r>
            <a:endParaRPr lang="zh-CN" altLang="en-US" sz="2200" b="1" dirty="0">
              <a:solidFill>
                <a:schemeClr val="accent6">
                  <a:lumMod val="75000"/>
                </a:schemeClr>
              </a:solidFill>
            </a:endParaRPr>
          </a:p>
        </p:txBody>
      </p:sp>
      <p:sp>
        <p:nvSpPr>
          <p:cNvPr id="7" name="灯片编号占位符 6"/>
          <p:cNvSpPr>
            <a:spLocks noGrp="1"/>
          </p:cNvSpPr>
          <p:nvPr>
            <p:ph type="sldNum" sz="quarter" idx="12"/>
          </p:nvPr>
        </p:nvSpPr>
        <p:spPr/>
        <p:txBody>
          <a:bodyPr/>
          <a:lstStyle/>
          <a:p>
            <a:fld id="{3FA14863-5DA9-41EF-A33C-E1DD4B3326ED}" type="slidenum">
              <a:rPr lang="en-US" altLang="zh-CN" smtClean="0"/>
              <a:pPr/>
              <a:t>88</a:t>
            </a:fld>
            <a:endParaRPr lang="en-US" altLang="zh-CN"/>
          </a:p>
        </p:txBody>
      </p:sp>
      <p:sp>
        <p:nvSpPr>
          <p:cNvPr id="5" name="日期占位符 3"/>
          <p:cNvSpPr>
            <a:spLocks noGrp="1"/>
          </p:cNvSpPr>
          <p:nvPr>
            <p:ph type="dt" sz="half" idx="10"/>
          </p:nvPr>
        </p:nvSpPr>
        <p:spPr>
          <a:xfrm>
            <a:off x="457200" y="6243638"/>
            <a:ext cx="2133600" cy="457200"/>
          </a:xfrm>
        </p:spPr>
        <p:txBody>
          <a:bodyPr/>
          <a:lstStyle/>
          <a:p>
            <a:fld id="{0D3B9178-496E-49B4-BBFB-87BA11AA6CC7}" type="datetime2">
              <a:rPr lang="zh-CN" altLang="en-US" smtClean="0"/>
              <a:pPr/>
              <a:t>2016年7月14日</a:t>
            </a:fld>
            <a:endParaRPr lang="en-US" altLang="zh-CN" dirty="0"/>
          </a:p>
        </p:txBody>
      </p:sp>
      <p:sp>
        <p:nvSpPr>
          <p:cNvPr id="6" name="页脚占位符 4"/>
          <p:cNvSpPr>
            <a:spLocks noGrp="1"/>
          </p:cNvSpPr>
          <p:nvPr>
            <p:ph type="ftr" sz="quarter" idx="11"/>
          </p:nvPr>
        </p:nvSpPr>
        <p:spPr>
          <a:xfrm>
            <a:off x="2195736" y="6237312"/>
            <a:ext cx="5400600" cy="457200"/>
          </a:xfrm>
        </p:spPr>
        <p:txBody>
          <a:bodyPr/>
          <a:lstStyle/>
          <a:p>
            <a:r>
              <a:rPr lang="zh-CN" altLang="en-US" dirty="0" smtClean="0"/>
              <a:t>梁如军（</a:t>
            </a:r>
            <a:r>
              <a:rPr lang="en-US" altLang="zh-CN" dirty="0" smtClean="0"/>
              <a:t>linuxbooks@126.com</a:t>
            </a:r>
            <a:r>
              <a:rPr lang="zh-CN" altLang="en-US" dirty="0" smtClean="0"/>
              <a:t>）</a:t>
            </a:r>
            <a:endParaRPr lang="en-US" altLang="zh-CN" dirty="0" smtClean="0"/>
          </a:p>
          <a:p>
            <a:r>
              <a:rPr lang="en-US" altLang="zh-CN" dirty="0" smtClean="0"/>
              <a:t>Creative Commons License</a:t>
            </a:r>
            <a:r>
              <a:rPr lang="zh-CN" altLang="en-US" dirty="0" smtClean="0"/>
              <a:t>（</a:t>
            </a:r>
            <a:r>
              <a:rPr lang="en-US" altLang="zh-CN" dirty="0" smtClean="0"/>
              <a:t>BY-NC-SA</a:t>
            </a:r>
            <a:r>
              <a:rPr lang="zh-CN" altLang="en-US" dirty="0" smtClean="0"/>
              <a:t>）</a:t>
            </a:r>
            <a:endParaRPr lang="en-US" altLang="zh-CN" dirty="0"/>
          </a:p>
        </p:txBody>
      </p:sp>
    </p:spTree>
    <p:extLst>
      <p:ext uri="{BB962C8B-B14F-4D97-AF65-F5344CB8AC3E}">
        <p14:creationId xmlns:p14="http://schemas.microsoft.com/office/powerpoint/2010/main" xmlns="" val="2770131412"/>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288" y="260871"/>
            <a:ext cx="8229600" cy="719857"/>
          </a:xfrm>
        </p:spPr>
        <p:txBody>
          <a:bodyPr/>
          <a:lstStyle/>
          <a:p>
            <a:r>
              <a:rPr lang="en-US" altLang="zh-CN" dirty="0" err="1" smtClean="0"/>
              <a:t>rsync</a:t>
            </a:r>
            <a:r>
              <a:rPr lang="en-US" altLang="zh-CN" dirty="0" smtClean="0"/>
              <a:t> </a:t>
            </a:r>
            <a:r>
              <a:rPr lang="zh-CN" altLang="en-US" dirty="0" smtClean="0"/>
              <a:t>命令应用举例（</a:t>
            </a:r>
            <a:r>
              <a:rPr lang="en-US" altLang="zh-CN" dirty="0" smtClean="0"/>
              <a:t>3</a:t>
            </a:r>
            <a:r>
              <a:rPr lang="zh-CN" altLang="en-US" dirty="0" smtClean="0"/>
              <a:t>）</a:t>
            </a:r>
            <a:endParaRPr lang="zh-CN" altLang="en-US" dirty="0"/>
          </a:p>
        </p:txBody>
      </p:sp>
      <p:sp>
        <p:nvSpPr>
          <p:cNvPr id="3" name="内容占位符 2"/>
          <p:cNvSpPr>
            <a:spLocks noGrp="1"/>
          </p:cNvSpPr>
          <p:nvPr>
            <p:ph idx="1"/>
          </p:nvPr>
        </p:nvSpPr>
        <p:spPr>
          <a:xfrm>
            <a:off x="467544" y="1484784"/>
            <a:ext cx="8352929" cy="4641379"/>
          </a:xfrm>
        </p:spPr>
        <p:txBody>
          <a:bodyPr/>
          <a:lstStyle/>
          <a:p>
            <a:r>
              <a:rPr lang="zh-CN" altLang="en-US" sz="2800" dirty="0" smtClean="0"/>
              <a:t>从匿名 </a:t>
            </a:r>
            <a:r>
              <a:rPr lang="en-US" altLang="zh-CN" sz="2800" dirty="0" err="1" smtClean="0"/>
              <a:t>rsync</a:t>
            </a:r>
            <a:r>
              <a:rPr lang="en-US" altLang="zh-CN" sz="2800" dirty="0" smtClean="0"/>
              <a:t> </a:t>
            </a:r>
            <a:r>
              <a:rPr lang="zh-CN" altLang="en-US" sz="2800" dirty="0" smtClean="0"/>
              <a:t>服务器同步 </a:t>
            </a:r>
            <a:r>
              <a:rPr lang="en-US" altLang="zh-CN" sz="2800" dirty="0" err="1" smtClean="0"/>
              <a:t>CentOS</a:t>
            </a:r>
            <a:r>
              <a:rPr lang="en-US" altLang="zh-CN" sz="2800" dirty="0" smtClean="0"/>
              <a:t> </a:t>
            </a:r>
            <a:r>
              <a:rPr lang="zh-CN" altLang="en-US" sz="2800" dirty="0" smtClean="0"/>
              <a:t>的 </a:t>
            </a:r>
            <a:r>
              <a:rPr lang="en-US" altLang="zh-CN" sz="2800" dirty="0" smtClean="0"/>
              <a:t>yum </a:t>
            </a:r>
            <a:r>
              <a:rPr lang="zh-CN" altLang="en-US" sz="2800" dirty="0" smtClean="0"/>
              <a:t>仓库</a:t>
            </a:r>
            <a:endParaRPr lang="en-US" altLang="zh-CN" sz="2800" dirty="0" smtClean="0"/>
          </a:p>
          <a:p>
            <a:pPr lvl="1"/>
            <a:r>
              <a:rPr lang="zh-CN" altLang="en-US" sz="2400" dirty="0" smtClean="0"/>
              <a:t>同步到本地 </a:t>
            </a:r>
            <a:r>
              <a:rPr lang="en-US" altLang="zh-CN" sz="2400" dirty="0" smtClean="0"/>
              <a:t>/</a:t>
            </a:r>
            <a:r>
              <a:rPr lang="en-US" altLang="zh-CN" sz="2400" dirty="0" err="1" smtClean="0"/>
              <a:t>var</a:t>
            </a:r>
            <a:r>
              <a:rPr lang="en-US" altLang="zh-CN" sz="2400" dirty="0" smtClean="0"/>
              <a:t>/ftp/yum/</a:t>
            </a:r>
            <a:r>
              <a:rPr lang="en-US" altLang="zh-CN" sz="2400" dirty="0" err="1" smtClean="0"/>
              <a:t>distr</a:t>
            </a:r>
            <a:r>
              <a:rPr lang="en-US" altLang="zh-CN" sz="2400" dirty="0" smtClean="0"/>
              <a:t>/centos/ </a:t>
            </a:r>
            <a:r>
              <a:rPr lang="zh-CN" altLang="en-US" sz="2400" dirty="0" smtClean="0"/>
              <a:t>目录</a:t>
            </a:r>
          </a:p>
          <a:p>
            <a:pPr lvl="1"/>
            <a:r>
              <a:rPr lang="zh-CN" altLang="en-US" sz="2400" dirty="0" smtClean="0"/>
              <a:t>不同步</a:t>
            </a:r>
            <a:r>
              <a:rPr lang="en-US" altLang="zh-CN" sz="2400" dirty="0" smtClean="0"/>
              <a:t>SRPMS</a:t>
            </a:r>
            <a:r>
              <a:rPr lang="zh-CN" altLang="en-US" sz="2400" dirty="0" smtClean="0"/>
              <a:t>、</a:t>
            </a:r>
            <a:r>
              <a:rPr lang="en-US" altLang="zh-CN" sz="2400" dirty="0" smtClean="0"/>
              <a:t>x86_64</a:t>
            </a:r>
            <a:r>
              <a:rPr lang="zh-CN" altLang="en-US" sz="2400" dirty="0" smtClean="0"/>
              <a:t>和</a:t>
            </a:r>
            <a:r>
              <a:rPr lang="en-US" altLang="zh-CN" sz="2400" dirty="0" err="1" smtClean="0"/>
              <a:t>isos</a:t>
            </a:r>
            <a:r>
              <a:rPr lang="en-US" altLang="zh-CN" sz="2400" dirty="0" smtClean="0"/>
              <a:t> </a:t>
            </a:r>
            <a:r>
              <a:rPr lang="zh-CN" altLang="en-US" sz="2400" dirty="0" smtClean="0"/>
              <a:t>目录</a:t>
            </a:r>
            <a:endParaRPr lang="en-US" altLang="zh-CN" sz="2400" dirty="0" smtClean="0"/>
          </a:p>
          <a:p>
            <a:pPr lvl="1"/>
            <a:endParaRPr lang="en-US" altLang="zh-CN" sz="2400" dirty="0" smtClean="0"/>
          </a:p>
          <a:p>
            <a:pPr>
              <a:buNone/>
            </a:pPr>
            <a:r>
              <a:rPr lang="en-US" altLang="zh-CN" sz="2400" b="1" dirty="0" smtClean="0">
                <a:solidFill>
                  <a:schemeClr val="accent6">
                    <a:lumMod val="75000"/>
                  </a:schemeClr>
                </a:solidFill>
              </a:rPr>
              <a:t># </a:t>
            </a:r>
            <a:r>
              <a:rPr lang="en-US" altLang="zh-CN" sz="2400" b="1" dirty="0" err="1" smtClean="0">
                <a:solidFill>
                  <a:schemeClr val="accent6">
                    <a:lumMod val="75000"/>
                  </a:schemeClr>
                </a:solidFill>
              </a:rPr>
              <a:t>rsync</a:t>
            </a:r>
            <a:r>
              <a:rPr lang="en-US" altLang="zh-CN" sz="2400" b="1" dirty="0" smtClean="0">
                <a:solidFill>
                  <a:schemeClr val="accent6">
                    <a:lumMod val="75000"/>
                  </a:schemeClr>
                </a:solidFill>
              </a:rPr>
              <a:t> -</a:t>
            </a:r>
            <a:r>
              <a:rPr lang="en-US" altLang="zh-CN" sz="2400" b="1" dirty="0" err="1" smtClean="0">
                <a:solidFill>
                  <a:schemeClr val="accent6">
                    <a:lumMod val="75000"/>
                  </a:schemeClr>
                </a:solidFill>
              </a:rPr>
              <a:t>aqzH</a:t>
            </a:r>
            <a:r>
              <a:rPr lang="en-US" altLang="zh-CN" sz="2400" b="1" dirty="0" smtClean="0">
                <a:solidFill>
                  <a:schemeClr val="accent6">
                    <a:lumMod val="75000"/>
                  </a:schemeClr>
                </a:solidFill>
              </a:rPr>
              <a:t> --delete --delay-updates \</a:t>
            </a:r>
          </a:p>
          <a:p>
            <a:pPr>
              <a:buNone/>
            </a:pPr>
            <a:r>
              <a:rPr lang="en-US" altLang="zh-CN" sz="2400" b="1" dirty="0" smtClean="0">
                <a:solidFill>
                  <a:schemeClr val="accent6">
                    <a:lumMod val="75000"/>
                  </a:schemeClr>
                </a:solidFill>
              </a:rPr>
              <a:t>   --exclude=SRPMS/  --exclude=x86_64/ \</a:t>
            </a:r>
          </a:p>
          <a:p>
            <a:pPr>
              <a:buNone/>
            </a:pPr>
            <a:r>
              <a:rPr lang="en-US" altLang="zh-CN" sz="2400" b="1" dirty="0" smtClean="0">
                <a:solidFill>
                  <a:schemeClr val="accent6">
                    <a:lumMod val="75000"/>
                  </a:schemeClr>
                </a:solidFill>
              </a:rPr>
              <a:t>   --exclude=</a:t>
            </a:r>
            <a:r>
              <a:rPr lang="en-US" altLang="zh-CN" sz="2400" b="1" dirty="0" err="1" smtClean="0">
                <a:solidFill>
                  <a:schemeClr val="accent6">
                    <a:lumMod val="75000"/>
                  </a:schemeClr>
                </a:solidFill>
              </a:rPr>
              <a:t>isos</a:t>
            </a:r>
            <a:r>
              <a:rPr lang="en-US" altLang="zh-CN" sz="2400" b="1" dirty="0" smtClean="0">
                <a:solidFill>
                  <a:schemeClr val="accent6">
                    <a:lumMod val="75000"/>
                  </a:schemeClr>
                </a:solidFill>
              </a:rPr>
              <a:t>/ \</a:t>
            </a:r>
          </a:p>
          <a:p>
            <a:pPr>
              <a:buNone/>
            </a:pPr>
            <a:r>
              <a:rPr lang="en-US" altLang="zh-CN" sz="2400" b="1" dirty="0" smtClean="0">
                <a:solidFill>
                  <a:schemeClr val="accent6">
                    <a:lumMod val="75000"/>
                  </a:schemeClr>
                </a:solidFill>
              </a:rPr>
              <a:t>   rsync://mirror.centos.net.cn/centos/6.6  \</a:t>
            </a:r>
          </a:p>
          <a:p>
            <a:pPr>
              <a:buNone/>
            </a:pPr>
            <a:r>
              <a:rPr lang="en-US" altLang="zh-CN" sz="2400" b="1" dirty="0" smtClean="0">
                <a:solidFill>
                  <a:schemeClr val="accent6">
                    <a:lumMod val="75000"/>
                  </a:schemeClr>
                </a:solidFill>
              </a:rPr>
              <a:t>   /</a:t>
            </a:r>
            <a:r>
              <a:rPr lang="en-US" altLang="zh-CN" sz="2400" b="1" dirty="0" err="1" smtClean="0">
                <a:solidFill>
                  <a:schemeClr val="accent6">
                    <a:lumMod val="75000"/>
                  </a:schemeClr>
                </a:solidFill>
              </a:rPr>
              <a:t>var</a:t>
            </a:r>
            <a:r>
              <a:rPr lang="en-US" altLang="zh-CN" sz="2400" b="1" dirty="0" smtClean="0">
                <a:solidFill>
                  <a:schemeClr val="accent6">
                    <a:lumMod val="75000"/>
                  </a:schemeClr>
                </a:solidFill>
              </a:rPr>
              <a:t>/ftp/yum/</a:t>
            </a:r>
            <a:r>
              <a:rPr lang="en-US" altLang="zh-CN" sz="2400" b="1" dirty="0" err="1" smtClean="0">
                <a:solidFill>
                  <a:schemeClr val="accent6">
                    <a:lumMod val="75000"/>
                  </a:schemeClr>
                </a:solidFill>
              </a:rPr>
              <a:t>distr</a:t>
            </a:r>
            <a:r>
              <a:rPr lang="en-US" altLang="zh-CN" sz="2400" b="1" dirty="0" smtClean="0">
                <a:solidFill>
                  <a:schemeClr val="accent6">
                    <a:lumMod val="75000"/>
                  </a:schemeClr>
                </a:solidFill>
              </a:rPr>
              <a:t>/centos/</a:t>
            </a:r>
            <a:endParaRPr lang="zh-CN" altLang="en-US" sz="2400" b="1" dirty="0">
              <a:solidFill>
                <a:schemeClr val="accent6">
                  <a:lumMod val="75000"/>
                </a:schemeClr>
              </a:solidFill>
            </a:endParaRPr>
          </a:p>
        </p:txBody>
      </p:sp>
      <p:sp>
        <p:nvSpPr>
          <p:cNvPr id="7" name="灯片编号占位符 6"/>
          <p:cNvSpPr>
            <a:spLocks noGrp="1"/>
          </p:cNvSpPr>
          <p:nvPr>
            <p:ph type="sldNum" sz="quarter" idx="12"/>
          </p:nvPr>
        </p:nvSpPr>
        <p:spPr/>
        <p:txBody>
          <a:bodyPr/>
          <a:lstStyle/>
          <a:p>
            <a:fld id="{3FA14863-5DA9-41EF-A33C-E1DD4B3326ED}" type="slidenum">
              <a:rPr lang="en-US" altLang="zh-CN" smtClean="0"/>
              <a:pPr/>
              <a:t>89</a:t>
            </a:fld>
            <a:endParaRPr lang="en-US" altLang="zh-CN" dirty="0"/>
          </a:p>
        </p:txBody>
      </p:sp>
      <p:sp>
        <p:nvSpPr>
          <p:cNvPr id="5" name="日期占位符 3"/>
          <p:cNvSpPr>
            <a:spLocks noGrp="1"/>
          </p:cNvSpPr>
          <p:nvPr>
            <p:ph type="dt" sz="half" idx="10"/>
          </p:nvPr>
        </p:nvSpPr>
        <p:spPr>
          <a:xfrm>
            <a:off x="457200" y="6243638"/>
            <a:ext cx="2133600" cy="457200"/>
          </a:xfrm>
        </p:spPr>
        <p:txBody>
          <a:bodyPr/>
          <a:lstStyle/>
          <a:p>
            <a:fld id="{0D3B9178-496E-49B4-BBFB-87BA11AA6CC7}" type="datetime2">
              <a:rPr lang="zh-CN" altLang="en-US" smtClean="0"/>
              <a:pPr/>
              <a:t>2016年7月14日</a:t>
            </a:fld>
            <a:endParaRPr lang="en-US" altLang="zh-CN" dirty="0"/>
          </a:p>
        </p:txBody>
      </p:sp>
      <p:sp>
        <p:nvSpPr>
          <p:cNvPr id="6" name="页脚占位符 4"/>
          <p:cNvSpPr>
            <a:spLocks noGrp="1"/>
          </p:cNvSpPr>
          <p:nvPr>
            <p:ph type="ftr" sz="quarter" idx="11"/>
          </p:nvPr>
        </p:nvSpPr>
        <p:spPr>
          <a:xfrm>
            <a:off x="2195736" y="6237312"/>
            <a:ext cx="5400600" cy="457200"/>
          </a:xfrm>
        </p:spPr>
        <p:txBody>
          <a:bodyPr/>
          <a:lstStyle/>
          <a:p>
            <a:r>
              <a:rPr lang="zh-CN" altLang="en-US" dirty="0" smtClean="0"/>
              <a:t>梁如军（</a:t>
            </a:r>
            <a:r>
              <a:rPr lang="en-US" altLang="zh-CN" dirty="0" smtClean="0"/>
              <a:t>linuxbooks@126.com</a:t>
            </a:r>
            <a:r>
              <a:rPr lang="zh-CN" altLang="en-US" dirty="0" smtClean="0"/>
              <a:t>）</a:t>
            </a:r>
            <a:endParaRPr lang="en-US" altLang="zh-CN" dirty="0" smtClean="0"/>
          </a:p>
          <a:p>
            <a:r>
              <a:rPr lang="en-US" altLang="zh-CN" dirty="0" smtClean="0"/>
              <a:t>Creative Commons License</a:t>
            </a:r>
            <a:r>
              <a:rPr lang="zh-CN" altLang="en-US" dirty="0" smtClean="0"/>
              <a:t>（</a:t>
            </a:r>
            <a:r>
              <a:rPr lang="en-US" altLang="zh-CN" dirty="0" smtClean="0"/>
              <a:t>BY-NC-SA</a:t>
            </a:r>
            <a:r>
              <a:rPr lang="zh-CN" altLang="en-US" dirty="0" smtClean="0"/>
              <a:t>）</a:t>
            </a:r>
            <a:endParaRPr lang="en-US" altLang="zh-CN" dirty="0"/>
          </a:p>
        </p:txBody>
      </p:sp>
    </p:spTree>
    <p:extLst>
      <p:ext uri="{BB962C8B-B14F-4D97-AF65-F5344CB8AC3E}">
        <p14:creationId xmlns:p14="http://schemas.microsoft.com/office/powerpoint/2010/main" xmlns="" val="280376363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top</a:t>
            </a:r>
            <a:r>
              <a:rPr lang="zh-CN" altLang="en-US" dirty="0" smtClean="0"/>
              <a:t>命令输出的统计信息</a:t>
            </a:r>
            <a:r>
              <a:rPr lang="en-US" altLang="zh-CN" dirty="0" smtClean="0"/>
              <a:t>(1)</a:t>
            </a:r>
            <a:endParaRPr lang="zh-CN" altLang="en-US" dirty="0"/>
          </a:p>
        </p:txBody>
      </p:sp>
      <p:sp>
        <p:nvSpPr>
          <p:cNvPr id="3" name="内容占位符 2"/>
          <p:cNvSpPr>
            <a:spLocks noGrp="1"/>
          </p:cNvSpPr>
          <p:nvPr>
            <p:ph idx="1"/>
          </p:nvPr>
        </p:nvSpPr>
        <p:spPr>
          <a:xfrm>
            <a:off x="323528" y="1844824"/>
            <a:ext cx="8507288" cy="4248472"/>
          </a:xfrm>
        </p:spPr>
        <p:txBody>
          <a:bodyPr/>
          <a:lstStyle/>
          <a:p>
            <a:r>
              <a:rPr lang="zh-CN" altLang="zh-CN" sz="2800" dirty="0" smtClean="0"/>
              <a:t>显示的是</a:t>
            </a:r>
            <a:r>
              <a:rPr lang="en-US" altLang="zh-CN" sz="2800" dirty="0" smtClean="0"/>
              <a:t>uptime</a:t>
            </a:r>
            <a:r>
              <a:rPr lang="zh-CN" altLang="zh-CN" sz="2800" dirty="0" smtClean="0"/>
              <a:t>命令的输出</a:t>
            </a:r>
            <a:endParaRPr lang="en-US" altLang="zh-CN" sz="2800" dirty="0" smtClean="0"/>
          </a:p>
          <a:p>
            <a:pPr lvl="1"/>
            <a:r>
              <a:rPr lang="en-US" altLang="zh-CN" sz="2400" b="1" dirty="0" smtClean="0">
                <a:solidFill>
                  <a:schemeClr val="accent6">
                    <a:lumMod val="75000"/>
                  </a:schemeClr>
                </a:solidFill>
              </a:rPr>
              <a:t>07:01:55 —— </a:t>
            </a:r>
            <a:r>
              <a:rPr lang="zh-CN" altLang="en-US" sz="2400" b="1" dirty="0" smtClean="0">
                <a:solidFill>
                  <a:schemeClr val="accent6">
                    <a:lumMod val="75000"/>
                  </a:schemeClr>
                </a:solidFill>
              </a:rPr>
              <a:t>当前时间</a:t>
            </a:r>
            <a:endParaRPr lang="en-US" altLang="zh-CN" sz="2400" b="1" dirty="0" smtClean="0">
              <a:solidFill>
                <a:schemeClr val="accent6">
                  <a:lumMod val="75000"/>
                </a:schemeClr>
              </a:solidFill>
            </a:endParaRPr>
          </a:p>
          <a:p>
            <a:pPr lvl="1"/>
            <a:r>
              <a:rPr lang="en-US" altLang="zh-CN" sz="2400" b="1" dirty="0" smtClean="0">
                <a:solidFill>
                  <a:schemeClr val="accent6">
                    <a:lumMod val="75000"/>
                  </a:schemeClr>
                </a:solidFill>
              </a:rPr>
              <a:t>up 14 min —— </a:t>
            </a:r>
            <a:r>
              <a:rPr lang="zh-CN" altLang="en-US" sz="2400" b="1" dirty="0" smtClean="0">
                <a:solidFill>
                  <a:schemeClr val="accent6">
                    <a:lumMod val="75000"/>
                  </a:schemeClr>
                </a:solidFill>
              </a:rPr>
              <a:t>系统自开机后运行的时间</a:t>
            </a:r>
            <a:endParaRPr lang="en-US" altLang="zh-CN" sz="2400" b="1" dirty="0" smtClean="0">
              <a:solidFill>
                <a:schemeClr val="accent6">
                  <a:lumMod val="75000"/>
                </a:schemeClr>
              </a:solidFill>
            </a:endParaRPr>
          </a:p>
          <a:p>
            <a:pPr lvl="1"/>
            <a:r>
              <a:rPr lang="en-US" altLang="zh-CN" sz="2400" b="1" dirty="0" smtClean="0">
                <a:solidFill>
                  <a:schemeClr val="accent6">
                    <a:lumMod val="75000"/>
                  </a:schemeClr>
                </a:solidFill>
              </a:rPr>
              <a:t>1 user —— </a:t>
            </a:r>
            <a:r>
              <a:rPr lang="zh-CN" altLang="en-US" sz="2400" b="1" dirty="0" smtClean="0">
                <a:solidFill>
                  <a:schemeClr val="accent6">
                    <a:lumMod val="75000"/>
                  </a:schemeClr>
                </a:solidFill>
              </a:rPr>
              <a:t>当前登录的用户数</a:t>
            </a:r>
            <a:endParaRPr lang="en-US" altLang="zh-CN" sz="2400" b="1" dirty="0" smtClean="0">
              <a:solidFill>
                <a:schemeClr val="accent6">
                  <a:lumMod val="75000"/>
                </a:schemeClr>
              </a:solidFill>
            </a:endParaRPr>
          </a:p>
          <a:p>
            <a:pPr lvl="1"/>
            <a:r>
              <a:rPr lang="en-US" altLang="zh-CN" sz="2400" b="1" dirty="0" smtClean="0">
                <a:solidFill>
                  <a:schemeClr val="accent6">
                    <a:lumMod val="75000"/>
                  </a:schemeClr>
                </a:solidFill>
              </a:rPr>
              <a:t>load average: </a:t>
            </a:r>
            <a:r>
              <a:rPr lang="en-US" altLang="zh-CN" sz="2400" b="1" dirty="0" smtClean="0">
                <a:solidFill>
                  <a:srgbClr val="002060"/>
                </a:solidFill>
              </a:rPr>
              <a:t>0.03</a:t>
            </a:r>
            <a:r>
              <a:rPr lang="en-US" altLang="zh-CN" sz="2400" b="1" dirty="0" smtClean="0">
                <a:solidFill>
                  <a:schemeClr val="accent6">
                    <a:lumMod val="75000"/>
                  </a:schemeClr>
                </a:solidFill>
              </a:rPr>
              <a:t>, </a:t>
            </a:r>
            <a:r>
              <a:rPr lang="en-US" altLang="zh-CN" sz="2400" b="1" dirty="0" smtClean="0">
                <a:solidFill>
                  <a:srgbClr val="00B050"/>
                </a:solidFill>
              </a:rPr>
              <a:t>0.02</a:t>
            </a:r>
            <a:r>
              <a:rPr lang="en-US" altLang="zh-CN" sz="2400" b="1" dirty="0" smtClean="0">
                <a:solidFill>
                  <a:schemeClr val="accent6">
                    <a:lumMod val="75000"/>
                  </a:schemeClr>
                </a:solidFill>
              </a:rPr>
              <a:t>, </a:t>
            </a:r>
            <a:r>
              <a:rPr lang="en-US" altLang="zh-CN" sz="2400" b="1" dirty="0" smtClean="0">
                <a:solidFill>
                  <a:srgbClr val="7030A0"/>
                </a:solidFill>
              </a:rPr>
              <a:t>0.00</a:t>
            </a:r>
            <a:r>
              <a:rPr lang="en-US" altLang="zh-CN" sz="2400" b="1" dirty="0" smtClean="0">
                <a:solidFill>
                  <a:schemeClr val="accent6">
                    <a:lumMod val="75000"/>
                  </a:schemeClr>
                </a:solidFill>
              </a:rPr>
              <a:t> </a:t>
            </a:r>
          </a:p>
          <a:p>
            <a:pPr lvl="2"/>
            <a:r>
              <a:rPr lang="en-US" altLang="zh-CN" sz="2000" dirty="0" smtClean="0">
                <a:solidFill>
                  <a:srgbClr val="002060"/>
                </a:solidFill>
              </a:rPr>
              <a:t>1</a:t>
            </a:r>
            <a:r>
              <a:rPr lang="zh-CN" altLang="zh-CN" sz="2000" dirty="0" smtClean="0">
                <a:solidFill>
                  <a:srgbClr val="002060"/>
                </a:solidFill>
              </a:rPr>
              <a:t>分钟系统平均负载</a:t>
            </a:r>
            <a:r>
              <a:rPr lang="zh-CN" altLang="zh-CN" sz="2000" dirty="0" smtClean="0"/>
              <a:t>，</a:t>
            </a:r>
            <a:r>
              <a:rPr lang="en-US" altLang="zh-CN" sz="2000" dirty="0" smtClean="0">
                <a:solidFill>
                  <a:srgbClr val="00B050"/>
                </a:solidFill>
              </a:rPr>
              <a:t>5</a:t>
            </a:r>
            <a:r>
              <a:rPr lang="zh-CN" altLang="zh-CN" sz="2000" dirty="0" smtClean="0">
                <a:solidFill>
                  <a:srgbClr val="00B050"/>
                </a:solidFill>
              </a:rPr>
              <a:t>分钟系统平均负载</a:t>
            </a:r>
            <a:r>
              <a:rPr lang="zh-CN" altLang="zh-CN" sz="2000" dirty="0" smtClean="0"/>
              <a:t>，</a:t>
            </a:r>
            <a:r>
              <a:rPr lang="en-US" altLang="zh-CN" sz="2000" dirty="0" smtClean="0">
                <a:solidFill>
                  <a:srgbClr val="7030A0"/>
                </a:solidFill>
              </a:rPr>
              <a:t>15</a:t>
            </a:r>
            <a:r>
              <a:rPr lang="zh-CN" altLang="zh-CN" sz="2000" dirty="0" smtClean="0">
                <a:solidFill>
                  <a:srgbClr val="7030A0"/>
                </a:solidFill>
              </a:rPr>
              <a:t>分钟系统平均负载</a:t>
            </a:r>
            <a:endParaRPr lang="en-US" altLang="zh-CN" sz="2000" dirty="0" smtClean="0">
              <a:solidFill>
                <a:srgbClr val="7030A0"/>
              </a:solidFill>
            </a:endParaRPr>
          </a:p>
          <a:p>
            <a:pPr lvl="2"/>
            <a:r>
              <a:rPr lang="zh-CN" altLang="en-US" sz="2000" b="1" dirty="0" smtClean="0">
                <a:solidFill>
                  <a:srgbClr val="FF0000"/>
                </a:solidFill>
              </a:rPr>
              <a:t>一段时间内，每个值都应该小于系统中</a:t>
            </a:r>
            <a:r>
              <a:rPr lang="en-US" altLang="zh-CN" sz="2000" b="1" dirty="0" smtClean="0">
                <a:solidFill>
                  <a:srgbClr val="FF0000"/>
                </a:solidFill>
              </a:rPr>
              <a:t>CPU</a:t>
            </a:r>
            <a:r>
              <a:rPr lang="zh-CN" altLang="en-US" sz="2000" b="1" dirty="0" smtClean="0">
                <a:solidFill>
                  <a:srgbClr val="FF0000"/>
                </a:solidFill>
              </a:rPr>
              <a:t>的个数，否则表示系统存在</a:t>
            </a:r>
            <a:r>
              <a:rPr lang="en-US" altLang="zh-CN" sz="2000" b="1" dirty="0" smtClean="0">
                <a:solidFill>
                  <a:srgbClr val="FF0000"/>
                </a:solidFill>
              </a:rPr>
              <a:t>CPU</a:t>
            </a:r>
            <a:r>
              <a:rPr lang="zh-CN" altLang="en-US" sz="2000" b="1" dirty="0" smtClean="0">
                <a:solidFill>
                  <a:srgbClr val="FF0000"/>
                </a:solidFill>
              </a:rPr>
              <a:t>瓶颈</a:t>
            </a:r>
            <a:endParaRPr lang="en-US" altLang="zh-CN" sz="2000" b="1" dirty="0" smtClean="0">
              <a:solidFill>
                <a:srgbClr val="FF0000"/>
              </a:solidFill>
            </a:endParaRPr>
          </a:p>
          <a:p>
            <a:r>
              <a:rPr lang="zh-CN" altLang="en-US" sz="2800" dirty="0" smtClean="0"/>
              <a:t>相关的交互命令</a:t>
            </a:r>
            <a:endParaRPr lang="en-US" altLang="zh-CN" sz="2800" dirty="0" smtClean="0"/>
          </a:p>
          <a:p>
            <a:pPr lvl="1"/>
            <a:r>
              <a:rPr lang="zh-CN" altLang="en-US" sz="2400" dirty="0" smtClean="0"/>
              <a:t>交互命令 “</a:t>
            </a:r>
            <a:r>
              <a:rPr lang="en-US" altLang="zh-CN" sz="2400" dirty="0" smtClean="0">
                <a:solidFill>
                  <a:srgbClr val="FF0000"/>
                </a:solidFill>
              </a:rPr>
              <a:t>l</a:t>
            </a:r>
            <a:r>
              <a:rPr lang="zh-CN" altLang="en-US" sz="2400" dirty="0" smtClean="0"/>
              <a:t>”是用于是否显示此信息的乒乓切换开关</a:t>
            </a:r>
            <a:endParaRPr lang="en-US" altLang="zh-CN" sz="2400" dirty="0" smtClean="0"/>
          </a:p>
          <a:p>
            <a:pPr>
              <a:buNone/>
            </a:pPr>
            <a:endParaRPr lang="zh-CN" altLang="en-US" sz="1400"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9</a:t>
            </a:fld>
            <a:endParaRPr lang="en-US" altLang="zh-CN" dirty="0"/>
          </a:p>
        </p:txBody>
      </p:sp>
      <p:sp>
        <p:nvSpPr>
          <p:cNvPr id="12" name="TextBox 11"/>
          <p:cNvSpPr txBox="1"/>
          <p:nvPr/>
        </p:nvSpPr>
        <p:spPr>
          <a:xfrm>
            <a:off x="467544" y="1196752"/>
            <a:ext cx="8208912" cy="40011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altLang="zh-CN" sz="2000" b="1" dirty="0" smtClean="0">
                <a:solidFill>
                  <a:srgbClr val="FF0000"/>
                </a:solidFill>
              </a:rPr>
              <a:t>top - </a:t>
            </a:r>
            <a:r>
              <a:rPr lang="en-US" altLang="zh-CN" sz="2000" b="1" dirty="0" smtClean="0">
                <a:solidFill>
                  <a:schemeClr val="accent6">
                    <a:lumMod val="75000"/>
                  </a:schemeClr>
                </a:solidFill>
              </a:rPr>
              <a:t>07:01:55 up 14 min,  1 user,  load average: 0.03, 0.02, 0.00</a:t>
            </a:r>
            <a:endParaRPr lang="zh-CN" altLang="en-US" sz="2000" dirty="0"/>
          </a:p>
        </p:txBody>
      </p:sp>
    </p:spTree>
    <p:extLst>
      <p:ext uri="{BB962C8B-B14F-4D97-AF65-F5344CB8AC3E}">
        <p14:creationId xmlns:p14="http://schemas.microsoft.com/office/powerpoint/2010/main" xmlns="" val="3911862163"/>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4002" name="Rectangle 2"/>
          <p:cNvSpPr>
            <a:spLocks noGrp="1" noChangeArrowheads="1"/>
          </p:cNvSpPr>
          <p:nvPr>
            <p:ph type="title"/>
          </p:nvPr>
        </p:nvSpPr>
        <p:spPr/>
        <p:txBody>
          <a:bodyPr/>
          <a:lstStyle/>
          <a:p>
            <a:pPr eaLnBrk="1" hangingPunct="1"/>
            <a:r>
              <a:rPr lang="zh-CN" altLang="en-US" b="1" smtClean="0"/>
              <a:t>配置 </a:t>
            </a:r>
            <a:r>
              <a:rPr lang="en-US" altLang="zh-CN" b="1" smtClean="0"/>
              <a:t>rsync </a:t>
            </a:r>
            <a:r>
              <a:rPr lang="zh-CN" altLang="en-US" b="1" smtClean="0"/>
              <a:t>服务</a:t>
            </a:r>
          </a:p>
        </p:txBody>
      </p:sp>
      <p:sp>
        <p:nvSpPr>
          <p:cNvPr id="384003" name="Rectangle 3"/>
          <p:cNvSpPr>
            <a:spLocks noGrp="1" noChangeArrowheads="1"/>
          </p:cNvSpPr>
          <p:nvPr>
            <p:ph type="body" idx="1"/>
          </p:nvPr>
        </p:nvSpPr>
        <p:spPr/>
        <p:txBody>
          <a:bodyPr/>
          <a:lstStyle/>
          <a:p>
            <a:pPr marL="609600" indent="-609600" eaLnBrk="1" hangingPunct="1">
              <a:lnSpc>
                <a:spcPct val="90000"/>
              </a:lnSpc>
              <a:buFont typeface="Wingdings" pitchFamily="2" charset="2"/>
              <a:buAutoNum type="arabicPeriod"/>
            </a:pPr>
            <a:r>
              <a:rPr lang="zh-CN" altLang="en-US" smtClean="0"/>
              <a:t>首先要选择服务器启动方式</a:t>
            </a:r>
          </a:p>
          <a:p>
            <a:pPr marL="990600" lvl="1" indent="-533400" eaLnBrk="1" hangingPunct="1">
              <a:lnSpc>
                <a:spcPct val="90000"/>
              </a:lnSpc>
            </a:pPr>
            <a:r>
              <a:rPr lang="zh-CN" altLang="en-US" smtClean="0"/>
              <a:t>对于负荷较重的 </a:t>
            </a:r>
            <a:r>
              <a:rPr lang="en-US" altLang="zh-CN" smtClean="0"/>
              <a:t>rsync </a:t>
            </a:r>
            <a:r>
              <a:rPr lang="zh-CN" altLang="en-US" smtClean="0"/>
              <a:t>服务器应该使用独立运行方式</a:t>
            </a:r>
          </a:p>
          <a:p>
            <a:pPr marL="990600" lvl="1" indent="-533400" eaLnBrk="1" hangingPunct="1">
              <a:lnSpc>
                <a:spcPct val="90000"/>
              </a:lnSpc>
            </a:pPr>
            <a:r>
              <a:rPr lang="zh-CN" altLang="en-US" smtClean="0"/>
              <a:t>对于负荷较轻的 </a:t>
            </a:r>
            <a:r>
              <a:rPr lang="en-US" altLang="zh-CN" smtClean="0"/>
              <a:t>rsync </a:t>
            </a:r>
            <a:r>
              <a:rPr lang="zh-CN" altLang="en-US" smtClean="0"/>
              <a:t>服务器可以使用 </a:t>
            </a:r>
            <a:r>
              <a:rPr lang="en-US" altLang="zh-CN" smtClean="0"/>
              <a:t>xinetd </a:t>
            </a:r>
            <a:r>
              <a:rPr lang="zh-CN" altLang="en-US" smtClean="0"/>
              <a:t>运行方式</a:t>
            </a:r>
          </a:p>
          <a:p>
            <a:pPr marL="609600" indent="-609600" eaLnBrk="1" hangingPunct="1">
              <a:lnSpc>
                <a:spcPct val="90000"/>
              </a:lnSpc>
              <a:buFont typeface="Wingdings" pitchFamily="2" charset="2"/>
              <a:buAutoNum type="arabicPeriod"/>
            </a:pPr>
            <a:r>
              <a:rPr lang="zh-CN" altLang="en-US" smtClean="0"/>
              <a:t>创建配置文件 </a:t>
            </a:r>
            <a:r>
              <a:rPr lang="en-US" altLang="zh-CN" smtClean="0"/>
              <a:t>rsyncd.conf</a:t>
            </a:r>
          </a:p>
          <a:p>
            <a:pPr marL="609600" indent="-609600" eaLnBrk="1" hangingPunct="1">
              <a:lnSpc>
                <a:spcPct val="90000"/>
              </a:lnSpc>
              <a:buFont typeface="Wingdings" pitchFamily="2" charset="2"/>
              <a:buAutoNum type="arabicPeriod"/>
            </a:pPr>
            <a:r>
              <a:rPr lang="zh-CN" altLang="en-US" smtClean="0"/>
              <a:t>对于非匿名访问的 </a:t>
            </a:r>
            <a:r>
              <a:rPr lang="en-US" altLang="zh-CN" smtClean="0"/>
              <a:t>rsync </a:t>
            </a:r>
            <a:r>
              <a:rPr lang="zh-CN" altLang="en-US" smtClean="0"/>
              <a:t>服务器还要创建认证口令文件</a:t>
            </a:r>
          </a:p>
        </p:txBody>
      </p:sp>
      <p:sp>
        <p:nvSpPr>
          <p:cNvPr id="4" name="日期占位符 3"/>
          <p:cNvSpPr>
            <a:spLocks noGrp="1"/>
          </p:cNvSpPr>
          <p:nvPr>
            <p:ph type="dt" sz="half" idx="10"/>
          </p:nvPr>
        </p:nvSpPr>
        <p:spPr>
          <a:xfrm>
            <a:off x="457200" y="6243638"/>
            <a:ext cx="2133600" cy="457200"/>
          </a:xfrm>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a:xfrm>
            <a:off x="2195736" y="6237312"/>
            <a:ext cx="5400600" cy="457200"/>
          </a:xfrm>
        </p:spPr>
        <p:txBody>
          <a:bodyPr/>
          <a:lstStyle/>
          <a:p>
            <a:r>
              <a:rPr lang="zh-CN" altLang="en-US" dirty="0" smtClean="0"/>
              <a:t>梁如军（</a:t>
            </a:r>
            <a:r>
              <a:rPr lang="en-US" altLang="zh-CN" dirty="0" smtClean="0"/>
              <a:t>linuxbooks@126.com</a:t>
            </a:r>
            <a:r>
              <a:rPr lang="zh-CN" altLang="en-US" dirty="0" smtClean="0"/>
              <a:t>）</a:t>
            </a:r>
            <a:endParaRPr lang="en-US" altLang="zh-CN" dirty="0" smtClean="0"/>
          </a:p>
          <a:p>
            <a:r>
              <a:rPr lang="en-US" altLang="zh-CN" dirty="0" smtClean="0"/>
              <a:t>Creative Commons License</a:t>
            </a:r>
            <a:r>
              <a:rPr lang="zh-CN" altLang="en-US" dirty="0" smtClean="0"/>
              <a:t>（</a:t>
            </a:r>
            <a:r>
              <a:rPr lang="en-US" altLang="zh-CN" dirty="0" smtClean="0"/>
              <a:t>BY-NC-SA</a:t>
            </a:r>
            <a:r>
              <a:rPr lang="zh-CN" altLang="en-US" dirty="0" smtClean="0"/>
              <a:t>）</a:t>
            </a:r>
            <a:endParaRPr lang="en-US" altLang="zh-CN" dirty="0"/>
          </a:p>
        </p:txBody>
      </p:sp>
      <p:sp>
        <p:nvSpPr>
          <p:cNvPr id="6" name="灯片编号占位符 6"/>
          <p:cNvSpPr>
            <a:spLocks noGrp="1"/>
          </p:cNvSpPr>
          <p:nvPr>
            <p:ph type="sldNum" sz="quarter" idx="12"/>
          </p:nvPr>
        </p:nvSpPr>
        <p:spPr>
          <a:xfrm>
            <a:off x="6553200" y="6243638"/>
            <a:ext cx="2133600" cy="457200"/>
          </a:xfrm>
        </p:spPr>
        <p:txBody>
          <a:bodyPr/>
          <a:lstStyle/>
          <a:p>
            <a:fld id="{3FA14863-5DA9-41EF-A33C-E1DD4B3326ED}" type="slidenum">
              <a:rPr lang="en-US" altLang="zh-CN" smtClean="0"/>
              <a:pPr/>
              <a:t>90</a:t>
            </a:fld>
            <a:endParaRPr lang="en-US" altLang="zh-CN" dirty="0"/>
          </a:p>
        </p:txBody>
      </p:sp>
    </p:spTree>
    <p:extLst>
      <p:ext uri="{BB962C8B-B14F-4D97-AF65-F5344CB8AC3E}">
        <p14:creationId xmlns:p14="http://schemas.microsoft.com/office/powerpoint/2010/main" xmlns="" val="2076723727"/>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5026" name="Rectangle 2"/>
          <p:cNvSpPr>
            <a:spLocks noGrp="1" noChangeArrowheads="1"/>
          </p:cNvSpPr>
          <p:nvPr>
            <p:ph type="title"/>
          </p:nvPr>
        </p:nvSpPr>
        <p:spPr/>
        <p:txBody>
          <a:bodyPr/>
          <a:lstStyle/>
          <a:p>
            <a:pPr eaLnBrk="1" hangingPunct="1"/>
            <a:r>
              <a:rPr lang="zh-CN" altLang="en-US" b="1" smtClean="0"/>
              <a:t>部署 </a:t>
            </a:r>
            <a:r>
              <a:rPr lang="en-US" altLang="zh-CN" b="1" smtClean="0"/>
              <a:t>rsync </a:t>
            </a:r>
            <a:r>
              <a:rPr lang="zh-CN" altLang="en-US" b="1" smtClean="0"/>
              <a:t>服务器的两种方法</a:t>
            </a:r>
          </a:p>
        </p:txBody>
      </p:sp>
      <p:sp>
        <p:nvSpPr>
          <p:cNvPr id="385027" name="Rectangle 3"/>
          <p:cNvSpPr>
            <a:spLocks noGrp="1" noChangeArrowheads="1"/>
          </p:cNvSpPr>
          <p:nvPr>
            <p:ph type="body" idx="1"/>
          </p:nvPr>
        </p:nvSpPr>
        <p:spPr>
          <a:xfrm>
            <a:off x="323850" y="1484785"/>
            <a:ext cx="8229600" cy="4536503"/>
          </a:xfrm>
        </p:spPr>
        <p:txBody>
          <a:bodyPr/>
          <a:lstStyle/>
          <a:p>
            <a:pPr marL="609600" indent="-609600" eaLnBrk="1" hangingPunct="1">
              <a:lnSpc>
                <a:spcPct val="90000"/>
              </a:lnSpc>
            </a:pPr>
            <a:r>
              <a:rPr lang="zh-CN" altLang="en-US" sz="2400" dirty="0" smtClean="0"/>
              <a:t>在生产服务器上同时运行 </a:t>
            </a:r>
            <a:r>
              <a:rPr lang="en-US" altLang="zh-CN" sz="2400" dirty="0" err="1" smtClean="0"/>
              <a:t>rsync</a:t>
            </a:r>
            <a:r>
              <a:rPr lang="en-US" altLang="zh-CN" sz="2400" dirty="0" smtClean="0"/>
              <a:t> </a:t>
            </a:r>
            <a:r>
              <a:rPr lang="zh-CN" altLang="en-US" sz="2400" dirty="0" smtClean="0"/>
              <a:t>服务</a:t>
            </a:r>
          </a:p>
          <a:p>
            <a:pPr marL="990600" lvl="1" indent="-533400" eaLnBrk="1" hangingPunct="1">
              <a:lnSpc>
                <a:spcPct val="90000"/>
              </a:lnSpc>
            </a:pPr>
            <a:r>
              <a:rPr lang="en-US" altLang="zh-CN" sz="2000" dirty="0" err="1" smtClean="0"/>
              <a:t>rsync</a:t>
            </a:r>
            <a:r>
              <a:rPr lang="en-US" altLang="zh-CN" sz="2000" dirty="0" smtClean="0"/>
              <a:t> </a:t>
            </a:r>
            <a:r>
              <a:rPr lang="zh-CN" altLang="en-US" sz="2000" dirty="0" smtClean="0"/>
              <a:t>服务以只读方式提供要备份的数据，从而避免破坏生产服务器上的数据</a:t>
            </a:r>
          </a:p>
          <a:p>
            <a:pPr marL="990600" lvl="1" indent="-533400" eaLnBrk="1" hangingPunct="1">
              <a:lnSpc>
                <a:spcPct val="90000"/>
              </a:lnSpc>
            </a:pPr>
            <a:r>
              <a:rPr lang="zh-CN" altLang="en-US" sz="2000" dirty="0" smtClean="0"/>
              <a:t>根据需要，可以配置一个或多个（为了避免风险）主机作为备份主机</a:t>
            </a:r>
          </a:p>
          <a:p>
            <a:pPr marL="990600" lvl="1" indent="-533400" eaLnBrk="1" hangingPunct="1">
              <a:lnSpc>
                <a:spcPct val="90000"/>
              </a:lnSpc>
            </a:pPr>
            <a:r>
              <a:rPr lang="zh-CN" altLang="en-US" sz="2000" dirty="0" smtClean="0"/>
              <a:t>在每个备份主机上以“拉”的方式从生产服务器将数据同步到备份主机</a:t>
            </a:r>
          </a:p>
          <a:p>
            <a:pPr marL="609600" indent="-609600" eaLnBrk="1" hangingPunct="1">
              <a:lnSpc>
                <a:spcPct val="90000"/>
              </a:lnSpc>
            </a:pPr>
            <a:r>
              <a:rPr lang="zh-CN" altLang="en-US" sz="2400" dirty="0" smtClean="0"/>
              <a:t>在备份服务器上运行 </a:t>
            </a:r>
            <a:r>
              <a:rPr lang="en-US" altLang="zh-CN" sz="2400" dirty="0" err="1" smtClean="0"/>
              <a:t>rsync</a:t>
            </a:r>
            <a:r>
              <a:rPr lang="en-US" altLang="zh-CN" sz="2400" dirty="0" smtClean="0"/>
              <a:t> </a:t>
            </a:r>
            <a:r>
              <a:rPr lang="zh-CN" altLang="en-US" sz="2400" dirty="0" smtClean="0"/>
              <a:t>服务</a:t>
            </a:r>
          </a:p>
          <a:p>
            <a:pPr marL="990600" lvl="1" indent="-533400" eaLnBrk="1" hangingPunct="1">
              <a:lnSpc>
                <a:spcPct val="90000"/>
              </a:lnSpc>
            </a:pPr>
            <a:r>
              <a:rPr lang="zh-CN" altLang="en-US" sz="2000" dirty="0" smtClean="0"/>
              <a:t>备份服务器实际上是个数据仓库，他集中收集了网络中所有要备份的主机的数据</a:t>
            </a:r>
          </a:p>
          <a:p>
            <a:pPr marL="990600" lvl="1" indent="-533400" eaLnBrk="1" hangingPunct="1">
              <a:lnSpc>
                <a:spcPct val="90000"/>
              </a:lnSpc>
            </a:pPr>
            <a:r>
              <a:rPr lang="zh-CN" altLang="en-US" sz="2000" dirty="0" smtClean="0"/>
              <a:t>备份服务器上运行的 </a:t>
            </a:r>
            <a:r>
              <a:rPr lang="en-US" altLang="zh-CN" sz="2000" dirty="0" err="1" smtClean="0"/>
              <a:t>rsync</a:t>
            </a:r>
            <a:r>
              <a:rPr lang="en-US" altLang="zh-CN" sz="2000" dirty="0" smtClean="0"/>
              <a:t> </a:t>
            </a:r>
            <a:r>
              <a:rPr lang="zh-CN" altLang="en-US" sz="2000" dirty="0" smtClean="0"/>
              <a:t>服务以读写方式提供备份空间</a:t>
            </a:r>
          </a:p>
          <a:p>
            <a:pPr marL="990600" lvl="1" indent="-533400" eaLnBrk="1" hangingPunct="1">
              <a:lnSpc>
                <a:spcPct val="90000"/>
              </a:lnSpc>
            </a:pPr>
            <a:r>
              <a:rPr lang="zh-CN" altLang="en-US" sz="2000" dirty="0" smtClean="0"/>
              <a:t>根据需要，可以配置一个或多个（为了避免风险）备份服务器</a:t>
            </a:r>
          </a:p>
          <a:p>
            <a:pPr marL="990600" lvl="1" indent="-533400" eaLnBrk="1" hangingPunct="1">
              <a:lnSpc>
                <a:spcPct val="90000"/>
              </a:lnSpc>
            </a:pPr>
            <a:r>
              <a:rPr lang="zh-CN" altLang="en-US" sz="2000" dirty="0" smtClean="0"/>
              <a:t>在每台要备份的主机（包括生产服务器）上以“推”的方式将备份数据写入备份服务器</a:t>
            </a:r>
          </a:p>
          <a:p>
            <a:pPr marL="609600" indent="-609600" eaLnBrk="1" hangingPunct="1">
              <a:lnSpc>
                <a:spcPct val="90000"/>
              </a:lnSpc>
            </a:pPr>
            <a:endParaRPr lang="en-US" altLang="zh-CN" sz="2400" dirty="0" smtClean="0"/>
          </a:p>
        </p:txBody>
      </p:sp>
      <p:sp>
        <p:nvSpPr>
          <p:cNvPr id="4" name="日期占位符 3"/>
          <p:cNvSpPr>
            <a:spLocks noGrp="1"/>
          </p:cNvSpPr>
          <p:nvPr>
            <p:ph type="dt" sz="half" idx="10"/>
          </p:nvPr>
        </p:nvSpPr>
        <p:spPr>
          <a:xfrm>
            <a:off x="457200" y="6243638"/>
            <a:ext cx="2133600" cy="457200"/>
          </a:xfrm>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a:xfrm>
            <a:off x="2195736" y="6237312"/>
            <a:ext cx="5400600" cy="457200"/>
          </a:xfrm>
        </p:spPr>
        <p:txBody>
          <a:bodyPr/>
          <a:lstStyle/>
          <a:p>
            <a:r>
              <a:rPr lang="zh-CN" altLang="en-US" dirty="0" smtClean="0"/>
              <a:t>梁如军（</a:t>
            </a:r>
            <a:r>
              <a:rPr lang="en-US" altLang="zh-CN" dirty="0" smtClean="0"/>
              <a:t>linuxbooks@126.com</a:t>
            </a:r>
            <a:r>
              <a:rPr lang="zh-CN" altLang="en-US" dirty="0" smtClean="0"/>
              <a:t>）</a:t>
            </a:r>
            <a:endParaRPr lang="en-US" altLang="zh-CN" dirty="0" smtClean="0"/>
          </a:p>
          <a:p>
            <a:r>
              <a:rPr lang="en-US" altLang="zh-CN" dirty="0" smtClean="0"/>
              <a:t>Creative Commons License</a:t>
            </a:r>
            <a:r>
              <a:rPr lang="zh-CN" altLang="en-US" dirty="0" smtClean="0"/>
              <a:t>（</a:t>
            </a:r>
            <a:r>
              <a:rPr lang="en-US" altLang="zh-CN" dirty="0" smtClean="0"/>
              <a:t>BY-NC-SA</a:t>
            </a:r>
            <a:r>
              <a:rPr lang="zh-CN" altLang="en-US" dirty="0" smtClean="0"/>
              <a:t>）</a:t>
            </a:r>
            <a:endParaRPr lang="en-US" altLang="zh-CN" dirty="0"/>
          </a:p>
        </p:txBody>
      </p:sp>
      <p:sp>
        <p:nvSpPr>
          <p:cNvPr id="6" name="灯片编号占位符 6"/>
          <p:cNvSpPr>
            <a:spLocks noGrp="1"/>
          </p:cNvSpPr>
          <p:nvPr>
            <p:ph type="sldNum" sz="quarter" idx="12"/>
          </p:nvPr>
        </p:nvSpPr>
        <p:spPr>
          <a:xfrm>
            <a:off x="6553200" y="6243638"/>
            <a:ext cx="2133600" cy="457200"/>
          </a:xfrm>
        </p:spPr>
        <p:txBody>
          <a:bodyPr/>
          <a:lstStyle/>
          <a:p>
            <a:fld id="{3FA14863-5DA9-41EF-A33C-E1DD4B3326ED}" type="slidenum">
              <a:rPr lang="en-US" altLang="zh-CN" smtClean="0"/>
              <a:pPr/>
              <a:t>91</a:t>
            </a:fld>
            <a:endParaRPr lang="en-US" altLang="zh-CN" dirty="0"/>
          </a:p>
        </p:txBody>
      </p:sp>
    </p:spTree>
    <p:extLst>
      <p:ext uri="{BB962C8B-B14F-4D97-AF65-F5344CB8AC3E}">
        <p14:creationId xmlns:p14="http://schemas.microsoft.com/office/powerpoint/2010/main" xmlns="" val="1279701364"/>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使用</a:t>
            </a:r>
            <a:r>
              <a:rPr lang="en-US" altLang="zh-CN" dirty="0" err="1" smtClean="0"/>
              <a:t>rsnapshot</a:t>
            </a:r>
            <a:r>
              <a:rPr lang="zh-CN" altLang="zh-CN" dirty="0" smtClean="0"/>
              <a:t>工具</a:t>
            </a:r>
            <a:endParaRPr lang="zh-CN" altLang="en-US" dirty="0"/>
          </a:p>
        </p:txBody>
      </p:sp>
      <p:sp>
        <p:nvSpPr>
          <p:cNvPr id="3" name="内容占位符 2"/>
          <p:cNvSpPr>
            <a:spLocks noGrp="1"/>
          </p:cNvSpPr>
          <p:nvPr>
            <p:ph idx="1"/>
          </p:nvPr>
        </p:nvSpPr>
        <p:spPr>
          <a:xfrm>
            <a:off x="457200" y="1600201"/>
            <a:ext cx="8229600" cy="460648"/>
          </a:xfrm>
        </p:spPr>
        <p:txBody>
          <a:bodyPr/>
          <a:lstStyle/>
          <a:p>
            <a:r>
              <a:rPr lang="en-US" altLang="zh-CN" dirty="0" smtClean="0"/>
              <a:t>/etc/</a:t>
            </a:r>
            <a:r>
              <a:rPr lang="en-US" altLang="zh-CN" dirty="0" err="1" smtClean="0"/>
              <a:t>rsnapshot.conf</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92</a:t>
            </a:fld>
            <a:endParaRPr lang="en-US" altLang="zh-CN" dirty="0"/>
          </a:p>
        </p:txBody>
      </p:sp>
      <p:sp>
        <p:nvSpPr>
          <p:cNvPr id="7" name="TextBox 6"/>
          <p:cNvSpPr txBox="1"/>
          <p:nvPr/>
        </p:nvSpPr>
        <p:spPr>
          <a:xfrm>
            <a:off x="539552" y="2348880"/>
            <a:ext cx="8064896" cy="3693319"/>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altLang="zh-CN" dirty="0" smtClean="0"/>
              <a:t>// </a:t>
            </a:r>
            <a:r>
              <a:rPr lang="zh-CN" altLang="zh-CN" dirty="0" smtClean="0"/>
              <a:t>确定备份目录</a:t>
            </a:r>
          </a:p>
          <a:p>
            <a:r>
              <a:rPr lang="en-US" altLang="zh-CN" dirty="0" err="1" smtClean="0"/>
              <a:t>snapshot_root</a:t>
            </a:r>
            <a:r>
              <a:rPr lang="en-US" altLang="zh-CN" dirty="0" smtClean="0"/>
              <a:t>   /.snapshots/</a:t>
            </a:r>
            <a:endParaRPr lang="zh-CN" altLang="zh-CN" dirty="0" smtClean="0"/>
          </a:p>
          <a:p>
            <a:r>
              <a:rPr lang="en-US" altLang="zh-CN" dirty="0" smtClean="0"/>
              <a:t>// </a:t>
            </a:r>
            <a:r>
              <a:rPr lang="zh-CN" altLang="zh-CN" dirty="0" smtClean="0"/>
              <a:t>确定备份间隔</a:t>
            </a:r>
          </a:p>
          <a:p>
            <a:r>
              <a:rPr lang="en-US" altLang="zh-CN" dirty="0" smtClean="0"/>
              <a:t>interval    hourly  6	// </a:t>
            </a:r>
            <a:r>
              <a:rPr lang="zh-CN" altLang="zh-CN" dirty="0" smtClean="0"/>
              <a:t>保留</a:t>
            </a:r>
            <a:r>
              <a:rPr lang="en-US" altLang="zh-CN" dirty="0" smtClean="0"/>
              <a:t>6</a:t>
            </a:r>
            <a:r>
              <a:rPr lang="zh-CN" altLang="zh-CN" dirty="0" smtClean="0"/>
              <a:t>个基于小时的备份快照</a:t>
            </a:r>
          </a:p>
          <a:p>
            <a:r>
              <a:rPr lang="en-US" altLang="zh-CN" dirty="0" smtClean="0"/>
              <a:t>interval    daily   7		// </a:t>
            </a:r>
            <a:r>
              <a:rPr lang="zh-CN" altLang="zh-CN" dirty="0" smtClean="0"/>
              <a:t>保留</a:t>
            </a:r>
            <a:r>
              <a:rPr lang="en-US" altLang="zh-CN" dirty="0" smtClean="0"/>
              <a:t>7</a:t>
            </a:r>
            <a:r>
              <a:rPr lang="zh-CN" altLang="zh-CN" dirty="0" smtClean="0"/>
              <a:t>个基于天的备份快照</a:t>
            </a:r>
          </a:p>
          <a:p>
            <a:r>
              <a:rPr lang="en-US" altLang="zh-CN" dirty="0" smtClean="0"/>
              <a:t>interval    weekly  4	// </a:t>
            </a:r>
            <a:r>
              <a:rPr lang="zh-CN" altLang="zh-CN" dirty="0" smtClean="0"/>
              <a:t>保留</a:t>
            </a:r>
            <a:r>
              <a:rPr lang="en-US" altLang="zh-CN" dirty="0" smtClean="0"/>
              <a:t>4</a:t>
            </a:r>
            <a:r>
              <a:rPr lang="zh-CN" altLang="zh-CN" dirty="0" smtClean="0"/>
              <a:t>个基于周的备份快照</a:t>
            </a:r>
          </a:p>
          <a:p>
            <a:r>
              <a:rPr lang="en-US" altLang="zh-CN" dirty="0" smtClean="0"/>
              <a:t>interval    monthly 3	// </a:t>
            </a:r>
            <a:r>
              <a:rPr lang="zh-CN" altLang="zh-CN" dirty="0" smtClean="0"/>
              <a:t>保留</a:t>
            </a:r>
            <a:r>
              <a:rPr lang="en-US" altLang="zh-CN" dirty="0" smtClean="0"/>
              <a:t>3</a:t>
            </a:r>
            <a:r>
              <a:rPr lang="zh-CN" altLang="zh-CN" dirty="0" smtClean="0"/>
              <a:t>个基于月的备份快照</a:t>
            </a:r>
          </a:p>
          <a:p>
            <a:r>
              <a:rPr lang="en-US" altLang="zh-CN" dirty="0" smtClean="0"/>
              <a:t>// </a:t>
            </a:r>
            <a:r>
              <a:rPr lang="zh-CN" altLang="zh-CN" dirty="0" smtClean="0"/>
              <a:t>确定备份内容</a:t>
            </a:r>
          </a:p>
          <a:p>
            <a:r>
              <a:rPr lang="en-US" altLang="zh-CN" dirty="0" smtClean="0"/>
              <a:t>backup  /etc/           </a:t>
            </a:r>
            <a:r>
              <a:rPr lang="en-US" altLang="zh-CN" dirty="0" err="1" smtClean="0"/>
              <a:t>localhost</a:t>
            </a:r>
            <a:r>
              <a:rPr lang="en-US" altLang="zh-CN" dirty="0" smtClean="0"/>
              <a:t>/</a:t>
            </a:r>
            <a:endParaRPr lang="zh-CN" altLang="zh-CN" dirty="0" smtClean="0"/>
          </a:p>
          <a:p>
            <a:r>
              <a:rPr lang="en-US" altLang="zh-CN" dirty="0" smtClean="0"/>
              <a:t>backup  /home/          </a:t>
            </a:r>
            <a:r>
              <a:rPr lang="en-US" altLang="zh-CN" dirty="0" err="1" smtClean="0"/>
              <a:t>localhost</a:t>
            </a:r>
            <a:r>
              <a:rPr lang="en-US" altLang="zh-CN" dirty="0" smtClean="0"/>
              <a:t>/</a:t>
            </a:r>
            <a:endParaRPr lang="zh-CN" altLang="zh-CN" dirty="0" smtClean="0"/>
          </a:p>
          <a:p>
            <a:r>
              <a:rPr lang="en-US" altLang="zh-CN" dirty="0" smtClean="0"/>
              <a:t>backup  /</a:t>
            </a:r>
            <a:r>
              <a:rPr lang="en-US" altLang="zh-CN" dirty="0" err="1" smtClean="0"/>
              <a:t>var</a:t>
            </a:r>
            <a:r>
              <a:rPr lang="en-US" altLang="zh-CN" dirty="0" smtClean="0"/>
              <a:t>/www/      </a:t>
            </a:r>
            <a:r>
              <a:rPr lang="en-US" altLang="zh-CN" dirty="0" err="1" smtClean="0"/>
              <a:t>localhost</a:t>
            </a:r>
            <a:r>
              <a:rPr lang="en-US" altLang="zh-CN" dirty="0" smtClean="0"/>
              <a:t>/</a:t>
            </a:r>
            <a:endParaRPr lang="zh-CN" altLang="zh-CN" dirty="0" smtClean="0"/>
          </a:p>
          <a:p>
            <a:r>
              <a:rPr lang="en-US" altLang="zh-CN" dirty="0" smtClean="0"/>
              <a:t>backup  /</a:t>
            </a:r>
            <a:r>
              <a:rPr lang="en-US" altLang="zh-CN" dirty="0" err="1" smtClean="0"/>
              <a:t>usr</a:t>
            </a:r>
            <a:r>
              <a:rPr lang="en-US" altLang="zh-CN" dirty="0" smtClean="0"/>
              <a:t>/local/    </a:t>
            </a:r>
            <a:r>
              <a:rPr lang="en-US" altLang="zh-CN" dirty="0" err="1" smtClean="0"/>
              <a:t>localhost</a:t>
            </a:r>
            <a:r>
              <a:rPr lang="en-US" altLang="zh-CN" dirty="0" smtClean="0"/>
              <a:t>/</a:t>
            </a:r>
            <a:endParaRPr lang="zh-CN" altLang="zh-CN" dirty="0" smtClean="0"/>
          </a:p>
          <a:p>
            <a:r>
              <a:rPr lang="en-US" altLang="zh-CN" dirty="0" smtClean="0"/>
              <a:t>backup  /root/          </a:t>
            </a:r>
            <a:r>
              <a:rPr lang="en-US" altLang="zh-CN" dirty="0" err="1" smtClean="0"/>
              <a:t>localhost</a:t>
            </a:r>
            <a:r>
              <a:rPr lang="en-US" altLang="zh-CN" dirty="0" smtClean="0"/>
              <a:t>/</a:t>
            </a:r>
            <a:endParaRPr lang="zh-CN" altLang="en-US" dirty="0"/>
          </a:p>
        </p:txBody>
      </p:sp>
    </p:spTree>
    <p:extLst>
      <p:ext uri="{BB962C8B-B14F-4D97-AF65-F5344CB8AC3E}">
        <p14:creationId xmlns:p14="http://schemas.microsoft.com/office/powerpoint/2010/main" xmlns="" val="3023508500"/>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使用</a:t>
            </a:r>
            <a:r>
              <a:rPr lang="en-US" altLang="zh-CN" dirty="0" err="1" smtClean="0"/>
              <a:t>rsnapshot</a:t>
            </a:r>
            <a:r>
              <a:rPr lang="zh-CN" altLang="zh-CN" dirty="0" smtClean="0"/>
              <a:t>工具</a:t>
            </a:r>
            <a:r>
              <a:rPr lang="zh-CN" altLang="en-US" dirty="0" smtClean="0"/>
              <a:t>（</a:t>
            </a:r>
            <a:r>
              <a:rPr lang="en-US" altLang="zh-CN" dirty="0" smtClean="0"/>
              <a:t>2</a:t>
            </a:r>
            <a:r>
              <a:rPr lang="zh-CN" altLang="en-US" dirty="0" smtClean="0"/>
              <a:t>）</a:t>
            </a:r>
            <a:endParaRPr lang="zh-CN" altLang="en-US" dirty="0"/>
          </a:p>
        </p:txBody>
      </p:sp>
      <p:sp>
        <p:nvSpPr>
          <p:cNvPr id="3" name="内容占位符 2"/>
          <p:cNvSpPr>
            <a:spLocks noGrp="1"/>
          </p:cNvSpPr>
          <p:nvPr>
            <p:ph idx="1"/>
          </p:nvPr>
        </p:nvSpPr>
        <p:spPr>
          <a:xfrm>
            <a:off x="457200" y="1600201"/>
            <a:ext cx="8229600" cy="676672"/>
          </a:xfrm>
        </p:spPr>
        <p:txBody>
          <a:bodyPr/>
          <a:lstStyle/>
          <a:p>
            <a:r>
              <a:rPr lang="en-US" altLang="zh-CN" dirty="0" smtClean="0"/>
              <a:t>/etc/</a:t>
            </a:r>
            <a:r>
              <a:rPr lang="en-US" altLang="zh-CN" dirty="0" err="1" smtClean="0"/>
              <a:t>cron.d</a:t>
            </a:r>
            <a:r>
              <a:rPr lang="en-US" altLang="zh-CN" dirty="0" smtClean="0"/>
              <a:t>/</a:t>
            </a:r>
            <a:r>
              <a:rPr lang="en-US" altLang="zh-CN" dirty="0" err="1" smtClean="0"/>
              <a:t>rsnapshot</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93</a:t>
            </a:fld>
            <a:endParaRPr lang="en-US" altLang="zh-CN" dirty="0"/>
          </a:p>
        </p:txBody>
      </p:sp>
      <p:sp>
        <p:nvSpPr>
          <p:cNvPr id="7" name="TextBox 6"/>
          <p:cNvSpPr txBox="1"/>
          <p:nvPr/>
        </p:nvSpPr>
        <p:spPr>
          <a:xfrm>
            <a:off x="539552" y="2780928"/>
            <a:ext cx="8064896" cy="1569660"/>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altLang="zh-CN" sz="2400" dirty="0" smtClean="0"/>
              <a:t>0 */4         * * *           root    /</a:t>
            </a:r>
            <a:r>
              <a:rPr lang="en-US" altLang="zh-CN" sz="2400" dirty="0" err="1" smtClean="0"/>
              <a:t>usr</a:t>
            </a:r>
            <a:r>
              <a:rPr lang="en-US" altLang="zh-CN" sz="2400" dirty="0" smtClean="0"/>
              <a:t>/bin/</a:t>
            </a:r>
            <a:r>
              <a:rPr lang="en-US" altLang="zh-CN" sz="2400" dirty="0" err="1" smtClean="0"/>
              <a:t>rsnapshot</a:t>
            </a:r>
            <a:r>
              <a:rPr lang="en-US" altLang="zh-CN" sz="2400" dirty="0" smtClean="0"/>
              <a:t> hourly</a:t>
            </a:r>
            <a:endParaRPr lang="zh-CN" altLang="zh-CN" sz="2400" dirty="0" smtClean="0"/>
          </a:p>
          <a:p>
            <a:r>
              <a:rPr lang="en-US" altLang="zh-CN" sz="2400" dirty="0" smtClean="0"/>
              <a:t>30 3          * * *           root    /</a:t>
            </a:r>
            <a:r>
              <a:rPr lang="en-US" altLang="zh-CN" sz="2400" dirty="0" err="1" smtClean="0"/>
              <a:t>usr</a:t>
            </a:r>
            <a:r>
              <a:rPr lang="en-US" altLang="zh-CN" sz="2400" dirty="0" smtClean="0"/>
              <a:t>/bin/</a:t>
            </a:r>
            <a:r>
              <a:rPr lang="en-US" altLang="zh-CN" sz="2400" dirty="0" err="1" smtClean="0"/>
              <a:t>rsnapshot</a:t>
            </a:r>
            <a:r>
              <a:rPr lang="en-US" altLang="zh-CN" sz="2400" dirty="0" smtClean="0"/>
              <a:t> daily</a:t>
            </a:r>
            <a:endParaRPr lang="zh-CN" altLang="zh-CN" sz="2400" dirty="0" smtClean="0"/>
          </a:p>
          <a:p>
            <a:r>
              <a:rPr lang="en-US" altLang="zh-CN" sz="2400" dirty="0" smtClean="0"/>
              <a:t>0  3          * * 1           root    /</a:t>
            </a:r>
            <a:r>
              <a:rPr lang="en-US" altLang="zh-CN" sz="2400" dirty="0" err="1" smtClean="0"/>
              <a:t>usr</a:t>
            </a:r>
            <a:r>
              <a:rPr lang="en-US" altLang="zh-CN" sz="2400" dirty="0" smtClean="0"/>
              <a:t>/bin/</a:t>
            </a:r>
            <a:r>
              <a:rPr lang="en-US" altLang="zh-CN" sz="2400" dirty="0" err="1" smtClean="0"/>
              <a:t>rsnapshot</a:t>
            </a:r>
            <a:r>
              <a:rPr lang="en-US" altLang="zh-CN" sz="2400" dirty="0" smtClean="0"/>
              <a:t> weekly</a:t>
            </a:r>
            <a:endParaRPr lang="zh-CN" altLang="zh-CN" sz="2400" dirty="0" smtClean="0"/>
          </a:p>
          <a:p>
            <a:r>
              <a:rPr lang="en-US" altLang="zh-CN" sz="2400" dirty="0" smtClean="0"/>
              <a:t>30 2          1 * *           root    /</a:t>
            </a:r>
            <a:r>
              <a:rPr lang="en-US" altLang="zh-CN" sz="2400" dirty="0" err="1" smtClean="0"/>
              <a:t>usr</a:t>
            </a:r>
            <a:r>
              <a:rPr lang="en-US" altLang="zh-CN" sz="2400" dirty="0" smtClean="0"/>
              <a:t>/bin/</a:t>
            </a:r>
            <a:r>
              <a:rPr lang="en-US" altLang="zh-CN" sz="2400" dirty="0" err="1" smtClean="0"/>
              <a:t>rsnapshot</a:t>
            </a:r>
            <a:r>
              <a:rPr lang="en-US" altLang="zh-CN" sz="2400" dirty="0" smtClean="0"/>
              <a:t> monthly</a:t>
            </a:r>
            <a:endParaRPr lang="zh-CN" altLang="zh-CN" sz="2400" dirty="0" smtClean="0"/>
          </a:p>
        </p:txBody>
      </p:sp>
    </p:spTree>
    <p:extLst>
      <p:ext uri="{BB962C8B-B14F-4D97-AF65-F5344CB8AC3E}">
        <p14:creationId xmlns:p14="http://schemas.microsoft.com/office/powerpoint/2010/main" xmlns="" val="821851024"/>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周期性同步与实时同步</a:t>
            </a:r>
            <a:endParaRPr lang="zh-CN" altLang="en-US" dirty="0"/>
          </a:p>
        </p:txBody>
      </p:sp>
      <p:sp>
        <p:nvSpPr>
          <p:cNvPr id="3" name="内容占位符 2"/>
          <p:cNvSpPr>
            <a:spLocks noGrp="1"/>
          </p:cNvSpPr>
          <p:nvPr>
            <p:ph idx="1"/>
          </p:nvPr>
        </p:nvSpPr>
        <p:spPr/>
        <p:txBody>
          <a:bodyPr/>
          <a:lstStyle/>
          <a:p>
            <a:r>
              <a:rPr lang="zh-CN" altLang="zh-CN" dirty="0" smtClean="0"/>
              <a:t>周期性同步</a:t>
            </a:r>
            <a:endParaRPr lang="en-US" altLang="zh-CN" dirty="0" smtClean="0"/>
          </a:p>
          <a:p>
            <a:pPr lvl="1"/>
            <a:r>
              <a:rPr lang="zh-CN" altLang="zh-CN" dirty="0" smtClean="0"/>
              <a:t>安排</a:t>
            </a:r>
            <a:r>
              <a:rPr lang="en-US" altLang="zh-CN" dirty="0" err="1" smtClean="0"/>
              <a:t>cron</a:t>
            </a:r>
            <a:r>
              <a:rPr lang="zh-CN" altLang="zh-CN" dirty="0" smtClean="0"/>
              <a:t>任务实施周期性同步</a:t>
            </a:r>
            <a:endParaRPr lang="en-US" altLang="zh-CN" dirty="0" smtClean="0"/>
          </a:p>
          <a:p>
            <a:r>
              <a:rPr lang="zh-CN" altLang="zh-CN" dirty="0" smtClean="0"/>
              <a:t>实时同步</a:t>
            </a:r>
            <a:endParaRPr lang="en-US" altLang="zh-CN" dirty="0" smtClean="0"/>
          </a:p>
          <a:p>
            <a:pPr lvl="1"/>
            <a:r>
              <a:rPr lang="zh-CN" altLang="zh-CN" dirty="0" smtClean="0"/>
              <a:t>监控文件系统变化</a:t>
            </a:r>
            <a:r>
              <a:rPr lang="zh-CN" altLang="en-US" dirty="0" smtClean="0"/>
              <a:t>，</a:t>
            </a:r>
            <a:r>
              <a:rPr lang="zh-CN" altLang="zh-CN" dirty="0" smtClean="0"/>
              <a:t>一旦发现文件有变化就立即同步。</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94</a:t>
            </a:fld>
            <a:endParaRPr lang="en-US" altLang="zh-CN" dirty="0"/>
          </a:p>
        </p:txBody>
      </p:sp>
    </p:spTree>
    <p:extLst>
      <p:ext uri="{BB962C8B-B14F-4D97-AF65-F5344CB8AC3E}">
        <p14:creationId xmlns:p14="http://schemas.microsoft.com/office/powerpoint/2010/main" xmlns="" val="3410397106"/>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Inotify</a:t>
            </a:r>
            <a:r>
              <a:rPr lang="zh-CN" altLang="en-US" dirty="0" smtClean="0"/>
              <a:t>与</a:t>
            </a:r>
            <a:r>
              <a:rPr lang="en-US" altLang="zh-CN" dirty="0" err="1" smtClean="0"/>
              <a:t>lsyncd</a:t>
            </a:r>
            <a:endParaRPr lang="zh-CN" altLang="en-US" dirty="0"/>
          </a:p>
        </p:txBody>
      </p:sp>
      <p:sp>
        <p:nvSpPr>
          <p:cNvPr id="3" name="内容占位符 2"/>
          <p:cNvSpPr>
            <a:spLocks noGrp="1"/>
          </p:cNvSpPr>
          <p:nvPr>
            <p:ph idx="1"/>
          </p:nvPr>
        </p:nvSpPr>
        <p:spPr>
          <a:xfrm>
            <a:off x="457200" y="1340768"/>
            <a:ext cx="8229600" cy="4790157"/>
          </a:xfrm>
        </p:spPr>
        <p:txBody>
          <a:bodyPr/>
          <a:lstStyle/>
          <a:p>
            <a:r>
              <a:rPr lang="en-US" altLang="zh-CN" dirty="0" err="1" smtClean="0"/>
              <a:t>Inotify</a:t>
            </a:r>
            <a:r>
              <a:rPr lang="zh-CN" altLang="zh-CN" dirty="0" smtClean="0"/>
              <a:t>是一种基于内核的文件变化通知机制</a:t>
            </a:r>
            <a:endParaRPr lang="en-US" altLang="zh-CN" dirty="0" smtClean="0"/>
          </a:p>
          <a:p>
            <a:r>
              <a:rPr lang="en-US" altLang="zh-CN" dirty="0" err="1" smtClean="0"/>
              <a:t>inotify</a:t>
            </a:r>
            <a:r>
              <a:rPr lang="en-US" altLang="zh-CN" dirty="0" smtClean="0"/>
              <a:t>-tools</a:t>
            </a:r>
            <a:r>
              <a:rPr lang="zh-CN" altLang="zh-CN" dirty="0" smtClean="0"/>
              <a:t>（</a:t>
            </a:r>
            <a:r>
              <a:rPr lang="en-US" altLang="zh-CN" dirty="0" smtClean="0"/>
              <a:t>EPEL</a:t>
            </a:r>
            <a:r>
              <a:rPr lang="zh-CN" altLang="zh-CN" dirty="0" smtClean="0"/>
              <a:t>仓库提供）是在</a:t>
            </a:r>
            <a:r>
              <a:rPr lang="en-US" altLang="zh-CN" dirty="0" smtClean="0"/>
              <a:t>shell </a:t>
            </a:r>
            <a:r>
              <a:rPr lang="zh-CN" altLang="zh-CN" dirty="0" smtClean="0"/>
              <a:t>环境中使用</a:t>
            </a:r>
            <a:r>
              <a:rPr lang="en-US" altLang="zh-CN" dirty="0" err="1" smtClean="0"/>
              <a:t>inotify</a:t>
            </a:r>
            <a:r>
              <a:rPr lang="en-US" altLang="zh-CN" dirty="0" smtClean="0"/>
              <a:t> </a:t>
            </a:r>
            <a:r>
              <a:rPr lang="zh-CN" altLang="zh-CN" dirty="0" smtClean="0"/>
              <a:t>功能的一套辅助工具</a:t>
            </a:r>
            <a:endParaRPr lang="en-US" altLang="zh-CN" dirty="0" smtClean="0"/>
          </a:p>
          <a:p>
            <a:r>
              <a:rPr lang="en-US" altLang="zh-CN" dirty="0" err="1" smtClean="0"/>
              <a:t>lsyncd</a:t>
            </a:r>
            <a:r>
              <a:rPr lang="zh-CN" altLang="zh-CN" dirty="0" smtClean="0"/>
              <a:t>（</a:t>
            </a:r>
            <a:r>
              <a:rPr lang="en-US" altLang="zh-CN" dirty="0" smtClean="0"/>
              <a:t>Live Syncing (Mirror) Daemon</a:t>
            </a:r>
            <a:r>
              <a:rPr lang="zh-CN" altLang="zh-CN" dirty="0" smtClean="0"/>
              <a:t>）是一个使用</a:t>
            </a:r>
            <a:r>
              <a:rPr lang="en-US" altLang="zh-CN" dirty="0" err="1" smtClean="0"/>
              <a:t>lua</a:t>
            </a:r>
            <a:r>
              <a:rPr lang="zh-CN" altLang="zh-CN" dirty="0" smtClean="0"/>
              <a:t>语言编写的轻量级的在线镜像解决方案。</a:t>
            </a:r>
            <a:endParaRPr lang="en-US" altLang="zh-CN" dirty="0" smtClean="0"/>
          </a:p>
          <a:p>
            <a:pPr lvl="1"/>
            <a:r>
              <a:rPr lang="zh-CN" altLang="zh-CN" dirty="0" smtClean="0"/>
              <a:t>守护进程</a:t>
            </a:r>
            <a:r>
              <a:rPr lang="en-US" altLang="zh-CN" dirty="0" err="1" smtClean="0"/>
              <a:t>lsyncd</a:t>
            </a:r>
            <a:r>
              <a:rPr lang="zh-CN" altLang="zh-CN" dirty="0" smtClean="0"/>
              <a:t>收集几秒钟内的</a:t>
            </a:r>
            <a:r>
              <a:rPr lang="en-US" altLang="zh-CN" dirty="0" err="1" smtClean="0"/>
              <a:t>inotify</a:t>
            </a:r>
            <a:r>
              <a:rPr lang="zh-CN" altLang="zh-CN" dirty="0" smtClean="0"/>
              <a:t>事件，然后创建一个或多个进程将本地文件系统上的变化同步到远程（或本地的其他目录）。默认是以</a:t>
            </a:r>
            <a:r>
              <a:rPr lang="en-US" altLang="zh-CN" dirty="0" smtClean="0"/>
              <a:t> </a:t>
            </a:r>
            <a:r>
              <a:rPr lang="en-US" altLang="zh-CN" dirty="0" err="1" smtClean="0"/>
              <a:t>rsync</a:t>
            </a:r>
            <a:r>
              <a:rPr lang="zh-CN" altLang="zh-CN" dirty="0" smtClean="0"/>
              <a:t>方式同步，同时支持</a:t>
            </a:r>
            <a:r>
              <a:rPr lang="en-US" altLang="zh-CN" dirty="0" err="1" smtClean="0"/>
              <a:t>rsync+ssh</a:t>
            </a:r>
            <a:r>
              <a:rPr lang="zh-CN" altLang="zh-CN" dirty="0" smtClean="0"/>
              <a:t>方式。</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95</a:t>
            </a:fld>
            <a:endParaRPr lang="en-US" altLang="zh-CN" dirty="0"/>
          </a:p>
        </p:txBody>
      </p:sp>
    </p:spTree>
    <p:extLst>
      <p:ext uri="{BB962C8B-B14F-4D97-AF65-F5344CB8AC3E}">
        <p14:creationId xmlns:p14="http://schemas.microsoft.com/office/powerpoint/2010/main" xmlns="" val="3171368997"/>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使用</a:t>
            </a:r>
            <a:r>
              <a:rPr lang="en-US" altLang="zh-CN" dirty="0" err="1" smtClean="0"/>
              <a:t>lsyncd</a:t>
            </a:r>
            <a:r>
              <a:rPr lang="zh-CN" altLang="zh-CN" dirty="0" smtClean="0"/>
              <a:t>实现实时同步</a:t>
            </a:r>
            <a:endParaRPr lang="zh-CN" altLang="en-US" dirty="0"/>
          </a:p>
        </p:txBody>
      </p:sp>
      <p:sp>
        <p:nvSpPr>
          <p:cNvPr id="3" name="内容占位符 2"/>
          <p:cNvSpPr>
            <a:spLocks noGrp="1"/>
          </p:cNvSpPr>
          <p:nvPr>
            <p:ph idx="1"/>
          </p:nvPr>
        </p:nvSpPr>
        <p:spPr>
          <a:xfrm>
            <a:off x="539552" y="1484784"/>
            <a:ext cx="8229600" cy="4608512"/>
          </a:xfrm>
        </p:spPr>
        <p:txBody>
          <a:bodyPr/>
          <a:lstStyle/>
          <a:p>
            <a:r>
              <a:rPr lang="zh-CN" altLang="en-US" dirty="0" smtClean="0"/>
              <a:t>安装（</a:t>
            </a:r>
            <a:r>
              <a:rPr lang="en-US" altLang="zh-CN" dirty="0" smtClean="0"/>
              <a:t>EPEL</a:t>
            </a:r>
            <a:r>
              <a:rPr lang="zh-CN" altLang="en-US" dirty="0" smtClean="0"/>
              <a:t>）</a:t>
            </a:r>
            <a:endParaRPr lang="en-US" altLang="zh-CN" dirty="0" smtClean="0"/>
          </a:p>
          <a:p>
            <a:pPr lvl="1"/>
            <a:r>
              <a:rPr lang="en-US" altLang="zh-CN" dirty="0" smtClean="0"/>
              <a:t># yum install </a:t>
            </a:r>
            <a:r>
              <a:rPr lang="en-US" altLang="zh-CN" dirty="0" err="1" smtClean="0"/>
              <a:t>lsyncd</a:t>
            </a:r>
            <a:endParaRPr lang="en-US" altLang="zh-CN" dirty="0" smtClean="0"/>
          </a:p>
          <a:p>
            <a:r>
              <a:rPr lang="zh-CN" altLang="en-US" dirty="0" smtClean="0"/>
              <a:t>配置（</a:t>
            </a:r>
            <a:r>
              <a:rPr lang="en-US" altLang="zh-CN" dirty="0" smtClean="0"/>
              <a:t>/etc/</a:t>
            </a:r>
            <a:r>
              <a:rPr lang="en-US" altLang="zh-CN" dirty="0" err="1" smtClean="0"/>
              <a:t>lsyncd.conf</a:t>
            </a:r>
            <a:r>
              <a:rPr lang="zh-CN" altLang="en-US" dirty="0" smtClean="0"/>
              <a:t>）</a:t>
            </a:r>
            <a:endParaRPr lang="en-US" altLang="zh-CN" dirty="0" smtClean="0"/>
          </a:p>
          <a:p>
            <a:endParaRPr lang="en-US" altLang="zh-CN" dirty="0" smtClean="0"/>
          </a:p>
          <a:p>
            <a:endParaRPr lang="en-US" altLang="zh-CN" dirty="0" smtClean="0"/>
          </a:p>
          <a:p>
            <a:endParaRPr lang="en-US" altLang="zh-CN" dirty="0" smtClean="0"/>
          </a:p>
          <a:p>
            <a:r>
              <a:rPr lang="zh-CN" altLang="en-US" dirty="0" smtClean="0"/>
              <a:t>启动</a:t>
            </a:r>
            <a:endParaRPr lang="en-US" altLang="zh-CN" dirty="0" smtClean="0"/>
          </a:p>
          <a:p>
            <a:pPr lvl="1"/>
            <a:r>
              <a:rPr lang="en-US" altLang="zh-CN" dirty="0" smtClean="0"/>
              <a:t># </a:t>
            </a:r>
            <a:r>
              <a:rPr lang="en-US" altLang="zh-CN" dirty="0" err="1" smtClean="0"/>
              <a:t>systemctl</a:t>
            </a:r>
            <a:r>
              <a:rPr lang="en-US" altLang="zh-CN" dirty="0" smtClean="0"/>
              <a:t> start </a:t>
            </a:r>
            <a:r>
              <a:rPr lang="en-US" altLang="zh-CN" dirty="0" err="1" smtClean="0"/>
              <a:t>lsyncd</a:t>
            </a:r>
            <a:endParaRPr lang="zh-CN" altLang="zh-CN" dirty="0" smtClean="0"/>
          </a:p>
          <a:p>
            <a:pPr lvl="1"/>
            <a:r>
              <a:rPr lang="en-US" altLang="zh-CN" dirty="0" smtClean="0"/>
              <a:t># </a:t>
            </a:r>
            <a:r>
              <a:rPr lang="en-US" altLang="zh-CN" dirty="0" err="1"/>
              <a:t>systemctl</a:t>
            </a:r>
            <a:r>
              <a:rPr lang="en-US" altLang="zh-CN" dirty="0"/>
              <a:t> </a:t>
            </a:r>
            <a:r>
              <a:rPr lang="en-US" altLang="zh-CN" dirty="0" smtClean="0"/>
              <a:t>enable </a:t>
            </a:r>
            <a:r>
              <a:rPr lang="en-US" altLang="zh-CN" dirty="0" err="1" smtClean="0"/>
              <a:t>lsyncd</a:t>
            </a:r>
            <a:endParaRPr lang="en-US" altLang="zh-CN" dirty="0" smtClean="0"/>
          </a:p>
          <a:p>
            <a:pPr lvl="1"/>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96</a:t>
            </a:fld>
            <a:endParaRPr lang="en-US" altLang="zh-CN" dirty="0"/>
          </a:p>
        </p:txBody>
      </p:sp>
      <p:sp>
        <p:nvSpPr>
          <p:cNvPr id="7" name="TextBox 6"/>
          <p:cNvSpPr txBox="1"/>
          <p:nvPr/>
        </p:nvSpPr>
        <p:spPr>
          <a:xfrm>
            <a:off x="611560" y="3284984"/>
            <a:ext cx="8064896" cy="1200329"/>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altLang="zh-CN" b="1" dirty="0" smtClean="0"/>
              <a:t>sync{</a:t>
            </a:r>
            <a:r>
              <a:rPr lang="en-US" altLang="zh-CN" b="1" dirty="0" err="1" smtClean="0"/>
              <a:t>default.rsyncssh</a:t>
            </a:r>
            <a:r>
              <a:rPr lang="en-US" altLang="zh-CN" b="1" dirty="0" smtClean="0"/>
              <a:t>, source="/</a:t>
            </a:r>
            <a:r>
              <a:rPr lang="en-US" altLang="zh-CN" b="1" dirty="0" err="1" smtClean="0"/>
              <a:t>var</a:t>
            </a:r>
            <a:r>
              <a:rPr lang="en-US" altLang="zh-CN" b="1" dirty="0" smtClean="0"/>
              <a:t>/www", host="192.168.0.252",</a:t>
            </a:r>
          </a:p>
          <a:p>
            <a:r>
              <a:rPr lang="en-US" altLang="zh-CN" b="1" dirty="0" smtClean="0"/>
              <a:t>   </a:t>
            </a:r>
            <a:r>
              <a:rPr lang="en-US" altLang="zh-CN" b="1" dirty="0" err="1" smtClean="0"/>
              <a:t>targetdir</a:t>
            </a:r>
            <a:r>
              <a:rPr lang="en-US" altLang="zh-CN" b="1" dirty="0" smtClean="0"/>
              <a:t>=“/</a:t>
            </a:r>
            <a:r>
              <a:rPr lang="en-US" altLang="zh-CN" b="1" dirty="0" err="1" smtClean="0"/>
              <a:t>var</a:t>
            </a:r>
            <a:r>
              <a:rPr lang="en-US" altLang="zh-CN" b="1" dirty="0" smtClean="0"/>
              <a:t>/www/”}</a:t>
            </a:r>
            <a:endParaRPr lang="zh-CN" altLang="zh-CN" dirty="0" smtClean="0"/>
          </a:p>
          <a:p>
            <a:r>
              <a:rPr lang="en-US" altLang="zh-CN" b="1" dirty="0" smtClean="0"/>
              <a:t>sync{</a:t>
            </a:r>
            <a:r>
              <a:rPr lang="en-US" altLang="zh-CN" b="1" dirty="0" err="1" smtClean="0"/>
              <a:t>default.rsyncssh</a:t>
            </a:r>
            <a:r>
              <a:rPr lang="en-US" altLang="zh-CN" b="1" dirty="0" smtClean="0"/>
              <a:t>, source="/</a:t>
            </a:r>
            <a:r>
              <a:rPr lang="en-US" altLang="zh-CN" b="1" dirty="0" err="1" smtClean="0"/>
              <a:t>var</a:t>
            </a:r>
            <a:r>
              <a:rPr lang="en-US" altLang="zh-CN" b="1" dirty="0" smtClean="0"/>
              <a:t>/lib/tomcat/</a:t>
            </a:r>
            <a:r>
              <a:rPr lang="en-US" altLang="zh-CN" b="1" dirty="0" err="1" smtClean="0"/>
              <a:t>webapps</a:t>
            </a:r>
            <a:r>
              <a:rPr lang="en-US" altLang="zh-CN" b="1" dirty="0" smtClean="0"/>
              <a:t>", </a:t>
            </a:r>
          </a:p>
          <a:p>
            <a:r>
              <a:rPr lang="en-US" altLang="zh-CN" b="1" dirty="0" smtClean="0"/>
              <a:t>   host="192.168.0.252", </a:t>
            </a:r>
            <a:r>
              <a:rPr lang="en-US" altLang="zh-CN" b="1" dirty="0" err="1" smtClean="0"/>
              <a:t>targetdir</a:t>
            </a:r>
            <a:r>
              <a:rPr lang="en-US" altLang="zh-CN" b="1" dirty="0" smtClean="0"/>
              <a:t>="/</a:t>
            </a:r>
            <a:r>
              <a:rPr lang="en-US" altLang="zh-CN" b="1" dirty="0" err="1" smtClean="0"/>
              <a:t>var</a:t>
            </a:r>
            <a:r>
              <a:rPr lang="en-US" altLang="zh-CN" b="1" dirty="0" smtClean="0"/>
              <a:t>/lib/tomcat/</a:t>
            </a:r>
            <a:r>
              <a:rPr lang="en-US" altLang="zh-CN" b="1" dirty="0" err="1" smtClean="0"/>
              <a:t>webapps</a:t>
            </a:r>
            <a:r>
              <a:rPr lang="en-US" altLang="zh-CN" b="1" dirty="0" smtClean="0"/>
              <a:t>/“}</a:t>
            </a:r>
            <a:endParaRPr lang="zh-CN" altLang="en-US" dirty="0"/>
          </a:p>
        </p:txBody>
      </p:sp>
    </p:spTree>
    <p:extLst>
      <p:ext uri="{BB962C8B-B14F-4D97-AF65-F5344CB8AC3E}">
        <p14:creationId xmlns:p14="http://schemas.microsoft.com/office/powerpoint/2010/main" xmlns="" val="825293905"/>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故障排查</a:t>
            </a:r>
            <a:r>
              <a:rPr lang="zh-CN" altLang="en-US" dirty="0" smtClean="0"/>
              <a:t>与修复</a:t>
            </a:r>
            <a:endParaRPr lang="zh-CN" altLang="en-US" dirty="0"/>
          </a:p>
        </p:txBody>
      </p:sp>
      <p:sp>
        <p:nvSpPr>
          <p:cNvPr id="3" name="文本占位符 2"/>
          <p:cNvSpPr>
            <a:spLocks noGrp="1"/>
          </p:cNvSpPr>
          <p:nvPr>
            <p:ph type="body" idx="1"/>
          </p:nvPr>
        </p:nvSpPr>
        <p:spPr/>
        <p:txBody>
          <a:bodyPr/>
          <a:lstStyle/>
          <a:p>
            <a:endParaRPr lang="zh-CN" altLang="en-US"/>
          </a:p>
        </p:txBody>
      </p:sp>
      <p:sp>
        <p:nvSpPr>
          <p:cNvPr id="4" name="日期占位符 3"/>
          <p:cNvSpPr>
            <a:spLocks noGrp="1"/>
          </p:cNvSpPr>
          <p:nvPr>
            <p:ph type="dt" sz="half" idx="10"/>
          </p:nvPr>
        </p:nvSpPr>
        <p:spPr/>
        <p:txBody>
          <a:bodyPr/>
          <a:lstStyle/>
          <a:p>
            <a:fld id="{B8C40DAD-E20B-41EC-B788-3EAE527B1E0B}" type="datetime2">
              <a:rPr lang="zh-CN" altLang="en-US" smtClean="0"/>
              <a:pPr/>
              <a:t>2016年7月14日</a:t>
            </a:fld>
            <a:endParaRPr lang="en-US" altLang="zh-CN" dirty="0"/>
          </a:p>
        </p:txBody>
      </p:sp>
      <p:sp>
        <p:nvSpPr>
          <p:cNvPr id="5" name="灯片编号占位符 4"/>
          <p:cNvSpPr>
            <a:spLocks noGrp="1"/>
          </p:cNvSpPr>
          <p:nvPr>
            <p:ph type="sldNum" sz="quarter" idx="11"/>
          </p:nvPr>
        </p:nvSpPr>
        <p:spPr/>
        <p:txBody>
          <a:bodyPr/>
          <a:lstStyle/>
          <a:p>
            <a:fld id="{947CB985-09D2-4724-917F-80B7A7E07E02}" type="slidenum">
              <a:rPr lang="en-US" altLang="zh-CN" smtClean="0"/>
              <a:pPr/>
              <a:t>97</a:t>
            </a:fld>
            <a:endParaRPr lang="en-US" altLang="zh-CN"/>
          </a:p>
        </p:txBody>
      </p:sp>
      <p:sp>
        <p:nvSpPr>
          <p:cNvPr id="6" name="页脚占位符 5"/>
          <p:cNvSpPr>
            <a:spLocks noGrp="1"/>
          </p:cNvSpPr>
          <p:nvPr>
            <p:ph type="ftr" sz="quarter" idx="12"/>
          </p:nvPr>
        </p:nvSpPr>
        <p:spPr/>
        <p:txBody>
          <a:bodyPr/>
          <a:lstStyle/>
          <a:p>
            <a:r>
              <a:rPr lang="zh-CN" altLang="en-US" dirty="0" smtClean="0"/>
              <a:t>梁如军（</a:t>
            </a:r>
            <a:r>
              <a:rPr lang="en-US" altLang="zh-CN" dirty="0" smtClean="0"/>
              <a:t>linuxbooks@126.com</a:t>
            </a:r>
            <a:r>
              <a:rPr lang="zh-CN" altLang="en-US" dirty="0" smtClean="0"/>
              <a:t>）</a:t>
            </a:r>
            <a:endParaRPr lang="en-US" altLang="zh-CN" dirty="0" smtClean="0"/>
          </a:p>
          <a:p>
            <a:r>
              <a:rPr lang="en-US" altLang="zh-CN" dirty="0" smtClean="0"/>
              <a:t>Creative Commons License</a:t>
            </a:r>
            <a:r>
              <a:rPr lang="zh-CN" altLang="en-US" dirty="0" smtClean="0"/>
              <a:t>（</a:t>
            </a:r>
            <a:r>
              <a:rPr lang="en-US" altLang="zh-CN" dirty="0" smtClean="0"/>
              <a:t>BY-NC-SA</a:t>
            </a:r>
            <a:r>
              <a:rPr lang="zh-CN" altLang="en-US" dirty="0" smtClean="0"/>
              <a:t>）</a:t>
            </a:r>
            <a:endParaRPr lang="en-US" altLang="zh-CN" dirty="0"/>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故障排查概述</a:t>
            </a:r>
            <a:endParaRPr lang="zh-CN" altLang="en-US" dirty="0"/>
          </a:p>
        </p:txBody>
      </p:sp>
      <p:sp>
        <p:nvSpPr>
          <p:cNvPr id="3" name="内容占位符 2"/>
          <p:cNvSpPr>
            <a:spLocks noGrp="1"/>
          </p:cNvSpPr>
          <p:nvPr>
            <p:ph idx="1"/>
          </p:nvPr>
        </p:nvSpPr>
        <p:spPr>
          <a:xfrm>
            <a:off x="457200" y="1412776"/>
            <a:ext cx="8229600" cy="4718149"/>
          </a:xfrm>
        </p:spPr>
        <p:txBody>
          <a:bodyPr/>
          <a:lstStyle/>
          <a:p>
            <a:r>
              <a:rPr lang="zh-CN" altLang="en-US" dirty="0" smtClean="0"/>
              <a:t>主机故障排查</a:t>
            </a:r>
            <a:endParaRPr lang="en-US" altLang="zh-CN" dirty="0" smtClean="0"/>
          </a:p>
          <a:p>
            <a:pPr lvl="1"/>
            <a:r>
              <a:rPr lang="zh-CN" altLang="zh-CN" dirty="0" smtClean="0"/>
              <a:t>系统启动故障</a:t>
            </a:r>
            <a:endParaRPr lang="en-US" altLang="zh-CN" dirty="0" smtClean="0"/>
          </a:p>
          <a:p>
            <a:pPr lvl="1"/>
            <a:r>
              <a:rPr lang="zh-CN" altLang="zh-CN" dirty="0" smtClean="0"/>
              <a:t>文件系统故障</a:t>
            </a:r>
            <a:endParaRPr lang="en-US" altLang="zh-CN" dirty="0" smtClean="0"/>
          </a:p>
          <a:p>
            <a:pPr lvl="1"/>
            <a:r>
              <a:rPr lang="zh-CN" altLang="zh-CN" dirty="0" smtClean="0"/>
              <a:t>用户登录故障</a:t>
            </a:r>
            <a:endParaRPr lang="en-US" altLang="zh-CN" dirty="0" smtClean="0"/>
          </a:p>
          <a:p>
            <a:pPr lvl="1"/>
            <a:r>
              <a:rPr lang="zh-CN" altLang="en-US" dirty="0" smtClean="0"/>
              <a:t>软件包故障</a:t>
            </a:r>
            <a:endParaRPr lang="en-US" altLang="zh-CN" dirty="0" smtClean="0"/>
          </a:p>
          <a:p>
            <a:r>
              <a:rPr lang="zh-CN" altLang="en-US" dirty="0" smtClean="0"/>
              <a:t>网络故障排查</a:t>
            </a:r>
            <a:endParaRPr lang="en-US" altLang="zh-CN" dirty="0" smtClean="0"/>
          </a:p>
          <a:p>
            <a:pPr lvl="1"/>
            <a:r>
              <a:rPr lang="zh-CN" altLang="en-US" dirty="0" smtClean="0"/>
              <a:t>本机网络配置</a:t>
            </a:r>
            <a:endParaRPr lang="en-US" altLang="zh-CN" dirty="0" smtClean="0"/>
          </a:p>
          <a:p>
            <a:pPr lvl="1"/>
            <a:r>
              <a:rPr lang="zh-CN" altLang="zh-CN" dirty="0" smtClean="0"/>
              <a:t>与互联网的连接</a:t>
            </a:r>
            <a:r>
              <a:rPr lang="zh-CN" altLang="en-US" dirty="0" smtClean="0"/>
              <a:t>配置</a:t>
            </a:r>
            <a:endParaRPr lang="en-US" altLang="zh-CN" dirty="0" smtClean="0"/>
          </a:p>
          <a:p>
            <a:pPr lvl="1"/>
            <a:r>
              <a:rPr lang="zh-CN" altLang="zh-CN" dirty="0" smtClean="0"/>
              <a:t>本机的服务无法被访问</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98</a:t>
            </a:fld>
            <a:endParaRPr lang="en-US" altLang="zh-CN" dirty="0"/>
          </a:p>
        </p:txBody>
      </p:sp>
      <p:sp>
        <p:nvSpPr>
          <p:cNvPr id="7" name="页脚占位符 5"/>
          <p:cNvSpPr>
            <a:spLocks noGrp="1"/>
          </p:cNvSpPr>
          <p:nvPr>
            <p:ph type="ftr" sz="quarter" idx="12"/>
          </p:nvPr>
        </p:nvSpPr>
        <p:spPr>
          <a:xfrm>
            <a:off x="2411760" y="6248400"/>
            <a:ext cx="5328592" cy="457200"/>
          </a:xfrm>
        </p:spPr>
        <p:txBody>
          <a:bodyPr/>
          <a:lstStyle/>
          <a:p>
            <a:pPr algn="ctr"/>
            <a:r>
              <a:rPr lang="zh-CN" altLang="en-US" dirty="0" smtClean="0"/>
              <a:t>梁如军（</a:t>
            </a:r>
            <a:r>
              <a:rPr lang="en-US" altLang="zh-CN" dirty="0" smtClean="0"/>
              <a:t>linuxbooks@126.com</a:t>
            </a:r>
            <a:r>
              <a:rPr lang="zh-CN" altLang="en-US" dirty="0" smtClean="0"/>
              <a:t>）</a:t>
            </a:r>
            <a:endParaRPr lang="en-US" altLang="zh-CN" dirty="0" smtClean="0"/>
          </a:p>
          <a:p>
            <a:pPr algn="ctr"/>
            <a:r>
              <a:rPr lang="en-US" altLang="zh-CN" dirty="0" smtClean="0"/>
              <a:t>Creative Commons License</a:t>
            </a:r>
            <a:r>
              <a:rPr lang="zh-CN" altLang="en-US" dirty="0" smtClean="0"/>
              <a:t>（</a:t>
            </a:r>
            <a:r>
              <a:rPr lang="en-US" altLang="zh-CN" dirty="0" smtClean="0"/>
              <a:t>BY-NC-SA</a:t>
            </a:r>
            <a:r>
              <a:rPr lang="zh-CN" altLang="en-US" dirty="0" smtClean="0"/>
              <a:t>）</a:t>
            </a:r>
            <a:endParaRPr lang="en-US" altLang="zh-CN" dirty="0"/>
          </a:p>
        </p:txBody>
      </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err="1" smtClean="0"/>
              <a:t>GRand</a:t>
            </a:r>
            <a:r>
              <a:rPr lang="en-US" altLang="zh-CN" b="1" dirty="0" smtClean="0"/>
              <a:t> Unified </a:t>
            </a:r>
            <a:r>
              <a:rPr lang="en-US" altLang="zh-CN" b="1" dirty="0" err="1" smtClean="0"/>
              <a:t>Bootloader</a:t>
            </a:r>
            <a:r>
              <a:rPr lang="en-US" altLang="zh-CN" dirty="0" smtClean="0"/>
              <a:t/>
            </a:r>
            <a:br>
              <a:rPr lang="en-US" altLang="zh-CN" dirty="0" smtClean="0"/>
            </a:br>
            <a:endParaRPr lang="zh-CN" altLang="en-US" dirty="0"/>
          </a:p>
        </p:txBody>
      </p:sp>
      <p:sp>
        <p:nvSpPr>
          <p:cNvPr id="3" name="内容占位符 2"/>
          <p:cNvSpPr>
            <a:spLocks noGrp="1"/>
          </p:cNvSpPr>
          <p:nvPr>
            <p:ph idx="1"/>
          </p:nvPr>
        </p:nvSpPr>
        <p:spPr>
          <a:xfrm>
            <a:off x="457200" y="1268760"/>
            <a:ext cx="8229600" cy="4862165"/>
          </a:xfrm>
        </p:spPr>
        <p:txBody>
          <a:bodyPr/>
          <a:lstStyle/>
          <a:p>
            <a:r>
              <a:rPr lang="en-US" altLang="zh-CN" sz="2800" dirty="0" smtClean="0"/>
              <a:t>GRUB </a:t>
            </a:r>
            <a:r>
              <a:rPr lang="zh-CN" altLang="en-US" sz="2800" dirty="0" smtClean="0"/>
              <a:t>是一款与操作系统无关的启动加载器 </a:t>
            </a:r>
          </a:p>
          <a:p>
            <a:r>
              <a:rPr lang="zh-CN" altLang="en-US" sz="2800" dirty="0" smtClean="0"/>
              <a:t>提供了交互操作界面和命令行界面</a:t>
            </a:r>
          </a:p>
          <a:p>
            <a:r>
              <a:rPr lang="zh-CN" altLang="en-US" sz="2800" dirty="0" smtClean="0"/>
              <a:t>支持多种文件系统的类型的访问</a:t>
            </a:r>
            <a:endParaRPr lang="en-US" altLang="zh-CN" sz="2800" dirty="0" smtClean="0"/>
          </a:p>
          <a:p>
            <a:pPr lvl="1"/>
            <a:r>
              <a:rPr lang="zh-CN" altLang="en-US" dirty="0" smtClean="0"/>
              <a:t>可从 </a:t>
            </a:r>
            <a:r>
              <a:rPr lang="en-US" altLang="zh-CN" dirty="0" smtClean="0"/>
              <a:t>ext 2/3/4, XFS, FAT</a:t>
            </a:r>
            <a:r>
              <a:rPr lang="zh-CN" altLang="en-US" dirty="0" smtClean="0"/>
              <a:t>等文件系统引导</a:t>
            </a:r>
            <a:endParaRPr lang="en-US" altLang="zh-CN" dirty="0" smtClean="0"/>
          </a:p>
          <a:p>
            <a:pPr lvl="1"/>
            <a:r>
              <a:rPr lang="en-US" altLang="zh-CN" dirty="0" smtClean="0"/>
              <a:t>GRUB device </a:t>
            </a:r>
          </a:p>
          <a:p>
            <a:pPr lvl="2"/>
            <a:r>
              <a:rPr lang="en-US" altLang="zh-CN" b="1" dirty="0" smtClean="0">
                <a:solidFill>
                  <a:schemeClr val="accent6">
                    <a:lumMod val="50000"/>
                  </a:schemeClr>
                </a:solidFill>
              </a:rPr>
              <a:t>‘hd0,msdos1’ </a:t>
            </a:r>
            <a:r>
              <a:rPr lang="en-US" altLang="zh-CN" dirty="0" smtClean="0"/>
              <a:t>→ /dev/sda1 </a:t>
            </a:r>
            <a:r>
              <a:rPr lang="zh-CN" altLang="en-US" dirty="0" smtClean="0"/>
              <a:t>（</a:t>
            </a:r>
            <a:r>
              <a:rPr lang="en-US" altLang="zh-CN" dirty="0" smtClean="0"/>
              <a:t>MSDOS</a:t>
            </a:r>
            <a:r>
              <a:rPr lang="zh-CN" altLang="en-US" dirty="0" smtClean="0"/>
              <a:t>类型分区表）</a:t>
            </a:r>
            <a:endParaRPr lang="en-US" altLang="zh-CN" dirty="0" smtClean="0"/>
          </a:p>
          <a:p>
            <a:pPr lvl="2"/>
            <a:r>
              <a:rPr lang="en-US" altLang="zh-CN" b="1" dirty="0" smtClean="0">
                <a:solidFill>
                  <a:schemeClr val="accent6">
                    <a:lumMod val="50000"/>
                  </a:schemeClr>
                </a:solidFill>
              </a:rPr>
              <a:t>‘hd0,gpt1’ </a:t>
            </a:r>
            <a:r>
              <a:rPr lang="en-US" altLang="zh-CN" dirty="0" smtClean="0"/>
              <a:t>→ /dev/sda1 </a:t>
            </a:r>
            <a:r>
              <a:rPr lang="zh-CN" altLang="en-US" dirty="0" smtClean="0"/>
              <a:t>（</a:t>
            </a:r>
            <a:r>
              <a:rPr lang="en-US" altLang="zh-CN" dirty="0" smtClean="0"/>
              <a:t>GPT</a:t>
            </a:r>
            <a:r>
              <a:rPr lang="zh-CN" altLang="en-US" dirty="0" smtClean="0"/>
              <a:t>类型分区表）</a:t>
            </a:r>
          </a:p>
          <a:p>
            <a:r>
              <a:rPr lang="zh-CN" altLang="en-US" sz="2800" dirty="0" smtClean="0"/>
              <a:t>在启动过程中可读取</a:t>
            </a:r>
            <a:r>
              <a:rPr lang="en-US" altLang="zh-CN" sz="2800" dirty="0" smtClean="0"/>
              <a:t>GRUB</a:t>
            </a:r>
            <a:r>
              <a:rPr lang="zh-CN" altLang="en-US" sz="2800" dirty="0" smtClean="0"/>
              <a:t>的配置文件</a:t>
            </a:r>
          </a:p>
          <a:p>
            <a:r>
              <a:rPr lang="zh-CN" altLang="en-US" sz="2800" dirty="0" smtClean="0"/>
              <a:t>支持多种内核的可执行文件格式</a:t>
            </a:r>
          </a:p>
          <a:p>
            <a:r>
              <a:rPr lang="zh-CN" altLang="en-US" sz="2800" dirty="0" smtClean="0"/>
              <a:t>支持无盘系统、支持 口令保护</a:t>
            </a:r>
            <a:endParaRPr lang="zh-CN" altLang="en-US" sz="2800"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99</a:t>
            </a:fld>
            <a:endParaRPr lang="en-US" altLang="zh-CN" dirty="0"/>
          </a:p>
        </p:txBody>
      </p:sp>
      <p:sp>
        <p:nvSpPr>
          <p:cNvPr id="7" name="页脚占位符 4"/>
          <p:cNvSpPr>
            <a:spLocks noGrp="1"/>
          </p:cNvSpPr>
          <p:nvPr>
            <p:ph type="ftr" sz="quarter" idx="11"/>
          </p:nvPr>
        </p:nvSpPr>
        <p:spPr>
          <a:xfrm>
            <a:off x="2195736" y="6237312"/>
            <a:ext cx="5400600" cy="457200"/>
          </a:xfrm>
        </p:spPr>
        <p:txBody>
          <a:bodyPr/>
          <a:lstStyle/>
          <a:p>
            <a:r>
              <a:rPr lang="zh-CN" altLang="en-US" dirty="0" smtClean="0"/>
              <a:t>梁如军（</a:t>
            </a:r>
            <a:r>
              <a:rPr lang="en-US" altLang="zh-CN" dirty="0" smtClean="0"/>
              <a:t>linuxbooks@126.com</a:t>
            </a:r>
            <a:r>
              <a:rPr lang="zh-CN" altLang="en-US" dirty="0" smtClean="0"/>
              <a:t>）</a:t>
            </a:r>
            <a:endParaRPr lang="en-US" altLang="zh-CN" dirty="0" smtClean="0"/>
          </a:p>
          <a:p>
            <a:r>
              <a:rPr lang="en-US" altLang="zh-CN" dirty="0" smtClean="0"/>
              <a:t>Creative Commons License</a:t>
            </a:r>
            <a:r>
              <a:rPr lang="zh-CN" altLang="en-US" dirty="0" smtClean="0"/>
              <a:t>（</a:t>
            </a:r>
            <a:r>
              <a:rPr lang="en-US" altLang="zh-CN" dirty="0" smtClean="0"/>
              <a:t>BY-NC-SA</a:t>
            </a:r>
            <a:r>
              <a:rPr lang="zh-CN" altLang="en-US" dirty="0" smtClean="0"/>
              <a:t>）</a:t>
            </a:r>
            <a:endParaRPr lang="en-US" altLang="zh-CN" dirty="0"/>
          </a:p>
        </p:txBody>
      </p:sp>
    </p:spTree>
    <p:extLst>
      <p:ext uri="{BB962C8B-B14F-4D97-AF65-F5344CB8AC3E}">
        <p14:creationId xmlns:p14="http://schemas.microsoft.com/office/powerpoint/2010/main" xmlns="" val="3421791974"/>
      </p:ext>
    </p:extLst>
  </p:cSld>
  <p:clrMapOvr>
    <a:masterClrMapping/>
  </p:clrMapOvr>
  <p:timing>
    <p:tnLst>
      <p:par>
        <p:cTn id="1" dur="indefinite" restart="never" nodeType="tmRoot"/>
      </p:par>
    </p:tnLst>
  </p:timing>
</p:sld>
</file>

<file path=ppt/theme/theme1.xml><?xml version="1.0" encoding="utf-8"?>
<a:theme xmlns:a="http://schemas.openxmlformats.org/drawingml/2006/main" name="CentOS-CH-PPT2">
  <a:themeElements>
    <a:clrScheme name="介绍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介绍">
      <a:majorFont>
        <a:latin typeface="Garamond"/>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介绍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介绍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介绍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介绍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介绍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介绍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介绍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介绍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介绍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CentOS-CH-PPT2</Template>
  <TotalTime>4037</TotalTime>
  <Words>10252</Words>
  <Application>Microsoft Office PowerPoint</Application>
  <PresentationFormat>全屏显示(4:3)</PresentationFormat>
  <Paragraphs>1659</Paragraphs>
  <Slides>117</Slides>
  <Notes>8</Notes>
  <HiddenSlides>0</HiddenSlides>
  <MMClips>0</MMClips>
  <ScaleCrop>false</ScaleCrop>
  <HeadingPairs>
    <vt:vector size="4" baseType="variant">
      <vt:variant>
        <vt:lpstr>主题</vt:lpstr>
      </vt:variant>
      <vt:variant>
        <vt:i4>1</vt:i4>
      </vt:variant>
      <vt:variant>
        <vt:lpstr>幻灯片标题</vt:lpstr>
      </vt:variant>
      <vt:variant>
        <vt:i4>117</vt:i4>
      </vt:variant>
    </vt:vector>
  </HeadingPairs>
  <TitlesOfParts>
    <vt:vector size="118" baseType="lpstr">
      <vt:lpstr>CentOS-CH-PPT2</vt:lpstr>
      <vt:lpstr>第7章 系统日常维护</vt:lpstr>
      <vt:lpstr>本章内容要点</vt:lpstr>
      <vt:lpstr>本章学习目标</vt:lpstr>
      <vt:lpstr>监视系统性能</vt:lpstr>
      <vt:lpstr>系统性能监视对象</vt:lpstr>
      <vt:lpstr>影响系统性能的因素</vt:lpstr>
      <vt:lpstr>系统性能监视常用工具</vt:lpstr>
      <vt:lpstr>top命令</vt:lpstr>
      <vt:lpstr>top命令输出的统计信息(1)</vt:lpstr>
      <vt:lpstr>top命令输出的统计信息(2)</vt:lpstr>
      <vt:lpstr>top命令输出的统计信息(3)</vt:lpstr>
      <vt:lpstr>top命令输出的统计信息(4)</vt:lpstr>
      <vt:lpstr>top命令输出的进程信息</vt:lpstr>
      <vt:lpstr>top的交互命令（1）</vt:lpstr>
      <vt:lpstr>top的交互命令（2）</vt:lpstr>
      <vt:lpstr>top的交互命令（3）</vt:lpstr>
      <vt:lpstr>top的交互命令（4）</vt:lpstr>
      <vt:lpstr>mpstat命令</vt:lpstr>
      <vt:lpstr>mpstat 命令举例</vt:lpstr>
      <vt:lpstr>vmstat命令</vt:lpstr>
      <vt:lpstr>vmstat命令举例</vt:lpstr>
      <vt:lpstr>vmstat命令举例（续）</vt:lpstr>
      <vt:lpstr>vmstat命令举例（续2）</vt:lpstr>
      <vt:lpstr>iostat命令</vt:lpstr>
      <vt:lpstr>iostat命令举例（1）</vt:lpstr>
      <vt:lpstr>iostat命令举例（2）</vt:lpstr>
      <vt:lpstr>iostat命令举例（2续）</vt:lpstr>
      <vt:lpstr>Sysstat——sar与sadc</vt:lpstr>
      <vt:lpstr>sar的运作机制</vt:lpstr>
      <vt:lpstr>sar命令</vt:lpstr>
      <vt:lpstr>系统性能评估</vt:lpstr>
      <vt:lpstr>网络性能评估工具</vt:lpstr>
      <vt:lpstr>内核管理</vt:lpstr>
      <vt:lpstr>RHEL/CentOS下的内核</vt:lpstr>
      <vt:lpstr>显示内核相关的信息</vt:lpstr>
      <vt:lpstr>内核的重要组件</vt:lpstr>
      <vt:lpstr>内核模块</vt:lpstr>
      <vt:lpstr>内核模块工具</vt:lpstr>
      <vt:lpstr>内核模块配置文件  /etc/modprobe.d/*.conf</vt:lpstr>
      <vt:lpstr>初始化内存盘</vt:lpstr>
      <vt:lpstr>使用rpm命令升级内核</vt:lpstr>
      <vt:lpstr>使用yum命令升级内核</vt:lpstr>
      <vt:lpstr>Systemd与系统启动过程</vt:lpstr>
      <vt:lpstr>Systemd简介</vt:lpstr>
      <vt:lpstr>Systemd的特性</vt:lpstr>
      <vt:lpstr>Systemd的特性 (续)</vt:lpstr>
      <vt:lpstr>Systemd的组件</vt:lpstr>
      <vt:lpstr>Systemd的单元类型</vt:lpstr>
      <vt:lpstr>Systemd的激活机制</vt:lpstr>
      <vt:lpstr>Systemd单元配置文件</vt:lpstr>
      <vt:lpstr>Systemd单元的依赖关系</vt:lpstr>
      <vt:lpstr>显示单元依赖关系</vt:lpstr>
      <vt:lpstr>Systemd单元配置文件语法</vt:lpstr>
      <vt:lpstr>Systemd单元配置文件举例1</vt:lpstr>
      <vt:lpstr>Systemd单元配置文件举例2</vt:lpstr>
      <vt:lpstr>Systemd的目标</vt:lpstr>
      <vt:lpstr>使用systemctl命令查看目标</vt:lpstr>
      <vt:lpstr>目标与运行级别</vt:lpstr>
      <vt:lpstr>管理默认目标</vt:lpstr>
      <vt:lpstr>系统启动过程（1）</vt:lpstr>
      <vt:lpstr>系统启动过程（2）</vt:lpstr>
      <vt:lpstr>系统启动过程（3）</vt:lpstr>
      <vt:lpstr>系统启动过程（4）</vt:lpstr>
      <vt:lpstr>Systemd的相关工具 ——启动过程性能分析</vt:lpstr>
      <vt:lpstr>Systemd的相关工具 ——查看单元的资源使用情况</vt:lpstr>
      <vt:lpstr>Systemd的相关工具 ——使用journalctl命令查看日志</vt:lpstr>
      <vt:lpstr>备份与同步</vt:lpstr>
      <vt:lpstr>备份简介</vt:lpstr>
      <vt:lpstr>实施备份应考虑的因素</vt:lpstr>
      <vt:lpstr>备份策略</vt:lpstr>
      <vt:lpstr>备份分类</vt:lpstr>
      <vt:lpstr>备份注意事项</vt:lpstr>
      <vt:lpstr>备份、同步与快照</vt:lpstr>
      <vt:lpstr>备份工具</vt:lpstr>
      <vt:lpstr>tar</vt:lpstr>
      <vt:lpstr>tar命令举例</vt:lpstr>
      <vt:lpstr>使用tar进行备份 </vt:lpstr>
      <vt:lpstr>tar备份举例(1)</vt:lpstr>
      <vt:lpstr>tar备份举例(2)</vt:lpstr>
      <vt:lpstr>使用 tar 恢复文件</vt:lpstr>
      <vt:lpstr>rsync（remote synchronize）</vt:lpstr>
      <vt:lpstr>rsync 的基本特性</vt:lpstr>
      <vt:lpstr>rsync 使用的两种方式</vt:lpstr>
      <vt:lpstr>rsync 命令</vt:lpstr>
      <vt:lpstr>rsync 命令的常用选项</vt:lpstr>
      <vt:lpstr>rsync 命令的常用选项续</vt:lpstr>
      <vt:lpstr>rsync 命令应用举例（1）</vt:lpstr>
      <vt:lpstr>rsync 命令应用举例（2）</vt:lpstr>
      <vt:lpstr>rsync 命令应用举例（3）</vt:lpstr>
      <vt:lpstr>配置 rsync 服务</vt:lpstr>
      <vt:lpstr>部署 rsync 服务器的两种方法</vt:lpstr>
      <vt:lpstr>使用rsnapshot工具</vt:lpstr>
      <vt:lpstr>使用rsnapshot工具（2）</vt:lpstr>
      <vt:lpstr>周期性同步与实时同步</vt:lpstr>
      <vt:lpstr>Inotify与lsyncd</vt:lpstr>
      <vt:lpstr>使用lsyncd实现实时同步</vt:lpstr>
      <vt:lpstr>故障排查与修复</vt:lpstr>
      <vt:lpstr>故障排查概述</vt:lpstr>
      <vt:lpstr>GRand Unified Bootloader </vt:lpstr>
      <vt:lpstr>GRUB的配置文件</vt:lpstr>
      <vt:lpstr>GRUB的操作界面</vt:lpstr>
      <vt:lpstr>Systemd用于系统修复的目标</vt:lpstr>
      <vt:lpstr>系统援救环境</vt:lpstr>
      <vt:lpstr>进入系统援救环境（续）</vt:lpstr>
      <vt:lpstr>修复/etc/fstab丢失故障</vt:lpstr>
      <vt:lpstr>修复文件系统故障</vt:lpstr>
      <vt:lpstr>修复磁盘资源耗尽故障</vt:lpstr>
      <vt:lpstr>修复用户登录故障</vt:lpstr>
      <vt:lpstr>修复root口令丢失故障</vt:lpstr>
      <vt:lpstr>修复root口令丢失故障</vt:lpstr>
      <vt:lpstr>修复软件包故障</vt:lpstr>
      <vt:lpstr>排查网络配置故障</vt:lpstr>
      <vt:lpstr>本机的服务无法被访问</vt:lpstr>
      <vt:lpstr>本章思考题</vt:lpstr>
      <vt:lpstr>本章思考题（续2）</vt:lpstr>
      <vt:lpstr>本章实验</vt:lpstr>
      <vt:lpstr>进一步学习</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第6章                    文件系统管理</dc:title>
  <dc:creator>osmond</dc:creator>
  <cp:lastModifiedBy>osmond</cp:lastModifiedBy>
  <cp:revision>161</cp:revision>
  <dcterms:created xsi:type="dcterms:W3CDTF">2011-06-09T22:49:50Z</dcterms:created>
  <dcterms:modified xsi:type="dcterms:W3CDTF">2016-07-14T10:43:59Z</dcterms:modified>
</cp:coreProperties>
</file>